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12537" r:id="rId2"/>
    <p:sldId id="12579" r:id="rId3"/>
    <p:sldId id="2147478560" r:id="rId4"/>
    <p:sldId id="728" r:id="rId5"/>
    <p:sldId id="12541" r:id="rId6"/>
    <p:sldId id="12542" r:id="rId7"/>
    <p:sldId id="12583" r:id="rId8"/>
    <p:sldId id="12584" r:id="rId9"/>
    <p:sldId id="12585" r:id="rId10"/>
    <p:sldId id="12586" r:id="rId11"/>
    <p:sldId id="12641" r:id="rId12"/>
    <p:sldId id="12580" r:id="rId13"/>
    <p:sldId id="12587" r:id="rId14"/>
    <p:sldId id="12588" r:id="rId15"/>
    <p:sldId id="13804" r:id="rId16"/>
    <p:sldId id="13802" r:id="rId17"/>
    <p:sldId id="13800" r:id="rId18"/>
    <p:sldId id="12636" r:id="rId19"/>
    <p:sldId id="13797" r:id="rId20"/>
    <p:sldId id="12638" r:id="rId21"/>
    <p:sldId id="12630" r:id="rId22"/>
    <p:sldId id="12631" r:id="rId23"/>
    <p:sldId id="12632" r:id="rId24"/>
    <p:sldId id="12627" r:id="rId25"/>
    <p:sldId id="12628" r:id="rId26"/>
    <p:sldId id="12629" r:id="rId27"/>
    <p:sldId id="13801" r:id="rId28"/>
    <p:sldId id="12581" r:id="rId29"/>
    <p:sldId id="2147478561" r:id="rId30"/>
    <p:sldId id="12593" r:id="rId31"/>
    <p:sldId id="13803" r:id="rId32"/>
    <p:sldId id="12596" r:id="rId33"/>
    <p:sldId id="12594" r:id="rId34"/>
    <p:sldId id="2147478558" r:id="rId35"/>
    <p:sldId id="12634" r:id="rId36"/>
    <p:sldId id="13806" r:id="rId37"/>
    <p:sldId id="12622" r:id="rId38"/>
    <p:sldId id="12623" r:id="rId39"/>
    <p:sldId id="12582" r:id="rId40"/>
    <p:sldId id="12640" r:id="rId41"/>
    <p:sldId id="2147478559" r:id="rId42"/>
    <p:sldId id="13805" r:id="rId43"/>
    <p:sldId id="12599" r:id="rId44"/>
    <p:sldId id="12598" r:id="rId45"/>
    <p:sldId id="12539" r:id="rId4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2"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0F175B-B7E1-4B2F-F211-00C49472AABF}" name="Tonke de Jong" initials="Td" userId="571bb474b2c2e353" providerId="Windows Live"/>
  <p188:author id="{CBE6A683-4284-6BF3-282C-9EB7D9369C63}" name="Toskich, Beau, M.D." initials="BT" userId="S::Toskich.Beau@mayo.edu::6a73c609-d10a-459e-ab50-013d8e8a178e" providerId="AD"/>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C7583B"/>
    <a:srgbClr val="03C750"/>
    <a:srgbClr val="0000FF"/>
    <a:srgbClr val="505050"/>
    <a:srgbClr val="FFA402"/>
    <a:srgbClr val="C6573B"/>
    <a:srgbClr val="5D8298"/>
    <a:srgbClr val="C7573C"/>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73" autoAdjust="0"/>
  </p:normalViewPr>
  <p:slideViewPr>
    <p:cSldViewPr snapToObjects="1">
      <p:cViewPr varScale="1">
        <p:scale>
          <a:sx n="73" d="100"/>
          <a:sy n="73" d="100"/>
        </p:scale>
        <p:origin x="872" y="488"/>
      </p:cViewPr>
      <p:guideLst>
        <p:guide orient="horz" pos="1542"/>
        <p:guide pos="3840"/>
        <p:guide pos="1906"/>
        <p:guide orient="horz" pos="3475"/>
        <p:guide orient="horz" pos="3702"/>
        <p:guide orient="horz" pos="3803"/>
        <p:guide orient="horz" pos="4037"/>
        <p:guide orient="horz" pos="2160"/>
      </p:guideLst>
    </p:cSldViewPr>
  </p:slideViewPr>
  <p:outlineViewPr>
    <p:cViewPr>
      <p:scale>
        <a:sx n="33" d="100"/>
        <a:sy n="33" d="100"/>
      </p:scale>
      <p:origin x="0" y="-139086"/>
    </p:cViewPr>
  </p:outlineViewPr>
  <p:notesTextViewPr>
    <p:cViewPr>
      <p:scale>
        <a:sx n="3" d="2"/>
        <a:sy n="3" d="2"/>
      </p:scale>
      <p:origin x="0" y="0"/>
    </p:cViewPr>
  </p:notesTextViewPr>
  <p:sorterViewPr>
    <p:cViewPr>
      <p:scale>
        <a:sx n="198" d="100"/>
        <a:sy n="198" d="100"/>
      </p:scale>
      <p:origin x="0" y="-1227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4/30/25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4/30/25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81995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dirty="0"/>
          </a:p>
        </p:txBody>
      </p:sp>
    </p:spTree>
    <p:extLst>
      <p:ext uri="{BB962C8B-B14F-4D97-AF65-F5344CB8AC3E}">
        <p14:creationId xmlns:p14="http://schemas.microsoft.com/office/powerpoint/2010/main" val="136932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01C08-7C32-6787-9752-981288CFF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B0926-11F8-F4B3-1636-4B0508BB8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7CDDE-0AA3-878B-A8B8-69462CEE93E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221D23C-B891-2EC1-95C4-264FA237D910}"/>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7BCA1ABE-BA37-CE10-F547-1E6C9191E730}"/>
              </a:ext>
            </a:extLst>
          </p:cNvPr>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0827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02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85AC6-05EA-4A46-C44E-ECBDB805D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6A81F-6540-FBF1-289A-1030A1D9E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553AA-DEA7-DD3D-D25E-49698A5E4E21}"/>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D9CE46B-8EA5-2239-9111-5B54F57C76BA}"/>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ADCCA879-FC96-DFB8-0125-2CED3DEC0D33}"/>
              </a:ext>
            </a:extLst>
          </p:cNvPr>
          <p:cNvSpPr>
            <a:spLocks noGrp="1"/>
          </p:cNvSpPr>
          <p:nvPr>
            <p:ph type="sldNum" sz="quarter" idx="5"/>
          </p:nvPr>
        </p:nvSpPr>
        <p:spPr/>
        <p:txBody>
          <a:bodyPr/>
          <a:lstStyle/>
          <a:p>
            <a:fld id="{3C53626E-BC0F-674C-9570-A9D62C09EB52}" type="slidenum">
              <a:rPr lang="fr-FR" smtClean="0"/>
              <a:pPr/>
              <a:t>31</a:t>
            </a:fld>
            <a:endParaRPr lang="fr-FR" dirty="0"/>
          </a:p>
        </p:txBody>
      </p:sp>
    </p:spTree>
    <p:extLst>
      <p:ext uri="{BB962C8B-B14F-4D97-AF65-F5344CB8AC3E}">
        <p14:creationId xmlns:p14="http://schemas.microsoft.com/office/powerpoint/2010/main" val="3803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45</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3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9708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357654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84228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44133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391292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FEAF-BA35-C571-E369-131332536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CE97B-E460-3D70-00FB-4F6EE1D1D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56134-39D9-8128-0BD1-CF5B061D9D49}"/>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2EAA71CD-2426-8111-4D10-D02EFCA45B58}"/>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3ADC46B3-C41C-8E47-EA3F-71AF2FF3B7CD}"/>
              </a:ext>
            </a:extLst>
          </p:cNvPr>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204479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hccconnectinfo" TargetMode="External"/><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hyperlink" Target="https://www.linkedin.com/company/2375708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hccconnect.cor2ed.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BA49CCF0-BC32-C087-8BC4-A645D32E362F}"/>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71DBA24-8F1B-693A-A3E6-0C6048E855D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BEEE289-8564-F6E3-2224-DB02F8B74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7AF853-3909-3F1B-E0B4-3C7613BDD54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D6CA05CE-B195-452D-06B9-25AE07E6396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DF1D811A-1BB8-B443-83D1-5115FF1A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5"/>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3528"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Picture 103">
            <a:hlinkClick r:id="rId27"/>
            <a:extLst>
              <a:ext uri="{FF2B5EF4-FFF2-40B4-BE49-F238E27FC236}">
                <a16:creationId xmlns:a16="http://schemas.microsoft.com/office/drawing/2014/main" id="{6F008F23-755B-084B-8708-98BD61578436}"/>
              </a:ext>
            </a:extLst>
          </p:cNvPr>
          <p:cNvPicPr>
            <a:picLocks noChangeAspect="1"/>
          </p:cNvPicPr>
          <p:nvPr userDrawn="1"/>
        </p:nvPicPr>
        <p:blipFill rotWithShape="1">
          <a:blip r:embed="rId28"/>
          <a:srcRect r="2035"/>
          <a:stretch/>
        </p:blipFill>
        <p:spPr>
          <a:xfrm>
            <a:off x="403642" y="4673886"/>
            <a:ext cx="1825947" cy="722252"/>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D29C53DA-DB2C-3FB7-BFAF-1AC70665AC9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09022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5C8A610F-1F6F-2872-4306-525B6F6B51B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DA7E5146-F935-F3EB-961C-ACBD07349CC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F8DF2E8-70AC-86EF-A610-EE1B711F0B1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6A20AEB2-81CA-6501-F60D-56519FB99DD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32EACC-0F2F-37E4-98DD-906F113D55B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125C1FC8-9E21-0737-8F7A-9E8059D9F8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7FDDA6F-A190-B3EB-141D-D58CA5933A70}"/>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456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AB17C79-DAB1-A54D-CFE1-3B20BF73AAF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8A6E6C07-68A0-9C7F-5091-0470028337AD}"/>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hyperlink" Target="https://pmc.ncbi.nlm.nih.gov/articles/PMC10121305/" TargetMode="External"/><Relationship Id="rId3" Type="http://schemas.openxmlformats.org/officeDocument/2006/relationships/hyperlink" Target="https://www.sciencedirect.com/science/article/pii/S0168827821022236" TargetMode="External"/><Relationship Id="rId7" Type="http://schemas.openxmlformats.org/officeDocument/2006/relationships/hyperlink" Target="https://easl.eu/publication/easl-clinical-practice-guidelines-management-of-hepatocellular-carcinoma/" TargetMode="External"/><Relationship Id="rId12"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hyperlink" Target="https://doi.org/10.1016/j.annonc.2025.02.006" TargetMode="External"/><Relationship Id="rId11" Type="http://schemas.openxmlformats.org/officeDocument/2006/relationships/image" Target="../media/image38.png"/><Relationship Id="rId5" Type="http://schemas.openxmlformats.org/officeDocument/2006/relationships/hyperlink" Target="https://journals.lww.com/hep/fulltext/2023/12000/aasld_practice_guidance_on_prevention,_diagnosis,.27.aspx" TargetMode="External"/><Relationship Id="rId10" Type="http://schemas.openxmlformats.org/officeDocument/2006/relationships/image" Target="../media/image37.png"/><Relationship Id="rId4" Type="http://schemas.openxmlformats.org/officeDocument/2006/relationships/hyperlink" Target="https://www.nccn.org/professionals/physician_gls/pdf/hcc.pdf" TargetMode="Externa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dailynews.ascopubs.org/do/emerald-1-trial-shows-pfs-benefit-addition-durvalumab-bevacizumab-tace-unresectable"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onclive.com/view/nivolumab-plus-ipilimumab-receives-ec-approval-for-first-line-unresectable-hcc?utm_source=www.onclive.com&amp;utm_medium=relatedContent"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afp.org/pubs/afp/afp-community-blog/entry/new-year-new-name-nafld-becomes-masld.html"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7D66-2DA7-1E70-5995-B77DDD543B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37AD8-CA3F-8BBE-F833-037DD3D979B5}"/>
              </a:ext>
            </a:extLst>
          </p:cNvPr>
          <p:cNvSpPr>
            <a:spLocks noGrp="1"/>
          </p:cNvSpPr>
          <p:nvPr>
            <p:ph sz="quarter" idx="12"/>
          </p:nvPr>
        </p:nvSpPr>
        <p:spPr>
          <a:xfrm>
            <a:off x="620713" y="1425575"/>
            <a:ext cx="4467175" cy="4525963"/>
          </a:xfrm>
        </p:spPr>
        <p:txBody>
          <a:bodyPr/>
          <a:lstStyle/>
          <a:p>
            <a:r>
              <a:rPr lang="en-GB" noProof="0" dirty="0"/>
              <a:t>Balancing the </a:t>
            </a:r>
            <a:r>
              <a:rPr lang="en-GB" b="1" noProof="0" dirty="0">
                <a:solidFill>
                  <a:schemeClr val="accent1"/>
                </a:solidFill>
              </a:rPr>
              <a:t>hazards</a:t>
            </a:r>
          </a:p>
          <a:p>
            <a:pPr lvl="1"/>
            <a:r>
              <a:rPr lang="en-GB" noProof="0" dirty="0"/>
              <a:t>Treatment decisions in HCC require careful evaluation to optimise </a:t>
            </a:r>
            <a:r>
              <a:rPr lang="en-GB" noProof="0" dirty="0">
                <a:solidFill>
                  <a:schemeClr val="tx2"/>
                </a:solidFill>
              </a:rPr>
              <a:t>outcomes</a:t>
            </a:r>
            <a:r>
              <a:rPr lang="en-GB" baseline="30000" noProof="0" dirty="0">
                <a:solidFill>
                  <a:schemeClr val="tx2"/>
                </a:solidFill>
              </a:rPr>
              <a:t>1,2</a:t>
            </a:r>
          </a:p>
          <a:p>
            <a:pPr lvl="2"/>
            <a:r>
              <a:rPr lang="en-GB" b="1" noProof="0" dirty="0">
                <a:solidFill>
                  <a:schemeClr val="accent1"/>
                </a:solidFill>
              </a:rPr>
              <a:t>Preserve liver function:</a:t>
            </a:r>
            <a:r>
              <a:rPr lang="en-GB" noProof="0" dirty="0"/>
              <a:t> ensuring the patient’s liver can tolerate the chosen </a:t>
            </a:r>
            <a:r>
              <a:rPr lang="en-GB" noProof="0" dirty="0">
                <a:solidFill>
                  <a:schemeClr val="tx2"/>
                </a:solidFill>
              </a:rPr>
              <a:t>therapy</a:t>
            </a:r>
            <a:r>
              <a:rPr lang="en-GB" baseline="30000" noProof="0" dirty="0">
                <a:solidFill>
                  <a:schemeClr val="tx2"/>
                </a:solidFill>
              </a:rPr>
              <a:t>1</a:t>
            </a:r>
          </a:p>
          <a:p>
            <a:pPr lvl="2"/>
            <a:r>
              <a:rPr lang="en-GB" b="1" noProof="0" dirty="0">
                <a:solidFill>
                  <a:schemeClr val="accent1"/>
                </a:solidFill>
              </a:rPr>
              <a:t>Control cancer progression: </a:t>
            </a:r>
            <a:r>
              <a:rPr lang="en-GB" noProof="0" dirty="0"/>
              <a:t>selecting the optimal treatment strategy to effectively target the cancer</a:t>
            </a:r>
            <a:r>
              <a:rPr lang="en-GB" baseline="30000" noProof="0" dirty="0">
                <a:solidFill>
                  <a:schemeClr val="tx2"/>
                </a:solidFill>
              </a:rPr>
              <a:t>1,2</a:t>
            </a:r>
          </a:p>
          <a:p>
            <a:pPr lvl="2"/>
            <a:r>
              <a:rPr lang="en-GB" b="1" noProof="0" dirty="0">
                <a:solidFill>
                  <a:schemeClr val="accent1"/>
                </a:solidFill>
              </a:rPr>
              <a:t>Understand and manage isolated liver disease risk: </a:t>
            </a:r>
            <a:r>
              <a:rPr lang="en-GB" noProof="0" dirty="0"/>
              <a:t>identifying the patient’s hepatic substrate hazard, regardless of their cancer therapy, and ensuring </a:t>
            </a:r>
            <a:r>
              <a:rPr lang="en-GB" noProof="0" dirty="0">
                <a:solidFill>
                  <a:schemeClr val="tx2"/>
                </a:solidFill>
              </a:rPr>
              <a:t>comprehensive care</a:t>
            </a:r>
            <a:r>
              <a:rPr lang="en-GB" baseline="30000" noProof="0" dirty="0">
                <a:solidFill>
                  <a:schemeClr val="tx2"/>
                </a:solidFill>
              </a:rPr>
              <a:t>2</a:t>
            </a:r>
          </a:p>
        </p:txBody>
      </p:sp>
      <p:sp>
        <p:nvSpPr>
          <p:cNvPr id="3" name="Title 2">
            <a:extLst>
              <a:ext uri="{FF2B5EF4-FFF2-40B4-BE49-F238E27FC236}">
                <a16:creationId xmlns:a16="http://schemas.microsoft.com/office/drawing/2014/main" id="{E0532CB6-D21C-2906-6C71-599A747643E1}"/>
              </a:ext>
            </a:extLst>
          </p:cNvPr>
          <p:cNvSpPr>
            <a:spLocks noGrp="1"/>
          </p:cNvSpPr>
          <p:nvPr>
            <p:ph type="title"/>
          </p:nvPr>
        </p:nvSpPr>
        <p:spPr>
          <a:xfrm>
            <a:off x="619201" y="259200"/>
            <a:ext cx="10963199" cy="864000"/>
          </a:xfrm>
        </p:spPr>
        <p:txBody>
          <a:bodyPr/>
          <a:lstStyle/>
          <a:p>
            <a:r>
              <a:rPr lang="en-GB" noProof="0" dirty="0"/>
              <a:t>competing hazards in the treatment of HCC</a:t>
            </a:r>
            <a:br>
              <a:rPr lang="en-GB" noProof="0" dirty="0"/>
            </a:br>
            <a:r>
              <a:rPr lang="en-GB" sz="2000" noProof="0" dirty="0">
                <a:solidFill>
                  <a:schemeClr val="accent1"/>
                </a:solidFill>
              </a:rPr>
              <a:t>primary challenges that must be balanced</a:t>
            </a:r>
          </a:p>
        </p:txBody>
      </p:sp>
      <p:sp>
        <p:nvSpPr>
          <p:cNvPr id="4" name="Slide Number Placeholder 3">
            <a:extLst>
              <a:ext uri="{FF2B5EF4-FFF2-40B4-BE49-F238E27FC236}">
                <a16:creationId xmlns:a16="http://schemas.microsoft.com/office/drawing/2014/main" id="{C93AA312-CD87-CEB5-965A-2519E6EEBBE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10</a:t>
            </a:fld>
            <a:endParaRPr lang="en-GB" noProof="0" dirty="0"/>
          </a:p>
        </p:txBody>
      </p:sp>
      <p:sp>
        <p:nvSpPr>
          <p:cNvPr id="11" name="Content Placeholder 10">
            <a:extLst>
              <a:ext uri="{FF2B5EF4-FFF2-40B4-BE49-F238E27FC236}">
                <a16:creationId xmlns:a16="http://schemas.microsoft.com/office/drawing/2014/main" id="{2DDF2190-5445-55BB-6F0D-61F80EA05951}"/>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HCC, hepatocellular carcinoma</a:t>
            </a:r>
          </a:p>
          <a:p>
            <a:r>
              <a:rPr lang="en-GB" noProof="0" dirty="0">
                <a:solidFill>
                  <a:schemeClr val="tx2"/>
                </a:solidFill>
              </a:rPr>
              <a:t>1. Devcic Z, et al. Semin Intervent Radiol. 2019;36:287-297; 2. Lurje I, et al. Int J Mol Sci. 2019;20:1465</a:t>
            </a:r>
          </a:p>
        </p:txBody>
      </p:sp>
      <p:pic>
        <p:nvPicPr>
          <p:cNvPr id="21" name="Picture 20" descr="A diagram of a person with livers&#10;&#10;AI-generated content may be incorrect.">
            <a:extLst>
              <a:ext uri="{FF2B5EF4-FFF2-40B4-BE49-F238E27FC236}">
                <a16:creationId xmlns:a16="http://schemas.microsoft.com/office/drawing/2014/main" id="{236A8FF8-CBE7-9EF1-55C5-89F4A2BD5EA1}"/>
              </a:ext>
            </a:extLst>
          </p:cNvPr>
          <p:cNvPicPr>
            <a:picLocks noChangeAspect="1"/>
          </p:cNvPicPr>
          <p:nvPr/>
        </p:nvPicPr>
        <p:blipFill>
          <a:blip r:embed="rId3"/>
          <a:stretch>
            <a:fillRect/>
          </a:stretch>
        </p:blipFill>
        <p:spPr>
          <a:xfrm>
            <a:off x="5087888" y="1755422"/>
            <a:ext cx="6672431" cy="3866268"/>
          </a:xfrm>
          <a:prstGeom prst="rect">
            <a:avLst/>
          </a:prstGeom>
        </p:spPr>
      </p:pic>
    </p:spTree>
    <p:extLst>
      <p:ext uri="{BB962C8B-B14F-4D97-AF65-F5344CB8AC3E}">
        <p14:creationId xmlns:p14="http://schemas.microsoft.com/office/powerpoint/2010/main" val="25006995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42663-78DD-B339-660F-B1B29C7F9AB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4D8C9C8-9040-3D50-D8FF-EB3AFA2D30D5}"/>
              </a:ext>
            </a:extLst>
          </p:cNvPr>
          <p:cNvPicPr>
            <a:picLocks noChangeAspect="1"/>
          </p:cNvPicPr>
          <p:nvPr/>
        </p:nvPicPr>
        <p:blipFill>
          <a:blip r:embed="rId2"/>
          <a:stretch>
            <a:fillRect/>
          </a:stretch>
        </p:blipFill>
        <p:spPr>
          <a:xfrm rot="20162130">
            <a:off x="5516109" y="1217954"/>
            <a:ext cx="3366685" cy="2340742"/>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56FB4C77-2FE0-0A70-BEE9-42312AF2992A}"/>
              </a:ext>
            </a:extLst>
          </p:cNvPr>
          <p:cNvSpPr>
            <a:spLocks noGrp="1"/>
          </p:cNvSpPr>
          <p:nvPr>
            <p:ph sz="quarter" idx="12"/>
          </p:nvPr>
        </p:nvSpPr>
        <p:spPr/>
        <p:txBody>
          <a:bodyPr/>
          <a:lstStyle/>
          <a:p>
            <a:r>
              <a:rPr lang="en-GB" sz="1600" noProof="0" dirty="0"/>
              <a:t>BCLC guidelines</a:t>
            </a:r>
            <a:r>
              <a:rPr lang="en-GB" sz="1600" baseline="30000" noProof="0" dirty="0"/>
              <a:t>1</a:t>
            </a:r>
            <a:endParaRPr lang="en-GB" sz="1600" noProof="0" dirty="0"/>
          </a:p>
          <a:p>
            <a:pPr lvl="1"/>
            <a:r>
              <a:rPr lang="en-GB" sz="1600" noProof="0" dirty="0">
                <a:hlinkClick r:id="rId3"/>
              </a:rPr>
              <a:t>More information HERE</a:t>
            </a:r>
            <a:endParaRPr lang="en-GB" sz="1600" noProof="0" dirty="0"/>
          </a:p>
          <a:p>
            <a:r>
              <a:rPr lang="en-GB" sz="1600" noProof="0" dirty="0"/>
              <a:t>NCCN guidelines</a:t>
            </a:r>
            <a:r>
              <a:rPr lang="en-GB" sz="1600" baseline="30000" noProof="0" dirty="0"/>
              <a:t>2</a:t>
            </a:r>
          </a:p>
          <a:p>
            <a:pPr lvl="1"/>
            <a:r>
              <a:rPr lang="en-GB" sz="1600" noProof="0" dirty="0">
                <a:hlinkClick r:id="rId4"/>
              </a:rPr>
              <a:t>More information HERE</a:t>
            </a:r>
            <a:endParaRPr lang="en-GB" sz="1600" noProof="0" dirty="0"/>
          </a:p>
          <a:p>
            <a:r>
              <a:rPr lang="en-GB" sz="1600" noProof="0" dirty="0"/>
              <a:t>AASLD Practice Guidance</a:t>
            </a:r>
            <a:r>
              <a:rPr lang="en-GB" sz="1600" baseline="30000" noProof="0" dirty="0"/>
              <a:t>3</a:t>
            </a:r>
          </a:p>
          <a:p>
            <a:pPr lvl="1"/>
            <a:r>
              <a:rPr lang="en-GB" sz="1600" noProof="0" dirty="0">
                <a:hlinkClick r:id="rId5"/>
              </a:rPr>
              <a:t>More information HERE</a:t>
            </a:r>
            <a:endParaRPr lang="en-GB" sz="1600" noProof="0" dirty="0"/>
          </a:p>
          <a:p>
            <a:r>
              <a:rPr lang="en-GB" sz="1600" noProof="0" dirty="0"/>
              <a:t>ESMO Clinical Practice Guidelines</a:t>
            </a:r>
            <a:r>
              <a:rPr lang="en-GB" sz="1600" baseline="30000" noProof="0" dirty="0"/>
              <a:t>4</a:t>
            </a:r>
            <a:endParaRPr lang="en-GB" sz="1600" noProof="0" dirty="0"/>
          </a:p>
          <a:p>
            <a:pPr lvl="1"/>
            <a:r>
              <a:rPr lang="en-GB" sz="1600" noProof="0" dirty="0">
                <a:hlinkClick r:id="rId6"/>
              </a:rPr>
              <a:t>More information HERE</a:t>
            </a:r>
            <a:endParaRPr lang="en-GB" sz="1600" noProof="0" dirty="0"/>
          </a:p>
          <a:p>
            <a:r>
              <a:rPr lang="en-GB" sz="1600" noProof="0" dirty="0"/>
              <a:t>EASL Clinical Practice </a:t>
            </a:r>
            <a:r>
              <a:rPr lang="en-GB" sz="1600" noProof="0" dirty="0">
                <a:solidFill>
                  <a:schemeClr val="tx2"/>
                </a:solidFill>
              </a:rPr>
              <a:t>Guidelines</a:t>
            </a:r>
            <a:r>
              <a:rPr lang="en-GB" sz="1600" baseline="30000" noProof="0" dirty="0">
                <a:solidFill>
                  <a:schemeClr val="tx2"/>
                </a:solidFill>
              </a:rPr>
              <a:t>5,a</a:t>
            </a:r>
            <a:endParaRPr lang="en-GB" sz="1600" noProof="0" dirty="0">
              <a:solidFill>
                <a:schemeClr val="tx2"/>
              </a:solidFill>
            </a:endParaRPr>
          </a:p>
          <a:p>
            <a:pPr lvl="1"/>
            <a:r>
              <a:rPr lang="en-GB" sz="1600" noProof="0" dirty="0">
                <a:hlinkClick r:id="rId7"/>
              </a:rPr>
              <a:t>More information HERE</a:t>
            </a:r>
            <a:endParaRPr lang="en-GB" sz="1600" noProof="0" dirty="0"/>
          </a:p>
          <a:p>
            <a:r>
              <a:rPr lang="en-GB" sz="1600" noProof="0" dirty="0"/>
              <a:t>Overview of Asian Clinical Practice Guidelines</a:t>
            </a:r>
            <a:r>
              <a:rPr lang="en-GB" sz="1600" baseline="30000" noProof="0" dirty="0"/>
              <a:t>6</a:t>
            </a:r>
            <a:endParaRPr lang="en-GB" sz="1600" noProof="0" dirty="0"/>
          </a:p>
          <a:p>
            <a:pPr lvl="1"/>
            <a:r>
              <a:rPr lang="en-GB" sz="1600" noProof="0" dirty="0">
                <a:hlinkClick r:id="rId8"/>
              </a:rPr>
              <a:t>More information HERE</a:t>
            </a:r>
            <a:endParaRPr lang="en-GB" sz="1600" noProof="0" dirty="0"/>
          </a:p>
        </p:txBody>
      </p:sp>
      <p:sp>
        <p:nvSpPr>
          <p:cNvPr id="3" name="Title 2">
            <a:extLst>
              <a:ext uri="{FF2B5EF4-FFF2-40B4-BE49-F238E27FC236}">
                <a16:creationId xmlns:a16="http://schemas.microsoft.com/office/drawing/2014/main" id="{7FEB8512-CBF0-ED90-D970-A7C9E22FB822}"/>
              </a:ext>
            </a:extLst>
          </p:cNvPr>
          <p:cNvSpPr>
            <a:spLocks noGrp="1"/>
          </p:cNvSpPr>
          <p:nvPr>
            <p:ph type="title"/>
          </p:nvPr>
        </p:nvSpPr>
        <p:spPr/>
        <p:txBody>
          <a:bodyPr/>
          <a:lstStyle/>
          <a:p>
            <a:r>
              <a:rPr lang="en-GB" noProof="0" dirty="0" err="1"/>
              <a:t>Hcc</a:t>
            </a:r>
            <a:r>
              <a:rPr lang="en-GB" noProof="0" dirty="0"/>
              <a:t> guidelines</a:t>
            </a:r>
            <a:br>
              <a:rPr lang="en-GB" noProof="0" dirty="0"/>
            </a:br>
            <a:r>
              <a:rPr lang="en-GB" sz="2000" noProof="0" dirty="0">
                <a:solidFill>
                  <a:schemeClr val="accent1"/>
                </a:solidFill>
              </a:rPr>
              <a:t>overview for further reading</a:t>
            </a:r>
          </a:p>
        </p:txBody>
      </p:sp>
      <p:sp>
        <p:nvSpPr>
          <p:cNvPr id="4" name="Slide Number Placeholder 3">
            <a:extLst>
              <a:ext uri="{FF2B5EF4-FFF2-40B4-BE49-F238E27FC236}">
                <a16:creationId xmlns:a16="http://schemas.microsoft.com/office/drawing/2014/main" id="{5CCD473B-7B98-316B-5262-6303C1B65537}"/>
              </a:ext>
            </a:extLst>
          </p:cNvPr>
          <p:cNvSpPr>
            <a:spLocks noGrp="1"/>
          </p:cNvSpPr>
          <p:nvPr>
            <p:ph type="sldNum" sz="quarter" idx="4"/>
          </p:nvPr>
        </p:nvSpPr>
        <p:spPr/>
        <p:txBody>
          <a:bodyPr/>
          <a:lstStyle/>
          <a:p>
            <a:fld id="{FCE43C0F-8A7B-3A4B-9DB5-B3472E36E833}" type="slidenum">
              <a:rPr lang="en-GB" noProof="0" smtClean="0"/>
              <a:pPr/>
              <a:t>11</a:t>
            </a:fld>
            <a:endParaRPr lang="en-GB" noProof="0" dirty="0"/>
          </a:p>
        </p:txBody>
      </p:sp>
      <p:sp>
        <p:nvSpPr>
          <p:cNvPr id="11" name="Content Placeholder 10">
            <a:extLst>
              <a:ext uri="{FF2B5EF4-FFF2-40B4-BE49-F238E27FC236}">
                <a16:creationId xmlns:a16="http://schemas.microsoft.com/office/drawing/2014/main" id="{EC24C015-394D-EE85-3E5D-CB344889B060}"/>
              </a:ext>
            </a:extLst>
          </p:cNvPr>
          <p:cNvSpPr>
            <a:spLocks noGrp="1"/>
          </p:cNvSpPr>
          <p:nvPr>
            <p:ph sz="quarter" idx="15"/>
          </p:nvPr>
        </p:nvSpPr>
        <p:spPr>
          <a:xfrm>
            <a:off x="620183" y="5950801"/>
            <a:ext cx="10444369" cy="770676"/>
          </a:xfrm>
        </p:spPr>
        <p:txBody>
          <a:bodyPr anchor="b" anchorCtr="0"/>
          <a:lstStyle/>
          <a:p>
            <a:r>
              <a:rPr lang="en-GB" sz="1100" baseline="30000" noProof="0" dirty="0">
                <a:solidFill>
                  <a:schemeClr val="tx2"/>
                </a:solidFill>
              </a:rPr>
              <a:t>a</a:t>
            </a:r>
            <a:r>
              <a:rPr lang="en-GB" sz="1100" noProof="0" dirty="0">
                <a:solidFill>
                  <a:schemeClr val="tx2"/>
                </a:solidFill>
              </a:rPr>
              <a:t> Guidelines need updating</a:t>
            </a:r>
          </a:p>
          <a:p>
            <a:r>
              <a:rPr lang="en-GB" sz="1100" noProof="0" dirty="0">
                <a:solidFill>
                  <a:schemeClr val="tx2"/>
                </a:solidFill>
              </a:rPr>
              <a:t>AASLD, ;American Association for the Study of Liver Diseases; BCLC, Barcelona Clinic Liver Cancer (algorithm); EASL, European Association for the Study of the Liver; ESMO, European Society for Medical Oncology; HCC, hepatocellular carcinoma; NCCN, National Comprehensive Cancer Network</a:t>
            </a:r>
          </a:p>
          <a:p>
            <a:r>
              <a:rPr lang="en-GB" sz="1100" noProof="0" dirty="0">
                <a:solidFill>
                  <a:schemeClr val="tx2"/>
                </a:solidFill>
              </a:rPr>
              <a:t>1. Reig M, et al. J Hepatol. 2022;76:681-693; 2. NCCN Clinical Practice Guidelines in Oncology. Hepatocellular Carcinoma (Version 4.2024). Available </a:t>
            </a:r>
            <a:r>
              <a:rPr lang="en-GB" sz="1100" noProof="0" dirty="0">
                <a:solidFill>
                  <a:schemeClr val="tx2"/>
                </a:solidFill>
                <a:hlinkClick r:id="rId4">
                  <a:extLst>
                    <a:ext uri="{A12FA001-AC4F-418D-AE19-62706E023703}">
                      <ahyp:hlinkClr xmlns:ahyp="http://schemas.microsoft.com/office/drawing/2018/hyperlinkcolor" val="tx"/>
                    </a:ext>
                  </a:extLst>
                </a:hlinkClick>
              </a:rPr>
              <a:t>here</a:t>
            </a:r>
            <a:r>
              <a:rPr lang="en-GB" sz="1100" noProof="0" dirty="0">
                <a:solidFill>
                  <a:schemeClr val="tx2"/>
                </a:solidFill>
              </a:rPr>
              <a:t> (accessed January 2025); 3. Singal AG, et al. Hepatology. 2023;78:1922-1965; 4. Vogel A, et al. Ann Oncol. 2025 (article in press; https://doi.org/10.1016/j.annonc.2025.02.006); 5. EASL Guidelines. Management of hepatocellular carcinoma. Available </a:t>
            </a:r>
            <a:r>
              <a:rPr lang="en-GB" sz="1100" noProof="0" dirty="0">
                <a:solidFill>
                  <a:schemeClr val="tx2"/>
                </a:solidFill>
                <a:hlinkClick r:id="rId7">
                  <a:extLst>
                    <a:ext uri="{A12FA001-AC4F-418D-AE19-62706E023703}">
                      <ahyp:hlinkClr xmlns:ahyp="http://schemas.microsoft.com/office/drawing/2018/hyperlinkcolor" val="tx"/>
                    </a:ext>
                  </a:extLst>
                </a:hlinkClick>
              </a:rPr>
              <a:t>here</a:t>
            </a:r>
            <a:r>
              <a:rPr lang="en-GB" sz="1100" noProof="0" dirty="0">
                <a:solidFill>
                  <a:schemeClr val="tx2"/>
                </a:solidFill>
              </a:rPr>
              <a:t> (accessed January 2025); 6. Cho Y, et al. Clin Mol Hepatol. 2023;29:252-262</a:t>
            </a:r>
          </a:p>
        </p:txBody>
      </p:sp>
      <p:pic>
        <p:nvPicPr>
          <p:cNvPr id="17" name="Picture 16">
            <a:extLst>
              <a:ext uri="{FF2B5EF4-FFF2-40B4-BE49-F238E27FC236}">
                <a16:creationId xmlns:a16="http://schemas.microsoft.com/office/drawing/2014/main" id="{9425081F-9EB5-1C1F-9A0C-3E18A4160B84}"/>
              </a:ext>
            </a:extLst>
          </p:cNvPr>
          <p:cNvPicPr>
            <a:picLocks noChangeAspect="1"/>
          </p:cNvPicPr>
          <p:nvPr/>
        </p:nvPicPr>
        <p:blipFill>
          <a:blip r:embed="rId9"/>
          <a:stretch>
            <a:fillRect/>
          </a:stretch>
        </p:blipFill>
        <p:spPr>
          <a:xfrm rot="20820874">
            <a:off x="6298958" y="1805994"/>
            <a:ext cx="3374346" cy="207756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D1B66BD-EAA1-06C6-26AC-952D27EAAA4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21390213">
            <a:off x="7379464" y="2358777"/>
            <a:ext cx="2654027" cy="202403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BCD2A91-9AD4-E785-872F-AFE87F1619C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368837">
            <a:off x="8449141" y="2704353"/>
            <a:ext cx="1760622" cy="224832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910DC68-0718-37B0-E4A9-02582D5A1196}"/>
              </a:ext>
            </a:extLst>
          </p:cNvPr>
          <p:cNvPicPr>
            <a:picLocks noChangeAspect="1"/>
          </p:cNvPicPr>
          <p:nvPr/>
        </p:nvPicPr>
        <p:blipFill>
          <a:blip r:embed="rId12"/>
          <a:stretch>
            <a:fillRect/>
          </a:stretch>
        </p:blipFill>
        <p:spPr>
          <a:xfrm rot="483008">
            <a:off x="9171434" y="3163642"/>
            <a:ext cx="1453798" cy="22629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4125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E1992-929E-EB31-0108-AE643AB64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8B7EA-84BE-BF99-A4E2-6FA265F2E354}"/>
              </a:ext>
            </a:extLst>
          </p:cNvPr>
          <p:cNvSpPr>
            <a:spLocks noGrp="1"/>
          </p:cNvSpPr>
          <p:nvPr>
            <p:ph type="title"/>
          </p:nvPr>
        </p:nvSpPr>
        <p:spPr>
          <a:xfrm>
            <a:off x="609600" y="1844824"/>
            <a:ext cx="10972800" cy="2592288"/>
          </a:xfrm>
        </p:spPr>
        <p:txBody>
          <a:bodyPr>
            <a:normAutofit/>
          </a:bodyPr>
          <a:lstStyle/>
          <a:p>
            <a:r>
              <a:rPr lang="en-GB" noProof="0" dirty="0"/>
              <a:t>Standalone therapies for hcc</a:t>
            </a:r>
            <a:br>
              <a:rPr lang="en-GB" noProof="0" dirty="0"/>
            </a:br>
            <a:br>
              <a:rPr lang="en-GB" noProof="0" dirty="0"/>
            </a:br>
            <a:br>
              <a:rPr lang="en-GB" sz="3200" noProof="0" dirty="0"/>
            </a:br>
            <a:r>
              <a:rPr lang="en-GB" sz="3200" noProof="0" dirty="0"/>
              <a:t>LRT and IO-based systemic therapies </a:t>
            </a:r>
            <a:endParaRPr lang="en-GB" noProof="0" dirty="0"/>
          </a:p>
        </p:txBody>
      </p:sp>
      <p:sp>
        <p:nvSpPr>
          <p:cNvPr id="5" name="Slide Number Placeholder 4">
            <a:extLst>
              <a:ext uri="{FF2B5EF4-FFF2-40B4-BE49-F238E27FC236}">
                <a16:creationId xmlns:a16="http://schemas.microsoft.com/office/drawing/2014/main" id="{37C6F93B-3B30-1F62-0A98-6409019AC91E}"/>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7" name="Content Placeholder 6">
            <a:extLst>
              <a:ext uri="{FF2B5EF4-FFF2-40B4-BE49-F238E27FC236}">
                <a16:creationId xmlns:a16="http://schemas.microsoft.com/office/drawing/2014/main" id="{61285177-17F5-7EA4-AB84-5D95FF2CE89E}"/>
              </a:ext>
            </a:extLst>
          </p:cNvPr>
          <p:cNvSpPr>
            <a:spLocks noGrp="1"/>
          </p:cNvSpPr>
          <p:nvPr>
            <p:ph sz="quarter" idx="15"/>
          </p:nvPr>
        </p:nvSpPr>
        <p:spPr/>
        <p:txBody>
          <a:bodyPr/>
          <a:lstStyle/>
          <a:p>
            <a:r>
              <a:rPr lang="en-GB" noProof="0" dirty="0"/>
              <a:t>HCC; hepatocellular carcinoma; IO, immuno-oncology therapy; LRT, locoregional therapy</a:t>
            </a:r>
          </a:p>
        </p:txBody>
      </p:sp>
    </p:spTree>
    <p:extLst>
      <p:ext uri="{BB962C8B-B14F-4D97-AF65-F5344CB8AC3E}">
        <p14:creationId xmlns:p14="http://schemas.microsoft.com/office/powerpoint/2010/main" val="5984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6C14-9A1E-D674-AFEB-3A32E5730C2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F8306-2CE1-8A95-1DFD-7AE24C6429D3}"/>
              </a:ext>
            </a:extLst>
          </p:cNvPr>
          <p:cNvSpPr>
            <a:spLocks noGrp="1"/>
          </p:cNvSpPr>
          <p:nvPr>
            <p:ph sz="quarter" idx="12"/>
          </p:nvPr>
        </p:nvSpPr>
        <p:spPr>
          <a:xfrm>
            <a:off x="620713" y="1425576"/>
            <a:ext cx="10963275" cy="657310"/>
          </a:xfrm>
        </p:spPr>
        <p:txBody>
          <a:bodyPr/>
          <a:lstStyle/>
          <a:p>
            <a:r>
              <a:rPr lang="en-GB" noProof="0" dirty="0"/>
              <a:t>Significant improvements in survival for patients with unresectable HCC</a:t>
            </a:r>
          </a:p>
        </p:txBody>
      </p:sp>
      <p:sp>
        <p:nvSpPr>
          <p:cNvPr id="24" name="Title 23">
            <a:extLst>
              <a:ext uri="{FF2B5EF4-FFF2-40B4-BE49-F238E27FC236}">
                <a16:creationId xmlns:a16="http://schemas.microsoft.com/office/drawing/2014/main" id="{F4EC54AA-2FA7-47B0-5D60-F772B5322B38}"/>
              </a:ext>
            </a:extLst>
          </p:cNvPr>
          <p:cNvSpPr>
            <a:spLocks noGrp="1"/>
          </p:cNvSpPr>
          <p:nvPr>
            <p:ph type="title"/>
          </p:nvPr>
        </p:nvSpPr>
        <p:spPr>
          <a:xfrm>
            <a:off x="619201" y="259200"/>
            <a:ext cx="9725271" cy="864000"/>
          </a:xfrm>
        </p:spPr>
        <p:txBody>
          <a:bodyPr>
            <a:noAutofit/>
          </a:bodyPr>
          <a:lstStyle/>
          <a:p>
            <a:r>
              <a:rPr lang="en-GB" noProof="0" dirty="0"/>
              <a:t>Locoregional therapies standalone evidence</a:t>
            </a:r>
            <a:br>
              <a:rPr lang="en-GB" noProof="0" dirty="0"/>
            </a:br>
            <a:r>
              <a:rPr lang="en-GB" sz="2000" noProof="0" dirty="0">
                <a:solidFill>
                  <a:schemeClr val="accent1"/>
                </a:solidFill>
              </a:rPr>
              <a:t>benchmark studies supporting TRANSARTERIAL </a:t>
            </a:r>
            <a:r>
              <a:rPr lang="en-GB" sz="2000" noProof="0" dirty="0" err="1">
                <a:solidFill>
                  <a:schemeClr val="accent1"/>
                </a:solidFill>
              </a:rPr>
              <a:t>CHEMOEMBOLIsATION</a:t>
            </a:r>
            <a:r>
              <a:rPr lang="en-GB" sz="2000" noProof="0" dirty="0">
                <a:solidFill>
                  <a:schemeClr val="accent1"/>
                </a:solidFill>
              </a:rPr>
              <a:t> (TACE) as standard of care</a:t>
            </a:r>
          </a:p>
        </p:txBody>
      </p:sp>
      <p:sp>
        <p:nvSpPr>
          <p:cNvPr id="4" name="Slide Number Placeholder 3">
            <a:extLst>
              <a:ext uri="{FF2B5EF4-FFF2-40B4-BE49-F238E27FC236}">
                <a16:creationId xmlns:a16="http://schemas.microsoft.com/office/drawing/2014/main" id="{83B166D6-252F-09EE-DA44-8B73679B358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sp>
        <p:nvSpPr>
          <p:cNvPr id="12" name="Content Placeholder 1">
            <a:extLst>
              <a:ext uri="{FF2B5EF4-FFF2-40B4-BE49-F238E27FC236}">
                <a16:creationId xmlns:a16="http://schemas.microsoft.com/office/drawing/2014/main" id="{62AC1B20-F197-8124-4035-7EFA569C0C67}"/>
              </a:ext>
            </a:extLst>
          </p:cNvPr>
          <p:cNvSpPr txBox="1">
            <a:spLocks/>
          </p:cNvSpPr>
          <p:nvPr/>
        </p:nvSpPr>
        <p:spPr>
          <a:xfrm>
            <a:off x="2038478" y="2060848"/>
            <a:ext cx="3191070" cy="482848"/>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PROBABILITY OF SURVIVAL</a:t>
            </a:r>
            <a:r>
              <a:rPr lang="en-GB" sz="1600" b="1" spc="100" baseline="30000" noProof="0" dirty="0">
                <a:solidFill>
                  <a:schemeClr val="accent1"/>
                </a:solidFill>
              </a:rPr>
              <a:t>1</a:t>
            </a:r>
            <a:endParaRPr lang="en-GB" sz="1600" b="1" spc="100" noProof="0" dirty="0">
              <a:solidFill>
                <a:schemeClr val="accent1"/>
              </a:solidFill>
            </a:endParaRPr>
          </a:p>
        </p:txBody>
      </p:sp>
      <p:sp>
        <p:nvSpPr>
          <p:cNvPr id="37" name="Content Placeholder 36">
            <a:extLst>
              <a:ext uri="{FF2B5EF4-FFF2-40B4-BE49-F238E27FC236}">
                <a16:creationId xmlns:a16="http://schemas.microsoft.com/office/drawing/2014/main" id="{B9DB0511-7C0F-E07E-CF4A-A402EB409F8E}"/>
              </a:ext>
            </a:extLst>
          </p:cNvPr>
          <p:cNvSpPr>
            <a:spLocks noGrp="1"/>
          </p:cNvSpPr>
          <p:nvPr>
            <p:ph sz="quarter" idx="15"/>
          </p:nvPr>
        </p:nvSpPr>
        <p:spPr/>
        <p:txBody>
          <a:bodyPr anchor="b" anchorCtr="0"/>
          <a:lstStyle/>
          <a:p>
            <a:r>
              <a:rPr lang="en-GB" noProof="0" dirty="0">
                <a:solidFill>
                  <a:schemeClr val="tx2"/>
                </a:solidFill>
              </a:rPr>
              <a:t>HCC, hepatocellular carcinoma;</a:t>
            </a:r>
            <a:endParaRPr lang="en-GB" noProof="0" dirty="0">
              <a:solidFill>
                <a:schemeClr val="tx2"/>
              </a:solidFill>
              <a:highlight>
                <a:srgbClr val="FFFF00"/>
              </a:highlight>
            </a:endParaRPr>
          </a:p>
          <a:p>
            <a:r>
              <a:rPr lang="en-GB" noProof="0" dirty="0"/>
              <a:t>1. Llovet JM, et al. </a:t>
            </a:r>
            <a:r>
              <a:rPr lang="en-GB" noProof="0" dirty="0">
                <a:solidFill>
                  <a:schemeClr val="tx2"/>
                </a:solidFill>
              </a:rPr>
              <a:t>Lancet. 2002;359:1734-1739; 2. Lo CM. Hepatology. 2002;35:1164-1171</a:t>
            </a:r>
          </a:p>
        </p:txBody>
      </p:sp>
      <p:pic>
        <p:nvPicPr>
          <p:cNvPr id="39" name="Picture 38">
            <a:extLst>
              <a:ext uri="{FF2B5EF4-FFF2-40B4-BE49-F238E27FC236}">
                <a16:creationId xmlns:a16="http://schemas.microsoft.com/office/drawing/2014/main" id="{3534A01D-8D27-5AB9-F4A9-E704927FD175}"/>
              </a:ext>
            </a:extLst>
          </p:cNvPr>
          <p:cNvPicPr>
            <a:picLocks noChangeAspect="1"/>
          </p:cNvPicPr>
          <p:nvPr/>
        </p:nvPicPr>
        <p:blipFill>
          <a:blip r:embed="rId3"/>
          <a:srcRect/>
          <a:stretch/>
        </p:blipFill>
        <p:spPr>
          <a:xfrm>
            <a:off x="1690703" y="2476723"/>
            <a:ext cx="3731839" cy="2274550"/>
          </a:xfrm>
          <a:prstGeom prst="rect">
            <a:avLst/>
          </a:prstGeom>
        </p:spPr>
      </p:pic>
      <p:sp>
        <p:nvSpPr>
          <p:cNvPr id="40" name="TextBox 39">
            <a:extLst>
              <a:ext uri="{FF2B5EF4-FFF2-40B4-BE49-F238E27FC236}">
                <a16:creationId xmlns:a16="http://schemas.microsoft.com/office/drawing/2014/main" id="{F1EF41E8-3642-BAB4-05F4-976D779A9230}"/>
              </a:ext>
            </a:extLst>
          </p:cNvPr>
          <p:cNvSpPr txBox="1"/>
          <p:nvPr/>
        </p:nvSpPr>
        <p:spPr>
          <a:xfrm>
            <a:off x="2053129" y="5033214"/>
            <a:ext cx="3018390"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since randomisation (months)</a:t>
            </a:r>
          </a:p>
        </p:txBody>
      </p:sp>
      <p:sp>
        <p:nvSpPr>
          <p:cNvPr id="41" name="TextBox 40">
            <a:extLst>
              <a:ext uri="{FF2B5EF4-FFF2-40B4-BE49-F238E27FC236}">
                <a16:creationId xmlns:a16="http://schemas.microsoft.com/office/drawing/2014/main" id="{CDECE3D8-76F2-0F55-D904-7C5A73933086}"/>
              </a:ext>
            </a:extLst>
          </p:cNvPr>
          <p:cNvSpPr txBox="1"/>
          <p:nvPr/>
        </p:nvSpPr>
        <p:spPr>
          <a:xfrm>
            <a:off x="2411713"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42" name="TextBox 41">
            <a:extLst>
              <a:ext uri="{FF2B5EF4-FFF2-40B4-BE49-F238E27FC236}">
                <a16:creationId xmlns:a16="http://schemas.microsoft.com/office/drawing/2014/main" id="{10F16B1E-F998-1F61-1093-1E566F819E13}"/>
              </a:ext>
            </a:extLst>
          </p:cNvPr>
          <p:cNvSpPr txBox="1"/>
          <p:nvPr/>
        </p:nvSpPr>
        <p:spPr>
          <a:xfrm>
            <a:off x="1720767" y="475756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BB540243-6C2C-3155-D82D-5158E95CB023}"/>
              </a:ext>
            </a:extLst>
          </p:cNvPr>
          <p:cNvSpPr txBox="1"/>
          <p:nvPr/>
        </p:nvSpPr>
        <p:spPr>
          <a:xfrm>
            <a:off x="3135613"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2B0EE1EC-25A1-0D59-3C89-451CB3A87C48}"/>
              </a:ext>
            </a:extLst>
          </p:cNvPr>
          <p:cNvSpPr txBox="1"/>
          <p:nvPr/>
        </p:nvSpPr>
        <p:spPr>
          <a:xfrm>
            <a:off x="3859513"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45" name="TextBox 44">
            <a:extLst>
              <a:ext uri="{FF2B5EF4-FFF2-40B4-BE49-F238E27FC236}">
                <a16:creationId xmlns:a16="http://schemas.microsoft.com/office/drawing/2014/main" id="{87147C12-35F0-71ED-98D7-D6DFABBDC4C4}"/>
              </a:ext>
            </a:extLst>
          </p:cNvPr>
          <p:cNvSpPr txBox="1"/>
          <p:nvPr/>
        </p:nvSpPr>
        <p:spPr>
          <a:xfrm>
            <a:off x="4599288"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48</a:t>
            </a:r>
          </a:p>
        </p:txBody>
      </p:sp>
      <p:sp>
        <p:nvSpPr>
          <p:cNvPr id="46" name="TextBox 45">
            <a:extLst>
              <a:ext uri="{FF2B5EF4-FFF2-40B4-BE49-F238E27FC236}">
                <a16:creationId xmlns:a16="http://schemas.microsoft.com/office/drawing/2014/main" id="{F34C7A66-55E3-194E-D273-5EC7A539069B}"/>
              </a:ext>
            </a:extLst>
          </p:cNvPr>
          <p:cNvSpPr txBox="1"/>
          <p:nvPr/>
        </p:nvSpPr>
        <p:spPr>
          <a:xfrm>
            <a:off x="5326363"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60</a:t>
            </a:r>
          </a:p>
        </p:txBody>
      </p:sp>
      <p:sp>
        <p:nvSpPr>
          <p:cNvPr id="47" name="TextBox 46">
            <a:extLst>
              <a:ext uri="{FF2B5EF4-FFF2-40B4-BE49-F238E27FC236}">
                <a16:creationId xmlns:a16="http://schemas.microsoft.com/office/drawing/2014/main" id="{CE079C23-C8CE-F557-FEDC-0313EE06211D}"/>
              </a:ext>
            </a:extLst>
          </p:cNvPr>
          <p:cNvSpPr txBox="1"/>
          <p:nvPr/>
        </p:nvSpPr>
        <p:spPr>
          <a:xfrm>
            <a:off x="1558599" y="4570235"/>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48" name="TextBox 47">
            <a:extLst>
              <a:ext uri="{FF2B5EF4-FFF2-40B4-BE49-F238E27FC236}">
                <a16:creationId xmlns:a16="http://schemas.microsoft.com/office/drawing/2014/main" id="{86667CF0-6FBE-B6F0-0190-8E210064F621}"/>
              </a:ext>
            </a:extLst>
          </p:cNvPr>
          <p:cNvSpPr txBox="1"/>
          <p:nvPr/>
        </p:nvSpPr>
        <p:spPr>
          <a:xfrm>
            <a:off x="1473640" y="413526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49" name="TextBox 48">
            <a:extLst>
              <a:ext uri="{FF2B5EF4-FFF2-40B4-BE49-F238E27FC236}">
                <a16:creationId xmlns:a16="http://schemas.microsoft.com/office/drawing/2014/main" id="{2DF1271E-F419-E861-19A6-196FEA48CB0C}"/>
              </a:ext>
            </a:extLst>
          </p:cNvPr>
          <p:cNvSpPr txBox="1"/>
          <p:nvPr/>
        </p:nvSpPr>
        <p:spPr>
          <a:xfrm>
            <a:off x="1473640" y="370346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50" name="TextBox 49">
            <a:extLst>
              <a:ext uri="{FF2B5EF4-FFF2-40B4-BE49-F238E27FC236}">
                <a16:creationId xmlns:a16="http://schemas.microsoft.com/office/drawing/2014/main" id="{3B02ED40-1CAF-847D-EA20-8FB3F1DE892A}"/>
              </a:ext>
            </a:extLst>
          </p:cNvPr>
          <p:cNvSpPr txBox="1"/>
          <p:nvPr/>
        </p:nvSpPr>
        <p:spPr>
          <a:xfrm>
            <a:off x="1388680" y="237313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51" name="TextBox 50">
            <a:extLst>
              <a:ext uri="{FF2B5EF4-FFF2-40B4-BE49-F238E27FC236}">
                <a16:creationId xmlns:a16="http://schemas.microsoft.com/office/drawing/2014/main" id="{D19B07D0-B2AE-DA76-2644-D5F14DC39F8C}"/>
              </a:ext>
            </a:extLst>
          </p:cNvPr>
          <p:cNvSpPr txBox="1"/>
          <p:nvPr/>
        </p:nvSpPr>
        <p:spPr>
          <a:xfrm>
            <a:off x="1473640" y="281128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52" name="TextBox 51">
            <a:extLst>
              <a:ext uri="{FF2B5EF4-FFF2-40B4-BE49-F238E27FC236}">
                <a16:creationId xmlns:a16="http://schemas.microsoft.com/office/drawing/2014/main" id="{334AD3C1-F714-53F5-677F-00B75786D640}"/>
              </a:ext>
            </a:extLst>
          </p:cNvPr>
          <p:cNvSpPr txBox="1"/>
          <p:nvPr/>
        </p:nvSpPr>
        <p:spPr>
          <a:xfrm>
            <a:off x="1473640" y="326531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53" name="TextBox 52">
            <a:extLst>
              <a:ext uri="{FF2B5EF4-FFF2-40B4-BE49-F238E27FC236}">
                <a16:creationId xmlns:a16="http://schemas.microsoft.com/office/drawing/2014/main" id="{E445A753-551C-591B-88A9-15BFC648684A}"/>
              </a:ext>
            </a:extLst>
          </p:cNvPr>
          <p:cNvSpPr txBox="1"/>
          <p:nvPr/>
        </p:nvSpPr>
        <p:spPr>
          <a:xfrm rot="16200000">
            <a:off x="564501" y="3506276"/>
            <a:ext cx="102592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S</a:t>
            </a:r>
            <a:r>
              <a:rPr lang="en-GB" sz="1400" b="1" noProof="0" dirty="0" err="1">
                <a:latin typeface="Arial" panose="020B0604020202020204" pitchFamily="34" charset="0"/>
                <a:ea typeface="Aileron" charset="0"/>
                <a:cs typeface="Arial" panose="020B0604020202020204" pitchFamily="34" charset="0"/>
              </a:rPr>
              <a:t>urvival</a:t>
            </a:r>
            <a:r>
              <a:rPr lang="en-GB" sz="1400" b="1" noProof="0" dirty="0">
                <a:latin typeface="Arial" panose="020B0604020202020204" pitchFamily="34" charset="0"/>
                <a:ea typeface="Aileron" charset="0"/>
                <a:cs typeface="Arial" panose="020B0604020202020204" pitchFamily="34" charset="0"/>
              </a:rPr>
              <a:t> (%)</a:t>
            </a:r>
          </a:p>
        </p:txBody>
      </p:sp>
      <p:sp>
        <p:nvSpPr>
          <p:cNvPr id="54" name="TextBox 53">
            <a:extLst>
              <a:ext uri="{FF2B5EF4-FFF2-40B4-BE49-F238E27FC236}">
                <a16:creationId xmlns:a16="http://schemas.microsoft.com/office/drawing/2014/main" id="{288380A2-E785-F5E2-4B58-25CEC9AA0E24}"/>
              </a:ext>
            </a:extLst>
          </p:cNvPr>
          <p:cNvSpPr txBox="1"/>
          <p:nvPr/>
        </p:nvSpPr>
        <p:spPr>
          <a:xfrm>
            <a:off x="2426140"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29</a:t>
            </a:r>
          </a:p>
          <a:p>
            <a:pPr algn="ctr"/>
            <a:r>
              <a:rPr lang="en-GB" sz="1000" noProof="0" dirty="0">
                <a:latin typeface="Arial" panose="020B0604020202020204" pitchFamily="34" charset="0"/>
                <a:ea typeface="Aileron" charset="0"/>
                <a:cs typeface="Arial" panose="020B0604020202020204" pitchFamily="34" charset="0"/>
              </a:rPr>
              <a:t>19</a:t>
            </a:r>
          </a:p>
        </p:txBody>
      </p:sp>
      <p:sp>
        <p:nvSpPr>
          <p:cNvPr id="55" name="TextBox 54">
            <a:extLst>
              <a:ext uri="{FF2B5EF4-FFF2-40B4-BE49-F238E27FC236}">
                <a16:creationId xmlns:a16="http://schemas.microsoft.com/office/drawing/2014/main" id="{A90B8DA7-97F9-7DAD-7F85-46EE122DBA9F}"/>
              </a:ext>
            </a:extLst>
          </p:cNvPr>
          <p:cNvSpPr txBox="1"/>
          <p:nvPr/>
        </p:nvSpPr>
        <p:spPr>
          <a:xfrm>
            <a:off x="1692715"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40</a:t>
            </a:r>
          </a:p>
          <a:p>
            <a:pPr algn="ctr"/>
            <a:r>
              <a:rPr lang="en-GB" sz="1000" noProof="0" dirty="0">
                <a:latin typeface="Arial" panose="020B0604020202020204" pitchFamily="34" charset="0"/>
                <a:ea typeface="Aileron" charset="0"/>
                <a:cs typeface="Arial" panose="020B0604020202020204" pitchFamily="34" charset="0"/>
              </a:rPr>
              <a:t>35</a:t>
            </a:r>
          </a:p>
        </p:txBody>
      </p:sp>
      <p:sp>
        <p:nvSpPr>
          <p:cNvPr id="56" name="TextBox 55">
            <a:extLst>
              <a:ext uri="{FF2B5EF4-FFF2-40B4-BE49-F238E27FC236}">
                <a16:creationId xmlns:a16="http://schemas.microsoft.com/office/drawing/2014/main" id="{E4D5DE52-E8B2-478D-2729-6BFCF27A9E27}"/>
              </a:ext>
            </a:extLst>
          </p:cNvPr>
          <p:cNvSpPr txBox="1"/>
          <p:nvPr/>
        </p:nvSpPr>
        <p:spPr>
          <a:xfrm>
            <a:off x="3150040"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14</a:t>
            </a:r>
          </a:p>
          <a:p>
            <a:pPr algn="ctr"/>
            <a:r>
              <a:rPr lang="en-GB" sz="1000" noProof="0" dirty="0">
                <a:latin typeface="Arial" panose="020B0604020202020204" pitchFamily="34" charset="0"/>
                <a:ea typeface="Aileron" charset="0"/>
                <a:cs typeface="Arial" panose="020B0604020202020204" pitchFamily="34" charset="0"/>
              </a:rPr>
              <a:t>7</a:t>
            </a:r>
          </a:p>
        </p:txBody>
      </p:sp>
      <p:sp>
        <p:nvSpPr>
          <p:cNvPr id="57" name="TextBox 56">
            <a:extLst>
              <a:ext uri="{FF2B5EF4-FFF2-40B4-BE49-F238E27FC236}">
                <a16:creationId xmlns:a16="http://schemas.microsoft.com/office/drawing/2014/main" id="{253B142C-F43A-7DA6-8ECA-5F4242C9A54E}"/>
              </a:ext>
            </a:extLst>
          </p:cNvPr>
          <p:cNvSpPr txBox="1"/>
          <p:nvPr/>
        </p:nvSpPr>
        <p:spPr>
          <a:xfrm>
            <a:off x="3909206" y="5448936"/>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a:t>
            </a:r>
          </a:p>
          <a:p>
            <a:pPr algn="ctr"/>
            <a:r>
              <a:rPr lang="en-GB" sz="1000" noProof="0" dirty="0">
                <a:latin typeface="Arial" panose="020B0604020202020204" pitchFamily="34" charset="0"/>
                <a:ea typeface="Aileron" charset="0"/>
                <a:cs typeface="Arial" panose="020B0604020202020204" pitchFamily="34" charset="0"/>
              </a:rPr>
              <a:t>3</a:t>
            </a:r>
          </a:p>
        </p:txBody>
      </p:sp>
      <p:sp>
        <p:nvSpPr>
          <p:cNvPr id="58" name="TextBox 57">
            <a:extLst>
              <a:ext uri="{FF2B5EF4-FFF2-40B4-BE49-F238E27FC236}">
                <a16:creationId xmlns:a16="http://schemas.microsoft.com/office/drawing/2014/main" id="{4645F716-E05E-7E71-B7C3-5F8969426CBB}"/>
              </a:ext>
            </a:extLst>
          </p:cNvPr>
          <p:cNvSpPr txBox="1"/>
          <p:nvPr/>
        </p:nvSpPr>
        <p:spPr>
          <a:xfrm>
            <a:off x="4648981" y="5448936"/>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60" name="TextBox 59">
            <a:extLst>
              <a:ext uri="{FF2B5EF4-FFF2-40B4-BE49-F238E27FC236}">
                <a16:creationId xmlns:a16="http://schemas.microsoft.com/office/drawing/2014/main" id="{69BFDD5A-67FC-4E5F-90C5-F38FD81FBE0A}"/>
              </a:ext>
            </a:extLst>
          </p:cNvPr>
          <p:cNvSpPr txBox="1"/>
          <p:nvPr/>
        </p:nvSpPr>
        <p:spPr>
          <a:xfrm>
            <a:off x="289789" y="5295048"/>
            <a:ext cx="1223092" cy="461665"/>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Patients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Chemoembolisation</a:t>
            </a:r>
          </a:p>
          <a:p>
            <a:pPr algn="r"/>
            <a:r>
              <a:rPr lang="en-GB" sz="1000" b="1" noProof="0" dirty="0">
                <a:solidFill>
                  <a:schemeClr val="accent6"/>
                </a:solidFill>
                <a:latin typeface="Arial" panose="020B0604020202020204" pitchFamily="34" charset="0"/>
                <a:ea typeface="Aileron" charset="0"/>
                <a:cs typeface="Arial" panose="020B0604020202020204" pitchFamily="34" charset="0"/>
              </a:rPr>
              <a:t>Control</a:t>
            </a:r>
          </a:p>
        </p:txBody>
      </p:sp>
      <p:sp>
        <p:nvSpPr>
          <p:cNvPr id="61" name="TextBox 60">
            <a:extLst>
              <a:ext uri="{FF2B5EF4-FFF2-40B4-BE49-F238E27FC236}">
                <a16:creationId xmlns:a16="http://schemas.microsoft.com/office/drawing/2014/main" id="{405D9629-0A8B-15FF-277C-BEB7DC660727}"/>
              </a:ext>
            </a:extLst>
          </p:cNvPr>
          <p:cNvSpPr txBox="1"/>
          <p:nvPr/>
        </p:nvSpPr>
        <p:spPr>
          <a:xfrm>
            <a:off x="3150040" y="3178038"/>
            <a:ext cx="1639873" cy="153888"/>
          </a:xfrm>
          <a:prstGeom prst="rect">
            <a:avLst/>
          </a:prstGeom>
          <a:noFill/>
        </p:spPr>
        <p:txBody>
          <a:bodyPr wrap="none" lIns="0" tIns="0" rIns="0" bIns="0" rtlCol="0">
            <a:spAutoFit/>
          </a:bodyPr>
          <a:lstStyle/>
          <a:p>
            <a:r>
              <a:rPr lang="en-GB" sz="1000" b="1" noProof="0" dirty="0">
                <a:solidFill>
                  <a:schemeClr val="accent1"/>
                </a:solidFill>
                <a:effectLst/>
                <a:latin typeface="Helvetica" pitchFamily="2" charset="0"/>
              </a:rPr>
              <a:t>Chemoembolisation (n=40)</a:t>
            </a:r>
          </a:p>
        </p:txBody>
      </p:sp>
      <p:sp>
        <p:nvSpPr>
          <p:cNvPr id="62" name="TextBox 61">
            <a:extLst>
              <a:ext uri="{FF2B5EF4-FFF2-40B4-BE49-F238E27FC236}">
                <a16:creationId xmlns:a16="http://schemas.microsoft.com/office/drawing/2014/main" id="{1DC11030-3445-46E6-049E-17B882744E57}"/>
              </a:ext>
            </a:extLst>
          </p:cNvPr>
          <p:cNvSpPr txBox="1"/>
          <p:nvPr/>
        </p:nvSpPr>
        <p:spPr>
          <a:xfrm>
            <a:off x="1960467" y="3981799"/>
            <a:ext cx="873637" cy="153888"/>
          </a:xfrm>
          <a:prstGeom prst="rect">
            <a:avLst/>
          </a:prstGeom>
          <a:noFill/>
        </p:spPr>
        <p:txBody>
          <a:bodyPr wrap="none" lIns="0" tIns="0" rIns="0" bIns="0" rtlCol="0">
            <a:spAutoFit/>
          </a:bodyPr>
          <a:lstStyle/>
          <a:p>
            <a:r>
              <a:rPr lang="en-GB" sz="1000" b="1" noProof="0" dirty="0">
                <a:solidFill>
                  <a:schemeClr val="accent6"/>
                </a:solidFill>
                <a:effectLst/>
                <a:latin typeface="Helvetica" pitchFamily="2" charset="0"/>
              </a:rPr>
              <a:t>Control (n=35)</a:t>
            </a:r>
          </a:p>
        </p:txBody>
      </p:sp>
      <p:sp>
        <p:nvSpPr>
          <p:cNvPr id="63" name="TextBox 62">
            <a:extLst>
              <a:ext uri="{FF2B5EF4-FFF2-40B4-BE49-F238E27FC236}">
                <a16:creationId xmlns:a16="http://schemas.microsoft.com/office/drawing/2014/main" id="{994B109A-61B3-EB3F-3678-96AF90E9E922}"/>
              </a:ext>
            </a:extLst>
          </p:cNvPr>
          <p:cNvSpPr txBox="1"/>
          <p:nvPr/>
        </p:nvSpPr>
        <p:spPr>
          <a:xfrm>
            <a:off x="4150993" y="3987306"/>
            <a:ext cx="1054776" cy="153888"/>
          </a:xfrm>
          <a:prstGeom prst="rect">
            <a:avLst/>
          </a:prstGeom>
          <a:noFill/>
        </p:spPr>
        <p:txBody>
          <a:bodyPr wrap="none" lIns="0" tIns="0" rIns="0" bIns="0" rtlCol="0">
            <a:spAutoFit/>
          </a:bodyPr>
          <a:lstStyle/>
          <a:p>
            <a:r>
              <a:rPr lang="en-GB" sz="1000" b="1" noProof="0" dirty="0">
                <a:effectLst/>
                <a:latin typeface="Helvetica" pitchFamily="2" charset="0"/>
              </a:rPr>
              <a:t>Log-rank p&lt;0.009</a:t>
            </a:r>
          </a:p>
        </p:txBody>
      </p:sp>
      <p:pic>
        <p:nvPicPr>
          <p:cNvPr id="3073" name="Picture 3072" descr="A black background with orange and white lines&#10;&#10;Description automatically generated">
            <a:extLst>
              <a:ext uri="{FF2B5EF4-FFF2-40B4-BE49-F238E27FC236}">
                <a16:creationId xmlns:a16="http://schemas.microsoft.com/office/drawing/2014/main" id="{D94F19B0-ACD7-71E3-BA91-7C632A31D257}"/>
              </a:ext>
            </a:extLst>
          </p:cNvPr>
          <p:cNvPicPr>
            <a:picLocks noChangeAspect="1"/>
          </p:cNvPicPr>
          <p:nvPr/>
        </p:nvPicPr>
        <p:blipFill>
          <a:blip r:embed="rId4"/>
          <a:stretch>
            <a:fillRect/>
          </a:stretch>
        </p:blipFill>
        <p:spPr>
          <a:xfrm>
            <a:off x="7100397" y="2462987"/>
            <a:ext cx="4239768" cy="2288286"/>
          </a:xfrm>
          <a:prstGeom prst="rect">
            <a:avLst/>
          </a:prstGeom>
          <a:solidFill>
            <a:schemeClr val="bg1"/>
          </a:solidFill>
        </p:spPr>
      </p:pic>
      <p:sp>
        <p:nvSpPr>
          <p:cNvPr id="3075" name="TextBox 3074">
            <a:extLst>
              <a:ext uri="{FF2B5EF4-FFF2-40B4-BE49-F238E27FC236}">
                <a16:creationId xmlns:a16="http://schemas.microsoft.com/office/drawing/2014/main" id="{2141D110-56B4-5BEF-0FFA-4C8F1DBF7625}"/>
              </a:ext>
            </a:extLst>
          </p:cNvPr>
          <p:cNvSpPr txBox="1"/>
          <p:nvPr/>
        </p:nvSpPr>
        <p:spPr>
          <a:xfrm>
            <a:off x="11248697"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42</a:t>
            </a:r>
          </a:p>
        </p:txBody>
      </p:sp>
      <p:sp>
        <p:nvSpPr>
          <p:cNvPr id="3076" name="TextBox 3075">
            <a:extLst>
              <a:ext uri="{FF2B5EF4-FFF2-40B4-BE49-F238E27FC236}">
                <a16:creationId xmlns:a16="http://schemas.microsoft.com/office/drawing/2014/main" id="{56C0EC0F-F9A7-5D00-0AF9-1AE54B32C742}"/>
              </a:ext>
            </a:extLst>
          </p:cNvPr>
          <p:cNvSpPr txBox="1"/>
          <p:nvPr/>
        </p:nvSpPr>
        <p:spPr>
          <a:xfrm>
            <a:off x="10648622"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3077" name="TextBox 3076">
            <a:extLst>
              <a:ext uri="{FF2B5EF4-FFF2-40B4-BE49-F238E27FC236}">
                <a16:creationId xmlns:a16="http://schemas.microsoft.com/office/drawing/2014/main" id="{58086986-EDC4-2AE8-9C97-E4A42038DED0}"/>
              </a:ext>
            </a:extLst>
          </p:cNvPr>
          <p:cNvSpPr txBox="1"/>
          <p:nvPr/>
        </p:nvSpPr>
        <p:spPr>
          <a:xfrm>
            <a:off x="10045372"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3078" name="TextBox 3077">
            <a:extLst>
              <a:ext uri="{FF2B5EF4-FFF2-40B4-BE49-F238E27FC236}">
                <a16:creationId xmlns:a16="http://schemas.microsoft.com/office/drawing/2014/main" id="{55483884-9492-2801-7F97-404711D46300}"/>
              </a:ext>
            </a:extLst>
          </p:cNvPr>
          <p:cNvSpPr txBox="1"/>
          <p:nvPr/>
        </p:nvSpPr>
        <p:spPr>
          <a:xfrm>
            <a:off x="9470697"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3079" name="TextBox 3078">
            <a:extLst>
              <a:ext uri="{FF2B5EF4-FFF2-40B4-BE49-F238E27FC236}">
                <a16:creationId xmlns:a16="http://schemas.microsoft.com/office/drawing/2014/main" id="{0EB135B3-4304-6FA7-7135-164873A5B4C2}"/>
              </a:ext>
            </a:extLst>
          </p:cNvPr>
          <p:cNvSpPr txBox="1"/>
          <p:nvPr/>
        </p:nvSpPr>
        <p:spPr>
          <a:xfrm>
            <a:off x="8867447"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3080" name="TextBox 3079">
            <a:extLst>
              <a:ext uri="{FF2B5EF4-FFF2-40B4-BE49-F238E27FC236}">
                <a16:creationId xmlns:a16="http://schemas.microsoft.com/office/drawing/2014/main" id="{B5EDCD28-612A-1978-6564-4C482CC568BC}"/>
              </a:ext>
            </a:extLst>
          </p:cNvPr>
          <p:cNvSpPr txBox="1"/>
          <p:nvPr/>
        </p:nvSpPr>
        <p:spPr>
          <a:xfrm>
            <a:off x="8276897" y="475756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3081" name="TextBox 3080">
            <a:extLst>
              <a:ext uri="{FF2B5EF4-FFF2-40B4-BE49-F238E27FC236}">
                <a16:creationId xmlns:a16="http://schemas.microsoft.com/office/drawing/2014/main" id="{4683216B-4E13-B79A-3417-22F0C7EC6BAA}"/>
              </a:ext>
            </a:extLst>
          </p:cNvPr>
          <p:cNvSpPr txBox="1"/>
          <p:nvPr/>
        </p:nvSpPr>
        <p:spPr>
          <a:xfrm>
            <a:off x="7732001" y="475756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3082" name="TextBox 3081">
            <a:extLst>
              <a:ext uri="{FF2B5EF4-FFF2-40B4-BE49-F238E27FC236}">
                <a16:creationId xmlns:a16="http://schemas.microsoft.com/office/drawing/2014/main" id="{A9F90EE9-49AC-B94E-F8A9-447063CFAB4E}"/>
              </a:ext>
            </a:extLst>
          </p:cNvPr>
          <p:cNvSpPr txBox="1"/>
          <p:nvPr/>
        </p:nvSpPr>
        <p:spPr>
          <a:xfrm>
            <a:off x="7135101" y="475756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083" name="TextBox 3082">
            <a:extLst>
              <a:ext uri="{FF2B5EF4-FFF2-40B4-BE49-F238E27FC236}">
                <a16:creationId xmlns:a16="http://schemas.microsoft.com/office/drawing/2014/main" id="{32C9483C-6FC3-EF47-B9C1-744797B4A772}"/>
              </a:ext>
            </a:extLst>
          </p:cNvPr>
          <p:cNvSpPr txBox="1"/>
          <p:nvPr/>
        </p:nvSpPr>
        <p:spPr>
          <a:xfrm>
            <a:off x="6956144" y="4570235"/>
            <a:ext cx="99386" cy="215444"/>
          </a:xfrm>
          <a:prstGeom prst="rect">
            <a:avLst/>
          </a:prstGeom>
          <a:noFill/>
        </p:spPr>
        <p:txBody>
          <a:bodyPr wrap="none" lIns="0" tIns="0" rIns="0" bIns="0" rtlCol="0">
            <a:spAutoFit/>
          </a:bodyPr>
          <a:lstStyle/>
          <a:p>
            <a:pPr algn="r"/>
            <a:r>
              <a:rPr lang="en-GB" sz="1400" noProof="0" dirty="0">
                <a:latin typeface="Arial" panose="020B0604020202020204" pitchFamily="34" charset="0"/>
                <a:ea typeface="Aileron" charset="0"/>
                <a:cs typeface="Arial" panose="020B0604020202020204" pitchFamily="34" charset="0"/>
              </a:rPr>
              <a:t>0</a:t>
            </a:r>
          </a:p>
        </p:txBody>
      </p:sp>
      <p:sp>
        <p:nvSpPr>
          <p:cNvPr id="3084" name="TextBox 3083">
            <a:extLst>
              <a:ext uri="{FF2B5EF4-FFF2-40B4-BE49-F238E27FC236}">
                <a16:creationId xmlns:a16="http://schemas.microsoft.com/office/drawing/2014/main" id="{E22BB700-FD5B-5D06-334E-0D29AB78490B}"/>
              </a:ext>
            </a:extLst>
          </p:cNvPr>
          <p:cNvSpPr txBox="1"/>
          <p:nvPr/>
        </p:nvSpPr>
        <p:spPr>
          <a:xfrm>
            <a:off x="6842331" y="2373135"/>
            <a:ext cx="21319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3085" name="TextBox 3084">
            <a:extLst>
              <a:ext uri="{FF2B5EF4-FFF2-40B4-BE49-F238E27FC236}">
                <a16:creationId xmlns:a16="http://schemas.microsoft.com/office/drawing/2014/main" id="{E6E2D0D4-1718-75CC-F7E6-E88A9B651215}"/>
              </a:ext>
            </a:extLst>
          </p:cNvPr>
          <p:cNvSpPr txBox="1"/>
          <p:nvPr/>
        </p:nvSpPr>
        <p:spPr>
          <a:xfrm rot="16200000">
            <a:off x="5554886" y="3506276"/>
            <a:ext cx="1869101"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 of survival</a:t>
            </a:r>
          </a:p>
        </p:txBody>
      </p:sp>
      <p:sp>
        <p:nvSpPr>
          <p:cNvPr id="3086" name="TextBox 3085">
            <a:extLst>
              <a:ext uri="{FF2B5EF4-FFF2-40B4-BE49-F238E27FC236}">
                <a16:creationId xmlns:a16="http://schemas.microsoft.com/office/drawing/2014/main" id="{25BCFE13-94B0-9331-8A8A-1982D13EAA25}"/>
              </a:ext>
            </a:extLst>
          </p:cNvPr>
          <p:cNvSpPr txBox="1"/>
          <p:nvPr/>
        </p:nvSpPr>
        <p:spPr>
          <a:xfrm>
            <a:off x="6842331" y="2798437"/>
            <a:ext cx="21319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3087" name="TextBox 3086">
            <a:extLst>
              <a:ext uri="{FF2B5EF4-FFF2-40B4-BE49-F238E27FC236}">
                <a16:creationId xmlns:a16="http://schemas.microsoft.com/office/drawing/2014/main" id="{7D6E4580-3DB3-0524-0C00-F093BBDD264E}"/>
              </a:ext>
            </a:extLst>
          </p:cNvPr>
          <p:cNvSpPr txBox="1"/>
          <p:nvPr/>
        </p:nvSpPr>
        <p:spPr>
          <a:xfrm>
            <a:off x="6842331" y="3245004"/>
            <a:ext cx="21319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3088" name="TextBox 3087">
            <a:extLst>
              <a:ext uri="{FF2B5EF4-FFF2-40B4-BE49-F238E27FC236}">
                <a16:creationId xmlns:a16="http://schemas.microsoft.com/office/drawing/2014/main" id="{B9AB456A-418C-381A-ABE9-4F60296E66D4}"/>
              </a:ext>
            </a:extLst>
          </p:cNvPr>
          <p:cNvSpPr txBox="1"/>
          <p:nvPr/>
        </p:nvSpPr>
        <p:spPr>
          <a:xfrm>
            <a:off x="6842331" y="3691572"/>
            <a:ext cx="21319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3089" name="TextBox 3088">
            <a:extLst>
              <a:ext uri="{FF2B5EF4-FFF2-40B4-BE49-F238E27FC236}">
                <a16:creationId xmlns:a16="http://schemas.microsoft.com/office/drawing/2014/main" id="{66CFD1F6-5F71-0A4B-A89F-901E8BBA30F6}"/>
              </a:ext>
            </a:extLst>
          </p:cNvPr>
          <p:cNvSpPr txBox="1"/>
          <p:nvPr/>
        </p:nvSpPr>
        <p:spPr>
          <a:xfrm>
            <a:off x="6842331" y="4127507"/>
            <a:ext cx="21319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3090" name="TextBox 3089">
            <a:extLst>
              <a:ext uri="{FF2B5EF4-FFF2-40B4-BE49-F238E27FC236}">
                <a16:creationId xmlns:a16="http://schemas.microsoft.com/office/drawing/2014/main" id="{85392361-1E31-1524-030E-A476EBB851DB}"/>
              </a:ext>
            </a:extLst>
          </p:cNvPr>
          <p:cNvSpPr txBox="1"/>
          <p:nvPr/>
        </p:nvSpPr>
        <p:spPr>
          <a:xfrm>
            <a:off x="9040511" y="3567730"/>
            <a:ext cx="1639873" cy="153888"/>
          </a:xfrm>
          <a:prstGeom prst="rect">
            <a:avLst/>
          </a:prstGeom>
          <a:noFill/>
        </p:spPr>
        <p:txBody>
          <a:bodyPr wrap="none" lIns="0" tIns="0" rIns="0" bIns="0" rtlCol="0">
            <a:spAutoFit/>
          </a:bodyPr>
          <a:lstStyle/>
          <a:p>
            <a:r>
              <a:rPr lang="en-GB" sz="1000" b="1" noProof="0" dirty="0">
                <a:solidFill>
                  <a:schemeClr val="accent1"/>
                </a:solidFill>
                <a:effectLst/>
                <a:latin typeface="Helvetica" pitchFamily="2" charset="0"/>
              </a:rPr>
              <a:t>Chemoembolisation (n=40)</a:t>
            </a:r>
          </a:p>
        </p:txBody>
      </p:sp>
      <p:sp>
        <p:nvSpPr>
          <p:cNvPr id="3091" name="TextBox 3090">
            <a:extLst>
              <a:ext uri="{FF2B5EF4-FFF2-40B4-BE49-F238E27FC236}">
                <a16:creationId xmlns:a16="http://schemas.microsoft.com/office/drawing/2014/main" id="{6D252ED9-3F85-D787-44C4-4121A24EDC27}"/>
              </a:ext>
            </a:extLst>
          </p:cNvPr>
          <p:cNvSpPr txBox="1"/>
          <p:nvPr/>
        </p:nvSpPr>
        <p:spPr>
          <a:xfrm>
            <a:off x="7773445" y="4168659"/>
            <a:ext cx="873637" cy="153888"/>
          </a:xfrm>
          <a:prstGeom prst="rect">
            <a:avLst/>
          </a:prstGeom>
          <a:noFill/>
        </p:spPr>
        <p:txBody>
          <a:bodyPr wrap="none" lIns="0" tIns="0" rIns="0" bIns="0" rtlCol="0">
            <a:spAutoFit/>
          </a:bodyPr>
          <a:lstStyle/>
          <a:p>
            <a:r>
              <a:rPr lang="en-GB" sz="1000" b="1" noProof="0" dirty="0">
                <a:solidFill>
                  <a:schemeClr val="accent6"/>
                </a:solidFill>
                <a:effectLst/>
                <a:latin typeface="Helvetica" pitchFamily="2" charset="0"/>
              </a:rPr>
              <a:t>Control </a:t>
            </a:r>
            <a:r>
              <a:rPr lang="en-GB" sz="1000" b="1" dirty="0">
                <a:solidFill>
                  <a:schemeClr val="accent6"/>
                </a:solidFill>
                <a:latin typeface="Helvetica" pitchFamily="2" charset="0"/>
              </a:rPr>
              <a:t>(n=40)</a:t>
            </a:r>
          </a:p>
        </p:txBody>
      </p:sp>
      <p:sp>
        <p:nvSpPr>
          <p:cNvPr id="3092" name="TextBox 3091">
            <a:extLst>
              <a:ext uri="{FF2B5EF4-FFF2-40B4-BE49-F238E27FC236}">
                <a16:creationId xmlns:a16="http://schemas.microsoft.com/office/drawing/2014/main" id="{1A9CB75E-AB14-5B76-6CC3-9CF7C100F6D2}"/>
              </a:ext>
            </a:extLst>
          </p:cNvPr>
          <p:cNvSpPr txBox="1"/>
          <p:nvPr/>
        </p:nvSpPr>
        <p:spPr>
          <a:xfrm>
            <a:off x="7094055"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40</a:t>
            </a:r>
          </a:p>
          <a:p>
            <a:pPr algn="ctr"/>
            <a:r>
              <a:rPr lang="en-GB" sz="1000" noProof="0" dirty="0">
                <a:latin typeface="Arial" panose="020B0604020202020204" pitchFamily="34" charset="0"/>
                <a:ea typeface="Aileron" charset="0"/>
                <a:cs typeface="Arial" panose="020B0604020202020204" pitchFamily="34" charset="0"/>
              </a:rPr>
              <a:t>39</a:t>
            </a:r>
          </a:p>
        </p:txBody>
      </p:sp>
      <p:sp>
        <p:nvSpPr>
          <p:cNvPr id="3093" name="TextBox 3092">
            <a:extLst>
              <a:ext uri="{FF2B5EF4-FFF2-40B4-BE49-F238E27FC236}">
                <a16:creationId xmlns:a16="http://schemas.microsoft.com/office/drawing/2014/main" id="{58F9CB89-286A-8631-54C5-A2F16475FF03}"/>
              </a:ext>
            </a:extLst>
          </p:cNvPr>
          <p:cNvSpPr txBox="1"/>
          <p:nvPr/>
        </p:nvSpPr>
        <p:spPr>
          <a:xfrm>
            <a:off x="5691129" y="5295048"/>
            <a:ext cx="1223092" cy="461665"/>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Patients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Chemoembolisation</a:t>
            </a:r>
          </a:p>
          <a:p>
            <a:pPr algn="r"/>
            <a:r>
              <a:rPr lang="en-GB" sz="1000" b="1" noProof="0" dirty="0">
                <a:solidFill>
                  <a:schemeClr val="accent6"/>
                </a:solidFill>
                <a:latin typeface="Arial" panose="020B0604020202020204" pitchFamily="34" charset="0"/>
                <a:ea typeface="Aileron" charset="0"/>
                <a:cs typeface="Arial" panose="020B0604020202020204" pitchFamily="34" charset="0"/>
              </a:rPr>
              <a:t>Control</a:t>
            </a:r>
          </a:p>
        </p:txBody>
      </p:sp>
      <p:sp>
        <p:nvSpPr>
          <p:cNvPr id="3094" name="TextBox 3093">
            <a:extLst>
              <a:ext uri="{FF2B5EF4-FFF2-40B4-BE49-F238E27FC236}">
                <a16:creationId xmlns:a16="http://schemas.microsoft.com/office/drawing/2014/main" id="{3760CA30-7D67-D4B6-F180-F1F92527EB58}"/>
              </a:ext>
            </a:extLst>
          </p:cNvPr>
          <p:cNvSpPr txBox="1"/>
          <p:nvPr/>
        </p:nvSpPr>
        <p:spPr>
          <a:xfrm>
            <a:off x="7773445" y="5033214"/>
            <a:ext cx="3018390"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since randomisation (months)</a:t>
            </a:r>
          </a:p>
        </p:txBody>
      </p:sp>
      <p:sp>
        <p:nvSpPr>
          <p:cNvPr id="3095" name="TextBox 3094">
            <a:extLst>
              <a:ext uri="{FF2B5EF4-FFF2-40B4-BE49-F238E27FC236}">
                <a16:creationId xmlns:a16="http://schemas.microsoft.com/office/drawing/2014/main" id="{C9D01692-EBDE-D0BC-2849-C3283C4331DD}"/>
              </a:ext>
            </a:extLst>
          </p:cNvPr>
          <p:cNvSpPr txBox="1"/>
          <p:nvPr/>
        </p:nvSpPr>
        <p:spPr>
          <a:xfrm>
            <a:off x="7700480"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29</a:t>
            </a:r>
          </a:p>
          <a:p>
            <a:pPr algn="ctr"/>
            <a:r>
              <a:rPr lang="en-GB" sz="1000" noProof="0" dirty="0">
                <a:latin typeface="Arial" panose="020B0604020202020204" pitchFamily="34" charset="0"/>
                <a:ea typeface="Aileron" charset="0"/>
                <a:cs typeface="Arial" panose="020B0604020202020204" pitchFamily="34" charset="0"/>
              </a:rPr>
              <a:t>17</a:t>
            </a:r>
          </a:p>
        </p:txBody>
      </p:sp>
      <p:sp>
        <p:nvSpPr>
          <p:cNvPr id="3096" name="TextBox 3095">
            <a:extLst>
              <a:ext uri="{FF2B5EF4-FFF2-40B4-BE49-F238E27FC236}">
                <a16:creationId xmlns:a16="http://schemas.microsoft.com/office/drawing/2014/main" id="{A4C5430B-FB29-D75B-2C74-3EF97DE381E6}"/>
              </a:ext>
            </a:extLst>
          </p:cNvPr>
          <p:cNvSpPr txBox="1"/>
          <p:nvPr/>
        </p:nvSpPr>
        <p:spPr>
          <a:xfrm>
            <a:off x="8319605"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22</a:t>
            </a:r>
          </a:p>
          <a:p>
            <a:pPr algn="ctr"/>
            <a:r>
              <a:rPr lang="en-GB" sz="1000" noProof="0" dirty="0">
                <a:latin typeface="Arial" panose="020B0604020202020204" pitchFamily="34" charset="0"/>
                <a:ea typeface="Aileron" charset="0"/>
                <a:cs typeface="Arial" panose="020B0604020202020204" pitchFamily="34" charset="0"/>
              </a:rPr>
              <a:t>12</a:t>
            </a:r>
          </a:p>
        </p:txBody>
      </p:sp>
      <p:sp>
        <p:nvSpPr>
          <p:cNvPr id="3097" name="TextBox 3096">
            <a:extLst>
              <a:ext uri="{FF2B5EF4-FFF2-40B4-BE49-F238E27FC236}">
                <a16:creationId xmlns:a16="http://schemas.microsoft.com/office/drawing/2014/main" id="{F448E068-0AEC-504A-CB6F-3EF4F41C4077}"/>
              </a:ext>
            </a:extLst>
          </p:cNvPr>
          <p:cNvSpPr txBox="1"/>
          <p:nvPr/>
        </p:nvSpPr>
        <p:spPr>
          <a:xfrm>
            <a:off x="8891042"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16</a:t>
            </a:r>
          </a:p>
          <a:p>
            <a:pPr algn="ctr"/>
            <a:r>
              <a:rPr lang="en-GB" sz="1000" noProof="0" dirty="0">
                <a:latin typeface="Arial" panose="020B0604020202020204" pitchFamily="34" charset="0"/>
                <a:ea typeface="Aileron" charset="0"/>
                <a:cs typeface="Arial" panose="020B0604020202020204" pitchFamily="34" charset="0"/>
              </a:rPr>
              <a:t>7</a:t>
            </a:r>
          </a:p>
        </p:txBody>
      </p:sp>
      <p:sp>
        <p:nvSpPr>
          <p:cNvPr id="3098" name="TextBox 3097">
            <a:extLst>
              <a:ext uri="{FF2B5EF4-FFF2-40B4-BE49-F238E27FC236}">
                <a16:creationId xmlns:a16="http://schemas.microsoft.com/office/drawing/2014/main" id="{2B5938E4-FC1D-8B39-AA11-37ADE1BCF8CF}"/>
              </a:ext>
            </a:extLst>
          </p:cNvPr>
          <p:cNvSpPr txBox="1"/>
          <p:nvPr/>
        </p:nvSpPr>
        <p:spPr>
          <a:xfrm>
            <a:off x="9478480"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a:t>
            </a:r>
          </a:p>
          <a:p>
            <a:pPr algn="ctr"/>
            <a:r>
              <a:rPr lang="en-GB" sz="1000" noProof="0" dirty="0">
                <a:latin typeface="Arial" panose="020B0604020202020204" pitchFamily="34" charset="0"/>
                <a:ea typeface="Aileron" charset="0"/>
                <a:cs typeface="Arial" panose="020B0604020202020204" pitchFamily="34" charset="0"/>
              </a:rPr>
              <a:t>4</a:t>
            </a:r>
          </a:p>
        </p:txBody>
      </p:sp>
      <p:sp>
        <p:nvSpPr>
          <p:cNvPr id="3099" name="TextBox 3098">
            <a:extLst>
              <a:ext uri="{FF2B5EF4-FFF2-40B4-BE49-F238E27FC236}">
                <a16:creationId xmlns:a16="http://schemas.microsoft.com/office/drawing/2014/main" id="{79CC7577-4389-9533-1EF0-E177B25A4457}"/>
              </a:ext>
            </a:extLst>
          </p:cNvPr>
          <p:cNvSpPr txBox="1"/>
          <p:nvPr/>
        </p:nvSpPr>
        <p:spPr>
          <a:xfrm>
            <a:off x="10078555"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a:p>
            <a:pPr algn="ctr"/>
            <a:r>
              <a:rPr lang="en-GB" sz="1000" noProof="0" dirty="0">
                <a:latin typeface="Arial" panose="020B0604020202020204" pitchFamily="34" charset="0"/>
                <a:ea typeface="Aileron" charset="0"/>
                <a:cs typeface="Arial" panose="020B0604020202020204" pitchFamily="34" charset="0"/>
              </a:rPr>
              <a:t>3</a:t>
            </a:r>
          </a:p>
        </p:txBody>
      </p:sp>
      <p:sp>
        <p:nvSpPr>
          <p:cNvPr id="3100" name="TextBox 3099">
            <a:extLst>
              <a:ext uri="{FF2B5EF4-FFF2-40B4-BE49-F238E27FC236}">
                <a16:creationId xmlns:a16="http://schemas.microsoft.com/office/drawing/2014/main" id="{F955724B-0638-A136-15C6-DD1C409B4458}"/>
              </a:ext>
            </a:extLst>
          </p:cNvPr>
          <p:cNvSpPr txBox="1"/>
          <p:nvPr/>
        </p:nvSpPr>
        <p:spPr>
          <a:xfrm>
            <a:off x="10659580" y="5448936"/>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a:p>
            <a:pPr algn="ctr"/>
            <a:r>
              <a:rPr lang="en-GB" sz="1000" noProof="0" dirty="0">
                <a:latin typeface="Arial" panose="020B0604020202020204" pitchFamily="34" charset="0"/>
                <a:ea typeface="Aileron" charset="0"/>
                <a:cs typeface="Arial" panose="020B0604020202020204" pitchFamily="34" charset="0"/>
              </a:rPr>
              <a:t>1</a:t>
            </a:r>
          </a:p>
        </p:txBody>
      </p:sp>
      <p:sp>
        <p:nvSpPr>
          <p:cNvPr id="3101" name="Content Placeholder 1">
            <a:extLst>
              <a:ext uri="{FF2B5EF4-FFF2-40B4-BE49-F238E27FC236}">
                <a16:creationId xmlns:a16="http://schemas.microsoft.com/office/drawing/2014/main" id="{337760C9-6792-0597-4069-AE4604D352D0}"/>
              </a:ext>
            </a:extLst>
          </p:cNvPr>
          <p:cNvSpPr txBox="1">
            <a:spLocks/>
          </p:cNvSpPr>
          <p:nvPr/>
        </p:nvSpPr>
        <p:spPr>
          <a:xfrm>
            <a:off x="7578040" y="2060848"/>
            <a:ext cx="3191070" cy="482848"/>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PROBABILITY OF SURVIVAL</a:t>
            </a:r>
            <a:r>
              <a:rPr lang="en-GB" sz="1600" b="1" spc="100" baseline="30000" noProof="0" dirty="0">
                <a:solidFill>
                  <a:schemeClr val="accent1"/>
                </a:solidFill>
              </a:rPr>
              <a:t>2</a:t>
            </a:r>
            <a:endParaRPr lang="en-GB" sz="1600" b="1" spc="100" noProof="0" dirty="0">
              <a:solidFill>
                <a:schemeClr val="accent1"/>
              </a:solidFill>
            </a:endParaRPr>
          </a:p>
        </p:txBody>
      </p:sp>
      <p:sp>
        <p:nvSpPr>
          <p:cNvPr id="3" name="TextBox 2">
            <a:extLst>
              <a:ext uri="{FF2B5EF4-FFF2-40B4-BE49-F238E27FC236}">
                <a16:creationId xmlns:a16="http://schemas.microsoft.com/office/drawing/2014/main" id="{6A352CB4-4B21-0A9A-7A20-4D757EB68FF2}"/>
              </a:ext>
            </a:extLst>
          </p:cNvPr>
          <p:cNvSpPr txBox="1"/>
          <p:nvPr/>
        </p:nvSpPr>
        <p:spPr>
          <a:xfrm>
            <a:off x="10069374" y="3891857"/>
            <a:ext cx="1054776" cy="153888"/>
          </a:xfrm>
          <a:prstGeom prst="rect">
            <a:avLst/>
          </a:prstGeom>
          <a:noFill/>
        </p:spPr>
        <p:txBody>
          <a:bodyPr wrap="none" lIns="0" tIns="0" rIns="0" bIns="0" rtlCol="0">
            <a:spAutoFit/>
          </a:bodyPr>
          <a:lstStyle/>
          <a:p>
            <a:r>
              <a:rPr lang="en-GB" sz="1000" b="1" noProof="0" dirty="0">
                <a:effectLst/>
                <a:latin typeface="Helvetica" pitchFamily="2" charset="0"/>
              </a:rPr>
              <a:t>Log-rank p=0.002</a:t>
            </a:r>
          </a:p>
        </p:txBody>
      </p:sp>
    </p:spTree>
    <p:extLst>
      <p:ext uri="{BB962C8B-B14F-4D97-AF65-F5344CB8AC3E}">
        <p14:creationId xmlns:p14="http://schemas.microsoft.com/office/powerpoint/2010/main" val="10603582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F15F-C7F2-C379-0EAB-C7B9B425C0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CE5A9A-6914-ECFA-CDE0-87CDD8770881}"/>
              </a:ext>
            </a:extLst>
          </p:cNvPr>
          <p:cNvSpPr>
            <a:spLocks noGrp="1"/>
          </p:cNvSpPr>
          <p:nvPr>
            <p:ph type="title"/>
          </p:nvPr>
        </p:nvSpPr>
        <p:spPr/>
        <p:txBody>
          <a:bodyPr>
            <a:normAutofit/>
          </a:bodyPr>
          <a:lstStyle/>
          <a:p>
            <a:r>
              <a:rPr lang="en-GB" noProof="0" dirty="0"/>
              <a:t>Locoregional therapies: standalone evidence</a:t>
            </a:r>
            <a:br>
              <a:rPr lang="en-GB" noProof="0" dirty="0"/>
            </a:br>
            <a:r>
              <a:rPr lang="en-GB" sz="2000" noProof="0" dirty="0">
                <a:solidFill>
                  <a:schemeClr val="accent1"/>
                </a:solidFill>
              </a:rPr>
              <a:t>Y90 TRANSARTERIAL </a:t>
            </a:r>
            <a:r>
              <a:rPr lang="en-GB" sz="2000" noProof="0" dirty="0" err="1">
                <a:solidFill>
                  <a:schemeClr val="accent1"/>
                </a:solidFill>
              </a:rPr>
              <a:t>radioembolisation</a:t>
            </a:r>
            <a:r>
              <a:rPr lang="en-GB" sz="2000" noProof="0" dirty="0">
                <a:solidFill>
                  <a:schemeClr val="accent1"/>
                </a:solidFill>
              </a:rPr>
              <a:t> (TARE) COMPARED TO TACE</a:t>
            </a:r>
            <a:endParaRPr lang="en-GB" sz="2000" noProof="0" dirty="0"/>
          </a:p>
        </p:txBody>
      </p:sp>
      <p:sp>
        <p:nvSpPr>
          <p:cNvPr id="4" name="Slide Number Placeholder 3">
            <a:extLst>
              <a:ext uri="{FF2B5EF4-FFF2-40B4-BE49-F238E27FC236}">
                <a16:creationId xmlns:a16="http://schemas.microsoft.com/office/drawing/2014/main" id="{DF2E463B-D7E6-E044-B04B-44144BFDFF01}"/>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2" name="Content Placeholder 1">
            <a:extLst>
              <a:ext uri="{FF2B5EF4-FFF2-40B4-BE49-F238E27FC236}">
                <a16:creationId xmlns:a16="http://schemas.microsoft.com/office/drawing/2014/main" id="{B5ADF5DB-C793-3E0E-305F-719FC02093FB}"/>
              </a:ext>
            </a:extLst>
          </p:cNvPr>
          <p:cNvSpPr>
            <a:spLocks noGrp="1"/>
          </p:cNvSpPr>
          <p:nvPr>
            <p:ph sz="quarter" idx="15"/>
          </p:nvPr>
        </p:nvSpPr>
        <p:spPr/>
        <p:txBody>
          <a:bodyPr anchor="b" anchorCtr="0"/>
          <a:lstStyle/>
          <a:p>
            <a:r>
              <a:rPr lang="en-GB" sz="1100" noProof="0" dirty="0">
                <a:solidFill>
                  <a:schemeClr val="tx2"/>
                </a:solidFill>
              </a:rPr>
              <a:t>CI, confidence interval; cTACE, conventional TACE; DEB-TACE; drug-eluting bead TACE; HCC, hepatocellular carcinoma; HR, hazard ratio; mo, months; OS, overall survival; TACE, transarterial chemoembolisation; TARE, transarterial radioembolisation; TTP, time to overall tumour progression; Y90, yttrium 90 </a:t>
            </a:r>
          </a:p>
          <a:p>
            <a:r>
              <a:rPr lang="en-GB" sz="1100" noProof="0" dirty="0">
                <a:solidFill>
                  <a:schemeClr val="tx2"/>
                </a:solidFill>
              </a:rPr>
              <a:t>1. Salem R, et al. Gastroenterology. 2016;151:1155-1163.e2; 2. Dhondt E, et al. Radiology. 2022;303:699-710 </a:t>
            </a:r>
          </a:p>
        </p:txBody>
      </p:sp>
      <p:sp>
        <p:nvSpPr>
          <p:cNvPr id="12" name="TextBox 11">
            <a:extLst>
              <a:ext uri="{FF2B5EF4-FFF2-40B4-BE49-F238E27FC236}">
                <a16:creationId xmlns:a16="http://schemas.microsoft.com/office/drawing/2014/main" id="{8629FEB8-532B-E8BA-F244-1F8A095EADB2}"/>
              </a:ext>
            </a:extLst>
          </p:cNvPr>
          <p:cNvSpPr txBox="1"/>
          <p:nvPr/>
        </p:nvSpPr>
        <p:spPr>
          <a:xfrm>
            <a:off x="5362308" y="4869160"/>
            <a:ext cx="5328592" cy="1169551"/>
          </a:xfrm>
          <a:prstGeom prst="rect">
            <a:avLst/>
          </a:prstGeom>
          <a:noFill/>
        </p:spPr>
        <p:txBody>
          <a:bodyPr wrap="square">
            <a:spAutoFit/>
          </a:bodyPr>
          <a:lstStyle/>
          <a:p>
            <a:pPr marL="285750" indent="-285750">
              <a:spcAft>
                <a:spcPts val="6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cs typeface="Arial" panose="020B0604020202020204" pitchFamily="34" charset="0"/>
              </a:rPr>
              <a:t>BCLC A 18%, </a:t>
            </a:r>
            <a:r>
              <a:rPr lang="en-GB" sz="1200" noProof="0" dirty="0" err="1">
                <a:solidFill>
                  <a:schemeClr val="tx2"/>
                </a:solidFill>
                <a:latin typeface="Arial" panose="020B0604020202020204" pitchFamily="34" charset="0"/>
                <a:cs typeface="Arial" panose="020B0604020202020204" pitchFamily="34" charset="0"/>
              </a:rPr>
              <a:t>unilobar</a:t>
            </a:r>
            <a:r>
              <a:rPr lang="en-GB" sz="1200" noProof="0" dirty="0">
                <a:solidFill>
                  <a:schemeClr val="tx2"/>
                </a:solidFill>
                <a:latin typeface="Arial" panose="020B0604020202020204" pitchFamily="34" charset="0"/>
                <a:cs typeface="Arial" panose="020B0604020202020204" pitchFamily="34" charset="0"/>
              </a:rPr>
              <a:t> 50%, </a:t>
            </a:r>
            <a:r>
              <a:rPr lang="en-GB" sz="1200" noProof="0" dirty="0" err="1">
                <a:solidFill>
                  <a:schemeClr val="tx2"/>
                </a:solidFill>
                <a:latin typeface="Arial" panose="020B0604020202020204" pitchFamily="34" charset="0"/>
                <a:cs typeface="Arial" panose="020B0604020202020204" pitchFamily="34" charset="0"/>
              </a:rPr>
              <a:t>bilobar</a:t>
            </a:r>
            <a:r>
              <a:rPr lang="en-GB" sz="1200" noProof="0" dirty="0">
                <a:solidFill>
                  <a:schemeClr val="tx2"/>
                </a:solidFill>
                <a:latin typeface="Arial" panose="020B0604020202020204" pitchFamily="34" charset="0"/>
                <a:cs typeface="Arial" panose="020B0604020202020204" pitchFamily="34" charset="0"/>
              </a:rPr>
              <a:t> 50%</a:t>
            </a:r>
          </a:p>
          <a:p>
            <a:pPr marL="285750" indent="-285750">
              <a:spcAft>
                <a:spcPts val="6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cs typeface="Arial" panose="020B0604020202020204" pitchFamily="34" charset="0"/>
              </a:rPr>
              <a:t>Median TTP was 17.1 mo for TARE vs 9.5 mo for DEB-TACE </a:t>
            </a:r>
            <a:br>
              <a:rPr lang="en-GB" sz="1200" noProof="0" dirty="0">
                <a:solidFill>
                  <a:schemeClr val="tx2"/>
                </a:solidFill>
                <a:latin typeface="Arial" panose="020B0604020202020204" pitchFamily="34" charset="0"/>
                <a:cs typeface="Arial" panose="020B0604020202020204" pitchFamily="34" charset="0"/>
              </a:rPr>
            </a:br>
            <a:r>
              <a:rPr lang="en-GB" sz="1200" noProof="0" dirty="0">
                <a:solidFill>
                  <a:schemeClr val="tx2"/>
                </a:solidFill>
                <a:latin typeface="Arial" panose="020B0604020202020204" pitchFamily="34" charset="0"/>
                <a:cs typeface="Arial" panose="020B0604020202020204" pitchFamily="34" charset="0"/>
              </a:rPr>
              <a:t>(HR, 0.36; 95% CI: 0.18, 0.70; p=0.002)</a:t>
            </a:r>
          </a:p>
          <a:p>
            <a:pPr marL="285750" indent="-285750">
              <a:spcAft>
                <a:spcPts val="6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cs typeface="Arial" panose="020B0604020202020204" pitchFamily="34" charset="0"/>
              </a:rPr>
              <a:t>Median overall survival was 30.2 mo after TARE and 15.6 mo after DEB-TACE (HR, 0.48; 95% CI: 0.28, 0.82; p=0.006)</a:t>
            </a:r>
          </a:p>
        </p:txBody>
      </p:sp>
      <p:sp>
        <p:nvSpPr>
          <p:cNvPr id="19" name="TextBox 18">
            <a:extLst>
              <a:ext uri="{FF2B5EF4-FFF2-40B4-BE49-F238E27FC236}">
                <a16:creationId xmlns:a16="http://schemas.microsoft.com/office/drawing/2014/main" id="{01A7D69E-8D45-D9F2-544C-EEFB2AAADF11}"/>
              </a:ext>
            </a:extLst>
          </p:cNvPr>
          <p:cNvSpPr txBox="1"/>
          <p:nvPr/>
        </p:nvSpPr>
        <p:spPr>
          <a:xfrm>
            <a:off x="619201" y="4869160"/>
            <a:ext cx="5055828" cy="723275"/>
          </a:xfrm>
          <a:prstGeom prst="rect">
            <a:avLst/>
          </a:prstGeom>
          <a:noFill/>
        </p:spPr>
        <p:txBody>
          <a:bodyPr wrap="square">
            <a:spAutoFit/>
          </a:bodyPr>
          <a:lstStyle/>
          <a:p>
            <a:pPr marL="285750" indent="-285750">
              <a:spcAft>
                <a:spcPts val="600"/>
              </a:spcAft>
              <a:buClr>
                <a:schemeClr val="accent1"/>
              </a:buClr>
              <a:buFont typeface="Arial" panose="020B0604020202020204" pitchFamily="34" charset="0"/>
              <a:buChar char="•"/>
            </a:pPr>
            <a:r>
              <a:rPr lang="en-GB" sz="1200" dirty="0" err="1">
                <a:solidFill>
                  <a:schemeClr val="tx2"/>
                </a:solidFill>
                <a:latin typeface="Arial" panose="020B0604020202020204" pitchFamily="34" charset="0"/>
                <a:cs typeface="Arial" panose="020B0604020202020204" pitchFamily="34" charset="0"/>
              </a:rPr>
              <a:t>Unilobar</a:t>
            </a:r>
            <a:r>
              <a:rPr lang="en-GB" sz="1200" dirty="0">
                <a:solidFill>
                  <a:schemeClr val="tx2"/>
                </a:solidFill>
                <a:latin typeface="Arial" panose="020B0604020202020204" pitchFamily="34" charset="0"/>
                <a:cs typeface="Arial" panose="020B0604020202020204" pitchFamily="34" charset="0"/>
              </a:rPr>
              <a:t> 67%, </a:t>
            </a:r>
            <a:r>
              <a:rPr lang="en-GB" sz="1200" dirty="0" err="1">
                <a:solidFill>
                  <a:schemeClr val="tx2"/>
                </a:solidFill>
                <a:latin typeface="Arial" panose="020B0604020202020204" pitchFamily="34" charset="0"/>
                <a:cs typeface="Arial" panose="020B0604020202020204" pitchFamily="34" charset="0"/>
              </a:rPr>
              <a:t>bilobar</a:t>
            </a:r>
            <a:r>
              <a:rPr lang="en-GB" sz="1200" dirty="0">
                <a:solidFill>
                  <a:schemeClr val="tx2"/>
                </a:solidFill>
                <a:latin typeface="Arial" panose="020B0604020202020204" pitchFamily="34" charset="0"/>
                <a:cs typeface="Arial" panose="020B0604020202020204" pitchFamily="34" charset="0"/>
              </a:rPr>
              <a:t> 33% (BCLC not reported)</a:t>
            </a:r>
            <a:endParaRPr lang="en-GB" sz="1200" noProof="0" dirty="0">
              <a:solidFill>
                <a:schemeClr val="tx2"/>
              </a:solidFill>
              <a:latin typeface="Arial" panose="020B0604020202020204" pitchFamily="34" charset="0"/>
              <a:cs typeface="Arial" panose="020B0604020202020204" pitchFamily="34" charset="0"/>
            </a:endParaRPr>
          </a:p>
          <a:p>
            <a:pPr marL="285750" indent="-285750">
              <a:spcAft>
                <a:spcPts val="6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cs typeface="Arial" panose="020B0604020202020204" pitchFamily="34" charset="0"/>
              </a:rPr>
              <a:t>Y90 prolongs TTP when compared with cTACE for early intermediate stage HCC</a:t>
            </a:r>
          </a:p>
        </p:txBody>
      </p:sp>
      <p:sp>
        <p:nvSpPr>
          <p:cNvPr id="5" name="Content Placeholder 1">
            <a:extLst>
              <a:ext uri="{FF2B5EF4-FFF2-40B4-BE49-F238E27FC236}">
                <a16:creationId xmlns:a16="http://schemas.microsoft.com/office/drawing/2014/main" id="{77C6F3A6-9811-E392-510A-DAC7996F6933}"/>
              </a:ext>
            </a:extLst>
          </p:cNvPr>
          <p:cNvSpPr txBox="1">
            <a:spLocks/>
          </p:cNvSpPr>
          <p:nvPr/>
        </p:nvSpPr>
        <p:spPr>
          <a:xfrm>
            <a:off x="804884" y="1404523"/>
            <a:ext cx="4344231" cy="28904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TTP IN INTENTION-TO-TREAT GROUP</a:t>
            </a:r>
            <a:r>
              <a:rPr lang="en-GB" sz="1600" b="1" spc="100" baseline="30000" noProof="0" dirty="0">
                <a:solidFill>
                  <a:schemeClr val="accent1"/>
                </a:solidFill>
              </a:rPr>
              <a:t>1</a:t>
            </a:r>
          </a:p>
        </p:txBody>
      </p:sp>
      <p:sp>
        <p:nvSpPr>
          <p:cNvPr id="7" name="TextBox 6">
            <a:extLst>
              <a:ext uri="{FF2B5EF4-FFF2-40B4-BE49-F238E27FC236}">
                <a16:creationId xmlns:a16="http://schemas.microsoft.com/office/drawing/2014/main" id="{65DD5848-D97F-77C9-63DD-99B7208D8A35}"/>
              </a:ext>
            </a:extLst>
          </p:cNvPr>
          <p:cNvSpPr txBox="1"/>
          <p:nvPr/>
        </p:nvSpPr>
        <p:spPr>
          <a:xfrm>
            <a:off x="1657119" y="4166284"/>
            <a:ext cx="2598917"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since randomisation (months)</a:t>
            </a:r>
          </a:p>
        </p:txBody>
      </p:sp>
      <p:sp>
        <p:nvSpPr>
          <p:cNvPr id="24" name="TextBox 23">
            <a:extLst>
              <a:ext uri="{FF2B5EF4-FFF2-40B4-BE49-F238E27FC236}">
                <a16:creationId xmlns:a16="http://schemas.microsoft.com/office/drawing/2014/main" id="{AE129B6A-5792-13A8-71A3-4ACB8EEAE697}"/>
              </a:ext>
            </a:extLst>
          </p:cNvPr>
          <p:cNvSpPr txBox="1"/>
          <p:nvPr/>
        </p:nvSpPr>
        <p:spPr>
          <a:xfrm>
            <a:off x="860106" y="1780079"/>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28" name="TextBox 27">
            <a:extLst>
              <a:ext uri="{FF2B5EF4-FFF2-40B4-BE49-F238E27FC236}">
                <a16:creationId xmlns:a16="http://schemas.microsoft.com/office/drawing/2014/main" id="{23EF60AA-8DF3-3ECC-CDD7-64C45CD89D0D}"/>
              </a:ext>
            </a:extLst>
          </p:cNvPr>
          <p:cNvSpPr txBox="1"/>
          <p:nvPr/>
        </p:nvSpPr>
        <p:spPr>
          <a:xfrm rot="16200000">
            <a:off x="-20684" y="2552073"/>
            <a:ext cx="1155765"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Percent without</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progression</a:t>
            </a:r>
          </a:p>
        </p:txBody>
      </p:sp>
      <p:sp>
        <p:nvSpPr>
          <p:cNvPr id="30" name="TextBox 29">
            <a:extLst>
              <a:ext uri="{FF2B5EF4-FFF2-40B4-BE49-F238E27FC236}">
                <a16:creationId xmlns:a16="http://schemas.microsoft.com/office/drawing/2014/main" id="{B35DA235-F349-CDE9-3B6C-00718CB96C0A}"/>
              </a:ext>
            </a:extLst>
          </p:cNvPr>
          <p:cNvSpPr txBox="1"/>
          <p:nvPr/>
        </p:nvSpPr>
        <p:spPr>
          <a:xfrm>
            <a:off x="1179454"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21</a:t>
            </a:r>
          </a:p>
          <a:p>
            <a:pPr algn="ctr"/>
            <a:r>
              <a:rPr lang="en-GB" sz="1000" noProof="0" dirty="0">
                <a:latin typeface="Arial" panose="020B0604020202020204" pitchFamily="34" charset="0"/>
                <a:ea typeface="Aileron" charset="0"/>
                <a:cs typeface="Arial" panose="020B0604020202020204" pitchFamily="34" charset="0"/>
              </a:rPr>
              <a:t>24</a:t>
            </a:r>
          </a:p>
        </p:txBody>
      </p:sp>
      <p:sp>
        <p:nvSpPr>
          <p:cNvPr id="34" name="TextBox 33">
            <a:extLst>
              <a:ext uri="{FF2B5EF4-FFF2-40B4-BE49-F238E27FC236}">
                <a16:creationId xmlns:a16="http://schemas.microsoft.com/office/drawing/2014/main" id="{2C980F19-5881-23DF-7E3A-A25A29D20E19}"/>
              </a:ext>
            </a:extLst>
          </p:cNvPr>
          <p:cNvSpPr txBox="1"/>
          <p:nvPr/>
        </p:nvSpPr>
        <p:spPr>
          <a:xfrm>
            <a:off x="382463" y="4300359"/>
            <a:ext cx="617157" cy="461665"/>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cTACE</a:t>
            </a:r>
          </a:p>
          <a:p>
            <a:pPr algn="r"/>
            <a:r>
              <a:rPr lang="en-GB" sz="1000" b="1" noProof="0" dirty="0">
                <a:solidFill>
                  <a:schemeClr val="accent6"/>
                </a:solidFill>
                <a:latin typeface="Arial" panose="020B0604020202020204" pitchFamily="34" charset="0"/>
                <a:ea typeface="Aileron" charset="0"/>
                <a:cs typeface="Arial" panose="020B0604020202020204" pitchFamily="34" charset="0"/>
              </a:rPr>
              <a:t>Y90</a:t>
            </a:r>
          </a:p>
        </p:txBody>
      </p:sp>
      <p:sp>
        <p:nvSpPr>
          <p:cNvPr id="35" name="TextBox 34">
            <a:extLst>
              <a:ext uri="{FF2B5EF4-FFF2-40B4-BE49-F238E27FC236}">
                <a16:creationId xmlns:a16="http://schemas.microsoft.com/office/drawing/2014/main" id="{122719E5-9B21-ED39-2F21-BC1608EB396C}"/>
              </a:ext>
            </a:extLst>
          </p:cNvPr>
          <p:cNvSpPr txBox="1"/>
          <p:nvPr/>
        </p:nvSpPr>
        <p:spPr>
          <a:xfrm>
            <a:off x="3885721" y="2308813"/>
            <a:ext cx="713337" cy="153888"/>
          </a:xfrm>
          <a:prstGeom prst="rect">
            <a:avLst/>
          </a:prstGeom>
          <a:noFill/>
        </p:spPr>
        <p:txBody>
          <a:bodyPr wrap="none" lIns="0" tIns="0" rIns="0" bIns="0" rtlCol="0">
            <a:spAutoFit/>
          </a:bodyPr>
          <a:lstStyle/>
          <a:p>
            <a:r>
              <a:rPr lang="en-GB" sz="1000" b="1" noProof="0" dirty="0">
                <a:solidFill>
                  <a:schemeClr val="tx2"/>
                </a:solidFill>
                <a:effectLst/>
                <a:latin typeface="Helvetica" pitchFamily="2" charset="0"/>
              </a:rPr>
              <a:t>Y90</a:t>
            </a:r>
            <a:r>
              <a:rPr lang="en-GB" sz="1000" b="1" dirty="0">
                <a:solidFill>
                  <a:schemeClr val="tx2"/>
                </a:solidFill>
                <a:latin typeface="Helvetica" pitchFamily="2" charset="0"/>
              </a:rPr>
              <a:t> (n = 24)</a:t>
            </a:r>
            <a:endParaRPr lang="en-GB" sz="1000" b="1" noProof="0" dirty="0">
              <a:solidFill>
                <a:schemeClr val="tx2"/>
              </a:solidFill>
              <a:effectLst/>
              <a:latin typeface="Helvetica" pitchFamily="2" charset="0"/>
            </a:endParaRPr>
          </a:p>
        </p:txBody>
      </p:sp>
      <p:sp>
        <p:nvSpPr>
          <p:cNvPr id="36" name="TextBox 35">
            <a:extLst>
              <a:ext uri="{FF2B5EF4-FFF2-40B4-BE49-F238E27FC236}">
                <a16:creationId xmlns:a16="http://schemas.microsoft.com/office/drawing/2014/main" id="{F428C4F2-9E3A-6585-738F-1CBE5270AACA}"/>
              </a:ext>
            </a:extLst>
          </p:cNvPr>
          <p:cNvSpPr txBox="1"/>
          <p:nvPr/>
        </p:nvSpPr>
        <p:spPr>
          <a:xfrm>
            <a:off x="2863870" y="3237678"/>
            <a:ext cx="907300" cy="153888"/>
          </a:xfrm>
          <a:prstGeom prst="rect">
            <a:avLst/>
          </a:prstGeom>
          <a:noFill/>
        </p:spPr>
        <p:txBody>
          <a:bodyPr wrap="none" lIns="0" tIns="0" rIns="0" bIns="0" rtlCol="0">
            <a:spAutoFit/>
          </a:bodyPr>
          <a:lstStyle/>
          <a:p>
            <a:r>
              <a:rPr lang="en-GB" sz="1000" b="1" noProof="0" dirty="0" err="1">
                <a:solidFill>
                  <a:schemeClr val="accent1"/>
                </a:solidFill>
                <a:effectLst/>
                <a:latin typeface="Helvetica" pitchFamily="2" charset="0"/>
              </a:rPr>
              <a:t>cTACE</a:t>
            </a:r>
            <a:r>
              <a:rPr lang="en-GB" sz="1000" b="1" noProof="0" dirty="0">
                <a:solidFill>
                  <a:schemeClr val="accent1"/>
                </a:solidFill>
                <a:effectLst/>
                <a:latin typeface="Helvetica" pitchFamily="2" charset="0"/>
              </a:rPr>
              <a:t> (n = 21)</a:t>
            </a:r>
          </a:p>
        </p:txBody>
      </p:sp>
      <p:sp>
        <p:nvSpPr>
          <p:cNvPr id="38" name="TextBox 37">
            <a:extLst>
              <a:ext uri="{FF2B5EF4-FFF2-40B4-BE49-F238E27FC236}">
                <a16:creationId xmlns:a16="http://schemas.microsoft.com/office/drawing/2014/main" id="{5CDFBE9C-0C7E-A63F-DF4E-CDC420F014E7}"/>
              </a:ext>
            </a:extLst>
          </p:cNvPr>
          <p:cNvSpPr txBox="1"/>
          <p:nvPr/>
        </p:nvSpPr>
        <p:spPr>
          <a:xfrm>
            <a:off x="1179454" y="394255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9" name="TextBox 38">
            <a:extLst>
              <a:ext uri="{FF2B5EF4-FFF2-40B4-BE49-F238E27FC236}">
                <a16:creationId xmlns:a16="http://schemas.microsoft.com/office/drawing/2014/main" id="{72DBF3F2-AC8F-286F-8D7C-31D0F0B9BDBB}"/>
              </a:ext>
            </a:extLst>
          </p:cNvPr>
          <p:cNvSpPr txBox="1"/>
          <p:nvPr/>
        </p:nvSpPr>
        <p:spPr>
          <a:xfrm>
            <a:off x="4594452"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40" name="TextBox 39">
            <a:extLst>
              <a:ext uri="{FF2B5EF4-FFF2-40B4-BE49-F238E27FC236}">
                <a16:creationId xmlns:a16="http://schemas.microsoft.com/office/drawing/2014/main" id="{D2ED70F6-5529-BF27-556A-0BB64C71F5FE}"/>
              </a:ext>
            </a:extLst>
          </p:cNvPr>
          <p:cNvSpPr txBox="1"/>
          <p:nvPr/>
        </p:nvSpPr>
        <p:spPr>
          <a:xfrm>
            <a:off x="4015005"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25</a:t>
            </a:r>
          </a:p>
        </p:txBody>
      </p:sp>
      <p:sp>
        <p:nvSpPr>
          <p:cNvPr id="41" name="TextBox 40">
            <a:extLst>
              <a:ext uri="{FF2B5EF4-FFF2-40B4-BE49-F238E27FC236}">
                <a16:creationId xmlns:a16="http://schemas.microsoft.com/office/drawing/2014/main" id="{E3CC64D4-CBDD-14AB-AF9C-0BE0A16D49C6}"/>
              </a:ext>
            </a:extLst>
          </p:cNvPr>
          <p:cNvSpPr txBox="1"/>
          <p:nvPr/>
        </p:nvSpPr>
        <p:spPr>
          <a:xfrm>
            <a:off x="3437155"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42" name="TextBox 41">
            <a:extLst>
              <a:ext uri="{FF2B5EF4-FFF2-40B4-BE49-F238E27FC236}">
                <a16:creationId xmlns:a16="http://schemas.microsoft.com/office/drawing/2014/main" id="{6BEC162A-39BB-0B16-5E57-7DFF8C724D1D}"/>
              </a:ext>
            </a:extLst>
          </p:cNvPr>
          <p:cNvSpPr txBox="1"/>
          <p:nvPr/>
        </p:nvSpPr>
        <p:spPr>
          <a:xfrm>
            <a:off x="2862636"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43" name="TextBox 42">
            <a:extLst>
              <a:ext uri="{FF2B5EF4-FFF2-40B4-BE49-F238E27FC236}">
                <a16:creationId xmlns:a16="http://schemas.microsoft.com/office/drawing/2014/main" id="{C2A2701D-968C-470A-22E3-52F9BD422C41}"/>
              </a:ext>
            </a:extLst>
          </p:cNvPr>
          <p:cNvSpPr txBox="1"/>
          <p:nvPr/>
        </p:nvSpPr>
        <p:spPr>
          <a:xfrm>
            <a:off x="2287795"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44" name="TextBox 43">
            <a:extLst>
              <a:ext uri="{FF2B5EF4-FFF2-40B4-BE49-F238E27FC236}">
                <a16:creationId xmlns:a16="http://schemas.microsoft.com/office/drawing/2014/main" id="{6F5D92B7-29D6-CB90-0605-3AD1ECDD4D8F}"/>
              </a:ext>
            </a:extLst>
          </p:cNvPr>
          <p:cNvSpPr txBox="1"/>
          <p:nvPr/>
        </p:nvSpPr>
        <p:spPr>
          <a:xfrm>
            <a:off x="1755577" y="394255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p:txBody>
      </p:sp>
      <p:sp>
        <p:nvSpPr>
          <p:cNvPr id="45" name="TextBox 44">
            <a:extLst>
              <a:ext uri="{FF2B5EF4-FFF2-40B4-BE49-F238E27FC236}">
                <a16:creationId xmlns:a16="http://schemas.microsoft.com/office/drawing/2014/main" id="{809837E9-1604-8B9F-3139-565D90B3EF39}"/>
              </a:ext>
            </a:extLst>
          </p:cNvPr>
          <p:cNvSpPr txBox="1"/>
          <p:nvPr/>
        </p:nvSpPr>
        <p:spPr>
          <a:xfrm>
            <a:off x="1770004"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a:t>
            </a:r>
          </a:p>
          <a:p>
            <a:pPr algn="ctr"/>
            <a:r>
              <a:rPr lang="en-GB" sz="1000" noProof="0" dirty="0">
                <a:latin typeface="Arial" panose="020B0604020202020204" pitchFamily="34" charset="0"/>
                <a:ea typeface="Aileron" charset="0"/>
                <a:cs typeface="Arial" panose="020B0604020202020204" pitchFamily="34" charset="0"/>
              </a:rPr>
              <a:t>12</a:t>
            </a:r>
          </a:p>
        </p:txBody>
      </p:sp>
      <p:sp>
        <p:nvSpPr>
          <p:cNvPr id="46" name="TextBox 45">
            <a:extLst>
              <a:ext uri="{FF2B5EF4-FFF2-40B4-BE49-F238E27FC236}">
                <a16:creationId xmlns:a16="http://schemas.microsoft.com/office/drawing/2014/main" id="{B49A111D-3DB1-ACF6-5729-66639BC13153}"/>
              </a:ext>
            </a:extLst>
          </p:cNvPr>
          <p:cNvSpPr txBox="1"/>
          <p:nvPr/>
        </p:nvSpPr>
        <p:spPr>
          <a:xfrm>
            <a:off x="2376770"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a:t>
            </a:r>
          </a:p>
          <a:p>
            <a:pPr algn="ctr"/>
            <a:r>
              <a:rPr lang="en-GB" sz="1000" noProof="0" dirty="0">
                <a:latin typeface="Arial" panose="020B0604020202020204" pitchFamily="34" charset="0"/>
                <a:ea typeface="Aileron" charset="0"/>
                <a:cs typeface="Arial" panose="020B0604020202020204" pitchFamily="34" charset="0"/>
              </a:rPr>
              <a:t>7</a:t>
            </a:r>
          </a:p>
        </p:txBody>
      </p:sp>
      <p:sp>
        <p:nvSpPr>
          <p:cNvPr id="47" name="TextBox 46">
            <a:extLst>
              <a:ext uri="{FF2B5EF4-FFF2-40B4-BE49-F238E27FC236}">
                <a16:creationId xmlns:a16="http://schemas.microsoft.com/office/drawing/2014/main" id="{C94E787D-E6CB-B92F-1FFB-5C2AEC4C9AFF}"/>
              </a:ext>
            </a:extLst>
          </p:cNvPr>
          <p:cNvSpPr txBox="1"/>
          <p:nvPr/>
        </p:nvSpPr>
        <p:spPr>
          <a:xfrm>
            <a:off x="2954620"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a:p>
            <a:pPr algn="ctr"/>
            <a:r>
              <a:rPr lang="en-GB" sz="1000" noProof="0" dirty="0">
                <a:latin typeface="Arial" panose="020B0604020202020204" pitchFamily="34" charset="0"/>
                <a:ea typeface="Aileron" charset="0"/>
                <a:cs typeface="Arial" panose="020B0604020202020204" pitchFamily="34" charset="0"/>
              </a:rPr>
              <a:t>3</a:t>
            </a:r>
          </a:p>
        </p:txBody>
      </p:sp>
      <p:sp>
        <p:nvSpPr>
          <p:cNvPr id="48" name="TextBox 47">
            <a:extLst>
              <a:ext uri="{FF2B5EF4-FFF2-40B4-BE49-F238E27FC236}">
                <a16:creationId xmlns:a16="http://schemas.microsoft.com/office/drawing/2014/main" id="{4F4A7384-1386-F9A7-3507-53915D952E5B}"/>
              </a:ext>
            </a:extLst>
          </p:cNvPr>
          <p:cNvSpPr txBox="1"/>
          <p:nvPr/>
        </p:nvSpPr>
        <p:spPr>
          <a:xfrm>
            <a:off x="3529295"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2</a:t>
            </a:r>
          </a:p>
        </p:txBody>
      </p:sp>
      <p:sp>
        <p:nvSpPr>
          <p:cNvPr id="49" name="TextBox 48">
            <a:extLst>
              <a:ext uri="{FF2B5EF4-FFF2-40B4-BE49-F238E27FC236}">
                <a16:creationId xmlns:a16="http://schemas.microsoft.com/office/drawing/2014/main" id="{9E77465F-0FAB-DC0C-0A2A-9E22B0138C9F}"/>
              </a:ext>
            </a:extLst>
          </p:cNvPr>
          <p:cNvSpPr txBox="1"/>
          <p:nvPr/>
        </p:nvSpPr>
        <p:spPr>
          <a:xfrm>
            <a:off x="4110320"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1</a:t>
            </a:r>
          </a:p>
        </p:txBody>
      </p:sp>
      <p:sp>
        <p:nvSpPr>
          <p:cNvPr id="50" name="TextBox 49">
            <a:extLst>
              <a:ext uri="{FF2B5EF4-FFF2-40B4-BE49-F238E27FC236}">
                <a16:creationId xmlns:a16="http://schemas.microsoft.com/office/drawing/2014/main" id="{E18FDA87-EFD4-A262-3625-BED8C68B3BB0}"/>
              </a:ext>
            </a:extLst>
          </p:cNvPr>
          <p:cNvSpPr txBox="1"/>
          <p:nvPr/>
        </p:nvSpPr>
        <p:spPr>
          <a:xfrm>
            <a:off x="4681820"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0</a:t>
            </a:r>
          </a:p>
        </p:txBody>
      </p:sp>
      <p:pic>
        <p:nvPicPr>
          <p:cNvPr id="52" name="Picture 51" descr="A line drawing of a staircase&#10;&#10;Description automatically generated with medium confidence">
            <a:extLst>
              <a:ext uri="{FF2B5EF4-FFF2-40B4-BE49-F238E27FC236}">
                <a16:creationId xmlns:a16="http://schemas.microsoft.com/office/drawing/2014/main" id="{3BD0A91E-C33E-6E5D-8FB7-BC5270C01F0B}"/>
              </a:ext>
            </a:extLst>
          </p:cNvPr>
          <p:cNvPicPr>
            <a:picLocks noChangeAspect="1"/>
          </p:cNvPicPr>
          <p:nvPr/>
        </p:nvPicPr>
        <p:blipFill>
          <a:blip r:embed="rId3"/>
          <a:stretch>
            <a:fillRect/>
          </a:stretch>
        </p:blipFill>
        <p:spPr>
          <a:xfrm>
            <a:off x="1144870" y="1853980"/>
            <a:ext cx="3619500" cy="2082800"/>
          </a:xfrm>
          <a:prstGeom prst="rect">
            <a:avLst/>
          </a:prstGeom>
        </p:spPr>
      </p:pic>
      <p:sp>
        <p:nvSpPr>
          <p:cNvPr id="53" name="TextBox 52">
            <a:extLst>
              <a:ext uri="{FF2B5EF4-FFF2-40B4-BE49-F238E27FC236}">
                <a16:creationId xmlns:a16="http://schemas.microsoft.com/office/drawing/2014/main" id="{1C370D8C-B64F-947A-BA66-235A53AA518C}"/>
              </a:ext>
            </a:extLst>
          </p:cNvPr>
          <p:cNvSpPr txBox="1"/>
          <p:nvPr/>
        </p:nvSpPr>
        <p:spPr>
          <a:xfrm>
            <a:off x="945066" y="200232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54" name="TextBox 53">
            <a:extLst>
              <a:ext uri="{FF2B5EF4-FFF2-40B4-BE49-F238E27FC236}">
                <a16:creationId xmlns:a16="http://schemas.microsoft.com/office/drawing/2014/main" id="{2EFC15A5-93A2-5F87-3F4F-7A7CE57BFA7B}"/>
              </a:ext>
            </a:extLst>
          </p:cNvPr>
          <p:cNvSpPr txBox="1"/>
          <p:nvPr/>
        </p:nvSpPr>
        <p:spPr>
          <a:xfrm>
            <a:off x="945066" y="223092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55" name="TextBox 54">
            <a:extLst>
              <a:ext uri="{FF2B5EF4-FFF2-40B4-BE49-F238E27FC236}">
                <a16:creationId xmlns:a16="http://schemas.microsoft.com/office/drawing/2014/main" id="{6E9767F2-B514-9D2B-BD50-DCB7B6A5BA60}"/>
              </a:ext>
            </a:extLst>
          </p:cNvPr>
          <p:cNvSpPr txBox="1"/>
          <p:nvPr/>
        </p:nvSpPr>
        <p:spPr>
          <a:xfrm>
            <a:off x="945066" y="2456354"/>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56" name="TextBox 55">
            <a:extLst>
              <a:ext uri="{FF2B5EF4-FFF2-40B4-BE49-F238E27FC236}">
                <a16:creationId xmlns:a16="http://schemas.microsoft.com/office/drawing/2014/main" id="{A56E6C44-3AC6-58B5-34C2-82EC726A8673}"/>
              </a:ext>
            </a:extLst>
          </p:cNvPr>
          <p:cNvSpPr txBox="1"/>
          <p:nvPr/>
        </p:nvSpPr>
        <p:spPr>
          <a:xfrm>
            <a:off x="945065" y="3789854"/>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57" name="TextBox 56">
            <a:extLst>
              <a:ext uri="{FF2B5EF4-FFF2-40B4-BE49-F238E27FC236}">
                <a16:creationId xmlns:a16="http://schemas.microsoft.com/office/drawing/2014/main" id="{023F673C-1489-5BF6-0A90-6F7B697885C4}"/>
              </a:ext>
            </a:extLst>
          </p:cNvPr>
          <p:cNvSpPr txBox="1"/>
          <p:nvPr/>
        </p:nvSpPr>
        <p:spPr>
          <a:xfrm>
            <a:off x="945065" y="3561254"/>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58" name="TextBox 57">
            <a:extLst>
              <a:ext uri="{FF2B5EF4-FFF2-40B4-BE49-F238E27FC236}">
                <a16:creationId xmlns:a16="http://schemas.microsoft.com/office/drawing/2014/main" id="{C9BE93BC-077A-65ED-1421-CBFE5862F5CD}"/>
              </a:ext>
            </a:extLst>
          </p:cNvPr>
          <p:cNvSpPr txBox="1"/>
          <p:nvPr/>
        </p:nvSpPr>
        <p:spPr>
          <a:xfrm>
            <a:off x="945065" y="334217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59" name="TextBox 58">
            <a:extLst>
              <a:ext uri="{FF2B5EF4-FFF2-40B4-BE49-F238E27FC236}">
                <a16:creationId xmlns:a16="http://schemas.microsoft.com/office/drawing/2014/main" id="{9EC9CB10-B3C2-84C7-F3E3-37121FD76363}"/>
              </a:ext>
            </a:extLst>
          </p:cNvPr>
          <p:cNvSpPr txBox="1"/>
          <p:nvPr/>
        </p:nvSpPr>
        <p:spPr>
          <a:xfrm>
            <a:off x="945065" y="311992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60" name="TextBox 59">
            <a:extLst>
              <a:ext uri="{FF2B5EF4-FFF2-40B4-BE49-F238E27FC236}">
                <a16:creationId xmlns:a16="http://schemas.microsoft.com/office/drawing/2014/main" id="{E5FB8D5E-DE27-A06E-A7B7-6A2DEE5DFB91}"/>
              </a:ext>
            </a:extLst>
          </p:cNvPr>
          <p:cNvSpPr txBox="1"/>
          <p:nvPr/>
        </p:nvSpPr>
        <p:spPr>
          <a:xfrm>
            <a:off x="945065" y="290402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61" name="TextBox 60">
            <a:extLst>
              <a:ext uri="{FF2B5EF4-FFF2-40B4-BE49-F238E27FC236}">
                <a16:creationId xmlns:a16="http://schemas.microsoft.com/office/drawing/2014/main" id="{12C25240-D310-A5DA-8F97-8B989D8AA9C6}"/>
              </a:ext>
            </a:extLst>
          </p:cNvPr>
          <p:cNvSpPr txBox="1"/>
          <p:nvPr/>
        </p:nvSpPr>
        <p:spPr>
          <a:xfrm>
            <a:off x="945065" y="267542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62" name="Content Placeholder 1">
            <a:extLst>
              <a:ext uri="{FF2B5EF4-FFF2-40B4-BE49-F238E27FC236}">
                <a16:creationId xmlns:a16="http://schemas.microsoft.com/office/drawing/2014/main" id="{5D741606-CBA7-9761-CABE-19AC47A72652}"/>
              </a:ext>
            </a:extLst>
          </p:cNvPr>
          <p:cNvSpPr txBox="1">
            <a:spLocks/>
          </p:cNvSpPr>
          <p:nvPr/>
        </p:nvSpPr>
        <p:spPr>
          <a:xfrm>
            <a:off x="6353325" y="1404523"/>
            <a:ext cx="4344231" cy="28904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TTP IN INTENTION-TO-TREAT GROUP</a:t>
            </a:r>
            <a:r>
              <a:rPr lang="en-GB" sz="1600" b="1" spc="100" baseline="30000" noProof="0" dirty="0">
                <a:solidFill>
                  <a:schemeClr val="accent1"/>
                </a:solidFill>
              </a:rPr>
              <a:t>2</a:t>
            </a:r>
          </a:p>
        </p:txBody>
      </p:sp>
      <p:sp>
        <p:nvSpPr>
          <p:cNvPr id="63" name="TextBox 62">
            <a:extLst>
              <a:ext uri="{FF2B5EF4-FFF2-40B4-BE49-F238E27FC236}">
                <a16:creationId xmlns:a16="http://schemas.microsoft.com/office/drawing/2014/main" id="{F0CA01CA-A8F4-5591-EF27-4111A693FF5B}"/>
              </a:ext>
            </a:extLst>
          </p:cNvPr>
          <p:cNvSpPr txBox="1"/>
          <p:nvPr/>
        </p:nvSpPr>
        <p:spPr>
          <a:xfrm>
            <a:off x="7438288" y="4166284"/>
            <a:ext cx="1058430"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Time (months)</a:t>
            </a:r>
          </a:p>
        </p:txBody>
      </p:sp>
      <p:sp>
        <p:nvSpPr>
          <p:cNvPr id="65" name="TextBox 64">
            <a:extLst>
              <a:ext uri="{FF2B5EF4-FFF2-40B4-BE49-F238E27FC236}">
                <a16:creationId xmlns:a16="http://schemas.microsoft.com/office/drawing/2014/main" id="{0F16EA95-6458-602B-F718-A87D414FF887}"/>
              </a:ext>
            </a:extLst>
          </p:cNvPr>
          <p:cNvSpPr txBox="1"/>
          <p:nvPr/>
        </p:nvSpPr>
        <p:spPr>
          <a:xfrm rot="16200000">
            <a:off x="5042475" y="2693285"/>
            <a:ext cx="1049967"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Probability of</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stable disease</a:t>
            </a:r>
          </a:p>
        </p:txBody>
      </p:sp>
      <p:sp>
        <p:nvSpPr>
          <p:cNvPr id="66" name="TextBox 65">
            <a:extLst>
              <a:ext uri="{FF2B5EF4-FFF2-40B4-BE49-F238E27FC236}">
                <a16:creationId xmlns:a16="http://schemas.microsoft.com/office/drawing/2014/main" id="{46F6C675-3DC0-2AE4-6C15-B27EAE62C093}"/>
              </a:ext>
            </a:extLst>
          </p:cNvPr>
          <p:cNvSpPr txBox="1"/>
          <p:nvPr/>
        </p:nvSpPr>
        <p:spPr>
          <a:xfrm>
            <a:off x="6190380"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38</a:t>
            </a:r>
          </a:p>
          <a:p>
            <a:pPr algn="ctr"/>
            <a:r>
              <a:rPr lang="en-GB" sz="1000" noProof="0" dirty="0">
                <a:latin typeface="Arial" panose="020B0604020202020204" pitchFamily="34" charset="0"/>
                <a:ea typeface="Aileron" charset="0"/>
                <a:cs typeface="Arial" panose="020B0604020202020204" pitchFamily="34" charset="0"/>
              </a:rPr>
              <a:t>34</a:t>
            </a:r>
          </a:p>
        </p:txBody>
      </p:sp>
      <p:sp>
        <p:nvSpPr>
          <p:cNvPr id="67" name="TextBox 66">
            <a:extLst>
              <a:ext uri="{FF2B5EF4-FFF2-40B4-BE49-F238E27FC236}">
                <a16:creationId xmlns:a16="http://schemas.microsoft.com/office/drawing/2014/main" id="{6E06E648-7A4D-973D-D126-1629FBD73335}"/>
              </a:ext>
            </a:extLst>
          </p:cNvPr>
          <p:cNvSpPr txBox="1"/>
          <p:nvPr/>
        </p:nvSpPr>
        <p:spPr>
          <a:xfrm>
            <a:off x="5346903" y="4300359"/>
            <a:ext cx="663643" cy="461665"/>
          </a:xfrm>
          <a:prstGeom prst="rect">
            <a:avLst/>
          </a:prstGeom>
          <a:noFill/>
        </p:spPr>
        <p:txBody>
          <a:bodyPr wrap="none" lIns="0" tIns="0" rIns="0" bIns="0" rtlCol="0">
            <a:spAutoFit/>
          </a:bodyPr>
          <a:lstStyle/>
          <a:p>
            <a:pPr algn="r"/>
            <a:r>
              <a:rPr lang="en-GB" sz="1000" b="1" noProof="0" dirty="0">
                <a:latin typeface="Arial" panose="020B0604020202020204" pitchFamily="34" charset="0"/>
                <a:ea typeface="Aileron" charset="0"/>
                <a:cs typeface="Arial" panose="020B0604020202020204" pitchFamily="34" charset="0"/>
              </a:rPr>
              <a:t>No. at risk</a:t>
            </a:r>
          </a:p>
          <a:p>
            <a:pPr algn="r"/>
            <a:r>
              <a:rPr lang="en-GB" sz="1000" b="1" noProof="0" dirty="0">
                <a:solidFill>
                  <a:schemeClr val="accent1"/>
                </a:solidFill>
                <a:latin typeface="Arial" panose="020B0604020202020204" pitchFamily="34" charset="0"/>
                <a:ea typeface="Aileron" charset="0"/>
                <a:cs typeface="Arial" panose="020B0604020202020204" pitchFamily="34" charset="0"/>
              </a:rPr>
              <a:t>TARE</a:t>
            </a:r>
          </a:p>
          <a:p>
            <a:pPr algn="r"/>
            <a:r>
              <a:rPr lang="en-GB" sz="1000" b="1" noProof="0" dirty="0">
                <a:solidFill>
                  <a:schemeClr val="tx2"/>
                </a:solidFill>
                <a:latin typeface="Arial" panose="020B0604020202020204" pitchFamily="34" charset="0"/>
                <a:ea typeface="Aileron" charset="0"/>
                <a:cs typeface="Arial" panose="020B0604020202020204" pitchFamily="34" charset="0"/>
              </a:rPr>
              <a:t>DEB-TACE</a:t>
            </a:r>
          </a:p>
        </p:txBody>
      </p:sp>
      <p:sp>
        <p:nvSpPr>
          <p:cNvPr id="71" name="TextBox 70">
            <a:extLst>
              <a:ext uri="{FF2B5EF4-FFF2-40B4-BE49-F238E27FC236}">
                <a16:creationId xmlns:a16="http://schemas.microsoft.com/office/drawing/2014/main" id="{81BE099A-3B24-9623-59AC-D0472EB23EB7}"/>
              </a:ext>
            </a:extLst>
          </p:cNvPr>
          <p:cNvSpPr txBox="1"/>
          <p:nvPr/>
        </p:nvSpPr>
        <p:spPr>
          <a:xfrm>
            <a:off x="6175953" y="394255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72" name="TextBox 71">
            <a:extLst>
              <a:ext uri="{FF2B5EF4-FFF2-40B4-BE49-F238E27FC236}">
                <a16:creationId xmlns:a16="http://schemas.microsoft.com/office/drawing/2014/main" id="{3A0A7615-E10D-A97A-431C-639CA82DE5FA}"/>
              </a:ext>
            </a:extLst>
          </p:cNvPr>
          <p:cNvSpPr txBox="1"/>
          <p:nvPr/>
        </p:nvSpPr>
        <p:spPr>
          <a:xfrm>
            <a:off x="9522828"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76" name="TextBox 75">
            <a:extLst>
              <a:ext uri="{FF2B5EF4-FFF2-40B4-BE49-F238E27FC236}">
                <a16:creationId xmlns:a16="http://schemas.microsoft.com/office/drawing/2014/main" id="{662ECB73-1759-4087-B815-EEBCEB86B5B8}"/>
              </a:ext>
            </a:extLst>
          </p:cNvPr>
          <p:cNvSpPr txBox="1"/>
          <p:nvPr/>
        </p:nvSpPr>
        <p:spPr>
          <a:xfrm>
            <a:off x="7498880"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77" name="TextBox 76">
            <a:extLst>
              <a:ext uri="{FF2B5EF4-FFF2-40B4-BE49-F238E27FC236}">
                <a16:creationId xmlns:a16="http://schemas.microsoft.com/office/drawing/2014/main" id="{750E3A3D-CC47-F219-52AD-043492490255}"/>
              </a:ext>
            </a:extLst>
          </p:cNvPr>
          <p:cNvSpPr txBox="1"/>
          <p:nvPr/>
        </p:nvSpPr>
        <p:spPr>
          <a:xfrm>
            <a:off x="6865843" y="3942559"/>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78" name="TextBox 77">
            <a:extLst>
              <a:ext uri="{FF2B5EF4-FFF2-40B4-BE49-F238E27FC236}">
                <a16:creationId xmlns:a16="http://schemas.microsoft.com/office/drawing/2014/main" id="{D6D5BA19-178C-5D56-D986-575666D87893}"/>
              </a:ext>
            </a:extLst>
          </p:cNvPr>
          <p:cNvSpPr txBox="1"/>
          <p:nvPr/>
        </p:nvSpPr>
        <p:spPr>
          <a:xfrm>
            <a:off x="6837790"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33</a:t>
            </a:r>
          </a:p>
          <a:p>
            <a:pPr algn="ctr"/>
            <a:r>
              <a:rPr lang="en-GB" sz="1000" noProof="0" dirty="0">
                <a:latin typeface="Arial" panose="020B0604020202020204" pitchFamily="34" charset="0"/>
                <a:ea typeface="Aileron" charset="0"/>
                <a:cs typeface="Arial" panose="020B0604020202020204" pitchFamily="34" charset="0"/>
              </a:rPr>
              <a:t>32</a:t>
            </a:r>
          </a:p>
        </p:txBody>
      </p:sp>
      <p:sp>
        <p:nvSpPr>
          <p:cNvPr id="79" name="TextBox 78">
            <a:extLst>
              <a:ext uri="{FF2B5EF4-FFF2-40B4-BE49-F238E27FC236}">
                <a16:creationId xmlns:a16="http://schemas.microsoft.com/office/drawing/2014/main" id="{6E492F36-9495-B9A1-9BEA-B3C77308E748}"/>
              </a:ext>
            </a:extLst>
          </p:cNvPr>
          <p:cNvSpPr txBox="1"/>
          <p:nvPr/>
        </p:nvSpPr>
        <p:spPr>
          <a:xfrm>
            <a:off x="7548573"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15</a:t>
            </a:r>
          </a:p>
          <a:p>
            <a:pPr algn="ctr"/>
            <a:r>
              <a:rPr lang="en-GB" sz="1000" noProof="0" dirty="0">
                <a:latin typeface="Arial" panose="020B0604020202020204" pitchFamily="34" charset="0"/>
                <a:ea typeface="Aileron" charset="0"/>
                <a:cs typeface="Arial" panose="020B0604020202020204" pitchFamily="34" charset="0"/>
              </a:rPr>
              <a:t>8</a:t>
            </a:r>
          </a:p>
        </p:txBody>
      </p:sp>
      <p:sp>
        <p:nvSpPr>
          <p:cNvPr id="80" name="TextBox 79">
            <a:extLst>
              <a:ext uri="{FF2B5EF4-FFF2-40B4-BE49-F238E27FC236}">
                <a16:creationId xmlns:a16="http://schemas.microsoft.com/office/drawing/2014/main" id="{90DE6CF2-0F3D-8F76-AAAC-EB7A75BE0202}"/>
              </a:ext>
            </a:extLst>
          </p:cNvPr>
          <p:cNvSpPr txBox="1"/>
          <p:nvPr/>
        </p:nvSpPr>
        <p:spPr>
          <a:xfrm>
            <a:off x="8258412"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82" name="TextBox 81">
            <a:extLst>
              <a:ext uri="{FF2B5EF4-FFF2-40B4-BE49-F238E27FC236}">
                <a16:creationId xmlns:a16="http://schemas.microsoft.com/office/drawing/2014/main" id="{E02C8E6B-04AE-15AE-1745-A373E16AB1DA}"/>
              </a:ext>
            </a:extLst>
          </p:cNvPr>
          <p:cNvSpPr txBox="1"/>
          <p:nvPr/>
        </p:nvSpPr>
        <p:spPr>
          <a:xfrm>
            <a:off x="8909544"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83" name="TextBox 82">
            <a:extLst>
              <a:ext uri="{FF2B5EF4-FFF2-40B4-BE49-F238E27FC236}">
                <a16:creationId xmlns:a16="http://schemas.microsoft.com/office/drawing/2014/main" id="{33FB8CF6-DC19-6D35-33CE-3F3A6BCA677E}"/>
              </a:ext>
            </a:extLst>
          </p:cNvPr>
          <p:cNvSpPr txBox="1"/>
          <p:nvPr/>
        </p:nvSpPr>
        <p:spPr>
          <a:xfrm>
            <a:off x="9575372"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88" name="TextBox 87">
            <a:extLst>
              <a:ext uri="{FF2B5EF4-FFF2-40B4-BE49-F238E27FC236}">
                <a16:creationId xmlns:a16="http://schemas.microsoft.com/office/drawing/2014/main" id="{5CBE7FE2-3DA1-1D83-9106-165C57EA6987}"/>
              </a:ext>
            </a:extLst>
          </p:cNvPr>
          <p:cNvSpPr txBox="1"/>
          <p:nvPr/>
        </p:nvSpPr>
        <p:spPr>
          <a:xfrm>
            <a:off x="5860261" y="3789854"/>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pic>
        <p:nvPicPr>
          <p:cNvPr id="95" name="Picture 94" descr="A line drawing of a line&#10;&#10;Description automatically generated with medium confidence">
            <a:extLst>
              <a:ext uri="{FF2B5EF4-FFF2-40B4-BE49-F238E27FC236}">
                <a16:creationId xmlns:a16="http://schemas.microsoft.com/office/drawing/2014/main" id="{B2800B6D-96A4-C725-1B6D-5894462290E7}"/>
              </a:ext>
            </a:extLst>
          </p:cNvPr>
          <p:cNvPicPr>
            <a:picLocks noChangeAspect="1"/>
          </p:cNvPicPr>
          <p:nvPr/>
        </p:nvPicPr>
        <p:blipFill>
          <a:blip r:embed="rId4"/>
          <a:stretch>
            <a:fillRect/>
          </a:stretch>
        </p:blipFill>
        <p:spPr>
          <a:xfrm>
            <a:off x="6143778" y="1824969"/>
            <a:ext cx="3619500" cy="2108200"/>
          </a:xfrm>
          <a:prstGeom prst="rect">
            <a:avLst/>
          </a:prstGeom>
        </p:spPr>
      </p:pic>
      <p:sp>
        <p:nvSpPr>
          <p:cNvPr id="97" name="TextBox 96">
            <a:extLst>
              <a:ext uri="{FF2B5EF4-FFF2-40B4-BE49-F238E27FC236}">
                <a16:creationId xmlns:a16="http://schemas.microsoft.com/office/drawing/2014/main" id="{5E55E346-A474-B0C0-2213-A1B8F0F51BCF}"/>
              </a:ext>
            </a:extLst>
          </p:cNvPr>
          <p:cNvSpPr txBox="1"/>
          <p:nvPr/>
        </p:nvSpPr>
        <p:spPr>
          <a:xfrm>
            <a:off x="5860261" y="3389804"/>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98" name="TextBox 97">
            <a:extLst>
              <a:ext uri="{FF2B5EF4-FFF2-40B4-BE49-F238E27FC236}">
                <a16:creationId xmlns:a16="http://schemas.microsoft.com/office/drawing/2014/main" id="{BE4E242E-2C27-5C37-857F-B4005D0F89C0}"/>
              </a:ext>
            </a:extLst>
          </p:cNvPr>
          <p:cNvSpPr txBox="1"/>
          <p:nvPr/>
        </p:nvSpPr>
        <p:spPr>
          <a:xfrm>
            <a:off x="5860261" y="2980229"/>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99" name="TextBox 98">
            <a:extLst>
              <a:ext uri="{FF2B5EF4-FFF2-40B4-BE49-F238E27FC236}">
                <a16:creationId xmlns:a16="http://schemas.microsoft.com/office/drawing/2014/main" id="{1ED4F336-597B-EAB2-EFE2-CDE4CCAE264B}"/>
              </a:ext>
            </a:extLst>
          </p:cNvPr>
          <p:cNvSpPr txBox="1"/>
          <p:nvPr/>
        </p:nvSpPr>
        <p:spPr>
          <a:xfrm>
            <a:off x="5860261" y="2586529"/>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100" name="TextBox 99">
            <a:extLst>
              <a:ext uri="{FF2B5EF4-FFF2-40B4-BE49-F238E27FC236}">
                <a16:creationId xmlns:a16="http://schemas.microsoft.com/office/drawing/2014/main" id="{7109A410-659C-A470-AEC7-98DA4EA18913}"/>
              </a:ext>
            </a:extLst>
          </p:cNvPr>
          <p:cNvSpPr txBox="1"/>
          <p:nvPr/>
        </p:nvSpPr>
        <p:spPr>
          <a:xfrm>
            <a:off x="5860261" y="2180129"/>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101" name="TextBox 100">
            <a:extLst>
              <a:ext uri="{FF2B5EF4-FFF2-40B4-BE49-F238E27FC236}">
                <a16:creationId xmlns:a16="http://schemas.microsoft.com/office/drawing/2014/main" id="{0B6BA809-4FEC-D079-B13A-5D10630DC150}"/>
              </a:ext>
            </a:extLst>
          </p:cNvPr>
          <p:cNvSpPr txBox="1"/>
          <p:nvPr/>
        </p:nvSpPr>
        <p:spPr>
          <a:xfrm>
            <a:off x="5860261" y="1776904"/>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02" name="TextBox 101">
            <a:extLst>
              <a:ext uri="{FF2B5EF4-FFF2-40B4-BE49-F238E27FC236}">
                <a16:creationId xmlns:a16="http://schemas.microsoft.com/office/drawing/2014/main" id="{1B2A11C1-DE6E-7C94-4392-7CB992F0CC91}"/>
              </a:ext>
            </a:extLst>
          </p:cNvPr>
          <p:cNvSpPr txBox="1"/>
          <p:nvPr/>
        </p:nvSpPr>
        <p:spPr>
          <a:xfrm>
            <a:off x="8865603"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103" name="TextBox 102">
            <a:extLst>
              <a:ext uri="{FF2B5EF4-FFF2-40B4-BE49-F238E27FC236}">
                <a16:creationId xmlns:a16="http://schemas.microsoft.com/office/drawing/2014/main" id="{33CE54DF-A9A9-E962-4DCE-9B7C03CF78E0}"/>
              </a:ext>
            </a:extLst>
          </p:cNvPr>
          <p:cNvSpPr txBox="1"/>
          <p:nvPr/>
        </p:nvSpPr>
        <p:spPr>
          <a:xfrm>
            <a:off x="8173453" y="3942559"/>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104" name="TextBox 103">
            <a:extLst>
              <a:ext uri="{FF2B5EF4-FFF2-40B4-BE49-F238E27FC236}">
                <a16:creationId xmlns:a16="http://schemas.microsoft.com/office/drawing/2014/main" id="{9C3F2F9E-C92B-D717-ED70-D8222FCF90D4}"/>
              </a:ext>
            </a:extLst>
          </p:cNvPr>
          <p:cNvSpPr txBox="1"/>
          <p:nvPr/>
        </p:nvSpPr>
        <p:spPr>
          <a:xfrm>
            <a:off x="9244781"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105" name="TextBox 104">
            <a:extLst>
              <a:ext uri="{FF2B5EF4-FFF2-40B4-BE49-F238E27FC236}">
                <a16:creationId xmlns:a16="http://schemas.microsoft.com/office/drawing/2014/main" id="{418611AC-723C-33B4-D207-3F9506D75AF2}"/>
              </a:ext>
            </a:extLst>
          </p:cNvPr>
          <p:cNvSpPr txBox="1"/>
          <p:nvPr/>
        </p:nvSpPr>
        <p:spPr>
          <a:xfrm>
            <a:off x="8578031" y="4454247"/>
            <a:ext cx="70532"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a:t>
            </a:r>
          </a:p>
          <a:p>
            <a:pPr algn="ctr"/>
            <a:r>
              <a:rPr lang="en-GB" sz="1000" noProof="0" dirty="0">
                <a:latin typeface="Arial" panose="020B0604020202020204" pitchFamily="34" charset="0"/>
                <a:ea typeface="Aileron" charset="0"/>
                <a:cs typeface="Arial" panose="020B0604020202020204" pitchFamily="34" charset="0"/>
              </a:rPr>
              <a:t>0</a:t>
            </a:r>
          </a:p>
        </p:txBody>
      </p:sp>
      <p:sp>
        <p:nvSpPr>
          <p:cNvPr id="106" name="TextBox 105">
            <a:extLst>
              <a:ext uri="{FF2B5EF4-FFF2-40B4-BE49-F238E27FC236}">
                <a16:creationId xmlns:a16="http://schemas.microsoft.com/office/drawing/2014/main" id="{BCC5533B-EDF0-35B4-2FD4-16F63A45EE3D}"/>
              </a:ext>
            </a:extLst>
          </p:cNvPr>
          <p:cNvSpPr txBox="1"/>
          <p:nvPr/>
        </p:nvSpPr>
        <p:spPr>
          <a:xfrm>
            <a:off x="7885540"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11</a:t>
            </a:r>
          </a:p>
          <a:p>
            <a:pPr algn="ctr"/>
            <a:r>
              <a:rPr lang="en-GB" sz="1000" noProof="0" dirty="0">
                <a:latin typeface="Arial" panose="020B0604020202020204" pitchFamily="34" charset="0"/>
                <a:ea typeface="Aileron" charset="0"/>
                <a:cs typeface="Arial" panose="020B0604020202020204" pitchFamily="34" charset="0"/>
              </a:rPr>
              <a:t>1</a:t>
            </a:r>
          </a:p>
        </p:txBody>
      </p:sp>
      <p:sp>
        <p:nvSpPr>
          <p:cNvPr id="107" name="TextBox 106">
            <a:extLst>
              <a:ext uri="{FF2B5EF4-FFF2-40B4-BE49-F238E27FC236}">
                <a16:creationId xmlns:a16="http://schemas.microsoft.com/office/drawing/2014/main" id="{FE10E6DA-8C21-BD74-DBE2-78BC51ACA761}"/>
              </a:ext>
            </a:extLst>
          </p:cNvPr>
          <p:cNvSpPr txBox="1"/>
          <p:nvPr/>
        </p:nvSpPr>
        <p:spPr>
          <a:xfrm>
            <a:off x="7212440"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26</a:t>
            </a:r>
          </a:p>
          <a:p>
            <a:pPr algn="ctr"/>
            <a:r>
              <a:rPr lang="en-GB" sz="1000" noProof="0" dirty="0">
                <a:latin typeface="Arial" panose="020B0604020202020204" pitchFamily="34" charset="0"/>
                <a:ea typeface="Aileron" charset="0"/>
                <a:cs typeface="Arial" panose="020B0604020202020204" pitchFamily="34" charset="0"/>
              </a:rPr>
              <a:t>16</a:t>
            </a:r>
          </a:p>
        </p:txBody>
      </p:sp>
      <p:sp>
        <p:nvSpPr>
          <p:cNvPr id="108" name="TextBox 107">
            <a:extLst>
              <a:ext uri="{FF2B5EF4-FFF2-40B4-BE49-F238E27FC236}">
                <a16:creationId xmlns:a16="http://schemas.microsoft.com/office/drawing/2014/main" id="{B7F040C0-635C-29F0-21A6-C10935D6E324}"/>
              </a:ext>
            </a:extLst>
          </p:cNvPr>
          <p:cNvSpPr txBox="1"/>
          <p:nvPr/>
        </p:nvSpPr>
        <p:spPr>
          <a:xfrm>
            <a:off x="6517115" y="4454247"/>
            <a:ext cx="141064" cy="307777"/>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36</a:t>
            </a:r>
          </a:p>
          <a:p>
            <a:pPr algn="ctr"/>
            <a:r>
              <a:rPr lang="en-GB" sz="1000" noProof="0" dirty="0">
                <a:latin typeface="Arial" panose="020B0604020202020204" pitchFamily="34" charset="0"/>
                <a:ea typeface="Aileron" charset="0"/>
                <a:cs typeface="Arial" panose="020B0604020202020204" pitchFamily="34" charset="0"/>
              </a:rPr>
              <a:t>30</a:t>
            </a:r>
          </a:p>
        </p:txBody>
      </p:sp>
      <p:sp>
        <p:nvSpPr>
          <p:cNvPr id="68" name="TextBox 67">
            <a:extLst>
              <a:ext uri="{FF2B5EF4-FFF2-40B4-BE49-F238E27FC236}">
                <a16:creationId xmlns:a16="http://schemas.microsoft.com/office/drawing/2014/main" id="{A46203D7-B3C8-109E-F89F-00A1F49AA646}"/>
              </a:ext>
            </a:extLst>
          </p:cNvPr>
          <p:cNvSpPr txBox="1"/>
          <p:nvPr/>
        </p:nvSpPr>
        <p:spPr>
          <a:xfrm>
            <a:off x="7319108" y="3680524"/>
            <a:ext cx="663643" cy="153888"/>
          </a:xfrm>
          <a:prstGeom prst="rect">
            <a:avLst/>
          </a:prstGeom>
          <a:noFill/>
        </p:spPr>
        <p:txBody>
          <a:bodyPr wrap="none" lIns="0" tIns="0" rIns="0" bIns="0" rtlCol="0">
            <a:spAutoFit/>
          </a:bodyPr>
          <a:lstStyle/>
          <a:p>
            <a:r>
              <a:rPr lang="en-GB" sz="1000" b="1" noProof="0" dirty="0">
                <a:solidFill>
                  <a:schemeClr val="tx2"/>
                </a:solidFill>
                <a:effectLst/>
                <a:latin typeface="Helvetica" pitchFamily="2" charset="0"/>
              </a:rPr>
              <a:t>DEB-TACE</a:t>
            </a:r>
          </a:p>
        </p:txBody>
      </p:sp>
      <p:sp>
        <p:nvSpPr>
          <p:cNvPr id="69" name="TextBox 68">
            <a:extLst>
              <a:ext uri="{FF2B5EF4-FFF2-40B4-BE49-F238E27FC236}">
                <a16:creationId xmlns:a16="http://schemas.microsoft.com/office/drawing/2014/main" id="{91DF3F4C-137C-E3DE-46CF-2204674A5CF3}"/>
              </a:ext>
            </a:extLst>
          </p:cNvPr>
          <p:cNvSpPr txBox="1"/>
          <p:nvPr/>
        </p:nvSpPr>
        <p:spPr>
          <a:xfrm>
            <a:off x="9116075" y="3303624"/>
            <a:ext cx="349455" cy="153888"/>
          </a:xfrm>
          <a:prstGeom prst="rect">
            <a:avLst/>
          </a:prstGeom>
          <a:noFill/>
        </p:spPr>
        <p:txBody>
          <a:bodyPr wrap="none" lIns="0" tIns="0" rIns="0" bIns="0" rtlCol="0">
            <a:spAutoFit/>
          </a:bodyPr>
          <a:lstStyle/>
          <a:p>
            <a:r>
              <a:rPr lang="en-GB" sz="1000" b="1" noProof="0" dirty="0">
                <a:solidFill>
                  <a:schemeClr val="accent1"/>
                </a:solidFill>
                <a:effectLst/>
                <a:latin typeface="Helvetica" pitchFamily="2" charset="0"/>
              </a:rPr>
              <a:t>TARE</a:t>
            </a:r>
          </a:p>
        </p:txBody>
      </p:sp>
      <p:graphicFrame>
        <p:nvGraphicFramePr>
          <p:cNvPr id="109" name="Table 108">
            <a:extLst>
              <a:ext uri="{FF2B5EF4-FFF2-40B4-BE49-F238E27FC236}">
                <a16:creationId xmlns:a16="http://schemas.microsoft.com/office/drawing/2014/main" id="{52E20416-EFD3-1362-713F-BB94D2840F15}"/>
              </a:ext>
            </a:extLst>
          </p:cNvPr>
          <p:cNvGraphicFramePr>
            <a:graphicFrameLocks noGrp="1"/>
          </p:cNvGraphicFramePr>
          <p:nvPr>
            <p:extLst>
              <p:ext uri="{D42A27DB-BD31-4B8C-83A1-F6EECF244321}">
                <p14:modId xmlns:p14="http://schemas.microsoft.com/office/powerpoint/2010/main" val="1141606324"/>
              </p:ext>
            </p:extLst>
          </p:nvPr>
        </p:nvGraphicFramePr>
        <p:xfrm>
          <a:off x="8112224" y="1855308"/>
          <a:ext cx="3038214" cy="645312"/>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870562913"/>
                    </a:ext>
                  </a:extLst>
                </a:gridCol>
                <a:gridCol w="979111">
                  <a:extLst>
                    <a:ext uri="{9D8B030D-6E8A-4147-A177-3AD203B41FA5}">
                      <a16:colId xmlns:a16="http://schemas.microsoft.com/office/drawing/2014/main" val="3546940678"/>
                    </a:ext>
                  </a:extLst>
                </a:gridCol>
                <a:gridCol w="907103">
                  <a:extLst>
                    <a:ext uri="{9D8B030D-6E8A-4147-A177-3AD203B41FA5}">
                      <a16:colId xmlns:a16="http://schemas.microsoft.com/office/drawing/2014/main" val="2129270681"/>
                    </a:ext>
                  </a:extLst>
                </a:gridCol>
              </a:tblGrid>
              <a:tr h="134467">
                <a:tc>
                  <a:txBody>
                    <a:bodyPr/>
                    <a:lstStyle/>
                    <a:p>
                      <a:endParaRPr lang="en-GB" sz="9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TARE</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900" noProof="0" dirty="0">
                          <a:latin typeface="Arial" panose="020B0604020202020204" pitchFamily="34" charset="0"/>
                          <a:cs typeface="Arial" panose="020B0604020202020204" pitchFamily="34" charset="0"/>
                        </a:rPr>
                        <a:t>DEB-TACE</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134467">
                <a:tc>
                  <a:txBody>
                    <a:bodyPr/>
                    <a:lstStyle/>
                    <a:p>
                      <a:r>
                        <a:rPr lang="en-GB" sz="900" b="0" noProof="0" dirty="0">
                          <a:latin typeface="Arial" panose="020B0604020202020204" pitchFamily="34" charset="0"/>
                          <a:cs typeface="Arial" panose="020B0604020202020204" pitchFamily="34" charset="0"/>
                        </a:rPr>
                        <a:t>Events/total</a:t>
                      </a:r>
                    </a:p>
                  </a:txBody>
                  <a:tcPr marL="55440" marR="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22 of 38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23 of 34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86912"/>
                  </a:ext>
                </a:extLst>
              </a:tr>
              <a:tr h="166056">
                <a:tc>
                  <a:txBody>
                    <a:bodyPr/>
                    <a:lstStyle/>
                    <a:p>
                      <a:r>
                        <a:rPr lang="en-GB" sz="900" b="0" noProof="0" dirty="0">
                          <a:solidFill>
                            <a:schemeClr val="tx1"/>
                          </a:solidFill>
                          <a:latin typeface="Arial" panose="020B0604020202020204" pitchFamily="34" charset="0"/>
                          <a:cs typeface="Arial" panose="020B0604020202020204" pitchFamily="34" charset="0"/>
                        </a:rPr>
                        <a:t>Median (95% CI), mo</a:t>
                      </a:r>
                    </a:p>
                  </a:txBody>
                  <a:tcPr marL="55440" marR="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17.1 (8.9-25.4)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9.5 (8.8-10.2)</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133363"/>
                  </a:ext>
                </a:extLst>
              </a:tr>
              <a:tr h="166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0" noProof="0" dirty="0">
                          <a:latin typeface="Arial" panose="020B0604020202020204" pitchFamily="34" charset="0"/>
                          <a:cs typeface="Arial" panose="020B0604020202020204" pitchFamily="34" charset="0"/>
                        </a:rPr>
                        <a:t>HR (95% CI)</a:t>
                      </a:r>
                      <a:endParaRPr lang="en-GB" sz="900" b="0" baseline="30000" noProof="0" dirty="0">
                        <a:latin typeface="Arial" panose="020B0604020202020204" pitchFamily="34" charset="0"/>
                        <a:cs typeface="Arial" panose="020B0604020202020204" pitchFamily="34" charset="0"/>
                      </a:endParaRPr>
                    </a:p>
                  </a:txBody>
                  <a:tcPr marL="55440" marR="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0.36 (0.18-0.70)</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Reference</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6375958"/>
                  </a:ext>
                </a:extLst>
              </a:tr>
            </a:tbl>
          </a:graphicData>
        </a:graphic>
      </p:graphicFrame>
      <p:sp>
        <p:nvSpPr>
          <p:cNvPr id="37" name="TextBox 36">
            <a:extLst>
              <a:ext uri="{FF2B5EF4-FFF2-40B4-BE49-F238E27FC236}">
                <a16:creationId xmlns:a16="http://schemas.microsoft.com/office/drawing/2014/main" id="{41C2C472-A90B-ED68-684C-E9DF1CA51A4A}"/>
              </a:ext>
            </a:extLst>
          </p:cNvPr>
          <p:cNvSpPr txBox="1"/>
          <p:nvPr/>
        </p:nvSpPr>
        <p:spPr>
          <a:xfrm>
            <a:off x="3531549" y="2910434"/>
            <a:ext cx="541815" cy="153888"/>
          </a:xfrm>
          <a:prstGeom prst="rect">
            <a:avLst/>
          </a:prstGeom>
          <a:noFill/>
        </p:spPr>
        <p:txBody>
          <a:bodyPr wrap="none" lIns="0" tIns="0" rIns="0" bIns="0" rtlCol="0">
            <a:spAutoFit/>
          </a:bodyPr>
          <a:lstStyle/>
          <a:p>
            <a:r>
              <a:rPr lang="en-GB" sz="1000" b="1" noProof="0" dirty="0">
                <a:latin typeface="Helvetica" pitchFamily="2" charset="0"/>
              </a:rPr>
              <a:t>p</a:t>
            </a:r>
            <a:r>
              <a:rPr lang="en-GB" sz="1000" b="1" noProof="0" dirty="0">
                <a:effectLst/>
                <a:latin typeface="Helvetica" pitchFamily="2" charset="0"/>
              </a:rPr>
              <a:t>=0.0012</a:t>
            </a:r>
          </a:p>
        </p:txBody>
      </p:sp>
      <p:sp>
        <p:nvSpPr>
          <p:cNvPr id="70" name="TextBox 69">
            <a:extLst>
              <a:ext uri="{FF2B5EF4-FFF2-40B4-BE49-F238E27FC236}">
                <a16:creationId xmlns:a16="http://schemas.microsoft.com/office/drawing/2014/main" id="{EEE505C7-BA2A-7671-DC00-14E692F98CCF}"/>
              </a:ext>
            </a:extLst>
          </p:cNvPr>
          <p:cNvSpPr txBox="1"/>
          <p:nvPr/>
        </p:nvSpPr>
        <p:spPr>
          <a:xfrm>
            <a:off x="8482595" y="2545331"/>
            <a:ext cx="1054776" cy="153888"/>
          </a:xfrm>
          <a:prstGeom prst="rect">
            <a:avLst/>
          </a:prstGeom>
          <a:noFill/>
        </p:spPr>
        <p:txBody>
          <a:bodyPr wrap="none" lIns="0" tIns="0" rIns="0" bIns="0" rtlCol="0">
            <a:spAutoFit/>
          </a:bodyPr>
          <a:lstStyle/>
          <a:p>
            <a:r>
              <a:rPr lang="en-GB" sz="1000" b="1" noProof="0" dirty="0">
                <a:latin typeface="Helvetica" pitchFamily="2" charset="0"/>
              </a:rPr>
              <a:t>Log-rank p=0.002</a:t>
            </a:r>
            <a:endParaRPr lang="en-GB" sz="1000" b="1" noProof="0" dirty="0">
              <a:effectLst/>
              <a:latin typeface="Helvetica" pitchFamily="2" charset="0"/>
            </a:endParaRPr>
          </a:p>
        </p:txBody>
      </p:sp>
    </p:spTree>
    <p:extLst>
      <p:ext uri="{BB962C8B-B14F-4D97-AF65-F5344CB8AC3E}">
        <p14:creationId xmlns:p14="http://schemas.microsoft.com/office/powerpoint/2010/main" val="20254997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CE698-618C-EE1E-D7B4-9CE635CC4837}"/>
            </a:ext>
          </a:extLst>
        </p:cNvPr>
        <p:cNvGrpSpPr/>
        <p:nvPr/>
      </p:nvGrpSpPr>
      <p:grpSpPr>
        <a:xfrm>
          <a:off x="0" y="0"/>
          <a:ext cx="0" cy="0"/>
          <a:chOff x="0" y="0"/>
          <a:chExt cx="0" cy="0"/>
        </a:xfrm>
      </p:grpSpPr>
      <p:pic>
        <p:nvPicPr>
          <p:cNvPr id="4099" name="Picture 4098" descr="A line drawing of a staircase&#10;&#10;Description automatically generated">
            <a:extLst>
              <a:ext uri="{FF2B5EF4-FFF2-40B4-BE49-F238E27FC236}">
                <a16:creationId xmlns:a16="http://schemas.microsoft.com/office/drawing/2014/main" id="{FCD6F7E5-CCC6-3554-1F46-465730E5B305}"/>
              </a:ext>
            </a:extLst>
          </p:cNvPr>
          <p:cNvPicPr>
            <a:picLocks noChangeAspect="1"/>
          </p:cNvPicPr>
          <p:nvPr/>
        </p:nvPicPr>
        <p:blipFill>
          <a:blip r:embed="rId2"/>
          <a:stretch>
            <a:fillRect/>
          </a:stretch>
        </p:blipFill>
        <p:spPr>
          <a:xfrm>
            <a:off x="1431611" y="3346547"/>
            <a:ext cx="3492500" cy="1651000"/>
          </a:xfrm>
          <a:prstGeom prst="rect">
            <a:avLst/>
          </a:prstGeom>
        </p:spPr>
      </p:pic>
      <p:sp>
        <p:nvSpPr>
          <p:cNvPr id="3" name="Title 2">
            <a:extLst>
              <a:ext uri="{FF2B5EF4-FFF2-40B4-BE49-F238E27FC236}">
                <a16:creationId xmlns:a16="http://schemas.microsoft.com/office/drawing/2014/main" id="{6FDC37F8-5FC1-A8B6-662A-FFAA51D32F28}"/>
              </a:ext>
            </a:extLst>
          </p:cNvPr>
          <p:cNvSpPr>
            <a:spLocks noGrp="1"/>
          </p:cNvSpPr>
          <p:nvPr>
            <p:ph type="title"/>
          </p:nvPr>
        </p:nvSpPr>
        <p:spPr/>
        <p:txBody>
          <a:bodyPr>
            <a:normAutofit fontScale="90000"/>
          </a:bodyPr>
          <a:lstStyle/>
          <a:p>
            <a:r>
              <a:rPr lang="en-GB" sz="3100" noProof="0" dirty="0"/>
              <a:t>Locoregional therapies: standalone evidence</a:t>
            </a:r>
            <a:br>
              <a:rPr lang="en-GB" noProof="0" dirty="0"/>
            </a:br>
            <a:r>
              <a:rPr lang="en-GB" sz="2200" noProof="0" dirty="0">
                <a:solidFill>
                  <a:schemeClr val="accent1"/>
                </a:solidFill>
              </a:rPr>
              <a:t>TARE FOR ADVA</a:t>
            </a:r>
            <a:r>
              <a:rPr lang="en-GB" sz="2200" dirty="0">
                <a:solidFill>
                  <a:schemeClr val="accent1"/>
                </a:solidFill>
              </a:rPr>
              <a:t>NC</a:t>
            </a:r>
            <a:r>
              <a:rPr lang="en-GB" sz="2200" noProof="0" dirty="0">
                <a:solidFill>
                  <a:schemeClr val="accent1"/>
                </a:solidFill>
              </a:rPr>
              <a:t>ED HCC – Dosisphere-01 Phase 2</a:t>
            </a:r>
            <a:br>
              <a:rPr lang="en-GB" noProof="0" dirty="0">
                <a:solidFill>
                  <a:schemeClr val="accent1"/>
                </a:solidFill>
              </a:rPr>
            </a:br>
            <a:br>
              <a:rPr lang="en-GB" sz="1600" noProof="0" dirty="0">
                <a:solidFill>
                  <a:schemeClr val="accent1"/>
                </a:solidFill>
              </a:rPr>
            </a:br>
            <a:endParaRPr lang="en-GB" noProof="0" dirty="0"/>
          </a:p>
        </p:txBody>
      </p:sp>
      <p:sp>
        <p:nvSpPr>
          <p:cNvPr id="4" name="Slide Number Placeholder 3">
            <a:extLst>
              <a:ext uri="{FF2B5EF4-FFF2-40B4-BE49-F238E27FC236}">
                <a16:creationId xmlns:a16="http://schemas.microsoft.com/office/drawing/2014/main" id="{EB9BC230-537A-C6A1-370C-3C748A083E82}"/>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4100" name="Content Placeholder 4099">
            <a:extLst>
              <a:ext uri="{FF2B5EF4-FFF2-40B4-BE49-F238E27FC236}">
                <a16:creationId xmlns:a16="http://schemas.microsoft.com/office/drawing/2014/main" id="{D9EF2F44-E365-3509-4C4F-F197337EE1C6}"/>
              </a:ext>
            </a:extLst>
          </p:cNvPr>
          <p:cNvSpPr>
            <a:spLocks noGrp="1"/>
          </p:cNvSpPr>
          <p:nvPr>
            <p:ph sz="quarter" idx="15"/>
          </p:nvPr>
        </p:nvSpPr>
        <p:spPr/>
        <p:txBody>
          <a:bodyPr anchor="b"/>
          <a:lstStyle/>
          <a:p>
            <a:r>
              <a:rPr lang="en-GB" sz="1200" noProof="0" dirty="0">
                <a:solidFill>
                  <a:schemeClr val="tx2"/>
                </a:solidFill>
              </a:rPr>
              <a:t>BCLC-C, Barcelona Clinic Liver Cancer Stage C; </a:t>
            </a:r>
            <a:r>
              <a:rPr lang="en-GB" sz="1200" i="0" u="none" strike="noStrike" noProof="0" dirty="0">
                <a:solidFill>
                  <a:schemeClr val="tx2"/>
                </a:solidFill>
                <a:effectLst/>
              </a:rPr>
              <a:t>HCC, hepatocellular carcinoma; HR, hazard ratio; mITT, modified intent-to-treat population; mo, months; OS, overall survival</a:t>
            </a:r>
            <a:r>
              <a:rPr lang="en-GB" dirty="0">
                <a:solidFill>
                  <a:schemeClr val="tx2"/>
                </a:solidFill>
              </a:rPr>
              <a:t>; ORR, objective response rate; </a:t>
            </a:r>
            <a:r>
              <a:rPr lang="en-GB" sz="1200" i="1" u="none" strike="noStrike" noProof="0" dirty="0">
                <a:solidFill>
                  <a:schemeClr val="tx2"/>
                </a:solidFill>
                <a:effectLst/>
              </a:rPr>
              <a:t>*The study was designed for 254 patients, and stopped preliminary due to a predetermined efficacy criterion</a:t>
            </a:r>
          </a:p>
          <a:p>
            <a:r>
              <a:rPr lang="en-GB" sz="1200" i="0" u="none" strike="noStrike" noProof="0" dirty="0">
                <a:solidFill>
                  <a:schemeClr val="tx2"/>
                </a:solidFill>
                <a:effectLst/>
              </a:rPr>
              <a:t>Garin E,</a:t>
            </a:r>
            <a:r>
              <a:rPr lang="en-GB" sz="1200" noProof="0" dirty="0">
                <a:solidFill>
                  <a:schemeClr val="tx2"/>
                </a:solidFill>
              </a:rPr>
              <a:t> et al. J </a:t>
            </a:r>
            <a:r>
              <a:rPr lang="en-GB" sz="1200" i="0" u="none" strike="noStrike" noProof="0" dirty="0">
                <a:solidFill>
                  <a:schemeClr val="tx2"/>
                </a:solidFill>
                <a:effectLst/>
              </a:rPr>
              <a:t>Nucl Med. 2024;65:264-269</a:t>
            </a:r>
            <a:endParaRPr lang="en-GB" sz="1200" noProof="0" dirty="0">
              <a:solidFill>
                <a:schemeClr val="tx2"/>
              </a:solidFill>
            </a:endParaRPr>
          </a:p>
        </p:txBody>
      </p:sp>
      <p:cxnSp>
        <p:nvCxnSpPr>
          <p:cNvPr id="2" name="Straight Connector 1">
            <a:extLst>
              <a:ext uri="{FF2B5EF4-FFF2-40B4-BE49-F238E27FC236}">
                <a16:creationId xmlns:a16="http://schemas.microsoft.com/office/drawing/2014/main" id="{E0078E22-5287-ABAF-AB9C-00E153C6C883}"/>
              </a:ext>
            </a:extLst>
          </p:cNvPr>
          <p:cNvCxnSpPr>
            <a:cxnSpLocks/>
          </p:cNvCxnSpPr>
          <p:nvPr/>
        </p:nvCxnSpPr>
        <p:spPr>
          <a:xfrm>
            <a:off x="4191496" y="1460777"/>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21EE879-F2A5-F8B6-630C-F8E6034B9244}"/>
              </a:ext>
            </a:extLst>
          </p:cNvPr>
          <p:cNvCxnSpPr>
            <a:cxnSpLocks/>
          </p:cNvCxnSpPr>
          <p:nvPr/>
        </p:nvCxnSpPr>
        <p:spPr>
          <a:xfrm>
            <a:off x="3092905" y="1968801"/>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61871D28-E9A6-C4BF-FE63-A09515FA2AC0}"/>
              </a:ext>
            </a:extLst>
          </p:cNvPr>
          <p:cNvSpPr/>
          <p:nvPr/>
        </p:nvSpPr>
        <p:spPr>
          <a:xfrm>
            <a:off x="4714662" y="1215952"/>
            <a:ext cx="2124000" cy="503999"/>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SIRT with personalised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dosimetry</a:t>
            </a:r>
            <a:endParaRPr lang="en-GB" sz="1200" baseline="30000" noProof="0" dirty="0">
              <a:solidFill>
                <a:schemeClr val="bg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F135C2B2-48CA-E6E4-E5F2-BA84CCDEB2C6}"/>
              </a:ext>
            </a:extLst>
          </p:cNvPr>
          <p:cNvSpPr/>
          <p:nvPr/>
        </p:nvSpPr>
        <p:spPr>
          <a:xfrm>
            <a:off x="2009527" y="1678456"/>
            <a:ext cx="1558853" cy="61253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Large HCC</a:t>
            </a:r>
            <a:br>
              <a:rPr lang="en-GB" sz="1200" b="1" noProof="0" dirty="0">
                <a:solidFill>
                  <a:schemeClr val="accent1"/>
                </a:solidFill>
                <a:latin typeface="Arial" panose="020B0604020202020204" pitchFamily="34" charset="0"/>
                <a:cs typeface="Arial" panose="020B0604020202020204" pitchFamily="34" charset="0"/>
              </a:rPr>
            </a:br>
            <a:r>
              <a:rPr lang="en-GB" sz="1200" b="1" noProof="0" dirty="0">
                <a:solidFill>
                  <a:schemeClr val="accent1"/>
                </a:solidFill>
                <a:latin typeface="Arial" panose="020B0604020202020204" pitchFamily="34" charset="0"/>
                <a:cs typeface="Arial" panose="020B0604020202020204" pitchFamily="34" charset="0"/>
              </a:rPr>
              <a:t>Mainly BCLC-C</a:t>
            </a:r>
            <a:endParaRPr lang="en-GB" sz="1000" noProof="0"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3D870CBB-A3E9-05F8-DF62-EE18BBDE592D}"/>
              </a:ext>
            </a:extLst>
          </p:cNvPr>
          <p:cNvCxnSpPr>
            <a:cxnSpLocks/>
          </p:cNvCxnSpPr>
          <p:nvPr/>
        </p:nvCxnSpPr>
        <p:spPr>
          <a:xfrm>
            <a:off x="4191496" y="2479779"/>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50CABB8C-F52A-057B-2585-5D1D43E00AEF}"/>
              </a:ext>
            </a:extLst>
          </p:cNvPr>
          <p:cNvSpPr/>
          <p:nvPr/>
        </p:nvSpPr>
        <p:spPr>
          <a:xfrm>
            <a:off x="4714662" y="2204921"/>
            <a:ext cx="2124000" cy="503999"/>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SIRT with standard</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dosimetry</a:t>
            </a:r>
            <a:endParaRPr lang="en-GB" sz="1200" baseline="30000" noProof="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5060AA4-FF2E-B6EF-EB6C-12981D06BE74}"/>
              </a:ext>
            </a:extLst>
          </p:cNvPr>
          <p:cNvCxnSpPr>
            <a:cxnSpLocks/>
          </p:cNvCxnSpPr>
          <p:nvPr/>
        </p:nvCxnSpPr>
        <p:spPr>
          <a:xfrm>
            <a:off x="6924063" y="1460777"/>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E0F7019-0253-2A26-757E-70A12B297178}"/>
              </a:ext>
            </a:extLst>
          </p:cNvPr>
          <p:cNvCxnSpPr>
            <a:cxnSpLocks/>
          </p:cNvCxnSpPr>
          <p:nvPr/>
        </p:nvCxnSpPr>
        <p:spPr>
          <a:xfrm>
            <a:off x="6924063" y="2479779"/>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1B48D39E-6DD3-AE47-8EA5-03BB3FD903C1}"/>
              </a:ext>
            </a:extLst>
          </p:cNvPr>
          <p:cNvSpPr/>
          <p:nvPr/>
        </p:nvSpPr>
        <p:spPr>
          <a:xfrm>
            <a:off x="7500392" y="1215952"/>
            <a:ext cx="2124000" cy="503999"/>
          </a:xfrm>
          <a:prstGeom prst="roundRect">
            <a:avLst>
              <a:gd name="adj" fmla="val 16894"/>
            </a:avLst>
          </a:prstGeom>
          <a:solidFill>
            <a:schemeClr val="bg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28 treated patients</a:t>
            </a:r>
            <a:endParaRPr lang="en-GB" sz="1200" baseline="30000" noProof="0" dirty="0">
              <a:solidFill>
                <a:schemeClr val="tx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B9F88576-F882-5501-2980-9B87AC66B070}"/>
              </a:ext>
            </a:extLst>
          </p:cNvPr>
          <p:cNvSpPr/>
          <p:nvPr/>
        </p:nvSpPr>
        <p:spPr>
          <a:xfrm>
            <a:off x="7500392" y="2204921"/>
            <a:ext cx="2124000" cy="503999"/>
          </a:xfrm>
          <a:prstGeom prst="roundRect">
            <a:avLst>
              <a:gd name="adj" fmla="val 16894"/>
            </a:avLst>
          </a:prstGeom>
          <a:solidFill>
            <a:schemeClr val="bg1"/>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tx1"/>
                </a:solidFill>
                <a:latin typeface="Arial" panose="020B0604020202020204" pitchFamily="34" charset="0"/>
                <a:cs typeface="Arial" panose="020B0604020202020204" pitchFamily="34" charset="0"/>
              </a:rPr>
              <a:t>28 treated patients</a:t>
            </a:r>
            <a:endParaRPr lang="en-GB" sz="1200" baseline="30000" noProof="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088BD58-4A10-DC80-5C85-ACFEA4F595BE}"/>
              </a:ext>
            </a:extLst>
          </p:cNvPr>
          <p:cNvSpPr txBox="1"/>
          <p:nvPr/>
        </p:nvSpPr>
        <p:spPr>
          <a:xfrm>
            <a:off x="7776358" y="1792016"/>
            <a:ext cx="1572068" cy="369332"/>
          </a:xfrm>
          <a:prstGeom prst="rect">
            <a:avLst/>
          </a:prstGeom>
          <a:noFill/>
        </p:spPr>
        <p:txBody>
          <a:bodyPr wrap="square" lIns="0" tIns="0" rIns="0" bIns="0" rtlCol="0">
            <a:spAutoFit/>
          </a:bodyPr>
          <a:lstStyle/>
          <a:p>
            <a:pPr algn="ctr">
              <a:spcAft>
                <a:spcPts val="200"/>
              </a:spcAft>
              <a:buClr>
                <a:schemeClr val="accent1"/>
              </a:buClr>
            </a:pPr>
            <a:r>
              <a:rPr lang="en-GB" sz="1200" b="1" noProof="0" dirty="0">
                <a:solidFill>
                  <a:schemeClr val="tx1"/>
                </a:solidFill>
                <a:latin typeface="Arial" panose="020B0604020202020204" pitchFamily="34" charset="0"/>
                <a:cs typeface="Arial" panose="020B0604020202020204" pitchFamily="34" charset="0"/>
              </a:rPr>
              <a:t>m</a:t>
            </a:r>
            <a:r>
              <a:rPr lang="en-GB" sz="1200" b="1" noProof="0" dirty="0">
                <a:latin typeface="Arial" panose="020B0604020202020204" pitchFamily="34" charset="0"/>
                <a:cs typeface="Arial" panose="020B0604020202020204" pitchFamily="34" charset="0"/>
              </a:rPr>
              <a:t>ITT population</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N=56*</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CC840001-4DA5-6FAC-6B78-6C7E3DABD094}"/>
              </a:ext>
            </a:extLst>
          </p:cNvPr>
          <p:cNvCxnSpPr>
            <a:cxnSpLocks/>
          </p:cNvCxnSpPr>
          <p:nvPr/>
        </p:nvCxnSpPr>
        <p:spPr>
          <a:xfrm flipV="1">
            <a:off x="4191496" y="1448896"/>
            <a:ext cx="0" cy="1044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A0CECB0B-BC7E-41C9-243D-62772E4D3EA1}"/>
              </a:ext>
            </a:extLst>
          </p:cNvPr>
          <p:cNvSpPr/>
          <p:nvPr/>
        </p:nvSpPr>
        <p:spPr>
          <a:xfrm>
            <a:off x="3946365" y="1725175"/>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endParaRPr lang="en-GB" sz="1000" b="1" noProof="0" dirty="0">
              <a:latin typeface="Arial" panose="020B060402020202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B73CFF2B-8002-893C-F83D-F3B81F4D6C12}"/>
              </a:ext>
            </a:extLst>
          </p:cNvPr>
          <p:cNvGraphicFramePr>
            <a:graphicFrameLocks noGrp="1"/>
          </p:cNvGraphicFramePr>
          <p:nvPr>
            <p:extLst>
              <p:ext uri="{D42A27DB-BD31-4B8C-83A1-F6EECF244321}">
                <p14:modId xmlns:p14="http://schemas.microsoft.com/office/powerpoint/2010/main" val="2597140292"/>
              </p:ext>
            </p:extLst>
          </p:nvPr>
        </p:nvGraphicFramePr>
        <p:xfrm>
          <a:off x="6025953" y="3161400"/>
          <a:ext cx="4606008" cy="2195280"/>
        </p:xfrm>
        <a:graphic>
          <a:graphicData uri="http://schemas.openxmlformats.org/drawingml/2006/table">
            <a:tbl>
              <a:tblPr firstRow="1" bandRow="1">
                <a:tableStyleId>{5C22544A-7EE6-4342-B048-85BDC9FD1C3A}</a:tableStyleId>
              </a:tblPr>
              <a:tblGrid>
                <a:gridCol w="1151502">
                  <a:extLst>
                    <a:ext uri="{9D8B030D-6E8A-4147-A177-3AD203B41FA5}">
                      <a16:colId xmlns:a16="http://schemas.microsoft.com/office/drawing/2014/main" val="814744487"/>
                    </a:ext>
                  </a:extLst>
                </a:gridCol>
                <a:gridCol w="1151502">
                  <a:extLst>
                    <a:ext uri="{9D8B030D-6E8A-4147-A177-3AD203B41FA5}">
                      <a16:colId xmlns:a16="http://schemas.microsoft.com/office/drawing/2014/main" val="886752216"/>
                    </a:ext>
                  </a:extLst>
                </a:gridCol>
                <a:gridCol w="1151502">
                  <a:extLst>
                    <a:ext uri="{9D8B030D-6E8A-4147-A177-3AD203B41FA5}">
                      <a16:colId xmlns:a16="http://schemas.microsoft.com/office/drawing/2014/main" val="1502032274"/>
                    </a:ext>
                  </a:extLst>
                </a:gridCol>
                <a:gridCol w="1151502">
                  <a:extLst>
                    <a:ext uri="{9D8B030D-6E8A-4147-A177-3AD203B41FA5}">
                      <a16:colId xmlns:a16="http://schemas.microsoft.com/office/drawing/2014/main" val="2007764395"/>
                    </a:ext>
                  </a:extLst>
                </a:gridCol>
              </a:tblGrid>
              <a:tr h="148030">
                <a:tc>
                  <a:txBody>
                    <a:bodyPr/>
                    <a:lstStyle/>
                    <a:p>
                      <a:r>
                        <a:rPr lang="en-GB" sz="1200" noProof="0" dirty="0">
                          <a:latin typeface="Arial" panose="020B0604020202020204" pitchFamily="34" charset="0"/>
                          <a:cs typeface="Arial" panose="020B0604020202020204" pitchFamily="34" charset="0"/>
                        </a:rPr>
                        <a:t>OS rate (%)</a:t>
                      </a:r>
                    </a:p>
                  </a:txBody>
                  <a:tcPr/>
                </a:tc>
                <a:tc>
                  <a:txBody>
                    <a:bodyPr/>
                    <a:lstStyle/>
                    <a:p>
                      <a:pPr algn="ctr"/>
                      <a:r>
                        <a:rPr lang="en-GB" sz="1200" noProof="0" dirty="0">
                          <a:latin typeface="Arial" panose="020B0604020202020204" pitchFamily="34" charset="0"/>
                          <a:cs typeface="Arial" panose="020B0604020202020204" pitchFamily="34" charset="0"/>
                        </a:rPr>
                        <a:t>2 years</a:t>
                      </a:r>
                    </a:p>
                  </a:txBody>
                  <a:tcPr/>
                </a:tc>
                <a:tc>
                  <a:txBody>
                    <a:bodyPr/>
                    <a:lstStyle/>
                    <a:p>
                      <a:pPr algn="ctr"/>
                      <a:r>
                        <a:rPr lang="en-GB" sz="1200" noProof="0" dirty="0">
                          <a:latin typeface="Arial" panose="020B0604020202020204" pitchFamily="34" charset="0"/>
                          <a:cs typeface="Arial" panose="020B0604020202020204" pitchFamily="34" charset="0"/>
                        </a:rPr>
                        <a:t>3 years</a:t>
                      </a:r>
                    </a:p>
                  </a:txBody>
                  <a:tcPr/>
                </a:tc>
                <a:tc>
                  <a:txBody>
                    <a:bodyPr/>
                    <a:lstStyle/>
                    <a:p>
                      <a:pPr algn="ctr"/>
                      <a:r>
                        <a:rPr lang="en-GB" sz="1200" noProof="0" dirty="0">
                          <a:latin typeface="Arial" panose="020B0604020202020204" pitchFamily="34" charset="0"/>
                          <a:cs typeface="Arial" panose="020B0604020202020204" pitchFamily="34" charset="0"/>
                        </a:rPr>
                        <a:t>5 years</a:t>
                      </a:r>
                    </a:p>
                  </a:txBody>
                  <a:tcPr/>
                </a:tc>
                <a:extLst>
                  <a:ext uri="{0D108BD9-81ED-4DB2-BD59-A6C34878D82A}">
                    <a16:rowId xmlns:a16="http://schemas.microsoft.com/office/drawing/2014/main" val="3802110921"/>
                  </a:ext>
                </a:extLst>
              </a:tr>
              <a:tr h="255504">
                <a:tc>
                  <a:txBody>
                    <a:bodyPr/>
                    <a:lstStyle/>
                    <a:p>
                      <a:r>
                        <a:rPr lang="en-GB" sz="1200" noProof="0" dirty="0">
                          <a:latin typeface="Arial" panose="020B0604020202020204" pitchFamily="34" charset="0"/>
                          <a:cs typeface="Arial" panose="020B0604020202020204" pitchFamily="34" charset="0"/>
                        </a:rPr>
                        <a:t>Personalised vs. standard dosimetry</a:t>
                      </a:r>
                    </a:p>
                  </a:txBody>
                  <a:tcPr/>
                </a:tc>
                <a:tc>
                  <a:txBody>
                    <a:bodyPr/>
                    <a:lstStyle/>
                    <a:p>
                      <a:pPr algn="ctr"/>
                      <a:r>
                        <a:rPr lang="en-GB" sz="1200" noProof="0" dirty="0">
                          <a:latin typeface="Arial" panose="020B0604020202020204" pitchFamily="34" charset="0"/>
                          <a:cs typeface="Arial" panose="020B0604020202020204" pitchFamily="34" charset="0"/>
                        </a:rPr>
                        <a:t>50.0 vs. 17.8</a:t>
                      </a:r>
                    </a:p>
                  </a:txBody>
                  <a:tcPr anchor="ctr"/>
                </a:tc>
                <a:tc>
                  <a:txBody>
                    <a:bodyPr/>
                    <a:lstStyle/>
                    <a:p>
                      <a:pPr algn="ctr"/>
                      <a:r>
                        <a:rPr lang="en-GB" sz="1200" noProof="0" dirty="0">
                          <a:latin typeface="Arial" panose="020B0604020202020204" pitchFamily="34" charset="0"/>
                          <a:cs typeface="Arial" panose="020B0604020202020204" pitchFamily="34" charset="0"/>
                        </a:rPr>
                        <a:t>35.7 vs. 13.3</a:t>
                      </a:r>
                    </a:p>
                  </a:txBody>
                  <a:tcPr anchor="ctr"/>
                </a:tc>
                <a:tc>
                  <a:txBody>
                    <a:bodyPr/>
                    <a:lstStyle/>
                    <a:p>
                      <a:pPr algn="ctr"/>
                      <a:r>
                        <a:rPr lang="en-GB" sz="1200" noProof="0" dirty="0">
                          <a:latin typeface="Arial" panose="020B0604020202020204" pitchFamily="34" charset="0"/>
                          <a:cs typeface="Arial" panose="020B0604020202020204" pitchFamily="34" charset="0"/>
                        </a:rPr>
                        <a:t>16.4 vs. 8.9</a:t>
                      </a:r>
                    </a:p>
                  </a:txBody>
                  <a:tcPr anchor="ctr"/>
                </a:tc>
                <a:extLst>
                  <a:ext uri="{0D108BD9-81ED-4DB2-BD59-A6C34878D82A}">
                    <a16:rowId xmlns:a16="http://schemas.microsoft.com/office/drawing/2014/main" val="3873373026"/>
                  </a:ext>
                </a:extLst>
              </a:tr>
              <a:tr h="255504">
                <a:tc>
                  <a:txBody>
                    <a:bodyPr/>
                    <a:lstStyle/>
                    <a:p>
                      <a:r>
                        <a:rPr lang="en-GB" sz="1200" noProof="0" dirty="0">
                          <a:latin typeface="Arial" panose="020B0604020202020204" pitchFamily="34" charset="0"/>
                          <a:cs typeface="Arial" panose="020B0604020202020204" pitchFamily="34" charset="0"/>
                        </a:rPr>
                        <a:t>Tumour dose ≥205 Gy vs. &lt;205 Gy</a:t>
                      </a:r>
                    </a:p>
                  </a:txBody>
                  <a:tcPr/>
                </a:tc>
                <a:tc>
                  <a:txBody>
                    <a:bodyPr/>
                    <a:lstStyle/>
                    <a:p>
                      <a:pPr algn="ctr"/>
                      <a:r>
                        <a:rPr lang="en-GB" sz="1200" noProof="0" dirty="0">
                          <a:latin typeface="Arial" panose="020B0604020202020204" pitchFamily="34" charset="0"/>
                          <a:cs typeface="Arial" panose="020B0604020202020204" pitchFamily="34" charset="0"/>
                        </a:rPr>
                        <a:t>48.5 vs. 13.3</a:t>
                      </a:r>
                    </a:p>
                  </a:txBody>
                  <a:tcPr anchor="ctr"/>
                </a:tc>
                <a:tc>
                  <a:txBody>
                    <a:bodyPr/>
                    <a:lstStyle/>
                    <a:p>
                      <a:pPr algn="ctr"/>
                      <a:r>
                        <a:rPr lang="en-GB" sz="1200" noProof="0" dirty="0">
                          <a:latin typeface="Arial" panose="020B0604020202020204" pitchFamily="34" charset="0"/>
                          <a:cs typeface="Arial" panose="020B0604020202020204" pitchFamily="34" charset="0"/>
                        </a:rPr>
                        <a:t>35.7 vs. 13.3</a:t>
                      </a:r>
                    </a:p>
                  </a:txBody>
                  <a:tcPr anchor="ctr"/>
                </a:tc>
                <a:tc>
                  <a:txBody>
                    <a:bodyPr/>
                    <a:lstStyle/>
                    <a:p>
                      <a:pPr algn="ctr"/>
                      <a:r>
                        <a:rPr lang="en-GB" sz="1200" noProof="0" dirty="0">
                          <a:latin typeface="Arial" panose="020B0604020202020204" pitchFamily="34" charset="0"/>
                          <a:cs typeface="Arial" panose="020B0604020202020204" pitchFamily="34" charset="0"/>
                        </a:rPr>
                        <a:t>18.3 vs. 6.7</a:t>
                      </a:r>
                    </a:p>
                  </a:txBody>
                  <a:tcPr anchor="ctr"/>
                </a:tc>
                <a:extLst>
                  <a:ext uri="{0D108BD9-81ED-4DB2-BD59-A6C34878D82A}">
                    <a16:rowId xmlns:a16="http://schemas.microsoft.com/office/drawing/2014/main" val="733902177"/>
                  </a:ext>
                </a:extLst>
              </a:tr>
              <a:tr h="640800">
                <a:tc>
                  <a:txBody>
                    <a:bodyPr/>
                    <a:lstStyle/>
                    <a:p>
                      <a:r>
                        <a:rPr lang="en-GB" sz="1200" b="1" noProof="0" dirty="0">
                          <a:latin typeface="Arial" panose="020B0604020202020204" pitchFamily="34" charset="0"/>
                          <a:cs typeface="Arial" panose="020B0604020202020204" pitchFamily="34" charset="0"/>
                        </a:rPr>
                        <a:t>Resected vs.</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not resected</a:t>
                      </a:r>
                    </a:p>
                  </a:txBody>
                  <a:tcPr anchor="ctr"/>
                </a:tc>
                <a:tc>
                  <a:txBody>
                    <a:bodyPr/>
                    <a:lstStyle/>
                    <a:p>
                      <a:pPr algn="ctr"/>
                      <a:r>
                        <a:rPr lang="en-GB" sz="1200" noProof="0" dirty="0">
                          <a:latin typeface="Arial" panose="020B0604020202020204" pitchFamily="34" charset="0"/>
                          <a:cs typeface="Arial" panose="020B0604020202020204" pitchFamily="34" charset="0"/>
                        </a:rPr>
                        <a:t>81.8 vs. 22.2</a:t>
                      </a:r>
                    </a:p>
                  </a:txBody>
                  <a:tcPr anchor="ctr"/>
                </a:tc>
                <a:tc>
                  <a:txBody>
                    <a:bodyPr/>
                    <a:lstStyle/>
                    <a:p>
                      <a:pPr algn="ctr"/>
                      <a:r>
                        <a:rPr lang="en-GB" sz="1200" noProof="0" dirty="0">
                          <a:latin typeface="Arial" panose="020B0604020202020204" pitchFamily="34" charset="0"/>
                          <a:cs typeface="Arial" panose="020B0604020202020204" pitchFamily="34" charset="0"/>
                        </a:rPr>
                        <a:t>63.6 vs. 15.0</a:t>
                      </a:r>
                    </a:p>
                  </a:txBody>
                  <a:tcPr anchor="ctr"/>
                </a:tc>
                <a:tc>
                  <a:txBody>
                    <a:bodyPr/>
                    <a:lstStyle/>
                    <a:p>
                      <a:pPr algn="ctr"/>
                      <a:r>
                        <a:rPr lang="en-GB" sz="1400" b="1" noProof="0" dirty="0">
                          <a:latin typeface="Arial" panose="020B0604020202020204" pitchFamily="34" charset="0"/>
                          <a:cs typeface="Arial" panose="020B0604020202020204" pitchFamily="34" charset="0"/>
                        </a:rPr>
                        <a:t>53.0</a:t>
                      </a:r>
                      <a:r>
                        <a:rPr lang="en-GB" sz="1400" noProof="0" dirty="0">
                          <a:latin typeface="Arial" panose="020B0604020202020204" pitchFamily="34" charset="0"/>
                          <a:cs typeface="Arial" panose="020B0604020202020204" pitchFamily="34" charset="0"/>
                        </a:rPr>
                        <a:t> vs. 2.5</a:t>
                      </a:r>
                    </a:p>
                  </a:txBody>
                  <a:tcPr anchor="ctr"/>
                </a:tc>
                <a:extLst>
                  <a:ext uri="{0D108BD9-81ED-4DB2-BD59-A6C34878D82A}">
                    <a16:rowId xmlns:a16="http://schemas.microsoft.com/office/drawing/2014/main" val="1819759750"/>
                  </a:ext>
                </a:extLst>
              </a:tr>
            </a:tbl>
          </a:graphicData>
        </a:graphic>
      </p:graphicFrame>
      <p:sp>
        <p:nvSpPr>
          <p:cNvPr id="26" name="Content Placeholder 1">
            <a:extLst>
              <a:ext uri="{FF2B5EF4-FFF2-40B4-BE49-F238E27FC236}">
                <a16:creationId xmlns:a16="http://schemas.microsoft.com/office/drawing/2014/main" id="{637C9EEF-11D8-4557-7708-71EE9391171A}"/>
              </a:ext>
            </a:extLst>
          </p:cNvPr>
          <p:cNvSpPr txBox="1">
            <a:spLocks/>
          </p:cNvSpPr>
          <p:nvPr/>
        </p:nvSpPr>
        <p:spPr>
          <a:xfrm>
            <a:off x="6156842" y="2852936"/>
            <a:ext cx="4344231" cy="28904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OVERALL SURVIVAL RATES</a:t>
            </a:r>
          </a:p>
        </p:txBody>
      </p:sp>
      <p:sp>
        <p:nvSpPr>
          <p:cNvPr id="27" name="Content Placeholder 1">
            <a:extLst>
              <a:ext uri="{FF2B5EF4-FFF2-40B4-BE49-F238E27FC236}">
                <a16:creationId xmlns:a16="http://schemas.microsoft.com/office/drawing/2014/main" id="{94BE3265-0BDB-2A6A-465C-4FFD77767AC8}"/>
              </a:ext>
            </a:extLst>
          </p:cNvPr>
          <p:cNvSpPr txBox="1">
            <a:spLocks/>
          </p:cNvSpPr>
          <p:nvPr/>
        </p:nvSpPr>
        <p:spPr>
          <a:xfrm>
            <a:off x="872461" y="2852936"/>
            <a:ext cx="4344231" cy="28904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spc="100" noProof="0" dirty="0">
                <a:solidFill>
                  <a:schemeClr val="accent1"/>
                </a:solidFill>
              </a:rPr>
              <a:t>MEDIAN OVERALL SURVIVAL</a:t>
            </a:r>
          </a:p>
        </p:txBody>
      </p:sp>
      <p:sp>
        <p:nvSpPr>
          <p:cNvPr id="29" name="TextBox 28">
            <a:extLst>
              <a:ext uri="{FF2B5EF4-FFF2-40B4-BE49-F238E27FC236}">
                <a16:creationId xmlns:a16="http://schemas.microsoft.com/office/drawing/2014/main" id="{06675350-40A5-D517-FBE1-523A624E0E0B}"/>
              </a:ext>
            </a:extLst>
          </p:cNvPr>
          <p:cNvSpPr txBox="1"/>
          <p:nvPr/>
        </p:nvSpPr>
        <p:spPr>
          <a:xfrm>
            <a:off x="2419048" y="5181306"/>
            <a:ext cx="1433085"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Follow-up (months)</a:t>
            </a:r>
          </a:p>
        </p:txBody>
      </p:sp>
      <p:sp>
        <p:nvSpPr>
          <p:cNvPr id="31" name="TextBox 30">
            <a:extLst>
              <a:ext uri="{FF2B5EF4-FFF2-40B4-BE49-F238E27FC236}">
                <a16:creationId xmlns:a16="http://schemas.microsoft.com/office/drawing/2014/main" id="{F2D27E40-B336-5066-A1EB-07A0B2460734}"/>
              </a:ext>
            </a:extLst>
          </p:cNvPr>
          <p:cNvSpPr txBox="1"/>
          <p:nvPr/>
        </p:nvSpPr>
        <p:spPr>
          <a:xfrm>
            <a:off x="1466400" y="499664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7" name="TextBox 36">
            <a:extLst>
              <a:ext uri="{FF2B5EF4-FFF2-40B4-BE49-F238E27FC236}">
                <a16:creationId xmlns:a16="http://schemas.microsoft.com/office/drawing/2014/main" id="{A42AE283-427A-A23D-9D45-9B015AF29B80}"/>
              </a:ext>
            </a:extLst>
          </p:cNvPr>
          <p:cNvSpPr txBox="1"/>
          <p:nvPr/>
        </p:nvSpPr>
        <p:spPr>
          <a:xfrm>
            <a:off x="1265919" y="4833872"/>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38" name="TextBox 37">
            <a:extLst>
              <a:ext uri="{FF2B5EF4-FFF2-40B4-BE49-F238E27FC236}">
                <a16:creationId xmlns:a16="http://schemas.microsoft.com/office/drawing/2014/main" id="{7C321E53-9E62-E15E-BF9D-66308785B982}"/>
              </a:ext>
            </a:extLst>
          </p:cNvPr>
          <p:cNvSpPr txBox="1"/>
          <p:nvPr/>
        </p:nvSpPr>
        <p:spPr>
          <a:xfrm>
            <a:off x="1052720" y="4447537"/>
            <a:ext cx="2981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0.25</a:t>
            </a:r>
          </a:p>
        </p:txBody>
      </p:sp>
      <p:sp>
        <p:nvSpPr>
          <p:cNvPr id="39" name="TextBox 38">
            <a:extLst>
              <a:ext uri="{FF2B5EF4-FFF2-40B4-BE49-F238E27FC236}">
                <a16:creationId xmlns:a16="http://schemas.microsoft.com/office/drawing/2014/main" id="{136C0195-F3CC-7C5E-223C-F6746AB10615}"/>
              </a:ext>
            </a:extLst>
          </p:cNvPr>
          <p:cNvSpPr txBox="1"/>
          <p:nvPr/>
        </p:nvSpPr>
        <p:spPr>
          <a:xfrm>
            <a:off x="1052720" y="3268448"/>
            <a:ext cx="2981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40" name="TextBox 39">
            <a:extLst>
              <a:ext uri="{FF2B5EF4-FFF2-40B4-BE49-F238E27FC236}">
                <a16:creationId xmlns:a16="http://schemas.microsoft.com/office/drawing/2014/main" id="{BF6F25A8-C683-910E-88F0-4B67FCB48AE1}"/>
              </a:ext>
            </a:extLst>
          </p:cNvPr>
          <p:cNvSpPr txBox="1"/>
          <p:nvPr/>
        </p:nvSpPr>
        <p:spPr>
          <a:xfrm>
            <a:off x="1052720" y="3664825"/>
            <a:ext cx="2981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0.75</a:t>
            </a:r>
          </a:p>
        </p:txBody>
      </p:sp>
      <p:sp>
        <p:nvSpPr>
          <p:cNvPr id="41" name="TextBox 40">
            <a:extLst>
              <a:ext uri="{FF2B5EF4-FFF2-40B4-BE49-F238E27FC236}">
                <a16:creationId xmlns:a16="http://schemas.microsoft.com/office/drawing/2014/main" id="{BA1C80D2-CBA9-A4CE-7690-7F59C6B887C8}"/>
              </a:ext>
            </a:extLst>
          </p:cNvPr>
          <p:cNvSpPr txBox="1"/>
          <p:nvPr/>
        </p:nvSpPr>
        <p:spPr>
          <a:xfrm>
            <a:off x="1052720" y="4061202"/>
            <a:ext cx="2981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0.50</a:t>
            </a:r>
          </a:p>
        </p:txBody>
      </p:sp>
      <p:sp>
        <p:nvSpPr>
          <p:cNvPr id="49" name="TextBox 48">
            <a:extLst>
              <a:ext uri="{FF2B5EF4-FFF2-40B4-BE49-F238E27FC236}">
                <a16:creationId xmlns:a16="http://schemas.microsoft.com/office/drawing/2014/main" id="{C8744B5C-7308-ADB4-A3F2-50458D56C18D}"/>
              </a:ext>
            </a:extLst>
          </p:cNvPr>
          <p:cNvSpPr txBox="1"/>
          <p:nvPr/>
        </p:nvSpPr>
        <p:spPr>
          <a:xfrm>
            <a:off x="3052696" y="3981742"/>
            <a:ext cx="737381" cy="416204"/>
          </a:xfrm>
          <a:prstGeom prst="rect">
            <a:avLst/>
          </a:prstGeom>
          <a:noFill/>
        </p:spPr>
        <p:txBody>
          <a:bodyPr wrap="none" lIns="0" tIns="0" rIns="0" bIns="0" rtlCol="0">
            <a:spAutoFit/>
          </a:bodyPr>
          <a:lstStyle/>
          <a:p>
            <a:pPr>
              <a:lnSpc>
                <a:spcPct val="90000"/>
              </a:lnSpc>
            </a:pPr>
            <a:r>
              <a:rPr lang="en-GB" sz="1000" noProof="0" dirty="0">
                <a:solidFill>
                  <a:schemeClr val="accent1"/>
                </a:solidFill>
                <a:effectLst/>
                <a:latin typeface="Helvetica" pitchFamily="2" charset="0"/>
              </a:rPr>
              <a:t>Personalised</a:t>
            </a:r>
          </a:p>
          <a:p>
            <a:pPr>
              <a:lnSpc>
                <a:spcPct val="90000"/>
              </a:lnSpc>
            </a:pPr>
            <a:r>
              <a:rPr lang="en-GB" sz="1000" noProof="0" dirty="0">
                <a:solidFill>
                  <a:schemeClr val="accent1"/>
                </a:solidFill>
                <a:effectLst/>
                <a:latin typeface="Helvetica" pitchFamily="2" charset="0"/>
              </a:rPr>
              <a:t>dosimetry</a:t>
            </a:r>
            <a:br>
              <a:rPr lang="en-GB" sz="1000" noProof="0" dirty="0">
                <a:solidFill>
                  <a:schemeClr val="accent1"/>
                </a:solidFill>
                <a:effectLst/>
                <a:latin typeface="Helvetica" pitchFamily="2" charset="0"/>
              </a:rPr>
            </a:br>
            <a:r>
              <a:rPr lang="en-GB" sz="1000" noProof="0" dirty="0">
                <a:solidFill>
                  <a:schemeClr val="accent1"/>
                </a:solidFill>
                <a:effectLst/>
                <a:latin typeface="Helvetica" pitchFamily="2" charset="0"/>
              </a:rPr>
              <a:t>24.8 mo</a:t>
            </a:r>
          </a:p>
        </p:txBody>
      </p:sp>
      <p:sp>
        <p:nvSpPr>
          <p:cNvPr id="50" name="TextBox 49">
            <a:extLst>
              <a:ext uri="{FF2B5EF4-FFF2-40B4-BE49-F238E27FC236}">
                <a16:creationId xmlns:a16="http://schemas.microsoft.com/office/drawing/2014/main" id="{BFC4FFE0-AE76-1675-9CAC-12906A3FE4F4}"/>
              </a:ext>
            </a:extLst>
          </p:cNvPr>
          <p:cNvSpPr txBox="1"/>
          <p:nvPr/>
        </p:nvSpPr>
        <p:spPr>
          <a:xfrm>
            <a:off x="1577874" y="4463740"/>
            <a:ext cx="554639" cy="416204"/>
          </a:xfrm>
          <a:prstGeom prst="rect">
            <a:avLst/>
          </a:prstGeom>
          <a:noFill/>
        </p:spPr>
        <p:txBody>
          <a:bodyPr wrap="none" lIns="0" tIns="0" rIns="0" bIns="0" rtlCol="0">
            <a:spAutoFit/>
          </a:bodyPr>
          <a:lstStyle/>
          <a:p>
            <a:pPr>
              <a:lnSpc>
                <a:spcPct val="90000"/>
              </a:lnSpc>
            </a:pPr>
            <a:r>
              <a:rPr lang="en-GB" sz="1000" noProof="0" dirty="0">
                <a:solidFill>
                  <a:schemeClr val="tx2"/>
                </a:solidFill>
                <a:effectLst/>
                <a:latin typeface="Helvetica" pitchFamily="2" charset="0"/>
              </a:rPr>
              <a:t>Standard</a:t>
            </a:r>
            <a:br>
              <a:rPr lang="en-GB" sz="1000" noProof="0" dirty="0">
                <a:solidFill>
                  <a:schemeClr val="tx2"/>
                </a:solidFill>
                <a:effectLst/>
                <a:latin typeface="Helvetica" pitchFamily="2" charset="0"/>
              </a:rPr>
            </a:br>
            <a:r>
              <a:rPr lang="en-GB" sz="1000" noProof="0" dirty="0">
                <a:solidFill>
                  <a:schemeClr val="tx2"/>
                </a:solidFill>
                <a:effectLst/>
                <a:latin typeface="Helvetica" pitchFamily="2" charset="0"/>
              </a:rPr>
              <a:t>dosimetry</a:t>
            </a:r>
            <a:br>
              <a:rPr lang="en-GB" sz="1000" noProof="0" dirty="0">
                <a:solidFill>
                  <a:schemeClr val="tx2"/>
                </a:solidFill>
                <a:effectLst/>
                <a:latin typeface="Helvetica" pitchFamily="2" charset="0"/>
              </a:rPr>
            </a:br>
            <a:r>
              <a:rPr lang="en-GB" sz="1000" noProof="0" dirty="0">
                <a:solidFill>
                  <a:schemeClr val="tx2"/>
                </a:solidFill>
                <a:effectLst/>
                <a:latin typeface="Helvetica" pitchFamily="2" charset="0"/>
              </a:rPr>
              <a:t>10.7 mo</a:t>
            </a:r>
          </a:p>
        </p:txBody>
      </p:sp>
      <p:sp>
        <p:nvSpPr>
          <p:cNvPr id="51" name="TextBox 50">
            <a:extLst>
              <a:ext uri="{FF2B5EF4-FFF2-40B4-BE49-F238E27FC236}">
                <a16:creationId xmlns:a16="http://schemas.microsoft.com/office/drawing/2014/main" id="{48D5294F-A7C8-6CF1-C1A3-9ED76449BD66}"/>
              </a:ext>
            </a:extLst>
          </p:cNvPr>
          <p:cNvSpPr txBox="1"/>
          <p:nvPr/>
        </p:nvSpPr>
        <p:spPr>
          <a:xfrm>
            <a:off x="2637672" y="3468010"/>
            <a:ext cx="1049967" cy="153888"/>
          </a:xfrm>
          <a:prstGeom prst="rect">
            <a:avLst/>
          </a:prstGeom>
          <a:noFill/>
        </p:spPr>
        <p:txBody>
          <a:bodyPr wrap="none" lIns="0" tIns="0" rIns="0" bIns="0" rtlCol="0">
            <a:spAutoFit/>
          </a:bodyPr>
          <a:lstStyle/>
          <a:p>
            <a:r>
              <a:rPr lang="en-GB" sz="1000" b="1" noProof="0" dirty="0">
                <a:effectLst/>
                <a:latin typeface="Helvetica" pitchFamily="2" charset="0"/>
              </a:rPr>
              <a:t>HR = 0.51, p=0.02</a:t>
            </a:r>
          </a:p>
        </p:txBody>
      </p:sp>
      <p:sp>
        <p:nvSpPr>
          <p:cNvPr id="57" name="TextBox 56">
            <a:extLst>
              <a:ext uri="{FF2B5EF4-FFF2-40B4-BE49-F238E27FC236}">
                <a16:creationId xmlns:a16="http://schemas.microsoft.com/office/drawing/2014/main" id="{A145EAC0-920D-1223-3B6C-7777395C8DB7}"/>
              </a:ext>
            </a:extLst>
          </p:cNvPr>
          <p:cNvSpPr txBox="1"/>
          <p:nvPr/>
        </p:nvSpPr>
        <p:spPr>
          <a:xfrm>
            <a:off x="183032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58" name="TextBox 57">
            <a:extLst>
              <a:ext uri="{FF2B5EF4-FFF2-40B4-BE49-F238E27FC236}">
                <a16:creationId xmlns:a16="http://schemas.microsoft.com/office/drawing/2014/main" id="{28AFD172-9006-E95D-C39F-8DB37622EBB2}"/>
              </a:ext>
            </a:extLst>
          </p:cNvPr>
          <p:cNvSpPr txBox="1"/>
          <p:nvPr/>
        </p:nvSpPr>
        <p:spPr>
          <a:xfrm>
            <a:off x="2239896"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59" name="TextBox 58">
            <a:extLst>
              <a:ext uri="{FF2B5EF4-FFF2-40B4-BE49-F238E27FC236}">
                <a16:creationId xmlns:a16="http://schemas.microsoft.com/office/drawing/2014/main" id="{5AE45CF7-30CC-D716-B262-7F8E4E3D9FB6}"/>
              </a:ext>
            </a:extLst>
          </p:cNvPr>
          <p:cNvSpPr txBox="1"/>
          <p:nvPr/>
        </p:nvSpPr>
        <p:spPr>
          <a:xfrm>
            <a:off x="264312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60" name="TextBox 59">
            <a:extLst>
              <a:ext uri="{FF2B5EF4-FFF2-40B4-BE49-F238E27FC236}">
                <a16:creationId xmlns:a16="http://schemas.microsoft.com/office/drawing/2014/main" id="{9DC7C5FE-A78F-C0CA-B091-BA34B2AF14F8}"/>
              </a:ext>
            </a:extLst>
          </p:cNvPr>
          <p:cNvSpPr txBox="1"/>
          <p:nvPr/>
        </p:nvSpPr>
        <p:spPr>
          <a:xfrm>
            <a:off x="3052696"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61" name="TextBox 60">
            <a:extLst>
              <a:ext uri="{FF2B5EF4-FFF2-40B4-BE49-F238E27FC236}">
                <a16:creationId xmlns:a16="http://schemas.microsoft.com/office/drawing/2014/main" id="{EAFF6DFD-5841-9DD9-0BD5-CB145C7C9147}"/>
              </a:ext>
            </a:extLst>
          </p:cNvPr>
          <p:cNvSpPr txBox="1"/>
          <p:nvPr/>
        </p:nvSpPr>
        <p:spPr>
          <a:xfrm>
            <a:off x="345592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50</a:t>
            </a:r>
          </a:p>
        </p:txBody>
      </p:sp>
      <p:sp>
        <p:nvSpPr>
          <p:cNvPr id="62" name="TextBox 61">
            <a:extLst>
              <a:ext uri="{FF2B5EF4-FFF2-40B4-BE49-F238E27FC236}">
                <a16:creationId xmlns:a16="http://schemas.microsoft.com/office/drawing/2014/main" id="{58EAB7D6-B67E-BA5A-CB77-4E971B1BB35A}"/>
              </a:ext>
            </a:extLst>
          </p:cNvPr>
          <p:cNvSpPr txBox="1"/>
          <p:nvPr/>
        </p:nvSpPr>
        <p:spPr>
          <a:xfrm>
            <a:off x="464972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80</a:t>
            </a:r>
          </a:p>
        </p:txBody>
      </p:sp>
      <p:sp>
        <p:nvSpPr>
          <p:cNvPr id="63" name="TextBox 62">
            <a:extLst>
              <a:ext uri="{FF2B5EF4-FFF2-40B4-BE49-F238E27FC236}">
                <a16:creationId xmlns:a16="http://schemas.microsoft.com/office/drawing/2014/main" id="{73316017-F1AE-5CA9-3813-A4F818E1B0E9}"/>
              </a:ext>
            </a:extLst>
          </p:cNvPr>
          <p:cNvSpPr txBox="1"/>
          <p:nvPr/>
        </p:nvSpPr>
        <p:spPr>
          <a:xfrm>
            <a:off x="425602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70</a:t>
            </a:r>
          </a:p>
        </p:txBody>
      </p:sp>
      <p:sp>
        <p:nvSpPr>
          <p:cNvPr id="4096" name="TextBox 4095">
            <a:extLst>
              <a:ext uri="{FF2B5EF4-FFF2-40B4-BE49-F238E27FC236}">
                <a16:creationId xmlns:a16="http://schemas.microsoft.com/office/drawing/2014/main" id="{E372A453-0C18-416A-74F0-417299C649B3}"/>
              </a:ext>
            </a:extLst>
          </p:cNvPr>
          <p:cNvSpPr txBox="1"/>
          <p:nvPr/>
        </p:nvSpPr>
        <p:spPr>
          <a:xfrm>
            <a:off x="3843271" y="499664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60</a:t>
            </a:r>
          </a:p>
        </p:txBody>
      </p:sp>
      <p:sp>
        <p:nvSpPr>
          <p:cNvPr id="9" name="TextBox 8">
            <a:extLst>
              <a:ext uri="{FF2B5EF4-FFF2-40B4-BE49-F238E27FC236}">
                <a16:creationId xmlns:a16="http://schemas.microsoft.com/office/drawing/2014/main" id="{E8671319-7527-D184-B258-4386A4C22F44}"/>
              </a:ext>
            </a:extLst>
          </p:cNvPr>
          <p:cNvSpPr txBox="1"/>
          <p:nvPr/>
        </p:nvSpPr>
        <p:spPr>
          <a:xfrm rot="16200000">
            <a:off x="345073" y="3922713"/>
            <a:ext cx="1054776"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OS probability</a:t>
            </a:r>
          </a:p>
        </p:txBody>
      </p:sp>
      <p:sp>
        <p:nvSpPr>
          <p:cNvPr id="8" name="Rectangle: Rounded Corners 7">
            <a:extLst>
              <a:ext uri="{FF2B5EF4-FFF2-40B4-BE49-F238E27FC236}">
                <a16:creationId xmlns:a16="http://schemas.microsoft.com/office/drawing/2014/main" id="{3CD1B011-CED9-F307-5AF4-DD3FF60B1303}"/>
              </a:ext>
            </a:extLst>
          </p:cNvPr>
          <p:cNvSpPr/>
          <p:nvPr/>
        </p:nvSpPr>
        <p:spPr>
          <a:xfrm>
            <a:off x="620183" y="5435815"/>
            <a:ext cx="10011778" cy="615559"/>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sz="1700" noProof="0" dirty="0">
                <a:latin typeface="Arial" panose="020B0604020202020204" pitchFamily="34" charset="0"/>
                <a:cs typeface="Arial" panose="020B0604020202020204" pitchFamily="34" charset="0"/>
              </a:rPr>
              <a:t>Patients with advanced HCC treated with personalized TARE dosimetry have a median OS of 24.8 months and half of them are alive at 5 years if </a:t>
            </a:r>
            <a:r>
              <a:rPr lang="en-GB" sz="1700" noProof="0" dirty="0" err="1">
                <a:latin typeface="Arial" panose="020B0604020202020204" pitchFamily="34" charset="0"/>
                <a:cs typeface="Arial" panose="020B0604020202020204" pitchFamily="34" charset="0"/>
              </a:rPr>
              <a:t>downstaged</a:t>
            </a:r>
            <a:r>
              <a:rPr lang="en-GB" sz="1700" noProof="0" dirty="0">
                <a:latin typeface="Arial" panose="020B0604020202020204" pitchFamily="34" charset="0"/>
                <a:cs typeface="Arial" panose="020B0604020202020204" pitchFamily="34" charset="0"/>
              </a:rPr>
              <a:t> to resection</a:t>
            </a:r>
          </a:p>
        </p:txBody>
      </p:sp>
      <p:sp>
        <p:nvSpPr>
          <p:cNvPr id="10" name="Rectangle: Rounded Corners 9">
            <a:extLst>
              <a:ext uri="{FF2B5EF4-FFF2-40B4-BE49-F238E27FC236}">
                <a16:creationId xmlns:a16="http://schemas.microsoft.com/office/drawing/2014/main" id="{2EF2FF73-6E3B-8293-574C-9233ED8C5AE8}"/>
              </a:ext>
            </a:extLst>
          </p:cNvPr>
          <p:cNvSpPr/>
          <p:nvPr/>
        </p:nvSpPr>
        <p:spPr>
          <a:xfrm>
            <a:off x="3942411" y="3465993"/>
            <a:ext cx="1583969" cy="479181"/>
          </a:xfrm>
          <a:prstGeom prst="roundRect">
            <a:avLst>
              <a:gd name="adj" fmla="val 6508"/>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ORR at </a:t>
            </a:r>
            <a:r>
              <a:rPr lang="en-GB" sz="1200" dirty="0">
                <a:latin typeface="Arial" panose="020B0604020202020204" pitchFamily="34" charset="0"/>
                <a:cs typeface="Arial" panose="020B0604020202020204" pitchFamily="34" charset="0"/>
              </a:rPr>
              <a:t>3 months was 79% vs 43%</a:t>
            </a:r>
          </a:p>
          <a:p>
            <a:pPr marL="285750" indent="-285750" algn="ctr">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6970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27283-CB8E-797D-A42E-D21C0B1C5C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CCEE9-CF9A-A7C7-6EBB-822C8E4FB92C}"/>
              </a:ext>
            </a:extLst>
          </p:cNvPr>
          <p:cNvSpPr>
            <a:spLocks noGrp="1"/>
          </p:cNvSpPr>
          <p:nvPr>
            <p:ph sz="quarter" idx="12"/>
          </p:nvPr>
        </p:nvSpPr>
        <p:spPr>
          <a:xfrm>
            <a:off x="620184" y="1268760"/>
            <a:ext cx="10963200" cy="4525200"/>
          </a:xfrm>
        </p:spPr>
        <p:txBody>
          <a:bodyPr/>
          <a:lstStyle/>
          <a:p>
            <a:r>
              <a:rPr lang="en-GB" sz="1800" b="1" noProof="0" dirty="0">
                <a:solidFill>
                  <a:schemeClr val="accent1"/>
                </a:solidFill>
              </a:rPr>
              <a:t>TACE (Transarterial Chemoembolisation):</a:t>
            </a:r>
          </a:p>
          <a:p>
            <a:pPr lvl="1"/>
            <a:r>
              <a:rPr lang="en-GB" sz="1600" noProof="0" dirty="0"/>
              <a:t>Historically, TACE has been the standard of care for </a:t>
            </a:r>
            <a:r>
              <a:rPr lang="en-GB" sz="1600" noProof="0" dirty="0">
                <a:solidFill>
                  <a:schemeClr val="tx2"/>
                </a:solidFill>
              </a:rPr>
              <a:t>unresectable HCC</a:t>
            </a:r>
            <a:r>
              <a:rPr lang="en-GB" sz="1600" baseline="30000" noProof="0" dirty="0">
                <a:solidFill>
                  <a:schemeClr val="tx2"/>
                </a:solidFill>
              </a:rPr>
              <a:t>1,2</a:t>
            </a:r>
          </a:p>
          <a:p>
            <a:pPr lvl="1"/>
            <a:r>
              <a:rPr lang="en-GB" sz="1600" noProof="0" dirty="0">
                <a:solidFill>
                  <a:schemeClr val="tx2"/>
                </a:solidFill>
              </a:rPr>
              <a:t>It offers a favourable response rate and is generally well-tolerated</a:t>
            </a:r>
            <a:r>
              <a:rPr lang="en-GB" sz="1600" baseline="30000" noProof="0" dirty="0">
                <a:solidFill>
                  <a:schemeClr val="tx2"/>
                </a:solidFill>
              </a:rPr>
              <a:t>3</a:t>
            </a:r>
            <a:r>
              <a:rPr lang="en-GB" sz="1600" noProof="0" dirty="0">
                <a:solidFill>
                  <a:schemeClr val="tx2"/>
                </a:solidFill>
              </a:rPr>
              <a:t> but has limitations, including a shorter time to progression</a:t>
            </a:r>
            <a:r>
              <a:rPr lang="en-GB" sz="1600" baseline="30000" noProof="0" dirty="0">
                <a:solidFill>
                  <a:schemeClr val="tx2"/>
                </a:solidFill>
              </a:rPr>
              <a:t>4</a:t>
            </a:r>
            <a:r>
              <a:rPr lang="en-GB" sz="1600" noProof="0" dirty="0">
                <a:solidFill>
                  <a:schemeClr val="tx2"/>
                </a:solidFill>
              </a:rPr>
              <a:t> and a lack of the ablative capability seen with TARE</a:t>
            </a:r>
            <a:r>
              <a:rPr lang="en-GB" sz="1600" baseline="30000" noProof="0" dirty="0">
                <a:solidFill>
                  <a:schemeClr val="tx2"/>
                </a:solidFill>
              </a:rPr>
              <a:t>5</a:t>
            </a:r>
          </a:p>
          <a:p>
            <a:pPr lvl="1"/>
            <a:r>
              <a:rPr lang="en-GB" sz="1600" noProof="0" dirty="0">
                <a:solidFill>
                  <a:schemeClr val="tx2"/>
                </a:solidFill>
              </a:rPr>
              <a:t>While it has the most supporting evidence, TACE usage is declining,</a:t>
            </a:r>
            <a:r>
              <a:rPr lang="en-GB" sz="1600" baseline="30000" noProof="0" dirty="0">
                <a:solidFill>
                  <a:schemeClr val="tx2"/>
                </a:solidFill>
              </a:rPr>
              <a:t>6</a:t>
            </a:r>
            <a:r>
              <a:rPr lang="en-GB" sz="1600" noProof="0" dirty="0">
                <a:solidFill>
                  <a:schemeClr val="tx2"/>
                </a:solidFill>
              </a:rPr>
              <a:t> especially in the USA, where TARE and systemic therapies are increasingly favoured</a:t>
            </a:r>
            <a:r>
              <a:rPr lang="en-GB" sz="1600" baseline="30000" noProof="0" dirty="0">
                <a:solidFill>
                  <a:schemeClr val="tx2"/>
                </a:solidFill>
              </a:rPr>
              <a:t>7-9</a:t>
            </a:r>
          </a:p>
          <a:p>
            <a:r>
              <a:rPr lang="en-GB" sz="1800" b="1" noProof="0" dirty="0">
                <a:solidFill>
                  <a:schemeClr val="accent1"/>
                </a:solidFill>
              </a:rPr>
              <a:t>TARE (Transarterial Radioembolisation):</a:t>
            </a:r>
          </a:p>
          <a:p>
            <a:pPr lvl="1"/>
            <a:r>
              <a:rPr lang="en-GB" sz="1600" noProof="0" dirty="0"/>
              <a:t>TARE is frequently used for patients </a:t>
            </a:r>
            <a:r>
              <a:rPr lang="en-GB" sz="1600" noProof="0" dirty="0">
                <a:solidFill>
                  <a:schemeClr val="tx2"/>
                </a:solidFill>
              </a:rPr>
              <a:t>with more localised disease (BCLC stage A)</a:t>
            </a:r>
            <a:r>
              <a:rPr lang="en-GB" sz="1600" baseline="30000" noProof="0" dirty="0">
                <a:solidFill>
                  <a:schemeClr val="tx2"/>
                </a:solidFill>
              </a:rPr>
              <a:t>10,11</a:t>
            </a:r>
            <a:r>
              <a:rPr lang="en-GB" sz="1600" noProof="0" dirty="0">
                <a:solidFill>
                  <a:schemeClr val="tx2"/>
                </a:solidFill>
              </a:rPr>
              <a:t> and as an ablative treatment for larger tumours or those with macrovascular invasion</a:t>
            </a:r>
            <a:r>
              <a:rPr lang="en-GB" sz="1600" baseline="30000" noProof="0" dirty="0">
                <a:solidFill>
                  <a:schemeClr val="tx2"/>
                </a:solidFill>
              </a:rPr>
              <a:t>12</a:t>
            </a:r>
            <a:r>
              <a:rPr lang="en-GB" sz="1600" baseline="30000" dirty="0">
                <a:solidFill>
                  <a:schemeClr val="tx2"/>
                </a:solidFill>
              </a:rPr>
              <a:t>,13</a:t>
            </a:r>
            <a:endParaRPr lang="en-GB" sz="1600" baseline="30000" noProof="0" dirty="0">
              <a:solidFill>
                <a:schemeClr val="tx2"/>
              </a:solidFill>
            </a:endParaRPr>
          </a:p>
          <a:p>
            <a:pPr lvl="1"/>
            <a:r>
              <a:rPr lang="en-GB" sz="1600" noProof="0" dirty="0"/>
              <a:t>In the USA, TARE is now the most common bridging therapy for liver transplant candidates</a:t>
            </a:r>
            <a:r>
              <a:rPr lang="en-GB" sz="1600" baseline="30000" noProof="0" dirty="0"/>
              <a:t>9</a:t>
            </a:r>
            <a:r>
              <a:rPr lang="en-GB" sz="1600" noProof="0" dirty="0"/>
              <a:t> </a:t>
            </a:r>
          </a:p>
          <a:p>
            <a:pPr lvl="1"/>
            <a:r>
              <a:rPr lang="en-GB" sz="1600" dirty="0"/>
              <a:t>Its use in combination with IO regimens shows promise and is being investigated with multiple ongoing </a:t>
            </a:r>
            <a:r>
              <a:rPr lang="en-GB" sz="1600" dirty="0">
                <a:solidFill>
                  <a:schemeClr val="tx2"/>
                </a:solidFill>
              </a:rPr>
              <a:t>trials</a:t>
            </a:r>
            <a:r>
              <a:rPr lang="en-GB" sz="1600" baseline="30000" dirty="0">
                <a:solidFill>
                  <a:schemeClr val="tx2"/>
                </a:solidFill>
              </a:rPr>
              <a:t>14,15</a:t>
            </a:r>
          </a:p>
          <a:p>
            <a:pPr lvl="1"/>
            <a:r>
              <a:rPr lang="en-GB" sz="1600" noProof="0" dirty="0"/>
              <a:t>TARE may have a unique mechanism of action by modulating the immune </a:t>
            </a:r>
            <a:r>
              <a:rPr lang="en-GB" sz="1600" noProof="0" dirty="0">
                <a:solidFill>
                  <a:schemeClr val="tx2"/>
                </a:solidFill>
              </a:rPr>
              <a:t>microenvironment,</a:t>
            </a:r>
            <a:r>
              <a:rPr lang="en-GB" sz="1600" baseline="30000" noProof="0" dirty="0">
                <a:solidFill>
                  <a:schemeClr val="tx2"/>
                </a:solidFill>
              </a:rPr>
              <a:t>16</a:t>
            </a:r>
            <a:r>
              <a:rPr lang="en-GB" sz="1600" noProof="0" dirty="0">
                <a:solidFill>
                  <a:schemeClr val="tx2"/>
                </a:solidFill>
              </a:rPr>
              <a:t> distinct </a:t>
            </a:r>
            <a:r>
              <a:rPr lang="en-GB" sz="1600" noProof="0" dirty="0"/>
              <a:t>from TACE</a:t>
            </a:r>
          </a:p>
          <a:p>
            <a:pPr lvl="1"/>
            <a:r>
              <a:rPr lang="en-GB" sz="1600" dirty="0"/>
              <a:t>TARE can induce liver remnant hypertrophy and enable resection</a:t>
            </a:r>
            <a:r>
              <a:rPr lang="en-GB" sz="1600" baseline="30000" dirty="0"/>
              <a:t>17</a:t>
            </a:r>
            <a:endParaRPr lang="en-GB" sz="1600" dirty="0"/>
          </a:p>
        </p:txBody>
      </p:sp>
      <p:sp>
        <p:nvSpPr>
          <p:cNvPr id="3" name="Title 2">
            <a:extLst>
              <a:ext uri="{FF2B5EF4-FFF2-40B4-BE49-F238E27FC236}">
                <a16:creationId xmlns:a16="http://schemas.microsoft.com/office/drawing/2014/main" id="{DE5D77F3-1C06-9D9E-F1CB-354EEA777374}"/>
              </a:ext>
            </a:extLst>
          </p:cNvPr>
          <p:cNvSpPr>
            <a:spLocks noGrp="1"/>
          </p:cNvSpPr>
          <p:nvPr>
            <p:ph type="title"/>
          </p:nvPr>
        </p:nvSpPr>
        <p:spPr>
          <a:xfrm>
            <a:off x="619201" y="259200"/>
            <a:ext cx="10963199" cy="864000"/>
          </a:xfrm>
        </p:spPr>
        <p:txBody>
          <a:bodyPr/>
          <a:lstStyle/>
          <a:p>
            <a:r>
              <a:rPr lang="en-GB" noProof="0" dirty="0"/>
              <a:t>Locoregional therapies in intermediate hcc</a:t>
            </a:r>
            <a:br>
              <a:rPr lang="en-GB" noProof="0" dirty="0"/>
            </a:br>
            <a:r>
              <a:rPr lang="en-GB" sz="2000" noProof="0" dirty="0">
                <a:solidFill>
                  <a:schemeClr val="accent1"/>
                </a:solidFill>
              </a:rPr>
              <a:t>Summary: achieved results for TACE and tare (Y90)</a:t>
            </a:r>
          </a:p>
        </p:txBody>
      </p:sp>
      <p:sp>
        <p:nvSpPr>
          <p:cNvPr id="4" name="Slide Number Placeholder 3">
            <a:extLst>
              <a:ext uri="{FF2B5EF4-FFF2-40B4-BE49-F238E27FC236}">
                <a16:creationId xmlns:a16="http://schemas.microsoft.com/office/drawing/2014/main" id="{24A869B5-DEA3-DEDC-D915-504171343B5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8" name="Content Placeholder 7">
            <a:extLst>
              <a:ext uri="{FF2B5EF4-FFF2-40B4-BE49-F238E27FC236}">
                <a16:creationId xmlns:a16="http://schemas.microsoft.com/office/drawing/2014/main" id="{3CDBE6C9-BBCC-27B0-C3BC-125B8B27AB34}"/>
              </a:ext>
            </a:extLst>
          </p:cNvPr>
          <p:cNvSpPr>
            <a:spLocks noGrp="1"/>
          </p:cNvSpPr>
          <p:nvPr>
            <p:ph sz="quarter" idx="15"/>
          </p:nvPr>
        </p:nvSpPr>
        <p:spPr>
          <a:xfrm>
            <a:off x="620183" y="6356351"/>
            <a:ext cx="10516377" cy="365125"/>
          </a:xfrm>
        </p:spPr>
        <p:txBody>
          <a:bodyPr anchor="b" anchorCtr="0"/>
          <a:lstStyle/>
          <a:p>
            <a:r>
              <a:rPr lang="en-GB" sz="1050" noProof="0" dirty="0">
                <a:solidFill>
                  <a:schemeClr val="tx2"/>
                </a:solidFill>
              </a:rPr>
              <a:t>BCLC-A, Barcelona Clinic Liver Cancer Stage A; HCC, hepatocellular carcinoma; TACE, transarterial chemoembolisation; TARE, transarterial radioembolisation; USA, United States of America; Y90, yttrium 90 </a:t>
            </a:r>
          </a:p>
          <a:p>
            <a:r>
              <a:rPr lang="en-GB" sz="1050" noProof="0" dirty="0">
                <a:solidFill>
                  <a:schemeClr val="tx2"/>
                </a:solidFill>
              </a:rPr>
              <a:t>1. Gao H, et al. BMJ Support Palliat Care. 2023;14(e2):e003870; 2. ASCO Daily News. EMERALD-1 Trial Shows PFS Benefit With Addition of Durvalumab/Bevacizumab to TACE in Unresectable, Embolization-Eligible HCC. Available </a:t>
            </a:r>
            <a:r>
              <a:rPr lang="en-GB" sz="1050" noProof="0" dirty="0">
                <a:solidFill>
                  <a:srgbClr val="0000FF"/>
                </a:solidFill>
                <a:hlinkClick r:id="rId2"/>
              </a:rPr>
              <a:t>here</a:t>
            </a:r>
            <a:r>
              <a:rPr lang="en-GB" sz="1050" noProof="0" dirty="0">
                <a:solidFill>
                  <a:srgbClr val="0000FF"/>
                </a:solidFill>
              </a:rPr>
              <a:t> </a:t>
            </a:r>
            <a:r>
              <a:rPr lang="en-GB" sz="1050" noProof="0" dirty="0">
                <a:solidFill>
                  <a:schemeClr val="tx2"/>
                </a:solidFill>
              </a:rPr>
              <a:t>(accessed January 2025); 3. Kotsifa E, et al. J Pers Med. 2022;12:436; 4. Brown AM, et al. Cancer Med. 2023;12:2590-2599; 5. Young S and Golzarian J. AJR Am J Roentgenol. 2020;215:223-234; 6. Pelizzaro F, et al. Fron Oncol. 2022;12:822507; 7. Ahn JC, et al. J Nucl Med. 2021;62:1692-1701; 8. Coffman-D’Annibale K, et al. Carcinogenesis. 2023;44:537-548; 9. </a:t>
            </a:r>
            <a:r>
              <a:rPr lang="en-GB" sz="1050" dirty="0">
                <a:solidFill>
                  <a:schemeClr val="tx2"/>
                </a:solidFill>
              </a:rPr>
              <a:t>Expert input</a:t>
            </a:r>
            <a:r>
              <a:rPr lang="en-GB" sz="1050" noProof="0" dirty="0">
                <a:solidFill>
                  <a:schemeClr val="tx2"/>
                </a:solidFill>
              </a:rPr>
              <a:t>; 10. Badar W, et al. Oncologist. 2024;29:117-122; 11. Guiu B, et al. Cardiovasc Intervent Radio. 2022;45:1599-1607; 12. Kim J, et al. J Nucl Med. 2022;63:1215-1222; 13. </a:t>
            </a:r>
            <a:r>
              <a:rPr lang="en-GB" sz="1050" i="0" u="none" strike="noStrike" noProof="0" dirty="0">
                <a:solidFill>
                  <a:schemeClr val="tx2"/>
                </a:solidFill>
                <a:effectLst/>
              </a:rPr>
              <a:t>Garin E,</a:t>
            </a:r>
            <a:r>
              <a:rPr lang="en-GB" sz="1050" noProof="0" dirty="0">
                <a:solidFill>
                  <a:schemeClr val="tx2"/>
                </a:solidFill>
              </a:rPr>
              <a:t> et al. J </a:t>
            </a:r>
            <a:r>
              <a:rPr lang="en-GB" sz="1050" i="0" u="none" strike="noStrike" noProof="0" dirty="0" err="1">
                <a:solidFill>
                  <a:schemeClr val="tx2"/>
                </a:solidFill>
                <a:effectLst/>
              </a:rPr>
              <a:t>Nucl</a:t>
            </a:r>
            <a:r>
              <a:rPr lang="en-GB" sz="1050" i="0" u="none" strike="noStrike" noProof="0" dirty="0">
                <a:solidFill>
                  <a:schemeClr val="tx2"/>
                </a:solidFill>
                <a:effectLst/>
              </a:rPr>
              <a:t> Med. 2024;65:264-269</a:t>
            </a:r>
            <a:r>
              <a:rPr lang="en-GB" sz="1050" i="0" u="none" strike="noStrike" dirty="0">
                <a:solidFill>
                  <a:schemeClr val="tx2"/>
                </a:solidFill>
                <a:effectLst/>
              </a:rPr>
              <a:t>;</a:t>
            </a:r>
            <a:r>
              <a:rPr lang="en-GB" sz="1050" noProof="0" dirty="0">
                <a:solidFill>
                  <a:schemeClr val="tx2"/>
                </a:solidFill>
              </a:rPr>
              <a:t> 14. </a:t>
            </a:r>
            <a:r>
              <a:rPr lang="en-GB" sz="1050" noProof="0" dirty="0" err="1">
                <a:solidFill>
                  <a:schemeClr val="tx2"/>
                </a:solidFill>
              </a:rPr>
              <a:t>Clinicaltrials</a:t>
            </a:r>
            <a:r>
              <a:rPr lang="en-GB" sz="1050" dirty="0">
                <a:solidFill>
                  <a:schemeClr val="tx2"/>
                </a:solidFill>
              </a:rPr>
              <a:t>.gov: NCT03040099 15. ClinicalTrials.gov: NCT05063565;</a:t>
            </a:r>
            <a:r>
              <a:rPr lang="en-GB" sz="1050" noProof="0" dirty="0">
                <a:solidFill>
                  <a:schemeClr val="tx2"/>
                </a:solidFill>
              </a:rPr>
              <a:t>16. Chew V, et al. Gut. 2019;68:335-346; 17. </a:t>
            </a:r>
            <a:r>
              <a:rPr lang="en-GB" sz="1050" noProof="0" dirty="0" err="1">
                <a:solidFill>
                  <a:schemeClr val="tx2"/>
                </a:solidFill>
              </a:rPr>
              <a:t>Entezari</a:t>
            </a:r>
            <a:r>
              <a:rPr lang="en-GB" sz="1050" noProof="0" dirty="0">
                <a:solidFill>
                  <a:schemeClr val="tx2"/>
                </a:solidFill>
              </a:rPr>
              <a:t>, P., </a:t>
            </a:r>
            <a:r>
              <a:rPr lang="en-GB" sz="1050" noProof="0" dirty="0" err="1">
                <a:solidFill>
                  <a:schemeClr val="tx2"/>
                </a:solidFill>
              </a:rPr>
              <a:t>RadioGraphics</a:t>
            </a:r>
            <a:r>
              <a:rPr lang="en-GB" sz="1050" dirty="0">
                <a:solidFill>
                  <a:schemeClr val="tx2"/>
                </a:solidFill>
              </a:rPr>
              <a:t>. 2022;</a:t>
            </a:r>
            <a:r>
              <a:rPr lang="en-GB" sz="1050" noProof="0" dirty="0">
                <a:solidFill>
                  <a:schemeClr val="tx2"/>
                </a:solidFill>
              </a:rPr>
              <a:t>42:2166-2183;</a:t>
            </a:r>
          </a:p>
        </p:txBody>
      </p:sp>
      <p:pic>
        <p:nvPicPr>
          <p:cNvPr id="12" name="Picture 11" descr="A syringes with a needle&#10;&#10;AI-generated content may be incorrect.">
            <a:extLst>
              <a:ext uri="{FF2B5EF4-FFF2-40B4-BE49-F238E27FC236}">
                <a16:creationId xmlns:a16="http://schemas.microsoft.com/office/drawing/2014/main" id="{F5A67EB3-4EC8-1261-68B8-F6CC2CF5ADE8}"/>
              </a:ext>
            </a:extLst>
          </p:cNvPr>
          <p:cNvPicPr>
            <a:picLocks noChangeAspect="1"/>
          </p:cNvPicPr>
          <p:nvPr/>
        </p:nvPicPr>
        <p:blipFill>
          <a:blip r:embed="rId3"/>
          <a:stretch>
            <a:fillRect/>
          </a:stretch>
        </p:blipFill>
        <p:spPr>
          <a:xfrm>
            <a:off x="9667368" y="64516"/>
            <a:ext cx="2581125" cy="1876148"/>
          </a:xfrm>
          <a:prstGeom prst="rect">
            <a:avLst/>
          </a:prstGeom>
        </p:spPr>
      </p:pic>
    </p:spTree>
    <p:extLst>
      <p:ext uri="{BB962C8B-B14F-4D97-AF65-F5344CB8AC3E}">
        <p14:creationId xmlns:p14="http://schemas.microsoft.com/office/powerpoint/2010/main" val="7345148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E90E-CAB5-2919-C5E6-E894350ACE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813AD-D95A-10EE-CA5C-63936C31D4F8}"/>
              </a:ext>
            </a:extLst>
          </p:cNvPr>
          <p:cNvSpPr>
            <a:spLocks noGrp="1"/>
          </p:cNvSpPr>
          <p:nvPr>
            <p:ph sz="quarter" idx="12"/>
          </p:nvPr>
        </p:nvSpPr>
        <p:spPr>
          <a:xfrm>
            <a:off x="620713" y="1425575"/>
            <a:ext cx="10952087" cy="4525963"/>
          </a:xfrm>
        </p:spPr>
        <p:txBody>
          <a:bodyPr/>
          <a:lstStyle/>
          <a:p>
            <a:pPr>
              <a:spcBef>
                <a:spcPts val="900"/>
              </a:spcBef>
            </a:pPr>
            <a:r>
              <a:rPr lang="en-GB" sz="1800" noProof="0" dirty="0"/>
              <a:t>Randomising patients to a procedural arm versus a non-procedural arm raises ethical concerns when Phase 2 results show efficacy and safety of the procedure</a:t>
            </a:r>
          </a:p>
          <a:p>
            <a:pPr>
              <a:spcBef>
                <a:spcPts val="900"/>
              </a:spcBef>
            </a:pPr>
            <a:r>
              <a:rPr lang="en-GB" sz="1800" noProof="0" dirty="0"/>
              <a:t>Local treatments require resources and expertise that may not be available in all centres</a:t>
            </a:r>
          </a:p>
          <a:p>
            <a:pPr>
              <a:spcBef>
                <a:spcPts val="900"/>
              </a:spcBef>
            </a:pPr>
            <a:r>
              <a:rPr lang="en-GB" sz="1800" noProof="0" dirty="0"/>
              <a:t>Perceived lack of standardisation in LRT</a:t>
            </a:r>
          </a:p>
          <a:p>
            <a:pPr>
              <a:spcBef>
                <a:spcPts val="900"/>
              </a:spcBef>
            </a:pPr>
            <a:r>
              <a:rPr lang="en-GB" sz="1800" noProof="0" dirty="0"/>
              <a:t>Funding for LRT studies can be limited</a:t>
            </a:r>
          </a:p>
          <a:p>
            <a:pPr>
              <a:spcBef>
                <a:spcPts val="900"/>
              </a:spcBef>
            </a:pPr>
            <a:r>
              <a:rPr lang="en-GB" sz="1800" noProof="0" dirty="0"/>
              <a:t>Post-progression options confound OS analyses for earlier-stage disease treatments</a:t>
            </a:r>
          </a:p>
          <a:p>
            <a:pPr>
              <a:spcBef>
                <a:spcPts val="900"/>
              </a:spcBef>
            </a:pPr>
            <a:r>
              <a:rPr lang="en-GB" sz="1800" noProof="0" dirty="0"/>
              <a:t>Not all patients who are candidates for local therapy are referred for treatment</a:t>
            </a:r>
          </a:p>
          <a:p>
            <a:pPr>
              <a:spcBef>
                <a:spcPts val="900"/>
              </a:spcBef>
            </a:pPr>
            <a:r>
              <a:rPr lang="en-GB" sz="1800" noProof="0" dirty="0"/>
              <a:t>Systemic therapy trials are often designed for later-stage disease and enrol quickly</a:t>
            </a:r>
          </a:p>
          <a:p>
            <a:pPr>
              <a:spcBef>
                <a:spcPts val="900"/>
              </a:spcBef>
            </a:pPr>
            <a:r>
              <a:rPr lang="en-GB" sz="1800" noProof="0" dirty="0"/>
              <a:t>LRT studies can take a long time to enrol in which there may be a change in SoC at the time of completion</a:t>
            </a:r>
          </a:p>
          <a:p>
            <a:pPr>
              <a:spcBef>
                <a:spcPts val="900"/>
              </a:spcBef>
            </a:pPr>
            <a:r>
              <a:rPr lang="en-GB" sz="1800" noProof="0" dirty="0"/>
              <a:t>Similarly, there are limited Phase 3 data for surgical studies</a:t>
            </a:r>
          </a:p>
        </p:txBody>
      </p:sp>
      <p:sp>
        <p:nvSpPr>
          <p:cNvPr id="3" name="Title 2">
            <a:extLst>
              <a:ext uri="{FF2B5EF4-FFF2-40B4-BE49-F238E27FC236}">
                <a16:creationId xmlns:a16="http://schemas.microsoft.com/office/drawing/2014/main" id="{F6E0E27F-4CC9-8F4F-5A0E-262C4B875E5C}"/>
              </a:ext>
            </a:extLst>
          </p:cNvPr>
          <p:cNvSpPr>
            <a:spLocks noGrp="1"/>
          </p:cNvSpPr>
          <p:nvPr>
            <p:ph type="title"/>
          </p:nvPr>
        </p:nvSpPr>
        <p:spPr>
          <a:xfrm>
            <a:off x="619201" y="259200"/>
            <a:ext cx="10963199" cy="864000"/>
          </a:xfrm>
        </p:spPr>
        <p:txBody>
          <a:bodyPr>
            <a:normAutofit/>
          </a:bodyPr>
          <a:lstStyle/>
          <a:p>
            <a:r>
              <a:rPr lang="en-GB" noProof="0" dirty="0"/>
              <a:t>LRT vs systemic treatment studies</a:t>
            </a:r>
            <a:br>
              <a:rPr lang="en-GB" noProof="0" dirty="0"/>
            </a:br>
            <a:r>
              <a:rPr lang="en-GB" sz="2000" noProof="0" dirty="0">
                <a:solidFill>
                  <a:schemeClr val="accent1"/>
                </a:solidFill>
              </a:rPr>
              <a:t>Reasons why we see more phase 3 studies for systemic treatments</a:t>
            </a:r>
          </a:p>
        </p:txBody>
      </p:sp>
      <p:sp>
        <p:nvSpPr>
          <p:cNvPr id="4" name="Slide Number Placeholder 3">
            <a:extLst>
              <a:ext uri="{FF2B5EF4-FFF2-40B4-BE49-F238E27FC236}">
                <a16:creationId xmlns:a16="http://schemas.microsoft.com/office/drawing/2014/main" id="{53E96D5B-27E9-4A49-CEC2-EFDD59CD014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17</a:t>
            </a:fld>
            <a:endParaRPr lang="en-GB" noProof="0" dirty="0"/>
          </a:p>
        </p:txBody>
      </p:sp>
      <p:sp>
        <p:nvSpPr>
          <p:cNvPr id="11" name="Content Placeholder 10">
            <a:extLst>
              <a:ext uri="{FF2B5EF4-FFF2-40B4-BE49-F238E27FC236}">
                <a16:creationId xmlns:a16="http://schemas.microsoft.com/office/drawing/2014/main" id="{788CE4F1-4601-FBF0-E26C-4796D74BF10D}"/>
              </a:ext>
            </a:extLst>
          </p:cNvPr>
          <p:cNvSpPr>
            <a:spLocks noGrp="1"/>
          </p:cNvSpPr>
          <p:nvPr>
            <p:ph sz="quarter" idx="15"/>
          </p:nvPr>
        </p:nvSpPr>
        <p:spPr>
          <a:xfrm>
            <a:off x="620183" y="6356351"/>
            <a:ext cx="10180339" cy="365125"/>
          </a:xfrm>
        </p:spPr>
        <p:txBody>
          <a:bodyPr anchor="b"/>
          <a:lstStyle/>
          <a:p>
            <a:r>
              <a:rPr lang="en-GB" noProof="0" dirty="0"/>
              <a:t>Expert input</a:t>
            </a:r>
          </a:p>
          <a:p>
            <a:r>
              <a:rPr lang="en-GB" sz="1200" noProof="0" dirty="0">
                <a:solidFill>
                  <a:schemeClr val="tx2"/>
                </a:solidFill>
              </a:rPr>
              <a:t>BCLC, Barcelona Clinic Liver Cancer (algorithm); </a:t>
            </a:r>
            <a:r>
              <a:rPr lang="en-GB" noProof="0" dirty="0">
                <a:solidFill>
                  <a:schemeClr val="tx2"/>
                </a:solidFill>
              </a:rPr>
              <a:t>OS, overall survival; LRT</a:t>
            </a:r>
            <a:r>
              <a:rPr lang="en-GB" noProof="0" dirty="0"/>
              <a:t>, locoregional therapy; SoC, standard of care </a:t>
            </a:r>
          </a:p>
        </p:txBody>
      </p:sp>
      <p:sp>
        <p:nvSpPr>
          <p:cNvPr id="6" name="Rectangle: Rounded Corners 5">
            <a:extLst>
              <a:ext uri="{FF2B5EF4-FFF2-40B4-BE49-F238E27FC236}">
                <a16:creationId xmlns:a16="http://schemas.microsoft.com/office/drawing/2014/main" id="{A7C30BCD-0AB4-FB90-6789-0E7EF39A3E68}"/>
              </a:ext>
            </a:extLst>
          </p:cNvPr>
          <p:cNvSpPr/>
          <p:nvPr/>
        </p:nvSpPr>
        <p:spPr>
          <a:xfrm>
            <a:off x="619200" y="5572860"/>
            <a:ext cx="10517360" cy="554576"/>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noProof="0" dirty="0">
                <a:latin typeface="Arial" panose="020B0604020202020204" pitchFamily="34" charset="0"/>
                <a:cs typeface="Arial" panose="020B0604020202020204" pitchFamily="34" charset="0"/>
              </a:rPr>
              <a:t>Getting data for locoregional therapies is not the same as getting data for systemic treatments</a:t>
            </a:r>
          </a:p>
        </p:txBody>
      </p:sp>
    </p:spTree>
    <p:extLst>
      <p:ext uri="{BB962C8B-B14F-4D97-AF65-F5344CB8AC3E}">
        <p14:creationId xmlns:p14="http://schemas.microsoft.com/office/powerpoint/2010/main" val="6206316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D7C0-0EEA-4E28-BECB-FC16B70522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A80D-91EB-23FB-61BC-B707AE90933F}"/>
              </a:ext>
            </a:extLst>
          </p:cNvPr>
          <p:cNvSpPr>
            <a:spLocks noGrp="1"/>
          </p:cNvSpPr>
          <p:nvPr>
            <p:ph type="title"/>
          </p:nvPr>
        </p:nvSpPr>
        <p:spPr>
          <a:xfrm>
            <a:off x="619125" y="258763"/>
            <a:ext cx="11381527" cy="865187"/>
          </a:xfrm>
        </p:spPr>
        <p:txBody>
          <a:bodyPr>
            <a:normAutofit/>
          </a:bodyPr>
          <a:lstStyle/>
          <a:p>
            <a:r>
              <a:rPr lang="en-GB" sz="2900" noProof="0" dirty="0"/>
              <a:t>atezolizumab + bevacizumab (IM</a:t>
            </a:r>
            <a:r>
              <a:rPr lang="en-GB" sz="2900" cap="none" noProof="0" dirty="0"/>
              <a:t>brave</a:t>
            </a:r>
            <a:r>
              <a:rPr lang="en-GB" sz="2900" noProof="0" dirty="0"/>
              <a:t>150) </a:t>
            </a:r>
            <a:br>
              <a:rPr lang="en-GB" noProof="0" dirty="0"/>
            </a:br>
            <a:r>
              <a:rPr lang="en-GB" sz="2200" noProof="0" dirty="0">
                <a:solidFill>
                  <a:schemeClr val="accent1"/>
                </a:solidFill>
              </a:rPr>
              <a:t>study design</a:t>
            </a:r>
            <a:endParaRPr lang="en-GB" sz="2200" baseline="30000" noProof="0" dirty="0">
              <a:solidFill>
                <a:schemeClr val="accent1"/>
              </a:solidFill>
            </a:endParaRPr>
          </a:p>
        </p:txBody>
      </p:sp>
      <p:sp>
        <p:nvSpPr>
          <p:cNvPr id="4" name="Slide Number Placeholder 3">
            <a:extLst>
              <a:ext uri="{FF2B5EF4-FFF2-40B4-BE49-F238E27FC236}">
                <a16:creationId xmlns:a16="http://schemas.microsoft.com/office/drawing/2014/main" id="{D13C84F4-9F14-29F8-DBD0-E66BADBEDE2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sp>
        <p:nvSpPr>
          <p:cNvPr id="33" name="Content Placeholder 32">
            <a:extLst>
              <a:ext uri="{FF2B5EF4-FFF2-40B4-BE49-F238E27FC236}">
                <a16:creationId xmlns:a16="http://schemas.microsoft.com/office/drawing/2014/main" id="{2E74E726-0C9D-0656-C5B9-05A7FD69CA08}"/>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BID, twice daily; DoR, duration of response; ECOG, Eastern Cooperative Oncology Group performance status; HCC, hepatocellular carcinoma; IO, immuno-oncology; IRF, independent review facility; IV, intravenous; (m)RECIST, (modified) Response Evaluation Criteria in Solid Tumours; Q3W, every 3 weeks; R, randomisation; ORR, objective response rate; OS, overall survival</a:t>
            </a:r>
          </a:p>
          <a:p>
            <a:r>
              <a:rPr lang="en-GB" noProof="0" dirty="0">
                <a:solidFill>
                  <a:schemeClr val="tx2"/>
                </a:solidFill>
              </a:rPr>
              <a:t>Finn RS, et al. N Engl J Med. 2020;382:1894-1905;</a:t>
            </a:r>
          </a:p>
        </p:txBody>
      </p:sp>
      <p:cxnSp>
        <p:nvCxnSpPr>
          <p:cNvPr id="2" name="Straight Connector 1">
            <a:extLst>
              <a:ext uri="{FF2B5EF4-FFF2-40B4-BE49-F238E27FC236}">
                <a16:creationId xmlns:a16="http://schemas.microsoft.com/office/drawing/2014/main" id="{3B5C32F8-2736-9E3D-08C2-4752F1F8CE5F}"/>
              </a:ext>
            </a:extLst>
          </p:cNvPr>
          <p:cNvCxnSpPr>
            <a:cxnSpLocks/>
          </p:cNvCxnSpPr>
          <p:nvPr/>
        </p:nvCxnSpPr>
        <p:spPr>
          <a:xfrm>
            <a:off x="5529502" y="2007407"/>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7FE51B2-081E-C569-3075-73E2DFAFEEE1}"/>
              </a:ext>
            </a:extLst>
          </p:cNvPr>
          <p:cNvCxnSpPr>
            <a:cxnSpLocks/>
          </p:cNvCxnSpPr>
          <p:nvPr/>
        </p:nvCxnSpPr>
        <p:spPr>
          <a:xfrm>
            <a:off x="2063549" y="2622401"/>
            <a:ext cx="338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2648DB17-EBDE-B78D-AEE7-9750FCC9498F}"/>
              </a:ext>
            </a:extLst>
          </p:cNvPr>
          <p:cNvSpPr/>
          <p:nvPr/>
        </p:nvSpPr>
        <p:spPr>
          <a:xfrm>
            <a:off x="648892" y="1945028"/>
            <a:ext cx="1846705" cy="135474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Locally advanced or metastatic and/or unresectable HCC</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No prior systemic therapy</a:t>
            </a:r>
          </a:p>
        </p:txBody>
      </p:sp>
      <p:cxnSp>
        <p:nvCxnSpPr>
          <p:cNvPr id="13" name="Straight Connector 12">
            <a:extLst>
              <a:ext uri="{FF2B5EF4-FFF2-40B4-BE49-F238E27FC236}">
                <a16:creationId xmlns:a16="http://schemas.microsoft.com/office/drawing/2014/main" id="{17FE6EAC-7D00-EC66-642B-426C39524F7A}"/>
              </a:ext>
            </a:extLst>
          </p:cNvPr>
          <p:cNvCxnSpPr>
            <a:cxnSpLocks/>
          </p:cNvCxnSpPr>
          <p:nvPr/>
        </p:nvCxnSpPr>
        <p:spPr>
          <a:xfrm>
            <a:off x="5529502" y="3237396"/>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00B48EA-07AE-9B37-FD30-F6E8A381B31E}"/>
              </a:ext>
            </a:extLst>
          </p:cNvPr>
          <p:cNvSpPr txBox="1"/>
          <p:nvPr/>
        </p:nvSpPr>
        <p:spPr>
          <a:xfrm>
            <a:off x="1775520" y="4071728"/>
            <a:ext cx="2765601" cy="605294"/>
          </a:xfrm>
          <a:prstGeom prst="rect">
            <a:avLst/>
          </a:prstGeom>
          <a:noFill/>
        </p:spPr>
        <p:txBody>
          <a:bodyPr wrap="square" lIns="0" tIns="0" rIns="0" bIns="0" rtlCol="0">
            <a:spAutoFit/>
          </a:bodyPr>
          <a:lstStyle/>
          <a:p>
            <a:pPr>
              <a:spcAft>
                <a:spcPts val="200"/>
              </a:spcAft>
              <a:buClr>
                <a:schemeClr val="accent1"/>
              </a:buClr>
            </a:pPr>
            <a:r>
              <a:rPr lang="en-GB" sz="1200" b="1" noProof="0" dirty="0">
                <a:latin typeface="Arial" panose="020B0604020202020204" pitchFamily="34" charset="0"/>
                <a:cs typeface="Arial" panose="020B0604020202020204" pitchFamily="34" charset="0"/>
              </a:rPr>
              <a:t>Primary endpoints</a:t>
            </a:r>
          </a:p>
          <a:p>
            <a:pPr marL="184150" indent="-184150">
              <a:spcAft>
                <a:spcPts val="200"/>
              </a:spcAft>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OS</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IRF-assessed PFS per RECIST 1.1</a:t>
            </a:r>
          </a:p>
        </p:txBody>
      </p:sp>
      <p:cxnSp>
        <p:nvCxnSpPr>
          <p:cNvPr id="18" name="Straight Connector 17">
            <a:extLst>
              <a:ext uri="{FF2B5EF4-FFF2-40B4-BE49-F238E27FC236}">
                <a16:creationId xmlns:a16="http://schemas.microsoft.com/office/drawing/2014/main" id="{05A61F62-7922-ED25-F291-06C34E488DAB}"/>
              </a:ext>
            </a:extLst>
          </p:cNvPr>
          <p:cNvCxnSpPr>
            <a:cxnSpLocks/>
          </p:cNvCxnSpPr>
          <p:nvPr/>
        </p:nvCxnSpPr>
        <p:spPr>
          <a:xfrm flipV="1">
            <a:off x="5529502" y="1994416"/>
            <a:ext cx="0" cy="125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965091A1-D0AC-D655-7432-697244D58046}"/>
              </a:ext>
            </a:extLst>
          </p:cNvPr>
          <p:cNvSpPr/>
          <p:nvPr/>
        </p:nvSpPr>
        <p:spPr>
          <a:xfrm>
            <a:off x="5284371" y="2377270"/>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2:1</a:t>
            </a:r>
          </a:p>
        </p:txBody>
      </p:sp>
      <p:sp>
        <p:nvSpPr>
          <p:cNvPr id="20" name="Rounded Rectangle 19">
            <a:extLst>
              <a:ext uri="{FF2B5EF4-FFF2-40B4-BE49-F238E27FC236}">
                <a16:creationId xmlns:a16="http://schemas.microsoft.com/office/drawing/2014/main" id="{6A0EDF71-9214-9E50-B0A3-5796A03E6B9A}"/>
              </a:ext>
            </a:extLst>
          </p:cNvPr>
          <p:cNvSpPr/>
          <p:nvPr/>
        </p:nvSpPr>
        <p:spPr>
          <a:xfrm>
            <a:off x="9379408" y="1953375"/>
            <a:ext cx="846807" cy="1354746"/>
          </a:xfrm>
          <a:prstGeom prst="roundRect">
            <a:avLst>
              <a:gd name="adj" fmla="val 6673"/>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000" noProof="0" dirty="0">
                <a:solidFill>
                  <a:schemeClr val="tx1"/>
                </a:solidFill>
                <a:latin typeface="Arial" panose="020B0604020202020204" pitchFamily="34" charset="0"/>
                <a:cs typeface="Arial" panose="020B0604020202020204" pitchFamily="34" charset="0"/>
              </a:rPr>
              <a:t>Survival</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follow-up</a:t>
            </a:r>
          </a:p>
        </p:txBody>
      </p:sp>
      <p:sp>
        <p:nvSpPr>
          <p:cNvPr id="21" name="Rounded Rectangle 20">
            <a:extLst>
              <a:ext uri="{FF2B5EF4-FFF2-40B4-BE49-F238E27FC236}">
                <a16:creationId xmlns:a16="http://schemas.microsoft.com/office/drawing/2014/main" id="{E5620D7E-DEF5-99A8-8081-FD2CEA8ACF02}"/>
              </a:ext>
            </a:extLst>
          </p:cNvPr>
          <p:cNvSpPr/>
          <p:nvPr/>
        </p:nvSpPr>
        <p:spPr>
          <a:xfrm>
            <a:off x="2758200" y="1556792"/>
            <a:ext cx="2304000" cy="213121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a:t>
            </a:r>
            <a:endParaRPr lang="en-GB" sz="1200" b="1" noProof="0" dirty="0">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Region</a:t>
            </a:r>
            <a:r>
              <a:rPr lang="en-GB" sz="1200" noProof="0" dirty="0">
                <a:solidFill>
                  <a:schemeClr val="tx1"/>
                </a:solidFill>
                <a:latin typeface="Arial" panose="020B0604020202020204" pitchFamily="34" charset="0"/>
                <a:cs typeface="Arial" panose="020B0604020202020204" pitchFamily="34" charset="0"/>
              </a:rPr>
              <a:t> (Asia, excluding Japan</a:t>
            </a:r>
            <a:r>
              <a:rPr lang="en-GB" sz="1200" dirty="0">
                <a:solidFill>
                  <a:schemeClr val="tx1"/>
                </a:solidFill>
                <a:latin typeface="Arial" panose="020B0604020202020204" pitchFamily="34" charset="0"/>
                <a:cs typeface="Arial" panose="020B0604020202020204" pitchFamily="34" charset="0"/>
              </a:rPr>
              <a:t>/</a:t>
            </a:r>
            <a:r>
              <a:rPr lang="en-GB" sz="1200" noProof="0" dirty="0">
                <a:solidFill>
                  <a:schemeClr val="tx1"/>
                </a:solidFill>
                <a:latin typeface="Arial" panose="020B0604020202020204" pitchFamily="34" charset="0"/>
                <a:cs typeface="Arial" panose="020B0604020202020204" pitchFamily="34" charset="0"/>
              </a:rPr>
              <a:t>rest of world)</a:t>
            </a:r>
          </a:p>
          <a:p>
            <a:pPr marL="184150" indent="-184150">
              <a:spcAft>
                <a:spcPts val="200"/>
              </a:spcAft>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ECOG PS </a:t>
            </a:r>
            <a:r>
              <a:rPr lang="en-GB" sz="1200" noProof="0" dirty="0">
                <a:solidFill>
                  <a:schemeClr val="tx1"/>
                </a:solidFill>
                <a:latin typeface="Arial" panose="020B0604020202020204" pitchFamily="34" charset="0"/>
                <a:cs typeface="Arial" panose="020B0604020202020204" pitchFamily="34" charset="0"/>
              </a:rPr>
              <a:t>(0/1)</a:t>
            </a:r>
          </a:p>
          <a:p>
            <a:pPr marL="184150" indent="-184150">
              <a:spcAft>
                <a:spcPts val="200"/>
              </a:spcAft>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Macrovascular invasion </a:t>
            </a:r>
            <a:r>
              <a:rPr lang="en-GB" sz="1200" noProof="0" dirty="0">
                <a:solidFill>
                  <a:schemeClr val="tx1"/>
                </a:solidFill>
                <a:latin typeface="Arial" panose="020B0604020202020204" pitchFamily="34" charset="0"/>
                <a:cs typeface="Arial" panose="020B0604020202020204" pitchFamily="34" charset="0"/>
              </a:rPr>
              <a:t>(MVI) and/or </a:t>
            </a:r>
            <a:r>
              <a:rPr lang="en-GB" sz="1200" b="1" noProof="0" dirty="0">
                <a:solidFill>
                  <a:schemeClr val="tx1"/>
                </a:solidFill>
                <a:latin typeface="Arial" panose="020B0604020202020204" pitchFamily="34" charset="0"/>
                <a:cs typeface="Arial" panose="020B0604020202020204" pitchFamily="34" charset="0"/>
              </a:rPr>
              <a:t>extrahepatic spread</a:t>
            </a:r>
            <a:r>
              <a:rPr lang="en-GB" sz="1200" noProof="0" dirty="0">
                <a:solidFill>
                  <a:schemeClr val="tx1"/>
                </a:solidFill>
                <a:latin typeface="Arial" panose="020B0604020202020204" pitchFamily="34" charset="0"/>
                <a:cs typeface="Arial" panose="020B0604020202020204" pitchFamily="34" charset="0"/>
              </a:rPr>
              <a:t> (EHS) (presence/absence)</a:t>
            </a:r>
          </a:p>
          <a:p>
            <a:pPr marL="184150" indent="-184150">
              <a:spcAft>
                <a:spcPts val="200"/>
              </a:spcAft>
              <a:buClr>
                <a:schemeClr val="accent1"/>
              </a:buClr>
              <a:buFont typeface="Arial" panose="020B0604020202020204" pitchFamily="34" charset="0"/>
              <a:buChar char="•"/>
            </a:pPr>
            <a:r>
              <a:rPr lang="en-GB" sz="1200" b="1" noProof="0" dirty="0">
                <a:solidFill>
                  <a:schemeClr val="tx1"/>
                </a:solidFill>
                <a:latin typeface="Arial" panose="020B0604020202020204" pitchFamily="34" charset="0"/>
                <a:cs typeface="Arial" panose="020B0604020202020204" pitchFamily="34" charset="0"/>
              </a:rPr>
              <a:t>Baseline ɑ-fetoprotein </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(AFP; &lt;400/≥400 ng/mL)</a:t>
            </a:r>
          </a:p>
        </p:txBody>
      </p:sp>
      <p:sp>
        <p:nvSpPr>
          <p:cNvPr id="25" name="TextBox 24">
            <a:extLst>
              <a:ext uri="{FF2B5EF4-FFF2-40B4-BE49-F238E27FC236}">
                <a16:creationId xmlns:a16="http://schemas.microsoft.com/office/drawing/2014/main" id="{6EE1C0FD-1F23-495C-F0E7-6C6156EDDABE}"/>
              </a:ext>
            </a:extLst>
          </p:cNvPr>
          <p:cNvSpPr txBox="1"/>
          <p:nvPr/>
        </p:nvSpPr>
        <p:spPr>
          <a:xfrm>
            <a:off x="6344413" y="2530068"/>
            <a:ext cx="900000" cy="184666"/>
          </a:xfrm>
          <a:prstGeom prst="rect">
            <a:avLst/>
          </a:prstGeom>
          <a:noFill/>
        </p:spPr>
        <p:txBody>
          <a:bodyPr wrap="square" lIns="0" tIns="0" rIns="0" bIns="0" rtlCol="0">
            <a:spAutoFit/>
          </a:bodyPr>
          <a:lstStyle/>
          <a:p>
            <a:pPr algn="ctr">
              <a:spcAft>
                <a:spcPts val="200"/>
              </a:spcAft>
              <a:buClr>
                <a:schemeClr val="accent1"/>
              </a:buClr>
            </a:pPr>
            <a:r>
              <a:rPr lang="en-GB" sz="1200" b="1" noProof="0" dirty="0">
                <a:latin typeface="Arial" panose="020B0604020202020204" pitchFamily="34" charset="0"/>
                <a:cs typeface="Arial" panose="020B0604020202020204" pitchFamily="34" charset="0"/>
              </a:rPr>
              <a:t>N=501</a:t>
            </a:r>
            <a:endParaRPr lang="en-GB" sz="1200" noProof="0" dirty="0">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AE2200-E804-FA14-A036-62EA23CF8CDD}"/>
              </a:ext>
            </a:extLst>
          </p:cNvPr>
          <p:cNvSpPr txBox="1"/>
          <p:nvPr/>
        </p:nvSpPr>
        <p:spPr>
          <a:xfrm>
            <a:off x="6344413" y="3784710"/>
            <a:ext cx="900000" cy="184666"/>
          </a:xfrm>
          <a:prstGeom prst="rect">
            <a:avLst/>
          </a:prstGeom>
          <a:noFill/>
        </p:spPr>
        <p:txBody>
          <a:bodyPr wrap="square" lIns="0" tIns="0" rIns="0" bIns="0" rtlCol="0">
            <a:spAutoFit/>
          </a:bodyPr>
          <a:lstStyle/>
          <a:p>
            <a:pPr algn="ctr">
              <a:spcAft>
                <a:spcPts val="200"/>
              </a:spcAft>
              <a:buClr>
                <a:schemeClr val="accent1"/>
              </a:buClr>
            </a:pPr>
            <a:r>
              <a:rPr lang="en-GB" sz="1200" noProof="0" dirty="0">
                <a:latin typeface="Arial" panose="020B0604020202020204" pitchFamily="34" charset="0"/>
                <a:cs typeface="Arial" panose="020B0604020202020204" pitchFamily="34" charset="0"/>
              </a:rPr>
              <a:t>(open-label)</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DD1F0D43-A25B-F46F-A4F0-480C93C376C9}"/>
              </a:ext>
            </a:extLst>
          </p:cNvPr>
          <p:cNvCxnSpPr>
            <a:cxnSpLocks/>
          </p:cNvCxnSpPr>
          <p:nvPr/>
        </p:nvCxnSpPr>
        <p:spPr>
          <a:xfrm>
            <a:off x="7836767" y="2622401"/>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5FE03C5-B18B-948A-8EB3-CEAE82A3D834}"/>
              </a:ext>
            </a:extLst>
          </p:cNvPr>
          <p:cNvCxnSpPr>
            <a:cxnSpLocks/>
          </p:cNvCxnSpPr>
          <p:nvPr/>
        </p:nvCxnSpPr>
        <p:spPr>
          <a:xfrm>
            <a:off x="7323157" y="2007407"/>
            <a:ext cx="51361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2FE703E-B33B-29A6-26BE-1FE7D401D2BA}"/>
              </a:ext>
            </a:extLst>
          </p:cNvPr>
          <p:cNvCxnSpPr>
            <a:cxnSpLocks/>
          </p:cNvCxnSpPr>
          <p:nvPr/>
        </p:nvCxnSpPr>
        <p:spPr>
          <a:xfrm>
            <a:off x="7323157" y="3237396"/>
            <a:ext cx="51361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559F418-1FC9-D7BB-C6EA-DE59B612F5B9}"/>
              </a:ext>
            </a:extLst>
          </p:cNvPr>
          <p:cNvCxnSpPr>
            <a:cxnSpLocks/>
          </p:cNvCxnSpPr>
          <p:nvPr/>
        </p:nvCxnSpPr>
        <p:spPr>
          <a:xfrm flipV="1">
            <a:off x="7836767" y="1994416"/>
            <a:ext cx="0" cy="1252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3CEDFB12-DF48-EB8C-8397-3ACF6B454F75}"/>
              </a:ext>
            </a:extLst>
          </p:cNvPr>
          <p:cNvSpPr/>
          <p:nvPr/>
        </p:nvSpPr>
        <p:spPr>
          <a:xfrm>
            <a:off x="6052668" y="1556792"/>
            <a:ext cx="1483490" cy="90123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Atezolizumab</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1200 mg</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 bevacizumab</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15 mg/kg IV Q3W</a:t>
            </a:r>
            <a:endParaRPr lang="en-GB" sz="1200" noProof="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EC7F4D31-991D-C871-BB79-F3EB1CF1A528}"/>
              </a:ext>
            </a:extLst>
          </p:cNvPr>
          <p:cNvSpPr/>
          <p:nvPr/>
        </p:nvSpPr>
        <p:spPr>
          <a:xfrm>
            <a:off x="6052668" y="2786781"/>
            <a:ext cx="1483490" cy="901230"/>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Sorafenib</a:t>
            </a:r>
          </a:p>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400 mg BID</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9407BF3F-FC50-91A8-9233-9CC7DD67D7C4}"/>
              </a:ext>
            </a:extLst>
          </p:cNvPr>
          <p:cNvCxnSpPr>
            <a:cxnSpLocks/>
          </p:cNvCxnSpPr>
          <p:nvPr/>
        </p:nvCxnSpPr>
        <p:spPr>
          <a:xfrm>
            <a:off x="9091408" y="2622401"/>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F0195CDB-5F09-FAE0-A3A2-94F990DFCBE2}"/>
              </a:ext>
            </a:extLst>
          </p:cNvPr>
          <p:cNvSpPr/>
          <p:nvPr/>
        </p:nvSpPr>
        <p:spPr>
          <a:xfrm>
            <a:off x="8135256" y="1953375"/>
            <a:ext cx="972000" cy="1354746"/>
          </a:xfrm>
          <a:prstGeom prst="roundRect">
            <a:avLst>
              <a:gd name="adj" fmla="val 6673"/>
            </a:avLst>
          </a:prstGeom>
          <a:solidFill>
            <a:schemeClr val="accent6">
              <a:lumMod val="40000"/>
              <a:lumOff val="6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000" noProof="0" dirty="0">
                <a:solidFill>
                  <a:schemeClr val="tx1"/>
                </a:solidFill>
                <a:latin typeface="Arial" panose="020B0604020202020204" pitchFamily="34" charset="0"/>
                <a:cs typeface="Arial" panose="020B0604020202020204" pitchFamily="34" charset="0"/>
              </a:rPr>
              <a:t>Until loss of clinical benefit or unacceptable toxicity</a:t>
            </a:r>
          </a:p>
        </p:txBody>
      </p:sp>
      <p:sp>
        <p:nvSpPr>
          <p:cNvPr id="38" name="TextBox 37">
            <a:extLst>
              <a:ext uri="{FF2B5EF4-FFF2-40B4-BE49-F238E27FC236}">
                <a16:creationId xmlns:a16="http://schemas.microsoft.com/office/drawing/2014/main" id="{F4CCCC73-76EC-37F1-44AE-C8AAE2308365}"/>
              </a:ext>
            </a:extLst>
          </p:cNvPr>
          <p:cNvSpPr txBox="1"/>
          <p:nvPr/>
        </p:nvSpPr>
        <p:spPr>
          <a:xfrm>
            <a:off x="5529502" y="4071728"/>
            <a:ext cx="3610882" cy="605294"/>
          </a:xfrm>
          <a:prstGeom prst="rect">
            <a:avLst/>
          </a:prstGeom>
          <a:noFill/>
        </p:spPr>
        <p:txBody>
          <a:bodyPr wrap="square" lIns="0" tIns="0" rIns="0" bIns="0" rtlCol="0">
            <a:spAutoFit/>
          </a:bodyPr>
          <a:lstStyle/>
          <a:p>
            <a:pPr>
              <a:spcAft>
                <a:spcPts val="200"/>
              </a:spcAft>
              <a:buClr>
                <a:schemeClr val="accent1"/>
              </a:buClr>
            </a:pPr>
            <a:r>
              <a:rPr lang="en-GB" sz="1200" b="1" noProof="0" dirty="0">
                <a:latin typeface="Arial" panose="020B0604020202020204" pitchFamily="34" charset="0"/>
                <a:cs typeface="Arial" panose="020B0604020202020204" pitchFamily="34" charset="0"/>
              </a:rPr>
              <a:t>Secondary efficacy endpoints</a:t>
            </a:r>
          </a:p>
          <a:p>
            <a:pPr marL="184150" indent="-1841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IRF-assessed ORR and DoR per RECIST 1.1</a:t>
            </a:r>
          </a:p>
          <a:p>
            <a:pPr marL="184150" indent="-184150">
              <a:spcAft>
                <a:spcPts val="200"/>
              </a:spcAft>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IRF-assessed ORR and DoR per HCC mRECIST</a:t>
            </a:r>
            <a:endParaRPr lang="en-GB" sz="120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8856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2B4DFEAB-186C-A84B-89BE-39E7C0423904}"/>
              </a:ext>
            </a:extLst>
          </p:cNvPr>
          <p:cNvSpPr>
            <a:spLocks noGrp="1"/>
          </p:cNvSpPr>
          <p:nvPr>
            <p:ph sz="quarter" idx="12"/>
          </p:nvPr>
        </p:nvSpPr>
        <p:spPr>
          <a:xfrm>
            <a:off x="620184" y="1268760"/>
            <a:ext cx="10963200" cy="4682040"/>
          </a:xfrm>
        </p:spPr>
        <p:txBody>
          <a:bodyPr/>
          <a:lstStyle/>
          <a:p>
            <a:r>
              <a:rPr lang="en-GB" noProof="0" dirty="0"/>
              <a:t>With additional 12 months of follow-up, atezolizumab + bevacizumab continued to demonstrate a consistent clinically meaningful treatment benefit vs sorafenib</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125" y="258763"/>
            <a:ext cx="11309523" cy="865187"/>
          </a:xfrm>
        </p:spPr>
        <p:txBody>
          <a:bodyPr>
            <a:normAutofit/>
          </a:bodyPr>
          <a:lstStyle/>
          <a:p>
            <a:r>
              <a:rPr lang="en-GB" sz="2900" noProof="0" dirty="0"/>
              <a:t>atezolizumab + bevacizumab (IM</a:t>
            </a:r>
            <a:r>
              <a:rPr lang="en-GB" sz="2900" cap="none" noProof="0" dirty="0"/>
              <a:t>brave</a:t>
            </a:r>
            <a:r>
              <a:rPr lang="en-GB" sz="2900" noProof="0" dirty="0"/>
              <a:t>150) </a:t>
            </a:r>
            <a:br>
              <a:rPr lang="en-GB" noProof="0" dirty="0"/>
            </a:br>
            <a:r>
              <a:rPr lang="en-GB" sz="2200" noProof="0" dirty="0">
                <a:solidFill>
                  <a:schemeClr val="accent1"/>
                </a:solidFill>
              </a:rPr>
              <a:t>results: OS and PFS benefit versus sorafenib (updated)</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6" name="Content Placeholder 5">
            <a:extLst>
              <a:ext uri="{FF2B5EF4-FFF2-40B4-BE49-F238E27FC236}">
                <a16:creationId xmlns:a16="http://schemas.microsoft.com/office/drawing/2014/main" id="{77AD661A-1D87-B85A-D533-F76B7D045EBA}"/>
              </a:ext>
            </a:extLst>
          </p:cNvPr>
          <p:cNvSpPr>
            <a:spLocks noGrp="1"/>
          </p:cNvSpPr>
          <p:nvPr>
            <p:ph sz="quarter" idx="15"/>
          </p:nvPr>
        </p:nvSpPr>
        <p:spPr>
          <a:xfrm>
            <a:off x="620712" y="6356350"/>
            <a:ext cx="10371831" cy="365125"/>
          </a:xfrm>
        </p:spPr>
        <p:txBody>
          <a:bodyPr anchor="b" anchorCtr="0"/>
          <a:lstStyle/>
          <a:p>
            <a:r>
              <a:rPr lang="en-GB" baseline="30000" noProof="0" dirty="0"/>
              <a:t>a </a:t>
            </a:r>
            <a:r>
              <a:rPr lang="en-GB" noProof="0" dirty="0"/>
              <a:t>Stratification factors included are geographic region (Asia excluding Japan vs RoW), AFP level (&lt;400 ng/mL vs ≥400 ng/mL) at baseline, and MVI and/or EHS </a:t>
            </a:r>
            <a:r>
              <a:rPr lang="en-GB" noProof="0" dirty="0">
                <a:solidFill>
                  <a:schemeClr val="tx2"/>
                </a:solidFill>
              </a:rPr>
              <a:t>(yes vs no) per IxRS; </a:t>
            </a:r>
            <a:br>
              <a:rPr lang="en-GB" noProof="0" dirty="0">
                <a:solidFill>
                  <a:schemeClr val="tx2"/>
                </a:solidFill>
              </a:rPr>
            </a:br>
            <a:r>
              <a:rPr lang="en-GB" noProof="0" dirty="0">
                <a:solidFill>
                  <a:schemeClr val="tx2"/>
                </a:solidFill>
              </a:rPr>
              <a:t>* p value for descriptive purposes only</a:t>
            </a:r>
            <a:br>
              <a:rPr lang="en-GB" noProof="0" dirty="0">
                <a:solidFill>
                  <a:schemeClr val="tx2"/>
                </a:solidFill>
              </a:rPr>
            </a:br>
            <a:r>
              <a:rPr lang="en-GB" noProof="0" dirty="0">
                <a:solidFill>
                  <a:schemeClr val="tx2"/>
                </a:solidFill>
              </a:rPr>
              <a:t>atezo, atezolizumab; AFP, alpha fetoprotein; bev, bevacizumab; CI, confidence interval; EHS, extrahepatic spread; HR, hazard ratio; IO, immuno-oncology; IxRS, interactive voice/web response system; mo, months; MVI, macrovascular invasion; PFS, progression free survival; OS, overall survival; RoW, rest of world; </a:t>
            </a:r>
            <a:br>
              <a:rPr lang="en-GB" noProof="0" dirty="0">
                <a:solidFill>
                  <a:schemeClr val="tx2"/>
                </a:solidFill>
              </a:rPr>
            </a:br>
            <a:r>
              <a:rPr lang="en-GB" noProof="0" dirty="0">
                <a:solidFill>
                  <a:schemeClr val="tx2"/>
                </a:solidFill>
              </a:rPr>
              <a:t>Cheng A-L, et al. J Hepatol. 2022;76:862-873</a:t>
            </a:r>
          </a:p>
        </p:txBody>
      </p:sp>
      <p:sp>
        <p:nvSpPr>
          <p:cNvPr id="2" name="TextBox 1">
            <a:extLst>
              <a:ext uri="{FF2B5EF4-FFF2-40B4-BE49-F238E27FC236}">
                <a16:creationId xmlns:a16="http://schemas.microsoft.com/office/drawing/2014/main" id="{7CD6B6BF-E7C2-E68E-A891-3F5809834FED}"/>
              </a:ext>
            </a:extLst>
          </p:cNvPr>
          <p:cNvSpPr txBox="1"/>
          <p:nvPr/>
        </p:nvSpPr>
        <p:spPr>
          <a:xfrm>
            <a:off x="545163" y="1916832"/>
            <a:ext cx="5199352" cy="338554"/>
          </a:xfrm>
          <a:prstGeom prst="rect">
            <a:avLst/>
          </a:prstGeom>
          <a:noFill/>
        </p:spPr>
        <p:txBody>
          <a:bodyPr wrap="square">
            <a:spAutoFit/>
          </a:bodyPr>
          <a:lstStyle/>
          <a:p>
            <a:pPr algn="ctr"/>
            <a:r>
              <a:rPr lang="en-GB" sz="1600" b="1" spc="100" noProof="0" dirty="0">
                <a:solidFill>
                  <a:schemeClr val="accent1"/>
                </a:solidFill>
                <a:latin typeface="Arial" panose="020B0604020202020204" pitchFamily="34" charset="0"/>
                <a:cs typeface="Arial" panose="020B0604020202020204" pitchFamily="34" charset="0"/>
              </a:rPr>
              <a:t>OVERALL SURVIVAL</a:t>
            </a:r>
          </a:p>
        </p:txBody>
      </p:sp>
      <p:sp>
        <p:nvSpPr>
          <p:cNvPr id="5" name="TextBox 4">
            <a:extLst>
              <a:ext uri="{FF2B5EF4-FFF2-40B4-BE49-F238E27FC236}">
                <a16:creationId xmlns:a16="http://schemas.microsoft.com/office/drawing/2014/main" id="{2F71C576-3172-9506-DDA8-5CDD674EC707}"/>
              </a:ext>
            </a:extLst>
          </p:cNvPr>
          <p:cNvSpPr txBox="1"/>
          <p:nvPr/>
        </p:nvSpPr>
        <p:spPr>
          <a:xfrm>
            <a:off x="6554642" y="1916832"/>
            <a:ext cx="5199352" cy="338554"/>
          </a:xfrm>
          <a:prstGeom prst="rect">
            <a:avLst/>
          </a:prstGeom>
          <a:noFill/>
        </p:spPr>
        <p:txBody>
          <a:bodyPr wrap="square">
            <a:spAutoFit/>
          </a:bodyPr>
          <a:lstStyle/>
          <a:p>
            <a:pPr algn="ctr"/>
            <a:r>
              <a:rPr lang="en-GB" sz="1600" b="1" spc="100" noProof="0" dirty="0">
                <a:solidFill>
                  <a:schemeClr val="accent1"/>
                </a:solidFill>
                <a:latin typeface="Arial" panose="020B0604020202020204" pitchFamily="34" charset="0"/>
                <a:cs typeface="Arial" panose="020B0604020202020204" pitchFamily="34" charset="0"/>
              </a:rPr>
              <a:t>PROGRESSION FREE SURVIVAL</a:t>
            </a:r>
          </a:p>
        </p:txBody>
      </p:sp>
      <p:sp>
        <p:nvSpPr>
          <p:cNvPr id="13" name="TextBox 12">
            <a:extLst>
              <a:ext uri="{FF2B5EF4-FFF2-40B4-BE49-F238E27FC236}">
                <a16:creationId xmlns:a16="http://schemas.microsoft.com/office/drawing/2014/main" id="{9BDDFBE3-9F86-42CC-3302-D09943C3E7B5}"/>
              </a:ext>
            </a:extLst>
          </p:cNvPr>
          <p:cNvSpPr txBox="1"/>
          <p:nvPr/>
        </p:nvSpPr>
        <p:spPr>
          <a:xfrm>
            <a:off x="2860715" y="4841331"/>
            <a:ext cx="795089"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Time (months)</a:t>
            </a:r>
          </a:p>
        </p:txBody>
      </p:sp>
      <p:sp>
        <p:nvSpPr>
          <p:cNvPr id="17" name="TextBox 16">
            <a:extLst>
              <a:ext uri="{FF2B5EF4-FFF2-40B4-BE49-F238E27FC236}">
                <a16:creationId xmlns:a16="http://schemas.microsoft.com/office/drawing/2014/main" id="{C007E5D2-AD5B-EF12-703E-5F7376078141}"/>
              </a:ext>
            </a:extLst>
          </p:cNvPr>
          <p:cNvSpPr txBox="1"/>
          <p:nvPr/>
        </p:nvSpPr>
        <p:spPr>
          <a:xfrm>
            <a:off x="5691214"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29</a:t>
            </a:r>
          </a:p>
        </p:txBody>
      </p:sp>
      <p:pic>
        <p:nvPicPr>
          <p:cNvPr id="33" name="Picture 32">
            <a:extLst>
              <a:ext uri="{FF2B5EF4-FFF2-40B4-BE49-F238E27FC236}">
                <a16:creationId xmlns:a16="http://schemas.microsoft.com/office/drawing/2014/main" id="{8AACAD56-C78F-63A9-3549-55904696910B}"/>
              </a:ext>
            </a:extLst>
          </p:cNvPr>
          <p:cNvPicPr>
            <a:picLocks noChangeAspect="1"/>
          </p:cNvPicPr>
          <p:nvPr/>
        </p:nvPicPr>
        <p:blipFill>
          <a:blip r:embed="rId3"/>
          <a:srcRect/>
          <a:stretch/>
        </p:blipFill>
        <p:spPr>
          <a:xfrm>
            <a:off x="834180" y="2549302"/>
            <a:ext cx="4986096" cy="2082800"/>
          </a:xfrm>
          <a:prstGeom prst="rect">
            <a:avLst/>
          </a:prstGeom>
        </p:spPr>
      </p:pic>
      <p:graphicFrame>
        <p:nvGraphicFramePr>
          <p:cNvPr id="36" name="Table 35">
            <a:extLst>
              <a:ext uri="{FF2B5EF4-FFF2-40B4-BE49-F238E27FC236}">
                <a16:creationId xmlns:a16="http://schemas.microsoft.com/office/drawing/2014/main" id="{4CB3C18E-5AAE-4EA5-E85D-4C788D916866}"/>
              </a:ext>
            </a:extLst>
          </p:cNvPr>
          <p:cNvGraphicFramePr>
            <a:graphicFrameLocks noGrp="1"/>
          </p:cNvGraphicFramePr>
          <p:nvPr>
            <p:extLst>
              <p:ext uri="{D42A27DB-BD31-4B8C-83A1-F6EECF244321}">
                <p14:modId xmlns:p14="http://schemas.microsoft.com/office/powerpoint/2010/main" val="1958727344"/>
              </p:ext>
            </p:extLst>
          </p:nvPr>
        </p:nvGraphicFramePr>
        <p:xfrm>
          <a:off x="747622" y="5130643"/>
          <a:ext cx="5276368" cy="254880"/>
        </p:xfrm>
        <a:graphic>
          <a:graphicData uri="http://schemas.openxmlformats.org/drawingml/2006/table">
            <a:tbl>
              <a:tblPr>
                <a:tableStyleId>{5C22544A-7EE6-4342-B048-85BDC9FD1C3A}</a:tableStyleId>
              </a:tblPr>
              <a:tblGrid>
                <a:gridCol w="329773">
                  <a:extLst>
                    <a:ext uri="{9D8B030D-6E8A-4147-A177-3AD203B41FA5}">
                      <a16:colId xmlns:a16="http://schemas.microsoft.com/office/drawing/2014/main" val="4085228235"/>
                    </a:ext>
                  </a:extLst>
                </a:gridCol>
                <a:gridCol w="329773">
                  <a:extLst>
                    <a:ext uri="{9D8B030D-6E8A-4147-A177-3AD203B41FA5}">
                      <a16:colId xmlns:a16="http://schemas.microsoft.com/office/drawing/2014/main" val="1570490290"/>
                    </a:ext>
                  </a:extLst>
                </a:gridCol>
                <a:gridCol w="329773">
                  <a:extLst>
                    <a:ext uri="{9D8B030D-6E8A-4147-A177-3AD203B41FA5}">
                      <a16:colId xmlns:a16="http://schemas.microsoft.com/office/drawing/2014/main" val="642234803"/>
                    </a:ext>
                  </a:extLst>
                </a:gridCol>
                <a:gridCol w="329773">
                  <a:extLst>
                    <a:ext uri="{9D8B030D-6E8A-4147-A177-3AD203B41FA5}">
                      <a16:colId xmlns:a16="http://schemas.microsoft.com/office/drawing/2014/main" val="266217376"/>
                    </a:ext>
                  </a:extLst>
                </a:gridCol>
                <a:gridCol w="329773">
                  <a:extLst>
                    <a:ext uri="{9D8B030D-6E8A-4147-A177-3AD203B41FA5}">
                      <a16:colId xmlns:a16="http://schemas.microsoft.com/office/drawing/2014/main" val="2514827352"/>
                    </a:ext>
                  </a:extLst>
                </a:gridCol>
                <a:gridCol w="329773">
                  <a:extLst>
                    <a:ext uri="{9D8B030D-6E8A-4147-A177-3AD203B41FA5}">
                      <a16:colId xmlns:a16="http://schemas.microsoft.com/office/drawing/2014/main" val="1271989648"/>
                    </a:ext>
                  </a:extLst>
                </a:gridCol>
                <a:gridCol w="329773">
                  <a:extLst>
                    <a:ext uri="{9D8B030D-6E8A-4147-A177-3AD203B41FA5}">
                      <a16:colId xmlns:a16="http://schemas.microsoft.com/office/drawing/2014/main" val="2830285164"/>
                    </a:ext>
                  </a:extLst>
                </a:gridCol>
                <a:gridCol w="329773">
                  <a:extLst>
                    <a:ext uri="{9D8B030D-6E8A-4147-A177-3AD203B41FA5}">
                      <a16:colId xmlns:a16="http://schemas.microsoft.com/office/drawing/2014/main" val="1711501020"/>
                    </a:ext>
                  </a:extLst>
                </a:gridCol>
                <a:gridCol w="329773">
                  <a:extLst>
                    <a:ext uri="{9D8B030D-6E8A-4147-A177-3AD203B41FA5}">
                      <a16:colId xmlns:a16="http://schemas.microsoft.com/office/drawing/2014/main" val="3824398377"/>
                    </a:ext>
                  </a:extLst>
                </a:gridCol>
                <a:gridCol w="329773">
                  <a:extLst>
                    <a:ext uri="{9D8B030D-6E8A-4147-A177-3AD203B41FA5}">
                      <a16:colId xmlns:a16="http://schemas.microsoft.com/office/drawing/2014/main" val="2031921191"/>
                    </a:ext>
                  </a:extLst>
                </a:gridCol>
                <a:gridCol w="329773">
                  <a:extLst>
                    <a:ext uri="{9D8B030D-6E8A-4147-A177-3AD203B41FA5}">
                      <a16:colId xmlns:a16="http://schemas.microsoft.com/office/drawing/2014/main" val="2620421930"/>
                    </a:ext>
                  </a:extLst>
                </a:gridCol>
                <a:gridCol w="329773">
                  <a:extLst>
                    <a:ext uri="{9D8B030D-6E8A-4147-A177-3AD203B41FA5}">
                      <a16:colId xmlns:a16="http://schemas.microsoft.com/office/drawing/2014/main" val="1851175929"/>
                    </a:ext>
                  </a:extLst>
                </a:gridCol>
                <a:gridCol w="329773">
                  <a:extLst>
                    <a:ext uri="{9D8B030D-6E8A-4147-A177-3AD203B41FA5}">
                      <a16:colId xmlns:a16="http://schemas.microsoft.com/office/drawing/2014/main" val="699820180"/>
                    </a:ext>
                  </a:extLst>
                </a:gridCol>
                <a:gridCol w="329773">
                  <a:extLst>
                    <a:ext uri="{9D8B030D-6E8A-4147-A177-3AD203B41FA5}">
                      <a16:colId xmlns:a16="http://schemas.microsoft.com/office/drawing/2014/main" val="3231504856"/>
                    </a:ext>
                  </a:extLst>
                </a:gridCol>
                <a:gridCol w="329773">
                  <a:extLst>
                    <a:ext uri="{9D8B030D-6E8A-4147-A177-3AD203B41FA5}">
                      <a16:colId xmlns:a16="http://schemas.microsoft.com/office/drawing/2014/main" val="4176398366"/>
                    </a:ext>
                  </a:extLst>
                </a:gridCol>
                <a:gridCol w="329773">
                  <a:extLst>
                    <a:ext uri="{9D8B030D-6E8A-4147-A177-3AD203B41FA5}">
                      <a16:colId xmlns:a16="http://schemas.microsoft.com/office/drawing/2014/main" val="157442445"/>
                    </a:ext>
                  </a:extLst>
                </a:gridCol>
              </a:tblGrid>
              <a:tr h="0">
                <a:tc>
                  <a:txBody>
                    <a:bodyPr/>
                    <a:lstStyle/>
                    <a:p>
                      <a:pPr algn="ctr"/>
                      <a:r>
                        <a:rPr lang="en-GB" sz="600" noProof="0" dirty="0">
                          <a:latin typeface="Arial" panose="020B0604020202020204" pitchFamily="34" charset="0"/>
                          <a:cs typeface="Arial" panose="020B0604020202020204" pitchFamily="34" charset="0"/>
                        </a:rPr>
                        <a:t>336 (0)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320 (6)</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302 (6)</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276 (10)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252 (11)</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233 (12)</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214 (14)</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202 (16)</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186 (17)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164 (17)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134 (37)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80 (87)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42 (120)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12 (145)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 (154)</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0 (156)</a:t>
                      </a:r>
                    </a:p>
                  </a:txBody>
                  <a:tcPr marL="0" marR="0" marT="18000" marB="18000">
                    <a:solidFill>
                      <a:schemeClr val="bg1"/>
                    </a:solidFill>
                  </a:tcPr>
                </a:tc>
                <a:extLst>
                  <a:ext uri="{0D108BD9-81ED-4DB2-BD59-A6C34878D82A}">
                    <a16:rowId xmlns:a16="http://schemas.microsoft.com/office/drawing/2014/main" val="2318895972"/>
                  </a:ext>
                </a:extLst>
              </a:tr>
              <a:tr h="0">
                <a:tc>
                  <a:txBody>
                    <a:bodyPr/>
                    <a:lstStyle/>
                    <a:p>
                      <a:pPr algn="ctr"/>
                      <a:r>
                        <a:rPr lang="en-GB" sz="600" noProof="0" dirty="0">
                          <a:latin typeface="Arial" panose="020B0604020202020204" pitchFamily="34" charset="0"/>
                          <a:cs typeface="Arial" panose="020B0604020202020204" pitchFamily="34" charset="0"/>
                        </a:rPr>
                        <a:t>165 (0)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144 (11)</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128 (13)</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106 (17)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92 (19)</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85 (21)</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78 (22)</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66 (22)</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61 (22)</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55 (22)</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44 (28)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24 (43)</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12 (55)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 (63)</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0 (65)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0 (65)</a:t>
                      </a:r>
                    </a:p>
                  </a:txBody>
                  <a:tcPr marL="0" marR="0" marT="18000" marB="18000">
                    <a:solidFill>
                      <a:schemeClr val="bg1"/>
                    </a:solidFill>
                  </a:tcPr>
                </a:tc>
                <a:extLst>
                  <a:ext uri="{0D108BD9-81ED-4DB2-BD59-A6C34878D82A}">
                    <a16:rowId xmlns:a16="http://schemas.microsoft.com/office/drawing/2014/main" val="140781908"/>
                  </a:ext>
                </a:extLst>
              </a:tr>
            </a:tbl>
          </a:graphicData>
        </a:graphic>
      </p:graphicFrame>
      <p:sp>
        <p:nvSpPr>
          <p:cNvPr id="37" name="TextBox 36">
            <a:extLst>
              <a:ext uri="{FF2B5EF4-FFF2-40B4-BE49-F238E27FC236}">
                <a16:creationId xmlns:a16="http://schemas.microsoft.com/office/drawing/2014/main" id="{E874B288-87DC-D888-762B-7906ED2144C1}"/>
              </a:ext>
            </a:extLst>
          </p:cNvPr>
          <p:cNvSpPr txBox="1"/>
          <p:nvPr/>
        </p:nvSpPr>
        <p:spPr>
          <a:xfrm>
            <a:off x="5523141"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28</a:t>
            </a:r>
          </a:p>
        </p:txBody>
      </p:sp>
      <p:sp>
        <p:nvSpPr>
          <p:cNvPr id="38" name="TextBox 37">
            <a:extLst>
              <a:ext uri="{FF2B5EF4-FFF2-40B4-BE49-F238E27FC236}">
                <a16:creationId xmlns:a16="http://schemas.microsoft.com/office/drawing/2014/main" id="{B09E96AD-3A61-BBFA-78F0-71626C2297F4}"/>
              </a:ext>
            </a:extLst>
          </p:cNvPr>
          <p:cNvSpPr txBox="1"/>
          <p:nvPr/>
        </p:nvSpPr>
        <p:spPr>
          <a:xfrm>
            <a:off x="5355073"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27</a:t>
            </a:r>
          </a:p>
        </p:txBody>
      </p:sp>
      <p:sp>
        <p:nvSpPr>
          <p:cNvPr id="39" name="TextBox 38">
            <a:extLst>
              <a:ext uri="{FF2B5EF4-FFF2-40B4-BE49-F238E27FC236}">
                <a16:creationId xmlns:a16="http://schemas.microsoft.com/office/drawing/2014/main" id="{2AB766D8-A620-D1C8-C7EB-3B2340DE964C}"/>
              </a:ext>
            </a:extLst>
          </p:cNvPr>
          <p:cNvSpPr txBox="1"/>
          <p:nvPr/>
        </p:nvSpPr>
        <p:spPr>
          <a:xfrm>
            <a:off x="518700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26</a:t>
            </a:r>
          </a:p>
        </p:txBody>
      </p:sp>
      <p:sp>
        <p:nvSpPr>
          <p:cNvPr id="40" name="TextBox 39">
            <a:extLst>
              <a:ext uri="{FF2B5EF4-FFF2-40B4-BE49-F238E27FC236}">
                <a16:creationId xmlns:a16="http://schemas.microsoft.com/office/drawing/2014/main" id="{0D37942C-4611-216B-22CE-DA7DE4EDF249}"/>
              </a:ext>
            </a:extLst>
          </p:cNvPr>
          <p:cNvSpPr txBox="1"/>
          <p:nvPr/>
        </p:nvSpPr>
        <p:spPr>
          <a:xfrm>
            <a:off x="5018937"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25</a:t>
            </a:r>
          </a:p>
        </p:txBody>
      </p:sp>
      <p:sp>
        <p:nvSpPr>
          <p:cNvPr id="41" name="TextBox 40">
            <a:extLst>
              <a:ext uri="{FF2B5EF4-FFF2-40B4-BE49-F238E27FC236}">
                <a16:creationId xmlns:a16="http://schemas.microsoft.com/office/drawing/2014/main" id="{49324B3D-8862-D8D7-16D8-DE6CD1114680}"/>
              </a:ext>
            </a:extLst>
          </p:cNvPr>
          <p:cNvSpPr txBox="1"/>
          <p:nvPr/>
        </p:nvSpPr>
        <p:spPr>
          <a:xfrm>
            <a:off x="4850869"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42" name="TextBox 41">
            <a:extLst>
              <a:ext uri="{FF2B5EF4-FFF2-40B4-BE49-F238E27FC236}">
                <a16:creationId xmlns:a16="http://schemas.microsoft.com/office/drawing/2014/main" id="{1E5E2746-17A6-D335-77FE-C2BE3BB05E18}"/>
              </a:ext>
            </a:extLst>
          </p:cNvPr>
          <p:cNvSpPr txBox="1"/>
          <p:nvPr/>
        </p:nvSpPr>
        <p:spPr>
          <a:xfrm>
            <a:off x="4682801"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23</a:t>
            </a:r>
          </a:p>
        </p:txBody>
      </p:sp>
      <p:sp>
        <p:nvSpPr>
          <p:cNvPr id="43" name="TextBox 42">
            <a:extLst>
              <a:ext uri="{FF2B5EF4-FFF2-40B4-BE49-F238E27FC236}">
                <a16:creationId xmlns:a16="http://schemas.microsoft.com/office/drawing/2014/main" id="{EBD638B6-377C-3C25-843E-DBBBB23DDEA7}"/>
              </a:ext>
            </a:extLst>
          </p:cNvPr>
          <p:cNvSpPr txBox="1"/>
          <p:nvPr/>
        </p:nvSpPr>
        <p:spPr>
          <a:xfrm>
            <a:off x="4514733"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22</a:t>
            </a:r>
          </a:p>
        </p:txBody>
      </p:sp>
      <p:sp>
        <p:nvSpPr>
          <p:cNvPr id="44" name="TextBox 43">
            <a:extLst>
              <a:ext uri="{FF2B5EF4-FFF2-40B4-BE49-F238E27FC236}">
                <a16:creationId xmlns:a16="http://schemas.microsoft.com/office/drawing/2014/main" id="{652051D2-B269-F891-2DD2-391D5F176236}"/>
              </a:ext>
            </a:extLst>
          </p:cNvPr>
          <p:cNvSpPr txBox="1"/>
          <p:nvPr/>
        </p:nvSpPr>
        <p:spPr>
          <a:xfrm>
            <a:off x="434666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1BEBDC07-6045-D816-28FC-80CC72746755}"/>
              </a:ext>
            </a:extLst>
          </p:cNvPr>
          <p:cNvSpPr txBox="1"/>
          <p:nvPr/>
        </p:nvSpPr>
        <p:spPr>
          <a:xfrm>
            <a:off x="4178597"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20</a:t>
            </a:r>
          </a:p>
        </p:txBody>
      </p:sp>
      <p:sp>
        <p:nvSpPr>
          <p:cNvPr id="46" name="TextBox 45">
            <a:extLst>
              <a:ext uri="{FF2B5EF4-FFF2-40B4-BE49-F238E27FC236}">
                <a16:creationId xmlns:a16="http://schemas.microsoft.com/office/drawing/2014/main" id="{2BCD2B62-D700-DFA9-284C-613AE2FD8814}"/>
              </a:ext>
            </a:extLst>
          </p:cNvPr>
          <p:cNvSpPr txBox="1"/>
          <p:nvPr/>
        </p:nvSpPr>
        <p:spPr>
          <a:xfrm>
            <a:off x="4010529"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19</a:t>
            </a:r>
          </a:p>
        </p:txBody>
      </p:sp>
      <p:sp>
        <p:nvSpPr>
          <p:cNvPr id="47" name="TextBox 46">
            <a:extLst>
              <a:ext uri="{FF2B5EF4-FFF2-40B4-BE49-F238E27FC236}">
                <a16:creationId xmlns:a16="http://schemas.microsoft.com/office/drawing/2014/main" id="{6C5121B7-C8FB-406E-2ED5-B0720E403A7F}"/>
              </a:ext>
            </a:extLst>
          </p:cNvPr>
          <p:cNvSpPr txBox="1"/>
          <p:nvPr/>
        </p:nvSpPr>
        <p:spPr>
          <a:xfrm>
            <a:off x="3842461"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48" name="TextBox 47">
            <a:extLst>
              <a:ext uri="{FF2B5EF4-FFF2-40B4-BE49-F238E27FC236}">
                <a16:creationId xmlns:a16="http://schemas.microsoft.com/office/drawing/2014/main" id="{D0A67E61-15DD-8B13-F14D-727486E81120}"/>
              </a:ext>
            </a:extLst>
          </p:cNvPr>
          <p:cNvSpPr txBox="1"/>
          <p:nvPr/>
        </p:nvSpPr>
        <p:spPr>
          <a:xfrm>
            <a:off x="3674393"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17</a:t>
            </a:r>
          </a:p>
        </p:txBody>
      </p:sp>
      <p:sp>
        <p:nvSpPr>
          <p:cNvPr id="49" name="TextBox 48">
            <a:extLst>
              <a:ext uri="{FF2B5EF4-FFF2-40B4-BE49-F238E27FC236}">
                <a16:creationId xmlns:a16="http://schemas.microsoft.com/office/drawing/2014/main" id="{CA7482C6-70D7-A755-A842-3D1B7191B2F6}"/>
              </a:ext>
            </a:extLst>
          </p:cNvPr>
          <p:cNvSpPr txBox="1"/>
          <p:nvPr/>
        </p:nvSpPr>
        <p:spPr>
          <a:xfrm>
            <a:off x="350632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16</a:t>
            </a:r>
          </a:p>
        </p:txBody>
      </p:sp>
      <p:sp>
        <p:nvSpPr>
          <p:cNvPr id="50" name="TextBox 49">
            <a:extLst>
              <a:ext uri="{FF2B5EF4-FFF2-40B4-BE49-F238E27FC236}">
                <a16:creationId xmlns:a16="http://schemas.microsoft.com/office/drawing/2014/main" id="{D826C468-B27B-D1C7-B5C6-C9E9940DB135}"/>
              </a:ext>
            </a:extLst>
          </p:cNvPr>
          <p:cNvSpPr txBox="1"/>
          <p:nvPr/>
        </p:nvSpPr>
        <p:spPr>
          <a:xfrm>
            <a:off x="3338257"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15</a:t>
            </a:r>
          </a:p>
        </p:txBody>
      </p:sp>
      <p:sp>
        <p:nvSpPr>
          <p:cNvPr id="51" name="TextBox 50">
            <a:extLst>
              <a:ext uri="{FF2B5EF4-FFF2-40B4-BE49-F238E27FC236}">
                <a16:creationId xmlns:a16="http://schemas.microsoft.com/office/drawing/2014/main" id="{4D805BBB-CA52-50AF-973F-61E823E4696C}"/>
              </a:ext>
            </a:extLst>
          </p:cNvPr>
          <p:cNvSpPr txBox="1"/>
          <p:nvPr/>
        </p:nvSpPr>
        <p:spPr>
          <a:xfrm>
            <a:off x="3170189"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14</a:t>
            </a:r>
          </a:p>
        </p:txBody>
      </p:sp>
      <p:sp>
        <p:nvSpPr>
          <p:cNvPr id="52" name="TextBox 51">
            <a:extLst>
              <a:ext uri="{FF2B5EF4-FFF2-40B4-BE49-F238E27FC236}">
                <a16:creationId xmlns:a16="http://schemas.microsoft.com/office/drawing/2014/main" id="{0EFCBFC4-7565-D812-C2C2-4E5263283F04}"/>
              </a:ext>
            </a:extLst>
          </p:cNvPr>
          <p:cNvSpPr txBox="1"/>
          <p:nvPr/>
        </p:nvSpPr>
        <p:spPr>
          <a:xfrm>
            <a:off x="3002121"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13</a:t>
            </a:r>
          </a:p>
        </p:txBody>
      </p:sp>
      <p:sp>
        <p:nvSpPr>
          <p:cNvPr id="53" name="TextBox 52">
            <a:extLst>
              <a:ext uri="{FF2B5EF4-FFF2-40B4-BE49-F238E27FC236}">
                <a16:creationId xmlns:a16="http://schemas.microsoft.com/office/drawing/2014/main" id="{21F010F2-8CEB-5C69-0D41-5A655C9D490C}"/>
              </a:ext>
            </a:extLst>
          </p:cNvPr>
          <p:cNvSpPr txBox="1"/>
          <p:nvPr/>
        </p:nvSpPr>
        <p:spPr>
          <a:xfrm>
            <a:off x="2834053"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54" name="TextBox 53">
            <a:extLst>
              <a:ext uri="{FF2B5EF4-FFF2-40B4-BE49-F238E27FC236}">
                <a16:creationId xmlns:a16="http://schemas.microsoft.com/office/drawing/2014/main" id="{998F0CE8-AF8D-AA12-A3CA-93F172E0BAF8}"/>
              </a:ext>
            </a:extLst>
          </p:cNvPr>
          <p:cNvSpPr txBox="1"/>
          <p:nvPr/>
        </p:nvSpPr>
        <p:spPr>
          <a:xfrm>
            <a:off x="266598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11</a:t>
            </a:r>
          </a:p>
        </p:txBody>
      </p:sp>
      <p:sp>
        <p:nvSpPr>
          <p:cNvPr id="55" name="TextBox 54">
            <a:extLst>
              <a:ext uri="{FF2B5EF4-FFF2-40B4-BE49-F238E27FC236}">
                <a16:creationId xmlns:a16="http://schemas.microsoft.com/office/drawing/2014/main" id="{6E1F2960-AD94-07BB-B9FD-B34F26941B77}"/>
              </a:ext>
            </a:extLst>
          </p:cNvPr>
          <p:cNvSpPr txBox="1"/>
          <p:nvPr/>
        </p:nvSpPr>
        <p:spPr>
          <a:xfrm>
            <a:off x="2497917"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10</a:t>
            </a:r>
          </a:p>
        </p:txBody>
      </p:sp>
      <p:sp>
        <p:nvSpPr>
          <p:cNvPr id="56" name="TextBox 55">
            <a:extLst>
              <a:ext uri="{FF2B5EF4-FFF2-40B4-BE49-F238E27FC236}">
                <a16:creationId xmlns:a16="http://schemas.microsoft.com/office/drawing/2014/main" id="{2E9DA2DB-167A-0746-90AA-C5261EC254F0}"/>
              </a:ext>
            </a:extLst>
          </p:cNvPr>
          <p:cNvSpPr txBox="1"/>
          <p:nvPr/>
        </p:nvSpPr>
        <p:spPr>
          <a:xfrm>
            <a:off x="2361909"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9</a:t>
            </a:r>
          </a:p>
        </p:txBody>
      </p:sp>
      <p:sp>
        <p:nvSpPr>
          <p:cNvPr id="57" name="TextBox 56">
            <a:extLst>
              <a:ext uri="{FF2B5EF4-FFF2-40B4-BE49-F238E27FC236}">
                <a16:creationId xmlns:a16="http://schemas.microsoft.com/office/drawing/2014/main" id="{B997FB90-A01E-3B54-BA12-1AFF59C240F0}"/>
              </a:ext>
            </a:extLst>
          </p:cNvPr>
          <p:cNvSpPr txBox="1"/>
          <p:nvPr/>
        </p:nvSpPr>
        <p:spPr>
          <a:xfrm>
            <a:off x="219384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8</a:t>
            </a:r>
          </a:p>
        </p:txBody>
      </p:sp>
      <p:sp>
        <p:nvSpPr>
          <p:cNvPr id="58" name="TextBox 57">
            <a:extLst>
              <a:ext uri="{FF2B5EF4-FFF2-40B4-BE49-F238E27FC236}">
                <a16:creationId xmlns:a16="http://schemas.microsoft.com/office/drawing/2014/main" id="{89D02C50-4DB1-2788-4A84-44E71DB7A81D}"/>
              </a:ext>
            </a:extLst>
          </p:cNvPr>
          <p:cNvSpPr txBox="1"/>
          <p:nvPr/>
        </p:nvSpPr>
        <p:spPr>
          <a:xfrm>
            <a:off x="1856049"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59" name="TextBox 58">
            <a:extLst>
              <a:ext uri="{FF2B5EF4-FFF2-40B4-BE49-F238E27FC236}">
                <a16:creationId xmlns:a16="http://schemas.microsoft.com/office/drawing/2014/main" id="{E3F2B221-985D-5AD9-8D47-4A3251272FA9}"/>
              </a:ext>
            </a:extLst>
          </p:cNvPr>
          <p:cNvSpPr txBox="1"/>
          <p:nvPr/>
        </p:nvSpPr>
        <p:spPr>
          <a:xfrm>
            <a:off x="168798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5</a:t>
            </a:r>
          </a:p>
        </p:txBody>
      </p:sp>
      <p:sp>
        <p:nvSpPr>
          <p:cNvPr id="60" name="TextBox 59">
            <a:extLst>
              <a:ext uri="{FF2B5EF4-FFF2-40B4-BE49-F238E27FC236}">
                <a16:creationId xmlns:a16="http://schemas.microsoft.com/office/drawing/2014/main" id="{BD282FF6-4494-41E5-6D23-7E3AB1035AA6}"/>
              </a:ext>
            </a:extLst>
          </p:cNvPr>
          <p:cNvSpPr txBox="1"/>
          <p:nvPr/>
        </p:nvSpPr>
        <p:spPr>
          <a:xfrm>
            <a:off x="1519913"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a:t>
            </a:r>
          </a:p>
        </p:txBody>
      </p:sp>
      <p:sp>
        <p:nvSpPr>
          <p:cNvPr id="61" name="TextBox 60">
            <a:extLst>
              <a:ext uri="{FF2B5EF4-FFF2-40B4-BE49-F238E27FC236}">
                <a16:creationId xmlns:a16="http://schemas.microsoft.com/office/drawing/2014/main" id="{DD88379D-5D33-72F9-5A61-018341F7BC37}"/>
              </a:ext>
            </a:extLst>
          </p:cNvPr>
          <p:cNvSpPr txBox="1"/>
          <p:nvPr/>
        </p:nvSpPr>
        <p:spPr>
          <a:xfrm>
            <a:off x="1351845"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a:t>
            </a:r>
          </a:p>
        </p:txBody>
      </p:sp>
      <p:sp>
        <p:nvSpPr>
          <p:cNvPr id="62" name="TextBox 61">
            <a:extLst>
              <a:ext uri="{FF2B5EF4-FFF2-40B4-BE49-F238E27FC236}">
                <a16:creationId xmlns:a16="http://schemas.microsoft.com/office/drawing/2014/main" id="{858B1DA6-8D30-6001-CADF-A1CBD2E520BB}"/>
              </a:ext>
            </a:extLst>
          </p:cNvPr>
          <p:cNvSpPr txBox="1"/>
          <p:nvPr/>
        </p:nvSpPr>
        <p:spPr>
          <a:xfrm>
            <a:off x="1183777"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a:t>
            </a:r>
          </a:p>
        </p:txBody>
      </p:sp>
      <p:sp>
        <p:nvSpPr>
          <p:cNvPr id="63" name="TextBox 62">
            <a:extLst>
              <a:ext uri="{FF2B5EF4-FFF2-40B4-BE49-F238E27FC236}">
                <a16:creationId xmlns:a16="http://schemas.microsoft.com/office/drawing/2014/main" id="{86CB23C0-24EC-DEAA-9ED6-7FD1DF0DF2AE}"/>
              </a:ext>
            </a:extLst>
          </p:cNvPr>
          <p:cNvSpPr txBox="1"/>
          <p:nvPr/>
        </p:nvSpPr>
        <p:spPr>
          <a:xfrm>
            <a:off x="1015709"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a:t>
            </a:r>
          </a:p>
        </p:txBody>
      </p:sp>
      <p:sp>
        <p:nvSpPr>
          <p:cNvPr id="448" name="TextBox 447">
            <a:extLst>
              <a:ext uri="{FF2B5EF4-FFF2-40B4-BE49-F238E27FC236}">
                <a16:creationId xmlns:a16="http://schemas.microsoft.com/office/drawing/2014/main" id="{3EBBBE35-6FC9-686D-D6C6-992090537B80}"/>
              </a:ext>
            </a:extLst>
          </p:cNvPr>
          <p:cNvSpPr txBox="1"/>
          <p:nvPr/>
        </p:nvSpPr>
        <p:spPr>
          <a:xfrm>
            <a:off x="84764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449" name="TextBox 448">
            <a:extLst>
              <a:ext uri="{FF2B5EF4-FFF2-40B4-BE49-F238E27FC236}">
                <a16:creationId xmlns:a16="http://schemas.microsoft.com/office/drawing/2014/main" id="{BDAE76AF-67D4-96E4-863C-310930D1DE9C}"/>
              </a:ext>
            </a:extLst>
          </p:cNvPr>
          <p:cNvSpPr txBox="1"/>
          <p:nvPr/>
        </p:nvSpPr>
        <p:spPr>
          <a:xfrm>
            <a:off x="202239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7</a:t>
            </a:r>
          </a:p>
        </p:txBody>
      </p:sp>
      <p:graphicFrame>
        <p:nvGraphicFramePr>
          <p:cNvPr id="450" name="Table 449">
            <a:extLst>
              <a:ext uri="{FF2B5EF4-FFF2-40B4-BE49-F238E27FC236}">
                <a16:creationId xmlns:a16="http://schemas.microsoft.com/office/drawing/2014/main" id="{F1C4A386-A2BC-0CEB-9DF8-9E583F19DA47}"/>
              </a:ext>
            </a:extLst>
          </p:cNvPr>
          <p:cNvGraphicFramePr>
            <a:graphicFrameLocks noGrp="1"/>
          </p:cNvGraphicFramePr>
          <p:nvPr>
            <p:extLst>
              <p:ext uri="{D42A27DB-BD31-4B8C-83A1-F6EECF244321}">
                <p14:modId xmlns:p14="http://schemas.microsoft.com/office/powerpoint/2010/main" val="2806116973"/>
              </p:ext>
            </p:extLst>
          </p:nvPr>
        </p:nvGraphicFramePr>
        <p:xfrm>
          <a:off x="296974" y="4911763"/>
          <a:ext cx="451241" cy="473760"/>
        </p:xfrm>
        <a:graphic>
          <a:graphicData uri="http://schemas.openxmlformats.org/drawingml/2006/table">
            <a:tbl>
              <a:tblPr>
                <a:tableStyleId>{5C22544A-7EE6-4342-B048-85BDC9FD1C3A}</a:tableStyleId>
              </a:tblPr>
              <a:tblGrid>
                <a:gridCol w="451241">
                  <a:extLst>
                    <a:ext uri="{9D8B030D-6E8A-4147-A177-3AD203B41FA5}">
                      <a16:colId xmlns:a16="http://schemas.microsoft.com/office/drawing/2014/main" val="4085228235"/>
                    </a:ext>
                  </a:extLst>
                </a:gridCol>
              </a:tblGrid>
              <a:tr h="0">
                <a:tc>
                  <a:txBody>
                    <a:bodyPr/>
                    <a:lstStyle/>
                    <a:p>
                      <a:pPr algn="r"/>
                      <a:r>
                        <a:rPr lang="en-GB" sz="600" b="1" noProof="0" dirty="0">
                          <a:latin typeface="Arial" panose="020B0604020202020204" pitchFamily="34" charset="0"/>
                          <a:cs typeface="Arial" panose="020B0604020202020204" pitchFamily="34" charset="0"/>
                        </a:rPr>
                        <a:t>No. at risk</a:t>
                      </a:r>
                      <a:br>
                        <a:rPr lang="en-GB" sz="600" b="1" noProof="0" dirty="0">
                          <a:latin typeface="Arial" panose="020B0604020202020204" pitchFamily="34" charset="0"/>
                          <a:cs typeface="Arial" panose="020B0604020202020204" pitchFamily="34" charset="0"/>
                        </a:rPr>
                      </a:br>
                      <a:r>
                        <a:rPr lang="en-GB" sz="600" b="1" noProof="0" dirty="0">
                          <a:latin typeface="Arial" panose="020B0604020202020204" pitchFamily="34" charset="0"/>
                          <a:cs typeface="Arial" panose="020B0604020202020204" pitchFamily="34" charset="0"/>
                        </a:rPr>
                        <a:t>(censored)</a:t>
                      </a:r>
                    </a:p>
                  </a:txBody>
                  <a:tcPr marL="0" marR="0" marT="18000" marB="18000">
                    <a:noFill/>
                  </a:tcPr>
                </a:tc>
                <a:extLst>
                  <a:ext uri="{0D108BD9-81ED-4DB2-BD59-A6C34878D82A}">
                    <a16:rowId xmlns:a16="http://schemas.microsoft.com/office/drawing/2014/main" val="2318895972"/>
                  </a:ext>
                </a:extLst>
              </a:tr>
              <a:tr h="0">
                <a:tc>
                  <a:txBody>
                    <a:bodyPr/>
                    <a:lstStyle/>
                    <a:p>
                      <a:pPr algn="r"/>
                      <a:r>
                        <a:rPr lang="en-GB" sz="600" b="1" noProof="0" dirty="0">
                          <a:solidFill>
                            <a:schemeClr val="tx2"/>
                          </a:solidFill>
                          <a:latin typeface="Arial" panose="020B0604020202020204" pitchFamily="34" charset="0"/>
                          <a:cs typeface="Arial" panose="020B0604020202020204" pitchFamily="34" charset="0"/>
                        </a:rPr>
                        <a:t>Atezo + bev</a:t>
                      </a:r>
                    </a:p>
                  </a:txBody>
                  <a:tcPr marL="0" marR="0" marT="18000" marB="18000">
                    <a:noFill/>
                  </a:tcPr>
                </a:tc>
                <a:extLst>
                  <a:ext uri="{0D108BD9-81ED-4DB2-BD59-A6C34878D82A}">
                    <a16:rowId xmlns:a16="http://schemas.microsoft.com/office/drawing/2014/main" val="140781908"/>
                  </a:ext>
                </a:extLst>
              </a:tr>
              <a:tr h="0">
                <a:tc>
                  <a:txBody>
                    <a:bodyPr/>
                    <a:lstStyle/>
                    <a:p>
                      <a:pPr algn="r"/>
                      <a:r>
                        <a:rPr lang="en-GB" sz="600" b="1" noProof="0" dirty="0">
                          <a:solidFill>
                            <a:schemeClr val="accent1"/>
                          </a:solidFill>
                          <a:latin typeface="Arial" panose="020B0604020202020204" pitchFamily="34" charset="0"/>
                          <a:cs typeface="Arial" panose="020B0604020202020204" pitchFamily="34" charset="0"/>
                        </a:rPr>
                        <a:t>Sorafenib</a:t>
                      </a:r>
                    </a:p>
                  </a:txBody>
                  <a:tcPr marL="0" marR="0" marT="18000" marB="18000">
                    <a:noFill/>
                  </a:tcPr>
                </a:tc>
                <a:extLst>
                  <a:ext uri="{0D108BD9-81ED-4DB2-BD59-A6C34878D82A}">
                    <a16:rowId xmlns:a16="http://schemas.microsoft.com/office/drawing/2014/main" val="2001045335"/>
                  </a:ext>
                </a:extLst>
              </a:tr>
            </a:tbl>
          </a:graphicData>
        </a:graphic>
      </p:graphicFrame>
      <p:sp>
        <p:nvSpPr>
          <p:cNvPr id="451" name="TextBox 450">
            <a:extLst>
              <a:ext uri="{FF2B5EF4-FFF2-40B4-BE49-F238E27FC236}">
                <a16:creationId xmlns:a16="http://schemas.microsoft.com/office/drawing/2014/main" id="{71E77534-D3A5-FF6B-F6DC-5E64914A2DDD}"/>
              </a:ext>
            </a:extLst>
          </p:cNvPr>
          <p:cNvSpPr txBox="1"/>
          <p:nvPr/>
        </p:nvSpPr>
        <p:spPr>
          <a:xfrm>
            <a:off x="632251" y="4113213"/>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0.2</a:t>
            </a:r>
          </a:p>
        </p:txBody>
      </p:sp>
      <p:sp>
        <p:nvSpPr>
          <p:cNvPr id="452" name="TextBox 451">
            <a:extLst>
              <a:ext uri="{FF2B5EF4-FFF2-40B4-BE49-F238E27FC236}">
                <a16:creationId xmlns:a16="http://schemas.microsoft.com/office/drawing/2014/main" id="{61EBD1C4-7A4E-FA54-CF5A-B486F9B6367A}"/>
              </a:ext>
            </a:extLst>
          </p:cNvPr>
          <p:cNvSpPr txBox="1"/>
          <p:nvPr/>
        </p:nvSpPr>
        <p:spPr>
          <a:xfrm rot="16200000">
            <a:off x="130253" y="3487637"/>
            <a:ext cx="666849"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OS estimate</a:t>
            </a:r>
          </a:p>
        </p:txBody>
      </p:sp>
      <p:sp>
        <p:nvSpPr>
          <p:cNvPr id="453" name="TextBox 452">
            <a:extLst>
              <a:ext uri="{FF2B5EF4-FFF2-40B4-BE49-F238E27FC236}">
                <a16:creationId xmlns:a16="http://schemas.microsoft.com/office/drawing/2014/main" id="{69BCA97F-1EC9-0D2F-584F-2A9F685E9D6E}"/>
              </a:ext>
            </a:extLst>
          </p:cNvPr>
          <p:cNvSpPr txBox="1"/>
          <p:nvPr/>
        </p:nvSpPr>
        <p:spPr>
          <a:xfrm>
            <a:off x="632251" y="2557258"/>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454" name="TextBox 453">
            <a:extLst>
              <a:ext uri="{FF2B5EF4-FFF2-40B4-BE49-F238E27FC236}">
                <a16:creationId xmlns:a16="http://schemas.microsoft.com/office/drawing/2014/main" id="{FE0E38EE-4D1B-5C41-AA63-697EBF9BCC17}"/>
              </a:ext>
            </a:extLst>
          </p:cNvPr>
          <p:cNvSpPr txBox="1"/>
          <p:nvPr/>
        </p:nvSpPr>
        <p:spPr>
          <a:xfrm>
            <a:off x="632251" y="2940716"/>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0.8</a:t>
            </a:r>
          </a:p>
        </p:txBody>
      </p:sp>
      <p:sp>
        <p:nvSpPr>
          <p:cNvPr id="455" name="TextBox 454">
            <a:extLst>
              <a:ext uri="{FF2B5EF4-FFF2-40B4-BE49-F238E27FC236}">
                <a16:creationId xmlns:a16="http://schemas.microsoft.com/office/drawing/2014/main" id="{9DCD6C32-A79D-3DAA-8663-F5D92D392BF9}"/>
              </a:ext>
            </a:extLst>
          </p:cNvPr>
          <p:cNvSpPr txBox="1"/>
          <p:nvPr/>
        </p:nvSpPr>
        <p:spPr>
          <a:xfrm>
            <a:off x="632251" y="3331548"/>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0.6</a:t>
            </a:r>
          </a:p>
        </p:txBody>
      </p:sp>
      <p:sp>
        <p:nvSpPr>
          <p:cNvPr id="456" name="TextBox 455">
            <a:extLst>
              <a:ext uri="{FF2B5EF4-FFF2-40B4-BE49-F238E27FC236}">
                <a16:creationId xmlns:a16="http://schemas.microsoft.com/office/drawing/2014/main" id="{EDD7CA59-1D54-68B6-BB7F-DCD9201962CD}"/>
              </a:ext>
            </a:extLst>
          </p:cNvPr>
          <p:cNvSpPr txBox="1"/>
          <p:nvPr/>
        </p:nvSpPr>
        <p:spPr>
          <a:xfrm>
            <a:off x="632251" y="3715006"/>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0.4</a:t>
            </a:r>
          </a:p>
        </p:txBody>
      </p:sp>
      <p:sp>
        <p:nvSpPr>
          <p:cNvPr id="457" name="TextBox 456">
            <a:extLst>
              <a:ext uri="{FF2B5EF4-FFF2-40B4-BE49-F238E27FC236}">
                <a16:creationId xmlns:a16="http://schemas.microsoft.com/office/drawing/2014/main" id="{2CCCA548-56CA-1EE2-340A-849334EBEA63}"/>
              </a:ext>
            </a:extLst>
          </p:cNvPr>
          <p:cNvSpPr txBox="1"/>
          <p:nvPr/>
        </p:nvSpPr>
        <p:spPr>
          <a:xfrm>
            <a:off x="728431" y="4511419"/>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pic>
        <p:nvPicPr>
          <p:cNvPr id="461" name="Picture 460" descr="A line of blue and orange lines&#10;&#10;Description automatically generated">
            <a:extLst>
              <a:ext uri="{FF2B5EF4-FFF2-40B4-BE49-F238E27FC236}">
                <a16:creationId xmlns:a16="http://schemas.microsoft.com/office/drawing/2014/main" id="{AA22FA35-70CC-05DE-C74C-4EA782422164}"/>
              </a:ext>
            </a:extLst>
          </p:cNvPr>
          <p:cNvPicPr>
            <a:picLocks noChangeAspect="1"/>
          </p:cNvPicPr>
          <p:nvPr/>
        </p:nvPicPr>
        <p:blipFill>
          <a:blip r:embed="rId4"/>
          <a:stretch>
            <a:fillRect/>
          </a:stretch>
        </p:blipFill>
        <p:spPr>
          <a:xfrm>
            <a:off x="6632624" y="2592483"/>
            <a:ext cx="5080000" cy="2044700"/>
          </a:xfrm>
          <a:prstGeom prst="rect">
            <a:avLst/>
          </a:prstGeom>
          <a:solidFill>
            <a:schemeClr val="bg1"/>
          </a:solidFill>
        </p:spPr>
      </p:pic>
      <p:graphicFrame>
        <p:nvGraphicFramePr>
          <p:cNvPr id="12" name="Table 11">
            <a:extLst>
              <a:ext uri="{FF2B5EF4-FFF2-40B4-BE49-F238E27FC236}">
                <a16:creationId xmlns:a16="http://schemas.microsoft.com/office/drawing/2014/main" id="{E03AEDBE-2274-9DEC-6610-C8E71080D7A6}"/>
              </a:ext>
            </a:extLst>
          </p:cNvPr>
          <p:cNvGraphicFramePr>
            <a:graphicFrameLocks noGrp="1"/>
          </p:cNvGraphicFramePr>
          <p:nvPr>
            <p:extLst>
              <p:ext uri="{D42A27DB-BD31-4B8C-83A1-F6EECF244321}">
                <p14:modId xmlns:p14="http://schemas.microsoft.com/office/powerpoint/2010/main" val="1901592753"/>
              </p:ext>
            </p:extLst>
          </p:nvPr>
        </p:nvGraphicFramePr>
        <p:xfrm>
          <a:off x="8209809" y="2330531"/>
          <a:ext cx="3358799" cy="763560"/>
        </p:xfrm>
        <a:graphic>
          <a:graphicData uri="http://schemas.openxmlformats.org/drawingml/2006/table">
            <a:tbl>
              <a:tblPr firstRow="1" bandRow="1">
                <a:tableStyleId>{5C22544A-7EE6-4342-B048-85BDC9FD1C3A}</a:tableStyleId>
              </a:tblPr>
              <a:tblGrid>
                <a:gridCol w="1493649">
                  <a:extLst>
                    <a:ext uri="{9D8B030D-6E8A-4147-A177-3AD203B41FA5}">
                      <a16:colId xmlns:a16="http://schemas.microsoft.com/office/drawing/2014/main" val="2870562913"/>
                    </a:ext>
                  </a:extLst>
                </a:gridCol>
                <a:gridCol w="932575">
                  <a:extLst>
                    <a:ext uri="{9D8B030D-6E8A-4147-A177-3AD203B41FA5}">
                      <a16:colId xmlns:a16="http://schemas.microsoft.com/office/drawing/2014/main" val="3546940678"/>
                    </a:ext>
                  </a:extLst>
                </a:gridCol>
                <a:gridCol w="932575">
                  <a:extLst>
                    <a:ext uri="{9D8B030D-6E8A-4147-A177-3AD203B41FA5}">
                      <a16:colId xmlns:a16="http://schemas.microsoft.com/office/drawing/2014/main" val="2129270681"/>
                    </a:ext>
                  </a:extLst>
                </a:gridCol>
              </a:tblGrid>
              <a:tr h="63866">
                <a:tc>
                  <a:txBody>
                    <a:bodyPr/>
                    <a:lstStyle/>
                    <a:p>
                      <a:endParaRPr lang="en-GB" sz="9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Atezo + bev</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(n=336)</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noProof="0" dirty="0">
                          <a:latin typeface="Arial" panose="020B0604020202020204" pitchFamily="34" charset="0"/>
                          <a:cs typeface="Arial" panose="020B0604020202020204" pitchFamily="34" charset="0"/>
                        </a:rPr>
                        <a:t>Sorafenib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(n=165)</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63866">
                <a:tc>
                  <a:txBody>
                    <a:bodyPr/>
                    <a:lstStyle/>
                    <a:p>
                      <a:r>
                        <a:rPr lang="en-GB" sz="900" noProof="0" dirty="0">
                          <a:latin typeface="Arial" panose="020B0604020202020204" pitchFamily="34" charset="0"/>
                          <a:cs typeface="Arial" panose="020B0604020202020204" pitchFamily="34" charset="0"/>
                        </a:rPr>
                        <a:t>Median PFS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6.9 (5.7-8.6)</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4.3 (4.0-5.6)</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53054">
                <a:tc>
                  <a:txBody>
                    <a:bodyPr/>
                    <a:lstStyle/>
                    <a:p>
                      <a:r>
                        <a:rPr lang="en-GB" sz="900" noProof="0" dirty="0" err="1">
                          <a:latin typeface="Arial" panose="020B0604020202020204" pitchFamily="34" charset="0"/>
                          <a:cs typeface="Arial" panose="020B0604020202020204" pitchFamily="34" charset="0"/>
                        </a:rPr>
                        <a:t>Stratified</a:t>
                      </a:r>
                      <a:r>
                        <a:rPr lang="en-GB" sz="900" baseline="30000" noProof="0" dirty="0" err="1">
                          <a:latin typeface="Arial" panose="020B0604020202020204" pitchFamily="34" charset="0"/>
                          <a:cs typeface="Arial" panose="020B0604020202020204" pitchFamily="34" charset="0"/>
                        </a:rPr>
                        <a:t>a</a:t>
                      </a:r>
                      <a:r>
                        <a:rPr lang="en-GB" sz="900" noProof="0" dirty="0">
                          <a:latin typeface="Arial" panose="020B0604020202020204" pitchFamily="34" charset="0"/>
                          <a:cs typeface="Arial" panose="020B0604020202020204" pitchFamily="34" charset="0"/>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noProof="0" dirty="0">
                          <a:latin typeface="Arial" panose="020B0604020202020204" pitchFamily="34" charset="0"/>
                          <a:cs typeface="Arial" panose="020B0604020202020204" pitchFamily="34" charset="0"/>
                        </a:rPr>
                        <a:t>0.65 (0.53-0.81)</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0">
                <a:tc>
                  <a:txBody>
                    <a:bodyPr/>
                    <a:lstStyle/>
                    <a:p>
                      <a:r>
                        <a:rPr lang="en-GB" sz="900" noProof="0" dirty="0">
                          <a:latin typeface="Arial" panose="020B0604020202020204" pitchFamily="34" charset="0"/>
                          <a:cs typeface="Arial" panose="020B0604020202020204" pitchFamily="34" charset="0"/>
                        </a:rPr>
                        <a:t>p value</a:t>
                      </a:r>
                      <a:endParaRPr lang="en-GB" sz="900" baseline="300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noProof="0" dirty="0">
                          <a:latin typeface="Arial" panose="020B0604020202020204" pitchFamily="34" charset="0"/>
                          <a:cs typeface="Arial" panose="020B0604020202020204" pitchFamily="34" charset="0"/>
                        </a:rPr>
                        <a:t>&lt;0.001*</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
        <p:nvSpPr>
          <p:cNvPr id="462" name="TextBox 461">
            <a:extLst>
              <a:ext uri="{FF2B5EF4-FFF2-40B4-BE49-F238E27FC236}">
                <a16:creationId xmlns:a16="http://schemas.microsoft.com/office/drawing/2014/main" id="{4AAE1083-03DC-F4D6-51EC-10E3AAB7CD1D}"/>
              </a:ext>
            </a:extLst>
          </p:cNvPr>
          <p:cNvSpPr txBox="1"/>
          <p:nvPr/>
        </p:nvSpPr>
        <p:spPr>
          <a:xfrm>
            <a:off x="8664205" y="4841331"/>
            <a:ext cx="795089"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Time (months)</a:t>
            </a:r>
          </a:p>
        </p:txBody>
      </p:sp>
      <p:sp>
        <p:nvSpPr>
          <p:cNvPr id="463" name="TextBox 462">
            <a:extLst>
              <a:ext uri="{FF2B5EF4-FFF2-40B4-BE49-F238E27FC236}">
                <a16:creationId xmlns:a16="http://schemas.microsoft.com/office/drawing/2014/main" id="{976F201B-294E-5504-CCBE-44A2E1258EC7}"/>
              </a:ext>
            </a:extLst>
          </p:cNvPr>
          <p:cNvSpPr txBox="1"/>
          <p:nvPr/>
        </p:nvSpPr>
        <p:spPr>
          <a:xfrm>
            <a:off x="665113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464" name="TextBox 463">
            <a:extLst>
              <a:ext uri="{FF2B5EF4-FFF2-40B4-BE49-F238E27FC236}">
                <a16:creationId xmlns:a16="http://schemas.microsoft.com/office/drawing/2014/main" id="{B35936C4-B84C-D07D-9859-2113FE0E0990}"/>
              </a:ext>
            </a:extLst>
          </p:cNvPr>
          <p:cNvSpPr txBox="1"/>
          <p:nvPr/>
        </p:nvSpPr>
        <p:spPr>
          <a:xfrm>
            <a:off x="6435741" y="4113213"/>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0.2</a:t>
            </a:r>
          </a:p>
        </p:txBody>
      </p:sp>
      <p:sp>
        <p:nvSpPr>
          <p:cNvPr id="465" name="TextBox 464">
            <a:extLst>
              <a:ext uri="{FF2B5EF4-FFF2-40B4-BE49-F238E27FC236}">
                <a16:creationId xmlns:a16="http://schemas.microsoft.com/office/drawing/2014/main" id="{48030A4F-170F-3773-CCBD-A337685F5876}"/>
              </a:ext>
            </a:extLst>
          </p:cNvPr>
          <p:cNvSpPr txBox="1"/>
          <p:nvPr/>
        </p:nvSpPr>
        <p:spPr>
          <a:xfrm rot="16200000">
            <a:off x="5904889" y="3487637"/>
            <a:ext cx="724557" cy="138499"/>
          </a:xfrm>
          <a:prstGeom prst="rect">
            <a:avLst/>
          </a:prstGeom>
          <a:noFill/>
        </p:spPr>
        <p:txBody>
          <a:bodyPr wrap="none" lIns="0" tIns="0" rIns="0" bIns="0" rtlCol="0">
            <a:spAutoFit/>
          </a:bodyPr>
          <a:lstStyle/>
          <a:p>
            <a:pPr algn="ctr"/>
            <a:r>
              <a:rPr lang="en-GB" sz="900" b="1" noProof="0" dirty="0">
                <a:latin typeface="Arial" panose="020B0604020202020204" pitchFamily="34" charset="0"/>
                <a:ea typeface="Aileron" charset="0"/>
                <a:cs typeface="Arial" panose="020B0604020202020204" pitchFamily="34" charset="0"/>
              </a:rPr>
              <a:t>PFS estimate</a:t>
            </a:r>
          </a:p>
        </p:txBody>
      </p:sp>
      <p:sp>
        <p:nvSpPr>
          <p:cNvPr id="466" name="TextBox 465">
            <a:extLst>
              <a:ext uri="{FF2B5EF4-FFF2-40B4-BE49-F238E27FC236}">
                <a16:creationId xmlns:a16="http://schemas.microsoft.com/office/drawing/2014/main" id="{49379D99-C2ED-283E-35D5-541BECA2859A}"/>
              </a:ext>
            </a:extLst>
          </p:cNvPr>
          <p:cNvSpPr txBox="1"/>
          <p:nvPr/>
        </p:nvSpPr>
        <p:spPr>
          <a:xfrm>
            <a:off x="6435741" y="2557258"/>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467" name="TextBox 466">
            <a:extLst>
              <a:ext uri="{FF2B5EF4-FFF2-40B4-BE49-F238E27FC236}">
                <a16:creationId xmlns:a16="http://schemas.microsoft.com/office/drawing/2014/main" id="{6BEFEB6D-C287-0FD6-34C8-24CB2F4BCA5B}"/>
              </a:ext>
            </a:extLst>
          </p:cNvPr>
          <p:cNvSpPr txBox="1"/>
          <p:nvPr/>
        </p:nvSpPr>
        <p:spPr>
          <a:xfrm>
            <a:off x="6435741" y="2940716"/>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0.8</a:t>
            </a:r>
          </a:p>
        </p:txBody>
      </p:sp>
      <p:sp>
        <p:nvSpPr>
          <p:cNvPr id="468" name="TextBox 467">
            <a:extLst>
              <a:ext uri="{FF2B5EF4-FFF2-40B4-BE49-F238E27FC236}">
                <a16:creationId xmlns:a16="http://schemas.microsoft.com/office/drawing/2014/main" id="{B1B0B82F-87D0-4461-11B9-709D21A62198}"/>
              </a:ext>
            </a:extLst>
          </p:cNvPr>
          <p:cNvSpPr txBox="1"/>
          <p:nvPr/>
        </p:nvSpPr>
        <p:spPr>
          <a:xfrm>
            <a:off x="6435741" y="3331548"/>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0.6</a:t>
            </a:r>
          </a:p>
        </p:txBody>
      </p:sp>
      <p:sp>
        <p:nvSpPr>
          <p:cNvPr id="469" name="TextBox 468">
            <a:extLst>
              <a:ext uri="{FF2B5EF4-FFF2-40B4-BE49-F238E27FC236}">
                <a16:creationId xmlns:a16="http://schemas.microsoft.com/office/drawing/2014/main" id="{5FB54478-5957-6140-29EA-498C0EB77EBA}"/>
              </a:ext>
            </a:extLst>
          </p:cNvPr>
          <p:cNvSpPr txBox="1"/>
          <p:nvPr/>
        </p:nvSpPr>
        <p:spPr>
          <a:xfrm>
            <a:off x="6435741" y="3715006"/>
            <a:ext cx="16030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0.4</a:t>
            </a:r>
          </a:p>
        </p:txBody>
      </p:sp>
      <p:sp>
        <p:nvSpPr>
          <p:cNvPr id="470" name="TextBox 469">
            <a:extLst>
              <a:ext uri="{FF2B5EF4-FFF2-40B4-BE49-F238E27FC236}">
                <a16:creationId xmlns:a16="http://schemas.microsoft.com/office/drawing/2014/main" id="{FC3D71E0-B658-F0FE-5B9B-9DAFE7BECF02}"/>
              </a:ext>
            </a:extLst>
          </p:cNvPr>
          <p:cNvSpPr txBox="1"/>
          <p:nvPr/>
        </p:nvSpPr>
        <p:spPr>
          <a:xfrm>
            <a:off x="6531921" y="4511419"/>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graphicFrame>
        <p:nvGraphicFramePr>
          <p:cNvPr id="471" name="Table 470">
            <a:extLst>
              <a:ext uri="{FF2B5EF4-FFF2-40B4-BE49-F238E27FC236}">
                <a16:creationId xmlns:a16="http://schemas.microsoft.com/office/drawing/2014/main" id="{0A7EA4D2-4910-C92C-DD1F-8CC0EC0E3164}"/>
              </a:ext>
            </a:extLst>
          </p:cNvPr>
          <p:cNvGraphicFramePr>
            <a:graphicFrameLocks noGrp="1"/>
          </p:cNvGraphicFramePr>
          <p:nvPr>
            <p:extLst>
              <p:ext uri="{D42A27DB-BD31-4B8C-83A1-F6EECF244321}">
                <p14:modId xmlns:p14="http://schemas.microsoft.com/office/powerpoint/2010/main" val="4039942074"/>
              </p:ext>
            </p:extLst>
          </p:nvPr>
        </p:nvGraphicFramePr>
        <p:xfrm>
          <a:off x="6599463" y="5130643"/>
          <a:ext cx="4971820" cy="254880"/>
        </p:xfrm>
        <a:graphic>
          <a:graphicData uri="http://schemas.openxmlformats.org/drawingml/2006/table">
            <a:tbl>
              <a:tblPr>
                <a:tableStyleId>{5C22544A-7EE6-4342-B048-85BDC9FD1C3A}</a:tableStyleId>
              </a:tblPr>
              <a:tblGrid>
                <a:gridCol w="355130">
                  <a:extLst>
                    <a:ext uri="{9D8B030D-6E8A-4147-A177-3AD203B41FA5}">
                      <a16:colId xmlns:a16="http://schemas.microsoft.com/office/drawing/2014/main" val="4085228235"/>
                    </a:ext>
                  </a:extLst>
                </a:gridCol>
                <a:gridCol w="355130">
                  <a:extLst>
                    <a:ext uri="{9D8B030D-6E8A-4147-A177-3AD203B41FA5}">
                      <a16:colId xmlns:a16="http://schemas.microsoft.com/office/drawing/2014/main" val="1570490290"/>
                    </a:ext>
                  </a:extLst>
                </a:gridCol>
                <a:gridCol w="355130">
                  <a:extLst>
                    <a:ext uri="{9D8B030D-6E8A-4147-A177-3AD203B41FA5}">
                      <a16:colId xmlns:a16="http://schemas.microsoft.com/office/drawing/2014/main" val="642234803"/>
                    </a:ext>
                  </a:extLst>
                </a:gridCol>
                <a:gridCol w="355130">
                  <a:extLst>
                    <a:ext uri="{9D8B030D-6E8A-4147-A177-3AD203B41FA5}">
                      <a16:colId xmlns:a16="http://schemas.microsoft.com/office/drawing/2014/main" val="266217376"/>
                    </a:ext>
                  </a:extLst>
                </a:gridCol>
                <a:gridCol w="355130">
                  <a:extLst>
                    <a:ext uri="{9D8B030D-6E8A-4147-A177-3AD203B41FA5}">
                      <a16:colId xmlns:a16="http://schemas.microsoft.com/office/drawing/2014/main" val="2514827352"/>
                    </a:ext>
                  </a:extLst>
                </a:gridCol>
                <a:gridCol w="355130">
                  <a:extLst>
                    <a:ext uri="{9D8B030D-6E8A-4147-A177-3AD203B41FA5}">
                      <a16:colId xmlns:a16="http://schemas.microsoft.com/office/drawing/2014/main" val="1271989648"/>
                    </a:ext>
                  </a:extLst>
                </a:gridCol>
                <a:gridCol w="355130">
                  <a:extLst>
                    <a:ext uri="{9D8B030D-6E8A-4147-A177-3AD203B41FA5}">
                      <a16:colId xmlns:a16="http://schemas.microsoft.com/office/drawing/2014/main" val="2830285164"/>
                    </a:ext>
                  </a:extLst>
                </a:gridCol>
                <a:gridCol w="355130">
                  <a:extLst>
                    <a:ext uri="{9D8B030D-6E8A-4147-A177-3AD203B41FA5}">
                      <a16:colId xmlns:a16="http://schemas.microsoft.com/office/drawing/2014/main" val="1711501020"/>
                    </a:ext>
                  </a:extLst>
                </a:gridCol>
                <a:gridCol w="355130">
                  <a:extLst>
                    <a:ext uri="{9D8B030D-6E8A-4147-A177-3AD203B41FA5}">
                      <a16:colId xmlns:a16="http://schemas.microsoft.com/office/drawing/2014/main" val="3824398377"/>
                    </a:ext>
                  </a:extLst>
                </a:gridCol>
                <a:gridCol w="355130">
                  <a:extLst>
                    <a:ext uri="{9D8B030D-6E8A-4147-A177-3AD203B41FA5}">
                      <a16:colId xmlns:a16="http://schemas.microsoft.com/office/drawing/2014/main" val="2031921191"/>
                    </a:ext>
                  </a:extLst>
                </a:gridCol>
                <a:gridCol w="355130">
                  <a:extLst>
                    <a:ext uri="{9D8B030D-6E8A-4147-A177-3AD203B41FA5}">
                      <a16:colId xmlns:a16="http://schemas.microsoft.com/office/drawing/2014/main" val="2620421930"/>
                    </a:ext>
                  </a:extLst>
                </a:gridCol>
                <a:gridCol w="355130">
                  <a:extLst>
                    <a:ext uri="{9D8B030D-6E8A-4147-A177-3AD203B41FA5}">
                      <a16:colId xmlns:a16="http://schemas.microsoft.com/office/drawing/2014/main" val="1851175929"/>
                    </a:ext>
                  </a:extLst>
                </a:gridCol>
                <a:gridCol w="355130">
                  <a:extLst>
                    <a:ext uri="{9D8B030D-6E8A-4147-A177-3AD203B41FA5}">
                      <a16:colId xmlns:a16="http://schemas.microsoft.com/office/drawing/2014/main" val="699820180"/>
                    </a:ext>
                  </a:extLst>
                </a:gridCol>
                <a:gridCol w="355130">
                  <a:extLst>
                    <a:ext uri="{9D8B030D-6E8A-4147-A177-3AD203B41FA5}">
                      <a16:colId xmlns:a16="http://schemas.microsoft.com/office/drawing/2014/main" val="3231504856"/>
                    </a:ext>
                  </a:extLst>
                </a:gridCol>
              </a:tblGrid>
              <a:tr h="0">
                <a:tc>
                  <a:txBody>
                    <a:bodyPr/>
                    <a:lstStyle/>
                    <a:p>
                      <a:pPr algn="ctr"/>
                      <a:r>
                        <a:rPr lang="en-GB" sz="600" noProof="0" dirty="0">
                          <a:latin typeface="Arial" panose="020B0604020202020204" pitchFamily="34" charset="0"/>
                          <a:cs typeface="Arial" panose="020B0604020202020204" pitchFamily="34" charset="0"/>
                        </a:rPr>
                        <a:t>336 (0)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271 (8)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234 (10)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174 (14)</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141 (19)</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113 (24)</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102 (27)</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88 (31)</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77 (35)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64 (35)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41 (45)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25 (60)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12 (68)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 (76)</a:t>
                      </a:r>
                    </a:p>
                  </a:txBody>
                  <a:tcPr marL="0" marR="0" marT="18000" marB="18000">
                    <a:solidFill>
                      <a:schemeClr val="bg1"/>
                    </a:solidFill>
                  </a:tcPr>
                </a:tc>
                <a:extLst>
                  <a:ext uri="{0D108BD9-81ED-4DB2-BD59-A6C34878D82A}">
                    <a16:rowId xmlns:a16="http://schemas.microsoft.com/office/drawing/2014/main" val="2318895972"/>
                  </a:ext>
                </a:extLst>
              </a:tr>
              <a:tr h="0">
                <a:tc>
                  <a:txBody>
                    <a:bodyPr/>
                    <a:lstStyle/>
                    <a:p>
                      <a:pPr algn="ctr"/>
                      <a:r>
                        <a:rPr lang="en-GB" sz="600" noProof="0" dirty="0">
                          <a:latin typeface="Arial" panose="020B0604020202020204" pitchFamily="34" charset="0"/>
                          <a:cs typeface="Arial" panose="020B0604020202020204" pitchFamily="34" charset="0"/>
                        </a:rPr>
                        <a:t>165 (0)</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110 (18)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84 (19)</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52 (23)</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39 (25)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31 (26)</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24 (28)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19 (28)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17 (28)</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13 (29)</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9 (31)</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3 (33)</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1 (35)</a:t>
                      </a:r>
                    </a:p>
                  </a:txBody>
                  <a:tcPr marL="0" marR="0" marT="18000" marB="18000">
                    <a:solidFill>
                      <a:schemeClr val="bg1"/>
                    </a:solidFill>
                  </a:tcPr>
                </a:tc>
                <a:tc>
                  <a:txBody>
                    <a:bodyPr/>
                    <a:lstStyle/>
                    <a:p>
                      <a:pPr algn="ctr"/>
                      <a:r>
                        <a:rPr lang="en-GB" sz="600" noProof="0" dirty="0">
                          <a:latin typeface="Arial" panose="020B0604020202020204" pitchFamily="34" charset="0"/>
                          <a:cs typeface="Arial" panose="020B0604020202020204" pitchFamily="34" charset="0"/>
                        </a:rPr>
                        <a:t>0 (35)</a:t>
                      </a:r>
                    </a:p>
                  </a:txBody>
                  <a:tcPr marL="0" marR="0" marT="18000" marB="18000">
                    <a:solidFill>
                      <a:schemeClr val="bg1"/>
                    </a:solidFill>
                  </a:tcPr>
                </a:tc>
                <a:extLst>
                  <a:ext uri="{0D108BD9-81ED-4DB2-BD59-A6C34878D82A}">
                    <a16:rowId xmlns:a16="http://schemas.microsoft.com/office/drawing/2014/main" val="140781908"/>
                  </a:ext>
                </a:extLst>
              </a:tr>
            </a:tbl>
          </a:graphicData>
        </a:graphic>
      </p:graphicFrame>
      <p:graphicFrame>
        <p:nvGraphicFramePr>
          <p:cNvPr id="472" name="Table 471">
            <a:extLst>
              <a:ext uri="{FF2B5EF4-FFF2-40B4-BE49-F238E27FC236}">
                <a16:creationId xmlns:a16="http://schemas.microsoft.com/office/drawing/2014/main" id="{8D60B913-97E4-ED0D-81EC-D69E50F56DAB}"/>
              </a:ext>
            </a:extLst>
          </p:cNvPr>
          <p:cNvGraphicFramePr>
            <a:graphicFrameLocks noGrp="1"/>
          </p:cNvGraphicFramePr>
          <p:nvPr>
            <p:extLst>
              <p:ext uri="{D42A27DB-BD31-4B8C-83A1-F6EECF244321}">
                <p14:modId xmlns:p14="http://schemas.microsoft.com/office/powerpoint/2010/main" val="2250456002"/>
              </p:ext>
            </p:extLst>
          </p:nvPr>
        </p:nvGraphicFramePr>
        <p:xfrm>
          <a:off x="6148815" y="4911763"/>
          <a:ext cx="451241" cy="473760"/>
        </p:xfrm>
        <a:graphic>
          <a:graphicData uri="http://schemas.openxmlformats.org/drawingml/2006/table">
            <a:tbl>
              <a:tblPr>
                <a:tableStyleId>{5C22544A-7EE6-4342-B048-85BDC9FD1C3A}</a:tableStyleId>
              </a:tblPr>
              <a:tblGrid>
                <a:gridCol w="451241">
                  <a:extLst>
                    <a:ext uri="{9D8B030D-6E8A-4147-A177-3AD203B41FA5}">
                      <a16:colId xmlns:a16="http://schemas.microsoft.com/office/drawing/2014/main" val="4085228235"/>
                    </a:ext>
                  </a:extLst>
                </a:gridCol>
              </a:tblGrid>
              <a:tr h="0">
                <a:tc>
                  <a:txBody>
                    <a:bodyPr/>
                    <a:lstStyle/>
                    <a:p>
                      <a:pPr algn="r"/>
                      <a:r>
                        <a:rPr lang="en-GB" sz="600" b="1" noProof="0" dirty="0">
                          <a:latin typeface="Arial" panose="020B0604020202020204" pitchFamily="34" charset="0"/>
                          <a:cs typeface="Arial" panose="020B0604020202020204" pitchFamily="34" charset="0"/>
                        </a:rPr>
                        <a:t>No. at risk</a:t>
                      </a:r>
                      <a:br>
                        <a:rPr lang="en-GB" sz="600" b="1" noProof="0" dirty="0">
                          <a:latin typeface="Arial" panose="020B0604020202020204" pitchFamily="34" charset="0"/>
                          <a:cs typeface="Arial" panose="020B0604020202020204" pitchFamily="34" charset="0"/>
                        </a:rPr>
                      </a:br>
                      <a:r>
                        <a:rPr lang="en-GB" sz="600" b="1" noProof="0" dirty="0">
                          <a:latin typeface="Arial" panose="020B0604020202020204" pitchFamily="34" charset="0"/>
                          <a:cs typeface="Arial" panose="020B0604020202020204" pitchFamily="34" charset="0"/>
                        </a:rPr>
                        <a:t>(censored)</a:t>
                      </a:r>
                    </a:p>
                  </a:txBody>
                  <a:tcPr marL="0" marR="0" marT="18000" marB="18000">
                    <a:noFill/>
                  </a:tcPr>
                </a:tc>
                <a:extLst>
                  <a:ext uri="{0D108BD9-81ED-4DB2-BD59-A6C34878D82A}">
                    <a16:rowId xmlns:a16="http://schemas.microsoft.com/office/drawing/2014/main" val="2318895972"/>
                  </a:ext>
                </a:extLst>
              </a:tr>
              <a:tr h="0">
                <a:tc>
                  <a:txBody>
                    <a:bodyPr/>
                    <a:lstStyle/>
                    <a:p>
                      <a:pPr algn="r"/>
                      <a:r>
                        <a:rPr lang="en-GB" sz="600" b="1" noProof="0" dirty="0">
                          <a:solidFill>
                            <a:schemeClr val="tx2"/>
                          </a:solidFill>
                          <a:latin typeface="Arial" panose="020B0604020202020204" pitchFamily="34" charset="0"/>
                          <a:cs typeface="Arial" panose="020B0604020202020204" pitchFamily="34" charset="0"/>
                        </a:rPr>
                        <a:t>Atezo + bev</a:t>
                      </a:r>
                    </a:p>
                  </a:txBody>
                  <a:tcPr marL="0" marR="0" marT="18000" marB="18000">
                    <a:noFill/>
                  </a:tcPr>
                </a:tc>
                <a:extLst>
                  <a:ext uri="{0D108BD9-81ED-4DB2-BD59-A6C34878D82A}">
                    <a16:rowId xmlns:a16="http://schemas.microsoft.com/office/drawing/2014/main" val="140781908"/>
                  </a:ext>
                </a:extLst>
              </a:tr>
              <a:tr h="0">
                <a:tc>
                  <a:txBody>
                    <a:bodyPr/>
                    <a:lstStyle/>
                    <a:p>
                      <a:pPr algn="r"/>
                      <a:r>
                        <a:rPr lang="en-GB" sz="600" b="1" noProof="0" dirty="0">
                          <a:solidFill>
                            <a:schemeClr val="accent1"/>
                          </a:solidFill>
                          <a:latin typeface="Arial" panose="020B0604020202020204" pitchFamily="34" charset="0"/>
                          <a:cs typeface="Arial" panose="020B0604020202020204" pitchFamily="34" charset="0"/>
                        </a:rPr>
                        <a:t>Sorafenib</a:t>
                      </a:r>
                    </a:p>
                  </a:txBody>
                  <a:tcPr marL="0" marR="0" marT="18000" marB="18000">
                    <a:noFill/>
                  </a:tcPr>
                </a:tc>
                <a:extLst>
                  <a:ext uri="{0D108BD9-81ED-4DB2-BD59-A6C34878D82A}">
                    <a16:rowId xmlns:a16="http://schemas.microsoft.com/office/drawing/2014/main" val="2001045335"/>
                  </a:ext>
                </a:extLst>
              </a:tr>
            </a:tbl>
          </a:graphicData>
        </a:graphic>
      </p:graphicFrame>
      <p:sp>
        <p:nvSpPr>
          <p:cNvPr id="473" name="TextBox 472">
            <a:extLst>
              <a:ext uri="{FF2B5EF4-FFF2-40B4-BE49-F238E27FC236}">
                <a16:creationId xmlns:a16="http://schemas.microsoft.com/office/drawing/2014/main" id="{386FD819-0F7E-FC9F-71FA-5DFB5A31FBEA}"/>
              </a:ext>
            </a:extLst>
          </p:cNvPr>
          <p:cNvSpPr txBox="1"/>
          <p:nvPr/>
        </p:nvSpPr>
        <p:spPr>
          <a:xfrm>
            <a:off x="7248128" y="4432048"/>
            <a:ext cx="160300" cy="138499"/>
          </a:xfrm>
          <a:prstGeom prst="rect">
            <a:avLst/>
          </a:prstGeom>
          <a:noFill/>
        </p:spPr>
        <p:txBody>
          <a:bodyPr wrap="none" lIns="0" tIns="0" rIns="0" bIns="0" rtlCol="0">
            <a:spAutoFit/>
          </a:bodyPr>
          <a:lstStyle/>
          <a:p>
            <a:pPr algn="ctr"/>
            <a:r>
              <a:rPr lang="en-GB" sz="900" b="1" noProof="0" dirty="0">
                <a:solidFill>
                  <a:schemeClr val="accent1"/>
                </a:solidFill>
                <a:latin typeface="Arial" panose="020B0604020202020204" pitchFamily="34" charset="0"/>
                <a:ea typeface="Aileron" charset="0"/>
                <a:cs typeface="Arial" panose="020B0604020202020204" pitchFamily="34" charset="0"/>
              </a:rPr>
              <a:t>4.3</a:t>
            </a:r>
          </a:p>
        </p:txBody>
      </p:sp>
      <p:sp>
        <p:nvSpPr>
          <p:cNvPr id="474" name="TextBox 473">
            <a:extLst>
              <a:ext uri="{FF2B5EF4-FFF2-40B4-BE49-F238E27FC236}">
                <a16:creationId xmlns:a16="http://schemas.microsoft.com/office/drawing/2014/main" id="{676B299E-5BA5-FFE6-4BA8-30FA11E0DFC9}"/>
              </a:ext>
            </a:extLst>
          </p:cNvPr>
          <p:cNvSpPr txBox="1"/>
          <p:nvPr/>
        </p:nvSpPr>
        <p:spPr>
          <a:xfrm>
            <a:off x="7968208" y="4432048"/>
            <a:ext cx="160300" cy="138499"/>
          </a:xfrm>
          <a:prstGeom prst="rect">
            <a:avLst/>
          </a:prstGeom>
          <a:noFill/>
        </p:spPr>
        <p:txBody>
          <a:bodyPr wrap="none" lIns="0" tIns="0" rIns="0" bIns="0" rtlCol="0">
            <a:spAutoFit/>
          </a:bodyPr>
          <a:lstStyle/>
          <a:p>
            <a:pPr algn="ctr"/>
            <a:r>
              <a:rPr lang="en-GB" sz="900" b="1" noProof="0" dirty="0">
                <a:solidFill>
                  <a:schemeClr val="tx2"/>
                </a:solidFill>
                <a:latin typeface="Arial" panose="020B0604020202020204" pitchFamily="34" charset="0"/>
                <a:ea typeface="Aileron" charset="0"/>
                <a:cs typeface="Arial" panose="020B0604020202020204" pitchFamily="34" charset="0"/>
              </a:rPr>
              <a:t>6.9</a:t>
            </a:r>
          </a:p>
        </p:txBody>
      </p:sp>
      <p:sp>
        <p:nvSpPr>
          <p:cNvPr id="478" name="TextBox 477">
            <a:extLst>
              <a:ext uri="{FF2B5EF4-FFF2-40B4-BE49-F238E27FC236}">
                <a16:creationId xmlns:a16="http://schemas.microsoft.com/office/drawing/2014/main" id="{ED25C826-948F-E1FF-EC3C-A24BAEB5B760}"/>
              </a:ext>
            </a:extLst>
          </p:cNvPr>
          <p:cNvSpPr txBox="1"/>
          <p:nvPr/>
        </p:nvSpPr>
        <p:spPr>
          <a:xfrm>
            <a:off x="11543534"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27</a:t>
            </a:r>
          </a:p>
        </p:txBody>
      </p:sp>
      <p:sp>
        <p:nvSpPr>
          <p:cNvPr id="480" name="TextBox 479">
            <a:extLst>
              <a:ext uri="{FF2B5EF4-FFF2-40B4-BE49-F238E27FC236}">
                <a16:creationId xmlns:a16="http://schemas.microsoft.com/office/drawing/2014/main" id="{2522D2BC-F4ED-DCA9-311C-C94B34E07721}"/>
              </a:ext>
            </a:extLst>
          </p:cNvPr>
          <p:cNvSpPr txBox="1"/>
          <p:nvPr/>
        </p:nvSpPr>
        <p:spPr>
          <a:xfrm>
            <a:off x="11352104"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26</a:t>
            </a:r>
          </a:p>
        </p:txBody>
      </p:sp>
      <p:sp>
        <p:nvSpPr>
          <p:cNvPr id="482" name="TextBox 481">
            <a:extLst>
              <a:ext uri="{FF2B5EF4-FFF2-40B4-BE49-F238E27FC236}">
                <a16:creationId xmlns:a16="http://schemas.microsoft.com/office/drawing/2014/main" id="{46B4CAA5-8116-5BCD-A720-4BC6682BEE81}"/>
              </a:ext>
            </a:extLst>
          </p:cNvPr>
          <p:cNvSpPr txBox="1"/>
          <p:nvPr/>
        </p:nvSpPr>
        <p:spPr>
          <a:xfrm>
            <a:off x="11172874"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25</a:t>
            </a:r>
          </a:p>
        </p:txBody>
      </p:sp>
      <p:sp>
        <p:nvSpPr>
          <p:cNvPr id="483" name="TextBox 482">
            <a:extLst>
              <a:ext uri="{FF2B5EF4-FFF2-40B4-BE49-F238E27FC236}">
                <a16:creationId xmlns:a16="http://schemas.microsoft.com/office/drawing/2014/main" id="{90582E43-0E5D-3825-BD15-A12BBC6A6CD5}"/>
              </a:ext>
            </a:extLst>
          </p:cNvPr>
          <p:cNvSpPr txBox="1"/>
          <p:nvPr/>
        </p:nvSpPr>
        <p:spPr>
          <a:xfrm>
            <a:off x="10988006"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484" name="TextBox 483">
            <a:extLst>
              <a:ext uri="{FF2B5EF4-FFF2-40B4-BE49-F238E27FC236}">
                <a16:creationId xmlns:a16="http://schemas.microsoft.com/office/drawing/2014/main" id="{352ED119-DA68-30B4-1A2F-0CDCF94835FB}"/>
              </a:ext>
            </a:extLst>
          </p:cNvPr>
          <p:cNvSpPr txBox="1"/>
          <p:nvPr/>
        </p:nvSpPr>
        <p:spPr>
          <a:xfrm>
            <a:off x="10807614"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23</a:t>
            </a:r>
          </a:p>
        </p:txBody>
      </p:sp>
      <p:sp>
        <p:nvSpPr>
          <p:cNvPr id="486" name="TextBox 485">
            <a:extLst>
              <a:ext uri="{FF2B5EF4-FFF2-40B4-BE49-F238E27FC236}">
                <a16:creationId xmlns:a16="http://schemas.microsoft.com/office/drawing/2014/main" id="{068EFE2F-D570-2A03-3EE0-0A7A2575911B}"/>
              </a:ext>
            </a:extLst>
          </p:cNvPr>
          <p:cNvSpPr txBox="1"/>
          <p:nvPr/>
        </p:nvSpPr>
        <p:spPr>
          <a:xfrm>
            <a:off x="10630580"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22</a:t>
            </a:r>
          </a:p>
        </p:txBody>
      </p:sp>
      <p:sp>
        <p:nvSpPr>
          <p:cNvPr id="488" name="TextBox 487">
            <a:extLst>
              <a:ext uri="{FF2B5EF4-FFF2-40B4-BE49-F238E27FC236}">
                <a16:creationId xmlns:a16="http://schemas.microsoft.com/office/drawing/2014/main" id="{6A632748-1A75-A27D-30F7-0507291484B3}"/>
              </a:ext>
            </a:extLst>
          </p:cNvPr>
          <p:cNvSpPr txBox="1"/>
          <p:nvPr/>
        </p:nvSpPr>
        <p:spPr>
          <a:xfrm>
            <a:off x="10448369" y="4651353"/>
            <a:ext cx="128240" cy="138499"/>
          </a:xfrm>
          <a:prstGeom prst="rect">
            <a:avLst/>
          </a:prstGeom>
          <a:solidFill>
            <a:schemeClr val="bg1"/>
          </a:solid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21</a:t>
            </a:r>
          </a:p>
        </p:txBody>
      </p:sp>
      <p:sp>
        <p:nvSpPr>
          <p:cNvPr id="490" name="TextBox 489">
            <a:extLst>
              <a:ext uri="{FF2B5EF4-FFF2-40B4-BE49-F238E27FC236}">
                <a16:creationId xmlns:a16="http://schemas.microsoft.com/office/drawing/2014/main" id="{83F73754-04DD-2ABB-A02E-AC3D3CD797D0}"/>
              </a:ext>
            </a:extLst>
          </p:cNvPr>
          <p:cNvSpPr txBox="1"/>
          <p:nvPr/>
        </p:nvSpPr>
        <p:spPr>
          <a:xfrm>
            <a:off x="10263501"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20</a:t>
            </a:r>
          </a:p>
        </p:txBody>
      </p:sp>
      <p:sp>
        <p:nvSpPr>
          <p:cNvPr id="492" name="TextBox 491">
            <a:extLst>
              <a:ext uri="{FF2B5EF4-FFF2-40B4-BE49-F238E27FC236}">
                <a16:creationId xmlns:a16="http://schemas.microsoft.com/office/drawing/2014/main" id="{5C8449DB-105C-2A3F-D7BE-0710462A35EC}"/>
              </a:ext>
            </a:extLst>
          </p:cNvPr>
          <p:cNvSpPr txBox="1"/>
          <p:nvPr/>
        </p:nvSpPr>
        <p:spPr>
          <a:xfrm>
            <a:off x="10074976"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19</a:t>
            </a:r>
          </a:p>
        </p:txBody>
      </p:sp>
      <p:sp>
        <p:nvSpPr>
          <p:cNvPr id="493" name="TextBox 492">
            <a:extLst>
              <a:ext uri="{FF2B5EF4-FFF2-40B4-BE49-F238E27FC236}">
                <a16:creationId xmlns:a16="http://schemas.microsoft.com/office/drawing/2014/main" id="{B2A900A2-ACAB-A234-571C-70DB0A1ACD04}"/>
              </a:ext>
            </a:extLst>
          </p:cNvPr>
          <p:cNvSpPr txBox="1"/>
          <p:nvPr/>
        </p:nvSpPr>
        <p:spPr>
          <a:xfrm>
            <a:off x="9892482"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494" name="TextBox 493">
            <a:extLst>
              <a:ext uri="{FF2B5EF4-FFF2-40B4-BE49-F238E27FC236}">
                <a16:creationId xmlns:a16="http://schemas.microsoft.com/office/drawing/2014/main" id="{35ABF6B2-CB6E-4B1D-8522-CE05B0C346A6}"/>
              </a:ext>
            </a:extLst>
          </p:cNvPr>
          <p:cNvSpPr txBox="1"/>
          <p:nvPr/>
        </p:nvSpPr>
        <p:spPr>
          <a:xfrm>
            <a:off x="970860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17</a:t>
            </a:r>
          </a:p>
        </p:txBody>
      </p:sp>
      <p:sp>
        <p:nvSpPr>
          <p:cNvPr id="495" name="TextBox 494">
            <a:extLst>
              <a:ext uri="{FF2B5EF4-FFF2-40B4-BE49-F238E27FC236}">
                <a16:creationId xmlns:a16="http://schemas.microsoft.com/office/drawing/2014/main" id="{B2CFCCCF-F6C6-3056-8272-A3594D3586E7}"/>
              </a:ext>
            </a:extLst>
          </p:cNvPr>
          <p:cNvSpPr txBox="1"/>
          <p:nvPr/>
        </p:nvSpPr>
        <p:spPr>
          <a:xfrm>
            <a:off x="9527127"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16</a:t>
            </a:r>
          </a:p>
        </p:txBody>
      </p:sp>
      <p:sp>
        <p:nvSpPr>
          <p:cNvPr id="496" name="TextBox 495">
            <a:extLst>
              <a:ext uri="{FF2B5EF4-FFF2-40B4-BE49-F238E27FC236}">
                <a16:creationId xmlns:a16="http://schemas.microsoft.com/office/drawing/2014/main" id="{9CE9397B-DD0D-25FB-649F-72A1AB9D618A}"/>
              </a:ext>
            </a:extLst>
          </p:cNvPr>
          <p:cNvSpPr txBox="1"/>
          <p:nvPr/>
        </p:nvSpPr>
        <p:spPr>
          <a:xfrm>
            <a:off x="9343486"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15</a:t>
            </a:r>
          </a:p>
        </p:txBody>
      </p:sp>
      <p:sp>
        <p:nvSpPr>
          <p:cNvPr id="497" name="TextBox 496">
            <a:extLst>
              <a:ext uri="{FF2B5EF4-FFF2-40B4-BE49-F238E27FC236}">
                <a16:creationId xmlns:a16="http://schemas.microsoft.com/office/drawing/2014/main" id="{69CE77EA-4193-9567-20C7-DE107A715AB7}"/>
              </a:ext>
            </a:extLst>
          </p:cNvPr>
          <p:cNvSpPr txBox="1"/>
          <p:nvPr/>
        </p:nvSpPr>
        <p:spPr>
          <a:xfrm>
            <a:off x="9154318"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14</a:t>
            </a:r>
          </a:p>
        </p:txBody>
      </p:sp>
      <p:sp>
        <p:nvSpPr>
          <p:cNvPr id="498" name="TextBox 497">
            <a:extLst>
              <a:ext uri="{FF2B5EF4-FFF2-40B4-BE49-F238E27FC236}">
                <a16:creationId xmlns:a16="http://schemas.microsoft.com/office/drawing/2014/main" id="{6A3C9F64-FADC-5156-CCE0-70110AF1843E}"/>
              </a:ext>
            </a:extLst>
          </p:cNvPr>
          <p:cNvSpPr txBox="1"/>
          <p:nvPr/>
        </p:nvSpPr>
        <p:spPr>
          <a:xfrm>
            <a:off x="8980163"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13</a:t>
            </a:r>
          </a:p>
        </p:txBody>
      </p:sp>
      <p:sp>
        <p:nvSpPr>
          <p:cNvPr id="499" name="TextBox 498">
            <a:extLst>
              <a:ext uri="{FF2B5EF4-FFF2-40B4-BE49-F238E27FC236}">
                <a16:creationId xmlns:a16="http://schemas.microsoft.com/office/drawing/2014/main" id="{1945FA51-4649-13AD-7A65-43289403ABBB}"/>
              </a:ext>
            </a:extLst>
          </p:cNvPr>
          <p:cNvSpPr txBox="1"/>
          <p:nvPr/>
        </p:nvSpPr>
        <p:spPr>
          <a:xfrm>
            <a:off x="880395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500" name="TextBox 499">
            <a:extLst>
              <a:ext uri="{FF2B5EF4-FFF2-40B4-BE49-F238E27FC236}">
                <a16:creationId xmlns:a16="http://schemas.microsoft.com/office/drawing/2014/main" id="{CE28BDDB-063A-2401-97C4-0879E39A9B6A}"/>
              </a:ext>
            </a:extLst>
          </p:cNvPr>
          <p:cNvSpPr txBox="1"/>
          <p:nvPr/>
        </p:nvSpPr>
        <p:spPr>
          <a:xfrm>
            <a:off x="8617374"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11</a:t>
            </a:r>
          </a:p>
        </p:txBody>
      </p:sp>
      <p:sp>
        <p:nvSpPr>
          <p:cNvPr id="501" name="TextBox 500">
            <a:extLst>
              <a:ext uri="{FF2B5EF4-FFF2-40B4-BE49-F238E27FC236}">
                <a16:creationId xmlns:a16="http://schemas.microsoft.com/office/drawing/2014/main" id="{19979FC4-C031-9064-F9B1-135ABFFF7656}"/>
              </a:ext>
            </a:extLst>
          </p:cNvPr>
          <p:cNvSpPr txBox="1"/>
          <p:nvPr/>
        </p:nvSpPr>
        <p:spPr>
          <a:xfrm>
            <a:off x="8432205" y="4651353"/>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10</a:t>
            </a:r>
          </a:p>
        </p:txBody>
      </p:sp>
      <p:sp>
        <p:nvSpPr>
          <p:cNvPr id="502" name="TextBox 501">
            <a:extLst>
              <a:ext uri="{FF2B5EF4-FFF2-40B4-BE49-F238E27FC236}">
                <a16:creationId xmlns:a16="http://schemas.microsoft.com/office/drawing/2014/main" id="{67A02635-A5CC-9723-32CB-46C28210D2AD}"/>
              </a:ext>
            </a:extLst>
          </p:cNvPr>
          <p:cNvSpPr txBox="1"/>
          <p:nvPr/>
        </p:nvSpPr>
        <p:spPr>
          <a:xfrm>
            <a:off x="8292253"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9</a:t>
            </a:r>
          </a:p>
        </p:txBody>
      </p:sp>
      <p:sp>
        <p:nvSpPr>
          <p:cNvPr id="503" name="TextBox 502">
            <a:extLst>
              <a:ext uri="{FF2B5EF4-FFF2-40B4-BE49-F238E27FC236}">
                <a16:creationId xmlns:a16="http://schemas.microsoft.com/office/drawing/2014/main" id="{07FA2253-83C2-538F-22C3-1DF39BE79BBA}"/>
              </a:ext>
            </a:extLst>
          </p:cNvPr>
          <p:cNvSpPr txBox="1"/>
          <p:nvPr/>
        </p:nvSpPr>
        <p:spPr>
          <a:xfrm>
            <a:off x="8106646"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8</a:t>
            </a:r>
          </a:p>
        </p:txBody>
      </p:sp>
      <p:sp>
        <p:nvSpPr>
          <p:cNvPr id="504" name="TextBox 503">
            <a:extLst>
              <a:ext uri="{FF2B5EF4-FFF2-40B4-BE49-F238E27FC236}">
                <a16:creationId xmlns:a16="http://schemas.microsoft.com/office/drawing/2014/main" id="{6207B336-2F2C-72CA-EEAB-2818CE10CACE}"/>
              </a:ext>
            </a:extLst>
          </p:cNvPr>
          <p:cNvSpPr txBox="1"/>
          <p:nvPr/>
        </p:nvSpPr>
        <p:spPr>
          <a:xfrm>
            <a:off x="7745098"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505" name="TextBox 504">
            <a:extLst>
              <a:ext uri="{FF2B5EF4-FFF2-40B4-BE49-F238E27FC236}">
                <a16:creationId xmlns:a16="http://schemas.microsoft.com/office/drawing/2014/main" id="{5E018C1D-AD30-A85A-EBEA-BB3B5C287B15}"/>
              </a:ext>
            </a:extLst>
          </p:cNvPr>
          <p:cNvSpPr txBox="1"/>
          <p:nvPr/>
        </p:nvSpPr>
        <p:spPr>
          <a:xfrm>
            <a:off x="7554054"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5</a:t>
            </a:r>
          </a:p>
        </p:txBody>
      </p:sp>
      <p:sp>
        <p:nvSpPr>
          <p:cNvPr id="506" name="TextBox 505">
            <a:extLst>
              <a:ext uri="{FF2B5EF4-FFF2-40B4-BE49-F238E27FC236}">
                <a16:creationId xmlns:a16="http://schemas.microsoft.com/office/drawing/2014/main" id="{E6315469-0105-90E9-946C-8EFBB18ACF8E}"/>
              </a:ext>
            </a:extLst>
          </p:cNvPr>
          <p:cNvSpPr txBox="1"/>
          <p:nvPr/>
        </p:nvSpPr>
        <p:spPr>
          <a:xfrm>
            <a:off x="7373249"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a:t>
            </a:r>
          </a:p>
        </p:txBody>
      </p:sp>
      <p:sp>
        <p:nvSpPr>
          <p:cNvPr id="507" name="TextBox 506">
            <a:extLst>
              <a:ext uri="{FF2B5EF4-FFF2-40B4-BE49-F238E27FC236}">
                <a16:creationId xmlns:a16="http://schemas.microsoft.com/office/drawing/2014/main" id="{C5586AB5-2778-C1A1-7A84-064710AAD70D}"/>
              </a:ext>
            </a:extLst>
          </p:cNvPr>
          <p:cNvSpPr txBox="1"/>
          <p:nvPr/>
        </p:nvSpPr>
        <p:spPr>
          <a:xfrm>
            <a:off x="7197386"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a:t>
            </a:r>
          </a:p>
        </p:txBody>
      </p:sp>
      <p:sp>
        <p:nvSpPr>
          <p:cNvPr id="508" name="TextBox 507">
            <a:extLst>
              <a:ext uri="{FF2B5EF4-FFF2-40B4-BE49-F238E27FC236}">
                <a16:creationId xmlns:a16="http://schemas.microsoft.com/office/drawing/2014/main" id="{DA358A6A-8D18-40C0-1922-0309620A2B24}"/>
              </a:ext>
            </a:extLst>
          </p:cNvPr>
          <p:cNvSpPr txBox="1"/>
          <p:nvPr/>
        </p:nvSpPr>
        <p:spPr>
          <a:xfrm>
            <a:off x="7012464"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a:t>
            </a:r>
          </a:p>
        </p:txBody>
      </p:sp>
      <p:sp>
        <p:nvSpPr>
          <p:cNvPr id="509" name="TextBox 508">
            <a:extLst>
              <a:ext uri="{FF2B5EF4-FFF2-40B4-BE49-F238E27FC236}">
                <a16:creationId xmlns:a16="http://schemas.microsoft.com/office/drawing/2014/main" id="{BF2BFAFF-C5C4-988E-5D44-1384FDAC2E38}"/>
              </a:ext>
            </a:extLst>
          </p:cNvPr>
          <p:cNvSpPr txBox="1"/>
          <p:nvPr/>
        </p:nvSpPr>
        <p:spPr>
          <a:xfrm>
            <a:off x="6836871"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a:t>
            </a:r>
          </a:p>
        </p:txBody>
      </p:sp>
      <p:sp>
        <p:nvSpPr>
          <p:cNvPr id="510" name="TextBox 509">
            <a:extLst>
              <a:ext uri="{FF2B5EF4-FFF2-40B4-BE49-F238E27FC236}">
                <a16:creationId xmlns:a16="http://schemas.microsoft.com/office/drawing/2014/main" id="{378691D4-F48F-243F-9228-115698F96217}"/>
              </a:ext>
            </a:extLst>
          </p:cNvPr>
          <p:cNvSpPr txBox="1"/>
          <p:nvPr/>
        </p:nvSpPr>
        <p:spPr>
          <a:xfrm>
            <a:off x="7917620" y="4651353"/>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7</a:t>
            </a:r>
          </a:p>
        </p:txBody>
      </p:sp>
      <p:graphicFrame>
        <p:nvGraphicFramePr>
          <p:cNvPr id="11" name="Table 10">
            <a:extLst>
              <a:ext uri="{FF2B5EF4-FFF2-40B4-BE49-F238E27FC236}">
                <a16:creationId xmlns:a16="http://schemas.microsoft.com/office/drawing/2014/main" id="{2B4C19F9-49A3-D4B2-F3CF-1821F8A75F3F}"/>
              </a:ext>
            </a:extLst>
          </p:cNvPr>
          <p:cNvGraphicFramePr>
            <a:graphicFrameLocks noGrp="1"/>
          </p:cNvGraphicFramePr>
          <p:nvPr>
            <p:extLst>
              <p:ext uri="{D42A27DB-BD31-4B8C-83A1-F6EECF244321}">
                <p14:modId xmlns:p14="http://schemas.microsoft.com/office/powerpoint/2010/main" val="4073045974"/>
              </p:ext>
            </p:extLst>
          </p:nvPr>
        </p:nvGraphicFramePr>
        <p:xfrm>
          <a:off x="2665985" y="2330531"/>
          <a:ext cx="3358006" cy="763560"/>
        </p:xfrm>
        <a:graphic>
          <a:graphicData uri="http://schemas.openxmlformats.org/drawingml/2006/table">
            <a:tbl>
              <a:tblPr firstRow="1" bandRow="1">
                <a:tableStyleId>{5C22544A-7EE6-4342-B048-85BDC9FD1C3A}</a:tableStyleId>
              </a:tblPr>
              <a:tblGrid>
                <a:gridCol w="1493296">
                  <a:extLst>
                    <a:ext uri="{9D8B030D-6E8A-4147-A177-3AD203B41FA5}">
                      <a16:colId xmlns:a16="http://schemas.microsoft.com/office/drawing/2014/main" val="2870562913"/>
                    </a:ext>
                  </a:extLst>
                </a:gridCol>
                <a:gridCol w="932355">
                  <a:extLst>
                    <a:ext uri="{9D8B030D-6E8A-4147-A177-3AD203B41FA5}">
                      <a16:colId xmlns:a16="http://schemas.microsoft.com/office/drawing/2014/main" val="3546940678"/>
                    </a:ext>
                  </a:extLst>
                </a:gridCol>
                <a:gridCol w="932355">
                  <a:extLst>
                    <a:ext uri="{9D8B030D-6E8A-4147-A177-3AD203B41FA5}">
                      <a16:colId xmlns:a16="http://schemas.microsoft.com/office/drawing/2014/main" val="2129270681"/>
                    </a:ext>
                  </a:extLst>
                </a:gridCol>
              </a:tblGrid>
              <a:tr h="63866">
                <a:tc>
                  <a:txBody>
                    <a:bodyPr/>
                    <a:lstStyle/>
                    <a:p>
                      <a:endParaRPr lang="en-GB" sz="9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Atezo + bev</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(n=336)</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noProof="0" dirty="0">
                          <a:latin typeface="Arial" panose="020B0604020202020204" pitchFamily="34" charset="0"/>
                          <a:cs typeface="Arial" panose="020B0604020202020204" pitchFamily="34" charset="0"/>
                        </a:rPr>
                        <a:t>Sorafenib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(n=165)</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63866">
                <a:tc>
                  <a:txBody>
                    <a:bodyPr/>
                    <a:lstStyle/>
                    <a:p>
                      <a:r>
                        <a:rPr lang="en-GB" sz="900" noProof="0" dirty="0">
                          <a:latin typeface="Arial" panose="020B0604020202020204" pitchFamily="34" charset="0"/>
                          <a:cs typeface="Arial" panose="020B0604020202020204" pitchFamily="34" charset="0"/>
                        </a:rPr>
                        <a:t>Median OS (95%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19.2 (17.0-23.7)</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13.4 (11.4-16.9)</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53054">
                <a:tc>
                  <a:txBody>
                    <a:bodyPr/>
                    <a:lstStyle/>
                    <a:p>
                      <a:r>
                        <a:rPr lang="en-GB" sz="900" noProof="0" dirty="0">
                          <a:latin typeface="Arial" panose="020B0604020202020204" pitchFamily="34" charset="0"/>
                          <a:cs typeface="Arial" panose="020B0604020202020204" pitchFamily="34" charset="0"/>
                        </a:rPr>
                        <a:t>Stratified</a:t>
                      </a:r>
                      <a:r>
                        <a:rPr lang="en-GB" sz="900" baseline="30000" noProof="0" dirty="0">
                          <a:latin typeface="Arial" panose="020B0604020202020204" pitchFamily="34" charset="0"/>
                          <a:cs typeface="Arial" panose="020B0604020202020204" pitchFamily="34" charset="0"/>
                        </a:rPr>
                        <a:t>a</a:t>
                      </a:r>
                      <a:r>
                        <a:rPr lang="en-GB" sz="900" noProof="0" dirty="0">
                          <a:latin typeface="Arial" panose="020B0604020202020204" pitchFamily="34" charset="0"/>
                          <a:cs typeface="Arial" panose="020B0604020202020204" pitchFamily="34" charset="0"/>
                        </a:rPr>
                        <a:t> HR (95% CI)</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noProof="0" dirty="0">
                          <a:latin typeface="Arial" panose="020B0604020202020204" pitchFamily="34" charset="0"/>
                          <a:cs typeface="Arial" panose="020B0604020202020204" pitchFamily="34" charset="0"/>
                        </a:rPr>
                        <a:t>0.66 (0.52-0.85)</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0">
                <a:tc>
                  <a:txBody>
                    <a:bodyPr/>
                    <a:lstStyle/>
                    <a:p>
                      <a:r>
                        <a:rPr lang="en-GB" sz="900" noProof="0" dirty="0">
                          <a:latin typeface="Arial" panose="020B0604020202020204" pitchFamily="34" charset="0"/>
                          <a:cs typeface="Arial" panose="020B0604020202020204" pitchFamily="34" charset="0"/>
                        </a:rPr>
                        <a:t>p value</a:t>
                      </a:r>
                      <a:endParaRPr lang="en-GB" sz="900" baseline="300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noProof="0" dirty="0">
                          <a:latin typeface="Arial" panose="020B0604020202020204" pitchFamily="34" charset="0"/>
                          <a:cs typeface="Arial" panose="020B0604020202020204" pitchFamily="34" charset="0"/>
                        </a:rPr>
                        <a:t>&lt;0.001*</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
        <p:nvSpPr>
          <p:cNvPr id="34" name="TextBox 33">
            <a:extLst>
              <a:ext uri="{FF2B5EF4-FFF2-40B4-BE49-F238E27FC236}">
                <a16:creationId xmlns:a16="http://schemas.microsoft.com/office/drawing/2014/main" id="{131430F4-CE72-2FF3-404D-C3E5D8CEFA59}"/>
              </a:ext>
            </a:extLst>
          </p:cNvPr>
          <p:cNvSpPr txBox="1"/>
          <p:nvPr/>
        </p:nvSpPr>
        <p:spPr>
          <a:xfrm>
            <a:off x="2866728" y="4432048"/>
            <a:ext cx="224420" cy="138499"/>
          </a:xfrm>
          <a:prstGeom prst="rect">
            <a:avLst/>
          </a:prstGeom>
          <a:noFill/>
        </p:spPr>
        <p:txBody>
          <a:bodyPr wrap="none" lIns="0" tIns="0" rIns="0" bIns="0" rtlCol="0">
            <a:spAutoFit/>
          </a:bodyPr>
          <a:lstStyle/>
          <a:p>
            <a:pPr algn="ctr"/>
            <a:r>
              <a:rPr lang="en-GB" sz="900" b="1" noProof="0" dirty="0">
                <a:solidFill>
                  <a:schemeClr val="accent1"/>
                </a:solidFill>
                <a:latin typeface="Arial" panose="020B0604020202020204" pitchFamily="34" charset="0"/>
                <a:ea typeface="Aileron" charset="0"/>
                <a:cs typeface="Arial" panose="020B0604020202020204" pitchFamily="34" charset="0"/>
              </a:rPr>
              <a:t>13.4</a:t>
            </a:r>
          </a:p>
        </p:txBody>
      </p:sp>
      <p:sp>
        <p:nvSpPr>
          <p:cNvPr id="35" name="TextBox 34">
            <a:extLst>
              <a:ext uri="{FF2B5EF4-FFF2-40B4-BE49-F238E27FC236}">
                <a16:creationId xmlns:a16="http://schemas.microsoft.com/office/drawing/2014/main" id="{F0529B59-3DE5-512A-5C34-1C91C35406AD}"/>
              </a:ext>
            </a:extLst>
          </p:cNvPr>
          <p:cNvSpPr txBox="1"/>
          <p:nvPr/>
        </p:nvSpPr>
        <p:spPr>
          <a:xfrm>
            <a:off x="4171080" y="4432048"/>
            <a:ext cx="224420" cy="138499"/>
          </a:xfrm>
          <a:prstGeom prst="rect">
            <a:avLst/>
          </a:prstGeom>
          <a:noFill/>
        </p:spPr>
        <p:txBody>
          <a:bodyPr wrap="none" lIns="0" tIns="0" rIns="0" bIns="0" rtlCol="0">
            <a:spAutoFit/>
          </a:bodyPr>
          <a:lstStyle/>
          <a:p>
            <a:pPr algn="ctr"/>
            <a:r>
              <a:rPr lang="en-GB" sz="900" b="1" noProof="0" dirty="0">
                <a:solidFill>
                  <a:schemeClr val="tx2"/>
                </a:solidFill>
                <a:latin typeface="Arial" panose="020B0604020202020204" pitchFamily="34" charset="0"/>
                <a:ea typeface="Aileron" charset="0"/>
                <a:cs typeface="Arial" panose="020B0604020202020204" pitchFamily="34" charset="0"/>
              </a:rPr>
              <a:t>19.2</a:t>
            </a:r>
          </a:p>
        </p:txBody>
      </p:sp>
    </p:spTree>
    <p:extLst>
      <p:ext uri="{BB962C8B-B14F-4D97-AF65-F5344CB8AC3E}">
        <p14:creationId xmlns:p14="http://schemas.microsoft.com/office/powerpoint/2010/main" val="15897312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762-C4CA-76CD-B4D3-5ECC6EB53D0A}"/>
              </a:ext>
            </a:extLst>
          </p:cNvPr>
          <p:cNvSpPr>
            <a:spLocks noGrp="1"/>
          </p:cNvSpPr>
          <p:nvPr>
            <p:ph type="title"/>
          </p:nvPr>
        </p:nvSpPr>
        <p:spPr>
          <a:xfrm>
            <a:off x="609600" y="980728"/>
            <a:ext cx="10972800" cy="5115272"/>
          </a:xfrm>
        </p:spPr>
        <p:txBody>
          <a:bodyPr>
            <a:noAutofit/>
          </a:bodyPr>
          <a:lstStyle/>
          <a:p>
            <a:r>
              <a:rPr lang="en-GB" sz="2800" noProof="0" dirty="0">
                <a:latin typeface="Arial"/>
                <a:cs typeface="Arial"/>
              </a:rPr>
              <a:t>The expanding role of immunotherapy in hcc:</a:t>
            </a:r>
            <a:br>
              <a:rPr lang="en-GB" sz="2800" noProof="0" dirty="0">
                <a:latin typeface="Arial"/>
                <a:cs typeface="Arial"/>
              </a:rPr>
            </a:br>
            <a:br>
              <a:rPr lang="en-GB" sz="1200" noProof="0" dirty="0"/>
            </a:br>
            <a:r>
              <a:rPr lang="en-GB" sz="2000" noProof="0" dirty="0"/>
              <a:t>combining locoregional and systemic treatments in intermediate HCC</a:t>
            </a:r>
            <a:br>
              <a:rPr lang="en-GB" sz="1100" noProof="0" dirty="0"/>
            </a:br>
            <a:br>
              <a:rPr lang="en-GB" sz="1100" noProof="0" dirty="0"/>
            </a:br>
            <a:r>
              <a:rPr lang="en-GB" sz="2800" noProof="0" dirty="0">
                <a:latin typeface="Arial"/>
                <a:cs typeface="Arial"/>
              </a:rPr>
              <a:t>micro learning</a:t>
            </a:r>
            <a:br>
              <a:rPr lang="en-GB" sz="2800" noProof="0" dirty="0">
                <a:latin typeface="Arial"/>
                <a:cs typeface="Arial"/>
              </a:rPr>
            </a:br>
            <a:br>
              <a:rPr lang="en-GB" sz="3200" noProof="0" dirty="0"/>
            </a:br>
            <a:r>
              <a:rPr lang="en-GB" sz="2800" cap="none" noProof="0" dirty="0"/>
              <a:t>Aiwu Ruth He</a:t>
            </a:r>
            <a:r>
              <a:rPr lang="en-GB" sz="2800" cap="none" noProof="0" dirty="0">
                <a:latin typeface="Arial"/>
                <a:cs typeface="Arial"/>
              </a:rPr>
              <a:t>, MD, PhD</a:t>
            </a:r>
            <a:br>
              <a:rPr lang="en-GB" sz="2000" cap="none" noProof="0" dirty="0"/>
            </a:br>
            <a:r>
              <a:rPr lang="en-GB" sz="2000" cap="none" noProof="0" dirty="0"/>
              <a:t>Professor of Medicine and Oncology</a:t>
            </a:r>
            <a:br>
              <a:rPr lang="en-GB" sz="2000" cap="none" noProof="0" dirty="0"/>
            </a:br>
            <a:r>
              <a:rPr lang="en-GB" sz="2000" cap="none" noProof="0" dirty="0"/>
              <a:t>Columbia University, USA</a:t>
            </a:r>
            <a:br>
              <a:rPr lang="en-GB" sz="2000" cap="none" noProof="0" dirty="0"/>
            </a:br>
            <a:br>
              <a:rPr lang="en-GB" sz="1800" b="0" cap="none" noProof="0" dirty="0"/>
            </a:br>
            <a:r>
              <a:rPr lang="en-GB" sz="2800" cap="none" noProof="0" dirty="0">
                <a:latin typeface="Arial"/>
                <a:cs typeface="Arial"/>
              </a:rPr>
              <a:t>Beau </a:t>
            </a:r>
            <a:r>
              <a:rPr lang="en-GB" sz="2800" cap="none" noProof="0" dirty="0" err="1">
                <a:latin typeface="Arial"/>
                <a:cs typeface="Arial"/>
              </a:rPr>
              <a:t>Toskich</a:t>
            </a:r>
            <a:r>
              <a:rPr lang="en-GB" sz="2800" cap="none" noProof="0" dirty="0">
                <a:latin typeface="Arial"/>
                <a:cs typeface="Arial"/>
              </a:rPr>
              <a:t>, MD, FSIR</a:t>
            </a:r>
            <a:br>
              <a:rPr lang="en-GB" sz="1800" cap="none" noProof="0" dirty="0"/>
            </a:br>
            <a:r>
              <a:rPr lang="en-GB" sz="2000" cap="none" noProof="0" dirty="0"/>
              <a:t>Professor of Interventional Radiology</a:t>
            </a:r>
            <a:br>
              <a:rPr lang="en-GB" sz="2000" cap="none" noProof="0" dirty="0"/>
            </a:br>
            <a:r>
              <a:rPr lang="en-GB" sz="2000" cap="none" noProof="0" dirty="0"/>
              <a:t>Mayo Clinic Florida, USA</a:t>
            </a:r>
            <a:br>
              <a:rPr lang="en-GB" sz="2800" b="0" cap="none" noProof="0" dirty="0"/>
            </a:br>
            <a:br>
              <a:rPr lang="en-GB" sz="3200" noProof="0" dirty="0"/>
            </a:br>
            <a:r>
              <a:rPr lang="en-GB" sz="2000" noProof="0" dirty="0">
                <a:latin typeface="Arial"/>
                <a:cs typeface="Arial"/>
              </a:rPr>
              <a:t>APRIL 2025</a:t>
            </a:r>
          </a:p>
        </p:txBody>
      </p:sp>
      <p:sp>
        <p:nvSpPr>
          <p:cNvPr id="3" name="Slide Number Placeholder 2">
            <a:extLst>
              <a:ext uri="{FF2B5EF4-FFF2-40B4-BE49-F238E27FC236}">
                <a16:creationId xmlns:a16="http://schemas.microsoft.com/office/drawing/2014/main" id="{DC371B2A-BB27-9697-CC34-D8387CB8A304}"/>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Tree>
    <p:extLst>
      <p:ext uri="{BB962C8B-B14F-4D97-AF65-F5344CB8AC3E}">
        <p14:creationId xmlns:p14="http://schemas.microsoft.com/office/powerpoint/2010/main" val="827866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3A66-FD87-1DA0-43AE-A2D42098AC2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DED89-98D6-971E-3558-615329DD4AE5}"/>
              </a:ext>
            </a:extLst>
          </p:cNvPr>
          <p:cNvSpPr>
            <a:spLocks noGrp="1"/>
          </p:cNvSpPr>
          <p:nvPr>
            <p:ph sz="quarter" idx="12"/>
          </p:nvPr>
        </p:nvSpPr>
        <p:spPr>
          <a:xfrm>
            <a:off x="620184" y="1425600"/>
            <a:ext cx="9508264" cy="4525200"/>
          </a:xfrm>
        </p:spPr>
        <p:txBody>
          <a:bodyPr/>
          <a:lstStyle/>
          <a:p>
            <a:r>
              <a:rPr lang="en-GB" noProof="0" dirty="0"/>
              <a:t>Atezolizumab + bevacizumab continued to demonstrate a consistent </a:t>
            </a:r>
            <a:r>
              <a:rPr lang="en-GB" b="1" noProof="0" dirty="0">
                <a:solidFill>
                  <a:schemeClr val="accent1"/>
                </a:solidFill>
              </a:rPr>
              <a:t>clinically meaningful treatment benefit </a:t>
            </a:r>
            <a:r>
              <a:rPr lang="en-GB" noProof="0" dirty="0"/>
              <a:t>vs sorafenib at 12 months additional follow-up</a:t>
            </a:r>
          </a:p>
          <a:p>
            <a:r>
              <a:rPr lang="en-GB" noProof="0" dirty="0"/>
              <a:t>The safety and tolerability of atezolizumab + bevacizumab remains consistent with the known safety profiles of each individual drug and the underlying disease</a:t>
            </a:r>
          </a:p>
          <a:p>
            <a:r>
              <a:rPr lang="en-GB" noProof="0" dirty="0"/>
              <a:t>The combination is the </a:t>
            </a:r>
            <a:r>
              <a:rPr lang="en-GB" b="1" noProof="0" dirty="0">
                <a:solidFill>
                  <a:schemeClr val="accent1"/>
                </a:solidFill>
              </a:rPr>
              <a:t>standard of care </a:t>
            </a:r>
            <a:r>
              <a:rPr lang="en-GB" noProof="0" dirty="0"/>
              <a:t>for previously untreated, unresectable HCC</a:t>
            </a:r>
            <a:endParaRPr lang="en-GB" sz="1700" noProof="0" dirty="0"/>
          </a:p>
        </p:txBody>
      </p:sp>
      <p:sp>
        <p:nvSpPr>
          <p:cNvPr id="3" name="Title 2">
            <a:extLst>
              <a:ext uri="{FF2B5EF4-FFF2-40B4-BE49-F238E27FC236}">
                <a16:creationId xmlns:a16="http://schemas.microsoft.com/office/drawing/2014/main" id="{AEAFC200-396A-6A95-AE1B-54D37F2B39DB}"/>
              </a:ext>
            </a:extLst>
          </p:cNvPr>
          <p:cNvSpPr>
            <a:spLocks noGrp="1"/>
          </p:cNvSpPr>
          <p:nvPr>
            <p:ph type="title"/>
          </p:nvPr>
        </p:nvSpPr>
        <p:spPr>
          <a:xfrm>
            <a:off x="619201" y="259200"/>
            <a:ext cx="11309447" cy="864000"/>
          </a:xfrm>
        </p:spPr>
        <p:txBody>
          <a:bodyPr>
            <a:normAutofit/>
          </a:bodyPr>
          <a:lstStyle/>
          <a:p>
            <a:r>
              <a:rPr lang="en-GB" sz="2600" noProof="0" dirty="0"/>
              <a:t>atezolizumab + bevacizumab (IM</a:t>
            </a:r>
            <a:r>
              <a:rPr lang="en-GB" sz="2600" cap="none" noProof="0" dirty="0"/>
              <a:t>brave</a:t>
            </a:r>
            <a:r>
              <a:rPr lang="en-GB" sz="2600" noProof="0" dirty="0"/>
              <a:t>150) </a:t>
            </a:r>
            <a:br>
              <a:rPr lang="en-GB" sz="2600" noProof="0" dirty="0"/>
            </a:br>
            <a:r>
              <a:rPr lang="en-GB" sz="2000" noProof="0" dirty="0">
                <a:solidFill>
                  <a:schemeClr val="accent1"/>
                </a:solidFill>
              </a:rPr>
              <a:t>summary</a:t>
            </a:r>
          </a:p>
        </p:txBody>
      </p:sp>
      <p:sp>
        <p:nvSpPr>
          <p:cNvPr id="4" name="Slide Number Placeholder 3">
            <a:extLst>
              <a:ext uri="{FF2B5EF4-FFF2-40B4-BE49-F238E27FC236}">
                <a16:creationId xmlns:a16="http://schemas.microsoft.com/office/drawing/2014/main" id="{F90E1D9E-BC97-90DF-1A64-CF11241681B0}"/>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sp>
        <p:nvSpPr>
          <p:cNvPr id="11" name="Content Placeholder 10">
            <a:extLst>
              <a:ext uri="{FF2B5EF4-FFF2-40B4-BE49-F238E27FC236}">
                <a16:creationId xmlns:a16="http://schemas.microsoft.com/office/drawing/2014/main" id="{068FC840-1C95-B081-E13B-26B78FC3E47A}"/>
              </a:ext>
            </a:extLst>
          </p:cNvPr>
          <p:cNvSpPr>
            <a:spLocks noGrp="1"/>
          </p:cNvSpPr>
          <p:nvPr>
            <p:ph sz="quarter" idx="15"/>
          </p:nvPr>
        </p:nvSpPr>
        <p:spPr/>
        <p:txBody>
          <a:bodyPr anchor="b" anchorCtr="0"/>
          <a:lstStyle/>
          <a:p>
            <a:pPr>
              <a:lnSpc>
                <a:spcPct val="90000"/>
              </a:lnSpc>
            </a:pPr>
            <a:r>
              <a:rPr lang="en-GB" noProof="0" dirty="0">
                <a:solidFill>
                  <a:schemeClr val="tx2"/>
                </a:solidFill>
              </a:rPr>
              <a:t>HCC, hepatocellular carcinoma; IO, immuno-oncology</a:t>
            </a:r>
          </a:p>
          <a:p>
            <a:pPr>
              <a:lnSpc>
                <a:spcPct val="90000"/>
              </a:lnSpc>
            </a:pPr>
            <a:r>
              <a:rPr lang="en-GB" noProof="0" dirty="0">
                <a:solidFill>
                  <a:schemeClr val="tx2"/>
                </a:solidFill>
              </a:rPr>
              <a:t>Finn RS, et al. N Engl J Med. 2020;382:1894-1905; Cheng A-L, et al. J Hepatol. 2022;76:862-873</a:t>
            </a:r>
          </a:p>
        </p:txBody>
      </p:sp>
    </p:spTree>
    <p:extLst>
      <p:ext uri="{BB962C8B-B14F-4D97-AF65-F5344CB8AC3E}">
        <p14:creationId xmlns:p14="http://schemas.microsoft.com/office/powerpoint/2010/main" val="211573237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237437" cy="864000"/>
          </a:xfrm>
        </p:spPr>
        <p:txBody>
          <a:bodyPr>
            <a:normAutofit/>
          </a:bodyPr>
          <a:lstStyle/>
          <a:p>
            <a:r>
              <a:rPr lang="en-GB" sz="2900" noProof="0" dirty="0"/>
              <a:t>durvalumab + tremelimumab (HIMALAYA)</a:t>
            </a:r>
            <a:br>
              <a:rPr lang="en-GB" noProof="0" dirty="0"/>
            </a:br>
            <a:r>
              <a:rPr lang="en-GB" sz="2200" noProof="0" dirty="0">
                <a:solidFill>
                  <a:schemeClr val="accent1"/>
                </a:solidFill>
              </a:rPr>
              <a:t>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799763" y="6431107"/>
            <a:ext cx="782637" cy="365125"/>
          </a:xfrm>
        </p:spPr>
        <p:txBody>
          <a:bodyPr/>
          <a:lstStyle/>
          <a:p>
            <a:fld id="{FCE43C0F-8A7B-3A4B-9DB5-B3472E36E833}" type="slidenum">
              <a:rPr lang="en-GB" noProof="0" smtClean="0"/>
              <a:pPr/>
              <a:t>21</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nchor="b" anchorCtr="0"/>
          <a:lstStyle/>
          <a:p>
            <a:pPr>
              <a:lnSpc>
                <a:spcPct val="90000"/>
              </a:lnSpc>
            </a:pPr>
            <a:r>
              <a:rPr lang="en-GB" sz="1000" noProof="0" dirty="0">
                <a:solidFill>
                  <a:schemeClr val="tx2"/>
                </a:solidFill>
              </a:rPr>
              <a:t>Treatment continued until unacceptable toxicity, or any discontinuation criteria were met. Participants with progressive disease who, in the investigator’s opinion, continued to benefit from </a:t>
            </a:r>
            <a:br>
              <a:rPr lang="en-GB" sz="1000" noProof="0" dirty="0">
                <a:solidFill>
                  <a:schemeClr val="tx2"/>
                </a:solidFill>
              </a:rPr>
            </a:br>
            <a:r>
              <a:rPr lang="en-GB" sz="1000" noProof="0" dirty="0">
                <a:solidFill>
                  <a:schemeClr val="tx2"/>
                </a:solidFill>
              </a:rPr>
              <a:t>treatment and met the criteria in the setting of progressive disease could continue treatment</a:t>
            </a:r>
          </a:p>
          <a:p>
            <a:pPr>
              <a:lnSpc>
                <a:spcPct val="90000"/>
              </a:lnSpc>
            </a:pPr>
            <a:r>
              <a:rPr lang="en-GB" sz="1000" baseline="30000" noProof="0" dirty="0">
                <a:solidFill>
                  <a:schemeClr val="tx2"/>
                </a:solidFill>
              </a:rPr>
              <a:t>a</a:t>
            </a:r>
            <a:r>
              <a:rPr lang="en-GB" sz="1000" noProof="0" dirty="0">
                <a:solidFill>
                  <a:schemeClr val="tx2"/>
                </a:solidFill>
              </a:rPr>
              <a:t> The T75+D arm (75 mg of tremelimumab Q4W for four doses plus 1500 mg of durvalumab Q4W) was closed following a preplanned analysis of a Phase 2 study. Participants randomised to this arm (n=153) could continue treatment following arm closure. Results from this arm are not reported in this presentation</a:t>
            </a:r>
          </a:p>
          <a:p>
            <a:pPr>
              <a:lnSpc>
                <a:spcPct val="90000"/>
              </a:lnSpc>
            </a:pPr>
            <a:r>
              <a:rPr lang="en-GB" sz="1000" noProof="0" dirty="0">
                <a:solidFill>
                  <a:schemeClr val="tx2"/>
                </a:solidFill>
              </a:rPr>
              <a:t>BCLC-B/C, Barcelona Clinic Liver Cancer Stage B/C; BID, twice daily; DCR, disease control rate; ECOG PS, Eastern Cooperative Oncology Group performance status; EGD, esophagogastroduodenoscopy; HBV/HCV, hepatitis B/C virus; HCC, hepatocellular carcinoma; IO, immuno-oncology; MVI, macrovascular invasion; ORR, objective response rate; OS, overall survival; PFS, progression-free survival; Q4W, every 4 weeks; R, randomised; RECIST, Response Evaluation Criteria in Solid Tumours; STRIDE, single tremelimumab regular interval durvalumab; uHCC, unresectable HCC</a:t>
            </a:r>
          </a:p>
          <a:p>
            <a:pPr>
              <a:lnSpc>
                <a:spcPct val="90000"/>
              </a:lnSpc>
            </a:pPr>
            <a:r>
              <a:rPr lang="en-GB" sz="1050" noProof="0" dirty="0">
                <a:solidFill>
                  <a:schemeClr val="tx2"/>
                </a:solidFill>
              </a:rPr>
              <a:t>Abou-Alfa GK, et al. NEJM Evid. 2022;1:EVIDoa2100070; </a:t>
            </a:r>
            <a:r>
              <a:rPr lang="en-GB" sz="1050" noProof="0" dirty="0" err="1"/>
              <a:t>Rimassa</a:t>
            </a:r>
            <a:r>
              <a:rPr lang="en-GB" sz="1050" noProof="0" dirty="0"/>
              <a:t> L, et al. ESMO 2024. Abstract #947MO</a:t>
            </a:r>
            <a:endParaRPr lang="en-GB" sz="1050" noProof="0" dirty="0">
              <a:highlight>
                <a:srgbClr val="FFFF00"/>
              </a:highlight>
            </a:endParaRPr>
          </a:p>
        </p:txBody>
      </p:sp>
      <p:sp>
        <p:nvSpPr>
          <p:cNvPr id="30" name="Rounded Rectangle 29">
            <a:extLst>
              <a:ext uri="{FF2B5EF4-FFF2-40B4-BE49-F238E27FC236}">
                <a16:creationId xmlns:a16="http://schemas.microsoft.com/office/drawing/2014/main" id="{7C588F87-40D8-594F-A88B-0F0957803BB7}"/>
              </a:ext>
            </a:extLst>
          </p:cNvPr>
          <p:cNvSpPr/>
          <p:nvPr/>
        </p:nvSpPr>
        <p:spPr>
          <a:xfrm>
            <a:off x="7399377" y="1340768"/>
            <a:ext cx="1648951" cy="288981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objectives</a:t>
            </a:r>
          </a:p>
          <a:p>
            <a:pPr>
              <a:lnSpc>
                <a:spcPct val="90000"/>
              </a:lnSpc>
              <a:spcAft>
                <a:spcPts val="3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Primary:</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 superiority: STRIDE vs sorafenib</a:t>
            </a:r>
          </a:p>
          <a:p>
            <a:pPr>
              <a:lnSpc>
                <a:spcPct val="90000"/>
              </a:lnSpc>
              <a:spcBef>
                <a:spcPts val="600"/>
              </a:spcBef>
              <a:spcAft>
                <a:spcPts val="500"/>
              </a:spcAft>
              <a:buClr>
                <a:schemeClr val="accent1"/>
              </a:buClr>
            </a:pPr>
            <a:r>
              <a:rPr lang="en-GB" sz="1000" b="1" noProof="0" dirty="0">
                <a:solidFill>
                  <a:schemeClr val="tx1"/>
                </a:solidFill>
                <a:latin typeface="Arial" panose="020B0604020202020204" pitchFamily="34" charset="0"/>
                <a:cs typeface="Arial" panose="020B0604020202020204" pitchFamily="34" charset="0"/>
              </a:rPr>
              <a:t>Secondary:</a:t>
            </a:r>
          </a:p>
          <a:p>
            <a:pPr marL="139700" indent="-139700">
              <a:lnSpc>
                <a:spcPct val="90000"/>
              </a:lnSpc>
              <a:spcAft>
                <a:spcPts val="5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 non-inferiority: durvalumab vs sorafenib</a:t>
            </a:r>
          </a:p>
          <a:p>
            <a:pPr marL="139700" indent="-139700">
              <a:lnSpc>
                <a:spcPct val="90000"/>
              </a:lnSpc>
              <a:spcAft>
                <a:spcPts val="5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36-month OS rate</a:t>
            </a:r>
          </a:p>
          <a:p>
            <a:pPr marL="139700" indent="-139700">
              <a:lnSpc>
                <a:spcPct val="90000"/>
              </a:lnSpc>
              <a:spcAft>
                <a:spcPts val="5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ORR, and DCR (investigator-assessed per RECIST v1.1)</a:t>
            </a:r>
          </a:p>
          <a:p>
            <a:pPr marL="139700" indent="-139700">
              <a:lnSpc>
                <a:spcPct val="90000"/>
              </a:lnSpc>
              <a:spcAft>
                <a:spcPts val="5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
        <p:nvSpPr>
          <p:cNvPr id="40" name="Rectangle: Rounded Corners 7">
            <a:extLst>
              <a:ext uri="{FF2B5EF4-FFF2-40B4-BE49-F238E27FC236}">
                <a16:creationId xmlns:a16="http://schemas.microsoft.com/office/drawing/2014/main" id="{C447C73C-E4CC-F33A-EA73-12F82A915881}"/>
              </a:ext>
            </a:extLst>
          </p:cNvPr>
          <p:cNvSpPr/>
          <p:nvPr/>
        </p:nvSpPr>
        <p:spPr>
          <a:xfrm>
            <a:off x="5269617" y="3618578"/>
            <a:ext cx="2015662" cy="612000"/>
          </a:xfrm>
          <a:prstGeom prst="roundRect">
            <a:avLst>
              <a:gd name="adj" fmla="val 11742"/>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800" b="1" noProof="0" dirty="0">
                <a:solidFill>
                  <a:schemeClr val="accent6">
                    <a:lumMod val="75000"/>
                  </a:schemeClr>
                </a:solidFill>
                <a:latin typeface="Arial" panose="020B0604020202020204" pitchFamily="34" charset="0"/>
                <a:cs typeface="Arial" panose="020B0604020202020204" pitchFamily="34" charset="0"/>
              </a:rPr>
              <a:t>T75+D (n=153): arm closed to enrolment</a:t>
            </a:r>
            <a:r>
              <a:rPr lang="en-GB" sz="800" b="1" baseline="30000" noProof="0" dirty="0">
                <a:solidFill>
                  <a:schemeClr val="accent6">
                    <a:lumMod val="75000"/>
                  </a:schemeClr>
                </a:solidFill>
                <a:latin typeface="Arial" panose="020B0604020202020204" pitchFamily="34" charset="0"/>
                <a:cs typeface="Arial" panose="020B0604020202020204" pitchFamily="34" charset="0"/>
              </a:rPr>
              <a:t>a</a:t>
            </a:r>
            <a:br>
              <a:rPr lang="en-GB" sz="800" b="1" noProof="0" dirty="0">
                <a:solidFill>
                  <a:schemeClr val="accent6">
                    <a:lumMod val="75000"/>
                  </a:schemeClr>
                </a:solidFill>
                <a:latin typeface="Arial" panose="020B0604020202020204" pitchFamily="34" charset="0"/>
                <a:cs typeface="Arial" panose="020B0604020202020204" pitchFamily="34" charset="0"/>
              </a:rPr>
            </a:br>
            <a:r>
              <a:rPr lang="en-GB" sz="800" noProof="0" dirty="0">
                <a:solidFill>
                  <a:schemeClr val="accent6">
                    <a:lumMod val="75000"/>
                  </a:schemeClr>
                </a:solidFill>
                <a:latin typeface="Arial" panose="020B0604020202020204" pitchFamily="34" charset="0"/>
                <a:cs typeface="Arial" panose="020B0604020202020204" pitchFamily="34" charset="0"/>
              </a:rPr>
              <a:t>tremelimumab 75 mg Q4W × 4 doses </a:t>
            </a:r>
            <a:br>
              <a:rPr lang="en-GB" sz="800" noProof="0" dirty="0">
                <a:solidFill>
                  <a:schemeClr val="accent6">
                    <a:lumMod val="75000"/>
                  </a:schemeClr>
                </a:solidFill>
                <a:latin typeface="Arial" panose="020B0604020202020204" pitchFamily="34" charset="0"/>
                <a:cs typeface="Arial" panose="020B0604020202020204" pitchFamily="34" charset="0"/>
              </a:rPr>
            </a:br>
            <a:r>
              <a:rPr lang="en-GB" sz="800" noProof="0" dirty="0">
                <a:solidFill>
                  <a:schemeClr val="accent6">
                    <a:lumMod val="75000"/>
                  </a:schemeClr>
                </a:solidFill>
                <a:latin typeface="Arial" panose="020B0604020202020204" pitchFamily="34" charset="0"/>
                <a:cs typeface="Arial" panose="020B0604020202020204" pitchFamily="34" charset="0"/>
              </a:rPr>
              <a:t>+ durvalumab 1500 mg Q4W</a:t>
            </a:r>
          </a:p>
        </p:txBody>
      </p:sp>
      <p:cxnSp>
        <p:nvCxnSpPr>
          <p:cNvPr id="41" name="Straight Connector 40">
            <a:extLst>
              <a:ext uri="{FF2B5EF4-FFF2-40B4-BE49-F238E27FC236}">
                <a16:creationId xmlns:a16="http://schemas.microsoft.com/office/drawing/2014/main" id="{405EBD69-2427-4D99-75D2-5728FD341E40}"/>
              </a:ext>
            </a:extLst>
          </p:cNvPr>
          <p:cNvCxnSpPr>
            <a:cxnSpLocks/>
          </p:cNvCxnSpPr>
          <p:nvPr/>
        </p:nvCxnSpPr>
        <p:spPr>
          <a:xfrm>
            <a:off x="4548975" y="2406038"/>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ectangle: Rounded Corners 7">
            <a:extLst>
              <a:ext uri="{FF2B5EF4-FFF2-40B4-BE49-F238E27FC236}">
                <a16:creationId xmlns:a16="http://schemas.microsoft.com/office/drawing/2014/main" id="{443913C1-9142-C996-B073-B708B38A29D4}"/>
              </a:ext>
            </a:extLst>
          </p:cNvPr>
          <p:cNvSpPr/>
          <p:nvPr/>
        </p:nvSpPr>
        <p:spPr>
          <a:xfrm>
            <a:off x="5269617" y="2100038"/>
            <a:ext cx="2015662" cy="612000"/>
          </a:xfrm>
          <a:prstGeom prst="roundRect">
            <a:avLst>
              <a:gd name="adj" fmla="val 11742"/>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Durvalumab (n=389):</a:t>
            </a:r>
            <a:br>
              <a:rPr lang="en-GB" sz="1000" b="1"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durvalumab monotherapy</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1500 mg Q4W</a:t>
            </a:r>
          </a:p>
        </p:txBody>
      </p:sp>
      <p:sp>
        <p:nvSpPr>
          <p:cNvPr id="36" name="Oval 35">
            <a:extLst>
              <a:ext uri="{FF2B5EF4-FFF2-40B4-BE49-F238E27FC236}">
                <a16:creationId xmlns:a16="http://schemas.microsoft.com/office/drawing/2014/main" id="{A9C0DB78-D978-3F3A-EA5E-B95AB790E9F3}"/>
              </a:ext>
            </a:extLst>
          </p:cNvPr>
          <p:cNvSpPr/>
          <p:nvPr/>
        </p:nvSpPr>
        <p:spPr>
          <a:xfrm>
            <a:off x="4673721" y="2155485"/>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endParaRPr lang="en-GB" sz="1000" b="1" noProof="0" dirty="0">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42863920-FF3A-58CC-0983-C7805AA7257B}"/>
              </a:ext>
            </a:extLst>
          </p:cNvPr>
          <p:cNvSpPr/>
          <p:nvPr/>
        </p:nvSpPr>
        <p:spPr>
          <a:xfrm>
            <a:off x="2565135" y="1340768"/>
            <a:ext cx="2009258" cy="2891341"/>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Study population</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Adults with confirmed uHCC</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Child–Pugh A</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BCLC B (not eligible for locoregional therapy) or C</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prior systemic therapy for HCC</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or 1</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main portal vein thrombosis</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EGD was not required</a:t>
            </a:r>
          </a:p>
          <a:p>
            <a:pPr>
              <a:lnSpc>
                <a:spcPct val="90000"/>
              </a:lnSpc>
              <a:spcBef>
                <a:spcPts val="300"/>
              </a:spcBef>
              <a:spcAft>
                <a:spcPts val="3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 factors</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Aetiology of liver disease: HBV vs HCV vs non-viral</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MVI: yes vs no</a:t>
            </a:r>
          </a:p>
          <a:p>
            <a:pPr marL="139700" indent="-139700">
              <a:lnSpc>
                <a:spcPct val="90000"/>
              </a:lnSpc>
              <a:spcAft>
                <a:spcPts val="3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vs 1</a:t>
            </a:r>
          </a:p>
        </p:txBody>
      </p:sp>
      <p:cxnSp>
        <p:nvCxnSpPr>
          <p:cNvPr id="43" name="Straight Connector 42">
            <a:extLst>
              <a:ext uri="{FF2B5EF4-FFF2-40B4-BE49-F238E27FC236}">
                <a16:creationId xmlns:a16="http://schemas.microsoft.com/office/drawing/2014/main" id="{7EE884D3-2631-728D-ADDC-C87C1C438B82}"/>
              </a:ext>
            </a:extLst>
          </p:cNvPr>
          <p:cNvCxnSpPr>
            <a:cxnSpLocks/>
          </p:cNvCxnSpPr>
          <p:nvPr/>
        </p:nvCxnSpPr>
        <p:spPr>
          <a:xfrm rot="16200000">
            <a:off x="4548975" y="2100478"/>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D47FDF4-381D-FA56-8E05-CC5FD11DE93B}"/>
              </a:ext>
            </a:extLst>
          </p:cNvPr>
          <p:cNvCxnSpPr>
            <a:cxnSpLocks/>
          </p:cNvCxnSpPr>
          <p:nvPr/>
        </p:nvCxnSpPr>
        <p:spPr>
          <a:xfrm>
            <a:off x="4996650" y="1646768"/>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Rectangle: Rounded Corners 7">
            <a:extLst>
              <a:ext uri="{FF2B5EF4-FFF2-40B4-BE49-F238E27FC236}">
                <a16:creationId xmlns:a16="http://schemas.microsoft.com/office/drawing/2014/main" id="{9471BAF9-D8B4-ACF7-8AE8-1E88D2FBA0C4}"/>
              </a:ext>
            </a:extLst>
          </p:cNvPr>
          <p:cNvSpPr/>
          <p:nvPr/>
        </p:nvSpPr>
        <p:spPr>
          <a:xfrm>
            <a:off x="5269617" y="1340768"/>
            <a:ext cx="2015662" cy="612000"/>
          </a:xfrm>
          <a:prstGeom prst="roundRect">
            <a:avLst>
              <a:gd name="adj" fmla="val 11742"/>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STRIDE (n=393):</a:t>
            </a:r>
            <a:br>
              <a:rPr lang="en-GB" sz="1000" b="1"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tremelimumab 300 mg × 1 dose</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 durvalumab 1500 mg Q4W</a:t>
            </a:r>
          </a:p>
        </p:txBody>
      </p:sp>
      <p:cxnSp>
        <p:nvCxnSpPr>
          <p:cNvPr id="47" name="Straight Connector 46">
            <a:extLst>
              <a:ext uri="{FF2B5EF4-FFF2-40B4-BE49-F238E27FC236}">
                <a16:creationId xmlns:a16="http://schemas.microsoft.com/office/drawing/2014/main" id="{0B6BC9F8-37E5-93B6-5D89-F4271B76C365}"/>
              </a:ext>
            </a:extLst>
          </p:cNvPr>
          <p:cNvCxnSpPr>
            <a:cxnSpLocks/>
          </p:cNvCxnSpPr>
          <p:nvPr/>
        </p:nvCxnSpPr>
        <p:spPr>
          <a:xfrm flipV="1">
            <a:off x="5002685" y="1636940"/>
            <a:ext cx="0" cy="1528368"/>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768ED38-49F3-FF22-BB44-9206D3CF9316}"/>
              </a:ext>
            </a:extLst>
          </p:cNvPr>
          <p:cNvCxnSpPr>
            <a:cxnSpLocks/>
          </p:cNvCxnSpPr>
          <p:nvPr/>
        </p:nvCxnSpPr>
        <p:spPr>
          <a:xfrm>
            <a:off x="4990300" y="3165308"/>
            <a:ext cx="9074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Rectangle: Rounded Corners 7">
            <a:extLst>
              <a:ext uri="{FF2B5EF4-FFF2-40B4-BE49-F238E27FC236}">
                <a16:creationId xmlns:a16="http://schemas.microsoft.com/office/drawing/2014/main" id="{23E2FD27-302C-56B8-E137-CA5CDF5DDB22}"/>
              </a:ext>
            </a:extLst>
          </p:cNvPr>
          <p:cNvSpPr/>
          <p:nvPr/>
        </p:nvSpPr>
        <p:spPr>
          <a:xfrm>
            <a:off x="5269617" y="2859308"/>
            <a:ext cx="2015662" cy="612000"/>
          </a:xfrm>
          <a:prstGeom prst="roundRect">
            <a:avLst>
              <a:gd name="adj" fmla="val 11742"/>
            </a:avLst>
          </a:prstGeom>
          <a:solidFill>
            <a:schemeClr val="accent5">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spcAft>
                <a:spcPts val="300"/>
              </a:spcAft>
              <a:buClr>
                <a:schemeClr val="accent1"/>
              </a:buClr>
            </a:pPr>
            <a:r>
              <a:rPr lang="en-GB" sz="1000" b="1" noProof="0" dirty="0">
                <a:solidFill>
                  <a:schemeClr val="bg1"/>
                </a:solidFill>
                <a:latin typeface="Arial" panose="020B0604020202020204" pitchFamily="34" charset="0"/>
                <a:cs typeface="Arial" panose="020B0604020202020204" pitchFamily="34" charset="0"/>
              </a:rPr>
              <a:t>Sorafenib (n=389):</a:t>
            </a:r>
            <a:br>
              <a:rPr lang="en-GB" sz="1000" b="1"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sorafenib 400 mg BID</a:t>
            </a:r>
          </a:p>
        </p:txBody>
      </p:sp>
      <p:sp>
        <p:nvSpPr>
          <p:cNvPr id="35" name="TextBox 34">
            <a:extLst>
              <a:ext uri="{FF2B5EF4-FFF2-40B4-BE49-F238E27FC236}">
                <a16:creationId xmlns:a16="http://schemas.microsoft.com/office/drawing/2014/main" id="{49D9FBC7-BA08-F001-750F-02FEA1BD3F3A}"/>
              </a:ext>
            </a:extLst>
          </p:cNvPr>
          <p:cNvSpPr txBox="1"/>
          <p:nvPr/>
        </p:nvSpPr>
        <p:spPr>
          <a:xfrm>
            <a:off x="4612811" y="2723445"/>
            <a:ext cx="612083" cy="138499"/>
          </a:xfrm>
          <a:prstGeom prst="rect">
            <a:avLst/>
          </a:prstGeom>
          <a:solidFill>
            <a:schemeClr val="bg1"/>
          </a:solid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(N=1171)</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50" name="TextBox 49">
            <a:extLst>
              <a:ext uri="{FF2B5EF4-FFF2-40B4-BE49-F238E27FC236}">
                <a16:creationId xmlns:a16="http://schemas.microsoft.com/office/drawing/2014/main" id="{FE36BA76-D2C2-7D2E-67B1-7A22A3346065}"/>
              </a:ext>
            </a:extLst>
          </p:cNvPr>
          <p:cNvSpPr txBox="1"/>
          <p:nvPr/>
        </p:nvSpPr>
        <p:spPr>
          <a:xfrm>
            <a:off x="2910833" y="4292811"/>
            <a:ext cx="2417592" cy="166199"/>
          </a:xfrm>
          <a:prstGeom prst="rect">
            <a:avLst/>
          </a:prstGeom>
          <a:solidFill>
            <a:schemeClr val="bg1"/>
          </a:solidFill>
        </p:spPr>
        <p:txBody>
          <a:bodyPr wrap="square" lIns="0" tIns="0" rIns="0" bIns="0" rtlCol="0">
            <a:spAutoFit/>
          </a:bodyPr>
          <a:lstStyle/>
          <a:p>
            <a:pPr>
              <a:lnSpc>
                <a:spcPct val="90000"/>
              </a:lnSpc>
            </a:pPr>
            <a:r>
              <a:rPr lang="en-GB" sz="1200" b="1" noProof="0" dirty="0">
                <a:solidFill>
                  <a:schemeClr val="bg2">
                    <a:lumMod val="50000"/>
                  </a:schemeClr>
                </a:solidFill>
                <a:latin typeface="Arial" panose="020B0604020202020204" pitchFamily="34" charset="0"/>
                <a:ea typeface="Aileron" charset="0"/>
                <a:cs typeface="Arial" panose="020B0604020202020204" pitchFamily="34" charset="0"/>
              </a:rPr>
              <a:t>Multiple testing procedure</a:t>
            </a:r>
            <a:endParaRPr lang="en-GB" sz="1200" b="1" baseline="30000" noProof="0" dirty="0">
              <a:solidFill>
                <a:schemeClr val="bg2">
                  <a:lumMod val="50000"/>
                </a:schemeClr>
              </a:solidFill>
              <a:latin typeface="Arial" panose="020B0604020202020204" pitchFamily="34" charset="0"/>
              <a:ea typeface="Aileron" charset="0"/>
              <a:cs typeface="Arial" panose="020B0604020202020204" pitchFamily="34" charset="0"/>
            </a:endParaRPr>
          </a:p>
        </p:txBody>
      </p:sp>
      <p:sp>
        <p:nvSpPr>
          <p:cNvPr id="51" name="Rectangle: Rounded Corners 7">
            <a:extLst>
              <a:ext uri="{FF2B5EF4-FFF2-40B4-BE49-F238E27FC236}">
                <a16:creationId xmlns:a16="http://schemas.microsoft.com/office/drawing/2014/main" id="{A63B08B4-15CC-4F29-C1C2-BF3FA901D0A8}"/>
              </a:ext>
            </a:extLst>
          </p:cNvPr>
          <p:cNvSpPr/>
          <p:nvPr/>
        </p:nvSpPr>
        <p:spPr>
          <a:xfrm>
            <a:off x="2896161" y="4505867"/>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noProof="0" dirty="0">
                <a:solidFill>
                  <a:schemeClr val="bg1"/>
                </a:solidFill>
                <a:latin typeface="Arial" panose="020B0604020202020204" pitchFamily="34" charset="0"/>
                <a:cs typeface="Arial" panose="020B0604020202020204" pitchFamily="34" charset="0"/>
              </a:rPr>
              <a:t>OS </a:t>
            </a:r>
            <a:r>
              <a:rPr lang="en-GB" sz="900" b="1" i="1" noProof="0" dirty="0">
                <a:solidFill>
                  <a:schemeClr val="bg1"/>
                </a:solidFill>
                <a:latin typeface="Arial" panose="020B0604020202020204" pitchFamily="34" charset="0"/>
                <a:cs typeface="Arial" panose="020B0604020202020204" pitchFamily="34" charset="0"/>
              </a:rPr>
              <a:t>superiority </a:t>
            </a:r>
            <a:r>
              <a:rPr lang="en-GB" sz="900" b="1" noProof="0" dirty="0">
                <a:solidFill>
                  <a:schemeClr val="bg1"/>
                </a:solidFill>
                <a:latin typeface="Arial" panose="020B0604020202020204" pitchFamily="34" charset="0"/>
                <a:cs typeface="Arial" panose="020B0604020202020204" pitchFamily="34" charset="0"/>
              </a:rPr>
              <a:t>for</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STRIDE vs sorafenib</a:t>
            </a:r>
            <a:endParaRPr lang="en-GB" sz="900" noProof="0" dirty="0">
              <a:solidFill>
                <a:schemeClr val="bg1"/>
              </a:solidFill>
              <a:latin typeface="Arial" panose="020B0604020202020204" pitchFamily="34" charset="0"/>
              <a:cs typeface="Arial" panose="020B0604020202020204" pitchFamily="34" charset="0"/>
            </a:endParaRPr>
          </a:p>
        </p:txBody>
      </p:sp>
      <p:sp>
        <p:nvSpPr>
          <p:cNvPr id="52" name="Rectangle: Rounded Corners 7">
            <a:extLst>
              <a:ext uri="{FF2B5EF4-FFF2-40B4-BE49-F238E27FC236}">
                <a16:creationId xmlns:a16="http://schemas.microsoft.com/office/drawing/2014/main" id="{3F8A2DE2-B9E4-68EB-5D3A-7A372F262321}"/>
              </a:ext>
            </a:extLst>
          </p:cNvPr>
          <p:cNvSpPr/>
          <p:nvPr/>
        </p:nvSpPr>
        <p:spPr>
          <a:xfrm>
            <a:off x="4394670" y="4505867"/>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100"/>
              </a:spcAft>
              <a:buClr>
                <a:schemeClr val="accent1"/>
              </a:buClr>
            </a:pPr>
            <a:r>
              <a:rPr lang="en-GB" sz="900" b="1" noProof="0" dirty="0">
                <a:solidFill>
                  <a:schemeClr val="bg1"/>
                </a:solidFill>
                <a:latin typeface="Arial" panose="020B0604020202020204" pitchFamily="34" charset="0"/>
                <a:cs typeface="Arial" panose="020B0604020202020204" pitchFamily="34" charset="0"/>
              </a:rPr>
              <a:t>OS </a:t>
            </a:r>
            <a:r>
              <a:rPr lang="en-GB" sz="900" b="1" i="1" noProof="0" dirty="0">
                <a:solidFill>
                  <a:schemeClr val="bg1"/>
                </a:solidFill>
                <a:latin typeface="Arial" panose="020B0604020202020204" pitchFamily="34" charset="0"/>
                <a:cs typeface="Arial" panose="020B0604020202020204" pitchFamily="34" charset="0"/>
              </a:rPr>
              <a:t>non-inferiority</a:t>
            </a:r>
            <a:r>
              <a:rPr lang="en-GB" sz="900" b="1" noProof="0" dirty="0">
                <a:solidFill>
                  <a:schemeClr val="bg1"/>
                </a:solidFill>
                <a:latin typeface="Arial" panose="020B0604020202020204" pitchFamily="34" charset="0"/>
                <a:cs typeface="Arial" panose="020B0604020202020204" pitchFamily="34" charset="0"/>
              </a:rPr>
              <a:t> for durvalumab vs sorafenib</a:t>
            </a:r>
          </a:p>
          <a:p>
            <a:pPr algn="ctr">
              <a:spcAft>
                <a:spcPts val="100"/>
              </a:spcAft>
              <a:buClr>
                <a:schemeClr val="accent1"/>
              </a:buClr>
            </a:pPr>
            <a:r>
              <a:rPr lang="en-GB" sz="700" b="1" i="1" noProof="0" dirty="0">
                <a:solidFill>
                  <a:schemeClr val="bg1"/>
                </a:solidFill>
                <a:latin typeface="Arial" panose="020B0604020202020204" pitchFamily="34" charset="0"/>
                <a:cs typeface="Arial" panose="020B0604020202020204" pitchFamily="34" charset="0"/>
              </a:rPr>
              <a:t>Non-inferiority margin 1.08</a:t>
            </a:r>
            <a:endParaRPr lang="en-GB" sz="700" i="1" noProof="0" dirty="0">
              <a:solidFill>
                <a:schemeClr val="bg1"/>
              </a:solidFill>
              <a:latin typeface="Arial" panose="020B0604020202020204" pitchFamily="34" charset="0"/>
              <a:cs typeface="Arial" panose="020B0604020202020204" pitchFamily="34" charset="0"/>
            </a:endParaRPr>
          </a:p>
        </p:txBody>
      </p:sp>
      <p:sp>
        <p:nvSpPr>
          <p:cNvPr id="53" name="Rectangle: Rounded Corners 7">
            <a:extLst>
              <a:ext uri="{FF2B5EF4-FFF2-40B4-BE49-F238E27FC236}">
                <a16:creationId xmlns:a16="http://schemas.microsoft.com/office/drawing/2014/main" id="{EB54B5E4-1DC1-2A08-ED8B-19382BA4DEEF}"/>
              </a:ext>
            </a:extLst>
          </p:cNvPr>
          <p:cNvSpPr/>
          <p:nvPr/>
        </p:nvSpPr>
        <p:spPr>
          <a:xfrm>
            <a:off x="5893179" y="4505867"/>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noProof="0" dirty="0">
                <a:solidFill>
                  <a:schemeClr val="bg1"/>
                </a:solidFill>
                <a:latin typeface="Arial" panose="020B0604020202020204" pitchFamily="34" charset="0"/>
                <a:cs typeface="Arial" panose="020B0604020202020204" pitchFamily="34" charset="0"/>
              </a:rPr>
              <a:t>OS </a:t>
            </a:r>
            <a:r>
              <a:rPr lang="en-GB" sz="900" b="1" i="1" noProof="0" dirty="0">
                <a:solidFill>
                  <a:schemeClr val="bg1"/>
                </a:solidFill>
                <a:latin typeface="Arial" panose="020B0604020202020204" pitchFamily="34" charset="0"/>
                <a:cs typeface="Arial" panose="020B0604020202020204" pitchFamily="34" charset="0"/>
              </a:rPr>
              <a:t>superiority </a:t>
            </a:r>
            <a:r>
              <a:rPr lang="en-GB" sz="900" b="1" noProof="0" dirty="0">
                <a:solidFill>
                  <a:schemeClr val="bg1"/>
                </a:solidFill>
                <a:latin typeface="Arial" panose="020B0604020202020204" pitchFamily="34" charset="0"/>
                <a:cs typeface="Arial" panose="020B0604020202020204" pitchFamily="34" charset="0"/>
              </a:rPr>
              <a:t>for</a:t>
            </a:r>
            <a:br>
              <a:rPr lang="en-GB" sz="900" b="1" noProof="0" dirty="0">
                <a:solidFill>
                  <a:schemeClr val="bg1"/>
                </a:solidFill>
                <a:latin typeface="Arial" panose="020B0604020202020204" pitchFamily="34" charset="0"/>
                <a:cs typeface="Arial" panose="020B0604020202020204" pitchFamily="34" charset="0"/>
              </a:rPr>
            </a:br>
            <a:r>
              <a:rPr lang="en-GB" sz="900" b="1" noProof="0" dirty="0">
                <a:solidFill>
                  <a:schemeClr val="bg1"/>
                </a:solidFill>
                <a:latin typeface="Arial" panose="020B0604020202020204" pitchFamily="34" charset="0"/>
                <a:cs typeface="Arial" panose="020B0604020202020204" pitchFamily="34" charset="0"/>
              </a:rPr>
              <a:t>durvalumab vs sorafenib</a:t>
            </a:r>
            <a:endParaRPr lang="en-GB" sz="900" noProof="0" dirty="0">
              <a:solidFill>
                <a:schemeClr val="bg1"/>
              </a:solidFill>
              <a:latin typeface="Arial" panose="020B0604020202020204" pitchFamily="34" charset="0"/>
              <a:cs typeface="Arial" panose="020B0604020202020204" pitchFamily="34" charset="0"/>
            </a:endParaRPr>
          </a:p>
        </p:txBody>
      </p:sp>
      <p:sp>
        <p:nvSpPr>
          <p:cNvPr id="55" name="Rectangle: Rounded Corners 7">
            <a:extLst>
              <a:ext uri="{FF2B5EF4-FFF2-40B4-BE49-F238E27FC236}">
                <a16:creationId xmlns:a16="http://schemas.microsoft.com/office/drawing/2014/main" id="{7CDBBBFE-9A01-8E41-D082-9705AE15FFF2}"/>
              </a:ext>
            </a:extLst>
          </p:cNvPr>
          <p:cNvSpPr/>
          <p:nvPr/>
        </p:nvSpPr>
        <p:spPr>
          <a:xfrm>
            <a:off x="7391689" y="4505867"/>
            <a:ext cx="1320553" cy="576000"/>
          </a:xfrm>
          <a:prstGeom prst="roundRect">
            <a:avLst>
              <a:gd name="adj" fmla="val 11742"/>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spcAft>
                <a:spcPts val="300"/>
              </a:spcAft>
              <a:buClr>
                <a:schemeClr val="accent1"/>
              </a:buClr>
            </a:pPr>
            <a:r>
              <a:rPr lang="en-GB" sz="900" b="1" noProof="0" dirty="0">
                <a:solidFill>
                  <a:schemeClr val="bg1"/>
                </a:solidFill>
                <a:latin typeface="Arial" panose="020B0604020202020204" pitchFamily="34" charset="0"/>
                <a:cs typeface="Arial" panose="020B0604020202020204" pitchFamily="34" charset="0"/>
              </a:rPr>
              <a:t>36-month OS rate for STRIDE vs sorafenib</a:t>
            </a:r>
            <a:endParaRPr lang="en-GB" sz="900" noProof="0" dirty="0">
              <a:solidFill>
                <a:schemeClr val="bg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7E5F3BA7-59A8-0A9F-0C54-FDAF0726EA20}"/>
              </a:ext>
            </a:extLst>
          </p:cNvPr>
          <p:cNvCxnSpPr>
            <a:cxnSpLocks/>
          </p:cNvCxnSpPr>
          <p:nvPr/>
        </p:nvCxnSpPr>
        <p:spPr>
          <a:xfrm>
            <a:off x="4233692" y="4793867"/>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17DEAE2-9ACB-A535-B754-5D092CEBC6BB}"/>
              </a:ext>
            </a:extLst>
          </p:cNvPr>
          <p:cNvCxnSpPr>
            <a:cxnSpLocks/>
          </p:cNvCxnSpPr>
          <p:nvPr/>
        </p:nvCxnSpPr>
        <p:spPr>
          <a:xfrm>
            <a:off x="5732201" y="4793867"/>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24A44BC-2043-E617-CB18-E5E07EBF8F75}"/>
              </a:ext>
            </a:extLst>
          </p:cNvPr>
          <p:cNvCxnSpPr>
            <a:cxnSpLocks/>
          </p:cNvCxnSpPr>
          <p:nvPr/>
        </p:nvCxnSpPr>
        <p:spPr>
          <a:xfrm>
            <a:off x="7230710" y="4793867"/>
            <a:ext cx="144000" cy="0"/>
          </a:xfrm>
          <a:prstGeom prst="line">
            <a:avLst/>
          </a:prstGeom>
          <a:ln w="25400">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3814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9800387" cy="864000"/>
          </a:xfrm>
        </p:spPr>
        <p:txBody>
          <a:bodyPr>
            <a:normAutofit fontScale="90000"/>
          </a:bodyPr>
          <a:lstStyle/>
          <a:p>
            <a:r>
              <a:rPr lang="en-GB" sz="2900" noProof="0" dirty="0"/>
              <a:t>durvalumab + tremelimumab (HIMALAYA)</a:t>
            </a:r>
            <a:br>
              <a:rPr lang="en-GB" noProof="0" dirty="0"/>
            </a:br>
            <a:r>
              <a:rPr lang="en-GB" sz="2200" noProof="0" dirty="0">
                <a:solidFill>
                  <a:schemeClr val="accent1"/>
                </a:solidFill>
              </a:rPr>
              <a:t>RESULTS: STRIDE Demonstrated a sustained OS benefit at 5 years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22</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516377" cy="365125"/>
          </a:xfrm>
        </p:spPr>
        <p:txBody>
          <a:bodyPr anchor="b" anchorCtr="0"/>
          <a:lstStyle/>
          <a:p>
            <a:endParaRPr lang="en-GB" noProof="0" dirty="0"/>
          </a:p>
          <a:p>
            <a:pPr>
              <a:spcBef>
                <a:spcPts val="200"/>
              </a:spcBef>
            </a:pPr>
            <a:r>
              <a:rPr lang="en-GB" sz="1100" noProof="0" dirty="0">
                <a:latin typeface="Arial" panose="020B0604020202020204" pitchFamily="34" charset="0"/>
                <a:ea typeface="Aileron" charset="0"/>
                <a:cs typeface="Arial" panose="020B0604020202020204" pitchFamily="34" charset="0"/>
              </a:rPr>
              <a:t>OS HRs and 95% CIs were calculated using a Cox proportional hazards model adjusting for treatment aetiology, ECOG PS, and MVI. Updated analysis data cutoff: March 1, 2024</a:t>
            </a:r>
          </a:p>
          <a:p>
            <a:pPr>
              <a:spcBef>
                <a:spcPts val="200"/>
              </a:spcBef>
            </a:pPr>
            <a:r>
              <a:rPr lang="en-GB" sz="1100" noProof="0" dirty="0"/>
              <a:t>CI, confidence interval; ECOG PS, Eastern Cooperative Oncology Group performance status; HR, hazard ratio</a:t>
            </a:r>
            <a:r>
              <a:rPr lang="en-GB" sz="1100" noProof="0" dirty="0">
                <a:solidFill>
                  <a:schemeClr val="tx2"/>
                </a:solidFill>
              </a:rPr>
              <a:t>; IO, immuno-oncology; mo, months; MVI, macrovascular invasion; OS, overall survival; STRIDE, single tremelimumab regular interval durvalumab</a:t>
            </a:r>
          </a:p>
          <a:p>
            <a:pPr>
              <a:spcBef>
                <a:spcPts val="200"/>
              </a:spcBef>
            </a:pPr>
            <a:r>
              <a:rPr lang="en-GB" sz="1100" noProof="0" dirty="0"/>
              <a:t>Rimassa L, et al. ESMO 2024. Abstract #947MO. Oral presentation</a:t>
            </a:r>
            <a:endParaRPr lang="en-GB" sz="1100" kern="100" noProof="0" dirty="0">
              <a:effectLst/>
              <a:highlight>
                <a:srgbClr val="FFFF00"/>
              </a:highlight>
              <a:ea typeface="Calibri" panose="020F0502020204030204" pitchFamily="34" charset="0"/>
            </a:endParaRPr>
          </a:p>
        </p:txBody>
      </p:sp>
      <p:graphicFrame>
        <p:nvGraphicFramePr>
          <p:cNvPr id="153" name="Table 152">
            <a:extLst>
              <a:ext uri="{FF2B5EF4-FFF2-40B4-BE49-F238E27FC236}">
                <a16:creationId xmlns:a16="http://schemas.microsoft.com/office/drawing/2014/main" id="{ED7FB0FB-642D-DE4A-4048-FE29441D7CE6}"/>
              </a:ext>
            </a:extLst>
          </p:cNvPr>
          <p:cNvGraphicFramePr>
            <a:graphicFrameLocks noGrp="1"/>
          </p:cNvGraphicFramePr>
          <p:nvPr>
            <p:extLst>
              <p:ext uri="{D42A27DB-BD31-4B8C-83A1-F6EECF244321}">
                <p14:modId xmlns:p14="http://schemas.microsoft.com/office/powerpoint/2010/main" val="135887265"/>
              </p:ext>
            </p:extLst>
          </p:nvPr>
        </p:nvGraphicFramePr>
        <p:xfrm>
          <a:off x="6096000" y="1268274"/>
          <a:ext cx="3581873" cy="1331640"/>
        </p:xfrm>
        <a:graphic>
          <a:graphicData uri="http://schemas.openxmlformats.org/drawingml/2006/table">
            <a:tbl>
              <a:tblPr firstRow="1" bandRow="1">
                <a:tableStyleId>{5C22544A-7EE6-4342-B048-85BDC9FD1C3A}</a:tableStyleId>
              </a:tblPr>
              <a:tblGrid>
                <a:gridCol w="1575769">
                  <a:extLst>
                    <a:ext uri="{9D8B030D-6E8A-4147-A177-3AD203B41FA5}">
                      <a16:colId xmlns:a16="http://schemas.microsoft.com/office/drawing/2014/main" val="2870562913"/>
                    </a:ext>
                  </a:extLst>
                </a:gridCol>
                <a:gridCol w="1003052">
                  <a:extLst>
                    <a:ext uri="{9D8B030D-6E8A-4147-A177-3AD203B41FA5}">
                      <a16:colId xmlns:a16="http://schemas.microsoft.com/office/drawing/2014/main" val="3546940678"/>
                    </a:ext>
                  </a:extLst>
                </a:gridCol>
                <a:gridCol w="1003052">
                  <a:extLst>
                    <a:ext uri="{9D8B030D-6E8A-4147-A177-3AD203B41FA5}">
                      <a16:colId xmlns:a16="http://schemas.microsoft.com/office/drawing/2014/main" val="2129270681"/>
                    </a:ext>
                  </a:extLst>
                </a:gridCol>
              </a:tblGrid>
              <a:tr h="132179">
                <a:tc>
                  <a:txBody>
                    <a:bodyPr/>
                    <a:lstStyle/>
                    <a:p>
                      <a:endParaRPr lang="en-GB" sz="9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STRIDE</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(n=393)</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noProof="0" dirty="0">
                          <a:latin typeface="Arial" panose="020B0604020202020204" pitchFamily="34" charset="0"/>
                          <a:cs typeface="Arial" panose="020B0604020202020204" pitchFamily="34" charset="0"/>
                        </a:rPr>
                        <a:t>Sorafenib</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(n=389)</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900" b="1" noProof="0" dirty="0">
                          <a:latin typeface="Arial" panose="020B0604020202020204" pitchFamily="34" charset="0"/>
                          <a:cs typeface="Arial" panose="020B0604020202020204" pitchFamily="34" charset="0"/>
                        </a:rPr>
                        <a:t>OS 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309 (78.6)</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332 (85.3)</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GB" sz="900" b="1" noProof="0" dirty="0">
                          <a:latin typeface="Arial" panose="020B0604020202020204" pitchFamily="34" charset="0"/>
                          <a:cs typeface="Arial" panose="020B0604020202020204" pitchFamily="34" charset="0"/>
                        </a:rPr>
                        <a:t>Median OS</a:t>
                      </a:r>
                      <a:br>
                        <a:rPr lang="en-GB" sz="900" b="1" noProof="0" dirty="0">
                          <a:latin typeface="Arial" panose="020B0604020202020204" pitchFamily="34" charset="0"/>
                          <a:cs typeface="Arial" panose="020B0604020202020204" pitchFamily="34" charset="0"/>
                        </a:rPr>
                      </a:br>
                      <a:r>
                        <a:rPr lang="en-GB" sz="900" b="1" noProof="0" dirty="0">
                          <a:latin typeface="Arial" panose="020B0604020202020204" pitchFamily="34" charset="0"/>
                          <a:cs typeface="Arial" panose="020B0604020202020204" pitchFamily="34" charset="0"/>
                        </a:rPr>
                        <a:t>(95%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16.43</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(14.16-19.58(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13.77</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(12.25-16.13)</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93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noProof="0" dirty="0">
                          <a:latin typeface="Arial" panose="020B0604020202020204" pitchFamily="34" charset="0"/>
                          <a:cs typeface="Arial" panose="020B0604020202020204" pitchFamily="34" charset="0"/>
                        </a:rPr>
                        <a:t>HR (95% CI)</a:t>
                      </a:r>
                      <a:br>
                        <a:rPr lang="en-GB" sz="900" b="1" noProof="0" dirty="0">
                          <a:latin typeface="Arial" panose="020B0604020202020204" pitchFamily="34" charset="0"/>
                          <a:cs typeface="Arial" panose="020B0604020202020204" pitchFamily="34" charset="0"/>
                        </a:rPr>
                      </a:br>
                      <a:r>
                        <a:rPr lang="en-GB" sz="900" b="1" noProof="0" dirty="0">
                          <a:latin typeface="Arial" panose="020B0604020202020204" pitchFamily="34" charset="0"/>
                          <a:cs typeface="Arial" panose="020B0604020202020204" pitchFamily="34" charset="0"/>
                        </a:rPr>
                        <a:t>p value (2-sided)</a:t>
                      </a:r>
                      <a:endParaRPr lang="en-GB" sz="900" b="1" baseline="300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noProof="0" dirty="0">
                          <a:latin typeface="Arial" panose="020B0604020202020204" pitchFamily="34" charset="0"/>
                          <a:cs typeface="Arial" panose="020B0604020202020204" pitchFamily="34" charset="0"/>
                        </a:rPr>
                        <a:t>0.76 (0.65-0.89)</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0.0008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7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064894"/>
                  </a:ext>
                </a:extLst>
              </a:tr>
              <a:tr h="1933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noProof="0" dirty="0">
                          <a:latin typeface="Arial" panose="020B0604020202020204" pitchFamily="34" charset="0"/>
                          <a:cs typeface="Arial" panose="020B0604020202020204" pitchFamily="34" charset="0"/>
                        </a:rPr>
                        <a:t>Median follow-up duration (95% CI), mo</a:t>
                      </a:r>
                      <a:endParaRPr lang="en-GB" sz="900" b="1" baseline="300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62.49</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(59.47-64.79)</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latin typeface="Arial" panose="020B0604020202020204" pitchFamily="34" charset="0"/>
                          <a:cs typeface="Arial" panose="020B0604020202020204" pitchFamily="34" charset="0"/>
                        </a:rPr>
                        <a:t>59.86</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(58.32-61.54)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6375958"/>
                  </a:ext>
                </a:extLst>
              </a:tr>
            </a:tbl>
          </a:graphicData>
        </a:graphic>
      </p:graphicFrame>
      <p:sp>
        <p:nvSpPr>
          <p:cNvPr id="5" name="TextBox 4">
            <a:extLst>
              <a:ext uri="{FF2B5EF4-FFF2-40B4-BE49-F238E27FC236}">
                <a16:creationId xmlns:a16="http://schemas.microsoft.com/office/drawing/2014/main" id="{61B4E7BC-01ED-2E40-2091-875991F88EA9}"/>
              </a:ext>
            </a:extLst>
          </p:cNvPr>
          <p:cNvSpPr txBox="1"/>
          <p:nvPr/>
        </p:nvSpPr>
        <p:spPr>
          <a:xfrm>
            <a:off x="1713199" y="4149435"/>
            <a:ext cx="535695" cy="357177"/>
          </a:xfrm>
          <a:prstGeom prst="rect">
            <a:avLst/>
          </a:prstGeom>
          <a:noFill/>
        </p:spPr>
        <p:txBody>
          <a:bodyPr wrap="none" lIns="0" tIns="0" rIns="0" bIns="0" rtlCol="0">
            <a:spAutoFit/>
          </a:bodyPr>
          <a:lstStyle/>
          <a:p>
            <a:pPr algn="r">
              <a:lnSpc>
                <a:spcPct val="90000"/>
              </a:lnSpc>
            </a:pPr>
            <a:r>
              <a:rPr lang="en-GB" sz="800" b="1" noProof="0" dirty="0">
                <a:latin typeface="Arial" panose="020B0604020202020204" pitchFamily="34" charset="0"/>
                <a:ea typeface="Aileron" charset="0"/>
                <a:cs typeface="Arial" panose="020B0604020202020204" pitchFamily="34" charset="0"/>
              </a:rPr>
              <a:t>No. at risk</a:t>
            </a:r>
          </a:p>
          <a:p>
            <a:pPr algn="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STRIDE</a:t>
            </a:r>
          </a:p>
          <a:p>
            <a:pPr algn="r">
              <a:lnSpc>
                <a:spcPct val="90000"/>
              </a:lnSpc>
            </a:pPr>
            <a:r>
              <a:rPr lang="en-GB" sz="800" b="1" noProof="0" dirty="0">
                <a:solidFill>
                  <a:schemeClr val="accent1"/>
                </a:solidFill>
                <a:latin typeface="Arial" panose="020B0604020202020204" pitchFamily="34" charset="0"/>
                <a:ea typeface="Aileron" charset="0"/>
                <a:cs typeface="Arial" panose="020B0604020202020204" pitchFamily="34" charset="0"/>
              </a:rPr>
              <a:t>Sorafenib</a:t>
            </a:r>
          </a:p>
        </p:txBody>
      </p:sp>
      <p:sp>
        <p:nvSpPr>
          <p:cNvPr id="15" name="TextBox 14">
            <a:extLst>
              <a:ext uri="{FF2B5EF4-FFF2-40B4-BE49-F238E27FC236}">
                <a16:creationId xmlns:a16="http://schemas.microsoft.com/office/drawing/2014/main" id="{A71D4B56-F8C4-5D79-7337-8F0AF417D5E5}"/>
              </a:ext>
            </a:extLst>
          </p:cNvPr>
          <p:cNvSpPr txBox="1"/>
          <p:nvPr/>
        </p:nvSpPr>
        <p:spPr>
          <a:xfrm>
            <a:off x="4421551" y="4022141"/>
            <a:ext cx="2271970" cy="165359"/>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Time from randomisation (months)</a:t>
            </a:r>
          </a:p>
        </p:txBody>
      </p:sp>
      <p:sp>
        <p:nvSpPr>
          <p:cNvPr id="16" name="TextBox 15">
            <a:extLst>
              <a:ext uri="{FF2B5EF4-FFF2-40B4-BE49-F238E27FC236}">
                <a16:creationId xmlns:a16="http://schemas.microsoft.com/office/drawing/2014/main" id="{34254810-C39D-5F90-16DA-707838CBE1BC}"/>
              </a:ext>
            </a:extLst>
          </p:cNvPr>
          <p:cNvSpPr txBox="1"/>
          <p:nvPr/>
        </p:nvSpPr>
        <p:spPr>
          <a:xfrm rot="16200000">
            <a:off x="1436734" y="2595842"/>
            <a:ext cx="1114454" cy="165359"/>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Probability of OS</a:t>
            </a:r>
          </a:p>
        </p:txBody>
      </p:sp>
      <p:sp>
        <p:nvSpPr>
          <p:cNvPr id="33" name="TextBox 32">
            <a:extLst>
              <a:ext uri="{FF2B5EF4-FFF2-40B4-BE49-F238E27FC236}">
                <a16:creationId xmlns:a16="http://schemas.microsoft.com/office/drawing/2014/main" id="{CD71DF21-C342-B065-6595-793F03BF6F8B}"/>
              </a:ext>
            </a:extLst>
          </p:cNvPr>
          <p:cNvSpPr txBox="1"/>
          <p:nvPr/>
        </p:nvSpPr>
        <p:spPr>
          <a:xfrm>
            <a:off x="2353387"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393</a:t>
            </a:r>
          </a:p>
          <a:p>
            <a:pPr algn="ctr">
              <a:lnSpc>
                <a:spcPct val="90000"/>
              </a:lnSpc>
            </a:pPr>
            <a:r>
              <a:rPr lang="en-GB" sz="800" noProof="0" dirty="0">
                <a:latin typeface="Arial" panose="020B0604020202020204" pitchFamily="34" charset="0"/>
                <a:ea typeface="Aileron" charset="0"/>
                <a:cs typeface="Arial" panose="020B0604020202020204" pitchFamily="34" charset="0"/>
              </a:rPr>
              <a:t>389</a:t>
            </a:r>
          </a:p>
        </p:txBody>
      </p:sp>
      <p:sp>
        <p:nvSpPr>
          <p:cNvPr id="38" name="TextBox 37">
            <a:extLst>
              <a:ext uri="{FF2B5EF4-FFF2-40B4-BE49-F238E27FC236}">
                <a16:creationId xmlns:a16="http://schemas.microsoft.com/office/drawing/2014/main" id="{06CC8189-CDE0-6B4F-DB10-7DDB6B4E9B2A}"/>
              </a:ext>
            </a:extLst>
          </p:cNvPr>
          <p:cNvSpPr txBox="1"/>
          <p:nvPr/>
        </p:nvSpPr>
        <p:spPr>
          <a:xfrm>
            <a:off x="2200681" y="3272410"/>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0.2</a:t>
            </a:r>
          </a:p>
        </p:txBody>
      </p:sp>
      <p:sp>
        <p:nvSpPr>
          <p:cNvPr id="48" name="TextBox 47">
            <a:extLst>
              <a:ext uri="{FF2B5EF4-FFF2-40B4-BE49-F238E27FC236}">
                <a16:creationId xmlns:a16="http://schemas.microsoft.com/office/drawing/2014/main" id="{BE1A9E29-F227-E34B-4EE8-F29950A15B7B}"/>
              </a:ext>
            </a:extLst>
          </p:cNvPr>
          <p:cNvSpPr txBox="1"/>
          <p:nvPr/>
        </p:nvSpPr>
        <p:spPr>
          <a:xfrm>
            <a:off x="3343791"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50" name="TextBox 49">
            <a:extLst>
              <a:ext uri="{FF2B5EF4-FFF2-40B4-BE49-F238E27FC236}">
                <a16:creationId xmlns:a16="http://schemas.microsoft.com/office/drawing/2014/main" id="{75F3F23A-2643-D3AC-E8A6-405DEF6FDF6C}"/>
              </a:ext>
            </a:extLst>
          </p:cNvPr>
          <p:cNvSpPr txBox="1"/>
          <p:nvPr/>
        </p:nvSpPr>
        <p:spPr>
          <a:xfrm>
            <a:off x="2899347" y="3875018"/>
            <a:ext cx="68900"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52" name="TextBox 51">
            <a:extLst>
              <a:ext uri="{FF2B5EF4-FFF2-40B4-BE49-F238E27FC236}">
                <a16:creationId xmlns:a16="http://schemas.microsoft.com/office/drawing/2014/main" id="{331DC1F6-8EA3-0916-CF92-3C059CD8FBCF}"/>
              </a:ext>
            </a:extLst>
          </p:cNvPr>
          <p:cNvSpPr txBox="1"/>
          <p:nvPr/>
        </p:nvSpPr>
        <p:spPr>
          <a:xfrm>
            <a:off x="2411951" y="3875018"/>
            <a:ext cx="68900"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126" name="TextBox 125">
            <a:extLst>
              <a:ext uri="{FF2B5EF4-FFF2-40B4-BE49-F238E27FC236}">
                <a16:creationId xmlns:a16="http://schemas.microsoft.com/office/drawing/2014/main" id="{DB58610B-0C9E-50B1-6D5C-009E28F68AC4}"/>
              </a:ext>
            </a:extLst>
          </p:cNvPr>
          <p:cNvSpPr txBox="1"/>
          <p:nvPr/>
        </p:nvSpPr>
        <p:spPr>
          <a:xfrm>
            <a:off x="2200681" y="3736397"/>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0.0</a:t>
            </a:r>
          </a:p>
        </p:txBody>
      </p:sp>
      <p:sp>
        <p:nvSpPr>
          <p:cNvPr id="127" name="TextBox 126">
            <a:extLst>
              <a:ext uri="{FF2B5EF4-FFF2-40B4-BE49-F238E27FC236}">
                <a16:creationId xmlns:a16="http://schemas.microsoft.com/office/drawing/2014/main" id="{CEE6D53D-4261-E10A-6F22-EB3221F23DCE}"/>
              </a:ext>
            </a:extLst>
          </p:cNvPr>
          <p:cNvSpPr txBox="1"/>
          <p:nvPr/>
        </p:nvSpPr>
        <p:spPr>
          <a:xfrm>
            <a:off x="2200681" y="2805011"/>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0.4</a:t>
            </a:r>
          </a:p>
        </p:txBody>
      </p:sp>
      <p:sp>
        <p:nvSpPr>
          <p:cNvPr id="128" name="TextBox 127">
            <a:extLst>
              <a:ext uri="{FF2B5EF4-FFF2-40B4-BE49-F238E27FC236}">
                <a16:creationId xmlns:a16="http://schemas.microsoft.com/office/drawing/2014/main" id="{7E8BF5AE-5A77-C197-61F7-0AEE0229B0C1}"/>
              </a:ext>
            </a:extLst>
          </p:cNvPr>
          <p:cNvSpPr txBox="1"/>
          <p:nvPr/>
        </p:nvSpPr>
        <p:spPr>
          <a:xfrm>
            <a:off x="2200681" y="2330789"/>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0.6</a:t>
            </a:r>
          </a:p>
        </p:txBody>
      </p:sp>
      <p:sp>
        <p:nvSpPr>
          <p:cNvPr id="129" name="TextBox 128">
            <a:extLst>
              <a:ext uri="{FF2B5EF4-FFF2-40B4-BE49-F238E27FC236}">
                <a16:creationId xmlns:a16="http://schemas.microsoft.com/office/drawing/2014/main" id="{A795440A-1981-9B17-9A07-3318AC2CB633}"/>
              </a:ext>
            </a:extLst>
          </p:cNvPr>
          <p:cNvSpPr txBox="1"/>
          <p:nvPr/>
        </p:nvSpPr>
        <p:spPr>
          <a:xfrm>
            <a:off x="2200681" y="1866801"/>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0.8</a:t>
            </a:r>
          </a:p>
        </p:txBody>
      </p:sp>
      <p:sp>
        <p:nvSpPr>
          <p:cNvPr id="130" name="TextBox 129">
            <a:extLst>
              <a:ext uri="{FF2B5EF4-FFF2-40B4-BE49-F238E27FC236}">
                <a16:creationId xmlns:a16="http://schemas.microsoft.com/office/drawing/2014/main" id="{38B793C9-169C-3917-EAAD-B7654CD34E51}"/>
              </a:ext>
            </a:extLst>
          </p:cNvPr>
          <p:cNvSpPr txBox="1"/>
          <p:nvPr/>
        </p:nvSpPr>
        <p:spPr>
          <a:xfrm>
            <a:off x="2200681" y="1392579"/>
            <a:ext cx="172249" cy="148823"/>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131" name="TextBox 130">
            <a:extLst>
              <a:ext uri="{FF2B5EF4-FFF2-40B4-BE49-F238E27FC236}">
                <a16:creationId xmlns:a16="http://schemas.microsoft.com/office/drawing/2014/main" id="{7CBAD4D0-3946-742A-E970-E480FE3A923C}"/>
              </a:ext>
            </a:extLst>
          </p:cNvPr>
          <p:cNvSpPr txBox="1"/>
          <p:nvPr/>
        </p:nvSpPr>
        <p:spPr>
          <a:xfrm>
            <a:off x="3831660"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132" name="TextBox 131">
            <a:extLst>
              <a:ext uri="{FF2B5EF4-FFF2-40B4-BE49-F238E27FC236}">
                <a16:creationId xmlns:a16="http://schemas.microsoft.com/office/drawing/2014/main" id="{58E64D44-5A9D-9D8E-FDEB-B35A2B444219}"/>
              </a:ext>
            </a:extLst>
          </p:cNvPr>
          <p:cNvSpPr txBox="1"/>
          <p:nvPr/>
        </p:nvSpPr>
        <p:spPr>
          <a:xfrm>
            <a:off x="4309294"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133" name="TextBox 132">
            <a:extLst>
              <a:ext uri="{FF2B5EF4-FFF2-40B4-BE49-F238E27FC236}">
                <a16:creationId xmlns:a16="http://schemas.microsoft.com/office/drawing/2014/main" id="{4CF18CAE-682D-216B-EC04-3290296C9EC4}"/>
              </a:ext>
            </a:extLst>
          </p:cNvPr>
          <p:cNvSpPr txBox="1"/>
          <p:nvPr/>
        </p:nvSpPr>
        <p:spPr>
          <a:xfrm>
            <a:off x="4800575"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30</a:t>
            </a:r>
          </a:p>
        </p:txBody>
      </p:sp>
      <p:sp>
        <p:nvSpPr>
          <p:cNvPr id="134" name="TextBox 133">
            <a:extLst>
              <a:ext uri="{FF2B5EF4-FFF2-40B4-BE49-F238E27FC236}">
                <a16:creationId xmlns:a16="http://schemas.microsoft.com/office/drawing/2014/main" id="{52EE093E-4CF5-4B7E-CDBF-3C3C13FE6967}"/>
              </a:ext>
            </a:extLst>
          </p:cNvPr>
          <p:cNvSpPr txBox="1"/>
          <p:nvPr/>
        </p:nvSpPr>
        <p:spPr>
          <a:xfrm>
            <a:off x="5285032"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36</a:t>
            </a:r>
          </a:p>
        </p:txBody>
      </p:sp>
      <p:sp>
        <p:nvSpPr>
          <p:cNvPr id="135" name="TextBox 134">
            <a:extLst>
              <a:ext uri="{FF2B5EF4-FFF2-40B4-BE49-F238E27FC236}">
                <a16:creationId xmlns:a16="http://schemas.microsoft.com/office/drawing/2014/main" id="{9A42FB74-7429-41D5-2737-9D478766381E}"/>
              </a:ext>
            </a:extLst>
          </p:cNvPr>
          <p:cNvSpPr txBox="1"/>
          <p:nvPr/>
        </p:nvSpPr>
        <p:spPr>
          <a:xfrm>
            <a:off x="5769489"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42</a:t>
            </a:r>
          </a:p>
        </p:txBody>
      </p:sp>
      <p:sp>
        <p:nvSpPr>
          <p:cNvPr id="136" name="TextBox 135">
            <a:extLst>
              <a:ext uri="{FF2B5EF4-FFF2-40B4-BE49-F238E27FC236}">
                <a16:creationId xmlns:a16="http://schemas.microsoft.com/office/drawing/2014/main" id="{6074C128-CEB9-6265-1FBF-F8008D53E0D0}"/>
              </a:ext>
            </a:extLst>
          </p:cNvPr>
          <p:cNvSpPr txBox="1"/>
          <p:nvPr/>
        </p:nvSpPr>
        <p:spPr>
          <a:xfrm>
            <a:off x="6257358"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48</a:t>
            </a:r>
          </a:p>
        </p:txBody>
      </p:sp>
      <p:sp>
        <p:nvSpPr>
          <p:cNvPr id="137" name="TextBox 136">
            <a:extLst>
              <a:ext uri="{FF2B5EF4-FFF2-40B4-BE49-F238E27FC236}">
                <a16:creationId xmlns:a16="http://schemas.microsoft.com/office/drawing/2014/main" id="{AE87015E-BF76-006E-4BB5-0DD1F0B3033B}"/>
              </a:ext>
            </a:extLst>
          </p:cNvPr>
          <p:cNvSpPr txBox="1"/>
          <p:nvPr/>
        </p:nvSpPr>
        <p:spPr>
          <a:xfrm>
            <a:off x="6731581"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54</a:t>
            </a:r>
          </a:p>
        </p:txBody>
      </p:sp>
      <p:sp>
        <p:nvSpPr>
          <p:cNvPr id="138" name="TextBox 137">
            <a:extLst>
              <a:ext uri="{FF2B5EF4-FFF2-40B4-BE49-F238E27FC236}">
                <a16:creationId xmlns:a16="http://schemas.microsoft.com/office/drawing/2014/main" id="{79A061FA-E026-AD20-D5AC-5911FD5DE61B}"/>
              </a:ext>
            </a:extLst>
          </p:cNvPr>
          <p:cNvSpPr txBox="1"/>
          <p:nvPr/>
        </p:nvSpPr>
        <p:spPr>
          <a:xfrm>
            <a:off x="7222861"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60</a:t>
            </a:r>
          </a:p>
        </p:txBody>
      </p:sp>
      <p:sp>
        <p:nvSpPr>
          <p:cNvPr id="139" name="TextBox 138">
            <a:extLst>
              <a:ext uri="{FF2B5EF4-FFF2-40B4-BE49-F238E27FC236}">
                <a16:creationId xmlns:a16="http://schemas.microsoft.com/office/drawing/2014/main" id="{4937A47D-DA5F-9B01-2C0D-4B530A49AF36}"/>
              </a:ext>
            </a:extLst>
          </p:cNvPr>
          <p:cNvSpPr txBox="1"/>
          <p:nvPr/>
        </p:nvSpPr>
        <p:spPr>
          <a:xfrm>
            <a:off x="7703907"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66</a:t>
            </a:r>
          </a:p>
        </p:txBody>
      </p:sp>
      <p:sp>
        <p:nvSpPr>
          <p:cNvPr id="140" name="TextBox 139">
            <a:extLst>
              <a:ext uri="{FF2B5EF4-FFF2-40B4-BE49-F238E27FC236}">
                <a16:creationId xmlns:a16="http://schemas.microsoft.com/office/drawing/2014/main" id="{7D87CA38-CBAB-CC32-0C55-49E7F39681EA}"/>
              </a:ext>
            </a:extLst>
          </p:cNvPr>
          <p:cNvSpPr txBox="1"/>
          <p:nvPr/>
        </p:nvSpPr>
        <p:spPr>
          <a:xfrm>
            <a:off x="8202011" y="3875018"/>
            <a:ext cx="137799" cy="148823"/>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72</a:t>
            </a:r>
          </a:p>
        </p:txBody>
      </p:sp>
      <p:sp>
        <p:nvSpPr>
          <p:cNvPr id="141" name="TextBox 140">
            <a:extLst>
              <a:ext uri="{FF2B5EF4-FFF2-40B4-BE49-F238E27FC236}">
                <a16:creationId xmlns:a16="http://schemas.microsoft.com/office/drawing/2014/main" id="{4CD7068B-978B-F2DB-8616-3FCDE308E1D9}"/>
              </a:ext>
            </a:extLst>
          </p:cNvPr>
          <p:cNvSpPr txBox="1"/>
          <p:nvPr/>
        </p:nvSpPr>
        <p:spPr>
          <a:xfrm>
            <a:off x="2840783"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308</a:t>
            </a:r>
          </a:p>
          <a:p>
            <a:pPr algn="ctr">
              <a:lnSpc>
                <a:spcPct val="90000"/>
              </a:lnSpc>
            </a:pPr>
            <a:r>
              <a:rPr lang="en-GB" sz="800" noProof="0" dirty="0">
                <a:latin typeface="Arial" panose="020B0604020202020204" pitchFamily="34" charset="0"/>
                <a:ea typeface="Aileron" charset="0"/>
                <a:cs typeface="Arial" panose="020B0604020202020204" pitchFamily="34" charset="0"/>
              </a:rPr>
              <a:t>283</a:t>
            </a:r>
          </a:p>
        </p:txBody>
      </p:sp>
      <p:sp>
        <p:nvSpPr>
          <p:cNvPr id="142" name="TextBox 141">
            <a:extLst>
              <a:ext uri="{FF2B5EF4-FFF2-40B4-BE49-F238E27FC236}">
                <a16:creationId xmlns:a16="http://schemas.microsoft.com/office/drawing/2014/main" id="{9F2F8BB3-AC58-FD9A-0DF0-99236D4BF77C}"/>
              </a:ext>
            </a:extLst>
          </p:cNvPr>
          <p:cNvSpPr txBox="1"/>
          <p:nvPr/>
        </p:nvSpPr>
        <p:spPr>
          <a:xfrm>
            <a:off x="3332063"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235</a:t>
            </a:r>
          </a:p>
          <a:p>
            <a:pPr algn="ctr">
              <a:lnSpc>
                <a:spcPct val="90000"/>
              </a:lnSpc>
            </a:pPr>
            <a:r>
              <a:rPr lang="en-GB" sz="800" noProof="0" dirty="0">
                <a:latin typeface="Arial" panose="020B0604020202020204" pitchFamily="34" charset="0"/>
                <a:ea typeface="Aileron" charset="0"/>
                <a:cs typeface="Arial" panose="020B0604020202020204" pitchFamily="34" charset="0"/>
              </a:rPr>
              <a:t>211</a:t>
            </a:r>
          </a:p>
        </p:txBody>
      </p:sp>
      <p:sp>
        <p:nvSpPr>
          <p:cNvPr id="143" name="TextBox 142">
            <a:extLst>
              <a:ext uri="{FF2B5EF4-FFF2-40B4-BE49-F238E27FC236}">
                <a16:creationId xmlns:a16="http://schemas.microsoft.com/office/drawing/2014/main" id="{433940B7-DA16-CF99-0FD4-B7B46DC7C7A9}"/>
              </a:ext>
            </a:extLst>
          </p:cNvPr>
          <p:cNvSpPr txBox="1"/>
          <p:nvPr/>
        </p:nvSpPr>
        <p:spPr>
          <a:xfrm>
            <a:off x="3823344"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190</a:t>
            </a:r>
          </a:p>
          <a:p>
            <a:pPr algn="ctr">
              <a:lnSpc>
                <a:spcPct val="90000"/>
              </a:lnSpc>
            </a:pPr>
            <a:r>
              <a:rPr lang="en-GB" sz="800" noProof="0" dirty="0">
                <a:latin typeface="Arial" panose="020B0604020202020204" pitchFamily="34" charset="0"/>
                <a:ea typeface="Aileron" charset="0"/>
                <a:cs typeface="Arial" panose="020B0604020202020204" pitchFamily="34" charset="0"/>
              </a:rPr>
              <a:t>155</a:t>
            </a:r>
          </a:p>
        </p:txBody>
      </p:sp>
      <p:sp>
        <p:nvSpPr>
          <p:cNvPr id="144" name="TextBox 143">
            <a:extLst>
              <a:ext uri="{FF2B5EF4-FFF2-40B4-BE49-F238E27FC236}">
                <a16:creationId xmlns:a16="http://schemas.microsoft.com/office/drawing/2014/main" id="{C1BB42F6-5CB0-6EFF-55A1-73600D376B30}"/>
              </a:ext>
            </a:extLst>
          </p:cNvPr>
          <p:cNvSpPr txBox="1"/>
          <p:nvPr/>
        </p:nvSpPr>
        <p:spPr>
          <a:xfrm>
            <a:off x="4290743"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158</a:t>
            </a:r>
          </a:p>
          <a:p>
            <a:pPr algn="ctr">
              <a:lnSpc>
                <a:spcPct val="90000"/>
              </a:lnSpc>
            </a:pPr>
            <a:r>
              <a:rPr lang="en-GB" sz="800" noProof="0" dirty="0">
                <a:latin typeface="Arial" panose="020B0604020202020204" pitchFamily="34" charset="0"/>
                <a:ea typeface="Aileron" charset="0"/>
                <a:cs typeface="Arial" panose="020B0604020202020204" pitchFamily="34" charset="0"/>
              </a:rPr>
              <a:t>121</a:t>
            </a:r>
          </a:p>
        </p:txBody>
      </p:sp>
      <p:sp>
        <p:nvSpPr>
          <p:cNvPr id="145" name="TextBox 144">
            <a:extLst>
              <a:ext uri="{FF2B5EF4-FFF2-40B4-BE49-F238E27FC236}">
                <a16:creationId xmlns:a16="http://schemas.microsoft.com/office/drawing/2014/main" id="{C1FA459E-C829-34E6-AEE3-B8F7B8F7B402}"/>
              </a:ext>
            </a:extLst>
          </p:cNvPr>
          <p:cNvSpPr txBox="1"/>
          <p:nvPr/>
        </p:nvSpPr>
        <p:spPr>
          <a:xfrm>
            <a:off x="4775200"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131</a:t>
            </a:r>
          </a:p>
          <a:p>
            <a:pPr algn="ctr">
              <a:lnSpc>
                <a:spcPct val="90000"/>
              </a:lnSpc>
            </a:pPr>
            <a:r>
              <a:rPr lang="en-GB" sz="800" noProof="0" dirty="0">
                <a:latin typeface="Arial" panose="020B0604020202020204" pitchFamily="34" charset="0"/>
                <a:ea typeface="Aileron" charset="0"/>
                <a:cs typeface="Arial" panose="020B0604020202020204" pitchFamily="34" charset="0"/>
              </a:rPr>
              <a:t>84</a:t>
            </a:r>
          </a:p>
        </p:txBody>
      </p:sp>
      <p:sp>
        <p:nvSpPr>
          <p:cNvPr id="146" name="TextBox 145">
            <a:extLst>
              <a:ext uri="{FF2B5EF4-FFF2-40B4-BE49-F238E27FC236}">
                <a16:creationId xmlns:a16="http://schemas.microsoft.com/office/drawing/2014/main" id="{2F709668-F222-D331-747D-BF06C288DB77}"/>
              </a:ext>
            </a:extLst>
          </p:cNvPr>
          <p:cNvSpPr txBox="1"/>
          <p:nvPr/>
        </p:nvSpPr>
        <p:spPr>
          <a:xfrm>
            <a:off x="5283539" y="4268495"/>
            <a:ext cx="18602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104</a:t>
            </a:r>
          </a:p>
          <a:p>
            <a:pPr algn="ctr">
              <a:lnSpc>
                <a:spcPct val="90000"/>
              </a:lnSpc>
            </a:pPr>
            <a:r>
              <a:rPr lang="en-GB" sz="800" noProof="0" dirty="0">
                <a:latin typeface="Arial" panose="020B0604020202020204" pitchFamily="34" charset="0"/>
                <a:ea typeface="Aileron" charset="0"/>
                <a:cs typeface="Arial" panose="020B0604020202020204" pitchFamily="34" charset="0"/>
              </a:rPr>
              <a:t>66</a:t>
            </a:r>
          </a:p>
        </p:txBody>
      </p:sp>
      <p:sp>
        <p:nvSpPr>
          <p:cNvPr id="147" name="TextBox 146">
            <a:extLst>
              <a:ext uri="{FF2B5EF4-FFF2-40B4-BE49-F238E27FC236}">
                <a16:creationId xmlns:a16="http://schemas.microsoft.com/office/drawing/2014/main" id="{1551C11D-28D3-4949-4440-D6646D6FD614}"/>
              </a:ext>
            </a:extLst>
          </p:cNvPr>
          <p:cNvSpPr txBox="1"/>
          <p:nvPr/>
        </p:nvSpPr>
        <p:spPr>
          <a:xfrm>
            <a:off x="5792178" y="4268495"/>
            <a:ext cx="12401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89</a:t>
            </a:r>
          </a:p>
          <a:p>
            <a:pPr algn="ctr">
              <a:lnSpc>
                <a:spcPct val="90000"/>
              </a:lnSpc>
            </a:pPr>
            <a:r>
              <a:rPr lang="en-GB" sz="800" noProof="0" dirty="0">
                <a:latin typeface="Arial" panose="020B0604020202020204" pitchFamily="34" charset="0"/>
                <a:ea typeface="Aileron" charset="0"/>
                <a:cs typeface="Arial" panose="020B0604020202020204" pitchFamily="34" charset="0"/>
              </a:rPr>
              <a:t>51</a:t>
            </a:r>
          </a:p>
        </p:txBody>
      </p:sp>
      <p:sp>
        <p:nvSpPr>
          <p:cNvPr id="148" name="TextBox 147">
            <a:extLst>
              <a:ext uri="{FF2B5EF4-FFF2-40B4-BE49-F238E27FC236}">
                <a16:creationId xmlns:a16="http://schemas.microsoft.com/office/drawing/2014/main" id="{E4BB4F09-DF73-F1E8-3A0C-117F8EBA8D65}"/>
              </a:ext>
            </a:extLst>
          </p:cNvPr>
          <p:cNvSpPr txBox="1"/>
          <p:nvPr/>
        </p:nvSpPr>
        <p:spPr>
          <a:xfrm>
            <a:off x="6266401" y="4268495"/>
            <a:ext cx="12401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83</a:t>
            </a:r>
          </a:p>
          <a:p>
            <a:pPr algn="ctr">
              <a:lnSpc>
                <a:spcPct val="90000"/>
              </a:lnSpc>
            </a:pPr>
            <a:r>
              <a:rPr lang="en-GB" sz="800" noProof="0" dirty="0">
                <a:latin typeface="Arial" panose="020B0604020202020204" pitchFamily="34" charset="0"/>
                <a:ea typeface="Aileron" charset="0"/>
                <a:cs typeface="Arial" panose="020B0604020202020204" pitchFamily="34" charset="0"/>
              </a:rPr>
              <a:t>45</a:t>
            </a:r>
          </a:p>
        </p:txBody>
      </p:sp>
      <p:sp>
        <p:nvSpPr>
          <p:cNvPr id="149" name="TextBox 148">
            <a:extLst>
              <a:ext uri="{FF2B5EF4-FFF2-40B4-BE49-F238E27FC236}">
                <a16:creationId xmlns:a16="http://schemas.microsoft.com/office/drawing/2014/main" id="{A4221F72-42E9-5E0B-BEE7-0D0CE487C004}"/>
              </a:ext>
            </a:extLst>
          </p:cNvPr>
          <p:cNvSpPr txBox="1"/>
          <p:nvPr/>
        </p:nvSpPr>
        <p:spPr>
          <a:xfrm>
            <a:off x="6747446" y="4268495"/>
            <a:ext cx="12401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72</a:t>
            </a:r>
          </a:p>
          <a:p>
            <a:pPr algn="ctr">
              <a:lnSpc>
                <a:spcPct val="90000"/>
              </a:lnSpc>
            </a:pPr>
            <a:r>
              <a:rPr lang="en-GB" sz="800" noProof="0" dirty="0">
                <a:latin typeface="Arial" panose="020B0604020202020204" pitchFamily="34" charset="0"/>
                <a:ea typeface="Aileron" charset="0"/>
                <a:cs typeface="Arial" panose="020B0604020202020204" pitchFamily="34" charset="0"/>
              </a:rPr>
              <a:t>37</a:t>
            </a:r>
          </a:p>
        </p:txBody>
      </p:sp>
      <p:sp>
        <p:nvSpPr>
          <p:cNvPr id="150" name="TextBox 149">
            <a:extLst>
              <a:ext uri="{FF2B5EF4-FFF2-40B4-BE49-F238E27FC236}">
                <a16:creationId xmlns:a16="http://schemas.microsoft.com/office/drawing/2014/main" id="{562ABC90-711E-69F4-FEEC-1CB6074A9343}"/>
              </a:ext>
            </a:extLst>
          </p:cNvPr>
          <p:cNvSpPr txBox="1"/>
          <p:nvPr/>
        </p:nvSpPr>
        <p:spPr>
          <a:xfrm>
            <a:off x="7242139" y="4268495"/>
            <a:ext cx="12401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46</a:t>
            </a:r>
          </a:p>
          <a:p>
            <a:pPr algn="ctr">
              <a:lnSpc>
                <a:spcPct val="90000"/>
              </a:lnSpc>
            </a:pPr>
            <a:r>
              <a:rPr lang="en-GB" sz="800" noProof="0" dirty="0">
                <a:latin typeface="Arial" panose="020B0604020202020204" pitchFamily="34" charset="0"/>
                <a:ea typeface="Aileron" charset="0"/>
                <a:cs typeface="Arial" panose="020B0604020202020204" pitchFamily="34" charset="0"/>
              </a:rPr>
              <a:t>18</a:t>
            </a:r>
          </a:p>
        </p:txBody>
      </p:sp>
      <p:sp>
        <p:nvSpPr>
          <p:cNvPr id="151" name="TextBox 150">
            <a:extLst>
              <a:ext uri="{FF2B5EF4-FFF2-40B4-BE49-F238E27FC236}">
                <a16:creationId xmlns:a16="http://schemas.microsoft.com/office/drawing/2014/main" id="{A25595A9-B22D-FFB5-05D8-E72143457502}"/>
              </a:ext>
            </a:extLst>
          </p:cNvPr>
          <p:cNvSpPr txBox="1"/>
          <p:nvPr/>
        </p:nvSpPr>
        <p:spPr>
          <a:xfrm>
            <a:off x="7723184" y="4268495"/>
            <a:ext cx="124019"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20</a:t>
            </a:r>
          </a:p>
          <a:p>
            <a:pPr algn="ctr">
              <a:lnSpc>
                <a:spcPct val="90000"/>
              </a:lnSpc>
            </a:pPr>
            <a:r>
              <a:rPr lang="en-GB" sz="800" noProof="0" dirty="0">
                <a:latin typeface="Arial" panose="020B0604020202020204" pitchFamily="34" charset="0"/>
                <a:ea typeface="Aileron" charset="0"/>
                <a:cs typeface="Arial" panose="020B0604020202020204" pitchFamily="34" charset="0"/>
              </a:rPr>
              <a:t>6</a:t>
            </a:r>
          </a:p>
        </p:txBody>
      </p:sp>
      <p:sp>
        <p:nvSpPr>
          <p:cNvPr id="152" name="TextBox 151">
            <a:extLst>
              <a:ext uri="{FF2B5EF4-FFF2-40B4-BE49-F238E27FC236}">
                <a16:creationId xmlns:a16="http://schemas.microsoft.com/office/drawing/2014/main" id="{B2D550A2-7667-F64F-104B-7D8BAE2BF9FF}"/>
              </a:ext>
            </a:extLst>
          </p:cNvPr>
          <p:cNvSpPr txBox="1"/>
          <p:nvPr/>
        </p:nvSpPr>
        <p:spPr>
          <a:xfrm>
            <a:off x="8248882" y="4268495"/>
            <a:ext cx="62010" cy="238117"/>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a:t>
            </a:r>
          </a:p>
          <a:p>
            <a:pPr algn="ctr">
              <a:lnSpc>
                <a:spcPct val="90000"/>
              </a:lnSpc>
            </a:pPr>
            <a:r>
              <a:rPr lang="en-GB" sz="800" noProof="0" dirty="0">
                <a:latin typeface="Arial" panose="020B0604020202020204" pitchFamily="34" charset="0"/>
                <a:ea typeface="Aileron" charset="0"/>
                <a:cs typeface="Arial" panose="020B0604020202020204" pitchFamily="34" charset="0"/>
              </a:rPr>
              <a:t>0</a:t>
            </a:r>
          </a:p>
        </p:txBody>
      </p:sp>
      <p:sp>
        <p:nvSpPr>
          <p:cNvPr id="157" name="Rounded Rectangle 156">
            <a:extLst>
              <a:ext uri="{FF2B5EF4-FFF2-40B4-BE49-F238E27FC236}">
                <a16:creationId xmlns:a16="http://schemas.microsoft.com/office/drawing/2014/main" id="{6AA1EDFD-3999-59BC-9E17-36942AB12FAF}"/>
              </a:ext>
            </a:extLst>
          </p:cNvPr>
          <p:cNvSpPr/>
          <p:nvPr/>
        </p:nvSpPr>
        <p:spPr>
          <a:xfrm>
            <a:off x="6960998" y="2891852"/>
            <a:ext cx="667412" cy="993369"/>
          </a:xfrm>
          <a:prstGeom prst="roundRect">
            <a:avLst>
              <a:gd name="adj" fmla="val 7529"/>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4" name="TextBox 53">
            <a:extLst>
              <a:ext uri="{FF2B5EF4-FFF2-40B4-BE49-F238E27FC236}">
                <a16:creationId xmlns:a16="http://schemas.microsoft.com/office/drawing/2014/main" id="{1E81D402-EC9E-3094-EF8F-3B8EC0CAC99D}"/>
              </a:ext>
            </a:extLst>
          </p:cNvPr>
          <p:cNvSpPr txBox="1"/>
          <p:nvPr/>
        </p:nvSpPr>
        <p:spPr>
          <a:xfrm>
            <a:off x="2520354" y="3438862"/>
            <a:ext cx="1164406" cy="357177"/>
          </a:xfrm>
          <a:prstGeom prst="rect">
            <a:avLst/>
          </a:prstGeom>
          <a:noFill/>
        </p:spPr>
        <p:txBody>
          <a:bodyPr wrap="none" lIns="0" tIns="0" rIns="0" bIns="0" rtlCol="0">
            <a:spAutoFit/>
          </a:bodyPr>
          <a:lstStyle/>
          <a:p>
            <a:pPr>
              <a:lnSpc>
                <a:spcPct val="90000"/>
              </a:lnSpc>
            </a:pPr>
            <a:r>
              <a:rPr lang="en-GB" sz="800" noProof="0" dirty="0">
                <a:latin typeface="Arial" panose="020B0604020202020204" pitchFamily="34" charset="0"/>
                <a:ea typeface="Aileron" charset="0"/>
                <a:cs typeface="Arial" panose="020B0604020202020204" pitchFamily="34" charset="0"/>
              </a:rPr>
              <a:t>OS data maturity</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across the STRIDE and</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sorafenib arms: 82.0%</a:t>
            </a:r>
            <a:endParaRPr lang="en-GB" sz="800" noProof="0" dirty="0">
              <a:solidFill>
                <a:schemeClr val="accent1"/>
              </a:solidFill>
              <a:latin typeface="Arial" panose="020B0604020202020204" pitchFamily="34" charset="0"/>
              <a:ea typeface="Aileron" charset="0"/>
              <a:cs typeface="Arial" panose="020B0604020202020204" pitchFamily="34" charset="0"/>
            </a:endParaRPr>
          </a:p>
        </p:txBody>
      </p:sp>
      <p:sp>
        <p:nvSpPr>
          <p:cNvPr id="55" name="TextBox 54">
            <a:extLst>
              <a:ext uri="{FF2B5EF4-FFF2-40B4-BE49-F238E27FC236}">
                <a16:creationId xmlns:a16="http://schemas.microsoft.com/office/drawing/2014/main" id="{996F792C-AEE0-2D74-30CF-601876FBE232}"/>
              </a:ext>
            </a:extLst>
          </p:cNvPr>
          <p:cNvSpPr txBox="1"/>
          <p:nvPr/>
        </p:nvSpPr>
        <p:spPr>
          <a:xfrm>
            <a:off x="3405723" y="2858642"/>
            <a:ext cx="382394" cy="208353"/>
          </a:xfrm>
          <a:prstGeom prst="rect">
            <a:avLst/>
          </a:prstGeom>
          <a:noFill/>
        </p:spPr>
        <p:txBody>
          <a:bodyPr wrap="none" lIns="0" tIns="0" rIns="0" bIns="0" rtlCol="0">
            <a:spAutoFit/>
          </a:bodyPr>
          <a:lstStyle/>
          <a:p>
            <a:pPr algn="ctr">
              <a:lnSpc>
                <a:spcPct val="90000"/>
              </a:lnSpc>
            </a:pPr>
            <a:r>
              <a:rPr lang="en-GB" sz="700" b="1" spc="-50" noProof="0" dirty="0">
                <a:latin typeface="Arial" panose="020B0604020202020204" pitchFamily="34" charset="0"/>
                <a:ea typeface="Aileron" charset="0"/>
                <a:cs typeface="Arial" panose="020B0604020202020204" pitchFamily="34" charset="0"/>
              </a:rPr>
              <a:t>OS rate</a:t>
            </a:r>
            <a:br>
              <a:rPr lang="en-GB" sz="700" b="1" spc="-50" noProof="0" dirty="0">
                <a:latin typeface="Arial" panose="020B0604020202020204" pitchFamily="34" charset="0"/>
                <a:ea typeface="Aileron" charset="0"/>
                <a:cs typeface="Arial" panose="020B0604020202020204" pitchFamily="34" charset="0"/>
              </a:rPr>
            </a:br>
            <a:r>
              <a:rPr lang="en-GB" sz="700" b="1" spc="-50" noProof="0" dirty="0">
                <a:latin typeface="Arial" panose="020B0604020202020204" pitchFamily="34" charset="0"/>
                <a:ea typeface="Aileron" charset="0"/>
                <a:cs typeface="Arial" panose="020B0604020202020204" pitchFamily="34" charset="0"/>
              </a:rPr>
              <a:t>ratio: 1.17</a:t>
            </a:r>
            <a:endParaRPr lang="en-GB" sz="700" b="1" spc="-50" noProof="0" dirty="0">
              <a:solidFill>
                <a:schemeClr val="accent1"/>
              </a:solidFill>
              <a:latin typeface="Arial" panose="020B0604020202020204" pitchFamily="34" charset="0"/>
              <a:ea typeface="Aileron" charset="0"/>
              <a:cs typeface="Arial" panose="020B0604020202020204" pitchFamily="34" charset="0"/>
            </a:endParaRPr>
          </a:p>
        </p:txBody>
      </p:sp>
      <p:sp>
        <p:nvSpPr>
          <p:cNvPr id="116" name="TextBox 115">
            <a:extLst>
              <a:ext uri="{FF2B5EF4-FFF2-40B4-BE49-F238E27FC236}">
                <a16:creationId xmlns:a16="http://schemas.microsoft.com/office/drawing/2014/main" id="{691B6FB4-286B-F316-6BB6-5E363EDFEE74}"/>
              </a:ext>
            </a:extLst>
          </p:cNvPr>
          <p:cNvSpPr txBox="1"/>
          <p:nvPr/>
        </p:nvSpPr>
        <p:spPr>
          <a:xfrm>
            <a:off x="3937941" y="3076395"/>
            <a:ext cx="382394" cy="208353"/>
          </a:xfrm>
          <a:prstGeom prst="rect">
            <a:avLst/>
          </a:prstGeom>
          <a:noFill/>
        </p:spPr>
        <p:txBody>
          <a:bodyPr wrap="none" lIns="0" tIns="0" rIns="0" bIns="0" rtlCol="0">
            <a:spAutoFit/>
          </a:bodyPr>
          <a:lstStyle/>
          <a:p>
            <a:pPr algn="ctr">
              <a:lnSpc>
                <a:spcPct val="90000"/>
              </a:lnSpc>
            </a:pPr>
            <a:r>
              <a:rPr lang="en-GB" sz="700" b="1" spc="-50" noProof="0" dirty="0">
                <a:latin typeface="Arial" panose="020B0604020202020204" pitchFamily="34" charset="0"/>
                <a:ea typeface="Aileron" charset="0"/>
                <a:cs typeface="Arial" panose="020B0604020202020204" pitchFamily="34" charset="0"/>
              </a:rPr>
              <a:t>OS rate</a:t>
            </a:r>
            <a:br>
              <a:rPr lang="en-GB" sz="700" b="1" spc="-50" noProof="0" dirty="0">
                <a:latin typeface="Arial" panose="020B0604020202020204" pitchFamily="34" charset="0"/>
                <a:ea typeface="Aileron" charset="0"/>
                <a:cs typeface="Arial" panose="020B0604020202020204" pitchFamily="34" charset="0"/>
              </a:rPr>
            </a:br>
            <a:r>
              <a:rPr lang="en-GB" sz="700" b="1" spc="-50" noProof="0" dirty="0">
                <a:latin typeface="Arial" panose="020B0604020202020204" pitchFamily="34" charset="0"/>
                <a:ea typeface="Aileron" charset="0"/>
                <a:cs typeface="Arial" panose="020B0604020202020204" pitchFamily="34" charset="0"/>
              </a:rPr>
              <a:t>ratio: 1.24</a:t>
            </a:r>
            <a:endParaRPr lang="en-GB" sz="700" b="1" spc="-50" noProof="0" dirty="0">
              <a:solidFill>
                <a:schemeClr val="accent1"/>
              </a:solidFill>
              <a:latin typeface="Arial" panose="020B0604020202020204" pitchFamily="34" charset="0"/>
              <a:ea typeface="Aileron" charset="0"/>
              <a:cs typeface="Arial" panose="020B0604020202020204" pitchFamily="34" charset="0"/>
            </a:endParaRPr>
          </a:p>
        </p:txBody>
      </p:sp>
      <p:sp>
        <p:nvSpPr>
          <p:cNvPr id="118" name="TextBox 117">
            <a:extLst>
              <a:ext uri="{FF2B5EF4-FFF2-40B4-BE49-F238E27FC236}">
                <a16:creationId xmlns:a16="http://schemas.microsoft.com/office/drawing/2014/main" id="{7381919A-BB0A-4680-DFE7-81699BBD4F1B}"/>
              </a:ext>
            </a:extLst>
          </p:cNvPr>
          <p:cNvSpPr txBox="1"/>
          <p:nvPr/>
        </p:nvSpPr>
        <p:spPr>
          <a:xfrm>
            <a:off x="4159447" y="2445663"/>
            <a:ext cx="552920" cy="357177"/>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24-mo OS:</a:t>
            </a:r>
          </a:p>
          <a:p>
            <a:pPr algn="ct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40.5%</a:t>
            </a:r>
            <a:br>
              <a:rPr lang="en-GB" sz="800" b="1" noProof="0" dirty="0">
                <a:solidFill>
                  <a:schemeClr val="accent1"/>
                </a:solidFill>
                <a:latin typeface="Arial" panose="020B0604020202020204" pitchFamily="34" charset="0"/>
                <a:ea typeface="Aileron" charset="0"/>
                <a:cs typeface="Arial" panose="020B0604020202020204" pitchFamily="34" charset="0"/>
              </a:rPr>
            </a:br>
            <a:r>
              <a:rPr lang="en-GB" sz="800" b="1" noProof="0" dirty="0">
                <a:solidFill>
                  <a:schemeClr val="accent1"/>
                </a:solidFill>
                <a:latin typeface="Arial" panose="020B0604020202020204" pitchFamily="34" charset="0"/>
                <a:ea typeface="Aileron" charset="0"/>
                <a:cs typeface="Arial" panose="020B0604020202020204" pitchFamily="34" charset="0"/>
              </a:rPr>
              <a:t>32.6%</a:t>
            </a:r>
          </a:p>
        </p:txBody>
      </p:sp>
      <p:sp>
        <p:nvSpPr>
          <p:cNvPr id="119" name="TextBox 118">
            <a:extLst>
              <a:ext uri="{FF2B5EF4-FFF2-40B4-BE49-F238E27FC236}">
                <a16:creationId xmlns:a16="http://schemas.microsoft.com/office/drawing/2014/main" id="{2000F0F0-B720-1C89-2F15-1BA01CC12380}"/>
              </a:ext>
            </a:extLst>
          </p:cNvPr>
          <p:cNvSpPr txBox="1"/>
          <p:nvPr/>
        </p:nvSpPr>
        <p:spPr>
          <a:xfrm>
            <a:off x="5096130" y="2696531"/>
            <a:ext cx="552921" cy="357177"/>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36-mo OS:</a:t>
            </a:r>
          </a:p>
          <a:p>
            <a:pPr algn="ct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30.7%</a:t>
            </a:r>
            <a:br>
              <a:rPr lang="en-GB" sz="800" b="1" noProof="0" dirty="0">
                <a:solidFill>
                  <a:schemeClr val="accent1"/>
                </a:solidFill>
                <a:latin typeface="Arial" panose="020B0604020202020204" pitchFamily="34" charset="0"/>
                <a:ea typeface="Aileron" charset="0"/>
                <a:cs typeface="Arial" panose="020B0604020202020204" pitchFamily="34" charset="0"/>
              </a:rPr>
            </a:br>
            <a:r>
              <a:rPr lang="en-GB" sz="800" b="1" noProof="0" dirty="0">
                <a:solidFill>
                  <a:schemeClr val="accent1"/>
                </a:solidFill>
                <a:latin typeface="Arial" panose="020B0604020202020204" pitchFamily="34" charset="0"/>
                <a:ea typeface="Aileron" charset="0"/>
                <a:cs typeface="Arial" panose="020B0604020202020204" pitchFamily="34" charset="0"/>
              </a:rPr>
              <a:t>19.9%</a:t>
            </a:r>
          </a:p>
        </p:txBody>
      </p:sp>
      <p:sp>
        <p:nvSpPr>
          <p:cNvPr id="120" name="TextBox 119">
            <a:extLst>
              <a:ext uri="{FF2B5EF4-FFF2-40B4-BE49-F238E27FC236}">
                <a16:creationId xmlns:a16="http://schemas.microsoft.com/office/drawing/2014/main" id="{CF4C247B-71FD-EB5E-D42A-362D87F432EF}"/>
              </a:ext>
            </a:extLst>
          </p:cNvPr>
          <p:cNvSpPr txBox="1"/>
          <p:nvPr/>
        </p:nvSpPr>
        <p:spPr>
          <a:xfrm>
            <a:off x="6050924" y="2836628"/>
            <a:ext cx="552921" cy="357177"/>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48-mo OS:</a:t>
            </a:r>
          </a:p>
          <a:p>
            <a:pPr algn="ct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25.2%</a:t>
            </a:r>
            <a:br>
              <a:rPr lang="en-GB" sz="800" b="1" noProof="0" dirty="0">
                <a:solidFill>
                  <a:schemeClr val="accent1"/>
                </a:solidFill>
                <a:latin typeface="Arial" panose="020B0604020202020204" pitchFamily="34" charset="0"/>
                <a:ea typeface="Aileron" charset="0"/>
                <a:cs typeface="Arial" panose="020B0604020202020204" pitchFamily="34" charset="0"/>
              </a:rPr>
            </a:br>
            <a:r>
              <a:rPr lang="en-GB" sz="800" b="1" noProof="0" dirty="0">
                <a:solidFill>
                  <a:schemeClr val="accent1"/>
                </a:solidFill>
                <a:latin typeface="Arial" panose="020B0604020202020204" pitchFamily="34" charset="0"/>
                <a:ea typeface="Aileron" charset="0"/>
                <a:cs typeface="Arial" panose="020B0604020202020204" pitchFamily="34" charset="0"/>
              </a:rPr>
              <a:t>15.1%</a:t>
            </a:r>
          </a:p>
        </p:txBody>
      </p:sp>
      <p:sp>
        <p:nvSpPr>
          <p:cNvPr id="122" name="TextBox 121">
            <a:extLst>
              <a:ext uri="{FF2B5EF4-FFF2-40B4-BE49-F238E27FC236}">
                <a16:creationId xmlns:a16="http://schemas.microsoft.com/office/drawing/2014/main" id="{F605BCFF-7B77-425F-B868-D2628FC68B5C}"/>
              </a:ext>
            </a:extLst>
          </p:cNvPr>
          <p:cNvSpPr txBox="1"/>
          <p:nvPr/>
        </p:nvSpPr>
        <p:spPr>
          <a:xfrm>
            <a:off x="3649092" y="2281614"/>
            <a:ext cx="552921" cy="357177"/>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18-mo OS:</a:t>
            </a:r>
          </a:p>
          <a:p>
            <a:pPr algn="ct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48.7%</a:t>
            </a:r>
            <a:br>
              <a:rPr lang="en-GB" sz="800" b="1" noProof="0" dirty="0">
                <a:solidFill>
                  <a:schemeClr val="accent1"/>
                </a:solidFill>
                <a:latin typeface="Arial" panose="020B0604020202020204" pitchFamily="34" charset="0"/>
                <a:ea typeface="Aileron" charset="0"/>
                <a:cs typeface="Arial" panose="020B0604020202020204" pitchFamily="34" charset="0"/>
              </a:rPr>
            </a:br>
            <a:r>
              <a:rPr lang="en-GB" sz="800" b="1" noProof="0" dirty="0">
                <a:solidFill>
                  <a:schemeClr val="accent1"/>
                </a:solidFill>
                <a:latin typeface="Arial" panose="020B0604020202020204" pitchFamily="34" charset="0"/>
                <a:ea typeface="Aileron" charset="0"/>
                <a:cs typeface="Arial" panose="020B0604020202020204" pitchFamily="34" charset="0"/>
              </a:rPr>
              <a:t>41.5%</a:t>
            </a:r>
          </a:p>
        </p:txBody>
      </p:sp>
      <p:sp>
        <p:nvSpPr>
          <p:cNvPr id="123" name="TextBox 122">
            <a:extLst>
              <a:ext uri="{FF2B5EF4-FFF2-40B4-BE49-F238E27FC236}">
                <a16:creationId xmlns:a16="http://schemas.microsoft.com/office/drawing/2014/main" id="{575CCFBE-7A33-676F-9FB2-8844033A9CC9}"/>
              </a:ext>
            </a:extLst>
          </p:cNvPr>
          <p:cNvSpPr txBox="1"/>
          <p:nvPr/>
        </p:nvSpPr>
        <p:spPr>
          <a:xfrm>
            <a:off x="4877541" y="3412125"/>
            <a:ext cx="382394" cy="208353"/>
          </a:xfrm>
          <a:prstGeom prst="rect">
            <a:avLst/>
          </a:prstGeom>
          <a:noFill/>
        </p:spPr>
        <p:txBody>
          <a:bodyPr wrap="none" lIns="0" tIns="0" rIns="0" bIns="0" rtlCol="0">
            <a:spAutoFit/>
          </a:bodyPr>
          <a:lstStyle/>
          <a:p>
            <a:pPr algn="ctr">
              <a:lnSpc>
                <a:spcPct val="90000"/>
              </a:lnSpc>
            </a:pPr>
            <a:r>
              <a:rPr lang="en-GB" sz="700" b="1" spc="-50" noProof="0" dirty="0">
                <a:latin typeface="Arial" panose="020B0604020202020204" pitchFamily="34" charset="0"/>
                <a:ea typeface="Aileron" charset="0"/>
                <a:cs typeface="Arial" panose="020B0604020202020204" pitchFamily="34" charset="0"/>
              </a:rPr>
              <a:t>OS rate</a:t>
            </a:r>
            <a:br>
              <a:rPr lang="en-GB" sz="700" b="1" spc="-50" noProof="0" dirty="0">
                <a:latin typeface="Arial" panose="020B0604020202020204" pitchFamily="34" charset="0"/>
                <a:ea typeface="Aileron" charset="0"/>
                <a:cs typeface="Arial" panose="020B0604020202020204" pitchFamily="34" charset="0"/>
              </a:rPr>
            </a:br>
            <a:r>
              <a:rPr lang="en-GB" sz="700" b="1" spc="-50" noProof="0" dirty="0">
                <a:latin typeface="Arial" panose="020B0604020202020204" pitchFamily="34" charset="0"/>
                <a:ea typeface="Aileron" charset="0"/>
                <a:cs typeface="Arial" panose="020B0604020202020204" pitchFamily="34" charset="0"/>
              </a:rPr>
              <a:t>ratio: 1.54</a:t>
            </a:r>
            <a:endParaRPr lang="en-GB" sz="700" b="1" spc="-50" noProof="0" dirty="0">
              <a:solidFill>
                <a:schemeClr val="accent1"/>
              </a:solidFill>
              <a:latin typeface="Arial" panose="020B0604020202020204" pitchFamily="34" charset="0"/>
              <a:ea typeface="Aileron" charset="0"/>
              <a:cs typeface="Arial" panose="020B0604020202020204" pitchFamily="34" charset="0"/>
            </a:endParaRPr>
          </a:p>
        </p:txBody>
      </p:sp>
      <p:sp>
        <p:nvSpPr>
          <p:cNvPr id="124" name="TextBox 123">
            <a:extLst>
              <a:ext uri="{FF2B5EF4-FFF2-40B4-BE49-F238E27FC236}">
                <a16:creationId xmlns:a16="http://schemas.microsoft.com/office/drawing/2014/main" id="{CC2106AD-2CBF-FD6A-B8C2-905FD99D0841}"/>
              </a:ext>
            </a:extLst>
          </p:cNvPr>
          <p:cNvSpPr txBox="1"/>
          <p:nvPr/>
        </p:nvSpPr>
        <p:spPr>
          <a:xfrm>
            <a:off x="5859726" y="3509575"/>
            <a:ext cx="382395" cy="208353"/>
          </a:xfrm>
          <a:prstGeom prst="rect">
            <a:avLst/>
          </a:prstGeom>
          <a:noFill/>
        </p:spPr>
        <p:txBody>
          <a:bodyPr wrap="none" lIns="0" tIns="0" rIns="0" bIns="0" rtlCol="0">
            <a:spAutoFit/>
          </a:bodyPr>
          <a:lstStyle/>
          <a:p>
            <a:pPr algn="ctr">
              <a:lnSpc>
                <a:spcPct val="90000"/>
              </a:lnSpc>
            </a:pPr>
            <a:r>
              <a:rPr lang="en-GB" sz="700" b="1" spc="-50" noProof="0" dirty="0">
                <a:latin typeface="Arial" panose="020B0604020202020204" pitchFamily="34" charset="0"/>
                <a:ea typeface="Aileron" charset="0"/>
                <a:cs typeface="Arial" panose="020B0604020202020204" pitchFamily="34" charset="0"/>
              </a:rPr>
              <a:t>OS rate</a:t>
            </a:r>
            <a:br>
              <a:rPr lang="en-GB" sz="700" b="1" spc="-50" noProof="0" dirty="0">
                <a:latin typeface="Arial" panose="020B0604020202020204" pitchFamily="34" charset="0"/>
                <a:ea typeface="Aileron" charset="0"/>
                <a:cs typeface="Arial" panose="020B0604020202020204" pitchFamily="34" charset="0"/>
              </a:rPr>
            </a:br>
            <a:r>
              <a:rPr lang="en-GB" sz="700" b="1" spc="-50" noProof="0" dirty="0">
                <a:latin typeface="Arial" panose="020B0604020202020204" pitchFamily="34" charset="0"/>
                <a:ea typeface="Aileron" charset="0"/>
                <a:cs typeface="Arial" panose="020B0604020202020204" pitchFamily="34" charset="0"/>
              </a:rPr>
              <a:t>ratio: 1.67</a:t>
            </a:r>
            <a:endParaRPr lang="en-GB" sz="700" b="1" spc="-50" noProof="0" dirty="0">
              <a:solidFill>
                <a:schemeClr val="accent1"/>
              </a:solidFill>
              <a:latin typeface="Arial" panose="020B0604020202020204" pitchFamily="34" charset="0"/>
              <a:ea typeface="Aileron" charset="0"/>
              <a:cs typeface="Arial" panose="020B0604020202020204" pitchFamily="34" charset="0"/>
            </a:endParaRPr>
          </a:p>
        </p:txBody>
      </p:sp>
      <p:pic>
        <p:nvPicPr>
          <p:cNvPr id="156" name="Picture 155" descr="A graph with different colored lines&#10;&#10;Description automatically generated">
            <a:extLst>
              <a:ext uri="{FF2B5EF4-FFF2-40B4-BE49-F238E27FC236}">
                <a16:creationId xmlns:a16="http://schemas.microsoft.com/office/drawing/2014/main" id="{23C834B6-6001-1DE6-5D00-8EB2291C408D}"/>
              </a:ext>
            </a:extLst>
          </p:cNvPr>
          <p:cNvPicPr>
            <a:picLocks noChangeAspect="1"/>
          </p:cNvPicPr>
          <p:nvPr/>
        </p:nvPicPr>
        <p:blipFill>
          <a:blip r:embed="rId2"/>
          <a:stretch>
            <a:fillRect/>
          </a:stretch>
        </p:blipFill>
        <p:spPr>
          <a:xfrm>
            <a:off x="2406094" y="1482010"/>
            <a:ext cx="6072775" cy="2388170"/>
          </a:xfrm>
          <a:prstGeom prst="rect">
            <a:avLst/>
          </a:prstGeom>
        </p:spPr>
      </p:pic>
      <p:sp>
        <p:nvSpPr>
          <p:cNvPr id="121" name="TextBox 120">
            <a:extLst>
              <a:ext uri="{FF2B5EF4-FFF2-40B4-BE49-F238E27FC236}">
                <a16:creationId xmlns:a16="http://schemas.microsoft.com/office/drawing/2014/main" id="{3B622381-DEFA-49EF-4C46-9544D3BBF787}"/>
              </a:ext>
            </a:extLst>
          </p:cNvPr>
          <p:cNvSpPr txBox="1"/>
          <p:nvPr/>
        </p:nvSpPr>
        <p:spPr>
          <a:xfrm>
            <a:off x="7013567" y="2926195"/>
            <a:ext cx="552920" cy="386942"/>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60-mo OS:</a:t>
            </a:r>
          </a:p>
          <a:p>
            <a:pPr algn="ctr">
              <a:lnSpc>
                <a:spcPct val="90000"/>
              </a:lnSpc>
            </a:pPr>
            <a:r>
              <a:rPr lang="en-GB" sz="900" b="1" noProof="0" dirty="0">
                <a:solidFill>
                  <a:schemeClr val="tx2"/>
                </a:solidFill>
                <a:latin typeface="Arial" panose="020B0604020202020204" pitchFamily="34" charset="0"/>
                <a:ea typeface="Aileron" charset="0"/>
                <a:cs typeface="Arial" panose="020B0604020202020204" pitchFamily="34" charset="0"/>
              </a:rPr>
              <a:t>19.6%</a:t>
            </a:r>
            <a:br>
              <a:rPr lang="en-GB" sz="900" b="1" noProof="0" dirty="0">
                <a:solidFill>
                  <a:schemeClr val="accent1"/>
                </a:solidFill>
                <a:latin typeface="Arial" panose="020B0604020202020204" pitchFamily="34" charset="0"/>
                <a:ea typeface="Aileron" charset="0"/>
                <a:cs typeface="Arial" panose="020B0604020202020204" pitchFamily="34" charset="0"/>
              </a:rPr>
            </a:br>
            <a:r>
              <a:rPr lang="en-GB" sz="900" b="1" noProof="0" dirty="0">
                <a:solidFill>
                  <a:schemeClr val="accent1"/>
                </a:solidFill>
                <a:latin typeface="Arial" panose="020B0604020202020204" pitchFamily="34" charset="0"/>
                <a:ea typeface="Aileron" charset="0"/>
                <a:cs typeface="Arial" panose="020B0604020202020204" pitchFamily="34" charset="0"/>
              </a:rPr>
              <a:t>9.4%</a:t>
            </a:r>
          </a:p>
        </p:txBody>
      </p:sp>
      <p:sp>
        <p:nvSpPr>
          <p:cNvPr id="125" name="TextBox 124">
            <a:extLst>
              <a:ext uri="{FF2B5EF4-FFF2-40B4-BE49-F238E27FC236}">
                <a16:creationId xmlns:a16="http://schemas.microsoft.com/office/drawing/2014/main" id="{B51A16F8-BE45-2D1D-490D-E1E6E50F42A1}"/>
              </a:ext>
            </a:extLst>
          </p:cNvPr>
          <p:cNvSpPr txBox="1"/>
          <p:nvPr/>
        </p:nvSpPr>
        <p:spPr>
          <a:xfrm>
            <a:off x="6737340" y="3590294"/>
            <a:ext cx="523638" cy="238117"/>
          </a:xfrm>
          <a:prstGeom prst="rect">
            <a:avLst/>
          </a:prstGeom>
          <a:noFill/>
        </p:spPr>
        <p:txBody>
          <a:bodyPr wrap="none" lIns="0" tIns="0" rIns="0" bIns="0" rtlCol="0">
            <a:spAutoFit/>
          </a:bodyPr>
          <a:lstStyle/>
          <a:p>
            <a:pPr algn="ctr">
              <a:lnSpc>
                <a:spcPct val="90000"/>
              </a:lnSpc>
            </a:pPr>
            <a:r>
              <a:rPr lang="en-GB" sz="800" b="1" noProof="0" dirty="0">
                <a:latin typeface="Arial" panose="020B0604020202020204" pitchFamily="34" charset="0"/>
                <a:ea typeface="Aileron" charset="0"/>
                <a:cs typeface="Arial" panose="020B0604020202020204" pitchFamily="34" charset="0"/>
              </a:rPr>
              <a:t>OS rate</a:t>
            </a:r>
            <a:br>
              <a:rPr lang="en-GB" sz="800" b="1" noProof="0" dirty="0">
                <a:latin typeface="Arial" panose="020B0604020202020204" pitchFamily="34" charset="0"/>
                <a:ea typeface="Aileron" charset="0"/>
                <a:cs typeface="Arial" panose="020B0604020202020204" pitchFamily="34" charset="0"/>
              </a:rPr>
            </a:br>
            <a:r>
              <a:rPr lang="en-GB" sz="800" b="1" noProof="0" dirty="0">
                <a:latin typeface="Arial" panose="020B0604020202020204" pitchFamily="34" charset="0"/>
                <a:ea typeface="Aileron" charset="0"/>
                <a:cs typeface="Arial" panose="020B0604020202020204" pitchFamily="34" charset="0"/>
              </a:rPr>
              <a:t>ratio: 2.09</a:t>
            </a:r>
            <a:endParaRPr lang="en-GB" sz="800" b="1" noProof="0" dirty="0">
              <a:solidFill>
                <a:schemeClr val="accent1"/>
              </a:solidFill>
              <a:latin typeface="Arial" panose="020B0604020202020204" pitchFamily="34" charset="0"/>
              <a:ea typeface="Aileron" charset="0"/>
              <a:cs typeface="Arial" panose="020B0604020202020204" pitchFamily="34" charset="0"/>
            </a:endParaRPr>
          </a:p>
        </p:txBody>
      </p:sp>
      <p:sp>
        <p:nvSpPr>
          <p:cNvPr id="160" name="Content Placeholder 1">
            <a:extLst>
              <a:ext uri="{FF2B5EF4-FFF2-40B4-BE49-F238E27FC236}">
                <a16:creationId xmlns:a16="http://schemas.microsoft.com/office/drawing/2014/main" id="{1EE729B1-36A3-B418-31E9-3ABC5DE4C8B0}"/>
              </a:ext>
            </a:extLst>
          </p:cNvPr>
          <p:cNvSpPr txBox="1">
            <a:spLocks/>
          </p:cNvSpPr>
          <p:nvPr/>
        </p:nvSpPr>
        <p:spPr>
          <a:xfrm>
            <a:off x="620184" y="4957812"/>
            <a:ext cx="10963200" cy="113548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0"/>
              </a:spcBef>
            </a:pPr>
            <a:r>
              <a:rPr lang="en-GB" sz="1800" noProof="0" dirty="0"/>
              <a:t>There were no additional serious safety events</a:t>
            </a:r>
          </a:p>
          <a:p>
            <a:pPr>
              <a:spcBef>
                <a:spcPts val="200"/>
              </a:spcBef>
            </a:pPr>
            <a:r>
              <a:rPr lang="en-GB" sz="1800" noProof="0" dirty="0"/>
              <a:t>OS benefit with STRIDE was enhanced in participants experiencing disease control </a:t>
            </a:r>
            <a:br>
              <a:rPr lang="en-GB" sz="1800" noProof="0" dirty="0"/>
            </a:br>
            <a:r>
              <a:rPr lang="en-GB" sz="1800" noProof="0" dirty="0"/>
              <a:t>(OS rates of 28.7% for STRIDE vs 12.7 for sorafenib at 5 years)</a:t>
            </a:r>
          </a:p>
        </p:txBody>
      </p:sp>
    </p:spTree>
    <p:extLst>
      <p:ext uri="{BB962C8B-B14F-4D97-AF65-F5344CB8AC3E}">
        <p14:creationId xmlns:p14="http://schemas.microsoft.com/office/powerpoint/2010/main" val="12908807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9652280" cy="4525200"/>
          </a:xfrm>
        </p:spPr>
        <p:txBody>
          <a:bodyPr/>
          <a:lstStyle/>
          <a:p>
            <a:r>
              <a:rPr lang="en-GB" noProof="0" dirty="0"/>
              <a:t>STRIDE demonstrated an </a:t>
            </a:r>
            <a:r>
              <a:rPr lang="en-GB" b="1" noProof="0" dirty="0">
                <a:solidFill>
                  <a:schemeClr val="accent1"/>
                </a:solidFill>
              </a:rPr>
              <a:t>unprecedented 5-year survival rate</a:t>
            </a:r>
          </a:p>
          <a:p>
            <a:pPr lvl="1"/>
            <a:r>
              <a:rPr lang="en-GB" noProof="0" dirty="0"/>
              <a:t>There were no additional serious treatment-related adverse events (TRAEs) in the extended follow-up</a:t>
            </a:r>
          </a:p>
          <a:p>
            <a:r>
              <a:rPr lang="en-GB" noProof="0" dirty="0"/>
              <a:t>The results set a new benchmark in uHCC, with </a:t>
            </a:r>
            <a:r>
              <a:rPr lang="en-GB" b="1" noProof="0" dirty="0">
                <a:solidFill>
                  <a:schemeClr val="accent1"/>
                </a:solidFill>
              </a:rPr>
              <a:t>one in five patients alive </a:t>
            </a:r>
            <a:r>
              <a:rPr lang="en-GB" noProof="0" dirty="0"/>
              <a:t>with </a:t>
            </a:r>
            <a:br>
              <a:rPr lang="en-GB" noProof="0" dirty="0"/>
            </a:br>
            <a:r>
              <a:rPr lang="en-GB" b="1" noProof="0" dirty="0">
                <a:solidFill>
                  <a:schemeClr val="accent1"/>
                </a:solidFill>
              </a:rPr>
              <a:t>STRIDE</a:t>
            </a:r>
            <a:r>
              <a:rPr lang="en-GB" noProof="0" dirty="0"/>
              <a:t> at 5 years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81455" cy="864000"/>
          </a:xfrm>
        </p:spPr>
        <p:txBody>
          <a:bodyPr>
            <a:normAutofit/>
          </a:bodyPr>
          <a:lstStyle/>
          <a:p>
            <a:r>
              <a:rPr lang="en-GB" sz="2900" noProof="0" dirty="0"/>
              <a:t>durvalumab + tremelimumab (HIMALAYA)</a:t>
            </a:r>
            <a:br>
              <a:rPr lang="en-GB" noProof="0" dirty="0"/>
            </a:br>
            <a:r>
              <a:rPr lang="en-GB" sz="2200" noProof="0" dirty="0">
                <a:solidFill>
                  <a:schemeClr val="accent1"/>
                </a:solidFill>
              </a:rPr>
              <a:t>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noProof="0" dirty="0">
                <a:solidFill>
                  <a:schemeClr val="tx2"/>
                </a:solidFill>
              </a:rPr>
              <a:t>IO, immuno-oncology; </a:t>
            </a:r>
            <a:r>
              <a:rPr lang="en-GB" noProof="0" dirty="0"/>
              <a:t>STRIDE, single tremelimumab regular interval durvalumab</a:t>
            </a:r>
          </a:p>
          <a:p>
            <a:r>
              <a:rPr lang="en-GB" noProof="0" dirty="0"/>
              <a:t>Rimassa L, et al. ESMO 2024. Abstract #947MO</a:t>
            </a:r>
            <a:endParaRPr lang="en-GB" noProof="0" dirty="0">
              <a:highlight>
                <a:srgbClr val="FFFF00"/>
              </a:highlight>
            </a:endParaRPr>
          </a:p>
        </p:txBody>
      </p:sp>
    </p:spTree>
    <p:extLst>
      <p:ext uri="{BB962C8B-B14F-4D97-AF65-F5344CB8AC3E}">
        <p14:creationId xmlns:p14="http://schemas.microsoft.com/office/powerpoint/2010/main" val="21654423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5428" cy="864000"/>
          </a:xfrm>
        </p:spPr>
        <p:txBody>
          <a:bodyPr>
            <a:normAutofit/>
          </a:bodyPr>
          <a:lstStyle/>
          <a:p>
            <a:r>
              <a:rPr lang="en-GB" sz="2900" noProof="0" dirty="0"/>
              <a:t>nivolumab + ipilimumab (</a:t>
            </a:r>
            <a:r>
              <a:rPr lang="en-GB" sz="2900" i="0" noProof="0" dirty="0">
                <a:effectLst/>
              </a:rPr>
              <a:t>C</a:t>
            </a:r>
            <a:r>
              <a:rPr lang="en-GB" sz="2900" i="0" cap="none" noProof="0" dirty="0">
                <a:effectLst/>
              </a:rPr>
              <a:t>heck</a:t>
            </a:r>
            <a:r>
              <a:rPr lang="en-GB" sz="2900" i="0" noProof="0" dirty="0">
                <a:effectLst/>
              </a:rPr>
              <a:t>M</a:t>
            </a:r>
            <a:r>
              <a:rPr lang="en-GB" sz="2900" i="0" cap="none" noProof="0" dirty="0">
                <a:effectLst/>
              </a:rPr>
              <a:t>ate</a:t>
            </a:r>
            <a:r>
              <a:rPr lang="en-GB" sz="2900" i="0" noProof="0" dirty="0">
                <a:effectLst/>
              </a:rPr>
              <a:t> 9DW</a:t>
            </a:r>
            <a:r>
              <a:rPr lang="en-GB" sz="2900" noProof="0" dirty="0"/>
              <a:t>)</a:t>
            </a:r>
            <a:br>
              <a:rPr lang="en-GB" noProof="0" dirty="0"/>
            </a:br>
            <a:r>
              <a:rPr lang="en-GB" sz="2200" noProof="0" dirty="0">
                <a:solidFill>
                  <a:schemeClr val="accent1"/>
                </a:solidFill>
              </a:rPr>
              <a:t>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24</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nchorCtr="0"/>
          <a:lstStyle/>
          <a:p>
            <a:r>
              <a:rPr lang="en-GB" sz="1100" noProof="0" dirty="0"/>
              <a:t>At data cutoff (January 31, 2024), the median follow-</a:t>
            </a:r>
            <a:r>
              <a:rPr lang="en-GB" sz="1100" noProof="0" dirty="0" err="1"/>
              <a:t>up</a:t>
            </a:r>
            <a:r>
              <a:rPr lang="en-GB" sz="1100" baseline="30000" noProof="0" dirty="0" err="1"/>
              <a:t>f</a:t>
            </a:r>
            <a:r>
              <a:rPr lang="en-GB" sz="1100" baseline="30000" noProof="0" dirty="0"/>
              <a:t> </a:t>
            </a:r>
            <a:r>
              <a:rPr lang="en-GB" sz="1100" noProof="0" dirty="0"/>
              <a:t>was 35.2 months (range, 26.8-48.9)</a:t>
            </a:r>
          </a:p>
          <a:p>
            <a:r>
              <a:rPr lang="en-GB" sz="1100" baseline="30000" noProof="0" dirty="0"/>
              <a:t>a </a:t>
            </a:r>
            <a:r>
              <a:rPr lang="en-GB" sz="1100" noProof="0" dirty="0"/>
              <a:t>Disease not eligible for, or progressive disease after, curative surgical and/or locoregional therapies; </a:t>
            </a:r>
            <a:r>
              <a:rPr lang="en-GB" sz="1100" baseline="30000" noProof="0" dirty="0"/>
              <a:t>b </a:t>
            </a:r>
            <a:r>
              <a:rPr lang="en-GB" sz="1100" noProof="0" dirty="0"/>
              <a:t>Based on central lab serology results for stratification purpose; </a:t>
            </a:r>
            <a:br>
              <a:rPr lang="en-GB" sz="1100" noProof="0" dirty="0"/>
            </a:br>
            <a:r>
              <a:rPr lang="en-GB" sz="1100" baseline="30000" noProof="0" dirty="0"/>
              <a:t>c </a:t>
            </a:r>
            <a:r>
              <a:rPr lang="en-GB" sz="1100" noProof="0" dirty="0"/>
              <a:t>Minimum of 1 dose of nivolumab + ipilimumab is required before proceeding to nivolumab monotherapy; </a:t>
            </a:r>
            <a:r>
              <a:rPr lang="en-GB" sz="1100" baseline="30000" noProof="0" dirty="0"/>
              <a:t>d </a:t>
            </a:r>
            <a:r>
              <a:rPr lang="en-GB" sz="1100" noProof="0" dirty="0"/>
              <a:t>If body weight &lt;60 kg; </a:t>
            </a:r>
            <a:r>
              <a:rPr lang="en-GB" sz="1100" baseline="30000" noProof="0" dirty="0"/>
              <a:t>e</a:t>
            </a:r>
            <a:r>
              <a:rPr lang="en-GB" sz="1100" noProof="0" dirty="0"/>
              <a:t> If body weight ≥60 kg; </a:t>
            </a:r>
            <a:r>
              <a:rPr lang="en-GB" sz="1100" baseline="30000" noProof="0" dirty="0"/>
              <a:t>f</a:t>
            </a:r>
            <a:r>
              <a:rPr lang="en-GB" sz="1100" noProof="0" dirty="0"/>
              <a:t> Time between randomisation date and cutoff date</a:t>
            </a:r>
          </a:p>
          <a:p>
            <a:r>
              <a:rPr lang="en-GB" sz="1100" noProof="0" dirty="0"/>
              <a:t>AFP, alpha-fetoprotein; BICR, blinded independent central review; BID, twice </a:t>
            </a:r>
            <a:r>
              <a:rPr lang="en-GB" sz="1100" noProof="0" dirty="0">
                <a:solidFill>
                  <a:schemeClr val="tx2"/>
                </a:solidFill>
              </a:rPr>
              <a:t>daily; DoR, duration of response; ECOG PS, Eastern Cooperative Oncology Group performance status; EHS, extrahepatic spread; HBV/HCV, hepatitis B/C virus; IO, immuno-oncology; IPI, ipilimumab; IV, intravenous; LEN, lenvatinib; MVI, macrovascular invasion; NIVO, nivolumab; ORR, objective response rate; OS, overall survival; PFS, progression-free survival; PFS2, second PFS; PO, oral; Q3W, every 3 weeks; Q4W, every 4 weeks; QD, once daily; R, randomised; RECIST, Response Evaluation Criteria in Solid Tumours; SOR, sorafenib; uHCC, unresectable hepatocellular carcinoma; Vp, vascular portal (classification)</a:t>
            </a:r>
          </a:p>
          <a:p>
            <a:r>
              <a:rPr lang="en-GB" sz="1100" noProof="0" dirty="0">
                <a:solidFill>
                  <a:schemeClr val="tx2"/>
                </a:solidFill>
              </a:rPr>
              <a:t>ClinicalTrials.gov: NCT04039607; </a:t>
            </a:r>
            <a:r>
              <a:rPr lang="en-GB" sz="1100" noProof="0" dirty="0" err="1">
                <a:solidFill>
                  <a:schemeClr val="tx2"/>
                </a:solidFill>
              </a:rPr>
              <a:t>Decaens</a:t>
            </a:r>
            <a:r>
              <a:rPr lang="en-GB" sz="1100" noProof="0" dirty="0">
                <a:solidFill>
                  <a:schemeClr val="tx2"/>
                </a:solidFill>
              </a:rPr>
              <a:t> T, et al. ESMO 2024. Abstract #965MO. Oral presentation</a:t>
            </a:r>
          </a:p>
        </p:txBody>
      </p:sp>
      <p:cxnSp>
        <p:nvCxnSpPr>
          <p:cNvPr id="10" name="Straight Connector 9">
            <a:extLst>
              <a:ext uri="{FF2B5EF4-FFF2-40B4-BE49-F238E27FC236}">
                <a16:creationId xmlns:a16="http://schemas.microsoft.com/office/drawing/2014/main" id="{F6898495-9CAD-806B-9950-AE08B665E805}"/>
              </a:ext>
            </a:extLst>
          </p:cNvPr>
          <p:cNvCxnSpPr>
            <a:cxnSpLocks/>
          </p:cNvCxnSpPr>
          <p:nvPr/>
        </p:nvCxnSpPr>
        <p:spPr>
          <a:xfrm>
            <a:off x="4414458" y="2133897"/>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382B7A8-D775-D4AF-ED14-61676210E5B0}"/>
              </a:ext>
            </a:extLst>
          </p:cNvPr>
          <p:cNvCxnSpPr>
            <a:cxnSpLocks/>
          </p:cNvCxnSpPr>
          <p:nvPr/>
        </p:nvCxnSpPr>
        <p:spPr>
          <a:xfrm>
            <a:off x="3315867" y="2497848"/>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132611E3-DF61-EDDE-D916-8786B7C38342}"/>
              </a:ext>
            </a:extLst>
          </p:cNvPr>
          <p:cNvSpPr/>
          <p:nvPr/>
        </p:nvSpPr>
        <p:spPr>
          <a:xfrm>
            <a:off x="4937624" y="1845897"/>
            <a:ext cx="2700000" cy="576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NIVO 1 mg/kg IV + IPI 3 mg/kg IV Q3W (up to 4 cycles) then NIVO 480 mg Q4W</a:t>
            </a:r>
            <a:r>
              <a:rPr lang="en-GB" sz="1000" b="1" baseline="30000" noProof="0" dirty="0">
                <a:solidFill>
                  <a:schemeClr val="bg1"/>
                </a:solidFill>
                <a:latin typeface="Arial" panose="020B0604020202020204" pitchFamily="34" charset="0"/>
                <a:cs typeface="Arial" panose="020B0604020202020204" pitchFamily="34" charset="0"/>
              </a:rPr>
              <a:t>c</a:t>
            </a:r>
            <a:endParaRPr lang="en-GB" sz="1000" baseline="30000" noProof="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17CD257B-4A15-F654-0BE6-0CB883F0A0DF}"/>
              </a:ext>
            </a:extLst>
          </p:cNvPr>
          <p:cNvSpPr/>
          <p:nvPr/>
        </p:nvSpPr>
        <p:spPr>
          <a:xfrm>
            <a:off x="648892" y="1809359"/>
            <a:ext cx="2882998" cy="135474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uHCC</a:t>
            </a:r>
            <a:r>
              <a:rPr lang="en-GB" sz="1000" baseline="30000" noProof="0" dirty="0">
                <a:solidFill>
                  <a:schemeClr val="tx1"/>
                </a:solidFill>
                <a:latin typeface="Arial" panose="020B0604020202020204" pitchFamily="34" charset="0"/>
                <a:cs typeface="Arial" panose="020B0604020202020204" pitchFamily="34" charset="0"/>
              </a:rPr>
              <a:t>a</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≥1 measurable lesion (RECIST v1.1)</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Systemic therapy naive</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Child–Pugh score 5 or 6</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or 1</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main portal vein invasion (Vp4)</a:t>
            </a:r>
          </a:p>
        </p:txBody>
      </p:sp>
      <p:sp>
        <p:nvSpPr>
          <p:cNvPr id="24" name="TextBox 23">
            <a:extLst>
              <a:ext uri="{FF2B5EF4-FFF2-40B4-BE49-F238E27FC236}">
                <a16:creationId xmlns:a16="http://schemas.microsoft.com/office/drawing/2014/main" id="{675AA562-A8C6-6FA4-FB77-B3704F5E6641}"/>
              </a:ext>
            </a:extLst>
          </p:cNvPr>
          <p:cNvSpPr txBox="1"/>
          <p:nvPr/>
        </p:nvSpPr>
        <p:spPr>
          <a:xfrm>
            <a:off x="4857989" y="3329175"/>
            <a:ext cx="2859271" cy="747897"/>
          </a:xfrm>
          <a:prstGeom prst="rect">
            <a:avLst/>
          </a:prstGeom>
          <a:noFill/>
        </p:spPr>
        <p:txBody>
          <a:bodyPr wrap="square" lIns="0" tIns="0" rIns="0" bIns="0" rtlCol="0">
            <a:spAutoFit/>
          </a:bodyPr>
          <a:lstStyle/>
          <a:p>
            <a:pPr algn="ctr">
              <a:lnSpc>
                <a:spcPct val="90000"/>
              </a:lnSpc>
            </a:pPr>
            <a:r>
              <a:rPr lang="en-GB" sz="900" noProof="0" dirty="0">
                <a:latin typeface="Arial" panose="020B0604020202020204" pitchFamily="34" charset="0"/>
                <a:ea typeface="Aileron" charset="0"/>
                <a:cs typeface="Arial" panose="020B0604020202020204" pitchFamily="34" charset="0"/>
              </a:rPr>
              <a:t>Treatment until disease progression, unacceptable toxicity, withdrawal of consent (all arms), or a maximum treatment duration of 2 years (NIVO + IPI arm only)</a:t>
            </a:r>
          </a:p>
          <a:p>
            <a:pPr algn="ctr">
              <a:lnSpc>
                <a:spcPct val="90000"/>
              </a:lnSpc>
            </a:pPr>
            <a:endParaRPr lang="en-GB" sz="900" noProof="0" dirty="0">
              <a:latin typeface="Arial" panose="020B0604020202020204" pitchFamily="34" charset="0"/>
              <a:ea typeface="Aileron" charset="0"/>
              <a:cs typeface="Arial" panose="020B0604020202020204" pitchFamily="34" charset="0"/>
            </a:endParaRPr>
          </a:p>
          <a:p>
            <a:pPr algn="ctr">
              <a:lnSpc>
                <a:spcPct val="90000"/>
              </a:lnSpc>
            </a:pPr>
            <a:r>
              <a:rPr lang="en-GB" sz="900" noProof="0" dirty="0">
                <a:latin typeface="Arial" panose="020B0604020202020204" pitchFamily="34" charset="0"/>
                <a:ea typeface="Aileron" charset="0"/>
                <a:cs typeface="Arial" panose="020B0604020202020204" pitchFamily="34" charset="0"/>
              </a:rPr>
              <a:t>Among 325 patients treated with LEN or SOR:</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275 (85%) received LEN and 50 (15%) received SOR</a:t>
            </a:r>
          </a:p>
        </p:txBody>
      </p:sp>
      <p:sp>
        <p:nvSpPr>
          <p:cNvPr id="25" name="TextBox 24">
            <a:extLst>
              <a:ext uri="{FF2B5EF4-FFF2-40B4-BE49-F238E27FC236}">
                <a16:creationId xmlns:a16="http://schemas.microsoft.com/office/drawing/2014/main" id="{CF0AEE8F-798D-FB30-CA2D-2BE7E58DD5B9}"/>
              </a:ext>
            </a:extLst>
          </p:cNvPr>
          <p:cNvSpPr txBox="1"/>
          <p:nvPr/>
        </p:nvSpPr>
        <p:spPr>
          <a:xfrm>
            <a:off x="3544055" y="2328677"/>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N=668</a:t>
            </a:r>
            <a:endParaRPr lang="en-GB" sz="1000" b="1" baseline="30000" noProof="0" dirty="0">
              <a:latin typeface="Arial" panose="020B0604020202020204" pitchFamily="34" charset="0"/>
              <a:ea typeface="Aileron" charset="0"/>
              <a:cs typeface="Arial" panose="020B0604020202020204" pitchFamily="34" charset="0"/>
            </a:endParaRPr>
          </a:p>
        </p:txBody>
      </p:sp>
      <p:cxnSp>
        <p:nvCxnSpPr>
          <p:cNvPr id="27" name="Straight Connector 26">
            <a:extLst>
              <a:ext uri="{FF2B5EF4-FFF2-40B4-BE49-F238E27FC236}">
                <a16:creationId xmlns:a16="http://schemas.microsoft.com/office/drawing/2014/main" id="{FB1BE274-9926-1D82-97AF-B68188A3A9D1}"/>
              </a:ext>
            </a:extLst>
          </p:cNvPr>
          <p:cNvCxnSpPr>
            <a:cxnSpLocks/>
          </p:cNvCxnSpPr>
          <p:nvPr/>
        </p:nvCxnSpPr>
        <p:spPr>
          <a:xfrm>
            <a:off x="4414458" y="2864810"/>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18EDBE5-0C25-910A-5492-08C359390C6B}"/>
              </a:ext>
            </a:extLst>
          </p:cNvPr>
          <p:cNvSpPr txBox="1"/>
          <p:nvPr/>
        </p:nvSpPr>
        <p:spPr>
          <a:xfrm>
            <a:off x="4425990" y="1969187"/>
            <a:ext cx="432000"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n=335</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44BF4B94-AE48-8692-629D-2896B20932DC}"/>
              </a:ext>
            </a:extLst>
          </p:cNvPr>
          <p:cNvSpPr txBox="1"/>
          <p:nvPr/>
        </p:nvSpPr>
        <p:spPr>
          <a:xfrm>
            <a:off x="4425989" y="2917233"/>
            <a:ext cx="432000"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n=333</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38" name="TextBox 37">
            <a:extLst>
              <a:ext uri="{FF2B5EF4-FFF2-40B4-BE49-F238E27FC236}">
                <a16:creationId xmlns:a16="http://schemas.microsoft.com/office/drawing/2014/main" id="{DFDEF88E-530E-C1CB-0655-EA93783BE98B}"/>
              </a:ext>
            </a:extLst>
          </p:cNvPr>
          <p:cNvSpPr txBox="1"/>
          <p:nvPr/>
        </p:nvSpPr>
        <p:spPr>
          <a:xfrm>
            <a:off x="766289" y="3384575"/>
            <a:ext cx="2765601" cy="692497"/>
          </a:xfrm>
          <a:prstGeom prst="rect">
            <a:avLst/>
          </a:prstGeom>
          <a:noFill/>
        </p:spPr>
        <p:txBody>
          <a:bodyPr wrap="square" lIns="0" tIns="0" rIns="0" bIns="0" rtlCol="0">
            <a:spAutoFit/>
          </a:bodyPr>
          <a:lstStyle/>
          <a:p>
            <a:pPr>
              <a:spcAft>
                <a:spcPts val="200"/>
              </a:spcAft>
              <a:buClr>
                <a:schemeClr val="accent1"/>
              </a:buClr>
            </a:pPr>
            <a:r>
              <a:rPr lang="en-GB" sz="1000" b="1" noProof="0" dirty="0">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noProof="0" dirty="0">
                <a:latin typeface="Arial" panose="020B0604020202020204" pitchFamily="34" charset="0"/>
                <a:cs typeface="Arial" panose="020B0604020202020204" pitchFamily="34" charset="0"/>
              </a:rPr>
              <a:t>Ae</a:t>
            </a:r>
            <a:r>
              <a:rPr lang="en-GB" sz="1000" noProof="0" dirty="0">
                <a:solidFill>
                  <a:schemeClr val="tx1"/>
                </a:solidFill>
                <a:latin typeface="Arial" panose="020B0604020202020204" pitchFamily="34" charset="0"/>
                <a:cs typeface="Arial" panose="020B0604020202020204" pitchFamily="34" charset="0"/>
              </a:rPr>
              <a:t>tiology (HBV vs HCV vs uninfected)</a:t>
            </a:r>
            <a:r>
              <a:rPr lang="en-GB" sz="1000" baseline="30000" noProof="0" dirty="0">
                <a:solidFill>
                  <a:schemeClr val="tx1"/>
                </a:solidFill>
                <a:latin typeface="Arial" panose="020B0604020202020204" pitchFamily="34" charset="0"/>
                <a:cs typeface="Arial" panose="020B0604020202020204" pitchFamily="34" charset="0"/>
              </a:rPr>
              <a:t>b</a:t>
            </a:r>
          </a:p>
          <a:p>
            <a:pPr marL="184150" indent="-184150">
              <a:spcAft>
                <a:spcPts val="200"/>
              </a:spcAft>
              <a:buClr>
                <a:schemeClr val="accent1"/>
              </a:buClr>
              <a:buFont typeface="Arial" panose="020B0604020202020204" pitchFamily="34" charset="0"/>
              <a:buChar char="•"/>
            </a:pPr>
            <a:r>
              <a:rPr lang="en-GB" sz="1000" noProof="0" dirty="0">
                <a:latin typeface="Arial" panose="020B0604020202020204" pitchFamily="34" charset="0"/>
                <a:cs typeface="Arial" panose="020B0604020202020204" pitchFamily="34" charset="0"/>
              </a:rPr>
              <a:t>MVI/EHS (present vs absent)</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AFP (&lt;400 vs ≥400 ng/mL)</a:t>
            </a:r>
          </a:p>
        </p:txBody>
      </p:sp>
      <p:sp>
        <p:nvSpPr>
          <p:cNvPr id="39" name="Rounded Rectangle 38">
            <a:extLst>
              <a:ext uri="{FF2B5EF4-FFF2-40B4-BE49-F238E27FC236}">
                <a16:creationId xmlns:a16="http://schemas.microsoft.com/office/drawing/2014/main" id="{84410361-5D37-92A7-E40E-CD02D36C37BF}"/>
              </a:ext>
            </a:extLst>
          </p:cNvPr>
          <p:cNvSpPr/>
          <p:nvPr/>
        </p:nvSpPr>
        <p:spPr>
          <a:xfrm>
            <a:off x="4937624" y="2576810"/>
            <a:ext cx="2700000" cy="576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Investigator’s choice of LEN 8 mg</a:t>
            </a:r>
            <a:r>
              <a:rPr lang="en-GB" sz="1000" b="1" baseline="30000" noProof="0" dirty="0">
                <a:solidFill>
                  <a:schemeClr val="bg1"/>
                </a:solidFill>
                <a:latin typeface="Arial" panose="020B0604020202020204" pitchFamily="34" charset="0"/>
                <a:cs typeface="Arial" panose="020B0604020202020204" pitchFamily="34" charset="0"/>
              </a:rPr>
              <a:t>d</a:t>
            </a:r>
            <a:r>
              <a:rPr lang="en-GB" sz="1000" b="1" noProof="0" dirty="0">
                <a:solidFill>
                  <a:schemeClr val="bg1"/>
                </a:solidFill>
                <a:latin typeface="Arial" panose="020B0604020202020204" pitchFamily="34" charset="0"/>
                <a:cs typeface="Arial" panose="020B0604020202020204" pitchFamily="34" charset="0"/>
              </a:rPr>
              <a:t> or </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12 mg</a:t>
            </a:r>
            <a:r>
              <a:rPr lang="en-GB" sz="1000" b="1" baseline="30000" noProof="0" dirty="0">
                <a:solidFill>
                  <a:schemeClr val="bg1"/>
                </a:solidFill>
                <a:latin typeface="Arial" panose="020B0604020202020204" pitchFamily="34" charset="0"/>
                <a:cs typeface="Arial" panose="020B0604020202020204" pitchFamily="34" charset="0"/>
              </a:rPr>
              <a:t>e</a:t>
            </a:r>
            <a:r>
              <a:rPr lang="en-GB" sz="1000" b="1" noProof="0" dirty="0">
                <a:solidFill>
                  <a:schemeClr val="bg1"/>
                </a:solidFill>
                <a:latin typeface="Arial" panose="020B0604020202020204" pitchFamily="34" charset="0"/>
                <a:cs typeface="Arial" panose="020B0604020202020204" pitchFamily="34" charset="0"/>
              </a:rPr>
              <a:t> PO QD or SOR 400 mg PO BID</a:t>
            </a:r>
            <a:endParaRPr lang="en-GB" sz="1000" baseline="30000" noProof="0" dirty="0">
              <a:solidFill>
                <a:schemeClr val="bg1"/>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9EC06E38-91CE-7494-BF34-B5E75C953AF3}"/>
              </a:ext>
            </a:extLst>
          </p:cNvPr>
          <p:cNvCxnSpPr>
            <a:cxnSpLocks/>
          </p:cNvCxnSpPr>
          <p:nvPr/>
        </p:nvCxnSpPr>
        <p:spPr>
          <a:xfrm flipV="1">
            <a:off x="4414458" y="2122101"/>
            <a:ext cx="0" cy="75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73EA25AA-D422-D620-6A76-41AB56CA1BA6}"/>
              </a:ext>
            </a:extLst>
          </p:cNvPr>
          <p:cNvSpPr/>
          <p:nvPr/>
        </p:nvSpPr>
        <p:spPr>
          <a:xfrm>
            <a:off x="4169327" y="2254222"/>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42" name="Rounded Rectangle 41">
            <a:extLst>
              <a:ext uri="{FF2B5EF4-FFF2-40B4-BE49-F238E27FC236}">
                <a16:creationId xmlns:a16="http://schemas.microsoft.com/office/drawing/2014/main" id="{CF4FD9DD-7E6C-8E34-D92A-2DF12CA59817}"/>
              </a:ext>
            </a:extLst>
          </p:cNvPr>
          <p:cNvSpPr/>
          <p:nvPr/>
        </p:nvSpPr>
        <p:spPr>
          <a:xfrm>
            <a:off x="7841481" y="1809359"/>
            <a:ext cx="2882998" cy="1354746"/>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0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a:t>
            </a:r>
          </a:p>
          <a:p>
            <a:pPr>
              <a:buClr>
                <a:schemeClr val="accent1"/>
              </a:buClr>
            </a:pPr>
            <a:r>
              <a:rPr lang="en-GB" sz="10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and DoR by BICR per RECIST v1.1</a:t>
            </a:r>
          </a:p>
          <a:p>
            <a:pPr>
              <a:buClr>
                <a:schemeClr val="accent1"/>
              </a:buClr>
            </a:pPr>
            <a:r>
              <a:rPr lang="en-GB" sz="1000" b="1" noProof="0" dirty="0">
                <a:solidFill>
                  <a:schemeClr val="accent1"/>
                </a:solidFill>
                <a:latin typeface="Arial" panose="020B0604020202020204" pitchFamily="34" charset="0"/>
                <a:cs typeface="Arial" panose="020B0604020202020204" pitchFamily="34" charset="0"/>
              </a:rPr>
              <a:t>Key exploratory endpoints</a:t>
            </a:r>
          </a:p>
          <a:p>
            <a:pPr marL="184150" indent="-184150">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by investigator per RECIST v1.1</a:t>
            </a:r>
          </a:p>
          <a:p>
            <a:pPr marL="184150" indent="-184150">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PFS2 by investigator</a:t>
            </a:r>
          </a:p>
          <a:p>
            <a:pPr marL="184150" indent="-184150">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p:txBody>
      </p:sp>
    </p:spTree>
    <p:extLst>
      <p:ext uri="{BB962C8B-B14F-4D97-AF65-F5344CB8AC3E}">
        <p14:creationId xmlns:p14="http://schemas.microsoft.com/office/powerpoint/2010/main" val="15791799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196752"/>
            <a:ext cx="9970636" cy="702520"/>
          </a:xfrm>
        </p:spPr>
        <p:txBody>
          <a:bodyPr/>
          <a:lstStyle/>
          <a:p>
            <a:r>
              <a:rPr lang="en-GB" noProof="0" dirty="0"/>
              <a:t>There was a statistically significant and clinically meaningful OS benefit with nivolumab + ipilimumab versus lenvatinib or sorafenib</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81455" cy="864000"/>
          </a:xfrm>
        </p:spPr>
        <p:txBody>
          <a:bodyPr>
            <a:normAutofit/>
          </a:bodyPr>
          <a:lstStyle/>
          <a:p>
            <a:r>
              <a:rPr lang="en-GB" sz="2900" noProof="0" dirty="0"/>
              <a:t>nivolumab + ipilimumab (</a:t>
            </a:r>
            <a:r>
              <a:rPr lang="en-GB" sz="2900" i="0" noProof="0" dirty="0">
                <a:effectLst/>
              </a:rPr>
              <a:t>C</a:t>
            </a:r>
            <a:r>
              <a:rPr lang="en-GB" sz="2900" i="0" cap="none" noProof="0" dirty="0">
                <a:effectLst/>
              </a:rPr>
              <a:t>heck</a:t>
            </a:r>
            <a:r>
              <a:rPr lang="en-GB" sz="2900" i="0" noProof="0" dirty="0">
                <a:effectLst/>
              </a:rPr>
              <a:t>M</a:t>
            </a:r>
            <a:r>
              <a:rPr lang="en-GB" sz="2900" i="0" cap="none" noProof="0" dirty="0">
                <a:effectLst/>
              </a:rPr>
              <a:t>ate</a:t>
            </a:r>
            <a:r>
              <a:rPr lang="en-GB" sz="2900" i="0" noProof="0" dirty="0">
                <a:effectLst/>
              </a:rPr>
              <a:t> 9DW</a:t>
            </a:r>
            <a:r>
              <a:rPr lang="en-GB" sz="2900" noProof="0" dirty="0"/>
              <a:t>)</a:t>
            </a:r>
            <a:br>
              <a:rPr lang="en-GB" sz="2800" i="0" noProof="0" dirty="0">
                <a:effectLst/>
              </a:rPr>
            </a:br>
            <a:r>
              <a:rPr lang="en-GB" sz="2200" noProof="0" dirty="0">
                <a:solidFill>
                  <a:schemeClr val="accent1"/>
                </a:solidFill>
              </a:rPr>
              <a:t>RESULTS: Primary endpoint was met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191441"/>
            <a:ext cx="10462081" cy="530035"/>
          </a:xfrm>
        </p:spPr>
        <p:txBody>
          <a:bodyPr anchor="b" anchorCtr="0"/>
          <a:lstStyle/>
          <a:p>
            <a:r>
              <a:rPr lang="en-GB" sz="1050" noProof="0" dirty="0"/>
              <a:t>Median OS is estimated using Kaplan–Meier methodology. HR and 95% CI from stratified Cox proportional hazards model. HR is nivolumab + ipilimumab over lenvatinib or sorafenib. Symbols represent censored observations </a:t>
            </a:r>
            <a:br>
              <a:rPr lang="en-GB" sz="1050" noProof="0" dirty="0"/>
            </a:br>
            <a:r>
              <a:rPr lang="en-GB" sz="1050" baseline="30000" noProof="0" dirty="0"/>
              <a:t>a </a:t>
            </a:r>
            <a:r>
              <a:rPr lang="en-GB" sz="1050" noProof="0" dirty="0"/>
              <a:t>Two-sided p value from stratified log-rank test. Boundary for statistical significance: p≤0.0257; </a:t>
            </a:r>
            <a:r>
              <a:rPr lang="en-GB" sz="1050" baseline="30000" noProof="0" dirty="0"/>
              <a:t>b</a:t>
            </a:r>
            <a:r>
              <a:rPr lang="en-GB" sz="1050" noProof="0" dirty="0"/>
              <a:t> Includes events reported between first dose and 30 days after the last dose of study therapy; </a:t>
            </a:r>
            <a:r>
              <a:rPr lang="en-GB" sz="1050" baseline="30000" noProof="0" dirty="0"/>
              <a:t>c</a:t>
            </a:r>
            <a:r>
              <a:rPr lang="en-GB" sz="1050" noProof="0" dirty="0"/>
              <a:t> Reported in ≥5% of patients; </a:t>
            </a:r>
            <a:r>
              <a:rPr lang="en-GB" sz="1050" baseline="30000" noProof="0" dirty="0"/>
              <a:t>d</a:t>
            </a:r>
            <a:r>
              <a:rPr lang="en-GB" sz="1050" noProof="0" dirty="0"/>
              <a:t> Treatment-related deaths were reported irrespective of timeframe; </a:t>
            </a:r>
            <a:r>
              <a:rPr lang="en-GB" sz="1050" baseline="30000" noProof="0" dirty="0"/>
              <a:t>e </a:t>
            </a:r>
            <a:r>
              <a:rPr lang="en-GB" sz="1050" noProof="0" dirty="0"/>
              <a:t>TRAEs leading to death included immune-mediated hepatitis (n=4), hepatic failure (n=3), and hepatic insufficiency, decompensated cirrhosis, diarrhoea-colitis, autoimmune haemolytic anaemia, and dysautonomia (n=1 each). In the nivolumab + ipilimumab arm, 2 patients with hepatic-related causes of death died at least 90 days after the last dose of study treatment. Furthermore, disease progression per BICR was confirmed in 1 patient (with hepatic failure as cause of death) and was suspected by imaging test in 3 additional patients (2 with immune-mediated hepatitis as cause of death and one with hepatic cirrhosis as cause of death); </a:t>
            </a:r>
            <a:r>
              <a:rPr lang="en-GB" sz="1050" baseline="30000" noProof="0" dirty="0"/>
              <a:t>f</a:t>
            </a:r>
            <a:r>
              <a:rPr lang="en-GB" sz="1050" noProof="0" dirty="0"/>
              <a:t> TRAEs leading to death included hepatorenal syndrome, ischaemic stroke, and acute kidney injury (n = 1 each)</a:t>
            </a:r>
            <a:br>
              <a:rPr lang="en-GB" sz="1050" noProof="0" dirty="0">
                <a:highlight>
                  <a:srgbClr val="FF0000"/>
                </a:highlight>
              </a:rPr>
            </a:br>
            <a:r>
              <a:rPr lang="en-GB" sz="1050" noProof="0" dirty="0"/>
              <a:t>ALT, alanine aminotransferase; AST, aspartate aminotransferase</a:t>
            </a:r>
            <a:r>
              <a:rPr lang="en-GB" sz="1050" noProof="0" dirty="0">
                <a:solidFill>
                  <a:schemeClr val="tx2"/>
                </a:solidFill>
              </a:rPr>
              <a:t>; BICR, blinded independent central review; CI, confidence interval; D/C, discontinuation; HR, hazard ratio; IO, immuno‑oncology; IPI, ipilimumab; LEN, lenvatinib; NIVO, nivolumab; mo, months; OS, overall survival; SOR, sorafenib; TRAE, treatment-related adverse event </a:t>
            </a:r>
            <a:br>
              <a:rPr lang="en-GB" sz="1050" noProof="0" dirty="0">
                <a:solidFill>
                  <a:schemeClr val="tx2"/>
                </a:solidFill>
              </a:rPr>
            </a:br>
            <a:r>
              <a:rPr lang="en-GB" sz="1050" noProof="0" dirty="0">
                <a:solidFill>
                  <a:schemeClr val="tx2"/>
                </a:solidFill>
              </a:rPr>
              <a:t>Decaens T, et al. ESMO 2024. Abstract #965MO. Oral presentation</a:t>
            </a:r>
          </a:p>
        </p:txBody>
      </p:sp>
      <p:graphicFrame>
        <p:nvGraphicFramePr>
          <p:cNvPr id="6" name="Table 5">
            <a:extLst>
              <a:ext uri="{FF2B5EF4-FFF2-40B4-BE49-F238E27FC236}">
                <a16:creationId xmlns:a16="http://schemas.microsoft.com/office/drawing/2014/main" id="{DEF4DF8D-3D0C-1CF5-AF56-7C4838E60D7B}"/>
              </a:ext>
            </a:extLst>
          </p:cNvPr>
          <p:cNvGraphicFramePr>
            <a:graphicFrameLocks noGrp="1"/>
          </p:cNvGraphicFramePr>
          <p:nvPr>
            <p:extLst>
              <p:ext uri="{D42A27DB-BD31-4B8C-83A1-F6EECF244321}">
                <p14:modId xmlns:p14="http://schemas.microsoft.com/office/powerpoint/2010/main" val="2903467862"/>
              </p:ext>
            </p:extLst>
          </p:nvPr>
        </p:nvGraphicFramePr>
        <p:xfrm>
          <a:off x="7807204" y="2100394"/>
          <a:ext cx="3977434" cy="2377440"/>
        </p:xfrm>
        <a:graphic>
          <a:graphicData uri="http://schemas.openxmlformats.org/drawingml/2006/table">
            <a:tbl>
              <a:tblPr firstRow="1" bandRow="1">
                <a:tableStyleId>{5C22544A-7EE6-4342-B048-85BDC9FD1C3A}</a:tableStyleId>
              </a:tblPr>
              <a:tblGrid>
                <a:gridCol w="953092">
                  <a:extLst>
                    <a:ext uri="{9D8B030D-6E8A-4147-A177-3AD203B41FA5}">
                      <a16:colId xmlns:a16="http://schemas.microsoft.com/office/drawing/2014/main" val="2678192732"/>
                    </a:ext>
                  </a:extLst>
                </a:gridCol>
                <a:gridCol w="504057">
                  <a:extLst>
                    <a:ext uri="{9D8B030D-6E8A-4147-A177-3AD203B41FA5}">
                      <a16:colId xmlns:a16="http://schemas.microsoft.com/office/drawing/2014/main" val="162509469"/>
                    </a:ext>
                  </a:extLst>
                </a:gridCol>
                <a:gridCol w="504057">
                  <a:extLst>
                    <a:ext uri="{9D8B030D-6E8A-4147-A177-3AD203B41FA5}">
                      <a16:colId xmlns:a16="http://schemas.microsoft.com/office/drawing/2014/main" val="2210352970"/>
                    </a:ext>
                  </a:extLst>
                </a:gridCol>
                <a:gridCol w="504057">
                  <a:extLst>
                    <a:ext uri="{9D8B030D-6E8A-4147-A177-3AD203B41FA5}">
                      <a16:colId xmlns:a16="http://schemas.microsoft.com/office/drawing/2014/main" val="2442029218"/>
                    </a:ext>
                  </a:extLst>
                </a:gridCol>
                <a:gridCol w="504057">
                  <a:extLst>
                    <a:ext uri="{9D8B030D-6E8A-4147-A177-3AD203B41FA5}">
                      <a16:colId xmlns:a16="http://schemas.microsoft.com/office/drawing/2014/main" val="491426881"/>
                    </a:ext>
                  </a:extLst>
                </a:gridCol>
                <a:gridCol w="504057">
                  <a:extLst>
                    <a:ext uri="{9D8B030D-6E8A-4147-A177-3AD203B41FA5}">
                      <a16:colId xmlns:a16="http://schemas.microsoft.com/office/drawing/2014/main" val="780685466"/>
                    </a:ext>
                  </a:extLst>
                </a:gridCol>
                <a:gridCol w="504057">
                  <a:extLst>
                    <a:ext uri="{9D8B030D-6E8A-4147-A177-3AD203B41FA5}">
                      <a16:colId xmlns:a16="http://schemas.microsoft.com/office/drawing/2014/main" val="2321785590"/>
                    </a:ext>
                  </a:extLst>
                </a:gridCol>
              </a:tblGrid>
              <a:tr h="150192">
                <a:tc rowSpan="2">
                  <a:txBody>
                    <a:bodyPr/>
                    <a:lstStyle/>
                    <a:p>
                      <a:r>
                        <a:rPr lang="en-GB" sz="800" noProof="0" dirty="0">
                          <a:latin typeface="Arial" panose="020B0604020202020204" pitchFamily="34" charset="0"/>
                          <a:cs typeface="Arial" panose="020B0604020202020204" pitchFamily="34" charset="0"/>
                        </a:rPr>
                        <a:t>All treated patients, </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n (%)</a:t>
                      </a:r>
                    </a:p>
                  </a:txBody>
                  <a:tcPr marL="55440" marR="19440" anchor="b"/>
                </a:tc>
                <a:tc gridSpan="3">
                  <a:txBody>
                    <a:bodyPr/>
                    <a:lstStyle/>
                    <a:p>
                      <a:pPr algn="ctr"/>
                      <a:r>
                        <a:rPr lang="en-GB" sz="800" noProof="0" dirty="0">
                          <a:latin typeface="Arial" panose="020B0604020202020204" pitchFamily="34" charset="0"/>
                          <a:cs typeface="Arial" panose="020B0604020202020204" pitchFamily="34" charset="0"/>
                        </a:rPr>
                        <a:t>Nivolumab + ipilimumab</a:t>
                      </a:r>
                    </a:p>
                    <a:p>
                      <a:pPr algn="ctr"/>
                      <a:r>
                        <a:rPr lang="en-GB" sz="800" noProof="0" dirty="0">
                          <a:latin typeface="Arial" panose="020B0604020202020204" pitchFamily="34" charset="0"/>
                          <a:cs typeface="Arial" panose="020B0604020202020204" pitchFamily="34" charset="0"/>
                        </a:rPr>
                        <a:t>(n=332)</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gridSpan="3">
                  <a:txBody>
                    <a:bodyPr/>
                    <a:lstStyle/>
                    <a:p>
                      <a:pPr algn="ctr"/>
                      <a:r>
                        <a:rPr lang="en-GB" sz="800" noProof="0" dirty="0">
                          <a:latin typeface="Arial" panose="020B0604020202020204" pitchFamily="34" charset="0"/>
                          <a:cs typeface="Arial" panose="020B0604020202020204" pitchFamily="34" charset="0"/>
                        </a:rPr>
                        <a:t>Lenvatinib or sorafenib</a:t>
                      </a:r>
                      <a:br>
                        <a:rPr lang="en-GB" sz="800" noProof="0" dirty="0">
                          <a:latin typeface="Arial" panose="020B0604020202020204" pitchFamily="34" charset="0"/>
                          <a:cs typeface="Arial" panose="020B0604020202020204" pitchFamily="34" charset="0"/>
                        </a:rPr>
                      </a:br>
                      <a:r>
                        <a:rPr lang="en-GB" sz="800" noProof="0" dirty="0">
                          <a:latin typeface="Arial" panose="020B0604020202020204" pitchFamily="34" charset="0"/>
                          <a:cs typeface="Arial" panose="020B0604020202020204" pitchFamily="34" charset="0"/>
                        </a:rPr>
                        <a:t>(n=325)</a:t>
                      </a:r>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tc hMerge="1">
                  <a:txBody>
                    <a:bodyPr/>
                    <a:lstStyle/>
                    <a:p>
                      <a:pPr algn="ctr"/>
                      <a:endParaRPr lang="en-US" sz="8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2588584241"/>
                  </a:ext>
                </a:extLst>
              </a:tr>
              <a:tr h="150192">
                <a:tc vMerge="1">
                  <a:txBody>
                    <a:bodyPr/>
                    <a:lstStyle/>
                    <a:p>
                      <a:endParaRPr lang="en-US" sz="700" dirty="0">
                        <a:latin typeface="Arial" panose="020B0604020202020204" pitchFamily="34" charset="0"/>
                        <a:cs typeface="Arial" panose="020B0604020202020204" pitchFamily="34" charset="0"/>
                      </a:endParaRPr>
                    </a:p>
                  </a:txBody>
                  <a:tcPr marL="19440" marR="19440"/>
                </a:tc>
                <a:tc>
                  <a:txBody>
                    <a:bodyPr/>
                    <a:lstStyle/>
                    <a:p>
                      <a:pPr algn="ctr"/>
                      <a:r>
                        <a:rPr lang="en-GB" sz="700" b="1" noProof="0" dirty="0">
                          <a:solidFill>
                            <a:schemeClr val="bg1"/>
                          </a:solidFill>
                          <a:latin typeface="Arial" panose="020B0604020202020204" pitchFamily="34" charset="0"/>
                          <a:cs typeface="Arial" panose="020B0604020202020204" pitchFamily="34" charset="0"/>
                        </a:rPr>
                        <a:t>Any</a:t>
                      </a:r>
                      <a:br>
                        <a:rPr lang="en-GB" sz="700" b="1" noProof="0" dirty="0">
                          <a:solidFill>
                            <a:schemeClr val="bg1"/>
                          </a:solidFill>
                          <a:latin typeface="Arial" panose="020B0604020202020204" pitchFamily="34" charset="0"/>
                          <a:cs typeface="Arial" panose="020B0604020202020204" pitchFamily="34" charset="0"/>
                        </a:rPr>
                      </a:br>
                      <a:r>
                        <a:rPr lang="en-GB" sz="700" b="1" noProof="0" dirty="0">
                          <a:solidFill>
                            <a:schemeClr val="bg1"/>
                          </a:solidFill>
                          <a:latin typeface="Arial" panose="020B0604020202020204" pitchFamily="34" charset="0"/>
                          <a:cs typeface="Arial" panose="020B0604020202020204" pitchFamily="34" charset="0"/>
                        </a:rPr>
                        <a:t>grade</a:t>
                      </a:r>
                    </a:p>
                  </a:txBody>
                  <a:tcPr marL="19440" marR="1944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700" b="1" noProof="0" dirty="0">
                          <a:solidFill>
                            <a:schemeClr val="bg1"/>
                          </a:solidFill>
                          <a:latin typeface="Arial" panose="020B0604020202020204" pitchFamily="34" charset="0"/>
                          <a:cs typeface="Arial" panose="020B0604020202020204" pitchFamily="34" charset="0"/>
                        </a:rPr>
                        <a:t>Grade</a:t>
                      </a:r>
                      <a:br>
                        <a:rPr lang="en-GB" sz="700" b="1" noProof="0" dirty="0">
                          <a:solidFill>
                            <a:schemeClr val="bg1"/>
                          </a:solidFill>
                          <a:latin typeface="Arial" panose="020B0604020202020204" pitchFamily="34" charset="0"/>
                          <a:cs typeface="Arial" panose="020B0604020202020204" pitchFamily="34" charset="0"/>
                        </a:rPr>
                      </a:br>
                      <a:r>
                        <a:rPr lang="en-GB" sz="700" b="1" noProof="0" dirty="0">
                          <a:solidFill>
                            <a:schemeClr val="bg1"/>
                          </a:solidFill>
                          <a:latin typeface="Arial" panose="020B0604020202020204" pitchFamily="34" charset="0"/>
                          <a:cs typeface="Arial" panose="020B0604020202020204" pitchFamily="34" charset="0"/>
                        </a:rPr>
                        <a:t>3 or 4</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700" b="1" noProof="0" dirty="0">
                          <a:solidFill>
                            <a:schemeClr val="bg1"/>
                          </a:solidFill>
                          <a:latin typeface="Arial" panose="020B0604020202020204" pitchFamily="34" charset="0"/>
                          <a:cs typeface="Arial" panose="020B0604020202020204" pitchFamily="34" charset="0"/>
                        </a:rPr>
                        <a:t>Any grade leading to D/C</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700" b="1" noProof="0" dirty="0">
                          <a:solidFill>
                            <a:schemeClr val="bg1"/>
                          </a:solidFill>
                          <a:latin typeface="Arial" panose="020B0604020202020204" pitchFamily="34" charset="0"/>
                          <a:cs typeface="Arial" panose="020B0604020202020204" pitchFamily="34" charset="0"/>
                        </a:rPr>
                        <a:t>Any</a:t>
                      </a:r>
                      <a:br>
                        <a:rPr lang="en-GB" sz="700" b="1" noProof="0" dirty="0">
                          <a:solidFill>
                            <a:schemeClr val="bg1"/>
                          </a:solidFill>
                          <a:latin typeface="Arial" panose="020B0604020202020204" pitchFamily="34" charset="0"/>
                          <a:cs typeface="Arial" panose="020B0604020202020204" pitchFamily="34" charset="0"/>
                        </a:rPr>
                      </a:br>
                      <a:r>
                        <a:rPr lang="en-GB" sz="700" b="1" noProof="0" dirty="0">
                          <a:solidFill>
                            <a:schemeClr val="bg1"/>
                          </a:solidFill>
                          <a:latin typeface="Arial" panose="020B0604020202020204" pitchFamily="34" charset="0"/>
                          <a:cs typeface="Arial" panose="020B0604020202020204" pitchFamily="34" charset="0"/>
                        </a:rPr>
                        <a:t>grade</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700" b="1" noProof="0" dirty="0">
                          <a:solidFill>
                            <a:schemeClr val="bg1"/>
                          </a:solidFill>
                          <a:latin typeface="Arial" panose="020B0604020202020204" pitchFamily="34" charset="0"/>
                          <a:cs typeface="Arial" panose="020B0604020202020204" pitchFamily="34" charset="0"/>
                        </a:rPr>
                        <a:t>Grade</a:t>
                      </a:r>
                      <a:br>
                        <a:rPr lang="en-GB" sz="700" b="1" noProof="0" dirty="0">
                          <a:solidFill>
                            <a:schemeClr val="bg1"/>
                          </a:solidFill>
                          <a:latin typeface="Arial" panose="020B0604020202020204" pitchFamily="34" charset="0"/>
                          <a:cs typeface="Arial" panose="020B0604020202020204" pitchFamily="34" charset="0"/>
                        </a:rPr>
                      </a:br>
                      <a:r>
                        <a:rPr lang="en-GB" sz="700" b="1" noProof="0" dirty="0">
                          <a:solidFill>
                            <a:schemeClr val="bg1"/>
                          </a:solidFill>
                          <a:latin typeface="Arial" panose="020B0604020202020204" pitchFamily="34" charset="0"/>
                          <a:cs typeface="Arial" panose="020B0604020202020204" pitchFamily="34" charset="0"/>
                        </a:rPr>
                        <a:t>3 or 4</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700" b="1" noProof="0" dirty="0">
                          <a:solidFill>
                            <a:schemeClr val="bg1"/>
                          </a:solidFill>
                          <a:latin typeface="Arial" panose="020B0604020202020204" pitchFamily="34" charset="0"/>
                          <a:cs typeface="Arial" panose="020B0604020202020204" pitchFamily="34" charset="0"/>
                        </a:rPr>
                        <a:t>Any grade leading to D/C</a:t>
                      </a:r>
                    </a:p>
                  </a:txBody>
                  <a:tcPr marL="19440" marR="1944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00008765"/>
                  </a:ext>
                </a:extLst>
              </a:tr>
              <a:tr h="150192">
                <a:tc>
                  <a:txBody>
                    <a:bodyPr/>
                    <a:lstStyle/>
                    <a:p>
                      <a:r>
                        <a:rPr lang="en-GB" sz="700" b="1" noProof="0" dirty="0">
                          <a:latin typeface="Arial" panose="020B0604020202020204" pitchFamily="34" charset="0"/>
                          <a:cs typeface="Arial" panose="020B0604020202020204" pitchFamily="34" charset="0"/>
                        </a:rPr>
                        <a:t>Any TRAEs</a:t>
                      </a:r>
                      <a:r>
                        <a:rPr lang="en-GB" sz="700" b="1" baseline="30000" noProof="0" dirty="0">
                          <a:latin typeface="Arial" panose="020B0604020202020204" pitchFamily="34" charset="0"/>
                          <a:cs typeface="Arial" panose="020B0604020202020204" pitchFamily="34" charset="0"/>
                        </a:rPr>
                        <a:t>b</a:t>
                      </a:r>
                    </a:p>
                  </a:txBody>
                  <a:tcPr marL="55440" marR="19440"/>
                </a:tc>
                <a:tc>
                  <a:txBody>
                    <a:bodyPr/>
                    <a:lstStyle/>
                    <a:p>
                      <a:pPr algn="ctr"/>
                      <a:r>
                        <a:rPr lang="en-GB" sz="700" noProof="0" dirty="0">
                          <a:latin typeface="Arial" panose="020B0604020202020204" pitchFamily="34" charset="0"/>
                          <a:cs typeface="Arial" panose="020B0604020202020204" pitchFamily="34" charset="0"/>
                        </a:rPr>
                        <a:t>278 (84)</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GB" sz="700" noProof="0" dirty="0">
                          <a:latin typeface="Arial" panose="020B0604020202020204" pitchFamily="34" charset="0"/>
                          <a:cs typeface="Arial" panose="020B0604020202020204" pitchFamily="34" charset="0"/>
                        </a:rPr>
                        <a:t>137 (41)</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GB" sz="700" noProof="0" dirty="0">
                          <a:latin typeface="Arial" panose="020B0604020202020204" pitchFamily="34" charset="0"/>
                          <a:cs typeface="Arial" panose="020B0604020202020204" pitchFamily="34" charset="0"/>
                        </a:rPr>
                        <a:t>59 (18)</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GB" sz="700" noProof="0" dirty="0">
                          <a:latin typeface="Arial" panose="020B0604020202020204" pitchFamily="34" charset="0"/>
                          <a:cs typeface="Arial" panose="020B0604020202020204" pitchFamily="34" charset="0"/>
                        </a:rPr>
                        <a:t>297 (91)</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GB" sz="700" noProof="0" dirty="0">
                          <a:latin typeface="Arial" panose="020B0604020202020204" pitchFamily="34" charset="0"/>
                          <a:cs typeface="Arial" panose="020B0604020202020204" pitchFamily="34" charset="0"/>
                        </a:rPr>
                        <a:t>138 (42)</a:t>
                      </a:r>
                    </a:p>
                  </a:txBody>
                  <a:tcPr marL="19440" marR="19440">
                    <a:lnT w="38100" cap="flat" cmpd="sng" algn="ctr">
                      <a:solidFill>
                        <a:schemeClr val="bg1"/>
                      </a:solidFill>
                      <a:prstDash val="solid"/>
                      <a:round/>
                      <a:headEnd type="none" w="med" len="med"/>
                      <a:tailEnd type="none" w="med" len="med"/>
                    </a:lnT>
                  </a:tcPr>
                </a:tc>
                <a:tc>
                  <a:txBody>
                    <a:bodyPr/>
                    <a:lstStyle/>
                    <a:p>
                      <a:pPr algn="ctr"/>
                      <a:r>
                        <a:rPr lang="en-GB" sz="700" noProof="0" dirty="0">
                          <a:latin typeface="Arial" panose="020B0604020202020204" pitchFamily="34" charset="0"/>
                          <a:cs typeface="Arial" panose="020B0604020202020204" pitchFamily="34" charset="0"/>
                        </a:rPr>
                        <a:t>34 (10)</a:t>
                      </a:r>
                    </a:p>
                  </a:txBody>
                  <a:tcPr marL="19440" marR="1944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33907834"/>
                  </a:ext>
                </a:extLst>
              </a:tr>
              <a:tr h="150192">
                <a:tc gridSpan="7">
                  <a:txBody>
                    <a:bodyPr/>
                    <a:lstStyle/>
                    <a:p>
                      <a:r>
                        <a:rPr lang="en-GB" sz="700" b="1" noProof="0" dirty="0">
                          <a:latin typeface="Arial" panose="020B0604020202020204" pitchFamily="34" charset="0"/>
                          <a:cs typeface="Arial" panose="020B0604020202020204" pitchFamily="34" charset="0"/>
                        </a:rPr>
                        <a:t>Treatment-related hepatic events</a:t>
                      </a:r>
                    </a:p>
                  </a:txBody>
                  <a:tcPr marL="55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3684192562"/>
                  </a:ext>
                </a:extLst>
              </a:tr>
              <a:tr h="150192">
                <a:tc>
                  <a:txBody>
                    <a:bodyPr/>
                    <a:lstStyle/>
                    <a:p>
                      <a:pPr marL="92075" indent="0">
                        <a:tabLst/>
                      </a:pPr>
                      <a:r>
                        <a:rPr lang="en-GB" sz="700" b="1" noProof="0" dirty="0">
                          <a:latin typeface="Arial" panose="020B0604020202020204" pitchFamily="34" charset="0"/>
                          <a:cs typeface="Arial" panose="020B0604020202020204" pitchFamily="34" charset="0"/>
                        </a:rPr>
                        <a:t>Hepatobiliary disorders</a:t>
                      </a:r>
                    </a:p>
                  </a:txBody>
                  <a:tcPr marL="19440" marR="19440"/>
                </a:tc>
                <a:tc>
                  <a:txBody>
                    <a:bodyPr/>
                    <a:lstStyle/>
                    <a:p>
                      <a:pPr algn="ctr"/>
                      <a:r>
                        <a:rPr lang="en-GB" sz="700" noProof="0" dirty="0">
                          <a:latin typeface="Arial" panose="020B0604020202020204" pitchFamily="34" charset="0"/>
                          <a:cs typeface="Arial" panose="020B0604020202020204" pitchFamily="34" charset="0"/>
                        </a:rPr>
                        <a:t>44 (13)</a:t>
                      </a:r>
                    </a:p>
                  </a:txBody>
                  <a:tcPr marL="19440" marR="19440" anchor="ctr"/>
                </a:tc>
                <a:tc>
                  <a:txBody>
                    <a:bodyPr/>
                    <a:lstStyle/>
                    <a:p>
                      <a:pPr algn="ctr"/>
                      <a:r>
                        <a:rPr lang="en-GB" sz="700" noProof="0" dirty="0">
                          <a:latin typeface="Arial" panose="020B0604020202020204" pitchFamily="34" charset="0"/>
                          <a:cs typeface="Arial" panose="020B0604020202020204" pitchFamily="34" charset="0"/>
                        </a:rPr>
                        <a:t>35 (11)</a:t>
                      </a:r>
                    </a:p>
                  </a:txBody>
                  <a:tcPr marL="19440" marR="19440" anchor="ctr"/>
                </a:tc>
                <a:tc>
                  <a:txBody>
                    <a:bodyPr/>
                    <a:lstStyle/>
                    <a:p>
                      <a:pPr algn="ctr"/>
                      <a:r>
                        <a:rPr lang="en-GB" sz="700" noProof="0" dirty="0">
                          <a:latin typeface="Arial" panose="020B0604020202020204" pitchFamily="34" charset="0"/>
                          <a:cs typeface="Arial" panose="020B0604020202020204" pitchFamily="34" charset="0"/>
                        </a:rPr>
                        <a:t>15 (5)</a:t>
                      </a:r>
                    </a:p>
                  </a:txBody>
                  <a:tcPr marL="19440" marR="19440" anchor="ctr"/>
                </a:tc>
                <a:tc>
                  <a:txBody>
                    <a:bodyPr/>
                    <a:lstStyle/>
                    <a:p>
                      <a:pPr algn="ctr"/>
                      <a:r>
                        <a:rPr lang="en-GB" sz="700" noProof="0" dirty="0">
                          <a:latin typeface="Arial" panose="020B0604020202020204" pitchFamily="34" charset="0"/>
                          <a:cs typeface="Arial" panose="020B0604020202020204" pitchFamily="34" charset="0"/>
                        </a:rPr>
                        <a:t>15 (5)</a:t>
                      </a:r>
                    </a:p>
                  </a:txBody>
                  <a:tcPr marL="19440" marR="19440" anchor="ctr"/>
                </a:tc>
                <a:tc>
                  <a:txBody>
                    <a:bodyPr/>
                    <a:lstStyle/>
                    <a:p>
                      <a:pPr algn="ctr"/>
                      <a:r>
                        <a:rPr lang="en-GB" sz="700" noProof="0" dirty="0">
                          <a:latin typeface="Arial" panose="020B0604020202020204" pitchFamily="34" charset="0"/>
                          <a:cs typeface="Arial" panose="020B0604020202020204" pitchFamily="34" charset="0"/>
                        </a:rPr>
                        <a:t>10 (3)</a:t>
                      </a:r>
                    </a:p>
                  </a:txBody>
                  <a:tcPr marL="19440" marR="19440" anchor="ctr"/>
                </a:tc>
                <a:tc>
                  <a:txBody>
                    <a:bodyPr/>
                    <a:lstStyle/>
                    <a:p>
                      <a:pPr algn="ctr"/>
                      <a:r>
                        <a:rPr lang="en-GB" sz="700" noProof="0" dirty="0">
                          <a:latin typeface="Arial" panose="020B0604020202020204" pitchFamily="34" charset="0"/>
                          <a:cs typeface="Arial" panose="020B0604020202020204" pitchFamily="34" charset="0"/>
                        </a:rPr>
                        <a:t>4 (1)</a:t>
                      </a:r>
                    </a:p>
                  </a:txBody>
                  <a:tcPr marL="19440" marR="19440" anchor="ctr"/>
                </a:tc>
                <a:extLst>
                  <a:ext uri="{0D108BD9-81ED-4DB2-BD59-A6C34878D82A}">
                    <a16:rowId xmlns:a16="http://schemas.microsoft.com/office/drawing/2014/main" val="3432856162"/>
                  </a:ext>
                </a:extLst>
              </a:tr>
              <a:tr h="150192">
                <a:tc>
                  <a:txBody>
                    <a:bodyPr/>
                    <a:lstStyle/>
                    <a:p>
                      <a:pPr marL="92075" marR="0" lvl="0" indent="0" algn="l" defTabSz="457200" rtl="0" eaLnBrk="1" fontAlgn="auto" latinLnBrk="0" hangingPunct="1">
                        <a:lnSpc>
                          <a:spcPct val="100000"/>
                        </a:lnSpc>
                        <a:spcBef>
                          <a:spcPts val="0"/>
                        </a:spcBef>
                        <a:spcAft>
                          <a:spcPts val="0"/>
                        </a:spcAft>
                        <a:buClrTx/>
                        <a:buSzTx/>
                        <a:buFontTx/>
                        <a:buNone/>
                        <a:tabLst/>
                        <a:defRPr/>
                      </a:pPr>
                      <a:r>
                        <a:rPr lang="en-GB" sz="700" b="1" noProof="0" dirty="0">
                          <a:latin typeface="Arial" panose="020B0604020202020204" pitchFamily="34" charset="0"/>
                          <a:cs typeface="Arial" panose="020B0604020202020204" pitchFamily="34" charset="0"/>
                        </a:rPr>
                        <a:t>Hepatobiliary investigations</a:t>
                      </a:r>
                      <a:r>
                        <a:rPr lang="en-GB" sz="700" b="1" baseline="30000" noProof="0" dirty="0">
                          <a:latin typeface="Arial" panose="020B0604020202020204" pitchFamily="34" charset="0"/>
                          <a:cs typeface="Arial" panose="020B0604020202020204" pitchFamily="34" charset="0"/>
                        </a:rPr>
                        <a:t>c</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AST increased</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ALT increased</a:t>
                      </a:r>
                    </a:p>
                    <a:p>
                      <a:pPr marL="92075" marR="0" lvl="0" indent="85725" algn="l" defTabSz="457200" rtl="0" eaLnBrk="1" fontAlgn="auto" latinLnBrk="0" hangingPunct="1">
                        <a:lnSpc>
                          <a:spcPct val="100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Bilirubin increased</a:t>
                      </a:r>
                    </a:p>
                  </a:txBody>
                  <a:tcPr marL="19440" marR="19440"/>
                </a:tc>
                <a:tc>
                  <a:txBody>
                    <a:bodyPr/>
                    <a:lstStyle/>
                    <a:p>
                      <a:pPr algn="ctr"/>
                      <a:br>
                        <a:rPr lang="en-GB" sz="700" noProof="0" dirty="0">
                          <a:latin typeface="Arial" panose="020B0604020202020204" pitchFamily="34" charset="0"/>
                          <a:cs typeface="Arial" panose="020B0604020202020204" pitchFamily="34" charset="0"/>
                        </a:rPr>
                      </a:b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65 (20)</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63 (19)</a:t>
                      </a:r>
                    </a:p>
                    <a:p>
                      <a:pPr algn="ctr"/>
                      <a:r>
                        <a:rPr lang="en-GB" sz="700" noProof="0" dirty="0">
                          <a:latin typeface="Arial" panose="020B0604020202020204" pitchFamily="34" charset="0"/>
                          <a:cs typeface="Arial" panose="020B0604020202020204" pitchFamily="34" charset="0"/>
                        </a:rPr>
                        <a:t>14 (4)</a:t>
                      </a:r>
                    </a:p>
                  </a:txBody>
                  <a:tcPr marL="19440" marR="19440"/>
                </a:tc>
                <a:tc>
                  <a:txBody>
                    <a:bodyPr/>
                    <a:lstStyle/>
                    <a:p>
                      <a:pPr algn="ctr"/>
                      <a:br>
                        <a:rPr lang="en-GB" sz="700" noProof="0" dirty="0">
                          <a:latin typeface="Arial" panose="020B0604020202020204" pitchFamily="34" charset="0"/>
                          <a:cs typeface="Arial" panose="020B0604020202020204" pitchFamily="34" charset="0"/>
                        </a:rPr>
                      </a:b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20 (6)</a:t>
                      </a:r>
                    </a:p>
                    <a:p>
                      <a:pPr algn="ctr"/>
                      <a:r>
                        <a:rPr lang="en-GB" sz="700" noProof="0" dirty="0">
                          <a:latin typeface="Arial" panose="020B0604020202020204" pitchFamily="34" charset="0"/>
                          <a:cs typeface="Arial" panose="020B0604020202020204" pitchFamily="34" charset="0"/>
                        </a:rPr>
                        <a:t>16 (5)</a:t>
                      </a:r>
                    </a:p>
                    <a:p>
                      <a:pPr algn="ctr"/>
                      <a:r>
                        <a:rPr lang="en-GB" sz="700" noProof="0" dirty="0">
                          <a:latin typeface="Arial" panose="020B0604020202020204" pitchFamily="34" charset="0"/>
                          <a:cs typeface="Arial" panose="020B0604020202020204" pitchFamily="34" charset="0"/>
                        </a:rPr>
                        <a:t>1 (&lt;1)</a:t>
                      </a:r>
                    </a:p>
                  </a:txBody>
                  <a:tcPr marL="19440" marR="19440"/>
                </a:tc>
                <a:tc>
                  <a:txBody>
                    <a:bodyPr/>
                    <a:lstStyle/>
                    <a:p>
                      <a:pPr algn="ctr"/>
                      <a:endParaRPr lang="en-GB" sz="700" noProof="0" dirty="0">
                        <a:latin typeface="Arial" panose="020B0604020202020204" pitchFamily="34" charset="0"/>
                        <a:cs typeface="Arial" panose="020B0604020202020204" pitchFamily="34" charset="0"/>
                      </a:endParaRPr>
                    </a:p>
                    <a:p>
                      <a:pPr algn="ctr"/>
                      <a:endParaRPr lang="en-GB" sz="700" noProof="0" dirty="0">
                        <a:latin typeface="Arial" panose="020B0604020202020204" pitchFamily="34" charset="0"/>
                        <a:cs typeface="Arial" panose="020B0604020202020204" pitchFamily="34" charset="0"/>
                      </a:endParaRPr>
                    </a:p>
                    <a:p>
                      <a:pPr algn="ctr"/>
                      <a:r>
                        <a:rPr lang="en-GB" sz="700" noProof="0" dirty="0">
                          <a:latin typeface="Arial" panose="020B0604020202020204" pitchFamily="34" charset="0"/>
                          <a:cs typeface="Arial" panose="020B0604020202020204" pitchFamily="34" charset="0"/>
                        </a:rPr>
                        <a:t>4 (1)</a:t>
                      </a:r>
                    </a:p>
                    <a:p>
                      <a:pPr algn="ctr"/>
                      <a:r>
                        <a:rPr lang="en-GB" sz="700" noProof="0" dirty="0">
                          <a:latin typeface="Arial" panose="020B0604020202020204" pitchFamily="34" charset="0"/>
                          <a:cs typeface="Arial" panose="020B0604020202020204" pitchFamily="34" charset="0"/>
                        </a:rPr>
                        <a:t>3 (&lt;1)</a:t>
                      </a:r>
                    </a:p>
                    <a:p>
                      <a:pPr algn="ctr"/>
                      <a:r>
                        <a:rPr lang="en-GB" sz="700" noProof="0" dirty="0">
                          <a:latin typeface="Arial" panose="020B0604020202020204" pitchFamily="34" charset="0"/>
                          <a:cs typeface="Arial" panose="020B0604020202020204" pitchFamily="34" charset="0"/>
                        </a:rPr>
                        <a:t>1 (&lt;1)</a:t>
                      </a:r>
                    </a:p>
                  </a:txBody>
                  <a:tcPr marL="19440" marR="19440"/>
                </a:tc>
                <a:tc>
                  <a:txBody>
                    <a:bodyPr/>
                    <a:lstStyle/>
                    <a:p>
                      <a:pPr algn="ctr"/>
                      <a:endParaRPr lang="en-GB" sz="700" noProof="0" dirty="0">
                        <a:latin typeface="Arial" panose="020B0604020202020204" pitchFamily="34" charset="0"/>
                        <a:cs typeface="Arial" panose="020B0604020202020204" pitchFamily="34" charset="0"/>
                      </a:endParaRPr>
                    </a:p>
                    <a:p>
                      <a:pPr algn="ctr"/>
                      <a:endParaRPr lang="en-GB" sz="700" noProof="0" dirty="0">
                        <a:latin typeface="Arial" panose="020B0604020202020204" pitchFamily="34" charset="0"/>
                        <a:cs typeface="Arial" panose="020B0604020202020204" pitchFamily="34" charset="0"/>
                      </a:endParaRPr>
                    </a:p>
                    <a:p>
                      <a:pPr algn="ctr"/>
                      <a:r>
                        <a:rPr lang="en-GB" sz="700" noProof="0" dirty="0">
                          <a:latin typeface="Arial" panose="020B0604020202020204" pitchFamily="34" charset="0"/>
                          <a:cs typeface="Arial" panose="020B0604020202020204" pitchFamily="34" charset="0"/>
                        </a:rPr>
                        <a:t>27 (8)</a:t>
                      </a:r>
                    </a:p>
                    <a:p>
                      <a:pPr algn="ctr"/>
                      <a:r>
                        <a:rPr lang="en-GB" sz="700" noProof="0" dirty="0">
                          <a:latin typeface="Arial" panose="020B0604020202020204" pitchFamily="34" charset="0"/>
                          <a:cs typeface="Arial" panose="020B0604020202020204" pitchFamily="34" charset="0"/>
                        </a:rPr>
                        <a:t>19 (6)</a:t>
                      </a:r>
                    </a:p>
                    <a:p>
                      <a:pPr algn="ctr"/>
                      <a:r>
                        <a:rPr lang="en-GB" sz="700" noProof="0" dirty="0">
                          <a:latin typeface="Arial" panose="020B0604020202020204" pitchFamily="34" charset="0"/>
                          <a:cs typeface="Arial" panose="020B0604020202020204" pitchFamily="34" charset="0"/>
                        </a:rPr>
                        <a:t>23 (7)</a:t>
                      </a:r>
                    </a:p>
                  </a:txBody>
                  <a:tcPr marL="19440" marR="19440"/>
                </a:tc>
                <a:tc>
                  <a:txBody>
                    <a:bodyPr/>
                    <a:lstStyle/>
                    <a:p>
                      <a:pPr algn="ctr"/>
                      <a:endParaRPr lang="en-GB" sz="700" noProof="0" dirty="0">
                        <a:latin typeface="Arial" panose="020B0604020202020204" pitchFamily="34" charset="0"/>
                        <a:cs typeface="Arial" panose="020B0604020202020204" pitchFamily="34" charset="0"/>
                      </a:endParaRPr>
                    </a:p>
                    <a:p>
                      <a:pPr algn="ctr"/>
                      <a:endParaRPr lang="en-GB" sz="700" noProof="0" dirty="0">
                        <a:latin typeface="Arial" panose="020B0604020202020204" pitchFamily="34" charset="0"/>
                        <a:cs typeface="Arial" panose="020B0604020202020204" pitchFamily="34" charset="0"/>
                      </a:endParaRPr>
                    </a:p>
                    <a:p>
                      <a:pPr algn="ctr"/>
                      <a:r>
                        <a:rPr lang="en-GB" sz="700" noProof="0" dirty="0">
                          <a:latin typeface="Arial" panose="020B0604020202020204" pitchFamily="34" charset="0"/>
                          <a:cs typeface="Arial" panose="020B0604020202020204" pitchFamily="34" charset="0"/>
                        </a:rPr>
                        <a:t>2 (&lt;1)</a:t>
                      </a:r>
                    </a:p>
                    <a:p>
                      <a:pPr algn="ctr"/>
                      <a:r>
                        <a:rPr lang="en-GB" sz="700" noProof="0" dirty="0">
                          <a:latin typeface="Arial" panose="020B0604020202020204" pitchFamily="34" charset="0"/>
                          <a:cs typeface="Arial" panose="020B0604020202020204" pitchFamily="34" charset="0"/>
                        </a:rPr>
                        <a:t>3 (&lt;1)</a:t>
                      </a:r>
                    </a:p>
                    <a:p>
                      <a:pPr algn="ctr"/>
                      <a:r>
                        <a:rPr lang="en-GB" sz="700" noProof="0" dirty="0">
                          <a:latin typeface="Arial" panose="020B0604020202020204" pitchFamily="34" charset="0"/>
                          <a:cs typeface="Arial" panose="020B0604020202020204" pitchFamily="34" charset="0"/>
                        </a:rPr>
                        <a:t>5 (2)</a:t>
                      </a:r>
                    </a:p>
                  </a:txBody>
                  <a:tcPr marL="19440" marR="19440"/>
                </a:tc>
                <a:tc>
                  <a:txBody>
                    <a:bodyPr/>
                    <a:lstStyle/>
                    <a:p>
                      <a:pPr algn="ctr"/>
                      <a:endParaRPr lang="en-GB" sz="700" noProof="0" dirty="0">
                        <a:latin typeface="Arial" panose="020B0604020202020204" pitchFamily="34" charset="0"/>
                        <a:cs typeface="Arial" panose="020B0604020202020204" pitchFamily="34" charset="0"/>
                      </a:endParaRPr>
                    </a:p>
                    <a:p>
                      <a:pPr algn="ctr"/>
                      <a:endParaRPr lang="en-GB" sz="700" noProof="0" dirty="0">
                        <a:latin typeface="Arial" panose="020B0604020202020204" pitchFamily="34" charset="0"/>
                        <a:cs typeface="Arial" panose="020B0604020202020204" pitchFamily="34" charset="0"/>
                      </a:endParaRPr>
                    </a:p>
                    <a:p>
                      <a:pPr algn="ctr"/>
                      <a:r>
                        <a:rPr lang="en-GB" sz="700" noProof="0" dirty="0">
                          <a:latin typeface="Arial" panose="020B0604020202020204" pitchFamily="34" charset="0"/>
                          <a:cs typeface="Arial" panose="020B0604020202020204" pitchFamily="34" charset="0"/>
                        </a:rPr>
                        <a:t>1 (&lt;1)</a:t>
                      </a:r>
                    </a:p>
                    <a:p>
                      <a:pPr algn="ctr"/>
                      <a:r>
                        <a:rPr lang="en-GB" sz="700" noProof="0" dirty="0">
                          <a:latin typeface="Arial" panose="020B0604020202020204" pitchFamily="34" charset="0"/>
                          <a:cs typeface="Arial" panose="020B0604020202020204" pitchFamily="34" charset="0"/>
                        </a:rPr>
                        <a:t>0</a:t>
                      </a:r>
                    </a:p>
                    <a:p>
                      <a:pPr algn="ctr"/>
                      <a:r>
                        <a:rPr lang="en-GB" sz="700" noProof="0" dirty="0">
                          <a:latin typeface="Arial" panose="020B0604020202020204" pitchFamily="34" charset="0"/>
                          <a:cs typeface="Arial" panose="020B0604020202020204" pitchFamily="34" charset="0"/>
                        </a:rPr>
                        <a:t>1 (&lt;1)</a:t>
                      </a:r>
                    </a:p>
                  </a:txBody>
                  <a:tcPr marL="19440" marR="19440"/>
                </a:tc>
                <a:extLst>
                  <a:ext uri="{0D108BD9-81ED-4DB2-BD59-A6C34878D82A}">
                    <a16:rowId xmlns:a16="http://schemas.microsoft.com/office/drawing/2014/main" val="3701199037"/>
                  </a:ext>
                </a:extLst>
              </a:tr>
              <a:tr h="150192">
                <a:tc>
                  <a:txBody>
                    <a:bodyPr/>
                    <a:lstStyle/>
                    <a:p>
                      <a:pPr marL="6350" marR="0" lvl="0" indent="0" algn="l" defTabSz="457200" rtl="0" eaLnBrk="1" fontAlgn="auto" latinLnBrk="0" hangingPunct="1">
                        <a:lnSpc>
                          <a:spcPct val="100000"/>
                        </a:lnSpc>
                        <a:spcBef>
                          <a:spcPts val="0"/>
                        </a:spcBef>
                        <a:spcAft>
                          <a:spcPts val="0"/>
                        </a:spcAft>
                        <a:buClrTx/>
                        <a:buSzTx/>
                        <a:buFontTx/>
                        <a:buNone/>
                        <a:tabLst/>
                        <a:defRPr/>
                      </a:pPr>
                      <a:r>
                        <a:rPr lang="en-GB" sz="700" b="1" noProof="0" dirty="0">
                          <a:latin typeface="Arial" panose="020B0604020202020204" pitchFamily="34" charset="0"/>
                          <a:cs typeface="Arial" panose="020B0604020202020204" pitchFamily="34" charset="0"/>
                        </a:rPr>
                        <a:t>Treatment-related deaths</a:t>
                      </a:r>
                      <a:r>
                        <a:rPr lang="en-GB" sz="700" b="1" baseline="30000" noProof="0" dirty="0">
                          <a:latin typeface="Arial" panose="020B0604020202020204" pitchFamily="34" charset="0"/>
                          <a:cs typeface="Arial" panose="020B0604020202020204" pitchFamily="34" charset="0"/>
                        </a:rPr>
                        <a:t>d</a:t>
                      </a:r>
                    </a:p>
                  </a:txBody>
                  <a:tcPr marL="55440" marR="19440"/>
                </a:tc>
                <a:tc gridSpan="3">
                  <a:txBody>
                    <a:bodyPr/>
                    <a:lstStyle/>
                    <a:p>
                      <a:pPr algn="ctr"/>
                      <a:r>
                        <a:rPr lang="en-GB" sz="700" noProof="0" dirty="0">
                          <a:latin typeface="Arial" panose="020B0604020202020204" pitchFamily="34" charset="0"/>
                          <a:cs typeface="Arial" panose="020B0604020202020204" pitchFamily="34" charset="0"/>
                        </a:rPr>
                        <a:t>12 (4)</a:t>
                      </a:r>
                      <a:r>
                        <a:rPr lang="en-GB" sz="700" baseline="30000" noProof="0" dirty="0">
                          <a:latin typeface="Arial" panose="020B0604020202020204" pitchFamily="34" charset="0"/>
                          <a:cs typeface="Arial" panose="020B0604020202020204" pitchFamily="34" charset="0"/>
                        </a:rPr>
                        <a:t>e</a:t>
                      </a:r>
                    </a:p>
                  </a:txBody>
                  <a:tcPr marL="19440" marR="19440" anchor="ctr"/>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gridSpan="3">
                  <a:txBody>
                    <a:bodyPr/>
                    <a:lstStyle/>
                    <a:p>
                      <a:pPr algn="ctr"/>
                      <a:r>
                        <a:rPr lang="en-GB" sz="700" noProof="0" dirty="0">
                          <a:latin typeface="Arial" panose="020B0604020202020204" pitchFamily="34" charset="0"/>
                          <a:cs typeface="Arial" panose="020B0604020202020204" pitchFamily="34" charset="0"/>
                        </a:rPr>
                        <a:t>3 (&lt;1)</a:t>
                      </a:r>
                      <a:r>
                        <a:rPr lang="en-GB" sz="700" baseline="30000" noProof="0" dirty="0">
                          <a:latin typeface="Arial" panose="020B0604020202020204" pitchFamily="34" charset="0"/>
                          <a:cs typeface="Arial" panose="020B0604020202020204" pitchFamily="34" charset="0"/>
                        </a:rPr>
                        <a:t>f</a:t>
                      </a:r>
                    </a:p>
                  </a:txBody>
                  <a:tcPr marL="19440" marR="19440" anchor="ctr"/>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tc hMerge="1">
                  <a:txBody>
                    <a:bodyPr/>
                    <a:lstStyle/>
                    <a:p>
                      <a:pPr algn="ctr"/>
                      <a:endParaRPr lang="en-US" sz="700" dirty="0">
                        <a:latin typeface="Arial" panose="020B0604020202020204" pitchFamily="34" charset="0"/>
                        <a:cs typeface="Arial" panose="020B0604020202020204" pitchFamily="34" charset="0"/>
                      </a:endParaRPr>
                    </a:p>
                  </a:txBody>
                  <a:tcPr marL="19440" marR="19440"/>
                </a:tc>
                <a:extLst>
                  <a:ext uri="{0D108BD9-81ED-4DB2-BD59-A6C34878D82A}">
                    <a16:rowId xmlns:a16="http://schemas.microsoft.com/office/drawing/2014/main" val="2775321519"/>
                  </a:ext>
                </a:extLst>
              </a:tr>
            </a:tbl>
          </a:graphicData>
        </a:graphic>
      </p:graphicFrame>
      <p:sp>
        <p:nvSpPr>
          <p:cNvPr id="7" name="TextBox 6">
            <a:extLst>
              <a:ext uri="{FF2B5EF4-FFF2-40B4-BE49-F238E27FC236}">
                <a16:creationId xmlns:a16="http://schemas.microsoft.com/office/drawing/2014/main" id="{7FA2506C-D737-BE25-7A38-B8AB0FD73503}"/>
              </a:ext>
            </a:extLst>
          </p:cNvPr>
          <p:cNvSpPr txBox="1"/>
          <p:nvPr/>
        </p:nvSpPr>
        <p:spPr>
          <a:xfrm>
            <a:off x="620184" y="1874182"/>
            <a:ext cx="285335" cy="215444"/>
          </a:xfrm>
          <a:prstGeom prst="rect">
            <a:avLst/>
          </a:prstGeom>
          <a:noFill/>
        </p:spPr>
        <p:txBody>
          <a:bodyPr wrap="none" lIns="0" tIns="0" rIns="0" bIns="0" rtlCol="0">
            <a:spAutoFit/>
          </a:bodyPr>
          <a:lstStyle/>
          <a:p>
            <a:r>
              <a:rPr lang="en-GB" sz="1400" b="1" spc="100" noProof="0" dirty="0">
                <a:solidFill>
                  <a:schemeClr val="accent1"/>
                </a:solidFill>
                <a:latin typeface="Arial" panose="020B0604020202020204" pitchFamily="34" charset="0"/>
                <a:ea typeface="Aileron" charset="0"/>
                <a:cs typeface="Arial" panose="020B0604020202020204" pitchFamily="34" charset="0"/>
              </a:rPr>
              <a:t>OS</a:t>
            </a:r>
          </a:p>
        </p:txBody>
      </p:sp>
      <p:sp>
        <p:nvSpPr>
          <p:cNvPr id="8" name="TextBox 7">
            <a:extLst>
              <a:ext uri="{FF2B5EF4-FFF2-40B4-BE49-F238E27FC236}">
                <a16:creationId xmlns:a16="http://schemas.microsoft.com/office/drawing/2014/main" id="{9FC82078-BF49-2196-14D8-289F535E5DBD}"/>
              </a:ext>
            </a:extLst>
          </p:cNvPr>
          <p:cNvSpPr txBox="1"/>
          <p:nvPr/>
        </p:nvSpPr>
        <p:spPr>
          <a:xfrm>
            <a:off x="7807204" y="1874182"/>
            <a:ext cx="633187" cy="215444"/>
          </a:xfrm>
          <a:prstGeom prst="rect">
            <a:avLst/>
          </a:prstGeom>
          <a:noFill/>
        </p:spPr>
        <p:txBody>
          <a:bodyPr wrap="none" lIns="0" tIns="0" rIns="0" bIns="0" rtlCol="0">
            <a:spAutoFit/>
          </a:bodyPr>
          <a:lstStyle/>
          <a:p>
            <a:r>
              <a:rPr lang="en-GB" sz="1400" b="1" spc="70" noProof="0" dirty="0">
                <a:solidFill>
                  <a:schemeClr val="accent1"/>
                </a:solidFill>
                <a:latin typeface="Arial" panose="020B0604020202020204" pitchFamily="34" charset="0"/>
                <a:ea typeface="Aileron" charset="0"/>
                <a:cs typeface="Arial" panose="020B0604020202020204" pitchFamily="34" charset="0"/>
              </a:rPr>
              <a:t>TRAEs</a:t>
            </a:r>
          </a:p>
        </p:txBody>
      </p:sp>
      <p:sp>
        <p:nvSpPr>
          <p:cNvPr id="10" name="TextBox 9">
            <a:extLst>
              <a:ext uri="{FF2B5EF4-FFF2-40B4-BE49-F238E27FC236}">
                <a16:creationId xmlns:a16="http://schemas.microsoft.com/office/drawing/2014/main" id="{5332A735-F8A8-6A9F-5FBF-6513E7EEC585}"/>
              </a:ext>
            </a:extLst>
          </p:cNvPr>
          <p:cNvSpPr txBox="1"/>
          <p:nvPr/>
        </p:nvSpPr>
        <p:spPr>
          <a:xfrm>
            <a:off x="434124" y="4464753"/>
            <a:ext cx="498534" cy="332399"/>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No. at risk</a:t>
            </a:r>
          </a:p>
          <a:p>
            <a:pPr>
              <a:lnSpc>
                <a:spcPct val="90000"/>
              </a:lnSpc>
            </a:pPr>
            <a:r>
              <a:rPr lang="en-GB" sz="800" b="1" noProof="0" dirty="0">
                <a:solidFill>
                  <a:schemeClr val="tx2"/>
                </a:solidFill>
                <a:latin typeface="Arial" panose="020B0604020202020204" pitchFamily="34" charset="0"/>
                <a:ea typeface="Aileron" charset="0"/>
                <a:cs typeface="Arial" panose="020B0604020202020204" pitchFamily="34" charset="0"/>
              </a:rPr>
              <a:t>NIVO + IPI</a:t>
            </a:r>
          </a:p>
          <a:p>
            <a:pPr>
              <a:lnSpc>
                <a:spcPct val="90000"/>
              </a:lnSpc>
            </a:pPr>
            <a:r>
              <a:rPr lang="en-GB" sz="800" b="1" noProof="0" dirty="0">
                <a:solidFill>
                  <a:schemeClr val="accent1"/>
                </a:solidFill>
                <a:latin typeface="Arial" panose="020B0604020202020204" pitchFamily="34" charset="0"/>
                <a:ea typeface="Aileron" charset="0"/>
                <a:cs typeface="Arial" panose="020B0604020202020204" pitchFamily="34" charset="0"/>
              </a:rPr>
              <a:t>LEN/SOR</a:t>
            </a:r>
          </a:p>
        </p:txBody>
      </p:sp>
      <p:sp>
        <p:nvSpPr>
          <p:cNvPr id="19" name="TextBox 18">
            <a:extLst>
              <a:ext uri="{FF2B5EF4-FFF2-40B4-BE49-F238E27FC236}">
                <a16:creationId xmlns:a16="http://schemas.microsoft.com/office/drawing/2014/main" id="{ECC97639-91C3-F81C-7380-FCDCD5CF6C68}"/>
              </a:ext>
            </a:extLst>
          </p:cNvPr>
          <p:cNvSpPr txBox="1"/>
          <p:nvPr/>
        </p:nvSpPr>
        <p:spPr>
          <a:xfrm>
            <a:off x="3862420" y="4310598"/>
            <a:ext cx="883255"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Time (months)</a:t>
            </a:r>
          </a:p>
        </p:txBody>
      </p:sp>
      <p:sp>
        <p:nvSpPr>
          <p:cNvPr id="37" name="TextBox 36">
            <a:extLst>
              <a:ext uri="{FF2B5EF4-FFF2-40B4-BE49-F238E27FC236}">
                <a16:creationId xmlns:a16="http://schemas.microsoft.com/office/drawing/2014/main" id="{1F48784E-087D-A2F9-75CD-4BE4A885C28A}"/>
              </a:ext>
            </a:extLst>
          </p:cNvPr>
          <p:cNvSpPr txBox="1"/>
          <p:nvPr/>
        </p:nvSpPr>
        <p:spPr>
          <a:xfrm>
            <a:off x="108820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335</a:t>
            </a:r>
          </a:p>
          <a:p>
            <a:pPr algn="ctr">
              <a:lnSpc>
                <a:spcPct val="90000"/>
              </a:lnSpc>
            </a:pPr>
            <a:r>
              <a:rPr lang="en-GB" sz="800" noProof="0" dirty="0">
                <a:latin typeface="Arial" panose="020B0604020202020204" pitchFamily="34" charset="0"/>
                <a:ea typeface="Aileron" charset="0"/>
                <a:cs typeface="Arial" panose="020B0604020202020204" pitchFamily="34" charset="0"/>
              </a:rPr>
              <a:t>333</a:t>
            </a:r>
          </a:p>
        </p:txBody>
      </p:sp>
      <p:sp>
        <p:nvSpPr>
          <p:cNvPr id="38" name="TextBox 37">
            <a:extLst>
              <a:ext uri="{FF2B5EF4-FFF2-40B4-BE49-F238E27FC236}">
                <a16:creationId xmlns:a16="http://schemas.microsoft.com/office/drawing/2014/main" id="{DF3C13CB-793F-F5E7-A01B-8155FE20F5B5}"/>
              </a:ext>
            </a:extLst>
          </p:cNvPr>
          <p:cNvSpPr txBox="1"/>
          <p:nvPr/>
        </p:nvSpPr>
        <p:spPr>
          <a:xfrm>
            <a:off x="1155724" y="4182658"/>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55" name="TextBox 54">
            <a:extLst>
              <a:ext uri="{FF2B5EF4-FFF2-40B4-BE49-F238E27FC236}">
                <a16:creationId xmlns:a16="http://schemas.microsoft.com/office/drawing/2014/main" id="{04A101B0-5811-199F-2914-E3F5FF411FDC}"/>
              </a:ext>
            </a:extLst>
          </p:cNvPr>
          <p:cNvSpPr txBox="1"/>
          <p:nvPr/>
        </p:nvSpPr>
        <p:spPr>
          <a:xfrm>
            <a:off x="405418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56" name="TextBox 55">
            <a:extLst>
              <a:ext uri="{FF2B5EF4-FFF2-40B4-BE49-F238E27FC236}">
                <a16:creationId xmlns:a16="http://schemas.microsoft.com/office/drawing/2014/main" id="{D9505205-4A99-5338-F959-0C5F13147DEC}"/>
              </a:ext>
            </a:extLst>
          </p:cNvPr>
          <p:cNvSpPr txBox="1"/>
          <p:nvPr/>
        </p:nvSpPr>
        <p:spPr>
          <a:xfrm>
            <a:off x="368906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21</a:t>
            </a:r>
          </a:p>
        </p:txBody>
      </p:sp>
      <p:sp>
        <p:nvSpPr>
          <p:cNvPr id="57" name="TextBox 56">
            <a:extLst>
              <a:ext uri="{FF2B5EF4-FFF2-40B4-BE49-F238E27FC236}">
                <a16:creationId xmlns:a16="http://schemas.microsoft.com/office/drawing/2014/main" id="{55FD8835-ECEF-E1CB-632C-9C34588D7089}"/>
              </a:ext>
            </a:extLst>
          </p:cNvPr>
          <p:cNvSpPr txBox="1"/>
          <p:nvPr/>
        </p:nvSpPr>
        <p:spPr>
          <a:xfrm>
            <a:off x="332393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58" name="TextBox 57">
            <a:extLst>
              <a:ext uri="{FF2B5EF4-FFF2-40B4-BE49-F238E27FC236}">
                <a16:creationId xmlns:a16="http://schemas.microsoft.com/office/drawing/2014/main" id="{7CD0B11F-D179-1366-ABC6-52F2C74ACC79}"/>
              </a:ext>
            </a:extLst>
          </p:cNvPr>
          <p:cNvSpPr txBox="1"/>
          <p:nvPr/>
        </p:nvSpPr>
        <p:spPr>
          <a:xfrm>
            <a:off x="296198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15</a:t>
            </a:r>
          </a:p>
        </p:txBody>
      </p:sp>
      <p:sp>
        <p:nvSpPr>
          <p:cNvPr id="59" name="TextBox 58">
            <a:extLst>
              <a:ext uri="{FF2B5EF4-FFF2-40B4-BE49-F238E27FC236}">
                <a16:creationId xmlns:a16="http://schemas.microsoft.com/office/drawing/2014/main" id="{FF983C88-F59B-24C1-33F7-A28A0F62D78D}"/>
              </a:ext>
            </a:extLst>
          </p:cNvPr>
          <p:cNvSpPr txBox="1"/>
          <p:nvPr/>
        </p:nvSpPr>
        <p:spPr>
          <a:xfrm>
            <a:off x="259051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60" name="TextBox 59">
            <a:extLst>
              <a:ext uri="{FF2B5EF4-FFF2-40B4-BE49-F238E27FC236}">
                <a16:creationId xmlns:a16="http://schemas.microsoft.com/office/drawing/2014/main" id="{8F675AB4-0488-1C28-9438-A63DB5C401ED}"/>
              </a:ext>
            </a:extLst>
          </p:cNvPr>
          <p:cNvSpPr txBox="1"/>
          <p:nvPr/>
        </p:nvSpPr>
        <p:spPr>
          <a:xfrm>
            <a:off x="2254274" y="4182658"/>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9</a:t>
            </a:r>
          </a:p>
        </p:txBody>
      </p:sp>
      <p:sp>
        <p:nvSpPr>
          <p:cNvPr id="61" name="TextBox 60">
            <a:extLst>
              <a:ext uri="{FF2B5EF4-FFF2-40B4-BE49-F238E27FC236}">
                <a16:creationId xmlns:a16="http://schemas.microsoft.com/office/drawing/2014/main" id="{6BACE7A7-3551-2F6C-0EFD-D79E580A19A5}"/>
              </a:ext>
            </a:extLst>
          </p:cNvPr>
          <p:cNvSpPr txBox="1"/>
          <p:nvPr/>
        </p:nvSpPr>
        <p:spPr>
          <a:xfrm>
            <a:off x="1885974" y="4182658"/>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62" name="TextBox 61">
            <a:extLst>
              <a:ext uri="{FF2B5EF4-FFF2-40B4-BE49-F238E27FC236}">
                <a16:creationId xmlns:a16="http://schemas.microsoft.com/office/drawing/2014/main" id="{F5F02250-19D2-3A8E-B02F-2FAA84AF8D99}"/>
              </a:ext>
            </a:extLst>
          </p:cNvPr>
          <p:cNvSpPr txBox="1"/>
          <p:nvPr/>
        </p:nvSpPr>
        <p:spPr>
          <a:xfrm>
            <a:off x="1520849" y="4182658"/>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a:t>
            </a:r>
          </a:p>
        </p:txBody>
      </p:sp>
      <p:sp>
        <p:nvSpPr>
          <p:cNvPr id="63" name="TextBox 62">
            <a:extLst>
              <a:ext uri="{FF2B5EF4-FFF2-40B4-BE49-F238E27FC236}">
                <a16:creationId xmlns:a16="http://schemas.microsoft.com/office/drawing/2014/main" id="{33E75B67-98CD-1523-BAF8-2C61841A363C}"/>
              </a:ext>
            </a:extLst>
          </p:cNvPr>
          <p:cNvSpPr txBox="1"/>
          <p:nvPr/>
        </p:nvSpPr>
        <p:spPr>
          <a:xfrm>
            <a:off x="735301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51</a:t>
            </a:r>
          </a:p>
        </p:txBody>
      </p:sp>
      <p:sp>
        <p:nvSpPr>
          <p:cNvPr id="64" name="TextBox 63">
            <a:extLst>
              <a:ext uri="{FF2B5EF4-FFF2-40B4-BE49-F238E27FC236}">
                <a16:creationId xmlns:a16="http://schemas.microsoft.com/office/drawing/2014/main" id="{AA1C480E-7467-85A9-7BE2-134610ABCCCE}"/>
              </a:ext>
            </a:extLst>
          </p:cNvPr>
          <p:cNvSpPr txBox="1"/>
          <p:nvPr/>
        </p:nvSpPr>
        <p:spPr>
          <a:xfrm>
            <a:off x="699423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48</a:t>
            </a:r>
          </a:p>
        </p:txBody>
      </p:sp>
      <p:sp>
        <p:nvSpPr>
          <p:cNvPr id="65" name="TextBox 64">
            <a:extLst>
              <a:ext uri="{FF2B5EF4-FFF2-40B4-BE49-F238E27FC236}">
                <a16:creationId xmlns:a16="http://schemas.microsoft.com/office/drawing/2014/main" id="{F7B4A7B9-17FC-6E32-8100-32881A01A265}"/>
              </a:ext>
            </a:extLst>
          </p:cNvPr>
          <p:cNvSpPr txBox="1"/>
          <p:nvPr/>
        </p:nvSpPr>
        <p:spPr>
          <a:xfrm>
            <a:off x="661958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45</a:t>
            </a:r>
          </a:p>
        </p:txBody>
      </p:sp>
      <p:sp>
        <p:nvSpPr>
          <p:cNvPr id="66" name="TextBox 65">
            <a:extLst>
              <a:ext uri="{FF2B5EF4-FFF2-40B4-BE49-F238E27FC236}">
                <a16:creationId xmlns:a16="http://schemas.microsoft.com/office/drawing/2014/main" id="{627E9081-DCE8-6FDC-7F2F-087AFEC99AB8}"/>
              </a:ext>
            </a:extLst>
          </p:cNvPr>
          <p:cNvSpPr txBox="1"/>
          <p:nvPr/>
        </p:nvSpPr>
        <p:spPr>
          <a:xfrm>
            <a:off x="625446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42</a:t>
            </a:r>
          </a:p>
        </p:txBody>
      </p:sp>
      <p:sp>
        <p:nvSpPr>
          <p:cNvPr id="67" name="TextBox 66">
            <a:extLst>
              <a:ext uri="{FF2B5EF4-FFF2-40B4-BE49-F238E27FC236}">
                <a16:creationId xmlns:a16="http://schemas.microsoft.com/office/drawing/2014/main" id="{B2CBC52B-AA26-DC1F-C1FB-171C757FFB2C}"/>
              </a:ext>
            </a:extLst>
          </p:cNvPr>
          <p:cNvSpPr txBox="1"/>
          <p:nvPr/>
        </p:nvSpPr>
        <p:spPr>
          <a:xfrm>
            <a:off x="5889339"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39</a:t>
            </a:r>
          </a:p>
        </p:txBody>
      </p:sp>
      <p:sp>
        <p:nvSpPr>
          <p:cNvPr id="68" name="TextBox 67">
            <a:extLst>
              <a:ext uri="{FF2B5EF4-FFF2-40B4-BE49-F238E27FC236}">
                <a16:creationId xmlns:a16="http://schemas.microsoft.com/office/drawing/2014/main" id="{B404E27F-E110-15C9-7842-DC68C720892D}"/>
              </a:ext>
            </a:extLst>
          </p:cNvPr>
          <p:cNvSpPr txBox="1"/>
          <p:nvPr/>
        </p:nvSpPr>
        <p:spPr>
          <a:xfrm>
            <a:off x="552421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36</a:t>
            </a:r>
          </a:p>
        </p:txBody>
      </p:sp>
      <p:sp>
        <p:nvSpPr>
          <p:cNvPr id="69" name="TextBox 68">
            <a:extLst>
              <a:ext uri="{FF2B5EF4-FFF2-40B4-BE49-F238E27FC236}">
                <a16:creationId xmlns:a16="http://schemas.microsoft.com/office/drawing/2014/main" id="{5A691DAB-1D1E-5A8E-CBB6-D5A738C439C4}"/>
              </a:ext>
            </a:extLst>
          </p:cNvPr>
          <p:cNvSpPr txBox="1"/>
          <p:nvPr/>
        </p:nvSpPr>
        <p:spPr>
          <a:xfrm>
            <a:off x="515591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33</a:t>
            </a:r>
          </a:p>
        </p:txBody>
      </p:sp>
      <p:sp>
        <p:nvSpPr>
          <p:cNvPr id="70" name="TextBox 69">
            <a:extLst>
              <a:ext uri="{FF2B5EF4-FFF2-40B4-BE49-F238E27FC236}">
                <a16:creationId xmlns:a16="http://schemas.microsoft.com/office/drawing/2014/main" id="{F7B189E2-580B-3489-808B-DD184288BB8D}"/>
              </a:ext>
            </a:extLst>
          </p:cNvPr>
          <p:cNvSpPr txBox="1"/>
          <p:nvPr/>
        </p:nvSpPr>
        <p:spPr>
          <a:xfrm>
            <a:off x="479396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30</a:t>
            </a:r>
          </a:p>
        </p:txBody>
      </p:sp>
      <p:sp>
        <p:nvSpPr>
          <p:cNvPr id="71" name="TextBox 70">
            <a:extLst>
              <a:ext uri="{FF2B5EF4-FFF2-40B4-BE49-F238E27FC236}">
                <a16:creationId xmlns:a16="http://schemas.microsoft.com/office/drawing/2014/main" id="{E801584F-7F96-C511-B860-6B7F154BF059}"/>
              </a:ext>
            </a:extLst>
          </p:cNvPr>
          <p:cNvSpPr txBox="1"/>
          <p:nvPr/>
        </p:nvSpPr>
        <p:spPr>
          <a:xfrm>
            <a:off x="4419314" y="4182658"/>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27</a:t>
            </a:r>
          </a:p>
        </p:txBody>
      </p:sp>
      <p:sp>
        <p:nvSpPr>
          <p:cNvPr id="80" name="TextBox 79">
            <a:extLst>
              <a:ext uri="{FF2B5EF4-FFF2-40B4-BE49-F238E27FC236}">
                <a16:creationId xmlns:a16="http://schemas.microsoft.com/office/drawing/2014/main" id="{CC2CB590-3588-35B5-F0A4-45D957EE6E1E}"/>
              </a:ext>
            </a:extLst>
          </p:cNvPr>
          <p:cNvSpPr txBox="1"/>
          <p:nvPr/>
        </p:nvSpPr>
        <p:spPr>
          <a:xfrm>
            <a:off x="146285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300</a:t>
            </a:r>
          </a:p>
          <a:p>
            <a:pPr algn="ctr">
              <a:lnSpc>
                <a:spcPct val="90000"/>
              </a:lnSpc>
            </a:pPr>
            <a:r>
              <a:rPr lang="en-GB" sz="800" noProof="0" dirty="0">
                <a:latin typeface="Arial" panose="020B0604020202020204" pitchFamily="34" charset="0"/>
                <a:ea typeface="Aileron" charset="0"/>
                <a:cs typeface="Arial" panose="020B0604020202020204" pitchFamily="34" charset="0"/>
              </a:rPr>
              <a:t>310</a:t>
            </a:r>
          </a:p>
        </p:txBody>
      </p:sp>
      <p:sp>
        <p:nvSpPr>
          <p:cNvPr id="81" name="TextBox 80">
            <a:extLst>
              <a:ext uri="{FF2B5EF4-FFF2-40B4-BE49-F238E27FC236}">
                <a16:creationId xmlns:a16="http://schemas.microsoft.com/office/drawing/2014/main" id="{75B66D9E-F6AA-BFFD-55F0-684C796EB5C8}"/>
              </a:ext>
            </a:extLst>
          </p:cNvPr>
          <p:cNvSpPr txBox="1"/>
          <p:nvPr/>
        </p:nvSpPr>
        <p:spPr>
          <a:xfrm>
            <a:off x="182480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264</a:t>
            </a:r>
          </a:p>
          <a:p>
            <a:pPr algn="ctr">
              <a:lnSpc>
                <a:spcPct val="90000"/>
              </a:lnSpc>
            </a:pPr>
            <a:r>
              <a:rPr lang="en-GB" sz="800" noProof="0" dirty="0">
                <a:latin typeface="Arial" panose="020B0604020202020204" pitchFamily="34" charset="0"/>
                <a:ea typeface="Aileron" charset="0"/>
                <a:cs typeface="Arial" panose="020B0604020202020204" pitchFamily="34" charset="0"/>
              </a:rPr>
              <a:t>280</a:t>
            </a:r>
          </a:p>
        </p:txBody>
      </p:sp>
      <p:sp>
        <p:nvSpPr>
          <p:cNvPr id="82" name="TextBox 81">
            <a:extLst>
              <a:ext uri="{FF2B5EF4-FFF2-40B4-BE49-F238E27FC236}">
                <a16:creationId xmlns:a16="http://schemas.microsoft.com/office/drawing/2014/main" id="{2D905FA2-5902-1347-C1B2-BBCEADE9AB4A}"/>
              </a:ext>
            </a:extLst>
          </p:cNvPr>
          <p:cNvSpPr txBox="1"/>
          <p:nvPr/>
        </p:nvSpPr>
        <p:spPr>
          <a:xfrm>
            <a:off x="219310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239</a:t>
            </a:r>
          </a:p>
          <a:p>
            <a:pPr algn="ctr">
              <a:lnSpc>
                <a:spcPct val="90000"/>
              </a:lnSpc>
            </a:pPr>
            <a:r>
              <a:rPr lang="en-GB" sz="800" noProof="0" dirty="0">
                <a:latin typeface="Arial" panose="020B0604020202020204" pitchFamily="34" charset="0"/>
                <a:ea typeface="Aileron" charset="0"/>
                <a:cs typeface="Arial" panose="020B0604020202020204" pitchFamily="34" charset="0"/>
              </a:rPr>
              <a:t>245</a:t>
            </a:r>
          </a:p>
        </p:txBody>
      </p:sp>
      <p:sp>
        <p:nvSpPr>
          <p:cNvPr id="83" name="TextBox 82">
            <a:extLst>
              <a:ext uri="{FF2B5EF4-FFF2-40B4-BE49-F238E27FC236}">
                <a16:creationId xmlns:a16="http://schemas.microsoft.com/office/drawing/2014/main" id="{4EB51A57-FC78-1457-131E-228FCE7FDA6E}"/>
              </a:ext>
            </a:extLst>
          </p:cNvPr>
          <p:cNvSpPr txBox="1"/>
          <p:nvPr/>
        </p:nvSpPr>
        <p:spPr>
          <a:xfrm>
            <a:off x="2564575"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220</a:t>
            </a:r>
          </a:p>
          <a:p>
            <a:pPr algn="ctr">
              <a:lnSpc>
                <a:spcPct val="90000"/>
              </a:lnSpc>
            </a:pPr>
            <a:r>
              <a:rPr lang="en-GB" sz="800" noProof="0" dirty="0">
                <a:latin typeface="Arial" panose="020B0604020202020204" pitchFamily="34" charset="0"/>
                <a:ea typeface="Aileron" charset="0"/>
                <a:cs typeface="Arial" panose="020B0604020202020204" pitchFamily="34" charset="0"/>
              </a:rPr>
              <a:t>216</a:t>
            </a:r>
          </a:p>
        </p:txBody>
      </p:sp>
      <p:sp>
        <p:nvSpPr>
          <p:cNvPr id="84" name="TextBox 83">
            <a:extLst>
              <a:ext uri="{FF2B5EF4-FFF2-40B4-BE49-F238E27FC236}">
                <a16:creationId xmlns:a16="http://schemas.microsoft.com/office/drawing/2014/main" id="{5F7E4432-295D-24AD-9899-C5CE2EC0886E}"/>
              </a:ext>
            </a:extLst>
          </p:cNvPr>
          <p:cNvSpPr txBox="1"/>
          <p:nvPr/>
        </p:nvSpPr>
        <p:spPr>
          <a:xfrm>
            <a:off x="2939225"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206</a:t>
            </a:r>
          </a:p>
          <a:p>
            <a:pPr algn="ctr">
              <a:lnSpc>
                <a:spcPct val="90000"/>
              </a:lnSpc>
            </a:pPr>
            <a:r>
              <a:rPr lang="en-GB" sz="800" noProof="0" dirty="0">
                <a:latin typeface="Arial" panose="020B0604020202020204" pitchFamily="34" charset="0"/>
                <a:ea typeface="Aileron" charset="0"/>
                <a:cs typeface="Arial" panose="020B0604020202020204" pitchFamily="34" charset="0"/>
              </a:rPr>
              <a:t>194</a:t>
            </a:r>
          </a:p>
        </p:txBody>
      </p:sp>
      <p:sp>
        <p:nvSpPr>
          <p:cNvPr id="85" name="TextBox 84">
            <a:extLst>
              <a:ext uri="{FF2B5EF4-FFF2-40B4-BE49-F238E27FC236}">
                <a16:creationId xmlns:a16="http://schemas.microsoft.com/office/drawing/2014/main" id="{E5D5B593-37A7-7EBC-00D7-14CBBBBD8C88}"/>
              </a:ext>
            </a:extLst>
          </p:cNvPr>
          <p:cNvSpPr txBox="1"/>
          <p:nvPr/>
        </p:nvSpPr>
        <p:spPr>
          <a:xfrm>
            <a:off x="3301175"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179</a:t>
            </a:r>
          </a:p>
          <a:p>
            <a:pPr algn="ctr">
              <a:lnSpc>
                <a:spcPct val="90000"/>
              </a:lnSpc>
            </a:pPr>
            <a:r>
              <a:rPr lang="en-GB" sz="800" noProof="0" dirty="0">
                <a:latin typeface="Arial" panose="020B0604020202020204" pitchFamily="34" charset="0"/>
                <a:ea typeface="Aileron" charset="0"/>
                <a:cs typeface="Arial" panose="020B0604020202020204" pitchFamily="34" charset="0"/>
              </a:rPr>
              <a:t>164</a:t>
            </a:r>
          </a:p>
        </p:txBody>
      </p:sp>
      <p:sp>
        <p:nvSpPr>
          <p:cNvPr id="86" name="TextBox 85">
            <a:extLst>
              <a:ext uri="{FF2B5EF4-FFF2-40B4-BE49-F238E27FC236}">
                <a16:creationId xmlns:a16="http://schemas.microsoft.com/office/drawing/2014/main" id="{2479A82B-F95E-FA05-3431-CD54A2348A49}"/>
              </a:ext>
            </a:extLst>
          </p:cNvPr>
          <p:cNvSpPr txBox="1"/>
          <p:nvPr/>
        </p:nvSpPr>
        <p:spPr>
          <a:xfrm>
            <a:off x="367900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162</a:t>
            </a:r>
          </a:p>
          <a:p>
            <a:pPr algn="ctr">
              <a:lnSpc>
                <a:spcPct val="90000"/>
              </a:lnSpc>
            </a:pPr>
            <a:r>
              <a:rPr lang="en-GB" sz="800" noProof="0" dirty="0">
                <a:latin typeface="Arial" panose="020B0604020202020204" pitchFamily="34" charset="0"/>
                <a:ea typeface="Aileron" charset="0"/>
                <a:cs typeface="Arial" panose="020B0604020202020204" pitchFamily="34" charset="0"/>
              </a:rPr>
              <a:t>144</a:t>
            </a:r>
          </a:p>
        </p:txBody>
      </p:sp>
      <p:sp>
        <p:nvSpPr>
          <p:cNvPr id="87" name="TextBox 86">
            <a:extLst>
              <a:ext uri="{FF2B5EF4-FFF2-40B4-BE49-F238E27FC236}">
                <a16:creationId xmlns:a16="http://schemas.microsoft.com/office/drawing/2014/main" id="{5D2A3BA1-9D09-28F1-074E-68C9F70EF300}"/>
              </a:ext>
            </a:extLst>
          </p:cNvPr>
          <p:cNvSpPr txBox="1"/>
          <p:nvPr/>
        </p:nvSpPr>
        <p:spPr>
          <a:xfrm>
            <a:off x="403460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150</a:t>
            </a:r>
          </a:p>
          <a:p>
            <a:pPr algn="ctr">
              <a:lnSpc>
                <a:spcPct val="90000"/>
              </a:lnSpc>
            </a:pPr>
            <a:r>
              <a:rPr lang="en-GB" sz="800" noProof="0" dirty="0">
                <a:latin typeface="Arial" panose="020B0604020202020204" pitchFamily="34" charset="0"/>
                <a:ea typeface="Aileron" charset="0"/>
                <a:cs typeface="Arial" panose="020B0604020202020204" pitchFamily="34" charset="0"/>
              </a:rPr>
              <a:t>116</a:t>
            </a:r>
          </a:p>
        </p:txBody>
      </p:sp>
      <p:sp>
        <p:nvSpPr>
          <p:cNvPr id="88" name="TextBox 87">
            <a:extLst>
              <a:ext uri="{FF2B5EF4-FFF2-40B4-BE49-F238E27FC236}">
                <a16:creationId xmlns:a16="http://schemas.microsoft.com/office/drawing/2014/main" id="{A2A1AF2B-42E0-DEE9-B06E-796374CCBE2D}"/>
              </a:ext>
            </a:extLst>
          </p:cNvPr>
          <p:cNvSpPr txBox="1"/>
          <p:nvPr/>
        </p:nvSpPr>
        <p:spPr>
          <a:xfrm>
            <a:off x="442195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137</a:t>
            </a:r>
          </a:p>
          <a:p>
            <a:pPr algn="ctr">
              <a:lnSpc>
                <a:spcPct val="90000"/>
              </a:lnSpc>
            </a:pPr>
            <a:r>
              <a:rPr lang="en-GB" sz="800" noProof="0" dirty="0">
                <a:latin typeface="Arial" panose="020B0604020202020204" pitchFamily="34" charset="0"/>
                <a:ea typeface="Aileron" charset="0"/>
                <a:cs typeface="Arial" panose="020B0604020202020204" pitchFamily="34" charset="0"/>
              </a:rPr>
              <a:t>106</a:t>
            </a:r>
          </a:p>
        </p:txBody>
      </p:sp>
      <p:sp>
        <p:nvSpPr>
          <p:cNvPr id="89" name="TextBox 88">
            <a:extLst>
              <a:ext uri="{FF2B5EF4-FFF2-40B4-BE49-F238E27FC236}">
                <a16:creationId xmlns:a16="http://schemas.microsoft.com/office/drawing/2014/main" id="{6E68E2CB-6585-B90F-504F-159F0F5FC184}"/>
              </a:ext>
            </a:extLst>
          </p:cNvPr>
          <p:cNvSpPr txBox="1"/>
          <p:nvPr/>
        </p:nvSpPr>
        <p:spPr>
          <a:xfrm>
            <a:off x="4777550" y="4575553"/>
            <a:ext cx="173124"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104</a:t>
            </a:r>
          </a:p>
          <a:p>
            <a:pPr algn="ctr">
              <a:lnSpc>
                <a:spcPct val="90000"/>
              </a:lnSpc>
            </a:pPr>
            <a:r>
              <a:rPr lang="en-GB" sz="800" noProof="0" dirty="0">
                <a:latin typeface="Arial" panose="020B0604020202020204" pitchFamily="34" charset="0"/>
                <a:ea typeface="Aileron" charset="0"/>
                <a:cs typeface="Arial" panose="020B0604020202020204" pitchFamily="34" charset="0"/>
              </a:rPr>
              <a:t>76</a:t>
            </a:r>
          </a:p>
        </p:txBody>
      </p:sp>
      <p:sp>
        <p:nvSpPr>
          <p:cNvPr id="90" name="TextBox 89">
            <a:extLst>
              <a:ext uri="{FF2B5EF4-FFF2-40B4-BE49-F238E27FC236}">
                <a16:creationId xmlns:a16="http://schemas.microsoft.com/office/drawing/2014/main" id="{501785A1-DDBC-387D-4F9B-EF5956F04CB6}"/>
              </a:ext>
            </a:extLst>
          </p:cNvPr>
          <p:cNvSpPr txBox="1"/>
          <p:nvPr/>
        </p:nvSpPr>
        <p:spPr>
          <a:xfrm>
            <a:off x="5162004" y="4575553"/>
            <a:ext cx="115416"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71</a:t>
            </a:r>
          </a:p>
          <a:p>
            <a:pPr algn="ctr">
              <a:lnSpc>
                <a:spcPct val="90000"/>
              </a:lnSpc>
            </a:pPr>
            <a:r>
              <a:rPr lang="en-GB" sz="800" noProof="0" dirty="0">
                <a:latin typeface="Arial" panose="020B0604020202020204" pitchFamily="34" charset="0"/>
                <a:ea typeface="Aileron" charset="0"/>
                <a:cs typeface="Arial" panose="020B0604020202020204" pitchFamily="34" charset="0"/>
              </a:rPr>
              <a:t>44</a:t>
            </a:r>
          </a:p>
        </p:txBody>
      </p:sp>
      <p:sp>
        <p:nvSpPr>
          <p:cNvPr id="91" name="TextBox 90">
            <a:extLst>
              <a:ext uri="{FF2B5EF4-FFF2-40B4-BE49-F238E27FC236}">
                <a16:creationId xmlns:a16="http://schemas.microsoft.com/office/drawing/2014/main" id="{CEE3EB68-8620-FEB3-68EE-D6A75180C15C}"/>
              </a:ext>
            </a:extLst>
          </p:cNvPr>
          <p:cNvSpPr txBox="1"/>
          <p:nvPr/>
        </p:nvSpPr>
        <p:spPr>
          <a:xfrm>
            <a:off x="5527129" y="4575553"/>
            <a:ext cx="115416"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42</a:t>
            </a:r>
          </a:p>
          <a:p>
            <a:pPr algn="ctr">
              <a:lnSpc>
                <a:spcPct val="90000"/>
              </a:lnSpc>
            </a:pPr>
            <a:r>
              <a:rPr lang="en-GB" sz="800" noProof="0" dirty="0">
                <a:latin typeface="Arial" panose="020B0604020202020204" pitchFamily="34" charset="0"/>
                <a:ea typeface="Aileron" charset="0"/>
                <a:cs typeface="Arial" panose="020B0604020202020204" pitchFamily="34" charset="0"/>
              </a:rPr>
              <a:t>34</a:t>
            </a:r>
          </a:p>
        </p:txBody>
      </p:sp>
      <p:sp>
        <p:nvSpPr>
          <p:cNvPr id="92" name="TextBox 91">
            <a:extLst>
              <a:ext uri="{FF2B5EF4-FFF2-40B4-BE49-F238E27FC236}">
                <a16:creationId xmlns:a16="http://schemas.microsoft.com/office/drawing/2014/main" id="{9F5C83AA-40BB-1B53-15B5-6CDF1C22BC91}"/>
              </a:ext>
            </a:extLst>
          </p:cNvPr>
          <p:cNvSpPr txBox="1"/>
          <p:nvPr/>
        </p:nvSpPr>
        <p:spPr>
          <a:xfrm>
            <a:off x="5898604" y="4575553"/>
            <a:ext cx="115416"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24</a:t>
            </a:r>
          </a:p>
          <a:p>
            <a:pPr algn="ctr">
              <a:lnSpc>
                <a:spcPct val="90000"/>
              </a:lnSpc>
            </a:pPr>
            <a:r>
              <a:rPr lang="en-GB" sz="800" noProof="0" dirty="0">
                <a:latin typeface="Arial" panose="020B0604020202020204" pitchFamily="34" charset="0"/>
                <a:ea typeface="Aileron" charset="0"/>
                <a:cs typeface="Arial" panose="020B0604020202020204" pitchFamily="34" charset="0"/>
              </a:rPr>
              <a:t>20</a:t>
            </a:r>
          </a:p>
        </p:txBody>
      </p:sp>
      <p:sp>
        <p:nvSpPr>
          <p:cNvPr id="93" name="TextBox 92">
            <a:extLst>
              <a:ext uri="{FF2B5EF4-FFF2-40B4-BE49-F238E27FC236}">
                <a16:creationId xmlns:a16="http://schemas.microsoft.com/office/drawing/2014/main" id="{41EE103F-C481-6105-A5C2-CBCABC2C4165}"/>
              </a:ext>
            </a:extLst>
          </p:cNvPr>
          <p:cNvSpPr txBox="1"/>
          <p:nvPr/>
        </p:nvSpPr>
        <p:spPr>
          <a:xfrm>
            <a:off x="6270079" y="4575553"/>
            <a:ext cx="115416"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11</a:t>
            </a:r>
          </a:p>
          <a:p>
            <a:pPr algn="ctr">
              <a:lnSpc>
                <a:spcPct val="90000"/>
              </a:lnSpc>
            </a:pPr>
            <a:r>
              <a:rPr lang="en-GB" sz="800" noProof="0" dirty="0">
                <a:latin typeface="Arial" panose="020B0604020202020204" pitchFamily="34" charset="0"/>
                <a:ea typeface="Aileron" charset="0"/>
                <a:cs typeface="Arial" panose="020B0604020202020204" pitchFamily="34" charset="0"/>
              </a:rPr>
              <a:t>4</a:t>
            </a:r>
          </a:p>
        </p:txBody>
      </p:sp>
      <p:sp>
        <p:nvSpPr>
          <p:cNvPr id="94" name="TextBox 93">
            <a:extLst>
              <a:ext uri="{FF2B5EF4-FFF2-40B4-BE49-F238E27FC236}">
                <a16:creationId xmlns:a16="http://schemas.microsoft.com/office/drawing/2014/main" id="{464440F1-CED3-C54D-5AAD-4A5F2A0510BB}"/>
              </a:ext>
            </a:extLst>
          </p:cNvPr>
          <p:cNvSpPr txBox="1"/>
          <p:nvPr/>
        </p:nvSpPr>
        <p:spPr>
          <a:xfrm>
            <a:off x="6657708" y="4575553"/>
            <a:ext cx="57708"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8</a:t>
            </a:r>
          </a:p>
          <a:p>
            <a:pPr algn="ctr">
              <a:lnSpc>
                <a:spcPct val="90000"/>
              </a:lnSpc>
            </a:pPr>
            <a:r>
              <a:rPr lang="en-GB" sz="800" noProof="0" dirty="0">
                <a:latin typeface="Arial" panose="020B0604020202020204" pitchFamily="34" charset="0"/>
                <a:ea typeface="Aileron" charset="0"/>
                <a:cs typeface="Arial" panose="020B0604020202020204" pitchFamily="34" charset="0"/>
              </a:rPr>
              <a:t>3</a:t>
            </a:r>
          </a:p>
        </p:txBody>
      </p:sp>
      <p:sp>
        <p:nvSpPr>
          <p:cNvPr id="95" name="TextBox 94">
            <a:extLst>
              <a:ext uri="{FF2B5EF4-FFF2-40B4-BE49-F238E27FC236}">
                <a16:creationId xmlns:a16="http://schemas.microsoft.com/office/drawing/2014/main" id="{4F5F5F3A-6558-8542-3697-59566B93E3CF}"/>
              </a:ext>
            </a:extLst>
          </p:cNvPr>
          <p:cNvSpPr txBox="1"/>
          <p:nvPr/>
        </p:nvSpPr>
        <p:spPr>
          <a:xfrm>
            <a:off x="7032358" y="4575553"/>
            <a:ext cx="57708"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0</a:t>
            </a:r>
          </a:p>
          <a:p>
            <a:pPr algn="ctr">
              <a:lnSpc>
                <a:spcPct val="90000"/>
              </a:lnSpc>
            </a:pPr>
            <a:r>
              <a:rPr lang="en-GB" sz="800" noProof="0" dirty="0">
                <a:latin typeface="Arial" panose="020B0604020202020204" pitchFamily="34" charset="0"/>
                <a:ea typeface="Aileron" charset="0"/>
                <a:cs typeface="Arial" panose="020B0604020202020204" pitchFamily="34" charset="0"/>
              </a:rPr>
              <a:t>1</a:t>
            </a:r>
          </a:p>
        </p:txBody>
      </p:sp>
      <p:sp>
        <p:nvSpPr>
          <p:cNvPr id="96" name="TextBox 95">
            <a:extLst>
              <a:ext uri="{FF2B5EF4-FFF2-40B4-BE49-F238E27FC236}">
                <a16:creationId xmlns:a16="http://schemas.microsoft.com/office/drawing/2014/main" id="{4C3B48BE-8E6A-6F5C-2038-4F58A5BF0485}"/>
              </a:ext>
            </a:extLst>
          </p:cNvPr>
          <p:cNvSpPr txBox="1"/>
          <p:nvPr/>
        </p:nvSpPr>
        <p:spPr>
          <a:xfrm>
            <a:off x="7400658" y="4575553"/>
            <a:ext cx="57708" cy="221599"/>
          </a:xfrm>
          <a:prstGeom prst="rect">
            <a:avLst/>
          </a:prstGeom>
          <a:noFill/>
        </p:spPr>
        <p:txBody>
          <a:bodyPr wrap="none" lIns="0" tIns="0" rIns="0" bIns="0" rtlCol="0">
            <a:spAutoFit/>
          </a:bodyPr>
          <a:lstStyle/>
          <a:p>
            <a:pPr algn="ctr">
              <a:lnSpc>
                <a:spcPct val="90000"/>
              </a:lnSpc>
            </a:pPr>
            <a:r>
              <a:rPr lang="en-GB" sz="800" noProof="0" dirty="0">
                <a:latin typeface="Arial" panose="020B0604020202020204" pitchFamily="34" charset="0"/>
                <a:ea typeface="Aileron" charset="0"/>
                <a:cs typeface="Arial" panose="020B0604020202020204" pitchFamily="34" charset="0"/>
              </a:rPr>
              <a:t>0</a:t>
            </a:r>
          </a:p>
          <a:p>
            <a:pPr algn="ctr">
              <a:lnSpc>
                <a:spcPct val="90000"/>
              </a:lnSpc>
            </a:pPr>
            <a:r>
              <a:rPr lang="en-GB" sz="800" noProof="0" dirty="0">
                <a:latin typeface="Arial" panose="020B0604020202020204" pitchFamily="34" charset="0"/>
                <a:ea typeface="Aileron" charset="0"/>
                <a:cs typeface="Arial" panose="020B0604020202020204" pitchFamily="34" charset="0"/>
              </a:rPr>
              <a:t>0</a:t>
            </a:r>
          </a:p>
        </p:txBody>
      </p:sp>
      <p:pic>
        <p:nvPicPr>
          <p:cNvPr id="107" name="Picture 106">
            <a:extLst>
              <a:ext uri="{FF2B5EF4-FFF2-40B4-BE49-F238E27FC236}">
                <a16:creationId xmlns:a16="http://schemas.microsoft.com/office/drawing/2014/main" id="{8EAB4868-1D32-7C10-55C0-5A1A24E211AF}"/>
              </a:ext>
            </a:extLst>
          </p:cNvPr>
          <p:cNvPicPr>
            <a:picLocks noChangeAspect="1"/>
          </p:cNvPicPr>
          <p:nvPr/>
        </p:nvPicPr>
        <p:blipFill>
          <a:blip r:embed="rId2"/>
          <a:srcRect/>
          <a:stretch/>
        </p:blipFill>
        <p:spPr>
          <a:xfrm>
            <a:off x="1146466" y="2353755"/>
            <a:ext cx="6311900" cy="1803400"/>
          </a:xfrm>
          <a:prstGeom prst="rect">
            <a:avLst/>
          </a:prstGeom>
        </p:spPr>
      </p:pic>
      <p:sp>
        <p:nvSpPr>
          <p:cNvPr id="20" name="TextBox 19">
            <a:extLst>
              <a:ext uri="{FF2B5EF4-FFF2-40B4-BE49-F238E27FC236}">
                <a16:creationId xmlns:a16="http://schemas.microsoft.com/office/drawing/2014/main" id="{0D24CE0F-1CC2-4D79-8F5A-05D3EF79787B}"/>
              </a:ext>
            </a:extLst>
          </p:cNvPr>
          <p:cNvSpPr txBox="1"/>
          <p:nvPr/>
        </p:nvSpPr>
        <p:spPr>
          <a:xfrm rot="16200000">
            <a:off x="562350" y="3136703"/>
            <a:ext cx="419987"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OS (%)</a:t>
            </a:r>
          </a:p>
        </p:txBody>
      </p:sp>
      <p:sp>
        <p:nvSpPr>
          <p:cNvPr id="53" name="TextBox 52">
            <a:extLst>
              <a:ext uri="{FF2B5EF4-FFF2-40B4-BE49-F238E27FC236}">
                <a16:creationId xmlns:a16="http://schemas.microsoft.com/office/drawing/2014/main" id="{683D888E-CB2A-56DC-17F2-48E55AD50D75}"/>
              </a:ext>
            </a:extLst>
          </p:cNvPr>
          <p:cNvSpPr txBox="1"/>
          <p:nvPr/>
        </p:nvSpPr>
        <p:spPr>
          <a:xfrm>
            <a:off x="913120" y="2294622"/>
            <a:ext cx="19236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100</a:t>
            </a:r>
          </a:p>
        </p:txBody>
      </p:sp>
      <p:sp>
        <p:nvSpPr>
          <p:cNvPr id="54" name="TextBox 53">
            <a:extLst>
              <a:ext uri="{FF2B5EF4-FFF2-40B4-BE49-F238E27FC236}">
                <a16:creationId xmlns:a16="http://schemas.microsoft.com/office/drawing/2014/main" id="{76064D52-1BAE-8759-DA83-84F7EED3E643}"/>
              </a:ext>
            </a:extLst>
          </p:cNvPr>
          <p:cNvSpPr txBox="1"/>
          <p:nvPr/>
        </p:nvSpPr>
        <p:spPr>
          <a:xfrm>
            <a:off x="977240" y="2470199"/>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90</a:t>
            </a:r>
          </a:p>
        </p:txBody>
      </p:sp>
      <p:sp>
        <p:nvSpPr>
          <p:cNvPr id="72" name="TextBox 71">
            <a:extLst>
              <a:ext uri="{FF2B5EF4-FFF2-40B4-BE49-F238E27FC236}">
                <a16:creationId xmlns:a16="http://schemas.microsoft.com/office/drawing/2014/main" id="{CAD038AB-AC57-2B62-644E-DE28D01F3E57}"/>
              </a:ext>
            </a:extLst>
          </p:cNvPr>
          <p:cNvSpPr txBox="1"/>
          <p:nvPr/>
        </p:nvSpPr>
        <p:spPr>
          <a:xfrm>
            <a:off x="5612611" y="3769518"/>
            <a:ext cx="230832" cy="138499"/>
          </a:xfrm>
          <a:prstGeom prst="rect">
            <a:avLst/>
          </a:prstGeom>
          <a:noFill/>
        </p:spPr>
        <p:txBody>
          <a:bodyPr wrap="none" lIns="0" tIns="0" rIns="0" bIns="0" rtlCol="0">
            <a:spAutoFit/>
          </a:bodyPr>
          <a:lstStyle/>
          <a:p>
            <a:r>
              <a:rPr lang="en-GB" sz="900" b="1" noProof="0" dirty="0">
                <a:solidFill>
                  <a:schemeClr val="accent1"/>
                </a:solidFill>
                <a:latin typeface="Arial" panose="020B0604020202020204" pitchFamily="34" charset="0"/>
                <a:ea typeface="Aileron" charset="0"/>
                <a:cs typeface="Arial" panose="020B0604020202020204" pitchFamily="34" charset="0"/>
              </a:rPr>
              <a:t>24%</a:t>
            </a:r>
          </a:p>
        </p:txBody>
      </p:sp>
      <p:sp>
        <p:nvSpPr>
          <p:cNvPr id="73" name="TextBox 72">
            <a:extLst>
              <a:ext uri="{FF2B5EF4-FFF2-40B4-BE49-F238E27FC236}">
                <a16:creationId xmlns:a16="http://schemas.microsoft.com/office/drawing/2014/main" id="{831E438F-119E-17C6-182D-224467A19C93}"/>
              </a:ext>
            </a:extLst>
          </p:cNvPr>
          <p:cNvSpPr txBox="1"/>
          <p:nvPr/>
        </p:nvSpPr>
        <p:spPr>
          <a:xfrm>
            <a:off x="5270939" y="3131859"/>
            <a:ext cx="583493" cy="138499"/>
          </a:xfrm>
          <a:prstGeom prst="rect">
            <a:avLst/>
          </a:prstGeom>
          <a:noFill/>
        </p:spPr>
        <p:txBody>
          <a:bodyPr wrap="none" lIns="0" tIns="0" rIns="0" bIns="0" rtlCol="0">
            <a:spAutoFit/>
          </a:bodyPr>
          <a:lstStyle/>
          <a:p>
            <a:r>
              <a:rPr lang="en-GB" sz="900" b="1" noProof="0" dirty="0">
                <a:latin typeface="Arial" panose="020B0604020202020204" pitchFamily="34" charset="0"/>
                <a:ea typeface="Aileron" charset="0"/>
                <a:cs typeface="Arial" panose="020B0604020202020204" pitchFamily="34" charset="0"/>
              </a:rPr>
              <a:t>36-mo rate</a:t>
            </a:r>
          </a:p>
        </p:txBody>
      </p:sp>
      <p:sp>
        <p:nvSpPr>
          <p:cNvPr id="74" name="TextBox 73">
            <a:extLst>
              <a:ext uri="{FF2B5EF4-FFF2-40B4-BE49-F238E27FC236}">
                <a16:creationId xmlns:a16="http://schemas.microsoft.com/office/drawing/2014/main" id="{8F086019-A2B9-25D5-4C90-4089549988C0}"/>
              </a:ext>
            </a:extLst>
          </p:cNvPr>
          <p:cNvSpPr txBox="1"/>
          <p:nvPr/>
        </p:nvSpPr>
        <p:spPr>
          <a:xfrm>
            <a:off x="3772891" y="2950895"/>
            <a:ext cx="583493" cy="138499"/>
          </a:xfrm>
          <a:prstGeom prst="rect">
            <a:avLst/>
          </a:prstGeom>
          <a:noFill/>
        </p:spPr>
        <p:txBody>
          <a:bodyPr wrap="none" lIns="0" tIns="0" rIns="0" bIns="0" rtlCol="0">
            <a:spAutoFit/>
          </a:bodyPr>
          <a:lstStyle/>
          <a:p>
            <a:r>
              <a:rPr lang="en-GB" sz="900" b="1" noProof="0" dirty="0">
                <a:latin typeface="Arial" panose="020B0604020202020204" pitchFamily="34" charset="0"/>
                <a:ea typeface="Aileron" charset="0"/>
                <a:cs typeface="Arial" panose="020B0604020202020204" pitchFamily="34" charset="0"/>
              </a:rPr>
              <a:t>24-mo rate</a:t>
            </a:r>
          </a:p>
        </p:txBody>
      </p:sp>
      <p:sp>
        <p:nvSpPr>
          <p:cNvPr id="75" name="TextBox 74">
            <a:extLst>
              <a:ext uri="{FF2B5EF4-FFF2-40B4-BE49-F238E27FC236}">
                <a16:creationId xmlns:a16="http://schemas.microsoft.com/office/drawing/2014/main" id="{71D5AC09-3C0F-348E-6627-A4D929534A63}"/>
              </a:ext>
            </a:extLst>
          </p:cNvPr>
          <p:cNvSpPr txBox="1"/>
          <p:nvPr/>
        </p:nvSpPr>
        <p:spPr>
          <a:xfrm>
            <a:off x="5612611" y="3296443"/>
            <a:ext cx="230832" cy="138499"/>
          </a:xfrm>
          <a:prstGeom prst="rect">
            <a:avLst/>
          </a:prstGeom>
          <a:noFill/>
        </p:spPr>
        <p:txBody>
          <a:bodyPr wrap="none" lIns="0" tIns="0" rIns="0" bIns="0" rtlCol="0">
            <a:spAutoFit/>
          </a:bodyPr>
          <a:lstStyle/>
          <a:p>
            <a:r>
              <a:rPr lang="en-GB" sz="900" b="1" noProof="0" dirty="0">
                <a:solidFill>
                  <a:schemeClr val="tx2"/>
                </a:solidFill>
                <a:latin typeface="Arial" panose="020B0604020202020204" pitchFamily="34" charset="0"/>
                <a:ea typeface="Aileron" charset="0"/>
                <a:cs typeface="Arial" panose="020B0604020202020204" pitchFamily="34" charset="0"/>
              </a:rPr>
              <a:t>38%</a:t>
            </a:r>
          </a:p>
        </p:txBody>
      </p:sp>
      <p:sp>
        <p:nvSpPr>
          <p:cNvPr id="76" name="TextBox 75">
            <a:extLst>
              <a:ext uri="{FF2B5EF4-FFF2-40B4-BE49-F238E27FC236}">
                <a16:creationId xmlns:a16="http://schemas.microsoft.com/office/drawing/2014/main" id="{B1B9A63A-67B9-3037-B929-2E3505364E2A}"/>
              </a:ext>
            </a:extLst>
          </p:cNvPr>
          <p:cNvSpPr txBox="1"/>
          <p:nvPr/>
        </p:nvSpPr>
        <p:spPr>
          <a:xfrm>
            <a:off x="4136236" y="3099593"/>
            <a:ext cx="230832" cy="138499"/>
          </a:xfrm>
          <a:prstGeom prst="rect">
            <a:avLst/>
          </a:prstGeom>
          <a:noFill/>
        </p:spPr>
        <p:txBody>
          <a:bodyPr wrap="none" lIns="0" tIns="0" rIns="0" bIns="0" rtlCol="0">
            <a:spAutoFit/>
          </a:bodyPr>
          <a:lstStyle/>
          <a:p>
            <a:r>
              <a:rPr lang="en-GB" sz="900" b="1" noProof="0" dirty="0">
                <a:solidFill>
                  <a:schemeClr val="tx2"/>
                </a:solidFill>
                <a:latin typeface="Arial" panose="020B0604020202020204" pitchFamily="34" charset="0"/>
                <a:ea typeface="Aileron" charset="0"/>
                <a:cs typeface="Arial" panose="020B0604020202020204" pitchFamily="34" charset="0"/>
              </a:rPr>
              <a:t>49%</a:t>
            </a:r>
          </a:p>
        </p:txBody>
      </p:sp>
      <p:sp>
        <p:nvSpPr>
          <p:cNvPr id="77" name="TextBox 76">
            <a:extLst>
              <a:ext uri="{FF2B5EF4-FFF2-40B4-BE49-F238E27FC236}">
                <a16:creationId xmlns:a16="http://schemas.microsoft.com/office/drawing/2014/main" id="{19F46A26-0B53-84B2-9220-A80E18AA2B28}"/>
              </a:ext>
            </a:extLst>
          </p:cNvPr>
          <p:cNvSpPr txBox="1"/>
          <p:nvPr/>
        </p:nvSpPr>
        <p:spPr>
          <a:xfrm>
            <a:off x="4136236" y="3486943"/>
            <a:ext cx="230832" cy="138499"/>
          </a:xfrm>
          <a:prstGeom prst="rect">
            <a:avLst/>
          </a:prstGeom>
          <a:noFill/>
        </p:spPr>
        <p:txBody>
          <a:bodyPr wrap="none" lIns="0" tIns="0" rIns="0" bIns="0" rtlCol="0">
            <a:spAutoFit/>
          </a:bodyPr>
          <a:lstStyle/>
          <a:p>
            <a:r>
              <a:rPr lang="en-GB" sz="900" b="1" noProof="0" dirty="0">
                <a:solidFill>
                  <a:schemeClr val="accent1"/>
                </a:solidFill>
                <a:latin typeface="Arial" panose="020B0604020202020204" pitchFamily="34" charset="0"/>
                <a:ea typeface="Aileron" charset="0"/>
                <a:cs typeface="Arial" panose="020B0604020202020204" pitchFamily="34" charset="0"/>
              </a:rPr>
              <a:t>39%</a:t>
            </a:r>
          </a:p>
        </p:txBody>
      </p:sp>
      <p:sp>
        <p:nvSpPr>
          <p:cNvPr id="78" name="TextBox 77">
            <a:extLst>
              <a:ext uri="{FF2B5EF4-FFF2-40B4-BE49-F238E27FC236}">
                <a16:creationId xmlns:a16="http://schemas.microsoft.com/office/drawing/2014/main" id="{2B728BA0-D43F-2619-C486-974FEF11A769}"/>
              </a:ext>
            </a:extLst>
          </p:cNvPr>
          <p:cNvSpPr txBox="1"/>
          <p:nvPr/>
        </p:nvSpPr>
        <p:spPr>
          <a:xfrm>
            <a:off x="6561936" y="3378993"/>
            <a:ext cx="554639" cy="138499"/>
          </a:xfrm>
          <a:prstGeom prst="rect">
            <a:avLst/>
          </a:prstGeom>
          <a:noFill/>
        </p:spPr>
        <p:txBody>
          <a:bodyPr wrap="none" lIns="0" tIns="0" rIns="0" bIns="0" rtlCol="0">
            <a:spAutoFit/>
          </a:bodyPr>
          <a:lstStyle/>
          <a:p>
            <a:r>
              <a:rPr lang="en-GB" sz="900" b="1" noProof="0" dirty="0">
                <a:solidFill>
                  <a:schemeClr val="tx2"/>
                </a:solidFill>
                <a:latin typeface="Arial" panose="020B0604020202020204" pitchFamily="34" charset="0"/>
                <a:ea typeface="Aileron" charset="0"/>
                <a:cs typeface="Arial" panose="020B0604020202020204" pitchFamily="34" charset="0"/>
              </a:rPr>
              <a:t>NIVO + IPI</a:t>
            </a:r>
          </a:p>
        </p:txBody>
      </p:sp>
      <p:sp>
        <p:nvSpPr>
          <p:cNvPr id="79" name="TextBox 78">
            <a:extLst>
              <a:ext uri="{FF2B5EF4-FFF2-40B4-BE49-F238E27FC236}">
                <a16:creationId xmlns:a16="http://schemas.microsoft.com/office/drawing/2014/main" id="{23DF9F68-FEB9-6C21-E482-6E95854A575C}"/>
              </a:ext>
            </a:extLst>
          </p:cNvPr>
          <p:cNvSpPr txBox="1"/>
          <p:nvPr/>
        </p:nvSpPr>
        <p:spPr>
          <a:xfrm>
            <a:off x="6561936" y="3915425"/>
            <a:ext cx="512961" cy="138499"/>
          </a:xfrm>
          <a:prstGeom prst="rect">
            <a:avLst/>
          </a:prstGeom>
          <a:noFill/>
        </p:spPr>
        <p:txBody>
          <a:bodyPr wrap="none" lIns="0" tIns="0" rIns="0" bIns="0" rtlCol="0">
            <a:spAutoFit/>
          </a:bodyPr>
          <a:lstStyle/>
          <a:p>
            <a:r>
              <a:rPr lang="en-GB" sz="900" b="1" noProof="0" dirty="0">
                <a:solidFill>
                  <a:schemeClr val="accent1"/>
                </a:solidFill>
                <a:latin typeface="Arial" panose="020B0604020202020204" pitchFamily="34" charset="0"/>
                <a:ea typeface="Aileron" charset="0"/>
                <a:cs typeface="Arial" panose="020B0604020202020204" pitchFamily="34" charset="0"/>
              </a:rPr>
              <a:t>LEN/SOR</a:t>
            </a:r>
          </a:p>
        </p:txBody>
      </p:sp>
      <p:sp>
        <p:nvSpPr>
          <p:cNvPr id="97" name="TextBox 96">
            <a:extLst>
              <a:ext uri="{FF2B5EF4-FFF2-40B4-BE49-F238E27FC236}">
                <a16:creationId xmlns:a16="http://schemas.microsoft.com/office/drawing/2014/main" id="{AD24F87A-F4A8-CF70-27FA-0535E2CBF6E7}"/>
              </a:ext>
            </a:extLst>
          </p:cNvPr>
          <p:cNvSpPr txBox="1"/>
          <p:nvPr/>
        </p:nvSpPr>
        <p:spPr>
          <a:xfrm>
            <a:off x="1041360" y="4050397"/>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106CB1CE-5DD6-8F3D-E17D-47CF11919D67}"/>
              </a:ext>
            </a:extLst>
          </p:cNvPr>
          <p:cNvSpPr txBox="1"/>
          <p:nvPr/>
        </p:nvSpPr>
        <p:spPr>
          <a:xfrm>
            <a:off x="977240" y="3874815"/>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99" name="TextBox 98">
            <a:extLst>
              <a:ext uri="{FF2B5EF4-FFF2-40B4-BE49-F238E27FC236}">
                <a16:creationId xmlns:a16="http://schemas.microsoft.com/office/drawing/2014/main" id="{1D0B1243-1B93-CE67-7993-D55DDA770085}"/>
              </a:ext>
            </a:extLst>
          </p:cNvPr>
          <p:cNvSpPr txBox="1"/>
          <p:nvPr/>
        </p:nvSpPr>
        <p:spPr>
          <a:xfrm>
            <a:off x="977240" y="3699238"/>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20</a:t>
            </a:r>
          </a:p>
        </p:txBody>
      </p:sp>
      <p:sp>
        <p:nvSpPr>
          <p:cNvPr id="100" name="TextBox 99">
            <a:extLst>
              <a:ext uri="{FF2B5EF4-FFF2-40B4-BE49-F238E27FC236}">
                <a16:creationId xmlns:a16="http://schemas.microsoft.com/office/drawing/2014/main" id="{DFE107ED-2B2B-82C8-3D8C-CA64FA8C9787}"/>
              </a:ext>
            </a:extLst>
          </p:cNvPr>
          <p:cNvSpPr txBox="1"/>
          <p:nvPr/>
        </p:nvSpPr>
        <p:spPr>
          <a:xfrm>
            <a:off x="977240" y="3523661"/>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DEB98BD0-DFA1-412A-F149-164C271D2A95}"/>
              </a:ext>
            </a:extLst>
          </p:cNvPr>
          <p:cNvSpPr txBox="1"/>
          <p:nvPr/>
        </p:nvSpPr>
        <p:spPr>
          <a:xfrm>
            <a:off x="977240" y="3348084"/>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40</a:t>
            </a:r>
          </a:p>
        </p:txBody>
      </p:sp>
      <p:sp>
        <p:nvSpPr>
          <p:cNvPr id="102" name="TextBox 101">
            <a:extLst>
              <a:ext uri="{FF2B5EF4-FFF2-40B4-BE49-F238E27FC236}">
                <a16:creationId xmlns:a16="http://schemas.microsoft.com/office/drawing/2014/main" id="{F72292B0-A2F3-1359-896B-16F24EC3FC37}"/>
              </a:ext>
            </a:extLst>
          </p:cNvPr>
          <p:cNvSpPr txBox="1"/>
          <p:nvPr/>
        </p:nvSpPr>
        <p:spPr>
          <a:xfrm>
            <a:off x="977240" y="3172507"/>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50</a:t>
            </a:r>
          </a:p>
        </p:txBody>
      </p:sp>
      <p:sp>
        <p:nvSpPr>
          <p:cNvPr id="103" name="TextBox 102">
            <a:extLst>
              <a:ext uri="{FF2B5EF4-FFF2-40B4-BE49-F238E27FC236}">
                <a16:creationId xmlns:a16="http://schemas.microsoft.com/office/drawing/2014/main" id="{96E2B9F7-F14A-8799-90FB-36EC2AF83A71}"/>
              </a:ext>
            </a:extLst>
          </p:cNvPr>
          <p:cNvSpPr txBox="1"/>
          <p:nvPr/>
        </p:nvSpPr>
        <p:spPr>
          <a:xfrm>
            <a:off x="977240" y="2996930"/>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60</a:t>
            </a:r>
          </a:p>
        </p:txBody>
      </p:sp>
      <p:sp>
        <p:nvSpPr>
          <p:cNvPr id="104" name="TextBox 103">
            <a:extLst>
              <a:ext uri="{FF2B5EF4-FFF2-40B4-BE49-F238E27FC236}">
                <a16:creationId xmlns:a16="http://schemas.microsoft.com/office/drawing/2014/main" id="{D0322A80-30D4-4D42-40BB-A4495E0E836A}"/>
              </a:ext>
            </a:extLst>
          </p:cNvPr>
          <p:cNvSpPr txBox="1"/>
          <p:nvPr/>
        </p:nvSpPr>
        <p:spPr>
          <a:xfrm>
            <a:off x="977240" y="2821353"/>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70</a:t>
            </a:r>
          </a:p>
        </p:txBody>
      </p:sp>
      <p:sp>
        <p:nvSpPr>
          <p:cNvPr id="105" name="TextBox 104">
            <a:extLst>
              <a:ext uri="{FF2B5EF4-FFF2-40B4-BE49-F238E27FC236}">
                <a16:creationId xmlns:a16="http://schemas.microsoft.com/office/drawing/2014/main" id="{B080CEA8-125E-341B-682C-70A0065C947C}"/>
              </a:ext>
            </a:extLst>
          </p:cNvPr>
          <p:cNvSpPr txBox="1"/>
          <p:nvPr/>
        </p:nvSpPr>
        <p:spPr>
          <a:xfrm>
            <a:off x="977240" y="264577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80</a:t>
            </a:r>
          </a:p>
        </p:txBody>
      </p:sp>
      <p:graphicFrame>
        <p:nvGraphicFramePr>
          <p:cNvPr id="108" name="Table 107">
            <a:extLst>
              <a:ext uri="{FF2B5EF4-FFF2-40B4-BE49-F238E27FC236}">
                <a16:creationId xmlns:a16="http://schemas.microsoft.com/office/drawing/2014/main" id="{387E867B-98FA-9EAB-DD5E-432225E9A4A5}"/>
              </a:ext>
            </a:extLst>
          </p:cNvPr>
          <p:cNvGraphicFramePr>
            <a:graphicFrameLocks noGrp="1"/>
          </p:cNvGraphicFramePr>
          <p:nvPr>
            <p:extLst>
              <p:ext uri="{D42A27DB-BD31-4B8C-83A1-F6EECF244321}">
                <p14:modId xmlns:p14="http://schemas.microsoft.com/office/powerpoint/2010/main" val="436663439"/>
              </p:ext>
            </p:extLst>
          </p:nvPr>
        </p:nvGraphicFramePr>
        <p:xfrm>
          <a:off x="5040020" y="2112756"/>
          <a:ext cx="2428887" cy="824520"/>
        </p:xfrm>
        <a:graphic>
          <a:graphicData uri="http://schemas.openxmlformats.org/drawingml/2006/table">
            <a:tbl>
              <a:tblPr firstRow="1" bandRow="1">
                <a:tableStyleId>{5C22544A-7EE6-4342-B048-85BDC9FD1C3A}</a:tableStyleId>
              </a:tblPr>
              <a:tblGrid>
                <a:gridCol w="809629">
                  <a:extLst>
                    <a:ext uri="{9D8B030D-6E8A-4147-A177-3AD203B41FA5}">
                      <a16:colId xmlns:a16="http://schemas.microsoft.com/office/drawing/2014/main" val="2870562913"/>
                    </a:ext>
                  </a:extLst>
                </a:gridCol>
                <a:gridCol w="809629">
                  <a:extLst>
                    <a:ext uri="{9D8B030D-6E8A-4147-A177-3AD203B41FA5}">
                      <a16:colId xmlns:a16="http://schemas.microsoft.com/office/drawing/2014/main" val="3546940678"/>
                    </a:ext>
                  </a:extLst>
                </a:gridCol>
                <a:gridCol w="809629">
                  <a:extLst>
                    <a:ext uri="{9D8B030D-6E8A-4147-A177-3AD203B41FA5}">
                      <a16:colId xmlns:a16="http://schemas.microsoft.com/office/drawing/2014/main" val="2129270681"/>
                    </a:ext>
                  </a:extLst>
                </a:gridCol>
              </a:tblGrid>
              <a:tr h="132179">
                <a:tc>
                  <a:txBody>
                    <a:bodyPr/>
                    <a:lstStyle/>
                    <a:p>
                      <a:endParaRPr lang="en-GB" sz="7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NIVO + IPI</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(n=335)</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noProof="0" dirty="0">
                          <a:latin typeface="Arial" panose="020B0604020202020204" pitchFamily="34" charset="0"/>
                          <a:cs typeface="Arial" panose="020B0604020202020204" pitchFamily="34" charset="0"/>
                        </a:rPr>
                        <a:t>LEN or SOR</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(n=333)</a:t>
                      </a: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28807471"/>
                  </a:ext>
                </a:extLst>
              </a:tr>
              <a:tr h="70969">
                <a:tc>
                  <a:txBody>
                    <a:bodyPr/>
                    <a:lstStyle/>
                    <a:p>
                      <a:r>
                        <a:rPr lang="en-GB" sz="700" noProof="0" dirty="0">
                          <a:latin typeface="Arial" panose="020B0604020202020204" pitchFamily="34" charset="0"/>
                          <a:cs typeface="Arial" panose="020B0604020202020204" pitchFamily="34" charset="0"/>
                        </a:rPr>
                        <a:t>Events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194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228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GB" sz="700" noProof="0" dirty="0">
                          <a:latin typeface="Arial" panose="020B0604020202020204" pitchFamily="34" charset="0"/>
                          <a:cs typeface="Arial" panose="020B0604020202020204" pitchFamily="34" charset="0"/>
                        </a:rPr>
                        <a:t>Median OS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(95% CI), mo</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23.7</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(18.8-29.4)</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20.6</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(17.5-22.5)</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32179">
                <a:tc>
                  <a:txBody>
                    <a:bodyPr/>
                    <a:lstStyle/>
                    <a:p>
                      <a:r>
                        <a:rPr lang="en-GB" sz="700" noProof="0" dirty="0">
                          <a:latin typeface="Arial" panose="020B0604020202020204" pitchFamily="34" charset="0"/>
                          <a:cs typeface="Arial" panose="020B0604020202020204" pitchFamily="34" charset="0"/>
                        </a:rPr>
                        <a:t>HR (95% CI)</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p value</a:t>
                      </a:r>
                      <a:r>
                        <a:rPr lang="en-GB" sz="700" baseline="30000" noProof="0" dirty="0">
                          <a:latin typeface="Arial" panose="020B0604020202020204" pitchFamily="34" charset="0"/>
                          <a:cs typeface="Arial" panose="020B0604020202020204" pitchFamily="34" charset="0"/>
                        </a:rPr>
                        <a:t>a</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700" noProof="0" dirty="0">
                          <a:latin typeface="Arial" panose="020B0604020202020204" pitchFamily="34" charset="0"/>
                          <a:cs typeface="Arial" panose="020B0604020202020204" pitchFamily="34" charset="0"/>
                        </a:rPr>
                        <a:t>0.79 (0.65-0.96)</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0.018</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Tree>
    <p:extLst>
      <p:ext uri="{BB962C8B-B14F-4D97-AF65-F5344CB8AC3E}">
        <p14:creationId xmlns:p14="http://schemas.microsoft.com/office/powerpoint/2010/main" val="355786718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9796296" cy="4525200"/>
          </a:xfrm>
        </p:spPr>
        <p:txBody>
          <a:bodyPr/>
          <a:lstStyle/>
          <a:p>
            <a:r>
              <a:rPr lang="en-GB" noProof="0" dirty="0"/>
              <a:t>Nivolumab + ipilimumab demonstrated statistically significant OS benefit versus lenvatinib or sorafenib, with higher ORR and durable responses, in patients with previously untreated uHCC</a:t>
            </a:r>
            <a:r>
              <a:rPr lang="en-GB" baseline="30000" noProof="0" dirty="0"/>
              <a:t>1</a:t>
            </a:r>
            <a:endParaRPr lang="en-GB" noProof="0" dirty="0"/>
          </a:p>
          <a:p>
            <a:r>
              <a:rPr lang="en-GB" noProof="0" dirty="0"/>
              <a:t>Safety was manageable and consistent with the established safety profile of the regimen</a:t>
            </a:r>
          </a:p>
          <a:p>
            <a:pPr lvl="1"/>
            <a:r>
              <a:rPr lang="en-GB" noProof="0" dirty="0"/>
              <a:t>Most treatment-related hepatic events were grade 1 / 2 laboratory abnormalities</a:t>
            </a:r>
          </a:p>
          <a:p>
            <a:pPr lvl="1"/>
            <a:r>
              <a:rPr lang="en-GB" noProof="0" dirty="0"/>
              <a:t>The majority of the immune-mediated adverse events were grade 1 / 2 and did not result in treatment discontinuation</a:t>
            </a:r>
          </a:p>
          <a:p>
            <a:r>
              <a:rPr lang="en-GB" noProof="0" dirty="0"/>
              <a:t>Results further </a:t>
            </a:r>
            <a:r>
              <a:rPr lang="en-GB" b="1" noProof="0" dirty="0">
                <a:solidFill>
                  <a:schemeClr val="accent1"/>
                </a:solidFill>
              </a:rPr>
              <a:t>support nivolumab + ipilimumab as a 1</a:t>
            </a:r>
            <a:r>
              <a:rPr lang="en-GB" b="1" baseline="30000" noProof="0" dirty="0">
                <a:solidFill>
                  <a:schemeClr val="accent1"/>
                </a:solidFill>
              </a:rPr>
              <a:t>st</a:t>
            </a:r>
            <a:r>
              <a:rPr lang="en-GB" b="1" noProof="0" dirty="0">
                <a:solidFill>
                  <a:schemeClr val="accent1"/>
                </a:solidFill>
              </a:rPr>
              <a:t> line treatment option </a:t>
            </a:r>
            <a:r>
              <a:rPr lang="en-GB" noProof="0" dirty="0"/>
              <a:t>for patients with </a:t>
            </a:r>
            <a:r>
              <a:rPr lang="en-GB" noProof="0" dirty="0" err="1"/>
              <a:t>uHCC</a:t>
            </a:r>
            <a:r>
              <a:rPr lang="en-GB" baseline="30000" dirty="0"/>
              <a:t>2</a:t>
            </a:r>
            <a:endParaRPr lang="en-GB" noProof="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381455" cy="864000"/>
          </a:xfrm>
        </p:spPr>
        <p:txBody>
          <a:bodyPr>
            <a:normAutofit/>
          </a:bodyPr>
          <a:lstStyle/>
          <a:p>
            <a:r>
              <a:rPr lang="en-GB" sz="2900" noProof="0" dirty="0"/>
              <a:t>nivolumab + ipilimumab (</a:t>
            </a:r>
            <a:r>
              <a:rPr lang="en-GB" sz="2900" i="0" noProof="0" dirty="0">
                <a:effectLst/>
              </a:rPr>
              <a:t>C</a:t>
            </a:r>
            <a:r>
              <a:rPr lang="en-GB" sz="2900" i="0" cap="none" noProof="0" dirty="0">
                <a:effectLst/>
              </a:rPr>
              <a:t>heck</a:t>
            </a:r>
            <a:r>
              <a:rPr lang="en-GB" sz="2900" i="0" noProof="0" dirty="0">
                <a:effectLst/>
              </a:rPr>
              <a:t>M</a:t>
            </a:r>
            <a:r>
              <a:rPr lang="en-GB" sz="2900" i="0" cap="none" noProof="0" dirty="0">
                <a:effectLst/>
              </a:rPr>
              <a:t>ate</a:t>
            </a:r>
            <a:r>
              <a:rPr lang="en-GB" sz="2900" i="0" noProof="0" dirty="0">
                <a:effectLst/>
              </a:rPr>
              <a:t> 9DW</a:t>
            </a:r>
            <a:r>
              <a:rPr lang="en-GB" sz="2900" noProof="0" dirty="0"/>
              <a:t>)</a:t>
            </a:r>
            <a:br>
              <a:rPr lang="en-GB" noProof="0" dirty="0"/>
            </a:br>
            <a:r>
              <a:rPr lang="en-GB" sz="2200" noProof="0" dirty="0">
                <a:solidFill>
                  <a:schemeClr val="accent1"/>
                </a:solidFill>
              </a:rPr>
              <a:t>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nchor="b"/>
          <a:lstStyle/>
          <a:p>
            <a:r>
              <a:rPr lang="en-GB" sz="1200" noProof="0" dirty="0">
                <a:solidFill>
                  <a:schemeClr val="tx2"/>
                </a:solidFill>
              </a:rPr>
              <a:t>IO, immuno-oncology; OS, overall survival</a:t>
            </a:r>
            <a:r>
              <a:rPr lang="en-GB" sz="1200" noProof="0" dirty="0"/>
              <a:t>; </a:t>
            </a:r>
            <a:r>
              <a:rPr lang="en-GB" noProof="0" dirty="0"/>
              <a:t>ORR, objective response rate; OS, overall survival; uHCC, unresectable </a:t>
            </a:r>
            <a:r>
              <a:rPr lang="en-GB" sz="1200" noProof="0" dirty="0"/>
              <a:t>HCC</a:t>
            </a:r>
            <a:endParaRPr lang="en-GB" noProof="0" dirty="0"/>
          </a:p>
          <a:p>
            <a:r>
              <a:rPr lang="en-GB" noProof="0" dirty="0"/>
              <a:t>1. Decaens T, et al. ESMO 2024. Abstract #965MO. Oral presentation 2. </a:t>
            </a:r>
            <a:r>
              <a:rPr lang="en-US" noProof="0" dirty="0"/>
              <a:t>Nivolumab Plus Ipilimumab Receives EC Approval for First-Line Unresectable HCC. Available here (accessed March 2025)</a:t>
            </a:r>
            <a:endParaRPr lang="en-GB" noProof="0" dirty="0"/>
          </a:p>
        </p:txBody>
      </p:sp>
    </p:spTree>
    <p:extLst>
      <p:ext uri="{BB962C8B-B14F-4D97-AF65-F5344CB8AC3E}">
        <p14:creationId xmlns:p14="http://schemas.microsoft.com/office/powerpoint/2010/main" val="216294192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AB4F8-3F8C-EE96-FABB-D9C1A5824C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342F0-32C3-789B-788E-19E0EC2626C7}"/>
              </a:ext>
            </a:extLst>
          </p:cNvPr>
          <p:cNvSpPr>
            <a:spLocks noGrp="1"/>
          </p:cNvSpPr>
          <p:nvPr>
            <p:ph sz="quarter" idx="12"/>
          </p:nvPr>
        </p:nvSpPr>
        <p:spPr/>
        <p:txBody>
          <a:bodyPr/>
          <a:lstStyle/>
          <a:p>
            <a:r>
              <a:rPr lang="en-GB" sz="1600" noProof="0" dirty="0">
                <a:solidFill>
                  <a:schemeClr val="tx2"/>
                </a:solidFill>
              </a:rPr>
              <a:t>Atezolizumab + bevacizumab is an IO-based combination approved for 1</a:t>
            </a:r>
            <a:r>
              <a:rPr lang="en-GB" sz="1600" baseline="30000" noProof="0" dirty="0">
                <a:solidFill>
                  <a:schemeClr val="tx2"/>
                </a:solidFill>
              </a:rPr>
              <a:t>st</a:t>
            </a:r>
            <a:r>
              <a:rPr lang="en-GB" sz="1600" noProof="0" dirty="0">
                <a:solidFill>
                  <a:schemeClr val="tx2"/>
                </a:solidFill>
              </a:rPr>
              <a:t> line treatment for patients with unresectable HCC</a:t>
            </a:r>
            <a:r>
              <a:rPr lang="en-GB" sz="1600" baseline="30000" noProof="0" dirty="0">
                <a:solidFill>
                  <a:schemeClr val="tx2"/>
                </a:solidFill>
              </a:rPr>
              <a:t>1</a:t>
            </a:r>
          </a:p>
          <a:p>
            <a:pPr lvl="1"/>
            <a:r>
              <a:rPr lang="en-GB" sz="1600" noProof="0" dirty="0">
                <a:solidFill>
                  <a:schemeClr val="tx2"/>
                </a:solidFill>
              </a:rPr>
              <a:t>ORR 30%, mOS 19.2 months</a:t>
            </a:r>
            <a:r>
              <a:rPr lang="en-GB" sz="1600" baseline="30000" noProof="0" dirty="0">
                <a:solidFill>
                  <a:schemeClr val="tx2"/>
                </a:solidFill>
              </a:rPr>
              <a:t>2</a:t>
            </a:r>
          </a:p>
          <a:p>
            <a:r>
              <a:rPr lang="en-GB" sz="1600" noProof="0" dirty="0">
                <a:solidFill>
                  <a:schemeClr val="tx2"/>
                </a:solidFill>
              </a:rPr>
              <a:t>Durvalumab + tremelimumab (STRIDE) is a dual IO combination approved for 1</a:t>
            </a:r>
            <a:r>
              <a:rPr lang="en-GB" sz="1600" baseline="30000" noProof="0" dirty="0">
                <a:solidFill>
                  <a:schemeClr val="tx2"/>
                </a:solidFill>
              </a:rPr>
              <a:t>st</a:t>
            </a:r>
            <a:r>
              <a:rPr lang="en-GB" sz="1600" noProof="0" dirty="0">
                <a:solidFill>
                  <a:schemeClr val="tx2"/>
                </a:solidFill>
              </a:rPr>
              <a:t> line treatment for patients with unresectable HCC</a:t>
            </a:r>
            <a:r>
              <a:rPr lang="en-GB" sz="1600" baseline="30000" noProof="0" dirty="0">
                <a:solidFill>
                  <a:schemeClr val="tx2"/>
                </a:solidFill>
              </a:rPr>
              <a:t>3</a:t>
            </a:r>
          </a:p>
          <a:p>
            <a:pPr lvl="1"/>
            <a:r>
              <a:rPr lang="en-GB" sz="1600" noProof="0" dirty="0">
                <a:solidFill>
                  <a:schemeClr val="tx2"/>
                </a:solidFill>
              </a:rPr>
              <a:t>20% survival rate at 5 years.</a:t>
            </a:r>
            <a:r>
              <a:rPr lang="en-GB" sz="1600" baseline="30000" noProof="0" dirty="0">
                <a:solidFill>
                  <a:schemeClr val="tx2"/>
                </a:solidFill>
              </a:rPr>
              <a:t>4</a:t>
            </a:r>
            <a:r>
              <a:rPr lang="en-GB" sz="1600" noProof="0" dirty="0">
                <a:solidFill>
                  <a:schemeClr val="tx2"/>
                </a:solidFill>
              </a:rPr>
              <a:t> </a:t>
            </a:r>
          </a:p>
          <a:p>
            <a:pPr lvl="1"/>
            <a:r>
              <a:rPr lang="en-GB" sz="1600" noProof="0" dirty="0">
                <a:solidFill>
                  <a:schemeClr val="tx2"/>
                </a:solidFill>
              </a:rPr>
              <a:t>Among the 5-year survival, some patients had stable disease while treated with the STRIDE regimen</a:t>
            </a:r>
          </a:p>
          <a:p>
            <a:r>
              <a:rPr lang="en-GB" sz="1600" noProof="0" dirty="0">
                <a:solidFill>
                  <a:schemeClr val="tx2"/>
                </a:solidFill>
              </a:rPr>
              <a:t>Nivolumab + ipilimumab is a dual IO combination and received EC approval for 1</a:t>
            </a:r>
            <a:r>
              <a:rPr lang="en-GB" sz="1600" baseline="30000" noProof="0" dirty="0">
                <a:solidFill>
                  <a:schemeClr val="tx2"/>
                </a:solidFill>
              </a:rPr>
              <a:t>st</a:t>
            </a:r>
            <a:r>
              <a:rPr lang="en-GB" sz="1600" noProof="0" dirty="0">
                <a:solidFill>
                  <a:schemeClr val="tx2"/>
                </a:solidFill>
              </a:rPr>
              <a:t> line treatment </a:t>
            </a:r>
            <a:r>
              <a:rPr lang="en-GB" sz="1600" dirty="0">
                <a:solidFill>
                  <a:schemeClr val="tx2"/>
                </a:solidFill>
              </a:rPr>
              <a:t>for patients with </a:t>
            </a:r>
            <a:r>
              <a:rPr lang="en-GB" sz="1600" noProof="0" dirty="0">
                <a:solidFill>
                  <a:schemeClr val="tx2"/>
                </a:solidFill>
              </a:rPr>
              <a:t>unresectable HCC</a:t>
            </a:r>
            <a:r>
              <a:rPr lang="en-GB" sz="1600" baseline="30000" noProof="0" dirty="0">
                <a:solidFill>
                  <a:schemeClr val="tx2"/>
                </a:solidFill>
              </a:rPr>
              <a:t>6</a:t>
            </a:r>
            <a:endParaRPr lang="en-GB" sz="1600" noProof="0" dirty="0">
              <a:solidFill>
                <a:schemeClr val="tx2"/>
              </a:solidFill>
            </a:endParaRPr>
          </a:p>
          <a:p>
            <a:pPr lvl="1"/>
            <a:r>
              <a:rPr lang="en-GB" sz="1600" noProof="0" dirty="0">
                <a:solidFill>
                  <a:schemeClr val="tx2"/>
                </a:solidFill>
              </a:rPr>
              <a:t>ORR 36%,</a:t>
            </a:r>
            <a:r>
              <a:rPr lang="en-GB" sz="1600" baseline="30000" noProof="0" dirty="0">
                <a:solidFill>
                  <a:schemeClr val="tx2"/>
                </a:solidFill>
              </a:rPr>
              <a:t>5</a:t>
            </a:r>
            <a:r>
              <a:rPr lang="en-GB" sz="1600" noProof="0" dirty="0">
                <a:solidFill>
                  <a:schemeClr val="tx2"/>
                </a:solidFill>
              </a:rPr>
              <a:t> mOS 23.7 months</a:t>
            </a:r>
            <a:r>
              <a:rPr lang="en-GB" sz="1600" baseline="30000" noProof="0" dirty="0">
                <a:solidFill>
                  <a:schemeClr val="tx2"/>
                </a:solidFill>
              </a:rPr>
              <a:t>5</a:t>
            </a:r>
            <a:r>
              <a:rPr lang="en-GB" sz="1600" noProof="0" dirty="0">
                <a:solidFill>
                  <a:schemeClr val="tx2"/>
                </a:solidFill>
              </a:rPr>
              <a:t>, median duration of response &gt;30 months</a:t>
            </a:r>
            <a:r>
              <a:rPr lang="en-GB" sz="1600" baseline="30000" noProof="0" dirty="0">
                <a:solidFill>
                  <a:schemeClr val="tx2"/>
                </a:solidFill>
              </a:rPr>
              <a:t>5</a:t>
            </a:r>
            <a:endParaRPr lang="en-GB" sz="1600" noProof="0" dirty="0">
              <a:solidFill>
                <a:schemeClr val="tx2"/>
              </a:solidFill>
            </a:endParaRPr>
          </a:p>
          <a:p>
            <a:r>
              <a:rPr lang="en-GB" sz="1600" noProof="0" dirty="0">
                <a:solidFill>
                  <a:schemeClr val="tx2"/>
                </a:solidFill>
              </a:rPr>
              <a:t>IO and IO</a:t>
            </a:r>
            <a:r>
              <a:rPr lang="en-GB" sz="1600" dirty="0">
                <a:solidFill>
                  <a:schemeClr val="tx2"/>
                </a:solidFill>
              </a:rPr>
              <a:t>-</a:t>
            </a:r>
            <a:r>
              <a:rPr lang="en-GB" sz="1600" noProof="0" dirty="0">
                <a:solidFill>
                  <a:schemeClr val="tx2"/>
                </a:solidFill>
              </a:rPr>
              <a:t>based therapies are generally well-tolerated and immune-related adverse events can be managed with steroids</a:t>
            </a:r>
            <a:r>
              <a:rPr lang="en-GB" sz="1600" baseline="30000" noProof="0" dirty="0">
                <a:solidFill>
                  <a:schemeClr val="tx2"/>
                </a:solidFill>
              </a:rPr>
              <a:t>3-5</a:t>
            </a:r>
          </a:p>
        </p:txBody>
      </p:sp>
      <p:sp>
        <p:nvSpPr>
          <p:cNvPr id="3" name="Title 2">
            <a:extLst>
              <a:ext uri="{FF2B5EF4-FFF2-40B4-BE49-F238E27FC236}">
                <a16:creationId xmlns:a16="http://schemas.microsoft.com/office/drawing/2014/main" id="{E77BCB8D-29EB-E124-2642-E7DA896F08D1}"/>
              </a:ext>
            </a:extLst>
          </p:cNvPr>
          <p:cNvSpPr>
            <a:spLocks noGrp="1"/>
          </p:cNvSpPr>
          <p:nvPr>
            <p:ph type="title"/>
          </p:nvPr>
        </p:nvSpPr>
        <p:spPr/>
        <p:txBody>
          <a:bodyPr>
            <a:normAutofit/>
          </a:bodyPr>
          <a:lstStyle/>
          <a:p>
            <a:r>
              <a:rPr lang="en-GB" sz="2600" noProof="0" dirty="0"/>
              <a:t>IO-based therapies for unresectable HCC</a:t>
            </a:r>
            <a:br>
              <a:rPr lang="en-GB" noProof="0" dirty="0"/>
            </a:br>
            <a:r>
              <a:rPr lang="en-GB" sz="2000" noProof="0" dirty="0">
                <a:solidFill>
                  <a:schemeClr val="accent1"/>
                </a:solidFill>
              </a:rPr>
              <a:t>summary: achieved results for IO-based standalone therapies</a:t>
            </a:r>
          </a:p>
        </p:txBody>
      </p:sp>
      <p:sp>
        <p:nvSpPr>
          <p:cNvPr id="4" name="Slide Number Placeholder 3">
            <a:extLst>
              <a:ext uri="{FF2B5EF4-FFF2-40B4-BE49-F238E27FC236}">
                <a16:creationId xmlns:a16="http://schemas.microsoft.com/office/drawing/2014/main" id="{7BCC52B9-82E4-C533-E122-2C7D18068513}"/>
              </a:ext>
            </a:extLst>
          </p:cNvPr>
          <p:cNvSpPr>
            <a:spLocks noGrp="1"/>
          </p:cNvSpPr>
          <p:nvPr>
            <p:ph type="sldNum" sz="quarter" idx="4"/>
          </p:nvPr>
        </p:nvSpPr>
        <p:spPr/>
        <p:txBody>
          <a:bodyPr/>
          <a:lstStyle/>
          <a:p>
            <a:fld id="{FCE43C0F-8A7B-3A4B-9DB5-B3472E36E833}" type="slidenum">
              <a:rPr lang="en-GB" noProof="0" smtClean="0"/>
              <a:pPr/>
              <a:t>27</a:t>
            </a:fld>
            <a:endParaRPr lang="en-GB" noProof="0" dirty="0"/>
          </a:p>
        </p:txBody>
      </p:sp>
      <p:sp>
        <p:nvSpPr>
          <p:cNvPr id="11" name="Content Placeholder 10">
            <a:extLst>
              <a:ext uri="{FF2B5EF4-FFF2-40B4-BE49-F238E27FC236}">
                <a16:creationId xmlns:a16="http://schemas.microsoft.com/office/drawing/2014/main" id="{9EC5FC96-6CF9-265B-83E7-0D600C435F89}"/>
              </a:ext>
            </a:extLst>
          </p:cNvPr>
          <p:cNvSpPr>
            <a:spLocks noGrp="1"/>
          </p:cNvSpPr>
          <p:nvPr>
            <p:ph sz="quarter" idx="15"/>
          </p:nvPr>
        </p:nvSpPr>
        <p:spPr/>
        <p:txBody>
          <a:bodyPr anchor="b"/>
          <a:lstStyle/>
          <a:p>
            <a:r>
              <a:rPr lang="en-GB" sz="1100" noProof="0" dirty="0">
                <a:solidFill>
                  <a:schemeClr val="tx2"/>
                </a:solidFill>
              </a:rPr>
              <a:t>HCC, hepatocellular carcinoma; IO, immuno-oncology; mOS; median overall survival; ORR, objective response rate; STRIDE; Single Tremelimumab Regular Interval Durvalumab</a:t>
            </a:r>
          </a:p>
          <a:p>
            <a:r>
              <a:rPr lang="en-GB" sz="1100" noProof="0" dirty="0">
                <a:solidFill>
                  <a:schemeClr val="tx2"/>
                </a:solidFill>
              </a:rPr>
              <a:t>1. Jain A, et al. World J Hepatol. 2021;13:1132-1142; 2. Cheng A-L, et al. J Hepatol. 2022;76:862-873; 3. Fujii Y, et al. Oncology. 2024. doi: 10.1159/000542517 (Online ahead of print); 4. Rimassa L, et al. ESMO 2024. Abstract #947MO. Oral presentation; 5. Decaens T, et al. ESMO 2024. Abstract #965MO. Oral presentation; 6. Nivolumab Plus Ipilimumab Receives EC Approval for First-Line Unresectable HCC. Available </a:t>
            </a:r>
            <a:r>
              <a:rPr lang="en-GB" sz="1100" noProof="0" dirty="0">
                <a:solidFill>
                  <a:schemeClr val="tx2"/>
                </a:solidFill>
                <a:hlinkClick r:id="rId2">
                  <a:extLst>
                    <a:ext uri="{A12FA001-AC4F-418D-AE19-62706E023703}">
                      <ahyp:hlinkClr xmlns:ahyp="http://schemas.microsoft.com/office/drawing/2018/hyperlinkcolor" val="tx"/>
                    </a:ext>
                  </a:extLst>
                </a:hlinkClick>
              </a:rPr>
              <a:t>here</a:t>
            </a:r>
            <a:r>
              <a:rPr lang="en-GB" sz="1100" noProof="0" dirty="0">
                <a:solidFill>
                  <a:schemeClr val="tx2"/>
                </a:solidFill>
              </a:rPr>
              <a:t> (accessed March 2025)</a:t>
            </a:r>
            <a:endParaRPr lang="en-GB" sz="1100" kern="100" noProof="0" dirty="0">
              <a:solidFill>
                <a:schemeClr val="tx2"/>
              </a:solidFill>
              <a:effectLst/>
              <a:highlight>
                <a:srgbClr val="FFFF00"/>
              </a:highlight>
              <a:ea typeface="Calibri" panose="020F0502020204030204" pitchFamily="34" charset="0"/>
            </a:endParaRPr>
          </a:p>
        </p:txBody>
      </p:sp>
      <p:sp>
        <p:nvSpPr>
          <p:cNvPr id="7" name="Rectangle: Rounded Corners 6">
            <a:extLst>
              <a:ext uri="{FF2B5EF4-FFF2-40B4-BE49-F238E27FC236}">
                <a16:creationId xmlns:a16="http://schemas.microsoft.com/office/drawing/2014/main" id="{3E03CC60-DFE1-9FEC-4259-218498569754}"/>
              </a:ext>
            </a:extLst>
          </p:cNvPr>
          <p:cNvSpPr/>
          <p:nvPr/>
        </p:nvSpPr>
        <p:spPr>
          <a:xfrm>
            <a:off x="1920297" y="5003237"/>
            <a:ext cx="8351406" cy="778892"/>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noProof="0" dirty="0">
                <a:latin typeface="Arial" panose="020B0604020202020204" pitchFamily="34" charset="0"/>
                <a:cs typeface="Arial" panose="020B0604020202020204" pitchFamily="34" charset="0"/>
              </a:rPr>
              <a:t>IO and IO-based combinations have revolutionised the systemic treatment of unresectable HCC</a:t>
            </a:r>
          </a:p>
        </p:txBody>
      </p:sp>
      <p:pic>
        <p:nvPicPr>
          <p:cNvPr id="9" name="Picture 8" descr="A close-up of two plastic bags&#10;&#10;AI-generated content may be incorrect.">
            <a:extLst>
              <a:ext uri="{FF2B5EF4-FFF2-40B4-BE49-F238E27FC236}">
                <a16:creationId xmlns:a16="http://schemas.microsoft.com/office/drawing/2014/main" id="{FA21558E-6D7B-EDFD-88E2-C80DBDE941F3}"/>
              </a:ext>
            </a:extLst>
          </p:cNvPr>
          <p:cNvPicPr>
            <a:picLocks noChangeAspect="1"/>
          </p:cNvPicPr>
          <p:nvPr/>
        </p:nvPicPr>
        <p:blipFill>
          <a:blip r:embed="rId3"/>
          <a:stretch>
            <a:fillRect/>
          </a:stretch>
        </p:blipFill>
        <p:spPr>
          <a:xfrm>
            <a:off x="10128448" y="89913"/>
            <a:ext cx="2238541" cy="1971916"/>
          </a:xfrm>
          <a:prstGeom prst="rect">
            <a:avLst/>
          </a:prstGeom>
        </p:spPr>
      </p:pic>
    </p:spTree>
    <p:extLst>
      <p:ext uri="{BB962C8B-B14F-4D97-AF65-F5344CB8AC3E}">
        <p14:creationId xmlns:p14="http://schemas.microsoft.com/office/powerpoint/2010/main" val="12241298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72144-EB1B-FDCF-CA30-BB7072665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39FC2-E8C9-D142-AE68-7331D2946391}"/>
              </a:ext>
            </a:extLst>
          </p:cNvPr>
          <p:cNvSpPr>
            <a:spLocks noGrp="1"/>
          </p:cNvSpPr>
          <p:nvPr>
            <p:ph type="title"/>
          </p:nvPr>
        </p:nvSpPr>
        <p:spPr>
          <a:xfrm>
            <a:off x="609600" y="1844824"/>
            <a:ext cx="10972800" cy="2592288"/>
          </a:xfrm>
        </p:spPr>
        <p:txBody>
          <a:bodyPr>
            <a:normAutofit/>
          </a:bodyPr>
          <a:lstStyle/>
          <a:p>
            <a:r>
              <a:rPr lang="en-GB" sz="3600" noProof="0" dirty="0"/>
              <a:t>The expanding role of IO-based combinations in intermediate hcc</a:t>
            </a:r>
          </a:p>
        </p:txBody>
      </p:sp>
      <p:sp>
        <p:nvSpPr>
          <p:cNvPr id="3" name="Subtitle 2">
            <a:extLst>
              <a:ext uri="{FF2B5EF4-FFF2-40B4-BE49-F238E27FC236}">
                <a16:creationId xmlns:a16="http://schemas.microsoft.com/office/drawing/2014/main" id="{1463092B-4BCB-876F-5352-A13E9A553D18}"/>
              </a:ext>
            </a:extLst>
          </p:cNvPr>
          <p:cNvSpPr>
            <a:spLocks noGrp="1"/>
          </p:cNvSpPr>
          <p:nvPr>
            <p:ph type="subTitle" idx="1"/>
          </p:nvPr>
        </p:nvSpPr>
        <p:spPr/>
        <p:txBody>
          <a:bodyPr/>
          <a:lstStyle/>
          <a:p>
            <a:r>
              <a:rPr lang="en-GB" b="1" noProof="0" dirty="0"/>
              <a:t>Exploring IO in combination with LRT</a:t>
            </a:r>
          </a:p>
        </p:txBody>
      </p:sp>
      <p:sp>
        <p:nvSpPr>
          <p:cNvPr id="5" name="Slide Number Placeholder 4">
            <a:extLst>
              <a:ext uri="{FF2B5EF4-FFF2-40B4-BE49-F238E27FC236}">
                <a16:creationId xmlns:a16="http://schemas.microsoft.com/office/drawing/2014/main" id="{C7F095C0-310B-9FB7-1C32-700CFE579886}"/>
              </a:ext>
            </a:extLst>
          </p:cNvPr>
          <p:cNvSpPr>
            <a:spLocks noGrp="1"/>
          </p:cNvSpPr>
          <p:nvPr>
            <p:ph type="sldNum" sz="quarter" idx="4"/>
          </p:nvPr>
        </p:nvSpPr>
        <p:spPr/>
        <p:txBody>
          <a:bodyPr/>
          <a:lstStyle/>
          <a:p>
            <a:fld id="{FCE43C0F-8A7B-3A4B-9DB5-B3472E36E833}" type="slidenum">
              <a:rPr lang="en-GB" noProof="0" smtClean="0"/>
              <a:pPr/>
              <a:t>28</a:t>
            </a:fld>
            <a:endParaRPr lang="en-GB" noProof="0" dirty="0"/>
          </a:p>
        </p:txBody>
      </p:sp>
      <p:sp>
        <p:nvSpPr>
          <p:cNvPr id="7" name="Content Placeholder 6">
            <a:extLst>
              <a:ext uri="{FF2B5EF4-FFF2-40B4-BE49-F238E27FC236}">
                <a16:creationId xmlns:a16="http://schemas.microsoft.com/office/drawing/2014/main" id="{FADED771-6EFD-6227-10BC-38A1E41E00A2}"/>
              </a:ext>
            </a:extLst>
          </p:cNvPr>
          <p:cNvSpPr>
            <a:spLocks noGrp="1"/>
          </p:cNvSpPr>
          <p:nvPr>
            <p:ph sz="quarter" idx="15"/>
          </p:nvPr>
        </p:nvSpPr>
        <p:spPr/>
        <p:txBody>
          <a:bodyPr/>
          <a:lstStyle/>
          <a:p>
            <a:r>
              <a:rPr lang="en-GB" noProof="0" dirty="0"/>
              <a:t>HCC, hepatocellular carcinoma; IO, immuno-oncology; LRT, locoregional therapy;</a:t>
            </a:r>
          </a:p>
        </p:txBody>
      </p:sp>
    </p:spTree>
    <p:extLst>
      <p:ext uri="{BB962C8B-B14F-4D97-AF65-F5344CB8AC3E}">
        <p14:creationId xmlns:p14="http://schemas.microsoft.com/office/powerpoint/2010/main" val="12239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7028-CD14-0981-018A-789F9213CB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AB57B7-C05F-9F6A-BD18-FC647275A52B}"/>
              </a:ext>
            </a:extLst>
          </p:cNvPr>
          <p:cNvSpPr>
            <a:spLocks noGrp="1"/>
          </p:cNvSpPr>
          <p:nvPr>
            <p:ph type="title"/>
          </p:nvPr>
        </p:nvSpPr>
        <p:spPr>
          <a:xfrm>
            <a:off x="619201" y="259200"/>
            <a:ext cx="11237439" cy="864000"/>
          </a:xfrm>
        </p:spPr>
        <p:txBody>
          <a:bodyPr>
            <a:normAutofit/>
          </a:bodyPr>
          <a:lstStyle/>
          <a:p>
            <a:r>
              <a:rPr lang="en-GB" spc="-40" noProof="0" dirty="0"/>
              <a:t>Exploring IO-based treatments combined with </a:t>
            </a:r>
            <a:r>
              <a:rPr lang="en-GB" spc="-40" dirty="0"/>
              <a:t>LRT</a:t>
            </a:r>
            <a:br>
              <a:rPr lang="en-GB" sz="3100" noProof="0" dirty="0"/>
            </a:br>
            <a:endParaRPr lang="en-GB" sz="2200" noProof="0" dirty="0"/>
          </a:p>
        </p:txBody>
      </p:sp>
      <p:sp>
        <p:nvSpPr>
          <p:cNvPr id="4" name="Slide Number Placeholder 3">
            <a:extLst>
              <a:ext uri="{FF2B5EF4-FFF2-40B4-BE49-F238E27FC236}">
                <a16:creationId xmlns:a16="http://schemas.microsoft.com/office/drawing/2014/main" id="{EFE24D34-5E2E-C10A-01A8-8E77C9E68522}"/>
              </a:ext>
            </a:extLst>
          </p:cNvPr>
          <p:cNvSpPr>
            <a:spLocks noGrp="1"/>
          </p:cNvSpPr>
          <p:nvPr>
            <p:ph type="sldNum" sz="quarter" idx="4"/>
          </p:nvPr>
        </p:nvSpPr>
        <p:spPr/>
        <p:txBody>
          <a:bodyPr/>
          <a:lstStyle/>
          <a:p>
            <a:fld id="{FCE43C0F-8A7B-3A4B-9DB5-B3472E36E833}" type="slidenum">
              <a:rPr lang="en-GB" noProof="0" smtClean="0"/>
              <a:pPr/>
              <a:t>29</a:t>
            </a:fld>
            <a:endParaRPr lang="en-GB" noProof="0" dirty="0"/>
          </a:p>
        </p:txBody>
      </p:sp>
      <p:sp>
        <p:nvSpPr>
          <p:cNvPr id="2" name="Content Placeholder 1">
            <a:extLst>
              <a:ext uri="{FF2B5EF4-FFF2-40B4-BE49-F238E27FC236}">
                <a16:creationId xmlns:a16="http://schemas.microsoft.com/office/drawing/2014/main" id="{A7A8FFFB-A703-F877-F7F6-4EB30A267193}"/>
              </a:ext>
            </a:extLst>
          </p:cNvPr>
          <p:cNvSpPr>
            <a:spLocks noGrp="1"/>
          </p:cNvSpPr>
          <p:nvPr>
            <p:ph sz="quarter" idx="15"/>
          </p:nvPr>
        </p:nvSpPr>
        <p:spPr/>
        <p:txBody>
          <a:bodyPr anchor="b"/>
          <a:lstStyle/>
          <a:p>
            <a:pPr>
              <a:spcBef>
                <a:spcPts val="0"/>
              </a:spcBef>
              <a:spcAft>
                <a:spcPts val="200"/>
              </a:spcAft>
            </a:pPr>
            <a:r>
              <a:rPr lang="en-GB" sz="1000" noProof="0" dirty="0">
                <a:solidFill>
                  <a:schemeClr val="tx2"/>
                </a:solidFill>
              </a:rPr>
              <a:t>HCC, hepatocellular carcinoma; IO, immuno-oncology</a:t>
            </a:r>
            <a:r>
              <a:rPr lang="en-GB" sz="1000" noProof="0">
                <a:solidFill>
                  <a:schemeClr val="tx2"/>
                </a:solidFill>
              </a:rPr>
              <a:t>; LRT, locoregional therapy; TACE</a:t>
            </a:r>
            <a:r>
              <a:rPr lang="en-GB" sz="1000" noProof="0" dirty="0">
                <a:solidFill>
                  <a:schemeClr val="tx2"/>
                </a:solidFill>
              </a:rPr>
              <a:t>, </a:t>
            </a:r>
            <a:r>
              <a:rPr lang="en-GB" sz="1000" noProof="0" dirty="0" err="1">
                <a:solidFill>
                  <a:schemeClr val="tx2"/>
                </a:solidFill>
              </a:rPr>
              <a:t>transarterial</a:t>
            </a:r>
            <a:r>
              <a:rPr lang="en-GB" sz="1000" noProof="0" dirty="0">
                <a:solidFill>
                  <a:schemeClr val="tx2"/>
                </a:solidFill>
              </a:rPr>
              <a:t> </a:t>
            </a:r>
            <a:r>
              <a:rPr lang="en-GB" sz="1000" noProof="0" dirty="0" err="1">
                <a:solidFill>
                  <a:schemeClr val="tx2"/>
                </a:solidFill>
              </a:rPr>
              <a:t>chemoembolisation</a:t>
            </a:r>
            <a:r>
              <a:rPr lang="en-GB" sz="1000" noProof="0" dirty="0">
                <a:solidFill>
                  <a:schemeClr val="tx2"/>
                </a:solidFill>
              </a:rPr>
              <a:t>; TARE, </a:t>
            </a:r>
            <a:r>
              <a:rPr lang="en-GB" sz="1000" noProof="0" dirty="0" err="1">
                <a:solidFill>
                  <a:schemeClr val="tx2"/>
                </a:solidFill>
              </a:rPr>
              <a:t>transarterial</a:t>
            </a:r>
            <a:r>
              <a:rPr lang="en-GB" sz="1000" noProof="0" dirty="0">
                <a:solidFill>
                  <a:schemeClr val="tx2"/>
                </a:solidFill>
              </a:rPr>
              <a:t> </a:t>
            </a:r>
            <a:r>
              <a:rPr lang="en-GB" sz="1000" noProof="0" dirty="0" err="1">
                <a:solidFill>
                  <a:schemeClr val="tx2"/>
                </a:solidFill>
              </a:rPr>
              <a:t>radioembolisation</a:t>
            </a:r>
            <a:r>
              <a:rPr lang="en-GB" sz="1000" noProof="0" dirty="0">
                <a:solidFill>
                  <a:schemeClr val="tx2"/>
                </a:solidFill>
              </a:rPr>
              <a:t>;</a:t>
            </a:r>
          </a:p>
        </p:txBody>
      </p:sp>
      <p:pic>
        <p:nvPicPr>
          <p:cNvPr id="6" name="Picture 5" descr="A diagram of a person's body&#10;&#10;AI-generated content may be incorrect.">
            <a:extLst>
              <a:ext uri="{FF2B5EF4-FFF2-40B4-BE49-F238E27FC236}">
                <a16:creationId xmlns:a16="http://schemas.microsoft.com/office/drawing/2014/main" id="{BF1C11B2-937D-71F8-6574-E0C29DA74B46}"/>
              </a:ext>
            </a:extLst>
          </p:cNvPr>
          <p:cNvPicPr>
            <a:picLocks noChangeAspect="1"/>
          </p:cNvPicPr>
          <p:nvPr/>
        </p:nvPicPr>
        <p:blipFill>
          <a:blip r:embed="rId3"/>
          <a:stretch>
            <a:fillRect/>
          </a:stretch>
        </p:blipFill>
        <p:spPr>
          <a:xfrm>
            <a:off x="1451771" y="1032859"/>
            <a:ext cx="8517162" cy="5251484"/>
          </a:xfrm>
          <a:prstGeom prst="rect">
            <a:avLst/>
          </a:prstGeom>
        </p:spPr>
      </p:pic>
    </p:spTree>
    <p:extLst>
      <p:ext uri="{BB962C8B-B14F-4D97-AF65-F5344CB8AC3E}">
        <p14:creationId xmlns:p14="http://schemas.microsoft.com/office/powerpoint/2010/main" val="10786756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70000" lnSpcReduction="20000"/>
          </a:bodyPr>
          <a:lstStyle/>
          <a:p>
            <a:pPr marL="0" indent="0">
              <a:lnSpc>
                <a:spcPct val="120000"/>
              </a:lnSpc>
              <a:spcBef>
                <a:spcPts val="0"/>
              </a:spcBef>
              <a:buNone/>
            </a:pPr>
            <a:r>
              <a:rPr lang="en-GB" sz="1700" b="1" noProof="0" dirty="0">
                <a:latin typeface="Arial" panose="020B0604020202020204" pitchFamily="34" charset="0"/>
              </a:rPr>
              <a:t>This programme is developed by HCC CONNECT, </a:t>
            </a:r>
            <a:br>
              <a:rPr lang="en-GB" sz="1700" b="1" noProof="0" dirty="0">
                <a:latin typeface="Arial" panose="020B0604020202020204" pitchFamily="34" charset="0"/>
              </a:rPr>
            </a:br>
            <a:r>
              <a:rPr lang="en-GB" sz="1700" b="1" noProof="0" dirty="0">
                <a:latin typeface="Arial" panose="020B0604020202020204" pitchFamily="34" charset="0"/>
              </a:rPr>
              <a:t>an international group of experts in the field of </a:t>
            </a:r>
            <a:br>
              <a:rPr lang="en-GB" sz="1700" b="1" noProof="0" dirty="0">
                <a:latin typeface="Arial" panose="020B0604020202020204" pitchFamily="34" charset="0"/>
              </a:rPr>
            </a:br>
            <a:r>
              <a:rPr lang="en-GB" sz="1700" b="1" noProof="0" dirty="0"/>
              <a:t>hepatocellular carcinoma and brought to you alongside</a:t>
            </a:r>
          </a:p>
          <a:p>
            <a:pPr marL="0" indent="0">
              <a:lnSpc>
                <a:spcPct val="120000"/>
              </a:lnSpc>
              <a:spcBef>
                <a:spcPts val="0"/>
              </a:spcBef>
              <a:buNone/>
            </a:pPr>
            <a:r>
              <a:rPr lang="en-GB" sz="1700" b="1" noProof="0" dirty="0"/>
              <a:t>GI CONNECT, an international group of experts in the </a:t>
            </a:r>
          </a:p>
          <a:p>
            <a:pPr marL="0" indent="0">
              <a:lnSpc>
                <a:spcPct val="120000"/>
              </a:lnSpc>
              <a:spcBef>
                <a:spcPts val="0"/>
              </a:spcBef>
              <a:buNone/>
            </a:pPr>
            <a:r>
              <a:rPr lang="en-GB" sz="1700" b="1" noProof="0" dirty="0"/>
              <a:t>field of gastrointestinal oncology.</a:t>
            </a:r>
            <a:endParaRPr lang="en-GB" sz="1700" b="1" noProof="0" dirty="0">
              <a:latin typeface="Arial" panose="020B0604020202020204" pitchFamily="34" charset="0"/>
            </a:endParaRPr>
          </a:p>
          <a:p>
            <a:pPr marL="0" indent="0">
              <a:lnSpc>
                <a:spcPct val="120000"/>
              </a:lnSpc>
              <a:spcBef>
                <a:spcPts val="600"/>
              </a:spcBef>
              <a:buNone/>
            </a:pPr>
            <a:endParaRPr lang="en-GB" noProof="0" dirty="0">
              <a:latin typeface="Arial" panose="020B0604020202020204" pitchFamily="34" charset="0"/>
            </a:endParaRPr>
          </a:p>
          <a:p>
            <a:pPr marL="0" indent="0">
              <a:spcBef>
                <a:spcPts val="600"/>
              </a:spcBef>
              <a:buNone/>
            </a:pPr>
            <a:r>
              <a:rPr lang="en-GB" b="1" noProof="0" dirty="0">
                <a:solidFill>
                  <a:schemeClr val="accent1"/>
                </a:solidFill>
                <a:latin typeface="Arial" panose="020B0604020202020204" pitchFamily="34" charset="0"/>
              </a:rPr>
              <a:t>Acknowledgement and disclosures</a:t>
            </a:r>
          </a:p>
          <a:p>
            <a:pPr marL="0" indent="0">
              <a:buNone/>
            </a:pPr>
            <a:r>
              <a:rPr lang="en-GB" noProof="0" dirty="0">
                <a:latin typeface="Arial" panose="020B0604020202020204" pitchFamily="34" charset="0"/>
              </a:rPr>
              <a:t>AstraZeneca has provided a sponsorship grant towards this </a:t>
            </a:r>
            <a:r>
              <a:rPr lang="en-GB" noProof="0">
                <a:latin typeface="Arial" panose="020B0604020202020204" pitchFamily="34" charset="0"/>
              </a:rPr>
              <a:t>independent programme. </a:t>
            </a:r>
            <a:r>
              <a:rPr lang="en-GB" noProof="0" dirty="0">
                <a:latin typeface="Arial" panose="020B0604020202020204" pitchFamily="34" charset="0"/>
              </a:rPr>
              <a:t>The programme is therefore independent, the content is not influenced by the supporter and is under the sole responsibility of the experts.</a:t>
            </a:r>
          </a:p>
          <a:p>
            <a:pPr marL="0" indent="0">
              <a:buNone/>
            </a:pPr>
            <a:r>
              <a:rPr lang="en-GB" b="1" noProof="0" dirty="0">
                <a:latin typeface="Arial" panose="020B0604020202020204" pitchFamily="34" charset="0"/>
              </a:rPr>
              <a:t>Please note:</a:t>
            </a:r>
            <a:r>
              <a:rPr lang="en-GB" noProof="0" dirty="0">
                <a:latin typeface="Arial" panose="020B0604020202020204" pitchFamily="34" charset="0"/>
              </a:rPr>
              <a:t> </a:t>
            </a:r>
          </a:p>
          <a:p>
            <a:r>
              <a:rPr lang="en-GB" noProof="0" dirty="0">
                <a:latin typeface="Arial" panose="020B0604020202020204" pitchFamily="34" charset="0"/>
              </a:rPr>
              <a:t>This </a:t>
            </a:r>
            <a:r>
              <a:rPr lang="en-GB" noProof="0" dirty="0"/>
              <a:t>educational programme is intended for healthcare professionals only</a:t>
            </a:r>
          </a:p>
          <a:p>
            <a:r>
              <a:rPr lang="en-GB" noProof="0" dirty="0">
                <a:latin typeface="Arial" panose="020B0604020202020204" pitchFamily="34" charset="0"/>
              </a:rPr>
              <a:t>The views </a:t>
            </a:r>
            <a:r>
              <a:rPr lang="en-GB" sz="2000" noProof="0" dirty="0"/>
              <a:t>expressed within this programme are the personal opinions of the experts. They do not necessarily represent </a:t>
            </a:r>
            <a:br>
              <a:rPr lang="en-GB" sz="2000" noProof="0" dirty="0"/>
            </a:br>
            <a:r>
              <a:rPr lang="en-GB" sz="2000" noProof="0" dirty="0"/>
              <a:t>the views of the experts’ academic institutions, organisations, or the rest of the HCC CONNECT and GI CONNECT groups</a:t>
            </a:r>
            <a:r>
              <a:rPr lang="en-GB" noProof="0" dirty="0">
                <a:latin typeface="Arial" panose="020B0604020202020204" pitchFamily="34" charset="0"/>
              </a:rPr>
              <a:t>.</a:t>
            </a:r>
          </a:p>
          <a:p>
            <a:pPr marL="0" indent="0">
              <a:buNone/>
            </a:pPr>
            <a:r>
              <a:rPr lang="en-GB" noProof="0" dirty="0">
                <a:latin typeface="Arial" panose="020B0604020202020204" pitchFamily="34" charset="0"/>
              </a:rPr>
              <a:t>Expert disclosures:</a:t>
            </a:r>
          </a:p>
          <a:p>
            <a:r>
              <a:rPr lang="en-GB" b="1" noProof="0" dirty="0">
                <a:solidFill>
                  <a:srgbClr val="C6573B"/>
                </a:solidFill>
              </a:rPr>
              <a:t>Prof. Aiwu Ruth He</a:t>
            </a:r>
            <a:r>
              <a:rPr lang="en-GB" b="1" noProof="0" dirty="0">
                <a:solidFill>
                  <a:srgbClr val="C6573B"/>
                </a:solidFill>
                <a:latin typeface="Arial" panose="020B0604020202020204" pitchFamily="34" charset="0"/>
              </a:rPr>
              <a:t> </a:t>
            </a:r>
            <a:r>
              <a:rPr lang="en-GB" noProof="0" dirty="0">
                <a:latin typeface="Arial" panose="020B0604020202020204" pitchFamily="34" charset="0"/>
              </a:rPr>
              <a:t>has received financial support/sponsorship for research support, consultation, or speaker fees from the following companies: AstraZeneca, BMS, Boston Scientific, Eisai, Genentech, and Merck</a:t>
            </a:r>
          </a:p>
          <a:p>
            <a:r>
              <a:rPr lang="en-GB" b="1" noProof="0" dirty="0">
                <a:solidFill>
                  <a:schemeClr val="accent1"/>
                </a:solidFill>
                <a:latin typeface="Arial" panose="020B0604020202020204" pitchFamily="34" charset="0"/>
              </a:rPr>
              <a:t>Prof. Beau </a:t>
            </a:r>
            <a:r>
              <a:rPr lang="en-GB" b="1" noProof="0" dirty="0" err="1">
                <a:solidFill>
                  <a:schemeClr val="accent1"/>
                </a:solidFill>
                <a:latin typeface="Arial" panose="020B0604020202020204" pitchFamily="34" charset="0"/>
              </a:rPr>
              <a:t>Toskich</a:t>
            </a:r>
            <a:r>
              <a:rPr lang="en-GB" b="1" noProof="0" dirty="0">
                <a:solidFill>
                  <a:schemeClr val="accent1"/>
                </a:solidFill>
                <a:latin typeface="Arial" panose="020B0604020202020204" pitchFamily="34" charset="0"/>
              </a:rPr>
              <a:t> </a:t>
            </a:r>
            <a:r>
              <a:rPr lang="en-GB" sz="1900" noProof="0" dirty="0"/>
              <a:t>has received financial support/sponsorship for research support, consultation, or speaker fees from the following companies: </a:t>
            </a:r>
            <a:r>
              <a:rPr lang="en-GB" sz="1900" kern="100" noProof="0" dirty="0">
                <a:effectLst/>
                <a:ea typeface="Times New Roman" panose="02020603050405020304" pitchFamily="18" charset="0"/>
              </a:rPr>
              <a:t>AstraZeneca, Boston Scientific, Delcath, Eisai, Galvanize, Genentech, HistoSonics, Johnson &amp; Johnson, </a:t>
            </a:r>
            <a:r>
              <a:rPr lang="en-GB" sz="1900" kern="100" noProof="0" dirty="0" err="1">
                <a:effectLst/>
                <a:ea typeface="Times New Roman" panose="02020603050405020304" pitchFamily="18" charset="0"/>
              </a:rPr>
              <a:t>Replimune</a:t>
            </a:r>
            <a:r>
              <a:rPr lang="en-GB" sz="1900" kern="100" noProof="0" dirty="0">
                <a:effectLst/>
                <a:ea typeface="Times New Roman" panose="02020603050405020304" pitchFamily="18" charset="0"/>
              </a:rPr>
              <a:t>, Sirtex Medical, Terumo, Turnstone Biologics, VIVOS</a:t>
            </a:r>
          </a:p>
          <a:p>
            <a:pPr marL="0" indent="0">
              <a:buNone/>
            </a:pPr>
            <a:endParaRPr lang="en-GB" sz="2100" noProof="0"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noProof="0" dirty="0">
                <a:latin typeface="Arial" panose="020B0604020202020204" pitchFamily="34" charset="0"/>
              </a:rPr>
              <a:t>Developed by HCC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2" name="Picture 1">
            <a:hlinkClick r:id="rId3"/>
            <a:extLst>
              <a:ext uri="{FF2B5EF4-FFF2-40B4-BE49-F238E27FC236}">
                <a16:creationId xmlns:a16="http://schemas.microsoft.com/office/drawing/2014/main" id="{0FA0ED1F-2C18-5421-0E8E-B5AA6A78A7F9}"/>
              </a:ext>
            </a:extLst>
          </p:cNvPr>
          <p:cNvPicPr>
            <a:picLocks noChangeAspect="1"/>
          </p:cNvPicPr>
          <p:nvPr/>
        </p:nvPicPr>
        <p:blipFill rotWithShape="1">
          <a:blip r:embed="rId4"/>
          <a:srcRect r="2035"/>
          <a:stretch/>
        </p:blipFill>
        <p:spPr>
          <a:xfrm>
            <a:off x="5533614" y="1223794"/>
            <a:ext cx="2552523" cy="1009649"/>
          </a:xfrm>
          <a:prstGeom prst="rect">
            <a:avLst/>
          </a:prstGeom>
        </p:spPr>
      </p:pic>
      <p:pic>
        <p:nvPicPr>
          <p:cNvPr id="5" name="Picture 4">
            <a:extLst>
              <a:ext uri="{FF2B5EF4-FFF2-40B4-BE49-F238E27FC236}">
                <a16:creationId xmlns:a16="http://schemas.microsoft.com/office/drawing/2014/main" id="{60F62854-5A2F-140E-56B4-2CFC2DACC340}"/>
              </a:ext>
            </a:extLst>
          </p:cNvPr>
          <p:cNvPicPr>
            <a:picLocks noChangeAspect="1"/>
          </p:cNvPicPr>
          <p:nvPr/>
        </p:nvPicPr>
        <p:blipFill>
          <a:blip r:embed="rId5"/>
          <a:stretch>
            <a:fillRect/>
          </a:stretch>
        </p:blipFill>
        <p:spPr>
          <a:xfrm>
            <a:off x="8766569" y="1224619"/>
            <a:ext cx="2552400" cy="1007999"/>
          </a:xfrm>
          <a:prstGeom prst="rect">
            <a:avLst/>
          </a:prstGeom>
        </p:spPr>
      </p:pic>
    </p:spTree>
    <p:extLst>
      <p:ext uri="{BB962C8B-B14F-4D97-AF65-F5344CB8AC3E}">
        <p14:creationId xmlns:p14="http://schemas.microsoft.com/office/powerpoint/2010/main" val="29516163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6209-269B-FE8E-762B-34A298D010F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2E71D3E-A754-8AD9-34D1-012AB1165427}"/>
              </a:ext>
            </a:extLst>
          </p:cNvPr>
          <p:cNvSpPr>
            <a:spLocks noGrp="1"/>
          </p:cNvSpPr>
          <p:nvPr>
            <p:ph sz="quarter" idx="12"/>
          </p:nvPr>
        </p:nvSpPr>
        <p:spPr>
          <a:xfrm>
            <a:off x="620184" y="1052736"/>
            <a:ext cx="10963200" cy="275208"/>
          </a:xfrm>
        </p:spPr>
        <p:txBody>
          <a:bodyPr/>
          <a:lstStyle/>
          <a:p>
            <a:pPr marL="0" indent="0" algn="ctr">
              <a:buNone/>
            </a:pPr>
            <a:r>
              <a:rPr lang="en-GB" sz="1600" b="1" spc="30" noProof="0" dirty="0">
                <a:solidFill>
                  <a:srgbClr val="505050"/>
                </a:solidFill>
                <a:latin typeface="Arial" panose="020B0604020202020204" pitchFamily="34" charset="0"/>
                <a:ea typeface="Aileron" charset="0"/>
                <a:cs typeface="Arial" panose="020B0604020202020204" pitchFamily="34" charset="0"/>
              </a:rPr>
              <a:t>Overview of the contemporary and potential use of Y90 and IO across the BCLC spectrum</a:t>
            </a:r>
          </a:p>
        </p:txBody>
      </p:sp>
      <p:sp>
        <p:nvSpPr>
          <p:cNvPr id="3" name="Title 2">
            <a:extLst>
              <a:ext uri="{FF2B5EF4-FFF2-40B4-BE49-F238E27FC236}">
                <a16:creationId xmlns:a16="http://schemas.microsoft.com/office/drawing/2014/main" id="{00F35817-E3B5-5314-2BA8-832EFFCD699C}"/>
              </a:ext>
            </a:extLst>
          </p:cNvPr>
          <p:cNvSpPr>
            <a:spLocks noGrp="1"/>
          </p:cNvSpPr>
          <p:nvPr>
            <p:ph type="title"/>
          </p:nvPr>
        </p:nvSpPr>
        <p:spPr>
          <a:xfrm>
            <a:off x="619201" y="259200"/>
            <a:ext cx="11237439" cy="864000"/>
          </a:xfrm>
        </p:spPr>
        <p:txBody>
          <a:bodyPr>
            <a:normAutofit/>
          </a:bodyPr>
          <a:lstStyle/>
          <a:p>
            <a:r>
              <a:rPr lang="en-GB" spc="-40" noProof="0" dirty="0"/>
              <a:t>Exploring IO-based treatments combined with LRT</a:t>
            </a:r>
            <a:br>
              <a:rPr lang="en-GB" sz="3100" noProof="0" dirty="0"/>
            </a:br>
            <a:r>
              <a:rPr lang="en-US" sz="2200" noProof="0" dirty="0">
                <a:solidFill>
                  <a:schemeClr val="accent1"/>
                </a:solidFill>
              </a:rPr>
              <a:t>Strengths of one therapy mitigate weaknesses of the other</a:t>
            </a:r>
            <a:endParaRPr lang="en-GB" sz="2200" noProof="0" dirty="0"/>
          </a:p>
        </p:txBody>
      </p:sp>
      <p:sp>
        <p:nvSpPr>
          <p:cNvPr id="4" name="Slide Number Placeholder 3">
            <a:extLst>
              <a:ext uri="{FF2B5EF4-FFF2-40B4-BE49-F238E27FC236}">
                <a16:creationId xmlns:a16="http://schemas.microsoft.com/office/drawing/2014/main" id="{F5984708-71FB-2FE3-5078-7B0A9897C3B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0039B9E-7006-167F-B730-CF05EF1DCF1B}"/>
              </a:ext>
            </a:extLst>
          </p:cNvPr>
          <p:cNvSpPr>
            <a:spLocks noGrp="1"/>
          </p:cNvSpPr>
          <p:nvPr>
            <p:ph sz="quarter" idx="15"/>
          </p:nvPr>
        </p:nvSpPr>
        <p:spPr/>
        <p:txBody>
          <a:bodyPr anchor="b"/>
          <a:lstStyle/>
          <a:p>
            <a:pPr>
              <a:spcBef>
                <a:spcPts val="0"/>
              </a:spcBef>
              <a:spcAft>
                <a:spcPts val="200"/>
              </a:spcAft>
            </a:pPr>
            <a:r>
              <a:rPr lang="en-GB" sz="1000" noProof="0" dirty="0">
                <a:solidFill>
                  <a:schemeClr val="tx2"/>
                </a:solidFill>
              </a:rPr>
              <a:t>BCLC, Barcelona Clinic Liver Cancer (algorithm); FLR, future liver remnant; ICI, immune checkpoint inhibitor; IO, immuno-oncology; LRT, locoregional therapy; ORR, overall response rate; RE, radioembolisation; VEGF, vascular endothelial growth factor; Vp, vascular portal (classification); Y90, yttrium 90 </a:t>
            </a:r>
          </a:p>
          <a:p>
            <a:pPr>
              <a:spcBef>
                <a:spcPts val="0"/>
              </a:spcBef>
              <a:spcAft>
                <a:spcPts val="200"/>
              </a:spcAft>
            </a:pPr>
            <a:r>
              <a:rPr lang="en-GB" sz="1000" noProof="0" dirty="0">
                <a:solidFill>
                  <a:schemeClr val="tx2"/>
                </a:solidFill>
              </a:rPr>
              <a:t>Malone CD, et al. J Vasc Interv Radiol. 2024;S1051-0443(24)00718-8</a:t>
            </a:r>
          </a:p>
        </p:txBody>
      </p:sp>
      <p:sp>
        <p:nvSpPr>
          <p:cNvPr id="15" name="Rectangle: Rounded Corners 14">
            <a:extLst>
              <a:ext uri="{FF2B5EF4-FFF2-40B4-BE49-F238E27FC236}">
                <a16:creationId xmlns:a16="http://schemas.microsoft.com/office/drawing/2014/main" id="{1718A1F5-E50B-731F-8DA0-C15D78A1A863}"/>
              </a:ext>
            </a:extLst>
          </p:cNvPr>
          <p:cNvSpPr/>
          <p:nvPr/>
        </p:nvSpPr>
        <p:spPr>
          <a:xfrm>
            <a:off x="1665984" y="5589240"/>
            <a:ext cx="8856986" cy="576000"/>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combination of</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locoregional therapies and IO-based treatments</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could improve local and systemic control of the disease</a:t>
            </a:r>
          </a:p>
        </p:txBody>
      </p:sp>
      <p:graphicFrame>
        <p:nvGraphicFramePr>
          <p:cNvPr id="5" name="Table 4">
            <a:extLst>
              <a:ext uri="{FF2B5EF4-FFF2-40B4-BE49-F238E27FC236}">
                <a16:creationId xmlns:a16="http://schemas.microsoft.com/office/drawing/2014/main" id="{57C17069-97B2-2909-6A6B-40B5D63975D8}"/>
              </a:ext>
            </a:extLst>
          </p:cNvPr>
          <p:cNvGraphicFramePr>
            <a:graphicFrameLocks noGrp="1"/>
          </p:cNvGraphicFramePr>
          <p:nvPr/>
        </p:nvGraphicFramePr>
        <p:xfrm>
          <a:off x="1667508" y="1332301"/>
          <a:ext cx="8856986" cy="4230277"/>
        </p:xfrm>
        <a:graphic>
          <a:graphicData uri="http://schemas.openxmlformats.org/drawingml/2006/table">
            <a:tbl>
              <a:tblPr firstRow="1" bandRow="1">
                <a:tableStyleId>{5C22544A-7EE6-4342-B048-85BDC9FD1C3A}</a:tableStyleId>
              </a:tblPr>
              <a:tblGrid>
                <a:gridCol w="1404156">
                  <a:extLst>
                    <a:ext uri="{9D8B030D-6E8A-4147-A177-3AD203B41FA5}">
                      <a16:colId xmlns:a16="http://schemas.microsoft.com/office/drawing/2014/main" val="1821620079"/>
                    </a:ext>
                  </a:extLst>
                </a:gridCol>
                <a:gridCol w="2129380">
                  <a:extLst>
                    <a:ext uri="{9D8B030D-6E8A-4147-A177-3AD203B41FA5}">
                      <a16:colId xmlns:a16="http://schemas.microsoft.com/office/drawing/2014/main" val="1298877200"/>
                    </a:ext>
                  </a:extLst>
                </a:gridCol>
                <a:gridCol w="1064690">
                  <a:extLst>
                    <a:ext uri="{9D8B030D-6E8A-4147-A177-3AD203B41FA5}">
                      <a16:colId xmlns:a16="http://schemas.microsoft.com/office/drawing/2014/main" val="2483495225"/>
                    </a:ext>
                  </a:extLst>
                </a:gridCol>
                <a:gridCol w="1064690">
                  <a:extLst>
                    <a:ext uri="{9D8B030D-6E8A-4147-A177-3AD203B41FA5}">
                      <a16:colId xmlns:a16="http://schemas.microsoft.com/office/drawing/2014/main" val="4142515243"/>
                    </a:ext>
                  </a:extLst>
                </a:gridCol>
                <a:gridCol w="1064690">
                  <a:extLst>
                    <a:ext uri="{9D8B030D-6E8A-4147-A177-3AD203B41FA5}">
                      <a16:colId xmlns:a16="http://schemas.microsoft.com/office/drawing/2014/main" val="3036317943"/>
                    </a:ext>
                  </a:extLst>
                </a:gridCol>
                <a:gridCol w="1064690">
                  <a:extLst>
                    <a:ext uri="{9D8B030D-6E8A-4147-A177-3AD203B41FA5}">
                      <a16:colId xmlns:a16="http://schemas.microsoft.com/office/drawing/2014/main" val="1186768555"/>
                    </a:ext>
                  </a:extLst>
                </a:gridCol>
                <a:gridCol w="1064690">
                  <a:extLst>
                    <a:ext uri="{9D8B030D-6E8A-4147-A177-3AD203B41FA5}">
                      <a16:colId xmlns:a16="http://schemas.microsoft.com/office/drawing/2014/main" val="1531562401"/>
                    </a:ext>
                  </a:extLst>
                </a:gridCol>
              </a:tblGrid>
              <a:tr h="400980">
                <a:tc>
                  <a:txBody>
                    <a:bodyPr/>
                    <a:lstStyle/>
                    <a:p>
                      <a:pPr algn="ctr"/>
                      <a:r>
                        <a:rPr lang="en-GB" sz="1100" noProof="0" dirty="0">
                          <a:solidFill>
                            <a:schemeClr val="tx1"/>
                          </a:solidFill>
                          <a:latin typeface="Arial" panose="020B0604020202020204" pitchFamily="34" charset="0"/>
                          <a:cs typeface="Arial" panose="020B0604020202020204" pitchFamily="34" charset="0"/>
                        </a:rPr>
                        <a:t>Contemporary</a:t>
                      </a:r>
                      <a:br>
                        <a:rPr lang="en-GB" sz="1100" noProof="0" dirty="0">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clinical use</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6">
                  <a:txBody>
                    <a:bodyPr/>
                    <a:lstStyle/>
                    <a:p>
                      <a:endParaRPr lang="en-GB" sz="10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68034">
                          <a:srgbClr val="E5B9B8"/>
                        </a:gs>
                        <a:gs pos="0">
                          <a:schemeClr val="tx2"/>
                        </a:gs>
                        <a:gs pos="100000">
                          <a:schemeClr val="accent1">
                            <a:lumMod val="60000"/>
                            <a:lumOff val="40000"/>
                          </a:schemeClr>
                        </a:gs>
                      </a:gsLst>
                      <a:lin ang="0" scaled="0"/>
                      <a:tileRect/>
                    </a:gradFill>
                  </a:tcPr>
                </a:tc>
                <a:tc hMerge="1">
                  <a:txBody>
                    <a:bodyPr/>
                    <a:lstStyle/>
                    <a:p>
                      <a:endParaRPr lang="en-GB" sz="1100" noProof="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GB" sz="1100" noProof="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GB" sz="1100" noProof="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GB" sz="1100" noProof="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GB" sz="1100" noProof="0" dirty="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22564"/>
                  </a:ext>
                </a:extLst>
              </a:tr>
              <a:tr h="360000">
                <a:tc>
                  <a:txBody>
                    <a:bodyPr/>
                    <a:lstStyle/>
                    <a:p>
                      <a:pPr algn="ctr"/>
                      <a:r>
                        <a:rPr lang="en-GB" sz="900" b="1" noProof="0" dirty="0">
                          <a:solidFill>
                            <a:schemeClr val="bg1"/>
                          </a:solidFill>
                          <a:latin typeface="Arial" panose="020B0604020202020204" pitchFamily="34" charset="0"/>
                          <a:cs typeface="Arial" panose="020B0604020202020204" pitchFamily="34" charset="0"/>
                        </a:rPr>
                        <a:t>         Y90-RE</a:t>
                      </a: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rowSpan="4">
                  <a:txBody>
                    <a:bodyPr/>
                    <a:lstStyle/>
                    <a:p>
                      <a:pPr algn="ctr"/>
                      <a:r>
                        <a:rPr lang="en-GB" sz="1100" b="1" u="sng" noProof="0" dirty="0">
                          <a:latin typeface="Arial" panose="020B0604020202020204" pitchFamily="34" charset="0"/>
                          <a:cs typeface="Arial" panose="020B0604020202020204" pitchFamily="34" charset="0"/>
                        </a:rPr>
                        <a:t>A – Early</a:t>
                      </a:r>
                    </a:p>
                    <a:p>
                      <a:pPr algn="ctr"/>
                      <a:br>
                        <a:rPr lang="en-GB" sz="500"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Solitary, 3 up to 3 cm</a:t>
                      </a:r>
                    </a:p>
                  </a:txBody>
                  <a:tcPr marL="19440" marR="19440" marT="28800" marB="17280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u="sng" noProof="0" dirty="0">
                          <a:latin typeface="Arial" panose="020B0604020202020204" pitchFamily="34" charset="0"/>
                          <a:cs typeface="Arial" panose="020B0604020202020204" pitchFamily="34" charset="0"/>
                        </a:rPr>
                        <a:t>B – Intermediate</a:t>
                      </a:r>
                    </a:p>
                  </a:txBody>
                  <a:tcPr marL="19440" marR="19440" marT="28800" marB="2880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200" b="1" dirty="0">
                        <a:latin typeface="Arial" panose="020B0604020202020204" pitchFamily="34" charset="0"/>
                        <a:cs typeface="Arial" panose="020B0604020202020204" pitchFamily="34" charset="0"/>
                      </a:endParaRPr>
                    </a:p>
                  </a:txBody>
                  <a:tcPr/>
                </a:tc>
                <a:tc rowSpan="2" hMerge="1">
                  <a:txBody>
                    <a:bodyPr/>
                    <a:lstStyle/>
                    <a:p>
                      <a:endParaRPr lang="en-US" sz="1200" b="1" dirty="0">
                        <a:latin typeface="Arial" panose="020B0604020202020204" pitchFamily="34" charset="0"/>
                        <a:cs typeface="Arial" panose="020B0604020202020204" pitchFamily="34" charset="0"/>
                      </a:endParaRPr>
                    </a:p>
                  </a:txBody>
                  <a:tcPr/>
                </a:tc>
                <a:tc rowSpan="2" gridSpan="2">
                  <a:txBody>
                    <a:bodyPr/>
                    <a:lstStyle/>
                    <a:p>
                      <a:pPr algn="ctr"/>
                      <a:r>
                        <a:rPr lang="en-GB" sz="1100" b="1" u="sng" noProof="0" dirty="0">
                          <a:latin typeface="Arial" panose="020B0604020202020204" pitchFamily="34" charset="0"/>
                          <a:cs typeface="Arial" panose="020B0604020202020204" pitchFamily="34" charset="0"/>
                        </a:rPr>
                        <a:t>C – Advanced</a:t>
                      </a:r>
                    </a:p>
                  </a:txBody>
                  <a:tcPr marL="19440" marR="19440" marT="28800" marB="2880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585566"/>
                  </a:ext>
                </a:extLst>
              </a:tr>
              <a:tr h="543631">
                <a:tc rowSpan="2">
                  <a:txBody>
                    <a:bodyPr/>
                    <a:lstStyle/>
                    <a:p>
                      <a:pPr algn="ctr"/>
                      <a:r>
                        <a:rPr lang="en-GB" sz="900" b="1" noProof="0" dirty="0">
                          <a:solidFill>
                            <a:schemeClr val="bg1"/>
                          </a:solidFill>
                          <a:latin typeface="Arial" panose="020B0604020202020204" pitchFamily="34" charset="0"/>
                          <a:cs typeface="Arial" panose="020B0604020202020204" pitchFamily="34" charset="0"/>
                        </a:rPr>
                        <a:t>          ICI +/– anti-VEGF</a:t>
                      </a: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78980240"/>
                  </a:ext>
                </a:extLst>
              </a:tr>
              <a:tr h="0">
                <a:tc vMerge="1">
                  <a:txBody>
                    <a:bodyPr/>
                    <a:lstStyle/>
                    <a:p>
                      <a:pPr algn="ctr"/>
                      <a:endParaRPr lang="en-GB" sz="900" b="1" noProof="0" dirty="0">
                        <a:solidFill>
                          <a:schemeClr val="bg1"/>
                        </a:solidFill>
                        <a:latin typeface="Arial" panose="020B0604020202020204" pitchFamily="34" charset="0"/>
                        <a:cs typeface="Arial" panose="020B0604020202020204" pitchFamily="34" charset="0"/>
                      </a:endParaRP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vMerge="1">
                  <a:txBody>
                    <a:bodyPr/>
                    <a:lstStyle/>
                    <a:p>
                      <a:endParaRPr lang="en-GB"/>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noProof="0">
                          <a:latin typeface="Arial" panose="020B0604020202020204" pitchFamily="34" charset="0"/>
                          <a:cs typeface="Arial" panose="020B0604020202020204" pitchFamily="34" charset="0"/>
                        </a:rPr>
                        <a:t>Extended</a:t>
                      </a:r>
                      <a:br>
                        <a:rPr lang="en-GB" sz="1000" b="1" noProof="0">
                          <a:latin typeface="Arial" panose="020B0604020202020204" pitchFamily="34" charset="0"/>
                          <a:cs typeface="Arial" panose="020B0604020202020204" pitchFamily="34" charset="0"/>
                        </a:rPr>
                      </a:br>
                      <a:r>
                        <a:rPr lang="en-GB" sz="1000" b="1" noProof="0">
                          <a:latin typeface="Arial" panose="020B0604020202020204" pitchFamily="34" charset="0"/>
                          <a:cs typeface="Arial" panose="020B0604020202020204" pitchFamily="34" charset="0"/>
                        </a:rPr>
                        <a:t>transplant</a:t>
                      </a:r>
                      <a:endParaRPr lang="en-GB" sz="1100" b="1" u="sng"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r>
                        <a:rPr lang="en-GB" sz="1000" b="1" noProof="0">
                          <a:latin typeface="Arial" panose="020B0604020202020204" pitchFamily="34" charset="0"/>
                          <a:cs typeface="Arial" panose="020B0604020202020204" pitchFamily="34" charset="0"/>
                        </a:rPr>
                        <a:t>Well-defined tumours</a:t>
                      </a:r>
                      <a:endParaRPr lang="en-GB"/>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r>
                        <a:rPr lang="en-GB" sz="1000" b="1" noProof="0" dirty="0">
                          <a:latin typeface="Arial" panose="020B0604020202020204" pitchFamily="34" charset="0"/>
                          <a:cs typeface="Arial" panose="020B0604020202020204" pitchFamily="34" charset="0"/>
                        </a:rPr>
                        <a:t>Infiltrative,</a:t>
                      </a:r>
                      <a:br>
                        <a:rPr lang="en-GB" sz="1000" b="1" noProof="0" dirty="0">
                          <a:latin typeface="Arial" panose="020B0604020202020204" pitchFamily="34" charset="0"/>
                          <a:cs typeface="Arial" panose="020B0604020202020204" pitchFamily="34" charset="0"/>
                        </a:rPr>
                      </a:br>
                      <a:r>
                        <a:rPr lang="en-GB" sz="1000" b="1" noProof="0" dirty="0" err="1">
                          <a:latin typeface="Arial" panose="020B0604020202020204" pitchFamily="34" charset="0"/>
                          <a:cs typeface="Arial" panose="020B0604020202020204" pitchFamily="34" charset="0"/>
                        </a:rPr>
                        <a:t>bilobar</a:t>
                      </a:r>
                      <a:endParaRPr lang="en-GB" dirty="0"/>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000" b="1" noProof="0">
                          <a:latin typeface="Arial" panose="020B0604020202020204" pitchFamily="34" charset="0"/>
                          <a:cs typeface="Arial" panose="020B0604020202020204" pitchFamily="34" charset="0"/>
                        </a:rPr>
                        <a:t>Vascular</a:t>
                      </a:r>
                      <a:br>
                        <a:rPr lang="en-GB" sz="1000" b="1" noProof="0">
                          <a:latin typeface="Arial" panose="020B0604020202020204" pitchFamily="34" charset="0"/>
                          <a:cs typeface="Arial" panose="020B0604020202020204" pitchFamily="34" charset="0"/>
                        </a:rPr>
                      </a:br>
                      <a:r>
                        <a:rPr lang="en-GB" sz="1000" b="1" noProof="0">
                          <a:latin typeface="Arial" panose="020B0604020202020204" pitchFamily="34" charset="0"/>
                          <a:cs typeface="Arial" panose="020B0604020202020204" pitchFamily="34" charset="0"/>
                        </a:rPr>
                        <a:t>invasion</a:t>
                      </a:r>
                      <a:endParaRPr lang="en-GB" sz="1100" b="1" u="sng"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r>
                        <a:rPr lang="en-GB" sz="1000" b="1" noProof="0" dirty="0">
                          <a:latin typeface="Arial" panose="020B0604020202020204" pitchFamily="34" charset="0"/>
                          <a:cs typeface="Arial" panose="020B0604020202020204" pitchFamily="34" charset="0"/>
                        </a:rPr>
                        <a:t>Extrahepatic metastasis</a:t>
                      </a:r>
                      <a:endParaRPr lang="en-GB" dirty="0"/>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440000"/>
                  </a:ext>
                </a:extLst>
              </a:tr>
              <a:tr h="305840">
                <a:tc>
                  <a:txBody>
                    <a:bodyPr/>
                    <a:lstStyle/>
                    <a:p>
                      <a:pPr algn="ctr"/>
                      <a:r>
                        <a:rPr lang="en-GB" sz="1100" b="1" noProof="0" dirty="0">
                          <a:latin typeface="Arial" panose="020B0604020202020204" pitchFamily="34" charset="0"/>
                          <a:cs typeface="Arial" panose="020B0604020202020204" pitchFamily="34" charset="0"/>
                        </a:rPr>
                        <a:t>BCLC Stage</a:t>
                      </a: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Extended</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transplant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r>
                        <a:rPr lang="en-GB" sz="1000" b="1" noProof="0" dirty="0">
                          <a:latin typeface="Arial" panose="020B0604020202020204" pitchFamily="34" charset="0"/>
                          <a:cs typeface="Arial" panose="020B0604020202020204" pitchFamily="34" charset="0"/>
                        </a:rPr>
                        <a:t>Well-defined tumours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r>
                        <a:rPr lang="en-GB" sz="1000" b="1" noProof="0" dirty="0">
                          <a:latin typeface="Arial" panose="020B0604020202020204" pitchFamily="34" charset="0"/>
                          <a:cs typeface="Arial" panose="020B0604020202020204" pitchFamily="34" charset="0"/>
                        </a:rPr>
                        <a:t>Infiltrative,</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bilobar</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r>
                        <a:rPr lang="en-GB" sz="1000" b="1" noProof="0" dirty="0">
                          <a:latin typeface="Arial" panose="020B0604020202020204" pitchFamily="34" charset="0"/>
                          <a:cs typeface="Arial" panose="020B0604020202020204" pitchFamily="34" charset="0"/>
                        </a:rPr>
                        <a:t>Vascular</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invasion</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r>
                        <a:rPr lang="en-GB" sz="1000" b="1" noProof="0" dirty="0">
                          <a:latin typeface="Arial" panose="020B0604020202020204" pitchFamily="34" charset="0"/>
                          <a:cs typeface="Arial" panose="020B0604020202020204" pitchFamily="34" charset="0"/>
                        </a:rPr>
                        <a:t>Extrahepatic metastasis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262797"/>
                  </a:ext>
                </a:extLst>
              </a:tr>
              <a:tr h="214330">
                <a:tc rowSpan="4">
                  <a:txBody>
                    <a:bodyPr/>
                    <a:lstStyle/>
                    <a:p>
                      <a:pPr algn="ctr"/>
                      <a:r>
                        <a:rPr lang="en-GB" sz="900" b="1" noProof="0" dirty="0">
                          <a:latin typeface="Arial" panose="020B0604020202020204" pitchFamily="34" charset="0"/>
                          <a:cs typeface="Arial" panose="020B0604020202020204" pitchFamily="34" charset="0"/>
                        </a:rPr>
                        <a:t>Y90-RE limitations potentially addressed with ICI</a:t>
                      </a: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1000" noProof="0" dirty="0">
                          <a:solidFill>
                            <a:schemeClr val="bg1"/>
                          </a:solidFill>
                          <a:latin typeface="Arial" panose="020B0604020202020204" pitchFamily="34" charset="0"/>
                          <a:cs typeface="Arial" panose="020B0604020202020204" pitchFamily="34" charset="0"/>
                        </a:rPr>
                        <a:t>Out of field progression</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000" noProof="0" dirty="0">
                          <a:solidFill>
                            <a:schemeClr val="bg1"/>
                          </a:solidFill>
                          <a:latin typeface="Arial" panose="020B0604020202020204" pitchFamily="34" charset="0"/>
                          <a:cs typeface="Arial" panose="020B0604020202020204" pitchFamily="34" charset="0"/>
                        </a:rPr>
                        <a:t>Narrow therapeutic index</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rowSpan="4">
                  <a:txBody>
                    <a:bodyPr/>
                    <a:lstStyle/>
                    <a:p>
                      <a:pPr algn="ctr"/>
                      <a:endParaRPr lang="en-GB" sz="9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286325"/>
                  </a:ext>
                </a:extLst>
              </a:tr>
              <a:tr h="198776">
                <a:tc vMerge="1">
                  <a:txBody>
                    <a:bodyPr/>
                    <a:lstStyle/>
                    <a:p>
                      <a:endParaRPr lang="en-US" sz="1200" dirty="0">
                        <a:latin typeface="Arial" panose="020B0604020202020204" pitchFamily="34" charset="0"/>
                        <a:cs typeface="Arial" panose="020B0604020202020204" pitchFamily="34" charset="0"/>
                      </a:endParaRPr>
                    </a:p>
                  </a:txBody>
                  <a:tcPr/>
                </a:tc>
                <a:tc gridSpan="3">
                  <a:txBody>
                    <a:bodyPr/>
                    <a:lstStyle/>
                    <a:p>
                      <a:pPr algn="ctr"/>
                      <a:r>
                        <a:rPr lang="en-GB" sz="900" noProof="0" dirty="0">
                          <a:solidFill>
                            <a:schemeClr val="bg1"/>
                          </a:solidFill>
                          <a:latin typeface="Arial" panose="020B0604020202020204" pitchFamily="34" charset="0"/>
                          <a:cs typeface="Arial" panose="020B0604020202020204" pitchFamily="34" charset="0"/>
                        </a:rPr>
                        <a:t>Watershed regions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tcPr>
                </a:tc>
                <a:tc hMerge="1">
                  <a:txBody>
                    <a:bodyPr/>
                    <a:lstStyle/>
                    <a:p>
                      <a:pPr algn="ctr"/>
                      <a:endParaRPr lang="en-US" sz="1200" dirty="0">
                        <a:latin typeface="Arial" panose="020B0604020202020204" pitchFamily="34" charset="0"/>
                        <a:cs typeface="Arial" panose="020B0604020202020204" pitchFamily="34" charset="0"/>
                      </a:endParaRPr>
                    </a:p>
                  </a:txBody>
                  <a:tcPr/>
                </a:tc>
                <a:tc>
                  <a:txBody>
                    <a:bodyPr/>
                    <a:lstStyle/>
                    <a:p>
                      <a:pPr algn="ctr"/>
                      <a:endParaRPr lang="en-GB" sz="9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n-GB" sz="9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031022"/>
                  </a:ext>
                </a:extLst>
              </a:tr>
              <a:tr h="198776">
                <a:tc vMerge="1">
                  <a:txBody>
                    <a:bodyPr/>
                    <a:lstStyle/>
                    <a:p>
                      <a:endParaRPr lang="en-US" sz="1200" dirty="0">
                        <a:latin typeface="Arial" panose="020B0604020202020204" pitchFamily="34" charset="0"/>
                        <a:cs typeface="Arial" panose="020B0604020202020204" pitchFamily="34" charset="0"/>
                      </a:endParaRPr>
                    </a:p>
                  </a:txBody>
                  <a:tcPr/>
                </a:tc>
                <a:tc rowSpan="5">
                  <a:txBody>
                    <a:bodyPr/>
                    <a:lstStyle/>
                    <a:p>
                      <a:pPr algn="ctr"/>
                      <a:endParaRPr lang="en-GB" sz="9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900" noProof="0" dirty="0">
                        <a:latin typeface="Arial" panose="020B0604020202020204" pitchFamily="34" charset="0"/>
                        <a:cs typeface="Arial" panose="020B0604020202020204" pitchFamily="34" charset="0"/>
                      </a:endParaRP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900" noProof="0" dirty="0">
                          <a:solidFill>
                            <a:schemeClr val="bg1"/>
                          </a:solidFill>
                          <a:latin typeface="Arial" panose="020B0604020202020204" pitchFamily="34" charset="0"/>
                          <a:cs typeface="Arial" panose="020B0604020202020204" pitchFamily="34" charset="0"/>
                        </a:rPr>
                        <a:t>Complete tumour coverage</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vMerge="1">
                  <a:txBody>
                    <a:bodyPr/>
                    <a:lstStyle/>
                    <a:p>
                      <a:pPr algn="ct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143173"/>
                  </a:ext>
                </a:extLst>
              </a:tr>
              <a:tr h="198776">
                <a:tc vMerge="1">
                  <a:txBody>
                    <a:bodyPr/>
                    <a:lstStyle/>
                    <a:p>
                      <a:endParaRPr lang="en-US" sz="1200" dirty="0">
                        <a:latin typeface="Arial" panose="020B0604020202020204" pitchFamily="34" charset="0"/>
                        <a:cs typeface="Arial" panose="020B0604020202020204" pitchFamily="34" charset="0"/>
                      </a:endParaRPr>
                    </a:p>
                  </a:txBody>
                  <a:tcPr/>
                </a:tc>
                <a:tc vMerge="1">
                  <a:txBody>
                    <a:bodyPr/>
                    <a:lstStyle/>
                    <a:p>
                      <a:pPr algn="ct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lang="en-GB" sz="900" noProof="0" dirty="0">
                          <a:solidFill>
                            <a:schemeClr val="bg1"/>
                          </a:solidFill>
                          <a:latin typeface="Arial" panose="020B0604020202020204" pitchFamily="34" charset="0"/>
                          <a:cs typeface="Arial" panose="020B0604020202020204" pitchFamily="34" charset="0"/>
                        </a:rPr>
                        <a:t>Microsatellite disease</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vMerge="1">
                  <a:txBody>
                    <a:bodyPr/>
                    <a:lstStyle/>
                    <a:p>
                      <a:pPr algn="ct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828491"/>
                  </a:ext>
                </a:extLst>
              </a:tr>
              <a:tr h="198776">
                <a:tc rowSpan="3">
                  <a:txBody>
                    <a:bodyPr/>
                    <a:lstStyle/>
                    <a:p>
                      <a:pPr algn="ctr"/>
                      <a:r>
                        <a:rPr lang="en-GB" sz="900" b="1" noProof="0" dirty="0">
                          <a:latin typeface="Arial" panose="020B0604020202020204" pitchFamily="34" charset="0"/>
                          <a:cs typeface="Arial" panose="020B0604020202020204" pitchFamily="34" charset="0"/>
                        </a:rPr>
                        <a:t>ICI</a:t>
                      </a:r>
                      <a:r>
                        <a:rPr lang="en-GB" sz="900" noProof="0" dirty="0">
                          <a:latin typeface="Arial" panose="020B0604020202020204" pitchFamily="34" charset="0"/>
                          <a:cs typeface="Arial" panose="020B0604020202020204" pitchFamily="34" charset="0"/>
                        </a:rPr>
                        <a:t> </a:t>
                      </a:r>
                      <a:r>
                        <a:rPr lang="en-GB" sz="900" b="1" noProof="0" dirty="0">
                          <a:latin typeface="Arial" panose="020B0604020202020204" pitchFamily="34" charset="0"/>
                          <a:cs typeface="Arial" panose="020B0604020202020204" pitchFamily="34" charset="0"/>
                        </a:rPr>
                        <a:t>limitations potentially addressed with Y-90-RE</a:t>
                      </a:r>
                    </a:p>
                  </a:txBody>
                  <a:tcPr marL="19440" marR="19440" marT="28800" marB="28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000" noProof="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lang="en-GB" sz="900" noProof="0" dirty="0">
                          <a:solidFill>
                            <a:schemeClr val="bg1"/>
                          </a:solidFill>
                          <a:latin typeface="Arial" panose="020B0604020202020204" pitchFamily="34" charset="0"/>
                          <a:cs typeface="Arial" panose="020B0604020202020204" pitchFamily="34" charset="0"/>
                        </a:rPr>
                        <a:t>Low response rates (&lt;30%)</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1228920"/>
                  </a:ext>
                </a:extLst>
              </a:tr>
              <a:tr h="198776">
                <a:tc vMerge="1">
                  <a:txBody>
                    <a:bodyPr/>
                    <a:lstStyle/>
                    <a:p>
                      <a:pPr algn="ctr"/>
                      <a:endParaRPr lang="en-US" sz="1100" b="1" dirty="0">
                        <a:latin typeface="Arial" panose="020B0604020202020204" pitchFamily="34" charset="0"/>
                        <a:cs typeface="Arial" panose="020B0604020202020204" pitchFamily="34" charset="0"/>
                      </a:endParaRPr>
                    </a:p>
                  </a:txBody>
                  <a:tcPr marL="55440" marR="55440"/>
                </a:tc>
                <a:tc vMerge="1">
                  <a:txBody>
                    <a:bodyPr/>
                    <a:lstStyle/>
                    <a:p>
                      <a:pPr algn="ctr"/>
                      <a:endParaRPr lang="en-GB" sz="1000" noProof="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lang="en-GB" sz="900" noProof="0" dirty="0">
                          <a:solidFill>
                            <a:schemeClr val="bg1"/>
                          </a:solidFill>
                          <a:latin typeface="Arial" panose="020B0604020202020204" pitchFamily="34" charset="0"/>
                          <a:cs typeface="Arial" panose="020B0604020202020204" pitchFamily="34" charset="0"/>
                        </a:rPr>
                        <a:t>Tolerability and candidacy of full ICI regimens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2364499"/>
                  </a:ext>
                </a:extLst>
              </a:tr>
              <a:tr h="198776">
                <a:tc vMerge="1">
                  <a:txBody>
                    <a:bodyPr/>
                    <a:lstStyle/>
                    <a:p>
                      <a:pPr algn="ctr"/>
                      <a:endParaRPr lang="en-US" sz="1100" b="1" dirty="0">
                        <a:latin typeface="Arial" panose="020B0604020202020204" pitchFamily="34" charset="0"/>
                        <a:cs typeface="Arial" panose="020B0604020202020204" pitchFamily="34" charset="0"/>
                      </a:endParaRPr>
                    </a:p>
                  </a:txBody>
                  <a:tcPr marL="55440" marR="55440"/>
                </a:tc>
                <a:tc vMerge="1">
                  <a:txBody>
                    <a:bodyPr/>
                    <a:lstStyle/>
                    <a:p>
                      <a:pPr algn="ctr"/>
                      <a:endParaRPr lang="en-GB" sz="1000" noProof="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19440" marR="19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lang="en-GB" sz="900" noProof="0" dirty="0">
                          <a:solidFill>
                            <a:schemeClr val="bg1"/>
                          </a:solidFill>
                          <a:latin typeface="Arial" panose="020B0604020202020204" pitchFamily="34" charset="0"/>
                          <a:cs typeface="Arial" panose="020B0604020202020204" pitchFamily="34" charset="0"/>
                        </a:rPr>
                        <a:t>Immunologically cold tumours and microenvironments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0304092"/>
                  </a:ext>
                </a:extLst>
              </a:tr>
              <a:tr h="478752">
                <a:tc>
                  <a:txBody>
                    <a:bodyPr/>
                    <a:lstStyle/>
                    <a:p>
                      <a:pPr algn="ctr"/>
                      <a:r>
                        <a:rPr lang="en-GB" sz="900" b="1" noProof="0" dirty="0">
                          <a:latin typeface="Arial" panose="020B0604020202020204" pitchFamily="34" charset="0"/>
                          <a:cs typeface="Arial" panose="020B0604020202020204" pitchFamily="34" charset="0"/>
                        </a:rPr>
                        <a:t>Potential</a:t>
                      </a:r>
                      <a:br>
                        <a:rPr lang="en-GB" sz="900" b="1" noProof="0" dirty="0">
                          <a:latin typeface="Arial" panose="020B0604020202020204" pitchFamily="34" charset="0"/>
                          <a:cs typeface="Arial" panose="020B0604020202020204" pitchFamily="34" charset="0"/>
                        </a:rPr>
                      </a:br>
                      <a:r>
                        <a:rPr lang="en-GB" sz="900" b="1" noProof="0" dirty="0">
                          <a:latin typeface="Arial" panose="020B0604020202020204" pitchFamily="34" charset="0"/>
                          <a:cs typeface="Arial" panose="020B0604020202020204" pitchFamily="34" charset="0"/>
                        </a:rPr>
                        <a:t>combination treatment strategies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High-risk biology: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Y90-RE 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ICI 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Y90-RE</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ICI 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Y90-RE </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ICI 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ICI 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Y90-RE</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If Vp1-Vp2:</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Y90-RE 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ICI 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ICI primary,</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Y90-RE adjuvant</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7824976"/>
                  </a:ext>
                </a:extLst>
              </a:tr>
              <a:tr h="338764">
                <a:tc>
                  <a:txBody>
                    <a:bodyPr/>
                    <a:lstStyle/>
                    <a:p>
                      <a:pPr algn="ctr"/>
                      <a:r>
                        <a:rPr lang="en-GB" sz="900" b="1" noProof="0" dirty="0">
                          <a:latin typeface="Arial" panose="020B0604020202020204" pitchFamily="34" charset="0"/>
                          <a:cs typeface="Arial" panose="020B0604020202020204" pitchFamily="34" charset="0"/>
                        </a:rPr>
                        <a:t>Advantages of combination</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900" noProof="0" dirty="0">
                          <a:latin typeface="Arial" panose="020B0604020202020204" pitchFamily="34" charset="0"/>
                          <a:cs typeface="Arial" panose="020B0604020202020204" pitchFamily="34" charset="0"/>
                        </a:rPr>
                        <a:t>Less malignant subclone selection, unaddressed</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microscopic disease, cancer vaccine?</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Increase ORR, immune modulation, downstage to resection, FLR hypertrophy</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noProof="0" dirty="0">
                        <a:latin typeface="Arial" panose="020B0604020202020204" pitchFamily="34" charset="0"/>
                        <a:cs typeface="Arial" panose="020B0604020202020204" pitchFamily="34" charset="0"/>
                      </a:endParaRPr>
                    </a:p>
                  </a:txBody>
                  <a:tcPr marL="55440" marR="55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860640"/>
                  </a:ext>
                </a:extLst>
              </a:tr>
              <a:tr h="338764">
                <a:tc>
                  <a:txBody>
                    <a:bodyPr/>
                    <a:lstStyle/>
                    <a:p>
                      <a:pPr algn="ctr"/>
                      <a:r>
                        <a:rPr lang="en-GB" sz="900" b="1" noProof="0" dirty="0">
                          <a:latin typeface="Arial" panose="020B0604020202020204" pitchFamily="34" charset="0"/>
                          <a:cs typeface="Arial" panose="020B0604020202020204" pitchFamily="34" charset="0"/>
                        </a:rPr>
                        <a:t>Disadvantages of combination</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900" noProof="0" dirty="0">
                          <a:latin typeface="Arial" panose="020B0604020202020204" pitchFamily="34" charset="0"/>
                          <a:cs typeface="Arial" panose="020B0604020202020204" pitchFamily="34" charset="0"/>
                        </a:rPr>
                        <a:t>Need for ICI washout in peri-transplant setting,</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additional adverse event profile</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noProof="0" dirty="0">
                          <a:latin typeface="Arial" panose="020B0604020202020204" pitchFamily="34" charset="0"/>
                          <a:cs typeface="Arial" panose="020B0604020202020204" pitchFamily="34" charset="0"/>
                        </a:rPr>
                        <a:t>Hepatic decompensation risk,</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limiting efficacy of ICIs</a:t>
                      </a:r>
                    </a:p>
                  </a:txBody>
                  <a:tcPr marL="19440" marR="19440" marT="28800" marB="288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8636718"/>
                  </a:ext>
                </a:extLst>
              </a:tr>
            </a:tbl>
          </a:graphicData>
        </a:graphic>
      </p:graphicFrame>
      <p:pic>
        <p:nvPicPr>
          <p:cNvPr id="22" name="Picture 21" descr="A yellow and black sign&#10;&#10;Description automatically generated">
            <a:extLst>
              <a:ext uri="{FF2B5EF4-FFF2-40B4-BE49-F238E27FC236}">
                <a16:creationId xmlns:a16="http://schemas.microsoft.com/office/drawing/2014/main" id="{25978901-1787-76B7-D675-0B544718E810}"/>
              </a:ext>
            </a:extLst>
          </p:cNvPr>
          <p:cNvPicPr>
            <a:picLocks noChangeAspect="1"/>
          </p:cNvPicPr>
          <p:nvPr/>
        </p:nvPicPr>
        <p:blipFill>
          <a:blip r:embed="rId3"/>
          <a:stretch>
            <a:fillRect/>
          </a:stretch>
        </p:blipFill>
        <p:spPr>
          <a:xfrm>
            <a:off x="3863752" y="1368268"/>
            <a:ext cx="593426" cy="329242"/>
          </a:xfrm>
          <a:prstGeom prst="rect">
            <a:avLst/>
          </a:prstGeom>
        </p:spPr>
      </p:pic>
      <p:pic>
        <p:nvPicPr>
          <p:cNvPr id="23" name="Picture 22" descr="A yellow and black sign&#10;&#10;Description automatically generated">
            <a:extLst>
              <a:ext uri="{FF2B5EF4-FFF2-40B4-BE49-F238E27FC236}">
                <a16:creationId xmlns:a16="http://schemas.microsoft.com/office/drawing/2014/main" id="{6DE183E6-6C96-0C68-42D6-3999B49BD083}"/>
              </a:ext>
            </a:extLst>
          </p:cNvPr>
          <p:cNvPicPr>
            <a:picLocks noChangeAspect="1"/>
          </p:cNvPicPr>
          <p:nvPr/>
        </p:nvPicPr>
        <p:blipFill>
          <a:blip r:embed="rId3"/>
          <a:stretch>
            <a:fillRect/>
          </a:stretch>
        </p:blipFill>
        <p:spPr>
          <a:xfrm>
            <a:off x="1783541" y="1777173"/>
            <a:ext cx="496035" cy="275208"/>
          </a:xfrm>
          <a:prstGeom prst="rect">
            <a:avLst/>
          </a:prstGeom>
        </p:spPr>
      </p:pic>
      <p:sp>
        <p:nvSpPr>
          <p:cNvPr id="26" name="Graphic 24">
            <a:extLst>
              <a:ext uri="{FF2B5EF4-FFF2-40B4-BE49-F238E27FC236}">
                <a16:creationId xmlns:a16="http://schemas.microsoft.com/office/drawing/2014/main" id="{4ADBBFE9-52C5-55DE-F37A-CCD6913F43E4}"/>
              </a:ext>
            </a:extLst>
          </p:cNvPr>
          <p:cNvSpPr/>
          <p:nvPr/>
        </p:nvSpPr>
        <p:spPr>
          <a:xfrm>
            <a:off x="9696400" y="1374703"/>
            <a:ext cx="274753" cy="307855"/>
          </a:xfrm>
          <a:custGeom>
            <a:avLst/>
            <a:gdLst>
              <a:gd name="connsiteX0" fmla="*/ 710727 w 886647"/>
              <a:gd name="connsiteY0" fmla="*/ 95 h 993470"/>
              <a:gd name="connsiteX1" fmla="*/ 459222 w 886647"/>
              <a:gd name="connsiteY1" fmla="*/ 319782 h 993470"/>
              <a:gd name="connsiteX2" fmla="*/ 459412 w 886647"/>
              <a:gd name="connsiteY2" fmla="*/ 319782 h 993470"/>
              <a:gd name="connsiteX3" fmla="*/ 459317 w 886647"/>
              <a:gd name="connsiteY3" fmla="*/ 319782 h 993470"/>
              <a:gd name="connsiteX4" fmla="*/ 459317 w 886647"/>
              <a:gd name="connsiteY4" fmla="*/ 993471 h 993470"/>
              <a:gd name="connsiteX5" fmla="*/ 540233 w 886647"/>
              <a:gd name="connsiteY5" fmla="*/ 993471 h 993470"/>
              <a:gd name="connsiteX6" fmla="*/ 540233 w 886647"/>
              <a:gd name="connsiteY6" fmla="*/ 364840 h 993470"/>
              <a:gd name="connsiteX7" fmla="*/ 540423 w 886647"/>
              <a:gd name="connsiteY7" fmla="*/ 364840 h 993470"/>
              <a:gd name="connsiteX8" fmla="*/ 783266 w 886647"/>
              <a:gd name="connsiteY8" fmla="*/ 57701 h 993470"/>
              <a:gd name="connsiteX9" fmla="*/ 710727 w 886647"/>
              <a:gd name="connsiteY9" fmla="*/ 95 h 993470"/>
              <a:gd name="connsiteX10" fmla="*/ 814109 w 886647"/>
              <a:gd name="connsiteY10" fmla="*/ 75002 h 993470"/>
              <a:gd name="connsiteX11" fmla="*/ 581071 w 886647"/>
              <a:gd name="connsiteY11" fmla="*/ 372825 h 993470"/>
              <a:gd name="connsiteX12" fmla="*/ 653610 w 886647"/>
              <a:gd name="connsiteY12" fmla="*/ 430431 h 993470"/>
              <a:gd name="connsiteX13" fmla="*/ 886648 w 886647"/>
              <a:gd name="connsiteY13" fmla="*/ 132609 h 993470"/>
              <a:gd name="connsiteX14" fmla="*/ 814109 w 886647"/>
              <a:gd name="connsiteY14" fmla="*/ 75002 h 993470"/>
              <a:gd name="connsiteX15" fmla="*/ 176016 w 886647"/>
              <a:gd name="connsiteY15" fmla="*/ 95 h 993470"/>
              <a:gd name="connsiteX16" fmla="*/ 103477 w 886647"/>
              <a:gd name="connsiteY16" fmla="*/ 57701 h 993470"/>
              <a:gd name="connsiteX17" fmla="*/ 346320 w 886647"/>
              <a:gd name="connsiteY17" fmla="*/ 364935 h 993470"/>
              <a:gd name="connsiteX18" fmla="*/ 346511 w 886647"/>
              <a:gd name="connsiteY18" fmla="*/ 364935 h 993470"/>
              <a:gd name="connsiteX19" fmla="*/ 346511 w 886647"/>
              <a:gd name="connsiteY19" fmla="*/ 993471 h 993470"/>
              <a:gd name="connsiteX20" fmla="*/ 427427 w 886647"/>
              <a:gd name="connsiteY20" fmla="*/ 993471 h 993470"/>
              <a:gd name="connsiteX21" fmla="*/ 427427 w 886647"/>
              <a:gd name="connsiteY21" fmla="*/ 319782 h 993470"/>
              <a:gd name="connsiteX22" fmla="*/ 427331 w 886647"/>
              <a:gd name="connsiteY22" fmla="*/ 319782 h 993470"/>
              <a:gd name="connsiteX23" fmla="*/ 427522 w 886647"/>
              <a:gd name="connsiteY23" fmla="*/ 319782 h 993470"/>
              <a:gd name="connsiteX24" fmla="*/ 176016 w 886647"/>
              <a:gd name="connsiteY24" fmla="*/ 0 h 993470"/>
              <a:gd name="connsiteX25" fmla="*/ 0 w 886647"/>
              <a:gd name="connsiteY25" fmla="*/ 132704 h 993470"/>
              <a:gd name="connsiteX26" fmla="*/ 233038 w 886647"/>
              <a:gd name="connsiteY26" fmla="*/ 430526 h 993470"/>
              <a:gd name="connsiteX27" fmla="*/ 305577 w 886647"/>
              <a:gd name="connsiteY27" fmla="*/ 372920 h 993470"/>
              <a:gd name="connsiteX28" fmla="*/ 72539 w 886647"/>
              <a:gd name="connsiteY28" fmla="*/ 75097 h 993470"/>
              <a:gd name="connsiteX29" fmla="*/ 0 w 886647"/>
              <a:gd name="connsiteY29" fmla="*/ 132704 h 9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6647" h="993470">
                <a:moveTo>
                  <a:pt x="710727" y="95"/>
                </a:moveTo>
                <a:lnTo>
                  <a:pt x="459222" y="319782"/>
                </a:lnTo>
                <a:lnTo>
                  <a:pt x="459412" y="319782"/>
                </a:lnTo>
                <a:cubicBezTo>
                  <a:pt x="459412" y="319782"/>
                  <a:pt x="459317" y="319782"/>
                  <a:pt x="459317" y="319782"/>
                </a:cubicBezTo>
                <a:lnTo>
                  <a:pt x="459317" y="993471"/>
                </a:lnTo>
                <a:lnTo>
                  <a:pt x="540233" y="993471"/>
                </a:lnTo>
                <a:lnTo>
                  <a:pt x="540233" y="364840"/>
                </a:lnTo>
                <a:lnTo>
                  <a:pt x="540423" y="364840"/>
                </a:lnTo>
                <a:cubicBezTo>
                  <a:pt x="540423" y="364840"/>
                  <a:pt x="783266" y="57701"/>
                  <a:pt x="783266" y="57701"/>
                </a:cubicBezTo>
                <a:lnTo>
                  <a:pt x="710727" y="95"/>
                </a:lnTo>
                <a:close/>
                <a:moveTo>
                  <a:pt x="814109" y="75002"/>
                </a:moveTo>
                <a:lnTo>
                  <a:pt x="581071" y="372825"/>
                </a:lnTo>
                <a:lnTo>
                  <a:pt x="653610" y="430431"/>
                </a:lnTo>
                <a:lnTo>
                  <a:pt x="886648" y="132609"/>
                </a:lnTo>
                <a:lnTo>
                  <a:pt x="814109" y="75002"/>
                </a:lnTo>
                <a:close/>
                <a:moveTo>
                  <a:pt x="176016" y="95"/>
                </a:moveTo>
                <a:lnTo>
                  <a:pt x="103477" y="57701"/>
                </a:lnTo>
                <a:lnTo>
                  <a:pt x="346320" y="364935"/>
                </a:lnTo>
                <a:lnTo>
                  <a:pt x="346511" y="364935"/>
                </a:lnTo>
                <a:cubicBezTo>
                  <a:pt x="346511" y="364935"/>
                  <a:pt x="346511" y="993471"/>
                  <a:pt x="346511" y="993471"/>
                </a:cubicBezTo>
                <a:lnTo>
                  <a:pt x="427427" y="993471"/>
                </a:lnTo>
                <a:lnTo>
                  <a:pt x="427427" y="319782"/>
                </a:lnTo>
                <a:lnTo>
                  <a:pt x="427331" y="319782"/>
                </a:lnTo>
                <a:lnTo>
                  <a:pt x="427522" y="319782"/>
                </a:lnTo>
                <a:cubicBezTo>
                  <a:pt x="427522" y="319782"/>
                  <a:pt x="176016" y="0"/>
                  <a:pt x="176016" y="0"/>
                </a:cubicBezTo>
                <a:close/>
                <a:moveTo>
                  <a:pt x="0" y="132704"/>
                </a:moveTo>
                <a:lnTo>
                  <a:pt x="233038" y="430526"/>
                </a:lnTo>
                <a:lnTo>
                  <a:pt x="305577" y="372920"/>
                </a:lnTo>
                <a:lnTo>
                  <a:pt x="72539" y="75097"/>
                </a:lnTo>
                <a:lnTo>
                  <a:pt x="0" y="132704"/>
                </a:lnTo>
                <a:close/>
              </a:path>
            </a:pathLst>
          </a:custGeom>
          <a:solidFill>
            <a:srgbClr val="5D8298"/>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7" name="Graphic 24">
            <a:extLst>
              <a:ext uri="{FF2B5EF4-FFF2-40B4-BE49-F238E27FC236}">
                <a16:creationId xmlns:a16="http://schemas.microsoft.com/office/drawing/2014/main" id="{F2BFBBEB-0FE1-BD01-B3E1-6B91EFC92144}"/>
              </a:ext>
            </a:extLst>
          </p:cNvPr>
          <p:cNvSpPr/>
          <p:nvPr/>
        </p:nvSpPr>
        <p:spPr>
          <a:xfrm>
            <a:off x="1865218" y="2112122"/>
            <a:ext cx="274753" cy="307855"/>
          </a:xfrm>
          <a:custGeom>
            <a:avLst/>
            <a:gdLst>
              <a:gd name="connsiteX0" fmla="*/ 710727 w 886647"/>
              <a:gd name="connsiteY0" fmla="*/ 95 h 993470"/>
              <a:gd name="connsiteX1" fmla="*/ 459222 w 886647"/>
              <a:gd name="connsiteY1" fmla="*/ 319782 h 993470"/>
              <a:gd name="connsiteX2" fmla="*/ 459412 w 886647"/>
              <a:gd name="connsiteY2" fmla="*/ 319782 h 993470"/>
              <a:gd name="connsiteX3" fmla="*/ 459317 w 886647"/>
              <a:gd name="connsiteY3" fmla="*/ 319782 h 993470"/>
              <a:gd name="connsiteX4" fmla="*/ 459317 w 886647"/>
              <a:gd name="connsiteY4" fmla="*/ 993471 h 993470"/>
              <a:gd name="connsiteX5" fmla="*/ 540233 w 886647"/>
              <a:gd name="connsiteY5" fmla="*/ 993471 h 993470"/>
              <a:gd name="connsiteX6" fmla="*/ 540233 w 886647"/>
              <a:gd name="connsiteY6" fmla="*/ 364840 h 993470"/>
              <a:gd name="connsiteX7" fmla="*/ 540423 w 886647"/>
              <a:gd name="connsiteY7" fmla="*/ 364840 h 993470"/>
              <a:gd name="connsiteX8" fmla="*/ 783266 w 886647"/>
              <a:gd name="connsiteY8" fmla="*/ 57701 h 993470"/>
              <a:gd name="connsiteX9" fmla="*/ 710727 w 886647"/>
              <a:gd name="connsiteY9" fmla="*/ 95 h 993470"/>
              <a:gd name="connsiteX10" fmla="*/ 814109 w 886647"/>
              <a:gd name="connsiteY10" fmla="*/ 75002 h 993470"/>
              <a:gd name="connsiteX11" fmla="*/ 581071 w 886647"/>
              <a:gd name="connsiteY11" fmla="*/ 372825 h 993470"/>
              <a:gd name="connsiteX12" fmla="*/ 653610 w 886647"/>
              <a:gd name="connsiteY12" fmla="*/ 430431 h 993470"/>
              <a:gd name="connsiteX13" fmla="*/ 886648 w 886647"/>
              <a:gd name="connsiteY13" fmla="*/ 132609 h 993470"/>
              <a:gd name="connsiteX14" fmla="*/ 814109 w 886647"/>
              <a:gd name="connsiteY14" fmla="*/ 75002 h 993470"/>
              <a:gd name="connsiteX15" fmla="*/ 176016 w 886647"/>
              <a:gd name="connsiteY15" fmla="*/ 95 h 993470"/>
              <a:gd name="connsiteX16" fmla="*/ 103477 w 886647"/>
              <a:gd name="connsiteY16" fmla="*/ 57701 h 993470"/>
              <a:gd name="connsiteX17" fmla="*/ 346320 w 886647"/>
              <a:gd name="connsiteY17" fmla="*/ 364935 h 993470"/>
              <a:gd name="connsiteX18" fmla="*/ 346511 w 886647"/>
              <a:gd name="connsiteY18" fmla="*/ 364935 h 993470"/>
              <a:gd name="connsiteX19" fmla="*/ 346511 w 886647"/>
              <a:gd name="connsiteY19" fmla="*/ 993471 h 993470"/>
              <a:gd name="connsiteX20" fmla="*/ 427427 w 886647"/>
              <a:gd name="connsiteY20" fmla="*/ 993471 h 993470"/>
              <a:gd name="connsiteX21" fmla="*/ 427427 w 886647"/>
              <a:gd name="connsiteY21" fmla="*/ 319782 h 993470"/>
              <a:gd name="connsiteX22" fmla="*/ 427331 w 886647"/>
              <a:gd name="connsiteY22" fmla="*/ 319782 h 993470"/>
              <a:gd name="connsiteX23" fmla="*/ 427522 w 886647"/>
              <a:gd name="connsiteY23" fmla="*/ 319782 h 993470"/>
              <a:gd name="connsiteX24" fmla="*/ 176016 w 886647"/>
              <a:gd name="connsiteY24" fmla="*/ 0 h 993470"/>
              <a:gd name="connsiteX25" fmla="*/ 0 w 886647"/>
              <a:gd name="connsiteY25" fmla="*/ 132704 h 993470"/>
              <a:gd name="connsiteX26" fmla="*/ 233038 w 886647"/>
              <a:gd name="connsiteY26" fmla="*/ 430526 h 993470"/>
              <a:gd name="connsiteX27" fmla="*/ 305577 w 886647"/>
              <a:gd name="connsiteY27" fmla="*/ 372920 h 993470"/>
              <a:gd name="connsiteX28" fmla="*/ 72539 w 886647"/>
              <a:gd name="connsiteY28" fmla="*/ 75097 h 993470"/>
              <a:gd name="connsiteX29" fmla="*/ 0 w 886647"/>
              <a:gd name="connsiteY29" fmla="*/ 132704 h 9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6647" h="993470">
                <a:moveTo>
                  <a:pt x="710727" y="95"/>
                </a:moveTo>
                <a:lnTo>
                  <a:pt x="459222" y="319782"/>
                </a:lnTo>
                <a:lnTo>
                  <a:pt x="459412" y="319782"/>
                </a:lnTo>
                <a:cubicBezTo>
                  <a:pt x="459412" y="319782"/>
                  <a:pt x="459317" y="319782"/>
                  <a:pt x="459317" y="319782"/>
                </a:cubicBezTo>
                <a:lnTo>
                  <a:pt x="459317" y="993471"/>
                </a:lnTo>
                <a:lnTo>
                  <a:pt x="540233" y="993471"/>
                </a:lnTo>
                <a:lnTo>
                  <a:pt x="540233" y="364840"/>
                </a:lnTo>
                <a:lnTo>
                  <a:pt x="540423" y="364840"/>
                </a:lnTo>
                <a:cubicBezTo>
                  <a:pt x="540423" y="364840"/>
                  <a:pt x="783266" y="57701"/>
                  <a:pt x="783266" y="57701"/>
                </a:cubicBezTo>
                <a:lnTo>
                  <a:pt x="710727" y="95"/>
                </a:lnTo>
                <a:close/>
                <a:moveTo>
                  <a:pt x="814109" y="75002"/>
                </a:moveTo>
                <a:lnTo>
                  <a:pt x="581071" y="372825"/>
                </a:lnTo>
                <a:lnTo>
                  <a:pt x="653610" y="430431"/>
                </a:lnTo>
                <a:lnTo>
                  <a:pt x="886648" y="132609"/>
                </a:lnTo>
                <a:lnTo>
                  <a:pt x="814109" y="75002"/>
                </a:lnTo>
                <a:close/>
                <a:moveTo>
                  <a:pt x="176016" y="95"/>
                </a:moveTo>
                <a:lnTo>
                  <a:pt x="103477" y="57701"/>
                </a:lnTo>
                <a:lnTo>
                  <a:pt x="346320" y="364935"/>
                </a:lnTo>
                <a:lnTo>
                  <a:pt x="346511" y="364935"/>
                </a:lnTo>
                <a:cubicBezTo>
                  <a:pt x="346511" y="364935"/>
                  <a:pt x="346511" y="993471"/>
                  <a:pt x="346511" y="993471"/>
                </a:cubicBezTo>
                <a:lnTo>
                  <a:pt x="427427" y="993471"/>
                </a:lnTo>
                <a:lnTo>
                  <a:pt x="427427" y="319782"/>
                </a:lnTo>
                <a:lnTo>
                  <a:pt x="427331" y="319782"/>
                </a:lnTo>
                <a:lnTo>
                  <a:pt x="427522" y="319782"/>
                </a:lnTo>
                <a:cubicBezTo>
                  <a:pt x="427522" y="319782"/>
                  <a:pt x="176016" y="0"/>
                  <a:pt x="176016" y="0"/>
                </a:cubicBezTo>
                <a:close/>
                <a:moveTo>
                  <a:pt x="0" y="132704"/>
                </a:moveTo>
                <a:lnTo>
                  <a:pt x="233038" y="430526"/>
                </a:lnTo>
                <a:lnTo>
                  <a:pt x="305577" y="372920"/>
                </a:lnTo>
                <a:lnTo>
                  <a:pt x="72539" y="75097"/>
                </a:lnTo>
                <a:lnTo>
                  <a:pt x="0" y="132704"/>
                </a:lnTo>
                <a:close/>
              </a:path>
            </a:pathLst>
          </a:custGeom>
          <a:solidFill>
            <a:srgbClr val="5D8298"/>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65ED5C4D-2365-3F21-62BD-5108EF58EC47}"/>
              </a:ext>
            </a:extLst>
          </p:cNvPr>
          <p:cNvGrpSpPr/>
          <p:nvPr/>
        </p:nvGrpSpPr>
        <p:grpSpPr>
          <a:xfrm>
            <a:off x="9295416" y="1344536"/>
            <a:ext cx="231651" cy="377505"/>
            <a:chOff x="3147475" y="2285814"/>
            <a:chExt cx="231651" cy="377505"/>
          </a:xfrm>
        </p:grpSpPr>
        <p:sp>
          <p:nvSpPr>
            <p:cNvPr id="13" name="Rectangle 12">
              <a:extLst>
                <a:ext uri="{FF2B5EF4-FFF2-40B4-BE49-F238E27FC236}">
                  <a16:creationId xmlns:a16="http://schemas.microsoft.com/office/drawing/2014/main" id="{A29856B4-D5ED-30EE-00B8-282848EC754F}"/>
                </a:ext>
              </a:extLst>
            </p:cNvPr>
            <p:cNvSpPr/>
            <p:nvPr/>
          </p:nvSpPr>
          <p:spPr>
            <a:xfrm>
              <a:off x="3165985" y="2338936"/>
              <a:ext cx="194629" cy="2259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Graphic 12" descr="IV with solid fill">
              <a:extLst>
                <a:ext uri="{FF2B5EF4-FFF2-40B4-BE49-F238E27FC236}">
                  <a16:creationId xmlns:a16="http://schemas.microsoft.com/office/drawing/2014/main" id="{134E3DA7-506C-2771-39CA-45D98DD1AE14}"/>
                </a:ext>
              </a:extLst>
            </p:cNvPr>
            <p:cNvSpPr/>
            <p:nvPr/>
          </p:nvSpPr>
          <p:spPr>
            <a:xfrm>
              <a:off x="3147475" y="2285814"/>
              <a:ext cx="231651" cy="377505"/>
            </a:xfrm>
            <a:custGeom>
              <a:avLst/>
              <a:gdLst>
                <a:gd name="connsiteX0" fmla="*/ 123825 w 514350"/>
                <a:gd name="connsiteY0" fmla="*/ 142875 h 838200"/>
                <a:gd name="connsiteX1" fmla="*/ 390525 w 514350"/>
                <a:gd name="connsiteY1" fmla="*/ 142875 h 838200"/>
                <a:gd name="connsiteX2" fmla="*/ 457200 w 514350"/>
                <a:gd name="connsiteY2" fmla="*/ 209550 h 838200"/>
                <a:gd name="connsiteX3" fmla="*/ 400050 w 514350"/>
                <a:gd name="connsiteY3" fmla="*/ 209550 h 838200"/>
                <a:gd name="connsiteX4" fmla="*/ 400050 w 514350"/>
                <a:gd name="connsiteY4" fmla="*/ 247650 h 838200"/>
                <a:gd name="connsiteX5" fmla="*/ 457200 w 514350"/>
                <a:gd name="connsiteY5" fmla="*/ 247650 h 838200"/>
                <a:gd name="connsiteX6" fmla="*/ 457200 w 514350"/>
                <a:gd name="connsiteY6" fmla="*/ 304800 h 838200"/>
                <a:gd name="connsiteX7" fmla="*/ 400050 w 514350"/>
                <a:gd name="connsiteY7" fmla="*/ 304800 h 838200"/>
                <a:gd name="connsiteX8" fmla="*/ 400050 w 514350"/>
                <a:gd name="connsiteY8" fmla="*/ 342900 h 838200"/>
                <a:gd name="connsiteX9" fmla="*/ 457200 w 514350"/>
                <a:gd name="connsiteY9" fmla="*/ 342900 h 838200"/>
                <a:gd name="connsiteX10" fmla="*/ 457200 w 514350"/>
                <a:gd name="connsiteY10" fmla="*/ 400050 h 838200"/>
                <a:gd name="connsiteX11" fmla="*/ 400050 w 514350"/>
                <a:gd name="connsiteY11" fmla="*/ 400050 h 838200"/>
                <a:gd name="connsiteX12" fmla="*/ 400050 w 514350"/>
                <a:gd name="connsiteY12" fmla="*/ 438150 h 838200"/>
                <a:gd name="connsiteX13" fmla="*/ 457200 w 514350"/>
                <a:gd name="connsiteY13" fmla="*/ 438150 h 838200"/>
                <a:gd name="connsiteX14" fmla="*/ 457200 w 514350"/>
                <a:gd name="connsiteY14" fmla="*/ 476250 h 838200"/>
                <a:gd name="connsiteX15" fmla="*/ 298133 w 514350"/>
                <a:gd name="connsiteY15" fmla="*/ 462915 h 838200"/>
                <a:gd name="connsiteX16" fmla="*/ 187643 w 514350"/>
                <a:gd name="connsiteY16" fmla="*/ 420053 h 838200"/>
                <a:gd name="connsiteX17" fmla="*/ 57150 w 514350"/>
                <a:gd name="connsiteY17" fmla="*/ 442913 h 838200"/>
                <a:gd name="connsiteX18" fmla="*/ 57150 w 514350"/>
                <a:gd name="connsiteY18" fmla="*/ 209550 h 838200"/>
                <a:gd name="connsiteX19" fmla="*/ 123825 w 514350"/>
                <a:gd name="connsiteY19" fmla="*/ 142875 h 838200"/>
                <a:gd name="connsiteX20" fmla="*/ 257175 w 514350"/>
                <a:gd name="connsiteY20" fmla="*/ 38100 h 838200"/>
                <a:gd name="connsiteX21" fmla="*/ 276225 w 514350"/>
                <a:gd name="connsiteY21" fmla="*/ 57150 h 838200"/>
                <a:gd name="connsiteX22" fmla="*/ 257175 w 514350"/>
                <a:gd name="connsiteY22" fmla="*/ 76200 h 838200"/>
                <a:gd name="connsiteX23" fmla="*/ 238125 w 514350"/>
                <a:gd name="connsiteY23" fmla="*/ 57150 h 838200"/>
                <a:gd name="connsiteX24" fmla="*/ 257175 w 514350"/>
                <a:gd name="connsiteY24" fmla="*/ 38100 h 838200"/>
                <a:gd name="connsiteX25" fmla="*/ 390525 w 514350"/>
                <a:gd name="connsiteY25" fmla="*/ 85725 h 838200"/>
                <a:gd name="connsiteX26" fmla="*/ 306705 w 514350"/>
                <a:gd name="connsiteY26" fmla="*/ 85725 h 838200"/>
                <a:gd name="connsiteX27" fmla="*/ 314325 w 514350"/>
                <a:gd name="connsiteY27" fmla="*/ 57150 h 838200"/>
                <a:gd name="connsiteX28" fmla="*/ 257175 w 514350"/>
                <a:gd name="connsiteY28" fmla="*/ 0 h 838200"/>
                <a:gd name="connsiteX29" fmla="*/ 200025 w 514350"/>
                <a:gd name="connsiteY29" fmla="*/ 57150 h 838200"/>
                <a:gd name="connsiteX30" fmla="*/ 207645 w 514350"/>
                <a:gd name="connsiteY30" fmla="*/ 85725 h 838200"/>
                <a:gd name="connsiteX31" fmla="*/ 123825 w 514350"/>
                <a:gd name="connsiteY31" fmla="*/ 85725 h 838200"/>
                <a:gd name="connsiteX32" fmla="*/ 0 w 514350"/>
                <a:gd name="connsiteY32" fmla="*/ 209550 h 838200"/>
                <a:gd name="connsiteX33" fmla="*/ 0 w 514350"/>
                <a:gd name="connsiteY33" fmla="*/ 590550 h 838200"/>
                <a:gd name="connsiteX34" fmla="*/ 123825 w 514350"/>
                <a:gd name="connsiteY34" fmla="*/ 714375 h 838200"/>
                <a:gd name="connsiteX35" fmla="*/ 200025 w 514350"/>
                <a:gd name="connsiteY35" fmla="*/ 714375 h 838200"/>
                <a:gd name="connsiteX36" fmla="*/ 200025 w 514350"/>
                <a:gd name="connsiteY36" fmla="*/ 752475 h 838200"/>
                <a:gd name="connsiteX37" fmla="*/ 219075 w 514350"/>
                <a:gd name="connsiteY37" fmla="*/ 771525 h 838200"/>
                <a:gd name="connsiteX38" fmla="*/ 238125 w 514350"/>
                <a:gd name="connsiteY38" fmla="*/ 771525 h 838200"/>
                <a:gd name="connsiteX39" fmla="*/ 238125 w 514350"/>
                <a:gd name="connsiteY39" fmla="*/ 838200 h 838200"/>
                <a:gd name="connsiteX40" fmla="*/ 276225 w 514350"/>
                <a:gd name="connsiteY40" fmla="*/ 838200 h 838200"/>
                <a:gd name="connsiteX41" fmla="*/ 276225 w 514350"/>
                <a:gd name="connsiteY41" fmla="*/ 771525 h 838200"/>
                <a:gd name="connsiteX42" fmla="*/ 295275 w 514350"/>
                <a:gd name="connsiteY42" fmla="*/ 771525 h 838200"/>
                <a:gd name="connsiteX43" fmla="*/ 314325 w 514350"/>
                <a:gd name="connsiteY43" fmla="*/ 752475 h 838200"/>
                <a:gd name="connsiteX44" fmla="*/ 314325 w 514350"/>
                <a:gd name="connsiteY44" fmla="*/ 714375 h 838200"/>
                <a:gd name="connsiteX45" fmla="*/ 390525 w 514350"/>
                <a:gd name="connsiteY45" fmla="*/ 714375 h 838200"/>
                <a:gd name="connsiteX46" fmla="*/ 514350 w 514350"/>
                <a:gd name="connsiteY46" fmla="*/ 590550 h 838200"/>
                <a:gd name="connsiteX47" fmla="*/ 514350 w 514350"/>
                <a:gd name="connsiteY47" fmla="*/ 209550 h 838200"/>
                <a:gd name="connsiteX48" fmla="*/ 390525 w 514350"/>
                <a:gd name="connsiteY48" fmla="*/ 85725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4350" h="838200">
                  <a:moveTo>
                    <a:pt x="123825" y="142875"/>
                  </a:moveTo>
                  <a:lnTo>
                    <a:pt x="390525" y="142875"/>
                  </a:lnTo>
                  <a:cubicBezTo>
                    <a:pt x="427673" y="142875"/>
                    <a:pt x="457200" y="172403"/>
                    <a:pt x="457200" y="209550"/>
                  </a:cubicBezTo>
                  <a:lnTo>
                    <a:pt x="400050" y="209550"/>
                  </a:lnTo>
                  <a:lnTo>
                    <a:pt x="400050" y="247650"/>
                  </a:lnTo>
                  <a:lnTo>
                    <a:pt x="457200" y="247650"/>
                  </a:lnTo>
                  <a:lnTo>
                    <a:pt x="457200" y="304800"/>
                  </a:lnTo>
                  <a:lnTo>
                    <a:pt x="400050" y="304800"/>
                  </a:lnTo>
                  <a:lnTo>
                    <a:pt x="400050" y="342900"/>
                  </a:lnTo>
                  <a:lnTo>
                    <a:pt x="457200" y="342900"/>
                  </a:lnTo>
                  <a:lnTo>
                    <a:pt x="457200" y="400050"/>
                  </a:lnTo>
                  <a:lnTo>
                    <a:pt x="400050" y="400050"/>
                  </a:lnTo>
                  <a:lnTo>
                    <a:pt x="400050" y="438150"/>
                  </a:lnTo>
                  <a:lnTo>
                    <a:pt x="457200" y="438150"/>
                  </a:lnTo>
                  <a:lnTo>
                    <a:pt x="457200" y="476250"/>
                  </a:lnTo>
                  <a:cubicBezTo>
                    <a:pt x="407670" y="496253"/>
                    <a:pt x="348615" y="481965"/>
                    <a:pt x="298133" y="462915"/>
                  </a:cubicBezTo>
                  <a:cubicBezTo>
                    <a:pt x="255270" y="446723"/>
                    <a:pt x="232410" y="426720"/>
                    <a:pt x="187643" y="420053"/>
                  </a:cubicBezTo>
                  <a:cubicBezTo>
                    <a:pt x="149543" y="414338"/>
                    <a:pt x="93345" y="421005"/>
                    <a:pt x="57150" y="442913"/>
                  </a:cubicBezTo>
                  <a:lnTo>
                    <a:pt x="57150" y="209550"/>
                  </a:lnTo>
                  <a:cubicBezTo>
                    <a:pt x="57150" y="172403"/>
                    <a:pt x="86678" y="142875"/>
                    <a:pt x="123825" y="142875"/>
                  </a:cubicBezTo>
                  <a:close/>
                  <a:moveTo>
                    <a:pt x="257175" y="38100"/>
                  </a:moveTo>
                  <a:cubicBezTo>
                    <a:pt x="267653" y="38100"/>
                    <a:pt x="276225" y="46672"/>
                    <a:pt x="276225" y="57150"/>
                  </a:cubicBezTo>
                  <a:cubicBezTo>
                    <a:pt x="276225" y="67628"/>
                    <a:pt x="267653" y="76200"/>
                    <a:pt x="257175" y="76200"/>
                  </a:cubicBezTo>
                  <a:cubicBezTo>
                    <a:pt x="246698" y="76200"/>
                    <a:pt x="238125" y="67628"/>
                    <a:pt x="238125" y="57150"/>
                  </a:cubicBezTo>
                  <a:cubicBezTo>
                    <a:pt x="238125" y="46672"/>
                    <a:pt x="246698" y="38100"/>
                    <a:pt x="257175" y="38100"/>
                  </a:cubicBezTo>
                  <a:close/>
                  <a:moveTo>
                    <a:pt x="390525" y="85725"/>
                  </a:moveTo>
                  <a:lnTo>
                    <a:pt x="306705" y="85725"/>
                  </a:lnTo>
                  <a:cubicBezTo>
                    <a:pt x="311468" y="77153"/>
                    <a:pt x="314325" y="67628"/>
                    <a:pt x="314325" y="57150"/>
                  </a:cubicBezTo>
                  <a:cubicBezTo>
                    <a:pt x="314325" y="25717"/>
                    <a:pt x="288608" y="0"/>
                    <a:pt x="257175" y="0"/>
                  </a:cubicBezTo>
                  <a:cubicBezTo>
                    <a:pt x="225743" y="0"/>
                    <a:pt x="200025" y="25717"/>
                    <a:pt x="200025" y="57150"/>
                  </a:cubicBezTo>
                  <a:cubicBezTo>
                    <a:pt x="200025" y="67628"/>
                    <a:pt x="202883" y="77153"/>
                    <a:pt x="207645" y="85725"/>
                  </a:cubicBezTo>
                  <a:lnTo>
                    <a:pt x="123825" y="85725"/>
                  </a:lnTo>
                  <a:cubicBezTo>
                    <a:pt x="55245" y="85725"/>
                    <a:pt x="0" y="140970"/>
                    <a:pt x="0" y="209550"/>
                  </a:cubicBezTo>
                  <a:lnTo>
                    <a:pt x="0" y="590550"/>
                  </a:lnTo>
                  <a:cubicBezTo>
                    <a:pt x="0" y="659130"/>
                    <a:pt x="55245" y="714375"/>
                    <a:pt x="123825" y="714375"/>
                  </a:cubicBezTo>
                  <a:lnTo>
                    <a:pt x="200025" y="714375"/>
                  </a:lnTo>
                  <a:lnTo>
                    <a:pt x="200025" y="752475"/>
                  </a:lnTo>
                  <a:cubicBezTo>
                    <a:pt x="200025" y="762953"/>
                    <a:pt x="208598" y="771525"/>
                    <a:pt x="219075" y="771525"/>
                  </a:cubicBezTo>
                  <a:lnTo>
                    <a:pt x="238125" y="771525"/>
                  </a:lnTo>
                  <a:lnTo>
                    <a:pt x="238125" y="838200"/>
                  </a:lnTo>
                  <a:lnTo>
                    <a:pt x="276225" y="838200"/>
                  </a:lnTo>
                  <a:lnTo>
                    <a:pt x="276225" y="771525"/>
                  </a:lnTo>
                  <a:lnTo>
                    <a:pt x="295275" y="771525"/>
                  </a:lnTo>
                  <a:cubicBezTo>
                    <a:pt x="305753" y="771525"/>
                    <a:pt x="314325" y="762953"/>
                    <a:pt x="314325" y="752475"/>
                  </a:cubicBezTo>
                  <a:lnTo>
                    <a:pt x="314325" y="714375"/>
                  </a:lnTo>
                  <a:lnTo>
                    <a:pt x="390525" y="714375"/>
                  </a:lnTo>
                  <a:cubicBezTo>
                    <a:pt x="459105" y="714375"/>
                    <a:pt x="514350" y="659130"/>
                    <a:pt x="514350" y="590550"/>
                  </a:cubicBezTo>
                  <a:lnTo>
                    <a:pt x="514350" y="209550"/>
                  </a:lnTo>
                  <a:cubicBezTo>
                    <a:pt x="514350" y="140970"/>
                    <a:pt x="459105" y="85725"/>
                    <a:pt x="390525" y="85725"/>
                  </a:cubicBezTo>
                  <a:close/>
                </a:path>
              </a:pathLst>
            </a:custGeom>
            <a:solidFill>
              <a:schemeClr val="tx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6E24A914-995D-6807-6BAF-C4A51D476C90}"/>
              </a:ext>
            </a:extLst>
          </p:cNvPr>
          <p:cNvGrpSpPr/>
          <p:nvPr/>
        </p:nvGrpSpPr>
        <p:grpSpPr>
          <a:xfrm>
            <a:off x="1692563" y="2123800"/>
            <a:ext cx="172650" cy="281354"/>
            <a:chOff x="3147475" y="2285814"/>
            <a:chExt cx="231651" cy="377505"/>
          </a:xfrm>
        </p:grpSpPr>
        <p:sp>
          <p:nvSpPr>
            <p:cNvPr id="20" name="Rectangle 19">
              <a:extLst>
                <a:ext uri="{FF2B5EF4-FFF2-40B4-BE49-F238E27FC236}">
                  <a16:creationId xmlns:a16="http://schemas.microsoft.com/office/drawing/2014/main" id="{B1ACA3F7-76F8-8CFB-F762-50A0B86448B6}"/>
                </a:ext>
              </a:extLst>
            </p:cNvPr>
            <p:cNvSpPr/>
            <p:nvPr/>
          </p:nvSpPr>
          <p:spPr>
            <a:xfrm>
              <a:off x="3165985" y="2338936"/>
              <a:ext cx="194629" cy="2259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Graphic 12" descr="IV with solid fill">
              <a:extLst>
                <a:ext uri="{FF2B5EF4-FFF2-40B4-BE49-F238E27FC236}">
                  <a16:creationId xmlns:a16="http://schemas.microsoft.com/office/drawing/2014/main" id="{A243EAEF-3638-7E7A-EFD7-F58B52EC6EF2}"/>
                </a:ext>
              </a:extLst>
            </p:cNvPr>
            <p:cNvSpPr/>
            <p:nvPr/>
          </p:nvSpPr>
          <p:spPr>
            <a:xfrm>
              <a:off x="3147475" y="2285814"/>
              <a:ext cx="231651" cy="377505"/>
            </a:xfrm>
            <a:custGeom>
              <a:avLst/>
              <a:gdLst>
                <a:gd name="connsiteX0" fmla="*/ 123825 w 514350"/>
                <a:gd name="connsiteY0" fmla="*/ 142875 h 838200"/>
                <a:gd name="connsiteX1" fmla="*/ 390525 w 514350"/>
                <a:gd name="connsiteY1" fmla="*/ 142875 h 838200"/>
                <a:gd name="connsiteX2" fmla="*/ 457200 w 514350"/>
                <a:gd name="connsiteY2" fmla="*/ 209550 h 838200"/>
                <a:gd name="connsiteX3" fmla="*/ 400050 w 514350"/>
                <a:gd name="connsiteY3" fmla="*/ 209550 h 838200"/>
                <a:gd name="connsiteX4" fmla="*/ 400050 w 514350"/>
                <a:gd name="connsiteY4" fmla="*/ 247650 h 838200"/>
                <a:gd name="connsiteX5" fmla="*/ 457200 w 514350"/>
                <a:gd name="connsiteY5" fmla="*/ 247650 h 838200"/>
                <a:gd name="connsiteX6" fmla="*/ 457200 w 514350"/>
                <a:gd name="connsiteY6" fmla="*/ 304800 h 838200"/>
                <a:gd name="connsiteX7" fmla="*/ 400050 w 514350"/>
                <a:gd name="connsiteY7" fmla="*/ 304800 h 838200"/>
                <a:gd name="connsiteX8" fmla="*/ 400050 w 514350"/>
                <a:gd name="connsiteY8" fmla="*/ 342900 h 838200"/>
                <a:gd name="connsiteX9" fmla="*/ 457200 w 514350"/>
                <a:gd name="connsiteY9" fmla="*/ 342900 h 838200"/>
                <a:gd name="connsiteX10" fmla="*/ 457200 w 514350"/>
                <a:gd name="connsiteY10" fmla="*/ 400050 h 838200"/>
                <a:gd name="connsiteX11" fmla="*/ 400050 w 514350"/>
                <a:gd name="connsiteY11" fmla="*/ 400050 h 838200"/>
                <a:gd name="connsiteX12" fmla="*/ 400050 w 514350"/>
                <a:gd name="connsiteY12" fmla="*/ 438150 h 838200"/>
                <a:gd name="connsiteX13" fmla="*/ 457200 w 514350"/>
                <a:gd name="connsiteY13" fmla="*/ 438150 h 838200"/>
                <a:gd name="connsiteX14" fmla="*/ 457200 w 514350"/>
                <a:gd name="connsiteY14" fmla="*/ 476250 h 838200"/>
                <a:gd name="connsiteX15" fmla="*/ 298133 w 514350"/>
                <a:gd name="connsiteY15" fmla="*/ 462915 h 838200"/>
                <a:gd name="connsiteX16" fmla="*/ 187643 w 514350"/>
                <a:gd name="connsiteY16" fmla="*/ 420053 h 838200"/>
                <a:gd name="connsiteX17" fmla="*/ 57150 w 514350"/>
                <a:gd name="connsiteY17" fmla="*/ 442913 h 838200"/>
                <a:gd name="connsiteX18" fmla="*/ 57150 w 514350"/>
                <a:gd name="connsiteY18" fmla="*/ 209550 h 838200"/>
                <a:gd name="connsiteX19" fmla="*/ 123825 w 514350"/>
                <a:gd name="connsiteY19" fmla="*/ 142875 h 838200"/>
                <a:gd name="connsiteX20" fmla="*/ 257175 w 514350"/>
                <a:gd name="connsiteY20" fmla="*/ 38100 h 838200"/>
                <a:gd name="connsiteX21" fmla="*/ 276225 w 514350"/>
                <a:gd name="connsiteY21" fmla="*/ 57150 h 838200"/>
                <a:gd name="connsiteX22" fmla="*/ 257175 w 514350"/>
                <a:gd name="connsiteY22" fmla="*/ 76200 h 838200"/>
                <a:gd name="connsiteX23" fmla="*/ 238125 w 514350"/>
                <a:gd name="connsiteY23" fmla="*/ 57150 h 838200"/>
                <a:gd name="connsiteX24" fmla="*/ 257175 w 514350"/>
                <a:gd name="connsiteY24" fmla="*/ 38100 h 838200"/>
                <a:gd name="connsiteX25" fmla="*/ 390525 w 514350"/>
                <a:gd name="connsiteY25" fmla="*/ 85725 h 838200"/>
                <a:gd name="connsiteX26" fmla="*/ 306705 w 514350"/>
                <a:gd name="connsiteY26" fmla="*/ 85725 h 838200"/>
                <a:gd name="connsiteX27" fmla="*/ 314325 w 514350"/>
                <a:gd name="connsiteY27" fmla="*/ 57150 h 838200"/>
                <a:gd name="connsiteX28" fmla="*/ 257175 w 514350"/>
                <a:gd name="connsiteY28" fmla="*/ 0 h 838200"/>
                <a:gd name="connsiteX29" fmla="*/ 200025 w 514350"/>
                <a:gd name="connsiteY29" fmla="*/ 57150 h 838200"/>
                <a:gd name="connsiteX30" fmla="*/ 207645 w 514350"/>
                <a:gd name="connsiteY30" fmla="*/ 85725 h 838200"/>
                <a:gd name="connsiteX31" fmla="*/ 123825 w 514350"/>
                <a:gd name="connsiteY31" fmla="*/ 85725 h 838200"/>
                <a:gd name="connsiteX32" fmla="*/ 0 w 514350"/>
                <a:gd name="connsiteY32" fmla="*/ 209550 h 838200"/>
                <a:gd name="connsiteX33" fmla="*/ 0 w 514350"/>
                <a:gd name="connsiteY33" fmla="*/ 590550 h 838200"/>
                <a:gd name="connsiteX34" fmla="*/ 123825 w 514350"/>
                <a:gd name="connsiteY34" fmla="*/ 714375 h 838200"/>
                <a:gd name="connsiteX35" fmla="*/ 200025 w 514350"/>
                <a:gd name="connsiteY35" fmla="*/ 714375 h 838200"/>
                <a:gd name="connsiteX36" fmla="*/ 200025 w 514350"/>
                <a:gd name="connsiteY36" fmla="*/ 752475 h 838200"/>
                <a:gd name="connsiteX37" fmla="*/ 219075 w 514350"/>
                <a:gd name="connsiteY37" fmla="*/ 771525 h 838200"/>
                <a:gd name="connsiteX38" fmla="*/ 238125 w 514350"/>
                <a:gd name="connsiteY38" fmla="*/ 771525 h 838200"/>
                <a:gd name="connsiteX39" fmla="*/ 238125 w 514350"/>
                <a:gd name="connsiteY39" fmla="*/ 838200 h 838200"/>
                <a:gd name="connsiteX40" fmla="*/ 276225 w 514350"/>
                <a:gd name="connsiteY40" fmla="*/ 838200 h 838200"/>
                <a:gd name="connsiteX41" fmla="*/ 276225 w 514350"/>
                <a:gd name="connsiteY41" fmla="*/ 771525 h 838200"/>
                <a:gd name="connsiteX42" fmla="*/ 295275 w 514350"/>
                <a:gd name="connsiteY42" fmla="*/ 771525 h 838200"/>
                <a:gd name="connsiteX43" fmla="*/ 314325 w 514350"/>
                <a:gd name="connsiteY43" fmla="*/ 752475 h 838200"/>
                <a:gd name="connsiteX44" fmla="*/ 314325 w 514350"/>
                <a:gd name="connsiteY44" fmla="*/ 714375 h 838200"/>
                <a:gd name="connsiteX45" fmla="*/ 390525 w 514350"/>
                <a:gd name="connsiteY45" fmla="*/ 714375 h 838200"/>
                <a:gd name="connsiteX46" fmla="*/ 514350 w 514350"/>
                <a:gd name="connsiteY46" fmla="*/ 590550 h 838200"/>
                <a:gd name="connsiteX47" fmla="*/ 514350 w 514350"/>
                <a:gd name="connsiteY47" fmla="*/ 209550 h 838200"/>
                <a:gd name="connsiteX48" fmla="*/ 390525 w 514350"/>
                <a:gd name="connsiteY48" fmla="*/ 85725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4350" h="838200">
                  <a:moveTo>
                    <a:pt x="123825" y="142875"/>
                  </a:moveTo>
                  <a:lnTo>
                    <a:pt x="390525" y="142875"/>
                  </a:lnTo>
                  <a:cubicBezTo>
                    <a:pt x="427673" y="142875"/>
                    <a:pt x="457200" y="172403"/>
                    <a:pt x="457200" y="209550"/>
                  </a:cubicBezTo>
                  <a:lnTo>
                    <a:pt x="400050" y="209550"/>
                  </a:lnTo>
                  <a:lnTo>
                    <a:pt x="400050" y="247650"/>
                  </a:lnTo>
                  <a:lnTo>
                    <a:pt x="457200" y="247650"/>
                  </a:lnTo>
                  <a:lnTo>
                    <a:pt x="457200" y="304800"/>
                  </a:lnTo>
                  <a:lnTo>
                    <a:pt x="400050" y="304800"/>
                  </a:lnTo>
                  <a:lnTo>
                    <a:pt x="400050" y="342900"/>
                  </a:lnTo>
                  <a:lnTo>
                    <a:pt x="457200" y="342900"/>
                  </a:lnTo>
                  <a:lnTo>
                    <a:pt x="457200" y="400050"/>
                  </a:lnTo>
                  <a:lnTo>
                    <a:pt x="400050" y="400050"/>
                  </a:lnTo>
                  <a:lnTo>
                    <a:pt x="400050" y="438150"/>
                  </a:lnTo>
                  <a:lnTo>
                    <a:pt x="457200" y="438150"/>
                  </a:lnTo>
                  <a:lnTo>
                    <a:pt x="457200" y="476250"/>
                  </a:lnTo>
                  <a:cubicBezTo>
                    <a:pt x="407670" y="496253"/>
                    <a:pt x="348615" y="481965"/>
                    <a:pt x="298133" y="462915"/>
                  </a:cubicBezTo>
                  <a:cubicBezTo>
                    <a:pt x="255270" y="446723"/>
                    <a:pt x="232410" y="426720"/>
                    <a:pt x="187643" y="420053"/>
                  </a:cubicBezTo>
                  <a:cubicBezTo>
                    <a:pt x="149543" y="414338"/>
                    <a:pt x="93345" y="421005"/>
                    <a:pt x="57150" y="442913"/>
                  </a:cubicBezTo>
                  <a:lnTo>
                    <a:pt x="57150" y="209550"/>
                  </a:lnTo>
                  <a:cubicBezTo>
                    <a:pt x="57150" y="172403"/>
                    <a:pt x="86678" y="142875"/>
                    <a:pt x="123825" y="142875"/>
                  </a:cubicBezTo>
                  <a:close/>
                  <a:moveTo>
                    <a:pt x="257175" y="38100"/>
                  </a:moveTo>
                  <a:cubicBezTo>
                    <a:pt x="267653" y="38100"/>
                    <a:pt x="276225" y="46672"/>
                    <a:pt x="276225" y="57150"/>
                  </a:cubicBezTo>
                  <a:cubicBezTo>
                    <a:pt x="276225" y="67628"/>
                    <a:pt x="267653" y="76200"/>
                    <a:pt x="257175" y="76200"/>
                  </a:cubicBezTo>
                  <a:cubicBezTo>
                    <a:pt x="246698" y="76200"/>
                    <a:pt x="238125" y="67628"/>
                    <a:pt x="238125" y="57150"/>
                  </a:cubicBezTo>
                  <a:cubicBezTo>
                    <a:pt x="238125" y="46672"/>
                    <a:pt x="246698" y="38100"/>
                    <a:pt x="257175" y="38100"/>
                  </a:cubicBezTo>
                  <a:close/>
                  <a:moveTo>
                    <a:pt x="390525" y="85725"/>
                  </a:moveTo>
                  <a:lnTo>
                    <a:pt x="306705" y="85725"/>
                  </a:lnTo>
                  <a:cubicBezTo>
                    <a:pt x="311468" y="77153"/>
                    <a:pt x="314325" y="67628"/>
                    <a:pt x="314325" y="57150"/>
                  </a:cubicBezTo>
                  <a:cubicBezTo>
                    <a:pt x="314325" y="25717"/>
                    <a:pt x="288608" y="0"/>
                    <a:pt x="257175" y="0"/>
                  </a:cubicBezTo>
                  <a:cubicBezTo>
                    <a:pt x="225743" y="0"/>
                    <a:pt x="200025" y="25717"/>
                    <a:pt x="200025" y="57150"/>
                  </a:cubicBezTo>
                  <a:cubicBezTo>
                    <a:pt x="200025" y="67628"/>
                    <a:pt x="202883" y="77153"/>
                    <a:pt x="207645" y="85725"/>
                  </a:cubicBezTo>
                  <a:lnTo>
                    <a:pt x="123825" y="85725"/>
                  </a:lnTo>
                  <a:cubicBezTo>
                    <a:pt x="55245" y="85725"/>
                    <a:pt x="0" y="140970"/>
                    <a:pt x="0" y="209550"/>
                  </a:cubicBezTo>
                  <a:lnTo>
                    <a:pt x="0" y="590550"/>
                  </a:lnTo>
                  <a:cubicBezTo>
                    <a:pt x="0" y="659130"/>
                    <a:pt x="55245" y="714375"/>
                    <a:pt x="123825" y="714375"/>
                  </a:cubicBezTo>
                  <a:lnTo>
                    <a:pt x="200025" y="714375"/>
                  </a:lnTo>
                  <a:lnTo>
                    <a:pt x="200025" y="752475"/>
                  </a:lnTo>
                  <a:cubicBezTo>
                    <a:pt x="200025" y="762953"/>
                    <a:pt x="208598" y="771525"/>
                    <a:pt x="219075" y="771525"/>
                  </a:cubicBezTo>
                  <a:lnTo>
                    <a:pt x="238125" y="771525"/>
                  </a:lnTo>
                  <a:lnTo>
                    <a:pt x="238125" y="838200"/>
                  </a:lnTo>
                  <a:lnTo>
                    <a:pt x="276225" y="838200"/>
                  </a:lnTo>
                  <a:lnTo>
                    <a:pt x="276225" y="771525"/>
                  </a:lnTo>
                  <a:lnTo>
                    <a:pt x="295275" y="771525"/>
                  </a:lnTo>
                  <a:cubicBezTo>
                    <a:pt x="305753" y="771525"/>
                    <a:pt x="314325" y="762953"/>
                    <a:pt x="314325" y="752475"/>
                  </a:cubicBezTo>
                  <a:lnTo>
                    <a:pt x="314325" y="714375"/>
                  </a:lnTo>
                  <a:lnTo>
                    <a:pt x="390525" y="714375"/>
                  </a:lnTo>
                  <a:cubicBezTo>
                    <a:pt x="459105" y="714375"/>
                    <a:pt x="514350" y="659130"/>
                    <a:pt x="514350" y="590550"/>
                  </a:cubicBezTo>
                  <a:lnTo>
                    <a:pt x="514350" y="209550"/>
                  </a:lnTo>
                  <a:cubicBezTo>
                    <a:pt x="514350" y="140970"/>
                    <a:pt x="459105" y="85725"/>
                    <a:pt x="390525" y="85725"/>
                  </a:cubicBezTo>
                  <a:close/>
                </a:path>
              </a:pathLst>
            </a:custGeom>
            <a:solidFill>
              <a:schemeClr val="tx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8" name="Picture 7" descr="A white and orange liver&#10;&#10;AI-generated content may be incorrect.">
            <a:extLst>
              <a:ext uri="{FF2B5EF4-FFF2-40B4-BE49-F238E27FC236}">
                <a16:creationId xmlns:a16="http://schemas.microsoft.com/office/drawing/2014/main" id="{20531C95-0C6A-A4B6-78D0-C4E2DE8513B9}"/>
              </a:ext>
            </a:extLst>
          </p:cNvPr>
          <p:cNvPicPr>
            <a:picLocks noChangeAspect="1"/>
          </p:cNvPicPr>
          <p:nvPr/>
        </p:nvPicPr>
        <p:blipFill>
          <a:blip r:embed="rId4"/>
          <a:stretch>
            <a:fillRect/>
          </a:stretch>
        </p:blipFill>
        <p:spPr>
          <a:xfrm>
            <a:off x="3800337" y="1813367"/>
            <a:ext cx="731613" cy="540000"/>
          </a:xfrm>
          <a:prstGeom prst="rect">
            <a:avLst/>
          </a:prstGeom>
        </p:spPr>
      </p:pic>
      <p:pic>
        <p:nvPicPr>
          <p:cNvPr id="10" name="Picture 9" descr="A white and orange object with dots&#10;&#10;AI-generated content may be incorrect.">
            <a:extLst>
              <a:ext uri="{FF2B5EF4-FFF2-40B4-BE49-F238E27FC236}">
                <a16:creationId xmlns:a16="http://schemas.microsoft.com/office/drawing/2014/main" id="{17205251-267D-E828-03B5-C4626B7C0EA6}"/>
              </a:ext>
            </a:extLst>
          </p:cNvPr>
          <p:cNvPicPr>
            <a:picLocks noChangeAspect="1"/>
          </p:cNvPicPr>
          <p:nvPr/>
        </p:nvPicPr>
        <p:blipFill>
          <a:blip r:embed="rId5"/>
          <a:stretch>
            <a:fillRect/>
          </a:stretch>
        </p:blipFill>
        <p:spPr>
          <a:xfrm>
            <a:off x="5464107" y="1838537"/>
            <a:ext cx="731613" cy="540000"/>
          </a:xfrm>
          <a:prstGeom prst="rect">
            <a:avLst/>
          </a:prstGeom>
        </p:spPr>
      </p:pic>
      <p:pic>
        <p:nvPicPr>
          <p:cNvPr id="17" name="Picture 16" descr="A white and orange spot on a blue background&#10;&#10;AI-generated content may be incorrect.">
            <a:extLst>
              <a:ext uri="{FF2B5EF4-FFF2-40B4-BE49-F238E27FC236}">
                <a16:creationId xmlns:a16="http://schemas.microsoft.com/office/drawing/2014/main" id="{A8371F44-20CC-8710-7F0E-80DCF490EA54}"/>
              </a:ext>
            </a:extLst>
          </p:cNvPr>
          <p:cNvPicPr>
            <a:picLocks noChangeAspect="1"/>
          </p:cNvPicPr>
          <p:nvPr/>
        </p:nvPicPr>
        <p:blipFill>
          <a:blip r:embed="rId6"/>
          <a:stretch>
            <a:fillRect/>
          </a:stretch>
        </p:blipFill>
        <p:spPr>
          <a:xfrm>
            <a:off x="6421773" y="1851480"/>
            <a:ext cx="731613" cy="540000"/>
          </a:xfrm>
          <a:prstGeom prst="rect">
            <a:avLst/>
          </a:prstGeom>
        </p:spPr>
      </p:pic>
      <p:pic>
        <p:nvPicPr>
          <p:cNvPr id="24" name="Picture 23" descr="A white and orange spot on a blue background&#10;&#10;AI-generated content may be incorrect.">
            <a:extLst>
              <a:ext uri="{FF2B5EF4-FFF2-40B4-BE49-F238E27FC236}">
                <a16:creationId xmlns:a16="http://schemas.microsoft.com/office/drawing/2014/main" id="{9B812C63-A8E1-D4AF-7E01-15ECB3A1F046}"/>
              </a:ext>
            </a:extLst>
          </p:cNvPr>
          <p:cNvPicPr>
            <a:picLocks noChangeAspect="1"/>
          </p:cNvPicPr>
          <p:nvPr/>
        </p:nvPicPr>
        <p:blipFill>
          <a:blip r:embed="rId7"/>
          <a:stretch>
            <a:fillRect/>
          </a:stretch>
        </p:blipFill>
        <p:spPr>
          <a:xfrm>
            <a:off x="7379439" y="1851480"/>
            <a:ext cx="731613" cy="540000"/>
          </a:xfrm>
          <a:prstGeom prst="rect">
            <a:avLst/>
          </a:prstGeom>
        </p:spPr>
      </p:pic>
      <p:pic>
        <p:nvPicPr>
          <p:cNvPr id="30" name="Picture 29" descr="A map of the liver&#10;&#10;AI-generated content may be incorrect.">
            <a:extLst>
              <a:ext uri="{FF2B5EF4-FFF2-40B4-BE49-F238E27FC236}">
                <a16:creationId xmlns:a16="http://schemas.microsoft.com/office/drawing/2014/main" id="{185E3C3F-7A10-2996-9E58-CE3916D79E0C}"/>
              </a:ext>
            </a:extLst>
          </p:cNvPr>
          <p:cNvPicPr>
            <a:picLocks noChangeAspect="1"/>
          </p:cNvPicPr>
          <p:nvPr/>
        </p:nvPicPr>
        <p:blipFill>
          <a:blip r:embed="rId8"/>
          <a:stretch>
            <a:fillRect/>
          </a:stretch>
        </p:blipFill>
        <p:spPr>
          <a:xfrm>
            <a:off x="9045433" y="1848927"/>
            <a:ext cx="731613" cy="540000"/>
          </a:xfrm>
          <a:prstGeom prst="rect">
            <a:avLst/>
          </a:prstGeom>
        </p:spPr>
      </p:pic>
    </p:spTree>
    <p:extLst>
      <p:ext uri="{BB962C8B-B14F-4D97-AF65-F5344CB8AC3E}">
        <p14:creationId xmlns:p14="http://schemas.microsoft.com/office/powerpoint/2010/main" val="19317856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5BCE-6A33-F57E-01C8-540FB6C0BE9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182CB-1F55-1F9D-F88E-69820EECAF88}"/>
              </a:ext>
            </a:extLst>
          </p:cNvPr>
          <p:cNvSpPr>
            <a:spLocks noGrp="1"/>
          </p:cNvSpPr>
          <p:nvPr>
            <p:ph sz="quarter" idx="12"/>
          </p:nvPr>
        </p:nvSpPr>
        <p:spPr>
          <a:xfrm>
            <a:off x="615915" y="1113930"/>
            <a:ext cx="9728557" cy="5051373"/>
          </a:xfrm>
        </p:spPr>
        <p:txBody>
          <a:bodyPr/>
          <a:lstStyle/>
          <a:p>
            <a:r>
              <a:rPr lang="en-GB" sz="1800" b="1" noProof="0" dirty="0">
                <a:solidFill>
                  <a:schemeClr val="accent1"/>
                </a:solidFill>
              </a:rPr>
              <a:t>Synergy</a:t>
            </a:r>
            <a:r>
              <a:rPr lang="en-GB" sz="1800" noProof="0" dirty="0"/>
              <a:t> refers to a therapy combination that is more efficacious than the sum of its individual parts</a:t>
            </a:r>
          </a:p>
          <a:p>
            <a:pPr lvl="1"/>
            <a:r>
              <a:rPr lang="en-GB" sz="1600" noProof="0" dirty="0"/>
              <a:t>LRT can enhance the release of tumour antigens and modify the tumour immune microenvironment. This may synergise with IO to strengthen the anti-tumour immune response, which in turn improves local therapy outcomes </a:t>
            </a:r>
          </a:p>
          <a:p>
            <a:r>
              <a:rPr lang="en-GB" sz="1800" b="1" noProof="0" dirty="0">
                <a:solidFill>
                  <a:schemeClr val="accent1"/>
                </a:solidFill>
              </a:rPr>
              <a:t>Additive</a:t>
            </a:r>
            <a:r>
              <a:rPr lang="en-GB" sz="1800" noProof="0" dirty="0"/>
              <a:t> refers to a therapy combination that is efficacious up to the sum of its individual parts: </a:t>
            </a:r>
          </a:p>
          <a:p>
            <a:pPr lvl="1"/>
            <a:r>
              <a:rPr lang="en-GB" sz="1600" noProof="0" dirty="0"/>
              <a:t>If a combination of locoregional and systemic treatment is used, it must generally demonstrate outcomes that surpass the results achieved in the individual trials of each approach</a:t>
            </a:r>
          </a:p>
          <a:p>
            <a:r>
              <a:rPr lang="en-GB" sz="1800" noProof="0" dirty="0">
                <a:solidFill>
                  <a:schemeClr val="tx2"/>
                </a:solidFill>
              </a:rPr>
              <a:t>A deep dive into </a:t>
            </a:r>
            <a:r>
              <a:rPr lang="en-GB" sz="1800" dirty="0">
                <a:solidFill>
                  <a:schemeClr val="tx2"/>
                </a:solidFill>
              </a:rPr>
              <a:t>tumour characteristics is needed for </a:t>
            </a:r>
            <a:r>
              <a:rPr lang="en-GB" sz="1800" b="1" dirty="0">
                <a:solidFill>
                  <a:schemeClr val="accent1"/>
                </a:solidFill>
              </a:rPr>
              <a:t>proper patient selection </a:t>
            </a:r>
            <a:r>
              <a:rPr lang="en-GB" sz="1800" dirty="0">
                <a:solidFill>
                  <a:schemeClr val="tx2"/>
                </a:solidFill>
              </a:rPr>
              <a:t>and</a:t>
            </a:r>
            <a:r>
              <a:rPr lang="en-GB" sz="1800" b="1" dirty="0">
                <a:solidFill>
                  <a:schemeClr val="accent1"/>
                </a:solidFill>
              </a:rPr>
              <a:t> treatment design</a:t>
            </a:r>
          </a:p>
          <a:p>
            <a:pPr lvl="1"/>
            <a:r>
              <a:rPr lang="en-GB" sz="1600" noProof="0" dirty="0">
                <a:solidFill>
                  <a:schemeClr val="tx2"/>
                </a:solidFill>
              </a:rPr>
              <a:t>Identifying which patient presentation and tumour phenotypes benefit from the treatment intensification of combination IO and LRT is a critical next step for more universal adoption</a:t>
            </a:r>
          </a:p>
          <a:p>
            <a:pPr lvl="1"/>
            <a:r>
              <a:rPr lang="en-GB" sz="1600" dirty="0">
                <a:solidFill>
                  <a:schemeClr val="tx2"/>
                </a:solidFill>
              </a:rPr>
              <a:t>There may be some patients who are interested in the potential benefit of combination prior to maturation of these data due to clinically observed durable effects in select cases</a:t>
            </a:r>
            <a:endParaRPr lang="en-GB" sz="1600" noProof="0" dirty="0">
              <a:solidFill>
                <a:schemeClr val="tx2"/>
              </a:solidFill>
            </a:endParaRPr>
          </a:p>
          <a:p>
            <a:pPr marL="0" indent="0">
              <a:buNone/>
            </a:pPr>
            <a:endParaRPr lang="en-GB" sz="1800" noProof="0" dirty="0"/>
          </a:p>
        </p:txBody>
      </p:sp>
      <p:sp>
        <p:nvSpPr>
          <p:cNvPr id="3" name="Title 2">
            <a:extLst>
              <a:ext uri="{FF2B5EF4-FFF2-40B4-BE49-F238E27FC236}">
                <a16:creationId xmlns:a16="http://schemas.microsoft.com/office/drawing/2014/main" id="{21528064-A318-929E-E92E-FFA9A4ADFC1E}"/>
              </a:ext>
            </a:extLst>
          </p:cNvPr>
          <p:cNvSpPr>
            <a:spLocks noGrp="1"/>
          </p:cNvSpPr>
          <p:nvPr>
            <p:ph type="title"/>
          </p:nvPr>
        </p:nvSpPr>
        <p:spPr>
          <a:xfrm>
            <a:off x="619201" y="259200"/>
            <a:ext cx="11381455" cy="864000"/>
          </a:xfrm>
        </p:spPr>
        <p:txBody>
          <a:bodyPr>
            <a:normAutofit fontScale="90000"/>
          </a:bodyPr>
          <a:lstStyle/>
          <a:p>
            <a:r>
              <a:rPr lang="en-GB" sz="3100" spc="-50" noProof="0" dirty="0"/>
              <a:t>Exploring IO-based treatments combined with LRT in hCC</a:t>
            </a:r>
            <a:br>
              <a:rPr lang="en-GB" sz="3100" noProof="0" dirty="0"/>
            </a:br>
            <a:r>
              <a:rPr lang="en-GB" sz="2200" noProof="0" dirty="0">
                <a:solidFill>
                  <a:schemeClr val="accent1"/>
                </a:solidFill>
              </a:rPr>
              <a:t>Synergistic effects vs additive effects</a:t>
            </a:r>
            <a:endParaRPr lang="en-GB" sz="2200" noProof="0" dirty="0"/>
          </a:p>
        </p:txBody>
      </p:sp>
      <p:sp>
        <p:nvSpPr>
          <p:cNvPr id="4" name="Slide Number Placeholder 3">
            <a:extLst>
              <a:ext uri="{FF2B5EF4-FFF2-40B4-BE49-F238E27FC236}">
                <a16:creationId xmlns:a16="http://schemas.microsoft.com/office/drawing/2014/main" id="{83D2385E-29C4-DF80-C141-378E94016CD0}"/>
              </a:ext>
            </a:extLst>
          </p:cNvPr>
          <p:cNvSpPr>
            <a:spLocks noGrp="1"/>
          </p:cNvSpPr>
          <p:nvPr>
            <p:ph type="sldNum" sz="quarter" idx="4"/>
          </p:nvPr>
        </p:nvSpPr>
        <p:spPr/>
        <p:txBody>
          <a:bodyPr/>
          <a:lstStyle/>
          <a:p>
            <a:fld id="{FCE43C0F-8A7B-3A4B-9DB5-B3472E36E833}" type="slidenum">
              <a:rPr lang="en-GB" noProof="0" smtClean="0"/>
              <a:pPr/>
              <a:t>31</a:t>
            </a:fld>
            <a:endParaRPr lang="en-GB" noProof="0" dirty="0"/>
          </a:p>
        </p:txBody>
      </p:sp>
      <p:sp>
        <p:nvSpPr>
          <p:cNvPr id="11" name="Content Placeholder 10">
            <a:extLst>
              <a:ext uri="{FF2B5EF4-FFF2-40B4-BE49-F238E27FC236}">
                <a16:creationId xmlns:a16="http://schemas.microsoft.com/office/drawing/2014/main" id="{CAB2532B-6346-FCA5-1677-2CCC9BC750E0}"/>
              </a:ext>
            </a:extLst>
          </p:cNvPr>
          <p:cNvSpPr>
            <a:spLocks noGrp="1"/>
          </p:cNvSpPr>
          <p:nvPr>
            <p:ph sz="quarter" idx="15"/>
          </p:nvPr>
        </p:nvSpPr>
        <p:spPr/>
        <p:txBody>
          <a:bodyPr/>
          <a:lstStyle/>
          <a:p>
            <a:r>
              <a:rPr lang="en-GB" noProof="0" dirty="0">
                <a:solidFill>
                  <a:schemeClr val="tx2"/>
                </a:solidFill>
              </a:rPr>
              <a:t>HCC, hepatocellular carcinoma; IO, immuno-oncology; LRT, locoregional therapy;</a:t>
            </a:r>
          </a:p>
          <a:p>
            <a:pPr>
              <a:spcBef>
                <a:spcPts val="0"/>
              </a:spcBef>
              <a:spcAft>
                <a:spcPts val="200"/>
              </a:spcAft>
            </a:pPr>
            <a:r>
              <a:rPr lang="en-GB" noProof="0" dirty="0">
                <a:solidFill>
                  <a:schemeClr val="tx2"/>
                </a:solidFill>
              </a:rPr>
              <a:t>Malone CD, et al. J Vasc Interv Radiol. 2024;S1051-0443(24)00718-8; Expert input;</a:t>
            </a:r>
          </a:p>
        </p:txBody>
      </p:sp>
    </p:spTree>
    <p:extLst>
      <p:ext uri="{BB962C8B-B14F-4D97-AF65-F5344CB8AC3E}">
        <p14:creationId xmlns:p14="http://schemas.microsoft.com/office/powerpoint/2010/main" val="363000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B9C4-E7BA-7A12-4B5A-00A59C8206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3686D-6084-2077-7B1B-6190D61A682C}"/>
              </a:ext>
            </a:extLst>
          </p:cNvPr>
          <p:cNvSpPr>
            <a:spLocks noGrp="1"/>
          </p:cNvSpPr>
          <p:nvPr>
            <p:ph sz="quarter" idx="12"/>
          </p:nvPr>
        </p:nvSpPr>
        <p:spPr>
          <a:xfrm>
            <a:off x="620183" y="1425600"/>
            <a:ext cx="10300353" cy="4525200"/>
          </a:xfrm>
        </p:spPr>
        <p:txBody>
          <a:bodyPr/>
          <a:lstStyle/>
          <a:p>
            <a:r>
              <a:rPr lang="en-GB" sz="1800" noProof="0" dirty="0"/>
              <a:t>Locoregional therapies as </a:t>
            </a:r>
            <a:r>
              <a:rPr lang="en-GB" sz="1800" b="1" noProof="0" dirty="0">
                <a:solidFill>
                  <a:schemeClr val="accent1"/>
                </a:solidFill>
              </a:rPr>
              <a:t>primary therapy</a:t>
            </a:r>
            <a:r>
              <a:rPr lang="en-GB" sz="1800" noProof="0" dirty="0"/>
              <a:t>:</a:t>
            </a:r>
          </a:p>
          <a:p>
            <a:pPr marL="800100" lvl="1" indent="-342900">
              <a:buFont typeface="+mj-lt"/>
              <a:buAutoNum type="arabicPeriod"/>
            </a:pPr>
            <a:r>
              <a:rPr lang="en-GB" sz="1600" b="1" noProof="0" dirty="0">
                <a:solidFill>
                  <a:schemeClr val="accent1"/>
                </a:solidFill>
              </a:rPr>
              <a:t>Locoregional therapy </a:t>
            </a:r>
            <a:r>
              <a:rPr lang="en-GB" sz="1600" noProof="0" dirty="0"/>
              <a:t>targets and optimises the definitive treatment of </a:t>
            </a:r>
            <a:r>
              <a:rPr lang="en-GB" sz="1600" noProof="0" dirty="0">
                <a:solidFill>
                  <a:schemeClr val="tx2"/>
                </a:solidFill>
              </a:rPr>
              <a:t>visible disease</a:t>
            </a:r>
          </a:p>
          <a:p>
            <a:pPr marL="800100" lvl="1" indent="-342900">
              <a:buFont typeface="+mj-lt"/>
              <a:buAutoNum type="arabicPeriod"/>
            </a:pPr>
            <a:r>
              <a:rPr lang="en-GB" sz="1600" b="1" noProof="0" dirty="0">
                <a:solidFill>
                  <a:schemeClr val="accent1"/>
                </a:solidFill>
              </a:rPr>
              <a:t>IO-based treatment </a:t>
            </a:r>
            <a:r>
              <a:rPr lang="en-GB" sz="1600" noProof="0" dirty="0"/>
              <a:t>addresses presumed invisible disease and enhances systemic antitumour immune response</a:t>
            </a:r>
          </a:p>
          <a:p>
            <a:r>
              <a:rPr lang="en-GB" sz="1800" b="1" noProof="0" dirty="0">
                <a:solidFill>
                  <a:schemeClr val="accent1"/>
                </a:solidFill>
              </a:rPr>
              <a:t>Considerations</a:t>
            </a:r>
          </a:p>
          <a:p>
            <a:pPr lvl="1"/>
            <a:r>
              <a:rPr lang="en-GB" noProof="0" dirty="0">
                <a:solidFill>
                  <a:schemeClr val="tx2"/>
                </a:solidFill>
              </a:rPr>
              <a:t>Therapeutic goals:</a:t>
            </a:r>
          </a:p>
          <a:p>
            <a:pPr lvl="2"/>
            <a:r>
              <a:rPr lang="en-GB" sz="1400" b="1" noProof="0" dirty="0">
                <a:solidFill>
                  <a:schemeClr val="accent1"/>
                </a:solidFill>
              </a:rPr>
              <a:t>Downstaging / bridge to curative treatment</a:t>
            </a:r>
            <a:r>
              <a:rPr lang="en-GB" sz="1400" noProof="0" dirty="0"/>
              <a:t> may favour locoregional therapy as the main treatment modality</a:t>
            </a:r>
          </a:p>
          <a:p>
            <a:pPr lvl="2"/>
            <a:r>
              <a:rPr lang="en-GB" sz="1400" b="1" noProof="0" dirty="0">
                <a:solidFill>
                  <a:schemeClr val="accent1"/>
                </a:solidFill>
              </a:rPr>
              <a:t>Systemic control </a:t>
            </a:r>
            <a:r>
              <a:rPr lang="en-GB" sz="1400" noProof="0" dirty="0"/>
              <a:t>may favour IO-based therapy as the main treatment modality</a:t>
            </a:r>
          </a:p>
          <a:p>
            <a:pPr lvl="1"/>
            <a:r>
              <a:rPr lang="en-GB" noProof="0" dirty="0">
                <a:solidFill>
                  <a:schemeClr val="tx2"/>
                </a:solidFill>
              </a:rPr>
              <a:t>Disease load: </a:t>
            </a:r>
          </a:p>
          <a:p>
            <a:pPr lvl="2"/>
            <a:r>
              <a:rPr lang="en-GB" sz="1400" b="1" noProof="0" dirty="0">
                <a:solidFill>
                  <a:schemeClr val="accent1"/>
                </a:solidFill>
              </a:rPr>
              <a:t>Earlier stages (intermediate) / limited amount of disease </a:t>
            </a:r>
            <a:r>
              <a:rPr lang="en-GB" sz="1400" noProof="0" dirty="0">
                <a:solidFill>
                  <a:schemeClr val="tx2"/>
                </a:solidFill>
              </a:rPr>
              <a:t>may favour locoregional therapy first</a:t>
            </a:r>
          </a:p>
          <a:p>
            <a:pPr lvl="2"/>
            <a:r>
              <a:rPr lang="en-GB" sz="1400" b="1" noProof="0" dirty="0">
                <a:solidFill>
                  <a:schemeClr val="accent1"/>
                </a:solidFill>
              </a:rPr>
              <a:t>More extensive disease </a:t>
            </a:r>
            <a:r>
              <a:rPr lang="en-GB" sz="1400" noProof="0" dirty="0">
                <a:solidFill>
                  <a:schemeClr val="tx2"/>
                </a:solidFill>
              </a:rPr>
              <a:t>may favour IO-based therapy first</a:t>
            </a:r>
          </a:p>
          <a:p>
            <a:pPr lvl="1"/>
            <a:r>
              <a:rPr lang="en-GB" noProof="0" dirty="0">
                <a:solidFill>
                  <a:schemeClr val="tx2"/>
                </a:solidFill>
              </a:rPr>
              <a:t>Liver reserve: </a:t>
            </a:r>
          </a:p>
          <a:p>
            <a:pPr lvl="2"/>
            <a:r>
              <a:rPr lang="en-GB" sz="1400" noProof="0" dirty="0">
                <a:solidFill>
                  <a:schemeClr val="tx2"/>
                </a:solidFill>
              </a:rPr>
              <a:t>Locoregional therapy is appropriate for good liver reserve</a:t>
            </a:r>
          </a:p>
          <a:p>
            <a:pPr lvl="2"/>
            <a:r>
              <a:rPr lang="en-GB" sz="1400" noProof="0" dirty="0">
                <a:solidFill>
                  <a:schemeClr val="tx2"/>
                </a:solidFill>
              </a:rPr>
              <a:t>IO-based therapy can be considered when local therapy may cause liver dysfunction</a:t>
            </a:r>
            <a:endParaRPr lang="en-GB" noProof="0" dirty="0"/>
          </a:p>
        </p:txBody>
      </p:sp>
      <p:sp>
        <p:nvSpPr>
          <p:cNvPr id="3" name="Title 2">
            <a:extLst>
              <a:ext uri="{FF2B5EF4-FFF2-40B4-BE49-F238E27FC236}">
                <a16:creationId xmlns:a16="http://schemas.microsoft.com/office/drawing/2014/main" id="{C19780F0-17A1-BC8F-CE77-AB4452068770}"/>
              </a:ext>
            </a:extLst>
          </p:cNvPr>
          <p:cNvSpPr>
            <a:spLocks noGrp="1"/>
          </p:cNvSpPr>
          <p:nvPr>
            <p:ph type="title"/>
          </p:nvPr>
        </p:nvSpPr>
        <p:spPr>
          <a:xfrm>
            <a:off x="619201" y="259200"/>
            <a:ext cx="11453463" cy="864000"/>
          </a:xfrm>
        </p:spPr>
        <p:txBody>
          <a:bodyPr>
            <a:normAutofit/>
          </a:bodyPr>
          <a:lstStyle/>
          <a:p>
            <a:r>
              <a:rPr lang="en-GB" noProof="0" dirty="0"/>
              <a:t>Exploring IO-based treatments combined with LRT</a:t>
            </a:r>
            <a:br>
              <a:rPr lang="en-GB" sz="2400" noProof="0" dirty="0"/>
            </a:br>
            <a:r>
              <a:rPr lang="en-GB" sz="2000" spc="-40" noProof="0" dirty="0">
                <a:solidFill>
                  <a:schemeClr val="accent1"/>
                </a:solidFill>
              </a:rPr>
              <a:t>What would be the main treatment modality in intermediate hcc?</a:t>
            </a:r>
            <a:endParaRPr lang="en-GB" sz="2000" spc="-40" noProof="0" dirty="0"/>
          </a:p>
        </p:txBody>
      </p:sp>
      <p:sp>
        <p:nvSpPr>
          <p:cNvPr id="4" name="Slide Number Placeholder 3">
            <a:extLst>
              <a:ext uri="{FF2B5EF4-FFF2-40B4-BE49-F238E27FC236}">
                <a16:creationId xmlns:a16="http://schemas.microsoft.com/office/drawing/2014/main" id="{A4306888-849A-F5CB-8827-583C29FD6FDD}"/>
              </a:ext>
            </a:extLst>
          </p:cNvPr>
          <p:cNvSpPr>
            <a:spLocks noGrp="1"/>
          </p:cNvSpPr>
          <p:nvPr>
            <p:ph type="sldNum" sz="quarter" idx="4"/>
          </p:nvPr>
        </p:nvSpPr>
        <p:spPr/>
        <p:txBody>
          <a:bodyPr/>
          <a:lstStyle/>
          <a:p>
            <a:fld id="{FCE43C0F-8A7B-3A4B-9DB5-B3472E36E833}" type="slidenum">
              <a:rPr lang="en-GB" noProof="0" smtClean="0"/>
              <a:pPr/>
              <a:t>32</a:t>
            </a:fld>
            <a:endParaRPr lang="en-GB" noProof="0" dirty="0"/>
          </a:p>
        </p:txBody>
      </p:sp>
      <p:sp>
        <p:nvSpPr>
          <p:cNvPr id="11" name="Content Placeholder 10">
            <a:extLst>
              <a:ext uri="{FF2B5EF4-FFF2-40B4-BE49-F238E27FC236}">
                <a16:creationId xmlns:a16="http://schemas.microsoft.com/office/drawing/2014/main" id="{B0AC1C57-36CA-89CE-56CF-9959F123CE90}"/>
              </a:ext>
            </a:extLst>
          </p:cNvPr>
          <p:cNvSpPr>
            <a:spLocks noGrp="1"/>
          </p:cNvSpPr>
          <p:nvPr>
            <p:ph sz="quarter" idx="15"/>
          </p:nvPr>
        </p:nvSpPr>
        <p:spPr/>
        <p:txBody>
          <a:bodyPr/>
          <a:lstStyle/>
          <a:p>
            <a:r>
              <a:rPr lang="en-GB" noProof="0" dirty="0">
                <a:solidFill>
                  <a:schemeClr val="tx2"/>
                </a:solidFill>
              </a:rPr>
              <a:t>HCC, hepatocellular carcinoma; IO, immuno-oncology; LRT, locoregional therapy</a:t>
            </a:r>
          </a:p>
          <a:p>
            <a:r>
              <a:rPr lang="en-GB" noProof="0" dirty="0">
                <a:solidFill>
                  <a:schemeClr val="tx2"/>
                </a:solidFill>
              </a:rPr>
              <a:t>Williamson CW, et al. Cancer. 2021;127:1553-67 and expert input</a:t>
            </a:r>
          </a:p>
        </p:txBody>
      </p:sp>
      <p:sp>
        <p:nvSpPr>
          <p:cNvPr id="7" name="Rectangle: Rounded Corners 6">
            <a:extLst>
              <a:ext uri="{FF2B5EF4-FFF2-40B4-BE49-F238E27FC236}">
                <a16:creationId xmlns:a16="http://schemas.microsoft.com/office/drawing/2014/main" id="{09730725-C67B-9365-571C-186A7900FC16}"/>
              </a:ext>
            </a:extLst>
          </p:cNvPr>
          <p:cNvSpPr/>
          <p:nvPr/>
        </p:nvSpPr>
        <p:spPr>
          <a:xfrm>
            <a:off x="586409" y="5792154"/>
            <a:ext cx="10180338" cy="517166"/>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600" noProof="0" dirty="0">
                <a:latin typeface="Arial" panose="020B0604020202020204" pitchFamily="34" charset="0"/>
                <a:cs typeface="Arial" panose="020B0604020202020204" pitchFamily="34" charset="0"/>
              </a:rPr>
              <a:t>Efficacy of the combination of therapies is likely optimised when given in “relatively close proximity”</a:t>
            </a:r>
          </a:p>
          <a:p>
            <a:pPr marL="285750" indent="-285750">
              <a:buFont typeface="Arial" panose="020B0604020202020204" pitchFamily="34" charset="0"/>
              <a:buChar char="•"/>
            </a:pPr>
            <a:r>
              <a:rPr lang="en-GB" sz="1600" noProof="0" dirty="0">
                <a:latin typeface="Arial" panose="020B0604020202020204" pitchFamily="34" charset="0"/>
                <a:cs typeface="Arial" panose="020B0604020202020204" pitchFamily="34" charset="0"/>
              </a:rPr>
              <a:t>There is insufficient evidence to declare one sequencing strategy universally better than others</a:t>
            </a:r>
          </a:p>
        </p:txBody>
      </p:sp>
    </p:spTree>
    <p:extLst>
      <p:ext uri="{BB962C8B-B14F-4D97-AF65-F5344CB8AC3E}">
        <p14:creationId xmlns:p14="http://schemas.microsoft.com/office/powerpoint/2010/main" val="16788219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913B-9ADC-318C-E800-99E43DA10D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462DEC-345D-4888-339F-BE9D11E198AA}"/>
              </a:ext>
            </a:extLst>
          </p:cNvPr>
          <p:cNvSpPr>
            <a:spLocks noGrp="1"/>
          </p:cNvSpPr>
          <p:nvPr>
            <p:ph type="title"/>
          </p:nvPr>
        </p:nvSpPr>
        <p:spPr/>
        <p:txBody>
          <a:bodyPr/>
          <a:lstStyle/>
          <a:p>
            <a:r>
              <a:rPr lang="en-GB" noProof="0" dirty="0"/>
              <a:t>IO-based treatments combined with LRT</a:t>
            </a:r>
            <a:br>
              <a:rPr lang="en-GB" noProof="0" dirty="0"/>
            </a:br>
            <a:r>
              <a:rPr lang="en-GB" sz="2000" noProof="0" dirty="0">
                <a:solidFill>
                  <a:schemeClr val="accent1"/>
                </a:solidFill>
              </a:rPr>
              <a:t>emerald-1: study design</a:t>
            </a:r>
            <a:endParaRPr lang="en-GB" sz="2000" noProof="0" dirty="0"/>
          </a:p>
        </p:txBody>
      </p:sp>
      <p:sp>
        <p:nvSpPr>
          <p:cNvPr id="4" name="Slide Number Placeholder 3">
            <a:extLst>
              <a:ext uri="{FF2B5EF4-FFF2-40B4-BE49-F238E27FC236}">
                <a16:creationId xmlns:a16="http://schemas.microsoft.com/office/drawing/2014/main" id="{89A231FB-B9D7-12BC-AC53-1AD8524640CA}"/>
              </a:ext>
            </a:extLst>
          </p:cNvPr>
          <p:cNvSpPr>
            <a:spLocks noGrp="1"/>
          </p:cNvSpPr>
          <p:nvPr>
            <p:ph type="sldNum" sz="quarter" idx="4"/>
          </p:nvPr>
        </p:nvSpPr>
        <p:spPr/>
        <p:txBody>
          <a:bodyPr/>
          <a:lstStyle/>
          <a:p>
            <a:fld id="{FCE43C0F-8A7B-3A4B-9DB5-B3472E36E833}" type="slidenum">
              <a:rPr lang="en-GB" noProof="0" smtClean="0"/>
              <a:pPr/>
              <a:t>33</a:t>
            </a:fld>
            <a:endParaRPr lang="en-GB" noProof="0" dirty="0"/>
          </a:p>
        </p:txBody>
      </p:sp>
      <p:sp>
        <p:nvSpPr>
          <p:cNvPr id="11" name="Content Placeholder 10">
            <a:extLst>
              <a:ext uri="{FF2B5EF4-FFF2-40B4-BE49-F238E27FC236}">
                <a16:creationId xmlns:a16="http://schemas.microsoft.com/office/drawing/2014/main" id="{20A861DF-C4B8-7C4A-AAEF-447503F90722}"/>
              </a:ext>
            </a:extLst>
          </p:cNvPr>
          <p:cNvSpPr>
            <a:spLocks noGrp="1"/>
          </p:cNvSpPr>
          <p:nvPr>
            <p:ph sz="quarter" idx="15"/>
          </p:nvPr>
        </p:nvSpPr>
        <p:spPr/>
        <p:txBody>
          <a:bodyPr anchor="b" anchorCtr="0"/>
          <a:lstStyle/>
          <a:p>
            <a:r>
              <a:rPr lang="en-GB" sz="1000" baseline="30000" noProof="0" dirty="0">
                <a:solidFill>
                  <a:schemeClr val="tx2"/>
                </a:solidFill>
              </a:rPr>
              <a:t>a </a:t>
            </a:r>
            <a:r>
              <a:rPr lang="en-GB" sz="1000" noProof="0" dirty="0">
                <a:solidFill>
                  <a:schemeClr val="tx2"/>
                </a:solidFill>
              </a:rPr>
              <a:t>Upper endoscopy to evaluate varices and risk of bleeding was required within 6 months of randomisation; </a:t>
            </a:r>
            <a:r>
              <a:rPr lang="en-GB" sz="1000" baseline="30000" noProof="0" dirty="0">
                <a:solidFill>
                  <a:schemeClr val="tx2"/>
                </a:solidFill>
              </a:rPr>
              <a:t>b </a:t>
            </a:r>
            <a:r>
              <a:rPr lang="en-GB" sz="1000" noProof="0" dirty="0">
                <a:solidFill>
                  <a:schemeClr val="tx2"/>
                </a:solidFill>
              </a:rPr>
              <a:t>Prior use of TACE or TAE is acceptable if it was used as part of therapy with curative intent, but not if it was used as the sole modality in curative therapy; </a:t>
            </a:r>
            <a:r>
              <a:rPr lang="en-GB" sz="1000" baseline="30000" noProof="0" dirty="0">
                <a:solidFill>
                  <a:schemeClr val="tx2"/>
                </a:solidFill>
              </a:rPr>
              <a:t>c </a:t>
            </a:r>
            <a:r>
              <a:rPr lang="en-GB" sz="1000" noProof="0" dirty="0">
                <a:solidFill>
                  <a:schemeClr val="tx2"/>
                </a:solidFill>
              </a:rPr>
              <a:t>Durvalumab/placebo started ≥7 days after TACE; </a:t>
            </a:r>
            <a:r>
              <a:rPr lang="en-GB" sz="1000" baseline="30000" noProof="0" dirty="0">
                <a:solidFill>
                  <a:schemeClr val="tx2"/>
                </a:solidFill>
              </a:rPr>
              <a:t>d </a:t>
            </a:r>
            <a:r>
              <a:rPr lang="en-GB" sz="1000" noProof="0" dirty="0">
                <a:solidFill>
                  <a:schemeClr val="tx2"/>
                </a:solidFill>
              </a:rPr>
              <a:t>DEB-TACE or cTACE, Participants will receive up to 4 TACE procedures within the 16 weeks following Day 1 of their first TACE procedure; </a:t>
            </a:r>
            <a:r>
              <a:rPr lang="en-GB" sz="1000" baseline="30000" noProof="0" dirty="0">
                <a:solidFill>
                  <a:schemeClr val="tx2"/>
                </a:solidFill>
              </a:rPr>
              <a:t>e </a:t>
            </a:r>
            <a:r>
              <a:rPr lang="en-GB" sz="1000" noProof="0" dirty="0">
                <a:solidFill>
                  <a:schemeClr val="tx2"/>
                </a:solidFill>
              </a:rPr>
              <a:t>Only new lesions consistent with progression that were not eligible for TACE occurring prior to the first on study imaging at </a:t>
            </a:r>
            <a:br>
              <a:rPr lang="en-GB" sz="1000" noProof="0" dirty="0">
                <a:solidFill>
                  <a:schemeClr val="tx2"/>
                </a:solidFill>
              </a:rPr>
            </a:br>
            <a:r>
              <a:rPr lang="en-GB" sz="1000" noProof="0" dirty="0">
                <a:solidFill>
                  <a:schemeClr val="tx2"/>
                </a:solidFill>
              </a:rPr>
              <a:t>12 weeks were considered progression events; standard mRECIST progression criteria was used after the 12-week imaging</a:t>
            </a:r>
          </a:p>
          <a:p>
            <a:r>
              <a:rPr lang="en-GB" sz="1000" noProof="0" dirty="0">
                <a:solidFill>
                  <a:schemeClr val="tx2"/>
                </a:solidFill>
              </a:rPr>
              <a:t>BICR, blinded independent central review, cTACE, conventional TACE; DEB-TACE, drug-eluting TACE; ECOG PS, Eastern Cooperative Oncology Group performance status; HCC, hepatocellular carcinoma; IO, immuno-oncology; LRT, locoregional therapy; (m)RECIST, (modified) Response Evaluation Criteria in Solid Tumours; ORR, objective response rate; OS, overall survival; PFS, progression-free survival; Q3W/Q4W, every 3/4 weeks; QoL, quality of life; R, randomisation; TACE, transarterial chemoembolisation; TAE, </a:t>
            </a:r>
            <a:r>
              <a:rPr lang="en-GB" sz="1000" noProof="0" dirty="0" err="1">
                <a:solidFill>
                  <a:schemeClr val="tx2"/>
                </a:solidFill>
              </a:rPr>
              <a:t>transarterial</a:t>
            </a:r>
            <a:r>
              <a:rPr lang="en-GB" sz="1000" noProof="0" dirty="0">
                <a:solidFill>
                  <a:schemeClr val="tx2"/>
                </a:solidFill>
              </a:rPr>
              <a:t> </a:t>
            </a:r>
            <a:r>
              <a:rPr lang="en-GB" sz="1000" noProof="0" dirty="0" err="1">
                <a:solidFill>
                  <a:schemeClr val="tx2"/>
                </a:solidFill>
              </a:rPr>
              <a:t>embolisation</a:t>
            </a:r>
            <a:r>
              <a:rPr lang="en-GB" sz="1000" noProof="0" dirty="0">
                <a:solidFill>
                  <a:schemeClr val="tx2"/>
                </a:solidFill>
              </a:rPr>
              <a:t>; TTP, time to progression; Vp, vascular portal (classification)</a:t>
            </a:r>
          </a:p>
          <a:p>
            <a:r>
              <a:rPr lang="en-GB" sz="1000" noProof="0" dirty="0">
                <a:solidFill>
                  <a:schemeClr val="tx2"/>
                </a:solidFill>
              </a:rPr>
              <a:t>Lencioni R, et al. J Clin Oncol. 2024;42(3 suppl)LBA432. DOI:10.1200/JCO.2024.42.3_suppl.LBA432; Sangro B, et al. Lancet. 2025;405:216-232</a:t>
            </a:r>
          </a:p>
        </p:txBody>
      </p:sp>
      <p:cxnSp>
        <p:nvCxnSpPr>
          <p:cNvPr id="2" name="Straight Connector 1">
            <a:extLst>
              <a:ext uri="{FF2B5EF4-FFF2-40B4-BE49-F238E27FC236}">
                <a16:creationId xmlns:a16="http://schemas.microsoft.com/office/drawing/2014/main" id="{B5344AC4-96B5-11C0-17FB-DCD5E3002414}"/>
              </a:ext>
            </a:extLst>
          </p:cNvPr>
          <p:cNvCxnSpPr>
            <a:cxnSpLocks/>
          </p:cNvCxnSpPr>
          <p:nvPr/>
        </p:nvCxnSpPr>
        <p:spPr>
          <a:xfrm>
            <a:off x="4934372" y="1952793"/>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C238321-8A15-6795-B5ED-D9B581669EAA}"/>
              </a:ext>
            </a:extLst>
          </p:cNvPr>
          <p:cNvCxnSpPr>
            <a:cxnSpLocks/>
          </p:cNvCxnSpPr>
          <p:nvPr/>
        </p:nvCxnSpPr>
        <p:spPr>
          <a:xfrm>
            <a:off x="3206180" y="2877825"/>
            <a:ext cx="2016192"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C2AAA992-508D-641B-EF73-4D520F0316A1}"/>
              </a:ext>
            </a:extLst>
          </p:cNvPr>
          <p:cNvSpPr/>
          <p:nvPr/>
        </p:nvSpPr>
        <p:spPr>
          <a:xfrm>
            <a:off x="620184" y="1556794"/>
            <a:ext cx="2844000" cy="19036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Study population</a:t>
            </a:r>
            <a:r>
              <a:rPr lang="en-GB" sz="1200" b="1" baseline="30000" noProof="0" dirty="0">
                <a:solidFill>
                  <a:schemeClr val="accent1"/>
                </a:solidFill>
                <a:latin typeface="Arial" panose="020B0604020202020204" pitchFamily="34" charset="0"/>
                <a:cs typeface="Arial" panose="020B0604020202020204" pitchFamily="34" charset="0"/>
              </a:rPr>
              <a:t>a</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Adults with confirmed HCC</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Not amenable to curative therapy, e.g. surgical resection, ablation, transplantation</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extrahepatic disease</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Child-Pugh A to B7</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or 1</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Measurable disease per mRECIST</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Excludes Vp3 and Vp4</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prior systemic therapy or TACE</a:t>
            </a:r>
            <a:r>
              <a:rPr lang="en-GB" sz="1000" baseline="30000" noProof="0" dirty="0">
                <a:solidFill>
                  <a:srgbClr val="0000FF"/>
                </a:solidFill>
                <a:latin typeface="Arial" panose="020B0604020202020204" pitchFamily="34" charset="0"/>
                <a:cs typeface="Arial" panose="020B0604020202020204" pitchFamily="34" charset="0"/>
              </a:rPr>
              <a:t>b</a:t>
            </a:r>
          </a:p>
        </p:txBody>
      </p:sp>
      <p:sp>
        <p:nvSpPr>
          <p:cNvPr id="16" name="TextBox 15">
            <a:extLst>
              <a:ext uri="{FF2B5EF4-FFF2-40B4-BE49-F238E27FC236}">
                <a16:creationId xmlns:a16="http://schemas.microsoft.com/office/drawing/2014/main" id="{6DE24381-FD9B-BAA8-4538-9515870B6B9F}"/>
              </a:ext>
            </a:extLst>
          </p:cNvPr>
          <p:cNvSpPr txBox="1"/>
          <p:nvPr/>
        </p:nvSpPr>
        <p:spPr>
          <a:xfrm>
            <a:off x="3971864" y="3275727"/>
            <a:ext cx="900000" cy="184666"/>
          </a:xfrm>
          <a:prstGeom prst="rect">
            <a:avLst/>
          </a:prstGeom>
          <a:noFill/>
        </p:spPr>
        <p:txBody>
          <a:bodyPr wrap="square" lIns="0" tIns="0" rIns="0" bIns="0" rtlCol="0">
            <a:spAutoFit/>
          </a:bodyPr>
          <a:lstStyle/>
          <a:p>
            <a:pPr algn="ctr">
              <a:spcAft>
                <a:spcPts val="200"/>
              </a:spcAft>
              <a:buClr>
                <a:schemeClr val="accent1"/>
              </a:buClr>
            </a:pPr>
            <a:r>
              <a:rPr lang="en-GB" sz="1200" b="1" noProof="0" dirty="0">
                <a:latin typeface="Arial" panose="020B0604020202020204" pitchFamily="34" charset="0"/>
                <a:cs typeface="Arial" panose="020B0604020202020204" pitchFamily="34" charset="0"/>
              </a:rPr>
              <a:t>N=616</a:t>
            </a:r>
            <a:endParaRPr lang="en-GB" sz="1200" noProof="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02BFE46-6717-948A-BFFB-EF5EED506E68}"/>
              </a:ext>
            </a:extLst>
          </p:cNvPr>
          <p:cNvSpPr txBox="1"/>
          <p:nvPr/>
        </p:nvSpPr>
        <p:spPr>
          <a:xfrm>
            <a:off x="5749283" y="3784711"/>
            <a:ext cx="900000" cy="184666"/>
          </a:xfrm>
          <a:prstGeom prst="rect">
            <a:avLst/>
          </a:prstGeom>
          <a:noFill/>
        </p:spPr>
        <p:txBody>
          <a:bodyPr wrap="square" lIns="0" tIns="0" rIns="0" bIns="0" rtlCol="0">
            <a:spAutoFit/>
          </a:bodyPr>
          <a:lstStyle/>
          <a:p>
            <a:pPr algn="ctr">
              <a:spcAft>
                <a:spcPts val="200"/>
              </a:spcAft>
              <a:buClr>
                <a:schemeClr val="accent1"/>
              </a:buClr>
            </a:pPr>
            <a:r>
              <a:rPr lang="en-GB" sz="1200" noProof="0" dirty="0">
                <a:latin typeface="Arial" panose="020B0604020202020204" pitchFamily="34" charset="0"/>
                <a:cs typeface="Arial" panose="020B0604020202020204" pitchFamily="34" charset="0"/>
              </a:rPr>
              <a:t>(open-label)</a:t>
            </a:r>
            <a:endParaRPr lang="en-GB" sz="1200" noProof="0" dirty="0">
              <a:solidFill>
                <a:schemeClr val="tx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4436E8D4-EF4D-F271-C7CD-9477CC83E591}"/>
              </a:ext>
            </a:extLst>
          </p:cNvPr>
          <p:cNvCxnSpPr>
            <a:cxnSpLocks/>
          </p:cNvCxnSpPr>
          <p:nvPr/>
        </p:nvCxnSpPr>
        <p:spPr>
          <a:xfrm>
            <a:off x="10960150" y="2622402"/>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3D27FC0-7D3C-5D18-F88A-54E37AE6BC16}"/>
              </a:ext>
            </a:extLst>
          </p:cNvPr>
          <p:cNvCxnSpPr>
            <a:cxnSpLocks/>
          </p:cNvCxnSpPr>
          <p:nvPr/>
        </p:nvCxnSpPr>
        <p:spPr>
          <a:xfrm>
            <a:off x="4934372" y="380285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96ED69B-FDA0-A0E0-BDDC-BCFA0BC1D0D8}"/>
              </a:ext>
            </a:extLst>
          </p:cNvPr>
          <p:cNvCxnSpPr>
            <a:cxnSpLocks/>
          </p:cNvCxnSpPr>
          <p:nvPr/>
        </p:nvCxnSpPr>
        <p:spPr>
          <a:xfrm flipV="1">
            <a:off x="4934372" y="1940438"/>
            <a:ext cx="0" cy="1879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E1F0800-EA8E-1E61-59CE-983FB6054E57}"/>
              </a:ext>
            </a:extLst>
          </p:cNvPr>
          <p:cNvCxnSpPr>
            <a:cxnSpLocks/>
          </p:cNvCxnSpPr>
          <p:nvPr/>
        </p:nvCxnSpPr>
        <p:spPr>
          <a:xfrm>
            <a:off x="6720642" y="1952793"/>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2F3BD26-492D-20AC-461F-A75D77D94ACB}"/>
              </a:ext>
            </a:extLst>
          </p:cNvPr>
          <p:cNvCxnSpPr>
            <a:cxnSpLocks/>
          </p:cNvCxnSpPr>
          <p:nvPr/>
        </p:nvCxnSpPr>
        <p:spPr>
          <a:xfrm>
            <a:off x="6720642" y="2877825"/>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2D5D51A-4795-5A9E-90CE-F32C4FB90D24}"/>
              </a:ext>
            </a:extLst>
          </p:cNvPr>
          <p:cNvCxnSpPr>
            <a:cxnSpLocks/>
          </p:cNvCxnSpPr>
          <p:nvPr/>
        </p:nvCxnSpPr>
        <p:spPr>
          <a:xfrm>
            <a:off x="6720642" y="3802858"/>
            <a:ext cx="288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8877E2FB-615F-0A43-A329-2D76A86EAF1E}"/>
              </a:ext>
            </a:extLst>
          </p:cNvPr>
          <p:cNvSpPr/>
          <p:nvPr/>
        </p:nvSpPr>
        <p:spPr>
          <a:xfrm>
            <a:off x="5235447" y="1556793"/>
            <a:ext cx="1512000" cy="792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Arm 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Durvalumab</a:t>
            </a:r>
            <a:r>
              <a:rPr lang="en-GB" sz="1200" b="1" baseline="30000" noProof="0" dirty="0">
                <a:solidFill>
                  <a:schemeClr val="bg1"/>
                </a:solidFill>
                <a:latin typeface="Arial" panose="020B0604020202020204" pitchFamily="34" charset="0"/>
                <a:cs typeface="Arial" panose="020B0604020202020204" pitchFamily="34" charset="0"/>
              </a:rPr>
              <a:t>c</a:t>
            </a: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(1500 mg Q4W)</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 TACE</a:t>
            </a:r>
            <a:r>
              <a:rPr lang="en-GB" sz="1200" baseline="30000" noProof="0" dirty="0">
                <a:solidFill>
                  <a:schemeClr val="bg1"/>
                </a:solidFill>
                <a:latin typeface="Arial" panose="020B0604020202020204" pitchFamily="34" charset="0"/>
                <a:cs typeface="Arial" panose="020B0604020202020204" pitchFamily="34" charset="0"/>
              </a:rPr>
              <a:t>d</a:t>
            </a:r>
          </a:p>
        </p:txBody>
      </p:sp>
      <p:sp>
        <p:nvSpPr>
          <p:cNvPr id="28" name="Rounded Rectangle 27">
            <a:extLst>
              <a:ext uri="{FF2B5EF4-FFF2-40B4-BE49-F238E27FC236}">
                <a16:creationId xmlns:a16="http://schemas.microsoft.com/office/drawing/2014/main" id="{552F23CC-0FCA-44C9-C312-7BBB9B656579}"/>
              </a:ext>
            </a:extLst>
          </p:cNvPr>
          <p:cNvSpPr/>
          <p:nvPr/>
        </p:nvSpPr>
        <p:spPr>
          <a:xfrm>
            <a:off x="5235447" y="2481825"/>
            <a:ext cx="1512000" cy="792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Arm B:</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Durvalumab</a:t>
            </a:r>
            <a:r>
              <a:rPr lang="en-GB" sz="1200" b="1" baseline="30000" noProof="0" dirty="0">
                <a:solidFill>
                  <a:schemeClr val="bg1"/>
                </a:solidFill>
                <a:latin typeface="Arial" panose="020B0604020202020204" pitchFamily="34" charset="0"/>
                <a:cs typeface="Arial" panose="020B0604020202020204" pitchFamily="34" charset="0"/>
              </a:rPr>
              <a:t>b</a:t>
            </a: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(1500 mg Q4W)</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 TACE</a:t>
            </a:r>
            <a:r>
              <a:rPr lang="en-GB" sz="1200" baseline="30000" noProof="0" dirty="0">
                <a:solidFill>
                  <a:schemeClr val="bg1"/>
                </a:solidFill>
                <a:latin typeface="Arial" panose="020B0604020202020204" pitchFamily="34" charset="0"/>
                <a:cs typeface="Arial" panose="020B0604020202020204" pitchFamily="34" charset="0"/>
              </a:rPr>
              <a:t>d</a:t>
            </a:r>
          </a:p>
        </p:txBody>
      </p:sp>
      <p:sp>
        <p:nvSpPr>
          <p:cNvPr id="29" name="Rounded Rectangle 28">
            <a:extLst>
              <a:ext uri="{FF2B5EF4-FFF2-40B4-BE49-F238E27FC236}">
                <a16:creationId xmlns:a16="http://schemas.microsoft.com/office/drawing/2014/main" id="{61360958-CDB3-C1C0-6C4D-5C0803D3DDD0}"/>
              </a:ext>
            </a:extLst>
          </p:cNvPr>
          <p:cNvSpPr/>
          <p:nvPr/>
        </p:nvSpPr>
        <p:spPr>
          <a:xfrm>
            <a:off x="5235447" y="3406858"/>
            <a:ext cx="1512000" cy="792000"/>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Arm C:</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Placebo </a:t>
            </a:r>
            <a:r>
              <a:rPr lang="en-GB" sz="1200" noProof="0" dirty="0">
                <a:solidFill>
                  <a:schemeClr val="bg1"/>
                </a:solidFill>
                <a:latin typeface="Arial" panose="020B0604020202020204" pitchFamily="34" charset="0"/>
                <a:cs typeface="Arial" panose="020B0604020202020204" pitchFamily="34" charset="0"/>
              </a:rPr>
              <a:t>for</a:t>
            </a:r>
            <a:endParaRPr lang="en-GB" sz="1200" b="1" noProof="0"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durvalumab (Q4W) + TACE</a:t>
            </a:r>
            <a:r>
              <a:rPr lang="en-GB" sz="1200" baseline="30000" noProof="0" dirty="0">
                <a:solidFill>
                  <a:schemeClr val="bg1"/>
                </a:solidFill>
                <a:latin typeface="Arial" panose="020B0604020202020204" pitchFamily="34" charset="0"/>
                <a:cs typeface="Arial" panose="020B0604020202020204" pitchFamily="34" charset="0"/>
              </a:rPr>
              <a:t>d</a:t>
            </a:r>
            <a:endParaRPr lang="en-GB" sz="1200" noProof="0" dirty="0">
              <a:solidFill>
                <a:schemeClr val="bg1"/>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07E69668-6A07-3C10-62FF-4BBD806EB323}"/>
              </a:ext>
            </a:extLst>
          </p:cNvPr>
          <p:cNvSpPr/>
          <p:nvPr/>
        </p:nvSpPr>
        <p:spPr>
          <a:xfrm>
            <a:off x="7021714" y="1556793"/>
            <a:ext cx="1835999" cy="792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Durvalumab</a:t>
            </a: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(1120 mg Q3W) + placebo for bevacizumab (Q3W)</a:t>
            </a:r>
          </a:p>
        </p:txBody>
      </p:sp>
      <p:sp>
        <p:nvSpPr>
          <p:cNvPr id="37" name="Rounded Rectangle 36">
            <a:extLst>
              <a:ext uri="{FF2B5EF4-FFF2-40B4-BE49-F238E27FC236}">
                <a16:creationId xmlns:a16="http://schemas.microsoft.com/office/drawing/2014/main" id="{5352A427-1746-965E-592C-FB8BD7FFA4F9}"/>
              </a:ext>
            </a:extLst>
          </p:cNvPr>
          <p:cNvSpPr/>
          <p:nvPr/>
        </p:nvSpPr>
        <p:spPr>
          <a:xfrm>
            <a:off x="7021714" y="2481825"/>
            <a:ext cx="1835999" cy="792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Durvalumab</a:t>
            </a: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(1120 mg Q3W) + bevacizumab </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(15 mg/kg Q3W)</a:t>
            </a:r>
          </a:p>
        </p:txBody>
      </p:sp>
      <p:sp>
        <p:nvSpPr>
          <p:cNvPr id="38" name="Rounded Rectangle 37">
            <a:extLst>
              <a:ext uri="{FF2B5EF4-FFF2-40B4-BE49-F238E27FC236}">
                <a16:creationId xmlns:a16="http://schemas.microsoft.com/office/drawing/2014/main" id="{3DBD0360-E4AF-E3D7-BCB0-922E843AAB42}"/>
              </a:ext>
            </a:extLst>
          </p:cNvPr>
          <p:cNvSpPr/>
          <p:nvPr/>
        </p:nvSpPr>
        <p:spPr>
          <a:xfrm>
            <a:off x="7021714" y="3406858"/>
            <a:ext cx="1835999" cy="792000"/>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Placebo </a:t>
            </a:r>
            <a:r>
              <a:rPr lang="en-GB" sz="1200" noProof="0" dirty="0">
                <a:solidFill>
                  <a:schemeClr val="bg1"/>
                </a:solidFill>
                <a:latin typeface="Arial" panose="020B0604020202020204" pitchFamily="34" charset="0"/>
                <a:cs typeface="Arial" panose="020B0604020202020204" pitchFamily="34" charset="0"/>
              </a:rPr>
              <a:t>for durvalumab</a:t>
            </a:r>
            <a:endParaRPr lang="en-GB" sz="1200" b="1" noProof="0"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200" noProof="0" dirty="0">
                <a:solidFill>
                  <a:schemeClr val="bg1"/>
                </a:solidFill>
                <a:latin typeface="Arial" panose="020B0604020202020204" pitchFamily="34" charset="0"/>
                <a:cs typeface="Arial" panose="020B0604020202020204" pitchFamily="34" charset="0"/>
              </a:rPr>
              <a:t>(Q3W) + placebo for bevacizumab (Q3W)</a:t>
            </a:r>
          </a:p>
        </p:txBody>
      </p:sp>
      <p:sp>
        <p:nvSpPr>
          <p:cNvPr id="13" name="Oval 12">
            <a:extLst>
              <a:ext uri="{FF2B5EF4-FFF2-40B4-BE49-F238E27FC236}">
                <a16:creationId xmlns:a16="http://schemas.microsoft.com/office/drawing/2014/main" id="{AF17B82F-8895-C833-5F4F-7931F4104370}"/>
              </a:ext>
            </a:extLst>
          </p:cNvPr>
          <p:cNvSpPr/>
          <p:nvPr/>
        </p:nvSpPr>
        <p:spPr>
          <a:xfrm>
            <a:off x="4112025" y="2600595"/>
            <a:ext cx="619678" cy="619678"/>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1:1:1</a:t>
            </a:r>
          </a:p>
        </p:txBody>
      </p:sp>
      <p:sp>
        <p:nvSpPr>
          <p:cNvPr id="41" name="Rounded Rectangle 40">
            <a:extLst>
              <a:ext uri="{FF2B5EF4-FFF2-40B4-BE49-F238E27FC236}">
                <a16:creationId xmlns:a16="http://schemas.microsoft.com/office/drawing/2014/main" id="{9AAAA7D1-0A75-39E2-9282-984D370DA72D}"/>
              </a:ext>
            </a:extLst>
          </p:cNvPr>
          <p:cNvSpPr/>
          <p:nvPr/>
        </p:nvSpPr>
        <p:spPr>
          <a:xfrm>
            <a:off x="9105734" y="1556792"/>
            <a:ext cx="2462874" cy="2642061"/>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200" b="1" noProof="0" dirty="0">
                <a:solidFill>
                  <a:schemeClr val="accent1"/>
                </a:solidFill>
                <a:latin typeface="Arial" panose="020B0604020202020204" pitchFamily="34" charset="0"/>
                <a:cs typeface="Arial" panose="020B0604020202020204" pitchFamily="34" charset="0"/>
              </a:rPr>
              <a:t>Endpoints</a:t>
            </a:r>
          </a:p>
          <a:p>
            <a:pPr>
              <a:buClr>
                <a:schemeClr val="accent1"/>
              </a:buClr>
            </a:pPr>
            <a:r>
              <a:rPr lang="en-GB" sz="1000" b="1" noProof="0" dirty="0">
                <a:solidFill>
                  <a:schemeClr val="tx1"/>
                </a:solidFill>
                <a:latin typeface="Arial" panose="020B0604020202020204" pitchFamily="34" charset="0"/>
                <a:cs typeface="Arial" panose="020B0604020202020204" pitchFamily="34" charset="0"/>
              </a:rPr>
              <a:t>Primary: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a:t>
            </a:r>
            <a:r>
              <a:rPr lang="en-GB" sz="1000" baseline="30000" noProof="0" dirty="0">
                <a:solidFill>
                  <a:schemeClr val="tx1"/>
                </a:solidFill>
                <a:latin typeface="Arial" panose="020B0604020202020204" pitchFamily="34" charset="0"/>
                <a:cs typeface="Arial" panose="020B0604020202020204" pitchFamily="34" charset="0"/>
              </a:rPr>
              <a:t>e</a:t>
            </a:r>
            <a:r>
              <a:rPr lang="en-GB" sz="1000" noProof="0" dirty="0">
                <a:solidFill>
                  <a:schemeClr val="tx1"/>
                </a:solidFill>
                <a:latin typeface="Arial" panose="020B0604020202020204" pitchFamily="34" charset="0"/>
                <a:cs typeface="Arial" panose="020B0604020202020204" pitchFamily="34" charset="0"/>
              </a:rPr>
              <a:t> for Arm B vs Arm C using BICR per </a:t>
            </a:r>
            <a:r>
              <a:rPr lang="en-GB" sz="1000" b="1" i="1" noProof="0" dirty="0">
                <a:solidFill>
                  <a:schemeClr val="tx1"/>
                </a:solidFill>
                <a:latin typeface="Arial" panose="020B0604020202020204" pitchFamily="34" charset="0"/>
                <a:cs typeface="Arial" panose="020B0604020202020204" pitchFamily="34" charset="0"/>
              </a:rPr>
              <a:t>RECIST 1.1</a:t>
            </a:r>
            <a:endParaRPr lang="en-GB" sz="900" b="1" i="1" noProof="0" dirty="0">
              <a:solidFill>
                <a:schemeClr val="tx1"/>
              </a:solidFill>
              <a:latin typeface="Arial" panose="020B0604020202020204" pitchFamily="34" charset="0"/>
              <a:cs typeface="Arial" panose="020B0604020202020204" pitchFamily="34" charset="0"/>
            </a:endParaRPr>
          </a:p>
          <a:p>
            <a:pPr>
              <a:buClr>
                <a:schemeClr val="accent1"/>
              </a:buClr>
            </a:pPr>
            <a:r>
              <a:rPr lang="en-GB" sz="1000" b="1" noProof="0" dirty="0">
                <a:solidFill>
                  <a:schemeClr val="tx1"/>
                </a:solidFill>
                <a:latin typeface="Arial" panose="020B0604020202020204" pitchFamily="34" charset="0"/>
                <a:cs typeface="Arial" panose="020B0604020202020204" pitchFamily="34" charset="0"/>
              </a:rPr>
              <a:t>Key secondary: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for Arm A vs Arm C</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OS</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QoL</a:t>
            </a:r>
          </a:p>
          <a:p>
            <a:pPr>
              <a:buClr>
                <a:schemeClr val="accent1"/>
              </a:buClr>
            </a:pPr>
            <a:r>
              <a:rPr lang="en-GB" sz="1000" b="1" noProof="0" dirty="0">
                <a:solidFill>
                  <a:schemeClr val="tx1"/>
                </a:solidFill>
                <a:latin typeface="Arial" panose="020B0604020202020204" pitchFamily="34" charset="0"/>
                <a:cs typeface="Arial" panose="020B0604020202020204" pitchFamily="34" charset="0"/>
              </a:rPr>
              <a:t>Other secondary: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ORR and TTP using BICR per </a:t>
            </a:r>
            <a:r>
              <a:rPr lang="en-GB" sz="1000" b="1" i="1" noProof="0" dirty="0">
                <a:solidFill>
                  <a:schemeClr val="tx1"/>
                </a:solidFill>
                <a:latin typeface="Arial" panose="020B0604020202020204" pitchFamily="34" charset="0"/>
                <a:cs typeface="Arial" panose="020B0604020202020204" pitchFamily="34" charset="0"/>
              </a:rPr>
              <a:t>RECIST 1.1</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Safety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 ORR and TTP using investigator and BICR per </a:t>
            </a:r>
            <a:r>
              <a:rPr lang="en-GB" sz="1000" b="1" i="1" noProof="0" dirty="0">
                <a:solidFill>
                  <a:schemeClr val="tx1"/>
                </a:solidFill>
                <a:latin typeface="Arial" panose="020B0604020202020204" pitchFamily="34" charset="0"/>
                <a:cs typeface="Arial" panose="020B0604020202020204" pitchFamily="34" charset="0"/>
              </a:rPr>
              <a:t>mRECIST</a:t>
            </a:r>
          </a:p>
        </p:txBody>
      </p:sp>
      <p:sp>
        <p:nvSpPr>
          <p:cNvPr id="42" name="Rounded Rectangle 41">
            <a:extLst>
              <a:ext uri="{FF2B5EF4-FFF2-40B4-BE49-F238E27FC236}">
                <a16:creationId xmlns:a16="http://schemas.microsoft.com/office/drawing/2014/main" id="{1C98C0A6-7B28-5588-1F16-6AF0AD43F0EF}"/>
              </a:ext>
            </a:extLst>
          </p:cNvPr>
          <p:cNvSpPr/>
          <p:nvPr/>
        </p:nvSpPr>
        <p:spPr>
          <a:xfrm>
            <a:off x="620184" y="3584162"/>
            <a:ext cx="2844000" cy="116349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TACE MODALITY (DEB-TACE vs cTACE)</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Geographical region (Japan vs Asia</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[excluding Japan] vs other)</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Portal vein invasion (Vp1 or </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Vp2+/-Vp1 vs none)</a:t>
            </a:r>
          </a:p>
        </p:txBody>
      </p:sp>
    </p:spTree>
    <p:extLst>
      <p:ext uri="{BB962C8B-B14F-4D97-AF65-F5344CB8AC3E}">
        <p14:creationId xmlns:p14="http://schemas.microsoft.com/office/powerpoint/2010/main" val="16938335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5008-6668-770B-2650-EE5846D871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B8E842-5D14-8540-CD8B-0AAFD4F86F16}"/>
              </a:ext>
            </a:extLst>
          </p:cNvPr>
          <p:cNvSpPr>
            <a:spLocks noGrp="1"/>
          </p:cNvSpPr>
          <p:nvPr>
            <p:ph sz="quarter" idx="12"/>
          </p:nvPr>
        </p:nvSpPr>
        <p:spPr>
          <a:xfrm>
            <a:off x="620713" y="1425575"/>
            <a:ext cx="2926893" cy="4525963"/>
          </a:xfrm>
        </p:spPr>
        <p:txBody>
          <a:bodyPr/>
          <a:lstStyle/>
          <a:p>
            <a:r>
              <a:rPr lang="en-GB" sz="1800" noProof="0" dirty="0"/>
              <a:t>Median PFS was improved with durvalumab + bevacizumab + TACE versus placebos + TACE</a:t>
            </a:r>
          </a:p>
          <a:p>
            <a:r>
              <a:rPr lang="en-GB" sz="1800" noProof="0" dirty="0"/>
              <a:t>No new safety signals were identified</a:t>
            </a:r>
          </a:p>
          <a:p>
            <a:r>
              <a:rPr lang="en-GB" sz="1800" noProof="0" dirty="0"/>
              <a:t>Patients continue to be followed for OS</a:t>
            </a:r>
          </a:p>
        </p:txBody>
      </p:sp>
      <p:sp>
        <p:nvSpPr>
          <p:cNvPr id="3" name="Title 2">
            <a:extLst>
              <a:ext uri="{FF2B5EF4-FFF2-40B4-BE49-F238E27FC236}">
                <a16:creationId xmlns:a16="http://schemas.microsoft.com/office/drawing/2014/main" id="{3E48E957-2D7A-98FE-DBF9-3B19A5D5E1E7}"/>
              </a:ext>
            </a:extLst>
          </p:cNvPr>
          <p:cNvSpPr>
            <a:spLocks noGrp="1"/>
          </p:cNvSpPr>
          <p:nvPr>
            <p:ph type="title"/>
          </p:nvPr>
        </p:nvSpPr>
        <p:spPr>
          <a:xfrm>
            <a:off x="619201" y="259200"/>
            <a:ext cx="10963199" cy="864000"/>
          </a:xfrm>
        </p:spPr>
        <p:txBody>
          <a:bodyPr/>
          <a:lstStyle/>
          <a:p>
            <a:r>
              <a:rPr lang="en-GB" noProof="0" dirty="0"/>
              <a:t>IO-based treatments combined with LRT</a:t>
            </a:r>
            <a:br>
              <a:rPr lang="en-GB" noProof="0" dirty="0"/>
            </a:br>
            <a:r>
              <a:rPr lang="en-GB" sz="2000" noProof="0" dirty="0">
                <a:solidFill>
                  <a:schemeClr val="accent1"/>
                </a:solidFill>
              </a:rPr>
              <a:t>emerald-1: results – primary endpoint was met</a:t>
            </a:r>
          </a:p>
        </p:txBody>
      </p:sp>
      <p:sp>
        <p:nvSpPr>
          <p:cNvPr id="4" name="Slide Number Placeholder 3">
            <a:extLst>
              <a:ext uri="{FF2B5EF4-FFF2-40B4-BE49-F238E27FC236}">
                <a16:creationId xmlns:a16="http://schemas.microsoft.com/office/drawing/2014/main" id="{C7E9C2A8-FDA2-0EB6-CE65-5D1E6A6004FA}"/>
              </a:ext>
            </a:extLst>
          </p:cNvPr>
          <p:cNvSpPr>
            <a:spLocks noGrp="1"/>
          </p:cNvSpPr>
          <p:nvPr>
            <p:ph type="sldNum" sz="quarter" idx="4"/>
          </p:nvPr>
        </p:nvSpPr>
        <p:spPr>
          <a:xfrm>
            <a:off x="10800523" y="623620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3A0ACFCF-8360-717B-A40A-1FC1004E6C7E}"/>
              </a:ext>
            </a:extLst>
          </p:cNvPr>
          <p:cNvSpPr>
            <a:spLocks noGrp="1"/>
          </p:cNvSpPr>
          <p:nvPr>
            <p:ph sz="quarter" idx="15"/>
          </p:nvPr>
        </p:nvSpPr>
        <p:spPr>
          <a:xfrm>
            <a:off x="620183" y="6356351"/>
            <a:ext cx="10893695" cy="365125"/>
          </a:xfrm>
        </p:spPr>
        <p:txBody>
          <a:bodyPr anchor="b"/>
          <a:lstStyle/>
          <a:p>
            <a:r>
              <a:rPr lang="en-GB" noProof="0" dirty="0">
                <a:solidFill>
                  <a:schemeClr val="tx2"/>
                </a:solidFill>
              </a:rPr>
              <a:t>* Threshold of significance: 0.044</a:t>
            </a:r>
          </a:p>
          <a:p>
            <a:r>
              <a:rPr lang="en-GB" noProof="0" dirty="0">
                <a:solidFill>
                  <a:schemeClr val="tx2"/>
                </a:solidFill>
              </a:rPr>
              <a:t>CI, confidence interval; HR, hazard ratio; LRT, locoregional; IO, immuno-oncology; OS, overall survival; PFS, progression-free survival; </a:t>
            </a:r>
            <a:r>
              <a:rPr lang="en-GB" sz="1200" noProof="0" dirty="0">
                <a:solidFill>
                  <a:schemeClr val="tx2"/>
                </a:solidFill>
              </a:rPr>
              <a:t>TACE, transarterial chemoembolisation</a:t>
            </a:r>
            <a:endParaRPr lang="en-GB" noProof="0" dirty="0">
              <a:solidFill>
                <a:schemeClr val="tx2"/>
              </a:solidFill>
            </a:endParaRPr>
          </a:p>
          <a:p>
            <a:r>
              <a:rPr lang="en-GB" sz="1200" noProof="0" dirty="0">
                <a:solidFill>
                  <a:schemeClr val="tx2"/>
                </a:solidFill>
              </a:rPr>
              <a:t>Sangro B, et al. Lancet. 2025;405:216-232</a:t>
            </a:r>
            <a:endParaRPr lang="en-GB" noProof="0" dirty="0">
              <a:solidFill>
                <a:schemeClr val="tx2"/>
              </a:solidFill>
            </a:endParaRPr>
          </a:p>
        </p:txBody>
      </p:sp>
      <p:sp>
        <p:nvSpPr>
          <p:cNvPr id="6" name="TextBox 5">
            <a:extLst>
              <a:ext uri="{FF2B5EF4-FFF2-40B4-BE49-F238E27FC236}">
                <a16:creationId xmlns:a16="http://schemas.microsoft.com/office/drawing/2014/main" id="{DAF40C8C-BF79-80D4-071C-64C9E56F0430}"/>
              </a:ext>
            </a:extLst>
          </p:cNvPr>
          <p:cNvSpPr txBox="1"/>
          <p:nvPr/>
        </p:nvSpPr>
        <p:spPr>
          <a:xfrm>
            <a:off x="4027661" y="4974442"/>
            <a:ext cx="21159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205</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FBFE602B-5AE7-BE1E-7EAD-0E886EF2D513}"/>
              </a:ext>
            </a:extLst>
          </p:cNvPr>
          <p:cNvSpPr txBox="1"/>
          <p:nvPr/>
        </p:nvSpPr>
        <p:spPr>
          <a:xfrm>
            <a:off x="2639616" y="4579508"/>
            <a:ext cx="1224000" cy="123110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Number at risk</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(number censored)</a:t>
            </a:r>
          </a:p>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Durvalumab plus</a:t>
            </a:r>
            <a:b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bevacizumab + TACE group</a:t>
            </a:r>
          </a:p>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Placebos + TACE group</a:t>
            </a:r>
          </a:p>
        </p:txBody>
      </p:sp>
      <p:sp>
        <p:nvSpPr>
          <p:cNvPr id="13" name="TextBox 12">
            <a:extLst>
              <a:ext uri="{FF2B5EF4-FFF2-40B4-BE49-F238E27FC236}">
                <a16:creationId xmlns:a16="http://schemas.microsoft.com/office/drawing/2014/main" id="{74716087-A59B-51D7-3FA3-D382175B78FE}"/>
              </a:ext>
            </a:extLst>
          </p:cNvPr>
          <p:cNvSpPr txBox="1"/>
          <p:nvPr/>
        </p:nvSpPr>
        <p:spPr>
          <a:xfrm>
            <a:off x="3952921" y="4387358"/>
            <a:ext cx="84959"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14" name="TextBox 13">
            <a:extLst>
              <a:ext uri="{FF2B5EF4-FFF2-40B4-BE49-F238E27FC236}">
                <a16:creationId xmlns:a16="http://schemas.microsoft.com/office/drawing/2014/main" id="{216FF507-E9F5-A9F7-3A6E-2DBF27023B43}"/>
              </a:ext>
            </a:extLst>
          </p:cNvPr>
          <p:cNvSpPr txBox="1"/>
          <p:nvPr/>
        </p:nvSpPr>
        <p:spPr>
          <a:xfrm>
            <a:off x="3867961" y="2457839"/>
            <a:ext cx="169919"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15" name="TextBox 14">
            <a:extLst>
              <a:ext uri="{FF2B5EF4-FFF2-40B4-BE49-F238E27FC236}">
                <a16:creationId xmlns:a16="http://schemas.microsoft.com/office/drawing/2014/main" id="{68C4CC04-1E4B-9626-BE76-7763C3E5E9F8}"/>
              </a:ext>
            </a:extLst>
          </p:cNvPr>
          <p:cNvSpPr txBox="1"/>
          <p:nvPr/>
        </p:nvSpPr>
        <p:spPr>
          <a:xfrm>
            <a:off x="3783002" y="1988840"/>
            <a:ext cx="254878"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16" name="TextBox 15">
            <a:extLst>
              <a:ext uri="{FF2B5EF4-FFF2-40B4-BE49-F238E27FC236}">
                <a16:creationId xmlns:a16="http://schemas.microsoft.com/office/drawing/2014/main" id="{9787A007-FE30-A6C7-FF59-35BF92373840}"/>
              </a:ext>
            </a:extLst>
          </p:cNvPr>
          <p:cNvSpPr txBox="1"/>
          <p:nvPr/>
        </p:nvSpPr>
        <p:spPr>
          <a:xfrm>
            <a:off x="4098051" y="4540333"/>
            <a:ext cx="84960"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A926C581-2310-EEF8-1C0A-EC270A882406}"/>
              </a:ext>
            </a:extLst>
          </p:cNvPr>
          <p:cNvSpPr txBox="1"/>
          <p:nvPr/>
        </p:nvSpPr>
        <p:spPr>
          <a:xfrm rot="16200000">
            <a:off x="2600454" y="3106504"/>
            <a:ext cx="2135200"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Progression-free survival (%)</a:t>
            </a:r>
            <a:endPar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29" name="TextBox 28">
            <a:extLst>
              <a:ext uri="{FF2B5EF4-FFF2-40B4-BE49-F238E27FC236}">
                <a16:creationId xmlns:a16="http://schemas.microsoft.com/office/drawing/2014/main" id="{8C0B86E9-92CB-89D4-1D60-4E927B8AFC37}"/>
              </a:ext>
            </a:extLst>
          </p:cNvPr>
          <p:cNvSpPr txBox="1"/>
          <p:nvPr/>
        </p:nvSpPr>
        <p:spPr>
          <a:xfrm>
            <a:off x="3867961" y="2943614"/>
            <a:ext cx="169919"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30" name="TextBox 29">
            <a:extLst>
              <a:ext uri="{FF2B5EF4-FFF2-40B4-BE49-F238E27FC236}">
                <a16:creationId xmlns:a16="http://schemas.microsoft.com/office/drawing/2014/main" id="{D11FBFE0-95AF-F47D-0D91-6131B7423A48}"/>
              </a:ext>
            </a:extLst>
          </p:cNvPr>
          <p:cNvSpPr txBox="1"/>
          <p:nvPr/>
        </p:nvSpPr>
        <p:spPr>
          <a:xfrm>
            <a:off x="3867961" y="3423039"/>
            <a:ext cx="169919"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31" name="TextBox 30">
            <a:extLst>
              <a:ext uri="{FF2B5EF4-FFF2-40B4-BE49-F238E27FC236}">
                <a16:creationId xmlns:a16="http://schemas.microsoft.com/office/drawing/2014/main" id="{56F770B9-7BA1-6223-84FC-FAD54755316D}"/>
              </a:ext>
            </a:extLst>
          </p:cNvPr>
          <p:cNvSpPr txBox="1"/>
          <p:nvPr/>
        </p:nvSpPr>
        <p:spPr>
          <a:xfrm>
            <a:off x="3867961" y="3892939"/>
            <a:ext cx="169919" cy="184666"/>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pic>
        <p:nvPicPr>
          <p:cNvPr id="45" name="Picture 44" descr="A graph of a graph&#10;&#10;Description automatically generated with medium confidence">
            <a:extLst>
              <a:ext uri="{FF2B5EF4-FFF2-40B4-BE49-F238E27FC236}">
                <a16:creationId xmlns:a16="http://schemas.microsoft.com/office/drawing/2014/main" id="{590B1837-6B84-B86A-2756-6C7A975D701D}"/>
              </a:ext>
            </a:extLst>
          </p:cNvPr>
          <p:cNvPicPr>
            <a:picLocks noChangeAspect="1"/>
          </p:cNvPicPr>
          <p:nvPr/>
        </p:nvPicPr>
        <p:blipFill>
          <a:blip r:embed="rId2"/>
          <a:stretch>
            <a:fillRect/>
          </a:stretch>
        </p:blipFill>
        <p:spPr>
          <a:xfrm>
            <a:off x="4098050" y="2061158"/>
            <a:ext cx="6873240" cy="2453640"/>
          </a:xfrm>
          <a:prstGeom prst="rect">
            <a:avLst/>
          </a:prstGeom>
          <a:solidFill>
            <a:schemeClr val="bg1"/>
          </a:solidFill>
        </p:spPr>
      </p:pic>
      <p:sp>
        <p:nvSpPr>
          <p:cNvPr id="46" name="TextBox 45">
            <a:extLst>
              <a:ext uri="{FF2B5EF4-FFF2-40B4-BE49-F238E27FC236}">
                <a16:creationId xmlns:a16="http://schemas.microsoft.com/office/drawing/2014/main" id="{777CFA86-F47D-D822-7770-515F57705134}"/>
              </a:ext>
            </a:extLst>
          </p:cNvPr>
          <p:cNvSpPr txBox="1"/>
          <p:nvPr/>
        </p:nvSpPr>
        <p:spPr>
          <a:xfrm>
            <a:off x="10880552" y="4540333"/>
            <a:ext cx="169918" cy="184666"/>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47" name="TextBox 46">
            <a:extLst>
              <a:ext uri="{FF2B5EF4-FFF2-40B4-BE49-F238E27FC236}">
                <a16:creationId xmlns:a16="http://schemas.microsoft.com/office/drawing/2014/main" id="{B1839E78-5501-F70A-32A0-50B94A9A4FAF}"/>
              </a:ext>
            </a:extLst>
          </p:cNvPr>
          <p:cNvSpPr txBox="1"/>
          <p:nvPr/>
        </p:nvSpPr>
        <p:spPr>
          <a:xfrm>
            <a:off x="10514792" y="4540333"/>
            <a:ext cx="169918" cy="184666"/>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51</a:t>
            </a:r>
          </a:p>
        </p:txBody>
      </p:sp>
      <p:sp>
        <p:nvSpPr>
          <p:cNvPr id="48" name="TextBox 47">
            <a:extLst>
              <a:ext uri="{FF2B5EF4-FFF2-40B4-BE49-F238E27FC236}">
                <a16:creationId xmlns:a16="http://schemas.microsoft.com/office/drawing/2014/main" id="{08EBB733-FB97-211F-B184-6F861752B24F}"/>
              </a:ext>
            </a:extLst>
          </p:cNvPr>
          <p:cNvSpPr txBox="1"/>
          <p:nvPr/>
        </p:nvSpPr>
        <p:spPr>
          <a:xfrm>
            <a:off x="10133792" y="4540333"/>
            <a:ext cx="169918" cy="184666"/>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49" name="TextBox 48">
            <a:extLst>
              <a:ext uri="{FF2B5EF4-FFF2-40B4-BE49-F238E27FC236}">
                <a16:creationId xmlns:a16="http://schemas.microsoft.com/office/drawing/2014/main" id="{8B5C78CE-5468-C7A8-4D7A-D4D78FF77EA8}"/>
              </a:ext>
            </a:extLst>
          </p:cNvPr>
          <p:cNvSpPr txBox="1"/>
          <p:nvPr/>
        </p:nvSpPr>
        <p:spPr>
          <a:xfrm>
            <a:off x="97527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45</a:t>
            </a:r>
          </a:p>
        </p:txBody>
      </p:sp>
      <p:sp>
        <p:nvSpPr>
          <p:cNvPr id="50" name="TextBox 49">
            <a:extLst>
              <a:ext uri="{FF2B5EF4-FFF2-40B4-BE49-F238E27FC236}">
                <a16:creationId xmlns:a16="http://schemas.microsoft.com/office/drawing/2014/main" id="{F3B24C65-CDD0-5CD6-247C-AA4CFD5CF359}"/>
              </a:ext>
            </a:extLst>
          </p:cNvPr>
          <p:cNvSpPr txBox="1"/>
          <p:nvPr/>
        </p:nvSpPr>
        <p:spPr>
          <a:xfrm>
            <a:off x="938703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42</a:t>
            </a:r>
          </a:p>
        </p:txBody>
      </p:sp>
      <p:sp>
        <p:nvSpPr>
          <p:cNvPr id="51" name="TextBox 50">
            <a:extLst>
              <a:ext uri="{FF2B5EF4-FFF2-40B4-BE49-F238E27FC236}">
                <a16:creationId xmlns:a16="http://schemas.microsoft.com/office/drawing/2014/main" id="{F9368274-91C5-5E6E-DF6D-EB0C6CBFDFF4}"/>
              </a:ext>
            </a:extLst>
          </p:cNvPr>
          <p:cNvSpPr txBox="1"/>
          <p:nvPr/>
        </p:nvSpPr>
        <p:spPr>
          <a:xfrm>
            <a:off x="897555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p>
        </p:txBody>
      </p:sp>
      <p:sp>
        <p:nvSpPr>
          <p:cNvPr id="52" name="TextBox 51">
            <a:extLst>
              <a:ext uri="{FF2B5EF4-FFF2-40B4-BE49-F238E27FC236}">
                <a16:creationId xmlns:a16="http://schemas.microsoft.com/office/drawing/2014/main" id="{88743E36-335D-2233-7DC6-2394B2E7FB0B}"/>
              </a:ext>
            </a:extLst>
          </p:cNvPr>
          <p:cNvSpPr txBox="1"/>
          <p:nvPr/>
        </p:nvSpPr>
        <p:spPr>
          <a:xfrm>
            <a:off x="86097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53" name="TextBox 52">
            <a:extLst>
              <a:ext uri="{FF2B5EF4-FFF2-40B4-BE49-F238E27FC236}">
                <a16:creationId xmlns:a16="http://schemas.microsoft.com/office/drawing/2014/main" id="{10AB1EDB-BE1B-69BE-64CD-C169E8C6B55F}"/>
              </a:ext>
            </a:extLst>
          </p:cNvPr>
          <p:cNvSpPr txBox="1"/>
          <p:nvPr/>
        </p:nvSpPr>
        <p:spPr>
          <a:xfrm>
            <a:off x="82287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a:t>
            </a:r>
          </a:p>
        </p:txBody>
      </p:sp>
      <p:sp>
        <p:nvSpPr>
          <p:cNvPr id="54" name="TextBox 53">
            <a:extLst>
              <a:ext uri="{FF2B5EF4-FFF2-40B4-BE49-F238E27FC236}">
                <a16:creationId xmlns:a16="http://schemas.microsoft.com/office/drawing/2014/main" id="{48B5D042-A1B4-D6A5-AA66-2642D8AF93D0}"/>
              </a:ext>
            </a:extLst>
          </p:cNvPr>
          <p:cNvSpPr txBox="1"/>
          <p:nvPr/>
        </p:nvSpPr>
        <p:spPr>
          <a:xfrm>
            <a:off x="78477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55" name="TextBox 54">
            <a:extLst>
              <a:ext uri="{FF2B5EF4-FFF2-40B4-BE49-F238E27FC236}">
                <a16:creationId xmlns:a16="http://schemas.microsoft.com/office/drawing/2014/main" id="{F36156AE-4434-3BF0-C6FE-1AB2F5CA53A2}"/>
              </a:ext>
            </a:extLst>
          </p:cNvPr>
          <p:cNvSpPr txBox="1"/>
          <p:nvPr/>
        </p:nvSpPr>
        <p:spPr>
          <a:xfrm>
            <a:off x="748203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27</a:t>
            </a:r>
          </a:p>
        </p:txBody>
      </p:sp>
      <p:sp>
        <p:nvSpPr>
          <p:cNvPr id="56" name="TextBox 55">
            <a:extLst>
              <a:ext uri="{FF2B5EF4-FFF2-40B4-BE49-F238E27FC236}">
                <a16:creationId xmlns:a16="http://schemas.microsoft.com/office/drawing/2014/main" id="{58F3445C-4806-52B1-4589-EFA672C9CD79}"/>
              </a:ext>
            </a:extLst>
          </p:cNvPr>
          <p:cNvSpPr txBox="1"/>
          <p:nvPr/>
        </p:nvSpPr>
        <p:spPr>
          <a:xfrm>
            <a:off x="707817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p>
        </p:txBody>
      </p:sp>
      <p:sp>
        <p:nvSpPr>
          <p:cNvPr id="57" name="TextBox 56">
            <a:extLst>
              <a:ext uri="{FF2B5EF4-FFF2-40B4-BE49-F238E27FC236}">
                <a16:creationId xmlns:a16="http://schemas.microsoft.com/office/drawing/2014/main" id="{13DA2EDA-4442-8D33-0ABA-56EAA3935BB0}"/>
              </a:ext>
            </a:extLst>
          </p:cNvPr>
          <p:cNvSpPr txBox="1"/>
          <p:nvPr/>
        </p:nvSpPr>
        <p:spPr>
          <a:xfrm>
            <a:off x="671241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21</a:t>
            </a:r>
          </a:p>
        </p:txBody>
      </p:sp>
      <p:sp>
        <p:nvSpPr>
          <p:cNvPr id="58" name="TextBox 57">
            <a:extLst>
              <a:ext uri="{FF2B5EF4-FFF2-40B4-BE49-F238E27FC236}">
                <a16:creationId xmlns:a16="http://schemas.microsoft.com/office/drawing/2014/main" id="{84C3FA62-5C70-7F7A-14C6-EE6C3FA9D50C}"/>
              </a:ext>
            </a:extLst>
          </p:cNvPr>
          <p:cNvSpPr txBox="1"/>
          <p:nvPr/>
        </p:nvSpPr>
        <p:spPr>
          <a:xfrm>
            <a:off x="634665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a:t>
            </a:r>
          </a:p>
        </p:txBody>
      </p:sp>
      <p:sp>
        <p:nvSpPr>
          <p:cNvPr id="59" name="TextBox 58">
            <a:extLst>
              <a:ext uri="{FF2B5EF4-FFF2-40B4-BE49-F238E27FC236}">
                <a16:creationId xmlns:a16="http://schemas.microsoft.com/office/drawing/2014/main" id="{B7A68AE4-67A6-2555-FE45-C7443AFB4792}"/>
              </a:ext>
            </a:extLst>
          </p:cNvPr>
          <p:cNvSpPr txBox="1"/>
          <p:nvPr/>
        </p:nvSpPr>
        <p:spPr>
          <a:xfrm>
            <a:off x="59808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60" name="TextBox 59">
            <a:extLst>
              <a:ext uri="{FF2B5EF4-FFF2-40B4-BE49-F238E27FC236}">
                <a16:creationId xmlns:a16="http://schemas.microsoft.com/office/drawing/2014/main" id="{BDFA1511-DC7E-FCA3-F86C-46D06CAE7415}"/>
              </a:ext>
            </a:extLst>
          </p:cNvPr>
          <p:cNvSpPr txBox="1"/>
          <p:nvPr/>
        </p:nvSpPr>
        <p:spPr>
          <a:xfrm>
            <a:off x="5599892" y="4540333"/>
            <a:ext cx="169918"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a:t>
            </a:r>
          </a:p>
        </p:txBody>
      </p:sp>
      <p:sp>
        <p:nvSpPr>
          <p:cNvPr id="61" name="TextBox 60">
            <a:extLst>
              <a:ext uri="{FF2B5EF4-FFF2-40B4-BE49-F238E27FC236}">
                <a16:creationId xmlns:a16="http://schemas.microsoft.com/office/drawing/2014/main" id="{BE685699-5023-0E89-6D0B-CEDDC67FE8B5}"/>
              </a:ext>
            </a:extLst>
          </p:cNvPr>
          <p:cNvSpPr txBox="1"/>
          <p:nvPr/>
        </p:nvSpPr>
        <p:spPr>
          <a:xfrm>
            <a:off x="5261371" y="4540333"/>
            <a:ext cx="84959"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a:t>
            </a:r>
          </a:p>
        </p:txBody>
      </p:sp>
      <p:sp>
        <p:nvSpPr>
          <p:cNvPr id="62" name="TextBox 61">
            <a:extLst>
              <a:ext uri="{FF2B5EF4-FFF2-40B4-BE49-F238E27FC236}">
                <a16:creationId xmlns:a16="http://schemas.microsoft.com/office/drawing/2014/main" id="{D25C3E17-216D-E7C7-F617-8BC1F0199E11}"/>
              </a:ext>
            </a:extLst>
          </p:cNvPr>
          <p:cNvSpPr txBox="1"/>
          <p:nvPr/>
        </p:nvSpPr>
        <p:spPr>
          <a:xfrm>
            <a:off x="4895611" y="4540333"/>
            <a:ext cx="84959"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sp>
        <p:nvSpPr>
          <p:cNvPr id="63" name="TextBox 62">
            <a:extLst>
              <a:ext uri="{FF2B5EF4-FFF2-40B4-BE49-F238E27FC236}">
                <a16:creationId xmlns:a16="http://schemas.microsoft.com/office/drawing/2014/main" id="{EC6512E2-98AD-D3EC-6602-046478012E67}"/>
              </a:ext>
            </a:extLst>
          </p:cNvPr>
          <p:cNvSpPr txBox="1"/>
          <p:nvPr/>
        </p:nvSpPr>
        <p:spPr>
          <a:xfrm>
            <a:off x="4484131" y="4540333"/>
            <a:ext cx="84959" cy="184666"/>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64" name="TextBox 63">
            <a:extLst>
              <a:ext uri="{FF2B5EF4-FFF2-40B4-BE49-F238E27FC236}">
                <a16:creationId xmlns:a16="http://schemas.microsoft.com/office/drawing/2014/main" id="{D4BDD341-7F11-1D1A-0E6D-ECF4C785A1DA}"/>
              </a:ext>
            </a:extLst>
          </p:cNvPr>
          <p:cNvSpPr txBox="1"/>
          <p:nvPr/>
        </p:nvSpPr>
        <p:spPr>
          <a:xfrm>
            <a:off x="10862406" y="4974442"/>
            <a:ext cx="227626" cy="692497"/>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(68)</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a:t>
            </a:r>
          </a:p>
        </p:txBody>
      </p:sp>
      <p:sp>
        <p:nvSpPr>
          <p:cNvPr id="65" name="TextBox 64">
            <a:extLst>
              <a:ext uri="{FF2B5EF4-FFF2-40B4-BE49-F238E27FC236}">
                <a16:creationId xmlns:a16="http://schemas.microsoft.com/office/drawing/2014/main" id="{E53ABDBB-7D18-CBC3-71CA-DB387FAAE2D1}"/>
              </a:ext>
            </a:extLst>
          </p:cNvPr>
          <p:cNvSpPr txBox="1"/>
          <p:nvPr/>
        </p:nvSpPr>
        <p:spPr>
          <a:xfrm>
            <a:off x="10482247" y="4974442"/>
            <a:ext cx="227626" cy="692497"/>
          </a:xfrm>
          <a:prstGeom prst="rect">
            <a:avLst/>
          </a:prstGeom>
          <a:solidFill>
            <a:schemeClr val="bg1"/>
          </a:solid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(68)</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a:t>
            </a:r>
          </a:p>
        </p:txBody>
      </p:sp>
      <p:sp>
        <p:nvSpPr>
          <p:cNvPr id="66" name="TextBox 65">
            <a:extLst>
              <a:ext uri="{FF2B5EF4-FFF2-40B4-BE49-F238E27FC236}">
                <a16:creationId xmlns:a16="http://schemas.microsoft.com/office/drawing/2014/main" id="{DE3952E0-DB76-E9A1-B881-5DE802D83A2E}"/>
              </a:ext>
            </a:extLst>
          </p:cNvPr>
          <p:cNvSpPr txBox="1"/>
          <p:nvPr/>
        </p:nvSpPr>
        <p:spPr>
          <a:xfrm>
            <a:off x="10102094"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(68)</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a:t>
            </a:r>
          </a:p>
        </p:txBody>
      </p:sp>
      <p:sp>
        <p:nvSpPr>
          <p:cNvPr id="67" name="TextBox 66">
            <a:extLst>
              <a:ext uri="{FF2B5EF4-FFF2-40B4-BE49-F238E27FC236}">
                <a16:creationId xmlns:a16="http://schemas.microsoft.com/office/drawing/2014/main" id="{19392AA0-3DEC-D01D-D69B-C8820BD6BF75}"/>
              </a:ext>
            </a:extLst>
          </p:cNvPr>
          <p:cNvSpPr txBox="1"/>
          <p:nvPr/>
        </p:nvSpPr>
        <p:spPr>
          <a:xfrm>
            <a:off x="9721941"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(56)</a:t>
            </a:r>
          </a:p>
        </p:txBody>
      </p:sp>
      <p:sp>
        <p:nvSpPr>
          <p:cNvPr id="68" name="TextBox 67">
            <a:extLst>
              <a:ext uri="{FF2B5EF4-FFF2-40B4-BE49-F238E27FC236}">
                <a16:creationId xmlns:a16="http://schemas.microsoft.com/office/drawing/2014/main" id="{579A09E2-E594-B7CA-9042-17D4FEE0AA2C}"/>
              </a:ext>
            </a:extLst>
          </p:cNvPr>
          <p:cNvSpPr txBox="1"/>
          <p:nvPr/>
        </p:nvSpPr>
        <p:spPr>
          <a:xfrm>
            <a:off x="9341788"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(66)</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69" name="TextBox 68">
            <a:extLst>
              <a:ext uri="{FF2B5EF4-FFF2-40B4-BE49-F238E27FC236}">
                <a16:creationId xmlns:a16="http://schemas.microsoft.com/office/drawing/2014/main" id="{08B875A4-4C28-A049-BFC8-C9D6AE8DC913}"/>
              </a:ext>
            </a:extLst>
          </p:cNvPr>
          <p:cNvSpPr txBox="1"/>
          <p:nvPr/>
        </p:nvSpPr>
        <p:spPr>
          <a:xfrm>
            <a:off x="8961635"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p:txBody>
      </p:sp>
      <p:sp>
        <p:nvSpPr>
          <p:cNvPr id="70" name="TextBox 69">
            <a:extLst>
              <a:ext uri="{FF2B5EF4-FFF2-40B4-BE49-F238E27FC236}">
                <a16:creationId xmlns:a16="http://schemas.microsoft.com/office/drawing/2014/main" id="{92FCCC53-A3F1-0D02-8879-3A04D2966F86}"/>
              </a:ext>
            </a:extLst>
          </p:cNvPr>
          <p:cNvSpPr txBox="1"/>
          <p:nvPr/>
        </p:nvSpPr>
        <p:spPr>
          <a:xfrm>
            <a:off x="8581482"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(62)</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(52)</a:t>
            </a:r>
          </a:p>
        </p:txBody>
      </p:sp>
      <p:sp>
        <p:nvSpPr>
          <p:cNvPr id="71" name="TextBox 70">
            <a:extLst>
              <a:ext uri="{FF2B5EF4-FFF2-40B4-BE49-F238E27FC236}">
                <a16:creationId xmlns:a16="http://schemas.microsoft.com/office/drawing/2014/main" id="{B2E584A2-D421-A256-A4A0-1C5B959C4825}"/>
              </a:ext>
            </a:extLst>
          </p:cNvPr>
          <p:cNvSpPr txBox="1"/>
          <p:nvPr/>
        </p:nvSpPr>
        <p:spPr>
          <a:xfrm>
            <a:off x="8201329"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(59)</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(48)</a:t>
            </a:r>
          </a:p>
        </p:txBody>
      </p:sp>
      <p:sp>
        <p:nvSpPr>
          <p:cNvPr id="72" name="TextBox 71">
            <a:extLst>
              <a:ext uri="{FF2B5EF4-FFF2-40B4-BE49-F238E27FC236}">
                <a16:creationId xmlns:a16="http://schemas.microsoft.com/office/drawing/2014/main" id="{B488DFB9-01A4-E4D9-1624-B169A5B8CEB1}"/>
              </a:ext>
            </a:extLst>
          </p:cNvPr>
          <p:cNvSpPr txBox="1"/>
          <p:nvPr/>
        </p:nvSpPr>
        <p:spPr>
          <a:xfrm>
            <a:off x="7821176"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23</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(46)</a:t>
            </a:r>
          </a:p>
        </p:txBody>
      </p:sp>
      <p:sp>
        <p:nvSpPr>
          <p:cNvPr id="73" name="TextBox 72">
            <a:extLst>
              <a:ext uri="{FF2B5EF4-FFF2-40B4-BE49-F238E27FC236}">
                <a16:creationId xmlns:a16="http://schemas.microsoft.com/office/drawing/2014/main" id="{D7CAB10E-434E-2FFC-9E2E-2C941C545E95}"/>
              </a:ext>
            </a:extLst>
          </p:cNvPr>
          <p:cNvSpPr txBox="1"/>
          <p:nvPr/>
        </p:nvSpPr>
        <p:spPr>
          <a:xfrm>
            <a:off x="7441023"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(47)</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(41)</a:t>
            </a:r>
          </a:p>
        </p:txBody>
      </p:sp>
      <p:sp>
        <p:nvSpPr>
          <p:cNvPr id="74" name="TextBox 73">
            <a:extLst>
              <a:ext uri="{FF2B5EF4-FFF2-40B4-BE49-F238E27FC236}">
                <a16:creationId xmlns:a16="http://schemas.microsoft.com/office/drawing/2014/main" id="{149A7054-8812-EEE6-5834-E26DC0C9091C}"/>
              </a:ext>
            </a:extLst>
          </p:cNvPr>
          <p:cNvSpPr txBox="1"/>
          <p:nvPr/>
        </p:nvSpPr>
        <p:spPr>
          <a:xfrm>
            <a:off x="7060870"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43</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(41)</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(38)</a:t>
            </a:r>
          </a:p>
        </p:txBody>
      </p:sp>
      <p:sp>
        <p:nvSpPr>
          <p:cNvPr id="75" name="TextBox 74">
            <a:extLst>
              <a:ext uri="{FF2B5EF4-FFF2-40B4-BE49-F238E27FC236}">
                <a16:creationId xmlns:a16="http://schemas.microsoft.com/office/drawing/2014/main" id="{E8EDB23B-6B98-0243-7AC6-6DA3F9B33AA9}"/>
              </a:ext>
            </a:extLst>
          </p:cNvPr>
          <p:cNvSpPr txBox="1"/>
          <p:nvPr/>
        </p:nvSpPr>
        <p:spPr>
          <a:xfrm>
            <a:off x="6680717"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53</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(37)</a:t>
            </a:r>
          </a:p>
        </p:txBody>
      </p:sp>
      <p:sp>
        <p:nvSpPr>
          <p:cNvPr id="76" name="TextBox 75">
            <a:extLst>
              <a:ext uri="{FF2B5EF4-FFF2-40B4-BE49-F238E27FC236}">
                <a16:creationId xmlns:a16="http://schemas.microsoft.com/office/drawing/2014/main" id="{DD326C64-AE20-F70D-16CE-23B1419246BB}"/>
              </a:ext>
            </a:extLst>
          </p:cNvPr>
          <p:cNvSpPr txBox="1"/>
          <p:nvPr/>
        </p:nvSpPr>
        <p:spPr>
          <a:xfrm>
            <a:off x="6300564"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39</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(36)</a:t>
            </a:r>
          </a:p>
        </p:txBody>
      </p:sp>
      <p:sp>
        <p:nvSpPr>
          <p:cNvPr id="77" name="TextBox 76">
            <a:extLst>
              <a:ext uri="{FF2B5EF4-FFF2-40B4-BE49-F238E27FC236}">
                <a16:creationId xmlns:a16="http://schemas.microsoft.com/office/drawing/2014/main" id="{E2AAD846-2816-886D-6B6B-7394E3F75CF9}"/>
              </a:ext>
            </a:extLst>
          </p:cNvPr>
          <p:cNvSpPr txBox="1"/>
          <p:nvPr/>
        </p:nvSpPr>
        <p:spPr>
          <a:xfrm>
            <a:off x="5920411"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(29)</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51</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(33)</a:t>
            </a:r>
          </a:p>
        </p:txBody>
      </p:sp>
      <p:sp>
        <p:nvSpPr>
          <p:cNvPr id="78" name="TextBox 77">
            <a:extLst>
              <a:ext uri="{FF2B5EF4-FFF2-40B4-BE49-F238E27FC236}">
                <a16:creationId xmlns:a16="http://schemas.microsoft.com/office/drawing/2014/main" id="{8E082B2C-EFF8-6A46-22F4-299DEBA282B7}"/>
              </a:ext>
            </a:extLst>
          </p:cNvPr>
          <p:cNvSpPr txBox="1"/>
          <p:nvPr/>
        </p:nvSpPr>
        <p:spPr>
          <a:xfrm>
            <a:off x="5540258"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94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(26)</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p:txBody>
      </p:sp>
      <p:sp>
        <p:nvSpPr>
          <p:cNvPr id="84" name="TextBox 83">
            <a:extLst>
              <a:ext uri="{FF2B5EF4-FFF2-40B4-BE49-F238E27FC236}">
                <a16:creationId xmlns:a16="http://schemas.microsoft.com/office/drawing/2014/main" id="{66E6B76B-5861-4699-1476-9048C7E9D811}"/>
              </a:ext>
            </a:extLst>
          </p:cNvPr>
          <p:cNvSpPr txBox="1"/>
          <p:nvPr/>
        </p:nvSpPr>
        <p:spPr>
          <a:xfrm>
            <a:off x="5160105"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(19)</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81</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a:t>
            </a:r>
          </a:p>
        </p:txBody>
      </p:sp>
      <p:sp>
        <p:nvSpPr>
          <p:cNvPr id="85" name="TextBox 84">
            <a:extLst>
              <a:ext uri="{FF2B5EF4-FFF2-40B4-BE49-F238E27FC236}">
                <a16:creationId xmlns:a16="http://schemas.microsoft.com/office/drawing/2014/main" id="{C10F0BD7-956B-6A96-AD2A-E0643195346A}"/>
              </a:ext>
            </a:extLst>
          </p:cNvPr>
          <p:cNvSpPr txBox="1"/>
          <p:nvPr/>
        </p:nvSpPr>
        <p:spPr>
          <a:xfrm>
            <a:off x="4779952"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134</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121</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p:txBody>
      </p:sp>
      <p:sp>
        <p:nvSpPr>
          <p:cNvPr id="86" name="TextBox 85">
            <a:extLst>
              <a:ext uri="{FF2B5EF4-FFF2-40B4-BE49-F238E27FC236}">
                <a16:creationId xmlns:a16="http://schemas.microsoft.com/office/drawing/2014/main" id="{2697B8E0-183E-DDB7-8476-42F87F19B9BA}"/>
              </a:ext>
            </a:extLst>
          </p:cNvPr>
          <p:cNvSpPr txBox="1"/>
          <p:nvPr/>
        </p:nvSpPr>
        <p:spPr>
          <a:xfrm>
            <a:off x="4399799" y="4974442"/>
            <a:ext cx="227626" cy="692497"/>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162</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159</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(7)</a:t>
            </a:r>
          </a:p>
        </p:txBody>
      </p:sp>
      <p:sp>
        <p:nvSpPr>
          <p:cNvPr id="32" name="TextBox 31">
            <a:extLst>
              <a:ext uri="{FF2B5EF4-FFF2-40B4-BE49-F238E27FC236}">
                <a16:creationId xmlns:a16="http://schemas.microsoft.com/office/drawing/2014/main" id="{36D6C85A-438D-BC20-EF57-C65053AB4080}"/>
              </a:ext>
            </a:extLst>
          </p:cNvPr>
          <p:cNvSpPr txBox="1"/>
          <p:nvPr/>
        </p:nvSpPr>
        <p:spPr>
          <a:xfrm>
            <a:off x="8047943" y="3677664"/>
            <a:ext cx="295305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Durvalumab plus bevacizumab + TACE group</a:t>
            </a:r>
          </a:p>
        </p:txBody>
      </p:sp>
      <p:sp>
        <p:nvSpPr>
          <p:cNvPr id="38" name="TextBox 37">
            <a:extLst>
              <a:ext uri="{FF2B5EF4-FFF2-40B4-BE49-F238E27FC236}">
                <a16:creationId xmlns:a16="http://schemas.microsoft.com/office/drawing/2014/main" id="{5369E139-4384-7ED0-4EBE-4BF1A10CDAD0}"/>
              </a:ext>
            </a:extLst>
          </p:cNvPr>
          <p:cNvSpPr txBox="1"/>
          <p:nvPr/>
        </p:nvSpPr>
        <p:spPr>
          <a:xfrm>
            <a:off x="6656994" y="4113075"/>
            <a:ext cx="156805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Placebo + TACE group</a:t>
            </a:r>
          </a:p>
        </p:txBody>
      </p:sp>
      <p:sp>
        <p:nvSpPr>
          <p:cNvPr id="7" name="TextBox 6">
            <a:extLst>
              <a:ext uri="{FF2B5EF4-FFF2-40B4-BE49-F238E27FC236}">
                <a16:creationId xmlns:a16="http://schemas.microsoft.com/office/drawing/2014/main" id="{FF4593D8-2669-2F7E-0F53-2AB1D073ECD7}"/>
              </a:ext>
            </a:extLst>
          </p:cNvPr>
          <p:cNvSpPr txBox="1"/>
          <p:nvPr/>
        </p:nvSpPr>
        <p:spPr>
          <a:xfrm>
            <a:off x="8017710" y="4709757"/>
            <a:ext cx="883255"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(months)</a:t>
            </a:r>
          </a:p>
        </p:txBody>
      </p:sp>
      <p:graphicFrame>
        <p:nvGraphicFramePr>
          <p:cNvPr id="39" name="Table 38">
            <a:extLst>
              <a:ext uri="{FF2B5EF4-FFF2-40B4-BE49-F238E27FC236}">
                <a16:creationId xmlns:a16="http://schemas.microsoft.com/office/drawing/2014/main" id="{08CD713A-BC3A-0EFE-29A8-32F126CDD7F4}"/>
              </a:ext>
            </a:extLst>
          </p:cNvPr>
          <p:cNvGraphicFramePr>
            <a:graphicFrameLocks noGrp="1"/>
          </p:cNvGraphicFramePr>
          <p:nvPr>
            <p:extLst>
              <p:ext uri="{D42A27DB-BD31-4B8C-83A1-F6EECF244321}">
                <p14:modId xmlns:p14="http://schemas.microsoft.com/office/powerpoint/2010/main" val="3215986265"/>
              </p:ext>
            </p:extLst>
          </p:nvPr>
        </p:nvGraphicFramePr>
        <p:xfrm>
          <a:off x="6408477" y="1391698"/>
          <a:ext cx="4943812" cy="1132920"/>
        </p:xfrm>
        <a:graphic>
          <a:graphicData uri="http://schemas.openxmlformats.org/drawingml/2006/table">
            <a:tbl>
              <a:tblPr firstRow="1">
                <a:tableStyleId>{5C22544A-7EE6-4342-B048-85BDC9FD1C3A}</a:tableStyleId>
              </a:tblPr>
              <a:tblGrid>
                <a:gridCol w="1415715">
                  <a:extLst>
                    <a:ext uri="{9D8B030D-6E8A-4147-A177-3AD203B41FA5}">
                      <a16:colId xmlns:a16="http://schemas.microsoft.com/office/drawing/2014/main" val="2976343425"/>
                    </a:ext>
                  </a:extLst>
                </a:gridCol>
                <a:gridCol w="1056191">
                  <a:extLst>
                    <a:ext uri="{9D8B030D-6E8A-4147-A177-3AD203B41FA5}">
                      <a16:colId xmlns:a16="http://schemas.microsoft.com/office/drawing/2014/main" val="176336117"/>
                    </a:ext>
                  </a:extLst>
                </a:gridCol>
                <a:gridCol w="1235953">
                  <a:extLst>
                    <a:ext uri="{9D8B030D-6E8A-4147-A177-3AD203B41FA5}">
                      <a16:colId xmlns:a16="http://schemas.microsoft.com/office/drawing/2014/main" val="2468660883"/>
                    </a:ext>
                  </a:extLst>
                </a:gridCol>
                <a:gridCol w="1235953">
                  <a:extLst>
                    <a:ext uri="{9D8B030D-6E8A-4147-A177-3AD203B41FA5}">
                      <a16:colId xmlns:a16="http://schemas.microsoft.com/office/drawing/2014/main" val="2621697599"/>
                    </a:ext>
                  </a:extLst>
                </a:gridCol>
              </a:tblGrid>
              <a:tr h="0">
                <a:tc>
                  <a:txBody>
                    <a:bodyPr/>
                    <a:lstStyle/>
                    <a:p>
                      <a:endParaRPr lang="en-GB" sz="900" noProof="0" dirty="0">
                        <a:solidFill>
                          <a:schemeClr val="tx1"/>
                        </a:solidFill>
                        <a:latin typeface="Arial" panose="020B0604020202020204" pitchFamily="34" charset="0"/>
                        <a:cs typeface="Arial" panose="020B0604020202020204" pitchFamily="34" charset="0"/>
                      </a:endParaRPr>
                    </a:p>
                  </a:txBody>
                  <a:tcPr marL="19440" marR="19440" marT="28800" marB="288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Median PFS (95% CI), months</a:t>
                      </a:r>
                    </a:p>
                  </a:txBody>
                  <a:tcPr marL="19440" marR="19440" marT="28800" marB="2880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HR (95% CI)</a:t>
                      </a:r>
                    </a:p>
                  </a:txBody>
                  <a:tcPr marL="19440" marR="19440" marT="28800" marB="2880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noProof="0" dirty="0">
                          <a:solidFill>
                            <a:schemeClr val="tx1"/>
                          </a:solidFill>
                          <a:latin typeface="Arial" panose="020B0604020202020204" pitchFamily="34" charset="0"/>
                          <a:cs typeface="Arial" panose="020B0604020202020204" pitchFamily="34" charset="0"/>
                        </a:rPr>
                        <a:t>Stratified log-rank </a:t>
                      </a:r>
                      <a:br>
                        <a:rPr lang="en-GB" sz="900" noProof="0" dirty="0">
                          <a:solidFill>
                            <a:schemeClr val="tx1"/>
                          </a:solidFill>
                          <a:latin typeface="Arial" panose="020B0604020202020204" pitchFamily="34" charset="0"/>
                          <a:cs typeface="Arial" panose="020B0604020202020204" pitchFamily="34" charset="0"/>
                        </a:rPr>
                      </a:br>
                      <a:r>
                        <a:rPr lang="en-GB" sz="900" noProof="0" dirty="0">
                          <a:solidFill>
                            <a:schemeClr val="tx1"/>
                          </a:solidFill>
                          <a:latin typeface="Arial" panose="020B0604020202020204" pitchFamily="34" charset="0"/>
                          <a:cs typeface="Arial" panose="020B0604020202020204" pitchFamily="34" charset="0"/>
                        </a:rPr>
                        <a:t>p value</a:t>
                      </a:r>
                    </a:p>
                  </a:txBody>
                  <a:tcPr marL="19440" marR="19440" marT="28800" marB="2880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9965271"/>
                  </a:ext>
                </a:extLst>
              </a:tr>
              <a:tr h="0">
                <a:tc>
                  <a:txBody>
                    <a:bodyPr/>
                    <a:lstStyle/>
                    <a:p>
                      <a:r>
                        <a:rPr lang="en-GB" sz="900" b="1" noProof="0" dirty="0">
                          <a:solidFill>
                            <a:schemeClr val="accent1"/>
                          </a:solidFill>
                          <a:latin typeface="Arial" panose="020B0604020202020204" pitchFamily="34" charset="0"/>
                          <a:cs typeface="Arial" panose="020B0604020202020204" pitchFamily="34" charset="0"/>
                        </a:rPr>
                        <a:t>Durvalumab plus bevacizumab plus TACE group (n=204)</a:t>
                      </a:r>
                    </a:p>
                  </a:txBody>
                  <a:tcPr marL="19440" marR="19440" marT="28800" marB="28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15.0</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(11.1-18.9)</a:t>
                      </a:r>
                    </a:p>
                  </a:txBody>
                  <a:tcPr marL="19440" marR="19440" marT="28800" marB="2880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900" noProof="0" dirty="0">
                          <a:latin typeface="Arial" panose="020B0604020202020204" pitchFamily="34" charset="0"/>
                          <a:cs typeface="Arial" panose="020B0604020202020204" pitchFamily="34" charset="0"/>
                        </a:rPr>
                        <a:t>0.77 </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(0.61-0.98)</a:t>
                      </a:r>
                    </a:p>
                  </a:txBody>
                  <a:tcPr marL="19440" marR="19440" marT="28800" marB="288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900" noProof="0" dirty="0">
                          <a:latin typeface="Arial" panose="020B0604020202020204" pitchFamily="34" charset="0"/>
                          <a:cs typeface="Arial" panose="020B0604020202020204" pitchFamily="34" charset="0"/>
                        </a:rPr>
                        <a:t>0.032*</a:t>
                      </a:r>
                    </a:p>
                  </a:txBody>
                  <a:tcPr marL="19440" marR="19440" marT="28800" marB="28800" anchor="ct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38351"/>
                  </a:ext>
                </a:extLst>
              </a:tr>
              <a:tr h="0">
                <a:tc>
                  <a:txBody>
                    <a:bodyPr/>
                    <a:lstStyle/>
                    <a:p>
                      <a:r>
                        <a:rPr lang="en-GB" sz="900" b="1" noProof="0" dirty="0">
                          <a:solidFill>
                            <a:schemeClr val="tx2"/>
                          </a:solidFill>
                          <a:latin typeface="Arial" panose="020B0604020202020204" pitchFamily="34" charset="0"/>
                          <a:cs typeface="Arial" panose="020B0604020202020204" pitchFamily="34" charset="0"/>
                        </a:rPr>
                        <a:t>Placebos + TACE group</a:t>
                      </a:r>
                      <a:br>
                        <a:rPr lang="en-GB" sz="900" b="1" noProof="0" dirty="0">
                          <a:solidFill>
                            <a:schemeClr val="tx2"/>
                          </a:solidFill>
                          <a:latin typeface="Arial" panose="020B0604020202020204" pitchFamily="34" charset="0"/>
                          <a:cs typeface="Arial" panose="020B0604020202020204" pitchFamily="34" charset="0"/>
                        </a:rPr>
                      </a:br>
                      <a:r>
                        <a:rPr lang="en-GB" sz="900" b="1" noProof="0" dirty="0">
                          <a:solidFill>
                            <a:schemeClr val="tx2"/>
                          </a:solidFill>
                          <a:latin typeface="Arial" panose="020B0604020202020204" pitchFamily="34" charset="0"/>
                          <a:cs typeface="Arial" panose="020B0604020202020204" pitchFamily="34" charset="0"/>
                        </a:rPr>
                        <a:t>(n=205)</a:t>
                      </a:r>
                    </a:p>
                  </a:txBody>
                  <a:tcPr marL="19440" marR="1944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900" noProof="0" dirty="0">
                          <a:latin typeface="Arial" panose="020B0604020202020204" pitchFamily="34" charset="0"/>
                          <a:cs typeface="Arial" panose="020B0604020202020204" pitchFamily="34" charset="0"/>
                        </a:rPr>
                        <a:t>8.2</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(6.9-11.1)</a:t>
                      </a:r>
                    </a:p>
                  </a:txBody>
                  <a:tcPr marL="19440" marR="1944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800" dirty="0">
                        <a:latin typeface="Arial" panose="020B0604020202020204" pitchFamily="34" charset="0"/>
                        <a:cs typeface="Arial" panose="020B0604020202020204" pitchFamily="34" charset="0"/>
                      </a:endParaRPr>
                    </a:p>
                  </a:txBody>
                  <a:tcPr marL="19440" marR="1944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800" dirty="0">
                        <a:latin typeface="Arial" panose="020B0604020202020204" pitchFamily="34" charset="0"/>
                        <a:cs typeface="Arial" panose="020B0604020202020204" pitchFamily="34" charset="0"/>
                      </a:endParaRPr>
                    </a:p>
                  </a:txBody>
                  <a:tcPr marL="19440" marR="19440" marT="28800" marB="28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100163"/>
                  </a:ext>
                </a:extLst>
              </a:tr>
            </a:tbl>
          </a:graphicData>
        </a:graphic>
      </p:graphicFrame>
      <p:sp>
        <p:nvSpPr>
          <p:cNvPr id="5" name="TextBox 4">
            <a:extLst>
              <a:ext uri="{FF2B5EF4-FFF2-40B4-BE49-F238E27FC236}">
                <a16:creationId xmlns:a16="http://schemas.microsoft.com/office/drawing/2014/main" id="{87348D64-A88C-9DD9-1195-39AA3D258470}"/>
              </a:ext>
            </a:extLst>
          </p:cNvPr>
          <p:cNvSpPr txBox="1"/>
          <p:nvPr/>
        </p:nvSpPr>
        <p:spPr>
          <a:xfrm>
            <a:off x="5640127" y="2642505"/>
            <a:ext cx="660437" cy="461665"/>
          </a:xfrm>
          <a:prstGeom prst="rect">
            <a:avLst/>
          </a:prstGeom>
          <a:noFill/>
        </p:spPr>
        <p:txBody>
          <a:bodyPr wrap="non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12-mo PFS</a:t>
            </a:r>
          </a:p>
          <a:p>
            <a:pPr marL="0" marR="0" lvl="0" indent="0" defTabSz="457200" rtl="0" eaLnBrk="1" fontAlgn="auto" latinLnBrk="0" hangingPunct="1">
              <a:lnSpc>
                <a:spcPct val="100000"/>
              </a:lnSpc>
              <a:spcBef>
                <a:spcPts val="0"/>
              </a:spcBef>
              <a:spcAft>
                <a:spcPts val="0"/>
              </a:spcAft>
              <a:buClrTx/>
              <a:buSzTx/>
              <a:buFontTx/>
              <a:buNone/>
              <a:tabLst/>
              <a:defRPr/>
            </a:pPr>
            <a:r>
              <a:rPr lang="en-GB" sz="1000" b="1" dirty="0">
                <a:solidFill>
                  <a:schemeClr val="accent1"/>
                </a:solidFill>
                <a:latin typeface="Arial" panose="020B0604020202020204" pitchFamily="34" charset="0"/>
                <a:ea typeface="Aileron" charset="0"/>
                <a:cs typeface="Arial" panose="020B0604020202020204" pitchFamily="34" charset="0"/>
              </a:rPr>
              <a:t>55.5%</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2"/>
                </a:solidFill>
                <a:effectLst/>
                <a:uLnTx/>
                <a:uFillTx/>
                <a:latin typeface="Arial" panose="020B0604020202020204" pitchFamily="34" charset="0"/>
                <a:ea typeface="Aileron" charset="0"/>
                <a:cs typeface="Arial" panose="020B0604020202020204" pitchFamily="34" charset="0"/>
              </a:rPr>
              <a:t>39.8%</a:t>
            </a:r>
          </a:p>
        </p:txBody>
      </p:sp>
      <p:cxnSp>
        <p:nvCxnSpPr>
          <p:cNvPr id="18" name="Straight Connector 17">
            <a:extLst>
              <a:ext uri="{FF2B5EF4-FFF2-40B4-BE49-F238E27FC236}">
                <a16:creationId xmlns:a16="http://schemas.microsoft.com/office/drawing/2014/main" id="{E3CD81E2-BB14-50E8-305F-8CEE9A43524B}"/>
              </a:ext>
            </a:extLst>
          </p:cNvPr>
          <p:cNvCxnSpPr>
            <a:cxnSpLocks/>
          </p:cNvCxnSpPr>
          <p:nvPr/>
        </p:nvCxnSpPr>
        <p:spPr>
          <a:xfrm flipV="1">
            <a:off x="5661025" y="3159125"/>
            <a:ext cx="0" cy="1303271"/>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E52BBFD-AF57-D603-9006-A2D12BEEDA0C}"/>
              </a:ext>
            </a:extLst>
          </p:cNvPr>
          <p:cNvCxnSpPr>
            <a:cxnSpLocks/>
          </p:cNvCxnSpPr>
          <p:nvPr/>
        </p:nvCxnSpPr>
        <p:spPr>
          <a:xfrm flipV="1">
            <a:off x="6419850" y="3460750"/>
            <a:ext cx="0" cy="1001646"/>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9622E4B-E16D-F3DA-E30F-A5218F812322}"/>
              </a:ext>
            </a:extLst>
          </p:cNvPr>
          <p:cNvSpPr txBox="1"/>
          <p:nvPr/>
        </p:nvSpPr>
        <p:spPr>
          <a:xfrm>
            <a:off x="6408477" y="2902855"/>
            <a:ext cx="660437" cy="461665"/>
          </a:xfrm>
          <a:prstGeom prst="rect">
            <a:avLst/>
          </a:prstGeom>
          <a:noFill/>
        </p:spPr>
        <p:txBody>
          <a:bodyPr wrap="non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18-mo PFS</a:t>
            </a:r>
          </a:p>
          <a:p>
            <a:pPr marL="0" marR="0" lvl="0" indent="0" defTabSz="457200" rtl="0" eaLnBrk="1" fontAlgn="auto" latinLnBrk="0" hangingPunct="1">
              <a:lnSpc>
                <a:spcPct val="100000"/>
              </a:lnSpc>
              <a:spcBef>
                <a:spcPts val="0"/>
              </a:spcBef>
              <a:spcAft>
                <a:spcPts val="0"/>
              </a:spcAft>
              <a:buClrTx/>
              <a:buSzTx/>
              <a:buFontTx/>
              <a:buNone/>
              <a:tabLst/>
              <a:defRPr/>
            </a:pPr>
            <a:r>
              <a:rPr lang="en-GB" sz="1000" b="1" dirty="0">
                <a:solidFill>
                  <a:schemeClr val="accent1"/>
                </a:solidFill>
                <a:latin typeface="Arial" panose="020B0604020202020204" pitchFamily="34" charset="0"/>
                <a:ea typeface="Aileron" charset="0"/>
                <a:cs typeface="Arial" panose="020B0604020202020204" pitchFamily="34" charset="0"/>
              </a:rPr>
              <a:t>43.1%</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2"/>
                </a:solidFill>
                <a:effectLst/>
                <a:uLnTx/>
                <a:uFillTx/>
                <a:latin typeface="Arial" panose="020B0604020202020204" pitchFamily="34" charset="0"/>
                <a:ea typeface="Aileron" charset="0"/>
                <a:cs typeface="Arial" panose="020B0604020202020204" pitchFamily="34" charset="0"/>
              </a:rPr>
              <a:t>28.3%</a:t>
            </a:r>
          </a:p>
        </p:txBody>
      </p:sp>
    </p:spTree>
    <p:extLst>
      <p:ext uri="{BB962C8B-B14F-4D97-AF65-F5344CB8AC3E}">
        <p14:creationId xmlns:p14="http://schemas.microsoft.com/office/powerpoint/2010/main" val="40371611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A044B-F314-1E43-CEE2-D22BEF062A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8DA5A-3ED3-9E19-6C1B-A5A46B73E562}"/>
              </a:ext>
            </a:extLst>
          </p:cNvPr>
          <p:cNvSpPr>
            <a:spLocks noGrp="1"/>
          </p:cNvSpPr>
          <p:nvPr>
            <p:ph sz="quarter" idx="12"/>
          </p:nvPr>
        </p:nvSpPr>
        <p:spPr>
          <a:xfrm>
            <a:off x="620184" y="1425600"/>
            <a:ext cx="10963200" cy="4525200"/>
          </a:xfrm>
        </p:spPr>
        <p:txBody>
          <a:bodyPr/>
          <a:lstStyle/>
          <a:p>
            <a:r>
              <a:rPr lang="en-GB" noProof="0" dirty="0">
                <a:solidFill>
                  <a:schemeClr val="tx2"/>
                </a:solidFill>
              </a:rPr>
              <a:t>EMERALD-1 met its primary endpoint:</a:t>
            </a:r>
          </a:p>
          <a:p>
            <a:pPr lvl="1"/>
            <a:r>
              <a:rPr lang="en-GB" noProof="0" dirty="0">
                <a:solidFill>
                  <a:schemeClr val="tx2"/>
                </a:solidFill>
              </a:rPr>
              <a:t>Median PFS was 15.0 months with D+B+TACE and 8.2 months with placebo + TACE</a:t>
            </a:r>
          </a:p>
          <a:p>
            <a:pPr lvl="1"/>
            <a:r>
              <a:rPr lang="en-GB" noProof="0" dirty="0">
                <a:solidFill>
                  <a:schemeClr val="tx2"/>
                </a:solidFill>
              </a:rPr>
              <a:t>PFS HR was 0.77, p=0.032</a:t>
            </a:r>
          </a:p>
          <a:p>
            <a:r>
              <a:rPr lang="en-GB" noProof="0" dirty="0">
                <a:solidFill>
                  <a:schemeClr val="tx2"/>
                </a:solidFill>
              </a:rPr>
              <a:t>PFS benefit with D+B+TACE was generally consistent across key clinical subgroups.</a:t>
            </a:r>
          </a:p>
          <a:p>
            <a:r>
              <a:rPr lang="en-GB" noProof="0" dirty="0">
                <a:solidFill>
                  <a:schemeClr val="tx2"/>
                </a:solidFill>
              </a:rPr>
              <a:t>The safety profile was manageable and consistent with the known safety profile of TACE, durvalumab and bevacizumab in unresectable HCC</a:t>
            </a:r>
          </a:p>
        </p:txBody>
      </p:sp>
      <p:sp>
        <p:nvSpPr>
          <p:cNvPr id="3" name="Title 2">
            <a:extLst>
              <a:ext uri="{FF2B5EF4-FFF2-40B4-BE49-F238E27FC236}">
                <a16:creationId xmlns:a16="http://schemas.microsoft.com/office/drawing/2014/main" id="{E69B4033-FEF5-DA0F-6E6E-D913018A6EC3}"/>
              </a:ext>
            </a:extLst>
          </p:cNvPr>
          <p:cNvSpPr>
            <a:spLocks noGrp="1"/>
          </p:cNvSpPr>
          <p:nvPr>
            <p:ph type="title"/>
          </p:nvPr>
        </p:nvSpPr>
        <p:spPr>
          <a:xfrm>
            <a:off x="619201" y="259200"/>
            <a:ext cx="10963199" cy="864000"/>
          </a:xfrm>
        </p:spPr>
        <p:txBody>
          <a:bodyPr/>
          <a:lstStyle/>
          <a:p>
            <a:r>
              <a:rPr lang="en-GB" noProof="0" dirty="0"/>
              <a:t>IO-based treatments combined with LRT </a:t>
            </a:r>
            <a:br>
              <a:rPr lang="en-GB" noProof="0" dirty="0"/>
            </a:br>
            <a:r>
              <a:rPr lang="en-GB" sz="2000" noProof="0" dirty="0">
                <a:solidFill>
                  <a:schemeClr val="accent1"/>
                </a:solidFill>
              </a:rPr>
              <a:t>emerald-1: summary</a:t>
            </a:r>
          </a:p>
        </p:txBody>
      </p:sp>
      <p:sp>
        <p:nvSpPr>
          <p:cNvPr id="4" name="Slide Number Placeholder 3">
            <a:extLst>
              <a:ext uri="{FF2B5EF4-FFF2-40B4-BE49-F238E27FC236}">
                <a16:creationId xmlns:a16="http://schemas.microsoft.com/office/drawing/2014/main" id="{A5D86947-DCD6-0D96-39C5-EE140A82BC8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35</a:t>
            </a:fld>
            <a:endParaRPr lang="en-GB" noProof="0" dirty="0"/>
          </a:p>
        </p:txBody>
      </p:sp>
      <p:sp>
        <p:nvSpPr>
          <p:cNvPr id="11" name="Content Placeholder 10">
            <a:extLst>
              <a:ext uri="{FF2B5EF4-FFF2-40B4-BE49-F238E27FC236}">
                <a16:creationId xmlns:a16="http://schemas.microsoft.com/office/drawing/2014/main" id="{214569EE-75CB-000D-28EE-772FE14A0A14}"/>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B, bevacizumab; D, durvalumab; HCC, hepatocellular carcinoma; HR, hazard ratio; IO, immuno-oncology; LRT, locoregional therapy; PFS, progression-free survival; TACE, transarterial chemoembolisation</a:t>
            </a:r>
          </a:p>
          <a:p>
            <a:r>
              <a:rPr lang="en-GB" sz="1200" noProof="0" dirty="0">
                <a:solidFill>
                  <a:schemeClr val="tx2"/>
                </a:solidFill>
              </a:rPr>
              <a:t>Sangro B, et al. Lancet. 2025;405:216-232</a:t>
            </a:r>
            <a:endParaRPr lang="en-GB" noProof="0" dirty="0">
              <a:solidFill>
                <a:schemeClr val="tx2"/>
              </a:solidFill>
            </a:endParaRPr>
          </a:p>
        </p:txBody>
      </p:sp>
      <p:sp>
        <p:nvSpPr>
          <p:cNvPr id="5" name="Rectangle: Rounded Corners 4">
            <a:extLst>
              <a:ext uri="{FF2B5EF4-FFF2-40B4-BE49-F238E27FC236}">
                <a16:creationId xmlns:a16="http://schemas.microsoft.com/office/drawing/2014/main" id="{C28B5284-69ED-301D-CD85-1529C69B31A2}"/>
              </a:ext>
            </a:extLst>
          </p:cNvPr>
          <p:cNvSpPr/>
          <p:nvPr/>
        </p:nvSpPr>
        <p:spPr>
          <a:xfrm>
            <a:off x="2457501" y="4496296"/>
            <a:ext cx="7276999" cy="936104"/>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Durvalumab + bevacizumab + TACE has the potential</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to set a new standard of care</a:t>
            </a:r>
          </a:p>
        </p:txBody>
      </p:sp>
    </p:spTree>
    <p:extLst>
      <p:ext uri="{BB962C8B-B14F-4D97-AF65-F5344CB8AC3E}">
        <p14:creationId xmlns:p14="http://schemas.microsoft.com/office/powerpoint/2010/main" val="42896221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4617-BA07-36FD-106A-051112B01C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A1C45A-FEA4-DFA5-016B-680553EC5F48}"/>
              </a:ext>
            </a:extLst>
          </p:cNvPr>
          <p:cNvSpPr>
            <a:spLocks noGrp="1"/>
          </p:cNvSpPr>
          <p:nvPr>
            <p:ph type="title"/>
          </p:nvPr>
        </p:nvSpPr>
        <p:spPr>
          <a:xfrm>
            <a:off x="619201" y="259200"/>
            <a:ext cx="10963199" cy="864000"/>
          </a:xfrm>
        </p:spPr>
        <p:txBody>
          <a:bodyPr/>
          <a:lstStyle/>
          <a:p>
            <a:r>
              <a:rPr lang="en-GB" noProof="0" dirty="0"/>
              <a:t>IO-based treatments combined with LRT </a:t>
            </a:r>
            <a:br>
              <a:rPr lang="en-GB" noProof="0" dirty="0"/>
            </a:br>
            <a:r>
              <a:rPr lang="en-GB" sz="2000" noProof="0" dirty="0">
                <a:solidFill>
                  <a:schemeClr val="accent1"/>
                </a:solidFill>
              </a:rPr>
              <a:t>LEAP-012 – Background and study design</a:t>
            </a:r>
            <a:r>
              <a:rPr lang="en-GB" sz="2000" baseline="30000" noProof="0" dirty="0">
                <a:solidFill>
                  <a:schemeClr val="accent1"/>
                </a:solidFill>
              </a:rPr>
              <a:t>1,2</a:t>
            </a:r>
            <a:endParaRPr lang="en-GB" sz="2000" noProof="0" dirty="0">
              <a:solidFill>
                <a:schemeClr val="accent1"/>
              </a:solidFill>
            </a:endParaRPr>
          </a:p>
        </p:txBody>
      </p:sp>
      <p:sp>
        <p:nvSpPr>
          <p:cNvPr id="4" name="Slide Number Placeholder 3">
            <a:extLst>
              <a:ext uri="{FF2B5EF4-FFF2-40B4-BE49-F238E27FC236}">
                <a16:creationId xmlns:a16="http://schemas.microsoft.com/office/drawing/2014/main" id="{4C53215F-9E26-B299-06A7-51ECCFA803C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36</a:t>
            </a:fld>
            <a:endParaRPr lang="en-GB" noProof="0" dirty="0"/>
          </a:p>
        </p:txBody>
      </p:sp>
      <p:sp>
        <p:nvSpPr>
          <p:cNvPr id="11" name="Content Placeholder 10">
            <a:extLst>
              <a:ext uri="{FF2B5EF4-FFF2-40B4-BE49-F238E27FC236}">
                <a16:creationId xmlns:a16="http://schemas.microsoft.com/office/drawing/2014/main" id="{C07E29C3-9020-065A-3DEC-610CB8A9B983}"/>
              </a:ext>
            </a:extLst>
          </p:cNvPr>
          <p:cNvSpPr>
            <a:spLocks noGrp="1"/>
          </p:cNvSpPr>
          <p:nvPr>
            <p:ph sz="quarter" idx="15"/>
          </p:nvPr>
        </p:nvSpPr>
        <p:spPr>
          <a:xfrm>
            <a:off x="620183" y="6356351"/>
            <a:ext cx="10300353" cy="365125"/>
          </a:xfrm>
        </p:spPr>
        <p:txBody>
          <a:bodyPr anchor="b" anchorCtr="0"/>
          <a:lstStyle/>
          <a:p>
            <a:r>
              <a:rPr lang="en-GB" sz="1050" baseline="30000" noProof="0" dirty="0"/>
              <a:t>a </a:t>
            </a:r>
            <a:r>
              <a:rPr lang="en-GB" sz="1050" noProof="0" dirty="0"/>
              <a:t>Largest </a:t>
            </a:r>
            <a:r>
              <a:rPr lang="en-GB" sz="1050" noProof="0" dirty="0">
                <a:solidFill>
                  <a:schemeClr val="tx2"/>
                </a:solidFill>
              </a:rPr>
              <a:t>tumour in cm + number of tumours; </a:t>
            </a:r>
            <a:r>
              <a:rPr lang="en-GB" sz="1050" baseline="30000" noProof="0" dirty="0">
                <a:solidFill>
                  <a:schemeClr val="tx2"/>
                </a:solidFill>
              </a:rPr>
              <a:t>b </a:t>
            </a:r>
            <a:r>
              <a:rPr lang="en-GB" sz="1050" noProof="0" dirty="0">
                <a:solidFill>
                  <a:schemeClr val="tx2"/>
                </a:solidFill>
              </a:rPr>
              <a:t>2-4 weeks after the start of systemic therapy with a maximum of 2 treatments per tumour (4 total) and no more than 1 treatment per month; </a:t>
            </a:r>
            <a:r>
              <a:rPr lang="en-GB" sz="1050" baseline="30000" noProof="0" dirty="0">
                <a:solidFill>
                  <a:schemeClr val="tx2"/>
                </a:solidFill>
              </a:rPr>
              <a:t>c </a:t>
            </a:r>
            <a:r>
              <a:rPr lang="en-GB" sz="1050" noProof="0" dirty="0">
                <a:solidFill>
                  <a:schemeClr val="tx2"/>
                </a:solidFill>
              </a:rPr>
              <a:t>Per RECIST v1.1 by BICR; </a:t>
            </a:r>
            <a:r>
              <a:rPr lang="en-GB" sz="1050" baseline="30000" noProof="0" dirty="0">
                <a:solidFill>
                  <a:schemeClr val="tx2"/>
                </a:solidFill>
              </a:rPr>
              <a:t>d </a:t>
            </a:r>
            <a:r>
              <a:rPr lang="en-GB" sz="1050" noProof="0" dirty="0">
                <a:solidFill>
                  <a:schemeClr val="tx2"/>
                </a:solidFill>
              </a:rPr>
              <a:t>Per mRECIST by BICR</a:t>
            </a:r>
          </a:p>
          <a:p>
            <a:r>
              <a:rPr lang="en-GB" sz="1050" noProof="0" dirty="0">
                <a:solidFill>
                  <a:schemeClr val="tx2"/>
                </a:solidFill>
              </a:rPr>
              <a:t>AFP, alpha fetoprotein; BICR, blinded independent central review; BW, body weight; DoR, duration of response; ECOG PS, Eastern Cooperative Oncology Group performance status; HCC, hepatocellular carcinoma; IA1, interim analysis 1; IO, immuno-oncology; IV, intravenous; LRT, locoregional therapy; (m)RECIST, (modified) RECIST; ORR, objective response rate; OS, overall survival; PFS, progression-free survival; PO, oral; Q6W, every 6 weeks; QD, once daily; R, randomised; TACE, transarterial chemoembolisation; TTP, time to progression</a:t>
            </a:r>
          </a:p>
          <a:p>
            <a:r>
              <a:rPr lang="en-GB" sz="1100" noProof="0" dirty="0">
                <a:solidFill>
                  <a:schemeClr val="tx2"/>
                </a:solidFill>
              </a:rPr>
              <a:t>1. ClinicalTrials.gov: NCT04246177; 2. Wang Q, et al. J Hepatol. 2019;70:893-903; 3. Llovet J, et al. ESMO 2024. Abstract #LBA3. Oral presentation </a:t>
            </a:r>
          </a:p>
        </p:txBody>
      </p:sp>
      <p:cxnSp>
        <p:nvCxnSpPr>
          <p:cNvPr id="8" name="Straight Connector 7">
            <a:extLst>
              <a:ext uri="{FF2B5EF4-FFF2-40B4-BE49-F238E27FC236}">
                <a16:creationId xmlns:a16="http://schemas.microsoft.com/office/drawing/2014/main" id="{1AED3A33-A673-E107-02F7-5A0BE747F04E}"/>
              </a:ext>
            </a:extLst>
          </p:cNvPr>
          <p:cNvCxnSpPr>
            <a:cxnSpLocks/>
          </p:cNvCxnSpPr>
          <p:nvPr/>
        </p:nvCxnSpPr>
        <p:spPr>
          <a:xfrm>
            <a:off x="4207183" y="2401822"/>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24F85FF-8B9E-424C-7CCA-4BB089307309}"/>
              </a:ext>
            </a:extLst>
          </p:cNvPr>
          <p:cNvCxnSpPr>
            <a:cxnSpLocks/>
          </p:cNvCxnSpPr>
          <p:nvPr/>
        </p:nvCxnSpPr>
        <p:spPr>
          <a:xfrm>
            <a:off x="3108592" y="2844870"/>
            <a:ext cx="116607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FB57F307-5BC1-6F08-8B1D-4ECB383DCACC}"/>
              </a:ext>
            </a:extLst>
          </p:cNvPr>
          <p:cNvSpPr/>
          <p:nvPr/>
        </p:nvSpPr>
        <p:spPr>
          <a:xfrm>
            <a:off x="4620176" y="1916832"/>
            <a:ext cx="3058764" cy="969981"/>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Lenvatinib 12 mg (BW ≥60 kg) or</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8 mg (BW &lt;60 kg) PO QD</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pembrolizumab 400 mg IV Q6W (up to 2 years)</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TACE</a:t>
            </a:r>
            <a:r>
              <a:rPr lang="en-GB" sz="1000" b="1" baseline="30000" noProof="0" dirty="0">
                <a:solidFill>
                  <a:schemeClr val="bg1"/>
                </a:solidFill>
                <a:latin typeface="Arial" panose="020B0604020202020204" pitchFamily="34" charset="0"/>
                <a:cs typeface="Arial" panose="020B0604020202020204" pitchFamily="34" charset="0"/>
              </a:rPr>
              <a:t>b</a:t>
            </a:r>
            <a:endParaRPr lang="en-GB" sz="1000" baseline="30000" noProof="0"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5438F880-4DFA-4D16-5B18-3C1AFF6256A6}"/>
              </a:ext>
            </a:extLst>
          </p:cNvPr>
          <p:cNvCxnSpPr>
            <a:cxnSpLocks/>
          </p:cNvCxnSpPr>
          <p:nvPr/>
        </p:nvCxnSpPr>
        <p:spPr>
          <a:xfrm>
            <a:off x="4207183" y="3287919"/>
            <a:ext cx="39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C7C195C-2B7D-14EE-A925-8A3F2095D46F}"/>
              </a:ext>
            </a:extLst>
          </p:cNvPr>
          <p:cNvSpPr txBox="1"/>
          <p:nvPr/>
        </p:nvSpPr>
        <p:spPr>
          <a:xfrm>
            <a:off x="738110" y="3704361"/>
            <a:ext cx="3053634" cy="1051570"/>
          </a:xfrm>
          <a:prstGeom prst="rect">
            <a:avLst/>
          </a:prstGeom>
          <a:noFill/>
        </p:spPr>
        <p:txBody>
          <a:bodyPr wrap="square" lIns="0" tIns="0" rIns="0" bIns="0" rtlCol="0">
            <a:spAutoFit/>
          </a:bodyPr>
          <a:lstStyle/>
          <a:p>
            <a:pPr>
              <a:spcAft>
                <a:spcPts val="200"/>
              </a:spcAft>
              <a:buClr>
                <a:schemeClr val="accent1"/>
              </a:buClr>
            </a:pPr>
            <a:r>
              <a:rPr lang="en-GB" sz="1000" b="1" noProof="0" dirty="0">
                <a:latin typeface="Arial" panose="020B0604020202020204" pitchFamily="34" charset="0"/>
                <a:cs typeface="Arial" panose="020B0604020202020204" pitchFamily="34" charset="0"/>
              </a:rPr>
              <a:t>Stratification factors</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Study site</a:t>
            </a:r>
          </a:p>
          <a:p>
            <a:pPr marL="184150" indent="-184150">
              <a:spcAft>
                <a:spcPts val="200"/>
              </a:spcAft>
              <a:buClr>
                <a:schemeClr val="accent1"/>
              </a:buClr>
              <a:buFont typeface="Arial" panose="020B0604020202020204" pitchFamily="34" charset="0"/>
              <a:buChar char="•"/>
            </a:pPr>
            <a:r>
              <a:rPr lang="en-GB" sz="1000" noProof="0" dirty="0">
                <a:latin typeface="Arial" panose="020B0604020202020204" pitchFamily="34" charset="0"/>
                <a:cs typeface="Arial" panose="020B0604020202020204" pitchFamily="34" charset="0"/>
              </a:rPr>
              <a:t>AFP (≤400 ng/mL vs &gt;400 ng/mL)</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vs 1)</a:t>
            </a:r>
          </a:p>
          <a:p>
            <a:pPr marL="184150" indent="-184150">
              <a:spcAft>
                <a:spcPts val="200"/>
              </a:spcAft>
              <a:buClr>
                <a:schemeClr val="accent1"/>
              </a:buClr>
              <a:buFont typeface="Arial" panose="020B0604020202020204" pitchFamily="34" charset="0"/>
              <a:buChar char="•"/>
            </a:pPr>
            <a:r>
              <a:rPr lang="en-GB" sz="1000" noProof="0" dirty="0">
                <a:latin typeface="Arial" panose="020B0604020202020204" pitchFamily="34" charset="0"/>
                <a:cs typeface="Arial" panose="020B0604020202020204" pitchFamily="34" charset="0"/>
              </a:rPr>
              <a:t>Albumin-bilirubin grade (1 vs 2 or 3)</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Tumour burden s</a:t>
            </a:r>
            <a:r>
              <a:rPr lang="en-GB" sz="1000" noProof="0" dirty="0">
                <a:latin typeface="Arial" panose="020B0604020202020204" pitchFamily="34" charset="0"/>
                <a:cs typeface="Arial" panose="020B0604020202020204" pitchFamily="34" charset="0"/>
              </a:rPr>
              <a:t>core</a:t>
            </a:r>
            <a:r>
              <a:rPr lang="en-GB" sz="1000" baseline="30000" noProof="0" dirty="0">
                <a:latin typeface="Arial" panose="020B0604020202020204" pitchFamily="34" charset="0"/>
                <a:cs typeface="Arial" panose="020B0604020202020204" pitchFamily="34" charset="0"/>
              </a:rPr>
              <a:t>1,a</a:t>
            </a:r>
            <a:r>
              <a:rPr lang="en-GB" sz="1000" noProof="0" dirty="0">
                <a:latin typeface="Arial" panose="020B0604020202020204" pitchFamily="34" charset="0"/>
                <a:cs typeface="Arial" panose="020B0604020202020204" pitchFamily="34" charset="0"/>
              </a:rPr>
              <a:t> (≤6 vs &gt;6 but ≤12 vs &gt;12)</a:t>
            </a:r>
            <a:endParaRPr lang="en-GB" sz="1000" noProof="0" dirty="0">
              <a:solidFill>
                <a:schemeClr val="tx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5C35C750-C3A7-903A-BD28-D77479D3EE1C}"/>
              </a:ext>
            </a:extLst>
          </p:cNvPr>
          <p:cNvSpPr/>
          <p:nvPr/>
        </p:nvSpPr>
        <p:spPr>
          <a:xfrm>
            <a:off x="4620176" y="2961123"/>
            <a:ext cx="3060000" cy="653593"/>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Placebo PO QD +</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placebo IV Q6W (up to 2 years)</a:t>
            </a:r>
          </a:p>
          <a:p>
            <a:pPr algn="ctr">
              <a:lnSpc>
                <a:spcPct val="90000"/>
              </a:lnSpc>
              <a:buClr>
                <a:schemeClr val="accent1"/>
              </a:buClr>
            </a:pPr>
            <a:r>
              <a:rPr lang="en-GB" sz="1000" b="1" noProof="0" dirty="0">
                <a:solidFill>
                  <a:schemeClr val="bg1"/>
                </a:solidFill>
                <a:latin typeface="Arial" panose="020B0604020202020204" pitchFamily="34" charset="0"/>
                <a:cs typeface="Arial" panose="020B0604020202020204" pitchFamily="34" charset="0"/>
              </a:rPr>
              <a:t>+</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TACE</a:t>
            </a:r>
            <a:r>
              <a:rPr lang="en-GB" sz="1000" b="1" baseline="30000" noProof="0" dirty="0">
                <a:solidFill>
                  <a:schemeClr val="bg1"/>
                </a:solidFill>
                <a:latin typeface="Arial" panose="020B0604020202020204" pitchFamily="34" charset="0"/>
                <a:cs typeface="Arial" panose="020B0604020202020204" pitchFamily="34" charset="0"/>
              </a:rPr>
              <a:t>b</a:t>
            </a:r>
            <a:endParaRPr lang="en-GB" sz="1000" baseline="30000" noProof="0"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6512992E-9E7F-98F6-7A44-6B078161C3FC}"/>
              </a:ext>
            </a:extLst>
          </p:cNvPr>
          <p:cNvSpPr/>
          <p:nvPr/>
        </p:nvSpPr>
        <p:spPr>
          <a:xfrm>
            <a:off x="7813302" y="1916832"/>
            <a:ext cx="2882998" cy="169920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200" b="1" noProof="0" dirty="0">
                <a:solidFill>
                  <a:schemeClr val="accent1"/>
                </a:solidFill>
                <a:latin typeface="Arial" panose="020B0604020202020204" pitchFamily="34" charset="0"/>
                <a:cs typeface="Arial" panose="020B0604020202020204" pitchFamily="34" charset="0"/>
              </a:rPr>
              <a:t>Endpoints</a:t>
            </a:r>
          </a:p>
          <a:p>
            <a:pPr>
              <a:buClr>
                <a:schemeClr val="accent1"/>
              </a:buClr>
            </a:pPr>
            <a:r>
              <a:rPr lang="en-GB" sz="1000" b="1" noProof="0" dirty="0">
                <a:solidFill>
                  <a:schemeClr val="tx1"/>
                </a:solidFill>
                <a:latin typeface="Arial" panose="020B0604020202020204" pitchFamily="34" charset="0"/>
                <a:cs typeface="Arial" panose="020B0604020202020204" pitchFamily="34" charset="0"/>
              </a:rPr>
              <a:t>Primary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PFS</a:t>
            </a:r>
            <a:r>
              <a:rPr lang="en-GB" sz="1000" baseline="30000" noProof="0" dirty="0">
                <a:solidFill>
                  <a:schemeClr val="tx1"/>
                </a:solidFill>
                <a:latin typeface="Arial" panose="020B0604020202020204" pitchFamily="34" charset="0"/>
                <a:cs typeface="Arial" panose="020B0604020202020204" pitchFamily="34" charset="0"/>
              </a:rPr>
              <a:t>c</a:t>
            </a:r>
            <a:r>
              <a:rPr lang="en-GB" sz="1000" noProof="0" dirty="0">
                <a:solidFill>
                  <a:schemeClr val="tx1"/>
                </a:solidFill>
                <a:latin typeface="Arial" panose="020B0604020202020204" pitchFamily="34" charset="0"/>
                <a:cs typeface="Arial" panose="020B0604020202020204" pitchFamily="34" charset="0"/>
              </a:rPr>
              <a:t> and OS</a:t>
            </a:r>
          </a:p>
          <a:p>
            <a:pPr marL="401638" lvl="1" indent="-131763">
              <a:spcAft>
                <a:spcPts val="200"/>
              </a:spcAft>
              <a:buClr>
                <a:schemeClr val="accent1"/>
              </a:buClr>
              <a:buFont typeface="System Font Regular"/>
              <a:buChar char="–"/>
            </a:pPr>
            <a:r>
              <a:rPr lang="en-GB" sz="900" noProof="0" dirty="0">
                <a:solidFill>
                  <a:schemeClr val="tx1"/>
                </a:solidFill>
                <a:latin typeface="Arial" panose="020B0604020202020204" pitchFamily="34" charset="0"/>
                <a:cs typeface="Arial" panose="020B0604020202020204" pitchFamily="34" charset="0"/>
              </a:rPr>
              <a:t>IA1 is the </a:t>
            </a:r>
            <a:r>
              <a:rPr lang="en-GB" sz="900" b="1" noProof="0" dirty="0">
                <a:solidFill>
                  <a:schemeClr val="tx1"/>
                </a:solidFill>
                <a:latin typeface="Arial" panose="020B0604020202020204" pitchFamily="34" charset="0"/>
                <a:cs typeface="Arial" panose="020B0604020202020204" pitchFamily="34" charset="0"/>
              </a:rPr>
              <a:t>final analysis </a:t>
            </a:r>
            <a:r>
              <a:rPr lang="en-GB" sz="900" noProof="0" dirty="0">
                <a:solidFill>
                  <a:schemeClr val="tx1"/>
                </a:solidFill>
                <a:latin typeface="Arial" panose="020B0604020202020204" pitchFamily="34" charset="0"/>
                <a:cs typeface="Arial" panose="020B0604020202020204" pitchFamily="34" charset="0"/>
              </a:rPr>
              <a:t>for PFS</a:t>
            </a:r>
          </a:p>
          <a:p>
            <a:pPr marL="401638" lvl="1" indent="-131763">
              <a:spcAft>
                <a:spcPts val="200"/>
              </a:spcAft>
              <a:buClr>
                <a:schemeClr val="accent1"/>
              </a:buClr>
              <a:buFont typeface="System Font Regular"/>
              <a:buChar char="–"/>
            </a:pPr>
            <a:r>
              <a:rPr lang="en-GB" sz="900" noProof="0" dirty="0">
                <a:solidFill>
                  <a:schemeClr val="tx1"/>
                </a:solidFill>
                <a:latin typeface="Arial" panose="020B0604020202020204" pitchFamily="34" charset="0"/>
                <a:cs typeface="Arial" panose="020B0604020202020204" pitchFamily="34" charset="0"/>
              </a:rPr>
              <a:t>Initial alpha of 0.025 (1-sided) allocated to PFS; passed to OS if PFS is statistically significant</a:t>
            </a:r>
          </a:p>
          <a:p>
            <a:pPr>
              <a:buClr>
                <a:schemeClr val="accent1"/>
              </a:buClr>
            </a:pPr>
            <a:r>
              <a:rPr lang="en-GB" sz="1000" b="1" noProof="0" dirty="0">
                <a:solidFill>
                  <a:schemeClr val="tx1"/>
                </a:solidFill>
                <a:latin typeface="Arial" panose="020B0604020202020204" pitchFamily="34" charset="0"/>
                <a:cs typeface="Arial" panose="020B0604020202020204" pitchFamily="34" charset="0"/>
              </a:rPr>
              <a:t>Secondary</a:t>
            </a:r>
          </a:p>
          <a:p>
            <a:pPr marL="184150" indent="-184150">
              <a:spcAft>
                <a:spcPts val="2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Secondary: ORR,</a:t>
            </a:r>
            <a:r>
              <a:rPr lang="en-GB" sz="1000" baseline="30000" noProof="0" dirty="0">
                <a:solidFill>
                  <a:schemeClr val="tx1"/>
                </a:solidFill>
                <a:latin typeface="Arial" panose="020B0604020202020204" pitchFamily="34" charset="0"/>
                <a:cs typeface="Arial" panose="020B0604020202020204" pitchFamily="34" charset="0"/>
              </a:rPr>
              <a:t>c,d</a:t>
            </a:r>
            <a:r>
              <a:rPr lang="en-GB" sz="1000" noProof="0" dirty="0">
                <a:solidFill>
                  <a:schemeClr val="tx1"/>
                </a:solidFill>
                <a:latin typeface="Arial" panose="020B0604020202020204" pitchFamily="34" charset="0"/>
                <a:cs typeface="Arial" panose="020B0604020202020204" pitchFamily="34" charset="0"/>
              </a:rPr>
              <a:t> DoR,</a:t>
            </a:r>
            <a:r>
              <a:rPr lang="en-GB" sz="1000" baseline="30000" noProof="0" dirty="0">
                <a:solidFill>
                  <a:schemeClr val="tx1"/>
                </a:solidFill>
                <a:latin typeface="Arial" panose="020B0604020202020204" pitchFamily="34" charset="0"/>
                <a:cs typeface="Arial" panose="020B0604020202020204" pitchFamily="34" charset="0"/>
              </a:rPr>
              <a:t>c,d</a:t>
            </a:r>
            <a:r>
              <a:rPr lang="en-GB" sz="1000" noProof="0" dirty="0">
                <a:solidFill>
                  <a:schemeClr val="tx1"/>
                </a:solidFill>
                <a:latin typeface="Arial" panose="020B0604020202020204" pitchFamily="34" charset="0"/>
                <a:cs typeface="Arial" panose="020B0604020202020204" pitchFamily="34" charset="0"/>
              </a:rPr>
              <a:t> TTP,</a:t>
            </a:r>
            <a:r>
              <a:rPr lang="en-GB" sz="1000" baseline="30000" noProof="0" dirty="0">
                <a:solidFill>
                  <a:schemeClr val="tx1"/>
                </a:solidFill>
                <a:latin typeface="Arial" panose="020B0604020202020204" pitchFamily="34" charset="0"/>
                <a:cs typeface="Arial" panose="020B0604020202020204" pitchFamily="34" charset="0"/>
              </a:rPr>
              <a:t>c,d</a:t>
            </a:r>
            <a:r>
              <a:rPr lang="en-GB" sz="1000" noProof="0" dirty="0">
                <a:solidFill>
                  <a:schemeClr val="tx1"/>
                </a:solidFill>
                <a:latin typeface="Arial" panose="020B0604020202020204" pitchFamily="34" charset="0"/>
                <a:cs typeface="Arial" panose="020B0604020202020204" pitchFamily="34" charset="0"/>
              </a:rPr>
              <a:t> PFS,</a:t>
            </a:r>
            <a:r>
              <a:rPr lang="en-GB" sz="1000" baseline="30000" noProof="0" dirty="0">
                <a:solidFill>
                  <a:schemeClr val="tx1"/>
                </a:solidFill>
                <a:latin typeface="Arial" panose="020B0604020202020204" pitchFamily="34" charset="0"/>
                <a:cs typeface="Arial" panose="020B0604020202020204" pitchFamily="34" charset="0"/>
              </a:rPr>
              <a:t>d</a:t>
            </a:r>
            <a:r>
              <a:rPr lang="en-GB" sz="1000" noProof="0" dirty="0">
                <a:solidFill>
                  <a:schemeClr val="tx1"/>
                </a:solidFill>
                <a:latin typeface="Arial" panose="020B0604020202020204" pitchFamily="34" charset="0"/>
                <a:cs typeface="Arial" panose="020B0604020202020204" pitchFamily="34" charset="0"/>
              </a:rPr>
              <a:t> and safety</a:t>
            </a:r>
          </a:p>
        </p:txBody>
      </p:sp>
      <p:cxnSp>
        <p:nvCxnSpPr>
          <p:cNvPr id="16" name="Straight Connector 15">
            <a:extLst>
              <a:ext uri="{FF2B5EF4-FFF2-40B4-BE49-F238E27FC236}">
                <a16:creationId xmlns:a16="http://schemas.microsoft.com/office/drawing/2014/main" id="{DB88FCCC-E2C5-720E-270A-7977D713B189}"/>
              </a:ext>
            </a:extLst>
          </p:cNvPr>
          <p:cNvCxnSpPr>
            <a:cxnSpLocks/>
          </p:cNvCxnSpPr>
          <p:nvPr/>
        </p:nvCxnSpPr>
        <p:spPr>
          <a:xfrm flipV="1">
            <a:off x="4207183" y="2385552"/>
            <a:ext cx="0" cy="9130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C3DCDDC4-B59F-0EF5-81F0-3E11C10DD76A}"/>
              </a:ext>
            </a:extLst>
          </p:cNvPr>
          <p:cNvSpPr/>
          <p:nvPr/>
        </p:nvSpPr>
        <p:spPr>
          <a:xfrm>
            <a:off x="3962052" y="2599739"/>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8" name="Rounded Rectangle 17">
            <a:extLst>
              <a:ext uri="{FF2B5EF4-FFF2-40B4-BE49-F238E27FC236}">
                <a16:creationId xmlns:a16="http://schemas.microsoft.com/office/drawing/2014/main" id="{1D210B6B-ECAA-C123-CEAB-AAD925819D49}"/>
              </a:ext>
            </a:extLst>
          </p:cNvPr>
          <p:cNvSpPr/>
          <p:nvPr/>
        </p:nvSpPr>
        <p:spPr>
          <a:xfrm>
            <a:off x="620712" y="1916832"/>
            <a:ext cx="3190472" cy="169788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Confirmed HCC not amenable to curative treatment</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≥1 measurable HCC lesion per RECIST v1.1</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All lesions treatable with TACE in 1 or 2 sessions</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No portal vein thrombosis or extrahepatic disease</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Child–Pugh liver class A</a:t>
            </a:r>
          </a:p>
          <a:p>
            <a:pPr marL="184150" indent="-184150">
              <a:spcAft>
                <a:spcPts val="100"/>
              </a:spcAft>
              <a:buClr>
                <a:schemeClr val="accent1"/>
              </a:buClr>
              <a:buFont typeface="Arial" panose="020B0604020202020204" pitchFamily="34" charset="0"/>
              <a:buChar char="•"/>
            </a:pPr>
            <a:r>
              <a:rPr lang="en-GB" sz="1000" noProof="0" dirty="0">
                <a:solidFill>
                  <a:schemeClr val="tx1"/>
                </a:solidFill>
                <a:latin typeface="Arial" panose="020B0604020202020204" pitchFamily="34" charset="0"/>
                <a:cs typeface="Arial" panose="020B0604020202020204" pitchFamily="34" charset="0"/>
              </a:rPr>
              <a:t>ECOG PS 0 or 1</a:t>
            </a:r>
          </a:p>
        </p:txBody>
      </p:sp>
    </p:spTree>
    <p:extLst>
      <p:ext uri="{BB962C8B-B14F-4D97-AF65-F5344CB8AC3E}">
        <p14:creationId xmlns:p14="http://schemas.microsoft.com/office/powerpoint/2010/main" val="5890241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624263"/>
          </a:xfrm>
        </p:spPr>
        <p:txBody>
          <a:bodyPr/>
          <a:lstStyle/>
          <a:p>
            <a:r>
              <a:rPr lang="en-GB" sz="1600" noProof="0" dirty="0"/>
              <a:t>There was a clinically meaningful and statistically significant improvement in PFS for patients with intermediate-stage HCC who received lenvatinib + pembrolizumab + TACE versus dual placebo + TACE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sz="2800" noProof="0" dirty="0"/>
              <a:t>IO-based treatments combined with LRT</a:t>
            </a:r>
            <a:br>
              <a:rPr lang="en-GB" sz="2800" noProof="0" dirty="0"/>
            </a:br>
            <a:r>
              <a:rPr lang="en-GB" sz="2000" noProof="0" dirty="0">
                <a:solidFill>
                  <a:schemeClr val="accent1"/>
                </a:solidFill>
              </a:rPr>
              <a:t>LEAP-012 – RESULTS: Primary endpoint in PFS was met</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37</a:t>
            </a:fld>
            <a:endParaRPr lang="en-GB" noProof="0" dirty="0"/>
          </a:p>
        </p:txBody>
      </p:sp>
      <p:sp>
        <p:nvSpPr>
          <p:cNvPr id="6" name="Content Placeholder 10">
            <a:extLst>
              <a:ext uri="{FF2B5EF4-FFF2-40B4-BE49-F238E27FC236}">
                <a16:creationId xmlns:a16="http://schemas.microsoft.com/office/drawing/2014/main" id="{B21996C2-6AF9-4BE2-A7FC-807D79C6C7F6}"/>
              </a:ext>
            </a:extLst>
          </p:cNvPr>
          <p:cNvSpPr>
            <a:spLocks noGrp="1"/>
          </p:cNvSpPr>
          <p:nvPr>
            <p:ph sz="quarter" idx="15"/>
          </p:nvPr>
        </p:nvSpPr>
        <p:spPr>
          <a:xfrm>
            <a:off x="620183" y="6356351"/>
            <a:ext cx="10180339" cy="365125"/>
          </a:xfrm>
        </p:spPr>
        <p:txBody>
          <a:bodyPr anchor="b"/>
          <a:lstStyle/>
          <a:p>
            <a:r>
              <a:rPr lang="en-GB" sz="1050" noProof="0" dirty="0">
                <a:latin typeface="Arial" panose="020B0604020202020204" pitchFamily="34" charset="0"/>
                <a:ea typeface="Aileron" charset="0"/>
                <a:cs typeface="Arial" panose="020B0604020202020204" pitchFamily="34" charset="0"/>
              </a:rPr>
              <a:t>Data cutoff date for IA1: January 30, 2024</a:t>
            </a:r>
            <a:r>
              <a:rPr lang="en-GB" sz="1050" noProof="0" dirty="0">
                <a:ea typeface="Aileron" charset="0"/>
              </a:rPr>
              <a:t>; </a:t>
            </a:r>
            <a:r>
              <a:rPr lang="en-GB" sz="1050" baseline="30000" noProof="0" dirty="0">
                <a:latin typeface="Arial" panose="020B0604020202020204" pitchFamily="34" charset="0"/>
                <a:ea typeface="Aileron" charset="0"/>
                <a:cs typeface="Arial" panose="020B0604020202020204" pitchFamily="34" charset="0"/>
              </a:rPr>
              <a:t>a </a:t>
            </a:r>
            <a:r>
              <a:rPr lang="en-GB" sz="1050" noProof="0" dirty="0">
                <a:latin typeface="Arial" panose="020B0604020202020204" pitchFamily="34" charset="0"/>
                <a:ea typeface="Aileron" charset="0"/>
                <a:cs typeface="Arial" panose="020B0604020202020204" pitchFamily="34" charset="0"/>
              </a:rPr>
              <a:t>One-sided p value from re-randomisation test; threshold p=0.025; </a:t>
            </a:r>
            <a:r>
              <a:rPr lang="en-GB" sz="1050" baseline="30000" noProof="0" dirty="0">
                <a:latin typeface="Arial" panose="020B0604020202020204" pitchFamily="34" charset="0"/>
                <a:ea typeface="Aileron" charset="0"/>
                <a:cs typeface="Arial" panose="020B0604020202020204" pitchFamily="34" charset="0"/>
              </a:rPr>
              <a:t>b</a:t>
            </a:r>
            <a:r>
              <a:rPr lang="en-GB" sz="1050" noProof="0" dirty="0">
                <a:latin typeface="Arial" panose="020B0604020202020204" pitchFamily="34" charset="0"/>
                <a:ea typeface="Aileron" charset="0"/>
                <a:cs typeface="Arial" panose="020B0604020202020204" pitchFamily="34" charset="0"/>
              </a:rPr>
              <a:t> One-sided p from re-randomisation test; threshold p=0.0012</a:t>
            </a:r>
          </a:p>
          <a:p>
            <a:r>
              <a:rPr lang="en-GB" sz="1050" noProof="0" dirty="0"/>
              <a:t>BICR, blinded independent central review; CI, confidence interval; HCC, hepatocellular carcinoma; HR, </a:t>
            </a:r>
            <a:r>
              <a:rPr lang="en-GB" sz="1050" noProof="0" dirty="0">
                <a:solidFill>
                  <a:schemeClr val="tx2"/>
                </a:solidFill>
              </a:rPr>
              <a:t>hazard ratio; IA1, interim analysis 1; IO, immuno-oncology; LRT, locoregional therapy; OS, overall survival; PFS, progression-free survival; RECIST, Response Evaluation Criteria in Solid Tumours; TACE, transarterial chemoembolisation </a:t>
            </a:r>
          </a:p>
          <a:p>
            <a:r>
              <a:rPr lang="en-GB" sz="1100" noProof="0" dirty="0">
                <a:solidFill>
                  <a:schemeClr val="tx2"/>
                </a:solidFill>
              </a:rPr>
              <a:t> Llovet J, et al. ESMO 2024. Abstract #LBA3. Oral presentation; Kudo M, et al. Lancet. 2025;405:203-215</a:t>
            </a:r>
          </a:p>
        </p:txBody>
      </p:sp>
      <p:sp>
        <p:nvSpPr>
          <p:cNvPr id="7" name="TextBox 6">
            <a:extLst>
              <a:ext uri="{FF2B5EF4-FFF2-40B4-BE49-F238E27FC236}">
                <a16:creationId xmlns:a16="http://schemas.microsoft.com/office/drawing/2014/main" id="{5F563D56-4F81-07C9-A38D-99328BC690EF}"/>
              </a:ext>
            </a:extLst>
          </p:cNvPr>
          <p:cNvSpPr txBox="1"/>
          <p:nvPr/>
        </p:nvSpPr>
        <p:spPr>
          <a:xfrm>
            <a:off x="698025" y="4509175"/>
            <a:ext cx="498534" cy="110800"/>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No. at risk</a:t>
            </a:r>
          </a:p>
        </p:txBody>
      </p:sp>
      <p:sp>
        <p:nvSpPr>
          <p:cNvPr id="10" name="TextBox 9">
            <a:extLst>
              <a:ext uri="{FF2B5EF4-FFF2-40B4-BE49-F238E27FC236}">
                <a16:creationId xmlns:a16="http://schemas.microsoft.com/office/drawing/2014/main" id="{388FF469-7A9C-45AA-7D16-A11619CEA338}"/>
              </a:ext>
            </a:extLst>
          </p:cNvPr>
          <p:cNvSpPr txBox="1"/>
          <p:nvPr/>
        </p:nvSpPr>
        <p:spPr>
          <a:xfrm>
            <a:off x="2999107" y="4447696"/>
            <a:ext cx="883255"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Time (months)</a:t>
            </a:r>
          </a:p>
        </p:txBody>
      </p:sp>
      <p:sp>
        <p:nvSpPr>
          <p:cNvPr id="14" name="TextBox 13">
            <a:extLst>
              <a:ext uri="{FF2B5EF4-FFF2-40B4-BE49-F238E27FC236}">
                <a16:creationId xmlns:a16="http://schemas.microsoft.com/office/drawing/2014/main" id="{245F3DC0-3B4E-C585-DBD2-6FF6B6CAFCE6}"/>
              </a:ext>
            </a:extLst>
          </p:cNvPr>
          <p:cNvSpPr txBox="1"/>
          <p:nvPr/>
        </p:nvSpPr>
        <p:spPr>
          <a:xfrm rot="16200000">
            <a:off x="-180406" y="3290866"/>
            <a:ext cx="1851989" cy="153888"/>
          </a:xfrm>
          <a:prstGeom prst="rect">
            <a:avLst/>
          </a:prstGeom>
          <a:noFill/>
        </p:spPr>
        <p:txBody>
          <a:bodyPr wrap="squar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PFS (%)</a:t>
            </a:r>
          </a:p>
        </p:txBody>
      </p:sp>
      <p:sp>
        <p:nvSpPr>
          <p:cNvPr id="16" name="TextBox 15">
            <a:extLst>
              <a:ext uri="{FF2B5EF4-FFF2-40B4-BE49-F238E27FC236}">
                <a16:creationId xmlns:a16="http://schemas.microsoft.com/office/drawing/2014/main" id="{3AAE79AB-7DFA-0DF9-1CF8-04448D12A86F}"/>
              </a:ext>
            </a:extLst>
          </p:cNvPr>
          <p:cNvSpPr txBox="1"/>
          <p:nvPr/>
        </p:nvSpPr>
        <p:spPr>
          <a:xfrm>
            <a:off x="1115098"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17" name="TextBox 16">
            <a:extLst>
              <a:ext uri="{FF2B5EF4-FFF2-40B4-BE49-F238E27FC236}">
                <a16:creationId xmlns:a16="http://schemas.microsoft.com/office/drawing/2014/main" id="{2156ACEC-4F7B-D076-B8A6-448C74143D3E}"/>
              </a:ext>
            </a:extLst>
          </p:cNvPr>
          <p:cNvSpPr txBox="1"/>
          <p:nvPr/>
        </p:nvSpPr>
        <p:spPr>
          <a:xfrm>
            <a:off x="886364" y="2405770"/>
            <a:ext cx="19236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AC71ACFA-5D59-F77C-7722-D6890ACCCB18}"/>
              </a:ext>
            </a:extLst>
          </p:cNvPr>
          <p:cNvSpPr txBox="1"/>
          <p:nvPr/>
        </p:nvSpPr>
        <p:spPr>
          <a:xfrm>
            <a:off x="950484" y="2585764"/>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90</a:t>
            </a:r>
          </a:p>
        </p:txBody>
      </p:sp>
      <p:sp>
        <p:nvSpPr>
          <p:cNvPr id="19" name="TextBox 18">
            <a:extLst>
              <a:ext uri="{FF2B5EF4-FFF2-40B4-BE49-F238E27FC236}">
                <a16:creationId xmlns:a16="http://schemas.microsoft.com/office/drawing/2014/main" id="{5DD83AB7-3778-AB3B-5394-A7ED1E947B8C}"/>
              </a:ext>
            </a:extLst>
          </p:cNvPr>
          <p:cNvSpPr txBox="1"/>
          <p:nvPr/>
        </p:nvSpPr>
        <p:spPr>
          <a:xfrm>
            <a:off x="3732414"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20" name="TextBox 19">
            <a:extLst>
              <a:ext uri="{FF2B5EF4-FFF2-40B4-BE49-F238E27FC236}">
                <a16:creationId xmlns:a16="http://schemas.microsoft.com/office/drawing/2014/main" id="{5628CA40-8B7B-013D-0A4A-E3B7DAB44564}"/>
              </a:ext>
            </a:extLst>
          </p:cNvPr>
          <p:cNvSpPr txBox="1"/>
          <p:nvPr/>
        </p:nvSpPr>
        <p:spPr>
          <a:xfrm>
            <a:off x="3403522"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21</a:t>
            </a:r>
          </a:p>
        </p:txBody>
      </p:sp>
      <p:sp>
        <p:nvSpPr>
          <p:cNvPr id="21" name="TextBox 20">
            <a:extLst>
              <a:ext uri="{FF2B5EF4-FFF2-40B4-BE49-F238E27FC236}">
                <a16:creationId xmlns:a16="http://schemas.microsoft.com/office/drawing/2014/main" id="{EE2A3AE6-A691-EF8F-CAB2-CFBFEF2204FB}"/>
              </a:ext>
            </a:extLst>
          </p:cNvPr>
          <p:cNvSpPr txBox="1"/>
          <p:nvPr/>
        </p:nvSpPr>
        <p:spPr>
          <a:xfrm>
            <a:off x="3067217"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22" name="TextBox 21">
            <a:extLst>
              <a:ext uri="{FF2B5EF4-FFF2-40B4-BE49-F238E27FC236}">
                <a16:creationId xmlns:a16="http://schemas.microsoft.com/office/drawing/2014/main" id="{E3C8CF0F-4CF1-E9FE-A80C-BDA3DEF33FAC}"/>
              </a:ext>
            </a:extLst>
          </p:cNvPr>
          <p:cNvSpPr txBox="1"/>
          <p:nvPr/>
        </p:nvSpPr>
        <p:spPr>
          <a:xfrm>
            <a:off x="2730912"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15</a:t>
            </a:r>
          </a:p>
        </p:txBody>
      </p:sp>
      <p:sp>
        <p:nvSpPr>
          <p:cNvPr id="23" name="TextBox 22">
            <a:extLst>
              <a:ext uri="{FF2B5EF4-FFF2-40B4-BE49-F238E27FC236}">
                <a16:creationId xmlns:a16="http://schemas.microsoft.com/office/drawing/2014/main" id="{AF2EC835-AFF3-7E85-FE38-9B5F466AE2C0}"/>
              </a:ext>
            </a:extLst>
          </p:cNvPr>
          <p:cNvSpPr txBox="1"/>
          <p:nvPr/>
        </p:nvSpPr>
        <p:spPr>
          <a:xfrm>
            <a:off x="2406798"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24" name="TextBox 23">
            <a:extLst>
              <a:ext uri="{FF2B5EF4-FFF2-40B4-BE49-F238E27FC236}">
                <a16:creationId xmlns:a16="http://schemas.microsoft.com/office/drawing/2014/main" id="{2311DF83-F760-30FB-A7D7-5CED4A90BAEC}"/>
              </a:ext>
            </a:extLst>
          </p:cNvPr>
          <p:cNvSpPr txBox="1"/>
          <p:nvPr/>
        </p:nvSpPr>
        <p:spPr>
          <a:xfrm>
            <a:off x="2111800"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9</a:t>
            </a:r>
          </a:p>
        </p:txBody>
      </p:sp>
      <p:sp>
        <p:nvSpPr>
          <p:cNvPr id="25" name="TextBox 24">
            <a:extLst>
              <a:ext uri="{FF2B5EF4-FFF2-40B4-BE49-F238E27FC236}">
                <a16:creationId xmlns:a16="http://schemas.microsoft.com/office/drawing/2014/main" id="{24E0C0AD-53B5-A573-326E-BDC31EDB3549}"/>
              </a:ext>
            </a:extLst>
          </p:cNvPr>
          <p:cNvSpPr txBox="1"/>
          <p:nvPr/>
        </p:nvSpPr>
        <p:spPr>
          <a:xfrm>
            <a:off x="1775092"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26" name="TextBox 25">
            <a:extLst>
              <a:ext uri="{FF2B5EF4-FFF2-40B4-BE49-F238E27FC236}">
                <a16:creationId xmlns:a16="http://schemas.microsoft.com/office/drawing/2014/main" id="{3C43095F-8F15-24A7-F38C-E6E6590DF1B3}"/>
              </a:ext>
            </a:extLst>
          </p:cNvPr>
          <p:cNvSpPr txBox="1"/>
          <p:nvPr/>
        </p:nvSpPr>
        <p:spPr>
          <a:xfrm>
            <a:off x="1441084"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61AA030A-B31D-585D-E053-30BEB3B901C0}"/>
              </a:ext>
            </a:extLst>
          </p:cNvPr>
          <p:cNvSpPr txBox="1"/>
          <p:nvPr/>
        </p:nvSpPr>
        <p:spPr>
          <a:xfrm>
            <a:off x="4721473"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33</a:t>
            </a:r>
          </a:p>
        </p:txBody>
      </p:sp>
      <p:sp>
        <p:nvSpPr>
          <p:cNvPr id="28" name="TextBox 27">
            <a:extLst>
              <a:ext uri="{FF2B5EF4-FFF2-40B4-BE49-F238E27FC236}">
                <a16:creationId xmlns:a16="http://schemas.microsoft.com/office/drawing/2014/main" id="{3FD70703-26E9-13B5-5B53-BA0CB882DCCD}"/>
              </a:ext>
            </a:extLst>
          </p:cNvPr>
          <p:cNvSpPr txBox="1"/>
          <p:nvPr/>
        </p:nvSpPr>
        <p:spPr>
          <a:xfrm>
            <a:off x="4388340"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52019B89-96F6-128C-7B19-8C007F7F3706}"/>
              </a:ext>
            </a:extLst>
          </p:cNvPr>
          <p:cNvSpPr txBox="1"/>
          <p:nvPr/>
        </p:nvSpPr>
        <p:spPr>
          <a:xfrm>
            <a:off x="4071693"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27</a:t>
            </a:r>
          </a:p>
        </p:txBody>
      </p:sp>
      <p:sp>
        <p:nvSpPr>
          <p:cNvPr id="31" name="TextBox 30">
            <a:extLst>
              <a:ext uri="{FF2B5EF4-FFF2-40B4-BE49-F238E27FC236}">
                <a16:creationId xmlns:a16="http://schemas.microsoft.com/office/drawing/2014/main" id="{278F9286-6F12-8D6D-0557-F7104000024E}"/>
              </a:ext>
            </a:extLst>
          </p:cNvPr>
          <p:cNvSpPr txBox="1"/>
          <p:nvPr/>
        </p:nvSpPr>
        <p:spPr>
          <a:xfrm>
            <a:off x="2330448" y="2756924"/>
            <a:ext cx="293350" cy="123111"/>
          </a:xfrm>
          <a:prstGeom prst="rect">
            <a:avLst/>
          </a:prstGeom>
          <a:no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62.2%</a:t>
            </a:r>
          </a:p>
        </p:txBody>
      </p:sp>
      <p:sp>
        <p:nvSpPr>
          <p:cNvPr id="42" name="TextBox 41">
            <a:extLst>
              <a:ext uri="{FF2B5EF4-FFF2-40B4-BE49-F238E27FC236}">
                <a16:creationId xmlns:a16="http://schemas.microsoft.com/office/drawing/2014/main" id="{065B4DF1-1C91-BDFE-4CB8-52AFEE69347F}"/>
              </a:ext>
            </a:extLst>
          </p:cNvPr>
          <p:cNvSpPr txBox="1"/>
          <p:nvPr/>
        </p:nvSpPr>
        <p:spPr>
          <a:xfrm>
            <a:off x="5393678"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a:t>
            </a:r>
          </a:p>
        </p:txBody>
      </p:sp>
      <p:sp>
        <p:nvSpPr>
          <p:cNvPr id="43" name="TextBox 42">
            <a:extLst>
              <a:ext uri="{FF2B5EF4-FFF2-40B4-BE49-F238E27FC236}">
                <a16:creationId xmlns:a16="http://schemas.microsoft.com/office/drawing/2014/main" id="{7D27D075-B67D-B1A7-C054-38C2AB4C58DF}"/>
              </a:ext>
            </a:extLst>
          </p:cNvPr>
          <p:cNvSpPr txBox="1"/>
          <p:nvPr/>
        </p:nvSpPr>
        <p:spPr>
          <a:xfrm>
            <a:off x="5751468"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0</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2AB1F3FE-925F-D631-000C-842075003E79}"/>
              </a:ext>
            </a:extLst>
          </p:cNvPr>
          <p:cNvSpPr txBox="1"/>
          <p:nvPr/>
        </p:nvSpPr>
        <p:spPr>
          <a:xfrm>
            <a:off x="1014604" y="4205707"/>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sp>
        <p:nvSpPr>
          <p:cNvPr id="45" name="TextBox 44">
            <a:extLst>
              <a:ext uri="{FF2B5EF4-FFF2-40B4-BE49-F238E27FC236}">
                <a16:creationId xmlns:a16="http://schemas.microsoft.com/office/drawing/2014/main" id="{3401A046-E5F4-11E7-E317-75F46CF47305}"/>
              </a:ext>
            </a:extLst>
          </p:cNvPr>
          <p:cNvSpPr txBox="1"/>
          <p:nvPr/>
        </p:nvSpPr>
        <p:spPr>
          <a:xfrm>
            <a:off x="950484" y="402571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46" name="TextBox 45">
            <a:extLst>
              <a:ext uri="{FF2B5EF4-FFF2-40B4-BE49-F238E27FC236}">
                <a16:creationId xmlns:a16="http://schemas.microsoft.com/office/drawing/2014/main" id="{DAF37047-CE13-F073-F48E-39E75EABE506}"/>
              </a:ext>
            </a:extLst>
          </p:cNvPr>
          <p:cNvSpPr txBox="1"/>
          <p:nvPr/>
        </p:nvSpPr>
        <p:spPr>
          <a:xfrm>
            <a:off x="950484" y="3845722"/>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20</a:t>
            </a:r>
          </a:p>
        </p:txBody>
      </p:sp>
      <p:sp>
        <p:nvSpPr>
          <p:cNvPr id="47" name="TextBox 46">
            <a:extLst>
              <a:ext uri="{FF2B5EF4-FFF2-40B4-BE49-F238E27FC236}">
                <a16:creationId xmlns:a16="http://schemas.microsoft.com/office/drawing/2014/main" id="{428C8371-0B40-A93A-0436-32C01D19646A}"/>
              </a:ext>
            </a:extLst>
          </p:cNvPr>
          <p:cNvSpPr txBox="1"/>
          <p:nvPr/>
        </p:nvSpPr>
        <p:spPr>
          <a:xfrm>
            <a:off x="950484" y="3665728"/>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30</a:t>
            </a:r>
          </a:p>
        </p:txBody>
      </p:sp>
      <p:sp>
        <p:nvSpPr>
          <p:cNvPr id="48" name="TextBox 47">
            <a:extLst>
              <a:ext uri="{FF2B5EF4-FFF2-40B4-BE49-F238E27FC236}">
                <a16:creationId xmlns:a16="http://schemas.microsoft.com/office/drawing/2014/main" id="{C478C4B3-76E2-E311-E57B-6BAE76598CE8}"/>
              </a:ext>
            </a:extLst>
          </p:cNvPr>
          <p:cNvSpPr txBox="1"/>
          <p:nvPr/>
        </p:nvSpPr>
        <p:spPr>
          <a:xfrm>
            <a:off x="950484" y="3485734"/>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40</a:t>
            </a:r>
          </a:p>
        </p:txBody>
      </p:sp>
      <p:sp>
        <p:nvSpPr>
          <p:cNvPr id="49" name="TextBox 48">
            <a:extLst>
              <a:ext uri="{FF2B5EF4-FFF2-40B4-BE49-F238E27FC236}">
                <a16:creationId xmlns:a16="http://schemas.microsoft.com/office/drawing/2014/main" id="{8857131E-93E3-11CF-531E-09A0105E572A}"/>
              </a:ext>
            </a:extLst>
          </p:cNvPr>
          <p:cNvSpPr txBox="1"/>
          <p:nvPr/>
        </p:nvSpPr>
        <p:spPr>
          <a:xfrm>
            <a:off x="950484" y="3305740"/>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50</a:t>
            </a:r>
          </a:p>
        </p:txBody>
      </p:sp>
      <p:sp>
        <p:nvSpPr>
          <p:cNvPr id="50" name="TextBox 49">
            <a:extLst>
              <a:ext uri="{FF2B5EF4-FFF2-40B4-BE49-F238E27FC236}">
                <a16:creationId xmlns:a16="http://schemas.microsoft.com/office/drawing/2014/main" id="{9F7E23B9-2AB4-ADA6-DD0C-647056022D7C}"/>
              </a:ext>
            </a:extLst>
          </p:cNvPr>
          <p:cNvSpPr txBox="1"/>
          <p:nvPr/>
        </p:nvSpPr>
        <p:spPr>
          <a:xfrm>
            <a:off x="950484" y="312574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60</a:t>
            </a:r>
          </a:p>
        </p:txBody>
      </p:sp>
      <p:sp>
        <p:nvSpPr>
          <p:cNvPr id="51" name="TextBox 50">
            <a:extLst>
              <a:ext uri="{FF2B5EF4-FFF2-40B4-BE49-F238E27FC236}">
                <a16:creationId xmlns:a16="http://schemas.microsoft.com/office/drawing/2014/main" id="{5C1673B6-3881-4FFD-4D2C-8DB2C0E0ABD3}"/>
              </a:ext>
            </a:extLst>
          </p:cNvPr>
          <p:cNvSpPr txBox="1"/>
          <p:nvPr/>
        </p:nvSpPr>
        <p:spPr>
          <a:xfrm>
            <a:off x="950484" y="2945752"/>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70</a:t>
            </a:r>
          </a:p>
        </p:txBody>
      </p:sp>
      <p:sp>
        <p:nvSpPr>
          <p:cNvPr id="52" name="TextBox 51">
            <a:extLst>
              <a:ext uri="{FF2B5EF4-FFF2-40B4-BE49-F238E27FC236}">
                <a16:creationId xmlns:a16="http://schemas.microsoft.com/office/drawing/2014/main" id="{218F9407-E46B-7993-35BA-ADBB9717B200}"/>
              </a:ext>
            </a:extLst>
          </p:cNvPr>
          <p:cNvSpPr txBox="1"/>
          <p:nvPr/>
        </p:nvSpPr>
        <p:spPr>
          <a:xfrm>
            <a:off x="950484" y="2765758"/>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80</a:t>
            </a:r>
          </a:p>
        </p:txBody>
      </p:sp>
      <p:sp>
        <p:nvSpPr>
          <p:cNvPr id="54" name="TextBox 53">
            <a:extLst>
              <a:ext uri="{FF2B5EF4-FFF2-40B4-BE49-F238E27FC236}">
                <a16:creationId xmlns:a16="http://schemas.microsoft.com/office/drawing/2014/main" id="{983A2402-1F42-60FC-658F-BFD6BCBBD283}"/>
              </a:ext>
            </a:extLst>
          </p:cNvPr>
          <p:cNvSpPr txBox="1"/>
          <p:nvPr/>
        </p:nvSpPr>
        <p:spPr>
          <a:xfrm>
            <a:off x="2330448" y="2905501"/>
            <a:ext cx="293350" cy="123111"/>
          </a:xfrm>
          <a:prstGeom prst="rect">
            <a:avLst/>
          </a:prstGeom>
          <a:noFill/>
        </p:spPr>
        <p:txBody>
          <a:bodyPr wrap="none" lIns="0" tIns="0" rIns="0" bIns="0" rtlCol="0">
            <a:spAutoFit/>
          </a:bodyPr>
          <a:lstStyle/>
          <a:p>
            <a:r>
              <a:rPr lang="en-GB" sz="800" b="1" noProof="0" dirty="0">
                <a:solidFill>
                  <a:schemeClr val="tx2"/>
                </a:solidFill>
                <a:latin typeface="Arial" panose="020B0604020202020204" pitchFamily="34" charset="0"/>
                <a:ea typeface="Aileron" charset="0"/>
                <a:cs typeface="Arial" panose="020B0604020202020204" pitchFamily="34" charset="0"/>
              </a:rPr>
              <a:t>43.4%</a:t>
            </a:r>
          </a:p>
        </p:txBody>
      </p:sp>
      <p:sp>
        <p:nvSpPr>
          <p:cNvPr id="55" name="TextBox 54">
            <a:extLst>
              <a:ext uri="{FF2B5EF4-FFF2-40B4-BE49-F238E27FC236}">
                <a16:creationId xmlns:a16="http://schemas.microsoft.com/office/drawing/2014/main" id="{378F1145-41F8-5259-BD8A-9F1D31610B15}"/>
              </a:ext>
            </a:extLst>
          </p:cNvPr>
          <p:cNvSpPr txBox="1"/>
          <p:nvPr/>
        </p:nvSpPr>
        <p:spPr>
          <a:xfrm>
            <a:off x="5058023"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36</a:t>
            </a:r>
          </a:p>
        </p:txBody>
      </p:sp>
      <p:sp>
        <p:nvSpPr>
          <p:cNvPr id="56" name="TextBox 55">
            <a:extLst>
              <a:ext uri="{FF2B5EF4-FFF2-40B4-BE49-F238E27FC236}">
                <a16:creationId xmlns:a16="http://schemas.microsoft.com/office/drawing/2014/main" id="{122C9C3E-A431-D2A6-9B67-03C4A6EE02E4}"/>
              </a:ext>
            </a:extLst>
          </p:cNvPr>
          <p:cNvSpPr txBox="1"/>
          <p:nvPr/>
        </p:nvSpPr>
        <p:spPr>
          <a:xfrm>
            <a:off x="5385048"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39</a:t>
            </a:r>
          </a:p>
        </p:txBody>
      </p:sp>
      <p:sp>
        <p:nvSpPr>
          <p:cNvPr id="57" name="TextBox 56">
            <a:extLst>
              <a:ext uri="{FF2B5EF4-FFF2-40B4-BE49-F238E27FC236}">
                <a16:creationId xmlns:a16="http://schemas.microsoft.com/office/drawing/2014/main" id="{8A4F7780-09C4-E604-98F9-806C3D135F7A}"/>
              </a:ext>
            </a:extLst>
          </p:cNvPr>
          <p:cNvSpPr txBox="1"/>
          <p:nvPr/>
        </p:nvSpPr>
        <p:spPr>
          <a:xfrm>
            <a:off x="5718423"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42</a:t>
            </a:r>
          </a:p>
        </p:txBody>
      </p:sp>
      <p:sp>
        <p:nvSpPr>
          <p:cNvPr id="58" name="TextBox 57">
            <a:extLst>
              <a:ext uri="{FF2B5EF4-FFF2-40B4-BE49-F238E27FC236}">
                <a16:creationId xmlns:a16="http://schemas.microsoft.com/office/drawing/2014/main" id="{A650DAEE-D592-0885-7649-C1FA70C671FC}"/>
              </a:ext>
            </a:extLst>
          </p:cNvPr>
          <p:cNvSpPr txBox="1"/>
          <p:nvPr/>
        </p:nvSpPr>
        <p:spPr>
          <a:xfrm>
            <a:off x="2989071" y="3103278"/>
            <a:ext cx="293350" cy="123111"/>
          </a:xfrm>
          <a:prstGeom prst="rect">
            <a:avLst/>
          </a:prstGeom>
          <a:no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39.1%</a:t>
            </a:r>
          </a:p>
        </p:txBody>
      </p:sp>
      <p:sp>
        <p:nvSpPr>
          <p:cNvPr id="59" name="TextBox 58">
            <a:extLst>
              <a:ext uri="{FF2B5EF4-FFF2-40B4-BE49-F238E27FC236}">
                <a16:creationId xmlns:a16="http://schemas.microsoft.com/office/drawing/2014/main" id="{4872EE39-9187-A715-B663-68B35E75DB2D}"/>
              </a:ext>
            </a:extLst>
          </p:cNvPr>
          <p:cNvSpPr txBox="1"/>
          <p:nvPr/>
        </p:nvSpPr>
        <p:spPr>
          <a:xfrm>
            <a:off x="2989071" y="3251855"/>
            <a:ext cx="293350" cy="123111"/>
          </a:xfrm>
          <a:prstGeom prst="rect">
            <a:avLst/>
          </a:prstGeom>
          <a:noFill/>
        </p:spPr>
        <p:txBody>
          <a:bodyPr wrap="none" lIns="0" tIns="0" rIns="0" bIns="0" rtlCol="0">
            <a:spAutoFit/>
          </a:bodyPr>
          <a:lstStyle/>
          <a:p>
            <a:r>
              <a:rPr lang="en-GB" sz="800" b="1" noProof="0" dirty="0">
                <a:solidFill>
                  <a:schemeClr val="tx2"/>
                </a:solidFill>
                <a:latin typeface="Arial" panose="020B0604020202020204" pitchFamily="34" charset="0"/>
                <a:ea typeface="Aileron" charset="0"/>
                <a:cs typeface="Arial" panose="020B0604020202020204" pitchFamily="34" charset="0"/>
              </a:rPr>
              <a:t>27.9%</a:t>
            </a:r>
          </a:p>
        </p:txBody>
      </p:sp>
      <p:sp>
        <p:nvSpPr>
          <p:cNvPr id="60" name="TextBox 59">
            <a:extLst>
              <a:ext uri="{FF2B5EF4-FFF2-40B4-BE49-F238E27FC236}">
                <a16:creationId xmlns:a16="http://schemas.microsoft.com/office/drawing/2014/main" id="{1D863AC7-C196-E151-B235-DDB5C82A2734}"/>
              </a:ext>
            </a:extLst>
          </p:cNvPr>
          <p:cNvSpPr txBox="1"/>
          <p:nvPr/>
        </p:nvSpPr>
        <p:spPr>
          <a:xfrm>
            <a:off x="5068843"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DFA7DE7C-9BC6-55F8-01B1-91CCB8445577}"/>
              </a:ext>
            </a:extLst>
          </p:cNvPr>
          <p:cNvSpPr txBox="1"/>
          <p:nvPr/>
        </p:nvSpPr>
        <p:spPr>
          <a:xfrm>
            <a:off x="4741818"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3</a:t>
            </a:r>
          </a:p>
        </p:txBody>
      </p:sp>
      <p:sp>
        <p:nvSpPr>
          <p:cNvPr id="62" name="TextBox 61">
            <a:extLst>
              <a:ext uri="{FF2B5EF4-FFF2-40B4-BE49-F238E27FC236}">
                <a16:creationId xmlns:a16="http://schemas.microsoft.com/office/drawing/2014/main" id="{68631B0C-706B-1D99-BD4B-A185DC3A89EB}"/>
              </a:ext>
            </a:extLst>
          </p:cNvPr>
          <p:cNvSpPr txBox="1"/>
          <p:nvPr/>
        </p:nvSpPr>
        <p:spPr>
          <a:xfrm>
            <a:off x="4392144"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10</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5</a:t>
            </a:r>
          </a:p>
        </p:txBody>
      </p:sp>
      <p:sp>
        <p:nvSpPr>
          <p:cNvPr id="63" name="TextBox 62">
            <a:extLst>
              <a:ext uri="{FF2B5EF4-FFF2-40B4-BE49-F238E27FC236}">
                <a16:creationId xmlns:a16="http://schemas.microsoft.com/office/drawing/2014/main" id="{792DCA93-FBD9-916B-0937-803ABDF8C14D}"/>
              </a:ext>
            </a:extLst>
          </p:cNvPr>
          <p:cNvSpPr txBox="1"/>
          <p:nvPr/>
        </p:nvSpPr>
        <p:spPr>
          <a:xfrm>
            <a:off x="4060074"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15</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8</a:t>
            </a:r>
          </a:p>
        </p:txBody>
      </p:sp>
      <p:sp>
        <p:nvSpPr>
          <p:cNvPr id="64" name="TextBox 63">
            <a:extLst>
              <a:ext uri="{FF2B5EF4-FFF2-40B4-BE49-F238E27FC236}">
                <a16:creationId xmlns:a16="http://schemas.microsoft.com/office/drawing/2014/main" id="{8C3F74D1-3A8F-E53B-0D7D-4C7C9D16B04B}"/>
              </a:ext>
            </a:extLst>
          </p:cNvPr>
          <p:cNvSpPr txBox="1"/>
          <p:nvPr/>
        </p:nvSpPr>
        <p:spPr>
          <a:xfrm>
            <a:off x="3738826"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22</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12</a:t>
            </a:r>
          </a:p>
        </p:txBody>
      </p:sp>
      <p:sp>
        <p:nvSpPr>
          <p:cNvPr id="65" name="TextBox 64">
            <a:extLst>
              <a:ext uri="{FF2B5EF4-FFF2-40B4-BE49-F238E27FC236}">
                <a16:creationId xmlns:a16="http://schemas.microsoft.com/office/drawing/2014/main" id="{51DAEC19-28B4-9207-0CD7-8FFFF4D97BAF}"/>
              </a:ext>
            </a:extLst>
          </p:cNvPr>
          <p:cNvSpPr txBox="1"/>
          <p:nvPr/>
        </p:nvSpPr>
        <p:spPr>
          <a:xfrm>
            <a:off x="3424501"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26</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18</a:t>
            </a:r>
          </a:p>
        </p:txBody>
      </p:sp>
      <p:sp>
        <p:nvSpPr>
          <p:cNvPr id="66" name="TextBox 65">
            <a:extLst>
              <a:ext uri="{FF2B5EF4-FFF2-40B4-BE49-F238E27FC236}">
                <a16:creationId xmlns:a16="http://schemas.microsoft.com/office/drawing/2014/main" id="{DFB3F71B-813C-3F59-958F-EF3A2E5B13CD}"/>
              </a:ext>
            </a:extLst>
          </p:cNvPr>
          <p:cNvSpPr txBox="1"/>
          <p:nvPr/>
        </p:nvSpPr>
        <p:spPr>
          <a:xfrm>
            <a:off x="3075251"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57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37</a:t>
            </a:r>
          </a:p>
        </p:txBody>
      </p:sp>
      <p:sp>
        <p:nvSpPr>
          <p:cNvPr id="67" name="TextBox 66">
            <a:extLst>
              <a:ext uri="{FF2B5EF4-FFF2-40B4-BE49-F238E27FC236}">
                <a16:creationId xmlns:a16="http://schemas.microsoft.com/office/drawing/2014/main" id="{60B1E471-8D00-49C3-DC38-B33301267D7E}"/>
              </a:ext>
            </a:extLst>
          </p:cNvPr>
          <p:cNvSpPr txBox="1"/>
          <p:nvPr/>
        </p:nvSpPr>
        <p:spPr>
          <a:xfrm>
            <a:off x="2735526"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72</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48</a:t>
            </a:r>
          </a:p>
        </p:txBody>
      </p:sp>
      <p:sp>
        <p:nvSpPr>
          <p:cNvPr id="68" name="TextBox 67">
            <a:extLst>
              <a:ext uri="{FF2B5EF4-FFF2-40B4-BE49-F238E27FC236}">
                <a16:creationId xmlns:a16="http://schemas.microsoft.com/office/drawing/2014/main" id="{FC5844DA-7F13-3637-C4ED-F7F200CA5C3D}"/>
              </a:ext>
            </a:extLst>
          </p:cNvPr>
          <p:cNvSpPr txBox="1"/>
          <p:nvPr/>
        </p:nvSpPr>
        <p:spPr>
          <a:xfrm>
            <a:off x="2389172"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112</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72</a:t>
            </a:r>
          </a:p>
        </p:txBody>
      </p:sp>
      <p:sp>
        <p:nvSpPr>
          <p:cNvPr id="69" name="TextBox 68">
            <a:extLst>
              <a:ext uri="{FF2B5EF4-FFF2-40B4-BE49-F238E27FC236}">
                <a16:creationId xmlns:a16="http://schemas.microsoft.com/office/drawing/2014/main" id="{8F88064C-F6C0-8856-B187-6D2CF61A7A86}"/>
              </a:ext>
            </a:extLst>
          </p:cNvPr>
          <p:cNvSpPr txBox="1"/>
          <p:nvPr/>
        </p:nvSpPr>
        <p:spPr>
          <a:xfrm>
            <a:off x="2043097"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136</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89</a:t>
            </a:r>
          </a:p>
        </p:txBody>
      </p:sp>
      <p:sp>
        <p:nvSpPr>
          <p:cNvPr id="70" name="TextBox 69">
            <a:extLst>
              <a:ext uri="{FF2B5EF4-FFF2-40B4-BE49-F238E27FC236}">
                <a16:creationId xmlns:a16="http://schemas.microsoft.com/office/drawing/2014/main" id="{DF13AEBF-D981-5B26-460B-4D8ECBC67EC0}"/>
              </a:ext>
            </a:extLst>
          </p:cNvPr>
          <p:cNvSpPr txBox="1"/>
          <p:nvPr/>
        </p:nvSpPr>
        <p:spPr>
          <a:xfrm>
            <a:off x="1712897"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176</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144</a:t>
            </a:r>
          </a:p>
        </p:txBody>
      </p:sp>
      <p:sp>
        <p:nvSpPr>
          <p:cNvPr id="71" name="TextBox 70">
            <a:extLst>
              <a:ext uri="{FF2B5EF4-FFF2-40B4-BE49-F238E27FC236}">
                <a16:creationId xmlns:a16="http://schemas.microsoft.com/office/drawing/2014/main" id="{FE6BD894-E82E-3459-6EE6-21F81E655D5A}"/>
              </a:ext>
            </a:extLst>
          </p:cNvPr>
          <p:cNvSpPr txBox="1"/>
          <p:nvPr/>
        </p:nvSpPr>
        <p:spPr>
          <a:xfrm>
            <a:off x="1369997"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207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190</a:t>
            </a:r>
          </a:p>
        </p:txBody>
      </p:sp>
      <p:sp>
        <p:nvSpPr>
          <p:cNvPr id="72" name="TextBox 71">
            <a:extLst>
              <a:ext uri="{FF2B5EF4-FFF2-40B4-BE49-F238E27FC236}">
                <a16:creationId xmlns:a16="http://schemas.microsoft.com/office/drawing/2014/main" id="{B34DE48B-AACC-92E6-B2BC-1EF9863CA9BF}"/>
              </a:ext>
            </a:extLst>
          </p:cNvPr>
          <p:cNvSpPr txBox="1"/>
          <p:nvPr/>
        </p:nvSpPr>
        <p:spPr>
          <a:xfrm>
            <a:off x="1014397"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237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243</a:t>
            </a:r>
          </a:p>
        </p:txBody>
      </p:sp>
      <p:sp>
        <p:nvSpPr>
          <p:cNvPr id="73" name="TextBox 72">
            <a:extLst>
              <a:ext uri="{FF2B5EF4-FFF2-40B4-BE49-F238E27FC236}">
                <a16:creationId xmlns:a16="http://schemas.microsoft.com/office/drawing/2014/main" id="{0AAD91CE-8988-0A1A-14C5-A6153DAFF5F5}"/>
              </a:ext>
            </a:extLst>
          </p:cNvPr>
          <p:cNvSpPr txBox="1"/>
          <p:nvPr/>
        </p:nvSpPr>
        <p:spPr>
          <a:xfrm>
            <a:off x="620184" y="2132856"/>
            <a:ext cx="2785634" cy="215444"/>
          </a:xfrm>
          <a:prstGeom prst="rect">
            <a:avLst/>
          </a:prstGeom>
          <a:noFill/>
        </p:spPr>
        <p:txBody>
          <a:bodyPr wrap="none" lIns="0" tIns="0" rIns="0" bIns="0" rtlCol="0">
            <a:spAutoFit/>
          </a:bodyPr>
          <a:lstStyle/>
          <a:p>
            <a:r>
              <a:rPr lang="en-GB" sz="1400" b="1" spc="30" noProof="0" dirty="0">
                <a:solidFill>
                  <a:schemeClr val="accent1"/>
                </a:solidFill>
                <a:latin typeface="Arial" panose="020B0604020202020204" pitchFamily="34" charset="0"/>
                <a:ea typeface="Aileron" charset="0"/>
                <a:cs typeface="Arial" panose="020B0604020202020204" pitchFamily="34" charset="0"/>
              </a:rPr>
              <a:t>PFS PER RECIST V1.1 BY BICR</a:t>
            </a:r>
          </a:p>
        </p:txBody>
      </p:sp>
      <p:pic>
        <p:nvPicPr>
          <p:cNvPr id="75" name="Picture 74" descr="A graph of a graph&#10;&#10;Description automatically generated with medium confidence">
            <a:extLst>
              <a:ext uri="{FF2B5EF4-FFF2-40B4-BE49-F238E27FC236}">
                <a16:creationId xmlns:a16="http://schemas.microsoft.com/office/drawing/2014/main" id="{38D34CFF-697B-BC2E-893B-49F6D1CA417F}"/>
              </a:ext>
            </a:extLst>
          </p:cNvPr>
          <p:cNvPicPr>
            <a:picLocks noChangeAspect="1"/>
          </p:cNvPicPr>
          <p:nvPr/>
        </p:nvPicPr>
        <p:blipFill>
          <a:blip r:embed="rId2"/>
          <a:stretch>
            <a:fillRect/>
          </a:stretch>
        </p:blipFill>
        <p:spPr>
          <a:xfrm>
            <a:off x="1117531" y="2447866"/>
            <a:ext cx="4660900" cy="1854200"/>
          </a:xfrm>
          <a:prstGeom prst="rect">
            <a:avLst/>
          </a:prstGeom>
        </p:spPr>
      </p:pic>
      <p:sp>
        <p:nvSpPr>
          <p:cNvPr id="77" name="TextBox 76">
            <a:extLst>
              <a:ext uri="{FF2B5EF4-FFF2-40B4-BE49-F238E27FC236}">
                <a16:creationId xmlns:a16="http://schemas.microsoft.com/office/drawing/2014/main" id="{A1F61BCD-F435-052F-2492-61958A71FEB5}"/>
              </a:ext>
            </a:extLst>
          </p:cNvPr>
          <p:cNvSpPr txBox="1"/>
          <p:nvPr/>
        </p:nvSpPr>
        <p:spPr>
          <a:xfrm>
            <a:off x="6190731" y="4509175"/>
            <a:ext cx="498534" cy="110800"/>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No. at risk</a:t>
            </a:r>
          </a:p>
        </p:txBody>
      </p:sp>
      <p:sp>
        <p:nvSpPr>
          <p:cNvPr id="78" name="TextBox 77">
            <a:extLst>
              <a:ext uri="{FF2B5EF4-FFF2-40B4-BE49-F238E27FC236}">
                <a16:creationId xmlns:a16="http://schemas.microsoft.com/office/drawing/2014/main" id="{E63B21C7-7ACA-C0A3-6874-041C13A5B366}"/>
              </a:ext>
            </a:extLst>
          </p:cNvPr>
          <p:cNvSpPr txBox="1"/>
          <p:nvPr/>
        </p:nvSpPr>
        <p:spPr>
          <a:xfrm>
            <a:off x="8491813" y="4447696"/>
            <a:ext cx="883255"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Time (months)</a:t>
            </a:r>
          </a:p>
        </p:txBody>
      </p:sp>
      <p:sp>
        <p:nvSpPr>
          <p:cNvPr id="79" name="TextBox 78">
            <a:extLst>
              <a:ext uri="{FF2B5EF4-FFF2-40B4-BE49-F238E27FC236}">
                <a16:creationId xmlns:a16="http://schemas.microsoft.com/office/drawing/2014/main" id="{F22A6A30-7501-ADE0-F4A8-D8FE4A77BF90}"/>
              </a:ext>
            </a:extLst>
          </p:cNvPr>
          <p:cNvSpPr txBox="1"/>
          <p:nvPr/>
        </p:nvSpPr>
        <p:spPr>
          <a:xfrm rot="16200000">
            <a:off x="5312300" y="3290866"/>
            <a:ext cx="1851989" cy="153888"/>
          </a:xfrm>
          <a:prstGeom prst="rect">
            <a:avLst/>
          </a:prstGeom>
          <a:noFill/>
        </p:spPr>
        <p:txBody>
          <a:bodyPr wrap="squar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OS (%)</a:t>
            </a:r>
          </a:p>
        </p:txBody>
      </p:sp>
      <p:sp>
        <p:nvSpPr>
          <p:cNvPr id="80" name="TextBox 79">
            <a:extLst>
              <a:ext uri="{FF2B5EF4-FFF2-40B4-BE49-F238E27FC236}">
                <a16:creationId xmlns:a16="http://schemas.microsoft.com/office/drawing/2014/main" id="{6D9A5098-3406-1BEF-9F38-1D9F49048A49}"/>
              </a:ext>
            </a:extLst>
          </p:cNvPr>
          <p:cNvSpPr txBox="1"/>
          <p:nvPr/>
        </p:nvSpPr>
        <p:spPr>
          <a:xfrm>
            <a:off x="6607804"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0</a:t>
            </a:r>
          </a:p>
        </p:txBody>
      </p:sp>
      <p:sp>
        <p:nvSpPr>
          <p:cNvPr id="81" name="TextBox 80">
            <a:extLst>
              <a:ext uri="{FF2B5EF4-FFF2-40B4-BE49-F238E27FC236}">
                <a16:creationId xmlns:a16="http://schemas.microsoft.com/office/drawing/2014/main" id="{C045A1CF-63B5-F951-68AA-06D6C61B923D}"/>
              </a:ext>
            </a:extLst>
          </p:cNvPr>
          <p:cNvSpPr txBox="1"/>
          <p:nvPr/>
        </p:nvSpPr>
        <p:spPr>
          <a:xfrm>
            <a:off x="6379070" y="2405770"/>
            <a:ext cx="19236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100</a:t>
            </a:r>
          </a:p>
        </p:txBody>
      </p:sp>
      <p:sp>
        <p:nvSpPr>
          <p:cNvPr id="82" name="TextBox 81">
            <a:extLst>
              <a:ext uri="{FF2B5EF4-FFF2-40B4-BE49-F238E27FC236}">
                <a16:creationId xmlns:a16="http://schemas.microsoft.com/office/drawing/2014/main" id="{95B06BA2-4628-AE45-EF39-1B83A81583C7}"/>
              </a:ext>
            </a:extLst>
          </p:cNvPr>
          <p:cNvSpPr txBox="1"/>
          <p:nvPr/>
        </p:nvSpPr>
        <p:spPr>
          <a:xfrm>
            <a:off x="6443190" y="2585764"/>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90</a:t>
            </a:r>
          </a:p>
        </p:txBody>
      </p:sp>
      <p:sp>
        <p:nvSpPr>
          <p:cNvPr id="83" name="TextBox 82">
            <a:extLst>
              <a:ext uri="{FF2B5EF4-FFF2-40B4-BE49-F238E27FC236}">
                <a16:creationId xmlns:a16="http://schemas.microsoft.com/office/drawing/2014/main" id="{134FCF4A-C033-1E0C-CE2A-0F3D153A9C89}"/>
              </a:ext>
            </a:extLst>
          </p:cNvPr>
          <p:cNvSpPr txBox="1"/>
          <p:nvPr/>
        </p:nvSpPr>
        <p:spPr>
          <a:xfrm>
            <a:off x="9030776"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24</a:t>
            </a:r>
          </a:p>
        </p:txBody>
      </p:sp>
      <p:sp>
        <p:nvSpPr>
          <p:cNvPr id="84" name="TextBox 83">
            <a:extLst>
              <a:ext uri="{FF2B5EF4-FFF2-40B4-BE49-F238E27FC236}">
                <a16:creationId xmlns:a16="http://schemas.microsoft.com/office/drawing/2014/main" id="{E5BD22B1-417D-042A-D8C0-67A67D36E12A}"/>
              </a:ext>
            </a:extLst>
          </p:cNvPr>
          <p:cNvSpPr txBox="1"/>
          <p:nvPr/>
        </p:nvSpPr>
        <p:spPr>
          <a:xfrm>
            <a:off x="8721519"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21</a:t>
            </a:r>
          </a:p>
        </p:txBody>
      </p:sp>
      <p:sp>
        <p:nvSpPr>
          <p:cNvPr id="85" name="TextBox 84">
            <a:extLst>
              <a:ext uri="{FF2B5EF4-FFF2-40B4-BE49-F238E27FC236}">
                <a16:creationId xmlns:a16="http://schemas.microsoft.com/office/drawing/2014/main" id="{BE74A6F3-4316-AF18-4B66-FFF94E52C3BB}"/>
              </a:ext>
            </a:extLst>
          </p:cNvPr>
          <p:cNvSpPr txBox="1"/>
          <p:nvPr/>
        </p:nvSpPr>
        <p:spPr>
          <a:xfrm>
            <a:off x="8414161"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18</a:t>
            </a:r>
          </a:p>
        </p:txBody>
      </p:sp>
      <p:sp>
        <p:nvSpPr>
          <p:cNvPr id="86" name="TextBox 85">
            <a:extLst>
              <a:ext uri="{FF2B5EF4-FFF2-40B4-BE49-F238E27FC236}">
                <a16:creationId xmlns:a16="http://schemas.microsoft.com/office/drawing/2014/main" id="{0E661913-E0E5-5C2C-6B03-0613196608FC}"/>
              </a:ext>
            </a:extLst>
          </p:cNvPr>
          <p:cNvSpPr txBox="1"/>
          <p:nvPr/>
        </p:nvSpPr>
        <p:spPr>
          <a:xfrm>
            <a:off x="8102286"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15</a:t>
            </a:r>
          </a:p>
        </p:txBody>
      </p:sp>
      <p:sp>
        <p:nvSpPr>
          <p:cNvPr id="87" name="TextBox 86">
            <a:extLst>
              <a:ext uri="{FF2B5EF4-FFF2-40B4-BE49-F238E27FC236}">
                <a16:creationId xmlns:a16="http://schemas.microsoft.com/office/drawing/2014/main" id="{0C21A5F8-F8BF-2A88-BC69-21F124CC684A}"/>
              </a:ext>
            </a:extLst>
          </p:cNvPr>
          <p:cNvSpPr txBox="1"/>
          <p:nvPr/>
        </p:nvSpPr>
        <p:spPr>
          <a:xfrm>
            <a:off x="7802579"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12</a:t>
            </a:r>
          </a:p>
        </p:txBody>
      </p:sp>
      <p:sp>
        <p:nvSpPr>
          <p:cNvPr id="88" name="TextBox 87">
            <a:extLst>
              <a:ext uri="{FF2B5EF4-FFF2-40B4-BE49-F238E27FC236}">
                <a16:creationId xmlns:a16="http://schemas.microsoft.com/office/drawing/2014/main" id="{10D5B5CB-8878-3879-6238-0F117A3B795D}"/>
              </a:ext>
            </a:extLst>
          </p:cNvPr>
          <p:cNvSpPr txBox="1"/>
          <p:nvPr/>
        </p:nvSpPr>
        <p:spPr>
          <a:xfrm>
            <a:off x="7525066"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9</a:t>
            </a:r>
          </a:p>
        </p:txBody>
      </p:sp>
      <p:sp>
        <p:nvSpPr>
          <p:cNvPr id="89" name="TextBox 88">
            <a:extLst>
              <a:ext uri="{FF2B5EF4-FFF2-40B4-BE49-F238E27FC236}">
                <a16:creationId xmlns:a16="http://schemas.microsoft.com/office/drawing/2014/main" id="{434BF840-FA18-A51A-FF82-76A600FFC899}"/>
              </a:ext>
            </a:extLst>
          </p:cNvPr>
          <p:cNvSpPr txBox="1"/>
          <p:nvPr/>
        </p:nvSpPr>
        <p:spPr>
          <a:xfrm>
            <a:off x="7221932"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6</a:t>
            </a:r>
          </a:p>
        </p:txBody>
      </p:sp>
      <p:sp>
        <p:nvSpPr>
          <p:cNvPr id="90" name="TextBox 89">
            <a:extLst>
              <a:ext uri="{FF2B5EF4-FFF2-40B4-BE49-F238E27FC236}">
                <a16:creationId xmlns:a16="http://schemas.microsoft.com/office/drawing/2014/main" id="{08ADEE84-E3C9-AF1C-3E68-F48FB796D09C}"/>
              </a:ext>
            </a:extLst>
          </p:cNvPr>
          <p:cNvSpPr txBox="1"/>
          <p:nvPr/>
        </p:nvSpPr>
        <p:spPr>
          <a:xfrm>
            <a:off x="6924388" y="4317879"/>
            <a:ext cx="6412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a:t>
            </a:r>
          </a:p>
        </p:txBody>
      </p:sp>
      <p:sp>
        <p:nvSpPr>
          <p:cNvPr id="91" name="TextBox 90">
            <a:extLst>
              <a:ext uri="{FF2B5EF4-FFF2-40B4-BE49-F238E27FC236}">
                <a16:creationId xmlns:a16="http://schemas.microsoft.com/office/drawing/2014/main" id="{64167040-94BF-241B-32FC-0B6AF39D62BC}"/>
              </a:ext>
            </a:extLst>
          </p:cNvPr>
          <p:cNvSpPr txBox="1"/>
          <p:nvPr/>
        </p:nvSpPr>
        <p:spPr>
          <a:xfrm>
            <a:off x="9958817"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33</a:t>
            </a:r>
          </a:p>
        </p:txBody>
      </p:sp>
      <p:sp>
        <p:nvSpPr>
          <p:cNvPr id="92" name="TextBox 91">
            <a:extLst>
              <a:ext uri="{FF2B5EF4-FFF2-40B4-BE49-F238E27FC236}">
                <a16:creationId xmlns:a16="http://schemas.microsoft.com/office/drawing/2014/main" id="{FBCA07EC-A7AF-1559-0A84-187CD0F75D24}"/>
              </a:ext>
            </a:extLst>
          </p:cNvPr>
          <p:cNvSpPr txBox="1"/>
          <p:nvPr/>
        </p:nvSpPr>
        <p:spPr>
          <a:xfrm>
            <a:off x="9643604"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C84686CF-0D68-FD8A-EF77-06B174A7DB65}"/>
              </a:ext>
            </a:extLst>
          </p:cNvPr>
          <p:cNvSpPr txBox="1"/>
          <p:nvPr/>
        </p:nvSpPr>
        <p:spPr>
          <a:xfrm>
            <a:off x="9345774"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27</a:t>
            </a:r>
          </a:p>
        </p:txBody>
      </p:sp>
      <p:sp>
        <p:nvSpPr>
          <p:cNvPr id="95" name="TextBox 94">
            <a:extLst>
              <a:ext uri="{FF2B5EF4-FFF2-40B4-BE49-F238E27FC236}">
                <a16:creationId xmlns:a16="http://schemas.microsoft.com/office/drawing/2014/main" id="{B21A0325-7603-A5AC-B747-889D58F6AFFF}"/>
              </a:ext>
            </a:extLst>
          </p:cNvPr>
          <p:cNvSpPr txBox="1"/>
          <p:nvPr/>
        </p:nvSpPr>
        <p:spPr>
          <a:xfrm>
            <a:off x="10918121"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a:t>
            </a:r>
          </a:p>
        </p:txBody>
      </p:sp>
      <p:sp>
        <p:nvSpPr>
          <p:cNvPr id="96" name="TextBox 95">
            <a:extLst>
              <a:ext uri="{FF2B5EF4-FFF2-40B4-BE49-F238E27FC236}">
                <a16:creationId xmlns:a16="http://schemas.microsoft.com/office/drawing/2014/main" id="{79F1004C-6BBF-214E-8321-72BD69224E6C}"/>
              </a:ext>
            </a:extLst>
          </p:cNvPr>
          <p:cNvSpPr txBox="1"/>
          <p:nvPr/>
        </p:nvSpPr>
        <p:spPr>
          <a:xfrm>
            <a:off x="11244174"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0</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0</a:t>
            </a:r>
          </a:p>
        </p:txBody>
      </p:sp>
      <p:sp>
        <p:nvSpPr>
          <p:cNvPr id="97" name="TextBox 96">
            <a:extLst>
              <a:ext uri="{FF2B5EF4-FFF2-40B4-BE49-F238E27FC236}">
                <a16:creationId xmlns:a16="http://schemas.microsoft.com/office/drawing/2014/main" id="{8AE4C142-D6C0-3A00-6772-F239B6F0A2D3}"/>
              </a:ext>
            </a:extLst>
          </p:cNvPr>
          <p:cNvSpPr txBox="1"/>
          <p:nvPr/>
        </p:nvSpPr>
        <p:spPr>
          <a:xfrm>
            <a:off x="6507310" y="4205707"/>
            <a:ext cx="6412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0</a:t>
            </a:r>
          </a:p>
        </p:txBody>
      </p:sp>
      <p:sp>
        <p:nvSpPr>
          <p:cNvPr id="98" name="TextBox 97">
            <a:extLst>
              <a:ext uri="{FF2B5EF4-FFF2-40B4-BE49-F238E27FC236}">
                <a16:creationId xmlns:a16="http://schemas.microsoft.com/office/drawing/2014/main" id="{D9A6BA6F-8185-BDF1-8298-D1AB3AE7C6B4}"/>
              </a:ext>
            </a:extLst>
          </p:cNvPr>
          <p:cNvSpPr txBox="1"/>
          <p:nvPr/>
        </p:nvSpPr>
        <p:spPr>
          <a:xfrm>
            <a:off x="6443190" y="402571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10</a:t>
            </a:r>
          </a:p>
        </p:txBody>
      </p:sp>
      <p:sp>
        <p:nvSpPr>
          <p:cNvPr id="99" name="TextBox 98">
            <a:extLst>
              <a:ext uri="{FF2B5EF4-FFF2-40B4-BE49-F238E27FC236}">
                <a16:creationId xmlns:a16="http://schemas.microsoft.com/office/drawing/2014/main" id="{7CA7BC3F-86DD-325C-7E71-1E481C1AFE17}"/>
              </a:ext>
            </a:extLst>
          </p:cNvPr>
          <p:cNvSpPr txBox="1"/>
          <p:nvPr/>
        </p:nvSpPr>
        <p:spPr>
          <a:xfrm>
            <a:off x="6443190" y="3845722"/>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20</a:t>
            </a:r>
          </a:p>
        </p:txBody>
      </p:sp>
      <p:sp>
        <p:nvSpPr>
          <p:cNvPr id="100" name="TextBox 99">
            <a:extLst>
              <a:ext uri="{FF2B5EF4-FFF2-40B4-BE49-F238E27FC236}">
                <a16:creationId xmlns:a16="http://schemas.microsoft.com/office/drawing/2014/main" id="{833504C2-CB7C-BA8A-217B-435ADE16F983}"/>
              </a:ext>
            </a:extLst>
          </p:cNvPr>
          <p:cNvSpPr txBox="1"/>
          <p:nvPr/>
        </p:nvSpPr>
        <p:spPr>
          <a:xfrm>
            <a:off x="6443190" y="3665728"/>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30</a:t>
            </a:r>
          </a:p>
        </p:txBody>
      </p:sp>
      <p:sp>
        <p:nvSpPr>
          <p:cNvPr id="101" name="TextBox 100">
            <a:extLst>
              <a:ext uri="{FF2B5EF4-FFF2-40B4-BE49-F238E27FC236}">
                <a16:creationId xmlns:a16="http://schemas.microsoft.com/office/drawing/2014/main" id="{2E941FA1-936E-ADD8-94B0-23C58A1298B8}"/>
              </a:ext>
            </a:extLst>
          </p:cNvPr>
          <p:cNvSpPr txBox="1"/>
          <p:nvPr/>
        </p:nvSpPr>
        <p:spPr>
          <a:xfrm>
            <a:off x="6443190" y="3485734"/>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40</a:t>
            </a:r>
          </a:p>
        </p:txBody>
      </p:sp>
      <p:sp>
        <p:nvSpPr>
          <p:cNvPr id="102" name="TextBox 101">
            <a:extLst>
              <a:ext uri="{FF2B5EF4-FFF2-40B4-BE49-F238E27FC236}">
                <a16:creationId xmlns:a16="http://schemas.microsoft.com/office/drawing/2014/main" id="{28E18ADC-0ECF-85EE-EEC3-39DD773EE2B2}"/>
              </a:ext>
            </a:extLst>
          </p:cNvPr>
          <p:cNvSpPr txBox="1"/>
          <p:nvPr/>
        </p:nvSpPr>
        <p:spPr>
          <a:xfrm>
            <a:off x="6443190" y="3305740"/>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50</a:t>
            </a:r>
          </a:p>
        </p:txBody>
      </p:sp>
      <p:sp>
        <p:nvSpPr>
          <p:cNvPr id="103" name="TextBox 102">
            <a:extLst>
              <a:ext uri="{FF2B5EF4-FFF2-40B4-BE49-F238E27FC236}">
                <a16:creationId xmlns:a16="http://schemas.microsoft.com/office/drawing/2014/main" id="{8DC97207-BB7B-945D-1037-0EA16FAEA91E}"/>
              </a:ext>
            </a:extLst>
          </p:cNvPr>
          <p:cNvSpPr txBox="1"/>
          <p:nvPr/>
        </p:nvSpPr>
        <p:spPr>
          <a:xfrm>
            <a:off x="6443190" y="3125746"/>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60</a:t>
            </a:r>
          </a:p>
        </p:txBody>
      </p:sp>
      <p:sp>
        <p:nvSpPr>
          <p:cNvPr id="104" name="TextBox 103">
            <a:extLst>
              <a:ext uri="{FF2B5EF4-FFF2-40B4-BE49-F238E27FC236}">
                <a16:creationId xmlns:a16="http://schemas.microsoft.com/office/drawing/2014/main" id="{6D884779-2F4B-6586-4456-2FD82B559CBE}"/>
              </a:ext>
            </a:extLst>
          </p:cNvPr>
          <p:cNvSpPr txBox="1"/>
          <p:nvPr/>
        </p:nvSpPr>
        <p:spPr>
          <a:xfrm>
            <a:off x="6443190" y="2945752"/>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70</a:t>
            </a:r>
          </a:p>
        </p:txBody>
      </p:sp>
      <p:sp>
        <p:nvSpPr>
          <p:cNvPr id="105" name="TextBox 104">
            <a:extLst>
              <a:ext uri="{FF2B5EF4-FFF2-40B4-BE49-F238E27FC236}">
                <a16:creationId xmlns:a16="http://schemas.microsoft.com/office/drawing/2014/main" id="{421BD63E-13B2-6953-8E97-9DDC6986BDE5}"/>
              </a:ext>
            </a:extLst>
          </p:cNvPr>
          <p:cNvSpPr txBox="1"/>
          <p:nvPr/>
        </p:nvSpPr>
        <p:spPr>
          <a:xfrm>
            <a:off x="6443190" y="2765758"/>
            <a:ext cx="128240"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80</a:t>
            </a:r>
          </a:p>
        </p:txBody>
      </p:sp>
      <p:sp>
        <p:nvSpPr>
          <p:cNvPr id="108" name="TextBox 107">
            <a:extLst>
              <a:ext uri="{FF2B5EF4-FFF2-40B4-BE49-F238E27FC236}">
                <a16:creationId xmlns:a16="http://schemas.microsoft.com/office/drawing/2014/main" id="{2D443B82-FEC6-3D7B-1EFF-E31B4F326170}"/>
              </a:ext>
            </a:extLst>
          </p:cNvPr>
          <p:cNvSpPr txBox="1"/>
          <p:nvPr/>
        </p:nvSpPr>
        <p:spPr>
          <a:xfrm>
            <a:off x="10579642"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39</a:t>
            </a:r>
          </a:p>
        </p:txBody>
      </p:sp>
      <p:sp>
        <p:nvSpPr>
          <p:cNvPr id="109" name="TextBox 108">
            <a:extLst>
              <a:ext uri="{FF2B5EF4-FFF2-40B4-BE49-F238E27FC236}">
                <a16:creationId xmlns:a16="http://schemas.microsoft.com/office/drawing/2014/main" id="{419C5B50-5F19-3E11-80DE-4CDE7AAFE25E}"/>
              </a:ext>
            </a:extLst>
          </p:cNvPr>
          <p:cNvSpPr txBox="1"/>
          <p:nvPr/>
        </p:nvSpPr>
        <p:spPr>
          <a:xfrm>
            <a:off x="10877754"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42</a:t>
            </a:r>
          </a:p>
        </p:txBody>
      </p:sp>
      <p:sp>
        <p:nvSpPr>
          <p:cNvPr id="110" name="TextBox 109">
            <a:extLst>
              <a:ext uri="{FF2B5EF4-FFF2-40B4-BE49-F238E27FC236}">
                <a16:creationId xmlns:a16="http://schemas.microsoft.com/office/drawing/2014/main" id="{EDE54787-BFDF-2EE6-B3CD-CCC173661FA6}"/>
              </a:ext>
            </a:extLst>
          </p:cNvPr>
          <p:cNvSpPr txBox="1"/>
          <p:nvPr/>
        </p:nvSpPr>
        <p:spPr>
          <a:xfrm>
            <a:off x="11191717"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45</a:t>
            </a:r>
          </a:p>
        </p:txBody>
      </p:sp>
      <p:sp>
        <p:nvSpPr>
          <p:cNvPr id="113" name="TextBox 112">
            <a:extLst>
              <a:ext uri="{FF2B5EF4-FFF2-40B4-BE49-F238E27FC236}">
                <a16:creationId xmlns:a16="http://schemas.microsoft.com/office/drawing/2014/main" id="{AF0E4D72-B17B-4DC3-5CDA-851111B8B405}"/>
              </a:ext>
            </a:extLst>
          </p:cNvPr>
          <p:cNvSpPr txBox="1"/>
          <p:nvPr/>
        </p:nvSpPr>
        <p:spPr>
          <a:xfrm>
            <a:off x="10623364" y="4619975"/>
            <a:ext cx="57708"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4</a:t>
            </a:r>
          </a:p>
        </p:txBody>
      </p:sp>
      <p:sp>
        <p:nvSpPr>
          <p:cNvPr id="114" name="TextBox 113">
            <a:extLst>
              <a:ext uri="{FF2B5EF4-FFF2-40B4-BE49-F238E27FC236}">
                <a16:creationId xmlns:a16="http://schemas.microsoft.com/office/drawing/2014/main" id="{8F4BABB0-90A1-9F87-5B65-404A0B4E555C}"/>
              </a:ext>
            </a:extLst>
          </p:cNvPr>
          <p:cNvSpPr txBox="1"/>
          <p:nvPr/>
        </p:nvSpPr>
        <p:spPr>
          <a:xfrm>
            <a:off x="10288204"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15</a:t>
            </a:r>
          </a:p>
        </p:txBody>
      </p:sp>
      <p:sp>
        <p:nvSpPr>
          <p:cNvPr id="115" name="TextBox 114">
            <a:extLst>
              <a:ext uri="{FF2B5EF4-FFF2-40B4-BE49-F238E27FC236}">
                <a16:creationId xmlns:a16="http://schemas.microsoft.com/office/drawing/2014/main" id="{21E32BDE-0349-4D37-0229-DC21E924EACD}"/>
              </a:ext>
            </a:extLst>
          </p:cNvPr>
          <p:cNvSpPr txBox="1"/>
          <p:nvPr/>
        </p:nvSpPr>
        <p:spPr>
          <a:xfrm>
            <a:off x="9971641"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31</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27</a:t>
            </a:r>
          </a:p>
        </p:txBody>
      </p:sp>
      <p:sp>
        <p:nvSpPr>
          <p:cNvPr id="116" name="TextBox 115">
            <a:extLst>
              <a:ext uri="{FF2B5EF4-FFF2-40B4-BE49-F238E27FC236}">
                <a16:creationId xmlns:a16="http://schemas.microsoft.com/office/drawing/2014/main" id="{5B88B390-5D63-BE69-C513-B5EDB2A5A791}"/>
              </a:ext>
            </a:extLst>
          </p:cNvPr>
          <p:cNvSpPr txBox="1"/>
          <p:nvPr/>
        </p:nvSpPr>
        <p:spPr>
          <a:xfrm>
            <a:off x="9639128"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49</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42</a:t>
            </a:r>
          </a:p>
        </p:txBody>
      </p:sp>
      <p:sp>
        <p:nvSpPr>
          <p:cNvPr id="117" name="TextBox 116">
            <a:extLst>
              <a:ext uri="{FF2B5EF4-FFF2-40B4-BE49-F238E27FC236}">
                <a16:creationId xmlns:a16="http://schemas.microsoft.com/office/drawing/2014/main" id="{EDD2DBC5-3624-2A41-A6A3-A9B0EB1C4240}"/>
              </a:ext>
            </a:extLst>
          </p:cNvPr>
          <p:cNvSpPr txBox="1"/>
          <p:nvPr/>
        </p:nvSpPr>
        <p:spPr>
          <a:xfrm>
            <a:off x="9335385"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74</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65</a:t>
            </a:r>
          </a:p>
        </p:txBody>
      </p:sp>
      <p:sp>
        <p:nvSpPr>
          <p:cNvPr id="118" name="TextBox 117">
            <a:extLst>
              <a:ext uri="{FF2B5EF4-FFF2-40B4-BE49-F238E27FC236}">
                <a16:creationId xmlns:a16="http://schemas.microsoft.com/office/drawing/2014/main" id="{C863515A-D5E7-CB4D-6B8A-B5B8BEC508E2}"/>
              </a:ext>
            </a:extLst>
          </p:cNvPr>
          <p:cNvSpPr txBox="1"/>
          <p:nvPr/>
        </p:nvSpPr>
        <p:spPr>
          <a:xfrm>
            <a:off x="9050922" y="4619975"/>
            <a:ext cx="115416"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95</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86</a:t>
            </a:r>
          </a:p>
        </p:txBody>
      </p:sp>
      <p:sp>
        <p:nvSpPr>
          <p:cNvPr id="119" name="TextBox 118">
            <a:extLst>
              <a:ext uri="{FF2B5EF4-FFF2-40B4-BE49-F238E27FC236}">
                <a16:creationId xmlns:a16="http://schemas.microsoft.com/office/drawing/2014/main" id="{9FA6CE27-AE8E-1628-03D2-F2C3134484CD}"/>
              </a:ext>
            </a:extLst>
          </p:cNvPr>
          <p:cNvSpPr txBox="1"/>
          <p:nvPr/>
        </p:nvSpPr>
        <p:spPr>
          <a:xfrm>
            <a:off x="8701117"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124</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112</a:t>
            </a:r>
          </a:p>
        </p:txBody>
      </p:sp>
      <p:sp>
        <p:nvSpPr>
          <p:cNvPr id="120" name="TextBox 119">
            <a:extLst>
              <a:ext uri="{FF2B5EF4-FFF2-40B4-BE49-F238E27FC236}">
                <a16:creationId xmlns:a16="http://schemas.microsoft.com/office/drawing/2014/main" id="{4436BD76-1A3B-8441-D488-9C32F8B41EFB}"/>
              </a:ext>
            </a:extLst>
          </p:cNvPr>
          <p:cNvSpPr txBox="1"/>
          <p:nvPr/>
        </p:nvSpPr>
        <p:spPr>
          <a:xfrm>
            <a:off x="8377184"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161</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145</a:t>
            </a:r>
          </a:p>
        </p:txBody>
      </p:sp>
      <p:sp>
        <p:nvSpPr>
          <p:cNvPr id="121" name="TextBox 120">
            <a:extLst>
              <a:ext uri="{FF2B5EF4-FFF2-40B4-BE49-F238E27FC236}">
                <a16:creationId xmlns:a16="http://schemas.microsoft.com/office/drawing/2014/main" id="{F4616558-A813-2112-8A46-44CE38FADBA3}"/>
              </a:ext>
            </a:extLst>
          </p:cNvPr>
          <p:cNvSpPr txBox="1"/>
          <p:nvPr/>
        </p:nvSpPr>
        <p:spPr>
          <a:xfrm>
            <a:off x="8079509"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180</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173</a:t>
            </a:r>
          </a:p>
        </p:txBody>
      </p:sp>
      <p:sp>
        <p:nvSpPr>
          <p:cNvPr id="122" name="TextBox 121">
            <a:extLst>
              <a:ext uri="{FF2B5EF4-FFF2-40B4-BE49-F238E27FC236}">
                <a16:creationId xmlns:a16="http://schemas.microsoft.com/office/drawing/2014/main" id="{F2932512-586A-E06E-1BDA-3962D51D4837}"/>
              </a:ext>
            </a:extLst>
          </p:cNvPr>
          <p:cNvSpPr txBox="1"/>
          <p:nvPr/>
        </p:nvSpPr>
        <p:spPr>
          <a:xfrm>
            <a:off x="7471578"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214</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216</a:t>
            </a:r>
          </a:p>
        </p:txBody>
      </p:sp>
      <p:sp>
        <p:nvSpPr>
          <p:cNvPr id="123" name="TextBox 122">
            <a:extLst>
              <a:ext uri="{FF2B5EF4-FFF2-40B4-BE49-F238E27FC236}">
                <a16:creationId xmlns:a16="http://schemas.microsoft.com/office/drawing/2014/main" id="{3DCCEF65-B65C-5304-773B-822A3ADB6B26}"/>
              </a:ext>
            </a:extLst>
          </p:cNvPr>
          <p:cNvSpPr txBox="1"/>
          <p:nvPr/>
        </p:nvSpPr>
        <p:spPr>
          <a:xfrm>
            <a:off x="7161412"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224</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233</a:t>
            </a:r>
          </a:p>
        </p:txBody>
      </p:sp>
      <p:sp>
        <p:nvSpPr>
          <p:cNvPr id="124" name="TextBox 123">
            <a:extLst>
              <a:ext uri="{FF2B5EF4-FFF2-40B4-BE49-F238E27FC236}">
                <a16:creationId xmlns:a16="http://schemas.microsoft.com/office/drawing/2014/main" id="{F686FEAA-63F5-538A-04E9-CC6DAA63C0EA}"/>
              </a:ext>
            </a:extLst>
          </p:cNvPr>
          <p:cNvSpPr txBox="1"/>
          <p:nvPr/>
        </p:nvSpPr>
        <p:spPr>
          <a:xfrm>
            <a:off x="6862703"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234</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242</a:t>
            </a:r>
          </a:p>
        </p:txBody>
      </p:sp>
      <p:sp>
        <p:nvSpPr>
          <p:cNvPr id="125" name="TextBox 124">
            <a:extLst>
              <a:ext uri="{FF2B5EF4-FFF2-40B4-BE49-F238E27FC236}">
                <a16:creationId xmlns:a16="http://schemas.microsoft.com/office/drawing/2014/main" id="{EB21BB59-876B-47C7-D76C-83F2462CE3C4}"/>
              </a:ext>
            </a:extLst>
          </p:cNvPr>
          <p:cNvSpPr txBox="1"/>
          <p:nvPr/>
        </p:nvSpPr>
        <p:spPr>
          <a:xfrm>
            <a:off x="6527613"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237</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243</a:t>
            </a:r>
          </a:p>
        </p:txBody>
      </p:sp>
      <p:sp>
        <p:nvSpPr>
          <p:cNvPr id="126" name="TextBox 125">
            <a:extLst>
              <a:ext uri="{FF2B5EF4-FFF2-40B4-BE49-F238E27FC236}">
                <a16:creationId xmlns:a16="http://schemas.microsoft.com/office/drawing/2014/main" id="{C9633907-9AE2-B731-4FF1-D2D34D6321D5}"/>
              </a:ext>
            </a:extLst>
          </p:cNvPr>
          <p:cNvSpPr txBox="1"/>
          <p:nvPr/>
        </p:nvSpPr>
        <p:spPr>
          <a:xfrm>
            <a:off x="6386729" y="2132856"/>
            <a:ext cx="285335" cy="215444"/>
          </a:xfrm>
          <a:prstGeom prst="rect">
            <a:avLst/>
          </a:prstGeom>
          <a:noFill/>
        </p:spPr>
        <p:txBody>
          <a:bodyPr wrap="none" lIns="0" tIns="0" rIns="0" bIns="0" rtlCol="0">
            <a:spAutoFit/>
          </a:bodyPr>
          <a:lstStyle/>
          <a:p>
            <a:r>
              <a:rPr lang="en-GB" sz="1400" b="1" spc="100" noProof="0" dirty="0">
                <a:solidFill>
                  <a:schemeClr val="accent1"/>
                </a:solidFill>
                <a:latin typeface="Arial" panose="020B0604020202020204" pitchFamily="34" charset="0"/>
                <a:ea typeface="Aileron" charset="0"/>
                <a:cs typeface="Arial" panose="020B0604020202020204" pitchFamily="34" charset="0"/>
              </a:rPr>
              <a:t>OS</a:t>
            </a:r>
          </a:p>
        </p:txBody>
      </p:sp>
      <p:sp>
        <p:nvSpPr>
          <p:cNvPr id="129" name="TextBox 128">
            <a:extLst>
              <a:ext uri="{FF2B5EF4-FFF2-40B4-BE49-F238E27FC236}">
                <a16:creationId xmlns:a16="http://schemas.microsoft.com/office/drawing/2014/main" id="{ACA062E8-8391-3DDE-0F07-75FCD41CB1DF}"/>
              </a:ext>
            </a:extLst>
          </p:cNvPr>
          <p:cNvSpPr txBox="1"/>
          <p:nvPr/>
        </p:nvSpPr>
        <p:spPr>
          <a:xfrm>
            <a:off x="10263617" y="4317879"/>
            <a:ext cx="128240" cy="138499"/>
          </a:xfrm>
          <a:prstGeom prst="rect">
            <a:avLst/>
          </a:prstGeom>
          <a:noFill/>
        </p:spPr>
        <p:txBody>
          <a:bodyPr wrap="none" lIns="0" tIns="0" rIns="0" bIns="0" rtlCol="0">
            <a:spAutoFit/>
          </a:bodyPr>
          <a:lstStyle/>
          <a:p>
            <a:pPr algn="ctr"/>
            <a:r>
              <a:rPr lang="en-GB" sz="900" noProof="0" dirty="0">
                <a:latin typeface="Arial" panose="020B0604020202020204" pitchFamily="34" charset="0"/>
                <a:ea typeface="Aileron" charset="0"/>
                <a:cs typeface="Arial" panose="020B0604020202020204" pitchFamily="34" charset="0"/>
              </a:rPr>
              <a:t>36</a:t>
            </a:r>
          </a:p>
        </p:txBody>
      </p:sp>
      <p:sp>
        <p:nvSpPr>
          <p:cNvPr id="130" name="TextBox 129">
            <a:extLst>
              <a:ext uri="{FF2B5EF4-FFF2-40B4-BE49-F238E27FC236}">
                <a16:creationId xmlns:a16="http://schemas.microsoft.com/office/drawing/2014/main" id="{367D2716-75B4-E855-8E83-A87EBF5D0DE7}"/>
              </a:ext>
            </a:extLst>
          </p:cNvPr>
          <p:cNvSpPr txBox="1"/>
          <p:nvPr/>
        </p:nvSpPr>
        <p:spPr>
          <a:xfrm>
            <a:off x="7777884" y="4619975"/>
            <a:ext cx="173124" cy="221599"/>
          </a:xfrm>
          <a:prstGeom prst="rect">
            <a:avLst/>
          </a:prstGeom>
          <a:noFill/>
        </p:spPr>
        <p:txBody>
          <a:bodyPr wrap="none" lIns="0" tIns="0" rIns="0" bIns="0" rtlCol="0">
            <a:spAutoFit/>
          </a:bodyPr>
          <a:lstStyle/>
          <a:p>
            <a:pPr algn="ctr">
              <a:lnSpc>
                <a:spcPct val="90000"/>
              </a:lnSpc>
            </a:pPr>
            <a:r>
              <a:rPr lang="en-GB" sz="800" noProof="0" dirty="0">
                <a:solidFill>
                  <a:schemeClr val="accent1"/>
                </a:solidFill>
                <a:latin typeface="Arial" panose="020B0604020202020204" pitchFamily="34" charset="0"/>
                <a:ea typeface="Aileron" charset="0"/>
                <a:cs typeface="Arial" panose="020B0604020202020204" pitchFamily="34" charset="0"/>
              </a:rPr>
              <a:t>209</a:t>
            </a:r>
          </a:p>
          <a:p>
            <a:pPr algn="ctr">
              <a:lnSpc>
                <a:spcPct val="90000"/>
              </a:lnSpc>
            </a:pPr>
            <a:r>
              <a:rPr lang="en-GB" sz="800" noProof="0" dirty="0">
                <a:solidFill>
                  <a:schemeClr val="tx2"/>
                </a:solidFill>
                <a:latin typeface="Arial" panose="020B0604020202020204" pitchFamily="34" charset="0"/>
                <a:ea typeface="Aileron" charset="0"/>
                <a:cs typeface="Arial" panose="020B0604020202020204" pitchFamily="34" charset="0"/>
              </a:rPr>
              <a:t>202</a:t>
            </a:r>
          </a:p>
        </p:txBody>
      </p:sp>
      <p:sp>
        <p:nvSpPr>
          <p:cNvPr id="94" name="TextBox 93">
            <a:extLst>
              <a:ext uri="{FF2B5EF4-FFF2-40B4-BE49-F238E27FC236}">
                <a16:creationId xmlns:a16="http://schemas.microsoft.com/office/drawing/2014/main" id="{C6DC7930-2139-9B4E-5FDB-0843CF1E2F51}"/>
              </a:ext>
            </a:extLst>
          </p:cNvPr>
          <p:cNvSpPr txBox="1"/>
          <p:nvPr/>
        </p:nvSpPr>
        <p:spPr>
          <a:xfrm>
            <a:off x="7736141" y="2436831"/>
            <a:ext cx="293350" cy="123111"/>
          </a:xfrm>
          <a:prstGeom prst="rect">
            <a:avLst/>
          </a:prstGeom>
          <a:no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89.0%</a:t>
            </a:r>
          </a:p>
        </p:txBody>
      </p:sp>
      <p:sp>
        <p:nvSpPr>
          <p:cNvPr id="107" name="TextBox 106">
            <a:extLst>
              <a:ext uri="{FF2B5EF4-FFF2-40B4-BE49-F238E27FC236}">
                <a16:creationId xmlns:a16="http://schemas.microsoft.com/office/drawing/2014/main" id="{3E924F8D-B74C-5C96-DEF1-3B5C155FB837}"/>
              </a:ext>
            </a:extLst>
          </p:cNvPr>
          <p:cNvSpPr txBox="1"/>
          <p:nvPr/>
        </p:nvSpPr>
        <p:spPr>
          <a:xfrm>
            <a:off x="7559749" y="2811985"/>
            <a:ext cx="293350" cy="123111"/>
          </a:xfrm>
          <a:prstGeom prst="rect">
            <a:avLst/>
          </a:prstGeom>
          <a:noFill/>
        </p:spPr>
        <p:txBody>
          <a:bodyPr wrap="none" lIns="0" tIns="0" rIns="0" bIns="0" rtlCol="0">
            <a:spAutoFit/>
          </a:bodyPr>
          <a:lstStyle/>
          <a:p>
            <a:r>
              <a:rPr lang="en-GB" sz="800" b="1" noProof="0" dirty="0">
                <a:solidFill>
                  <a:schemeClr val="tx2"/>
                </a:solidFill>
                <a:latin typeface="Arial" panose="020B0604020202020204" pitchFamily="34" charset="0"/>
                <a:ea typeface="Aileron" charset="0"/>
                <a:cs typeface="Arial" panose="020B0604020202020204" pitchFamily="34" charset="0"/>
              </a:rPr>
              <a:t>83.1%</a:t>
            </a:r>
          </a:p>
        </p:txBody>
      </p:sp>
      <p:sp>
        <p:nvSpPr>
          <p:cNvPr id="111" name="TextBox 110">
            <a:extLst>
              <a:ext uri="{FF2B5EF4-FFF2-40B4-BE49-F238E27FC236}">
                <a16:creationId xmlns:a16="http://schemas.microsoft.com/office/drawing/2014/main" id="{944EB5EB-923B-9EEB-116C-E50A044A4967}"/>
              </a:ext>
            </a:extLst>
          </p:cNvPr>
          <p:cNvSpPr txBox="1"/>
          <p:nvPr/>
        </p:nvSpPr>
        <p:spPr>
          <a:xfrm>
            <a:off x="8981384" y="2466008"/>
            <a:ext cx="293350" cy="123111"/>
          </a:xfrm>
          <a:prstGeom prst="rect">
            <a:avLst/>
          </a:prstGeom>
          <a:noFill/>
        </p:spPr>
        <p:txBody>
          <a:bodyPr wrap="none" lIns="0" tIns="0" rIns="0" bIns="0" rtlCol="0">
            <a:spAutoFit/>
          </a:bodyPr>
          <a:lstStyle/>
          <a:p>
            <a:r>
              <a:rPr lang="en-GB" sz="800" b="1" noProof="0" dirty="0">
                <a:solidFill>
                  <a:schemeClr val="accent1"/>
                </a:solidFill>
                <a:latin typeface="Arial" panose="020B0604020202020204" pitchFamily="34" charset="0"/>
                <a:ea typeface="Aileron" charset="0"/>
                <a:cs typeface="Arial" panose="020B0604020202020204" pitchFamily="34" charset="0"/>
              </a:rPr>
              <a:t>74.6%</a:t>
            </a:r>
          </a:p>
        </p:txBody>
      </p:sp>
      <p:sp>
        <p:nvSpPr>
          <p:cNvPr id="112" name="TextBox 111">
            <a:extLst>
              <a:ext uri="{FF2B5EF4-FFF2-40B4-BE49-F238E27FC236}">
                <a16:creationId xmlns:a16="http://schemas.microsoft.com/office/drawing/2014/main" id="{6763B4A7-7C4D-B896-289A-8756E0FB2546}"/>
              </a:ext>
            </a:extLst>
          </p:cNvPr>
          <p:cNvSpPr txBox="1"/>
          <p:nvPr/>
        </p:nvSpPr>
        <p:spPr>
          <a:xfrm>
            <a:off x="8981384" y="2614585"/>
            <a:ext cx="293350" cy="123111"/>
          </a:xfrm>
          <a:prstGeom prst="rect">
            <a:avLst/>
          </a:prstGeom>
          <a:noFill/>
        </p:spPr>
        <p:txBody>
          <a:bodyPr wrap="none" lIns="0" tIns="0" rIns="0" bIns="0" rtlCol="0">
            <a:spAutoFit/>
          </a:bodyPr>
          <a:lstStyle/>
          <a:p>
            <a:r>
              <a:rPr lang="en-GB" sz="800" b="1" noProof="0" dirty="0">
                <a:solidFill>
                  <a:schemeClr val="tx2"/>
                </a:solidFill>
                <a:latin typeface="Arial" panose="020B0604020202020204" pitchFamily="34" charset="0"/>
                <a:ea typeface="Aileron" charset="0"/>
                <a:cs typeface="Arial" panose="020B0604020202020204" pitchFamily="34" charset="0"/>
              </a:rPr>
              <a:t>68.6%</a:t>
            </a:r>
          </a:p>
        </p:txBody>
      </p:sp>
      <p:sp>
        <p:nvSpPr>
          <p:cNvPr id="12" name="Content Placeholder 1">
            <a:extLst>
              <a:ext uri="{FF2B5EF4-FFF2-40B4-BE49-F238E27FC236}">
                <a16:creationId xmlns:a16="http://schemas.microsoft.com/office/drawing/2014/main" id="{BB45E170-EE8A-53E7-6B77-984DCAC67D93}"/>
              </a:ext>
            </a:extLst>
          </p:cNvPr>
          <p:cNvSpPr txBox="1">
            <a:spLocks/>
          </p:cNvSpPr>
          <p:nvPr/>
        </p:nvSpPr>
        <p:spPr>
          <a:xfrm>
            <a:off x="620184" y="5037418"/>
            <a:ext cx="10963200" cy="98081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Font typeface="Arial" panose="020B0604020202020204" pitchFamily="34" charset="0"/>
              <a:buChar char="•"/>
            </a:pPr>
            <a:r>
              <a:rPr lang="en-GB" sz="1600" noProof="0" dirty="0"/>
              <a:t>Although immature, a favourable OS trend was observed</a:t>
            </a:r>
          </a:p>
          <a:p>
            <a:pPr>
              <a:spcBef>
                <a:spcPts val="600"/>
              </a:spcBef>
            </a:pPr>
            <a:r>
              <a:rPr lang="en-GB" sz="1600" noProof="0" dirty="0"/>
              <a:t>The safety profile of lenvatinib + pembrolizumab, in combination with TACE, was manageable </a:t>
            </a:r>
            <a:br>
              <a:rPr lang="en-GB" sz="1600" noProof="0" dirty="0"/>
            </a:br>
            <a:r>
              <a:rPr lang="en-GB" sz="1600" noProof="0" dirty="0"/>
              <a:t>and consistent with known safety profiles</a:t>
            </a:r>
          </a:p>
        </p:txBody>
      </p:sp>
      <p:pic>
        <p:nvPicPr>
          <p:cNvPr id="8" name="Picture 7" descr="A graph showing a line of red and blue lines&#10;&#10;Description automatically generated with medium confidence">
            <a:extLst>
              <a:ext uri="{FF2B5EF4-FFF2-40B4-BE49-F238E27FC236}">
                <a16:creationId xmlns:a16="http://schemas.microsoft.com/office/drawing/2014/main" id="{8533E285-76AF-9CC6-7949-CA7841F8771B}"/>
              </a:ext>
            </a:extLst>
          </p:cNvPr>
          <p:cNvPicPr>
            <a:picLocks noChangeAspect="1"/>
          </p:cNvPicPr>
          <p:nvPr/>
        </p:nvPicPr>
        <p:blipFill>
          <a:blip r:embed="rId3"/>
          <a:stretch>
            <a:fillRect/>
          </a:stretch>
        </p:blipFill>
        <p:spPr>
          <a:xfrm>
            <a:off x="6602815" y="2484500"/>
            <a:ext cx="4648200" cy="1816100"/>
          </a:xfrm>
          <a:prstGeom prst="rect">
            <a:avLst/>
          </a:prstGeom>
        </p:spPr>
      </p:pic>
      <p:graphicFrame>
        <p:nvGraphicFramePr>
          <p:cNvPr id="53" name="Table 52">
            <a:extLst>
              <a:ext uri="{FF2B5EF4-FFF2-40B4-BE49-F238E27FC236}">
                <a16:creationId xmlns:a16="http://schemas.microsoft.com/office/drawing/2014/main" id="{CFF96AB8-0AA4-AB67-DCFA-5FDB007A16CA}"/>
              </a:ext>
            </a:extLst>
          </p:cNvPr>
          <p:cNvGraphicFramePr>
            <a:graphicFrameLocks noGrp="1"/>
          </p:cNvGraphicFramePr>
          <p:nvPr>
            <p:extLst>
              <p:ext uri="{D42A27DB-BD31-4B8C-83A1-F6EECF244321}">
                <p14:modId xmlns:p14="http://schemas.microsoft.com/office/powerpoint/2010/main" val="684867990"/>
              </p:ext>
            </p:extLst>
          </p:nvPr>
        </p:nvGraphicFramePr>
        <p:xfrm>
          <a:off x="3536350" y="2483062"/>
          <a:ext cx="2428888" cy="931200"/>
        </p:xfrm>
        <a:graphic>
          <a:graphicData uri="http://schemas.openxmlformats.org/drawingml/2006/table">
            <a:tbl>
              <a:tblPr firstRow="1" bandRow="1">
                <a:tableStyleId>{5C22544A-7EE6-4342-B048-85BDC9FD1C3A}</a:tableStyleId>
              </a:tblPr>
              <a:tblGrid>
                <a:gridCol w="892788">
                  <a:extLst>
                    <a:ext uri="{9D8B030D-6E8A-4147-A177-3AD203B41FA5}">
                      <a16:colId xmlns:a16="http://schemas.microsoft.com/office/drawing/2014/main" val="2870562913"/>
                    </a:ext>
                  </a:extLst>
                </a:gridCol>
                <a:gridCol w="768050">
                  <a:extLst>
                    <a:ext uri="{9D8B030D-6E8A-4147-A177-3AD203B41FA5}">
                      <a16:colId xmlns:a16="http://schemas.microsoft.com/office/drawing/2014/main" val="3546940678"/>
                    </a:ext>
                  </a:extLst>
                </a:gridCol>
                <a:gridCol w="768050">
                  <a:extLst>
                    <a:ext uri="{9D8B030D-6E8A-4147-A177-3AD203B41FA5}">
                      <a16:colId xmlns:a16="http://schemas.microsoft.com/office/drawing/2014/main" val="2129270681"/>
                    </a:ext>
                  </a:extLst>
                </a:gridCol>
              </a:tblGrid>
              <a:tr h="132179">
                <a:tc>
                  <a:txBody>
                    <a:bodyPr/>
                    <a:lstStyle/>
                    <a:p>
                      <a:endParaRPr lang="en-GB" sz="7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700" noProof="0" dirty="0">
                          <a:latin typeface="Arial" panose="020B0604020202020204" pitchFamily="34" charset="0"/>
                          <a:cs typeface="Arial" panose="020B0604020202020204" pitchFamily="34" charset="0"/>
                        </a:rPr>
                        <a:t>Lenvatinib + pembrolizumab +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700" noProof="0" dirty="0">
                          <a:latin typeface="Arial" panose="020B0604020202020204" pitchFamily="34" charset="0"/>
                          <a:cs typeface="Arial" panose="020B0604020202020204" pitchFamily="34" charset="0"/>
                        </a:rPr>
                        <a:t>Dual placebo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GB" sz="700" b="0" noProof="0"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132 (55.7)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154 (63.4)</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386912"/>
                  </a:ext>
                </a:extLst>
              </a:tr>
              <a:tr h="193389">
                <a:tc>
                  <a:txBody>
                    <a:bodyPr/>
                    <a:lstStyle/>
                    <a:p>
                      <a:r>
                        <a:rPr lang="en-GB" sz="700" b="0" noProof="0" dirty="0">
                          <a:latin typeface="Arial" panose="020B0604020202020204" pitchFamily="34" charset="0"/>
                          <a:cs typeface="Arial" panose="020B0604020202020204" pitchFamily="34" charset="0"/>
                        </a:rPr>
                        <a:t>Median </a:t>
                      </a:r>
                      <a:br>
                        <a:rPr lang="en-GB" sz="700" b="0" noProof="0" dirty="0">
                          <a:latin typeface="Arial" panose="020B0604020202020204" pitchFamily="34" charset="0"/>
                          <a:cs typeface="Arial" panose="020B0604020202020204" pitchFamily="34" charset="0"/>
                        </a:rPr>
                      </a:br>
                      <a:r>
                        <a:rPr lang="en-GB" sz="700" b="0" noProof="0" dirty="0">
                          <a:latin typeface="Arial" panose="020B0604020202020204" pitchFamily="34" charset="0"/>
                          <a:cs typeface="Arial" panose="020B0604020202020204" pitchFamily="34" charset="0"/>
                        </a:rPr>
                        <a:t>(95% CI), months</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14.6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(12.6-16.7)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10.0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(8.1-12.2)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133363"/>
                  </a:ext>
                </a:extLst>
              </a:tr>
              <a:tr h="132179">
                <a:tc>
                  <a:txBody>
                    <a:bodyPr/>
                    <a:lstStyle/>
                    <a:p>
                      <a:r>
                        <a:rPr lang="en-GB" sz="700" b="0" noProof="0" dirty="0">
                          <a:latin typeface="Arial" panose="020B0604020202020204" pitchFamily="34" charset="0"/>
                          <a:cs typeface="Arial" panose="020B0604020202020204" pitchFamily="34" charset="0"/>
                        </a:rPr>
                        <a:t>HR (95% CI)</a:t>
                      </a:r>
                      <a:br>
                        <a:rPr lang="en-GB" sz="700" b="0" noProof="0" dirty="0">
                          <a:latin typeface="Arial" panose="020B0604020202020204" pitchFamily="34" charset="0"/>
                          <a:cs typeface="Arial" panose="020B0604020202020204" pitchFamily="34" charset="0"/>
                        </a:rPr>
                      </a:br>
                      <a:r>
                        <a:rPr lang="en-GB" sz="700" b="0" noProof="0" dirty="0">
                          <a:latin typeface="Arial" panose="020B0604020202020204" pitchFamily="34" charset="0"/>
                          <a:cs typeface="Arial" panose="020B0604020202020204" pitchFamily="34" charset="0"/>
                        </a:rPr>
                        <a:t>p value</a:t>
                      </a:r>
                      <a:r>
                        <a:rPr lang="en-GB" sz="700" b="0" baseline="30000" noProof="0" dirty="0">
                          <a:latin typeface="Arial" panose="020B0604020202020204" pitchFamily="34" charset="0"/>
                          <a:cs typeface="Arial" panose="020B0604020202020204" pitchFamily="34" charset="0"/>
                        </a:rPr>
                        <a:t>a</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700" noProof="0" dirty="0">
                          <a:latin typeface="Arial" panose="020B0604020202020204" pitchFamily="34" charset="0"/>
                          <a:cs typeface="Arial" panose="020B0604020202020204" pitchFamily="34" charset="0"/>
                        </a:rPr>
                        <a:t>0.66 (0.51-0.84)</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0.0002</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graphicFrame>
        <p:nvGraphicFramePr>
          <p:cNvPr id="106" name="Table 105">
            <a:extLst>
              <a:ext uri="{FF2B5EF4-FFF2-40B4-BE49-F238E27FC236}">
                <a16:creationId xmlns:a16="http://schemas.microsoft.com/office/drawing/2014/main" id="{38E931D2-00ED-1B6D-C82B-742607E789FB}"/>
              </a:ext>
            </a:extLst>
          </p:cNvPr>
          <p:cNvGraphicFramePr>
            <a:graphicFrameLocks noGrp="1"/>
          </p:cNvGraphicFramePr>
          <p:nvPr>
            <p:extLst>
              <p:ext uri="{D42A27DB-BD31-4B8C-83A1-F6EECF244321}">
                <p14:modId xmlns:p14="http://schemas.microsoft.com/office/powerpoint/2010/main" val="3897901675"/>
              </p:ext>
            </p:extLst>
          </p:nvPr>
        </p:nvGraphicFramePr>
        <p:xfrm>
          <a:off x="9420676" y="2195069"/>
          <a:ext cx="2125737" cy="698400"/>
        </p:xfrm>
        <a:graphic>
          <a:graphicData uri="http://schemas.openxmlformats.org/drawingml/2006/table">
            <a:tbl>
              <a:tblPr firstRow="1" bandRow="1">
                <a:tableStyleId>{5C22544A-7EE6-4342-B048-85BDC9FD1C3A}</a:tableStyleId>
              </a:tblPr>
              <a:tblGrid>
                <a:gridCol w="707772">
                  <a:extLst>
                    <a:ext uri="{9D8B030D-6E8A-4147-A177-3AD203B41FA5}">
                      <a16:colId xmlns:a16="http://schemas.microsoft.com/office/drawing/2014/main" val="2870562913"/>
                    </a:ext>
                  </a:extLst>
                </a:gridCol>
                <a:gridCol w="745776">
                  <a:extLst>
                    <a:ext uri="{9D8B030D-6E8A-4147-A177-3AD203B41FA5}">
                      <a16:colId xmlns:a16="http://schemas.microsoft.com/office/drawing/2014/main" val="3546940678"/>
                    </a:ext>
                  </a:extLst>
                </a:gridCol>
                <a:gridCol w="672189">
                  <a:extLst>
                    <a:ext uri="{9D8B030D-6E8A-4147-A177-3AD203B41FA5}">
                      <a16:colId xmlns:a16="http://schemas.microsoft.com/office/drawing/2014/main" val="2129270681"/>
                    </a:ext>
                  </a:extLst>
                </a:gridCol>
              </a:tblGrid>
              <a:tr h="132179">
                <a:tc>
                  <a:txBody>
                    <a:bodyPr/>
                    <a:lstStyle/>
                    <a:p>
                      <a:endParaRPr lang="en-GB" sz="700" noProof="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Lenvatinib + pembrolizumab +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700" noProof="0" dirty="0">
                          <a:latin typeface="Arial" panose="020B0604020202020204" pitchFamily="34" charset="0"/>
                          <a:cs typeface="Arial" panose="020B0604020202020204" pitchFamily="34" charset="0"/>
                        </a:rPr>
                        <a:t>Dual placebo </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 TACE</a:t>
                      </a:r>
                    </a:p>
                  </a:txBody>
                  <a:tcPr marL="36000" marR="36000" marT="9720" marB="9720" anchor="b">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28807471"/>
                  </a:ext>
                </a:extLst>
              </a:tr>
              <a:tr h="70969">
                <a:tc>
                  <a:txBody>
                    <a:bodyPr/>
                    <a:lstStyle/>
                    <a:p>
                      <a:r>
                        <a:rPr lang="en-GB" sz="700" b="0" noProof="0" dirty="0">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69 (29.1)</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noProof="0" dirty="0">
                          <a:latin typeface="Arial" panose="020B0604020202020204" pitchFamily="34" charset="0"/>
                          <a:cs typeface="Arial" panose="020B0604020202020204" pitchFamily="34" charset="0"/>
                        </a:rPr>
                        <a:t>82 (33.7)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86912"/>
                  </a:ext>
                </a:extLst>
              </a:tr>
              <a:tr h="132179">
                <a:tc>
                  <a:txBody>
                    <a:bodyPr/>
                    <a:lstStyle/>
                    <a:p>
                      <a:r>
                        <a:rPr lang="en-GB" sz="700" b="0" noProof="0" dirty="0">
                          <a:latin typeface="Arial" panose="020B0604020202020204" pitchFamily="34" charset="0"/>
                          <a:cs typeface="Arial" panose="020B0604020202020204" pitchFamily="34" charset="0"/>
                        </a:rPr>
                        <a:t>HR (95% CI)</a:t>
                      </a:r>
                      <a:br>
                        <a:rPr lang="en-GB" sz="700" b="0" noProof="0" dirty="0">
                          <a:latin typeface="Arial" panose="020B0604020202020204" pitchFamily="34" charset="0"/>
                          <a:cs typeface="Arial" panose="020B0604020202020204" pitchFamily="34" charset="0"/>
                        </a:rPr>
                      </a:br>
                      <a:r>
                        <a:rPr lang="en-GB" sz="700" b="0" noProof="0" dirty="0">
                          <a:latin typeface="Arial" panose="020B0604020202020204" pitchFamily="34" charset="0"/>
                          <a:cs typeface="Arial" panose="020B0604020202020204" pitchFamily="34" charset="0"/>
                        </a:rPr>
                        <a:t>p value</a:t>
                      </a:r>
                      <a:r>
                        <a:rPr lang="en-GB" sz="700" b="0" baseline="30000" noProof="0" dirty="0">
                          <a:latin typeface="Arial" panose="020B0604020202020204" pitchFamily="34" charset="0"/>
                          <a:cs typeface="Arial" panose="020B0604020202020204" pitchFamily="34" charset="0"/>
                        </a:rPr>
                        <a:t>b</a:t>
                      </a:r>
                    </a:p>
                  </a:txBody>
                  <a:tcPr marL="55440" marR="5544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700" noProof="0" dirty="0">
                          <a:latin typeface="Arial" panose="020B0604020202020204" pitchFamily="34" charset="0"/>
                          <a:cs typeface="Arial" panose="020B0604020202020204" pitchFamily="34" charset="0"/>
                        </a:rPr>
                        <a:t>0.80 (0.57-1.11)</a:t>
                      </a:r>
                      <a:br>
                        <a:rPr lang="en-GB" sz="700" noProof="0" dirty="0">
                          <a:latin typeface="Arial" panose="020B0604020202020204" pitchFamily="34" charset="0"/>
                          <a:cs typeface="Arial" panose="020B0604020202020204" pitchFamily="34" charset="0"/>
                        </a:rPr>
                      </a:br>
                      <a:r>
                        <a:rPr lang="en-GB" sz="700" noProof="0" dirty="0">
                          <a:latin typeface="Arial" panose="020B0604020202020204" pitchFamily="34" charset="0"/>
                          <a:cs typeface="Arial" panose="020B0604020202020204" pitchFamily="34" charset="0"/>
                        </a:rPr>
                        <a:t>0.0867</a:t>
                      </a:r>
                    </a:p>
                  </a:txBody>
                  <a:tcPr marL="36000" marR="36000" marT="9720" marB="972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800" dirty="0">
                        <a:latin typeface="Arial" panose="020B0604020202020204" pitchFamily="34" charset="0"/>
                        <a:cs typeface="Arial" panose="020B0604020202020204" pitchFamily="34" charset="0"/>
                      </a:endParaRP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200154"/>
                  </a:ext>
                </a:extLst>
              </a:tr>
            </a:tbl>
          </a:graphicData>
        </a:graphic>
      </p:graphicFrame>
    </p:spTree>
    <p:extLst>
      <p:ext uri="{BB962C8B-B14F-4D97-AF65-F5344CB8AC3E}">
        <p14:creationId xmlns:p14="http://schemas.microsoft.com/office/powerpoint/2010/main" val="11410875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p:txBody>
          <a:bodyPr/>
          <a:lstStyle/>
          <a:p>
            <a:r>
              <a:rPr lang="en-GB" noProof="0" dirty="0"/>
              <a:t>LEAP-012 met its primary endpoint</a:t>
            </a:r>
            <a:endParaRPr lang="en-GB" baseline="30000" noProof="0" dirty="0"/>
          </a:p>
          <a:p>
            <a:pPr lvl="1"/>
            <a:r>
              <a:rPr lang="en-GB" b="1" noProof="0" dirty="0">
                <a:solidFill>
                  <a:schemeClr val="accent1"/>
                </a:solidFill>
              </a:rPr>
              <a:t>Lenvatinib + pembrolizumab + TACE </a:t>
            </a:r>
            <a:r>
              <a:rPr lang="en-GB" noProof="0" dirty="0">
                <a:solidFill>
                  <a:schemeClr val="tx2"/>
                </a:solidFill>
              </a:rPr>
              <a:t>showed a statistically significant and clinically meaningful </a:t>
            </a:r>
            <a:r>
              <a:rPr lang="en-GB" b="1" noProof="0" dirty="0">
                <a:solidFill>
                  <a:schemeClr val="accent1"/>
                </a:solidFill>
              </a:rPr>
              <a:t>improvement in PFS</a:t>
            </a:r>
            <a:r>
              <a:rPr lang="en-GB" noProof="0" dirty="0"/>
              <a:t> versus double placebo + TACE in patients with intermediate-stage HCC</a:t>
            </a:r>
          </a:p>
          <a:p>
            <a:pPr lvl="1"/>
            <a:r>
              <a:rPr lang="en-GB" noProof="0" dirty="0"/>
              <a:t>There was an </a:t>
            </a:r>
            <a:r>
              <a:rPr lang="en-GB" b="1" noProof="0" dirty="0">
                <a:solidFill>
                  <a:schemeClr val="accent1"/>
                </a:solidFill>
              </a:rPr>
              <a:t>early trend toward improvement in OS </a:t>
            </a:r>
            <a:r>
              <a:rPr lang="en-GB" noProof="0" dirty="0"/>
              <a:t>versus placebo + TACE in patients with intermediate-stage HCC</a:t>
            </a:r>
          </a:p>
          <a:p>
            <a:pPr lvl="2"/>
            <a:r>
              <a:rPr lang="en-GB" noProof="0" dirty="0"/>
              <a:t>OS will be retested in future analyses</a:t>
            </a:r>
          </a:p>
          <a:p>
            <a:r>
              <a:rPr lang="en-GB" noProof="0" dirty="0"/>
              <a:t>The adverse event profile was consistent with known safety profiles of lenvatinib, pembrolizumab, and TACE</a:t>
            </a:r>
          </a:p>
          <a:p>
            <a:pPr lvl="1"/>
            <a:r>
              <a:rPr lang="en-GB" noProof="0" dirty="0"/>
              <a:t>No new safety signals were identified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sz="2800" noProof="0" dirty="0"/>
              <a:t>IO-based treatments combined with LRT </a:t>
            </a:r>
            <a:br>
              <a:rPr lang="en-GB" sz="2800" noProof="0" dirty="0"/>
            </a:br>
            <a:r>
              <a:rPr lang="en-GB" sz="2000" noProof="0" dirty="0">
                <a:solidFill>
                  <a:schemeClr val="accent1"/>
                </a:solidFill>
              </a:rPr>
              <a:t>LEAP-012 – summary</a:t>
            </a:r>
            <a:endParaRPr lang="en-GB" sz="2000" baseline="30000" noProof="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38</a:t>
            </a:fld>
            <a:endParaRPr lang="en-GB" noProof="0" dirty="0"/>
          </a:p>
        </p:txBody>
      </p:sp>
      <p:sp>
        <p:nvSpPr>
          <p:cNvPr id="8" name="Content Placeholder 10">
            <a:extLst>
              <a:ext uri="{FF2B5EF4-FFF2-40B4-BE49-F238E27FC236}">
                <a16:creationId xmlns:a16="http://schemas.microsoft.com/office/drawing/2014/main" id="{B8890FFA-F8E8-B793-17F2-B99B4A93655E}"/>
              </a:ext>
            </a:extLst>
          </p:cNvPr>
          <p:cNvSpPr>
            <a:spLocks noGrp="1"/>
          </p:cNvSpPr>
          <p:nvPr>
            <p:ph sz="quarter" idx="15"/>
          </p:nvPr>
        </p:nvSpPr>
        <p:spPr>
          <a:xfrm>
            <a:off x="620183" y="6356351"/>
            <a:ext cx="10180339" cy="365125"/>
          </a:xfrm>
        </p:spPr>
        <p:txBody>
          <a:bodyPr anchor="b"/>
          <a:lstStyle/>
          <a:p>
            <a:r>
              <a:rPr lang="en-GB" noProof="0" dirty="0"/>
              <a:t>HCC, </a:t>
            </a:r>
            <a:r>
              <a:rPr lang="en-GB" noProof="0" dirty="0">
                <a:solidFill>
                  <a:schemeClr val="tx2"/>
                </a:solidFill>
              </a:rPr>
              <a:t>hepatocellular carcinoma; IO, immuno-oncology; LRT, locoregional therapy; OS, overall survival; PFS, progression free survival; TACE, transarterial chemoembolisation</a:t>
            </a:r>
          </a:p>
          <a:p>
            <a:r>
              <a:rPr lang="en-GB" noProof="0" dirty="0">
                <a:solidFill>
                  <a:schemeClr val="tx2"/>
                </a:solidFill>
              </a:rPr>
              <a:t>Llovet J, et al. ESMO 2024. Abstract #LBA3. Oral presentation; </a:t>
            </a:r>
            <a:r>
              <a:rPr lang="en-GB" sz="1200" noProof="0" dirty="0">
                <a:solidFill>
                  <a:schemeClr val="tx2"/>
                </a:solidFill>
              </a:rPr>
              <a:t>Kudo M, et al. Lancet. 2025;405:203-215</a:t>
            </a:r>
            <a:endParaRPr lang="en-GB" noProof="0" dirty="0">
              <a:solidFill>
                <a:schemeClr val="tx2"/>
              </a:solidFill>
              <a:highlight>
                <a:srgbClr val="FFFF00"/>
              </a:highlight>
            </a:endParaRPr>
          </a:p>
        </p:txBody>
      </p:sp>
      <p:pic>
        <p:nvPicPr>
          <p:cNvPr id="13" name="Picture 12">
            <a:extLst>
              <a:ext uri="{FF2B5EF4-FFF2-40B4-BE49-F238E27FC236}">
                <a16:creationId xmlns:a16="http://schemas.microsoft.com/office/drawing/2014/main" id="{0B4A863D-AD62-BE6A-C212-5DD71E974527}"/>
              </a:ext>
            </a:extLst>
          </p:cNvPr>
          <p:cNvPicPr>
            <a:picLocks noChangeAspect="1"/>
          </p:cNvPicPr>
          <p:nvPr/>
        </p:nvPicPr>
        <p:blipFill>
          <a:blip r:embed="rId2"/>
          <a:stretch>
            <a:fillRect/>
          </a:stretch>
        </p:blipFill>
        <p:spPr>
          <a:xfrm>
            <a:off x="-2905000" y="12630120"/>
            <a:ext cx="12192000" cy="5812698"/>
          </a:xfrm>
          <a:prstGeom prst="rect">
            <a:avLst/>
          </a:prstGeom>
        </p:spPr>
      </p:pic>
      <p:sp>
        <p:nvSpPr>
          <p:cNvPr id="7" name="Rectangle: Rounded Corners 6">
            <a:extLst>
              <a:ext uri="{FF2B5EF4-FFF2-40B4-BE49-F238E27FC236}">
                <a16:creationId xmlns:a16="http://schemas.microsoft.com/office/drawing/2014/main" id="{F8522B6A-C89D-F539-EFD1-68B87D0CCE46}"/>
              </a:ext>
            </a:extLst>
          </p:cNvPr>
          <p:cNvSpPr/>
          <p:nvPr/>
        </p:nvSpPr>
        <p:spPr>
          <a:xfrm>
            <a:off x="2457501" y="4653136"/>
            <a:ext cx="7276999" cy="936104"/>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Lenvatinib + pembrolizumab + TACE may be accepted as a new standard of care in intermediate HCC</a:t>
            </a:r>
          </a:p>
        </p:txBody>
      </p:sp>
    </p:spTree>
    <p:extLst>
      <p:ext uri="{BB962C8B-B14F-4D97-AF65-F5344CB8AC3E}">
        <p14:creationId xmlns:p14="http://schemas.microsoft.com/office/powerpoint/2010/main" val="39101595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A3CA-4882-0025-4528-AFACA9D2C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D5CAA-C1D7-F035-F657-F1E8085A8152}"/>
              </a:ext>
            </a:extLst>
          </p:cNvPr>
          <p:cNvSpPr>
            <a:spLocks noGrp="1"/>
          </p:cNvSpPr>
          <p:nvPr>
            <p:ph type="title"/>
          </p:nvPr>
        </p:nvSpPr>
        <p:spPr>
          <a:xfrm>
            <a:off x="609600" y="1844824"/>
            <a:ext cx="10972800" cy="2592288"/>
          </a:xfrm>
        </p:spPr>
        <p:txBody>
          <a:bodyPr>
            <a:normAutofit/>
          </a:bodyPr>
          <a:lstStyle/>
          <a:p>
            <a:r>
              <a:rPr lang="en-GB" sz="3600" noProof="0" dirty="0"/>
              <a:t>MDt and multimodal treatment in hcc</a:t>
            </a:r>
          </a:p>
        </p:txBody>
      </p:sp>
      <p:sp>
        <p:nvSpPr>
          <p:cNvPr id="5" name="Slide Number Placeholder 4">
            <a:extLst>
              <a:ext uri="{FF2B5EF4-FFF2-40B4-BE49-F238E27FC236}">
                <a16:creationId xmlns:a16="http://schemas.microsoft.com/office/drawing/2014/main" id="{02C044F2-EB8E-B113-03CC-466DE3ECF54A}"/>
              </a:ext>
            </a:extLst>
          </p:cNvPr>
          <p:cNvSpPr>
            <a:spLocks noGrp="1"/>
          </p:cNvSpPr>
          <p:nvPr>
            <p:ph type="sldNum" sz="quarter" idx="4"/>
          </p:nvPr>
        </p:nvSpPr>
        <p:spPr/>
        <p:txBody>
          <a:bodyPr/>
          <a:lstStyle/>
          <a:p>
            <a:fld id="{FCE43C0F-8A7B-3A4B-9DB5-B3472E36E833}" type="slidenum">
              <a:rPr lang="en-GB" noProof="0" smtClean="0"/>
              <a:pPr/>
              <a:t>39</a:t>
            </a:fld>
            <a:endParaRPr lang="en-GB" noProof="0" dirty="0"/>
          </a:p>
        </p:txBody>
      </p:sp>
      <p:sp>
        <p:nvSpPr>
          <p:cNvPr id="7" name="Content Placeholder 6">
            <a:extLst>
              <a:ext uri="{FF2B5EF4-FFF2-40B4-BE49-F238E27FC236}">
                <a16:creationId xmlns:a16="http://schemas.microsoft.com/office/drawing/2014/main" id="{BDD2F7E6-9C62-3070-03A6-666DB5D7F819}"/>
              </a:ext>
            </a:extLst>
          </p:cNvPr>
          <p:cNvSpPr>
            <a:spLocks noGrp="1"/>
          </p:cNvSpPr>
          <p:nvPr>
            <p:ph sz="quarter" idx="15"/>
          </p:nvPr>
        </p:nvSpPr>
        <p:spPr/>
        <p:txBody>
          <a:bodyPr/>
          <a:lstStyle/>
          <a:p>
            <a:r>
              <a:rPr lang="en-GB" noProof="0" dirty="0"/>
              <a:t>HCC, hepatocellular carcinoma; MDT, multidisciplinary team</a:t>
            </a:r>
          </a:p>
        </p:txBody>
      </p:sp>
    </p:spTree>
    <p:extLst>
      <p:ext uri="{BB962C8B-B14F-4D97-AF65-F5344CB8AC3E}">
        <p14:creationId xmlns:p14="http://schemas.microsoft.com/office/powerpoint/2010/main" val="8641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This programme has been developed by a Group of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
        <p:nvSpPr>
          <p:cNvPr id="22" name="Content Placeholder 21">
            <a:extLst>
              <a:ext uri="{FF2B5EF4-FFF2-40B4-BE49-F238E27FC236}">
                <a16:creationId xmlns:a16="http://schemas.microsoft.com/office/drawing/2014/main" id="{03EB309C-7108-8D40-8457-D57FBD92E19B}"/>
              </a:ext>
            </a:extLst>
          </p:cNvPr>
          <p:cNvSpPr>
            <a:spLocks noGrp="1"/>
          </p:cNvSpPr>
          <p:nvPr>
            <p:ph sz="quarter" idx="15"/>
          </p:nvPr>
        </p:nvSpPr>
        <p:spPr/>
        <p:txBody>
          <a:bodyPr/>
          <a:lstStyle/>
          <a:p>
            <a:endParaRPr lang="en-GB" noProof="0" dirty="0"/>
          </a:p>
        </p:txBody>
      </p:sp>
      <p:sp>
        <p:nvSpPr>
          <p:cNvPr id="25" name="Rectangle 24">
            <a:extLst>
              <a:ext uri="{FF2B5EF4-FFF2-40B4-BE49-F238E27FC236}">
                <a16:creationId xmlns:a16="http://schemas.microsoft.com/office/drawing/2014/main" id="{41404F96-8455-8D4D-96C2-2E62FE6A3E1F}"/>
              </a:ext>
            </a:extLst>
          </p:cNvPr>
          <p:cNvSpPr/>
          <p:nvPr/>
        </p:nvSpPr>
        <p:spPr>
          <a:xfrm>
            <a:off x="6191672" y="1484513"/>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 name="Rectangle 4">
            <a:extLst>
              <a:ext uri="{FF2B5EF4-FFF2-40B4-BE49-F238E27FC236}">
                <a16:creationId xmlns:a16="http://schemas.microsoft.com/office/drawing/2014/main" id="{0D805C94-7A53-1F51-6E45-DB1BF022C93E}"/>
              </a:ext>
            </a:extLst>
          </p:cNvPr>
          <p:cNvSpPr/>
          <p:nvPr/>
        </p:nvSpPr>
        <p:spPr>
          <a:xfrm>
            <a:off x="3487621" y="1484784"/>
            <a:ext cx="2536371" cy="360659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 name="Freeform 5">
            <a:extLst>
              <a:ext uri="{FF2B5EF4-FFF2-40B4-BE49-F238E27FC236}">
                <a16:creationId xmlns:a16="http://schemas.microsoft.com/office/drawing/2014/main" id="{89748D37-AF74-09A6-35B4-C00496DF2C6C}"/>
              </a:ext>
            </a:extLst>
          </p:cNvPr>
          <p:cNvSpPr/>
          <p:nvPr/>
        </p:nvSpPr>
        <p:spPr>
          <a:xfrm>
            <a:off x="3624316" y="1596929"/>
            <a:ext cx="2262981" cy="101551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dirty="0">
                <a:latin typeface="Arial" panose="020B0604020202020204" pitchFamily="34" charset="0"/>
                <a:cs typeface="Arial" panose="020B0604020202020204" pitchFamily="34" charset="0"/>
              </a:rPr>
              <a:t>Prof.</a:t>
            </a:r>
            <a:r>
              <a:rPr lang="en-GB" sz="1400" b="1" kern="1200" noProof="0" dirty="0">
                <a:latin typeface="Arial" panose="020B0604020202020204" pitchFamily="34" charset="0"/>
                <a:cs typeface="Arial" panose="020B0604020202020204" pitchFamily="34" charset="0"/>
              </a:rPr>
              <a:t> Aiwu </a:t>
            </a:r>
            <a:r>
              <a:rPr lang="en-GB" sz="1400" b="1" noProof="0" dirty="0">
                <a:latin typeface="Arial" panose="020B0604020202020204" pitchFamily="34" charset="0"/>
                <a:cs typeface="Arial" panose="020B0604020202020204" pitchFamily="34" charset="0"/>
              </a:rPr>
              <a:t>Ruth He</a:t>
            </a:r>
            <a:endParaRPr lang="en-GB" sz="1400" b="1" kern="1200" noProof="0" dirty="0">
              <a:latin typeface="Arial" panose="020B0604020202020204" pitchFamily="34" charset="0"/>
              <a:cs typeface="Arial" panose="020B0604020202020204" pitchFamily="34" charset="0"/>
            </a:endParaRPr>
          </a:p>
          <a:p>
            <a:pPr algn="ctr" defTabSz="622300">
              <a:lnSpc>
                <a:spcPct val="90000"/>
              </a:lnSpc>
              <a:spcBef>
                <a:spcPct val="0"/>
              </a:spcBef>
              <a:spcAft>
                <a:spcPts val="300"/>
              </a:spcAft>
            </a:pPr>
            <a:r>
              <a:rPr lang="en-GB" sz="1400" cap="none" noProof="0" dirty="0">
                <a:latin typeface="Arial" panose="020B0604020202020204" pitchFamily="34" charset="0"/>
                <a:cs typeface="Arial" panose="020B0604020202020204" pitchFamily="34" charset="0"/>
              </a:rPr>
              <a:t>Professor of Medicine and Oncology</a:t>
            </a:r>
            <a:br>
              <a:rPr lang="en-GB" sz="1400" cap="none" noProof="0" dirty="0">
                <a:latin typeface="Arial" panose="020B0604020202020204" pitchFamily="34" charset="0"/>
                <a:cs typeface="Arial" panose="020B0604020202020204" pitchFamily="34" charset="0"/>
              </a:rPr>
            </a:br>
            <a:r>
              <a:rPr lang="en-GB" sz="1400" cap="none" noProof="0" dirty="0">
                <a:latin typeface="Arial" panose="020B0604020202020204" pitchFamily="34" charset="0"/>
                <a:cs typeface="Arial" panose="020B0604020202020204" pitchFamily="34" charset="0"/>
              </a:rPr>
              <a:t>Columbia University, USA</a:t>
            </a:r>
            <a:endParaRPr lang="en-GB" sz="1400" noProof="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F3FBCE-3FC0-16BC-E0B3-31DF0DD15B99}"/>
              </a:ext>
            </a:extLst>
          </p:cNvPr>
          <p:cNvPicPr>
            <a:picLocks noChangeAspect="1"/>
          </p:cNvPicPr>
          <p:nvPr/>
        </p:nvPicPr>
        <p:blipFill rotWithShape="1">
          <a:blip r:embed="rId3"/>
          <a:srcRect l="9202" t="3885" b="32790"/>
          <a:stretch/>
        </p:blipFill>
        <p:spPr>
          <a:xfrm>
            <a:off x="3619938" y="2715925"/>
            <a:ext cx="2264400" cy="2231571"/>
          </a:xfrm>
          <a:prstGeom prst="rect">
            <a:avLst/>
          </a:prstGeom>
        </p:spPr>
      </p:pic>
      <p:sp>
        <p:nvSpPr>
          <p:cNvPr id="10" name="Freeform 9">
            <a:extLst>
              <a:ext uri="{FF2B5EF4-FFF2-40B4-BE49-F238E27FC236}">
                <a16:creationId xmlns:a16="http://schemas.microsoft.com/office/drawing/2014/main" id="{33EB7838-C94E-9076-E308-E842C107E76F}"/>
              </a:ext>
            </a:extLst>
          </p:cNvPr>
          <p:cNvSpPr/>
          <p:nvPr/>
        </p:nvSpPr>
        <p:spPr>
          <a:xfrm>
            <a:off x="6329076" y="1603017"/>
            <a:ext cx="2262981" cy="101551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noProof="0" dirty="0">
                <a:latin typeface="Arial" panose="020B0604020202020204" pitchFamily="34" charset="0"/>
                <a:cs typeface="Arial" panose="020B0604020202020204" pitchFamily="34" charset="0"/>
              </a:rPr>
              <a:t>Prof. Beau Toskich, FSIR</a:t>
            </a:r>
            <a:endParaRPr lang="en-GB" sz="1400" b="1" kern="1200" noProof="0" dirty="0">
              <a:latin typeface="Arial" panose="020B0604020202020204" pitchFamily="34" charset="0"/>
              <a:cs typeface="Arial" panose="020B0604020202020204" pitchFamily="34" charset="0"/>
            </a:endParaRPr>
          </a:p>
          <a:p>
            <a:pPr algn="ctr" defTabSz="622300">
              <a:lnSpc>
                <a:spcPct val="90000"/>
              </a:lnSpc>
              <a:spcBef>
                <a:spcPct val="0"/>
              </a:spcBef>
              <a:spcAft>
                <a:spcPts val="300"/>
              </a:spcAft>
            </a:pPr>
            <a:r>
              <a:rPr lang="en-GB" sz="1400" cap="none" noProof="0" dirty="0">
                <a:latin typeface="Arial" panose="020B0604020202020204" pitchFamily="34" charset="0"/>
                <a:cs typeface="Arial" panose="020B0604020202020204" pitchFamily="34" charset="0"/>
              </a:rPr>
              <a:t>Professor of Interventional Radiology</a:t>
            </a:r>
            <a:br>
              <a:rPr lang="en-GB" sz="1400" cap="none" noProof="0" dirty="0">
                <a:latin typeface="Arial" panose="020B0604020202020204" pitchFamily="34" charset="0"/>
                <a:cs typeface="Arial" panose="020B0604020202020204" pitchFamily="34" charset="0"/>
              </a:rPr>
            </a:br>
            <a:r>
              <a:rPr lang="en-GB" sz="1400" cap="none" noProof="0" dirty="0">
                <a:latin typeface="Arial" panose="020B0604020202020204" pitchFamily="34" charset="0"/>
                <a:cs typeface="Arial" panose="020B0604020202020204" pitchFamily="34" charset="0"/>
              </a:rPr>
              <a:t>Mayo Clinic Florida, USA</a:t>
            </a:r>
            <a:endParaRPr lang="en-GB" sz="1400" noProof="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06F5424-37F3-39CA-87DB-642AA69726B1}"/>
              </a:ext>
            </a:extLst>
          </p:cNvPr>
          <p:cNvPicPr>
            <a:picLocks noChangeAspect="1"/>
          </p:cNvPicPr>
          <p:nvPr/>
        </p:nvPicPr>
        <p:blipFill>
          <a:blip r:embed="rId4"/>
          <a:srcRect t="7229" b="10595"/>
          <a:stretch/>
        </p:blipFill>
        <p:spPr>
          <a:xfrm>
            <a:off x="6328366" y="2716753"/>
            <a:ext cx="2262981" cy="2231571"/>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FAC6-E9A5-4A0D-120F-E81278C39C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9D95B-3554-A67D-6F82-E7E77753B292}"/>
              </a:ext>
            </a:extLst>
          </p:cNvPr>
          <p:cNvSpPr>
            <a:spLocks noGrp="1"/>
          </p:cNvSpPr>
          <p:nvPr>
            <p:ph sz="quarter" idx="12"/>
          </p:nvPr>
        </p:nvSpPr>
        <p:spPr>
          <a:xfrm>
            <a:off x="620184" y="1425600"/>
            <a:ext cx="4823252" cy="4525200"/>
          </a:xfrm>
        </p:spPr>
        <p:txBody>
          <a:bodyPr/>
          <a:lstStyle/>
          <a:p>
            <a:r>
              <a:rPr lang="en-GB" sz="1800" b="1" noProof="0" dirty="0">
                <a:solidFill>
                  <a:schemeClr val="accent1"/>
                </a:solidFill>
              </a:rPr>
              <a:t>HCC care is complex</a:t>
            </a:r>
            <a:r>
              <a:rPr lang="en-GB" sz="1800" noProof="0" dirty="0"/>
              <a:t>, and requires liver care and HCC treatment, which makes nuanced specialist assessment </a:t>
            </a:r>
            <a:r>
              <a:rPr lang="en-GB" sz="1800" noProof="0" dirty="0">
                <a:solidFill>
                  <a:schemeClr val="tx2"/>
                </a:solidFill>
              </a:rPr>
              <a:t>crucial</a:t>
            </a:r>
            <a:r>
              <a:rPr lang="en-GB" sz="1800" baseline="30000" noProof="0" dirty="0">
                <a:solidFill>
                  <a:schemeClr val="tx2"/>
                </a:solidFill>
              </a:rPr>
              <a:t>1</a:t>
            </a:r>
          </a:p>
          <a:p>
            <a:pPr lvl="1"/>
            <a:r>
              <a:rPr lang="en-GB" sz="1600" noProof="0" dirty="0"/>
              <a:t>Programmatic, </a:t>
            </a:r>
            <a:r>
              <a:rPr lang="en-GB" sz="1600" b="1" noProof="0" dirty="0">
                <a:solidFill>
                  <a:schemeClr val="accent1"/>
                </a:solidFill>
              </a:rPr>
              <a:t>multidisciplinary clinical practice, </a:t>
            </a:r>
            <a:r>
              <a:rPr lang="en-GB" sz="1600" noProof="0" dirty="0">
                <a:solidFill>
                  <a:schemeClr val="tx2"/>
                </a:solidFill>
              </a:rPr>
              <a:t>through the course of treatment,</a:t>
            </a:r>
            <a:r>
              <a:rPr lang="en-GB" sz="1600" b="1" noProof="0" dirty="0">
                <a:solidFill>
                  <a:schemeClr val="tx2"/>
                </a:solidFill>
              </a:rPr>
              <a:t> </a:t>
            </a:r>
            <a:r>
              <a:rPr lang="en-GB" sz="1600" noProof="0" dirty="0">
                <a:solidFill>
                  <a:schemeClr val="tx2"/>
                </a:solidFill>
              </a:rPr>
              <a:t>is best</a:t>
            </a:r>
            <a:r>
              <a:rPr lang="en-GB" sz="1600" baseline="30000" noProof="0" dirty="0">
                <a:solidFill>
                  <a:schemeClr val="tx2"/>
                </a:solidFill>
              </a:rPr>
              <a:t>1</a:t>
            </a:r>
          </a:p>
          <a:p>
            <a:r>
              <a:rPr lang="en-GB" sz="1800" b="1" noProof="0" dirty="0">
                <a:solidFill>
                  <a:schemeClr val="accent1"/>
                </a:solidFill>
              </a:rPr>
              <a:t>MDT care is tailored to individual patient needs </a:t>
            </a:r>
            <a:r>
              <a:rPr lang="en-GB" sz="1800" noProof="0" dirty="0"/>
              <a:t>and provides optimal outcomes</a:t>
            </a:r>
            <a:r>
              <a:rPr lang="en-GB" sz="1800" baseline="30000" noProof="0" dirty="0">
                <a:solidFill>
                  <a:schemeClr val="tx2"/>
                </a:solidFill>
              </a:rPr>
              <a:t>1</a:t>
            </a:r>
          </a:p>
          <a:p>
            <a:pPr lvl="1"/>
            <a:r>
              <a:rPr lang="en-GB" sz="1600" noProof="0" dirty="0"/>
              <a:t>Guidelines provide a foundation, but </a:t>
            </a:r>
            <a:r>
              <a:rPr lang="en-GB" sz="1600" b="1" noProof="0" dirty="0">
                <a:solidFill>
                  <a:schemeClr val="accent1"/>
                </a:solidFill>
              </a:rPr>
              <a:t>cannot capture all patient nuances</a:t>
            </a:r>
            <a:r>
              <a:rPr lang="en-GB" sz="1600" b="1" baseline="30000" noProof="0" dirty="0">
                <a:solidFill>
                  <a:schemeClr val="accent1"/>
                </a:solidFill>
              </a:rPr>
              <a:t>2</a:t>
            </a:r>
            <a:endParaRPr lang="en-GB" sz="1600" b="1" noProof="0" dirty="0">
              <a:solidFill>
                <a:schemeClr val="accent1"/>
              </a:solidFill>
            </a:endParaRPr>
          </a:p>
          <a:p>
            <a:pPr lvl="1"/>
            <a:r>
              <a:rPr lang="en-GB" sz="1600" noProof="0" dirty="0"/>
              <a:t>Each specialty </a:t>
            </a:r>
            <a:r>
              <a:rPr lang="en-GB" sz="1600" b="1" noProof="0" dirty="0">
                <a:solidFill>
                  <a:schemeClr val="accent1"/>
                </a:solidFill>
              </a:rPr>
              <a:t>optimises its role</a:t>
            </a:r>
            <a:r>
              <a:rPr lang="en-GB" sz="1600" noProof="0" dirty="0"/>
              <a:t>, achieving more than a single </a:t>
            </a:r>
            <a:r>
              <a:rPr lang="en-GB" sz="1600" noProof="0" dirty="0">
                <a:solidFill>
                  <a:schemeClr val="tx2"/>
                </a:solidFill>
              </a:rPr>
              <a:t>specialist</a:t>
            </a:r>
            <a:r>
              <a:rPr lang="en-GB" sz="1600" baseline="30000" noProof="0" dirty="0">
                <a:solidFill>
                  <a:schemeClr val="tx2"/>
                </a:solidFill>
              </a:rPr>
              <a:t>1,3</a:t>
            </a:r>
          </a:p>
          <a:p>
            <a:pPr lvl="1"/>
            <a:r>
              <a:rPr lang="en-GB" sz="1600" b="1" noProof="0" dirty="0">
                <a:solidFill>
                  <a:schemeClr val="accent1"/>
                </a:solidFill>
              </a:rPr>
              <a:t>Patient needs </a:t>
            </a:r>
            <a:r>
              <a:rPr lang="en-GB" sz="1600" noProof="0" dirty="0"/>
              <a:t>must always remain the </a:t>
            </a:r>
            <a:r>
              <a:rPr lang="en-GB" sz="1600" b="1" noProof="0" dirty="0">
                <a:solidFill>
                  <a:schemeClr val="accent1"/>
                </a:solidFill>
              </a:rPr>
              <a:t>top priority</a:t>
            </a:r>
            <a:r>
              <a:rPr lang="en-GB" sz="1600" b="1" baseline="30000" noProof="0" dirty="0">
                <a:solidFill>
                  <a:schemeClr val="tx2"/>
                </a:solidFill>
              </a:rPr>
              <a:t>4</a:t>
            </a:r>
          </a:p>
        </p:txBody>
      </p:sp>
      <p:sp>
        <p:nvSpPr>
          <p:cNvPr id="3" name="Title 2">
            <a:extLst>
              <a:ext uri="{FF2B5EF4-FFF2-40B4-BE49-F238E27FC236}">
                <a16:creationId xmlns:a16="http://schemas.microsoft.com/office/drawing/2014/main" id="{F90C21DE-0BCE-27B2-4E17-D39AFAC44600}"/>
              </a:ext>
            </a:extLst>
          </p:cNvPr>
          <p:cNvSpPr>
            <a:spLocks noGrp="1"/>
          </p:cNvSpPr>
          <p:nvPr>
            <p:ph type="title"/>
          </p:nvPr>
        </p:nvSpPr>
        <p:spPr/>
        <p:txBody>
          <a:bodyPr/>
          <a:lstStyle/>
          <a:p>
            <a:r>
              <a:rPr lang="en-GB" noProof="0" dirty="0"/>
              <a:t>Multidisciplinary team approach for </a:t>
            </a:r>
            <a:r>
              <a:rPr lang="en-GB" noProof="0" dirty="0" err="1"/>
              <a:t>hcc</a:t>
            </a:r>
            <a:r>
              <a:rPr lang="en-GB" noProof="0" dirty="0"/>
              <a:t> </a:t>
            </a:r>
            <a:br>
              <a:rPr lang="en-GB" noProof="0" dirty="0"/>
            </a:br>
            <a:r>
              <a:rPr lang="en-GB" sz="2000" noProof="0" dirty="0">
                <a:solidFill>
                  <a:schemeClr val="accent1"/>
                </a:solidFill>
              </a:rPr>
              <a:t>considerations and best practices</a:t>
            </a:r>
          </a:p>
        </p:txBody>
      </p:sp>
      <p:sp>
        <p:nvSpPr>
          <p:cNvPr id="4" name="Slide Number Placeholder 3">
            <a:extLst>
              <a:ext uri="{FF2B5EF4-FFF2-40B4-BE49-F238E27FC236}">
                <a16:creationId xmlns:a16="http://schemas.microsoft.com/office/drawing/2014/main" id="{3DD37D03-56C2-0D0F-1755-4C6FC60CCB0E}"/>
              </a:ext>
            </a:extLst>
          </p:cNvPr>
          <p:cNvSpPr>
            <a:spLocks noGrp="1"/>
          </p:cNvSpPr>
          <p:nvPr>
            <p:ph type="sldNum" sz="quarter" idx="4"/>
          </p:nvPr>
        </p:nvSpPr>
        <p:spPr/>
        <p:txBody>
          <a:bodyPr/>
          <a:lstStyle/>
          <a:p>
            <a:fld id="{FCE43C0F-8A7B-3A4B-9DB5-B3472E36E833}" type="slidenum">
              <a:rPr lang="en-GB" noProof="0" smtClean="0"/>
              <a:pPr/>
              <a:t>40</a:t>
            </a:fld>
            <a:endParaRPr lang="en-GB" noProof="0" dirty="0"/>
          </a:p>
        </p:txBody>
      </p:sp>
      <p:sp>
        <p:nvSpPr>
          <p:cNvPr id="11" name="Content Placeholder 10">
            <a:extLst>
              <a:ext uri="{FF2B5EF4-FFF2-40B4-BE49-F238E27FC236}">
                <a16:creationId xmlns:a16="http://schemas.microsoft.com/office/drawing/2014/main" id="{1B627077-F050-20E6-18E2-EED8A0FD1448}"/>
              </a:ext>
            </a:extLst>
          </p:cNvPr>
          <p:cNvSpPr>
            <a:spLocks noGrp="1"/>
          </p:cNvSpPr>
          <p:nvPr>
            <p:ph sz="quarter" idx="15"/>
          </p:nvPr>
        </p:nvSpPr>
        <p:spPr/>
        <p:txBody>
          <a:bodyPr anchor="b"/>
          <a:lstStyle/>
          <a:p>
            <a:r>
              <a:rPr lang="en-GB" noProof="0" dirty="0">
                <a:solidFill>
                  <a:schemeClr val="tx2"/>
                </a:solidFill>
              </a:rPr>
              <a:t>HCC, hepatocellular carcinoma; MDT, multidisciplinary team</a:t>
            </a:r>
          </a:p>
          <a:p>
            <a:r>
              <a:rPr lang="en-GB" noProof="0" dirty="0">
                <a:solidFill>
                  <a:schemeClr val="tx2"/>
                </a:solidFill>
              </a:rPr>
              <a:t>1. Oh JH and Sinn DH. J Liver Cancer. 2024;24:47-56; 2. Matsumoto MM, et al. Cardiovasc Intervent Radio. 2021;44:1070-1080; 3. Naugler WE, et al. Clin Gastroenterol Hepatol. 2015;13:827-835; 4. Suddle A, et al. Gut. 2024;73:1235-1268</a:t>
            </a:r>
            <a:endParaRPr lang="en-GB" noProof="0" dirty="0">
              <a:solidFill>
                <a:schemeClr val="tx2"/>
              </a:solidFill>
              <a:highlight>
                <a:srgbClr val="00FFFF"/>
              </a:highlight>
            </a:endParaRPr>
          </a:p>
        </p:txBody>
      </p:sp>
      <p:pic>
        <p:nvPicPr>
          <p:cNvPr id="8" name="Picture 7" descr="A diagram of a person with a liver&#10;&#10;AI-generated content may be incorrect.">
            <a:extLst>
              <a:ext uri="{FF2B5EF4-FFF2-40B4-BE49-F238E27FC236}">
                <a16:creationId xmlns:a16="http://schemas.microsoft.com/office/drawing/2014/main" id="{16FDBB3A-66B5-99E8-DF7F-15DA9296D84A}"/>
              </a:ext>
            </a:extLst>
          </p:cNvPr>
          <p:cNvPicPr>
            <a:picLocks noChangeAspect="1"/>
          </p:cNvPicPr>
          <p:nvPr/>
        </p:nvPicPr>
        <p:blipFill>
          <a:blip r:embed="rId2"/>
          <a:stretch>
            <a:fillRect/>
          </a:stretch>
        </p:blipFill>
        <p:spPr>
          <a:xfrm>
            <a:off x="5591944" y="1199057"/>
            <a:ext cx="6600056" cy="4063598"/>
          </a:xfrm>
          <a:prstGeom prst="rect">
            <a:avLst/>
          </a:prstGeom>
        </p:spPr>
      </p:pic>
    </p:spTree>
    <p:extLst>
      <p:ext uri="{BB962C8B-B14F-4D97-AF65-F5344CB8AC3E}">
        <p14:creationId xmlns:p14="http://schemas.microsoft.com/office/powerpoint/2010/main" val="18979957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CA13-0BC8-EBD6-C0AC-18DEB49088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64686A-E322-9A78-1CF0-00376784D8D2}"/>
              </a:ext>
            </a:extLst>
          </p:cNvPr>
          <p:cNvSpPr>
            <a:spLocks noGrp="1"/>
          </p:cNvSpPr>
          <p:nvPr>
            <p:ph type="title"/>
          </p:nvPr>
        </p:nvSpPr>
        <p:spPr/>
        <p:txBody>
          <a:bodyPr>
            <a:normAutofit/>
          </a:bodyPr>
          <a:lstStyle/>
          <a:p>
            <a:r>
              <a:rPr lang="en-GB"/>
              <a:t>Multidisciplinary team approach </a:t>
            </a:r>
            <a:r>
              <a:rPr lang="en-GB" dirty="0"/>
              <a:t>for </a:t>
            </a:r>
            <a:r>
              <a:rPr lang="en-GB" dirty="0" err="1"/>
              <a:t>hcc</a:t>
            </a:r>
            <a:br>
              <a:rPr lang="en-GB" dirty="0"/>
            </a:br>
            <a:r>
              <a:rPr lang="en-GB" sz="2000" spc="100" dirty="0">
                <a:solidFill>
                  <a:schemeClr val="accent1"/>
                </a:solidFill>
                <a:latin typeface="Arial" panose="020B0604020202020204" pitchFamily="34" charset="0"/>
                <a:cs typeface="Arial" panose="020B0604020202020204" pitchFamily="34" charset="0"/>
              </a:rPr>
              <a:t>key to offer optimal treatment options to each patient</a:t>
            </a:r>
            <a:endParaRPr lang="en-GB" sz="2000" spc="100" dirty="0"/>
          </a:p>
        </p:txBody>
      </p:sp>
      <p:sp>
        <p:nvSpPr>
          <p:cNvPr id="4" name="Slide Number Placeholder 3">
            <a:extLst>
              <a:ext uri="{FF2B5EF4-FFF2-40B4-BE49-F238E27FC236}">
                <a16:creationId xmlns:a16="http://schemas.microsoft.com/office/drawing/2014/main" id="{3F49CB08-86D4-2B14-0486-8303BD065D08}"/>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
        <p:nvSpPr>
          <p:cNvPr id="6" name="Content Placeholder 5">
            <a:extLst>
              <a:ext uri="{FF2B5EF4-FFF2-40B4-BE49-F238E27FC236}">
                <a16:creationId xmlns:a16="http://schemas.microsoft.com/office/drawing/2014/main" id="{EB06153B-3AD0-07C9-D4FF-C025FAF41C64}"/>
              </a:ext>
            </a:extLst>
          </p:cNvPr>
          <p:cNvSpPr>
            <a:spLocks noGrp="1"/>
          </p:cNvSpPr>
          <p:nvPr>
            <p:ph sz="quarter" idx="15"/>
          </p:nvPr>
        </p:nvSpPr>
        <p:spPr/>
        <p:txBody>
          <a:bodyPr/>
          <a:lstStyle/>
          <a:p>
            <a:r>
              <a:rPr lang="en-US" dirty="0"/>
              <a:t>HCC, hepatocellular carcinoma; IO, immunotherapy; MDT, multidisciplinary team</a:t>
            </a:r>
          </a:p>
          <a:p>
            <a:r>
              <a:rPr lang="en-US" dirty="0"/>
              <a:t>Sinn DH, et al. PLOS ONE 2019; 2. Dahan et al. Hepatology Communications, 2023</a:t>
            </a:r>
          </a:p>
        </p:txBody>
      </p:sp>
      <p:sp>
        <p:nvSpPr>
          <p:cNvPr id="10" name="Rectangle: Rounded Corners 9">
            <a:extLst>
              <a:ext uri="{FF2B5EF4-FFF2-40B4-BE49-F238E27FC236}">
                <a16:creationId xmlns:a16="http://schemas.microsoft.com/office/drawing/2014/main" id="{40B9AB80-87CE-94F2-1236-5ED3AD6216CA}"/>
              </a:ext>
            </a:extLst>
          </p:cNvPr>
          <p:cNvSpPr/>
          <p:nvPr/>
        </p:nvSpPr>
        <p:spPr>
          <a:xfrm>
            <a:off x="466151" y="5121353"/>
            <a:ext cx="6075121" cy="86400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5 year OS rate 71.4% MDT vs 58.7% non-MDT (P&lt;0.001)</a:t>
            </a:r>
          </a:p>
          <a:p>
            <a:pPr algn="ctr"/>
            <a:r>
              <a:rPr lang="en-GB" sz="1600" dirty="0">
                <a:latin typeface="Arial" panose="020B0604020202020204" pitchFamily="34" charset="0"/>
                <a:cs typeface="Arial" panose="020B0604020202020204" pitchFamily="34" charset="0"/>
              </a:rPr>
              <a:t>MDT management benefit particularly significant in patients with ALBI 2 and 3 – BCLC B and C – AFP &gt; 200 ng/mL</a:t>
            </a:r>
          </a:p>
        </p:txBody>
      </p:sp>
      <p:sp>
        <p:nvSpPr>
          <p:cNvPr id="12" name="Tekstvak 7">
            <a:extLst>
              <a:ext uri="{FF2B5EF4-FFF2-40B4-BE49-F238E27FC236}">
                <a16:creationId xmlns:a16="http://schemas.microsoft.com/office/drawing/2014/main" id="{1882C0C4-B681-5A60-22C8-A5BF400770D2}"/>
              </a:ext>
            </a:extLst>
          </p:cNvPr>
          <p:cNvSpPr txBox="1"/>
          <p:nvPr/>
        </p:nvSpPr>
        <p:spPr>
          <a:xfrm>
            <a:off x="466151" y="1455396"/>
            <a:ext cx="2877419"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OS entire cohort</a:t>
            </a:r>
            <a:r>
              <a:rPr lang="en-GB" sz="1600" b="1" baseline="30000" dirty="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p:txBody>
      </p:sp>
      <p:sp>
        <p:nvSpPr>
          <p:cNvPr id="13" name="Tekstvak 7">
            <a:extLst>
              <a:ext uri="{FF2B5EF4-FFF2-40B4-BE49-F238E27FC236}">
                <a16:creationId xmlns:a16="http://schemas.microsoft.com/office/drawing/2014/main" id="{406FAF1D-72BB-4629-C55E-5819891CB94F}"/>
              </a:ext>
            </a:extLst>
          </p:cNvPr>
          <p:cNvSpPr txBox="1"/>
          <p:nvPr/>
        </p:nvSpPr>
        <p:spPr>
          <a:xfrm>
            <a:off x="3875356" y="1455396"/>
            <a:ext cx="294795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OS Exactly Matched cohort</a:t>
            </a:r>
            <a:r>
              <a:rPr lang="en-GB" sz="1600" b="1" baseline="30000" dirty="0">
                <a:latin typeface="Arial" panose="020B0604020202020204" pitchFamily="34" charset="0"/>
                <a:cs typeface="Arial" panose="020B0604020202020204" pitchFamily="34" charset="0"/>
              </a:rPr>
              <a:t>1</a:t>
            </a:r>
            <a:endParaRPr lang="en-GB" sz="1600" b="1"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9DB4077-3D1C-E1A0-BD4A-B621FD966648}"/>
              </a:ext>
            </a:extLst>
          </p:cNvPr>
          <p:cNvSpPr/>
          <p:nvPr/>
        </p:nvSpPr>
        <p:spPr>
          <a:xfrm>
            <a:off x="7317561" y="5119278"/>
            <a:ext cx="4467072" cy="86400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Multidisciplinary care was significantly associated with improved survival </a:t>
            </a:r>
          </a:p>
        </p:txBody>
      </p:sp>
      <p:sp>
        <p:nvSpPr>
          <p:cNvPr id="14" name="Tekstvak 7">
            <a:extLst>
              <a:ext uri="{FF2B5EF4-FFF2-40B4-BE49-F238E27FC236}">
                <a16:creationId xmlns:a16="http://schemas.microsoft.com/office/drawing/2014/main" id="{3A1AB822-2ED8-02B5-BE96-1A5169778321}"/>
              </a:ext>
            </a:extLst>
          </p:cNvPr>
          <p:cNvSpPr txBox="1"/>
          <p:nvPr/>
        </p:nvSpPr>
        <p:spPr>
          <a:xfrm>
            <a:off x="7252499" y="1412776"/>
            <a:ext cx="4532131"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Association between multidisciplinary</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care and overall survival</a:t>
            </a:r>
            <a:r>
              <a:rPr lang="en-GB" sz="1600" b="1" baseline="30000" dirty="0">
                <a:latin typeface="Arial" panose="020B0604020202020204" pitchFamily="34" charset="0"/>
                <a:cs typeface="Arial" panose="020B0604020202020204" pitchFamily="34" charset="0"/>
              </a:rPr>
              <a:t>2</a:t>
            </a:r>
            <a:endParaRPr lang="en-GB" sz="1600" b="1"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F0376FC-6038-67C2-82A5-C4110BC15D45}"/>
              </a:ext>
            </a:extLst>
          </p:cNvPr>
          <p:cNvCxnSpPr>
            <a:cxnSpLocks/>
          </p:cNvCxnSpPr>
          <p:nvPr/>
        </p:nvCxnSpPr>
        <p:spPr>
          <a:xfrm>
            <a:off x="6960096" y="1340768"/>
            <a:ext cx="0" cy="47525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5D1DBCF-2D00-353E-AD77-0FDEDD5922FA}"/>
              </a:ext>
            </a:extLst>
          </p:cNvPr>
          <p:cNvSpPr txBox="1"/>
          <p:nvPr/>
        </p:nvSpPr>
        <p:spPr>
          <a:xfrm>
            <a:off x="1063228" y="4381369"/>
            <a:ext cx="1936428"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Follow-up duration (years)</a:t>
            </a:r>
          </a:p>
        </p:txBody>
      </p:sp>
      <p:sp>
        <p:nvSpPr>
          <p:cNvPr id="26" name="TextBox 25">
            <a:extLst>
              <a:ext uri="{FF2B5EF4-FFF2-40B4-BE49-F238E27FC236}">
                <a16:creationId xmlns:a16="http://schemas.microsoft.com/office/drawing/2014/main" id="{425D49D1-51C1-1523-52F1-611E6807FF92}"/>
              </a:ext>
            </a:extLst>
          </p:cNvPr>
          <p:cNvSpPr txBox="1"/>
          <p:nvPr/>
        </p:nvSpPr>
        <p:spPr>
          <a:xfrm>
            <a:off x="858614"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A1B68CAD-4F7B-013F-AEB0-7BA8F7A136E6}"/>
              </a:ext>
            </a:extLst>
          </p:cNvPr>
          <p:cNvSpPr txBox="1"/>
          <p:nvPr/>
        </p:nvSpPr>
        <p:spPr>
          <a:xfrm>
            <a:off x="737784"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738</a:t>
            </a:r>
          </a:p>
          <a:p>
            <a:pPr algn="r"/>
            <a:r>
              <a:rPr lang="en-US" sz="800" dirty="0">
                <a:latin typeface="Arial" panose="020B0604020202020204" pitchFamily="34" charset="0"/>
                <a:ea typeface="Aileron" charset="0"/>
                <a:cs typeface="Arial" panose="020B0604020202020204" pitchFamily="34" charset="0"/>
              </a:rPr>
              <a:t>5881</a:t>
            </a:r>
          </a:p>
        </p:txBody>
      </p:sp>
      <p:sp>
        <p:nvSpPr>
          <p:cNvPr id="30" name="TextBox 29">
            <a:extLst>
              <a:ext uri="{FF2B5EF4-FFF2-40B4-BE49-F238E27FC236}">
                <a16:creationId xmlns:a16="http://schemas.microsoft.com/office/drawing/2014/main" id="{B5B503B1-3E0E-A8C5-23D0-6EF73321894F}"/>
              </a:ext>
            </a:extLst>
          </p:cNvPr>
          <p:cNvSpPr txBox="1"/>
          <p:nvPr/>
        </p:nvSpPr>
        <p:spPr>
          <a:xfrm>
            <a:off x="1064863"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698</a:t>
            </a:r>
          </a:p>
          <a:p>
            <a:pPr algn="r"/>
            <a:r>
              <a:rPr lang="en-US" sz="800" dirty="0">
                <a:latin typeface="Arial" panose="020B0604020202020204" pitchFamily="34" charset="0"/>
                <a:ea typeface="Aileron" charset="0"/>
                <a:cs typeface="Arial" panose="020B0604020202020204" pitchFamily="34" charset="0"/>
              </a:rPr>
              <a:t>4334</a:t>
            </a:r>
          </a:p>
        </p:txBody>
      </p:sp>
      <p:sp>
        <p:nvSpPr>
          <p:cNvPr id="31" name="TextBox 30">
            <a:extLst>
              <a:ext uri="{FF2B5EF4-FFF2-40B4-BE49-F238E27FC236}">
                <a16:creationId xmlns:a16="http://schemas.microsoft.com/office/drawing/2014/main" id="{07C3B7F0-8E9C-DC73-136E-A872D52AA39B}"/>
              </a:ext>
            </a:extLst>
          </p:cNvPr>
          <p:cNvSpPr txBox="1"/>
          <p:nvPr/>
        </p:nvSpPr>
        <p:spPr>
          <a:xfrm>
            <a:off x="175395" y="4536761"/>
            <a:ext cx="498533" cy="369332"/>
          </a:xfrm>
          <a:prstGeom prst="rect">
            <a:avLst/>
          </a:prstGeom>
          <a:noFill/>
        </p:spPr>
        <p:txBody>
          <a:bodyPr wrap="none" lIns="0" tIns="0" rIns="0" bIns="0" rtlCol="0">
            <a:spAutoFit/>
          </a:bodyPr>
          <a:lstStyle/>
          <a:p>
            <a:pPr algn="r"/>
            <a:r>
              <a:rPr lang="en-US" sz="800" b="1" dirty="0">
                <a:latin typeface="Arial" panose="020B0604020202020204" pitchFamily="34" charset="0"/>
                <a:ea typeface="Aileron" charset="0"/>
                <a:cs typeface="Arial" panose="020B0604020202020204" pitchFamily="34" charset="0"/>
              </a:rPr>
              <a:t>No. at risk</a:t>
            </a:r>
          </a:p>
          <a:p>
            <a:pPr algn="r"/>
            <a:r>
              <a:rPr lang="en-US" sz="800" b="1" dirty="0">
                <a:solidFill>
                  <a:schemeClr val="tx2"/>
                </a:solidFill>
                <a:latin typeface="Arial" panose="020B0604020202020204" pitchFamily="34" charset="0"/>
                <a:ea typeface="Aileron" charset="0"/>
                <a:cs typeface="Arial" panose="020B0604020202020204" pitchFamily="34" charset="0"/>
              </a:rPr>
              <a:t>MDT (+)</a:t>
            </a:r>
          </a:p>
          <a:p>
            <a:pPr algn="r"/>
            <a:r>
              <a:rPr lang="en-US" sz="800" b="1" dirty="0">
                <a:solidFill>
                  <a:schemeClr val="accent1"/>
                </a:solidFill>
                <a:latin typeface="Arial" panose="020B0604020202020204" pitchFamily="34" charset="0"/>
                <a:ea typeface="Aileron" charset="0"/>
                <a:cs typeface="Arial" panose="020B0604020202020204" pitchFamily="34" charset="0"/>
              </a:rPr>
              <a:t>MDT (−)</a:t>
            </a:r>
          </a:p>
        </p:txBody>
      </p:sp>
      <p:sp>
        <p:nvSpPr>
          <p:cNvPr id="37" name="TextBox 36">
            <a:extLst>
              <a:ext uri="{FF2B5EF4-FFF2-40B4-BE49-F238E27FC236}">
                <a16:creationId xmlns:a16="http://schemas.microsoft.com/office/drawing/2014/main" id="{37DACD70-E319-B7BA-C7FD-0E934A64EEB3}"/>
              </a:ext>
            </a:extLst>
          </p:cNvPr>
          <p:cNvSpPr txBox="1"/>
          <p:nvPr/>
        </p:nvSpPr>
        <p:spPr>
          <a:xfrm>
            <a:off x="505130" y="393719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0.0</a:t>
            </a:r>
          </a:p>
        </p:txBody>
      </p:sp>
      <p:sp>
        <p:nvSpPr>
          <p:cNvPr id="38" name="TextBox 37">
            <a:extLst>
              <a:ext uri="{FF2B5EF4-FFF2-40B4-BE49-F238E27FC236}">
                <a16:creationId xmlns:a16="http://schemas.microsoft.com/office/drawing/2014/main" id="{CA5313C6-4859-749B-0245-6BA6C601D823}"/>
              </a:ext>
            </a:extLst>
          </p:cNvPr>
          <p:cNvSpPr txBox="1"/>
          <p:nvPr/>
        </p:nvSpPr>
        <p:spPr>
          <a:xfrm>
            <a:off x="1179289"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a:t>
            </a:r>
          </a:p>
        </p:txBody>
      </p:sp>
      <p:sp>
        <p:nvSpPr>
          <p:cNvPr id="39" name="TextBox 38">
            <a:extLst>
              <a:ext uri="{FF2B5EF4-FFF2-40B4-BE49-F238E27FC236}">
                <a16:creationId xmlns:a16="http://schemas.microsoft.com/office/drawing/2014/main" id="{5482D2BD-1ECA-434F-4AB6-ABC8973313F9}"/>
              </a:ext>
            </a:extLst>
          </p:cNvPr>
          <p:cNvSpPr txBox="1"/>
          <p:nvPr/>
        </p:nvSpPr>
        <p:spPr>
          <a:xfrm>
            <a:off x="1503139"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a:t>
            </a:r>
          </a:p>
        </p:txBody>
      </p:sp>
      <p:sp>
        <p:nvSpPr>
          <p:cNvPr id="40" name="TextBox 39">
            <a:extLst>
              <a:ext uri="{FF2B5EF4-FFF2-40B4-BE49-F238E27FC236}">
                <a16:creationId xmlns:a16="http://schemas.microsoft.com/office/drawing/2014/main" id="{6D96998E-21CE-5E53-FEDC-32626963BDE1}"/>
              </a:ext>
            </a:extLst>
          </p:cNvPr>
          <p:cNvSpPr txBox="1"/>
          <p:nvPr/>
        </p:nvSpPr>
        <p:spPr>
          <a:xfrm>
            <a:off x="182381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sp>
        <p:nvSpPr>
          <p:cNvPr id="41" name="TextBox 40">
            <a:extLst>
              <a:ext uri="{FF2B5EF4-FFF2-40B4-BE49-F238E27FC236}">
                <a16:creationId xmlns:a16="http://schemas.microsoft.com/office/drawing/2014/main" id="{B6B17B66-C755-2E35-F198-E4BE571722A0}"/>
              </a:ext>
            </a:extLst>
          </p:cNvPr>
          <p:cNvSpPr txBox="1"/>
          <p:nvPr/>
        </p:nvSpPr>
        <p:spPr>
          <a:xfrm>
            <a:off x="214766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a:t>
            </a:r>
          </a:p>
        </p:txBody>
      </p:sp>
      <p:sp>
        <p:nvSpPr>
          <p:cNvPr id="42" name="TextBox 41">
            <a:extLst>
              <a:ext uri="{FF2B5EF4-FFF2-40B4-BE49-F238E27FC236}">
                <a16:creationId xmlns:a16="http://schemas.microsoft.com/office/drawing/2014/main" id="{7FC3E331-A2E2-00B8-C615-9C68205FB6AB}"/>
              </a:ext>
            </a:extLst>
          </p:cNvPr>
          <p:cNvSpPr txBox="1"/>
          <p:nvPr/>
        </p:nvSpPr>
        <p:spPr>
          <a:xfrm>
            <a:off x="247151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5</a:t>
            </a:r>
          </a:p>
        </p:txBody>
      </p:sp>
      <p:sp>
        <p:nvSpPr>
          <p:cNvPr id="43" name="TextBox 42">
            <a:extLst>
              <a:ext uri="{FF2B5EF4-FFF2-40B4-BE49-F238E27FC236}">
                <a16:creationId xmlns:a16="http://schemas.microsoft.com/office/drawing/2014/main" id="{7AD72ACC-08C2-6BB0-8A7D-BEEA17A2ACF3}"/>
              </a:ext>
            </a:extLst>
          </p:cNvPr>
          <p:cNvSpPr txBox="1"/>
          <p:nvPr/>
        </p:nvSpPr>
        <p:spPr>
          <a:xfrm>
            <a:off x="2798539"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a:t>
            </a:r>
          </a:p>
        </p:txBody>
      </p:sp>
      <p:sp>
        <p:nvSpPr>
          <p:cNvPr id="44" name="TextBox 43">
            <a:extLst>
              <a:ext uri="{FF2B5EF4-FFF2-40B4-BE49-F238E27FC236}">
                <a16:creationId xmlns:a16="http://schemas.microsoft.com/office/drawing/2014/main" id="{B6F26067-C456-6BE3-DF86-292978B3F62C}"/>
              </a:ext>
            </a:extLst>
          </p:cNvPr>
          <p:cNvSpPr txBox="1"/>
          <p:nvPr/>
        </p:nvSpPr>
        <p:spPr>
          <a:xfrm>
            <a:off x="311921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7</a:t>
            </a:r>
          </a:p>
        </p:txBody>
      </p:sp>
      <p:sp>
        <p:nvSpPr>
          <p:cNvPr id="45" name="TextBox 44">
            <a:extLst>
              <a:ext uri="{FF2B5EF4-FFF2-40B4-BE49-F238E27FC236}">
                <a16:creationId xmlns:a16="http://schemas.microsoft.com/office/drawing/2014/main" id="{7414EA42-CE20-F2BA-0C75-6B53FB695A34}"/>
              </a:ext>
            </a:extLst>
          </p:cNvPr>
          <p:cNvSpPr txBox="1"/>
          <p:nvPr/>
        </p:nvSpPr>
        <p:spPr>
          <a:xfrm>
            <a:off x="1391942"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625</a:t>
            </a:r>
          </a:p>
          <a:p>
            <a:pPr algn="r"/>
            <a:r>
              <a:rPr lang="en-US" sz="800" dirty="0">
                <a:latin typeface="Arial" panose="020B0604020202020204" pitchFamily="34" charset="0"/>
                <a:ea typeface="Aileron" charset="0"/>
                <a:cs typeface="Arial" panose="020B0604020202020204" pitchFamily="34" charset="0"/>
              </a:rPr>
              <a:t>3642</a:t>
            </a:r>
          </a:p>
        </p:txBody>
      </p:sp>
      <p:sp>
        <p:nvSpPr>
          <p:cNvPr id="46" name="TextBox 45">
            <a:extLst>
              <a:ext uri="{FF2B5EF4-FFF2-40B4-BE49-F238E27FC236}">
                <a16:creationId xmlns:a16="http://schemas.microsoft.com/office/drawing/2014/main" id="{CB8F66B6-DDF8-C2F7-55C5-30567533D3CC}"/>
              </a:ext>
            </a:extLst>
          </p:cNvPr>
          <p:cNvSpPr txBox="1"/>
          <p:nvPr/>
        </p:nvSpPr>
        <p:spPr>
          <a:xfrm>
            <a:off x="1719021"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543</a:t>
            </a:r>
          </a:p>
          <a:p>
            <a:pPr algn="r"/>
            <a:r>
              <a:rPr lang="en-US" sz="800" dirty="0">
                <a:latin typeface="Arial" panose="020B0604020202020204" pitchFamily="34" charset="0"/>
                <a:ea typeface="Aileron" charset="0"/>
                <a:cs typeface="Arial" panose="020B0604020202020204" pitchFamily="34" charset="0"/>
              </a:rPr>
              <a:t>3108</a:t>
            </a:r>
          </a:p>
        </p:txBody>
      </p:sp>
      <p:sp>
        <p:nvSpPr>
          <p:cNvPr id="47" name="TextBox 46">
            <a:extLst>
              <a:ext uri="{FF2B5EF4-FFF2-40B4-BE49-F238E27FC236}">
                <a16:creationId xmlns:a16="http://schemas.microsoft.com/office/drawing/2014/main" id="{29DECCD2-8466-1071-7E8C-CC778E73BF70}"/>
              </a:ext>
            </a:extLst>
          </p:cNvPr>
          <p:cNvSpPr txBox="1"/>
          <p:nvPr/>
        </p:nvSpPr>
        <p:spPr>
          <a:xfrm>
            <a:off x="3027335"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177</a:t>
            </a:r>
          </a:p>
          <a:p>
            <a:pPr algn="r"/>
            <a:r>
              <a:rPr lang="en-US" sz="800" dirty="0">
                <a:latin typeface="Arial" panose="020B0604020202020204" pitchFamily="34" charset="0"/>
                <a:ea typeface="Aileron" charset="0"/>
                <a:cs typeface="Arial" panose="020B0604020202020204" pitchFamily="34" charset="0"/>
              </a:rPr>
              <a:t>1005</a:t>
            </a:r>
          </a:p>
        </p:txBody>
      </p:sp>
      <p:sp>
        <p:nvSpPr>
          <p:cNvPr id="48" name="TextBox 47">
            <a:extLst>
              <a:ext uri="{FF2B5EF4-FFF2-40B4-BE49-F238E27FC236}">
                <a16:creationId xmlns:a16="http://schemas.microsoft.com/office/drawing/2014/main" id="{EF14571D-3D14-D5E6-4042-5DE0933CC181}"/>
              </a:ext>
            </a:extLst>
          </p:cNvPr>
          <p:cNvSpPr txBox="1"/>
          <p:nvPr/>
        </p:nvSpPr>
        <p:spPr>
          <a:xfrm>
            <a:off x="2700258"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248</a:t>
            </a:r>
          </a:p>
          <a:p>
            <a:pPr algn="r"/>
            <a:r>
              <a:rPr lang="en-US" sz="800" dirty="0">
                <a:latin typeface="Arial" panose="020B0604020202020204" pitchFamily="34" charset="0"/>
                <a:ea typeface="Aileron" charset="0"/>
                <a:cs typeface="Arial" panose="020B0604020202020204" pitchFamily="34" charset="0"/>
              </a:rPr>
              <a:t>1398</a:t>
            </a:r>
          </a:p>
        </p:txBody>
      </p:sp>
      <p:sp>
        <p:nvSpPr>
          <p:cNvPr id="49" name="TextBox 48">
            <a:extLst>
              <a:ext uri="{FF2B5EF4-FFF2-40B4-BE49-F238E27FC236}">
                <a16:creationId xmlns:a16="http://schemas.microsoft.com/office/drawing/2014/main" id="{6C064B20-3778-D90F-56AE-361CD4FDCE2D}"/>
              </a:ext>
            </a:extLst>
          </p:cNvPr>
          <p:cNvSpPr txBox="1"/>
          <p:nvPr/>
        </p:nvSpPr>
        <p:spPr>
          <a:xfrm>
            <a:off x="2373179"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332</a:t>
            </a:r>
          </a:p>
          <a:p>
            <a:pPr algn="r"/>
            <a:r>
              <a:rPr lang="en-US" sz="800" dirty="0">
                <a:latin typeface="Arial" panose="020B0604020202020204" pitchFamily="34" charset="0"/>
                <a:ea typeface="Aileron" charset="0"/>
                <a:cs typeface="Arial" panose="020B0604020202020204" pitchFamily="34" charset="0"/>
              </a:rPr>
              <a:t>1893</a:t>
            </a:r>
          </a:p>
        </p:txBody>
      </p:sp>
      <p:sp>
        <p:nvSpPr>
          <p:cNvPr id="50" name="TextBox 49">
            <a:extLst>
              <a:ext uri="{FF2B5EF4-FFF2-40B4-BE49-F238E27FC236}">
                <a16:creationId xmlns:a16="http://schemas.microsoft.com/office/drawing/2014/main" id="{B7B1B47A-4611-C082-55B0-2A8FF498F643}"/>
              </a:ext>
            </a:extLst>
          </p:cNvPr>
          <p:cNvSpPr txBox="1"/>
          <p:nvPr/>
        </p:nvSpPr>
        <p:spPr>
          <a:xfrm>
            <a:off x="2046100" y="4647561"/>
            <a:ext cx="230832"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439</a:t>
            </a:r>
          </a:p>
          <a:p>
            <a:pPr algn="r"/>
            <a:r>
              <a:rPr lang="en-US" sz="800" dirty="0">
                <a:latin typeface="Arial" panose="020B0604020202020204" pitchFamily="34" charset="0"/>
                <a:ea typeface="Aileron" charset="0"/>
                <a:cs typeface="Arial" panose="020B0604020202020204" pitchFamily="34" charset="0"/>
              </a:rPr>
              <a:t>2508</a:t>
            </a:r>
          </a:p>
        </p:txBody>
      </p:sp>
      <p:sp>
        <p:nvSpPr>
          <p:cNvPr id="54" name="TextBox 53">
            <a:extLst>
              <a:ext uri="{FF2B5EF4-FFF2-40B4-BE49-F238E27FC236}">
                <a16:creationId xmlns:a16="http://schemas.microsoft.com/office/drawing/2014/main" id="{9EA44ECF-10A3-324F-6449-290B151A6A94}"/>
              </a:ext>
            </a:extLst>
          </p:cNvPr>
          <p:cNvSpPr txBox="1"/>
          <p:nvPr/>
        </p:nvSpPr>
        <p:spPr>
          <a:xfrm>
            <a:off x="4394824" y="4381369"/>
            <a:ext cx="1936428"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Follow-up duration (years)</a:t>
            </a:r>
          </a:p>
        </p:txBody>
      </p:sp>
      <p:sp>
        <p:nvSpPr>
          <p:cNvPr id="55" name="TextBox 54">
            <a:extLst>
              <a:ext uri="{FF2B5EF4-FFF2-40B4-BE49-F238E27FC236}">
                <a16:creationId xmlns:a16="http://schemas.microsoft.com/office/drawing/2014/main" id="{F96E2BA6-09CB-05C8-AE60-2F53D419FCFA}"/>
              </a:ext>
            </a:extLst>
          </p:cNvPr>
          <p:cNvSpPr txBox="1"/>
          <p:nvPr/>
        </p:nvSpPr>
        <p:spPr>
          <a:xfrm>
            <a:off x="4190210"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2AC41E33-56C9-9F32-15A2-A80ADA84811E}"/>
              </a:ext>
            </a:extLst>
          </p:cNvPr>
          <p:cNvSpPr txBox="1"/>
          <p:nvPr/>
        </p:nvSpPr>
        <p:spPr>
          <a:xfrm>
            <a:off x="4118311"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698</a:t>
            </a:r>
          </a:p>
          <a:p>
            <a:pPr algn="r"/>
            <a:r>
              <a:rPr lang="en-US" sz="800" dirty="0">
                <a:latin typeface="Arial" panose="020B0604020202020204" pitchFamily="34" charset="0"/>
                <a:ea typeface="Aileron" charset="0"/>
                <a:cs typeface="Arial" panose="020B0604020202020204" pitchFamily="34" charset="0"/>
              </a:rPr>
              <a:t>698</a:t>
            </a:r>
          </a:p>
        </p:txBody>
      </p:sp>
      <p:sp>
        <p:nvSpPr>
          <p:cNvPr id="57" name="TextBox 56">
            <a:extLst>
              <a:ext uri="{FF2B5EF4-FFF2-40B4-BE49-F238E27FC236}">
                <a16:creationId xmlns:a16="http://schemas.microsoft.com/office/drawing/2014/main" id="{FD45924A-4ECA-F456-6D03-3C7614F6D238}"/>
              </a:ext>
            </a:extLst>
          </p:cNvPr>
          <p:cNvSpPr txBox="1"/>
          <p:nvPr/>
        </p:nvSpPr>
        <p:spPr>
          <a:xfrm>
            <a:off x="4454167"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661</a:t>
            </a:r>
          </a:p>
          <a:p>
            <a:pPr algn="r"/>
            <a:r>
              <a:rPr lang="en-US" sz="800" dirty="0">
                <a:latin typeface="Arial" panose="020B0604020202020204" pitchFamily="34" charset="0"/>
                <a:ea typeface="Aileron" charset="0"/>
                <a:cs typeface="Arial" panose="020B0604020202020204" pitchFamily="34" charset="0"/>
              </a:rPr>
              <a:t>574</a:t>
            </a:r>
          </a:p>
        </p:txBody>
      </p:sp>
      <p:sp>
        <p:nvSpPr>
          <p:cNvPr id="58" name="TextBox 57">
            <a:extLst>
              <a:ext uri="{FF2B5EF4-FFF2-40B4-BE49-F238E27FC236}">
                <a16:creationId xmlns:a16="http://schemas.microsoft.com/office/drawing/2014/main" id="{7F955949-6195-BC4C-B88B-AB948FA785E8}"/>
              </a:ext>
            </a:extLst>
          </p:cNvPr>
          <p:cNvSpPr txBox="1"/>
          <p:nvPr/>
        </p:nvSpPr>
        <p:spPr>
          <a:xfrm>
            <a:off x="3506991" y="4524450"/>
            <a:ext cx="498533" cy="369332"/>
          </a:xfrm>
          <a:prstGeom prst="rect">
            <a:avLst/>
          </a:prstGeom>
          <a:noFill/>
        </p:spPr>
        <p:txBody>
          <a:bodyPr wrap="none" lIns="0" tIns="0" rIns="0" bIns="0" rtlCol="0">
            <a:spAutoFit/>
          </a:bodyPr>
          <a:lstStyle/>
          <a:p>
            <a:pPr algn="r"/>
            <a:r>
              <a:rPr lang="en-US" sz="800" b="1" dirty="0">
                <a:latin typeface="Arial" panose="020B0604020202020204" pitchFamily="34" charset="0"/>
                <a:ea typeface="Aileron" charset="0"/>
                <a:cs typeface="Arial" panose="020B0604020202020204" pitchFamily="34" charset="0"/>
              </a:rPr>
              <a:t>No. at risk</a:t>
            </a:r>
          </a:p>
          <a:p>
            <a:pPr algn="r"/>
            <a:r>
              <a:rPr lang="en-US" sz="800" b="1" dirty="0">
                <a:solidFill>
                  <a:schemeClr val="tx2"/>
                </a:solidFill>
                <a:latin typeface="Arial" panose="020B0604020202020204" pitchFamily="34" charset="0"/>
                <a:ea typeface="Aileron" charset="0"/>
                <a:cs typeface="Arial" panose="020B0604020202020204" pitchFamily="34" charset="0"/>
              </a:rPr>
              <a:t>MDT (+)</a:t>
            </a:r>
          </a:p>
          <a:p>
            <a:pPr algn="r"/>
            <a:r>
              <a:rPr lang="en-US" sz="800" b="1" dirty="0">
                <a:solidFill>
                  <a:schemeClr val="accent1"/>
                </a:solidFill>
                <a:latin typeface="Arial" panose="020B0604020202020204" pitchFamily="34" charset="0"/>
                <a:ea typeface="Aileron" charset="0"/>
                <a:cs typeface="Arial" panose="020B0604020202020204" pitchFamily="34" charset="0"/>
              </a:rPr>
              <a:t>MDT (−)</a:t>
            </a:r>
          </a:p>
        </p:txBody>
      </p:sp>
      <p:sp>
        <p:nvSpPr>
          <p:cNvPr id="59" name="TextBox 58">
            <a:extLst>
              <a:ext uri="{FF2B5EF4-FFF2-40B4-BE49-F238E27FC236}">
                <a16:creationId xmlns:a16="http://schemas.microsoft.com/office/drawing/2014/main" id="{49B0D062-D652-9B9E-D45E-5964C858B5D6}"/>
              </a:ext>
            </a:extLst>
          </p:cNvPr>
          <p:cNvSpPr txBox="1"/>
          <p:nvPr/>
        </p:nvSpPr>
        <p:spPr>
          <a:xfrm>
            <a:off x="4510885"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a:t>
            </a:r>
          </a:p>
        </p:txBody>
      </p:sp>
      <p:sp>
        <p:nvSpPr>
          <p:cNvPr id="60" name="TextBox 59">
            <a:extLst>
              <a:ext uri="{FF2B5EF4-FFF2-40B4-BE49-F238E27FC236}">
                <a16:creationId xmlns:a16="http://schemas.microsoft.com/office/drawing/2014/main" id="{6FE6F6A0-5ABA-A772-635E-3A2CA9DB8AE5}"/>
              </a:ext>
            </a:extLst>
          </p:cNvPr>
          <p:cNvSpPr txBox="1"/>
          <p:nvPr/>
        </p:nvSpPr>
        <p:spPr>
          <a:xfrm>
            <a:off x="4850793" y="422279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a:t>
            </a:r>
          </a:p>
        </p:txBody>
      </p:sp>
      <p:sp>
        <p:nvSpPr>
          <p:cNvPr id="61" name="TextBox 60">
            <a:extLst>
              <a:ext uri="{FF2B5EF4-FFF2-40B4-BE49-F238E27FC236}">
                <a16:creationId xmlns:a16="http://schemas.microsoft.com/office/drawing/2014/main" id="{282D87C1-5A7E-6198-1E0B-8F7C9CFDAF98}"/>
              </a:ext>
            </a:extLst>
          </p:cNvPr>
          <p:cNvSpPr txBox="1"/>
          <p:nvPr/>
        </p:nvSpPr>
        <p:spPr>
          <a:xfrm>
            <a:off x="5165215"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sp>
        <p:nvSpPr>
          <p:cNvPr id="62" name="TextBox 61">
            <a:extLst>
              <a:ext uri="{FF2B5EF4-FFF2-40B4-BE49-F238E27FC236}">
                <a16:creationId xmlns:a16="http://schemas.microsoft.com/office/drawing/2014/main" id="{8C4C33FE-FA20-488B-28CA-A4A64EA08F85}"/>
              </a:ext>
            </a:extLst>
          </p:cNvPr>
          <p:cNvSpPr txBox="1"/>
          <p:nvPr/>
        </p:nvSpPr>
        <p:spPr>
          <a:xfrm>
            <a:off x="549904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a:t>
            </a:r>
          </a:p>
        </p:txBody>
      </p:sp>
      <p:sp>
        <p:nvSpPr>
          <p:cNvPr id="63" name="TextBox 62">
            <a:extLst>
              <a:ext uri="{FF2B5EF4-FFF2-40B4-BE49-F238E27FC236}">
                <a16:creationId xmlns:a16="http://schemas.microsoft.com/office/drawing/2014/main" id="{FDA896FB-1955-4CDB-FECA-6DE4FB24AAFC}"/>
              </a:ext>
            </a:extLst>
          </p:cNvPr>
          <p:cNvSpPr txBox="1"/>
          <p:nvPr/>
        </p:nvSpPr>
        <p:spPr>
          <a:xfrm>
            <a:off x="5821330"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5</a:t>
            </a:r>
          </a:p>
        </p:txBody>
      </p:sp>
      <p:sp>
        <p:nvSpPr>
          <p:cNvPr id="64" name="TextBox 63">
            <a:extLst>
              <a:ext uri="{FF2B5EF4-FFF2-40B4-BE49-F238E27FC236}">
                <a16:creationId xmlns:a16="http://schemas.microsoft.com/office/drawing/2014/main" id="{0DE7737B-E096-A4AE-B113-4B2AA83E4596}"/>
              </a:ext>
            </a:extLst>
          </p:cNvPr>
          <p:cNvSpPr txBox="1"/>
          <p:nvPr/>
        </p:nvSpPr>
        <p:spPr>
          <a:xfrm>
            <a:off x="6123785"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a:t>
            </a:r>
          </a:p>
        </p:txBody>
      </p:sp>
      <p:sp>
        <p:nvSpPr>
          <p:cNvPr id="65" name="TextBox 64">
            <a:extLst>
              <a:ext uri="{FF2B5EF4-FFF2-40B4-BE49-F238E27FC236}">
                <a16:creationId xmlns:a16="http://schemas.microsoft.com/office/drawing/2014/main" id="{A221647B-5A5A-7728-EB7F-3FF26258172D}"/>
              </a:ext>
            </a:extLst>
          </p:cNvPr>
          <p:cNvSpPr txBox="1"/>
          <p:nvPr/>
        </p:nvSpPr>
        <p:spPr>
          <a:xfrm>
            <a:off x="6465334" y="4222796"/>
            <a:ext cx="70532" cy="153888"/>
          </a:xfrm>
          <a:prstGeom prst="rect">
            <a:avLst/>
          </a:prstGeom>
          <a:noFill/>
        </p:spPr>
        <p:txBody>
          <a:bodyPr wrap="squar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7</a:t>
            </a:r>
          </a:p>
        </p:txBody>
      </p:sp>
      <p:sp>
        <p:nvSpPr>
          <p:cNvPr id="66" name="TextBox 65">
            <a:extLst>
              <a:ext uri="{FF2B5EF4-FFF2-40B4-BE49-F238E27FC236}">
                <a16:creationId xmlns:a16="http://schemas.microsoft.com/office/drawing/2014/main" id="{A4567CF8-1473-F682-1D06-822243776CD3}"/>
              </a:ext>
            </a:extLst>
          </p:cNvPr>
          <p:cNvSpPr txBox="1"/>
          <p:nvPr/>
        </p:nvSpPr>
        <p:spPr>
          <a:xfrm>
            <a:off x="4781246"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592</a:t>
            </a:r>
          </a:p>
          <a:p>
            <a:pPr algn="r"/>
            <a:r>
              <a:rPr lang="en-US" sz="800" dirty="0">
                <a:latin typeface="Arial" panose="020B0604020202020204" pitchFamily="34" charset="0"/>
                <a:ea typeface="Aileron" charset="0"/>
                <a:cs typeface="Arial" panose="020B0604020202020204" pitchFamily="34" charset="0"/>
              </a:rPr>
              <a:t>478</a:t>
            </a:r>
          </a:p>
        </p:txBody>
      </p:sp>
      <p:sp>
        <p:nvSpPr>
          <p:cNvPr id="67" name="TextBox 66">
            <a:extLst>
              <a:ext uri="{FF2B5EF4-FFF2-40B4-BE49-F238E27FC236}">
                <a16:creationId xmlns:a16="http://schemas.microsoft.com/office/drawing/2014/main" id="{0F0BF431-0107-7CEA-8FE7-98CB5F081FF2}"/>
              </a:ext>
            </a:extLst>
          </p:cNvPr>
          <p:cNvSpPr txBox="1"/>
          <p:nvPr/>
        </p:nvSpPr>
        <p:spPr>
          <a:xfrm>
            <a:off x="5108325"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515</a:t>
            </a:r>
          </a:p>
          <a:p>
            <a:pPr algn="r"/>
            <a:r>
              <a:rPr lang="en-US" sz="800" dirty="0">
                <a:latin typeface="Arial" panose="020B0604020202020204" pitchFamily="34" charset="0"/>
                <a:ea typeface="Aileron" charset="0"/>
                <a:cs typeface="Arial" panose="020B0604020202020204" pitchFamily="34" charset="0"/>
              </a:rPr>
              <a:t>409</a:t>
            </a:r>
          </a:p>
        </p:txBody>
      </p:sp>
      <p:sp>
        <p:nvSpPr>
          <p:cNvPr id="68" name="TextBox 67">
            <a:extLst>
              <a:ext uri="{FF2B5EF4-FFF2-40B4-BE49-F238E27FC236}">
                <a16:creationId xmlns:a16="http://schemas.microsoft.com/office/drawing/2014/main" id="{AD019B3D-527B-C427-BE19-152B5D035D64}"/>
              </a:ext>
            </a:extLst>
          </p:cNvPr>
          <p:cNvSpPr txBox="1"/>
          <p:nvPr/>
        </p:nvSpPr>
        <p:spPr>
          <a:xfrm>
            <a:off x="6416639"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171</a:t>
            </a:r>
          </a:p>
          <a:p>
            <a:pPr algn="r"/>
            <a:r>
              <a:rPr lang="en-US" sz="800" dirty="0">
                <a:latin typeface="Arial" panose="020B0604020202020204" pitchFamily="34" charset="0"/>
                <a:ea typeface="Aileron" charset="0"/>
                <a:cs typeface="Arial" panose="020B0604020202020204" pitchFamily="34" charset="0"/>
              </a:rPr>
              <a:t>112</a:t>
            </a:r>
          </a:p>
        </p:txBody>
      </p:sp>
      <p:sp>
        <p:nvSpPr>
          <p:cNvPr id="69" name="TextBox 68">
            <a:extLst>
              <a:ext uri="{FF2B5EF4-FFF2-40B4-BE49-F238E27FC236}">
                <a16:creationId xmlns:a16="http://schemas.microsoft.com/office/drawing/2014/main" id="{8115BEF5-3C33-6F33-F95C-6B7F6FAD3F64}"/>
              </a:ext>
            </a:extLst>
          </p:cNvPr>
          <p:cNvSpPr txBox="1"/>
          <p:nvPr/>
        </p:nvSpPr>
        <p:spPr>
          <a:xfrm>
            <a:off x="6089562"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239</a:t>
            </a:r>
          </a:p>
          <a:p>
            <a:pPr algn="r"/>
            <a:r>
              <a:rPr lang="en-US" sz="800" dirty="0">
                <a:latin typeface="Arial" panose="020B0604020202020204" pitchFamily="34" charset="0"/>
                <a:ea typeface="Aileron" charset="0"/>
                <a:cs typeface="Arial" panose="020B0604020202020204" pitchFamily="34" charset="0"/>
              </a:rPr>
              <a:t>154</a:t>
            </a:r>
          </a:p>
        </p:txBody>
      </p:sp>
      <p:sp>
        <p:nvSpPr>
          <p:cNvPr id="70" name="TextBox 69">
            <a:extLst>
              <a:ext uri="{FF2B5EF4-FFF2-40B4-BE49-F238E27FC236}">
                <a16:creationId xmlns:a16="http://schemas.microsoft.com/office/drawing/2014/main" id="{D7368F28-3174-DFC4-DEB2-9DAD03A8EAF7}"/>
              </a:ext>
            </a:extLst>
          </p:cNvPr>
          <p:cNvSpPr txBox="1"/>
          <p:nvPr/>
        </p:nvSpPr>
        <p:spPr>
          <a:xfrm>
            <a:off x="5762483"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314</a:t>
            </a:r>
          </a:p>
          <a:p>
            <a:pPr algn="r"/>
            <a:r>
              <a:rPr lang="en-US" sz="800" dirty="0">
                <a:latin typeface="Arial" panose="020B0604020202020204" pitchFamily="34" charset="0"/>
                <a:ea typeface="Aileron" charset="0"/>
                <a:cs typeface="Arial" panose="020B0604020202020204" pitchFamily="34" charset="0"/>
              </a:rPr>
              <a:t>226</a:t>
            </a:r>
          </a:p>
        </p:txBody>
      </p:sp>
      <p:sp>
        <p:nvSpPr>
          <p:cNvPr id="71" name="TextBox 70">
            <a:extLst>
              <a:ext uri="{FF2B5EF4-FFF2-40B4-BE49-F238E27FC236}">
                <a16:creationId xmlns:a16="http://schemas.microsoft.com/office/drawing/2014/main" id="{EFB72263-323E-2E8F-F131-F015B0F86810}"/>
              </a:ext>
            </a:extLst>
          </p:cNvPr>
          <p:cNvSpPr txBox="1"/>
          <p:nvPr/>
        </p:nvSpPr>
        <p:spPr>
          <a:xfrm>
            <a:off x="5435404" y="4647561"/>
            <a:ext cx="173124" cy="246221"/>
          </a:xfrm>
          <a:prstGeom prst="rect">
            <a:avLst/>
          </a:prstGeom>
          <a:noFill/>
        </p:spPr>
        <p:txBody>
          <a:bodyPr wrap="none" lIns="0" tIns="0" rIns="0" bIns="0" rtlCol="0">
            <a:spAutoFit/>
          </a:bodyPr>
          <a:lstStyle/>
          <a:p>
            <a:pPr algn="r"/>
            <a:r>
              <a:rPr lang="en-US" sz="800" dirty="0">
                <a:latin typeface="Arial" panose="020B0604020202020204" pitchFamily="34" charset="0"/>
                <a:ea typeface="Aileron" charset="0"/>
                <a:cs typeface="Arial" panose="020B0604020202020204" pitchFamily="34" charset="0"/>
              </a:rPr>
              <a:t>414</a:t>
            </a:r>
          </a:p>
          <a:p>
            <a:pPr algn="r"/>
            <a:r>
              <a:rPr lang="en-US" sz="800" dirty="0">
                <a:latin typeface="Arial" panose="020B0604020202020204" pitchFamily="34" charset="0"/>
                <a:ea typeface="Aileron" charset="0"/>
                <a:cs typeface="Arial" panose="020B0604020202020204" pitchFamily="34" charset="0"/>
              </a:rPr>
              <a:t>320</a:t>
            </a:r>
          </a:p>
        </p:txBody>
      </p:sp>
      <p:graphicFrame>
        <p:nvGraphicFramePr>
          <p:cNvPr id="72" name="Table 71">
            <a:extLst>
              <a:ext uri="{FF2B5EF4-FFF2-40B4-BE49-F238E27FC236}">
                <a16:creationId xmlns:a16="http://schemas.microsoft.com/office/drawing/2014/main" id="{987198A4-1DF4-DFEE-D5A6-3375BAB9FACC}"/>
              </a:ext>
            </a:extLst>
          </p:cNvPr>
          <p:cNvGraphicFramePr>
            <a:graphicFrameLocks noGrp="1"/>
          </p:cNvGraphicFramePr>
          <p:nvPr/>
        </p:nvGraphicFramePr>
        <p:xfrm>
          <a:off x="7193644" y="2084258"/>
          <a:ext cx="4729529" cy="1859760"/>
        </p:xfrm>
        <a:graphic>
          <a:graphicData uri="http://schemas.openxmlformats.org/drawingml/2006/table">
            <a:tbl>
              <a:tblPr firstRow="1" bandRow="1">
                <a:tableStyleId>{5C22544A-7EE6-4342-B048-85BDC9FD1C3A}</a:tableStyleId>
              </a:tblPr>
              <a:tblGrid>
                <a:gridCol w="918580">
                  <a:extLst>
                    <a:ext uri="{9D8B030D-6E8A-4147-A177-3AD203B41FA5}">
                      <a16:colId xmlns:a16="http://schemas.microsoft.com/office/drawing/2014/main" val="1425019649"/>
                    </a:ext>
                  </a:extLst>
                </a:gridCol>
                <a:gridCol w="576064">
                  <a:extLst>
                    <a:ext uri="{9D8B030D-6E8A-4147-A177-3AD203B41FA5}">
                      <a16:colId xmlns:a16="http://schemas.microsoft.com/office/drawing/2014/main" val="245376053"/>
                    </a:ext>
                  </a:extLst>
                </a:gridCol>
                <a:gridCol w="648072">
                  <a:extLst>
                    <a:ext uri="{9D8B030D-6E8A-4147-A177-3AD203B41FA5}">
                      <a16:colId xmlns:a16="http://schemas.microsoft.com/office/drawing/2014/main" val="4028809736"/>
                    </a:ext>
                  </a:extLst>
                </a:gridCol>
                <a:gridCol w="1008112">
                  <a:extLst>
                    <a:ext uri="{9D8B030D-6E8A-4147-A177-3AD203B41FA5}">
                      <a16:colId xmlns:a16="http://schemas.microsoft.com/office/drawing/2014/main" val="690728545"/>
                    </a:ext>
                  </a:extLst>
                </a:gridCol>
                <a:gridCol w="360040">
                  <a:extLst>
                    <a:ext uri="{9D8B030D-6E8A-4147-A177-3AD203B41FA5}">
                      <a16:colId xmlns:a16="http://schemas.microsoft.com/office/drawing/2014/main" val="3015570596"/>
                    </a:ext>
                  </a:extLst>
                </a:gridCol>
                <a:gridCol w="720080">
                  <a:extLst>
                    <a:ext uri="{9D8B030D-6E8A-4147-A177-3AD203B41FA5}">
                      <a16:colId xmlns:a16="http://schemas.microsoft.com/office/drawing/2014/main" val="1495878273"/>
                    </a:ext>
                  </a:extLst>
                </a:gridCol>
                <a:gridCol w="498581">
                  <a:extLst>
                    <a:ext uri="{9D8B030D-6E8A-4147-A177-3AD203B41FA5}">
                      <a16:colId xmlns:a16="http://schemas.microsoft.com/office/drawing/2014/main" val="1667757331"/>
                    </a:ext>
                  </a:extLst>
                </a:gridCol>
              </a:tblGrid>
              <a:tr h="0">
                <a:tc>
                  <a:txBody>
                    <a:bodyPr/>
                    <a:lstStyle/>
                    <a:p>
                      <a:r>
                        <a:rPr lang="en-US" sz="900" dirty="0">
                          <a:solidFill>
                            <a:schemeClr val="tx1"/>
                          </a:solidFill>
                          <a:latin typeface="Arial" panose="020B0604020202020204" pitchFamily="34" charset="0"/>
                          <a:cs typeface="Arial" panose="020B0604020202020204" pitchFamily="34" charset="0"/>
                        </a:rPr>
                        <a:t>Study</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900" dirty="0">
                          <a:solidFill>
                            <a:schemeClr val="tx1"/>
                          </a:solidFill>
                          <a:latin typeface="Arial" panose="020B0604020202020204" pitchFamily="34" charset="0"/>
                          <a:cs typeface="Arial" panose="020B0604020202020204" pitchFamily="34" charset="0"/>
                        </a:rPr>
                        <a:t>Log(HR)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Standard error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Hazard Ratio</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HR</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95%-CI</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Weight</a:t>
                      </a:r>
                    </a:p>
                  </a:txBody>
                  <a:tcPr marL="55440" marR="55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1500377"/>
                  </a:ext>
                </a:extLst>
              </a:tr>
              <a:tr h="0">
                <a:tc>
                  <a:txBody>
                    <a:bodyPr/>
                    <a:lstStyle/>
                    <a:p>
                      <a:r>
                        <a:rPr lang="en-US" sz="900" dirty="0" err="1">
                          <a:solidFill>
                            <a:schemeClr val="tx1"/>
                          </a:solidFill>
                          <a:latin typeface="Arial" panose="020B0604020202020204" pitchFamily="34" charset="0"/>
                          <a:cs typeface="Arial" panose="020B0604020202020204" pitchFamily="34" charset="0"/>
                        </a:rPr>
                        <a:t>Yopp</a:t>
                      </a:r>
                      <a:r>
                        <a:rPr lang="en-US" sz="900" dirty="0">
                          <a:solidFill>
                            <a:schemeClr val="tx1"/>
                          </a:solidFill>
                          <a:latin typeface="Arial" panose="020B0604020202020204" pitchFamily="34" charset="0"/>
                          <a:cs typeface="Arial" panose="020B0604020202020204" pitchFamily="34" charset="0"/>
                        </a:rPr>
                        <a:t> 2014</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900" dirty="0">
                          <a:solidFill>
                            <a:schemeClr val="tx1"/>
                          </a:solidFill>
                          <a:latin typeface="Arial" panose="020B0604020202020204" pitchFamily="34" charset="0"/>
                          <a:cs typeface="Arial" panose="020B0604020202020204" pitchFamily="34" charset="0"/>
                        </a:rPr>
                        <a:t>−0.92</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0.1034</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0.40</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(0.33; 0.49)</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17.0%</a:t>
                      </a:r>
                    </a:p>
                  </a:txBody>
                  <a:tcPr marL="55440" marR="55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6702779"/>
                  </a:ext>
                </a:extLst>
              </a:tr>
              <a:tr h="0">
                <a:tc>
                  <a:txBody>
                    <a:bodyPr/>
                    <a:lstStyle/>
                    <a:p>
                      <a:r>
                        <a:rPr lang="en-US" sz="900" dirty="0" err="1">
                          <a:solidFill>
                            <a:schemeClr val="tx1"/>
                          </a:solidFill>
                          <a:latin typeface="Arial" panose="020B0604020202020204" pitchFamily="34" charset="0"/>
                          <a:cs typeface="Arial" panose="020B0604020202020204" pitchFamily="34" charset="0"/>
                        </a:rPr>
                        <a:t>Chirikov</a:t>
                      </a:r>
                      <a:r>
                        <a:rPr lang="en-US" sz="900" dirty="0">
                          <a:solidFill>
                            <a:schemeClr val="tx1"/>
                          </a:solidFill>
                          <a:latin typeface="Arial" panose="020B0604020202020204" pitchFamily="34" charset="0"/>
                          <a:cs typeface="Arial" panose="020B0604020202020204" pitchFamily="34" charset="0"/>
                        </a:rPr>
                        <a:t> 2015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−0.15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0.0487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(0.78; 0.95)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18.4%</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785804"/>
                  </a:ext>
                </a:extLst>
              </a:tr>
              <a:tr h="0">
                <a:tc>
                  <a:txBody>
                    <a:bodyPr/>
                    <a:lstStyle/>
                    <a:p>
                      <a:r>
                        <a:rPr lang="en-US" sz="900" dirty="0">
                          <a:solidFill>
                            <a:schemeClr val="tx1"/>
                          </a:solidFill>
                          <a:latin typeface="Arial" panose="020B0604020202020204" pitchFamily="34" charset="0"/>
                          <a:cs typeface="Arial" panose="020B0604020202020204" pitchFamily="34" charset="0"/>
                        </a:rPr>
                        <a:t>Agarwal 2017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−0.33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0.1379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0.72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(0.55; 0.95)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15.8%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60313"/>
                  </a:ext>
                </a:extLst>
              </a:tr>
              <a:tr h="0">
                <a:tc>
                  <a:txBody>
                    <a:bodyPr/>
                    <a:lstStyle/>
                    <a:p>
                      <a:r>
                        <a:rPr lang="en-US" sz="900" dirty="0" err="1">
                          <a:solidFill>
                            <a:schemeClr val="tx1"/>
                          </a:solidFill>
                          <a:latin typeface="Arial" panose="020B0604020202020204" pitchFamily="34" charset="0"/>
                          <a:cs typeface="Arial" panose="020B0604020202020204" pitchFamily="34" charset="0"/>
                        </a:rPr>
                        <a:t>Serper</a:t>
                      </a:r>
                      <a:r>
                        <a:rPr lang="en-US" sz="900" dirty="0">
                          <a:solidFill>
                            <a:schemeClr val="tx1"/>
                          </a:solidFill>
                          <a:latin typeface="Arial" panose="020B0604020202020204" pitchFamily="34" charset="0"/>
                          <a:cs typeface="Arial" panose="020B0604020202020204" pitchFamily="34" charset="0"/>
                        </a:rPr>
                        <a:t> 2017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0.0398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0.83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(0.77; 0.90)</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5001336"/>
                  </a:ext>
                </a:extLst>
              </a:tr>
              <a:tr h="0">
                <a:tc>
                  <a:txBody>
                    <a:bodyPr/>
                    <a:lstStyle/>
                    <a:p>
                      <a:r>
                        <a:rPr lang="en-US" sz="900" dirty="0">
                          <a:solidFill>
                            <a:schemeClr val="tx1"/>
                          </a:solidFill>
                          <a:latin typeface="Arial" panose="020B0604020202020204" pitchFamily="34" charset="0"/>
                          <a:cs typeface="Arial" panose="020B0604020202020204" pitchFamily="34" charset="0"/>
                        </a:rPr>
                        <a:t>Sinn 2019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−0.76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0.0655</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0.47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(0.41; 0.53)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18.1%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255249"/>
                  </a:ext>
                </a:extLst>
              </a:tr>
              <a:tr h="0">
                <a:tc>
                  <a:txBody>
                    <a:bodyPr/>
                    <a:lstStyle/>
                    <a:p>
                      <a:r>
                        <a:rPr lang="en-US" sz="900" dirty="0" err="1">
                          <a:solidFill>
                            <a:schemeClr val="tx1"/>
                          </a:solidFill>
                          <a:latin typeface="Arial" panose="020B0604020202020204" pitchFamily="34" charset="0"/>
                          <a:cs typeface="Arial" panose="020B0604020202020204" pitchFamily="34" charset="0"/>
                        </a:rPr>
                        <a:t>Duininck</a:t>
                      </a:r>
                      <a:r>
                        <a:rPr lang="en-US" sz="900" dirty="0">
                          <a:solidFill>
                            <a:schemeClr val="tx1"/>
                          </a:solidFill>
                          <a:latin typeface="Arial" panose="020B0604020202020204" pitchFamily="34" charset="0"/>
                          <a:cs typeface="Arial" panose="020B0604020202020204" pitchFamily="34" charset="0"/>
                        </a:rPr>
                        <a:t> 2019</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rial" panose="020B0604020202020204" pitchFamily="34" charset="0"/>
                          <a:cs typeface="Arial" panose="020B0604020202020204" pitchFamily="34" charset="0"/>
                        </a:rPr>
                        <a:t>−0.48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0.2286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0.62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Arial" panose="020B0604020202020204" pitchFamily="34" charset="0"/>
                          <a:cs typeface="Arial" panose="020B0604020202020204" pitchFamily="34" charset="0"/>
                        </a:rPr>
                        <a:t>(0.40; 0.97)</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latin typeface="Arial" panose="020B0604020202020204" pitchFamily="34" charset="0"/>
                          <a:cs typeface="Arial" panose="020B0604020202020204" pitchFamily="34" charset="0"/>
                        </a:rPr>
                        <a:t>12.2%</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63198"/>
                  </a:ext>
                </a:extLst>
              </a:tr>
              <a:tr h="0">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108177"/>
                  </a:ext>
                </a:extLst>
              </a:tr>
              <a:tr h="0">
                <a:tc gridSpan="3">
                  <a:txBody>
                    <a:bodyPr/>
                    <a:lstStyle/>
                    <a:p>
                      <a:r>
                        <a:rPr lang="en-US" sz="900" b="1" dirty="0">
                          <a:solidFill>
                            <a:schemeClr val="tx1"/>
                          </a:solidFill>
                          <a:latin typeface="Arial" panose="020B0604020202020204" pitchFamily="34" charset="0"/>
                          <a:cs typeface="Arial" panose="020B0604020202020204" pitchFamily="34" charset="0"/>
                        </a:rPr>
                        <a:t>Random effects model (HK)</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900" b="1" dirty="0">
                        <a:latin typeface="Arial" panose="020B0604020202020204" pitchFamily="34" charset="0"/>
                        <a:cs typeface="Arial" panose="020B0604020202020204" pitchFamily="34" charset="0"/>
                      </a:endParaRPr>
                    </a:p>
                  </a:txBody>
                  <a:tcPr marL="55440" marR="55440" marT="9720" marB="9720"/>
                </a:tc>
                <a:tc hMerge="1">
                  <a:txBody>
                    <a:bodyPr/>
                    <a:lstStyle/>
                    <a:p>
                      <a:endParaRPr lang="en-US" sz="900" b="1" dirty="0">
                        <a:latin typeface="Arial" panose="020B0604020202020204" pitchFamily="34" charset="0"/>
                        <a:cs typeface="Arial" panose="020B0604020202020204" pitchFamily="34" charset="0"/>
                      </a:endParaRPr>
                    </a:p>
                  </a:txBody>
                  <a:tcPr marL="55440" marR="55440" marT="9720" marB="9720"/>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1" dirty="0">
                          <a:solidFill>
                            <a:schemeClr val="tx1"/>
                          </a:solidFill>
                          <a:latin typeface="Arial" panose="020B0604020202020204" pitchFamily="34" charset="0"/>
                          <a:cs typeface="Arial" panose="020B0604020202020204" pitchFamily="34" charset="0"/>
                        </a:rPr>
                        <a:t>0.63</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1" dirty="0">
                          <a:solidFill>
                            <a:schemeClr val="tx1"/>
                          </a:solidFill>
                          <a:latin typeface="Arial" panose="020B0604020202020204" pitchFamily="34" charset="0"/>
                          <a:cs typeface="Arial" panose="020B0604020202020204" pitchFamily="34" charset="0"/>
                        </a:rPr>
                        <a:t>(0.45; 0.88)</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b="1" dirty="0">
                          <a:solidFill>
                            <a:schemeClr val="tx1"/>
                          </a:solidFill>
                          <a:latin typeface="Arial" panose="020B0604020202020204" pitchFamily="34" charset="0"/>
                          <a:cs typeface="Arial" panose="020B0604020202020204" pitchFamily="34" charset="0"/>
                        </a:rPr>
                        <a:t>100.0%</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8469192"/>
                  </a:ext>
                </a:extLst>
              </a:tr>
              <a:tr h="0">
                <a:tc gridSpan="3">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052335"/>
                  </a:ext>
                </a:extLst>
              </a:tr>
              <a:tr h="0">
                <a:tc gridSpan="3">
                  <a:txBody>
                    <a:bodyPr/>
                    <a:lstStyle/>
                    <a:p>
                      <a:r>
                        <a:rPr lang="en-US" sz="900" b="0" dirty="0">
                          <a:solidFill>
                            <a:schemeClr val="tx1"/>
                          </a:solidFill>
                          <a:latin typeface="Arial" panose="020B0604020202020204" pitchFamily="34" charset="0"/>
                          <a:cs typeface="Arial" panose="020B0604020202020204" pitchFamily="34" charset="0"/>
                        </a:rPr>
                        <a:t>Heterogeneity: </a:t>
                      </a:r>
                      <a:r>
                        <a:rPr lang="en-US" sz="900" b="0" i="1" dirty="0">
                          <a:solidFill>
                            <a:schemeClr val="tx1"/>
                          </a:solidFill>
                          <a:latin typeface="Arial" panose="020B0604020202020204" pitchFamily="34" charset="0"/>
                          <a:cs typeface="Arial" panose="020B0604020202020204" pitchFamily="34" charset="0"/>
                        </a:rPr>
                        <a:t>I</a:t>
                      </a:r>
                      <a:r>
                        <a:rPr lang="en-US" sz="900" b="0" baseline="30000" dirty="0">
                          <a:solidFill>
                            <a:schemeClr val="tx1"/>
                          </a:solidFill>
                          <a:latin typeface="Arial" panose="020B0604020202020204" pitchFamily="34" charset="0"/>
                          <a:cs typeface="Arial" panose="020B0604020202020204" pitchFamily="34" charset="0"/>
                        </a:rPr>
                        <a:t>2</a:t>
                      </a:r>
                      <a:r>
                        <a:rPr lang="en-US" sz="900" b="0" dirty="0">
                          <a:solidFill>
                            <a:schemeClr val="tx1"/>
                          </a:solidFill>
                          <a:latin typeface="Arial" panose="020B0604020202020204" pitchFamily="34" charset="0"/>
                          <a:cs typeface="Arial" panose="020B0604020202020204" pitchFamily="34" charset="0"/>
                        </a:rPr>
                        <a:t> = 95%, P&lt;0.01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323659"/>
                  </a:ext>
                </a:extLst>
              </a:tr>
            </a:tbl>
          </a:graphicData>
        </a:graphic>
      </p:graphicFrame>
      <p:sp>
        <p:nvSpPr>
          <p:cNvPr id="73" name="TextBox 72">
            <a:extLst>
              <a:ext uri="{FF2B5EF4-FFF2-40B4-BE49-F238E27FC236}">
                <a16:creationId xmlns:a16="http://schemas.microsoft.com/office/drawing/2014/main" id="{28223EC8-D4ED-EADC-BCBE-B393D45248D2}"/>
              </a:ext>
            </a:extLst>
          </p:cNvPr>
          <p:cNvSpPr txBox="1"/>
          <p:nvPr/>
        </p:nvSpPr>
        <p:spPr>
          <a:xfrm>
            <a:off x="9367813" y="3760985"/>
            <a:ext cx="16030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0.5</a:t>
            </a:r>
          </a:p>
        </p:txBody>
      </p:sp>
      <p:cxnSp>
        <p:nvCxnSpPr>
          <p:cNvPr id="77" name="Straight Connector 76">
            <a:extLst>
              <a:ext uri="{FF2B5EF4-FFF2-40B4-BE49-F238E27FC236}">
                <a16:creationId xmlns:a16="http://schemas.microsoft.com/office/drawing/2014/main" id="{9008E6BF-0769-82A8-67E5-75EBA288CF04}"/>
              </a:ext>
            </a:extLst>
          </p:cNvPr>
          <p:cNvCxnSpPr>
            <a:cxnSpLocks/>
          </p:cNvCxnSpPr>
          <p:nvPr/>
        </p:nvCxnSpPr>
        <p:spPr>
          <a:xfrm>
            <a:off x="9447963" y="3655276"/>
            <a:ext cx="84040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6886742-8161-9FBA-91C6-DDB98A261A28}"/>
              </a:ext>
            </a:extLst>
          </p:cNvPr>
          <p:cNvCxnSpPr>
            <a:cxnSpLocks/>
          </p:cNvCxnSpPr>
          <p:nvPr/>
        </p:nvCxnSpPr>
        <p:spPr>
          <a:xfrm flipV="1">
            <a:off x="10288369" y="3650064"/>
            <a:ext cx="0" cy="72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AE12A44-F6CD-147D-87F5-1DD328A7FEBD}"/>
              </a:ext>
            </a:extLst>
          </p:cNvPr>
          <p:cNvSpPr txBox="1"/>
          <p:nvPr/>
        </p:nvSpPr>
        <p:spPr>
          <a:xfrm>
            <a:off x="9841818" y="3760985"/>
            <a:ext cx="6412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1</a:t>
            </a:r>
          </a:p>
        </p:txBody>
      </p:sp>
      <p:sp>
        <p:nvSpPr>
          <p:cNvPr id="81" name="TextBox 80">
            <a:extLst>
              <a:ext uri="{FF2B5EF4-FFF2-40B4-BE49-F238E27FC236}">
                <a16:creationId xmlns:a16="http://schemas.microsoft.com/office/drawing/2014/main" id="{B7261896-E379-F3D6-095A-8C9621F0A357}"/>
              </a:ext>
            </a:extLst>
          </p:cNvPr>
          <p:cNvSpPr txBox="1"/>
          <p:nvPr/>
        </p:nvSpPr>
        <p:spPr>
          <a:xfrm>
            <a:off x="10264093" y="3760985"/>
            <a:ext cx="64120" cy="138499"/>
          </a:xfrm>
          <a:prstGeom prst="rect">
            <a:avLst/>
          </a:prstGeom>
          <a:noFill/>
        </p:spPr>
        <p:txBody>
          <a:bodyPr wrap="none" lIns="0" tIns="0" rIns="0" bIns="0" rtlCol="0">
            <a:spAutoFit/>
          </a:bodyPr>
          <a:lstStyle/>
          <a:p>
            <a:pPr algn="r"/>
            <a:r>
              <a:rPr lang="en-US" sz="900" dirty="0">
                <a:latin typeface="Arial" panose="020B0604020202020204" pitchFamily="34" charset="0"/>
                <a:ea typeface="Aileron" charset="0"/>
                <a:cs typeface="Arial" panose="020B0604020202020204" pitchFamily="34" charset="0"/>
              </a:rPr>
              <a:t>2</a:t>
            </a:r>
          </a:p>
        </p:txBody>
      </p:sp>
      <p:cxnSp>
        <p:nvCxnSpPr>
          <p:cNvPr id="82" name="Straight Connector 81">
            <a:extLst>
              <a:ext uri="{FF2B5EF4-FFF2-40B4-BE49-F238E27FC236}">
                <a16:creationId xmlns:a16="http://schemas.microsoft.com/office/drawing/2014/main" id="{6CE57F5B-54E9-7D10-6D5F-94BC8C19AB21}"/>
              </a:ext>
            </a:extLst>
          </p:cNvPr>
          <p:cNvCxnSpPr>
            <a:cxnSpLocks/>
          </p:cNvCxnSpPr>
          <p:nvPr/>
        </p:nvCxnSpPr>
        <p:spPr>
          <a:xfrm flipV="1">
            <a:off x="9453344" y="3650064"/>
            <a:ext cx="0" cy="72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2CCE600-C73C-935C-303D-D011D9D1977F}"/>
              </a:ext>
            </a:extLst>
          </p:cNvPr>
          <p:cNvCxnSpPr>
            <a:cxnSpLocks/>
          </p:cNvCxnSpPr>
          <p:nvPr/>
        </p:nvCxnSpPr>
        <p:spPr>
          <a:xfrm flipV="1">
            <a:off x="9869269" y="2371768"/>
            <a:ext cx="0" cy="13502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6" name="Group 125">
            <a:extLst>
              <a:ext uri="{FF2B5EF4-FFF2-40B4-BE49-F238E27FC236}">
                <a16:creationId xmlns:a16="http://schemas.microsoft.com/office/drawing/2014/main" id="{D2301EC8-846D-7B82-2503-B52BF4555C1C}"/>
              </a:ext>
            </a:extLst>
          </p:cNvPr>
          <p:cNvGrpSpPr/>
          <p:nvPr/>
        </p:nvGrpSpPr>
        <p:grpSpPr>
          <a:xfrm>
            <a:off x="9330488" y="3037500"/>
            <a:ext cx="158400" cy="97200"/>
            <a:chOff x="9330488" y="3194742"/>
            <a:chExt cx="158400" cy="97200"/>
          </a:xfrm>
        </p:grpSpPr>
        <p:sp>
          <p:nvSpPr>
            <p:cNvPr id="93" name="Rectangle 92">
              <a:extLst>
                <a:ext uri="{FF2B5EF4-FFF2-40B4-BE49-F238E27FC236}">
                  <a16:creationId xmlns:a16="http://schemas.microsoft.com/office/drawing/2014/main" id="{ED9DBB2D-F9A3-51C6-D80C-569B51A4B388}"/>
                </a:ext>
              </a:extLst>
            </p:cNvPr>
            <p:cNvSpPr/>
            <p:nvPr/>
          </p:nvSpPr>
          <p:spPr>
            <a:xfrm>
              <a:off x="9362888" y="3194742"/>
              <a:ext cx="93600" cy="97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D64E6EC8-D7AF-F0A9-B8BB-F6BF66B2FE2F}"/>
                </a:ext>
              </a:extLst>
            </p:cNvPr>
            <p:cNvCxnSpPr>
              <a:cxnSpLocks/>
            </p:cNvCxnSpPr>
            <p:nvPr/>
          </p:nvCxnSpPr>
          <p:spPr>
            <a:xfrm>
              <a:off x="9330488" y="3244682"/>
              <a:ext cx="1584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C90962D-E05E-EB53-1767-C5A07A3D5A13}"/>
                </a:ext>
              </a:extLst>
            </p:cNvPr>
            <p:cNvCxnSpPr>
              <a:cxnSpLocks/>
            </p:cNvCxnSpPr>
            <p:nvPr/>
          </p:nvCxnSpPr>
          <p:spPr>
            <a:xfrm flipV="1">
              <a:off x="9412069" y="3226682"/>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1F27A52C-AA0C-ADF8-51FB-8AA098DBD4DD}"/>
              </a:ext>
            </a:extLst>
          </p:cNvPr>
          <p:cNvGrpSpPr/>
          <p:nvPr/>
        </p:nvGrpSpPr>
        <p:grpSpPr>
          <a:xfrm>
            <a:off x="9707090" y="2878750"/>
            <a:ext cx="99876" cy="97200"/>
            <a:chOff x="9707090" y="2852936"/>
            <a:chExt cx="99876" cy="97200"/>
          </a:xfrm>
        </p:grpSpPr>
        <p:sp>
          <p:nvSpPr>
            <p:cNvPr id="97" name="Rectangle 96">
              <a:extLst>
                <a:ext uri="{FF2B5EF4-FFF2-40B4-BE49-F238E27FC236}">
                  <a16:creationId xmlns:a16="http://schemas.microsoft.com/office/drawing/2014/main" id="{5240776D-7346-49CB-213E-C49FDE5A17A5}"/>
                </a:ext>
              </a:extLst>
            </p:cNvPr>
            <p:cNvSpPr/>
            <p:nvPr/>
          </p:nvSpPr>
          <p:spPr>
            <a:xfrm>
              <a:off x="9707090" y="2852936"/>
              <a:ext cx="93600" cy="972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3BA294A8-8A25-0ADF-E80E-94D3D01BDA95}"/>
                </a:ext>
              </a:extLst>
            </p:cNvPr>
            <p:cNvCxnSpPr>
              <a:cxnSpLocks/>
            </p:cNvCxnSpPr>
            <p:nvPr/>
          </p:nvCxnSpPr>
          <p:spPr>
            <a:xfrm>
              <a:off x="9709766" y="2902876"/>
              <a:ext cx="97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9F47EAF9-1C15-09E7-3FF7-AFF2320ADD3B}"/>
                </a:ext>
              </a:extLst>
            </p:cNvPr>
            <p:cNvCxnSpPr>
              <a:cxnSpLocks/>
            </p:cNvCxnSpPr>
            <p:nvPr/>
          </p:nvCxnSpPr>
          <p:spPr>
            <a:xfrm flipV="1">
              <a:off x="9754969" y="2884876"/>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0" name="Rectangle 109">
            <a:extLst>
              <a:ext uri="{FF2B5EF4-FFF2-40B4-BE49-F238E27FC236}">
                <a16:creationId xmlns:a16="http://schemas.microsoft.com/office/drawing/2014/main" id="{4BB73BA8-CD92-AFC1-63AE-1092C11DC8BE}"/>
              </a:ext>
            </a:extLst>
          </p:cNvPr>
          <p:cNvSpPr/>
          <p:nvPr/>
        </p:nvSpPr>
        <p:spPr>
          <a:xfrm>
            <a:off x="9265288" y="2420888"/>
            <a:ext cx="93600" cy="86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51AC124D-08DA-4AD3-33C0-BF0BDB4D7C42}"/>
              </a:ext>
            </a:extLst>
          </p:cNvPr>
          <p:cNvCxnSpPr>
            <a:cxnSpLocks/>
          </p:cNvCxnSpPr>
          <p:nvPr/>
        </p:nvCxnSpPr>
        <p:spPr>
          <a:xfrm>
            <a:off x="9189133" y="2461956"/>
            <a:ext cx="25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B9DEAE4-884A-1E39-7F41-6394AE540147}"/>
              </a:ext>
            </a:extLst>
          </p:cNvPr>
          <p:cNvCxnSpPr>
            <a:cxnSpLocks/>
          </p:cNvCxnSpPr>
          <p:nvPr/>
        </p:nvCxnSpPr>
        <p:spPr>
          <a:xfrm flipV="1">
            <a:off x="9313644" y="2443956"/>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8" name="Group 117">
            <a:extLst>
              <a:ext uri="{FF2B5EF4-FFF2-40B4-BE49-F238E27FC236}">
                <a16:creationId xmlns:a16="http://schemas.microsoft.com/office/drawing/2014/main" id="{0CCFE1FE-D57F-3258-2DCE-487740819481}"/>
              </a:ext>
            </a:extLst>
          </p:cNvPr>
          <p:cNvGrpSpPr/>
          <p:nvPr/>
        </p:nvGrpSpPr>
        <p:grpSpPr>
          <a:xfrm>
            <a:off x="9717839" y="2574131"/>
            <a:ext cx="125999" cy="93600"/>
            <a:chOff x="9717839" y="2564904"/>
            <a:chExt cx="125999" cy="93600"/>
          </a:xfrm>
        </p:grpSpPr>
        <p:sp>
          <p:nvSpPr>
            <p:cNvPr id="115" name="Rectangle 114">
              <a:extLst>
                <a:ext uri="{FF2B5EF4-FFF2-40B4-BE49-F238E27FC236}">
                  <a16:creationId xmlns:a16="http://schemas.microsoft.com/office/drawing/2014/main" id="{E1FAC59C-4C66-BC7A-7425-C27466B10DF0}"/>
                </a:ext>
              </a:extLst>
            </p:cNvPr>
            <p:cNvSpPr/>
            <p:nvPr/>
          </p:nvSpPr>
          <p:spPr>
            <a:xfrm>
              <a:off x="9731482" y="2564904"/>
              <a:ext cx="93600" cy="93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9D8C0574-65C4-9224-1B2D-E3EA50B8D2C8}"/>
                </a:ext>
              </a:extLst>
            </p:cNvPr>
            <p:cNvCxnSpPr>
              <a:cxnSpLocks/>
            </p:cNvCxnSpPr>
            <p:nvPr/>
          </p:nvCxnSpPr>
          <p:spPr>
            <a:xfrm>
              <a:off x="9717839" y="2609147"/>
              <a:ext cx="12599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1886B4C-8375-BC4A-B724-D55B49B0DF7A}"/>
                </a:ext>
              </a:extLst>
            </p:cNvPr>
            <p:cNvCxnSpPr>
              <a:cxnSpLocks/>
            </p:cNvCxnSpPr>
            <p:nvPr/>
          </p:nvCxnSpPr>
          <p:spPr>
            <a:xfrm flipV="1">
              <a:off x="9777194" y="259114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7" name="Straight Connector 116">
            <a:extLst>
              <a:ext uri="{FF2B5EF4-FFF2-40B4-BE49-F238E27FC236}">
                <a16:creationId xmlns:a16="http://schemas.microsoft.com/office/drawing/2014/main" id="{C10CC09E-A60A-83E7-9080-AC97738E4EFF}"/>
              </a:ext>
            </a:extLst>
          </p:cNvPr>
          <p:cNvCxnSpPr>
            <a:cxnSpLocks/>
          </p:cNvCxnSpPr>
          <p:nvPr/>
        </p:nvCxnSpPr>
        <p:spPr>
          <a:xfrm flipV="1">
            <a:off x="9590974" y="2371768"/>
            <a:ext cx="0" cy="1278296"/>
          </a:xfrm>
          <a:prstGeom prst="line">
            <a:avLst/>
          </a:prstGeom>
          <a:ln w="9525">
            <a:solidFill>
              <a:schemeClr val="accent6">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20" name="Group 119">
            <a:extLst>
              <a:ext uri="{FF2B5EF4-FFF2-40B4-BE49-F238E27FC236}">
                <a16:creationId xmlns:a16="http://schemas.microsoft.com/office/drawing/2014/main" id="{CA4A4827-895D-FBF5-5915-A7FACBC42F38}"/>
              </a:ext>
            </a:extLst>
          </p:cNvPr>
          <p:cNvGrpSpPr/>
          <p:nvPr/>
        </p:nvGrpSpPr>
        <p:grpSpPr>
          <a:xfrm>
            <a:off x="9509808" y="2728094"/>
            <a:ext cx="327600" cy="86400"/>
            <a:chOff x="9509808" y="2924944"/>
            <a:chExt cx="327600" cy="86400"/>
          </a:xfrm>
        </p:grpSpPr>
        <p:sp>
          <p:nvSpPr>
            <p:cNvPr id="121" name="Rectangle 120">
              <a:extLst>
                <a:ext uri="{FF2B5EF4-FFF2-40B4-BE49-F238E27FC236}">
                  <a16:creationId xmlns:a16="http://schemas.microsoft.com/office/drawing/2014/main" id="{645AEBF5-B7B7-DFEE-D5CB-B8E946876463}"/>
                </a:ext>
              </a:extLst>
            </p:cNvPr>
            <p:cNvSpPr/>
            <p:nvPr/>
          </p:nvSpPr>
          <p:spPr>
            <a:xfrm>
              <a:off x="9626001" y="2924944"/>
              <a:ext cx="93600" cy="86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49699C02-74DF-9F9F-EDF7-F33DB2E06BC5}"/>
                </a:ext>
              </a:extLst>
            </p:cNvPr>
            <p:cNvCxnSpPr>
              <a:cxnSpLocks/>
            </p:cNvCxnSpPr>
            <p:nvPr/>
          </p:nvCxnSpPr>
          <p:spPr>
            <a:xfrm>
              <a:off x="9509808" y="2969187"/>
              <a:ext cx="327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12603BAB-CCC6-EADC-D5D3-7E68144F1286}"/>
                </a:ext>
              </a:extLst>
            </p:cNvPr>
            <p:cNvCxnSpPr>
              <a:cxnSpLocks/>
            </p:cNvCxnSpPr>
            <p:nvPr/>
          </p:nvCxnSpPr>
          <p:spPr>
            <a:xfrm flipV="1">
              <a:off x="9672419" y="295118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F2D52AA1-E2AF-9377-2F83-3FFF7DFBFE3F}"/>
              </a:ext>
            </a:extLst>
          </p:cNvPr>
          <p:cNvGrpSpPr/>
          <p:nvPr/>
        </p:nvGrpSpPr>
        <p:grpSpPr>
          <a:xfrm>
            <a:off x="9301913" y="3204488"/>
            <a:ext cx="547200" cy="75600"/>
            <a:chOff x="9301913" y="3325138"/>
            <a:chExt cx="547200" cy="75600"/>
          </a:xfrm>
        </p:grpSpPr>
        <p:sp>
          <p:nvSpPr>
            <p:cNvPr id="128" name="Rectangle 127">
              <a:extLst>
                <a:ext uri="{FF2B5EF4-FFF2-40B4-BE49-F238E27FC236}">
                  <a16:creationId xmlns:a16="http://schemas.microsoft.com/office/drawing/2014/main" id="{BBE30B59-3F20-6774-2E00-D9C43ED65958}"/>
                </a:ext>
              </a:extLst>
            </p:cNvPr>
            <p:cNvSpPr/>
            <p:nvPr/>
          </p:nvSpPr>
          <p:spPr>
            <a:xfrm>
              <a:off x="9542616" y="3325138"/>
              <a:ext cx="75600" cy="75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748FB5B1-12BE-1A0C-615C-39E699BD35D3}"/>
                </a:ext>
              </a:extLst>
            </p:cNvPr>
            <p:cNvCxnSpPr>
              <a:cxnSpLocks/>
            </p:cNvCxnSpPr>
            <p:nvPr/>
          </p:nvCxnSpPr>
          <p:spPr>
            <a:xfrm>
              <a:off x="9301913" y="3362157"/>
              <a:ext cx="547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3E34898A-E3CD-BB12-CA15-2497E1DA4286}"/>
                </a:ext>
              </a:extLst>
            </p:cNvPr>
            <p:cNvCxnSpPr>
              <a:cxnSpLocks/>
            </p:cNvCxnSpPr>
            <p:nvPr/>
          </p:nvCxnSpPr>
          <p:spPr>
            <a:xfrm flipV="1">
              <a:off x="9580344" y="3344157"/>
              <a:ext cx="0" cy="36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6" name="Diamond 115">
            <a:extLst>
              <a:ext uri="{FF2B5EF4-FFF2-40B4-BE49-F238E27FC236}">
                <a16:creationId xmlns:a16="http://schemas.microsoft.com/office/drawing/2014/main" id="{BC187A25-3F9B-48A1-4EC7-D1EDE59F234E}"/>
              </a:ext>
            </a:extLst>
          </p:cNvPr>
          <p:cNvSpPr/>
          <p:nvPr/>
        </p:nvSpPr>
        <p:spPr>
          <a:xfrm>
            <a:off x="9384463" y="3508182"/>
            <a:ext cx="416762" cy="55715"/>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 name="Picture 132" descr="A line of blue and red lines&#10;&#10;Description automatically generated">
            <a:extLst>
              <a:ext uri="{FF2B5EF4-FFF2-40B4-BE49-F238E27FC236}">
                <a16:creationId xmlns:a16="http://schemas.microsoft.com/office/drawing/2014/main" id="{6000CC1E-360C-9603-1497-AEA023783C9E}"/>
              </a:ext>
            </a:extLst>
          </p:cNvPr>
          <p:cNvPicPr>
            <a:picLocks noChangeAspect="1"/>
          </p:cNvPicPr>
          <p:nvPr/>
        </p:nvPicPr>
        <p:blipFill>
          <a:blip r:embed="rId2"/>
          <a:stretch>
            <a:fillRect/>
          </a:stretch>
        </p:blipFill>
        <p:spPr>
          <a:xfrm>
            <a:off x="695400" y="1875476"/>
            <a:ext cx="2616200" cy="2311400"/>
          </a:xfrm>
          <a:prstGeom prst="rect">
            <a:avLst/>
          </a:prstGeom>
        </p:spPr>
      </p:pic>
      <p:sp>
        <p:nvSpPr>
          <p:cNvPr id="140" name="TextBox 139">
            <a:extLst>
              <a:ext uri="{FF2B5EF4-FFF2-40B4-BE49-F238E27FC236}">
                <a16:creationId xmlns:a16="http://schemas.microsoft.com/office/drawing/2014/main" id="{C9F1B4AD-6224-BF48-2AC2-AFE784A260CF}"/>
              </a:ext>
            </a:extLst>
          </p:cNvPr>
          <p:cNvSpPr txBox="1"/>
          <p:nvPr/>
        </p:nvSpPr>
        <p:spPr>
          <a:xfrm>
            <a:off x="3796970" y="393719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0.0</a:t>
            </a:r>
          </a:p>
        </p:txBody>
      </p:sp>
      <p:sp>
        <p:nvSpPr>
          <p:cNvPr id="23" name="TextBox 22">
            <a:extLst>
              <a:ext uri="{FF2B5EF4-FFF2-40B4-BE49-F238E27FC236}">
                <a16:creationId xmlns:a16="http://schemas.microsoft.com/office/drawing/2014/main" id="{284B620A-3BB0-4872-74C7-812DD04A4514}"/>
              </a:ext>
            </a:extLst>
          </p:cNvPr>
          <p:cNvSpPr txBox="1"/>
          <p:nvPr/>
        </p:nvSpPr>
        <p:spPr>
          <a:xfrm rot="16200000">
            <a:off x="-233574" y="2841934"/>
            <a:ext cx="1144544"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Overall survival</a:t>
            </a:r>
          </a:p>
        </p:txBody>
      </p:sp>
      <p:sp>
        <p:nvSpPr>
          <p:cNvPr id="25" name="TextBox 24">
            <a:extLst>
              <a:ext uri="{FF2B5EF4-FFF2-40B4-BE49-F238E27FC236}">
                <a16:creationId xmlns:a16="http://schemas.microsoft.com/office/drawing/2014/main" id="{C270C23D-6B8C-D8FB-9C56-BFD6B94F9894}"/>
              </a:ext>
            </a:extLst>
          </p:cNvPr>
          <p:cNvSpPr txBox="1"/>
          <p:nvPr/>
        </p:nvSpPr>
        <p:spPr>
          <a:xfrm>
            <a:off x="505130" y="189567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1.0</a:t>
            </a:r>
          </a:p>
        </p:txBody>
      </p:sp>
      <p:sp>
        <p:nvSpPr>
          <p:cNvPr id="33" name="TextBox 32">
            <a:extLst>
              <a:ext uri="{FF2B5EF4-FFF2-40B4-BE49-F238E27FC236}">
                <a16:creationId xmlns:a16="http://schemas.microsoft.com/office/drawing/2014/main" id="{19192C8C-CD89-396C-1731-6F05C578DD9D}"/>
              </a:ext>
            </a:extLst>
          </p:cNvPr>
          <p:cNvSpPr txBox="1"/>
          <p:nvPr/>
        </p:nvSpPr>
        <p:spPr>
          <a:xfrm>
            <a:off x="505130" y="229254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0.8</a:t>
            </a:r>
          </a:p>
        </p:txBody>
      </p:sp>
      <p:sp>
        <p:nvSpPr>
          <p:cNvPr id="34" name="TextBox 33">
            <a:extLst>
              <a:ext uri="{FF2B5EF4-FFF2-40B4-BE49-F238E27FC236}">
                <a16:creationId xmlns:a16="http://schemas.microsoft.com/office/drawing/2014/main" id="{7A6C61FE-E686-13E2-EB2C-E634D1A4F28A}"/>
              </a:ext>
            </a:extLst>
          </p:cNvPr>
          <p:cNvSpPr txBox="1"/>
          <p:nvPr/>
        </p:nvSpPr>
        <p:spPr>
          <a:xfrm>
            <a:off x="505130" y="272117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0.6</a:t>
            </a:r>
          </a:p>
        </p:txBody>
      </p:sp>
      <p:sp>
        <p:nvSpPr>
          <p:cNvPr id="35" name="TextBox 34">
            <a:extLst>
              <a:ext uri="{FF2B5EF4-FFF2-40B4-BE49-F238E27FC236}">
                <a16:creationId xmlns:a16="http://schemas.microsoft.com/office/drawing/2014/main" id="{24322C77-DA13-3BC1-D24D-FD6167D034DC}"/>
              </a:ext>
            </a:extLst>
          </p:cNvPr>
          <p:cNvSpPr txBox="1"/>
          <p:nvPr/>
        </p:nvSpPr>
        <p:spPr>
          <a:xfrm>
            <a:off x="505130" y="311804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0.4</a:t>
            </a:r>
          </a:p>
        </p:txBody>
      </p:sp>
      <p:sp>
        <p:nvSpPr>
          <p:cNvPr id="36" name="TextBox 35">
            <a:extLst>
              <a:ext uri="{FF2B5EF4-FFF2-40B4-BE49-F238E27FC236}">
                <a16:creationId xmlns:a16="http://schemas.microsoft.com/office/drawing/2014/main" id="{47F51E0F-763B-8312-C101-54DB5D2090AE}"/>
              </a:ext>
            </a:extLst>
          </p:cNvPr>
          <p:cNvSpPr txBox="1"/>
          <p:nvPr/>
        </p:nvSpPr>
        <p:spPr>
          <a:xfrm>
            <a:off x="505130" y="352762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0.2</a:t>
            </a:r>
          </a:p>
        </p:txBody>
      </p:sp>
      <p:sp>
        <p:nvSpPr>
          <p:cNvPr id="51" name="TextBox 50">
            <a:extLst>
              <a:ext uri="{FF2B5EF4-FFF2-40B4-BE49-F238E27FC236}">
                <a16:creationId xmlns:a16="http://schemas.microsoft.com/office/drawing/2014/main" id="{2999022B-390A-A1A0-C679-6EF0A360E308}"/>
              </a:ext>
            </a:extLst>
          </p:cNvPr>
          <p:cNvSpPr txBox="1"/>
          <p:nvPr/>
        </p:nvSpPr>
        <p:spPr>
          <a:xfrm>
            <a:off x="2858582" y="2979092"/>
            <a:ext cx="376706" cy="110800"/>
          </a:xfrm>
          <a:prstGeom prst="rect">
            <a:avLst/>
          </a:prstGeom>
          <a:noFill/>
        </p:spPr>
        <p:txBody>
          <a:bodyPr wrap="none" lIns="0" tIns="0" rIns="0" bIns="0" rtlCol="0">
            <a:spAutoFit/>
          </a:bodyPr>
          <a:lstStyle/>
          <a:p>
            <a:pPr algn="r">
              <a:lnSpc>
                <a:spcPct val="90000"/>
              </a:lnSpc>
            </a:pPr>
            <a:r>
              <a:rPr lang="en-US" sz="800" b="1" dirty="0">
                <a:solidFill>
                  <a:schemeClr val="accent1"/>
                </a:solidFill>
                <a:latin typeface="Arial" panose="020B0604020202020204" pitchFamily="34" charset="0"/>
                <a:ea typeface="Aileron" charset="0"/>
                <a:cs typeface="Arial" panose="020B0604020202020204" pitchFamily="34" charset="0"/>
              </a:rPr>
              <a:t>MDT (−)</a:t>
            </a:r>
          </a:p>
        </p:txBody>
      </p:sp>
      <p:sp>
        <p:nvSpPr>
          <p:cNvPr id="52" name="TextBox 51">
            <a:extLst>
              <a:ext uri="{FF2B5EF4-FFF2-40B4-BE49-F238E27FC236}">
                <a16:creationId xmlns:a16="http://schemas.microsoft.com/office/drawing/2014/main" id="{7B446D7E-74A0-93B0-D4C1-A59AA043549F}"/>
              </a:ext>
            </a:extLst>
          </p:cNvPr>
          <p:cNvSpPr txBox="1"/>
          <p:nvPr/>
        </p:nvSpPr>
        <p:spPr>
          <a:xfrm>
            <a:off x="2862622" y="2477203"/>
            <a:ext cx="376706" cy="110800"/>
          </a:xfrm>
          <a:prstGeom prst="rect">
            <a:avLst/>
          </a:prstGeom>
          <a:noFill/>
        </p:spPr>
        <p:txBody>
          <a:bodyPr wrap="none" lIns="0" tIns="0" rIns="0" bIns="0" rtlCol="0">
            <a:spAutoFit/>
          </a:bodyPr>
          <a:lstStyle/>
          <a:p>
            <a:pPr algn="r">
              <a:lnSpc>
                <a:spcPct val="90000"/>
              </a:lnSpc>
            </a:pPr>
            <a:r>
              <a:rPr lang="en-US" sz="800" b="1" dirty="0">
                <a:solidFill>
                  <a:schemeClr val="tx2"/>
                </a:solidFill>
                <a:latin typeface="Arial" panose="020B0604020202020204" pitchFamily="34" charset="0"/>
                <a:ea typeface="Aileron" charset="0"/>
                <a:cs typeface="Arial" panose="020B0604020202020204" pitchFamily="34" charset="0"/>
              </a:rPr>
              <a:t>MDT (+)</a:t>
            </a:r>
          </a:p>
        </p:txBody>
      </p:sp>
      <p:sp>
        <p:nvSpPr>
          <p:cNvPr id="53" name="TextBox 52">
            <a:extLst>
              <a:ext uri="{FF2B5EF4-FFF2-40B4-BE49-F238E27FC236}">
                <a16:creationId xmlns:a16="http://schemas.microsoft.com/office/drawing/2014/main" id="{E50985BA-599E-08FF-0978-237CD01CF96A}"/>
              </a:ext>
            </a:extLst>
          </p:cNvPr>
          <p:cNvSpPr txBox="1"/>
          <p:nvPr/>
        </p:nvSpPr>
        <p:spPr>
          <a:xfrm>
            <a:off x="2740311" y="1997551"/>
            <a:ext cx="477696"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P&lt;0.001</a:t>
            </a:r>
          </a:p>
        </p:txBody>
      </p:sp>
      <p:sp>
        <p:nvSpPr>
          <p:cNvPr id="134" name="TextBox 133">
            <a:extLst>
              <a:ext uri="{FF2B5EF4-FFF2-40B4-BE49-F238E27FC236}">
                <a16:creationId xmlns:a16="http://schemas.microsoft.com/office/drawing/2014/main" id="{433E8338-D010-0CA5-FCBD-5E6FDD22FA55}"/>
              </a:ext>
            </a:extLst>
          </p:cNvPr>
          <p:cNvSpPr txBox="1"/>
          <p:nvPr/>
        </p:nvSpPr>
        <p:spPr>
          <a:xfrm rot="16200000">
            <a:off x="3058266" y="2841934"/>
            <a:ext cx="1144544"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Overall survival</a:t>
            </a:r>
          </a:p>
        </p:txBody>
      </p:sp>
      <p:sp>
        <p:nvSpPr>
          <p:cNvPr id="135" name="TextBox 134">
            <a:extLst>
              <a:ext uri="{FF2B5EF4-FFF2-40B4-BE49-F238E27FC236}">
                <a16:creationId xmlns:a16="http://schemas.microsoft.com/office/drawing/2014/main" id="{5B7C16D2-8F0B-0016-E3B0-5ECBA0400D2A}"/>
              </a:ext>
            </a:extLst>
          </p:cNvPr>
          <p:cNvSpPr txBox="1"/>
          <p:nvPr/>
        </p:nvSpPr>
        <p:spPr>
          <a:xfrm>
            <a:off x="3796970" y="189567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1.0</a:t>
            </a:r>
          </a:p>
        </p:txBody>
      </p:sp>
      <p:sp>
        <p:nvSpPr>
          <p:cNvPr id="136" name="TextBox 135">
            <a:extLst>
              <a:ext uri="{FF2B5EF4-FFF2-40B4-BE49-F238E27FC236}">
                <a16:creationId xmlns:a16="http://schemas.microsoft.com/office/drawing/2014/main" id="{EDD33262-5526-B617-66A6-962CF8A1997A}"/>
              </a:ext>
            </a:extLst>
          </p:cNvPr>
          <p:cNvSpPr txBox="1"/>
          <p:nvPr/>
        </p:nvSpPr>
        <p:spPr>
          <a:xfrm>
            <a:off x="3796970" y="229254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0.8</a:t>
            </a:r>
          </a:p>
        </p:txBody>
      </p:sp>
      <p:sp>
        <p:nvSpPr>
          <p:cNvPr id="137" name="TextBox 136">
            <a:extLst>
              <a:ext uri="{FF2B5EF4-FFF2-40B4-BE49-F238E27FC236}">
                <a16:creationId xmlns:a16="http://schemas.microsoft.com/office/drawing/2014/main" id="{7766B62E-37D5-D040-D62F-597D356C7E21}"/>
              </a:ext>
            </a:extLst>
          </p:cNvPr>
          <p:cNvSpPr txBox="1"/>
          <p:nvPr/>
        </p:nvSpPr>
        <p:spPr>
          <a:xfrm>
            <a:off x="3796970" y="272117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0.6</a:t>
            </a:r>
          </a:p>
        </p:txBody>
      </p:sp>
      <p:sp>
        <p:nvSpPr>
          <p:cNvPr id="138" name="TextBox 137">
            <a:extLst>
              <a:ext uri="{FF2B5EF4-FFF2-40B4-BE49-F238E27FC236}">
                <a16:creationId xmlns:a16="http://schemas.microsoft.com/office/drawing/2014/main" id="{691051EE-4BBB-3E90-F1E8-336C109E0430}"/>
              </a:ext>
            </a:extLst>
          </p:cNvPr>
          <p:cNvSpPr txBox="1"/>
          <p:nvPr/>
        </p:nvSpPr>
        <p:spPr>
          <a:xfrm>
            <a:off x="3796970" y="3118048"/>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0.4</a:t>
            </a:r>
          </a:p>
        </p:txBody>
      </p:sp>
      <p:sp>
        <p:nvSpPr>
          <p:cNvPr id="139" name="TextBox 138">
            <a:extLst>
              <a:ext uri="{FF2B5EF4-FFF2-40B4-BE49-F238E27FC236}">
                <a16:creationId xmlns:a16="http://schemas.microsoft.com/office/drawing/2014/main" id="{C9AE28AD-C5E3-2D57-9BDF-AB9C5D5DDA02}"/>
              </a:ext>
            </a:extLst>
          </p:cNvPr>
          <p:cNvSpPr txBox="1"/>
          <p:nvPr/>
        </p:nvSpPr>
        <p:spPr>
          <a:xfrm>
            <a:off x="3796970" y="3527623"/>
            <a:ext cx="176330" cy="158441"/>
          </a:xfrm>
          <a:prstGeom prst="rect">
            <a:avLst/>
          </a:prstGeom>
          <a:noFill/>
        </p:spPr>
        <p:txBody>
          <a:bodyPr wrap="none" lIns="0" tIns="0" rIns="0" bIns="0" rtlCol="0">
            <a:spAutoFit/>
          </a:bodyPr>
          <a:lstStyle/>
          <a:p>
            <a:pPr algn="r">
              <a:lnSpc>
                <a:spcPct val="112000"/>
              </a:lnSpc>
            </a:pPr>
            <a:r>
              <a:rPr lang="en-US" sz="1000" dirty="0">
                <a:latin typeface="Arial" panose="020B0604020202020204" pitchFamily="34" charset="0"/>
                <a:ea typeface="Aileron" charset="0"/>
                <a:cs typeface="Arial" panose="020B0604020202020204" pitchFamily="34" charset="0"/>
              </a:rPr>
              <a:t>0.2</a:t>
            </a:r>
          </a:p>
        </p:txBody>
      </p:sp>
      <p:pic>
        <p:nvPicPr>
          <p:cNvPr id="142" name="Picture 141" descr="A red and blue line&#10;&#10;Description automatically generated">
            <a:extLst>
              <a:ext uri="{FF2B5EF4-FFF2-40B4-BE49-F238E27FC236}">
                <a16:creationId xmlns:a16="http://schemas.microsoft.com/office/drawing/2014/main" id="{84B9BD1F-951C-729C-14DB-1440AE6AE8A9}"/>
              </a:ext>
            </a:extLst>
          </p:cNvPr>
          <p:cNvPicPr>
            <a:picLocks noChangeAspect="1"/>
          </p:cNvPicPr>
          <p:nvPr/>
        </p:nvPicPr>
        <p:blipFill>
          <a:blip r:embed="rId3"/>
          <a:stretch>
            <a:fillRect/>
          </a:stretch>
        </p:blipFill>
        <p:spPr>
          <a:xfrm>
            <a:off x="4032902" y="1877631"/>
            <a:ext cx="2616200" cy="2324100"/>
          </a:xfrm>
          <a:prstGeom prst="rect">
            <a:avLst/>
          </a:prstGeom>
        </p:spPr>
      </p:pic>
      <p:sp>
        <p:nvSpPr>
          <p:cNvPr id="143" name="TextBox 142">
            <a:extLst>
              <a:ext uri="{FF2B5EF4-FFF2-40B4-BE49-F238E27FC236}">
                <a16:creationId xmlns:a16="http://schemas.microsoft.com/office/drawing/2014/main" id="{136AE806-73F2-31F7-46DA-91F1F3CB1ACC}"/>
              </a:ext>
            </a:extLst>
          </p:cNvPr>
          <p:cNvSpPr txBox="1"/>
          <p:nvPr/>
        </p:nvSpPr>
        <p:spPr>
          <a:xfrm>
            <a:off x="6150422" y="3214617"/>
            <a:ext cx="376706" cy="110800"/>
          </a:xfrm>
          <a:prstGeom prst="rect">
            <a:avLst/>
          </a:prstGeom>
          <a:noFill/>
        </p:spPr>
        <p:txBody>
          <a:bodyPr wrap="none" lIns="0" tIns="0" rIns="0" bIns="0" rtlCol="0">
            <a:spAutoFit/>
          </a:bodyPr>
          <a:lstStyle/>
          <a:p>
            <a:pPr algn="r">
              <a:lnSpc>
                <a:spcPct val="90000"/>
              </a:lnSpc>
            </a:pPr>
            <a:r>
              <a:rPr lang="en-US" sz="800" b="1" dirty="0">
                <a:solidFill>
                  <a:schemeClr val="accent1"/>
                </a:solidFill>
                <a:latin typeface="Arial" panose="020B0604020202020204" pitchFamily="34" charset="0"/>
                <a:ea typeface="Aileron" charset="0"/>
                <a:cs typeface="Arial" panose="020B0604020202020204" pitchFamily="34" charset="0"/>
              </a:rPr>
              <a:t>MDT (−)</a:t>
            </a:r>
          </a:p>
        </p:txBody>
      </p:sp>
      <p:sp>
        <p:nvSpPr>
          <p:cNvPr id="144" name="TextBox 143">
            <a:extLst>
              <a:ext uri="{FF2B5EF4-FFF2-40B4-BE49-F238E27FC236}">
                <a16:creationId xmlns:a16="http://schemas.microsoft.com/office/drawing/2014/main" id="{64425702-BCFC-F7BE-B2BF-D03EE254014D}"/>
              </a:ext>
            </a:extLst>
          </p:cNvPr>
          <p:cNvSpPr txBox="1"/>
          <p:nvPr/>
        </p:nvSpPr>
        <p:spPr>
          <a:xfrm>
            <a:off x="6154462" y="2477203"/>
            <a:ext cx="376706" cy="110800"/>
          </a:xfrm>
          <a:prstGeom prst="rect">
            <a:avLst/>
          </a:prstGeom>
          <a:noFill/>
        </p:spPr>
        <p:txBody>
          <a:bodyPr wrap="none" lIns="0" tIns="0" rIns="0" bIns="0" rtlCol="0">
            <a:spAutoFit/>
          </a:bodyPr>
          <a:lstStyle/>
          <a:p>
            <a:pPr algn="r">
              <a:lnSpc>
                <a:spcPct val="90000"/>
              </a:lnSpc>
            </a:pPr>
            <a:r>
              <a:rPr lang="en-US" sz="800" b="1" dirty="0">
                <a:solidFill>
                  <a:schemeClr val="tx2"/>
                </a:solidFill>
                <a:latin typeface="Arial" panose="020B0604020202020204" pitchFamily="34" charset="0"/>
                <a:ea typeface="Aileron" charset="0"/>
                <a:cs typeface="Arial" panose="020B0604020202020204" pitchFamily="34" charset="0"/>
              </a:rPr>
              <a:t>MDT (+)</a:t>
            </a:r>
          </a:p>
        </p:txBody>
      </p:sp>
      <p:sp>
        <p:nvSpPr>
          <p:cNvPr id="145" name="TextBox 144">
            <a:extLst>
              <a:ext uri="{FF2B5EF4-FFF2-40B4-BE49-F238E27FC236}">
                <a16:creationId xmlns:a16="http://schemas.microsoft.com/office/drawing/2014/main" id="{94977E99-1CD7-C1E6-E466-4F97192AA0AB}"/>
              </a:ext>
            </a:extLst>
          </p:cNvPr>
          <p:cNvSpPr txBox="1"/>
          <p:nvPr/>
        </p:nvSpPr>
        <p:spPr>
          <a:xfrm>
            <a:off x="6032151" y="1997551"/>
            <a:ext cx="477696"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P&lt;0.001</a:t>
            </a:r>
          </a:p>
        </p:txBody>
      </p:sp>
    </p:spTree>
    <p:extLst>
      <p:ext uri="{BB962C8B-B14F-4D97-AF65-F5344CB8AC3E}">
        <p14:creationId xmlns:p14="http://schemas.microsoft.com/office/powerpoint/2010/main" val="313667467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CA2B-C1C7-7FCD-33A4-444E6CE3F2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A2E4F-7EFC-C5E7-D302-0E52EB967A81}"/>
              </a:ext>
            </a:extLst>
          </p:cNvPr>
          <p:cNvSpPr>
            <a:spLocks noGrp="1"/>
          </p:cNvSpPr>
          <p:nvPr>
            <p:ph sz="quarter" idx="12"/>
          </p:nvPr>
        </p:nvSpPr>
        <p:spPr>
          <a:xfrm>
            <a:off x="620184" y="1425600"/>
            <a:ext cx="9652280" cy="4525200"/>
          </a:xfrm>
        </p:spPr>
        <p:txBody>
          <a:bodyPr/>
          <a:lstStyle/>
          <a:p>
            <a:r>
              <a:rPr lang="en-GB" sz="1800" b="1" noProof="0" dirty="0">
                <a:solidFill>
                  <a:schemeClr val="accent1"/>
                </a:solidFill>
              </a:rPr>
              <a:t>Optimizing therapy while preserving liver function </a:t>
            </a:r>
            <a:r>
              <a:rPr lang="en-GB" sz="1800" noProof="0" dirty="0">
                <a:solidFill>
                  <a:schemeClr val="tx2"/>
                </a:solidFill>
              </a:rPr>
              <a:t>is critical for long-term survival of patients</a:t>
            </a:r>
            <a:r>
              <a:rPr lang="en-GB" sz="1800" baseline="30000" noProof="0" dirty="0">
                <a:solidFill>
                  <a:schemeClr val="tx2"/>
                </a:solidFill>
              </a:rPr>
              <a:t>1</a:t>
            </a:r>
          </a:p>
          <a:p>
            <a:pPr lvl="1"/>
            <a:r>
              <a:rPr lang="en-GB" sz="1600" noProof="0" dirty="0">
                <a:solidFill>
                  <a:schemeClr val="tx2"/>
                </a:solidFill>
              </a:rPr>
              <a:t>The MDT discussion plays a crucial role in the best treatment approach to optimize treatment opportunities at each stage of disease while managing liver function</a:t>
            </a:r>
            <a:r>
              <a:rPr lang="en-GB" sz="1600" baseline="30000" noProof="0" dirty="0">
                <a:solidFill>
                  <a:schemeClr val="tx2"/>
                </a:solidFill>
              </a:rPr>
              <a:t>1-3</a:t>
            </a:r>
          </a:p>
          <a:p>
            <a:r>
              <a:rPr lang="en-GB" sz="1800" b="1" noProof="0" dirty="0">
                <a:solidFill>
                  <a:schemeClr val="accent1"/>
                </a:solidFill>
              </a:rPr>
              <a:t>The oncologic intent </a:t>
            </a:r>
            <a:r>
              <a:rPr lang="en-GB" sz="1800" noProof="0" dirty="0"/>
              <a:t>should be clearly defined for </a:t>
            </a:r>
            <a:br>
              <a:rPr lang="en-GB" sz="1800" noProof="0" dirty="0"/>
            </a:br>
            <a:r>
              <a:rPr lang="en-GB" sz="1800" noProof="0" dirty="0"/>
              <a:t>each </a:t>
            </a:r>
            <a:r>
              <a:rPr lang="en-GB" sz="1800" noProof="0" dirty="0">
                <a:solidFill>
                  <a:schemeClr val="tx2"/>
                </a:solidFill>
              </a:rPr>
              <a:t>patient</a:t>
            </a:r>
            <a:r>
              <a:rPr lang="en-GB" sz="1800" baseline="30000" noProof="0" dirty="0">
                <a:solidFill>
                  <a:schemeClr val="tx2"/>
                </a:solidFill>
              </a:rPr>
              <a:t>2,4</a:t>
            </a:r>
          </a:p>
          <a:p>
            <a:pPr lvl="1"/>
            <a:r>
              <a:rPr lang="en-GB" sz="1600" noProof="0" dirty="0">
                <a:solidFill>
                  <a:schemeClr val="tx2"/>
                </a:solidFill>
              </a:rPr>
              <a:t>The MDT composition </a:t>
            </a:r>
            <a:r>
              <a:rPr lang="en-GB" sz="1600" dirty="0">
                <a:solidFill>
                  <a:schemeClr val="tx2"/>
                </a:solidFill>
              </a:rPr>
              <a:t>may vary</a:t>
            </a:r>
            <a:r>
              <a:rPr lang="en-GB" sz="1600" noProof="0" dirty="0">
                <a:solidFill>
                  <a:schemeClr val="tx2"/>
                </a:solidFill>
              </a:rPr>
              <a:t> based on the oncologic intent</a:t>
            </a:r>
            <a:r>
              <a:rPr lang="en-GB" sz="1600" baseline="30000" noProof="0" dirty="0">
                <a:solidFill>
                  <a:schemeClr val="tx2"/>
                </a:solidFill>
              </a:rPr>
              <a:t>4</a:t>
            </a:r>
          </a:p>
          <a:p>
            <a:pPr lvl="2"/>
            <a:r>
              <a:rPr lang="en-GB" sz="1400" b="1" noProof="0" dirty="0">
                <a:solidFill>
                  <a:schemeClr val="accent1"/>
                </a:solidFill>
              </a:rPr>
              <a:t>Curative intent: </a:t>
            </a:r>
            <a:r>
              <a:rPr lang="en-GB" sz="1400" noProof="0" dirty="0">
                <a:solidFill>
                  <a:schemeClr val="tx2"/>
                </a:solidFill>
              </a:rPr>
              <a:t>Eradicate all known disease</a:t>
            </a:r>
            <a:r>
              <a:rPr lang="en-GB" sz="1400" baseline="30000" noProof="0" dirty="0">
                <a:solidFill>
                  <a:schemeClr val="tx2"/>
                </a:solidFill>
              </a:rPr>
              <a:t>4</a:t>
            </a:r>
          </a:p>
          <a:p>
            <a:pPr lvl="2"/>
            <a:r>
              <a:rPr lang="en-GB" sz="1400" b="1" noProof="0" dirty="0">
                <a:solidFill>
                  <a:schemeClr val="accent1"/>
                </a:solidFill>
              </a:rPr>
              <a:t>Palliative intent: </a:t>
            </a:r>
            <a:r>
              <a:rPr lang="en-GB" sz="1400" noProof="0" dirty="0">
                <a:solidFill>
                  <a:schemeClr val="tx2"/>
                </a:solidFill>
              </a:rPr>
              <a:t>Improve survival, focus on QoL, disease control, symptom relief, etc.</a:t>
            </a:r>
            <a:r>
              <a:rPr lang="en-GB" sz="1400" baseline="30000" noProof="0" dirty="0">
                <a:solidFill>
                  <a:schemeClr val="tx2"/>
                </a:solidFill>
              </a:rPr>
              <a:t>2,5</a:t>
            </a:r>
            <a:r>
              <a:rPr lang="en-GB" sz="1400" noProof="0" dirty="0">
                <a:solidFill>
                  <a:schemeClr val="tx2"/>
                </a:solidFill>
              </a:rPr>
              <a:t> If these patients demonstrate durable response, they may be considered for curative intent</a:t>
            </a:r>
            <a:r>
              <a:rPr lang="en-GB" sz="1400" baseline="30000" noProof="0" dirty="0">
                <a:solidFill>
                  <a:schemeClr val="tx2"/>
                </a:solidFill>
              </a:rPr>
              <a:t>4</a:t>
            </a:r>
          </a:p>
          <a:p>
            <a:r>
              <a:rPr lang="en-GB" sz="1800" noProof="0" dirty="0"/>
              <a:t> A </a:t>
            </a:r>
            <a:r>
              <a:rPr lang="en-GB" sz="1800" b="1" noProof="0" dirty="0">
                <a:solidFill>
                  <a:schemeClr val="accent1"/>
                </a:solidFill>
              </a:rPr>
              <a:t>full window of opportunity </a:t>
            </a:r>
            <a:r>
              <a:rPr lang="en-GB" sz="1800" noProof="0" dirty="0"/>
              <a:t>and exploration of treatment options within the MDT ensures the best possible </a:t>
            </a:r>
            <a:r>
              <a:rPr lang="en-GB" sz="1800" noProof="0" dirty="0">
                <a:solidFill>
                  <a:schemeClr val="tx2"/>
                </a:solidFill>
              </a:rPr>
              <a:t>outcomes</a:t>
            </a:r>
            <a:r>
              <a:rPr lang="en-GB" sz="1800" baseline="30000" noProof="0" dirty="0">
                <a:solidFill>
                  <a:schemeClr val="tx2"/>
                </a:solidFill>
              </a:rPr>
              <a:t>4</a:t>
            </a:r>
          </a:p>
          <a:p>
            <a:pPr lvl="1"/>
            <a:r>
              <a:rPr lang="en-GB" sz="1600" noProof="0" dirty="0"/>
              <a:t>The MDT allows for the agile </a:t>
            </a:r>
            <a:r>
              <a:rPr lang="en-GB" sz="1600" b="1" noProof="0" dirty="0">
                <a:solidFill>
                  <a:schemeClr val="accent1"/>
                </a:solidFill>
              </a:rPr>
              <a:t>reassessment </a:t>
            </a:r>
            <a:r>
              <a:rPr lang="en-GB" sz="1600" noProof="0" dirty="0"/>
              <a:t>of patients for modifying the care plan based on treatment </a:t>
            </a:r>
            <a:r>
              <a:rPr lang="en-GB" sz="1600" noProof="0" dirty="0">
                <a:solidFill>
                  <a:schemeClr val="tx2"/>
                </a:solidFill>
              </a:rPr>
              <a:t>response</a:t>
            </a:r>
            <a:r>
              <a:rPr lang="en-GB" sz="1600" baseline="30000" noProof="0" dirty="0">
                <a:solidFill>
                  <a:schemeClr val="tx2"/>
                </a:solidFill>
              </a:rPr>
              <a:t>4</a:t>
            </a:r>
          </a:p>
          <a:p>
            <a:pPr lvl="1"/>
            <a:endParaRPr lang="en-GB" sz="1600" noProof="0" dirty="0"/>
          </a:p>
        </p:txBody>
      </p:sp>
      <p:sp>
        <p:nvSpPr>
          <p:cNvPr id="3" name="Title 2">
            <a:extLst>
              <a:ext uri="{FF2B5EF4-FFF2-40B4-BE49-F238E27FC236}">
                <a16:creationId xmlns:a16="http://schemas.microsoft.com/office/drawing/2014/main" id="{85EF1C8D-C171-31ED-CE2D-76B8017F196F}"/>
              </a:ext>
            </a:extLst>
          </p:cNvPr>
          <p:cNvSpPr>
            <a:spLocks noGrp="1"/>
          </p:cNvSpPr>
          <p:nvPr>
            <p:ph type="title"/>
          </p:nvPr>
        </p:nvSpPr>
        <p:spPr/>
        <p:txBody>
          <a:bodyPr/>
          <a:lstStyle/>
          <a:p>
            <a:r>
              <a:rPr lang="en-GB" noProof="0" dirty="0"/>
              <a:t>Multidisciplinary team approach for </a:t>
            </a:r>
            <a:r>
              <a:rPr lang="en-GB" noProof="0" dirty="0" err="1"/>
              <a:t>hcc</a:t>
            </a:r>
            <a:br>
              <a:rPr lang="en-GB" noProof="0" dirty="0"/>
            </a:br>
            <a:r>
              <a:rPr lang="en-GB" sz="2000" noProof="0" dirty="0">
                <a:solidFill>
                  <a:schemeClr val="accent1"/>
                </a:solidFill>
              </a:rPr>
              <a:t>considerations and best practices</a:t>
            </a:r>
          </a:p>
        </p:txBody>
      </p:sp>
      <p:sp>
        <p:nvSpPr>
          <p:cNvPr id="4" name="Slide Number Placeholder 3">
            <a:extLst>
              <a:ext uri="{FF2B5EF4-FFF2-40B4-BE49-F238E27FC236}">
                <a16:creationId xmlns:a16="http://schemas.microsoft.com/office/drawing/2014/main" id="{D3571F82-C1F6-29A3-7358-D622410E68F9}"/>
              </a:ext>
            </a:extLst>
          </p:cNvPr>
          <p:cNvSpPr>
            <a:spLocks noGrp="1"/>
          </p:cNvSpPr>
          <p:nvPr>
            <p:ph type="sldNum" sz="quarter" idx="4"/>
          </p:nvPr>
        </p:nvSpPr>
        <p:spPr/>
        <p:txBody>
          <a:bodyPr/>
          <a:lstStyle/>
          <a:p>
            <a:fld id="{FCE43C0F-8A7B-3A4B-9DB5-B3472E36E833}" type="slidenum">
              <a:rPr lang="en-GB" noProof="0" smtClean="0"/>
              <a:pPr/>
              <a:t>42</a:t>
            </a:fld>
            <a:endParaRPr lang="en-GB" noProof="0" dirty="0"/>
          </a:p>
        </p:txBody>
      </p:sp>
      <p:sp>
        <p:nvSpPr>
          <p:cNvPr id="11" name="Content Placeholder 10">
            <a:extLst>
              <a:ext uri="{FF2B5EF4-FFF2-40B4-BE49-F238E27FC236}">
                <a16:creationId xmlns:a16="http://schemas.microsoft.com/office/drawing/2014/main" id="{226A7677-315B-1716-F334-4CC9C5BB8032}"/>
              </a:ext>
            </a:extLst>
          </p:cNvPr>
          <p:cNvSpPr>
            <a:spLocks noGrp="1"/>
          </p:cNvSpPr>
          <p:nvPr>
            <p:ph sz="quarter" idx="15"/>
          </p:nvPr>
        </p:nvSpPr>
        <p:spPr/>
        <p:txBody>
          <a:bodyPr anchor="b"/>
          <a:lstStyle/>
          <a:p>
            <a:r>
              <a:rPr lang="en-GB" noProof="0" dirty="0"/>
              <a:t>MDT, multidisciplinary team; QoL, quality of life</a:t>
            </a:r>
          </a:p>
          <a:p>
            <a:r>
              <a:rPr lang="en-GB" noProof="0" dirty="0">
                <a:solidFill>
                  <a:schemeClr val="tx2"/>
                </a:solidFill>
              </a:rPr>
              <a:t>1. Naugler WE, et al. Clin Gastroenterol Hepatol. 2015;13:827-835; 2. Suddle A, et al. Gut. 2024;73:1235-1268; 3. Oh JH and Sinn DH. J Liver Cancer. 2024;24:47-56; 4. Miguet M, et al. J Visc Surg. 2019;156:217-227; 5. Woodrell CD, et al. Clin Ther. 2018;40:512-525</a:t>
            </a:r>
          </a:p>
        </p:txBody>
      </p:sp>
    </p:spTree>
    <p:extLst>
      <p:ext uri="{BB962C8B-B14F-4D97-AF65-F5344CB8AC3E}">
        <p14:creationId xmlns:p14="http://schemas.microsoft.com/office/powerpoint/2010/main" val="345694164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6C6A-BD97-D560-859D-D6CF5B5F9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3026D-93CF-2C81-80DE-EC7C5EFE1D04}"/>
              </a:ext>
            </a:extLst>
          </p:cNvPr>
          <p:cNvSpPr>
            <a:spLocks noGrp="1"/>
          </p:cNvSpPr>
          <p:nvPr>
            <p:ph type="title"/>
          </p:nvPr>
        </p:nvSpPr>
        <p:spPr>
          <a:xfrm>
            <a:off x="609600" y="1844824"/>
            <a:ext cx="10972800" cy="2592288"/>
          </a:xfrm>
        </p:spPr>
        <p:txBody>
          <a:bodyPr>
            <a:normAutofit/>
          </a:bodyPr>
          <a:lstStyle/>
          <a:p>
            <a:r>
              <a:rPr lang="en-GB" sz="3600" noProof="0" dirty="0"/>
              <a:t>conclusions</a:t>
            </a:r>
          </a:p>
        </p:txBody>
      </p:sp>
      <p:sp>
        <p:nvSpPr>
          <p:cNvPr id="5" name="Slide Number Placeholder 4">
            <a:extLst>
              <a:ext uri="{FF2B5EF4-FFF2-40B4-BE49-F238E27FC236}">
                <a16:creationId xmlns:a16="http://schemas.microsoft.com/office/drawing/2014/main" id="{68F105F3-A096-3748-BC56-8CCC7ED530D9}"/>
              </a:ext>
            </a:extLst>
          </p:cNvPr>
          <p:cNvSpPr>
            <a:spLocks noGrp="1"/>
          </p:cNvSpPr>
          <p:nvPr>
            <p:ph type="sldNum" sz="quarter" idx="4"/>
          </p:nvPr>
        </p:nvSpPr>
        <p:spPr/>
        <p:txBody>
          <a:bodyPr/>
          <a:lstStyle/>
          <a:p>
            <a:fld id="{FCE43C0F-8A7B-3A4B-9DB5-B3472E36E833}" type="slidenum">
              <a:rPr lang="en-GB" noProof="0" smtClean="0"/>
              <a:pPr/>
              <a:t>43</a:t>
            </a:fld>
            <a:endParaRPr lang="en-GB" noProof="0" dirty="0"/>
          </a:p>
        </p:txBody>
      </p:sp>
    </p:spTree>
    <p:extLst>
      <p:ext uri="{BB962C8B-B14F-4D97-AF65-F5344CB8AC3E}">
        <p14:creationId xmlns:p14="http://schemas.microsoft.com/office/powerpoint/2010/main" val="16876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582EB-FCC0-BF38-908C-7B9E8159AA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634E19-12DB-70F6-B110-D2AC75FA0F4E}"/>
              </a:ext>
            </a:extLst>
          </p:cNvPr>
          <p:cNvSpPr>
            <a:spLocks noGrp="1"/>
          </p:cNvSpPr>
          <p:nvPr>
            <p:ph sz="quarter" idx="12"/>
          </p:nvPr>
        </p:nvSpPr>
        <p:spPr>
          <a:xfrm>
            <a:off x="620713" y="1425575"/>
            <a:ext cx="10963275" cy="4307681"/>
          </a:xfrm>
        </p:spPr>
        <p:txBody>
          <a:bodyPr>
            <a:normAutofit fontScale="77500" lnSpcReduction="20000"/>
          </a:bodyPr>
          <a:lstStyle/>
          <a:p>
            <a:pPr>
              <a:lnSpc>
                <a:spcPct val="120000"/>
              </a:lnSpc>
            </a:pPr>
            <a:r>
              <a:rPr lang="en-GB" b="1" noProof="0" dirty="0">
                <a:solidFill>
                  <a:schemeClr val="accent1"/>
                </a:solidFill>
              </a:rPr>
              <a:t>IO and IO combinations for advanced and intermediate HCC</a:t>
            </a:r>
          </a:p>
          <a:p>
            <a:pPr lvl="1">
              <a:lnSpc>
                <a:spcPct val="120000"/>
              </a:lnSpc>
            </a:pPr>
            <a:r>
              <a:rPr lang="en-GB" noProof="0" dirty="0"/>
              <a:t>IO and IO combinations are integrated </a:t>
            </a:r>
            <a:r>
              <a:rPr lang="en-GB" noProof="0" dirty="0">
                <a:solidFill>
                  <a:schemeClr val="tx2"/>
                </a:solidFill>
              </a:rPr>
              <a:t>into the 1</a:t>
            </a:r>
            <a:r>
              <a:rPr lang="en-GB" baseline="30000" noProof="0" dirty="0">
                <a:solidFill>
                  <a:schemeClr val="tx2"/>
                </a:solidFill>
              </a:rPr>
              <a:t>st</a:t>
            </a:r>
            <a:r>
              <a:rPr lang="en-GB" noProof="0" dirty="0">
                <a:solidFill>
                  <a:schemeClr val="tx2"/>
                </a:solidFill>
              </a:rPr>
              <a:t> line </a:t>
            </a:r>
            <a:r>
              <a:rPr lang="en-GB" noProof="0" dirty="0"/>
              <a:t>treatment for unresectable HCC</a:t>
            </a:r>
          </a:p>
          <a:p>
            <a:pPr>
              <a:lnSpc>
                <a:spcPct val="120000"/>
              </a:lnSpc>
            </a:pPr>
            <a:r>
              <a:rPr lang="en-GB" b="1" noProof="0" dirty="0">
                <a:solidFill>
                  <a:schemeClr val="accent1"/>
                </a:solidFill>
              </a:rPr>
              <a:t>Scientific rationale for IO in intermediate-stage HCC</a:t>
            </a:r>
          </a:p>
          <a:p>
            <a:pPr lvl="1">
              <a:lnSpc>
                <a:spcPct val="120000"/>
              </a:lnSpc>
            </a:pPr>
            <a:r>
              <a:rPr lang="en-GB" noProof="0" dirty="0"/>
              <a:t>Intermediate-stage HCC is heterogeneous. LRT is the </a:t>
            </a:r>
            <a:r>
              <a:rPr lang="en-GB" noProof="0" dirty="0">
                <a:solidFill>
                  <a:schemeClr val="tx2"/>
                </a:solidFill>
              </a:rPr>
              <a:t>current SoC, but there are some patients who will be poor candidates.</a:t>
            </a:r>
          </a:p>
          <a:p>
            <a:pPr lvl="1">
              <a:lnSpc>
                <a:spcPct val="120000"/>
              </a:lnSpc>
            </a:pPr>
            <a:r>
              <a:rPr lang="en-GB" noProof="0" dirty="0"/>
              <a:t>Multimodal approaches combining IO with LRT could potentially target both visible and invisible disease, particularly in more challenging disease presentations</a:t>
            </a:r>
          </a:p>
          <a:p>
            <a:pPr>
              <a:lnSpc>
                <a:spcPct val="120000"/>
              </a:lnSpc>
            </a:pPr>
            <a:r>
              <a:rPr lang="en-GB" b="1" noProof="0" dirty="0">
                <a:solidFill>
                  <a:schemeClr val="accent1"/>
                </a:solidFill>
              </a:rPr>
              <a:t>Efficacy and safety of IO + LRT combinations</a:t>
            </a:r>
          </a:p>
          <a:p>
            <a:pPr lvl="1">
              <a:lnSpc>
                <a:spcPct val="120000"/>
              </a:lnSpc>
            </a:pPr>
            <a:r>
              <a:rPr lang="en-GB" noProof="0" dirty="0"/>
              <a:t>Combining IO with TACE shows promising outcomes in terms of safety and efficacy vs TACE alone</a:t>
            </a:r>
          </a:p>
          <a:p>
            <a:pPr lvl="2">
              <a:lnSpc>
                <a:spcPct val="120000"/>
              </a:lnSpc>
            </a:pPr>
            <a:r>
              <a:rPr lang="en-GB" noProof="0" dirty="0"/>
              <a:t>EMERALD-1 and LEAP-012 both meet their primary endpoints of PFS</a:t>
            </a:r>
          </a:p>
          <a:p>
            <a:pPr lvl="2">
              <a:lnSpc>
                <a:spcPct val="120000"/>
              </a:lnSpc>
            </a:pPr>
            <a:r>
              <a:rPr lang="en-GB" noProof="0" dirty="0"/>
              <a:t>Patients continue to be followed for OS data</a:t>
            </a:r>
          </a:p>
          <a:p>
            <a:pPr lvl="1">
              <a:lnSpc>
                <a:spcPct val="120000"/>
              </a:lnSpc>
            </a:pPr>
            <a:r>
              <a:rPr lang="en-GB" noProof="0" dirty="0"/>
              <a:t>Safety profiles were manageable and consistent with the known safety profiles of each treatment</a:t>
            </a:r>
          </a:p>
          <a:p>
            <a:pPr>
              <a:lnSpc>
                <a:spcPct val="120000"/>
              </a:lnSpc>
            </a:pPr>
            <a:r>
              <a:rPr lang="en-GB" b="1" noProof="0" dirty="0">
                <a:solidFill>
                  <a:schemeClr val="accent1"/>
                </a:solidFill>
              </a:rPr>
              <a:t>Multidisciplinary team coordination for optimal treatment</a:t>
            </a:r>
          </a:p>
          <a:p>
            <a:pPr lvl="1">
              <a:lnSpc>
                <a:spcPct val="120000"/>
              </a:lnSpc>
            </a:pPr>
            <a:r>
              <a:rPr lang="en-GB" noProof="0" dirty="0"/>
              <a:t>Collaboration among oncologists, hepatologists, interventional radiologists, transplant surgeons, and radiation oncologists is essential for effective treatment planning, sequencing and comprehensive patient care</a:t>
            </a:r>
          </a:p>
        </p:txBody>
      </p:sp>
      <p:sp>
        <p:nvSpPr>
          <p:cNvPr id="3" name="Title 2">
            <a:extLst>
              <a:ext uri="{FF2B5EF4-FFF2-40B4-BE49-F238E27FC236}">
                <a16:creationId xmlns:a16="http://schemas.microsoft.com/office/drawing/2014/main" id="{D5975225-3D3F-9139-A661-28C847976D22}"/>
              </a:ext>
            </a:extLst>
          </p:cNvPr>
          <p:cNvSpPr>
            <a:spLocks noGrp="1"/>
          </p:cNvSpPr>
          <p:nvPr>
            <p:ph type="title"/>
          </p:nvPr>
        </p:nvSpPr>
        <p:spPr>
          <a:xfrm>
            <a:off x="619125" y="258763"/>
            <a:ext cx="11453539" cy="865187"/>
          </a:xfrm>
        </p:spPr>
        <p:txBody>
          <a:bodyPr>
            <a:normAutofit fontScale="90000"/>
          </a:bodyPr>
          <a:lstStyle/>
          <a:p>
            <a:r>
              <a:rPr lang="en-GB" sz="3100" noProof="0" dirty="0"/>
              <a:t>Conclusions</a:t>
            </a:r>
            <a:br>
              <a:rPr lang="en-GB" noProof="0" dirty="0"/>
            </a:br>
            <a:r>
              <a:rPr lang="en-GB" sz="2200" spc="-30" noProof="0" dirty="0">
                <a:solidFill>
                  <a:schemeClr val="accent1"/>
                </a:solidFill>
              </a:rPr>
              <a:t>The expanding role of immunotherapy in hepatocellular carcinoma (HCC) –</a:t>
            </a:r>
            <a:br>
              <a:rPr lang="en-GB" sz="2200" spc="-30" noProof="0" dirty="0">
                <a:solidFill>
                  <a:schemeClr val="accent1"/>
                </a:solidFill>
              </a:rPr>
            </a:br>
            <a:r>
              <a:rPr lang="en-GB" sz="2200" spc="-30" noProof="0" dirty="0">
                <a:solidFill>
                  <a:schemeClr val="accent1"/>
                </a:solidFill>
              </a:rPr>
              <a:t>combining locoregional and systemic treatments in intermediate HCC</a:t>
            </a:r>
          </a:p>
        </p:txBody>
      </p:sp>
      <p:sp>
        <p:nvSpPr>
          <p:cNvPr id="4" name="Slide Number Placeholder 3">
            <a:extLst>
              <a:ext uri="{FF2B5EF4-FFF2-40B4-BE49-F238E27FC236}">
                <a16:creationId xmlns:a16="http://schemas.microsoft.com/office/drawing/2014/main" id="{94812ABA-5743-1294-5096-A8259F4C0DA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44</a:t>
            </a:fld>
            <a:endParaRPr lang="en-GB" noProof="0" dirty="0"/>
          </a:p>
        </p:txBody>
      </p:sp>
      <p:sp>
        <p:nvSpPr>
          <p:cNvPr id="11" name="Content Placeholder 10">
            <a:extLst>
              <a:ext uri="{FF2B5EF4-FFF2-40B4-BE49-F238E27FC236}">
                <a16:creationId xmlns:a16="http://schemas.microsoft.com/office/drawing/2014/main" id="{C0AED332-1C32-CFFE-AA63-525E8092AA45}"/>
              </a:ext>
            </a:extLst>
          </p:cNvPr>
          <p:cNvSpPr>
            <a:spLocks noGrp="1"/>
          </p:cNvSpPr>
          <p:nvPr>
            <p:ph sz="quarter" idx="15"/>
          </p:nvPr>
        </p:nvSpPr>
        <p:spPr>
          <a:xfrm>
            <a:off x="620183" y="6165303"/>
            <a:ext cx="10180339" cy="556173"/>
          </a:xfrm>
        </p:spPr>
        <p:txBody>
          <a:bodyPr/>
          <a:lstStyle/>
          <a:p>
            <a:r>
              <a:rPr lang="en-GB" noProof="0" dirty="0">
                <a:solidFill>
                  <a:schemeClr val="tx2"/>
                </a:solidFill>
              </a:rPr>
              <a:t>IO, immuno-oncology; LRT, locoregional therapy; OS, overall survival; PFS, progression free survival; SoC, standard of care; TACE, transarterial chemoembolisation</a:t>
            </a:r>
            <a:endParaRPr lang="en-GB" noProof="0" dirty="0">
              <a:solidFill>
                <a:schemeClr val="tx2"/>
              </a:solidFill>
              <a:highlight>
                <a:srgbClr val="FFFF00"/>
              </a:highlight>
            </a:endParaRPr>
          </a:p>
        </p:txBody>
      </p:sp>
    </p:spTree>
    <p:extLst>
      <p:ext uri="{BB962C8B-B14F-4D97-AF65-F5344CB8AC3E}">
        <p14:creationId xmlns:p14="http://schemas.microsoft.com/office/powerpoint/2010/main" val="200535314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282B3-D1F9-64BE-C239-018054C78E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E0C8C-DB94-F234-0D93-3BEB5D4C2D82}"/>
              </a:ext>
            </a:extLst>
          </p:cNvPr>
          <p:cNvSpPr>
            <a:spLocks noGrp="1"/>
          </p:cNvSpPr>
          <p:nvPr>
            <p:ph sz="quarter" idx="12"/>
          </p:nvPr>
        </p:nvSpPr>
        <p:spPr>
          <a:xfrm>
            <a:off x="614400" y="1425600"/>
            <a:ext cx="10963200" cy="4525200"/>
          </a:xfrm>
        </p:spPr>
        <p:txBody>
          <a:bodyPr/>
          <a:lstStyle/>
          <a:p>
            <a:r>
              <a:rPr lang="en-GB" b="1" noProof="0" dirty="0">
                <a:solidFill>
                  <a:schemeClr val="accent1"/>
                </a:solidFill>
              </a:rPr>
              <a:t>Immuno-oncology therapy (IO</a:t>
            </a:r>
            <a:r>
              <a:rPr lang="en-GB" b="1" dirty="0">
                <a:solidFill>
                  <a:schemeClr val="accent1"/>
                </a:solidFill>
              </a:rPr>
              <a:t>)</a:t>
            </a:r>
            <a:r>
              <a:rPr lang="en-GB" b="1" noProof="0" dirty="0">
                <a:solidFill>
                  <a:schemeClr val="accent1"/>
                </a:solidFill>
              </a:rPr>
              <a:t> and IO combinations </a:t>
            </a:r>
            <a:r>
              <a:rPr lang="en-GB" noProof="0" dirty="0"/>
              <a:t>are </a:t>
            </a:r>
            <a:r>
              <a:rPr lang="en-GB" b="1" noProof="0" dirty="0">
                <a:solidFill>
                  <a:schemeClr val="accent1"/>
                </a:solidFill>
              </a:rPr>
              <a:t>transforming the landscape </a:t>
            </a:r>
            <a:r>
              <a:rPr lang="en-GB" noProof="0" dirty="0"/>
              <a:t>for patients with advanced and intermediate HCC who are not candidates for local therapy, </a:t>
            </a:r>
            <a:r>
              <a:rPr lang="en-GB" noProof="0" dirty="0">
                <a:solidFill>
                  <a:schemeClr val="tx2"/>
                </a:solidFill>
              </a:rPr>
              <a:t>with 1</a:t>
            </a:r>
            <a:r>
              <a:rPr lang="en-GB" baseline="30000" noProof="0" dirty="0">
                <a:solidFill>
                  <a:schemeClr val="tx2"/>
                </a:solidFill>
              </a:rPr>
              <a:t>st</a:t>
            </a:r>
            <a:r>
              <a:rPr lang="en-GB" noProof="0" dirty="0">
                <a:solidFill>
                  <a:schemeClr val="tx2"/>
                </a:solidFill>
              </a:rPr>
              <a:t> line options (IMbrave150, HIMALAYA, </a:t>
            </a:r>
            <a:r>
              <a:rPr lang="en-GB" noProof="0" dirty="0" err="1">
                <a:solidFill>
                  <a:schemeClr val="tx2"/>
                </a:solidFill>
              </a:rPr>
              <a:t>CheckMate</a:t>
            </a:r>
            <a:r>
              <a:rPr lang="en-GB" noProof="0" dirty="0">
                <a:solidFill>
                  <a:schemeClr val="tx2"/>
                </a:solidFill>
              </a:rPr>
              <a:t> 9DW) offering improved </a:t>
            </a:r>
            <a:r>
              <a:rPr lang="en-GB" b="1" noProof="0" dirty="0">
                <a:solidFill>
                  <a:schemeClr val="accent1"/>
                </a:solidFill>
              </a:rPr>
              <a:t>long-term outcomes</a:t>
            </a:r>
            <a:r>
              <a:rPr lang="en-GB" noProof="0" dirty="0">
                <a:solidFill>
                  <a:schemeClr val="tx2"/>
                </a:solidFill>
              </a:rPr>
              <a:t>, including 20% survival at 5-years in </a:t>
            </a:r>
            <a:r>
              <a:rPr lang="en-GB" noProof="0" dirty="0"/>
              <a:t>HIMALAYA</a:t>
            </a:r>
          </a:p>
          <a:p>
            <a:r>
              <a:rPr lang="en-GB" b="1" noProof="0" dirty="0">
                <a:solidFill>
                  <a:schemeClr val="accent1"/>
                </a:solidFill>
              </a:rPr>
              <a:t>Intermediate-stage HCC </a:t>
            </a:r>
            <a:r>
              <a:rPr lang="en-GB" noProof="0" dirty="0">
                <a:solidFill>
                  <a:schemeClr val="tx2"/>
                </a:solidFill>
              </a:rPr>
              <a:t>may benefit from </a:t>
            </a:r>
            <a:r>
              <a:rPr lang="en-GB" b="1" noProof="0" dirty="0">
                <a:solidFill>
                  <a:schemeClr val="accent1"/>
                </a:solidFill>
              </a:rPr>
              <a:t>multimodal strategies</a:t>
            </a:r>
            <a:r>
              <a:rPr lang="en-GB" noProof="0" dirty="0">
                <a:solidFill>
                  <a:schemeClr val="tx2"/>
                </a:solidFill>
              </a:rPr>
              <a:t>, </a:t>
            </a:r>
            <a:r>
              <a:rPr lang="en-GB" b="1" noProof="0" dirty="0">
                <a:solidFill>
                  <a:schemeClr val="accent1"/>
                </a:solidFill>
              </a:rPr>
              <a:t>combining IO with locoregional therapies (LRTs)</a:t>
            </a:r>
            <a:r>
              <a:rPr lang="en-GB" noProof="0" dirty="0">
                <a:solidFill>
                  <a:schemeClr val="tx2"/>
                </a:solidFill>
              </a:rPr>
              <a:t> </a:t>
            </a:r>
            <a:r>
              <a:rPr lang="en-GB" noProof="0" dirty="0"/>
              <a:t>to address both visible and invisible disease, enhancing immune response, and optimising tumour control</a:t>
            </a:r>
          </a:p>
          <a:p>
            <a:r>
              <a:rPr lang="en-GB" b="1" noProof="0" dirty="0">
                <a:solidFill>
                  <a:schemeClr val="accent1"/>
                </a:solidFill>
              </a:rPr>
              <a:t>IO + LRT combinations</a:t>
            </a:r>
            <a:r>
              <a:rPr lang="en-GB" noProof="0" dirty="0"/>
              <a:t>, such as TACE plus IO, show promise for patients with intermediate HCC, with positive trials like </a:t>
            </a:r>
            <a:r>
              <a:rPr lang="en-GB" b="1" noProof="0" dirty="0">
                <a:solidFill>
                  <a:schemeClr val="accent1"/>
                </a:solidFill>
              </a:rPr>
              <a:t>EMERALD-1</a:t>
            </a:r>
            <a:r>
              <a:rPr lang="en-GB" noProof="0" dirty="0"/>
              <a:t> and </a:t>
            </a:r>
            <a:r>
              <a:rPr lang="en-GB" b="1" noProof="0" dirty="0">
                <a:solidFill>
                  <a:schemeClr val="accent1"/>
                </a:solidFill>
              </a:rPr>
              <a:t>LEAP-012</a:t>
            </a:r>
            <a:r>
              <a:rPr lang="en-GB" noProof="0" dirty="0"/>
              <a:t> demonstrating </a:t>
            </a:r>
            <a:r>
              <a:rPr lang="en-GB" b="1" noProof="0" dirty="0">
                <a:solidFill>
                  <a:schemeClr val="accent1"/>
                </a:solidFill>
              </a:rPr>
              <a:t>improved PFS and manageable safety profiles</a:t>
            </a:r>
            <a:r>
              <a:rPr lang="en-GB" noProof="0" dirty="0"/>
              <a:t>, with ongoing evaluation of OS outcomes</a:t>
            </a:r>
          </a:p>
          <a:p>
            <a:r>
              <a:rPr lang="en-GB" noProof="0" dirty="0"/>
              <a:t>A </a:t>
            </a:r>
            <a:r>
              <a:rPr lang="en-GB" b="1" noProof="0" dirty="0">
                <a:solidFill>
                  <a:schemeClr val="accent1"/>
                </a:solidFill>
              </a:rPr>
              <a:t>multidisciplinary approach </a:t>
            </a:r>
            <a:r>
              <a:rPr lang="en-GB" noProof="0" dirty="0"/>
              <a:t>is crucial to determine which </a:t>
            </a:r>
            <a:r>
              <a:rPr lang="en-GB" b="1" noProof="0" dirty="0">
                <a:solidFill>
                  <a:schemeClr val="accent1"/>
                </a:solidFill>
              </a:rPr>
              <a:t>patients with intermediate HCC may benefit from multimodal combinations</a:t>
            </a:r>
            <a:r>
              <a:rPr lang="en-GB" noProof="0" dirty="0"/>
              <a:t>, requiring coordination among oncologists, hepatologists, interventional radiologists, radiation oncologists, and transplant surgeons</a:t>
            </a:r>
            <a:br>
              <a:rPr lang="en-GB" noProof="0" dirty="0">
                <a:highlight>
                  <a:srgbClr val="FFFF00"/>
                </a:highlight>
              </a:rPr>
            </a:br>
            <a:endParaRPr lang="en-GB" noProof="0" dirty="0"/>
          </a:p>
        </p:txBody>
      </p:sp>
      <p:sp>
        <p:nvSpPr>
          <p:cNvPr id="3" name="Title 2">
            <a:extLst>
              <a:ext uri="{FF2B5EF4-FFF2-40B4-BE49-F238E27FC236}">
                <a16:creationId xmlns:a16="http://schemas.microsoft.com/office/drawing/2014/main" id="{20561406-72AA-0F71-6329-CF8A34CC0FA4}"/>
              </a:ext>
            </a:extLst>
          </p:cNvPr>
          <p:cNvSpPr>
            <a:spLocks noGrp="1"/>
          </p:cNvSpPr>
          <p:nvPr>
            <p:ph type="title"/>
          </p:nvPr>
        </p:nvSpPr>
        <p:spPr>
          <a:xfrm>
            <a:off x="619201" y="259200"/>
            <a:ext cx="11237439" cy="864000"/>
          </a:xfrm>
        </p:spPr>
        <p:txBody>
          <a:bodyPr>
            <a:normAutofit fontScale="90000"/>
          </a:bodyPr>
          <a:lstStyle/>
          <a:p>
            <a:r>
              <a:rPr lang="en-GB" noProof="0" dirty="0"/>
              <a:t>Clinical takeaways</a:t>
            </a:r>
            <a:br>
              <a:rPr lang="en-GB" noProof="0" dirty="0"/>
            </a:br>
            <a:r>
              <a:rPr lang="en-GB" sz="2100" noProof="0" dirty="0">
                <a:solidFill>
                  <a:schemeClr val="accent1"/>
                </a:solidFill>
              </a:rPr>
              <a:t>The</a:t>
            </a:r>
            <a:r>
              <a:rPr lang="en-GB" sz="2100" noProof="0" dirty="0"/>
              <a:t> </a:t>
            </a:r>
            <a:r>
              <a:rPr lang="en-GB" sz="2100" noProof="0" dirty="0">
                <a:solidFill>
                  <a:schemeClr val="accent1"/>
                </a:solidFill>
              </a:rPr>
              <a:t>expanding role of immunotherapy in hepatocellular carcinoma (HCC) –</a:t>
            </a:r>
            <a:br>
              <a:rPr lang="en-GB" sz="2000" noProof="0" dirty="0">
                <a:solidFill>
                  <a:schemeClr val="accent1"/>
                </a:solidFill>
              </a:rPr>
            </a:br>
            <a:r>
              <a:rPr lang="en-GB" sz="2000" noProof="0" dirty="0">
                <a:solidFill>
                  <a:schemeClr val="accent1"/>
                </a:solidFill>
              </a:rPr>
              <a:t>combining locoregional and systemic treatments in intermediate HCC</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D7AA2495-CC4A-C8F5-DA5E-8F1FE29F825D}"/>
              </a:ext>
            </a:extLst>
          </p:cNvPr>
          <p:cNvSpPr>
            <a:spLocks noGrp="1"/>
          </p:cNvSpPr>
          <p:nvPr>
            <p:ph type="sldNum" sz="quarter" idx="4"/>
          </p:nvPr>
        </p:nvSpPr>
        <p:spPr/>
        <p:txBody>
          <a:bodyPr/>
          <a:lstStyle/>
          <a:p>
            <a:fld id="{FCE43C0F-8A7B-3A4B-9DB5-B3472E36E833}" type="slidenum">
              <a:rPr lang="en-GB" noProof="0" smtClean="0"/>
              <a:pPr/>
              <a:t>5</a:t>
            </a:fld>
            <a:endParaRPr lang="en-GB" noProof="0" dirty="0"/>
          </a:p>
        </p:txBody>
      </p:sp>
      <p:sp>
        <p:nvSpPr>
          <p:cNvPr id="11" name="Content Placeholder 10">
            <a:extLst>
              <a:ext uri="{FF2B5EF4-FFF2-40B4-BE49-F238E27FC236}">
                <a16:creationId xmlns:a16="http://schemas.microsoft.com/office/drawing/2014/main" id="{609E128C-1B2C-8A2F-8C65-71C701A7C949}"/>
              </a:ext>
            </a:extLst>
          </p:cNvPr>
          <p:cNvSpPr>
            <a:spLocks noGrp="1"/>
          </p:cNvSpPr>
          <p:nvPr>
            <p:ph sz="quarter" idx="15"/>
          </p:nvPr>
        </p:nvSpPr>
        <p:spPr/>
        <p:txBody>
          <a:bodyPr/>
          <a:lstStyle/>
          <a:p>
            <a:r>
              <a:rPr lang="en-GB" noProof="0" dirty="0">
                <a:solidFill>
                  <a:schemeClr val="tx2"/>
                </a:solidFill>
              </a:rPr>
              <a:t>IO, immuno-oncology therapy; OS, overall survival; PFS, progression-free survival; TACE, transarterial chemoembolisation</a:t>
            </a:r>
          </a:p>
        </p:txBody>
      </p:sp>
    </p:spTree>
    <p:extLst>
      <p:ext uri="{BB962C8B-B14F-4D97-AF65-F5344CB8AC3E}">
        <p14:creationId xmlns:p14="http://schemas.microsoft.com/office/powerpoint/2010/main" val="29584160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1716-AEDB-3ED1-2891-AD43E2749BCF}"/>
              </a:ext>
            </a:extLst>
          </p:cNvPr>
          <p:cNvSpPr>
            <a:spLocks noGrp="1"/>
          </p:cNvSpPr>
          <p:nvPr>
            <p:ph type="title"/>
          </p:nvPr>
        </p:nvSpPr>
        <p:spPr>
          <a:xfrm>
            <a:off x="609600" y="1844824"/>
            <a:ext cx="10972800" cy="2592288"/>
          </a:xfrm>
        </p:spPr>
        <p:txBody>
          <a:bodyPr/>
          <a:lstStyle/>
          <a:p>
            <a:r>
              <a:rPr lang="en-GB" noProof="0" dirty="0"/>
              <a:t>Building the foundation</a:t>
            </a:r>
            <a:br>
              <a:rPr lang="en-GB" noProof="0" dirty="0"/>
            </a:br>
            <a:br>
              <a:rPr lang="en-GB" noProof="0" dirty="0"/>
            </a:br>
            <a:r>
              <a:rPr lang="en-GB" sz="3200" noProof="0" dirty="0"/>
              <a:t>background on hcc, staging, </a:t>
            </a:r>
            <a:br>
              <a:rPr lang="en-GB" sz="3200" noProof="0" dirty="0"/>
            </a:br>
            <a:r>
              <a:rPr lang="en-GB" sz="3200" noProof="0" dirty="0"/>
              <a:t>and balancing challenges</a:t>
            </a:r>
            <a:endParaRPr lang="en-GB" noProof="0" dirty="0"/>
          </a:p>
        </p:txBody>
      </p:sp>
      <p:sp>
        <p:nvSpPr>
          <p:cNvPr id="5" name="Slide Number Placeholder 4">
            <a:extLst>
              <a:ext uri="{FF2B5EF4-FFF2-40B4-BE49-F238E27FC236}">
                <a16:creationId xmlns:a16="http://schemas.microsoft.com/office/drawing/2014/main" id="{64C639EC-81AE-E7A7-8EF2-329E490D3547}"/>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7" name="Content Placeholder 6">
            <a:extLst>
              <a:ext uri="{FF2B5EF4-FFF2-40B4-BE49-F238E27FC236}">
                <a16:creationId xmlns:a16="http://schemas.microsoft.com/office/drawing/2014/main" id="{C0FB2725-1DE9-9D56-D25A-87A33CC958CC}"/>
              </a:ext>
            </a:extLst>
          </p:cNvPr>
          <p:cNvSpPr>
            <a:spLocks noGrp="1"/>
          </p:cNvSpPr>
          <p:nvPr>
            <p:ph sz="quarter" idx="15"/>
          </p:nvPr>
        </p:nvSpPr>
        <p:spPr/>
        <p:txBody>
          <a:bodyPr/>
          <a:lstStyle/>
          <a:p>
            <a:r>
              <a:rPr lang="en-GB" noProof="0" dirty="0"/>
              <a:t>HCC, hepatocellular carcinoma;</a:t>
            </a:r>
          </a:p>
        </p:txBody>
      </p:sp>
    </p:spTree>
    <p:extLst>
      <p:ext uri="{BB962C8B-B14F-4D97-AF65-F5344CB8AC3E}">
        <p14:creationId xmlns:p14="http://schemas.microsoft.com/office/powerpoint/2010/main" val="93886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A0F9-6FFC-D1A9-C4BB-E2312AF9D7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E3A99-4A3B-7E2E-E46D-51AD53F2C629}"/>
              </a:ext>
            </a:extLst>
          </p:cNvPr>
          <p:cNvSpPr>
            <a:spLocks noGrp="1"/>
          </p:cNvSpPr>
          <p:nvPr>
            <p:ph sz="quarter" idx="12"/>
          </p:nvPr>
        </p:nvSpPr>
        <p:spPr>
          <a:xfrm>
            <a:off x="620184" y="1425600"/>
            <a:ext cx="7780072" cy="4525200"/>
          </a:xfrm>
        </p:spPr>
        <p:txBody>
          <a:bodyPr/>
          <a:lstStyle/>
          <a:p>
            <a:r>
              <a:rPr lang="en-GB" sz="1600" noProof="0" dirty="0"/>
              <a:t>Liver cancer is the </a:t>
            </a:r>
            <a:r>
              <a:rPr lang="en-GB" sz="1600" b="1" noProof="0" dirty="0">
                <a:solidFill>
                  <a:schemeClr val="accent1"/>
                </a:solidFill>
              </a:rPr>
              <a:t>sixth most prevalent cancer </a:t>
            </a:r>
            <a:r>
              <a:rPr lang="en-GB" sz="1600" noProof="0" dirty="0"/>
              <a:t>globally and ranks as the third leading cause of cancer-related deaths, with HCC representing 75%-86% of primary liver cancer cases</a:t>
            </a:r>
          </a:p>
          <a:p>
            <a:r>
              <a:rPr lang="en-GB" sz="1600" noProof="0" dirty="0"/>
              <a:t>In the United States, HCC incidence and mortality rates rose between 1970 and 2010; however, incidence began declining in 2011, and mortality rates stabilised in 2013, with one study reporting an annual decrease of ~3% in subsequent years</a:t>
            </a:r>
          </a:p>
          <a:p>
            <a:r>
              <a:rPr kumimoji="0" lang="en-GB" sz="1600" b="1" i="0" u="none" strike="noStrike" cap="none" normalizeH="0" baseline="0" noProof="0" dirty="0">
                <a:ln>
                  <a:noFill/>
                </a:ln>
                <a:solidFill>
                  <a:schemeClr val="accent1"/>
                </a:solidFill>
                <a:effectLst/>
                <a:latin typeface="Arial" panose="020B0604020202020204" pitchFamily="34" charset="0"/>
              </a:rPr>
              <a:t>Cirrhosis,</a:t>
            </a:r>
            <a:r>
              <a:rPr kumimoji="0" lang="en-GB" sz="1600" b="0" i="0" u="none" strike="noStrike" cap="none" normalizeH="0" baseline="0" noProof="0" dirty="0">
                <a:ln>
                  <a:noFill/>
                </a:ln>
                <a:solidFill>
                  <a:schemeClr val="tx2"/>
                </a:solidFill>
                <a:effectLst/>
                <a:latin typeface="Arial" panose="020B0604020202020204" pitchFamily="34" charset="0"/>
              </a:rPr>
              <a:t> regardless of the underlying liver disease, is the </a:t>
            </a:r>
            <a:r>
              <a:rPr kumimoji="0" lang="en-GB" sz="1600" b="1" i="0" u="none" strike="noStrike" cap="none" normalizeH="0" baseline="0" noProof="0" dirty="0">
                <a:ln>
                  <a:noFill/>
                </a:ln>
                <a:solidFill>
                  <a:schemeClr val="accent1"/>
                </a:solidFill>
                <a:effectLst/>
                <a:latin typeface="Arial" panose="020B0604020202020204" pitchFamily="34" charset="0"/>
              </a:rPr>
              <a:t>strongest risk factor </a:t>
            </a:r>
            <a:r>
              <a:rPr kumimoji="0" lang="en-GB" sz="1600" b="0" i="0" u="none" strike="noStrike" cap="none" normalizeH="0" baseline="0" noProof="0" dirty="0">
                <a:ln>
                  <a:noFill/>
                </a:ln>
                <a:solidFill>
                  <a:schemeClr val="tx2"/>
                </a:solidFill>
                <a:effectLst/>
                <a:latin typeface="Arial" panose="020B0604020202020204" pitchFamily="34" charset="0"/>
              </a:rPr>
              <a:t>for HCC, affecting more than 80% of patients diagnosed with the disease</a:t>
            </a:r>
          </a:p>
          <a:p>
            <a:r>
              <a:rPr kumimoji="0" lang="en-GB" sz="1600" b="0" i="0" u="none" strike="noStrike" cap="none" normalizeH="0" baseline="0" noProof="0" dirty="0">
                <a:ln>
                  <a:noFill/>
                </a:ln>
                <a:solidFill>
                  <a:schemeClr val="tx2"/>
                </a:solidFill>
                <a:effectLst/>
                <a:latin typeface="Arial" panose="020B0604020202020204" pitchFamily="34" charset="0"/>
              </a:rPr>
              <a:t>Patients with cirrhosis have an </a:t>
            </a:r>
            <a:r>
              <a:rPr kumimoji="0" lang="en-GB" sz="1600" b="1" i="0" u="none" strike="noStrike" cap="none" normalizeH="0" baseline="0" noProof="0" dirty="0">
                <a:ln>
                  <a:noFill/>
                </a:ln>
                <a:solidFill>
                  <a:schemeClr val="accent1"/>
                </a:solidFill>
                <a:effectLst/>
                <a:latin typeface="Arial" panose="020B0604020202020204" pitchFamily="34" charset="0"/>
              </a:rPr>
              <a:t>estimated 2% yearly risk </a:t>
            </a:r>
            <a:r>
              <a:rPr kumimoji="0" lang="en-GB" sz="1600" b="0" i="0" u="none" strike="noStrike" cap="none" normalizeH="0" baseline="0" noProof="0" dirty="0">
                <a:ln>
                  <a:noFill/>
                </a:ln>
                <a:solidFill>
                  <a:schemeClr val="tx2"/>
                </a:solidFill>
                <a:effectLst/>
                <a:latin typeface="Arial" panose="020B0604020202020204" pitchFamily="34" charset="0"/>
              </a:rPr>
              <a:t>of developing HCC</a:t>
            </a:r>
          </a:p>
          <a:p>
            <a:pPr lvl="1">
              <a:spcBef>
                <a:spcPts val="1200"/>
              </a:spcBef>
            </a:pPr>
            <a:r>
              <a:rPr lang="en-GB" sz="1500" noProof="0" dirty="0"/>
              <a:t>Chronic viral hepatitis (HBV and HCV) remains a major risk factor for HCC in many regions; however, its </a:t>
            </a:r>
            <a:r>
              <a:rPr lang="en-GB" sz="1500" noProof="0" dirty="0">
                <a:solidFill>
                  <a:schemeClr val="accent1"/>
                </a:solidFill>
              </a:rPr>
              <a:t>impact is decreasing</a:t>
            </a:r>
            <a:r>
              <a:rPr lang="en-GB" sz="1500" noProof="0" dirty="0"/>
              <a:t> in areas </a:t>
            </a:r>
            <a:r>
              <a:rPr lang="en-US" sz="1500" noProof="0" dirty="0"/>
              <a:t>due to HBV vaccination </a:t>
            </a:r>
            <a:r>
              <a:rPr lang="en-US" sz="1500" noProof="0" dirty="0" err="1"/>
              <a:t>programmes</a:t>
            </a:r>
            <a:r>
              <a:rPr lang="en-US" sz="1500" noProof="0" dirty="0"/>
              <a:t> and curative antiviral treatments for HCV</a:t>
            </a:r>
            <a:endParaRPr lang="en-GB" sz="1500" noProof="0" dirty="0"/>
          </a:p>
          <a:p>
            <a:pPr lvl="1">
              <a:spcBef>
                <a:spcPts val="1200"/>
              </a:spcBef>
            </a:pPr>
            <a:r>
              <a:rPr lang="en-GB" sz="1500" noProof="0" dirty="0">
                <a:solidFill>
                  <a:schemeClr val="tx2"/>
                </a:solidFill>
              </a:rPr>
              <a:t>HCC related </a:t>
            </a:r>
            <a:r>
              <a:rPr lang="en-GB" sz="1500" noProof="0" dirty="0">
                <a:solidFill>
                  <a:schemeClr val="accent1"/>
                </a:solidFill>
              </a:rPr>
              <a:t>to alcohol and </a:t>
            </a:r>
            <a:r>
              <a:rPr lang="en-GB" sz="1500" noProof="0" dirty="0">
                <a:solidFill>
                  <a:srgbClr val="C7583B"/>
                </a:solidFill>
              </a:rPr>
              <a:t>metabolic dysfunction</a:t>
            </a:r>
            <a:r>
              <a:rPr lang="en-GB" sz="1500" noProof="0" dirty="0">
                <a:solidFill>
                  <a:schemeClr val="tx2"/>
                </a:solidFill>
              </a:rPr>
              <a:t>-associated steatotic liver disease (MASLD) (previously known as </a:t>
            </a:r>
            <a:r>
              <a:rPr lang="en-GB" sz="1500" noProof="0" dirty="0">
                <a:solidFill>
                  <a:schemeClr val="accent1"/>
                </a:solidFill>
              </a:rPr>
              <a:t>NAFLD</a:t>
            </a:r>
            <a:r>
              <a:rPr lang="en-GB" sz="1500" baseline="30000" noProof="0" dirty="0">
                <a:solidFill>
                  <a:schemeClr val="accent1"/>
                </a:solidFill>
              </a:rPr>
              <a:t>2</a:t>
            </a:r>
            <a:r>
              <a:rPr lang="en-GB" sz="1500" noProof="0" dirty="0">
                <a:solidFill>
                  <a:schemeClr val="tx2"/>
                </a:solidFill>
              </a:rPr>
              <a:t>) is now the leading cause of HCC in patients without cirrhosis</a:t>
            </a:r>
          </a:p>
        </p:txBody>
      </p:sp>
      <p:sp>
        <p:nvSpPr>
          <p:cNvPr id="3" name="Title 2">
            <a:extLst>
              <a:ext uri="{FF2B5EF4-FFF2-40B4-BE49-F238E27FC236}">
                <a16:creationId xmlns:a16="http://schemas.microsoft.com/office/drawing/2014/main" id="{0DC02B1B-785F-3CB0-EEB4-057B5CB25753}"/>
              </a:ext>
            </a:extLst>
          </p:cNvPr>
          <p:cNvSpPr>
            <a:spLocks noGrp="1"/>
          </p:cNvSpPr>
          <p:nvPr>
            <p:ph type="title"/>
          </p:nvPr>
        </p:nvSpPr>
        <p:spPr/>
        <p:txBody>
          <a:bodyPr/>
          <a:lstStyle/>
          <a:p>
            <a:r>
              <a:rPr lang="en-GB" noProof="0" dirty="0"/>
              <a:t>Background</a:t>
            </a:r>
            <a:br>
              <a:rPr lang="en-GB" noProof="0" dirty="0"/>
            </a:br>
            <a:r>
              <a:rPr lang="en-GB" sz="2000" noProof="0" dirty="0">
                <a:solidFill>
                  <a:schemeClr val="accent1"/>
                </a:solidFill>
              </a:rPr>
              <a:t>Hepatocellular carcinoma (HCC)</a:t>
            </a:r>
            <a:r>
              <a:rPr lang="en-GB" sz="2000" baseline="30000" noProof="0" dirty="0">
                <a:solidFill>
                  <a:schemeClr val="accent1"/>
                </a:solidFill>
              </a:rPr>
              <a:t>1</a:t>
            </a:r>
          </a:p>
        </p:txBody>
      </p:sp>
      <p:sp>
        <p:nvSpPr>
          <p:cNvPr id="4" name="Slide Number Placeholder 3">
            <a:extLst>
              <a:ext uri="{FF2B5EF4-FFF2-40B4-BE49-F238E27FC236}">
                <a16:creationId xmlns:a16="http://schemas.microsoft.com/office/drawing/2014/main" id="{DD4062F3-5DE1-CC21-B3F1-824097DEA30F}"/>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11" name="Content Placeholder 10">
            <a:extLst>
              <a:ext uri="{FF2B5EF4-FFF2-40B4-BE49-F238E27FC236}">
                <a16:creationId xmlns:a16="http://schemas.microsoft.com/office/drawing/2014/main" id="{B5441292-6361-EF68-D283-73FC0E6F2694}"/>
              </a:ext>
            </a:extLst>
          </p:cNvPr>
          <p:cNvSpPr>
            <a:spLocks noGrp="1"/>
          </p:cNvSpPr>
          <p:nvPr>
            <p:ph sz="quarter" idx="15"/>
          </p:nvPr>
        </p:nvSpPr>
        <p:spPr>
          <a:xfrm>
            <a:off x="620183" y="6525344"/>
            <a:ext cx="10516377" cy="168993"/>
          </a:xfrm>
        </p:spPr>
        <p:txBody>
          <a:bodyPr anchor="b"/>
          <a:lstStyle/>
          <a:p>
            <a:r>
              <a:rPr lang="en-GB" noProof="0" dirty="0">
                <a:solidFill>
                  <a:schemeClr val="tx2"/>
                </a:solidFill>
              </a:rPr>
              <a:t>HBV/HCV, hepatitis B/C virus; NAFLD, non-alcoholic fatty liver disease</a:t>
            </a:r>
            <a:endParaRPr lang="en-GB" noProof="0" dirty="0">
              <a:solidFill>
                <a:schemeClr val="tx2"/>
              </a:solidFill>
              <a:highlight>
                <a:srgbClr val="FFFF00"/>
              </a:highlight>
            </a:endParaRPr>
          </a:p>
          <a:p>
            <a:r>
              <a:rPr lang="en-GB" noProof="0" dirty="0">
                <a:solidFill>
                  <a:schemeClr val="tx2"/>
                </a:solidFill>
              </a:rPr>
              <a:t>1. Singal AG, et al. Hepatology. 2023;78:1922-1965; 2. New Year, New Name: NAFLD becomes MASLD. Available at: </a:t>
            </a:r>
            <a:r>
              <a:rPr lang="en-GB" noProof="0" dirty="0">
                <a:hlinkClick r:id="rId3"/>
              </a:rPr>
              <a:t>https://www.aafp.org/pubs/afp/afp-community-blog/entry/new-year-new-name-nafld-becomes-masld.html</a:t>
            </a:r>
            <a:r>
              <a:rPr lang="en-GB" noProof="0" dirty="0"/>
              <a:t> (</a:t>
            </a:r>
            <a:r>
              <a:rPr lang="en-GB" noProof="0" dirty="0">
                <a:solidFill>
                  <a:schemeClr val="tx2"/>
                </a:solidFill>
              </a:rPr>
              <a:t>accessed January 2025)</a:t>
            </a:r>
          </a:p>
        </p:txBody>
      </p:sp>
      <p:pic>
        <p:nvPicPr>
          <p:cNvPr id="6" name="Picture 5">
            <a:extLst>
              <a:ext uri="{FF2B5EF4-FFF2-40B4-BE49-F238E27FC236}">
                <a16:creationId xmlns:a16="http://schemas.microsoft.com/office/drawing/2014/main" id="{F30D280F-584D-7FCB-EB35-0334C30AB332}"/>
              </a:ext>
            </a:extLst>
          </p:cNvPr>
          <p:cNvPicPr>
            <a:picLocks noChangeAspect="1"/>
          </p:cNvPicPr>
          <p:nvPr/>
        </p:nvPicPr>
        <p:blipFill>
          <a:blip r:embed="rId4"/>
          <a:stretch>
            <a:fillRect/>
          </a:stretch>
        </p:blipFill>
        <p:spPr>
          <a:xfrm>
            <a:off x="8431561" y="2273187"/>
            <a:ext cx="3427850" cy="2311626"/>
          </a:xfrm>
          <a:prstGeom prst="rect">
            <a:avLst/>
          </a:prstGeom>
        </p:spPr>
      </p:pic>
    </p:spTree>
    <p:extLst>
      <p:ext uri="{BB962C8B-B14F-4D97-AF65-F5344CB8AC3E}">
        <p14:creationId xmlns:p14="http://schemas.microsoft.com/office/powerpoint/2010/main" val="33604530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483D-0B5E-207A-E249-A94343FA3665}"/>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BA1D175-5573-A135-AC44-AC537755325E}"/>
              </a:ext>
            </a:extLst>
          </p:cNvPr>
          <p:cNvSpPr/>
          <p:nvPr/>
        </p:nvSpPr>
        <p:spPr>
          <a:xfrm>
            <a:off x="624317" y="2262272"/>
            <a:ext cx="3961618" cy="3060000"/>
          </a:xfrm>
          <a:prstGeom prst="roundRect">
            <a:avLst>
              <a:gd name="adj" fmla="val 3157"/>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Content Placeholder 1">
            <a:extLst>
              <a:ext uri="{FF2B5EF4-FFF2-40B4-BE49-F238E27FC236}">
                <a16:creationId xmlns:a16="http://schemas.microsoft.com/office/drawing/2014/main" id="{0F2C3A5B-4E5F-1A30-353D-196E9495E359}"/>
              </a:ext>
            </a:extLst>
          </p:cNvPr>
          <p:cNvSpPr>
            <a:spLocks noGrp="1"/>
          </p:cNvSpPr>
          <p:nvPr>
            <p:ph sz="quarter" idx="12"/>
          </p:nvPr>
        </p:nvSpPr>
        <p:spPr>
          <a:xfrm>
            <a:off x="620184" y="1124744"/>
            <a:ext cx="10963200" cy="4525200"/>
          </a:xfrm>
        </p:spPr>
        <p:txBody>
          <a:bodyPr/>
          <a:lstStyle/>
          <a:p>
            <a:pPr marL="0" indent="0">
              <a:buNone/>
            </a:pPr>
            <a:r>
              <a:rPr lang="en-GB" sz="1800" noProof="0" dirty="0"/>
              <a:t>Patients with </a:t>
            </a:r>
            <a:r>
              <a:rPr lang="en-GB" sz="1800" b="1" noProof="0" dirty="0">
                <a:solidFill>
                  <a:schemeClr val="accent1"/>
                </a:solidFill>
              </a:rPr>
              <a:t>intermediate HCC </a:t>
            </a:r>
            <a:r>
              <a:rPr lang="en-GB" sz="1800" noProof="0" dirty="0"/>
              <a:t>exceed the </a:t>
            </a:r>
            <a:r>
              <a:rPr lang="en-GB" sz="1800" noProof="0" dirty="0">
                <a:solidFill>
                  <a:schemeClr val="tx2"/>
                </a:solidFill>
              </a:rPr>
              <a:t>Milan Criteria (UNOS T2) for early HCC:</a:t>
            </a:r>
            <a:r>
              <a:rPr lang="en-GB" sz="1800" baseline="30000" noProof="0" dirty="0">
                <a:solidFill>
                  <a:schemeClr val="tx2"/>
                </a:solidFill>
              </a:rPr>
              <a:t>1,2</a:t>
            </a:r>
          </a:p>
          <a:p>
            <a:pPr lvl="1"/>
            <a:r>
              <a:rPr lang="en-GB" sz="1600" noProof="0" dirty="0">
                <a:solidFill>
                  <a:schemeClr val="tx2"/>
                </a:solidFill>
              </a:rPr>
              <a:t>One tumour &lt;5 cm or up to three tumours &lt;3 cm</a:t>
            </a:r>
          </a:p>
          <a:p>
            <a:pPr marL="0" indent="0">
              <a:buNone/>
            </a:pPr>
            <a:r>
              <a:rPr lang="en-GB" sz="1800" b="1" noProof="0" dirty="0">
                <a:solidFill>
                  <a:schemeClr val="accent1"/>
                </a:solidFill>
              </a:rPr>
              <a:t>Intermediate HCC </a:t>
            </a:r>
            <a:r>
              <a:rPr lang="en-GB" sz="1800" noProof="0" dirty="0"/>
              <a:t>sub-stratification:</a:t>
            </a:r>
          </a:p>
        </p:txBody>
      </p:sp>
      <p:sp>
        <p:nvSpPr>
          <p:cNvPr id="3" name="Title 2">
            <a:extLst>
              <a:ext uri="{FF2B5EF4-FFF2-40B4-BE49-F238E27FC236}">
                <a16:creationId xmlns:a16="http://schemas.microsoft.com/office/drawing/2014/main" id="{D7EE6B1F-7021-A34A-0DA9-F2E70807E7EC}"/>
              </a:ext>
            </a:extLst>
          </p:cNvPr>
          <p:cNvSpPr>
            <a:spLocks noGrp="1"/>
          </p:cNvSpPr>
          <p:nvPr>
            <p:ph type="title"/>
          </p:nvPr>
        </p:nvSpPr>
        <p:spPr/>
        <p:txBody>
          <a:bodyPr/>
          <a:lstStyle/>
          <a:p>
            <a:r>
              <a:rPr lang="en-GB" noProof="0" dirty="0"/>
              <a:t>Hcc staging</a:t>
            </a:r>
            <a:br>
              <a:rPr lang="en-GB" noProof="0" dirty="0"/>
            </a:br>
            <a:r>
              <a:rPr lang="en-GB" sz="2000" noProof="0" dirty="0">
                <a:solidFill>
                  <a:schemeClr val="accent1"/>
                </a:solidFill>
              </a:rPr>
              <a:t>intermediate hcc is complex and heterogeneous</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BA2555CA-5AB7-EF9C-8EF3-92FB9F5B1339}"/>
              </a:ext>
            </a:extLst>
          </p:cNvPr>
          <p:cNvSpPr>
            <a:spLocks noGrp="1"/>
          </p:cNvSpPr>
          <p:nvPr>
            <p:ph type="sldNum" sz="quarter" idx="4"/>
          </p:nvPr>
        </p:nvSpPr>
        <p:spPr/>
        <p:txBody>
          <a:bodyPr/>
          <a:lstStyle/>
          <a:p>
            <a:fld id="{FCE43C0F-8A7B-3A4B-9DB5-B3472E36E833}" type="slidenum">
              <a:rPr lang="en-GB" noProof="0" smtClean="0"/>
              <a:pPr/>
              <a:t>8</a:t>
            </a:fld>
            <a:endParaRPr lang="en-GB" noProof="0" dirty="0"/>
          </a:p>
        </p:txBody>
      </p:sp>
      <p:sp>
        <p:nvSpPr>
          <p:cNvPr id="11" name="Content Placeholder 10">
            <a:extLst>
              <a:ext uri="{FF2B5EF4-FFF2-40B4-BE49-F238E27FC236}">
                <a16:creationId xmlns:a16="http://schemas.microsoft.com/office/drawing/2014/main" id="{C1B8F5A2-CF33-D52B-B058-6866682964B8}"/>
              </a:ext>
            </a:extLst>
          </p:cNvPr>
          <p:cNvSpPr>
            <a:spLocks noGrp="1"/>
          </p:cNvSpPr>
          <p:nvPr>
            <p:ph sz="quarter" idx="15"/>
          </p:nvPr>
        </p:nvSpPr>
        <p:spPr>
          <a:xfrm>
            <a:off x="620183" y="6494849"/>
            <a:ext cx="10963201" cy="318527"/>
          </a:xfrm>
        </p:spPr>
        <p:txBody>
          <a:bodyPr anchor="b" anchorCtr="0"/>
          <a:lstStyle/>
          <a:p>
            <a:r>
              <a:rPr lang="en-GB" sz="1050" noProof="0" dirty="0">
                <a:solidFill>
                  <a:schemeClr val="tx2"/>
                </a:solidFill>
              </a:rPr>
              <a:t>BCLC-B, Barcelona Clinic Liver Cancer Stage B; HCC, hepatocellular carcinoma; LT, liver transplant; TACE, transarterial chemoembolisation; TARE, </a:t>
            </a:r>
            <a:r>
              <a:rPr lang="en-GB" sz="1050" noProof="0" dirty="0" err="1">
                <a:solidFill>
                  <a:schemeClr val="tx2"/>
                </a:solidFill>
              </a:rPr>
              <a:t>transarterial</a:t>
            </a:r>
            <a:r>
              <a:rPr lang="en-GB" sz="1050" noProof="0" dirty="0">
                <a:solidFill>
                  <a:schemeClr val="tx2"/>
                </a:solidFill>
              </a:rPr>
              <a:t> radioembolization; UCSF, University of California, San Francisco; UNOS T2, United Network for Organ Sharing Tumour 2</a:t>
            </a:r>
          </a:p>
          <a:p>
            <a:r>
              <a:rPr lang="en-GB" sz="1050" dirty="0">
                <a:solidFill>
                  <a:schemeClr val="tx2"/>
                </a:solidFill>
              </a:rPr>
              <a:t>Graphics kindly provided </a:t>
            </a:r>
            <a:r>
              <a:rPr lang="en-GB" sz="1050" noProof="0" dirty="0">
                <a:solidFill>
                  <a:schemeClr val="tx2"/>
                </a:solidFill>
              </a:rPr>
              <a:t>by Prof. </a:t>
            </a:r>
            <a:r>
              <a:rPr lang="en-GB" sz="1050" noProof="0" dirty="0" err="1">
                <a:solidFill>
                  <a:schemeClr val="tx2"/>
                </a:solidFill>
              </a:rPr>
              <a:t>Toskich</a:t>
            </a:r>
            <a:endParaRPr lang="en-GB" sz="1050" noProof="0" dirty="0">
              <a:solidFill>
                <a:schemeClr val="tx2"/>
              </a:solidFill>
            </a:endParaRPr>
          </a:p>
          <a:p>
            <a:r>
              <a:rPr lang="en-GB" sz="1050" noProof="0" dirty="0">
                <a:solidFill>
                  <a:schemeClr val="tx2"/>
                </a:solidFill>
              </a:rPr>
              <a:t>1. Famularo S, et al. HPB (Oxford). 2020;22:1349-1358; 2. Gundlach J-P et al. Z Gastroenterol. 2024;62:43-49; 3. Mazzaferro, et al. Lancet Oncology. 2009; 4. Chen H-Y, et al. J Formos Med Assoc. 2022;121:778-786; 5. Yao FY, et al. Am J Transplant. 2007;7:2587-2596; 6. Horwitz JK and Agopian VG. Curr Hepatol Rep. 2024;23:185-192. 7. Vogel A, et al. Ann Oncol. 2025 (article in press; https://doi.org/10.1016/j.annonc.2025.02.006); 8. Reig M, et al. J Hepatol. 2022;76:681-693; 9. Bolondi L, et al. Semin Liver Dis. 2012;32:348-359; 10. Kudo M, et al. Dig Dis. 2015;33:751-758</a:t>
            </a:r>
            <a:endParaRPr lang="en-GB" sz="1050" noProof="0" dirty="0">
              <a:solidFill>
                <a:schemeClr val="tx2"/>
              </a:solidFill>
              <a:highlight>
                <a:srgbClr val="FFFF00"/>
              </a:highlight>
            </a:endParaRPr>
          </a:p>
        </p:txBody>
      </p:sp>
      <p:sp>
        <p:nvSpPr>
          <p:cNvPr id="9" name="TextBox 8">
            <a:extLst>
              <a:ext uri="{FF2B5EF4-FFF2-40B4-BE49-F238E27FC236}">
                <a16:creationId xmlns:a16="http://schemas.microsoft.com/office/drawing/2014/main" id="{4FAAB74D-7FAD-B459-89C3-A54A556BBB5B}"/>
              </a:ext>
            </a:extLst>
          </p:cNvPr>
          <p:cNvSpPr txBox="1"/>
          <p:nvPr/>
        </p:nvSpPr>
        <p:spPr>
          <a:xfrm>
            <a:off x="624317" y="3861048"/>
            <a:ext cx="3932549" cy="1477328"/>
          </a:xfrm>
          <a:prstGeom prst="rect">
            <a:avLst/>
          </a:prstGeom>
          <a:noFill/>
        </p:spPr>
        <p:txBody>
          <a:bodyPr wrap="square">
            <a:spAutoFit/>
          </a:bodyPr>
          <a:lstStyle/>
          <a:p>
            <a:r>
              <a:rPr lang="en-GB" sz="1400" i="1" noProof="0" dirty="0">
                <a:solidFill>
                  <a:schemeClr val="tx2"/>
                </a:solidFill>
                <a:latin typeface="Arial" panose="020B0604020202020204" pitchFamily="34" charset="0"/>
                <a:cs typeface="Arial" panose="020B0604020202020204" pitchFamily="34" charset="0"/>
              </a:rPr>
              <a:t># of tumours + largest tumour size (in cm) ≤7</a:t>
            </a:r>
          </a:p>
          <a:p>
            <a:endParaRPr lang="en-GB" sz="1400" i="1" noProof="0" dirty="0">
              <a:solidFill>
                <a:schemeClr val="tx2"/>
              </a:solidFill>
              <a:latin typeface="Arial" panose="020B0604020202020204" pitchFamily="34" charset="0"/>
              <a:cs typeface="Arial" panose="020B0604020202020204" pitchFamily="34" charset="0"/>
            </a:endParaRPr>
          </a:p>
          <a:p>
            <a:endParaRPr lang="en-GB" sz="1400" i="1" noProof="0" dirty="0">
              <a:solidFill>
                <a:schemeClr val="tx2"/>
              </a:solidFill>
              <a:latin typeface="Arial" panose="020B0604020202020204" pitchFamily="34" charset="0"/>
              <a:cs typeface="Arial" panose="020B0604020202020204" pitchFamily="34" charset="0"/>
            </a:endParaRPr>
          </a:p>
          <a:p>
            <a:r>
              <a:rPr lang="en-GB" sz="1200" i="1" noProof="0" dirty="0">
                <a:solidFill>
                  <a:srgbClr val="505050"/>
                </a:solidFill>
                <a:latin typeface="Arial" panose="020B0604020202020204" pitchFamily="34" charset="0"/>
                <a:cs typeface="Arial" panose="020B0604020202020204" pitchFamily="34" charset="0"/>
              </a:rPr>
              <a:t>Liver transplantation may be considered if within the extended UCSF criteria</a:t>
            </a:r>
            <a:r>
              <a:rPr lang="en-GB" sz="1200" i="1" baseline="30000" noProof="0" dirty="0">
                <a:solidFill>
                  <a:srgbClr val="505050"/>
                </a:solidFill>
                <a:latin typeface="Arial" panose="020B0604020202020204" pitchFamily="34" charset="0"/>
                <a:cs typeface="Arial" panose="020B0604020202020204" pitchFamily="34" charset="0"/>
              </a:rPr>
              <a:t>5,6</a:t>
            </a:r>
            <a:endParaRPr lang="en-GB" sz="1400" i="1" baseline="30000" dirty="0">
              <a:solidFill>
                <a:srgbClr val="505050"/>
              </a:solidFill>
              <a:latin typeface="Arial" panose="020B0604020202020204" pitchFamily="34" charset="0"/>
              <a:cs typeface="Arial" panose="020B0604020202020204" pitchFamily="34" charset="0"/>
            </a:endParaRPr>
          </a:p>
          <a:p>
            <a:r>
              <a:rPr lang="en-GB" sz="1200" i="1" noProof="0" dirty="0">
                <a:solidFill>
                  <a:srgbClr val="505050"/>
                </a:solidFill>
                <a:latin typeface="Arial" panose="020B0604020202020204" pitchFamily="34" charset="0"/>
                <a:cs typeface="Arial" panose="020B0604020202020204" pitchFamily="34" charset="0"/>
              </a:rPr>
              <a:t>In single tumours </a:t>
            </a:r>
            <a:r>
              <a:rPr lang="en-US" sz="1200" i="1" noProof="0" dirty="0">
                <a:solidFill>
                  <a:srgbClr val="505050"/>
                </a:solidFill>
                <a:latin typeface="Arial" panose="020B0604020202020204" pitchFamily="34" charset="0"/>
                <a:cs typeface="Arial" panose="020B0604020202020204" pitchFamily="34" charset="0"/>
              </a:rPr>
              <a:t>≤8 cm, TARE can be an alternative option for patients who are </a:t>
            </a:r>
            <a:r>
              <a:rPr lang="en-US" sz="1200" i="1" noProof="0" dirty="0" err="1">
                <a:solidFill>
                  <a:srgbClr val="505050"/>
                </a:solidFill>
                <a:latin typeface="Arial" panose="020B0604020202020204" pitchFamily="34" charset="0"/>
                <a:cs typeface="Arial" panose="020B0604020202020204" pitchFamily="34" charset="0"/>
              </a:rPr>
              <a:t>unfavourable</a:t>
            </a:r>
            <a:r>
              <a:rPr lang="en-US" sz="1200" i="1" noProof="0" dirty="0">
                <a:solidFill>
                  <a:srgbClr val="505050"/>
                </a:solidFill>
                <a:latin typeface="Arial" panose="020B0604020202020204" pitchFamily="34" charset="0"/>
                <a:cs typeface="Arial" panose="020B0604020202020204" pitchFamily="34" charset="0"/>
              </a:rPr>
              <a:t> for resection</a:t>
            </a:r>
            <a:r>
              <a:rPr lang="en-US" sz="1200" i="1" baseline="30000" noProof="0" dirty="0">
                <a:solidFill>
                  <a:srgbClr val="505050"/>
                </a:solidFill>
                <a:latin typeface="Arial" panose="020B0604020202020204" pitchFamily="34" charset="0"/>
                <a:cs typeface="Arial" panose="020B0604020202020204" pitchFamily="34" charset="0"/>
              </a:rPr>
              <a:t>7</a:t>
            </a:r>
            <a:endParaRPr lang="en-GB" sz="1100" i="1" noProof="0" dirty="0">
              <a:solidFill>
                <a:srgbClr val="50505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7C324E-A5FB-041A-325C-D525C79EFA31}"/>
              </a:ext>
            </a:extLst>
          </p:cNvPr>
          <p:cNvSpPr txBox="1"/>
          <p:nvPr/>
        </p:nvSpPr>
        <p:spPr>
          <a:xfrm>
            <a:off x="1630915" y="2267795"/>
            <a:ext cx="2305434" cy="369332"/>
          </a:xfrm>
          <a:prstGeom prst="rect">
            <a:avLst/>
          </a:prstGeom>
          <a:noFill/>
        </p:spPr>
        <p:txBody>
          <a:bodyPr wrap="square">
            <a:spAutoFit/>
          </a:bodyPr>
          <a:lstStyle/>
          <a:p>
            <a:r>
              <a:rPr lang="en-GB" b="1" noProof="0" dirty="0">
                <a:solidFill>
                  <a:schemeClr val="tx2"/>
                </a:solidFill>
                <a:latin typeface="Arial" panose="020B0604020202020204" pitchFamily="34" charset="0"/>
                <a:cs typeface="Arial" panose="020B0604020202020204" pitchFamily="34" charset="0"/>
              </a:rPr>
              <a:t>Up-to-7 criteria</a:t>
            </a:r>
            <a:r>
              <a:rPr lang="en-GB" b="1" baseline="30000" noProof="0" dirty="0">
                <a:solidFill>
                  <a:schemeClr val="tx2"/>
                </a:solidFill>
                <a:latin typeface="Arial" panose="020B0604020202020204" pitchFamily="34" charset="0"/>
                <a:cs typeface="Arial" panose="020B0604020202020204" pitchFamily="34" charset="0"/>
              </a:rPr>
              <a:t>3,4</a:t>
            </a:r>
            <a:endParaRPr lang="en-GB" b="1" noProof="0" dirty="0">
              <a:solidFill>
                <a:schemeClr val="tx2"/>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C29149D5-52D9-47F0-3AB7-FFD12E5E9E71}"/>
              </a:ext>
            </a:extLst>
          </p:cNvPr>
          <p:cNvSpPr/>
          <p:nvPr/>
        </p:nvSpPr>
        <p:spPr>
          <a:xfrm>
            <a:off x="4753471" y="2262272"/>
            <a:ext cx="6973003" cy="3060000"/>
          </a:xfrm>
          <a:prstGeom prst="roundRect">
            <a:avLst>
              <a:gd name="adj" fmla="val 3157"/>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TextBox 17">
            <a:extLst>
              <a:ext uri="{FF2B5EF4-FFF2-40B4-BE49-F238E27FC236}">
                <a16:creationId xmlns:a16="http://schemas.microsoft.com/office/drawing/2014/main" id="{114DA643-4D86-4333-2B07-3DD23B5072F0}"/>
              </a:ext>
            </a:extLst>
          </p:cNvPr>
          <p:cNvSpPr txBox="1"/>
          <p:nvPr/>
        </p:nvSpPr>
        <p:spPr>
          <a:xfrm>
            <a:off x="2207568" y="3000679"/>
            <a:ext cx="3457562" cy="276999"/>
          </a:xfrm>
          <a:prstGeom prst="rect">
            <a:avLst/>
          </a:prstGeom>
          <a:noFill/>
        </p:spPr>
        <p:txBody>
          <a:bodyPr wrap="square">
            <a:spAutoFit/>
          </a:bodyPr>
          <a:lstStyle/>
          <a:p>
            <a:r>
              <a:rPr lang="en-GB" sz="1200" noProof="0" dirty="0">
                <a:solidFill>
                  <a:schemeClr val="tx2"/>
                </a:solidFill>
                <a:latin typeface="Arial" panose="020B0604020202020204" pitchFamily="34" charset="0"/>
                <a:cs typeface="Arial" panose="020B0604020202020204" pitchFamily="34" charset="0"/>
              </a:rPr>
              <a:t>Through</a:t>
            </a:r>
          </a:p>
        </p:txBody>
      </p:sp>
      <p:sp>
        <p:nvSpPr>
          <p:cNvPr id="20" name="TextBox 19">
            <a:extLst>
              <a:ext uri="{FF2B5EF4-FFF2-40B4-BE49-F238E27FC236}">
                <a16:creationId xmlns:a16="http://schemas.microsoft.com/office/drawing/2014/main" id="{DE6BAF0A-53A3-F3D3-A967-22183DE39DAB}"/>
              </a:ext>
            </a:extLst>
          </p:cNvPr>
          <p:cNvSpPr txBox="1"/>
          <p:nvPr/>
        </p:nvSpPr>
        <p:spPr>
          <a:xfrm>
            <a:off x="4943283" y="2262272"/>
            <a:ext cx="5857240" cy="369332"/>
          </a:xfrm>
          <a:prstGeom prst="rect">
            <a:avLst/>
          </a:prstGeom>
          <a:noFill/>
        </p:spPr>
        <p:txBody>
          <a:bodyPr wrap="square">
            <a:spAutoFit/>
          </a:bodyPr>
          <a:lstStyle/>
          <a:p>
            <a:r>
              <a:rPr lang="en-GB" b="1" noProof="0" dirty="0">
                <a:solidFill>
                  <a:schemeClr val="tx2"/>
                </a:solidFill>
                <a:latin typeface="Arial" panose="020B0604020202020204" pitchFamily="34" charset="0"/>
                <a:cs typeface="Arial" panose="020B0604020202020204" pitchFamily="34" charset="0"/>
              </a:rPr>
              <a:t>BCLC-B</a:t>
            </a:r>
            <a:r>
              <a:rPr lang="en-GB" b="1" baseline="30000" noProof="0" dirty="0">
                <a:solidFill>
                  <a:schemeClr val="tx2"/>
                </a:solidFill>
                <a:latin typeface="Arial" panose="020B0604020202020204" pitchFamily="34" charset="0"/>
                <a:cs typeface="Arial" panose="020B0604020202020204" pitchFamily="34" charset="0"/>
              </a:rPr>
              <a:t>8</a:t>
            </a:r>
            <a:r>
              <a:rPr lang="en-GB" b="1" noProof="0" dirty="0">
                <a:solidFill>
                  <a:schemeClr val="tx2"/>
                </a:solidFill>
                <a:latin typeface="Arial" panose="020B0604020202020204" pitchFamily="34" charset="0"/>
                <a:cs typeface="Arial" panose="020B0604020202020204" pitchFamily="34" charset="0"/>
              </a:rPr>
              <a:t> intermediate HCC – phenotype driven</a:t>
            </a:r>
          </a:p>
        </p:txBody>
      </p:sp>
      <p:sp>
        <p:nvSpPr>
          <p:cNvPr id="8" name="TextBox 7">
            <a:extLst>
              <a:ext uri="{FF2B5EF4-FFF2-40B4-BE49-F238E27FC236}">
                <a16:creationId xmlns:a16="http://schemas.microsoft.com/office/drawing/2014/main" id="{7CE28192-DCD6-C8DF-16D9-C546A6CD0115}"/>
              </a:ext>
            </a:extLst>
          </p:cNvPr>
          <p:cNvSpPr txBox="1"/>
          <p:nvPr/>
        </p:nvSpPr>
        <p:spPr>
          <a:xfrm>
            <a:off x="4799856" y="3776216"/>
            <a:ext cx="2255716" cy="146193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Well defined nodules</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Selectable</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Within extended transplant criteria</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Preserved portal flow</a:t>
            </a:r>
          </a:p>
          <a:p>
            <a:pPr marL="285750" indent="-285750">
              <a:buFont typeface="Arial" panose="020B0604020202020204" pitchFamily="34" charset="0"/>
              <a:buChar char="•"/>
            </a:pPr>
            <a:endParaRPr lang="en-GB" sz="700" i="1" noProof="0" dirty="0">
              <a:solidFill>
                <a:schemeClr val="tx2"/>
              </a:solidFill>
              <a:latin typeface="Arial" panose="020B0604020202020204" pitchFamily="34" charset="0"/>
              <a:cs typeface="Arial" panose="020B0604020202020204" pitchFamily="34" charset="0"/>
            </a:endParaRPr>
          </a:p>
          <a:p>
            <a:r>
              <a:rPr lang="en-GB" sz="1200" i="1" noProof="0" dirty="0">
                <a:solidFill>
                  <a:srgbClr val="505050"/>
                </a:solidFill>
                <a:latin typeface="Arial" panose="020B0604020202020204" pitchFamily="34" charset="0"/>
                <a:cs typeface="Arial" panose="020B0604020202020204" pitchFamily="34" charset="0"/>
              </a:rPr>
              <a:t>LT may be considered</a:t>
            </a:r>
          </a:p>
        </p:txBody>
      </p:sp>
      <p:sp>
        <p:nvSpPr>
          <p:cNvPr id="21" name="TextBox 20">
            <a:extLst>
              <a:ext uri="{FF2B5EF4-FFF2-40B4-BE49-F238E27FC236}">
                <a16:creationId xmlns:a16="http://schemas.microsoft.com/office/drawing/2014/main" id="{4AE94C8D-0D0E-B910-B059-6BB7C15E4DA6}"/>
              </a:ext>
            </a:extLst>
          </p:cNvPr>
          <p:cNvSpPr txBox="1"/>
          <p:nvPr/>
        </p:nvSpPr>
        <p:spPr>
          <a:xfrm>
            <a:off x="7080812" y="3776216"/>
            <a:ext cx="2255716" cy="146193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Well defined nodules</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Selectable</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Out of extended transplant criteria</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Preserved portal flow</a:t>
            </a:r>
          </a:p>
          <a:p>
            <a:pPr marL="285750" indent="-285750">
              <a:buClr>
                <a:schemeClr val="accent1"/>
              </a:buClr>
              <a:buFont typeface="Arial" panose="020B0604020202020204" pitchFamily="34" charset="0"/>
              <a:buChar char="•"/>
            </a:pPr>
            <a:endParaRPr lang="en-GB" sz="700" i="1" noProof="0" dirty="0">
              <a:solidFill>
                <a:schemeClr val="tx2"/>
              </a:solidFill>
              <a:latin typeface="Arial" panose="020B0604020202020204" pitchFamily="34" charset="0"/>
              <a:cs typeface="Arial" panose="020B0604020202020204" pitchFamily="34" charset="0"/>
            </a:endParaRPr>
          </a:p>
          <a:p>
            <a:pPr>
              <a:buClr>
                <a:schemeClr val="accent1"/>
              </a:buClr>
            </a:pPr>
            <a:r>
              <a:rPr lang="en-GB" sz="1200" i="1" noProof="0" dirty="0">
                <a:solidFill>
                  <a:srgbClr val="505050"/>
                </a:solidFill>
                <a:latin typeface="Arial" panose="020B0604020202020204" pitchFamily="34" charset="0"/>
                <a:cs typeface="Arial" panose="020B0604020202020204" pitchFamily="34" charset="0"/>
              </a:rPr>
              <a:t>TACE recommended</a:t>
            </a:r>
          </a:p>
        </p:txBody>
      </p:sp>
      <p:sp>
        <p:nvSpPr>
          <p:cNvPr id="23" name="TextBox 22">
            <a:extLst>
              <a:ext uri="{FF2B5EF4-FFF2-40B4-BE49-F238E27FC236}">
                <a16:creationId xmlns:a16="http://schemas.microsoft.com/office/drawing/2014/main" id="{9B1EEEF9-7C33-A0FC-AD0F-4A058936D9D5}"/>
              </a:ext>
            </a:extLst>
          </p:cNvPr>
          <p:cNvSpPr txBox="1"/>
          <p:nvPr/>
        </p:nvSpPr>
        <p:spPr>
          <a:xfrm>
            <a:off x="9361768" y="3776216"/>
            <a:ext cx="2421677" cy="146193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Non-selectable</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Diffuse</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Infiltrative</a:t>
            </a:r>
          </a:p>
          <a:p>
            <a:pPr marL="285750" indent="-285750">
              <a:buClr>
                <a:schemeClr val="accent1"/>
              </a:buClr>
              <a:buFont typeface="Arial" panose="020B0604020202020204" pitchFamily="34" charset="0"/>
              <a:buChar char="•"/>
            </a:pPr>
            <a:r>
              <a:rPr lang="en-GB" sz="1400" i="1" noProof="0" dirty="0">
                <a:solidFill>
                  <a:schemeClr val="tx2"/>
                </a:solidFill>
                <a:latin typeface="Arial" panose="020B0604020202020204" pitchFamily="34" charset="0"/>
                <a:cs typeface="Arial" panose="020B0604020202020204" pitchFamily="34" charset="0"/>
              </a:rPr>
              <a:t>Out of extended transplant criteria</a:t>
            </a:r>
          </a:p>
          <a:p>
            <a:pPr>
              <a:buClr>
                <a:schemeClr val="accent1"/>
              </a:buClr>
            </a:pPr>
            <a:endParaRPr lang="en-GB" sz="700" i="1" noProof="0" dirty="0">
              <a:solidFill>
                <a:schemeClr val="tx2"/>
              </a:solidFill>
              <a:latin typeface="Arial" panose="020B0604020202020204" pitchFamily="34" charset="0"/>
              <a:cs typeface="Arial" panose="020B0604020202020204" pitchFamily="34" charset="0"/>
            </a:endParaRPr>
          </a:p>
          <a:p>
            <a:pPr>
              <a:buClr>
                <a:schemeClr val="accent1"/>
              </a:buClr>
            </a:pPr>
            <a:r>
              <a:rPr lang="en-GB" sz="1200" i="1" noProof="0" dirty="0">
                <a:solidFill>
                  <a:srgbClr val="505050"/>
                </a:solidFill>
                <a:latin typeface="Arial" panose="020B0604020202020204" pitchFamily="34" charset="0"/>
                <a:cs typeface="Arial" panose="020B0604020202020204" pitchFamily="34" charset="0"/>
              </a:rPr>
              <a:t>Systemic Therapy recommended</a:t>
            </a:r>
          </a:p>
        </p:txBody>
      </p:sp>
      <p:sp>
        <p:nvSpPr>
          <p:cNvPr id="5" name="Rectangle: Rounded Corners 4">
            <a:extLst>
              <a:ext uri="{FF2B5EF4-FFF2-40B4-BE49-F238E27FC236}">
                <a16:creationId xmlns:a16="http://schemas.microsoft.com/office/drawing/2014/main" id="{708CD5A3-55F7-0662-7016-C2AB49652B8E}"/>
              </a:ext>
            </a:extLst>
          </p:cNvPr>
          <p:cNvSpPr/>
          <p:nvPr/>
        </p:nvSpPr>
        <p:spPr>
          <a:xfrm>
            <a:off x="608616" y="5432400"/>
            <a:ext cx="11117858" cy="316899"/>
          </a:xfrm>
          <a:prstGeom prst="roundRect">
            <a:avLst>
              <a:gd name="adj" fmla="val 6508"/>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sz="1600" noProof="0" dirty="0">
                <a:latin typeface="Arial" panose="020B0604020202020204" pitchFamily="34" charset="0"/>
                <a:cs typeface="Arial" panose="020B0604020202020204" pitchFamily="34" charset="0"/>
              </a:rPr>
              <a:t>Other sub-stratification criteria for intermediate HCC exist, such as </a:t>
            </a:r>
            <a:r>
              <a:rPr lang="en-GB" sz="1600" noProof="0" dirty="0" err="1">
                <a:solidFill>
                  <a:schemeClr val="bg1"/>
                </a:solidFill>
                <a:latin typeface="Arial" panose="020B0604020202020204" pitchFamily="34" charset="0"/>
                <a:cs typeface="Arial" panose="020B0604020202020204" pitchFamily="34" charset="0"/>
              </a:rPr>
              <a:t>Bolondi</a:t>
            </a:r>
            <a:r>
              <a:rPr lang="en-GB" sz="1600" baseline="30000" dirty="0">
                <a:solidFill>
                  <a:schemeClr val="bg1"/>
                </a:solidFill>
                <a:latin typeface="Arial" panose="020B0604020202020204" pitchFamily="34" charset="0"/>
                <a:cs typeface="Arial" panose="020B0604020202020204" pitchFamily="34" charset="0"/>
              </a:rPr>
              <a:t>9</a:t>
            </a:r>
            <a:r>
              <a:rPr lang="en-GB" sz="1600" noProof="0" dirty="0">
                <a:solidFill>
                  <a:schemeClr val="bg1"/>
                </a:solidFill>
                <a:latin typeface="Arial" panose="020B0604020202020204" pitchFamily="34" charset="0"/>
                <a:cs typeface="Arial" panose="020B0604020202020204" pitchFamily="34" charset="0"/>
              </a:rPr>
              <a:t> and Kinki</a:t>
            </a:r>
            <a:r>
              <a:rPr lang="en-GB" sz="1600" baseline="30000" noProof="0" dirty="0">
                <a:solidFill>
                  <a:schemeClr val="bg1"/>
                </a:solidFill>
                <a:latin typeface="Arial" panose="020B0604020202020204" pitchFamily="34" charset="0"/>
                <a:cs typeface="Arial" panose="020B0604020202020204" pitchFamily="34" charset="0"/>
              </a:rPr>
              <a:t>10</a:t>
            </a:r>
            <a:endParaRPr lang="en-GB" sz="1600" noProof="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0C41C7-7F7C-36BB-32F6-F1D23E9BE6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853" r="37437">
                        <a14:foregroundMark x1="36348" y1="61463" x2="36348" y2="61463"/>
                        <a14:foregroundMark x1="37437" y1="60976" x2="37437" y2="60976"/>
                      </a14:backgroundRemoval>
                    </a14:imgEffect>
                  </a14:imgLayer>
                </a14:imgProps>
              </a:ext>
            </a:extLst>
          </a:blip>
          <a:srcRect r="60049"/>
          <a:stretch/>
        </p:blipFill>
        <p:spPr>
          <a:xfrm>
            <a:off x="560855" y="2528380"/>
            <a:ext cx="1724505" cy="1482257"/>
          </a:xfrm>
          <a:prstGeom prst="rect">
            <a:avLst/>
          </a:prstGeom>
        </p:spPr>
      </p:pic>
      <p:pic>
        <p:nvPicPr>
          <p:cNvPr id="7" name="Picture 6">
            <a:extLst>
              <a:ext uri="{FF2B5EF4-FFF2-40B4-BE49-F238E27FC236}">
                <a16:creationId xmlns:a16="http://schemas.microsoft.com/office/drawing/2014/main" id="{42AE81EF-7665-9B43-254C-A4E272F34BAF}"/>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21463" b="78780" l="61642" r="92881">
                        <a14:foregroundMark x1="82077" y1="33415" x2="68090" y2="45122"/>
                        <a14:foregroundMark x1="68090" y1="45122" x2="64657" y2="53902"/>
                        <a14:foregroundMark x1="83501" y1="33415" x2="69598" y2="55366"/>
                        <a14:foregroundMark x1="74791" y1="29268" x2="64489" y2="39756"/>
                        <a14:foregroundMark x1="64489" y1="39756" x2="63987" y2="58049"/>
                        <a14:foregroundMark x1="67755" y1="59512" x2="81407" y2="42927"/>
                        <a14:foregroundMark x1="81407" y1="42927" x2="70017" y2="28293"/>
                        <a14:foregroundMark x1="70017" y1="28293" x2="63568" y2="59024"/>
                        <a14:foregroundMark x1="63568" y1="59024" x2="62814" y2="67561"/>
                        <a14:foregroundMark x1="71022" y1="29268" x2="79983" y2="24634"/>
                        <a14:foregroundMark x1="63484" y1="45122" x2="64238" y2="35366"/>
                        <a14:foregroundMark x1="70519" y1="22439" x2="70519" y2="22439"/>
                        <a14:foregroundMark x1="67504" y1="37561" x2="64405" y2="49756"/>
                        <a14:foregroundMark x1="62563" y1="45854" x2="62312" y2="53171"/>
                        <a14:foregroundMark x1="91960" y1="60244" x2="91960" y2="60244"/>
                        <a14:foregroundMark x1="79732" y1="79268" x2="79732" y2="79268"/>
                        <a14:foregroundMark x1="75963" y1="21707" x2="75963" y2="21707"/>
                        <a14:foregroundMark x1="61642" y1="54146" x2="61642" y2="54146"/>
                        <a14:foregroundMark x1="92881" y1="58780" x2="92881" y2="58780"/>
                        <a14:foregroundMark x1="81993" y1="22683" x2="81993" y2="22683"/>
                      </a14:backgroundRemoval>
                    </a14:imgEffect>
                  </a14:imgLayer>
                </a14:imgProps>
              </a:ext>
            </a:extLst>
          </a:blip>
          <a:srcRect l="60465" t="18067" r="4504" b="14949"/>
          <a:stretch/>
        </p:blipFill>
        <p:spPr>
          <a:xfrm>
            <a:off x="3005173" y="2828636"/>
            <a:ext cx="1512168" cy="992870"/>
          </a:xfrm>
          <a:prstGeom prst="rect">
            <a:avLst/>
          </a:prstGeom>
        </p:spPr>
      </p:pic>
      <p:pic>
        <p:nvPicPr>
          <p:cNvPr id="14" name="Picture 13">
            <a:extLst>
              <a:ext uri="{FF2B5EF4-FFF2-40B4-BE49-F238E27FC236}">
                <a16:creationId xmlns:a16="http://schemas.microsoft.com/office/drawing/2014/main" id="{A94AAB4D-75E9-0D1C-67E9-4FF8FF54139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91005" l="6077" r="96354">
                        <a14:foregroundMark x1="21269" y1="32804" x2="12694" y2="37831"/>
                        <a14:foregroundMark x1="12694" y1="37831" x2="9723" y2="50794"/>
                        <a14:foregroundMark x1="9723" y1="50794" x2="16340" y2="54762"/>
                        <a14:foregroundMark x1="16340" y1="54762" x2="21540" y2="38889"/>
                        <a14:foregroundMark x1="6752" y1="69577" x2="6144" y2="54233"/>
                        <a14:foregroundMark x1="9183" y1="69841" x2="14315" y2="64550"/>
                        <a14:foregroundMark x1="14315" y1="64550" x2="16543" y2="65079"/>
                        <a14:foregroundMark x1="91695" y1="35185" x2="86293" y2="35979"/>
                        <a14:foregroundMark x1="86293" y1="35979" x2="77380" y2="47884"/>
                        <a14:foregroundMark x1="77380" y1="47884" x2="75557" y2="57407"/>
                        <a14:foregroundMark x1="93450" y1="67989" x2="96421" y2="65873"/>
                        <a14:foregroundMark x1="53950" y1="91005" x2="53950" y2="91005"/>
                      </a14:backgroundRemoval>
                    </a14:imgEffect>
                  </a14:imgLayer>
                </a14:imgProps>
              </a:ext>
            </a:extLst>
          </a:blip>
          <a:srcRect l="2341" r="66833"/>
          <a:stretch/>
        </p:blipFill>
        <p:spPr>
          <a:xfrm>
            <a:off x="5009319" y="2519522"/>
            <a:ext cx="1684965" cy="1395109"/>
          </a:xfrm>
          <a:prstGeom prst="rect">
            <a:avLst/>
          </a:prstGeom>
        </p:spPr>
      </p:pic>
      <p:pic>
        <p:nvPicPr>
          <p:cNvPr id="15" name="Picture 14">
            <a:extLst>
              <a:ext uri="{FF2B5EF4-FFF2-40B4-BE49-F238E27FC236}">
                <a16:creationId xmlns:a16="http://schemas.microsoft.com/office/drawing/2014/main" id="{2C43B474-24EC-FED5-26E8-AC92D28DEDD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91005" l="6077" r="96354">
                        <a14:foregroundMark x1="21269" y1="32804" x2="12694" y2="37831"/>
                        <a14:foregroundMark x1="12694" y1="37831" x2="9723" y2="50794"/>
                        <a14:foregroundMark x1="9723" y1="50794" x2="16340" y2="54762"/>
                        <a14:foregroundMark x1="16340" y1="54762" x2="21540" y2="38889"/>
                        <a14:foregroundMark x1="6752" y1="69577" x2="6144" y2="54233"/>
                        <a14:foregroundMark x1="9183" y1="69841" x2="14315" y2="64550"/>
                        <a14:foregroundMark x1="14315" y1="64550" x2="16543" y2="65079"/>
                        <a14:foregroundMark x1="91695" y1="35185" x2="86293" y2="35979"/>
                        <a14:foregroundMark x1="86293" y1="35979" x2="77380" y2="47884"/>
                        <a14:foregroundMark x1="77380" y1="47884" x2="75557" y2="57407"/>
                        <a14:foregroundMark x1="93450" y1="67989" x2="96421" y2="65873"/>
                        <a14:foregroundMark x1="53950" y1="91005" x2="53950" y2="91005"/>
                      </a14:backgroundRemoval>
                    </a14:imgEffect>
                  </a14:imgLayer>
                </a14:imgProps>
              </a:ext>
            </a:extLst>
          </a:blip>
          <a:srcRect l="36664" r="37554"/>
          <a:stretch/>
        </p:blipFill>
        <p:spPr>
          <a:xfrm>
            <a:off x="7500010" y="2519522"/>
            <a:ext cx="1409305" cy="1395108"/>
          </a:xfrm>
          <a:prstGeom prst="rect">
            <a:avLst/>
          </a:prstGeom>
        </p:spPr>
      </p:pic>
      <p:pic>
        <p:nvPicPr>
          <p:cNvPr id="16" name="Picture 15">
            <a:extLst>
              <a:ext uri="{FF2B5EF4-FFF2-40B4-BE49-F238E27FC236}">
                <a16:creationId xmlns:a16="http://schemas.microsoft.com/office/drawing/2014/main" id="{0532CE6E-7C1C-B521-751B-1651746D487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91005" l="6077" r="96354">
                        <a14:foregroundMark x1="21269" y1="32804" x2="12694" y2="37831"/>
                        <a14:foregroundMark x1="12694" y1="37831" x2="9723" y2="50794"/>
                        <a14:foregroundMark x1="9723" y1="50794" x2="16340" y2="54762"/>
                        <a14:foregroundMark x1="16340" y1="54762" x2="21540" y2="38889"/>
                        <a14:foregroundMark x1="6752" y1="69577" x2="6144" y2="54233"/>
                        <a14:foregroundMark x1="9183" y1="69841" x2="14315" y2="64550"/>
                        <a14:foregroundMark x1="14315" y1="64550" x2="16543" y2="65079"/>
                        <a14:foregroundMark x1="91695" y1="35185" x2="86293" y2="35979"/>
                        <a14:foregroundMark x1="86293" y1="35979" x2="77380" y2="47884"/>
                        <a14:foregroundMark x1="77380" y1="47884" x2="75557" y2="57407"/>
                        <a14:foregroundMark x1="93450" y1="67989" x2="96421" y2="65873"/>
                        <a14:foregroundMark x1="53950" y1="91005" x2="53950" y2="91005"/>
                      </a14:backgroundRemoval>
                    </a14:imgEffect>
                  </a14:imgLayer>
                </a14:imgProps>
              </a:ext>
            </a:extLst>
          </a:blip>
          <a:srcRect l="70150"/>
          <a:stretch/>
        </p:blipFill>
        <p:spPr>
          <a:xfrm>
            <a:off x="9701916" y="2519522"/>
            <a:ext cx="1631627" cy="1395109"/>
          </a:xfrm>
          <a:prstGeom prst="rect">
            <a:avLst/>
          </a:prstGeom>
        </p:spPr>
      </p:pic>
    </p:spTree>
    <p:extLst>
      <p:ext uri="{BB962C8B-B14F-4D97-AF65-F5344CB8AC3E}">
        <p14:creationId xmlns:p14="http://schemas.microsoft.com/office/powerpoint/2010/main" val="683752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75D4-2C0E-431E-EC34-CEA90565CE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405DF-2CFE-8808-545C-D2234D1D7784}"/>
              </a:ext>
            </a:extLst>
          </p:cNvPr>
          <p:cNvSpPr>
            <a:spLocks noGrp="1"/>
          </p:cNvSpPr>
          <p:nvPr>
            <p:ph sz="quarter" idx="12"/>
          </p:nvPr>
        </p:nvSpPr>
        <p:spPr/>
        <p:txBody>
          <a:bodyPr/>
          <a:lstStyle/>
          <a:p>
            <a:r>
              <a:rPr lang="en-GB" sz="1600" noProof="0" dirty="0"/>
              <a:t>Patients with advanced HCC (BCLC-C) have vascular invasion and/or extrahepatic disease</a:t>
            </a:r>
            <a:r>
              <a:rPr lang="en-GB" sz="1600" baseline="30000" noProof="0" dirty="0"/>
              <a:t>1</a:t>
            </a:r>
          </a:p>
          <a:p>
            <a:r>
              <a:rPr lang="en-GB" sz="1600" noProof="0" dirty="0"/>
              <a:t>Patients with advanced HCC are candidates for systemic therapy but can be candidates for local therapy </a:t>
            </a:r>
            <a:br>
              <a:rPr lang="en-GB" sz="1600" noProof="0" dirty="0"/>
            </a:br>
            <a:r>
              <a:rPr lang="en-GB" sz="1600" noProof="0" dirty="0"/>
              <a:t>depending on the level of vascular invasion, disease biology, and liver </a:t>
            </a:r>
            <a:r>
              <a:rPr lang="en-GB" sz="1600" noProof="0" dirty="0">
                <a:solidFill>
                  <a:schemeClr val="tx2"/>
                </a:solidFill>
              </a:rPr>
              <a:t>involvement</a:t>
            </a:r>
            <a:r>
              <a:rPr lang="en-GB" sz="1600" baseline="30000" noProof="0" dirty="0">
                <a:solidFill>
                  <a:schemeClr val="tx2"/>
                </a:solidFill>
              </a:rPr>
              <a:t>1,2</a:t>
            </a:r>
          </a:p>
        </p:txBody>
      </p:sp>
      <p:sp>
        <p:nvSpPr>
          <p:cNvPr id="3" name="Title 2">
            <a:extLst>
              <a:ext uri="{FF2B5EF4-FFF2-40B4-BE49-F238E27FC236}">
                <a16:creationId xmlns:a16="http://schemas.microsoft.com/office/drawing/2014/main" id="{6DB73BA5-1892-7C51-CDB7-E40C797C864E}"/>
              </a:ext>
            </a:extLst>
          </p:cNvPr>
          <p:cNvSpPr>
            <a:spLocks noGrp="1"/>
          </p:cNvSpPr>
          <p:nvPr>
            <p:ph type="title"/>
          </p:nvPr>
        </p:nvSpPr>
        <p:spPr>
          <a:xfrm>
            <a:off x="619201" y="259200"/>
            <a:ext cx="11381455" cy="864000"/>
          </a:xfrm>
        </p:spPr>
        <p:txBody>
          <a:bodyPr>
            <a:normAutofit/>
          </a:bodyPr>
          <a:lstStyle/>
          <a:p>
            <a:r>
              <a:rPr lang="en-GB" sz="3100" noProof="0" dirty="0"/>
              <a:t>Hcc staging</a:t>
            </a:r>
            <a:br>
              <a:rPr lang="en-GB" noProof="0" dirty="0"/>
            </a:br>
            <a:r>
              <a:rPr lang="en-GB" sz="2200" noProof="0" dirty="0">
                <a:solidFill>
                  <a:schemeClr val="accent1"/>
                </a:solidFill>
              </a:rPr>
              <a:t>heterogeneity and subclassifications also apply to advanced </a:t>
            </a:r>
            <a:r>
              <a:rPr lang="en-GB" sz="2200" noProof="0" dirty="0" err="1">
                <a:solidFill>
                  <a:schemeClr val="accent1"/>
                </a:solidFill>
              </a:rPr>
              <a:t>hcc</a:t>
            </a:r>
            <a:endParaRPr lang="en-GB" sz="2200" noProof="0" dirty="0">
              <a:solidFill>
                <a:schemeClr val="accent1"/>
              </a:solidFill>
            </a:endParaRPr>
          </a:p>
        </p:txBody>
      </p:sp>
      <p:sp>
        <p:nvSpPr>
          <p:cNvPr id="4" name="Slide Number Placeholder 3">
            <a:extLst>
              <a:ext uri="{FF2B5EF4-FFF2-40B4-BE49-F238E27FC236}">
                <a16:creationId xmlns:a16="http://schemas.microsoft.com/office/drawing/2014/main" id="{119F4424-B6DB-8BA4-0C94-77BAA1C301CF}"/>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sp>
        <p:nvSpPr>
          <p:cNvPr id="11" name="Content Placeholder 10">
            <a:extLst>
              <a:ext uri="{FF2B5EF4-FFF2-40B4-BE49-F238E27FC236}">
                <a16:creationId xmlns:a16="http://schemas.microsoft.com/office/drawing/2014/main" id="{8386CAE6-6A32-E3A8-C623-AED5069A4C44}"/>
              </a:ext>
            </a:extLst>
          </p:cNvPr>
          <p:cNvSpPr>
            <a:spLocks noGrp="1"/>
          </p:cNvSpPr>
          <p:nvPr>
            <p:ph sz="quarter" idx="15"/>
          </p:nvPr>
        </p:nvSpPr>
        <p:spPr>
          <a:xfrm>
            <a:off x="620183" y="6309320"/>
            <a:ext cx="10516377" cy="365125"/>
          </a:xfrm>
        </p:spPr>
        <p:txBody>
          <a:bodyPr anchor="b" anchorCtr="0"/>
          <a:lstStyle/>
          <a:p>
            <a:pPr>
              <a:lnSpc>
                <a:spcPct val="90000"/>
              </a:lnSpc>
              <a:spcBef>
                <a:spcPts val="0"/>
              </a:spcBef>
              <a:spcAft>
                <a:spcPts val="200"/>
              </a:spcAft>
            </a:pPr>
            <a:r>
              <a:rPr lang="en-GB" sz="1100" baseline="30000" noProof="0" dirty="0">
                <a:solidFill>
                  <a:schemeClr val="tx2"/>
                </a:solidFill>
              </a:rPr>
              <a:t>a </a:t>
            </a:r>
            <a:r>
              <a:rPr lang="en-GB" sz="1100" noProof="0" dirty="0">
                <a:solidFill>
                  <a:schemeClr val="tx2"/>
                </a:solidFill>
              </a:rPr>
              <a:t>MRI scans and graphics </a:t>
            </a:r>
            <a:r>
              <a:rPr lang="en-GB" sz="1100" noProof="0" dirty="0"/>
              <a:t>kindly </a:t>
            </a:r>
            <a:r>
              <a:rPr lang="en-GB" sz="1100" noProof="0" dirty="0">
                <a:solidFill>
                  <a:schemeClr val="tx2"/>
                </a:solidFill>
              </a:rPr>
              <a:t>provided by Prof. </a:t>
            </a:r>
            <a:r>
              <a:rPr lang="en-GB" sz="1100" noProof="0" dirty="0" err="1">
                <a:solidFill>
                  <a:schemeClr val="tx2"/>
                </a:solidFill>
              </a:rPr>
              <a:t>Toskich</a:t>
            </a:r>
            <a:endParaRPr lang="en-GB" sz="1100" noProof="0" dirty="0">
              <a:solidFill>
                <a:schemeClr val="tx2"/>
              </a:solidFill>
            </a:endParaRPr>
          </a:p>
          <a:p>
            <a:pPr>
              <a:lnSpc>
                <a:spcPct val="90000"/>
              </a:lnSpc>
              <a:spcBef>
                <a:spcPts val="0"/>
              </a:spcBef>
              <a:spcAft>
                <a:spcPts val="200"/>
              </a:spcAft>
            </a:pPr>
            <a:r>
              <a:rPr lang="en-GB" sz="1100" noProof="0" dirty="0">
                <a:solidFill>
                  <a:schemeClr val="tx2"/>
                </a:solidFill>
              </a:rPr>
              <a:t>BCLC-C, Barcelona Clinic Liver Cancer Stage C; HCC, hepatocellular carcinoma; LCSGJ, Liver Cancer Study Group of Japan; MRI, magnetic resonance imaging; Vp, vascular portal (classification)</a:t>
            </a:r>
          </a:p>
          <a:p>
            <a:pPr>
              <a:lnSpc>
                <a:spcPct val="90000"/>
              </a:lnSpc>
              <a:spcBef>
                <a:spcPts val="0"/>
              </a:spcBef>
              <a:spcAft>
                <a:spcPts val="200"/>
              </a:spcAft>
            </a:pPr>
            <a:r>
              <a:rPr lang="en-GB" sz="1100" noProof="0" dirty="0">
                <a:solidFill>
                  <a:schemeClr val="tx2"/>
                </a:solidFill>
              </a:rPr>
              <a:t>1. Reig M, et al. J Hepatol. 2022;76:681-693; 2. Chan SL, et al. World J Gastroenterol. 2016;22:7289-7300</a:t>
            </a:r>
          </a:p>
        </p:txBody>
      </p:sp>
      <p:sp>
        <p:nvSpPr>
          <p:cNvPr id="6" name="Rectangle: Rounded Corners 5">
            <a:extLst>
              <a:ext uri="{FF2B5EF4-FFF2-40B4-BE49-F238E27FC236}">
                <a16:creationId xmlns:a16="http://schemas.microsoft.com/office/drawing/2014/main" id="{E66F38E2-80BB-006B-CD15-C2CB1F31D528}"/>
              </a:ext>
            </a:extLst>
          </p:cNvPr>
          <p:cNvSpPr/>
          <p:nvPr/>
        </p:nvSpPr>
        <p:spPr>
          <a:xfrm>
            <a:off x="620184" y="2421799"/>
            <a:ext cx="7892034" cy="3529002"/>
          </a:xfrm>
          <a:prstGeom prst="roundRect">
            <a:avLst>
              <a:gd name="adj" fmla="val 3157"/>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Rectangle: Rounded Corners 6">
            <a:extLst>
              <a:ext uri="{FF2B5EF4-FFF2-40B4-BE49-F238E27FC236}">
                <a16:creationId xmlns:a16="http://schemas.microsoft.com/office/drawing/2014/main" id="{BD04E695-4DF3-0C74-8FB8-3622B325CC3B}"/>
              </a:ext>
            </a:extLst>
          </p:cNvPr>
          <p:cNvSpPr/>
          <p:nvPr/>
        </p:nvSpPr>
        <p:spPr>
          <a:xfrm>
            <a:off x="8851847" y="2406566"/>
            <a:ext cx="2790210" cy="2896039"/>
          </a:xfrm>
          <a:prstGeom prst="roundRect">
            <a:avLst>
              <a:gd name="adj" fmla="val 3157"/>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 name="TextBox 7">
            <a:extLst>
              <a:ext uri="{FF2B5EF4-FFF2-40B4-BE49-F238E27FC236}">
                <a16:creationId xmlns:a16="http://schemas.microsoft.com/office/drawing/2014/main" id="{146792DD-EFD9-2D9B-776C-FC4CAA9945BF}"/>
              </a:ext>
            </a:extLst>
          </p:cNvPr>
          <p:cNvSpPr txBox="1"/>
          <p:nvPr/>
        </p:nvSpPr>
        <p:spPr>
          <a:xfrm>
            <a:off x="696270" y="2406567"/>
            <a:ext cx="4968552" cy="369332"/>
          </a:xfrm>
          <a:prstGeom prst="rect">
            <a:avLst/>
          </a:prstGeom>
          <a:noFill/>
        </p:spPr>
        <p:txBody>
          <a:bodyPr wrap="square">
            <a:spAutoFit/>
          </a:bodyPr>
          <a:lstStyle/>
          <a:p>
            <a:r>
              <a:rPr lang="en-GB" b="1" noProof="0" dirty="0">
                <a:solidFill>
                  <a:schemeClr val="tx2"/>
                </a:solidFill>
                <a:latin typeface="Arial" panose="020B0604020202020204" pitchFamily="34" charset="0"/>
                <a:cs typeface="Arial" panose="020B0604020202020204" pitchFamily="34" charset="0"/>
              </a:rPr>
              <a:t>Vascular invasion (LCSGJ)</a:t>
            </a:r>
            <a:r>
              <a:rPr lang="en-GB" b="1" baseline="30000" noProof="0" dirty="0">
                <a:solidFill>
                  <a:schemeClr val="tx2"/>
                </a:solidFill>
                <a:latin typeface="Arial" panose="020B0604020202020204" pitchFamily="34" charset="0"/>
                <a:cs typeface="Arial" panose="020B0604020202020204" pitchFamily="34" charset="0"/>
              </a:rPr>
              <a:t>2,a</a:t>
            </a:r>
            <a:endParaRPr lang="en-GB" b="1" noProof="0" dirty="0">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909BBF-BA1D-2C36-720B-D37A8DB3B7B1}"/>
              </a:ext>
            </a:extLst>
          </p:cNvPr>
          <p:cNvSpPr txBox="1"/>
          <p:nvPr/>
        </p:nvSpPr>
        <p:spPr>
          <a:xfrm>
            <a:off x="8995724" y="2401638"/>
            <a:ext cx="2500006" cy="369332"/>
          </a:xfrm>
          <a:prstGeom prst="rect">
            <a:avLst/>
          </a:prstGeom>
          <a:noFill/>
        </p:spPr>
        <p:txBody>
          <a:bodyPr wrap="square">
            <a:spAutoFit/>
          </a:bodyPr>
          <a:lstStyle/>
          <a:p>
            <a:r>
              <a:rPr lang="en-GB" b="1" noProof="0" dirty="0">
                <a:solidFill>
                  <a:schemeClr val="tx2"/>
                </a:solidFill>
                <a:latin typeface="Arial" panose="020B0604020202020204" pitchFamily="34" charset="0"/>
                <a:cs typeface="Arial" panose="020B0604020202020204" pitchFamily="34" charset="0"/>
              </a:rPr>
              <a:t>Extrahepatic disease</a:t>
            </a:r>
          </a:p>
        </p:txBody>
      </p:sp>
      <p:grpSp>
        <p:nvGrpSpPr>
          <p:cNvPr id="33" name="Group 32">
            <a:extLst>
              <a:ext uri="{FF2B5EF4-FFF2-40B4-BE49-F238E27FC236}">
                <a16:creationId xmlns:a16="http://schemas.microsoft.com/office/drawing/2014/main" id="{36838DDE-FD9F-6E0D-F3CC-82BB47712363}"/>
              </a:ext>
            </a:extLst>
          </p:cNvPr>
          <p:cNvGrpSpPr/>
          <p:nvPr/>
        </p:nvGrpSpPr>
        <p:grpSpPr>
          <a:xfrm>
            <a:off x="9059464" y="2787833"/>
            <a:ext cx="2365128" cy="1985739"/>
            <a:chOff x="8307088" y="2602831"/>
            <a:chExt cx="3128863" cy="2463194"/>
          </a:xfrm>
        </p:grpSpPr>
        <p:sp>
          <p:nvSpPr>
            <p:cNvPr id="17" name="Freeform: Shape 3">
              <a:extLst>
                <a:ext uri="{FF2B5EF4-FFF2-40B4-BE49-F238E27FC236}">
                  <a16:creationId xmlns:a16="http://schemas.microsoft.com/office/drawing/2014/main" id="{0D4586E4-7C87-69D7-62E0-9226505E3D63}"/>
                </a:ext>
              </a:extLst>
            </p:cNvPr>
            <p:cNvSpPr/>
            <p:nvPr/>
          </p:nvSpPr>
          <p:spPr>
            <a:xfrm>
              <a:off x="8307088" y="3034206"/>
              <a:ext cx="2698991" cy="1682263"/>
            </a:xfrm>
            <a:custGeom>
              <a:avLst/>
              <a:gdLst>
                <a:gd name="connsiteX0" fmla="*/ 384 w 6914532"/>
                <a:gd name="connsiteY0" fmla="*/ 3649579 h 3714506"/>
                <a:gd name="connsiteX1" fmla="*/ 40490 w 6914532"/>
                <a:gd name="connsiteY1" fmla="*/ 3617494 h 3714506"/>
                <a:gd name="connsiteX2" fmla="*/ 64553 w 6914532"/>
                <a:gd name="connsiteY2" fmla="*/ 3569368 h 3714506"/>
                <a:gd name="connsiteX3" fmla="*/ 80595 w 6914532"/>
                <a:gd name="connsiteY3" fmla="*/ 3545305 h 3714506"/>
                <a:gd name="connsiteX4" fmla="*/ 96637 w 6914532"/>
                <a:gd name="connsiteY4" fmla="*/ 3481137 h 3714506"/>
                <a:gd name="connsiteX5" fmla="*/ 112679 w 6914532"/>
                <a:gd name="connsiteY5" fmla="*/ 3088105 h 3714506"/>
                <a:gd name="connsiteX6" fmla="*/ 120700 w 6914532"/>
                <a:gd name="connsiteY6" fmla="*/ 2598821 h 3714506"/>
                <a:gd name="connsiteX7" fmla="*/ 128721 w 6914532"/>
                <a:gd name="connsiteY7" fmla="*/ 2518610 h 3714506"/>
                <a:gd name="connsiteX8" fmla="*/ 144763 w 6914532"/>
                <a:gd name="connsiteY8" fmla="*/ 2454442 h 3714506"/>
                <a:gd name="connsiteX9" fmla="*/ 152784 w 6914532"/>
                <a:gd name="connsiteY9" fmla="*/ 2374231 h 3714506"/>
                <a:gd name="connsiteX10" fmla="*/ 168826 w 6914532"/>
                <a:gd name="connsiteY10" fmla="*/ 2302042 h 3714506"/>
                <a:gd name="connsiteX11" fmla="*/ 200911 w 6914532"/>
                <a:gd name="connsiteY11" fmla="*/ 2133600 h 3714506"/>
                <a:gd name="connsiteX12" fmla="*/ 216953 w 6914532"/>
                <a:gd name="connsiteY12" fmla="*/ 2029326 h 3714506"/>
                <a:gd name="connsiteX13" fmla="*/ 224974 w 6914532"/>
                <a:gd name="connsiteY13" fmla="*/ 1997242 h 3714506"/>
                <a:gd name="connsiteX14" fmla="*/ 241016 w 6914532"/>
                <a:gd name="connsiteY14" fmla="*/ 1965158 h 3714506"/>
                <a:gd name="connsiteX15" fmla="*/ 273100 w 6914532"/>
                <a:gd name="connsiteY15" fmla="*/ 1804737 h 3714506"/>
                <a:gd name="connsiteX16" fmla="*/ 281121 w 6914532"/>
                <a:gd name="connsiteY16" fmla="*/ 1772652 h 3714506"/>
                <a:gd name="connsiteX17" fmla="*/ 297163 w 6914532"/>
                <a:gd name="connsiteY17" fmla="*/ 1716505 h 3714506"/>
                <a:gd name="connsiteX18" fmla="*/ 321226 w 6914532"/>
                <a:gd name="connsiteY18" fmla="*/ 1668379 h 3714506"/>
                <a:gd name="connsiteX19" fmla="*/ 337269 w 6914532"/>
                <a:gd name="connsiteY19" fmla="*/ 1628273 h 3714506"/>
                <a:gd name="connsiteX20" fmla="*/ 353311 w 6914532"/>
                <a:gd name="connsiteY20" fmla="*/ 1596189 h 3714506"/>
                <a:gd name="connsiteX21" fmla="*/ 393416 w 6914532"/>
                <a:gd name="connsiteY21" fmla="*/ 1499937 h 3714506"/>
                <a:gd name="connsiteX22" fmla="*/ 409458 w 6914532"/>
                <a:gd name="connsiteY22" fmla="*/ 1467852 h 3714506"/>
                <a:gd name="connsiteX23" fmla="*/ 433521 w 6914532"/>
                <a:gd name="connsiteY23" fmla="*/ 1427747 h 3714506"/>
                <a:gd name="connsiteX24" fmla="*/ 457584 w 6914532"/>
                <a:gd name="connsiteY24" fmla="*/ 1371600 h 3714506"/>
                <a:gd name="connsiteX25" fmla="*/ 505711 w 6914532"/>
                <a:gd name="connsiteY25" fmla="*/ 1291389 h 3714506"/>
                <a:gd name="connsiteX26" fmla="*/ 529774 w 6914532"/>
                <a:gd name="connsiteY26" fmla="*/ 1259305 h 3714506"/>
                <a:gd name="connsiteX27" fmla="*/ 553837 w 6914532"/>
                <a:gd name="connsiteY27" fmla="*/ 1203158 h 3714506"/>
                <a:gd name="connsiteX28" fmla="*/ 593942 w 6914532"/>
                <a:gd name="connsiteY28" fmla="*/ 1138989 h 3714506"/>
                <a:gd name="connsiteX29" fmla="*/ 650090 w 6914532"/>
                <a:gd name="connsiteY29" fmla="*/ 1066800 h 3714506"/>
                <a:gd name="connsiteX30" fmla="*/ 706237 w 6914532"/>
                <a:gd name="connsiteY30" fmla="*/ 978568 h 3714506"/>
                <a:gd name="connsiteX31" fmla="*/ 738321 w 6914532"/>
                <a:gd name="connsiteY31" fmla="*/ 946484 h 3714506"/>
                <a:gd name="connsiteX32" fmla="*/ 786448 w 6914532"/>
                <a:gd name="connsiteY32" fmla="*/ 882316 h 3714506"/>
                <a:gd name="connsiteX33" fmla="*/ 818532 w 6914532"/>
                <a:gd name="connsiteY33" fmla="*/ 834189 h 3714506"/>
                <a:gd name="connsiteX34" fmla="*/ 898742 w 6914532"/>
                <a:gd name="connsiteY34" fmla="*/ 770021 h 3714506"/>
                <a:gd name="connsiteX35" fmla="*/ 946869 w 6914532"/>
                <a:gd name="connsiteY35" fmla="*/ 729916 h 3714506"/>
                <a:gd name="connsiteX36" fmla="*/ 994995 w 6914532"/>
                <a:gd name="connsiteY36" fmla="*/ 689810 h 3714506"/>
                <a:gd name="connsiteX37" fmla="*/ 1059163 w 6914532"/>
                <a:gd name="connsiteY37" fmla="*/ 641684 h 3714506"/>
                <a:gd name="connsiteX38" fmla="*/ 1131353 w 6914532"/>
                <a:gd name="connsiteY38" fmla="*/ 601579 h 3714506"/>
                <a:gd name="connsiteX39" fmla="*/ 1219584 w 6914532"/>
                <a:gd name="connsiteY39" fmla="*/ 561473 h 3714506"/>
                <a:gd name="connsiteX40" fmla="*/ 1275732 w 6914532"/>
                <a:gd name="connsiteY40" fmla="*/ 521368 h 3714506"/>
                <a:gd name="connsiteX41" fmla="*/ 1315837 w 6914532"/>
                <a:gd name="connsiteY41" fmla="*/ 497305 h 3714506"/>
                <a:gd name="connsiteX42" fmla="*/ 1380005 w 6914532"/>
                <a:gd name="connsiteY42" fmla="*/ 449179 h 3714506"/>
                <a:gd name="connsiteX43" fmla="*/ 1412090 w 6914532"/>
                <a:gd name="connsiteY43" fmla="*/ 425116 h 3714506"/>
                <a:gd name="connsiteX44" fmla="*/ 1532405 w 6914532"/>
                <a:gd name="connsiteY44" fmla="*/ 376989 h 3714506"/>
                <a:gd name="connsiteX45" fmla="*/ 1572511 w 6914532"/>
                <a:gd name="connsiteY45" fmla="*/ 360947 h 3714506"/>
                <a:gd name="connsiteX46" fmla="*/ 1612616 w 6914532"/>
                <a:gd name="connsiteY46" fmla="*/ 344905 h 3714506"/>
                <a:gd name="connsiteX47" fmla="*/ 1660742 w 6914532"/>
                <a:gd name="connsiteY47" fmla="*/ 328863 h 3714506"/>
                <a:gd name="connsiteX48" fmla="*/ 1724911 w 6914532"/>
                <a:gd name="connsiteY48" fmla="*/ 296779 h 3714506"/>
                <a:gd name="connsiteX49" fmla="*/ 1773037 w 6914532"/>
                <a:gd name="connsiteY49" fmla="*/ 280737 h 3714506"/>
                <a:gd name="connsiteX50" fmla="*/ 1829184 w 6914532"/>
                <a:gd name="connsiteY50" fmla="*/ 264694 h 3714506"/>
                <a:gd name="connsiteX51" fmla="*/ 1957521 w 6914532"/>
                <a:gd name="connsiteY51" fmla="*/ 232610 h 3714506"/>
                <a:gd name="connsiteX52" fmla="*/ 2101900 w 6914532"/>
                <a:gd name="connsiteY52" fmla="*/ 200526 h 3714506"/>
                <a:gd name="connsiteX53" fmla="*/ 2222216 w 6914532"/>
                <a:gd name="connsiteY53" fmla="*/ 176463 h 3714506"/>
                <a:gd name="connsiteX54" fmla="*/ 2270342 w 6914532"/>
                <a:gd name="connsiteY54" fmla="*/ 160421 h 3714506"/>
                <a:gd name="connsiteX55" fmla="*/ 2382637 w 6914532"/>
                <a:gd name="connsiteY55" fmla="*/ 144379 h 3714506"/>
                <a:gd name="connsiteX56" fmla="*/ 2446805 w 6914532"/>
                <a:gd name="connsiteY56" fmla="*/ 128337 h 3714506"/>
                <a:gd name="connsiteX57" fmla="*/ 2518995 w 6914532"/>
                <a:gd name="connsiteY57" fmla="*/ 120316 h 3714506"/>
                <a:gd name="connsiteX58" fmla="*/ 2583163 w 6914532"/>
                <a:gd name="connsiteY58" fmla="*/ 112294 h 3714506"/>
                <a:gd name="connsiteX59" fmla="*/ 2655353 w 6914532"/>
                <a:gd name="connsiteY59" fmla="*/ 96252 h 3714506"/>
                <a:gd name="connsiteX60" fmla="*/ 2727542 w 6914532"/>
                <a:gd name="connsiteY60" fmla="*/ 88231 h 3714506"/>
                <a:gd name="connsiteX61" fmla="*/ 2855879 w 6914532"/>
                <a:gd name="connsiteY61" fmla="*/ 72189 h 3714506"/>
                <a:gd name="connsiteX62" fmla="*/ 2920048 w 6914532"/>
                <a:gd name="connsiteY62" fmla="*/ 64168 h 3714506"/>
                <a:gd name="connsiteX63" fmla="*/ 3064426 w 6914532"/>
                <a:gd name="connsiteY63" fmla="*/ 48126 h 3714506"/>
                <a:gd name="connsiteX64" fmla="*/ 3200784 w 6914532"/>
                <a:gd name="connsiteY64" fmla="*/ 32084 h 3714506"/>
                <a:gd name="connsiteX65" fmla="*/ 3505584 w 6914532"/>
                <a:gd name="connsiteY65" fmla="*/ 16042 h 3714506"/>
                <a:gd name="connsiteX66" fmla="*/ 3682048 w 6914532"/>
                <a:gd name="connsiteY66" fmla="*/ 0 h 3714506"/>
                <a:gd name="connsiteX67" fmla="*/ 4307690 w 6914532"/>
                <a:gd name="connsiteY67" fmla="*/ 8021 h 3714506"/>
                <a:gd name="connsiteX68" fmla="*/ 4484153 w 6914532"/>
                <a:gd name="connsiteY68" fmla="*/ 32084 h 3714506"/>
                <a:gd name="connsiteX69" fmla="*/ 4724784 w 6914532"/>
                <a:gd name="connsiteY69" fmla="*/ 40105 h 3714506"/>
                <a:gd name="connsiteX70" fmla="*/ 4845100 w 6914532"/>
                <a:gd name="connsiteY70" fmla="*/ 56147 h 3714506"/>
                <a:gd name="connsiteX71" fmla="*/ 4973437 w 6914532"/>
                <a:gd name="connsiteY71" fmla="*/ 64168 h 3714506"/>
                <a:gd name="connsiteX72" fmla="*/ 5053648 w 6914532"/>
                <a:gd name="connsiteY72" fmla="*/ 72189 h 3714506"/>
                <a:gd name="connsiteX73" fmla="*/ 5270216 w 6914532"/>
                <a:gd name="connsiteY73" fmla="*/ 80210 h 3714506"/>
                <a:gd name="connsiteX74" fmla="*/ 6008153 w 6914532"/>
                <a:gd name="connsiteY74" fmla="*/ 72189 h 3714506"/>
                <a:gd name="connsiteX75" fmla="*/ 6353058 w 6914532"/>
                <a:gd name="connsiteY75" fmla="*/ 56147 h 3714506"/>
                <a:gd name="connsiteX76" fmla="*/ 6481395 w 6914532"/>
                <a:gd name="connsiteY76" fmla="*/ 40105 h 3714506"/>
                <a:gd name="connsiteX77" fmla="*/ 6585669 w 6914532"/>
                <a:gd name="connsiteY77" fmla="*/ 16042 h 3714506"/>
                <a:gd name="connsiteX78" fmla="*/ 6673900 w 6914532"/>
                <a:gd name="connsiteY78" fmla="*/ 8021 h 3714506"/>
                <a:gd name="connsiteX79" fmla="*/ 6826300 w 6914532"/>
                <a:gd name="connsiteY79" fmla="*/ 16042 h 3714506"/>
                <a:gd name="connsiteX80" fmla="*/ 6850363 w 6914532"/>
                <a:gd name="connsiteY80" fmla="*/ 24063 h 3714506"/>
                <a:gd name="connsiteX81" fmla="*/ 6890469 w 6914532"/>
                <a:gd name="connsiteY81" fmla="*/ 64168 h 3714506"/>
                <a:gd name="connsiteX82" fmla="*/ 6906511 w 6914532"/>
                <a:gd name="connsiteY82" fmla="*/ 112294 h 3714506"/>
                <a:gd name="connsiteX83" fmla="*/ 6914532 w 6914532"/>
                <a:gd name="connsiteY83" fmla="*/ 136358 h 3714506"/>
                <a:gd name="connsiteX84" fmla="*/ 6906511 w 6914532"/>
                <a:gd name="connsiteY84" fmla="*/ 240631 h 3714506"/>
                <a:gd name="connsiteX85" fmla="*/ 6890469 w 6914532"/>
                <a:gd name="connsiteY85" fmla="*/ 272716 h 3714506"/>
                <a:gd name="connsiteX86" fmla="*/ 6850363 w 6914532"/>
                <a:gd name="connsiteY86" fmla="*/ 344905 h 3714506"/>
                <a:gd name="connsiteX87" fmla="*/ 6818279 w 6914532"/>
                <a:gd name="connsiteY87" fmla="*/ 409073 h 3714506"/>
                <a:gd name="connsiteX88" fmla="*/ 6786195 w 6914532"/>
                <a:gd name="connsiteY88" fmla="*/ 449179 h 3714506"/>
                <a:gd name="connsiteX89" fmla="*/ 6770153 w 6914532"/>
                <a:gd name="connsiteY89" fmla="*/ 489284 h 3714506"/>
                <a:gd name="connsiteX90" fmla="*/ 6722026 w 6914532"/>
                <a:gd name="connsiteY90" fmla="*/ 553452 h 3714506"/>
                <a:gd name="connsiteX91" fmla="*/ 6689942 w 6914532"/>
                <a:gd name="connsiteY91" fmla="*/ 601579 h 3714506"/>
                <a:gd name="connsiteX92" fmla="*/ 6649837 w 6914532"/>
                <a:gd name="connsiteY92" fmla="*/ 673768 h 3714506"/>
                <a:gd name="connsiteX93" fmla="*/ 6617753 w 6914532"/>
                <a:gd name="connsiteY93" fmla="*/ 705852 h 3714506"/>
                <a:gd name="connsiteX94" fmla="*/ 6577648 w 6914532"/>
                <a:gd name="connsiteY94" fmla="*/ 753979 h 3714506"/>
                <a:gd name="connsiteX95" fmla="*/ 6569626 w 6914532"/>
                <a:gd name="connsiteY95" fmla="*/ 778042 h 3714506"/>
                <a:gd name="connsiteX96" fmla="*/ 6513479 w 6914532"/>
                <a:gd name="connsiteY96" fmla="*/ 850231 h 3714506"/>
                <a:gd name="connsiteX97" fmla="*/ 6473374 w 6914532"/>
                <a:gd name="connsiteY97" fmla="*/ 922421 h 3714506"/>
                <a:gd name="connsiteX98" fmla="*/ 6457332 w 6914532"/>
                <a:gd name="connsiteY98" fmla="*/ 946484 h 3714506"/>
                <a:gd name="connsiteX99" fmla="*/ 6425248 w 6914532"/>
                <a:gd name="connsiteY99" fmla="*/ 1002631 h 3714506"/>
                <a:gd name="connsiteX100" fmla="*/ 6393163 w 6914532"/>
                <a:gd name="connsiteY100" fmla="*/ 1050758 h 3714506"/>
                <a:gd name="connsiteX101" fmla="*/ 6369100 w 6914532"/>
                <a:gd name="connsiteY101" fmla="*/ 1082842 h 3714506"/>
                <a:gd name="connsiteX102" fmla="*/ 6353058 w 6914532"/>
                <a:gd name="connsiteY102" fmla="*/ 1114926 h 3714506"/>
                <a:gd name="connsiteX103" fmla="*/ 6328995 w 6914532"/>
                <a:gd name="connsiteY103" fmla="*/ 1138989 h 3714506"/>
                <a:gd name="connsiteX104" fmla="*/ 6304932 w 6914532"/>
                <a:gd name="connsiteY104" fmla="*/ 1171073 h 3714506"/>
                <a:gd name="connsiteX105" fmla="*/ 6280869 w 6914532"/>
                <a:gd name="connsiteY105" fmla="*/ 1195137 h 3714506"/>
                <a:gd name="connsiteX106" fmla="*/ 6256805 w 6914532"/>
                <a:gd name="connsiteY106" fmla="*/ 1227221 h 3714506"/>
                <a:gd name="connsiteX107" fmla="*/ 6224721 w 6914532"/>
                <a:gd name="connsiteY107" fmla="*/ 1251284 h 3714506"/>
                <a:gd name="connsiteX108" fmla="*/ 6208679 w 6914532"/>
                <a:gd name="connsiteY108" fmla="*/ 1275347 h 3714506"/>
                <a:gd name="connsiteX109" fmla="*/ 6152532 w 6914532"/>
                <a:gd name="connsiteY109" fmla="*/ 1331494 h 3714506"/>
                <a:gd name="connsiteX110" fmla="*/ 6120448 w 6914532"/>
                <a:gd name="connsiteY110" fmla="*/ 1363579 h 3714506"/>
                <a:gd name="connsiteX111" fmla="*/ 6096384 w 6914532"/>
                <a:gd name="connsiteY111" fmla="*/ 1387642 h 3714506"/>
                <a:gd name="connsiteX112" fmla="*/ 6032216 w 6914532"/>
                <a:gd name="connsiteY112" fmla="*/ 1435768 h 3714506"/>
                <a:gd name="connsiteX113" fmla="*/ 5984090 w 6914532"/>
                <a:gd name="connsiteY113" fmla="*/ 1483894 h 3714506"/>
                <a:gd name="connsiteX114" fmla="*/ 5935963 w 6914532"/>
                <a:gd name="connsiteY114" fmla="*/ 1524000 h 3714506"/>
                <a:gd name="connsiteX115" fmla="*/ 5911900 w 6914532"/>
                <a:gd name="connsiteY115" fmla="*/ 1540042 h 3714506"/>
                <a:gd name="connsiteX116" fmla="*/ 5847732 w 6914532"/>
                <a:gd name="connsiteY116" fmla="*/ 1596189 h 3714506"/>
                <a:gd name="connsiteX117" fmla="*/ 5815648 w 6914532"/>
                <a:gd name="connsiteY117" fmla="*/ 1612231 h 3714506"/>
                <a:gd name="connsiteX118" fmla="*/ 5767521 w 6914532"/>
                <a:gd name="connsiteY118" fmla="*/ 1660358 h 3714506"/>
                <a:gd name="connsiteX119" fmla="*/ 5735437 w 6914532"/>
                <a:gd name="connsiteY119" fmla="*/ 1676400 h 3714506"/>
                <a:gd name="connsiteX120" fmla="*/ 5711374 w 6914532"/>
                <a:gd name="connsiteY120" fmla="*/ 1700463 h 3714506"/>
                <a:gd name="connsiteX121" fmla="*/ 5647205 w 6914532"/>
                <a:gd name="connsiteY121" fmla="*/ 1740568 h 3714506"/>
                <a:gd name="connsiteX122" fmla="*/ 5591058 w 6914532"/>
                <a:gd name="connsiteY122" fmla="*/ 1780673 h 3714506"/>
                <a:gd name="connsiteX123" fmla="*/ 5566995 w 6914532"/>
                <a:gd name="connsiteY123" fmla="*/ 1804737 h 3714506"/>
                <a:gd name="connsiteX124" fmla="*/ 5518869 w 6914532"/>
                <a:gd name="connsiteY124" fmla="*/ 1836821 h 3714506"/>
                <a:gd name="connsiteX125" fmla="*/ 5486784 w 6914532"/>
                <a:gd name="connsiteY125" fmla="*/ 1860884 h 3714506"/>
                <a:gd name="connsiteX126" fmla="*/ 5430637 w 6914532"/>
                <a:gd name="connsiteY126" fmla="*/ 1876926 h 3714506"/>
                <a:gd name="connsiteX127" fmla="*/ 5350426 w 6914532"/>
                <a:gd name="connsiteY127" fmla="*/ 1925052 h 3714506"/>
                <a:gd name="connsiteX128" fmla="*/ 5318342 w 6914532"/>
                <a:gd name="connsiteY128" fmla="*/ 1949116 h 3714506"/>
                <a:gd name="connsiteX129" fmla="*/ 5246153 w 6914532"/>
                <a:gd name="connsiteY129" fmla="*/ 1973179 h 3714506"/>
                <a:gd name="connsiteX130" fmla="*/ 5190005 w 6914532"/>
                <a:gd name="connsiteY130" fmla="*/ 2005263 h 3714506"/>
                <a:gd name="connsiteX131" fmla="*/ 5165942 w 6914532"/>
                <a:gd name="connsiteY131" fmla="*/ 2013284 h 3714506"/>
                <a:gd name="connsiteX132" fmla="*/ 5109795 w 6914532"/>
                <a:gd name="connsiteY132" fmla="*/ 2037347 h 3714506"/>
                <a:gd name="connsiteX133" fmla="*/ 5029584 w 6914532"/>
                <a:gd name="connsiteY133" fmla="*/ 2077452 h 3714506"/>
                <a:gd name="connsiteX134" fmla="*/ 4997500 w 6914532"/>
                <a:gd name="connsiteY134" fmla="*/ 2101516 h 3714506"/>
                <a:gd name="connsiteX135" fmla="*/ 4973437 w 6914532"/>
                <a:gd name="connsiteY135" fmla="*/ 2109537 h 3714506"/>
                <a:gd name="connsiteX136" fmla="*/ 4893226 w 6914532"/>
                <a:gd name="connsiteY136" fmla="*/ 2133600 h 3714506"/>
                <a:gd name="connsiteX137" fmla="*/ 4869163 w 6914532"/>
                <a:gd name="connsiteY137" fmla="*/ 2141621 h 3714506"/>
                <a:gd name="connsiteX138" fmla="*/ 4837079 w 6914532"/>
                <a:gd name="connsiteY138" fmla="*/ 2149642 h 3714506"/>
                <a:gd name="connsiteX139" fmla="*/ 4813016 w 6914532"/>
                <a:gd name="connsiteY139" fmla="*/ 2157663 h 3714506"/>
                <a:gd name="connsiteX140" fmla="*/ 4716763 w 6914532"/>
                <a:gd name="connsiteY140" fmla="*/ 2165684 h 3714506"/>
                <a:gd name="connsiteX141" fmla="*/ 4668637 w 6914532"/>
                <a:gd name="connsiteY141" fmla="*/ 2173705 h 3714506"/>
                <a:gd name="connsiteX142" fmla="*/ 4604469 w 6914532"/>
                <a:gd name="connsiteY142" fmla="*/ 2189747 h 3714506"/>
                <a:gd name="connsiteX143" fmla="*/ 4548321 w 6914532"/>
                <a:gd name="connsiteY143" fmla="*/ 2205789 h 3714506"/>
                <a:gd name="connsiteX144" fmla="*/ 4476132 w 6914532"/>
                <a:gd name="connsiteY144" fmla="*/ 2237873 h 3714506"/>
                <a:gd name="connsiteX145" fmla="*/ 4452069 w 6914532"/>
                <a:gd name="connsiteY145" fmla="*/ 2245894 h 3714506"/>
                <a:gd name="connsiteX146" fmla="*/ 4428005 w 6914532"/>
                <a:gd name="connsiteY146" fmla="*/ 2253916 h 3714506"/>
                <a:gd name="connsiteX147" fmla="*/ 4355816 w 6914532"/>
                <a:gd name="connsiteY147" fmla="*/ 2221831 h 3714506"/>
                <a:gd name="connsiteX148" fmla="*/ 4331753 w 6914532"/>
                <a:gd name="connsiteY148" fmla="*/ 2173705 h 3714506"/>
                <a:gd name="connsiteX149" fmla="*/ 4315711 w 6914532"/>
                <a:gd name="connsiteY149" fmla="*/ 2125579 h 3714506"/>
                <a:gd name="connsiteX150" fmla="*/ 4283626 w 6914532"/>
                <a:gd name="connsiteY150" fmla="*/ 2085473 h 3714506"/>
                <a:gd name="connsiteX151" fmla="*/ 4259563 w 6914532"/>
                <a:gd name="connsiteY151" fmla="*/ 2069431 h 3714506"/>
                <a:gd name="connsiteX152" fmla="*/ 4235500 w 6914532"/>
                <a:gd name="connsiteY152" fmla="*/ 2077452 h 3714506"/>
                <a:gd name="connsiteX153" fmla="*/ 4227479 w 6914532"/>
                <a:gd name="connsiteY153" fmla="*/ 2101516 h 3714506"/>
                <a:gd name="connsiteX154" fmla="*/ 4219458 w 6914532"/>
                <a:gd name="connsiteY154" fmla="*/ 2173705 h 3714506"/>
                <a:gd name="connsiteX155" fmla="*/ 4203416 w 6914532"/>
                <a:gd name="connsiteY155" fmla="*/ 2237873 h 3714506"/>
                <a:gd name="connsiteX156" fmla="*/ 4187374 w 6914532"/>
                <a:gd name="connsiteY156" fmla="*/ 2294021 h 3714506"/>
                <a:gd name="connsiteX157" fmla="*/ 4155290 w 6914532"/>
                <a:gd name="connsiteY157" fmla="*/ 2342147 h 3714506"/>
                <a:gd name="connsiteX158" fmla="*/ 4139248 w 6914532"/>
                <a:gd name="connsiteY158" fmla="*/ 2366210 h 3714506"/>
                <a:gd name="connsiteX159" fmla="*/ 4083100 w 6914532"/>
                <a:gd name="connsiteY159" fmla="*/ 2430379 h 3714506"/>
                <a:gd name="connsiteX160" fmla="*/ 4034974 w 6914532"/>
                <a:gd name="connsiteY160" fmla="*/ 2462463 h 3714506"/>
                <a:gd name="connsiteX161" fmla="*/ 4018932 w 6914532"/>
                <a:gd name="connsiteY161" fmla="*/ 2486526 h 3714506"/>
                <a:gd name="connsiteX162" fmla="*/ 3930700 w 6914532"/>
                <a:gd name="connsiteY162" fmla="*/ 2542673 h 3714506"/>
                <a:gd name="connsiteX163" fmla="*/ 3834448 w 6914532"/>
                <a:gd name="connsiteY163" fmla="*/ 2622884 h 3714506"/>
                <a:gd name="connsiteX164" fmla="*/ 3770279 w 6914532"/>
                <a:gd name="connsiteY164" fmla="*/ 2662989 h 3714506"/>
                <a:gd name="connsiteX165" fmla="*/ 3722153 w 6914532"/>
                <a:gd name="connsiteY165" fmla="*/ 2695073 h 3714506"/>
                <a:gd name="connsiteX166" fmla="*/ 3657984 w 6914532"/>
                <a:gd name="connsiteY166" fmla="*/ 2735179 h 3714506"/>
                <a:gd name="connsiteX167" fmla="*/ 3577774 w 6914532"/>
                <a:gd name="connsiteY167" fmla="*/ 2767263 h 3714506"/>
                <a:gd name="connsiteX168" fmla="*/ 3505584 w 6914532"/>
                <a:gd name="connsiteY168" fmla="*/ 2807368 h 3714506"/>
                <a:gd name="connsiteX169" fmla="*/ 3465479 w 6914532"/>
                <a:gd name="connsiteY169" fmla="*/ 2831431 h 3714506"/>
                <a:gd name="connsiteX170" fmla="*/ 3377248 w 6914532"/>
                <a:gd name="connsiteY170" fmla="*/ 2863516 h 3714506"/>
                <a:gd name="connsiteX171" fmla="*/ 3337142 w 6914532"/>
                <a:gd name="connsiteY171" fmla="*/ 2887579 h 3714506"/>
                <a:gd name="connsiteX172" fmla="*/ 3264953 w 6914532"/>
                <a:gd name="connsiteY172" fmla="*/ 2903621 h 3714506"/>
                <a:gd name="connsiteX173" fmla="*/ 3192763 w 6914532"/>
                <a:gd name="connsiteY173" fmla="*/ 2927684 h 3714506"/>
                <a:gd name="connsiteX174" fmla="*/ 3072448 w 6914532"/>
                <a:gd name="connsiteY174" fmla="*/ 2967789 h 3714506"/>
                <a:gd name="connsiteX175" fmla="*/ 2960153 w 6914532"/>
                <a:gd name="connsiteY175" fmla="*/ 2999873 h 3714506"/>
                <a:gd name="connsiteX176" fmla="*/ 2912026 w 6914532"/>
                <a:gd name="connsiteY176" fmla="*/ 3015916 h 3714506"/>
                <a:gd name="connsiteX177" fmla="*/ 2863900 w 6914532"/>
                <a:gd name="connsiteY177" fmla="*/ 3023937 h 3714506"/>
                <a:gd name="connsiteX178" fmla="*/ 2823795 w 6914532"/>
                <a:gd name="connsiteY178" fmla="*/ 3031958 h 3714506"/>
                <a:gd name="connsiteX179" fmla="*/ 2711500 w 6914532"/>
                <a:gd name="connsiteY179" fmla="*/ 3056021 h 3714506"/>
                <a:gd name="connsiteX180" fmla="*/ 2663374 w 6914532"/>
                <a:gd name="connsiteY180" fmla="*/ 3072063 h 3714506"/>
                <a:gd name="connsiteX181" fmla="*/ 2599205 w 6914532"/>
                <a:gd name="connsiteY181" fmla="*/ 3080084 h 3714506"/>
                <a:gd name="connsiteX182" fmla="*/ 2446805 w 6914532"/>
                <a:gd name="connsiteY182" fmla="*/ 3104147 h 3714506"/>
                <a:gd name="connsiteX183" fmla="*/ 2398679 w 6914532"/>
                <a:gd name="connsiteY183" fmla="*/ 3112168 h 3714506"/>
                <a:gd name="connsiteX184" fmla="*/ 2350553 w 6914532"/>
                <a:gd name="connsiteY184" fmla="*/ 3120189 h 3714506"/>
                <a:gd name="connsiteX185" fmla="*/ 2294405 w 6914532"/>
                <a:gd name="connsiteY185" fmla="*/ 3136231 h 3714506"/>
                <a:gd name="connsiteX186" fmla="*/ 2198153 w 6914532"/>
                <a:gd name="connsiteY186" fmla="*/ 3152273 h 3714506"/>
                <a:gd name="connsiteX187" fmla="*/ 2158048 w 6914532"/>
                <a:gd name="connsiteY187" fmla="*/ 3168316 h 3714506"/>
                <a:gd name="connsiteX188" fmla="*/ 1949500 w 6914532"/>
                <a:gd name="connsiteY188" fmla="*/ 3200400 h 3714506"/>
                <a:gd name="connsiteX189" fmla="*/ 1756995 w 6914532"/>
                <a:gd name="connsiteY189" fmla="*/ 3232484 h 3714506"/>
                <a:gd name="connsiteX190" fmla="*/ 1660742 w 6914532"/>
                <a:gd name="connsiteY190" fmla="*/ 3256547 h 3714506"/>
                <a:gd name="connsiteX191" fmla="*/ 1596574 w 6914532"/>
                <a:gd name="connsiteY191" fmla="*/ 3280610 h 3714506"/>
                <a:gd name="connsiteX192" fmla="*/ 1516363 w 6914532"/>
                <a:gd name="connsiteY192" fmla="*/ 3304673 h 3714506"/>
                <a:gd name="connsiteX193" fmla="*/ 1436153 w 6914532"/>
                <a:gd name="connsiteY193" fmla="*/ 3336758 h 3714506"/>
                <a:gd name="connsiteX194" fmla="*/ 1283753 w 6914532"/>
                <a:gd name="connsiteY194" fmla="*/ 3392905 h 3714506"/>
                <a:gd name="connsiteX195" fmla="*/ 1259690 w 6914532"/>
                <a:gd name="connsiteY195" fmla="*/ 3400926 h 3714506"/>
                <a:gd name="connsiteX196" fmla="*/ 1235626 w 6914532"/>
                <a:gd name="connsiteY196" fmla="*/ 3408947 h 3714506"/>
                <a:gd name="connsiteX197" fmla="*/ 1203542 w 6914532"/>
                <a:gd name="connsiteY197" fmla="*/ 3424989 h 3714506"/>
                <a:gd name="connsiteX198" fmla="*/ 1163437 w 6914532"/>
                <a:gd name="connsiteY198" fmla="*/ 3433010 h 3714506"/>
                <a:gd name="connsiteX199" fmla="*/ 1131353 w 6914532"/>
                <a:gd name="connsiteY199" fmla="*/ 3449052 h 3714506"/>
                <a:gd name="connsiteX200" fmla="*/ 1091248 w 6914532"/>
                <a:gd name="connsiteY200" fmla="*/ 3457073 h 3714506"/>
                <a:gd name="connsiteX201" fmla="*/ 1035100 w 6914532"/>
                <a:gd name="connsiteY201" fmla="*/ 3473116 h 3714506"/>
                <a:gd name="connsiteX202" fmla="*/ 1003016 w 6914532"/>
                <a:gd name="connsiteY202" fmla="*/ 3481137 h 3714506"/>
                <a:gd name="connsiteX203" fmla="*/ 922805 w 6914532"/>
                <a:gd name="connsiteY203" fmla="*/ 3513221 h 3714506"/>
                <a:gd name="connsiteX204" fmla="*/ 858637 w 6914532"/>
                <a:gd name="connsiteY204" fmla="*/ 3529263 h 3714506"/>
                <a:gd name="connsiteX205" fmla="*/ 826553 w 6914532"/>
                <a:gd name="connsiteY205" fmla="*/ 3545305 h 3714506"/>
                <a:gd name="connsiteX206" fmla="*/ 794469 w 6914532"/>
                <a:gd name="connsiteY206" fmla="*/ 3553326 h 3714506"/>
                <a:gd name="connsiteX207" fmla="*/ 770405 w 6914532"/>
                <a:gd name="connsiteY207" fmla="*/ 3561347 h 3714506"/>
                <a:gd name="connsiteX208" fmla="*/ 730300 w 6914532"/>
                <a:gd name="connsiteY208" fmla="*/ 3577389 h 3714506"/>
                <a:gd name="connsiteX209" fmla="*/ 706237 w 6914532"/>
                <a:gd name="connsiteY209" fmla="*/ 3585410 h 3714506"/>
                <a:gd name="connsiteX210" fmla="*/ 618005 w 6914532"/>
                <a:gd name="connsiteY210" fmla="*/ 3617494 h 3714506"/>
                <a:gd name="connsiteX211" fmla="*/ 593942 w 6914532"/>
                <a:gd name="connsiteY211" fmla="*/ 3625516 h 3714506"/>
                <a:gd name="connsiteX212" fmla="*/ 521753 w 6914532"/>
                <a:gd name="connsiteY212" fmla="*/ 3641558 h 3714506"/>
                <a:gd name="connsiteX213" fmla="*/ 489669 w 6914532"/>
                <a:gd name="connsiteY213" fmla="*/ 3649579 h 3714506"/>
                <a:gd name="connsiteX214" fmla="*/ 465605 w 6914532"/>
                <a:gd name="connsiteY214" fmla="*/ 3657600 h 3714506"/>
                <a:gd name="connsiteX215" fmla="*/ 353311 w 6914532"/>
                <a:gd name="connsiteY215" fmla="*/ 3673642 h 3714506"/>
                <a:gd name="connsiteX216" fmla="*/ 265079 w 6914532"/>
                <a:gd name="connsiteY216" fmla="*/ 3689684 h 3714506"/>
                <a:gd name="connsiteX217" fmla="*/ 120700 w 6914532"/>
                <a:gd name="connsiteY217" fmla="*/ 3705726 h 3714506"/>
                <a:gd name="connsiteX218" fmla="*/ 40490 w 6914532"/>
                <a:gd name="connsiteY218" fmla="*/ 3705726 h 3714506"/>
                <a:gd name="connsiteX219" fmla="*/ 16426 w 6914532"/>
                <a:gd name="connsiteY219" fmla="*/ 3689684 h 3714506"/>
                <a:gd name="connsiteX220" fmla="*/ 384 w 6914532"/>
                <a:gd name="connsiteY220" fmla="*/ 3649579 h 37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914532" h="3714506">
                  <a:moveTo>
                    <a:pt x="384" y="3649579"/>
                  </a:moveTo>
                  <a:cubicBezTo>
                    <a:pt x="4395" y="3637547"/>
                    <a:pt x="28384" y="3629600"/>
                    <a:pt x="40490" y="3617494"/>
                  </a:cubicBezTo>
                  <a:cubicBezTo>
                    <a:pt x="63477" y="3594507"/>
                    <a:pt x="51506" y="3595463"/>
                    <a:pt x="64553" y="3569368"/>
                  </a:cubicBezTo>
                  <a:cubicBezTo>
                    <a:pt x="68864" y="3560746"/>
                    <a:pt x="76284" y="3553927"/>
                    <a:pt x="80595" y="3545305"/>
                  </a:cubicBezTo>
                  <a:cubicBezTo>
                    <a:pt x="88816" y="3528862"/>
                    <a:pt x="93586" y="3496391"/>
                    <a:pt x="96637" y="3481137"/>
                  </a:cubicBezTo>
                  <a:cubicBezTo>
                    <a:pt x="101984" y="3350126"/>
                    <a:pt x="110530" y="3219207"/>
                    <a:pt x="112679" y="3088105"/>
                  </a:cubicBezTo>
                  <a:cubicBezTo>
                    <a:pt x="115353" y="2925010"/>
                    <a:pt x="116107" y="2761873"/>
                    <a:pt x="120700" y="2598821"/>
                  </a:cubicBezTo>
                  <a:cubicBezTo>
                    <a:pt x="121457" y="2571961"/>
                    <a:pt x="124304" y="2545115"/>
                    <a:pt x="128721" y="2518610"/>
                  </a:cubicBezTo>
                  <a:cubicBezTo>
                    <a:pt x="132346" y="2496862"/>
                    <a:pt x="144763" y="2454442"/>
                    <a:pt x="144763" y="2454442"/>
                  </a:cubicBezTo>
                  <a:cubicBezTo>
                    <a:pt x="147437" y="2427705"/>
                    <a:pt x="148593" y="2400773"/>
                    <a:pt x="152784" y="2374231"/>
                  </a:cubicBezTo>
                  <a:cubicBezTo>
                    <a:pt x="156628" y="2349883"/>
                    <a:pt x="163748" y="2326163"/>
                    <a:pt x="168826" y="2302042"/>
                  </a:cubicBezTo>
                  <a:cubicBezTo>
                    <a:pt x="174370" y="2275710"/>
                    <a:pt x="197929" y="2157455"/>
                    <a:pt x="200911" y="2133600"/>
                  </a:cubicBezTo>
                  <a:cubicBezTo>
                    <a:pt x="207856" y="2078036"/>
                    <a:pt x="206454" y="2076571"/>
                    <a:pt x="216953" y="2029326"/>
                  </a:cubicBezTo>
                  <a:cubicBezTo>
                    <a:pt x="219344" y="2018565"/>
                    <a:pt x="221103" y="2007564"/>
                    <a:pt x="224974" y="1997242"/>
                  </a:cubicBezTo>
                  <a:cubicBezTo>
                    <a:pt x="229172" y="1986046"/>
                    <a:pt x="235669" y="1975853"/>
                    <a:pt x="241016" y="1965158"/>
                  </a:cubicBezTo>
                  <a:cubicBezTo>
                    <a:pt x="253139" y="1868172"/>
                    <a:pt x="243809" y="1921903"/>
                    <a:pt x="273100" y="1804737"/>
                  </a:cubicBezTo>
                  <a:lnTo>
                    <a:pt x="281121" y="1772652"/>
                  </a:lnTo>
                  <a:cubicBezTo>
                    <a:pt x="284762" y="1758086"/>
                    <a:pt x="290588" y="1731300"/>
                    <a:pt x="297163" y="1716505"/>
                  </a:cubicBezTo>
                  <a:cubicBezTo>
                    <a:pt x="304447" y="1700115"/>
                    <a:pt x="313804" y="1684707"/>
                    <a:pt x="321226" y="1668379"/>
                  </a:cubicBezTo>
                  <a:cubicBezTo>
                    <a:pt x="327184" y="1655271"/>
                    <a:pt x="331421" y="1641431"/>
                    <a:pt x="337269" y="1628273"/>
                  </a:cubicBezTo>
                  <a:cubicBezTo>
                    <a:pt x="342125" y="1617347"/>
                    <a:pt x="348518" y="1607143"/>
                    <a:pt x="353311" y="1596189"/>
                  </a:cubicBezTo>
                  <a:cubicBezTo>
                    <a:pt x="367243" y="1564346"/>
                    <a:pt x="377872" y="1531025"/>
                    <a:pt x="393416" y="1499937"/>
                  </a:cubicBezTo>
                  <a:cubicBezTo>
                    <a:pt x="398763" y="1489242"/>
                    <a:pt x="403651" y="1478305"/>
                    <a:pt x="409458" y="1467852"/>
                  </a:cubicBezTo>
                  <a:cubicBezTo>
                    <a:pt x="417029" y="1454224"/>
                    <a:pt x="426549" y="1441691"/>
                    <a:pt x="433521" y="1427747"/>
                  </a:cubicBezTo>
                  <a:cubicBezTo>
                    <a:pt x="442627" y="1409535"/>
                    <a:pt x="448478" y="1389812"/>
                    <a:pt x="457584" y="1371600"/>
                  </a:cubicBezTo>
                  <a:cubicBezTo>
                    <a:pt x="468654" y="1349460"/>
                    <a:pt x="489249" y="1314436"/>
                    <a:pt x="505711" y="1291389"/>
                  </a:cubicBezTo>
                  <a:cubicBezTo>
                    <a:pt x="513481" y="1280511"/>
                    <a:pt x="523373" y="1271041"/>
                    <a:pt x="529774" y="1259305"/>
                  </a:cubicBezTo>
                  <a:cubicBezTo>
                    <a:pt x="539524" y="1241429"/>
                    <a:pt x="544255" y="1221125"/>
                    <a:pt x="553837" y="1203158"/>
                  </a:cubicBezTo>
                  <a:cubicBezTo>
                    <a:pt x="565707" y="1180902"/>
                    <a:pt x="579396" y="1159596"/>
                    <a:pt x="593942" y="1138989"/>
                  </a:cubicBezTo>
                  <a:cubicBezTo>
                    <a:pt x="611522" y="1114084"/>
                    <a:pt x="634966" y="1093268"/>
                    <a:pt x="650090" y="1066800"/>
                  </a:cubicBezTo>
                  <a:cubicBezTo>
                    <a:pt x="670092" y="1031796"/>
                    <a:pt x="680847" y="1007586"/>
                    <a:pt x="706237" y="978568"/>
                  </a:cubicBezTo>
                  <a:cubicBezTo>
                    <a:pt x="716197" y="967186"/>
                    <a:pt x="728638" y="958103"/>
                    <a:pt x="738321" y="946484"/>
                  </a:cubicBezTo>
                  <a:cubicBezTo>
                    <a:pt x="755438" y="925944"/>
                    <a:pt x="770907" y="904073"/>
                    <a:pt x="786448" y="882316"/>
                  </a:cubicBezTo>
                  <a:cubicBezTo>
                    <a:pt x="797655" y="866627"/>
                    <a:pt x="804899" y="847822"/>
                    <a:pt x="818532" y="834189"/>
                  </a:cubicBezTo>
                  <a:cubicBezTo>
                    <a:pt x="842743" y="809978"/>
                    <a:pt x="872168" y="791612"/>
                    <a:pt x="898742" y="770021"/>
                  </a:cubicBezTo>
                  <a:cubicBezTo>
                    <a:pt x="914949" y="756853"/>
                    <a:pt x="930827" y="743285"/>
                    <a:pt x="946869" y="729916"/>
                  </a:cubicBezTo>
                  <a:cubicBezTo>
                    <a:pt x="962911" y="716548"/>
                    <a:pt x="978289" y="702339"/>
                    <a:pt x="994995" y="689810"/>
                  </a:cubicBezTo>
                  <a:cubicBezTo>
                    <a:pt x="1016384" y="673768"/>
                    <a:pt x="1034339" y="651614"/>
                    <a:pt x="1059163" y="641684"/>
                  </a:cubicBezTo>
                  <a:cubicBezTo>
                    <a:pt x="1229076" y="573720"/>
                    <a:pt x="978754" y="677878"/>
                    <a:pt x="1131353" y="601579"/>
                  </a:cubicBezTo>
                  <a:cubicBezTo>
                    <a:pt x="1233501" y="550505"/>
                    <a:pt x="1128808" y="621990"/>
                    <a:pt x="1219584" y="561473"/>
                  </a:cubicBezTo>
                  <a:cubicBezTo>
                    <a:pt x="1238721" y="548715"/>
                    <a:pt x="1256595" y="534126"/>
                    <a:pt x="1275732" y="521368"/>
                  </a:cubicBezTo>
                  <a:cubicBezTo>
                    <a:pt x="1288704" y="512720"/>
                    <a:pt x="1303019" y="506179"/>
                    <a:pt x="1315837" y="497305"/>
                  </a:cubicBezTo>
                  <a:cubicBezTo>
                    <a:pt x="1337820" y="482086"/>
                    <a:pt x="1358616" y="465221"/>
                    <a:pt x="1380005" y="449179"/>
                  </a:cubicBezTo>
                  <a:cubicBezTo>
                    <a:pt x="1390700" y="441158"/>
                    <a:pt x="1399678" y="430081"/>
                    <a:pt x="1412090" y="425116"/>
                  </a:cubicBezTo>
                  <a:lnTo>
                    <a:pt x="1532405" y="376989"/>
                  </a:lnTo>
                  <a:lnTo>
                    <a:pt x="1572511" y="360947"/>
                  </a:lnTo>
                  <a:cubicBezTo>
                    <a:pt x="1585879" y="355600"/>
                    <a:pt x="1598957" y="349458"/>
                    <a:pt x="1612616" y="344905"/>
                  </a:cubicBezTo>
                  <a:cubicBezTo>
                    <a:pt x="1628658" y="339558"/>
                    <a:pt x="1645199" y="335524"/>
                    <a:pt x="1660742" y="328863"/>
                  </a:cubicBezTo>
                  <a:cubicBezTo>
                    <a:pt x="1682723" y="319443"/>
                    <a:pt x="1702930" y="306199"/>
                    <a:pt x="1724911" y="296779"/>
                  </a:cubicBezTo>
                  <a:cubicBezTo>
                    <a:pt x="1740454" y="290118"/>
                    <a:pt x="1756875" y="285710"/>
                    <a:pt x="1773037" y="280737"/>
                  </a:cubicBezTo>
                  <a:cubicBezTo>
                    <a:pt x="1791641" y="275013"/>
                    <a:pt x="1810350" y="269607"/>
                    <a:pt x="1829184" y="264694"/>
                  </a:cubicBezTo>
                  <a:cubicBezTo>
                    <a:pt x="1871852" y="253563"/>
                    <a:pt x="1915285" y="245281"/>
                    <a:pt x="1957521" y="232610"/>
                  </a:cubicBezTo>
                  <a:cubicBezTo>
                    <a:pt x="2058379" y="202353"/>
                    <a:pt x="2010033" y="212009"/>
                    <a:pt x="2101900" y="200526"/>
                  </a:cubicBezTo>
                  <a:cubicBezTo>
                    <a:pt x="2273012" y="151638"/>
                    <a:pt x="2034373" y="216715"/>
                    <a:pt x="2222216" y="176463"/>
                  </a:cubicBezTo>
                  <a:cubicBezTo>
                    <a:pt x="2238750" y="172920"/>
                    <a:pt x="2253937" y="164522"/>
                    <a:pt x="2270342" y="160421"/>
                  </a:cubicBezTo>
                  <a:cubicBezTo>
                    <a:pt x="2307800" y="151057"/>
                    <a:pt x="2344653" y="151501"/>
                    <a:pt x="2382637" y="144379"/>
                  </a:cubicBezTo>
                  <a:cubicBezTo>
                    <a:pt x="2404307" y="140316"/>
                    <a:pt x="2425093" y="132169"/>
                    <a:pt x="2446805" y="128337"/>
                  </a:cubicBezTo>
                  <a:cubicBezTo>
                    <a:pt x="2470648" y="124129"/>
                    <a:pt x="2494949" y="123145"/>
                    <a:pt x="2518995" y="120316"/>
                  </a:cubicBezTo>
                  <a:cubicBezTo>
                    <a:pt x="2540403" y="117797"/>
                    <a:pt x="2561935" y="116040"/>
                    <a:pt x="2583163" y="112294"/>
                  </a:cubicBezTo>
                  <a:cubicBezTo>
                    <a:pt x="2607438" y="108010"/>
                    <a:pt x="2631038" y="100304"/>
                    <a:pt x="2655353" y="96252"/>
                  </a:cubicBezTo>
                  <a:cubicBezTo>
                    <a:pt x="2679235" y="92272"/>
                    <a:pt x="2703503" y="91116"/>
                    <a:pt x="2727542" y="88231"/>
                  </a:cubicBezTo>
                  <a:lnTo>
                    <a:pt x="2855879" y="72189"/>
                  </a:lnTo>
                  <a:lnTo>
                    <a:pt x="2920048" y="64168"/>
                  </a:lnTo>
                  <a:lnTo>
                    <a:pt x="3064426" y="48126"/>
                  </a:lnTo>
                  <a:cubicBezTo>
                    <a:pt x="3109896" y="42929"/>
                    <a:pt x="3155081" y="34489"/>
                    <a:pt x="3200784" y="32084"/>
                  </a:cubicBezTo>
                  <a:cubicBezTo>
                    <a:pt x="3302384" y="26737"/>
                    <a:pt x="3404261" y="25253"/>
                    <a:pt x="3505584" y="16042"/>
                  </a:cubicBezTo>
                  <a:lnTo>
                    <a:pt x="3682048" y="0"/>
                  </a:lnTo>
                  <a:lnTo>
                    <a:pt x="4307690" y="8021"/>
                  </a:lnTo>
                  <a:cubicBezTo>
                    <a:pt x="4350187" y="9407"/>
                    <a:pt x="4434421" y="29467"/>
                    <a:pt x="4484153" y="32084"/>
                  </a:cubicBezTo>
                  <a:cubicBezTo>
                    <a:pt x="4564297" y="36302"/>
                    <a:pt x="4644574" y="37431"/>
                    <a:pt x="4724784" y="40105"/>
                  </a:cubicBezTo>
                  <a:cubicBezTo>
                    <a:pt x="4751355" y="43901"/>
                    <a:pt x="4820224" y="54074"/>
                    <a:pt x="4845100" y="56147"/>
                  </a:cubicBezTo>
                  <a:cubicBezTo>
                    <a:pt x="4887814" y="59707"/>
                    <a:pt x="4930701" y="60881"/>
                    <a:pt x="4973437" y="64168"/>
                  </a:cubicBezTo>
                  <a:cubicBezTo>
                    <a:pt x="5000228" y="66229"/>
                    <a:pt x="5026817" y="70739"/>
                    <a:pt x="5053648" y="72189"/>
                  </a:cubicBezTo>
                  <a:cubicBezTo>
                    <a:pt x="5125782" y="76088"/>
                    <a:pt x="5198027" y="77536"/>
                    <a:pt x="5270216" y="80210"/>
                  </a:cubicBezTo>
                  <a:lnTo>
                    <a:pt x="6008153" y="72189"/>
                  </a:lnTo>
                  <a:cubicBezTo>
                    <a:pt x="6082580" y="70928"/>
                    <a:pt x="6264811" y="62684"/>
                    <a:pt x="6353058" y="56147"/>
                  </a:cubicBezTo>
                  <a:cubicBezTo>
                    <a:pt x="6386344" y="53681"/>
                    <a:pt x="6444960" y="48202"/>
                    <a:pt x="6481395" y="40105"/>
                  </a:cubicBezTo>
                  <a:cubicBezTo>
                    <a:pt x="6550776" y="24687"/>
                    <a:pt x="6434441" y="29790"/>
                    <a:pt x="6585669" y="16042"/>
                  </a:cubicBezTo>
                  <a:lnTo>
                    <a:pt x="6673900" y="8021"/>
                  </a:lnTo>
                  <a:cubicBezTo>
                    <a:pt x="6724700" y="10695"/>
                    <a:pt x="6775639" y="11436"/>
                    <a:pt x="6826300" y="16042"/>
                  </a:cubicBezTo>
                  <a:cubicBezTo>
                    <a:pt x="6834720" y="16807"/>
                    <a:pt x="6843599" y="18990"/>
                    <a:pt x="6850363" y="24063"/>
                  </a:cubicBezTo>
                  <a:cubicBezTo>
                    <a:pt x="6865488" y="35406"/>
                    <a:pt x="6890469" y="64168"/>
                    <a:pt x="6890469" y="64168"/>
                  </a:cubicBezTo>
                  <a:lnTo>
                    <a:pt x="6906511" y="112294"/>
                  </a:lnTo>
                  <a:lnTo>
                    <a:pt x="6914532" y="136358"/>
                  </a:lnTo>
                  <a:cubicBezTo>
                    <a:pt x="6911858" y="171116"/>
                    <a:pt x="6912569" y="206301"/>
                    <a:pt x="6906511" y="240631"/>
                  </a:cubicBezTo>
                  <a:cubicBezTo>
                    <a:pt x="6904433" y="252406"/>
                    <a:pt x="6895325" y="261789"/>
                    <a:pt x="6890469" y="272716"/>
                  </a:cubicBezTo>
                  <a:cubicBezTo>
                    <a:pt x="6863734" y="332869"/>
                    <a:pt x="6888382" y="294213"/>
                    <a:pt x="6850363" y="344905"/>
                  </a:cubicBezTo>
                  <a:cubicBezTo>
                    <a:pt x="6839980" y="376054"/>
                    <a:pt x="6841957" y="375923"/>
                    <a:pt x="6818279" y="409073"/>
                  </a:cubicBezTo>
                  <a:cubicBezTo>
                    <a:pt x="6793413" y="443886"/>
                    <a:pt x="6808991" y="403586"/>
                    <a:pt x="6786195" y="449179"/>
                  </a:cubicBezTo>
                  <a:cubicBezTo>
                    <a:pt x="6779756" y="462057"/>
                    <a:pt x="6777699" y="477022"/>
                    <a:pt x="6770153" y="489284"/>
                  </a:cubicBezTo>
                  <a:cubicBezTo>
                    <a:pt x="6756140" y="512055"/>
                    <a:pt x="6722026" y="553452"/>
                    <a:pt x="6722026" y="553452"/>
                  </a:cubicBezTo>
                  <a:cubicBezTo>
                    <a:pt x="6704820" y="605071"/>
                    <a:pt x="6727494" y="549007"/>
                    <a:pt x="6689942" y="601579"/>
                  </a:cubicBezTo>
                  <a:cubicBezTo>
                    <a:pt x="6623350" y="694808"/>
                    <a:pt x="6736871" y="561867"/>
                    <a:pt x="6649837" y="673768"/>
                  </a:cubicBezTo>
                  <a:cubicBezTo>
                    <a:pt x="6640551" y="685707"/>
                    <a:pt x="6627596" y="694369"/>
                    <a:pt x="6617753" y="705852"/>
                  </a:cubicBezTo>
                  <a:cubicBezTo>
                    <a:pt x="6550751" y="784022"/>
                    <a:pt x="6661087" y="670540"/>
                    <a:pt x="6577648" y="753979"/>
                  </a:cubicBezTo>
                  <a:cubicBezTo>
                    <a:pt x="6574974" y="762000"/>
                    <a:pt x="6573407" y="770480"/>
                    <a:pt x="6569626" y="778042"/>
                  </a:cubicBezTo>
                  <a:cubicBezTo>
                    <a:pt x="6559265" y="798762"/>
                    <a:pt x="6522357" y="839577"/>
                    <a:pt x="6513479" y="850231"/>
                  </a:cubicBezTo>
                  <a:cubicBezTo>
                    <a:pt x="6499361" y="892585"/>
                    <a:pt x="6510148" y="867260"/>
                    <a:pt x="6473374" y="922421"/>
                  </a:cubicBezTo>
                  <a:cubicBezTo>
                    <a:pt x="6468027" y="930442"/>
                    <a:pt x="6460380" y="937339"/>
                    <a:pt x="6457332" y="946484"/>
                  </a:cubicBezTo>
                  <a:cubicBezTo>
                    <a:pt x="6443967" y="986579"/>
                    <a:pt x="6456150" y="958486"/>
                    <a:pt x="6425248" y="1002631"/>
                  </a:cubicBezTo>
                  <a:cubicBezTo>
                    <a:pt x="6414191" y="1018426"/>
                    <a:pt x="6404731" y="1035334"/>
                    <a:pt x="6393163" y="1050758"/>
                  </a:cubicBezTo>
                  <a:cubicBezTo>
                    <a:pt x="6385142" y="1061453"/>
                    <a:pt x="6376185" y="1071506"/>
                    <a:pt x="6369100" y="1082842"/>
                  </a:cubicBezTo>
                  <a:cubicBezTo>
                    <a:pt x="6362763" y="1092982"/>
                    <a:pt x="6360008" y="1105196"/>
                    <a:pt x="6353058" y="1114926"/>
                  </a:cubicBezTo>
                  <a:cubicBezTo>
                    <a:pt x="6346465" y="1124157"/>
                    <a:pt x="6336377" y="1130376"/>
                    <a:pt x="6328995" y="1138989"/>
                  </a:cubicBezTo>
                  <a:cubicBezTo>
                    <a:pt x="6320295" y="1149139"/>
                    <a:pt x="6313632" y="1160923"/>
                    <a:pt x="6304932" y="1171073"/>
                  </a:cubicBezTo>
                  <a:cubicBezTo>
                    <a:pt x="6297550" y="1179686"/>
                    <a:pt x="6288251" y="1186524"/>
                    <a:pt x="6280869" y="1195137"/>
                  </a:cubicBezTo>
                  <a:cubicBezTo>
                    <a:pt x="6272169" y="1205287"/>
                    <a:pt x="6266258" y="1217768"/>
                    <a:pt x="6256805" y="1227221"/>
                  </a:cubicBezTo>
                  <a:cubicBezTo>
                    <a:pt x="6247352" y="1236674"/>
                    <a:pt x="6234174" y="1241831"/>
                    <a:pt x="6224721" y="1251284"/>
                  </a:cubicBezTo>
                  <a:cubicBezTo>
                    <a:pt x="6217904" y="1258101"/>
                    <a:pt x="6215128" y="1268182"/>
                    <a:pt x="6208679" y="1275347"/>
                  </a:cubicBezTo>
                  <a:cubicBezTo>
                    <a:pt x="6190973" y="1295020"/>
                    <a:pt x="6171248" y="1312778"/>
                    <a:pt x="6152532" y="1331494"/>
                  </a:cubicBezTo>
                  <a:lnTo>
                    <a:pt x="6120448" y="1363579"/>
                  </a:lnTo>
                  <a:cubicBezTo>
                    <a:pt x="6112427" y="1371600"/>
                    <a:pt x="6105459" y="1380836"/>
                    <a:pt x="6096384" y="1387642"/>
                  </a:cubicBezTo>
                  <a:cubicBezTo>
                    <a:pt x="6074995" y="1403684"/>
                    <a:pt x="6051122" y="1416862"/>
                    <a:pt x="6032216" y="1435768"/>
                  </a:cubicBezTo>
                  <a:cubicBezTo>
                    <a:pt x="6016174" y="1451810"/>
                    <a:pt x="6002966" y="1471309"/>
                    <a:pt x="5984090" y="1483894"/>
                  </a:cubicBezTo>
                  <a:cubicBezTo>
                    <a:pt x="5924341" y="1523727"/>
                    <a:pt x="5997725" y="1472531"/>
                    <a:pt x="5935963" y="1524000"/>
                  </a:cubicBezTo>
                  <a:cubicBezTo>
                    <a:pt x="5928557" y="1530171"/>
                    <a:pt x="5919306" y="1533871"/>
                    <a:pt x="5911900" y="1540042"/>
                  </a:cubicBezTo>
                  <a:cubicBezTo>
                    <a:pt x="5865517" y="1578695"/>
                    <a:pt x="5912111" y="1553270"/>
                    <a:pt x="5847732" y="1596189"/>
                  </a:cubicBezTo>
                  <a:cubicBezTo>
                    <a:pt x="5837783" y="1602822"/>
                    <a:pt x="5824985" y="1604762"/>
                    <a:pt x="5815648" y="1612231"/>
                  </a:cubicBezTo>
                  <a:cubicBezTo>
                    <a:pt x="5797932" y="1626404"/>
                    <a:pt x="5787813" y="1650212"/>
                    <a:pt x="5767521" y="1660358"/>
                  </a:cubicBezTo>
                  <a:cubicBezTo>
                    <a:pt x="5756826" y="1665705"/>
                    <a:pt x="5745167" y="1669450"/>
                    <a:pt x="5735437" y="1676400"/>
                  </a:cubicBezTo>
                  <a:cubicBezTo>
                    <a:pt x="5726206" y="1682993"/>
                    <a:pt x="5719987" y="1693081"/>
                    <a:pt x="5711374" y="1700463"/>
                  </a:cubicBezTo>
                  <a:cubicBezTo>
                    <a:pt x="5682219" y="1725453"/>
                    <a:pt x="5680071" y="1724135"/>
                    <a:pt x="5647205" y="1740568"/>
                  </a:cubicBezTo>
                  <a:cubicBezTo>
                    <a:pt x="5584636" y="1803137"/>
                    <a:pt x="5664965" y="1727881"/>
                    <a:pt x="5591058" y="1780673"/>
                  </a:cubicBezTo>
                  <a:cubicBezTo>
                    <a:pt x="5581827" y="1787266"/>
                    <a:pt x="5575949" y="1797773"/>
                    <a:pt x="5566995" y="1804737"/>
                  </a:cubicBezTo>
                  <a:cubicBezTo>
                    <a:pt x="5551776" y="1816574"/>
                    <a:pt x="5534293" y="1825253"/>
                    <a:pt x="5518869" y="1836821"/>
                  </a:cubicBezTo>
                  <a:cubicBezTo>
                    <a:pt x="5508174" y="1844842"/>
                    <a:pt x="5498391" y="1854251"/>
                    <a:pt x="5486784" y="1860884"/>
                  </a:cubicBezTo>
                  <a:cubicBezTo>
                    <a:pt x="5477834" y="1865998"/>
                    <a:pt x="5437583" y="1875189"/>
                    <a:pt x="5430637" y="1876926"/>
                  </a:cubicBezTo>
                  <a:cubicBezTo>
                    <a:pt x="5336910" y="1951907"/>
                    <a:pt x="5442069" y="1874139"/>
                    <a:pt x="5350426" y="1925052"/>
                  </a:cubicBezTo>
                  <a:cubicBezTo>
                    <a:pt x="5338740" y="1931544"/>
                    <a:pt x="5330028" y="1942624"/>
                    <a:pt x="5318342" y="1949116"/>
                  </a:cubicBezTo>
                  <a:cubicBezTo>
                    <a:pt x="5293631" y="1962845"/>
                    <a:pt x="5272583" y="1966572"/>
                    <a:pt x="5246153" y="1973179"/>
                  </a:cubicBezTo>
                  <a:cubicBezTo>
                    <a:pt x="5221985" y="1989291"/>
                    <a:pt x="5218502" y="1993050"/>
                    <a:pt x="5190005" y="2005263"/>
                  </a:cubicBezTo>
                  <a:cubicBezTo>
                    <a:pt x="5182234" y="2008593"/>
                    <a:pt x="5173504" y="2009503"/>
                    <a:pt x="5165942" y="2013284"/>
                  </a:cubicBezTo>
                  <a:cubicBezTo>
                    <a:pt x="5110550" y="2040980"/>
                    <a:pt x="5176569" y="2020654"/>
                    <a:pt x="5109795" y="2037347"/>
                  </a:cubicBezTo>
                  <a:cubicBezTo>
                    <a:pt x="5052496" y="2075546"/>
                    <a:pt x="5080373" y="2064755"/>
                    <a:pt x="5029584" y="2077452"/>
                  </a:cubicBezTo>
                  <a:cubicBezTo>
                    <a:pt x="5018889" y="2085473"/>
                    <a:pt x="5009107" y="2094883"/>
                    <a:pt x="4997500" y="2101516"/>
                  </a:cubicBezTo>
                  <a:cubicBezTo>
                    <a:pt x="4990159" y="2105711"/>
                    <a:pt x="4981354" y="2106568"/>
                    <a:pt x="4973437" y="2109537"/>
                  </a:cubicBezTo>
                  <a:cubicBezTo>
                    <a:pt x="4887215" y="2141870"/>
                    <a:pt x="4979132" y="2112124"/>
                    <a:pt x="4893226" y="2133600"/>
                  </a:cubicBezTo>
                  <a:cubicBezTo>
                    <a:pt x="4885024" y="2135651"/>
                    <a:pt x="4877293" y="2139298"/>
                    <a:pt x="4869163" y="2141621"/>
                  </a:cubicBezTo>
                  <a:cubicBezTo>
                    <a:pt x="4858563" y="2144649"/>
                    <a:pt x="4847679" y="2146614"/>
                    <a:pt x="4837079" y="2149642"/>
                  </a:cubicBezTo>
                  <a:cubicBezTo>
                    <a:pt x="4828949" y="2151965"/>
                    <a:pt x="4821397" y="2156546"/>
                    <a:pt x="4813016" y="2157663"/>
                  </a:cubicBezTo>
                  <a:cubicBezTo>
                    <a:pt x="4781103" y="2161918"/>
                    <a:pt x="4748847" y="2163010"/>
                    <a:pt x="4716763" y="2165684"/>
                  </a:cubicBezTo>
                  <a:cubicBezTo>
                    <a:pt x="4700721" y="2168358"/>
                    <a:pt x="4684539" y="2170297"/>
                    <a:pt x="4668637" y="2173705"/>
                  </a:cubicBezTo>
                  <a:cubicBezTo>
                    <a:pt x="4647079" y="2178325"/>
                    <a:pt x="4625385" y="2182775"/>
                    <a:pt x="4604469" y="2189747"/>
                  </a:cubicBezTo>
                  <a:cubicBezTo>
                    <a:pt x="4569947" y="2201254"/>
                    <a:pt x="4588608" y="2195717"/>
                    <a:pt x="4548321" y="2205789"/>
                  </a:cubicBezTo>
                  <a:cubicBezTo>
                    <a:pt x="4510188" y="2231211"/>
                    <a:pt x="4533403" y="2218783"/>
                    <a:pt x="4476132" y="2237873"/>
                  </a:cubicBezTo>
                  <a:lnTo>
                    <a:pt x="4452069" y="2245894"/>
                  </a:lnTo>
                  <a:lnTo>
                    <a:pt x="4428005" y="2253916"/>
                  </a:lnTo>
                  <a:cubicBezTo>
                    <a:pt x="4370734" y="2234824"/>
                    <a:pt x="4393949" y="2247253"/>
                    <a:pt x="4355816" y="2221831"/>
                  </a:cubicBezTo>
                  <a:cubicBezTo>
                    <a:pt x="4326563" y="2134073"/>
                    <a:pt x="4373217" y="2266999"/>
                    <a:pt x="4331753" y="2173705"/>
                  </a:cubicBezTo>
                  <a:cubicBezTo>
                    <a:pt x="4324885" y="2158253"/>
                    <a:pt x="4325091" y="2139649"/>
                    <a:pt x="4315711" y="2125579"/>
                  </a:cubicBezTo>
                  <a:cubicBezTo>
                    <a:pt x="4303799" y="2107711"/>
                    <a:pt x="4299954" y="2098536"/>
                    <a:pt x="4283626" y="2085473"/>
                  </a:cubicBezTo>
                  <a:cubicBezTo>
                    <a:pt x="4276098" y="2079451"/>
                    <a:pt x="4267584" y="2074778"/>
                    <a:pt x="4259563" y="2069431"/>
                  </a:cubicBezTo>
                  <a:cubicBezTo>
                    <a:pt x="4251542" y="2072105"/>
                    <a:pt x="4241478" y="2071473"/>
                    <a:pt x="4235500" y="2077452"/>
                  </a:cubicBezTo>
                  <a:cubicBezTo>
                    <a:pt x="4229521" y="2083431"/>
                    <a:pt x="4228869" y="2093176"/>
                    <a:pt x="4227479" y="2101516"/>
                  </a:cubicBezTo>
                  <a:cubicBezTo>
                    <a:pt x="4223499" y="2125398"/>
                    <a:pt x="4222882" y="2149737"/>
                    <a:pt x="4219458" y="2173705"/>
                  </a:cubicBezTo>
                  <a:cubicBezTo>
                    <a:pt x="4212469" y="2222630"/>
                    <a:pt x="4214080" y="2200549"/>
                    <a:pt x="4203416" y="2237873"/>
                  </a:cubicBezTo>
                  <a:cubicBezTo>
                    <a:pt x="4200973" y="2246425"/>
                    <a:pt x="4193031" y="2283839"/>
                    <a:pt x="4187374" y="2294021"/>
                  </a:cubicBezTo>
                  <a:cubicBezTo>
                    <a:pt x="4178011" y="2310875"/>
                    <a:pt x="4165985" y="2326105"/>
                    <a:pt x="4155290" y="2342147"/>
                  </a:cubicBezTo>
                  <a:lnTo>
                    <a:pt x="4139248" y="2366210"/>
                  </a:lnTo>
                  <a:cubicBezTo>
                    <a:pt x="4122290" y="2391646"/>
                    <a:pt x="4111248" y="2411614"/>
                    <a:pt x="4083100" y="2430379"/>
                  </a:cubicBezTo>
                  <a:lnTo>
                    <a:pt x="4034974" y="2462463"/>
                  </a:lnTo>
                  <a:cubicBezTo>
                    <a:pt x="4029627" y="2470484"/>
                    <a:pt x="4026251" y="2480252"/>
                    <a:pt x="4018932" y="2486526"/>
                  </a:cubicBezTo>
                  <a:cubicBezTo>
                    <a:pt x="3975637" y="2523635"/>
                    <a:pt x="3975296" y="2498074"/>
                    <a:pt x="3930700" y="2542673"/>
                  </a:cubicBezTo>
                  <a:cubicBezTo>
                    <a:pt x="3890448" y="2582927"/>
                    <a:pt x="3920560" y="2553995"/>
                    <a:pt x="3834448" y="2622884"/>
                  </a:cubicBezTo>
                  <a:cubicBezTo>
                    <a:pt x="3787741" y="2660249"/>
                    <a:pt x="3810583" y="2649554"/>
                    <a:pt x="3770279" y="2662989"/>
                  </a:cubicBezTo>
                  <a:cubicBezTo>
                    <a:pt x="3714278" y="2718990"/>
                    <a:pt x="3776326" y="2664116"/>
                    <a:pt x="3722153" y="2695073"/>
                  </a:cubicBezTo>
                  <a:cubicBezTo>
                    <a:pt x="3653058" y="2734557"/>
                    <a:pt x="3726575" y="2705783"/>
                    <a:pt x="3657984" y="2735179"/>
                  </a:cubicBezTo>
                  <a:cubicBezTo>
                    <a:pt x="3631516" y="2746522"/>
                    <a:pt x="3602467" y="2752447"/>
                    <a:pt x="3577774" y="2767263"/>
                  </a:cubicBezTo>
                  <a:cubicBezTo>
                    <a:pt x="3452401" y="2842487"/>
                    <a:pt x="3609148" y="2749833"/>
                    <a:pt x="3505584" y="2807368"/>
                  </a:cubicBezTo>
                  <a:cubicBezTo>
                    <a:pt x="3491956" y="2814939"/>
                    <a:pt x="3479672" y="2824980"/>
                    <a:pt x="3465479" y="2831431"/>
                  </a:cubicBezTo>
                  <a:cubicBezTo>
                    <a:pt x="3383095" y="2868878"/>
                    <a:pt x="3450593" y="2826843"/>
                    <a:pt x="3377248" y="2863516"/>
                  </a:cubicBezTo>
                  <a:cubicBezTo>
                    <a:pt x="3363304" y="2870488"/>
                    <a:pt x="3351389" y="2881247"/>
                    <a:pt x="3337142" y="2887579"/>
                  </a:cubicBezTo>
                  <a:cubicBezTo>
                    <a:pt x="3327874" y="2891698"/>
                    <a:pt x="3271295" y="2902353"/>
                    <a:pt x="3264953" y="2903621"/>
                  </a:cubicBezTo>
                  <a:cubicBezTo>
                    <a:pt x="3184309" y="2943943"/>
                    <a:pt x="3286058" y="2896586"/>
                    <a:pt x="3192763" y="2927684"/>
                  </a:cubicBezTo>
                  <a:cubicBezTo>
                    <a:pt x="3053458" y="2974119"/>
                    <a:pt x="3162775" y="2949724"/>
                    <a:pt x="3072448" y="2967789"/>
                  </a:cubicBezTo>
                  <a:cubicBezTo>
                    <a:pt x="2983712" y="3012155"/>
                    <a:pt x="3125657" y="2944703"/>
                    <a:pt x="2960153" y="2999873"/>
                  </a:cubicBezTo>
                  <a:cubicBezTo>
                    <a:pt x="2944111" y="3005221"/>
                    <a:pt x="2928431" y="3011815"/>
                    <a:pt x="2912026" y="3015916"/>
                  </a:cubicBezTo>
                  <a:cubicBezTo>
                    <a:pt x="2896248" y="3019861"/>
                    <a:pt x="2879901" y="3021028"/>
                    <a:pt x="2863900" y="3023937"/>
                  </a:cubicBezTo>
                  <a:cubicBezTo>
                    <a:pt x="2850487" y="3026376"/>
                    <a:pt x="2837021" y="3028651"/>
                    <a:pt x="2823795" y="3031958"/>
                  </a:cubicBezTo>
                  <a:cubicBezTo>
                    <a:pt x="2724695" y="3056733"/>
                    <a:pt x="2810981" y="3041810"/>
                    <a:pt x="2711500" y="3056021"/>
                  </a:cubicBezTo>
                  <a:cubicBezTo>
                    <a:pt x="2695458" y="3061368"/>
                    <a:pt x="2679908" y="3068520"/>
                    <a:pt x="2663374" y="3072063"/>
                  </a:cubicBezTo>
                  <a:cubicBezTo>
                    <a:pt x="2642296" y="3076580"/>
                    <a:pt x="2620572" y="3077235"/>
                    <a:pt x="2599205" y="3080084"/>
                  </a:cubicBezTo>
                  <a:cubicBezTo>
                    <a:pt x="2536104" y="3088497"/>
                    <a:pt x="2518271" y="3092236"/>
                    <a:pt x="2446805" y="3104147"/>
                  </a:cubicBezTo>
                  <a:lnTo>
                    <a:pt x="2398679" y="3112168"/>
                  </a:lnTo>
                  <a:cubicBezTo>
                    <a:pt x="2382637" y="3114842"/>
                    <a:pt x="2366191" y="3115721"/>
                    <a:pt x="2350553" y="3120189"/>
                  </a:cubicBezTo>
                  <a:cubicBezTo>
                    <a:pt x="2331837" y="3125536"/>
                    <a:pt x="2313452" y="3132221"/>
                    <a:pt x="2294405" y="3136231"/>
                  </a:cubicBezTo>
                  <a:cubicBezTo>
                    <a:pt x="2262576" y="3142932"/>
                    <a:pt x="2198153" y="3152273"/>
                    <a:pt x="2198153" y="3152273"/>
                  </a:cubicBezTo>
                  <a:cubicBezTo>
                    <a:pt x="2184785" y="3157621"/>
                    <a:pt x="2172088" y="3165125"/>
                    <a:pt x="2158048" y="3168316"/>
                  </a:cubicBezTo>
                  <a:cubicBezTo>
                    <a:pt x="1925845" y="3221090"/>
                    <a:pt x="2105333" y="3174428"/>
                    <a:pt x="1949500" y="3200400"/>
                  </a:cubicBezTo>
                  <a:cubicBezTo>
                    <a:pt x="1719006" y="3238815"/>
                    <a:pt x="1921001" y="3214261"/>
                    <a:pt x="1756995" y="3232484"/>
                  </a:cubicBezTo>
                  <a:cubicBezTo>
                    <a:pt x="1700359" y="3260802"/>
                    <a:pt x="1746280" y="3242291"/>
                    <a:pt x="1660742" y="3256547"/>
                  </a:cubicBezTo>
                  <a:cubicBezTo>
                    <a:pt x="1611330" y="3264782"/>
                    <a:pt x="1644731" y="3262551"/>
                    <a:pt x="1596574" y="3280610"/>
                  </a:cubicBezTo>
                  <a:cubicBezTo>
                    <a:pt x="1550529" y="3297877"/>
                    <a:pt x="1571198" y="3277254"/>
                    <a:pt x="1516363" y="3304673"/>
                  </a:cubicBezTo>
                  <a:cubicBezTo>
                    <a:pt x="1441132" y="3342291"/>
                    <a:pt x="1535252" y="3297119"/>
                    <a:pt x="1436153" y="3336758"/>
                  </a:cubicBezTo>
                  <a:cubicBezTo>
                    <a:pt x="1332391" y="3378262"/>
                    <a:pt x="1383261" y="3359736"/>
                    <a:pt x="1283753" y="3392905"/>
                  </a:cubicBezTo>
                  <a:lnTo>
                    <a:pt x="1259690" y="3400926"/>
                  </a:lnTo>
                  <a:cubicBezTo>
                    <a:pt x="1251669" y="3403600"/>
                    <a:pt x="1243189" y="3405166"/>
                    <a:pt x="1235626" y="3408947"/>
                  </a:cubicBezTo>
                  <a:cubicBezTo>
                    <a:pt x="1224931" y="3414294"/>
                    <a:pt x="1214885" y="3421208"/>
                    <a:pt x="1203542" y="3424989"/>
                  </a:cubicBezTo>
                  <a:cubicBezTo>
                    <a:pt x="1190609" y="3429300"/>
                    <a:pt x="1176805" y="3430336"/>
                    <a:pt x="1163437" y="3433010"/>
                  </a:cubicBezTo>
                  <a:cubicBezTo>
                    <a:pt x="1152742" y="3438357"/>
                    <a:pt x="1142696" y="3445271"/>
                    <a:pt x="1131353" y="3449052"/>
                  </a:cubicBezTo>
                  <a:cubicBezTo>
                    <a:pt x="1118420" y="3453363"/>
                    <a:pt x="1104556" y="3454116"/>
                    <a:pt x="1091248" y="3457073"/>
                  </a:cubicBezTo>
                  <a:cubicBezTo>
                    <a:pt x="1034813" y="3469614"/>
                    <a:pt x="1082005" y="3459714"/>
                    <a:pt x="1035100" y="3473116"/>
                  </a:cubicBezTo>
                  <a:cubicBezTo>
                    <a:pt x="1024500" y="3476145"/>
                    <a:pt x="1013575" y="3477969"/>
                    <a:pt x="1003016" y="3481137"/>
                  </a:cubicBezTo>
                  <a:cubicBezTo>
                    <a:pt x="921877" y="3505479"/>
                    <a:pt x="985338" y="3486422"/>
                    <a:pt x="922805" y="3513221"/>
                  </a:cubicBezTo>
                  <a:cubicBezTo>
                    <a:pt x="901223" y="3522470"/>
                    <a:pt x="882178" y="3524555"/>
                    <a:pt x="858637" y="3529263"/>
                  </a:cubicBezTo>
                  <a:cubicBezTo>
                    <a:pt x="847942" y="3534610"/>
                    <a:pt x="837749" y="3541107"/>
                    <a:pt x="826553" y="3545305"/>
                  </a:cubicBezTo>
                  <a:cubicBezTo>
                    <a:pt x="816231" y="3549176"/>
                    <a:pt x="805069" y="3550298"/>
                    <a:pt x="794469" y="3553326"/>
                  </a:cubicBezTo>
                  <a:cubicBezTo>
                    <a:pt x="786339" y="3555649"/>
                    <a:pt x="778322" y="3558378"/>
                    <a:pt x="770405" y="3561347"/>
                  </a:cubicBezTo>
                  <a:cubicBezTo>
                    <a:pt x="756924" y="3566402"/>
                    <a:pt x="743781" y="3572333"/>
                    <a:pt x="730300" y="3577389"/>
                  </a:cubicBezTo>
                  <a:cubicBezTo>
                    <a:pt x="722383" y="3580358"/>
                    <a:pt x="714154" y="3582441"/>
                    <a:pt x="706237" y="3585410"/>
                  </a:cubicBezTo>
                  <a:cubicBezTo>
                    <a:pt x="616920" y="3618904"/>
                    <a:pt x="719149" y="3583778"/>
                    <a:pt x="618005" y="3617494"/>
                  </a:cubicBezTo>
                  <a:cubicBezTo>
                    <a:pt x="609984" y="3620168"/>
                    <a:pt x="602145" y="3623465"/>
                    <a:pt x="593942" y="3625516"/>
                  </a:cubicBezTo>
                  <a:cubicBezTo>
                    <a:pt x="515696" y="3645078"/>
                    <a:pt x="613400" y="3621192"/>
                    <a:pt x="521753" y="3641558"/>
                  </a:cubicBezTo>
                  <a:cubicBezTo>
                    <a:pt x="510992" y="3643949"/>
                    <a:pt x="500269" y="3646551"/>
                    <a:pt x="489669" y="3649579"/>
                  </a:cubicBezTo>
                  <a:cubicBezTo>
                    <a:pt x="481539" y="3651902"/>
                    <a:pt x="473932" y="3656131"/>
                    <a:pt x="465605" y="3657600"/>
                  </a:cubicBezTo>
                  <a:cubicBezTo>
                    <a:pt x="428369" y="3664171"/>
                    <a:pt x="353311" y="3673642"/>
                    <a:pt x="353311" y="3673642"/>
                  </a:cubicBezTo>
                  <a:cubicBezTo>
                    <a:pt x="310577" y="3687887"/>
                    <a:pt x="333103" y="3682126"/>
                    <a:pt x="265079" y="3689684"/>
                  </a:cubicBezTo>
                  <a:cubicBezTo>
                    <a:pt x="82091" y="3710016"/>
                    <a:pt x="276776" y="3686217"/>
                    <a:pt x="120700" y="3705726"/>
                  </a:cubicBezTo>
                  <a:cubicBezTo>
                    <a:pt x="84264" y="3714835"/>
                    <a:pt x="82633" y="3719773"/>
                    <a:pt x="40490" y="3705726"/>
                  </a:cubicBezTo>
                  <a:cubicBezTo>
                    <a:pt x="31344" y="3702678"/>
                    <a:pt x="24447" y="3695031"/>
                    <a:pt x="16426" y="3689684"/>
                  </a:cubicBezTo>
                  <a:cubicBezTo>
                    <a:pt x="25294" y="3663085"/>
                    <a:pt x="-3627" y="3661611"/>
                    <a:pt x="384" y="3649579"/>
                  </a:cubicBezTo>
                  <a:close/>
                </a:path>
              </a:pathLst>
            </a:custGeom>
            <a:solidFill>
              <a:srgbClr val="E97132">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6">
              <a:extLst>
                <a:ext uri="{FF2B5EF4-FFF2-40B4-BE49-F238E27FC236}">
                  <a16:creationId xmlns:a16="http://schemas.microsoft.com/office/drawing/2014/main" id="{E98D1FA4-132D-C365-F6A6-0FF91B028AE3}"/>
                </a:ext>
              </a:extLst>
            </p:cNvPr>
            <p:cNvSpPr/>
            <p:nvPr/>
          </p:nvSpPr>
          <p:spPr>
            <a:xfrm>
              <a:off x="8688088" y="3110406"/>
              <a:ext cx="2747863" cy="1955619"/>
            </a:xfrm>
            <a:custGeom>
              <a:avLst/>
              <a:gdLst>
                <a:gd name="connsiteX0" fmla="*/ 419546 w 7039738"/>
                <a:gd name="connsiteY0" fmla="*/ 577515 h 4318087"/>
                <a:gd name="connsiteX1" fmla="*/ 427567 w 7039738"/>
                <a:gd name="connsiteY1" fmla="*/ 617621 h 4318087"/>
                <a:gd name="connsiteX2" fmla="*/ 483714 w 7039738"/>
                <a:gd name="connsiteY2" fmla="*/ 681789 h 4318087"/>
                <a:gd name="connsiteX3" fmla="*/ 515798 w 7039738"/>
                <a:gd name="connsiteY3" fmla="*/ 713873 h 4318087"/>
                <a:gd name="connsiteX4" fmla="*/ 547883 w 7039738"/>
                <a:gd name="connsiteY4" fmla="*/ 745957 h 4318087"/>
                <a:gd name="connsiteX5" fmla="*/ 612051 w 7039738"/>
                <a:gd name="connsiteY5" fmla="*/ 778042 h 4318087"/>
                <a:gd name="connsiteX6" fmla="*/ 636114 w 7039738"/>
                <a:gd name="connsiteY6" fmla="*/ 786063 h 4318087"/>
                <a:gd name="connsiteX7" fmla="*/ 844662 w 7039738"/>
                <a:gd name="connsiteY7" fmla="*/ 802105 h 4318087"/>
                <a:gd name="connsiteX8" fmla="*/ 1382072 w 7039738"/>
                <a:gd name="connsiteY8" fmla="*/ 818147 h 4318087"/>
                <a:gd name="connsiteX9" fmla="*/ 1406135 w 7039738"/>
                <a:gd name="connsiteY9" fmla="*/ 826168 h 4318087"/>
                <a:gd name="connsiteX10" fmla="*/ 1598641 w 7039738"/>
                <a:gd name="connsiteY10" fmla="*/ 842210 h 4318087"/>
                <a:gd name="connsiteX11" fmla="*/ 1710935 w 7039738"/>
                <a:gd name="connsiteY11" fmla="*/ 858252 h 4318087"/>
                <a:gd name="connsiteX12" fmla="*/ 1734998 w 7039738"/>
                <a:gd name="connsiteY12" fmla="*/ 866273 h 4318087"/>
                <a:gd name="connsiteX13" fmla="*/ 1831251 w 7039738"/>
                <a:gd name="connsiteY13" fmla="*/ 882315 h 4318087"/>
                <a:gd name="connsiteX14" fmla="*/ 1887398 w 7039738"/>
                <a:gd name="connsiteY14" fmla="*/ 890336 h 4318087"/>
                <a:gd name="connsiteX15" fmla="*/ 1943546 w 7039738"/>
                <a:gd name="connsiteY15" fmla="*/ 906378 h 4318087"/>
                <a:gd name="connsiteX16" fmla="*/ 1983651 w 7039738"/>
                <a:gd name="connsiteY16" fmla="*/ 914400 h 4318087"/>
                <a:gd name="connsiteX17" fmla="*/ 2039798 w 7039738"/>
                <a:gd name="connsiteY17" fmla="*/ 938463 h 4318087"/>
                <a:gd name="connsiteX18" fmla="*/ 2063862 w 7039738"/>
                <a:gd name="connsiteY18" fmla="*/ 946484 h 4318087"/>
                <a:gd name="connsiteX19" fmla="*/ 2136051 w 7039738"/>
                <a:gd name="connsiteY19" fmla="*/ 978568 h 4318087"/>
                <a:gd name="connsiteX20" fmla="*/ 2184177 w 7039738"/>
                <a:gd name="connsiteY20" fmla="*/ 1010652 h 4318087"/>
                <a:gd name="connsiteX21" fmla="*/ 2216262 w 7039738"/>
                <a:gd name="connsiteY21" fmla="*/ 1026694 h 4318087"/>
                <a:gd name="connsiteX22" fmla="*/ 2264388 w 7039738"/>
                <a:gd name="connsiteY22" fmla="*/ 1042736 h 4318087"/>
                <a:gd name="connsiteX23" fmla="*/ 2288451 w 7039738"/>
                <a:gd name="connsiteY23" fmla="*/ 1058778 h 4318087"/>
                <a:gd name="connsiteX24" fmla="*/ 2304493 w 7039738"/>
                <a:gd name="connsiteY24" fmla="*/ 1074821 h 4318087"/>
                <a:gd name="connsiteX25" fmla="*/ 2328556 w 7039738"/>
                <a:gd name="connsiteY25" fmla="*/ 1082842 h 4318087"/>
                <a:gd name="connsiteX26" fmla="*/ 2376683 w 7039738"/>
                <a:gd name="connsiteY26" fmla="*/ 1114926 h 4318087"/>
                <a:gd name="connsiteX27" fmla="*/ 2400746 w 7039738"/>
                <a:gd name="connsiteY27" fmla="*/ 1130968 h 4318087"/>
                <a:gd name="connsiteX28" fmla="*/ 2432830 w 7039738"/>
                <a:gd name="connsiteY28" fmla="*/ 1138989 h 4318087"/>
                <a:gd name="connsiteX29" fmla="*/ 2448872 w 7039738"/>
                <a:gd name="connsiteY29" fmla="*/ 1163052 h 4318087"/>
                <a:gd name="connsiteX30" fmla="*/ 2472935 w 7039738"/>
                <a:gd name="connsiteY30" fmla="*/ 1171073 h 4318087"/>
                <a:gd name="connsiteX31" fmla="*/ 2496998 w 7039738"/>
                <a:gd name="connsiteY31" fmla="*/ 1187115 h 4318087"/>
                <a:gd name="connsiteX32" fmla="*/ 2513041 w 7039738"/>
                <a:gd name="connsiteY32" fmla="*/ 1203157 h 4318087"/>
                <a:gd name="connsiteX33" fmla="*/ 2537104 w 7039738"/>
                <a:gd name="connsiteY33" fmla="*/ 1219200 h 4318087"/>
                <a:gd name="connsiteX34" fmla="*/ 2609293 w 7039738"/>
                <a:gd name="connsiteY34" fmla="*/ 1275347 h 4318087"/>
                <a:gd name="connsiteX35" fmla="*/ 2665441 w 7039738"/>
                <a:gd name="connsiteY35" fmla="*/ 1331494 h 4318087"/>
                <a:gd name="connsiteX36" fmla="*/ 2689504 w 7039738"/>
                <a:gd name="connsiteY36" fmla="*/ 1371600 h 4318087"/>
                <a:gd name="connsiteX37" fmla="*/ 2729609 w 7039738"/>
                <a:gd name="connsiteY37" fmla="*/ 1411705 h 4318087"/>
                <a:gd name="connsiteX38" fmla="*/ 2721588 w 7039738"/>
                <a:gd name="connsiteY38" fmla="*/ 1387642 h 4318087"/>
                <a:gd name="connsiteX39" fmla="*/ 2713567 w 7039738"/>
                <a:gd name="connsiteY39" fmla="*/ 1363578 h 4318087"/>
                <a:gd name="connsiteX40" fmla="*/ 2705546 w 7039738"/>
                <a:gd name="connsiteY40" fmla="*/ 1339515 h 4318087"/>
                <a:gd name="connsiteX41" fmla="*/ 2705546 w 7039738"/>
                <a:gd name="connsiteY41" fmla="*/ 1002631 h 4318087"/>
                <a:gd name="connsiteX42" fmla="*/ 2721588 w 7039738"/>
                <a:gd name="connsiteY42" fmla="*/ 930442 h 4318087"/>
                <a:gd name="connsiteX43" fmla="*/ 2737630 w 7039738"/>
                <a:gd name="connsiteY43" fmla="*/ 906378 h 4318087"/>
                <a:gd name="connsiteX44" fmla="*/ 2761693 w 7039738"/>
                <a:gd name="connsiteY44" fmla="*/ 850231 h 4318087"/>
                <a:gd name="connsiteX45" fmla="*/ 2801798 w 7039738"/>
                <a:gd name="connsiteY45" fmla="*/ 778042 h 4318087"/>
                <a:gd name="connsiteX46" fmla="*/ 2825862 w 7039738"/>
                <a:gd name="connsiteY46" fmla="*/ 753978 h 4318087"/>
                <a:gd name="connsiteX47" fmla="*/ 2857946 w 7039738"/>
                <a:gd name="connsiteY47" fmla="*/ 705852 h 4318087"/>
                <a:gd name="connsiteX48" fmla="*/ 2873988 w 7039738"/>
                <a:gd name="connsiteY48" fmla="*/ 681789 h 4318087"/>
                <a:gd name="connsiteX49" fmla="*/ 2922114 w 7039738"/>
                <a:gd name="connsiteY49" fmla="*/ 625642 h 4318087"/>
                <a:gd name="connsiteX50" fmla="*/ 2962219 w 7039738"/>
                <a:gd name="connsiteY50" fmla="*/ 577515 h 4318087"/>
                <a:gd name="connsiteX51" fmla="*/ 2994304 w 7039738"/>
                <a:gd name="connsiteY51" fmla="*/ 521368 h 4318087"/>
                <a:gd name="connsiteX52" fmla="*/ 3026388 w 7039738"/>
                <a:gd name="connsiteY52" fmla="*/ 473242 h 4318087"/>
                <a:gd name="connsiteX53" fmla="*/ 3042430 w 7039738"/>
                <a:gd name="connsiteY53" fmla="*/ 425115 h 4318087"/>
                <a:gd name="connsiteX54" fmla="*/ 3066493 w 7039738"/>
                <a:gd name="connsiteY54" fmla="*/ 376989 h 4318087"/>
                <a:gd name="connsiteX55" fmla="*/ 3074514 w 7039738"/>
                <a:gd name="connsiteY55" fmla="*/ 344905 h 4318087"/>
                <a:gd name="connsiteX56" fmla="*/ 3082535 w 7039738"/>
                <a:gd name="connsiteY56" fmla="*/ 320842 h 4318087"/>
                <a:gd name="connsiteX57" fmla="*/ 3098577 w 7039738"/>
                <a:gd name="connsiteY57" fmla="*/ 256673 h 4318087"/>
                <a:gd name="connsiteX58" fmla="*/ 3106598 w 7039738"/>
                <a:gd name="connsiteY58" fmla="*/ 232610 h 4318087"/>
                <a:gd name="connsiteX59" fmla="*/ 3122641 w 7039738"/>
                <a:gd name="connsiteY59" fmla="*/ 160421 h 4318087"/>
                <a:gd name="connsiteX60" fmla="*/ 3146704 w 7039738"/>
                <a:gd name="connsiteY60" fmla="*/ 0 h 4318087"/>
                <a:gd name="connsiteX61" fmla="*/ 3154725 w 7039738"/>
                <a:gd name="connsiteY61" fmla="*/ 24063 h 4318087"/>
                <a:gd name="connsiteX62" fmla="*/ 3170767 w 7039738"/>
                <a:gd name="connsiteY62" fmla="*/ 144378 h 4318087"/>
                <a:gd name="connsiteX63" fmla="*/ 3162746 w 7039738"/>
                <a:gd name="connsiteY63" fmla="*/ 336884 h 4318087"/>
                <a:gd name="connsiteX64" fmla="*/ 3186809 w 7039738"/>
                <a:gd name="connsiteY64" fmla="*/ 320842 h 4318087"/>
                <a:gd name="connsiteX65" fmla="*/ 3194830 w 7039738"/>
                <a:gd name="connsiteY65" fmla="*/ 296778 h 4318087"/>
                <a:gd name="connsiteX66" fmla="*/ 3210872 w 7039738"/>
                <a:gd name="connsiteY66" fmla="*/ 272715 h 4318087"/>
                <a:gd name="connsiteX67" fmla="*/ 3226914 w 7039738"/>
                <a:gd name="connsiteY67" fmla="*/ 224589 h 4318087"/>
                <a:gd name="connsiteX68" fmla="*/ 3234935 w 7039738"/>
                <a:gd name="connsiteY68" fmla="*/ 200526 h 4318087"/>
                <a:gd name="connsiteX69" fmla="*/ 3242956 w 7039738"/>
                <a:gd name="connsiteY69" fmla="*/ 176463 h 4318087"/>
                <a:gd name="connsiteX70" fmla="*/ 3258998 w 7039738"/>
                <a:gd name="connsiteY70" fmla="*/ 152400 h 4318087"/>
                <a:gd name="connsiteX71" fmla="*/ 3275041 w 7039738"/>
                <a:gd name="connsiteY71" fmla="*/ 96252 h 4318087"/>
                <a:gd name="connsiteX72" fmla="*/ 3299104 w 7039738"/>
                <a:gd name="connsiteY72" fmla="*/ 16042 h 4318087"/>
                <a:gd name="connsiteX73" fmla="*/ 3307125 w 7039738"/>
                <a:gd name="connsiteY73" fmla="*/ 48126 h 4318087"/>
                <a:gd name="connsiteX74" fmla="*/ 3315146 w 7039738"/>
                <a:gd name="connsiteY74" fmla="*/ 88231 h 4318087"/>
                <a:gd name="connsiteX75" fmla="*/ 3323167 w 7039738"/>
                <a:gd name="connsiteY75" fmla="*/ 112294 h 4318087"/>
                <a:gd name="connsiteX76" fmla="*/ 3299104 w 7039738"/>
                <a:gd name="connsiteY76" fmla="*/ 312821 h 4318087"/>
                <a:gd name="connsiteX77" fmla="*/ 3283062 w 7039738"/>
                <a:gd name="connsiteY77" fmla="*/ 360947 h 4318087"/>
                <a:gd name="connsiteX78" fmla="*/ 3275041 w 7039738"/>
                <a:gd name="connsiteY78" fmla="*/ 385010 h 4318087"/>
                <a:gd name="connsiteX79" fmla="*/ 3242956 w 7039738"/>
                <a:gd name="connsiteY79" fmla="*/ 425115 h 4318087"/>
                <a:gd name="connsiteX80" fmla="*/ 3234935 w 7039738"/>
                <a:gd name="connsiteY80" fmla="*/ 449178 h 4318087"/>
                <a:gd name="connsiteX81" fmla="*/ 3218893 w 7039738"/>
                <a:gd name="connsiteY81" fmla="*/ 465221 h 4318087"/>
                <a:gd name="connsiteX82" fmla="*/ 3178788 w 7039738"/>
                <a:gd name="connsiteY82" fmla="*/ 505326 h 4318087"/>
                <a:gd name="connsiteX83" fmla="*/ 3162746 w 7039738"/>
                <a:gd name="connsiteY83" fmla="*/ 529389 h 4318087"/>
                <a:gd name="connsiteX84" fmla="*/ 3138683 w 7039738"/>
                <a:gd name="connsiteY84" fmla="*/ 545431 h 4318087"/>
                <a:gd name="connsiteX85" fmla="*/ 3106598 w 7039738"/>
                <a:gd name="connsiteY85" fmla="*/ 577515 h 4318087"/>
                <a:gd name="connsiteX86" fmla="*/ 3098577 w 7039738"/>
                <a:gd name="connsiteY86" fmla="*/ 601578 h 4318087"/>
                <a:gd name="connsiteX87" fmla="*/ 3082535 w 7039738"/>
                <a:gd name="connsiteY87" fmla="*/ 617621 h 4318087"/>
                <a:gd name="connsiteX88" fmla="*/ 3050451 w 7039738"/>
                <a:gd name="connsiteY88" fmla="*/ 665747 h 4318087"/>
                <a:gd name="connsiteX89" fmla="*/ 3034409 w 7039738"/>
                <a:gd name="connsiteY89" fmla="*/ 689810 h 4318087"/>
                <a:gd name="connsiteX90" fmla="*/ 3018367 w 7039738"/>
                <a:gd name="connsiteY90" fmla="*/ 713873 h 4318087"/>
                <a:gd name="connsiteX91" fmla="*/ 3058472 w 7039738"/>
                <a:gd name="connsiteY91" fmla="*/ 673768 h 4318087"/>
                <a:gd name="connsiteX92" fmla="*/ 3066493 w 7039738"/>
                <a:gd name="connsiteY92" fmla="*/ 649705 h 4318087"/>
                <a:gd name="connsiteX93" fmla="*/ 3090556 w 7039738"/>
                <a:gd name="connsiteY93" fmla="*/ 641684 h 4318087"/>
                <a:gd name="connsiteX94" fmla="*/ 3130662 w 7039738"/>
                <a:gd name="connsiteY94" fmla="*/ 609600 h 4318087"/>
                <a:gd name="connsiteX95" fmla="*/ 3154725 w 7039738"/>
                <a:gd name="connsiteY95" fmla="*/ 601578 h 4318087"/>
                <a:gd name="connsiteX96" fmla="*/ 3202851 w 7039738"/>
                <a:gd name="connsiteY96" fmla="*/ 577515 h 4318087"/>
                <a:gd name="connsiteX97" fmla="*/ 3307125 w 7039738"/>
                <a:gd name="connsiteY97" fmla="*/ 553452 h 4318087"/>
                <a:gd name="connsiteX98" fmla="*/ 3331188 w 7039738"/>
                <a:gd name="connsiteY98" fmla="*/ 545431 h 4318087"/>
                <a:gd name="connsiteX99" fmla="*/ 3387335 w 7039738"/>
                <a:gd name="connsiteY99" fmla="*/ 537410 h 4318087"/>
                <a:gd name="connsiteX100" fmla="*/ 3443483 w 7039738"/>
                <a:gd name="connsiteY100" fmla="*/ 521368 h 4318087"/>
                <a:gd name="connsiteX101" fmla="*/ 3483588 w 7039738"/>
                <a:gd name="connsiteY101" fmla="*/ 513347 h 4318087"/>
                <a:gd name="connsiteX102" fmla="*/ 3507651 w 7039738"/>
                <a:gd name="connsiteY102" fmla="*/ 505326 h 4318087"/>
                <a:gd name="connsiteX103" fmla="*/ 3539735 w 7039738"/>
                <a:gd name="connsiteY103" fmla="*/ 497305 h 4318087"/>
                <a:gd name="connsiteX104" fmla="*/ 3595883 w 7039738"/>
                <a:gd name="connsiteY104" fmla="*/ 481263 h 4318087"/>
                <a:gd name="connsiteX105" fmla="*/ 3660051 w 7039738"/>
                <a:gd name="connsiteY105" fmla="*/ 473242 h 4318087"/>
                <a:gd name="connsiteX106" fmla="*/ 3708177 w 7039738"/>
                <a:gd name="connsiteY106" fmla="*/ 465221 h 4318087"/>
                <a:gd name="connsiteX107" fmla="*/ 3732241 w 7039738"/>
                <a:gd name="connsiteY107" fmla="*/ 457200 h 4318087"/>
                <a:gd name="connsiteX108" fmla="*/ 3788388 w 7039738"/>
                <a:gd name="connsiteY108" fmla="*/ 449178 h 4318087"/>
                <a:gd name="connsiteX109" fmla="*/ 3884641 w 7039738"/>
                <a:gd name="connsiteY109" fmla="*/ 433136 h 4318087"/>
                <a:gd name="connsiteX110" fmla="*/ 3932767 w 7039738"/>
                <a:gd name="connsiteY110" fmla="*/ 417094 h 4318087"/>
                <a:gd name="connsiteX111" fmla="*/ 3956830 w 7039738"/>
                <a:gd name="connsiteY111" fmla="*/ 409073 h 4318087"/>
                <a:gd name="connsiteX112" fmla="*/ 3996935 w 7039738"/>
                <a:gd name="connsiteY112" fmla="*/ 401052 h 4318087"/>
                <a:gd name="connsiteX113" fmla="*/ 4045062 w 7039738"/>
                <a:gd name="connsiteY113" fmla="*/ 385010 h 4318087"/>
                <a:gd name="connsiteX114" fmla="*/ 4125272 w 7039738"/>
                <a:gd name="connsiteY114" fmla="*/ 344905 h 4318087"/>
                <a:gd name="connsiteX115" fmla="*/ 4181419 w 7039738"/>
                <a:gd name="connsiteY115" fmla="*/ 320842 h 4318087"/>
                <a:gd name="connsiteX116" fmla="*/ 4229546 w 7039738"/>
                <a:gd name="connsiteY116" fmla="*/ 296778 h 4318087"/>
                <a:gd name="connsiteX117" fmla="*/ 4253609 w 7039738"/>
                <a:gd name="connsiteY117" fmla="*/ 280736 h 4318087"/>
                <a:gd name="connsiteX118" fmla="*/ 4277672 w 7039738"/>
                <a:gd name="connsiteY118" fmla="*/ 272715 h 4318087"/>
                <a:gd name="connsiteX119" fmla="*/ 4301735 w 7039738"/>
                <a:gd name="connsiteY119" fmla="*/ 256673 h 4318087"/>
                <a:gd name="connsiteX120" fmla="*/ 4325798 w 7039738"/>
                <a:gd name="connsiteY120" fmla="*/ 248652 h 4318087"/>
                <a:gd name="connsiteX121" fmla="*/ 4357883 w 7039738"/>
                <a:gd name="connsiteY121" fmla="*/ 232610 h 4318087"/>
                <a:gd name="connsiteX122" fmla="*/ 4381946 w 7039738"/>
                <a:gd name="connsiteY122" fmla="*/ 224589 h 4318087"/>
                <a:gd name="connsiteX123" fmla="*/ 4414030 w 7039738"/>
                <a:gd name="connsiteY123" fmla="*/ 208547 h 4318087"/>
                <a:gd name="connsiteX124" fmla="*/ 4462156 w 7039738"/>
                <a:gd name="connsiteY124" fmla="*/ 192505 h 4318087"/>
                <a:gd name="connsiteX125" fmla="*/ 4486219 w 7039738"/>
                <a:gd name="connsiteY125" fmla="*/ 184484 h 4318087"/>
                <a:gd name="connsiteX126" fmla="*/ 4510283 w 7039738"/>
                <a:gd name="connsiteY126" fmla="*/ 168442 h 4318087"/>
                <a:gd name="connsiteX127" fmla="*/ 4558409 w 7039738"/>
                <a:gd name="connsiteY127" fmla="*/ 152400 h 4318087"/>
                <a:gd name="connsiteX128" fmla="*/ 4606535 w 7039738"/>
                <a:gd name="connsiteY128" fmla="*/ 120315 h 4318087"/>
                <a:gd name="connsiteX129" fmla="*/ 4630598 w 7039738"/>
                <a:gd name="connsiteY129" fmla="*/ 104273 h 4318087"/>
                <a:gd name="connsiteX130" fmla="*/ 4670704 w 7039738"/>
                <a:gd name="connsiteY130" fmla="*/ 80210 h 4318087"/>
                <a:gd name="connsiteX131" fmla="*/ 4638619 w 7039738"/>
                <a:gd name="connsiteY131" fmla="*/ 112294 h 4318087"/>
                <a:gd name="connsiteX132" fmla="*/ 4630598 w 7039738"/>
                <a:gd name="connsiteY132" fmla="*/ 136357 h 4318087"/>
                <a:gd name="connsiteX133" fmla="*/ 4606535 w 7039738"/>
                <a:gd name="connsiteY133" fmla="*/ 152400 h 4318087"/>
                <a:gd name="connsiteX134" fmla="*/ 4590493 w 7039738"/>
                <a:gd name="connsiteY134" fmla="*/ 176463 h 4318087"/>
                <a:gd name="connsiteX135" fmla="*/ 4566430 w 7039738"/>
                <a:gd name="connsiteY135" fmla="*/ 184484 h 4318087"/>
                <a:gd name="connsiteX136" fmla="*/ 4558409 w 7039738"/>
                <a:gd name="connsiteY136" fmla="*/ 208547 h 4318087"/>
                <a:gd name="connsiteX137" fmla="*/ 4534346 w 7039738"/>
                <a:gd name="connsiteY137" fmla="*/ 216568 h 4318087"/>
                <a:gd name="connsiteX138" fmla="*/ 4678725 w 7039738"/>
                <a:gd name="connsiteY138" fmla="*/ 200526 h 4318087"/>
                <a:gd name="connsiteX139" fmla="*/ 4774977 w 7039738"/>
                <a:gd name="connsiteY139" fmla="*/ 200526 h 4318087"/>
                <a:gd name="connsiteX140" fmla="*/ 4726851 w 7039738"/>
                <a:gd name="connsiteY140" fmla="*/ 216568 h 4318087"/>
                <a:gd name="connsiteX141" fmla="*/ 4678725 w 7039738"/>
                <a:gd name="connsiteY141" fmla="*/ 240631 h 4318087"/>
                <a:gd name="connsiteX142" fmla="*/ 4630598 w 7039738"/>
                <a:gd name="connsiteY142" fmla="*/ 256673 h 4318087"/>
                <a:gd name="connsiteX143" fmla="*/ 4606535 w 7039738"/>
                <a:gd name="connsiteY143" fmla="*/ 272715 h 4318087"/>
                <a:gd name="connsiteX144" fmla="*/ 4534346 w 7039738"/>
                <a:gd name="connsiteY144" fmla="*/ 296778 h 4318087"/>
                <a:gd name="connsiteX145" fmla="*/ 4510283 w 7039738"/>
                <a:gd name="connsiteY145" fmla="*/ 304800 h 4318087"/>
                <a:gd name="connsiteX146" fmla="*/ 4486219 w 7039738"/>
                <a:gd name="connsiteY146" fmla="*/ 312821 h 4318087"/>
                <a:gd name="connsiteX147" fmla="*/ 4438093 w 7039738"/>
                <a:gd name="connsiteY147" fmla="*/ 344905 h 4318087"/>
                <a:gd name="connsiteX148" fmla="*/ 4414030 w 7039738"/>
                <a:gd name="connsiteY148" fmla="*/ 360947 h 4318087"/>
                <a:gd name="connsiteX149" fmla="*/ 4365904 w 7039738"/>
                <a:gd name="connsiteY149" fmla="*/ 376989 h 4318087"/>
                <a:gd name="connsiteX150" fmla="*/ 4341841 w 7039738"/>
                <a:gd name="connsiteY150" fmla="*/ 385010 h 4318087"/>
                <a:gd name="connsiteX151" fmla="*/ 4277672 w 7039738"/>
                <a:gd name="connsiteY151" fmla="*/ 417094 h 4318087"/>
                <a:gd name="connsiteX152" fmla="*/ 4277672 w 7039738"/>
                <a:gd name="connsiteY152" fmla="*/ 417094 h 4318087"/>
                <a:gd name="connsiteX153" fmla="*/ 4229546 w 7039738"/>
                <a:gd name="connsiteY153" fmla="*/ 441157 h 4318087"/>
                <a:gd name="connsiteX154" fmla="*/ 4181419 w 7039738"/>
                <a:gd name="connsiteY154" fmla="*/ 473242 h 4318087"/>
                <a:gd name="connsiteX155" fmla="*/ 4109230 w 7039738"/>
                <a:gd name="connsiteY155" fmla="*/ 505326 h 4318087"/>
                <a:gd name="connsiteX156" fmla="*/ 4085167 w 7039738"/>
                <a:gd name="connsiteY156" fmla="*/ 513347 h 4318087"/>
                <a:gd name="connsiteX157" fmla="*/ 4061104 w 7039738"/>
                <a:gd name="connsiteY157" fmla="*/ 529389 h 4318087"/>
                <a:gd name="connsiteX158" fmla="*/ 4012977 w 7039738"/>
                <a:gd name="connsiteY158" fmla="*/ 545431 h 4318087"/>
                <a:gd name="connsiteX159" fmla="*/ 3988914 w 7039738"/>
                <a:gd name="connsiteY159" fmla="*/ 553452 h 4318087"/>
                <a:gd name="connsiteX160" fmla="*/ 3964851 w 7039738"/>
                <a:gd name="connsiteY160" fmla="*/ 561473 h 4318087"/>
                <a:gd name="connsiteX161" fmla="*/ 3892662 w 7039738"/>
                <a:gd name="connsiteY161" fmla="*/ 569494 h 4318087"/>
                <a:gd name="connsiteX162" fmla="*/ 3804430 w 7039738"/>
                <a:gd name="connsiteY162" fmla="*/ 585536 h 4318087"/>
                <a:gd name="connsiteX163" fmla="*/ 3756304 w 7039738"/>
                <a:gd name="connsiteY163" fmla="*/ 593557 h 4318087"/>
                <a:gd name="connsiteX164" fmla="*/ 3732241 w 7039738"/>
                <a:gd name="connsiteY164" fmla="*/ 601578 h 4318087"/>
                <a:gd name="connsiteX165" fmla="*/ 3692135 w 7039738"/>
                <a:gd name="connsiteY165" fmla="*/ 609600 h 4318087"/>
                <a:gd name="connsiteX166" fmla="*/ 3595883 w 7039738"/>
                <a:gd name="connsiteY166" fmla="*/ 625642 h 4318087"/>
                <a:gd name="connsiteX167" fmla="*/ 3523693 w 7039738"/>
                <a:gd name="connsiteY167" fmla="*/ 649705 h 4318087"/>
                <a:gd name="connsiteX168" fmla="*/ 3499630 w 7039738"/>
                <a:gd name="connsiteY168" fmla="*/ 657726 h 4318087"/>
                <a:gd name="connsiteX169" fmla="*/ 3652030 w 7039738"/>
                <a:gd name="connsiteY169" fmla="*/ 641684 h 4318087"/>
                <a:gd name="connsiteX170" fmla="*/ 3980893 w 7039738"/>
                <a:gd name="connsiteY170" fmla="*/ 649705 h 4318087"/>
                <a:gd name="connsiteX171" fmla="*/ 4020998 w 7039738"/>
                <a:gd name="connsiteY171" fmla="*/ 657726 h 4318087"/>
                <a:gd name="connsiteX172" fmla="*/ 4069125 w 7039738"/>
                <a:gd name="connsiteY172" fmla="*/ 673768 h 4318087"/>
                <a:gd name="connsiteX173" fmla="*/ 4101209 w 7039738"/>
                <a:gd name="connsiteY173" fmla="*/ 697831 h 4318087"/>
                <a:gd name="connsiteX174" fmla="*/ 4149335 w 7039738"/>
                <a:gd name="connsiteY174" fmla="*/ 713873 h 4318087"/>
                <a:gd name="connsiteX175" fmla="*/ 4221525 w 7039738"/>
                <a:gd name="connsiteY175" fmla="*/ 753978 h 4318087"/>
                <a:gd name="connsiteX176" fmla="*/ 4285693 w 7039738"/>
                <a:gd name="connsiteY176" fmla="*/ 794084 h 4318087"/>
                <a:gd name="connsiteX177" fmla="*/ 4317777 w 7039738"/>
                <a:gd name="connsiteY177" fmla="*/ 810126 h 4318087"/>
                <a:gd name="connsiteX178" fmla="*/ 4341841 w 7039738"/>
                <a:gd name="connsiteY178" fmla="*/ 826168 h 4318087"/>
                <a:gd name="connsiteX179" fmla="*/ 4365904 w 7039738"/>
                <a:gd name="connsiteY179" fmla="*/ 834189 h 4318087"/>
                <a:gd name="connsiteX180" fmla="*/ 4389967 w 7039738"/>
                <a:gd name="connsiteY180" fmla="*/ 850231 h 4318087"/>
                <a:gd name="connsiteX181" fmla="*/ 4438093 w 7039738"/>
                <a:gd name="connsiteY181" fmla="*/ 866273 h 4318087"/>
                <a:gd name="connsiteX182" fmla="*/ 4462156 w 7039738"/>
                <a:gd name="connsiteY182" fmla="*/ 882315 h 4318087"/>
                <a:gd name="connsiteX183" fmla="*/ 4534346 w 7039738"/>
                <a:gd name="connsiteY183" fmla="*/ 906378 h 4318087"/>
                <a:gd name="connsiteX184" fmla="*/ 4558409 w 7039738"/>
                <a:gd name="connsiteY184" fmla="*/ 914400 h 4318087"/>
                <a:gd name="connsiteX185" fmla="*/ 4630598 w 7039738"/>
                <a:gd name="connsiteY185" fmla="*/ 946484 h 4318087"/>
                <a:gd name="connsiteX186" fmla="*/ 4654662 w 7039738"/>
                <a:gd name="connsiteY186" fmla="*/ 954505 h 4318087"/>
                <a:gd name="connsiteX187" fmla="*/ 4678725 w 7039738"/>
                <a:gd name="connsiteY187" fmla="*/ 962526 h 4318087"/>
                <a:gd name="connsiteX188" fmla="*/ 4710809 w 7039738"/>
                <a:gd name="connsiteY188" fmla="*/ 970547 h 4318087"/>
                <a:gd name="connsiteX189" fmla="*/ 4734872 w 7039738"/>
                <a:gd name="connsiteY189" fmla="*/ 978568 h 4318087"/>
                <a:gd name="connsiteX190" fmla="*/ 4766956 w 7039738"/>
                <a:gd name="connsiteY190" fmla="*/ 986589 h 4318087"/>
                <a:gd name="connsiteX191" fmla="*/ 4791019 w 7039738"/>
                <a:gd name="connsiteY191" fmla="*/ 994610 h 4318087"/>
                <a:gd name="connsiteX192" fmla="*/ 4863209 w 7039738"/>
                <a:gd name="connsiteY192" fmla="*/ 1002631 h 4318087"/>
                <a:gd name="connsiteX193" fmla="*/ 4919356 w 7039738"/>
                <a:gd name="connsiteY193" fmla="*/ 1010652 h 4318087"/>
                <a:gd name="connsiteX194" fmla="*/ 4999567 w 7039738"/>
                <a:gd name="connsiteY194" fmla="*/ 1018673 h 4318087"/>
                <a:gd name="connsiteX195" fmla="*/ 5047693 w 7039738"/>
                <a:gd name="connsiteY195" fmla="*/ 1026694 h 4318087"/>
                <a:gd name="connsiteX196" fmla="*/ 4951441 w 7039738"/>
                <a:gd name="connsiteY196" fmla="*/ 1018673 h 4318087"/>
                <a:gd name="connsiteX197" fmla="*/ 4726851 w 7039738"/>
                <a:gd name="connsiteY197" fmla="*/ 1026694 h 4318087"/>
                <a:gd name="connsiteX198" fmla="*/ 4678725 w 7039738"/>
                <a:gd name="connsiteY198" fmla="*/ 1042736 h 4318087"/>
                <a:gd name="connsiteX199" fmla="*/ 4694767 w 7039738"/>
                <a:gd name="connsiteY199" fmla="*/ 1090863 h 4318087"/>
                <a:gd name="connsiteX200" fmla="*/ 4726851 w 7039738"/>
                <a:gd name="connsiteY200" fmla="*/ 1138989 h 4318087"/>
                <a:gd name="connsiteX201" fmla="*/ 4742893 w 7039738"/>
                <a:gd name="connsiteY201" fmla="*/ 1163052 h 4318087"/>
                <a:gd name="connsiteX202" fmla="*/ 4766956 w 7039738"/>
                <a:gd name="connsiteY202" fmla="*/ 1211178 h 4318087"/>
                <a:gd name="connsiteX203" fmla="*/ 4799041 w 7039738"/>
                <a:gd name="connsiteY203" fmla="*/ 1243263 h 4318087"/>
                <a:gd name="connsiteX204" fmla="*/ 4831125 w 7039738"/>
                <a:gd name="connsiteY204" fmla="*/ 1291389 h 4318087"/>
                <a:gd name="connsiteX205" fmla="*/ 4807062 w 7039738"/>
                <a:gd name="connsiteY205" fmla="*/ 1275347 h 4318087"/>
                <a:gd name="connsiteX206" fmla="*/ 4734872 w 7039738"/>
                <a:gd name="connsiteY206" fmla="*/ 1211178 h 4318087"/>
                <a:gd name="connsiteX207" fmla="*/ 4686746 w 7039738"/>
                <a:gd name="connsiteY207" fmla="*/ 1163052 h 4318087"/>
                <a:gd name="connsiteX208" fmla="*/ 4654662 w 7039738"/>
                <a:gd name="connsiteY208" fmla="*/ 1147010 h 4318087"/>
                <a:gd name="connsiteX209" fmla="*/ 4630598 w 7039738"/>
                <a:gd name="connsiteY209" fmla="*/ 1122947 h 4318087"/>
                <a:gd name="connsiteX210" fmla="*/ 4606535 w 7039738"/>
                <a:gd name="connsiteY210" fmla="*/ 1114926 h 4318087"/>
                <a:gd name="connsiteX211" fmla="*/ 4574451 w 7039738"/>
                <a:gd name="connsiteY211" fmla="*/ 1098884 h 4318087"/>
                <a:gd name="connsiteX212" fmla="*/ 4510283 w 7039738"/>
                <a:gd name="connsiteY212" fmla="*/ 1058778 h 4318087"/>
                <a:gd name="connsiteX213" fmla="*/ 4478198 w 7039738"/>
                <a:gd name="connsiteY213" fmla="*/ 1034715 h 4318087"/>
                <a:gd name="connsiteX214" fmla="*/ 4414030 w 7039738"/>
                <a:gd name="connsiteY214" fmla="*/ 1010652 h 4318087"/>
                <a:gd name="connsiteX215" fmla="*/ 4373925 w 7039738"/>
                <a:gd name="connsiteY215" fmla="*/ 986589 h 4318087"/>
                <a:gd name="connsiteX216" fmla="*/ 4325798 w 7039738"/>
                <a:gd name="connsiteY216" fmla="*/ 978568 h 4318087"/>
                <a:gd name="connsiteX217" fmla="*/ 4237567 w 7039738"/>
                <a:gd name="connsiteY217" fmla="*/ 962526 h 4318087"/>
                <a:gd name="connsiteX218" fmla="*/ 4205483 w 7039738"/>
                <a:gd name="connsiteY218" fmla="*/ 946484 h 4318087"/>
                <a:gd name="connsiteX219" fmla="*/ 4181419 w 7039738"/>
                <a:gd name="connsiteY219" fmla="*/ 938463 h 4318087"/>
                <a:gd name="connsiteX220" fmla="*/ 4157356 w 7039738"/>
                <a:gd name="connsiteY220" fmla="*/ 922421 h 4318087"/>
                <a:gd name="connsiteX221" fmla="*/ 4069125 w 7039738"/>
                <a:gd name="connsiteY221" fmla="*/ 898357 h 4318087"/>
                <a:gd name="connsiteX222" fmla="*/ 4037041 w 7039738"/>
                <a:gd name="connsiteY222" fmla="*/ 882315 h 4318087"/>
                <a:gd name="connsiteX223" fmla="*/ 3980893 w 7039738"/>
                <a:gd name="connsiteY223" fmla="*/ 866273 h 4318087"/>
                <a:gd name="connsiteX224" fmla="*/ 3868598 w 7039738"/>
                <a:gd name="connsiteY224" fmla="*/ 834189 h 4318087"/>
                <a:gd name="connsiteX225" fmla="*/ 3804430 w 7039738"/>
                <a:gd name="connsiteY225" fmla="*/ 826168 h 4318087"/>
                <a:gd name="connsiteX226" fmla="*/ 3780367 w 7039738"/>
                <a:gd name="connsiteY226" fmla="*/ 818147 h 4318087"/>
                <a:gd name="connsiteX227" fmla="*/ 3347230 w 7039738"/>
                <a:gd name="connsiteY227" fmla="*/ 834189 h 4318087"/>
                <a:gd name="connsiteX228" fmla="*/ 3267019 w 7039738"/>
                <a:gd name="connsiteY228" fmla="*/ 858252 h 4318087"/>
                <a:gd name="connsiteX229" fmla="*/ 3242956 w 7039738"/>
                <a:gd name="connsiteY229" fmla="*/ 866273 h 4318087"/>
                <a:gd name="connsiteX230" fmla="*/ 3218893 w 7039738"/>
                <a:gd name="connsiteY230" fmla="*/ 874294 h 4318087"/>
                <a:gd name="connsiteX231" fmla="*/ 3146704 w 7039738"/>
                <a:gd name="connsiteY231" fmla="*/ 914400 h 4318087"/>
                <a:gd name="connsiteX232" fmla="*/ 3130662 w 7039738"/>
                <a:gd name="connsiteY232" fmla="*/ 938463 h 4318087"/>
                <a:gd name="connsiteX233" fmla="*/ 3106598 w 7039738"/>
                <a:gd name="connsiteY233" fmla="*/ 954505 h 4318087"/>
                <a:gd name="connsiteX234" fmla="*/ 3098577 w 7039738"/>
                <a:gd name="connsiteY234" fmla="*/ 978568 h 4318087"/>
                <a:gd name="connsiteX235" fmla="*/ 3074514 w 7039738"/>
                <a:gd name="connsiteY235" fmla="*/ 1026694 h 4318087"/>
                <a:gd name="connsiteX236" fmla="*/ 3090556 w 7039738"/>
                <a:gd name="connsiteY236" fmla="*/ 1090863 h 4318087"/>
                <a:gd name="connsiteX237" fmla="*/ 3122641 w 7039738"/>
                <a:gd name="connsiteY237" fmla="*/ 1130968 h 4318087"/>
                <a:gd name="connsiteX238" fmla="*/ 3146704 w 7039738"/>
                <a:gd name="connsiteY238" fmla="*/ 1147010 h 4318087"/>
                <a:gd name="connsiteX239" fmla="*/ 3162746 w 7039738"/>
                <a:gd name="connsiteY239" fmla="*/ 1171073 h 4318087"/>
                <a:gd name="connsiteX240" fmla="*/ 3194830 w 7039738"/>
                <a:gd name="connsiteY240" fmla="*/ 1187115 h 4318087"/>
                <a:gd name="connsiteX241" fmla="*/ 3218893 w 7039738"/>
                <a:gd name="connsiteY241" fmla="*/ 1203157 h 4318087"/>
                <a:gd name="connsiteX242" fmla="*/ 3283062 w 7039738"/>
                <a:gd name="connsiteY242" fmla="*/ 1251284 h 4318087"/>
                <a:gd name="connsiteX243" fmla="*/ 3307125 w 7039738"/>
                <a:gd name="connsiteY243" fmla="*/ 1259305 h 4318087"/>
                <a:gd name="connsiteX244" fmla="*/ 3355251 w 7039738"/>
                <a:gd name="connsiteY244" fmla="*/ 1291389 h 4318087"/>
                <a:gd name="connsiteX245" fmla="*/ 3379314 w 7039738"/>
                <a:gd name="connsiteY245" fmla="*/ 1307431 h 4318087"/>
                <a:gd name="connsiteX246" fmla="*/ 3323167 w 7039738"/>
                <a:gd name="connsiteY246" fmla="*/ 1299410 h 4318087"/>
                <a:gd name="connsiteX247" fmla="*/ 3299104 w 7039738"/>
                <a:gd name="connsiteY247" fmla="*/ 1307431 h 4318087"/>
                <a:gd name="connsiteX248" fmla="*/ 3307125 w 7039738"/>
                <a:gd name="connsiteY248" fmla="*/ 1347536 h 4318087"/>
                <a:gd name="connsiteX249" fmla="*/ 3363272 w 7039738"/>
                <a:gd name="connsiteY249" fmla="*/ 1403684 h 4318087"/>
                <a:gd name="connsiteX250" fmla="*/ 3347230 w 7039738"/>
                <a:gd name="connsiteY250" fmla="*/ 1435768 h 4318087"/>
                <a:gd name="connsiteX251" fmla="*/ 3323167 w 7039738"/>
                <a:gd name="connsiteY251" fmla="*/ 1419726 h 4318087"/>
                <a:gd name="connsiteX252" fmla="*/ 3275041 w 7039738"/>
                <a:gd name="connsiteY252" fmla="*/ 1355557 h 4318087"/>
                <a:gd name="connsiteX253" fmla="*/ 3250977 w 7039738"/>
                <a:gd name="connsiteY253" fmla="*/ 1331494 h 4318087"/>
                <a:gd name="connsiteX254" fmla="*/ 3218893 w 7039738"/>
                <a:gd name="connsiteY254" fmla="*/ 1307431 h 4318087"/>
                <a:gd name="connsiteX255" fmla="*/ 3194830 w 7039738"/>
                <a:gd name="connsiteY255" fmla="*/ 1291389 h 4318087"/>
                <a:gd name="connsiteX256" fmla="*/ 3170767 w 7039738"/>
                <a:gd name="connsiteY256" fmla="*/ 1267326 h 4318087"/>
                <a:gd name="connsiteX257" fmla="*/ 3122641 w 7039738"/>
                <a:gd name="connsiteY257" fmla="*/ 1235242 h 4318087"/>
                <a:gd name="connsiteX258" fmla="*/ 3082535 w 7039738"/>
                <a:gd name="connsiteY258" fmla="*/ 1211178 h 4318087"/>
                <a:gd name="connsiteX259" fmla="*/ 3034409 w 7039738"/>
                <a:gd name="connsiteY259" fmla="*/ 1179094 h 4318087"/>
                <a:gd name="connsiteX260" fmla="*/ 2970241 w 7039738"/>
                <a:gd name="connsiteY260" fmla="*/ 1187115 h 4318087"/>
                <a:gd name="connsiteX261" fmla="*/ 2946177 w 7039738"/>
                <a:gd name="connsiteY261" fmla="*/ 1195136 h 4318087"/>
                <a:gd name="connsiteX262" fmla="*/ 2914093 w 7039738"/>
                <a:gd name="connsiteY262" fmla="*/ 1243263 h 4318087"/>
                <a:gd name="connsiteX263" fmla="*/ 2898051 w 7039738"/>
                <a:gd name="connsiteY263" fmla="*/ 1267326 h 4318087"/>
                <a:gd name="connsiteX264" fmla="*/ 2914093 w 7039738"/>
                <a:gd name="connsiteY264" fmla="*/ 1387642 h 4318087"/>
                <a:gd name="connsiteX265" fmla="*/ 2930135 w 7039738"/>
                <a:gd name="connsiteY265" fmla="*/ 1411705 h 4318087"/>
                <a:gd name="connsiteX266" fmla="*/ 2962219 w 7039738"/>
                <a:gd name="connsiteY266" fmla="*/ 1451810 h 4318087"/>
                <a:gd name="connsiteX267" fmla="*/ 3002325 w 7039738"/>
                <a:gd name="connsiteY267" fmla="*/ 1524000 h 4318087"/>
                <a:gd name="connsiteX268" fmla="*/ 3026388 w 7039738"/>
                <a:gd name="connsiteY268" fmla="*/ 1540042 h 4318087"/>
                <a:gd name="connsiteX269" fmla="*/ 3066493 w 7039738"/>
                <a:gd name="connsiteY269" fmla="*/ 1612231 h 4318087"/>
                <a:gd name="connsiteX270" fmla="*/ 3090556 w 7039738"/>
                <a:gd name="connsiteY270" fmla="*/ 1628273 h 4318087"/>
                <a:gd name="connsiteX271" fmla="*/ 3122641 w 7039738"/>
                <a:gd name="connsiteY271" fmla="*/ 1668378 h 4318087"/>
                <a:gd name="connsiteX272" fmla="*/ 3162746 w 7039738"/>
                <a:gd name="connsiteY272" fmla="*/ 1708484 h 4318087"/>
                <a:gd name="connsiteX273" fmla="*/ 3210872 w 7039738"/>
                <a:gd name="connsiteY273" fmla="*/ 1756610 h 4318087"/>
                <a:gd name="connsiteX274" fmla="*/ 3258998 w 7039738"/>
                <a:gd name="connsiteY274" fmla="*/ 1804736 h 4318087"/>
                <a:gd name="connsiteX275" fmla="*/ 3291083 w 7039738"/>
                <a:gd name="connsiteY275" fmla="*/ 1836821 h 4318087"/>
                <a:gd name="connsiteX276" fmla="*/ 3307125 w 7039738"/>
                <a:gd name="connsiteY276" fmla="*/ 1860884 h 4318087"/>
                <a:gd name="connsiteX277" fmla="*/ 3331188 w 7039738"/>
                <a:gd name="connsiteY277" fmla="*/ 1876926 h 4318087"/>
                <a:gd name="connsiteX278" fmla="*/ 3379314 w 7039738"/>
                <a:gd name="connsiteY278" fmla="*/ 1957136 h 4318087"/>
                <a:gd name="connsiteX279" fmla="*/ 3395356 w 7039738"/>
                <a:gd name="connsiteY279" fmla="*/ 1981200 h 4318087"/>
                <a:gd name="connsiteX280" fmla="*/ 3411398 w 7039738"/>
                <a:gd name="connsiteY280" fmla="*/ 2005263 h 4318087"/>
                <a:gd name="connsiteX281" fmla="*/ 3451504 w 7039738"/>
                <a:gd name="connsiteY281" fmla="*/ 2069431 h 4318087"/>
                <a:gd name="connsiteX282" fmla="*/ 3483588 w 7039738"/>
                <a:gd name="connsiteY282" fmla="*/ 2165684 h 4318087"/>
                <a:gd name="connsiteX283" fmla="*/ 3491609 w 7039738"/>
                <a:gd name="connsiteY283" fmla="*/ 2189747 h 4318087"/>
                <a:gd name="connsiteX284" fmla="*/ 3499630 w 7039738"/>
                <a:gd name="connsiteY284" fmla="*/ 2213810 h 4318087"/>
                <a:gd name="connsiteX285" fmla="*/ 3507651 w 7039738"/>
                <a:gd name="connsiteY285" fmla="*/ 2245894 h 4318087"/>
                <a:gd name="connsiteX286" fmla="*/ 3515672 w 7039738"/>
                <a:gd name="connsiteY286" fmla="*/ 2294021 h 4318087"/>
                <a:gd name="connsiteX287" fmla="*/ 3523693 w 7039738"/>
                <a:gd name="connsiteY287" fmla="*/ 2318084 h 4318087"/>
                <a:gd name="connsiteX288" fmla="*/ 3531714 w 7039738"/>
                <a:gd name="connsiteY288" fmla="*/ 2366210 h 4318087"/>
                <a:gd name="connsiteX289" fmla="*/ 3539735 w 7039738"/>
                <a:gd name="connsiteY289" fmla="*/ 2406315 h 4318087"/>
                <a:gd name="connsiteX290" fmla="*/ 3547756 w 7039738"/>
                <a:gd name="connsiteY290" fmla="*/ 2454442 h 4318087"/>
                <a:gd name="connsiteX291" fmla="*/ 3555777 w 7039738"/>
                <a:gd name="connsiteY291" fmla="*/ 2478505 h 4318087"/>
                <a:gd name="connsiteX292" fmla="*/ 3563798 w 7039738"/>
                <a:gd name="connsiteY292" fmla="*/ 2510589 h 4318087"/>
                <a:gd name="connsiteX293" fmla="*/ 3571819 w 7039738"/>
                <a:gd name="connsiteY293" fmla="*/ 2550694 h 4318087"/>
                <a:gd name="connsiteX294" fmla="*/ 3579841 w 7039738"/>
                <a:gd name="connsiteY294" fmla="*/ 2598821 h 4318087"/>
                <a:gd name="connsiteX295" fmla="*/ 3587862 w 7039738"/>
                <a:gd name="connsiteY295" fmla="*/ 2622884 h 4318087"/>
                <a:gd name="connsiteX296" fmla="*/ 3595883 w 7039738"/>
                <a:gd name="connsiteY296" fmla="*/ 2654968 h 4318087"/>
                <a:gd name="connsiteX297" fmla="*/ 3619946 w 7039738"/>
                <a:gd name="connsiteY297" fmla="*/ 2703094 h 4318087"/>
                <a:gd name="connsiteX298" fmla="*/ 3692135 w 7039738"/>
                <a:gd name="connsiteY298" fmla="*/ 2743200 h 4318087"/>
                <a:gd name="connsiteX299" fmla="*/ 3716198 w 7039738"/>
                <a:gd name="connsiteY299" fmla="*/ 2759242 h 4318087"/>
                <a:gd name="connsiteX300" fmla="*/ 3740262 w 7039738"/>
                <a:gd name="connsiteY300" fmla="*/ 2767263 h 4318087"/>
                <a:gd name="connsiteX301" fmla="*/ 3884641 w 7039738"/>
                <a:gd name="connsiteY301" fmla="*/ 2783305 h 4318087"/>
                <a:gd name="connsiteX302" fmla="*/ 4165377 w 7039738"/>
                <a:gd name="connsiteY302" fmla="*/ 2775284 h 4318087"/>
                <a:gd name="connsiteX303" fmla="*/ 4293714 w 7039738"/>
                <a:gd name="connsiteY303" fmla="*/ 2759242 h 4318087"/>
                <a:gd name="connsiteX304" fmla="*/ 4397988 w 7039738"/>
                <a:gd name="connsiteY304" fmla="*/ 2751221 h 4318087"/>
                <a:gd name="connsiteX305" fmla="*/ 4486219 w 7039738"/>
                <a:gd name="connsiteY305" fmla="*/ 2735178 h 4318087"/>
                <a:gd name="connsiteX306" fmla="*/ 4550388 w 7039738"/>
                <a:gd name="connsiteY306" fmla="*/ 2727157 h 4318087"/>
                <a:gd name="connsiteX307" fmla="*/ 4815083 w 7039738"/>
                <a:gd name="connsiteY307" fmla="*/ 2711115 h 4318087"/>
                <a:gd name="connsiteX308" fmla="*/ 4847167 w 7039738"/>
                <a:gd name="connsiteY308" fmla="*/ 2703094 h 4318087"/>
                <a:gd name="connsiteX309" fmla="*/ 5039672 w 7039738"/>
                <a:gd name="connsiteY309" fmla="*/ 2687052 h 4318087"/>
                <a:gd name="connsiteX310" fmla="*/ 5135925 w 7039738"/>
                <a:gd name="connsiteY310" fmla="*/ 2671010 h 4318087"/>
                <a:gd name="connsiteX311" fmla="*/ 5184051 w 7039738"/>
                <a:gd name="connsiteY311" fmla="*/ 2662989 h 4318087"/>
                <a:gd name="connsiteX312" fmla="*/ 5248219 w 7039738"/>
                <a:gd name="connsiteY312" fmla="*/ 2654968 h 4318087"/>
                <a:gd name="connsiteX313" fmla="*/ 5288325 w 7039738"/>
                <a:gd name="connsiteY313" fmla="*/ 2646947 h 4318087"/>
                <a:gd name="connsiteX314" fmla="*/ 5553019 w 7039738"/>
                <a:gd name="connsiteY314" fmla="*/ 2630905 h 4318087"/>
                <a:gd name="connsiteX315" fmla="*/ 5841777 w 7039738"/>
                <a:gd name="connsiteY315" fmla="*/ 2606842 h 4318087"/>
                <a:gd name="connsiteX316" fmla="*/ 6026262 w 7039738"/>
                <a:gd name="connsiteY316" fmla="*/ 2598821 h 4318087"/>
                <a:gd name="connsiteX317" fmla="*/ 6122514 w 7039738"/>
                <a:gd name="connsiteY317" fmla="*/ 2590800 h 4318087"/>
                <a:gd name="connsiteX318" fmla="*/ 6178662 w 7039738"/>
                <a:gd name="connsiteY318" fmla="*/ 2582778 h 4318087"/>
                <a:gd name="connsiteX319" fmla="*/ 6323041 w 7039738"/>
                <a:gd name="connsiteY319" fmla="*/ 2574757 h 4318087"/>
                <a:gd name="connsiteX320" fmla="*/ 6756177 w 7039738"/>
                <a:gd name="connsiteY320" fmla="*/ 2566736 h 4318087"/>
                <a:gd name="connsiteX321" fmla="*/ 7036914 w 7039738"/>
                <a:gd name="connsiteY321" fmla="*/ 2574757 h 4318087"/>
                <a:gd name="connsiteX322" fmla="*/ 7028893 w 7039738"/>
                <a:gd name="connsiteY322" fmla="*/ 2598821 h 4318087"/>
                <a:gd name="connsiteX323" fmla="*/ 6988788 w 7039738"/>
                <a:gd name="connsiteY323" fmla="*/ 2638926 h 4318087"/>
                <a:gd name="connsiteX324" fmla="*/ 6980767 w 7039738"/>
                <a:gd name="connsiteY324" fmla="*/ 2662989 h 4318087"/>
                <a:gd name="connsiteX325" fmla="*/ 6948683 w 7039738"/>
                <a:gd name="connsiteY325" fmla="*/ 2711115 h 4318087"/>
                <a:gd name="connsiteX326" fmla="*/ 6924619 w 7039738"/>
                <a:gd name="connsiteY326" fmla="*/ 2751221 h 4318087"/>
                <a:gd name="connsiteX327" fmla="*/ 6900556 w 7039738"/>
                <a:gd name="connsiteY327" fmla="*/ 2799347 h 4318087"/>
                <a:gd name="connsiteX328" fmla="*/ 6876493 w 7039738"/>
                <a:gd name="connsiteY328" fmla="*/ 2815389 h 4318087"/>
                <a:gd name="connsiteX329" fmla="*/ 6764198 w 7039738"/>
                <a:gd name="connsiteY329" fmla="*/ 2831431 h 4318087"/>
                <a:gd name="connsiteX330" fmla="*/ 6323041 w 7039738"/>
                <a:gd name="connsiteY330" fmla="*/ 2839452 h 4318087"/>
                <a:gd name="connsiteX331" fmla="*/ 6266893 w 7039738"/>
                <a:gd name="connsiteY331" fmla="*/ 2847473 h 4318087"/>
                <a:gd name="connsiteX332" fmla="*/ 6234809 w 7039738"/>
                <a:gd name="connsiteY332" fmla="*/ 2855494 h 4318087"/>
                <a:gd name="connsiteX333" fmla="*/ 5954072 w 7039738"/>
                <a:gd name="connsiteY333" fmla="*/ 2871536 h 4318087"/>
                <a:gd name="connsiteX334" fmla="*/ 5881883 w 7039738"/>
                <a:gd name="connsiteY334" fmla="*/ 2879557 h 4318087"/>
                <a:gd name="connsiteX335" fmla="*/ 5769588 w 7039738"/>
                <a:gd name="connsiteY335" fmla="*/ 2903621 h 4318087"/>
                <a:gd name="connsiteX336" fmla="*/ 5689377 w 7039738"/>
                <a:gd name="connsiteY336" fmla="*/ 2911642 h 4318087"/>
                <a:gd name="connsiteX337" fmla="*/ 5544998 w 7039738"/>
                <a:gd name="connsiteY337" fmla="*/ 2927684 h 4318087"/>
                <a:gd name="connsiteX338" fmla="*/ 5272283 w 7039738"/>
                <a:gd name="connsiteY338" fmla="*/ 2951747 h 4318087"/>
                <a:gd name="connsiteX339" fmla="*/ 5039672 w 7039738"/>
                <a:gd name="connsiteY339" fmla="*/ 2959768 h 4318087"/>
                <a:gd name="connsiteX340" fmla="*/ 4863209 w 7039738"/>
                <a:gd name="connsiteY340" fmla="*/ 2975810 h 4318087"/>
                <a:gd name="connsiteX341" fmla="*/ 4831125 w 7039738"/>
                <a:gd name="connsiteY341" fmla="*/ 2983831 h 4318087"/>
                <a:gd name="connsiteX342" fmla="*/ 4766956 w 7039738"/>
                <a:gd name="connsiteY342" fmla="*/ 2991852 h 4318087"/>
                <a:gd name="connsiteX343" fmla="*/ 4710809 w 7039738"/>
                <a:gd name="connsiteY343" fmla="*/ 2999873 h 4318087"/>
                <a:gd name="connsiteX344" fmla="*/ 4598514 w 7039738"/>
                <a:gd name="connsiteY344" fmla="*/ 3007894 h 4318087"/>
                <a:gd name="connsiteX345" fmla="*/ 4534346 w 7039738"/>
                <a:gd name="connsiteY345" fmla="*/ 3023936 h 4318087"/>
                <a:gd name="connsiteX346" fmla="*/ 4502262 w 7039738"/>
                <a:gd name="connsiteY346" fmla="*/ 3031957 h 4318087"/>
                <a:gd name="connsiteX347" fmla="*/ 4478198 w 7039738"/>
                <a:gd name="connsiteY347" fmla="*/ 3039978 h 4318087"/>
                <a:gd name="connsiteX348" fmla="*/ 4462156 w 7039738"/>
                <a:gd name="connsiteY348" fmla="*/ 3056021 h 4318087"/>
                <a:gd name="connsiteX349" fmla="*/ 4510283 w 7039738"/>
                <a:gd name="connsiteY349" fmla="*/ 3080084 h 4318087"/>
                <a:gd name="connsiteX350" fmla="*/ 4558409 w 7039738"/>
                <a:gd name="connsiteY350" fmla="*/ 3104147 h 4318087"/>
                <a:gd name="connsiteX351" fmla="*/ 4582472 w 7039738"/>
                <a:gd name="connsiteY351" fmla="*/ 3120189 h 4318087"/>
                <a:gd name="connsiteX352" fmla="*/ 4630598 w 7039738"/>
                <a:gd name="connsiteY352" fmla="*/ 3136231 h 4318087"/>
                <a:gd name="connsiteX353" fmla="*/ 4670704 w 7039738"/>
                <a:gd name="connsiteY353" fmla="*/ 3168315 h 4318087"/>
                <a:gd name="connsiteX354" fmla="*/ 4694767 w 7039738"/>
                <a:gd name="connsiteY354" fmla="*/ 3176336 h 4318087"/>
                <a:gd name="connsiteX355" fmla="*/ 4718830 w 7039738"/>
                <a:gd name="connsiteY355" fmla="*/ 3192378 h 4318087"/>
                <a:gd name="connsiteX356" fmla="*/ 4734872 w 7039738"/>
                <a:gd name="connsiteY356" fmla="*/ 3208421 h 4318087"/>
                <a:gd name="connsiteX357" fmla="*/ 4758935 w 7039738"/>
                <a:gd name="connsiteY357" fmla="*/ 3216442 h 4318087"/>
                <a:gd name="connsiteX358" fmla="*/ 4782998 w 7039738"/>
                <a:gd name="connsiteY358" fmla="*/ 3232484 h 4318087"/>
                <a:gd name="connsiteX359" fmla="*/ 4799041 w 7039738"/>
                <a:gd name="connsiteY359" fmla="*/ 3248526 h 4318087"/>
                <a:gd name="connsiteX360" fmla="*/ 4823104 w 7039738"/>
                <a:gd name="connsiteY360" fmla="*/ 3256547 h 4318087"/>
                <a:gd name="connsiteX361" fmla="*/ 4863209 w 7039738"/>
                <a:gd name="connsiteY361" fmla="*/ 3288631 h 4318087"/>
                <a:gd name="connsiteX362" fmla="*/ 4911335 w 7039738"/>
                <a:gd name="connsiteY362" fmla="*/ 3336757 h 4318087"/>
                <a:gd name="connsiteX363" fmla="*/ 4927377 w 7039738"/>
                <a:gd name="connsiteY363" fmla="*/ 3352800 h 4318087"/>
                <a:gd name="connsiteX364" fmla="*/ 4975504 w 7039738"/>
                <a:gd name="connsiteY364" fmla="*/ 3384884 h 4318087"/>
                <a:gd name="connsiteX365" fmla="*/ 5023630 w 7039738"/>
                <a:gd name="connsiteY365" fmla="*/ 3416968 h 4318087"/>
                <a:gd name="connsiteX366" fmla="*/ 5047693 w 7039738"/>
                <a:gd name="connsiteY366" fmla="*/ 3433010 h 4318087"/>
                <a:gd name="connsiteX367" fmla="*/ 5063735 w 7039738"/>
                <a:gd name="connsiteY367" fmla="*/ 3457073 h 4318087"/>
                <a:gd name="connsiteX368" fmla="*/ 5103841 w 7039738"/>
                <a:gd name="connsiteY368" fmla="*/ 3497178 h 4318087"/>
                <a:gd name="connsiteX369" fmla="*/ 5119883 w 7039738"/>
                <a:gd name="connsiteY369" fmla="*/ 3513221 h 4318087"/>
                <a:gd name="connsiteX370" fmla="*/ 5159988 w 7039738"/>
                <a:gd name="connsiteY370" fmla="*/ 3553326 h 4318087"/>
                <a:gd name="connsiteX371" fmla="*/ 5208114 w 7039738"/>
                <a:gd name="connsiteY371" fmla="*/ 3625515 h 4318087"/>
                <a:gd name="connsiteX372" fmla="*/ 5224156 w 7039738"/>
                <a:gd name="connsiteY372" fmla="*/ 3649578 h 4318087"/>
                <a:gd name="connsiteX373" fmla="*/ 5256241 w 7039738"/>
                <a:gd name="connsiteY373" fmla="*/ 3681663 h 4318087"/>
                <a:gd name="connsiteX374" fmla="*/ 5288325 w 7039738"/>
                <a:gd name="connsiteY374" fmla="*/ 3753852 h 4318087"/>
                <a:gd name="connsiteX375" fmla="*/ 5280304 w 7039738"/>
                <a:gd name="connsiteY375" fmla="*/ 3777915 h 4318087"/>
                <a:gd name="connsiteX376" fmla="*/ 5232177 w 7039738"/>
                <a:gd name="connsiteY376" fmla="*/ 3793957 h 4318087"/>
                <a:gd name="connsiteX377" fmla="*/ 5176030 w 7039738"/>
                <a:gd name="connsiteY377" fmla="*/ 3810000 h 4318087"/>
                <a:gd name="connsiteX378" fmla="*/ 5151967 w 7039738"/>
                <a:gd name="connsiteY378" fmla="*/ 3826042 h 4318087"/>
                <a:gd name="connsiteX379" fmla="*/ 5103841 w 7039738"/>
                <a:gd name="connsiteY379" fmla="*/ 3850105 h 4318087"/>
                <a:gd name="connsiteX380" fmla="*/ 5087798 w 7039738"/>
                <a:gd name="connsiteY380" fmla="*/ 3866147 h 4318087"/>
                <a:gd name="connsiteX381" fmla="*/ 5071756 w 7039738"/>
                <a:gd name="connsiteY381" fmla="*/ 3890210 h 4318087"/>
                <a:gd name="connsiteX382" fmla="*/ 5047693 w 7039738"/>
                <a:gd name="connsiteY382" fmla="*/ 3898231 h 4318087"/>
                <a:gd name="connsiteX383" fmla="*/ 5039672 w 7039738"/>
                <a:gd name="connsiteY383" fmla="*/ 3874168 h 4318087"/>
                <a:gd name="connsiteX384" fmla="*/ 5023630 w 7039738"/>
                <a:gd name="connsiteY384" fmla="*/ 3810000 h 4318087"/>
                <a:gd name="connsiteX385" fmla="*/ 4991546 w 7039738"/>
                <a:gd name="connsiteY385" fmla="*/ 3737810 h 4318087"/>
                <a:gd name="connsiteX386" fmla="*/ 4967483 w 7039738"/>
                <a:gd name="connsiteY386" fmla="*/ 3721768 h 4318087"/>
                <a:gd name="connsiteX387" fmla="*/ 4935398 w 7039738"/>
                <a:gd name="connsiteY387" fmla="*/ 3689684 h 4318087"/>
                <a:gd name="connsiteX388" fmla="*/ 4927377 w 7039738"/>
                <a:gd name="connsiteY388" fmla="*/ 3665621 h 4318087"/>
                <a:gd name="connsiteX389" fmla="*/ 4903314 w 7039738"/>
                <a:gd name="connsiteY389" fmla="*/ 3649578 h 4318087"/>
                <a:gd name="connsiteX390" fmla="*/ 4871230 w 7039738"/>
                <a:gd name="connsiteY390" fmla="*/ 3625515 h 4318087"/>
                <a:gd name="connsiteX391" fmla="*/ 4847167 w 7039738"/>
                <a:gd name="connsiteY391" fmla="*/ 3601452 h 4318087"/>
                <a:gd name="connsiteX392" fmla="*/ 4774977 w 7039738"/>
                <a:gd name="connsiteY392" fmla="*/ 3561347 h 4318087"/>
                <a:gd name="connsiteX393" fmla="*/ 4758935 w 7039738"/>
                <a:gd name="connsiteY393" fmla="*/ 3537284 h 4318087"/>
                <a:gd name="connsiteX394" fmla="*/ 4710809 w 7039738"/>
                <a:gd name="connsiteY394" fmla="*/ 3521242 h 4318087"/>
                <a:gd name="connsiteX395" fmla="*/ 4686746 w 7039738"/>
                <a:gd name="connsiteY395" fmla="*/ 3497178 h 4318087"/>
                <a:gd name="connsiteX396" fmla="*/ 4662683 w 7039738"/>
                <a:gd name="connsiteY396" fmla="*/ 3489157 h 4318087"/>
                <a:gd name="connsiteX397" fmla="*/ 4622577 w 7039738"/>
                <a:gd name="connsiteY397" fmla="*/ 3457073 h 4318087"/>
                <a:gd name="connsiteX398" fmla="*/ 4574451 w 7039738"/>
                <a:gd name="connsiteY398" fmla="*/ 3424989 h 4318087"/>
                <a:gd name="connsiteX399" fmla="*/ 4550388 w 7039738"/>
                <a:gd name="connsiteY399" fmla="*/ 3408947 h 4318087"/>
                <a:gd name="connsiteX400" fmla="*/ 4502262 w 7039738"/>
                <a:gd name="connsiteY400" fmla="*/ 3392905 h 4318087"/>
                <a:gd name="connsiteX401" fmla="*/ 4462156 w 7039738"/>
                <a:gd name="connsiteY401" fmla="*/ 3360821 h 4318087"/>
                <a:gd name="connsiteX402" fmla="*/ 4446114 w 7039738"/>
                <a:gd name="connsiteY402" fmla="*/ 3344778 h 4318087"/>
                <a:gd name="connsiteX403" fmla="*/ 4422051 w 7039738"/>
                <a:gd name="connsiteY403" fmla="*/ 3336757 h 4318087"/>
                <a:gd name="connsiteX404" fmla="*/ 4373925 w 7039738"/>
                <a:gd name="connsiteY404" fmla="*/ 3304673 h 4318087"/>
                <a:gd name="connsiteX405" fmla="*/ 4301735 w 7039738"/>
                <a:gd name="connsiteY405" fmla="*/ 3280610 h 4318087"/>
                <a:gd name="connsiteX406" fmla="*/ 4277672 w 7039738"/>
                <a:gd name="connsiteY406" fmla="*/ 3272589 h 4318087"/>
                <a:gd name="connsiteX407" fmla="*/ 4101209 w 7039738"/>
                <a:gd name="connsiteY407" fmla="*/ 3280610 h 4318087"/>
                <a:gd name="connsiteX408" fmla="*/ 4077146 w 7039738"/>
                <a:gd name="connsiteY408" fmla="*/ 3288631 h 4318087"/>
                <a:gd name="connsiteX409" fmla="*/ 4053083 w 7039738"/>
                <a:gd name="connsiteY409" fmla="*/ 3304673 h 4318087"/>
                <a:gd name="connsiteX410" fmla="*/ 4037041 w 7039738"/>
                <a:gd name="connsiteY410" fmla="*/ 3328736 h 4318087"/>
                <a:gd name="connsiteX411" fmla="*/ 4020998 w 7039738"/>
                <a:gd name="connsiteY411" fmla="*/ 3344778 h 4318087"/>
                <a:gd name="connsiteX412" fmla="*/ 4012977 w 7039738"/>
                <a:gd name="connsiteY412" fmla="*/ 3368842 h 4318087"/>
                <a:gd name="connsiteX413" fmla="*/ 3980893 w 7039738"/>
                <a:gd name="connsiteY413" fmla="*/ 3416968 h 4318087"/>
                <a:gd name="connsiteX414" fmla="*/ 3964851 w 7039738"/>
                <a:gd name="connsiteY414" fmla="*/ 3441031 h 4318087"/>
                <a:gd name="connsiteX415" fmla="*/ 3948809 w 7039738"/>
                <a:gd name="connsiteY415" fmla="*/ 3489157 h 4318087"/>
                <a:gd name="connsiteX416" fmla="*/ 3940788 w 7039738"/>
                <a:gd name="connsiteY416" fmla="*/ 3513221 h 4318087"/>
                <a:gd name="connsiteX417" fmla="*/ 3932767 w 7039738"/>
                <a:gd name="connsiteY417" fmla="*/ 3545305 h 4318087"/>
                <a:gd name="connsiteX418" fmla="*/ 3932767 w 7039738"/>
                <a:gd name="connsiteY418" fmla="*/ 3818021 h 4318087"/>
                <a:gd name="connsiteX419" fmla="*/ 3948809 w 7039738"/>
                <a:gd name="connsiteY419" fmla="*/ 4058652 h 4318087"/>
                <a:gd name="connsiteX420" fmla="*/ 3940788 w 7039738"/>
                <a:gd name="connsiteY420" fmla="*/ 4315326 h 4318087"/>
                <a:gd name="connsiteX421" fmla="*/ 3916725 w 7039738"/>
                <a:gd name="connsiteY421" fmla="*/ 4307305 h 4318087"/>
                <a:gd name="connsiteX422" fmla="*/ 3884641 w 7039738"/>
                <a:gd name="connsiteY422" fmla="*/ 4291263 h 4318087"/>
                <a:gd name="connsiteX423" fmla="*/ 3844535 w 7039738"/>
                <a:gd name="connsiteY423" fmla="*/ 4267200 h 4318087"/>
                <a:gd name="connsiteX424" fmla="*/ 3603904 w 7039738"/>
                <a:gd name="connsiteY424" fmla="*/ 4259178 h 4318087"/>
                <a:gd name="connsiteX425" fmla="*/ 3587862 w 7039738"/>
                <a:gd name="connsiteY425" fmla="*/ 4154905 h 4318087"/>
                <a:gd name="connsiteX426" fmla="*/ 3579841 w 7039738"/>
                <a:gd name="connsiteY426" fmla="*/ 3978442 h 4318087"/>
                <a:gd name="connsiteX427" fmla="*/ 3563798 w 7039738"/>
                <a:gd name="connsiteY427" fmla="*/ 3874168 h 4318087"/>
                <a:gd name="connsiteX428" fmla="*/ 3555777 w 7039738"/>
                <a:gd name="connsiteY428" fmla="*/ 3850105 h 4318087"/>
                <a:gd name="connsiteX429" fmla="*/ 3547756 w 7039738"/>
                <a:gd name="connsiteY429" fmla="*/ 3810000 h 4318087"/>
                <a:gd name="connsiteX430" fmla="*/ 3539735 w 7039738"/>
                <a:gd name="connsiteY430" fmla="*/ 3785936 h 4318087"/>
                <a:gd name="connsiteX431" fmla="*/ 3531714 w 7039738"/>
                <a:gd name="connsiteY431" fmla="*/ 3737810 h 4318087"/>
                <a:gd name="connsiteX432" fmla="*/ 3523693 w 7039738"/>
                <a:gd name="connsiteY432" fmla="*/ 3713747 h 4318087"/>
                <a:gd name="connsiteX433" fmla="*/ 3515672 w 7039738"/>
                <a:gd name="connsiteY433" fmla="*/ 3681663 h 4318087"/>
                <a:gd name="connsiteX434" fmla="*/ 3499630 w 7039738"/>
                <a:gd name="connsiteY434" fmla="*/ 3601452 h 4318087"/>
                <a:gd name="connsiteX435" fmla="*/ 3483588 w 7039738"/>
                <a:gd name="connsiteY435" fmla="*/ 3553326 h 4318087"/>
                <a:gd name="connsiteX436" fmla="*/ 3475567 w 7039738"/>
                <a:gd name="connsiteY436" fmla="*/ 3529263 h 4318087"/>
                <a:gd name="connsiteX437" fmla="*/ 3451504 w 7039738"/>
                <a:gd name="connsiteY437" fmla="*/ 3441031 h 4318087"/>
                <a:gd name="connsiteX438" fmla="*/ 3443483 w 7039738"/>
                <a:gd name="connsiteY438" fmla="*/ 3416968 h 4318087"/>
                <a:gd name="connsiteX439" fmla="*/ 3427441 w 7039738"/>
                <a:gd name="connsiteY439" fmla="*/ 3384884 h 4318087"/>
                <a:gd name="connsiteX440" fmla="*/ 3411398 w 7039738"/>
                <a:gd name="connsiteY440" fmla="*/ 3336757 h 4318087"/>
                <a:gd name="connsiteX441" fmla="*/ 3403377 w 7039738"/>
                <a:gd name="connsiteY441" fmla="*/ 3312694 h 4318087"/>
                <a:gd name="connsiteX442" fmla="*/ 3387335 w 7039738"/>
                <a:gd name="connsiteY442" fmla="*/ 3288631 h 4318087"/>
                <a:gd name="connsiteX443" fmla="*/ 3355251 w 7039738"/>
                <a:gd name="connsiteY443" fmla="*/ 3216442 h 4318087"/>
                <a:gd name="connsiteX444" fmla="*/ 3339209 w 7039738"/>
                <a:gd name="connsiteY444" fmla="*/ 3168315 h 4318087"/>
                <a:gd name="connsiteX445" fmla="*/ 3307125 w 7039738"/>
                <a:gd name="connsiteY445" fmla="*/ 3112168 h 4318087"/>
                <a:gd name="connsiteX446" fmla="*/ 3291083 w 7039738"/>
                <a:gd name="connsiteY446" fmla="*/ 3088105 h 4318087"/>
                <a:gd name="connsiteX447" fmla="*/ 3258998 w 7039738"/>
                <a:gd name="connsiteY447" fmla="*/ 3023936 h 4318087"/>
                <a:gd name="connsiteX448" fmla="*/ 3218893 w 7039738"/>
                <a:gd name="connsiteY448" fmla="*/ 2951747 h 4318087"/>
                <a:gd name="connsiteX449" fmla="*/ 3194830 w 7039738"/>
                <a:gd name="connsiteY449" fmla="*/ 2903621 h 4318087"/>
                <a:gd name="connsiteX450" fmla="*/ 3170767 w 7039738"/>
                <a:gd name="connsiteY450" fmla="*/ 2847473 h 4318087"/>
                <a:gd name="connsiteX451" fmla="*/ 3138683 w 7039738"/>
                <a:gd name="connsiteY451" fmla="*/ 2799347 h 4318087"/>
                <a:gd name="connsiteX452" fmla="*/ 3122641 w 7039738"/>
                <a:gd name="connsiteY452" fmla="*/ 2775284 h 4318087"/>
                <a:gd name="connsiteX453" fmla="*/ 3114619 w 7039738"/>
                <a:gd name="connsiteY453" fmla="*/ 2751221 h 4318087"/>
                <a:gd name="connsiteX454" fmla="*/ 3098577 w 7039738"/>
                <a:gd name="connsiteY454" fmla="*/ 2735178 h 4318087"/>
                <a:gd name="connsiteX455" fmla="*/ 3082535 w 7039738"/>
                <a:gd name="connsiteY455" fmla="*/ 2711115 h 4318087"/>
                <a:gd name="connsiteX456" fmla="*/ 3074514 w 7039738"/>
                <a:gd name="connsiteY456" fmla="*/ 2679031 h 4318087"/>
                <a:gd name="connsiteX457" fmla="*/ 3050451 w 7039738"/>
                <a:gd name="connsiteY457" fmla="*/ 2654968 h 4318087"/>
                <a:gd name="connsiteX458" fmla="*/ 3034409 w 7039738"/>
                <a:gd name="connsiteY458" fmla="*/ 2630905 h 4318087"/>
                <a:gd name="connsiteX459" fmla="*/ 3026388 w 7039738"/>
                <a:gd name="connsiteY459" fmla="*/ 2606842 h 4318087"/>
                <a:gd name="connsiteX460" fmla="*/ 2986283 w 7039738"/>
                <a:gd name="connsiteY460" fmla="*/ 2550694 h 4318087"/>
                <a:gd name="connsiteX461" fmla="*/ 2962219 w 7039738"/>
                <a:gd name="connsiteY461" fmla="*/ 2502568 h 4318087"/>
                <a:gd name="connsiteX462" fmla="*/ 2946177 w 7039738"/>
                <a:gd name="connsiteY462" fmla="*/ 2470484 h 4318087"/>
                <a:gd name="connsiteX463" fmla="*/ 2938156 w 7039738"/>
                <a:gd name="connsiteY463" fmla="*/ 2446421 h 4318087"/>
                <a:gd name="connsiteX464" fmla="*/ 2922114 w 7039738"/>
                <a:gd name="connsiteY464" fmla="*/ 2430378 h 4318087"/>
                <a:gd name="connsiteX465" fmla="*/ 2906072 w 7039738"/>
                <a:gd name="connsiteY465" fmla="*/ 2382252 h 4318087"/>
                <a:gd name="connsiteX466" fmla="*/ 2873988 w 7039738"/>
                <a:gd name="connsiteY466" fmla="*/ 2334126 h 4318087"/>
                <a:gd name="connsiteX467" fmla="*/ 2857946 w 7039738"/>
                <a:gd name="connsiteY467" fmla="*/ 2310063 h 4318087"/>
                <a:gd name="connsiteX468" fmla="*/ 2841904 w 7039738"/>
                <a:gd name="connsiteY468" fmla="*/ 2261936 h 4318087"/>
                <a:gd name="connsiteX469" fmla="*/ 2825862 w 7039738"/>
                <a:gd name="connsiteY469" fmla="*/ 2237873 h 4318087"/>
                <a:gd name="connsiteX470" fmla="*/ 2801798 w 7039738"/>
                <a:gd name="connsiteY470" fmla="*/ 2197768 h 4318087"/>
                <a:gd name="connsiteX471" fmla="*/ 2793777 w 7039738"/>
                <a:gd name="connsiteY471" fmla="*/ 2173705 h 4318087"/>
                <a:gd name="connsiteX472" fmla="*/ 2745651 w 7039738"/>
                <a:gd name="connsiteY472" fmla="*/ 2101515 h 4318087"/>
                <a:gd name="connsiteX473" fmla="*/ 2729609 w 7039738"/>
                <a:gd name="connsiteY473" fmla="*/ 2077452 h 4318087"/>
                <a:gd name="connsiteX474" fmla="*/ 2721588 w 7039738"/>
                <a:gd name="connsiteY474" fmla="*/ 2053389 h 4318087"/>
                <a:gd name="connsiteX475" fmla="*/ 2697525 w 7039738"/>
                <a:gd name="connsiteY475" fmla="*/ 2037347 h 4318087"/>
                <a:gd name="connsiteX476" fmla="*/ 2665441 w 7039738"/>
                <a:gd name="connsiteY476" fmla="*/ 2005263 h 4318087"/>
                <a:gd name="connsiteX477" fmla="*/ 2649398 w 7039738"/>
                <a:gd name="connsiteY477" fmla="*/ 1981200 h 4318087"/>
                <a:gd name="connsiteX478" fmla="*/ 2625335 w 7039738"/>
                <a:gd name="connsiteY478" fmla="*/ 1957136 h 4318087"/>
                <a:gd name="connsiteX479" fmla="*/ 2609293 w 7039738"/>
                <a:gd name="connsiteY479" fmla="*/ 1933073 h 4318087"/>
                <a:gd name="connsiteX480" fmla="*/ 2537104 w 7039738"/>
                <a:gd name="connsiteY480" fmla="*/ 1868905 h 4318087"/>
                <a:gd name="connsiteX481" fmla="*/ 2496998 w 7039738"/>
                <a:gd name="connsiteY481" fmla="*/ 1836821 h 4318087"/>
                <a:gd name="connsiteX482" fmla="*/ 2480956 w 7039738"/>
                <a:gd name="connsiteY482" fmla="*/ 1820778 h 4318087"/>
                <a:gd name="connsiteX483" fmla="*/ 2432830 w 7039738"/>
                <a:gd name="connsiteY483" fmla="*/ 1788694 h 4318087"/>
                <a:gd name="connsiteX484" fmla="*/ 2408767 w 7039738"/>
                <a:gd name="connsiteY484" fmla="*/ 1772652 h 4318087"/>
                <a:gd name="connsiteX485" fmla="*/ 2336577 w 7039738"/>
                <a:gd name="connsiteY485" fmla="*/ 1748589 h 4318087"/>
                <a:gd name="connsiteX486" fmla="*/ 2312514 w 7039738"/>
                <a:gd name="connsiteY486" fmla="*/ 1740568 h 4318087"/>
                <a:gd name="connsiteX487" fmla="*/ 2256367 w 7039738"/>
                <a:gd name="connsiteY487" fmla="*/ 1748589 h 4318087"/>
                <a:gd name="connsiteX488" fmla="*/ 2208241 w 7039738"/>
                <a:gd name="connsiteY488" fmla="*/ 1764631 h 4318087"/>
                <a:gd name="connsiteX489" fmla="*/ 2192198 w 7039738"/>
                <a:gd name="connsiteY489" fmla="*/ 1780673 h 4318087"/>
                <a:gd name="connsiteX490" fmla="*/ 2168135 w 7039738"/>
                <a:gd name="connsiteY490" fmla="*/ 1788694 h 4318087"/>
                <a:gd name="connsiteX491" fmla="*/ 2128030 w 7039738"/>
                <a:gd name="connsiteY491" fmla="*/ 1820778 h 4318087"/>
                <a:gd name="connsiteX492" fmla="*/ 2111988 w 7039738"/>
                <a:gd name="connsiteY492" fmla="*/ 1836821 h 4318087"/>
                <a:gd name="connsiteX493" fmla="*/ 2095946 w 7039738"/>
                <a:gd name="connsiteY493" fmla="*/ 1860884 h 4318087"/>
                <a:gd name="connsiteX494" fmla="*/ 2071883 w 7039738"/>
                <a:gd name="connsiteY494" fmla="*/ 1876926 h 4318087"/>
                <a:gd name="connsiteX495" fmla="*/ 2031777 w 7039738"/>
                <a:gd name="connsiteY495" fmla="*/ 1925052 h 4318087"/>
                <a:gd name="connsiteX496" fmla="*/ 1983651 w 7039738"/>
                <a:gd name="connsiteY496" fmla="*/ 1973178 h 4318087"/>
                <a:gd name="connsiteX497" fmla="*/ 1919483 w 7039738"/>
                <a:gd name="connsiteY497" fmla="*/ 2069431 h 4318087"/>
                <a:gd name="connsiteX498" fmla="*/ 1903441 w 7039738"/>
                <a:gd name="connsiteY498" fmla="*/ 2093494 h 4318087"/>
                <a:gd name="connsiteX499" fmla="*/ 1879377 w 7039738"/>
                <a:gd name="connsiteY499" fmla="*/ 2133600 h 4318087"/>
                <a:gd name="connsiteX500" fmla="*/ 1847293 w 7039738"/>
                <a:gd name="connsiteY500" fmla="*/ 2189747 h 4318087"/>
                <a:gd name="connsiteX501" fmla="*/ 1839272 w 7039738"/>
                <a:gd name="connsiteY501" fmla="*/ 2213810 h 4318087"/>
                <a:gd name="connsiteX502" fmla="*/ 1799167 w 7039738"/>
                <a:gd name="connsiteY502" fmla="*/ 2261936 h 4318087"/>
                <a:gd name="connsiteX503" fmla="*/ 1783125 w 7039738"/>
                <a:gd name="connsiteY503" fmla="*/ 2286000 h 4318087"/>
                <a:gd name="connsiteX504" fmla="*/ 1759062 w 7039738"/>
                <a:gd name="connsiteY504" fmla="*/ 2302042 h 4318087"/>
                <a:gd name="connsiteX505" fmla="*/ 1718956 w 7039738"/>
                <a:gd name="connsiteY505" fmla="*/ 2342147 h 4318087"/>
                <a:gd name="connsiteX506" fmla="*/ 1694893 w 7039738"/>
                <a:gd name="connsiteY506" fmla="*/ 2366210 h 4318087"/>
                <a:gd name="connsiteX507" fmla="*/ 1670830 w 7039738"/>
                <a:gd name="connsiteY507" fmla="*/ 2374231 h 4318087"/>
                <a:gd name="connsiteX508" fmla="*/ 1630725 w 7039738"/>
                <a:gd name="connsiteY508" fmla="*/ 2406315 h 4318087"/>
                <a:gd name="connsiteX509" fmla="*/ 1606662 w 7039738"/>
                <a:gd name="connsiteY509" fmla="*/ 2430378 h 4318087"/>
                <a:gd name="connsiteX510" fmla="*/ 1558535 w 7039738"/>
                <a:gd name="connsiteY510" fmla="*/ 2454442 h 4318087"/>
                <a:gd name="connsiteX511" fmla="*/ 1510409 w 7039738"/>
                <a:gd name="connsiteY511" fmla="*/ 2486526 h 4318087"/>
                <a:gd name="connsiteX512" fmla="*/ 1462283 w 7039738"/>
                <a:gd name="connsiteY512" fmla="*/ 2502568 h 4318087"/>
                <a:gd name="connsiteX513" fmla="*/ 1430198 w 7039738"/>
                <a:gd name="connsiteY513" fmla="*/ 2510589 h 4318087"/>
                <a:gd name="connsiteX514" fmla="*/ 1382072 w 7039738"/>
                <a:gd name="connsiteY514" fmla="*/ 2526631 h 4318087"/>
                <a:gd name="connsiteX515" fmla="*/ 1325925 w 7039738"/>
                <a:gd name="connsiteY515" fmla="*/ 2542673 h 4318087"/>
                <a:gd name="connsiteX516" fmla="*/ 1301862 w 7039738"/>
                <a:gd name="connsiteY516" fmla="*/ 2558715 h 4318087"/>
                <a:gd name="connsiteX517" fmla="*/ 1229672 w 7039738"/>
                <a:gd name="connsiteY517" fmla="*/ 2582778 h 4318087"/>
                <a:gd name="connsiteX518" fmla="*/ 1205609 w 7039738"/>
                <a:gd name="connsiteY518" fmla="*/ 2590800 h 4318087"/>
                <a:gd name="connsiteX519" fmla="*/ 1181546 w 7039738"/>
                <a:gd name="connsiteY519" fmla="*/ 2598821 h 4318087"/>
                <a:gd name="connsiteX520" fmla="*/ 1109356 w 7039738"/>
                <a:gd name="connsiteY520" fmla="*/ 2630905 h 4318087"/>
                <a:gd name="connsiteX521" fmla="*/ 1053209 w 7039738"/>
                <a:gd name="connsiteY521" fmla="*/ 2638926 h 4318087"/>
                <a:gd name="connsiteX522" fmla="*/ 997062 w 7039738"/>
                <a:gd name="connsiteY522" fmla="*/ 2654968 h 4318087"/>
                <a:gd name="connsiteX523" fmla="*/ 948935 w 7039738"/>
                <a:gd name="connsiteY523" fmla="*/ 2662989 h 4318087"/>
                <a:gd name="connsiteX524" fmla="*/ 844662 w 7039738"/>
                <a:gd name="connsiteY524" fmla="*/ 2679031 h 4318087"/>
                <a:gd name="connsiteX525" fmla="*/ 772472 w 7039738"/>
                <a:gd name="connsiteY525" fmla="*/ 2695073 h 4318087"/>
                <a:gd name="connsiteX526" fmla="*/ 748409 w 7039738"/>
                <a:gd name="connsiteY526" fmla="*/ 2703094 h 4318087"/>
                <a:gd name="connsiteX527" fmla="*/ 708304 w 7039738"/>
                <a:gd name="connsiteY527" fmla="*/ 2711115 h 4318087"/>
                <a:gd name="connsiteX528" fmla="*/ 676219 w 7039738"/>
                <a:gd name="connsiteY528" fmla="*/ 2719136 h 4318087"/>
                <a:gd name="connsiteX529" fmla="*/ 636114 w 7039738"/>
                <a:gd name="connsiteY529" fmla="*/ 2727157 h 4318087"/>
                <a:gd name="connsiteX530" fmla="*/ 571946 w 7039738"/>
                <a:gd name="connsiteY530" fmla="*/ 2743200 h 4318087"/>
                <a:gd name="connsiteX531" fmla="*/ 539862 w 7039738"/>
                <a:gd name="connsiteY531" fmla="*/ 2759242 h 4318087"/>
                <a:gd name="connsiteX532" fmla="*/ 523819 w 7039738"/>
                <a:gd name="connsiteY532" fmla="*/ 2775284 h 4318087"/>
                <a:gd name="connsiteX533" fmla="*/ 475693 w 7039738"/>
                <a:gd name="connsiteY533" fmla="*/ 2791326 h 4318087"/>
                <a:gd name="connsiteX534" fmla="*/ 419546 w 7039738"/>
                <a:gd name="connsiteY534" fmla="*/ 2831431 h 4318087"/>
                <a:gd name="connsiteX535" fmla="*/ 395483 w 7039738"/>
                <a:gd name="connsiteY535" fmla="*/ 2855494 h 4318087"/>
                <a:gd name="connsiteX536" fmla="*/ 347356 w 7039738"/>
                <a:gd name="connsiteY536" fmla="*/ 2895600 h 4318087"/>
                <a:gd name="connsiteX537" fmla="*/ 307251 w 7039738"/>
                <a:gd name="connsiteY537" fmla="*/ 2935705 h 4318087"/>
                <a:gd name="connsiteX538" fmla="*/ 291209 w 7039738"/>
                <a:gd name="connsiteY538" fmla="*/ 2959768 h 4318087"/>
                <a:gd name="connsiteX539" fmla="*/ 243083 w 7039738"/>
                <a:gd name="connsiteY539" fmla="*/ 2999873 h 4318087"/>
                <a:gd name="connsiteX540" fmla="*/ 227041 w 7039738"/>
                <a:gd name="connsiteY540" fmla="*/ 3023936 h 4318087"/>
                <a:gd name="connsiteX541" fmla="*/ 202977 w 7039738"/>
                <a:gd name="connsiteY541" fmla="*/ 3031957 h 4318087"/>
                <a:gd name="connsiteX542" fmla="*/ 178914 w 7039738"/>
                <a:gd name="connsiteY542" fmla="*/ 3048000 h 4318087"/>
                <a:gd name="connsiteX543" fmla="*/ 138809 w 7039738"/>
                <a:gd name="connsiteY543" fmla="*/ 3088105 h 4318087"/>
                <a:gd name="connsiteX544" fmla="*/ 98704 w 7039738"/>
                <a:gd name="connsiteY544" fmla="*/ 3136231 h 4318087"/>
                <a:gd name="connsiteX545" fmla="*/ 90683 w 7039738"/>
                <a:gd name="connsiteY545" fmla="*/ 3112168 h 4318087"/>
                <a:gd name="connsiteX546" fmla="*/ 146830 w 7039738"/>
                <a:gd name="connsiteY546" fmla="*/ 3048000 h 4318087"/>
                <a:gd name="connsiteX547" fmla="*/ 162872 w 7039738"/>
                <a:gd name="connsiteY547" fmla="*/ 3031957 h 4318087"/>
                <a:gd name="connsiteX548" fmla="*/ 194956 w 7039738"/>
                <a:gd name="connsiteY548" fmla="*/ 2991852 h 4318087"/>
                <a:gd name="connsiteX549" fmla="*/ 202977 w 7039738"/>
                <a:gd name="connsiteY549" fmla="*/ 2967789 h 4318087"/>
                <a:gd name="connsiteX550" fmla="*/ 235062 w 7039738"/>
                <a:gd name="connsiteY550" fmla="*/ 2927684 h 4318087"/>
                <a:gd name="connsiteX551" fmla="*/ 259125 w 7039738"/>
                <a:gd name="connsiteY551" fmla="*/ 2911642 h 4318087"/>
                <a:gd name="connsiteX552" fmla="*/ 235062 w 7039738"/>
                <a:gd name="connsiteY552" fmla="*/ 2903621 h 4318087"/>
                <a:gd name="connsiteX553" fmla="*/ 186935 w 7039738"/>
                <a:gd name="connsiteY553" fmla="*/ 2919663 h 4318087"/>
                <a:gd name="connsiteX554" fmla="*/ 162872 w 7039738"/>
                <a:gd name="connsiteY554" fmla="*/ 2927684 h 4318087"/>
                <a:gd name="connsiteX555" fmla="*/ 138809 w 7039738"/>
                <a:gd name="connsiteY555" fmla="*/ 2943726 h 4318087"/>
                <a:gd name="connsiteX556" fmla="*/ 114746 w 7039738"/>
                <a:gd name="connsiteY556" fmla="*/ 2951747 h 4318087"/>
                <a:gd name="connsiteX557" fmla="*/ 66619 w 7039738"/>
                <a:gd name="connsiteY557" fmla="*/ 2983831 h 4318087"/>
                <a:gd name="connsiteX558" fmla="*/ 42556 w 7039738"/>
                <a:gd name="connsiteY558" fmla="*/ 2999873 h 4318087"/>
                <a:gd name="connsiteX559" fmla="*/ 18493 w 7039738"/>
                <a:gd name="connsiteY559" fmla="*/ 3015915 h 4318087"/>
                <a:gd name="connsiteX560" fmla="*/ 2451 w 7039738"/>
                <a:gd name="connsiteY560" fmla="*/ 3039978 h 4318087"/>
                <a:gd name="connsiteX561" fmla="*/ 50577 w 7039738"/>
                <a:gd name="connsiteY561" fmla="*/ 3007894 h 4318087"/>
                <a:gd name="connsiteX562" fmla="*/ 74641 w 7039738"/>
                <a:gd name="connsiteY562" fmla="*/ 2991852 h 4318087"/>
                <a:gd name="connsiteX563" fmla="*/ 98704 w 7039738"/>
                <a:gd name="connsiteY563" fmla="*/ 2975810 h 4318087"/>
                <a:gd name="connsiteX564" fmla="*/ 122767 w 7039738"/>
                <a:gd name="connsiteY564" fmla="*/ 2959768 h 4318087"/>
                <a:gd name="connsiteX565" fmla="*/ 138809 w 7039738"/>
                <a:gd name="connsiteY565" fmla="*/ 2935705 h 4318087"/>
                <a:gd name="connsiteX566" fmla="*/ 162872 w 7039738"/>
                <a:gd name="connsiteY566" fmla="*/ 2919663 h 4318087"/>
                <a:gd name="connsiteX567" fmla="*/ 170893 w 7039738"/>
                <a:gd name="connsiteY567" fmla="*/ 2895600 h 4318087"/>
                <a:gd name="connsiteX568" fmla="*/ 186935 w 7039738"/>
                <a:gd name="connsiteY568" fmla="*/ 2879557 h 4318087"/>
                <a:gd name="connsiteX569" fmla="*/ 235062 w 7039738"/>
                <a:gd name="connsiteY569" fmla="*/ 2815389 h 4318087"/>
                <a:gd name="connsiteX570" fmla="*/ 259125 w 7039738"/>
                <a:gd name="connsiteY570" fmla="*/ 2799347 h 4318087"/>
                <a:gd name="connsiteX571" fmla="*/ 291209 w 7039738"/>
                <a:gd name="connsiteY571" fmla="*/ 2759242 h 4318087"/>
                <a:gd name="connsiteX572" fmla="*/ 307251 w 7039738"/>
                <a:gd name="connsiteY572" fmla="*/ 2735178 h 4318087"/>
                <a:gd name="connsiteX573" fmla="*/ 331314 w 7039738"/>
                <a:gd name="connsiteY573" fmla="*/ 2727157 h 4318087"/>
                <a:gd name="connsiteX574" fmla="*/ 427567 w 7039738"/>
                <a:gd name="connsiteY574" fmla="*/ 2679031 h 4318087"/>
                <a:gd name="connsiteX575" fmla="*/ 451630 w 7039738"/>
                <a:gd name="connsiteY575" fmla="*/ 2671010 h 4318087"/>
                <a:gd name="connsiteX576" fmla="*/ 475693 w 7039738"/>
                <a:gd name="connsiteY576" fmla="*/ 2662989 h 4318087"/>
                <a:gd name="connsiteX577" fmla="*/ 499756 w 7039738"/>
                <a:gd name="connsiteY577" fmla="*/ 2646947 h 4318087"/>
                <a:gd name="connsiteX578" fmla="*/ 531841 w 7039738"/>
                <a:gd name="connsiteY578" fmla="*/ 2638926 h 4318087"/>
                <a:gd name="connsiteX579" fmla="*/ 636114 w 7039738"/>
                <a:gd name="connsiteY579" fmla="*/ 2622884 h 4318087"/>
                <a:gd name="connsiteX580" fmla="*/ 660177 w 7039738"/>
                <a:gd name="connsiteY580" fmla="*/ 2614863 h 4318087"/>
                <a:gd name="connsiteX581" fmla="*/ 772472 w 7039738"/>
                <a:gd name="connsiteY581" fmla="*/ 2598821 h 4318087"/>
                <a:gd name="connsiteX582" fmla="*/ 860704 w 7039738"/>
                <a:gd name="connsiteY582" fmla="*/ 2582778 h 4318087"/>
                <a:gd name="connsiteX583" fmla="*/ 924872 w 7039738"/>
                <a:gd name="connsiteY583" fmla="*/ 2566736 h 4318087"/>
                <a:gd name="connsiteX584" fmla="*/ 964977 w 7039738"/>
                <a:gd name="connsiteY584" fmla="*/ 2558715 h 4318087"/>
                <a:gd name="connsiteX585" fmla="*/ 989041 w 7039738"/>
                <a:gd name="connsiteY585" fmla="*/ 2550694 h 4318087"/>
                <a:gd name="connsiteX586" fmla="*/ 1021125 w 7039738"/>
                <a:gd name="connsiteY586" fmla="*/ 2542673 h 4318087"/>
                <a:gd name="connsiteX587" fmla="*/ 1045188 w 7039738"/>
                <a:gd name="connsiteY587" fmla="*/ 2534652 h 4318087"/>
                <a:gd name="connsiteX588" fmla="*/ 1077272 w 7039738"/>
                <a:gd name="connsiteY588" fmla="*/ 2526631 h 4318087"/>
                <a:gd name="connsiteX589" fmla="*/ 1109356 w 7039738"/>
                <a:gd name="connsiteY589" fmla="*/ 2510589 h 4318087"/>
                <a:gd name="connsiteX590" fmla="*/ 1157483 w 7039738"/>
                <a:gd name="connsiteY590" fmla="*/ 2494547 h 4318087"/>
                <a:gd name="connsiteX591" fmla="*/ 1213630 w 7039738"/>
                <a:gd name="connsiteY591" fmla="*/ 2462463 h 4318087"/>
                <a:gd name="connsiteX592" fmla="*/ 1253735 w 7039738"/>
                <a:gd name="connsiteY592" fmla="*/ 2430378 h 4318087"/>
                <a:gd name="connsiteX593" fmla="*/ 1277798 w 7039738"/>
                <a:gd name="connsiteY593" fmla="*/ 2414336 h 4318087"/>
                <a:gd name="connsiteX594" fmla="*/ 1293841 w 7039738"/>
                <a:gd name="connsiteY594" fmla="*/ 2398294 h 4318087"/>
                <a:gd name="connsiteX595" fmla="*/ 1341967 w 7039738"/>
                <a:gd name="connsiteY595" fmla="*/ 2366210 h 4318087"/>
                <a:gd name="connsiteX596" fmla="*/ 1358009 w 7039738"/>
                <a:gd name="connsiteY596" fmla="*/ 2342147 h 4318087"/>
                <a:gd name="connsiteX597" fmla="*/ 1382072 w 7039738"/>
                <a:gd name="connsiteY597" fmla="*/ 2334126 h 4318087"/>
                <a:gd name="connsiteX598" fmla="*/ 1390093 w 7039738"/>
                <a:gd name="connsiteY598" fmla="*/ 2310063 h 4318087"/>
                <a:gd name="connsiteX599" fmla="*/ 1414156 w 7039738"/>
                <a:gd name="connsiteY599" fmla="*/ 2294021 h 4318087"/>
                <a:gd name="connsiteX600" fmla="*/ 1430198 w 7039738"/>
                <a:gd name="connsiteY600" fmla="*/ 2277978 h 4318087"/>
                <a:gd name="connsiteX601" fmla="*/ 1438219 w 7039738"/>
                <a:gd name="connsiteY601" fmla="*/ 2253915 h 4318087"/>
                <a:gd name="connsiteX602" fmla="*/ 1486346 w 7039738"/>
                <a:gd name="connsiteY602" fmla="*/ 2189747 h 4318087"/>
                <a:gd name="connsiteX603" fmla="*/ 1510409 w 7039738"/>
                <a:gd name="connsiteY603" fmla="*/ 2141621 h 4318087"/>
                <a:gd name="connsiteX604" fmla="*/ 1518430 w 7039738"/>
                <a:gd name="connsiteY604" fmla="*/ 2053389 h 4318087"/>
                <a:gd name="connsiteX605" fmla="*/ 1494367 w 7039738"/>
                <a:gd name="connsiteY605" fmla="*/ 2045368 h 4318087"/>
                <a:gd name="connsiteX606" fmla="*/ 1462283 w 7039738"/>
                <a:gd name="connsiteY606" fmla="*/ 2037347 h 4318087"/>
                <a:gd name="connsiteX607" fmla="*/ 1325925 w 7039738"/>
                <a:gd name="connsiteY607" fmla="*/ 2045368 h 4318087"/>
                <a:gd name="connsiteX608" fmla="*/ 1285819 w 7039738"/>
                <a:gd name="connsiteY608" fmla="*/ 2053389 h 4318087"/>
                <a:gd name="connsiteX609" fmla="*/ 1253735 w 7039738"/>
                <a:gd name="connsiteY609" fmla="*/ 2061410 h 4318087"/>
                <a:gd name="connsiteX610" fmla="*/ 1181546 w 7039738"/>
                <a:gd name="connsiteY610" fmla="*/ 2085473 h 4318087"/>
                <a:gd name="connsiteX611" fmla="*/ 1157483 w 7039738"/>
                <a:gd name="connsiteY611" fmla="*/ 2093494 h 4318087"/>
                <a:gd name="connsiteX612" fmla="*/ 1093314 w 7039738"/>
                <a:gd name="connsiteY612" fmla="*/ 2109536 h 4318087"/>
                <a:gd name="connsiteX613" fmla="*/ 1061230 w 7039738"/>
                <a:gd name="connsiteY613" fmla="*/ 2117557 h 4318087"/>
                <a:gd name="connsiteX614" fmla="*/ 1037167 w 7039738"/>
                <a:gd name="connsiteY614" fmla="*/ 2125578 h 4318087"/>
                <a:gd name="connsiteX615" fmla="*/ 972998 w 7039738"/>
                <a:gd name="connsiteY615" fmla="*/ 2157663 h 4318087"/>
                <a:gd name="connsiteX616" fmla="*/ 940914 w 7039738"/>
                <a:gd name="connsiteY616" fmla="*/ 2165684 h 4318087"/>
                <a:gd name="connsiteX617" fmla="*/ 892788 w 7039738"/>
                <a:gd name="connsiteY617" fmla="*/ 2205789 h 4318087"/>
                <a:gd name="connsiteX618" fmla="*/ 868725 w 7039738"/>
                <a:gd name="connsiteY618" fmla="*/ 2229852 h 4318087"/>
                <a:gd name="connsiteX619" fmla="*/ 836641 w 7039738"/>
                <a:gd name="connsiteY619" fmla="*/ 2253915 h 4318087"/>
                <a:gd name="connsiteX620" fmla="*/ 780493 w 7039738"/>
                <a:gd name="connsiteY620" fmla="*/ 2302042 h 4318087"/>
                <a:gd name="connsiteX621" fmla="*/ 740388 w 7039738"/>
                <a:gd name="connsiteY621" fmla="*/ 2342147 h 4318087"/>
                <a:gd name="connsiteX622" fmla="*/ 724346 w 7039738"/>
                <a:gd name="connsiteY622" fmla="*/ 2366210 h 4318087"/>
                <a:gd name="connsiteX623" fmla="*/ 700283 w 7039738"/>
                <a:gd name="connsiteY623" fmla="*/ 2382252 h 4318087"/>
                <a:gd name="connsiteX624" fmla="*/ 692262 w 7039738"/>
                <a:gd name="connsiteY624" fmla="*/ 2390273 h 4318087"/>
                <a:gd name="connsiteX625" fmla="*/ 716325 w 7039738"/>
                <a:gd name="connsiteY625" fmla="*/ 2374231 h 4318087"/>
                <a:gd name="connsiteX626" fmla="*/ 756430 w 7039738"/>
                <a:gd name="connsiteY626" fmla="*/ 2302042 h 4318087"/>
                <a:gd name="connsiteX627" fmla="*/ 772472 w 7039738"/>
                <a:gd name="connsiteY627" fmla="*/ 2277978 h 4318087"/>
                <a:gd name="connsiteX628" fmla="*/ 788514 w 7039738"/>
                <a:gd name="connsiteY628" fmla="*/ 2253915 h 4318087"/>
                <a:gd name="connsiteX629" fmla="*/ 764451 w 7039738"/>
                <a:gd name="connsiteY629" fmla="*/ 2237873 h 4318087"/>
                <a:gd name="connsiteX630" fmla="*/ 740388 w 7039738"/>
                <a:gd name="connsiteY630" fmla="*/ 2253915 h 4318087"/>
                <a:gd name="connsiteX631" fmla="*/ 692262 w 7039738"/>
                <a:gd name="connsiteY631" fmla="*/ 2269957 h 4318087"/>
                <a:gd name="connsiteX632" fmla="*/ 636114 w 7039738"/>
                <a:gd name="connsiteY632" fmla="*/ 2286000 h 4318087"/>
                <a:gd name="connsiteX633" fmla="*/ 587988 w 7039738"/>
                <a:gd name="connsiteY633" fmla="*/ 2310063 h 4318087"/>
                <a:gd name="connsiteX634" fmla="*/ 563925 w 7039738"/>
                <a:gd name="connsiteY634" fmla="*/ 2334126 h 4318087"/>
                <a:gd name="connsiteX635" fmla="*/ 539862 w 7039738"/>
                <a:gd name="connsiteY635" fmla="*/ 2342147 h 4318087"/>
                <a:gd name="connsiteX636" fmla="*/ 523819 w 7039738"/>
                <a:gd name="connsiteY636" fmla="*/ 2366210 h 4318087"/>
                <a:gd name="connsiteX637" fmla="*/ 499756 w 7039738"/>
                <a:gd name="connsiteY637" fmla="*/ 2390273 h 4318087"/>
                <a:gd name="connsiteX638" fmla="*/ 523819 w 7039738"/>
                <a:gd name="connsiteY638" fmla="*/ 2342147 h 4318087"/>
                <a:gd name="connsiteX639" fmla="*/ 531841 w 7039738"/>
                <a:gd name="connsiteY639" fmla="*/ 2318084 h 4318087"/>
                <a:gd name="connsiteX640" fmla="*/ 555904 w 7039738"/>
                <a:gd name="connsiteY640" fmla="*/ 2302042 h 4318087"/>
                <a:gd name="connsiteX641" fmla="*/ 579967 w 7039738"/>
                <a:gd name="connsiteY641" fmla="*/ 2253915 h 4318087"/>
                <a:gd name="connsiteX642" fmla="*/ 604030 w 7039738"/>
                <a:gd name="connsiteY642" fmla="*/ 2237873 h 4318087"/>
                <a:gd name="connsiteX643" fmla="*/ 620072 w 7039738"/>
                <a:gd name="connsiteY643" fmla="*/ 2213810 h 4318087"/>
                <a:gd name="connsiteX644" fmla="*/ 692262 w 7039738"/>
                <a:gd name="connsiteY644" fmla="*/ 2173705 h 4318087"/>
                <a:gd name="connsiteX645" fmla="*/ 764451 w 7039738"/>
                <a:gd name="connsiteY645" fmla="*/ 2133600 h 4318087"/>
                <a:gd name="connsiteX646" fmla="*/ 780493 w 7039738"/>
                <a:gd name="connsiteY646" fmla="*/ 2117557 h 4318087"/>
                <a:gd name="connsiteX647" fmla="*/ 828619 w 7039738"/>
                <a:gd name="connsiteY647" fmla="*/ 2101515 h 4318087"/>
                <a:gd name="connsiteX648" fmla="*/ 876746 w 7039738"/>
                <a:gd name="connsiteY648" fmla="*/ 2085473 h 4318087"/>
                <a:gd name="connsiteX649" fmla="*/ 900809 w 7039738"/>
                <a:gd name="connsiteY649" fmla="*/ 2077452 h 4318087"/>
                <a:gd name="connsiteX650" fmla="*/ 924872 w 7039738"/>
                <a:gd name="connsiteY650" fmla="*/ 2069431 h 4318087"/>
                <a:gd name="connsiteX651" fmla="*/ 989041 w 7039738"/>
                <a:gd name="connsiteY651" fmla="*/ 2053389 h 4318087"/>
                <a:gd name="connsiteX652" fmla="*/ 1053209 w 7039738"/>
                <a:gd name="connsiteY652" fmla="*/ 2037347 h 4318087"/>
                <a:gd name="connsiteX653" fmla="*/ 1117377 w 7039738"/>
                <a:gd name="connsiteY653" fmla="*/ 2029326 h 4318087"/>
                <a:gd name="connsiteX654" fmla="*/ 1277798 w 7039738"/>
                <a:gd name="connsiteY654" fmla="*/ 2013284 h 4318087"/>
                <a:gd name="connsiteX655" fmla="*/ 1317904 w 7039738"/>
                <a:gd name="connsiteY655" fmla="*/ 2005263 h 4318087"/>
                <a:gd name="connsiteX656" fmla="*/ 1374051 w 7039738"/>
                <a:gd name="connsiteY656" fmla="*/ 1997242 h 4318087"/>
                <a:gd name="connsiteX657" fmla="*/ 1398114 w 7039738"/>
                <a:gd name="connsiteY657" fmla="*/ 1989221 h 4318087"/>
                <a:gd name="connsiteX658" fmla="*/ 1438219 w 7039738"/>
                <a:gd name="connsiteY658" fmla="*/ 1965157 h 4318087"/>
                <a:gd name="connsiteX659" fmla="*/ 1454262 w 7039738"/>
                <a:gd name="connsiteY659" fmla="*/ 1949115 h 4318087"/>
                <a:gd name="connsiteX660" fmla="*/ 1478325 w 7039738"/>
                <a:gd name="connsiteY660" fmla="*/ 1941094 h 4318087"/>
                <a:gd name="connsiteX661" fmla="*/ 1550514 w 7039738"/>
                <a:gd name="connsiteY661" fmla="*/ 1900989 h 4318087"/>
                <a:gd name="connsiteX662" fmla="*/ 1574577 w 7039738"/>
                <a:gd name="connsiteY662" fmla="*/ 1876926 h 4318087"/>
                <a:gd name="connsiteX663" fmla="*/ 1598641 w 7039738"/>
                <a:gd name="connsiteY663" fmla="*/ 1860884 h 4318087"/>
                <a:gd name="connsiteX664" fmla="*/ 1638746 w 7039738"/>
                <a:gd name="connsiteY664" fmla="*/ 1820778 h 4318087"/>
                <a:gd name="connsiteX665" fmla="*/ 1662809 w 7039738"/>
                <a:gd name="connsiteY665" fmla="*/ 1796715 h 4318087"/>
                <a:gd name="connsiteX666" fmla="*/ 1686872 w 7039738"/>
                <a:gd name="connsiteY666" fmla="*/ 1780673 h 4318087"/>
                <a:gd name="connsiteX667" fmla="*/ 1710935 w 7039738"/>
                <a:gd name="connsiteY667" fmla="*/ 1748589 h 4318087"/>
                <a:gd name="connsiteX668" fmla="*/ 1734998 w 7039738"/>
                <a:gd name="connsiteY668" fmla="*/ 1732547 h 4318087"/>
                <a:gd name="connsiteX669" fmla="*/ 1751041 w 7039738"/>
                <a:gd name="connsiteY669" fmla="*/ 1716505 h 4318087"/>
                <a:gd name="connsiteX670" fmla="*/ 1783125 w 7039738"/>
                <a:gd name="connsiteY670" fmla="*/ 1676400 h 4318087"/>
                <a:gd name="connsiteX671" fmla="*/ 1815209 w 7039738"/>
                <a:gd name="connsiteY671" fmla="*/ 1636294 h 4318087"/>
                <a:gd name="connsiteX672" fmla="*/ 1823230 w 7039738"/>
                <a:gd name="connsiteY672" fmla="*/ 1612231 h 4318087"/>
                <a:gd name="connsiteX673" fmla="*/ 1847293 w 7039738"/>
                <a:gd name="connsiteY673" fmla="*/ 1564105 h 4318087"/>
                <a:gd name="connsiteX674" fmla="*/ 1831251 w 7039738"/>
                <a:gd name="connsiteY674" fmla="*/ 1451810 h 4318087"/>
                <a:gd name="connsiteX675" fmla="*/ 1815209 w 7039738"/>
                <a:gd name="connsiteY675" fmla="*/ 1427747 h 4318087"/>
                <a:gd name="connsiteX676" fmla="*/ 1791146 w 7039738"/>
                <a:gd name="connsiteY676" fmla="*/ 1411705 h 4318087"/>
                <a:gd name="connsiteX677" fmla="*/ 1751041 w 7039738"/>
                <a:gd name="connsiteY677" fmla="*/ 1371600 h 4318087"/>
                <a:gd name="connsiteX678" fmla="*/ 1734998 w 7039738"/>
                <a:gd name="connsiteY678" fmla="*/ 1355557 h 4318087"/>
                <a:gd name="connsiteX679" fmla="*/ 1662809 w 7039738"/>
                <a:gd name="connsiteY679" fmla="*/ 1315452 h 4318087"/>
                <a:gd name="connsiteX680" fmla="*/ 1614683 w 7039738"/>
                <a:gd name="connsiteY680" fmla="*/ 1275347 h 4318087"/>
                <a:gd name="connsiteX681" fmla="*/ 1582598 w 7039738"/>
                <a:gd name="connsiteY681" fmla="*/ 1251284 h 4318087"/>
                <a:gd name="connsiteX682" fmla="*/ 1534472 w 7039738"/>
                <a:gd name="connsiteY682" fmla="*/ 1235242 h 4318087"/>
                <a:gd name="connsiteX683" fmla="*/ 1422177 w 7039738"/>
                <a:gd name="connsiteY683" fmla="*/ 1203157 h 4318087"/>
                <a:gd name="connsiteX684" fmla="*/ 1285819 w 7039738"/>
                <a:gd name="connsiteY684" fmla="*/ 1179094 h 4318087"/>
                <a:gd name="connsiteX685" fmla="*/ 1237693 w 7039738"/>
                <a:gd name="connsiteY685" fmla="*/ 1171073 h 4318087"/>
                <a:gd name="connsiteX686" fmla="*/ 1189567 w 7039738"/>
                <a:gd name="connsiteY686" fmla="*/ 1163052 h 4318087"/>
                <a:gd name="connsiteX687" fmla="*/ 1101335 w 7039738"/>
                <a:gd name="connsiteY687" fmla="*/ 1147010 h 4318087"/>
                <a:gd name="connsiteX688" fmla="*/ 900809 w 7039738"/>
                <a:gd name="connsiteY688" fmla="*/ 1155031 h 4318087"/>
                <a:gd name="connsiteX689" fmla="*/ 860704 w 7039738"/>
                <a:gd name="connsiteY689" fmla="*/ 1163052 h 4318087"/>
                <a:gd name="connsiteX690" fmla="*/ 772472 w 7039738"/>
                <a:gd name="connsiteY690" fmla="*/ 1179094 h 4318087"/>
                <a:gd name="connsiteX691" fmla="*/ 748409 w 7039738"/>
                <a:gd name="connsiteY691" fmla="*/ 1195136 h 4318087"/>
                <a:gd name="connsiteX692" fmla="*/ 716325 w 7039738"/>
                <a:gd name="connsiteY692" fmla="*/ 1203157 h 4318087"/>
                <a:gd name="connsiteX693" fmla="*/ 692262 w 7039738"/>
                <a:gd name="connsiteY693" fmla="*/ 1211178 h 4318087"/>
                <a:gd name="connsiteX694" fmla="*/ 628093 w 7039738"/>
                <a:gd name="connsiteY694" fmla="*/ 1243263 h 4318087"/>
                <a:gd name="connsiteX695" fmla="*/ 571946 w 7039738"/>
                <a:gd name="connsiteY695" fmla="*/ 1259305 h 4318087"/>
                <a:gd name="connsiteX696" fmla="*/ 507777 w 7039738"/>
                <a:gd name="connsiteY696" fmla="*/ 1291389 h 4318087"/>
                <a:gd name="connsiteX697" fmla="*/ 475693 w 7039738"/>
                <a:gd name="connsiteY697" fmla="*/ 1307431 h 4318087"/>
                <a:gd name="connsiteX698" fmla="*/ 451630 w 7039738"/>
                <a:gd name="connsiteY698" fmla="*/ 1315452 h 4318087"/>
                <a:gd name="connsiteX699" fmla="*/ 411525 w 7039738"/>
                <a:gd name="connsiteY699" fmla="*/ 1347536 h 4318087"/>
                <a:gd name="connsiteX700" fmla="*/ 355377 w 7039738"/>
                <a:gd name="connsiteY700" fmla="*/ 1379621 h 4318087"/>
                <a:gd name="connsiteX701" fmla="*/ 323293 w 7039738"/>
                <a:gd name="connsiteY701" fmla="*/ 1403684 h 4318087"/>
                <a:gd name="connsiteX702" fmla="*/ 299230 w 7039738"/>
                <a:gd name="connsiteY702" fmla="*/ 1411705 h 4318087"/>
                <a:gd name="connsiteX703" fmla="*/ 275167 w 7039738"/>
                <a:gd name="connsiteY703" fmla="*/ 1435768 h 4318087"/>
                <a:gd name="connsiteX704" fmla="*/ 251104 w 7039738"/>
                <a:gd name="connsiteY704" fmla="*/ 1443789 h 4318087"/>
                <a:gd name="connsiteX705" fmla="*/ 210998 w 7039738"/>
                <a:gd name="connsiteY705" fmla="*/ 1475873 h 4318087"/>
                <a:gd name="connsiteX706" fmla="*/ 186935 w 7039738"/>
                <a:gd name="connsiteY706" fmla="*/ 1491915 h 4318087"/>
                <a:gd name="connsiteX707" fmla="*/ 235062 w 7039738"/>
                <a:gd name="connsiteY707" fmla="*/ 1475873 h 4318087"/>
                <a:gd name="connsiteX708" fmla="*/ 251104 w 7039738"/>
                <a:gd name="connsiteY708" fmla="*/ 1451810 h 4318087"/>
                <a:gd name="connsiteX709" fmla="*/ 251104 w 7039738"/>
                <a:gd name="connsiteY709" fmla="*/ 1371600 h 4318087"/>
                <a:gd name="connsiteX710" fmla="*/ 90683 w 7039738"/>
                <a:gd name="connsiteY710" fmla="*/ 1395663 h 4318087"/>
                <a:gd name="connsiteX711" fmla="*/ 42556 w 7039738"/>
                <a:gd name="connsiteY711" fmla="*/ 1427747 h 4318087"/>
                <a:gd name="connsiteX712" fmla="*/ 18493 w 7039738"/>
                <a:gd name="connsiteY712" fmla="*/ 1443789 h 4318087"/>
                <a:gd name="connsiteX713" fmla="*/ 42556 w 7039738"/>
                <a:gd name="connsiteY713" fmla="*/ 1419726 h 4318087"/>
                <a:gd name="connsiteX714" fmla="*/ 66619 w 7039738"/>
                <a:gd name="connsiteY714" fmla="*/ 1411705 h 4318087"/>
                <a:gd name="connsiteX715" fmla="*/ 106725 w 7039738"/>
                <a:gd name="connsiteY715" fmla="*/ 1379621 h 4318087"/>
                <a:gd name="connsiteX716" fmla="*/ 130788 w 7039738"/>
                <a:gd name="connsiteY716" fmla="*/ 1371600 h 4318087"/>
                <a:gd name="connsiteX717" fmla="*/ 146830 w 7039738"/>
                <a:gd name="connsiteY717" fmla="*/ 1355557 h 4318087"/>
                <a:gd name="connsiteX718" fmla="*/ 170893 w 7039738"/>
                <a:gd name="connsiteY718" fmla="*/ 1339515 h 4318087"/>
                <a:gd name="connsiteX719" fmla="*/ 210998 w 7039738"/>
                <a:gd name="connsiteY719" fmla="*/ 1307431 h 4318087"/>
                <a:gd name="connsiteX720" fmla="*/ 227041 w 7039738"/>
                <a:gd name="connsiteY720" fmla="*/ 1291389 h 4318087"/>
                <a:gd name="connsiteX721" fmla="*/ 275167 w 7039738"/>
                <a:gd name="connsiteY721" fmla="*/ 1275347 h 4318087"/>
                <a:gd name="connsiteX722" fmla="*/ 299230 w 7039738"/>
                <a:gd name="connsiteY722" fmla="*/ 1267326 h 4318087"/>
                <a:gd name="connsiteX723" fmla="*/ 323293 w 7039738"/>
                <a:gd name="connsiteY723" fmla="*/ 1251284 h 4318087"/>
                <a:gd name="connsiteX724" fmla="*/ 371419 w 7039738"/>
                <a:gd name="connsiteY724" fmla="*/ 1235242 h 4318087"/>
                <a:gd name="connsiteX725" fmla="*/ 395483 w 7039738"/>
                <a:gd name="connsiteY725" fmla="*/ 1227221 h 4318087"/>
                <a:gd name="connsiteX726" fmla="*/ 459651 w 7039738"/>
                <a:gd name="connsiteY726" fmla="*/ 1195136 h 4318087"/>
                <a:gd name="connsiteX727" fmla="*/ 507777 w 7039738"/>
                <a:gd name="connsiteY727" fmla="*/ 1171073 h 4318087"/>
                <a:gd name="connsiteX728" fmla="*/ 531841 w 7039738"/>
                <a:gd name="connsiteY728" fmla="*/ 1155031 h 4318087"/>
                <a:gd name="connsiteX729" fmla="*/ 596009 w 7039738"/>
                <a:gd name="connsiteY729" fmla="*/ 1122947 h 4318087"/>
                <a:gd name="connsiteX730" fmla="*/ 644135 w 7039738"/>
                <a:gd name="connsiteY730" fmla="*/ 1106905 h 4318087"/>
                <a:gd name="connsiteX731" fmla="*/ 668198 w 7039738"/>
                <a:gd name="connsiteY731" fmla="*/ 1090863 h 4318087"/>
                <a:gd name="connsiteX732" fmla="*/ 724346 w 7039738"/>
                <a:gd name="connsiteY732" fmla="*/ 1074821 h 4318087"/>
                <a:gd name="connsiteX733" fmla="*/ 772472 w 7039738"/>
                <a:gd name="connsiteY733" fmla="*/ 1058778 h 4318087"/>
                <a:gd name="connsiteX734" fmla="*/ 804556 w 7039738"/>
                <a:gd name="connsiteY734" fmla="*/ 1050757 h 4318087"/>
                <a:gd name="connsiteX735" fmla="*/ 828619 w 7039738"/>
                <a:gd name="connsiteY735" fmla="*/ 1042736 h 4318087"/>
                <a:gd name="connsiteX736" fmla="*/ 940914 w 7039738"/>
                <a:gd name="connsiteY736" fmla="*/ 1026694 h 4318087"/>
                <a:gd name="connsiteX737" fmla="*/ 1165504 w 7039738"/>
                <a:gd name="connsiteY737" fmla="*/ 1034715 h 4318087"/>
                <a:gd name="connsiteX738" fmla="*/ 1333946 w 7039738"/>
                <a:gd name="connsiteY738" fmla="*/ 1050757 h 4318087"/>
                <a:gd name="connsiteX739" fmla="*/ 1486346 w 7039738"/>
                <a:gd name="connsiteY739" fmla="*/ 1058778 h 4318087"/>
                <a:gd name="connsiteX740" fmla="*/ 1534472 w 7039738"/>
                <a:gd name="connsiteY740" fmla="*/ 1074821 h 4318087"/>
                <a:gd name="connsiteX741" fmla="*/ 1558535 w 7039738"/>
                <a:gd name="connsiteY741" fmla="*/ 1082842 h 4318087"/>
                <a:gd name="connsiteX742" fmla="*/ 1614683 w 7039738"/>
                <a:gd name="connsiteY742" fmla="*/ 1090863 h 4318087"/>
                <a:gd name="connsiteX743" fmla="*/ 1606662 w 7039738"/>
                <a:gd name="connsiteY743" fmla="*/ 1074821 h 4318087"/>
                <a:gd name="connsiteX744" fmla="*/ 1542493 w 7039738"/>
                <a:gd name="connsiteY744" fmla="*/ 1018673 h 4318087"/>
                <a:gd name="connsiteX745" fmla="*/ 1478325 w 7039738"/>
                <a:gd name="connsiteY745" fmla="*/ 1002631 h 4318087"/>
                <a:gd name="connsiteX746" fmla="*/ 1454262 w 7039738"/>
                <a:gd name="connsiteY746" fmla="*/ 994610 h 4318087"/>
                <a:gd name="connsiteX747" fmla="*/ 1269777 w 7039738"/>
                <a:gd name="connsiteY747" fmla="*/ 978568 h 4318087"/>
                <a:gd name="connsiteX748" fmla="*/ 1085293 w 7039738"/>
                <a:gd name="connsiteY748" fmla="*/ 962526 h 4318087"/>
                <a:gd name="connsiteX749" fmla="*/ 788514 w 7039738"/>
                <a:gd name="connsiteY749" fmla="*/ 946484 h 4318087"/>
                <a:gd name="connsiteX750" fmla="*/ 668198 w 7039738"/>
                <a:gd name="connsiteY750" fmla="*/ 938463 h 4318087"/>
                <a:gd name="connsiteX751" fmla="*/ 628093 w 7039738"/>
                <a:gd name="connsiteY751" fmla="*/ 930442 h 4318087"/>
                <a:gd name="connsiteX752" fmla="*/ 604030 w 7039738"/>
                <a:gd name="connsiteY752" fmla="*/ 922421 h 4318087"/>
                <a:gd name="connsiteX753" fmla="*/ 531841 w 7039738"/>
                <a:gd name="connsiteY753" fmla="*/ 906378 h 4318087"/>
                <a:gd name="connsiteX754" fmla="*/ 483714 w 7039738"/>
                <a:gd name="connsiteY754" fmla="*/ 890336 h 4318087"/>
                <a:gd name="connsiteX755" fmla="*/ 435588 w 7039738"/>
                <a:gd name="connsiteY755" fmla="*/ 858252 h 4318087"/>
                <a:gd name="connsiteX756" fmla="*/ 387462 w 7039738"/>
                <a:gd name="connsiteY756" fmla="*/ 842210 h 4318087"/>
                <a:gd name="connsiteX757" fmla="*/ 347356 w 7039738"/>
                <a:gd name="connsiteY757" fmla="*/ 810126 h 4318087"/>
                <a:gd name="connsiteX758" fmla="*/ 323293 w 7039738"/>
                <a:gd name="connsiteY758" fmla="*/ 786063 h 4318087"/>
                <a:gd name="connsiteX759" fmla="*/ 299230 w 7039738"/>
                <a:gd name="connsiteY759" fmla="*/ 770021 h 4318087"/>
                <a:gd name="connsiteX760" fmla="*/ 283188 w 7039738"/>
                <a:gd name="connsiteY760" fmla="*/ 753978 h 4318087"/>
                <a:gd name="connsiteX761" fmla="*/ 331314 w 7039738"/>
                <a:gd name="connsiteY761" fmla="*/ 778042 h 4318087"/>
                <a:gd name="connsiteX762" fmla="*/ 379441 w 7039738"/>
                <a:gd name="connsiteY762" fmla="*/ 794084 h 4318087"/>
                <a:gd name="connsiteX763" fmla="*/ 403504 w 7039738"/>
                <a:gd name="connsiteY763" fmla="*/ 802105 h 4318087"/>
                <a:gd name="connsiteX764" fmla="*/ 427567 w 7039738"/>
                <a:gd name="connsiteY764" fmla="*/ 810126 h 4318087"/>
                <a:gd name="connsiteX765" fmla="*/ 467672 w 7039738"/>
                <a:gd name="connsiteY765" fmla="*/ 802105 h 4318087"/>
                <a:gd name="connsiteX766" fmla="*/ 451630 w 7039738"/>
                <a:gd name="connsiteY766" fmla="*/ 753978 h 4318087"/>
                <a:gd name="connsiteX767" fmla="*/ 427567 w 7039738"/>
                <a:gd name="connsiteY767" fmla="*/ 681789 h 4318087"/>
                <a:gd name="connsiteX768" fmla="*/ 419546 w 7039738"/>
                <a:gd name="connsiteY768" fmla="*/ 657726 h 4318087"/>
                <a:gd name="connsiteX769" fmla="*/ 411525 w 7039738"/>
                <a:gd name="connsiteY769" fmla="*/ 633663 h 4318087"/>
                <a:gd name="connsiteX770" fmla="*/ 419546 w 7039738"/>
                <a:gd name="connsiteY770" fmla="*/ 577515 h 43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Lst>
              <a:rect l="l" t="t" r="r" b="b"/>
              <a:pathLst>
                <a:path w="7039738" h="4318087">
                  <a:moveTo>
                    <a:pt x="419546" y="577515"/>
                  </a:moveTo>
                  <a:cubicBezTo>
                    <a:pt x="422220" y="590884"/>
                    <a:pt x="421926" y="605210"/>
                    <a:pt x="427567" y="617621"/>
                  </a:cubicBezTo>
                  <a:cubicBezTo>
                    <a:pt x="447910" y="662376"/>
                    <a:pt x="452153" y="660749"/>
                    <a:pt x="483714" y="681789"/>
                  </a:cubicBezTo>
                  <a:cubicBezTo>
                    <a:pt x="505103" y="745957"/>
                    <a:pt x="473019" y="671094"/>
                    <a:pt x="515798" y="713873"/>
                  </a:cubicBezTo>
                  <a:cubicBezTo>
                    <a:pt x="558576" y="756651"/>
                    <a:pt x="483713" y="724568"/>
                    <a:pt x="547883" y="745957"/>
                  </a:cubicBezTo>
                  <a:cubicBezTo>
                    <a:pt x="575882" y="773957"/>
                    <a:pt x="556751" y="759609"/>
                    <a:pt x="612051" y="778042"/>
                  </a:cubicBezTo>
                  <a:lnTo>
                    <a:pt x="636114" y="786063"/>
                  </a:lnTo>
                  <a:cubicBezTo>
                    <a:pt x="718330" y="813468"/>
                    <a:pt x="653486" y="794302"/>
                    <a:pt x="844662" y="802105"/>
                  </a:cubicBezTo>
                  <a:cubicBezTo>
                    <a:pt x="1117179" y="813228"/>
                    <a:pt x="1055543" y="810183"/>
                    <a:pt x="1382072" y="818147"/>
                  </a:cubicBezTo>
                  <a:cubicBezTo>
                    <a:pt x="1390093" y="820821"/>
                    <a:pt x="1397844" y="824510"/>
                    <a:pt x="1406135" y="826168"/>
                  </a:cubicBezTo>
                  <a:cubicBezTo>
                    <a:pt x="1469839" y="838909"/>
                    <a:pt x="1533763" y="837219"/>
                    <a:pt x="1598641" y="842210"/>
                  </a:cubicBezTo>
                  <a:cubicBezTo>
                    <a:pt x="1634688" y="844983"/>
                    <a:pt x="1675070" y="849286"/>
                    <a:pt x="1710935" y="858252"/>
                  </a:cubicBezTo>
                  <a:cubicBezTo>
                    <a:pt x="1719137" y="860303"/>
                    <a:pt x="1726707" y="864615"/>
                    <a:pt x="1734998" y="866273"/>
                  </a:cubicBezTo>
                  <a:cubicBezTo>
                    <a:pt x="1766893" y="872652"/>
                    <a:pt x="1799051" y="877715"/>
                    <a:pt x="1831251" y="882315"/>
                  </a:cubicBezTo>
                  <a:cubicBezTo>
                    <a:pt x="1849967" y="884989"/>
                    <a:pt x="1868797" y="886954"/>
                    <a:pt x="1887398" y="890336"/>
                  </a:cubicBezTo>
                  <a:cubicBezTo>
                    <a:pt x="1942402" y="900337"/>
                    <a:pt x="1897738" y="894925"/>
                    <a:pt x="1943546" y="906378"/>
                  </a:cubicBezTo>
                  <a:cubicBezTo>
                    <a:pt x="1956772" y="909685"/>
                    <a:pt x="1970425" y="911093"/>
                    <a:pt x="1983651" y="914400"/>
                  </a:cubicBezTo>
                  <a:cubicBezTo>
                    <a:pt x="2013752" y="921926"/>
                    <a:pt x="2007655" y="924688"/>
                    <a:pt x="2039798" y="938463"/>
                  </a:cubicBezTo>
                  <a:cubicBezTo>
                    <a:pt x="2047570" y="941794"/>
                    <a:pt x="2055945" y="943515"/>
                    <a:pt x="2063862" y="946484"/>
                  </a:cubicBezTo>
                  <a:cubicBezTo>
                    <a:pt x="2085316" y="954529"/>
                    <a:pt x="2115798" y="966416"/>
                    <a:pt x="2136051" y="978568"/>
                  </a:cubicBezTo>
                  <a:cubicBezTo>
                    <a:pt x="2152584" y="988488"/>
                    <a:pt x="2166932" y="1002030"/>
                    <a:pt x="2184177" y="1010652"/>
                  </a:cubicBezTo>
                  <a:cubicBezTo>
                    <a:pt x="2194872" y="1015999"/>
                    <a:pt x="2205160" y="1022253"/>
                    <a:pt x="2216262" y="1026694"/>
                  </a:cubicBezTo>
                  <a:cubicBezTo>
                    <a:pt x="2231962" y="1032974"/>
                    <a:pt x="2250318" y="1033356"/>
                    <a:pt x="2264388" y="1042736"/>
                  </a:cubicBezTo>
                  <a:cubicBezTo>
                    <a:pt x="2272409" y="1048083"/>
                    <a:pt x="2280923" y="1052756"/>
                    <a:pt x="2288451" y="1058778"/>
                  </a:cubicBezTo>
                  <a:cubicBezTo>
                    <a:pt x="2294356" y="1063502"/>
                    <a:pt x="2298008" y="1070930"/>
                    <a:pt x="2304493" y="1074821"/>
                  </a:cubicBezTo>
                  <a:cubicBezTo>
                    <a:pt x="2311743" y="1079171"/>
                    <a:pt x="2321165" y="1078736"/>
                    <a:pt x="2328556" y="1082842"/>
                  </a:cubicBezTo>
                  <a:cubicBezTo>
                    <a:pt x="2345410" y="1092205"/>
                    <a:pt x="2360641" y="1104231"/>
                    <a:pt x="2376683" y="1114926"/>
                  </a:cubicBezTo>
                  <a:cubicBezTo>
                    <a:pt x="2384704" y="1120273"/>
                    <a:pt x="2391394" y="1128630"/>
                    <a:pt x="2400746" y="1130968"/>
                  </a:cubicBezTo>
                  <a:lnTo>
                    <a:pt x="2432830" y="1138989"/>
                  </a:lnTo>
                  <a:cubicBezTo>
                    <a:pt x="2438177" y="1147010"/>
                    <a:pt x="2441344" y="1157030"/>
                    <a:pt x="2448872" y="1163052"/>
                  </a:cubicBezTo>
                  <a:cubicBezTo>
                    <a:pt x="2455474" y="1168334"/>
                    <a:pt x="2465373" y="1167292"/>
                    <a:pt x="2472935" y="1171073"/>
                  </a:cubicBezTo>
                  <a:cubicBezTo>
                    <a:pt x="2481557" y="1175384"/>
                    <a:pt x="2489470" y="1181093"/>
                    <a:pt x="2496998" y="1187115"/>
                  </a:cubicBezTo>
                  <a:cubicBezTo>
                    <a:pt x="2502903" y="1191839"/>
                    <a:pt x="2507136" y="1198433"/>
                    <a:pt x="2513041" y="1203157"/>
                  </a:cubicBezTo>
                  <a:cubicBezTo>
                    <a:pt x="2520569" y="1209179"/>
                    <a:pt x="2529899" y="1212795"/>
                    <a:pt x="2537104" y="1219200"/>
                  </a:cubicBezTo>
                  <a:cubicBezTo>
                    <a:pt x="2602028" y="1276911"/>
                    <a:pt x="2559675" y="1258808"/>
                    <a:pt x="2609293" y="1275347"/>
                  </a:cubicBezTo>
                  <a:cubicBezTo>
                    <a:pt x="2646067" y="1330508"/>
                    <a:pt x="2623086" y="1317376"/>
                    <a:pt x="2665441" y="1331494"/>
                  </a:cubicBezTo>
                  <a:cubicBezTo>
                    <a:pt x="2679370" y="1373281"/>
                    <a:pt x="2664338" y="1340142"/>
                    <a:pt x="2689504" y="1371600"/>
                  </a:cubicBezTo>
                  <a:cubicBezTo>
                    <a:pt x="2720059" y="1409794"/>
                    <a:pt x="2688360" y="1384206"/>
                    <a:pt x="2729609" y="1411705"/>
                  </a:cubicBezTo>
                  <a:lnTo>
                    <a:pt x="2721588" y="1387642"/>
                  </a:lnTo>
                  <a:lnTo>
                    <a:pt x="2713567" y="1363578"/>
                  </a:lnTo>
                  <a:lnTo>
                    <a:pt x="2705546" y="1339515"/>
                  </a:lnTo>
                  <a:cubicBezTo>
                    <a:pt x="2691450" y="1184454"/>
                    <a:pt x="2692550" y="1236553"/>
                    <a:pt x="2705546" y="1002631"/>
                  </a:cubicBezTo>
                  <a:cubicBezTo>
                    <a:pt x="2705789" y="998257"/>
                    <a:pt x="2718298" y="938119"/>
                    <a:pt x="2721588" y="930442"/>
                  </a:cubicBezTo>
                  <a:cubicBezTo>
                    <a:pt x="2725385" y="921581"/>
                    <a:pt x="2732283" y="914399"/>
                    <a:pt x="2737630" y="906378"/>
                  </a:cubicBezTo>
                  <a:cubicBezTo>
                    <a:pt x="2754323" y="839604"/>
                    <a:pt x="2733997" y="905623"/>
                    <a:pt x="2761693" y="850231"/>
                  </a:cubicBezTo>
                  <a:cubicBezTo>
                    <a:pt x="2781866" y="809886"/>
                    <a:pt x="2751217" y="828623"/>
                    <a:pt x="2801798" y="778042"/>
                  </a:cubicBezTo>
                  <a:cubicBezTo>
                    <a:pt x="2809819" y="770021"/>
                    <a:pt x="2818898" y="762932"/>
                    <a:pt x="2825862" y="753978"/>
                  </a:cubicBezTo>
                  <a:cubicBezTo>
                    <a:pt x="2837699" y="738759"/>
                    <a:pt x="2847251" y="721894"/>
                    <a:pt x="2857946" y="705852"/>
                  </a:cubicBezTo>
                  <a:cubicBezTo>
                    <a:pt x="2863293" y="697831"/>
                    <a:pt x="2867171" y="688606"/>
                    <a:pt x="2873988" y="681789"/>
                  </a:cubicBezTo>
                  <a:cubicBezTo>
                    <a:pt x="2903137" y="652640"/>
                    <a:pt x="2896391" y="661654"/>
                    <a:pt x="2922114" y="625642"/>
                  </a:cubicBezTo>
                  <a:cubicBezTo>
                    <a:pt x="2981848" y="542012"/>
                    <a:pt x="2887332" y="667378"/>
                    <a:pt x="2962219" y="577515"/>
                  </a:cubicBezTo>
                  <a:cubicBezTo>
                    <a:pt x="2982042" y="553728"/>
                    <a:pt x="2977489" y="549393"/>
                    <a:pt x="2994304" y="521368"/>
                  </a:cubicBezTo>
                  <a:cubicBezTo>
                    <a:pt x="3004224" y="504835"/>
                    <a:pt x="3026388" y="473242"/>
                    <a:pt x="3026388" y="473242"/>
                  </a:cubicBezTo>
                  <a:cubicBezTo>
                    <a:pt x="3031735" y="457200"/>
                    <a:pt x="3033050" y="439185"/>
                    <a:pt x="3042430" y="425115"/>
                  </a:cubicBezTo>
                  <a:cubicBezTo>
                    <a:pt x="3060007" y="398750"/>
                    <a:pt x="3058191" y="406046"/>
                    <a:pt x="3066493" y="376989"/>
                  </a:cubicBezTo>
                  <a:cubicBezTo>
                    <a:pt x="3069521" y="366389"/>
                    <a:pt x="3071486" y="355505"/>
                    <a:pt x="3074514" y="344905"/>
                  </a:cubicBezTo>
                  <a:cubicBezTo>
                    <a:pt x="3076837" y="336775"/>
                    <a:pt x="3080310" y="328999"/>
                    <a:pt x="3082535" y="320842"/>
                  </a:cubicBezTo>
                  <a:cubicBezTo>
                    <a:pt x="3088336" y="299571"/>
                    <a:pt x="3091605" y="277590"/>
                    <a:pt x="3098577" y="256673"/>
                  </a:cubicBezTo>
                  <a:cubicBezTo>
                    <a:pt x="3101251" y="248652"/>
                    <a:pt x="3104764" y="240864"/>
                    <a:pt x="3106598" y="232610"/>
                  </a:cubicBezTo>
                  <a:cubicBezTo>
                    <a:pt x="3125418" y="147922"/>
                    <a:pt x="3104584" y="214585"/>
                    <a:pt x="3122641" y="160421"/>
                  </a:cubicBezTo>
                  <a:cubicBezTo>
                    <a:pt x="3140050" y="21145"/>
                    <a:pt x="3128227" y="73909"/>
                    <a:pt x="3146704" y="0"/>
                  </a:cubicBezTo>
                  <a:cubicBezTo>
                    <a:pt x="3149378" y="8021"/>
                    <a:pt x="3152891" y="15809"/>
                    <a:pt x="3154725" y="24063"/>
                  </a:cubicBezTo>
                  <a:cubicBezTo>
                    <a:pt x="3162726" y="60067"/>
                    <a:pt x="3166905" y="109624"/>
                    <a:pt x="3170767" y="144378"/>
                  </a:cubicBezTo>
                  <a:cubicBezTo>
                    <a:pt x="3168093" y="208547"/>
                    <a:pt x="3156931" y="272923"/>
                    <a:pt x="3162746" y="336884"/>
                  </a:cubicBezTo>
                  <a:cubicBezTo>
                    <a:pt x="3163619" y="346484"/>
                    <a:pt x="3180787" y="328370"/>
                    <a:pt x="3186809" y="320842"/>
                  </a:cubicBezTo>
                  <a:cubicBezTo>
                    <a:pt x="3192091" y="314240"/>
                    <a:pt x="3191049" y="304341"/>
                    <a:pt x="3194830" y="296778"/>
                  </a:cubicBezTo>
                  <a:cubicBezTo>
                    <a:pt x="3199141" y="288156"/>
                    <a:pt x="3206957" y="281524"/>
                    <a:pt x="3210872" y="272715"/>
                  </a:cubicBezTo>
                  <a:cubicBezTo>
                    <a:pt x="3217740" y="257263"/>
                    <a:pt x="3221567" y="240631"/>
                    <a:pt x="3226914" y="224589"/>
                  </a:cubicBezTo>
                  <a:lnTo>
                    <a:pt x="3234935" y="200526"/>
                  </a:lnTo>
                  <a:cubicBezTo>
                    <a:pt x="3237609" y="192505"/>
                    <a:pt x="3238266" y="183498"/>
                    <a:pt x="3242956" y="176463"/>
                  </a:cubicBezTo>
                  <a:lnTo>
                    <a:pt x="3258998" y="152400"/>
                  </a:lnTo>
                  <a:cubicBezTo>
                    <a:pt x="3285960" y="71509"/>
                    <a:pt x="3244817" y="196994"/>
                    <a:pt x="3275041" y="96252"/>
                  </a:cubicBezTo>
                  <a:cubicBezTo>
                    <a:pt x="3304327" y="-1364"/>
                    <a:pt x="3280620" y="89976"/>
                    <a:pt x="3299104" y="16042"/>
                  </a:cubicBezTo>
                  <a:cubicBezTo>
                    <a:pt x="3301778" y="26737"/>
                    <a:pt x="3304734" y="37365"/>
                    <a:pt x="3307125" y="48126"/>
                  </a:cubicBezTo>
                  <a:cubicBezTo>
                    <a:pt x="3310082" y="61434"/>
                    <a:pt x="3311839" y="75005"/>
                    <a:pt x="3315146" y="88231"/>
                  </a:cubicBezTo>
                  <a:cubicBezTo>
                    <a:pt x="3317197" y="96433"/>
                    <a:pt x="3320493" y="104273"/>
                    <a:pt x="3323167" y="112294"/>
                  </a:cubicBezTo>
                  <a:cubicBezTo>
                    <a:pt x="3317847" y="202739"/>
                    <a:pt x="3324254" y="237371"/>
                    <a:pt x="3299104" y="312821"/>
                  </a:cubicBezTo>
                  <a:lnTo>
                    <a:pt x="3283062" y="360947"/>
                  </a:lnTo>
                  <a:cubicBezTo>
                    <a:pt x="3280388" y="368968"/>
                    <a:pt x="3281020" y="379032"/>
                    <a:pt x="3275041" y="385010"/>
                  </a:cubicBezTo>
                  <a:cubicBezTo>
                    <a:pt x="3260119" y="399931"/>
                    <a:pt x="3253075" y="404877"/>
                    <a:pt x="3242956" y="425115"/>
                  </a:cubicBezTo>
                  <a:cubicBezTo>
                    <a:pt x="3239175" y="432677"/>
                    <a:pt x="3239285" y="441928"/>
                    <a:pt x="3234935" y="449178"/>
                  </a:cubicBezTo>
                  <a:cubicBezTo>
                    <a:pt x="3231044" y="455663"/>
                    <a:pt x="3223617" y="459316"/>
                    <a:pt x="3218893" y="465221"/>
                  </a:cubicBezTo>
                  <a:cubicBezTo>
                    <a:pt x="3188338" y="503415"/>
                    <a:pt x="3220037" y="477827"/>
                    <a:pt x="3178788" y="505326"/>
                  </a:cubicBezTo>
                  <a:cubicBezTo>
                    <a:pt x="3173441" y="513347"/>
                    <a:pt x="3169563" y="522572"/>
                    <a:pt x="3162746" y="529389"/>
                  </a:cubicBezTo>
                  <a:cubicBezTo>
                    <a:pt x="3155929" y="536206"/>
                    <a:pt x="3144705" y="537903"/>
                    <a:pt x="3138683" y="545431"/>
                  </a:cubicBezTo>
                  <a:cubicBezTo>
                    <a:pt x="3107571" y="584321"/>
                    <a:pt x="3159101" y="560015"/>
                    <a:pt x="3106598" y="577515"/>
                  </a:cubicBezTo>
                  <a:cubicBezTo>
                    <a:pt x="3103924" y="585536"/>
                    <a:pt x="3102927" y="594328"/>
                    <a:pt x="3098577" y="601578"/>
                  </a:cubicBezTo>
                  <a:cubicBezTo>
                    <a:pt x="3094686" y="608063"/>
                    <a:pt x="3087072" y="611571"/>
                    <a:pt x="3082535" y="617621"/>
                  </a:cubicBezTo>
                  <a:cubicBezTo>
                    <a:pt x="3070967" y="633045"/>
                    <a:pt x="3061146" y="649705"/>
                    <a:pt x="3050451" y="665747"/>
                  </a:cubicBezTo>
                  <a:lnTo>
                    <a:pt x="3034409" y="689810"/>
                  </a:lnTo>
                  <a:lnTo>
                    <a:pt x="3018367" y="713873"/>
                  </a:lnTo>
                  <a:cubicBezTo>
                    <a:pt x="3039756" y="681789"/>
                    <a:pt x="3026388" y="695157"/>
                    <a:pt x="3058472" y="673768"/>
                  </a:cubicBezTo>
                  <a:cubicBezTo>
                    <a:pt x="3061146" y="665747"/>
                    <a:pt x="3060514" y="655684"/>
                    <a:pt x="3066493" y="649705"/>
                  </a:cubicBezTo>
                  <a:cubicBezTo>
                    <a:pt x="3072472" y="643726"/>
                    <a:pt x="3082994" y="645465"/>
                    <a:pt x="3090556" y="641684"/>
                  </a:cubicBezTo>
                  <a:cubicBezTo>
                    <a:pt x="3186850" y="593537"/>
                    <a:pt x="3056074" y="654354"/>
                    <a:pt x="3130662" y="609600"/>
                  </a:cubicBezTo>
                  <a:cubicBezTo>
                    <a:pt x="3137912" y="605250"/>
                    <a:pt x="3147163" y="605359"/>
                    <a:pt x="3154725" y="601578"/>
                  </a:cubicBezTo>
                  <a:cubicBezTo>
                    <a:pt x="3193930" y="581974"/>
                    <a:pt x="3162532" y="587595"/>
                    <a:pt x="3202851" y="577515"/>
                  </a:cubicBezTo>
                  <a:cubicBezTo>
                    <a:pt x="3253752" y="564790"/>
                    <a:pt x="3247234" y="573416"/>
                    <a:pt x="3307125" y="553452"/>
                  </a:cubicBezTo>
                  <a:cubicBezTo>
                    <a:pt x="3315146" y="550778"/>
                    <a:pt x="3322897" y="547089"/>
                    <a:pt x="3331188" y="545431"/>
                  </a:cubicBezTo>
                  <a:cubicBezTo>
                    <a:pt x="3349727" y="541723"/>
                    <a:pt x="3368734" y="540792"/>
                    <a:pt x="3387335" y="537410"/>
                  </a:cubicBezTo>
                  <a:cubicBezTo>
                    <a:pt x="3442341" y="527409"/>
                    <a:pt x="3397671" y="532821"/>
                    <a:pt x="3443483" y="521368"/>
                  </a:cubicBezTo>
                  <a:cubicBezTo>
                    <a:pt x="3456709" y="518062"/>
                    <a:pt x="3470362" y="516654"/>
                    <a:pt x="3483588" y="513347"/>
                  </a:cubicBezTo>
                  <a:cubicBezTo>
                    <a:pt x="3491790" y="511296"/>
                    <a:pt x="3499521" y="507649"/>
                    <a:pt x="3507651" y="505326"/>
                  </a:cubicBezTo>
                  <a:cubicBezTo>
                    <a:pt x="3518251" y="502298"/>
                    <a:pt x="3529135" y="500333"/>
                    <a:pt x="3539735" y="497305"/>
                  </a:cubicBezTo>
                  <a:cubicBezTo>
                    <a:pt x="3566438" y="489676"/>
                    <a:pt x="3565790" y="486278"/>
                    <a:pt x="3595883" y="481263"/>
                  </a:cubicBezTo>
                  <a:cubicBezTo>
                    <a:pt x="3617146" y="477719"/>
                    <a:pt x="3638712" y="476290"/>
                    <a:pt x="3660051" y="473242"/>
                  </a:cubicBezTo>
                  <a:cubicBezTo>
                    <a:pt x="3676151" y="470942"/>
                    <a:pt x="3692301" y="468749"/>
                    <a:pt x="3708177" y="465221"/>
                  </a:cubicBezTo>
                  <a:cubicBezTo>
                    <a:pt x="3716431" y="463387"/>
                    <a:pt x="3723950" y="458858"/>
                    <a:pt x="3732241" y="457200"/>
                  </a:cubicBezTo>
                  <a:cubicBezTo>
                    <a:pt x="3750780" y="453492"/>
                    <a:pt x="3769714" y="452127"/>
                    <a:pt x="3788388" y="449178"/>
                  </a:cubicBezTo>
                  <a:lnTo>
                    <a:pt x="3884641" y="433136"/>
                  </a:lnTo>
                  <a:lnTo>
                    <a:pt x="3932767" y="417094"/>
                  </a:lnTo>
                  <a:cubicBezTo>
                    <a:pt x="3940788" y="414420"/>
                    <a:pt x="3948539" y="410731"/>
                    <a:pt x="3956830" y="409073"/>
                  </a:cubicBezTo>
                  <a:cubicBezTo>
                    <a:pt x="3970198" y="406399"/>
                    <a:pt x="3983782" y="404639"/>
                    <a:pt x="3996935" y="401052"/>
                  </a:cubicBezTo>
                  <a:cubicBezTo>
                    <a:pt x="4013249" y="396603"/>
                    <a:pt x="4045062" y="385010"/>
                    <a:pt x="4045062" y="385010"/>
                  </a:cubicBezTo>
                  <a:cubicBezTo>
                    <a:pt x="4122723" y="326765"/>
                    <a:pt x="4023925" y="395579"/>
                    <a:pt x="4125272" y="344905"/>
                  </a:cubicBezTo>
                  <a:cubicBezTo>
                    <a:pt x="4164918" y="325082"/>
                    <a:pt x="4146013" y="332644"/>
                    <a:pt x="4181419" y="320842"/>
                  </a:cubicBezTo>
                  <a:cubicBezTo>
                    <a:pt x="4213709" y="288554"/>
                    <a:pt x="4177806" y="318953"/>
                    <a:pt x="4229546" y="296778"/>
                  </a:cubicBezTo>
                  <a:cubicBezTo>
                    <a:pt x="4238407" y="292980"/>
                    <a:pt x="4244987" y="285047"/>
                    <a:pt x="4253609" y="280736"/>
                  </a:cubicBezTo>
                  <a:cubicBezTo>
                    <a:pt x="4261171" y="276955"/>
                    <a:pt x="4270110" y="276496"/>
                    <a:pt x="4277672" y="272715"/>
                  </a:cubicBezTo>
                  <a:cubicBezTo>
                    <a:pt x="4286294" y="268404"/>
                    <a:pt x="4293113" y="260984"/>
                    <a:pt x="4301735" y="256673"/>
                  </a:cubicBezTo>
                  <a:cubicBezTo>
                    <a:pt x="4309297" y="252892"/>
                    <a:pt x="4318027" y="251982"/>
                    <a:pt x="4325798" y="248652"/>
                  </a:cubicBezTo>
                  <a:cubicBezTo>
                    <a:pt x="4336789" y="243942"/>
                    <a:pt x="4346892" y="237320"/>
                    <a:pt x="4357883" y="232610"/>
                  </a:cubicBezTo>
                  <a:cubicBezTo>
                    <a:pt x="4365654" y="229280"/>
                    <a:pt x="4374175" y="227920"/>
                    <a:pt x="4381946" y="224589"/>
                  </a:cubicBezTo>
                  <a:cubicBezTo>
                    <a:pt x="4392936" y="219879"/>
                    <a:pt x="4402928" y="212988"/>
                    <a:pt x="4414030" y="208547"/>
                  </a:cubicBezTo>
                  <a:cubicBezTo>
                    <a:pt x="4429730" y="202267"/>
                    <a:pt x="4446114" y="197852"/>
                    <a:pt x="4462156" y="192505"/>
                  </a:cubicBezTo>
                  <a:cubicBezTo>
                    <a:pt x="4470177" y="189831"/>
                    <a:pt x="4479184" y="189174"/>
                    <a:pt x="4486219" y="184484"/>
                  </a:cubicBezTo>
                  <a:cubicBezTo>
                    <a:pt x="4494240" y="179137"/>
                    <a:pt x="4501474" y="172357"/>
                    <a:pt x="4510283" y="168442"/>
                  </a:cubicBezTo>
                  <a:cubicBezTo>
                    <a:pt x="4525735" y="161574"/>
                    <a:pt x="4558409" y="152400"/>
                    <a:pt x="4558409" y="152400"/>
                  </a:cubicBezTo>
                  <a:lnTo>
                    <a:pt x="4606535" y="120315"/>
                  </a:lnTo>
                  <a:cubicBezTo>
                    <a:pt x="4614556" y="114968"/>
                    <a:pt x="4623781" y="111089"/>
                    <a:pt x="4630598" y="104273"/>
                  </a:cubicBezTo>
                  <a:cubicBezTo>
                    <a:pt x="4652620" y="82253"/>
                    <a:pt x="4639467" y="90622"/>
                    <a:pt x="4670704" y="80210"/>
                  </a:cubicBezTo>
                  <a:cubicBezTo>
                    <a:pt x="4649315" y="144377"/>
                    <a:pt x="4681399" y="69516"/>
                    <a:pt x="4638619" y="112294"/>
                  </a:cubicBezTo>
                  <a:cubicBezTo>
                    <a:pt x="4632640" y="118272"/>
                    <a:pt x="4635880" y="129755"/>
                    <a:pt x="4630598" y="136357"/>
                  </a:cubicBezTo>
                  <a:cubicBezTo>
                    <a:pt x="4624576" y="143885"/>
                    <a:pt x="4614556" y="147052"/>
                    <a:pt x="4606535" y="152400"/>
                  </a:cubicBezTo>
                  <a:cubicBezTo>
                    <a:pt x="4601188" y="160421"/>
                    <a:pt x="4598021" y="170441"/>
                    <a:pt x="4590493" y="176463"/>
                  </a:cubicBezTo>
                  <a:cubicBezTo>
                    <a:pt x="4583891" y="181745"/>
                    <a:pt x="4572409" y="178505"/>
                    <a:pt x="4566430" y="184484"/>
                  </a:cubicBezTo>
                  <a:cubicBezTo>
                    <a:pt x="4560451" y="190463"/>
                    <a:pt x="4564388" y="202568"/>
                    <a:pt x="4558409" y="208547"/>
                  </a:cubicBezTo>
                  <a:cubicBezTo>
                    <a:pt x="4552430" y="214526"/>
                    <a:pt x="4525891" y="216568"/>
                    <a:pt x="4534346" y="216568"/>
                  </a:cubicBezTo>
                  <a:cubicBezTo>
                    <a:pt x="4554677" y="216568"/>
                    <a:pt x="4653138" y="203724"/>
                    <a:pt x="4678725" y="200526"/>
                  </a:cubicBezTo>
                  <a:cubicBezTo>
                    <a:pt x="4701542" y="194822"/>
                    <a:pt x="4758883" y="176385"/>
                    <a:pt x="4774977" y="200526"/>
                  </a:cubicBezTo>
                  <a:cubicBezTo>
                    <a:pt x="4784357" y="214596"/>
                    <a:pt x="4742893" y="211221"/>
                    <a:pt x="4726851" y="216568"/>
                  </a:cubicBezTo>
                  <a:cubicBezTo>
                    <a:pt x="4639089" y="245822"/>
                    <a:pt x="4772024" y="199165"/>
                    <a:pt x="4678725" y="240631"/>
                  </a:cubicBezTo>
                  <a:cubicBezTo>
                    <a:pt x="4663272" y="247499"/>
                    <a:pt x="4630598" y="256673"/>
                    <a:pt x="4630598" y="256673"/>
                  </a:cubicBezTo>
                  <a:cubicBezTo>
                    <a:pt x="4622577" y="262020"/>
                    <a:pt x="4615344" y="268800"/>
                    <a:pt x="4606535" y="272715"/>
                  </a:cubicBezTo>
                  <a:cubicBezTo>
                    <a:pt x="4606530" y="272717"/>
                    <a:pt x="4546380" y="292766"/>
                    <a:pt x="4534346" y="296778"/>
                  </a:cubicBezTo>
                  <a:lnTo>
                    <a:pt x="4510283" y="304800"/>
                  </a:lnTo>
                  <a:lnTo>
                    <a:pt x="4486219" y="312821"/>
                  </a:lnTo>
                  <a:lnTo>
                    <a:pt x="4438093" y="344905"/>
                  </a:lnTo>
                  <a:cubicBezTo>
                    <a:pt x="4430072" y="350252"/>
                    <a:pt x="4423175" y="357899"/>
                    <a:pt x="4414030" y="360947"/>
                  </a:cubicBezTo>
                  <a:lnTo>
                    <a:pt x="4365904" y="376989"/>
                  </a:lnTo>
                  <a:lnTo>
                    <a:pt x="4341841" y="385010"/>
                  </a:lnTo>
                  <a:cubicBezTo>
                    <a:pt x="4313841" y="413009"/>
                    <a:pt x="4332972" y="398661"/>
                    <a:pt x="4277672" y="417094"/>
                  </a:cubicBezTo>
                  <a:lnTo>
                    <a:pt x="4277672" y="417094"/>
                  </a:lnTo>
                  <a:cubicBezTo>
                    <a:pt x="4246574" y="437826"/>
                    <a:pt x="4262754" y="430088"/>
                    <a:pt x="4229546" y="441157"/>
                  </a:cubicBezTo>
                  <a:cubicBezTo>
                    <a:pt x="4213504" y="451852"/>
                    <a:pt x="4199710" y="467145"/>
                    <a:pt x="4181419" y="473242"/>
                  </a:cubicBezTo>
                  <a:cubicBezTo>
                    <a:pt x="4057258" y="514629"/>
                    <a:pt x="4185496" y="467193"/>
                    <a:pt x="4109230" y="505326"/>
                  </a:cubicBezTo>
                  <a:cubicBezTo>
                    <a:pt x="4101668" y="509107"/>
                    <a:pt x="4092729" y="509566"/>
                    <a:pt x="4085167" y="513347"/>
                  </a:cubicBezTo>
                  <a:cubicBezTo>
                    <a:pt x="4076545" y="517658"/>
                    <a:pt x="4069913" y="525474"/>
                    <a:pt x="4061104" y="529389"/>
                  </a:cubicBezTo>
                  <a:cubicBezTo>
                    <a:pt x="4045651" y="536257"/>
                    <a:pt x="4029019" y="540084"/>
                    <a:pt x="4012977" y="545431"/>
                  </a:cubicBezTo>
                  <a:lnTo>
                    <a:pt x="3988914" y="553452"/>
                  </a:lnTo>
                  <a:cubicBezTo>
                    <a:pt x="3980893" y="556126"/>
                    <a:pt x="3973254" y="560539"/>
                    <a:pt x="3964851" y="561473"/>
                  </a:cubicBezTo>
                  <a:cubicBezTo>
                    <a:pt x="3940788" y="564147"/>
                    <a:pt x="3916661" y="566294"/>
                    <a:pt x="3892662" y="569494"/>
                  </a:cubicBezTo>
                  <a:cubicBezTo>
                    <a:pt x="3848341" y="575403"/>
                    <a:pt x="3846020" y="577974"/>
                    <a:pt x="3804430" y="585536"/>
                  </a:cubicBezTo>
                  <a:cubicBezTo>
                    <a:pt x="3788429" y="588445"/>
                    <a:pt x="3772180" y="590029"/>
                    <a:pt x="3756304" y="593557"/>
                  </a:cubicBezTo>
                  <a:cubicBezTo>
                    <a:pt x="3748050" y="595391"/>
                    <a:pt x="3740443" y="599527"/>
                    <a:pt x="3732241" y="601578"/>
                  </a:cubicBezTo>
                  <a:cubicBezTo>
                    <a:pt x="3719015" y="604885"/>
                    <a:pt x="3705583" y="607359"/>
                    <a:pt x="3692135" y="609600"/>
                  </a:cubicBezTo>
                  <a:cubicBezTo>
                    <a:pt x="3662619" y="614520"/>
                    <a:pt x="3625590" y="617540"/>
                    <a:pt x="3595883" y="625642"/>
                  </a:cubicBezTo>
                  <a:lnTo>
                    <a:pt x="3523693" y="649705"/>
                  </a:lnTo>
                  <a:cubicBezTo>
                    <a:pt x="3515672" y="652379"/>
                    <a:pt x="3491227" y="658660"/>
                    <a:pt x="3499630" y="657726"/>
                  </a:cubicBezTo>
                  <a:cubicBezTo>
                    <a:pt x="3598525" y="646738"/>
                    <a:pt x="3547728" y="652114"/>
                    <a:pt x="3652030" y="641684"/>
                  </a:cubicBezTo>
                  <a:lnTo>
                    <a:pt x="3980893" y="649705"/>
                  </a:lnTo>
                  <a:cubicBezTo>
                    <a:pt x="3994513" y="650297"/>
                    <a:pt x="4007845" y="654139"/>
                    <a:pt x="4020998" y="657726"/>
                  </a:cubicBezTo>
                  <a:cubicBezTo>
                    <a:pt x="4037312" y="662175"/>
                    <a:pt x="4069125" y="673768"/>
                    <a:pt x="4069125" y="673768"/>
                  </a:cubicBezTo>
                  <a:cubicBezTo>
                    <a:pt x="4079820" y="681789"/>
                    <a:pt x="4089252" y="691852"/>
                    <a:pt x="4101209" y="697831"/>
                  </a:cubicBezTo>
                  <a:cubicBezTo>
                    <a:pt x="4116334" y="705393"/>
                    <a:pt x="4135265" y="704493"/>
                    <a:pt x="4149335" y="713873"/>
                  </a:cubicBezTo>
                  <a:cubicBezTo>
                    <a:pt x="4204497" y="750647"/>
                    <a:pt x="4179171" y="739860"/>
                    <a:pt x="4221525" y="753978"/>
                  </a:cubicBezTo>
                  <a:cubicBezTo>
                    <a:pt x="4246600" y="770695"/>
                    <a:pt x="4256663" y="777956"/>
                    <a:pt x="4285693" y="794084"/>
                  </a:cubicBezTo>
                  <a:cubicBezTo>
                    <a:pt x="4296145" y="799891"/>
                    <a:pt x="4307395" y="804194"/>
                    <a:pt x="4317777" y="810126"/>
                  </a:cubicBezTo>
                  <a:cubicBezTo>
                    <a:pt x="4326147" y="814909"/>
                    <a:pt x="4333218" y="821857"/>
                    <a:pt x="4341841" y="826168"/>
                  </a:cubicBezTo>
                  <a:cubicBezTo>
                    <a:pt x="4349403" y="829949"/>
                    <a:pt x="4358342" y="830408"/>
                    <a:pt x="4365904" y="834189"/>
                  </a:cubicBezTo>
                  <a:cubicBezTo>
                    <a:pt x="4374526" y="838500"/>
                    <a:pt x="4381158" y="846316"/>
                    <a:pt x="4389967" y="850231"/>
                  </a:cubicBezTo>
                  <a:cubicBezTo>
                    <a:pt x="4405419" y="857099"/>
                    <a:pt x="4424023" y="856893"/>
                    <a:pt x="4438093" y="866273"/>
                  </a:cubicBezTo>
                  <a:cubicBezTo>
                    <a:pt x="4446114" y="871620"/>
                    <a:pt x="4453347" y="878400"/>
                    <a:pt x="4462156" y="882315"/>
                  </a:cubicBezTo>
                  <a:cubicBezTo>
                    <a:pt x="4462157" y="882315"/>
                    <a:pt x="4522314" y="902367"/>
                    <a:pt x="4534346" y="906378"/>
                  </a:cubicBezTo>
                  <a:cubicBezTo>
                    <a:pt x="4542367" y="909052"/>
                    <a:pt x="4551374" y="909710"/>
                    <a:pt x="4558409" y="914400"/>
                  </a:cubicBezTo>
                  <a:cubicBezTo>
                    <a:pt x="4596541" y="939822"/>
                    <a:pt x="4573327" y="927394"/>
                    <a:pt x="4630598" y="946484"/>
                  </a:cubicBezTo>
                  <a:lnTo>
                    <a:pt x="4654662" y="954505"/>
                  </a:lnTo>
                  <a:cubicBezTo>
                    <a:pt x="4662683" y="957179"/>
                    <a:pt x="4670523" y="960475"/>
                    <a:pt x="4678725" y="962526"/>
                  </a:cubicBezTo>
                  <a:cubicBezTo>
                    <a:pt x="4689420" y="965200"/>
                    <a:pt x="4700209" y="967519"/>
                    <a:pt x="4710809" y="970547"/>
                  </a:cubicBezTo>
                  <a:cubicBezTo>
                    <a:pt x="4718939" y="972870"/>
                    <a:pt x="4726742" y="976245"/>
                    <a:pt x="4734872" y="978568"/>
                  </a:cubicBezTo>
                  <a:cubicBezTo>
                    <a:pt x="4745472" y="981596"/>
                    <a:pt x="4756356" y="983561"/>
                    <a:pt x="4766956" y="986589"/>
                  </a:cubicBezTo>
                  <a:cubicBezTo>
                    <a:pt x="4775086" y="988912"/>
                    <a:pt x="4782679" y="993220"/>
                    <a:pt x="4791019" y="994610"/>
                  </a:cubicBezTo>
                  <a:cubicBezTo>
                    <a:pt x="4814901" y="998590"/>
                    <a:pt x="4839185" y="999628"/>
                    <a:pt x="4863209" y="1002631"/>
                  </a:cubicBezTo>
                  <a:cubicBezTo>
                    <a:pt x="4881969" y="1004976"/>
                    <a:pt x="4900580" y="1008443"/>
                    <a:pt x="4919356" y="1010652"/>
                  </a:cubicBezTo>
                  <a:cubicBezTo>
                    <a:pt x="4946042" y="1013792"/>
                    <a:pt x="4972904" y="1015340"/>
                    <a:pt x="4999567" y="1018673"/>
                  </a:cubicBezTo>
                  <a:cubicBezTo>
                    <a:pt x="5015705" y="1020690"/>
                    <a:pt x="5063956" y="1026694"/>
                    <a:pt x="5047693" y="1026694"/>
                  </a:cubicBezTo>
                  <a:cubicBezTo>
                    <a:pt x="5015498" y="1026694"/>
                    <a:pt x="4983525" y="1021347"/>
                    <a:pt x="4951441" y="1018673"/>
                  </a:cubicBezTo>
                  <a:cubicBezTo>
                    <a:pt x="4876578" y="1021347"/>
                    <a:pt x="4801472" y="1020110"/>
                    <a:pt x="4726851" y="1026694"/>
                  </a:cubicBezTo>
                  <a:cubicBezTo>
                    <a:pt x="4710007" y="1028180"/>
                    <a:pt x="4678725" y="1042736"/>
                    <a:pt x="4678725" y="1042736"/>
                  </a:cubicBezTo>
                  <a:cubicBezTo>
                    <a:pt x="4684072" y="1058778"/>
                    <a:pt x="4685387" y="1076793"/>
                    <a:pt x="4694767" y="1090863"/>
                  </a:cubicBezTo>
                  <a:lnTo>
                    <a:pt x="4726851" y="1138989"/>
                  </a:lnTo>
                  <a:cubicBezTo>
                    <a:pt x="4732198" y="1147010"/>
                    <a:pt x="4739845" y="1153907"/>
                    <a:pt x="4742893" y="1163052"/>
                  </a:cubicBezTo>
                  <a:cubicBezTo>
                    <a:pt x="4750656" y="1186342"/>
                    <a:pt x="4749994" y="1191389"/>
                    <a:pt x="4766956" y="1211178"/>
                  </a:cubicBezTo>
                  <a:cubicBezTo>
                    <a:pt x="4776799" y="1222662"/>
                    <a:pt x="4790651" y="1230678"/>
                    <a:pt x="4799041" y="1243263"/>
                  </a:cubicBezTo>
                  <a:cubicBezTo>
                    <a:pt x="4809736" y="1259305"/>
                    <a:pt x="4847167" y="1302084"/>
                    <a:pt x="4831125" y="1291389"/>
                  </a:cubicBezTo>
                  <a:cubicBezTo>
                    <a:pt x="4823104" y="1286042"/>
                    <a:pt x="4814267" y="1281751"/>
                    <a:pt x="4807062" y="1275347"/>
                  </a:cubicBezTo>
                  <a:cubicBezTo>
                    <a:pt x="4724642" y="1202086"/>
                    <a:pt x="4789487" y="1247590"/>
                    <a:pt x="4734872" y="1211178"/>
                  </a:cubicBezTo>
                  <a:cubicBezTo>
                    <a:pt x="4715514" y="1182141"/>
                    <a:pt x="4720857" y="1184371"/>
                    <a:pt x="4686746" y="1163052"/>
                  </a:cubicBezTo>
                  <a:cubicBezTo>
                    <a:pt x="4676606" y="1156715"/>
                    <a:pt x="4664392" y="1153960"/>
                    <a:pt x="4654662" y="1147010"/>
                  </a:cubicBezTo>
                  <a:cubicBezTo>
                    <a:pt x="4645431" y="1140417"/>
                    <a:pt x="4640037" y="1129239"/>
                    <a:pt x="4630598" y="1122947"/>
                  </a:cubicBezTo>
                  <a:cubicBezTo>
                    <a:pt x="4623563" y="1118257"/>
                    <a:pt x="4614306" y="1118257"/>
                    <a:pt x="4606535" y="1114926"/>
                  </a:cubicBezTo>
                  <a:cubicBezTo>
                    <a:pt x="4595545" y="1110216"/>
                    <a:pt x="4584903" y="1104691"/>
                    <a:pt x="4574451" y="1098884"/>
                  </a:cubicBezTo>
                  <a:cubicBezTo>
                    <a:pt x="4557576" y="1089509"/>
                    <a:pt x="4527841" y="1071320"/>
                    <a:pt x="4510283" y="1058778"/>
                  </a:cubicBezTo>
                  <a:cubicBezTo>
                    <a:pt x="4499405" y="1051008"/>
                    <a:pt x="4489884" y="1041207"/>
                    <a:pt x="4478198" y="1034715"/>
                  </a:cubicBezTo>
                  <a:cubicBezTo>
                    <a:pt x="4371786" y="975598"/>
                    <a:pt x="4486079" y="1046677"/>
                    <a:pt x="4414030" y="1010652"/>
                  </a:cubicBezTo>
                  <a:cubicBezTo>
                    <a:pt x="4400086" y="1003680"/>
                    <a:pt x="4388576" y="991917"/>
                    <a:pt x="4373925" y="986589"/>
                  </a:cubicBezTo>
                  <a:cubicBezTo>
                    <a:pt x="4358641" y="981031"/>
                    <a:pt x="4341746" y="981758"/>
                    <a:pt x="4325798" y="978568"/>
                  </a:cubicBezTo>
                  <a:cubicBezTo>
                    <a:pt x="4231247" y="959658"/>
                    <a:pt x="4380303" y="982917"/>
                    <a:pt x="4237567" y="962526"/>
                  </a:cubicBezTo>
                  <a:cubicBezTo>
                    <a:pt x="4226872" y="957179"/>
                    <a:pt x="4216473" y="951194"/>
                    <a:pt x="4205483" y="946484"/>
                  </a:cubicBezTo>
                  <a:cubicBezTo>
                    <a:pt x="4197711" y="943153"/>
                    <a:pt x="4188982" y="942244"/>
                    <a:pt x="4181419" y="938463"/>
                  </a:cubicBezTo>
                  <a:cubicBezTo>
                    <a:pt x="4172797" y="934152"/>
                    <a:pt x="4166416" y="925716"/>
                    <a:pt x="4157356" y="922421"/>
                  </a:cubicBezTo>
                  <a:cubicBezTo>
                    <a:pt x="4130378" y="912611"/>
                    <a:pt x="4096697" y="910174"/>
                    <a:pt x="4069125" y="898357"/>
                  </a:cubicBezTo>
                  <a:cubicBezTo>
                    <a:pt x="4058135" y="893647"/>
                    <a:pt x="4048031" y="887025"/>
                    <a:pt x="4037041" y="882315"/>
                  </a:cubicBezTo>
                  <a:cubicBezTo>
                    <a:pt x="4016077" y="873330"/>
                    <a:pt x="4003503" y="873056"/>
                    <a:pt x="3980893" y="866273"/>
                  </a:cubicBezTo>
                  <a:cubicBezTo>
                    <a:pt x="3942838" y="854857"/>
                    <a:pt x="3908768" y="839210"/>
                    <a:pt x="3868598" y="834189"/>
                  </a:cubicBezTo>
                  <a:lnTo>
                    <a:pt x="3804430" y="826168"/>
                  </a:lnTo>
                  <a:cubicBezTo>
                    <a:pt x="3796409" y="823494"/>
                    <a:pt x="3788822" y="818147"/>
                    <a:pt x="3780367" y="818147"/>
                  </a:cubicBezTo>
                  <a:cubicBezTo>
                    <a:pt x="3650769" y="818147"/>
                    <a:pt x="3487555" y="806124"/>
                    <a:pt x="3347230" y="834189"/>
                  </a:cubicBezTo>
                  <a:cubicBezTo>
                    <a:pt x="3316926" y="840250"/>
                    <a:pt x="3297709" y="848022"/>
                    <a:pt x="3267019" y="858252"/>
                  </a:cubicBezTo>
                  <a:lnTo>
                    <a:pt x="3242956" y="866273"/>
                  </a:lnTo>
                  <a:cubicBezTo>
                    <a:pt x="3234935" y="868947"/>
                    <a:pt x="3225928" y="869604"/>
                    <a:pt x="3218893" y="874294"/>
                  </a:cubicBezTo>
                  <a:cubicBezTo>
                    <a:pt x="3163732" y="911068"/>
                    <a:pt x="3189057" y="900280"/>
                    <a:pt x="3146704" y="914400"/>
                  </a:cubicBezTo>
                  <a:cubicBezTo>
                    <a:pt x="3141357" y="922421"/>
                    <a:pt x="3137479" y="931647"/>
                    <a:pt x="3130662" y="938463"/>
                  </a:cubicBezTo>
                  <a:cubicBezTo>
                    <a:pt x="3123845" y="945280"/>
                    <a:pt x="3112620" y="946977"/>
                    <a:pt x="3106598" y="954505"/>
                  </a:cubicBezTo>
                  <a:cubicBezTo>
                    <a:pt x="3101316" y="961107"/>
                    <a:pt x="3102358" y="971006"/>
                    <a:pt x="3098577" y="978568"/>
                  </a:cubicBezTo>
                  <a:cubicBezTo>
                    <a:pt x="3067479" y="1040764"/>
                    <a:pt x="3094675" y="966211"/>
                    <a:pt x="3074514" y="1026694"/>
                  </a:cubicBezTo>
                  <a:cubicBezTo>
                    <a:pt x="3077565" y="1041948"/>
                    <a:pt x="3082334" y="1074420"/>
                    <a:pt x="3090556" y="1090863"/>
                  </a:cubicBezTo>
                  <a:cubicBezTo>
                    <a:pt x="3097506" y="1104762"/>
                    <a:pt x="3110205" y="1121020"/>
                    <a:pt x="3122641" y="1130968"/>
                  </a:cubicBezTo>
                  <a:cubicBezTo>
                    <a:pt x="3130169" y="1136990"/>
                    <a:pt x="3138683" y="1141663"/>
                    <a:pt x="3146704" y="1147010"/>
                  </a:cubicBezTo>
                  <a:cubicBezTo>
                    <a:pt x="3152051" y="1155031"/>
                    <a:pt x="3155340" y="1164902"/>
                    <a:pt x="3162746" y="1171073"/>
                  </a:cubicBezTo>
                  <a:cubicBezTo>
                    <a:pt x="3171932" y="1178728"/>
                    <a:pt x="3184448" y="1181183"/>
                    <a:pt x="3194830" y="1187115"/>
                  </a:cubicBezTo>
                  <a:cubicBezTo>
                    <a:pt x="3203200" y="1191898"/>
                    <a:pt x="3211365" y="1197135"/>
                    <a:pt x="3218893" y="1203157"/>
                  </a:cubicBezTo>
                  <a:cubicBezTo>
                    <a:pt x="3246042" y="1224877"/>
                    <a:pt x="3235082" y="1235291"/>
                    <a:pt x="3283062" y="1251284"/>
                  </a:cubicBezTo>
                  <a:cubicBezTo>
                    <a:pt x="3291083" y="1253958"/>
                    <a:pt x="3299734" y="1255199"/>
                    <a:pt x="3307125" y="1259305"/>
                  </a:cubicBezTo>
                  <a:cubicBezTo>
                    <a:pt x="3323979" y="1268668"/>
                    <a:pt x="3339209" y="1280694"/>
                    <a:pt x="3355251" y="1291389"/>
                  </a:cubicBezTo>
                  <a:cubicBezTo>
                    <a:pt x="3363272" y="1296736"/>
                    <a:pt x="3388857" y="1308794"/>
                    <a:pt x="3379314" y="1307431"/>
                  </a:cubicBezTo>
                  <a:lnTo>
                    <a:pt x="3323167" y="1299410"/>
                  </a:lnTo>
                  <a:cubicBezTo>
                    <a:pt x="3315146" y="1302084"/>
                    <a:pt x="3301778" y="1299410"/>
                    <a:pt x="3299104" y="1307431"/>
                  </a:cubicBezTo>
                  <a:cubicBezTo>
                    <a:pt x="3294793" y="1320364"/>
                    <a:pt x="3301484" y="1335125"/>
                    <a:pt x="3307125" y="1347536"/>
                  </a:cubicBezTo>
                  <a:cubicBezTo>
                    <a:pt x="3330109" y="1398101"/>
                    <a:pt x="3326965" y="1391582"/>
                    <a:pt x="3363272" y="1403684"/>
                  </a:cubicBezTo>
                  <a:cubicBezTo>
                    <a:pt x="3368305" y="1418782"/>
                    <a:pt x="3384976" y="1442059"/>
                    <a:pt x="3347230" y="1435768"/>
                  </a:cubicBezTo>
                  <a:cubicBezTo>
                    <a:pt x="3337721" y="1434183"/>
                    <a:pt x="3329616" y="1426891"/>
                    <a:pt x="3323167" y="1419726"/>
                  </a:cubicBezTo>
                  <a:cubicBezTo>
                    <a:pt x="3305281" y="1399852"/>
                    <a:pt x="3293947" y="1374462"/>
                    <a:pt x="3275041" y="1355557"/>
                  </a:cubicBezTo>
                  <a:cubicBezTo>
                    <a:pt x="3267020" y="1347536"/>
                    <a:pt x="3259590" y="1338876"/>
                    <a:pt x="3250977" y="1331494"/>
                  </a:cubicBezTo>
                  <a:cubicBezTo>
                    <a:pt x="3240827" y="1322794"/>
                    <a:pt x="3229771" y="1315201"/>
                    <a:pt x="3218893" y="1307431"/>
                  </a:cubicBezTo>
                  <a:cubicBezTo>
                    <a:pt x="3211049" y="1301828"/>
                    <a:pt x="3202236" y="1297560"/>
                    <a:pt x="3194830" y="1291389"/>
                  </a:cubicBezTo>
                  <a:cubicBezTo>
                    <a:pt x="3186116" y="1284127"/>
                    <a:pt x="3179721" y="1274290"/>
                    <a:pt x="3170767" y="1267326"/>
                  </a:cubicBezTo>
                  <a:cubicBezTo>
                    <a:pt x="3155548" y="1255489"/>
                    <a:pt x="3136275" y="1248875"/>
                    <a:pt x="3122641" y="1235242"/>
                  </a:cubicBezTo>
                  <a:cubicBezTo>
                    <a:pt x="3086649" y="1199252"/>
                    <a:pt x="3129392" y="1237210"/>
                    <a:pt x="3082535" y="1211178"/>
                  </a:cubicBezTo>
                  <a:cubicBezTo>
                    <a:pt x="3065681" y="1201815"/>
                    <a:pt x="3034409" y="1179094"/>
                    <a:pt x="3034409" y="1179094"/>
                  </a:cubicBezTo>
                  <a:cubicBezTo>
                    <a:pt x="3013020" y="1181768"/>
                    <a:pt x="2991449" y="1183259"/>
                    <a:pt x="2970241" y="1187115"/>
                  </a:cubicBezTo>
                  <a:cubicBezTo>
                    <a:pt x="2961922" y="1188627"/>
                    <a:pt x="2952156" y="1189157"/>
                    <a:pt x="2946177" y="1195136"/>
                  </a:cubicBezTo>
                  <a:cubicBezTo>
                    <a:pt x="2932544" y="1208769"/>
                    <a:pt x="2924788" y="1227221"/>
                    <a:pt x="2914093" y="1243263"/>
                  </a:cubicBezTo>
                  <a:lnTo>
                    <a:pt x="2898051" y="1267326"/>
                  </a:lnTo>
                  <a:cubicBezTo>
                    <a:pt x="2899843" y="1288828"/>
                    <a:pt x="2897712" y="1354879"/>
                    <a:pt x="2914093" y="1387642"/>
                  </a:cubicBezTo>
                  <a:cubicBezTo>
                    <a:pt x="2918404" y="1396264"/>
                    <a:pt x="2925824" y="1403083"/>
                    <a:pt x="2930135" y="1411705"/>
                  </a:cubicBezTo>
                  <a:cubicBezTo>
                    <a:pt x="2949507" y="1450448"/>
                    <a:pt x="2921655" y="1424768"/>
                    <a:pt x="2962219" y="1451810"/>
                  </a:cubicBezTo>
                  <a:cubicBezTo>
                    <a:pt x="2970578" y="1476884"/>
                    <a:pt x="2978687" y="1508241"/>
                    <a:pt x="3002325" y="1524000"/>
                  </a:cubicBezTo>
                  <a:lnTo>
                    <a:pt x="3026388" y="1540042"/>
                  </a:lnTo>
                  <a:cubicBezTo>
                    <a:pt x="3034746" y="1565117"/>
                    <a:pt x="3042853" y="1596471"/>
                    <a:pt x="3066493" y="1612231"/>
                  </a:cubicBezTo>
                  <a:lnTo>
                    <a:pt x="3090556" y="1628273"/>
                  </a:lnTo>
                  <a:cubicBezTo>
                    <a:pt x="3106172" y="1675120"/>
                    <a:pt x="3086358" y="1632095"/>
                    <a:pt x="3122641" y="1668378"/>
                  </a:cubicBezTo>
                  <a:cubicBezTo>
                    <a:pt x="3176118" y="1721855"/>
                    <a:pt x="3098575" y="1665703"/>
                    <a:pt x="3162746" y="1708484"/>
                  </a:cubicBezTo>
                  <a:cubicBezTo>
                    <a:pt x="3193378" y="1754432"/>
                    <a:pt x="3161127" y="1711839"/>
                    <a:pt x="3210872" y="1756610"/>
                  </a:cubicBezTo>
                  <a:cubicBezTo>
                    <a:pt x="3227735" y="1771787"/>
                    <a:pt x="3242956" y="1788694"/>
                    <a:pt x="3258998" y="1804736"/>
                  </a:cubicBezTo>
                  <a:lnTo>
                    <a:pt x="3291083" y="1836821"/>
                  </a:lnTo>
                  <a:cubicBezTo>
                    <a:pt x="3296430" y="1844842"/>
                    <a:pt x="3300308" y="1854067"/>
                    <a:pt x="3307125" y="1860884"/>
                  </a:cubicBezTo>
                  <a:cubicBezTo>
                    <a:pt x="3313942" y="1867701"/>
                    <a:pt x="3323167" y="1871579"/>
                    <a:pt x="3331188" y="1876926"/>
                  </a:cubicBezTo>
                  <a:cubicBezTo>
                    <a:pt x="3355853" y="1926257"/>
                    <a:pt x="3340596" y="1899058"/>
                    <a:pt x="3379314" y="1957136"/>
                  </a:cubicBezTo>
                  <a:lnTo>
                    <a:pt x="3395356" y="1981200"/>
                  </a:lnTo>
                  <a:cubicBezTo>
                    <a:pt x="3400703" y="1989221"/>
                    <a:pt x="3408349" y="1996118"/>
                    <a:pt x="3411398" y="2005263"/>
                  </a:cubicBezTo>
                  <a:cubicBezTo>
                    <a:pt x="3430490" y="2062534"/>
                    <a:pt x="3413371" y="2044009"/>
                    <a:pt x="3451504" y="2069431"/>
                  </a:cubicBezTo>
                  <a:lnTo>
                    <a:pt x="3483588" y="2165684"/>
                  </a:lnTo>
                  <a:lnTo>
                    <a:pt x="3491609" y="2189747"/>
                  </a:lnTo>
                  <a:cubicBezTo>
                    <a:pt x="3494283" y="2197768"/>
                    <a:pt x="3497579" y="2205608"/>
                    <a:pt x="3499630" y="2213810"/>
                  </a:cubicBezTo>
                  <a:cubicBezTo>
                    <a:pt x="3502304" y="2224505"/>
                    <a:pt x="3505489" y="2235084"/>
                    <a:pt x="3507651" y="2245894"/>
                  </a:cubicBezTo>
                  <a:cubicBezTo>
                    <a:pt x="3510841" y="2261842"/>
                    <a:pt x="3512144" y="2278145"/>
                    <a:pt x="3515672" y="2294021"/>
                  </a:cubicBezTo>
                  <a:cubicBezTo>
                    <a:pt x="3517506" y="2302275"/>
                    <a:pt x="3521859" y="2309830"/>
                    <a:pt x="3523693" y="2318084"/>
                  </a:cubicBezTo>
                  <a:cubicBezTo>
                    <a:pt x="3527221" y="2333960"/>
                    <a:pt x="3528805" y="2350209"/>
                    <a:pt x="3531714" y="2366210"/>
                  </a:cubicBezTo>
                  <a:cubicBezTo>
                    <a:pt x="3534153" y="2379623"/>
                    <a:pt x="3537296" y="2392902"/>
                    <a:pt x="3539735" y="2406315"/>
                  </a:cubicBezTo>
                  <a:cubicBezTo>
                    <a:pt x="3542644" y="2422316"/>
                    <a:pt x="3544228" y="2438566"/>
                    <a:pt x="3547756" y="2454442"/>
                  </a:cubicBezTo>
                  <a:cubicBezTo>
                    <a:pt x="3549590" y="2462696"/>
                    <a:pt x="3553454" y="2470375"/>
                    <a:pt x="3555777" y="2478505"/>
                  </a:cubicBezTo>
                  <a:cubicBezTo>
                    <a:pt x="3558805" y="2489105"/>
                    <a:pt x="3561407" y="2499828"/>
                    <a:pt x="3563798" y="2510589"/>
                  </a:cubicBezTo>
                  <a:cubicBezTo>
                    <a:pt x="3566755" y="2523897"/>
                    <a:pt x="3569380" y="2537281"/>
                    <a:pt x="3571819" y="2550694"/>
                  </a:cubicBezTo>
                  <a:cubicBezTo>
                    <a:pt x="3574728" y="2566695"/>
                    <a:pt x="3576313" y="2582945"/>
                    <a:pt x="3579841" y="2598821"/>
                  </a:cubicBezTo>
                  <a:cubicBezTo>
                    <a:pt x="3581675" y="2607075"/>
                    <a:pt x="3585539" y="2614754"/>
                    <a:pt x="3587862" y="2622884"/>
                  </a:cubicBezTo>
                  <a:cubicBezTo>
                    <a:pt x="3590890" y="2633484"/>
                    <a:pt x="3592855" y="2644368"/>
                    <a:pt x="3595883" y="2654968"/>
                  </a:cubicBezTo>
                  <a:cubicBezTo>
                    <a:pt x="3600515" y="2671179"/>
                    <a:pt x="3606554" y="2691376"/>
                    <a:pt x="3619946" y="2703094"/>
                  </a:cubicBezTo>
                  <a:cubicBezTo>
                    <a:pt x="3687382" y="2762100"/>
                    <a:pt x="3644399" y="2719331"/>
                    <a:pt x="3692135" y="2743200"/>
                  </a:cubicBezTo>
                  <a:cubicBezTo>
                    <a:pt x="3700757" y="2747511"/>
                    <a:pt x="3707576" y="2754931"/>
                    <a:pt x="3716198" y="2759242"/>
                  </a:cubicBezTo>
                  <a:cubicBezTo>
                    <a:pt x="3723761" y="2763023"/>
                    <a:pt x="3732132" y="2764940"/>
                    <a:pt x="3740262" y="2767263"/>
                  </a:cubicBezTo>
                  <a:cubicBezTo>
                    <a:pt x="3797339" y="2783570"/>
                    <a:pt x="3800205" y="2777274"/>
                    <a:pt x="3884641" y="2783305"/>
                  </a:cubicBezTo>
                  <a:lnTo>
                    <a:pt x="4165377" y="2775284"/>
                  </a:lnTo>
                  <a:cubicBezTo>
                    <a:pt x="4227460" y="2772462"/>
                    <a:pt x="4236163" y="2764997"/>
                    <a:pt x="4293714" y="2759242"/>
                  </a:cubicBezTo>
                  <a:cubicBezTo>
                    <a:pt x="4328402" y="2755773"/>
                    <a:pt x="4363230" y="2753895"/>
                    <a:pt x="4397988" y="2751221"/>
                  </a:cubicBezTo>
                  <a:cubicBezTo>
                    <a:pt x="4445217" y="2739414"/>
                    <a:pt x="4424640" y="2743389"/>
                    <a:pt x="4486219" y="2735178"/>
                  </a:cubicBezTo>
                  <a:cubicBezTo>
                    <a:pt x="4507586" y="2732329"/>
                    <a:pt x="4528920" y="2729109"/>
                    <a:pt x="4550388" y="2727157"/>
                  </a:cubicBezTo>
                  <a:cubicBezTo>
                    <a:pt x="4630451" y="2719879"/>
                    <a:pt x="4737684" y="2715189"/>
                    <a:pt x="4815083" y="2711115"/>
                  </a:cubicBezTo>
                  <a:cubicBezTo>
                    <a:pt x="4825778" y="2708441"/>
                    <a:pt x="4836254" y="2704653"/>
                    <a:pt x="4847167" y="2703094"/>
                  </a:cubicBezTo>
                  <a:cubicBezTo>
                    <a:pt x="4894188" y="2696377"/>
                    <a:pt x="4999078" y="2689952"/>
                    <a:pt x="5039672" y="2687052"/>
                  </a:cubicBezTo>
                  <a:cubicBezTo>
                    <a:pt x="5110274" y="2672932"/>
                    <a:pt x="5049698" y="2684276"/>
                    <a:pt x="5135925" y="2671010"/>
                  </a:cubicBezTo>
                  <a:cubicBezTo>
                    <a:pt x="5151999" y="2668537"/>
                    <a:pt x="5167951" y="2665289"/>
                    <a:pt x="5184051" y="2662989"/>
                  </a:cubicBezTo>
                  <a:cubicBezTo>
                    <a:pt x="5205390" y="2659941"/>
                    <a:pt x="5226914" y="2658246"/>
                    <a:pt x="5248219" y="2654968"/>
                  </a:cubicBezTo>
                  <a:cubicBezTo>
                    <a:pt x="5261694" y="2652895"/>
                    <a:pt x="5274767" y="2648374"/>
                    <a:pt x="5288325" y="2646947"/>
                  </a:cubicBezTo>
                  <a:cubicBezTo>
                    <a:pt x="5369121" y="2638442"/>
                    <a:pt x="5474625" y="2636641"/>
                    <a:pt x="5553019" y="2630905"/>
                  </a:cubicBezTo>
                  <a:cubicBezTo>
                    <a:pt x="5720355" y="2618661"/>
                    <a:pt x="5700114" y="2614499"/>
                    <a:pt x="5841777" y="2606842"/>
                  </a:cubicBezTo>
                  <a:cubicBezTo>
                    <a:pt x="5903240" y="2603520"/>
                    <a:pt x="5964809" y="2602333"/>
                    <a:pt x="6026262" y="2598821"/>
                  </a:cubicBezTo>
                  <a:cubicBezTo>
                    <a:pt x="6058405" y="2596984"/>
                    <a:pt x="6090496" y="2594171"/>
                    <a:pt x="6122514" y="2590800"/>
                  </a:cubicBezTo>
                  <a:cubicBezTo>
                    <a:pt x="6141316" y="2588821"/>
                    <a:pt x="6159816" y="2584286"/>
                    <a:pt x="6178662" y="2582778"/>
                  </a:cubicBezTo>
                  <a:cubicBezTo>
                    <a:pt x="6226709" y="2578934"/>
                    <a:pt x="6274859" y="2576095"/>
                    <a:pt x="6323041" y="2574757"/>
                  </a:cubicBezTo>
                  <a:lnTo>
                    <a:pt x="6756177" y="2566736"/>
                  </a:lnTo>
                  <a:cubicBezTo>
                    <a:pt x="6849756" y="2569410"/>
                    <a:pt x="6943938" y="2563818"/>
                    <a:pt x="7036914" y="2574757"/>
                  </a:cubicBezTo>
                  <a:cubicBezTo>
                    <a:pt x="7045311" y="2575745"/>
                    <a:pt x="7032674" y="2591258"/>
                    <a:pt x="7028893" y="2598821"/>
                  </a:cubicBezTo>
                  <a:cubicBezTo>
                    <a:pt x="7015525" y="2625557"/>
                    <a:pt x="7012851" y="2622884"/>
                    <a:pt x="6988788" y="2638926"/>
                  </a:cubicBezTo>
                  <a:cubicBezTo>
                    <a:pt x="6986114" y="2646947"/>
                    <a:pt x="6984873" y="2655598"/>
                    <a:pt x="6980767" y="2662989"/>
                  </a:cubicBezTo>
                  <a:cubicBezTo>
                    <a:pt x="6971404" y="2679843"/>
                    <a:pt x="6954780" y="2692824"/>
                    <a:pt x="6948683" y="2711115"/>
                  </a:cubicBezTo>
                  <a:cubicBezTo>
                    <a:pt x="6938270" y="2742353"/>
                    <a:pt x="6946641" y="2729199"/>
                    <a:pt x="6924619" y="2751221"/>
                  </a:cubicBezTo>
                  <a:cubicBezTo>
                    <a:pt x="6918095" y="2770792"/>
                    <a:pt x="6916105" y="2783798"/>
                    <a:pt x="6900556" y="2799347"/>
                  </a:cubicBezTo>
                  <a:cubicBezTo>
                    <a:pt x="6893739" y="2806164"/>
                    <a:pt x="6884514" y="2810042"/>
                    <a:pt x="6876493" y="2815389"/>
                  </a:cubicBezTo>
                  <a:cubicBezTo>
                    <a:pt x="6840831" y="2868882"/>
                    <a:pt x="6875939" y="2831431"/>
                    <a:pt x="6764198" y="2831431"/>
                  </a:cubicBezTo>
                  <a:cubicBezTo>
                    <a:pt x="6617121" y="2831431"/>
                    <a:pt x="6470093" y="2836778"/>
                    <a:pt x="6323041" y="2839452"/>
                  </a:cubicBezTo>
                  <a:cubicBezTo>
                    <a:pt x="6304325" y="2842126"/>
                    <a:pt x="6285494" y="2844091"/>
                    <a:pt x="6266893" y="2847473"/>
                  </a:cubicBezTo>
                  <a:cubicBezTo>
                    <a:pt x="6256047" y="2849445"/>
                    <a:pt x="6245800" y="2854649"/>
                    <a:pt x="6234809" y="2855494"/>
                  </a:cubicBezTo>
                  <a:cubicBezTo>
                    <a:pt x="6141353" y="2862683"/>
                    <a:pt x="5954072" y="2871536"/>
                    <a:pt x="5954072" y="2871536"/>
                  </a:cubicBezTo>
                  <a:cubicBezTo>
                    <a:pt x="5930009" y="2874210"/>
                    <a:pt x="5905851" y="2876133"/>
                    <a:pt x="5881883" y="2879557"/>
                  </a:cubicBezTo>
                  <a:cubicBezTo>
                    <a:pt x="5843864" y="2884988"/>
                    <a:pt x="5807656" y="2898545"/>
                    <a:pt x="5769588" y="2903621"/>
                  </a:cubicBezTo>
                  <a:cubicBezTo>
                    <a:pt x="5742953" y="2907172"/>
                    <a:pt x="5716114" y="2908968"/>
                    <a:pt x="5689377" y="2911642"/>
                  </a:cubicBezTo>
                  <a:cubicBezTo>
                    <a:pt x="5617437" y="2929627"/>
                    <a:pt x="5680031" y="2915942"/>
                    <a:pt x="5544998" y="2927684"/>
                  </a:cubicBezTo>
                  <a:cubicBezTo>
                    <a:pt x="5412616" y="2939195"/>
                    <a:pt x="5479071" y="2944616"/>
                    <a:pt x="5272283" y="2951747"/>
                  </a:cubicBezTo>
                  <a:lnTo>
                    <a:pt x="5039672" y="2959768"/>
                  </a:lnTo>
                  <a:cubicBezTo>
                    <a:pt x="4983111" y="2963808"/>
                    <a:pt x="4920250" y="2966303"/>
                    <a:pt x="4863209" y="2975810"/>
                  </a:cubicBezTo>
                  <a:cubicBezTo>
                    <a:pt x="4852335" y="2977622"/>
                    <a:pt x="4841999" y="2982019"/>
                    <a:pt x="4831125" y="2983831"/>
                  </a:cubicBezTo>
                  <a:cubicBezTo>
                    <a:pt x="4809862" y="2987375"/>
                    <a:pt x="4788323" y="2989003"/>
                    <a:pt x="4766956" y="2991852"/>
                  </a:cubicBezTo>
                  <a:cubicBezTo>
                    <a:pt x="4748216" y="2994351"/>
                    <a:pt x="4729630" y="2998081"/>
                    <a:pt x="4710809" y="2999873"/>
                  </a:cubicBezTo>
                  <a:cubicBezTo>
                    <a:pt x="4673451" y="3003431"/>
                    <a:pt x="4635946" y="3005220"/>
                    <a:pt x="4598514" y="3007894"/>
                  </a:cubicBezTo>
                  <a:lnTo>
                    <a:pt x="4534346" y="3023936"/>
                  </a:lnTo>
                  <a:cubicBezTo>
                    <a:pt x="4523651" y="3026610"/>
                    <a:pt x="4512720" y="3028471"/>
                    <a:pt x="4502262" y="3031957"/>
                  </a:cubicBezTo>
                  <a:lnTo>
                    <a:pt x="4478198" y="3039978"/>
                  </a:lnTo>
                  <a:cubicBezTo>
                    <a:pt x="4472851" y="3045326"/>
                    <a:pt x="4460322" y="3048684"/>
                    <a:pt x="4462156" y="3056021"/>
                  </a:cubicBezTo>
                  <a:cubicBezTo>
                    <a:pt x="4464983" y="3067330"/>
                    <a:pt x="4501870" y="3077280"/>
                    <a:pt x="4510283" y="3080084"/>
                  </a:cubicBezTo>
                  <a:cubicBezTo>
                    <a:pt x="4579244" y="3126058"/>
                    <a:pt x="4491992" y="3070939"/>
                    <a:pt x="4558409" y="3104147"/>
                  </a:cubicBezTo>
                  <a:cubicBezTo>
                    <a:pt x="4567031" y="3108458"/>
                    <a:pt x="4573663" y="3116274"/>
                    <a:pt x="4582472" y="3120189"/>
                  </a:cubicBezTo>
                  <a:cubicBezTo>
                    <a:pt x="4597924" y="3127057"/>
                    <a:pt x="4630598" y="3136231"/>
                    <a:pt x="4630598" y="3136231"/>
                  </a:cubicBezTo>
                  <a:cubicBezTo>
                    <a:pt x="4645519" y="3151151"/>
                    <a:pt x="4650468" y="3158197"/>
                    <a:pt x="4670704" y="3168315"/>
                  </a:cubicBezTo>
                  <a:cubicBezTo>
                    <a:pt x="4678266" y="3172096"/>
                    <a:pt x="4687205" y="3172555"/>
                    <a:pt x="4694767" y="3176336"/>
                  </a:cubicBezTo>
                  <a:cubicBezTo>
                    <a:pt x="4703389" y="3180647"/>
                    <a:pt x="4711302" y="3186356"/>
                    <a:pt x="4718830" y="3192378"/>
                  </a:cubicBezTo>
                  <a:cubicBezTo>
                    <a:pt x="4724735" y="3197102"/>
                    <a:pt x="4728387" y="3204530"/>
                    <a:pt x="4734872" y="3208421"/>
                  </a:cubicBezTo>
                  <a:cubicBezTo>
                    <a:pt x="4742122" y="3212771"/>
                    <a:pt x="4751373" y="3212661"/>
                    <a:pt x="4758935" y="3216442"/>
                  </a:cubicBezTo>
                  <a:cubicBezTo>
                    <a:pt x="4767557" y="3220753"/>
                    <a:pt x="4775470" y="3226462"/>
                    <a:pt x="4782998" y="3232484"/>
                  </a:cubicBezTo>
                  <a:cubicBezTo>
                    <a:pt x="4788903" y="3237208"/>
                    <a:pt x="4792556" y="3244635"/>
                    <a:pt x="4799041" y="3248526"/>
                  </a:cubicBezTo>
                  <a:cubicBezTo>
                    <a:pt x="4806291" y="3252876"/>
                    <a:pt x="4815083" y="3253873"/>
                    <a:pt x="4823104" y="3256547"/>
                  </a:cubicBezTo>
                  <a:cubicBezTo>
                    <a:pt x="4867136" y="3322596"/>
                    <a:pt x="4809565" y="3246908"/>
                    <a:pt x="4863209" y="3288631"/>
                  </a:cubicBezTo>
                  <a:cubicBezTo>
                    <a:pt x="4881117" y="3302559"/>
                    <a:pt x="4895293" y="3320715"/>
                    <a:pt x="4911335" y="3336757"/>
                  </a:cubicBezTo>
                  <a:cubicBezTo>
                    <a:pt x="4916682" y="3342105"/>
                    <a:pt x="4921085" y="3348605"/>
                    <a:pt x="4927377" y="3352800"/>
                  </a:cubicBezTo>
                  <a:lnTo>
                    <a:pt x="4975504" y="3384884"/>
                  </a:lnTo>
                  <a:lnTo>
                    <a:pt x="5023630" y="3416968"/>
                  </a:lnTo>
                  <a:lnTo>
                    <a:pt x="5047693" y="3433010"/>
                  </a:lnTo>
                  <a:cubicBezTo>
                    <a:pt x="5053040" y="3441031"/>
                    <a:pt x="5057387" y="3449818"/>
                    <a:pt x="5063735" y="3457073"/>
                  </a:cubicBezTo>
                  <a:cubicBezTo>
                    <a:pt x="5076185" y="3471301"/>
                    <a:pt x="5090472" y="3483809"/>
                    <a:pt x="5103841" y="3497178"/>
                  </a:cubicBezTo>
                  <a:cubicBezTo>
                    <a:pt x="5109189" y="3502526"/>
                    <a:pt x="5115688" y="3506929"/>
                    <a:pt x="5119883" y="3513221"/>
                  </a:cubicBezTo>
                  <a:cubicBezTo>
                    <a:pt x="5141272" y="3545305"/>
                    <a:pt x="5127904" y="3531937"/>
                    <a:pt x="5159988" y="3553326"/>
                  </a:cubicBezTo>
                  <a:lnTo>
                    <a:pt x="5208114" y="3625515"/>
                  </a:lnTo>
                  <a:cubicBezTo>
                    <a:pt x="5213461" y="3633536"/>
                    <a:pt x="5217339" y="3642761"/>
                    <a:pt x="5224156" y="3649578"/>
                  </a:cubicBezTo>
                  <a:lnTo>
                    <a:pt x="5256241" y="3681663"/>
                  </a:lnTo>
                  <a:cubicBezTo>
                    <a:pt x="5275331" y="3738934"/>
                    <a:pt x="5262903" y="3715719"/>
                    <a:pt x="5288325" y="3753852"/>
                  </a:cubicBezTo>
                  <a:cubicBezTo>
                    <a:pt x="5285651" y="3761873"/>
                    <a:pt x="5287184" y="3773001"/>
                    <a:pt x="5280304" y="3777915"/>
                  </a:cubicBezTo>
                  <a:cubicBezTo>
                    <a:pt x="5266544" y="3787744"/>
                    <a:pt x="5248219" y="3788610"/>
                    <a:pt x="5232177" y="3793957"/>
                  </a:cubicBezTo>
                  <a:cubicBezTo>
                    <a:pt x="5197654" y="3805465"/>
                    <a:pt x="5216319" y="3799927"/>
                    <a:pt x="5176030" y="3810000"/>
                  </a:cubicBezTo>
                  <a:cubicBezTo>
                    <a:pt x="5168009" y="3815347"/>
                    <a:pt x="5160589" y="3821731"/>
                    <a:pt x="5151967" y="3826042"/>
                  </a:cubicBezTo>
                  <a:cubicBezTo>
                    <a:pt x="5112429" y="3845811"/>
                    <a:pt x="5142155" y="3819454"/>
                    <a:pt x="5103841" y="3850105"/>
                  </a:cubicBezTo>
                  <a:cubicBezTo>
                    <a:pt x="5097936" y="3854829"/>
                    <a:pt x="5092522" y="3860242"/>
                    <a:pt x="5087798" y="3866147"/>
                  </a:cubicBezTo>
                  <a:cubicBezTo>
                    <a:pt x="5081776" y="3873675"/>
                    <a:pt x="5079284" y="3884188"/>
                    <a:pt x="5071756" y="3890210"/>
                  </a:cubicBezTo>
                  <a:cubicBezTo>
                    <a:pt x="5065154" y="3895492"/>
                    <a:pt x="5055714" y="3895557"/>
                    <a:pt x="5047693" y="3898231"/>
                  </a:cubicBezTo>
                  <a:cubicBezTo>
                    <a:pt x="5045019" y="3890210"/>
                    <a:pt x="5041897" y="3882325"/>
                    <a:pt x="5039672" y="3874168"/>
                  </a:cubicBezTo>
                  <a:cubicBezTo>
                    <a:pt x="5033871" y="3852897"/>
                    <a:pt x="5030602" y="3830916"/>
                    <a:pt x="5023630" y="3810000"/>
                  </a:cubicBezTo>
                  <a:cubicBezTo>
                    <a:pt x="5015688" y="3786173"/>
                    <a:pt x="5010613" y="3756877"/>
                    <a:pt x="4991546" y="3737810"/>
                  </a:cubicBezTo>
                  <a:cubicBezTo>
                    <a:pt x="4984729" y="3730993"/>
                    <a:pt x="4975504" y="3727115"/>
                    <a:pt x="4967483" y="3721768"/>
                  </a:cubicBezTo>
                  <a:cubicBezTo>
                    <a:pt x="4946094" y="3657601"/>
                    <a:pt x="4978178" y="3732462"/>
                    <a:pt x="4935398" y="3689684"/>
                  </a:cubicBezTo>
                  <a:cubicBezTo>
                    <a:pt x="4929419" y="3683706"/>
                    <a:pt x="4932659" y="3672223"/>
                    <a:pt x="4927377" y="3665621"/>
                  </a:cubicBezTo>
                  <a:cubicBezTo>
                    <a:pt x="4921355" y="3658093"/>
                    <a:pt x="4911159" y="3655181"/>
                    <a:pt x="4903314" y="3649578"/>
                  </a:cubicBezTo>
                  <a:cubicBezTo>
                    <a:pt x="4892436" y="3641808"/>
                    <a:pt x="4881380" y="3634215"/>
                    <a:pt x="4871230" y="3625515"/>
                  </a:cubicBezTo>
                  <a:cubicBezTo>
                    <a:pt x="4862617" y="3618133"/>
                    <a:pt x="4856121" y="3608416"/>
                    <a:pt x="4847167" y="3601452"/>
                  </a:cubicBezTo>
                  <a:cubicBezTo>
                    <a:pt x="4805796" y="3569274"/>
                    <a:pt x="4811284" y="3573449"/>
                    <a:pt x="4774977" y="3561347"/>
                  </a:cubicBezTo>
                  <a:cubicBezTo>
                    <a:pt x="4769630" y="3553326"/>
                    <a:pt x="4767110" y="3542393"/>
                    <a:pt x="4758935" y="3537284"/>
                  </a:cubicBezTo>
                  <a:cubicBezTo>
                    <a:pt x="4744596" y="3528322"/>
                    <a:pt x="4710809" y="3521242"/>
                    <a:pt x="4710809" y="3521242"/>
                  </a:cubicBezTo>
                  <a:cubicBezTo>
                    <a:pt x="4702788" y="3513221"/>
                    <a:pt x="4696184" y="3503470"/>
                    <a:pt x="4686746" y="3497178"/>
                  </a:cubicBezTo>
                  <a:cubicBezTo>
                    <a:pt x="4679711" y="3492488"/>
                    <a:pt x="4669285" y="3494439"/>
                    <a:pt x="4662683" y="3489157"/>
                  </a:cubicBezTo>
                  <a:cubicBezTo>
                    <a:pt x="4610854" y="3447694"/>
                    <a:pt x="4683061" y="3477234"/>
                    <a:pt x="4622577" y="3457073"/>
                  </a:cubicBezTo>
                  <a:lnTo>
                    <a:pt x="4574451" y="3424989"/>
                  </a:lnTo>
                  <a:cubicBezTo>
                    <a:pt x="4566430" y="3419642"/>
                    <a:pt x="4559533" y="3411995"/>
                    <a:pt x="4550388" y="3408947"/>
                  </a:cubicBezTo>
                  <a:lnTo>
                    <a:pt x="4502262" y="3392905"/>
                  </a:lnTo>
                  <a:cubicBezTo>
                    <a:pt x="4463517" y="3354162"/>
                    <a:pt x="4512761" y="3401306"/>
                    <a:pt x="4462156" y="3360821"/>
                  </a:cubicBezTo>
                  <a:cubicBezTo>
                    <a:pt x="4456251" y="3356097"/>
                    <a:pt x="4452599" y="3348669"/>
                    <a:pt x="4446114" y="3344778"/>
                  </a:cubicBezTo>
                  <a:cubicBezTo>
                    <a:pt x="4438864" y="3340428"/>
                    <a:pt x="4429442" y="3340863"/>
                    <a:pt x="4422051" y="3336757"/>
                  </a:cubicBezTo>
                  <a:cubicBezTo>
                    <a:pt x="4405197" y="3327394"/>
                    <a:pt x="4392216" y="3310770"/>
                    <a:pt x="4373925" y="3304673"/>
                  </a:cubicBezTo>
                  <a:lnTo>
                    <a:pt x="4301735" y="3280610"/>
                  </a:lnTo>
                  <a:lnTo>
                    <a:pt x="4277672" y="3272589"/>
                  </a:lnTo>
                  <a:cubicBezTo>
                    <a:pt x="4218851" y="3275263"/>
                    <a:pt x="4159903" y="3275914"/>
                    <a:pt x="4101209" y="3280610"/>
                  </a:cubicBezTo>
                  <a:cubicBezTo>
                    <a:pt x="4092781" y="3281284"/>
                    <a:pt x="4084708" y="3284850"/>
                    <a:pt x="4077146" y="3288631"/>
                  </a:cubicBezTo>
                  <a:cubicBezTo>
                    <a:pt x="4068524" y="3292942"/>
                    <a:pt x="4061104" y="3299326"/>
                    <a:pt x="4053083" y="3304673"/>
                  </a:cubicBezTo>
                  <a:cubicBezTo>
                    <a:pt x="4047736" y="3312694"/>
                    <a:pt x="4043063" y="3321208"/>
                    <a:pt x="4037041" y="3328736"/>
                  </a:cubicBezTo>
                  <a:cubicBezTo>
                    <a:pt x="4032317" y="3334641"/>
                    <a:pt x="4024889" y="3338293"/>
                    <a:pt x="4020998" y="3344778"/>
                  </a:cubicBezTo>
                  <a:cubicBezTo>
                    <a:pt x="4016648" y="3352028"/>
                    <a:pt x="4017083" y="3361451"/>
                    <a:pt x="4012977" y="3368842"/>
                  </a:cubicBezTo>
                  <a:cubicBezTo>
                    <a:pt x="4003614" y="3385696"/>
                    <a:pt x="3991588" y="3400926"/>
                    <a:pt x="3980893" y="3416968"/>
                  </a:cubicBezTo>
                  <a:cubicBezTo>
                    <a:pt x="3975546" y="3424989"/>
                    <a:pt x="3967899" y="3431886"/>
                    <a:pt x="3964851" y="3441031"/>
                  </a:cubicBezTo>
                  <a:lnTo>
                    <a:pt x="3948809" y="3489157"/>
                  </a:lnTo>
                  <a:cubicBezTo>
                    <a:pt x="3946135" y="3497178"/>
                    <a:pt x="3942839" y="3505018"/>
                    <a:pt x="3940788" y="3513221"/>
                  </a:cubicBezTo>
                  <a:lnTo>
                    <a:pt x="3932767" y="3545305"/>
                  </a:lnTo>
                  <a:cubicBezTo>
                    <a:pt x="3920814" y="3724605"/>
                    <a:pt x="3923328" y="3615071"/>
                    <a:pt x="3932767" y="3818021"/>
                  </a:cubicBezTo>
                  <a:cubicBezTo>
                    <a:pt x="3942868" y="4035193"/>
                    <a:pt x="3929874" y="3945044"/>
                    <a:pt x="3948809" y="4058652"/>
                  </a:cubicBezTo>
                  <a:cubicBezTo>
                    <a:pt x="3946135" y="4144210"/>
                    <a:pt x="3951742" y="4230430"/>
                    <a:pt x="3940788" y="4315326"/>
                  </a:cubicBezTo>
                  <a:cubicBezTo>
                    <a:pt x="3939706" y="4323711"/>
                    <a:pt x="3924496" y="4310636"/>
                    <a:pt x="3916725" y="4307305"/>
                  </a:cubicBezTo>
                  <a:cubicBezTo>
                    <a:pt x="3905735" y="4302595"/>
                    <a:pt x="3894590" y="4297895"/>
                    <a:pt x="3884641" y="4291263"/>
                  </a:cubicBezTo>
                  <a:cubicBezTo>
                    <a:pt x="3863082" y="4276891"/>
                    <a:pt x="3875255" y="4269062"/>
                    <a:pt x="3844535" y="4267200"/>
                  </a:cubicBezTo>
                  <a:cubicBezTo>
                    <a:pt x="3764427" y="4262345"/>
                    <a:pt x="3684114" y="4261852"/>
                    <a:pt x="3603904" y="4259178"/>
                  </a:cubicBezTo>
                  <a:cubicBezTo>
                    <a:pt x="3588673" y="4213485"/>
                    <a:pt x="3592634" y="4231257"/>
                    <a:pt x="3587862" y="4154905"/>
                  </a:cubicBezTo>
                  <a:cubicBezTo>
                    <a:pt x="3584189" y="4096138"/>
                    <a:pt x="3583892" y="4037184"/>
                    <a:pt x="3579841" y="3978442"/>
                  </a:cubicBezTo>
                  <a:cubicBezTo>
                    <a:pt x="3579202" y="3969174"/>
                    <a:pt x="3566598" y="3886766"/>
                    <a:pt x="3563798" y="3874168"/>
                  </a:cubicBezTo>
                  <a:cubicBezTo>
                    <a:pt x="3561964" y="3865914"/>
                    <a:pt x="3557828" y="3858307"/>
                    <a:pt x="3555777" y="3850105"/>
                  </a:cubicBezTo>
                  <a:cubicBezTo>
                    <a:pt x="3552470" y="3836879"/>
                    <a:pt x="3551062" y="3823226"/>
                    <a:pt x="3547756" y="3810000"/>
                  </a:cubicBezTo>
                  <a:cubicBezTo>
                    <a:pt x="3545705" y="3801797"/>
                    <a:pt x="3541569" y="3794190"/>
                    <a:pt x="3539735" y="3785936"/>
                  </a:cubicBezTo>
                  <a:cubicBezTo>
                    <a:pt x="3536207" y="3770060"/>
                    <a:pt x="3535242" y="3753686"/>
                    <a:pt x="3531714" y="3737810"/>
                  </a:cubicBezTo>
                  <a:cubicBezTo>
                    <a:pt x="3529880" y="3729556"/>
                    <a:pt x="3526016" y="3721877"/>
                    <a:pt x="3523693" y="3713747"/>
                  </a:cubicBezTo>
                  <a:cubicBezTo>
                    <a:pt x="3520665" y="3703147"/>
                    <a:pt x="3517834" y="3692473"/>
                    <a:pt x="3515672" y="3681663"/>
                  </a:cubicBezTo>
                  <a:cubicBezTo>
                    <a:pt x="3507000" y="3638300"/>
                    <a:pt x="3510809" y="3638714"/>
                    <a:pt x="3499630" y="3601452"/>
                  </a:cubicBezTo>
                  <a:cubicBezTo>
                    <a:pt x="3494771" y="3585255"/>
                    <a:pt x="3488935" y="3569368"/>
                    <a:pt x="3483588" y="3553326"/>
                  </a:cubicBezTo>
                  <a:cubicBezTo>
                    <a:pt x="3480914" y="3545305"/>
                    <a:pt x="3477225" y="3537554"/>
                    <a:pt x="3475567" y="3529263"/>
                  </a:cubicBezTo>
                  <a:cubicBezTo>
                    <a:pt x="3464230" y="3472576"/>
                    <a:pt x="3471857" y="3502091"/>
                    <a:pt x="3451504" y="3441031"/>
                  </a:cubicBezTo>
                  <a:cubicBezTo>
                    <a:pt x="3448830" y="3433010"/>
                    <a:pt x="3447264" y="3424530"/>
                    <a:pt x="3443483" y="3416968"/>
                  </a:cubicBezTo>
                  <a:cubicBezTo>
                    <a:pt x="3438136" y="3406273"/>
                    <a:pt x="3431882" y="3395986"/>
                    <a:pt x="3427441" y="3384884"/>
                  </a:cubicBezTo>
                  <a:cubicBezTo>
                    <a:pt x="3421161" y="3369183"/>
                    <a:pt x="3416746" y="3352799"/>
                    <a:pt x="3411398" y="3336757"/>
                  </a:cubicBezTo>
                  <a:cubicBezTo>
                    <a:pt x="3408724" y="3328736"/>
                    <a:pt x="3408067" y="3319729"/>
                    <a:pt x="3403377" y="3312694"/>
                  </a:cubicBezTo>
                  <a:cubicBezTo>
                    <a:pt x="3398030" y="3304673"/>
                    <a:pt x="3391250" y="3297440"/>
                    <a:pt x="3387335" y="3288631"/>
                  </a:cubicBezTo>
                  <a:cubicBezTo>
                    <a:pt x="3349154" y="3202724"/>
                    <a:pt x="3391556" y="3270900"/>
                    <a:pt x="3355251" y="3216442"/>
                  </a:cubicBezTo>
                  <a:cubicBezTo>
                    <a:pt x="3349904" y="3200400"/>
                    <a:pt x="3348589" y="3182385"/>
                    <a:pt x="3339209" y="3168315"/>
                  </a:cubicBezTo>
                  <a:cubicBezTo>
                    <a:pt x="3300125" y="3109689"/>
                    <a:pt x="3347831" y="3183404"/>
                    <a:pt x="3307125" y="3112168"/>
                  </a:cubicBezTo>
                  <a:cubicBezTo>
                    <a:pt x="3302342" y="3103798"/>
                    <a:pt x="3294998" y="3096914"/>
                    <a:pt x="3291083" y="3088105"/>
                  </a:cubicBezTo>
                  <a:cubicBezTo>
                    <a:pt x="3261590" y="3021745"/>
                    <a:pt x="3291945" y="3056881"/>
                    <a:pt x="3258998" y="3023936"/>
                  </a:cubicBezTo>
                  <a:cubicBezTo>
                    <a:pt x="3239369" y="2965049"/>
                    <a:pt x="3254913" y="2987767"/>
                    <a:pt x="3218893" y="2951747"/>
                  </a:cubicBezTo>
                  <a:cubicBezTo>
                    <a:pt x="3198731" y="2891261"/>
                    <a:pt x="3225929" y="2965821"/>
                    <a:pt x="3194830" y="2903621"/>
                  </a:cubicBezTo>
                  <a:cubicBezTo>
                    <a:pt x="3161639" y="2837239"/>
                    <a:pt x="3220837" y="2930923"/>
                    <a:pt x="3170767" y="2847473"/>
                  </a:cubicBezTo>
                  <a:cubicBezTo>
                    <a:pt x="3160847" y="2830940"/>
                    <a:pt x="3149378" y="2815389"/>
                    <a:pt x="3138683" y="2799347"/>
                  </a:cubicBezTo>
                  <a:cubicBezTo>
                    <a:pt x="3133336" y="2791326"/>
                    <a:pt x="3125690" y="2784429"/>
                    <a:pt x="3122641" y="2775284"/>
                  </a:cubicBezTo>
                  <a:cubicBezTo>
                    <a:pt x="3119967" y="2767263"/>
                    <a:pt x="3118969" y="2758471"/>
                    <a:pt x="3114619" y="2751221"/>
                  </a:cubicBezTo>
                  <a:cubicBezTo>
                    <a:pt x="3110728" y="2744736"/>
                    <a:pt x="3103301" y="2741083"/>
                    <a:pt x="3098577" y="2735178"/>
                  </a:cubicBezTo>
                  <a:cubicBezTo>
                    <a:pt x="3092555" y="2727650"/>
                    <a:pt x="3087882" y="2719136"/>
                    <a:pt x="3082535" y="2711115"/>
                  </a:cubicBezTo>
                  <a:cubicBezTo>
                    <a:pt x="3079861" y="2700420"/>
                    <a:pt x="3079983" y="2688602"/>
                    <a:pt x="3074514" y="2679031"/>
                  </a:cubicBezTo>
                  <a:cubicBezTo>
                    <a:pt x="3068886" y="2669182"/>
                    <a:pt x="3057713" y="2663682"/>
                    <a:pt x="3050451" y="2654968"/>
                  </a:cubicBezTo>
                  <a:cubicBezTo>
                    <a:pt x="3044280" y="2647562"/>
                    <a:pt x="3038720" y="2639527"/>
                    <a:pt x="3034409" y="2630905"/>
                  </a:cubicBezTo>
                  <a:cubicBezTo>
                    <a:pt x="3030628" y="2623343"/>
                    <a:pt x="3030169" y="2614404"/>
                    <a:pt x="3026388" y="2606842"/>
                  </a:cubicBezTo>
                  <a:cubicBezTo>
                    <a:pt x="3020522" y="2595109"/>
                    <a:pt x="2991736" y="2557965"/>
                    <a:pt x="2986283" y="2550694"/>
                  </a:cubicBezTo>
                  <a:cubicBezTo>
                    <a:pt x="2971576" y="2506574"/>
                    <a:pt x="2987099" y="2546107"/>
                    <a:pt x="2962219" y="2502568"/>
                  </a:cubicBezTo>
                  <a:cubicBezTo>
                    <a:pt x="2956287" y="2492186"/>
                    <a:pt x="2950887" y="2481474"/>
                    <a:pt x="2946177" y="2470484"/>
                  </a:cubicBezTo>
                  <a:cubicBezTo>
                    <a:pt x="2942846" y="2462713"/>
                    <a:pt x="2942506" y="2453671"/>
                    <a:pt x="2938156" y="2446421"/>
                  </a:cubicBezTo>
                  <a:cubicBezTo>
                    <a:pt x="2934265" y="2439936"/>
                    <a:pt x="2927461" y="2435726"/>
                    <a:pt x="2922114" y="2430378"/>
                  </a:cubicBezTo>
                  <a:cubicBezTo>
                    <a:pt x="2916767" y="2414336"/>
                    <a:pt x="2915452" y="2396322"/>
                    <a:pt x="2906072" y="2382252"/>
                  </a:cubicBezTo>
                  <a:lnTo>
                    <a:pt x="2873988" y="2334126"/>
                  </a:lnTo>
                  <a:cubicBezTo>
                    <a:pt x="2868641" y="2326105"/>
                    <a:pt x="2860994" y="2319208"/>
                    <a:pt x="2857946" y="2310063"/>
                  </a:cubicBezTo>
                  <a:cubicBezTo>
                    <a:pt x="2852599" y="2294021"/>
                    <a:pt x="2851284" y="2276006"/>
                    <a:pt x="2841904" y="2261936"/>
                  </a:cubicBezTo>
                  <a:cubicBezTo>
                    <a:pt x="2836557" y="2253915"/>
                    <a:pt x="2830173" y="2246495"/>
                    <a:pt x="2825862" y="2237873"/>
                  </a:cubicBezTo>
                  <a:cubicBezTo>
                    <a:pt x="2805038" y="2196224"/>
                    <a:pt x="2833133" y="2229101"/>
                    <a:pt x="2801798" y="2197768"/>
                  </a:cubicBezTo>
                  <a:cubicBezTo>
                    <a:pt x="2799124" y="2189747"/>
                    <a:pt x="2797883" y="2181096"/>
                    <a:pt x="2793777" y="2173705"/>
                  </a:cubicBezTo>
                  <a:cubicBezTo>
                    <a:pt x="2793773" y="2173698"/>
                    <a:pt x="2753674" y="2113550"/>
                    <a:pt x="2745651" y="2101515"/>
                  </a:cubicBezTo>
                  <a:cubicBezTo>
                    <a:pt x="2740304" y="2093494"/>
                    <a:pt x="2732657" y="2086597"/>
                    <a:pt x="2729609" y="2077452"/>
                  </a:cubicBezTo>
                  <a:cubicBezTo>
                    <a:pt x="2726935" y="2069431"/>
                    <a:pt x="2726870" y="2059991"/>
                    <a:pt x="2721588" y="2053389"/>
                  </a:cubicBezTo>
                  <a:cubicBezTo>
                    <a:pt x="2715566" y="2045861"/>
                    <a:pt x="2705546" y="2042694"/>
                    <a:pt x="2697525" y="2037347"/>
                  </a:cubicBezTo>
                  <a:cubicBezTo>
                    <a:pt x="2680025" y="1984847"/>
                    <a:pt x="2704330" y="2036374"/>
                    <a:pt x="2665441" y="2005263"/>
                  </a:cubicBezTo>
                  <a:cubicBezTo>
                    <a:pt x="2657913" y="1999241"/>
                    <a:pt x="2655570" y="1988606"/>
                    <a:pt x="2649398" y="1981200"/>
                  </a:cubicBezTo>
                  <a:cubicBezTo>
                    <a:pt x="2642136" y="1972486"/>
                    <a:pt x="2632597" y="1965851"/>
                    <a:pt x="2625335" y="1957136"/>
                  </a:cubicBezTo>
                  <a:cubicBezTo>
                    <a:pt x="2619164" y="1949730"/>
                    <a:pt x="2615697" y="1940278"/>
                    <a:pt x="2609293" y="1933073"/>
                  </a:cubicBezTo>
                  <a:cubicBezTo>
                    <a:pt x="2569335" y="1888120"/>
                    <a:pt x="2573676" y="1893287"/>
                    <a:pt x="2537104" y="1868905"/>
                  </a:cubicBezTo>
                  <a:cubicBezTo>
                    <a:pt x="2505152" y="1820977"/>
                    <a:pt x="2540048" y="1862652"/>
                    <a:pt x="2496998" y="1836821"/>
                  </a:cubicBezTo>
                  <a:cubicBezTo>
                    <a:pt x="2490513" y="1832930"/>
                    <a:pt x="2487006" y="1825316"/>
                    <a:pt x="2480956" y="1820778"/>
                  </a:cubicBezTo>
                  <a:cubicBezTo>
                    <a:pt x="2465532" y="1809210"/>
                    <a:pt x="2448872" y="1799389"/>
                    <a:pt x="2432830" y="1788694"/>
                  </a:cubicBezTo>
                  <a:cubicBezTo>
                    <a:pt x="2424809" y="1783347"/>
                    <a:pt x="2417912" y="1775700"/>
                    <a:pt x="2408767" y="1772652"/>
                  </a:cubicBezTo>
                  <a:lnTo>
                    <a:pt x="2336577" y="1748589"/>
                  </a:lnTo>
                  <a:lnTo>
                    <a:pt x="2312514" y="1740568"/>
                  </a:lnTo>
                  <a:cubicBezTo>
                    <a:pt x="2293798" y="1743242"/>
                    <a:pt x="2274789" y="1744338"/>
                    <a:pt x="2256367" y="1748589"/>
                  </a:cubicBezTo>
                  <a:cubicBezTo>
                    <a:pt x="2239890" y="1752391"/>
                    <a:pt x="2208241" y="1764631"/>
                    <a:pt x="2208241" y="1764631"/>
                  </a:cubicBezTo>
                  <a:cubicBezTo>
                    <a:pt x="2202893" y="1769978"/>
                    <a:pt x="2198683" y="1776782"/>
                    <a:pt x="2192198" y="1780673"/>
                  </a:cubicBezTo>
                  <a:cubicBezTo>
                    <a:pt x="2184948" y="1785023"/>
                    <a:pt x="2174737" y="1783412"/>
                    <a:pt x="2168135" y="1788694"/>
                  </a:cubicBezTo>
                  <a:cubicBezTo>
                    <a:pt x="2116305" y="1830158"/>
                    <a:pt x="2188513" y="1800617"/>
                    <a:pt x="2128030" y="1820778"/>
                  </a:cubicBezTo>
                  <a:cubicBezTo>
                    <a:pt x="2122683" y="1826126"/>
                    <a:pt x="2116712" y="1830916"/>
                    <a:pt x="2111988" y="1836821"/>
                  </a:cubicBezTo>
                  <a:cubicBezTo>
                    <a:pt x="2105966" y="1844349"/>
                    <a:pt x="2102763" y="1854067"/>
                    <a:pt x="2095946" y="1860884"/>
                  </a:cubicBezTo>
                  <a:cubicBezTo>
                    <a:pt x="2089129" y="1867701"/>
                    <a:pt x="2079904" y="1871579"/>
                    <a:pt x="2071883" y="1876926"/>
                  </a:cubicBezTo>
                  <a:cubicBezTo>
                    <a:pt x="2036427" y="1930110"/>
                    <a:pt x="2078099" y="1871011"/>
                    <a:pt x="2031777" y="1925052"/>
                  </a:cubicBezTo>
                  <a:cubicBezTo>
                    <a:pt x="1991979" y="1971482"/>
                    <a:pt x="2026013" y="1944937"/>
                    <a:pt x="1983651" y="1973178"/>
                  </a:cubicBezTo>
                  <a:lnTo>
                    <a:pt x="1919483" y="2069431"/>
                  </a:lnTo>
                  <a:cubicBezTo>
                    <a:pt x="1914136" y="2077452"/>
                    <a:pt x="1906490" y="2084349"/>
                    <a:pt x="1903441" y="2093494"/>
                  </a:cubicBezTo>
                  <a:cubicBezTo>
                    <a:pt x="1893027" y="2124731"/>
                    <a:pt x="1901397" y="2111578"/>
                    <a:pt x="1879377" y="2133600"/>
                  </a:cubicBezTo>
                  <a:cubicBezTo>
                    <a:pt x="1860986" y="2188772"/>
                    <a:pt x="1886141" y="2121763"/>
                    <a:pt x="1847293" y="2189747"/>
                  </a:cubicBezTo>
                  <a:cubicBezTo>
                    <a:pt x="1843098" y="2197088"/>
                    <a:pt x="1843053" y="2206248"/>
                    <a:pt x="1839272" y="2213810"/>
                  </a:cubicBezTo>
                  <a:cubicBezTo>
                    <a:pt x="1824335" y="2243683"/>
                    <a:pt x="1821342" y="2235326"/>
                    <a:pt x="1799167" y="2261936"/>
                  </a:cubicBezTo>
                  <a:cubicBezTo>
                    <a:pt x="1792995" y="2269342"/>
                    <a:pt x="1789942" y="2279183"/>
                    <a:pt x="1783125" y="2286000"/>
                  </a:cubicBezTo>
                  <a:cubicBezTo>
                    <a:pt x="1776309" y="2292817"/>
                    <a:pt x="1766317" y="2295694"/>
                    <a:pt x="1759062" y="2302042"/>
                  </a:cubicBezTo>
                  <a:cubicBezTo>
                    <a:pt x="1744834" y="2314492"/>
                    <a:pt x="1732325" y="2328779"/>
                    <a:pt x="1718956" y="2342147"/>
                  </a:cubicBezTo>
                  <a:cubicBezTo>
                    <a:pt x="1710935" y="2350168"/>
                    <a:pt x="1705654" y="2362623"/>
                    <a:pt x="1694893" y="2366210"/>
                  </a:cubicBezTo>
                  <a:lnTo>
                    <a:pt x="1670830" y="2374231"/>
                  </a:lnTo>
                  <a:cubicBezTo>
                    <a:pt x="1634953" y="2428047"/>
                    <a:pt x="1677217" y="2375321"/>
                    <a:pt x="1630725" y="2406315"/>
                  </a:cubicBezTo>
                  <a:cubicBezTo>
                    <a:pt x="1621287" y="2412607"/>
                    <a:pt x="1615376" y="2423116"/>
                    <a:pt x="1606662" y="2430378"/>
                  </a:cubicBezTo>
                  <a:cubicBezTo>
                    <a:pt x="1563929" y="2465989"/>
                    <a:pt x="1601947" y="2430324"/>
                    <a:pt x="1558535" y="2454442"/>
                  </a:cubicBezTo>
                  <a:cubicBezTo>
                    <a:pt x="1541681" y="2463805"/>
                    <a:pt x="1528700" y="2480429"/>
                    <a:pt x="1510409" y="2486526"/>
                  </a:cubicBezTo>
                  <a:cubicBezTo>
                    <a:pt x="1494367" y="2491873"/>
                    <a:pt x="1478688" y="2498467"/>
                    <a:pt x="1462283" y="2502568"/>
                  </a:cubicBezTo>
                  <a:cubicBezTo>
                    <a:pt x="1451588" y="2505242"/>
                    <a:pt x="1440757" y="2507421"/>
                    <a:pt x="1430198" y="2510589"/>
                  </a:cubicBezTo>
                  <a:cubicBezTo>
                    <a:pt x="1414001" y="2515448"/>
                    <a:pt x="1398477" y="2522530"/>
                    <a:pt x="1382072" y="2526631"/>
                  </a:cubicBezTo>
                  <a:cubicBezTo>
                    <a:pt x="1371792" y="2529201"/>
                    <a:pt x="1337432" y="2536919"/>
                    <a:pt x="1325925" y="2542673"/>
                  </a:cubicBezTo>
                  <a:cubicBezTo>
                    <a:pt x="1317303" y="2546984"/>
                    <a:pt x="1310671" y="2554800"/>
                    <a:pt x="1301862" y="2558715"/>
                  </a:cubicBezTo>
                  <a:cubicBezTo>
                    <a:pt x="1301861" y="2558715"/>
                    <a:pt x="1241704" y="2578767"/>
                    <a:pt x="1229672" y="2582778"/>
                  </a:cubicBezTo>
                  <a:lnTo>
                    <a:pt x="1205609" y="2590800"/>
                  </a:lnTo>
                  <a:cubicBezTo>
                    <a:pt x="1197588" y="2593474"/>
                    <a:pt x="1188581" y="2594131"/>
                    <a:pt x="1181546" y="2598821"/>
                  </a:cubicBezTo>
                  <a:cubicBezTo>
                    <a:pt x="1155285" y="2616328"/>
                    <a:pt x="1145803" y="2625698"/>
                    <a:pt x="1109356" y="2630905"/>
                  </a:cubicBezTo>
                  <a:cubicBezTo>
                    <a:pt x="1090640" y="2633579"/>
                    <a:pt x="1071810" y="2635544"/>
                    <a:pt x="1053209" y="2638926"/>
                  </a:cubicBezTo>
                  <a:cubicBezTo>
                    <a:pt x="957121" y="2656397"/>
                    <a:pt x="1074381" y="2637786"/>
                    <a:pt x="997062" y="2654968"/>
                  </a:cubicBezTo>
                  <a:cubicBezTo>
                    <a:pt x="981186" y="2658496"/>
                    <a:pt x="965009" y="2660516"/>
                    <a:pt x="948935" y="2662989"/>
                  </a:cubicBezTo>
                  <a:cubicBezTo>
                    <a:pt x="890350" y="2672002"/>
                    <a:pt x="899684" y="2669027"/>
                    <a:pt x="844662" y="2679031"/>
                  </a:cubicBezTo>
                  <a:cubicBezTo>
                    <a:pt x="821917" y="2683166"/>
                    <a:pt x="795004" y="2688635"/>
                    <a:pt x="772472" y="2695073"/>
                  </a:cubicBezTo>
                  <a:cubicBezTo>
                    <a:pt x="764342" y="2697396"/>
                    <a:pt x="756611" y="2701043"/>
                    <a:pt x="748409" y="2703094"/>
                  </a:cubicBezTo>
                  <a:cubicBezTo>
                    <a:pt x="735183" y="2706401"/>
                    <a:pt x="721612" y="2708158"/>
                    <a:pt x="708304" y="2711115"/>
                  </a:cubicBezTo>
                  <a:cubicBezTo>
                    <a:pt x="697542" y="2713506"/>
                    <a:pt x="686981" y="2716745"/>
                    <a:pt x="676219" y="2719136"/>
                  </a:cubicBezTo>
                  <a:cubicBezTo>
                    <a:pt x="662911" y="2722093"/>
                    <a:pt x="649398" y="2724091"/>
                    <a:pt x="636114" y="2727157"/>
                  </a:cubicBezTo>
                  <a:cubicBezTo>
                    <a:pt x="614631" y="2732115"/>
                    <a:pt x="591666" y="2733340"/>
                    <a:pt x="571946" y="2743200"/>
                  </a:cubicBezTo>
                  <a:cubicBezTo>
                    <a:pt x="561251" y="2748547"/>
                    <a:pt x="549811" y="2752610"/>
                    <a:pt x="539862" y="2759242"/>
                  </a:cubicBezTo>
                  <a:cubicBezTo>
                    <a:pt x="533570" y="2763437"/>
                    <a:pt x="530583" y="2771902"/>
                    <a:pt x="523819" y="2775284"/>
                  </a:cubicBezTo>
                  <a:cubicBezTo>
                    <a:pt x="508694" y="2782846"/>
                    <a:pt x="489763" y="2781946"/>
                    <a:pt x="475693" y="2791326"/>
                  </a:cubicBezTo>
                  <a:cubicBezTo>
                    <a:pt x="456649" y="2804022"/>
                    <a:pt x="436957" y="2816507"/>
                    <a:pt x="419546" y="2831431"/>
                  </a:cubicBezTo>
                  <a:cubicBezTo>
                    <a:pt x="410933" y="2838813"/>
                    <a:pt x="404197" y="2848232"/>
                    <a:pt x="395483" y="2855494"/>
                  </a:cubicBezTo>
                  <a:cubicBezTo>
                    <a:pt x="361064" y="2884176"/>
                    <a:pt x="379314" y="2857250"/>
                    <a:pt x="347356" y="2895600"/>
                  </a:cubicBezTo>
                  <a:cubicBezTo>
                    <a:pt x="313937" y="2935704"/>
                    <a:pt x="351365" y="2906296"/>
                    <a:pt x="307251" y="2935705"/>
                  </a:cubicBezTo>
                  <a:cubicBezTo>
                    <a:pt x="301904" y="2943726"/>
                    <a:pt x="297380" y="2952362"/>
                    <a:pt x="291209" y="2959768"/>
                  </a:cubicBezTo>
                  <a:cubicBezTo>
                    <a:pt x="271909" y="2982928"/>
                    <a:pt x="266743" y="2984099"/>
                    <a:pt x="243083" y="2999873"/>
                  </a:cubicBezTo>
                  <a:cubicBezTo>
                    <a:pt x="237736" y="3007894"/>
                    <a:pt x="234569" y="3017914"/>
                    <a:pt x="227041" y="3023936"/>
                  </a:cubicBezTo>
                  <a:cubicBezTo>
                    <a:pt x="220439" y="3029218"/>
                    <a:pt x="210540" y="3028176"/>
                    <a:pt x="202977" y="3031957"/>
                  </a:cubicBezTo>
                  <a:cubicBezTo>
                    <a:pt x="194355" y="3036268"/>
                    <a:pt x="186935" y="3042652"/>
                    <a:pt x="178914" y="3048000"/>
                  </a:cubicBezTo>
                  <a:cubicBezTo>
                    <a:pt x="149504" y="3092116"/>
                    <a:pt x="178914" y="3054684"/>
                    <a:pt x="138809" y="3088105"/>
                  </a:cubicBezTo>
                  <a:cubicBezTo>
                    <a:pt x="115649" y="3107405"/>
                    <a:pt x="114478" y="3112571"/>
                    <a:pt x="98704" y="3136231"/>
                  </a:cubicBezTo>
                  <a:cubicBezTo>
                    <a:pt x="96030" y="3128210"/>
                    <a:pt x="88009" y="3120189"/>
                    <a:pt x="90683" y="3112168"/>
                  </a:cubicBezTo>
                  <a:cubicBezTo>
                    <a:pt x="107455" y="3061852"/>
                    <a:pt x="117055" y="3071821"/>
                    <a:pt x="146830" y="3048000"/>
                  </a:cubicBezTo>
                  <a:cubicBezTo>
                    <a:pt x="152735" y="3043276"/>
                    <a:pt x="157525" y="3037305"/>
                    <a:pt x="162872" y="3031957"/>
                  </a:cubicBezTo>
                  <a:cubicBezTo>
                    <a:pt x="183033" y="2971474"/>
                    <a:pt x="153492" y="3043682"/>
                    <a:pt x="194956" y="2991852"/>
                  </a:cubicBezTo>
                  <a:cubicBezTo>
                    <a:pt x="200238" y="2985250"/>
                    <a:pt x="199196" y="2975351"/>
                    <a:pt x="202977" y="2967789"/>
                  </a:cubicBezTo>
                  <a:cubicBezTo>
                    <a:pt x="209927" y="2953890"/>
                    <a:pt x="222626" y="2937632"/>
                    <a:pt x="235062" y="2927684"/>
                  </a:cubicBezTo>
                  <a:cubicBezTo>
                    <a:pt x="242590" y="2921662"/>
                    <a:pt x="251104" y="2916989"/>
                    <a:pt x="259125" y="2911642"/>
                  </a:cubicBezTo>
                  <a:cubicBezTo>
                    <a:pt x="251104" y="2908968"/>
                    <a:pt x="243465" y="2902687"/>
                    <a:pt x="235062" y="2903621"/>
                  </a:cubicBezTo>
                  <a:cubicBezTo>
                    <a:pt x="218255" y="2905488"/>
                    <a:pt x="202977" y="2914316"/>
                    <a:pt x="186935" y="2919663"/>
                  </a:cubicBezTo>
                  <a:cubicBezTo>
                    <a:pt x="178914" y="2922337"/>
                    <a:pt x="169907" y="2922994"/>
                    <a:pt x="162872" y="2927684"/>
                  </a:cubicBezTo>
                  <a:cubicBezTo>
                    <a:pt x="154851" y="2933031"/>
                    <a:pt x="147431" y="2939415"/>
                    <a:pt x="138809" y="2943726"/>
                  </a:cubicBezTo>
                  <a:cubicBezTo>
                    <a:pt x="131247" y="2947507"/>
                    <a:pt x="122137" y="2947641"/>
                    <a:pt x="114746" y="2951747"/>
                  </a:cubicBezTo>
                  <a:cubicBezTo>
                    <a:pt x="97892" y="2961110"/>
                    <a:pt x="82661" y="2973136"/>
                    <a:pt x="66619" y="2983831"/>
                  </a:cubicBezTo>
                  <a:lnTo>
                    <a:pt x="42556" y="2999873"/>
                  </a:lnTo>
                  <a:lnTo>
                    <a:pt x="18493" y="3015915"/>
                  </a:lnTo>
                  <a:cubicBezTo>
                    <a:pt x="13146" y="3023936"/>
                    <a:pt x="-6901" y="3042316"/>
                    <a:pt x="2451" y="3039978"/>
                  </a:cubicBezTo>
                  <a:cubicBezTo>
                    <a:pt x="21155" y="3035302"/>
                    <a:pt x="34535" y="3018589"/>
                    <a:pt x="50577" y="3007894"/>
                  </a:cubicBezTo>
                  <a:lnTo>
                    <a:pt x="74641" y="2991852"/>
                  </a:lnTo>
                  <a:lnTo>
                    <a:pt x="98704" y="2975810"/>
                  </a:lnTo>
                  <a:lnTo>
                    <a:pt x="122767" y="2959768"/>
                  </a:lnTo>
                  <a:cubicBezTo>
                    <a:pt x="128114" y="2951747"/>
                    <a:pt x="131992" y="2942522"/>
                    <a:pt x="138809" y="2935705"/>
                  </a:cubicBezTo>
                  <a:cubicBezTo>
                    <a:pt x="145626" y="2928888"/>
                    <a:pt x="156850" y="2927191"/>
                    <a:pt x="162872" y="2919663"/>
                  </a:cubicBezTo>
                  <a:cubicBezTo>
                    <a:pt x="168154" y="2913061"/>
                    <a:pt x="166543" y="2902850"/>
                    <a:pt x="170893" y="2895600"/>
                  </a:cubicBezTo>
                  <a:cubicBezTo>
                    <a:pt x="174784" y="2889115"/>
                    <a:pt x="182398" y="2885607"/>
                    <a:pt x="186935" y="2879557"/>
                  </a:cubicBezTo>
                  <a:cubicBezTo>
                    <a:pt x="206185" y="2853890"/>
                    <a:pt x="212065" y="2833786"/>
                    <a:pt x="235062" y="2815389"/>
                  </a:cubicBezTo>
                  <a:cubicBezTo>
                    <a:pt x="242590" y="2809367"/>
                    <a:pt x="251104" y="2804694"/>
                    <a:pt x="259125" y="2799347"/>
                  </a:cubicBezTo>
                  <a:cubicBezTo>
                    <a:pt x="274741" y="2752500"/>
                    <a:pt x="254928" y="2795524"/>
                    <a:pt x="291209" y="2759242"/>
                  </a:cubicBezTo>
                  <a:cubicBezTo>
                    <a:pt x="298026" y="2752425"/>
                    <a:pt x="299723" y="2741200"/>
                    <a:pt x="307251" y="2735178"/>
                  </a:cubicBezTo>
                  <a:cubicBezTo>
                    <a:pt x="313853" y="2729896"/>
                    <a:pt x="323923" y="2731263"/>
                    <a:pt x="331314" y="2727157"/>
                  </a:cubicBezTo>
                  <a:cubicBezTo>
                    <a:pt x="424609" y="2675327"/>
                    <a:pt x="333876" y="2710261"/>
                    <a:pt x="427567" y="2679031"/>
                  </a:cubicBezTo>
                  <a:lnTo>
                    <a:pt x="451630" y="2671010"/>
                  </a:lnTo>
                  <a:cubicBezTo>
                    <a:pt x="459651" y="2668336"/>
                    <a:pt x="468658" y="2667679"/>
                    <a:pt x="475693" y="2662989"/>
                  </a:cubicBezTo>
                  <a:cubicBezTo>
                    <a:pt x="483714" y="2657642"/>
                    <a:pt x="490895" y="2650744"/>
                    <a:pt x="499756" y="2646947"/>
                  </a:cubicBezTo>
                  <a:cubicBezTo>
                    <a:pt x="509889" y="2642604"/>
                    <a:pt x="520995" y="2640898"/>
                    <a:pt x="531841" y="2638926"/>
                  </a:cubicBezTo>
                  <a:cubicBezTo>
                    <a:pt x="567020" y="2632530"/>
                    <a:pt x="601227" y="2630637"/>
                    <a:pt x="636114" y="2622884"/>
                  </a:cubicBezTo>
                  <a:cubicBezTo>
                    <a:pt x="644368" y="2621050"/>
                    <a:pt x="651851" y="2616332"/>
                    <a:pt x="660177" y="2614863"/>
                  </a:cubicBezTo>
                  <a:cubicBezTo>
                    <a:pt x="697413" y="2608292"/>
                    <a:pt x="735175" y="2605037"/>
                    <a:pt x="772472" y="2598821"/>
                  </a:cubicBezTo>
                  <a:cubicBezTo>
                    <a:pt x="801967" y="2593905"/>
                    <a:pt x="831542" y="2589508"/>
                    <a:pt x="860704" y="2582778"/>
                  </a:cubicBezTo>
                  <a:cubicBezTo>
                    <a:pt x="882187" y="2577820"/>
                    <a:pt x="903253" y="2571060"/>
                    <a:pt x="924872" y="2566736"/>
                  </a:cubicBezTo>
                  <a:cubicBezTo>
                    <a:pt x="938240" y="2564062"/>
                    <a:pt x="951751" y="2562021"/>
                    <a:pt x="964977" y="2558715"/>
                  </a:cubicBezTo>
                  <a:cubicBezTo>
                    <a:pt x="973180" y="2556664"/>
                    <a:pt x="980911" y="2553017"/>
                    <a:pt x="989041" y="2550694"/>
                  </a:cubicBezTo>
                  <a:cubicBezTo>
                    <a:pt x="999641" y="2547666"/>
                    <a:pt x="1010525" y="2545701"/>
                    <a:pt x="1021125" y="2542673"/>
                  </a:cubicBezTo>
                  <a:cubicBezTo>
                    <a:pt x="1029255" y="2540350"/>
                    <a:pt x="1037058" y="2536975"/>
                    <a:pt x="1045188" y="2534652"/>
                  </a:cubicBezTo>
                  <a:cubicBezTo>
                    <a:pt x="1055788" y="2531624"/>
                    <a:pt x="1066950" y="2530502"/>
                    <a:pt x="1077272" y="2526631"/>
                  </a:cubicBezTo>
                  <a:cubicBezTo>
                    <a:pt x="1088468" y="2522433"/>
                    <a:pt x="1098254" y="2515030"/>
                    <a:pt x="1109356" y="2510589"/>
                  </a:cubicBezTo>
                  <a:cubicBezTo>
                    <a:pt x="1125057" y="2504309"/>
                    <a:pt x="1157483" y="2494547"/>
                    <a:pt x="1157483" y="2494547"/>
                  </a:cubicBezTo>
                  <a:cubicBezTo>
                    <a:pt x="1216109" y="2455463"/>
                    <a:pt x="1142394" y="2503169"/>
                    <a:pt x="1213630" y="2462463"/>
                  </a:cubicBezTo>
                  <a:cubicBezTo>
                    <a:pt x="1256836" y="2437774"/>
                    <a:pt x="1220795" y="2456731"/>
                    <a:pt x="1253735" y="2430378"/>
                  </a:cubicBezTo>
                  <a:cubicBezTo>
                    <a:pt x="1261263" y="2424356"/>
                    <a:pt x="1270270" y="2420358"/>
                    <a:pt x="1277798" y="2414336"/>
                  </a:cubicBezTo>
                  <a:cubicBezTo>
                    <a:pt x="1283703" y="2409612"/>
                    <a:pt x="1287791" y="2402831"/>
                    <a:pt x="1293841" y="2398294"/>
                  </a:cubicBezTo>
                  <a:cubicBezTo>
                    <a:pt x="1309265" y="2386726"/>
                    <a:pt x="1341967" y="2366210"/>
                    <a:pt x="1341967" y="2366210"/>
                  </a:cubicBezTo>
                  <a:cubicBezTo>
                    <a:pt x="1347314" y="2358189"/>
                    <a:pt x="1350481" y="2348169"/>
                    <a:pt x="1358009" y="2342147"/>
                  </a:cubicBezTo>
                  <a:cubicBezTo>
                    <a:pt x="1364611" y="2336865"/>
                    <a:pt x="1376093" y="2340105"/>
                    <a:pt x="1382072" y="2334126"/>
                  </a:cubicBezTo>
                  <a:cubicBezTo>
                    <a:pt x="1388051" y="2328147"/>
                    <a:pt x="1384811" y="2316665"/>
                    <a:pt x="1390093" y="2310063"/>
                  </a:cubicBezTo>
                  <a:cubicBezTo>
                    <a:pt x="1396115" y="2302535"/>
                    <a:pt x="1406628" y="2300043"/>
                    <a:pt x="1414156" y="2294021"/>
                  </a:cubicBezTo>
                  <a:cubicBezTo>
                    <a:pt x="1420061" y="2289297"/>
                    <a:pt x="1424851" y="2283326"/>
                    <a:pt x="1430198" y="2277978"/>
                  </a:cubicBezTo>
                  <a:cubicBezTo>
                    <a:pt x="1432872" y="2269957"/>
                    <a:pt x="1433869" y="2261165"/>
                    <a:pt x="1438219" y="2253915"/>
                  </a:cubicBezTo>
                  <a:cubicBezTo>
                    <a:pt x="1466725" y="2206408"/>
                    <a:pt x="1453052" y="2289629"/>
                    <a:pt x="1486346" y="2189747"/>
                  </a:cubicBezTo>
                  <a:cubicBezTo>
                    <a:pt x="1497415" y="2156539"/>
                    <a:pt x="1489677" y="2172719"/>
                    <a:pt x="1510409" y="2141621"/>
                  </a:cubicBezTo>
                  <a:cubicBezTo>
                    <a:pt x="1519825" y="2113373"/>
                    <a:pt x="1538585" y="2083622"/>
                    <a:pt x="1518430" y="2053389"/>
                  </a:cubicBezTo>
                  <a:cubicBezTo>
                    <a:pt x="1513740" y="2046354"/>
                    <a:pt x="1502497" y="2047691"/>
                    <a:pt x="1494367" y="2045368"/>
                  </a:cubicBezTo>
                  <a:cubicBezTo>
                    <a:pt x="1483767" y="2042340"/>
                    <a:pt x="1472978" y="2040021"/>
                    <a:pt x="1462283" y="2037347"/>
                  </a:cubicBezTo>
                  <a:cubicBezTo>
                    <a:pt x="1416830" y="2040021"/>
                    <a:pt x="1371269" y="2041246"/>
                    <a:pt x="1325925" y="2045368"/>
                  </a:cubicBezTo>
                  <a:cubicBezTo>
                    <a:pt x="1312348" y="2046602"/>
                    <a:pt x="1299128" y="2050432"/>
                    <a:pt x="1285819" y="2053389"/>
                  </a:cubicBezTo>
                  <a:cubicBezTo>
                    <a:pt x="1275058" y="2055780"/>
                    <a:pt x="1264294" y="2058242"/>
                    <a:pt x="1253735" y="2061410"/>
                  </a:cubicBezTo>
                  <a:cubicBezTo>
                    <a:pt x="1229440" y="2068698"/>
                    <a:pt x="1205609" y="2077452"/>
                    <a:pt x="1181546" y="2085473"/>
                  </a:cubicBezTo>
                  <a:cubicBezTo>
                    <a:pt x="1173525" y="2088147"/>
                    <a:pt x="1165685" y="2091443"/>
                    <a:pt x="1157483" y="2093494"/>
                  </a:cubicBezTo>
                  <a:lnTo>
                    <a:pt x="1093314" y="2109536"/>
                  </a:lnTo>
                  <a:cubicBezTo>
                    <a:pt x="1082619" y="2112210"/>
                    <a:pt x="1071688" y="2114071"/>
                    <a:pt x="1061230" y="2117557"/>
                  </a:cubicBezTo>
                  <a:cubicBezTo>
                    <a:pt x="1053209" y="2120231"/>
                    <a:pt x="1044864" y="2122079"/>
                    <a:pt x="1037167" y="2125578"/>
                  </a:cubicBezTo>
                  <a:cubicBezTo>
                    <a:pt x="1015396" y="2135474"/>
                    <a:pt x="996198" y="2151863"/>
                    <a:pt x="972998" y="2157663"/>
                  </a:cubicBezTo>
                  <a:lnTo>
                    <a:pt x="940914" y="2165684"/>
                  </a:lnTo>
                  <a:cubicBezTo>
                    <a:pt x="909289" y="2213122"/>
                    <a:pt x="944596" y="2168783"/>
                    <a:pt x="892788" y="2205789"/>
                  </a:cubicBezTo>
                  <a:cubicBezTo>
                    <a:pt x="883557" y="2212382"/>
                    <a:pt x="877338" y="2222470"/>
                    <a:pt x="868725" y="2229852"/>
                  </a:cubicBezTo>
                  <a:cubicBezTo>
                    <a:pt x="858575" y="2238552"/>
                    <a:pt x="846702" y="2245112"/>
                    <a:pt x="836641" y="2253915"/>
                  </a:cubicBezTo>
                  <a:cubicBezTo>
                    <a:pt x="774399" y="2308377"/>
                    <a:pt x="832017" y="2267693"/>
                    <a:pt x="780493" y="2302042"/>
                  </a:cubicBezTo>
                  <a:cubicBezTo>
                    <a:pt x="737714" y="2366210"/>
                    <a:pt x="793861" y="2288674"/>
                    <a:pt x="740388" y="2342147"/>
                  </a:cubicBezTo>
                  <a:cubicBezTo>
                    <a:pt x="733571" y="2348964"/>
                    <a:pt x="731163" y="2359393"/>
                    <a:pt x="724346" y="2366210"/>
                  </a:cubicBezTo>
                  <a:cubicBezTo>
                    <a:pt x="717529" y="2373027"/>
                    <a:pt x="707995" y="2376468"/>
                    <a:pt x="700283" y="2382252"/>
                  </a:cubicBezTo>
                  <a:cubicBezTo>
                    <a:pt x="697258" y="2384521"/>
                    <a:pt x="689116" y="2392370"/>
                    <a:pt x="692262" y="2390273"/>
                  </a:cubicBezTo>
                  <a:lnTo>
                    <a:pt x="716325" y="2374231"/>
                  </a:lnTo>
                  <a:cubicBezTo>
                    <a:pt x="730443" y="2331877"/>
                    <a:pt x="719656" y="2357204"/>
                    <a:pt x="756430" y="2302042"/>
                  </a:cubicBezTo>
                  <a:lnTo>
                    <a:pt x="772472" y="2277978"/>
                  </a:lnTo>
                  <a:lnTo>
                    <a:pt x="788514" y="2253915"/>
                  </a:lnTo>
                  <a:cubicBezTo>
                    <a:pt x="780493" y="2248568"/>
                    <a:pt x="774091" y="2237873"/>
                    <a:pt x="764451" y="2237873"/>
                  </a:cubicBezTo>
                  <a:cubicBezTo>
                    <a:pt x="754811" y="2237873"/>
                    <a:pt x="749197" y="2250000"/>
                    <a:pt x="740388" y="2253915"/>
                  </a:cubicBezTo>
                  <a:cubicBezTo>
                    <a:pt x="724936" y="2260783"/>
                    <a:pt x="708667" y="2265856"/>
                    <a:pt x="692262" y="2269957"/>
                  </a:cubicBezTo>
                  <a:cubicBezTo>
                    <a:pt x="681975" y="2272529"/>
                    <a:pt x="647627" y="2280243"/>
                    <a:pt x="636114" y="2286000"/>
                  </a:cubicBezTo>
                  <a:cubicBezTo>
                    <a:pt x="573926" y="2317095"/>
                    <a:pt x="648464" y="2289904"/>
                    <a:pt x="587988" y="2310063"/>
                  </a:cubicBezTo>
                  <a:cubicBezTo>
                    <a:pt x="579967" y="2318084"/>
                    <a:pt x="573363" y="2327834"/>
                    <a:pt x="563925" y="2334126"/>
                  </a:cubicBezTo>
                  <a:cubicBezTo>
                    <a:pt x="556890" y="2338816"/>
                    <a:pt x="546464" y="2336865"/>
                    <a:pt x="539862" y="2342147"/>
                  </a:cubicBezTo>
                  <a:cubicBezTo>
                    <a:pt x="532334" y="2348169"/>
                    <a:pt x="529991" y="2358804"/>
                    <a:pt x="523819" y="2366210"/>
                  </a:cubicBezTo>
                  <a:cubicBezTo>
                    <a:pt x="516557" y="2374924"/>
                    <a:pt x="507777" y="2382252"/>
                    <a:pt x="499756" y="2390273"/>
                  </a:cubicBezTo>
                  <a:cubicBezTo>
                    <a:pt x="519915" y="2329797"/>
                    <a:pt x="492724" y="2404335"/>
                    <a:pt x="523819" y="2342147"/>
                  </a:cubicBezTo>
                  <a:cubicBezTo>
                    <a:pt x="527600" y="2334585"/>
                    <a:pt x="526559" y="2324686"/>
                    <a:pt x="531841" y="2318084"/>
                  </a:cubicBezTo>
                  <a:cubicBezTo>
                    <a:pt x="537863" y="2310556"/>
                    <a:pt x="547883" y="2307389"/>
                    <a:pt x="555904" y="2302042"/>
                  </a:cubicBezTo>
                  <a:cubicBezTo>
                    <a:pt x="562428" y="2282470"/>
                    <a:pt x="564418" y="2269464"/>
                    <a:pt x="579967" y="2253915"/>
                  </a:cubicBezTo>
                  <a:cubicBezTo>
                    <a:pt x="586784" y="2247098"/>
                    <a:pt x="596009" y="2243220"/>
                    <a:pt x="604030" y="2237873"/>
                  </a:cubicBezTo>
                  <a:cubicBezTo>
                    <a:pt x="609377" y="2229852"/>
                    <a:pt x="612817" y="2220158"/>
                    <a:pt x="620072" y="2213810"/>
                  </a:cubicBezTo>
                  <a:cubicBezTo>
                    <a:pt x="654018" y="2184107"/>
                    <a:pt x="659211" y="2184722"/>
                    <a:pt x="692262" y="2173705"/>
                  </a:cubicBezTo>
                  <a:cubicBezTo>
                    <a:pt x="747423" y="2136931"/>
                    <a:pt x="722097" y="2147718"/>
                    <a:pt x="764451" y="2133600"/>
                  </a:cubicBezTo>
                  <a:cubicBezTo>
                    <a:pt x="769798" y="2128252"/>
                    <a:pt x="773729" y="2120939"/>
                    <a:pt x="780493" y="2117557"/>
                  </a:cubicBezTo>
                  <a:cubicBezTo>
                    <a:pt x="795617" y="2109995"/>
                    <a:pt x="812577" y="2106862"/>
                    <a:pt x="828619" y="2101515"/>
                  </a:cubicBezTo>
                  <a:lnTo>
                    <a:pt x="876746" y="2085473"/>
                  </a:lnTo>
                  <a:lnTo>
                    <a:pt x="900809" y="2077452"/>
                  </a:lnTo>
                  <a:cubicBezTo>
                    <a:pt x="908830" y="2074778"/>
                    <a:pt x="916670" y="2071482"/>
                    <a:pt x="924872" y="2069431"/>
                  </a:cubicBezTo>
                  <a:cubicBezTo>
                    <a:pt x="946262" y="2064084"/>
                    <a:pt x="968124" y="2060361"/>
                    <a:pt x="989041" y="2053389"/>
                  </a:cubicBezTo>
                  <a:cubicBezTo>
                    <a:pt x="1018320" y="2043629"/>
                    <a:pt x="1017258" y="2042878"/>
                    <a:pt x="1053209" y="2037347"/>
                  </a:cubicBezTo>
                  <a:cubicBezTo>
                    <a:pt x="1074514" y="2034069"/>
                    <a:pt x="1095969" y="2031845"/>
                    <a:pt x="1117377" y="2029326"/>
                  </a:cubicBezTo>
                  <a:cubicBezTo>
                    <a:pt x="1194093" y="2020301"/>
                    <a:pt x="1195734" y="2020744"/>
                    <a:pt x="1277798" y="2013284"/>
                  </a:cubicBezTo>
                  <a:cubicBezTo>
                    <a:pt x="1291167" y="2010610"/>
                    <a:pt x="1304456" y="2007504"/>
                    <a:pt x="1317904" y="2005263"/>
                  </a:cubicBezTo>
                  <a:cubicBezTo>
                    <a:pt x="1336552" y="2002155"/>
                    <a:pt x="1355512" y="2000950"/>
                    <a:pt x="1374051" y="1997242"/>
                  </a:cubicBezTo>
                  <a:cubicBezTo>
                    <a:pt x="1382342" y="1995584"/>
                    <a:pt x="1390093" y="1991895"/>
                    <a:pt x="1398114" y="1989221"/>
                  </a:cubicBezTo>
                  <a:cubicBezTo>
                    <a:pt x="1438757" y="1948576"/>
                    <a:pt x="1386162" y="1996391"/>
                    <a:pt x="1438219" y="1965157"/>
                  </a:cubicBezTo>
                  <a:cubicBezTo>
                    <a:pt x="1444704" y="1961266"/>
                    <a:pt x="1447777" y="1953006"/>
                    <a:pt x="1454262" y="1949115"/>
                  </a:cubicBezTo>
                  <a:cubicBezTo>
                    <a:pt x="1461512" y="1944765"/>
                    <a:pt x="1470934" y="1945200"/>
                    <a:pt x="1478325" y="1941094"/>
                  </a:cubicBezTo>
                  <a:cubicBezTo>
                    <a:pt x="1561066" y="1895127"/>
                    <a:pt x="1496065" y="1919139"/>
                    <a:pt x="1550514" y="1900989"/>
                  </a:cubicBezTo>
                  <a:cubicBezTo>
                    <a:pt x="1558535" y="1892968"/>
                    <a:pt x="1565863" y="1884188"/>
                    <a:pt x="1574577" y="1876926"/>
                  </a:cubicBezTo>
                  <a:cubicBezTo>
                    <a:pt x="1581983" y="1870754"/>
                    <a:pt x="1591386" y="1867232"/>
                    <a:pt x="1598641" y="1860884"/>
                  </a:cubicBezTo>
                  <a:cubicBezTo>
                    <a:pt x="1612869" y="1848434"/>
                    <a:pt x="1625378" y="1834147"/>
                    <a:pt x="1638746" y="1820778"/>
                  </a:cubicBezTo>
                  <a:cubicBezTo>
                    <a:pt x="1646767" y="1812757"/>
                    <a:pt x="1653371" y="1803007"/>
                    <a:pt x="1662809" y="1796715"/>
                  </a:cubicBezTo>
                  <a:cubicBezTo>
                    <a:pt x="1670830" y="1791368"/>
                    <a:pt x="1680055" y="1787490"/>
                    <a:pt x="1686872" y="1780673"/>
                  </a:cubicBezTo>
                  <a:cubicBezTo>
                    <a:pt x="1696325" y="1771220"/>
                    <a:pt x="1701482" y="1758042"/>
                    <a:pt x="1710935" y="1748589"/>
                  </a:cubicBezTo>
                  <a:cubicBezTo>
                    <a:pt x="1717752" y="1741772"/>
                    <a:pt x="1727470" y="1738569"/>
                    <a:pt x="1734998" y="1732547"/>
                  </a:cubicBezTo>
                  <a:cubicBezTo>
                    <a:pt x="1740903" y="1727823"/>
                    <a:pt x="1745693" y="1721852"/>
                    <a:pt x="1751041" y="1716505"/>
                  </a:cubicBezTo>
                  <a:cubicBezTo>
                    <a:pt x="1771203" y="1656020"/>
                    <a:pt x="1741660" y="1728232"/>
                    <a:pt x="1783125" y="1676400"/>
                  </a:cubicBezTo>
                  <a:cubicBezTo>
                    <a:pt x="1827402" y="1621052"/>
                    <a:pt x="1746249" y="1682267"/>
                    <a:pt x="1815209" y="1636294"/>
                  </a:cubicBezTo>
                  <a:cubicBezTo>
                    <a:pt x="1817883" y="1628273"/>
                    <a:pt x="1819449" y="1619793"/>
                    <a:pt x="1823230" y="1612231"/>
                  </a:cubicBezTo>
                  <a:cubicBezTo>
                    <a:pt x="1854328" y="1550035"/>
                    <a:pt x="1827132" y="1624588"/>
                    <a:pt x="1847293" y="1564105"/>
                  </a:cubicBezTo>
                  <a:cubicBezTo>
                    <a:pt x="1845244" y="1541563"/>
                    <a:pt x="1846682" y="1482672"/>
                    <a:pt x="1831251" y="1451810"/>
                  </a:cubicBezTo>
                  <a:cubicBezTo>
                    <a:pt x="1826940" y="1443188"/>
                    <a:pt x="1822026" y="1434564"/>
                    <a:pt x="1815209" y="1427747"/>
                  </a:cubicBezTo>
                  <a:cubicBezTo>
                    <a:pt x="1808392" y="1420930"/>
                    <a:pt x="1799167" y="1417052"/>
                    <a:pt x="1791146" y="1411705"/>
                  </a:cubicBezTo>
                  <a:cubicBezTo>
                    <a:pt x="1763645" y="1370454"/>
                    <a:pt x="1789237" y="1402157"/>
                    <a:pt x="1751041" y="1371600"/>
                  </a:cubicBezTo>
                  <a:cubicBezTo>
                    <a:pt x="1745136" y="1366876"/>
                    <a:pt x="1741048" y="1360095"/>
                    <a:pt x="1734998" y="1355557"/>
                  </a:cubicBezTo>
                  <a:cubicBezTo>
                    <a:pt x="1690870" y="1322461"/>
                    <a:pt x="1700325" y="1327957"/>
                    <a:pt x="1662809" y="1315452"/>
                  </a:cubicBezTo>
                  <a:cubicBezTo>
                    <a:pt x="1625361" y="1278004"/>
                    <a:pt x="1653766" y="1303263"/>
                    <a:pt x="1614683" y="1275347"/>
                  </a:cubicBezTo>
                  <a:cubicBezTo>
                    <a:pt x="1603804" y="1267577"/>
                    <a:pt x="1594555" y="1257263"/>
                    <a:pt x="1582598" y="1251284"/>
                  </a:cubicBezTo>
                  <a:cubicBezTo>
                    <a:pt x="1567473" y="1243722"/>
                    <a:pt x="1549597" y="1242804"/>
                    <a:pt x="1534472" y="1235242"/>
                  </a:cubicBezTo>
                  <a:cubicBezTo>
                    <a:pt x="1478001" y="1207006"/>
                    <a:pt x="1514112" y="1221545"/>
                    <a:pt x="1422177" y="1203157"/>
                  </a:cubicBezTo>
                  <a:cubicBezTo>
                    <a:pt x="1350190" y="1188759"/>
                    <a:pt x="1395487" y="1197372"/>
                    <a:pt x="1285819" y="1179094"/>
                  </a:cubicBezTo>
                  <a:lnTo>
                    <a:pt x="1237693" y="1171073"/>
                  </a:lnTo>
                  <a:cubicBezTo>
                    <a:pt x="1221651" y="1168399"/>
                    <a:pt x="1205345" y="1166996"/>
                    <a:pt x="1189567" y="1163052"/>
                  </a:cubicBezTo>
                  <a:cubicBezTo>
                    <a:pt x="1139141" y="1150446"/>
                    <a:pt x="1168396" y="1156590"/>
                    <a:pt x="1101335" y="1147010"/>
                  </a:cubicBezTo>
                  <a:cubicBezTo>
                    <a:pt x="1034493" y="1149684"/>
                    <a:pt x="967556" y="1150581"/>
                    <a:pt x="900809" y="1155031"/>
                  </a:cubicBezTo>
                  <a:cubicBezTo>
                    <a:pt x="887206" y="1155938"/>
                    <a:pt x="874117" y="1160613"/>
                    <a:pt x="860704" y="1163052"/>
                  </a:cubicBezTo>
                  <a:cubicBezTo>
                    <a:pt x="747818" y="1183576"/>
                    <a:pt x="871537" y="1159281"/>
                    <a:pt x="772472" y="1179094"/>
                  </a:cubicBezTo>
                  <a:cubicBezTo>
                    <a:pt x="764451" y="1184441"/>
                    <a:pt x="757270" y="1191339"/>
                    <a:pt x="748409" y="1195136"/>
                  </a:cubicBezTo>
                  <a:cubicBezTo>
                    <a:pt x="738277" y="1199478"/>
                    <a:pt x="726925" y="1200129"/>
                    <a:pt x="716325" y="1203157"/>
                  </a:cubicBezTo>
                  <a:cubicBezTo>
                    <a:pt x="708195" y="1205480"/>
                    <a:pt x="700283" y="1208504"/>
                    <a:pt x="692262" y="1211178"/>
                  </a:cubicBezTo>
                  <a:cubicBezTo>
                    <a:pt x="662787" y="1230828"/>
                    <a:pt x="667338" y="1230181"/>
                    <a:pt x="628093" y="1243263"/>
                  </a:cubicBezTo>
                  <a:cubicBezTo>
                    <a:pt x="605118" y="1250921"/>
                    <a:pt x="593189" y="1249649"/>
                    <a:pt x="571946" y="1259305"/>
                  </a:cubicBezTo>
                  <a:cubicBezTo>
                    <a:pt x="550175" y="1269201"/>
                    <a:pt x="529167" y="1280694"/>
                    <a:pt x="507777" y="1291389"/>
                  </a:cubicBezTo>
                  <a:cubicBezTo>
                    <a:pt x="497082" y="1296736"/>
                    <a:pt x="487036" y="1303650"/>
                    <a:pt x="475693" y="1307431"/>
                  </a:cubicBezTo>
                  <a:lnTo>
                    <a:pt x="451630" y="1315452"/>
                  </a:lnTo>
                  <a:cubicBezTo>
                    <a:pt x="421189" y="1361114"/>
                    <a:pt x="453249" y="1323693"/>
                    <a:pt x="411525" y="1347536"/>
                  </a:cubicBezTo>
                  <a:cubicBezTo>
                    <a:pt x="343543" y="1386384"/>
                    <a:pt x="410550" y="1361231"/>
                    <a:pt x="355377" y="1379621"/>
                  </a:cubicBezTo>
                  <a:cubicBezTo>
                    <a:pt x="344682" y="1387642"/>
                    <a:pt x="334900" y="1397051"/>
                    <a:pt x="323293" y="1403684"/>
                  </a:cubicBezTo>
                  <a:cubicBezTo>
                    <a:pt x="315952" y="1407879"/>
                    <a:pt x="306265" y="1407015"/>
                    <a:pt x="299230" y="1411705"/>
                  </a:cubicBezTo>
                  <a:cubicBezTo>
                    <a:pt x="289792" y="1417997"/>
                    <a:pt x="284605" y="1429476"/>
                    <a:pt x="275167" y="1435768"/>
                  </a:cubicBezTo>
                  <a:cubicBezTo>
                    <a:pt x="268132" y="1440458"/>
                    <a:pt x="258666" y="1440008"/>
                    <a:pt x="251104" y="1443789"/>
                  </a:cubicBezTo>
                  <a:cubicBezTo>
                    <a:pt x="218190" y="1460246"/>
                    <a:pt x="235865" y="1455980"/>
                    <a:pt x="210998" y="1475873"/>
                  </a:cubicBezTo>
                  <a:cubicBezTo>
                    <a:pt x="203470" y="1481895"/>
                    <a:pt x="177295" y="1491915"/>
                    <a:pt x="186935" y="1491915"/>
                  </a:cubicBezTo>
                  <a:cubicBezTo>
                    <a:pt x="203845" y="1491915"/>
                    <a:pt x="235062" y="1475873"/>
                    <a:pt x="235062" y="1475873"/>
                  </a:cubicBezTo>
                  <a:cubicBezTo>
                    <a:pt x="240409" y="1467852"/>
                    <a:pt x="246793" y="1460432"/>
                    <a:pt x="251104" y="1451810"/>
                  </a:cubicBezTo>
                  <a:cubicBezTo>
                    <a:pt x="266659" y="1420700"/>
                    <a:pt x="256842" y="1411769"/>
                    <a:pt x="251104" y="1371600"/>
                  </a:cubicBezTo>
                  <a:cubicBezTo>
                    <a:pt x="225995" y="1373393"/>
                    <a:pt x="127524" y="1371103"/>
                    <a:pt x="90683" y="1395663"/>
                  </a:cubicBezTo>
                  <a:lnTo>
                    <a:pt x="42556" y="1427747"/>
                  </a:lnTo>
                  <a:lnTo>
                    <a:pt x="18493" y="1443789"/>
                  </a:lnTo>
                  <a:cubicBezTo>
                    <a:pt x="18493" y="1443789"/>
                    <a:pt x="33118" y="1426018"/>
                    <a:pt x="42556" y="1419726"/>
                  </a:cubicBezTo>
                  <a:cubicBezTo>
                    <a:pt x="49591" y="1415036"/>
                    <a:pt x="58598" y="1414379"/>
                    <a:pt x="66619" y="1411705"/>
                  </a:cubicBezTo>
                  <a:cubicBezTo>
                    <a:pt x="81540" y="1396785"/>
                    <a:pt x="86489" y="1389739"/>
                    <a:pt x="106725" y="1379621"/>
                  </a:cubicBezTo>
                  <a:cubicBezTo>
                    <a:pt x="114287" y="1375840"/>
                    <a:pt x="122767" y="1374274"/>
                    <a:pt x="130788" y="1371600"/>
                  </a:cubicBezTo>
                  <a:cubicBezTo>
                    <a:pt x="136135" y="1366252"/>
                    <a:pt x="140925" y="1360281"/>
                    <a:pt x="146830" y="1355557"/>
                  </a:cubicBezTo>
                  <a:cubicBezTo>
                    <a:pt x="154358" y="1349535"/>
                    <a:pt x="164076" y="1346332"/>
                    <a:pt x="170893" y="1339515"/>
                  </a:cubicBezTo>
                  <a:cubicBezTo>
                    <a:pt x="207174" y="1303234"/>
                    <a:pt x="164152" y="1323046"/>
                    <a:pt x="210998" y="1307431"/>
                  </a:cubicBezTo>
                  <a:cubicBezTo>
                    <a:pt x="216346" y="1302084"/>
                    <a:pt x="220277" y="1294771"/>
                    <a:pt x="227041" y="1291389"/>
                  </a:cubicBezTo>
                  <a:cubicBezTo>
                    <a:pt x="242166" y="1283827"/>
                    <a:pt x="259125" y="1280694"/>
                    <a:pt x="275167" y="1275347"/>
                  </a:cubicBezTo>
                  <a:cubicBezTo>
                    <a:pt x="283188" y="1272673"/>
                    <a:pt x="292195" y="1272016"/>
                    <a:pt x="299230" y="1267326"/>
                  </a:cubicBezTo>
                  <a:cubicBezTo>
                    <a:pt x="307251" y="1261979"/>
                    <a:pt x="314484" y="1255199"/>
                    <a:pt x="323293" y="1251284"/>
                  </a:cubicBezTo>
                  <a:cubicBezTo>
                    <a:pt x="338745" y="1244416"/>
                    <a:pt x="355377" y="1240589"/>
                    <a:pt x="371419" y="1235242"/>
                  </a:cubicBezTo>
                  <a:lnTo>
                    <a:pt x="395483" y="1227221"/>
                  </a:lnTo>
                  <a:cubicBezTo>
                    <a:pt x="448209" y="1174492"/>
                    <a:pt x="349060" y="1268863"/>
                    <a:pt x="459651" y="1195136"/>
                  </a:cubicBezTo>
                  <a:cubicBezTo>
                    <a:pt x="528608" y="1149165"/>
                    <a:pt x="441364" y="1204279"/>
                    <a:pt x="507777" y="1171073"/>
                  </a:cubicBezTo>
                  <a:cubicBezTo>
                    <a:pt x="516400" y="1166762"/>
                    <a:pt x="523378" y="1159647"/>
                    <a:pt x="531841" y="1155031"/>
                  </a:cubicBezTo>
                  <a:cubicBezTo>
                    <a:pt x="552835" y="1143580"/>
                    <a:pt x="573322" y="1130509"/>
                    <a:pt x="596009" y="1122947"/>
                  </a:cubicBezTo>
                  <a:cubicBezTo>
                    <a:pt x="612051" y="1117600"/>
                    <a:pt x="630065" y="1116285"/>
                    <a:pt x="644135" y="1106905"/>
                  </a:cubicBezTo>
                  <a:cubicBezTo>
                    <a:pt x="652156" y="1101558"/>
                    <a:pt x="659576" y="1095174"/>
                    <a:pt x="668198" y="1090863"/>
                  </a:cubicBezTo>
                  <a:cubicBezTo>
                    <a:pt x="681676" y="1084124"/>
                    <a:pt x="711497" y="1078676"/>
                    <a:pt x="724346" y="1074821"/>
                  </a:cubicBezTo>
                  <a:cubicBezTo>
                    <a:pt x="740543" y="1069962"/>
                    <a:pt x="756067" y="1062879"/>
                    <a:pt x="772472" y="1058778"/>
                  </a:cubicBezTo>
                  <a:cubicBezTo>
                    <a:pt x="783167" y="1056104"/>
                    <a:pt x="793956" y="1053785"/>
                    <a:pt x="804556" y="1050757"/>
                  </a:cubicBezTo>
                  <a:cubicBezTo>
                    <a:pt x="812686" y="1048434"/>
                    <a:pt x="820417" y="1044787"/>
                    <a:pt x="828619" y="1042736"/>
                  </a:cubicBezTo>
                  <a:cubicBezTo>
                    <a:pt x="869480" y="1032521"/>
                    <a:pt x="895995" y="1031685"/>
                    <a:pt x="940914" y="1026694"/>
                  </a:cubicBezTo>
                  <a:lnTo>
                    <a:pt x="1165504" y="1034715"/>
                  </a:lnTo>
                  <a:cubicBezTo>
                    <a:pt x="1472898" y="1049710"/>
                    <a:pt x="1122875" y="1035122"/>
                    <a:pt x="1333946" y="1050757"/>
                  </a:cubicBezTo>
                  <a:cubicBezTo>
                    <a:pt x="1384677" y="1054515"/>
                    <a:pt x="1435546" y="1056104"/>
                    <a:pt x="1486346" y="1058778"/>
                  </a:cubicBezTo>
                  <a:lnTo>
                    <a:pt x="1534472" y="1074821"/>
                  </a:lnTo>
                  <a:cubicBezTo>
                    <a:pt x="1542493" y="1077495"/>
                    <a:pt x="1550165" y="1081646"/>
                    <a:pt x="1558535" y="1082842"/>
                  </a:cubicBezTo>
                  <a:lnTo>
                    <a:pt x="1614683" y="1090863"/>
                  </a:lnTo>
                  <a:cubicBezTo>
                    <a:pt x="1660642" y="1106183"/>
                    <a:pt x="1630942" y="1099101"/>
                    <a:pt x="1606662" y="1074821"/>
                  </a:cubicBezTo>
                  <a:cubicBezTo>
                    <a:pt x="1577697" y="1045856"/>
                    <a:pt x="1603094" y="1033823"/>
                    <a:pt x="1542493" y="1018673"/>
                  </a:cubicBezTo>
                  <a:cubicBezTo>
                    <a:pt x="1521104" y="1013326"/>
                    <a:pt x="1499241" y="1009603"/>
                    <a:pt x="1478325" y="1002631"/>
                  </a:cubicBezTo>
                  <a:cubicBezTo>
                    <a:pt x="1470304" y="999957"/>
                    <a:pt x="1462619" y="995896"/>
                    <a:pt x="1454262" y="994610"/>
                  </a:cubicBezTo>
                  <a:cubicBezTo>
                    <a:pt x="1417921" y="989019"/>
                    <a:pt x="1298925" y="980997"/>
                    <a:pt x="1269777" y="978568"/>
                  </a:cubicBezTo>
                  <a:lnTo>
                    <a:pt x="1085293" y="962526"/>
                  </a:lnTo>
                  <a:cubicBezTo>
                    <a:pt x="958160" y="937099"/>
                    <a:pt x="1078219" y="958812"/>
                    <a:pt x="788514" y="946484"/>
                  </a:cubicBezTo>
                  <a:cubicBezTo>
                    <a:pt x="748356" y="944775"/>
                    <a:pt x="708303" y="941137"/>
                    <a:pt x="668198" y="938463"/>
                  </a:cubicBezTo>
                  <a:cubicBezTo>
                    <a:pt x="654830" y="935789"/>
                    <a:pt x="641319" y="933749"/>
                    <a:pt x="628093" y="930442"/>
                  </a:cubicBezTo>
                  <a:cubicBezTo>
                    <a:pt x="619891" y="928391"/>
                    <a:pt x="612232" y="924472"/>
                    <a:pt x="604030" y="922421"/>
                  </a:cubicBezTo>
                  <a:cubicBezTo>
                    <a:pt x="558208" y="910966"/>
                    <a:pt x="573032" y="918736"/>
                    <a:pt x="531841" y="906378"/>
                  </a:cubicBezTo>
                  <a:cubicBezTo>
                    <a:pt x="515644" y="901519"/>
                    <a:pt x="497784" y="899716"/>
                    <a:pt x="483714" y="890336"/>
                  </a:cubicBezTo>
                  <a:cubicBezTo>
                    <a:pt x="467672" y="879641"/>
                    <a:pt x="453879" y="864349"/>
                    <a:pt x="435588" y="858252"/>
                  </a:cubicBezTo>
                  <a:lnTo>
                    <a:pt x="387462" y="842210"/>
                  </a:lnTo>
                  <a:cubicBezTo>
                    <a:pt x="340780" y="795531"/>
                    <a:pt x="408078" y="860728"/>
                    <a:pt x="347356" y="810126"/>
                  </a:cubicBezTo>
                  <a:cubicBezTo>
                    <a:pt x="338642" y="802864"/>
                    <a:pt x="332007" y="793325"/>
                    <a:pt x="323293" y="786063"/>
                  </a:cubicBezTo>
                  <a:cubicBezTo>
                    <a:pt x="315887" y="779892"/>
                    <a:pt x="306758" y="776043"/>
                    <a:pt x="299230" y="770021"/>
                  </a:cubicBezTo>
                  <a:cubicBezTo>
                    <a:pt x="293325" y="765297"/>
                    <a:pt x="277840" y="759326"/>
                    <a:pt x="283188" y="753978"/>
                  </a:cubicBezTo>
                  <a:cubicBezTo>
                    <a:pt x="289938" y="747228"/>
                    <a:pt x="330383" y="777628"/>
                    <a:pt x="331314" y="778042"/>
                  </a:cubicBezTo>
                  <a:cubicBezTo>
                    <a:pt x="346767" y="784910"/>
                    <a:pt x="363399" y="788737"/>
                    <a:pt x="379441" y="794084"/>
                  </a:cubicBezTo>
                  <a:lnTo>
                    <a:pt x="403504" y="802105"/>
                  </a:lnTo>
                  <a:lnTo>
                    <a:pt x="427567" y="810126"/>
                  </a:lnTo>
                  <a:cubicBezTo>
                    <a:pt x="440935" y="807452"/>
                    <a:pt x="462302" y="814636"/>
                    <a:pt x="467672" y="802105"/>
                  </a:cubicBezTo>
                  <a:cubicBezTo>
                    <a:pt x="474333" y="786562"/>
                    <a:pt x="456977" y="770020"/>
                    <a:pt x="451630" y="753978"/>
                  </a:cubicBezTo>
                  <a:lnTo>
                    <a:pt x="427567" y="681789"/>
                  </a:lnTo>
                  <a:lnTo>
                    <a:pt x="419546" y="657726"/>
                  </a:lnTo>
                  <a:cubicBezTo>
                    <a:pt x="416872" y="649705"/>
                    <a:pt x="411525" y="642118"/>
                    <a:pt x="411525" y="633663"/>
                  </a:cubicBezTo>
                  <a:lnTo>
                    <a:pt x="419546" y="577515"/>
                  </a:lnTo>
                  <a:close/>
                </a:path>
              </a:pathLst>
            </a:custGeom>
            <a:solidFill>
              <a:srgbClr val="156082">
                <a:lumMod val="60000"/>
                <a:lumOff val="40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9" name="Freeform 25">
              <a:extLst>
                <a:ext uri="{FF2B5EF4-FFF2-40B4-BE49-F238E27FC236}">
                  <a16:creationId xmlns:a16="http://schemas.microsoft.com/office/drawing/2014/main" id="{A2EF7037-4287-4E47-C8CD-0A51E90D3F23}"/>
                </a:ext>
              </a:extLst>
            </p:cNvPr>
            <p:cNvSpPr/>
            <p:nvPr/>
          </p:nvSpPr>
          <p:spPr>
            <a:xfrm>
              <a:off x="9678202" y="3154991"/>
              <a:ext cx="610067" cy="473181"/>
            </a:xfrm>
            <a:custGeom>
              <a:avLst/>
              <a:gdLst>
                <a:gd name="connsiteX0" fmla="*/ 448212 w 610067"/>
                <a:gd name="connsiteY0" fmla="*/ 373564 h 473181"/>
                <a:gd name="connsiteX1" fmla="*/ 510464 w 610067"/>
                <a:gd name="connsiteY1" fmla="*/ 361112 h 473181"/>
                <a:gd name="connsiteX2" fmla="*/ 535364 w 610067"/>
                <a:gd name="connsiteY2" fmla="*/ 336207 h 473181"/>
                <a:gd name="connsiteX3" fmla="*/ 572716 w 610067"/>
                <a:gd name="connsiteY3" fmla="*/ 311303 h 473181"/>
                <a:gd name="connsiteX4" fmla="*/ 597616 w 610067"/>
                <a:gd name="connsiteY4" fmla="*/ 236591 h 473181"/>
                <a:gd name="connsiteX5" fmla="*/ 610067 w 610067"/>
                <a:gd name="connsiteY5" fmla="*/ 199234 h 473181"/>
                <a:gd name="connsiteX6" fmla="*/ 597616 w 610067"/>
                <a:gd name="connsiteY6" fmla="*/ 124522 h 473181"/>
                <a:gd name="connsiteX7" fmla="*/ 585166 w 610067"/>
                <a:gd name="connsiteY7" fmla="*/ 87165 h 473181"/>
                <a:gd name="connsiteX8" fmla="*/ 510464 w 610067"/>
                <a:gd name="connsiteY8" fmla="*/ 37357 h 473181"/>
                <a:gd name="connsiteX9" fmla="*/ 435762 w 610067"/>
                <a:gd name="connsiteY9" fmla="*/ 0 h 473181"/>
                <a:gd name="connsiteX10" fmla="*/ 361060 w 610067"/>
                <a:gd name="connsiteY10" fmla="*/ 12453 h 473181"/>
                <a:gd name="connsiteX11" fmla="*/ 286358 w 610067"/>
                <a:gd name="connsiteY11" fmla="*/ 49809 h 473181"/>
                <a:gd name="connsiteX12" fmla="*/ 124503 w 610067"/>
                <a:gd name="connsiteY12" fmla="*/ 62261 h 473181"/>
                <a:gd name="connsiteX13" fmla="*/ 37351 w 610067"/>
                <a:gd name="connsiteY13" fmla="*/ 161878 h 473181"/>
                <a:gd name="connsiteX14" fmla="*/ 12450 w 610067"/>
                <a:gd name="connsiteY14" fmla="*/ 236591 h 473181"/>
                <a:gd name="connsiteX15" fmla="*/ 0 w 610067"/>
                <a:gd name="connsiteY15" fmla="*/ 273947 h 473181"/>
                <a:gd name="connsiteX16" fmla="*/ 37351 w 610067"/>
                <a:gd name="connsiteY16" fmla="*/ 361112 h 473181"/>
                <a:gd name="connsiteX17" fmla="*/ 112053 w 610067"/>
                <a:gd name="connsiteY17" fmla="*/ 410920 h 473181"/>
                <a:gd name="connsiteX18" fmla="*/ 136953 w 610067"/>
                <a:gd name="connsiteY18" fmla="*/ 448276 h 473181"/>
                <a:gd name="connsiteX19" fmla="*/ 174304 w 610067"/>
                <a:gd name="connsiteY19" fmla="*/ 460729 h 473181"/>
                <a:gd name="connsiteX20" fmla="*/ 261457 w 610067"/>
                <a:gd name="connsiteY20" fmla="*/ 473181 h 473181"/>
                <a:gd name="connsiteX21" fmla="*/ 336159 w 610067"/>
                <a:gd name="connsiteY21" fmla="*/ 460729 h 473181"/>
                <a:gd name="connsiteX22" fmla="*/ 373510 w 610067"/>
                <a:gd name="connsiteY22" fmla="*/ 435824 h 473181"/>
                <a:gd name="connsiteX23" fmla="*/ 435762 w 610067"/>
                <a:gd name="connsiteY23" fmla="*/ 423372 h 4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0067" h="473181">
                  <a:moveTo>
                    <a:pt x="448212" y="373564"/>
                  </a:moveTo>
                  <a:cubicBezTo>
                    <a:pt x="468963" y="369413"/>
                    <a:pt x="491014" y="369449"/>
                    <a:pt x="510464" y="361112"/>
                  </a:cubicBezTo>
                  <a:cubicBezTo>
                    <a:pt x="521254" y="356487"/>
                    <a:pt x="526198" y="343541"/>
                    <a:pt x="535364" y="336207"/>
                  </a:cubicBezTo>
                  <a:cubicBezTo>
                    <a:pt x="547049" y="326858"/>
                    <a:pt x="560265" y="319604"/>
                    <a:pt x="572716" y="311303"/>
                  </a:cubicBezTo>
                  <a:lnTo>
                    <a:pt x="597616" y="236591"/>
                  </a:lnTo>
                  <a:lnTo>
                    <a:pt x="610067" y="199234"/>
                  </a:lnTo>
                  <a:cubicBezTo>
                    <a:pt x="605917" y="174330"/>
                    <a:pt x="603092" y="149168"/>
                    <a:pt x="597616" y="124522"/>
                  </a:cubicBezTo>
                  <a:cubicBezTo>
                    <a:pt x="594769" y="111709"/>
                    <a:pt x="594447" y="96447"/>
                    <a:pt x="585166" y="87165"/>
                  </a:cubicBezTo>
                  <a:cubicBezTo>
                    <a:pt x="564005" y="66001"/>
                    <a:pt x="535365" y="53960"/>
                    <a:pt x="510464" y="37357"/>
                  </a:cubicBezTo>
                  <a:cubicBezTo>
                    <a:pt x="462194" y="5172"/>
                    <a:pt x="487309" y="17186"/>
                    <a:pt x="435762" y="0"/>
                  </a:cubicBezTo>
                  <a:cubicBezTo>
                    <a:pt x="410861" y="4151"/>
                    <a:pt x="385008" y="4469"/>
                    <a:pt x="361060" y="12453"/>
                  </a:cubicBezTo>
                  <a:cubicBezTo>
                    <a:pt x="294334" y="34698"/>
                    <a:pt x="354091" y="41341"/>
                    <a:pt x="286358" y="49809"/>
                  </a:cubicBezTo>
                  <a:cubicBezTo>
                    <a:pt x="232665" y="56522"/>
                    <a:pt x="178455" y="58110"/>
                    <a:pt x="124503" y="62261"/>
                  </a:cubicBezTo>
                  <a:cubicBezTo>
                    <a:pt x="80924" y="91318"/>
                    <a:pt x="58102" y="99617"/>
                    <a:pt x="37351" y="161878"/>
                  </a:cubicBezTo>
                  <a:lnTo>
                    <a:pt x="12450" y="236591"/>
                  </a:lnTo>
                  <a:lnTo>
                    <a:pt x="0" y="273947"/>
                  </a:lnTo>
                  <a:cubicBezTo>
                    <a:pt x="10524" y="326576"/>
                    <a:pt x="-169" y="332968"/>
                    <a:pt x="37351" y="361112"/>
                  </a:cubicBezTo>
                  <a:cubicBezTo>
                    <a:pt x="61292" y="379071"/>
                    <a:pt x="112053" y="410920"/>
                    <a:pt x="112053" y="410920"/>
                  </a:cubicBezTo>
                  <a:cubicBezTo>
                    <a:pt x="120353" y="423372"/>
                    <a:pt x="125268" y="438927"/>
                    <a:pt x="136953" y="448276"/>
                  </a:cubicBezTo>
                  <a:cubicBezTo>
                    <a:pt x="147201" y="456475"/>
                    <a:pt x="161435" y="458155"/>
                    <a:pt x="174304" y="460729"/>
                  </a:cubicBezTo>
                  <a:cubicBezTo>
                    <a:pt x="203080" y="466485"/>
                    <a:pt x="232406" y="469030"/>
                    <a:pt x="261457" y="473181"/>
                  </a:cubicBezTo>
                  <a:cubicBezTo>
                    <a:pt x="286358" y="469030"/>
                    <a:pt x="312211" y="468713"/>
                    <a:pt x="336159" y="460729"/>
                  </a:cubicBezTo>
                  <a:cubicBezTo>
                    <a:pt x="350355" y="455996"/>
                    <a:pt x="360126" y="442517"/>
                    <a:pt x="373510" y="435824"/>
                  </a:cubicBezTo>
                  <a:cubicBezTo>
                    <a:pt x="403659" y="420747"/>
                    <a:pt x="407272" y="423372"/>
                    <a:pt x="435762" y="423372"/>
                  </a:cubicBezTo>
                </a:path>
              </a:pathLst>
            </a:custGeom>
            <a:solidFill>
              <a:srgbClr val="E8E8E8">
                <a:lumMod val="75000"/>
              </a:srgbClr>
            </a:solidFill>
            <a:ln w="63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6">
              <a:extLst>
                <a:ext uri="{FF2B5EF4-FFF2-40B4-BE49-F238E27FC236}">
                  <a16:creationId xmlns:a16="http://schemas.microsoft.com/office/drawing/2014/main" id="{A01C19AC-0C49-B613-AB03-8C44C24D71EA}"/>
                </a:ext>
              </a:extLst>
            </p:cNvPr>
            <p:cNvSpPr/>
            <p:nvPr/>
          </p:nvSpPr>
          <p:spPr>
            <a:xfrm>
              <a:off x="10131666" y="4076653"/>
              <a:ext cx="304800" cy="228600"/>
            </a:xfrm>
            <a:custGeom>
              <a:avLst/>
              <a:gdLst>
                <a:gd name="connsiteX0" fmla="*/ 100756 w 176186"/>
                <a:gd name="connsiteY0" fmla="*/ 0 h 161878"/>
                <a:gd name="connsiteX1" fmla="*/ 26054 w 176186"/>
                <a:gd name="connsiteY1" fmla="*/ 12453 h 161878"/>
                <a:gd name="connsiteX2" fmla="*/ 13604 w 176186"/>
                <a:gd name="connsiteY2" fmla="*/ 124522 h 161878"/>
                <a:gd name="connsiteX3" fmla="*/ 88306 w 176186"/>
                <a:gd name="connsiteY3" fmla="*/ 161878 h 161878"/>
                <a:gd name="connsiteX4" fmla="*/ 150557 w 176186"/>
                <a:gd name="connsiteY4" fmla="*/ 149426 h 161878"/>
                <a:gd name="connsiteX5" fmla="*/ 175458 w 176186"/>
                <a:gd name="connsiteY5" fmla="*/ 112069 h 161878"/>
                <a:gd name="connsiteX6" fmla="*/ 150557 w 176186"/>
                <a:gd name="connsiteY6" fmla="*/ 24905 h 16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86" h="161878">
                  <a:moveTo>
                    <a:pt x="100756" y="0"/>
                  </a:moveTo>
                  <a:cubicBezTo>
                    <a:pt x="75855" y="4151"/>
                    <a:pt x="48632" y="1162"/>
                    <a:pt x="26054" y="12453"/>
                  </a:cubicBezTo>
                  <a:cubicBezTo>
                    <a:pt x="-14272" y="32619"/>
                    <a:pt x="1091" y="99493"/>
                    <a:pt x="13604" y="124522"/>
                  </a:cubicBezTo>
                  <a:cubicBezTo>
                    <a:pt x="23258" y="143833"/>
                    <a:pt x="70627" y="155984"/>
                    <a:pt x="88306" y="161878"/>
                  </a:cubicBezTo>
                  <a:cubicBezTo>
                    <a:pt x="109056" y="157727"/>
                    <a:pt x="132184" y="159926"/>
                    <a:pt x="150557" y="149426"/>
                  </a:cubicBezTo>
                  <a:cubicBezTo>
                    <a:pt x="163550" y="142000"/>
                    <a:pt x="173602" y="126919"/>
                    <a:pt x="175458" y="112069"/>
                  </a:cubicBezTo>
                  <a:cubicBezTo>
                    <a:pt x="179740" y="77814"/>
                    <a:pt x="164337" y="52467"/>
                    <a:pt x="150557" y="24905"/>
                  </a:cubicBezTo>
                </a:path>
              </a:pathLst>
            </a:custGeom>
            <a:solidFill>
              <a:srgbClr val="E8E8E8">
                <a:lumMod val="75000"/>
              </a:srgbClr>
            </a:solidFill>
            <a:ln w="63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234DCC86-60C2-F560-AD28-CFBFB2ED2B76}"/>
                </a:ext>
              </a:extLst>
            </p:cNvPr>
            <p:cNvSpPr/>
            <p:nvPr/>
          </p:nvSpPr>
          <p:spPr>
            <a:xfrm>
              <a:off x="9285793" y="2826692"/>
              <a:ext cx="176187" cy="161878"/>
            </a:xfrm>
            <a:custGeom>
              <a:avLst/>
              <a:gdLst>
                <a:gd name="connsiteX0" fmla="*/ 100756 w 176186"/>
                <a:gd name="connsiteY0" fmla="*/ 0 h 161878"/>
                <a:gd name="connsiteX1" fmla="*/ 26054 w 176186"/>
                <a:gd name="connsiteY1" fmla="*/ 12453 h 161878"/>
                <a:gd name="connsiteX2" fmla="*/ 13604 w 176186"/>
                <a:gd name="connsiteY2" fmla="*/ 124522 h 161878"/>
                <a:gd name="connsiteX3" fmla="*/ 88306 w 176186"/>
                <a:gd name="connsiteY3" fmla="*/ 161878 h 161878"/>
                <a:gd name="connsiteX4" fmla="*/ 150557 w 176186"/>
                <a:gd name="connsiteY4" fmla="*/ 149426 h 161878"/>
                <a:gd name="connsiteX5" fmla="*/ 175458 w 176186"/>
                <a:gd name="connsiteY5" fmla="*/ 112069 h 161878"/>
                <a:gd name="connsiteX6" fmla="*/ 150557 w 176186"/>
                <a:gd name="connsiteY6" fmla="*/ 24905 h 16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86" h="161878">
                  <a:moveTo>
                    <a:pt x="100756" y="0"/>
                  </a:moveTo>
                  <a:cubicBezTo>
                    <a:pt x="75855" y="4151"/>
                    <a:pt x="48632" y="1162"/>
                    <a:pt x="26054" y="12453"/>
                  </a:cubicBezTo>
                  <a:cubicBezTo>
                    <a:pt x="-14272" y="32619"/>
                    <a:pt x="1091" y="99493"/>
                    <a:pt x="13604" y="124522"/>
                  </a:cubicBezTo>
                  <a:cubicBezTo>
                    <a:pt x="23258" y="143833"/>
                    <a:pt x="70627" y="155984"/>
                    <a:pt x="88306" y="161878"/>
                  </a:cubicBezTo>
                  <a:cubicBezTo>
                    <a:pt x="109056" y="157727"/>
                    <a:pt x="132184" y="159926"/>
                    <a:pt x="150557" y="149426"/>
                  </a:cubicBezTo>
                  <a:cubicBezTo>
                    <a:pt x="163550" y="142000"/>
                    <a:pt x="173602" y="126919"/>
                    <a:pt x="175458" y="112069"/>
                  </a:cubicBezTo>
                  <a:cubicBezTo>
                    <a:pt x="179740" y="77814"/>
                    <a:pt x="164337" y="52467"/>
                    <a:pt x="150557" y="24905"/>
                  </a:cubicBezTo>
                </a:path>
              </a:pathLst>
            </a:custGeom>
            <a:solidFill>
              <a:srgbClr val="E8E8E8">
                <a:lumMod val="75000"/>
              </a:srgbClr>
            </a:solidFill>
            <a:ln w="63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30">
              <a:extLst>
                <a:ext uri="{FF2B5EF4-FFF2-40B4-BE49-F238E27FC236}">
                  <a16:creationId xmlns:a16="http://schemas.microsoft.com/office/drawing/2014/main" id="{73670307-02A6-C52D-F374-FC5D0C6DD749}"/>
                </a:ext>
              </a:extLst>
            </p:cNvPr>
            <p:cNvSpPr/>
            <p:nvPr/>
          </p:nvSpPr>
          <p:spPr>
            <a:xfrm>
              <a:off x="10062019" y="2602831"/>
              <a:ext cx="252387" cy="304800"/>
            </a:xfrm>
            <a:custGeom>
              <a:avLst/>
              <a:gdLst>
                <a:gd name="connsiteX0" fmla="*/ 100756 w 176186"/>
                <a:gd name="connsiteY0" fmla="*/ 0 h 161878"/>
                <a:gd name="connsiteX1" fmla="*/ 26054 w 176186"/>
                <a:gd name="connsiteY1" fmla="*/ 12453 h 161878"/>
                <a:gd name="connsiteX2" fmla="*/ 13604 w 176186"/>
                <a:gd name="connsiteY2" fmla="*/ 124522 h 161878"/>
                <a:gd name="connsiteX3" fmla="*/ 88306 w 176186"/>
                <a:gd name="connsiteY3" fmla="*/ 161878 h 161878"/>
                <a:gd name="connsiteX4" fmla="*/ 150557 w 176186"/>
                <a:gd name="connsiteY4" fmla="*/ 149426 h 161878"/>
                <a:gd name="connsiteX5" fmla="*/ 175458 w 176186"/>
                <a:gd name="connsiteY5" fmla="*/ 112069 h 161878"/>
                <a:gd name="connsiteX6" fmla="*/ 150557 w 176186"/>
                <a:gd name="connsiteY6" fmla="*/ 24905 h 16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86" h="161878">
                  <a:moveTo>
                    <a:pt x="100756" y="0"/>
                  </a:moveTo>
                  <a:cubicBezTo>
                    <a:pt x="75855" y="4151"/>
                    <a:pt x="48632" y="1162"/>
                    <a:pt x="26054" y="12453"/>
                  </a:cubicBezTo>
                  <a:cubicBezTo>
                    <a:pt x="-14272" y="32619"/>
                    <a:pt x="1091" y="99493"/>
                    <a:pt x="13604" y="124522"/>
                  </a:cubicBezTo>
                  <a:cubicBezTo>
                    <a:pt x="23258" y="143833"/>
                    <a:pt x="70627" y="155984"/>
                    <a:pt x="88306" y="161878"/>
                  </a:cubicBezTo>
                  <a:cubicBezTo>
                    <a:pt x="109056" y="157727"/>
                    <a:pt x="132184" y="159926"/>
                    <a:pt x="150557" y="149426"/>
                  </a:cubicBezTo>
                  <a:cubicBezTo>
                    <a:pt x="163550" y="142000"/>
                    <a:pt x="173602" y="126919"/>
                    <a:pt x="175458" y="112069"/>
                  </a:cubicBezTo>
                  <a:cubicBezTo>
                    <a:pt x="179740" y="77814"/>
                    <a:pt x="164337" y="52467"/>
                    <a:pt x="150557" y="24905"/>
                  </a:cubicBezTo>
                </a:path>
              </a:pathLst>
            </a:custGeom>
            <a:solidFill>
              <a:srgbClr val="E8E8E8">
                <a:lumMod val="75000"/>
              </a:srgbClr>
            </a:solidFill>
            <a:ln w="6350" cap="flat" cmpd="sng" algn="ctr">
              <a:solidFill>
                <a:srgbClr val="1560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grpSp>
      <p:grpSp>
        <p:nvGrpSpPr>
          <p:cNvPr id="29" name="Group 28">
            <a:extLst>
              <a:ext uri="{FF2B5EF4-FFF2-40B4-BE49-F238E27FC236}">
                <a16:creationId xmlns:a16="http://schemas.microsoft.com/office/drawing/2014/main" id="{E9E36021-94FB-E247-EBE9-B3CC56648DAD}"/>
              </a:ext>
            </a:extLst>
          </p:cNvPr>
          <p:cNvGrpSpPr/>
          <p:nvPr/>
        </p:nvGrpSpPr>
        <p:grpSpPr>
          <a:xfrm>
            <a:off x="767408" y="2867158"/>
            <a:ext cx="1528193" cy="983905"/>
            <a:chOff x="2036963" y="1331495"/>
            <a:chExt cx="7751545" cy="4590803"/>
          </a:xfrm>
        </p:grpSpPr>
        <p:sp>
          <p:nvSpPr>
            <p:cNvPr id="30" name="Freeform: Shape 29">
              <a:extLst>
                <a:ext uri="{FF2B5EF4-FFF2-40B4-BE49-F238E27FC236}">
                  <a16:creationId xmlns:a16="http://schemas.microsoft.com/office/drawing/2014/main" id="{D14D12DF-9879-4414-26B5-5CE29AC78883}"/>
                </a:ext>
              </a:extLst>
            </p:cNvPr>
            <p:cNvSpPr/>
            <p:nvPr/>
          </p:nvSpPr>
          <p:spPr>
            <a:xfrm>
              <a:off x="2036963" y="1331495"/>
              <a:ext cx="6914532" cy="3714506"/>
            </a:xfrm>
            <a:custGeom>
              <a:avLst/>
              <a:gdLst>
                <a:gd name="connsiteX0" fmla="*/ 384 w 6914532"/>
                <a:gd name="connsiteY0" fmla="*/ 3649579 h 3714506"/>
                <a:gd name="connsiteX1" fmla="*/ 40490 w 6914532"/>
                <a:gd name="connsiteY1" fmla="*/ 3617494 h 3714506"/>
                <a:gd name="connsiteX2" fmla="*/ 64553 w 6914532"/>
                <a:gd name="connsiteY2" fmla="*/ 3569368 h 3714506"/>
                <a:gd name="connsiteX3" fmla="*/ 80595 w 6914532"/>
                <a:gd name="connsiteY3" fmla="*/ 3545305 h 3714506"/>
                <a:gd name="connsiteX4" fmla="*/ 96637 w 6914532"/>
                <a:gd name="connsiteY4" fmla="*/ 3481137 h 3714506"/>
                <a:gd name="connsiteX5" fmla="*/ 112679 w 6914532"/>
                <a:gd name="connsiteY5" fmla="*/ 3088105 h 3714506"/>
                <a:gd name="connsiteX6" fmla="*/ 120700 w 6914532"/>
                <a:gd name="connsiteY6" fmla="*/ 2598821 h 3714506"/>
                <a:gd name="connsiteX7" fmla="*/ 128721 w 6914532"/>
                <a:gd name="connsiteY7" fmla="*/ 2518610 h 3714506"/>
                <a:gd name="connsiteX8" fmla="*/ 144763 w 6914532"/>
                <a:gd name="connsiteY8" fmla="*/ 2454442 h 3714506"/>
                <a:gd name="connsiteX9" fmla="*/ 152784 w 6914532"/>
                <a:gd name="connsiteY9" fmla="*/ 2374231 h 3714506"/>
                <a:gd name="connsiteX10" fmla="*/ 168826 w 6914532"/>
                <a:gd name="connsiteY10" fmla="*/ 2302042 h 3714506"/>
                <a:gd name="connsiteX11" fmla="*/ 200911 w 6914532"/>
                <a:gd name="connsiteY11" fmla="*/ 2133600 h 3714506"/>
                <a:gd name="connsiteX12" fmla="*/ 216953 w 6914532"/>
                <a:gd name="connsiteY12" fmla="*/ 2029326 h 3714506"/>
                <a:gd name="connsiteX13" fmla="*/ 224974 w 6914532"/>
                <a:gd name="connsiteY13" fmla="*/ 1997242 h 3714506"/>
                <a:gd name="connsiteX14" fmla="*/ 241016 w 6914532"/>
                <a:gd name="connsiteY14" fmla="*/ 1965158 h 3714506"/>
                <a:gd name="connsiteX15" fmla="*/ 273100 w 6914532"/>
                <a:gd name="connsiteY15" fmla="*/ 1804737 h 3714506"/>
                <a:gd name="connsiteX16" fmla="*/ 281121 w 6914532"/>
                <a:gd name="connsiteY16" fmla="*/ 1772652 h 3714506"/>
                <a:gd name="connsiteX17" fmla="*/ 297163 w 6914532"/>
                <a:gd name="connsiteY17" fmla="*/ 1716505 h 3714506"/>
                <a:gd name="connsiteX18" fmla="*/ 321226 w 6914532"/>
                <a:gd name="connsiteY18" fmla="*/ 1668379 h 3714506"/>
                <a:gd name="connsiteX19" fmla="*/ 337269 w 6914532"/>
                <a:gd name="connsiteY19" fmla="*/ 1628273 h 3714506"/>
                <a:gd name="connsiteX20" fmla="*/ 353311 w 6914532"/>
                <a:gd name="connsiteY20" fmla="*/ 1596189 h 3714506"/>
                <a:gd name="connsiteX21" fmla="*/ 393416 w 6914532"/>
                <a:gd name="connsiteY21" fmla="*/ 1499937 h 3714506"/>
                <a:gd name="connsiteX22" fmla="*/ 409458 w 6914532"/>
                <a:gd name="connsiteY22" fmla="*/ 1467852 h 3714506"/>
                <a:gd name="connsiteX23" fmla="*/ 433521 w 6914532"/>
                <a:gd name="connsiteY23" fmla="*/ 1427747 h 3714506"/>
                <a:gd name="connsiteX24" fmla="*/ 457584 w 6914532"/>
                <a:gd name="connsiteY24" fmla="*/ 1371600 h 3714506"/>
                <a:gd name="connsiteX25" fmla="*/ 505711 w 6914532"/>
                <a:gd name="connsiteY25" fmla="*/ 1291389 h 3714506"/>
                <a:gd name="connsiteX26" fmla="*/ 529774 w 6914532"/>
                <a:gd name="connsiteY26" fmla="*/ 1259305 h 3714506"/>
                <a:gd name="connsiteX27" fmla="*/ 553837 w 6914532"/>
                <a:gd name="connsiteY27" fmla="*/ 1203158 h 3714506"/>
                <a:gd name="connsiteX28" fmla="*/ 593942 w 6914532"/>
                <a:gd name="connsiteY28" fmla="*/ 1138989 h 3714506"/>
                <a:gd name="connsiteX29" fmla="*/ 650090 w 6914532"/>
                <a:gd name="connsiteY29" fmla="*/ 1066800 h 3714506"/>
                <a:gd name="connsiteX30" fmla="*/ 706237 w 6914532"/>
                <a:gd name="connsiteY30" fmla="*/ 978568 h 3714506"/>
                <a:gd name="connsiteX31" fmla="*/ 738321 w 6914532"/>
                <a:gd name="connsiteY31" fmla="*/ 946484 h 3714506"/>
                <a:gd name="connsiteX32" fmla="*/ 786448 w 6914532"/>
                <a:gd name="connsiteY32" fmla="*/ 882316 h 3714506"/>
                <a:gd name="connsiteX33" fmla="*/ 818532 w 6914532"/>
                <a:gd name="connsiteY33" fmla="*/ 834189 h 3714506"/>
                <a:gd name="connsiteX34" fmla="*/ 898742 w 6914532"/>
                <a:gd name="connsiteY34" fmla="*/ 770021 h 3714506"/>
                <a:gd name="connsiteX35" fmla="*/ 946869 w 6914532"/>
                <a:gd name="connsiteY35" fmla="*/ 729916 h 3714506"/>
                <a:gd name="connsiteX36" fmla="*/ 994995 w 6914532"/>
                <a:gd name="connsiteY36" fmla="*/ 689810 h 3714506"/>
                <a:gd name="connsiteX37" fmla="*/ 1059163 w 6914532"/>
                <a:gd name="connsiteY37" fmla="*/ 641684 h 3714506"/>
                <a:gd name="connsiteX38" fmla="*/ 1131353 w 6914532"/>
                <a:gd name="connsiteY38" fmla="*/ 601579 h 3714506"/>
                <a:gd name="connsiteX39" fmla="*/ 1219584 w 6914532"/>
                <a:gd name="connsiteY39" fmla="*/ 561473 h 3714506"/>
                <a:gd name="connsiteX40" fmla="*/ 1275732 w 6914532"/>
                <a:gd name="connsiteY40" fmla="*/ 521368 h 3714506"/>
                <a:gd name="connsiteX41" fmla="*/ 1315837 w 6914532"/>
                <a:gd name="connsiteY41" fmla="*/ 497305 h 3714506"/>
                <a:gd name="connsiteX42" fmla="*/ 1380005 w 6914532"/>
                <a:gd name="connsiteY42" fmla="*/ 449179 h 3714506"/>
                <a:gd name="connsiteX43" fmla="*/ 1412090 w 6914532"/>
                <a:gd name="connsiteY43" fmla="*/ 425116 h 3714506"/>
                <a:gd name="connsiteX44" fmla="*/ 1532405 w 6914532"/>
                <a:gd name="connsiteY44" fmla="*/ 376989 h 3714506"/>
                <a:gd name="connsiteX45" fmla="*/ 1572511 w 6914532"/>
                <a:gd name="connsiteY45" fmla="*/ 360947 h 3714506"/>
                <a:gd name="connsiteX46" fmla="*/ 1612616 w 6914532"/>
                <a:gd name="connsiteY46" fmla="*/ 344905 h 3714506"/>
                <a:gd name="connsiteX47" fmla="*/ 1660742 w 6914532"/>
                <a:gd name="connsiteY47" fmla="*/ 328863 h 3714506"/>
                <a:gd name="connsiteX48" fmla="*/ 1724911 w 6914532"/>
                <a:gd name="connsiteY48" fmla="*/ 296779 h 3714506"/>
                <a:gd name="connsiteX49" fmla="*/ 1773037 w 6914532"/>
                <a:gd name="connsiteY49" fmla="*/ 280737 h 3714506"/>
                <a:gd name="connsiteX50" fmla="*/ 1829184 w 6914532"/>
                <a:gd name="connsiteY50" fmla="*/ 264694 h 3714506"/>
                <a:gd name="connsiteX51" fmla="*/ 1957521 w 6914532"/>
                <a:gd name="connsiteY51" fmla="*/ 232610 h 3714506"/>
                <a:gd name="connsiteX52" fmla="*/ 2101900 w 6914532"/>
                <a:gd name="connsiteY52" fmla="*/ 200526 h 3714506"/>
                <a:gd name="connsiteX53" fmla="*/ 2222216 w 6914532"/>
                <a:gd name="connsiteY53" fmla="*/ 176463 h 3714506"/>
                <a:gd name="connsiteX54" fmla="*/ 2270342 w 6914532"/>
                <a:gd name="connsiteY54" fmla="*/ 160421 h 3714506"/>
                <a:gd name="connsiteX55" fmla="*/ 2382637 w 6914532"/>
                <a:gd name="connsiteY55" fmla="*/ 144379 h 3714506"/>
                <a:gd name="connsiteX56" fmla="*/ 2446805 w 6914532"/>
                <a:gd name="connsiteY56" fmla="*/ 128337 h 3714506"/>
                <a:gd name="connsiteX57" fmla="*/ 2518995 w 6914532"/>
                <a:gd name="connsiteY57" fmla="*/ 120316 h 3714506"/>
                <a:gd name="connsiteX58" fmla="*/ 2583163 w 6914532"/>
                <a:gd name="connsiteY58" fmla="*/ 112294 h 3714506"/>
                <a:gd name="connsiteX59" fmla="*/ 2655353 w 6914532"/>
                <a:gd name="connsiteY59" fmla="*/ 96252 h 3714506"/>
                <a:gd name="connsiteX60" fmla="*/ 2727542 w 6914532"/>
                <a:gd name="connsiteY60" fmla="*/ 88231 h 3714506"/>
                <a:gd name="connsiteX61" fmla="*/ 2855879 w 6914532"/>
                <a:gd name="connsiteY61" fmla="*/ 72189 h 3714506"/>
                <a:gd name="connsiteX62" fmla="*/ 2920048 w 6914532"/>
                <a:gd name="connsiteY62" fmla="*/ 64168 h 3714506"/>
                <a:gd name="connsiteX63" fmla="*/ 3064426 w 6914532"/>
                <a:gd name="connsiteY63" fmla="*/ 48126 h 3714506"/>
                <a:gd name="connsiteX64" fmla="*/ 3200784 w 6914532"/>
                <a:gd name="connsiteY64" fmla="*/ 32084 h 3714506"/>
                <a:gd name="connsiteX65" fmla="*/ 3505584 w 6914532"/>
                <a:gd name="connsiteY65" fmla="*/ 16042 h 3714506"/>
                <a:gd name="connsiteX66" fmla="*/ 3682048 w 6914532"/>
                <a:gd name="connsiteY66" fmla="*/ 0 h 3714506"/>
                <a:gd name="connsiteX67" fmla="*/ 4307690 w 6914532"/>
                <a:gd name="connsiteY67" fmla="*/ 8021 h 3714506"/>
                <a:gd name="connsiteX68" fmla="*/ 4484153 w 6914532"/>
                <a:gd name="connsiteY68" fmla="*/ 32084 h 3714506"/>
                <a:gd name="connsiteX69" fmla="*/ 4724784 w 6914532"/>
                <a:gd name="connsiteY69" fmla="*/ 40105 h 3714506"/>
                <a:gd name="connsiteX70" fmla="*/ 4845100 w 6914532"/>
                <a:gd name="connsiteY70" fmla="*/ 56147 h 3714506"/>
                <a:gd name="connsiteX71" fmla="*/ 4973437 w 6914532"/>
                <a:gd name="connsiteY71" fmla="*/ 64168 h 3714506"/>
                <a:gd name="connsiteX72" fmla="*/ 5053648 w 6914532"/>
                <a:gd name="connsiteY72" fmla="*/ 72189 h 3714506"/>
                <a:gd name="connsiteX73" fmla="*/ 5270216 w 6914532"/>
                <a:gd name="connsiteY73" fmla="*/ 80210 h 3714506"/>
                <a:gd name="connsiteX74" fmla="*/ 6008153 w 6914532"/>
                <a:gd name="connsiteY74" fmla="*/ 72189 h 3714506"/>
                <a:gd name="connsiteX75" fmla="*/ 6353058 w 6914532"/>
                <a:gd name="connsiteY75" fmla="*/ 56147 h 3714506"/>
                <a:gd name="connsiteX76" fmla="*/ 6481395 w 6914532"/>
                <a:gd name="connsiteY76" fmla="*/ 40105 h 3714506"/>
                <a:gd name="connsiteX77" fmla="*/ 6585669 w 6914532"/>
                <a:gd name="connsiteY77" fmla="*/ 16042 h 3714506"/>
                <a:gd name="connsiteX78" fmla="*/ 6673900 w 6914532"/>
                <a:gd name="connsiteY78" fmla="*/ 8021 h 3714506"/>
                <a:gd name="connsiteX79" fmla="*/ 6826300 w 6914532"/>
                <a:gd name="connsiteY79" fmla="*/ 16042 h 3714506"/>
                <a:gd name="connsiteX80" fmla="*/ 6850363 w 6914532"/>
                <a:gd name="connsiteY80" fmla="*/ 24063 h 3714506"/>
                <a:gd name="connsiteX81" fmla="*/ 6890469 w 6914532"/>
                <a:gd name="connsiteY81" fmla="*/ 64168 h 3714506"/>
                <a:gd name="connsiteX82" fmla="*/ 6906511 w 6914532"/>
                <a:gd name="connsiteY82" fmla="*/ 112294 h 3714506"/>
                <a:gd name="connsiteX83" fmla="*/ 6914532 w 6914532"/>
                <a:gd name="connsiteY83" fmla="*/ 136358 h 3714506"/>
                <a:gd name="connsiteX84" fmla="*/ 6906511 w 6914532"/>
                <a:gd name="connsiteY84" fmla="*/ 240631 h 3714506"/>
                <a:gd name="connsiteX85" fmla="*/ 6890469 w 6914532"/>
                <a:gd name="connsiteY85" fmla="*/ 272716 h 3714506"/>
                <a:gd name="connsiteX86" fmla="*/ 6850363 w 6914532"/>
                <a:gd name="connsiteY86" fmla="*/ 344905 h 3714506"/>
                <a:gd name="connsiteX87" fmla="*/ 6818279 w 6914532"/>
                <a:gd name="connsiteY87" fmla="*/ 409073 h 3714506"/>
                <a:gd name="connsiteX88" fmla="*/ 6786195 w 6914532"/>
                <a:gd name="connsiteY88" fmla="*/ 449179 h 3714506"/>
                <a:gd name="connsiteX89" fmla="*/ 6770153 w 6914532"/>
                <a:gd name="connsiteY89" fmla="*/ 489284 h 3714506"/>
                <a:gd name="connsiteX90" fmla="*/ 6722026 w 6914532"/>
                <a:gd name="connsiteY90" fmla="*/ 553452 h 3714506"/>
                <a:gd name="connsiteX91" fmla="*/ 6689942 w 6914532"/>
                <a:gd name="connsiteY91" fmla="*/ 601579 h 3714506"/>
                <a:gd name="connsiteX92" fmla="*/ 6649837 w 6914532"/>
                <a:gd name="connsiteY92" fmla="*/ 673768 h 3714506"/>
                <a:gd name="connsiteX93" fmla="*/ 6617753 w 6914532"/>
                <a:gd name="connsiteY93" fmla="*/ 705852 h 3714506"/>
                <a:gd name="connsiteX94" fmla="*/ 6577648 w 6914532"/>
                <a:gd name="connsiteY94" fmla="*/ 753979 h 3714506"/>
                <a:gd name="connsiteX95" fmla="*/ 6569626 w 6914532"/>
                <a:gd name="connsiteY95" fmla="*/ 778042 h 3714506"/>
                <a:gd name="connsiteX96" fmla="*/ 6513479 w 6914532"/>
                <a:gd name="connsiteY96" fmla="*/ 850231 h 3714506"/>
                <a:gd name="connsiteX97" fmla="*/ 6473374 w 6914532"/>
                <a:gd name="connsiteY97" fmla="*/ 922421 h 3714506"/>
                <a:gd name="connsiteX98" fmla="*/ 6457332 w 6914532"/>
                <a:gd name="connsiteY98" fmla="*/ 946484 h 3714506"/>
                <a:gd name="connsiteX99" fmla="*/ 6425248 w 6914532"/>
                <a:gd name="connsiteY99" fmla="*/ 1002631 h 3714506"/>
                <a:gd name="connsiteX100" fmla="*/ 6393163 w 6914532"/>
                <a:gd name="connsiteY100" fmla="*/ 1050758 h 3714506"/>
                <a:gd name="connsiteX101" fmla="*/ 6369100 w 6914532"/>
                <a:gd name="connsiteY101" fmla="*/ 1082842 h 3714506"/>
                <a:gd name="connsiteX102" fmla="*/ 6353058 w 6914532"/>
                <a:gd name="connsiteY102" fmla="*/ 1114926 h 3714506"/>
                <a:gd name="connsiteX103" fmla="*/ 6328995 w 6914532"/>
                <a:gd name="connsiteY103" fmla="*/ 1138989 h 3714506"/>
                <a:gd name="connsiteX104" fmla="*/ 6304932 w 6914532"/>
                <a:gd name="connsiteY104" fmla="*/ 1171073 h 3714506"/>
                <a:gd name="connsiteX105" fmla="*/ 6280869 w 6914532"/>
                <a:gd name="connsiteY105" fmla="*/ 1195137 h 3714506"/>
                <a:gd name="connsiteX106" fmla="*/ 6256805 w 6914532"/>
                <a:gd name="connsiteY106" fmla="*/ 1227221 h 3714506"/>
                <a:gd name="connsiteX107" fmla="*/ 6224721 w 6914532"/>
                <a:gd name="connsiteY107" fmla="*/ 1251284 h 3714506"/>
                <a:gd name="connsiteX108" fmla="*/ 6208679 w 6914532"/>
                <a:gd name="connsiteY108" fmla="*/ 1275347 h 3714506"/>
                <a:gd name="connsiteX109" fmla="*/ 6152532 w 6914532"/>
                <a:gd name="connsiteY109" fmla="*/ 1331494 h 3714506"/>
                <a:gd name="connsiteX110" fmla="*/ 6120448 w 6914532"/>
                <a:gd name="connsiteY110" fmla="*/ 1363579 h 3714506"/>
                <a:gd name="connsiteX111" fmla="*/ 6096384 w 6914532"/>
                <a:gd name="connsiteY111" fmla="*/ 1387642 h 3714506"/>
                <a:gd name="connsiteX112" fmla="*/ 6032216 w 6914532"/>
                <a:gd name="connsiteY112" fmla="*/ 1435768 h 3714506"/>
                <a:gd name="connsiteX113" fmla="*/ 5984090 w 6914532"/>
                <a:gd name="connsiteY113" fmla="*/ 1483894 h 3714506"/>
                <a:gd name="connsiteX114" fmla="*/ 5935963 w 6914532"/>
                <a:gd name="connsiteY114" fmla="*/ 1524000 h 3714506"/>
                <a:gd name="connsiteX115" fmla="*/ 5911900 w 6914532"/>
                <a:gd name="connsiteY115" fmla="*/ 1540042 h 3714506"/>
                <a:gd name="connsiteX116" fmla="*/ 5847732 w 6914532"/>
                <a:gd name="connsiteY116" fmla="*/ 1596189 h 3714506"/>
                <a:gd name="connsiteX117" fmla="*/ 5815648 w 6914532"/>
                <a:gd name="connsiteY117" fmla="*/ 1612231 h 3714506"/>
                <a:gd name="connsiteX118" fmla="*/ 5767521 w 6914532"/>
                <a:gd name="connsiteY118" fmla="*/ 1660358 h 3714506"/>
                <a:gd name="connsiteX119" fmla="*/ 5735437 w 6914532"/>
                <a:gd name="connsiteY119" fmla="*/ 1676400 h 3714506"/>
                <a:gd name="connsiteX120" fmla="*/ 5711374 w 6914532"/>
                <a:gd name="connsiteY120" fmla="*/ 1700463 h 3714506"/>
                <a:gd name="connsiteX121" fmla="*/ 5647205 w 6914532"/>
                <a:gd name="connsiteY121" fmla="*/ 1740568 h 3714506"/>
                <a:gd name="connsiteX122" fmla="*/ 5591058 w 6914532"/>
                <a:gd name="connsiteY122" fmla="*/ 1780673 h 3714506"/>
                <a:gd name="connsiteX123" fmla="*/ 5566995 w 6914532"/>
                <a:gd name="connsiteY123" fmla="*/ 1804737 h 3714506"/>
                <a:gd name="connsiteX124" fmla="*/ 5518869 w 6914532"/>
                <a:gd name="connsiteY124" fmla="*/ 1836821 h 3714506"/>
                <a:gd name="connsiteX125" fmla="*/ 5486784 w 6914532"/>
                <a:gd name="connsiteY125" fmla="*/ 1860884 h 3714506"/>
                <a:gd name="connsiteX126" fmla="*/ 5430637 w 6914532"/>
                <a:gd name="connsiteY126" fmla="*/ 1876926 h 3714506"/>
                <a:gd name="connsiteX127" fmla="*/ 5350426 w 6914532"/>
                <a:gd name="connsiteY127" fmla="*/ 1925052 h 3714506"/>
                <a:gd name="connsiteX128" fmla="*/ 5318342 w 6914532"/>
                <a:gd name="connsiteY128" fmla="*/ 1949116 h 3714506"/>
                <a:gd name="connsiteX129" fmla="*/ 5246153 w 6914532"/>
                <a:gd name="connsiteY129" fmla="*/ 1973179 h 3714506"/>
                <a:gd name="connsiteX130" fmla="*/ 5190005 w 6914532"/>
                <a:gd name="connsiteY130" fmla="*/ 2005263 h 3714506"/>
                <a:gd name="connsiteX131" fmla="*/ 5165942 w 6914532"/>
                <a:gd name="connsiteY131" fmla="*/ 2013284 h 3714506"/>
                <a:gd name="connsiteX132" fmla="*/ 5109795 w 6914532"/>
                <a:gd name="connsiteY132" fmla="*/ 2037347 h 3714506"/>
                <a:gd name="connsiteX133" fmla="*/ 5029584 w 6914532"/>
                <a:gd name="connsiteY133" fmla="*/ 2077452 h 3714506"/>
                <a:gd name="connsiteX134" fmla="*/ 4997500 w 6914532"/>
                <a:gd name="connsiteY134" fmla="*/ 2101516 h 3714506"/>
                <a:gd name="connsiteX135" fmla="*/ 4973437 w 6914532"/>
                <a:gd name="connsiteY135" fmla="*/ 2109537 h 3714506"/>
                <a:gd name="connsiteX136" fmla="*/ 4893226 w 6914532"/>
                <a:gd name="connsiteY136" fmla="*/ 2133600 h 3714506"/>
                <a:gd name="connsiteX137" fmla="*/ 4869163 w 6914532"/>
                <a:gd name="connsiteY137" fmla="*/ 2141621 h 3714506"/>
                <a:gd name="connsiteX138" fmla="*/ 4837079 w 6914532"/>
                <a:gd name="connsiteY138" fmla="*/ 2149642 h 3714506"/>
                <a:gd name="connsiteX139" fmla="*/ 4813016 w 6914532"/>
                <a:gd name="connsiteY139" fmla="*/ 2157663 h 3714506"/>
                <a:gd name="connsiteX140" fmla="*/ 4716763 w 6914532"/>
                <a:gd name="connsiteY140" fmla="*/ 2165684 h 3714506"/>
                <a:gd name="connsiteX141" fmla="*/ 4668637 w 6914532"/>
                <a:gd name="connsiteY141" fmla="*/ 2173705 h 3714506"/>
                <a:gd name="connsiteX142" fmla="*/ 4604469 w 6914532"/>
                <a:gd name="connsiteY142" fmla="*/ 2189747 h 3714506"/>
                <a:gd name="connsiteX143" fmla="*/ 4548321 w 6914532"/>
                <a:gd name="connsiteY143" fmla="*/ 2205789 h 3714506"/>
                <a:gd name="connsiteX144" fmla="*/ 4476132 w 6914532"/>
                <a:gd name="connsiteY144" fmla="*/ 2237873 h 3714506"/>
                <a:gd name="connsiteX145" fmla="*/ 4452069 w 6914532"/>
                <a:gd name="connsiteY145" fmla="*/ 2245894 h 3714506"/>
                <a:gd name="connsiteX146" fmla="*/ 4428005 w 6914532"/>
                <a:gd name="connsiteY146" fmla="*/ 2253916 h 3714506"/>
                <a:gd name="connsiteX147" fmla="*/ 4355816 w 6914532"/>
                <a:gd name="connsiteY147" fmla="*/ 2221831 h 3714506"/>
                <a:gd name="connsiteX148" fmla="*/ 4331753 w 6914532"/>
                <a:gd name="connsiteY148" fmla="*/ 2173705 h 3714506"/>
                <a:gd name="connsiteX149" fmla="*/ 4315711 w 6914532"/>
                <a:gd name="connsiteY149" fmla="*/ 2125579 h 3714506"/>
                <a:gd name="connsiteX150" fmla="*/ 4283626 w 6914532"/>
                <a:gd name="connsiteY150" fmla="*/ 2085473 h 3714506"/>
                <a:gd name="connsiteX151" fmla="*/ 4259563 w 6914532"/>
                <a:gd name="connsiteY151" fmla="*/ 2069431 h 3714506"/>
                <a:gd name="connsiteX152" fmla="*/ 4235500 w 6914532"/>
                <a:gd name="connsiteY152" fmla="*/ 2077452 h 3714506"/>
                <a:gd name="connsiteX153" fmla="*/ 4227479 w 6914532"/>
                <a:gd name="connsiteY153" fmla="*/ 2101516 h 3714506"/>
                <a:gd name="connsiteX154" fmla="*/ 4219458 w 6914532"/>
                <a:gd name="connsiteY154" fmla="*/ 2173705 h 3714506"/>
                <a:gd name="connsiteX155" fmla="*/ 4203416 w 6914532"/>
                <a:gd name="connsiteY155" fmla="*/ 2237873 h 3714506"/>
                <a:gd name="connsiteX156" fmla="*/ 4187374 w 6914532"/>
                <a:gd name="connsiteY156" fmla="*/ 2294021 h 3714506"/>
                <a:gd name="connsiteX157" fmla="*/ 4155290 w 6914532"/>
                <a:gd name="connsiteY157" fmla="*/ 2342147 h 3714506"/>
                <a:gd name="connsiteX158" fmla="*/ 4139248 w 6914532"/>
                <a:gd name="connsiteY158" fmla="*/ 2366210 h 3714506"/>
                <a:gd name="connsiteX159" fmla="*/ 4083100 w 6914532"/>
                <a:gd name="connsiteY159" fmla="*/ 2430379 h 3714506"/>
                <a:gd name="connsiteX160" fmla="*/ 4034974 w 6914532"/>
                <a:gd name="connsiteY160" fmla="*/ 2462463 h 3714506"/>
                <a:gd name="connsiteX161" fmla="*/ 4018932 w 6914532"/>
                <a:gd name="connsiteY161" fmla="*/ 2486526 h 3714506"/>
                <a:gd name="connsiteX162" fmla="*/ 3930700 w 6914532"/>
                <a:gd name="connsiteY162" fmla="*/ 2542673 h 3714506"/>
                <a:gd name="connsiteX163" fmla="*/ 3834448 w 6914532"/>
                <a:gd name="connsiteY163" fmla="*/ 2622884 h 3714506"/>
                <a:gd name="connsiteX164" fmla="*/ 3770279 w 6914532"/>
                <a:gd name="connsiteY164" fmla="*/ 2662989 h 3714506"/>
                <a:gd name="connsiteX165" fmla="*/ 3722153 w 6914532"/>
                <a:gd name="connsiteY165" fmla="*/ 2695073 h 3714506"/>
                <a:gd name="connsiteX166" fmla="*/ 3657984 w 6914532"/>
                <a:gd name="connsiteY166" fmla="*/ 2735179 h 3714506"/>
                <a:gd name="connsiteX167" fmla="*/ 3577774 w 6914532"/>
                <a:gd name="connsiteY167" fmla="*/ 2767263 h 3714506"/>
                <a:gd name="connsiteX168" fmla="*/ 3505584 w 6914532"/>
                <a:gd name="connsiteY168" fmla="*/ 2807368 h 3714506"/>
                <a:gd name="connsiteX169" fmla="*/ 3465479 w 6914532"/>
                <a:gd name="connsiteY169" fmla="*/ 2831431 h 3714506"/>
                <a:gd name="connsiteX170" fmla="*/ 3377248 w 6914532"/>
                <a:gd name="connsiteY170" fmla="*/ 2863516 h 3714506"/>
                <a:gd name="connsiteX171" fmla="*/ 3337142 w 6914532"/>
                <a:gd name="connsiteY171" fmla="*/ 2887579 h 3714506"/>
                <a:gd name="connsiteX172" fmla="*/ 3264953 w 6914532"/>
                <a:gd name="connsiteY172" fmla="*/ 2903621 h 3714506"/>
                <a:gd name="connsiteX173" fmla="*/ 3192763 w 6914532"/>
                <a:gd name="connsiteY173" fmla="*/ 2927684 h 3714506"/>
                <a:gd name="connsiteX174" fmla="*/ 3072448 w 6914532"/>
                <a:gd name="connsiteY174" fmla="*/ 2967789 h 3714506"/>
                <a:gd name="connsiteX175" fmla="*/ 2960153 w 6914532"/>
                <a:gd name="connsiteY175" fmla="*/ 2999873 h 3714506"/>
                <a:gd name="connsiteX176" fmla="*/ 2912026 w 6914532"/>
                <a:gd name="connsiteY176" fmla="*/ 3015916 h 3714506"/>
                <a:gd name="connsiteX177" fmla="*/ 2863900 w 6914532"/>
                <a:gd name="connsiteY177" fmla="*/ 3023937 h 3714506"/>
                <a:gd name="connsiteX178" fmla="*/ 2823795 w 6914532"/>
                <a:gd name="connsiteY178" fmla="*/ 3031958 h 3714506"/>
                <a:gd name="connsiteX179" fmla="*/ 2711500 w 6914532"/>
                <a:gd name="connsiteY179" fmla="*/ 3056021 h 3714506"/>
                <a:gd name="connsiteX180" fmla="*/ 2663374 w 6914532"/>
                <a:gd name="connsiteY180" fmla="*/ 3072063 h 3714506"/>
                <a:gd name="connsiteX181" fmla="*/ 2599205 w 6914532"/>
                <a:gd name="connsiteY181" fmla="*/ 3080084 h 3714506"/>
                <a:gd name="connsiteX182" fmla="*/ 2446805 w 6914532"/>
                <a:gd name="connsiteY182" fmla="*/ 3104147 h 3714506"/>
                <a:gd name="connsiteX183" fmla="*/ 2398679 w 6914532"/>
                <a:gd name="connsiteY183" fmla="*/ 3112168 h 3714506"/>
                <a:gd name="connsiteX184" fmla="*/ 2350553 w 6914532"/>
                <a:gd name="connsiteY184" fmla="*/ 3120189 h 3714506"/>
                <a:gd name="connsiteX185" fmla="*/ 2294405 w 6914532"/>
                <a:gd name="connsiteY185" fmla="*/ 3136231 h 3714506"/>
                <a:gd name="connsiteX186" fmla="*/ 2198153 w 6914532"/>
                <a:gd name="connsiteY186" fmla="*/ 3152273 h 3714506"/>
                <a:gd name="connsiteX187" fmla="*/ 2158048 w 6914532"/>
                <a:gd name="connsiteY187" fmla="*/ 3168316 h 3714506"/>
                <a:gd name="connsiteX188" fmla="*/ 1949500 w 6914532"/>
                <a:gd name="connsiteY188" fmla="*/ 3200400 h 3714506"/>
                <a:gd name="connsiteX189" fmla="*/ 1756995 w 6914532"/>
                <a:gd name="connsiteY189" fmla="*/ 3232484 h 3714506"/>
                <a:gd name="connsiteX190" fmla="*/ 1660742 w 6914532"/>
                <a:gd name="connsiteY190" fmla="*/ 3256547 h 3714506"/>
                <a:gd name="connsiteX191" fmla="*/ 1596574 w 6914532"/>
                <a:gd name="connsiteY191" fmla="*/ 3280610 h 3714506"/>
                <a:gd name="connsiteX192" fmla="*/ 1516363 w 6914532"/>
                <a:gd name="connsiteY192" fmla="*/ 3304673 h 3714506"/>
                <a:gd name="connsiteX193" fmla="*/ 1436153 w 6914532"/>
                <a:gd name="connsiteY193" fmla="*/ 3336758 h 3714506"/>
                <a:gd name="connsiteX194" fmla="*/ 1283753 w 6914532"/>
                <a:gd name="connsiteY194" fmla="*/ 3392905 h 3714506"/>
                <a:gd name="connsiteX195" fmla="*/ 1259690 w 6914532"/>
                <a:gd name="connsiteY195" fmla="*/ 3400926 h 3714506"/>
                <a:gd name="connsiteX196" fmla="*/ 1235626 w 6914532"/>
                <a:gd name="connsiteY196" fmla="*/ 3408947 h 3714506"/>
                <a:gd name="connsiteX197" fmla="*/ 1203542 w 6914532"/>
                <a:gd name="connsiteY197" fmla="*/ 3424989 h 3714506"/>
                <a:gd name="connsiteX198" fmla="*/ 1163437 w 6914532"/>
                <a:gd name="connsiteY198" fmla="*/ 3433010 h 3714506"/>
                <a:gd name="connsiteX199" fmla="*/ 1131353 w 6914532"/>
                <a:gd name="connsiteY199" fmla="*/ 3449052 h 3714506"/>
                <a:gd name="connsiteX200" fmla="*/ 1091248 w 6914532"/>
                <a:gd name="connsiteY200" fmla="*/ 3457073 h 3714506"/>
                <a:gd name="connsiteX201" fmla="*/ 1035100 w 6914532"/>
                <a:gd name="connsiteY201" fmla="*/ 3473116 h 3714506"/>
                <a:gd name="connsiteX202" fmla="*/ 1003016 w 6914532"/>
                <a:gd name="connsiteY202" fmla="*/ 3481137 h 3714506"/>
                <a:gd name="connsiteX203" fmla="*/ 922805 w 6914532"/>
                <a:gd name="connsiteY203" fmla="*/ 3513221 h 3714506"/>
                <a:gd name="connsiteX204" fmla="*/ 858637 w 6914532"/>
                <a:gd name="connsiteY204" fmla="*/ 3529263 h 3714506"/>
                <a:gd name="connsiteX205" fmla="*/ 826553 w 6914532"/>
                <a:gd name="connsiteY205" fmla="*/ 3545305 h 3714506"/>
                <a:gd name="connsiteX206" fmla="*/ 794469 w 6914532"/>
                <a:gd name="connsiteY206" fmla="*/ 3553326 h 3714506"/>
                <a:gd name="connsiteX207" fmla="*/ 770405 w 6914532"/>
                <a:gd name="connsiteY207" fmla="*/ 3561347 h 3714506"/>
                <a:gd name="connsiteX208" fmla="*/ 730300 w 6914532"/>
                <a:gd name="connsiteY208" fmla="*/ 3577389 h 3714506"/>
                <a:gd name="connsiteX209" fmla="*/ 706237 w 6914532"/>
                <a:gd name="connsiteY209" fmla="*/ 3585410 h 3714506"/>
                <a:gd name="connsiteX210" fmla="*/ 618005 w 6914532"/>
                <a:gd name="connsiteY210" fmla="*/ 3617494 h 3714506"/>
                <a:gd name="connsiteX211" fmla="*/ 593942 w 6914532"/>
                <a:gd name="connsiteY211" fmla="*/ 3625516 h 3714506"/>
                <a:gd name="connsiteX212" fmla="*/ 521753 w 6914532"/>
                <a:gd name="connsiteY212" fmla="*/ 3641558 h 3714506"/>
                <a:gd name="connsiteX213" fmla="*/ 489669 w 6914532"/>
                <a:gd name="connsiteY213" fmla="*/ 3649579 h 3714506"/>
                <a:gd name="connsiteX214" fmla="*/ 465605 w 6914532"/>
                <a:gd name="connsiteY214" fmla="*/ 3657600 h 3714506"/>
                <a:gd name="connsiteX215" fmla="*/ 353311 w 6914532"/>
                <a:gd name="connsiteY215" fmla="*/ 3673642 h 3714506"/>
                <a:gd name="connsiteX216" fmla="*/ 265079 w 6914532"/>
                <a:gd name="connsiteY216" fmla="*/ 3689684 h 3714506"/>
                <a:gd name="connsiteX217" fmla="*/ 120700 w 6914532"/>
                <a:gd name="connsiteY217" fmla="*/ 3705726 h 3714506"/>
                <a:gd name="connsiteX218" fmla="*/ 40490 w 6914532"/>
                <a:gd name="connsiteY218" fmla="*/ 3705726 h 3714506"/>
                <a:gd name="connsiteX219" fmla="*/ 16426 w 6914532"/>
                <a:gd name="connsiteY219" fmla="*/ 3689684 h 3714506"/>
                <a:gd name="connsiteX220" fmla="*/ 384 w 6914532"/>
                <a:gd name="connsiteY220" fmla="*/ 3649579 h 37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914532" h="3714506">
                  <a:moveTo>
                    <a:pt x="384" y="3649579"/>
                  </a:moveTo>
                  <a:cubicBezTo>
                    <a:pt x="4395" y="3637547"/>
                    <a:pt x="28384" y="3629600"/>
                    <a:pt x="40490" y="3617494"/>
                  </a:cubicBezTo>
                  <a:cubicBezTo>
                    <a:pt x="63477" y="3594507"/>
                    <a:pt x="51506" y="3595463"/>
                    <a:pt x="64553" y="3569368"/>
                  </a:cubicBezTo>
                  <a:cubicBezTo>
                    <a:pt x="68864" y="3560746"/>
                    <a:pt x="76284" y="3553927"/>
                    <a:pt x="80595" y="3545305"/>
                  </a:cubicBezTo>
                  <a:cubicBezTo>
                    <a:pt x="88816" y="3528862"/>
                    <a:pt x="93586" y="3496391"/>
                    <a:pt x="96637" y="3481137"/>
                  </a:cubicBezTo>
                  <a:cubicBezTo>
                    <a:pt x="101984" y="3350126"/>
                    <a:pt x="110530" y="3219207"/>
                    <a:pt x="112679" y="3088105"/>
                  </a:cubicBezTo>
                  <a:cubicBezTo>
                    <a:pt x="115353" y="2925010"/>
                    <a:pt x="116107" y="2761873"/>
                    <a:pt x="120700" y="2598821"/>
                  </a:cubicBezTo>
                  <a:cubicBezTo>
                    <a:pt x="121457" y="2571961"/>
                    <a:pt x="124304" y="2545115"/>
                    <a:pt x="128721" y="2518610"/>
                  </a:cubicBezTo>
                  <a:cubicBezTo>
                    <a:pt x="132346" y="2496862"/>
                    <a:pt x="144763" y="2454442"/>
                    <a:pt x="144763" y="2454442"/>
                  </a:cubicBezTo>
                  <a:cubicBezTo>
                    <a:pt x="147437" y="2427705"/>
                    <a:pt x="148593" y="2400773"/>
                    <a:pt x="152784" y="2374231"/>
                  </a:cubicBezTo>
                  <a:cubicBezTo>
                    <a:pt x="156628" y="2349883"/>
                    <a:pt x="163748" y="2326163"/>
                    <a:pt x="168826" y="2302042"/>
                  </a:cubicBezTo>
                  <a:cubicBezTo>
                    <a:pt x="174370" y="2275710"/>
                    <a:pt x="197929" y="2157455"/>
                    <a:pt x="200911" y="2133600"/>
                  </a:cubicBezTo>
                  <a:cubicBezTo>
                    <a:pt x="207856" y="2078036"/>
                    <a:pt x="206454" y="2076571"/>
                    <a:pt x="216953" y="2029326"/>
                  </a:cubicBezTo>
                  <a:cubicBezTo>
                    <a:pt x="219344" y="2018565"/>
                    <a:pt x="221103" y="2007564"/>
                    <a:pt x="224974" y="1997242"/>
                  </a:cubicBezTo>
                  <a:cubicBezTo>
                    <a:pt x="229172" y="1986046"/>
                    <a:pt x="235669" y="1975853"/>
                    <a:pt x="241016" y="1965158"/>
                  </a:cubicBezTo>
                  <a:cubicBezTo>
                    <a:pt x="253139" y="1868172"/>
                    <a:pt x="243809" y="1921903"/>
                    <a:pt x="273100" y="1804737"/>
                  </a:cubicBezTo>
                  <a:lnTo>
                    <a:pt x="281121" y="1772652"/>
                  </a:lnTo>
                  <a:cubicBezTo>
                    <a:pt x="284762" y="1758086"/>
                    <a:pt x="290588" y="1731300"/>
                    <a:pt x="297163" y="1716505"/>
                  </a:cubicBezTo>
                  <a:cubicBezTo>
                    <a:pt x="304447" y="1700115"/>
                    <a:pt x="313804" y="1684707"/>
                    <a:pt x="321226" y="1668379"/>
                  </a:cubicBezTo>
                  <a:cubicBezTo>
                    <a:pt x="327184" y="1655271"/>
                    <a:pt x="331421" y="1641431"/>
                    <a:pt x="337269" y="1628273"/>
                  </a:cubicBezTo>
                  <a:cubicBezTo>
                    <a:pt x="342125" y="1617347"/>
                    <a:pt x="348518" y="1607143"/>
                    <a:pt x="353311" y="1596189"/>
                  </a:cubicBezTo>
                  <a:cubicBezTo>
                    <a:pt x="367243" y="1564346"/>
                    <a:pt x="377872" y="1531025"/>
                    <a:pt x="393416" y="1499937"/>
                  </a:cubicBezTo>
                  <a:cubicBezTo>
                    <a:pt x="398763" y="1489242"/>
                    <a:pt x="403651" y="1478305"/>
                    <a:pt x="409458" y="1467852"/>
                  </a:cubicBezTo>
                  <a:cubicBezTo>
                    <a:pt x="417029" y="1454224"/>
                    <a:pt x="426549" y="1441691"/>
                    <a:pt x="433521" y="1427747"/>
                  </a:cubicBezTo>
                  <a:cubicBezTo>
                    <a:pt x="442627" y="1409535"/>
                    <a:pt x="448478" y="1389812"/>
                    <a:pt x="457584" y="1371600"/>
                  </a:cubicBezTo>
                  <a:cubicBezTo>
                    <a:pt x="468654" y="1349460"/>
                    <a:pt x="489249" y="1314436"/>
                    <a:pt x="505711" y="1291389"/>
                  </a:cubicBezTo>
                  <a:cubicBezTo>
                    <a:pt x="513481" y="1280511"/>
                    <a:pt x="523373" y="1271041"/>
                    <a:pt x="529774" y="1259305"/>
                  </a:cubicBezTo>
                  <a:cubicBezTo>
                    <a:pt x="539524" y="1241429"/>
                    <a:pt x="544255" y="1221125"/>
                    <a:pt x="553837" y="1203158"/>
                  </a:cubicBezTo>
                  <a:cubicBezTo>
                    <a:pt x="565707" y="1180902"/>
                    <a:pt x="579396" y="1159596"/>
                    <a:pt x="593942" y="1138989"/>
                  </a:cubicBezTo>
                  <a:cubicBezTo>
                    <a:pt x="611522" y="1114084"/>
                    <a:pt x="634966" y="1093268"/>
                    <a:pt x="650090" y="1066800"/>
                  </a:cubicBezTo>
                  <a:cubicBezTo>
                    <a:pt x="670092" y="1031796"/>
                    <a:pt x="680847" y="1007586"/>
                    <a:pt x="706237" y="978568"/>
                  </a:cubicBezTo>
                  <a:cubicBezTo>
                    <a:pt x="716197" y="967186"/>
                    <a:pt x="728638" y="958103"/>
                    <a:pt x="738321" y="946484"/>
                  </a:cubicBezTo>
                  <a:cubicBezTo>
                    <a:pt x="755438" y="925944"/>
                    <a:pt x="770907" y="904073"/>
                    <a:pt x="786448" y="882316"/>
                  </a:cubicBezTo>
                  <a:cubicBezTo>
                    <a:pt x="797655" y="866627"/>
                    <a:pt x="804899" y="847822"/>
                    <a:pt x="818532" y="834189"/>
                  </a:cubicBezTo>
                  <a:cubicBezTo>
                    <a:pt x="842743" y="809978"/>
                    <a:pt x="872168" y="791612"/>
                    <a:pt x="898742" y="770021"/>
                  </a:cubicBezTo>
                  <a:cubicBezTo>
                    <a:pt x="914949" y="756853"/>
                    <a:pt x="930827" y="743285"/>
                    <a:pt x="946869" y="729916"/>
                  </a:cubicBezTo>
                  <a:cubicBezTo>
                    <a:pt x="962911" y="716548"/>
                    <a:pt x="978289" y="702339"/>
                    <a:pt x="994995" y="689810"/>
                  </a:cubicBezTo>
                  <a:cubicBezTo>
                    <a:pt x="1016384" y="673768"/>
                    <a:pt x="1034339" y="651614"/>
                    <a:pt x="1059163" y="641684"/>
                  </a:cubicBezTo>
                  <a:cubicBezTo>
                    <a:pt x="1229076" y="573720"/>
                    <a:pt x="978754" y="677878"/>
                    <a:pt x="1131353" y="601579"/>
                  </a:cubicBezTo>
                  <a:cubicBezTo>
                    <a:pt x="1233501" y="550505"/>
                    <a:pt x="1128808" y="621990"/>
                    <a:pt x="1219584" y="561473"/>
                  </a:cubicBezTo>
                  <a:cubicBezTo>
                    <a:pt x="1238721" y="548715"/>
                    <a:pt x="1256595" y="534126"/>
                    <a:pt x="1275732" y="521368"/>
                  </a:cubicBezTo>
                  <a:cubicBezTo>
                    <a:pt x="1288704" y="512720"/>
                    <a:pt x="1303019" y="506179"/>
                    <a:pt x="1315837" y="497305"/>
                  </a:cubicBezTo>
                  <a:cubicBezTo>
                    <a:pt x="1337820" y="482086"/>
                    <a:pt x="1358616" y="465221"/>
                    <a:pt x="1380005" y="449179"/>
                  </a:cubicBezTo>
                  <a:cubicBezTo>
                    <a:pt x="1390700" y="441158"/>
                    <a:pt x="1399678" y="430081"/>
                    <a:pt x="1412090" y="425116"/>
                  </a:cubicBezTo>
                  <a:lnTo>
                    <a:pt x="1532405" y="376989"/>
                  </a:lnTo>
                  <a:lnTo>
                    <a:pt x="1572511" y="360947"/>
                  </a:lnTo>
                  <a:cubicBezTo>
                    <a:pt x="1585879" y="355600"/>
                    <a:pt x="1598957" y="349458"/>
                    <a:pt x="1612616" y="344905"/>
                  </a:cubicBezTo>
                  <a:cubicBezTo>
                    <a:pt x="1628658" y="339558"/>
                    <a:pt x="1645199" y="335524"/>
                    <a:pt x="1660742" y="328863"/>
                  </a:cubicBezTo>
                  <a:cubicBezTo>
                    <a:pt x="1682723" y="319443"/>
                    <a:pt x="1702930" y="306199"/>
                    <a:pt x="1724911" y="296779"/>
                  </a:cubicBezTo>
                  <a:cubicBezTo>
                    <a:pt x="1740454" y="290118"/>
                    <a:pt x="1756875" y="285710"/>
                    <a:pt x="1773037" y="280737"/>
                  </a:cubicBezTo>
                  <a:cubicBezTo>
                    <a:pt x="1791641" y="275013"/>
                    <a:pt x="1810350" y="269607"/>
                    <a:pt x="1829184" y="264694"/>
                  </a:cubicBezTo>
                  <a:cubicBezTo>
                    <a:pt x="1871852" y="253563"/>
                    <a:pt x="1915285" y="245281"/>
                    <a:pt x="1957521" y="232610"/>
                  </a:cubicBezTo>
                  <a:cubicBezTo>
                    <a:pt x="2058379" y="202353"/>
                    <a:pt x="2010033" y="212009"/>
                    <a:pt x="2101900" y="200526"/>
                  </a:cubicBezTo>
                  <a:cubicBezTo>
                    <a:pt x="2273012" y="151638"/>
                    <a:pt x="2034373" y="216715"/>
                    <a:pt x="2222216" y="176463"/>
                  </a:cubicBezTo>
                  <a:cubicBezTo>
                    <a:pt x="2238750" y="172920"/>
                    <a:pt x="2253937" y="164522"/>
                    <a:pt x="2270342" y="160421"/>
                  </a:cubicBezTo>
                  <a:cubicBezTo>
                    <a:pt x="2307800" y="151057"/>
                    <a:pt x="2344653" y="151501"/>
                    <a:pt x="2382637" y="144379"/>
                  </a:cubicBezTo>
                  <a:cubicBezTo>
                    <a:pt x="2404307" y="140316"/>
                    <a:pt x="2425093" y="132169"/>
                    <a:pt x="2446805" y="128337"/>
                  </a:cubicBezTo>
                  <a:cubicBezTo>
                    <a:pt x="2470648" y="124129"/>
                    <a:pt x="2494949" y="123145"/>
                    <a:pt x="2518995" y="120316"/>
                  </a:cubicBezTo>
                  <a:cubicBezTo>
                    <a:pt x="2540403" y="117797"/>
                    <a:pt x="2561935" y="116040"/>
                    <a:pt x="2583163" y="112294"/>
                  </a:cubicBezTo>
                  <a:cubicBezTo>
                    <a:pt x="2607438" y="108010"/>
                    <a:pt x="2631038" y="100304"/>
                    <a:pt x="2655353" y="96252"/>
                  </a:cubicBezTo>
                  <a:cubicBezTo>
                    <a:pt x="2679235" y="92272"/>
                    <a:pt x="2703503" y="91116"/>
                    <a:pt x="2727542" y="88231"/>
                  </a:cubicBezTo>
                  <a:lnTo>
                    <a:pt x="2855879" y="72189"/>
                  </a:lnTo>
                  <a:lnTo>
                    <a:pt x="2920048" y="64168"/>
                  </a:lnTo>
                  <a:lnTo>
                    <a:pt x="3064426" y="48126"/>
                  </a:lnTo>
                  <a:cubicBezTo>
                    <a:pt x="3109896" y="42929"/>
                    <a:pt x="3155081" y="34489"/>
                    <a:pt x="3200784" y="32084"/>
                  </a:cubicBezTo>
                  <a:cubicBezTo>
                    <a:pt x="3302384" y="26737"/>
                    <a:pt x="3404261" y="25253"/>
                    <a:pt x="3505584" y="16042"/>
                  </a:cubicBezTo>
                  <a:lnTo>
                    <a:pt x="3682048" y="0"/>
                  </a:lnTo>
                  <a:lnTo>
                    <a:pt x="4307690" y="8021"/>
                  </a:lnTo>
                  <a:cubicBezTo>
                    <a:pt x="4350187" y="9407"/>
                    <a:pt x="4434421" y="29467"/>
                    <a:pt x="4484153" y="32084"/>
                  </a:cubicBezTo>
                  <a:cubicBezTo>
                    <a:pt x="4564297" y="36302"/>
                    <a:pt x="4644574" y="37431"/>
                    <a:pt x="4724784" y="40105"/>
                  </a:cubicBezTo>
                  <a:cubicBezTo>
                    <a:pt x="4751355" y="43901"/>
                    <a:pt x="4820224" y="54074"/>
                    <a:pt x="4845100" y="56147"/>
                  </a:cubicBezTo>
                  <a:cubicBezTo>
                    <a:pt x="4887814" y="59707"/>
                    <a:pt x="4930701" y="60881"/>
                    <a:pt x="4973437" y="64168"/>
                  </a:cubicBezTo>
                  <a:cubicBezTo>
                    <a:pt x="5000228" y="66229"/>
                    <a:pt x="5026817" y="70739"/>
                    <a:pt x="5053648" y="72189"/>
                  </a:cubicBezTo>
                  <a:cubicBezTo>
                    <a:pt x="5125782" y="76088"/>
                    <a:pt x="5198027" y="77536"/>
                    <a:pt x="5270216" y="80210"/>
                  </a:cubicBezTo>
                  <a:lnTo>
                    <a:pt x="6008153" y="72189"/>
                  </a:lnTo>
                  <a:cubicBezTo>
                    <a:pt x="6082580" y="70928"/>
                    <a:pt x="6264811" y="62684"/>
                    <a:pt x="6353058" y="56147"/>
                  </a:cubicBezTo>
                  <a:cubicBezTo>
                    <a:pt x="6386344" y="53681"/>
                    <a:pt x="6444960" y="48202"/>
                    <a:pt x="6481395" y="40105"/>
                  </a:cubicBezTo>
                  <a:cubicBezTo>
                    <a:pt x="6550776" y="24687"/>
                    <a:pt x="6434441" y="29790"/>
                    <a:pt x="6585669" y="16042"/>
                  </a:cubicBezTo>
                  <a:lnTo>
                    <a:pt x="6673900" y="8021"/>
                  </a:lnTo>
                  <a:cubicBezTo>
                    <a:pt x="6724700" y="10695"/>
                    <a:pt x="6775639" y="11436"/>
                    <a:pt x="6826300" y="16042"/>
                  </a:cubicBezTo>
                  <a:cubicBezTo>
                    <a:pt x="6834720" y="16807"/>
                    <a:pt x="6843599" y="18990"/>
                    <a:pt x="6850363" y="24063"/>
                  </a:cubicBezTo>
                  <a:cubicBezTo>
                    <a:pt x="6865488" y="35406"/>
                    <a:pt x="6890469" y="64168"/>
                    <a:pt x="6890469" y="64168"/>
                  </a:cubicBezTo>
                  <a:lnTo>
                    <a:pt x="6906511" y="112294"/>
                  </a:lnTo>
                  <a:lnTo>
                    <a:pt x="6914532" y="136358"/>
                  </a:lnTo>
                  <a:cubicBezTo>
                    <a:pt x="6911858" y="171116"/>
                    <a:pt x="6912569" y="206301"/>
                    <a:pt x="6906511" y="240631"/>
                  </a:cubicBezTo>
                  <a:cubicBezTo>
                    <a:pt x="6904433" y="252406"/>
                    <a:pt x="6895325" y="261789"/>
                    <a:pt x="6890469" y="272716"/>
                  </a:cubicBezTo>
                  <a:cubicBezTo>
                    <a:pt x="6863734" y="332869"/>
                    <a:pt x="6888382" y="294213"/>
                    <a:pt x="6850363" y="344905"/>
                  </a:cubicBezTo>
                  <a:cubicBezTo>
                    <a:pt x="6839980" y="376054"/>
                    <a:pt x="6841957" y="375923"/>
                    <a:pt x="6818279" y="409073"/>
                  </a:cubicBezTo>
                  <a:cubicBezTo>
                    <a:pt x="6793413" y="443886"/>
                    <a:pt x="6808991" y="403586"/>
                    <a:pt x="6786195" y="449179"/>
                  </a:cubicBezTo>
                  <a:cubicBezTo>
                    <a:pt x="6779756" y="462057"/>
                    <a:pt x="6777699" y="477022"/>
                    <a:pt x="6770153" y="489284"/>
                  </a:cubicBezTo>
                  <a:cubicBezTo>
                    <a:pt x="6756140" y="512055"/>
                    <a:pt x="6722026" y="553452"/>
                    <a:pt x="6722026" y="553452"/>
                  </a:cubicBezTo>
                  <a:cubicBezTo>
                    <a:pt x="6704820" y="605071"/>
                    <a:pt x="6727494" y="549007"/>
                    <a:pt x="6689942" y="601579"/>
                  </a:cubicBezTo>
                  <a:cubicBezTo>
                    <a:pt x="6623350" y="694808"/>
                    <a:pt x="6736871" y="561867"/>
                    <a:pt x="6649837" y="673768"/>
                  </a:cubicBezTo>
                  <a:cubicBezTo>
                    <a:pt x="6640551" y="685707"/>
                    <a:pt x="6627596" y="694369"/>
                    <a:pt x="6617753" y="705852"/>
                  </a:cubicBezTo>
                  <a:cubicBezTo>
                    <a:pt x="6550751" y="784022"/>
                    <a:pt x="6661087" y="670540"/>
                    <a:pt x="6577648" y="753979"/>
                  </a:cubicBezTo>
                  <a:cubicBezTo>
                    <a:pt x="6574974" y="762000"/>
                    <a:pt x="6573407" y="770480"/>
                    <a:pt x="6569626" y="778042"/>
                  </a:cubicBezTo>
                  <a:cubicBezTo>
                    <a:pt x="6559265" y="798762"/>
                    <a:pt x="6522357" y="839577"/>
                    <a:pt x="6513479" y="850231"/>
                  </a:cubicBezTo>
                  <a:cubicBezTo>
                    <a:pt x="6499361" y="892585"/>
                    <a:pt x="6510148" y="867260"/>
                    <a:pt x="6473374" y="922421"/>
                  </a:cubicBezTo>
                  <a:cubicBezTo>
                    <a:pt x="6468027" y="930442"/>
                    <a:pt x="6460380" y="937339"/>
                    <a:pt x="6457332" y="946484"/>
                  </a:cubicBezTo>
                  <a:cubicBezTo>
                    <a:pt x="6443967" y="986579"/>
                    <a:pt x="6456150" y="958486"/>
                    <a:pt x="6425248" y="1002631"/>
                  </a:cubicBezTo>
                  <a:cubicBezTo>
                    <a:pt x="6414191" y="1018426"/>
                    <a:pt x="6404731" y="1035334"/>
                    <a:pt x="6393163" y="1050758"/>
                  </a:cubicBezTo>
                  <a:cubicBezTo>
                    <a:pt x="6385142" y="1061453"/>
                    <a:pt x="6376185" y="1071506"/>
                    <a:pt x="6369100" y="1082842"/>
                  </a:cubicBezTo>
                  <a:cubicBezTo>
                    <a:pt x="6362763" y="1092982"/>
                    <a:pt x="6360008" y="1105196"/>
                    <a:pt x="6353058" y="1114926"/>
                  </a:cubicBezTo>
                  <a:cubicBezTo>
                    <a:pt x="6346465" y="1124157"/>
                    <a:pt x="6336377" y="1130376"/>
                    <a:pt x="6328995" y="1138989"/>
                  </a:cubicBezTo>
                  <a:cubicBezTo>
                    <a:pt x="6320295" y="1149139"/>
                    <a:pt x="6313632" y="1160923"/>
                    <a:pt x="6304932" y="1171073"/>
                  </a:cubicBezTo>
                  <a:cubicBezTo>
                    <a:pt x="6297550" y="1179686"/>
                    <a:pt x="6288251" y="1186524"/>
                    <a:pt x="6280869" y="1195137"/>
                  </a:cubicBezTo>
                  <a:cubicBezTo>
                    <a:pt x="6272169" y="1205287"/>
                    <a:pt x="6266258" y="1217768"/>
                    <a:pt x="6256805" y="1227221"/>
                  </a:cubicBezTo>
                  <a:cubicBezTo>
                    <a:pt x="6247352" y="1236674"/>
                    <a:pt x="6234174" y="1241831"/>
                    <a:pt x="6224721" y="1251284"/>
                  </a:cubicBezTo>
                  <a:cubicBezTo>
                    <a:pt x="6217904" y="1258101"/>
                    <a:pt x="6215128" y="1268182"/>
                    <a:pt x="6208679" y="1275347"/>
                  </a:cubicBezTo>
                  <a:cubicBezTo>
                    <a:pt x="6190973" y="1295020"/>
                    <a:pt x="6171248" y="1312778"/>
                    <a:pt x="6152532" y="1331494"/>
                  </a:cubicBezTo>
                  <a:lnTo>
                    <a:pt x="6120448" y="1363579"/>
                  </a:lnTo>
                  <a:cubicBezTo>
                    <a:pt x="6112427" y="1371600"/>
                    <a:pt x="6105459" y="1380836"/>
                    <a:pt x="6096384" y="1387642"/>
                  </a:cubicBezTo>
                  <a:cubicBezTo>
                    <a:pt x="6074995" y="1403684"/>
                    <a:pt x="6051122" y="1416862"/>
                    <a:pt x="6032216" y="1435768"/>
                  </a:cubicBezTo>
                  <a:cubicBezTo>
                    <a:pt x="6016174" y="1451810"/>
                    <a:pt x="6002966" y="1471309"/>
                    <a:pt x="5984090" y="1483894"/>
                  </a:cubicBezTo>
                  <a:cubicBezTo>
                    <a:pt x="5924341" y="1523727"/>
                    <a:pt x="5997725" y="1472531"/>
                    <a:pt x="5935963" y="1524000"/>
                  </a:cubicBezTo>
                  <a:cubicBezTo>
                    <a:pt x="5928557" y="1530171"/>
                    <a:pt x="5919306" y="1533871"/>
                    <a:pt x="5911900" y="1540042"/>
                  </a:cubicBezTo>
                  <a:cubicBezTo>
                    <a:pt x="5865517" y="1578695"/>
                    <a:pt x="5912111" y="1553270"/>
                    <a:pt x="5847732" y="1596189"/>
                  </a:cubicBezTo>
                  <a:cubicBezTo>
                    <a:pt x="5837783" y="1602822"/>
                    <a:pt x="5824985" y="1604762"/>
                    <a:pt x="5815648" y="1612231"/>
                  </a:cubicBezTo>
                  <a:cubicBezTo>
                    <a:pt x="5797932" y="1626404"/>
                    <a:pt x="5787813" y="1650212"/>
                    <a:pt x="5767521" y="1660358"/>
                  </a:cubicBezTo>
                  <a:cubicBezTo>
                    <a:pt x="5756826" y="1665705"/>
                    <a:pt x="5745167" y="1669450"/>
                    <a:pt x="5735437" y="1676400"/>
                  </a:cubicBezTo>
                  <a:cubicBezTo>
                    <a:pt x="5726206" y="1682993"/>
                    <a:pt x="5719987" y="1693081"/>
                    <a:pt x="5711374" y="1700463"/>
                  </a:cubicBezTo>
                  <a:cubicBezTo>
                    <a:pt x="5682219" y="1725453"/>
                    <a:pt x="5680071" y="1724135"/>
                    <a:pt x="5647205" y="1740568"/>
                  </a:cubicBezTo>
                  <a:cubicBezTo>
                    <a:pt x="5584636" y="1803137"/>
                    <a:pt x="5664965" y="1727881"/>
                    <a:pt x="5591058" y="1780673"/>
                  </a:cubicBezTo>
                  <a:cubicBezTo>
                    <a:pt x="5581827" y="1787266"/>
                    <a:pt x="5575949" y="1797773"/>
                    <a:pt x="5566995" y="1804737"/>
                  </a:cubicBezTo>
                  <a:cubicBezTo>
                    <a:pt x="5551776" y="1816574"/>
                    <a:pt x="5534293" y="1825253"/>
                    <a:pt x="5518869" y="1836821"/>
                  </a:cubicBezTo>
                  <a:cubicBezTo>
                    <a:pt x="5508174" y="1844842"/>
                    <a:pt x="5498391" y="1854251"/>
                    <a:pt x="5486784" y="1860884"/>
                  </a:cubicBezTo>
                  <a:cubicBezTo>
                    <a:pt x="5477834" y="1865998"/>
                    <a:pt x="5437583" y="1875189"/>
                    <a:pt x="5430637" y="1876926"/>
                  </a:cubicBezTo>
                  <a:cubicBezTo>
                    <a:pt x="5336910" y="1951907"/>
                    <a:pt x="5442069" y="1874139"/>
                    <a:pt x="5350426" y="1925052"/>
                  </a:cubicBezTo>
                  <a:cubicBezTo>
                    <a:pt x="5338740" y="1931544"/>
                    <a:pt x="5330028" y="1942624"/>
                    <a:pt x="5318342" y="1949116"/>
                  </a:cubicBezTo>
                  <a:cubicBezTo>
                    <a:pt x="5293631" y="1962845"/>
                    <a:pt x="5272583" y="1966572"/>
                    <a:pt x="5246153" y="1973179"/>
                  </a:cubicBezTo>
                  <a:cubicBezTo>
                    <a:pt x="5221985" y="1989291"/>
                    <a:pt x="5218502" y="1993050"/>
                    <a:pt x="5190005" y="2005263"/>
                  </a:cubicBezTo>
                  <a:cubicBezTo>
                    <a:pt x="5182234" y="2008593"/>
                    <a:pt x="5173504" y="2009503"/>
                    <a:pt x="5165942" y="2013284"/>
                  </a:cubicBezTo>
                  <a:cubicBezTo>
                    <a:pt x="5110550" y="2040980"/>
                    <a:pt x="5176569" y="2020654"/>
                    <a:pt x="5109795" y="2037347"/>
                  </a:cubicBezTo>
                  <a:cubicBezTo>
                    <a:pt x="5052496" y="2075546"/>
                    <a:pt x="5080373" y="2064755"/>
                    <a:pt x="5029584" y="2077452"/>
                  </a:cubicBezTo>
                  <a:cubicBezTo>
                    <a:pt x="5018889" y="2085473"/>
                    <a:pt x="5009107" y="2094883"/>
                    <a:pt x="4997500" y="2101516"/>
                  </a:cubicBezTo>
                  <a:cubicBezTo>
                    <a:pt x="4990159" y="2105711"/>
                    <a:pt x="4981354" y="2106568"/>
                    <a:pt x="4973437" y="2109537"/>
                  </a:cubicBezTo>
                  <a:cubicBezTo>
                    <a:pt x="4887215" y="2141870"/>
                    <a:pt x="4979132" y="2112124"/>
                    <a:pt x="4893226" y="2133600"/>
                  </a:cubicBezTo>
                  <a:cubicBezTo>
                    <a:pt x="4885024" y="2135651"/>
                    <a:pt x="4877293" y="2139298"/>
                    <a:pt x="4869163" y="2141621"/>
                  </a:cubicBezTo>
                  <a:cubicBezTo>
                    <a:pt x="4858563" y="2144649"/>
                    <a:pt x="4847679" y="2146614"/>
                    <a:pt x="4837079" y="2149642"/>
                  </a:cubicBezTo>
                  <a:cubicBezTo>
                    <a:pt x="4828949" y="2151965"/>
                    <a:pt x="4821397" y="2156546"/>
                    <a:pt x="4813016" y="2157663"/>
                  </a:cubicBezTo>
                  <a:cubicBezTo>
                    <a:pt x="4781103" y="2161918"/>
                    <a:pt x="4748847" y="2163010"/>
                    <a:pt x="4716763" y="2165684"/>
                  </a:cubicBezTo>
                  <a:cubicBezTo>
                    <a:pt x="4700721" y="2168358"/>
                    <a:pt x="4684539" y="2170297"/>
                    <a:pt x="4668637" y="2173705"/>
                  </a:cubicBezTo>
                  <a:cubicBezTo>
                    <a:pt x="4647079" y="2178325"/>
                    <a:pt x="4625385" y="2182775"/>
                    <a:pt x="4604469" y="2189747"/>
                  </a:cubicBezTo>
                  <a:cubicBezTo>
                    <a:pt x="4569947" y="2201254"/>
                    <a:pt x="4588608" y="2195717"/>
                    <a:pt x="4548321" y="2205789"/>
                  </a:cubicBezTo>
                  <a:cubicBezTo>
                    <a:pt x="4510188" y="2231211"/>
                    <a:pt x="4533403" y="2218783"/>
                    <a:pt x="4476132" y="2237873"/>
                  </a:cubicBezTo>
                  <a:lnTo>
                    <a:pt x="4452069" y="2245894"/>
                  </a:lnTo>
                  <a:lnTo>
                    <a:pt x="4428005" y="2253916"/>
                  </a:lnTo>
                  <a:cubicBezTo>
                    <a:pt x="4370734" y="2234824"/>
                    <a:pt x="4393949" y="2247253"/>
                    <a:pt x="4355816" y="2221831"/>
                  </a:cubicBezTo>
                  <a:cubicBezTo>
                    <a:pt x="4326563" y="2134073"/>
                    <a:pt x="4373217" y="2266999"/>
                    <a:pt x="4331753" y="2173705"/>
                  </a:cubicBezTo>
                  <a:cubicBezTo>
                    <a:pt x="4324885" y="2158253"/>
                    <a:pt x="4325091" y="2139649"/>
                    <a:pt x="4315711" y="2125579"/>
                  </a:cubicBezTo>
                  <a:cubicBezTo>
                    <a:pt x="4303799" y="2107711"/>
                    <a:pt x="4299954" y="2098536"/>
                    <a:pt x="4283626" y="2085473"/>
                  </a:cubicBezTo>
                  <a:cubicBezTo>
                    <a:pt x="4276098" y="2079451"/>
                    <a:pt x="4267584" y="2074778"/>
                    <a:pt x="4259563" y="2069431"/>
                  </a:cubicBezTo>
                  <a:cubicBezTo>
                    <a:pt x="4251542" y="2072105"/>
                    <a:pt x="4241478" y="2071473"/>
                    <a:pt x="4235500" y="2077452"/>
                  </a:cubicBezTo>
                  <a:cubicBezTo>
                    <a:pt x="4229521" y="2083431"/>
                    <a:pt x="4228869" y="2093176"/>
                    <a:pt x="4227479" y="2101516"/>
                  </a:cubicBezTo>
                  <a:cubicBezTo>
                    <a:pt x="4223499" y="2125398"/>
                    <a:pt x="4222882" y="2149737"/>
                    <a:pt x="4219458" y="2173705"/>
                  </a:cubicBezTo>
                  <a:cubicBezTo>
                    <a:pt x="4212469" y="2222630"/>
                    <a:pt x="4214080" y="2200549"/>
                    <a:pt x="4203416" y="2237873"/>
                  </a:cubicBezTo>
                  <a:cubicBezTo>
                    <a:pt x="4200973" y="2246425"/>
                    <a:pt x="4193031" y="2283839"/>
                    <a:pt x="4187374" y="2294021"/>
                  </a:cubicBezTo>
                  <a:cubicBezTo>
                    <a:pt x="4178011" y="2310875"/>
                    <a:pt x="4165985" y="2326105"/>
                    <a:pt x="4155290" y="2342147"/>
                  </a:cubicBezTo>
                  <a:lnTo>
                    <a:pt x="4139248" y="2366210"/>
                  </a:lnTo>
                  <a:cubicBezTo>
                    <a:pt x="4122290" y="2391646"/>
                    <a:pt x="4111248" y="2411614"/>
                    <a:pt x="4083100" y="2430379"/>
                  </a:cubicBezTo>
                  <a:lnTo>
                    <a:pt x="4034974" y="2462463"/>
                  </a:lnTo>
                  <a:cubicBezTo>
                    <a:pt x="4029627" y="2470484"/>
                    <a:pt x="4026251" y="2480252"/>
                    <a:pt x="4018932" y="2486526"/>
                  </a:cubicBezTo>
                  <a:cubicBezTo>
                    <a:pt x="3975637" y="2523635"/>
                    <a:pt x="3975296" y="2498074"/>
                    <a:pt x="3930700" y="2542673"/>
                  </a:cubicBezTo>
                  <a:cubicBezTo>
                    <a:pt x="3890448" y="2582927"/>
                    <a:pt x="3920560" y="2553995"/>
                    <a:pt x="3834448" y="2622884"/>
                  </a:cubicBezTo>
                  <a:cubicBezTo>
                    <a:pt x="3787741" y="2660249"/>
                    <a:pt x="3810583" y="2649554"/>
                    <a:pt x="3770279" y="2662989"/>
                  </a:cubicBezTo>
                  <a:cubicBezTo>
                    <a:pt x="3714278" y="2718990"/>
                    <a:pt x="3776326" y="2664116"/>
                    <a:pt x="3722153" y="2695073"/>
                  </a:cubicBezTo>
                  <a:cubicBezTo>
                    <a:pt x="3653058" y="2734557"/>
                    <a:pt x="3726575" y="2705783"/>
                    <a:pt x="3657984" y="2735179"/>
                  </a:cubicBezTo>
                  <a:cubicBezTo>
                    <a:pt x="3631516" y="2746522"/>
                    <a:pt x="3602467" y="2752447"/>
                    <a:pt x="3577774" y="2767263"/>
                  </a:cubicBezTo>
                  <a:cubicBezTo>
                    <a:pt x="3452401" y="2842487"/>
                    <a:pt x="3609148" y="2749833"/>
                    <a:pt x="3505584" y="2807368"/>
                  </a:cubicBezTo>
                  <a:cubicBezTo>
                    <a:pt x="3491956" y="2814939"/>
                    <a:pt x="3479672" y="2824980"/>
                    <a:pt x="3465479" y="2831431"/>
                  </a:cubicBezTo>
                  <a:cubicBezTo>
                    <a:pt x="3383095" y="2868878"/>
                    <a:pt x="3450593" y="2826843"/>
                    <a:pt x="3377248" y="2863516"/>
                  </a:cubicBezTo>
                  <a:cubicBezTo>
                    <a:pt x="3363304" y="2870488"/>
                    <a:pt x="3351389" y="2881247"/>
                    <a:pt x="3337142" y="2887579"/>
                  </a:cubicBezTo>
                  <a:cubicBezTo>
                    <a:pt x="3327874" y="2891698"/>
                    <a:pt x="3271295" y="2902353"/>
                    <a:pt x="3264953" y="2903621"/>
                  </a:cubicBezTo>
                  <a:cubicBezTo>
                    <a:pt x="3184309" y="2943943"/>
                    <a:pt x="3286058" y="2896586"/>
                    <a:pt x="3192763" y="2927684"/>
                  </a:cubicBezTo>
                  <a:cubicBezTo>
                    <a:pt x="3053458" y="2974119"/>
                    <a:pt x="3162775" y="2949724"/>
                    <a:pt x="3072448" y="2967789"/>
                  </a:cubicBezTo>
                  <a:cubicBezTo>
                    <a:pt x="2983712" y="3012155"/>
                    <a:pt x="3125657" y="2944703"/>
                    <a:pt x="2960153" y="2999873"/>
                  </a:cubicBezTo>
                  <a:cubicBezTo>
                    <a:pt x="2944111" y="3005221"/>
                    <a:pt x="2928431" y="3011815"/>
                    <a:pt x="2912026" y="3015916"/>
                  </a:cubicBezTo>
                  <a:cubicBezTo>
                    <a:pt x="2896248" y="3019861"/>
                    <a:pt x="2879901" y="3021028"/>
                    <a:pt x="2863900" y="3023937"/>
                  </a:cubicBezTo>
                  <a:cubicBezTo>
                    <a:pt x="2850487" y="3026376"/>
                    <a:pt x="2837021" y="3028651"/>
                    <a:pt x="2823795" y="3031958"/>
                  </a:cubicBezTo>
                  <a:cubicBezTo>
                    <a:pt x="2724695" y="3056733"/>
                    <a:pt x="2810981" y="3041810"/>
                    <a:pt x="2711500" y="3056021"/>
                  </a:cubicBezTo>
                  <a:cubicBezTo>
                    <a:pt x="2695458" y="3061368"/>
                    <a:pt x="2679908" y="3068520"/>
                    <a:pt x="2663374" y="3072063"/>
                  </a:cubicBezTo>
                  <a:cubicBezTo>
                    <a:pt x="2642296" y="3076580"/>
                    <a:pt x="2620572" y="3077235"/>
                    <a:pt x="2599205" y="3080084"/>
                  </a:cubicBezTo>
                  <a:cubicBezTo>
                    <a:pt x="2536104" y="3088497"/>
                    <a:pt x="2518271" y="3092236"/>
                    <a:pt x="2446805" y="3104147"/>
                  </a:cubicBezTo>
                  <a:lnTo>
                    <a:pt x="2398679" y="3112168"/>
                  </a:lnTo>
                  <a:cubicBezTo>
                    <a:pt x="2382637" y="3114842"/>
                    <a:pt x="2366191" y="3115721"/>
                    <a:pt x="2350553" y="3120189"/>
                  </a:cubicBezTo>
                  <a:cubicBezTo>
                    <a:pt x="2331837" y="3125536"/>
                    <a:pt x="2313452" y="3132221"/>
                    <a:pt x="2294405" y="3136231"/>
                  </a:cubicBezTo>
                  <a:cubicBezTo>
                    <a:pt x="2262576" y="3142932"/>
                    <a:pt x="2198153" y="3152273"/>
                    <a:pt x="2198153" y="3152273"/>
                  </a:cubicBezTo>
                  <a:cubicBezTo>
                    <a:pt x="2184785" y="3157621"/>
                    <a:pt x="2172088" y="3165125"/>
                    <a:pt x="2158048" y="3168316"/>
                  </a:cubicBezTo>
                  <a:cubicBezTo>
                    <a:pt x="1925845" y="3221090"/>
                    <a:pt x="2105333" y="3174428"/>
                    <a:pt x="1949500" y="3200400"/>
                  </a:cubicBezTo>
                  <a:cubicBezTo>
                    <a:pt x="1719006" y="3238815"/>
                    <a:pt x="1921001" y="3214261"/>
                    <a:pt x="1756995" y="3232484"/>
                  </a:cubicBezTo>
                  <a:cubicBezTo>
                    <a:pt x="1700359" y="3260802"/>
                    <a:pt x="1746280" y="3242291"/>
                    <a:pt x="1660742" y="3256547"/>
                  </a:cubicBezTo>
                  <a:cubicBezTo>
                    <a:pt x="1611330" y="3264782"/>
                    <a:pt x="1644731" y="3262551"/>
                    <a:pt x="1596574" y="3280610"/>
                  </a:cubicBezTo>
                  <a:cubicBezTo>
                    <a:pt x="1550529" y="3297877"/>
                    <a:pt x="1571198" y="3277254"/>
                    <a:pt x="1516363" y="3304673"/>
                  </a:cubicBezTo>
                  <a:cubicBezTo>
                    <a:pt x="1441132" y="3342291"/>
                    <a:pt x="1535252" y="3297119"/>
                    <a:pt x="1436153" y="3336758"/>
                  </a:cubicBezTo>
                  <a:cubicBezTo>
                    <a:pt x="1332391" y="3378262"/>
                    <a:pt x="1383261" y="3359736"/>
                    <a:pt x="1283753" y="3392905"/>
                  </a:cubicBezTo>
                  <a:lnTo>
                    <a:pt x="1259690" y="3400926"/>
                  </a:lnTo>
                  <a:cubicBezTo>
                    <a:pt x="1251669" y="3403600"/>
                    <a:pt x="1243189" y="3405166"/>
                    <a:pt x="1235626" y="3408947"/>
                  </a:cubicBezTo>
                  <a:cubicBezTo>
                    <a:pt x="1224931" y="3414294"/>
                    <a:pt x="1214885" y="3421208"/>
                    <a:pt x="1203542" y="3424989"/>
                  </a:cubicBezTo>
                  <a:cubicBezTo>
                    <a:pt x="1190609" y="3429300"/>
                    <a:pt x="1176805" y="3430336"/>
                    <a:pt x="1163437" y="3433010"/>
                  </a:cubicBezTo>
                  <a:cubicBezTo>
                    <a:pt x="1152742" y="3438357"/>
                    <a:pt x="1142696" y="3445271"/>
                    <a:pt x="1131353" y="3449052"/>
                  </a:cubicBezTo>
                  <a:cubicBezTo>
                    <a:pt x="1118420" y="3453363"/>
                    <a:pt x="1104556" y="3454116"/>
                    <a:pt x="1091248" y="3457073"/>
                  </a:cubicBezTo>
                  <a:cubicBezTo>
                    <a:pt x="1034813" y="3469614"/>
                    <a:pt x="1082005" y="3459714"/>
                    <a:pt x="1035100" y="3473116"/>
                  </a:cubicBezTo>
                  <a:cubicBezTo>
                    <a:pt x="1024500" y="3476145"/>
                    <a:pt x="1013575" y="3477969"/>
                    <a:pt x="1003016" y="3481137"/>
                  </a:cubicBezTo>
                  <a:cubicBezTo>
                    <a:pt x="921877" y="3505479"/>
                    <a:pt x="985338" y="3486422"/>
                    <a:pt x="922805" y="3513221"/>
                  </a:cubicBezTo>
                  <a:cubicBezTo>
                    <a:pt x="901223" y="3522470"/>
                    <a:pt x="882178" y="3524555"/>
                    <a:pt x="858637" y="3529263"/>
                  </a:cubicBezTo>
                  <a:cubicBezTo>
                    <a:pt x="847942" y="3534610"/>
                    <a:pt x="837749" y="3541107"/>
                    <a:pt x="826553" y="3545305"/>
                  </a:cubicBezTo>
                  <a:cubicBezTo>
                    <a:pt x="816231" y="3549176"/>
                    <a:pt x="805069" y="3550298"/>
                    <a:pt x="794469" y="3553326"/>
                  </a:cubicBezTo>
                  <a:cubicBezTo>
                    <a:pt x="786339" y="3555649"/>
                    <a:pt x="778322" y="3558378"/>
                    <a:pt x="770405" y="3561347"/>
                  </a:cubicBezTo>
                  <a:cubicBezTo>
                    <a:pt x="756924" y="3566402"/>
                    <a:pt x="743781" y="3572333"/>
                    <a:pt x="730300" y="3577389"/>
                  </a:cubicBezTo>
                  <a:cubicBezTo>
                    <a:pt x="722383" y="3580358"/>
                    <a:pt x="714154" y="3582441"/>
                    <a:pt x="706237" y="3585410"/>
                  </a:cubicBezTo>
                  <a:cubicBezTo>
                    <a:pt x="616920" y="3618904"/>
                    <a:pt x="719149" y="3583778"/>
                    <a:pt x="618005" y="3617494"/>
                  </a:cubicBezTo>
                  <a:cubicBezTo>
                    <a:pt x="609984" y="3620168"/>
                    <a:pt x="602145" y="3623465"/>
                    <a:pt x="593942" y="3625516"/>
                  </a:cubicBezTo>
                  <a:cubicBezTo>
                    <a:pt x="515696" y="3645078"/>
                    <a:pt x="613400" y="3621192"/>
                    <a:pt x="521753" y="3641558"/>
                  </a:cubicBezTo>
                  <a:cubicBezTo>
                    <a:pt x="510992" y="3643949"/>
                    <a:pt x="500269" y="3646551"/>
                    <a:pt x="489669" y="3649579"/>
                  </a:cubicBezTo>
                  <a:cubicBezTo>
                    <a:pt x="481539" y="3651902"/>
                    <a:pt x="473932" y="3656131"/>
                    <a:pt x="465605" y="3657600"/>
                  </a:cubicBezTo>
                  <a:cubicBezTo>
                    <a:pt x="428369" y="3664171"/>
                    <a:pt x="353311" y="3673642"/>
                    <a:pt x="353311" y="3673642"/>
                  </a:cubicBezTo>
                  <a:cubicBezTo>
                    <a:pt x="310577" y="3687887"/>
                    <a:pt x="333103" y="3682126"/>
                    <a:pt x="265079" y="3689684"/>
                  </a:cubicBezTo>
                  <a:cubicBezTo>
                    <a:pt x="82091" y="3710016"/>
                    <a:pt x="276776" y="3686217"/>
                    <a:pt x="120700" y="3705726"/>
                  </a:cubicBezTo>
                  <a:cubicBezTo>
                    <a:pt x="84264" y="3714835"/>
                    <a:pt x="82633" y="3719773"/>
                    <a:pt x="40490" y="3705726"/>
                  </a:cubicBezTo>
                  <a:cubicBezTo>
                    <a:pt x="31344" y="3702678"/>
                    <a:pt x="24447" y="3695031"/>
                    <a:pt x="16426" y="3689684"/>
                  </a:cubicBezTo>
                  <a:cubicBezTo>
                    <a:pt x="25294" y="3663085"/>
                    <a:pt x="-3627" y="3661611"/>
                    <a:pt x="384" y="3649579"/>
                  </a:cubicBezTo>
                  <a:close/>
                </a:path>
              </a:pathLst>
            </a:custGeom>
            <a:solidFill>
              <a:srgbClr val="E97132">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B2908AB8-6D01-0A53-B786-39DBAE951661}"/>
                </a:ext>
              </a:extLst>
            </p:cNvPr>
            <p:cNvSpPr/>
            <p:nvPr/>
          </p:nvSpPr>
          <p:spPr>
            <a:xfrm>
              <a:off x="2748770" y="1604211"/>
              <a:ext cx="7039738" cy="4318087"/>
            </a:xfrm>
            <a:custGeom>
              <a:avLst/>
              <a:gdLst>
                <a:gd name="connsiteX0" fmla="*/ 419546 w 7039738"/>
                <a:gd name="connsiteY0" fmla="*/ 577515 h 4318087"/>
                <a:gd name="connsiteX1" fmla="*/ 427567 w 7039738"/>
                <a:gd name="connsiteY1" fmla="*/ 617621 h 4318087"/>
                <a:gd name="connsiteX2" fmla="*/ 483714 w 7039738"/>
                <a:gd name="connsiteY2" fmla="*/ 681789 h 4318087"/>
                <a:gd name="connsiteX3" fmla="*/ 515798 w 7039738"/>
                <a:gd name="connsiteY3" fmla="*/ 713873 h 4318087"/>
                <a:gd name="connsiteX4" fmla="*/ 547883 w 7039738"/>
                <a:gd name="connsiteY4" fmla="*/ 745957 h 4318087"/>
                <a:gd name="connsiteX5" fmla="*/ 612051 w 7039738"/>
                <a:gd name="connsiteY5" fmla="*/ 778042 h 4318087"/>
                <a:gd name="connsiteX6" fmla="*/ 636114 w 7039738"/>
                <a:gd name="connsiteY6" fmla="*/ 786063 h 4318087"/>
                <a:gd name="connsiteX7" fmla="*/ 844662 w 7039738"/>
                <a:gd name="connsiteY7" fmla="*/ 802105 h 4318087"/>
                <a:gd name="connsiteX8" fmla="*/ 1382072 w 7039738"/>
                <a:gd name="connsiteY8" fmla="*/ 818147 h 4318087"/>
                <a:gd name="connsiteX9" fmla="*/ 1406135 w 7039738"/>
                <a:gd name="connsiteY9" fmla="*/ 826168 h 4318087"/>
                <a:gd name="connsiteX10" fmla="*/ 1598641 w 7039738"/>
                <a:gd name="connsiteY10" fmla="*/ 842210 h 4318087"/>
                <a:gd name="connsiteX11" fmla="*/ 1710935 w 7039738"/>
                <a:gd name="connsiteY11" fmla="*/ 858252 h 4318087"/>
                <a:gd name="connsiteX12" fmla="*/ 1734998 w 7039738"/>
                <a:gd name="connsiteY12" fmla="*/ 866273 h 4318087"/>
                <a:gd name="connsiteX13" fmla="*/ 1831251 w 7039738"/>
                <a:gd name="connsiteY13" fmla="*/ 882315 h 4318087"/>
                <a:gd name="connsiteX14" fmla="*/ 1887398 w 7039738"/>
                <a:gd name="connsiteY14" fmla="*/ 890336 h 4318087"/>
                <a:gd name="connsiteX15" fmla="*/ 1943546 w 7039738"/>
                <a:gd name="connsiteY15" fmla="*/ 906378 h 4318087"/>
                <a:gd name="connsiteX16" fmla="*/ 1983651 w 7039738"/>
                <a:gd name="connsiteY16" fmla="*/ 914400 h 4318087"/>
                <a:gd name="connsiteX17" fmla="*/ 2039798 w 7039738"/>
                <a:gd name="connsiteY17" fmla="*/ 938463 h 4318087"/>
                <a:gd name="connsiteX18" fmla="*/ 2063862 w 7039738"/>
                <a:gd name="connsiteY18" fmla="*/ 946484 h 4318087"/>
                <a:gd name="connsiteX19" fmla="*/ 2136051 w 7039738"/>
                <a:gd name="connsiteY19" fmla="*/ 978568 h 4318087"/>
                <a:gd name="connsiteX20" fmla="*/ 2184177 w 7039738"/>
                <a:gd name="connsiteY20" fmla="*/ 1010652 h 4318087"/>
                <a:gd name="connsiteX21" fmla="*/ 2216262 w 7039738"/>
                <a:gd name="connsiteY21" fmla="*/ 1026694 h 4318087"/>
                <a:gd name="connsiteX22" fmla="*/ 2264388 w 7039738"/>
                <a:gd name="connsiteY22" fmla="*/ 1042736 h 4318087"/>
                <a:gd name="connsiteX23" fmla="*/ 2288451 w 7039738"/>
                <a:gd name="connsiteY23" fmla="*/ 1058778 h 4318087"/>
                <a:gd name="connsiteX24" fmla="*/ 2304493 w 7039738"/>
                <a:gd name="connsiteY24" fmla="*/ 1074821 h 4318087"/>
                <a:gd name="connsiteX25" fmla="*/ 2328556 w 7039738"/>
                <a:gd name="connsiteY25" fmla="*/ 1082842 h 4318087"/>
                <a:gd name="connsiteX26" fmla="*/ 2376683 w 7039738"/>
                <a:gd name="connsiteY26" fmla="*/ 1114926 h 4318087"/>
                <a:gd name="connsiteX27" fmla="*/ 2400746 w 7039738"/>
                <a:gd name="connsiteY27" fmla="*/ 1130968 h 4318087"/>
                <a:gd name="connsiteX28" fmla="*/ 2432830 w 7039738"/>
                <a:gd name="connsiteY28" fmla="*/ 1138989 h 4318087"/>
                <a:gd name="connsiteX29" fmla="*/ 2448872 w 7039738"/>
                <a:gd name="connsiteY29" fmla="*/ 1163052 h 4318087"/>
                <a:gd name="connsiteX30" fmla="*/ 2472935 w 7039738"/>
                <a:gd name="connsiteY30" fmla="*/ 1171073 h 4318087"/>
                <a:gd name="connsiteX31" fmla="*/ 2496998 w 7039738"/>
                <a:gd name="connsiteY31" fmla="*/ 1187115 h 4318087"/>
                <a:gd name="connsiteX32" fmla="*/ 2513041 w 7039738"/>
                <a:gd name="connsiteY32" fmla="*/ 1203157 h 4318087"/>
                <a:gd name="connsiteX33" fmla="*/ 2537104 w 7039738"/>
                <a:gd name="connsiteY33" fmla="*/ 1219200 h 4318087"/>
                <a:gd name="connsiteX34" fmla="*/ 2609293 w 7039738"/>
                <a:gd name="connsiteY34" fmla="*/ 1275347 h 4318087"/>
                <a:gd name="connsiteX35" fmla="*/ 2665441 w 7039738"/>
                <a:gd name="connsiteY35" fmla="*/ 1331494 h 4318087"/>
                <a:gd name="connsiteX36" fmla="*/ 2689504 w 7039738"/>
                <a:gd name="connsiteY36" fmla="*/ 1371600 h 4318087"/>
                <a:gd name="connsiteX37" fmla="*/ 2729609 w 7039738"/>
                <a:gd name="connsiteY37" fmla="*/ 1411705 h 4318087"/>
                <a:gd name="connsiteX38" fmla="*/ 2721588 w 7039738"/>
                <a:gd name="connsiteY38" fmla="*/ 1387642 h 4318087"/>
                <a:gd name="connsiteX39" fmla="*/ 2713567 w 7039738"/>
                <a:gd name="connsiteY39" fmla="*/ 1363578 h 4318087"/>
                <a:gd name="connsiteX40" fmla="*/ 2705546 w 7039738"/>
                <a:gd name="connsiteY40" fmla="*/ 1339515 h 4318087"/>
                <a:gd name="connsiteX41" fmla="*/ 2705546 w 7039738"/>
                <a:gd name="connsiteY41" fmla="*/ 1002631 h 4318087"/>
                <a:gd name="connsiteX42" fmla="*/ 2721588 w 7039738"/>
                <a:gd name="connsiteY42" fmla="*/ 930442 h 4318087"/>
                <a:gd name="connsiteX43" fmla="*/ 2737630 w 7039738"/>
                <a:gd name="connsiteY43" fmla="*/ 906378 h 4318087"/>
                <a:gd name="connsiteX44" fmla="*/ 2761693 w 7039738"/>
                <a:gd name="connsiteY44" fmla="*/ 850231 h 4318087"/>
                <a:gd name="connsiteX45" fmla="*/ 2801798 w 7039738"/>
                <a:gd name="connsiteY45" fmla="*/ 778042 h 4318087"/>
                <a:gd name="connsiteX46" fmla="*/ 2825862 w 7039738"/>
                <a:gd name="connsiteY46" fmla="*/ 753978 h 4318087"/>
                <a:gd name="connsiteX47" fmla="*/ 2857946 w 7039738"/>
                <a:gd name="connsiteY47" fmla="*/ 705852 h 4318087"/>
                <a:gd name="connsiteX48" fmla="*/ 2873988 w 7039738"/>
                <a:gd name="connsiteY48" fmla="*/ 681789 h 4318087"/>
                <a:gd name="connsiteX49" fmla="*/ 2922114 w 7039738"/>
                <a:gd name="connsiteY49" fmla="*/ 625642 h 4318087"/>
                <a:gd name="connsiteX50" fmla="*/ 2962219 w 7039738"/>
                <a:gd name="connsiteY50" fmla="*/ 577515 h 4318087"/>
                <a:gd name="connsiteX51" fmla="*/ 2994304 w 7039738"/>
                <a:gd name="connsiteY51" fmla="*/ 521368 h 4318087"/>
                <a:gd name="connsiteX52" fmla="*/ 3026388 w 7039738"/>
                <a:gd name="connsiteY52" fmla="*/ 473242 h 4318087"/>
                <a:gd name="connsiteX53" fmla="*/ 3042430 w 7039738"/>
                <a:gd name="connsiteY53" fmla="*/ 425115 h 4318087"/>
                <a:gd name="connsiteX54" fmla="*/ 3066493 w 7039738"/>
                <a:gd name="connsiteY54" fmla="*/ 376989 h 4318087"/>
                <a:gd name="connsiteX55" fmla="*/ 3074514 w 7039738"/>
                <a:gd name="connsiteY55" fmla="*/ 344905 h 4318087"/>
                <a:gd name="connsiteX56" fmla="*/ 3082535 w 7039738"/>
                <a:gd name="connsiteY56" fmla="*/ 320842 h 4318087"/>
                <a:gd name="connsiteX57" fmla="*/ 3098577 w 7039738"/>
                <a:gd name="connsiteY57" fmla="*/ 256673 h 4318087"/>
                <a:gd name="connsiteX58" fmla="*/ 3106598 w 7039738"/>
                <a:gd name="connsiteY58" fmla="*/ 232610 h 4318087"/>
                <a:gd name="connsiteX59" fmla="*/ 3122641 w 7039738"/>
                <a:gd name="connsiteY59" fmla="*/ 160421 h 4318087"/>
                <a:gd name="connsiteX60" fmla="*/ 3146704 w 7039738"/>
                <a:gd name="connsiteY60" fmla="*/ 0 h 4318087"/>
                <a:gd name="connsiteX61" fmla="*/ 3154725 w 7039738"/>
                <a:gd name="connsiteY61" fmla="*/ 24063 h 4318087"/>
                <a:gd name="connsiteX62" fmla="*/ 3170767 w 7039738"/>
                <a:gd name="connsiteY62" fmla="*/ 144378 h 4318087"/>
                <a:gd name="connsiteX63" fmla="*/ 3162746 w 7039738"/>
                <a:gd name="connsiteY63" fmla="*/ 336884 h 4318087"/>
                <a:gd name="connsiteX64" fmla="*/ 3186809 w 7039738"/>
                <a:gd name="connsiteY64" fmla="*/ 320842 h 4318087"/>
                <a:gd name="connsiteX65" fmla="*/ 3194830 w 7039738"/>
                <a:gd name="connsiteY65" fmla="*/ 296778 h 4318087"/>
                <a:gd name="connsiteX66" fmla="*/ 3210872 w 7039738"/>
                <a:gd name="connsiteY66" fmla="*/ 272715 h 4318087"/>
                <a:gd name="connsiteX67" fmla="*/ 3226914 w 7039738"/>
                <a:gd name="connsiteY67" fmla="*/ 224589 h 4318087"/>
                <a:gd name="connsiteX68" fmla="*/ 3234935 w 7039738"/>
                <a:gd name="connsiteY68" fmla="*/ 200526 h 4318087"/>
                <a:gd name="connsiteX69" fmla="*/ 3242956 w 7039738"/>
                <a:gd name="connsiteY69" fmla="*/ 176463 h 4318087"/>
                <a:gd name="connsiteX70" fmla="*/ 3258998 w 7039738"/>
                <a:gd name="connsiteY70" fmla="*/ 152400 h 4318087"/>
                <a:gd name="connsiteX71" fmla="*/ 3275041 w 7039738"/>
                <a:gd name="connsiteY71" fmla="*/ 96252 h 4318087"/>
                <a:gd name="connsiteX72" fmla="*/ 3299104 w 7039738"/>
                <a:gd name="connsiteY72" fmla="*/ 16042 h 4318087"/>
                <a:gd name="connsiteX73" fmla="*/ 3307125 w 7039738"/>
                <a:gd name="connsiteY73" fmla="*/ 48126 h 4318087"/>
                <a:gd name="connsiteX74" fmla="*/ 3315146 w 7039738"/>
                <a:gd name="connsiteY74" fmla="*/ 88231 h 4318087"/>
                <a:gd name="connsiteX75" fmla="*/ 3323167 w 7039738"/>
                <a:gd name="connsiteY75" fmla="*/ 112294 h 4318087"/>
                <a:gd name="connsiteX76" fmla="*/ 3299104 w 7039738"/>
                <a:gd name="connsiteY76" fmla="*/ 312821 h 4318087"/>
                <a:gd name="connsiteX77" fmla="*/ 3283062 w 7039738"/>
                <a:gd name="connsiteY77" fmla="*/ 360947 h 4318087"/>
                <a:gd name="connsiteX78" fmla="*/ 3275041 w 7039738"/>
                <a:gd name="connsiteY78" fmla="*/ 385010 h 4318087"/>
                <a:gd name="connsiteX79" fmla="*/ 3242956 w 7039738"/>
                <a:gd name="connsiteY79" fmla="*/ 425115 h 4318087"/>
                <a:gd name="connsiteX80" fmla="*/ 3234935 w 7039738"/>
                <a:gd name="connsiteY80" fmla="*/ 449178 h 4318087"/>
                <a:gd name="connsiteX81" fmla="*/ 3218893 w 7039738"/>
                <a:gd name="connsiteY81" fmla="*/ 465221 h 4318087"/>
                <a:gd name="connsiteX82" fmla="*/ 3178788 w 7039738"/>
                <a:gd name="connsiteY82" fmla="*/ 505326 h 4318087"/>
                <a:gd name="connsiteX83" fmla="*/ 3162746 w 7039738"/>
                <a:gd name="connsiteY83" fmla="*/ 529389 h 4318087"/>
                <a:gd name="connsiteX84" fmla="*/ 3138683 w 7039738"/>
                <a:gd name="connsiteY84" fmla="*/ 545431 h 4318087"/>
                <a:gd name="connsiteX85" fmla="*/ 3106598 w 7039738"/>
                <a:gd name="connsiteY85" fmla="*/ 577515 h 4318087"/>
                <a:gd name="connsiteX86" fmla="*/ 3098577 w 7039738"/>
                <a:gd name="connsiteY86" fmla="*/ 601578 h 4318087"/>
                <a:gd name="connsiteX87" fmla="*/ 3082535 w 7039738"/>
                <a:gd name="connsiteY87" fmla="*/ 617621 h 4318087"/>
                <a:gd name="connsiteX88" fmla="*/ 3050451 w 7039738"/>
                <a:gd name="connsiteY88" fmla="*/ 665747 h 4318087"/>
                <a:gd name="connsiteX89" fmla="*/ 3034409 w 7039738"/>
                <a:gd name="connsiteY89" fmla="*/ 689810 h 4318087"/>
                <a:gd name="connsiteX90" fmla="*/ 3018367 w 7039738"/>
                <a:gd name="connsiteY90" fmla="*/ 713873 h 4318087"/>
                <a:gd name="connsiteX91" fmla="*/ 3058472 w 7039738"/>
                <a:gd name="connsiteY91" fmla="*/ 673768 h 4318087"/>
                <a:gd name="connsiteX92" fmla="*/ 3066493 w 7039738"/>
                <a:gd name="connsiteY92" fmla="*/ 649705 h 4318087"/>
                <a:gd name="connsiteX93" fmla="*/ 3090556 w 7039738"/>
                <a:gd name="connsiteY93" fmla="*/ 641684 h 4318087"/>
                <a:gd name="connsiteX94" fmla="*/ 3130662 w 7039738"/>
                <a:gd name="connsiteY94" fmla="*/ 609600 h 4318087"/>
                <a:gd name="connsiteX95" fmla="*/ 3154725 w 7039738"/>
                <a:gd name="connsiteY95" fmla="*/ 601578 h 4318087"/>
                <a:gd name="connsiteX96" fmla="*/ 3202851 w 7039738"/>
                <a:gd name="connsiteY96" fmla="*/ 577515 h 4318087"/>
                <a:gd name="connsiteX97" fmla="*/ 3307125 w 7039738"/>
                <a:gd name="connsiteY97" fmla="*/ 553452 h 4318087"/>
                <a:gd name="connsiteX98" fmla="*/ 3331188 w 7039738"/>
                <a:gd name="connsiteY98" fmla="*/ 545431 h 4318087"/>
                <a:gd name="connsiteX99" fmla="*/ 3387335 w 7039738"/>
                <a:gd name="connsiteY99" fmla="*/ 537410 h 4318087"/>
                <a:gd name="connsiteX100" fmla="*/ 3443483 w 7039738"/>
                <a:gd name="connsiteY100" fmla="*/ 521368 h 4318087"/>
                <a:gd name="connsiteX101" fmla="*/ 3483588 w 7039738"/>
                <a:gd name="connsiteY101" fmla="*/ 513347 h 4318087"/>
                <a:gd name="connsiteX102" fmla="*/ 3507651 w 7039738"/>
                <a:gd name="connsiteY102" fmla="*/ 505326 h 4318087"/>
                <a:gd name="connsiteX103" fmla="*/ 3539735 w 7039738"/>
                <a:gd name="connsiteY103" fmla="*/ 497305 h 4318087"/>
                <a:gd name="connsiteX104" fmla="*/ 3595883 w 7039738"/>
                <a:gd name="connsiteY104" fmla="*/ 481263 h 4318087"/>
                <a:gd name="connsiteX105" fmla="*/ 3660051 w 7039738"/>
                <a:gd name="connsiteY105" fmla="*/ 473242 h 4318087"/>
                <a:gd name="connsiteX106" fmla="*/ 3708177 w 7039738"/>
                <a:gd name="connsiteY106" fmla="*/ 465221 h 4318087"/>
                <a:gd name="connsiteX107" fmla="*/ 3732241 w 7039738"/>
                <a:gd name="connsiteY107" fmla="*/ 457200 h 4318087"/>
                <a:gd name="connsiteX108" fmla="*/ 3788388 w 7039738"/>
                <a:gd name="connsiteY108" fmla="*/ 449178 h 4318087"/>
                <a:gd name="connsiteX109" fmla="*/ 3884641 w 7039738"/>
                <a:gd name="connsiteY109" fmla="*/ 433136 h 4318087"/>
                <a:gd name="connsiteX110" fmla="*/ 3932767 w 7039738"/>
                <a:gd name="connsiteY110" fmla="*/ 417094 h 4318087"/>
                <a:gd name="connsiteX111" fmla="*/ 3956830 w 7039738"/>
                <a:gd name="connsiteY111" fmla="*/ 409073 h 4318087"/>
                <a:gd name="connsiteX112" fmla="*/ 3996935 w 7039738"/>
                <a:gd name="connsiteY112" fmla="*/ 401052 h 4318087"/>
                <a:gd name="connsiteX113" fmla="*/ 4045062 w 7039738"/>
                <a:gd name="connsiteY113" fmla="*/ 385010 h 4318087"/>
                <a:gd name="connsiteX114" fmla="*/ 4125272 w 7039738"/>
                <a:gd name="connsiteY114" fmla="*/ 344905 h 4318087"/>
                <a:gd name="connsiteX115" fmla="*/ 4181419 w 7039738"/>
                <a:gd name="connsiteY115" fmla="*/ 320842 h 4318087"/>
                <a:gd name="connsiteX116" fmla="*/ 4229546 w 7039738"/>
                <a:gd name="connsiteY116" fmla="*/ 296778 h 4318087"/>
                <a:gd name="connsiteX117" fmla="*/ 4253609 w 7039738"/>
                <a:gd name="connsiteY117" fmla="*/ 280736 h 4318087"/>
                <a:gd name="connsiteX118" fmla="*/ 4277672 w 7039738"/>
                <a:gd name="connsiteY118" fmla="*/ 272715 h 4318087"/>
                <a:gd name="connsiteX119" fmla="*/ 4301735 w 7039738"/>
                <a:gd name="connsiteY119" fmla="*/ 256673 h 4318087"/>
                <a:gd name="connsiteX120" fmla="*/ 4325798 w 7039738"/>
                <a:gd name="connsiteY120" fmla="*/ 248652 h 4318087"/>
                <a:gd name="connsiteX121" fmla="*/ 4357883 w 7039738"/>
                <a:gd name="connsiteY121" fmla="*/ 232610 h 4318087"/>
                <a:gd name="connsiteX122" fmla="*/ 4381946 w 7039738"/>
                <a:gd name="connsiteY122" fmla="*/ 224589 h 4318087"/>
                <a:gd name="connsiteX123" fmla="*/ 4414030 w 7039738"/>
                <a:gd name="connsiteY123" fmla="*/ 208547 h 4318087"/>
                <a:gd name="connsiteX124" fmla="*/ 4462156 w 7039738"/>
                <a:gd name="connsiteY124" fmla="*/ 192505 h 4318087"/>
                <a:gd name="connsiteX125" fmla="*/ 4486219 w 7039738"/>
                <a:gd name="connsiteY125" fmla="*/ 184484 h 4318087"/>
                <a:gd name="connsiteX126" fmla="*/ 4510283 w 7039738"/>
                <a:gd name="connsiteY126" fmla="*/ 168442 h 4318087"/>
                <a:gd name="connsiteX127" fmla="*/ 4558409 w 7039738"/>
                <a:gd name="connsiteY127" fmla="*/ 152400 h 4318087"/>
                <a:gd name="connsiteX128" fmla="*/ 4606535 w 7039738"/>
                <a:gd name="connsiteY128" fmla="*/ 120315 h 4318087"/>
                <a:gd name="connsiteX129" fmla="*/ 4630598 w 7039738"/>
                <a:gd name="connsiteY129" fmla="*/ 104273 h 4318087"/>
                <a:gd name="connsiteX130" fmla="*/ 4670704 w 7039738"/>
                <a:gd name="connsiteY130" fmla="*/ 80210 h 4318087"/>
                <a:gd name="connsiteX131" fmla="*/ 4638619 w 7039738"/>
                <a:gd name="connsiteY131" fmla="*/ 112294 h 4318087"/>
                <a:gd name="connsiteX132" fmla="*/ 4630598 w 7039738"/>
                <a:gd name="connsiteY132" fmla="*/ 136357 h 4318087"/>
                <a:gd name="connsiteX133" fmla="*/ 4606535 w 7039738"/>
                <a:gd name="connsiteY133" fmla="*/ 152400 h 4318087"/>
                <a:gd name="connsiteX134" fmla="*/ 4590493 w 7039738"/>
                <a:gd name="connsiteY134" fmla="*/ 176463 h 4318087"/>
                <a:gd name="connsiteX135" fmla="*/ 4566430 w 7039738"/>
                <a:gd name="connsiteY135" fmla="*/ 184484 h 4318087"/>
                <a:gd name="connsiteX136" fmla="*/ 4558409 w 7039738"/>
                <a:gd name="connsiteY136" fmla="*/ 208547 h 4318087"/>
                <a:gd name="connsiteX137" fmla="*/ 4534346 w 7039738"/>
                <a:gd name="connsiteY137" fmla="*/ 216568 h 4318087"/>
                <a:gd name="connsiteX138" fmla="*/ 4678725 w 7039738"/>
                <a:gd name="connsiteY138" fmla="*/ 200526 h 4318087"/>
                <a:gd name="connsiteX139" fmla="*/ 4774977 w 7039738"/>
                <a:gd name="connsiteY139" fmla="*/ 200526 h 4318087"/>
                <a:gd name="connsiteX140" fmla="*/ 4726851 w 7039738"/>
                <a:gd name="connsiteY140" fmla="*/ 216568 h 4318087"/>
                <a:gd name="connsiteX141" fmla="*/ 4678725 w 7039738"/>
                <a:gd name="connsiteY141" fmla="*/ 240631 h 4318087"/>
                <a:gd name="connsiteX142" fmla="*/ 4630598 w 7039738"/>
                <a:gd name="connsiteY142" fmla="*/ 256673 h 4318087"/>
                <a:gd name="connsiteX143" fmla="*/ 4606535 w 7039738"/>
                <a:gd name="connsiteY143" fmla="*/ 272715 h 4318087"/>
                <a:gd name="connsiteX144" fmla="*/ 4534346 w 7039738"/>
                <a:gd name="connsiteY144" fmla="*/ 296778 h 4318087"/>
                <a:gd name="connsiteX145" fmla="*/ 4510283 w 7039738"/>
                <a:gd name="connsiteY145" fmla="*/ 304800 h 4318087"/>
                <a:gd name="connsiteX146" fmla="*/ 4486219 w 7039738"/>
                <a:gd name="connsiteY146" fmla="*/ 312821 h 4318087"/>
                <a:gd name="connsiteX147" fmla="*/ 4438093 w 7039738"/>
                <a:gd name="connsiteY147" fmla="*/ 344905 h 4318087"/>
                <a:gd name="connsiteX148" fmla="*/ 4414030 w 7039738"/>
                <a:gd name="connsiteY148" fmla="*/ 360947 h 4318087"/>
                <a:gd name="connsiteX149" fmla="*/ 4365904 w 7039738"/>
                <a:gd name="connsiteY149" fmla="*/ 376989 h 4318087"/>
                <a:gd name="connsiteX150" fmla="*/ 4341841 w 7039738"/>
                <a:gd name="connsiteY150" fmla="*/ 385010 h 4318087"/>
                <a:gd name="connsiteX151" fmla="*/ 4277672 w 7039738"/>
                <a:gd name="connsiteY151" fmla="*/ 417094 h 4318087"/>
                <a:gd name="connsiteX152" fmla="*/ 4277672 w 7039738"/>
                <a:gd name="connsiteY152" fmla="*/ 417094 h 4318087"/>
                <a:gd name="connsiteX153" fmla="*/ 4229546 w 7039738"/>
                <a:gd name="connsiteY153" fmla="*/ 441157 h 4318087"/>
                <a:gd name="connsiteX154" fmla="*/ 4181419 w 7039738"/>
                <a:gd name="connsiteY154" fmla="*/ 473242 h 4318087"/>
                <a:gd name="connsiteX155" fmla="*/ 4109230 w 7039738"/>
                <a:gd name="connsiteY155" fmla="*/ 505326 h 4318087"/>
                <a:gd name="connsiteX156" fmla="*/ 4085167 w 7039738"/>
                <a:gd name="connsiteY156" fmla="*/ 513347 h 4318087"/>
                <a:gd name="connsiteX157" fmla="*/ 4061104 w 7039738"/>
                <a:gd name="connsiteY157" fmla="*/ 529389 h 4318087"/>
                <a:gd name="connsiteX158" fmla="*/ 4012977 w 7039738"/>
                <a:gd name="connsiteY158" fmla="*/ 545431 h 4318087"/>
                <a:gd name="connsiteX159" fmla="*/ 3988914 w 7039738"/>
                <a:gd name="connsiteY159" fmla="*/ 553452 h 4318087"/>
                <a:gd name="connsiteX160" fmla="*/ 3964851 w 7039738"/>
                <a:gd name="connsiteY160" fmla="*/ 561473 h 4318087"/>
                <a:gd name="connsiteX161" fmla="*/ 3892662 w 7039738"/>
                <a:gd name="connsiteY161" fmla="*/ 569494 h 4318087"/>
                <a:gd name="connsiteX162" fmla="*/ 3804430 w 7039738"/>
                <a:gd name="connsiteY162" fmla="*/ 585536 h 4318087"/>
                <a:gd name="connsiteX163" fmla="*/ 3756304 w 7039738"/>
                <a:gd name="connsiteY163" fmla="*/ 593557 h 4318087"/>
                <a:gd name="connsiteX164" fmla="*/ 3732241 w 7039738"/>
                <a:gd name="connsiteY164" fmla="*/ 601578 h 4318087"/>
                <a:gd name="connsiteX165" fmla="*/ 3692135 w 7039738"/>
                <a:gd name="connsiteY165" fmla="*/ 609600 h 4318087"/>
                <a:gd name="connsiteX166" fmla="*/ 3595883 w 7039738"/>
                <a:gd name="connsiteY166" fmla="*/ 625642 h 4318087"/>
                <a:gd name="connsiteX167" fmla="*/ 3523693 w 7039738"/>
                <a:gd name="connsiteY167" fmla="*/ 649705 h 4318087"/>
                <a:gd name="connsiteX168" fmla="*/ 3499630 w 7039738"/>
                <a:gd name="connsiteY168" fmla="*/ 657726 h 4318087"/>
                <a:gd name="connsiteX169" fmla="*/ 3652030 w 7039738"/>
                <a:gd name="connsiteY169" fmla="*/ 641684 h 4318087"/>
                <a:gd name="connsiteX170" fmla="*/ 3980893 w 7039738"/>
                <a:gd name="connsiteY170" fmla="*/ 649705 h 4318087"/>
                <a:gd name="connsiteX171" fmla="*/ 4020998 w 7039738"/>
                <a:gd name="connsiteY171" fmla="*/ 657726 h 4318087"/>
                <a:gd name="connsiteX172" fmla="*/ 4069125 w 7039738"/>
                <a:gd name="connsiteY172" fmla="*/ 673768 h 4318087"/>
                <a:gd name="connsiteX173" fmla="*/ 4101209 w 7039738"/>
                <a:gd name="connsiteY173" fmla="*/ 697831 h 4318087"/>
                <a:gd name="connsiteX174" fmla="*/ 4149335 w 7039738"/>
                <a:gd name="connsiteY174" fmla="*/ 713873 h 4318087"/>
                <a:gd name="connsiteX175" fmla="*/ 4221525 w 7039738"/>
                <a:gd name="connsiteY175" fmla="*/ 753978 h 4318087"/>
                <a:gd name="connsiteX176" fmla="*/ 4285693 w 7039738"/>
                <a:gd name="connsiteY176" fmla="*/ 794084 h 4318087"/>
                <a:gd name="connsiteX177" fmla="*/ 4317777 w 7039738"/>
                <a:gd name="connsiteY177" fmla="*/ 810126 h 4318087"/>
                <a:gd name="connsiteX178" fmla="*/ 4341841 w 7039738"/>
                <a:gd name="connsiteY178" fmla="*/ 826168 h 4318087"/>
                <a:gd name="connsiteX179" fmla="*/ 4365904 w 7039738"/>
                <a:gd name="connsiteY179" fmla="*/ 834189 h 4318087"/>
                <a:gd name="connsiteX180" fmla="*/ 4389967 w 7039738"/>
                <a:gd name="connsiteY180" fmla="*/ 850231 h 4318087"/>
                <a:gd name="connsiteX181" fmla="*/ 4438093 w 7039738"/>
                <a:gd name="connsiteY181" fmla="*/ 866273 h 4318087"/>
                <a:gd name="connsiteX182" fmla="*/ 4462156 w 7039738"/>
                <a:gd name="connsiteY182" fmla="*/ 882315 h 4318087"/>
                <a:gd name="connsiteX183" fmla="*/ 4534346 w 7039738"/>
                <a:gd name="connsiteY183" fmla="*/ 906378 h 4318087"/>
                <a:gd name="connsiteX184" fmla="*/ 4558409 w 7039738"/>
                <a:gd name="connsiteY184" fmla="*/ 914400 h 4318087"/>
                <a:gd name="connsiteX185" fmla="*/ 4630598 w 7039738"/>
                <a:gd name="connsiteY185" fmla="*/ 946484 h 4318087"/>
                <a:gd name="connsiteX186" fmla="*/ 4654662 w 7039738"/>
                <a:gd name="connsiteY186" fmla="*/ 954505 h 4318087"/>
                <a:gd name="connsiteX187" fmla="*/ 4678725 w 7039738"/>
                <a:gd name="connsiteY187" fmla="*/ 962526 h 4318087"/>
                <a:gd name="connsiteX188" fmla="*/ 4710809 w 7039738"/>
                <a:gd name="connsiteY188" fmla="*/ 970547 h 4318087"/>
                <a:gd name="connsiteX189" fmla="*/ 4734872 w 7039738"/>
                <a:gd name="connsiteY189" fmla="*/ 978568 h 4318087"/>
                <a:gd name="connsiteX190" fmla="*/ 4766956 w 7039738"/>
                <a:gd name="connsiteY190" fmla="*/ 986589 h 4318087"/>
                <a:gd name="connsiteX191" fmla="*/ 4791019 w 7039738"/>
                <a:gd name="connsiteY191" fmla="*/ 994610 h 4318087"/>
                <a:gd name="connsiteX192" fmla="*/ 4863209 w 7039738"/>
                <a:gd name="connsiteY192" fmla="*/ 1002631 h 4318087"/>
                <a:gd name="connsiteX193" fmla="*/ 4919356 w 7039738"/>
                <a:gd name="connsiteY193" fmla="*/ 1010652 h 4318087"/>
                <a:gd name="connsiteX194" fmla="*/ 4999567 w 7039738"/>
                <a:gd name="connsiteY194" fmla="*/ 1018673 h 4318087"/>
                <a:gd name="connsiteX195" fmla="*/ 5047693 w 7039738"/>
                <a:gd name="connsiteY195" fmla="*/ 1026694 h 4318087"/>
                <a:gd name="connsiteX196" fmla="*/ 4951441 w 7039738"/>
                <a:gd name="connsiteY196" fmla="*/ 1018673 h 4318087"/>
                <a:gd name="connsiteX197" fmla="*/ 4726851 w 7039738"/>
                <a:gd name="connsiteY197" fmla="*/ 1026694 h 4318087"/>
                <a:gd name="connsiteX198" fmla="*/ 4678725 w 7039738"/>
                <a:gd name="connsiteY198" fmla="*/ 1042736 h 4318087"/>
                <a:gd name="connsiteX199" fmla="*/ 4694767 w 7039738"/>
                <a:gd name="connsiteY199" fmla="*/ 1090863 h 4318087"/>
                <a:gd name="connsiteX200" fmla="*/ 4726851 w 7039738"/>
                <a:gd name="connsiteY200" fmla="*/ 1138989 h 4318087"/>
                <a:gd name="connsiteX201" fmla="*/ 4742893 w 7039738"/>
                <a:gd name="connsiteY201" fmla="*/ 1163052 h 4318087"/>
                <a:gd name="connsiteX202" fmla="*/ 4766956 w 7039738"/>
                <a:gd name="connsiteY202" fmla="*/ 1211178 h 4318087"/>
                <a:gd name="connsiteX203" fmla="*/ 4799041 w 7039738"/>
                <a:gd name="connsiteY203" fmla="*/ 1243263 h 4318087"/>
                <a:gd name="connsiteX204" fmla="*/ 4831125 w 7039738"/>
                <a:gd name="connsiteY204" fmla="*/ 1291389 h 4318087"/>
                <a:gd name="connsiteX205" fmla="*/ 4807062 w 7039738"/>
                <a:gd name="connsiteY205" fmla="*/ 1275347 h 4318087"/>
                <a:gd name="connsiteX206" fmla="*/ 4734872 w 7039738"/>
                <a:gd name="connsiteY206" fmla="*/ 1211178 h 4318087"/>
                <a:gd name="connsiteX207" fmla="*/ 4686746 w 7039738"/>
                <a:gd name="connsiteY207" fmla="*/ 1163052 h 4318087"/>
                <a:gd name="connsiteX208" fmla="*/ 4654662 w 7039738"/>
                <a:gd name="connsiteY208" fmla="*/ 1147010 h 4318087"/>
                <a:gd name="connsiteX209" fmla="*/ 4630598 w 7039738"/>
                <a:gd name="connsiteY209" fmla="*/ 1122947 h 4318087"/>
                <a:gd name="connsiteX210" fmla="*/ 4606535 w 7039738"/>
                <a:gd name="connsiteY210" fmla="*/ 1114926 h 4318087"/>
                <a:gd name="connsiteX211" fmla="*/ 4574451 w 7039738"/>
                <a:gd name="connsiteY211" fmla="*/ 1098884 h 4318087"/>
                <a:gd name="connsiteX212" fmla="*/ 4510283 w 7039738"/>
                <a:gd name="connsiteY212" fmla="*/ 1058778 h 4318087"/>
                <a:gd name="connsiteX213" fmla="*/ 4478198 w 7039738"/>
                <a:gd name="connsiteY213" fmla="*/ 1034715 h 4318087"/>
                <a:gd name="connsiteX214" fmla="*/ 4414030 w 7039738"/>
                <a:gd name="connsiteY214" fmla="*/ 1010652 h 4318087"/>
                <a:gd name="connsiteX215" fmla="*/ 4373925 w 7039738"/>
                <a:gd name="connsiteY215" fmla="*/ 986589 h 4318087"/>
                <a:gd name="connsiteX216" fmla="*/ 4325798 w 7039738"/>
                <a:gd name="connsiteY216" fmla="*/ 978568 h 4318087"/>
                <a:gd name="connsiteX217" fmla="*/ 4237567 w 7039738"/>
                <a:gd name="connsiteY217" fmla="*/ 962526 h 4318087"/>
                <a:gd name="connsiteX218" fmla="*/ 4205483 w 7039738"/>
                <a:gd name="connsiteY218" fmla="*/ 946484 h 4318087"/>
                <a:gd name="connsiteX219" fmla="*/ 4181419 w 7039738"/>
                <a:gd name="connsiteY219" fmla="*/ 938463 h 4318087"/>
                <a:gd name="connsiteX220" fmla="*/ 4157356 w 7039738"/>
                <a:gd name="connsiteY220" fmla="*/ 922421 h 4318087"/>
                <a:gd name="connsiteX221" fmla="*/ 4069125 w 7039738"/>
                <a:gd name="connsiteY221" fmla="*/ 898357 h 4318087"/>
                <a:gd name="connsiteX222" fmla="*/ 4037041 w 7039738"/>
                <a:gd name="connsiteY222" fmla="*/ 882315 h 4318087"/>
                <a:gd name="connsiteX223" fmla="*/ 3980893 w 7039738"/>
                <a:gd name="connsiteY223" fmla="*/ 866273 h 4318087"/>
                <a:gd name="connsiteX224" fmla="*/ 3868598 w 7039738"/>
                <a:gd name="connsiteY224" fmla="*/ 834189 h 4318087"/>
                <a:gd name="connsiteX225" fmla="*/ 3804430 w 7039738"/>
                <a:gd name="connsiteY225" fmla="*/ 826168 h 4318087"/>
                <a:gd name="connsiteX226" fmla="*/ 3780367 w 7039738"/>
                <a:gd name="connsiteY226" fmla="*/ 818147 h 4318087"/>
                <a:gd name="connsiteX227" fmla="*/ 3347230 w 7039738"/>
                <a:gd name="connsiteY227" fmla="*/ 834189 h 4318087"/>
                <a:gd name="connsiteX228" fmla="*/ 3267019 w 7039738"/>
                <a:gd name="connsiteY228" fmla="*/ 858252 h 4318087"/>
                <a:gd name="connsiteX229" fmla="*/ 3242956 w 7039738"/>
                <a:gd name="connsiteY229" fmla="*/ 866273 h 4318087"/>
                <a:gd name="connsiteX230" fmla="*/ 3218893 w 7039738"/>
                <a:gd name="connsiteY230" fmla="*/ 874294 h 4318087"/>
                <a:gd name="connsiteX231" fmla="*/ 3146704 w 7039738"/>
                <a:gd name="connsiteY231" fmla="*/ 914400 h 4318087"/>
                <a:gd name="connsiteX232" fmla="*/ 3130662 w 7039738"/>
                <a:gd name="connsiteY232" fmla="*/ 938463 h 4318087"/>
                <a:gd name="connsiteX233" fmla="*/ 3106598 w 7039738"/>
                <a:gd name="connsiteY233" fmla="*/ 954505 h 4318087"/>
                <a:gd name="connsiteX234" fmla="*/ 3098577 w 7039738"/>
                <a:gd name="connsiteY234" fmla="*/ 978568 h 4318087"/>
                <a:gd name="connsiteX235" fmla="*/ 3074514 w 7039738"/>
                <a:gd name="connsiteY235" fmla="*/ 1026694 h 4318087"/>
                <a:gd name="connsiteX236" fmla="*/ 3090556 w 7039738"/>
                <a:gd name="connsiteY236" fmla="*/ 1090863 h 4318087"/>
                <a:gd name="connsiteX237" fmla="*/ 3122641 w 7039738"/>
                <a:gd name="connsiteY237" fmla="*/ 1130968 h 4318087"/>
                <a:gd name="connsiteX238" fmla="*/ 3146704 w 7039738"/>
                <a:gd name="connsiteY238" fmla="*/ 1147010 h 4318087"/>
                <a:gd name="connsiteX239" fmla="*/ 3162746 w 7039738"/>
                <a:gd name="connsiteY239" fmla="*/ 1171073 h 4318087"/>
                <a:gd name="connsiteX240" fmla="*/ 3194830 w 7039738"/>
                <a:gd name="connsiteY240" fmla="*/ 1187115 h 4318087"/>
                <a:gd name="connsiteX241" fmla="*/ 3218893 w 7039738"/>
                <a:gd name="connsiteY241" fmla="*/ 1203157 h 4318087"/>
                <a:gd name="connsiteX242" fmla="*/ 3283062 w 7039738"/>
                <a:gd name="connsiteY242" fmla="*/ 1251284 h 4318087"/>
                <a:gd name="connsiteX243" fmla="*/ 3307125 w 7039738"/>
                <a:gd name="connsiteY243" fmla="*/ 1259305 h 4318087"/>
                <a:gd name="connsiteX244" fmla="*/ 3355251 w 7039738"/>
                <a:gd name="connsiteY244" fmla="*/ 1291389 h 4318087"/>
                <a:gd name="connsiteX245" fmla="*/ 3379314 w 7039738"/>
                <a:gd name="connsiteY245" fmla="*/ 1307431 h 4318087"/>
                <a:gd name="connsiteX246" fmla="*/ 3323167 w 7039738"/>
                <a:gd name="connsiteY246" fmla="*/ 1299410 h 4318087"/>
                <a:gd name="connsiteX247" fmla="*/ 3299104 w 7039738"/>
                <a:gd name="connsiteY247" fmla="*/ 1307431 h 4318087"/>
                <a:gd name="connsiteX248" fmla="*/ 3307125 w 7039738"/>
                <a:gd name="connsiteY248" fmla="*/ 1347536 h 4318087"/>
                <a:gd name="connsiteX249" fmla="*/ 3363272 w 7039738"/>
                <a:gd name="connsiteY249" fmla="*/ 1403684 h 4318087"/>
                <a:gd name="connsiteX250" fmla="*/ 3347230 w 7039738"/>
                <a:gd name="connsiteY250" fmla="*/ 1435768 h 4318087"/>
                <a:gd name="connsiteX251" fmla="*/ 3323167 w 7039738"/>
                <a:gd name="connsiteY251" fmla="*/ 1419726 h 4318087"/>
                <a:gd name="connsiteX252" fmla="*/ 3275041 w 7039738"/>
                <a:gd name="connsiteY252" fmla="*/ 1355557 h 4318087"/>
                <a:gd name="connsiteX253" fmla="*/ 3250977 w 7039738"/>
                <a:gd name="connsiteY253" fmla="*/ 1331494 h 4318087"/>
                <a:gd name="connsiteX254" fmla="*/ 3218893 w 7039738"/>
                <a:gd name="connsiteY254" fmla="*/ 1307431 h 4318087"/>
                <a:gd name="connsiteX255" fmla="*/ 3194830 w 7039738"/>
                <a:gd name="connsiteY255" fmla="*/ 1291389 h 4318087"/>
                <a:gd name="connsiteX256" fmla="*/ 3170767 w 7039738"/>
                <a:gd name="connsiteY256" fmla="*/ 1267326 h 4318087"/>
                <a:gd name="connsiteX257" fmla="*/ 3122641 w 7039738"/>
                <a:gd name="connsiteY257" fmla="*/ 1235242 h 4318087"/>
                <a:gd name="connsiteX258" fmla="*/ 3082535 w 7039738"/>
                <a:gd name="connsiteY258" fmla="*/ 1211178 h 4318087"/>
                <a:gd name="connsiteX259" fmla="*/ 3034409 w 7039738"/>
                <a:gd name="connsiteY259" fmla="*/ 1179094 h 4318087"/>
                <a:gd name="connsiteX260" fmla="*/ 2970241 w 7039738"/>
                <a:gd name="connsiteY260" fmla="*/ 1187115 h 4318087"/>
                <a:gd name="connsiteX261" fmla="*/ 2946177 w 7039738"/>
                <a:gd name="connsiteY261" fmla="*/ 1195136 h 4318087"/>
                <a:gd name="connsiteX262" fmla="*/ 2914093 w 7039738"/>
                <a:gd name="connsiteY262" fmla="*/ 1243263 h 4318087"/>
                <a:gd name="connsiteX263" fmla="*/ 2898051 w 7039738"/>
                <a:gd name="connsiteY263" fmla="*/ 1267326 h 4318087"/>
                <a:gd name="connsiteX264" fmla="*/ 2914093 w 7039738"/>
                <a:gd name="connsiteY264" fmla="*/ 1387642 h 4318087"/>
                <a:gd name="connsiteX265" fmla="*/ 2930135 w 7039738"/>
                <a:gd name="connsiteY265" fmla="*/ 1411705 h 4318087"/>
                <a:gd name="connsiteX266" fmla="*/ 2962219 w 7039738"/>
                <a:gd name="connsiteY266" fmla="*/ 1451810 h 4318087"/>
                <a:gd name="connsiteX267" fmla="*/ 3002325 w 7039738"/>
                <a:gd name="connsiteY267" fmla="*/ 1524000 h 4318087"/>
                <a:gd name="connsiteX268" fmla="*/ 3026388 w 7039738"/>
                <a:gd name="connsiteY268" fmla="*/ 1540042 h 4318087"/>
                <a:gd name="connsiteX269" fmla="*/ 3066493 w 7039738"/>
                <a:gd name="connsiteY269" fmla="*/ 1612231 h 4318087"/>
                <a:gd name="connsiteX270" fmla="*/ 3090556 w 7039738"/>
                <a:gd name="connsiteY270" fmla="*/ 1628273 h 4318087"/>
                <a:gd name="connsiteX271" fmla="*/ 3122641 w 7039738"/>
                <a:gd name="connsiteY271" fmla="*/ 1668378 h 4318087"/>
                <a:gd name="connsiteX272" fmla="*/ 3162746 w 7039738"/>
                <a:gd name="connsiteY272" fmla="*/ 1708484 h 4318087"/>
                <a:gd name="connsiteX273" fmla="*/ 3210872 w 7039738"/>
                <a:gd name="connsiteY273" fmla="*/ 1756610 h 4318087"/>
                <a:gd name="connsiteX274" fmla="*/ 3258998 w 7039738"/>
                <a:gd name="connsiteY274" fmla="*/ 1804736 h 4318087"/>
                <a:gd name="connsiteX275" fmla="*/ 3291083 w 7039738"/>
                <a:gd name="connsiteY275" fmla="*/ 1836821 h 4318087"/>
                <a:gd name="connsiteX276" fmla="*/ 3307125 w 7039738"/>
                <a:gd name="connsiteY276" fmla="*/ 1860884 h 4318087"/>
                <a:gd name="connsiteX277" fmla="*/ 3331188 w 7039738"/>
                <a:gd name="connsiteY277" fmla="*/ 1876926 h 4318087"/>
                <a:gd name="connsiteX278" fmla="*/ 3379314 w 7039738"/>
                <a:gd name="connsiteY278" fmla="*/ 1957136 h 4318087"/>
                <a:gd name="connsiteX279" fmla="*/ 3395356 w 7039738"/>
                <a:gd name="connsiteY279" fmla="*/ 1981200 h 4318087"/>
                <a:gd name="connsiteX280" fmla="*/ 3411398 w 7039738"/>
                <a:gd name="connsiteY280" fmla="*/ 2005263 h 4318087"/>
                <a:gd name="connsiteX281" fmla="*/ 3451504 w 7039738"/>
                <a:gd name="connsiteY281" fmla="*/ 2069431 h 4318087"/>
                <a:gd name="connsiteX282" fmla="*/ 3483588 w 7039738"/>
                <a:gd name="connsiteY282" fmla="*/ 2165684 h 4318087"/>
                <a:gd name="connsiteX283" fmla="*/ 3491609 w 7039738"/>
                <a:gd name="connsiteY283" fmla="*/ 2189747 h 4318087"/>
                <a:gd name="connsiteX284" fmla="*/ 3499630 w 7039738"/>
                <a:gd name="connsiteY284" fmla="*/ 2213810 h 4318087"/>
                <a:gd name="connsiteX285" fmla="*/ 3507651 w 7039738"/>
                <a:gd name="connsiteY285" fmla="*/ 2245894 h 4318087"/>
                <a:gd name="connsiteX286" fmla="*/ 3515672 w 7039738"/>
                <a:gd name="connsiteY286" fmla="*/ 2294021 h 4318087"/>
                <a:gd name="connsiteX287" fmla="*/ 3523693 w 7039738"/>
                <a:gd name="connsiteY287" fmla="*/ 2318084 h 4318087"/>
                <a:gd name="connsiteX288" fmla="*/ 3531714 w 7039738"/>
                <a:gd name="connsiteY288" fmla="*/ 2366210 h 4318087"/>
                <a:gd name="connsiteX289" fmla="*/ 3539735 w 7039738"/>
                <a:gd name="connsiteY289" fmla="*/ 2406315 h 4318087"/>
                <a:gd name="connsiteX290" fmla="*/ 3547756 w 7039738"/>
                <a:gd name="connsiteY290" fmla="*/ 2454442 h 4318087"/>
                <a:gd name="connsiteX291" fmla="*/ 3555777 w 7039738"/>
                <a:gd name="connsiteY291" fmla="*/ 2478505 h 4318087"/>
                <a:gd name="connsiteX292" fmla="*/ 3563798 w 7039738"/>
                <a:gd name="connsiteY292" fmla="*/ 2510589 h 4318087"/>
                <a:gd name="connsiteX293" fmla="*/ 3571819 w 7039738"/>
                <a:gd name="connsiteY293" fmla="*/ 2550694 h 4318087"/>
                <a:gd name="connsiteX294" fmla="*/ 3579841 w 7039738"/>
                <a:gd name="connsiteY294" fmla="*/ 2598821 h 4318087"/>
                <a:gd name="connsiteX295" fmla="*/ 3587862 w 7039738"/>
                <a:gd name="connsiteY295" fmla="*/ 2622884 h 4318087"/>
                <a:gd name="connsiteX296" fmla="*/ 3595883 w 7039738"/>
                <a:gd name="connsiteY296" fmla="*/ 2654968 h 4318087"/>
                <a:gd name="connsiteX297" fmla="*/ 3619946 w 7039738"/>
                <a:gd name="connsiteY297" fmla="*/ 2703094 h 4318087"/>
                <a:gd name="connsiteX298" fmla="*/ 3692135 w 7039738"/>
                <a:gd name="connsiteY298" fmla="*/ 2743200 h 4318087"/>
                <a:gd name="connsiteX299" fmla="*/ 3716198 w 7039738"/>
                <a:gd name="connsiteY299" fmla="*/ 2759242 h 4318087"/>
                <a:gd name="connsiteX300" fmla="*/ 3740262 w 7039738"/>
                <a:gd name="connsiteY300" fmla="*/ 2767263 h 4318087"/>
                <a:gd name="connsiteX301" fmla="*/ 3884641 w 7039738"/>
                <a:gd name="connsiteY301" fmla="*/ 2783305 h 4318087"/>
                <a:gd name="connsiteX302" fmla="*/ 4165377 w 7039738"/>
                <a:gd name="connsiteY302" fmla="*/ 2775284 h 4318087"/>
                <a:gd name="connsiteX303" fmla="*/ 4293714 w 7039738"/>
                <a:gd name="connsiteY303" fmla="*/ 2759242 h 4318087"/>
                <a:gd name="connsiteX304" fmla="*/ 4397988 w 7039738"/>
                <a:gd name="connsiteY304" fmla="*/ 2751221 h 4318087"/>
                <a:gd name="connsiteX305" fmla="*/ 4486219 w 7039738"/>
                <a:gd name="connsiteY305" fmla="*/ 2735178 h 4318087"/>
                <a:gd name="connsiteX306" fmla="*/ 4550388 w 7039738"/>
                <a:gd name="connsiteY306" fmla="*/ 2727157 h 4318087"/>
                <a:gd name="connsiteX307" fmla="*/ 4815083 w 7039738"/>
                <a:gd name="connsiteY307" fmla="*/ 2711115 h 4318087"/>
                <a:gd name="connsiteX308" fmla="*/ 4847167 w 7039738"/>
                <a:gd name="connsiteY308" fmla="*/ 2703094 h 4318087"/>
                <a:gd name="connsiteX309" fmla="*/ 5039672 w 7039738"/>
                <a:gd name="connsiteY309" fmla="*/ 2687052 h 4318087"/>
                <a:gd name="connsiteX310" fmla="*/ 5135925 w 7039738"/>
                <a:gd name="connsiteY310" fmla="*/ 2671010 h 4318087"/>
                <a:gd name="connsiteX311" fmla="*/ 5184051 w 7039738"/>
                <a:gd name="connsiteY311" fmla="*/ 2662989 h 4318087"/>
                <a:gd name="connsiteX312" fmla="*/ 5248219 w 7039738"/>
                <a:gd name="connsiteY312" fmla="*/ 2654968 h 4318087"/>
                <a:gd name="connsiteX313" fmla="*/ 5288325 w 7039738"/>
                <a:gd name="connsiteY313" fmla="*/ 2646947 h 4318087"/>
                <a:gd name="connsiteX314" fmla="*/ 5553019 w 7039738"/>
                <a:gd name="connsiteY314" fmla="*/ 2630905 h 4318087"/>
                <a:gd name="connsiteX315" fmla="*/ 5841777 w 7039738"/>
                <a:gd name="connsiteY315" fmla="*/ 2606842 h 4318087"/>
                <a:gd name="connsiteX316" fmla="*/ 6026262 w 7039738"/>
                <a:gd name="connsiteY316" fmla="*/ 2598821 h 4318087"/>
                <a:gd name="connsiteX317" fmla="*/ 6122514 w 7039738"/>
                <a:gd name="connsiteY317" fmla="*/ 2590800 h 4318087"/>
                <a:gd name="connsiteX318" fmla="*/ 6178662 w 7039738"/>
                <a:gd name="connsiteY318" fmla="*/ 2582778 h 4318087"/>
                <a:gd name="connsiteX319" fmla="*/ 6323041 w 7039738"/>
                <a:gd name="connsiteY319" fmla="*/ 2574757 h 4318087"/>
                <a:gd name="connsiteX320" fmla="*/ 6756177 w 7039738"/>
                <a:gd name="connsiteY320" fmla="*/ 2566736 h 4318087"/>
                <a:gd name="connsiteX321" fmla="*/ 7036914 w 7039738"/>
                <a:gd name="connsiteY321" fmla="*/ 2574757 h 4318087"/>
                <a:gd name="connsiteX322" fmla="*/ 7028893 w 7039738"/>
                <a:gd name="connsiteY322" fmla="*/ 2598821 h 4318087"/>
                <a:gd name="connsiteX323" fmla="*/ 6988788 w 7039738"/>
                <a:gd name="connsiteY323" fmla="*/ 2638926 h 4318087"/>
                <a:gd name="connsiteX324" fmla="*/ 6980767 w 7039738"/>
                <a:gd name="connsiteY324" fmla="*/ 2662989 h 4318087"/>
                <a:gd name="connsiteX325" fmla="*/ 6948683 w 7039738"/>
                <a:gd name="connsiteY325" fmla="*/ 2711115 h 4318087"/>
                <a:gd name="connsiteX326" fmla="*/ 6924619 w 7039738"/>
                <a:gd name="connsiteY326" fmla="*/ 2751221 h 4318087"/>
                <a:gd name="connsiteX327" fmla="*/ 6900556 w 7039738"/>
                <a:gd name="connsiteY327" fmla="*/ 2799347 h 4318087"/>
                <a:gd name="connsiteX328" fmla="*/ 6876493 w 7039738"/>
                <a:gd name="connsiteY328" fmla="*/ 2815389 h 4318087"/>
                <a:gd name="connsiteX329" fmla="*/ 6764198 w 7039738"/>
                <a:gd name="connsiteY329" fmla="*/ 2831431 h 4318087"/>
                <a:gd name="connsiteX330" fmla="*/ 6323041 w 7039738"/>
                <a:gd name="connsiteY330" fmla="*/ 2839452 h 4318087"/>
                <a:gd name="connsiteX331" fmla="*/ 6266893 w 7039738"/>
                <a:gd name="connsiteY331" fmla="*/ 2847473 h 4318087"/>
                <a:gd name="connsiteX332" fmla="*/ 6234809 w 7039738"/>
                <a:gd name="connsiteY332" fmla="*/ 2855494 h 4318087"/>
                <a:gd name="connsiteX333" fmla="*/ 5954072 w 7039738"/>
                <a:gd name="connsiteY333" fmla="*/ 2871536 h 4318087"/>
                <a:gd name="connsiteX334" fmla="*/ 5881883 w 7039738"/>
                <a:gd name="connsiteY334" fmla="*/ 2879557 h 4318087"/>
                <a:gd name="connsiteX335" fmla="*/ 5769588 w 7039738"/>
                <a:gd name="connsiteY335" fmla="*/ 2903621 h 4318087"/>
                <a:gd name="connsiteX336" fmla="*/ 5689377 w 7039738"/>
                <a:gd name="connsiteY336" fmla="*/ 2911642 h 4318087"/>
                <a:gd name="connsiteX337" fmla="*/ 5544998 w 7039738"/>
                <a:gd name="connsiteY337" fmla="*/ 2927684 h 4318087"/>
                <a:gd name="connsiteX338" fmla="*/ 5272283 w 7039738"/>
                <a:gd name="connsiteY338" fmla="*/ 2951747 h 4318087"/>
                <a:gd name="connsiteX339" fmla="*/ 5039672 w 7039738"/>
                <a:gd name="connsiteY339" fmla="*/ 2959768 h 4318087"/>
                <a:gd name="connsiteX340" fmla="*/ 4863209 w 7039738"/>
                <a:gd name="connsiteY340" fmla="*/ 2975810 h 4318087"/>
                <a:gd name="connsiteX341" fmla="*/ 4831125 w 7039738"/>
                <a:gd name="connsiteY341" fmla="*/ 2983831 h 4318087"/>
                <a:gd name="connsiteX342" fmla="*/ 4766956 w 7039738"/>
                <a:gd name="connsiteY342" fmla="*/ 2991852 h 4318087"/>
                <a:gd name="connsiteX343" fmla="*/ 4710809 w 7039738"/>
                <a:gd name="connsiteY343" fmla="*/ 2999873 h 4318087"/>
                <a:gd name="connsiteX344" fmla="*/ 4598514 w 7039738"/>
                <a:gd name="connsiteY344" fmla="*/ 3007894 h 4318087"/>
                <a:gd name="connsiteX345" fmla="*/ 4534346 w 7039738"/>
                <a:gd name="connsiteY345" fmla="*/ 3023936 h 4318087"/>
                <a:gd name="connsiteX346" fmla="*/ 4502262 w 7039738"/>
                <a:gd name="connsiteY346" fmla="*/ 3031957 h 4318087"/>
                <a:gd name="connsiteX347" fmla="*/ 4478198 w 7039738"/>
                <a:gd name="connsiteY347" fmla="*/ 3039978 h 4318087"/>
                <a:gd name="connsiteX348" fmla="*/ 4462156 w 7039738"/>
                <a:gd name="connsiteY348" fmla="*/ 3056021 h 4318087"/>
                <a:gd name="connsiteX349" fmla="*/ 4510283 w 7039738"/>
                <a:gd name="connsiteY349" fmla="*/ 3080084 h 4318087"/>
                <a:gd name="connsiteX350" fmla="*/ 4558409 w 7039738"/>
                <a:gd name="connsiteY350" fmla="*/ 3104147 h 4318087"/>
                <a:gd name="connsiteX351" fmla="*/ 4582472 w 7039738"/>
                <a:gd name="connsiteY351" fmla="*/ 3120189 h 4318087"/>
                <a:gd name="connsiteX352" fmla="*/ 4630598 w 7039738"/>
                <a:gd name="connsiteY352" fmla="*/ 3136231 h 4318087"/>
                <a:gd name="connsiteX353" fmla="*/ 4670704 w 7039738"/>
                <a:gd name="connsiteY353" fmla="*/ 3168315 h 4318087"/>
                <a:gd name="connsiteX354" fmla="*/ 4694767 w 7039738"/>
                <a:gd name="connsiteY354" fmla="*/ 3176336 h 4318087"/>
                <a:gd name="connsiteX355" fmla="*/ 4718830 w 7039738"/>
                <a:gd name="connsiteY355" fmla="*/ 3192378 h 4318087"/>
                <a:gd name="connsiteX356" fmla="*/ 4734872 w 7039738"/>
                <a:gd name="connsiteY356" fmla="*/ 3208421 h 4318087"/>
                <a:gd name="connsiteX357" fmla="*/ 4758935 w 7039738"/>
                <a:gd name="connsiteY357" fmla="*/ 3216442 h 4318087"/>
                <a:gd name="connsiteX358" fmla="*/ 4782998 w 7039738"/>
                <a:gd name="connsiteY358" fmla="*/ 3232484 h 4318087"/>
                <a:gd name="connsiteX359" fmla="*/ 4799041 w 7039738"/>
                <a:gd name="connsiteY359" fmla="*/ 3248526 h 4318087"/>
                <a:gd name="connsiteX360" fmla="*/ 4823104 w 7039738"/>
                <a:gd name="connsiteY360" fmla="*/ 3256547 h 4318087"/>
                <a:gd name="connsiteX361" fmla="*/ 4863209 w 7039738"/>
                <a:gd name="connsiteY361" fmla="*/ 3288631 h 4318087"/>
                <a:gd name="connsiteX362" fmla="*/ 4911335 w 7039738"/>
                <a:gd name="connsiteY362" fmla="*/ 3336757 h 4318087"/>
                <a:gd name="connsiteX363" fmla="*/ 4927377 w 7039738"/>
                <a:gd name="connsiteY363" fmla="*/ 3352800 h 4318087"/>
                <a:gd name="connsiteX364" fmla="*/ 4975504 w 7039738"/>
                <a:gd name="connsiteY364" fmla="*/ 3384884 h 4318087"/>
                <a:gd name="connsiteX365" fmla="*/ 5023630 w 7039738"/>
                <a:gd name="connsiteY365" fmla="*/ 3416968 h 4318087"/>
                <a:gd name="connsiteX366" fmla="*/ 5047693 w 7039738"/>
                <a:gd name="connsiteY366" fmla="*/ 3433010 h 4318087"/>
                <a:gd name="connsiteX367" fmla="*/ 5063735 w 7039738"/>
                <a:gd name="connsiteY367" fmla="*/ 3457073 h 4318087"/>
                <a:gd name="connsiteX368" fmla="*/ 5103841 w 7039738"/>
                <a:gd name="connsiteY368" fmla="*/ 3497178 h 4318087"/>
                <a:gd name="connsiteX369" fmla="*/ 5119883 w 7039738"/>
                <a:gd name="connsiteY369" fmla="*/ 3513221 h 4318087"/>
                <a:gd name="connsiteX370" fmla="*/ 5159988 w 7039738"/>
                <a:gd name="connsiteY370" fmla="*/ 3553326 h 4318087"/>
                <a:gd name="connsiteX371" fmla="*/ 5208114 w 7039738"/>
                <a:gd name="connsiteY371" fmla="*/ 3625515 h 4318087"/>
                <a:gd name="connsiteX372" fmla="*/ 5224156 w 7039738"/>
                <a:gd name="connsiteY372" fmla="*/ 3649578 h 4318087"/>
                <a:gd name="connsiteX373" fmla="*/ 5256241 w 7039738"/>
                <a:gd name="connsiteY373" fmla="*/ 3681663 h 4318087"/>
                <a:gd name="connsiteX374" fmla="*/ 5288325 w 7039738"/>
                <a:gd name="connsiteY374" fmla="*/ 3753852 h 4318087"/>
                <a:gd name="connsiteX375" fmla="*/ 5280304 w 7039738"/>
                <a:gd name="connsiteY375" fmla="*/ 3777915 h 4318087"/>
                <a:gd name="connsiteX376" fmla="*/ 5232177 w 7039738"/>
                <a:gd name="connsiteY376" fmla="*/ 3793957 h 4318087"/>
                <a:gd name="connsiteX377" fmla="*/ 5176030 w 7039738"/>
                <a:gd name="connsiteY377" fmla="*/ 3810000 h 4318087"/>
                <a:gd name="connsiteX378" fmla="*/ 5151967 w 7039738"/>
                <a:gd name="connsiteY378" fmla="*/ 3826042 h 4318087"/>
                <a:gd name="connsiteX379" fmla="*/ 5103841 w 7039738"/>
                <a:gd name="connsiteY379" fmla="*/ 3850105 h 4318087"/>
                <a:gd name="connsiteX380" fmla="*/ 5087798 w 7039738"/>
                <a:gd name="connsiteY380" fmla="*/ 3866147 h 4318087"/>
                <a:gd name="connsiteX381" fmla="*/ 5071756 w 7039738"/>
                <a:gd name="connsiteY381" fmla="*/ 3890210 h 4318087"/>
                <a:gd name="connsiteX382" fmla="*/ 5047693 w 7039738"/>
                <a:gd name="connsiteY382" fmla="*/ 3898231 h 4318087"/>
                <a:gd name="connsiteX383" fmla="*/ 5039672 w 7039738"/>
                <a:gd name="connsiteY383" fmla="*/ 3874168 h 4318087"/>
                <a:gd name="connsiteX384" fmla="*/ 5023630 w 7039738"/>
                <a:gd name="connsiteY384" fmla="*/ 3810000 h 4318087"/>
                <a:gd name="connsiteX385" fmla="*/ 4991546 w 7039738"/>
                <a:gd name="connsiteY385" fmla="*/ 3737810 h 4318087"/>
                <a:gd name="connsiteX386" fmla="*/ 4967483 w 7039738"/>
                <a:gd name="connsiteY386" fmla="*/ 3721768 h 4318087"/>
                <a:gd name="connsiteX387" fmla="*/ 4935398 w 7039738"/>
                <a:gd name="connsiteY387" fmla="*/ 3689684 h 4318087"/>
                <a:gd name="connsiteX388" fmla="*/ 4927377 w 7039738"/>
                <a:gd name="connsiteY388" fmla="*/ 3665621 h 4318087"/>
                <a:gd name="connsiteX389" fmla="*/ 4903314 w 7039738"/>
                <a:gd name="connsiteY389" fmla="*/ 3649578 h 4318087"/>
                <a:gd name="connsiteX390" fmla="*/ 4871230 w 7039738"/>
                <a:gd name="connsiteY390" fmla="*/ 3625515 h 4318087"/>
                <a:gd name="connsiteX391" fmla="*/ 4847167 w 7039738"/>
                <a:gd name="connsiteY391" fmla="*/ 3601452 h 4318087"/>
                <a:gd name="connsiteX392" fmla="*/ 4774977 w 7039738"/>
                <a:gd name="connsiteY392" fmla="*/ 3561347 h 4318087"/>
                <a:gd name="connsiteX393" fmla="*/ 4758935 w 7039738"/>
                <a:gd name="connsiteY393" fmla="*/ 3537284 h 4318087"/>
                <a:gd name="connsiteX394" fmla="*/ 4710809 w 7039738"/>
                <a:gd name="connsiteY394" fmla="*/ 3521242 h 4318087"/>
                <a:gd name="connsiteX395" fmla="*/ 4686746 w 7039738"/>
                <a:gd name="connsiteY395" fmla="*/ 3497178 h 4318087"/>
                <a:gd name="connsiteX396" fmla="*/ 4662683 w 7039738"/>
                <a:gd name="connsiteY396" fmla="*/ 3489157 h 4318087"/>
                <a:gd name="connsiteX397" fmla="*/ 4622577 w 7039738"/>
                <a:gd name="connsiteY397" fmla="*/ 3457073 h 4318087"/>
                <a:gd name="connsiteX398" fmla="*/ 4574451 w 7039738"/>
                <a:gd name="connsiteY398" fmla="*/ 3424989 h 4318087"/>
                <a:gd name="connsiteX399" fmla="*/ 4550388 w 7039738"/>
                <a:gd name="connsiteY399" fmla="*/ 3408947 h 4318087"/>
                <a:gd name="connsiteX400" fmla="*/ 4502262 w 7039738"/>
                <a:gd name="connsiteY400" fmla="*/ 3392905 h 4318087"/>
                <a:gd name="connsiteX401" fmla="*/ 4462156 w 7039738"/>
                <a:gd name="connsiteY401" fmla="*/ 3360821 h 4318087"/>
                <a:gd name="connsiteX402" fmla="*/ 4446114 w 7039738"/>
                <a:gd name="connsiteY402" fmla="*/ 3344778 h 4318087"/>
                <a:gd name="connsiteX403" fmla="*/ 4422051 w 7039738"/>
                <a:gd name="connsiteY403" fmla="*/ 3336757 h 4318087"/>
                <a:gd name="connsiteX404" fmla="*/ 4373925 w 7039738"/>
                <a:gd name="connsiteY404" fmla="*/ 3304673 h 4318087"/>
                <a:gd name="connsiteX405" fmla="*/ 4301735 w 7039738"/>
                <a:gd name="connsiteY405" fmla="*/ 3280610 h 4318087"/>
                <a:gd name="connsiteX406" fmla="*/ 4277672 w 7039738"/>
                <a:gd name="connsiteY406" fmla="*/ 3272589 h 4318087"/>
                <a:gd name="connsiteX407" fmla="*/ 4101209 w 7039738"/>
                <a:gd name="connsiteY407" fmla="*/ 3280610 h 4318087"/>
                <a:gd name="connsiteX408" fmla="*/ 4077146 w 7039738"/>
                <a:gd name="connsiteY408" fmla="*/ 3288631 h 4318087"/>
                <a:gd name="connsiteX409" fmla="*/ 4053083 w 7039738"/>
                <a:gd name="connsiteY409" fmla="*/ 3304673 h 4318087"/>
                <a:gd name="connsiteX410" fmla="*/ 4037041 w 7039738"/>
                <a:gd name="connsiteY410" fmla="*/ 3328736 h 4318087"/>
                <a:gd name="connsiteX411" fmla="*/ 4020998 w 7039738"/>
                <a:gd name="connsiteY411" fmla="*/ 3344778 h 4318087"/>
                <a:gd name="connsiteX412" fmla="*/ 4012977 w 7039738"/>
                <a:gd name="connsiteY412" fmla="*/ 3368842 h 4318087"/>
                <a:gd name="connsiteX413" fmla="*/ 3980893 w 7039738"/>
                <a:gd name="connsiteY413" fmla="*/ 3416968 h 4318087"/>
                <a:gd name="connsiteX414" fmla="*/ 3964851 w 7039738"/>
                <a:gd name="connsiteY414" fmla="*/ 3441031 h 4318087"/>
                <a:gd name="connsiteX415" fmla="*/ 3948809 w 7039738"/>
                <a:gd name="connsiteY415" fmla="*/ 3489157 h 4318087"/>
                <a:gd name="connsiteX416" fmla="*/ 3940788 w 7039738"/>
                <a:gd name="connsiteY416" fmla="*/ 3513221 h 4318087"/>
                <a:gd name="connsiteX417" fmla="*/ 3932767 w 7039738"/>
                <a:gd name="connsiteY417" fmla="*/ 3545305 h 4318087"/>
                <a:gd name="connsiteX418" fmla="*/ 3932767 w 7039738"/>
                <a:gd name="connsiteY418" fmla="*/ 3818021 h 4318087"/>
                <a:gd name="connsiteX419" fmla="*/ 3948809 w 7039738"/>
                <a:gd name="connsiteY419" fmla="*/ 4058652 h 4318087"/>
                <a:gd name="connsiteX420" fmla="*/ 3940788 w 7039738"/>
                <a:gd name="connsiteY420" fmla="*/ 4315326 h 4318087"/>
                <a:gd name="connsiteX421" fmla="*/ 3916725 w 7039738"/>
                <a:gd name="connsiteY421" fmla="*/ 4307305 h 4318087"/>
                <a:gd name="connsiteX422" fmla="*/ 3884641 w 7039738"/>
                <a:gd name="connsiteY422" fmla="*/ 4291263 h 4318087"/>
                <a:gd name="connsiteX423" fmla="*/ 3844535 w 7039738"/>
                <a:gd name="connsiteY423" fmla="*/ 4267200 h 4318087"/>
                <a:gd name="connsiteX424" fmla="*/ 3603904 w 7039738"/>
                <a:gd name="connsiteY424" fmla="*/ 4259178 h 4318087"/>
                <a:gd name="connsiteX425" fmla="*/ 3587862 w 7039738"/>
                <a:gd name="connsiteY425" fmla="*/ 4154905 h 4318087"/>
                <a:gd name="connsiteX426" fmla="*/ 3579841 w 7039738"/>
                <a:gd name="connsiteY426" fmla="*/ 3978442 h 4318087"/>
                <a:gd name="connsiteX427" fmla="*/ 3563798 w 7039738"/>
                <a:gd name="connsiteY427" fmla="*/ 3874168 h 4318087"/>
                <a:gd name="connsiteX428" fmla="*/ 3555777 w 7039738"/>
                <a:gd name="connsiteY428" fmla="*/ 3850105 h 4318087"/>
                <a:gd name="connsiteX429" fmla="*/ 3547756 w 7039738"/>
                <a:gd name="connsiteY429" fmla="*/ 3810000 h 4318087"/>
                <a:gd name="connsiteX430" fmla="*/ 3539735 w 7039738"/>
                <a:gd name="connsiteY430" fmla="*/ 3785936 h 4318087"/>
                <a:gd name="connsiteX431" fmla="*/ 3531714 w 7039738"/>
                <a:gd name="connsiteY431" fmla="*/ 3737810 h 4318087"/>
                <a:gd name="connsiteX432" fmla="*/ 3523693 w 7039738"/>
                <a:gd name="connsiteY432" fmla="*/ 3713747 h 4318087"/>
                <a:gd name="connsiteX433" fmla="*/ 3515672 w 7039738"/>
                <a:gd name="connsiteY433" fmla="*/ 3681663 h 4318087"/>
                <a:gd name="connsiteX434" fmla="*/ 3499630 w 7039738"/>
                <a:gd name="connsiteY434" fmla="*/ 3601452 h 4318087"/>
                <a:gd name="connsiteX435" fmla="*/ 3483588 w 7039738"/>
                <a:gd name="connsiteY435" fmla="*/ 3553326 h 4318087"/>
                <a:gd name="connsiteX436" fmla="*/ 3475567 w 7039738"/>
                <a:gd name="connsiteY436" fmla="*/ 3529263 h 4318087"/>
                <a:gd name="connsiteX437" fmla="*/ 3451504 w 7039738"/>
                <a:gd name="connsiteY437" fmla="*/ 3441031 h 4318087"/>
                <a:gd name="connsiteX438" fmla="*/ 3443483 w 7039738"/>
                <a:gd name="connsiteY438" fmla="*/ 3416968 h 4318087"/>
                <a:gd name="connsiteX439" fmla="*/ 3427441 w 7039738"/>
                <a:gd name="connsiteY439" fmla="*/ 3384884 h 4318087"/>
                <a:gd name="connsiteX440" fmla="*/ 3411398 w 7039738"/>
                <a:gd name="connsiteY440" fmla="*/ 3336757 h 4318087"/>
                <a:gd name="connsiteX441" fmla="*/ 3403377 w 7039738"/>
                <a:gd name="connsiteY441" fmla="*/ 3312694 h 4318087"/>
                <a:gd name="connsiteX442" fmla="*/ 3387335 w 7039738"/>
                <a:gd name="connsiteY442" fmla="*/ 3288631 h 4318087"/>
                <a:gd name="connsiteX443" fmla="*/ 3355251 w 7039738"/>
                <a:gd name="connsiteY443" fmla="*/ 3216442 h 4318087"/>
                <a:gd name="connsiteX444" fmla="*/ 3339209 w 7039738"/>
                <a:gd name="connsiteY444" fmla="*/ 3168315 h 4318087"/>
                <a:gd name="connsiteX445" fmla="*/ 3307125 w 7039738"/>
                <a:gd name="connsiteY445" fmla="*/ 3112168 h 4318087"/>
                <a:gd name="connsiteX446" fmla="*/ 3291083 w 7039738"/>
                <a:gd name="connsiteY446" fmla="*/ 3088105 h 4318087"/>
                <a:gd name="connsiteX447" fmla="*/ 3258998 w 7039738"/>
                <a:gd name="connsiteY447" fmla="*/ 3023936 h 4318087"/>
                <a:gd name="connsiteX448" fmla="*/ 3218893 w 7039738"/>
                <a:gd name="connsiteY448" fmla="*/ 2951747 h 4318087"/>
                <a:gd name="connsiteX449" fmla="*/ 3194830 w 7039738"/>
                <a:gd name="connsiteY449" fmla="*/ 2903621 h 4318087"/>
                <a:gd name="connsiteX450" fmla="*/ 3170767 w 7039738"/>
                <a:gd name="connsiteY450" fmla="*/ 2847473 h 4318087"/>
                <a:gd name="connsiteX451" fmla="*/ 3138683 w 7039738"/>
                <a:gd name="connsiteY451" fmla="*/ 2799347 h 4318087"/>
                <a:gd name="connsiteX452" fmla="*/ 3122641 w 7039738"/>
                <a:gd name="connsiteY452" fmla="*/ 2775284 h 4318087"/>
                <a:gd name="connsiteX453" fmla="*/ 3114619 w 7039738"/>
                <a:gd name="connsiteY453" fmla="*/ 2751221 h 4318087"/>
                <a:gd name="connsiteX454" fmla="*/ 3098577 w 7039738"/>
                <a:gd name="connsiteY454" fmla="*/ 2735178 h 4318087"/>
                <a:gd name="connsiteX455" fmla="*/ 3082535 w 7039738"/>
                <a:gd name="connsiteY455" fmla="*/ 2711115 h 4318087"/>
                <a:gd name="connsiteX456" fmla="*/ 3074514 w 7039738"/>
                <a:gd name="connsiteY456" fmla="*/ 2679031 h 4318087"/>
                <a:gd name="connsiteX457" fmla="*/ 3050451 w 7039738"/>
                <a:gd name="connsiteY457" fmla="*/ 2654968 h 4318087"/>
                <a:gd name="connsiteX458" fmla="*/ 3034409 w 7039738"/>
                <a:gd name="connsiteY458" fmla="*/ 2630905 h 4318087"/>
                <a:gd name="connsiteX459" fmla="*/ 3026388 w 7039738"/>
                <a:gd name="connsiteY459" fmla="*/ 2606842 h 4318087"/>
                <a:gd name="connsiteX460" fmla="*/ 2986283 w 7039738"/>
                <a:gd name="connsiteY460" fmla="*/ 2550694 h 4318087"/>
                <a:gd name="connsiteX461" fmla="*/ 2962219 w 7039738"/>
                <a:gd name="connsiteY461" fmla="*/ 2502568 h 4318087"/>
                <a:gd name="connsiteX462" fmla="*/ 2946177 w 7039738"/>
                <a:gd name="connsiteY462" fmla="*/ 2470484 h 4318087"/>
                <a:gd name="connsiteX463" fmla="*/ 2938156 w 7039738"/>
                <a:gd name="connsiteY463" fmla="*/ 2446421 h 4318087"/>
                <a:gd name="connsiteX464" fmla="*/ 2922114 w 7039738"/>
                <a:gd name="connsiteY464" fmla="*/ 2430378 h 4318087"/>
                <a:gd name="connsiteX465" fmla="*/ 2906072 w 7039738"/>
                <a:gd name="connsiteY465" fmla="*/ 2382252 h 4318087"/>
                <a:gd name="connsiteX466" fmla="*/ 2873988 w 7039738"/>
                <a:gd name="connsiteY466" fmla="*/ 2334126 h 4318087"/>
                <a:gd name="connsiteX467" fmla="*/ 2857946 w 7039738"/>
                <a:gd name="connsiteY467" fmla="*/ 2310063 h 4318087"/>
                <a:gd name="connsiteX468" fmla="*/ 2841904 w 7039738"/>
                <a:gd name="connsiteY468" fmla="*/ 2261936 h 4318087"/>
                <a:gd name="connsiteX469" fmla="*/ 2825862 w 7039738"/>
                <a:gd name="connsiteY469" fmla="*/ 2237873 h 4318087"/>
                <a:gd name="connsiteX470" fmla="*/ 2801798 w 7039738"/>
                <a:gd name="connsiteY470" fmla="*/ 2197768 h 4318087"/>
                <a:gd name="connsiteX471" fmla="*/ 2793777 w 7039738"/>
                <a:gd name="connsiteY471" fmla="*/ 2173705 h 4318087"/>
                <a:gd name="connsiteX472" fmla="*/ 2745651 w 7039738"/>
                <a:gd name="connsiteY472" fmla="*/ 2101515 h 4318087"/>
                <a:gd name="connsiteX473" fmla="*/ 2729609 w 7039738"/>
                <a:gd name="connsiteY473" fmla="*/ 2077452 h 4318087"/>
                <a:gd name="connsiteX474" fmla="*/ 2721588 w 7039738"/>
                <a:gd name="connsiteY474" fmla="*/ 2053389 h 4318087"/>
                <a:gd name="connsiteX475" fmla="*/ 2697525 w 7039738"/>
                <a:gd name="connsiteY475" fmla="*/ 2037347 h 4318087"/>
                <a:gd name="connsiteX476" fmla="*/ 2665441 w 7039738"/>
                <a:gd name="connsiteY476" fmla="*/ 2005263 h 4318087"/>
                <a:gd name="connsiteX477" fmla="*/ 2649398 w 7039738"/>
                <a:gd name="connsiteY477" fmla="*/ 1981200 h 4318087"/>
                <a:gd name="connsiteX478" fmla="*/ 2625335 w 7039738"/>
                <a:gd name="connsiteY478" fmla="*/ 1957136 h 4318087"/>
                <a:gd name="connsiteX479" fmla="*/ 2609293 w 7039738"/>
                <a:gd name="connsiteY479" fmla="*/ 1933073 h 4318087"/>
                <a:gd name="connsiteX480" fmla="*/ 2537104 w 7039738"/>
                <a:gd name="connsiteY480" fmla="*/ 1868905 h 4318087"/>
                <a:gd name="connsiteX481" fmla="*/ 2496998 w 7039738"/>
                <a:gd name="connsiteY481" fmla="*/ 1836821 h 4318087"/>
                <a:gd name="connsiteX482" fmla="*/ 2480956 w 7039738"/>
                <a:gd name="connsiteY482" fmla="*/ 1820778 h 4318087"/>
                <a:gd name="connsiteX483" fmla="*/ 2432830 w 7039738"/>
                <a:gd name="connsiteY483" fmla="*/ 1788694 h 4318087"/>
                <a:gd name="connsiteX484" fmla="*/ 2408767 w 7039738"/>
                <a:gd name="connsiteY484" fmla="*/ 1772652 h 4318087"/>
                <a:gd name="connsiteX485" fmla="*/ 2336577 w 7039738"/>
                <a:gd name="connsiteY485" fmla="*/ 1748589 h 4318087"/>
                <a:gd name="connsiteX486" fmla="*/ 2312514 w 7039738"/>
                <a:gd name="connsiteY486" fmla="*/ 1740568 h 4318087"/>
                <a:gd name="connsiteX487" fmla="*/ 2256367 w 7039738"/>
                <a:gd name="connsiteY487" fmla="*/ 1748589 h 4318087"/>
                <a:gd name="connsiteX488" fmla="*/ 2208241 w 7039738"/>
                <a:gd name="connsiteY488" fmla="*/ 1764631 h 4318087"/>
                <a:gd name="connsiteX489" fmla="*/ 2192198 w 7039738"/>
                <a:gd name="connsiteY489" fmla="*/ 1780673 h 4318087"/>
                <a:gd name="connsiteX490" fmla="*/ 2168135 w 7039738"/>
                <a:gd name="connsiteY490" fmla="*/ 1788694 h 4318087"/>
                <a:gd name="connsiteX491" fmla="*/ 2128030 w 7039738"/>
                <a:gd name="connsiteY491" fmla="*/ 1820778 h 4318087"/>
                <a:gd name="connsiteX492" fmla="*/ 2111988 w 7039738"/>
                <a:gd name="connsiteY492" fmla="*/ 1836821 h 4318087"/>
                <a:gd name="connsiteX493" fmla="*/ 2095946 w 7039738"/>
                <a:gd name="connsiteY493" fmla="*/ 1860884 h 4318087"/>
                <a:gd name="connsiteX494" fmla="*/ 2071883 w 7039738"/>
                <a:gd name="connsiteY494" fmla="*/ 1876926 h 4318087"/>
                <a:gd name="connsiteX495" fmla="*/ 2031777 w 7039738"/>
                <a:gd name="connsiteY495" fmla="*/ 1925052 h 4318087"/>
                <a:gd name="connsiteX496" fmla="*/ 1983651 w 7039738"/>
                <a:gd name="connsiteY496" fmla="*/ 1973178 h 4318087"/>
                <a:gd name="connsiteX497" fmla="*/ 1919483 w 7039738"/>
                <a:gd name="connsiteY497" fmla="*/ 2069431 h 4318087"/>
                <a:gd name="connsiteX498" fmla="*/ 1903441 w 7039738"/>
                <a:gd name="connsiteY498" fmla="*/ 2093494 h 4318087"/>
                <a:gd name="connsiteX499" fmla="*/ 1879377 w 7039738"/>
                <a:gd name="connsiteY499" fmla="*/ 2133600 h 4318087"/>
                <a:gd name="connsiteX500" fmla="*/ 1847293 w 7039738"/>
                <a:gd name="connsiteY500" fmla="*/ 2189747 h 4318087"/>
                <a:gd name="connsiteX501" fmla="*/ 1839272 w 7039738"/>
                <a:gd name="connsiteY501" fmla="*/ 2213810 h 4318087"/>
                <a:gd name="connsiteX502" fmla="*/ 1799167 w 7039738"/>
                <a:gd name="connsiteY502" fmla="*/ 2261936 h 4318087"/>
                <a:gd name="connsiteX503" fmla="*/ 1783125 w 7039738"/>
                <a:gd name="connsiteY503" fmla="*/ 2286000 h 4318087"/>
                <a:gd name="connsiteX504" fmla="*/ 1759062 w 7039738"/>
                <a:gd name="connsiteY504" fmla="*/ 2302042 h 4318087"/>
                <a:gd name="connsiteX505" fmla="*/ 1718956 w 7039738"/>
                <a:gd name="connsiteY505" fmla="*/ 2342147 h 4318087"/>
                <a:gd name="connsiteX506" fmla="*/ 1694893 w 7039738"/>
                <a:gd name="connsiteY506" fmla="*/ 2366210 h 4318087"/>
                <a:gd name="connsiteX507" fmla="*/ 1670830 w 7039738"/>
                <a:gd name="connsiteY507" fmla="*/ 2374231 h 4318087"/>
                <a:gd name="connsiteX508" fmla="*/ 1630725 w 7039738"/>
                <a:gd name="connsiteY508" fmla="*/ 2406315 h 4318087"/>
                <a:gd name="connsiteX509" fmla="*/ 1606662 w 7039738"/>
                <a:gd name="connsiteY509" fmla="*/ 2430378 h 4318087"/>
                <a:gd name="connsiteX510" fmla="*/ 1558535 w 7039738"/>
                <a:gd name="connsiteY510" fmla="*/ 2454442 h 4318087"/>
                <a:gd name="connsiteX511" fmla="*/ 1510409 w 7039738"/>
                <a:gd name="connsiteY511" fmla="*/ 2486526 h 4318087"/>
                <a:gd name="connsiteX512" fmla="*/ 1462283 w 7039738"/>
                <a:gd name="connsiteY512" fmla="*/ 2502568 h 4318087"/>
                <a:gd name="connsiteX513" fmla="*/ 1430198 w 7039738"/>
                <a:gd name="connsiteY513" fmla="*/ 2510589 h 4318087"/>
                <a:gd name="connsiteX514" fmla="*/ 1382072 w 7039738"/>
                <a:gd name="connsiteY514" fmla="*/ 2526631 h 4318087"/>
                <a:gd name="connsiteX515" fmla="*/ 1325925 w 7039738"/>
                <a:gd name="connsiteY515" fmla="*/ 2542673 h 4318087"/>
                <a:gd name="connsiteX516" fmla="*/ 1301862 w 7039738"/>
                <a:gd name="connsiteY516" fmla="*/ 2558715 h 4318087"/>
                <a:gd name="connsiteX517" fmla="*/ 1229672 w 7039738"/>
                <a:gd name="connsiteY517" fmla="*/ 2582778 h 4318087"/>
                <a:gd name="connsiteX518" fmla="*/ 1205609 w 7039738"/>
                <a:gd name="connsiteY518" fmla="*/ 2590800 h 4318087"/>
                <a:gd name="connsiteX519" fmla="*/ 1181546 w 7039738"/>
                <a:gd name="connsiteY519" fmla="*/ 2598821 h 4318087"/>
                <a:gd name="connsiteX520" fmla="*/ 1109356 w 7039738"/>
                <a:gd name="connsiteY520" fmla="*/ 2630905 h 4318087"/>
                <a:gd name="connsiteX521" fmla="*/ 1053209 w 7039738"/>
                <a:gd name="connsiteY521" fmla="*/ 2638926 h 4318087"/>
                <a:gd name="connsiteX522" fmla="*/ 997062 w 7039738"/>
                <a:gd name="connsiteY522" fmla="*/ 2654968 h 4318087"/>
                <a:gd name="connsiteX523" fmla="*/ 948935 w 7039738"/>
                <a:gd name="connsiteY523" fmla="*/ 2662989 h 4318087"/>
                <a:gd name="connsiteX524" fmla="*/ 844662 w 7039738"/>
                <a:gd name="connsiteY524" fmla="*/ 2679031 h 4318087"/>
                <a:gd name="connsiteX525" fmla="*/ 772472 w 7039738"/>
                <a:gd name="connsiteY525" fmla="*/ 2695073 h 4318087"/>
                <a:gd name="connsiteX526" fmla="*/ 748409 w 7039738"/>
                <a:gd name="connsiteY526" fmla="*/ 2703094 h 4318087"/>
                <a:gd name="connsiteX527" fmla="*/ 708304 w 7039738"/>
                <a:gd name="connsiteY527" fmla="*/ 2711115 h 4318087"/>
                <a:gd name="connsiteX528" fmla="*/ 676219 w 7039738"/>
                <a:gd name="connsiteY528" fmla="*/ 2719136 h 4318087"/>
                <a:gd name="connsiteX529" fmla="*/ 636114 w 7039738"/>
                <a:gd name="connsiteY529" fmla="*/ 2727157 h 4318087"/>
                <a:gd name="connsiteX530" fmla="*/ 571946 w 7039738"/>
                <a:gd name="connsiteY530" fmla="*/ 2743200 h 4318087"/>
                <a:gd name="connsiteX531" fmla="*/ 539862 w 7039738"/>
                <a:gd name="connsiteY531" fmla="*/ 2759242 h 4318087"/>
                <a:gd name="connsiteX532" fmla="*/ 523819 w 7039738"/>
                <a:gd name="connsiteY532" fmla="*/ 2775284 h 4318087"/>
                <a:gd name="connsiteX533" fmla="*/ 475693 w 7039738"/>
                <a:gd name="connsiteY533" fmla="*/ 2791326 h 4318087"/>
                <a:gd name="connsiteX534" fmla="*/ 419546 w 7039738"/>
                <a:gd name="connsiteY534" fmla="*/ 2831431 h 4318087"/>
                <a:gd name="connsiteX535" fmla="*/ 395483 w 7039738"/>
                <a:gd name="connsiteY535" fmla="*/ 2855494 h 4318087"/>
                <a:gd name="connsiteX536" fmla="*/ 347356 w 7039738"/>
                <a:gd name="connsiteY536" fmla="*/ 2895600 h 4318087"/>
                <a:gd name="connsiteX537" fmla="*/ 307251 w 7039738"/>
                <a:gd name="connsiteY537" fmla="*/ 2935705 h 4318087"/>
                <a:gd name="connsiteX538" fmla="*/ 291209 w 7039738"/>
                <a:gd name="connsiteY538" fmla="*/ 2959768 h 4318087"/>
                <a:gd name="connsiteX539" fmla="*/ 243083 w 7039738"/>
                <a:gd name="connsiteY539" fmla="*/ 2999873 h 4318087"/>
                <a:gd name="connsiteX540" fmla="*/ 227041 w 7039738"/>
                <a:gd name="connsiteY540" fmla="*/ 3023936 h 4318087"/>
                <a:gd name="connsiteX541" fmla="*/ 202977 w 7039738"/>
                <a:gd name="connsiteY541" fmla="*/ 3031957 h 4318087"/>
                <a:gd name="connsiteX542" fmla="*/ 178914 w 7039738"/>
                <a:gd name="connsiteY542" fmla="*/ 3048000 h 4318087"/>
                <a:gd name="connsiteX543" fmla="*/ 138809 w 7039738"/>
                <a:gd name="connsiteY543" fmla="*/ 3088105 h 4318087"/>
                <a:gd name="connsiteX544" fmla="*/ 98704 w 7039738"/>
                <a:gd name="connsiteY544" fmla="*/ 3136231 h 4318087"/>
                <a:gd name="connsiteX545" fmla="*/ 90683 w 7039738"/>
                <a:gd name="connsiteY545" fmla="*/ 3112168 h 4318087"/>
                <a:gd name="connsiteX546" fmla="*/ 146830 w 7039738"/>
                <a:gd name="connsiteY546" fmla="*/ 3048000 h 4318087"/>
                <a:gd name="connsiteX547" fmla="*/ 162872 w 7039738"/>
                <a:gd name="connsiteY547" fmla="*/ 3031957 h 4318087"/>
                <a:gd name="connsiteX548" fmla="*/ 194956 w 7039738"/>
                <a:gd name="connsiteY548" fmla="*/ 2991852 h 4318087"/>
                <a:gd name="connsiteX549" fmla="*/ 202977 w 7039738"/>
                <a:gd name="connsiteY549" fmla="*/ 2967789 h 4318087"/>
                <a:gd name="connsiteX550" fmla="*/ 235062 w 7039738"/>
                <a:gd name="connsiteY550" fmla="*/ 2927684 h 4318087"/>
                <a:gd name="connsiteX551" fmla="*/ 259125 w 7039738"/>
                <a:gd name="connsiteY551" fmla="*/ 2911642 h 4318087"/>
                <a:gd name="connsiteX552" fmla="*/ 235062 w 7039738"/>
                <a:gd name="connsiteY552" fmla="*/ 2903621 h 4318087"/>
                <a:gd name="connsiteX553" fmla="*/ 186935 w 7039738"/>
                <a:gd name="connsiteY553" fmla="*/ 2919663 h 4318087"/>
                <a:gd name="connsiteX554" fmla="*/ 162872 w 7039738"/>
                <a:gd name="connsiteY554" fmla="*/ 2927684 h 4318087"/>
                <a:gd name="connsiteX555" fmla="*/ 138809 w 7039738"/>
                <a:gd name="connsiteY555" fmla="*/ 2943726 h 4318087"/>
                <a:gd name="connsiteX556" fmla="*/ 114746 w 7039738"/>
                <a:gd name="connsiteY556" fmla="*/ 2951747 h 4318087"/>
                <a:gd name="connsiteX557" fmla="*/ 66619 w 7039738"/>
                <a:gd name="connsiteY557" fmla="*/ 2983831 h 4318087"/>
                <a:gd name="connsiteX558" fmla="*/ 42556 w 7039738"/>
                <a:gd name="connsiteY558" fmla="*/ 2999873 h 4318087"/>
                <a:gd name="connsiteX559" fmla="*/ 18493 w 7039738"/>
                <a:gd name="connsiteY559" fmla="*/ 3015915 h 4318087"/>
                <a:gd name="connsiteX560" fmla="*/ 2451 w 7039738"/>
                <a:gd name="connsiteY560" fmla="*/ 3039978 h 4318087"/>
                <a:gd name="connsiteX561" fmla="*/ 50577 w 7039738"/>
                <a:gd name="connsiteY561" fmla="*/ 3007894 h 4318087"/>
                <a:gd name="connsiteX562" fmla="*/ 74641 w 7039738"/>
                <a:gd name="connsiteY562" fmla="*/ 2991852 h 4318087"/>
                <a:gd name="connsiteX563" fmla="*/ 98704 w 7039738"/>
                <a:gd name="connsiteY563" fmla="*/ 2975810 h 4318087"/>
                <a:gd name="connsiteX564" fmla="*/ 122767 w 7039738"/>
                <a:gd name="connsiteY564" fmla="*/ 2959768 h 4318087"/>
                <a:gd name="connsiteX565" fmla="*/ 138809 w 7039738"/>
                <a:gd name="connsiteY565" fmla="*/ 2935705 h 4318087"/>
                <a:gd name="connsiteX566" fmla="*/ 162872 w 7039738"/>
                <a:gd name="connsiteY566" fmla="*/ 2919663 h 4318087"/>
                <a:gd name="connsiteX567" fmla="*/ 170893 w 7039738"/>
                <a:gd name="connsiteY567" fmla="*/ 2895600 h 4318087"/>
                <a:gd name="connsiteX568" fmla="*/ 186935 w 7039738"/>
                <a:gd name="connsiteY568" fmla="*/ 2879557 h 4318087"/>
                <a:gd name="connsiteX569" fmla="*/ 235062 w 7039738"/>
                <a:gd name="connsiteY569" fmla="*/ 2815389 h 4318087"/>
                <a:gd name="connsiteX570" fmla="*/ 259125 w 7039738"/>
                <a:gd name="connsiteY570" fmla="*/ 2799347 h 4318087"/>
                <a:gd name="connsiteX571" fmla="*/ 291209 w 7039738"/>
                <a:gd name="connsiteY571" fmla="*/ 2759242 h 4318087"/>
                <a:gd name="connsiteX572" fmla="*/ 307251 w 7039738"/>
                <a:gd name="connsiteY572" fmla="*/ 2735178 h 4318087"/>
                <a:gd name="connsiteX573" fmla="*/ 331314 w 7039738"/>
                <a:gd name="connsiteY573" fmla="*/ 2727157 h 4318087"/>
                <a:gd name="connsiteX574" fmla="*/ 427567 w 7039738"/>
                <a:gd name="connsiteY574" fmla="*/ 2679031 h 4318087"/>
                <a:gd name="connsiteX575" fmla="*/ 451630 w 7039738"/>
                <a:gd name="connsiteY575" fmla="*/ 2671010 h 4318087"/>
                <a:gd name="connsiteX576" fmla="*/ 475693 w 7039738"/>
                <a:gd name="connsiteY576" fmla="*/ 2662989 h 4318087"/>
                <a:gd name="connsiteX577" fmla="*/ 499756 w 7039738"/>
                <a:gd name="connsiteY577" fmla="*/ 2646947 h 4318087"/>
                <a:gd name="connsiteX578" fmla="*/ 531841 w 7039738"/>
                <a:gd name="connsiteY578" fmla="*/ 2638926 h 4318087"/>
                <a:gd name="connsiteX579" fmla="*/ 636114 w 7039738"/>
                <a:gd name="connsiteY579" fmla="*/ 2622884 h 4318087"/>
                <a:gd name="connsiteX580" fmla="*/ 660177 w 7039738"/>
                <a:gd name="connsiteY580" fmla="*/ 2614863 h 4318087"/>
                <a:gd name="connsiteX581" fmla="*/ 772472 w 7039738"/>
                <a:gd name="connsiteY581" fmla="*/ 2598821 h 4318087"/>
                <a:gd name="connsiteX582" fmla="*/ 860704 w 7039738"/>
                <a:gd name="connsiteY582" fmla="*/ 2582778 h 4318087"/>
                <a:gd name="connsiteX583" fmla="*/ 924872 w 7039738"/>
                <a:gd name="connsiteY583" fmla="*/ 2566736 h 4318087"/>
                <a:gd name="connsiteX584" fmla="*/ 964977 w 7039738"/>
                <a:gd name="connsiteY584" fmla="*/ 2558715 h 4318087"/>
                <a:gd name="connsiteX585" fmla="*/ 989041 w 7039738"/>
                <a:gd name="connsiteY585" fmla="*/ 2550694 h 4318087"/>
                <a:gd name="connsiteX586" fmla="*/ 1021125 w 7039738"/>
                <a:gd name="connsiteY586" fmla="*/ 2542673 h 4318087"/>
                <a:gd name="connsiteX587" fmla="*/ 1045188 w 7039738"/>
                <a:gd name="connsiteY587" fmla="*/ 2534652 h 4318087"/>
                <a:gd name="connsiteX588" fmla="*/ 1077272 w 7039738"/>
                <a:gd name="connsiteY588" fmla="*/ 2526631 h 4318087"/>
                <a:gd name="connsiteX589" fmla="*/ 1109356 w 7039738"/>
                <a:gd name="connsiteY589" fmla="*/ 2510589 h 4318087"/>
                <a:gd name="connsiteX590" fmla="*/ 1157483 w 7039738"/>
                <a:gd name="connsiteY590" fmla="*/ 2494547 h 4318087"/>
                <a:gd name="connsiteX591" fmla="*/ 1213630 w 7039738"/>
                <a:gd name="connsiteY591" fmla="*/ 2462463 h 4318087"/>
                <a:gd name="connsiteX592" fmla="*/ 1253735 w 7039738"/>
                <a:gd name="connsiteY592" fmla="*/ 2430378 h 4318087"/>
                <a:gd name="connsiteX593" fmla="*/ 1277798 w 7039738"/>
                <a:gd name="connsiteY593" fmla="*/ 2414336 h 4318087"/>
                <a:gd name="connsiteX594" fmla="*/ 1293841 w 7039738"/>
                <a:gd name="connsiteY594" fmla="*/ 2398294 h 4318087"/>
                <a:gd name="connsiteX595" fmla="*/ 1341967 w 7039738"/>
                <a:gd name="connsiteY595" fmla="*/ 2366210 h 4318087"/>
                <a:gd name="connsiteX596" fmla="*/ 1358009 w 7039738"/>
                <a:gd name="connsiteY596" fmla="*/ 2342147 h 4318087"/>
                <a:gd name="connsiteX597" fmla="*/ 1382072 w 7039738"/>
                <a:gd name="connsiteY597" fmla="*/ 2334126 h 4318087"/>
                <a:gd name="connsiteX598" fmla="*/ 1390093 w 7039738"/>
                <a:gd name="connsiteY598" fmla="*/ 2310063 h 4318087"/>
                <a:gd name="connsiteX599" fmla="*/ 1414156 w 7039738"/>
                <a:gd name="connsiteY599" fmla="*/ 2294021 h 4318087"/>
                <a:gd name="connsiteX600" fmla="*/ 1430198 w 7039738"/>
                <a:gd name="connsiteY600" fmla="*/ 2277978 h 4318087"/>
                <a:gd name="connsiteX601" fmla="*/ 1438219 w 7039738"/>
                <a:gd name="connsiteY601" fmla="*/ 2253915 h 4318087"/>
                <a:gd name="connsiteX602" fmla="*/ 1486346 w 7039738"/>
                <a:gd name="connsiteY602" fmla="*/ 2189747 h 4318087"/>
                <a:gd name="connsiteX603" fmla="*/ 1510409 w 7039738"/>
                <a:gd name="connsiteY603" fmla="*/ 2141621 h 4318087"/>
                <a:gd name="connsiteX604" fmla="*/ 1518430 w 7039738"/>
                <a:gd name="connsiteY604" fmla="*/ 2053389 h 4318087"/>
                <a:gd name="connsiteX605" fmla="*/ 1494367 w 7039738"/>
                <a:gd name="connsiteY605" fmla="*/ 2045368 h 4318087"/>
                <a:gd name="connsiteX606" fmla="*/ 1462283 w 7039738"/>
                <a:gd name="connsiteY606" fmla="*/ 2037347 h 4318087"/>
                <a:gd name="connsiteX607" fmla="*/ 1325925 w 7039738"/>
                <a:gd name="connsiteY607" fmla="*/ 2045368 h 4318087"/>
                <a:gd name="connsiteX608" fmla="*/ 1285819 w 7039738"/>
                <a:gd name="connsiteY608" fmla="*/ 2053389 h 4318087"/>
                <a:gd name="connsiteX609" fmla="*/ 1253735 w 7039738"/>
                <a:gd name="connsiteY609" fmla="*/ 2061410 h 4318087"/>
                <a:gd name="connsiteX610" fmla="*/ 1181546 w 7039738"/>
                <a:gd name="connsiteY610" fmla="*/ 2085473 h 4318087"/>
                <a:gd name="connsiteX611" fmla="*/ 1157483 w 7039738"/>
                <a:gd name="connsiteY611" fmla="*/ 2093494 h 4318087"/>
                <a:gd name="connsiteX612" fmla="*/ 1093314 w 7039738"/>
                <a:gd name="connsiteY612" fmla="*/ 2109536 h 4318087"/>
                <a:gd name="connsiteX613" fmla="*/ 1061230 w 7039738"/>
                <a:gd name="connsiteY613" fmla="*/ 2117557 h 4318087"/>
                <a:gd name="connsiteX614" fmla="*/ 1037167 w 7039738"/>
                <a:gd name="connsiteY614" fmla="*/ 2125578 h 4318087"/>
                <a:gd name="connsiteX615" fmla="*/ 972998 w 7039738"/>
                <a:gd name="connsiteY615" fmla="*/ 2157663 h 4318087"/>
                <a:gd name="connsiteX616" fmla="*/ 940914 w 7039738"/>
                <a:gd name="connsiteY616" fmla="*/ 2165684 h 4318087"/>
                <a:gd name="connsiteX617" fmla="*/ 892788 w 7039738"/>
                <a:gd name="connsiteY617" fmla="*/ 2205789 h 4318087"/>
                <a:gd name="connsiteX618" fmla="*/ 868725 w 7039738"/>
                <a:gd name="connsiteY618" fmla="*/ 2229852 h 4318087"/>
                <a:gd name="connsiteX619" fmla="*/ 836641 w 7039738"/>
                <a:gd name="connsiteY619" fmla="*/ 2253915 h 4318087"/>
                <a:gd name="connsiteX620" fmla="*/ 780493 w 7039738"/>
                <a:gd name="connsiteY620" fmla="*/ 2302042 h 4318087"/>
                <a:gd name="connsiteX621" fmla="*/ 740388 w 7039738"/>
                <a:gd name="connsiteY621" fmla="*/ 2342147 h 4318087"/>
                <a:gd name="connsiteX622" fmla="*/ 724346 w 7039738"/>
                <a:gd name="connsiteY622" fmla="*/ 2366210 h 4318087"/>
                <a:gd name="connsiteX623" fmla="*/ 700283 w 7039738"/>
                <a:gd name="connsiteY623" fmla="*/ 2382252 h 4318087"/>
                <a:gd name="connsiteX624" fmla="*/ 692262 w 7039738"/>
                <a:gd name="connsiteY624" fmla="*/ 2390273 h 4318087"/>
                <a:gd name="connsiteX625" fmla="*/ 716325 w 7039738"/>
                <a:gd name="connsiteY625" fmla="*/ 2374231 h 4318087"/>
                <a:gd name="connsiteX626" fmla="*/ 756430 w 7039738"/>
                <a:gd name="connsiteY626" fmla="*/ 2302042 h 4318087"/>
                <a:gd name="connsiteX627" fmla="*/ 772472 w 7039738"/>
                <a:gd name="connsiteY627" fmla="*/ 2277978 h 4318087"/>
                <a:gd name="connsiteX628" fmla="*/ 788514 w 7039738"/>
                <a:gd name="connsiteY628" fmla="*/ 2253915 h 4318087"/>
                <a:gd name="connsiteX629" fmla="*/ 764451 w 7039738"/>
                <a:gd name="connsiteY629" fmla="*/ 2237873 h 4318087"/>
                <a:gd name="connsiteX630" fmla="*/ 740388 w 7039738"/>
                <a:gd name="connsiteY630" fmla="*/ 2253915 h 4318087"/>
                <a:gd name="connsiteX631" fmla="*/ 692262 w 7039738"/>
                <a:gd name="connsiteY631" fmla="*/ 2269957 h 4318087"/>
                <a:gd name="connsiteX632" fmla="*/ 636114 w 7039738"/>
                <a:gd name="connsiteY632" fmla="*/ 2286000 h 4318087"/>
                <a:gd name="connsiteX633" fmla="*/ 587988 w 7039738"/>
                <a:gd name="connsiteY633" fmla="*/ 2310063 h 4318087"/>
                <a:gd name="connsiteX634" fmla="*/ 563925 w 7039738"/>
                <a:gd name="connsiteY634" fmla="*/ 2334126 h 4318087"/>
                <a:gd name="connsiteX635" fmla="*/ 539862 w 7039738"/>
                <a:gd name="connsiteY635" fmla="*/ 2342147 h 4318087"/>
                <a:gd name="connsiteX636" fmla="*/ 523819 w 7039738"/>
                <a:gd name="connsiteY636" fmla="*/ 2366210 h 4318087"/>
                <a:gd name="connsiteX637" fmla="*/ 499756 w 7039738"/>
                <a:gd name="connsiteY637" fmla="*/ 2390273 h 4318087"/>
                <a:gd name="connsiteX638" fmla="*/ 523819 w 7039738"/>
                <a:gd name="connsiteY638" fmla="*/ 2342147 h 4318087"/>
                <a:gd name="connsiteX639" fmla="*/ 531841 w 7039738"/>
                <a:gd name="connsiteY639" fmla="*/ 2318084 h 4318087"/>
                <a:gd name="connsiteX640" fmla="*/ 555904 w 7039738"/>
                <a:gd name="connsiteY640" fmla="*/ 2302042 h 4318087"/>
                <a:gd name="connsiteX641" fmla="*/ 579967 w 7039738"/>
                <a:gd name="connsiteY641" fmla="*/ 2253915 h 4318087"/>
                <a:gd name="connsiteX642" fmla="*/ 604030 w 7039738"/>
                <a:gd name="connsiteY642" fmla="*/ 2237873 h 4318087"/>
                <a:gd name="connsiteX643" fmla="*/ 620072 w 7039738"/>
                <a:gd name="connsiteY643" fmla="*/ 2213810 h 4318087"/>
                <a:gd name="connsiteX644" fmla="*/ 692262 w 7039738"/>
                <a:gd name="connsiteY644" fmla="*/ 2173705 h 4318087"/>
                <a:gd name="connsiteX645" fmla="*/ 764451 w 7039738"/>
                <a:gd name="connsiteY645" fmla="*/ 2133600 h 4318087"/>
                <a:gd name="connsiteX646" fmla="*/ 780493 w 7039738"/>
                <a:gd name="connsiteY646" fmla="*/ 2117557 h 4318087"/>
                <a:gd name="connsiteX647" fmla="*/ 828619 w 7039738"/>
                <a:gd name="connsiteY647" fmla="*/ 2101515 h 4318087"/>
                <a:gd name="connsiteX648" fmla="*/ 876746 w 7039738"/>
                <a:gd name="connsiteY648" fmla="*/ 2085473 h 4318087"/>
                <a:gd name="connsiteX649" fmla="*/ 900809 w 7039738"/>
                <a:gd name="connsiteY649" fmla="*/ 2077452 h 4318087"/>
                <a:gd name="connsiteX650" fmla="*/ 924872 w 7039738"/>
                <a:gd name="connsiteY650" fmla="*/ 2069431 h 4318087"/>
                <a:gd name="connsiteX651" fmla="*/ 989041 w 7039738"/>
                <a:gd name="connsiteY651" fmla="*/ 2053389 h 4318087"/>
                <a:gd name="connsiteX652" fmla="*/ 1053209 w 7039738"/>
                <a:gd name="connsiteY652" fmla="*/ 2037347 h 4318087"/>
                <a:gd name="connsiteX653" fmla="*/ 1117377 w 7039738"/>
                <a:gd name="connsiteY653" fmla="*/ 2029326 h 4318087"/>
                <a:gd name="connsiteX654" fmla="*/ 1277798 w 7039738"/>
                <a:gd name="connsiteY654" fmla="*/ 2013284 h 4318087"/>
                <a:gd name="connsiteX655" fmla="*/ 1317904 w 7039738"/>
                <a:gd name="connsiteY655" fmla="*/ 2005263 h 4318087"/>
                <a:gd name="connsiteX656" fmla="*/ 1374051 w 7039738"/>
                <a:gd name="connsiteY656" fmla="*/ 1997242 h 4318087"/>
                <a:gd name="connsiteX657" fmla="*/ 1398114 w 7039738"/>
                <a:gd name="connsiteY657" fmla="*/ 1989221 h 4318087"/>
                <a:gd name="connsiteX658" fmla="*/ 1438219 w 7039738"/>
                <a:gd name="connsiteY658" fmla="*/ 1965157 h 4318087"/>
                <a:gd name="connsiteX659" fmla="*/ 1454262 w 7039738"/>
                <a:gd name="connsiteY659" fmla="*/ 1949115 h 4318087"/>
                <a:gd name="connsiteX660" fmla="*/ 1478325 w 7039738"/>
                <a:gd name="connsiteY660" fmla="*/ 1941094 h 4318087"/>
                <a:gd name="connsiteX661" fmla="*/ 1550514 w 7039738"/>
                <a:gd name="connsiteY661" fmla="*/ 1900989 h 4318087"/>
                <a:gd name="connsiteX662" fmla="*/ 1574577 w 7039738"/>
                <a:gd name="connsiteY662" fmla="*/ 1876926 h 4318087"/>
                <a:gd name="connsiteX663" fmla="*/ 1598641 w 7039738"/>
                <a:gd name="connsiteY663" fmla="*/ 1860884 h 4318087"/>
                <a:gd name="connsiteX664" fmla="*/ 1638746 w 7039738"/>
                <a:gd name="connsiteY664" fmla="*/ 1820778 h 4318087"/>
                <a:gd name="connsiteX665" fmla="*/ 1662809 w 7039738"/>
                <a:gd name="connsiteY665" fmla="*/ 1796715 h 4318087"/>
                <a:gd name="connsiteX666" fmla="*/ 1686872 w 7039738"/>
                <a:gd name="connsiteY666" fmla="*/ 1780673 h 4318087"/>
                <a:gd name="connsiteX667" fmla="*/ 1710935 w 7039738"/>
                <a:gd name="connsiteY667" fmla="*/ 1748589 h 4318087"/>
                <a:gd name="connsiteX668" fmla="*/ 1734998 w 7039738"/>
                <a:gd name="connsiteY668" fmla="*/ 1732547 h 4318087"/>
                <a:gd name="connsiteX669" fmla="*/ 1751041 w 7039738"/>
                <a:gd name="connsiteY669" fmla="*/ 1716505 h 4318087"/>
                <a:gd name="connsiteX670" fmla="*/ 1783125 w 7039738"/>
                <a:gd name="connsiteY670" fmla="*/ 1676400 h 4318087"/>
                <a:gd name="connsiteX671" fmla="*/ 1815209 w 7039738"/>
                <a:gd name="connsiteY671" fmla="*/ 1636294 h 4318087"/>
                <a:gd name="connsiteX672" fmla="*/ 1823230 w 7039738"/>
                <a:gd name="connsiteY672" fmla="*/ 1612231 h 4318087"/>
                <a:gd name="connsiteX673" fmla="*/ 1847293 w 7039738"/>
                <a:gd name="connsiteY673" fmla="*/ 1564105 h 4318087"/>
                <a:gd name="connsiteX674" fmla="*/ 1831251 w 7039738"/>
                <a:gd name="connsiteY674" fmla="*/ 1451810 h 4318087"/>
                <a:gd name="connsiteX675" fmla="*/ 1815209 w 7039738"/>
                <a:gd name="connsiteY675" fmla="*/ 1427747 h 4318087"/>
                <a:gd name="connsiteX676" fmla="*/ 1791146 w 7039738"/>
                <a:gd name="connsiteY676" fmla="*/ 1411705 h 4318087"/>
                <a:gd name="connsiteX677" fmla="*/ 1751041 w 7039738"/>
                <a:gd name="connsiteY677" fmla="*/ 1371600 h 4318087"/>
                <a:gd name="connsiteX678" fmla="*/ 1734998 w 7039738"/>
                <a:gd name="connsiteY678" fmla="*/ 1355557 h 4318087"/>
                <a:gd name="connsiteX679" fmla="*/ 1662809 w 7039738"/>
                <a:gd name="connsiteY679" fmla="*/ 1315452 h 4318087"/>
                <a:gd name="connsiteX680" fmla="*/ 1614683 w 7039738"/>
                <a:gd name="connsiteY680" fmla="*/ 1275347 h 4318087"/>
                <a:gd name="connsiteX681" fmla="*/ 1582598 w 7039738"/>
                <a:gd name="connsiteY681" fmla="*/ 1251284 h 4318087"/>
                <a:gd name="connsiteX682" fmla="*/ 1534472 w 7039738"/>
                <a:gd name="connsiteY682" fmla="*/ 1235242 h 4318087"/>
                <a:gd name="connsiteX683" fmla="*/ 1422177 w 7039738"/>
                <a:gd name="connsiteY683" fmla="*/ 1203157 h 4318087"/>
                <a:gd name="connsiteX684" fmla="*/ 1285819 w 7039738"/>
                <a:gd name="connsiteY684" fmla="*/ 1179094 h 4318087"/>
                <a:gd name="connsiteX685" fmla="*/ 1237693 w 7039738"/>
                <a:gd name="connsiteY685" fmla="*/ 1171073 h 4318087"/>
                <a:gd name="connsiteX686" fmla="*/ 1189567 w 7039738"/>
                <a:gd name="connsiteY686" fmla="*/ 1163052 h 4318087"/>
                <a:gd name="connsiteX687" fmla="*/ 1101335 w 7039738"/>
                <a:gd name="connsiteY687" fmla="*/ 1147010 h 4318087"/>
                <a:gd name="connsiteX688" fmla="*/ 900809 w 7039738"/>
                <a:gd name="connsiteY688" fmla="*/ 1155031 h 4318087"/>
                <a:gd name="connsiteX689" fmla="*/ 860704 w 7039738"/>
                <a:gd name="connsiteY689" fmla="*/ 1163052 h 4318087"/>
                <a:gd name="connsiteX690" fmla="*/ 772472 w 7039738"/>
                <a:gd name="connsiteY690" fmla="*/ 1179094 h 4318087"/>
                <a:gd name="connsiteX691" fmla="*/ 748409 w 7039738"/>
                <a:gd name="connsiteY691" fmla="*/ 1195136 h 4318087"/>
                <a:gd name="connsiteX692" fmla="*/ 716325 w 7039738"/>
                <a:gd name="connsiteY692" fmla="*/ 1203157 h 4318087"/>
                <a:gd name="connsiteX693" fmla="*/ 692262 w 7039738"/>
                <a:gd name="connsiteY693" fmla="*/ 1211178 h 4318087"/>
                <a:gd name="connsiteX694" fmla="*/ 628093 w 7039738"/>
                <a:gd name="connsiteY694" fmla="*/ 1243263 h 4318087"/>
                <a:gd name="connsiteX695" fmla="*/ 571946 w 7039738"/>
                <a:gd name="connsiteY695" fmla="*/ 1259305 h 4318087"/>
                <a:gd name="connsiteX696" fmla="*/ 507777 w 7039738"/>
                <a:gd name="connsiteY696" fmla="*/ 1291389 h 4318087"/>
                <a:gd name="connsiteX697" fmla="*/ 475693 w 7039738"/>
                <a:gd name="connsiteY697" fmla="*/ 1307431 h 4318087"/>
                <a:gd name="connsiteX698" fmla="*/ 451630 w 7039738"/>
                <a:gd name="connsiteY698" fmla="*/ 1315452 h 4318087"/>
                <a:gd name="connsiteX699" fmla="*/ 411525 w 7039738"/>
                <a:gd name="connsiteY699" fmla="*/ 1347536 h 4318087"/>
                <a:gd name="connsiteX700" fmla="*/ 355377 w 7039738"/>
                <a:gd name="connsiteY700" fmla="*/ 1379621 h 4318087"/>
                <a:gd name="connsiteX701" fmla="*/ 323293 w 7039738"/>
                <a:gd name="connsiteY701" fmla="*/ 1403684 h 4318087"/>
                <a:gd name="connsiteX702" fmla="*/ 299230 w 7039738"/>
                <a:gd name="connsiteY702" fmla="*/ 1411705 h 4318087"/>
                <a:gd name="connsiteX703" fmla="*/ 275167 w 7039738"/>
                <a:gd name="connsiteY703" fmla="*/ 1435768 h 4318087"/>
                <a:gd name="connsiteX704" fmla="*/ 251104 w 7039738"/>
                <a:gd name="connsiteY704" fmla="*/ 1443789 h 4318087"/>
                <a:gd name="connsiteX705" fmla="*/ 210998 w 7039738"/>
                <a:gd name="connsiteY705" fmla="*/ 1475873 h 4318087"/>
                <a:gd name="connsiteX706" fmla="*/ 186935 w 7039738"/>
                <a:gd name="connsiteY706" fmla="*/ 1491915 h 4318087"/>
                <a:gd name="connsiteX707" fmla="*/ 235062 w 7039738"/>
                <a:gd name="connsiteY707" fmla="*/ 1475873 h 4318087"/>
                <a:gd name="connsiteX708" fmla="*/ 251104 w 7039738"/>
                <a:gd name="connsiteY708" fmla="*/ 1451810 h 4318087"/>
                <a:gd name="connsiteX709" fmla="*/ 251104 w 7039738"/>
                <a:gd name="connsiteY709" fmla="*/ 1371600 h 4318087"/>
                <a:gd name="connsiteX710" fmla="*/ 90683 w 7039738"/>
                <a:gd name="connsiteY710" fmla="*/ 1395663 h 4318087"/>
                <a:gd name="connsiteX711" fmla="*/ 42556 w 7039738"/>
                <a:gd name="connsiteY711" fmla="*/ 1427747 h 4318087"/>
                <a:gd name="connsiteX712" fmla="*/ 18493 w 7039738"/>
                <a:gd name="connsiteY712" fmla="*/ 1443789 h 4318087"/>
                <a:gd name="connsiteX713" fmla="*/ 42556 w 7039738"/>
                <a:gd name="connsiteY713" fmla="*/ 1419726 h 4318087"/>
                <a:gd name="connsiteX714" fmla="*/ 66619 w 7039738"/>
                <a:gd name="connsiteY714" fmla="*/ 1411705 h 4318087"/>
                <a:gd name="connsiteX715" fmla="*/ 106725 w 7039738"/>
                <a:gd name="connsiteY715" fmla="*/ 1379621 h 4318087"/>
                <a:gd name="connsiteX716" fmla="*/ 130788 w 7039738"/>
                <a:gd name="connsiteY716" fmla="*/ 1371600 h 4318087"/>
                <a:gd name="connsiteX717" fmla="*/ 146830 w 7039738"/>
                <a:gd name="connsiteY717" fmla="*/ 1355557 h 4318087"/>
                <a:gd name="connsiteX718" fmla="*/ 170893 w 7039738"/>
                <a:gd name="connsiteY718" fmla="*/ 1339515 h 4318087"/>
                <a:gd name="connsiteX719" fmla="*/ 210998 w 7039738"/>
                <a:gd name="connsiteY719" fmla="*/ 1307431 h 4318087"/>
                <a:gd name="connsiteX720" fmla="*/ 227041 w 7039738"/>
                <a:gd name="connsiteY720" fmla="*/ 1291389 h 4318087"/>
                <a:gd name="connsiteX721" fmla="*/ 275167 w 7039738"/>
                <a:gd name="connsiteY721" fmla="*/ 1275347 h 4318087"/>
                <a:gd name="connsiteX722" fmla="*/ 299230 w 7039738"/>
                <a:gd name="connsiteY722" fmla="*/ 1267326 h 4318087"/>
                <a:gd name="connsiteX723" fmla="*/ 323293 w 7039738"/>
                <a:gd name="connsiteY723" fmla="*/ 1251284 h 4318087"/>
                <a:gd name="connsiteX724" fmla="*/ 371419 w 7039738"/>
                <a:gd name="connsiteY724" fmla="*/ 1235242 h 4318087"/>
                <a:gd name="connsiteX725" fmla="*/ 395483 w 7039738"/>
                <a:gd name="connsiteY725" fmla="*/ 1227221 h 4318087"/>
                <a:gd name="connsiteX726" fmla="*/ 459651 w 7039738"/>
                <a:gd name="connsiteY726" fmla="*/ 1195136 h 4318087"/>
                <a:gd name="connsiteX727" fmla="*/ 507777 w 7039738"/>
                <a:gd name="connsiteY727" fmla="*/ 1171073 h 4318087"/>
                <a:gd name="connsiteX728" fmla="*/ 531841 w 7039738"/>
                <a:gd name="connsiteY728" fmla="*/ 1155031 h 4318087"/>
                <a:gd name="connsiteX729" fmla="*/ 596009 w 7039738"/>
                <a:gd name="connsiteY729" fmla="*/ 1122947 h 4318087"/>
                <a:gd name="connsiteX730" fmla="*/ 644135 w 7039738"/>
                <a:gd name="connsiteY730" fmla="*/ 1106905 h 4318087"/>
                <a:gd name="connsiteX731" fmla="*/ 668198 w 7039738"/>
                <a:gd name="connsiteY731" fmla="*/ 1090863 h 4318087"/>
                <a:gd name="connsiteX732" fmla="*/ 724346 w 7039738"/>
                <a:gd name="connsiteY732" fmla="*/ 1074821 h 4318087"/>
                <a:gd name="connsiteX733" fmla="*/ 772472 w 7039738"/>
                <a:gd name="connsiteY733" fmla="*/ 1058778 h 4318087"/>
                <a:gd name="connsiteX734" fmla="*/ 804556 w 7039738"/>
                <a:gd name="connsiteY734" fmla="*/ 1050757 h 4318087"/>
                <a:gd name="connsiteX735" fmla="*/ 828619 w 7039738"/>
                <a:gd name="connsiteY735" fmla="*/ 1042736 h 4318087"/>
                <a:gd name="connsiteX736" fmla="*/ 940914 w 7039738"/>
                <a:gd name="connsiteY736" fmla="*/ 1026694 h 4318087"/>
                <a:gd name="connsiteX737" fmla="*/ 1165504 w 7039738"/>
                <a:gd name="connsiteY737" fmla="*/ 1034715 h 4318087"/>
                <a:gd name="connsiteX738" fmla="*/ 1333946 w 7039738"/>
                <a:gd name="connsiteY738" fmla="*/ 1050757 h 4318087"/>
                <a:gd name="connsiteX739" fmla="*/ 1486346 w 7039738"/>
                <a:gd name="connsiteY739" fmla="*/ 1058778 h 4318087"/>
                <a:gd name="connsiteX740" fmla="*/ 1534472 w 7039738"/>
                <a:gd name="connsiteY740" fmla="*/ 1074821 h 4318087"/>
                <a:gd name="connsiteX741" fmla="*/ 1558535 w 7039738"/>
                <a:gd name="connsiteY741" fmla="*/ 1082842 h 4318087"/>
                <a:gd name="connsiteX742" fmla="*/ 1614683 w 7039738"/>
                <a:gd name="connsiteY742" fmla="*/ 1090863 h 4318087"/>
                <a:gd name="connsiteX743" fmla="*/ 1606662 w 7039738"/>
                <a:gd name="connsiteY743" fmla="*/ 1074821 h 4318087"/>
                <a:gd name="connsiteX744" fmla="*/ 1542493 w 7039738"/>
                <a:gd name="connsiteY744" fmla="*/ 1018673 h 4318087"/>
                <a:gd name="connsiteX745" fmla="*/ 1478325 w 7039738"/>
                <a:gd name="connsiteY745" fmla="*/ 1002631 h 4318087"/>
                <a:gd name="connsiteX746" fmla="*/ 1454262 w 7039738"/>
                <a:gd name="connsiteY746" fmla="*/ 994610 h 4318087"/>
                <a:gd name="connsiteX747" fmla="*/ 1269777 w 7039738"/>
                <a:gd name="connsiteY747" fmla="*/ 978568 h 4318087"/>
                <a:gd name="connsiteX748" fmla="*/ 1085293 w 7039738"/>
                <a:gd name="connsiteY748" fmla="*/ 962526 h 4318087"/>
                <a:gd name="connsiteX749" fmla="*/ 788514 w 7039738"/>
                <a:gd name="connsiteY749" fmla="*/ 946484 h 4318087"/>
                <a:gd name="connsiteX750" fmla="*/ 668198 w 7039738"/>
                <a:gd name="connsiteY750" fmla="*/ 938463 h 4318087"/>
                <a:gd name="connsiteX751" fmla="*/ 628093 w 7039738"/>
                <a:gd name="connsiteY751" fmla="*/ 930442 h 4318087"/>
                <a:gd name="connsiteX752" fmla="*/ 604030 w 7039738"/>
                <a:gd name="connsiteY752" fmla="*/ 922421 h 4318087"/>
                <a:gd name="connsiteX753" fmla="*/ 531841 w 7039738"/>
                <a:gd name="connsiteY753" fmla="*/ 906378 h 4318087"/>
                <a:gd name="connsiteX754" fmla="*/ 483714 w 7039738"/>
                <a:gd name="connsiteY754" fmla="*/ 890336 h 4318087"/>
                <a:gd name="connsiteX755" fmla="*/ 435588 w 7039738"/>
                <a:gd name="connsiteY755" fmla="*/ 858252 h 4318087"/>
                <a:gd name="connsiteX756" fmla="*/ 387462 w 7039738"/>
                <a:gd name="connsiteY756" fmla="*/ 842210 h 4318087"/>
                <a:gd name="connsiteX757" fmla="*/ 347356 w 7039738"/>
                <a:gd name="connsiteY757" fmla="*/ 810126 h 4318087"/>
                <a:gd name="connsiteX758" fmla="*/ 323293 w 7039738"/>
                <a:gd name="connsiteY758" fmla="*/ 786063 h 4318087"/>
                <a:gd name="connsiteX759" fmla="*/ 299230 w 7039738"/>
                <a:gd name="connsiteY759" fmla="*/ 770021 h 4318087"/>
                <a:gd name="connsiteX760" fmla="*/ 283188 w 7039738"/>
                <a:gd name="connsiteY760" fmla="*/ 753978 h 4318087"/>
                <a:gd name="connsiteX761" fmla="*/ 331314 w 7039738"/>
                <a:gd name="connsiteY761" fmla="*/ 778042 h 4318087"/>
                <a:gd name="connsiteX762" fmla="*/ 379441 w 7039738"/>
                <a:gd name="connsiteY762" fmla="*/ 794084 h 4318087"/>
                <a:gd name="connsiteX763" fmla="*/ 403504 w 7039738"/>
                <a:gd name="connsiteY763" fmla="*/ 802105 h 4318087"/>
                <a:gd name="connsiteX764" fmla="*/ 427567 w 7039738"/>
                <a:gd name="connsiteY764" fmla="*/ 810126 h 4318087"/>
                <a:gd name="connsiteX765" fmla="*/ 467672 w 7039738"/>
                <a:gd name="connsiteY765" fmla="*/ 802105 h 4318087"/>
                <a:gd name="connsiteX766" fmla="*/ 451630 w 7039738"/>
                <a:gd name="connsiteY766" fmla="*/ 753978 h 4318087"/>
                <a:gd name="connsiteX767" fmla="*/ 427567 w 7039738"/>
                <a:gd name="connsiteY767" fmla="*/ 681789 h 4318087"/>
                <a:gd name="connsiteX768" fmla="*/ 419546 w 7039738"/>
                <a:gd name="connsiteY768" fmla="*/ 657726 h 4318087"/>
                <a:gd name="connsiteX769" fmla="*/ 411525 w 7039738"/>
                <a:gd name="connsiteY769" fmla="*/ 633663 h 4318087"/>
                <a:gd name="connsiteX770" fmla="*/ 419546 w 7039738"/>
                <a:gd name="connsiteY770" fmla="*/ 577515 h 43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Lst>
              <a:rect l="l" t="t" r="r" b="b"/>
              <a:pathLst>
                <a:path w="7039738" h="4318087">
                  <a:moveTo>
                    <a:pt x="419546" y="577515"/>
                  </a:moveTo>
                  <a:cubicBezTo>
                    <a:pt x="422220" y="590884"/>
                    <a:pt x="421926" y="605210"/>
                    <a:pt x="427567" y="617621"/>
                  </a:cubicBezTo>
                  <a:cubicBezTo>
                    <a:pt x="447910" y="662376"/>
                    <a:pt x="452153" y="660749"/>
                    <a:pt x="483714" y="681789"/>
                  </a:cubicBezTo>
                  <a:cubicBezTo>
                    <a:pt x="505103" y="745957"/>
                    <a:pt x="473019" y="671094"/>
                    <a:pt x="515798" y="713873"/>
                  </a:cubicBezTo>
                  <a:cubicBezTo>
                    <a:pt x="558576" y="756651"/>
                    <a:pt x="483713" y="724568"/>
                    <a:pt x="547883" y="745957"/>
                  </a:cubicBezTo>
                  <a:cubicBezTo>
                    <a:pt x="575882" y="773957"/>
                    <a:pt x="556751" y="759609"/>
                    <a:pt x="612051" y="778042"/>
                  </a:cubicBezTo>
                  <a:lnTo>
                    <a:pt x="636114" y="786063"/>
                  </a:lnTo>
                  <a:cubicBezTo>
                    <a:pt x="718330" y="813468"/>
                    <a:pt x="653486" y="794302"/>
                    <a:pt x="844662" y="802105"/>
                  </a:cubicBezTo>
                  <a:cubicBezTo>
                    <a:pt x="1117179" y="813228"/>
                    <a:pt x="1055543" y="810183"/>
                    <a:pt x="1382072" y="818147"/>
                  </a:cubicBezTo>
                  <a:cubicBezTo>
                    <a:pt x="1390093" y="820821"/>
                    <a:pt x="1397844" y="824510"/>
                    <a:pt x="1406135" y="826168"/>
                  </a:cubicBezTo>
                  <a:cubicBezTo>
                    <a:pt x="1469839" y="838909"/>
                    <a:pt x="1533763" y="837219"/>
                    <a:pt x="1598641" y="842210"/>
                  </a:cubicBezTo>
                  <a:cubicBezTo>
                    <a:pt x="1634688" y="844983"/>
                    <a:pt x="1675070" y="849286"/>
                    <a:pt x="1710935" y="858252"/>
                  </a:cubicBezTo>
                  <a:cubicBezTo>
                    <a:pt x="1719137" y="860303"/>
                    <a:pt x="1726707" y="864615"/>
                    <a:pt x="1734998" y="866273"/>
                  </a:cubicBezTo>
                  <a:cubicBezTo>
                    <a:pt x="1766893" y="872652"/>
                    <a:pt x="1799051" y="877715"/>
                    <a:pt x="1831251" y="882315"/>
                  </a:cubicBezTo>
                  <a:cubicBezTo>
                    <a:pt x="1849967" y="884989"/>
                    <a:pt x="1868797" y="886954"/>
                    <a:pt x="1887398" y="890336"/>
                  </a:cubicBezTo>
                  <a:cubicBezTo>
                    <a:pt x="1942402" y="900337"/>
                    <a:pt x="1897738" y="894925"/>
                    <a:pt x="1943546" y="906378"/>
                  </a:cubicBezTo>
                  <a:cubicBezTo>
                    <a:pt x="1956772" y="909685"/>
                    <a:pt x="1970425" y="911093"/>
                    <a:pt x="1983651" y="914400"/>
                  </a:cubicBezTo>
                  <a:cubicBezTo>
                    <a:pt x="2013752" y="921926"/>
                    <a:pt x="2007655" y="924688"/>
                    <a:pt x="2039798" y="938463"/>
                  </a:cubicBezTo>
                  <a:cubicBezTo>
                    <a:pt x="2047570" y="941794"/>
                    <a:pt x="2055945" y="943515"/>
                    <a:pt x="2063862" y="946484"/>
                  </a:cubicBezTo>
                  <a:cubicBezTo>
                    <a:pt x="2085316" y="954529"/>
                    <a:pt x="2115798" y="966416"/>
                    <a:pt x="2136051" y="978568"/>
                  </a:cubicBezTo>
                  <a:cubicBezTo>
                    <a:pt x="2152584" y="988488"/>
                    <a:pt x="2166932" y="1002030"/>
                    <a:pt x="2184177" y="1010652"/>
                  </a:cubicBezTo>
                  <a:cubicBezTo>
                    <a:pt x="2194872" y="1015999"/>
                    <a:pt x="2205160" y="1022253"/>
                    <a:pt x="2216262" y="1026694"/>
                  </a:cubicBezTo>
                  <a:cubicBezTo>
                    <a:pt x="2231962" y="1032974"/>
                    <a:pt x="2250318" y="1033356"/>
                    <a:pt x="2264388" y="1042736"/>
                  </a:cubicBezTo>
                  <a:cubicBezTo>
                    <a:pt x="2272409" y="1048083"/>
                    <a:pt x="2280923" y="1052756"/>
                    <a:pt x="2288451" y="1058778"/>
                  </a:cubicBezTo>
                  <a:cubicBezTo>
                    <a:pt x="2294356" y="1063502"/>
                    <a:pt x="2298008" y="1070930"/>
                    <a:pt x="2304493" y="1074821"/>
                  </a:cubicBezTo>
                  <a:cubicBezTo>
                    <a:pt x="2311743" y="1079171"/>
                    <a:pt x="2321165" y="1078736"/>
                    <a:pt x="2328556" y="1082842"/>
                  </a:cubicBezTo>
                  <a:cubicBezTo>
                    <a:pt x="2345410" y="1092205"/>
                    <a:pt x="2360641" y="1104231"/>
                    <a:pt x="2376683" y="1114926"/>
                  </a:cubicBezTo>
                  <a:cubicBezTo>
                    <a:pt x="2384704" y="1120273"/>
                    <a:pt x="2391394" y="1128630"/>
                    <a:pt x="2400746" y="1130968"/>
                  </a:cubicBezTo>
                  <a:lnTo>
                    <a:pt x="2432830" y="1138989"/>
                  </a:lnTo>
                  <a:cubicBezTo>
                    <a:pt x="2438177" y="1147010"/>
                    <a:pt x="2441344" y="1157030"/>
                    <a:pt x="2448872" y="1163052"/>
                  </a:cubicBezTo>
                  <a:cubicBezTo>
                    <a:pt x="2455474" y="1168334"/>
                    <a:pt x="2465373" y="1167292"/>
                    <a:pt x="2472935" y="1171073"/>
                  </a:cubicBezTo>
                  <a:cubicBezTo>
                    <a:pt x="2481557" y="1175384"/>
                    <a:pt x="2489470" y="1181093"/>
                    <a:pt x="2496998" y="1187115"/>
                  </a:cubicBezTo>
                  <a:cubicBezTo>
                    <a:pt x="2502903" y="1191839"/>
                    <a:pt x="2507136" y="1198433"/>
                    <a:pt x="2513041" y="1203157"/>
                  </a:cubicBezTo>
                  <a:cubicBezTo>
                    <a:pt x="2520569" y="1209179"/>
                    <a:pt x="2529899" y="1212795"/>
                    <a:pt x="2537104" y="1219200"/>
                  </a:cubicBezTo>
                  <a:cubicBezTo>
                    <a:pt x="2602028" y="1276911"/>
                    <a:pt x="2559675" y="1258808"/>
                    <a:pt x="2609293" y="1275347"/>
                  </a:cubicBezTo>
                  <a:cubicBezTo>
                    <a:pt x="2646067" y="1330508"/>
                    <a:pt x="2623086" y="1317376"/>
                    <a:pt x="2665441" y="1331494"/>
                  </a:cubicBezTo>
                  <a:cubicBezTo>
                    <a:pt x="2679370" y="1373281"/>
                    <a:pt x="2664338" y="1340142"/>
                    <a:pt x="2689504" y="1371600"/>
                  </a:cubicBezTo>
                  <a:cubicBezTo>
                    <a:pt x="2720059" y="1409794"/>
                    <a:pt x="2688360" y="1384206"/>
                    <a:pt x="2729609" y="1411705"/>
                  </a:cubicBezTo>
                  <a:lnTo>
                    <a:pt x="2721588" y="1387642"/>
                  </a:lnTo>
                  <a:lnTo>
                    <a:pt x="2713567" y="1363578"/>
                  </a:lnTo>
                  <a:lnTo>
                    <a:pt x="2705546" y="1339515"/>
                  </a:lnTo>
                  <a:cubicBezTo>
                    <a:pt x="2691450" y="1184454"/>
                    <a:pt x="2692550" y="1236553"/>
                    <a:pt x="2705546" y="1002631"/>
                  </a:cubicBezTo>
                  <a:cubicBezTo>
                    <a:pt x="2705789" y="998257"/>
                    <a:pt x="2718298" y="938119"/>
                    <a:pt x="2721588" y="930442"/>
                  </a:cubicBezTo>
                  <a:cubicBezTo>
                    <a:pt x="2725385" y="921581"/>
                    <a:pt x="2732283" y="914399"/>
                    <a:pt x="2737630" y="906378"/>
                  </a:cubicBezTo>
                  <a:cubicBezTo>
                    <a:pt x="2754323" y="839604"/>
                    <a:pt x="2733997" y="905623"/>
                    <a:pt x="2761693" y="850231"/>
                  </a:cubicBezTo>
                  <a:cubicBezTo>
                    <a:pt x="2781866" y="809886"/>
                    <a:pt x="2751217" y="828623"/>
                    <a:pt x="2801798" y="778042"/>
                  </a:cubicBezTo>
                  <a:cubicBezTo>
                    <a:pt x="2809819" y="770021"/>
                    <a:pt x="2818898" y="762932"/>
                    <a:pt x="2825862" y="753978"/>
                  </a:cubicBezTo>
                  <a:cubicBezTo>
                    <a:pt x="2837699" y="738759"/>
                    <a:pt x="2847251" y="721894"/>
                    <a:pt x="2857946" y="705852"/>
                  </a:cubicBezTo>
                  <a:cubicBezTo>
                    <a:pt x="2863293" y="697831"/>
                    <a:pt x="2867171" y="688606"/>
                    <a:pt x="2873988" y="681789"/>
                  </a:cubicBezTo>
                  <a:cubicBezTo>
                    <a:pt x="2903137" y="652640"/>
                    <a:pt x="2896391" y="661654"/>
                    <a:pt x="2922114" y="625642"/>
                  </a:cubicBezTo>
                  <a:cubicBezTo>
                    <a:pt x="2981848" y="542012"/>
                    <a:pt x="2887332" y="667378"/>
                    <a:pt x="2962219" y="577515"/>
                  </a:cubicBezTo>
                  <a:cubicBezTo>
                    <a:pt x="2982042" y="553728"/>
                    <a:pt x="2977489" y="549393"/>
                    <a:pt x="2994304" y="521368"/>
                  </a:cubicBezTo>
                  <a:cubicBezTo>
                    <a:pt x="3004224" y="504835"/>
                    <a:pt x="3026388" y="473242"/>
                    <a:pt x="3026388" y="473242"/>
                  </a:cubicBezTo>
                  <a:cubicBezTo>
                    <a:pt x="3031735" y="457200"/>
                    <a:pt x="3033050" y="439185"/>
                    <a:pt x="3042430" y="425115"/>
                  </a:cubicBezTo>
                  <a:cubicBezTo>
                    <a:pt x="3060007" y="398750"/>
                    <a:pt x="3058191" y="406046"/>
                    <a:pt x="3066493" y="376989"/>
                  </a:cubicBezTo>
                  <a:cubicBezTo>
                    <a:pt x="3069521" y="366389"/>
                    <a:pt x="3071486" y="355505"/>
                    <a:pt x="3074514" y="344905"/>
                  </a:cubicBezTo>
                  <a:cubicBezTo>
                    <a:pt x="3076837" y="336775"/>
                    <a:pt x="3080310" y="328999"/>
                    <a:pt x="3082535" y="320842"/>
                  </a:cubicBezTo>
                  <a:cubicBezTo>
                    <a:pt x="3088336" y="299571"/>
                    <a:pt x="3091605" y="277590"/>
                    <a:pt x="3098577" y="256673"/>
                  </a:cubicBezTo>
                  <a:cubicBezTo>
                    <a:pt x="3101251" y="248652"/>
                    <a:pt x="3104764" y="240864"/>
                    <a:pt x="3106598" y="232610"/>
                  </a:cubicBezTo>
                  <a:cubicBezTo>
                    <a:pt x="3125418" y="147922"/>
                    <a:pt x="3104584" y="214585"/>
                    <a:pt x="3122641" y="160421"/>
                  </a:cubicBezTo>
                  <a:cubicBezTo>
                    <a:pt x="3140050" y="21145"/>
                    <a:pt x="3128227" y="73909"/>
                    <a:pt x="3146704" y="0"/>
                  </a:cubicBezTo>
                  <a:cubicBezTo>
                    <a:pt x="3149378" y="8021"/>
                    <a:pt x="3152891" y="15809"/>
                    <a:pt x="3154725" y="24063"/>
                  </a:cubicBezTo>
                  <a:cubicBezTo>
                    <a:pt x="3162726" y="60067"/>
                    <a:pt x="3166905" y="109624"/>
                    <a:pt x="3170767" y="144378"/>
                  </a:cubicBezTo>
                  <a:cubicBezTo>
                    <a:pt x="3168093" y="208547"/>
                    <a:pt x="3156931" y="272923"/>
                    <a:pt x="3162746" y="336884"/>
                  </a:cubicBezTo>
                  <a:cubicBezTo>
                    <a:pt x="3163619" y="346484"/>
                    <a:pt x="3180787" y="328370"/>
                    <a:pt x="3186809" y="320842"/>
                  </a:cubicBezTo>
                  <a:cubicBezTo>
                    <a:pt x="3192091" y="314240"/>
                    <a:pt x="3191049" y="304341"/>
                    <a:pt x="3194830" y="296778"/>
                  </a:cubicBezTo>
                  <a:cubicBezTo>
                    <a:pt x="3199141" y="288156"/>
                    <a:pt x="3206957" y="281524"/>
                    <a:pt x="3210872" y="272715"/>
                  </a:cubicBezTo>
                  <a:cubicBezTo>
                    <a:pt x="3217740" y="257263"/>
                    <a:pt x="3221567" y="240631"/>
                    <a:pt x="3226914" y="224589"/>
                  </a:cubicBezTo>
                  <a:lnTo>
                    <a:pt x="3234935" y="200526"/>
                  </a:lnTo>
                  <a:cubicBezTo>
                    <a:pt x="3237609" y="192505"/>
                    <a:pt x="3238266" y="183498"/>
                    <a:pt x="3242956" y="176463"/>
                  </a:cubicBezTo>
                  <a:lnTo>
                    <a:pt x="3258998" y="152400"/>
                  </a:lnTo>
                  <a:cubicBezTo>
                    <a:pt x="3285960" y="71509"/>
                    <a:pt x="3244817" y="196994"/>
                    <a:pt x="3275041" y="96252"/>
                  </a:cubicBezTo>
                  <a:cubicBezTo>
                    <a:pt x="3304327" y="-1364"/>
                    <a:pt x="3280620" y="89976"/>
                    <a:pt x="3299104" y="16042"/>
                  </a:cubicBezTo>
                  <a:cubicBezTo>
                    <a:pt x="3301778" y="26737"/>
                    <a:pt x="3304734" y="37365"/>
                    <a:pt x="3307125" y="48126"/>
                  </a:cubicBezTo>
                  <a:cubicBezTo>
                    <a:pt x="3310082" y="61434"/>
                    <a:pt x="3311839" y="75005"/>
                    <a:pt x="3315146" y="88231"/>
                  </a:cubicBezTo>
                  <a:cubicBezTo>
                    <a:pt x="3317197" y="96433"/>
                    <a:pt x="3320493" y="104273"/>
                    <a:pt x="3323167" y="112294"/>
                  </a:cubicBezTo>
                  <a:cubicBezTo>
                    <a:pt x="3317847" y="202739"/>
                    <a:pt x="3324254" y="237371"/>
                    <a:pt x="3299104" y="312821"/>
                  </a:cubicBezTo>
                  <a:lnTo>
                    <a:pt x="3283062" y="360947"/>
                  </a:lnTo>
                  <a:cubicBezTo>
                    <a:pt x="3280388" y="368968"/>
                    <a:pt x="3281020" y="379032"/>
                    <a:pt x="3275041" y="385010"/>
                  </a:cubicBezTo>
                  <a:cubicBezTo>
                    <a:pt x="3260119" y="399931"/>
                    <a:pt x="3253075" y="404877"/>
                    <a:pt x="3242956" y="425115"/>
                  </a:cubicBezTo>
                  <a:cubicBezTo>
                    <a:pt x="3239175" y="432677"/>
                    <a:pt x="3239285" y="441928"/>
                    <a:pt x="3234935" y="449178"/>
                  </a:cubicBezTo>
                  <a:cubicBezTo>
                    <a:pt x="3231044" y="455663"/>
                    <a:pt x="3223617" y="459316"/>
                    <a:pt x="3218893" y="465221"/>
                  </a:cubicBezTo>
                  <a:cubicBezTo>
                    <a:pt x="3188338" y="503415"/>
                    <a:pt x="3220037" y="477827"/>
                    <a:pt x="3178788" y="505326"/>
                  </a:cubicBezTo>
                  <a:cubicBezTo>
                    <a:pt x="3173441" y="513347"/>
                    <a:pt x="3169563" y="522572"/>
                    <a:pt x="3162746" y="529389"/>
                  </a:cubicBezTo>
                  <a:cubicBezTo>
                    <a:pt x="3155929" y="536206"/>
                    <a:pt x="3144705" y="537903"/>
                    <a:pt x="3138683" y="545431"/>
                  </a:cubicBezTo>
                  <a:cubicBezTo>
                    <a:pt x="3107571" y="584321"/>
                    <a:pt x="3159101" y="560015"/>
                    <a:pt x="3106598" y="577515"/>
                  </a:cubicBezTo>
                  <a:cubicBezTo>
                    <a:pt x="3103924" y="585536"/>
                    <a:pt x="3102927" y="594328"/>
                    <a:pt x="3098577" y="601578"/>
                  </a:cubicBezTo>
                  <a:cubicBezTo>
                    <a:pt x="3094686" y="608063"/>
                    <a:pt x="3087072" y="611571"/>
                    <a:pt x="3082535" y="617621"/>
                  </a:cubicBezTo>
                  <a:cubicBezTo>
                    <a:pt x="3070967" y="633045"/>
                    <a:pt x="3061146" y="649705"/>
                    <a:pt x="3050451" y="665747"/>
                  </a:cubicBezTo>
                  <a:lnTo>
                    <a:pt x="3034409" y="689810"/>
                  </a:lnTo>
                  <a:lnTo>
                    <a:pt x="3018367" y="713873"/>
                  </a:lnTo>
                  <a:cubicBezTo>
                    <a:pt x="3039756" y="681789"/>
                    <a:pt x="3026388" y="695157"/>
                    <a:pt x="3058472" y="673768"/>
                  </a:cubicBezTo>
                  <a:cubicBezTo>
                    <a:pt x="3061146" y="665747"/>
                    <a:pt x="3060514" y="655684"/>
                    <a:pt x="3066493" y="649705"/>
                  </a:cubicBezTo>
                  <a:cubicBezTo>
                    <a:pt x="3072472" y="643726"/>
                    <a:pt x="3082994" y="645465"/>
                    <a:pt x="3090556" y="641684"/>
                  </a:cubicBezTo>
                  <a:cubicBezTo>
                    <a:pt x="3186850" y="593537"/>
                    <a:pt x="3056074" y="654354"/>
                    <a:pt x="3130662" y="609600"/>
                  </a:cubicBezTo>
                  <a:cubicBezTo>
                    <a:pt x="3137912" y="605250"/>
                    <a:pt x="3147163" y="605359"/>
                    <a:pt x="3154725" y="601578"/>
                  </a:cubicBezTo>
                  <a:cubicBezTo>
                    <a:pt x="3193930" y="581974"/>
                    <a:pt x="3162532" y="587595"/>
                    <a:pt x="3202851" y="577515"/>
                  </a:cubicBezTo>
                  <a:cubicBezTo>
                    <a:pt x="3253752" y="564790"/>
                    <a:pt x="3247234" y="573416"/>
                    <a:pt x="3307125" y="553452"/>
                  </a:cubicBezTo>
                  <a:cubicBezTo>
                    <a:pt x="3315146" y="550778"/>
                    <a:pt x="3322897" y="547089"/>
                    <a:pt x="3331188" y="545431"/>
                  </a:cubicBezTo>
                  <a:cubicBezTo>
                    <a:pt x="3349727" y="541723"/>
                    <a:pt x="3368734" y="540792"/>
                    <a:pt x="3387335" y="537410"/>
                  </a:cubicBezTo>
                  <a:cubicBezTo>
                    <a:pt x="3442341" y="527409"/>
                    <a:pt x="3397671" y="532821"/>
                    <a:pt x="3443483" y="521368"/>
                  </a:cubicBezTo>
                  <a:cubicBezTo>
                    <a:pt x="3456709" y="518062"/>
                    <a:pt x="3470362" y="516654"/>
                    <a:pt x="3483588" y="513347"/>
                  </a:cubicBezTo>
                  <a:cubicBezTo>
                    <a:pt x="3491790" y="511296"/>
                    <a:pt x="3499521" y="507649"/>
                    <a:pt x="3507651" y="505326"/>
                  </a:cubicBezTo>
                  <a:cubicBezTo>
                    <a:pt x="3518251" y="502298"/>
                    <a:pt x="3529135" y="500333"/>
                    <a:pt x="3539735" y="497305"/>
                  </a:cubicBezTo>
                  <a:cubicBezTo>
                    <a:pt x="3566438" y="489676"/>
                    <a:pt x="3565790" y="486278"/>
                    <a:pt x="3595883" y="481263"/>
                  </a:cubicBezTo>
                  <a:cubicBezTo>
                    <a:pt x="3617146" y="477719"/>
                    <a:pt x="3638712" y="476290"/>
                    <a:pt x="3660051" y="473242"/>
                  </a:cubicBezTo>
                  <a:cubicBezTo>
                    <a:pt x="3676151" y="470942"/>
                    <a:pt x="3692301" y="468749"/>
                    <a:pt x="3708177" y="465221"/>
                  </a:cubicBezTo>
                  <a:cubicBezTo>
                    <a:pt x="3716431" y="463387"/>
                    <a:pt x="3723950" y="458858"/>
                    <a:pt x="3732241" y="457200"/>
                  </a:cubicBezTo>
                  <a:cubicBezTo>
                    <a:pt x="3750780" y="453492"/>
                    <a:pt x="3769714" y="452127"/>
                    <a:pt x="3788388" y="449178"/>
                  </a:cubicBezTo>
                  <a:lnTo>
                    <a:pt x="3884641" y="433136"/>
                  </a:lnTo>
                  <a:lnTo>
                    <a:pt x="3932767" y="417094"/>
                  </a:lnTo>
                  <a:cubicBezTo>
                    <a:pt x="3940788" y="414420"/>
                    <a:pt x="3948539" y="410731"/>
                    <a:pt x="3956830" y="409073"/>
                  </a:cubicBezTo>
                  <a:cubicBezTo>
                    <a:pt x="3970198" y="406399"/>
                    <a:pt x="3983782" y="404639"/>
                    <a:pt x="3996935" y="401052"/>
                  </a:cubicBezTo>
                  <a:cubicBezTo>
                    <a:pt x="4013249" y="396603"/>
                    <a:pt x="4045062" y="385010"/>
                    <a:pt x="4045062" y="385010"/>
                  </a:cubicBezTo>
                  <a:cubicBezTo>
                    <a:pt x="4122723" y="326765"/>
                    <a:pt x="4023925" y="395579"/>
                    <a:pt x="4125272" y="344905"/>
                  </a:cubicBezTo>
                  <a:cubicBezTo>
                    <a:pt x="4164918" y="325082"/>
                    <a:pt x="4146013" y="332644"/>
                    <a:pt x="4181419" y="320842"/>
                  </a:cubicBezTo>
                  <a:cubicBezTo>
                    <a:pt x="4213709" y="288554"/>
                    <a:pt x="4177806" y="318953"/>
                    <a:pt x="4229546" y="296778"/>
                  </a:cubicBezTo>
                  <a:cubicBezTo>
                    <a:pt x="4238407" y="292980"/>
                    <a:pt x="4244987" y="285047"/>
                    <a:pt x="4253609" y="280736"/>
                  </a:cubicBezTo>
                  <a:cubicBezTo>
                    <a:pt x="4261171" y="276955"/>
                    <a:pt x="4270110" y="276496"/>
                    <a:pt x="4277672" y="272715"/>
                  </a:cubicBezTo>
                  <a:cubicBezTo>
                    <a:pt x="4286294" y="268404"/>
                    <a:pt x="4293113" y="260984"/>
                    <a:pt x="4301735" y="256673"/>
                  </a:cubicBezTo>
                  <a:cubicBezTo>
                    <a:pt x="4309297" y="252892"/>
                    <a:pt x="4318027" y="251982"/>
                    <a:pt x="4325798" y="248652"/>
                  </a:cubicBezTo>
                  <a:cubicBezTo>
                    <a:pt x="4336789" y="243942"/>
                    <a:pt x="4346892" y="237320"/>
                    <a:pt x="4357883" y="232610"/>
                  </a:cubicBezTo>
                  <a:cubicBezTo>
                    <a:pt x="4365654" y="229280"/>
                    <a:pt x="4374175" y="227920"/>
                    <a:pt x="4381946" y="224589"/>
                  </a:cubicBezTo>
                  <a:cubicBezTo>
                    <a:pt x="4392936" y="219879"/>
                    <a:pt x="4402928" y="212988"/>
                    <a:pt x="4414030" y="208547"/>
                  </a:cubicBezTo>
                  <a:cubicBezTo>
                    <a:pt x="4429730" y="202267"/>
                    <a:pt x="4446114" y="197852"/>
                    <a:pt x="4462156" y="192505"/>
                  </a:cubicBezTo>
                  <a:cubicBezTo>
                    <a:pt x="4470177" y="189831"/>
                    <a:pt x="4479184" y="189174"/>
                    <a:pt x="4486219" y="184484"/>
                  </a:cubicBezTo>
                  <a:cubicBezTo>
                    <a:pt x="4494240" y="179137"/>
                    <a:pt x="4501474" y="172357"/>
                    <a:pt x="4510283" y="168442"/>
                  </a:cubicBezTo>
                  <a:cubicBezTo>
                    <a:pt x="4525735" y="161574"/>
                    <a:pt x="4558409" y="152400"/>
                    <a:pt x="4558409" y="152400"/>
                  </a:cubicBezTo>
                  <a:lnTo>
                    <a:pt x="4606535" y="120315"/>
                  </a:lnTo>
                  <a:cubicBezTo>
                    <a:pt x="4614556" y="114968"/>
                    <a:pt x="4623781" y="111089"/>
                    <a:pt x="4630598" y="104273"/>
                  </a:cubicBezTo>
                  <a:cubicBezTo>
                    <a:pt x="4652620" y="82253"/>
                    <a:pt x="4639467" y="90622"/>
                    <a:pt x="4670704" y="80210"/>
                  </a:cubicBezTo>
                  <a:cubicBezTo>
                    <a:pt x="4649315" y="144377"/>
                    <a:pt x="4681399" y="69516"/>
                    <a:pt x="4638619" y="112294"/>
                  </a:cubicBezTo>
                  <a:cubicBezTo>
                    <a:pt x="4632640" y="118272"/>
                    <a:pt x="4635880" y="129755"/>
                    <a:pt x="4630598" y="136357"/>
                  </a:cubicBezTo>
                  <a:cubicBezTo>
                    <a:pt x="4624576" y="143885"/>
                    <a:pt x="4614556" y="147052"/>
                    <a:pt x="4606535" y="152400"/>
                  </a:cubicBezTo>
                  <a:cubicBezTo>
                    <a:pt x="4601188" y="160421"/>
                    <a:pt x="4598021" y="170441"/>
                    <a:pt x="4590493" y="176463"/>
                  </a:cubicBezTo>
                  <a:cubicBezTo>
                    <a:pt x="4583891" y="181745"/>
                    <a:pt x="4572409" y="178505"/>
                    <a:pt x="4566430" y="184484"/>
                  </a:cubicBezTo>
                  <a:cubicBezTo>
                    <a:pt x="4560451" y="190463"/>
                    <a:pt x="4564388" y="202568"/>
                    <a:pt x="4558409" y="208547"/>
                  </a:cubicBezTo>
                  <a:cubicBezTo>
                    <a:pt x="4552430" y="214526"/>
                    <a:pt x="4525891" y="216568"/>
                    <a:pt x="4534346" y="216568"/>
                  </a:cubicBezTo>
                  <a:cubicBezTo>
                    <a:pt x="4554677" y="216568"/>
                    <a:pt x="4653138" y="203724"/>
                    <a:pt x="4678725" y="200526"/>
                  </a:cubicBezTo>
                  <a:cubicBezTo>
                    <a:pt x="4701542" y="194822"/>
                    <a:pt x="4758883" y="176385"/>
                    <a:pt x="4774977" y="200526"/>
                  </a:cubicBezTo>
                  <a:cubicBezTo>
                    <a:pt x="4784357" y="214596"/>
                    <a:pt x="4742893" y="211221"/>
                    <a:pt x="4726851" y="216568"/>
                  </a:cubicBezTo>
                  <a:cubicBezTo>
                    <a:pt x="4639089" y="245822"/>
                    <a:pt x="4772024" y="199165"/>
                    <a:pt x="4678725" y="240631"/>
                  </a:cubicBezTo>
                  <a:cubicBezTo>
                    <a:pt x="4663272" y="247499"/>
                    <a:pt x="4630598" y="256673"/>
                    <a:pt x="4630598" y="256673"/>
                  </a:cubicBezTo>
                  <a:cubicBezTo>
                    <a:pt x="4622577" y="262020"/>
                    <a:pt x="4615344" y="268800"/>
                    <a:pt x="4606535" y="272715"/>
                  </a:cubicBezTo>
                  <a:cubicBezTo>
                    <a:pt x="4606530" y="272717"/>
                    <a:pt x="4546380" y="292766"/>
                    <a:pt x="4534346" y="296778"/>
                  </a:cubicBezTo>
                  <a:lnTo>
                    <a:pt x="4510283" y="304800"/>
                  </a:lnTo>
                  <a:lnTo>
                    <a:pt x="4486219" y="312821"/>
                  </a:lnTo>
                  <a:lnTo>
                    <a:pt x="4438093" y="344905"/>
                  </a:lnTo>
                  <a:cubicBezTo>
                    <a:pt x="4430072" y="350252"/>
                    <a:pt x="4423175" y="357899"/>
                    <a:pt x="4414030" y="360947"/>
                  </a:cubicBezTo>
                  <a:lnTo>
                    <a:pt x="4365904" y="376989"/>
                  </a:lnTo>
                  <a:lnTo>
                    <a:pt x="4341841" y="385010"/>
                  </a:lnTo>
                  <a:cubicBezTo>
                    <a:pt x="4313841" y="413009"/>
                    <a:pt x="4332972" y="398661"/>
                    <a:pt x="4277672" y="417094"/>
                  </a:cubicBezTo>
                  <a:lnTo>
                    <a:pt x="4277672" y="417094"/>
                  </a:lnTo>
                  <a:cubicBezTo>
                    <a:pt x="4246574" y="437826"/>
                    <a:pt x="4262754" y="430088"/>
                    <a:pt x="4229546" y="441157"/>
                  </a:cubicBezTo>
                  <a:cubicBezTo>
                    <a:pt x="4213504" y="451852"/>
                    <a:pt x="4199710" y="467145"/>
                    <a:pt x="4181419" y="473242"/>
                  </a:cubicBezTo>
                  <a:cubicBezTo>
                    <a:pt x="4057258" y="514629"/>
                    <a:pt x="4185496" y="467193"/>
                    <a:pt x="4109230" y="505326"/>
                  </a:cubicBezTo>
                  <a:cubicBezTo>
                    <a:pt x="4101668" y="509107"/>
                    <a:pt x="4092729" y="509566"/>
                    <a:pt x="4085167" y="513347"/>
                  </a:cubicBezTo>
                  <a:cubicBezTo>
                    <a:pt x="4076545" y="517658"/>
                    <a:pt x="4069913" y="525474"/>
                    <a:pt x="4061104" y="529389"/>
                  </a:cubicBezTo>
                  <a:cubicBezTo>
                    <a:pt x="4045651" y="536257"/>
                    <a:pt x="4029019" y="540084"/>
                    <a:pt x="4012977" y="545431"/>
                  </a:cubicBezTo>
                  <a:lnTo>
                    <a:pt x="3988914" y="553452"/>
                  </a:lnTo>
                  <a:cubicBezTo>
                    <a:pt x="3980893" y="556126"/>
                    <a:pt x="3973254" y="560539"/>
                    <a:pt x="3964851" y="561473"/>
                  </a:cubicBezTo>
                  <a:cubicBezTo>
                    <a:pt x="3940788" y="564147"/>
                    <a:pt x="3916661" y="566294"/>
                    <a:pt x="3892662" y="569494"/>
                  </a:cubicBezTo>
                  <a:cubicBezTo>
                    <a:pt x="3848341" y="575403"/>
                    <a:pt x="3846020" y="577974"/>
                    <a:pt x="3804430" y="585536"/>
                  </a:cubicBezTo>
                  <a:cubicBezTo>
                    <a:pt x="3788429" y="588445"/>
                    <a:pt x="3772180" y="590029"/>
                    <a:pt x="3756304" y="593557"/>
                  </a:cubicBezTo>
                  <a:cubicBezTo>
                    <a:pt x="3748050" y="595391"/>
                    <a:pt x="3740443" y="599527"/>
                    <a:pt x="3732241" y="601578"/>
                  </a:cubicBezTo>
                  <a:cubicBezTo>
                    <a:pt x="3719015" y="604885"/>
                    <a:pt x="3705583" y="607359"/>
                    <a:pt x="3692135" y="609600"/>
                  </a:cubicBezTo>
                  <a:cubicBezTo>
                    <a:pt x="3662619" y="614520"/>
                    <a:pt x="3625590" y="617540"/>
                    <a:pt x="3595883" y="625642"/>
                  </a:cubicBezTo>
                  <a:lnTo>
                    <a:pt x="3523693" y="649705"/>
                  </a:lnTo>
                  <a:cubicBezTo>
                    <a:pt x="3515672" y="652379"/>
                    <a:pt x="3491227" y="658660"/>
                    <a:pt x="3499630" y="657726"/>
                  </a:cubicBezTo>
                  <a:cubicBezTo>
                    <a:pt x="3598525" y="646738"/>
                    <a:pt x="3547728" y="652114"/>
                    <a:pt x="3652030" y="641684"/>
                  </a:cubicBezTo>
                  <a:lnTo>
                    <a:pt x="3980893" y="649705"/>
                  </a:lnTo>
                  <a:cubicBezTo>
                    <a:pt x="3994513" y="650297"/>
                    <a:pt x="4007845" y="654139"/>
                    <a:pt x="4020998" y="657726"/>
                  </a:cubicBezTo>
                  <a:cubicBezTo>
                    <a:pt x="4037312" y="662175"/>
                    <a:pt x="4069125" y="673768"/>
                    <a:pt x="4069125" y="673768"/>
                  </a:cubicBezTo>
                  <a:cubicBezTo>
                    <a:pt x="4079820" y="681789"/>
                    <a:pt x="4089252" y="691852"/>
                    <a:pt x="4101209" y="697831"/>
                  </a:cubicBezTo>
                  <a:cubicBezTo>
                    <a:pt x="4116334" y="705393"/>
                    <a:pt x="4135265" y="704493"/>
                    <a:pt x="4149335" y="713873"/>
                  </a:cubicBezTo>
                  <a:cubicBezTo>
                    <a:pt x="4204497" y="750647"/>
                    <a:pt x="4179171" y="739860"/>
                    <a:pt x="4221525" y="753978"/>
                  </a:cubicBezTo>
                  <a:cubicBezTo>
                    <a:pt x="4246600" y="770695"/>
                    <a:pt x="4256663" y="777956"/>
                    <a:pt x="4285693" y="794084"/>
                  </a:cubicBezTo>
                  <a:cubicBezTo>
                    <a:pt x="4296145" y="799891"/>
                    <a:pt x="4307395" y="804194"/>
                    <a:pt x="4317777" y="810126"/>
                  </a:cubicBezTo>
                  <a:cubicBezTo>
                    <a:pt x="4326147" y="814909"/>
                    <a:pt x="4333218" y="821857"/>
                    <a:pt x="4341841" y="826168"/>
                  </a:cubicBezTo>
                  <a:cubicBezTo>
                    <a:pt x="4349403" y="829949"/>
                    <a:pt x="4358342" y="830408"/>
                    <a:pt x="4365904" y="834189"/>
                  </a:cubicBezTo>
                  <a:cubicBezTo>
                    <a:pt x="4374526" y="838500"/>
                    <a:pt x="4381158" y="846316"/>
                    <a:pt x="4389967" y="850231"/>
                  </a:cubicBezTo>
                  <a:cubicBezTo>
                    <a:pt x="4405419" y="857099"/>
                    <a:pt x="4424023" y="856893"/>
                    <a:pt x="4438093" y="866273"/>
                  </a:cubicBezTo>
                  <a:cubicBezTo>
                    <a:pt x="4446114" y="871620"/>
                    <a:pt x="4453347" y="878400"/>
                    <a:pt x="4462156" y="882315"/>
                  </a:cubicBezTo>
                  <a:cubicBezTo>
                    <a:pt x="4462157" y="882315"/>
                    <a:pt x="4522314" y="902367"/>
                    <a:pt x="4534346" y="906378"/>
                  </a:cubicBezTo>
                  <a:cubicBezTo>
                    <a:pt x="4542367" y="909052"/>
                    <a:pt x="4551374" y="909710"/>
                    <a:pt x="4558409" y="914400"/>
                  </a:cubicBezTo>
                  <a:cubicBezTo>
                    <a:pt x="4596541" y="939822"/>
                    <a:pt x="4573327" y="927394"/>
                    <a:pt x="4630598" y="946484"/>
                  </a:cubicBezTo>
                  <a:lnTo>
                    <a:pt x="4654662" y="954505"/>
                  </a:lnTo>
                  <a:cubicBezTo>
                    <a:pt x="4662683" y="957179"/>
                    <a:pt x="4670523" y="960475"/>
                    <a:pt x="4678725" y="962526"/>
                  </a:cubicBezTo>
                  <a:cubicBezTo>
                    <a:pt x="4689420" y="965200"/>
                    <a:pt x="4700209" y="967519"/>
                    <a:pt x="4710809" y="970547"/>
                  </a:cubicBezTo>
                  <a:cubicBezTo>
                    <a:pt x="4718939" y="972870"/>
                    <a:pt x="4726742" y="976245"/>
                    <a:pt x="4734872" y="978568"/>
                  </a:cubicBezTo>
                  <a:cubicBezTo>
                    <a:pt x="4745472" y="981596"/>
                    <a:pt x="4756356" y="983561"/>
                    <a:pt x="4766956" y="986589"/>
                  </a:cubicBezTo>
                  <a:cubicBezTo>
                    <a:pt x="4775086" y="988912"/>
                    <a:pt x="4782679" y="993220"/>
                    <a:pt x="4791019" y="994610"/>
                  </a:cubicBezTo>
                  <a:cubicBezTo>
                    <a:pt x="4814901" y="998590"/>
                    <a:pt x="4839185" y="999628"/>
                    <a:pt x="4863209" y="1002631"/>
                  </a:cubicBezTo>
                  <a:cubicBezTo>
                    <a:pt x="4881969" y="1004976"/>
                    <a:pt x="4900580" y="1008443"/>
                    <a:pt x="4919356" y="1010652"/>
                  </a:cubicBezTo>
                  <a:cubicBezTo>
                    <a:pt x="4946042" y="1013792"/>
                    <a:pt x="4972904" y="1015340"/>
                    <a:pt x="4999567" y="1018673"/>
                  </a:cubicBezTo>
                  <a:cubicBezTo>
                    <a:pt x="5015705" y="1020690"/>
                    <a:pt x="5063956" y="1026694"/>
                    <a:pt x="5047693" y="1026694"/>
                  </a:cubicBezTo>
                  <a:cubicBezTo>
                    <a:pt x="5015498" y="1026694"/>
                    <a:pt x="4983525" y="1021347"/>
                    <a:pt x="4951441" y="1018673"/>
                  </a:cubicBezTo>
                  <a:cubicBezTo>
                    <a:pt x="4876578" y="1021347"/>
                    <a:pt x="4801472" y="1020110"/>
                    <a:pt x="4726851" y="1026694"/>
                  </a:cubicBezTo>
                  <a:cubicBezTo>
                    <a:pt x="4710007" y="1028180"/>
                    <a:pt x="4678725" y="1042736"/>
                    <a:pt x="4678725" y="1042736"/>
                  </a:cubicBezTo>
                  <a:cubicBezTo>
                    <a:pt x="4684072" y="1058778"/>
                    <a:pt x="4685387" y="1076793"/>
                    <a:pt x="4694767" y="1090863"/>
                  </a:cubicBezTo>
                  <a:lnTo>
                    <a:pt x="4726851" y="1138989"/>
                  </a:lnTo>
                  <a:cubicBezTo>
                    <a:pt x="4732198" y="1147010"/>
                    <a:pt x="4739845" y="1153907"/>
                    <a:pt x="4742893" y="1163052"/>
                  </a:cubicBezTo>
                  <a:cubicBezTo>
                    <a:pt x="4750656" y="1186342"/>
                    <a:pt x="4749994" y="1191389"/>
                    <a:pt x="4766956" y="1211178"/>
                  </a:cubicBezTo>
                  <a:cubicBezTo>
                    <a:pt x="4776799" y="1222662"/>
                    <a:pt x="4790651" y="1230678"/>
                    <a:pt x="4799041" y="1243263"/>
                  </a:cubicBezTo>
                  <a:cubicBezTo>
                    <a:pt x="4809736" y="1259305"/>
                    <a:pt x="4847167" y="1302084"/>
                    <a:pt x="4831125" y="1291389"/>
                  </a:cubicBezTo>
                  <a:cubicBezTo>
                    <a:pt x="4823104" y="1286042"/>
                    <a:pt x="4814267" y="1281751"/>
                    <a:pt x="4807062" y="1275347"/>
                  </a:cubicBezTo>
                  <a:cubicBezTo>
                    <a:pt x="4724642" y="1202086"/>
                    <a:pt x="4789487" y="1247590"/>
                    <a:pt x="4734872" y="1211178"/>
                  </a:cubicBezTo>
                  <a:cubicBezTo>
                    <a:pt x="4715514" y="1182141"/>
                    <a:pt x="4720857" y="1184371"/>
                    <a:pt x="4686746" y="1163052"/>
                  </a:cubicBezTo>
                  <a:cubicBezTo>
                    <a:pt x="4676606" y="1156715"/>
                    <a:pt x="4664392" y="1153960"/>
                    <a:pt x="4654662" y="1147010"/>
                  </a:cubicBezTo>
                  <a:cubicBezTo>
                    <a:pt x="4645431" y="1140417"/>
                    <a:pt x="4640037" y="1129239"/>
                    <a:pt x="4630598" y="1122947"/>
                  </a:cubicBezTo>
                  <a:cubicBezTo>
                    <a:pt x="4623563" y="1118257"/>
                    <a:pt x="4614306" y="1118257"/>
                    <a:pt x="4606535" y="1114926"/>
                  </a:cubicBezTo>
                  <a:cubicBezTo>
                    <a:pt x="4595545" y="1110216"/>
                    <a:pt x="4584903" y="1104691"/>
                    <a:pt x="4574451" y="1098884"/>
                  </a:cubicBezTo>
                  <a:cubicBezTo>
                    <a:pt x="4557576" y="1089509"/>
                    <a:pt x="4527841" y="1071320"/>
                    <a:pt x="4510283" y="1058778"/>
                  </a:cubicBezTo>
                  <a:cubicBezTo>
                    <a:pt x="4499405" y="1051008"/>
                    <a:pt x="4489884" y="1041207"/>
                    <a:pt x="4478198" y="1034715"/>
                  </a:cubicBezTo>
                  <a:cubicBezTo>
                    <a:pt x="4371786" y="975598"/>
                    <a:pt x="4486079" y="1046677"/>
                    <a:pt x="4414030" y="1010652"/>
                  </a:cubicBezTo>
                  <a:cubicBezTo>
                    <a:pt x="4400086" y="1003680"/>
                    <a:pt x="4388576" y="991917"/>
                    <a:pt x="4373925" y="986589"/>
                  </a:cubicBezTo>
                  <a:cubicBezTo>
                    <a:pt x="4358641" y="981031"/>
                    <a:pt x="4341746" y="981758"/>
                    <a:pt x="4325798" y="978568"/>
                  </a:cubicBezTo>
                  <a:cubicBezTo>
                    <a:pt x="4231247" y="959658"/>
                    <a:pt x="4380303" y="982917"/>
                    <a:pt x="4237567" y="962526"/>
                  </a:cubicBezTo>
                  <a:cubicBezTo>
                    <a:pt x="4226872" y="957179"/>
                    <a:pt x="4216473" y="951194"/>
                    <a:pt x="4205483" y="946484"/>
                  </a:cubicBezTo>
                  <a:cubicBezTo>
                    <a:pt x="4197711" y="943153"/>
                    <a:pt x="4188982" y="942244"/>
                    <a:pt x="4181419" y="938463"/>
                  </a:cubicBezTo>
                  <a:cubicBezTo>
                    <a:pt x="4172797" y="934152"/>
                    <a:pt x="4166416" y="925716"/>
                    <a:pt x="4157356" y="922421"/>
                  </a:cubicBezTo>
                  <a:cubicBezTo>
                    <a:pt x="4130378" y="912611"/>
                    <a:pt x="4096697" y="910174"/>
                    <a:pt x="4069125" y="898357"/>
                  </a:cubicBezTo>
                  <a:cubicBezTo>
                    <a:pt x="4058135" y="893647"/>
                    <a:pt x="4048031" y="887025"/>
                    <a:pt x="4037041" y="882315"/>
                  </a:cubicBezTo>
                  <a:cubicBezTo>
                    <a:pt x="4016077" y="873330"/>
                    <a:pt x="4003503" y="873056"/>
                    <a:pt x="3980893" y="866273"/>
                  </a:cubicBezTo>
                  <a:cubicBezTo>
                    <a:pt x="3942838" y="854857"/>
                    <a:pt x="3908768" y="839210"/>
                    <a:pt x="3868598" y="834189"/>
                  </a:cubicBezTo>
                  <a:lnTo>
                    <a:pt x="3804430" y="826168"/>
                  </a:lnTo>
                  <a:cubicBezTo>
                    <a:pt x="3796409" y="823494"/>
                    <a:pt x="3788822" y="818147"/>
                    <a:pt x="3780367" y="818147"/>
                  </a:cubicBezTo>
                  <a:cubicBezTo>
                    <a:pt x="3650769" y="818147"/>
                    <a:pt x="3487555" y="806124"/>
                    <a:pt x="3347230" y="834189"/>
                  </a:cubicBezTo>
                  <a:cubicBezTo>
                    <a:pt x="3316926" y="840250"/>
                    <a:pt x="3297709" y="848022"/>
                    <a:pt x="3267019" y="858252"/>
                  </a:cubicBezTo>
                  <a:lnTo>
                    <a:pt x="3242956" y="866273"/>
                  </a:lnTo>
                  <a:cubicBezTo>
                    <a:pt x="3234935" y="868947"/>
                    <a:pt x="3225928" y="869604"/>
                    <a:pt x="3218893" y="874294"/>
                  </a:cubicBezTo>
                  <a:cubicBezTo>
                    <a:pt x="3163732" y="911068"/>
                    <a:pt x="3189057" y="900280"/>
                    <a:pt x="3146704" y="914400"/>
                  </a:cubicBezTo>
                  <a:cubicBezTo>
                    <a:pt x="3141357" y="922421"/>
                    <a:pt x="3137479" y="931647"/>
                    <a:pt x="3130662" y="938463"/>
                  </a:cubicBezTo>
                  <a:cubicBezTo>
                    <a:pt x="3123845" y="945280"/>
                    <a:pt x="3112620" y="946977"/>
                    <a:pt x="3106598" y="954505"/>
                  </a:cubicBezTo>
                  <a:cubicBezTo>
                    <a:pt x="3101316" y="961107"/>
                    <a:pt x="3102358" y="971006"/>
                    <a:pt x="3098577" y="978568"/>
                  </a:cubicBezTo>
                  <a:cubicBezTo>
                    <a:pt x="3067479" y="1040764"/>
                    <a:pt x="3094675" y="966211"/>
                    <a:pt x="3074514" y="1026694"/>
                  </a:cubicBezTo>
                  <a:cubicBezTo>
                    <a:pt x="3077565" y="1041948"/>
                    <a:pt x="3082334" y="1074420"/>
                    <a:pt x="3090556" y="1090863"/>
                  </a:cubicBezTo>
                  <a:cubicBezTo>
                    <a:pt x="3097506" y="1104762"/>
                    <a:pt x="3110205" y="1121020"/>
                    <a:pt x="3122641" y="1130968"/>
                  </a:cubicBezTo>
                  <a:cubicBezTo>
                    <a:pt x="3130169" y="1136990"/>
                    <a:pt x="3138683" y="1141663"/>
                    <a:pt x="3146704" y="1147010"/>
                  </a:cubicBezTo>
                  <a:cubicBezTo>
                    <a:pt x="3152051" y="1155031"/>
                    <a:pt x="3155340" y="1164902"/>
                    <a:pt x="3162746" y="1171073"/>
                  </a:cubicBezTo>
                  <a:cubicBezTo>
                    <a:pt x="3171932" y="1178728"/>
                    <a:pt x="3184448" y="1181183"/>
                    <a:pt x="3194830" y="1187115"/>
                  </a:cubicBezTo>
                  <a:cubicBezTo>
                    <a:pt x="3203200" y="1191898"/>
                    <a:pt x="3211365" y="1197135"/>
                    <a:pt x="3218893" y="1203157"/>
                  </a:cubicBezTo>
                  <a:cubicBezTo>
                    <a:pt x="3246042" y="1224877"/>
                    <a:pt x="3235082" y="1235291"/>
                    <a:pt x="3283062" y="1251284"/>
                  </a:cubicBezTo>
                  <a:cubicBezTo>
                    <a:pt x="3291083" y="1253958"/>
                    <a:pt x="3299734" y="1255199"/>
                    <a:pt x="3307125" y="1259305"/>
                  </a:cubicBezTo>
                  <a:cubicBezTo>
                    <a:pt x="3323979" y="1268668"/>
                    <a:pt x="3339209" y="1280694"/>
                    <a:pt x="3355251" y="1291389"/>
                  </a:cubicBezTo>
                  <a:cubicBezTo>
                    <a:pt x="3363272" y="1296736"/>
                    <a:pt x="3388857" y="1308794"/>
                    <a:pt x="3379314" y="1307431"/>
                  </a:cubicBezTo>
                  <a:lnTo>
                    <a:pt x="3323167" y="1299410"/>
                  </a:lnTo>
                  <a:cubicBezTo>
                    <a:pt x="3315146" y="1302084"/>
                    <a:pt x="3301778" y="1299410"/>
                    <a:pt x="3299104" y="1307431"/>
                  </a:cubicBezTo>
                  <a:cubicBezTo>
                    <a:pt x="3294793" y="1320364"/>
                    <a:pt x="3301484" y="1335125"/>
                    <a:pt x="3307125" y="1347536"/>
                  </a:cubicBezTo>
                  <a:cubicBezTo>
                    <a:pt x="3330109" y="1398101"/>
                    <a:pt x="3326965" y="1391582"/>
                    <a:pt x="3363272" y="1403684"/>
                  </a:cubicBezTo>
                  <a:cubicBezTo>
                    <a:pt x="3368305" y="1418782"/>
                    <a:pt x="3384976" y="1442059"/>
                    <a:pt x="3347230" y="1435768"/>
                  </a:cubicBezTo>
                  <a:cubicBezTo>
                    <a:pt x="3337721" y="1434183"/>
                    <a:pt x="3329616" y="1426891"/>
                    <a:pt x="3323167" y="1419726"/>
                  </a:cubicBezTo>
                  <a:cubicBezTo>
                    <a:pt x="3305281" y="1399852"/>
                    <a:pt x="3293947" y="1374462"/>
                    <a:pt x="3275041" y="1355557"/>
                  </a:cubicBezTo>
                  <a:cubicBezTo>
                    <a:pt x="3267020" y="1347536"/>
                    <a:pt x="3259590" y="1338876"/>
                    <a:pt x="3250977" y="1331494"/>
                  </a:cubicBezTo>
                  <a:cubicBezTo>
                    <a:pt x="3240827" y="1322794"/>
                    <a:pt x="3229771" y="1315201"/>
                    <a:pt x="3218893" y="1307431"/>
                  </a:cubicBezTo>
                  <a:cubicBezTo>
                    <a:pt x="3211049" y="1301828"/>
                    <a:pt x="3202236" y="1297560"/>
                    <a:pt x="3194830" y="1291389"/>
                  </a:cubicBezTo>
                  <a:cubicBezTo>
                    <a:pt x="3186116" y="1284127"/>
                    <a:pt x="3179721" y="1274290"/>
                    <a:pt x="3170767" y="1267326"/>
                  </a:cubicBezTo>
                  <a:cubicBezTo>
                    <a:pt x="3155548" y="1255489"/>
                    <a:pt x="3136275" y="1248875"/>
                    <a:pt x="3122641" y="1235242"/>
                  </a:cubicBezTo>
                  <a:cubicBezTo>
                    <a:pt x="3086649" y="1199252"/>
                    <a:pt x="3129392" y="1237210"/>
                    <a:pt x="3082535" y="1211178"/>
                  </a:cubicBezTo>
                  <a:cubicBezTo>
                    <a:pt x="3065681" y="1201815"/>
                    <a:pt x="3034409" y="1179094"/>
                    <a:pt x="3034409" y="1179094"/>
                  </a:cubicBezTo>
                  <a:cubicBezTo>
                    <a:pt x="3013020" y="1181768"/>
                    <a:pt x="2991449" y="1183259"/>
                    <a:pt x="2970241" y="1187115"/>
                  </a:cubicBezTo>
                  <a:cubicBezTo>
                    <a:pt x="2961922" y="1188627"/>
                    <a:pt x="2952156" y="1189157"/>
                    <a:pt x="2946177" y="1195136"/>
                  </a:cubicBezTo>
                  <a:cubicBezTo>
                    <a:pt x="2932544" y="1208769"/>
                    <a:pt x="2924788" y="1227221"/>
                    <a:pt x="2914093" y="1243263"/>
                  </a:cubicBezTo>
                  <a:lnTo>
                    <a:pt x="2898051" y="1267326"/>
                  </a:lnTo>
                  <a:cubicBezTo>
                    <a:pt x="2899843" y="1288828"/>
                    <a:pt x="2897712" y="1354879"/>
                    <a:pt x="2914093" y="1387642"/>
                  </a:cubicBezTo>
                  <a:cubicBezTo>
                    <a:pt x="2918404" y="1396264"/>
                    <a:pt x="2925824" y="1403083"/>
                    <a:pt x="2930135" y="1411705"/>
                  </a:cubicBezTo>
                  <a:cubicBezTo>
                    <a:pt x="2949507" y="1450448"/>
                    <a:pt x="2921655" y="1424768"/>
                    <a:pt x="2962219" y="1451810"/>
                  </a:cubicBezTo>
                  <a:cubicBezTo>
                    <a:pt x="2970578" y="1476884"/>
                    <a:pt x="2978687" y="1508241"/>
                    <a:pt x="3002325" y="1524000"/>
                  </a:cubicBezTo>
                  <a:lnTo>
                    <a:pt x="3026388" y="1540042"/>
                  </a:lnTo>
                  <a:cubicBezTo>
                    <a:pt x="3034746" y="1565117"/>
                    <a:pt x="3042853" y="1596471"/>
                    <a:pt x="3066493" y="1612231"/>
                  </a:cubicBezTo>
                  <a:lnTo>
                    <a:pt x="3090556" y="1628273"/>
                  </a:lnTo>
                  <a:cubicBezTo>
                    <a:pt x="3106172" y="1675120"/>
                    <a:pt x="3086358" y="1632095"/>
                    <a:pt x="3122641" y="1668378"/>
                  </a:cubicBezTo>
                  <a:cubicBezTo>
                    <a:pt x="3176118" y="1721855"/>
                    <a:pt x="3098575" y="1665703"/>
                    <a:pt x="3162746" y="1708484"/>
                  </a:cubicBezTo>
                  <a:cubicBezTo>
                    <a:pt x="3193378" y="1754432"/>
                    <a:pt x="3161127" y="1711839"/>
                    <a:pt x="3210872" y="1756610"/>
                  </a:cubicBezTo>
                  <a:cubicBezTo>
                    <a:pt x="3227735" y="1771787"/>
                    <a:pt x="3242956" y="1788694"/>
                    <a:pt x="3258998" y="1804736"/>
                  </a:cubicBezTo>
                  <a:lnTo>
                    <a:pt x="3291083" y="1836821"/>
                  </a:lnTo>
                  <a:cubicBezTo>
                    <a:pt x="3296430" y="1844842"/>
                    <a:pt x="3300308" y="1854067"/>
                    <a:pt x="3307125" y="1860884"/>
                  </a:cubicBezTo>
                  <a:cubicBezTo>
                    <a:pt x="3313942" y="1867701"/>
                    <a:pt x="3323167" y="1871579"/>
                    <a:pt x="3331188" y="1876926"/>
                  </a:cubicBezTo>
                  <a:cubicBezTo>
                    <a:pt x="3355853" y="1926257"/>
                    <a:pt x="3340596" y="1899058"/>
                    <a:pt x="3379314" y="1957136"/>
                  </a:cubicBezTo>
                  <a:lnTo>
                    <a:pt x="3395356" y="1981200"/>
                  </a:lnTo>
                  <a:cubicBezTo>
                    <a:pt x="3400703" y="1989221"/>
                    <a:pt x="3408349" y="1996118"/>
                    <a:pt x="3411398" y="2005263"/>
                  </a:cubicBezTo>
                  <a:cubicBezTo>
                    <a:pt x="3430490" y="2062534"/>
                    <a:pt x="3413371" y="2044009"/>
                    <a:pt x="3451504" y="2069431"/>
                  </a:cubicBezTo>
                  <a:lnTo>
                    <a:pt x="3483588" y="2165684"/>
                  </a:lnTo>
                  <a:lnTo>
                    <a:pt x="3491609" y="2189747"/>
                  </a:lnTo>
                  <a:cubicBezTo>
                    <a:pt x="3494283" y="2197768"/>
                    <a:pt x="3497579" y="2205608"/>
                    <a:pt x="3499630" y="2213810"/>
                  </a:cubicBezTo>
                  <a:cubicBezTo>
                    <a:pt x="3502304" y="2224505"/>
                    <a:pt x="3505489" y="2235084"/>
                    <a:pt x="3507651" y="2245894"/>
                  </a:cubicBezTo>
                  <a:cubicBezTo>
                    <a:pt x="3510841" y="2261842"/>
                    <a:pt x="3512144" y="2278145"/>
                    <a:pt x="3515672" y="2294021"/>
                  </a:cubicBezTo>
                  <a:cubicBezTo>
                    <a:pt x="3517506" y="2302275"/>
                    <a:pt x="3521859" y="2309830"/>
                    <a:pt x="3523693" y="2318084"/>
                  </a:cubicBezTo>
                  <a:cubicBezTo>
                    <a:pt x="3527221" y="2333960"/>
                    <a:pt x="3528805" y="2350209"/>
                    <a:pt x="3531714" y="2366210"/>
                  </a:cubicBezTo>
                  <a:cubicBezTo>
                    <a:pt x="3534153" y="2379623"/>
                    <a:pt x="3537296" y="2392902"/>
                    <a:pt x="3539735" y="2406315"/>
                  </a:cubicBezTo>
                  <a:cubicBezTo>
                    <a:pt x="3542644" y="2422316"/>
                    <a:pt x="3544228" y="2438566"/>
                    <a:pt x="3547756" y="2454442"/>
                  </a:cubicBezTo>
                  <a:cubicBezTo>
                    <a:pt x="3549590" y="2462696"/>
                    <a:pt x="3553454" y="2470375"/>
                    <a:pt x="3555777" y="2478505"/>
                  </a:cubicBezTo>
                  <a:cubicBezTo>
                    <a:pt x="3558805" y="2489105"/>
                    <a:pt x="3561407" y="2499828"/>
                    <a:pt x="3563798" y="2510589"/>
                  </a:cubicBezTo>
                  <a:cubicBezTo>
                    <a:pt x="3566755" y="2523897"/>
                    <a:pt x="3569380" y="2537281"/>
                    <a:pt x="3571819" y="2550694"/>
                  </a:cubicBezTo>
                  <a:cubicBezTo>
                    <a:pt x="3574728" y="2566695"/>
                    <a:pt x="3576313" y="2582945"/>
                    <a:pt x="3579841" y="2598821"/>
                  </a:cubicBezTo>
                  <a:cubicBezTo>
                    <a:pt x="3581675" y="2607075"/>
                    <a:pt x="3585539" y="2614754"/>
                    <a:pt x="3587862" y="2622884"/>
                  </a:cubicBezTo>
                  <a:cubicBezTo>
                    <a:pt x="3590890" y="2633484"/>
                    <a:pt x="3592855" y="2644368"/>
                    <a:pt x="3595883" y="2654968"/>
                  </a:cubicBezTo>
                  <a:cubicBezTo>
                    <a:pt x="3600515" y="2671179"/>
                    <a:pt x="3606554" y="2691376"/>
                    <a:pt x="3619946" y="2703094"/>
                  </a:cubicBezTo>
                  <a:cubicBezTo>
                    <a:pt x="3687382" y="2762100"/>
                    <a:pt x="3644399" y="2719331"/>
                    <a:pt x="3692135" y="2743200"/>
                  </a:cubicBezTo>
                  <a:cubicBezTo>
                    <a:pt x="3700757" y="2747511"/>
                    <a:pt x="3707576" y="2754931"/>
                    <a:pt x="3716198" y="2759242"/>
                  </a:cubicBezTo>
                  <a:cubicBezTo>
                    <a:pt x="3723761" y="2763023"/>
                    <a:pt x="3732132" y="2764940"/>
                    <a:pt x="3740262" y="2767263"/>
                  </a:cubicBezTo>
                  <a:cubicBezTo>
                    <a:pt x="3797339" y="2783570"/>
                    <a:pt x="3800205" y="2777274"/>
                    <a:pt x="3884641" y="2783305"/>
                  </a:cubicBezTo>
                  <a:lnTo>
                    <a:pt x="4165377" y="2775284"/>
                  </a:lnTo>
                  <a:cubicBezTo>
                    <a:pt x="4227460" y="2772462"/>
                    <a:pt x="4236163" y="2764997"/>
                    <a:pt x="4293714" y="2759242"/>
                  </a:cubicBezTo>
                  <a:cubicBezTo>
                    <a:pt x="4328402" y="2755773"/>
                    <a:pt x="4363230" y="2753895"/>
                    <a:pt x="4397988" y="2751221"/>
                  </a:cubicBezTo>
                  <a:cubicBezTo>
                    <a:pt x="4445217" y="2739414"/>
                    <a:pt x="4424640" y="2743389"/>
                    <a:pt x="4486219" y="2735178"/>
                  </a:cubicBezTo>
                  <a:cubicBezTo>
                    <a:pt x="4507586" y="2732329"/>
                    <a:pt x="4528920" y="2729109"/>
                    <a:pt x="4550388" y="2727157"/>
                  </a:cubicBezTo>
                  <a:cubicBezTo>
                    <a:pt x="4630451" y="2719879"/>
                    <a:pt x="4737684" y="2715189"/>
                    <a:pt x="4815083" y="2711115"/>
                  </a:cubicBezTo>
                  <a:cubicBezTo>
                    <a:pt x="4825778" y="2708441"/>
                    <a:pt x="4836254" y="2704653"/>
                    <a:pt x="4847167" y="2703094"/>
                  </a:cubicBezTo>
                  <a:cubicBezTo>
                    <a:pt x="4894188" y="2696377"/>
                    <a:pt x="4999078" y="2689952"/>
                    <a:pt x="5039672" y="2687052"/>
                  </a:cubicBezTo>
                  <a:cubicBezTo>
                    <a:pt x="5110274" y="2672932"/>
                    <a:pt x="5049698" y="2684276"/>
                    <a:pt x="5135925" y="2671010"/>
                  </a:cubicBezTo>
                  <a:cubicBezTo>
                    <a:pt x="5151999" y="2668537"/>
                    <a:pt x="5167951" y="2665289"/>
                    <a:pt x="5184051" y="2662989"/>
                  </a:cubicBezTo>
                  <a:cubicBezTo>
                    <a:pt x="5205390" y="2659941"/>
                    <a:pt x="5226914" y="2658246"/>
                    <a:pt x="5248219" y="2654968"/>
                  </a:cubicBezTo>
                  <a:cubicBezTo>
                    <a:pt x="5261694" y="2652895"/>
                    <a:pt x="5274767" y="2648374"/>
                    <a:pt x="5288325" y="2646947"/>
                  </a:cubicBezTo>
                  <a:cubicBezTo>
                    <a:pt x="5369121" y="2638442"/>
                    <a:pt x="5474625" y="2636641"/>
                    <a:pt x="5553019" y="2630905"/>
                  </a:cubicBezTo>
                  <a:cubicBezTo>
                    <a:pt x="5720355" y="2618661"/>
                    <a:pt x="5700114" y="2614499"/>
                    <a:pt x="5841777" y="2606842"/>
                  </a:cubicBezTo>
                  <a:cubicBezTo>
                    <a:pt x="5903240" y="2603520"/>
                    <a:pt x="5964809" y="2602333"/>
                    <a:pt x="6026262" y="2598821"/>
                  </a:cubicBezTo>
                  <a:cubicBezTo>
                    <a:pt x="6058405" y="2596984"/>
                    <a:pt x="6090496" y="2594171"/>
                    <a:pt x="6122514" y="2590800"/>
                  </a:cubicBezTo>
                  <a:cubicBezTo>
                    <a:pt x="6141316" y="2588821"/>
                    <a:pt x="6159816" y="2584286"/>
                    <a:pt x="6178662" y="2582778"/>
                  </a:cubicBezTo>
                  <a:cubicBezTo>
                    <a:pt x="6226709" y="2578934"/>
                    <a:pt x="6274859" y="2576095"/>
                    <a:pt x="6323041" y="2574757"/>
                  </a:cubicBezTo>
                  <a:lnTo>
                    <a:pt x="6756177" y="2566736"/>
                  </a:lnTo>
                  <a:cubicBezTo>
                    <a:pt x="6849756" y="2569410"/>
                    <a:pt x="6943938" y="2563818"/>
                    <a:pt x="7036914" y="2574757"/>
                  </a:cubicBezTo>
                  <a:cubicBezTo>
                    <a:pt x="7045311" y="2575745"/>
                    <a:pt x="7032674" y="2591258"/>
                    <a:pt x="7028893" y="2598821"/>
                  </a:cubicBezTo>
                  <a:cubicBezTo>
                    <a:pt x="7015525" y="2625557"/>
                    <a:pt x="7012851" y="2622884"/>
                    <a:pt x="6988788" y="2638926"/>
                  </a:cubicBezTo>
                  <a:cubicBezTo>
                    <a:pt x="6986114" y="2646947"/>
                    <a:pt x="6984873" y="2655598"/>
                    <a:pt x="6980767" y="2662989"/>
                  </a:cubicBezTo>
                  <a:cubicBezTo>
                    <a:pt x="6971404" y="2679843"/>
                    <a:pt x="6954780" y="2692824"/>
                    <a:pt x="6948683" y="2711115"/>
                  </a:cubicBezTo>
                  <a:cubicBezTo>
                    <a:pt x="6938270" y="2742353"/>
                    <a:pt x="6946641" y="2729199"/>
                    <a:pt x="6924619" y="2751221"/>
                  </a:cubicBezTo>
                  <a:cubicBezTo>
                    <a:pt x="6918095" y="2770792"/>
                    <a:pt x="6916105" y="2783798"/>
                    <a:pt x="6900556" y="2799347"/>
                  </a:cubicBezTo>
                  <a:cubicBezTo>
                    <a:pt x="6893739" y="2806164"/>
                    <a:pt x="6884514" y="2810042"/>
                    <a:pt x="6876493" y="2815389"/>
                  </a:cubicBezTo>
                  <a:cubicBezTo>
                    <a:pt x="6840831" y="2868882"/>
                    <a:pt x="6875939" y="2831431"/>
                    <a:pt x="6764198" y="2831431"/>
                  </a:cubicBezTo>
                  <a:cubicBezTo>
                    <a:pt x="6617121" y="2831431"/>
                    <a:pt x="6470093" y="2836778"/>
                    <a:pt x="6323041" y="2839452"/>
                  </a:cubicBezTo>
                  <a:cubicBezTo>
                    <a:pt x="6304325" y="2842126"/>
                    <a:pt x="6285494" y="2844091"/>
                    <a:pt x="6266893" y="2847473"/>
                  </a:cubicBezTo>
                  <a:cubicBezTo>
                    <a:pt x="6256047" y="2849445"/>
                    <a:pt x="6245800" y="2854649"/>
                    <a:pt x="6234809" y="2855494"/>
                  </a:cubicBezTo>
                  <a:cubicBezTo>
                    <a:pt x="6141353" y="2862683"/>
                    <a:pt x="5954072" y="2871536"/>
                    <a:pt x="5954072" y="2871536"/>
                  </a:cubicBezTo>
                  <a:cubicBezTo>
                    <a:pt x="5930009" y="2874210"/>
                    <a:pt x="5905851" y="2876133"/>
                    <a:pt x="5881883" y="2879557"/>
                  </a:cubicBezTo>
                  <a:cubicBezTo>
                    <a:pt x="5843864" y="2884988"/>
                    <a:pt x="5807656" y="2898545"/>
                    <a:pt x="5769588" y="2903621"/>
                  </a:cubicBezTo>
                  <a:cubicBezTo>
                    <a:pt x="5742953" y="2907172"/>
                    <a:pt x="5716114" y="2908968"/>
                    <a:pt x="5689377" y="2911642"/>
                  </a:cubicBezTo>
                  <a:cubicBezTo>
                    <a:pt x="5617437" y="2929627"/>
                    <a:pt x="5680031" y="2915942"/>
                    <a:pt x="5544998" y="2927684"/>
                  </a:cubicBezTo>
                  <a:cubicBezTo>
                    <a:pt x="5412616" y="2939195"/>
                    <a:pt x="5479071" y="2944616"/>
                    <a:pt x="5272283" y="2951747"/>
                  </a:cubicBezTo>
                  <a:lnTo>
                    <a:pt x="5039672" y="2959768"/>
                  </a:lnTo>
                  <a:cubicBezTo>
                    <a:pt x="4983111" y="2963808"/>
                    <a:pt x="4920250" y="2966303"/>
                    <a:pt x="4863209" y="2975810"/>
                  </a:cubicBezTo>
                  <a:cubicBezTo>
                    <a:pt x="4852335" y="2977622"/>
                    <a:pt x="4841999" y="2982019"/>
                    <a:pt x="4831125" y="2983831"/>
                  </a:cubicBezTo>
                  <a:cubicBezTo>
                    <a:pt x="4809862" y="2987375"/>
                    <a:pt x="4788323" y="2989003"/>
                    <a:pt x="4766956" y="2991852"/>
                  </a:cubicBezTo>
                  <a:cubicBezTo>
                    <a:pt x="4748216" y="2994351"/>
                    <a:pt x="4729630" y="2998081"/>
                    <a:pt x="4710809" y="2999873"/>
                  </a:cubicBezTo>
                  <a:cubicBezTo>
                    <a:pt x="4673451" y="3003431"/>
                    <a:pt x="4635946" y="3005220"/>
                    <a:pt x="4598514" y="3007894"/>
                  </a:cubicBezTo>
                  <a:lnTo>
                    <a:pt x="4534346" y="3023936"/>
                  </a:lnTo>
                  <a:cubicBezTo>
                    <a:pt x="4523651" y="3026610"/>
                    <a:pt x="4512720" y="3028471"/>
                    <a:pt x="4502262" y="3031957"/>
                  </a:cubicBezTo>
                  <a:lnTo>
                    <a:pt x="4478198" y="3039978"/>
                  </a:lnTo>
                  <a:cubicBezTo>
                    <a:pt x="4472851" y="3045326"/>
                    <a:pt x="4460322" y="3048684"/>
                    <a:pt x="4462156" y="3056021"/>
                  </a:cubicBezTo>
                  <a:cubicBezTo>
                    <a:pt x="4464983" y="3067330"/>
                    <a:pt x="4501870" y="3077280"/>
                    <a:pt x="4510283" y="3080084"/>
                  </a:cubicBezTo>
                  <a:cubicBezTo>
                    <a:pt x="4579244" y="3126058"/>
                    <a:pt x="4491992" y="3070939"/>
                    <a:pt x="4558409" y="3104147"/>
                  </a:cubicBezTo>
                  <a:cubicBezTo>
                    <a:pt x="4567031" y="3108458"/>
                    <a:pt x="4573663" y="3116274"/>
                    <a:pt x="4582472" y="3120189"/>
                  </a:cubicBezTo>
                  <a:cubicBezTo>
                    <a:pt x="4597924" y="3127057"/>
                    <a:pt x="4630598" y="3136231"/>
                    <a:pt x="4630598" y="3136231"/>
                  </a:cubicBezTo>
                  <a:cubicBezTo>
                    <a:pt x="4645519" y="3151151"/>
                    <a:pt x="4650468" y="3158197"/>
                    <a:pt x="4670704" y="3168315"/>
                  </a:cubicBezTo>
                  <a:cubicBezTo>
                    <a:pt x="4678266" y="3172096"/>
                    <a:pt x="4687205" y="3172555"/>
                    <a:pt x="4694767" y="3176336"/>
                  </a:cubicBezTo>
                  <a:cubicBezTo>
                    <a:pt x="4703389" y="3180647"/>
                    <a:pt x="4711302" y="3186356"/>
                    <a:pt x="4718830" y="3192378"/>
                  </a:cubicBezTo>
                  <a:cubicBezTo>
                    <a:pt x="4724735" y="3197102"/>
                    <a:pt x="4728387" y="3204530"/>
                    <a:pt x="4734872" y="3208421"/>
                  </a:cubicBezTo>
                  <a:cubicBezTo>
                    <a:pt x="4742122" y="3212771"/>
                    <a:pt x="4751373" y="3212661"/>
                    <a:pt x="4758935" y="3216442"/>
                  </a:cubicBezTo>
                  <a:cubicBezTo>
                    <a:pt x="4767557" y="3220753"/>
                    <a:pt x="4775470" y="3226462"/>
                    <a:pt x="4782998" y="3232484"/>
                  </a:cubicBezTo>
                  <a:cubicBezTo>
                    <a:pt x="4788903" y="3237208"/>
                    <a:pt x="4792556" y="3244635"/>
                    <a:pt x="4799041" y="3248526"/>
                  </a:cubicBezTo>
                  <a:cubicBezTo>
                    <a:pt x="4806291" y="3252876"/>
                    <a:pt x="4815083" y="3253873"/>
                    <a:pt x="4823104" y="3256547"/>
                  </a:cubicBezTo>
                  <a:cubicBezTo>
                    <a:pt x="4867136" y="3322596"/>
                    <a:pt x="4809565" y="3246908"/>
                    <a:pt x="4863209" y="3288631"/>
                  </a:cubicBezTo>
                  <a:cubicBezTo>
                    <a:pt x="4881117" y="3302559"/>
                    <a:pt x="4895293" y="3320715"/>
                    <a:pt x="4911335" y="3336757"/>
                  </a:cubicBezTo>
                  <a:cubicBezTo>
                    <a:pt x="4916682" y="3342105"/>
                    <a:pt x="4921085" y="3348605"/>
                    <a:pt x="4927377" y="3352800"/>
                  </a:cubicBezTo>
                  <a:lnTo>
                    <a:pt x="4975504" y="3384884"/>
                  </a:lnTo>
                  <a:lnTo>
                    <a:pt x="5023630" y="3416968"/>
                  </a:lnTo>
                  <a:lnTo>
                    <a:pt x="5047693" y="3433010"/>
                  </a:lnTo>
                  <a:cubicBezTo>
                    <a:pt x="5053040" y="3441031"/>
                    <a:pt x="5057387" y="3449818"/>
                    <a:pt x="5063735" y="3457073"/>
                  </a:cubicBezTo>
                  <a:cubicBezTo>
                    <a:pt x="5076185" y="3471301"/>
                    <a:pt x="5090472" y="3483809"/>
                    <a:pt x="5103841" y="3497178"/>
                  </a:cubicBezTo>
                  <a:cubicBezTo>
                    <a:pt x="5109189" y="3502526"/>
                    <a:pt x="5115688" y="3506929"/>
                    <a:pt x="5119883" y="3513221"/>
                  </a:cubicBezTo>
                  <a:cubicBezTo>
                    <a:pt x="5141272" y="3545305"/>
                    <a:pt x="5127904" y="3531937"/>
                    <a:pt x="5159988" y="3553326"/>
                  </a:cubicBezTo>
                  <a:lnTo>
                    <a:pt x="5208114" y="3625515"/>
                  </a:lnTo>
                  <a:cubicBezTo>
                    <a:pt x="5213461" y="3633536"/>
                    <a:pt x="5217339" y="3642761"/>
                    <a:pt x="5224156" y="3649578"/>
                  </a:cubicBezTo>
                  <a:lnTo>
                    <a:pt x="5256241" y="3681663"/>
                  </a:lnTo>
                  <a:cubicBezTo>
                    <a:pt x="5275331" y="3738934"/>
                    <a:pt x="5262903" y="3715719"/>
                    <a:pt x="5288325" y="3753852"/>
                  </a:cubicBezTo>
                  <a:cubicBezTo>
                    <a:pt x="5285651" y="3761873"/>
                    <a:pt x="5287184" y="3773001"/>
                    <a:pt x="5280304" y="3777915"/>
                  </a:cubicBezTo>
                  <a:cubicBezTo>
                    <a:pt x="5266544" y="3787744"/>
                    <a:pt x="5248219" y="3788610"/>
                    <a:pt x="5232177" y="3793957"/>
                  </a:cubicBezTo>
                  <a:cubicBezTo>
                    <a:pt x="5197654" y="3805465"/>
                    <a:pt x="5216319" y="3799927"/>
                    <a:pt x="5176030" y="3810000"/>
                  </a:cubicBezTo>
                  <a:cubicBezTo>
                    <a:pt x="5168009" y="3815347"/>
                    <a:pt x="5160589" y="3821731"/>
                    <a:pt x="5151967" y="3826042"/>
                  </a:cubicBezTo>
                  <a:cubicBezTo>
                    <a:pt x="5112429" y="3845811"/>
                    <a:pt x="5142155" y="3819454"/>
                    <a:pt x="5103841" y="3850105"/>
                  </a:cubicBezTo>
                  <a:cubicBezTo>
                    <a:pt x="5097936" y="3854829"/>
                    <a:pt x="5092522" y="3860242"/>
                    <a:pt x="5087798" y="3866147"/>
                  </a:cubicBezTo>
                  <a:cubicBezTo>
                    <a:pt x="5081776" y="3873675"/>
                    <a:pt x="5079284" y="3884188"/>
                    <a:pt x="5071756" y="3890210"/>
                  </a:cubicBezTo>
                  <a:cubicBezTo>
                    <a:pt x="5065154" y="3895492"/>
                    <a:pt x="5055714" y="3895557"/>
                    <a:pt x="5047693" y="3898231"/>
                  </a:cubicBezTo>
                  <a:cubicBezTo>
                    <a:pt x="5045019" y="3890210"/>
                    <a:pt x="5041897" y="3882325"/>
                    <a:pt x="5039672" y="3874168"/>
                  </a:cubicBezTo>
                  <a:cubicBezTo>
                    <a:pt x="5033871" y="3852897"/>
                    <a:pt x="5030602" y="3830916"/>
                    <a:pt x="5023630" y="3810000"/>
                  </a:cubicBezTo>
                  <a:cubicBezTo>
                    <a:pt x="5015688" y="3786173"/>
                    <a:pt x="5010613" y="3756877"/>
                    <a:pt x="4991546" y="3737810"/>
                  </a:cubicBezTo>
                  <a:cubicBezTo>
                    <a:pt x="4984729" y="3730993"/>
                    <a:pt x="4975504" y="3727115"/>
                    <a:pt x="4967483" y="3721768"/>
                  </a:cubicBezTo>
                  <a:cubicBezTo>
                    <a:pt x="4946094" y="3657601"/>
                    <a:pt x="4978178" y="3732462"/>
                    <a:pt x="4935398" y="3689684"/>
                  </a:cubicBezTo>
                  <a:cubicBezTo>
                    <a:pt x="4929419" y="3683706"/>
                    <a:pt x="4932659" y="3672223"/>
                    <a:pt x="4927377" y="3665621"/>
                  </a:cubicBezTo>
                  <a:cubicBezTo>
                    <a:pt x="4921355" y="3658093"/>
                    <a:pt x="4911159" y="3655181"/>
                    <a:pt x="4903314" y="3649578"/>
                  </a:cubicBezTo>
                  <a:cubicBezTo>
                    <a:pt x="4892436" y="3641808"/>
                    <a:pt x="4881380" y="3634215"/>
                    <a:pt x="4871230" y="3625515"/>
                  </a:cubicBezTo>
                  <a:cubicBezTo>
                    <a:pt x="4862617" y="3618133"/>
                    <a:pt x="4856121" y="3608416"/>
                    <a:pt x="4847167" y="3601452"/>
                  </a:cubicBezTo>
                  <a:cubicBezTo>
                    <a:pt x="4805796" y="3569274"/>
                    <a:pt x="4811284" y="3573449"/>
                    <a:pt x="4774977" y="3561347"/>
                  </a:cubicBezTo>
                  <a:cubicBezTo>
                    <a:pt x="4769630" y="3553326"/>
                    <a:pt x="4767110" y="3542393"/>
                    <a:pt x="4758935" y="3537284"/>
                  </a:cubicBezTo>
                  <a:cubicBezTo>
                    <a:pt x="4744596" y="3528322"/>
                    <a:pt x="4710809" y="3521242"/>
                    <a:pt x="4710809" y="3521242"/>
                  </a:cubicBezTo>
                  <a:cubicBezTo>
                    <a:pt x="4702788" y="3513221"/>
                    <a:pt x="4696184" y="3503470"/>
                    <a:pt x="4686746" y="3497178"/>
                  </a:cubicBezTo>
                  <a:cubicBezTo>
                    <a:pt x="4679711" y="3492488"/>
                    <a:pt x="4669285" y="3494439"/>
                    <a:pt x="4662683" y="3489157"/>
                  </a:cubicBezTo>
                  <a:cubicBezTo>
                    <a:pt x="4610854" y="3447694"/>
                    <a:pt x="4683061" y="3477234"/>
                    <a:pt x="4622577" y="3457073"/>
                  </a:cubicBezTo>
                  <a:lnTo>
                    <a:pt x="4574451" y="3424989"/>
                  </a:lnTo>
                  <a:cubicBezTo>
                    <a:pt x="4566430" y="3419642"/>
                    <a:pt x="4559533" y="3411995"/>
                    <a:pt x="4550388" y="3408947"/>
                  </a:cubicBezTo>
                  <a:lnTo>
                    <a:pt x="4502262" y="3392905"/>
                  </a:lnTo>
                  <a:cubicBezTo>
                    <a:pt x="4463517" y="3354162"/>
                    <a:pt x="4512761" y="3401306"/>
                    <a:pt x="4462156" y="3360821"/>
                  </a:cubicBezTo>
                  <a:cubicBezTo>
                    <a:pt x="4456251" y="3356097"/>
                    <a:pt x="4452599" y="3348669"/>
                    <a:pt x="4446114" y="3344778"/>
                  </a:cubicBezTo>
                  <a:cubicBezTo>
                    <a:pt x="4438864" y="3340428"/>
                    <a:pt x="4429442" y="3340863"/>
                    <a:pt x="4422051" y="3336757"/>
                  </a:cubicBezTo>
                  <a:cubicBezTo>
                    <a:pt x="4405197" y="3327394"/>
                    <a:pt x="4392216" y="3310770"/>
                    <a:pt x="4373925" y="3304673"/>
                  </a:cubicBezTo>
                  <a:lnTo>
                    <a:pt x="4301735" y="3280610"/>
                  </a:lnTo>
                  <a:lnTo>
                    <a:pt x="4277672" y="3272589"/>
                  </a:lnTo>
                  <a:cubicBezTo>
                    <a:pt x="4218851" y="3275263"/>
                    <a:pt x="4159903" y="3275914"/>
                    <a:pt x="4101209" y="3280610"/>
                  </a:cubicBezTo>
                  <a:cubicBezTo>
                    <a:pt x="4092781" y="3281284"/>
                    <a:pt x="4084708" y="3284850"/>
                    <a:pt x="4077146" y="3288631"/>
                  </a:cubicBezTo>
                  <a:cubicBezTo>
                    <a:pt x="4068524" y="3292942"/>
                    <a:pt x="4061104" y="3299326"/>
                    <a:pt x="4053083" y="3304673"/>
                  </a:cubicBezTo>
                  <a:cubicBezTo>
                    <a:pt x="4047736" y="3312694"/>
                    <a:pt x="4043063" y="3321208"/>
                    <a:pt x="4037041" y="3328736"/>
                  </a:cubicBezTo>
                  <a:cubicBezTo>
                    <a:pt x="4032317" y="3334641"/>
                    <a:pt x="4024889" y="3338293"/>
                    <a:pt x="4020998" y="3344778"/>
                  </a:cubicBezTo>
                  <a:cubicBezTo>
                    <a:pt x="4016648" y="3352028"/>
                    <a:pt x="4017083" y="3361451"/>
                    <a:pt x="4012977" y="3368842"/>
                  </a:cubicBezTo>
                  <a:cubicBezTo>
                    <a:pt x="4003614" y="3385696"/>
                    <a:pt x="3991588" y="3400926"/>
                    <a:pt x="3980893" y="3416968"/>
                  </a:cubicBezTo>
                  <a:cubicBezTo>
                    <a:pt x="3975546" y="3424989"/>
                    <a:pt x="3967899" y="3431886"/>
                    <a:pt x="3964851" y="3441031"/>
                  </a:cubicBezTo>
                  <a:lnTo>
                    <a:pt x="3948809" y="3489157"/>
                  </a:lnTo>
                  <a:cubicBezTo>
                    <a:pt x="3946135" y="3497178"/>
                    <a:pt x="3942839" y="3505018"/>
                    <a:pt x="3940788" y="3513221"/>
                  </a:cubicBezTo>
                  <a:lnTo>
                    <a:pt x="3932767" y="3545305"/>
                  </a:lnTo>
                  <a:cubicBezTo>
                    <a:pt x="3920814" y="3724605"/>
                    <a:pt x="3923328" y="3615071"/>
                    <a:pt x="3932767" y="3818021"/>
                  </a:cubicBezTo>
                  <a:cubicBezTo>
                    <a:pt x="3942868" y="4035193"/>
                    <a:pt x="3929874" y="3945044"/>
                    <a:pt x="3948809" y="4058652"/>
                  </a:cubicBezTo>
                  <a:cubicBezTo>
                    <a:pt x="3946135" y="4144210"/>
                    <a:pt x="3951742" y="4230430"/>
                    <a:pt x="3940788" y="4315326"/>
                  </a:cubicBezTo>
                  <a:cubicBezTo>
                    <a:pt x="3939706" y="4323711"/>
                    <a:pt x="3924496" y="4310636"/>
                    <a:pt x="3916725" y="4307305"/>
                  </a:cubicBezTo>
                  <a:cubicBezTo>
                    <a:pt x="3905735" y="4302595"/>
                    <a:pt x="3894590" y="4297895"/>
                    <a:pt x="3884641" y="4291263"/>
                  </a:cubicBezTo>
                  <a:cubicBezTo>
                    <a:pt x="3863082" y="4276891"/>
                    <a:pt x="3875255" y="4269062"/>
                    <a:pt x="3844535" y="4267200"/>
                  </a:cubicBezTo>
                  <a:cubicBezTo>
                    <a:pt x="3764427" y="4262345"/>
                    <a:pt x="3684114" y="4261852"/>
                    <a:pt x="3603904" y="4259178"/>
                  </a:cubicBezTo>
                  <a:cubicBezTo>
                    <a:pt x="3588673" y="4213485"/>
                    <a:pt x="3592634" y="4231257"/>
                    <a:pt x="3587862" y="4154905"/>
                  </a:cubicBezTo>
                  <a:cubicBezTo>
                    <a:pt x="3584189" y="4096138"/>
                    <a:pt x="3583892" y="4037184"/>
                    <a:pt x="3579841" y="3978442"/>
                  </a:cubicBezTo>
                  <a:cubicBezTo>
                    <a:pt x="3579202" y="3969174"/>
                    <a:pt x="3566598" y="3886766"/>
                    <a:pt x="3563798" y="3874168"/>
                  </a:cubicBezTo>
                  <a:cubicBezTo>
                    <a:pt x="3561964" y="3865914"/>
                    <a:pt x="3557828" y="3858307"/>
                    <a:pt x="3555777" y="3850105"/>
                  </a:cubicBezTo>
                  <a:cubicBezTo>
                    <a:pt x="3552470" y="3836879"/>
                    <a:pt x="3551062" y="3823226"/>
                    <a:pt x="3547756" y="3810000"/>
                  </a:cubicBezTo>
                  <a:cubicBezTo>
                    <a:pt x="3545705" y="3801797"/>
                    <a:pt x="3541569" y="3794190"/>
                    <a:pt x="3539735" y="3785936"/>
                  </a:cubicBezTo>
                  <a:cubicBezTo>
                    <a:pt x="3536207" y="3770060"/>
                    <a:pt x="3535242" y="3753686"/>
                    <a:pt x="3531714" y="3737810"/>
                  </a:cubicBezTo>
                  <a:cubicBezTo>
                    <a:pt x="3529880" y="3729556"/>
                    <a:pt x="3526016" y="3721877"/>
                    <a:pt x="3523693" y="3713747"/>
                  </a:cubicBezTo>
                  <a:cubicBezTo>
                    <a:pt x="3520665" y="3703147"/>
                    <a:pt x="3517834" y="3692473"/>
                    <a:pt x="3515672" y="3681663"/>
                  </a:cubicBezTo>
                  <a:cubicBezTo>
                    <a:pt x="3507000" y="3638300"/>
                    <a:pt x="3510809" y="3638714"/>
                    <a:pt x="3499630" y="3601452"/>
                  </a:cubicBezTo>
                  <a:cubicBezTo>
                    <a:pt x="3494771" y="3585255"/>
                    <a:pt x="3488935" y="3569368"/>
                    <a:pt x="3483588" y="3553326"/>
                  </a:cubicBezTo>
                  <a:cubicBezTo>
                    <a:pt x="3480914" y="3545305"/>
                    <a:pt x="3477225" y="3537554"/>
                    <a:pt x="3475567" y="3529263"/>
                  </a:cubicBezTo>
                  <a:cubicBezTo>
                    <a:pt x="3464230" y="3472576"/>
                    <a:pt x="3471857" y="3502091"/>
                    <a:pt x="3451504" y="3441031"/>
                  </a:cubicBezTo>
                  <a:cubicBezTo>
                    <a:pt x="3448830" y="3433010"/>
                    <a:pt x="3447264" y="3424530"/>
                    <a:pt x="3443483" y="3416968"/>
                  </a:cubicBezTo>
                  <a:cubicBezTo>
                    <a:pt x="3438136" y="3406273"/>
                    <a:pt x="3431882" y="3395986"/>
                    <a:pt x="3427441" y="3384884"/>
                  </a:cubicBezTo>
                  <a:cubicBezTo>
                    <a:pt x="3421161" y="3369183"/>
                    <a:pt x="3416746" y="3352799"/>
                    <a:pt x="3411398" y="3336757"/>
                  </a:cubicBezTo>
                  <a:cubicBezTo>
                    <a:pt x="3408724" y="3328736"/>
                    <a:pt x="3408067" y="3319729"/>
                    <a:pt x="3403377" y="3312694"/>
                  </a:cubicBezTo>
                  <a:cubicBezTo>
                    <a:pt x="3398030" y="3304673"/>
                    <a:pt x="3391250" y="3297440"/>
                    <a:pt x="3387335" y="3288631"/>
                  </a:cubicBezTo>
                  <a:cubicBezTo>
                    <a:pt x="3349154" y="3202724"/>
                    <a:pt x="3391556" y="3270900"/>
                    <a:pt x="3355251" y="3216442"/>
                  </a:cubicBezTo>
                  <a:cubicBezTo>
                    <a:pt x="3349904" y="3200400"/>
                    <a:pt x="3348589" y="3182385"/>
                    <a:pt x="3339209" y="3168315"/>
                  </a:cubicBezTo>
                  <a:cubicBezTo>
                    <a:pt x="3300125" y="3109689"/>
                    <a:pt x="3347831" y="3183404"/>
                    <a:pt x="3307125" y="3112168"/>
                  </a:cubicBezTo>
                  <a:cubicBezTo>
                    <a:pt x="3302342" y="3103798"/>
                    <a:pt x="3294998" y="3096914"/>
                    <a:pt x="3291083" y="3088105"/>
                  </a:cubicBezTo>
                  <a:cubicBezTo>
                    <a:pt x="3261590" y="3021745"/>
                    <a:pt x="3291945" y="3056881"/>
                    <a:pt x="3258998" y="3023936"/>
                  </a:cubicBezTo>
                  <a:cubicBezTo>
                    <a:pt x="3239369" y="2965049"/>
                    <a:pt x="3254913" y="2987767"/>
                    <a:pt x="3218893" y="2951747"/>
                  </a:cubicBezTo>
                  <a:cubicBezTo>
                    <a:pt x="3198731" y="2891261"/>
                    <a:pt x="3225929" y="2965821"/>
                    <a:pt x="3194830" y="2903621"/>
                  </a:cubicBezTo>
                  <a:cubicBezTo>
                    <a:pt x="3161639" y="2837239"/>
                    <a:pt x="3220837" y="2930923"/>
                    <a:pt x="3170767" y="2847473"/>
                  </a:cubicBezTo>
                  <a:cubicBezTo>
                    <a:pt x="3160847" y="2830940"/>
                    <a:pt x="3149378" y="2815389"/>
                    <a:pt x="3138683" y="2799347"/>
                  </a:cubicBezTo>
                  <a:cubicBezTo>
                    <a:pt x="3133336" y="2791326"/>
                    <a:pt x="3125690" y="2784429"/>
                    <a:pt x="3122641" y="2775284"/>
                  </a:cubicBezTo>
                  <a:cubicBezTo>
                    <a:pt x="3119967" y="2767263"/>
                    <a:pt x="3118969" y="2758471"/>
                    <a:pt x="3114619" y="2751221"/>
                  </a:cubicBezTo>
                  <a:cubicBezTo>
                    <a:pt x="3110728" y="2744736"/>
                    <a:pt x="3103301" y="2741083"/>
                    <a:pt x="3098577" y="2735178"/>
                  </a:cubicBezTo>
                  <a:cubicBezTo>
                    <a:pt x="3092555" y="2727650"/>
                    <a:pt x="3087882" y="2719136"/>
                    <a:pt x="3082535" y="2711115"/>
                  </a:cubicBezTo>
                  <a:cubicBezTo>
                    <a:pt x="3079861" y="2700420"/>
                    <a:pt x="3079983" y="2688602"/>
                    <a:pt x="3074514" y="2679031"/>
                  </a:cubicBezTo>
                  <a:cubicBezTo>
                    <a:pt x="3068886" y="2669182"/>
                    <a:pt x="3057713" y="2663682"/>
                    <a:pt x="3050451" y="2654968"/>
                  </a:cubicBezTo>
                  <a:cubicBezTo>
                    <a:pt x="3044280" y="2647562"/>
                    <a:pt x="3038720" y="2639527"/>
                    <a:pt x="3034409" y="2630905"/>
                  </a:cubicBezTo>
                  <a:cubicBezTo>
                    <a:pt x="3030628" y="2623343"/>
                    <a:pt x="3030169" y="2614404"/>
                    <a:pt x="3026388" y="2606842"/>
                  </a:cubicBezTo>
                  <a:cubicBezTo>
                    <a:pt x="3020522" y="2595109"/>
                    <a:pt x="2991736" y="2557965"/>
                    <a:pt x="2986283" y="2550694"/>
                  </a:cubicBezTo>
                  <a:cubicBezTo>
                    <a:pt x="2971576" y="2506574"/>
                    <a:pt x="2987099" y="2546107"/>
                    <a:pt x="2962219" y="2502568"/>
                  </a:cubicBezTo>
                  <a:cubicBezTo>
                    <a:pt x="2956287" y="2492186"/>
                    <a:pt x="2950887" y="2481474"/>
                    <a:pt x="2946177" y="2470484"/>
                  </a:cubicBezTo>
                  <a:cubicBezTo>
                    <a:pt x="2942846" y="2462713"/>
                    <a:pt x="2942506" y="2453671"/>
                    <a:pt x="2938156" y="2446421"/>
                  </a:cubicBezTo>
                  <a:cubicBezTo>
                    <a:pt x="2934265" y="2439936"/>
                    <a:pt x="2927461" y="2435726"/>
                    <a:pt x="2922114" y="2430378"/>
                  </a:cubicBezTo>
                  <a:cubicBezTo>
                    <a:pt x="2916767" y="2414336"/>
                    <a:pt x="2915452" y="2396322"/>
                    <a:pt x="2906072" y="2382252"/>
                  </a:cubicBezTo>
                  <a:lnTo>
                    <a:pt x="2873988" y="2334126"/>
                  </a:lnTo>
                  <a:cubicBezTo>
                    <a:pt x="2868641" y="2326105"/>
                    <a:pt x="2860994" y="2319208"/>
                    <a:pt x="2857946" y="2310063"/>
                  </a:cubicBezTo>
                  <a:cubicBezTo>
                    <a:pt x="2852599" y="2294021"/>
                    <a:pt x="2851284" y="2276006"/>
                    <a:pt x="2841904" y="2261936"/>
                  </a:cubicBezTo>
                  <a:cubicBezTo>
                    <a:pt x="2836557" y="2253915"/>
                    <a:pt x="2830173" y="2246495"/>
                    <a:pt x="2825862" y="2237873"/>
                  </a:cubicBezTo>
                  <a:cubicBezTo>
                    <a:pt x="2805038" y="2196224"/>
                    <a:pt x="2833133" y="2229101"/>
                    <a:pt x="2801798" y="2197768"/>
                  </a:cubicBezTo>
                  <a:cubicBezTo>
                    <a:pt x="2799124" y="2189747"/>
                    <a:pt x="2797883" y="2181096"/>
                    <a:pt x="2793777" y="2173705"/>
                  </a:cubicBezTo>
                  <a:cubicBezTo>
                    <a:pt x="2793773" y="2173698"/>
                    <a:pt x="2753674" y="2113550"/>
                    <a:pt x="2745651" y="2101515"/>
                  </a:cubicBezTo>
                  <a:cubicBezTo>
                    <a:pt x="2740304" y="2093494"/>
                    <a:pt x="2732657" y="2086597"/>
                    <a:pt x="2729609" y="2077452"/>
                  </a:cubicBezTo>
                  <a:cubicBezTo>
                    <a:pt x="2726935" y="2069431"/>
                    <a:pt x="2726870" y="2059991"/>
                    <a:pt x="2721588" y="2053389"/>
                  </a:cubicBezTo>
                  <a:cubicBezTo>
                    <a:pt x="2715566" y="2045861"/>
                    <a:pt x="2705546" y="2042694"/>
                    <a:pt x="2697525" y="2037347"/>
                  </a:cubicBezTo>
                  <a:cubicBezTo>
                    <a:pt x="2680025" y="1984847"/>
                    <a:pt x="2704330" y="2036374"/>
                    <a:pt x="2665441" y="2005263"/>
                  </a:cubicBezTo>
                  <a:cubicBezTo>
                    <a:pt x="2657913" y="1999241"/>
                    <a:pt x="2655570" y="1988606"/>
                    <a:pt x="2649398" y="1981200"/>
                  </a:cubicBezTo>
                  <a:cubicBezTo>
                    <a:pt x="2642136" y="1972486"/>
                    <a:pt x="2632597" y="1965851"/>
                    <a:pt x="2625335" y="1957136"/>
                  </a:cubicBezTo>
                  <a:cubicBezTo>
                    <a:pt x="2619164" y="1949730"/>
                    <a:pt x="2615697" y="1940278"/>
                    <a:pt x="2609293" y="1933073"/>
                  </a:cubicBezTo>
                  <a:cubicBezTo>
                    <a:pt x="2569335" y="1888120"/>
                    <a:pt x="2573676" y="1893287"/>
                    <a:pt x="2537104" y="1868905"/>
                  </a:cubicBezTo>
                  <a:cubicBezTo>
                    <a:pt x="2505152" y="1820977"/>
                    <a:pt x="2540048" y="1862652"/>
                    <a:pt x="2496998" y="1836821"/>
                  </a:cubicBezTo>
                  <a:cubicBezTo>
                    <a:pt x="2490513" y="1832930"/>
                    <a:pt x="2487006" y="1825316"/>
                    <a:pt x="2480956" y="1820778"/>
                  </a:cubicBezTo>
                  <a:cubicBezTo>
                    <a:pt x="2465532" y="1809210"/>
                    <a:pt x="2448872" y="1799389"/>
                    <a:pt x="2432830" y="1788694"/>
                  </a:cubicBezTo>
                  <a:cubicBezTo>
                    <a:pt x="2424809" y="1783347"/>
                    <a:pt x="2417912" y="1775700"/>
                    <a:pt x="2408767" y="1772652"/>
                  </a:cubicBezTo>
                  <a:lnTo>
                    <a:pt x="2336577" y="1748589"/>
                  </a:lnTo>
                  <a:lnTo>
                    <a:pt x="2312514" y="1740568"/>
                  </a:lnTo>
                  <a:cubicBezTo>
                    <a:pt x="2293798" y="1743242"/>
                    <a:pt x="2274789" y="1744338"/>
                    <a:pt x="2256367" y="1748589"/>
                  </a:cubicBezTo>
                  <a:cubicBezTo>
                    <a:pt x="2239890" y="1752391"/>
                    <a:pt x="2208241" y="1764631"/>
                    <a:pt x="2208241" y="1764631"/>
                  </a:cubicBezTo>
                  <a:cubicBezTo>
                    <a:pt x="2202893" y="1769978"/>
                    <a:pt x="2198683" y="1776782"/>
                    <a:pt x="2192198" y="1780673"/>
                  </a:cubicBezTo>
                  <a:cubicBezTo>
                    <a:pt x="2184948" y="1785023"/>
                    <a:pt x="2174737" y="1783412"/>
                    <a:pt x="2168135" y="1788694"/>
                  </a:cubicBezTo>
                  <a:cubicBezTo>
                    <a:pt x="2116305" y="1830158"/>
                    <a:pt x="2188513" y="1800617"/>
                    <a:pt x="2128030" y="1820778"/>
                  </a:cubicBezTo>
                  <a:cubicBezTo>
                    <a:pt x="2122683" y="1826126"/>
                    <a:pt x="2116712" y="1830916"/>
                    <a:pt x="2111988" y="1836821"/>
                  </a:cubicBezTo>
                  <a:cubicBezTo>
                    <a:pt x="2105966" y="1844349"/>
                    <a:pt x="2102763" y="1854067"/>
                    <a:pt x="2095946" y="1860884"/>
                  </a:cubicBezTo>
                  <a:cubicBezTo>
                    <a:pt x="2089129" y="1867701"/>
                    <a:pt x="2079904" y="1871579"/>
                    <a:pt x="2071883" y="1876926"/>
                  </a:cubicBezTo>
                  <a:cubicBezTo>
                    <a:pt x="2036427" y="1930110"/>
                    <a:pt x="2078099" y="1871011"/>
                    <a:pt x="2031777" y="1925052"/>
                  </a:cubicBezTo>
                  <a:cubicBezTo>
                    <a:pt x="1991979" y="1971482"/>
                    <a:pt x="2026013" y="1944937"/>
                    <a:pt x="1983651" y="1973178"/>
                  </a:cubicBezTo>
                  <a:lnTo>
                    <a:pt x="1919483" y="2069431"/>
                  </a:lnTo>
                  <a:cubicBezTo>
                    <a:pt x="1914136" y="2077452"/>
                    <a:pt x="1906490" y="2084349"/>
                    <a:pt x="1903441" y="2093494"/>
                  </a:cubicBezTo>
                  <a:cubicBezTo>
                    <a:pt x="1893027" y="2124731"/>
                    <a:pt x="1901397" y="2111578"/>
                    <a:pt x="1879377" y="2133600"/>
                  </a:cubicBezTo>
                  <a:cubicBezTo>
                    <a:pt x="1860986" y="2188772"/>
                    <a:pt x="1886141" y="2121763"/>
                    <a:pt x="1847293" y="2189747"/>
                  </a:cubicBezTo>
                  <a:cubicBezTo>
                    <a:pt x="1843098" y="2197088"/>
                    <a:pt x="1843053" y="2206248"/>
                    <a:pt x="1839272" y="2213810"/>
                  </a:cubicBezTo>
                  <a:cubicBezTo>
                    <a:pt x="1824335" y="2243683"/>
                    <a:pt x="1821342" y="2235326"/>
                    <a:pt x="1799167" y="2261936"/>
                  </a:cubicBezTo>
                  <a:cubicBezTo>
                    <a:pt x="1792995" y="2269342"/>
                    <a:pt x="1789942" y="2279183"/>
                    <a:pt x="1783125" y="2286000"/>
                  </a:cubicBezTo>
                  <a:cubicBezTo>
                    <a:pt x="1776309" y="2292817"/>
                    <a:pt x="1766317" y="2295694"/>
                    <a:pt x="1759062" y="2302042"/>
                  </a:cubicBezTo>
                  <a:cubicBezTo>
                    <a:pt x="1744834" y="2314492"/>
                    <a:pt x="1732325" y="2328779"/>
                    <a:pt x="1718956" y="2342147"/>
                  </a:cubicBezTo>
                  <a:cubicBezTo>
                    <a:pt x="1710935" y="2350168"/>
                    <a:pt x="1705654" y="2362623"/>
                    <a:pt x="1694893" y="2366210"/>
                  </a:cubicBezTo>
                  <a:lnTo>
                    <a:pt x="1670830" y="2374231"/>
                  </a:lnTo>
                  <a:cubicBezTo>
                    <a:pt x="1634953" y="2428047"/>
                    <a:pt x="1677217" y="2375321"/>
                    <a:pt x="1630725" y="2406315"/>
                  </a:cubicBezTo>
                  <a:cubicBezTo>
                    <a:pt x="1621287" y="2412607"/>
                    <a:pt x="1615376" y="2423116"/>
                    <a:pt x="1606662" y="2430378"/>
                  </a:cubicBezTo>
                  <a:cubicBezTo>
                    <a:pt x="1563929" y="2465989"/>
                    <a:pt x="1601947" y="2430324"/>
                    <a:pt x="1558535" y="2454442"/>
                  </a:cubicBezTo>
                  <a:cubicBezTo>
                    <a:pt x="1541681" y="2463805"/>
                    <a:pt x="1528700" y="2480429"/>
                    <a:pt x="1510409" y="2486526"/>
                  </a:cubicBezTo>
                  <a:cubicBezTo>
                    <a:pt x="1494367" y="2491873"/>
                    <a:pt x="1478688" y="2498467"/>
                    <a:pt x="1462283" y="2502568"/>
                  </a:cubicBezTo>
                  <a:cubicBezTo>
                    <a:pt x="1451588" y="2505242"/>
                    <a:pt x="1440757" y="2507421"/>
                    <a:pt x="1430198" y="2510589"/>
                  </a:cubicBezTo>
                  <a:cubicBezTo>
                    <a:pt x="1414001" y="2515448"/>
                    <a:pt x="1398477" y="2522530"/>
                    <a:pt x="1382072" y="2526631"/>
                  </a:cubicBezTo>
                  <a:cubicBezTo>
                    <a:pt x="1371792" y="2529201"/>
                    <a:pt x="1337432" y="2536919"/>
                    <a:pt x="1325925" y="2542673"/>
                  </a:cubicBezTo>
                  <a:cubicBezTo>
                    <a:pt x="1317303" y="2546984"/>
                    <a:pt x="1310671" y="2554800"/>
                    <a:pt x="1301862" y="2558715"/>
                  </a:cubicBezTo>
                  <a:cubicBezTo>
                    <a:pt x="1301861" y="2558715"/>
                    <a:pt x="1241704" y="2578767"/>
                    <a:pt x="1229672" y="2582778"/>
                  </a:cubicBezTo>
                  <a:lnTo>
                    <a:pt x="1205609" y="2590800"/>
                  </a:lnTo>
                  <a:cubicBezTo>
                    <a:pt x="1197588" y="2593474"/>
                    <a:pt x="1188581" y="2594131"/>
                    <a:pt x="1181546" y="2598821"/>
                  </a:cubicBezTo>
                  <a:cubicBezTo>
                    <a:pt x="1155285" y="2616328"/>
                    <a:pt x="1145803" y="2625698"/>
                    <a:pt x="1109356" y="2630905"/>
                  </a:cubicBezTo>
                  <a:cubicBezTo>
                    <a:pt x="1090640" y="2633579"/>
                    <a:pt x="1071810" y="2635544"/>
                    <a:pt x="1053209" y="2638926"/>
                  </a:cubicBezTo>
                  <a:cubicBezTo>
                    <a:pt x="957121" y="2656397"/>
                    <a:pt x="1074381" y="2637786"/>
                    <a:pt x="997062" y="2654968"/>
                  </a:cubicBezTo>
                  <a:cubicBezTo>
                    <a:pt x="981186" y="2658496"/>
                    <a:pt x="965009" y="2660516"/>
                    <a:pt x="948935" y="2662989"/>
                  </a:cubicBezTo>
                  <a:cubicBezTo>
                    <a:pt x="890350" y="2672002"/>
                    <a:pt x="899684" y="2669027"/>
                    <a:pt x="844662" y="2679031"/>
                  </a:cubicBezTo>
                  <a:cubicBezTo>
                    <a:pt x="821917" y="2683166"/>
                    <a:pt x="795004" y="2688635"/>
                    <a:pt x="772472" y="2695073"/>
                  </a:cubicBezTo>
                  <a:cubicBezTo>
                    <a:pt x="764342" y="2697396"/>
                    <a:pt x="756611" y="2701043"/>
                    <a:pt x="748409" y="2703094"/>
                  </a:cubicBezTo>
                  <a:cubicBezTo>
                    <a:pt x="735183" y="2706401"/>
                    <a:pt x="721612" y="2708158"/>
                    <a:pt x="708304" y="2711115"/>
                  </a:cubicBezTo>
                  <a:cubicBezTo>
                    <a:pt x="697542" y="2713506"/>
                    <a:pt x="686981" y="2716745"/>
                    <a:pt x="676219" y="2719136"/>
                  </a:cubicBezTo>
                  <a:cubicBezTo>
                    <a:pt x="662911" y="2722093"/>
                    <a:pt x="649398" y="2724091"/>
                    <a:pt x="636114" y="2727157"/>
                  </a:cubicBezTo>
                  <a:cubicBezTo>
                    <a:pt x="614631" y="2732115"/>
                    <a:pt x="591666" y="2733340"/>
                    <a:pt x="571946" y="2743200"/>
                  </a:cubicBezTo>
                  <a:cubicBezTo>
                    <a:pt x="561251" y="2748547"/>
                    <a:pt x="549811" y="2752610"/>
                    <a:pt x="539862" y="2759242"/>
                  </a:cubicBezTo>
                  <a:cubicBezTo>
                    <a:pt x="533570" y="2763437"/>
                    <a:pt x="530583" y="2771902"/>
                    <a:pt x="523819" y="2775284"/>
                  </a:cubicBezTo>
                  <a:cubicBezTo>
                    <a:pt x="508694" y="2782846"/>
                    <a:pt x="489763" y="2781946"/>
                    <a:pt x="475693" y="2791326"/>
                  </a:cubicBezTo>
                  <a:cubicBezTo>
                    <a:pt x="456649" y="2804022"/>
                    <a:pt x="436957" y="2816507"/>
                    <a:pt x="419546" y="2831431"/>
                  </a:cubicBezTo>
                  <a:cubicBezTo>
                    <a:pt x="410933" y="2838813"/>
                    <a:pt x="404197" y="2848232"/>
                    <a:pt x="395483" y="2855494"/>
                  </a:cubicBezTo>
                  <a:cubicBezTo>
                    <a:pt x="361064" y="2884176"/>
                    <a:pt x="379314" y="2857250"/>
                    <a:pt x="347356" y="2895600"/>
                  </a:cubicBezTo>
                  <a:cubicBezTo>
                    <a:pt x="313937" y="2935704"/>
                    <a:pt x="351365" y="2906296"/>
                    <a:pt x="307251" y="2935705"/>
                  </a:cubicBezTo>
                  <a:cubicBezTo>
                    <a:pt x="301904" y="2943726"/>
                    <a:pt x="297380" y="2952362"/>
                    <a:pt x="291209" y="2959768"/>
                  </a:cubicBezTo>
                  <a:cubicBezTo>
                    <a:pt x="271909" y="2982928"/>
                    <a:pt x="266743" y="2984099"/>
                    <a:pt x="243083" y="2999873"/>
                  </a:cubicBezTo>
                  <a:cubicBezTo>
                    <a:pt x="237736" y="3007894"/>
                    <a:pt x="234569" y="3017914"/>
                    <a:pt x="227041" y="3023936"/>
                  </a:cubicBezTo>
                  <a:cubicBezTo>
                    <a:pt x="220439" y="3029218"/>
                    <a:pt x="210540" y="3028176"/>
                    <a:pt x="202977" y="3031957"/>
                  </a:cubicBezTo>
                  <a:cubicBezTo>
                    <a:pt x="194355" y="3036268"/>
                    <a:pt x="186935" y="3042652"/>
                    <a:pt x="178914" y="3048000"/>
                  </a:cubicBezTo>
                  <a:cubicBezTo>
                    <a:pt x="149504" y="3092116"/>
                    <a:pt x="178914" y="3054684"/>
                    <a:pt x="138809" y="3088105"/>
                  </a:cubicBezTo>
                  <a:cubicBezTo>
                    <a:pt x="115649" y="3107405"/>
                    <a:pt x="114478" y="3112571"/>
                    <a:pt x="98704" y="3136231"/>
                  </a:cubicBezTo>
                  <a:cubicBezTo>
                    <a:pt x="96030" y="3128210"/>
                    <a:pt x="88009" y="3120189"/>
                    <a:pt x="90683" y="3112168"/>
                  </a:cubicBezTo>
                  <a:cubicBezTo>
                    <a:pt x="107455" y="3061852"/>
                    <a:pt x="117055" y="3071821"/>
                    <a:pt x="146830" y="3048000"/>
                  </a:cubicBezTo>
                  <a:cubicBezTo>
                    <a:pt x="152735" y="3043276"/>
                    <a:pt x="157525" y="3037305"/>
                    <a:pt x="162872" y="3031957"/>
                  </a:cubicBezTo>
                  <a:cubicBezTo>
                    <a:pt x="183033" y="2971474"/>
                    <a:pt x="153492" y="3043682"/>
                    <a:pt x="194956" y="2991852"/>
                  </a:cubicBezTo>
                  <a:cubicBezTo>
                    <a:pt x="200238" y="2985250"/>
                    <a:pt x="199196" y="2975351"/>
                    <a:pt x="202977" y="2967789"/>
                  </a:cubicBezTo>
                  <a:cubicBezTo>
                    <a:pt x="209927" y="2953890"/>
                    <a:pt x="222626" y="2937632"/>
                    <a:pt x="235062" y="2927684"/>
                  </a:cubicBezTo>
                  <a:cubicBezTo>
                    <a:pt x="242590" y="2921662"/>
                    <a:pt x="251104" y="2916989"/>
                    <a:pt x="259125" y="2911642"/>
                  </a:cubicBezTo>
                  <a:cubicBezTo>
                    <a:pt x="251104" y="2908968"/>
                    <a:pt x="243465" y="2902687"/>
                    <a:pt x="235062" y="2903621"/>
                  </a:cubicBezTo>
                  <a:cubicBezTo>
                    <a:pt x="218255" y="2905488"/>
                    <a:pt x="202977" y="2914316"/>
                    <a:pt x="186935" y="2919663"/>
                  </a:cubicBezTo>
                  <a:cubicBezTo>
                    <a:pt x="178914" y="2922337"/>
                    <a:pt x="169907" y="2922994"/>
                    <a:pt x="162872" y="2927684"/>
                  </a:cubicBezTo>
                  <a:cubicBezTo>
                    <a:pt x="154851" y="2933031"/>
                    <a:pt x="147431" y="2939415"/>
                    <a:pt x="138809" y="2943726"/>
                  </a:cubicBezTo>
                  <a:cubicBezTo>
                    <a:pt x="131247" y="2947507"/>
                    <a:pt x="122137" y="2947641"/>
                    <a:pt x="114746" y="2951747"/>
                  </a:cubicBezTo>
                  <a:cubicBezTo>
                    <a:pt x="97892" y="2961110"/>
                    <a:pt x="82661" y="2973136"/>
                    <a:pt x="66619" y="2983831"/>
                  </a:cubicBezTo>
                  <a:lnTo>
                    <a:pt x="42556" y="2999873"/>
                  </a:lnTo>
                  <a:lnTo>
                    <a:pt x="18493" y="3015915"/>
                  </a:lnTo>
                  <a:cubicBezTo>
                    <a:pt x="13146" y="3023936"/>
                    <a:pt x="-6901" y="3042316"/>
                    <a:pt x="2451" y="3039978"/>
                  </a:cubicBezTo>
                  <a:cubicBezTo>
                    <a:pt x="21155" y="3035302"/>
                    <a:pt x="34535" y="3018589"/>
                    <a:pt x="50577" y="3007894"/>
                  </a:cubicBezTo>
                  <a:lnTo>
                    <a:pt x="74641" y="2991852"/>
                  </a:lnTo>
                  <a:lnTo>
                    <a:pt x="98704" y="2975810"/>
                  </a:lnTo>
                  <a:lnTo>
                    <a:pt x="122767" y="2959768"/>
                  </a:lnTo>
                  <a:cubicBezTo>
                    <a:pt x="128114" y="2951747"/>
                    <a:pt x="131992" y="2942522"/>
                    <a:pt x="138809" y="2935705"/>
                  </a:cubicBezTo>
                  <a:cubicBezTo>
                    <a:pt x="145626" y="2928888"/>
                    <a:pt x="156850" y="2927191"/>
                    <a:pt x="162872" y="2919663"/>
                  </a:cubicBezTo>
                  <a:cubicBezTo>
                    <a:pt x="168154" y="2913061"/>
                    <a:pt x="166543" y="2902850"/>
                    <a:pt x="170893" y="2895600"/>
                  </a:cubicBezTo>
                  <a:cubicBezTo>
                    <a:pt x="174784" y="2889115"/>
                    <a:pt x="182398" y="2885607"/>
                    <a:pt x="186935" y="2879557"/>
                  </a:cubicBezTo>
                  <a:cubicBezTo>
                    <a:pt x="206185" y="2853890"/>
                    <a:pt x="212065" y="2833786"/>
                    <a:pt x="235062" y="2815389"/>
                  </a:cubicBezTo>
                  <a:cubicBezTo>
                    <a:pt x="242590" y="2809367"/>
                    <a:pt x="251104" y="2804694"/>
                    <a:pt x="259125" y="2799347"/>
                  </a:cubicBezTo>
                  <a:cubicBezTo>
                    <a:pt x="274741" y="2752500"/>
                    <a:pt x="254928" y="2795524"/>
                    <a:pt x="291209" y="2759242"/>
                  </a:cubicBezTo>
                  <a:cubicBezTo>
                    <a:pt x="298026" y="2752425"/>
                    <a:pt x="299723" y="2741200"/>
                    <a:pt x="307251" y="2735178"/>
                  </a:cubicBezTo>
                  <a:cubicBezTo>
                    <a:pt x="313853" y="2729896"/>
                    <a:pt x="323923" y="2731263"/>
                    <a:pt x="331314" y="2727157"/>
                  </a:cubicBezTo>
                  <a:cubicBezTo>
                    <a:pt x="424609" y="2675327"/>
                    <a:pt x="333876" y="2710261"/>
                    <a:pt x="427567" y="2679031"/>
                  </a:cubicBezTo>
                  <a:lnTo>
                    <a:pt x="451630" y="2671010"/>
                  </a:lnTo>
                  <a:cubicBezTo>
                    <a:pt x="459651" y="2668336"/>
                    <a:pt x="468658" y="2667679"/>
                    <a:pt x="475693" y="2662989"/>
                  </a:cubicBezTo>
                  <a:cubicBezTo>
                    <a:pt x="483714" y="2657642"/>
                    <a:pt x="490895" y="2650744"/>
                    <a:pt x="499756" y="2646947"/>
                  </a:cubicBezTo>
                  <a:cubicBezTo>
                    <a:pt x="509889" y="2642604"/>
                    <a:pt x="520995" y="2640898"/>
                    <a:pt x="531841" y="2638926"/>
                  </a:cubicBezTo>
                  <a:cubicBezTo>
                    <a:pt x="567020" y="2632530"/>
                    <a:pt x="601227" y="2630637"/>
                    <a:pt x="636114" y="2622884"/>
                  </a:cubicBezTo>
                  <a:cubicBezTo>
                    <a:pt x="644368" y="2621050"/>
                    <a:pt x="651851" y="2616332"/>
                    <a:pt x="660177" y="2614863"/>
                  </a:cubicBezTo>
                  <a:cubicBezTo>
                    <a:pt x="697413" y="2608292"/>
                    <a:pt x="735175" y="2605037"/>
                    <a:pt x="772472" y="2598821"/>
                  </a:cubicBezTo>
                  <a:cubicBezTo>
                    <a:pt x="801967" y="2593905"/>
                    <a:pt x="831542" y="2589508"/>
                    <a:pt x="860704" y="2582778"/>
                  </a:cubicBezTo>
                  <a:cubicBezTo>
                    <a:pt x="882187" y="2577820"/>
                    <a:pt x="903253" y="2571060"/>
                    <a:pt x="924872" y="2566736"/>
                  </a:cubicBezTo>
                  <a:cubicBezTo>
                    <a:pt x="938240" y="2564062"/>
                    <a:pt x="951751" y="2562021"/>
                    <a:pt x="964977" y="2558715"/>
                  </a:cubicBezTo>
                  <a:cubicBezTo>
                    <a:pt x="973180" y="2556664"/>
                    <a:pt x="980911" y="2553017"/>
                    <a:pt x="989041" y="2550694"/>
                  </a:cubicBezTo>
                  <a:cubicBezTo>
                    <a:pt x="999641" y="2547666"/>
                    <a:pt x="1010525" y="2545701"/>
                    <a:pt x="1021125" y="2542673"/>
                  </a:cubicBezTo>
                  <a:cubicBezTo>
                    <a:pt x="1029255" y="2540350"/>
                    <a:pt x="1037058" y="2536975"/>
                    <a:pt x="1045188" y="2534652"/>
                  </a:cubicBezTo>
                  <a:cubicBezTo>
                    <a:pt x="1055788" y="2531624"/>
                    <a:pt x="1066950" y="2530502"/>
                    <a:pt x="1077272" y="2526631"/>
                  </a:cubicBezTo>
                  <a:cubicBezTo>
                    <a:pt x="1088468" y="2522433"/>
                    <a:pt x="1098254" y="2515030"/>
                    <a:pt x="1109356" y="2510589"/>
                  </a:cubicBezTo>
                  <a:cubicBezTo>
                    <a:pt x="1125057" y="2504309"/>
                    <a:pt x="1157483" y="2494547"/>
                    <a:pt x="1157483" y="2494547"/>
                  </a:cubicBezTo>
                  <a:cubicBezTo>
                    <a:pt x="1216109" y="2455463"/>
                    <a:pt x="1142394" y="2503169"/>
                    <a:pt x="1213630" y="2462463"/>
                  </a:cubicBezTo>
                  <a:cubicBezTo>
                    <a:pt x="1256836" y="2437774"/>
                    <a:pt x="1220795" y="2456731"/>
                    <a:pt x="1253735" y="2430378"/>
                  </a:cubicBezTo>
                  <a:cubicBezTo>
                    <a:pt x="1261263" y="2424356"/>
                    <a:pt x="1270270" y="2420358"/>
                    <a:pt x="1277798" y="2414336"/>
                  </a:cubicBezTo>
                  <a:cubicBezTo>
                    <a:pt x="1283703" y="2409612"/>
                    <a:pt x="1287791" y="2402831"/>
                    <a:pt x="1293841" y="2398294"/>
                  </a:cubicBezTo>
                  <a:cubicBezTo>
                    <a:pt x="1309265" y="2386726"/>
                    <a:pt x="1341967" y="2366210"/>
                    <a:pt x="1341967" y="2366210"/>
                  </a:cubicBezTo>
                  <a:cubicBezTo>
                    <a:pt x="1347314" y="2358189"/>
                    <a:pt x="1350481" y="2348169"/>
                    <a:pt x="1358009" y="2342147"/>
                  </a:cubicBezTo>
                  <a:cubicBezTo>
                    <a:pt x="1364611" y="2336865"/>
                    <a:pt x="1376093" y="2340105"/>
                    <a:pt x="1382072" y="2334126"/>
                  </a:cubicBezTo>
                  <a:cubicBezTo>
                    <a:pt x="1388051" y="2328147"/>
                    <a:pt x="1384811" y="2316665"/>
                    <a:pt x="1390093" y="2310063"/>
                  </a:cubicBezTo>
                  <a:cubicBezTo>
                    <a:pt x="1396115" y="2302535"/>
                    <a:pt x="1406628" y="2300043"/>
                    <a:pt x="1414156" y="2294021"/>
                  </a:cubicBezTo>
                  <a:cubicBezTo>
                    <a:pt x="1420061" y="2289297"/>
                    <a:pt x="1424851" y="2283326"/>
                    <a:pt x="1430198" y="2277978"/>
                  </a:cubicBezTo>
                  <a:cubicBezTo>
                    <a:pt x="1432872" y="2269957"/>
                    <a:pt x="1433869" y="2261165"/>
                    <a:pt x="1438219" y="2253915"/>
                  </a:cubicBezTo>
                  <a:cubicBezTo>
                    <a:pt x="1466725" y="2206408"/>
                    <a:pt x="1453052" y="2289629"/>
                    <a:pt x="1486346" y="2189747"/>
                  </a:cubicBezTo>
                  <a:cubicBezTo>
                    <a:pt x="1497415" y="2156539"/>
                    <a:pt x="1489677" y="2172719"/>
                    <a:pt x="1510409" y="2141621"/>
                  </a:cubicBezTo>
                  <a:cubicBezTo>
                    <a:pt x="1519825" y="2113373"/>
                    <a:pt x="1538585" y="2083622"/>
                    <a:pt x="1518430" y="2053389"/>
                  </a:cubicBezTo>
                  <a:cubicBezTo>
                    <a:pt x="1513740" y="2046354"/>
                    <a:pt x="1502497" y="2047691"/>
                    <a:pt x="1494367" y="2045368"/>
                  </a:cubicBezTo>
                  <a:cubicBezTo>
                    <a:pt x="1483767" y="2042340"/>
                    <a:pt x="1472978" y="2040021"/>
                    <a:pt x="1462283" y="2037347"/>
                  </a:cubicBezTo>
                  <a:cubicBezTo>
                    <a:pt x="1416830" y="2040021"/>
                    <a:pt x="1371269" y="2041246"/>
                    <a:pt x="1325925" y="2045368"/>
                  </a:cubicBezTo>
                  <a:cubicBezTo>
                    <a:pt x="1312348" y="2046602"/>
                    <a:pt x="1299128" y="2050432"/>
                    <a:pt x="1285819" y="2053389"/>
                  </a:cubicBezTo>
                  <a:cubicBezTo>
                    <a:pt x="1275058" y="2055780"/>
                    <a:pt x="1264294" y="2058242"/>
                    <a:pt x="1253735" y="2061410"/>
                  </a:cubicBezTo>
                  <a:cubicBezTo>
                    <a:pt x="1229440" y="2068698"/>
                    <a:pt x="1205609" y="2077452"/>
                    <a:pt x="1181546" y="2085473"/>
                  </a:cubicBezTo>
                  <a:cubicBezTo>
                    <a:pt x="1173525" y="2088147"/>
                    <a:pt x="1165685" y="2091443"/>
                    <a:pt x="1157483" y="2093494"/>
                  </a:cubicBezTo>
                  <a:lnTo>
                    <a:pt x="1093314" y="2109536"/>
                  </a:lnTo>
                  <a:cubicBezTo>
                    <a:pt x="1082619" y="2112210"/>
                    <a:pt x="1071688" y="2114071"/>
                    <a:pt x="1061230" y="2117557"/>
                  </a:cubicBezTo>
                  <a:cubicBezTo>
                    <a:pt x="1053209" y="2120231"/>
                    <a:pt x="1044864" y="2122079"/>
                    <a:pt x="1037167" y="2125578"/>
                  </a:cubicBezTo>
                  <a:cubicBezTo>
                    <a:pt x="1015396" y="2135474"/>
                    <a:pt x="996198" y="2151863"/>
                    <a:pt x="972998" y="2157663"/>
                  </a:cubicBezTo>
                  <a:lnTo>
                    <a:pt x="940914" y="2165684"/>
                  </a:lnTo>
                  <a:cubicBezTo>
                    <a:pt x="909289" y="2213122"/>
                    <a:pt x="944596" y="2168783"/>
                    <a:pt x="892788" y="2205789"/>
                  </a:cubicBezTo>
                  <a:cubicBezTo>
                    <a:pt x="883557" y="2212382"/>
                    <a:pt x="877338" y="2222470"/>
                    <a:pt x="868725" y="2229852"/>
                  </a:cubicBezTo>
                  <a:cubicBezTo>
                    <a:pt x="858575" y="2238552"/>
                    <a:pt x="846702" y="2245112"/>
                    <a:pt x="836641" y="2253915"/>
                  </a:cubicBezTo>
                  <a:cubicBezTo>
                    <a:pt x="774399" y="2308377"/>
                    <a:pt x="832017" y="2267693"/>
                    <a:pt x="780493" y="2302042"/>
                  </a:cubicBezTo>
                  <a:cubicBezTo>
                    <a:pt x="737714" y="2366210"/>
                    <a:pt x="793861" y="2288674"/>
                    <a:pt x="740388" y="2342147"/>
                  </a:cubicBezTo>
                  <a:cubicBezTo>
                    <a:pt x="733571" y="2348964"/>
                    <a:pt x="731163" y="2359393"/>
                    <a:pt x="724346" y="2366210"/>
                  </a:cubicBezTo>
                  <a:cubicBezTo>
                    <a:pt x="717529" y="2373027"/>
                    <a:pt x="707995" y="2376468"/>
                    <a:pt x="700283" y="2382252"/>
                  </a:cubicBezTo>
                  <a:cubicBezTo>
                    <a:pt x="697258" y="2384521"/>
                    <a:pt x="689116" y="2392370"/>
                    <a:pt x="692262" y="2390273"/>
                  </a:cubicBezTo>
                  <a:lnTo>
                    <a:pt x="716325" y="2374231"/>
                  </a:lnTo>
                  <a:cubicBezTo>
                    <a:pt x="730443" y="2331877"/>
                    <a:pt x="719656" y="2357204"/>
                    <a:pt x="756430" y="2302042"/>
                  </a:cubicBezTo>
                  <a:lnTo>
                    <a:pt x="772472" y="2277978"/>
                  </a:lnTo>
                  <a:lnTo>
                    <a:pt x="788514" y="2253915"/>
                  </a:lnTo>
                  <a:cubicBezTo>
                    <a:pt x="780493" y="2248568"/>
                    <a:pt x="774091" y="2237873"/>
                    <a:pt x="764451" y="2237873"/>
                  </a:cubicBezTo>
                  <a:cubicBezTo>
                    <a:pt x="754811" y="2237873"/>
                    <a:pt x="749197" y="2250000"/>
                    <a:pt x="740388" y="2253915"/>
                  </a:cubicBezTo>
                  <a:cubicBezTo>
                    <a:pt x="724936" y="2260783"/>
                    <a:pt x="708667" y="2265856"/>
                    <a:pt x="692262" y="2269957"/>
                  </a:cubicBezTo>
                  <a:cubicBezTo>
                    <a:pt x="681975" y="2272529"/>
                    <a:pt x="647627" y="2280243"/>
                    <a:pt x="636114" y="2286000"/>
                  </a:cubicBezTo>
                  <a:cubicBezTo>
                    <a:pt x="573926" y="2317095"/>
                    <a:pt x="648464" y="2289904"/>
                    <a:pt x="587988" y="2310063"/>
                  </a:cubicBezTo>
                  <a:cubicBezTo>
                    <a:pt x="579967" y="2318084"/>
                    <a:pt x="573363" y="2327834"/>
                    <a:pt x="563925" y="2334126"/>
                  </a:cubicBezTo>
                  <a:cubicBezTo>
                    <a:pt x="556890" y="2338816"/>
                    <a:pt x="546464" y="2336865"/>
                    <a:pt x="539862" y="2342147"/>
                  </a:cubicBezTo>
                  <a:cubicBezTo>
                    <a:pt x="532334" y="2348169"/>
                    <a:pt x="529991" y="2358804"/>
                    <a:pt x="523819" y="2366210"/>
                  </a:cubicBezTo>
                  <a:cubicBezTo>
                    <a:pt x="516557" y="2374924"/>
                    <a:pt x="507777" y="2382252"/>
                    <a:pt x="499756" y="2390273"/>
                  </a:cubicBezTo>
                  <a:cubicBezTo>
                    <a:pt x="519915" y="2329797"/>
                    <a:pt x="492724" y="2404335"/>
                    <a:pt x="523819" y="2342147"/>
                  </a:cubicBezTo>
                  <a:cubicBezTo>
                    <a:pt x="527600" y="2334585"/>
                    <a:pt x="526559" y="2324686"/>
                    <a:pt x="531841" y="2318084"/>
                  </a:cubicBezTo>
                  <a:cubicBezTo>
                    <a:pt x="537863" y="2310556"/>
                    <a:pt x="547883" y="2307389"/>
                    <a:pt x="555904" y="2302042"/>
                  </a:cubicBezTo>
                  <a:cubicBezTo>
                    <a:pt x="562428" y="2282470"/>
                    <a:pt x="564418" y="2269464"/>
                    <a:pt x="579967" y="2253915"/>
                  </a:cubicBezTo>
                  <a:cubicBezTo>
                    <a:pt x="586784" y="2247098"/>
                    <a:pt x="596009" y="2243220"/>
                    <a:pt x="604030" y="2237873"/>
                  </a:cubicBezTo>
                  <a:cubicBezTo>
                    <a:pt x="609377" y="2229852"/>
                    <a:pt x="612817" y="2220158"/>
                    <a:pt x="620072" y="2213810"/>
                  </a:cubicBezTo>
                  <a:cubicBezTo>
                    <a:pt x="654018" y="2184107"/>
                    <a:pt x="659211" y="2184722"/>
                    <a:pt x="692262" y="2173705"/>
                  </a:cubicBezTo>
                  <a:cubicBezTo>
                    <a:pt x="747423" y="2136931"/>
                    <a:pt x="722097" y="2147718"/>
                    <a:pt x="764451" y="2133600"/>
                  </a:cubicBezTo>
                  <a:cubicBezTo>
                    <a:pt x="769798" y="2128252"/>
                    <a:pt x="773729" y="2120939"/>
                    <a:pt x="780493" y="2117557"/>
                  </a:cubicBezTo>
                  <a:cubicBezTo>
                    <a:pt x="795617" y="2109995"/>
                    <a:pt x="812577" y="2106862"/>
                    <a:pt x="828619" y="2101515"/>
                  </a:cubicBezTo>
                  <a:lnTo>
                    <a:pt x="876746" y="2085473"/>
                  </a:lnTo>
                  <a:lnTo>
                    <a:pt x="900809" y="2077452"/>
                  </a:lnTo>
                  <a:cubicBezTo>
                    <a:pt x="908830" y="2074778"/>
                    <a:pt x="916670" y="2071482"/>
                    <a:pt x="924872" y="2069431"/>
                  </a:cubicBezTo>
                  <a:cubicBezTo>
                    <a:pt x="946262" y="2064084"/>
                    <a:pt x="968124" y="2060361"/>
                    <a:pt x="989041" y="2053389"/>
                  </a:cubicBezTo>
                  <a:cubicBezTo>
                    <a:pt x="1018320" y="2043629"/>
                    <a:pt x="1017258" y="2042878"/>
                    <a:pt x="1053209" y="2037347"/>
                  </a:cubicBezTo>
                  <a:cubicBezTo>
                    <a:pt x="1074514" y="2034069"/>
                    <a:pt x="1095969" y="2031845"/>
                    <a:pt x="1117377" y="2029326"/>
                  </a:cubicBezTo>
                  <a:cubicBezTo>
                    <a:pt x="1194093" y="2020301"/>
                    <a:pt x="1195734" y="2020744"/>
                    <a:pt x="1277798" y="2013284"/>
                  </a:cubicBezTo>
                  <a:cubicBezTo>
                    <a:pt x="1291167" y="2010610"/>
                    <a:pt x="1304456" y="2007504"/>
                    <a:pt x="1317904" y="2005263"/>
                  </a:cubicBezTo>
                  <a:cubicBezTo>
                    <a:pt x="1336552" y="2002155"/>
                    <a:pt x="1355512" y="2000950"/>
                    <a:pt x="1374051" y="1997242"/>
                  </a:cubicBezTo>
                  <a:cubicBezTo>
                    <a:pt x="1382342" y="1995584"/>
                    <a:pt x="1390093" y="1991895"/>
                    <a:pt x="1398114" y="1989221"/>
                  </a:cubicBezTo>
                  <a:cubicBezTo>
                    <a:pt x="1438757" y="1948576"/>
                    <a:pt x="1386162" y="1996391"/>
                    <a:pt x="1438219" y="1965157"/>
                  </a:cubicBezTo>
                  <a:cubicBezTo>
                    <a:pt x="1444704" y="1961266"/>
                    <a:pt x="1447777" y="1953006"/>
                    <a:pt x="1454262" y="1949115"/>
                  </a:cubicBezTo>
                  <a:cubicBezTo>
                    <a:pt x="1461512" y="1944765"/>
                    <a:pt x="1470934" y="1945200"/>
                    <a:pt x="1478325" y="1941094"/>
                  </a:cubicBezTo>
                  <a:cubicBezTo>
                    <a:pt x="1561066" y="1895127"/>
                    <a:pt x="1496065" y="1919139"/>
                    <a:pt x="1550514" y="1900989"/>
                  </a:cubicBezTo>
                  <a:cubicBezTo>
                    <a:pt x="1558535" y="1892968"/>
                    <a:pt x="1565863" y="1884188"/>
                    <a:pt x="1574577" y="1876926"/>
                  </a:cubicBezTo>
                  <a:cubicBezTo>
                    <a:pt x="1581983" y="1870754"/>
                    <a:pt x="1591386" y="1867232"/>
                    <a:pt x="1598641" y="1860884"/>
                  </a:cubicBezTo>
                  <a:cubicBezTo>
                    <a:pt x="1612869" y="1848434"/>
                    <a:pt x="1625378" y="1834147"/>
                    <a:pt x="1638746" y="1820778"/>
                  </a:cubicBezTo>
                  <a:cubicBezTo>
                    <a:pt x="1646767" y="1812757"/>
                    <a:pt x="1653371" y="1803007"/>
                    <a:pt x="1662809" y="1796715"/>
                  </a:cubicBezTo>
                  <a:cubicBezTo>
                    <a:pt x="1670830" y="1791368"/>
                    <a:pt x="1680055" y="1787490"/>
                    <a:pt x="1686872" y="1780673"/>
                  </a:cubicBezTo>
                  <a:cubicBezTo>
                    <a:pt x="1696325" y="1771220"/>
                    <a:pt x="1701482" y="1758042"/>
                    <a:pt x="1710935" y="1748589"/>
                  </a:cubicBezTo>
                  <a:cubicBezTo>
                    <a:pt x="1717752" y="1741772"/>
                    <a:pt x="1727470" y="1738569"/>
                    <a:pt x="1734998" y="1732547"/>
                  </a:cubicBezTo>
                  <a:cubicBezTo>
                    <a:pt x="1740903" y="1727823"/>
                    <a:pt x="1745693" y="1721852"/>
                    <a:pt x="1751041" y="1716505"/>
                  </a:cubicBezTo>
                  <a:cubicBezTo>
                    <a:pt x="1771203" y="1656020"/>
                    <a:pt x="1741660" y="1728232"/>
                    <a:pt x="1783125" y="1676400"/>
                  </a:cubicBezTo>
                  <a:cubicBezTo>
                    <a:pt x="1827402" y="1621052"/>
                    <a:pt x="1746249" y="1682267"/>
                    <a:pt x="1815209" y="1636294"/>
                  </a:cubicBezTo>
                  <a:cubicBezTo>
                    <a:pt x="1817883" y="1628273"/>
                    <a:pt x="1819449" y="1619793"/>
                    <a:pt x="1823230" y="1612231"/>
                  </a:cubicBezTo>
                  <a:cubicBezTo>
                    <a:pt x="1854328" y="1550035"/>
                    <a:pt x="1827132" y="1624588"/>
                    <a:pt x="1847293" y="1564105"/>
                  </a:cubicBezTo>
                  <a:cubicBezTo>
                    <a:pt x="1845244" y="1541563"/>
                    <a:pt x="1846682" y="1482672"/>
                    <a:pt x="1831251" y="1451810"/>
                  </a:cubicBezTo>
                  <a:cubicBezTo>
                    <a:pt x="1826940" y="1443188"/>
                    <a:pt x="1822026" y="1434564"/>
                    <a:pt x="1815209" y="1427747"/>
                  </a:cubicBezTo>
                  <a:cubicBezTo>
                    <a:pt x="1808392" y="1420930"/>
                    <a:pt x="1799167" y="1417052"/>
                    <a:pt x="1791146" y="1411705"/>
                  </a:cubicBezTo>
                  <a:cubicBezTo>
                    <a:pt x="1763645" y="1370454"/>
                    <a:pt x="1789237" y="1402157"/>
                    <a:pt x="1751041" y="1371600"/>
                  </a:cubicBezTo>
                  <a:cubicBezTo>
                    <a:pt x="1745136" y="1366876"/>
                    <a:pt x="1741048" y="1360095"/>
                    <a:pt x="1734998" y="1355557"/>
                  </a:cubicBezTo>
                  <a:cubicBezTo>
                    <a:pt x="1690870" y="1322461"/>
                    <a:pt x="1700325" y="1327957"/>
                    <a:pt x="1662809" y="1315452"/>
                  </a:cubicBezTo>
                  <a:cubicBezTo>
                    <a:pt x="1625361" y="1278004"/>
                    <a:pt x="1653766" y="1303263"/>
                    <a:pt x="1614683" y="1275347"/>
                  </a:cubicBezTo>
                  <a:cubicBezTo>
                    <a:pt x="1603804" y="1267577"/>
                    <a:pt x="1594555" y="1257263"/>
                    <a:pt x="1582598" y="1251284"/>
                  </a:cubicBezTo>
                  <a:cubicBezTo>
                    <a:pt x="1567473" y="1243722"/>
                    <a:pt x="1549597" y="1242804"/>
                    <a:pt x="1534472" y="1235242"/>
                  </a:cubicBezTo>
                  <a:cubicBezTo>
                    <a:pt x="1478001" y="1207006"/>
                    <a:pt x="1514112" y="1221545"/>
                    <a:pt x="1422177" y="1203157"/>
                  </a:cubicBezTo>
                  <a:cubicBezTo>
                    <a:pt x="1350190" y="1188759"/>
                    <a:pt x="1395487" y="1197372"/>
                    <a:pt x="1285819" y="1179094"/>
                  </a:cubicBezTo>
                  <a:lnTo>
                    <a:pt x="1237693" y="1171073"/>
                  </a:lnTo>
                  <a:cubicBezTo>
                    <a:pt x="1221651" y="1168399"/>
                    <a:pt x="1205345" y="1166996"/>
                    <a:pt x="1189567" y="1163052"/>
                  </a:cubicBezTo>
                  <a:cubicBezTo>
                    <a:pt x="1139141" y="1150446"/>
                    <a:pt x="1168396" y="1156590"/>
                    <a:pt x="1101335" y="1147010"/>
                  </a:cubicBezTo>
                  <a:cubicBezTo>
                    <a:pt x="1034493" y="1149684"/>
                    <a:pt x="967556" y="1150581"/>
                    <a:pt x="900809" y="1155031"/>
                  </a:cubicBezTo>
                  <a:cubicBezTo>
                    <a:pt x="887206" y="1155938"/>
                    <a:pt x="874117" y="1160613"/>
                    <a:pt x="860704" y="1163052"/>
                  </a:cubicBezTo>
                  <a:cubicBezTo>
                    <a:pt x="747818" y="1183576"/>
                    <a:pt x="871537" y="1159281"/>
                    <a:pt x="772472" y="1179094"/>
                  </a:cubicBezTo>
                  <a:cubicBezTo>
                    <a:pt x="764451" y="1184441"/>
                    <a:pt x="757270" y="1191339"/>
                    <a:pt x="748409" y="1195136"/>
                  </a:cubicBezTo>
                  <a:cubicBezTo>
                    <a:pt x="738277" y="1199478"/>
                    <a:pt x="726925" y="1200129"/>
                    <a:pt x="716325" y="1203157"/>
                  </a:cubicBezTo>
                  <a:cubicBezTo>
                    <a:pt x="708195" y="1205480"/>
                    <a:pt x="700283" y="1208504"/>
                    <a:pt x="692262" y="1211178"/>
                  </a:cubicBezTo>
                  <a:cubicBezTo>
                    <a:pt x="662787" y="1230828"/>
                    <a:pt x="667338" y="1230181"/>
                    <a:pt x="628093" y="1243263"/>
                  </a:cubicBezTo>
                  <a:cubicBezTo>
                    <a:pt x="605118" y="1250921"/>
                    <a:pt x="593189" y="1249649"/>
                    <a:pt x="571946" y="1259305"/>
                  </a:cubicBezTo>
                  <a:cubicBezTo>
                    <a:pt x="550175" y="1269201"/>
                    <a:pt x="529167" y="1280694"/>
                    <a:pt x="507777" y="1291389"/>
                  </a:cubicBezTo>
                  <a:cubicBezTo>
                    <a:pt x="497082" y="1296736"/>
                    <a:pt x="487036" y="1303650"/>
                    <a:pt x="475693" y="1307431"/>
                  </a:cubicBezTo>
                  <a:lnTo>
                    <a:pt x="451630" y="1315452"/>
                  </a:lnTo>
                  <a:cubicBezTo>
                    <a:pt x="421189" y="1361114"/>
                    <a:pt x="453249" y="1323693"/>
                    <a:pt x="411525" y="1347536"/>
                  </a:cubicBezTo>
                  <a:cubicBezTo>
                    <a:pt x="343543" y="1386384"/>
                    <a:pt x="410550" y="1361231"/>
                    <a:pt x="355377" y="1379621"/>
                  </a:cubicBezTo>
                  <a:cubicBezTo>
                    <a:pt x="344682" y="1387642"/>
                    <a:pt x="334900" y="1397051"/>
                    <a:pt x="323293" y="1403684"/>
                  </a:cubicBezTo>
                  <a:cubicBezTo>
                    <a:pt x="315952" y="1407879"/>
                    <a:pt x="306265" y="1407015"/>
                    <a:pt x="299230" y="1411705"/>
                  </a:cubicBezTo>
                  <a:cubicBezTo>
                    <a:pt x="289792" y="1417997"/>
                    <a:pt x="284605" y="1429476"/>
                    <a:pt x="275167" y="1435768"/>
                  </a:cubicBezTo>
                  <a:cubicBezTo>
                    <a:pt x="268132" y="1440458"/>
                    <a:pt x="258666" y="1440008"/>
                    <a:pt x="251104" y="1443789"/>
                  </a:cubicBezTo>
                  <a:cubicBezTo>
                    <a:pt x="218190" y="1460246"/>
                    <a:pt x="235865" y="1455980"/>
                    <a:pt x="210998" y="1475873"/>
                  </a:cubicBezTo>
                  <a:cubicBezTo>
                    <a:pt x="203470" y="1481895"/>
                    <a:pt x="177295" y="1491915"/>
                    <a:pt x="186935" y="1491915"/>
                  </a:cubicBezTo>
                  <a:cubicBezTo>
                    <a:pt x="203845" y="1491915"/>
                    <a:pt x="235062" y="1475873"/>
                    <a:pt x="235062" y="1475873"/>
                  </a:cubicBezTo>
                  <a:cubicBezTo>
                    <a:pt x="240409" y="1467852"/>
                    <a:pt x="246793" y="1460432"/>
                    <a:pt x="251104" y="1451810"/>
                  </a:cubicBezTo>
                  <a:cubicBezTo>
                    <a:pt x="266659" y="1420700"/>
                    <a:pt x="256842" y="1411769"/>
                    <a:pt x="251104" y="1371600"/>
                  </a:cubicBezTo>
                  <a:cubicBezTo>
                    <a:pt x="225995" y="1373393"/>
                    <a:pt x="127524" y="1371103"/>
                    <a:pt x="90683" y="1395663"/>
                  </a:cubicBezTo>
                  <a:lnTo>
                    <a:pt x="42556" y="1427747"/>
                  </a:lnTo>
                  <a:lnTo>
                    <a:pt x="18493" y="1443789"/>
                  </a:lnTo>
                  <a:cubicBezTo>
                    <a:pt x="18493" y="1443789"/>
                    <a:pt x="33118" y="1426018"/>
                    <a:pt x="42556" y="1419726"/>
                  </a:cubicBezTo>
                  <a:cubicBezTo>
                    <a:pt x="49591" y="1415036"/>
                    <a:pt x="58598" y="1414379"/>
                    <a:pt x="66619" y="1411705"/>
                  </a:cubicBezTo>
                  <a:cubicBezTo>
                    <a:pt x="81540" y="1396785"/>
                    <a:pt x="86489" y="1389739"/>
                    <a:pt x="106725" y="1379621"/>
                  </a:cubicBezTo>
                  <a:cubicBezTo>
                    <a:pt x="114287" y="1375840"/>
                    <a:pt x="122767" y="1374274"/>
                    <a:pt x="130788" y="1371600"/>
                  </a:cubicBezTo>
                  <a:cubicBezTo>
                    <a:pt x="136135" y="1366252"/>
                    <a:pt x="140925" y="1360281"/>
                    <a:pt x="146830" y="1355557"/>
                  </a:cubicBezTo>
                  <a:cubicBezTo>
                    <a:pt x="154358" y="1349535"/>
                    <a:pt x="164076" y="1346332"/>
                    <a:pt x="170893" y="1339515"/>
                  </a:cubicBezTo>
                  <a:cubicBezTo>
                    <a:pt x="207174" y="1303234"/>
                    <a:pt x="164152" y="1323046"/>
                    <a:pt x="210998" y="1307431"/>
                  </a:cubicBezTo>
                  <a:cubicBezTo>
                    <a:pt x="216346" y="1302084"/>
                    <a:pt x="220277" y="1294771"/>
                    <a:pt x="227041" y="1291389"/>
                  </a:cubicBezTo>
                  <a:cubicBezTo>
                    <a:pt x="242166" y="1283827"/>
                    <a:pt x="259125" y="1280694"/>
                    <a:pt x="275167" y="1275347"/>
                  </a:cubicBezTo>
                  <a:cubicBezTo>
                    <a:pt x="283188" y="1272673"/>
                    <a:pt x="292195" y="1272016"/>
                    <a:pt x="299230" y="1267326"/>
                  </a:cubicBezTo>
                  <a:cubicBezTo>
                    <a:pt x="307251" y="1261979"/>
                    <a:pt x="314484" y="1255199"/>
                    <a:pt x="323293" y="1251284"/>
                  </a:cubicBezTo>
                  <a:cubicBezTo>
                    <a:pt x="338745" y="1244416"/>
                    <a:pt x="355377" y="1240589"/>
                    <a:pt x="371419" y="1235242"/>
                  </a:cubicBezTo>
                  <a:lnTo>
                    <a:pt x="395483" y="1227221"/>
                  </a:lnTo>
                  <a:cubicBezTo>
                    <a:pt x="448209" y="1174492"/>
                    <a:pt x="349060" y="1268863"/>
                    <a:pt x="459651" y="1195136"/>
                  </a:cubicBezTo>
                  <a:cubicBezTo>
                    <a:pt x="528608" y="1149165"/>
                    <a:pt x="441364" y="1204279"/>
                    <a:pt x="507777" y="1171073"/>
                  </a:cubicBezTo>
                  <a:cubicBezTo>
                    <a:pt x="516400" y="1166762"/>
                    <a:pt x="523378" y="1159647"/>
                    <a:pt x="531841" y="1155031"/>
                  </a:cubicBezTo>
                  <a:cubicBezTo>
                    <a:pt x="552835" y="1143580"/>
                    <a:pt x="573322" y="1130509"/>
                    <a:pt x="596009" y="1122947"/>
                  </a:cubicBezTo>
                  <a:cubicBezTo>
                    <a:pt x="612051" y="1117600"/>
                    <a:pt x="630065" y="1116285"/>
                    <a:pt x="644135" y="1106905"/>
                  </a:cubicBezTo>
                  <a:cubicBezTo>
                    <a:pt x="652156" y="1101558"/>
                    <a:pt x="659576" y="1095174"/>
                    <a:pt x="668198" y="1090863"/>
                  </a:cubicBezTo>
                  <a:cubicBezTo>
                    <a:pt x="681676" y="1084124"/>
                    <a:pt x="711497" y="1078676"/>
                    <a:pt x="724346" y="1074821"/>
                  </a:cubicBezTo>
                  <a:cubicBezTo>
                    <a:pt x="740543" y="1069962"/>
                    <a:pt x="756067" y="1062879"/>
                    <a:pt x="772472" y="1058778"/>
                  </a:cubicBezTo>
                  <a:cubicBezTo>
                    <a:pt x="783167" y="1056104"/>
                    <a:pt x="793956" y="1053785"/>
                    <a:pt x="804556" y="1050757"/>
                  </a:cubicBezTo>
                  <a:cubicBezTo>
                    <a:pt x="812686" y="1048434"/>
                    <a:pt x="820417" y="1044787"/>
                    <a:pt x="828619" y="1042736"/>
                  </a:cubicBezTo>
                  <a:cubicBezTo>
                    <a:pt x="869480" y="1032521"/>
                    <a:pt x="895995" y="1031685"/>
                    <a:pt x="940914" y="1026694"/>
                  </a:cubicBezTo>
                  <a:lnTo>
                    <a:pt x="1165504" y="1034715"/>
                  </a:lnTo>
                  <a:cubicBezTo>
                    <a:pt x="1472898" y="1049710"/>
                    <a:pt x="1122875" y="1035122"/>
                    <a:pt x="1333946" y="1050757"/>
                  </a:cubicBezTo>
                  <a:cubicBezTo>
                    <a:pt x="1384677" y="1054515"/>
                    <a:pt x="1435546" y="1056104"/>
                    <a:pt x="1486346" y="1058778"/>
                  </a:cubicBezTo>
                  <a:lnTo>
                    <a:pt x="1534472" y="1074821"/>
                  </a:lnTo>
                  <a:cubicBezTo>
                    <a:pt x="1542493" y="1077495"/>
                    <a:pt x="1550165" y="1081646"/>
                    <a:pt x="1558535" y="1082842"/>
                  </a:cubicBezTo>
                  <a:lnTo>
                    <a:pt x="1614683" y="1090863"/>
                  </a:lnTo>
                  <a:cubicBezTo>
                    <a:pt x="1660642" y="1106183"/>
                    <a:pt x="1630942" y="1099101"/>
                    <a:pt x="1606662" y="1074821"/>
                  </a:cubicBezTo>
                  <a:cubicBezTo>
                    <a:pt x="1577697" y="1045856"/>
                    <a:pt x="1603094" y="1033823"/>
                    <a:pt x="1542493" y="1018673"/>
                  </a:cubicBezTo>
                  <a:cubicBezTo>
                    <a:pt x="1521104" y="1013326"/>
                    <a:pt x="1499241" y="1009603"/>
                    <a:pt x="1478325" y="1002631"/>
                  </a:cubicBezTo>
                  <a:cubicBezTo>
                    <a:pt x="1470304" y="999957"/>
                    <a:pt x="1462619" y="995896"/>
                    <a:pt x="1454262" y="994610"/>
                  </a:cubicBezTo>
                  <a:cubicBezTo>
                    <a:pt x="1417921" y="989019"/>
                    <a:pt x="1298925" y="980997"/>
                    <a:pt x="1269777" y="978568"/>
                  </a:cubicBezTo>
                  <a:lnTo>
                    <a:pt x="1085293" y="962526"/>
                  </a:lnTo>
                  <a:cubicBezTo>
                    <a:pt x="958160" y="937099"/>
                    <a:pt x="1078219" y="958812"/>
                    <a:pt x="788514" y="946484"/>
                  </a:cubicBezTo>
                  <a:cubicBezTo>
                    <a:pt x="748356" y="944775"/>
                    <a:pt x="708303" y="941137"/>
                    <a:pt x="668198" y="938463"/>
                  </a:cubicBezTo>
                  <a:cubicBezTo>
                    <a:pt x="654830" y="935789"/>
                    <a:pt x="641319" y="933749"/>
                    <a:pt x="628093" y="930442"/>
                  </a:cubicBezTo>
                  <a:cubicBezTo>
                    <a:pt x="619891" y="928391"/>
                    <a:pt x="612232" y="924472"/>
                    <a:pt x="604030" y="922421"/>
                  </a:cubicBezTo>
                  <a:cubicBezTo>
                    <a:pt x="558208" y="910966"/>
                    <a:pt x="573032" y="918736"/>
                    <a:pt x="531841" y="906378"/>
                  </a:cubicBezTo>
                  <a:cubicBezTo>
                    <a:pt x="515644" y="901519"/>
                    <a:pt x="497784" y="899716"/>
                    <a:pt x="483714" y="890336"/>
                  </a:cubicBezTo>
                  <a:cubicBezTo>
                    <a:pt x="467672" y="879641"/>
                    <a:pt x="453879" y="864349"/>
                    <a:pt x="435588" y="858252"/>
                  </a:cubicBezTo>
                  <a:lnTo>
                    <a:pt x="387462" y="842210"/>
                  </a:lnTo>
                  <a:cubicBezTo>
                    <a:pt x="340780" y="795531"/>
                    <a:pt x="408078" y="860728"/>
                    <a:pt x="347356" y="810126"/>
                  </a:cubicBezTo>
                  <a:cubicBezTo>
                    <a:pt x="338642" y="802864"/>
                    <a:pt x="332007" y="793325"/>
                    <a:pt x="323293" y="786063"/>
                  </a:cubicBezTo>
                  <a:cubicBezTo>
                    <a:pt x="315887" y="779892"/>
                    <a:pt x="306758" y="776043"/>
                    <a:pt x="299230" y="770021"/>
                  </a:cubicBezTo>
                  <a:cubicBezTo>
                    <a:pt x="293325" y="765297"/>
                    <a:pt x="277840" y="759326"/>
                    <a:pt x="283188" y="753978"/>
                  </a:cubicBezTo>
                  <a:cubicBezTo>
                    <a:pt x="289938" y="747228"/>
                    <a:pt x="330383" y="777628"/>
                    <a:pt x="331314" y="778042"/>
                  </a:cubicBezTo>
                  <a:cubicBezTo>
                    <a:pt x="346767" y="784910"/>
                    <a:pt x="363399" y="788737"/>
                    <a:pt x="379441" y="794084"/>
                  </a:cubicBezTo>
                  <a:lnTo>
                    <a:pt x="403504" y="802105"/>
                  </a:lnTo>
                  <a:lnTo>
                    <a:pt x="427567" y="810126"/>
                  </a:lnTo>
                  <a:cubicBezTo>
                    <a:pt x="440935" y="807452"/>
                    <a:pt x="462302" y="814636"/>
                    <a:pt x="467672" y="802105"/>
                  </a:cubicBezTo>
                  <a:cubicBezTo>
                    <a:pt x="474333" y="786562"/>
                    <a:pt x="456977" y="770020"/>
                    <a:pt x="451630" y="753978"/>
                  </a:cubicBezTo>
                  <a:lnTo>
                    <a:pt x="427567" y="681789"/>
                  </a:lnTo>
                  <a:lnTo>
                    <a:pt x="419546" y="657726"/>
                  </a:lnTo>
                  <a:cubicBezTo>
                    <a:pt x="416872" y="649705"/>
                    <a:pt x="411525" y="642118"/>
                    <a:pt x="411525" y="633663"/>
                  </a:cubicBezTo>
                  <a:lnTo>
                    <a:pt x="419546" y="577515"/>
                  </a:lnTo>
                  <a:close/>
                </a:path>
              </a:pathLst>
            </a:custGeom>
            <a:solidFill>
              <a:srgbClr val="156082">
                <a:lumMod val="60000"/>
                <a:lumOff val="40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324F7F43-B4F2-BC26-49CB-45C982841AFB}"/>
                </a:ext>
              </a:extLst>
            </p:cNvPr>
            <p:cNvSpPr/>
            <p:nvPr/>
          </p:nvSpPr>
          <p:spPr>
            <a:xfrm>
              <a:off x="2887579" y="2037347"/>
              <a:ext cx="604462" cy="561474"/>
            </a:xfrm>
            <a:custGeom>
              <a:avLst/>
              <a:gdLst>
                <a:gd name="connsiteX0" fmla="*/ 505326 w 604462"/>
                <a:gd name="connsiteY0" fmla="*/ 272716 h 561474"/>
                <a:gd name="connsiteX1" fmla="*/ 481263 w 604462"/>
                <a:gd name="connsiteY1" fmla="*/ 160421 h 561474"/>
                <a:gd name="connsiteX2" fmla="*/ 465221 w 604462"/>
                <a:gd name="connsiteY2" fmla="*/ 112295 h 561474"/>
                <a:gd name="connsiteX3" fmla="*/ 433137 w 604462"/>
                <a:gd name="connsiteY3" fmla="*/ 64169 h 561474"/>
                <a:gd name="connsiteX4" fmla="*/ 385010 w 604462"/>
                <a:gd name="connsiteY4" fmla="*/ 32085 h 561474"/>
                <a:gd name="connsiteX5" fmla="*/ 368968 w 604462"/>
                <a:gd name="connsiteY5" fmla="*/ 16042 h 561474"/>
                <a:gd name="connsiteX6" fmla="*/ 320842 w 604462"/>
                <a:gd name="connsiteY6" fmla="*/ 0 h 561474"/>
                <a:gd name="connsiteX7" fmla="*/ 216568 w 604462"/>
                <a:gd name="connsiteY7" fmla="*/ 8021 h 561474"/>
                <a:gd name="connsiteX8" fmla="*/ 200526 w 604462"/>
                <a:gd name="connsiteY8" fmla="*/ 24064 h 561474"/>
                <a:gd name="connsiteX9" fmla="*/ 176463 w 604462"/>
                <a:gd name="connsiteY9" fmla="*/ 40106 h 561474"/>
                <a:gd name="connsiteX10" fmla="*/ 168442 w 604462"/>
                <a:gd name="connsiteY10" fmla="*/ 64169 h 561474"/>
                <a:gd name="connsiteX11" fmla="*/ 136358 w 604462"/>
                <a:gd name="connsiteY11" fmla="*/ 104274 h 561474"/>
                <a:gd name="connsiteX12" fmla="*/ 128337 w 604462"/>
                <a:gd name="connsiteY12" fmla="*/ 200527 h 561474"/>
                <a:gd name="connsiteX13" fmla="*/ 112295 w 604462"/>
                <a:gd name="connsiteY13" fmla="*/ 224590 h 561474"/>
                <a:gd name="connsiteX14" fmla="*/ 64168 w 604462"/>
                <a:gd name="connsiteY14" fmla="*/ 240632 h 561474"/>
                <a:gd name="connsiteX15" fmla="*/ 48126 w 604462"/>
                <a:gd name="connsiteY15" fmla="*/ 264695 h 561474"/>
                <a:gd name="connsiteX16" fmla="*/ 24063 w 604462"/>
                <a:gd name="connsiteY16" fmla="*/ 280737 h 561474"/>
                <a:gd name="connsiteX17" fmla="*/ 0 w 604462"/>
                <a:gd name="connsiteY17" fmla="*/ 368969 h 561474"/>
                <a:gd name="connsiteX18" fmla="*/ 16042 w 604462"/>
                <a:gd name="connsiteY18" fmla="*/ 481264 h 561474"/>
                <a:gd name="connsiteX19" fmla="*/ 32084 w 604462"/>
                <a:gd name="connsiteY19" fmla="*/ 505327 h 561474"/>
                <a:gd name="connsiteX20" fmla="*/ 104274 w 604462"/>
                <a:gd name="connsiteY20" fmla="*/ 537411 h 561474"/>
                <a:gd name="connsiteX21" fmla="*/ 128337 w 604462"/>
                <a:gd name="connsiteY21" fmla="*/ 545432 h 561474"/>
                <a:gd name="connsiteX22" fmla="*/ 152400 w 604462"/>
                <a:gd name="connsiteY22" fmla="*/ 553453 h 561474"/>
                <a:gd name="connsiteX23" fmla="*/ 176463 w 604462"/>
                <a:gd name="connsiteY23" fmla="*/ 561474 h 561474"/>
                <a:gd name="connsiteX24" fmla="*/ 296779 w 604462"/>
                <a:gd name="connsiteY24" fmla="*/ 553453 h 561474"/>
                <a:gd name="connsiteX25" fmla="*/ 344905 w 604462"/>
                <a:gd name="connsiteY25" fmla="*/ 529390 h 561474"/>
                <a:gd name="connsiteX26" fmla="*/ 425116 w 604462"/>
                <a:gd name="connsiteY26" fmla="*/ 513348 h 561474"/>
                <a:gd name="connsiteX27" fmla="*/ 473242 w 604462"/>
                <a:gd name="connsiteY27" fmla="*/ 497306 h 561474"/>
                <a:gd name="connsiteX28" fmla="*/ 497305 w 604462"/>
                <a:gd name="connsiteY28" fmla="*/ 481264 h 561474"/>
                <a:gd name="connsiteX29" fmla="*/ 513347 w 604462"/>
                <a:gd name="connsiteY29" fmla="*/ 465221 h 561474"/>
                <a:gd name="connsiteX30" fmla="*/ 561474 w 604462"/>
                <a:gd name="connsiteY30" fmla="*/ 449179 h 561474"/>
                <a:gd name="connsiteX31" fmla="*/ 585537 w 604462"/>
                <a:gd name="connsiteY31" fmla="*/ 441158 h 561474"/>
                <a:gd name="connsiteX32" fmla="*/ 593558 w 604462"/>
                <a:gd name="connsiteY32" fmla="*/ 385011 h 561474"/>
                <a:gd name="connsiteX33" fmla="*/ 545432 w 604462"/>
                <a:gd name="connsiteY33" fmla="*/ 368969 h 561474"/>
                <a:gd name="connsiteX34" fmla="*/ 537410 w 604462"/>
                <a:gd name="connsiteY34" fmla="*/ 344906 h 561474"/>
                <a:gd name="connsiteX35" fmla="*/ 505326 w 604462"/>
                <a:gd name="connsiteY35" fmla="*/ 272716 h 56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4462" h="561474">
                  <a:moveTo>
                    <a:pt x="505326" y="272716"/>
                  </a:moveTo>
                  <a:cubicBezTo>
                    <a:pt x="495968" y="241968"/>
                    <a:pt x="490042" y="189686"/>
                    <a:pt x="481263" y="160421"/>
                  </a:cubicBezTo>
                  <a:cubicBezTo>
                    <a:pt x="476404" y="144224"/>
                    <a:pt x="474601" y="126365"/>
                    <a:pt x="465221" y="112295"/>
                  </a:cubicBezTo>
                  <a:cubicBezTo>
                    <a:pt x="454526" y="96253"/>
                    <a:pt x="449179" y="74864"/>
                    <a:pt x="433137" y="64169"/>
                  </a:cubicBezTo>
                  <a:cubicBezTo>
                    <a:pt x="417095" y="53474"/>
                    <a:pt x="398643" y="45719"/>
                    <a:pt x="385010" y="32085"/>
                  </a:cubicBezTo>
                  <a:cubicBezTo>
                    <a:pt x="379663" y="26737"/>
                    <a:pt x="375732" y="19424"/>
                    <a:pt x="368968" y="16042"/>
                  </a:cubicBezTo>
                  <a:cubicBezTo>
                    <a:pt x="353844" y="8480"/>
                    <a:pt x="320842" y="0"/>
                    <a:pt x="320842" y="0"/>
                  </a:cubicBezTo>
                  <a:cubicBezTo>
                    <a:pt x="286084" y="2674"/>
                    <a:pt x="250752" y="1184"/>
                    <a:pt x="216568" y="8021"/>
                  </a:cubicBezTo>
                  <a:cubicBezTo>
                    <a:pt x="209152" y="9504"/>
                    <a:pt x="206431" y="19340"/>
                    <a:pt x="200526" y="24064"/>
                  </a:cubicBezTo>
                  <a:cubicBezTo>
                    <a:pt x="192998" y="30086"/>
                    <a:pt x="184484" y="34759"/>
                    <a:pt x="176463" y="40106"/>
                  </a:cubicBezTo>
                  <a:cubicBezTo>
                    <a:pt x="173789" y="48127"/>
                    <a:pt x="173724" y="57567"/>
                    <a:pt x="168442" y="64169"/>
                  </a:cubicBezTo>
                  <a:cubicBezTo>
                    <a:pt x="126978" y="115999"/>
                    <a:pt x="156519" y="43791"/>
                    <a:pt x="136358" y="104274"/>
                  </a:cubicBezTo>
                  <a:cubicBezTo>
                    <a:pt x="133684" y="136358"/>
                    <a:pt x="134651" y="168957"/>
                    <a:pt x="128337" y="200527"/>
                  </a:cubicBezTo>
                  <a:cubicBezTo>
                    <a:pt x="126446" y="209980"/>
                    <a:pt x="120470" y="219481"/>
                    <a:pt x="112295" y="224590"/>
                  </a:cubicBezTo>
                  <a:cubicBezTo>
                    <a:pt x="97955" y="233552"/>
                    <a:pt x="64168" y="240632"/>
                    <a:pt x="64168" y="240632"/>
                  </a:cubicBezTo>
                  <a:cubicBezTo>
                    <a:pt x="58821" y="248653"/>
                    <a:pt x="54943" y="257878"/>
                    <a:pt x="48126" y="264695"/>
                  </a:cubicBezTo>
                  <a:cubicBezTo>
                    <a:pt x="41309" y="271512"/>
                    <a:pt x="29172" y="272562"/>
                    <a:pt x="24063" y="280737"/>
                  </a:cubicBezTo>
                  <a:cubicBezTo>
                    <a:pt x="12091" y="299893"/>
                    <a:pt x="4581" y="346066"/>
                    <a:pt x="0" y="368969"/>
                  </a:cubicBezTo>
                  <a:cubicBezTo>
                    <a:pt x="2049" y="391509"/>
                    <a:pt x="612" y="450403"/>
                    <a:pt x="16042" y="481264"/>
                  </a:cubicBezTo>
                  <a:cubicBezTo>
                    <a:pt x="20353" y="489886"/>
                    <a:pt x="25267" y="498510"/>
                    <a:pt x="32084" y="505327"/>
                  </a:cubicBezTo>
                  <a:cubicBezTo>
                    <a:pt x="51151" y="524394"/>
                    <a:pt x="80447" y="529469"/>
                    <a:pt x="104274" y="537411"/>
                  </a:cubicBezTo>
                  <a:lnTo>
                    <a:pt x="128337" y="545432"/>
                  </a:lnTo>
                  <a:lnTo>
                    <a:pt x="152400" y="553453"/>
                  </a:lnTo>
                  <a:lnTo>
                    <a:pt x="176463" y="561474"/>
                  </a:lnTo>
                  <a:cubicBezTo>
                    <a:pt x="216568" y="558800"/>
                    <a:pt x="256830" y="557892"/>
                    <a:pt x="296779" y="553453"/>
                  </a:cubicBezTo>
                  <a:cubicBezTo>
                    <a:pt x="322700" y="550573"/>
                    <a:pt x="322116" y="540785"/>
                    <a:pt x="344905" y="529390"/>
                  </a:cubicBezTo>
                  <a:cubicBezTo>
                    <a:pt x="367305" y="518190"/>
                    <a:pt x="404424" y="516304"/>
                    <a:pt x="425116" y="513348"/>
                  </a:cubicBezTo>
                  <a:cubicBezTo>
                    <a:pt x="441158" y="508001"/>
                    <a:pt x="459172" y="506686"/>
                    <a:pt x="473242" y="497306"/>
                  </a:cubicBezTo>
                  <a:cubicBezTo>
                    <a:pt x="481263" y="491959"/>
                    <a:pt x="489777" y="487286"/>
                    <a:pt x="497305" y="481264"/>
                  </a:cubicBezTo>
                  <a:cubicBezTo>
                    <a:pt x="503210" y="476540"/>
                    <a:pt x="506583" y="468603"/>
                    <a:pt x="513347" y="465221"/>
                  </a:cubicBezTo>
                  <a:cubicBezTo>
                    <a:pt x="528472" y="457658"/>
                    <a:pt x="545432" y="454526"/>
                    <a:pt x="561474" y="449179"/>
                  </a:cubicBezTo>
                  <a:lnTo>
                    <a:pt x="585537" y="441158"/>
                  </a:lnTo>
                  <a:cubicBezTo>
                    <a:pt x="595616" y="426040"/>
                    <a:pt x="617729" y="405729"/>
                    <a:pt x="593558" y="385011"/>
                  </a:cubicBezTo>
                  <a:cubicBezTo>
                    <a:pt x="580719" y="374006"/>
                    <a:pt x="545432" y="368969"/>
                    <a:pt x="545432" y="368969"/>
                  </a:cubicBezTo>
                  <a:cubicBezTo>
                    <a:pt x="542758" y="360948"/>
                    <a:pt x="542692" y="351508"/>
                    <a:pt x="537410" y="344906"/>
                  </a:cubicBezTo>
                  <a:cubicBezTo>
                    <a:pt x="511122" y="312047"/>
                    <a:pt x="514684" y="303464"/>
                    <a:pt x="505326" y="272716"/>
                  </a:cubicBezTo>
                  <a:close/>
                </a:path>
              </a:pathLst>
            </a:custGeom>
            <a:solidFill>
              <a:srgbClr val="E8E8E8">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pic>
        <p:nvPicPr>
          <p:cNvPr id="40" name="Picture 39">
            <a:extLst>
              <a:ext uri="{FF2B5EF4-FFF2-40B4-BE49-F238E27FC236}">
                <a16:creationId xmlns:a16="http://schemas.microsoft.com/office/drawing/2014/main" id="{0AD9E076-71C7-F031-B6E8-B2B9AD303228}"/>
              </a:ext>
            </a:extLst>
          </p:cNvPr>
          <p:cNvPicPr>
            <a:picLocks noChangeAspect="1"/>
          </p:cNvPicPr>
          <p:nvPr/>
        </p:nvPicPr>
        <p:blipFill>
          <a:blip r:embed="rId2"/>
          <a:srcRect t="8289" r="8951" b="7019"/>
          <a:stretch/>
        </p:blipFill>
        <p:spPr>
          <a:xfrm>
            <a:off x="717807" y="4112107"/>
            <a:ext cx="1606153" cy="1491353"/>
          </a:xfrm>
          <a:prstGeom prst="rect">
            <a:avLst/>
          </a:prstGeom>
          <a:effectLst>
            <a:outerShdw blurRad="50800" dist="38100" dir="2700000" algn="tl" rotWithShape="0">
              <a:prstClr val="black">
                <a:alpha val="40000"/>
              </a:prstClr>
            </a:outerShdw>
          </a:effectLst>
        </p:spPr>
      </p:pic>
      <p:sp>
        <p:nvSpPr>
          <p:cNvPr id="41" name="Arrow: Right 40">
            <a:extLst>
              <a:ext uri="{FF2B5EF4-FFF2-40B4-BE49-F238E27FC236}">
                <a16:creationId xmlns:a16="http://schemas.microsoft.com/office/drawing/2014/main" id="{49240DA4-249F-0308-5C90-E0DBA9B65F33}"/>
              </a:ext>
            </a:extLst>
          </p:cNvPr>
          <p:cNvSpPr/>
          <p:nvPr/>
        </p:nvSpPr>
        <p:spPr>
          <a:xfrm rot="2143710">
            <a:off x="820199" y="4074721"/>
            <a:ext cx="457200" cy="2647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2" name="Arrow: Right 41">
            <a:extLst>
              <a:ext uri="{FF2B5EF4-FFF2-40B4-BE49-F238E27FC236}">
                <a16:creationId xmlns:a16="http://schemas.microsoft.com/office/drawing/2014/main" id="{F9E30F10-20C7-FB57-9B01-D642573946BC}"/>
              </a:ext>
            </a:extLst>
          </p:cNvPr>
          <p:cNvSpPr/>
          <p:nvPr/>
        </p:nvSpPr>
        <p:spPr>
          <a:xfrm rot="8081641">
            <a:off x="1312139" y="3996693"/>
            <a:ext cx="457200" cy="2647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8" name="Group 27">
            <a:extLst>
              <a:ext uri="{FF2B5EF4-FFF2-40B4-BE49-F238E27FC236}">
                <a16:creationId xmlns:a16="http://schemas.microsoft.com/office/drawing/2014/main" id="{6453787B-048C-55F2-D1D0-33AEC1B1FAC5}"/>
              </a:ext>
            </a:extLst>
          </p:cNvPr>
          <p:cNvGrpSpPr/>
          <p:nvPr/>
        </p:nvGrpSpPr>
        <p:grpSpPr>
          <a:xfrm>
            <a:off x="2723532" y="2867158"/>
            <a:ext cx="1540666" cy="991936"/>
            <a:chOff x="2723531" y="2841021"/>
            <a:chExt cx="1669354" cy="1074790"/>
          </a:xfrm>
        </p:grpSpPr>
        <p:grpSp>
          <p:nvGrpSpPr>
            <p:cNvPr id="46" name="Group 45">
              <a:extLst>
                <a:ext uri="{FF2B5EF4-FFF2-40B4-BE49-F238E27FC236}">
                  <a16:creationId xmlns:a16="http://schemas.microsoft.com/office/drawing/2014/main" id="{32785210-1168-F265-115F-9EAB6422178C}"/>
                </a:ext>
              </a:extLst>
            </p:cNvPr>
            <p:cNvGrpSpPr/>
            <p:nvPr/>
          </p:nvGrpSpPr>
          <p:grpSpPr>
            <a:xfrm>
              <a:off x="2723531" y="2841021"/>
              <a:ext cx="1669354" cy="1074790"/>
              <a:chOff x="2036963" y="1331495"/>
              <a:chExt cx="7751545" cy="4590803"/>
            </a:xfrm>
          </p:grpSpPr>
          <p:sp>
            <p:nvSpPr>
              <p:cNvPr id="47" name="Freeform: Shape 46">
                <a:extLst>
                  <a:ext uri="{FF2B5EF4-FFF2-40B4-BE49-F238E27FC236}">
                    <a16:creationId xmlns:a16="http://schemas.microsoft.com/office/drawing/2014/main" id="{0338579E-0DDF-722C-4A31-09FD2D27DB69}"/>
                  </a:ext>
                </a:extLst>
              </p:cNvPr>
              <p:cNvSpPr/>
              <p:nvPr/>
            </p:nvSpPr>
            <p:spPr>
              <a:xfrm>
                <a:off x="2036963" y="1331495"/>
                <a:ext cx="6914532" cy="3714506"/>
              </a:xfrm>
              <a:custGeom>
                <a:avLst/>
                <a:gdLst>
                  <a:gd name="connsiteX0" fmla="*/ 384 w 6914532"/>
                  <a:gd name="connsiteY0" fmla="*/ 3649579 h 3714506"/>
                  <a:gd name="connsiteX1" fmla="*/ 40490 w 6914532"/>
                  <a:gd name="connsiteY1" fmla="*/ 3617494 h 3714506"/>
                  <a:gd name="connsiteX2" fmla="*/ 64553 w 6914532"/>
                  <a:gd name="connsiteY2" fmla="*/ 3569368 h 3714506"/>
                  <a:gd name="connsiteX3" fmla="*/ 80595 w 6914532"/>
                  <a:gd name="connsiteY3" fmla="*/ 3545305 h 3714506"/>
                  <a:gd name="connsiteX4" fmla="*/ 96637 w 6914532"/>
                  <a:gd name="connsiteY4" fmla="*/ 3481137 h 3714506"/>
                  <a:gd name="connsiteX5" fmla="*/ 112679 w 6914532"/>
                  <a:gd name="connsiteY5" fmla="*/ 3088105 h 3714506"/>
                  <a:gd name="connsiteX6" fmla="*/ 120700 w 6914532"/>
                  <a:gd name="connsiteY6" fmla="*/ 2598821 h 3714506"/>
                  <a:gd name="connsiteX7" fmla="*/ 128721 w 6914532"/>
                  <a:gd name="connsiteY7" fmla="*/ 2518610 h 3714506"/>
                  <a:gd name="connsiteX8" fmla="*/ 144763 w 6914532"/>
                  <a:gd name="connsiteY8" fmla="*/ 2454442 h 3714506"/>
                  <a:gd name="connsiteX9" fmla="*/ 152784 w 6914532"/>
                  <a:gd name="connsiteY9" fmla="*/ 2374231 h 3714506"/>
                  <a:gd name="connsiteX10" fmla="*/ 168826 w 6914532"/>
                  <a:gd name="connsiteY10" fmla="*/ 2302042 h 3714506"/>
                  <a:gd name="connsiteX11" fmla="*/ 200911 w 6914532"/>
                  <a:gd name="connsiteY11" fmla="*/ 2133600 h 3714506"/>
                  <a:gd name="connsiteX12" fmla="*/ 216953 w 6914532"/>
                  <a:gd name="connsiteY12" fmla="*/ 2029326 h 3714506"/>
                  <a:gd name="connsiteX13" fmla="*/ 224974 w 6914532"/>
                  <a:gd name="connsiteY13" fmla="*/ 1997242 h 3714506"/>
                  <a:gd name="connsiteX14" fmla="*/ 241016 w 6914532"/>
                  <a:gd name="connsiteY14" fmla="*/ 1965158 h 3714506"/>
                  <a:gd name="connsiteX15" fmla="*/ 273100 w 6914532"/>
                  <a:gd name="connsiteY15" fmla="*/ 1804737 h 3714506"/>
                  <a:gd name="connsiteX16" fmla="*/ 281121 w 6914532"/>
                  <a:gd name="connsiteY16" fmla="*/ 1772652 h 3714506"/>
                  <a:gd name="connsiteX17" fmla="*/ 297163 w 6914532"/>
                  <a:gd name="connsiteY17" fmla="*/ 1716505 h 3714506"/>
                  <a:gd name="connsiteX18" fmla="*/ 321226 w 6914532"/>
                  <a:gd name="connsiteY18" fmla="*/ 1668379 h 3714506"/>
                  <a:gd name="connsiteX19" fmla="*/ 337269 w 6914532"/>
                  <a:gd name="connsiteY19" fmla="*/ 1628273 h 3714506"/>
                  <a:gd name="connsiteX20" fmla="*/ 353311 w 6914532"/>
                  <a:gd name="connsiteY20" fmla="*/ 1596189 h 3714506"/>
                  <a:gd name="connsiteX21" fmla="*/ 393416 w 6914532"/>
                  <a:gd name="connsiteY21" fmla="*/ 1499937 h 3714506"/>
                  <a:gd name="connsiteX22" fmla="*/ 409458 w 6914532"/>
                  <a:gd name="connsiteY22" fmla="*/ 1467852 h 3714506"/>
                  <a:gd name="connsiteX23" fmla="*/ 433521 w 6914532"/>
                  <a:gd name="connsiteY23" fmla="*/ 1427747 h 3714506"/>
                  <a:gd name="connsiteX24" fmla="*/ 457584 w 6914532"/>
                  <a:gd name="connsiteY24" fmla="*/ 1371600 h 3714506"/>
                  <a:gd name="connsiteX25" fmla="*/ 505711 w 6914532"/>
                  <a:gd name="connsiteY25" fmla="*/ 1291389 h 3714506"/>
                  <a:gd name="connsiteX26" fmla="*/ 529774 w 6914532"/>
                  <a:gd name="connsiteY26" fmla="*/ 1259305 h 3714506"/>
                  <a:gd name="connsiteX27" fmla="*/ 553837 w 6914532"/>
                  <a:gd name="connsiteY27" fmla="*/ 1203158 h 3714506"/>
                  <a:gd name="connsiteX28" fmla="*/ 593942 w 6914532"/>
                  <a:gd name="connsiteY28" fmla="*/ 1138989 h 3714506"/>
                  <a:gd name="connsiteX29" fmla="*/ 650090 w 6914532"/>
                  <a:gd name="connsiteY29" fmla="*/ 1066800 h 3714506"/>
                  <a:gd name="connsiteX30" fmla="*/ 706237 w 6914532"/>
                  <a:gd name="connsiteY30" fmla="*/ 978568 h 3714506"/>
                  <a:gd name="connsiteX31" fmla="*/ 738321 w 6914532"/>
                  <a:gd name="connsiteY31" fmla="*/ 946484 h 3714506"/>
                  <a:gd name="connsiteX32" fmla="*/ 786448 w 6914532"/>
                  <a:gd name="connsiteY32" fmla="*/ 882316 h 3714506"/>
                  <a:gd name="connsiteX33" fmla="*/ 818532 w 6914532"/>
                  <a:gd name="connsiteY33" fmla="*/ 834189 h 3714506"/>
                  <a:gd name="connsiteX34" fmla="*/ 898742 w 6914532"/>
                  <a:gd name="connsiteY34" fmla="*/ 770021 h 3714506"/>
                  <a:gd name="connsiteX35" fmla="*/ 946869 w 6914532"/>
                  <a:gd name="connsiteY35" fmla="*/ 729916 h 3714506"/>
                  <a:gd name="connsiteX36" fmla="*/ 994995 w 6914532"/>
                  <a:gd name="connsiteY36" fmla="*/ 689810 h 3714506"/>
                  <a:gd name="connsiteX37" fmla="*/ 1059163 w 6914532"/>
                  <a:gd name="connsiteY37" fmla="*/ 641684 h 3714506"/>
                  <a:gd name="connsiteX38" fmla="*/ 1131353 w 6914532"/>
                  <a:gd name="connsiteY38" fmla="*/ 601579 h 3714506"/>
                  <a:gd name="connsiteX39" fmla="*/ 1219584 w 6914532"/>
                  <a:gd name="connsiteY39" fmla="*/ 561473 h 3714506"/>
                  <a:gd name="connsiteX40" fmla="*/ 1275732 w 6914532"/>
                  <a:gd name="connsiteY40" fmla="*/ 521368 h 3714506"/>
                  <a:gd name="connsiteX41" fmla="*/ 1315837 w 6914532"/>
                  <a:gd name="connsiteY41" fmla="*/ 497305 h 3714506"/>
                  <a:gd name="connsiteX42" fmla="*/ 1380005 w 6914532"/>
                  <a:gd name="connsiteY42" fmla="*/ 449179 h 3714506"/>
                  <a:gd name="connsiteX43" fmla="*/ 1412090 w 6914532"/>
                  <a:gd name="connsiteY43" fmla="*/ 425116 h 3714506"/>
                  <a:gd name="connsiteX44" fmla="*/ 1532405 w 6914532"/>
                  <a:gd name="connsiteY44" fmla="*/ 376989 h 3714506"/>
                  <a:gd name="connsiteX45" fmla="*/ 1572511 w 6914532"/>
                  <a:gd name="connsiteY45" fmla="*/ 360947 h 3714506"/>
                  <a:gd name="connsiteX46" fmla="*/ 1612616 w 6914532"/>
                  <a:gd name="connsiteY46" fmla="*/ 344905 h 3714506"/>
                  <a:gd name="connsiteX47" fmla="*/ 1660742 w 6914532"/>
                  <a:gd name="connsiteY47" fmla="*/ 328863 h 3714506"/>
                  <a:gd name="connsiteX48" fmla="*/ 1724911 w 6914532"/>
                  <a:gd name="connsiteY48" fmla="*/ 296779 h 3714506"/>
                  <a:gd name="connsiteX49" fmla="*/ 1773037 w 6914532"/>
                  <a:gd name="connsiteY49" fmla="*/ 280737 h 3714506"/>
                  <a:gd name="connsiteX50" fmla="*/ 1829184 w 6914532"/>
                  <a:gd name="connsiteY50" fmla="*/ 264694 h 3714506"/>
                  <a:gd name="connsiteX51" fmla="*/ 1957521 w 6914532"/>
                  <a:gd name="connsiteY51" fmla="*/ 232610 h 3714506"/>
                  <a:gd name="connsiteX52" fmla="*/ 2101900 w 6914532"/>
                  <a:gd name="connsiteY52" fmla="*/ 200526 h 3714506"/>
                  <a:gd name="connsiteX53" fmla="*/ 2222216 w 6914532"/>
                  <a:gd name="connsiteY53" fmla="*/ 176463 h 3714506"/>
                  <a:gd name="connsiteX54" fmla="*/ 2270342 w 6914532"/>
                  <a:gd name="connsiteY54" fmla="*/ 160421 h 3714506"/>
                  <a:gd name="connsiteX55" fmla="*/ 2382637 w 6914532"/>
                  <a:gd name="connsiteY55" fmla="*/ 144379 h 3714506"/>
                  <a:gd name="connsiteX56" fmla="*/ 2446805 w 6914532"/>
                  <a:gd name="connsiteY56" fmla="*/ 128337 h 3714506"/>
                  <a:gd name="connsiteX57" fmla="*/ 2518995 w 6914532"/>
                  <a:gd name="connsiteY57" fmla="*/ 120316 h 3714506"/>
                  <a:gd name="connsiteX58" fmla="*/ 2583163 w 6914532"/>
                  <a:gd name="connsiteY58" fmla="*/ 112294 h 3714506"/>
                  <a:gd name="connsiteX59" fmla="*/ 2655353 w 6914532"/>
                  <a:gd name="connsiteY59" fmla="*/ 96252 h 3714506"/>
                  <a:gd name="connsiteX60" fmla="*/ 2727542 w 6914532"/>
                  <a:gd name="connsiteY60" fmla="*/ 88231 h 3714506"/>
                  <a:gd name="connsiteX61" fmla="*/ 2855879 w 6914532"/>
                  <a:gd name="connsiteY61" fmla="*/ 72189 h 3714506"/>
                  <a:gd name="connsiteX62" fmla="*/ 2920048 w 6914532"/>
                  <a:gd name="connsiteY62" fmla="*/ 64168 h 3714506"/>
                  <a:gd name="connsiteX63" fmla="*/ 3064426 w 6914532"/>
                  <a:gd name="connsiteY63" fmla="*/ 48126 h 3714506"/>
                  <a:gd name="connsiteX64" fmla="*/ 3200784 w 6914532"/>
                  <a:gd name="connsiteY64" fmla="*/ 32084 h 3714506"/>
                  <a:gd name="connsiteX65" fmla="*/ 3505584 w 6914532"/>
                  <a:gd name="connsiteY65" fmla="*/ 16042 h 3714506"/>
                  <a:gd name="connsiteX66" fmla="*/ 3682048 w 6914532"/>
                  <a:gd name="connsiteY66" fmla="*/ 0 h 3714506"/>
                  <a:gd name="connsiteX67" fmla="*/ 4307690 w 6914532"/>
                  <a:gd name="connsiteY67" fmla="*/ 8021 h 3714506"/>
                  <a:gd name="connsiteX68" fmla="*/ 4484153 w 6914532"/>
                  <a:gd name="connsiteY68" fmla="*/ 32084 h 3714506"/>
                  <a:gd name="connsiteX69" fmla="*/ 4724784 w 6914532"/>
                  <a:gd name="connsiteY69" fmla="*/ 40105 h 3714506"/>
                  <a:gd name="connsiteX70" fmla="*/ 4845100 w 6914532"/>
                  <a:gd name="connsiteY70" fmla="*/ 56147 h 3714506"/>
                  <a:gd name="connsiteX71" fmla="*/ 4973437 w 6914532"/>
                  <a:gd name="connsiteY71" fmla="*/ 64168 h 3714506"/>
                  <a:gd name="connsiteX72" fmla="*/ 5053648 w 6914532"/>
                  <a:gd name="connsiteY72" fmla="*/ 72189 h 3714506"/>
                  <a:gd name="connsiteX73" fmla="*/ 5270216 w 6914532"/>
                  <a:gd name="connsiteY73" fmla="*/ 80210 h 3714506"/>
                  <a:gd name="connsiteX74" fmla="*/ 6008153 w 6914532"/>
                  <a:gd name="connsiteY74" fmla="*/ 72189 h 3714506"/>
                  <a:gd name="connsiteX75" fmla="*/ 6353058 w 6914532"/>
                  <a:gd name="connsiteY75" fmla="*/ 56147 h 3714506"/>
                  <a:gd name="connsiteX76" fmla="*/ 6481395 w 6914532"/>
                  <a:gd name="connsiteY76" fmla="*/ 40105 h 3714506"/>
                  <a:gd name="connsiteX77" fmla="*/ 6585669 w 6914532"/>
                  <a:gd name="connsiteY77" fmla="*/ 16042 h 3714506"/>
                  <a:gd name="connsiteX78" fmla="*/ 6673900 w 6914532"/>
                  <a:gd name="connsiteY78" fmla="*/ 8021 h 3714506"/>
                  <a:gd name="connsiteX79" fmla="*/ 6826300 w 6914532"/>
                  <a:gd name="connsiteY79" fmla="*/ 16042 h 3714506"/>
                  <a:gd name="connsiteX80" fmla="*/ 6850363 w 6914532"/>
                  <a:gd name="connsiteY80" fmla="*/ 24063 h 3714506"/>
                  <a:gd name="connsiteX81" fmla="*/ 6890469 w 6914532"/>
                  <a:gd name="connsiteY81" fmla="*/ 64168 h 3714506"/>
                  <a:gd name="connsiteX82" fmla="*/ 6906511 w 6914532"/>
                  <a:gd name="connsiteY82" fmla="*/ 112294 h 3714506"/>
                  <a:gd name="connsiteX83" fmla="*/ 6914532 w 6914532"/>
                  <a:gd name="connsiteY83" fmla="*/ 136358 h 3714506"/>
                  <a:gd name="connsiteX84" fmla="*/ 6906511 w 6914532"/>
                  <a:gd name="connsiteY84" fmla="*/ 240631 h 3714506"/>
                  <a:gd name="connsiteX85" fmla="*/ 6890469 w 6914532"/>
                  <a:gd name="connsiteY85" fmla="*/ 272716 h 3714506"/>
                  <a:gd name="connsiteX86" fmla="*/ 6850363 w 6914532"/>
                  <a:gd name="connsiteY86" fmla="*/ 344905 h 3714506"/>
                  <a:gd name="connsiteX87" fmla="*/ 6818279 w 6914532"/>
                  <a:gd name="connsiteY87" fmla="*/ 409073 h 3714506"/>
                  <a:gd name="connsiteX88" fmla="*/ 6786195 w 6914532"/>
                  <a:gd name="connsiteY88" fmla="*/ 449179 h 3714506"/>
                  <a:gd name="connsiteX89" fmla="*/ 6770153 w 6914532"/>
                  <a:gd name="connsiteY89" fmla="*/ 489284 h 3714506"/>
                  <a:gd name="connsiteX90" fmla="*/ 6722026 w 6914532"/>
                  <a:gd name="connsiteY90" fmla="*/ 553452 h 3714506"/>
                  <a:gd name="connsiteX91" fmla="*/ 6689942 w 6914532"/>
                  <a:gd name="connsiteY91" fmla="*/ 601579 h 3714506"/>
                  <a:gd name="connsiteX92" fmla="*/ 6649837 w 6914532"/>
                  <a:gd name="connsiteY92" fmla="*/ 673768 h 3714506"/>
                  <a:gd name="connsiteX93" fmla="*/ 6617753 w 6914532"/>
                  <a:gd name="connsiteY93" fmla="*/ 705852 h 3714506"/>
                  <a:gd name="connsiteX94" fmla="*/ 6577648 w 6914532"/>
                  <a:gd name="connsiteY94" fmla="*/ 753979 h 3714506"/>
                  <a:gd name="connsiteX95" fmla="*/ 6569626 w 6914532"/>
                  <a:gd name="connsiteY95" fmla="*/ 778042 h 3714506"/>
                  <a:gd name="connsiteX96" fmla="*/ 6513479 w 6914532"/>
                  <a:gd name="connsiteY96" fmla="*/ 850231 h 3714506"/>
                  <a:gd name="connsiteX97" fmla="*/ 6473374 w 6914532"/>
                  <a:gd name="connsiteY97" fmla="*/ 922421 h 3714506"/>
                  <a:gd name="connsiteX98" fmla="*/ 6457332 w 6914532"/>
                  <a:gd name="connsiteY98" fmla="*/ 946484 h 3714506"/>
                  <a:gd name="connsiteX99" fmla="*/ 6425248 w 6914532"/>
                  <a:gd name="connsiteY99" fmla="*/ 1002631 h 3714506"/>
                  <a:gd name="connsiteX100" fmla="*/ 6393163 w 6914532"/>
                  <a:gd name="connsiteY100" fmla="*/ 1050758 h 3714506"/>
                  <a:gd name="connsiteX101" fmla="*/ 6369100 w 6914532"/>
                  <a:gd name="connsiteY101" fmla="*/ 1082842 h 3714506"/>
                  <a:gd name="connsiteX102" fmla="*/ 6353058 w 6914532"/>
                  <a:gd name="connsiteY102" fmla="*/ 1114926 h 3714506"/>
                  <a:gd name="connsiteX103" fmla="*/ 6328995 w 6914532"/>
                  <a:gd name="connsiteY103" fmla="*/ 1138989 h 3714506"/>
                  <a:gd name="connsiteX104" fmla="*/ 6304932 w 6914532"/>
                  <a:gd name="connsiteY104" fmla="*/ 1171073 h 3714506"/>
                  <a:gd name="connsiteX105" fmla="*/ 6280869 w 6914532"/>
                  <a:gd name="connsiteY105" fmla="*/ 1195137 h 3714506"/>
                  <a:gd name="connsiteX106" fmla="*/ 6256805 w 6914532"/>
                  <a:gd name="connsiteY106" fmla="*/ 1227221 h 3714506"/>
                  <a:gd name="connsiteX107" fmla="*/ 6224721 w 6914532"/>
                  <a:gd name="connsiteY107" fmla="*/ 1251284 h 3714506"/>
                  <a:gd name="connsiteX108" fmla="*/ 6208679 w 6914532"/>
                  <a:gd name="connsiteY108" fmla="*/ 1275347 h 3714506"/>
                  <a:gd name="connsiteX109" fmla="*/ 6152532 w 6914532"/>
                  <a:gd name="connsiteY109" fmla="*/ 1331494 h 3714506"/>
                  <a:gd name="connsiteX110" fmla="*/ 6120448 w 6914532"/>
                  <a:gd name="connsiteY110" fmla="*/ 1363579 h 3714506"/>
                  <a:gd name="connsiteX111" fmla="*/ 6096384 w 6914532"/>
                  <a:gd name="connsiteY111" fmla="*/ 1387642 h 3714506"/>
                  <a:gd name="connsiteX112" fmla="*/ 6032216 w 6914532"/>
                  <a:gd name="connsiteY112" fmla="*/ 1435768 h 3714506"/>
                  <a:gd name="connsiteX113" fmla="*/ 5984090 w 6914532"/>
                  <a:gd name="connsiteY113" fmla="*/ 1483894 h 3714506"/>
                  <a:gd name="connsiteX114" fmla="*/ 5935963 w 6914532"/>
                  <a:gd name="connsiteY114" fmla="*/ 1524000 h 3714506"/>
                  <a:gd name="connsiteX115" fmla="*/ 5911900 w 6914532"/>
                  <a:gd name="connsiteY115" fmla="*/ 1540042 h 3714506"/>
                  <a:gd name="connsiteX116" fmla="*/ 5847732 w 6914532"/>
                  <a:gd name="connsiteY116" fmla="*/ 1596189 h 3714506"/>
                  <a:gd name="connsiteX117" fmla="*/ 5815648 w 6914532"/>
                  <a:gd name="connsiteY117" fmla="*/ 1612231 h 3714506"/>
                  <a:gd name="connsiteX118" fmla="*/ 5767521 w 6914532"/>
                  <a:gd name="connsiteY118" fmla="*/ 1660358 h 3714506"/>
                  <a:gd name="connsiteX119" fmla="*/ 5735437 w 6914532"/>
                  <a:gd name="connsiteY119" fmla="*/ 1676400 h 3714506"/>
                  <a:gd name="connsiteX120" fmla="*/ 5711374 w 6914532"/>
                  <a:gd name="connsiteY120" fmla="*/ 1700463 h 3714506"/>
                  <a:gd name="connsiteX121" fmla="*/ 5647205 w 6914532"/>
                  <a:gd name="connsiteY121" fmla="*/ 1740568 h 3714506"/>
                  <a:gd name="connsiteX122" fmla="*/ 5591058 w 6914532"/>
                  <a:gd name="connsiteY122" fmla="*/ 1780673 h 3714506"/>
                  <a:gd name="connsiteX123" fmla="*/ 5566995 w 6914532"/>
                  <a:gd name="connsiteY123" fmla="*/ 1804737 h 3714506"/>
                  <a:gd name="connsiteX124" fmla="*/ 5518869 w 6914532"/>
                  <a:gd name="connsiteY124" fmla="*/ 1836821 h 3714506"/>
                  <a:gd name="connsiteX125" fmla="*/ 5486784 w 6914532"/>
                  <a:gd name="connsiteY125" fmla="*/ 1860884 h 3714506"/>
                  <a:gd name="connsiteX126" fmla="*/ 5430637 w 6914532"/>
                  <a:gd name="connsiteY126" fmla="*/ 1876926 h 3714506"/>
                  <a:gd name="connsiteX127" fmla="*/ 5350426 w 6914532"/>
                  <a:gd name="connsiteY127" fmla="*/ 1925052 h 3714506"/>
                  <a:gd name="connsiteX128" fmla="*/ 5318342 w 6914532"/>
                  <a:gd name="connsiteY128" fmla="*/ 1949116 h 3714506"/>
                  <a:gd name="connsiteX129" fmla="*/ 5246153 w 6914532"/>
                  <a:gd name="connsiteY129" fmla="*/ 1973179 h 3714506"/>
                  <a:gd name="connsiteX130" fmla="*/ 5190005 w 6914532"/>
                  <a:gd name="connsiteY130" fmla="*/ 2005263 h 3714506"/>
                  <a:gd name="connsiteX131" fmla="*/ 5165942 w 6914532"/>
                  <a:gd name="connsiteY131" fmla="*/ 2013284 h 3714506"/>
                  <a:gd name="connsiteX132" fmla="*/ 5109795 w 6914532"/>
                  <a:gd name="connsiteY132" fmla="*/ 2037347 h 3714506"/>
                  <a:gd name="connsiteX133" fmla="*/ 5029584 w 6914532"/>
                  <a:gd name="connsiteY133" fmla="*/ 2077452 h 3714506"/>
                  <a:gd name="connsiteX134" fmla="*/ 4997500 w 6914532"/>
                  <a:gd name="connsiteY134" fmla="*/ 2101516 h 3714506"/>
                  <a:gd name="connsiteX135" fmla="*/ 4973437 w 6914532"/>
                  <a:gd name="connsiteY135" fmla="*/ 2109537 h 3714506"/>
                  <a:gd name="connsiteX136" fmla="*/ 4893226 w 6914532"/>
                  <a:gd name="connsiteY136" fmla="*/ 2133600 h 3714506"/>
                  <a:gd name="connsiteX137" fmla="*/ 4869163 w 6914532"/>
                  <a:gd name="connsiteY137" fmla="*/ 2141621 h 3714506"/>
                  <a:gd name="connsiteX138" fmla="*/ 4837079 w 6914532"/>
                  <a:gd name="connsiteY138" fmla="*/ 2149642 h 3714506"/>
                  <a:gd name="connsiteX139" fmla="*/ 4813016 w 6914532"/>
                  <a:gd name="connsiteY139" fmla="*/ 2157663 h 3714506"/>
                  <a:gd name="connsiteX140" fmla="*/ 4716763 w 6914532"/>
                  <a:gd name="connsiteY140" fmla="*/ 2165684 h 3714506"/>
                  <a:gd name="connsiteX141" fmla="*/ 4668637 w 6914532"/>
                  <a:gd name="connsiteY141" fmla="*/ 2173705 h 3714506"/>
                  <a:gd name="connsiteX142" fmla="*/ 4604469 w 6914532"/>
                  <a:gd name="connsiteY142" fmla="*/ 2189747 h 3714506"/>
                  <a:gd name="connsiteX143" fmla="*/ 4548321 w 6914532"/>
                  <a:gd name="connsiteY143" fmla="*/ 2205789 h 3714506"/>
                  <a:gd name="connsiteX144" fmla="*/ 4476132 w 6914532"/>
                  <a:gd name="connsiteY144" fmla="*/ 2237873 h 3714506"/>
                  <a:gd name="connsiteX145" fmla="*/ 4452069 w 6914532"/>
                  <a:gd name="connsiteY145" fmla="*/ 2245894 h 3714506"/>
                  <a:gd name="connsiteX146" fmla="*/ 4428005 w 6914532"/>
                  <a:gd name="connsiteY146" fmla="*/ 2253916 h 3714506"/>
                  <a:gd name="connsiteX147" fmla="*/ 4355816 w 6914532"/>
                  <a:gd name="connsiteY147" fmla="*/ 2221831 h 3714506"/>
                  <a:gd name="connsiteX148" fmla="*/ 4331753 w 6914532"/>
                  <a:gd name="connsiteY148" fmla="*/ 2173705 h 3714506"/>
                  <a:gd name="connsiteX149" fmla="*/ 4315711 w 6914532"/>
                  <a:gd name="connsiteY149" fmla="*/ 2125579 h 3714506"/>
                  <a:gd name="connsiteX150" fmla="*/ 4283626 w 6914532"/>
                  <a:gd name="connsiteY150" fmla="*/ 2085473 h 3714506"/>
                  <a:gd name="connsiteX151" fmla="*/ 4259563 w 6914532"/>
                  <a:gd name="connsiteY151" fmla="*/ 2069431 h 3714506"/>
                  <a:gd name="connsiteX152" fmla="*/ 4235500 w 6914532"/>
                  <a:gd name="connsiteY152" fmla="*/ 2077452 h 3714506"/>
                  <a:gd name="connsiteX153" fmla="*/ 4227479 w 6914532"/>
                  <a:gd name="connsiteY153" fmla="*/ 2101516 h 3714506"/>
                  <a:gd name="connsiteX154" fmla="*/ 4219458 w 6914532"/>
                  <a:gd name="connsiteY154" fmla="*/ 2173705 h 3714506"/>
                  <a:gd name="connsiteX155" fmla="*/ 4203416 w 6914532"/>
                  <a:gd name="connsiteY155" fmla="*/ 2237873 h 3714506"/>
                  <a:gd name="connsiteX156" fmla="*/ 4187374 w 6914532"/>
                  <a:gd name="connsiteY156" fmla="*/ 2294021 h 3714506"/>
                  <a:gd name="connsiteX157" fmla="*/ 4155290 w 6914532"/>
                  <a:gd name="connsiteY157" fmla="*/ 2342147 h 3714506"/>
                  <a:gd name="connsiteX158" fmla="*/ 4139248 w 6914532"/>
                  <a:gd name="connsiteY158" fmla="*/ 2366210 h 3714506"/>
                  <a:gd name="connsiteX159" fmla="*/ 4083100 w 6914532"/>
                  <a:gd name="connsiteY159" fmla="*/ 2430379 h 3714506"/>
                  <a:gd name="connsiteX160" fmla="*/ 4034974 w 6914532"/>
                  <a:gd name="connsiteY160" fmla="*/ 2462463 h 3714506"/>
                  <a:gd name="connsiteX161" fmla="*/ 4018932 w 6914532"/>
                  <a:gd name="connsiteY161" fmla="*/ 2486526 h 3714506"/>
                  <a:gd name="connsiteX162" fmla="*/ 3930700 w 6914532"/>
                  <a:gd name="connsiteY162" fmla="*/ 2542673 h 3714506"/>
                  <a:gd name="connsiteX163" fmla="*/ 3834448 w 6914532"/>
                  <a:gd name="connsiteY163" fmla="*/ 2622884 h 3714506"/>
                  <a:gd name="connsiteX164" fmla="*/ 3770279 w 6914532"/>
                  <a:gd name="connsiteY164" fmla="*/ 2662989 h 3714506"/>
                  <a:gd name="connsiteX165" fmla="*/ 3722153 w 6914532"/>
                  <a:gd name="connsiteY165" fmla="*/ 2695073 h 3714506"/>
                  <a:gd name="connsiteX166" fmla="*/ 3657984 w 6914532"/>
                  <a:gd name="connsiteY166" fmla="*/ 2735179 h 3714506"/>
                  <a:gd name="connsiteX167" fmla="*/ 3577774 w 6914532"/>
                  <a:gd name="connsiteY167" fmla="*/ 2767263 h 3714506"/>
                  <a:gd name="connsiteX168" fmla="*/ 3505584 w 6914532"/>
                  <a:gd name="connsiteY168" fmla="*/ 2807368 h 3714506"/>
                  <a:gd name="connsiteX169" fmla="*/ 3465479 w 6914532"/>
                  <a:gd name="connsiteY169" fmla="*/ 2831431 h 3714506"/>
                  <a:gd name="connsiteX170" fmla="*/ 3377248 w 6914532"/>
                  <a:gd name="connsiteY170" fmla="*/ 2863516 h 3714506"/>
                  <a:gd name="connsiteX171" fmla="*/ 3337142 w 6914532"/>
                  <a:gd name="connsiteY171" fmla="*/ 2887579 h 3714506"/>
                  <a:gd name="connsiteX172" fmla="*/ 3264953 w 6914532"/>
                  <a:gd name="connsiteY172" fmla="*/ 2903621 h 3714506"/>
                  <a:gd name="connsiteX173" fmla="*/ 3192763 w 6914532"/>
                  <a:gd name="connsiteY173" fmla="*/ 2927684 h 3714506"/>
                  <a:gd name="connsiteX174" fmla="*/ 3072448 w 6914532"/>
                  <a:gd name="connsiteY174" fmla="*/ 2967789 h 3714506"/>
                  <a:gd name="connsiteX175" fmla="*/ 2960153 w 6914532"/>
                  <a:gd name="connsiteY175" fmla="*/ 2999873 h 3714506"/>
                  <a:gd name="connsiteX176" fmla="*/ 2912026 w 6914532"/>
                  <a:gd name="connsiteY176" fmla="*/ 3015916 h 3714506"/>
                  <a:gd name="connsiteX177" fmla="*/ 2863900 w 6914532"/>
                  <a:gd name="connsiteY177" fmla="*/ 3023937 h 3714506"/>
                  <a:gd name="connsiteX178" fmla="*/ 2823795 w 6914532"/>
                  <a:gd name="connsiteY178" fmla="*/ 3031958 h 3714506"/>
                  <a:gd name="connsiteX179" fmla="*/ 2711500 w 6914532"/>
                  <a:gd name="connsiteY179" fmla="*/ 3056021 h 3714506"/>
                  <a:gd name="connsiteX180" fmla="*/ 2663374 w 6914532"/>
                  <a:gd name="connsiteY180" fmla="*/ 3072063 h 3714506"/>
                  <a:gd name="connsiteX181" fmla="*/ 2599205 w 6914532"/>
                  <a:gd name="connsiteY181" fmla="*/ 3080084 h 3714506"/>
                  <a:gd name="connsiteX182" fmla="*/ 2446805 w 6914532"/>
                  <a:gd name="connsiteY182" fmla="*/ 3104147 h 3714506"/>
                  <a:gd name="connsiteX183" fmla="*/ 2398679 w 6914532"/>
                  <a:gd name="connsiteY183" fmla="*/ 3112168 h 3714506"/>
                  <a:gd name="connsiteX184" fmla="*/ 2350553 w 6914532"/>
                  <a:gd name="connsiteY184" fmla="*/ 3120189 h 3714506"/>
                  <a:gd name="connsiteX185" fmla="*/ 2294405 w 6914532"/>
                  <a:gd name="connsiteY185" fmla="*/ 3136231 h 3714506"/>
                  <a:gd name="connsiteX186" fmla="*/ 2198153 w 6914532"/>
                  <a:gd name="connsiteY186" fmla="*/ 3152273 h 3714506"/>
                  <a:gd name="connsiteX187" fmla="*/ 2158048 w 6914532"/>
                  <a:gd name="connsiteY187" fmla="*/ 3168316 h 3714506"/>
                  <a:gd name="connsiteX188" fmla="*/ 1949500 w 6914532"/>
                  <a:gd name="connsiteY188" fmla="*/ 3200400 h 3714506"/>
                  <a:gd name="connsiteX189" fmla="*/ 1756995 w 6914532"/>
                  <a:gd name="connsiteY189" fmla="*/ 3232484 h 3714506"/>
                  <a:gd name="connsiteX190" fmla="*/ 1660742 w 6914532"/>
                  <a:gd name="connsiteY190" fmla="*/ 3256547 h 3714506"/>
                  <a:gd name="connsiteX191" fmla="*/ 1596574 w 6914532"/>
                  <a:gd name="connsiteY191" fmla="*/ 3280610 h 3714506"/>
                  <a:gd name="connsiteX192" fmla="*/ 1516363 w 6914532"/>
                  <a:gd name="connsiteY192" fmla="*/ 3304673 h 3714506"/>
                  <a:gd name="connsiteX193" fmla="*/ 1436153 w 6914532"/>
                  <a:gd name="connsiteY193" fmla="*/ 3336758 h 3714506"/>
                  <a:gd name="connsiteX194" fmla="*/ 1283753 w 6914532"/>
                  <a:gd name="connsiteY194" fmla="*/ 3392905 h 3714506"/>
                  <a:gd name="connsiteX195" fmla="*/ 1259690 w 6914532"/>
                  <a:gd name="connsiteY195" fmla="*/ 3400926 h 3714506"/>
                  <a:gd name="connsiteX196" fmla="*/ 1235626 w 6914532"/>
                  <a:gd name="connsiteY196" fmla="*/ 3408947 h 3714506"/>
                  <a:gd name="connsiteX197" fmla="*/ 1203542 w 6914532"/>
                  <a:gd name="connsiteY197" fmla="*/ 3424989 h 3714506"/>
                  <a:gd name="connsiteX198" fmla="*/ 1163437 w 6914532"/>
                  <a:gd name="connsiteY198" fmla="*/ 3433010 h 3714506"/>
                  <a:gd name="connsiteX199" fmla="*/ 1131353 w 6914532"/>
                  <a:gd name="connsiteY199" fmla="*/ 3449052 h 3714506"/>
                  <a:gd name="connsiteX200" fmla="*/ 1091248 w 6914532"/>
                  <a:gd name="connsiteY200" fmla="*/ 3457073 h 3714506"/>
                  <a:gd name="connsiteX201" fmla="*/ 1035100 w 6914532"/>
                  <a:gd name="connsiteY201" fmla="*/ 3473116 h 3714506"/>
                  <a:gd name="connsiteX202" fmla="*/ 1003016 w 6914532"/>
                  <a:gd name="connsiteY202" fmla="*/ 3481137 h 3714506"/>
                  <a:gd name="connsiteX203" fmla="*/ 922805 w 6914532"/>
                  <a:gd name="connsiteY203" fmla="*/ 3513221 h 3714506"/>
                  <a:gd name="connsiteX204" fmla="*/ 858637 w 6914532"/>
                  <a:gd name="connsiteY204" fmla="*/ 3529263 h 3714506"/>
                  <a:gd name="connsiteX205" fmla="*/ 826553 w 6914532"/>
                  <a:gd name="connsiteY205" fmla="*/ 3545305 h 3714506"/>
                  <a:gd name="connsiteX206" fmla="*/ 794469 w 6914532"/>
                  <a:gd name="connsiteY206" fmla="*/ 3553326 h 3714506"/>
                  <a:gd name="connsiteX207" fmla="*/ 770405 w 6914532"/>
                  <a:gd name="connsiteY207" fmla="*/ 3561347 h 3714506"/>
                  <a:gd name="connsiteX208" fmla="*/ 730300 w 6914532"/>
                  <a:gd name="connsiteY208" fmla="*/ 3577389 h 3714506"/>
                  <a:gd name="connsiteX209" fmla="*/ 706237 w 6914532"/>
                  <a:gd name="connsiteY209" fmla="*/ 3585410 h 3714506"/>
                  <a:gd name="connsiteX210" fmla="*/ 618005 w 6914532"/>
                  <a:gd name="connsiteY210" fmla="*/ 3617494 h 3714506"/>
                  <a:gd name="connsiteX211" fmla="*/ 593942 w 6914532"/>
                  <a:gd name="connsiteY211" fmla="*/ 3625516 h 3714506"/>
                  <a:gd name="connsiteX212" fmla="*/ 521753 w 6914532"/>
                  <a:gd name="connsiteY212" fmla="*/ 3641558 h 3714506"/>
                  <a:gd name="connsiteX213" fmla="*/ 489669 w 6914532"/>
                  <a:gd name="connsiteY213" fmla="*/ 3649579 h 3714506"/>
                  <a:gd name="connsiteX214" fmla="*/ 465605 w 6914532"/>
                  <a:gd name="connsiteY214" fmla="*/ 3657600 h 3714506"/>
                  <a:gd name="connsiteX215" fmla="*/ 353311 w 6914532"/>
                  <a:gd name="connsiteY215" fmla="*/ 3673642 h 3714506"/>
                  <a:gd name="connsiteX216" fmla="*/ 265079 w 6914532"/>
                  <a:gd name="connsiteY216" fmla="*/ 3689684 h 3714506"/>
                  <a:gd name="connsiteX217" fmla="*/ 120700 w 6914532"/>
                  <a:gd name="connsiteY217" fmla="*/ 3705726 h 3714506"/>
                  <a:gd name="connsiteX218" fmla="*/ 40490 w 6914532"/>
                  <a:gd name="connsiteY218" fmla="*/ 3705726 h 3714506"/>
                  <a:gd name="connsiteX219" fmla="*/ 16426 w 6914532"/>
                  <a:gd name="connsiteY219" fmla="*/ 3689684 h 3714506"/>
                  <a:gd name="connsiteX220" fmla="*/ 384 w 6914532"/>
                  <a:gd name="connsiteY220" fmla="*/ 3649579 h 37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914532" h="3714506">
                    <a:moveTo>
                      <a:pt x="384" y="3649579"/>
                    </a:moveTo>
                    <a:cubicBezTo>
                      <a:pt x="4395" y="3637547"/>
                      <a:pt x="28384" y="3629600"/>
                      <a:pt x="40490" y="3617494"/>
                    </a:cubicBezTo>
                    <a:cubicBezTo>
                      <a:pt x="63477" y="3594507"/>
                      <a:pt x="51506" y="3595463"/>
                      <a:pt x="64553" y="3569368"/>
                    </a:cubicBezTo>
                    <a:cubicBezTo>
                      <a:pt x="68864" y="3560746"/>
                      <a:pt x="76284" y="3553927"/>
                      <a:pt x="80595" y="3545305"/>
                    </a:cubicBezTo>
                    <a:cubicBezTo>
                      <a:pt x="88816" y="3528862"/>
                      <a:pt x="93586" y="3496391"/>
                      <a:pt x="96637" y="3481137"/>
                    </a:cubicBezTo>
                    <a:cubicBezTo>
                      <a:pt x="101984" y="3350126"/>
                      <a:pt x="110530" y="3219207"/>
                      <a:pt x="112679" y="3088105"/>
                    </a:cubicBezTo>
                    <a:cubicBezTo>
                      <a:pt x="115353" y="2925010"/>
                      <a:pt x="116107" y="2761873"/>
                      <a:pt x="120700" y="2598821"/>
                    </a:cubicBezTo>
                    <a:cubicBezTo>
                      <a:pt x="121457" y="2571961"/>
                      <a:pt x="124304" y="2545115"/>
                      <a:pt x="128721" y="2518610"/>
                    </a:cubicBezTo>
                    <a:cubicBezTo>
                      <a:pt x="132346" y="2496862"/>
                      <a:pt x="144763" y="2454442"/>
                      <a:pt x="144763" y="2454442"/>
                    </a:cubicBezTo>
                    <a:cubicBezTo>
                      <a:pt x="147437" y="2427705"/>
                      <a:pt x="148593" y="2400773"/>
                      <a:pt x="152784" y="2374231"/>
                    </a:cubicBezTo>
                    <a:cubicBezTo>
                      <a:pt x="156628" y="2349883"/>
                      <a:pt x="163748" y="2326163"/>
                      <a:pt x="168826" y="2302042"/>
                    </a:cubicBezTo>
                    <a:cubicBezTo>
                      <a:pt x="174370" y="2275710"/>
                      <a:pt x="197929" y="2157455"/>
                      <a:pt x="200911" y="2133600"/>
                    </a:cubicBezTo>
                    <a:cubicBezTo>
                      <a:pt x="207856" y="2078036"/>
                      <a:pt x="206454" y="2076571"/>
                      <a:pt x="216953" y="2029326"/>
                    </a:cubicBezTo>
                    <a:cubicBezTo>
                      <a:pt x="219344" y="2018565"/>
                      <a:pt x="221103" y="2007564"/>
                      <a:pt x="224974" y="1997242"/>
                    </a:cubicBezTo>
                    <a:cubicBezTo>
                      <a:pt x="229172" y="1986046"/>
                      <a:pt x="235669" y="1975853"/>
                      <a:pt x="241016" y="1965158"/>
                    </a:cubicBezTo>
                    <a:cubicBezTo>
                      <a:pt x="253139" y="1868172"/>
                      <a:pt x="243809" y="1921903"/>
                      <a:pt x="273100" y="1804737"/>
                    </a:cubicBezTo>
                    <a:lnTo>
                      <a:pt x="281121" y="1772652"/>
                    </a:lnTo>
                    <a:cubicBezTo>
                      <a:pt x="284762" y="1758086"/>
                      <a:pt x="290588" y="1731300"/>
                      <a:pt x="297163" y="1716505"/>
                    </a:cubicBezTo>
                    <a:cubicBezTo>
                      <a:pt x="304447" y="1700115"/>
                      <a:pt x="313804" y="1684707"/>
                      <a:pt x="321226" y="1668379"/>
                    </a:cubicBezTo>
                    <a:cubicBezTo>
                      <a:pt x="327184" y="1655271"/>
                      <a:pt x="331421" y="1641431"/>
                      <a:pt x="337269" y="1628273"/>
                    </a:cubicBezTo>
                    <a:cubicBezTo>
                      <a:pt x="342125" y="1617347"/>
                      <a:pt x="348518" y="1607143"/>
                      <a:pt x="353311" y="1596189"/>
                    </a:cubicBezTo>
                    <a:cubicBezTo>
                      <a:pt x="367243" y="1564346"/>
                      <a:pt x="377872" y="1531025"/>
                      <a:pt x="393416" y="1499937"/>
                    </a:cubicBezTo>
                    <a:cubicBezTo>
                      <a:pt x="398763" y="1489242"/>
                      <a:pt x="403651" y="1478305"/>
                      <a:pt x="409458" y="1467852"/>
                    </a:cubicBezTo>
                    <a:cubicBezTo>
                      <a:pt x="417029" y="1454224"/>
                      <a:pt x="426549" y="1441691"/>
                      <a:pt x="433521" y="1427747"/>
                    </a:cubicBezTo>
                    <a:cubicBezTo>
                      <a:pt x="442627" y="1409535"/>
                      <a:pt x="448478" y="1389812"/>
                      <a:pt x="457584" y="1371600"/>
                    </a:cubicBezTo>
                    <a:cubicBezTo>
                      <a:pt x="468654" y="1349460"/>
                      <a:pt x="489249" y="1314436"/>
                      <a:pt x="505711" y="1291389"/>
                    </a:cubicBezTo>
                    <a:cubicBezTo>
                      <a:pt x="513481" y="1280511"/>
                      <a:pt x="523373" y="1271041"/>
                      <a:pt x="529774" y="1259305"/>
                    </a:cubicBezTo>
                    <a:cubicBezTo>
                      <a:pt x="539524" y="1241429"/>
                      <a:pt x="544255" y="1221125"/>
                      <a:pt x="553837" y="1203158"/>
                    </a:cubicBezTo>
                    <a:cubicBezTo>
                      <a:pt x="565707" y="1180902"/>
                      <a:pt x="579396" y="1159596"/>
                      <a:pt x="593942" y="1138989"/>
                    </a:cubicBezTo>
                    <a:cubicBezTo>
                      <a:pt x="611522" y="1114084"/>
                      <a:pt x="634966" y="1093268"/>
                      <a:pt x="650090" y="1066800"/>
                    </a:cubicBezTo>
                    <a:cubicBezTo>
                      <a:pt x="670092" y="1031796"/>
                      <a:pt x="680847" y="1007586"/>
                      <a:pt x="706237" y="978568"/>
                    </a:cubicBezTo>
                    <a:cubicBezTo>
                      <a:pt x="716197" y="967186"/>
                      <a:pt x="728638" y="958103"/>
                      <a:pt x="738321" y="946484"/>
                    </a:cubicBezTo>
                    <a:cubicBezTo>
                      <a:pt x="755438" y="925944"/>
                      <a:pt x="770907" y="904073"/>
                      <a:pt x="786448" y="882316"/>
                    </a:cubicBezTo>
                    <a:cubicBezTo>
                      <a:pt x="797655" y="866627"/>
                      <a:pt x="804899" y="847822"/>
                      <a:pt x="818532" y="834189"/>
                    </a:cubicBezTo>
                    <a:cubicBezTo>
                      <a:pt x="842743" y="809978"/>
                      <a:pt x="872168" y="791612"/>
                      <a:pt x="898742" y="770021"/>
                    </a:cubicBezTo>
                    <a:cubicBezTo>
                      <a:pt x="914949" y="756853"/>
                      <a:pt x="930827" y="743285"/>
                      <a:pt x="946869" y="729916"/>
                    </a:cubicBezTo>
                    <a:cubicBezTo>
                      <a:pt x="962911" y="716548"/>
                      <a:pt x="978289" y="702339"/>
                      <a:pt x="994995" y="689810"/>
                    </a:cubicBezTo>
                    <a:cubicBezTo>
                      <a:pt x="1016384" y="673768"/>
                      <a:pt x="1034339" y="651614"/>
                      <a:pt x="1059163" y="641684"/>
                    </a:cubicBezTo>
                    <a:cubicBezTo>
                      <a:pt x="1229076" y="573720"/>
                      <a:pt x="978754" y="677878"/>
                      <a:pt x="1131353" y="601579"/>
                    </a:cubicBezTo>
                    <a:cubicBezTo>
                      <a:pt x="1233501" y="550505"/>
                      <a:pt x="1128808" y="621990"/>
                      <a:pt x="1219584" y="561473"/>
                    </a:cubicBezTo>
                    <a:cubicBezTo>
                      <a:pt x="1238721" y="548715"/>
                      <a:pt x="1256595" y="534126"/>
                      <a:pt x="1275732" y="521368"/>
                    </a:cubicBezTo>
                    <a:cubicBezTo>
                      <a:pt x="1288704" y="512720"/>
                      <a:pt x="1303019" y="506179"/>
                      <a:pt x="1315837" y="497305"/>
                    </a:cubicBezTo>
                    <a:cubicBezTo>
                      <a:pt x="1337820" y="482086"/>
                      <a:pt x="1358616" y="465221"/>
                      <a:pt x="1380005" y="449179"/>
                    </a:cubicBezTo>
                    <a:cubicBezTo>
                      <a:pt x="1390700" y="441158"/>
                      <a:pt x="1399678" y="430081"/>
                      <a:pt x="1412090" y="425116"/>
                    </a:cubicBezTo>
                    <a:lnTo>
                      <a:pt x="1532405" y="376989"/>
                    </a:lnTo>
                    <a:lnTo>
                      <a:pt x="1572511" y="360947"/>
                    </a:lnTo>
                    <a:cubicBezTo>
                      <a:pt x="1585879" y="355600"/>
                      <a:pt x="1598957" y="349458"/>
                      <a:pt x="1612616" y="344905"/>
                    </a:cubicBezTo>
                    <a:cubicBezTo>
                      <a:pt x="1628658" y="339558"/>
                      <a:pt x="1645199" y="335524"/>
                      <a:pt x="1660742" y="328863"/>
                    </a:cubicBezTo>
                    <a:cubicBezTo>
                      <a:pt x="1682723" y="319443"/>
                      <a:pt x="1702930" y="306199"/>
                      <a:pt x="1724911" y="296779"/>
                    </a:cubicBezTo>
                    <a:cubicBezTo>
                      <a:pt x="1740454" y="290118"/>
                      <a:pt x="1756875" y="285710"/>
                      <a:pt x="1773037" y="280737"/>
                    </a:cubicBezTo>
                    <a:cubicBezTo>
                      <a:pt x="1791641" y="275013"/>
                      <a:pt x="1810350" y="269607"/>
                      <a:pt x="1829184" y="264694"/>
                    </a:cubicBezTo>
                    <a:cubicBezTo>
                      <a:pt x="1871852" y="253563"/>
                      <a:pt x="1915285" y="245281"/>
                      <a:pt x="1957521" y="232610"/>
                    </a:cubicBezTo>
                    <a:cubicBezTo>
                      <a:pt x="2058379" y="202353"/>
                      <a:pt x="2010033" y="212009"/>
                      <a:pt x="2101900" y="200526"/>
                    </a:cubicBezTo>
                    <a:cubicBezTo>
                      <a:pt x="2273012" y="151638"/>
                      <a:pt x="2034373" y="216715"/>
                      <a:pt x="2222216" y="176463"/>
                    </a:cubicBezTo>
                    <a:cubicBezTo>
                      <a:pt x="2238750" y="172920"/>
                      <a:pt x="2253937" y="164522"/>
                      <a:pt x="2270342" y="160421"/>
                    </a:cubicBezTo>
                    <a:cubicBezTo>
                      <a:pt x="2307800" y="151057"/>
                      <a:pt x="2344653" y="151501"/>
                      <a:pt x="2382637" y="144379"/>
                    </a:cubicBezTo>
                    <a:cubicBezTo>
                      <a:pt x="2404307" y="140316"/>
                      <a:pt x="2425093" y="132169"/>
                      <a:pt x="2446805" y="128337"/>
                    </a:cubicBezTo>
                    <a:cubicBezTo>
                      <a:pt x="2470648" y="124129"/>
                      <a:pt x="2494949" y="123145"/>
                      <a:pt x="2518995" y="120316"/>
                    </a:cubicBezTo>
                    <a:cubicBezTo>
                      <a:pt x="2540403" y="117797"/>
                      <a:pt x="2561935" y="116040"/>
                      <a:pt x="2583163" y="112294"/>
                    </a:cubicBezTo>
                    <a:cubicBezTo>
                      <a:pt x="2607438" y="108010"/>
                      <a:pt x="2631038" y="100304"/>
                      <a:pt x="2655353" y="96252"/>
                    </a:cubicBezTo>
                    <a:cubicBezTo>
                      <a:pt x="2679235" y="92272"/>
                      <a:pt x="2703503" y="91116"/>
                      <a:pt x="2727542" y="88231"/>
                    </a:cubicBezTo>
                    <a:lnTo>
                      <a:pt x="2855879" y="72189"/>
                    </a:lnTo>
                    <a:lnTo>
                      <a:pt x="2920048" y="64168"/>
                    </a:lnTo>
                    <a:lnTo>
                      <a:pt x="3064426" y="48126"/>
                    </a:lnTo>
                    <a:cubicBezTo>
                      <a:pt x="3109896" y="42929"/>
                      <a:pt x="3155081" y="34489"/>
                      <a:pt x="3200784" y="32084"/>
                    </a:cubicBezTo>
                    <a:cubicBezTo>
                      <a:pt x="3302384" y="26737"/>
                      <a:pt x="3404261" y="25253"/>
                      <a:pt x="3505584" y="16042"/>
                    </a:cubicBezTo>
                    <a:lnTo>
                      <a:pt x="3682048" y="0"/>
                    </a:lnTo>
                    <a:lnTo>
                      <a:pt x="4307690" y="8021"/>
                    </a:lnTo>
                    <a:cubicBezTo>
                      <a:pt x="4350187" y="9407"/>
                      <a:pt x="4434421" y="29467"/>
                      <a:pt x="4484153" y="32084"/>
                    </a:cubicBezTo>
                    <a:cubicBezTo>
                      <a:pt x="4564297" y="36302"/>
                      <a:pt x="4644574" y="37431"/>
                      <a:pt x="4724784" y="40105"/>
                    </a:cubicBezTo>
                    <a:cubicBezTo>
                      <a:pt x="4751355" y="43901"/>
                      <a:pt x="4820224" y="54074"/>
                      <a:pt x="4845100" y="56147"/>
                    </a:cubicBezTo>
                    <a:cubicBezTo>
                      <a:pt x="4887814" y="59707"/>
                      <a:pt x="4930701" y="60881"/>
                      <a:pt x="4973437" y="64168"/>
                    </a:cubicBezTo>
                    <a:cubicBezTo>
                      <a:pt x="5000228" y="66229"/>
                      <a:pt x="5026817" y="70739"/>
                      <a:pt x="5053648" y="72189"/>
                    </a:cubicBezTo>
                    <a:cubicBezTo>
                      <a:pt x="5125782" y="76088"/>
                      <a:pt x="5198027" y="77536"/>
                      <a:pt x="5270216" y="80210"/>
                    </a:cubicBezTo>
                    <a:lnTo>
                      <a:pt x="6008153" y="72189"/>
                    </a:lnTo>
                    <a:cubicBezTo>
                      <a:pt x="6082580" y="70928"/>
                      <a:pt x="6264811" y="62684"/>
                      <a:pt x="6353058" y="56147"/>
                    </a:cubicBezTo>
                    <a:cubicBezTo>
                      <a:pt x="6386344" y="53681"/>
                      <a:pt x="6444960" y="48202"/>
                      <a:pt x="6481395" y="40105"/>
                    </a:cubicBezTo>
                    <a:cubicBezTo>
                      <a:pt x="6550776" y="24687"/>
                      <a:pt x="6434441" y="29790"/>
                      <a:pt x="6585669" y="16042"/>
                    </a:cubicBezTo>
                    <a:lnTo>
                      <a:pt x="6673900" y="8021"/>
                    </a:lnTo>
                    <a:cubicBezTo>
                      <a:pt x="6724700" y="10695"/>
                      <a:pt x="6775639" y="11436"/>
                      <a:pt x="6826300" y="16042"/>
                    </a:cubicBezTo>
                    <a:cubicBezTo>
                      <a:pt x="6834720" y="16807"/>
                      <a:pt x="6843599" y="18990"/>
                      <a:pt x="6850363" y="24063"/>
                    </a:cubicBezTo>
                    <a:cubicBezTo>
                      <a:pt x="6865488" y="35406"/>
                      <a:pt x="6890469" y="64168"/>
                      <a:pt x="6890469" y="64168"/>
                    </a:cubicBezTo>
                    <a:lnTo>
                      <a:pt x="6906511" y="112294"/>
                    </a:lnTo>
                    <a:lnTo>
                      <a:pt x="6914532" y="136358"/>
                    </a:lnTo>
                    <a:cubicBezTo>
                      <a:pt x="6911858" y="171116"/>
                      <a:pt x="6912569" y="206301"/>
                      <a:pt x="6906511" y="240631"/>
                    </a:cubicBezTo>
                    <a:cubicBezTo>
                      <a:pt x="6904433" y="252406"/>
                      <a:pt x="6895325" y="261789"/>
                      <a:pt x="6890469" y="272716"/>
                    </a:cubicBezTo>
                    <a:cubicBezTo>
                      <a:pt x="6863734" y="332869"/>
                      <a:pt x="6888382" y="294213"/>
                      <a:pt x="6850363" y="344905"/>
                    </a:cubicBezTo>
                    <a:cubicBezTo>
                      <a:pt x="6839980" y="376054"/>
                      <a:pt x="6841957" y="375923"/>
                      <a:pt x="6818279" y="409073"/>
                    </a:cubicBezTo>
                    <a:cubicBezTo>
                      <a:pt x="6793413" y="443886"/>
                      <a:pt x="6808991" y="403586"/>
                      <a:pt x="6786195" y="449179"/>
                    </a:cubicBezTo>
                    <a:cubicBezTo>
                      <a:pt x="6779756" y="462057"/>
                      <a:pt x="6777699" y="477022"/>
                      <a:pt x="6770153" y="489284"/>
                    </a:cubicBezTo>
                    <a:cubicBezTo>
                      <a:pt x="6756140" y="512055"/>
                      <a:pt x="6722026" y="553452"/>
                      <a:pt x="6722026" y="553452"/>
                    </a:cubicBezTo>
                    <a:cubicBezTo>
                      <a:pt x="6704820" y="605071"/>
                      <a:pt x="6727494" y="549007"/>
                      <a:pt x="6689942" y="601579"/>
                    </a:cubicBezTo>
                    <a:cubicBezTo>
                      <a:pt x="6623350" y="694808"/>
                      <a:pt x="6736871" y="561867"/>
                      <a:pt x="6649837" y="673768"/>
                    </a:cubicBezTo>
                    <a:cubicBezTo>
                      <a:pt x="6640551" y="685707"/>
                      <a:pt x="6627596" y="694369"/>
                      <a:pt x="6617753" y="705852"/>
                    </a:cubicBezTo>
                    <a:cubicBezTo>
                      <a:pt x="6550751" y="784022"/>
                      <a:pt x="6661087" y="670540"/>
                      <a:pt x="6577648" y="753979"/>
                    </a:cubicBezTo>
                    <a:cubicBezTo>
                      <a:pt x="6574974" y="762000"/>
                      <a:pt x="6573407" y="770480"/>
                      <a:pt x="6569626" y="778042"/>
                    </a:cubicBezTo>
                    <a:cubicBezTo>
                      <a:pt x="6559265" y="798762"/>
                      <a:pt x="6522357" y="839577"/>
                      <a:pt x="6513479" y="850231"/>
                    </a:cubicBezTo>
                    <a:cubicBezTo>
                      <a:pt x="6499361" y="892585"/>
                      <a:pt x="6510148" y="867260"/>
                      <a:pt x="6473374" y="922421"/>
                    </a:cubicBezTo>
                    <a:cubicBezTo>
                      <a:pt x="6468027" y="930442"/>
                      <a:pt x="6460380" y="937339"/>
                      <a:pt x="6457332" y="946484"/>
                    </a:cubicBezTo>
                    <a:cubicBezTo>
                      <a:pt x="6443967" y="986579"/>
                      <a:pt x="6456150" y="958486"/>
                      <a:pt x="6425248" y="1002631"/>
                    </a:cubicBezTo>
                    <a:cubicBezTo>
                      <a:pt x="6414191" y="1018426"/>
                      <a:pt x="6404731" y="1035334"/>
                      <a:pt x="6393163" y="1050758"/>
                    </a:cubicBezTo>
                    <a:cubicBezTo>
                      <a:pt x="6385142" y="1061453"/>
                      <a:pt x="6376185" y="1071506"/>
                      <a:pt x="6369100" y="1082842"/>
                    </a:cubicBezTo>
                    <a:cubicBezTo>
                      <a:pt x="6362763" y="1092982"/>
                      <a:pt x="6360008" y="1105196"/>
                      <a:pt x="6353058" y="1114926"/>
                    </a:cubicBezTo>
                    <a:cubicBezTo>
                      <a:pt x="6346465" y="1124157"/>
                      <a:pt x="6336377" y="1130376"/>
                      <a:pt x="6328995" y="1138989"/>
                    </a:cubicBezTo>
                    <a:cubicBezTo>
                      <a:pt x="6320295" y="1149139"/>
                      <a:pt x="6313632" y="1160923"/>
                      <a:pt x="6304932" y="1171073"/>
                    </a:cubicBezTo>
                    <a:cubicBezTo>
                      <a:pt x="6297550" y="1179686"/>
                      <a:pt x="6288251" y="1186524"/>
                      <a:pt x="6280869" y="1195137"/>
                    </a:cubicBezTo>
                    <a:cubicBezTo>
                      <a:pt x="6272169" y="1205287"/>
                      <a:pt x="6266258" y="1217768"/>
                      <a:pt x="6256805" y="1227221"/>
                    </a:cubicBezTo>
                    <a:cubicBezTo>
                      <a:pt x="6247352" y="1236674"/>
                      <a:pt x="6234174" y="1241831"/>
                      <a:pt x="6224721" y="1251284"/>
                    </a:cubicBezTo>
                    <a:cubicBezTo>
                      <a:pt x="6217904" y="1258101"/>
                      <a:pt x="6215128" y="1268182"/>
                      <a:pt x="6208679" y="1275347"/>
                    </a:cubicBezTo>
                    <a:cubicBezTo>
                      <a:pt x="6190973" y="1295020"/>
                      <a:pt x="6171248" y="1312778"/>
                      <a:pt x="6152532" y="1331494"/>
                    </a:cubicBezTo>
                    <a:lnTo>
                      <a:pt x="6120448" y="1363579"/>
                    </a:lnTo>
                    <a:cubicBezTo>
                      <a:pt x="6112427" y="1371600"/>
                      <a:pt x="6105459" y="1380836"/>
                      <a:pt x="6096384" y="1387642"/>
                    </a:cubicBezTo>
                    <a:cubicBezTo>
                      <a:pt x="6074995" y="1403684"/>
                      <a:pt x="6051122" y="1416862"/>
                      <a:pt x="6032216" y="1435768"/>
                    </a:cubicBezTo>
                    <a:cubicBezTo>
                      <a:pt x="6016174" y="1451810"/>
                      <a:pt x="6002966" y="1471309"/>
                      <a:pt x="5984090" y="1483894"/>
                    </a:cubicBezTo>
                    <a:cubicBezTo>
                      <a:pt x="5924341" y="1523727"/>
                      <a:pt x="5997725" y="1472531"/>
                      <a:pt x="5935963" y="1524000"/>
                    </a:cubicBezTo>
                    <a:cubicBezTo>
                      <a:pt x="5928557" y="1530171"/>
                      <a:pt x="5919306" y="1533871"/>
                      <a:pt x="5911900" y="1540042"/>
                    </a:cubicBezTo>
                    <a:cubicBezTo>
                      <a:pt x="5865517" y="1578695"/>
                      <a:pt x="5912111" y="1553270"/>
                      <a:pt x="5847732" y="1596189"/>
                    </a:cubicBezTo>
                    <a:cubicBezTo>
                      <a:pt x="5837783" y="1602822"/>
                      <a:pt x="5824985" y="1604762"/>
                      <a:pt x="5815648" y="1612231"/>
                    </a:cubicBezTo>
                    <a:cubicBezTo>
                      <a:pt x="5797932" y="1626404"/>
                      <a:pt x="5787813" y="1650212"/>
                      <a:pt x="5767521" y="1660358"/>
                    </a:cubicBezTo>
                    <a:cubicBezTo>
                      <a:pt x="5756826" y="1665705"/>
                      <a:pt x="5745167" y="1669450"/>
                      <a:pt x="5735437" y="1676400"/>
                    </a:cubicBezTo>
                    <a:cubicBezTo>
                      <a:pt x="5726206" y="1682993"/>
                      <a:pt x="5719987" y="1693081"/>
                      <a:pt x="5711374" y="1700463"/>
                    </a:cubicBezTo>
                    <a:cubicBezTo>
                      <a:pt x="5682219" y="1725453"/>
                      <a:pt x="5680071" y="1724135"/>
                      <a:pt x="5647205" y="1740568"/>
                    </a:cubicBezTo>
                    <a:cubicBezTo>
                      <a:pt x="5584636" y="1803137"/>
                      <a:pt x="5664965" y="1727881"/>
                      <a:pt x="5591058" y="1780673"/>
                    </a:cubicBezTo>
                    <a:cubicBezTo>
                      <a:pt x="5581827" y="1787266"/>
                      <a:pt x="5575949" y="1797773"/>
                      <a:pt x="5566995" y="1804737"/>
                    </a:cubicBezTo>
                    <a:cubicBezTo>
                      <a:pt x="5551776" y="1816574"/>
                      <a:pt x="5534293" y="1825253"/>
                      <a:pt x="5518869" y="1836821"/>
                    </a:cubicBezTo>
                    <a:cubicBezTo>
                      <a:pt x="5508174" y="1844842"/>
                      <a:pt x="5498391" y="1854251"/>
                      <a:pt x="5486784" y="1860884"/>
                    </a:cubicBezTo>
                    <a:cubicBezTo>
                      <a:pt x="5477834" y="1865998"/>
                      <a:pt x="5437583" y="1875189"/>
                      <a:pt x="5430637" y="1876926"/>
                    </a:cubicBezTo>
                    <a:cubicBezTo>
                      <a:pt x="5336910" y="1951907"/>
                      <a:pt x="5442069" y="1874139"/>
                      <a:pt x="5350426" y="1925052"/>
                    </a:cubicBezTo>
                    <a:cubicBezTo>
                      <a:pt x="5338740" y="1931544"/>
                      <a:pt x="5330028" y="1942624"/>
                      <a:pt x="5318342" y="1949116"/>
                    </a:cubicBezTo>
                    <a:cubicBezTo>
                      <a:pt x="5293631" y="1962845"/>
                      <a:pt x="5272583" y="1966572"/>
                      <a:pt x="5246153" y="1973179"/>
                    </a:cubicBezTo>
                    <a:cubicBezTo>
                      <a:pt x="5221985" y="1989291"/>
                      <a:pt x="5218502" y="1993050"/>
                      <a:pt x="5190005" y="2005263"/>
                    </a:cubicBezTo>
                    <a:cubicBezTo>
                      <a:pt x="5182234" y="2008593"/>
                      <a:pt x="5173504" y="2009503"/>
                      <a:pt x="5165942" y="2013284"/>
                    </a:cubicBezTo>
                    <a:cubicBezTo>
                      <a:pt x="5110550" y="2040980"/>
                      <a:pt x="5176569" y="2020654"/>
                      <a:pt x="5109795" y="2037347"/>
                    </a:cubicBezTo>
                    <a:cubicBezTo>
                      <a:pt x="5052496" y="2075546"/>
                      <a:pt x="5080373" y="2064755"/>
                      <a:pt x="5029584" y="2077452"/>
                    </a:cubicBezTo>
                    <a:cubicBezTo>
                      <a:pt x="5018889" y="2085473"/>
                      <a:pt x="5009107" y="2094883"/>
                      <a:pt x="4997500" y="2101516"/>
                    </a:cubicBezTo>
                    <a:cubicBezTo>
                      <a:pt x="4990159" y="2105711"/>
                      <a:pt x="4981354" y="2106568"/>
                      <a:pt x="4973437" y="2109537"/>
                    </a:cubicBezTo>
                    <a:cubicBezTo>
                      <a:pt x="4887215" y="2141870"/>
                      <a:pt x="4979132" y="2112124"/>
                      <a:pt x="4893226" y="2133600"/>
                    </a:cubicBezTo>
                    <a:cubicBezTo>
                      <a:pt x="4885024" y="2135651"/>
                      <a:pt x="4877293" y="2139298"/>
                      <a:pt x="4869163" y="2141621"/>
                    </a:cubicBezTo>
                    <a:cubicBezTo>
                      <a:pt x="4858563" y="2144649"/>
                      <a:pt x="4847679" y="2146614"/>
                      <a:pt x="4837079" y="2149642"/>
                    </a:cubicBezTo>
                    <a:cubicBezTo>
                      <a:pt x="4828949" y="2151965"/>
                      <a:pt x="4821397" y="2156546"/>
                      <a:pt x="4813016" y="2157663"/>
                    </a:cubicBezTo>
                    <a:cubicBezTo>
                      <a:pt x="4781103" y="2161918"/>
                      <a:pt x="4748847" y="2163010"/>
                      <a:pt x="4716763" y="2165684"/>
                    </a:cubicBezTo>
                    <a:cubicBezTo>
                      <a:pt x="4700721" y="2168358"/>
                      <a:pt x="4684539" y="2170297"/>
                      <a:pt x="4668637" y="2173705"/>
                    </a:cubicBezTo>
                    <a:cubicBezTo>
                      <a:pt x="4647079" y="2178325"/>
                      <a:pt x="4625385" y="2182775"/>
                      <a:pt x="4604469" y="2189747"/>
                    </a:cubicBezTo>
                    <a:cubicBezTo>
                      <a:pt x="4569947" y="2201254"/>
                      <a:pt x="4588608" y="2195717"/>
                      <a:pt x="4548321" y="2205789"/>
                    </a:cubicBezTo>
                    <a:cubicBezTo>
                      <a:pt x="4510188" y="2231211"/>
                      <a:pt x="4533403" y="2218783"/>
                      <a:pt x="4476132" y="2237873"/>
                    </a:cubicBezTo>
                    <a:lnTo>
                      <a:pt x="4452069" y="2245894"/>
                    </a:lnTo>
                    <a:lnTo>
                      <a:pt x="4428005" y="2253916"/>
                    </a:lnTo>
                    <a:cubicBezTo>
                      <a:pt x="4370734" y="2234824"/>
                      <a:pt x="4393949" y="2247253"/>
                      <a:pt x="4355816" y="2221831"/>
                    </a:cubicBezTo>
                    <a:cubicBezTo>
                      <a:pt x="4326563" y="2134073"/>
                      <a:pt x="4373217" y="2266999"/>
                      <a:pt x="4331753" y="2173705"/>
                    </a:cubicBezTo>
                    <a:cubicBezTo>
                      <a:pt x="4324885" y="2158253"/>
                      <a:pt x="4325091" y="2139649"/>
                      <a:pt x="4315711" y="2125579"/>
                    </a:cubicBezTo>
                    <a:cubicBezTo>
                      <a:pt x="4303799" y="2107711"/>
                      <a:pt x="4299954" y="2098536"/>
                      <a:pt x="4283626" y="2085473"/>
                    </a:cubicBezTo>
                    <a:cubicBezTo>
                      <a:pt x="4276098" y="2079451"/>
                      <a:pt x="4267584" y="2074778"/>
                      <a:pt x="4259563" y="2069431"/>
                    </a:cubicBezTo>
                    <a:cubicBezTo>
                      <a:pt x="4251542" y="2072105"/>
                      <a:pt x="4241478" y="2071473"/>
                      <a:pt x="4235500" y="2077452"/>
                    </a:cubicBezTo>
                    <a:cubicBezTo>
                      <a:pt x="4229521" y="2083431"/>
                      <a:pt x="4228869" y="2093176"/>
                      <a:pt x="4227479" y="2101516"/>
                    </a:cubicBezTo>
                    <a:cubicBezTo>
                      <a:pt x="4223499" y="2125398"/>
                      <a:pt x="4222882" y="2149737"/>
                      <a:pt x="4219458" y="2173705"/>
                    </a:cubicBezTo>
                    <a:cubicBezTo>
                      <a:pt x="4212469" y="2222630"/>
                      <a:pt x="4214080" y="2200549"/>
                      <a:pt x="4203416" y="2237873"/>
                    </a:cubicBezTo>
                    <a:cubicBezTo>
                      <a:pt x="4200973" y="2246425"/>
                      <a:pt x="4193031" y="2283839"/>
                      <a:pt x="4187374" y="2294021"/>
                    </a:cubicBezTo>
                    <a:cubicBezTo>
                      <a:pt x="4178011" y="2310875"/>
                      <a:pt x="4165985" y="2326105"/>
                      <a:pt x="4155290" y="2342147"/>
                    </a:cubicBezTo>
                    <a:lnTo>
                      <a:pt x="4139248" y="2366210"/>
                    </a:lnTo>
                    <a:cubicBezTo>
                      <a:pt x="4122290" y="2391646"/>
                      <a:pt x="4111248" y="2411614"/>
                      <a:pt x="4083100" y="2430379"/>
                    </a:cubicBezTo>
                    <a:lnTo>
                      <a:pt x="4034974" y="2462463"/>
                    </a:lnTo>
                    <a:cubicBezTo>
                      <a:pt x="4029627" y="2470484"/>
                      <a:pt x="4026251" y="2480252"/>
                      <a:pt x="4018932" y="2486526"/>
                    </a:cubicBezTo>
                    <a:cubicBezTo>
                      <a:pt x="3975637" y="2523635"/>
                      <a:pt x="3975296" y="2498074"/>
                      <a:pt x="3930700" y="2542673"/>
                    </a:cubicBezTo>
                    <a:cubicBezTo>
                      <a:pt x="3890448" y="2582927"/>
                      <a:pt x="3920560" y="2553995"/>
                      <a:pt x="3834448" y="2622884"/>
                    </a:cubicBezTo>
                    <a:cubicBezTo>
                      <a:pt x="3787741" y="2660249"/>
                      <a:pt x="3810583" y="2649554"/>
                      <a:pt x="3770279" y="2662989"/>
                    </a:cubicBezTo>
                    <a:cubicBezTo>
                      <a:pt x="3714278" y="2718990"/>
                      <a:pt x="3776326" y="2664116"/>
                      <a:pt x="3722153" y="2695073"/>
                    </a:cubicBezTo>
                    <a:cubicBezTo>
                      <a:pt x="3653058" y="2734557"/>
                      <a:pt x="3726575" y="2705783"/>
                      <a:pt x="3657984" y="2735179"/>
                    </a:cubicBezTo>
                    <a:cubicBezTo>
                      <a:pt x="3631516" y="2746522"/>
                      <a:pt x="3602467" y="2752447"/>
                      <a:pt x="3577774" y="2767263"/>
                    </a:cubicBezTo>
                    <a:cubicBezTo>
                      <a:pt x="3452401" y="2842487"/>
                      <a:pt x="3609148" y="2749833"/>
                      <a:pt x="3505584" y="2807368"/>
                    </a:cubicBezTo>
                    <a:cubicBezTo>
                      <a:pt x="3491956" y="2814939"/>
                      <a:pt x="3479672" y="2824980"/>
                      <a:pt x="3465479" y="2831431"/>
                    </a:cubicBezTo>
                    <a:cubicBezTo>
                      <a:pt x="3383095" y="2868878"/>
                      <a:pt x="3450593" y="2826843"/>
                      <a:pt x="3377248" y="2863516"/>
                    </a:cubicBezTo>
                    <a:cubicBezTo>
                      <a:pt x="3363304" y="2870488"/>
                      <a:pt x="3351389" y="2881247"/>
                      <a:pt x="3337142" y="2887579"/>
                    </a:cubicBezTo>
                    <a:cubicBezTo>
                      <a:pt x="3327874" y="2891698"/>
                      <a:pt x="3271295" y="2902353"/>
                      <a:pt x="3264953" y="2903621"/>
                    </a:cubicBezTo>
                    <a:cubicBezTo>
                      <a:pt x="3184309" y="2943943"/>
                      <a:pt x="3286058" y="2896586"/>
                      <a:pt x="3192763" y="2927684"/>
                    </a:cubicBezTo>
                    <a:cubicBezTo>
                      <a:pt x="3053458" y="2974119"/>
                      <a:pt x="3162775" y="2949724"/>
                      <a:pt x="3072448" y="2967789"/>
                    </a:cubicBezTo>
                    <a:cubicBezTo>
                      <a:pt x="2983712" y="3012155"/>
                      <a:pt x="3125657" y="2944703"/>
                      <a:pt x="2960153" y="2999873"/>
                    </a:cubicBezTo>
                    <a:cubicBezTo>
                      <a:pt x="2944111" y="3005221"/>
                      <a:pt x="2928431" y="3011815"/>
                      <a:pt x="2912026" y="3015916"/>
                    </a:cubicBezTo>
                    <a:cubicBezTo>
                      <a:pt x="2896248" y="3019861"/>
                      <a:pt x="2879901" y="3021028"/>
                      <a:pt x="2863900" y="3023937"/>
                    </a:cubicBezTo>
                    <a:cubicBezTo>
                      <a:pt x="2850487" y="3026376"/>
                      <a:pt x="2837021" y="3028651"/>
                      <a:pt x="2823795" y="3031958"/>
                    </a:cubicBezTo>
                    <a:cubicBezTo>
                      <a:pt x="2724695" y="3056733"/>
                      <a:pt x="2810981" y="3041810"/>
                      <a:pt x="2711500" y="3056021"/>
                    </a:cubicBezTo>
                    <a:cubicBezTo>
                      <a:pt x="2695458" y="3061368"/>
                      <a:pt x="2679908" y="3068520"/>
                      <a:pt x="2663374" y="3072063"/>
                    </a:cubicBezTo>
                    <a:cubicBezTo>
                      <a:pt x="2642296" y="3076580"/>
                      <a:pt x="2620572" y="3077235"/>
                      <a:pt x="2599205" y="3080084"/>
                    </a:cubicBezTo>
                    <a:cubicBezTo>
                      <a:pt x="2536104" y="3088497"/>
                      <a:pt x="2518271" y="3092236"/>
                      <a:pt x="2446805" y="3104147"/>
                    </a:cubicBezTo>
                    <a:lnTo>
                      <a:pt x="2398679" y="3112168"/>
                    </a:lnTo>
                    <a:cubicBezTo>
                      <a:pt x="2382637" y="3114842"/>
                      <a:pt x="2366191" y="3115721"/>
                      <a:pt x="2350553" y="3120189"/>
                    </a:cubicBezTo>
                    <a:cubicBezTo>
                      <a:pt x="2331837" y="3125536"/>
                      <a:pt x="2313452" y="3132221"/>
                      <a:pt x="2294405" y="3136231"/>
                    </a:cubicBezTo>
                    <a:cubicBezTo>
                      <a:pt x="2262576" y="3142932"/>
                      <a:pt x="2198153" y="3152273"/>
                      <a:pt x="2198153" y="3152273"/>
                    </a:cubicBezTo>
                    <a:cubicBezTo>
                      <a:pt x="2184785" y="3157621"/>
                      <a:pt x="2172088" y="3165125"/>
                      <a:pt x="2158048" y="3168316"/>
                    </a:cubicBezTo>
                    <a:cubicBezTo>
                      <a:pt x="1925845" y="3221090"/>
                      <a:pt x="2105333" y="3174428"/>
                      <a:pt x="1949500" y="3200400"/>
                    </a:cubicBezTo>
                    <a:cubicBezTo>
                      <a:pt x="1719006" y="3238815"/>
                      <a:pt x="1921001" y="3214261"/>
                      <a:pt x="1756995" y="3232484"/>
                    </a:cubicBezTo>
                    <a:cubicBezTo>
                      <a:pt x="1700359" y="3260802"/>
                      <a:pt x="1746280" y="3242291"/>
                      <a:pt x="1660742" y="3256547"/>
                    </a:cubicBezTo>
                    <a:cubicBezTo>
                      <a:pt x="1611330" y="3264782"/>
                      <a:pt x="1644731" y="3262551"/>
                      <a:pt x="1596574" y="3280610"/>
                    </a:cubicBezTo>
                    <a:cubicBezTo>
                      <a:pt x="1550529" y="3297877"/>
                      <a:pt x="1571198" y="3277254"/>
                      <a:pt x="1516363" y="3304673"/>
                    </a:cubicBezTo>
                    <a:cubicBezTo>
                      <a:pt x="1441132" y="3342291"/>
                      <a:pt x="1535252" y="3297119"/>
                      <a:pt x="1436153" y="3336758"/>
                    </a:cubicBezTo>
                    <a:cubicBezTo>
                      <a:pt x="1332391" y="3378262"/>
                      <a:pt x="1383261" y="3359736"/>
                      <a:pt x="1283753" y="3392905"/>
                    </a:cubicBezTo>
                    <a:lnTo>
                      <a:pt x="1259690" y="3400926"/>
                    </a:lnTo>
                    <a:cubicBezTo>
                      <a:pt x="1251669" y="3403600"/>
                      <a:pt x="1243189" y="3405166"/>
                      <a:pt x="1235626" y="3408947"/>
                    </a:cubicBezTo>
                    <a:cubicBezTo>
                      <a:pt x="1224931" y="3414294"/>
                      <a:pt x="1214885" y="3421208"/>
                      <a:pt x="1203542" y="3424989"/>
                    </a:cubicBezTo>
                    <a:cubicBezTo>
                      <a:pt x="1190609" y="3429300"/>
                      <a:pt x="1176805" y="3430336"/>
                      <a:pt x="1163437" y="3433010"/>
                    </a:cubicBezTo>
                    <a:cubicBezTo>
                      <a:pt x="1152742" y="3438357"/>
                      <a:pt x="1142696" y="3445271"/>
                      <a:pt x="1131353" y="3449052"/>
                    </a:cubicBezTo>
                    <a:cubicBezTo>
                      <a:pt x="1118420" y="3453363"/>
                      <a:pt x="1104556" y="3454116"/>
                      <a:pt x="1091248" y="3457073"/>
                    </a:cubicBezTo>
                    <a:cubicBezTo>
                      <a:pt x="1034813" y="3469614"/>
                      <a:pt x="1082005" y="3459714"/>
                      <a:pt x="1035100" y="3473116"/>
                    </a:cubicBezTo>
                    <a:cubicBezTo>
                      <a:pt x="1024500" y="3476145"/>
                      <a:pt x="1013575" y="3477969"/>
                      <a:pt x="1003016" y="3481137"/>
                    </a:cubicBezTo>
                    <a:cubicBezTo>
                      <a:pt x="921877" y="3505479"/>
                      <a:pt x="985338" y="3486422"/>
                      <a:pt x="922805" y="3513221"/>
                    </a:cubicBezTo>
                    <a:cubicBezTo>
                      <a:pt x="901223" y="3522470"/>
                      <a:pt x="882178" y="3524555"/>
                      <a:pt x="858637" y="3529263"/>
                    </a:cubicBezTo>
                    <a:cubicBezTo>
                      <a:pt x="847942" y="3534610"/>
                      <a:pt x="837749" y="3541107"/>
                      <a:pt x="826553" y="3545305"/>
                    </a:cubicBezTo>
                    <a:cubicBezTo>
                      <a:pt x="816231" y="3549176"/>
                      <a:pt x="805069" y="3550298"/>
                      <a:pt x="794469" y="3553326"/>
                    </a:cubicBezTo>
                    <a:cubicBezTo>
                      <a:pt x="786339" y="3555649"/>
                      <a:pt x="778322" y="3558378"/>
                      <a:pt x="770405" y="3561347"/>
                    </a:cubicBezTo>
                    <a:cubicBezTo>
                      <a:pt x="756924" y="3566402"/>
                      <a:pt x="743781" y="3572333"/>
                      <a:pt x="730300" y="3577389"/>
                    </a:cubicBezTo>
                    <a:cubicBezTo>
                      <a:pt x="722383" y="3580358"/>
                      <a:pt x="714154" y="3582441"/>
                      <a:pt x="706237" y="3585410"/>
                    </a:cubicBezTo>
                    <a:cubicBezTo>
                      <a:pt x="616920" y="3618904"/>
                      <a:pt x="719149" y="3583778"/>
                      <a:pt x="618005" y="3617494"/>
                    </a:cubicBezTo>
                    <a:cubicBezTo>
                      <a:pt x="609984" y="3620168"/>
                      <a:pt x="602145" y="3623465"/>
                      <a:pt x="593942" y="3625516"/>
                    </a:cubicBezTo>
                    <a:cubicBezTo>
                      <a:pt x="515696" y="3645078"/>
                      <a:pt x="613400" y="3621192"/>
                      <a:pt x="521753" y="3641558"/>
                    </a:cubicBezTo>
                    <a:cubicBezTo>
                      <a:pt x="510992" y="3643949"/>
                      <a:pt x="500269" y="3646551"/>
                      <a:pt x="489669" y="3649579"/>
                    </a:cubicBezTo>
                    <a:cubicBezTo>
                      <a:pt x="481539" y="3651902"/>
                      <a:pt x="473932" y="3656131"/>
                      <a:pt x="465605" y="3657600"/>
                    </a:cubicBezTo>
                    <a:cubicBezTo>
                      <a:pt x="428369" y="3664171"/>
                      <a:pt x="353311" y="3673642"/>
                      <a:pt x="353311" y="3673642"/>
                    </a:cubicBezTo>
                    <a:cubicBezTo>
                      <a:pt x="310577" y="3687887"/>
                      <a:pt x="333103" y="3682126"/>
                      <a:pt x="265079" y="3689684"/>
                    </a:cubicBezTo>
                    <a:cubicBezTo>
                      <a:pt x="82091" y="3710016"/>
                      <a:pt x="276776" y="3686217"/>
                      <a:pt x="120700" y="3705726"/>
                    </a:cubicBezTo>
                    <a:cubicBezTo>
                      <a:pt x="84264" y="3714835"/>
                      <a:pt x="82633" y="3719773"/>
                      <a:pt x="40490" y="3705726"/>
                    </a:cubicBezTo>
                    <a:cubicBezTo>
                      <a:pt x="31344" y="3702678"/>
                      <a:pt x="24447" y="3695031"/>
                      <a:pt x="16426" y="3689684"/>
                    </a:cubicBezTo>
                    <a:cubicBezTo>
                      <a:pt x="25294" y="3663085"/>
                      <a:pt x="-3627" y="3661611"/>
                      <a:pt x="384" y="3649579"/>
                    </a:cubicBezTo>
                    <a:close/>
                  </a:path>
                </a:pathLst>
              </a:custGeom>
              <a:solidFill>
                <a:srgbClr val="E97132">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8" name="Freeform: Shape 47">
                <a:extLst>
                  <a:ext uri="{FF2B5EF4-FFF2-40B4-BE49-F238E27FC236}">
                    <a16:creationId xmlns:a16="http://schemas.microsoft.com/office/drawing/2014/main" id="{83F82775-5613-4A38-8DE9-32344A741CDA}"/>
                  </a:ext>
                </a:extLst>
              </p:cNvPr>
              <p:cNvSpPr/>
              <p:nvPr/>
            </p:nvSpPr>
            <p:spPr>
              <a:xfrm>
                <a:off x="2748770" y="1604211"/>
                <a:ext cx="7039738" cy="4318087"/>
              </a:xfrm>
              <a:custGeom>
                <a:avLst/>
                <a:gdLst>
                  <a:gd name="connsiteX0" fmla="*/ 419546 w 7039738"/>
                  <a:gd name="connsiteY0" fmla="*/ 577515 h 4318087"/>
                  <a:gd name="connsiteX1" fmla="*/ 427567 w 7039738"/>
                  <a:gd name="connsiteY1" fmla="*/ 617621 h 4318087"/>
                  <a:gd name="connsiteX2" fmla="*/ 483714 w 7039738"/>
                  <a:gd name="connsiteY2" fmla="*/ 681789 h 4318087"/>
                  <a:gd name="connsiteX3" fmla="*/ 515798 w 7039738"/>
                  <a:gd name="connsiteY3" fmla="*/ 713873 h 4318087"/>
                  <a:gd name="connsiteX4" fmla="*/ 547883 w 7039738"/>
                  <a:gd name="connsiteY4" fmla="*/ 745957 h 4318087"/>
                  <a:gd name="connsiteX5" fmla="*/ 612051 w 7039738"/>
                  <a:gd name="connsiteY5" fmla="*/ 778042 h 4318087"/>
                  <a:gd name="connsiteX6" fmla="*/ 636114 w 7039738"/>
                  <a:gd name="connsiteY6" fmla="*/ 786063 h 4318087"/>
                  <a:gd name="connsiteX7" fmla="*/ 844662 w 7039738"/>
                  <a:gd name="connsiteY7" fmla="*/ 802105 h 4318087"/>
                  <a:gd name="connsiteX8" fmla="*/ 1382072 w 7039738"/>
                  <a:gd name="connsiteY8" fmla="*/ 818147 h 4318087"/>
                  <a:gd name="connsiteX9" fmla="*/ 1406135 w 7039738"/>
                  <a:gd name="connsiteY9" fmla="*/ 826168 h 4318087"/>
                  <a:gd name="connsiteX10" fmla="*/ 1598641 w 7039738"/>
                  <a:gd name="connsiteY10" fmla="*/ 842210 h 4318087"/>
                  <a:gd name="connsiteX11" fmla="*/ 1710935 w 7039738"/>
                  <a:gd name="connsiteY11" fmla="*/ 858252 h 4318087"/>
                  <a:gd name="connsiteX12" fmla="*/ 1734998 w 7039738"/>
                  <a:gd name="connsiteY12" fmla="*/ 866273 h 4318087"/>
                  <a:gd name="connsiteX13" fmla="*/ 1831251 w 7039738"/>
                  <a:gd name="connsiteY13" fmla="*/ 882315 h 4318087"/>
                  <a:gd name="connsiteX14" fmla="*/ 1887398 w 7039738"/>
                  <a:gd name="connsiteY14" fmla="*/ 890336 h 4318087"/>
                  <a:gd name="connsiteX15" fmla="*/ 1943546 w 7039738"/>
                  <a:gd name="connsiteY15" fmla="*/ 906378 h 4318087"/>
                  <a:gd name="connsiteX16" fmla="*/ 1983651 w 7039738"/>
                  <a:gd name="connsiteY16" fmla="*/ 914400 h 4318087"/>
                  <a:gd name="connsiteX17" fmla="*/ 2039798 w 7039738"/>
                  <a:gd name="connsiteY17" fmla="*/ 938463 h 4318087"/>
                  <a:gd name="connsiteX18" fmla="*/ 2063862 w 7039738"/>
                  <a:gd name="connsiteY18" fmla="*/ 946484 h 4318087"/>
                  <a:gd name="connsiteX19" fmla="*/ 2136051 w 7039738"/>
                  <a:gd name="connsiteY19" fmla="*/ 978568 h 4318087"/>
                  <a:gd name="connsiteX20" fmla="*/ 2184177 w 7039738"/>
                  <a:gd name="connsiteY20" fmla="*/ 1010652 h 4318087"/>
                  <a:gd name="connsiteX21" fmla="*/ 2216262 w 7039738"/>
                  <a:gd name="connsiteY21" fmla="*/ 1026694 h 4318087"/>
                  <a:gd name="connsiteX22" fmla="*/ 2264388 w 7039738"/>
                  <a:gd name="connsiteY22" fmla="*/ 1042736 h 4318087"/>
                  <a:gd name="connsiteX23" fmla="*/ 2288451 w 7039738"/>
                  <a:gd name="connsiteY23" fmla="*/ 1058778 h 4318087"/>
                  <a:gd name="connsiteX24" fmla="*/ 2304493 w 7039738"/>
                  <a:gd name="connsiteY24" fmla="*/ 1074821 h 4318087"/>
                  <a:gd name="connsiteX25" fmla="*/ 2328556 w 7039738"/>
                  <a:gd name="connsiteY25" fmla="*/ 1082842 h 4318087"/>
                  <a:gd name="connsiteX26" fmla="*/ 2376683 w 7039738"/>
                  <a:gd name="connsiteY26" fmla="*/ 1114926 h 4318087"/>
                  <a:gd name="connsiteX27" fmla="*/ 2400746 w 7039738"/>
                  <a:gd name="connsiteY27" fmla="*/ 1130968 h 4318087"/>
                  <a:gd name="connsiteX28" fmla="*/ 2432830 w 7039738"/>
                  <a:gd name="connsiteY28" fmla="*/ 1138989 h 4318087"/>
                  <a:gd name="connsiteX29" fmla="*/ 2448872 w 7039738"/>
                  <a:gd name="connsiteY29" fmla="*/ 1163052 h 4318087"/>
                  <a:gd name="connsiteX30" fmla="*/ 2472935 w 7039738"/>
                  <a:gd name="connsiteY30" fmla="*/ 1171073 h 4318087"/>
                  <a:gd name="connsiteX31" fmla="*/ 2496998 w 7039738"/>
                  <a:gd name="connsiteY31" fmla="*/ 1187115 h 4318087"/>
                  <a:gd name="connsiteX32" fmla="*/ 2513041 w 7039738"/>
                  <a:gd name="connsiteY32" fmla="*/ 1203157 h 4318087"/>
                  <a:gd name="connsiteX33" fmla="*/ 2537104 w 7039738"/>
                  <a:gd name="connsiteY33" fmla="*/ 1219200 h 4318087"/>
                  <a:gd name="connsiteX34" fmla="*/ 2609293 w 7039738"/>
                  <a:gd name="connsiteY34" fmla="*/ 1275347 h 4318087"/>
                  <a:gd name="connsiteX35" fmla="*/ 2665441 w 7039738"/>
                  <a:gd name="connsiteY35" fmla="*/ 1331494 h 4318087"/>
                  <a:gd name="connsiteX36" fmla="*/ 2689504 w 7039738"/>
                  <a:gd name="connsiteY36" fmla="*/ 1371600 h 4318087"/>
                  <a:gd name="connsiteX37" fmla="*/ 2729609 w 7039738"/>
                  <a:gd name="connsiteY37" fmla="*/ 1411705 h 4318087"/>
                  <a:gd name="connsiteX38" fmla="*/ 2721588 w 7039738"/>
                  <a:gd name="connsiteY38" fmla="*/ 1387642 h 4318087"/>
                  <a:gd name="connsiteX39" fmla="*/ 2713567 w 7039738"/>
                  <a:gd name="connsiteY39" fmla="*/ 1363578 h 4318087"/>
                  <a:gd name="connsiteX40" fmla="*/ 2705546 w 7039738"/>
                  <a:gd name="connsiteY40" fmla="*/ 1339515 h 4318087"/>
                  <a:gd name="connsiteX41" fmla="*/ 2705546 w 7039738"/>
                  <a:gd name="connsiteY41" fmla="*/ 1002631 h 4318087"/>
                  <a:gd name="connsiteX42" fmla="*/ 2721588 w 7039738"/>
                  <a:gd name="connsiteY42" fmla="*/ 930442 h 4318087"/>
                  <a:gd name="connsiteX43" fmla="*/ 2737630 w 7039738"/>
                  <a:gd name="connsiteY43" fmla="*/ 906378 h 4318087"/>
                  <a:gd name="connsiteX44" fmla="*/ 2761693 w 7039738"/>
                  <a:gd name="connsiteY44" fmla="*/ 850231 h 4318087"/>
                  <a:gd name="connsiteX45" fmla="*/ 2801798 w 7039738"/>
                  <a:gd name="connsiteY45" fmla="*/ 778042 h 4318087"/>
                  <a:gd name="connsiteX46" fmla="*/ 2825862 w 7039738"/>
                  <a:gd name="connsiteY46" fmla="*/ 753978 h 4318087"/>
                  <a:gd name="connsiteX47" fmla="*/ 2857946 w 7039738"/>
                  <a:gd name="connsiteY47" fmla="*/ 705852 h 4318087"/>
                  <a:gd name="connsiteX48" fmla="*/ 2873988 w 7039738"/>
                  <a:gd name="connsiteY48" fmla="*/ 681789 h 4318087"/>
                  <a:gd name="connsiteX49" fmla="*/ 2922114 w 7039738"/>
                  <a:gd name="connsiteY49" fmla="*/ 625642 h 4318087"/>
                  <a:gd name="connsiteX50" fmla="*/ 2962219 w 7039738"/>
                  <a:gd name="connsiteY50" fmla="*/ 577515 h 4318087"/>
                  <a:gd name="connsiteX51" fmla="*/ 2994304 w 7039738"/>
                  <a:gd name="connsiteY51" fmla="*/ 521368 h 4318087"/>
                  <a:gd name="connsiteX52" fmla="*/ 3026388 w 7039738"/>
                  <a:gd name="connsiteY52" fmla="*/ 473242 h 4318087"/>
                  <a:gd name="connsiteX53" fmla="*/ 3042430 w 7039738"/>
                  <a:gd name="connsiteY53" fmla="*/ 425115 h 4318087"/>
                  <a:gd name="connsiteX54" fmla="*/ 3066493 w 7039738"/>
                  <a:gd name="connsiteY54" fmla="*/ 376989 h 4318087"/>
                  <a:gd name="connsiteX55" fmla="*/ 3074514 w 7039738"/>
                  <a:gd name="connsiteY55" fmla="*/ 344905 h 4318087"/>
                  <a:gd name="connsiteX56" fmla="*/ 3082535 w 7039738"/>
                  <a:gd name="connsiteY56" fmla="*/ 320842 h 4318087"/>
                  <a:gd name="connsiteX57" fmla="*/ 3098577 w 7039738"/>
                  <a:gd name="connsiteY57" fmla="*/ 256673 h 4318087"/>
                  <a:gd name="connsiteX58" fmla="*/ 3106598 w 7039738"/>
                  <a:gd name="connsiteY58" fmla="*/ 232610 h 4318087"/>
                  <a:gd name="connsiteX59" fmla="*/ 3122641 w 7039738"/>
                  <a:gd name="connsiteY59" fmla="*/ 160421 h 4318087"/>
                  <a:gd name="connsiteX60" fmla="*/ 3146704 w 7039738"/>
                  <a:gd name="connsiteY60" fmla="*/ 0 h 4318087"/>
                  <a:gd name="connsiteX61" fmla="*/ 3154725 w 7039738"/>
                  <a:gd name="connsiteY61" fmla="*/ 24063 h 4318087"/>
                  <a:gd name="connsiteX62" fmla="*/ 3170767 w 7039738"/>
                  <a:gd name="connsiteY62" fmla="*/ 144378 h 4318087"/>
                  <a:gd name="connsiteX63" fmla="*/ 3162746 w 7039738"/>
                  <a:gd name="connsiteY63" fmla="*/ 336884 h 4318087"/>
                  <a:gd name="connsiteX64" fmla="*/ 3186809 w 7039738"/>
                  <a:gd name="connsiteY64" fmla="*/ 320842 h 4318087"/>
                  <a:gd name="connsiteX65" fmla="*/ 3194830 w 7039738"/>
                  <a:gd name="connsiteY65" fmla="*/ 296778 h 4318087"/>
                  <a:gd name="connsiteX66" fmla="*/ 3210872 w 7039738"/>
                  <a:gd name="connsiteY66" fmla="*/ 272715 h 4318087"/>
                  <a:gd name="connsiteX67" fmla="*/ 3226914 w 7039738"/>
                  <a:gd name="connsiteY67" fmla="*/ 224589 h 4318087"/>
                  <a:gd name="connsiteX68" fmla="*/ 3234935 w 7039738"/>
                  <a:gd name="connsiteY68" fmla="*/ 200526 h 4318087"/>
                  <a:gd name="connsiteX69" fmla="*/ 3242956 w 7039738"/>
                  <a:gd name="connsiteY69" fmla="*/ 176463 h 4318087"/>
                  <a:gd name="connsiteX70" fmla="*/ 3258998 w 7039738"/>
                  <a:gd name="connsiteY70" fmla="*/ 152400 h 4318087"/>
                  <a:gd name="connsiteX71" fmla="*/ 3275041 w 7039738"/>
                  <a:gd name="connsiteY71" fmla="*/ 96252 h 4318087"/>
                  <a:gd name="connsiteX72" fmla="*/ 3299104 w 7039738"/>
                  <a:gd name="connsiteY72" fmla="*/ 16042 h 4318087"/>
                  <a:gd name="connsiteX73" fmla="*/ 3307125 w 7039738"/>
                  <a:gd name="connsiteY73" fmla="*/ 48126 h 4318087"/>
                  <a:gd name="connsiteX74" fmla="*/ 3315146 w 7039738"/>
                  <a:gd name="connsiteY74" fmla="*/ 88231 h 4318087"/>
                  <a:gd name="connsiteX75" fmla="*/ 3323167 w 7039738"/>
                  <a:gd name="connsiteY75" fmla="*/ 112294 h 4318087"/>
                  <a:gd name="connsiteX76" fmla="*/ 3299104 w 7039738"/>
                  <a:gd name="connsiteY76" fmla="*/ 312821 h 4318087"/>
                  <a:gd name="connsiteX77" fmla="*/ 3283062 w 7039738"/>
                  <a:gd name="connsiteY77" fmla="*/ 360947 h 4318087"/>
                  <a:gd name="connsiteX78" fmla="*/ 3275041 w 7039738"/>
                  <a:gd name="connsiteY78" fmla="*/ 385010 h 4318087"/>
                  <a:gd name="connsiteX79" fmla="*/ 3242956 w 7039738"/>
                  <a:gd name="connsiteY79" fmla="*/ 425115 h 4318087"/>
                  <a:gd name="connsiteX80" fmla="*/ 3234935 w 7039738"/>
                  <a:gd name="connsiteY80" fmla="*/ 449178 h 4318087"/>
                  <a:gd name="connsiteX81" fmla="*/ 3218893 w 7039738"/>
                  <a:gd name="connsiteY81" fmla="*/ 465221 h 4318087"/>
                  <a:gd name="connsiteX82" fmla="*/ 3178788 w 7039738"/>
                  <a:gd name="connsiteY82" fmla="*/ 505326 h 4318087"/>
                  <a:gd name="connsiteX83" fmla="*/ 3162746 w 7039738"/>
                  <a:gd name="connsiteY83" fmla="*/ 529389 h 4318087"/>
                  <a:gd name="connsiteX84" fmla="*/ 3138683 w 7039738"/>
                  <a:gd name="connsiteY84" fmla="*/ 545431 h 4318087"/>
                  <a:gd name="connsiteX85" fmla="*/ 3106598 w 7039738"/>
                  <a:gd name="connsiteY85" fmla="*/ 577515 h 4318087"/>
                  <a:gd name="connsiteX86" fmla="*/ 3098577 w 7039738"/>
                  <a:gd name="connsiteY86" fmla="*/ 601578 h 4318087"/>
                  <a:gd name="connsiteX87" fmla="*/ 3082535 w 7039738"/>
                  <a:gd name="connsiteY87" fmla="*/ 617621 h 4318087"/>
                  <a:gd name="connsiteX88" fmla="*/ 3050451 w 7039738"/>
                  <a:gd name="connsiteY88" fmla="*/ 665747 h 4318087"/>
                  <a:gd name="connsiteX89" fmla="*/ 3034409 w 7039738"/>
                  <a:gd name="connsiteY89" fmla="*/ 689810 h 4318087"/>
                  <a:gd name="connsiteX90" fmla="*/ 3018367 w 7039738"/>
                  <a:gd name="connsiteY90" fmla="*/ 713873 h 4318087"/>
                  <a:gd name="connsiteX91" fmla="*/ 3058472 w 7039738"/>
                  <a:gd name="connsiteY91" fmla="*/ 673768 h 4318087"/>
                  <a:gd name="connsiteX92" fmla="*/ 3066493 w 7039738"/>
                  <a:gd name="connsiteY92" fmla="*/ 649705 h 4318087"/>
                  <a:gd name="connsiteX93" fmla="*/ 3090556 w 7039738"/>
                  <a:gd name="connsiteY93" fmla="*/ 641684 h 4318087"/>
                  <a:gd name="connsiteX94" fmla="*/ 3130662 w 7039738"/>
                  <a:gd name="connsiteY94" fmla="*/ 609600 h 4318087"/>
                  <a:gd name="connsiteX95" fmla="*/ 3154725 w 7039738"/>
                  <a:gd name="connsiteY95" fmla="*/ 601578 h 4318087"/>
                  <a:gd name="connsiteX96" fmla="*/ 3202851 w 7039738"/>
                  <a:gd name="connsiteY96" fmla="*/ 577515 h 4318087"/>
                  <a:gd name="connsiteX97" fmla="*/ 3307125 w 7039738"/>
                  <a:gd name="connsiteY97" fmla="*/ 553452 h 4318087"/>
                  <a:gd name="connsiteX98" fmla="*/ 3331188 w 7039738"/>
                  <a:gd name="connsiteY98" fmla="*/ 545431 h 4318087"/>
                  <a:gd name="connsiteX99" fmla="*/ 3387335 w 7039738"/>
                  <a:gd name="connsiteY99" fmla="*/ 537410 h 4318087"/>
                  <a:gd name="connsiteX100" fmla="*/ 3443483 w 7039738"/>
                  <a:gd name="connsiteY100" fmla="*/ 521368 h 4318087"/>
                  <a:gd name="connsiteX101" fmla="*/ 3483588 w 7039738"/>
                  <a:gd name="connsiteY101" fmla="*/ 513347 h 4318087"/>
                  <a:gd name="connsiteX102" fmla="*/ 3507651 w 7039738"/>
                  <a:gd name="connsiteY102" fmla="*/ 505326 h 4318087"/>
                  <a:gd name="connsiteX103" fmla="*/ 3539735 w 7039738"/>
                  <a:gd name="connsiteY103" fmla="*/ 497305 h 4318087"/>
                  <a:gd name="connsiteX104" fmla="*/ 3595883 w 7039738"/>
                  <a:gd name="connsiteY104" fmla="*/ 481263 h 4318087"/>
                  <a:gd name="connsiteX105" fmla="*/ 3660051 w 7039738"/>
                  <a:gd name="connsiteY105" fmla="*/ 473242 h 4318087"/>
                  <a:gd name="connsiteX106" fmla="*/ 3708177 w 7039738"/>
                  <a:gd name="connsiteY106" fmla="*/ 465221 h 4318087"/>
                  <a:gd name="connsiteX107" fmla="*/ 3732241 w 7039738"/>
                  <a:gd name="connsiteY107" fmla="*/ 457200 h 4318087"/>
                  <a:gd name="connsiteX108" fmla="*/ 3788388 w 7039738"/>
                  <a:gd name="connsiteY108" fmla="*/ 449178 h 4318087"/>
                  <a:gd name="connsiteX109" fmla="*/ 3884641 w 7039738"/>
                  <a:gd name="connsiteY109" fmla="*/ 433136 h 4318087"/>
                  <a:gd name="connsiteX110" fmla="*/ 3932767 w 7039738"/>
                  <a:gd name="connsiteY110" fmla="*/ 417094 h 4318087"/>
                  <a:gd name="connsiteX111" fmla="*/ 3956830 w 7039738"/>
                  <a:gd name="connsiteY111" fmla="*/ 409073 h 4318087"/>
                  <a:gd name="connsiteX112" fmla="*/ 3996935 w 7039738"/>
                  <a:gd name="connsiteY112" fmla="*/ 401052 h 4318087"/>
                  <a:gd name="connsiteX113" fmla="*/ 4045062 w 7039738"/>
                  <a:gd name="connsiteY113" fmla="*/ 385010 h 4318087"/>
                  <a:gd name="connsiteX114" fmla="*/ 4125272 w 7039738"/>
                  <a:gd name="connsiteY114" fmla="*/ 344905 h 4318087"/>
                  <a:gd name="connsiteX115" fmla="*/ 4181419 w 7039738"/>
                  <a:gd name="connsiteY115" fmla="*/ 320842 h 4318087"/>
                  <a:gd name="connsiteX116" fmla="*/ 4229546 w 7039738"/>
                  <a:gd name="connsiteY116" fmla="*/ 296778 h 4318087"/>
                  <a:gd name="connsiteX117" fmla="*/ 4253609 w 7039738"/>
                  <a:gd name="connsiteY117" fmla="*/ 280736 h 4318087"/>
                  <a:gd name="connsiteX118" fmla="*/ 4277672 w 7039738"/>
                  <a:gd name="connsiteY118" fmla="*/ 272715 h 4318087"/>
                  <a:gd name="connsiteX119" fmla="*/ 4301735 w 7039738"/>
                  <a:gd name="connsiteY119" fmla="*/ 256673 h 4318087"/>
                  <a:gd name="connsiteX120" fmla="*/ 4325798 w 7039738"/>
                  <a:gd name="connsiteY120" fmla="*/ 248652 h 4318087"/>
                  <a:gd name="connsiteX121" fmla="*/ 4357883 w 7039738"/>
                  <a:gd name="connsiteY121" fmla="*/ 232610 h 4318087"/>
                  <a:gd name="connsiteX122" fmla="*/ 4381946 w 7039738"/>
                  <a:gd name="connsiteY122" fmla="*/ 224589 h 4318087"/>
                  <a:gd name="connsiteX123" fmla="*/ 4414030 w 7039738"/>
                  <a:gd name="connsiteY123" fmla="*/ 208547 h 4318087"/>
                  <a:gd name="connsiteX124" fmla="*/ 4462156 w 7039738"/>
                  <a:gd name="connsiteY124" fmla="*/ 192505 h 4318087"/>
                  <a:gd name="connsiteX125" fmla="*/ 4486219 w 7039738"/>
                  <a:gd name="connsiteY125" fmla="*/ 184484 h 4318087"/>
                  <a:gd name="connsiteX126" fmla="*/ 4510283 w 7039738"/>
                  <a:gd name="connsiteY126" fmla="*/ 168442 h 4318087"/>
                  <a:gd name="connsiteX127" fmla="*/ 4558409 w 7039738"/>
                  <a:gd name="connsiteY127" fmla="*/ 152400 h 4318087"/>
                  <a:gd name="connsiteX128" fmla="*/ 4606535 w 7039738"/>
                  <a:gd name="connsiteY128" fmla="*/ 120315 h 4318087"/>
                  <a:gd name="connsiteX129" fmla="*/ 4630598 w 7039738"/>
                  <a:gd name="connsiteY129" fmla="*/ 104273 h 4318087"/>
                  <a:gd name="connsiteX130" fmla="*/ 4670704 w 7039738"/>
                  <a:gd name="connsiteY130" fmla="*/ 80210 h 4318087"/>
                  <a:gd name="connsiteX131" fmla="*/ 4638619 w 7039738"/>
                  <a:gd name="connsiteY131" fmla="*/ 112294 h 4318087"/>
                  <a:gd name="connsiteX132" fmla="*/ 4630598 w 7039738"/>
                  <a:gd name="connsiteY132" fmla="*/ 136357 h 4318087"/>
                  <a:gd name="connsiteX133" fmla="*/ 4606535 w 7039738"/>
                  <a:gd name="connsiteY133" fmla="*/ 152400 h 4318087"/>
                  <a:gd name="connsiteX134" fmla="*/ 4590493 w 7039738"/>
                  <a:gd name="connsiteY134" fmla="*/ 176463 h 4318087"/>
                  <a:gd name="connsiteX135" fmla="*/ 4566430 w 7039738"/>
                  <a:gd name="connsiteY135" fmla="*/ 184484 h 4318087"/>
                  <a:gd name="connsiteX136" fmla="*/ 4558409 w 7039738"/>
                  <a:gd name="connsiteY136" fmla="*/ 208547 h 4318087"/>
                  <a:gd name="connsiteX137" fmla="*/ 4534346 w 7039738"/>
                  <a:gd name="connsiteY137" fmla="*/ 216568 h 4318087"/>
                  <a:gd name="connsiteX138" fmla="*/ 4678725 w 7039738"/>
                  <a:gd name="connsiteY138" fmla="*/ 200526 h 4318087"/>
                  <a:gd name="connsiteX139" fmla="*/ 4774977 w 7039738"/>
                  <a:gd name="connsiteY139" fmla="*/ 200526 h 4318087"/>
                  <a:gd name="connsiteX140" fmla="*/ 4726851 w 7039738"/>
                  <a:gd name="connsiteY140" fmla="*/ 216568 h 4318087"/>
                  <a:gd name="connsiteX141" fmla="*/ 4678725 w 7039738"/>
                  <a:gd name="connsiteY141" fmla="*/ 240631 h 4318087"/>
                  <a:gd name="connsiteX142" fmla="*/ 4630598 w 7039738"/>
                  <a:gd name="connsiteY142" fmla="*/ 256673 h 4318087"/>
                  <a:gd name="connsiteX143" fmla="*/ 4606535 w 7039738"/>
                  <a:gd name="connsiteY143" fmla="*/ 272715 h 4318087"/>
                  <a:gd name="connsiteX144" fmla="*/ 4534346 w 7039738"/>
                  <a:gd name="connsiteY144" fmla="*/ 296778 h 4318087"/>
                  <a:gd name="connsiteX145" fmla="*/ 4510283 w 7039738"/>
                  <a:gd name="connsiteY145" fmla="*/ 304800 h 4318087"/>
                  <a:gd name="connsiteX146" fmla="*/ 4486219 w 7039738"/>
                  <a:gd name="connsiteY146" fmla="*/ 312821 h 4318087"/>
                  <a:gd name="connsiteX147" fmla="*/ 4438093 w 7039738"/>
                  <a:gd name="connsiteY147" fmla="*/ 344905 h 4318087"/>
                  <a:gd name="connsiteX148" fmla="*/ 4414030 w 7039738"/>
                  <a:gd name="connsiteY148" fmla="*/ 360947 h 4318087"/>
                  <a:gd name="connsiteX149" fmla="*/ 4365904 w 7039738"/>
                  <a:gd name="connsiteY149" fmla="*/ 376989 h 4318087"/>
                  <a:gd name="connsiteX150" fmla="*/ 4341841 w 7039738"/>
                  <a:gd name="connsiteY150" fmla="*/ 385010 h 4318087"/>
                  <a:gd name="connsiteX151" fmla="*/ 4277672 w 7039738"/>
                  <a:gd name="connsiteY151" fmla="*/ 417094 h 4318087"/>
                  <a:gd name="connsiteX152" fmla="*/ 4277672 w 7039738"/>
                  <a:gd name="connsiteY152" fmla="*/ 417094 h 4318087"/>
                  <a:gd name="connsiteX153" fmla="*/ 4229546 w 7039738"/>
                  <a:gd name="connsiteY153" fmla="*/ 441157 h 4318087"/>
                  <a:gd name="connsiteX154" fmla="*/ 4181419 w 7039738"/>
                  <a:gd name="connsiteY154" fmla="*/ 473242 h 4318087"/>
                  <a:gd name="connsiteX155" fmla="*/ 4109230 w 7039738"/>
                  <a:gd name="connsiteY155" fmla="*/ 505326 h 4318087"/>
                  <a:gd name="connsiteX156" fmla="*/ 4085167 w 7039738"/>
                  <a:gd name="connsiteY156" fmla="*/ 513347 h 4318087"/>
                  <a:gd name="connsiteX157" fmla="*/ 4061104 w 7039738"/>
                  <a:gd name="connsiteY157" fmla="*/ 529389 h 4318087"/>
                  <a:gd name="connsiteX158" fmla="*/ 4012977 w 7039738"/>
                  <a:gd name="connsiteY158" fmla="*/ 545431 h 4318087"/>
                  <a:gd name="connsiteX159" fmla="*/ 3988914 w 7039738"/>
                  <a:gd name="connsiteY159" fmla="*/ 553452 h 4318087"/>
                  <a:gd name="connsiteX160" fmla="*/ 3964851 w 7039738"/>
                  <a:gd name="connsiteY160" fmla="*/ 561473 h 4318087"/>
                  <a:gd name="connsiteX161" fmla="*/ 3892662 w 7039738"/>
                  <a:gd name="connsiteY161" fmla="*/ 569494 h 4318087"/>
                  <a:gd name="connsiteX162" fmla="*/ 3804430 w 7039738"/>
                  <a:gd name="connsiteY162" fmla="*/ 585536 h 4318087"/>
                  <a:gd name="connsiteX163" fmla="*/ 3756304 w 7039738"/>
                  <a:gd name="connsiteY163" fmla="*/ 593557 h 4318087"/>
                  <a:gd name="connsiteX164" fmla="*/ 3732241 w 7039738"/>
                  <a:gd name="connsiteY164" fmla="*/ 601578 h 4318087"/>
                  <a:gd name="connsiteX165" fmla="*/ 3692135 w 7039738"/>
                  <a:gd name="connsiteY165" fmla="*/ 609600 h 4318087"/>
                  <a:gd name="connsiteX166" fmla="*/ 3595883 w 7039738"/>
                  <a:gd name="connsiteY166" fmla="*/ 625642 h 4318087"/>
                  <a:gd name="connsiteX167" fmla="*/ 3523693 w 7039738"/>
                  <a:gd name="connsiteY167" fmla="*/ 649705 h 4318087"/>
                  <a:gd name="connsiteX168" fmla="*/ 3499630 w 7039738"/>
                  <a:gd name="connsiteY168" fmla="*/ 657726 h 4318087"/>
                  <a:gd name="connsiteX169" fmla="*/ 3652030 w 7039738"/>
                  <a:gd name="connsiteY169" fmla="*/ 641684 h 4318087"/>
                  <a:gd name="connsiteX170" fmla="*/ 3980893 w 7039738"/>
                  <a:gd name="connsiteY170" fmla="*/ 649705 h 4318087"/>
                  <a:gd name="connsiteX171" fmla="*/ 4020998 w 7039738"/>
                  <a:gd name="connsiteY171" fmla="*/ 657726 h 4318087"/>
                  <a:gd name="connsiteX172" fmla="*/ 4069125 w 7039738"/>
                  <a:gd name="connsiteY172" fmla="*/ 673768 h 4318087"/>
                  <a:gd name="connsiteX173" fmla="*/ 4101209 w 7039738"/>
                  <a:gd name="connsiteY173" fmla="*/ 697831 h 4318087"/>
                  <a:gd name="connsiteX174" fmla="*/ 4149335 w 7039738"/>
                  <a:gd name="connsiteY174" fmla="*/ 713873 h 4318087"/>
                  <a:gd name="connsiteX175" fmla="*/ 4221525 w 7039738"/>
                  <a:gd name="connsiteY175" fmla="*/ 753978 h 4318087"/>
                  <a:gd name="connsiteX176" fmla="*/ 4285693 w 7039738"/>
                  <a:gd name="connsiteY176" fmla="*/ 794084 h 4318087"/>
                  <a:gd name="connsiteX177" fmla="*/ 4317777 w 7039738"/>
                  <a:gd name="connsiteY177" fmla="*/ 810126 h 4318087"/>
                  <a:gd name="connsiteX178" fmla="*/ 4341841 w 7039738"/>
                  <a:gd name="connsiteY178" fmla="*/ 826168 h 4318087"/>
                  <a:gd name="connsiteX179" fmla="*/ 4365904 w 7039738"/>
                  <a:gd name="connsiteY179" fmla="*/ 834189 h 4318087"/>
                  <a:gd name="connsiteX180" fmla="*/ 4389967 w 7039738"/>
                  <a:gd name="connsiteY180" fmla="*/ 850231 h 4318087"/>
                  <a:gd name="connsiteX181" fmla="*/ 4438093 w 7039738"/>
                  <a:gd name="connsiteY181" fmla="*/ 866273 h 4318087"/>
                  <a:gd name="connsiteX182" fmla="*/ 4462156 w 7039738"/>
                  <a:gd name="connsiteY182" fmla="*/ 882315 h 4318087"/>
                  <a:gd name="connsiteX183" fmla="*/ 4534346 w 7039738"/>
                  <a:gd name="connsiteY183" fmla="*/ 906378 h 4318087"/>
                  <a:gd name="connsiteX184" fmla="*/ 4558409 w 7039738"/>
                  <a:gd name="connsiteY184" fmla="*/ 914400 h 4318087"/>
                  <a:gd name="connsiteX185" fmla="*/ 4630598 w 7039738"/>
                  <a:gd name="connsiteY185" fmla="*/ 946484 h 4318087"/>
                  <a:gd name="connsiteX186" fmla="*/ 4654662 w 7039738"/>
                  <a:gd name="connsiteY186" fmla="*/ 954505 h 4318087"/>
                  <a:gd name="connsiteX187" fmla="*/ 4678725 w 7039738"/>
                  <a:gd name="connsiteY187" fmla="*/ 962526 h 4318087"/>
                  <a:gd name="connsiteX188" fmla="*/ 4710809 w 7039738"/>
                  <a:gd name="connsiteY188" fmla="*/ 970547 h 4318087"/>
                  <a:gd name="connsiteX189" fmla="*/ 4734872 w 7039738"/>
                  <a:gd name="connsiteY189" fmla="*/ 978568 h 4318087"/>
                  <a:gd name="connsiteX190" fmla="*/ 4766956 w 7039738"/>
                  <a:gd name="connsiteY190" fmla="*/ 986589 h 4318087"/>
                  <a:gd name="connsiteX191" fmla="*/ 4791019 w 7039738"/>
                  <a:gd name="connsiteY191" fmla="*/ 994610 h 4318087"/>
                  <a:gd name="connsiteX192" fmla="*/ 4863209 w 7039738"/>
                  <a:gd name="connsiteY192" fmla="*/ 1002631 h 4318087"/>
                  <a:gd name="connsiteX193" fmla="*/ 4919356 w 7039738"/>
                  <a:gd name="connsiteY193" fmla="*/ 1010652 h 4318087"/>
                  <a:gd name="connsiteX194" fmla="*/ 4999567 w 7039738"/>
                  <a:gd name="connsiteY194" fmla="*/ 1018673 h 4318087"/>
                  <a:gd name="connsiteX195" fmla="*/ 5047693 w 7039738"/>
                  <a:gd name="connsiteY195" fmla="*/ 1026694 h 4318087"/>
                  <a:gd name="connsiteX196" fmla="*/ 4951441 w 7039738"/>
                  <a:gd name="connsiteY196" fmla="*/ 1018673 h 4318087"/>
                  <a:gd name="connsiteX197" fmla="*/ 4726851 w 7039738"/>
                  <a:gd name="connsiteY197" fmla="*/ 1026694 h 4318087"/>
                  <a:gd name="connsiteX198" fmla="*/ 4678725 w 7039738"/>
                  <a:gd name="connsiteY198" fmla="*/ 1042736 h 4318087"/>
                  <a:gd name="connsiteX199" fmla="*/ 4694767 w 7039738"/>
                  <a:gd name="connsiteY199" fmla="*/ 1090863 h 4318087"/>
                  <a:gd name="connsiteX200" fmla="*/ 4726851 w 7039738"/>
                  <a:gd name="connsiteY200" fmla="*/ 1138989 h 4318087"/>
                  <a:gd name="connsiteX201" fmla="*/ 4742893 w 7039738"/>
                  <a:gd name="connsiteY201" fmla="*/ 1163052 h 4318087"/>
                  <a:gd name="connsiteX202" fmla="*/ 4766956 w 7039738"/>
                  <a:gd name="connsiteY202" fmla="*/ 1211178 h 4318087"/>
                  <a:gd name="connsiteX203" fmla="*/ 4799041 w 7039738"/>
                  <a:gd name="connsiteY203" fmla="*/ 1243263 h 4318087"/>
                  <a:gd name="connsiteX204" fmla="*/ 4831125 w 7039738"/>
                  <a:gd name="connsiteY204" fmla="*/ 1291389 h 4318087"/>
                  <a:gd name="connsiteX205" fmla="*/ 4807062 w 7039738"/>
                  <a:gd name="connsiteY205" fmla="*/ 1275347 h 4318087"/>
                  <a:gd name="connsiteX206" fmla="*/ 4734872 w 7039738"/>
                  <a:gd name="connsiteY206" fmla="*/ 1211178 h 4318087"/>
                  <a:gd name="connsiteX207" fmla="*/ 4686746 w 7039738"/>
                  <a:gd name="connsiteY207" fmla="*/ 1163052 h 4318087"/>
                  <a:gd name="connsiteX208" fmla="*/ 4654662 w 7039738"/>
                  <a:gd name="connsiteY208" fmla="*/ 1147010 h 4318087"/>
                  <a:gd name="connsiteX209" fmla="*/ 4630598 w 7039738"/>
                  <a:gd name="connsiteY209" fmla="*/ 1122947 h 4318087"/>
                  <a:gd name="connsiteX210" fmla="*/ 4606535 w 7039738"/>
                  <a:gd name="connsiteY210" fmla="*/ 1114926 h 4318087"/>
                  <a:gd name="connsiteX211" fmla="*/ 4574451 w 7039738"/>
                  <a:gd name="connsiteY211" fmla="*/ 1098884 h 4318087"/>
                  <a:gd name="connsiteX212" fmla="*/ 4510283 w 7039738"/>
                  <a:gd name="connsiteY212" fmla="*/ 1058778 h 4318087"/>
                  <a:gd name="connsiteX213" fmla="*/ 4478198 w 7039738"/>
                  <a:gd name="connsiteY213" fmla="*/ 1034715 h 4318087"/>
                  <a:gd name="connsiteX214" fmla="*/ 4414030 w 7039738"/>
                  <a:gd name="connsiteY214" fmla="*/ 1010652 h 4318087"/>
                  <a:gd name="connsiteX215" fmla="*/ 4373925 w 7039738"/>
                  <a:gd name="connsiteY215" fmla="*/ 986589 h 4318087"/>
                  <a:gd name="connsiteX216" fmla="*/ 4325798 w 7039738"/>
                  <a:gd name="connsiteY216" fmla="*/ 978568 h 4318087"/>
                  <a:gd name="connsiteX217" fmla="*/ 4237567 w 7039738"/>
                  <a:gd name="connsiteY217" fmla="*/ 962526 h 4318087"/>
                  <a:gd name="connsiteX218" fmla="*/ 4205483 w 7039738"/>
                  <a:gd name="connsiteY218" fmla="*/ 946484 h 4318087"/>
                  <a:gd name="connsiteX219" fmla="*/ 4181419 w 7039738"/>
                  <a:gd name="connsiteY219" fmla="*/ 938463 h 4318087"/>
                  <a:gd name="connsiteX220" fmla="*/ 4157356 w 7039738"/>
                  <a:gd name="connsiteY220" fmla="*/ 922421 h 4318087"/>
                  <a:gd name="connsiteX221" fmla="*/ 4069125 w 7039738"/>
                  <a:gd name="connsiteY221" fmla="*/ 898357 h 4318087"/>
                  <a:gd name="connsiteX222" fmla="*/ 4037041 w 7039738"/>
                  <a:gd name="connsiteY222" fmla="*/ 882315 h 4318087"/>
                  <a:gd name="connsiteX223" fmla="*/ 3980893 w 7039738"/>
                  <a:gd name="connsiteY223" fmla="*/ 866273 h 4318087"/>
                  <a:gd name="connsiteX224" fmla="*/ 3868598 w 7039738"/>
                  <a:gd name="connsiteY224" fmla="*/ 834189 h 4318087"/>
                  <a:gd name="connsiteX225" fmla="*/ 3804430 w 7039738"/>
                  <a:gd name="connsiteY225" fmla="*/ 826168 h 4318087"/>
                  <a:gd name="connsiteX226" fmla="*/ 3780367 w 7039738"/>
                  <a:gd name="connsiteY226" fmla="*/ 818147 h 4318087"/>
                  <a:gd name="connsiteX227" fmla="*/ 3347230 w 7039738"/>
                  <a:gd name="connsiteY227" fmla="*/ 834189 h 4318087"/>
                  <a:gd name="connsiteX228" fmla="*/ 3267019 w 7039738"/>
                  <a:gd name="connsiteY228" fmla="*/ 858252 h 4318087"/>
                  <a:gd name="connsiteX229" fmla="*/ 3242956 w 7039738"/>
                  <a:gd name="connsiteY229" fmla="*/ 866273 h 4318087"/>
                  <a:gd name="connsiteX230" fmla="*/ 3218893 w 7039738"/>
                  <a:gd name="connsiteY230" fmla="*/ 874294 h 4318087"/>
                  <a:gd name="connsiteX231" fmla="*/ 3146704 w 7039738"/>
                  <a:gd name="connsiteY231" fmla="*/ 914400 h 4318087"/>
                  <a:gd name="connsiteX232" fmla="*/ 3130662 w 7039738"/>
                  <a:gd name="connsiteY232" fmla="*/ 938463 h 4318087"/>
                  <a:gd name="connsiteX233" fmla="*/ 3106598 w 7039738"/>
                  <a:gd name="connsiteY233" fmla="*/ 954505 h 4318087"/>
                  <a:gd name="connsiteX234" fmla="*/ 3098577 w 7039738"/>
                  <a:gd name="connsiteY234" fmla="*/ 978568 h 4318087"/>
                  <a:gd name="connsiteX235" fmla="*/ 3074514 w 7039738"/>
                  <a:gd name="connsiteY235" fmla="*/ 1026694 h 4318087"/>
                  <a:gd name="connsiteX236" fmla="*/ 3090556 w 7039738"/>
                  <a:gd name="connsiteY236" fmla="*/ 1090863 h 4318087"/>
                  <a:gd name="connsiteX237" fmla="*/ 3122641 w 7039738"/>
                  <a:gd name="connsiteY237" fmla="*/ 1130968 h 4318087"/>
                  <a:gd name="connsiteX238" fmla="*/ 3146704 w 7039738"/>
                  <a:gd name="connsiteY238" fmla="*/ 1147010 h 4318087"/>
                  <a:gd name="connsiteX239" fmla="*/ 3162746 w 7039738"/>
                  <a:gd name="connsiteY239" fmla="*/ 1171073 h 4318087"/>
                  <a:gd name="connsiteX240" fmla="*/ 3194830 w 7039738"/>
                  <a:gd name="connsiteY240" fmla="*/ 1187115 h 4318087"/>
                  <a:gd name="connsiteX241" fmla="*/ 3218893 w 7039738"/>
                  <a:gd name="connsiteY241" fmla="*/ 1203157 h 4318087"/>
                  <a:gd name="connsiteX242" fmla="*/ 3283062 w 7039738"/>
                  <a:gd name="connsiteY242" fmla="*/ 1251284 h 4318087"/>
                  <a:gd name="connsiteX243" fmla="*/ 3307125 w 7039738"/>
                  <a:gd name="connsiteY243" fmla="*/ 1259305 h 4318087"/>
                  <a:gd name="connsiteX244" fmla="*/ 3355251 w 7039738"/>
                  <a:gd name="connsiteY244" fmla="*/ 1291389 h 4318087"/>
                  <a:gd name="connsiteX245" fmla="*/ 3379314 w 7039738"/>
                  <a:gd name="connsiteY245" fmla="*/ 1307431 h 4318087"/>
                  <a:gd name="connsiteX246" fmla="*/ 3323167 w 7039738"/>
                  <a:gd name="connsiteY246" fmla="*/ 1299410 h 4318087"/>
                  <a:gd name="connsiteX247" fmla="*/ 3299104 w 7039738"/>
                  <a:gd name="connsiteY247" fmla="*/ 1307431 h 4318087"/>
                  <a:gd name="connsiteX248" fmla="*/ 3307125 w 7039738"/>
                  <a:gd name="connsiteY248" fmla="*/ 1347536 h 4318087"/>
                  <a:gd name="connsiteX249" fmla="*/ 3363272 w 7039738"/>
                  <a:gd name="connsiteY249" fmla="*/ 1403684 h 4318087"/>
                  <a:gd name="connsiteX250" fmla="*/ 3347230 w 7039738"/>
                  <a:gd name="connsiteY250" fmla="*/ 1435768 h 4318087"/>
                  <a:gd name="connsiteX251" fmla="*/ 3323167 w 7039738"/>
                  <a:gd name="connsiteY251" fmla="*/ 1419726 h 4318087"/>
                  <a:gd name="connsiteX252" fmla="*/ 3275041 w 7039738"/>
                  <a:gd name="connsiteY252" fmla="*/ 1355557 h 4318087"/>
                  <a:gd name="connsiteX253" fmla="*/ 3250977 w 7039738"/>
                  <a:gd name="connsiteY253" fmla="*/ 1331494 h 4318087"/>
                  <a:gd name="connsiteX254" fmla="*/ 3218893 w 7039738"/>
                  <a:gd name="connsiteY254" fmla="*/ 1307431 h 4318087"/>
                  <a:gd name="connsiteX255" fmla="*/ 3194830 w 7039738"/>
                  <a:gd name="connsiteY255" fmla="*/ 1291389 h 4318087"/>
                  <a:gd name="connsiteX256" fmla="*/ 3170767 w 7039738"/>
                  <a:gd name="connsiteY256" fmla="*/ 1267326 h 4318087"/>
                  <a:gd name="connsiteX257" fmla="*/ 3122641 w 7039738"/>
                  <a:gd name="connsiteY257" fmla="*/ 1235242 h 4318087"/>
                  <a:gd name="connsiteX258" fmla="*/ 3082535 w 7039738"/>
                  <a:gd name="connsiteY258" fmla="*/ 1211178 h 4318087"/>
                  <a:gd name="connsiteX259" fmla="*/ 3034409 w 7039738"/>
                  <a:gd name="connsiteY259" fmla="*/ 1179094 h 4318087"/>
                  <a:gd name="connsiteX260" fmla="*/ 2970241 w 7039738"/>
                  <a:gd name="connsiteY260" fmla="*/ 1187115 h 4318087"/>
                  <a:gd name="connsiteX261" fmla="*/ 2946177 w 7039738"/>
                  <a:gd name="connsiteY261" fmla="*/ 1195136 h 4318087"/>
                  <a:gd name="connsiteX262" fmla="*/ 2914093 w 7039738"/>
                  <a:gd name="connsiteY262" fmla="*/ 1243263 h 4318087"/>
                  <a:gd name="connsiteX263" fmla="*/ 2898051 w 7039738"/>
                  <a:gd name="connsiteY263" fmla="*/ 1267326 h 4318087"/>
                  <a:gd name="connsiteX264" fmla="*/ 2914093 w 7039738"/>
                  <a:gd name="connsiteY264" fmla="*/ 1387642 h 4318087"/>
                  <a:gd name="connsiteX265" fmla="*/ 2930135 w 7039738"/>
                  <a:gd name="connsiteY265" fmla="*/ 1411705 h 4318087"/>
                  <a:gd name="connsiteX266" fmla="*/ 2962219 w 7039738"/>
                  <a:gd name="connsiteY266" fmla="*/ 1451810 h 4318087"/>
                  <a:gd name="connsiteX267" fmla="*/ 3002325 w 7039738"/>
                  <a:gd name="connsiteY267" fmla="*/ 1524000 h 4318087"/>
                  <a:gd name="connsiteX268" fmla="*/ 3026388 w 7039738"/>
                  <a:gd name="connsiteY268" fmla="*/ 1540042 h 4318087"/>
                  <a:gd name="connsiteX269" fmla="*/ 3066493 w 7039738"/>
                  <a:gd name="connsiteY269" fmla="*/ 1612231 h 4318087"/>
                  <a:gd name="connsiteX270" fmla="*/ 3090556 w 7039738"/>
                  <a:gd name="connsiteY270" fmla="*/ 1628273 h 4318087"/>
                  <a:gd name="connsiteX271" fmla="*/ 3122641 w 7039738"/>
                  <a:gd name="connsiteY271" fmla="*/ 1668378 h 4318087"/>
                  <a:gd name="connsiteX272" fmla="*/ 3162746 w 7039738"/>
                  <a:gd name="connsiteY272" fmla="*/ 1708484 h 4318087"/>
                  <a:gd name="connsiteX273" fmla="*/ 3210872 w 7039738"/>
                  <a:gd name="connsiteY273" fmla="*/ 1756610 h 4318087"/>
                  <a:gd name="connsiteX274" fmla="*/ 3258998 w 7039738"/>
                  <a:gd name="connsiteY274" fmla="*/ 1804736 h 4318087"/>
                  <a:gd name="connsiteX275" fmla="*/ 3291083 w 7039738"/>
                  <a:gd name="connsiteY275" fmla="*/ 1836821 h 4318087"/>
                  <a:gd name="connsiteX276" fmla="*/ 3307125 w 7039738"/>
                  <a:gd name="connsiteY276" fmla="*/ 1860884 h 4318087"/>
                  <a:gd name="connsiteX277" fmla="*/ 3331188 w 7039738"/>
                  <a:gd name="connsiteY277" fmla="*/ 1876926 h 4318087"/>
                  <a:gd name="connsiteX278" fmla="*/ 3379314 w 7039738"/>
                  <a:gd name="connsiteY278" fmla="*/ 1957136 h 4318087"/>
                  <a:gd name="connsiteX279" fmla="*/ 3395356 w 7039738"/>
                  <a:gd name="connsiteY279" fmla="*/ 1981200 h 4318087"/>
                  <a:gd name="connsiteX280" fmla="*/ 3411398 w 7039738"/>
                  <a:gd name="connsiteY280" fmla="*/ 2005263 h 4318087"/>
                  <a:gd name="connsiteX281" fmla="*/ 3451504 w 7039738"/>
                  <a:gd name="connsiteY281" fmla="*/ 2069431 h 4318087"/>
                  <a:gd name="connsiteX282" fmla="*/ 3483588 w 7039738"/>
                  <a:gd name="connsiteY282" fmla="*/ 2165684 h 4318087"/>
                  <a:gd name="connsiteX283" fmla="*/ 3491609 w 7039738"/>
                  <a:gd name="connsiteY283" fmla="*/ 2189747 h 4318087"/>
                  <a:gd name="connsiteX284" fmla="*/ 3499630 w 7039738"/>
                  <a:gd name="connsiteY284" fmla="*/ 2213810 h 4318087"/>
                  <a:gd name="connsiteX285" fmla="*/ 3507651 w 7039738"/>
                  <a:gd name="connsiteY285" fmla="*/ 2245894 h 4318087"/>
                  <a:gd name="connsiteX286" fmla="*/ 3515672 w 7039738"/>
                  <a:gd name="connsiteY286" fmla="*/ 2294021 h 4318087"/>
                  <a:gd name="connsiteX287" fmla="*/ 3523693 w 7039738"/>
                  <a:gd name="connsiteY287" fmla="*/ 2318084 h 4318087"/>
                  <a:gd name="connsiteX288" fmla="*/ 3531714 w 7039738"/>
                  <a:gd name="connsiteY288" fmla="*/ 2366210 h 4318087"/>
                  <a:gd name="connsiteX289" fmla="*/ 3539735 w 7039738"/>
                  <a:gd name="connsiteY289" fmla="*/ 2406315 h 4318087"/>
                  <a:gd name="connsiteX290" fmla="*/ 3547756 w 7039738"/>
                  <a:gd name="connsiteY290" fmla="*/ 2454442 h 4318087"/>
                  <a:gd name="connsiteX291" fmla="*/ 3555777 w 7039738"/>
                  <a:gd name="connsiteY291" fmla="*/ 2478505 h 4318087"/>
                  <a:gd name="connsiteX292" fmla="*/ 3563798 w 7039738"/>
                  <a:gd name="connsiteY292" fmla="*/ 2510589 h 4318087"/>
                  <a:gd name="connsiteX293" fmla="*/ 3571819 w 7039738"/>
                  <a:gd name="connsiteY293" fmla="*/ 2550694 h 4318087"/>
                  <a:gd name="connsiteX294" fmla="*/ 3579841 w 7039738"/>
                  <a:gd name="connsiteY294" fmla="*/ 2598821 h 4318087"/>
                  <a:gd name="connsiteX295" fmla="*/ 3587862 w 7039738"/>
                  <a:gd name="connsiteY295" fmla="*/ 2622884 h 4318087"/>
                  <a:gd name="connsiteX296" fmla="*/ 3595883 w 7039738"/>
                  <a:gd name="connsiteY296" fmla="*/ 2654968 h 4318087"/>
                  <a:gd name="connsiteX297" fmla="*/ 3619946 w 7039738"/>
                  <a:gd name="connsiteY297" fmla="*/ 2703094 h 4318087"/>
                  <a:gd name="connsiteX298" fmla="*/ 3692135 w 7039738"/>
                  <a:gd name="connsiteY298" fmla="*/ 2743200 h 4318087"/>
                  <a:gd name="connsiteX299" fmla="*/ 3716198 w 7039738"/>
                  <a:gd name="connsiteY299" fmla="*/ 2759242 h 4318087"/>
                  <a:gd name="connsiteX300" fmla="*/ 3740262 w 7039738"/>
                  <a:gd name="connsiteY300" fmla="*/ 2767263 h 4318087"/>
                  <a:gd name="connsiteX301" fmla="*/ 3884641 w 7039738"/>
                  <a:gd name="connsiteY301" fmla="*/ 2783305 h 4318087"/>
                  <a:gd name="connsiteX302" fmla="*/ 4165377 w 7039738"/>
                  <a:gd name="connsiteY302" fmla="*/ 2775284 h 4318087"/>
                  <a:gd name="connsiteX303" fmla="*/ 4293714 w 7039738"/>
                  <a:gd name="connsiteY303" fmla="*/ 2759242 h 4318087"/>
                  <a:gd name="connsiteX304" fmla="*/ 4397988 w 7039738"/>
                  <a:gd name="connsiteY304" fmla="*/ 2751221 h 4318087"/>
                  <a:gd name="connsiteX305" fmla="*/ 4486219 w 7039738"/>
                  <a:gd name="connsiteY305" fmla="*/ 2735178 h 4318087"/>
                  <a:gd name="connsiteX306" fmla="*/ 4550388 w 7039738"/>
                  <a:gd name="connsiteY306" fmla="*/ 2727157 h 4318087"/>
                  <a:gd name="connsiteX307" fmla="*/ 4815083 w 7039738"/>
                  <a:gd name="connsiteY307" fmla="*/ 2711115 h 4318087"/>
                  <a:gd name="connsiteX308" fmla="*/ 4847167 w 7039738"/>
                  <a:gd name="connsiteY308" fmla="*/ 2703094 h 4318087"/>
                  <a:gd name="connsiteX309" fmla="*/ 5039672 w 7039738"/>
                  <a:gd name="connsiteY309" fmla="*/ 2687052 h 4318087"/>
                  <a:gd name="connsiteX310" fmla="*/ 5135925 w 7039738"/>
                  <a:gd name="connsiteY310" fmla="*/ 2671010 h 4318087"/>
                  <a:gd name="connsiteX311" fmla="*/ 5184051 w 7039738"/>
                  <a:gd name="connsiteY311" fmla="*/ 2662989 h 4318087"/>
                  <a:gd name="connsiteX312" fmla="*/ 5248219 w 7039738"/>
                  <a:gd name="connsiteY312" fmla="*/ 2654968 h 4318087"/>
                  <a:gd name="connsiteX313" fmla="*/ 5288325 w 7039738"/>
                  <a:gd name="connsiteY313" fmla="*/ 2646947 h 4318087"/>
                  <a:gd name="connsiteX314" fmla="*/ 5553019 w 7039738"/>
                  <a:gd name="connsiteY314" fmla="*/ 2630905 h 4318087"/>
                  <a:gd name="connsiteX315" fmla="*/ 5841777 w 7039738"/>
                  <a:gd name="connsiteY315" fmla="*/ 2606842 h 4318087"/>
                  <a:gd name="connsiteX316" fmla="*/ 6026262 w 7039738"/>
                  <a:gd name="connsiteY316" fmla="*/ 2598821 h 4318087"/>
                  <a:gd name="connsiteX317" fmla="*/ 6122514 w 7039738"/>
                  <a:gd name="connsiteY317" fmla="*/ 2590800 h 4318087"/>
                  <a:gd name="connsiteX318" fmla="*/ 6178662 w 7039738"/>
                  <a:gd name="connsiteY318" fmla="*/ 2582778 h 4318087"/>
                  <a:gd name="connsiteX319" fmla="*/ 6323041 w 7039738"/>
                  <a:gd name="connsiteY319" fmla="*/ 2574757 h 4318087"/>
                  <a:gd name="connsiteX320" fmla="*/ 6756177 w 7039738"/>
                  <a:gd name="connsiteY320" fmla="*/ 2566736 h 4318087"/>
                  <a:gd name="connsiteX321" fmla="*/ 7036914 w 7039738"/>
                  <a:gd name="connsiteY321" fmla="*/ 2574757 h 4318087"/>
                  <a:gd name="connsiteX322" fmla="*/ 7028893 w 7039738"/>
                  <a:gd name="connsiteY322" fmla="*/ 2598821 h 4318087"/>
                  <a:gd name="connsiteX323" fmla="*/ 6988788 w 7039738"/>
                  <a:gd name="connsiteY323" fmla="*/ 2638926 h 4318087"/>
                  <a:gd name="connsiteX324" fmla="*/ 6980767 w 7039738"/>
                  <a:gd name="connsiteY324" fmla="*/ 2662989 h 4318087"/>
                  <a:gd name="connsiteX325" fmla="*/ 6948683 w 7039738"/>
                  <a:gd name="connsiteY325" fmla="*/ 2711115 h 4318087"/>
                  <a:gd name="connsiteX326" fmla="*/ 6924619 w 7039738"/>
                  <a:gd name="connsiteY326" fmla="*/ 2751221 h 4318087"/>
                  <a:gd name="connsiteX327" fmla="*/ 6900556 w 7039738"/>
                  <a:gd name="connsiteY327" fmla="*/ 2799347 h 4318087"/>
                  <a:gd name="connsiteX328" fmla="*/ 6876493 w 7039738"/>
                  <a:gd name="connsiteY328" fmla="*/ 2815389 h 4318087"/>
                  <a:gd name="connsiteX329" fmla="*/ 6764198 w 7039738"/>
                  <a:gd name="connsiteY329" fmla="*/ 2831431 h 4318087"/>
                  <a:gd name="connsiteX330" fmla="*/ 6323041 w 7039738"/>
                  <a:gd name="connsiteY330" fmla="*/ 2839452 h 4318087"/>
                  <a:gd name="connsiteX331" fmla="*/ 6266893 w 7039738"/>
                  <a:gd name="connsiteY331" fmla="*/ 2847473 h 4318087"/>
                  <a:gd name="connsiteX332" fmla="*/ 6234809 w 7039738"/>
                  <a:gd name="connsiteY332" fmla="*/ 2855494 h 4318087"/>
                  <a:gd name="connsiteX333" fmla="*/ 5954072 w 7039738"/>
                  <a:gd name="connsiteY333" fmla="*/ 2871536 h 4318087"/>
                  <a:gd name="connsiteX334" fmla="*/ 5881883 w 7039738"/>
                  <a:gd name="connsiteY334" fmla="*/ 2879557 h 4318087"/>
                  <a:gd name="connsiteX335" fmla="*/ 5769588 w 7039738"/>
                  <a:gd name="connsiteY335" fmla="*/ 2903621 h 4318087"/>
                  <a:gd name="connsiteX336" fmla="*/ 5689377 w 7039738"/>
                  <a:gd name="connsiteY336" fmla="*/ 2911642 h 4318087"/>
                  <a:gd name="connsiteX337" fmla="*/ 5544998 w 7039738"/>
                  <a:gd name="connsiteY337" fmla="*/ 2927684 h 4318087"/>
                  <a:gd name="connsiteX338" fmla="*/ 5272283 w 7039738"/>
                  <a:gd name="connsiteY338" fmla="*/ 2951747 h 4318087"/>
                  <a:gd name="connsiteX339" fmla="*/ 5039672 w 7039738"/>
                  <a:gd name="connsiteY339" fmla="*/ 2959768 h 4318087"/>
                  <a:gd name="connsiteX340" fmla="*/ 4863209 w 7039738"/>
                  <a:gd name="connsiteY340" fmla="*/ 2975810 h 4318087"/>
                  <a:gd name="connsiteX341" fmla="*/ 4831125 w 7039738"/>
                  <a:gd name="connsiteY341" fmla="*/ 2983831 h 4318087"/>
                  <a:gd name="connsiteX342" fmla="*/ 4766956 w 7039738"/>
                  <a:gd name="connsiteY342" fmla="*/ 2991852 h 4318087"/>
                  <a:gd name="connsiteX343" fmla="*/ 4710809 w 7039738"/>
                  <a:gd name="connsiteY343" fmla="*/ 2999873 h 4318087"/>
                  <a:gd name="connsiteX344" fmla="*/ 4598514 w 7039738"/>
                  <a:gd name="connsiteY344" fmla="*/ 3007894 h 4318087"/>
                  <a:gd name="connsiteX345" fmla="*/ 4534346 w 7039738"/>
                  <a:gd name="connsiteY345" fmla="*/ 3023936 h 4318087"/>
                  <a:gd name="connsiteX346" fmla="*/ 4502262 w 7039738"/>
                  <a:gd name="connsiteY346" fmla="*/ 3031957 h 4318087"/>
                  <a:gd name="connsiteX347" fmla="*/ 4478198 w 7039738"/>
                  <a:gd name="connsiteY347" fmla="*/ 3039978 h 4318087"/>
                  <a:gd name="connsiteX348" fmla="*/ 4462156 w 7039738"/>
                  <a:gd name="connsiteY348" fmla="*/ 3056021 h 4318087"/>
                  <a:gd name="connsiteX349" fmla="*/ 4510283 w 7039738"/>
                  <a:gd name="connsiteY349" fmla="*/ 3080084 h 4318087"/>
                  <a:gd name="connsiteX350" fmla="*/ 4558409 w 7039738"/>
                  <a:gd name="connsiteY350" fmla="*/ 3104147 h 4318087"/>
                  <a:gd name="connsiteX351" fmla="*/ 4582472 w 7039738"/>
                  <a:gd name="connsiteY351" fmla="*/ 3120189 h 4318087"/>
                  <a:gd name="connsiteX352" fmla="*/ 4630598 w 7039738"/>
                  <a:gd name="connsiteY352" fmla="*/ 3136231 h 4318087"/>
                  <a:gd name="connsiteX353" fmla="*/ 4670704 w 7039738"/>
                  <a:gd name="connsiteY353" fmla="*/ 3168315 h 4318087"/>
                  <a:gd name="connsiteX354" fmla="*/ 4694767 w 7039738"/>
                  <a:gd name="connsiteY354" fmla="*/ 3176336 h 4318087"/>
                  <a:gd name="connsiteX355" fmla="*/ 4718830 w 7039738"/>
                  <a:gd name="connsiteY355" fmla="*/ 3192378 h 4318087"/>
                  <a:gd name="connsiteX356" fmla="*/ 4734872 w 7039738"/>
                  <a:gd name="connsiteY356" fmla="*/ 3208421 h 4318087"/>
                  <a:gd name="connsiteX357" fmla="*/ 4758935 w 7039738"/>
                  <a:gd name="connsiteY357" fmla="*/ 3216442 h 4318087"/>
                  <a:gd name="connsiteX358" fmla="*/ 4782998 w 7039738"/>
                  <a:gd name="connsiteY358" fmla="*/ 3232484 h 4318087"/>
                  <a:gd name="connsiteX359" fmla="*/ 4799041 w 7039738"/>
                  <a:gd name="connsiteY359" fmla="*/ 3248526 h 4318087"/>
                  <a:gd name="connsiteX360" fmla="*/ 4823104 w 7039738"/>
                  <a:gd name="connsiteY360" fmla="*/ 3256547 h 4318087"/>
                  <a:gd name="connsiteX361" fmla="*/ 4863209 w 7039738"/>
                  <a:gd name="connsiteY361" fmla="*/ 3288631 h 4318087"/>
                  <a:gd name="connsiteX362" fmla="*/ 4911335 w 7039738"/>
                  <a:gd name="connsiteY362" fmla="*/ 3336757 h 4318087"/>
                  <a:gd name="connsiteX363" fmla="*/ 4927377 w 7039738"/>
                  <a:gd name="connsiteY363" fmla="*/ 3352800 h 4318087"/>
                  <a:gd name="connsiteX364" fmla="*/ 4975504 w 7039738"/>
                  <a:gd name="connsiteY364" fmla="*/ 3384884 h 4318087"/>
                  <a:gd name="connsiteX365" fmla="*/ 5023630 w 7039738"/>
                  <a:gd name="connsiteY365" fmla="*/ 3416968 h 4318087"/>
                  <a:gd name="connsiteX366" fmla="*/ 5047693 w 7039738"/>
                  <a:gd name="connsiteY366" fmla="*/ 3433010 h 4318087"/>
                  <a:gd name="connsiteX367" fmla="*/ 5063735 w 7039738"/>
                  <a:gd name="connsiteY367" fmla="*/ 3457073 h 4318087"/>
                  <a:gd name="connsiteX368" fmla="*/ 5103841 w 7039738"/>
                  <a:gd name="connsiteY368" fmla="*/ 3497178 h 4318087"/>
                  <a:gd name="connsiteX369" fmla="*/ 5119883 w 7039738"/>
                  <a:gd name="connsiteY369" fmla="*/ 3513221 h 4318087"/>
                  <a:gd name="connsiteX370" fmla="*/ 5159988 w 7039738"/>
                  <a:gd name="connsiteY370" fmla="*/ 3553326 h 4318087"/>
                  <a:gd name="connsiteX371" fmla="*/ 5208114 w 7039738"/>
                  <a:gd name="connsiteY371" fmla="*/ 3625515 h 4318087"/>
                  <a:gd name="connsiteX372" fmla="*/ 5224156 w 7039738"/>
                  <a:gd name="connsiteY372" fmla="*/ 3649578 h 4318087"/>
                  <a:gd name="connsiteX373" fmla="*/ 5256241 w 7039738"/>
                  <a:gd name="connsiteY373" fmla="*/ 3681663 h 4318087"/>
                  <a:gd name="connsiteX374" fmla="*/ 5288325 w 7039738"/>
                  <a:gd name="connsiteY374" fmla="*/ 3753852 h 4318087"/>
                  <a:gd name="connsiteX375" fmla="*/ 5280304 w 7039738"/>
                  <a:gd name="connsiteY375" fmla="*/ 3777915 h 4318087"/>
                  <a:gd name="connsiteX376" fmla="*/ 5232177 w 7039738"/>
                  <a:gd name="connsiteY376" fmla="*/ 3793957 h 4318087"/>
                  <a:gd name="connsiteX377" fmla="*/ 5176030 w 7039738"/>
                  <a:gd name="connsiteY377" fmla="*/ 3810000 h 4318087"/>
                  <a:gd name="connsiteX378" fmla="*/ 5151967 w 7039738"/>
                  <a:gd name="connsiteY378" fmla="*/ 3826042 h 4318087"/>
                  <a:gd name="connsiteX379" fmla="*/ 5103841 w 7039738"/>
                  <a:gd name="connsiteY379" fmla="*/ 3850105 h 4318087"/>
                  <a:gd name="connsiteX380" fmla="*/ 5087798 w 7039738"/>
                  <a:gd name="connsiteY380" fmla="*/ 3866147 h 4318087"/>
                  <a:gd name="connsiteX381" fmla="*/ 5071756 w 7039738"/>
                  <a:gd name="connsiteY381" fmla="*/ 3890210 h 4318087"/>
                  <a:gd name="connsiteX382" fmla="*/ 5047693 w 7039738"/>
                  <a:gd name="connsiteY382" fmla="*/ 3898231 h 4318087"/>
                  <a:gd name="connsiteX383" fmla="*/ 5039672 w 7039738"/>
                  <a:gd name="connsiteY383" fmla="*/ 3874168 h 4318087"/>
                  <a:gd name="connsiteX384" fmla="*/ 5023630 w 7039738"/>
                  <a:gd name="connsiteY384" fmla="*/ 3810000 h 4318087"/>
                  <a:gd name="connsiteX385" fmla="*/ 4991546 w 7039738"/>
                  <a:gd name="connsiteY385" fmla="*/ 3737810 h 4318087"/>
                  <a:gd name="connsiteX386" fmla="*/ 4967483 w 7039738"/>
                  <a:gd name="connsiteY386" fmla="*/ 3721768 h 4318087"/>
                  <a:gd name="connsiteX387" fmla="*/ 4935398 w 7039738"/>
                  <a:gd name="connsiteY387" fmla="*/ 3689684 h 4318087"/>
                  <a:gd name="connsiteX388" fmla="*/ 4927377 w 7039738"/>
                  <a:gd name="connsiteY388" fmla="*/ 3665621 h 4318087"/>
                  <a:gd name="connsiteX389" fmla="*/ 4903314 w 7039738"/>
                  <a:gd name="connsiteY389" fmla="*/ 3649578 h 4318087"/>
                  <a:gd name="connsiteX390" fmla="*/ 4871230 w 7039738"/>
                  <a:gd name="connsiteY390" fmla="*/ 3625515 h 4318087"/>
                  <a:gd name="connsiteX391" fmla="*/ 4847167 w 7039738"/>
                  <a:gd name="connsiteY391" fmla="*/ 3601452 h 4318087"/>
                  <a:gd name="connsiteX392" fmla="*/ 4774977 w 7039738"/>
                  <a:gd name="connsiteY392" fmla="*/ 3561347 h 4318087"/>
                  <a:gd name="connsiteX393" fmla="*/ 4758935 w 7039738"/>
                  <a:gd name="connsiteY393" fmla="*/ 3537284 h 4318087"/>
                  <a:gd name="connsiteX394" fmla="*/ 4710809 w 7039738"/>
                  <a:gd name="connsiteY394" fmla="*/ 3521242 h 4318087"/>
                  <a:gd name="connsiteX395" fmla="*/ 4686746 w 7039738"/>
                  <a:gd name="connsiteY395" fmla="*/ 3497178 h 4318087"/>
                  <a:gd name="connsiteX396" fmla="*/ 4662683 w 7039738"/>
                  <a:gd name="connsiteY396" fmla="*/ 3489157 h 4318087"/>
                  <a:gd name="connsiteX397" fmla="*/ 4622577 w 7039738"/>
                  <a:gd name="connsiteY397" fmla="*/ 3457073 h 4318087"/>
                  <a:gd name="connsiteX398" fmla="*/ 4574451 w 7039738"/>
                  <a:gd name="connsiteY398" fmla="*/ 3424989 h 4318087"/>
                  <a:gd name="connsiteX399" fmla="*/ 4550388 w 7039738"/>
                  <a:gd name="connsiteY399" fmla="*/ 3408947 h 4318087"/>
                  <a:gd name="connsiteX400" fmla="*/ 4502262 w 7039738"/>
                  <a:gd name="connsiteY400" fmla="*/ 3392905 h 4318087"/>
                  <a:gd name="connsiteX401" fmla="*/ 4462156 w 7039738"/>
                  <a:gd name="connsiteY401" fmla="*/ 3360821 h 4318087"/>
                  <a:gd name="connsiteX402" fmla="*/ 4446114 w 7039738"/>
                  <a:gd name="connsiteY402" fmla="*/ 3344778 h 4318087"/>
                  <a:gd name="connsiteX403" fmla="*/ 4422051 w 7039738"/>
                  <a:gd name="connsiteY403" fmla="*/ 3336757 h 4318087"/>
                  <a:gd name="connsiteX404" fmla="*/ 4373925 w 7039738"/>
                  <a:gd name="connsiteY404" fmla="*/ 3304673 h 4318087"/>
                  <a:gd name="connsiteX405" fmla="*/ 4301735 w 7039738"/>
                  <a:gd name="connsiteY405" fmla="*/ 3280610 h 4318087"/>
                  <a:gd name="connsiteX406" fmla="*/ 4277672 w 7039738"/>
                  <a:gd name="connsiteY406" fmla="*/ 3272589 h 4318087"/>
                  <a:gd name="connsiteX407" fmla="*/ 4101209 w 7039738"/>
                  <a:gd name="connsiteY407" fmla="*/ 3280610 h 4318087"/>
                  <a:gd name="connsiteX408" fmla="*/ 4077146 w 7039738"/>
                  <a:gd name="connsiteY408" fmla="*/ 3288631 h 4318087"/>
                  <a:gd name="connsiteX409" fmla="*/ 4053083 w 7039738"/>
                  <a:gd name="connsiteY409" fmla="*/ 3304673 h 4318087"/>
                  <a:gd name="connsiteX410" fmla="*/ 4037041 w 7039738"/>
                  <a:gd name="connsiteY410" fmla="*/ 3328736 h 4318087"/>
                  <a:gd name="connsiteX411" fmla="*/ 4020998 w 7039738"/>
                  <a:gd name="connsiteY411" fmla="*/ 3344778 h 4318087"/>
                  <a:gd name="connsiteX412" fmla="*/ 4012977 w 7039738"/>
                  <a:gd name="connsiteY412" fmla="*/ 3368842 h 4318087"/>
                  <a:gd name="connsiteX413" fmla="*/ 3980893 w 7039738"/>
                  <a:gd name="connsiteY413" fmla="*/ 3416968 h 4318087"/>
                  <a:gd name="connsiteX414" fmla="*/ 3964851 w 7039738"/>
                  <a:gd name="connsiteY414" fmla="*/ 3441031 h 4318087"/>
                  <a:gd name="connsiteX415" fmla="*/ 3948809 w 7039738"/>
                  <a:gd name="connsiteY415" fmla="*/ 3489157 h 4318087"/>
                  <a:gd name="connsiteX416" fmla="*/ 3940788 w 7039738"/>
                  <a:gd name="connsiteY416" fmla="*/ 3513221 h 4318087"/>
                  <a:gd name="connsiteX417" fmla="*/ 3932767 w 7039738"/>
                  <a:gd name="connsiteY417" fmla="*/ 3545305 h 4318087"/>
                  <a:gd name="connsiteX418" fmla="*/ 3932767 w 7039738"/>
                  <a:gd name="connsiteY418" fmla="*/ 3818021 h 4318087"/>
                  <a:gd name="connsiteX419" fmla="*/ 3948809 w 7039738"/>
                  <a:gd name="connsiteY419" fmla="*/ 4058652 h 4318087"/>
                  <a:gd name="connsiteX420" fmla="*/ 3940788 w 7039738"/>
                  <a:gd name="connsiteY420" fmla="*/ 4315326 h 4318087"/>
                  <a:gd name="connsiteX421" fmla="*/ 3916725 w 7039738"/>
                  <a:gd name="connsiteY421" fmla="*/ 4307305 h 4318087"/>
                  <a:gd name="connsiteX422" fmla="*/ 3884641 w 7039738"/>
                  <a:gd name="connsiteY422" fmla="*/ 4291263 h 4318087"/>
                  <a:gd name="connsiteX423" fmla="*/ 3844535 w 7039738"/>
                  <a:gd name="connsiteY423" fmla="*/ 4267200 h 4318087"/>
                  <a:gd name="connsiteX424" fmla="*/ 3603904 w 7039738"/>
                  <a:gd name="connsiteY424" fmla="*/ 4259178 h 4318087"/>
                  <a:gd name="connsiteX425" fmla="*/ 3587862 w 7039738"/>
                  <a:gd name="connsiteY425" fmla="*/ 4154905 h 4318087"/>
                  <a:gd name="connsiteX426" fmla="*/ 3579841 w 7039738"/>
                  <a:gd name="connsiteY426" fmla="*/ 3978442 h 4318087"/>
                  <a:gd name="connsiteX427" fmla="*/ 3563798 w 7039738"/>
                  <a:gd name="connsiteY427" fmla="*/ 3874168 h 4318087"/>
                  <a:gd name="connsiteX428" fmla="*/ 3555777 w 7039738"/>
                  <a:gd name="connsiteY428" fmla="*/ 3850105 h 4318087"/>
                  <a:gd name="connsiteX429" fmla="*/ 3547756 w 7039738"/>
                  <a:gd name="connsiteY429" fmla="*/ 3810000 h 4318087"/>
                  <a:gd name="connsiteX430" fmla="*/ 3539735 w 7039738"/>
                  <a:gd name="connsiteY430" fmla="*/ 3785936 h 4318087"/>
                  <a:gd name="connsiteX431" fmla="*/ 3531714 w 7039738"/>
                  <a:gd name="connsiteY431" fmla="*/ 3737810 h 4318087"/>
                  <a:gd name="connsiteX432" fmla="*/ 3523693 w 7039738"/>
                  <a:gd name="connsiteY432" fmla="*/ 3713747 h 4318087"/>
                  <a:gd name="connsiteX433" fmla="*/ 3515672 w 7039738"/>
                  <a:gd name="connsiteY433" fmla="*/ 3681663 h 4318087"/>
                  <a:gd name="connsiteX434" fmla="*/ 3499630 w 7039738"/>
                  <a:gd name="connsiteY434" fmla="*/ 3601452 h 4318087"/>
                  <a:gd name="connsiteX435" fmla="*/ 3483588 w 7039738"/>
                  <a:gd name="connsiteY435" fmla="*/ 3553326 h 4318087"/>
                  <a:gd name="connsiteX436" fmla="*/ 3475567 w 7039738"/>
                  <a:gd name="connsiteY436" fmla="*/ 3529263 h 4318087"/>
                  <a:gd name="connsiteX437" fmla="*/ 3451504 w 7039738"/>
                  <a:gd name="connsiteY437" fmla="*/ 3441031 h 4318087"/>
                  <a:gd name="connsiteX438" fmla="*/ 3443483 w 7039738"/>
                  <a:gd name="connsiteY438" fmla="*/ 3416968 h 4318087"/>
                  <a:gd name="connsiteX439" fmla="*/ 3427441 w 7039738"/>
                  <a:gd name="connsiteY439" fmla="*/ 3384884 h 4318087"/>
                  <a:gd name="connsiteX440" fmla="*/ 3411398 w 7039738"/>
                  <a:gd name="connsiteY440" fmla="*/ 3336757 h 4318087"/>
                  <a:gd name="connsiteX441" fmla="*/ 3403377 w 7039738"/>
                  <a:gd name="connsiteY441" fmla="*/ 3312694 h 4318087"/>
                  <a:gd name="connsiteX442" fmla="*/ 3387335 w 7039738"/>
                  <a:gd name="connsiteY442" fmla="*/ 3288631 h 4318087"/>
                  <a:gd name="connsiteX443" fmla="*/ 3355251 w 7039738"/>
                  <a:gd name="connsiteY443" fmla="*/ 3216442 h 4318087"/>
                  <a:gd name="connsiteX444" fmla="*/ 3339209 w 7039738"/>
                  <a:gd name="connsiteY444" fmla="*/ 3168315 h 4318087"/>
                  <a:gd name="connsiteX445" fmla="*/ 3307125 w 7039738"/>
                  <a:gd name="connsiteY445" fmla="*/ 3112168 h 4318087"/>
                  <a:gd name="connsiteX446" fmla="*/ 3291083 w 7039738"/>
                  <a:gd name="connsiteY446" fmla="*/ 3088105 h 4318087"/>
                  <a:gd name="connsiteX447" fmla="*/ 3258998 w 7039738"/>
                  <a:gd name="connsiteY447" fmla="*/ 3023936 h 4318087"/>
                  <a:gd name="connsiteX448" fmla="*/ 3218893 w 7039738"/>
                  <a:gd name="connsiteY448" fmla="*/ 2951747 h 4318087"/>
                  <a:gd name="connsiteX449" fmla="*/ 3194830 w 7039738"/>
                  <a:gd name="connsiteY449" fmla="*/ 2903621 h 4318087"/>
                  <a:gd name="connsiteX450" fmla="*/ 3170767 w 7039738"/>
                  <a:gd name="connsiteY450" fmla="*/ 2847473 h 4318087"/>
                  <a:gd name="connsiteX451" fmla="*/ 3138683 w 7039738"/>
                  <a:gd name="connsiteY451" fmla="*/ 2799347 h 4318087"/>
                  <a:gd name="connsiteX452" fmla="*/ 3122641 w 7039738"/>
                  <a:gd name="connsiteY452" fmla="*/ 2775284 h 4318087"/>
                  <a:gd name="connsiteX453" fmla="*/ 3114619 w 7039738"/>
                  <a:gd name="connsiteY453" fmla="*/ 2751221 h 4318087"/>
                  <a:gd name="connsiteX454" fmla="*/ 3098577 w 7039738"/>
                  <a:gd name="connsiteY454" fmla="*/ 2735178 h 4318087"/>
                  <a:gd name="connsiteX455" fmla="*/ 3082535 w 7039738"/>
                  <a:gd name="connsiteY455" fmla="*/ 2711115 h 4318087"/>
                  <a:gd name="connsiteX456" fmla="*/ 3074514 w 7039738"/>
                  <a:gd name="connsiteY456" fmla="*/ 2679031 h 4318087"/>
                  <a:gd name="connsiteX457" fmla="*/ 3050451 w 7039738"/>
                  <a:gd name="connsiteY457" fmla="*/ 2654968 h 4318087"/>
                  <a:gd name="connsiteX458" fmla="*/ 3034409 w 7039738"/>
                  <a:gd name="connsiteY458" fmla="*/ 2630905 h 4318087"/>
                  <a:gd name="connsiteX459" fmla="*/ 3026388 w 7039738"/>
                  <a:gd name="connsiteY459" fmla="*/ 2606842 h 4318087"/>
                  <a:gd name="connsiteX460" fmla="*/ 2986283 w 7039738"/>
                  <a:gd name="connsiteY460" fmla="*/ 2550694 h 4318087"/>
                  <a:gd name="connsiteX461" fmla="*/ 2962219 w 7039738"/>
                  <a:gd name="connsiteY461" fmla="*/ 2502568 h 4318087"/>
                  <a:gd name="connsiteX462" fmla="*/ 2946177 w 7039738"/>
                  <a:gd name="connsiteY462" fmla="*/ 2470484 h 4318087"/>
                  <a:gd name="connsiteX463" fmla="*/ 2938156 w 7039738"/>
                  <a:gd name="connsiteY463" fmla="*/ 2446421 h 4318087"/>
                  <a:gd name="connsiteX464" fmla="*/ 2922114 w 7039738"/>
                  <a:gd name="connsiteY464" fmla="*/ 2430378 h 4318087"/>
                  <a:gd name="connsiteX465" fmla="*/ 2906072 w 7039738"/>
                  <a:gd name="connsiteY465" fmla="*/ 2382252 h 4318087"/>
                  <a:gd name="connsiteX466" fmla="*/ 2873988 w 7039738"/>
                  <a:gd name="connsiteY466" fmla="*/ 2334126 h 4318087"/>
                  <a:gd name="connsiteX467" fmla="*/ 2857946 w 7039738"/>
                  <a:gd name="connsiteY467" fmla="*/ 2310063 h 4318087"/>
                  <a:gd name="connsiteX468" fmla="*/ 2841904 w 7039738"/>
                  <a:gd name="connsiteY468" fmla="*/ 2261936 h 4318087"/>
                  <a:gd name="connsiteX469" fmla="*/ 2825862 w 7039738"/>
                  <a:gd name="connsiteY469" fmla="*/ 2237873 h 4318087"/>
                  <a:gd name="connsiteX470" fmla="*/ 2801798 w 7039738"/>
                  <a:gd name="connsiteY470" fmla="*/ 2197768 h 4318087"/>
                  <a:gd name="connsiteX471" fmla="*/ 2793777 w 7039738"/>
                  <a:gd name="connsiteY471" fmla="*/ 2173705 h 4318087"/>
                  <a:gd name="connsiteX472" fmla="*/ 2745651 w 7039738"/>
                  <a:gd name="connsiteY472" fmla="*/ 2101515 h 4318087"/>
                  <a:gd name="connsiteX473" fmla="*/ 2729609 w 7039738"/>
                  <a:gd name="connsiteY473" fmla="*/ 2077452 h 4318087"/>
                  <a:gd name="connsiteX474" fmla="*/ 2721588 w 7039738"/>
                  <a:gd name="connsiteY474" fmla="*/ 2053389 h 4318087"/>
                  <a:gd name="connsiteX475" fmla="*/ 2697525 w 7039738"/>
                  <a:gd name="connsiteY475" fmla="*/ 2037347 h 4318087"/>
                  <a:gd name="connsiteX476" fmla="*/ 2665441 w 7039738"/>
                  <a:gd name="connsiteY476" fmla="*/ 2005263 h 4318087"/>
                  <a:gd name="connsiteX477" fmla="*/ 2649398 w 7039738"/>
                  <a:gd name="connsiteY477" fmla="*/ 1981200 h 4318087"/>
                  <a:gd name="connsiteX478" fmla="*/ 2625335 w 7039738"/>
                  <a:gd name="connsiteY478" fmla="*/ 1957136 h 4318087"/>
                  <a:gd name="connsiteX479" fmla="*/ 2609293 w 7039738"/>
                  <a:gd name="connsiteY479" fmla="*/ 1933073 h 4318087"/>
                  <a:gd name="connsiteX480" fmla="*/ 2537104 w 7039738"/>
                  <a:gd name="connsiteY480" fmla="*/ 1868905 h 4318087"/>
                  <a:gd name="connsiteX481" fmla="*/ 2496998 w 7039738"/>
                  <a:gd name="connsiteY481" fmla="*/ 1836821 h 4318087"/>
                  <a:gd name="connsiteX482" fmla="*/ 2480956 w 7039738"/>
                  <a:gd name="connsiteY482" fmla="*/ 1820778 h 4318087"/>
                  <a:gd name="connsiteX483" fmla="*/ 2432830 w 7039738"/>
                  <a:gd name="connsiteY483" fmla="*/ 1788694 h 4318087"/>
                  <a:gd name="connsiteX484" fmla="*/ 2408767 w 7039738"/>
                  <a:gd name="connsiteY484" fmla="*/ 1772652 h 4318087"/>
                  <a:gd name="connsiteX485" fmla="*/ 2336577 w 7039738"/>
                  <a:gd name="connsiteY485" fmla="*/ 1748589 h 4318087"/>
                  <a:gd name="connsiteX486" fmla="*/ 2312514 w 7039738"/>
                  <a:gd name="connsiteY486" fmla="*/ 1740568 h 4318087"/>
                  <a:gd name="connsiteX487" fmla="*/ 2256367 w 7039738"/>
                  <a:gd name="connsiteY487" fmla="*/ 1748589 h 4318087"/>
                  <a:gd name="connsiteX488" fmla="*/ 2208241 w 7039738"/>
                  <a:gd name="connsiteY488" fmla="*/ 1764631 h 4318087"/>
                  <a:gd name="connsiteX489" fmla="*/ 2192198 w 7039738"/>
                  <a:gd name="connsiteY489" fmla="*/ 1780673 h 4318087"/>
                  <a:gd name="connsiteX490" fmla="*/ 2168135 w 7039738"/>
                  <a:gd name="connsiteY490" fmla="*/ 1788694 h 4318087"/>
                  <a:gd name="connsiteX491" fmla="*/ 2128030 w 7039738"/>
                  <a:gd name="connsiteY491" fmla="*/ 1820778 h 4318087"/>
                  <a:gd name="connsiteX492" fmla="*/ 2111988 w 7039738"/>
                  <a:gd name="connsiteY492" fmla="*/ 1836821 h 4318087"/>
                  <a:gd name="connsiteX493" fmla="*/ 2095946 w 7039738"/>
                  <a:gd name="connsiteY493" fmla="*/ 1860884 h 4318087"/>
                  <a:gd name="connsiteX494" fmla="*/ 2071883 w 7039738"/>
                  <a:gd name="connsiteY494" fmla="*/ 1876926 h 4318087"/>
                  <a:gd name="connsiteX495" fmla="*/ 2031777 w 7039738"/>
                  <a:gd name="connsiteY495" fmla="*/ 1925052 h 4318087"/>
                  <a:gd name="connsiteX496" fmla="*/ 1983651 w 7039738"/>
                  <a:gd name="connsiteY496" fmla="*/ 1973178 h 4318087"/>
                  <a:gd name="connsiteX497" fmla="*/ 1919483 w 7039738"/>
                  <a:gd name="connsiteY497" fmla="*/ 2069431 h 4318087"/>
                  <a:gd name="connsiteX498" fmla="*/ 1903441 w 7039738"/>
                  <a:gd name="connsiteY498" fmla="*/ 2093494 h 4318087"/>
                  <a:gd name="connsiteX499" fmla="*/ 1879377 w 7039738"/>
                  <a:gd name="connsiteY499" fmla="*/ 2133600 h 4318087"/>
                  <a:gd name="connsiteX500" fmla="*/ 1847293 w 7039738"/>
                  <a:gd name="connsiteY500" fmla="*/ 2189747 h 4318087"/>
                  <a:gd name="connsiteX501" fmla="*/ 1839272 w 7039738"/>
                  <a:gd name="connsiteY501" fmla="*/ 2213810 h 4318087"/>
                  <a:gd name="connsiteX502" fmla="*/ 1799167 w 7039738"/>
                  <a:gd name="connsiteY502" fmla="*/ 2261936 h 4318087"/>
                  <a:gd name="connsiteX503" fmla="*/ 1783125 w 7039738"/>
                  <a:gd name="connsiteY503" fmla="*/ 2286000 h 4318087"/>
                  <a:gd name="connsiteX504" fmla="*/ 1759062 w 7039738"/>
                  <a:gd name="connsiteY504" fmla="*/ 2302042 h 4318087"/>
                  <a:gd name="connsiteX505" fmla="*/ 1718956 w 7039738"/>
                  <a:gd name="connsiteY505" fmla="*/ 2342147 h 4318087"/>
                  <a:gd name="connsiteX506" fmla="*/ 1694893 w 7039738"/>
                  <a:gd name="connsiteY506" fmla="*/ 2366210 h 4318087"/>
                  <a:gd name="connsiteX507" fmla="*/ 1670830 w 7039738"/>
                  <a:gd name="connsiteY507" fmla="*/ 2374231 h 4318087"/>
                  <a:gd name="connsiteX508" fmla="*/ 1630725 w 7039738"/>
                  <a:gd name="connsiteY508" fmla="*/ 2406315 h 4318087"/>
                  <a:gd name="connsiteX509" fmla="*/ 1606662 w 7039738"/>
                  <a:gd name="connsiteY509" fmla="*/ 2430378 h 4318087"/>
                  <a:gd name="connsiteX510" fmla="*/ 1558535 w 7039738"/>
                  <a:gd name="connsiteY510" fmla="*/ 2454442 h 4318087"/>
                  <a:gd name="connsiteX511" fmla="*/ 1510409 w 7039738"/>
                  <a:gd name="connsiteY511" fmla="*/ 2486526 h 4318087"/>
                  <a:gd name="connsiteX512" fmla="*/ 1462283 w 7039738"/>
                  <a:gd name="connsiteY512" fmla="*/ 2502568 h 4318087"/>
                  <a:gd name="connsiteX513" fmla="*/ 1430198 w 7039738"/>
                  <a:gd name="connsiteY513" fmla="*/ 2510589 h 4318087"/>
                  <a:gd name="connsiteX514" fmla="*/ 1382072 w 7039738"/>
                  <a:gd name="connsiteY514" fmla="*/ 2526631 h 4318087"/>
                  <a:gd name="connsiteX515" fmla="*/ 1325925 w 7039738"/>
                  <a:gd name="connsiteY515" fmla="*/ 2542673 h 4318087"/>
                  <a:gd name="connsiteX516" fmla="*/ 1301862 w 7039738"/>
                  <a:gd name="connsiteY516" fmla="*/ 2558715 h 4318087"/>
                  <a:gd name="connsiteX517" fmla="*/ 1229672 w 7039738"/>
                  <a:gd name="connsiteY517" fmla="*/ 2582778 h 4318087"/>
                  <a:gd name="connsiteX518" fmla="*/ 1205609 w 7039738"/>
                  <a:gd name="connsiteY518" fmla="*/ 2590800 h 4318087"/>
                  <a:gd name="connsiteX519" fmla="*/ 1181546 w 7039738"/>
                  <a:gd name="connsiteY519" fmla="*/ 2598821 h 4318087"/>
                  <a:gd name="connsiteX520" fmla="*/ 1109356 w 7039738"/>
                  <a:gd name="connsiteY520" fmla="*/ 2630905 h 4318087"/>
                  <a:gd name="connsiteX521" fmla="*/ 1053209 w 7039738"/>
                  <a:gd name="connsiteY521" fmla="*/ 2638926 h 4318087"/>
                  <a:gd name="connsiteX522" fmla="*/ 997062 w 7039738"/>
                  <a:gd name="connsiteY522" fmla="*/ 2654968 h 4318087"/>
                  <a:gd name="connsiteX523" fmla="*/ 948935 w 7039738"/>
                  <a:gd name="connsiteY523" fmla="*/ 2662989 h 4318087"/>
                  <a:gd name="connsiteX524" fmla="*/ 844662 w 7039738"/>
                  <a:gd name="connsiteY524" fmla="*/ 2679031 h 4318087"/>
                  <a:gd name="connsiteX525" fmla="*/ 772472 w 7039738"/>
                  <a:gd name="connsiteY525" fmla="*/ 2695073 h 4318087"/>
                  <a:gd name="connsiteX526" fmla="*/ 748409 w 7039738"/>
                  <a:gd name="connsiteY526" fmla="*/ 2703094 h 4318087"/>
                  <a:gd name="connsiteX527" fmla="*/ 708304 w 7039738"/>
                  <a:gd name="connsiteY527" fmla="*/ 2711115 h 4318087"/>
                  <a:gd name="connsiteX528" fmla="*/ 676219 w 7039738"/>
                  <a:gd name="connsiteY528" fmla="*/ 2719136 h 4318087"/>
                  <a:gd name="connsiteX529" fmla="*/ 636114 w 7039738"/>
                  <a:gd name="connsiteY529" fmla="*/ 2727157 h 4318087"/>
                  <a:gd name="connsiteX530" fmla="*/ 571946 w 7039738"/>
                  <a:gd name="connsiteY530" fmla="*/ 2743200 h 4318087"/>
                  <a:gd name="connsiteX531" fmla="*/ 539862 w 7039738"/>
                  <a:gd name="connsiteY531" fmla="*/ 2759242 h 4318087"/>
                  <a:gd name="connsiteX532" fmla="*/ 523819 w 7039738"/>
                  <a:gd name="connsiteY532" fmla="*/ 2775284 h 4318087"/>
                  <a:gd name="connsiteX533" fmla="*/ 475693 w 7039738"/>
                  <a:gd name="connsiteY533" fmla="*/ 2791326 h 4318087"/>
                  <a:gd name="connsiteX534" fmla="*/ 419546 w 7039738"/>
                  <a:gd name="connsiteY534" fmla="*/ 2831431 h 4318087"/>
                  <a:gd name="connsiteX535" fmla="*/ 395483 w 7039738"/>
                  <a:gd name="connsiteY535" fmla="*/ 2855494 h 4318087"/>
                  <a:gd name="connsiteX536" fmla="*/ 347356 w 7039738"/>
                  <a:gd name="connsiteY536" fmla="*/ 2895600 h 4318087"/>
                  <a:gd name="connsiteX537" fmla="*/ 307251 w 7039738"/>
                  <a:gd name="connsiteY537" fmla="*/ 2935705 h 4318087"/>
                  <a:gd name="connsiteX538" fmla="*/ 291209 w 7039738"/>
                  <a:gd name="connsiteY538" fmla="*/ 2959768 h 4318087"/>
                  <a:gd name="connsiteX539" fmla="*/ 243083 w 7039738"/>
                  <a:gd name="connsiteY539" fmla="*/ 2999873 h 4318087"/>
                  <a:gd name="connsiteX540" fmla="*/ 227041 w 7039738"/>
                  <a:gd name="connsiteY540" fmla="*/ 3023936 h 4318087"/>
                  <a:gd name="connsiteX541" fmla="*/ 202977 w 7039738"/>
                  <a:gd name="connsiteY541" fmla="*/ 3031957 h 4318087"/>
                  <a:gd name="connsiteX542" fmla="*/ 178914 w 7039738"/>
                  <a:gd name="connsiteY542" fmla="*/ 3048000 h 4318087"/>
                  <a:gd name="connsiteX543" fmla="*/ 138809 w 7039738"/>
                  <a:gd name="connsiteY543" fmla="*/ 3088105 h 4318087"/>
                  <a:gd name="connsiteX544" fmla="*/ 98704 w 7039738"/>
                  <a:gd name="connsiteY544" fmla="*/ 3136231 h 4318087"/>
                  <a:gd name="connsiteX545" fmla="*/ 90683 w 7039738"/>
                  <a:gd name="connsiteY545" fmla="*/ 3112168 h 4318087"/>
                  <a:gd name="connsiteX546" fmla="*/ 146830 w 7039738"/>
                  <a:gd name="connsiteY546" fmla="*/ 3048000 h 4318087"/>
                  <a:gd name="connsiteX547" fmla="*/ 162872 w 7039738"/>
                  <a:gd name="connsiteY547" fmla="*/ 3031957 h 4318087"/>
                  <a:gd name="connsiteX548" fmla="*/ 194956 w 7039738"/>
                  <a:gd name="connsiteY548" fmla="*/ 2991852 h 4318087"/>
                  <a:gd name="connsiteX549" fmla="*/ 202977 w 7039738"/>
                  <a:gd name="connsiteY549" fmla="*/ 2967789 h 4318087"/>
                  <a:gd name="connsiteX550" fmla="*/ 235062 w 7039738"/>
                  <a:gd name="connsiteY550" fmla="*/ 2927684 h 4318087"/>
                  <a:gd name="connsiteX551" fmla="*/ 259125 w 7039738"/>
                  <a:gd name="connsiteY551" fmla="*/ 2911642 h 4318087"/>
                  <a:gd name="connsiteX552" fmla="*/ 235062 w 7039738"/>
                  <a:gd name="connsiteY552" fmla="*/ 2903621 h 4318087"/>
                  <a:gd name="connsiteX553" fmla="*/ 186935 w 7039738"/>
                  <a:gd name="connsiteY553" fmla="*/ 2919663 h 4318087"/>
                  <a:gd name="connsiteX554" fmla="*/ 162872 w 7039738"/>
                  <a:gd name="connsiteY554" fmla="*/ 2927684 h 4318087"/>
                  <a:gd name="connsiteX555" fmla="*/ 138809 w 7039738"/>
                  <a:gd name="connsiteY555" fmla="*/ 2943726 h 4318087"/>
                  <a:gd name="connsiteX556" fmla="*/ 114746 w 7039738"/>
                  <a:gd name="connsiteY556" fmla="*/ 2951747 h 4318087"/>
                  <a:gd name="connsiteX557" fmla="*/ 66619 w 7039738"/>
                  <a:gd name="connsiteY557" fmla="*/ 2983831 h 4318087"/>
                  <a:gd name="connsiteX558" fmla="*/ 42556 w 7039738"/>
                  <a:gd name="connsiteY558" fmla="*/ 2999873 h 4318087"/>
                  <a:gd name="connsiteX559" fmla="*/ 18493 w 7039738"/>
                  <a:gd name="connsiteY559" fmla="*/ 3015915 h 4318087"/>
                  <a:gd name="connsiteX560" fmla="*/ 2451 w 7039738"/>
                  <a:gd name="connsiteY560" fmla="*/ 3039978 h 4318087"/>
                  <a:gd name="connsiteX561" fmla="*/ 50577 w 7039738"/>
                  <a:gd name="connsiteY561" fmla="*/ 3007894 h 4318087"/>
                  <a:gd name="connsiteX562" fmla="*/ 74641 w 7039738"/>
                  <a:gd name="connsiteY562" fmla="*/ 2991852 h 4318087"/>
                  <a:gd name="connsiteX563" fmla="*/ 98704 w 7039738"/>
                  <a:gd name="connsiteY563" fmla="*/ 2975810 h 4318087"/>
                  <a:gd name="connsiteX564" fmla="*/ 122767 w 7039738"/>
                  <a:gd name="connsiteY564" fmla="*/ 2959768 h 4318087"/>
                  <a:gd name="connsiteX565" fmla="*/ 138809 w 7039738"/>
                  <a:gd name="connsiteY565" fmla="*/ 2935705 h 4318087"/>
                  <a:gd name="connsiteX566" fmla="*/ 162872 w 7039738"/>
                  <a:gd name="connsiteY566" fmla="*/ 2919663 h 4318087"/>
                  <a:gd name="connsiteX567" fmla="*/ 170893 w 7039738"/>
                  <a:gd name="connsiteY567" fmla="*/ 2895600 h 4318087"/>
                  <a:gd name="connsiteX568" fmla="*/ 186935 w 7039738"/>
                  <a:gd name="connsiteY568" fmla="*/ 2879557 h 4318087"/>
                  <a:gd name="connsiteX569" fmla="*/ 235062 w 7039738"/>
                  <a:gd name="connsiteY569" fmla="*/ 2815389 h 4318087"/>
                  <a:gd name="connsiteX570" fmla="*/ 259125 w 7039738"/>
                  <a:gd name="connsiteY570" fmla="*/ 2799347 h 4318087"/>
                  <a:gd name="connsiteX571" fmla="*/ 291209 w 7039738"/>
                  <a:gd name="connsiteY571" fmla="*/ 2759242 h 4318087"/>
                  <a:gd name="connsiteX572" fmla="*/ 307251 w 7039738"/>
                  <a:gd name="connsiteY572" fmla="*/ 2735178 h 4318087"/>
                  <a:gd name="connsiteX573" fmla="*/ 331314 w 7039738"/>
                  <a:gd name="connsiteY573" fmla="*/ 2727157 h 4318087"/>
                  <a:gd name="connsiteX574" fmla="*/ 427567 w 7039738"/>
                  <a:gd name="connsiteY574" fmla="*/ 2679031 h 4318087"/>
                  <a:gd name="connsiteX575" fmla="*/ 451630 w 7039738"/>
                  <a:gd name="connsiteY575" fmla="*/ 2671010 h 4318087"/>
                  <a:gd name="connsiteX576" fmla="*/ 475693 w 7039738"/>
                  <a:gd name="connsiteY576" fmla="*/ 2662989 h 4318087"/>
                  <a:gd name="connsiteX577" fmla="*/ 499756 w 7039738"/>
                  <a:gd name="connsiteY577" fmla="*/ 2646947 h 4318087"/>
                  <a:gd name="connsiteX578" fmla="*/ 531841 w 7039738"/>
                  <a:gd name="connsiteY578" fmla="*/ 2638926 h 4318087"/>
                  <a:gd name="connsiteX579" fmla="*/ 636114 w 7039738"/>
                  <a:gd name="connsiteY579" fmla="*/ 2622884 h 4318087"/>
                  <a:gd name="connsiteX580" fmla="*/ 660177 w 7039738"/>
                  <a:gd name="connsiteY580" fmla="*/ 2614863 h 4318087"/>
                  <a:gd name="connsiteX581" fmla="*/ 772472 w 7039738"/>
                  <a:gd name="connsiteY581" fmla="*/ 2598821 h 4318087"/>
                  <a:gd name="connsiteX582" fmla="*/ 860704 w 7039738"/>
                  <a:gd name="connsiteY582" fmla="*/ 2582778 h 4318087"/>
                  <a:gd name="connsiteX583" fmla="*/ 924872 w 7039738"/>
                  <a:gd name="connsiteY583" fmla="*/ 2566736 h 4318087"/>
                  <a:gd name="connsiteX584" fmla="*/ 964977 w 7039738"/>
                  <a:gd name="connsiteY584" fmla="*/ 2558715 h 4318087"/>
                  <a:gd name="connsiteX585" fmla="*/ 989041 w 7039738"/>
                  <a:gd name="connsiteY585" fmla="*/ 2550694 h 4318087"/>
                  <a:gd name="connsiteX586" fmla="*/ 1021125 w 7039738"/>
                  <a:gd name="connsiteY586" fmla="*/ 2542673 h 4318087"/>
                  <a:gd name="connsiteX587" fmla="*/ 1045188 w 7039738"/>
                  <a:gd name="connsiteY587" fmla="*/ 2534652 h 4318087"/>
                  <a:gd name="connsiteX588" fmla="*/ 1077272 w 7039738"/>
                  <a:gd name="connsiteY588" fmla="*/ 2526631 h 4318087"/>
                  <a:gd name="connsiteX589" fmla="*/ 1109356 w 7039738"/>
                  <a:gd name="connsiteY589" fmla="*/ 2510589 h 4318087"/>
                  <a:gd name="connsiteX590" fmla="*/ 1157483 w 7039738"/>
                  <a:gd name="connsiteY590" fmla="*/ 2494547 h 4318087"/>
                  <a:gd name="connsiteX591" fmla="*/ 1213630 w 7039738"/>
                  <a:gd name="connsiteY591" fmla="*/ 2462463 h 4318087"/>
                  <a:gd name="connsiteX592" fmla="*/ 1253735 w 7039738"/>
                  <a:gd name="connsiteY592" fmla="*/ 2430378 h 4318087"/>
                  <a:gd name="connsiteX593" fmla="*/ 1277798 w 7039738"/>
                  <a:gd name="connsiteY593" fmla="*/ 2414336 h 4318087"/>
                  <a:gd name="connsiteX594" fmla="*/ 1293841 w 7039738"/>
                  <a:gd name="connsiteY594" fmla="*/ 2398294 h 4318087"/>
                  <a:gd name="connsiteX595" fmla="*/ 1341967 w 7039738"/>
                  <a:gd name="connsiteY595" fmla="*/ 2366210 h 4318087"/>
                  <a:gd name="connsiteX596" fmla="*/ 1358009 w 7039738"/>
                  <a:gd name="connsiteY596" fmla="*/ 2342147 h 4318087"/>
                  <a:gd name="connsiteX597" fmla="*/ 1382072 w 7039738"/>
                  <a:gd name="connsiteY597" fmla="*/ 2334126 h 4318087"/>
                  <a:gd name="connsiteX598" fmla="*/ 1390093 w 7039738"/>
                  <a:gd name="connsiteY598" fmla="*/ 2310063 h 4318087"/>
                  <a:gd name="connsiteX599" fmla="*/ 1414156 w 7039738"/>
                  <a:gd name="connsiteY599" fmla="*/ 2294021 h 4318087"/>
                  <a:gd name="connsiteX600" fmla="*/ 1430198 w 7039738"/>
                  <a:gd name="connsiteY600" fmla="*/ 2277978 h 4318087"/>
                  <a:gd name="connsiteX601" fmla="*/ 1438219 w 7039738"/>
                  <a:gd name="connsiteY601" fmla="*/ 2253915 h 4318087"/>
                  <a:gd name="connsiteX602" fmla="*/ 1486346 w 7039738"/>
                  <a:gd name="connsiteY602" fmla="*/ 2189747 h 4318087"/>
                  <a:gd name="connsiteX603" fmla="*/ 1510409 w 7039738"/>
                  <a:gd name="connsiteY603" fmla="*/ 2141621 h 4318087"/>
                  <a:gd name="connsiteX604" fmla="*/ 1518430 w 7039738"/>
                  <a:gd name="connsiteY604" fmla="*/ 2053389 h 4318087"/>
                  <a:gd name="connsiteX605" fmla="*/ 1494367 w 7039738"/>
                  <a:gd name="connsiteY605" fmla="*/ 2045368 h 4318087"/>
                  <a:gd name="connsiteX606" fmla="*/ 1462283 w 7039738"/>
                  <a:gd name="connsiteY606" fmla="*/ 2037347 h 4318087"/>
                  <a:gd name="connsiteX607" fmla="*/ 1325925 w 7039738"/>
                  <a:gd name="connsiteY607" fmla="*/ 2045368 h 4318087"/>
                  <a:gd name="connsiteX608" fmla="*/ 1285819 w 7039738"/>
                  <a:gd name="connsiteY608" fmla="*/ 2053389 h 4318087"/>
                  <a:gd name="connsiteX609" fmla="*/ 1253735 w 7039738"/>
                  <a:gd name="connsiteY609" fmla="*/ 2061410 h 4318087"/>
                  <a:gd name="connsiteX610" fmla="*/ 1181546 w 7039738"/>
                  <a:gd name="connsiteY610" fmla="*/ 2085473 h 4318087"/>
                  <a:gd name="connsiteX611" fmla="*/ 1157483 w 7039738"/>
                  <a:gd name="connsiteY611" fmla="*/ 2093494 h 4318087"/>
                  <a:gd name="connsiteX612" fmla="*/ 1093314 w 7039738"/>
                  <a:gd name="connsiteY612" fmla="*/ 2109536 h 4318087"/>
                  <a:gd name="connsiteX613" fmla="*/ 1061230 w 7039738"/>
                  <a:gd name="connsiteY613" fmla="*/ 2117557 h 4318087"/>
                  <a:gd name="connsiteX614" fmla="*/ 1037167 w 7039738"/>
                  <a:gd name="connsiteY614" fmla="*/ 2125578 h 4318087"/>
                  <a:gd name="connsiteX615" fmla="*/ 972998 w 7039738"/>
                  <a:gd name="connsiteY615" fmla="*/ 2157663 h 4318087"/>
                  <a:gd name="connsiteX616" fmla="*/ 940914 w 7039738"/>
                  <a:gd name="connsiteY616" fmla="*/ 2165684 h 4318087"/>
                  <a:gd name="connsiteX617" fmla="*/ 892788 w 7039738"/>
                  <a:gd name="connsiteY617" fmla="*/ 2205789 h 4318087"/>
                  <a:gd name="connsiteX618" fmla="*/ 868725 w 7039738"/>
                  <a:gd name="connsiteY618" fmla="*/ 2229852 h 4318087"/>
                  <a:gd name="connsiteX619" fmla="*/ 836641 w 7039738"/>
                  <a:gd name="connsiteY619" fmla="*/ 2253915 h 4318087"/>
                  <a:gd name="connsiteX620" fmla="*/ 780493 w 7039738"/>
                  <a:gd name="connsiteY620" fmla="*/ 2302042 h 4318087"/>
                  <a:gd name="connsiteX621" fmla="*/ 740388 w 7039738"/>
                  <a:gd name="connsiteY621" fmla="*/ 2342147 h 4318087"/>
                  <a:gd name="connsiteX622" fmla="*/ 724346 w 7039738"/>
                  <a:gd name="connsiteY622" fmla="*/ 2366210 h 4318087"/>
                  <a:gd name="connsiteX623" fmla="*/ 700283 w 7039738"/>
                  <a:gd name="connsiteY623" fmla="*/ 2382252 h 4318087"/>
                  <a:gd name="connsiteX624" fmla="*/ 692262 w 7039738"/>
                  <a:gd name="connsiteY624" fmla="*/ 2390273 h 4318087"/>
                  <a:gd name="connsiteX625" fmla="*/ 716325 w 7039738"/>
                  <a:gd name="connsiteY625" fmla="*/ 2374231 h 4318087"/>
                  <a:gd name="connsiteX626" fmla="*/ 756430 w 7039738"/>
                  <a:gd name="connsiteY626" fmla="*/ 2302042 h 4318087"/>
                  <a:gd name="connsiteX627" fmla="*/ 772472 w 7039738"/>
                  <a:gd name="connsiteY627" fmla="*/ 2277978 h 4318087"/>
                  <a:gd name="connsiteX628" fmla="*/ 788514 w 7039738"/>
                  <a:gd name="connsiteY628" fmla="*/ 2253915 h 4318087"/>
                  <a:gd name="connsiteX629" fmla="*/ 764451 w 7039738"/>
                  <a:gd name="connsiteY629" fmla="*/ 2237873 h 4318087"/>
                  <a:gd name="connsiteX630" fmla="*/ 740388 w 7039738"/>
                  <a:gd name="connsiteY630" fmla="*/ 2253915 h 4318087"/>
                  <a:gd name="connsiteX631" fmla="*/ 692262 w 7039738"/>
                  <a:gd name="connsiteY631" fmla="*/ 2269957 h 4318087"/>
                  <a:gd name="connsiteX632" fmla="*/ 636114 w 7039738"/>
                  <a:gd name="connsiteY632" fmla="*/ 2286000 h 4318087"/>
                  <a:gd name="connsiteX633" fmla="*/ 587988 w 7039738"/>
                  <a:gd name="connsiteY633" fmla="*/ 2310063 h 4318087"/>
                  <a:gd name="connsiteX634" fmla="*/ 563925 w 7039738"/>
                  <a:gd name="connsiteY634" fmla="*/ 2334126 h 4318087"/>
                  <a:gd name="connsiteX635" fmla="*/ 539862 w 7039738"/>
                  <a:gd name="connsiteY635" fmla="*/ 2342147 h 4318087"/>
                  <a:gd name="connsiteX636" fmla="*/ 523819 w 7039738"/>
                  <a:gd name="connsiteY636" fmla="*/ 2366210 h 4318087"/>
                  <a:gd name="connsiteX637" fmla="*/ 499756 w 7039738"/>
                  <a:gd name="connsiteY637" fmla="*/ 2390273 h 4318087"/>
                  <a:gd name="connsiteX638" fmla="*/ 523819 w 7039738"/>
                  <a:gd name="connsiteY638" fmla="*/ 2342147 h 4318087"/>
                  <a:gd name="connsiteX639" fmla="*/ 531841 w 7039738"/>
                  <a:gd name="connsiteY639" fmla="*/ 2318084 h 4318087"/>
                  <a:gd name="connsiteX640" fmla="*/ 555904 w 7039738"/>
                  <a:gd name="connsiteY640" fmla="*/ 2302042 h 4318087"/>
                  <a:gd name="connsiteX641" fmla="*/ 579967 w 7039738"/>
                  <a:gd name="connsiteY641" fmla="*/ 2253915 h 4318087"/>
                  <a:gd name="connsiteX642" fmla="*/ 604030 w 7039738"/>
                  <a:gd name="connsiteY642" fmla="*/ 2237873 h 4318087"/>
                  <a:gd name="connsiteX643" fmla="*/ 620072 w 7039738"/>
                  <a:gd name="connsiteY643" fmla="*/ 2213810 h 4318087"/>
                  <a:gd name="connsiteX644" fmla="*/ 692262 w 7039738"/>
                  <a:gd name="connsiteY644" fmla="*/ 2173705 h 4318087"/>
                  <a:gd name="connsiteX645" fmla="*/ 764451 w 7039738"/>
                  <a:gd name="connsiteY645" fmla="*/ 2133600 h 4318087"/>
                  <a:gd name="connsiteX646" fmla="*/ 780493 w 7039738"/>
                  <a:gd name="connsiteY646" fmla="*/ 2117557 h 4318087"/>
                  <a:gd name="connsiteX647" fmla="*/ 828619 w 7039738"/>
                  <a:gd name="connsiteY647" fmla="*/ 2101515 h 4318087"/>
                  <a:gd name="connsiteX648" fmla="*/ 876746 w 7039738"/>
                  <a:gd name="connsiteY648" fmla="*/ 2085473 h 4318087"/>
                  <a:gd name="connsiteX649" fmla="*/ 900809 w 7039738"/>
                  <a:gd name="connsiteY649" fmla="*/ 2077452 h 4318087"/>
                  <a:gd name="connsiteX650" fmla="*/ 924872 w 7039738"/>
                  <a:gd name="connsiteY650" fmla="*/ 2069431 h 4318087"/>
                  <a:gd name="connsiteX651" fmla="*/ 989041 w 7039738"/>
                  <a:gd name="connsiteY651" fmla="*/ 2053389 h 4318087"/>
                  <a:gd name="connsiteX652" fmla="*/ 1053209 w 7039738"/>
                  <a:gd name="connsiteY652" fmla="*/ 2037347 h 4318087"/>
                  <a:gd name="connsiteX653" fmla="*/ 1117377 w 7039738"/>
                  <a:gd name="connsiteY653" fmla="*/ 2029326 h 4318087"/>
                  <a:gd name="connsiteX654" fmla="*/ 1277798 w 7039738"/>
                  <a:gd name="connsiteY654" fmla="*/ 2013284 h 4318087"/>
                  <a:gd name="connsiteX655" fmla="*/ 1317904 w 7039738"/>
                  <a:gd name="connsiteY655" fmla="*/ 2005263 h 4318087"/>
                  <a:gd name="connsiteX656" fmla="*/ 1374051 w 7039738"/>
                  <a:gd name="connsiteY656" fmla="*/ 1997242 h 4318087"/>
                  <a:gd name="connsiteX657" fmla="*/ 1398114 w 7039738"/>
                  <a:gd name="connsiteY657" fmla="*/ 1989221 h 4318087"/>
                  <a:gd name="connsiteX658" fmla="*/ 1438219 w 7039738"/>
                  <a:gd name="connsiteY658" fmla="*/ 1965157 h 4318087"/>
                  <a:gd name="connsiteX659" fmla="*/ 1454262 w 7039738"/>
                  <a:gd name="connsiteY659" fmla="*/ 1949115 h 4318087"/>
                  <a:gd name="connsiteX660" fmla="*/ 1478325 w 7039738"/>
                  <a:gd name="connsiteY660" fmla="*/ 1941094 h 4318087"/>
                  <a:gd name="connsiteX661" fmla="*/ 1550514 w 7039738"/>
                  <a:gd name="connsiteY661" fmla="*/ 1900989 h 4318087"/>
                  <a:gd name="connsiteX662" fmla="*/ 1574577 w 7039738"/>
                  <a:gd name="connsiteY662" fmla="*/ 1876926 h 4318087"/>
                  <a:gd name="connsiteX663" fmla="*/ 1598641 w 7039738"/>
                  <a:gd name="connsiteY663" fmla="*/ 1860884 h 4318087"/>
                  <a:gd name="connsiteX664" fmla="*/ 1638746 w 7039738"/>
                  <a:gd name="connsiteY664" fmla="*/ 1820778 h 4318087"/>
                  <a:gd name="connsiteX665" fmla="*/ 1662809 w 7039738"/>
                  <a:gd name="connsiteY665" fmla="*/ 1796715 h 4318087"/>
                  <a:gd name="connsiteX666" fmla="*/ 1686872 w 7039738"/>
                  <a:gd name="connsiteY666" fmla="*/ 1780673 h 4318087"/>
                  <a:gd name="connsiteX667" fmla="*/ 1710935 w 7039738"/>
                  <a:gd name="connsiteY667" fmla="*/ 1748589 h 4318087"/>
                  <a:gd name="connsiteX668" fmla="*/ 1734998 w 7039738"/>
                  <a:gd name="connsiteY668" fmla="*/ 1732547 h 4318087"/>
                  <a:gd name="connsiteX669" fmla="*/ 1751041 w 7039738"/>
                  <a:gd name="connsiteY669" fmla="*/ 1716505 h 4318087"/>
                  <a:gd name="connsiteX670" fmla="*/ 1783125 w 7039738"/>
                  <a:gd name="connsiteY670" fmla="*/ 1676400 h 4318087"/>
                  <a:gd name="connsiteX671" fmla="*/ 1815209 w 7039738"/>
                  <a:gd name="connsiteY671" fmla="*/ 1636294 h 4318087"/>
                  <a:gd name="connsiteX672" fmla="*/ 1823230 w 7039738"/>
                  <a:gd name="connsiteY672" fmla="*/ 1612231 h 4318087"/>
                  <a:gd name="connsiteX673" fmla="*/ 1847293 w 7039738"/>
                  <a:gd name="connsiteY673" fmla="*/ 1564105 h 4318087"/>
                  <a:gd name="connsiteX674" fmla="*/ 1831251 w 7039738"/>
                  <a:gd name="connsiteY674" fmla="*/ 1451810 h 4318087"/>
                  <a:gd name="connsiteX675" fmla="*/ 1815209 w 7039738"/>
                  <a:gd name="connsiteY675" fmla="*/ 1427747 h 4318087"/>
                  <a:gd name="connsiteX676" fmla="*/ 1791146 w 7039738"/>
                  <a:gd name="connsiteY676" fmla="*/ 1411705 h 4318087"/>
                  <a:gd name="connsiteX677" fmla="*/ 1751041 w 7039738"/>
                  <a:gd name="connsiteY677" fmla="*/ 1371600 h 4318087"/>
                  <a:gd name="connsiteX678" fmla="*/ 1734998 w 7039738"/>
                  <a:gd name="connsiteY678" fmla="*/ 1355557 h 4318087"/>
                  <a:gd name="connsiteX679" fmla="*/ 1662809 w 7039738"/>
                  <a:gd name="connsiteY679" fmla="*/ 1315452 h 4318087"/>
                  <a:gd name="connsiteX680" fmla="*/ 1614683 w 7039738"/>
                  <a:gd name="connsiteY680" fmla="*/ 1275347 h 4318087"/>
                  <a:gd name="connsiteX681" fmla="*/ 1582598 w 7039738"/>
                  <a:gd name="connsiteY681" fmla="*/ 1251284 h 4318087"/>
                  <a:gd name="connsiteX682" fmla="*/ 1534472 w 7039738"/>
                  <a:gd name="connsiteY682" fmla="*/ 1235242 h 4318087"/>
                  <a:gd name="connsiteX683" fmla="*/ 1422177 w 7039738"/>
                  <a:gd name="connsiteY683" fmla="*/ 1203157 h 4318087"/>
                  <a:gd name="connsiteX684" fmla="*/ 1285819 w 7039738"/>
                  <a:gd name="connsiteY684" fmla="*/ 1179094 h 4318087"/>
                  <a:gd name="connsiteX685" fmla="*/ 1237693 w 7039738"/>
                  <a:gd name="connsiteY685" fmla="*/ 1171073 h 4318087"/>
                  <a:gd name="connsiteX686" fmla="*/ 1189567 w 7039738"/>
                  <a:gd name="connsiteY686" fmla="*/ 1163052 h 4318087"/>
                  <a:gd name="connsiteX687" fmla="*/ 1101335 w 7039738"/>
                  <a:gd name="connsiteY687" fmla="*/ 1147010 h 4318087"/>
                  <a:gd name="connsiteX688" fmla="*/ 900809 w 7039738"/>
                  <a:gd name="connsiteY688" fmla="*/ 1155031 h 4318087"/>
                  <a:gd name="connsiteX689" fmla="*/ 860704 w 7039738"/>
                  <a:gd name="connsiteY689" fmla="*/ 1163052 h 4318087"/>
                  <a:gd name="connsiteX690" fmla="*/ 772472 w 7039738"/>
                  <a:gd name="connsiteY690" fmla="*/ 1179094 h 4318087"/>
                  <a:gd name="connsiteX691" fmla="*/ 748409 w 7039738"/>
                  <a:gd name="connsiteY691" fmla="*/ 1195136 h 4318087"/>
                  <a:gd name="connsiteX692" fmla="*/ 716325 w 7039738"/>
                  <a:gd name="connsiteY692" fmla="*/ 1203157 h 4318087"/>
                  <a:gd name="connsiteX693" fmla="*/ 692262 w 7039738"/>
                  <a:gd name="connsiteY693" fmla="*/ 1211178 h 4318087"/>
                  <a:gd name="connsiteX694" fmla="*/ 628093 w 7039738"/>
                  <a:gd name="connsiteY694" fmla="*/ 1243263 h 4318087"/>
                  <a:gd name="connsiteX695" fmla="*/ 571946 w 7039738"/>
                  <a:gd name="connsiteY695" fmla="*/ 1259305 h 4318087"/>
                  <a:gd name="connsiteX696" fmla="*/ 507777 w 7039738"/>
                  <a:gd name="connsiteY696" fmla="*/ 1291389 h 4318087"/>
                  <a:gd name="connsiteX697" fmla="*/ 475693 w 7039738"/>
                  <a:gd name="connsiteY697" fmla="*/ 1307431 h 4318087"/>
                  <a:gd name="connsiteX698" fmla="*/ 451630 w 7039738"/>
                  <a:gd name="connsiteY698" fmla="*/ 1315452 h 4318087"/>
                  <a:gd name="connsiteX699" fmla="*/ 411525 w 7039738"/>
                  <a:gd name="connsiteY699" fmla="*/ 1347536 h 4318087"/>
                  <a:gd name="connsiteX700" fmla="*/ 355377 w 7039738"/>
                  <a:gd name="connsiteY700" fmla="*/ 1379621 h 4318087"/>
                  <a:gd name="connsiteX701" fmla="*/ 323293 w 7039738"/>
                  <a:gd name="connsiteY701" fmla="*/ 1403684 h 4318087"/>
                  <a:gd name="connsiteX702" fmla="*/ 299230 w 7039738"/>
                  <a:gd name="connsiteY702" fmla="*/ 1411705 h 4318087"/>
                  <a:gd name="connsiteX703" fmla="*/ 275167 w 7039738"/>
                  <a:gd name="connsiteY703" fmla="*/ 1435768 h 4318087"/>
                  <a:gd name="connsiteX704" fmla="*/ 251104 w 7039738"/>
                  <a:gd name="connsiteY704" fmla="*/ 1443789 h 4318087"/>
                  <a:gd name="connsiteX705" fmla="*/ 210998 w 7039738"/>
                  <a:gd name="connsiteY705" fmla="*/ 1475873 h 4318087"/>
                  <a:gd name="connsiteX706" fmla="*/ 186935 w 7039738"/>
                  <a:gd name="connsiteY706" fmla="*/ 1491915 h 4318087"/>
                  <a:gd name="connsiteX707" fmla="*/ 235062 w 7039738"/>
                  <a:gd name="connsiteY707" fmla="*/ 1475873 h 4318087"/>
                  <a:gd name="connsiteX708" fmla="*/ 251104 w 7039738"/>
                  <a:gd name="connsiteY708" fmla="*/ 1451810 h 4318087"/>
                  <a:gd name="connsiteX709" fmla="*/ 251104 w 7039738"/>
                  <a:gd name="connsiteY709" fmla="*/ 1371600 h 4318087"/>
                  <a:gd name="connsiteX710" fmla="*/ 90683 w 7039738"/>
                  <a:gd name="connsiteY710" fmla="*/ 1395663 h 4318087"/>
                  <a:gd name="connsiteX711" fmla="*/ 42556 w 7039738"/>
                  <a:gd name="connsiteY711" fmla="*/ 1427747 h 4318087"/>
                  <a:gd name="connsiteX712" fmla="*/ 18493 w 7039738"/>
                  <a:gd name="connsiteY712" fmla="*/ 1443789 h 4318087"/>
                  <a:gd name="connsiteX713" fmla="*/ 42556 w 7039738"/>
                  <a:gd name="connsiteY713" fmla="*/ 1419726 h 4318087"/>
                  <a:gd name="connsiteX714" fmla="*/ 66619 w 7039738"/>
                  <a:gd name="connsiteY714" fmla="*/ 1411705 h 4318087"/>
                  <a:gd name="connsiteX715" fmla="*/ 106725 w 7039738"/>
                  <a:gd name="connsiteY715" fmla="*/ 1379621 h 4318087"/>
                  <a:gd name="connsiteX716" fmla="*/ 130788 w 7039738"/>
                  <a:gd name="connsiteY716" fmla="*/ 1371600 h 4318087"/>
                  <a:gd name="connsiteX717" fmla="*/ 146830 w 7039738"/>
                  <a:gd name="connsiteY717" fmla="*/ 1355557 h 4318087"/>
                  <a:gd name="connsiteX718" fmla="*/ 170893 w 7039738"/>
                  <a:gd name="connsiteY718" fmla="*/ 1339515 h 4318087"/>
                  <a:gd name="connsiteX719" fmla="*/ 210998 w 7039738"/>
                  <a:gd name="connsiteY719" fmla="*/ 1307431 h 4318087"/>
                  <a:gd name="connsiteX720" fmla="*/ 227041 w 7039738"/>
                  <a:gd name="connsiteY720" fmla="*/ 1291389 h 4318087"/>
                  <a:gd name="connsiteX721" fmla="*/ 275167 w 7039738"/>
                  <a:gd name="connsiteY721" fmla="*/ 1275347 h 4318087"/>
                  <a:gd name="connsiteX722" fmla="*/ 299230 w 7039738"/>
                  <a:gd name="connsiteY722" fmla="*/ 1267326 h 4318087"/>
                  <a:gd name="connsiteX723" fmla="*/ 323293 w 7039738"/>
                  <a:gd name="connsiteY723" fmla="*/ 1251284 h 4318087"/>
                  <a:gd name="connsiteX724" fmla="*/ 371419 w 7039738"/>
                  <a:gd name="connsiteY724" fmla="*/ 1235242 h 4318087"/>
                  <a:gd name="connsiteX725" fmla="*/ 395483 w 7039738"/>
                  <a:gd name="connsiteY725" fmla="*/ 1227221 h 4318087"/>
                  <a:gd name="connsiteX726" fmla="*/ 459651 w 7039738"/>
                  <a:gd name="connsiteY726" fmla="*/ 1195136 h 4318087"/>
                  <a:gd name="connsiteX727" fmla="*/ 507777 w 7039738"/>
                  <a:gd name="connsiteY727" fmla="*/ 1171073 h 4318087"/>
                  <a:gd name="connsiteX728" fmla="*/ 531841 w 7039738"/>
                  <a:gd name="connsiteY728" fmla="*/ 1155031 h 4318087"/>
                  <a:gd name="connsiteX729" fmla="*/ 596009 w 7039738"/>
                  <a:gd name="connsiteY729" fmla="*/ 1122947 h 4318087"/>
                  <a:gd name="connsiteX730" fmla="*/ 644135 w 7039738"/>
                  <a:gd name="connsiteY730" fmla="*/ 1106905 h 4318087"/>
                  <a:gd name="connsiteX731" fmla="*/ 668198 w 7039738"/>
                  <a:gd name="connsiteY731" fmla="*/ 1090863 h 4318087"/>
                  <a:gd name="connsiteX732" fmla="*/ 724346 w 7039738"/>
                  <a:gd name="connsiteY732" fmla="*/ 1074821 h 4318087"/>
                  <a:gd name="connsiteX733" fmla="*/ 772472 w 7039738"/>
                  <a:gd name="connsiteY733" fmla="*/ 1058778 h 4318087"/>
                  <a:gd name="connsiteX734" fmla="*/ 804556 w 7039738"/>
                  <a:gd name="connsiteY734" fmla="*/ 1050757 h 4318087"/>
                  <a:gd name="connsiteX735" fmla="*/ 828619 w 7039738"/>
                  <a:gd name="connsiteY735" fmla="*/ 1042736 h 4318087"/>
                  <a:gd name="connsiteX736" fmla="*/ 940914 w 7039738"/>
                  <a:gd name="connsiteY736" fmla="*/ 1026694 h 4318087"/>
                  <a:gd name="connsiteX737" fmla="*/ 1165504 w 7039738"/>
                  <a:gd name="connsiteY737" fmla="*/ 1034715 h 4318087"/>
                  <a:gd name="connsiteX738" fmla="*/ 1333946 w 7039738"/>
                  <a:gd name="connsiteY738" fmla="*/ 1050757 h 4318087"/>
                  <a:gd name="connsiteX739" fmla="*/ 1486346 w 7039738"/>
                  <a:gd name="connsiteY739" fmla="*/ 1058778 h 4318087"/>
                  <a:gd name="connsiteX740" fmla="*/ 1534472 w 7039738"/>
                  <a:gd name="connsiteY740" fmla="*/ 1074821 h 4318087"/>
                  <a:gd name="connsiteX741" fmla="*/ 1558535 w 7039738"/>
                  <a:gd name="connsiteY741" fmla="*/ 1082842 h 4318087"/>
                  <a:gd name="connsiteX742" fmla="*/ 1614683 w 7039738"/>
                  <a:gd name="connsiteY742" fmla="*/ 1090863 h 4318087"/>
                  <a:gd name="connsiteX743" fmla="*/ 1606662 w 7039738"/>
                  <a:gd name="connsiteY743" fmla="*/ 1074821 h 4318087"/>
                  <a:gd name="connsiteX744" fmla="*/ 1542493 w 7039738"/>
                  <a:gd name="connsiteY744" fmla="*/ 1018673 h 4318087"/>
                  <a:gd name="connsiteX745" fmla="*/ 1478325 w 7039738"/>
                  <a:gd name="connsiteY745" fmla="*/ 1002631 h 4318087"/>
                  <a:gd name="connsiteX746" fmla="*/ 1454262 w 7039738"/>
                  <a:gd name="connsiteY746" fmla="*/ 994610 h 4318087"/>
                  <a:gd name="connsiteX747" fmla="*/ 1269777 w 7039738"/>
                  <a:gd name="connsiteY747" fmla="*/ 978568 h 4318087"/>
                  <a:gd name="connsiteX748" fmla="*/ 1085293 w 7039738"/>
                  <a:gd name="connsiteY748" fmla="*/ 962526 h 4318087"/>
                  <a:gd name="connsiteX749" fmla="*/ 788514 w 7039738"/>
                  <a:gd name="connsiteY749" fmla="*/ 946484 h 4318087"/>
                  <a:gd name="connsiteX750" fmla="*/ 668198 w 7039738"/>
                  <a:gd name="connsiteY750" fmla="*/ 938463 h 4318087"/>
                  <a:gd name="connsiteX751" fmla="*/ 628093 w 7039738"/>
                  <a:gd name="connsiteY751" fmla="*/ 930442 h 4318087"/>
                  <a:gd name="connsiteX752" fmla="*/ 604030 w 7039738"/>
                  <a:gd name="connsiteY752" fmla="*/ 922421 h 4318087"/>
                  <a:gd name="connsiteX753" fmla="*/ 531841 w 7039738"/>
                  <a:gd name="connsiteY753" fmla="*/ 906378 h 4318087"/>
                  <a:gd name="connsiteX754" fmla="*/ 483714 w 7039738"/>
                  <a:gd name="connsiteY754" fmla="*/ 890336 h 4318087"/>
                  <a:gd name="connsiteX755" fmla="*/ 435588 w 7039738"/>
                  <a:gd name="connsiteY755" fmla="*/ 858252 h 4318087"/>
                  <a:gd name="connsiteX756" fmla="*/ 387462 w 7039738"/>
                  <a:gd name="connsiteY756" fmla="*/ 842210 h 4318087"/>
                  <a:gd name="connsiteX757" fmla="*/ 347356 w 7039738"/>
                  <a:gd name="connsiteY757" fmla="*/ 810126 h 4318087"/>
                  <a:gd name="connsiteX758" fmla="*/ 323293 w 7039738"/>
                  <a:gd name="connsiteY758" fmla="*/ 786063 h 4318087"/>
                  <a:gd name="connsiteX759" fmla="*/ 299230 w 7039738"/>
                  <a:gd name="connsiteY759" fmla="*/ 770021 h 4318087"/>
                  <a:gd name="connsiteX760" fmla="*/ 283188 w 7039738"/>
                  <a:gd name="connsiteY760" fmla="*/ 753978 h 4318087"/>
                  <a:gd name="connsiteX761" fmla="*/ 331314 w 7039738"/>
                  <a:gd name="connsiteY761" fmla="*/ 778042 h 4318087"/>
                  <a:gd name="connsiteX762" fmla="*/ 379441 w 7039738"/>
                  <a:gd name="connsiteY762" fmla="*/ 794084 h 4318087"/>
                  <a:gd name="connsiteX763" fmla="*/ 403504 w 7039738"/>
                  <a:gd name="connsiteY763" fmla="*/ 802105 h 4318087"/>
                  <a:gd name="connsiteX764" fmla="*/ 427567 w 7039738"/>
                  <a:gd name="connsiteY764" fmla="*/ 810126 h 4318087"/>
                  <a:gd name="connsiteX765" fmla="*/ 467672 w 7039738"/>
                  <a:gd name="connsiteY765" fmla="*/ 802105 h 4318087"/>
                  <a:gd name="connsiteX766" fmla="*/ 451630 w 7039738"/>
                  <a:gd name="connsiteY766" fmla="*/ 753978 h 4318087"/>
                  <a:gd name="connsiteX767" fmla="*/ 427567 w 7039738"/>
                  <a:gd name="connsiteY767" fmla="*/ 681789 h 4318087"/>
                  <a:gd name="connsiteX768" fmla="*/ 419546 w 7039738"/>
                  <a:gd name="connsiteY768" fmla="*/ 657726 h 4318087"/>
                  <a:gd name="connsiteX769" fmla="*/ 411525 w 7039738"/>
                  <a:gd name="connsiteY769" fmla="*/ 633663 h 4318087"/>
                  <a:gd name="connsiteX770" fmla="*/ 419546 w 7039738"/>
                  <a:gd name="connsiteY770" fmla="*/ 577515 h 43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Lst>
                <a:rect l="l" t="t" r="r" b="b"/>
                <a:pathLst>
                  <a:path w="7039738" h="4318087">
                    <a:moveTo>
                      <a:pt x="419546" y="577515"/>
                    </a:moveTo>
                    <a:cubicBezTo>
                      <a:pt x="422220" y="590884"/>
                      <a:pt x="421926" y="605210"/>
                      <a:pt x="427567" y="617621"/>
                    </a:cubicBezTo>
                    <a:cubicBezTo>
                      <a:pt x="447910" y="662376"/>
                      <a:pt x="452153" y="660749"/>
                      <a:pt x="483714" y="681789"/>
                    </a:cubicBezTo>
                    <a:cubicBezTo>
                      <a:pt x="505103" y="745957"/>
                      <a:pt x="473019" y="671094"/>
                      <a:pt x="515798" y="713873"/>
                    </a:cubicBezTo>
                    <a:cubicBezTo>
                      <a:pt x="558576" y="756651"/>
                      <a:pt x="483713" y="724568"/>
                      <a:pt x="547883" y="745957"/>
                    </a:cubicBezTo>
                    <a:cubicBezTo>
                      <a:pt x="575882" y="773957"/>
                      <a:pt x="556751" y="759609"/>
                      <a:pt x="612051" y="778042"/>
                    </a:cubicBezTo>
                    <a:lnTo>
                      <a:pt x="636114" y="786063"/>
                    </a:lnTo>
                    <a:cubicBezTo>
                      <a:pt x="718330" y="813468"/>
                      <a:pt x="653486" y="794302"/>
                      <a:pt x="844662" y="802105"/>
                    </a:cubicBezTo>
                    <a:cubicBezTo>
                      <a:pt x="1117179" y="813228"/>
                      <a:pt x="1055543" y="810183"/>
                      <a:pt x="1382072" y="818147"/>
                    </a:cubicBezTo>
                    <a:cubicBezTo>
                      <a:pt x="1390093" y="820821"/>
                      <a:pt x="1397844" y="824510"/>
                      <a:pt x="1406135" y="826168"/>
                    </a:cubicBezTo>
                    <a:cubicBezTo>
                      <a:pt x="1469839" y="838909"/>
                      <a:pt x="1533763" y="837219"/>
                      <a:pt x="1598641" y="842210"/>
                    </a:cubicBezTo>
                    <a:cubicBezTo>
                      <a:pt x="1634688" y="844983"/>
                      <a:pt x="1675070" y="849286"/>
                      <a:pt x="1710935" y="858252"/>
                    </a:cubicBezTo>
                    <a:cubicBezTo>
                      <a:pt x="1719137" y="860303"/>
                      <a:pt x="1726707" y="864615"/>
                      <a:pt x="1734998" y="866273"/>
                    </a:cubicBezTo>
                    <a:cubicBezTo>
                      <a:pt x="1766893" y="872652"/>
                      <a:pt x="1799051" y="877715"/>
                      <a:pt x="1831251" y="882315"/>
                    </a:cubicBezTo>
                    <a:cubicBezTo>
                      <a:pt x="1849967" y="884989"/>
                      <a:pt x="1868797" y="886954"/>
                      <a:pt x="1887398" y="890336"/>
                    </a:cubicBezTo>
                    <a:cubicBezTo>
                      <a:pt x="1942402" y="900337"/>
                      <a:pt x="1897738" y="894925"/>
                      <a:pt x="1943546" y="906378"/>
                    </a:cubicBezTo>
                    <a:cubicBezTo>
                      <a:pt x="1956772" y="909685"/>
                      <a:pt x="1970425" y="911093"/>
                      <a:pt x="1983651" y="914400"/>
                    </a:cubicBezTo>
                    <a:cubicBezTo>
                      <a:pt x="2013752" y="921926"/>
                      <a:pt x="2007655" y="924688"/>
                      <a:pt x="2039798" y="938463"/>
                    </a:cubicBezTo>
                    <a:cubicBezTo>
                      <a:pt x="2047570" y="941794"/>
                      <a:pt x="2055945" y="943515"/>
                      <a:pt x="2063862" y="946484"/>
                    </a:cubicBezTo>
                    <a:cubicBezTo>
                      <a:pt x="2085316" y="954529"/>
                      <a:pt x="2115798" y="966416"/>
                      <a:pt x="2136051" y="978568"/>
                    </a:cubicBezTo>
                    <a:cubicBezTo>
                      <a:pt x="2152584" y="988488"/>
                      <a:pt x="2166932" y="1002030"/>
                      <a:pt x="2184177" y="1010652"/>
                    </a:cubicBezTo>
                    <a:cubicBezTo>
                      <a:pt x="2194872" y="1015999"/>
                      <a:pt x="2205160" y="1022253"/>
                      <a:pt x="2216262" y="1026694"/>
                    </a:cubicBezTo>
                    <a:cubicBezTo>
                      <a:pt x="2231962" y="1032974"/>
                      <a:pt x="2250318" y="1033356"/>
                      <a:pt x="2264388" y="1042736"/>
                    </a:cubicBezTo>
                    <a:cubicBezTo>
                      <a:pt x="2272409" y="1048083"/>
                      <a:pt x="2280923" y="1052756"/>
                      <a:pt x="2288451" y="1058778"/>
                    </a:cubicBezTo>
                    <a:cubicBezTo>
                      <a:pt x="2294356" y="1063502"/>
                      <a:pt x="2298008" y="1070930"/>
                      <a:pt x="2304493" y="1074821"/>
                    </a:cubicBezTo>
                    <a:cubicBezTo>
                      <a:pt x="2311743" y="1079171"/>
                      <a:pt x="2321165" y="1078736"/>
                      <a:pt x="2328556" y="1082842"/>
                    </a:cubicBezTo>
                    <a:cubicBezTo>
                      <a:pt x="2345410" y="1092205"/>
                      <a:pt x="2360641" y="1104231"/>
                      <a:pt x="2376683" y="1114926"/>
                    </a:cubicBezTo>
                    <a:cubicBezTo>
                      <a:pt x="2384704" y="1120273"/>
                      <a:pt x="2391394" y="1128630"/>
                      <a:pt x="2400746" y="1130968"/>
                    </a:cubicBezTo>
                    <a:lnTo>
                      <a:pt x="2432830" y="1138989"/>
                    </a:lnTo>
                    <a:cubicBezTo>
                      <a:pt x="2438177" y="1147010"/>
                      <a:pt x="2441344" y="1157030"/>
                      <a:pt x="2448872" y="1163052"/>
                    </a:cubicBezTo>
                    <a:cubicBezTo>
                      <a:pt x="2455474" y="1168334"/>
                      <a:pt x="2465373" y="1167292"/>
                      <a:pt x="2472935" y="1171073"/>
                    </a:cubicBezTo>
                    <a:cubicBezTo>
                      <a:pt x="2481557" y="1175384"/>
                      <a:pt x="2489470" y="1181093"/>
                      <a:pt x="2496998" y="1187115"/>
                    </a:cubicBezTo>
                    <a:cubicBezTo>
                      <a:pt x="2502903" y="1191839"/>
                      <a:pt x="2507136" y="1198433"/>
                      <a:pt x="2513041" y="1203157"/>
                    </a:cubicBezTo>
                    <a:cubicBezTo>
                      <a:pt x="2520569" y="1209179"/>
                      <a:pt x="2529899" y="1212795"/>
                      <a:pt x="2537104" y="1219200"/>
                    </a:cubicBezTo>
                    <a:cubicBezTo>
                      <a:pt x="2602028" y="1276911"/>
                      <a:pt x="2559675" y="1258808"/>
                      <a:pt x="2609293" y="1275347"/>
                    </a:cubicBezTo>
                    <a:cubicBezTo>
                      <a:pt x="2646067" y="1330508"/>
                      <a:pt x="2623086" y="1317376"/>
                      <a:pt x="2665441" y="1331494"/>
                    </a:cubicBezTo>
                    <a:cubicBezTo>
                      <a:pt x="2679370" y="1373281"/>
                      <a:pt x="2664338" y="1340142"/>
                      <a:pt x="2689504" y="1371600"/>
                    </a:cubicBezTo>
                    <a:cubicBezTo>
                      <a:pt x="2720059" y="1409794"/>
                      <a:pt x="2688360" y="1384206"/>
                      <a:pt x="2729609" y="1411705"/>
                    </a:cubicBezTo>
                    <a:lnTo>
                      <a:pt x="2721588" y="1387642"/>
                    </a:lnTo>
                    <a:lnTo>
                      <a:pt x="2713567" y="1363578"/>
                    </a:lnTo>
                    <a:lnTo>
                      <a:pt x="2705546" y="1339515"/>
                    </a:lnTo>
                    <a:cubicBezTo>
                      <a:pt x="2691450" y="1184454"/>
                      <a:pt x="2692550" y="1236553"/>
                      <a:pt x="2705546" y="1002631"/>
                    </a:cubicBezTo>
                    <a:cubicBezTo>
                      <a:pt x="2705789" y="998257"/>
                      <a:pt x="2718298" y="938119"/>
                      <a:pt x="2721588" y="930442"/>
                    </a:cubicBezTo>
                    <a:cubicBezTo>
                      <a:pt x="2725385" y="921581"/>
                      <a:pt x="2732283" y="914399"/>
                      <a:pt x="2737630" y="906378"/>
                    </a:cubicBezTo>
                    <a:cubicBezTo>
                      <a:pt x="2754323" y="839604"/>
                      <a:pt x="2733997" y="905623"/>
                      <a:pt x="2761693" y="850231"/>
                    </a:cubicBezTo>
                    <a:cubicBezTo>
                      <a:pt x="2781866" y="809886"/>
                      <a:pt x="2751217" y="828623"/>
                      <a:pt x="2801798" y="778042"/>
                    </a:cubicBezTo>
                    <a:cubicBezTo>
                      <a:pt x="2809819" y="770021"/>
                      <a:pt x="2818898" y="762932"/>
                      <a:pt x="2825862" y="753978"/>
                    </a:cubicBezTo>
                    <a:cubicBezTo>
                      <a:pt x="2837699" y="738759"/>
                      <a:pt x="2847251" y="721894"/>
                      <a:pt x="2857946" y="705852"/>
                    </a:cubicBezTo>
                    <a:cubicBezTo>
                      <a:pt x="2863293" y="697831"/>
                      <a:pt x="2867171" y="688606"/>
                      <a:pt x="2873988" y="681789"/>
                    </a:cubicBezTo>
                    <a:cubicBezTo>
                      <a:pt x="2903137" y="652640"/>
                      <a:pt x="2896391" y="661654"/>
                      <a:pt x="2922114" y="625642"/>
                    </a:cubicBezTo>
                    <a:cubicBezTo>
                      <a:pt x="2981848" y="542012"/>
                      <a:pt x="2887332" y="667378"/>
                      <a:pt x="2962219" y="577515"/>
                    </a:cubicBezTo>
                    <a:cubicBezTo>
                      <a:pt x="2982042" y="553728"/>
                      <a:pt x="2977489" y="549393"/>
                      <a:pt x="2994304" y="521368"/>
                    </a:cubicBezTo>
                    <a:cubicBezTo>
                      <a:pt x="3004224" y="504835"/>
                      <a:pt x="3026388" y="473242"/>
                      <a:pt x="3026388" y="473242"/>
                    </a:cubicBezTo>
                    <a:cubicBezTo>
                      <a:pt x="3031735" y="457200"/>
                      <a:pt x="3033050" y="439185"/>
                      <a:pt x="3042430" y="425115"/>
                    </a:cubicBezTo>
                    <a:cubicBezTo>
                      <a:pt x="3060007" y="398750"/>
                      <a:pt x="3058191" y="406046"/>
                      <a:pt x="3066493" y="376989"/>
                    </a:cubicBezTo>
                    <a:cubicBezTo>
                      <a:pt x="3069521" y="366389"/>
                      <a:pt x="3071486" y="355505"/>
                      <a:pt x="3074514" y="344905"/>
                    </a:cubicBezTo>
                    <a:cubicBezTo>
                      <a:pt x="3076837" y="336775"/>
                      <a:pt x="3080310" y="328999"/>
                      <a:pt x="3082535" y="320842"/>
                    </a:cubicBezTo>
                    <a:cubicBezTo>
                      <a:pt x="3088336" y="299571"/>
                      <a:pt x="3091605" y="277590"/>
                      <a:pt x="3098577" y="256673"/>
                    </a:cubicBezTo>
                    <a:cubicBezTo>
                      <a:pt x="3101251" y="248652"/>
                      <a:pt x="3104764" y="240864"/>
                      <a:pt x="3106598" y="232610"/>
                    </a:cubicBezTo>
                    <a:cubicBezTo>
                      <a:pt x="3125418" y="147922"/>
                      <a:pt x="3104584" y="214585"/>
                      <a:pt x="3122641" y="160421"/>
                    </a:cubicBezTo>
                    <a:cubicBezTo>
                      <a:pt x="3140050" y="21145"/>
                      <a:pt x="3128227" y="73909"/>
                      <a:pt x="3146704" y="0"/>
                    </a:cubicBezTo>
                    <a:cubicBezTo>
                      <a:pt x="3149378" y="8021"/>
                      <a:pt x="3152891" y="15809"/>
                      <a:pt x="3154725" y="24063"/>
                    </a:cubicBezTo>
                    <a:cubicBezTo>
                      <a:pt x="3162726" y="60067"/>
                      <a:pt x="3166905" y="109624"/>
                      <a:pt x="3170767" y="144378"/>
                    </a:cubicBezTo>
                    <a:cubicBezTo>
                      <a:pt x="3168093" y="208547"/>
                      <a:pt x="3156931" y="272923"/>
                      <a:pt x="3162746" y="336884"/>
                    </a:cubicBezTo>
                    <a:cubicBezTo>
                      <a:pt x="3163619" y="346484"/>
                      <a:pt x="3180787" y="328370"/>
                      <a:pt x="3186809" y="320842"/>
                    </a:cubicBezTo>
                    <a:cubicBezTo>
                      <a:pt x="3192091" y="314240"/>
                      <a:pt x="3191049" y="304341"/>
                      <a:pt x="3194830" y="296778"/>
                    </a:cubicBezTo>
                    <a:cubicBezTo>
                      <a:pt x="3199141" y="288156"/>
                      <a:pt x="3206957" y="281524"/>
                      <a:pt x="3210872" y="272715"/>
                    </a:cubicBezTo>
                    <a:cubicBezTo>
                      <a:pt x="3217740" y="257263"/>
                      <a:pt x="3221567" y="240631"/>
                      <a:pt x="3226914" y="224589"/>
                    </a:cubicBezTo>
                    <a:lnTo>
                      <a:pt x="3234935" y="200526"/>
                    </a:lnTo>
                    <a:cubicBezTo>
                      <a:pt x="3237609" y="192505"/>
                      <a:pt x="3238266" y="183498"/>
                      <a:pt x="3242956" y="176463"/>
                    </a:cubicBezTo>
                    <a:lnTo>
                      <a:pt x="3258998" y="152400"/>
                    </a:lnTo>
                    <a:cubicBezTo>
                      <a:pt x="3285960" y="71509"/>
                      <a:pt x="3244817" y="196994"/>
                      <a:pt x="3275041" y="96252"/>
                    </a:cubicBezTo>
                    <a:cubicBezTo>
                      <a:pt x="3304327" y="-1364"/>
                      <a:pt x="3280620" y="89976"/>
                      <a:pt x="3299104" y="16042"/>
                    </a:cubicBezTo>
                    <a:cubicBezTo>
                      <a:pt x="3301778" y="26737"/>
                      <a:pt x="3304734" y="37365"/>
                      <a:pt x="3307125" y="48126"/>
                    </a:cubicBezTo>
                    <a:cubicBezTo>
                      <a:pt x="3310082" y="61434"/>
                      <a:pt x="3311839" y="75005"/>
                      <a:pt x="3315146" y="88231"/>
                    </a:cubicBezTo>
                    <a:cubicBezTo>
                      <a:pt x="3317197" y="96433"/>
                      <a:pt x="3320493" y="104273"/>
                      <a:pt x="3323167" y="112294"/>
                    </a:cubicBezTo>
                    <a:cubicBezTo>
                      <a:pt x="3317847" y="202739"/>
                      <a:pt x="3324254" y="237371"/>
                      <a:pt x="3299104" y="312821"/>
                    </a:cubicBezTo>
                    <a:lnTo>
                      <a:pt x="3283062" y="360947"/>
                    </a:lnTo>
                    <a:cubicBezTo>
                      <a:pt x="3280388" y="368968"/>
                      <a:pt x="3281020" y="379032"/>
                      <a:pt x="3275041" y="385010"/>
                    </a:cubicBezTo>
                    <a:cubicBezTo>
                      <a:pt x="3260119" y="399931"/>
                      <a:pt x="3253075" y="404877"/>
                      <a:pt x="3242956" y="425115"/>
                    </a:cubicBezTo>
                    <a:cubicBezTo>
                      <a:pt x="3239175" y="432677"/>
                      <a:pt x="3239285" y="441928"/>
                      <a:pt x="3234935" y="449178"/>
                    </a:cubicBezTo>
                    <a:cubicBezTo>
                      <a:pt x="3231044" y="455663"/>
                      <a:pt x="3223617" y="459316"/>
                      <a:pt x="3218893" y="465221"/>
                    </a:cubicBezTo>
                    <a:cubicBezTo>
                      <a:pt x="3188338" y="503415"/>
                      <a:pt x="3220037" y="477827"/>
                      <a:pt x="3178788" y="505326"/>
                    </a:cubicBezTo>
                    <a:cubicBezTo>
                      <a:pt x="3173441" y="513347"/>
                      <a:pt x="3169563" y="522572"/>
                      <a:pt x="3162746" y="529389"/>
                    </a:cubicBezTo>
                    <a:cubicBezTo>
                      <a:pt x="3155929" y="536206"/>
                      <a:pt x="3144705" y="537903"/>
                      <a:pt x="3138683" y="545431"/>
                    </a:cubicBezTo>
                    <a:cubicBezTo>
                      <a:pt x="3107571" y="584321"/>
                      <a:pt x="3159101" y="560015"/>
                      <a:pt x="3106598" y="577515"/>
                    </a:cubicBezTo>
                    <a:cubicBezTo>
                      <a:pt x="3103924" y="585536"/>
                      <a:pt x="3102927" y="594328"/>
                      <a:pt x="3098577" y="601578"/>
                    </a:cubicBezTo>
                    <a:cubicBezTo>
                      <a:pt x="3094686" y="608063"/>
                      <a:pt x="3087072" y="611571"/>
                      <a:pt x="3082535" y="617621"/>
                    </a:cubicBezTo>
                    <a:cubicBezTo>
                      <a:pt x="3070967" y="633045"/>
                      <a:pt x="3061146" y="649705"/>
                      <a:pt x="3050451" y="665747"/>
                    </a:cubicBezTo>
                    <a:lnTo>
                      <a:pt x="3034409" y="689810"/>
                    </a:lnTo>
                    <a:lnTo>
                      <a:pt x="3018367" y="713873"/>
                    </a:lnTo>
                    <a:cubicBezTo>
                      <a:pt x="3039756" y="681789"/>
                      <a:pt x="3026388" y="695157"/>
                      <a:pt x="3058472" y="673768"/>
                    </a:cubicBezTo>
                    <a:cubicBezTo>
                      <a:pt x="3061146" y="665747"/>
                      <a:pt x="3060514" y="655684"/>
                      <a:pt x="3066493" y="649705"/>
                    </a:cubicBezTo>
                    <a:cubicBezTo>
                      <a:pt x="3072472" y="643726"/>
                      <a:pt x="3082994" y="645465"/>
                      <a:pt x="3090556" y="641684"/>
                    </a:cubicBezTo>
                    <a:cubicBezTo>
                      <a:pt x="3186850" y="593537"/>
                      <a:pt x="3056074" y="654354"/>
                      <a:pt x="3130662" y="609600"/>
                    </a:cubicBezTo>
                    <a:cubicBezTo>
                      <a:pt x="3137912" y="605250"/>
                      <a:pt x="3147163" y="605359"/>
                      <a:pt x="3154725" y="601578"/>
                    </a:cubicBezTo>
                    <a:cubicBezTo>
                      <a:pt x="3193930" y="581974"/>
                      <a:pt x="3162532" y="587595"/>
                      <a:pt x="3202851" y="577515"/>
                    </a:cubicBezTo>
                    <a:cubicBezTo>
                      <a:pt x="3253752" y="564790"/>
                      <a:pt x="3247234" y="573416"/>
                      <a:pt x="3307125" y="553452"/>
                    </a:cubicBezTo>
                    <a:cubicBezTo>
                      <a:pt x="3315146" y="550778"/>
                      <a:pt x="3322897" y="547089"/>
                      <a:pt x="3331188" y="545431"/>
                    </a:cubicBezTo>
                    <a:cubicBezTo>
                      <a:pt x="3349727" y="541723"/>
                      <a:pt x="3368734" y="540792"/>
                      <a:pt x="3387335" y="537410"/>
                    </a:cubicBezTo>
                    <a:cubicBezTo>
                      <a:pt x="3442341" y="527409"/>
                      <a:pt x="3397671" y="532821"/>
                      <a:pt x="3443483" y="521368"/>
                    </a:cubicBezTo>
                    <a:cubicBezTo>
                      <a:pt x="3456709" y="518062"/>
                      <a:pt x="3470362" y="516654"/>
                      <a:pt x="3483588" y="513347"/>
                    </a:cubicBezTo>
                    <a:cubicBezTo>
                      <a:pt x="3491790" y="511296"/>
                      <a:pt x="3499521" y="507649"/>
                      <a:pt x="3507651" y="505326"/>
                    </a:cubicBezTo>
                    <a:cubicBezTo>
                      <a:pt x="3518251" y="502298"/>
                      <a:pt x="3529135" y="500333"/>
                      <a:pt x="3539735" y="497305"/>
                    </a:cubicBezTo>
                    <a:cubicBezTo>
                      <a:pt x="3566438" y="489676"/>
                      <a:pt x="3565790" y="486278"/>
                      <a:pt x="3595883" y="481263"/>
                    </a:cubicBezTo>
                    <a:cubicBezTo>
                      <a:pt x="3617146" y="477719"/>
                      <a:pt x="3638712" y="476290"/>
                      <a:pt x="3660051" y="473242"/>
                    </a:cubicBezTo>
                    <a:cubicBezTo>
                      <a:pt x="3676151" y="470942"/>
                      <a:pt x="3692301" y="468749"/>
                      <a:pt x="3708177" y="465221"/>
                    </a:cubicBezTo>
                    <a:cubicBezTo>
                      <a:pt x="3716431" y="463387"/>
                      <a:pt x="3723950" y="458858"/>
                      <a:pt x="3732241" y="457200"/>
                    </a:cubicBezTo>
                    <a:cubicBezTo>
                      <a:pt x="3750780" y="453492"/>
                      <a:pt x="3769714" y="452127"/>
                      <a:pt x="3788388" y="449178"/>
                    </a:cubicBezTo>
                    <a:lnTo>
                      <a:pt x="3884641" y="433136"/>
                    </a:lnTo>
                    <a:lnTo>
                      <a:pt x="3932767" y="417094"/>
                    </a:lnTo>
                    <a:cubicBezTo>
                      <a:pt x="3940788" y="414420"/>
                      <a:pt x="3948539" y="410731"/>
                      <a:pt x="3956830" y="409073"/>
                    </a:cubicBezTo>
                    <a:cubicBezTo>
                      <a:pt x="3970198" y="406399"/>
                      <a:pt x="3983782" y="404639"/>
                      <a:pt x="3996935" y="401052"/>
                    </a:cubicBezTo>
                    <a:cubicBezTo>
                      <a:pt x="4013249" y="396603"/>
                      <a:pt x="4045062" y="385010"/>
                      <a:pt x="4045062" y="385010"/>
                    </a:cubicBezTo>
                    <a:cubicBezTo>
                      <a:pt x="4122723" y="326765"/>
                      <a:pt x="4023925" y="395579"/>
                      <a:pt x="4125272" y="344905"/>
                    </a:cubicBezTo>
                    <a:cubicBezTo>
                      <a:pt x="4164918" y="325082"/>
                      <a:pt x="4146013" y="332644"/>
                      <a:pt x="4181419" y="320842"/>
                    </a:cubicBezTo>
                    <a:cubicBezTo>
                      <a:pt x="4213709" y="288554"/>
                      <a:pt x="4177806" y="318953"/>
                      <a:pt x="4229546" y="296778"/>
                    </a:cubicBezTo>
                    <a:cubicBezTo>
                      <a:pt x="4238407" y="292980"/>
                      <a:pt x="4244987" y="285047"/>
                      <a:pt x="4253609" y="280736"/>
                    </a:cubicBezTo>
                    <a:cubicBezTo>
                      <a:pt x="4261171" y="276955"/>
                      <a:pt x="4270110" y="276496"/>
                      <a:pt x="4277672" y="272715"/>
                    </a:cubicBezTo>
                    <a:cubicBezTo>
                      <a:pt x="4286294" y="268404"/>
                      <a:pt x="4293113" y="260984"/>
                      <a:pt x="4301735" y="256673"/>
                    </a:cubicBezTo>
                    <a:cubicBezTo>
                      <a:pt x="4309297" y="252892"/>
                      <a:pt x="4318027" y="251982"/>
                      <a:pt x="4325798" y="248652"/>
                    </a:cubicBezTo>
                    <a:cubicBezTo>
                      <a:pt x="4336789" y="243942"/>
                      <a:pt x="4346892" y="237320"/>
                      <a:pt x="4357883" y="232610"/>
                    </a:cubicBezTo>
                    <a:cubicBezTo>
                      <a:pt x="4365654" y="229280"/>
                      <a:pt x="4374175" y="227920"/>
                      <a:pt x="4381946" y="224589"/>
                    </a:cubicBezTo>
                    <a:cubicBezTo>
                      <a:pt x="4392936" y="219879"/>
                      <a:pt x="4402928" y="212988"/>
                      <a:pt x="4414030" y="208547"/>
                    </a:cubicBezTo>
                    <a:cubicBezTo>
                      <a:pt x="4429730" y="202267"/>
                      <a:pt x="4446114" y="197852"/>
                      <a:pt x="4462156" y="192505"/>
                    </a:cubicBezTo>
                    <a:cubicBezTo>
                      <a:pt x="4470177" y="189831"/>
                      <a:pt x="4479184" y="189174"/>
                      <a:pt x="4486219" y="184484"/>
                    </a:cubicBezTo>
                    <a:cubicBezTo>
                      <a:pt x="4494240" y="179137"/>
                      <a:pt x="4501474" y="172357"/>
                      <a:pt x="4510283" y="168442"/>
                    </a:cubicBezTo>
                    <a:cubicBezTo>
                      <a:pt x="4525735" y="161574"/>
                      <a:pt x="4558409" y="152400"/>
                      <a:pt x="4558409" y="152400"/>
                    </a:cubicBezTo>
                    <a:lnTo>
                      <a:pt x="4606535" y="120315"/>
                    </a:lnTo>
                    <a:cubicBezTo>
                      <a:pt x="4614556" y="114968"/>
                      <a:pt x="4623781" y="111089"/>
                      <a:pt x="4630598" y="104273"/>
                    </a:cubicBezTo>
                    <a:cubicBezTo>
                      <a:pt x="4652620" y="82253"/>
                      <a:pt x="4639467" y="90622"/>
                      <a:pt x="4670704" y="80210"/>
                    </a:cubicBezTo>
                    <a:cubicBezTo>
                      <a:pt x="4649315" y="144377"/>
                      <a:pt x="4681399" y="69516"/>
                      <a:pt x="4638619" y="112294"/>
                    </a:cubicBezTo>
                    <a:cubicBezTo>
                      <a:pt x="4632640" y="118272"/>
                      <a:pt x="4635880" y="129755"/>
                      <a:pt x="4630598" y="136357"/>
                    </a:cubicBezTo>
                    <a:cubicBezTo>
                      <a:pt x="4624576" y="143885"/>
                      <a:pt x="4614556" y="147052"/>
                      <a:pt x="4606535" y="152400"/>
                    </a:cubicBezTo>
                    <a:cubicBezTo>
                      <a:pt x="4601188" y="160421"/>
                      <a:pt x="4598021" y="170441"/>
                      <a:pt x="4590493" y="176463"/>
                    </a:cubicBezTo>
                    <a:cubicBezTo>
                      <a:pt x="4583891" y="181745"/>
                      <a:pt x="4572409" y="178505"/>
                      <a:pt x="4566430" y="184484"/>
                    </a:cubicBezTo>
                    <a:cubicBezTo>
                      <a:pt x="4560451" y="190463"/>
                      <a:pt x="4564388" y="202568"/>
                      <a:pt x="4558409" y="208547"/>
                    </a:cubicBezTo>
                    <a:cubicBezTo>
                      <a:pt x="4552430" y="214526"/>
                      <a:pt x="4525891" y="216568"/>
                      <a:pt x="4534346" y="216568"/>
                    </a:cubicBezTo>
                    <a:cubicBezTo>
                      <a:pt x="4554677" y="216568"/>
                      <a:pt x="4653138" y="203724"/>
                      <a:pt x="4678725" y="200526"/>
                    </a:cubicBezTo>
                    <a:cubicBezTo>
                      <a:pt x="4701542" y="194822"/>
                      <a:pt x="4758883" y="176385"/>
                      <a:pt x="4774977" y="200526"/>
                    </a:cubicBezTo>
                    <a:cubicBezTo>
                      <a:pt x="4784357" y="214596"/>
                      <a:pt x="4742893" y="211221"/>
                      <a:pt x="4726851" y="216568"/>
                    </a:cubicBezTo>
                    <a:cubicBezTo>
                      <a:pt x="4639089" y="245822"/>
                      <a:pt x="4772024" y="199165"/>
                      <a:pt x="4678725" y="240631"/>
                    </a:cubicBezTo>
                    <a:cubicBezTo>
                      <a:pt x="4663272" y="247499"/>
                      <a:pt x="4630598" y="256673"/>
                      <a:pt x="4630598" y="256673"/>
                    </a:cubicBezTo>
                    <a:cubicBezTo>
                      <a:pt x="4622577" y="262020"/>
                      <a:pt x="4615344" y="268800"/>
                      <a:pt x="4606535" y="272715"/>
                    </a:cubicBezTo>
                    <a:cubicBezTo>
                      <a:pt x="4606530" y="272717"/>
                      <a:pt x="4546380" y="292766"/>
                      <a:pt x="4534346" y="296778"/>
                    </a:cubicBezTo>
                    <a:lnTo>
                      <a:pt x="4510283" y="304800"/>
                    </a:lnTo>
                    <a:lnTo>
                      <a:pt x="4486219" y="312821"/>
                    </a:lnTo>
                    <a:lnTo>
                      <a:pt x="4438093" y="344905"/>
                    </a:lnTo>
                    <a:cubicBezTo>
                      <a:pt x="4430072" y="350252"/>
                      <a:pt x="4423175" y="357899"/>
                      <a:pt x="4414030" y="360947"/>
                    </a:cubicBezTo>
                    <a:lnTo>
                      <a:pt x="4365904" y="376989"/>
                    </a:lnTo>
                    <a:lnTo>
                      <a:pt x="4341841" y="385010"/>
                    </a:lnTo>
                    <a:cubicBezTo>
                      <a:pt x="4313841" y="413009"/>
                      <a:pt x="4332972" y="398661"/>
                      <a:pt x="4277672" y="417094"/>
                    </a:cubicBezTo>
                    <a:lnTo>
                      <a:pt x="4277672" y="417094"/>
                    </a:lnTo>
                    <a:cubicBezTo>
                      <a:pt x="4246574" y="437826"/>
                      <a:pt x="4262754" y="430088"/>
                      <a:pt x="4229546" y="441157"/>
                    </a:cubicBezTo>
                    <a:cubicBezTo>
                      <a:pt x="4213504" y="451852"/>
                      <a:pt x="4199710" y="467145"/>
                      <a:pt x="4181419" y="473242"/>
                    </a:cubicBezTo>
                    <a:cubicBezTo>
                      <a:pt x="4057258" y="514629"/>
                      <a:pt x="4185496" y="467193"/>
                      <a:pt x="4109230" y="505326"/>
                    </a:cubicBezTo>
                    <a:cubicBezTo>
                      <a:pt x="4101668" y="509107"/>
                      <a:pt x="4092729" y="509566"/>
                      <a:pt x="4085167" y="513347"/>
                    </a:cubicBezTo>
                    <a:cubicBezTo>
                      <a:pt x="4076545" y="517658"/>
                      <a:pt x="4069913" y="525474"/>
                      <a:pt x="4061104" y="529389"/>
                    </a:cubicBezTo>
                    <a:cubicBezTo>
                      <a:pt x="4045651" y="536257"/>
                      <a:pt x="4029019" y="540084"/>
                      <a:pt x="4012977" y="545431"/>
                    </a:cubicBezTo>
                    <a:lnTo>
                      <a:pt x="3988914" y="553452"/>
                    </a:lnTo>
                    <a:cubicBezTo>
                      <a:pt x="3980893" y="556126"/>
                      <a:pt x="3973254" y="560539"/>
                      <a:pt x="3964851" y="561473"/>
                    </a:cubicBezTo>
                    <a:cubicBezTo>
                      <a:pt x="3940788" y="564147"/>
                      <a:pt x="3916661" y="566294"/>
                      <a:pt x="3892662" y="569494"/>
                    </a:cubicBezTo>
                    <a:cubicBezTo>
                      <a:pt x="3848341" y="575403"/>
                      <a:pt x="3846020" y="577974"/>
                      <a:pt x="3804430" y="585536"/>
                    </a:cubicBezTo>
                    <a:cubicBezTo>
                      <a:pt x="3788429" y="588445"/>
                      <a:pt x="3772180" y="590029"/>
                      <a:pt x="3756304" y="593557"/>
                    </a:cubicBezTo>
                    <a:cubicBezTo>
                      <a:pt x="3748050" y="595391"/>
                      <a:pt x="3740443" y="599527"/>
                      <a:pt x="3732241" y="601578"/>
                    </a:cubicBezTo>
                    <a:cubicBezTo>
                      <a:pt x="3719015" y="604885"/>
                      <a:pt x="3705583" y="607359"/>
                      <a:pt x="3692135" y="609600"/>
                    </a:cubicBezTo>
                    <a:cubicBezTo>
                      <a:pt x="3662619" y="614520"/>
                      <a:pt x="3625590" y="617540"/>
                      <a:pt x="3595883" y="625642"/>
                    </a:cubicBezTo>
                    <a:lnTo>
                      <a:pt x="3523693" y="649705"/>
                    </a:lnTo>
                    <a:cubicBezTo>
                      <a:pt x="3515672" y="652379"/>
                      <a:pt x="3491227" y="658660"/>
                      <a:pt x="3499630" y="657726"/>
                    </a:cubicBezTo>
                    <a:cubicBezTo>
                      <a:pt x="3598525" y="646738"/>
                      <a:pt x="3547728" y="652114"/>
                      <a:pt x="3652030" y="641684"/>
                    </a:cubicBezTo>
                    <a:lnTo>
                      <a:pt x="3980893" y="649705"/>
                    </a:lnTo>
                    <a:cubicBezTo>
                      <a:pt x="3994513" y="650297"/>
                      <a:pt x="4007845" y="654139"/>
                      <a:pt x="4020998" y="657726"/>
                    </a:cubicBezTo>
                    <a:cubicBezTo>
                      <a:pt x="4037312" y="662175"/>
                      <a:pt x="4069125" y="673768"/>
                      <a:pt x="4069125" y="673768"/>
                    </a:cubicBezTo>
                    <a:cubicBezTo>
                      <a:pt x="4079820" y="681789"/>
                      <a:pt x="4089252" y="691852"/>
                      <a:pt x="4101209" y="697831"/>
                    </a:cubicBezTo>
                    <a:cubicBezTo>
                      <a:pt x="4116334" y="705393"/>
                      <a:pt x="4135265" y="704493"/>
                      <a:pt x="4149335" y="713873"/>
                    </a:cubicBezTo>
                    <a:cubicBezTo>
                      <a:pt x="4204497" y="750647"/>
                      <a:pt x="4179171" y="739860"/>
                      <a:pt x="4221525" y="753978"/>
                    </a:cubicBezTo>
                    <a:cubicBezTo>
                      <a:pt x="4246600" y="770695"/>
                      <a:pt x="4256663" y="777956"/>
                      <a:pt x="4285693" y="794084"/>
                    </a:cubicBezTo>
                    <a:cubicBezTo>
                      <a:pt x="4296145" y="799891"/>
                      <a:pt x="4307395" y="804194"/>
                      <a:pt x="4317777" y="810126"/>
                    </a:cubicBezTo>
                    <a:cubicBezTo>
                      <a:pt x="4326147" y="814909"/>
                      <a:pt x="4333218" y="821857"/>
                      <a:pt x="4341841" y="826168"/>
                    </a:cubicBezTo>
                    <a:cubicBezTo>
                      <a:pt x="4349403" y="829949"/>
                      <a:pt x="4358342" y="830408"/>
                      <a:pt x="4365904" y="834189"/>
                    </a:cubicBezTo>
                    <a:cubicBezTo>
                      <a:pt x="4374526" y="838500"/>
                      <a:pt x="4381158" y="846316"/>
                      <a:pt x="4389967" y="850231"/>
                    </a:cubicBezTo>
                    <a:cubicBezTo>
                      <a:pt x="4405419" y="857099"/>
                      <a:pt x="4424023" y="856893"/>
                      <a:pt x="4438093" y="866273"/>
                    </a:cubicBezTo>
                    <a:cubicBezTo>
                      <a:pt x="4446114" y="871620"/>
                      <a:pt x="4453347" y="878400"/>
                      <a:pt x="4462156" y="882315"/>
                    </a:cubicBezTo>
                    <a:cubicBezTo>
                      <a:pt x="4462157" y="882315"/>
                      <a:pt x="4522314" y="902367"/>
                      <a:pt x="4534346" y="906378"/>
                    </a:cubicBezTo>
                    <a:cubicBezTo>
                      <a:pt x="4542367" y="909052"/>
                      <a:pt x="4551374" y="909710"/>
                      <a:pt x="4558409" y="914400"/>
                    </a:cubicBezTo>
                    <a:cubicBezTo>
                      <a:pt x="4596541" y="939822"/>
                      <a:pt x="4573327" y="927394"/>
                      <a:pt x="4630598" y="946484"/>
                    </a:cubicBezTo>
                    <a:lnTo>
                      <a:pt x="4654662" y="954505"/>
                    </a:lnTo>
                    <a:cubicBezTo>
                      <a:pt x="4662683" y="957179"/>
                      <a:pt x="4670523" y="960475"/>
                      <a:pt x="4678725" y="962526"/>
                    </a:cubicBezTo>
                    <a:cubicBezTo>
                      <a:pt x="4689420" y="965200"/>
                      <a:pt x="4700209" y="967519"/>
                      <a:pt x="4710809" y="970547"/>
                    </a:cubicBezTo>
                    <a:cubicBezTo>
                      <a:pt x="4718939" y="972870"/>
                      <a:pt x="4726742" y="976245"/>
                      <a:pt x="4734872" y="978568"/>
                    </a:cubicBezTo>
                    <a:cubicBezTo>
                      <a:pt x="4745472" y="981596"/>
                      <a:pt x="4756356" y="983561"/>
                      <a:pt x="4766956" y="986589"/>
                    </a:cubicBezTo>
                    <a:cubicBezTo>
                      <a:pt x="4775086" y="988912"/>
                      <a:pt x="4782679" y="993220"/>
                      <a:pt x="4791019" y="994610"/>
                    </a:cubicBezTo>
                    <a:cubicBezTo>
                      <a:pt x="4814901" y="998590"/>
                      <a:pt x="4839185" y="999628"/>
                      <a:pt x="4863209" y="1002631"/>
                    </a:cubicBezTo>
                    <a:cubicBezTo>
                      <a:pt x="4881969" y="1004976"/>
                      <a:pt x="4900580" y="1008443"/>
                      <a:pt x="4919356" y="1010652"/>
                    </a:cubicBezTo>
                    <a:cubicBezTo>
                      <a:pt x="4946042" y="1013792"/>
                      <a:pt x="4972904" y="1015340"/>
                      <a:pt x="4999567" y="1018673"/>
                    </a:cubicBezTo>
                    <a:cubicBezTo>
                      <a:pt x="5015705" y="1020690"/>
                      <a:pt x="5063956" y="1026694"/>
                      <a:pt x="5047693" y="1026694"/>
                    </a:cubicBezTo>
                    <a:cubicBezTo>
                      <a:pt x="5015498" y="1026694"/>
                      <a:pt x="4983525" y="1021347"/>
                      <a:pt x="4951441" y="1018673"/>
                    </a:cubicBezTo>
                    <a:cubicBezTo>
                      <a:pt x="4876578" y="1021347"/>
                      <a:pt x="4801472" y="1020110"/>
                      <a:pt x="4726851" y="1026694"/>
                    </a:cubicBezTo>
                    <a:cubicBezTo>
                      <a:pt x="4710007" y="1028180"/>
                      <a:pt x="4678725" y="1042736"/>
                      <a:pt x="4678725" y="1042736"/>
                    </a:cubicBezTo>
                    <a:cubicBezTo>
                      <a:pt x="4684072" y="1058778"/>
                      <a:pt x="4685387" y="1076793"/>
                      <a:pt x="4694767" y="1090863"/>
                    </a:cubicBezTo>
                    <a:lnTo>
                      <a:pt x="4726851" y="1138989"/>
                    </a:lnTo>
                    <a:cubicBezTo>
                      <a:pt x="4732198" y="1147010"/>
                      <a:pt x="4739845" y="1153907"/>
                      <a:pt x="4742893" y="1163052"/>
                    </a:cubicBezTo>
                    <a:cubicBezTo>
                      <a:pt x="4750656" y="1186342"/>
                      <a:pt x="4749994" y="1191389"/>
                      <a:pt x="4766956" y="1211178"/>
                    </a:cubicBezTo>
                    <a:cubicBezTo>
                      <a:pt x="4776799" y="1222662"/>
                      <a:pt x="4790651" y="1230678"/>
                      <a:pt x="4799041" y="1243263"/>
                    </a:cubicBezTo>
                    <a:cubicBezTo>
                      <a:pt x="4809736" y="1259305"/>
                      <a:pt x="4847167" y="1302084"/>
                      <a:pt x="4831125" y="1291389"/>
                    </a:cubicBezTo>
                    <a:cubicBezTo>
                      <a:pt x="4823104" y="1286042"/>
                      <a:pt x="4814267" y="1281751"/>
                      <a:pt x="4807062" y="1275347"/>
                    </a:cubicBezTo>
                    <a:cubicBezTo>
                      <a:pt x="4724642" y="1202086"/>
                      <a:pt x="4789487" y="1247590"/>
                      <a:pt x="4734872" y="1211178"/>
                    </a:cubicBezTo>
                    <a:cubicBezTo>
                      <a:pt x="4715514" y="1182141"/>
                      <a:pt x="4720857" y="1184371"/>
                      <a:pt x="4686746" y="1163052"/>
                    </a:cubicBezTo>
                    <a:cubicBezTo>
                      <a:pt x="4676606" y="1156715"/>
                      <a:pt x="4664392" y="1153960"/>
                      <a:pt x="4654662" y="1147010"/>
                    </a:cubicBezTo>
                    <a:cubicBezTo>
                      <a:pt x="4645431" y="1140417"/>
                      <a:pt x="4640037" y="1129239"/>
                      <a:pt x="4630598" y="1122947"/>
                    </a:cubicBezTo>
                    <a:cubicBezTo>
                      <a:pt x="4623563" y="1118257"/>
                      <a:pt x="4614306" y="1118257"/>
                      <a:pt x="4606535" y="1114926"/>
                    </a:cubicBezTo>
                    <a:cubicBezTo>
                      <a:pt x="4595545" y="1110216"/>
                      <a:pt x="4584903" y="1104691"/>
                      <a:pt x="4574451" y="1098884"/>
                    </a:cubicBezTo>
                    <a:cubicBezTo>
                      <a:pt x="4557576" y="1089509"/>
                      <a:pt x="4527841" y="1071320"/>
                      <a:pt x="4510283" y="1058778"/>
                    </a:cubicBezTo>
                    <a:cubicBezTo>
                      <a:pt x="4499405" y="1051008"/>
                      <a:pt x="4489884" y="1041207"/>
                      <a:pt x="4478198" y="1034715"/>
                    </a:cubicBezTo>
                    <a:cubicBezTo>
                      <a:pt x="4371786" y="975598"/>
                      <a:pt x="4486079" y="1046677"/>
                      <a:pt x="4414030" y="1010652"/>
                    </a:cubicBezTo>
                    <a:cubicBezTo>
                      <a:pt x="4400086" y="1003680"/>
                      <a:pt x="4388576" y="991917"/>
                      <a:pt x="4373925" y="986589"/>
                    </a:cubicBezTo>
                    <a:cubicBezTo>
                      <a:pt x="4358641" y="981031"/>
                      <a:pt x="4341746" y="981758"/>
                      <a:pt x="4325798" y="978568"/>
                    </a:cubicBezTo>
                    <a:cubicBezTo>
                      <a:pt x="4231247" y="959658"/>
                      <a:pt x="4380303" y="982917"/>
                      <a:pt x="4237567" y="962526"/>
                    </a:cubicBezTo>
                    <a:cubicBezTo>
                      <a:pt x="4226872" y="957179"/>
                      <a:pt x="4216473" y="951194"/>
                      <a:pt x="4205483" y="946484"/>
                    </a:cubicBezTo>
                    <a:cubicBezTo>
                      <a:pt x="4197711" y="943153"/>
                      <a:pt x="4188982" y="942244"/>
                      <a:pt x="4181419" y="938463"/>
                    </a:cubicBezTo>
                    <a:cubicBezTo>
                      <a:pt x="4172797" y="934152"/>
                      <a:pt x="4166416" y="925716"/>
                      <a:pt x="4157356" y="922421"/>
                    </a:cubicBezTo>
                    <a:cubicBezTo>
                      <a:pt x="4130378" y="912611"/>
                      <a:pt x="4096697" y="910174"/>
                      <a:pt x="4069125" y="898357"/>
                    </a:cubicBezTo>
                    <a:cubicBezTo>
                      <a:pt x="4058135" y="893647"/>
                      <a:pt x="4048031" y="887025"/>
                      <a:pt x="4037041" y="882315"/>
                    </a:cubicBezTo>
                    <a:cubicBezTo>
                      <a:pt x="4016077" y="873330"/>
                      <a:pt x="4003503" y="873056"/>
                      <a:pt x="3980893" y="866273"/>
                    </a:cubicBezTo>
                    <a:cubicBezTo>
                      <a:pt x="3942838" y="854857"/>
                      <a:pt x="3908768" y="839210"/>
                      <a:pt x="3868598" y="834189"/>
                    </a:cubicBezTo>
                    <a:lnTo>
                      <a:pt x="3804430" y="826168"/>
                    </a:lnTo>
                    <a:cubicBezTo>
                      <a:pt x="3796409" y="823494"/>
                      <a:pt x="3788822" y="818147"/>
                      <a:pt x="3780367" y="818147"/>
                    </a:cubicBezTo>
                    <a:cubicBezTo>
                      <a:pt x="3650769" y="818147"/>
                      <a:pt x="3487555" y="806124"/>
                      <a:pt x="3347230" y="834189"/>
                    </a:cubicBezTo>
                    <a:cubicBezTo>
                      <a:pt x="3316926" y="840250"/>
                      <a:pt x="3297709" y="848022"/>
                      <a:pt x="3267019" y="858252"/>
                    </a:cubicBezTo>
                    <a:lnTo>
                      <a:pt x="3242956" y="866273"/>
                    </a:lnTo>
                    <a:cubicBezTo>
                      <a:pt x="3234935" y="868947"/>
                      <a:pt x="3225928" y="869604"/>
                      <a:pt x="3218893" y="874294"/>
                    </a:cubicBezTo>
                    <a:cubicBezTo>
                      <a:pt x="3163732" y="911068"/>
                      <a:pt x="3189057" y="900280"/>
                      <a:pt x="3146704" y="914400"/>
                    </a:cubicBezTo>
                    <a:cubicBezTo>
                      <a:pt x="3141357" y="922421"/>
                      <a:pt x="3137479" y="931647"/>
                      <a:pt x="3130662" y="938463"/>
                    </a:cubicBezTo>
                    <a:cubicBezTo>
                      <a:pt x="3123845" y="945280"/>
                      <a:pt x="3112620" y="946977"/>
                      <a:pt x="3106598" y="954505"/>
                    </a:cubicBezTo>
                    <a:cubicBezTo>
                      <a:pt x="3101316" y="961107"/>
                      <a:pt x="3102358" y="971006"/>
                      <a:pt x="3098577" y="978568"/>
                    </a:cubicBezTo>
                    <a:cubicBezTo>
                      <a:pt x="3067479" y="1040764"/>
                      <a:pt x="3094675" y="966211"/>
                      <a:pt x="3074514" y="1026694"/>
                    </a:cubicBezTo>
                    <a:cubicBezTo>
                      <a:pt x="3077565" y="1041948"/>
                      <a:pt x="3082334" y="1074420"/>
                      <a:pt x="3090556" y="1090863"/>
                    </a:cubicBezTo>
                    <a:cubicBezTo>
                      <a:pt x="3097506" y="1104762"/>
                      <a:pt x="3110205" y="1121020"/>
                      <a:pt x="3122641" y="1130968"/>
                    </a:cubicBezTo>
                    <a:cubicBezTo>
                      <a:pt x="3130169" y="1136990"/>
                      <a:pt x="3138683" y="1141663"/>
                      <a:pt x="3146704" y="1147010"/>
                    </a:cubicBezTo>
                    <a:cubicBezTo>
                      <a:pt x="3152051" y="1155031"/>
                      <a:pt x="3155340" y="1164902"/>
                      <a:pt x="3162746" y="1171073"/>
                    </a:cubicBezTo>
                    <a:cubicBezTo>
                      <a:pt x="3171932" y="1178728"/>
                      <a:pt x="3184448" y="1181183"/>
                      <a:pt x="3194830" y="1187115"/>
                    </a:cubicBezTo>
                    <a:cubicBezTo>
                      <a:pt x="3203200" y="1191898"/>
                      <a:pt x="3211365" y="1197135"/>
                      <a:pt x="3218893" y="1203157"/>
                    </a:cubicBezTo>
                    <a:cubicBezTo>
                      <a:pt x="3246042" y="1224877"/>
                      <a:pt x="3235082" y="1235291"/>
                      <a:pt x="3283062" y="1251284"/>
                    </a:cubicBezTo>
                    <a:cubicBezTo>
                      <a:pt x="3291083" y="1253958"/>
                      <a:pt x="3299734" y="1255199"/>
                      <a:pt x="3307125" y="1259305"/>
                    </a:cubicBezTo>
                    <a:cubicBezTo>
                      <a:pt x="3323979" y="1268668"/>
                      <a:pt x="3339209" y="1280694"/>
                      <a:pt x="3355251" y="1291389"/>
                    </a:cubicBezTo>
                    <a:cubicBezTo>
                      <a:pt x="3363272" y="1296736"/>
                      <a:pt x="3388857" y="1308794"/>
                      <a:pt x="3379314" y="1307431"/>
                    </a:cubicBezTo>
                    <a:lnTo>
                      <a:pt x="3323167" y="1299410"/>
                    </a:lnTo>
                    <a:cubicBezTo>
                      <a:pt x="3315146" y="1302084"/>
                      <a:pt x="3301778" y="1299410"/>
                      <a:pt x="3299104" y="1307431"/>
                    </a:cubicBezTo>
                    <a:cubicBezTo>
                      <a:pt x="3294793" y="1320364"/>
                      <a:pt x="3301484" y="1335125"/>
                      <a:pt x="3307125" y="1347536"/>
                    </a:cubicBezTo>
                    <a:cubicBezTo>
                      <a:pt x="3330109" y="1398101"/>
                      <a:pt x="3326965" y="1391582"/>
                      <a:pt x="3363272" y="1403684"/>
                    </a:cubicBezTo>
                    <a:cubicBezTo>
                      <a:pt x="3368305" y="1418782"/>
                      <a:pt x="3384976" y="1442059"/>
                      <a:pt x="3347230" y="1435768"/>
                    </a:cubicBezTo>
                    <a:cubicBezTo>
                      <a:pt x="3337721" y="1434183"/>
                      <a:pt x="3329616" y="1426891"/>
                      <a:pt x="3323167" y="1419726"/>
                    </a:cubicBezTo>
                    <a:cubicBezTo>
                      <a:pt x="3305281" y="1399852"/>
                      <a:pt x="3293947" y="1374462"/>
                      <a:pt x="3275041" y="1355557"/>
                    </a:cubicBezTo>
                    <a:cubicBezTo>
                      <a:pt x="3267020" y="1347536"/>
                      <a:pt x="3259590" y="1338876"/>
                      <a:pt x="3250977" y="1331494"/>
                    </a:cubicBezTo>
                    <a:cubicBezTo>
                      <a:pt x="3240827" y="1322794"/>
                      <a:pt x="3229771" y="1315201"/>
                      <a:pt x="3218893" y="1307431"/>
                    </a:cubicBezTo>
                    <a:cubicBezTo>
                      <a:pt x="3211049" y="1301828"/>
                      <a:pt x="3202236" y="1297560"/>
                      <a:pt x="3194830" y="1291389"/>
                    </a:cubicBezTo>
                    <a:cubicBezTo>
                      <a:pt x="3186116" y="1284127"/>
                      <a:pt x="3179721" y="1274290"/>
                      <a:pt x="3170767" y="1267326"/>
                    </a:cubicBezTo>
                    <a:cubicBezTo>
                      <a:pt x="3155548" y="1255489"/>
                      <a:pt x="3136275" y="1248875"/>
                      <a:pt x="3122641" y="1235242"/>
                    </a:cubicBezTo>
                    <a:cubicBezTo>
                      <a:pt x="3086649" y="1199252"/>
                      <a:pt x="3129392" y="1237210"/>
                      <a:pt x="3082535" y="1211178"/>
                    </a:cubicBezTo>
                    <a:cubicBezTo>
                      <a:pt x="3065681" y="1201815"/>
                      <a:pt x="3034409" y="1179094"/>
                      <a:pt x="3034409" y="1179094"/>
                    </a:cubicBezTo>
                    <a:cubicBezTo>
                      <a:pt x="3013020" y="1181768"/>
                      <a:pt x="2991449" y="1183259"/>
                      <a:pt x="2970241" y="1187115"/>
                    </a:cubicBezTo>
                    <a:cubicBezTo>
                      <a:pt x="2961922" y="1188627"/>
                      <a:pt x="2952156" y="1189157"/>
                      <a:pt x="2946177" y="1195136"/>
                    </a:cubicBezTo>
                    <a:cubicBezTo>
                      <a:pt x="2932544" y="1208769"/>
                      <a:pt x="2924788" y="1227221"/>
                      <a:pt x="2914093" y="1243263"/>
                    </a:cubicBezTo>
                    <a:lnTo>
                      <a:pt x="2898051" y="1267326"/>
                    </a:lnTo>
                    <a:cubicBezTo>
                      <a:pt x="2899843" y="1288828"/>
                      <a:pt x="2897712" y="1354879"/>
                      <a:pt x="2914093" y="1387642"/>
                    </a:cubicBezTo>
                    <a:cubicBezTo>
                      <a:pt x="2918404" y="1396264"/>
                      <a:pt x="2925824" y="1403083"/>
                      <a:pt x="2930135" y="1411705"/>
                    </a:cubicBezTo>
                    <a:cubicBezTo>
                      <a:pt x="2949507" y="1450448"/>
                      <a:pt x="2921655" y="1424768"/>
                      <a:pt x="2962219" y="1451810"/>
                    </a:cubicBezTo>
                    <a:cubicBezTo>
                      <a:pt x="2970578" y="1476884"/>
                      <a:pt x="2978687" y="1508241"/>
                      <a:pt x="3002325" y="1524000"/>
                    </a:cubicBezTo>
                    <a:lnTo>
                      <a:pt x="3026388" y="1540042"/>
                    </a:lnTo>
                    <a:cubicBezTo>
                      <a:pt x="3034746" y="1565117"/>
                      <a:pt x="3042853" y="1596471"/>
                      <a:pt x="3066493" y="1612231"/>
                    </a:cubicBezTo>
                    <a:lnTo>
                      <a:pt x="3090556" y="1628273"/>
                    </a:lnTo>
                    <a:cubicBezTo>
                      <a:pt x="3106172" y="1675120"/>
                      <a:pt x="3086358" y="1632095"/>
                      <a:pt x="3122641" y="1668378"/>
                    </a:cubicBezTo>
                    <a:cubicBezTo>
                      <a:pt x="3176118" y="1721855"/>
                      <a:pt x="3098575" y="1665703"/>
                      <a:pt x="3162746" y="1708484"/>
                    </a:cubicBezTo>
                    <a:cubicBezTo>
                      <a:pt x="3193378" y="1754432"/>
                      <a:pt x="3161127" y="1711839"/>
                      <a:pt x="3210872" y="1756610"/>
                    </a:cubicBezTo>
                    <a:cubicBezTo>
                      <a:pt x="3227735" y="1771787"/>
                      <a:pt x="3242956" y="1788694"/>
                      <a:pt x="3258998" y="1804736"/>
                    </a:cubicBezTo>
                    <a:lnTo>
                      <a:pt x="3291083" y="1836821"/>
                    </a:lnTo>
                    <a:cubicBezTo>
                      <a:pt x="3296430" y="1844842"/>
                      <a:pt x="3300308" y="1854067"/>
                      <a:pt x="3307125" y="1860884"/>
                    </a:cubicBezTo>
                    <a:cubicBezTo>
                      <a:pt x="3313942" y="1867701"/>
                      <a:pt x="3323167" y="1871579"/>
                      <a:pt x="3331188" y="1876926"/>
                    </a:cubicBezTo>
                    <a:cubicBezTo>
                      <a:pt x="3355853" y="1926257"/>
                      <a:pt x="3340596" y="1899058"/>
                      <a:pt x="3379314" y="1957136"/>
                    </a:cubicBezTo>
                    <a:lnTo>
                      <a:pt x="3395356" y="1981200"/>
                    </a:lnTo>
                    <a:cubicBezTo>
                      <a:pt x="3400703" y="1989221"/>
                      <a:pt x="3408349" y="1996118"/>
                      <a:pt x="3411398" y="2005263"/>
                    </a:cubicBezTo>
                    <a:cubicBezTo>
                      <a:pt x="3430490" y="2062534"/>
                      <a:pt x="3413371" y="2044009"/>
                      <a:pt x="3451504" y="2069431"/>
                    </a:cubicBezTo>
                    <a:lnTo>
                      <a:pt x="3483588" y="2165684"/>
                    </a:lnTo>
                    <a:lnTo>
                      <a:pt x="3491609" y="2189747"/>
                    </a:lnTo>
                    <a:cubicBezTo>
                      <a:pt x="3494283" y="2197768"/>
                      <a:pt x="3497579" y="2205608"/>
                      <a:pt x="3499630" y="2213810"/>
                    </a:cubicBezTo>
                    <a:cubicBezTo>
                      <a:pt x="3502304" y="2224505"/>
                      <a:pt x="3505489" y="2235084"/>
                      <a:pt x="3507651" y="2245894"/>
                    </a:cubicBezTo>
                    <a:cubicBezTo>
                      <a:pt x="3510841" y="2261842"/>
                      <a:pt x="3512144" y="2278145"/>
                      <a:pt x="3515672" y="2294021"/>
                    </a:cubicBezTo>
                    <a:cubicBezTo>
                      <a:pt x="3517506" y="2302275"/>
                      <a:pt x="3521859" y="2309830"/>
                      <a:pt x="3523693" y="2318084"/>
                    </a:cubicBezTo>
                    <a:cubicBezTo>
                      <a:pt x="3527221" y="2333960"/>
                      <a:pt x="3528805" y="2350209"/>
                      <a:pt x="3531714" y="2366210"/>
                    </a:cubicBezTo>
                    <a:cubicBezTo>
                      <a:pt x="3534153" y="2379623"/>
                      <a:pt x="3537296" y="2392902"/>
                      <a:pt x="3539735" y="2406315"/>
                    </a:cubicBezTo>
                    <a:cubicBezTo>
                      <a:pt x="3542644" y="2422316"/>
                      <a:pt x="3544228" y="2438566"/>
                      <a:pt x="3547756" y="2454442"/>
                    </a:cubicBezTo>
                    <a:cubicBezTo>
                      <a:pt x="3549590" y="2462696"/>
                      <a:pt x="3553454" y="2470375"/>
                      <a:pt x="3555777" y="2478505"/>
                    </a:cubicBezTo>
                    <a:cubicBezTo>
                      <a:pt x="3558805" y="2489105"/>
                      <a:pt x="3561407" y="2499828"/>
                      <a:pt x="3563798" y="2510589"/>
                    </a:cubicBezTo>
                    <a:cubicBezTo>
                      <a:pt x="3566755" y="2523897"/>
                      <a:pt x="3569380" y="2537281"/>
                      <a:pt x="3571819" y="2550694"/>
                    </a:cubicBezTo>
                    <a:cubicBezTo>
                      <a:pt x="3574728" y="2566695"/>
                      <a:pt x="3576313" y="2582945"/>
                      <a:pt x="3579841" y="2598821"/>
                    </a:cubicBezTo>
                    <a:cubicBezTo>
                      <a:pt x="3581675" y="2607075"/>
                      <a:pt x="3585539" y="2614754"/>
                      <a:pt x="3587862" y="2622884"/>
                    </a:cubicBezTo>
                    <a:cubicBezTo>
                      <a:pt x="3590890" y="2633484"/>
                      <a:pt x="3592855" y="2644368"/>
                      <a:pt x="3595883" y="2654968"/>
                    </a:cubicBezTo>
                    <a:cubicBezTo>
                      <a:pt x="3600515" y="2671179"/>
                      <a:pt x="3606554" y="2691376"/>
                      <a:pt x="3619946" y="2703094"/>
                    </a:cubicBezTo>
                    <a:cubicBezTo>
                      <a:pt x="3687382" y="2762100"/>
                      <a:pt x="3644399" y="2719331"/>
                      <a:pt x="3692135" y="2743200"/>
                    </a:cubicBezTo>
                    <a:cubicBezTo>
                      <a:pt x="3700757" y="2747511"/>
                      <a:pt x="3707576" y="2754931"/>
                      <a:pt x="3716198" y="2759242"/>
                    </a:cubicBezTo>
                    <a:cubicBezTo>
                      <a:pt x="3723761" y="2763023"/>
                      <a:pt x="3732132" y="2764940"/>
                      <a:pt x="3740262" y="2767263"/>
                    </a:cubicBezTo>
                    <a:cubicBezTo>
                      <a:pt x="3797339" y="2783570"/>
                      <a:pt x="3800205" y="2777274"/>
                      <a:pt x="3884641" y="2783305"/>
                    </a:cubicBezTo>
                    <a:lnTo>
                      <a:pt x="4165377" y="2775284"/>
                    </a:lnTo>
                    <a:cubicBezTo>
                      <a:pt x="4227460" y="2772462"/>
                      <a:pt x="4236163" y="2764997"/>
                      <a:pt x="4293714" y="2759242"/>
                    </a:cubicBezTo>
                    <a:cubicBezTo>
                      <a:pt x="4328402" y="2755773"/>
                      <a:pt x="4363230" y="2753895"/>
                      <a:pt x="4397988" y="2751221"/>
                    </a:cubicBezTo>
                    <a:cubicBezTo>
                      <a:pt x="4445217" y="2739414"/>
                      <a:pt x="4424640" y="2743389"/>
                      <a:pt x="4486219" y="2735178"/>
                    </a:cubicBezTo>
                    <a:cubicBezTo>
                      <a:pt x="4507586" y="2732329"/>
                      <a:pt x="4528920" y="2729109"/>
                      <a:pt x="4550388" y="2727157"/>
                    </a:cubicBezTo>
                    <a:cubicBezTo>
                      <a:pt x="4630451" y="2719879"/>
                      <a:pt x="4737684" y="2715189"/>
                      <a:pt x="4815083" y="2711115"/>
                    </a:cubicBezTo>
                    <a:cubicBezTo>
                      <a:pt x="4825778" y="2708441"/>
                      <a:pt x="4836254" y="2704653"/>
                      <a:pt x="4847167" y="2703094"/>
                    </a:cubicBezTo>
                    <a:cubicBezTo>
                      <a:pt x="4894188" y="2696377"/>
                      <a:pt x="4999078" y="2689952"/>
                      <a:pt x="5039672" y="2687052"/>
                    </a:cubicBezTo>
                    <a:cubicBezTo>
                      <a:pt x="5110274" y="2672932"/>
                      <a:pt x="5049698" y="2684276"/>
                      <a:pt x="5135925" y="2671010"/>
                    </a:cubicBezTo>
                    <a:cubicBezTo>
                      <a:pt x="5151999" y="2668537"/>
                      <a:pt x="5167951" y="2665289"/>
                      <a:pt x="5184051" y="2662989"/>
                    </a:cubicBezTo>
                    <a:cubicBezTo>
                      <a:pt x="5205390" y="2659941"/>
                      <a:pt x="5226914" y="2658246"/>
                      <a:pt x="5248219" y="2654968"/>
                    </a:cubicBezTo>
                    <a:cubicBezTo>
                      <a:pt x="5261694" y="2652895"/>
                      <a:pt x="5274767" y="2648374"/>
                      <a:pt x="5288325" y="2646947"/>
                    </a:cubicBezTo>
                    <a:cubicBezTo>
                      <a:pt x="5369121" y="2638442"/>
                      <a:pt x="5474625" y="2636641"/>
                      <a:pt x="5553019" y="2630905"/>
                    </a:cubicBezTo>
                    <a:cubicBezTo>
                      <a:pt x="5720355" y="2618661"/>
                      <a:pt x="5700114" y="2614499"/>
                      <a:pt x="5841777" y="2606842"/>
                    </a:cubicBezTo>
                    <a:cubicBezTo>
                      <a:pt x="5903240" y="2603520"/>
                      <a:pt x="5964809" y="2602333"/>
                      <a:pt x="6026262" y="2598821"/>
                    </a:cubicBezTo>
                    <a:cubicBezTo>
                      <a:pt x="6058405" y="2596984"/>
                      <a:pt x="6090496" y="2594171"/>
                      <a:pt x="6122514" y="2590800"/>
                    </a:cubicBezTo>
                    <a:cubicBezTo>
                      <a:pt x="6141316" y="2588821"/>
                      <a:pt x="6159816" y="2584286"/>
                      <a:pt x="6178662" y="2582778"/>
                    </a:cubicBezTo>
                    <a:cubicBezTo>
                      <a:pt x="6226709" y="2578934"/>
                      <a:pt x="6274859" y="2576095"/>
                      <a:pt x="6323041" y="2574757"/>
                    </a:cubicBezTo>
                    <a:lnTo>
                      <a:pt x="6756177" y="2566736"/>
                    </a:lnTo>
                    <a:cubicBezTo>
                      <a:pt x="6849756" y="2569410"/>
                      <a:pt x="6943938" y="2563818"/>
                      <a:pt x="7036914" y="2574757"/>
                    </a:cubicBezTo>
                    <a:cubicBezTo>
                      <a:pt x="7045311" y="2575745"/>
                      <a:pt x="7032674" y="2591258"/>
                      <a:pt x="7028893" y="2598821"/>
                    </a:cubicBezTo>
                    <a:cubicBezTo>
                      <a:pt x="7015525" y="2625557"/>
                      <a:pt x="7012851" y="2622884"/>
                      <a:pt x="6988788" y="2638926"/>
                    </a:cubicBezTo>
                    <a:cubicBezTo>
                      <a:pt x="6986114" y="2646947"/>
                      <a:pt x="6984873" y="2655598"/>
                      <a:pt x="6980767" y="2662989"/>
                    </a:cubicBezTo>
                    <a:cubicBezTo>
                      <a:pt x="6971404" y="2679843"/>
                      <a:pt x="6954780" y="2692824"/>
                      <a:pt x="6948683" y="2711115"/>
                    </a:cubicBezTo>
                    <a:cubicBezTo>
                      <a:pt x="6938270" y="2742353"/>
                      <a:pt x="6946641" y="2729199"/>
                      <a:pt x="6924619" y="2751221"/>
                    </a:cubicBezTo>
                    <a:cubicBezTo>
                      <a:pt x="6918095" y="2770792"/>
                      <a:pt x="6916105" y="2783798"/>
                      <a:pt x="6900556" y="2799347"/>
                    </a:cubicBezTo>
                    <a:cubicBezTo>
                      <a:pt x="6893739" y="2806164"/>
                      <a:pt x="6884514" y="2810042"/>
                      <a:pt x="6876493" y="2815389"/>
                    </a:cubicBezTo>
                    <a:cubicBezTo>
                      <a:pt x="6840831" y="2868882"/>
                      <a:pt x="6875939" y="2831431"/>
                      <a:pt x="6764198" y="2831431"/>
                    </a:cubicBezTo>
                    <a:cubicBezTo>
                      <a:pt x="6617121" y="2831431"/>
                      <a:pt x="6470093" y="2836778"/>
                      <a:pt x="6323041" y="2839452"/>
                    </a:cubicBezTo>
                    <a:cubicBezTo>
                      <a:pt x="6304325" y="2842126"/>
                      <a:pt x="6285494" y="2844091"/>
                      <a:pt x="6266893" y="2847473"/>
                    </a:cubicBezTo>
                    <a:cubicBezTo>
                      <a:pt x="6256047" y="2849445"/>
                      <a:pt x="6245800" y="2854649"/>
                      <a:pt x="6234809" y="2855494"/>
                    </a:cubicBezTo>
                    <a:cubicBezTo>
                      <a:pt x="6141353" y="2862683"/>
                      <a:pt x="5954072" y="2871536"/>
                      <a:pt x="5954072" y="2871536"/>
                    </a:cubicBezTo>
                    <a:cubicBezTo>
                      <a:pt x="5930009" y="2874210"/>
                      <a:pt x="5905851" y="2876133"/>
                      <a:pt x="5881883" y="2879557"/>
                    </a:cubicBezTo>
                    <a:cubicBezTo>
                      <a:pt x="5843864" y="2884988"/>
                      <a:pt x="5807656" y="2898545"/>
                      <a:pt x="5769588" y="2903621"/>
                    </a:cubicBezTo>
                    <a:cubicBezTo>
                      <a:pt x="5742953" y="2907172"/>
                      <a:pt x="5716114" y="2908968"/>
                      <a:pt x="5689377" y="2911642"/>
                    </a:cubicBezTo>
                    <a:cubicBezTo>
                      <a:pt x="5617437" y="2929627"/>
                      <a:pt x="5680031" y="2915942"/>
                      <a:pt x="5544998" y="2927684"/>
                    </a:cubicBezTo>
                    <a:cubicBezTo>
                      <a:pt x="5412616" y="2939195"/>
                      <a:pt x="5479071" y="2944616"/>
                      <a:pt x="5272283" y="2951747"/>
                    </a:cubicBezTo>
                    <a:lnTo>
                      <a:pt x="5039672" y="2959768"/>
                    </a:lnTo>
                    <a:cubicBezTo>
                      <a:pt x="4983111" y="2963808"/>
                      <a:pt x="4920250" y="2966303"/>
                      <a:pt x="4863209" y="2975810"/>
                    </a:cubicBezTo>
                    <a:cubicBezTo>
                      <a:pt x="4852335" y="2977622"/>
                      <a:pt x="4841999" y="2982019"/>
                      <a:pt x="4831125" y="2983831"/>
                    </a:cubicBezTo>
                    <a:cubicBezTo>
                      <a:pt x="4809862" y="2987375"/>
                      <a:pt x="4788323" y="2989003"/>
                      <a:pt x="4766956" y="2991852"/>
                    </a:cubicBezTo>
                    <a:cubicBezTo>
                      <a:pt x="4748216" y="2994351"/>
                      <a:pt x="4729630" y="2998081"/>
                      <a:pt x="4710809" y="2999873"/>
                    </a:cubicBezTo>
                    <a:cubicBezTo>
                      <a:pt x="4673451" y="3003431"/>
                      <a:pt x="4635946" y="3005220"/>
                      <a:pt x="4598514" y="3007894"/>
                    </a:cubicBezTo>
                    <a:lnTo>
                      <a:pt x="4534346" y="3023936"/>
                    </a:lnTo>
                    <a:cubicBezTo>
                      <a:pt x="4523651" y="3026610"/>
                      <a:pt x="4512720" y="3028471"/>
                      <a:pt x="4502262" y="3031957"/>
                    </a:cubicBezTo>
                    <a:lnTo>
                      <a:pt x="4478198" y="3039978"/>
                    </a:lnTo>
                    <a:cubicBezTo>
                      <a:pt x="4472851" y="3045326"/>
                      <a:pt x="4460322" y="3048684"/>
                      <a:pt x="4462156" y="3056021"/>
                    </a:cubicBezTo>
                    <a:cubicBezTo>
                      <a:pt x="4464983" y="3067330"/>
                      <a:pt x="4501870" y="3077280"/>
                      <a:pt x="4510283" y="3080084"/>
                    </a:cubicBezTo>
                    <a:cubicBezTo>
                      <a:pt x="4579244" y="3126058"/>
                      <a:pt x="4491992" y="3070939"/>
                      <a:pt x="4558409" y="3104147"/>
                    </a:cubicBezTo>
                    <a:cubicBezTo>
                      <a:pt x="4567031" y="3108458"/>
                      <a:pt x="4573663" y="3116274"/>
                      <a:pt x="4582472" y="3120189"/>
                    </a:cubicBezTo>
                    <a:cubicBezTo>
                      <a:pt x="4597924" y="3127057"/>
                      <a:pt x="4630598" y="3136231"/>
                      <a:pt x="4630598" y="3136231"/>
                    </a:cubicBezTo>
                    <a:cubicBezTo>
                      <a:pt x="4645519" y="3151151"/>
                      <a:pt x="4650468" y="3158197"/>
                      <a:pt x="4670704" y="3168315"/>
                    </a:cubicBezTo>
                    <a:cubicBezTo>
                      <a:pt x="4678266" y="3172096"/>
                      <a:pt x="4687205" y="3172555"/>
                      <a:pt x="4694767" y="3176336"/>
                    </a:cubicBezTo>
                    <a:cubicBezTo>
                      <a:pt x="4703389" y="3180647"/>
                      <a:pt x="4711302" y="3186356"/>
                      <a:pt x="4718830" y="3192378"/>
                    </a:cubicBezTo>
                    <a:cubicBezTo>
                      <a:pt x="4724735" y="3197102"/>
                      <a:pt x="4728387" y="3204530"/>
                      <a:pt x="4734872" y="3208421"/>
                    </a:cubicBezTo>
                    <a:cubicBezTo>
                      <a:pt x="4742122" y="3212771"/>
                      <a:pt x="4751373" y="3212661"/>
                      <a:pt x="4758935" y="3216442"/>
                    </a:cubicBezTo>
                    <a:cubicBezTo>
                      <a:pt x="4767557" y="3220753"/>
                      <a:pt x="4775470" y="3226462"/>
                      <a:pt x="4782998" y="3232484"/>
                    </a:cubicBezTo>
                    <a:cubicBezTo>
                      <a:pt x="4788903" y="3237208"/>
                      <a:pt x="4792556" y="3244635"/>
                      <a:pt x="4799041" y="3248526"/>
                    </a:cubicBezTo>
                    <a:cubicBezTo>
                      <a:pt x="4806291" y="3252876"/>
                      <a:pt x="4815083" y="3253873"/>
                      <a:pt x="4823104" y="3256547"/>
                    </a:cubicBezTo>
                    <a:cubicBezTo>
                      <a:pt x="4867136" y="3322596"/>
                      <a:pt x="4809565" y="3246908"/>
                      <a:pt x="4863209" y="3288631"/>
                    </a:cubicBezTo>
                    <a:cubicBezTo>
                      <a:pt x="4881117" y="3302559"/>
                      <a:pt x="4895293" y="3320715"/>
                      <a:pt x="4911335" y="3336757"/>
                    </a:cubicBezTo>
                    <a:cubicBezTo>
                      <a:pt x="4916682" y="3342105"/>
                      <a:pt x="4921085" y="3348605"/>
                      <a:pt x="4927377" y="3352800"/>
                    </a:cubicBezTo>
                    <a:lnTo>
                      <a:pt x="4975504" y="3384884"/>
                    </a:lnTo>
                    <a:lnTo>
                      <a:pt x="5023630" y="3416968"/>
                    </a:lnTo>
                    <a:lnTo>
                      <a:pt x="5047693" y="3433010"/>
                    </a:lnTo>
                    <a:cubicBezTo>
                      <a:pt x="5053040" y="3441031"/>
                      <a:pt x="5057387" y="3449818"/>
                      <a:pt x="5063735" y="3457073"/>
                    </a:cubicBezTo>
                    <a:cubicBezTo>
                      <a:pt x="5076185" y="3471301"/>
                      <a:pt x="5090472" y="3483809"/>
                      <a:pt x="5103841" y="3497178"/>
                    </a:cubicBezTo>
                    <a:cubicBezTo>
                      <a:pt x="5109189" y="3502526"/>
                      <a:pt x="5115688" y="3506929"/>
                      <a:pt x="5119883" y="3513221"/>
                    </a:cubicBezTo>
                    <a:cubicBezTo>
                      <a:pt x="5141272" y="3545305"/>
                      <a:pt x="5127904" y="3531937"/>
                      <a:pt x="5159988" y="3553326"/>
                    </a:cubicBezTo>
                    <a:lnTo>
                      <a:pt x="5208114" y="3625515"/>
                    </a:lnTo>
                    <a:cubicBezTo>
                      <a:pt x="5213461" y="3633536"/>
                      <a:pt x="5217339" y="3642761"/>
                      <a:pt x="5224156" y="3649578"/>
                    </a:cubicBezTo>
                    <a:lnTo>
                      <a:pt x="5256241" y="3681663"/>
                    </a:lnTo>
                    <a:cubicBezTo>
                      <a:pt x="5275331" y="3738934"/>
                      <a:pt x="5262903" y="3715719"/>
                      <a:pt x="5288325" y="3753852"/>
                    </a:cubicBezTo>
                    <a:cubicBezTo>
                      <a:pt x="5285651" y="3761873"/>
                      <a:pt x="5287184" y="3773001"/>
                      <a:pt x="5280304" y="3777915"/>
                    </a:cubicBezTo>
                    <a:cubicBezTo>
                      <a:pt x="5266544" y="3787744"/>
                      <a:pt x="5248219" y="3788610"/>
                      <a:pt x="5232177" y="3793957"/>
                    </a:cubicBezTo>
                    <a:cubicBezTo>
                      <a:pt x="5197654" y="3805465"/>
                      <a:pt x="5216319" y="3799927"/>
                      <a:pt x="5176030" y="3810000"/>
                    </a:cubicBezTo>
                    <a:cubicBezTo>
                      <a:pt x="5168009" y="3815347"/>
                      <a:pt x="5160589" y="3821731"/>
                      <a:pt x="5151967" y="3826042"/>
                    </a:cubicBezTo>
                    <a:cubicBezTo>
                      <a:pt x="5112429" y="3845811"/>
                      <a:pt x="5142155" y="3819454"/>
                      <a:pt x="5103841" y="3850105"/>
                    </a:cubicBezTo>
                    <a:cubicBezTo>
                      <a:pt x="5097936" y="3854829"/>
                      <a:pt x="5092522" y="3860242"/>
                      <a:pt x="5087798" y="3866147"/>
                    </a:cubicBezTo>
                    <a:cubicBezTo>
                      <a:pt x="5081776" y="3873675"/>
                      <a:pt x="5079284" y="3884188"/>
                      <a:pt x="5071756" y="3890210"/>
                    </a:cubicBezTo>
                    <a:cubicBezTo>
                      <a:pt x="5065154" y="3895492"/>
                      <a:pt x="5055714" y="3895557"/>
                      <a:pt x="5047693" y="3898231"/>
                    </a:cubicBezTo>
                    <a:cubicBezTo>
                      <a:pt x="5045019" y="3890210"/>
                      <a:pt x="5041897" y="3882325"/>
                      <a:pt x="5039672" y="3874168"/>
                    </a:cubicBezTo>
                    <a:cubicBezTo>
                      <a:pt x="5033871" y="3852897"/>
                      <a:pt x="5030602" y="3830916"/>
                      <a:pt x="5023630" y="3810000"/>
                    </a:cubicBezTo>
                    <a:cubicBezTo>
                      <a:pt x="5015688" y="3786173"/>
                      <a:pt x="5010613" y="3756877"/>
                      <a:pt x="4991546" y="3737810"/>
                    </a:cubicBezTo>
                    <a:cubicBezTo>
                      <a:pt x="4984729" y="3730993"/>
                      <a:pt x="4975504" y="3727115"/>
                      <a:pt x="4967483" y="3721768"/>
                    </a:cubicBezTo>
                    <a:cubicBezTo>
                      <a:pt x="4946094" y="3657601"/>
                      <a:pt x="4978178" y="3732462"/>
                      <a:pt x="4935398" y="3689684"/>
                    </a:cubicBezTo>
                    <a:cubicBezTo>
                      <a:pt x="4929419" y="3683706"/>
                      <a:pt x="4932659" y="3672223"/>
                      <a:pt x="4927377" y="3665621"/>
                    </a:cubicBezTo>
                    <a:cubicBezTo>
                      <a:pt x="4921355" y="3658093"/>
                      <a:pt x="4911159" y="3655181"/>
                      <a:pt x="4903314" y="3649578"/>
                    </a:cubicBezTo>
                    <a:cubicBezTo>
                      <a:pt x="4892436" y="3641808"/>
                      <a:pt x="4881380" y="3634215"/>
                      <a:pt x="4871230" y="3625515"/>
                    </a:cubicBezTo>
                    <a:cubicBezTo>
                      <a:pt x="4862617" y="3618133"/>
                      <a:pt x="4856121" y="3608416"/>
                      <a:pt x="4847167" y="3601452"/>
                    </a:cubicBezTo>
                    <a:cubicBezTo>
                      <a:pt x="4805796" y="3569274"/>
                      <a:pt x="4811284" y="3573449"/>
                      <a:pt x="4774977" y="3561347"/>
                    </a:cubicBezTo>
                    <a:cubicBezTo>
                      <a:pt x="4769630" y="3553326"/>
                      <a:pt x="4767110" y="3542393"/>
                      <a:pt x="4758935" y="3537284"/>
                    </a:cubicBezTo>
                    <a:cubicBezTo>
                      <a:pt x="4744596" y="3528322"/>
                      <a:pt x="4710809" y="3521242"/>
                      <a:pt x="4710809" y="3521242"/>
                    </a:cubicBezTo>
                    <a:cubicBezTo>
                      <a:pt x="4702788" y="3513221"/>
                      <a:pt x="4696184" y="3503470"/>
                      <a:pt x="4686746" y="3497178"/>
                    </a:cubicBezTo>
                    <a:cubicBezTo>
                      <a:pt x="4679711" y="3492488"/>
                      <a:pt x="4669285" y="3494439"/>
                      <a:pt x="4662683" y="3489157"/>
                    </a:cubicBezTo>
                    <a:cubicBezTo>
                      <a:pt x="4610854" y="3447694"/>
                      <a:pt x="4683061" y="3477234"/>
                      <a:pt x="4622577" y="3457073"/>
                    </a:cubicBezTo>
                    <a:lnTo>
                      <a:pt x="4574451" y="3424989"/>
                    </a:lnTo>
                    <a:cubicBezTo>
                      <a:pt x="4566430" y="3419642"/>
                      <a:pt x="4559533" y="3411995"/>
                      <a:pt x="4550388" y="3408947"/>
                    </a:cubicBezTo>
                    <a:lnTo>
                      <a:pt x="4502262" y="3392905"/>
                    </a:lnTo>
                    <a:cubicBezTo>
                      <a:pt x="4463517" y="3354162"/>
                      <a:pt x="4512761" y="3401306"/>
                      <a:pt x="4462156" y="3360821"/>
                    </a:cubicBezTo>
                    <a:cubicBezTo>
                      <a:pt x="4456251" y="3356097"/>
                      <a:pt x="4452599" y="3348669"/>
                      <a:pt x="4446114" y="3344778"/>
                    </a:cubicBezTo>
                    <a:cubicBezTo>
                      <a:pt x="4438864" y="3340428"/>
                      <a:pt x="4429442" y="3340863"/>
                      <a:pt x="4422051" y="3336757"/>
                    </a:cubicBezTo>
                    <a:cubicBezTo>
                      <a:pt x="4405197" y="3327394"/>
                      <a:pt x="4392216" y="3310770"/>
                      <a:pt x="4373925" y="3304673"/>
                    </a:cubicBezTo>
                    <a:lnTo>
                      <a:pt x="4301735" y="3280610"/>
                    </a:lnTo>
                    <a:lnTo>
                      <a:pt x="4277672" y="3272589"/>
                    </a:lnTo>
                    <a:cubicBezTo>
                      <a:pt x="4218851" y="3275263"/>
                      <a:pt x="4159903" y="3275914"/>
                      <a:pt x="4101209" y="3280610"/>
                    </a:cubicBezTo>
                    <a:cubicBezTo>
                      <a:pt x="4092781" y="3281284"/>
                      <a:pt x="4084708" y="3284850"/>
                      <a:pt x="4077146" y="3288631"/>
                    </a:cubicBezTo>
                    <a:cubicBezTo>
                      <a:pt x="4068524" y="3292942"/>
                      <a:pt x="4061104" y="3299326"/>
                      <a:pt x="4053083" y="3304673"/>
                    </a:cubicBezTo>
                    <a:cubicBezTo>
                      <a:pt x="4047736" y="3312694"/>
                      <a:pt x="4043063" y="3321208"/>
                      <a:pt x="4037041" y="3328736"/>
                    </a:cubicBezTo>
                    <a:cubicBezTo>
                      <a:pt x="4032317" y="3334641"/>
                      <a:pt x="4024889" y="3338293"/>
                      <a:pt x="4020998" y="3344778"/>
                    </a:cubicBezTo>
                    <a:cubicBezTo>
                      <a:pt x="4016648" y="3352028"/>
                      <a:pt x="4017083" y="3361451"/>
                      <a:pt x="4012977" y="3368842"/>
                    </a:cubicBezTo>
                    <a:cubicBezTo>
                      <a:pt x="4003614" y="3385696"/>
                      <a:pt x="3991588" y="3400926"/>
                      <a:pt x="3980893" y="3416968"/>
                    </a:cubicBezTo>
                    <a:cubicBezTo>
                      <a:pt x="3975546" y="3424989"/>
                      <a:pt x="3967899" y="3431886"/>
                      <a:pt x="3964851" y="3441031"/>
                    </a:cubicBezTo>
                    <a:lnTo>
                      <a:pt x="3948809" y="3489157"/>
                    </a:lnTo>
                    <a:cubicBezTo>
                      <a:pt x="3946135" y="3497178"/>
                      <a:pt x="3942839" y="3505018"/>
                      <a:pt x="3940788" y="3513221"/>
                    </a:cubicBezTo>
                    <a:lnTo>
                      <a:pt x="3932767" y="3545305"/>
                    </a:lnTo>
                    <a:cubicBezTo>
                      <a:pt x="3920814" y="3724605"/>
                      <a:pt x="3923328" y="3615071"/>
                      <a:pt x="3932767" y="3818021"/>
                    </a:cubicBezTo>
                    <a:cubicBezTo>
                      <a:pt x="3942868" y="4035193"/>
                      <a:pt x="3929874" y="3945044"/>
                      <a:pt x="3948809" y="4058652"/>
                    </a:cubicBezTo>
                    <a:cubicBezTo>
                      <a:pt x="3946135" y="4144210"/>
                      <a:pt x="3951742" y="4230430"/>
                      <a:pt x="3940788" y="4315326"/>
                    </a:cubicBezTo>
                    <a:cubicBezTo>
                      <a:pt x="3939706" y="4323711"/>
                      <a:pt x="3924496" y="4310636"/>
                      <a:pt x="3916725" y="4307305"/>
                    </a:cubicBezTo>
                    <a:cubicBezTo>
                      <a:pt x="3905735" y="4302595"/>
                      <a:pt x="3894590" y="4297895"/>
                      <a:pt x="3884641" y="4291263"/>
                    </a:cubicBezTo>
                    <a:cubicBezTo>
                      <a:pt x="3863082" y="4276891"/>
                      <a:pt x="3875255" y="4269062"/>
                      <a:pt x="3844535" y="4267200"/>
                    </a:cubicBezTo>
                    <a:cubicBezTo>
                      <a:pt x="3764427" y="4262345"/>
                      <a:pt x="3684114" y="4261852"/>
                      <a:pt x="3603904" y="4259178"/>
                    </a:cubicBezTo>
                    <a:cubicBezTo>
                      <a:pt x="3588673" y="4213485"/>
                      <a:pt x="3592634" y="4231257"/>
                      <a:pt x="3587862" y="4154905"/>
                    </a:cubicBezTo>
                    <a:cubicBezTo>
                      <a:pt x="3584189" y="4096138"/>
                      <a:pt x="3583892" y="4037184"/>
                      <a:pt x="3579841" y="3978442"/>
                    </a:cubicBezTo>
                    <a:cubicBezTo>
                      <a:pt x="3579202" y="3969174"/>
                      <a:pt x="3566598" y="3886766"/>
                      <a:pt x="3563798" y="3874168"/>
                    </a:cubicBezTo>
                    <a:cubicBezTo>
                      <a:pt x="3561964" y="3865914"/>
                      <a:pt x="3557828" y="3858307"/>
                      <a:pt x="3555777" y="3850105"/>
                    </a:cubicBezTo>
                    <a:cubicBezTo>
                      <a:pt x="3552470" y="3836879"/>
                      <a:pt x="3551062" y="3823226"/>
                      <a:pt x="3547756" y="3810000"/>
                    </a:cubicBezTo>
                    <a:cubicBezTo>
                      <a:pt x="3545705" y="3801797"/>
                      <a:pt x="3541569" y="3794190"/>
                      <a:pt x="3539735" y="3785936"/>
                    </a:cubicBezTo>
                    <a:cubicBezTo>
                      <a:pt x="3536207" y="3770060"/>
                      <a:pt x="3535242" y="3753686"/>
                      <a:pt x="3531714" y="3737810"/>
                    </a:cubicBezTo>
                    <a:cubicBezTo>
                      <a:pt x="3529880" y="3729556"/>
                      <a:pt x="3526016" y="3721877"/>
                      <a:pt x="3523693" y="3713747"/>
                    </a:cubicBezTo>
                    <a:cubicBezTo>
                      <a:pt x="3520665" y="3703147"/>
                      <a:pt x="3517834" y="3692473"/>
                      <a:pt x="3515672" y="3681663"/>
                    </a:cubicBezTo>
                    <a:cubicBezTo>
                      <a:pt x="3507000" y="3638300"/>
                      <a:pt x="3510809" y="3638714"/>
                      <a:pt x="3499630" y="3601452"/>
                    </a:cubicBezTo>
                    <a:cubicBezTo>
                      <a:pt x="3494771" y="3585255"/>
                      <a:pt x="3488935" y="3569368"/>
                      <a:pt x="3483588" y="3553326"/>
                    </a:cubicBezTo>
                    <a:cubicBezTo>
                      <a:pt x="3480914" y="3545305"/>
                      <a:pt x="3477225" y="3537554"/>
                      <a:pt x="3475567" y="3529263"/>
                    </a:cubicBezTo>
                    <a:cubicBezTo>
                      <a:pt x="3464230" y="3472576"/>
                      <a:pt x="3471857" y="3502091"/>
                      <a:pt x="3451504" y="3441031"/>
                    </a:cubicBezTo>
                    <a:cubicBezTo>
                      <a:pt x="3448830" y="3433010"/>
                      <a:pt x="3447264" y="3424530"/>
                      <a:pt x="3443483" y="3416968"/>
                    </a:cubicBezTo>
                    <a:cubicBezTo>
                      <a:pt x="3438136" y="3406273"/>
                      <a:pt x="3431882" y="3395986"/>
                      <a:pt x="3427441" y="3384884"/>
                    </a:cubicBezTo>
                    <a:cubicBezTo>
                      <a:pt x="3421161" y="3369183"/>
                      <a:pt x="3416746" y="3352799"/>
                      <a:pt x="3411398" y="3336757"/>
                    </a:cubicBezTo>
                    <a:cubicBezTo>
                      <a:pt x="3408724" y="3328736"/>
                      <a:pt x="3408067" y="3319729"/>
                      <a:pt x="3403377" y="3312694"/>
                    </a:cubicBezTo>
                    <a:cubicBezTo>
                      <a:pt x="3398030" y="3304673"/>
                      <a:pt x="3391250" y="3297440"/>
                      <a:pt x="3387335" y="3288631"/>
                    </a:cubicBezTo>
                    <a:cubicBezTo>
                      <a:pt x="3349154" y="3202724"/>
                      <a:pt x="3391556" y="3270900"/>
                      <a:pt x="3355251" y="3216442"/>
                    </a:cubicBezTo>
                    <a:cubicBezTo>
                      <a:pt x="3349904" y="3200400"/>
                      <a:pt x="3348589" y="3182385"/>
                      <a:pt x="3339209" y="3168315"/>
                    </a:cubicBezTo>
                    <a:cubicBezTo>
                      <a:pt x="3300125" y="3109689"/>
                      <a:pt x="3347831" y="3183404"/>
                      <a:pt x="3307125" y="3112168"/>
                    </a:cubicBezTo>
                    <a:cubicBezTo>
                      <a:pt x="3302342" y="3103798"/>
                      <a:pt x="3294998" y="3096914"/>
                      <a:pt x="3291083" y="3088105"/>
                    </a:cubicBezTo>
                    <a:cubicBezTo>
                      <a:pt x="3261590" y="3021745"/>
                      <a:pt x="3291945" y="3056881"/>
                      <a:pt x="3258998" y="3023936"/>
                    </a:cubicBezTo>
                    <a:cubicBezTo>
                      <a:pt x="3239369" y="2965049"/>
                      <a:pt x="3254913" y="2987767"/>
                      <a:pt x="3218893" y="2951747"/>
                    </a:cubicBezTo>
                    <a:cubicBezTo>
                      <a:pt x="3198731" y="2891261"/>
                      <a:pt x="3225929" y="2965821"/>
                      <a:pt x="3194830" y="2903621"/>
                    </a:cubicBezTo>
                    <a:cubicBezTo>
                      <a:pt x="3161639" y="2837239"/>
                      <a:pt x="3220837" y="2930923"/>
                      <a:pt x="3170767" y="2847473"/>
                    </a:cubicBezTo>
                    <a:cubicBezTo>
                      <a:pt x="3160847" y="2830940"/>
                      <a:pt x="3149378" y="2815389"/>
                      <a:pt x="3138683" y="2799347"/>
                    </a:cubicBezTo>
                    <a:cubicBezTo>
                      <a:pt x="3133336" y="2791326"/>
                      <a:pt x="3125690" y="2784429"/>
                      <a:pt x="3122641" y="2775284"/>
                    </a:cubicBezTo>
                    <a:cubicBezTo>
                      <a:pt x="3119967" y="2767263"/>
                      <a:pt x="3118969" y="2758471"/>
                      <a:pt x="3114619" y="2751221"/>
                    </a:cubicBezTo>
                    <a:cubicBezTo>
                      <a:pt x="3110728" y="2744736"/>
                      <a:pt x="3103301" y="2741083"/>
                      <a:pt x="3098577" y="2735178"/>
                    </a:cubicBezTo>
                    <a:cubicBezTo>
                      <a:pt x="3092555" y="2727650"/>
                      <a:pt x="3087882" y="2719136"/>
                      <a:pt x="3082535" y="2711115"/>
                    </a:cubicBezTo>
                    <a:cubicBezTo>
                      <a:pt x="3079861" y="2700420"/>
                      <a:pt x="3079983" y="2688602"/>
                      <a:pt x="3074514" y="2679031"/>
                    </a:cubicBezTo>
                    <a:cubicBezTo>
                      <a:pt x="3068886" y="2669182"/>
                      <a:pt x="3057713" y="2663682"/>
                      <a:pt x="3050451" y="2654968"/>
                    </a:cubicBezTo>
                    <a:cubicBezTo>
                      <a:pt x="3044280" y="2647562"/>
                      <a:pt x="3038720" y="2639527"/>
                      <a:pt x="3034409" y="2630905"/>
                    </a:cubicBezTo>
                    <a:cubicBezTo>
                      <a:pt x="3030628" y="2623343"/>
                      <a:pt x="3030169" y="2614404"/>
                      <a:pt x="3026388" y="2606842"/>
                    </a:cubicBezTo>
                    <a:cubicBezTo>
                      <a:pt x="3020522" y="2595109"/>
                      <a:pt x="2991736" y="2557965"/>
                      <a:pt x="2986283" y="2550694"/>
                    </a:cubicBezTo>
                    <a:cubicBezTo>
                      <a:pt x="2971576" y="2506574"/>
                      <a:pt x="2987099" y="2546107"/>
                      <a:pt x="2962219" y="2502568"/>
                    </a:cubicBezTo>
                    <a:cubicBezTo>
                      <a:pt x="2956287" y="2492186"/>
                      <a:pt x="2950887" y="2481474"/>
                      <a:pt x="2946177" y="2470484"/>
                    </a:cubicBezTo>
                    <a:cubicBezTo>
                      <a:pt x="2942846" y="2462713"/>
                      <a:pt x="2942506" y="2453671"/>
                      <a:pt x="2938156" y="2446421"/>
                    </a:cubicBezTo>
                    <a:cubicBezTo>
                      <a:pt x="2934265" y="2439936"/>
                      <a:pt x="2927461" y="2435726"/>
                      <a:pt x="2922114" y="2430378"/>
                    </a:cubicBezTo>
                    <a:cubicBezTo>
                      <a:pt x="2916767" y="2414336"/>
                      <a:pt x="2915452" y="2396322"/>
                      <a:pt x="2906072" y="2382252"/>
                    </a:cubicBezTo>
                    <a:lnTo>
                      <a:pt x="2873988" y="2334126"/>
                    </a:lnTo>
                    <a:cubicBezTo>
                      <a:pt x="2868641" y="2326105"/>
                      <a:pt x="2860994" y="2319208"/>
                      <a:pt x="2857946" y="2310063"/>
                    </a:cubicBezTo>
                    <a:cubicBezTo>
                      <a:pt x="2852599" y="2294021"/>
                      <a:pt x="2851284" y="2276006"/>
                      <a:pt x="2841904" y="2261936"/>
                    </a:cubicBezTo>
                    <a:cubicBezTo>
                      <a:pt x="2836557" y="2253915"/>
                      <a:pt x="2830173" y="2246495"/>
                      <a:pt x="2825862" y="2237873"/>
                    </a:cubicBezTo>
                    <a:cubicBezTo>
                      <a:pt x="2805038" y="2196224"/>
                      <a:pt x="2833133" y="2229101"/>
                      <a:pt x="2801798" y="2197768"/>
                    </a:cubicBezTo>
                    <a:cubicBezTo>
                      <a:pt x="2799124" y="2189747"/>
                      <a:pt x="2797883" y="2181096"/>
                      <a:pt x="2793777" y="2173705"/>
                    </a:cubicBezTo>
                    <a:cubicBezTo>
                      <a:pt x="2793773" y="2173698"/>
                      <a:pt x="2753674" y="2113550"/>
                      <a:pt x="2745651" y="2101515"/>
                    </a:cubicBezTo>
                    <a:cubicBezTo>
                      <a:pt x="2740304" y="2093494"/>
                      <a:pt x="2732657" y="2086597"/>
                      <a:pt x="2729609" y="2077452"/>
                    </a:cubicBezTo>
                    <a:cubicBezTo>
                      <a:pt x="2726935" y="2069431"/>
                      <a:pt x="2726870" y="2059991"/>
                      <a:pt x="2721588" y="2053389"/>
                    </a:cubicBezTo>
                    <a:cubicBezTo>
                      <a:pt x="2715566" y="2045861"/>
                      <a:pt x="2705546" y="2042694"/>
                      <a:pt x="2697525" y="2037347"/>
                    </a:cubicBezTo>
                    <a:cubicBezTo>
                      <a:pt x="2680025" y="1984847"/>
                      <a:pt x="2704330" y="2036374"/>
                      <a:pt x="2665441" y="2005263"/>
                    </a:cubicBezTo>
                    <a:cubicBezTo>
                      <a:pt x="2657913" y="1999241"/>
                      <a:pt x="2655570" y="1988606"/>
                      <a:pt x="2649398" y="1981200"/>
                    </a:cubicBezTo>
                    <a:cubicBezTo>
                      <a:pt x="2642136" y="1972486"/>
                      <a:pt x="2632597" y="1965851"/>
                      <a:pt x="2625335" y="1957136"/>
                    </a:cubicBezTo>
                    <a:cubicBezTo>
                      <a:pt x="2619164" y="1949730"/>
                      <a:pt x="2615697" y="1940278"/>
                      <a:pt x="2609293" y="1933073"/>
                    </a:cubicBezTo>
                    <a:cubicBezTo>
                      <a:pt x="2569335" y="1888120"/>
                      <a:pt x="2573676" y="1893287"/>
                      <a:pt x="2537104" y="1868905"/>
                    </a:cubicBezTo>
                    <a:cubicBezTo>
                      <a:pt x="2505152" y="1820977"/>
                      <a:pt x="2540048" y="1862652"/>
                      <a:pt x="2496998" y="1836821"/>
                    </a:cubicBezTo>
                    <a:cubicBezTo>
                      <a:pt x="2490513" y="1832930"/>
                      <a:pt x="2487006" y="1825316"/>
                      <a:pt x="2480956" y="1820778"/>
                    </a:cubicBezTo>
                    <a:cubicBezTo>
                      <a:pt x="2465532" y="1809210"/>
                      <a:pt x="2448872" y="1799389"/>
                      <a:pt x="2432830" y="1788694"/>
                    </a:cubicBezTo>
                    <a:cubicBezTo>
                      <a:pt x="2424809" y="1783347"/>
                      <a:pt x="2417912" y="1775700"/>
                      <a:pt x="2408767" y="1772652"/>
                    </a:cubicBezTo>
                    <a:lnTo>
                      <a:pt x="2336577" y="1748589"/>
                    </a:lnTo>
                    <a:lnTo>
                      <a:pt x="2312514" y="1740568"/>
                    </a:lnTo>
                    <a:cubicBezTo>
                      <a:pt x="2293798" y="1743242"/>
                      <a:pt x="2274789" y="1744338"/>
                      <a:pt x="2256367" y="1748589"/>
                    </a:cubicBezTo>
                    <a:cubicBezTo>
                      <a:pt x="2239890" y="1752391"/>
                      <a:pt x="2208241" y="1764631"/>
                      <a:pt x="2208241" y="1764631"/>
                    </a:cubicBezTo>
                    <a:cubicBezTo>
                      <a:pt x="2202893" y="1769978"/>
                      <a:pt x="2198683" y="1776782"/>
                      <a:pt x="2192198" y="1780673"/>
                    </a:cubicBezTo>
                    <a:cubicBezTo>
                      <a:pt x="2184948" y="1785023"/>
                      <a:pt x="2174737" y="1783412"/>
                      <a:pt x="2168135" y="1788694"/>
                    </a:cubicBezTo>
                    <a:cubicBezTo>
                      <a:pt x="2116305" y="1830158"/>
                      <a:pt x="2188513" y="1800617"/>
                      <a:pt x="2128030" y="1820778"/>
                    </a:cubicBezTo>
                    <a:cubicBezTo>
                      <a:pt x="2122683" y="1826126"/>
                      <a:pt x="2116712" y="1830916"/>
                      <a:pt x="2111988" y="1836821"/>
                    </a:cubicBezTo>
                    <a:cubicBezTo>
                      <a:pt x="2105966" y="1844349"/>
                      <a:pt x="2102763" y="1854067"/>
                      <a:pt x="2095946" y="1860884"/>
                    </a:cubicBezTo>
                    <a:cubicBezTo>
                      <a:pt x="2089129" y="1867701"/>
                      <a:pt x="2079904" y="1871579"/>
                      <a:pt x="2071883" y="1876926"/>
                    </a:cubicBezTo>
                    <a:cubicBezTo>
                      <a:pt x="2036427" y="1930110"/>
                      <a:pt x="2078099" y="1871011"/>
                      <a:pt x="2031777" y="1925052"/>
                    </a:cubicBezTo>
                    <a:cubicBezTo>
                      <a:pt x="1991979" y="1971482"/>
                      <a:pt x="2026013" y="1944937"/>
                      <a:pt x="1983651" y="1973178"/>
                    </a:cubicBezTo>
                    <a:lnTo>
                      <a:pt x="1919483" y="2069431"/>
                    </a:lnTo>
                    <a:cubicBezTo>
                      <a:pt x="1914136" y="2077452"/>
                      <a:pt x="1906490" y="2084349"/>
                      <a:pt x="1903441" y="2093494"/>
                    </a:cubicBezTo>
                    <a:cubicBezTo>
                      <a:pt x="1893027" y="2124731"/>
                      <a:pt x="1901397" y="2111578"/>
                      <a:pt x="1879377" y="2133600"/>
                    </a:cubicBezTo>
                    <a:cubicBezTo>
                      <a:pt x="1860986" y="2188772"/>
                      <a:pt x="1886141" y="2121763"/>
                      <a:pt x="1847293" y="2189747"/>
                    </a:cubicBezTo>
                    <a:cubicBezTo>
                      <a:pt x="1843098" y="2197088"/>
                      <a:pt x="1843053" y="2206248"/>
                      <a:pt x="1839272" y="2213810"/>
                    </a:cubicBezTo>
                    <a:cubicBezTo>
                      <a:pt x="1824335" y="2243683"/>
                      <a:pt x="1821342" y="2235326"/>
                      <a:pt x="1799167" y="2261936"/>
                    </a:cubicBezTo>
                    <a:cubicBezTo>
                      <a:pt x="1792995" y="2269342"/>
                      <a:pt x="1789942" y="2279183"/>
                      <a:pt x="1783125" y="2286000"/>
                    </a:cubicBezTo>
                    <a:cubicBezTo>
                      <a:pt x="1776309" y="2292817"/>
                      <a:pt x="1766317" y="2295694"/>
                      <a:pt x="1759062" y="2302042"/>
                    </a:cubicBezTo>
                    <a:cubicBezTo>
                      <a:pt x="1744834" y="2314492"/>
                      <a:pt x="1732325" y="2328779"/>
                      <a:pt x="1718956" y="2342147"/>
                    </a:cubicBezTo>
                    <a:cubicBezTo>
                      <a:pt x="1710935" y="2350168"/>
                      <a:pt x="1705654" y="2362623"/>
                      <a:pt x="1694893" y="2366210"/>
                    </a:cubicBezTo>
                    <a:lnTo>
                      <a:pt x="1670830" y="2374231"/>
                    </a:lnTo>
                    <a:cubicBezTo>
                      <a:pt x="1634953" y="2428047"/>
                      <a:pt x="1677217" y="2375321"/>
                      <a:pt x="1630725" y="2406315"/>
                    </a:cubicBezTo>
                    <a:cubicBezTo>
                      <a:pt x="1621287" y="2412607"/>
                      <a:pt x="1615376" y="2423116"/>
                      <a:pt x="1606662" y="2430378"/>
                    </a:cubicBezTo>
                    <a:cubicBezTo>
                      <a:pt x="1563929" y="2465989"/>
                      <a:pt x="1601947" y="2430324"/>
                      <a:pt x="1558535" y="2454442"/>
                    </a:cubicBezTo>
                    <a:cubicBezTo>
                      <a:pt x="1541681" y="2463805"/>
                      <a:pt x="1528700" y="2480429"/>
                      <a:pt x="1510409" y="2486526"/>
                    </a:cubicBezTo>
                    <a:cubicBezTo>
                      <a:pt x="1494367" y="2491873"/>
                      <a:pt x="1478688" y="2498467"/>
                      <a:pt x="1462283" y="2502568"/>
                    </a:cubicBezTo>
                    <a:cubicBezTo>
                      <a:pt x="1451588" y="2505242"/>
                      <a:pt x="1440757" y="2507421"/>
                      <a:pt x="1430198" y="2510589"/>
                    </a:cubicBezTo>
                    <a:cubicBezTo>
                      <a:pt x="1414001" y="2515448"/>
                      <a:pt x="1398477" y="2522530"/>
                      <a:pt x="1382072" y="2526631"/>
                    </a:cubicBezTo>
                    <a:cubicBezTo>
                      <a:pt x="1371792" y="2529201"/>
                      <a:pt x="1337432" y="2536919"/>
                      <a:pt x="1325925" y="2542673"/>
                    </a:cubicBezTo>
                    <a:cubicBezTo>
                      <a:pt x="1317303" y="2546984"/>
                      <a:pt x="1310671" y="2554800"/>
                      <a:pt x="1301862" y="2558715"/>
                    </a:cubicBezTo>
                    <a:cubicBezTo>
                      <a:pt x="1301861" y="2558715"/>
                      <a:pt x="1241704" y="2578767"/>
                      <a:pt x="1229672" y="2582778"/>
                    </a:cubicBezTo>
                    <a:lnTo>
                      <a:pt x="1205609" y="2590800"/>
                    </a:lnTo>
                    <a:cubicBezTo>
                      <a:pt x="1197588" y="2593474"/>
                      <a:pt x="1188581" y="2594131"/>
                      <a:pt x="1181546" y="2598821"/>
                    </a:cubicBezTo>
                    <a:cubicBezTo>
                      <a:pt x="1155285" y="2616328"/>
                      <a:pt x="1145803" y="2625698"/>
                      <a:pt x="1109356" y="2630905"/>
                    </a:cubicBezTo>
                    <a:cubicBezTo>
                      <a:pt x="1090640" y="2633579"/>
                      <a:pt x="1071810" y="2635544"/>
                      <a:pt x="1053209" y="2638926"/>
                    </a:cubicBezTo>
                    <a:cubicBezTo>
                      <a:pt x="957121" y="2656397"/>
                      <a:pt x="1074381" y="2637786"/>
                      <a:pt x="997062" y="2654968"/>
                    </a:cubicBezTo>
                    <a:cubicBezTo>
                      <a:pt x="981186" y="2658496"/>
                      <a:pt x="965009" y="2660516"/>
                      <a:pt x="948935" y="2662989"/>
                    </a:cubicBezTo>
                    <a:cubicBezTo>
                      <a:pt x="890350" y="2672002"/>
                      <a:pt x="899684" y="2669027"/>
                      <a:pt x="844662" y="2679031"/>
                    </a:cubicBezTo>
                    <a:cubicBezTo>
                      <a:pt x="821917" y="2683166"/>
                      <a:pt x="795004" y="2688635"/>
                      <a:pt x="772472" y="2695073"/>
                    </a:cubicBezTo>
                    <a:cubicBezTo>
                      <a:pt x="764342" y="2697396"/>
                      <a:pt x="756611" y="2701043"/>
                      <a:pt x="748409" y="2703094"/>
                    </a:cubicBezTo>
                    <a:cubicBezTo>
                      <a:pt x="735183" y="2706401"/>
                      <a:pt x="721612" y="2708158"/>
                      <a:pt x="708304" y="2711115"/>
                    </a:cubicBezTo>
                    <a:cubicBezTo>
                      <a:pt x="697542" y="2713506"/>
                      <a:pt x="686981" y="2716745"/>
                      <a:pt x="676219" y="2719136"/>
                    </a:cubicBezTo>
                    <a:cubicBezTo>
                      <a:pt x="662911" y="2722093"/>
                      <a:pt x="649398" y="2724091"/>
                      <a:pt x="636114" y="2727157"/>
                    </a:cubicBezTo>
                    <a:cubicBezTo>
                      <a:pt x="614631" y="2732115"/>
                      <a:pt x="591666" y="2733340"/>
                      <a:pt x="571946" y="2743200"/>
                    </a:cubicBezTo>
                    <a:cubicBezTo>
                      <a:pt x="561251" y="2748547"/>
                      <a:pt x="549811" y="2752610"/>
                      <a:pt x="539862" y="2759242"/>
                    </a:cubicBezTo>
                    <a:cubicBezTo>
                      <a:pt x="533570" y="2763437"/>
                      <a:pt x="530583" y="2771902"/>
                      <a:pt x="523819" y="2775284"/>
                    </a:cubicBezTo>
                    <a:cubicBezTo>
                      <a:pt x="508694" y="2782846"/>
                      <a:pt x="489763" y="2781946"/>
                      <a:pt x="475693" y="2791326"/>
                    </a:cubicBezTo>
                    <a:cubicBezTo>
                      <a:pt x="456649" y="2804022"/>
                      <a:pt x="436957" y="2816507"/>
                      <a:pt x="419546" y="2831431"/>
                    </a:cubicBezTo>
                    <a:cubicBezTo>
                      <a:pt x="410933" y="2838813"/>
                      <a:pt x="404197" y="2848232"/>
                      <a:pt x="395483" y="2855494"/>
                    </a:cubicBezTo>
                    <a:cubicBezTo>
                      <a:pt x="361064" y="2884176"/>
                      <a:pt x="379314" y="2857250"/>
                      <a:pt x="347356" y="2895600"/>
                    </a:cubicBezTo>
                    <a:cubicBezTo>
                      <a:pt x="313937" y="2935704"/>
                      <a:pt x="351365" y="2906296"/>
                      <a:pt x="307251" y="2935705"/>
                    </a:cubicBezTo>
                    <a:cubicBezTo>
                      <a:pt x="301904" y="2943726"/>
                      <a:pt x="297380" y="2952362"/>
                      <a:pt x="291209" y="2959768"/>
                    </a:cubicBezTo>
                    <a:cubicBezTo>
                      <a:pt x="271909" y="2982928"/>
                      <a:pt x="266743" y="2984099"/>
                      <a:pt x="243083" y="2999873"/>
                    </a:cubicBezTo>
                    <a:cubicBezTo>
                      <a:pt x="237736" y="3007894"/>
                      <a:pt x="234569" y="3017914"/>
                      <a:pt x="227041" y="3023936"/>
                    </a:cubicBezTo>
                    <a:cubicBezTo>
                      <a:pt x="220439" y="3029218"/>
                      <a:pt x="210540" y="3028176"/>
                      <a:pt x="202977" y="3031957"/>
                    </a:cubicBezTo>
                    <a:cubicBezTo>
                      <a:pt x="194355" y="3036268"/>
                      <a:pt x="186935" y="3042652"/>
                      <a:pt x="178914" y="3048000"/>
                    </a:cubicBezTo>
                    <a:cubicBezTo>
                      <a:pt x="149504" y="3092116"/>
                      <a:pt x="178914" y="3054684"/>
                      <a:pt x="138809" y="3088105"/>
                    </a:cubicBezTo>
                    <a:cubicBezTo>
                      <a:pt x="115649" y="3107405"/>
                      <a:pt x="114478" y="3112571"/>
                      <a:pt x="98704" y="3136231"/>
                    </a:cubicBezTo>
                    <a:cubicBezTo>
                      <a:pt x="96030" y="3128210"/>
                      <a:pt x="88009" y="3120189"/>
                      <a:pt x="90683" y="3112168"/>
                    </a:cubicBezTo>
                    <a:cubicBezTo>
                      <a:pt x="107455" y="3061852"/>
                      <a:pt x="117055" y="3071821"/>
                      <a:pt x="146830" y="3048000"/>
                    </a:cubicBezTo>
                    <a:cubicBezTo>
                      <a:pt x="152735" y="3043276"/>
                      <a:pt x="157525" y="3037305"/>
                      <a:pt x="162872" y="3031957"/>
                    </a:cubicBezTo>
                    <a:cubicBezTo>
                      <a:pt x="183033" y="2971474"/>
                      <a:pt x="153492" y="3043682"/>
                      <a:pt x="194956" y="2991852"/>
                    </a:cubicBezTo>
                    <a:cubicBezTo>
                      <a:pt x="200238" y="2985250"/>
                      <a:pt x="199196" y="2975351"/>
                      <a:pt x="202977" y="2967789"/>
                    </a:cubicBezTo>
                    <a:cubicBezTo>
                      <a:pt x="209927" y="2953890"/>
                      <a:pt x="222626" y="2937632"/>
                      <a:pt x="235062" y="2927684"/>
                    </a:cubicBezTo>
                    <a:cubicBezTo>
                      <a:pt x="242590" y="2921662"/>
                      <a:pt x="251104" y="2916989"/>
                      <a:pt x="259125" y="2911642"/>
                    </a:cubicBezTo>
                    <a:cubicBezTo>
                      <a:pt x="251104" y="2908968"/>
                      <a:pt x="243465" y="2902687"/>
                      <a:pt x="235062" y="2903621"/>
                    </a:cubicBezTo>
                    <a:cubicBezTo>
                      <a:pt x="218255" y="2905488"/>
                      <a:pt x="202977" y="2914316"/>
                      <a:pt x="186935" y="2919663"/>
                    </a:cubicBezTo>
                    <a:cubicBezTo>
                      <a:pt x="178914" y="2922337"/>
                      <a:pt x="169907" y="2922994"/>
                      <a:pt x="162872" y="2927684"/>
                    </a:cubicBezTo>
                    <a:cubicBezTo>
                      <a:pt x="154851" y="2933031"/>
                      <a:pt x="147431" y="2939415"/>
                      <a:pt x="138809" y="2943726"/>
                    </a:cubicBezTo>
                    <a:cubicBezTo>
                      <a:pt x="131247" y="2947507"/>
                      <a:pt x="122137" y="2947641"/>
                      <a:pt x="114746" y="2951747"/>
                    </a:cubicBezTo>
                    <a:cubicBezTo>
                      <a:pt x="97892" y="2961110"/>
                      <a:pt x="82661" y="2973136"/>
                      <a:pt x="66619" y="2983831"/>
                    </a:cubicBezTo>
                    <a:lnTo>
                      <a:pt x="42556" y="2999873"/>
                    </a:lnTo>
                    <a:lnTo>
                      <a:pt x="18493" y="3015915"/>
                    </a:lnTo>
                    <a:cubicBezTo>
                      <a:pt x="13146" y="3023936"/>
                      <a:pt x="-6901" y="3042316"/>
                      <a:pt x="2451" y="3039978"/>
                    </a:cubicBezTo>
                    <a:cubicBezTo>
                      <a:pt x="21155" y="3035302"/>
                      <a:pt x="34535" y="3018589"/>
                      <a:pt x="50577" y="3007894"/>
                    </a:cubicBezTo>
                    <a:lnTo>
                      <a:pt x="74641" y="2991852"/>
                    </a:lnTo>
                    <a:lnTo>
                      <a:pt x="98704" y="2975810"/>
                    </a:lnTo>
                    <a:lnTo>
                      <a:pt x="122767" y="2959768"/>
                    </a:lnTo>
                    <a:cubicBezTo>
                      <a:pt x="128114" y="2951747"/>
                      <a:pt x="131992" y="2942522"/>
                      <a:pt x="138809" y="2935705"/>
                    </a:cubicBezTo>
                    <a:cubicBezTo>
                      <a:pt x="145626" y="2928888"/>
                      <a:pt x="156850" y="2927191"/>
                      <a:pt x="162872" y="2919663"/>
                    </a:cubicBezTo>
                    <a:cubicBezTo>
                      <a:pt x="168154" y="2913061"/>
                      <a:pt x="166543" y="2902850"/>
                      <a:pt x="170893" y="2895600"/>
                    </a:cubicBezTo>
                    <a:cubicBezTo>
                      <a:pt x="174784" y="2889115"/>
                      <a:pt x="182398" y="2885607"/>
                      <a:pt x="186935" y="2879557"/>
                    </a:cubicBezTo>
                    <a:cubicBezTo>
                      <a:pt x="206185" y="2853890"/>
                      <a:pt x="212065" y="2833786"/>
                      <a:pt x="235062" y="2815389"/>
                    </a:cubicBezTo>
                    <a:cubicBezTo>
                      <a:pt x="242590" y="2809367"/>
                      <a:pt x="251104" y="2804694"/>
                      <a:pt x="259125" y="2799347"/>
                    </a:cubicBezTo>
                    <a:cubicBezTo>
                      <a:pt x="274741" y="2752500"/>
                      <a:pt x="254928" y="2795524"/>
                      <a:pt x="291209" y="2759242"/>
                    </a:cubicBezTo>
                    <a:cubicBezTo>
                      <a:pt x="298026" y="2752425"/>
                      <a:pt x="299723" y="2741200"/>
                      <a:pt x="307251" y="2735178"/>
                    </a:cubicBezTo>
                    <a:cubicBezTo>
                      <a:pt x="313853" y="2729896"/>
                      <a:pt x="323923" y="2731263"/>
                      <a:pt x="331314" y="2727157"/>
                    </a:cubicBezTo>
                    <a:cubicBezTo>
                      <a:pt x="424609" y="2675327"/>
                      <a:pt x="333876" y="2710261"/>
                      <a:pt x="427567" y="2679031"/>
                    </a:cubicBezTo>
                    <a:lnTo>
                      <a:pt x="451630" y="2671010"/>
                    </a:lnTo>
                    <a:cubicBezTo>
                      <a:pt x="459651" y="2668336"/>
                      <a:pt x="468658" y="2667679"/>
                      <a:pt x="475693" y="2662989"/>
                    </a:cubicBezTo>
                    <a:cubicBezTo>
                      <a:pt x="483714" y="2657642"/>
                      <a:pt x="490895" y="2650744"/>
                      <a:pt x="499756" y="2646947"/>
                    </a:cubicBezTo>
                    <a:cubicBezTo>
                      <a:pt x="509889" y="2642604"/>
                      <a:pt x="520995" y="2640898"/>
                      <a:pt x="531841" y="2638926"/>
                    </a:cubicBezTo>
                    <a:cubicBezTo>
                      <a:pt x="567020" y="2632530"/>
                      <a:pt x="601227" y="2630637"/>
                      <a:pt x="636114" y="2622884"/>
                    </a:cubicBezTo>
                    <a:cubicBezTo>
                      <a:pt x="644368" y="2621050"/>
                      <a:pt x="651851" y="2616332"/>
                      <a:pt x="660177" y="2614863"/>
                    </a:cubicBezTo>
                    <a:cubicBezTo>
                      <a:pt x="697413" y="2608292"/>
                      <a:pt x="735175" y="2605037"/>
                      <a:pt x="772472" y="2598821"/>
                    </a:cubicBezTo>
                    <a:cubicBezTo>
                      <a:pt x="801967" y="2593905"/>
                      <a:pt x="831542" y="2589508"/>
                      <a:pt x="860704" y="2582778"/>
                    </a:cubicBezTo>
                    <a:cubicBezTo>
                      <a:pt x="882187" y="2577820"/>
                      <a:pt x="903253" y="2571060"/>
                      <a:pt x="924872" y="2566736"/>
                    </a:cubicBezTo>
                    <a:cubicBezTo>
                      <a:pt x="938240" y="2564062"/>
                      <a:pt x="951751" y="2562021"/>
                      <a:pt x="964977" y="2558715"/>
                    </a:cubicBezTo>
                    <a:cubicBezTo>
                      <a:pt x="973180" y="2556664"/>
                      <a:pt x="980911" y="2553017"/>
                      <a:pt x="989041" y="2550694"/>
                    </a:cubicBezTo>
                    <a:cubicBezTo>
                      <a:pt x="999641" y="2547666"/>
                      <a:pt x="1010525" y="2545701"/>
                      <a:pt x="1021125" y="2542673"/>
                    </a:cubicBezTo>
                    <a:cubicBezTo>
                      <a:pt x="1029255" y="2540350"/>
                      <a:pt x="1037058" y="2536975"/>
                      <a:pt x="1045188" y="2534652"/>
                    </a:cubicBezTo>
                    <a:cubicBezTo>
                      <a:pt x="1055788" y="2531624"/>
                      <a:pt x="1066950" y="2530502"/>
                      <a:pt x="1077272" y="2526631"/>
                    </a:cubicBezTo>
                    <a:cubicBezTo>
                      <a:pt x="1088468" y="2522433"/>
                      <a:pt x="1098254" y="2515030"/>
                      <a:pt x="1109356" y="2510589"/>
                    </a:cubicBezTo>
                    <a:cubicBezTo>
                      <a:pt x="1125057" y="2504309"/>
                      <a:pt x="1157483" y="2494547"/>
                      <a:pt x="1157483" y="2494547"/>
                    </a:cubicBezTo>
                    <a:cubicBezTo>
                      <a:pt x="1216109" y="2455463"/>
                      <a:pt x="1142394" y="2503169"/>
                      <a:pt x="1213630" y="2462463"/>
                    </a:cubicBezTo>
                    <a:cubicBezTo>
                      <a:pt x="1256836" y="2437774"/>
                      <a:pt x="1220795" y="2456731"/>
                      <a:pt x="1253735" y="2430378"/>
                    </a:cubicBezTo>
                    <a:cubicBezTo>
                      <a:pt x="1261263" y="2424356"/>
                      <a:pt x="1270270" y="2420358"/>
                      <a:pt x="1277798" y="2414336"/>
                    </a:cubicBezTo>
                    <a:cubicBezTo>
                      <a:pt x="1283703" y="2409612"/>
                      <a:pt x="1287791" y="2402831"/>
                      <a:pt x="1293841" y="2398294"/>
                    </a:cubicBezTo>
                    <a:cubicBezTo>
                      <a:pt x="1309265" y="2386726"/>
                      <a:pt x="1341967" y="2366210"/>
                      <a:pt x="1341967" y="2366210"/>
                    </a:cubicBezTo>
                    <a:cubicBezTo>
                      <a:pt x="1347314" y="2358189"/>
                      <a:pt x="1350481" y="2348169"/>
                      <a:pt x="1358009" y="2342147"/>
                    </a:cubicBezTo>
                    <a:cubicBezTo>
                      <a:pt x="1364611" y="2336865"/>
                      <a:pt x="1376093" y="2340105"/>
                      <a:pt x="1382072" y="2334126"/>
                    </a:cubicBezTo>
                    <a:cubicBezTo>
                      <a:pt x="1388051" y="2328147"/>
                      <a:pt x="1384811" y="2316665"/>
                      <a:pt x="1390093" y="2310063"/>
                    </a:cubicBezTo>
                    <a:cubicBezTo>
                      <a:pt x="1396115" y="2302535"/>
                      <a:pt x="1406628" y="2300043"/>
                      <a:pt x="1414156" y="2294021"/>
                    </a:cubicBezTo>
                    <a:cubicBezTo>
                      <a:pt x="1420061" y="2289297"/>
                      <a:pt x="1424851" y="2283326"/>
                      <a:pt x="1430198" y="2277978"/>
                    </a:cubicBezTo>
                    <a:cubicBezTo>
                      <a:pt x="1432872" y="2269957"/>
                      <a:pt x="1433869" y="2261165"/>
                      <a:pt x="1438219" y="2253915"/>
                    </a:cubicBezTo>
                    <a:cubicBezTo>
                      <a:pt x="1466725" y="2206408"/>
                      <a:pt x="1453052" y="2289629"/>
                      <a:pt x="1486346" y="2189747"/>
                    </a:cubicBezTo>
                    <a:cubicBezTo>
                      <a:pt x="1497415" y="2156539"/>
                      <a:pt x="1489677" y="2172719"/>
                      <a:pt x="1510409" y="2141621"/>
                    </a:cubicBezTo>
                    <a:cubicBezTo>
                      <a:pt x="1519825" y="2113373"/>
                      <a:pt x="1538585" y="2083622"/>
                      <a:pt x="1518430" y="2053389"/>
                    </a:cubicBezTo>
                    <a:cubicBezTo>
                      <a:pt x="1513740" y="2046354"/>
                      <a:pt x="1502497" y="2047691"/>
                      <a:pt x="1494367" y="2045368"/>
                    </a:cubicBezTo>
                    <a:cubicBezTo>
                      <a:pt x="1483767" y="2042340"/>
                      <a:pt x="1472978" y="2040021"/>
                      <a:pt x="1462283" y="2037347"/>
                    </a:cubicBezTo>
                    <a:cubicBezTo>
                      <a:pt x="1416830" y="2040021"/>
                      <a:pt x="1371269" y="2041246"/>
                      <a:pt x="1325925" y="2045368"/>
                    </a:cubicBezTo>
                    <a:cubicBezTo>
                      <a:pt x="1312348" y="2046602"/>
                      <a:pt x="1299128" y="2050432"/>
                      <a:pt x="1285819" y="2053389"/>
                    </a:cubicBezTo>
                    <a:cubicBezTo>
                      <a:pt x="1275058" y="2055780"/>
                      <a:pt x="1264294" y="2058242"/>
                      <a:pt x="1253735" y="2061410"/>
                    </a:cubicBezTo>
                    <a:cubicBezTo>
                      <a:pt x="1229440" y="2068698"/>
                      <a:pt x="1205609" y="2077452"/>
                      <a:pt x="1181546" y="2085473"/>
                    </a:cubicBezTo>
                    <a:cubicBezTo>
                      <a:pt x="1173525" y="2088147"/>
                      <a:pt x="1165685" y="2091443"/>
                      <a:pt x="1157483" y="2093494"/>
                    </a:cubicBezTo>
                    <a:lnTo>
                      <a:pt x="1093314" y="2109536"/>
                    </a:lnTo>
                    <a:cubicBezTo>
                      <a:pt x="1082619" y="2112210"/>
                      <a:pt x="1071688" y="2114071"/>
                      <a:pt x="1061230" y="2117557"/>
                    </a:cubicBezTo>
                    <a:cubicBezTo>
                      <a:pt x="1053209" y="2120231"/>
                      <a:pt x="1044864" y="2122079"/>
                      <a:pt x="1037167" y="2125578"/>
                    </a:cubicBezTo>
                    <a:cubicBezTo>
                      <a:pt x="1015396" y="2135474"/>
                      <a:pt x="996198" y="2151863"/>
                      <a:pt x="972998" y="2157663"/>
                    </a:cubicBezTo>
                    <a:lnTo>
                      <a:pt x="940914" y="2165684"/>
                    </a:lnTo>
                    <a:cubicBezTo>
                      <a:pt x="909289" y="2213122"/>
                      <a:pt x="944596" y="2168783"/>
                      <a:pt x="892788" y="2205789"/>
                    </a:cubicBezTo>
                    <a:cubicBezTo>
                      <a:pt x="883557" y="2212382"/>
                      <a:pt x="877338" y="2222470"/>
                      <a:pt x="868725" y="2229852"/>
                    </a:cubicBezTo>
                    <a:cubicBezTo>
                      <a:pt x="858575" y="2238552"/>
                      <a:pt x="846702" y="2245112"/>
                      <a:pt x="836641" y="2253915"/>
                    </a:cubicBezTo>
                    <a:cubicBezTo>
                      <a:pt x="774399" y="2308377"/>
                      <a:pt x="832017" y="2267693"/>
                      <a:pt x="780493" y="2302042"/>
                    </a:cubicBezTo>
                    <a:cubicBezTo>
                      <a:pt x="737714" y="2366210"/>
                      <a:pt x="793861" y="2288674"/>
                      <a:pt x="740388" y="2342147"/>
                    </a:cubicBezTo>
                    <a:cubicBezTo>
                      <a:pt x="733571" y="2348964"/>
                      <a:pt x="731163" y="2359393"/>
                      <a:pt x="724346" y="2366210"/>
                    </a:cubicBezTo>
                    <a:cubicBezTo>
                      <a:pt x="717529" y="2373027"/>
                      <a:pt x="707995" y="2376468"/>
                      <a:pt x="700283" y="2382252"/>
                    </a:cubicBezTo>
                    <a:cubicBezTo>
                      <a:pt x="697258" y="2384521"/>
                      <a:pt x="689116" y="2392370"/>
                      <a:pt x="692262" y="2390273"/>
                    </a:cubicBezTo>
                    <a:lnTo>
                      <a:pt x="716325" y="2374231"/>
                    </a:lnTo>
                    <a:cubicBezTo>
                      <a:pt x="730443" y="2331877"/>
                      <a:pt x="719656" y="2357204"/>
                      <a:pt x="756430" y="2302042"/>
                    </a:cubicBezTo>
                    <a:lnTo>
                      <a:pt x="772472" y="2277978"/>
                    </a:lnTo>
                    <a:lnTo>
                      <a:pt x="788514" y="2253915"/>
                    </a:lnTo>
                    <a:cubicBezTo>
                      <a:pt x="780493" y="2248568"/>
                      <a:pt x="774091" y="2237873"/>
                      <a:pt x="764451" y="2237873"/>
                    </a:cubicBezTo>
                    <a:cubicBezTo>
                      <a:pt x="754811" y="2237873"/>
                      <a:pt x="749197" y="2250000"/>
                      <a:pt x="740388" y="2253915"/>
                    </a:cubicBezTo>
                    <a:cubicBezTo>
                      <a:pt x="724936" y="2260783"/>
                      <a:pt x="708667" y="2265856"/>
                      <a:pt x="692262" y="2269957"/>
                    </a:cubicBezTo>
                    <a:cubicBezTo>
                      <a:pt x="681975" y="2272529"/>
                      <a:pt x="647627" y="2280243"/>
                      <a:pt x="636114" y="2286000"/>
                    </a:cubicBezTo>
                    <a:cubicBezTo>
                      <a:pt x="573926" y="2317095"/>
                      <a:pt x="648464" y="2289904"/>
                      <a:pt x="587988" y="2310063"/>
                    </a:cubicBezTo>
                    <a:cubicBezTo>
                      <a:pt x="579967" y="2318084"/>
                      <a:pt x="573363" y="2327834"/>
                      <a:pt x="563925" y="2334126"/>
                    </a:cubicBezTo>
                    <a:cubicBezTo>
                      <a:pt x="556890" y="2338816"/>
                      <a:pt x="546464" y="2336865"/>
                      <a:pt x="539862" y="2342147"/>
                    </a:cubicBezTo>
                    <a:cubicBezTo>
                      <a:pt x="532334" y="2348169"/>
                      <a:pt x="529991" y="2358804"/>
                      <a:pt x="523819" y="2366210"/>
                    </a:cubicBezTo>
                    <a:cubicBezTo>
                      <a:pt x="516557" y="2374924"/>
                      <a:pt x="507777" y="2382252"/>
                      <a:pt x="499756" y="2390273"/>
                    </a:cubicBezTo>
                    <a:cubicBezTo>
                      <a:pt x="519915" y="2329797"/>
                      <a:pt x="492724" y="2404335"/>
                      <a:pt x="523819" y="2342147"/>
                    </a:cubicBezTo>
                    <a:cubicBezTo>
                      <a:pt x="527600" y="2334585"/>
                      <a:pt x="526559" y="2324686"/>
                      <a:pt x="531841" y="2318084"/>
                    </a:cubicBezTo>
                    <a:cubicBezTo>
                      <a:pt x="537863" y="2310556"/>
                      <a:pt x="547883" y="2307389"/>
                      <a:pt x="555904" y="2302042"/>
                    </a:cubicBezTo>
                    <a:cubicBezTo>
                      <a:pt x="562428" y="2282470"/>
                      <a:pt x="564418" y="2269464"/>
                      <a:pt x="579967" y="2253915"/>
                    </a:cubicBezTo>
                    <a:cubicBezTo>
                      <a:pt x="586784" y="2247098"/>
                      <a:pt x="596009" y="2243220"/>
                      <a:pt x="604030" y="2237873"/>
                    </a:cubicBezTo>
                    <a:cubicBezTo>
                      <a:pt x="609377" y="2229852"/>
                      <a:pt x="612817" y="2220158"/>
                      <a:pt x="620072" y="2213810"/>
                    </a:cubicBezTo>
                    <a:cubicBezTo>
                      <a:pt x="654018" y="2184107"/>
                      <a:pt x="659211" y="2184722"/>
                      <a:pt x="692262" y="2173705"/>
                    </a:cubicBezTo>
                    <a:cubicBezTo>
                      <a:pt x="747423" y="2136931"/>
                      <a:pt x="722097" y="2147718"/>
                      <a:pt x="764451" y="2133600"/>
                    </a:cubicBezTo>
                    <a:cubicBezTo>
                      <a:pt x="769798" y="2128252"/>
                      <a:pt x="773729" y="2120939"/>
                      <a:pt x="780493" y="2117557"/>
                    </a:cubicBezTo>
                    <a:cubicBezTo>
                      <a:pt x="795617" y="2109995"/>
                      <a:pt x="812577" y="2106862"/>
                      <a:pt x="828619" y="2101515"/>
                    </a:cubicBezTo>
                    <a:lnTo>
                      <a:pt x="876746" y="2085473"/>
                    </a:lnTo>
                    <a:lnTo>
                      <a:pt x="900809" y="2077452"/>
                    </a:lnTo>
                    <a:cubicBezTo>
                      <a:pt x="908830" y="2074778"/>
                      <a:pt x="916670" y="2071482"/>
                      <a:pt x="924872" y="2069431"/>
                    </a:cubicBezTo>
                    <a:cubicBezTo>
                      <a:pt x="946262" y="2064084"/>
                      <a:pt x="968124" y="2060361"/>
                      <a:pt x="989041" y="2053389"/>
                    </a:cubicBezTo>
                    <a:cubicBezTo>
                      <a:pt x="1018320" y="2043629"/>
                      <a:pt x="1017258" y="2042878"/>
                      <a:pt x="1053209" y="2037347"/>
                    </a:cubicBezTo>
                    <a:cubicBezTo>
                      <a:pt x="1074514" y="2034069"/>
                      <a:pt x="1095969" y="2031845"/>
                      <a:pt x="1117377" y="2029326"/>
                    </a:cubicBezTo>
                    <a:cubicBezTo>
                      <a:pt x="1194093" y="2020301"/>
                      <a:pt x="1195734" y="2020744"/>
                      <a:pt x="1277798" y="2013284"/>
                    </a:cubicBezTo>
                    <a:cubicBezTo>
                      <a:pt x="1291167" y="2010610"/>
                      <a:pt x="1304456" y="2007504"/>
                      <a:pt x="1317904" y="2005263"/>
                    </a:cubicBezTo>
                    <a:cubicBezTo>
                      <a:pt x="1336552" y="2002155"/>
                      <a:pt x="1355512" y="2000950"/>
                      <a:pt x="1374051" y="1997242"/>
                    </a:cubicBezTo>
                    <a:cubicBezTo>
                      <a:pt x="1382342" y="1995584"/>
                      <a:pt x="1390093" y="1991895"/>
                      <a:pt x="1398114" y="1989221"/>
                    </a:cubicBezTo>
                    <a:cubicBezTo>
                      <a:pt x="1438757" y="1948576"/>
                      <a:pt x="1386162" y="1996391"/>
                      <a:pt x="1438219" y="1965157"/>
                    </a:cubicBezTo>
                    <a:cubicBezTo>
                      <a:pt x="1444704" y="1961266"/>
                      <a:pt x="1447777" y="1953006"/>
                      <a:pt x="1454262" y="1949115"/>
                    </a:cubicBezTo>
                    <a:cubicBezTo>
                      <a:pt x="1461512" y="1944765"/>
                      <a:pt x="1470934" y="1945200"/>
                      <a:pt x="1478325" y="1941094"/>
                    </a:cubicBezTo>
                    <a:cubicBezTo>
                      <a:pt x="1561066" y="1895127"/>
                      <a:pt x="1496065" y="1919139"/>
                      <a:pt x="1550514" y="1900989"/>
                    </a:cubicBezTo>
                    <a:cubicBezTo>
                      <a:pt x="1558535" y="1892968"/>
                      <a:pt x="1565863" y="1884188"/>
                      <a:pt x="1574577" y="1876926"/>
                    </a:cubicBezTo>
                    <a:cubicBezTo>
                      <a:pt x="1581983" y="1870754"/>
                      <a:pt x="1591386" y="1867232"/>
                      <a:pt x="1598641" y="1860884"/>
                    </a:cubicBezTo>
                    <a:cubicBezTo>
                      <a:pt x="1612869" y="1848434"/>
                      <a:pt x="1625378" y="1834147"/>
                      <a:pt x="1638746" y="1820778"/>
                    </a:cubicBezTo>
                    <a:cubicBezTo>
                      <a:pt x="1646767" y="1812757"/>
                      <a:pt x="1653371" y="1803007"/>
                      <a:pt x="1662809" y="1796715"/>
                    </a:cubicBezTo>
                    <a:cubicBezTo>
                      <a:pt x="1670830" y="1791368"/>
                      <a:pt x="1680055" y="1787490"/>
                      <a:pt x="1686872" y="1780673"/>
                    </a:cubicBezTo>
                    <a:cubicBezTo>
                      <a:pt x="1696325" y="1771220"/>
                      <a:pt x="1701482" y="1758042"/>
                      <a:pt x="1710935" y="1748589"/>
                    </a:cubicBezTo>
                    <a:cubicBezTo>
                      <a:pt x="1717752" y="1741772"/>
                      <a:pt x="1727470" y="1738569"/>
                      <a:pt x="1734998" y="1732547"/>
                    </a:cubicBezTo>
                    <a:cubicBezTo>
                      <a:pt x="1740903" y="1727823"/>
                      <a:pt x="1745693" y="1721852"/>
                      <a:pt x="1751041" y="1716505"/>
                    </a:cubicBezTo>
                    <a:cubicBezTo>
                      <a:pt x="1771203" y="1656020"/>
                      <a:pt x="1741660" y="1728232"/>
                      <a:pt x="1783125" y="1676400"/>
                    </a:cubicBezTo>
                    <a:cubicBezTo>
                      <a:pt x="1827402" y="1621052"/>
                      <a:pt x="1746249" y="1682267"/>
                      <a:pt x="1815209" y="1636294"/>
                    </a:cubicBezTo>
                    <a:cubicBezTo>
                      <a:pt x="1817883" y="1628273"/>
                      <a:pt x="1819449" y="1619793"/>
                      <a:pt x="1823230" y="1612231"/>
                    </a:cubicBezTo>
                    <a:cubicBezTo>
                      <a:pt x="1854328" y="1550035"/>
                      <a:pt x="1827132" y="1624588"/>
                      <a:pt x="1847293" y="1564105"/>
                    </a:cubicBezTo>
                    <a:cubicBezTo>
                      <a:pt x="1845244" y="1541563"/>
                      <a:pt x="1846682" y="1482672"/>
                      <a:pt x="1831251" y="1451810"/>
                    </a:cubicBezTo>
                    <a:cubicBezTo>
                      <a:pt x="1826940" y="1443188"/>
                      <a:pt x="1822026" y="1434564"/>
                      <a:pt x="1815209" y="1427747"/>
                    </a:cubicBezTo>
                    <a:cubicBezTo>
                      <a:pt x="1808392" y="1420930"/>
                      <a:pt x="1799167" y="1417052"/>
                      <a:pt x="1791146" y="1411705"/>
                    </a:cubicBezTo>
                    <a:cubicBezTo>
                      <a:pt x="1763645" y="1370454"/>
                      <a:pt x="1789237" y="1402157"/>
                      <a:pt x="1751041" y="1371600"/>
                    </a:cubicBezTo>
                    <a:cubicBezTo>
                      <a:pt x="1745136" y="1366876"/>
                      <a:pt x="1741048" y="1360095"/>
                      <a:pt x="1734998" y="1355557"/>
                    </a:cubicBezTo>
                    <a:cubicBezTo>
                      <a:pt x="1690870" y="1322461"/>
                      <a:pt x="1700325" y="1327957"/>
                      <a:pt x="1662809" y="1315452"/>
                    </a:cubicBezTo>
                    <a:cubicBezTo>
                      <a:pt x="1625361" y="1278004"/>
                      <a:pt x="1653766" y="1303263"/>
                      <a:pt x="1614683" y="1275347"/>
                    </a:cubicBezTo>
                    <a:cubicBezTo>
                      <a:pt x="1603804" y="1267577"/>
                      <a:pt x="1594555" y="1257263"/>
                      <a:pt x="1582598" y="1251284"/>
                    </a:cubicBezTo>
                    <a:cubicBezTo>
                      <a:pt x="1567473" y="1243722"/>
                      <a:pt x="1549597" y="1242804"/>
                      <a:pt x="1534472" y="1235242"/>
                    </a:cubicBezTo>
                    <a:cubicBezTo>
                      <a:pt x="1478001" y="1207006"/>
                      <a:pt x="1514112" y="1221545"/>
                      <a:pt x="1422177" y="1203157"/>
                    </a:cubicBezTo>
                    <a:cubicBezTo>
                      <a:pt x="1350190" y="1188759"/>
                      <a:pt x="1395487" y="1197372"/>
                      <a:pt x="1285819" y="1179094"/>
                    </a:cubicBezTo>
                    <a:lnTo>
                      <a:pt x="1237693" y="1171073"/>
                    </a:lnTo>
                    <a:cubicBezTo>
                      <a:pt x="1221651" y="1168399"/>
                      <a:pt x="1205345" y="1166996"/>
                      <a:pt x="1189567" y="1163052"/>
                    </a:cubicBezTo>
                    <a:cubicBezTo>
                      <a:pt x="1139141" y="1150446"/>
                      <a:pt x="1168396" y="1156590"/>
                      <a:pt x="1101335" y="1147010"/>
                    </a:cubicBezTo>
                    <a:cubicBezTo>
                      <a:pt x="1034493" y="1149684"/>
                      <a:pt x="967556" y="1150581"/>
                      <a:pt x="900809" y="1155031"/>
                    </a:cubicBezTo>
                    <a:cubicBezTo>
                      <a:pt x="887206" y="1155938"/>
                      <a:pt x="874117" y="1160613"/>
                      <a:pt x="860704" y="1163052"/>
                    </a:cubicBezTo>
                    <a:cubicBezTo>
                      <a:pt x="747818" y="1183576"/>
                      <a:pt x="871537" y="1159281"/>
                      <a:pt x="772472" y="1179094"/>
                    </a:cubicBezTo>
                    <a:cubicBezTo>
                      <a:pt x="764451" y="1184441"/>
                      <a:pt x="757270" y="1191339"/>
                      <a:pt x="748409" y="1195136"/>
                    </a:cubicBezTo>
                    <a:cubicBezTo>
                      <a:pt x="738277" y="1199478"/>
                      <a:pt x="726925" y="1200129"/>
                      <a:pt x="716325" y="1203157"/>
                    </a:cubicBezTo>
                    <a:cubicBezTo>
                      <a:pt x="708195" y="1205480"/>
                      <a:pt x="700283" y="1208504"/>
                      <a:pt x="692262" y="1211178"/>
                    </a:cubicBezTo>
                    <a:cubicBezTo>
                      <a:pt x="662787" y="1230828"/>
                      <a:pt x="667338" y="1230181"/>
                      <a:pt x="628093" y="1243263"/>
                    </a:cubicBezTo>
                    <a:cubicBezTo>
                      <a:pt x="605118" y="1250921"/>
                      <a:pt x="593189" y="1249649"/>
                      <a:pt x="571946" y="1259305"/>
                    </a:cubicBezTo>
                    <a:cubicBezTo>
                      <a:pt x="550175" y="1269201"/>
                      <a:pt x="529167" y="1280694"/>
                      <a:pt x="507777" y="1291389"/>
                    </a:cubicBezTo>
                    <a:cubicBezTo>
                      <a:pt x="497082" y="1296736"/>
                      <a:pt x="487036" y="1303650"/>
                      <a:pt x="475693" y="1307431"/>
                    </a:cubicBezTo>
                    <a:lnTo>
                      <a:pt x="451630" y="1315452"/>
                    </a:lnTo>
                    <a:cubicBezTo>
                      <a:pt x="421189" y="1361114"/>
                      <a:pt x="453249" y="1323693"/>
                      <a:pt x="411525" y="1347536"/>
                    </a:cubicBezTo>
                    <a:cubicBezTo>
                      <a:pt x="343543" y="1386384"/>
                      <a:pt x="410550" y="1361231"/>
                      <a:pt x="355377" y="1379621"/>
                    </a:cubicBezTo>
                    <a:cubicBezTo>
                      <a:pt x="344682" y="1387642"/>
                      <a:pt x="334900" y="1397051"/>
                      <a:pt x="323293" y="1403684"/>
                    </a:cubicBezTo>
                    <a:cubicBezTo>
                      <a:pt x="315952" y="1407879"/>
                      <a:pt x="306265" y="1407015"/>
                      <a:pt x="299230" y="1411705"/>
                    </a:cubicBezTo>
                    <a:cubicBezTo>
                      <a:pt x="289792" y="1417997"/>
                      <a:pt x="284605" y="1429476"/>
                      <a:pt x="275167" y="1435768"/>
                    </a:cubicBezTo>
                    <a:cubicBezTo>
                      <a:pt x="268132" y="1440458"/>
                      <a:pt x="258666" y="1440008"/>
                      <a:pt x="251104" y="1443789"/>
                    </a:cubicBezTo>
                    <a:cubicBezTo>
                      <a:pt x="218190" y="1460246"/>
                      <a:pt x="235865" y="1455980"/>
                      <a:pt x="210998" y="1475873"/>
                    </a:cubicBezTo>
                    <a:cubicBezTo>
                      <a:pt x="203470" y="1481895"/>
                      <a:pt x="177295" y="1491915"/>
                      <a:pt x="186935" y="1491915"/>
                    </a:cubicBezTo>
                    <a:cubicBezTo>
                      <a:pt x="203845" y="1491915"/>
                      <a:pt x="235062" y="1475873"/>
                      <a:pt x="235062" y="1475873"/>
                    </a:cubicBezTo>
                    <a:cubicBezTo>
                      <a:pt x="240409" y="1467852"/>
                      <a:pt x="246793" y="1460432"/>
                      <a:pt x="251104" y="1451810"/>
                    </a:cubicBezTo>
                    <a:cubicBezTo>
                      <a:pt x="266659" y="1420700"/>
                      <a:pt x="256842" y="1411769"/>
                      <a:pt x="251104" y="1371600"/>
                    </a:cubicBezTo>
                    <a:cubicBezTo>
                      <a:pt x="225995" y="1373393"/>
                      <a:pt x="127524" y="1371103"/>
                      <a:pt x="90683" y="1395663"/>
                    </a:cubicBezTo>
                    <a:lnTo>
                      <a:pt x="42556" y="1427747"/>
                    </a:lnTo>
                    <a:lnTo>
                      <a:pt x="18493" y="1443789"/>
                    </a:lnTo>
                    <a:cubicBezTo>
                      <a:pt x="18493" y="1443789"/>
                      <a:pt x="33118" y="1426018"/>
                      <a:pt x="42556" y="1419726"/>
                    </a:cubicBezTo>
                    <a:cubicBezTo>
                      <a:pt x="49591" y="1415036"/>
                      <a:pt x="58598" y="1414379"/>
                      <a:pt x="66619" y="1411705"/>
                    </a:cubicBezTo>
                    <a:cubicBezTo>
                      <a:pt x="81540" y="1396785"/>
                      <a:pt x="86489" y="1389739"/>
                      <a:pt x="106725" y="1379621"/>
                    </a:cubicBezTo>
                    <a:cubicBezTo>
                      <a:pt x="114287" y="1375840"/>
                      <a:pt x="122767" y="1374274"/>
                      <a:pt x="130788" y="1371600"/>
                    </a:cubicBezTo>
                    <a:cubicBezTo>
                      <a:pt x="136135" y="1366252"/>
                      <a:pt x="140925" y="1360281"/>
                      <a:pt x="146830" y="1355557"/>
                    </a:cubicBezTo>
                    <a:cubicBezTo>
                      <a:pt x="154358" y="1349535"/>
                      <a:pt x="164076" y="1346332"/>
                      <a:pt x="170893" y="1339515"/>
                    </a:cubicBezTo>
                    <a:cubicBezTo>
                      <a:pt x="207174" y="1303234"/>
                      <a:pt x="164152" y="1323046"/>
                      <a:pt x="210998" y="1307431"/>
                    </a:cubicBezTo>
                    <a:cubicBezTo>
                      <a:pt x="216346" y="1302084"/>
                      <a:pt x="220277" y="1294771"/>
                      <a:pt x="227041" y="1291389"/>
                    </a:cubicBezTo>
                    <a:cubicBezTo>
                      <a:pt x="242166" y="1283827"/>
                      <a:pt x="259125" y="1280694"/>
                      <a:pt x="275167" y="1275347"/>
                    </a:cubicBezTo>
                    <a:cubicBezTo>
                      <a:pt x="283188" y="1272673"/>
                      <a:pt x="292195" y="1272016"/>
                      <a:pt x="299230" y="1267326"/>
                    </a:cubicBezTo>
                    <a:cubicBezTo>
                      <a:pt x="307251" y="1261979"/>
                      <a:pt x="314484" y="1255199"/>
                      <a:pt x="323293" y="1251284"/>
                    </a:cubicBezTo>
                    <a:cubicBezTo>
                      <a:pt x="338745" y="1244416"/>
                      <a:pt x="355377" y="1240589"/>
                      <a:pt x="371419" y="1235242"/>
                    </a:cubicBezTo>
                    <a:lnTo>
                      <a:pt x="395483" y="1227221"/>
                    </a:lnTo>
                    <a:cubicBezTo>
                      <a:pt x="448209" y="1174492"/>
                      <a:pt x="349060" y="1268863"/>
                      <a:pt x="459651" y="1195136"/>
                    </a:cubicBezTo>
                    <a:cubicBezTo>
                      <a:pt x="528608" y="1149165"/>
                      <a:pt x="441364" y="1204279"/>
                      <a:pt x="507777" y="1171073"/>
                    </a:cubicBezTo>
                    <a:cubicBezTo>
                      <a:pt x="516400" y="1166762"/>
                      <a:pt x="523378" y="1159647"/>
                      <a:pt x="531841" y="1155031"/>
                    </a:cubicBezTo>
                    <a:cubicBezTo>
                      <a:pt x="552835" y="1143580"/>
                      <a:pt x="573322" y="1130509"/>
                      <a:pt x="596009" y="1122947"/>
                    </a:cubicBezTo>
                    <a:cubicBezTo>
                      <a:pt x="612051" y="1117600"/>
                      <a:pt x="630065" y="1116285"/>
                      <a:pt x="644135" y="1106905"/>
                    </a:cubicBezTo>
                    <a:cubicBezTo>
                      <a:pt x="652156" y="1101558"/>
                      <a:pt x="659576" y="1095174"/>
                      <a:pt x="668198" y="1090863"/>
                    </a:cubicBezTo>
                    <a:cubicBezTo>
                      <a:pt x="681676" y="1084124"/>
                      <a:pt x="711497" y="1078676"/>
                      <a:pt x="724346" y="1074821"/>
                    </a:cubicBezTo>
                    <a:cubicBezTo>
                      <a:pt x="740543" y="1069962"/>
                      <a:pt x="756067" y="1062879"/>
                      <a:pt x="772472" y="1058778"/>
                    </a:cubicBezTo>
                    <a:cubicBezTo>
                      <a:pt x="783167" y="1056104"/>
                      <a:pt x="793956" y="1053785"/>
                      <a:pt x="804556" y="1050757"/>
                    </a:cubicBezTo>
                    <a:cubicBezTo>
                      <a:pt x="812686" y="1048434"/>
                      <a:pt x="820417" y="1044787"/>
                      <a:pt x="828619" y="1042736"/>
                    </a:cubicBezTo>
                    <a:cubicBezTo>
                      <a:pt x="869480" y="1032521"/>
                      <a:pt x="895995" y="1031685"/>
                      <a:pt x="940914" y="1026694"/>
                    </a:cubicBezTo>
                    <a:lnTo>
                      <a:pt x="1165504" y="1034715"/>
                    </a:lnTo>
                    <a:cubicBezTo>
                      <a:pt x="1472898" y="1049710"/>
                      <a:pt x="1122875" y="1035122"/>
                      <a:pt x="1333946" y="1050757"/>
                    </a:cubicBezTo>
                    <a:cubicBezTo>
                      <a:pt x="1384677" y="1054515"/>
                      <a:pt x="1435546" y="1056104"/>
                      <a:pt x="1486346" y="1058778"/>
                    </a:cubicBezTo>
                    <a:lnTo>
                      <a:pt x="1534472" y="1074821"/>
                    </a:lnTo>
                    <a:cubicBezTo>
                      <a:pt x="1542493" y="1077495"/>
                      <a:pt x="1550165" y="1081646"/>
                      <a:pt x="1558535" y="1082842"/>
                    </a:cubicBezTo>
                    <a:lnTo>
                      <a:pt x="1614683" y="1090863"/>
                    </a:lnTo>
                    <a:cubicBezTo>
                      <a:pt x="1660642" y="1106183"/>
                      <a:pt x="1630942" y="1099101"/>
                      <a:pt x="1606662" y="1074821"/>
                    </a:cubicBezTo>
                    <a:cubicBezTo>
                      <a:pt x="1577697" y="1045856"/>
                      <a:pt x="1603094" y="1033823"/>
                      <a:pt x="1542493" y="1018673"/>
                    </a:cubicBezTo>
                    <a:cubicBezTo>
                      <a:pt x="1521104" y="1013326"/>
                      <a:pt x="1499241" y="1009603"/>
                      <a:pt x="1478325" y="1002631"/>
                    </a:cubicBezTo>
                    <a:cubicBezTo>
                      <a:pt x="1470304" y="999957"/>
                      <a:pt x="1462619" y="995896"/>
                      <a:pt x="1454262" y="994610"/>
                    </a:cubicBezTo>
                    <a:cubicBezTo>
                      <a:pt x="1417921" y="989019"/>
                      <a:pt x="1298925" y="980997"/>
                      <a:pt x="1269777" y="978568"/>
                    </a:cubicBezTo>
                    <a:lnTo>
                      <a:pt x="1085293" y="962526"/>
                    </a:lnTo>
                    <a:cubicBezTo>
                      <a:pt x="958160" y="937099"/>
                      <a:pt x="1078219" y="958812"/>
                      <a:pt x="788514" y="946484"/>
                    </a:cubicBezTo>
                    <a:cubicBezTo>
                      <a:pt x="748356" y="944775"/>
                      <a:pt x="708303" y="941137"/>
                      <a:pt x="668198" y="938463"/>
                    </a:cubicBezTo>
                    <a:cubicBezTo>
                      <a:pt x="654830" y="935789"/>
                      <a:pt x="641319" y="933749"/>
                      <a:pt x="628093" y="930442"/>
                    </a:cubicBezTo>
                    <a:cubicBezTo>
                      <a:pt x="619891" y="928391"/>
                      <a:pt x="612232" y="924472"/>
                      <a:pt x="604030" y="922421"/>
                    </a:cubicBezTo>
                    <a:cubicBezTo>
                      <a:pt x="558208" y="910966"/>
                      <a:pt x="573032" y="918736"/>
                      <a:pt x="531841" y="906378"/>
                    </a:cubicBezTo>
                    <a:cubicBezTo>
                      <a:pt x="515644" y="901519"/>
                      <a:pt x="497784" y="899716"/>
                      <a:pt x="483714" y="890336"/>
                    </a:cubicBezTo>
                    <a:cubicBezTo>
                      <a:pt x="467672" y="879641"/>
                      <a:pt x="453879" y="864349"/>
                      <a:pt x="435588" y="858252"/>
                    </a:cubicBezTo>
                    <a:lnTo>
                      <a:pt x="387462" y="842210"/>
                    </a:lnTo>
                    <a:cubicBezTo>
                      <a:pt x="340780" y="795531"/>
                      <a:pt x="408078" y="860728"/>
                      <a:pt x="347356" y="810126"/>
                    </a:cubicBezTo>
                    <a:cubicBezTo>
                      <a:pt x="338642" y="802864"/>
                      <a:pt x="332007" y="793325"/>
                      <a:pt x="323293" y="786063"/>
                    </a:cubicBezTo>
                    <a:cubicBezTo>
                      <a:pt x="315887" y="779892"/>
                      <a:pt x="306758" y="776043"/>
                      <a:pt x="299230" y="770021"/>
                    </a:cubicBezTo>
                    <a:cubicBezTo>
                      <a:pt x="293325" y="765297"/>
                      <a:pt x="277840" y="759326"/>
                      <a:pt x="283188" y="753978"/>
                    </a:cubicBezTo>
                    <a:cubicBezTo>
                      <a:pt x="289938" y="747228"/>
                      <a:pt x="330383" y="777628"/>
                      <a:pt x="331314" y="778042"/>
                    </a:cubicBezTo>
                    <a:cubicBezTo>
                      <a:pt x="346767" y="784910"/>
                      <a:pt x="363399" y="788737"/>
                      <a:pt x="379441" y="794084"/>
                    </a:cubicBezTo>
                    <a:lnTo>
                      <a:pt x="403504" y="802105"/>
                    </a:lnTo>
                    <a:lnTo>
                      <a:pt x="427567" y="810126"/>
                    </a:lnTo>
                    <a:cubicBezTo>
                      <a:pt x="440935" y="807452"/>
                      <a:pt x="462302" y="814636"/>
                      <a:pt x="467672" y="802105"/>
                    </a:cubicBezTo>
                    <a:cubicBezTo>
                      <a:pt x="474333" y="786562"/>
                      <a:pt x="456977" y="770020"/>
                      <a:pt x="451630" y="753978"/>
                    </a:cubicBezTo>
                    <a:lnTo>
                      <a:pt x="427567" y="681789"/>
                    </a:lnTo>
                    <a:lnTo>
                      <a:pt x="419546" y="657726"/>
                    </a:lnTo>
                    <a:cubicBezTo>
                      <a:pt x="416872" y="649705"/>
                      <a:pt x="411525" y="642118"/>
                      <a:pt x="411525" y="633663"/>
                    </a:cubicBezTo>
                    <a:lnTo>
                      <a:pt x="419546" y="577515"/>
                    </a:lnTo>
                    <a:close/>
                  </a:path>
                </a:pathLst>
              </a:custGeom>
              <a:solidFill>
                <a:srgbClr val="156082">
                  <a:lumMod val="60000"/>
                  <a:lumOff val="40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49" name="Freeform: Shape 48">
              <a:extLst>
                <a:ext uri="{FF2B5EF4-FFF2-40B4-BE49-F238E27FC236}">
                  <a16:creationId xmlns:a16="http://schemas.microsoft.com/office/drawing/2014/main" id="{C65D3FF2-E574-6BCE-65C3-DF08634B8B67}"/>
                </a:ext>
              </a:extLst>
            </p:cNvPr>
            <p:cNvSpPr/>
            <p:nvPr/>
          </p:nvSpPr>
          <p:spPr>
            <a:xfrm>
              <a:off x="2783632" y="3302821"/>
              <a:ext cx="515628" cy="342203"/>
            </a:xfrm>
            <a:custGeom>
              <a:avLst/>
              <a:gdLst>
                <a:gd name="connsiteX0" fmla="*/ 512064 w 1737618"/>
                <a:gd name="connsiteY0" fmla="*/ 110072 h 1153193"/>
                <a:gd name="connsiteX1" fmla="*/ 475488 w 1737618"/>
                <a:gd name="connsiteY1" fmla="*/ 9488 h 1153193"/>
                <a:gd name="connsiteX2" fmla="*/ 448056 w 1737618"/>
                <a:gd name="connsiteY2" fmla="*/ 344 h 1153193"/>
                <a:gd name="connsiteX3" fmla="*/ 338328 w 1737618"/>
                <a:gd name="connsiteY3" fmla="*/ 27776 h 1153193"/>
                <a:gd name="connsiteX4" fmla="*/ 310896 w 1737618"/>
                <a:gd name="connsiteY4" fmla="*/ 110072 h 1153193"/>
                <a:gd name="connsiteX5" fmla="*/ 329184 w 1737618"/>
                <a:gd name="connsiteY5" fmla="*/ 137504 h 1153193"/>
                <a:gd name="connsiteX6" fmla="*/ 192024 w 1737618"/>
                <a:gd name="connsiteY6" fmla="*/ 146648 h 1153193"/>
                <a:gd name="connsiteX7" fmla="*/ 155448 w 1737618"/>
                <a:gd name="connsiteY7" fmla="*/ 174080 h 1153193"/>
                <a:gd name="connsiteX8" fmla="*/ 118872 w 1737618"/>
                <a:gd name="connsiteY8" fmla="*/ 183224 h 1153193"/>
                <a:gd name="connsiteX9" fmla="*/ 91440 w 1737618"/>
                <a:gd name="connsiteY9" fmla="*/ 228944 h 1153193"/>
                <a:gd name="connsiteX10" fmla="*/ 64008 w 1737618"/>
                <a:gd name="connsiteY10" fmla="*/ 256376 h 1153193"/>
                <a:gd name="connsiteX11" fmla="*/ 91440 w 1737618"/>
                <a:gd name="connsiteY11" fmla="*/ 356960 h 1153193"/>
                <a:gd name="connsiteX12" fmla="*/ 201168 w 1737618"/>
                <a:gd name="connsiteY12" fmla="*/ 402680 h 1153193"/>
                <a:gd name="connsiteX13" fmla="*/ 164592 w 1737618"/>
                <a:gd name="connsiteY13" fmla="*/ 420968 h 1153193"/>
                <a:gd name="connsiteX14" fmla="*/ 82296 w 1737618"/>
                <a:gd name="connsiteY14" fmla="*/ 494120 h 1153193"/>
                <a:gd name="connsiteX15" fmla="*/ 64008 w 1737618"/>
                <a:gd name="connsiteY15" fmla="*/ 530696 h 1153193"/>
                <a:gd name="connsiteX16" fmla="*/ 36576 w 1737618"/>
                <a:gd name="connsiteY16" fmla="*/ 567272 h 1153193"/>
                <a:gd name="connsiteX17" fmla="*/ 9144 w 1737618"/>
                <a:gd name="connsiteY17" fmla="*/ 640424 h 1153193"/>
                <a:gd name="connsiteX18" fmla="*/ 0 w 1737618"/>
                <a:gd name="connsiteY18" fmla="*/ 677000 h 1153193"/>
                <a:gd name="connsiteX19" fmla="*/ 27432 w 1737618"/>
                <a:gd name="connsiteY19" fmla="*/ 750152 h 1153193"/>
                <a:gd name="connsiteX20" fmla="*/ 54864 w 1737618"/>
                <a:gd name="connsiteY20" fmla="*/ 768440 h 1153193"/>
                <a:gd name="connsiteX21" fmla="*/ 137160 w 1737618"/>
                <a:gd name="connsiteY21" fmla="*/ 786728 h 1153193"/>
                <a:gd name="connsiteX22" fmla="*/ 146304 w 1737618"/>
                <a:gd name="connsiteY22" fmla="*/ 814160 h 1153193"/>
                <a:gd name="connsiteX23" fmla="*/ 118872 w 1737618"/>
                <a:gd name="connsiteY23" fmla="*/ 832448 h 1153193"/>
                <a:gd name="connsiteX24" fmla="*/ 91440 w 1737618"/>
                <a:gd name="connsiteY24" fmla="*/ 869024 h 1153193"/>
                <a:gd name="connsiteX25" fmla="*/ 109728 w 1737618"/>
                <a:gd name="connsiteY25" fmla="*/ 987896 h 1153193"/>
                <a:gd name="connsiteX26" fmla="*/ 128016 w 1737618"/>
                <a:gd name="connsiteY26" fmla="*/ 1015328 h 1153193"/>
                <a:gd name="connsiteX27" fmla="*/ 164592 w 1737618"/>
                <a:gd name="connsiteY27" fmla="*/ 1079336 h 1153193"/>
                <a:gd name="connsiteX28" fmla="*/ 192024 w 1737618"/>
                <a:gd name="connsiteY28" fmla="*/ 1088480 h 1153193"/>
                <a:gd name="connsiteX29" fmla="*/ 256032 w 1737618"/>
                <a:gd name="connsiteY29" fmla="*/ 1125056 h 1153193"/>
                <a:gd name="connsiteX30" fmla="*/ 301752 w 1737618"/>
                <a:gd name="connsiteY30" fmla="*/ 1134200 h 1153193"/>
                <a:gd name="connsiteX31" fmla="*/ 338328 w 1737618"/>
                <a:gd name="connsiteY31" fmla="*/ 1152488 h 1153193"/>
                <a:gd name="connsiteX32" fmla="*/ 475488 w 1737618"/>
                <a:gd name="connsiteY32" fmla="*/ 1125056 h 1153193"/>
                <a:gd name="connsiteX33" fmla="*/ 512064 w 1737618"/>
                <a:gd name="connsiteY33" fmla="*/ 1097624 h 1153193"/>
                <a:gd name="connsiteX34" fmla="*/ 539496 w 1737618"/>
                <a:gd name="connsiteY34" fmla="*/ 1088480 h 1153193"/>
                <a:gd name="connsiteX35" fmla="*/ 594360 w 1737618"/>
                <a:gd name="connsiteY35" fmla="*/ 1015328 h 1153193"/>
                <a:gd name="connsiteX36" fmla="*/ 603504 w 1737618"/>
                <a:gd name="connsiteY36" fmla="*/ 987896 h 1153193"/>
                <a:gd name="connsiteX37" fmla="*/ 630936 w 1737618"/>
                <a:gd name="connsiteY37" fmla="*/ 960464 h 1153193"/>
                <a:gd name="connsiteX38" fmla="*/ 704088 w 1737618"/>
                <a:gd name="connsiteY38" fmla="*/ 905600 h 1153193"/>
                <a:gd name="connsiteX39" fmla="*/ 722376 w 1737618"/>
                <a:gd name="connsiteY39" fmla="*/ 878168 h 1153193"/>
                <a:gd name="connsiteX40" fmla="*/ 795528 w 1737618"/>
                <a:gd name="connsiteY40" fmla="*/ 850736 h 1153193"/>
                <a:gd name="connsiteX41" fmla="*/ 822960 w 1737618"/>
                <a:gd name="connsiteY41" fmla="*/ 841592 h 1153193"/>
                <a:gd name="connsiteX42" fmla="*/ 905256 w 1737618"/>
                <a:gd name="connsiteY42" fmla="*/ 814160 h 1153193"/>
                <a:gd name="connsiteX43" fmla="*/ 932688 w 1737618"/>
                <a:gd name="connsiteY43" fmla="*/ 795872 h 1153193"/>
                <a:gd name="connsiteX44" fmla="*/ 987552 w 1737618"/>
                <a:gd name="connsiteY44" fmla="*/ 777584 h 1153193"/>
                <a:gd name="connsiteX45" fmla="*/ 1014984 w 1737618"/>
                <a:gd name="connsiteY45" fmla="*/ 768440 h 1153193"/>
                <a:gd name="connsiteX46" fmla="*/ 1051560 w 1737618"/>
                <a:gd name="connsiteY46" fmla="*/ 759296 h 1153193"/>
                <a:gd name="connsiteX47" fmla="*/ 1106424 w 1737618"/>
                <a:gd name="connsiteY47" fmla="*/ 741008 h 1153193"/>
                <a:gd name="connsiteX48" fmla="*/ 1225296 w 1737618"/>
                <a:gd name="connsiteY48" fmla="*/ 731864 h 1153193"/>
                <a:gd name="connsiteX49" fmla="*/ 1325880 w 1737618"/>
                <a:gd name="connsiteY49" fmla="*/ 695288 h 1153193"/>
                <a:gd name="connsiteX50" fmla="*/ 1389888 w 1737618"/>
                <a:gd name="connsiteY50" fmla="*/ 667856 h 1153193"/>
                <a:gd name="connsiteX51" fmla="*/ 1417320 w 1737618"/>
                <a:gd name="connsiteY51" fmla="*/ 640424 h 1153193"/>
                <a:gd name="connsiteX52" fmla="*/ 1453896 w 1737618"/>
                <a:gd name="connsiteY52" fmla="*/ 612992 h 1153193"/>
                <a:gd name="connsiteX53" fmla="*/ 1463040 w 1737618"/>
                <a:gd name="connsiteY53" fmla="*/ 585560 h 1153193"/>
                <a:gd name="connsiteX54" fmla="*/ 1490472 w 1737618"/>
                <a:gd name="connsiteY54" fmla="*/ 567272 h 1153193"/>
                <a:gd name="connsiteX55" fmla="*/ 1527048 w 1737618"/>
                <a:gd name="connsiteY55" fmla="*/ 539840 h 1153193"/>
                <a:gd name="connsiteX56" fmla="*/ 1554480 w 1737618"/>
                <a:gd name="connsiteY56" fmla="*/ 530696 h 1153193"/>
                <a:gd name="connsiteX57" fmla="*/ 1591056 w 1737618"/>
                <a:gd name="connsiteY57" fmla="*/ 512408 h 1153193"/>
                <a:gd name="connsiteX58" fmla="*/ 1618488 w 1737618"/>
                <a:gd name="connsiteY58" fmla="*/ 457544 h 1153193"/>
                <a:gd name="connsiteX59" fmla="*/ 1636776 w 1737618"/>
                <a:gd name="connsiteY59" fmla="*/ 402680 h 1153193"/>
                <a:gd name="connsiteX60" fmla="*/ 1655064 w 1737618"/>
                <a:gd name="connsiteY60" fmla="*/ 366104 h 1153193"/>
                <a:gd name="connsiteX61" fmla="*/ 1664208 w 1737618"/>
                <a:gd name="connsiteY61" fmla="*/ 329528 h 1153193"/>
                <a:gd name="connsiteX62" fmla="*/ 1673352 w 1737618"/>
                <a:gd name="connsiteY62" fmla="*/ 302096 h 1153193"/>
                <a:gd name="connsiteX63" fmla="*/ 1691640 w 1737618"/>
                <a:gd name="connsiteY63" fmla="*/ 256376 h 1153193"/>
                <a:gd name="connsiteX64" fmla="*/ 1728216 w 1737618"/>
                <a:gd name="connsiteY64" fmla="*/ 201512 h 1153193"/>
                <a:gd name="connsiteX65" fmla="*/ 1737360 w 1737618"/>
                <a:gd name="connsiteY65" fmla="*/ 164936 h 1153193"/>
                <a:gd name="connsiteX66" fmla="*/ 1682496 w 1737618"/>
                <a:gd name="connsiteY66" fmla="*/ 119216 h 1153193"/>
                <a:gd name="connsiteX67" fmla="*/ 1636776 w 1737618"/>
                <a:gd name="connsiteY67" fmla="*/ 146648 h 1153193"/>
                <a:gd name="connsiteX68" fmla="*/ 1581912 w 1737618"/>
                <a:gd name="connsiteY68" fmla="*/ 210656 h 1153193"/>
                <a:gd name="connsiteX69" fmla="*/ 1554480 w 1737618"/>
                <a:gd name="connsiteY69" fmla="*/ 219800 h 1153193"/>
                <a:gd name="connsiteX70" fmla="*/ 1527048 w 1737618"/>
                <a:gd name="connsiteY70" fmla="*/ 238088 h 1153193"/>
                <a:gd name="connsiteX71" fmla="*/ 1380744 w 1737618"/>
                <a:gd name="connsiteY71" fmla="*/ 265520 h 1153193"/>
                <a:gd name="connsiteX72" fmla="*/ 1197864 w 1737618"/>
                <a:gd name="connsiteY72" fmla="*/ 274664 h 1153193"/>
                <a:gd name="connsiteX73" fmla="*/ 1060704 w 1737618"/>
                <a:gd name="connsiteY73" fmla="*/ 283808 h 1153193"/>
                <a:gd name="connsiteX74" fmla="*/ 1005840 w 1737618"/>
                <a:gd name="connsiteY74" fmla="*/ 292952 h 1153193"/>
                <a:gd name="connsiteX75" fmla="*/ 978408 w 1737618"/>
                <a:gd name="connsiteY75" fmla="*/ 311240 h 1153193"/>
                <a:gd name="connsiteX76" fmla="*/ 941832 w 1737618"/>
                <a:gd name="connsiteY76" fmla="*/ 320384 h 1153193"/>
                <a:gd name="connsiteX77" fmla="*/ 896112 w 1737618"/>
                <a:gd name="connsiteY77" fmla="*/ 347816 h 1153193"/>
                <a:gd name="connsiteX78" fmla="*/ 868680 w 1737618"/>
                <a:gd name="connsiteY78" fmla="*/ 356960 h 1153193"/>
                <a:gd name="connsiteX79" fmla="*/ 841248 w 1737618"/>
                <a:gd name="connsiteY79" fmla="*/ 375248 h 1153193"/>
                <a:gd name="connsiteX80" fmla="*/ 795528 w 1737618"/>
                <a:gd name="connsiteY80" fmla="*/ 393536 h 1153193"/>
                <a:gd name="connsiteX81" fmla="*/ 731520 w 1737618"/>
                <a:gd name="connsiteY81" fmla="*/ 430112 h 1153193"/>
                <a:gd name="connsiteX82" fmla="*/ 658368 w 1737618"/>
                <a:gd name="connsiteY82" fmla="*/ 494120 h 1153193"/>
                <a:gd name="connsiteX83" fmla="*/ 649224 w 1737618"/>
                <a:gd name="connsiteY83" fmla="*/ 530696 h 1153193"/>
                <a:gd name="connsiteX84" fmla="*/ 713232 w 1737618"/>
                <a:gd name="connsiteY84" fmla="*/ 576416 h 1153193"/>
                <a:gd name="connsiteX85" fmla="*/ 740664 w 1737618"/>
                <a:gd name="connsiteY85" fmla="*/ 594704 h 1153193"/>
                <a:gd name="connsiteX86" fmla="*/ 786384 w 1737618"/>
                <a:gd name="connsiteY86" fmla="*/ 585560 h 1153193"/>
                <a:gd name="connsiteX87" fmla="*/ 850392 w 1737618"/>
                <a:gd name="connsiteY87" fmla="*/ 521552 h 1153193"/>
                <a:gd name="connsiteX88" fmla="*/ 914400 w 1737618"/>
                <a:gd name="connsiteY88" fmla="*/ 475832 h 1153193"/>
                <a:gd name="connsiteX89" fmla="*/ 978408 w 1737618"/>
                <a:gd name="connsiteY89" fmla="*/ 457544 h 1153193"/>
                <a:gd name="connsiteX90" fmla="*/ 1024128 w 1737618"/>
                <a:gd name="connsiteY90" fmla="*/ 439256 h 1153193"/>
                <a:gd name="connsiteX91" fmla="*/ 1060704 w 1737618"/>
                <a:gd name="connsiteY91" fmla="*/ 430112 h 1153193"/>
                <a:gd name="connsiteX92" fmla="*/ 1161288 w 1737618"/>
                <a:gd name="connsiteY92" fmla="*/ 402680 h 1153193"/>
                <a:gd name="connsiteX93" fmla="*/ 1234440 w 1737618"/>
                <a:gd name="connsiteY93" fmla="*/ 411824 h 1153193"/>
                <a:gd name="connsiteX94" fmla="*/ 1225296 w 1737618"/>
                <a:gd name="connsiteY94" fmla="*/ 475832 h 1153193"/>
                <a:gd name="connsiteX95" fmla="*/ 1188720 w 1737618"/>
                <a:gd name="connsiteY95" fmla="*/ 503264 h 1153193"/>
                <a:gd name="connsiteX96" fmla="*/ 1161288 w 1737618"/>
                <a:gd name="connsiteY96" fmla="*/ 530696 h 1153193"/>
                <a:gd name="connsiteX97" fmla="*/ 1143000 w 1737618"/>
                <a:gd name="connsiteY97" fmla="*/ 558128 h 1153193"/>
                <a:gd name="connsiteX98" fmla="*/ 1115568 w 1737618"/>
                <a:gd name="connsiteY98" fmla="*/ 567272 h 1153193"/>
                <a:gd name="connsiteX99" fmla="*/ 1042416 w 1737618"/>
                <a:gd name="connsiteY99" fmla="*/ 612992 h 1153193"/>
                <a:gd name="connsiteX100" fmla="*/ 969264 w 1737618"/>
                <a:gd name="connsiteY100" fmla="*/ 640424 h 1153193"/>
                <a:gd name="connsiteX101" fmla="*/ 914400 w 1737618"/>
                <a:gd name="connsiteY101" fmla="*/ 658712 h 1153193"/>
                <a:gd name="connsiteX102" fmla="*/ 886968 w 1737618"/>
                <a:gd name="connsiteY102" fmla="*/ 667856 h 1153193"/>
                <a:gd name="connsiteX103" fmla="*/ 731520 w 1737618"/>
                <a:gd name="connsiteY103" fmla="*/ 686144 h 1153193"/>
                <a:gd name="connsiteX104" fmla="*/ 594360 w 1737618"/>
                <a:gd name="connsiteY104" fmla="*/ 677000 h 1153193"/>
                <a:gd name="connsiteX105" fmla="*/ 566928 w 1737618"/>
                <a:gd name="connsiteY105" fmla="*/ 667856 h 1153193"/>
                <a:gd name="connsiteX106" fmla="*/ 548640 w 1737618"/>
                <a:gd name="connsiteY106" fmla="*/ 612992 h 1153193"/>
                <a:gd name="connsiteX107" fmla="*/ 557784 w 1737618"/>
                <a:gd name="connsiteY107" fmla="*/ 558128 h 1153193"/>
                <a:gd name="connsiteX108" fmla="*/ 576072 w 1737618"/>
                <a:gd name="connsiteY108" fmla="*/ 530696 h 1153193"/>
                <a:gd name="connsiteX109" fmla="*/ 566928 w 1737618"/>
                <a:gd name="connsiteY109" fmla="*/ 475832 h 1153193"/>
                <a:gd name="connsiteX110" fmla="*/ 685800 w 1737618"/>
                <a:gd name="connsiteY110" fmla="*/ 402680 h 1153193"/>
                <a:gd name="connsiteX111" fmla="*/ 694944 w 1737618"/>
                <a:gd name="connsiteY111" fmla="*/ 347816 h 1153193"/>
                <a:gd name="connsiteX112" fmla="*/ 704088 w 1737618"/>
                <a:gd name="connsiteY112" fmla="*/ 265520 h 1153193"/>
                <a:gd name="connsiteX113" fmla="*/ 676656 w 1737618"/>
                <a:gd name="connsiteY113" fmla="*/ 256376 h 1153193"/>
                <a:gd name="connsiteX114" fmla="*/ 658368 w 1737618"/>
                <a:gd name="connsiteY114" fmla="*/ 174080 h 1153193"/>
                <a:gd name="connsiteX115" fmla="*/ 649224 w 1737618"/>
                <a:gd name="connsiteY115" fmla="*/ 137504 h 1153193"/>
                <a:gd name="connsiteX116" fmla="*/ 612648 w 1737618"/>
                <a:gd name="connsiteY116" fmla="*/ 128360 h 1153193"/>
                <a:gd name="connsiteX117" fmla="*/ 512064 w 1737618"/>
                <a:gd name="connsiteY117" fmla="*/ 110072 h 115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737618" h="1153193">
                  <a:moveTo>
                    <a:pt x="512064" y="110072"/>
                  </a:moveTo>
                  <a:cubicBezTo>
                    <a:pt x="489204" y="90260"/>
                    <a:pt x="493464" y="40304"/>
                    <a:pt x="475488" y="9488"/>
                  </a:cubicBezTo>
                  <a:cubicBezTo>
                    <a:pt x="470631" y="1162"/>
                    <a:pt x="457610" y="-930"/>
                    <a:pt x="448056" y="344"/>
                  </a:cubicBezTo>
                  <a:cubicBezTo>
                    <a:pt x="410685" y="5327"/>
                    <a:pt x="374904" y="18632"/>
                    <a:pt x="338328" y="27776"/>
                  </a:cubicBezTo>
                  <a:cubicBezTo>
                    <a:pt x="319029" y="56725"/>
                    <a:pt x="306203" y="67834"/>
                    <a:pt x="310896" y="110072"/>
                  </a:cubicBezTo>
                  <a:cubicBezTo>
                    <a:pt x="312110" y="120995"/>
                    <a:pt x="323088" y="128360"/>
                    <a:pt x="329184" y="137504"/>
                  </a:cubicBezTo>
                  <a:cubicBezTo>
                    <a:pt x="283464" y="140552"/>
                    <a:pt x="236863" y="137208"/>
                    <a:pt x="192024" y="146648"/>
                  </a:cubicBezTo>
                  <a:cubicBezTo>
                    <a:pt x="177111" y="149788"/>
                    <a:pt x="169079" y="167264"/>
                    <a:pt x="155448" y="174080"/>
                  </a:cubicBezTo>
                  <a:cubicBezTo>
                    <a:pt x="144208" y="179700"/>
                    <a:pt x="131064" y="180176"/>
                    <a:pt x="118872" y="183224"/>
                  </a:cubicBezTo>
                  <a:cubicBezTo>
                    <a:pt x="109728" y="198464"/>
                    <a:pt x="102104" y="214726"/>
                    <a:pt x="91440" y="228944"/>
                  </a:cubicBezTo>
                  <a:cubicBezTo>
                    <a:pt x="83681" y="239289"/>
                    <a:pt x="64008" y="243444"/>
                    <a:pt x="64008" y="256376"/>
                  </a:cubicBezTo>
                  <a:cubicBezTo>
                    <a:pt x="64008" y="291129"/>
                    <a:pt x="70889" y="328935"/>
                    <a:pt x="91440" y="356960"/>
                  </a:cubicBezTo>
                  <a:cubicBezTo>
                    <a:pt x="110385" y="382794"/>
                    <a:pt x="168314" y="394466"/>
                    <a:pt x="201168" y="402680"/>
                  </a:cubicBezTo>
                  <a:cubicBezTo>
                    <a:pt x="188976" y="408776"/>
                    <a:pt x="176151" y="413744"/>
                    <a:pt x="164592" y="420968"/>
                  </a:cubicBezTo>
                  <a:cubicBezTo>
                    <a:pt x="138231" y="437444"/>
                    <a:pt x="99962" y="471406"/>
                    <a:pt x="82296" y="494120"/>
                  </a:cubicBezTo>
                  <a:cubicBezTo>
                    <a:pt x="73927" y="504880"/>
                    <a:pt x="71232" y="519137"/>
                    <a:pt x="64008" y="530696"/>
                  </a:cubicBezTo>
                  <a:cubicBezTo>
                    <a:pt x="55931" y="543619"/>
                    <a:pt x="45720" y="555080"/>
                    <a:pt x="36576" y="567272"/>
                  </a:cubicBezTo>
                  <a:cubicBezTo>
                    <a:pt x="13105" y="661157"/>
                    <a:pt x="45006" y="544791"/>
                    <a:pt x="9144" y="640424"/>
                  </a:cubicBezTo>
                  <a:cubicBezTo>
                    <a:pt x="4731" y="652191"/>
                    <a:pt x="3048" y="664808"/>
                    <a:pt x="0" y="677000"/>
                  </a:cubicBezTo>
                  <a:cubicBezTo>
                    <a:pt x="6152" y="701609"/>
                    <a:pt x="10355" y="729659"/>
                    <a:pt x="27432" y="750152"/>
                  </a:cubicBezTo>
                  <a:cubicBezTo>
                    <a:pt x="34467" y="758595"/>
                    <a:pt x="45034" y="763525"/>
                    <a:pt x="54864" y="768440"/>
                  </a:cubicBezTo>
                  <a:cubicBezTo>
                    <a:pt x="77374" y="779695"/>
                    <a:pt x="116088" y="783216"/>
                    <a:pt x="137160" y="786728"/>
                  </a:cubicBezTo>
                  <a:cubicBezTo>
                    <a:pt x="140208" y="795872"/>
                    <a:pt x="149884" y="805211"/>
                    <a:pt x="146304" y="814160"/>
                  </a:cubicBezTo>
                  <a:cubicBezTo>
                    <a:pt x="142223" y="824364"/>
                    <a:pt x="126643" y="824677"/>
                    <a:pt x="118872" y="832448"/>
                  </a:cubicBezTo>
                  <a:cubicBezTo>
                    <a:pt x="108096" y="843224"/>
                    <a:pt x="100584" y="856832"/>
                    <a:pt x="91440" y="869024"/>
                  </a:cubicBezTo>
                  <a:cubicBezTo>
                    <a:pt x="97536" y="908648"/>
                    <a:pt x="100005" y="949003"/>
                    <a:pt x="109728" y="987896"/>
                  </a:cubicBezTo>
                  <a:cubicBezTo>
                    <a:pt x="112393" y="998558"/>
                    <a:pt x="123101" y="1005498"/>
                    <a:pt x="128016" y="1015328"/>
                  </a:cubicBezTo>
                  <a:cubicBezTo>
                    <a:pt x="144945" y="1049186"/>
                    <a:pt x="126688" y="1047749"/>
                    <a:pt x="164592" y="1079336"/>
                  </a:cubicBezTo>
                  <a:cubicBezTo>
                    <a:pt x="171997" y="1085506"/>
                    <a:pt x="183403" y="1084169"/>
                    <a:pt x="192024" y="1088480"/>
                  </a:cubicBezTo>
                  <a:cubicBezTo>
                    <a:pt x="232158" y="1108547"/>
                    <a:pt x="207939" y="1109025"/>
                    <a:pt x="256032" y="1125056"/>
                  </a:cubicBezTo>
                  <a:cubicBezTo>
                    <a:pt x="270776" y="1129971"/>
                    <a:pt x="286512" y="1131152"/>
                    <a:pt x="301752" y="1134200"/>
                  </a:cubicBezTo>
                  <a:cubicBezTo>
                    <a:pt x="313944" y="1140296"/>
                    <a:pt x="324737" y="1151443"/>
                    <a:pt x="338328" y="1152488"/>
                  </a:cubicBezTo>
                  <a:cubicBezTo>
                    <a:pt x="393283" y="1156715"/>
                    <a:pt x="426917" y="1141246"/>
                    <a:pt x="475488" y="1125056"/>
                  </a:cubicBezTo>
                  <a:cubicBezTo>
                    <a:pt x="487680" y="1115912"/>
                    <a:pt x="498832" y="1105185"/>
                    <a:pt x="512064" y="1097624"/>
                  </a:cubicBezTo>
                  <a:cubicBezTo>
                    <a:pt x="520433" y="1092842"/>
                    <a:pt x="532680" y="1095296"/>
                    <a:pt x="539496" y="1088480"/>
                  </a:cubicBezTo>
                  <a:cubicBezTo>
                    <a:pt x="561049" y="1066927"/>
                    <a:pt x="594360" y="1015328"/>
                    <a:pt x="594360" y="1015328"/>
                  </a:cubicBezTo>
                  <a:cubicBezTo>
                    <a:pt x="597408" y="1006184"/>
                    <a:pt x="598157" y="995916"/>
                    <a:pt x="603504" y="987896"/>
                  </a:cubicBezTo>
                  <a:cubicBezTo>
                    <a:pt x="610677" y="977136"/>
                    <a:pt x="621204" y="968979"/>
                    <a:pt x="630936" y="960464"/>
                  </a:cubicBezTo>
                  <a:cubicBezTo>
                    <a:pt x="665689" y="930055"/>
                    <a:pt x="671425" y="927376"/>
                    <a:pt x="704088" y="905600"/>
                  </a:cubicBezTo>
                  <a:cubicBezTo>
                    <a:pt x="710184" y="896456"/>
                    <a:pt x="713933" y="885203"/>
                    <a:pt x="722376" y="878168"/>
                  </a:cubicBezTo>
                  <a:cubicBezTo>
                    <a:pt x="744610" y="859640"/>
                    <a:pt x="769314" y="858226"/>
                    <a:pt x="795528" y="850736"/>
                  </a:cubicBezTo>
                  <a:cubicBezTo>
                    <a:pt x="804796" y="848088"/>
                    <a:pt x="813935" y="844976"/>
                    <a:pt x="822960" y="841592"/>
                  </a:cubicBezTo>
                  <a:cubicBezTo>
                    <a:pt x="891826" y="815767"/>
                    <a:pt x="843968" y="829482"/>
                    <a:pt x="905256" y="814160"/>
                  </a:cubicBezTo>
                  <a:cubicBezTo>
                    <a:pt x="914400" y="808064"/>
                    <a:pt x="922645" y="800335"/>
                    <a:pt x="932688" y="795872"/>
                  </a:cubicBezTo>
                  <a:cubicBezTo>
                    <a:pt x="950304" y="788043"/>
                    <a:pt x="969264" y="783680"/>
                    <a:pt x="987552" y="777584"/>
                  </a:cubicBezTo>
                  <a:cubicBezTo>
                    <a:pt x="996696" y="774536"/>
                    <a:pt x="1005633" y="770778"/>
                    <a:pt x="1014984" y="768440"/>
                  </a:cubicBezTo>
                  <a:cubicBezTo>
                    <a:pt x="1027176" y="765392"/>
                    <a:pt x="1039523" y="762907"/>
                    <a:pt x="1051560" y="759296"/>
                  </a:cubicBezTo>
                  <a:cubicBezTo>
                    <a:pt x="1070024" y="753757"/>
                    <a:pt x="1087204" y="742486"/>
                    <a:pt x="1106424" y="741008"/>
                  </a:cubicBezTo>
                  <a:lnTo>
                    <a:pt x="1225296" y="731864"/>
                  </a:lnTo>
                  <a:cubicBezTo>
                    <a:pt x="1288914" y="706417"/>
                    <a:pt x="1255444" y="718767"/>
                    <a:pt x="1325880" y="695288"/>
                  </a:cubicBezTo>
                  <a:cubicBezTo>
                    <a:pt x="1348267" y="687826"/>
                    <a:pt x="1370114" y="681980"/>
                    <a:pt x="1389888" y="667856"/>
                  </a:cubicBezTo>
                  <a:cubicBezTo>
                    <a:pt x="1400411" y="660340"/>
                    <a:pt x="1407502" y="648840"/>
                    <a:pt x="1417320" y="640424"/>
                  </a:cubicBezTo>
                  <a:cubicBezTo>
                    <a:pt x="1428891" y="630506"/>
                    <a:pt x="1441704" y="622136"/>
                    <a:pt x="1453896" y="612992"/>
                  </a:cubicBezTo>
                  <a:cubicBezTo>
                    <a:pt x="1456944" y="603848"/>
                    <a:pt x="1457019" y="593086"/>
                    <a:pt x="1463040" y="585560"/>
                  </a:cubicBezTo>
                  <a:cubicBezTo>
                    <a:pt x="1469905" y="576978"/>
                    <a:pt x="1481529" y="573660"/>
                    <a:pt x="1490472" y="567272"/>
                  </a:cubicBezTo>
                  <a:cubicBezTo>
                    <a:pt x="1502873" y="558414"/>
                    <a:pt x="1513816" y="547401"/>
                    <a:pt x="1527048" y="539840"/>
                  </a:cubicBezTo>
                  <a:cubicBezTo>
                    <a:pt x="1535417" y="535058"/>
                    <a:pt x="1545621" y="534493"/>
                    <a:pt x="1554480" y="530696"/>
                  </a:cubicBezTo>
                  <a:cubicBezTo>
                    <a:pt x="1567009" y="525326"/>
                    <a:pt x="1578864" y="518504"/>
                    <a:pt x="1591056" y="512408"/>
                  </a:cubicBezTo>
                  <a:cubicBezTo>
                    <a:pt x="1624404" y="412364"/>
                    <a:pt x="1571219" y="563899"/>
                    <a:pt x="1618488" y="457544"/>
                  </a:cubicBezTo>
                  <a:cubicBezTo>
                    <a:pt x="1626317" y="439928"/>
                    <a:pt x="1628155" y="419922"/>
                    <a:pt x="1636776" y="402680"/>
                  </a:cubicBezTo>
                  <a:cubicBezTo>
                    <a:pt x="1642872" y="390488"/>
                    <a:pt x="1650278" y="378867"/>
                    <a:pt x="1655064" y="366104"/>
                  </a:cubicBezTo>
                  <a:cubicBezTo>
                    <a:pt x="1659477" y="354337"/>
                    <a:pt x="1660756" y="341612"/>
                    <a:pt x="1664208" y="329528"/>
                  </a:cubicBezTo>
                  <a:cubicBezTo>
                    <a:pt x="1666856" y="320260"/>
                    <a:pt x="1669968" y="311121"/>
                    <a:pt x="1673352" y="302096"/>
                  </a:cubicBezTo>
                  <a:cubicBezTo>
                    <a:pt x="1679115" y="286727"/>
                    <a:pt x="1683780" y="270786"/>
                    <a:pt x="1691640" y="256376"/>
                  </a:cubicBezTo>
                  <a:cubicBezTo>
                    <a:pt x="1702165" y="237080"/>
                    <a:pt x="1728216" y="201512"/>
                    <a:pt x="1728216" y="201512"/>
                  </a:cubicBezTo>
                  <a:cubicBezTo>
                    <a:pt x="1731264" y="189320"/>
                    <a:pt x="1739137" y="177377"/>
                    <a:pt x="1737360" y="164936"/>
                  </a:cubicBezTo>
                  <a:cubicBezTo>
                    <a:pt x="1733383" y="137098"/>
                    <a:pt x="1701772" y="128854"/>
                    <a:pt x="1682496" y="119216"/>
                  </a:cubicBezTo>
                  <a:cubicBezTo>
                    <a:pt x="1667256" y="128360"/>
                    <a:pt x="1650994" y="135984"/>
                    <a:pt x="1636776" y="146648"/>
                  </a:cubicBezTo>
                  <a:cubicBezTo>
                    <a:pt x="1534030" y="223708"/>
                    <a:pt x="1693162" y="117948"/>
                    <a:pt x="1581912" y="210656"/>
                  </a:cubicBezTo>
                  <a:cubicBezTo>
                    <a:pt x="1574507" y="216826"/>
                    <a:pt x="1563101" y="215489"/>
                    <a:pt x="1554480" y="219800"/>
                  </a:cubicBezTo>
                  <a:cubicBezTo>
                    <a:pt x="1544650" y="224715"/>
                    <a:pt x="1537376" y="234332"/>
                    <a:pt x="1527048" y="238088"/>
                  </a:cubicBezTo>
                  <a:cubicBezTo>
                    <a:pt x="1486169" y="252953"/>
                    <a:pt x="1423975" y="262432"/>
                    <a:pt x="1380744" y="265520"/>
                  </a:cubicBezTo>
                  <a:cubicBezTo>
                    <a:pt x="1319863" y="269869"/>
                    <a:pt x="1258801" y="271182"/>
                    <a:pt x="1197864" y="274664"/>
                  </a:cubicBezTo>
                  <a:lnTo>
                    <a:pt x="1060704" y="283808"/>
                  </a:lnTo>
                  <a:cubicBezTo>
                    <a:pt x="1042416" y="286856"/>
                    <a:pt x="1023429" y="287089"/>
                    <a:pt x="1005840" y="292952"/>
                  </a:cubicBezTo>
                  <a:cubicBezTo>
                    <a:pt x="995414" y="296427"/>
                    <a:pt x="988509" y="306911"/>
                    <a:pt x="978408" y="311240"/>
                  </a:cubicBezTo>
                  <a:cubicBezTo>
                    <a:pt x="966857" y="316190"/>
                    <a:pt x="954024" y="317336"/>
                    <a:pt x="941832" y="320384"/>
                  </a:cubicBezTo>
                  <a:cubicBezTo>
                    <a:pt x="926592" y="329528"/>
                    <a:pt x="912008" y="339868"/>
                    <a:pt x="896112" y="347816"/>
                  </a:cubicBezTo>
                  <a:cubicBezTo>
                    <a:pt x="887491" y="352127"/>
                    <a:pt x="877301" y="352649"/>
                    <a:pt x="868680" y="356960"/>
                  </a:cubicBezTo>
                  <a:cubicBezTo>
                    <a:pt x="858850" y="361875"/>
                    <a:pt x="851078" y="370333"/>
                    <a:pt x="841248" y="375248"/>
                  </a:cubicBezTo>
                  <a:cubicBezTo>
                    <a:pt x="826567" y="382589"/>
                    <a:pt x="810527" y="386870"/>
                    <a:pt x="795528" y="393536"/>
                  </a:cubicBezTo>
                  <a:cubicBezTo>
                    <a:pt x="760724" y="409005"/>
                    <a:pt x="760940" y="410498"/>
                    <a:pt x="731520" y="430112"/>
                  </a:cubicBezTo>
                  <a:cubicBezTo>
                    <a:pt x="687973" y="495433"/>
                    <a:pt x="716267" y="479645"/>
                    <a:pt x="658368" y="494120"/>
                  </a:cubicBezTo>
                  <a:cubicBezTo>
                    <a:pt x="655320" y="506312"/>
                    <a:pt x="649224" y="518129"/>
                    <a:pt x="649224" y="530696"/>
                  </a:cubicBezTo>
                  <a:cubicBezTo>
                    <a:pt x="649224" y="576924"/>
                    <a:pt x="679704" y="554064"/>
                    <a:pt x="713232" y="576416"/>
                  </a:cubicBezTo>
                  <a:lnTo>
                    <a:pt x="740664" y="594704"/>
                  </a:lnTo>
                  <a:cubicBezTo>
                    <a:pt x="755904" y="591656"/>
                    <a:pt x="773452" y="594181"/>
                    <a:pt x="786384" y="585560"/>
                  </a:cubicBezTo>
                  <a:cubicBezTo>
                    <a:pt x="811490" y="568823"/>
                    <a:pt x="826253" y="539656"/>
                    <a:pt x="850392" y="521552"/>
                  </a:cubicBezTo>
                  <a:cubicBezTo>
                    <a:pt x="858676" y="515339"/>
                    <a:pt x="901029" y="482517"/>
                    <a:pt x="914400" y="475832"/>
                  </a:cubicBezTo>
                  <a:cubicBezTo>
                    <a:pt x="932012" y="467026"/>
                    <a:pt x="960829" y="463404"/>
                    <a:pt x="978408" y="457544"/>
                  </a:cubicBezTo>
                  <a:cubicBezTo>
                    <a:pt x="993980" y="452353"/>
                    <a:pt x="1008556" y="444447"/>
                    <a:pt x="1024128" y="439256"/>
                  </a:cubicBezTo>
                  <a:cubicBezTo>
                    <a:pt x="1036050" y="435282"/>
                    <a:pt x="1048667" y="433723"/>
                    <a:pt x="1060704" y="430112"/>
                  </a:cubicBezTo>
                  <a:cubicBezTo>
                    <a:pt x="1153515" y="402269"/>
                    <a:pt x="1077958" y="419346"/>
                    <a:pt x="1161288" y="402680"/>
                  </a:cubicBezTo>
                  <a:cubicBezTo>
                    <a:pt x="1185672" y="405728"/>
                    <a:pt x="1218258" y="393330"/>
                    <a:pt x="1234440" y="411824"/>
                  </a:cubicBezTo>
                  <a:cubicBezTo>
                    <a:pt x="1248632" y="428044"/>
                    <a:pt x="1234935" y="456555"/>
                    <a:pt x="1225296" y="475832"/>
                  </a:cubicBezTo>
                  <a:cubicBezTo>
                    <a:pt x="1218480" y="489463"/>
                    <a:pt x="1200291" y="493346"/>
                    <a:pt x="1188720" y="503264"/>
                  </a:cubicBezTo>
                  <a:cubicBezTo>
                    <a:pt x="1178902" y="511680"/>
                    <a:pt x="1169567" y="520762"/>
                    <a:pt x="1161288" y="530696"/>
                  </a:cubicBezTo>
                  <a:cubicBezTo>
                    <a:pt x="1154253" y="539139"/>
                    <a:pt x="1151582" y="551263"/>
                    <a:pt x="1143000" y="558128"/>
                  </a:cubicBezTo>
                  <a:cubicBezTo>
                    <a:pt x="1135474" y="564149"/>
                    <a:pt x="1124712" y="564224"/>
                    <a:pt x="1115568" y="567272"/>
                  </a:cubicBezTo>
                  <a:cubicBezTo>
                    <a:pt x="1080383" y="620049"/>
                    <a:pt x="1118587" y="574906"/>
                    <a:pt x="1042416" y="612992"/>
                  </a:cubicBezTo>
                  <a:cubicBezTo>
                    <a:pt x="981096" y="643652"/>
                    <a:pt x="1031514" y="621749"/>
                    <a:pt x="969264" y="640424"/>
                  </a:cubicBezTo>
                  <a:cubicBezTo>
                    <a:pt x="950800" y="645963"/>
                    <a:pt x="932688" y="652616"/>
                    <a:pt x="914400" y="658712"/>
                  </a:cubicBezTo>
                  <a:cubicBezTo>
                    <a:pt x="905256" y="661760"/>
                    <a:pt x="896510" y="666493"/>
                    <a:pt x="886968" y="667856"/>
                  </a:cubicBezTo>
                  <a:cubicBezTo>
                    <a:pt x="792636" y="681332"/>
                    <a:pt x="844406" y="674855"/>
                    <a:pt x="731520" y="686144"/>
                  </a:cubicBezTo>
                  <a:cubicBezTo>
                    <a:pt x="685800" y="683096"/>
                    <a:pt x="639901" y="682060"/>
                    <a:pt x="594360" y="677000"/>
                  </a:cubicBezTo>
                  <a:cubicBezTo>
                    <a:pt x="584780" y="675936"/>
                    <a:pt x="572530" y="675699"/>
                    <a:pt x="566928" y="667856"/>
                  </a:cubicBezTo>
                  <a:cubicBezTo>
                    <a:pt x="555723" y="652169"/>
                    <a:pt x="548640" y="612992"/>
                    <a:pt x="548640" y="612992"/>
                  </a:cubicBezTo>
                  <a:cubicBezTo>
                    <a:pt x="551688" y="594704"/>
                    <a:pt x="551921" y="575717"/>
                    <a:pt x="557784" y="558128"/>
                  </a:cubicBezTo>
                  <a:cubicBezTo>
                    <a:pt x="561259" y="547702"/>
                    <a:pt x="574858" y="541619"/>
                    <a:pt x="576072" y="530696"/>
                  </a:cubicBezTo>
                  <a:cubicBezTo>
                    <a:pt x="578119" y="512269"/>
                    <a:pt x="569976" y="494120"/>
                    <a:pt x="566928" y="475832"/>
                  </a:cubicBezTo>
                  <a:cubicBezTo>
                    <a:pt x="657536" y="430528"/>
                    <a:pt x="618792" y="456287"/>
                    <a:pt x="685800" y="402680"/>
                  </a:cubicBezTo>
                  <a:cubicBezTo>
                    <a:pt x="688848" y="384392"/>
                    <a:pt x="690447" y="365803"/>
                    <a:pt x="694944" y="347816"/>
                  </a:cubicBezTo>
                  <a:cubicBezTo>
                    <a:pt x="699821" y="328309"/>
                    <a:pt x="727558" y="288990"/>
                    <a:pt x="704088" y="265520"/>
                  </a:cubicBezTo>
                  <a:cubicBezTo>
                    <a:pt x="697272" y="258704"/>
                    <a:pt x="685800" y="259424"/>
                    <a:pt x="676656" y="256376"/>
                  </a:cubicBezTo>
                  <a:cubicBezTo>
                    <a:pt x="654356" y="167175"/>
                    <a:pt x="681585" y="278558"/>
                    <a:pt x="658368" y="174080"/>
                  </a:cubicBezTo>
                  <a:cubicBezTo>
                    <a:pt x="655642" y="161812"/>
                    <a:pt x="658110" y="146390"/>
                    <a:pt x="649224" y="137504"/>
                  </a:cubicBezTo>
                  <a:cubicBezTo>
                    <a:pt x="640338" y="128618"/>
                    <a:pt x="625172" y="129404"/>
                    <a:pt x="612648" y="128360"/>
                  </a:cubicBezTo>
                  <a:cubicBezTo>
                    <a:pt x="588348" y="126335"/>
                    <a:pt x="534924" y="129884"/>
                    <a:pt x="512064" y="110072"/>
                  </a:cubicBezTo>
                  <a:close/>
                </a:path>
              </a:pathLst>
            </a:custGeom>
            <a:solidFill>
              <a:srgbClr val="AEAEAE"/>
            </a:solidFill>
            <a:ln w="952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58" name="Group 57">
            <a:extLst>
              <a:ext uri="{FF2B5EF4-FFF2-40B4-BE49-F238E27FC236}">
                <a16:creationId xmlns:a16="http://schemas.microsoft.com/office/drawing/2014/main" id="{60E0D185-53F6-DC98-64C2-BB46C6805402}"/>
              </a:ext>
            </a:extLst>
          </p:cNvPr>
          <p:cNvGrpSpPr/>
          <p:nvPr/>
        </p:nvGrpSpPr>
        <p:grpSpPr>
          <a:xfrm>
            <a:off x="4693171" y="2867157"/>
            <a:ext cx="1568066" cy="1005171"/>
            <a:chOff x="914400" y="1795462"/>
            <a:chExt cx="5572125" cy="3571876"/>
          </a:xfrm>
        </p:grpSpPr>
        <p:grpSp>
          <p:nvGrpSpPr>
            <p:cNvPr id="54" name="Group 53">
              <a:extLst>
                <a:ext uri="{FF2B5EF4-FFF2-40B4-BE49-F238E27FC236}">
                  <a16:creationId xmlns:a16="http://schemas.microsoft.com/office/drawing/2014/main" id="{584C6532-8071-01C1-B93C-29410E7EC182}"/>
                </a:ext>
              </a:extLst>
            </p:cNvPr>
            <p:cNvGrpSpPr/>
            <p:nvPr/>
          </p:nvGrpSpPr>
          <p:grpSpPr>
            <a:xfrm>
              <a:off x="914400" y="1795462"/>
              <a:ext cx="5572125" cy="3571876"/>
              <a:chOff x="2036963" y="1331495"/>
              <a:chExt cx="7751545" cy="4590803"/>
            </a:xfrm>
          </p:grpSpPr>
          <p:sp>
            <p:nvSpPr>
              <p:cNvPr id="55" name="Freeform: Shape 54">
                <a:extLst>
                  <a:ext uri="{FF2B5EF4-FFF2-40B4-BE49-F238E27FC236}">
                    <a16:creationId xmlns:a16="http://schemas.microsoft.com/office/drawing/2014/main" id="{82DF6B65-E2D0-26F9-7610-59B4CD66B92B}"/>
                  </a:ext>
                </a:extLst>
              </p:cNvPr>
              <p:cNvSpPr/>
              <p:nvPr/>
            </p:nvSpPr>
            <p:spPr>
              <a:xfrm>
                <a:off x="2036963" y="1331495"/>
                <a:ext cx="6914532" cy="3714506"/>
              </a:xfrm>
              <a:custGeom>
                <a:avLst/>
                <a:gdLst>
                  <a:gd name="connsiteX0" fmla="*/ 384 w 6914532"/>
                  <a:gd name="connsiteY0" fmla="*/ 3649579 h 3714506"/>
                  <a:gd name="connsiteX1" fmla="*/ 40490 w 6914532"/>
                  <a:gd name="connsiteY1" fmla="*/ 3617494 h 3714506"/>
                  <a:gd name="connsiteX2" fmla="*/ 64553 w 6914532"/>
                  <a:gd name="connsiteY2" fmla="*/ 3569368 h 3714506"/>
                  <a:gd name="connsiteX3" fmla="*/ 80595 w 6914532"/>
                  <a:gd name="connsiteY3" fmla="*/ 3545305 h 3714506"/>
                  <a:gd name="connsiteX4" fmla="*/ 96637 w 6914532"/>
                  <a:gd name="connsiteY4" fmla="*/ 3481137 h 3714506"/>
                  <a:gd name="connsiteX5" fmla="*/ 112679 w 6914532"/>
                  <a:gd name="connsiteY5" fmla="*/ 3088105 h 3714506"/>
                  <a:gd name="connsiteX6" fmla="*/ 120700 w 6914532"/>
                  <a:gd name="connsiteY6" fmla="*/ 2598821 h 3714506"/>
                  <a:gd name="connsiteX7" fmla="*/ 128721 w 6914532"/>
                  <a:gd name="connsiteY7" fmla="*/ 2518610 h 3714506"/>
                  <a:gd name="connsiteX8" fmla="*/ 144763 w 6914532"/>
                  <a:gd name="connsiteY8" fmla="*/ 2454442 h 3714506"/>
                  <a:gd name="connsiteX9" fmla="*/ 152784 w 6914532"/>
                  <a:gd name="connsiteY9" fmla="*/ 2374231 h 3714506"/>
                  <a:gd name="connsiteX10" fmla="*/ 168826 w 6914532"/>
                  <a:gd name="connsiteY10" fmla="*/ 2302042 h 3714506"/>
                  <a:gd name="connsiteX11" fmla="*/ 200911 w 6914532"/>
                  <a:gd name="connsiteY11" fmla="*/ 2133600 h 3714506"/>
                  <a:gd name="connsiteX12" fmla="*/ 216953 w 6914532"/>
                  <a:gd name="connsiteY12" fmla="*/ 2029326 h 3714506"/>
                  <a:gd name="connsiteX13" fmla="*/ 224974 w 6914532"/>
                  <a:gd name="connsiteY13" fmla="*/ 1997242 h 3714506"/>
                  <a:gd name="connsiteX14" fmla="*/ 241016 w 6914532"/>
                  <a:gd name="connsiteY14" fmla="*/ 1965158 h 3714506"/>
                  <a:gd name="connsiteX15" fmla="*/ 273100 w 6914532"/>
                  <a:gd name="connsiteY15" fmla="*/ 1804737 h 3714506"/>
                  <a:gd name="connsiteX16" fmla="*/ 281121 w 6914532"/>
                  <a:gd name="connsiteY16" fmla="*/ 1772652 h 3714506"/>
                  <a:gd name="connsiteX17" fmla="*/ 297163 w 6914532"/>
                  <a:gd name="connsiteY17" fmla="*/ 1716505 h 3714506"/>
                  <a:gd name="connsiteX18" fmla="*/ 321226 w 6914532"/>
                  <a:gd name="connsiteY18" fmla="*/ 1668379 h 3714506"/>
                  <a:gd name="connsiteX19" fmla="*/ 337269 w 6914532"/>
                  <a:gd name="connsiteY19" fmla="*/ 1628273 h 3714506"/>
                  <a:gd name="connsiteX20" fmla="*/ 353311 w 6914532"/>
                  <a:gd name="connsiteY20" fmla="*/ 1596189 h 3714506"/>
                  <a:gd name="connsiteX21" fmla="*/ 393416 w 6914532"/>
                  <a:gd name="connsiteY21" fmla="*/ 1499937 h 3714506"/>
                  <a:gd name="connsiteX22" fmla="*/ 409458 w 6914532"/>
                  <a:gd name="connsiteY22" fmla="*/ 1467852 h 3714506"/>
                  <a:gd name="connsiteX23" fmla="*/ 433521 w 6914532"/>
                  <a:gd name="connsiteY23" fmla="*/ 1427747 h 3714506"/>
                  <a:gd name="connsiteX24" fmla="*/ 457584 w 6914532"/>
                  <a:gd name="connsiteY24" fmla="*/ 1371600 h 3714506"/>
                  <a:gd name="connsiteX25" fmla="*/ 505711 w 6914532"/>
                  <a:gd name="connsiteY25" fmla="*/ 1291389 h 3714506"/>
                  <a:gd name="connsiteX26" fmla="*/ 529774 w 6914532"/>
                  <a:gd name="connsiteY26" fmla="*/ 1259305 h 3714506"/>
                  <a:gd name="connsiteX27" fmla="*/ 553837 w 6914532"/>
                  <a:gd name="connsiteY27" fmla="*/ 1203158 h 3714506"/>
                  <a:gd name="connsiteX28" fmla="*/ 593942 w 6914532"/>
                  <a:gd name="connsiteY28" fmla="*/ 1138989 h 3714506"/>
                  <a:gd name="connsiteX29" fmla="*/ 650090 w 6914532"/>
                  <a:gd name="connsiteY29" fmla="*/ 1066800 h 3714506"/>
                  <a:gd name="connsiteX30" fmla="*/ 706237 w 6914532"/>
                  <a:gd name="connsiteY30" fmla="*/ 978568 h 3714506"/>
                  <a:gd name="connsiteX31" fmla="*/ 738321 w 6914532"/>
                  <a:gd name="connsiteY31" fmla="*/ 946484 h 3714506"/>
                  <a:gd name="connsiteX32" fmla="*/ 786448 w 6914532"/>
                  <a:gd name="connsiteY32" fmla="*/ 882316 h 3714506"/>
                  <a:gd name="connsiteX33" fmla="*/ 818532 w 6914532"/>
                  <a:gd name="connsiteY33" fmla="*/ 834189 h 3714506"/>
                  <a:gd name="connsiteX34" fmla="*/ 898742 w 6914532"/>
                  <a:gd name="connsiteY34" fmla="*/ 770021 h 3714506"/>
                  <a:gd name="connsiteX35" fmla="*/ 946869 w 6914532"/>
                  <a:gd name="connsiteY35" fmla="*/ 729916 h 3714506"/>
                  <a:gd name="connsiteX36" fmla="*/ 994995 w 6914532"/>
                  <a:gd name="connsiteY36" fmla="*/ 689810 h 3714506"/>
                  <a:gd name="connsiteX37" fmla="*/ 1059163 w 6914532"/>
                  <a:gd name="connsiteY37" fmla="*/ 641684 h 3714506"/>
                  <a:gd name="connsiteX38" fmla="*/ 1131353 w 6914532"/>
                  <a:gd name="connsiteY38" fmla="*/ 601579 h 3714506"/>
                  <a:gd name="connsiteX39" fmla="*/ 1219584 w 6914532"/>
                  <a:gd name="connsiteY39" fmla="*/ 561473 h 3714506"/>
                  <a:gd name="connsiteX40" fmla="*/ 1275732 w 6914532"/>
                  <a:gd name="connsiteY40" fmla="*/ 521368 h 3714506"/>
                  <a:gd name="connsiteX41" fmla="*/ 1315837 w 6914532"/>
                  <a:gd name="connsiteY41" fmla="*/ 497305 h 3714506"/>
                  <a:gd name="connsiteX42" fmla="*/ 1380005 w 6914532"/>
                  <a:gd name="connsiteY42" fmla="*/ 449179 h 3714506"/>
                  <a:gd name="connsiteX43" fmla="*/ 1412090 w 6914532"/>
                  <a:gd name="connsiteY43" fmla="*/ 425116 h 3714506"/>
                  <a:gd name="connsiteX44" fmla="*/ 1532405 w 6914532"/>
                  <a:gd name="connsiteY44" fmla="*/ 376989 h 3714506"/>
                  <a:gd name="connsiteX45" fmla="*/ 1572511 w 6914532"/>
                  <a:gd name="connsiteY45" fmla="*/ 360947 h 3714506"/>
                  <a:gd name="connsiteX46" fmla="*/ 1612616 w 6914532"/>
                  <a:gd name="connsiteY46" fmla="*/ 344905 h 3714506"/>
                  <a:gd name="connsiteX47" fmla="*/ 1660742 w 6914532"/>
                  <a:gd name="connsiteY47" fmla="*/ 328863 h 3714506"/>
                  <a:gd name="connsiteX48" fmla="*/ 1724911 w 6914532"/>
                  <a:gd name="connsiteY48" fmla="*/ 296779 h 3714506"/>
                  <a:gd name="connsiteX49" fmla="*/ 1773037 w 6914532"/>
                  <a:gd name="connsiteY49" fmla="*/ 280737 h 3714506"/>
                  <a:gd name="connsiteX50" fmla="*/ 1829184 w 6914532"/>
                  <a:gd name="connsiteY50" fmla="*/ 264694 h 3714506"/>
                  <a:gd name="connsiteX51" fmla="*/ 1957521 w 6914532"/>
                  <a:gd name="connsiteY51" fmla="*/ 232610 h 3714506"/>
                  <a:gd name="connsiteX52" fmla="*/ 2101900 w 6914532"/>
                  <a:gd name="connsiteY52" fmla="*/ 200526 h 3714506"/>
                  <a:gd name="connsiteX53" fmla="*/ 2222216 w 6914532"/>
                  <a:gd name="connsiteY53" fmla="*/ 176463 h 3714506"/>
                  <a:gd name="connsiteX54" fmla="*/ 2270342 w 6914532"/>
                  <a:gd name="connsiteY54" fmla="*/ 160421 h 3714506"/>
                  <a:gd name="connsiteX55" fmla="*/ 2382637 w 6914532"/>
                  <a:gd name="connsiteY55" fmla="*/ 144379 h 3714506"/>
                  <a:gd name="connsiteX56" fmla="*/ 2446805 w 6914532"/>
                  <a:gd name="connsiteY56" fmla="*/ 128337 h 3714506"/>
                  <a:gd name="connsiteX57" fmla="*/ 2518995 w 6914532"/>
                  <a:gd name="connsiteY57" fmla="*/ 120316 h 3714506"/>
                  <a:gd name="connsiteX58" fmla="*/ 2583163 w 6914532"/>
                  <a:gd name="connsiteY58" fmla="*/ 112294 h 3714506"/>
                  <a:gd name="connsiteX59" fmla="*/ 2655353 w 6914532"/>
                  <a:gd name="connsiteY59" fmla="*/ 96252 h 3714506"/>
                  <a:gd name="connsiteX60" fmla="*/ 2727542 w 6914532"/>
                  <a:gd name="connsiteY60" fmla="*/ 88231 h 3714506"/>
                  <a:gd name="connsiteX61" fmla="*/ 2855879 w 6914532"/>
                  <a:gd name="connsiteY61" fmla="*/ 72189 h 3714506"/>
                  <a:gd name="connsiteX62" fmla="*/ 2920048 w 6914532"/>
                  <a:gd name="connsiteY62" fmla="*/ 64168 h 3714506"/>
                  <a:gd name="connsiteX63" fmla="*/ 3064426 w 6914532"/>
                  <a:gd name="connsiteY63" fmla="*/ 48126 h 3714506"/>
                  <a:gd name="connsiteX64" fmla="*/ 3200784 w 6914532"/>
                  <a:gd name="connsiteY64" fmla="*/ 32084 h 3714506"/>
                  <a:gd name="connsiteX65" fmla="*/ 3505584 w 6914532"/>
                  <a:gd name="connsiteY65" fmla="*/ 16042 h 3714506"/>
                  <a:gd name="connsiteX66" fmla="*/ 3682048 w 6914532"/>
                  <a:gd name="connsiteY66" fmla="*/ 0 h 3714506"/>
                  <a:gd name="connsiteX67" fmla="*/ 4307690 w 6914532"/>
                  <a:gd name="connsiteY67" fmla="*/ 8021 h 3714506"/>
                  <a:gd name="connsiteX68" fmla="*/ 4484153 w 6914532"/>
                  <a:gd name="connsiteY68" fmla="*/ 32084 h 3714506"/>
                  <a:gd name="connsiteX69" fmla="*/ 4724784 w 6914532"/>
                  <a:gd name="connsiteY69" fmla="*/ 40105 h 3714506"/>
                  <a:gd name="connsiteX70" fmla="*/ 4845100 w 6914532"/>
                  <a:gd name="connsiteY70" fmla="*/ 56147 h 3714506"/>
                  <a:gd name="connsiteX71" fmla="*/ 4973437 w 6914532"/>
                  <a:gd name="connsiteY71" fmla="*/ 64168 h 3714506"/>
                  <a:gd name="connsiteX72" fmla="*/ 5053648 w 6914532"/>
                  <a:gd name="connsiteY72" fmla="*/ 72189 h 3714506"/>
                  <a:gd name="connsiteX73" fmla="*/ 5270216 w 6914532"/>
                  <a:gd name="connsiteY73" fmla="*/ 80210 h 3714506"/>
                  <a:gd name="connsiteX74" fmla="*/ 6008153 w 6914532"/>
                  <a:gd name="connsiteY74" fmla="*/ 72189 h 3714506"/>
                  <a:gd name="connsiteX75" fmla="*/ 6353058 w 6914532"/>
                  <a:gd name="connsiteY75" fmla="*/ 56147 h 3714506"/>
                  <a:gd name="connsiteX76" fmla="*/ 6481395 w 6914532"/>
                  <a:gd name="connsiteY76" fmla="*/ 40105 h 3714506"/>
                  <a:gd name="connsiteX77" fmla="*/ 6585669 w 6914532"/>
                  <a:gd name="connsiteY77" fmla="*/ 16042 h 3714506"/>
                  <a:gd name="connsiteX78" fmla="*/ 6673900 w 6914532"/>
                  <a:gd name="connsiteY78" fmla="*/ 8021 h 3714506"/>
                  <a:gd name="connsiteX79" fmla="*/ 6826300 w 6914532"/>
                  <a:gd name="connsiteY79" fmla="*/ 16042 h 3714506"/>
                  <a:gd name="connsiteX80" fmla="*/ 6850363 w 6914532"/>
                  <a:gd name="connsiteY80" fmla="*/ 24063 h 3714506"/>
                  <a:gd name="connsiteX81" fmla="*/ 6890469 w 6914532"/>
                  <a:gd name="connsiteY81" fmla="*/ 64168 h 3714506"/>
                  <a:gd name="connsiteX82" fmla="*/ 6906511 w 6914532"/>
                  <a:gd name="connsiteY82" fmla="*/ 112294 h 3714506"/>
                  <a:gd name="connsiteX83" fmla="*/ 6914532 w 6914532"/>
                  <a:gd name="connsiteY83" fmla="*/ 136358 h 3714506"/>
                  <a:gd name="connsiteX84" fmla="*/ 6906511 w 6914532"/>
                  <a:gd name="connsiteY84" fmla="*/ 240631 h 3714506"/>
                  <a:gd name="connsiteX85" fmla="*/ 6890469 w 6914532"/>
                  <a:gd name="connsiteY85" fmla="*/ 272716 h 3714506"/>
                  <a:gd name="connsiteX86" fmla="*/ 6850363 w 6914532"/>
                  <a:gd name="connsiteY86" fmla="*/ 344905 h 3714506"/>
                  <a:gd name="connsiteX87" fmla="*/ 6818279 w 6914532"/>
                  <a:gd name="connsiteY87" fmla="*/ 409073 h 3714506"/>
                  <a:gd name="connsiteX88" fmla="*/ 6786195 w 6914532"/>
                  <a:gd name="connsiteY88" fmla="*/ 449179 h 3714506"/>
                  <a:gd name="connsiteX89" fmla="*/ 6770153 w 6914532"/>
                  <a:gd name="connsiteY89" fmla="*/ 489284 h 3714506"/>
                  <a:gd name="connsiteX90" fmla="*/ 6722026 w 6914532"/>
                  <a:gd name="connsiteY90" fmla="*/ 553452 h 3714506"/>
                  <a:gd name="connsiteX91" fmla="*/ 6689942 w 6914532"/>
                  <a:gd name="connsiteY91" fmla="*/ 601579 h 3714506"/>
                  <a:gd name="connsiteX92" fmla="*/ 6649837 w 6914532"/>
                  <a:gd name="connsiteY92" fmla="*/ 673768 h 3714506"/>
                  <a:gd name="connsiteX93" fmla="*/ 6617753 w 6914532"/>
                  <a:gd name="connsiteY93" fmla="*/ 705852 h 3714506"/>
                  <a:gd name="connsiteX94" fmla="*/ 6577648 w 6914532"/>
                  <a:gd name="connsiteY94" fmla="*/ 753979 h 3714506"/>
                  <a:gd name="connsiteX95" fmla="*/ 6569626 w 6914532"/>
                  <a:gd name="connsiteY95" fmla="*/ 778042 h 3714506"/>
                  <a:gd name="connsiteX96" fmla="*/ 6513479 w 6914532"/>
                  <a:gd name="connsiteY96" fmla="*/ 850231 h 3714506"/>
                  <a:gd name="connsiteX97" fmla="*/ 6473374 w 6914532"/>
                  <a:gd name="connsiteY97" fmla="*/ 922421 h 3714506"/>
                  <a:gd name="connsiteX98" fmla="*/ 6457332 w 6914532"/>
                  <a:gd name="connsiteY98" fmla="*/ 946484 h 3714506"/>
                  <a:gd name="connsiteX99" fmla="*/ 6425248 w 6914532"/>
                  <a:gd name="connsiteY99" fmla="*/ 1002631 h 3714506"/>
                  <a:gd name="connsiteX100" fmla="*/ 6393163 w 6914532"/>
                  <a:gd name="connsiteY100" fmla="*/ 1050758 h 3714506"/>
                  <a:gd name="connsiteX101" fmla="*/ 6369100 w 6914532"/>
                  <a:gd name="connsiteY101" fmla="*/ 1082842 h 3714506"/>
                  <a:gd name="connsiteX102" fmla="*/ 6353058 w 6914532"/>
                  <a:gd name="connsiteY102" fmla="*/ 1114926 h 3714506"/>
                  <a:gd name="connsiteX103" fmla="*/ 6328995 w 6914532"/>
                  <a:gd name="connsiteY103" fmla="*/ 1138989 h 3714506"/>
                  <a:gd name="connsiteX104" fmla="*/ 6304932 w 6914532"/>
                  <a:gd name="connsiteY104" fmla="*/ 1171073 h 3714506"/>
                  <a:gd name="connsiteX105" fmla="*/ 6280869 w 6914532"/>
                  <a:gd name="connsiteY105" fmla="*/ 1195137 h 3714506"/>
                  <a:gd name="connsiteX106" fmla="*/ 6256805 w 6914532"/>
                  <a:gd name="connsiteY106" fmla="*/ 1227221 h 3714506"/>
                  <a:gd name="connsiteX107" fmla="*/ 6224721 w 6914532"/>
                  <a:gd name="connsiteY107" fmla="*/ 1251284 h 3714506"/>
                  <a:gd name="connsiteX108" fmla="*/ 6208679 w 6914532"/>
                  <a:gd name="connsiteY108" fmla="*/ 1275347 h 3714506"/>
                  <a:gd name="connsiteX109" fmla="*/ 6152532 w 6914532"/>
                  <a:gd name="connsiteY109" fmla="*/ 1331494 h 3714506"/>
                  <a:gd name="connsiteX110" fmla="*/ 6120448 w 6914532"/>
                  <a:gd name="connsiteY110" fmla="*/ 1363579 h 3714506"/>
                  <a:gd name="connsiteX111" fmla="*/ 6096384 w 6914532"/>
                  <a:gd name="connsiteY111" fmla="*/ 1387642 h 3714506"/>
                  <a:gd name="connsiteX112" fmla="*/ 6032216 w 6914532"/>
                  <a:gd name="connsiteY112" fmla="*/ 1435768 h 3714506"/>
                  <a:gd name="connsiteX113" fmla="*/ 5984090 w 6914532"/>
                  <a:gd name="connsiteY113" fmla="*/ 1483894 h 3714506"/>
                  <a:gd name="connsiteX114" fmla="*/ 5935963 w 6914532"/>
                  <a:gd name="connsiteY114" fmla="*/ 1524000 h 3714506"/>
                  <a:gd name="connsiteX115" fmla="*/ 5911900 w 6914532"/>
                  <a:gd name="connsiteY115" fmla="*/ 1540042 h 3714506"/>
                  <a:gd name="connsiteX116" fmla="*/ 5847732 w 6914532"/>
                  <a:gd name="connsiteY116" fmla="*/ 1596189 h 3714506"/>
                  <a:gd name="connsiteX117" fmla="*/ 5815648 w 6914532"/>
                  <a:gd name="connsiteY117" fmla="*/ 1612231 h 3714506"/>
                  <a:gd name="connsiteX118" fmla="*/ 5767521 w 6914532"/>
                  <a:gd name="connsiteY118" fmla="*/ 1660358 h 3714506"/>
                  <a:gd name="connsiteX119" fmla="*/ 5735437 w 6914532"/>
                  <a:gd name="connsiteY119" fmla="*/ 1676400 h 3714506"/>
                  <a:gd name="connsiteX120" fmla="*/ 5711374 w 6914532"/>
                  <a:gd name="connsiteY120" fmla="*/ 1700463 h 3714506"/>
                  <a:gd name="connsiteX121" fmla="*/ 5647205 w 6914532"/>
                  <a:gd name="connsiteY121" fmla="*/ 1740568 h 3714506"/>
                  <a:gd name="connsiteX122" fmla="*/ 5591058 w 6914532"/>
                  <a:gd name="connsiteY122" fmla="*/ 1780673 h 3714506"/>
                  <a:gd name="connsiteX123" fmla="*/ 5566995 w 6914532"/>
                  <a:gd name="connsiteY123" fmla="*/ 1804737 h 3714506"/>
                  <a:gd name="connsiteX124" fmla="*/ 5518869 w 6914532"/>
                  <a:gd name="connsiteY124" fmla="*/ 1836821 h 3714506"/>
                  <a:gd name="connsiteX125" fmla="*/ 5486784 w 6914532"/>
                  <a:gd name="connsiteY125" fmla="*/ 1860884 h 3714506"/>
                  <a:gd name="connsiteX126" fmla="*/ 5430637 w 6914532"/>
                  <a:gd name="connsiteY126" fmla="*/ 1876926 h 3714506"/>
                  <a:gd name="connsiteX127" fmla="*/ 5350426 w 6914532"/>
                  <a:gd name="connsiteY127" fmla="*/ 1925052 h 3714506"/>
                  <a:gd name="connsiteX128" fmla="*/ 5318342 w 6914532"/>
                  <a:gd name="connsiteY128" fmla="*/ 1949116 h 3714506"/>
                  <a:gd name="connsiteX129" fmla="*/ 5246153 w 6914532"/>
                  <a:gd name="connsiteY129" fmla="*/ 1973179 h 3714506"/>
                  <a:gd name="connsiteX130" fmla="*/ 5190005 w 6914532"/>
                  <a:gd name="connsiteY130" fmla="*/ 2005263 h 3714506"/>
                  <a:gd name="connsiteX131" fmla="*/ 5165942 w 6914532"/>
                  <a:gd name="connsiteY131" fmla="*/ 2013284 h 3714506"/>
                  <a:gd name="connsiteX132" fmla="*/ 5109795 w 6914532"/>
                  <a:gd name="connsiteY132" fmla="*/ 2037347 h 3714506"/>
                  <a:gd name="connsiteX133" fmla="*/ 5029584 w 6914532"/>
                  <a:gd name="connsiteY133" fmla="*/ 2077452 h 3714506"/>
                  <a:gd name="connsiteX134" fmla="*/ 4997500 w 6914532"/>
                  <a:gd name="connsiteY134" fmla="*/ 2101516 h 3714506"/>
                  <a:gd name="connsiteX135" fmla="*/ 4973437 w 6914532"/>
                  <a:gd name="connsiteY135" fmla="*/ 2109537 h 3714506"/>
                  <a:gd name="connsiteX136" fmla="*/ 4893226 w 6914532"/>
                  <a:gd name="connsiteY136" fmla="*/ 2133600 h 3714506"/>
                  <a:gd name="connsiteX137" fmla="*/ 4869163 w 6914532"/>
                  <a:gd name="connsiteY137" fmla="*/ 2141621 h 3714506"/>
                  <a:gd name="connsiteX138" fmla="*/ 4837079 w 6914532"/>
                  <a:gd name="connsiteY138" fmla="*/ 2149642 h 3714506"/>
                  <a:gd name="connsiteX139" fmla="*/ 4813016 w 6914532"/>
                  <a:gd name="connsiteY139" fmla="*/ 2157663 h 3714506"/>
                  <a:gd name="connsiteX140" fmla="*/ 4716763 w 6914532"/>
                  <a:gd name="connsiteY140" fmla="*/ 2165684 h 3714506"/>
                  <a:gd name="connsiteX141" fmla="*/ 4668637 w 6914532"/>
                  <a:gd name="connsiteY141" fmla="*/ 2173705 h 3714506"/>
                  <a:gd name="connsiteX142" fmla="*/ 4604469 w 6914532"/>
                  <a:gd name="connsiteY142" fmla="*/ 2189747 h 3714506"/>
                  <a:gd name="connsiteX143" fmla="*/ 4548321 w 6914532"/>
                  <a:gd name="connsiteY143" fmla="*/ 2205789 h 3714506"/>
                  <a:gd name="connsiteX144" fmla="*/ 4476132 w 6914532"/>
                  <a:gd name="connsiteY144" fmla="*/ 2237873 h 3714506"/>
                  <a:gd name="connsiteX145" fmla="*/ 4452069 w 6914532"/>
                  <a:gd name="connsiteY145" fmla="*/ 2245894 h 3714506"/>
                  <a:gd name="connsiteX146" fmla="*/ 4428005 w 6914532"/>
                  <a:gd name="connsiteY146" fmla="*/ 2253916 h 3714506"/>
                  <a:gd name="connsiteX147" fmla="*/ 4355816 w 6914532"/>
                  <a:gd name="connsiteY147" fmla="*/ 2221831 h 3714506"/>
                  <a:gd name="connsiteX148" fmla="*/ 4331753 w 6914532"/>
                  <a:gd name="connsiteY148" fmla="*/ 2173705 h 3714506"/>
                  <a:gd name="connsiteX149" fmla="*/ 4315711 w 6914532"/>
                  <a:gd name="connsiteY149" fmla="*/ 2125579 h 3714506"/>
                  <a:gd name="connsiteX150" fmla="*/ 4283626 w 6914532"/>
                  <a:gd name="connsiteY150" fmla="*/ 2085473 h 3714506"/>
                  <a:gd name="connsiteX151" fmla="*/ 4259563 w 6914532"/>
                  <a:gd name="connsiteY151" fmla="*/ 2069431 h 3714506"/>
                  <a:gd name="connsiteX152" fmla="*/ 4235500 w 6914532"/>
                  <a:gd name="connsiteY152" fmla="*/ 2077452 h 3714506"/>
                  <a:gd name="connsiteX153" fmla="*/ 4227479 w 6914532"/>
                  <a:gd name="connsiteY153" fmla="*/ 2101516 h 3714506"/>
                  <a:gd name="connsiteX154" fmla="*/ 4219458 w 6914532"/>
                  <a:gd name="connsiteY154" fmla="*/ 2173705 h 3714506"/>
                  <a:gd name="connsiteX155" fmla="*/ 4203416 w 6914532"/>
                  <a:gd name="connsiteY155" fmla="*/ 2237873 h 3714506"/>
                  <a:gd name="connsiteX156" fmla="*/ 4187374 w 6914532"/>
                  <a:gd name="connsiteY156" fmla="*/ 2294021 h 3714506"/>
                  <a:gd name="connsiteX157" fmla="*/ 4155290 w 6914532"/>
                  <a:gd name="connsiteY157" fmla="*/ 2342147 h 3714506"/>
                  <a:gd name="connsiteX158" fmla="*/ 4139248 w 6914532"/>
                  <a:gd name="connsiteY158" fmla="*/ 2366210 h 3714506"/>
                  <a:gd name="connsiteX159" fmla="*/ 4083100 w 6914532"/>
                  <a:gd name="connsiteY159" fmla="*/ 2430379 h 3714506"/>
                  <a:gd name="connsiteX160" fmla="*/ 4034974 w 6914532"/>
                  <a:gd name="connsiteY160" fmla="*/ 2462463 h 3714506"/>
                  <a:gd name="connsiteX161" fmla="*/ 4018932 w 6914532"/>
                  <a:gd name="connsiteY161" fmla="*/ 2486526 h 3714506"/>
                  <a:gd name="connsiteX162" fmla="*/ 3930700 w 6914532"/>
                  <a:gd name="connsiteY162" fmla="*/ 2542673 h 3714506"/>
                  <a:gd name="connsiteX163" fmla="*/ 3834448 w 6914532"/>
                  <a:gd name="connsiteY163" fmla="*/ 2622884 h 3714506"/>
                  <a:gd name="connsiteX164" fmla="*/ 3770279 w 6914532"/>
                  <a:gd name="connsiteY164" fmla="*/ 2662989 h 3714506"/>
                  <a:gd name="connsiteX165" fmla="*/ 3722153 w 6914532"/>
                  <a:gd name="connsiteY165" fmla="*/ 2695073 h 3714506"/>
                  <a:gd name="connsiteX166" fmla="*/ 3657984 w 6914532"/>
                  <a:gd name="connsiteY166" fmla="*/ 2735179 h 3714506"/>
                  <a:gd name="connsiteX167" fmla="*/ 3577774 w 6914532"/>
                  <a:gd name="connsiteY167" fmla="*/ 2767263 h 3714506"/>
                  <a:gd name="connsiteX168" fmla="*/ 3505584 w 6914532"/>
                  <a:gd name="connsiteY168" fmla="*/ 2807368 h 3714506"/>
                  <a:gd name="connsiteX169" fmla="*/ 3465479 w 6914532"/>
                  <a:gd name="connsiteY169" fmla="*/ 2831431 h 3714506"/>
                  <a:gd name="connsiteX170" fmla="*/ 3377248 w 6914532"/>
                  <a:gd name="connsiteY170" fmla="*/ 2863516 h 3714506"/>
                  <a:gd name="connsiteX171" fmla="*/ 3337142 w 6914532"/>
                  <a:gd name="connsiteY171" fmla="*/ 2887579 h 3714506"/>
                  <a:gd name="connsiteX172" fmla="*/ 3264953 w 6914532"/>
                  <a:gd name="connsiteY172" fmla="*/ 2903621 h 3714506"/>
                  <a:gd name="connsiteX173" fmla="*/ 3192763 w 6914532"/>
                  <a:gd name="connsiteY173" fmla="*/ 2927684 h 3714506"/>
                  <a:gd name="connsiteX174" fmla="*/ 3072448 w 6914532"/>
                  <a:gd name="connsiteY174" fmla="*/ 2967789 h 3714506"/>
                  <a:gd name="connsiteX175" fmla="*/ 2960153 w 6914532"/>
                  <a:gd name="connsiteY175" fmla="*/ 2999873 h 3714506"/>
                  <a:gd name="connsiteX176" fmla="*/ 2912026 w 6914532"/>
                  <a:gd name="connsiteY176" fmla="*/ 3015916 h 3714506"/>
                  <a:gd name="connsiteX177" fmla="*/ 2863900 w 6914532"/>
                  <a:gd name="connsiteY177" fmla="*/ 3023937 h 3714506"/>
                  <a:gd name="connsiteX178" fmla="*/ 2823795 w 6914532"/>
                  <a:gd name="connsiteY178" fmla="*/ 3031958 h 3714506"/>
                  <a:gd name="connsiteX179" fmla="*/ 2711500 w 6914532"/>
                  <a:gd name="connsiteY179" fmla="*/ 3056021 h 3714506"/>
                  <a:gd name="connsiteX180" fmla="*/ 2663374 w 6914532"/>
                  <a:gd name="connsiteY180" fmla="*/ 3072063 h 3714506"/>
                  <a:gd name="connsiteX181" fmla="*/ 2599205 w 6914532"/>
                  <a:gd name="connsiteY181" fmla="*/ 3080084 h 3714506"/>
                  <a:gd name="connsiteX182" fmla="*/ 2446805 w 6914532"/>
                  <a:gd name="connsiteY182" fmla="*/ 3104147 h 3714506"/>
                  <a:gd name="connsiteX183" fmla="*/ 2398679 w 6914532"/>
                  <a:gd name="connsiteY183" fmla="*/ 3112168 h 3714506"/>
                  <a:gd name="connsiteX184" fmla="*/ 2350553 w 6914532"/>
                  <a:gd name="connsiteY184" fmla="*/ 3120189 h 3714506"/>
                  <a:gd name="connsiteX185" fmla="*/ 2294405 w 6914532"/>
                  <a:gd name="connsiteY185" fmla="*/ 3136231 h 3714506"/>
                  <a:gd name="connsiteX186" fmla="*/ 2198153 w 6914532"/>
                  <a:gd name="connsiteY186" fmla="*/ 3152273 h 3714506"/>
                  <a:gd name="connsiteX187" fmla="*/ 2158048 w 6914532"/>
                  <a:gd name="connsiteY187" fmla="*/ 3168316 h 3714506"/>
                  <a:gd name="connsiteX188" fmla="*/ 1949500 w 6914532"/>
                  <a:gd name="connsiteY188" fmla="*/ 3200400 h 3714506"/>
                  <a:gd name="connsiteX189" fmla="*/ 1756995 w 6914532"/>
                  <a:gd name="connsiteY189" fmla="*/ 3232484 h 3714506"/>
                  <a:gd name="connsiteX190" fmla="*/ 1660742 w 6914532"/>
                  <a:gd name="connsiteY190" fmla="*/ 3256547 h 3714506"/>
                  <a:gd name="connsiteX191" fmla="*/ 1596574 w 6914532"/>
                  <a:gd name="connsiteY191" fmla="*/ 3280610 h 3714506"/>
                  <a:gd name="connsiteX192" fmla="*/ 1516363 w 6914532"/>
                  <a:gd name="connsiteY192" fmla="*/ 3304673 h 3714506"/>
                  <a:gd name="connsiteX193" fmla="*/ 1436153 w 6914532"/>
                  <a:gd name="connsiteY193" fmla="*/ 3336758 h 3714506"/>
                  <a:gd name="connsiteX194" fmla="*/ 1283753 w 6914532"/>
                  <a:gd name="connsiteY194" fmla="*/ 3392905 h 3714506"/>
                  <a:gd name="connsiteX195" fmla="*/ 1259690 w 6914532"/>
                  <a:gd name="connsiteY195" fmla="*/ 3400926 h 3714506"/>
                  <a:gd name="connsiteX196" fmla="*/ 1235626 w 6914532"/>
                  <a:gd name="connsiteY196" fmla="*/ 3408947 h 3714506"/>
                  <a:gd name="connsiteX197" fmla="*/ 1203542 w 6914532"/>
                  <a:gd name="connsiteY197" fmla="*/ 3424989 h 3714506"/>
                  <a:gd name="connsiteX198" fmla="*/ 1163437 w 6914532"/>
                  <a:gd name="connsiteY198" fmla="*/ 3433010 h 3714506"/>
                  <a:gd name="connsiteX199" fmla="*/ 1131353 w 6914532"/>
                  <a:gd name="connsiteY199" fmla="*/ 3449052 h 3714506"/>
                  <a:gd name="connsiteX200" fmla="*/ 1091248 w 6914532"/>
                  <a:gd name="connsiteY200" fmla="*/ 3457073 h 3714506"/>
                  <a:gd name="connsiteX201" fmla="*/ 1035100 w 6914532"/>
                  <a:gd name="connsiteY201" fmla="*/ 3473116 h 3714506"/>
                  <a:gd name="connsiteX202" fmla="*/ 1003016 w 6914532"/>
                  <a:gd name="connsiteY202" fmla="*/ 3481137 h 3714506"/>
                  <a:gd name="connsiteX203" fmla="*/ 922805 w 6914532"/>
                  <a:gd name="connsiteY203" fmla="*/ 3513221 h 3714506"/>
                  <a:gd name="connsiteX204" fmla="*/ 858637 w 6914532"/>
                  <a:gd name="connsiteY204" fmla="*/ 3529263 h 3714506"/>
                  <a:gd name="connsiteX205" fmla="*/ 826553 w 6914532"/>
                  <a:gd name="connsiteY205" fmla="*/ 3545305 h 3714506"/>
                  <a:gd name="connsiteX206" fmla="*/ 794469 w 6914532"/>
                  <a:gd name="connsiteY206" fmla="*/ 3553326 h 3714506"/>
                  <a:gd name="connsiteX207" fmla="*/ 770405 w 6914532"/>
                  <a:gd name="connsiteY207" fmla="*/ 3561347 h 3714506"/>
                  <a:gd name="connsiteX208" fmla="*/ 730300 w 6914532"/>
                  <a:gd name="connsiteY208" fmla="*/ 3577389 h 3714506"/>
                  <a:gd name="connsiteX209" fmla="*/ 706237 w 6914532"/>
                  <a:gd name="connsiteY209" fmla="*/ 3585410 h 3714506"/>
                  <a:gd name="connsiteX210" fmla="*/ 618005 w 6914532"/>
                  <a:gd name="connsiteY210" fmla="*/ 3617494 h 3714506"/>
                  <a:gd name="connsiteX211" fmla="*/ 593942 w 6914532"/>
                  <a:gd name="connsiteY211" fmla="*/ 3625516 h 3714506"/>
                  <a:gd name="connsiteX212" fmla="*/ 521753 w 6914532"/>
                  <a:gd name="connsiteY212" fmla="*/ 3641558 h 3714506"/>
                  <a:gd name="connsiteX213" fmla="*/ 489669 w 6914532"/>
                  <a:gd name="connsiteY213" fmla="*/ 3649579 h 3714506"/>
                  <a:gd name="connsiteX214" fmla="*/ 465605 w 6914532"/>
                  <a:gd name="connsiteY214" fmla="*/ 3657600 h 3714506"/>
                  <a:gd name="connsiteX215" fmla="*/ 353311 w 6914532"/>
                  <a:gd name="connsiteY215" fmla="*/ 3673642 h 3714506"/>
                  <a:gd name="connsiteX216" fmla="*/ 265079 w 6914532"/>
                  <a:gd name="connsiteY216" fmla="*/ 3689684 h 3714506"/>
                  <a:gd name="connsiteX217" fmla="*/ 120700 w 6914532"/>
                  <a:gd name="connsiteY217" fmla="*/ 3705726 h 3714506"/>
                  <a:gd name="connsiteX218" fmla="*/ 40490 w 6914532"/>
                  <a:gd name="connsiteY218" fmla="*/ 3705726 h 3714506"/>
                  <a:gd name="connsiteX219" fmla="*/ 16426 w 6914532"/>
                  <a:gd name="connsiteY219" fmla="*/ 3689684 h 3714506"/>
                  <a:gd name="connsiteX220" fmla="*/ 384 w 6914532"/>
                  <a:gd name="connsiteY220" fmla="*/ 3649579 h 37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914532" h="3714506">
                    <a:moveTo>
                      <a:pt x="384" y="3649579"/>
                    </a:moveTo>
                    <a:cubicBezTo>
                      <a:pt x="4395" y="3637547"/>
                      <a:pt x="28384" y="3629600"/>
                      <a:pt x="40490" y="3617494"/>
                    </a:cubicBezTo>
                    <a:cubicBezTo>
                      <a:pt x="63477" y="3594507"/>
                      <a:pt x="51506" y="3595463"/>
                      <a:pt x="64553" y="3569368"/>
                    </a:cubicBezTo>
                    <a:cubicBezTo>
                      <a:pt x="68864" y="3560746"/>
                      <a:pt x="76284" y="3553927"/>
                      <a:pt x="80595" y="3545305"/>
                    </a:cubicBezTo>
                    <a:cubicBezTo>
                      <a:pt x="88816" y="3528862"/>
                      <a:pt x="93586" y="3496391"/>
                      <a:pt x="96637" y="3481137"/>
                    </a:cubicBezTo>
                    <a:cubicBezTo>
                      <a:pt x="101984" y="3350126"/>
                      <a:pt x="110530" y="3219207"/>
                      <a:pt x="112679" y="3088105"/>
                    </a:cubicBezTo>
                    <a:cubicBezTo>
                      <a:pt x="115353" y="2925010"/>
                      <a:pt x="116107" y="2761873"/>
                      <a:pt x="120700" y="2598821"/>
                    </a:cubicBezTo>
                    <a:cubicBezTo>
                      <a:pt x="121457" y="2571961"/>
                      <a:pt x="124304" y="2545115"/>
                      <a:pt x="128721" y="2518610"/>
                    </a:cubicBezTo>
                    <a:cubicBezTo>
                      <a:pt x="132346" y="2496862"/>
                      <a:pt x="144763" y="2454442"/>
                      <a:pt x="144763" y="2454442"/>
                    </a:cubicBezTo>
                    <a:cubicBezTo>
                      <a:pt x="147437" y="2427705"/>
                      <a:pt x="148593" y="2400773"/>
                      <a:pt x="152784" y="2374231"/>
                    </a:cubicBezTo>
                    <a:cubicBezTo>
                      <a:pt x="156628" y="2349883"/>
                      <a:pt x="163748" y="2326163"/>
                      <a:pt x="168826" y="2302042"/>
                    </a:cubicBezTo>
                    <a:cubicBezTo>
                      <a:pt x="174370" y="2275710"/>
                      <a:pt x="197929" y="2157455"/>
                      <a:pt x="200911" y="2133600"/>
                    </a:cubicBezTo>
                    <a:cubicBezTo>
                      <a:pt x="207856" y="2078036"/>
                      <a:pt x="206454" y="2076571"/>
                      <a:pt x="216953" y="2029326"/>
                    </a:cubicBezTo>
                    <a:cubicBezTo>
                      <a:pt x="219344" y="2018565"/>
                      <a:pt x="221103" y="2007564"/>
                      <a:pt x="224974" y="1997242"/>
                    </a:cubicBezTo>
                    <a:cubicBezTo>
                      <a:pt x="229172" y="1986046"/>
                      <a:pt x="235669" y="1975853"/>
                      <a:pt x="241016" y="1965158"/>
                    </a:cubicBezTo>
                    <a:cubicBezTo>
                      <a:pt x="253139" y="1868172"/>
                      <a:pt x="243809" y="1921903"/>
                      <a:pt x="273100" y="1804737"/>
                    </a:cubicBezTo>
                    <a:lnTo>
                      <a:pt x="281121" y="1772652"/>
                    </a:lnTo>
                    <a:cubicBezTo>
                      <a:pt x="284762" y="1758086"/>
                      <a:pt x="290588" y="1731300"/>
                      <a:pt x="297163" y="1716505"/>
                    </a:cubicBezTo>
                    <a:cubicBezTo>
                      <a:pt x="304447" y="1700115"/>
                      <a:pt x="313804" y="1684707"/>
                      <a:pt x="321226" y="1668379"/>
                    </a:cubicBezTo>
                    <a:cubicBezTo>
                      <a:pt x="327184" y="1655271"/>
                      <a:pt x="331421" y="1641431"/>
                      <a:pt x="337269" y="1628273"/>
                    </a:cubicBezTo>
                    <a:cubicBezTo>
                      <a:pt x="342125" y="1617347"/>
                      <a:pt x="348518" y="1607143"/>
                      <a:pt x="353311" y="1596189"/>
                    </a:cubicBezTo>
                    <a:cubicBezTo>
                      <a:pt x="367243" y="1564346"/>
                      <a:pt x="377872" y="1531025"/>
                      <a:pt x="393416" y="1499937"/>
                    </a:cubicBezTo>
                    <a:cubicBezTo>
                      <a:pt x="398763" y="1489242"/>
                      <a:pt x="403651" y="1478305"/>
                      <a:pt x="409458" y="1467852"/>
                    </a:cubicBezTo>
                    <a:cubicBezTo>
                      <a:pt x="417029" y="1454224"/>
                      <a:pt x="426549" y="1441691"/>
                      <a:pt x="433521" y="1427747"/>
                    </a:cubicBezTo>
                    <a:cubicBezTo>
                      <a:pt x="442627" y="1409535"/>
                      <a:pt x="448478" y="1389812"/>
                      <a:pt x="457584" y="1371600"/>
                    </a:cubicBezTo>
                    <a:cubicBezTo>
                      <a:pt x="468654" y="1349460"/>
                      <a:pt x="489249" y="1314436"/>
                      <a:pt x="505711" y="1291389"/>
                    </a:cubicBezTo>
                    <a:cubicBezTo>
                      <a:pt x="513481" y="1280511"/>
                      <a:pt x="523373" y="1271041"/>
                      <a:pt x="529774" y="1259305"/>
                    </a:cubicBezTo>
                    <a:cubicBezTo>
                      <a:pt x="539524" y="1241429"/>
                      <a:pt x="544255" y="1221125"/>
                      <a:pt x="553837" y="1203158"/>
                    </a:cubicBezTo>
                    <a:cubicBezTo>
                      <a:pt x="565707" y="1180902"/>
                      <a:pt x="579396" y="1159596"/>
                      <a:pt x="593942" y="1138989"/>
                    </a:cubicBezTo>
                    <a:cubicBezTo>
                      <a:pt x="611522" y="1114084"/>
                      <a:pt x="634966" y="1093268"/>
                      <a:pt x="650090" y="1066800"/>
                    </a:cubicBezTo>
                    <a:cubicBezTo>
                      <a:pt x="670092" y="1031796"/>
                      <a:pt x="680847" y="1007586"/>
                      <a:pt x="706237" y="978568"/>
                    </a:cubicBezTo>
                    <a:cubicBezTo>
                      <a:pt x="716197" y="967186"/>
                      <a:pt x="728638" y="958103"/>
                      <a:pt x="738321" y="946484"/>
                    </a:cubicBezTo>
                    <a:cubicBezTo>
                      <a:pt x="755438" y="925944"/>
                      <a:pt x="770907" y="904073"/>
                      <a:pt x="786448" y="882316"/>
                    </a:cubicBezTo>
                    <a:cubicBezTo>
                      <a:pt x="797655" y="866627"/>
                      <a:pt x="804899" y="847822"/>
                      <a:pt x="818532" y="834189"/>
                    </a:cubicBezTo>
                    <a:cubicBezTo>
                      <a:pt x="842743" y="809978"/>
                      <a:pt x="872168" y="791612"/>
                      <a:pt x="898742" y="770021"/>
                    </a:cubicBezTo>
                    <a:cubicBezTo>
                      <a:pt x="914949" y="756853"/>
                      <a:pt x="930827" y="743285"/>
                      <a:pt x="946869" y="729916"/>
                    </a:cubicBezTo>
                    <a:cubicBezTo>
                      <a:pt x="962911" y="716548"/>
                      <a:pt x="978289" y="702339"/>
                      <a:pt x="994995" y="689810"/>
                    </a:cubicBezTo>
                    <a:cubicBezTo>
                      <a:pt x="1016384" y="673768"/>
                      <a:pt x="1034339" y="651614"/>
                      <a:pt x="1059163" y="641684"/>
                    </a:cubicBezTo>
                    <a:cubicBezTo>
                      <a:pt x="1229076" y="573720"/>
                      <a:pt x="978754" y="677878"/>
                      <a:pt x="1131353" y="601579"/>
                    </a:cubicBezTo>
                    <a:cubicBezTo>
                      <a:pt x="1233501" y="550505"/>
                      <a:pt x="1128808" y="621990"/>
                      <a:pt x="1219584" y="561473"/>
                    </a:cubicBezTo>
                    <a:cubicBezTo>
                      <a:pt x="1238721" y="548715"/>
                      <a:pt x="1256595" y="534126"/>
                      <a:pt x="1275732" y="521368"/>
                    </a:cubicBezTo>
                    <a:cubicBezTo>
                      <a:pt x="1288704" y="512720"/>
                      <a:pt x="1303019" y="506179"/>
                      <a:pt x="1315837" y="497305"/>
                    </a:cubicBezTo>
                    <a:cubicBezTo>
                      <a:pt x="1337820" y="482086"/>
                      <a:pt x="1358616" y="465221"/>
                      <a:pt x="1380005" y="449179"/>
                    </a:cubicBezTo>
                    <a:cubicBezTo>
                      <a:pt x="1390700" y="441158"/>
                      <a:pt x="1399678" y="430081"/>
                      <a:pt x="1412090" y="425116"/>
                    </a:cubicBezTo>
                    <a:lnTo>
                      <a:pt x="1532405" y="376989"/>
                    </a:lnTo>
                    <a:lnTo>
                      <a:pt x="1572511" y="360947"/>
                    </a:lnTo>
                    <a:cubicBezTo>
                      <a:pt x="1585879" y="355600"/>
                      <a:pt x="1598957" y="349458"/>
                      <a:pt x="1612616" y="344905"/>
                    </a:cubicBezTo>
                    <a:cubicBezTo>
                      <a:pt x="1628658" y="339558"/>
                      <a:pt x="1645199" y="335524"/>
                      <a:pt x="1660742" y="328863"/>
                    </a:cubicBezTo>
                    <a:cubicBezTo>
                      <a:pt x="1682723" y="319443"/>
                      <a:pt x="1702930" y="306199"/>
                      <a:pt x="1724911" y="296779"/>
                    </a:cubicBezTo>
                    <a:cubicBezTo>
                      <a:pt x="1740454" y="290118"/>
                      <a:pt x="1756875" y="285710"/>
                      <a:pt x="1773037" y="280737"/>
                    </a:cubicBezTo>
                    <a:cubicBezTo>
                      <a:pt x="1791641" y="275013"/>
                      <a:pt x="1810350" y="269607"/>
                      <a:pt x="1829184" y="264694"/>
                    </a:cubicBezTo>
                    <a:cubicBezTo>
                      <a:pt x="1871852" y="253563"/>
                      <a:pt x="1915285" y="245281"/>
                      <a:pt x="1957521" y="232610"/>
                    </a:cubicBezTo>
                    <a:cubicBezTo>
                      <a:pt x="2058379" y="202353"/>
                      <a:pt x="2010033" y="212009"/>
                      <a:pt x="2101900" y="200526"/>
                    </a:cubicBezTo>
                    <a:cubicBezTo>
                      <a:pt x="2273012" y="151638"/>
                      <a:pt x="2034373" y="216715"/>
                      <a:pt x="2222216" y="176463"/>
                    </a:cubicBezTo>
                    <a:cubicBezTo>
                      <a:pt x="2238750" y="172920"/>
                      <a:pt x="2253937" y="164522"/>
                      <a:pt x="2270342" y="160421"/>
                    </a:cubicBezTo>
                    <a:cubicBezTo>
                      <a:pt x="2307800" y="151057"/>
                      <a:pt x="2344653" y="151501"/>
                      <a:pt x="2382637" y="144379"/>
                    </a:cubicBezTo>
                    <a:cubicBezTo>
                      <a:pt x="2404307" y="140316"/>
                      <a:pt x="2425093" y="132169"/>
                      <a:pt x="2446805" y="128337"/>
                    </a:cubicBezTo>
                    <a:cubicBezTo>
                      <a:pt x="2470648" y="124129"/>
                      <a:pt x="2494949" y="123145"/>
                      <a:pt x="2518995" y="120316"/>
                    </a:cubicBezTo>
                    <a:cubicBezTo>
                      <a:pt x="2540403" y="117797"/>
                      <a:pt x="2561935" y="116040"/>
                      <a:pt x="2583163" y="112294"/>
                    </a:cubicBezTo>
                    <a:cubicBezTo>
                      <a:pt x="2607438" y="108010"/>
                      <a:pt x="2631038" y="100304"/>
                      <a:pt x="2655353" y="96252"/>
                    </a:cubicBezTo>
                    <a:cubicBezTo>
                      <a:pt x="2679235" y="92272"/>
                      <a:pt x="2703503" y="91116"/>
                      <a:pt x="2727542" y="88231"/>
                    </a:cubicBezTo>
                    <a:lnTo>
                      <a:pt x="2855879" y="72189"/>
                    </a:lnTo>
                    <a:lnTo>
                      <a:pt x="2920048" y="64168"/>
                    </a:lnTo>
                    <a:lnTo>
                      <a:pt x="3064426" y="48126"/>
                    </a:lnTo>
                    <a:cubicBezTo>
                      <a:pt x="3109896" y="42929"/>
                      <a:pt x="3155081" y="34489"/>
                      <a:pt x="3200784" y="32084"/>
                    </a:cubicBezTo>
                    <a:cubicBezTo>
                      <a:pt x="3302384" y="26737"/>
                      <a:pt x="3404261" y="25253"/>
                      <a:pt x="3505584" y="16042"/>
                    </a:cubicBezTo>
                    <a:lnTo>
                      <a:pt x="3682048" y="0"/>
                    </a:lnTo>
                    <a:lnTo>
                      <a:pt x="4307690" y="8021"/>
                    </a:lnTo>
                    <a:cubicBezTo>
                      <a:pt x="4350187" y="9407"/>
                      <a:pt x="4434421" y="29467"/>
                      <a:pt x="4484153" y="32084"/>
                    </a:cubicBezTo>
                    <a:cubicBezTo>
                      <a:pt x="4564297" y="36302"/>
                      <a:pt x="4644574" y="37431"/>
                      <a:pt x="4724784" y="40105"/>
                    </a:cubicBezTo>
                    <a:cubicBezTo>
                      <a:pt x="4751355" y="43901"/>
                      <a:pt x="4820224" y="54074"/>
                      <a:pt x="4845100" y="56147"/>
                    </a:cubicBezTo>
                    <a:cubicBezTo>
                      <a:pt x="4887814" y="59707"/>
                      <a:pt x="4930701" y="60881"/>
                      <a:pt x="4973437" y="64168"/>
                    </a:cubicBezTo>
                    <a:cubicBezTo>
                      <a:pt x="5000228" y="66229"/>
                      <a:pt x="5026817" y="70739"/>
                      <a:pt x="5053648" y="72189"/>
                    </a:cubicBezTo>
                    <a:cubicBezTo>
                      <a:pt x="5125782" y="76088"/>
                      <a:pt x="5198027" y="77536"/>
                      <a:pt x="5270216" y="80210"/>
                    </a:cubicBezTo>
                    <a:lnTo>
                      <a:pt x="6008153" y="72189"/>
                    </a:lnTo>
                    <a:cubicBezTo>
                      <a:pt x="6082580" y="70928"/>
                      <a:pt x="6264811" y="62684"/>
                      <a:pt x="6353058" y="56147"/>
                    </a:cubicBezTo>
                    <a:cubicBezTo>
                      <a:pt x="6386344" y="53681"/>
                      <a:pt x="6444960" y="48202"/>
                      <a:pt x="6481395" y="40105"/>
                    </a:cubicBezTo>
                    <a:cubicBezTo>
                      <a:pt x="6550776" y="24687"/>
                      <a:pt x="6434441" y="29790"/>
                      <a:pt x="6585669" y="16042"/>
                    </a:cubicBezTo>
                    <a:lnTo>
                      <a:pt x="6673900" y="8021"/>
                    </a:lnTo>
                    <a:cubicBezTo>
                      <a:pt x="6724700" y="10695"/>
                      <a:pt x="6775639" y="11436"/>
                      <a:pt x="6826300" y="16042"/>
                    </a:cubicBezTo>
                    <a:cubicBezTo>
                      <a:pt x="6834720" y="16807"/>
                      <a:pt x="6843599" y="18990"/>
                      <a:pt x="6850363" y="24063"/>
                    </a:cubicBezTo>
                    <a:cubicBezTo>
                      <a:pt x="6865488" y="35406"/>
                      <a:pt x="6890469" y="64168"/>
                      <a:pt x="6890469" y="64168"/>
                    </a:cubicBezTo>
                    <a:lnTo>
                      <a:pt x="6906511" y="112294"/>
                    </a:lnTo>
                    <a:lnTo>
                      <a:pt x="6914532" y="136358"/>
                    </a:lnTo>
                    <a:cubicBezTo>
                      <a:pt x="6911858" y="171116"/>
                      <a:pt x="6912569" y="206301"/>
                      <a:pt x="6906511" y="240631"/>
                    </a:cubicBezTo>
                    <a:cubicBezTo>
                      <a:pt x="6904433" y="252406"/>
                      <a:pt x="6895325" y="261789"/>
                      <a:pt x="6890469" y="272716"/>
                    </a:cubicBezTo>
                    <a:cubicBezTo>
                      <a:pt x="6863734" y="332869"/>
                      <a:pt x="6888382" y="294213"/>
                      <a:pt x="6850363" y="344905"/>
                    </a:cubicBezTo>
                    <a:cubicBezTo>
                      <a:pt x="6839980" y="376054"/>
                      <a:pt x="6841957" y="375923"/>
                      <a:pt x="6818279" y="409073"/>
                    </a:cubicBezTo>
                    <a:cubicBezTo>
                      <a:pt x="6793413" y="443886"/>
                      <a:pt x="6808991" y="403586"/>
                      <a:pt x="6786195" y="449179"/>
                    </a:cubicBezTo>
                    <a:cubicBezTo>
                      <a:pt x="6779756" y="462057"/>
                      <a:pt x="6777699" y="477022"/>
                      <a:pt x="6770153" y="489284"/>
                    </a:cubicBezTo>
                    <a:cubicBezTo>
                      <a:pt x="6756140" y="512055"/>
                      <a:pt x="6722026" y="553452"/>
                      <a:pt x="6722026" y="553452"/>
                    </a:cubicBezTo>
                    <a:cubicBezTo>
                      <a:pt x="6704820" y="605071"/>
                      <a:pt x="6727494" y="549007"/>
                      <a:pt x="6689942" y="601579"/>
                    </a:cubicBezTo>
                    <a:cubicBezTo>
                      <a:pt x="6623350" y="694808"/>
                      <a:pt x="6736871" y="561867"/>
                      <a:pt x="6649837" y="673768"/>
                    </a:cubicBezTo>
                    <a:cubicBezTo>
                      <a:pt x="6640551" y="685707"/>
                      <a:pt x="6627596" y="694369"/>
                      <a:pt x="6617753" y="705852"/>
                    </a:cubicBezTo>
                    <a:cubicBezTo>
                      <a:pt x="6550751" y="784022"/>
                      <a:pt x="6661087" y="670540"/>
                      <a:pt x="6577648" y="753979"/>
                    </a:cubicBezTo>
                    <a:cubicBezTo>
                      <a:pt x="6574974" y="762000"/>
                      <a:pt x="6573407" y="770480"/>
                      <a:pt x="6569626" y="778042"/>
                    </a:cubicBezTo>
                    <a:cubicBezTo>
                      <a:pt x="6559265" y="798762"/>
                      <a:pt x="6522357" y="839577"/>
                      <a:pt x="6513479" y="850231"/>
                    </a:cubicBezTo>
                    <a:cubicBezTo>
                      <a:pt x="6499361" y="892585"/>
                      <a:pt x="6510148" y="867260"/>
                      <a:pt x="6473374" y="922421"/>
                    </a:cubicBezTo>
                    <a:cubicBezTo>
                      <a:pt x="6468027" y="930442"/>
                      <a:pt x="6460380" y="937339"/>
                      <a:pt x="6457332" y="946484"/>
                    </a:cubicBezTo>
                    <a:cubicBezTo>
                      <a:pt x="6443967" y="986579"/>
                      <a:pt x="6456150" y="958486"/>
                      <a:pt x="6425248" y="1002631"/>
                    </a:cubicBezTo>
                    <a:cubicBezTo>
                      <a:pt x="6414191" y="1018426"/>
                      <a:pt x="6404731" y="1035334"/>
                      <a:pt x="6393163" y="1050758"/>
                    </a:cubicBezTo>
                    <a:cubicBezTo>
                      <a:pt x="6385142" y="1061453"/>
                      <a:pt x="6376185" y="1071506"/>
                      <a:pt x="6369100" y="1082842"/>
                    </a:cubicBezTo>
                    <a:cubicBezTo>
                      <a:pt x="6362763" y="1092982"/>
                      <a:pt x="6360008" y="1105196"/>
                      <a:pt x="6353058" y="1114926"/>
                    </a:cubicBezTo>
                    <a:cubicBezTo>
                      <a:pt x="6346465" y="1124157"/>
                      <a:pt x="6336377" y="1130376"/>
                      <a:pt x="6328995" y="1138989"/>
                    </a:cubicBezTo>
                    <a:cubicBezTo>
                      <a:pt x="6320295" y="1149139"/>
                      <a:pt x="6313632" y="1160923"/>
                      <a:pt x="6304932" y="1171073"/>
                    </a:cubicBezTo>
                    <a:cubicBezTo>
                      <a:pt x="6297550" y="1179686"/>
                      <a:pt x="6288251" y="1186524"/>
                      <a:pt x="6280869" y="1195137"/>
                    </a:cubicBezTo>
                    <a:cubicBezTo>
                      <a:pt x="6272169" y="1205287"/>
                      <a:pt x="6266258" y="1217768"/>
                      <a:pt x="6256805" y="1227221"/>
                    </a:cubicBezTo>
                    <a:cubicBezTo>
                      <a:pt x="6247352" y="1236674"/>
                      <a:pt x="6234174" y="1241831"/>
                      <a:pt x="6224721" y="1251284"/>
                    </a:cubicBezTo>
                    <a:cubicBezTo>
                      <a:pt x="6217904" y="1258101"/>
                      <a:pt x="6215128" y="1268182"/>
                      <a:pt x="6208679" y="1275347"/>
                    </a:cubicBezTo>
                    <a:cubicBezTo>
                      <a:pt x="6190973" y="1295020"/>
                      <a:pt x="6171248" y="1312778"/>
                      <a:pt x="6152532" y="1331494"/>
                    </a:cubicBezTo>
                    <a:lnTo>
                      <a:pt x="6120448" y="1363579"/>
                    </a:lnTo>
                    <a:cubicBezTo>
                      <a:pt x="6112427" y="1371600"/>
                      <a:pt x="6105459" y="1380836"/>
                      <a:pt x="6096384" y="1387642"/>
                    </a:cubicBezTo>
                    <a:cubicBezTo>
                      <a:pt x="6074995" y="1403684"/>
                      <a:pt x="6051122" y="1416862"/>
                      <a:pt x="6032216" y="1435768"/>
                    </a:cubicBezTo>
                    <a:cubicBezTo>
                      <a:pt x="6016174" y="1451810"/>
                      <a:pt x="6002966" y="1471309"/>
                      <a:pt x="5984090" y="1483894"/>
                    </a:cubicBezTo>
                    <a:cubicBezTo>
                      <a:pt x="5924341" y="1523727"/>
                      <a:pt x="5997725" y="1472531"/>
                      <a:pt x="5935963" y="1524000"/>
                    </a:cubicBezTo>
                    <a:cubicBezTo>
                      <a:pt x="5928557" y="1530171"/>
                      <a:pt x="5919306" y="1533871"/>
                      <a:pt x="5911900" y="1540042"/>
                    </a:cubicBezTo>
                    <a:cubicBezTo>
                      <a:pt x="5865517" y="1578695"/>
                      <a:pt x="5912111" y="1553270"/>
                      <a:pt x="5847732" y="1596189"/>
                    </a:cubicBezTo>
                    <a:cubicBezTo>
                      <a:pt x="5837783" y="1602822"/>
                      <a:pt x="5824985" y="1604762"/>
                      <a:pt x="5815648" y="1612231"/>
                    </a:cubicBezTo>
                    <a:cubicBezTo>
                      <a:pt x="5797932" y="1626404"/>
                      <a:pt x="5787813" y="1650212"/>
                      <a:pt x="5767521" y="1660358"/>
                    </a:cubicBezTo>
                    <a:cubicBezTo>
                      <a:pt x="5756826" y="1665705"/>
                      <a:pt x="5745167" y="1669450"/>
                      <a:pt x="5735437" y="1676400"/>
                    </a:cubicBezTo>
                    <a:cubicBezTo>
                      <a:pt x="5726206" y="1682993"/>
                      <a:pt x="5719987" y="1693081"/>
                      <a:pt x="5711374" y="1700463"/>
                    </a:cubicBezTo>
                    <a:cubicBezTo>
                      <a:pt x="5682219" y="1725453"/>
                      <a:pt x="5680071" y="1724135"/>
                      <a:pt x="5647205" y="1740568"/>
                    </a:cubicBezTo>
                    <a:cubicBezTo>
                      <a:pt x="5584636" y="1803137"/>
                      <a:pt x="5664965" y="1727881"/>
                      <a:pt x="5591058" y="1780673"/>
                    </a:cubicBezTo>
                    <a:cubicBezTo>
                      <a:pt x="5581827" y="1787266"/>
                      <a:pt x="5575949" y="1797773"/>
                      <a:pt x="5566995" y="1804737"/>
                    </a:cubicBezTo>
                    <a:cubicBezTo>
                      <a:pt x="5551776" y="1816574"/>
                      <a:pt x="5534293" y="1825253"/>
                      <a:pt x="5518869" y="1836821"/>
                    </a:cubicBezTo>
                    <a:cubicBezTo>
                      <a:pt x="5508174" y="1844842"/>
                      <a:pt x="5498391" y="1854251"/>
                      <a:pt x="5486784" y="1860884"/>
                    </a:cubicBezTo>
                    <a:cubicBezTo>
                      <a:pt x="5477834" y="1865998"/>
                      <a:pt x="5437583" y="1875189"/>
                      <a:pt x="5430637" y="1876926"/>
                    </a:cubicBezTo>
                    <a:cubicBezTo>
                      <a:pt x="5336910" y="1951907"/>
                      <a:pt x="5442069" y="1874139"/>
                      <a:pt x="5350426" y="1925052"/>
                    </a:cubicBezTo>
                    <a:cubicBezTo>
                      <a:pt x="5338740" y="1931544"/>
                      <a:pt x="5330028" y="1942624"/>
                      <a:pt x="5318342" y="1949116"/>
                    </a:cubicBezTo>
                    <a:cubicBezTo>
                      <a:pt x="5293631" y="1962845"/>
                      <a:pt x="5272583" y="1966572"/>
                      <a:pt x="5246153" y="1973179"/>
                    </a:cubicBezTo>
                    <a:cubicBezTo>
                      <a:pt x="5221985" y="1989291"/>
                      <a:pt x="5218502" y="1993050"/>
                      <a:pt x="5190005" y="2005263"/>
                    </a:cubicBezTo>
                    <a:cubicBezTo>
                      <a:pt x="5182234" y="2008593"/>
                      <a:pt x="5173504" y="2009503"/>
                      <a:pt x="5165942" y="2013284"/>
                    </a:cubicBezTo>
                    <a:cubicBezTo>
                      <a:pt x="5110550" y="2040980"/>
                      <a:pt x="5176569" y="2020654"/>
                      <a:pt x="5109795" y="2037347"/>
                    </a:cubicBezTo>
                    <a:cubicBezTo>
                      <a:pt x="5052496" y="2075546"/>
                      <a:pt x="5080373" y="2064755"/>
                      <a:pt x="5029584" y="2077452"/>
                    </a:cubicBezTo>
                    <a:cubicBezTo>
                      <a:pt x="5018889" y="2085473"/>
                      <a:pt x="5009107" y="2094883"/>
                      <a:pt x="4997500" y="2101516"/>
                    </a:cubicBezTo>
                    <a:cubicBezTo>
                      <a:pt x="4990159" y="2105711"/>
                      <a:pt x="4981354" y="2106568"/>
                      <a:pt x="4973437" y="2109537"/>
                    </a:cubicBezTo>
                    <a:cubicBezTo>
                      <a:pt x="4887215" y="2141870"/>
                      <a:pt x="4979132" y="2112124"/>
                      <a:pt x="4893226" y="2133600"/>
                    </a:cubicBezTo>
                    <a:cubicBezTo>
                      <a:pt x="4885024" y="2135651"/>
                      <a:pt x="4877293" y="2139298"/>
                      <a:pt x="4869163" y="2141621"/>
                    </a:cubicBezTo>
                    <a:cubicBezTo>
                      <a:pt x="4858563" y="2144649"/>
                      <a:pt x="4847679" y="2146614"/>
                      <a:pt x="4837079" y="2149642"/>
                    </a:cubicBezTo>
                    <a:cubicBezTo>
                      <a:pt x="4828949" y="2151965"/>
                      <a:pt x="4821397" y="2156546"/>
                      <a:pt x="4813016" y="2157663"/>
                    </a:cubicBezTo>
                    <a:cubicBezTo>
                      <a:pt x="4781103" y="2161918"/>
                      <a:pt x="4748847" y="2163010"/>
                      <a:pt x="4716763" y="2165684"/>
                    </a:cubicBezTo>
                    <a:cubicBezTo>
                      <a:pt x="4700721" y="2168358"/>
                      <a:pt x="4684539" y="2170297"/>
                      <a:pt x="4668637" y="2173705"/>
                    </a:cubicBezTo>
                    <a:cubicBezTo>
                      <a:pt x="4647079" y="2178325"/>
                      <a:pt x="4625385" y="2182775"/>
                      <a:pt x="4604469" y="2189747"/>
                    </a:cubicBezTo>
                    <a:cubicBezTo>
                      <a:pt x="4569947" y="2201254"/>
                      <a:pt x="4588608" y="2195717"/>
                      <a:pt x="4548321" y="2205789"/>
                    </a:cubicBezTo>
                    <a:cubicBezTo>
                      <a:pt x="4510188" y="2231211"/>
                      <a:pt x="4533403" y="2218783"/>
                      <a:pt x="4476132" y="2237873"/>
                    </a:cubicBezTo>
                    <a:lnTo>
                      <a:pt x="4452069" y="2245894"/>
                    </a:lnTo>
                    <a:lnTo>
                      <a:pt x="4428005" y="2253916"/>
                    </a:lnTo>
                    <a:cubicBezTo>
                      <a:pt x="4370734" y="2234824"/>
                      <a:pt x="4393949" y="2247253"/>
                      <a:pt x="4355816" y="2221831"/>
                    </a:cubicBezTo>
                    <a:cubicBezTo>
                      <a:pt x="4326563" y="2134073"/>
                      <a:pt x="4373217" y="2266999"/>
                      <a:pt x="4331753" y="2173705"/>
                    </a:cubicBezTo>
                    <a:cubicBezTo>
                      <a:pt x="4324885" y="2158253"/>
                      <a:pt x="4325091" y="2139649"/>
                      <a:pt x="4315711" y="2125579"/>
                    </a:cubicBezTo>
                    <a:cubicBezTo>
                      <a:pt x="4303799" y="2107711"/>
                      <a:pt x="4299954" y="2098536"/>
                      <a:pt x="4283626" y="2085473"/>
                    </a:cubicBezTo>
                    <a:cubicBezTo>
                      <a:pt x="4276098" y="2079451"/>
                      <a:pt x="4267584" y="2074778"/>
                      <a:pt x="4259563" y="2069431"/>
                    </a:cubicBezTo>
                    <a:cubicBezTo>
                      <a:pt x="4251542" y="2072105"/>
                      <a:pt x="4241478" y="2071473"/>
                      <a:pt x="4235500" y="2077452"/>
                    </a:cubicBezTo>
                    <a:cubicBezTo>
                      <a:pt x="4229521" y="2083431"/>
                      <a:pt x="4228869" y="2093176"/>
                      <a:pt x="4227479" y="2101516"/>
                    </a:cubicBezTo>
                    <a:cubicBezTo>
                      <a:pt x="4223499" y="2125398"/>
                      <a:pt x="4222882" y="2149737"/>
                      <a:pt x="4219458" y="2173705"/>
                    </a:cubicBezTo>
                    <a:cubicBezTo>
                      <a:pt x="4212469" y="2222630"/>
                      <a:pt x="4214080" y="2200549"/>
                      <a:pt x="4203416" y="2237873"/>
                    </a:cubicBezTo>
                    <a:cubicBezTo>
                      <a:pt x="4200973" y="2246425"/>
                      <a:pt x="4193031" y="2283839"/>
                      <a:pt x="4187374" y="2294021"/>
                    </a:cubicBezTo>
                    <a:cubicBezTo>
                      <a:pt x="4178011" y="2310875"/>
                      <a:pt x="4165985" y="2326105"/>
                      <a:pt x="4155290" y="2342147"/>
                    </a:cubicBezTo>
                    <a:lnTo>
                      <a:pt x="4139248" y="2366210"/>
                    </a:lnTo>
                    <a:cubicBezTo>
                      <a:pt x="4122290" y="2391646"/>
                      <a:pt x="4111248" y="2411614"/>
                      <a:pt x="4083100" y="2430379"/>
                    </a:cubicBezTo>
                    <a:lnTo>
                      <a:pt x="4034974" y="2462463"/>
                    </a:lnTo>
                    <a:cubicBezTo>
                      <a:pt x="4029627" y="2470484"/>
                      <a:pt x="4026251" y="2480252"/>
                      <a:pt x="4018932" y="2486526"/>
                    </a:cubicBezTo>
                    <a:cubicBezTo>
                      <a:pt x="3975637" y="2523635"/>
                      <a:pt x="3975296" y="2498074"/>
                      <a:pt x="3930700" y="2542673"/>
                    </a:cubicBezTo>
                    <a:cubicBezTo>
                      <a:pt x="3890448" y="2582927"/>
                      <a:pt x="3920560" y="2553995"/>
                      <a:pt x="3834448" y="2622884"/>
                    </a:cubicBezTo>
                    <a:cubicBezTo>
                      <a:pt x="3787741" y="2660249"/>
                      <a:pt x="3810583" y="2649554"/>
                      <a:pt x="3770279" y="2662989"/>
                    </a:cubicBezTo>
                    <a:cubicBezTo>
                      <a:pt x="3714278" y="2718990"/>
                      <a:pt x="3776326" y="2664116"/>
                      <a:pt x="3722153" y="2695073"/>
                    </a:cubicBezTo>
                    <a:cubicBezTo>
                      <a:pt x="3653058" y="2734557"/>
                      <a:pt x="3726575" y="2705783"/>
                      <a:pt x="3657984" y="2735179"/>
                    </a:cubicBezTo>
                    <a:cubicBezTo>
                      <a:pt x="3631516" y="2746522"/>
                      <a:pt x="3602467" y="2752447"/>
                      <a:pt x="3577774" y="2767263"/>
                    </a:cubicBezTo>
                    <a:cubicBezTo>
                      <a:pt x="3452401" y="2842487"/>
                      <a:pt x="3609148" y="2749833"/>
                      <a:pt x="3505584" y="2807368"/>
                    </a:cubicBezTo>
                    <a:cubicBezTo>
                      <a:pt x="3491956" y="2814939"/>
                      <a:pt x="3479672" y="2824980"/>
                      <a:pt x="3465479" y="2831431"/>
                    </a:cubicBezTo>
                    <a:cubicBezTo>
                      <a:pt x="3383095" y="2868878"/>
                      <a:pt x="3450593" y="2826843"/>
                      <a:pt x="3377248" y="2863516"/>
                    </a:cubicBezTo>
                    <a:cubicBezTo>
                      <a:pt x="3363304" y="2870488"/>
                      <a:pt x="3351389" y="2881247"/>
                      <a:pt x="3337142" y="2887579"/>
                    </a:cubicBezTo>
                    <a:cubicBezTo>
                      <a:pt x="3327874" y="2891698"/>
                      <a:pt x="3271295" y="2902353"/>
                      <a:pt x="3264953" y="2903621"/>
                    </a:cubicBezTo>
                    <a:cubicBezTo>
                      <a:pt x="3184309" y="2943943"/>
                      <a:pt x="3286058" y="2896586"/>
                      <a:pt x="3192763" y="2927684"/>
                    </a:cubicBezTo>
                    <a:cubicBezTo>
                      <a:pt x="3053458" y="2974119"/>
                      <a:pt x="3162775" y="2949724"/>
                      <a:pt x="3072448" y="2967789"/>
                    </a:cubicBezTo>
                    <a:cubicBezTo>
                      <a:pt x="2983712" y="3012155"/>
                      <a:pt x="3125657" y="2944703"/>
                      <a:pt x="2960153" y="2999873"/>
                    </a:cubicBezTo>
                    <a:cubicBezTo>
                      <a:pt x="2944111" y="3005221"/>
                      <a:pt x="2928431" y="3011815"/>
                      <a:pt x="2912026" y="3015916"/>
                    </a:cubicBezTo>
                    <a:cubicBezTo>
                      <a:pt x="2896248" y="3019861"/>
                      <a:pt x="2879901" y="3021028"/>
                      <a:pt x="2863900" y="3023937"/>
                    </a:cubicBezTo>
                    <a:cubicBezTo>
                      <a:pt x="2850487" y="3026376"/>
                      <a:pt x="2837021" y="3028651"/>
                      <a:pt x="2823795" y="3031958"/>
                    </a:cubicBezTo>
                    <a:cubicBezTo>
                      <a:pt x="2724695" y="3056733"/>
                      <a:pt x="2810981" y="3041810"/>
                      <a:pt x="2711500" y="3056021"/>
                    </a:cubicBezTo>
                    <a:cubicBezTo>
                      <a:pt x="2695458" y="3061368"/>
                      <a:pt x="2679908" y="3068520"/>
                      <a:pt x="2663374" y="3072063"/>
                    </a:cubicBezTo>
                    <a:cubicBezTo>
                      <a:pt x="2642296" y="3076580"/>
                      <a:pt x="2620572" y="3077235"/>
                      <a:pt x="2599205" y="3080084"/>
                    </a:cubicBezTo>
                    <a:cubicBezTo>
                      <a:pt x="2536104" y="3088497"/>
                      <a:pt x="2518271" y="3092236"/>
                      <a:pt x="2446805" y="3104147"/>
                    </a:cubicBezTo>
                    <a:lnTo>
                      <a:pt x="2398679" y="3112168"/>
                    </a:lnTo>
                    <a:cubicBezTo>
                      <a:pt x="2382637" y="3114842"/>
                      <a:pt x="2366191" y="3115721"/>
                      <a:pt x="2350553" y="3120189"/>
                    </a:cubicBezTo>
                    <a:cubicBezTo>
                      <a:pt x="2331837" y="3125536"/>
                      <a:pt x="2313452" y="3132221"/>
                      <a:pt x="2294405" y="3136231"/>
                    </a:cubicBezTo>
                    <a:cubicBezTo>
                      <a:pt x="2262576" y="3142932"/>
                      <a:pt x="2198153" y="3152273"/>
                      <a:pt x="2198153" y="3152273"/>
                    </a:cubicBezTo>
                    <a:cubicBezTo>
                      <a:pt x="2184785" y="3157621"/>
                      <a:pt x="2172088" y="3165125"/>
                      <a:pt x="2158048" y="3168316"/>
                    </a:cubicBezTo>
                    <a:cubicBezTo>
                      <a:pt x="1925845" y="3221090"/>
                      <a:pt x="2105333" y="3174428"/>
                      <a:pt x="1949500" y="3200400"/>
                    </a:cubicBezTo>
                    <a:cubicBezTo>
                      <a:pt x="1719006" y="3238815"/>
                      <a:pt x="1921001" y="3214261"/>
                      <a:pt x="1756995" y="3232484"/>
                    </a:cubicBezTo>
                    <a:cubicBezTo>
                      <a:pt x="1700359" y="3260802"/>
                      <a:pt x="1746280" y="3242291"/>
                      <a:pt x="1660742" y="3256547"/>
                    </a:cubicBezTo>
                    <a:cubicBezTo>
                      <a:pt x="1611330" y="3264782"/>
                      <a:pt x="1644731" y="3262551"/>
                      <a:pt x="1596574" y="3280610"/>
                    </a:cubicBezTo>
                    <a:cubicBezTo>
                      <a:pt x="1550529" y="3297877"/>
                      <a:pt x="1571198" y="3277254"/>
                      <a:pt x="1516363" y="3304673"/>
                    </a:cubicBezTo>
                    <a:cubicBezTo>
                      <a:pt x="1441132" y="3342291"/>
                      <a:pt x="1535252" y="3297119"/>
                      <a:pt x="1436153" y="3336758"/>
                    </a:cubicBezTo>
                    <a:cubicBezTo>
                      <a:pt x="1332391" y="3378262"/>
                      <a:pt x="1383261" y="3359736"/>
                      <a:pt x="1283753" y="3392905"/>
                    </a:cubicBezTo>
                    <a:lnTo>
                      <a:pt x="1259690" y="3400926"/>
                    </a:lnTo>
                    <a:cubicBezTo>
                      <a:pt x="1251669" y="3403600"/>
                      <a:pt x="1243189" y="3405166"/>
                      <a:pt x="1235626" y="3408947"/>
                    </a:cubicBezTo>
                    <a:cubicBezTo>
                      <a:pt x="1224931" y="3414294"/>
                      <a:pt x="1214885" y="3421208"/>
                      <a:pt x="1203542" y="3424989"/>
                    </a:cubicBezTo>
                    <a:cubicBezTo>
                      <a:pt x="1190609" y="3429300"/>
                      <a:pt x="1176805" y="3430336"/>
                      <a:pt x="1163437" y="3433010"/>
                    </a:cubicBezTo>
                    <a:cubicBezTo>
                      <a:pt x="1152742" y="3438357"/>
                      <a:pt x="1142696" y="3445271"/>
                      <a:pt x="1131353" y="3449052"/>
                    </a:cubicBezTo>
                    <a:cubicBezTo>
                      <a:pt x="1118420" y="3453363"/>
                      <a:pt x="1104556" y="3454116"/>
                      <a:pt x="1091248" y="3457073"/>
                    </a:cubicBezTo>
                    <a:cubicBezTo>
                      <a:pt x="1034813" y="3469614"/>
                      <a:pt x="1082005" y="3459714"/>
                      <a:pt x="1035100" y="3473116"/>
                    </a:cubicBezTo>
                    <a:cubicBezTo>
                      <a:pt x="1024500" y="3476145"/>
                      <a:pt x="1013575" y="3477969"/>
                      <a:pt x="1003016" y="3481137"/>
                    </a:cubicBezTo>
                    <a:cubicBezTo>
                      <a:pt x="921877" y="3505479"/>
                      <a:pt x="985338" y="3486422"/>
                      <a:pt x="922805" y="3513221"/>
                    </a:cubicBezTo>
                    <a:cubicBezTo>
                      <a:pt x="901223" y="3522470"/>
                      <a:pt x="882178" y="3524555"/>
                      <a:pt x="858637" y="3529263"/>
                    </a:cubicBezTo>
                    <a:cubicBezTo>
                      <a:pt x="847942" y="3534610"/>
                      <a:pt x="837749" y="3541107"/>
                      <a:pt x="826553" y="3545305"/>
                    </a:cubicBezTo>
                    <a:cubicBezTo>
                      <a:pt x="816231" y="3549176"/>
                      <a:pt x="805069" y="3550298"/>
                      <a:pt x="794469" y="3553326"/>
                    </a:cubicBezTo>
                    <a:cubicBezTo>
                      <a:pt x="786339" y="3555649"/>
                      <a:pt x="778322" y="3558378"/>
                      <a:pt x="770405" y="3561347"/>
                    </a:cubicBezTo>
                    <a:cubicBezTo>
                      <a:pt x="756924" y="3566402"/>
                      <a:pt x="743781" y="3572333"/>
                      <a:pt x="730300" y="3577389"/>
                    </a:cubicBezTo>
                    <a:cubicBezTo>
                      <a:pt x="722383" y="3580358"/>
                      <a:pt x="714154" y="3582441"/>
                      <a:pt x="706237" y="3585410"/>
                    </a:cubicBezTo>
                    <a:cubicBezTo>
                      <a:pt x="616920" y="3618904"/>
                      <a:pt x="719149" y="3583778"/>
                      <a:pt x="618005" y="3617494"/>
                    </a:cubicBezTo>
                    <a:cubicBezTo>
                      <a:pt x="609984" y="3620168"/>
                      <a:pt x="602145" y="3623465"/>
                      <a:pt x="593942" y="3625516"/>
                    </a:cubicBezTo>
                    <a:cubicBezTo>
                      <a:pt x="515696" y="3645078"/>
                      <a:pt x="613400" y="3621192"/>
                      <a:pt x="521753" y="3641558"/>
                    </a:cubicBezTo>
                    <a:cubicBezTo>
                      <a:pt x="510992" y="3643949"/>
                      <a:pt x="500269" y="3646551"/>
                      <a:pt x="489669" y="3649579"/>
                    </a:cubicBezTo>
                    <a:cubicBezTo>
                      <a:pt x="481539" y="3651902"/>
                      <a:pt x="473932" y="3656131"/>
                      <a:pt x="465605" y="3657600"/>
                    </a:cubicBezTo>
                    <a:cubicBezTo>
                      <a:pt x="428369" y="3664171"/>
                      <a:pt x="353311" y="3673642"/>
                      <a:pt x="353311" y="3673642"/>
                    </a:cubicBezTo>
                    <a:cubicBezTo>
                      <a:pt x="310577" y="3687887"/>
                      <a:pt x="333103" y="3682126"/>
                      <a:pt x="265079" y="3689684"/>
                    </a:cubicBezTo>
                    <a:cubicBezTo>
                      <a:pt x="82091" y="3710016"/>
                      <a:pt x="276776" y="3686217"/>
                      <a:pt x="120700" y="3705726"/>
                    </a:cubicBezTo>
                    <a:cubicBezTo>
                      <a:pt x="84264" y="3714835"/>
                      <a:pt x="82633" y="3719773"/>
                      <a:pt x="40490" y="3705726"/>
                    </a:cubicBezTo>
                    <a:cubicBezTo>
                      <a:pt x="31344" y="3702678"/>
                      <a:pt x="24447" y="3695031"/>
                      <a:pt x="16426" y="3689684"/>
                    </a:cubicBezTo>
                    <a:cubicBezTo>
                      <a:pt x="25294" y="3663085"/>
                      <a:pt x="-3627" y="3661611"/>
                      <a:pt x="384" y="3649579"/>
                    </a:cubicBezTo>
                    <a:close/>
                  </a:path>
                </a:pathLst>
              </a:custGeom>
              <a:solidFill>
                <a:srgbClr val="E97132">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6" name="Freeform: Shape 55">
                <a:extLst>
                  <a:ext uri="{FF2B5EF4-FFF2-40B4-BE49-F238E27FC236}">
                    <a16:creationId xmlns:a16="http://schemas.microsoft.com/office/drawing/2014/main" id="{E566034E-BB54-820C-0BD2-17DA39AADDAD}"/>
                  </a:ext>
                </a:extLst>
              </p:cNvPr>
              <p:cNvSpPr/>
              <p:nvPr/>
            </p:nvSpPr>
            <p:spPr>
              <a:xfrm>
                <a:off x="2748770" y="1604211"/>
                <a:ext cx="7039738" cy="4318087"/>
              </a:xfrm>
              <a:custGeom>
                <a:avLst/>
                <a:gdLst>
                  <a:gd name="connsiteX0" fmla="*/ 419546 w 7039738"/>
                  <a:gd name="connsiteY0" fmla="*/ 577515 h 4318087"/>
                  <a:gd name="connsiteX1" fmla="*/ 427567 w 7039738"/>
                  <a:gd name="connsiteY1" fmla="*/ 617621 h 4318087"/>
                  <a:gd name="connsiteX2" fmla="*/ 483714 w 7039738"/>
                  <a:gd name="connsiteY2" fmla="*/ 681789 h 4318087"/>
                  <a:gd name="connsiteX3" fmla="*/ 515798 w 7039738"/>
                  <a:gd name="connsiteY3" fmla="*/ 713873 h 4318087"/>
                  <a:gd name="connsiteX4" fmla="*/ 547883 w 7039738"/>
                  <a:gd name="connsiteY4" fmla="*/ 745957 h 4318087"/>
                  <a:gd name="connsiteX5" fmla="*/ 612051 w 7039738"/>
                  <a:gd name="connsiteY5" fmla="*/ 778042 h 4318087"/>
                  <a:gd name="connsiteX6" fmla="*/ 636114 w 7039738"/>
                  <a:gd name="connsiteY6" fmla="*/ 786063 h 4318087"/>
                  <a:gd name="connsiteX7" fmla="*/ 844662 w 7039738"/>
                  <a:gd name="connsiteY7" fmla="*/ 802105 h 4318087"/>
                  <a:gd name="connsiteX8" fmla="*/ 1382072 w 7039738"/>
                  <a:gd name="connsiteY8" fmla="*/ 818147 h 4318087"/>
                  <a:gd name="connsiteX9" fmla="*/ 1406135 w 7039738"/>
                  <a:gd name="connsiteY9" fmla="*/ 826168 h 4318087"/>
                  <a:gd name="connsiteX10" fmla="*/ 1598641 w 7039738"/>
                  <a:gd name="connsiteY10" fmla="*/ 842210 h 4318087"/>
                  <a:gd name="connsiteX11" fmla="*/ 1710935 w 7039738"/>
                  <a:gd name="connsiteY11" fmla="*/ 858252 h 4318087"/>
                  <a:gd name="connsiteX12" fmla="*/ 1734998 w 7039738"/>
                  <a:gd name="connsiteY12" fmla="*/ 866273 h 4318087"/>
                  <a:gd name="connsiteX13" fmla="*/ 1831251 w 7039738"/>
                  <a:gd name="connsiteY13" fmla="*/ 882315 h 4318087"/>
                  <a:gd name="connsiteX14" fmla="*/ 1887398 w 7039738"/>
                  <a:gd name="connsiteY14" fmla="*/ 890336 h 4318087"/>
                  <a:gd name="connsiteX15" fmla="*/ 1943546 w 7039738"/>
                  <a:gd name="connsiteY15" fmla="*/ 906378 h 4318087"/>
                  <a:gd name="connsiteX16" fmla="*/ 1983651 w 7039738"/>
                  <a:gd name="connsiteY16" fmla="*/ 914400 h 4318087"/>
                  <a:gd name="connsiteX17" fmla="*/ 2039798 w 7039738"/>
                  <a:gd name="connsiteY17" fmla="*/ 938463 h 4318087"/>
                  <a:gd name="connsiteX18" fmla="*/ 2063862 w 7039738"/>
                  <a:gd name="connsiteY18" fmla="*/ 946484 h 4318087"/>
                  <a:gd name="connsiteX19" fmla="*/ 2136051 w 7039738"/>
                  <a:gd name="connsiteY19" fmla="*/ 978568 h 4318087"/>
                  <a:gd name="connsiteX20" fmla="*/ 2184177 w 7039738"/>
                  <a:gd name="connsiteY20" fmla="*/ 1010652 h 4318087"/>
                  <a:gd name="connsiteX21" fmla="*/ 2216262 w 7039738"/>
                  <a:gd name="connsiteY21" fmla="*/ 1026694 h 4318087"/>
                  <a:gd name="connsiteX22" fmla="*/ 2264388 w 7039738"/>
                  <a:gd name="connsiteY22" fmla="*/ 1042736 h 4318087"/>
                  <a:gd name="connsiteX23" fmla="*/ 2288451 w 7039738"/>
                  <a:gd name="connsiteY23" fmla="*/ 1058778 h 4318087"/>
                  <a:gd name="connsiteX24" fmla="*/ 2304493 w 7039738"/>
                  <a:gd name="connsiteY24" fmla="*/ 1074821 h 4318087"/>
                  <a:gd name="connsiteX25" fmla="*/ 2328556 w 7039738"/>
                  <a:gd name="connsiteY25" fmla="*/ 1082842 h 4318087"/>
                  <a:gd name="connsiteX26" fmla="*/ 2376683 w 7039738"/>
                  <a:gd name="connsiteY26" fmla="*/ 1114926 h 4318087"/>
                  <a:gd name="connsiteX27" fmla="*/ 2400746 w 7039738"/>
                  <a:gd name="connsiteY27" fmla="*/ 1130968 h 4318087"/>
                  <a:gd name="connsiteX28" fmla="*/ 2432830 w 7039738"/>
                  <a:gd name="connsiteY28" fmla="*/ 1138989 h 4318087"/>
                  <a:gd name="connsiteX29" fmla="*/ 2448872 w 7039738"/>
                  <a:gd name="connsiteY29" fmla="*/ 1163052 h 4318087"/>
                  <a:gd name="connsiteX30" fmla="*/ 2472935 w 7039738"/>
                  <a:gd name="connsiteY30" fmla="*/ 1171073 h 4318087"/>
                  <a:gd name="connsiteX31" fmla="*/ 2496998 w 7039738"/>
                  <a:gd name="connsiteY31" fmla="*/ 1187115 h 4318087"/>
                  <a:gd name="connsiteX32" fmla="*/ 2513041 w 7039738"/>
                  <a:gd name="connsiteY32" fmla="*/ 1203157 h 4318087"/>
                  <a:gd name="connsiteX33" fmla="*/ 2537104 w 7039738"/>
                  <a:gd name="connsiteY33" fmla="*/ 1219200 h 4318087"/>
                  <a:gd name="connsiteX34" fmla="*/ 2609293 w 7039738"/>
                  <a:gd name="connsiteY34" fmla="*/ 1275347 h 4318087"/>
                  <a:gd name="connsiteX35" fmla="*/ 2665441 w 7039738"/>
                  <a:gd name="connsiteY35" fmla="*/ 1331494 h 4318087"/>
                  <a:gd name="connsiteX36" fmla="*/ 2689504 w 7039738"/>
                  <a:gd name="connsiteY36" fmla="*/ 1371600 h 4318087"/>
                  <a:gd name="connsiteX37" fmla="*/ 2729609 w 7039738"/>
                  <a:gd name="connsiteY37" fmla="*/ 1411705 h 4318087"/>
                  <a:gd name="connsiteX38" fmla="*/ 2721588 w 7039738"/>
                  <a:gd name="connsiteY38" fmla="*/ 1387642 h 4318087"/>
                  <a:gd name="connsiteX39" fmla="*/ 2713567 w 7039738"/>
                  <a:gd name="connsiteY39" fmla="*/ 1363578 h 4318087"/>
                  <a:gd name="connsiteX40" fmla="*/ 2705546 w 7039738"/>
                  <a:gd name="connsiteY40" fmla="*/ 1339515 h 4318087"/>
                  <a:gd name="connsiteX41" fmla="*/ 2705546 w 7039738"/>
                  <a:gd name="connsiteY41" fmla="*/ 1002631 h 4318087"/>
                  <a:gd name="connsiteX42" fmla="*/ 2721588 w 7039738"/>
                  <a:gd name="connsiteY42" fmla="*/ 930442 h 4318087"/>
                  <a:gd name="connsiteX43" fmla="*/ 2737630 w 7039738"/>
                  <a:gd name="connsiteY43" fmla="*/ 906378 h 4318087"/>
                  <a:gd name="connsiteX44" fmla="*/ 2761693 w 7039738"/>
                  <a:gd name="connsiteY44" fmla="*/ 850231 h 4318087"/>
                  <a:gd name="connsiteX45" fmla="*/ 2801798 w 7039738"/>
                  <a:gd name="connsiteY45" fmla="*/ 778042 h 4318087"/>
                  <a:gd name="connsiteX46" fmla="*/ 2825862 w 7039738"/>
                  <a:gd name="connsiteY46" fmla="*/ 753978 h 4318087"/>
                  <a:gd name="connsiteX47" fmla="*/ 2857946 w 7039738"/>
                  <a:gd name="connsiteY47" fmla="*/ 705852 h 4318087"/>
                  <a:gd name="connsiteX48" fmla="*/ 2873988 w 7039738"/>
                  <a:gd name="connsiteY48" fmla="*/ 681789 h 4318087"/>
                  <a:gd name="connsiteX49" fmla="*/ 2922114 w 7039738"/>
                  <a:gd name="connsiteY49" fmla="*/ 625642 h 4318087"/>
                  <a:gd name="connsiteX50" fmla="*/ 2962219 w 7039738"/>
                  <a:gd name="connsiteY50" fmla="*/ 577515 h 4318087"/>
                  <a:gd name="connsiteX51" fmla="*/ 2994304 w 7039738"/>
                  <a:gd name="connsiteY51" fmla="*/ 521368 h 4318087"/>
                  <a:gd name="connsiteX52" fmla="*/ 3026388 w 7039738"/>
                  <a:gd name="connsiteY52" fmla="*/ 473242 h 4318087"/>
                  <a:gd name="connsiteX53" fmla="*/ 3042430 w 7039738"/>
                  <a:gd name="connsiteY53" fmla="*/ 425115 h 4318087"/>
                  <a:gd name="connsiteX54" fmla="*/ 3066493 w 7039738"/>
                  <a:gd name="connsiteY54" fmla="*/ 376989 h 4318087"/>
                  <a:gd name="connsiteX55" fmla="*/ 3074514 w 7039738"/>
                  <a:gd name="connsiteY55" fmla="*/ 344905 h 4318087"/>
                  <a:gd name="connsiteX56" fmla="*/ 3082535 w 7039738"/>
                  <a:gd name="connsiteY56" fmla="*/ 320842 h 4318087"/>
                  <a:gd name="connsiteX57" fmla="*/ 3098577 w 7039738"/>
                  <a:gd name="connsiteY57" fmla="*/ 256673 h 4318087"/>
                  <a:gd name="connsiteX58" fmla="*/ 3106598 w 7039738"/>
                  <a:gd name="connsiteY58" fmla="*/ 232610 h 4318087"/>
                  <a:gd name="connsiteX59" fmla="*/ 3122641 w 7039738"/>
                  <a:gd name="connsiteY59" fmla="*/ 160421 h 4318087"/>
                  <a:gd name="connsiteX60" fmla="*/ 3146704 w 7039738"/>
                  <a:gd name="connsiteY60" fmla="*/ 0 h 4318087"/>
                  <a:gd name="connsiteX61" fmla="*/ 3154725 w 7039738"/>
                  <a:gd name="connsiteY61" fmla="*/ 24063 h 4318087"/>
                  <a:gd name="connsiteX62" fmla="*/ 3170767 w 7039738"/>
                  <a:gd name="connsiteY62" fmla="*/ 144378 h 4318087"/>
                  <a:gd name="connsiteX63" fmla="*/ 3162746 w 7039738"/>
                  <a:gd name="connsiteY63" fmla="*/ 336884 h 4318087"/>
                  <a:gd name="connsiteX64" fmla="*/ 3186809 w 7039738"/>
                  <a:gd name="connsiteY64" fmla="*/ 320842 h 4318087"/>
                  <a:gd name="connsiteX65" fmla="*/ 3194830 w 7039738"/>
                  <a:gd name="connsiteY65" fmla="*/ 296778 h 4318087"/>
                  <a:gd name="connsiteX66" fmla="*/ 3210872 w 7039738"/>
                  <a:gd name="connsiteY66" fmla="*/ 272715 h 4318087"/>
                  <a:gd name="connsiteX67" fmla="*/ 3226914 w 7039738"/>
                  <a:gd name="connsiteY67" fmla="*/ 224589 h 4318087"/>
                  <a:gd name="connsiteX68" fmla="*/ 3234935 w 7039738"/>
                  <a:gd name="connsiteY68" fmla="*/ 200526 h 4318087"/>
                  <a:gd name="connsiteX69" fmla="*/ 3242956 w 7039738"/>
                  <a:gd name="connsiteY69" fmla="*/ 176463 h 4318087"/>
                  <a:gd name="connsiteX70" fmla="*/ 3258998 w 7039738"/>
                  <a:gd name="connsiteY70" fmla="*/ 152400 h 4318087"/>
                  <a:gd name="connsiteX71" fmla="*/ 3275041 w 7039738"/>
                  <a:gd name="connsiteY71" fmla="*/ 96252 h 4318087"/>
                  <a:gd name="connsiteX72" fmla="*/ 3299104 w 7039738"/>
                  <a:gd name="connsiteY72" fmla="*/ 16042 h 4318087"/>
                  <a:gd name="connsiteX73" fmla="*/ 3307125 w 7039738"/>
                  <a:gd name="connsiteY73" fmla="*/ 48126 h 4318087"/>
                  <a:gd name="connsiteX74" fmla="*/ 3315146 w 7039738"/>
                  <a:gd name="connsiteY74" fmla="*/ 88231 h 4318087"/>
                  <a:gd name="connsiteX75" fmla="*/ 3323167 w 7039738"/>
                  <a:gd name="connsiteY75" fmla="*/ 112294 h 4318087"/>
                  <a:gd name="connsiteX76" fmla="*/ 3299104 w 7039738"/>
                  <a:gd name="connsiteY76" fmla="*/ 312821 h 4318087"/>
                  <a:gd name="connsiteX77" fmla="*/ 3283062 w 7039738"/>
                  <a:gd name="connsiteY77" fmla="*/ 360947 h 4318087"/>
                  <a:gd name="connsiteX78" fmla="*/ 3275041 w 7039738"/>
                  <a:gd name="connsiteY78" fmla="*/ 385010 h 4318087"/>
                  <a:gd name="connsiteX79" fmla="*/ 3242956 w 7039738"/>
                  <a:gd name="connsiteY79" fmla="*/ 425115 h 4318087"/>
                  <a:gd name="connsiteX80" fmla="*/ 3234935 w 7039738"/>
                  <a:gd name="connsiteY80" fmla="*/ 449178 h 4318087"/>
                  <a:gd name="connsiteX81" fmla="*/ 3218893 w 7039738"/>
                  <a:gd name="connsiteY81" fmla="*/ 465221 h 4318087"/>
                  <a:gd name="connsiteX82" fmla="*/ 3178788 w 7039738"/>
                  <a:gd name="connsiteY82" fmla="*/ 505326 h 4318087"/>
                  <a:gd name="connsiteX83" fmla="*/ 3162746 w 7039738"/>
                  <a:gd name="connsiteY83" fmla="*/ 529389 h 4318087"/>
                  <a:gd name="connsiteX84" fmla="*/ 3138683 w 7039738"/>
                  <a:gd name="connsiteY84" fmla="*/ 545431 h 4318087"/>
                  <a:gd name="connsiteX85" fmla="*/ 3106598 w 7039738"/>
                  <a:gd name="connsiteY85" fmla="*/ 577515 h 4318087"/>
                  <a:gd name="connsiteX86" fmla="*/ 3098577 w 7039738"/>
                  <a:gd name="connsiteY86" fmla="*/ 601578 h 4318087"/>
                  <a:gd name="connsiteX87" fmla="*/ 3082535 w 7039738"/>
                  <a:gd name="connsiteY87" fmla="*/ 617621 h 4318087"/>
                  <a:gd name="connsiteX88" fmla="*/ 3050451 w 7039738"/>
                  <a:gd name="connsiteY88" fmla="*/ 665747 h 4318087"/>
                  <a:gd name="connsiteX89" fmla="*/ 3034409 w 7039738"/>
                  <a:gd name="connsiteY89" fmla="*/ 689810 h 4318087"/>
                  <a:gd name="connsiteX90" fmla="*/ 3018367 w 7039738"/>
                  <a:gd name="connsiteY90" fmla="*/ 713873 h 4318087"/>
                  <a:gd name="connsiteX91" fmla="*/ 3058472 w 7039738"/>
                  <a:gd name="connsiteY91" fmla="*/ 673768 h 4318087"/>
                  <a:gd name="connsiteX92" fmla="*/ 3066493 w 7039738"/>
                  <a:gd name="connsiteY92" fmla="*/ 649705 h 4318087"/>
                  <a:gd name="connsiteX93" fmla="*/ 3090556 w 7039738"/>
                  <a:gd name="connsiteY93" fmla="*/ 641684 h 4318087"/>
                  <a:gd name="connsiteX94" fmla="*/ 3130662 w 7039738"/>
                  <a:gd name="connsiteY94" fmla="*/ 609600 h 4318087"/>
                  <a:gd name="connsiteX95" fmla="*/ 3154725 w 7039738"/>
                  <a:gd name="connsiteY95" fmla="*/ 601578 h 4318087"/>
                  <a:gd name="connsiteX96" fmla="*/ 3202851 w 7039738"/>
                  <a:gd name="connsiteY96" fmla="*/ 577515 h 4318087"/>
                  <a:gd name="connsiteX97" fmla="*/ 3307125 w 7039738"/>
                  <a:gd name="connsiteY97" fmla="*/ 553452 h 4318087"/>
                  <a:gd name="connsiteX98" fmla="*/ 3331188 w 7039738"/>
                  <a:gd name="connsiteY98" fmla="*/ 545431 h 4318087"/>
                  <a:gd name="connsiteX99" fmla="*/ 3387335 w 7039738"/>
                  <a:gd name="connsiteY99" fmla="*/ 537410 h 4318087"/>
                  <a:gd name="connsiteX100" fmla="*/ 3443483 w 7039738"/>
                  <a:gd name="connsiteY100" fmla="*/ 521368 h 4318087"/>
                  <a:gd name="connsiteX101" fmla="*/ 3483588 w 7039738"/>
                  <a:gd name="connsiteY101" fmla="*/ 513347 h 4318087"/>
                  <a:gd name="connsiteX102" fmla="*/ 3507651 w 7039738"/>
                  <a:gd name="connsiteY102" fmla="*/ 505326 h 4318087"/>
                  <a:gd name="connsiteX103" fmla="*/ 3539735 w 7039738"/>
                  <a:gd name="connsiteY103" fmla="*/ 497305 h 4318087"/>
                  <a:gd name="connsiteX104" fmla="*/ 3595883 w 7039738"/>
                  <a:gd name="connsiteY104" fmla="*/ 481263 h 4318087"/>
                  <a:gd name="connsiteX105" fmla="*/ 3660051 w 7039738"/>
                  <a:gd name="connsiteY105" fmla="*/ 473242 h 4318087"/>
                  <a:gd name="connsiteX106" fmla="*/ 3708177 w 7039738"/>
                  <a:gd name="connsiteY106" fmla="*/ 465221 h 4318087"/>
                  <a:gd name="connsiteX107" fmla="*/ 3732241 w 7039738"/>
                  <a:gd name="connsiteY107" fmla="*/ 457200 h 4318087"/>
                  <a:gd name="connsiteX108" fmla="*/ 3788388 w 7039738"/>
                  <a:gd name="connsiteY108" fmla="*/ 449178 h 4318087"/>
                  <a:gd name="connsiteX109" fmla="*/ 3884641 w 7039738"/>
                  <a:gd name="connsiteY109" fmla="*/ 433136 h 4318087"/>
                  <a:gd name="connsiteX110" fmla="*/ 3932767 w 7039738"/>
                  <a:gd name="connsiteY110" fmla="*/ 417094 h 4318087"/>
                  <a:gd name="connsiteX111" fmla="*/ 3956830 w 7039738"/>
                  <a:gd name="connsiteY111" fmla="*/ 409073 h 4318087"/>
                  <a:gd name="connsiteX112" fmla="*/ 3996935 w 7039738"/>
                  <a:gd name="connsiteY112" fmla="*/ 401052 h 4318087"/>
                  <a:gd name="connsiteX113" fmla="*/ 4045062 w 7039738"/>
                  <a:gd name="connsiteY113" fmla="*/ 385010 h 4318087"/>
                  <a:gd name="connsiteX114" fmla="*/ 4125272 w 7039738"/>
                  <a:gd name="connsiteY114" fmla="*/ 344905 h 4318087"/>
                  <a:gd name="connsiteX115" fmla="*/ 4181419 w 7039738"/>
                  <a:gd name="connsiteY115" fmla="*/ 320842 h 4318087"/>
                  <a:gd name="connsiteX116" fmla="*/ 4229546 w 7039738"/>
                  <a:gd name="connsiteY116" fmla="*/ 296778 h 4318087"/>
                  <a:gd name="connsiteX117" fmla="*/ 4253609 w 7039738"/>
                  <a:gd name="connsiteY117" fmla="*/ 280736 h 4318087"/>
                  <a:gd name="connsiteX118" fmla="*/ 4277672 w 7039738"/>
                  <a:gd name="connsiteY118" fmla="*/ 272715 h 4318087"/>
                  <a:gd name="connsiteX119" fmla="*/ 4301735 w 7039738"/>
                  <a:gd name="connsiteY119" fmla="*/ 256673 h 4318087"/>
                  <a:gd name="connsiteX120" fmla="*/ 4325798 w 7039738"/>
                  <a:gd name="connsiteY120" fmla="*/ 248652 h 4318087"/>
                  <a:gd name="connsiteX121" fmla="*/ 4357883 w 7039738"/>
                  <a:gd name="connsiteY121" fmla="*/ 232610 h 4318087"/>
                  <a:gd name="connsiteX122" fmla="*/ 4381946 w 7039738"/>
                  <a:gd name="connsiteY122" fmla="*/ 224589 h 4318087"/>
                  <a:gd name="connsiteX123" fmla="*/ 4414030 w 7039738"/>
                  <a:gd name="connsiteY123" fmla="*/ 208547 h 4318087"/>
                  <a:gd name="connsiteX124" fmla="*/ 4462156 w 7039738"/>
                  <a:gd name="connsiteY124" fmla="*/ 192505 h 4318087"/>
                  <a:gd name="connsiteX125" fmla="*/ 4486219 w 7039738"/>
                  <a:gd name="connsiteY125" fmla="*/ 184484 h 4318087"/>
                  <a:gd name="connsiteX126" fmla="*/ 4510283 w 7039738"/>
                  <a:gd name="connsiteY126" fmla="*/ 168442 h 4318087"/>
                  <a:gd name="connsiteX127" fmla="*/ 4558409 w 7039738"/>
                  <a:gd name="connsiteY127" fmla="*/ 152400 h 4318087"/>
                  <a:gd name="connsiteX128" fmla="*/ 4606535 w 7039738"/>
                  <a:gd name="connsiteY128" fmla="*/ 120315 h 4318087"/>
                  <a:gd name="connsiteX129" fmla="*/ 4630598 w 7039738"/>
                  <a:gd name="connsiteY129" fmla="*/ 104273 h 4318087"/>
                  <a:gd name="connsiteX130" fmla="*/ 4670704 w 7039738"/>
                  <a:gd name="connsiteY130" fmla="*/ 80210 h 4318087"/>
                  <a:gd name="connsiteX131" fmla="*/ 4638619 w 7039738"/>
                  <a:gd name="connsiteY131" fmla="*/ 112294 h 4318087"/>
                  <a:gd name="connsiteX132" fmla="*/ 4630598 w 7039738"/>
                  <a:gd name="connsiteY132" fmla="*/ 136357 h 4318087"/>
                  <a:gd name="connsiteX133" fmla="*/ 4606535 w 7039738"/>
                  <a:gd name="connsiteY133" fmla="*/ 152400 h 4318087"/>
                  <a:gd name="connsiteX134" fmla="*/ 4590493 w 7039738"/>
                  <a:gd name="connsiteY134" fmla="*/ 176463 h 4318087"/>
                  <a:gd name="connsiteX135" fmla="*/ 4566430 w 7039738"/>
                  <a:gd name="connsiteY135" fmla="*/ 184484 h 4318087"/>
                  <a:gd name="connsiteX136" fmla="*/ 4558409 w 7039738"/>
                  <a:gd name="connsiteY136" fmla="*/ 208547 h 4318087"/>
                  <a:gd name="connsiteX137" fmla="*/ 4534346 w 7039738"/>
                  <a:gd name="connsiteY137" fmla="*/ 216568 h 4318087"/>
                  <a:gd name="connsiteX138" fmla="*/ 4678725 w 7039738"/>
                  <a:gd name="connsiteY138" fmla="*/ 200526 h 4318087"/>
                  <a:gd name="connsiteX139" fmla="*/ 4774977 w 7039738"/>
                  <a:gd name="connsiteY139" fmla="*/ 200526 h 4318087"/>
                  <a:gd name="connsiteX140" fmla="*/ 4726851 w 7039738"/>
                  <a:gd name="connsiteY140" fmla="*/ 216568 h 4318087"/>
                  <a:gd name="connsiteX141" fmla="*/ 4678725 w 7039738"/>
                  <a:gd name="connsiteY141" fmla="*/ 240631 h 4318087"/>
                  <a:gd name="connsiteX142" fmla="*/ 4630598 w 7039738"/>
                  <a:gd name="connsiteY142" fmla="*/ 256673 h 4318087"/>
                  <a:gd name="connsiteX143" fmla="*/ 4606535 w 7039738"/>
                  <a:gd name="connsiteY143" fmla="*/ 272715 h 4318087"/>
                  <a:gd name="connsiteX144" fmla="*/ 4534346 w 7039738"/>
                  <a:gd name="connsiteY144" fmla="*/ 296778 h 4318087"/>
                  <a:gd name="connsiteX145" fmla="*/ 4510283 w 7039738"/>
                  <a:gd name="connsiteY145" fmla="*/ 304800 h 4318087"/>
                  <a:gd name="connsiteX146" fmla="*/ 4486219 w 7039738"/>
                  <a:gd name="connsiteY146" fmla="*/ 312821 h 4318087"/>
                  <a:gd name="connsiteX147" fmla="*/ 4438093 w 7039738"/>
                  <a:gd name="connsiteY147" fmla="*/ 344905 h 4318087"/>
                  <a:gd name="connsiteX148" fmla="*/ 4414030 w 7039738"/>
                  <a:gd name="connsiteY148" fmla="*/ 360947 h 4318087"/>
                  <a:gd name="connsiteX149" fmla="*/ 4365904 w 7039738"/>
                  <a:gd name="connsiteY149" fmla="*/ 376989 h 4318087"/>
                  <a:gd name="connsiteX150" fmla="*/ 4341841 w 7039738"/>
                  <a:gd name="connsiteY150" fmla="*/ 385010 h 4318087"/>
                  <a:gd name="connsiteX151" fmla="*/ 4277672 w 7039738"/>
                  <a:gd name="connsiteY151" fmla="*/ 417094 h 4318087"/>
                  <a:gd name="connsiteX152" fmla="*/ 4277672 w 7039738"/>
                  <a:gd name="connsiteY152" fmla="*/ 417094 h 4318087"/>
                  <a:gd name="connsiteX153" fmla="*/ 4229546 w 7039738"/>
                  <a:gd name="connsiteY153" fmla="*/ 441157 h 4318087"/>
                  <a:gd name="connsiteX154" fmla="*/ 4181419 w 7039738"/>
                  <a:gd name="connsiteY154" fmla="*/ 473242 h 4318087"/>
                  <a:gd name="connsiteX155" fmla="*/ 4109230 w 7039738"/>
                  <a:gd name="connsiteY155" fmla="*/ 505326 h 4318087"/>
                  <a:gd name="connsiteX156" fmla="*/ 4085167 w 7039738"/>
                  <a:gd name="connsiteY156" fmla="*/ 513347 h 4318087"/>
                  <a:gd name="connsiteX157" fmla="*/ 4061104 w 7039738"/>
                  <a:gd name="connsiteY157" fmla="*/ 529389 h 4318087"/>
                  <a:gd name="connsiteX158" fmla="*/ 4012977 w 7039738"/>
                  <a:gd name="connsiteY158" fmla="*/ 545431 h 4318087"/>
                  <a:gd name="connsiteX159" fmla="*/ 3988914 w 7039738"/>
                  <a:gd name="connsiteY159" fmla="*/ 553452 h 4318087"/>
                  <a:gd name="connsiteX160" fmla="*/ 3964851 w 7039738"/>
                  <a:gd name="connsiteY160" fmla="*/ 561473 h 4318087"/>
                  <a:gd name="connsiteX161" fmla="*/ 3892662 w 7039738"/>
                  <a:gd name="connsiteY161" fmla="*/ 569494 h 4318087"/>
                  <a:gd name="connsiteX162" fmla="*/ 3804430 w 7039738"/>
                  <a:gd name="connsiteY162" fmla="*/ 585536 h 4318087"/>
                  <a:gd name="connsiteX163" fmla="*/ 3756304 w 7039738"/>
                  <a:gd name="connsiteY163" fmla="*/ 593557 h 4318087"/>
                  <a:gd name="connsiteX164" fmla="*/ 3732241 w 7039738"/>
                  <a:gd name="connsiteY164" fmla="*/ 601578 h 4318087"/>
                  <a:gd name="connsiteX165" fmla="*/ 3692135 w 7039738"/>
                  <a:gd name="connsiteY165" fmla="*/ 609600 h 4318087"/>
                  <a:gd name="connsiteX166" fmla="*/ 3595883 w 7039738"/>
                  <a:gd name="connsiteY166" fmla="*/ 625642 h 4318087"/>
                  <a:gd name="connsiteX167" fmla="*/ 3523693 w 7039738"/>
                  <a:gd name="connsiteY167" fmla="*/ 649705 h 4318087"/>
                  <a:gd name="connsiteX168" fmla="*/ 3499630 w 7039738"/>
                  <a:gd name="connsiteY168" fmla="*/ 657726 h 4318087"/>
                  <a:gd name="connsiteX169" fmla="*/ 3652030 w 7039738"/>
                  <a:gd name="connsiteY169" fmla="*/ 641684 h 4318087"/>
                  <a:gd name="connsiteX170" fmla="*/ 3980893 w 7039738"/>
                  <a:gd name="connsiteY170" fmla="*/ 649705 h 4318087"/>
                  <a:gd name="connsiteX171" fmla="*/ 4020998 w 7039738"/>
                  <a:gd name="connsiteY171" fmla="*/ 657726 h 4318087"/>
                  <a:gd name="connsiteX172" fmla="*/ 4069125 w 7039738"/>
                  <a:gd name="connsiteY172" fmla="*/ 673768 h 4318087"/>
                  <a:gd name="connsiteX173" fmla="*/ 4101209 w 7039738"/>
                  <a:gd name="connsiteY173" fmla="*/ 697831 h 4318087"/>
                  <a:gd name="connsiteX174" fmla="*/ 4149335 w 7039738"/>
                  <a:gd name="connsiteY174" fmla="*/ 713873 h 4318087"/>
                  <a:gd name="connsiteX175" fmla="*/ 4221525 w 7039738"/>
                  <a:gd name="connsiteY175" fmla="*/ 753978 h 4318087"/>
                  <a:gd name="connsiteX176" fmla="*/ 4285693 w 7039738"/>
                  <a:gd name="connsiteY176" fmla="*/ 794084 h 4318087"/>
                  <a:gd name="connsiteX177" fmla="*/ 4317777 w 7039738"/>
                  <a:gd name="connsiteY177" fmla="*/ 810126 h 4318087"/>
                  <a:gd name="connsiteX178" fmla="*/ 4341841 w 7039738"/>
                  <a:gd name="connsiteY178" fmla="*/ 826168 h 4318087"/>
                  <a:gd name="connsiteX179" fmla="*/ 4365904 w 7039738"/>
                  <a:gd name="connsiteY179" fmla="*/ 834189 h 4318087"/>
                  <a:gd name="connsiteX180" fmla="*/ 4389967 w 7039738"/>
                  <a:gd name="connsiteY180" fmla="*/ 850231 h 4318087"/>
                  <a:gd name="connsiteX181" fmla="*/ 4438093 w 7039738"/>
                  <a:gd name="connsiteY181" fmla="*/ 866273 h 4318087"/>
                  <a:gd name="connsiteX182" fmla="*/ 4462156 w 7039738"/>
                  <a:gd name="connsiteY182" fmla="*/ 882315 h 4318087"/>
                  <a:gd name="connsiteX183" fmla="*/ 4534346 w 7039738"/>
                  <a:gd name="connsiteY183" fmla="*/ 906378 h 4318087"/>
                  <a:gd name="connsiteX184" fmla="*/ 4558409 w 7039738"/>
                  <a:gd name="connsiteY184" fmla="*/ 914400 h 4318087"/>
                  <a:gd name="connsiteX185" fmla="*/ 4630598 w 7039738"/>
                  <a:gd name="connsiteY185" fmla="*/ 946484 h 4318087"/>
                  <a:gd name="connsiteX186" fmla="*/ 4654662 w 7039738"/>
                  <a:gd name="connsiteY186" fmla="*/ 954505 h 4318087"/>
                  <a:gd name="connsiteX187" fmla="*/ 4678725 w 7039738"/>
                  <a:gd name="connsiteY187" fmla="*/ 962526 h 4318087"/>
                  <a:gd name="connsiteX188" fmla="*/ 4710809 w 7039738"/>
                  <a:gd name="connsiteY188" fmla="*/ 970547 h 4318087"/>
                  <a:gd name="connsiteX189" fmla="*/ 4734872 w 7039738"/>
                  <a:gd name="connsiteY189" fmla="*/ 978568 h 4318087"/>
                  <a:gd name="connsiteX190" fmla="*/ 4766956 w 7039738"/>
                  <a:gd name="connsiteY190" fmla="*/ 986589 h 4318087"/>
                  <a:gd name="connsiteX191" fmla="*/ 4791019 w 7039738"/>
                  <a:gd name="connsiteY191" fmla="*/ 994610 h 4318087"/>
                  <a:gd name="connsiteX192" fmla="*/ 4863209 w 7039738"/>
                  <a:gd name="connsiteY192" fmla="*/ 1002631 h 4318087"/>
                  <a:gd name="connsiteX193" fmla="*/ 4919356 w 7039738"/>
                  <a:gd name="connsiteY193" fmla="*/ 1010652 h 4318087"/>
                  <a:gd name="connsiteX194" fmla="*/ 4999567 w 7039738"/>
                  <a:gd name="connsiteY194" fmla="*/ 1018673 h 4318087"/>
                  <a:gd name="connsiteX195" fmla="*/ 5047693 w 7039738"/>
                  <a:gd name="connsiteY195" fmla="*/ 1026694 h 4318087"/>
                  <a:gd name="connsiteX196" fmla="*/ 4951441 w 7039738"/>
                  <a:gd name="connsiteY196" fmla="*/ 1018673 h 4318087"/>
                  <a:gd name="connsiteX197" fmla="*/ 4726851 w 7039738"/>
                  <a:gd name="connsiteY197" fmla="*/ 1026694 h 4318087"/>
                  <a:gd name="connsiteX198" fmla="*/ 4678725 w 7039738"/>
                  <a:gd name="connsiteY198" fmla="*/ 1042736 h 4318087"/>
                  <a:gd name="connsiteX199" fmla="*/ 4694767 w 7039738"/>
                  <a:gd name="connsiteY199" fmla="*/ 1090863 h 4318087"/>
                  <a:gd name="connsiteX200" fmla="*/ 4726851 w 7039738"/>
                  <a:gd name="connsiteY200" fmla="*/ 1138989 h 4318087"/>
                  <a:gd name="connsiteX201" fmla="*/ 4742893 w 7039738"/>
                  <a:gd name="connsiteY201" fmla="*/ 1163052 h 4318087"/>
                  <a:gd name="connsiteX202" fmla="*/ 4766956 w 7039738"/>
                  <a:gd name="connsiteY202" fmla="*/ 1211178 h 4318087"/>
                  <a:gd name="connsiteX203" fmla="*/ 4799041 w 7039738"/>
                  <a:gd name="connsiteY203" fmla="*/ 1243263 h 4318087"/>
                  <a:gd name="connsiteX204" fmla="*/ 4831125 w 7039738"/>
                  <a:gd name="connsiteY204" fmla="*/ 1291389 h 4318087"/>
                  <a:gd name="connsiteX205" fmla="*/ 4807062 w 7039738"/>
                  <a:gd name="connsiteY205" fmla="*/ 1275347 h 4318087"/>
                  <a:gd name="connsiteX206" fmla="*/ 4734872 w 7039738"/>
                  <a:gd name="connsiteY206" fmla="*/ 1211178 h 4318087"/>
                  <a:gd name="connsiteX207" fmla="*/ 4686746 w 7039738"/>
                  <a:gd name="connsiteY207" fmla="*/ 1163052 h 4318087"/>
                  <a:gd name="connsiteX208" fmla="*/ 4654662 w 7039738"/>
                  <a:gd name="connsiteY208" fmla="*/ 1147010 h 4318087"/>
                  <a:gd name="connsiteX209" fmla="*/ 4630598 w 7039738"/>
                  <a:gd name="connsiteY209" fmla="*/ 1122947 h 4318087"/>
                  <a:gd name="connsiteX210" fmla="*/ 4606535 w 7039738"/>
                  <a:gd name="connsiteY210" fmla="*/ 1114926 h 4318087"/>
                  <a:gd name="connsiteX211" fmla="*/ 4574451 w 7039738"/>
                  <a:gd name="connsiteY211" fmla="*/ 1098884 h 4318087"/>
                  <a:gd name="connsiteX212" fmla="*/ 4510283 w 7039738"/>
                  <a:gd name="connsiteY212" fmla="*/ 1058778 h 4318087"/>
                  <a:gd name="connsiteX213" fmla="*/ 4478198 w 7039738"/>
                  <a:gd name="connsiteY213" fmla="*/ 1034715 h 4318087"/>
                  <a:gd name="connsiteX214" fmla="*/ 4414030 w 7039738"/>
                  <a:gd name="connsiteY214" fmla="*/ 1010652 h 4318087"/>
                  <a:gd name="connsiteX215" fmla="*/ 4373925 w 7039738"/>
                  <a:gd name="connsiteY215" fmla="*/ 986589 h 4318087"/>
                  <a:gd name="connsiteX216" fmla="*/ 4325798 w 7039738"/>
                  <a:gd name="connsiteY216" fmla="*/ 978568 h 4318087"/>
                  <a:gd name="connsiteX217" fmla="*/ 4237567 w 7039738"/>
                  <a:gd name="connsiteY217" fmla="*/ 962526 h 4318087"/>
                  <a:gd name="connsiteX218" fmla="*/ 4205483 w 7039738"/>
                  <a:gd name="connsiteY218" fmla="*/ 946484 h 4318087"/>
                  <a:gd name="connsiteX219" fmla="*/ 4181419 w 7039738"/>
                  <a:gd name="connsiteY219" fmla="*/ 938463 h 4318087"/>
                  <a:gd name="connsiteX220" fmla="*/ 4157356 w 7039738"/>
                  <a:gd name="connsiteY220" fmla="*/ 922421 h 4318087"/>
                  <a:gd name="connsiteX221" fmla="*/ 4069125 w 7039738"/>
                  <a:gd name="connsiteY221" fmla="*/ 898357 h 4318087"/>
                  <a:gd name="connsiteX222" fmla="*/ 4037041 w 7039738"/>
                  <a:gd name="connsiteY222" fmla="*/ 882315 h 4318087"/>
                  <a:gd name="connsiteX223" fmla="*/ 3980893 w 7039738"/>
                  <a:gd name="connsiteY223" fmla="*/ 866273 h 4318087"/>
                  <a:gd name="connsiteX224" fmla="*/ 3868598 w 7039738"/>
                  <a:gd name="connsiteY224" fmla="*/ 834189 h 4318087"/>
                  <a:gd name="connsiteX225" fmla="*/ 3804430 w 7039738"/>
                  <a:gd name="connsiteY225" fmla="*/ 826168 h 4318087"/>
                  <a:gd name="connsiteX226" fmla="*/ 3780367 w 7039738"/>
                  <a:gd name="connsiteY226" fmla="*/ 818147 h 4318087"/>
                  <a:gd name="connsiteX227" fmla="*/ 3347230 w 7039738"/>
                  <a:gd name="connsiteY227" fmla="*/ 834189 h 4318087"/>
                  <a:gd name="connsiteX228" fmla="*/ 3267019 w 7039738"/>
                  <a:gd name="connsiteY228" fmla="*/ 858252 h 4318087"/>
                  <a:gd name="connsiteX229" fmla="*/ 3242956 w 7039738"/>
                  <a:gd name="connsiteY229" fmla="*/ 866273 h 4318087"/>
                  <a:gd name="connsiteX230" fmla="*/ 3218893 w 7039738"/>
                  <a:gd name="connsiteY230" fmla="*/ 874294 h 4318087"/>
                  <a:gd name="connsiteX231" fmla="*/ 3146704 w 7039738"/>
                  <a:gd name="connsiteY231" fmla="*/ 914400 h 4318087"/>
                  <a:gd name="connsiteX232" fmla="*/ 3130662 w 7039738"/>
                  <a:gd name="connsiteY232" fmla="*/ 938463 h 4318087"/>
                  <a:gd name="connsiteX233" fmla="*/ 3106598 w 7039738"/>
                  <a:gd name="connsiteY233" fmla="*/ 954505 h 4318087"/>
                  <a:gd name="connsiteX234" fmla="*/ 3098577 w 7039738"/>
                  <a:gd name="connsiteY234" fmla="*/ 978568 h 4318087"/>
                  <a:gd name="connsiteX235" fmla="*/ 3074514 w 7039738"/>
                  <a:gd name="connsiteY235" fmla="*/ 1026694 h 4318087"/>
                  <a:gd name="connsiteX236" fmla="*/ 3090556 w 7039738"/>
                  <a:gd name="connsiteY236" fmla="*/ 1090863 h 4318087"/>
                  <a:gd name="connsiteX237" fmla="*/ 3122641 w 7039738"/>
                  <a:gd name="connsiteY237" fmla="*/ 1130968 h 4318087"/>
                  <a:gd name="connsiteX238" fmla="*/ 3146704 w 7039738"/>
                  <a:gd name="connsiteY238" fmla="*/ 1147010 h 4318087"/>
                  <a:gd name="connsiteX239" fmla="*/ 3162746 w 7039738"/>
                  <a:gd name="connsiteY239" fmla="*/ 1171073 h 4318087"/>
                  <a:gd name="connsiteX240" fmla="*/ 3194830 w 7039738"/>
                  <a:gd name="connsiteY240" fmla="*/ 1187115 h 4318087"/>
                  <a:gd name="connsiteX241" fmla="*/ 3218893 w 7039738"/>
                  <a:gd name="connsiteY241" fmla="*/ 1203157 h 4318087"/>
                  <a:gd name="connsiteX242" fmla="*/ 3283062 w 7039738"/>
                  <a:gd name="connsiteY242" fmla="*/ 1251284 h 4318087"/>
                  <a:gd name="connsiteX243" fmla="*/ 3307125 w 7039738"/>
                  <a:gd name="connsiteY243" fmla="*/ 1259305 h 4318087"/>
                  <a:gd name="connsiteX244" fmla="*/ 3355251 w 7039738"/>
                  <a:gd name="connsiteY244" fmla="*/ 1291389 h 4318087"/>
                  <a:gd name="connsiteX245" fmla="*/ 3379314 w 7039738"/>
                  <a:gd name="connsiteY245" fmla="*/ 1307431 h 4318087"/>
                  <a:gd name="connsiteX246" fmla="*/ 3323167 w 7039738"/>
                  <a:gd name="connsiteY246" fmla="*/ 1299410 h 4318087"/>
                  <a:gd name="connsiteX247" fmla="*/ 3299104 w 7039738"/>
                  <a:gd name="connsiteY247" fmla="*/ 1307431 h 4318087"/>
                  <a:gd name="connsiteX248" fmla="*/ 3307125 w 7039738"/>
                  <a:gd name="connsiteY248" fmla="*/ 1347536 h 4318087"/>
                  <a:gd name="connsiteX249" fmla="*/ 3363272 w 7039738"/>
                  <a:gd name="connsiteY249" fmla="*/ 1403684 h 4318087"/>
                  <a:gd name="connsiteX250" fmla="*/ 3347230 w 7039738"/>
                  <a:gd name="connsiteY250" fmla="*/ 1435768 h 4318087"/>
                  <a:gd name="connsiteX251" fmla="*/ 3323167 w 7039738"/>
                  <a:gd name="connsiteY251" fmla="*/ 1419726 h 4318087"/>
                  <a:gd name="connsiteX252" fmla="*/ 3275041 w 7039738"/>
                  <a:gd name="connsiteY252" fmla="*/ 1355557 h 4318087"/>
                  <a:gd name="connsiteX253" fmla="*/ 3250977 w 7039738"/>
                  <a:gd name="connsiteY253" fmla="*/ 1331494 h 4318087"/>
                  <a:gd name="connsiteX254" fmla="*/ 3218893 w 7039738"/>
                  <a:gd name="connsiteY254" fmla="*/ 1307431 h 4318087"/>
                  <a:gd name="connsiteX255" fmla="*/ 3194830 w 7039738"/>
                  <a:gd name="connsiteY255" fmla="*/ 1291389 h 4318087"/>
                  <a:gd name="connsiteX256" fmla="*/ 3170767 w 7039738"/>
                  <a:gd name="connsiteY256" fmla="*/ 1267326 h 4318087"/>
                  <a:gd name="connsiteX257" fmla="*/ 3122641 w 7039738"/>
                  <a:gd name="connsiteY257" fmla="*/ 1235242 h 4318087"/>
                  <a:gd name="connsiteX258" fmla="*/ 3082535 w 7039738"/>
                  <a:gd name="connsiteY258" fmla="*/ 1211178 h 4318087"/>
                  <a:gd name="connsiteX259" fmla="*/ 3034409 w 7039738"/>
                  <a:gd name="connsiteY259" fmla="*/ 1179094 h 4318087"/>
                  <a:gd name="connsiteX260" fmla="*/ 2970241 w 7039738"/>
                  <a:gd name="connsiteY260" fmla="*/ 1187115 h 4318087"/>
                  <a:gd name="connsiteX261" fmla="*/ 2946177 w 7039738"/>
                  <a:gd name="connsiteY261" fmla="*/ 1195136 h 4318087"/>
                  <a:gd name="connsiteX262" fmla="*/ 2914093 w 7039738"/>
                  <a:gd name="connsiteY262" fmla="*/ 1243263 h 4318087"/>
                  <a:gd name="connsiteX263" fmla="*/ 2898051 w 7039738"/>
                  <a:gd name="connsiteY263" fmla="*/ 1267326 h 4318087"/>
                  <a:gd name="connsiteX264" fmla="*/ 2914093 w 7039738"/>
                  <a:gd name="connsiteY264" fmla="*/ 1387642 h 4318087"/>
                  <a:gd name="connsiteX265" fmla="*/ 2930135 w 7039738"/>
                  <a:gd name="connsiteY265" fmla="*/ 1411705 h 4318087"/>
                  <a:gd name="connsiteX266" fmla="*/ 2962219 w 7039738"/>
                  <a:gd name="connsiteY266" fmla="*/ 1451810 h 4318087"/>
                  <a:gd name="connsiteX267" fmla="*/ 3002325 w 7039738"/>
                  <a:gd name="connsiteY267" fmla="*/ 1524000 h 4318087"/>
                  <a:gd name="connsiteX268" fmla="*/ 3026388 w 7039738"/>
                  <a:gd name="connsiteY268" fmla="*/ 1540042 h 4318087"/>
                  <a:gd name="connsiteX269" fmla="*/ 3066493 w 7039738"/>
                  <a:gd name="connsiteY269" fmla="*/ 1612231 h 4318087"/>
                  <a:gd name="connsiteX270" fmla="*/ 3090556 w 7039738"/>
                  <a:gd name="connsiteY270" fmla="*/ 1628273 h 4318087"/>
                  <a:gd name="connsiteX271" fmla="*/ 3122641 w 7039738"/>
                  <a:gd name="connsiteY271" fmla="*/ 1668378 h 4318087"/>
                  <a:gd name="connsiteX272" fmla="*/ 3162746 w 7039738"/>
                  <a:gd name="connsiteY272" fmla="*/ 1708484 h 4318087"/>
                  <a:gd name="connsiteX273" fmla="*/ 3210872 w 7039738"/>
                  <a:gd name="connsiteY273" fmla="*/ 1756610 h 4318087"/>
                  <a:gd name="connsiteX274" fmla="*/ 3258998 w 7039738"/>
                  <a:gd name="connsiteY274" fmla="*/ 1804736 h 4318087"/>
                  <a:gd name="connsiteX275" fmla="*/ 3291083 w 7039738"/>
                  <a:gd name="connsiteY275" fmla="*/ 1836821 h 4318087"/>
                  <a:gd name="connsiteX276" fmla="*/ 3307125 w 7039738"/>
                  <a:gd name="connsiteY276" fmla="*/ 1860884 h 4318087"/>
                  <a:gd name="connsiteX277" fmla="*/ 3331188 w 7039738"/>
                  <a:gd name="connsiteY277" fmla="*/ 1876926 h 4318087"/>
                  <a:gd name="connsiteX278" fmla="*/ 3379314 w 7039738"/>
                  <a:gd name="connsiteY278" fmla="*/ 1957136 h 4318087"/>
                  <a:gd name="connsiteX279" fmla="*/ 3395356 w 7039738"/>
                  <a:gd name="connsiteY279" fmla="*/ 1981200 h 4318087"/>
                  <a:gd name="connsiteX280" fmla="*/ 3411398 w 7039738"/>
                  <a:gd name="connsiteY280" fmla="*/ 2005263 h 4318087"/>
                  <a:gd name="connsiteX281" fmla="*/ 3451504 w 7039738"/>
                  <a:gd name="connsiteY281" fmla="*/ 2069431 h 4318087"/>
                  <a:gd name="connsiteX282" fmla="*/ 3483588 w 7039738"/>
                  <a:gd name="connsiteY282" fmla="*/ 2165684 h 4318087"/>
                  <a:gd name="connsiteX283" fmla="*/ 3491609 w 7039738"/>
                  <a:gd name="connsiteY283" fmla="*/ 2189747 h 4318087"/>
                  <a:gd name="connsiteX284" fmla="*/ 3499630 w 7039738"/>
                  <a:gd name="connsiteY284" fmla="*/ 2213810 h 4318087"/>
                  <a:gd name="connsiteX285" fmla="*/ 3507651 w 7039738"/>
                  <a:gd name="connsiteY285" fmla="*/ 2245894 h 4318087"/>
                  <a:gd name="connsiteX286" fmla="*/ 3515672 w 7039738"/>
                  <a:gd name="connsiteY286" fmla="*/ 2294021 h 4318087"/>
                  <a:gd name="connsiteX287" fmla="*/ 3523693 w 7039738"/>
                  <a:gd name="connsiteY287" fmla="*/ 2318084 h 4318087"/>
                  <a:gd name="connsiteX288" fmla="*/ 3531714 w 7039738"/>
                  <a:gd name="connsiteY288" fmla="*/ 2366210 h 4318087"/>
                  <a:gd name="connsiteX289" fmla="*/ 3539735 w 7039738"/>
                  <a:gd name="connsiteY289" fmla="*/ 2406315 h 4318087"/>
                  <a:gd name="connsiteX290" fmla="*/ 3547756 w 7039738"/>
                  <a:gd name="connsiteY290" fmla="*/ 2454442 h 4318087"/>
                  <a:gd name="connsiteX291" fmla="*/ 3555777 w 7039738"/>
                  <a:gd name="connsiteY291" fmla="*/ 2478505 h 4318087"/>
                  <a:gd name="connsiteX292" fmla="*/ 3563798 w 7039738"/>
                  <a:gd name="connsiteY292" fmla="*/ 2510589 h 4318087"/>
                  <a:gd name="connsiteX293" fmla="*/ 3571819 w 7039738"/>
                  <a:gd name="connsiteY293" fmla="*/ 2550694 h 4318087"/>
                  <a:gd name="connsiteX294" fmla="*/ 3579841 w 7039738"/>
                  <a:gd name="connsiteY294" fmla="*/ 2598821 h 4318087"/>
                  <a:gd name="connsiteX295" fmla="*/ 3587862 w 7039738"/>
                  <a:gd name="connsiteY295" fmla="*/ 2622884 h 4318087"/>
                  <a:gd name="connsiteX296" fmla="*/ 3595883 w 7039738"/>
                  <a:gd name="connsiteY296" fmla="*/ 2654968 h 4318087"/>
                  <a:gd name="connsiteX297" fmla="*/ 3619946 w 7039738"/>
                  <a:gd name="connsiteY297" fmla="*/ 2703094 h 4318087"/>
                  <a:gd name="connsiteX298" fmla="*/ 3692135 w 7039738"/>
                  <a:gd name="connsiteY298" fmla="*/ 2743200 h 4318087"/>
                  <a:gd name="connsiteX299" fmla="*/ 3716198 w 7039738"/>
                  <a:gd name="connsiteY299" fmla="*/ 2759242 h 4318087"/>
                  <a:gd name="connsiteX300" fmla="*/ 3740262 w 7039738"/>
                  <a:gd name="connsiteY300" fmla="*/ 2767263 h 4318087"/>
                  <a:gd name="connsiteX301" fmla="*/ 3884641 w 7039738"/>
                  <a:gd name="connsiteY301" fmla="*/ 2783305 h 4318087"/>
                  <a:gd name="connsiteX302" fmla="*/ 4165377 w 7039738"/>
                  <a:gd name="connsiteY302" fmla="*/ 2775284 h 4318087"/>
                  <a:gd name="connsiteX303" fmla="*/ 4293714 w 7039738"/>
                  <a:gd name="connsiteY303" fmla="*/ 2759242 h 4318087"/>
                  <a:gd name="connsiteX304" fmla="*/ 4397988 w 7039738"/>
                  <a:gd name="connsiteY304" fmla="*/ 2751221 h 4318087"/>
                  <a:gd name="connsiteX305" fmla="*/ 4486219 w 7039738"/>
                  <a:gd name="connsiteY305" fmla="*/ 2735178 h 4318087"/>
                  <a:gd name="connsiteX306" fmla="*/ 4550388 w 7039738"/>
                  <a:gd name="connsiteY306" fmla="*/ 2727157 h 4318087"/>
                  <a:gd name="connsiteX307" fmla="*/ 4815083 w 7039738"/>
                  <a:gd name="connsiteY307" fmla="*/ 2711115 h 4318087"/>
                  <a:gd name="connsiteX308" fmla="*/ 4847167 w 7039738"/>
                  <a:gd name="connsiteY308" fmla="*/ 2703094 h 4318087"/>
                  <a:gd name="connsiteX309" fmla="*/ 5039672 w 7039738"/>
                  <a:gd name="connsiteY309" fmla="*/ 2687052 h 4318087"/>
                  <a:gd name="connsiteX310" fmla="*/ 5135925 w 7039738"/>
                  <a:gd name="connsiteY310" fmla="*/ 2671010 h 4318087"/>
                  <a:gd name="connsiteX311" fmla="*/ 5184051 w 7039738"/>
                  <a:gd name="connsiteY311" fmla="*/ 2662989 h 4318087"/>
                  <a:gd name="connsiteX312" fmla="*/ 5248219 w 7039738"/>
                  <a:gd name="connsiteY312" fmla="*/ 2654968 h 4318087"/>
                  <a:gd name="connsiteX313" fmla="*/ 5288325 w 7039738"/>
                  <a:gd name="connsiteY313" fmla="*/ 2646947 h 4318087"/>
                  <a:gd name="connsiteX314" fmla="*/ 5553019 w 7039738"/>
                  <a:gd name="connsiteY314" fmla="*/ 2630905 h 4318087"/>
                  <a:gd name="connsiteX315" fmla="*/ 5841777 w 7039738"/>
                  <a:gd name="connsiteY315" fmla="*/ 2606842 h 4318087"/>
                  <a:gd name="connsiteX316" fmla="*/ 6026262 w 7039738"/>
                  <a:gd name="connsiteY316" fmla="*/ 2598821 h 4318087"/>
                  <a:gd name="connsiteX317" fmla="*/ 6122514 w 7039738"/>
                  <a:gd name="connsiteY317" fmla="*/ 2590800 h 4318087"/>
                  <a:gd name="connsiteX318" fmla="*/ 6178662 w 7039738"/>
                  <a:gd name="connsiteY318" fmla="*/ 2582778 h 4318087"/>
                  <a:gd name="connsiteX319" fmla="*/ 6323041 w 7039738"/>
                  <a:gd name="connsiteY319" fmla="*/ 2574757 h 4318087"/>
                  <a:gd name="connsiteX320" fmla="*/ 6756177 w 7039738"/>
                  <a:gd name="connsiteY320" fmla="*/ 2566736 h 4318087"/>
                  <a:gd name="connsiteX321" fmla="*/ 7036914 w 7039738"/>
                  <a:gd name="connsiteY321" fmla="*/ 2574757 h 4318087"/>
                  <a:gd name="connsiteX322" fmla="*/ 7028893 w 7039738"/>
                  <a:gd name="connsiteY322" fmla="*/ 2598821 h 4318087"/>
                  <a:gd name="connsiteX323" fmla="*/ 6988788 w 7039738"/>
                  <a:gd name="connsiteY323" fmla="*/ 2638926 h 4318087"/>
                  <a:gd name="connsiteX324" fmla="*/ 6980767 w 7039738"/>
                  <a:gd name="connsiteY324" fmla="*/ 2662989 h 4318087"/>
                  <a:gd name="connsiteX325" fmla="*/ 6948683 w 7039738"/>
                  <a:gd name="connsiteY325" fmla="*/ 2711115 h 4318087"/>
                  <a:gd name="connsiteX326" fmla="*/ 6924619 w 7039738"/>
                  <a:gd name="connsiteY326" fmla="*/ 2751221 h 4318087"/>
                  <a:gd name="connsiteX327" fmla="*/ 6900556 w 7039738"/>
                  <a:gd name="connsiteY327" fmla="*/ 2799347 h 4318087"/>
                  <a:gd name="connsiteX328" fmla="*/ 6876493 w 7039738"/>
                  <a:gd name="connsiteY328" fmla="*/ 2815389 h 4318087"/>
                  <a:gd name="connsiteX329" fmla="*/ 6764198 w 7039738"/>
                  <a:gd name="connsiteY329" fmla="*/ 2831431 h 4318087"/>
                  <a:gd name="connsiteX330" fmla="*/ 6323041 w 7039738"/>
                  <a:gd name="connsiteY330" fmla="*/ 2839452 h 4318087"/>
                  <a:gd name="connsiteX331" fmla="*/ 6266893 w 7039738"/>
                  <a:gd name="connsiteY331" fmla="*/ 2847473 h 4318087"/>
                  <a:gd name="connsiteX332" fmla="*/ 6234809 w 7039738"/>
                  <a:gd name="connsiteY332" fmla="*/ 2855494 h 4318087"/>
                  <a:gd name="connsiteX333" fmla="*/ 5954072 w 7039738"/>
                  <a:gd name="connsiteY333" fmla="*/ 2871536 h 4318087"/>
                  <a:gd name="connsiteX334" fmla="*/ 5881883 w 7039738"/>
                  <a:gd name="connsiteY334" fmla="*/ 2879557 h 4318087"/>
                  <a:gd name="connsiteX335" fmla="*/ 5769588 w 7039738"/>
                  <a:gd name="connsiteY335" fmla="*/ 2903621 h 4318087"/>
                  <a:gd name="connsiteX336" fmla="*/ 5689377 w 7039738"/>
                  <a:gd name="connsiteY336" fmla="*/ 2911642 h 4318087"/>
                  <a:gd name="connsiteX337" fmla="*/ 5544998 w 7039738"/>
                  <a:gd name="connsiteY337" fmla="*/ 2927684 h 4318087"/>
                  <a:gd name="connsiteX338" fmla="*/ 5272283 w 7039738"/>
                  <a:gd name="connsiteY338" fmla="*/ 2951747 h 4318087"/>
                  <a:gd name="connsiteX339" fmla="*/ 5039672 w 7039738"/>
                  <a:gd name="connsiteY339" fmla="*/ 2959768 h 4318087"/>
                  <a:gd name="connsiteX340" fmla="*/ 4863209 w 7039738"/>
                  <a:gd name="connsiteY340" fmla="*/ 2975810 h 4318087"/>
                  <a:gd name="connsiteX341" fmla="*/ 4831125 w 7039738"/>
                  <a:gd name="connsiteY341" fmla="*/ 2983831 h 4318087"/>
                  <a:gd name="connsiteX342" fmla="*/ 4766956 w 7039738"/>
                  <a:gd name="connsiteY342" fmla="*/ 2991852 h 4318087"/>
                  <a:gd name="connsiteX343" fmla="*/ 4710809 w 7039738"/>
                  <a:gd name="connsiteY343" fmla="*/ 2999873 h 4318087"/>
                  <a:gd name="connsiteX344" fmla="*/ 4598514 w 7039738"/>
                  <a:gd name="connsiteY344" fmla="*/ 3007894 h 4318087"/>
                  <a:gd name="connsiteX345" fmla="*/ 4534346 w 7039738"/>
                  <a:gd name="connsiteY345" fmla="*/ 3023936 h 4318087"/>
                  <a:gd name="connsiteX346" fmla="*/ 4502262 w 7039738"/>
                  <a:gd name="connsiteY346" fmla="*/ 3031957 h 4318087"/>
                  <a:gd name="connsiteX347" fmla="*/ 4478198 w 7039738"/>
                  <a:gd name="connsiteY347" fmla="*/ 3039978 h 4318087"/>
                  <a:gd name="connsiteX348" fmla="*/ 4462156 w 7039738"/>
                  <a:gd name="connsiteY348" fmla="*/ 3056021 h 4318087"/>
                  <a:gd name="connsiteX349" fmla="*/ 4510283 w 7039738"/>
                  <a:gd name="connsiteY349" fmla="*/ 3080084 h 4318087"/>
                  <a:gd name="connsiteX350" fmla="*/ 4558409 w 7039738"/>
                  <a:gd name="connsiteY350" fmla="*/ 3104147 h 4318087"/>
                  <a:gd name="connsiteX351" fmla="*/ 4582472 w 7039738"/>
                  <a:gd name="connsiteY351" fmla="*/ 3120189 h 4318087"/>
                  <a:gd name="connsiteX352" fmla="*/ 4630598 w 7039738"/>
                  <a:gd name="connsiteY352" fmla="*/ 3136231 h 4318087"/>
                  <a:gd name="connsiteX353" fmla="*/ 4670704 w 7039738"/>
                  <a:gd name="connsiteY353" fmla="*/ 3168315 h 4318087"/>
                  <a:gd name="connsiteX354" fmla="*/ 4694767 w 7039738"/>
                  <a:gd name="connsiteY354" fmla="*/ 3176336 h 4318087"/>
                  <a:gd name="connsiteX355" fmla="*/ 4718830 w 7039738"/>
                  <a:gd name="connsiteY355" fmla="*/ 3192378 h 4318087"/>
                  <a:gd name="connsiteX356" fmla="*/ 4734872 w 7039738"/>
                  <a:gd name="connsiteY356" fmla="*/ 3208421 h 4318087"/>
                  <a:gd name="connsiteX357" fmla="*/ 4758935 w 7039738"/>
                  <a:gd name="connsiteY357" fmla="*/ 3216442 h 4318087"/>
                  <a:gd name="connsiteX358" fmla="*/ 4782998 w 7039738"/>
                  <a:gd name="connsiteY358" fmla="*/ 3232484 h 4318087"/>
                  <a:gd name="connsiteX359" fmla="*/ 4799041 w 7039738"/>
                  <a:gd name="connsiteY359" fmla="*/ 3248526 h 4318087"/>
                  <a:gd name="connsiteX360" fmla="*/ 4823104 w 7039738"/>
                  <a:gd name="connsiteY360" fmla="*/ 3256547 h 4318087"/>
                  <a:gd name="connsiteX361" fmla="*/ 4863209 w 7039738"/>
                  <a:gd name="connsiteY361" fmla="*/ 3288631 h 4318087"/>
                  <a:gd name="connsiteX362" fmla="*/ 4911335 w 7039738"/>
                  <a:gd name="connsiteY362" fmla="*/ 3336757 h 4318087"/>
                  <a:gd name="connsiteX363" fmla="*/ 4927377 w 7039738"/>
                  <a:gd name="connsiteY363" fmla="*/ 3352800 h 4318087"/>
                  <a:gd name="connsiteX364" fmla="*/ 4975504 w 7039738"/>
                  <a:gd name="connsiteY364" fmla="*/ 3384884 h 4318087"/>
                  <a:gd name="connsiteX365" fmla="*/ 5023630 w 7039738"/>
                  <a:gd name="connsiteY365" fmla="*/ 3416968 h 4318087"/>
                  <a:gd name="connsiteX366" fmla="*/ 5047693 w 7039738"/>
                  <a:gd name="connsiteY366" fmla="*/ 3433010 h 4318087"/>
                  <a:gd name="connsiteX367" fmla="*/ 5063735 w 7039738"/>
                  <a:gd name="connsiteY367" fmla="*/ 3457073 h 4318087"/>
                  <a:gd name="connsiteX368" fmla="*/ 5103841 w 7039738"/>
                  <a:gd name="connsiteY368" fmla="*/ 3497178 h 4318087"/>
                  <a:gd name="connsiteX369" fmla="*/ 5119883 w 7039738"/>
                  <a:gd name="connsiteY369" fmla="*/ 3513221 h 4318087"/>
                  <a:gd name="connsiteX370" fmla="*/ 5159988 w 7039738"/>
                  <a:gd name="connsiteY370" fmla="*/ 3553326 h 4318087"/>
                  <a:gd name="connsiteX371" fmla="*/ 5208114 w 7039738"/>
                  <a:gd name="connsiteY371" fmla="*/ 3625515 h 4318087"/>
                  <a:gd name="connsiteX372" fmla="*/ 5224156 w 7039738"/>
                  <a:gd name="connsiteY372" fmla="*/ 3649578 h 4318087"/>
                  <a:gd name="connsiteX373" fmla="*/ 5256241 w 7039738"/>
                  <a:gd name="connsiteY373" fmla="*/ 3681663 h 4318087"/>
                  <a:gd name="connsiteX374" fmla="*/ 5288325 w 7039738"/>
                  <a:gd name="connsiteY374" fmla="*/ 3753852 h 4318087"/>
                  <a:gd name="connsiteX375" fmla="*/ 5280304 w 7039738"/>
                  <a:gd name="connsiteY375" fmla="*/ 3777915 h 4318087"/>
                  <a:gd name="connsiteX376" fmla="*/ 5232177 w 7039738"/>
                  <a:gd name="connsiteY376" fmla="*/ 3793957 h 4318087"/>
                  <a:gd name="connsiteX377" fmla="*/ 5176030 w 7039738"/>
                  <a:gd name="connsiteY377" fmla="*/ 3810000 h 4318087"/>
                  <a:gd name="connsiteX378" fmla="*/ 5151967 w 7039738"/>
                  <a:gd name="connsiteY378" fmla="*/ 3826042 h 4318087"/>
                  <a:gd name="connsiteX379" fmla="*/ 5103841 w 7039738"/>
                  <a:gd name="connsiteY379" fmla="*/ 3850105 h 4318087"/>
                  <a:gd name="connsiteX380" fmla="*/ 5087798 w 7039738"/>
                  <a:gd name="connsiteY380" fmla="*/ 3866147 h 4318087"/>
                  <a:gd name="connsiteX381" fmla="*/ 5071756 w 7039738"/>
                  <a:gd name="connsiteY381" fmla="*/ 3890210 h 4318087"/>
                  <a:gd name="connsiteX382" fmla="*/ 5047693 w 7039738"/>
                  <a:gd name="connsiteY382" fmla="*/ 3898231 h 4318087"/>
                  <a:gd name="connsiteX383" fmla="*/ 5039672 w 7039738"/>
                  <a:gd name="connsiteY383" fmla="*/ 3874168 h 4318087"/>
                  <a:gd name="connsiteX384" fmla="*/ 5023630 w 7039738"/>
                  <a:gd name="connsiteY384" fmla="*/ 3810000 h 4318087"/>
                  <a:gd name="connsiteX385" fmla="*/ 4991546 w 7039738"/>
                  <a:gd name="connsiteY385" fmla="*/ 3737810 h 4318087"/>
                  <a:gd name="connsiteX386" fmla="*/ 4967483 w 7039738"/>
                  <a:gd name="connsiteY386" fmla="*/ 3721768 h 4318087"/>
                  <a:gd name="connsiteX387" fmla="*/ 4935398 w 7039738"/>
                  <a:gd name="connsiteY387" fmla="*/ 3689684 h 4318087"/>
                  <a:gd name="connsiteX388" fmla="*/ 4927377 w 7039738"/>
                  <a:gd name="connsiteY388" fmla="*/ 3665621 h 4318087"/>
                  <a:gd name="connsiteX389" fmla="*/ 4903314 w 7039738"/>
                  <a:gd name="connsiteY389" fmla="*/ 3649578 h 4318087"/>
                  <a:gd name="connsiteX390" fmla="*/ 4871230 w 7039738"/>
                  <a:gd name="connsiteY390" fmla="*/ 3625515 h 4318087"/>
                  <a:gd name="connsiteX391" fmla="*/ 4847167 w 7039738"/>
                  <a:gd name="connsiteY391" fmla="*/ 3601452 h 4318087"/>
                  <a:gd name="connsiteX392" fmla="*/ 4774977 w 7039738"/>
                  <a:gd name="connsiteY392" fmla="*/ 3561347 h 4318087"/>
                  <a:gd name="connsiteX393" fmla="*/ 4758935 w 7039738"/>
                  <a:gd name="connsiteY393" fmla="*/ 3537284 h 4318087"/>
                  <a:gd name="connsiteX394" fmla="*/ 4710809 w 7039738"/>
                  <a:gd name="connsiteY394" fmla="*/ 3521242 h 4318087"/>
                  <a:gd name="connsiteX395" fmla="*/ 4686746 w 7039738"/>
                  <a:gd name="connsiteY395" fmla="*/ 3497178 h 4318087"/>
                  <a:gd name="connsiteX396" fmla="*/ 4662683 w 7039738"/>
                  <a:gd name="connsiteY396" fmla="*/ 3489157 h 4318087"/>
                  <a:gd name="connsiteX397" fmla="*/ 4622577 w 7039738"/>
                  <a:gd name="connsiteY397" fmla="*/ 3457073 h 4318087"/>
                  <a:gd name="connsiteX398" fmla="*/ 4574451 w 7039738"/>
                  <a:gd name="connsiteY398" fmla="*/ 3424989 h 4318087"/>
                  <a:gd name="connsiteX399" fmla="*/ 4550388 w 7039738"/>
                  <a:gd name="connsiteY399" fmla="*/ 3408947 h 4318087"/>
                  <a:gd name="connsiteX400" fmla="*/ 4502262 w 7039738"/>
                  <a:gd name="connsiteY400" fmla="*/ 3392905 h 4318087"/>
                  <a:gd name="connsiteX401" fmla="*/ 4462156 w 7039738"/>
                  <a:gd name="connsiteY401" fmla="*/ 3360821 h 4318087"/>
                  <a:gd name="connsiteX402" fmla="*/ 4446114 w 7039738"/>
                  <a:gd name="connsiteY402" fmla="*/ 3344778 h 4318087"/>
                  <a:gd name="connsiteX403" fmla="*/ 4422051 w 7039738"/>
                  <a:gd name="connsiteY403" fmla="*/ 3336757 h 4318087"/>
                  <a:gd name="connsiteX404" fmla="*/ 4373925 w 7039738"/>
                  <a:gd name="connsiteY404" fmla="*/ 3304673 h 4318087"/>
                  <a:gd name="connsiteX405" fmla="*/ 4301735 w 7039738"/>
                  <a:gd name="connsiteY405" fmla="*/ 3280610 h 4318087"/>
                  <a:gd name="connsiteX406" fmla="*/ 4277672 w 7039738"/>
                  <a:gd name="connsiteY406" fmla="*/ 3272589 h 4318087"/>
                  <a:gd name="connsiteX407" fmla="*/ 4101209 w 7039738"/>
                  <a:gd name="connsiteY407" fmla="*/ 3280610 h 4318087"/>
                  <a:gd name="connsiteX408" fmla="*/ 4077146 w 7039738"/>
                  <a:gd name="connsiteY408" fmla="*/ 3288631 h 4318087"/>
                  <a:gd name="connsiteX409" fmla="*/ 4053083 w 7039738"/>
                  <a:gd name="connsiteY409" fmla="*/ 3304673 h 4318087"/>
                  <a:gd name="connsiteX410" fmla="*/ 4037041 w 7039738"/>
                  <a:gd name="connsiteY410" fmla="*/ 3328736 h 4318087"/>
                  <a:gd name="connsiteX411" fmla="*/ 4020998 w 7039738"/>
                  <a:gd name="connsiteY411" fmla="*/ 3344778 h 4318087"/>
                  <a:gd name="connsiteX412" fmla="*/ 4012977 w 7039738"/>
                  <a:gd name="connsiteY412" fmla="*/ 3368842 h 4318087"/>
                  <a:gd name="connsiteX413" fmla="*/ 3980893 w 7039738"/>
                  <a:gd name="connsiteY413" fmla="*/ 3416968 h 4318087"/>
                  <a:gd name="connsiteX414" fmla="*/ 3964851 w 7039738"/>
                  <a:gd name="connsiteY414" fmla="*/ 3441031 h 4318087"/>
                  <a:gd name="connsiteX415" fmla="*/ 3948809 w 7039738"/>
                  <a:gd name="connsiteY415" fmla="*/ 3489157 h 4318087"/>
                  <a:gd name="connsiteX416" fmla="*/ 3940788 w 7039738"/>
                  <a:gd name="connsiteY416" fmla="*/ 3513221 h 4318087"/>
                  <a:gd name="connsiteX417" fmla="*/ 3932767 w 7039738"/>
                  <a:gd name="connsiteY417" fmla="*/ 3545305 h 4318087"/>
                  <a:gd name="connsiteX418" fmla="*/ 3932767 w 7039738"/>
                  <a:gd name="connsiteY418" fmla="*/ 3818021 h 4318087"/>
                  <a:gd name="connsiteX419" fmla="*/ 3948809 w 7039738"/>
                  <a:gd name="connsiteY419" fmla="*/ 4058652 h 4318087"/>
                  <a:gd name="connsiteX420" fmla="*/ 3940788 w 7039738"/>
                  <a:gd name="connsiteY420" fmla="*/ 4315326 h 4318087"/>
                  <a:gd name="connsiteX421" fmla="*/ 3916725 w 7039738"/>
                  <a:gd name="connsiteY421" fmla="*/ 4307305 h 4318087"/>
                  <a:gd name="connsiteX422" fmla="*/ 3884641 w 7039738"/>
                  <a:gd name="connsiteY422" fmla="*/ 4291263 h 4318087"/>
                  <a:gd name="connsiteX423" fmla="*/ 3844535 w 7039738"/>
                  <a:gd name="connsiteY423" fmla="*/ 4267200 h 4318087"/>
                  <a:gd name="connsiteX424" fmla="*/ 3603904 w 7039738"/>
                  <a:gd name="connsiteY424" fmla="*/ 4259178 h 4318087"/>
                  <a:gd name="connsiteX425" fmla="*/ 3587862 w 7039738"/>
                  <a:gd name="connsiteY425" fmla="*/ 4154905 h 4318087"/>
                  <a:gd name="connsiteX426" fmla="*/ 3579841 w 7039738"/>
                  <a:gd name="connsiteY426" fmla="*/ 3978442 h 4318087"/>
                  <a:gd name="connsiteX427" fmla="*/ 3563798 w 7039738"/>
                  <a:gd name="connsiteY427" fmla="*/ 3874168 h 4318087"/>
                  <a:gd name="connsiteX428" fmla="*/ 3555777 w 7039738"/>
                  <a:gd name="connsiteY428" fmla="*/ 3850105 h 4318087"/>
                  <a:gd name="connsiteX429" fmla="*/ 3547756 w 7039738"/>
                  <a:gd name="connsiteY429" fmla="*/ 3810000 h 4318087"/>
                  <a:gd name="connsiteX430" fmla="*/ 3539735 w 7039738"/>
                  <a:gd name="connsiteY430" fmla="*/ 3785936 h 4318087"/>
                  <a:gd name="connsiteX431" fmla="*/ 3531714 w 7039738"/>
                  <a:gd name="connsiteY431" fmla="*/ 3737810 h 4318087"/>
                  <a:gd name="connsiteX432" fmla="*/ 3523693 w 7039738"/>
                  <a:gd name="connsiteY432" fmla="*/ 3713747 h 4318087"/>
                  <a:gd name="connsiteX433" fmla="*/ 3515672 w 7039738"/>
                  <a:gd name="connsiteY433" fmla="*/ 3681663 h 4318087"/>
                  <a:gd name="connsiteX434" fmla="*/ 3499630 w 7039738"/>
                  <a:gd name="connsiteY434" fmla="*/ 3601452 h 4318087"/>
                  <a:gd name="connsiteX435" fmla="*/ 3483588 w 7039738"/>
                  <a:gd name="connsiteY435" fmla="*/ 3553326 h 4318087"/>
                  <a:gd name="connsiteX436" fmla="*/ 3475567 w 7039738"/>
                  <a:gd name="connsiteY436" fmla="*/ 3529263 h 4318087"/>
                  <a:gd name="connsiteX437" fmla="*/ 3451504 w 7039738"/>
                  <a:gd name="connsiteY437" fmla="*/ 3441031 h 4318087"/>
                  <a:gd name="connsiteX438" fmla="*/ 3443483 w 7039738"/>
                  <a:gd name="connsiteY438" fmla="*/ 3416968 h 4318087"/>
                  <a:gd name="connsiteX439" fmla="*/ 3427441 w 7039738"/>
                  <a:gd name="connsiteY439" fmla="*/ 3384884 h 4318087"/>
                  <a:gd name="connsiteX440" fmla="*/ 3411398 w 7039738"/>
                  <a:gd name="connsiteY440" fmla="*/ 3336757 h 4318087"/>
                  <a:gd name="connsiteX441" fmla="*/ 3403377 w 7039738"/>
                  <a:gd name="connsiteY441" fmla="*/ 3312694 h 4318087"/>
                  <a:gd name="connsiteX442" fmla="*/ 3387335 w 7039738"/>
                  <a:gd name="connsiteY442" fmla="*/ 3288631 h 4318087"/>
                  <a:gd name="connsiteX443" fmla="*/ 3355251 w 7039738"/>
                  <a:gd name="connsiteY443" fmla="*/ 3216442 h 4318087"/>
                  <a:gd name="connsiteX444" fmla="*/ 3339209 w 7039738"/>
                  <a:gd name="connsiteY444" fmla="*/ 3168315 h 4318087"/>
                  <a:gd name="connsiteX445" fmla="*/ 3307125 w 7039738"/>
                  <a:gd name="connsiteY445" fmla="*/ 3112168 h 4318087"/>
                  <a:gd name="connsiteX446" fmla="*/ 3291083 w 7039738"/>
                  <a:gd name="connsiteY446" fmla="*/ 3088105 h 4318087"/>
                  <a:gd name="connsiteX447" fmla="*/ 3258998 w 7039738"/>
                  <a:gd name="connsiteY447" fmla="*/ 3023936 h 4318087"/>
                  <a:gd name="connsiteX448" fmla="*/ 3218893 w 7039738"/>
                  <a:gd name="connsiteY448" fmla="*/ 2951747 h 4318087"/>
                  <a:gd name="connsiteX449" fmla="*/ 3194830 w 7039738"/>
                  <a:gd name="connsiteY449" fmla="*/ 2903621 h 4318087"/>
                  <a:gd name="connsiteX450" fmla="*/ 3170767 w 7039738"/>
                  <a:gd name="connsiteY450" fmla="*/ 2847473 h 4318087"/>
                  <a:gd name="connsiteX451" fmla="*/ 3138683 w 7039738"/>
                  <a:gd name="connsiteY451" fmla="*/ 2799347 h 4318087"/>
                  <a:gd name="connsiteX452" fmla="*/ 3122641 w 7039738"/>
                  <a:gd name="connsiteY452" fmla="*/ 2775284 h 4318087"/>
                  <a:gd name="connsiteX453" fmla="*/ 3114619 w 7039738"/>
                  <a:gd name="connsiteY453" fmla="*/ 2751221 h 4318087"/>
                  <a:gd name="connsiteX454" fmla="*/ 3098577 w 7039738"/>
                  <a:gd name="connsiteY454" fmla="*/ 2735178 h 4318087"/>
                  <a:gd name="connsiteX455" fmla="*/ 3082535 w 7039738"/>
                  <a:gd name="connsiteY455" fmla="*/ 2711115 h 4318087"/>
                  <a:gd name="connsiteX456" fmla="*/ 3074514 w 7039738"/>
                  <a:gd name="connsiteY456" fmla="*/ 2679031 h 4318087"/>
                  <a:gd name="connsiteX457" fmla="*/ 3050451 w 7039738"/>
                  <a:gd name="connsiteY457" fmla="*/ 2654968 h 4318087"/>
                  <a:gd name="connsiteX458" fmla="*/ 3034409 w 7039738"/>
                  <a:gd name="connsiteY458" fmla="*/ 2630905 h 4318087"/>
                  <a:gd name="connsiteX459" fmla="*/ 3026388 w 7039738"/>
                  <a:gd name="connsiteY459" fmla="*/ 2606842 h 4318087"/>
                  <a:gd name="connsiteX460" fmla="*/ 2986283 w 7039738"/>
                  <a:gd name="connsiteY460" fmla="*/ 2550694 h 4318087"/>
                  <a:gd name="connsiteX461" fmla="*/ 2962219 w 7039738"/>
                  <a:gd name="connsiteY461" fmla="*/ 2502568 h 4318087"/>
                  <a:gd name="connsiteX462" fmla="*/ 2946177 w 7039738"/>
                  <a:gd name="connsiteY462" fmla="*/ 2470484 h 4318087"/>
                  <a:gd name="connsiteX463" fmla="*/ 2938156 w 7039738"/>
                  <a:gd name="connsiteY463" fmla="*/ 2446421 h 4318087"/>
                  <a:gd name="connsiteX464" fmla="*/ 2922114 w 7039738"/>
                  <a:gd name="connsiteY464" fmla="*/ 2430378 h 4318087"/>
                  <a:gd name="connsiteX465" fmla="*/ 2906072 w 7039738"/>
                  <a:gd name="connsiteY465" fmla="*/ 2382252 h 4318087"/>
                  <a:gd name="connsiteX466" fmla="*/ 2873988 w 7039738"/>
                  <a:gd name="connsiteY466" fmla="*/ 2334126 h 4318087"/>
                  <a:gd name="connsiteX467" fmla="*/ 2857946 w 7039738"/>
                  <a:gd name="connsiteY467" fmla="*/ 2310063 h 4318087"/>
                  <a:gd name="connsiteX468" fmla="*/ 2841904 w 7039738"/>
                  <a:gd name="connsiteY468" fmla="*/ 2261936 h 4318087"/>
                  <a:gd name="connsiteX469" fmla="*/ 2825862 w 7039738"/>
                  <a:gd name="connsiteY469" fmla="*/ 2237873 h 4318087"/>
                  <a:gd name="connsiteX470" fmla="*/ 2801798 w 7039738"/>
                  <a:gd name="connsiteY470" fmla="*/ 2197768 h 4318087"/>
                  <a:gd name="connsiteX471" fmla="*/ 2793777 w 7039738"/>
                  <a:gd name="connsiteY471" fmla="*/ 2173705 h 4318087"/>
                  <a:gd name="connsiteX472" fmla="*/ 2745651 w 7039738"/>
                  <a:gd name="connsiteY472" fmla="*/ 2101515 h 4318087"/>
                  <a:gd name="connsiteX473" fmla="*/ 2729609 w 7039738"/>
                  <a:gd name="connsiteY473" fmla="*/ 2077452 h 4318087"/>
                  <a:gd name="connsiteX474" fmla="*/ 2721588 w 7039738"/>
                  <a:gd name="connsiteY474" fmla="*/ 2053389 h 4318087"/>
                  <a:gd name="connsiteX475" fmla="*/ 2697525 w 7039738"/>
                  <a:gd name="connsiteY475" fmla="*/ 2037347 h 4318087"/>
                  <a:gd name="connsiteX476" fmla="*/ 2665441 w 7039738"/>
                  <a:gd name="connsiteY476" fmla="*/ 2005263 h 4318087"/>
                  <a:gd name="connsiteX477" fmla="*/ 2649398 w 7039738"/>
                  <a:gd name="connsiteY477" fmla="*/ 1981200 h 4318087"/>
                  <a:gd name="connsiteX478" fmla="*/ 2625335 w 7039738"/>
                  <a:gd name="connsiteY478" fmla="*/ 1957136 h 4318087"/>
                  <a:gd name="connsiteX479" fmla="*/ 2609293 w 7039738"/>
                  <a:gd name="connsiteY479" fmla="*/ 1933073 h 4318087"/>
                  <a:gd name="connsiteX480" fmla="*/ 2537104 w 7039738"/>
                  <a:gd name="connsiteY480" fmla="*/ 1868905 h 4318087"/>
                  <a:gd name="connsiteX481" fmla="*/ 2496998 w 7039738"/>
                  <a:gd name="connsiteY481" fmla="*/ 1836821 h 4318087"/>
                  <a:gd name="connsiteX482" fmla="*/ 2480956 w 7039738"/>
                  <a:gd name="connsiteY482" fmla="*/ 1820778 h 4318087"/>
                  <a:gd name="connsiteX483" fmla="*/ 2432830 w 7039738"/>
                  <a:gd name="connsiteY483" fmla="*/ 1788694 h 4318087"/>
                  <a:gd name="connsiteX484" fmla="*/ 2408767 w 7039738"/>
                  <a:gd name="connsiteY484" fmla="*/ 1772652 h 4318087"/>
                  <a:gd name="connsiteX485" fmla="*/ 2336577 w 7039738"/>
                  <a:gd name="connsiteY485" fmla="*/ 1748589 h 4318087"/>
                  <a:gd name="connsiteX486" fmla="*/ 2312514 w 7039738"/>
                  <a:gd name="connsiteY486" fmla="*/ 1740568 h 4318087"/>
                  <a:gd name="connsiteX487" fmla="*/ 2256367 w 7039738"/>
                  <a:gd name="connsiteY487" fmla="*/ 1748589 h 4318087"/>
                  <a:gd name="connsiteX488" fmla="*/ 2208241 w 7039738"/>
                  <a:gd name="connsiteY488" fmla="*/ 1764631 h 4318087"/>
                  <a:gd name="connsiteX489" fmla="*/ 2192198 w 7039738"/>
                  <a:gd name="connsiteY489" fmla="*/ 1780673 h 4318087"/>
                  <a:gd name="connsiteX490" fmla="*/ 2168135 w 7039738"/>
                  <a:gd name="connsiteY490" fmla="*/ 1788694 h 4318087"/>
                  <a:gd name="connsiteX491" fmla="*/ 2128030 w 7039738"/>
                  <a:gd name="connsiteY491" fmla="*/ 1820778 h 4318087"/>
                  <a:gd name="connsiteX492" fmla="*/ 2111988 w 7039738"/>
                  <a:gd name="connsiteY492" fmla="*/ 1836821 h 4318087"/>
                  <a:gd name="connsiteX493" fmla="*/ 2095946 w 7039738"/>
                  <a:gd name="connsiteY493" fmla="*/ 1860884 h 4318087"/>
                  <a:gd name="connsiteX494" fmla="*/ 2071883 w 7039738"/>
                  <a:gd name="connsiteY494" fmla="*/ 1876926 h 4318087"/>
                  <a:gd name="connsiteX495" fmla="*/ 2031777 w 7039738"/>
                  <a:gd name="connsiteY495" fmla="*/ 1925052 h 4318087"/>
                  <a:gd name="connsiteX496" fmla="*/ 1983651 w 7039738"/>
                  <a:gd name="connsiteY496" fmla="*/ 1973178 h 4318087"/>
                  <a:gd name="connsiteX497" fmla="*/ 1919483 w 7039738"/>
                  <a:gd name="connsiteY497" fmla="*/ 2069431 h 4318087"/>
                  <a:gd name="connsiteX498" fmla="*/ 1903441 w 7039738"/>
                  <a:gd name="connsiteY498" fmla="*/ 2093494 h 4318087"/>
                  <a:gd name="connsiteX499" fmla="*/ 1879377 w 7039738"/>
                  <a:gd name="connsiteY499" fmla="*/ 2133600 h 4318087"/>
                  <a:gd name="connsiteX500" fmla="*/ 1847293 w 7039738"/>
                  <a:gd name="connsiteY500" fmla="*/ 2189747 h 4318087"/>
                  <a:gd name="connsiteX501" fmla="*/ 1839272 w 7039738"/>
                  <a:gd name="connsiteY501" fmla="*/ 2213810 h 4318087"/>
                  <a:gd name="connsiteX502" fmla="*/ 1799167 w 7039738"/>
                  <a:gd name="connsiteY502" fmla="*/ 2261936 h 4318087"/>
                  <a:gd name="connsiteX503" fmla="*/ 1783125 w 7039738"/>
                  <a:gd name="connsiteY503" fmla="*/ 2286000 h 4318087"/>
                  <a:gd name="connsiteX504" fmla="*/ 1759062 w 7039738"/>
                  <a:gd name="connsiteY504" fmla="*/ 2302042 h 4318087"/>
                  <a:gd name="connsiteX505" fmla="*/ 1718956 w 7039738"/>
                  <a:gd name="connsiteY505" fmla="*/ 2342147 h 4318087"/>
                  <a:gd name="connsiteX506" fmla="*/ 1694893 w 7039738"/>
                  <a:gd name="connsiteY506" fmla="*/ 2366210 h 4318087"/>
                  <a:gd name="connsiteX507" fmla="*/ 1670830 w 7039738"/>
                  <a:gd name="connsiteY507" fmla="*/ 2374231 h 4318087"/>
                  <a:gd name="connsiteX508" fmla="*/ 1630725 w 7039738"/>
                  <a:gd name="connsiteY508" fmla="*/ 2406315 h 4318087"/>
                  <a:gd name="connsiteX509" fmla="*/ 1606662 w 7039738"/>
                  <a:gd name="connsiteY509" fmla="*/ 2430378 h 4318087"/>
                  <a:gd name="connsiteX510" fmla="*/ 1558535 w 7039738"/>
                  <a:gd name="connsiteY510" fmla="*/ 2454442 h 4318087"/>
                  <a:gd name="connsiteX511" fmla="*/ 1510409 w 7039738"/>
                  <a:gd name="connsiteY511" fmla="*/ 2486526 h 4318087"/>
                  <a:gd name="connsiteX512" fmla="*/ 1462283 w 7039738"/>
                  <a:gd name="connsiteY512" fmla="*/ 2502568 h 4318087"/>
                  <a:gd name="connsiteX513" fmla="*/ 1430198 w 7039738"/>
                  <a:gd name="connsiteY513" fmla="*/ 2510589 h 4318087"/>
                  <a:gd name="connsiteX514" fmla="*/ 1382072 w 7039738"/>
                  <a:gd name="connsiteY514" fmla="*/ 2526631 h 4318087"/>
                  <a:gd name="connsiteX515" fmla="*/ 1325925 w 7039738"/>
                  <a:gd name="connsiteY515" fmla="*/ 2542673 h 4318087"/>
                  <a:gd name="connsiteX516" fmla="*/ 1301862 w 7039738"/>
                  <a:gd name="connsiteY516" fmla="*/ 2558715 h 4318087"/>
                  <a:gd name="connsiteX517" fmla="*/ 1229672 w 7039738"/>
                  <a:gd name="connsiteY517" fmla="*/ 2582778 h 4318087"/>
                  <a:gd name="connsiteX518" fmla="*/ 1205609 w 7039738"/>
                  <a:gd name="connsiteY518" fmla="*/ 2590800 h 4318087"/>
                  <a:gd name="connsiteX519" fmla="*/ 1181546 w 7039738"/>
                  <a:gd name="connsiteY519" fmla="*/ 2598821 h 4318087"/>
                  <a:gd name="connsiteX520" fmla="*/ 1109356 w 7039738"/>
                  <a:gd name="connsiteY520" fmla="*/ 2630905 h 4318087"/>
                  <a:gd name="connsiteX521" fmla="*/ 1053209 w 7039738"/>
                  <a:gd name="connsiteY521" fmla="*/ 2638926 h 4318087"/>
                  <a:gd name="connsiteX522" fmla="*/ 997062 w 7039738"/>
                  <a:gd name="connsiteY522" fmla="*/ 2654968 h 4318087"/>
                  <a:gd name="connsiteX523" fmla="*/ 948935 w 7039738"/>
                  <a:gd name="connsiteY523" fmla="*/ 2662989 h 4318087"/>
                  <a:gd name="connsiteX524" fmla="*/ 844662 w 7039738"/>
                  <a:gd name="connsiteY524" fmla="*/ 2679031 h 4318087"/>
                  <a:gd name="connsiteX525" fmla="*/ 772472 w 7039738"/>
                  <a:gd name="connsiteY525" fmla="*/ 2695073 h 4318087"/>
                  <a:gd name="connsiteX526" fmla="*/ 748409 w 7039738"/>
                  <a:gd name="connsiteY526" fmla="*/ 2703094 h 4318087"/>
                  <a:gd name="connsiteX527" fmla="*/ 708304 w 7039738"/>
                  <a:gd name="connsiteY527" fmla="*/ 2711115 h 4318087"/>
                  <a:gd name="connsiteX528" fmla="*/ 676219 w 7039738"/>
                  <a:gd name="connsiteY528" fmla="*/ 2719136 h 4318087"/>
                  <a:gd name="connsiteX529" fmla="*/ 636114 w 7039738"/>
                  <a:gd name="connsiteY529" fmla="*/ 2727157 h 4318087"/>
                  <a:gd name="connsiteX530" fmla="*/ 571946 w 7039738"/>
                  <a:gd name="connsiteY530" fmla="*/ 2743200 h 4318087"/>
                  <a:gd name="connsiteX531" fmla="*/ 539862 w 7039738"/>
                  <a:gd name="connsiteY531" fmla="*/ 2759242 h 4318087"/>
                  <a:gd name="connsiteX532" fmla="*/ 523819 w 7039738"/>
                  <a:gd name="connsiteY532" fmla="*/ 2775284 h 4318087"/>
                  <a:gd name="connsiteX533" fmla="*/ 475693 w 7039738"/>
                  <a:gd name="connsiteY533" fmla="*/ 2791326 h 4318087"/>
                  <a:gd name="connsiteX534" fmla="*/ 419546 w 7039738"/>
                  <a:gd name="connsiteY534" fmla="*/ 2831431 h 4318087"/>
                  <a:gd name="connsiteX535" fmla="*/ 395483 w 7039738"/>
                  <a:gd name="connsiteY535" fmla="*/ 2855494 h 4318087"/>
                  <a:gd name="connsiteX536" fmla="*/ 347356 w 7039738"/>
                  <a:gd name="connsiteY536" fmla="*/ 2895600 h 4318087"/>
                  <a:gd name="connsiteX537" fmla="*/ 307251 w 7039738"/>
                  <a:gd name="connsiteY537" fmla="*/ 2935705 h 4318087"/>
                  <a:gd name="connsiteX538" fmla="*/ 291209 w 7039738"/>
                  <a:gd name="connsiteY538" fmla="*/ 2959768 h 4318087"/>
                  <a:gd name="connsiteX539" fmla="*/ 243083 w 7039738"/>
                  <a:gd name="connsiteY539" fmla="*/ 2999873 h 4318087"/>
                  <a:gd name="connsiteX540" fmla="*/ 227041 w 7039738"/>
                  <a:gd name="connsiteY540" fmla="*/ 3023936 h 4318087"/>
                  <a:gd name="connsiteX541" fmla="*/ 202977 w 7039738"/>
                  <a:gd name="connsiteY541" fmla="*/ 3031957 h 4318087"/>
                  <a:gd name="connsiteX542" fmla="*/ 178914 w 7039738"/>
                  <a:gd name="connsiteY542" fmla="*/ 3048000 h 4318087"/>
                  <a:gd name="connsiteX543" fmla="*/ 138809 w 7039738"/>
                  <a:gd name="connsiteY543" fmla="*/ 3088105 h 4318087"/>
                  <a:gd name="connsiteX544" fmla="*/ 98704 w 7039738"/>
                  <a:gd name="connsiteY544" fmla="*/ 3136231 h 4318087"/>
                  <a:gd name="connsiteX545" fmla="*/ 90683 w 7039738"/>
                  <a:gd name="connsiteY545" fmla="*/ 3112168 h 4318087"/>
                  <a:gd name="connsiteX546" fmla="*/ 146830 w 7039738"/>
                  <a:gd name="connsiteY546" fmla="*/ 3048000 h 4318087"/>
                  <a:gd name="connsiteX547" fmla="*/ 162872 w 7039738"/>
                  <a:gd name="connsiteY547" fmla="*/ 3031957 h 4318087"/>
                  <a:gd name="connsiteX548" fmla="*/ 194956 w 7039738"/>
                  <a:gd name="connsiteY548" fmla="*/ 2991852 h 4318087"/>
                  <a:gd name="connsiteX549" fmla="*/ 202977 w 7039738"/>
                  <a:gd name="connsiteY549" fmla="*/ 2967789 h 4318087"/>
                  <a:gd name="connsiteX550" fmla="*/ 235062 w 7039738"/>
                  <a:gd name="connsiteY550" fmla="*/ 2927684 h 4318087"/>
                  <a:gd name="connsiteX551" fmla="*/ 259125 w 7039738"/>
                  <a:gd name="connsiteY551" fmla="*/ 2911642 h 4318087"/>
                  <a:gd name="connsiteX552" fmla="*/ 235062 w 7039738"/>
                  <a:gd name="connsiteY552" fmla="*/ 2903621 h 4318087"/>
                  <a:gd name="connsiteX553" fmla="*/ 186935 w 7039738"/>
                  <a:gd name="connsiteY553" fmla="*/ 2919663 h 4318087"/>
                  <a:gd name="connsiteX554" fmla="*/ 162872 w 7039738"/>
                  <a:gd name="connsiteY554" fmla="*/ 2927684 h 4318087"/>
                  <a:gd name="connsiteX555" fmla="*/ 138809 w 7039738"/>
                  <a:gd name="connsiteY555" fmla="*/ 2943726 h 4318087"/>
                  <a:gd name="connsiteX556" fmla="*/ 114746 w 7039738"/>
                  <a:gd name="connsiteY556" fmla="*/ 2951747 h 4318087"/>
                  <a:gd name="connsiteX557" fmla="*/ 66619 w 7039738"/>
                  <a:gd name="connsiteY557" fmla="*/ 2983831 h 4318087"/>
                  <a:gd name="connsiteX558" fmla="*/ 42556 w 7039738"/>
                  <a:gd name="connsiteY558" fmla="*/ 2999873 h 4318087"/>
                  <a:gd name="connsiteX559" fmla="*/ 18493 w 7039738"/>
                  <a:gd name="connsiteY559" fmla="*/ 3015915 h 4318087"/>
                  <a:gd name="connsiteX560" fmla="*/ 2451 w 7039738"/>
                  <a:gd name="connsiteY560" fmla="*/ 3039978 h 4318087"/>
                  <a:gd name="connsiteX561" fmla="*/ 50577 w 7039738"/>
                  <a:gd name="connsiteY561" fmla="*/ 3007894 h 4318087"/>
                  <a:gd name="connsiteX562" fmla="*/ 74641 w 7039738"/>
                  <a:gd name="connsiteY562" fmla="*/ 2991852 h 4318087"/>
                  <a:gd name="connsiteX563" fmla="*/ 98704 w 7039738"/>
                  <a:gd name="connsiteY563" fmla="*/ 2975810 h 4318087"/>
                  <a:gd name="connsiteX564" fmla="*/ 122767 w 7039738"/>
                  <a:gd name="connsiteY564" fmla="*/ 2959768 h 4318087"/>
                  <a:gd name="connsiteX565" fmla="*/ 138809 w 7039738"/>
                  <a:gd name="connsiteY565" fmla="*/ 2935705 h 4318087"/>
                  <a:gd name="connsiteX566" fmla="*/ 162872 w 7039738"/>
                  <a:gd name="connsiteY566" fmla="*/ 2919663 h 4318087"/>
                  <a:gd name="connsiteX567" fmla="*/ 170893 w 7039738"/>
                  <a:gd name="connsiteY567" fmla="*/ 2895600 h 4318087"/>
                  <a:gd name="connsiteX568" fmla="*/ 186935 w 7039738"/>
                  <a:gd name="connsiteY568" fmla="*/ 2879557 h 4318087"/>
                  <a:gd name="connsiteX569" fmla="*/ 235062 w 7039738"/>
                  <a:gd name="connsiteY569" fmla="*/ 2815389 h 4318087"/>
                  <a:gd name="connsiteX570" fmla="*/ 259125 w 7039738"/>
                  <a:gd name="connsiteY570" fmla="*/ 2799347 h 4318087"/>
                  <a:gd name="connsiteX571" fmla="*/ 291209 w 7039738"/>
                  <a:gd name="connsiteY571" fmla="*/ 2759242 h 4318087"/>
                  <a:gd name="connsiteX572" fmla="*/ 307251 w 7039738"/>
                  <a:gd name="connsiteY572" fmla="*/ 2735178 h 4318087"/>
                  <a:gd name="connsiteX573" fmla="*/ 331314 w 7039738"/>
                  <a:gd name="connsiteY573" fmla="*/ 2727157 h 4318087"/>
                  <a:gd name="connsiteX574" fmla="*/ 427567 w 7039738"/>
                  <a:gd name="connsiteY574" fmla="*/ 2679031 h 4318087"/>
                  <a:gd name="connsiteX575" fmla="*/ 451630 w 7039738"/>
                  <a:gd name="connsiteY575" fmla="*/ 2671010 h 4318087"/>
                  <a:gd name="connsiteX576" fmla="*/ 475693 w 7039738"/>
                  <a:gd name="connsiteY576" fmla="*/ 2662989 h 4318087"/>
                  <a:gd name="connsiteX577" fmla="*/ 499756 w 7039738"/>
                  <a:gd name="connsiteY577" fmla="*/ 2646947 h 4318087"/>
                  <a:gd name="connsiteX578" fmla="*/ 531841 w 7039738"/>
                  <a:gd name="connsiteY578" fmla="*/ 2638926 h 4318087"/>
                  <a:gd name="connsiteX579" fmla="*/ 636114 w 7039738"/>
                  <a:gd name="connsiteY579" fmla="*/ 2622884 h 4318087"/>
                  <a:gd name="connsiteX580" fmla="*/ 660177 w 7039738"/>
                  <a:gd name="connsiteY580" fmla="*/ 2614863 h 4318087"/>
                  <a:gd name="connsiteX581" fmla="*/ 772472 w 7039738"/>
                  <a:gd name="connsiteY581" fmla="*/ 2598821 h 4318087"/>
                  <a:gd name="connsiteX582" fmla="*/ 860704 w 7039738"/>
                  <a:gd name="connsiteY582" fmla="*/ 2582778 h 4318087"/>
                  <a:gd name="connsiteX583" fmla="*/ 924872 w 7039738"/>
                  <a:gd name="connsiteY583" fmla="*/ 2566736 h 4318087"/>
                  <a:gd name="connsiteX584" fmla="*/ 964977 w 7039738"/>
                  <a:gd name="connsiteY584" fmla="*/ 2558715 h 4318087"/>
                  <a:gd name="connsiteX585" fmla="*/ 989041 w 7039738"/>
                  <a:gd name="connsiteY585" fmla="*/ 2550694 h 4318087"/>
                  <a:gd name="connsiteX586" fmla="*/ 1021125 w 7039738"/>
                  <a:gd name="connsiteY586" fmla="*/ 2542673 h 4318087"/>
                  <a:gd name="connsiteX587" fmla="*/ 1045188 w 7039738"/>
                  <a:gd name="connsiteY587" fmla="*/ 2534652 h 4318087"/>
                  <a:gd name="connsiteX588" fmla="*/ 1077272 w 7039738"/>
                  <a:gd name="connsiteY588" fmla="*/ 2526631 h 4318087"/>
                  <a:gd name="connsiteX589" fmla="*/ 1109356 w 7039738"/>
                  <a:gd name="connsiteY589" fmla="*/ 2510589 h 4318087"/>
                  <a:gd name="connsiteX590" fmla="*/ 1157483 w 7039738"/>
                  <a:gd name="connsiteY590" fmla="*/ 2494547 h 4318087"/>
                  <a:gd name="connsiteX591" fmla="*/ 1213630 w 7039738"/>
                  <a:gd name="connsiteY591" fmla="*/ 2462463 h 4318087"/>
                  <a:gd name="connsiteX592" fmla="*/ 1253735 w 7039738"/>
                  <a:gd name="connsiteY592" fmla="*/ 2430378 h 4318087"/>
                  <a:gd name="connsiteX593" fmla="*/ 1277798 w 7039738"/>
                  <a:gd name="connsiteY593" fmla="*/ 2414336 h 4318087"/>
                  <a:gd name="connsiteX594" fmla="*/ 1293841 w 7039738"/>
                  <a:gd name="connsiteY594" fmla="*/ 2398294 h 4318087"/>
                  <a:gd name="connsiteX595" fmla="*/ 1341967 w 7039738"/>
                  <a:gd name="connsiteY595" fmla="*/ 2366210 h 4318087"/>
                  <a:gd name="connsiteX596" fmla="*/ 1358009 w 7039738"/>
                  <a:gd name="connsiteY596" fmla="*/ 2342147 h 4318087"/>
                  <a:gd name="connsiteX597" fmla="*/ 1382072 w 7039738"/>
                  <a:gd name="connsiteY597" fmla="*/ 2334126 h 4318087"/>
                  <a:gd name="connsiteX598" fmla="*/ 1390093 w 7039738"/>
                  <a:gd name="connsiteY598" fmla="*/ 2310063 h 4318087"/>
                  <a:gd name="connsiteX599" fmla="*/ 1414156 w 7039738"/>
                  <a:gd name="connsiteY599" fmla="*/ 2294021 h 4318087"/>
                  <a:gd name="connsiteX600" fmla="*/ 1430198 w 7039738"/>
                  <a:gd name="connsiteY600" fmla="*/ 2277978 h 4318087"/>
                  <a:gd name="connsiteX601" fmla="*/ 1438219 w 7039738"/>
                  <a:gd name="connsiteY601" fmla="*/ 2253915 h 4318087"/>
                  <a:gd name="connsiteX602" fmla="*/ 1486346 w 7039738"/>
                  <a:gd name="connsiteY602" fmla="*/ 2189747 h 4318087"/>
                  <a:gd name="connsiteX603" fmla="*/ 1510409 w 7039738"/>
                  <a:gd name="connsiteY603" fmla="*/ 2141621 h 4318087"/>
                  <a:gd name="connsiteX604" fmla="*/ 1518430 w 7039738"/>
                  <a:gd name="connsiteY604" fmla="*/ 2053389 h 4318087"/>
                  <a:gd name="connsiteX605" fmla="*/ 1494367 w 7039738"/>
                  <a:gd name="connsiteY605" fmla="*/ 2045368 h 4318087"/>
                  <a:gd name="connsiteX606" fmla="*/ 1462283 w 7039738"/>
                  <a:gd name="connsiteY606" fmla="*/ 2037347 h 4318087"/>
                  <a:gd name="connsiteX607" fmla="*/ 1325925 w 7039738"/>
                  <a:gd name="connsiteY607" fmla="*/ 2045368 h 4318087"/>
                  <a:gd name="connsiteX608" fmla="*/ 1285819 w 7039738"/>
                  <a:gd name="connsiteY608" fmla="*/ 2053389 h 4318087"/>
                  <a:gd name="connsiteX609" fmla="*/ 1253735 w 7039738"/>
                  <a:gd name="connsiteY609" fmla="*/ 2061410 h 4318087"/>
                  <a:gd name="connsiteX610" fmla="*/ 1181546 w 7039738"/>
                  <a:gd name="connsiteY610" fmla="*/ 2085473 h 4318087"/>
                  <a:gd name="connsiteX611" fmla="*/ 1157483 w 7039738"/>
                  <a:gd name="connsiteY611" fmla="*/ 2093494 h 4318087"/>
                  <a:gd name="connsiteX612" fmla="*/ 1093314 w 7039738"/>
                  <a:gd name="connsiteY612" fmla="*/ 2109536 h 4318087"/>
                  <a:gd name="connsiteX613" fmla="*/ 1061230 w 7039738"/>
                  <a:gd name="connsiteY613" fmla="*/ 2117557 h 4318087"/>
                  <a:gd name="connsiteX614" fmla="*/ 1037167 w 7039738"/>
                  <a:gd name="connsiteY614" fmla="*/ 2125578 h 4318087"/>
                  <a:gd name="connsiteX615" fmla="*/ 972998 w 7039738"/>
                  <a:gd name="connsiteY615" fmla="*/ 2157663 h 4318087"/>
                  <a:gd name="connsiteX616" fmla="*/ 940914 w 7039738"/>
                  <a:gd name="connsiteY616" fmla="*/ 2165684 h 4318087"/>
                  <a:gd name="connsiteX617" fmla="*/ 892788 w 7039738"/>
                  <a:gd name="connsiteY617" fmla="*/ 2205789 h 4318087"/>
                  <a:gd name="connsiteX618" fmla="*/ 868725 w 7039738"/>
                  <a:gd name="connsiteY618" fmla="*/ 2229852 h 4318087"/>
                  <a:gd name="connsiteX619" fmla="*/ 836641 w 7039738"/>
                  <a:gd name="connsiteY619" fmla="*/ 2253915 h 4318087"/>
                  <a:gd name="connsiteX620" fmla="*/ 780493 w 7039738"/>
                  <a:gd name="connsiteY620" fmla="*/ 2302042 h 4318087"/>
                  <a:gd name="connsiteX621" fmla="*/ 740388 w 7039738"/>
                  <a:gd name="connsiteY621" fmla="*/ 2342147 h 4318087"/>
                  <a:gd name="connsiteX622" fmla="*/ 724346 w 7039738"/>
                  <a:gd name="connsiteY622" fmla="*/ 2366210 h 4318087"/>
                  <a:gd name="connsiteX623" fmla="*/ 700283 w 7039738"/>
                  <a:gd name="connsiteY623" fmla="*/ 2382252 h 4318087"/>
                  <a:gd name="connsiteX624" fmla="*/ 692262 w 7039738"/>
                  <a:gd name="connsiteY624" fmla="*/ 2390273 h 4318087"/>
                  <a:gd name="connsiteX625" fmla="*/ 716325 w 7039738"/>
                  <a:gd name="connsiteY625" fmla="*/ 2374231 h 4318087"/>
                  <a:gd name="connsiteX626" fmla="*/ 756430 w 7039738"/>
                  <a:gd name="connsiteY626" fmla="*/ 2302042 h 4318087"/>
                  <a:gd name="connsiteX627" fmla="*/ 772472 w 7039738"/>
                  <a:gd name="connsiteY627" fmla="*/ 2277978 h 4318087"/>
                  <a:gd name="connsiteX628" fmla="*/ 788514 w 7039738"/>
                  <a:gd name="connsiteY628" fmla="*/ 2253915 h 4318087"/>
                  <a:gd name="connsiteX629" fmla="*/ 764451 w 7039738"/>
                  <a:gd name="connsiteY629" fmla="*/ 2237873 h 4318087"/>
                  <a:gd name="connsiteX630" fmla="*/ 740388 w 7039738"/>
                  <a:gd name="connsiteY630" fmla="*/ 2253915 h 4318087"/>
                  <a:gd name="connsiteX631" fmla="*/ 692262 w 7039738"/>
                  <a:gd name="connsiteY631" fmla="*/ 2269957 h 4318087"/>
                  <a:gd name="connsiteX632" fmla="*/ 636114 w 7039738"/>
                  <a:gd name="connsiteY632" fmla="*/ 2286000 h 4318087"/>
                  <a:gd name="connsiteX633" fmla="*/ 587988 w 7039738"/>
                  <a:gd name="connsiteY633" fmla="*/ 2310063 h 4318087"/>
                  <a:gd name="connsiteX634" fmla="*/ 563925 w 7039738"/>
                  <a:gd name="connsiteY634" fmla="*/ 2334126 h 4318087"/>
                  <a:gd name="connsiteX635" fmla="*/ 539862 w 7039738"/>
                  <a:gd name="connsiteY635" fmla="*/ 2342147 h 4318087"/>
                  <a:gd name="connsiteX636" fmla="*/ 523819 w 7039738"/>
                  <a:gd name="connsiteY636" fmla="*/ 2366210 h 4318087"/>
                  <a:gd name="connsiteX637" fmla="*/ 499756 w 7039738"/>
                  <a:gd name="connsiteY637" fmla="*/ 2390273 h 4318087"/>
                  <a:gd name="connsiteX638" fmla="*/ 523819 w 7039738"/>
                  <a:gd name="connsiteY638" fmla="*/ 2342147 h 4318087"/>
                  <a:gd name="connsiteX639" fmla="*/ 531841 w 7039738"/>
                  <a:gd name="connsiteY639" fmla="*/ 2318084 h 4318087"/>
                  <a:gd name="connsiteX640" fmla="*/ 555904 w 7039738"/>
                  <a:gd name="connsiteY640" fmla="*/ 2302042 h 4318087"/>
                  <a:gd name="connsiteX641" fmla="*/ 579967 w 7039738"/>
                  <a:gd name="connsiteY641" fmla="*/ 2253915 h 4318087"/>
                  <a:gd name="connsiteX642" fmla="*/ 604030 w 7039738"/>
                  <a:gd name="connsiteY642" fmla="*/ 2237873 h 4318087"/>
                  <a:gd name="connsiteX643" fmla="*/ 620072 w 7039738"/>
                  <a:gd name="connsiteY643" fmla="*/ 2213810 h 4318087"/>
                  <a:gd name="connsiteX644" fmla="*/ 692262 w 7039738"/>
                  <a:gd name="connsiteY644" fmla="*/ 2173705 h 4318087"/>
                  <a:gd name="connsiteX645" fmla="*/ 764451 w 7039738"/>
                  <a:gd name="connsiteY645" fmla="*/ 2133600 h 4318087"/>
                  <a:gd name="connsiteX646" fmla="*/ 780493 w 7039738"/>
                  <a:gd name="connsiteY646" fmla="*/ 2117557 h 4318087"/>
                  <a:gd name="connsiteX647" fmla="*/ 828619 w 7039738"/>
                  <a:gd name="connsiteY647" fmla="*/ 2101515 h 4318087"/>
                  <a:gd name="connsiteX648" fmla="*/ 876746 w 7039738"/>
                  <a:gd name="connsiteY648" fmla="*/ 2085473 h 4318087"/>
                  <a:gd name="connsiteX649" fmla="*/ 900809 w 7039738"/>
                  <a:gd name="connsiteY649" fmla="*/ 2077452 h 4318087"/>
                  <a:gd name="connsiteX650" fmla="*/ 924872 w 7039738"/>
                  <a:gd name="connsiteY650" fmla="*/ 2069431 h 4318087"/>
                  <a:gd name="connsiteX651" fmla="*/ 989041 w 7039738"/>
                  <a:gd name="connsiteY651" fmla="*/ 2053389 h 4318087"/>
                  <a:gd name="connsiteX652" fmla="*/ 1053209 w 7039738"/>
                  <a:gd name="connsiteY652" fmla="*/ 2037347 h 4318087"/>
                  <a:gd name="connsiteX653" fmla="*/ 1117377 w 7039738"/>
                  <a:gd name="connsiteY653" fmla="*/ 2029326 h 4318087"/>
                  <a:gd name="connsiteX654" fmla="*/ 1277798 w 7039738"/>
                  <a:gd name="connsiteY654" fmla="*/ 2013284 h 4318087"/>
                  <a:gd name="connsiteX655" fmla="*/ 1317904 w 7039738"/>
                  <a:gd name="connsiteY655" fmla="*/ 2005263 h 4318087"/>
                  <a:gd name="connsiteX656" fmla="*/ 1374051 w 7039738"/>
                  <a:gd name="connsiteY656" fmla="*/ 1997242 h 4318087"/>
                  <a:gd name="connsiteX657" fmla="*/ 1398114 w 7039738"/>
                  <a:gd name="connsiteY657" fmla="*/ 1989221 h 4318087"/>
                  <a:gd name="connsiteX658" fmla="*/ 1438219 w 7039738"/>
                  <a:gd name="connsiteY658" fmla="*/ 1965157 h 4318087"/>
                  <a:gd name="connsiteX659" fmla="*/ 1454262 w 7039738"/>
                  <a:gd name="connsiteY659" fmla="*/ 1949115 h 4318087"/>
                  <a:gd name="connsiteX660" fmla="*/ 1478325 w 7039738"/>
                  <a:gd name="connsiteY660" fmla="*/ 1941094 h 4318087"/>
                  <a:gd name="connsiteX661" fmla="*/ 1550514 w 7039738"/>
                  <a:gd name="connsiteY661" fmla="*/ 1900989 h 4318087"/>
                  <a:gd name="connsiteX662" fmla="*/ 1574577 w 7039738"/>
                  <a:gd name="connsiteY662" fmla="*/ 1876926 h 4318087"/>
                  <a:gd name="connsiteX663" fmla="*/ 1598641 w 7039738"/>
                  <a:gd name="connsiteY663" fmla="*/ 1860884 h 4318087"/>
                  <a:gd name="connsiteX664" fmla="*/ 1638746 w 7039738"/>
                  <a:gd name="connsiteY664" fmla="*/ 1820778 h 4318087"/>
                  <a:gd name="connsiteX665" fmla="*/ 1662809 w 7039738"/>
                  <a:gd name="connsiteY665" fmla="*/ 1796715 h 4318087"/>
                  <a:gd name="connsiteX666" fmla="*/ 1686872 w 7039738"/>
                  <a:gd name="connsiteY666" fmla="*/ 1780673 h 4318087"/>
                  <a:gd name="connsiteX667" fmla="*/ 1710935 w 7039738"/>
                  <a:gd name="connsiteY667" fmla="*/ 1748589 h 4318087"/>
                  <a:gd name="connsiteX668" fmla="*/ 1734998 w 7039738"/>
                  <a:gd name="connsiteY668" fmla="*/ 1732547 h 4318087"/>
                  <a:gd name="connsiteX669" fmla="*/ 1751041 w 7039738"/>
                  <a:gd name="connsiteY669" fmla="*/ 1716505 h 4318087"/>
                  <a:gd name="connsiteX670" fmla="*/ 1783125 w 7039738"/>
                  <a:gd name="connsiteY670" fmla="*/ 1676400 h 4318087"/>
                  <a:gd name="connsiteX671" fmla="*/ 1815209 w 7039738"/>
                  <a:gd name="connsiteY671" fmla="*/ 1636294 h 4318087"/>
                  <a:gd name="connsiteX672" fmla="*/ 1823230 w 7039738"/>
                  <a:gd name="connsiteY672" fmla="*/ 1612231 h 4318087"/>
                  <a:gd name="connsiteX673" fmla="*/ 1847293 w 7039738"/>
                  <a:gd name="connsiteY673" fmla="*/ 1564105 h 4318087"/>
                  <a:gd name="connsiteX674" fmla="*/ 1831251 w 7039738"/>
                  <a:gd name="connsiteY674" fmla="*/ 1451810 h 4318087"/>
                  <a:gd name="connsiteX675" fmla="*/ 1815209 w 7039738"/>
                  <a:gd name="connsiteY675" fmla="*/ 1427747 h 4318087"/>
                  <a:gd name="connsiteX676" fmla="*/ 1791146 w 7039738"/>
                  <a:gd name="connsiteY676" fmla="*/ 1411705 h 4318087"/>
                  <a:gd name="connsiteX677" fmla="*/ 1751041 w 7039738"/>
                  <a:gd name="connsiteY677" fmla="*/ 1371600 h 4318087"/>
                  <a:gd name="connsiteX678" fmla="*/ 1734998 w 7039738"/>
                  <a:gd name="connsiteY678" fmla="*/ 1355557 h 4318087"/>
                  <a:gd name="connsiteX679" fmla="*/ 1662809 w 7039738"/>
                  <a:gd name="connsiteY679" fmla="*/ 1315452 h 4318087"/>
                  <a:gd name="connsiteX680" fmla="*/ 1614683 w 7039738"/>
                  <a:gd name="connsiteY680" fmla="*/ 1275347 h 4318087"/>
                  <a:gd name="connsiteX681" fmla="*/ 1582598 w 7039738"/>
                  <a:gd name="connsiteY681" fmla="*/ 1251284 h 4318087"/>
                  <a:gd name="connsiteX682" fmla="*/ 1534472 w 7039738"/>
                  <a:gd name="connsiteY682" fmla="*/ 1235242 h 4318087"/>
                  <a:gd name="connsiteX683" fmla="*/ 1422177 w 7039738"/>
                  <a:gd name="connsiteY683" fmla="*/ 1203157 h 4318087"/>
                  <a:gd name="connsiteX684" fmla="*/ 1285819 w 7039738"/>
                  <a:gd name="connsiteY684" fmla="*/ 1179094 h 4318087"/>
                  <a:gd name="connsiteX685" fmla="*/ 1237693 w 7039738"/>
                  <a:gd name="connsiteY685" fmla="*/ 1171073 h 4318087"/>
                  <a:gd name="connsiteX686" fmla="*/ 1189567 w 7039738"/>
                  <a:gd name="connsiteY686" fmla="*/ 1163052 h 4318087"/>
                  <a:gd name="connsiteX687" fmla="*/ 1101335 w 7039738"/>
                  <a:gd name="connsiteY687" fmla="*/ 1147010 h 4318087"/>
                  <a:gd name="connsiteX688" fmla="*/ 900809 w 7039738"/>
                  <a:gd name="connsiteY688" fmla="*/ 1155031 h 4318087"/>
                  <a:gd name="connsiteX689" fmla="*/ 860704 w 7039738"/>
                  <a:gd name="connsiteY689" fmla="*/ 1163052 h 4318087"/>
                  <a:gd name="connsiteX690" fmla="*/ 772472 w 7039738"/>
                  <a:gd name="connsiteY690" fmla="*/ 1179094 h 4318087"/>
                  <a:gd name="connsiteX691" fmla="*/ 748409 w 7039738"/>
                  <a:gd name="connsiteY691" fmla="*/ 1195136 h 4318087"/>
                  <a:gd name="connsiteX692" fmla="*/ 716325 w 7039738"/>
                  <a:gd name="connsiteY692" fmla="*/ 1203157 h 4318087"/>
                  <a:gd name="connsiteX693" fmla="*/ 692262 w 7039738"/>
                  <a:gd name="connsiteY693" fmla="*/ 1211178 h 4318087"/>
                  <a:gd name="connsiteX694" fmla="*/ 628093 w 7039738"/>
                  <a:gd name="connsiteY694" fmla="*/ 1243263 h 4318087"/>
                  <a:gd name="connsiteX695" fmla="*/ 571946 w 7039738"/>
                  <a:gd name="connsiteY695" fmla="*/ 1259305 h 4318087"/>
                  <a:gd name="connsiteX696" fmla="*/ 507777 w 7039738"/>
                  <a:gd name="connsiteY696" fmla="*/ 1291389 h 4318087"/>
                  <a:gd name="connsiteX697" fmla="*/ 475693 w 7039738"/>
                  <a:gd name="connsiteY697" fmla="*/ 1307431 h 4318087"/>
                  <a:gd name="connsiteX698" fmla="*/ 451630 w 7039738"/>
                  <a:gd name="connsiteY698" fmla="*/ 1315452 h 4318087"/>
                  <a:gd name="connsiteX699" fmla="*/ 411525 w 7039738"/>
                  <a:gd name="connsiteY699" fmla="*/ 1347536 h 4318087"/>
                  <a:gd name="connsiteX700" fmla="*/ 355377 w 7039738"/>
                  <a:gd name="connsiteY700" fmla="*/ 1379621 h 4318087"/>
                  <a:gd name="connsiteX701" fmla="*/ 323293 w 7039738"/>
                  <a:gd name="connsiteY701" fmla="*/ 1403684 h 4318087"/>
                  <a:gd name="connsiteX702" fmla="*/ 299230 w 7039738"/>
                  <a:gd name="connsiteY702" fmla="*/ 1411705 h 4318087"/>
                  <a:gd name="connsiteX703" fmla="*/ 275167 w 7039738"/>
                  <a:gd name="connsiteY703" fmla="*/ 1435768 h 4318087"/>
                  <a:gd name="connsiteX704" fmla="*/ 251104 w 7039738"/>
                  <a:gd name="connsiteY704" fmla="*/ 1443789 h 4318087"/>
                  <a:gd name="connsiteX705" fmla="*/ 210998 w 7039738"/>
                  <a:gd name="connsiteY705" fmla="*/ 1475873 h 4318087"/>
                  <a:gd name="connsiteX706" fmla="*/ 186935 w 7039738"/>
                  <a:gd name="connsiteY706" fmla="*/ 1491915 h 4318087"/>
                  <a:gd name="connsiteX707" fmla="*/ 235062 w 7039738"/>
                  <a:gd name="connsiteY707" fmla="*/ 1475873 h 4318087"/>
                  <a:gd name="connsiteX708" fmla="*/ 251104 w 7039738"/>
                  <a:gd name="connsiteY708" fmla="*/ 1451810 h 4318087"/>
                  <a:gd name="connsiteX709" fmla="*/ 251104 w 7039738"/>
                  <a:gd name="connsiteY709" fmla="*/ 1371600 h 4318087"/>
                  <a:gd name="connsiteX710" fmla="*/ 90683 w 7039738"/>
                  <a:gd name="connsiteY710" fmla="*/ 1395663 h 4318087"/>
                  <a:gd name="connsiteX711" fmla="*/ 42556 w 7039738"/>
                  <a:gd name="connsiteY711" fmla="*/ 1427747 h 4318087"/>
                  <a:gd name="connsiteX712" fmla="*/ 18493 w 7039738"/>
                  <a:gd name="connsiteY712" fmla="*/ 1443789 h 4318087"/>
                  <a:gd name="connsiteX713" fmla="*/ 42556 w 7039738"/>
                  <a:gd name="connsiteY713" fmla="*/ 1419726 h 4318087"/>
                  <a:gd name="connsiteX714" fmla="*/ 66619 w 7039738"/>
                  <a:gd name="connsiteY714" fmla="*/ 1411705 h 4318087"/>
                  <a:gd name="connsiteX715" fmla="*/ 106725 w 7039738"/>
                  <a:gd name="connsiteY715" fmla="*/ 1379621 h 4318087"/>
                  <a:gd name="connsiteX716" fmla="*/ 130788 w 7039738"/>
                  <a:gd name="connsiteY716" fmla="*/ 1371600 h 4318087"/>
                  <a:gd name="connsiteX717" fmla="*/ 146830 w 7039738"/>
                  <a:gd name="connsiteY717" fmla="*/ 1355557 h 4318087"/>
                  <a:gd name="connsiteX718" fmla="*/ 170893 w 7039738"/>
                  <a:gd name="connsiteY718" fmla="*/ 1339515 h 4318087"/>
                  <a:gd name="connsiteX719" fmla="*/ 210998 w 7039738"/>
                  <a:gd name="connsiteY719" fmla="*/ 1307431 h 4318087"/>
                  <a:gd name="connsiteX720" fmla="*/ 227041 w 7039738"/>
                  <a:gd name="connsiteY720" fmla="*/ 1291389 h 4318087"/>
                  <a:gd name="connsiteX721" fmla="*/ 275167 w 7039738"/>
                  <a:gd name="connsiteY721" fmla="*/ 1275347 h 4318087"/>
                  <a:gd name="connsiteX722" fmla="*/ 299230 w 7039738"/>
                  <a:gd name="connsiteY722" fmla="*/ 1267326 h 4318087"/>
                  <a:gd name="connsiteX723" fmla="*/ 323293 w 7039738"/>
                  <a:gd name="connsiteY723" fmla="*/ 1251284 h 4318087"/>
                  <a:gd name="connsiteX724" fmla="*/ 371419 w 7039738"/>
                  <a:gd name="connsiteY724" fmla="*/ 1235242 h 4318087"/>
                  <a:gd name="connsiteX725" fmla="*/ 395483 w 7039738"/>
                  <a:gd name="connsiteY725" fmla="*/ 1227221 h 4318087"/>
                  <a:gd name="connsiteX726" fmla="*/ 459651 w 7039738"/>
                  <a:gd name="connsiteY726" fmla="*/ 1195136 h 4318087"/>
                  <a:gd name="connsiteX727" fmla="*/ 507777 w 7039738"/>
                  <a:gd name="connsiteY727" fmla="*/ 1171073 h 4318087"/>
                  <a:gd name="connsiteX728" fmla="*/ 531841 w 7039738"/>
                  <a:gd name="connsiteY728" fmla="*/ 1155031 h 4318087"/>
                  <a:gd name="connsiteX729" fmla="*/ 596009 w 7039738"/>
                  <a:gd name="connsiteY729" fmla="*/ 1122947 h 4318087"/>
                  <a:gd name="connsiteX730" fmla="*/ 644135 w 7039738"/>
                  <a:gd name="connsiteY730" fmla="*/ 1106905 h 4318087"/>
                  <a:gd name="connsiteX731" fmla="*/ 668198 w 7039738"/>
                  <a:gd name="connsiteY731" fmla="*/ 1090863 h 4318087"/>
                  <a:gd name="connsiteX732" fmla="*/ 724346 w 7039738"/>
                  <a:gd name="connsiteY732" fmla="*/ 1074821 h 4318087"/>
                  <a:gd name="connsiteX733" fmla="*/ 772472 w 7039738"/>
                  <a:gd name="connsiteY733" fmla="*/ 1058778 h 4318087"/>
                  <a:gd name="connsiteX734" fmla="*/ 804556 w 7039738"/>
                  <a:gd name="connsiteY734" fmla="*/ 1050757 h 4318087"/>
                  <a:gd name="connsiteX735" fmla="*/ 828619 w 7039738"/>
                  <a:gd name="connsiteY735" fmla="*/ 1042736 h 4318087"/>
                  <a:gd name="connsiteX736" fmla="*/ 940914 w 7039738"/>
                  <a:gd name="connsiteY736" fmla="*/ 1026694 h 4318087"/>
                  <a:gd name="connsiteX737" fmla="*/ 1165504 w 7039738"/>
                  <a:gd name="connsiteY737" fmla="*/ 1034715 h 4318087"/>
                  <a:gd name="connsiteX738" fmla="*/ 1333946 w 7039738"/>
                  <a:gd name="connsiteY738" fmla="*/ 1050757 h 4318087"/>
                  <a:gd name="connsiteX739" fmla="*/ 1486346 w 7039738"/>
                  <a:gd name="connsiteY739" fmla="*/ 1058778 h 4318087"/>
                  <a:gd name="connsiteX740" fmla="*/ 1534472 w 7039738"/>
                  <a:gd name="connsiteY740" fmla="*/ 1074821 h 4318087"/>
                  <a:gd name="connsiteX741" fmla="*/ 1558535 w 7039738"/>
                  <a:gd name="connsiteY741" fmla="*/ 1082842 h 4318087"/>
                  <a:gd name="connsiteX742" fmla="*/ 1614683 w 7039738"/>
                  <a:gd name="connsiteY742" fmla="*/ 1090863 h 4318087"/>
                  <a:gd name="connsiteX743" fmla="*/ 1606662 w 7039738"/>
                  <a:gd name="connsiteY743" fmla="*/ 1074821 h 4318087"/>
                  <a:gd name="connsiteX744" fmla="*/ 1542493 w 7039738"/>
                  <a:gd name="connsiteY744" fmla="*/ 1018673 h 4318087"/>
                  <a:gd name="connsiteX745" fmla="*/ 1478325 w 7039738"/>
                  <a:gd name="connsiteY745" fmla="*/ 1002631 h 4318087"/>
                  <a:gd name="connsiteX746" fmla="*/ 1454262 w 7039738"/>
                  <a:gd name="connsiteY746" fmla="*/ 994610 h 4318087"/>
                  <a:gd name="connsiteX747" fmla="*/ 1269777 w 7039738"/>
                  <a:gd name="connsiteY747" fmla="*/ 978568 h 4318087"/>
                  <a:gd name="connsiteX748" fmla="*/ 1085293 w 7039738"/>
                  <a:gd name="connsiteY748" fmla="*/ 962526 h 4318087"/>
                  <a:gd name="connsiteX749" fmla="*/ 788514 w 7039738"/>
                  <a:gd name="connsiteY749" fmla="*/ 946484 h 4318087"/>
                  <a:gd name="connsiteX750" fmla="*/ 668198 w 7039738"/>
                  <a:gd name="connsiteY750" fmla="*/ 938463 h 4318087"/>
                  <a:gd name="connsiteX751" fmla="*/ 628093 w 7039738"/>
                  <a:gd name="connsiteY751" fmla="*/ 930442 h 4318087"/>
                  <a:gd name="connsiteX752" fmla="*/ 604030 w 7039738"/>
                  <a:gd name="connsiteY752" fmla="*/ 922421 h 4318087"/>
                  <a:gd name="connsiteX753" fmla="*/ 531841 w 7039738"/>
                  <a:gd name="connsiteY753" fmla="*/ 906378 h 4318087"/>
                  <a:gd name="connsiteX754" fmla="*/ 483714 w 7039738"/>
                  <a:gd name="connsiteY754" fmla="*/ 890336 h 4318087"/>
                  <a:gd name="connsiteX755" fmla="*/ 435588 w 7039738"/>
                  <a:gd name="connsiteY755" fmla="*/ 858252 h 4318087"/>
                  <a:gd name="connsiteX756" fmla="*/ 387462 w 7039738"/>
                  <a:gd name="connsiteY756" fmla="*/ 842210 h 4318087"/>
                  <a:gd name="connsiteX757" fmla="*/ 347356 w 7039738"/>
                  <a:gd name="connsiteY757" fmla="*/ 810126 h 4318087"/>
                  <a:gd name="connsiteX758" fmla="*/ 323293 w 7039738"/>
                  <a:gd name="connsiteY758" fmla="*/ 786063 h 4318087"/>
                  <a:gd name="connsiteX759" fmla="*/ 299230 w 7039738"/>
                  <a:gd name="connsiteY759" fmla="*/ 770021 h 4318087"/>
                  <a:gd name="connsiteX760" fmla="*/ 283188 w 7039738"/>
                  <a:gd name="connsiteY760" fmla="*/ 753978 h 4318087"/>
                  <a:gd name="connsiteX761" fmla="*/ 331314 w 7039738"/>
                  <a:gd name="connsiteY761" fmla="*/ 778042 h 4318087"/>
                  <a:gd name="connsiteX762" fmla="*/ 379441 w 7039738"/>
                  <a:gd name="connsiteY762" fmla="*/ 794084 h 4318087"/>
                  <a:gd name="connsiteX763" fmla="*/ 403504 w 7039738"/>
                  <a:gd name="connsiteY763" fmla="*/ 802105 h 4318087"/>
                  <a:gd name="connsiteX764" fmla="*/ 427567 w 7039738"/>
                  <a:gd name="connsiteY764" fmla="*/ 810126 h 4318087"/>
                  <a:gd name="connsiteX765" fmla="*/ 467672 w 7039738"/>
                  <a:gd name="connsiteY765" fmla="*/ 802105 h 4318087"/>
                  <a:gd name="connsiteX766" fmla="*/ 451630 w 7039738"/>
                  <a:gd name="connsiteY766" fmla="*/ 753978 h 4318087"/>
                  <a:gd name="connsiteX767" fmla="*/ 427567 w 7039738"/>
                  <a:gd name="connsiteY767" fmla="*/ 681789 h 4318087"/>
                  <a:gd name="connsiteX768" fmla="*/ 419546 w 7039738"/>
                  <a:gd name="connsiteY768" fmla="*/ 657726 h 4318087"/>
                  <a:gd name="connsiteX769" fmla="*/ 411525 w 7039738"/>
                  <a:gd name="connsiteY769" fmla="*/ 633663 h 4318087"/>
                  <a:gd name="connsiteX770" fmla="*/ 419546 w 7039738"/>
                  <a:gd name="connsiteY770" fmla="*/ 577515 h 43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Lst>
                <a:rect l="l" t="t" r="r" b="b"/>
                <a:pathLst>
                  <a:path w="7039738" h="4318087">
                    <a:moveTo>
                      <a:pt x="419546" y="577515"/>
                    </a:moveTo>
                    <a:cubicBezTo>
                      <a:pt x="422220" y="590884"/>
                      <a:pt x="421926" y="605210"/>
                      <a:pt x="427567" y="617621"/>
                    </a:cubicBezTo>
                    <a:cubicBezTo>
                      <a:pt x="447910" y="662376"/>
                      <a:pt x="452153" y="660749"/>
                      <a:pt x="483714" y="681789"/>
                    </a:cubicBezTo>
                    <a:cubicBezTo>
                      <a:pt x="505103" y="745957"/>
                      <a:pt x="473019" y="671094"/>
                      <a:pt x="515798" y="713873"/>
                    </a:cubicBezTo>
                    <a:cubicBezTo>
                      <a:pt x="558576" y="756651"/>
                      <a:pt x="483713" y="724568"/>
                      <a:pt x="547883" y="745957"/>
                    </a:cubicBezTo>
                    <a:cubicBezTo>
                      <a:pt x="575882" y="773957"/>
                      <a:pt x="556751" y="759609"/>
                      <a:pt x="612051" y="778042"/>
                    </a:cubicBezTo>
                    <a:lnTo>
                      <a:pt x="636114" y="786063"/>
                    </a:lnTo>
                    <a:cubicBezTo>
                      <a:pt x="718330" y="813468"/>
                      <a:pt x="653486" y="794302"/>
                      <a:pt x="844662" y="802105"/>
                    </a:cubicBezTo>
                    <a:cubicBezTo>
                      <a:pt x="1117179" y="813228"/>
                      <a:pt x="1055543" y="810183"/>
                      <a:pt x="1382072" y="818147"/>
                    </a:cubicBezTo>
                    <a:cubicBezTo>
                      <a:pt x="1390093" y="820821"/>
                      <a:pt x="1397844" y="824510"/>
                      <a:pt x="1406135" y="826168"/>
                    </a:cubicBezTo>
                    <a:cubicBezTo>
                      <a:pt x="1469839" y="838909"/>
                      <a:pt x="1533763" y="837219"/>
                      <a:pt x="1598641" y="842210"/>
                    </a:cubicBezTo>
                    <a:cubicBezTo>
                      <a:pt x="1634688" y="844983"/>
                      <a:pt x="1675070" y="849286"/>
                      <a:pt x="1710935" y="858252"/>
                    </a:cubicBezTo>
                    <a:cubicBezTo>
                      <a:pt x="1719137" y="860303"/>
                      <a:pt x="1726707" y="864615"/>
                      <a:pt x="1734998" y="866273"/>
                    </a:cubicBezTo>
                    <a:cubicBezTo>
                      <a:pt x="1766893" y="872652"/>
                      <a:pt x="1799051" y="877715"/>
                      <a:pt x="1831251" y="882315"/>
                    </a:cubicBezTo>
                    <a:cubicBezTo>
                      <a:pt x="1849967" y="884989"/>
                      <a:pt x="1868797" y="886954"/>
                      <a:pt x="1887398" y="890336"/>
                    </a:cubicBezTo>
                    <a:cubicBezTo>
                      <a:pt x="1942402" y="900337"/>
                      <a:pt x="1897738" y="894925"/>
                      <a:pt x="1943546" y="906378"/>
                    </a:cubicBezTo>
                    <a:cubicBezTo>
                      <a:pt x="1956772" y="909685"/>
                      <a:pt x="1970425" y="911093"/>
                      <a:pt x="1983651" y="914400"/>
                    </a:cubicBezTo>
                    <a:cubicBezTo>
                      <a:pt x="2013752" y="921926"/>
                      <a:pt x="2007655" y="924688"/>
                      <a:pt x="2039798" y="938463"/>
                    </a:cubicBezTo>
                    <a:cubicBezTo>
                      <a:pt x="2047570" y="941794"/>
                      <a:pt x="2055945" y="943515"/>
                      <a:pt x="2063862" y="946484"/>
                    </a:cubicBezTo>
                    <a:cubicBezTo>
                      <a:pt x="2085316" y="954529"/>
                      <a:pt x="2115798" y="966416"/>
                      <a:pt x="2136051" y="978568"/>
                    </a:cubicBezTo>
                    <a:cubicBezTo>
                      <a:pt x="2152584" y="988488"/>
                      <a:pt x="2166932" y="1002030"/>
                      <a:pt x="2184177" y="1010652"/>
                    </a:cubicBezTo>
                    <a:cubicBezTo>
                      <a:pt x="2194872" y="1015999"/>
                      <a:pt x="2205160" y="1022253"/>
                      <a:pt x="2216262" y="1026694"/>
                    </a:cubicBezTo>
                    <a:cubicBezTo>
                      <a:pt x="2231962" y="1032974"/>
                      <a:pt x="2250318" y="1033356"/>
                      <a:pt x="2264388" y="1042736"/>
                    </a:cubicBezTo>
                    <a:cubicBezTo>
                      <a:pt x="2272409" y="1048083"/>
                      <a:pt x="2280923" y="1052756"/>
                      <a:pt x="2288451" y="1058778"/>
                    </a:cubicBezTo>
                    <a:cubicBezTo>
                      <a:pt x="2294356" y="1063502"/>
                      <a:pt x="2298008" y="1070930"/>
                      <a:pt x="2304493" y="1074821"/>
                    </a:cubicBezTo>
                    <a:cubicBezTo>
                      <a:pt x="2311743" y="1079171"/>
                      <a:pt x="2321165" y="1078736"/>
                      <a:pt x="2328556" y="1082842"/>
                    </a:cubicBezTo>
                    <a:cubicBezTo>
                      <a:pt x="2345410" y="1092205"/>
                      <a:pt x="2360641" y="1104231"/>
                      <a:pt x="2376683" y="1114926"/>
                    </a:cubicBezTo>
                    <a:cubicBezTo>
                      <a:pt x="2384704" y="1120273"/>
                      <a:pt x="2391394" y="1128630"/>
                      <a:pt x="2400746" y="1130968"/>
                    </a:cubicBezTo>
                    <a:lnTo>
                      <a:pt x="2432830" y="1138989"/>
                    </a:lnTo>
                    <a:cubicBezTo>
                      <a:pt x="2438177" y="1147010"/>
                      <a:pt x="2441344" y="1157030"/>
                      <a:pt x="2448872" y="1163052"/>
                    </a:cubicBezTo>
                    <a:cubicBezTo>
                      <a:pt x="2455474" y="1168334"/>
                      <a:pt x="2465373" y="1167292"/>
                      <a:pt x="2472935" y="1171073"/>
                    </a:cubicBezTo>
                    <a:cubicBezTo>
                      <a:pt x="2481557" y="1175384"/>
                      <a:pt x="2489470" y="1181093"/>
                      <a:pt x="2496998" y="1187115"/>
                    </a:cubicBezTo>
                    <a:cubicBezTo>
                      <a:pt x="2502903" y="1191839"/>
                      <a:pt x="2507136" y="1198433"/>
                      <a:pt x="2513041" y="1203157"/>
                    </a:cubicBezTo>
                    <a:cubicBezTo>
                      <a:pt x="2520569" y="1209179"/>
                      <a:pt x="2529899" y="1212795"/>
                      <a:pt x="2537104" y="1219200"/>
                    </a:cubicBezTo>
                    <a:cubicBezTo>
                      <a:pt x="2602028" y="1276911"/>
                      <a:pt x="2559675" y="1258808"/>
                      <a:pt x="2609293" y="1275347"/>
                    </a:cubicBezTo>
                    <a:cubicBezTo>
                      <a:pt x="2646067" y="1330508"/>
                      <a:pt x="2623086" y="1317376"/>
                      <a:pt x="2665441" y="1331494"/>
                    </a:cubicBezTo>
                    <a:cubicBezTo>
                      <a:pt x="2679370" y="1373281"/>
                      <a:pt x="2664338" y="1340142"/>
                      <a:pt x="2689504" y="1371600"/>
                    </a:cubicBezTo>
                    <a:cubicBezTo>
                      <a:pt x="2720059" y="1409794"/>
                      <a:pt x="2688360" y="1384206"/>
                      <a:pt x="2729609" y="1411705"/>
                    </a:cubicBezTo>
                    <a:lnTo>
                      <a:pt x="2721588" y="1387642"/>
                    </a:lnTo>
                    <a:lnTo>
                      <a:pt x="2713567" y="1363578"/>
                    </a:lnTo>
                    <a:lnTo>
                      <a:pt x="2705546" y="1339515"/>
                    </a:lnTo>
                    <a:cubicBezTo>
                      <a:pt x="2691450" y="1184454"/>
                      <a:pt x="2692550" y="1236553"/>
                      <a:pt x="2705546" y="1002631"/>
                    </a:cubicBezTo>
                    <a:cubicBezTo>
                      <a:pt x="2705789" y="998257"/>
                      <a:pt x="2718298" y="938119"/>
                      <a:pt x="2721588" y="930442"/>
                    </a:cubicBezTo>
                    <a:cubicBezTo>
                      <a:pt x="2725385" y="921581"/>
                      <a:pt x="2732283" y="914399"/>
                      <a:pt x="2737630" y="906378"/>
                    </a:cubicBezTo>
                    <a:cubicBezTo>
                      <a:pt x="2754323" y="839604"/>
                      <a:pt x="2733997" y="905623"/>
                      <a:pt x="2761693" y="850231"/>
                    </a:cubicBezTo>
                    <a:cubicBezTo>
                      <a:pt x="2781866" y="809886"/>
                      <a:pt x="2751217" y="828623"/>
                      <a:pt x="2801798" y="778042"/>
                    </a:cubicBezTo>
                    <a:cubicBezTo>
                      <a:pt x="2809819" y="770021"/>
                      <a:pt x="2818898" y="762932"/>
                      <a:pt x="2825862" y="753978"/>
                    </a:cubicBezTo>
                    <a:cubicBezTo>
                      <a:pt x="2837699" y="738759"/>
                      <a:pt x="2847251" y="721894"/>
                      <a:pt x="2857946" y="705852"/>
                    </a:cubicBezTo>
                    <a:cubicBezTo>
                      <a:pt x="2863293" y="697831"/>
                      <a:pt x="2867171" y="688606"/>
                      <a:pt x="2873988" y="681789"/>
                    </a:cubicBezTo>
                    <a:cubicBezTo>
                      <a:pt x="2903137" y="652640"/>
                      <a:pt x="2896391" y="661654"/>
                      <a:pt x="2922114" y="625642"/>
                    </a:cubicBezTo>
                    <a:cubicBezTo>
                      <a:pt x="2981848" y="542012"/>
                      <a:pt x="2887332" y="667378"/>
                      <a:pt x="2962219" y="577515"/>
                    </a:cubicBezTo>
                    <a:cubicBezTo>
                      <a:pt x="2982042" y="553728"/>
                      <a:pt x="2977489" y="549393"/>
                      <a:pt x="2994304" y="521368"/>
                    </a:cubicBezTo>
                    <a:cubicBezTo>
                      <a:pt x="3004224" y="504835"/>
                      <a:pt x="3026388" y="473242"/>
                      <a:pt x="3026388" y="473242"/>
                    </a:cubicBezTo>
                    <a:cubicBezTo>
                      <a:pt x="3031735" y="457200"/>
                      <a:pt x="3033050" y="439185"/>
                      <a:pt x="3042430" y="425115"/>
                    </a:cubicBezTo>
                    <a:cubicBezTo>
                      <a:pt x="3060007" y="398750"/>
                      <a:pt x="3058191" y="406046"/>
                      <a:pt x="3066493" y="376989"/>
                    </a:cubicBezTo>
                    <a:cubicBezTo>
                      <a:pt x="3069521" y="366389"/>
                      <a:pt x="3071486" y="355505"/>
                      <a:pt x="3074514" y="344905"/>
                    </a:cubicBezTo>
                    <a:cubicBezTo>
                      <a:pt x="3076837" y="336775"/>
                      <a:pt x="3080310" y="328999"/>
                      <a:pt x="3082535" y="320842"/>
                    </a:cubicBezTo>
                    <a:cubicBezTo>
                      <a:pt x="3088336" y="299571"/>
                      <a:pt x="3091605" y="277590"/>
                      <a:pt x="3098577" y="256673"/>
                    </a:cubicBezTo>
                    <a:cubicBezTo>
                      <a:pt x="3101251" y="248652"/>
                      <a:pt x="3104764" y="240864"/>
                      <a:pt x="3106598" y="232610"/>
                    </a:cubicBezTo>
                    <a:cubicBezTo>
                      <a:pt x="3125418" y="147922"/>
                      <a:pt x="3104584" y="214585"/>
                      <a:pt x="3122641" y="160421"/>
                    </a:cubicBezTo>
                    <a:cubicBezTo>
                      <a:pt x="3140050" y="21145"/>
                      <a:pt x="3128227" y="73909"/>
                      <a:pt x="3146704" y="0"/>
                    </a:cubicBezTo>
                    <a:cubicBezTo>
                      <a:pt x="3149378" y="8021"/>
                      <a:pt x="3152891" y="15809"/>
                      <a:pt x="3154725" y="24063"/>
                    </a:cubicBezTo>
                    <a:cubicBezTo>
                      <a:pt x="3162726" y="60067"/>
                      <a:pt x="3166905" y="109624"/>
                      <a:pt x="3170767" y="144378"/>
                    </a:cubicBezTo>
                    <a:cubicBezTo>
                      <a:pt x="3168093" y="208547"/>
                      <a:pt x="3156931" y="272923"/>
                      <a:pt x="3162746" y="336884"/>
                    </a:cubicBezTo>
                    <a:cubicBezTo>
                      <a:pt x="3163619" y="346484"/>
                      <a:pt x="3180787" y="328370"/>
                      <a:pt x="3186809" y="320842"/>
                    </a:cubicBezTo>
                    <a:cubicBezTo>
                      <a:pt x="3192091" y="314240"/>
                      <a:pt x="3191049" y="304341"/>
                      <a:pt x="3194830" y="296778"/>
                    </a:cubicBezTo>
                    <a:cubicBezTo>
                      <a:pt x="3199141" y="288156"/>
                      <a:pt x="3206957" y="281524"/>
                      <a:pt x="3210872" y="272715"/>
                    </a:cubicBezTo>
                    <a:cubicBezTo>
                      <a:pt x="3217740" y="257263"/>
                      <a:pt x="3221567" y="240631"/>
                      <a:pt x="3226914" y="224589"/>
                    </a:cubicBezTo>
                    <a:lnTo>
                      <a:pt x="3234935" y="200526"/>
                    </a:lnTo>
                    <a:cubicBezTo>
                      <a:pt x="3237609" y="192505"/>
                      <a:pt x="3238266" y="183498"/>
                      <a:pt x="3242956" y="176463"/>
                    </a:cubicBezTo>
                    <a:lnTo>
                      <a:pt x="3258998" y="152400"/>
                    </a:lnTo>
                    <a:cubicBezTo>
                      <a:pt x="3285960" y="71509"/>
                      <a:pt x="3244817" y="196994"/>
                      <a:pt x="3275041" y="96252"/>
                    </a:cubicBezTo>
                    <a:cubicBezTo>
                      <a:pt x="3304327" y="-1364"/>
                      <a:pt x="3280620" y="89976"/>
                      <a:pt x="3299104" y="16042"/>
                    </a:cubicBezTo>
                    <a:cubicBezTo>
                      <a:pt x="3301778" y="26737"/>
                      <a:pt x="3304734" y="37365"/>
                      <a:pt x="3307125" y="48126"/>
                    </a:cubicBezTo>
                    <a:cubicBezTo>
                      <a:pt x="3310082" y="61434"/>
                      <a:pt x="3311839" y="75005"/>
                      <a:pt x="3315146" y="88231"/>
                    </a:cubicBezTo>
                    <a:cubicBezTo>
                      <a:pt x="3317197" y="96433"/>
                      <a:pt x="3320493" y="104273"/>
                      <a:pt x="3323167" y="112294"/>
                    </a:cubicBezTo>
                    <a:cubicBezTo>
                      <a:pt x="3317847" y="202739"/>
                      <a:pt x="3324254" y="237371"/>
                      <a:pt x="3299104" y="312821"/>
                    </a:cubicBezTo>
                    <a:lnTo>
                      <a:pt x="3283062" y="360947"/>
                    </a:lnTo>
                    <a:cubicBezTo>
                      <a:pt x="3280388" y="368968"/>
                      <a:pt x="3281020" y="379032"/>
                      <a:pt x="3275041" y="385010"/>
                    </a:cubicBezTo>
                    <a:cubicBezTo>
                      <a:pt x="3260119" y="399931"/>
                      <a:pt x="3253075" y="404877"/>
                      <a:pt x="3242956" y="425115"/>
                    </a:cubicBezTo>
                    <a:cubicBezTo>
                      <a:pt x="3239175" y="432677"/>
                      <a:pt x="3239285" y="441928"/>
                      <a:pt x="3234935" y="449178"/>
                    </a:cubicBezTo>
                    <a:cubicBezTo>
                      <a:pt x="3231044" y="455663"/>
                      <a:pt x="3223617" y="459316"/>
                      <a:pt x="3218893" y="465221"/>
                    </a:cubicBezTo>
                    <a:cubicBezTo>
                      <a:pt x="3188338" y="503415"/>
                      <a:pt x="3220037" y="477827"/>
                      <a:pt x="3178788" y="505326"/>
                    </a:cubicBezTo>
                    <a:cubicBezTo>
                      <a:pt x="3173441" y="513347"/>
                      <a:pt x="3169563" y="522572"/>
                      <a:pt x="3162746" y="529389"/>
                    </a:cubicBezTo>
                    <a:cubicBezTo>
                      <a:pt x="3155929" y="536206"/>
                      <a:pt x="3144705" y="537903"/>
                      <a:pt x="3138683" y="545431"/>
                    </a:cubicBezTo>
                    <a:cubicBezTo>
                      <a:pt x="3107571" y="584321"/>
                      <a:pt x="3159101" y="560015"/>
                      <a:pt x="3106598" y="577515"/>
                    </a:cubicBezTo>
                    <a:cubicBezTo>
                      <a:pt x="3103924" y="585536"/>
                      <a:pt x="3102927" y="594328"/>
                      <a:pt x="3098577" y="601578"/>
                    </a:cubicBezTo>
                    <a:cubicBezTo>
                      <a:pt x="3094686" y="608063"/>
                      <a:pt x="3087072" y="611571"/>
                      <a:pt x="3082535" y="617621"/>
                    </a:cubicBezTo>
                    <a:cubicBezTo>
                      <a:pt x="3070967" y="633045"/>
                      <a:pt x="3061146" y="649705"/>
                      <a:pt x="3050451" y="665747"/>
                    </a:cubicBezTo>
                    <a:lnTo>
                      <a:pt x="3034409" y="689810"/>
                    </a:lnTo>
                    <a:lnTo>
                      <a:pt x="3018367" y="713873"/>
                    </a:lnTo>
                    <a:cubicBezTo>
                      <a:pt x="3039756" y="681789"/>
                      <a:pt x="3026388" y="695157"/>
                      <a:pt x="3058472" y="673768"/>
                    </a:cubicBezTo>
                    <a:cubicBezTo>
                      <a:pt x="3061146" y="665747"/>
                      <a:pt x="3060514" y="655684"/>
                      <a:pt x="3066493" y="649705"/>
                    </a:cubicBezTo>
                    <a:cubicBezTo>
                      <a:pt x="3072472" y="643726"/>
                      <a:pt x="3082994" y="645465"/>
                      <a:pt x="3090556" y="641684"/>
                    </a:cubicBezTo>
                    <a:cubicBezTo>
                      <a:pt x="3186850" y="593537"/>
                      <a:pt x="3056074" y="654354"/>
                      <a:pt x="3130662" y="609600"/>
                    </a:cubicBezTo>
                    <a:cubicBezTo>
                      <a:pt x="3137912" y="605250"/>
                      <a:pt x="3147163" y="605359"/>
                      <a:pt x="3154725" y="601578"/>
                    </a:cubicBezTo>
                    <a:cubicBezTo>
                      <a:pt x="3193930" y="581974"/>
                      <a:pt x="3162532" y="587595"/>
                      <a:pt x="3202851" y="577515"/>
                    </a:cubicBezTo>
                    <a:cubicBezTo>
                      <a:pt x="3253752" y="564790"/>
                      <a:pt x="3247234" y="573416"/>
                      <a:pt x="3307125" y="553452"/>
                    </a:cubicBezTo>
                    <a:cubicBezTo>
                      <a:pt x="3315146" y="550778"/>
                      <a:pt x="3322897" y="547089"/>
                      <a:pt x="3331188" y="545431"/>
                    </a:cubicBezTo>
                    <a:cubicBezTo>
                      <a:pt x="3349727" y="541723"/>
                      <a:pt x="3368734" y="540792"/>
                      <a:pt x="3387335" y="537410"/>
                    </a:cubicBezTo>
                    <a:cubicBezTo>
                      <a:pt x="3442341" y="527409"/>
                      <a:pt x="3397671" y="532821"/>
                      <a:pt x="3443483" y="521368"/>
                    </a:cubicBezTo>
                    <a:cubicBezTo>
                      <a:pt x="3456709" y="518062"/>
                      <a:pt x="3470362" y="516654"/>
                      <a:pt x="3483588" y="513347"/>
                    </a:cubicBezTo>
                    <a:cubicBezTo>
                      <a:pt x="3491790" y="511296"/>
                      <a:pt x="3499521" y="507649"/>
                      <a:pt x="3507651" y="505326"/>
                    </a:cubicBezTo>
                    <a:cubicBezTo>
                      <a:pt x="3518251" y="502298"/>
                      <a:pt x="3529135" y="500333"/>
                      <a:pt x="3539735" y="497305"/>
                    </a:cubicBezTo>
                    <a:cubicBezTo>
                      <a:pt x="3566438" y="489676"/>
                      <a:pt x="3565790" y="486278"/>
                      <a:pt x="3595883" y="481263"/>
                    </a:cubicBezTo>
                    <a:cubicBezTo>
                      <a:pt x="3617146" y="477719"/>
                      <a:pt x="3638712" y="476290"/>
                      <a:pt x="3660051" y="473242"/>
                    </a:cubicBezTo>
                    <a:cubicBezTo>
                      <a:pt x="3676151" y="470942"/>
                      <a:pt x="3692301" y="468749"/>
                      <a:pt x="3708177" y="465221"/>
                    </a:cubicBezTo>
                    <a:cubicBezTo>
                      <a:pt x="3716431" y="463387"/>
                      <a:pt x="3723950" y="458858"/>
                      <a:pt x="3732241" y="457200"/>
                    </a:cubicBezTo>
                    <a:cubicBezTo>
                      <a:pt x="3750780" y="453492"/>
                      <a:pt x="3769714" y="452127"/>
                      <a:pt x="3788388" y="449178"/>
                    </a:cubicBezTo>
                    <a:lnTo>
                      <a:pt x="3884641" y="433136"/>
                    </a:lnTo>
                    <a:lnTo>
                      <a:pt x="3932767" y="417094"/>
                    </a:lnTo>
                    <a:cubicBezTo>
                      <a:pt x="3940788" y="414420"/>
                      <a:pt x="3948539" y="410731"/>
                      <a:pt x="3956830" y="409073"/>
                    </a:cubicBezTo>
                    <a:cubicBezTo>
                      <a:pt x="3970198" y="406399"/>
                      <a:pt x="3983782" y="404639"/>
                      <a:pt x="3996935" y="401052"/>
                    </a:cubicBezTo>
                    <a:cubicBezTo>
                      <a:pt x="4013249" y="396603"/>
                      <a:pt x="4045062" y="385010"/>
                      <a:pt x="4045062" y="385010"/>
                    </a:cubicBezTo>
                    <a:cubicBezTo>
                      <a:pt x="4122723" y="326765"/>
                      <a:pt x="4023925" y="395579"/>
                      <a:pt x="4125272" y="344905"/>
                    </a:cubicBezTo>
                    <a:cubicBezTo>
                      <a:pt x="4164918" y="325082"/>
                      <a:pt x="4146013" y="332644"/>
                      <a:pt x="4181419" y="320842"/>
                    </a:cubicBezTo>
                    <a:cubicBezTo>
                      <a:pt x="4213709" y="288554"/>
                      <a:pt x="4177806" y="318953"/>
                      <a:pt x="4229546" y="296778"/>
                    </a:cubicBezTo>
                    <a:cubicBezTo>
                      <a:pt x="4238407" y="292980"/>
                      <a:pt x="4244987" y="285047"/>
                      <a:pt x="4253609" y="280736"/>
                    </a:cubicBezTo>
                    <a:cubicBezTo>
                      <a:pt x="4261171" y="276955"/>
                      <a:pt x="4270110" y="276496"/>
                      <a:pt x="4277672" y="272715"/>
                    </a:cubicBezTo>
                    <a:cubicBezTo>
                      <a:pt x="4286294" y="268404"/>
                      <a:pt x="4293113" y="260984"/>
                      <a:pt x="4301735" y="256673"/>
                    </a:cubicBezTo>
                    <a:cubicBezTo>
                      <a:pt x="4309297" y="252892"/>
                      <a:pt x="4318027" y="251982"/>
                      <a:pt x="4325798" y="248652"/>
                    </a:cubicBezTo>
                    <a:cubicBezTo>
                      <a:pt x="4336789" y="243942"/>
                      <a:pt x="4346892" y="237320"/>
                      <a:pt x="4357883" y="232610"/>
                    </a:cubicBezTo>
                    <a:cubicBezTo>
                      <a:pt x="4365654" y="229280"/>
                      <a:pt x="4374175" y="227920"/>
                      <a:pt x="4381946" y="224589"/>
                    </a:cubicBezTo>
                    <a:cubicBezTo>
                      <a:pt x="4392936" y="219879"/>
                      <a:pt x="4402928" y="212988"/>
                      <a:pt x="4414030" y="208547"/>
                    </a:cubicBezTo>
                    <a:cubicBezTo>
                      <a:pt x="4429730" y="202267"/>
                      <a:pt x="4446114" y="197852"/>
                      <a:pt x="4462156" y="192505"/>
                    </a:cubicBezTo>
                    <a:cubicBezTo>
                      <a:pt x="4470177" y="189831"/>
                      <a:pt x="4479184" y="189174"/>
                      <a:pt x="4486219" y="184484"/>
                    </a:cubicBezTo>
                    <a:cubicBezTo>
                      <a:pt x="4494240" y="179137"/>
                      <a:pt x="4501474" y="172357"/>
                      <a:pt x="4510283" y="168442"/>
                    </a:cubicBezTo>
                    <a:cubicBezTo>
                      <a:pt x="4525735" y="161574"/>
                      <a:pt x="4558409" y="152400"/>
                      <a:pt x="4558409" y="152400"/>
                    </a:cubicBezTo>
                    <a:lnTo>
                      <a:pt x="4606535" y="120315"/>
                    </a:lnTo>
                    <a:cubicBezTo>
                      <a:pt x="4614556" y="114968"/>
                      <a:pt x="4623781" y="111089"/>
                      <a:pt x="4630598" y="104273"/>
                    </a:cubicBezTo>
                    <a:cubicBezTo>
                      <a:pt x="4652620" y="82253"/>
                      <a:pt x="4639467" y="90622"/>
                      <a:pt x="4670704" y="80210"/>
                    </a:cubicBezTo>
                    <a:cubicBezTo>
                      <a:pt x="4649315" y="144377"/>
                      <a:pt x="4681399" y="69516"/>
                      <a:pt x="4638619" y="112294"/>
                    </a:cubicBezTo>
                    <a:cubicBezTo>
                      <a:pt x="4632640" y="118272"/>
                      <a:pt x="4635880" y="129755"/>
                      <a:pt x="4630598" y="136357"/>
                    </a:cubicBezTo>
                    <a:cubicBezTo>
                      <a:pt x="4624576" y="143885"/>
                      <a:pt x="4614556" y="147052"/>
                      <a:pt x="4606535" y="152400"/>
                    </a:cubicBezTo>
                    <a:cubicBezTo>
                      <a:pt x="4601188" y="160421"/>
                      <a:pt x="4598021" y="170441"/>
                      <a:pt x="4590493" y="176463"/>
                    </a:cubicBezTo>
                    <a:cubicBezTo>
                      <a:pt x="4583891" y="181745"/>
                      <a:pt x="4572409" y="178505"/>
                      <a:pt x="4566430" y="184484"/>
                    </a:cubicBezTo>
                    <a:cubicBezTo>
                      <a:pt x="4560451" y="190463"/>
                      <a:pt x="4564388" y="202568"/>
                      <a:pt x="4558409" y="208547"/>
                    </a:cubicBezTo>
                    <a:cubicBezTo>
                      <a:pt x="4552430" y="214526"/>
                      <a:pt x="4525891" y="216568"/>
                      <a:pt x="4534346" y="216568"/>
                    </a:cubicBezTo>
                    <a:cubicBezTo>
                      <a:pt x="4554677" y="216568"/>
                      <a:pt x="4653138" y="203724"/>
                      <a:pt x="4678725" y="200526"/>
                    </a:cubicBezTo>
                    <a:cubicBezTo>
                      <a:pt x="4701542" y="194822"/>
                      <a:pt x="4758883" y="176385"/>
                      <a:pt x="4774977" y="200526"/>
                    </a:cubicBezTo>
                    <a:cubicBezTo>
                      <a:pt x="4784357" y="214596"/>
                      <a:pt x="4742893" y="211221"/>
                      <a:pt x="4726851" y="216568"/>
                    </a:cubicBezTo>
                    <a:cubicBezTo>
                      <a:pt x="4639089" y="245822"/>
                      <a:pt x="4772024" y="199165"/>
                      <a:pt x="4678725" y="240631"/>
                    </a:cubicBezTo>
                    <a:cubicBezTo>
                      <a:pt x="4663272" y="247499"/>
                      <a:pt x="4630598" y="256673"/>
                      <a:pt x="4630598" y="256673"/>
                    </a:cubicBezTo>
                    <a:cubicBezTo>
                      <a:pt x="4622577" y="262020"/>
                      <a:pt x="4615344" y="268800"/>
                      <a:pt x="4606535" y="272715"/>
                    </a:cubicBezTo>
                    <a:cubicBezTo>
                      <a:pt x="4606530" y="272717"/>
                      <a:pt x="4546380" y="292766"/>
                      <a:pt x="4534346" y="296778"/>
                    </a:cubicBezTo>
                    <a:lnTo>
                      <a:pt x="4510283" y="304800"/>
                    </a:lnTo>
                    <a:lnTo>
                      <a:pt x="4486219" y="312821"/>
                    </a:lnTo>
                    <a:lnTo>
                      <a:pt x="4438093" y="344905"/>
                    </a:lnTo>
                    <a:cubicBezTo>
                      <a:pt x="4430072" y="350252"/>
                      <a:pt x="4423175" y="357899"/>
                      <a:pt x="4414030" y="360947"/>
                    </a:cubicBezTo>
                    <a:lnTo>
                      <a:pt x="4365904" y="376989"/>
                    </a:lnTo>
                    <a:lnTo>
                      <a:pt x="4341841" y="385010"/>
                    </a:lnTo>
                    <a:cubicBezTo>
                      <a:pt x="4313841" y="413009"/>
                      <a:pt x="4332972" y="398661"/>
                      <a:pt x="4277672" y="417094"/>
                    </a:cubicBezTo>
                    <a:lnTo>
                      <a:pt x="4277672" y="417094"/>
                    </a:lnTo>
                    <a:cubicBezTo>
                      <a:pt x="4246574" y="437826"/>
                      <a:pt x="4262754" y="430088"/>
                      <a:pt x="4229546" y="441157"/>
                    </a:cubicBezTo>
                    <a:cubicBezTo>
                      <a:pt x="4213504" y="451852"/>
                      <a:pt x="4199710" y="467145"/>
                      <a:pt x="4181419" y="473242"/>
                    </a:cubicBezTo>
                    <a:cubicBezTo>
                      <a:pt x="4057258" y="514629"/>
                      <a:pt x="4185496" y="467193"/>
                      <a:pt x="4109230" y="505326"/>
                    </a:cubicBezTo>
                    <a:cubicBezTo>
                      <a:pt x="4101668" y="509107"/>
                      <a:pt x="4092729" y="509566"/>
                      <a:pt x="4085167" y="513347"/>
                    </a:cubicBezTo>
                    <a:cubicBezTo>
                      <a:pt x="4076545" y="517658"/>
                      <a:pt x="4069913" y="525474"/>
                      <a:pt x="4061104" y="529389"/>
                    </a:cubicBezTo>
                    <a:cubicBezTo>
                      <a:pt x="4045651" y="536257"/>
                      <a:pt x="4029019" y="540084"/>
                      <a:pt x="4012977" y="545431"/>
                    </a:cubicBezTo>
                    <a:lnTo>
                      <a:pt x="3988914" y="553452"/>
                    </a:lnTo>
                    <a:cubicBezTo>
                      <a:pt x="3980893" y="556126"/>
                      <a:pt x="3973254" y="560539"/>
                      <a:pt x="3964851" y="561473"/>
                    </a:cubicBezTo>
                    <a:cubicBezTo>
                      <a:pt x="3940788" y="564147"/>
                      <a:pt x="3916661" y="566294"/>
                      <a:pt x="3892662" y="569494"/>
                    </a:cubicBezTo>
                    <a:cubicBezTo>
                      <a:pt x="3848341" y="575403"/>
                      <a:pt x="3846020" y="577974"/>
                      <a:pt x="3804430" y="585536"/>
                    </a:cubicBezTo>
                    <a:cubicBezTo>
                      <a:pt x="3788429" y="588445"/>
                      <a:pt x="3772180" y="590029"/>
                      <a:pt x="3756304" y="593557"/>
                    </a:cubicBezTo>
                    <a:cubicBezTo>
                      <a:pt x="3748050" y="595391"/>
                      <a:pt x="3740443" y="599527"/>
                      <a:pt x="3732241" y="601578"/>
                    </a:cubicBezTo>
                    <a:cubicBezTo>
                      <a:pt x="3719015" y="604885"/>
                      <a:pt x="3705583" y="607359"/>
                      <a:pt x="3692135" y="609600"/>
                    </a:cubicBezTo>
                    <a:cubicBezTo>
                      <a:pt x="3662619" y="614520"/>
                      <a:pt x="3625590" y="617540"/>
                      <a:pt x="3595883" y="625642"/>
                    </a:cubicBezTo>
                    <a:lnTo>
                      <a:pt x="3523693" y="649705"/>
                    </a:lnTo>
                    <a:cubicBezTo>
                      <a:pt x="3515672" y="652379"/>
                      <a:pt x="3491227" y="658660"/>
                      <a:pt x="3499630" y="657726"/>
                    </a:cubicBezTo>
                    <a:cubicBezTo>
                      <a:pt x="3598525" y="646738"/>
                      <a:pt x="3547728" y="652114"/>
                      <a:pt x="3652030" y="641684"/>
                    </a:cubicBezTo>
                    <a:lnTo>
                      <a:pt x="3980893" y="649705"/>
                    </a:lnTo>
                    <a:cubicBezTo>
                      <a:pt x="3994513" y="650297"/>
                      <a:pt x="4007845" y="654139"/>
                      <a:pt x="4020998" y="657726"/>
                    </a:cubicBezTo>
                    <a:cubicBezTo>
                      <a:pt x="4037312" y="662175"/>
                      <a:pt x="4069125" y="673768"/>
                      <a:pt x="4069125" y="673768"/>
                    </a:cubicBezTo>
                    <a:cubicBezTo>
                      <a:pt x="4079820" y="681789"/>
                      <a:pt x="4089252" y="691852"/>
                      <a:pt x="4101209" y="697831"/>
                    </a:cubicBezTo>
                    <a:cubicBezTo>
                      <a:pt x="4116334" y="705393"/>
                      <a:pt x="4135265" y="704493"/>
                      <a:pt x="4149335" y="713873"/>
                    </a:cubicBezTo>
                    <a:cubicBezTo>
                      <a:pt x="4204497" y="750647"/>
                      <a:pt x="4179171" y="739860"/>
                      <a:pt x="4221525" y="753978"/>
                    </a:cubicBezTo>
                    <a:cubicBezTo>
                      <a:pt x="4246600" y="770695"/>
                      <a:pt x="4256663" y="777956"/>
                      <a:pt x="4285693" y="794084"/>
                    </a:cubicBezTo>
                    <a:cubicBezTo>
                      <a:pt x="4296145" y="799891"/>
                      <a:pt x="4307395" y="804194"/>
                      <a:pt x="4317777" y="810126"/>
                    </a:cubicBezTo>
                    <a:cubicBezTo>
                      <a:pt x="4326147" y="814909"/>
                      <a:pt x="4333218" y="821857"/>
                      <a:pt x="4341841" y="826168"/>
                    </a:cubicBezTo>
                    <a:cubicBezTo>
                      <a:pt x="4349403" y="829949"/>
                      <a:pt x="4358342" y="830408"/>
                      <a:pt x="4365904" y="834189"/>
                    </a:cubicBezTo>
                    <a:cubicBezTo>
                      <a:pt x="4374526" y="838500"/>
                      <a:pt x="4381158" y="846316"/>
                      <a:pt x="4389967" y="850231"/>
                    </a:cubicBezTo>
                    <a:cubicBezTo>
                      <a:pt x="4405419" y="857099"/>
                      <a:pt x="4424023" y="856893"/>
                      <a:pt x="4438093" y="866273"/>
                    </a:cubicBezTo>
                    <a:cubicBezTo>
                      <a:pt x="4446114" y="871620"/>
                      <a:pt x="4453347" y="878400"/>
                      <a:pt x="4462156" y="882315"/>
                    </a:cubicBezTo>
                    <a:cubicBezTo>
                      <a:pt x="4462157" y="882315"/>
                      <a:pt x="4522314" y="902367"/>
                      <a:pt x="4534346" y="906378"/>
                    </a:cubicBezTo>
                    <a:cubicBezTo>
                      <a:pt x="4542367" y="909052"/>
                      <a:pt x="4551374" y="909710"/>
                      <a:pt x="4558409" y="914400"/>
                    </a:cubicBezTo>
                    <a:cubicBezTo>
                      <a:pt x="4596541" y="939822"/>
                      <a:pt x="4573327" y="927394"/>
                      <a:pt x="4630598" y="946484"/>
                    </a:cubicBezTo>
                    <a:lnTo>
                      <a:pt x="4654662" y="954505"/>
                    </a:lnTo>
                    <a:cubicBezTo>
                      <a:pt x="4662683" y="957179"/>
                      <a:pt x="4670523" y="960475"/>
                      <a:pt x="4678725" y="962526"/>
                    </a:cubicBezTo>
                    <a:cubicBezTo>
                      <a:pt x="4689420" y="965200"/>
                      <a:pt x="4700209" y="967519"/>
                      <a:pt x="4710809" y="970547"/>
                    </a:cubicBezTo>
                    <a:cubicBezTo>
                      <a:pt x="4718939" y="972870"/>
                      <a:pt x="4726742" y="976245"/>
                      <a:pt x="4734872" y="978568"/>
                    </a:cubicBezTo>
                    <a:cubicBezTo>
                      <a:pt x="4745472" y="981596"/>
                      <a:pt x="4756356" y="983561"/>
                      <a:pt x="4766956" y="986589"/>
                    </a:cubicBezTo>
                    <a:cubicBezTo>
                      <a:pt x="4775086" y="988912"/>
                      <a:pt x="4782679" y="993220"/>
                      <a:pt x="4791019" y="994610"/>
                    </a:cubicBezTo>
                    <a:cubicBezTo>
                      <a:pt x="4814901" y="998590"/>
                      <a:pt x="4839185" y="999628"/>
                      <a:pt x="4863209" y="1002631"/>
                    </a:cubicBezTo>
                    <a:cubicBezTo>
                      <a:pt x="4881969" y="1004976"/>
                      <a:pt x="4900580" y="1008443"/>
                      <a:pt x="4919356" y="1010652"/>
                    </a:cubicBezTo>
                    <a:cubicBezTo>
                      <a:pt x="4946042" y="1013792"/>
                      <a:pt x="4972904" y="1015340"/>
                      <a:pt x="4999567" y="1018673"/>
                    </a:cubicBezTo>
                    <a:cubicBezTo>
                      <a:pt x="5015705" y="1020690"/>
                      <a:pt x="5063956" y="1026694"/>
                      <a:pt x="5047693" y="1026694"/>
                    </a:cubicBezTo>
                    <a:cubicBezTo>
                      <a:pt x="5015498" y="1026694"/>
                      <a:pt x="4983525" y="1021347"/>
                      <a:pt x="4951441" y="1018673"/>
                    </a:cubicBezTo>
                    <a:cubicBezTo>
                      <a:pt x="4876578" y="1021347"/>
                      <a:pt x="4801472" y="1020110"/>
                      <a:pt x="4726851" y="1026694"/>
                    </a:cubicBezTo>
                    <a:cubicBezTo>
                      <a:pt x="4710007" y="1028180"/>
                      <a:pt x="4678725" y="1042736"/>
                      <a:pt x="4678725" y="1042736"/>
                    </a:cubicBezTo>
                    <a:cubicBezTo>
                      <a:pt x="4684072" y="1058778"/>
                      <a:pt x="4685387" y="1076793"/>
                      <a:pt x="4694767" y="1090863"/>
                    </a:cubicBezTo>
                    <a:lnTo>
                      <a:pt x="4726851" y="1138989"/>
                    </a:lnTo>
                    <a:cubicBezTo>
                      <a:pt x="4732198" y="1147010"/>
                      <a:pt x="4739845" y="1153907"/>
                      <a:pt x="4742893" y="1163052"/>
                    </a:cubicBezTo>
                    <a:cubicBezTo>
                      <a:pt x="4750656" y="1186342"/>
                      <a:pt x="4749994" y="1191389"/>
                      <a:pt x="4766956" y="1211178"/>
                    </a:cubicBezTo>
                    <a:cubicBezTo>
                      <a:pt x="4776799" y="1222662"/>
                      <a:pt x="4790651" y="1230678"/>
                      <a:pt x="4799041" y="1243263"/>
                    </a:cubicBezTo>
                    <a:cubicBezTo>
                      <a:pt x="4809736" y="1259305"/>
                      <a:pt x="4847167" y="1302084"/>
                      <a:pt x="4831125" y="1291389"/>
                    </a:cubicBezTo>
                    <a:cubicBezTo>
                      <a:pt x="4823104" y="1286042"/>
                      <a:pt x="4814267" y="1281751"/>
                      <a:pt x="4807062" y="1275347"/>
                    </a:cubicBezTo>
                    <a:cubicBezTo>
                      <a:pt x="4724642" y="1202086"/>
                      <a:pt x="4789487" y="1247590"/>
                      <a:pt x="4734872" y="1211178"/>
                    </a:cubicBezTo>
                    <a:cubicBezTo>
                      <a:pt x="4715514" y="1182141"/>
                      <a:pt x="4720857" y="1184371"/>
                      <a:pt x="4686746" y="1163052"/>
                    </a:cubicBezTo>
                    <a:cubicBezTo>
                      <a:pt x="4676606" y="1156715"/>
                      <a:pt x="4664392" y="1153960"/>
                      <a:pt x="4654662" y="1147010"/>
                    </a:cubicBezTo>
                    <a:cubicBezTo>
                      <a:pt x="4645431" y="1140417"/>
                      <a:pt x="4640037" y="1129239"/>
                      <a:pt x="4630598" y="1122947"/>
                    </a:cubicBezTo>
                    <a:cubicBezTo>
                      <a:pt x="4623563" y="1118257"/>
                      <a:pt x="4614306" y="1118257"/>
                      <a:pt x="4606535" y="1114926"/>
                    </a:cubicBezTo>
                    <a:cubicBezTo>
                      <a:pt x="4595545" y="1110216"/>
                      <a:pt x="4584903" y="1104691"/>
                      <a:pt x="4574451" y="1098884"/>
                    </a:cubicBezTo>
                    <a:cubicBezTo>
                      <a:pt x="4557576" y="1089509"/>
                      <a:pt x="4527841" y="1071320"/>
                      <a:pt x="4510283" y="1058778"/>
                    </a:cubicBezTo>
                    <a:cubicBezTo>
                      <a:pt x="4499405" y="1051008"/>
                      <a:pt x="4489884" y="1041207"/>
                      <a:pt x="4478198" y="1034715"/>
                    </a:cubicBezTo>
                    <a:cubicBezTo>
                      <a:pt x="4371786" y="975598"/>
                      <a:pt x="4486079" y="1046677"/>
                      <a:pt x="4414030" y="1010652"/>
                    </a:cubicBezTo>
                    <a:cubicBezTo>
                      <a:pt x="4400086" y="1003680"/>
                      <a:pt x="4388576" y="991917"/>
                      <a:pt x="4373925" y="986589"/>
                    </a:cubicBezTo>
                    <a:cubicBezTo>
                      <a:pt x="4358641" y="981031"/>
                      <a:pt x="4341746" y="981758"/>
                      <a:pt x="4325798" y="978568"/>
                    </a:cubicBezTo>
                    <a:cubicBezTo>
                      <a:pt x="4231247" y="959658"/>
                      <a:pt x="4380303" y="982917"/>
                      <a:pt x="4237567" y="962526"/>
                    </a:cubicBezTo>
                    <a:cubicBezTo>
                      <a:pt x="4226872" y="957179"/>
                      <a:pt x="4216473" y="951194"/>
                      <a:pt x="4205483" y="946484"/>
                    </a:cubicBezTo>
                    <a:cubicBezTo>
                      <a:pt x="4197711" y="943153"/>
                      <a:pt x="4188982" y="942244"/>
                      <a:pt x="4181419" y="938463"/>
                    </a:cubicBezTo>
                    <a:cubicBezTo>
                      <a:pt x="4172797" y="934152"/>
                      <a:pt x="4166416" y="925716"/>
                      <a:pt x="4157356" y="922421"/>
                    </a:cubicBezTo>
                    <a:cubicBezTo>
                      <a:pt x="4130378" y="912611"/>
                      <a:pt x="4096697" y="910174"/>
                      <a:pt x="4069125" y="898357"/>
                    </a:cubicBezTo>
                    <a:cubicBezTo>
                      <a:pt x="4058135" y="893647"/>
                      <a:pt x="4048031" y="887025"/>
                      <a:pt x="4037041" y="882315"/>
                    </a:cubicBezTo>
                    <a:cubicBezTo>
                      <a:pt x="4016077" y="873330"/>
                      <a:pt x="4003503" y="873056"/>
                      <a:pt x="3980893" y="866273"/>
                    </a:cubicBezTo>
                    <a:cubicBezTo>
                      <a:pt x="3942838" y="854857"/>
                      <a:pt x="3908768" y="839210"/>
                      <a:pt x="3868598" y="834189"/>
                    </a:cubicBezTo>
                    <a:lnTo>
                      <a:pt x="3804430" y="826168"/>
                    </a:lnTo>
                    <a:cubicBezTo>
                      <a:pt x="3796409" y="823494"/>
                      <a:pt x="3788822" y="818147"/>
                      <a:pt x="3780367" y="818147"/>
                    </a:cubicBezTo>
                    <a:cubicBezTo>
                      <a:pt x="3650769" y="818147"/>
                      <a:pt x="3487555" y="806124"/>
                      <a:pt x="3347230" y="834189"/>
                    </a:cubicBezTo>
                    <a:cubicBezTo>
                      <a:pt x="3316926" y="840250"/>
                      <a:pt x="3297709" y="848022"/>
                      <a:pt x="3267019" y="858252"/>
                    </a:cubicBezTo>
                    <a:lnTo>
                      <a:pt x="3242956" y="866273"/>
                    </a:lnTo>
                    <a:cubicBezTo>
                      <a:pt x="3234935" y="868947"/>
                      <a:pt x="3225928" y="869604"/>
                      <a:pt x="3218893" y="874294"/>
                    </a:cubicBezTo>
                    <a:cubicBezTo>
                      <a:pt x="3163732" y="911068"/>
                      <a:pt x="3189057" y="900280"/>
                      <a:pt x="3146704" y="914400"/>
                    </a:cubicBezTo>
                    <a:cubicBezTo>
                      <a:pt x="3141357" y="922421"/>
                      <a:pt x="3137479" y="931647"/>
                      <a:pt x="3130662" y="938463"/>
                    </a:cubicBezTo>
                    <a:cubicBezTo>
                      <a:pt x="3123845" y="945280"/>
                      <a:pt x="3112620" y="946977"/>
                      <a:pt x="3106598" y="954505"/>
                    </a:cubicBezTo>
                    <a:cubicBezTo>
                      <a:pt x="3101316" y="961107"/>
                      <a:pt x="3102358" y="971006"/>
                      <a:pt x="3098577" y="978568"/>
                    </a:cubicBezTo>
                    <a:cubicBezTo>
                      <a:pt x="3067479" y="1040764"/>
                      <a:pt x="3094675" y="966211"/>
                      <a:pt x="3074514" y="1026694"/>
                    </a:cubicBezTo>
                    <a:cubicBezTo>
                      <a:pt x="3077565" y="1041948"/>
                      <a:pt x="3082334" y="1074420"/>
                      <a:pt x="3090556" y="1090863"/>
                    </a:cubicBezTo>
                    <a:cubicBezTo>
                      <a:pt x="3097506" y="1104762"/>
                      <a:pt x="3110205" y="1121020"/>
                      <a:pt x="3122641" y="1130968"/>
                    </a:cubicBezTo>
                    <a:cubicBezTo>
                      <a:pt x="3130169" y="1136990"/>
                      <a:pt x="3138683" y="1141663"/>
                      <a:pt x="3146704" y="1147010"/>
                    </a:cubicBezTo>
                    <a:cubicBezTo>
                      <a:pt x="3152051" y="1155031"/>
                      <a:pt x="3155340" y="1164902"/>
                      <a:pt x="3162746" y="1171073"/>
                    </a:cubicBezTo>
                    <a:cubicBezTo>
                      <a:pt x="3171932" y="1178728"/>
                      <a:pt x="3184448" y="1181183"/>
                      <a:pt x="3194830" y="1187115"/>
                    </a:cubicBezTo>
                    <a:cubicBezTo>
                      <a:pt x="3203200" y="1191898"/>
                      <a:pt x="3211365" y="1197135"/>
                      <a:pt x="3218893" y="1203157"/>
                    </a:cubicBezTo>
                    <a:cubicBezTo>
                      <a:pt x="3246042" y="1224877"/>
                      <a:pt x="3235082" y="1235291"/>
                      <a:pt x="3283062" y="1251284"/>
                    </a:cubicBezTo>
                    <a:cubicBezTo>
                      <a:pt x="3291083" y="1253958"/>
                      <a:pt x="3299734" y="1255199"/>
                      <a:pt x="3307125" y="1259305"/>
                    </a:cubicBezTo>
                    <a:cubicBezTo>
                      <a:pt x="3323979" y="1268668"/>
                      <a:pt x="3339209" y="1280694"/>
                      <a:pt x="3355251" y="1291389"/>
                    </a:cubicBezTo>
                    <a:cubicBezTo>
                      <a:pt x="3363272" y="1296736"/>
                      <a:pt x="3388857" y="1308794"/>
                      <a:pt x="3379314" y="1307431"/>
                    </a:cubicBezTo>
                    <a:lnTo>
                      <a:pt x="3323167" y="1299410"/>
                    </a:lnTo>
                    <a:cubicBezTo>
                      <a:pt x="3315146" y="1302084"/>
                      <a:pt x="3301778" y="1299410"/>
                      <a:pt x="3299104" y="1307431"/>
                    </a:cubicBezTo>
                    <a:cubicBezTo>
                      <a:pt x="3294793" y="1320364"/>
                      <a:pt x="3301484" y="1335125"/>
                      <a:pt x="3307125" y="1347536"/>
                    </a:cubicBezTo>
                    <a:cubicBezTo>
                      <a:pt x="3330109" y="1398101"/>
                      <a:pt x="3326965" y="1391582"/>
                      <a:pt x="3363272" y="1403684"/>
                    </a:cubicBezTo>
                    <a:cubicBezTo>
                      <a:pt x="3368305" y="1418782"/>
                      <a:pt x="3384976" y="1442059"/>
                      <a:pt x="3347230" y="1435768"/>
                    </a:cubicBezTo>
                    <a:cubicBezTo>
                      <a:pt x="3337721" y="1434183"/>
                      <a:pt x="3329616" y="1426891"/>
                      <a:pt x="3323167" y="1419726"/>
                    </a:cubicBezTo>
                    <a:cubicBezTo>
                      <a:pt x="3305281" y="1399852"/>
                      <a:pt x="3293947" y="1374462"/>
                      <a:pt x="3275041" y="1355557"/>
                    </a:cubicBezTo>
                    <a:cubicBezTo>
                      <a:pt x="3267020" y="1347536"/>
                      <a:pt x="3259590" y="1338876"/>
                      <a:pt x="3250977" y="1331494"/>
                    </a:cubicBezTo>
                    <a:cubicBezTo>
                      <a:pt x="3240827" y="1322794"/>
                      <a:pt x="3229771" y="1315201"/>
                      <a:pt x="3218893" y="1307431"/>
                    </a:cubicBezTo>
                    <a:cubicBezTo>
                      <a:pt x="3211049" y="1301828"/>
                      <a:pt x="3202236" y="1297560"/>
                      <a:pt x="3194830" y="1291389"/>
                    </a:cubicBezTo>
                    <a:cubicBezTo>
                      <a:pt x="3186116" y="1284127"/>
                      <a:pt x="3179721" y="1274290"/>
                      <a:pt x="3170767" y="1267326"/>
                    </a:cubicBezTo>
                    <a:cubicBezTo>
                      <a:pt x="3155548" y="1255489"/>
                      <a:pt x="3136275" y="1248875"/>
                      <a:pt x="3122641" y="1235242"/>
                    </a:cubicBezTo>
                    <a:cubicBezTo>
                      <a:pt x="3086649" y="1199252"/>
                      <a:pt x="3129392" y="1237210"/>
                      <a:pt x="3082535" y="1211178"/>
                    </a:cubicBezTo>
                    <a:cubicBezTo>
                      <a:pt x="3065681" y="1201815"/>
                      <a:pt x="3034409" y="1179094"/>
                      <a:pt x="3034409" y="1179094"/>
                    </a:cubicBezTo>
                    <a:cubicBezTo>
                      <a:pt x="3013020" y="1181768"/>
                      <a:pt x="2991449" y="1183259"/>
                      <a:pt x="2970241" y="1187115"/>
                    </a:cubicBezTo>
                    <a:cubicBezTo>
                      <a:pt x="2961922" y="1188627"/>
                      <a:pt x="2952156" y="1189157"/>
                      <a:pt x="2946177" y="1195136"/>
                    </a:cubicBezTo>
                    <a:cubicBezTo>
                      <a:pt x="2932544" y="1208769"/>
                      <a:pt x="2924788" y="1227221"/>
                      <a:pt x="2914093" y="1243263"/>
                    </a:cubicBezTo>
                    <a:lnTo>
                      <a:pt x="2898051" y="1267326"/>
                    </a:lnTo>
                    <a:cubicBezTo>
                      <a:pt x="2899843" y="1288828"/>
                      <a:pt x="2897712" y="1354879"/>
                      <a:pt x="2914093" y="1387642"/>
                    </a:cubicBezTo>
                    <a:cubicBezTo>
                      <a:pt x="2918404" y="1396264"/>
                      <a:pt x="2925824" y="1403083"/>
                      <a:pt x="2930135" y="1411705"/>
                    </a:cubicBezTo>
                    <a:cubicBezTo>
                      <a:pt x="2949507" y="1450448"/>
                      <a:pt x="2921655" y="1424768"/>
                      <a:pt x="2962219" y="1451810"/>
                    </a:cubicBezTo>
                    <a:cubicBezTo>
                      <a:pt x="2970578" y="1476884"/>
                      <a:pt x="2978687" y="1508241"/>
                      <a:pt x="3002325" y="1524000"/>
                    </a:cubicBezTo>
                    <a:lnTo>
                      <a:pt x="3026388" y="1540042"/>
                    </a:lnTo>
                    <a:cubicBezTo>
                      <a:pt x="3034746" y="1565117"/>
                      <a:pt x="3042853" y="1596471"/>
                      <a:pt x="3066493" y="1612231"/>
                    </a:cubicBezTo>
                    <a:lnTo>
                      <a:pt x="3090556" y="1628273"/>
                    </a:lnTo>
                    <a:cubicBezTo>
                      <a:pt x="3106172" y="1675120"/>
                      <a:pt x="3086358" y="1632095"/>
                      <a:pt x="3122641" y="1668378"/>
                    </a:cubicBezTo>
                    <a:cubicBezTo>
                      <a:pt x="3176118" y="1721855"/>
                      <a:pt x="3098575" y="1665703"/>
                      <a:pt x="3162746" y="1708484"/>
                    </a:cubicBezTo>
                    <a:cubicBezTo>
                      <a:pt x="3193378" y="1754432"/>
                      <a:pt x="3161127" y="1711839"/>
                      <a:pt x="3210872" y="1756610"/>
                    </a:cubicBezTo>
                    <a:cubicBezTo>
                      <a:pt x="3227735" y="1771787"/>
                      <a:pt x="3242956" y="1788694"/>
                      <a:pt x="3258998" y="1804736"/>
                    </a:cubicBezTo>
                    <a:lnTo>
                      <a:pt x="3291083" y="1836821"/>
                    </a:lnTo>
                    <a:cubicBezTo>
                      <a:pt x="3296430" y="1844842"/>
                      <a:pt x="3300308" y="1854067"/>
                      <a:pt x="3307125" y="1860884"/>
                    </a:cubicBezTo>
                    <a:cubicBezTo>
                      <a:pt x="3313942" y="1867701"/>
                      <a:pt x="3323167" y="1871579"/>
                      <a:pt x="3331188" y="1876926"/>
                    </a:cubicBezTo>
                    <a:cubicBezTo>
                      <a:pt x="3355853" y="1926257"/>
                      <a:pt x="3340596" y="1899058"/>
                      <a:pt x="3379314" y="1957136"/>
                    </a:cubicBezTo>
                    <a:lnTo>
                      <a:pt x="3395356" y="1981200"/>
                    </a:lnTo>
                    <a:cubicBezTo>
                      <a:pt x="3400703" y="1989221"/>
                      <a:pt x="3408349" y="1996118"/>
                      <a:pt x="3411398" y="2005263"/>
                    </a:cubicBezTo>
                    <a:cubicBezTo>
                      <a:pt x="3430490" y="2062534"/>
                      <a:pt x="3413371" y="2044009"/>
                      <a:pt x="3451504" y="2069431"/>
                    </a:cubicBezTo>
                    <a:lnTo>
                      <a:pt x="3483588" y="2165684"/>
                    </a:lnTo>
                    <a:lnTo>
                      <a:pt x="3491609" y="2189747"/>
                    </a:lnTo>
                    <a:cubicBezTo>
                      <a:pt x="3494283" y="2197768"/>
                      <a:pt x="3497579" y="2205608"/>
                      <a:pt x="3499630" y="2213810"/>
                    </a:cubicBezTo>
                    <a:cubicBezTo>
                      <a:pt x="3502304" y="2224505"/>
                      <a:pt x="3505489" y="2235084"/>
                      <a:pt x="3507651" y="2245894"/>
                    </a:cubicBezTo>
                    <a:cubicBezTo>
                      <a:pt x="3510841" y="2261842"/>
                      <a:pt x="3512144" y="2278145"/>
                      <a:pt x="3515672" y="2294021"/>
                    </a:cubicBezTo>
                    <a:cubicBezTo>
                      <a:pt x="3517506" y="2302275"/>
                      <a:pt x="3521859" y="2309830"/>
                      <a:pt x="3523693" y="2318084"/>
                    </a:cubicBezTo>
                    <a:cubicBezTo>
                      <a:pt x="3527221" y="2333960"/>
                      <a:pt x="3528805" y="2350209"/>
                      <a:pt x="3531714" y="2366210"/>
                    </a:cubicBezTo>
                    <a:cubicBezTo>
                      <a:pt x="3534153" y="2379623"/>
                      <a:pt x="3537296" y="2392902"/>
                      <a:pt x="3539735" y="2406315"/>
                    </a:cubicBezTo>
                    <a:cubicBezTo>
                      <a:pt x="3542644" y="2422316"/>
                      <a:pt x="3544228" y="2438566"/>
                      <a:pt x="3547756" y="2454442"/>
                    </a:cubicBezTo>
                    <a:cubicBezTo>
                      <a:pt x="3549590" y="2462696"/>
                      <a:pt x="3553454" y="2470375"/>
                      <a:pt x="3555777" y="2478505"/>
                    </a:cubicBezTo>
                    <a:cubicBezTo>
                      <a:pt x="3558805" y="2489105"/>
                      <a:pt x="3561407" y="2499828"/>
                      <a:pt x="3563798" y="2510589"/>
                    </a:cubicBezTo>
                    <a:cubicBezTo>
                      <a:pt x="3566755" y="2523897"/>
                      <a:pt x="3569380" y="2537281"/>
                      <a:pt x="3571819" y="2550694"/>
                    </a:cubicBezTo>
                    <a:cubicBezTo>
                      <a:pt x="3574728" y="2566695"/>
                      <a:pt x="3576313" y="2582945"/>
                      <a:pt x="3579841" y="2598821"/>
                    </a:cubicBezTo>
                    <a:cubicBezTo>
                      <a:pt x="3581675" y="2607075"/>
                      <a:pt x="3585539" y="2614754"/>
                      <a:pt x="3587862" y="2622884"/>
                    </a:cubicBezTo>
                    <a:cubicBezTo>
                      <a:pt x="3590890" y="2633484"/>
                      <a:pt x="3592855" y="2644368"/>
                      <a:pt x="3595883" y="2654968"/>
                    </a:cubicBezTo>
                    <a:cubicBezTo>
                      <a:pt x="3600515" y="2671179"/>
                      <a:pt x="3606554" y="2691376"/>
                      <a:pt x="3619946" y="2703094"/>
                    </a:cubicBezTo>
                    <a:cubicBezTo>
                      <a:pt x="3687382" y="2762100"/>
                      <a:pt x="3644399" y="2719331"/>
                      <a:pt x="3692135" y="2743200"/>
                    </a:cubicBezTo>
                    <a:cubicBezTo>
                      <a:pt x="3700757" y="2747511"/>
                      <a:pt x="3707576" y="2754931"/>
                      <a:pt x="3716198" y="2759242"/>
                    </a:cubicBezTo>
                    <a:cubicBezTo>
                      <a:pt x="3723761" y="2763023"/>
                      <a:pt x="3732132" y="2764940"/>
                      <a:pt x="3740262" y="2767263"/>
                    </a:cubicBezTo>
                    <a:cubicBezTo>
                      <a:pt x="3797339" y="2783570"/>
                      <a:pt x="3800205" y="2777274"/>
                      <a:pt x="3884641" y="2783305"/>
                    </a:cubicBezTo>
                    <a:lnTo>
                      <a:pt x="4165377" y="2775284"/>
                    </a:lnTo>
                    <a:cubicBezTo>
                      <a:pt x="4227460" y="2772462"/>
                      <a:pt x="4236163" y="2764997"/>
                      <a:pt x="4293714" y="2759242"/>
                    </a:cubicBezTo>
                    <a:cubicBezTo>
                      <a:pt x="4328402" y="2755773"/>
                      <a:pt x="4363230" y="2753895"/>
                      <a:pt x="4397988" y="2751221"/>
                    </a:cubicBezTo>
                    <a:cubicBezTo>
                      <a:pt x="4445217" y="2739414"/>
                      <a:pt x="4424640" y="2743389"/>
                      <a:pt x="4486219" y="2735178"/>
                    </a:cubicBezTo>
                    <a:cubicBezTo>
                      <a:pt x="4507586" y="2732329"/>
                      <a:pt x="4528920" y="2729109"/>
                      <a:pt x="4550388" y="2727157"/>
                    </a:cubicBezTo>
                    <a:cubicBezTo>
                      <a:pt x="4630451" y="2719879"/>
                      <a:pt x="4737684" y="2715189"/>
                      <a:pt x="4815083" y="2711115"/>
                    </a:cubicBezTo>
                    <a:cubicBezTo>
                      <a:pt x="4825778" y="2708441"/>
                      <a:pt x="4836254" y="2704653"/>
                      <a:pt x="4847167" y="2703094"/>
                    </a:cubicBezTo>
                    <a:cubicBezTo>
                      <a:pt x="4894188" y="2696377"/>
                      <a:pt x="4999078" y="2689952"/>
                      <a:pt x="5039672" y="2687052"/>
                    </a:cubicBezTo>
                    <a:cubicBezTo>
                      <a:pt x="5110274" y="2672932"/>
                      <a:pt x="5049698" y="2684276"/>
                      <a:pt x="5135925" y="2671010"/>
                    </a:cubicBezTo>
                    <a:cubicBezTo>
                      <a:pt x="5151999" y="2668537"/>
                      <a:pt x="5167951" y="2665289"/>
                      <a:pt x="5184051" y="2662989"/>
                    </a:cubicBezTo>
                    <a:cubicBezTo>
                      <a:pt x="5205390" y="2659941"/>
                      <a:pt x="5226914" y="2658246"/>
                      <a:pt x="5248219" y="2654968"/>
                    </a:cubicBezTo>
                    <a:cubicBezTo>
                      <a:pt x="5261694" y="2652895"/>
                      <a:pt x="5274767" y="2648374"/>
                      <a:pt x="5288325" y="2646947"/>
                    </a:cubicBezTo>
                    <a:cubicBezTo>
                      <a:pt x="5369121" y="2638442"/>
                      <a:pt x="5474625" y="2636641"/>
                      <a:pt x="5553019" y="2630905"/>
                    </a:cubicBezTo>
                    <a:cubicBezTo>
                      <a:pt x="5720355" y="2618661"/>
                      <a:pt x="5700114" y="2614499"/>
                      <a:pt x="5841777" y="2606842"/>
                    </a:cubicBezTo>
                    <a:cubicBezTo>
                      <a:pt x="5903240" y="2603520"/>
                      <a:pt x="5964809" y="2602333"/>
                      <a:pt x="6026262" y="2598821"/>
                    </a:cubicBezTo>
                    <a:cubicBezTo>
                      <a:pt x="6058405" y="2596984"/>
                      <a:pt x="6090496" y="2594171"/>
                      <a:pt x="6122514" y="2590800"/>
                    </a:cubicBezTo>
                    <a:cubicBezTo>
                      <a:pt x="6141316" y="2588821"/>
                      <a:pt x="6159816" y="2584286"/>
                      <a:pt x="6178662" y="2582778"/>
                    </a:cubicBezTo>
                    <a:cubicBezTo>
                      <a:pt x="6226709" y="2578934"/>
                      <a:pt x="6274859" y="2576095"/>
                      <a:pt x="6323041" y="2574757"/>
                    </a:cubicBezTo>
                    <a:lnTo>
                      <a:pt x="6756177" y="2566736"/>
                    </a:lnTo>
                    <a:cubicBezTo>
                      <a:pt x="6849756" y="2569410"/>
                      <a:pt x="6943938" y="2563818"/>
                      <a:pt x="7036914" y="2574757"/>
                    </a:cubicBezTo>
                    <a:cubicBezTo>
                      <a:pt x="7045311" y="2575745"/>
                      <a:pt x="7032674" y="2591258"/>
                      <a:pt x="7028893" y="2598821"/>
                    </a:cubicBezTo>
                    <a:cubicBezTo>
                      <a:pt x="7015525" y="2625557"/>
                      <a:pt x="7012851" y="2622884"/>
                      <a:pt x="6988788" y="2638926"/>
                    </a:cubicBezTo>
                    <a:cubicBezTo>
                      <a:pt x="6986114" y="2646947"/>
                      <a:pt x="6984873" y="2655598"/>
                      <a:pt x="6980767" y="2662989"/>
                    </a:cubicBezTo>
                    <a:cubicBezTo>
                      <a:pt x="6971404" y="2679843"/>
                      <a:pt x="6954780" y="2692824"/>
                      <a:pt x="6948683" y="2711115"/>
                    </a:cubicBezTo>
                    <a:cubicBezTo>
                      <a:pt x="6938270" y="2742353"/>
                      <a:pt x="6946641" y="2729199"/>
                      <a:pt x="6924619" y="2751221"/>
                    </a:cubicBezTo>
                    <a:cubicBezTo>
                      <a:pt x="6918095" y="2770792"/>
                      <a:pt x="6916105" y="2783798"/>
                      <a:pt x="6900556" y="2799347"/>
                    </a:cubicBezTo>
                    <a:cubicBezTo>
                      <a:pt x="6893739" y="2806164"/>
                      <a:pt x="6884514" y="2810042"/>
                      <a:pt x="6876493" y="2815389"/>
                    </a:cubicBezTo>
                    <a:cubicBezTo>
                      <a:pt x="6840831" y="2868882"/>
                      <a:pt x="6875939" y="2831431"/>
                      <a:pt x="6764198" y="2831431"/>
                    </a:cubicBezTo>
                    <a:cubicBezTo>
                      <a:pt x="6617121" y="2831431"/>
                      <a:pt x="6470093" y="2836778"/>
                      <a:pt x="6323041" y="2839452"/>
                    </a:cubicBezTo>
                    <a:cubicBezTo>
                      <a:pt x="6304325" y="2842126"/>
                      <a:pt x="6285494" y="2844091"/>
                      <a:pt x="6266893" y="2847473"/>
                    </a:cubicBezTo>
                    <a:cubicBezTo>
                      <a:pt x="6256047" y="2849445"/>
                      <a:pt x="6245800" y="2854649"/>
                      <a:pt x="6234809" y="2855494"/>
                    </a:cubicBezTo>
                    <a:cubicBezTo>
                      <a:pt x="6141353" y="2862683"/>
                      <a:pt x="5954072" y="2871536"/>
                      <a:pt x="5954072" y="2871536"/>
                    </a:cubicBezTo>
                    <a:cubicBezTo>
                      <a:pt x="5930009" y="2874210"/>
                      <a:pt x="5905851" y="2876133"/>
                      <a:pt x="5881883" y="2879557"/>
                    </a:cubicBezTo>
                    <a:cubicBezTo>
                      <a:pt x="5843864" y="2884988"/>
                      <a:pt x="5807656" y="2898545"/>
                      <a:pt x="5769588" y="2903621"/>
                    </a:cubicBezTo>
                    <a:cubicBezTo>
                      <a:pt x="5742953" y="2907172"/>
                      <a:pt x="5716114" y="2908968"/>
                      <a:pt x="5689377" y="2911642"/>
                    </a:cubicBezTo>
                    <a:cubicBezTo>
                      <a:pt x="5617437" y="2929627"/>
                      <a:pt x="5680031" y="2915942"/>
                      <a:pt x="5544998" y="2927684"/>
                    </a:cubicBezTo>
                    <a:cubicBezTo>
                      <a:pt x="5412616" y="2939195"/>
                      <a:pt x="5479071" y="2944616"/>
                      <a:pt x="5272283" y="2951747"/>
                    </a:cubicBezTo>
                    <a:lnTo>
                      <a:pt x="5039672" y="2959768"/>
                    </a:lnTo>
                    <a:cubicBezTo>
                      <a:pt x="4983111" y="2963808"/>
                      <a:pt x="4920250" y="2966303"/>
                      <a:pt x="4863209" y="2975810"/>
                    </a:cubicBezTo>
                    <a:cubicBezTo>
                      <a:pt x="4852335" y="2977622"/>
                      <a:pt x="4841999" y="2982019"/>
                      <a:pt x="4831125" y="2983831"/>
                    </a:cubicBezTo>
                    <a:cubicBezTo>
                      <a:pt x="4809862" y="2987375"/>
                      <a:pt x="4788323" y="2989003"/>
                      <a:pt x="4766956" y="2991852"/>
                    </a:cubicBezTo>
                    <a:cubicBezTo>
                      <a:pt x="4748216" y="2994351"/>
                      <a:pt x="4729630" y="2998081"/>
                      <a:pt x="4710809" y="2999873"/>
                    </a:cubicBezTo>
                    <a:cubicBezTo>
                      <a:pt x="4673451" y="3003431"/>
                      <a:pt x="4635946" y="3005220"/>
                      <a:pt x="4598514" y="3007894"/>
                    </a:cubicBezTo>
                    <a:lnTo>
                      <a:pt x="4534346" y="3023936"/>
                    </a:lnTo>
                    <a:cubicBezTo>
                      <a:pt x="4523651" y="3026610"/>
                      <a:pt x="4512720" y="3028471"/>
                      <a:pt x="4502262" y="3031957"/>
                    </a:cubicBezTo>
                    <a:lnTo>
                      <a:pt x="4478198" y="3039978"/>
                    </a:lnTo>
                    <a:cubicBezTo>
                      <a:pt x="4472851" y="3045326"/>
                      <a:pt x="4460322" y="3048684"/>
                      <a:pt x="4462156" y="3056021"/>
                    </a:cubicBezTo>
                    <a:cubicBezTo>
                      <a:pt x="4464983" y="3067330"/>
                      <a:pt x="4501870" y="3077280"/>
                      <a:pt x="4510283" y="3080084"/>
                    </a:cubicBezTo>
                    <a:cubicBezTo>
                      <a:pt x="4579244" y="3126058"/>
                      <a:pt x="4491992" y="3070939"/>
                      <a:pt x="4558409" y="3104147"/>
                    </a:cubicBezTo>
                    <a:cubicBezTo>
                      <a:pt x="4567031" y="3108458"/>
                      <a:pt x="4573663" y="3116274"/>
                      <a:pt x="4582472" y="3120189"/>
                    </a:cubicBezTo>
                    <a:cubicBezTo>
                      <a:pt x="4597924" y="3127057"/>
                      <a:pt x="4630598" y="3136231"/>
                      <a:pt x="4630598" y="3136231"/>
                    </a:cubicBezTo>
                    <a:cubicBezTo>
                      <a:pt x="4645519" y="3151151"/>
                      <a:pt x="4650468" y="3158197"/>
                      <a:pt x="4670704" y="3168315"/>
                    </a:cubicBezTo>
                    <a:cubicBezTo>
                      <a:pt x="4678266" y="3172096"/>
                      <a:pt x="4687205" y="3172555"/>
                      <a:pt x="4694767" y="3176336"/>
                    </a:cubicBezTo>
                    <a:cubicBezTo>
                      <a:pt x="4703389" y="3180647"/>
                      <a:pt x="4711302" y="3186356"/>
                      <a:pt x="4718830" y="3192378"/>
                    </a:cubicBezTo>
                    <a:cubicBezTo>
                      <a:pt x="4724735" y="3197102"/>
                      <a:pt x="4728387" y="3204530"/>
                      <a:pt x="4734872" y="3208421"/>
                    </a:cubicBezTo>
                    <a:cubicBezTo>
                      <a:pt x="4742122" y="3212771"/>
                      <a:pt x="4751373" y="3212661"/>
                      <a:pt x="4758935" y="3216442"/>
                    </a:cubicBezTo>
                    <a:cubicBezTo>
                      <a:pt x="4767557" y="3220753"/>
                      <a:pt x="4775470" y="3226462"/>
                      <a:pt x="4782998" y="3232484"/>
                    </a:cubicBezTo>
                    <a:cubicBezTo>
                      <a:pt x="4788903" y="3237208"/>
                      <a:pt x="4792556" y="3244635"/>
                      <a:pt x="4799041" y="3248526"/>
                    </a:cubicBezTo>
                    <a:cubicBezTo>
                      <a:pt x="4806291" y="3252876"/>
                      <a:pt x="4815083" y="3253873"/>
                      <a:pt x="4823104" y="3256547"/>
                    </a:cubicBezTo>
                    <a:cubicBezTo>
                      <a:pt x="4867136" y="3322596"/>
                      <a:pt x="4809565" y="3246908"/>
                      <a:pt x="4863209" y="3288631"/>
                    </a:cubicBezTo>
                    <a:cubicBezTo>
                      <a:pt x="4881117" y="3302559"/>
                      <a:pt x="4895293" y="3320715"/>
                      <a:pt x="4911335" y="3336757"/>
                    </a:cubicBezTo>
                    <a:cubicBezTo>
                      <a:pt x="4916682" y="3342105"/>
                      <a:pt x="4921085" y="3348605"/>
                      <a:pt x="4927377" y="3352800"/>
                    </a:cubicBezTo>
                    <a:lnTo>
                      <a:pt x="4975504" y="3384884"/>
                    </a:lnTo>
                    <a:lnTo>
                      <a:pt x="5023630" y="3416968"/>
                    </a:lnTo>
                    <a:lnTo>
                      <a:pt x="5047693" y="3433010"/>
                    </a:lnTo>
                    <a:cubicBezTo>
                      <a:pt x="5053040" y="3441031"/>
                      <a:pt x="5057387" y="3449818"/>
                      <a:pt x="5063735" y="3457073"/>
                    </a:cubicBezTo>
                    <a:cubicBezTo>
                      <a:pt x="5076185" y="3471301"/>
                      <a:pt x="5090472" y="3483809"/>
                      <a:pt x="5103841" y="3497178"/>
                    </a:cubicBezTo>
                    <a:cubicBezTo>
                      <a:pt x="5109189" y="3502526"/>
                      <a:pt x="5115688" y="3506929"/>
                      <a:pt x="5119883" y="3513221"/>
                    </a:cubicBezTo>
                    <a:cubicBezTo>
                      <a:pt x="5141272" y="3545305"/>
                      <a:pt x="5127904" y="3531937"/>
                      <a:pt x="5159988" y="3553326"/>
                    </a:cubicBezTo>
                    <a:lnTo>
                      <a:pt x="5208114" y="3625515"/>
                    </a:lnTo>
                    <a:cubicBezTo>
                      <a:pt x="5213461" y="3633536"/>
                      <a:pt x="5217339" y="3642761"/>
                      <a:pt x="5224156" y="3649578"/>
                    </a:cubicBezTo>
                    <a:lnTo>
                      <a:pt x="5256241" y="3681663"/>
                    </a:lnTo>
                    <a:cubicBezTo>
                      <a:pt x="5275331" y="3738934"/>
                      <a:pt x="5262903" y="3715719"/>
                      <a:pt x="5288325" y="3753852"/>
                    </a:cubicBezTo>
                    <a:cubicBezTo>
                      <a:pt x="5285651" y="3761873"/>
                      <a:pt x="5287184" y="3773001"/>
                      <a:pt x="5280304" y="3777915"/>
                    </a:cubicBezTo>
                    <a:cubicBezTo>
                      <a:pt x="5266544" y="3787744"/>
                      <a:pt x="5248219" y="3788610"/>
                      <a:pt x="5232177" y="3793957"/>
                    </a:cubicBezTo>
                    <a:cubicBezTo>
                      <a:pt x="5197654" y="3805465"/>
                      <a:pt x="5216319" y="3799927"/>
                      <a:pt x="5176030" y="3810000"/>
                    </a:cubicBezTo>
                    <a:cubicBezTo>
                      <a:pt x="5168009" y="3815347"/>
                      <a:pt x="5160589" y="3821731"/>
                      <a:pt x="5151967" y="3826042"/>
                    </a:cubicBezTo>
                    <a:cubicBezTo>
                      <a:pt x="5112429" y="3845811"/>
                      <a:pt x="5142155" y="3819454"/>
                      <a:pt x="5103841" y="3850105"/>
                    </a:cubicBezTo>
                    <a:cubicBezTo>
                      <a:pt x="5097936" y="3854829"/>
                      <a:pt x="5092522" y="3860242"/>
                      <a:pt x="5087798" y="3866147"/>
                    </a:cubicBezTo>
                    <a:cubicBezTo>
                      <a:pt x="5081776" y="3873675"/>
                      <a:pt x="5079284" y="3884188"/>
                      <a:pt x="5071756" y="3890210"/>
                    </a:cubicBezTo>
                    <a:cubicBezTo>
                      <a:pt x="5065154" y="3895492"/>
                      <a:pt x="5055714" y="3895557"/>
                      <a:pt x="5047693" y="3898231"/>
                    </a:cubicBezTo>
                    <a:cubicBezTo>
                      <a:pt x="5045019" y="3890210"/>
                      <a:pt x="5041897" y="3882325"/>
                      <a:pt x="5039672" y="3874168"/>
                    </a:cubicBezTo>
                    <a:cubicBezTo>
                      <a:pt x="5033871" y="3852897"/>
                      <a:pt x="5030602" y="3830916"/>
                      <a:pt x="5023630" y="3810000"/>
                    </a:cubicBezTo>
                    <a:cubicBezTo>
                      <a:pt x="5015688" y="3786173"/>
                      <a:pt x="5010613" y="3756877"/>
                      <a:pt x="4991546" y="3737810"/>
                    </a:cubicBezTo>
                    <a:cubicBezTo>
                      <a:pt x="4984729" y="3730993"/>
                      <a:pt x="4975504" y="3727115"/>
                      <a:pt x="4967483" y="3721768"/>
                    </a:cubicBezTo>
                    <a:cubicBezTo>
                      <a:pt x="4946094" y="3657601"/>
                      <a:pt x="4978178" y="3732462"/>
                      <a:pt x="4935398" y="3689684"/>
                    </a:cubicBezTo>
                    <a:cubicBezTo>
                      <a:pt x="4929419" y="3683706"/>
                      <a:pt x="4932659" y="3672223"/>
                      <a:pt x="4927377" y="3665621"/>
                    </a:cubicBezTo>
                    <a:cubicBezTo>
                      <a:pt x="4921355" y="3658093"/>
                      <a:pt x="4911159" y="3655181"/>
                      <a:pt x="4903314" y="3649578"/>
                    </a:cubicBezTo>
                    <a:cubicBezTo>
                      <a:pt x="4892436" y="3641808"/>
                      <a:pt x="4881380" y="3634215"/>
                      <a:pt x="4871230" y="3625515"/>
                    </a:cubicBezTo>
                    <a:cubicBezTo>
                      <a:pt x="4862617" y="3618133"/>
                      <a:pt x="4856121" y="3608416"/>
                      <a:pt x="4847167" y="3601452"/>
                    </a:cubicBezTo>
                    <a:cubicBezTo>
                      <a:pt x="4805796" y="3569274"/>
                      <a:pt x="4811284" y="3573449"/>
                      <a:pt x="4774977" y="3561347"/>
                    </a:cubicBezTo>
                    <a:cubicBezTo>
                      <a:pt x="4769630" y="3553326"/>
                      <a:pt x="4767110" y="3542393"/>
                      <a:pt x="4758935" y="3537284"/>
                    </a:cubicBezTo>
                    <a:cubicBezTo>
                      <a:pt x="4744596" y="3528322"/>
                      <a:pt x="4710809" y="3521242"/>
                      <a:pt x="4710809" y="3521242"/>
                    </a:cubicBezTo>
                    <a:cubicBezTo>
                      <a:pt x="4702788" y="3513221"/>
                      <a:pt x="4696184" y="3503470"/>
                      <a:pt x="4686746" y="3497178"/>
                    </a:cubicBezTo>
                    <a:cubicBezTo>
                      <a:pt x="4679711" y="3492488"/>
                      <a:pt x="4669285" y="3494439"/>
                      <a:pt x="4662683" y="3489157"/>
                    </a:cubicBezTo>
                    <a:cubicBezTo>
                      <a:pt x="4610854" y="3447694"/>
                      <a:pt x="4683061" y="3477234"/>
                      <a:pt x="4622577" y="3457073"/>
                    </a:cubicBezTo>
                    <a:lnTo>
                      <a:pt x="4574451" y="3424989"/>
                    </a:lnTo>
                    <a:cubicBezTo>
                      <a:pt x="4566430" y="3419642"/>
                      <a:pt x="4559533" y="3411995"/>
                      <a:pt x="4550388" y="3408947"/>
                    </a:cubicBezTo>
                    <a:lnTo>
                      <a:pt x="4502262" y="3392905"/>
                    </a:lnTo>
                    <a:cubicBezTo>
                      <a:pt x="4463517" y="3354162"/>
                      <a:pt x="4512761" y="3401306"/>
                      <a:pt x="4462156" y="3360821"/>
                    </a:cubicBezTo>
                    <a:cubicBezTo>
                      <a:pt x="4456251" y="3356097"/>
                      <a:pt x="4452599" y="3348669"/>
                      <a:pt x="4446114" y="3344778"/>
                    </a:cubicBezTo>
                    <a:cubicBezTo>
                      <a:pt x="4438864" y="3340428"/>
                      <a:pt x="4429442" y="3340863"/>
                      <a:pt x="4422051" y="3336757"/>
                    </a:cubicBezTo>
                    <a:cubicBezTo>
                      <a:pt x="4405197" y="3327394"/>
                      <a:pt x="4392216" y="3310770"/>
                      <a:pt x="4373925" y="3304673"/>
                    </a:cubicBezTo>
                    <a:lnTo>
                      <a:pt x="4301735" y="3280610"/>
                    </a:lnTo>
                    <a:lnTo>
                      <a:pt x="4277672" y="3272589"/>
                    </a:lnTo>
                    <a:cubicBezTo>
                      <a:pt x="4218851" y="3275263"/>
                      <a:pt x="4159903" y="3275914"/>
                      <a:pt x="4101209" y="3280610"/>
                    </a:cubicBezTo>
                    <a:cubicBezTo>
                      <a:pt x="4092781" y="3281284"/>
                      <a:pt x="4084708" y="3284850"/>
                      <a:pt x="4077146" y="3288631"/>
                    </a:cubicBezTo>
                    <a:cubicBezTo>
                      <a:pt x="4068524" y="3292942"/>
                      <a:pt x="4061104" y="3299326"/>
                      <a:pt x="4053083" y="3304673"/>
                    </a:cubicBezTo>
                    <a:cubicBezTo>
                      <a:pt x="4047736" y="3312694"/>
                      <a:pt x="4043063" y="3321208"/>
                      <a:pt x="4037041" y="3328736"/>
                    </a:cubicBezTo>
                    <a:cubicBezTo>
                      <a:pt x="4032317" y="3334641"/>
                      <a:pt x="4024889" y="3338293"/>
                      <a:pt x="4020998" y="3344778"/>
                    </a:cubicBezTo>
                    <a:cubicBezTo>
                      <a:pt x="4016648" y="3352028"/>
                      <a:pt x="4017083" y="3361451"/>
                      <a:pt x="4012977" y="3368842"/>
                    </a:cubicBezTo>
                    <a:cubicBezTo>
                      <a:pt x="4003614" y="3385696"/>
                      <a:pt x="3991588" y="3400926"/>
                      <a:pt x="3980893" y="3416968"/>
                    </a:cubicBezTo>
                    <a:cubicBezTo>
                      <a:pt x="3975546" y="3424989"/>
                      <a:pt x="3967899" y="3431886"/>
                      <a:pt x="3964851" y="3441031"/>
                    </a:cubicBezTo>
                    <a:lnTo>
                      <a:pt x="3948809" y="3489157"/>
                    </a:lnTo>
                    <a:cubicBezTo>
                      <a:pt x="3946135" y="3497178"/>
                      <a:pt x="3942839" y="3505018"/>
                      <a:pt x="3940788" y="3513221"/>
                    </a:cubicBezTo>
                    <a:lnTo>
                      <a:pt x="3932767" y="3545305"/>
                    </a:lnTo>
                    <a:cubicBezTo>
                      <a:pt x="3920814" y="3724605"/>
                      <a:pt x="3923328" y="3615071"/>
                      <a:pt x="3932767" y="3818021"/>
                    </a:cubicBezTo>
                    <a:cubicBezTo>
                      <a:pt x="3942868" y="4035193"/>
                      <a:pt x="3929874" y="3945044"/>
                      <a:pt x="3948809" y="4058652"/>
                    </a:cubicBezTo>
                    <a:cubicBezTo>
                      <a:pt x="3946135" y="4144210"/>
                      <a:pt x="3951742" y="4230430"/>
                      <a:pt x="3940788" y="4315326"/>
                    </a:cubicBezTo>
                    <a:cubicBezTo>
                      <a:pt x="3939706" y="4323711"/>
                      <a:pt x="3924496" y="4310636"/>
                      <a:pt x="3916725" y="4307305"/>
                    </a:cubicBezTo>
                    <a:cubicBezTo>
                      <a:pt x="3905735" y="4302595"/>
                      <a:pt x="3894590" y="4297895"/>
                      <a:pt x="3884641" y="4291263"/>
                    </a:cubicBezTo>
                    <a:cubicBezTo>
                      <a:pt x="3863082" y="4276891"/>
                      <a:pt x="3875255" y="4269062"/>
                      <a:pt x="3844535" y="4267200"/>
                    </a:cubicBezTo>
                    <a:cubicBezTo>
                      <a:pt x="3764427" y="4262345"/>
                      <a:pt x="3684114" y="4261852"/>
                      <a:pt x="3603904" y="4259178"/>
                    </a:cubicBezTo>
                    <a:cubicBezTo>
                      <a:pt x="3588673" y="4213485"/>
                      <a:pt x="3592634" y="4231257"/>
                      <a:pt x="3587862" y="4154905"/>
                    </a:cubicBezTo>
                    <a:cubicBezTo>
                      <a:pt x="3584189" y="4096138"/>
                      <a:pt x="3583892" y="4037184"/>
                      <a:pt x="3579841" y="3978442"/>
                    </a:cubicBezTo>
                    <a:cubicBezTo>
                      <a:pt x="3579202" y="3969174"/>
                      <a:pt x="3566598" y="3886766"/>
                      <a:pt x="3563798" y="3874168"/>
                    </a:cubicBezTo>
                    <a:cubicBezTo>
                      <a:pt x="3561964" y="3865914"/>
                      <a:pt x="3557828" y="3858307"/>
                      <a:pt x="3555777" y="3850105"/>
                    </a:cubicBezTo>
                    <a:cubicBezTo>
                      <a:pt x="3552470" y="3836879"/>
                      <a:pt x="3551062" y="3823226"/>
                      <a:pt x="3547756" y="3810000"/>
                    </a:cubicBezTo>
                    <a:cubicBezTo>
                      <a:pt x="3545705" y="3801797"/>
                      <a:pt x="3541569" y="3794190"/>
                      <a:pt x="3539735" y="3785936"/>
                    </a:cubicBezTo>
                    <a:cubicBezTo>
                      <a:pt x="3536207" y="3770060"/>
                      <a:pt x="3535242" y="3753686"/>
                      <a:pt x="3531714" y="3737810"/>
                    </a:cubicBezTo>
                    <a:cubicBezTo>
                      <a:pt x="3529880" y="3729556"/>
                      <a:pt x="3526016" y="3721877"/>
                      <a:pt x="3523693" y="3713747"/>
                    </a:cubicBezTo>
                    <a:cubicBezTo>
                      <a:pt x="3520665" y="3703147"/>
                      <a:pt x="3517834" y="3692473"/>
                      <a:pt x="3515672" y="3681663"/>
                    </a:cubicBezTo>
                    <a:cubicBezTo>
                      <a:pt x="3507000" y="3638300"/>
                      <a:pt x="3510809" y="3638714"/>
                      <a:pt x="3499630" y="3601452"/>
                    </a:cubicBezTo>
                    <a:cubicBezTo>
                      <a:pt x="3494771" y="3585255"/>
                      <a:pt x="3488935" y="3569368"/>
                      <a:pt x="3483588" y="3553326"/>
                    </a:cubicBezTo>
                    <a:cubicBezTo>
                      <a:pt x="3480914" y="3545305"/>
                      <a:pt x="3477225" y="3537554"/>
                      <a:pt x="3475567" y="3529263"/>
                    </a:cubicBezTo>
                    <a:cubicBezTo>
                      <a:pt x="3464230" y="3472576"/>
                      <a:pt x="3471857" y="3502091"/>
                      <a:pt x="3451504" y="3441031"/>
                    </a:cubicBezTo>
                    <a:cubicBezTo>
                      <a:pt x="3448830" y="3433010"/>
                      <a:pt x="3447264" y="3424530"/>
                      <a:pt x="3443483" y="3416968"/>
                    </a:cubicBezTo>
                    <a:cubicBezTo>
                      <a:pt x="3438136" y="3406273"/>
                      <a:pt x="3431882" y="3395986"/>
                      <a:pt x="3427441" y="3384884"/>
                    </a:cubicBezTo>
                    <a:cubicBezTo>
                      <a:pt x="3421161" y="3369183"/>
                      <a:pt x="3416746" y="3352799"/>
                      <a:pt x="3411398" y="3336757"/>
                    </a:cubicBezTo>
                    <a:cubicBezTo>
                      <a:pt x="3408724" y="3328736"/>
                      <a:pt x="3408067" y="3319729"/>
                      <a:pt x="3403377" y="3312694"/>
                    </a:cubicBezTo>
                    <a:cubicBezTo>
                      <a:pt x="3398030" y="3304673"/>
                      <a:pt x="3391250" y="3297440"/>
                      <a:pt x="3387335" y="3288631"/>
                    </a:cubicBezTo>
                    <a:cubicBezTo>
                      <a:pt x="3349154" y="3202724"/>
                      <a:pt x="3391556" y="3270900"/>
                      <a:pt x="3355251" y="3216442"/>
                    </a:cubicBezTo>
                    <a:cubicBezTo>
                      <a:pt x="3349904" y="3200400"/>
                      <a:pt x="3348589" y="3182385"/>
                      <a:pt x="3339209" y="3168315"/>
                    </a:cubicBezTo>
                    <a:cubicBezTo>
                      <a:pt x="3300125" y="3109689"/>
                      <a:pt x="3347831" y="3183404"/>
                      <a:pt x="3307125" y="3112168"/>
                    </a:cubicBezTo>
                    <a:cubicBezTo>
                      <a:pt x="3302342" y="3103798"/>
                      <a:pt x="3294998" y="3096914"/>
                      <a:pt x="3291083" y="3088105"/>
                    </a:cubicBezTo>
                    <a:cubicBezTo>
                      <a:pt x="3261590" y="3021745"/>
                      <a:pt x="3291945" y="3056881"/>
                      <a:pt x="3258998" y="3023936"/>
                    </a:cubicBezTo>
                    <a:cubicBezTo>
                      <a:pt x="3239369" y="2965049"/>
                      <a:pt x="3254913" y="2987767"/>
                      <a:pt x="3218893" y="2951747"/>
                    </a:cubicBezTo>
                    <a:cubicBezTo>
                      <a:pt x="3198731" y="2891261"/>
                      <a:pt x="3225929" y="2965821"/>
                      <a:pt x="3194830" y="2903621"/>
                    </a:cubicBezTo>
                    <a:cubicBezTo>
                      <a:pt x="3161639" y="2837239"/>
                      <a:pt x="3220837" y="2930923"/>
                      <a:pt x="3170767" y="2847473"/>
                    </a:cubicBezTo>
                    <a:cubicBezTo>
                      <a:pt x="3160847" y="2830940"/>
                      <a:pt x="3149378" y="2815389"/>
                      <a:pt x="3138683" y="2799347"/>
                    </a:cubicBezTo>
                    <a:cubicBezTo>
                      <a:pt x="3133336" y="2791326"/>
                      <a:pt x="3125690" y="2784429"/>
                      <a:pt x="3122641" y="2775284"/>
                    </a:cubicBezTo>
                    <a:cubicBezTo>
                      <a:pt x="3119967" y="2767263"/>
                      <a:pt x="3118969" y="2758471"/>
                      <a:pt x="3114619" y="2751221"/>
                    </a:cubicBezTo>
                    <a:cubicBezTo>
                      <a:pt x="3110728" y="2744736"/>
                      <a:pt x="3103301" y="2741083"/>
                      <a:pt x="3098577" y="2735178"/>
                    </a:cubicBezTo>
                    <a:cubicBezTo>
                      <a:pt x="3092555" y="2727650"/>
                      <a:pt x="3087882" y="2719136"/>
                      <a:pt x="3082535" y="2711115"/>
                    </a:cubicBezTo>
                    <a:cubicBezTo>
                      <a:pt x="3079861" y="2700420"/>
                      <a:pt x="3079983" y="2688602"/>
                      <a:pt x="3074514" y="2679031"/>
                    </a:cubicBezTo>
                    <a:cubicBezTo>
                      <a:pt x="3068886" y="2669182"/>
                      <a:pt x="3057713" y="2663682"/>
                      <a:pt x="3050451" y="2654968"/>
                    </a:cubicBezTo>
                    <a:cubicBezTo>
                      <a:pt x="3044280" y="2647562"/>
                      <a:pt x="3038720" y="2639527"/>
                      <a:pt x="3034409" y="2630905"/>
                    </a:cubicBezTo>
                    <a:cubicBezTo>
                      <a:pt x="3030628" y="2623343"/>
                      <a:pt x="3030169" y="2614404"/>
                      <a:pt x="3026388" y="2606842"/>
                    </a:cubicBezTo>
                    <a:cubicBezTo>
                      <a:pt x="3020522" y="2595109"/>
                      <a:pt x="2991736" y="2557965"/>
                      <a:pt x="2986283" y="2550694"/>
                    </a:cubicBezTo>
                    <a:cubicBezTo>
                      <a:pt x="2971576" y="2506574"/>
                      <a:pt x="2987099" y="2546107"/>
                      <a:pt x="2962219" y="2502568"/>
                    </a:cubicBezTo>
                    <a:cubicBezTo>
                      <a:pt x="2956287" y="2492186"/>
                      <a:pt x="2950887" y="2481474"/>
                      <a:pt x="2946177" y="2470484"/>
                    </a:cubicBezTo>
                    <a:cubicBezTo>
                      <a:pt x="2942846" y="2462713"/>
                      <a:pt x="2942506" y="2453671"/>
                      <a:pt x="2938156" y="2446421"/>
                    </a:cubicBezTo>
                    <a:cubicBezTo>
                      <a:pt x="2934265" y="2439936"/>
                      <a:pt x="2927461" y="2435726"/>
                      <a:pt x="2922114" y="2430378"/>
                    </a:cubicBezTo>
                    <a:cubicBezTo>
                      <a:pt x="2916767" y="2414336"/>
                      <a:pt x="2915452" y="2396322"/>
                      <a:pt x="2906072" y="2382252"/>
                    </a:cubicBezTo>
                    <a:lnTo>
                      <a:pt x="2873988" y="2334126"/>
                    </a:lnTo>
                    <a:cubicBezTo>
                      <a:pt x="2868641" y="2326105"/>
                      <a:pt x="2860994" y="2319208"/>
                      <a:pt x="2857946" y="2310063"/>
                    </a:cubicBezTo>
                    <a:cubicBezTo>
                      <a:pt x="2852599" y="2294021"/>
                      <a:pt x="2851284" y="2276006"/>
                      <a:pt x="2841904" y="2261936"/>
                    </a:cubicBezTo>
                    <a:cubicBezTo>
                      <a:pt x="2836557" y="2253915"/>
                      <a:pt x="2830173" y="2246495"/>
                      <a:pt x="2825862" y="2237873"/>
                    </a:cubicBezTo>
                    <a:cubicBezTo>
                      <a:pt x="2805038" y="2196224"/>
                      <a:pt x="2833133" y="2229101"/>
                      <a:pt x="2801798" y="2197768"/>
                    </a:cubicBezTo>
                    <a:cubicBezTo>
                      <a:pt x="2799124" y="2189747"/>
                      <a:pt x="2797883" y="2181096"/>
                      <a:pt x="2793777" y="2173705"/>
                    </a:cubicBezTo>
                    <a:cubicBezTo>
                      <a:pt x="2793773" y="2173698"/>
                      <a:pt x="2753674" y="2113550"/>
                      <a:pt x="2745651" y="2101515"/>
                    </a:cubicBezTo>
                    <a:cubicBezTo>
                      <a:pt x="2740304" y="2093494"/>
                      <a:pt x="2732657" y="2086597"/>
                      <a:pt x="2729609" y="2077452"/>
                    </a:cubicBezTo>
                    <a:cubicBezTo>
                      <a:pt x="2726935" y="2069431"/>
                      <a:pt x="2726870" y="2059991"/>
                      <a:pt x="2721588" y="2053389"/>
                    </a:cubicBezTo>
                    <a:cubicBezTo>
                      <a:pt x="2715566" y="2045861"/>
                      <a:pt x="2705546" y="2042694"/>
                      <a:pt x="2697525" y="2037347"/>
                    </a:cubicBezTo>
                    <a:cubicBezTo>
                      <a:pt x="2680025" y="1984847"/>
                      <a:pt x="2704330" y="2036374"/>
                      <a:pt x="2665441" y="2005263"/>
                    </a:cubicBezTo>
                    <a:cubicBezTo>
                      <a:pt x="2657913" y="1999241"/>
                      <a:pt x="2655570" y="1988606"/>
                      <a:pt x="2649398" y="1981200"/>
                    </a:cubicBezTo>
                    <a:cubicBezTo>
                      <a:pt x="2642136" y="1972486"/>
                      <a:pt x="2632597" y="1965851"/>
                      <a:pt x="2625335" y="1957136"/>
                    </a:cubicBezTo>
                    <a:cubicBezTo>
                      <a:pt x="2619164" y="1949730"/>
                      <a:pt x="2615697" y="1940278"/>
                      <a:pt x="2609293" y="1933073"/>
                    </a:cubicBezTo>
                    <a:cubicBezTo>
                      <a:pt x="2569335" y="1888120"/>
                      <a:pt x="2573676" y="1893287"/>
                      <a:pt x="2537104" y="1868905"/>
                    </a:cubicBezTo>
                    <a:cubicBezTo>
                      <a:pt x="2505152" y="1820977"/>
                      <a:pt x="2540048" y="1862652"/>
                      <a:pt x="2496998" y="1836821"/>
                    </a:cubicBezTo>
                    <a:cubicBezTo>
                      <a:pt x="2490513" y="1832930"/>
                      <a:pt x="2487006" y="1825316"/>
                      <a:pt x="2480956" y="1820778"/>
                    </a:cubicBezTo>
                    <a:cubicBezTo>
                      <a:pt x="2465532" y="1809210"/>
                      <a:pt x="2448872" y="1799389"/>
                      <a:pt x="2432830" y="1788694"/>
                    </a:cubicBezTo>
                    <a:cubicBezTo>
                      <a:pt x="2424809" y="1783347"/>
                      <a:pt x="2417912" y="1775700"/>
                      <a:pt x="2408767" y="1772652"/>
                    </a:cubicBezTo>
                    <a:lnTo>
                      <a:pt x="2336577" y="1748589"/>
                    </a:lnTo>
                    <a:lnTo>
                      <a:pt x="2312514" y="1740568"/>
                    </a:lnTo>
                    <a:cubicBezTo>
                      <a:pt x="2293798" y="1743242"/>
                      <a:pt x="2274789" y="1744338"/>
                      <a:pt x="2256367" y="1748589"/>
                    </a:cubicBezTo>
                    <a:cubicBezTo>
                      <a:pt x="2239890" y="1752391"/>
                      <a:pt x="2208241" y="1764631"/>
                      <a:pt x="2208241" y="1764631"/>
                    </a:cubicBezTo>
                    <a:cubicBezTo>
                      <a:pt x="2202893" y="1769978"/>
                      <a:pt x="2198683" y="1776782"/>
                      <a:pt x="2192198" y="1780673"/>
                    </a:cubicBezTo>
                    <a:cubicBezTo>
                      <a:pt x="2184948" y="1785023"/>
                      <a:pt x="2174737" y="1783412"/>
                      <a:pt x="2168135" y="1788694"/>
                    </a:cubicBezTo>
                    <a:cubicBezTo>
                      <a:pt x="2116305" y="1830158"/>
                      <a:pt x="2188513" y="1800617"/>
                      <a:pt x="2128030" y="1820778"/>
                    </a:cubicBezTo>
                    <a:cubicBezTo>
                      <a:pt x="2122683" y="1826126"/>
                      <a:pt x="2116712" y="1830916"/>
                      <a:pt x="2111988" y="1836821"/>
                    </a:cubicBezTo>
                    <a:cubicBezTo>
                      <a:pt x="2105966" y="1844349"/>
                      <a:pt x="2102763" y="1854067"/>
                      <a:pt x="2095946" y="1860884"/>
                    </a:cubicBezTo>
                    <a:cubicBezTo>
                      <a:pt x="2089129" y="1867701"/>
                      <a:pt x="2079904" y="1871579"/>
                      <a:pt x="2071883" y="1876926"/>
                    </a:cubicBezTo>
                    <a:cubicBezTo>
                      <a:pt x="2036427" y="1930110"/>
                      <a:pt x="2078099" y="1871011"/>
                      <a:pt x="2031777" y="1925052"/>
                    </a:cubicBezTo>
                    <a:cubicBezTo>
                      <a:pt x="1991979" y="1971482"/>
                      <a:pt x="2026013" y="1944937"/>
                      <a:pt x="1983651" y="1973178"/>
                    </a:cubicBezTo>
                    <a:lnTo>
                      <a:pt x="1919483" y="2069431"/>
                    </a:lnTo>
                    <a:cubicBezTo>
                      <a:pt x="1914136" y="2077452"/>
                      <a:pt x="1906490" y="2084349"/>
                      <a:pt x="1903441" y="2093494"/>
                    </a:cubicBezTo>
                    <a:cubicBezTo>
                      <a:pt x="1893027" y="2124731"/>
                      <a:pt x="1901397" y="2111578"/>
                      <a:pt x="1879377" y="2133600"/>
                    </a:cubicBezTo>
                    <a:cubicBezTo>
                      <a:pt x="1860986" y="2188772"/>
                      <a:pt x="1886141" y="2121763"/>
                      <a:pt x="1847293" y="2189747"/>
                    </a:cubicBezTo>
                    <a:cubicBezTo>
                      <a:pt x="1843098" y="2197088"/>
                      <a:pt x="1843053" y="2206248"/>
                      <a:pt x="1839272" y="2213810"/>
                    </a:cubicBezTo>
                    <a:cubicBezTo>
                      <a:pt x="1824335" y="2243683"/>
                      <a:pt x="1821342" y="2235326"/>
                      <a:pt x="1799167" y="2261936"/>
                    </a:cubicBezTo>
                    <a:cubicBezTo>
                      <a:pt x="1792995" y="2269342"/>
                      <a:pt x="1789942" y="2279183"/>
                      <a:pt x="1783125" y="2286000"/>
                    </a:cubicBezTo>
                    <a:cubicBezTo>
                      <a:pt x="1776309" y="2292817"/>
                      <a:pt x="1766317" y="2295694"/>
                      <a:pt x="1759062" y="2302042"/>
                    </a:cubicBezTo>
                    <a:cubicBezTo>
                      <a:pt x="1744834" y="2314492"/>
                      <a:pt x="1732325" y="2328779"/>
                      <a:pt x="1718956" y="2342147"/>
                    </a:cubicBezTo>
                    <a:cubicBezTo>
                      <a:pt x="1710935" y="2350168"/>
                      <a:pt x="1705654" y="2362623"/>
                      <a:pt x="1694893" y="2366210"/>
                    </a:cubicBezTo>
                    <a:lnTo>
                      <a:pt x="1670830" y="2374231"/>
                    </a:lnTo>
                    <a:cubicBezTo>
                      <a:pt x="1634953" y="2428047"/>
                      <a:pt x="1677217" y="2375321"/>
                      <a:pt x="1630725" y="2406315"/>
                    </a:cubicBezTo>
                    <a:cubicBezTo>
                      <a:pt x="1621287" y="2412607"/>
                      <a:pt x="1615376" y="2423116"/>
                      <a:pt x="1606662" y="2430378"/>
                    </a:cubicBezTo>
                    <a:cubicBezTo>
                      <a:pt x="1563929" y="2465989"/>
                      <a:pt x="1601947" y="2430324"/>
                      <a:pt x="1558535" y="2454442"/>
                    </a:cubicBezTo>
                    <a:cubicBezTo>
                      <a:pt x="1541681" y="2463805"/>
                      <a:pt x="1528700" y="2480429"/>
                      <a:pt x="1510409" y="2486526"/>
                    </a:cubicBezTo>
                    <a:cubicBezTo>
                      <a:pt x="1494367" y="2491873"/>
                      <a:pt x="1478688" y="2498467"/>
                      <a:pt x="1462283" y="2502568"/>
                    </a:cubicBezTo>
                    <a:cubicBezTo>
                      <a:pt x="1451588" y="2505242"/>
                      <a:pt x="1440757" y="2507421"/>
                      <a:pt x="1430198" y="2510589"/>
                    </a:cubicBezTo>
                    <a:cubicBezTo>
                      <a:pt x="1414001" y="2515448"/>
                      <a:pt x="1398477" y="2522530"/>
                      <a:pt x="1382072" y="2526631"/>
                    </a:cubicBezTo>
                    <a:cubicBezTo>
                      <a:pt x="1371792" y="2529201"/>
                      <a:pt x="1337432" y="2536919"/>
                      <a:pt x="1325925" y="2542673"/>
                    </a:cubicBezTo>
                    <a:cubicBezTo>
                      <a:pt x="1317303" y="2546984"/>
                      <a:pt x="1310671" y="2554800"/>
                      <a:pt x="1301862" y="2558715"/>
                    </a:cubicBezTo>
                    <a:cubicBezTo>
                      <a:pt x="1301861" y="2558715"/>
                      <a:pt x="1241704" y="2578767"/>
                      <a:pt x="1229672" y="2582778"/>
                    </a:cubicBezTo>
                    <a:lnTo>
                      <a:pt x="1205609" y="2590800"/>
                    </a:lnTo>
                    <a:cubicBezTo>
                      <a:pt x="1197588" y="2593474"/>
                      <a:pt x="1188581" y="2594131"/>
                      <a:pt x="1181546" y="2598821"/>
                    </a:cubicBezTo>
                    <a:cubicBezTo>
                      <a:pt x="1155285" y="2616328"/>
                      <a:pt x="1145803" y="2625698"/>
                      <a:pt x="1109356" y="2630905"/>
                    </a:cubicBezTo>
                    <a:cubicBezTo>
                      <a:pt x="1090640" y="2633579"/>
                      <a:pt x="1071810" y="2635544"/>
                      <a:pt x="1053209" y="2638926"/>
                    </a:cubicBezTo>
                    <a:cubicBezTo>
                      <a:pt x="957121" y="2656397"/>
                      <a:pt x="1074381" y="2637786"/>
                      <a:pt x="997062" y="2654968"/>
                    </a:cubicBezTo>
                    <a:cubicBezTo>
                      <a:pt x="981186" y="2658496"/>
                      <a:pt x="965009" y="2660516"/>
                      <a:pt x="948935" y="2662989"/>
                    </a:cubicBezTo>
                    <a:cubicBezTo>
                      <a:pt x="890350" y="2672002"/>
                      <a:pt x="899684" y="2669027"/>
                      <a:pt x="844662" y="2679031"/>
                    </a:cubicBezTo>
                    <a:cubicBezTo>
                      <a:pt x="821917" y="2683166"/>
                      <a:pt x="795004" y="2688635"/>
                      <a:pt x="772472" y="2695073"/>
                    </a:cubicBezTo>
                    <a:cubicBezTo>
                      <a:pt x="764342" y="2697396"/>
                      <a:pt x="756611" y="2701043"/>
                      <a:pt x="748409" y="2703094"/>
                    </a:cubicBezTo>
                    <a:cubicBezTo>
                      <a:pt x="735183" y="2706401"/>
                      <a:pt x="721612" y="2708158"/>
                      <a:pt x="708304" y="2711115"/>
                    </a:cubicBezTo>
                    <a:cubicBezTo>
                      <a:pt x="697542" y="2713506"/>
                      <a:pt x="686981" y="2716745"/>
                      <a:pt x="676219" y="2719136"/>
                    </a:cubicBezTo>
                    <a:cubicBezTo>
                      <a:pt x="662911" y="2722093"/>
                      <a:pt x="649398" y="2724091"/>
                      <a:pt x="636114" y="2727157"/>
                    </a:cubicBezTo>
                    <a:cubicBezTo>
                      <a:pt x="614631" y="2732115"/>
                      <a:pt x="591666" y="2733340"/>
                      <a:pt x="571946" y="2743200"/>
                    </a:cubicBezTo>
                    <a:cubicBezTo>
                      <a:pt x="561251" y="2748547"/>
                      <a:pt x="549811" y="2752610"/>
                      <a:pt x="539862" y="2759242"/>
                    </a:cubicBezTo>
                    <a:cubicBezTo>
                      <a:pt x="533570" y="2763437"/>
                      <a:pt x="530583" y="2771902"/>
                      <a:pt x="523819" y="2775284"/>
                    </a:cubicBezTo>
                    <a:cubicBezTo>
                      <a:pt x="508694" y="2782846"/>
                      <a:pt x="489763" y="2781946"/>
                      <a:pt x="475693" y="2791326"/>
                    </a:cubicBezTo>
                    <a:cubicBezTo>
                      <a:pt x="456649" y="2804022"/>
                      <a:pt x="436957" y="2816507"/>
                      <a:pt x="419546" y="2831431"/>
                    </a:cubicBezTo>
                    <a:cubicBezTo>
                      <a:pt x="410933" y="2838813"/>
                      <a:pt x="404197" y="2848232"/>
                      <a:pt x="395483" y="2855494"/>
                    </a:cubicBezTo>
                    <a:cubicBezTo>
                      <a:pt x="361064" y="2884176"/>
                      <a:pt x="379314" y="2857250"/>
                      <a:pt x="347356" y="2895600"/>
                    </a:cubicBezTo>
                    <a:cubicBezTo>
                      <a:pt x="313937" y="2935704"/>
                      <a:pt x="351365" y="2906296"/>
                      <a:pt x="307251" y="2935705"/>
                    </a:cubicBezTo>
                    <a:cubicBezTo>
                      <a:pt x="301904" y="2943726"/>
                      <a:pt x="297380" y="2952362"/>
                      <a:pt x="291209" y="2959768"/>
                    </a:cubicBezTo>
                    <a:cubicBezTo>
                      <a:pt x="271909" y="2982928"/>
                      <a:pt x="266743" y="2984099"/>
                      <a:pt x="243083" y="2999873"/>
                    </a:cubicBezTo>
                    <a:cubicBezTo>
                      <a:pt x="237736" y="3007894"/>
                      <a:pt x="234569" y="3017914"/>
                      <a:pt x="227041" y="3023936"/>
                    </a:cubicBezTo>
                    <a:cubicBezTo>
                      <a:pt x="220439" y="3029218"/>
                      <a:pt x="210540" y="3028176"/>
                      <a:pt x="202977" y="3031957"/>
                    </a:cubicBezTo>
                    <a:cubicBezTo>
                      <a:pt x="194355" y="3036268"/>
                      <a:pt x="186935" y="3042652"/>
                      <a:pt x="178914" y="3048000"/>
                    </a:cubicBezTo>
                    <a:cubicBezTo>
                      <a:pt x="149504" y="3092116"/>
                      <a:pt x="178914" y="3054684"/>
                      <a:pt x="138809" y="3088105"/>
                    </a:cubicBezTo>
                    <a:cubicBezTo>
                      <a:pt x="115649" y="3107405"/>
                      <a:pt x="114478" y="3112571"/>
                      <a:pt x="98704" y="3136231"/>
                    </a:cubicBezTo>
                    <a:cubicBezTo>
                      <a:pt x="96030" y="3128210"/>
                      <a:pt x="88009" y="3120189"/>
                      <a:pt x="90683" y="3112168"/>
                    </a:cubicBezTo>
                    <a:cubicBezTo>
                      <a:pt x="107455" y="3061852"/>
                      <a:pt x="117055" y="3071821"/>
                      <a:pt x="146830" y="3048000"/>
                    </a:cubicBezTo>
                    <a:cubicBezTo>
                      <a:pt x="152735" y="3043276"/>
                      <a:pt x="157525" y="3037305"/>
                      <a:pt x="162872" y="3031957"/>
                    </a:cubicBezTo>
                    <a:cubicBezTo>
                      <a:pt x="183033" y="2971474"/>
                      <a:pt x="153492" y="3043682"/>
                      <a:pt x="194956" y="2991852"/>
                    </a:cubicBezTo>
                    <a:cubicBezTo>
                      <a:pt x="200238" y="2985250"/>
                      <a:pt x="199196" y="2975351"/>
                      <a:pt x="202977" y="2967789"/>
                    </a:cubicBezTo>
                    <a:cubicBezTo>
                      <a:pt x="209927" y="2953890"/>
                      <a:pt x="222626" y="2937632"/>
                      <a:pt x="235062" y="2927684"/>
                    </a:cubicBezTo>
                    <a:cubicBezTo>
                      <a:pt x="242590" y="2921662"/>
                      <a:pt x="251104" y="2916989"/>
                      <a:pt x="259125" y="2911642"/>
                    </a:cubicBezTo>
                    <a:cubicBezTo>
                      <a:pt x="251104" y="2908968"/>
                      <a:pt x="243465" y="2902687"/>
                      <a:pt x="235062" y="2903621"/>
                    </a:cubicBezTo>
                    <a:cubicBezTo>
                      <a:pt x="218255" y="2905488"/>
                      <a:pt x="202977" y="2914316"/>
                      <a:pt x="186935" y="2919663"/>
                    </a:cubicBezTo>
                    <a:cubicBezTo>
                      <a:pt x="178914" y="2922337"/>
                      <a:pt x="169907" y="2922994"/>
                      <a:pt x="162872" y="2927684"/>
                    </a:cubicBezTo>
                    <a:cubicBezTo>
                      <a:pt x="154851" y="2933031"/>
                      <a:pt x="147431" y="2939415"/>
                      <a:pt x="138809" y="2943726"/>
                    </a:cubicBezTo>
                    <a:cubicBezTo>
                      <a:pt x="131247" y="2947507"/>
                      <a:pt x="122137" y="2947641"/>
                      <a:pt x="114746" y="2951747"/>
                    </a:cubicBezTo>
                    <a:cubicBezTo>
                      <a:pt x="97892" y="2961110"/>
                      <a:pt x="82661" y="2973136"/>
                      <a:pt x="66619" y="2983831"/>
                    </a:cubicBezTo>
                    <a:lnTo>
                      <a:pt x="42556" y="2999873"/>
                    </a:lnTo>
                    <a:lnTo>
                      <a:pt x="18493" y="3015915"/>
                    </a:lnTo>
                    <a:cubicBezTo>
                      <a:pt x="13146" y="3023936"/>
                      <a:pt x="-6901" y="3042316"/>
                      <a:pt x="2451" y="3039978"/>
                    </a:cubicBezTo>
                    <a:cubicBezTo>
                      <a:pt x="21155" y="3035302"/>
                      <a:pt x="34535" y="3018589"/>
                      <a:pt x="50577" y="3007894"/>
                    </a:cubicBezTo>
                    <a:lnTo>
                      <a:pt x="74641" y="2991852"/>
                    </a:lnTo>
                    <a:lnTo>
                      <a:pt x="98704" y="2975810"/>
                    </a:lnTo>
                    <a:lnTo>
                      <a:pt x="122767" y="2959768"/>
                    </a:lnTo>
                    <a:cubicBezTo>
                      <a:pt x="128114" y="2951747"/>
                      <a:pt x="131992" y="2942522"/>
                      <a:pt x="138809" y="2935705"/>
                    </a:cubicBezTo>
                    <a:cubicBezTo>
                      <a:pt x="145626" y="2928888"/>
                      <a:pt x="156850" y="2927191"/>
                      <a:pt x="162872" y="2919663"/>
                    </a:cubicBezTo>
                    <a:cubicBezTo>
                      <a:pt x="168154" y="2913061"/>
                      <a:pt x="166543" y="2902850"/>
                      <a:pt x="170893" y="2895600"/>
                    </a:cubicBezTo>
                    <a:cubicBezTo>
                      <a:pt x="174784" y="2889115"/>
                      <a:pt x="182398" y="2885607"/>
                      <a:pt x="186935" y="2879557"/>
                    </a:cubicBezTo>
                    <a:cubicBezTo>
                      <a:pt x="206185" y="2853890"/>
                      <a:pt x="212065" y="2833786"/>
                      <a:pt x="235062" y="2815389"/>
                    </a:cubicBezTo>
                    <a:cubicBezTo>
                      <a:pt x="242590" y="2809367"/>
                      <a:pt x="251104" y="2804694"/>
                      <a:pt x="259125" y="2799347"/>
                    </a:cubicBezTo>
                    <a:cubicBezTo>
                      <a:pt x="274741" y="2752500"/>
                      <a:pt x="254928" y="2795524"/>
                      <a:pt x="291209" y="2759242"/>
                    </a:cubicBezTo>
                    <a:cubicBezTo>
                      <a:pt x="298026" y="2752425"/>
                      <a:pt x="299723" y="2741200"/>
                      <a:pt x="307251" y="2735178"/>
                    </a:cubicBezTo>
                    <a:cubicBezTo>
                      <a:pt x="313853" y="2729896"/>
                      <a:pt x="323923" y="2731263"/>
                      <a:pt x="331314" y="2727157"/>
                    </a:cubicBezTo>
                    <a:cubicBezTo>
                      <a:pt x="424609" y="2675327"/>
                      <a:pt x="333876" y="2710261"/>
                      <a:pt x="427567" y="2679031"/>
                    </a:cubicBezTo>
                    <a:lnTo>
                      <a:pt x="451630" y="2671010"/>
                    </a:lnTo>
                    <a:cubicBezTo>
                      <a:pt x="459651" y="2668336"/>
                      <a:pt x="468658" y="2667679"/>
                      <a:pt x="475693" y="2662989"/>
                    </a:cubicBezTo>
                    <a:cubicBezTo>
                      <a:pt x="483714" y="2657642"/>
                      <a:pt x="490895" y="2650744"/>
                      <a:pt x="499756" y="2646947"/>
                    </a:cubicBezTo>
                    <a:cubicBezTo>
                      <a:pt x="509889" y="2642604"/>
                      <a:pt x="520995" y="2640898"/>
                      <a:pt x="531841" y="2638926"/>
                    </a:cubicBezTo>
                    <a:cubicBezTo>
                      <a:pt x="567020" y="2632530"/>
                      <a:pt x="601227" y="2630637"/>
                      <a:pt x="636114" y="2622884"/>
                    </a:cubicBezTo>
                    <a:cubicBezTo>
                      <a:pt x="644368" y="2621050"/>
                      <a:pt x="651851" y="2616332"/>
                      <a:pt x="660177" y="2614863"/>
                    </a:cubicBezTo>
                    <a:cubicBezTo>
                      <a:pt x="697413" y="2608292"/>
                      <a:pt x="735175" y="2605037"/>
                      <a:pt x="772472" y="2598821"/>
                    </a:cubicBezTo>
                    <a:cubicBezTo>
                      <a:pt x="801967" y="2593905"/>
                      <a:pt x="831542" y="2589508"/>
                      <a:pt x="860704" y="2582778"/>
                    </a:cubicBezTo>
                    <a:cubicBezTo>
                      <a:pt x="882187" y="2577820"/>
                      <a:pt x="903253" y="2571060"/>
                      <a:pt x="924872" y="2566736"/>
                    </a:cubicBezTo>
                    <a:cubicBezTo>
                      <a:pt x="938240" y="2564062"/>
                      <a:pt x="951751" y="2562021"/>
                      <a:pt x="964977" y="2558715"/>
                    </a:cubicBezTo>
                    <a:cubicBezTo>
                      <a:pt x="973180" y="2556664"/>
                      <a:pt x="980911" y="2553017"/>
                      <a:pt x="989041" y="2550694"/>
                    </a:cubicBezTo>
                    <a:cubicBezTo>
                      <a:pt x="999641" y="2547666"/>
                      <a:pt x="1010525" y="2545701"/>
                      <a:pt x="1021125" y="2542673"/>
                    </a:cubicBezTo>
                    <a:cubicBezTo>
                      <a:pt x="1029255" y="2540350"/>
                      <a:pt x="1037058" y="2536975"/>
                      <a:pt x="1045188" y="2534652"/>
                    </a:cubicBezTo>
                    <a:cubicBezTo>
                      <a:pt x="1055788" y="2531624"/>
                      <a:pt x="1066950" y="2530502"/>
                      <a:pt x="1077272" y="2526631"/>
                    </a:cubicBezTo>
                    <a:cubicBezTo>
                      <a:pt x="1088468" y="2522433"/>
                      <a:pt x="1098254" y="2515030"/>
                      <a:pt x="1109356" y="2510589"/>
                    </a:cubicBezTo>
                    <a:cubicBezTo>
                      <a:pt x="1125057" y="2504309"/>
                      <a:pt x="1157483" y="2494547"/>
                      <a:pt x="1157483" y="2494547"/>
                    </a:cubicBezTo>
                    <a:cubicBezTo>
                      <a:pt x="1216109" y="2455463"/>
                      <a:pt x="1142394" y="2503169"/>
                      <a:pt x="1213630" y="2462463"/>
                    </a:cubicBezTo>
                    <a:cubicBezTo>
                      <a:pt x="1256836" y="2437774"/>
                      <a:pt x="1220795" y="2456731"/>
                      <a:pt x="1253735" y="2430378"/>
                    </a:cubicBezTo>
                    <a:cubicBezTo>
                      <a:pt x="1261263" y="2424356"/>
                      <a:pt x="1270270" y="2420358"/>
                      <a:pt x="1277798" y="2414336"/>
                    </a:cubicBezTo>
                    <a:cubicBezTo>
                      <a:pt x="1283703" y="2409612"/>
                      <a:pt x="1287791" y="2402831"/>
                      <a:pt x="1293841" y="2398294"/>
                    </a:cubicBezTo>
                    <a:cubicBezTo>
                      <a:pt x="1309265" y="2386726"/>
                      <a:pt x="1341967" y="2366210"/>
                      <a:pt x="1341967" y="2366210"/>
                    </a:cubicBezTo>
                    <a:cubicBezTo>
                      <a:pt x="1347314" y="2358189"/>
                      <a:pt x="1350481" y="2348169"/>
                      <a:pt x="1358009" y="2342147"/>
                    </a:cubicBezTo>
                    <a:cubicBezTo>
                      <a:pt x="1364611" y="2336865"/>
                      <a:pt x="1376093" y="2340105"/>
                      <a:pt x="1382072" y="2334126"/>
                    </a:cubicBezTo>
                    <a:cubicBezTo>
                      <a:pt x="1388051" y="2328147"/>
                      <a:pt x="1384811" y="2316665"/>
                      <a:pt x="1390093" y="2310063"/>
                    </a:cubicBezTo>
                    <a:cubicBezTo>
                      <a:pt x="1396115" y="2302535"/>
                      <a:pt x="1406628" y="2300043"/>
                      <a:pt x="1414156" y="2294021"/>
                    </a:cubicBezTo>
                    <a:cubicBezTo>
                      <a:pt x="1420061" y="2289297"/>
                      <a:pt x="1424851" y="2283326"/>
                      <a:pt x="1430198" y="2277978"/>
                    </a:cubicBezTo>
                    <a:cubicBezTo>
                      <a:pt x="1432872" y="2269957"/>
                      <a:pt x="1433869" y="2261165"/>
                      <a:pt x="1438219" y="2253915"/>
                    </a:cubicBezTo>
                    <a:cubicBezTo>
                      <a:pt x="1466725" y="2206408"/>
                      <a:pt x="1453052" y="2289629"/>
                      <a:pt x="1486346" y="2189747"/>
                    </a:cubicBezTo>
                    <a:cubicBezTo>
                      <a:pt x="1497415" y="2156539"/>
                      <a:pt x="1489677" y="2172719"/>
                      <a:pt x="1510409" y="2141621"/>
                    </a:cubicBezTo>
                    <a:cubicBezTo>
                      <a:pt x="1519825" y="2113373"/>
                      <a:pt x="1538585" y="2083622"/>
                      <a:pt x="1518430" y="2053389"/>
                    </a:cubicBezTo>
                    <a:cubicBezTo>
                      <a:pt x="1513740" y="2046354"/>
                      <a:pt x="1502497" y="2047691"/>
                      <a:pt x="1494367" y="2045368"/>
                    </a:cubicBezTo>
                    <a:cubicBezTo>
                      <a:pt x="1483767" y="2042340"/>
                      <a:pt x="1472978" y="2040021"/>
                      <a:pt x="1462283" y="2037347"/>
                    </a:cubicBezTo>
                    <a:cubicBezTo>
                      <a:pt x="1416830" y="2040021"/>
                      <a:pt x="1371269" y="2041246"/>
                      <a:pt x="1325925" y="2045368"/>
                    </a:cubicBezTo>
                    <a:cubicBezTo>
                      <a:pt x="1312348" y="2046602"/>
                      <a:pt x="1299128" y="2050432"/>
                      <a:pt x="1285819" y="2053389"/>
                    </a:cubicBezTo>
                    <a:cubicBezTo>
                      <a:pt x="1275058" y="2055780"/>
                      <a:pt x="1264294" y="2058242"/>
                      <a:pt x="1253735" y="2061410"/>
                    </a:cubicBezTo>
                    <a:cubicBezTo>
                      <a:pt x="1229440" y="2068698"/>
                      <a:pt x="1205609" y="2077452"/>
                      <a:pt x="1181546" y="2085473"/>
                    </a:cubicBezTo>
                    <a:cubicBezTo>
                      <a:pt x="1173525" y="2088147"/>
                      <a:pt x="1165685" y="2091443"/>
                      <a:pt x="1157483" y="2093494"/>
                    </a:cubicBezTo>
                    <a:lnTo>
                      <a:pt x="1093314" y="2109536"/>
                    </a:lnTo>
                    <a:cubicBezTo>
                      <a:pt x="1082619" y="2112210"/>
                      <a:pt x="1071688" y="2114071"/>
                      <a:pt x="1061230" y="2117557"/>
                    </a:cubicBezTo>
                    <a:cubicBezTo>
                      <a:pt x="1053209" y="2120231"/>
                      <a:pt x="1044864" y="2122079"/>
                      <a:pt x="1037167" y="2125578"/>
                    </a:cubicBezTo>
                    <a:cubicBezTo>
                      <a:pt x="1015396" y="2135474"/>
                      <a:pt x="996198" y="2151863"/>
                      <a:pt x="972998" y="2157663"/>
                    </a:cubicBezTo>
                    <a:lnTo>
                      <a:pt x="940914" y="2165684"/>
                    </a:lnTo>
                    <a:cubicBezTo>
                      <a:pt x="909289" y="2213122"/>
                      <a:pt x="944596" y="2168783"/>
                      <a:pt x="892788" y="2205789"/>
                    </a:cubicBezTo>
                    <a:cubicBezTo>
                      <a:pt x="883557" y="2212382"/>
                      <a:pt x="877338" y="2222470"/>
                      <a:pt x="868725" y="2229852"/>
                    </a:cubicBezTo>
                    <a:cubicBezTo>
                      <a:pt x="858575" y="2238552"/>
                      <a:pt x="846702" y="2245112"/>
                      <a:pt x="836641" y="2253915"/>
                    </a:cubicBezTo>
                    <a:cubicBezTo>
                      <a:pt x="774399" y="2308377"/>
                      <a:pt x="832017" y="2267693"/>
                      <a:pt x="780493" y="2302042"/>
                    </a:cubicBezTo>
                    <a:cubicBezTo>
                      <a:pt x="737714" y="2366210"/>
                      <a:pt x="793861" y="2288674"/>
                      <a:pt x="740388" y="2342147"/>
                    </a:cubicBezTo>
                    <a:cubicBezTo>
                      <a:pt x="733571" y="2348964"/>
                      <a:pt x="731163" y="2359393"/>
                      <a:pt x="724346" y="2366210"/>
                    </a:cubicBezTo>
                    <a:cubicBezTo>
                      <a:pt x="717529" y="2373027"/>
                      <a:pt x="707995" y="2376468"/>
                      <a:pt x="700283" y="2382252"/>
                    </a:cubicBezTo>
                    <a:cubicBezTo>
                      <a:pt x="697258" y="2384521"/>
                      <a:pt x="689116" y="2392370"/>
                      <a:pt x="692262" y="2390273"/>
                    </a:cubicBezTo>
                    <a:lnTo>
                      <a:pt x="716325" y="2374231"/>
                    </a:lnTo>
                    <a:cubicBezTo>
                      <a:pt x="730443" y="2331877"/>
                      <a:pt x="719656" y="2357204"/>
                      <a:pt x="756430" y="2302042"/>
                    </a:cubicBezTo>
                    <a:lnTo>
                      <a:pt x="772472" y="2277978"/>
                    </a:lnTo>
                    <a:lnTo>
                      <a:pt x="788514" y="2253915"/>
                    </a:lnTo>
                    <a:cubicBezTo>
                      <a:pt x="780493" y="2248568"/>
                      <a:pt x="774091" y="2237873"/>
                      <a:pt x="764451" y="2237873"/>
                    </a:cubicBezTo>
                    <a:cubicBezTo>
                      <a:pt x="754811" y="2237873"/>
                      <a:pt x="749197" y="2250000"/>
                      <a:pt x="740388" y="2253915"/>
                    </a:cubicBezTo>
                    <a:cubicBezTo>
                      <a:pt x="724936" y="2260783"/>
                      <a:pt x="708667" y="2265856"/>
                      <a:pt x="692262" y="2269957"/>
                    </a:cubicBezTo>
                    <a:cubicBezTo>
                      <a:pt x="681975" y="2272529"/>
                      <a:pt x="647627" y="2280243"/>
                      <a:pt x="636114" y="2286000"/>
                    </a:cubicBezTo>
                    <a:cubicBezTo>
                      <a:pt x="573926" y="2317095"/>
                      <a:pt x="648464" y="2289904"/>
                      <a:pt x="587988" y="2310063"/>
                    </a:cubicBezTo>
                    <a:cubicBezTo>
                      <a:pt x="579967" y="2318084"/>
                      <a:pt x="573363" y="2327834"/>
                      <a:pt x="563925" y="2334126"/>
                    </a:cubicBezTo>
                    <a:cubicBezTo>
                      <a:pt x="556890" y="2338816"/>
                      <a:pt x="546464" y="2336865"/>
                      <a:pt x="539862" y="2342147"/>
                    </a:cubicBezTo>
                    <a:cubicBezTo>
                      <a:pt x="532334" y="2348169"/>
                      <a:pt x="529991" y="2358804"/>
                      <a:pt x="523819" y="2366210"/>
                    </a:cubicBezTo>
                    <a:cubicBezTo>
                      <a:pt x="516557" y="2374924"/>
                      <a:pt x="507777" y="2382252"/>
                      <a:pt x="499756" y="2390273"/>
                    </a:cubicBezTo>
                    <a:cubicBezTo>
                      <a:pt x="519915" y="2329797"/>
                      <a:pt x="492724" y="2404335"/>
                      <a:pt x="523819" y="2342147"/>
                    </a:cubicBezTo>
                    <a:cubicBezTo>
                      <a:pt x="527600" y="2334585"/>
                      <a:pt x="526559" y="2324686"/>
                      <a:pt x="531841" y="2318084"/>
                    </a:cubicBezTo>
                    <a:cubicBezTo>
                      <a:pt x="537863" y="2310556"/>
                      <a:pt x="547883" y="2307389"/>
                      <a:pt x="555904" y="2302042"/>
                    </a:cubicBezTo>
                    <a:cubicBezTo>
                      <a:pt x="562428" y="2282470"/>
                      <a:pt x="564418" y="2269464"/>
                      <a:pt x="579967" y="2253915"/>
                    </a:cubicBezTo>
                    <a:cubicBezTo>
                      <a:pt x="586784" y="2247098"/>
                      <a:pt x="596009" y="2243220"/>
                      <a:pt x="604030" y="2237873"/>
                    </a:cubicBezTo>
                    <a:cubicBezTo>
                      <a:pt x="609377" y="2229852"/>
                      <a:pt x="612817" y="2220158"/>
                      <a:pt x="620072" y="2213810"/>
                    </a:cubicBezTo>
                    <a:cubicBezTo>
                      <a:pt x="654018" y="2184107"/>
                      <a:pt x="659211" y="2184722"/>
                      <a:pt x="692262" y="2173705"/>
                    </a:cubicBezTo>
                    <a:cubicBezTo>
                      <a:pt x="747423" y="2136931"/>
                      <a:pt x="722097" y="2147718"/>
                      <a:pt x="764451" y="2133600"/>
                    </a:cubicBezTo>
                    <a:cubicBezTo>
                      <a:pt x="769798" y="2128252"/>
                      <a:pt x="773729" y="2120939"/>
                      <a:pt x="780493" y="2117557"/>
                    </a:cubicBezTo>
                    <a:cubicBezTo>
                      <a:pt x="795617" y="2109995"/>
                      <a:pt x="812577" y="2106862"/>
                      <a:pt x="828619" y="2101515"/>
                    </a:cubicBezTo>
                    <a:lnTo>
                      <a:pt x="876746" y="2085473"/>
                    </a:lnTo>
                    <a:lnTo>
                      <a:pt x="900809" y="2077452"/>
                    </a:lnTo>
                    <a:cubicBezTo>
                      <a:pt x="908830" y="2074778"/>
                      <a:pt x="916670" y="2071482"/>
                      <a:pt x="924872" y="2069431"/>
                    </a:cubicBezTo>
                    <a:cubicBezTo>
                      <a:pt x="946262" y="2064084"/>
                      <a:pt x="968124" y="2060361"/>
                      <a:pt x="989041" y="2053389"/>
                    </a:cubicBezTo>
                    <a:cubicBezTo>
                      <a:pt x="1018320" y="2043629"/>
                      <a:pt x="1017258" y="2042878"/>
                      <a:pt x="1053209" y="2037347"/>
                    </a:cubicBezTo>
                    <a:cubicBezTo>
                      <a:pt x="1074514" y="2034069"/>
                      <a:pt x="1095969" y="2031845"/>
                      <a:pt x="1117377" y="2029326"/>
                    </a:cubicBezTo>
                    <a:cubicBezTo>
                      <a:pt x="1194093" y="2020301"/>
                      <a:pt x="1195734" y="2020744"/>
                      <a:pt x="1277798" y="2013284"/>
                    </a:cubicBezTo>
                    <a:cubicBezTo>
                      <a:pt x="1291167" y="2010610"/>
                      <a:pt x="1304456" y="2007504"/>
                      <a:pt x="1317904" y="2005263"/>
                    </a:cubicBezTo>
                    <a:cubicBezTo>
                      <a:pt x="1336552" y="2002155"/>
                      <a:pt x="1355512" y="2000950"/>
                      <a:pt x="1374051" y="1997242"/>
                    </a:cubicBezTo>
                    <a:cubicBezTo>
                      <a:pt x="1382342" y="1995584"/>
                      <a:pt x="1390093" y="1991895"/>
                      <a:pt x="1398114" y="1989221"/>
                    </a:cubicBezTo>
                    <a:cubicBezTo>
                      <a:pt x="1438757" y="1948576"/>
                      <a:pt x="1386162" y="1996391"/>
                      <a:pt x="1438219" y="1965157"/>
                    </a:cubicBezTo>
                    <a:cubicBezTo>
                      <a:pt x="1444704" y="1961266"/>
                      <a:pt x="1447777" y="1953006"/>
                      <a:pt x="1454262" y="1949115"/>
                    </a:cubicBezTo>
                    <a:cubicBezTo>
                      <a:pt x="1461512" y="1944765"/>
                      <a:pt x="1470934" y="1945200"/>
                      <a:pt x="1478325" y="1941094"/>
                    </a:cubicBezTo>
                    <a:cubicBezTo>
                      <a:pt x="1561066" y="1895127"/>
                      <a:pt x="1496065" y="1919139"/>
                      <a:pt x="1550514" y="1900989"/>
                    </a:cubicBezTo>
                    <a:cubicBezTo>
                      <a:pt x="1558535" y="1892968"/>
                      <a:pt x="1565863" y="1884188"/>
                      <a:pt x="1574577" y="1876926"/>
                    </a:cubicBezTo>
                    <a:cubicBezTo>
                      <a:pt x="1581983" y="1870754"/>
                      <a:pt x="1591386" y="1867232"/>
                      <a:pt x="1598641" y="1860884"/>
                    </a:cubicBezTo>
                    <a:cubicBezTo>
                      <a:pt x="1612869" y="1848434"/>
                      <a:pt x="1625378" y="1834147"/>
                      <a:pt x="1638746" y="1820778"/>
                    </a:cubicBezTo>
                    <a:cubicBezTo>
                      <a:pt x="1646767" y="1812757"/>
                      <a:pt x="1653371" y="1803007"/>
                      <a:pt x="1662809" y="1796715"/>
                    </a:cubicBezTo>
                    <a:cubicBezTo>
                      <a:pt x="1670830" y="1791368"/>
                      <a:pt x="1680055" y="1787490"/>
                      <a:pt x="1686872" y="1780673"/>
                    </a:cubicBezTo>
                    <a:cubicBezTo>
                      <a:pt x="1696325" y="1771220"/>
                      <a:pt x="1701482" y="1758042"/>
                      <a:pt x="1710935" y="1748589"/>
                    </a:cubicBezTo>
                    <a:cubicBezTo>
                      <a:pt x="1717752" y="1741772"/>
                      <a:pt x="1727470" y="1738569"/>
                      <a:pt x="1734998" y="1732547"/>
                    </a:cubicBezTo>
                    <a:cubicBezTo>
                      <a:pt x="1740903" y="1727823"/>
                      <a:pt x="1745693" y="1721852"/>
                      <a:pt x="1751041" y="1716505"/>
                    </a:cubicBezTo>
                    <a:cubicBezTo>
                      <a:pt x="1771203" y="1656020"/>
                      <a:pt x="1741660" y="1728232"/>
                      <a:pt x="1783125" y="1676400"/>
                    </a:cubicBezTo>
                    <a:cubicBezTo>
                      <a:pt x="1827402" y="1621052"/>
                      <a:pt x="1746249" y="1682267"/>
                      <a:pt x="1815209" y="1636294"/>
                    </a:cubicBezTo>
                    <a:cubicBezTo>
                      <a:pt x="1817883" y="1628273"/>
                      <a:pt x="1819449" y="1619793"/>
                      <a:pt x="1823230" y="1612231"/>
                    </a:cubicBezTo>
                    <a:cubicBezTo>
                      <a:pt x="1854328" y="1550035"/>
                      <a:pt x="1827132" y="1624588"/>
                      <a:pt x="1847293" y="1564105"/>
                    </a:cubicBezTo>
                    <a:cubicBezTo>
                      <a:pt x="1845244" y="1541563"/>
                      <a:pt x="1846682" y="1482672"/>
                      <a:pt x="1831251" y="1451810"/>
                    </a:cubicBezTo>
                    <a:cubicBezTo>
                      <a:pt x="1826940" y="1443188"/>
                      <a:pt x="1822026" y="1434564"/>
                      <a:pt x="1815209" y="1427747"/>
                    </a:cubicBezTo>
                    <a:cubicBezTo>
                      <a:pt x="1808392" y="1420930"/>
                      <a:pt x="1799167" y="1417052"/>
                      <a:pt x="1791146" y="1411705"/>
                    </a:cubicBezTo>
                    <a:cubicBezTo>
                      <a:pt x="1763645" y="1370454"/>
                      <a:pt x="1789237" y="1402157"/>
                      <a:pt x="1751041" y="1371600"/>
                    </a:cubicBezTo>
                    <a:cubicBezTo>
                      <a:pt x="1745136" y="1366876"/>
                      <a:pt x="1741048" y="1360095"/>
                      <a:pt x="1734998" y="1355557"/>
                    </a:cubicBezTo>
                    <a:cubicBezTo>
                      <a:pt x="1690870" y="1322461"/>
                      <a:pt x="1700325" y="1327957"/>
                      <a:pt x="1662809" y="1315452"/>
                    </a:cubicBezTo>
                    <a:cubicBezTo>
                      <a:pt x="1625361" y="1278004"/>
                      <a:pt x="1653766" y="1303263"/>
                      <a:pt x="1614683" y="1275347"/>
                    </a:cubicBezTo>
                    <a:cubicBezTo>
                      <a:pt x="1603804" y="1267577"/>
                      <a:pt x="1594555" y="1257263"/>
                      <a:pt x="1582598" y="1251284"/>
                    </a:cubicBezTo>
                    <a:cubicBezTo>
                      <a:pt x="1567473" y="1243722"/>
                      <a:pt x="1549597" y="1242804"/>
                      <a:pt x="1534472" y="1235242"/>
                    </a:cubicBezTo>
                    <a:cubicBezTo>
                      <a:pt x="1478001" y="1207006"/>
                      <a:pt x="1514112" y="1221545"/>
                      <a:pt x="1422177" y="1203157"/>
                    </a:cubicBezTo>
                    <a:cubicBezTo>
                      <a:pt x="1350190" y="1188759"/>
                      <a:pt x="1395487" y="1197372"/>
                      <a:pt x="1285819" y="1179094"/>
                    </a:cubicBezTo>
                    <a:lnTo>
                      <a:pt x="1237693" y="1171073"/>
                    </a:lnTo>
                    <a:cubicBezTo>
                      <a:pt x="1221651" y="1168399"/>
                      <a:pt x="1205345" y="1166996"/>
                      <a:pt x="1189567" y="1163052"/>
                    </a:cubicBezTo>
                    <a:cubicBezTo>
                      <a:pt x="1139141" y="1150446"/>
                      <a:pt x="1168396" y="1156590"/>
                      <a:pt x="1101335" y="1147010"/>
                    </a:cubicBezTo>
                    <a:cubicBezTo>
                      <a:pt x="1034493" y="1149684"/>
                      <a:pt x="967556" y="1150581"/>
                      <a:pt x="900809" y="1155031"/>
                    </a:cubicBezTo>
                    <a:cubicBezTo>
                      <a:pt x="887206" y="1155938"/>
                      <a:pt x="874117" y="1160613"/>
                      <a:pt x="860704" y="1163052"/>
                    </a:cubicBezTo>
                    <a:cubicBezTo>
                      <a:pt x="747818" y="1183576"/>
                      <a:pt x="871537" y="1159281"/>
                      <a:pt x="772472" y="1179094"/>
                    </a:cubicBezTo>
                    <a:cubicBezTo>
                      <a:pt x="764451" y="1184441"/>
                      <a:pt x="757270" y="1191339"/>
                      <a:pt x="748409" y="1195136"/>
                    </a:cubicBezTo>
                    <a:cubicBezTo>
                      <a:pt x="738277" y="1199478"/>
                      <a:pt x="726925" y="1200129"/>
                      <a:pt x="716325" y="1203157"/>
                    </a:cubicBezTo>
                    <a:cubicBezTo>
                      <a:pt x="708195" y="1205480"/>
                      <a:pt x="700283" y="1208504"/>
                      <a:pt x="692262" y="1211178"/>
                    </a:cubicBezTo>
                    <a:cubicBezTo>
                      <a:pt x="662787" y="1230828"/>
                      <a:pt x="667338" y="1230181"/>
                      <a:pt x="628093" y="1243263"/>
                    </a:cubicBezTo>
                    <a:cubicBezTo>
                      <a:pt x="605118" y="1250921"/>
                      <a:pt x="593189" y="1249649"/>
                      <a:pt x="571946" y="1259305"/>
                    </a:cubicBezTo>
                    <a:cubicBezTo>
                      <a:pt x="550175" y="1269201"/>
                      <a:pt x="529167" y="1280694"/>
                      <a:pt x="507777" y="1291389"/>
                    </a:cubicBezTo>
                    <a:cubicBezTo>
                      <a:pt x="497082" y="1296736"/>
                      <a:pt x="487036" y="1303650"/>
                      <a:pt x="475693" y="1307431"/>
                    </a:cubicBezTo>
                    <a:lnTo>
                      <a:pt x="451630" y="1315452"/>
                    </a:lnTo>
                    <a:cubicBezTo>
                      <a:pt x="421189" y="1361114"/>
                      <a:pt x="453249" y="1323693"/>
                      <a:pt x="411525" y="1347536"/>
                    </a:cubicBezTo>
                    <a:cubicBezTo>
                      <a:pt x="343543" y="1386384"/>
                      <a:pt x="410550" y="1361231"/>
                      <a:pt x="355377" y="1379621"/>
                    </a:cubicBezTo>
                    <a:cubicBezTo>
                      <a:pt x="344682" y="1387642"/>
                      <a:pt x="334900" y="1397051"/>
                      <a:pt x="323293" y="1403684"/>
                    </a:cubicBezTo>
                    <a:cubicBezTo>
                      <a:pt x="315952" y="1407879"/>
                      <a:pt x="306265" y="1407015"/>
                      <a:pt x="299230" y="1411705"/>
                    </a:cubicBezTo>
                    <a:cubicBezTo>
                      <a:pt x="289792" y="1417997"/>
                      <a:pt x="284605" y="1429476"/>
                      <a:pt x="275167" y="1435768"/>
                    </a:cubicBezTo>
                    <a:cubicBezTo>
                      <a:pt x="268132" y="1440458"/>
                      <a:pt x="258666" y="1440008"/>
                      <a:pt x="251104" y="1443789"/>
                    </a:cubicBezTo>
                    <a:cubicBezTo>
                      <a:pt x="218190" y="1460246"/>
                      <a:pt x="235865" y="1455980"/>
                      <a:pt x="210998" y="1475873"/>
                    </a:cubicBezTo>
                    <a:cubicBezTo>
                      <a:pt x="203470" y="1481895"/>
                      <a:pt x="177295" y="1491915"/>
                      <a:pt x="186935" y="1491915"/>
                    </a:cubicBezTo>
                    <a:cubicBezTo>
                      <a:pt x="203845" y="1491915"/>
                      <a:pt x="235062" y="1475873"/>
                      <a:pt x="235062" y="1475873"/>
                    </a:cubicBezTo>
                    <a:cubicBezTo>
                      <a:pt x="240409" y="1467852"/>
                      <a:pt x="246793" y="1460432"/>
                      <a:pt x="251104" y="1451810"/>
                    </a:cubicBezTo>
                    <a:cubicBezTo>
                      <a:pt x="266659" y="1420700"/>
                      <a:pt x="256842" y="1411769"/>
                      <a:pt x="251104" y="1371600"/>
                    </a:cubicBezTo>
                    <a:cubicBezTo>
                      <a:pt x="225995" y="1373393"/>
                      <a:pt x="127524" y="1371103"/>
                      <a:pt x="90683" y="1395663"/>
                    </a:cubicBezTo>
                    <a:lnTo>
                      <a:pt x="42556" y="1427747"/>
                    </a:lnTo>
                    <a:lnTo>
                      <a:pt x="18493" y="1443789"/>
                    </a:lnTo>
                    <a:cubicBezTo>
                      <a:pt x="18493" y="1443789"/>
                      <a:pt x="33118" y="1426018"/>
                      <a:pt x="42556" y="1419726"/>
                    </a:cubicBezTo>
                    <a:cubicBezTo>
                      <a:pt x="49591" y="1415036"/>
                      <a:pt x="58598" y="1414379"/>
                      <a:pt x="66619" y="1411705"/>
                    </a:cubicBezTo>
                    <a:cubicBezTo>
                      <a:pt x="81540" y="1396785"/>
                      <a:pt x="86489" y="1389739"/>
                      <a:pt x="106725" y="1379621"/>
                    </a:cubicBezTo>
                    <a:cubicBezTo>
                      <a:pt x="114287" y="1375840"/>
                      <a:pt x="122767" y="1374274"/>
                      <a:pt x="130788" y="1371600"/>
                    </a:cubicBezTo>
                    <a:cubicBezTo>
                      <a:pt x="136135" y="1366252"/>
                      <a:pt x="140925" y="1360281"/>
                      <a:pt x="146830" y="1355557"/>
                    </a:cubicBezTo>
                    <a:cubicBezTo>
                      <a:pt x="154358" y="1349535"/>
                      <a:pt x="164076" y="1346332"/>
                      <a:pt x="170893" y="1339515"/>
                    </a:cubicBezTo>
                    <a:cubicBezTo>
                      <a:pt x="207174" y="1303234"/>
                      <a:pt x="164152" y="1323046"/>
                      <a:pt x="210998" y="1307431"/>
                    </a:cubicBezTo>
                    <a:cubicBezTo>
                      <a:pt x="216346" y="1302084"/>
                      <a:pt x="220277" y="1294771"/>
                      <a:pt x="227041" y="1291389"/>
                    </a:cubicBezTo>
                    <a:cubicBezTo>
                      <a:pt x="242166" y="1283827"/>
                      <a:pt x="259125" y="1280694"/>
                      <a:pt x="275167" y="1275347"/>
                    </a:cubicBezTo>
                    <a:cubicBezTo>
                      <a:pt x="283188" y="1272673"/>
                      <a:pt x="292195" y="1272016"/>
                      <a:pt x="299230" y="1267326"/>
                    </a:cubicBezTo>
                    <a:cubicBezTo>
                      <a:pt x="307251" y="1261979"/>
                      <a:pt x="314484" y="1255199"/>
                      <a:pt x="323293" y="1251284"/>
                    </a:cubicBezTo>
                    <a:cubicBezTo>
                      <a:pt x="338745" y="1244416"/>
                      <a:pt x="355377" y="1240589"/>
                      <a:pt x="371419" y="1235242"/>
                    </a:cubicBezTo>
                    <a:lnTo>
                      <a:pt x="395483" y="1227221"/>
                    </a:lnTo>
                    <a:cubicBezTo>
                      <a:pt x="448209" y="1174492"/>
                      <a:pt x="349060" y="1268863"/>
                      <a:pt x="459651" y="1195136"/>
                    </a:cubicBezTo>
                    <a:cubicBezTo>
                      <a:pt x="528608" y="1149165"/>
                      <a:pt x="441364" y="1204279"/>
                      <a:pt x="507777" y="1171073"/>
                    </a:cubicBezTo>
                    <a:cubicBezTo>
                      <a:pt x="516400" y="1166762"/>
                      <a:pt x="523378" y="1159647"/>
                      <a:pt x="531841" y="1155031"/>
                    </a:cubicBezTo>
                    <a:cubicBezTo>
                      <a:pt x="552835" y="1143580"/>
                      <a:pt x="573322" y="1130509"/>
                      <a:pt x="596009" y="1122947"/>
                    </a:cubicBezTo>
                    <a:cubicBezTo>
                      <a:pt x="612051" y="1117600"/>
                      <a:pt x="630065" y="1116285"/>
                      <a:pt x="644135" y="1106905"/>
                    </a:cubicBezTo>
                    <a:cubicBezTo>
                      <a:pt x="652156" y="1101558"/>
                      <a:pt x="659576" y="1095174"/>
                      <a:pt x="668198" y="1090863"/>
                    </a:cubicBezTo>
                    <a:cubicBezTo>
                      <a:pt x="681676" y="1084124"/>
                      <a:pt x="711497" y="1078676"/>
                      <a:pt x="724346" y="1074821"/>
                    </a:cubicBezTo>
                    <a:cubicBezTo>
                      <a:pt x="740543" y="1069962"/>
                      <a:pt x="756067" y="1062879"/>
                      <a:pt x="772472" y="1058778"/>
                    </a:cubicBezTo>
                    <a:cubicBezTo>
                      <a:pt x="783167" y="1056104"/>
                      <a:pt x="793956" y="1053785"/>
                      <a:pt x="804556" y="1050757"/>
                    </a:cubicBezTo>
                    <a:cubicBezTo>
                      <a:pt x="812686" y="1048434"/>
                      <a:pt x="820417" y="1044787"/>
                      <a:pt x="828619" y="1042736"/>
                    </a:cubicBezTo>
                    <a:cubicBezTo>
                      <a:pt x="869480" y="1032521"/>
                      <a:pt x="895995" y="1031685"/>
                      <a:pt x="940914" y="1026694"/>
                    </a:cubicBezTo>
                    <a:lnTo>
                      <a:pt x="1165504" y="1034715"/>
                    </a:lnTo>
                    <a:cubicBezTo>
                      <a:pt x="1472898" y="1049710"/>
                      <a:pt x="1122875" y="1035122"/>
                      <a:pt x="1333946" y="1050757"/>
                    </a:cubicBezTo>
                    <a:cubicBezTo>
                      <a:pt x="1384677" y="1054515"/>
                      <a:pt x="1435546" y="1056104"/>
                      <a:pt x="1486346" y="1058778"/>
                    </a:cubicBezTo>
                    <a:lnTo>
                      <a:pt x="1534472" y="1074821"/>
                    </a:lnTo>
                    <a:cubicBezTo>
                      <a:pt x="1542493" y="1077495"/>
                      <a:pt x="1550165" y="1081646"/>
                      <a:pt x="1558535" y="1082842"/>
                    </a:cubicBezTo>
                    <a:lnTo>
                      <a:pt x="1614683" y="1090863"/>
                    </a:lnTo>
                    <a:cubicBezTo>
                      <a:pt x="1660642" y="1106183"/>
                      <a:pt x="1630942" y="1099101"/>
                      <a:pt x="1606662" y="1074821"/>
                    </a:cubicBezTo>
                    <a:cubicBezTo>
                      <a:pt x="1577697" y="1045856"/>
                      <a:pt x="1603094" y="1033823"/>
                      <a:pt x="1542493" y="1018673"/>
                    </a:cubicBezTo>
                    <a:cubicBezTo>
                      <a:pt x="1521104" y="1013326"/>
                      <a:pt x="1499241" y="1009603"/>
                      <a:pt x="1478325" y="1002631"/>
                    </a:cubicBezTo>
                    <a:cubicBezTo>
                      <a:pt x="1470304" y="999957"/>
                      <a:pt x="1462619" y="995896"/>
                      <a:pt x="1454262" y="994610"/>
                    </a:cubicBezTo>
                    <a:cubicBezTo>
                      <a:pt x="1417921" y="989019"/>
                      <a:pt x="1298925" y="980997"/>
                      <a:pt x="1269777" y="978568"/>
                    </a:cubicBezTo>
                    <a:lnTo>
                      <a:pt x="1085293" y="962526"/>
                    </a:lnTo>
                    <a:cubicBezTo>
                      <a:pt x="958160" y="937099"/>
                      <a:pt x="1078219" y="958812"/>
                      <a:pt x="788514" y="946484"/>
                    </a:cubicBezTo>
                    <a:cubicBezTo>
                      <a:pt x="748356" y="944775"/>
                      <a:pt x="708303" y="941137"/>
                      <a:pt x="668198" y="938463"/>
                    </a:cubicBezTo>
                    <a:cubicBezTo>
                      <a:pt x="654830" y="935789"/>
                      <a:pt x="641319" y="933749"/>
                      <a:pt x="628093" y="930442"/>
                    </a:cubicBezTo>
                    <a:cubicBezTo>
                      <a:pt x="619891" y="928391"/>
                      <a:pt x="612232" y="924472"/>
                      <a:pt x="604030" y="922421"/>
                    </a:cubicBezTo>
                    <a:cubicBezTo>
                      <a:pt x="558208" y="910966"/>
                      <a:pt x="573032" y="918736"/>
                      <a:pt x="531841" y="906378"/>
                    </a:cubicBezTo>
                    <a:cubicBezTo>
                      <a:pt x="515644" y="901519"/>
                      <a:pt x="497784" y="899716"/>
                      <a:pt x="483714" y="890336"/>
                    </a:cubicBezTo>
                    <a:cubicBezTo>
                      <a:pt x="467672" y="879641"/>
                      <a:pt x="453879" y="864349"/>
                      <a:pt x="435588" y="858252"/>
                    </a:cubicBezTo>
                    <a:lnTo>
                      <a:pt x="387462" y="842210"/>
                    </a:lnTo>
                    <a:cubicBezTo>
                      <a:pt x="340780" y="795531"/>
                      <a:pt x="408078" y="860728"/>
                      <a:pt x="347356" y="810126"/>
                    </a:cubicBezTo>
                    <a:cubicBezTo>
                      <a:pt x="338642" y="802864"/>
                      <a:pt x="332007" y="793325"/>
                      <a:pt x="323293" y="786063"/>
                    </a:cubicBezTo>
                    <a:cubicBezTo>
                      <a:pt x="315887" y="779892"/>
                      <a:pt x="306758" y="776043"/>
                      <a:pt x="299230" y="770021"/>
                    </a:cubicBezTo>
                    <a:cubicBezTo>
                      <a:pt x="293325" y="765297"/>
                      <a:pt x="277840" y="759326"/>
                      <a:pt x="283188" y="753978"/>
                    </a:cubicBezTo>
                    <a:cubicBezTo>
                      <a:pt x="289938" y="747228"/>
                      <a:pt x="330383" y="777628"/>
                      <a:pt x="331314" y="778042"/>
                    </a:cubicBezTo>
                    <a:cubicBezTo>
                      <a:pt x="346767" y="784910"/>
                      <a:pt x="363399" y="788737"/>
                      <a:pt x="379441" y="794084"/>
                    </a:cubicBezTo>
                    <a:lnTo>
                      <a:pt x="403504" y="802105"/>
                    </a:lnTo>
                    <a:lnTo>
                      <a:pt x="427567" y="810126"/>
                    </a:lnTo>
                    <a:cubicBezTo>
                      <a:pt x="440935" y="807452"/>
                      <a:pt x="462302" y="814636"/>
                      <a:pt x="467672" y="802105"/>
                    </a:cubicBezTo>
                    <a:cubicBezTo>
                      <a:pt x="474333" y="786562"/>
                      <a:pt x="456977" y="770020"/>
                      <a:pt x="451630" y="753978"/>
                    </a:cubicBezTo>
                    <a:lnTo>
                      <a:pt x="427567" y="681789"/>
                    </a:lnTo>
                    <a:lnTo>
                      <a:pt x="419546" y="657726"/>
                    </a:lnTo>
                    <a:cubicBezTo>
                      <a:pt x="416872" y="649705"/>
                      <a:pt x="411525" y="642118"/>
                      <a:pt x="411525" y="633663"/>
                    </a:cubicBezTo>
                    <a:lnTo>
                      <a:pt x="419546" y="577515"/>
                    </a:lnTo>
                    <a:close/>
                  </a:path>
                </a:pathLst>
              </a:custGeom>
              <a:solidFill>
                <a:srgbClr val="156082">
                  <a:lumMod val="60000"/>
                  <a:lumOff val="40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57" name="Freeform: Shape 56">
              <a:extLst>
                <a:ext uri="{FF2B5EF4-FFF2-40B4-BE49-F238E27FC236}">
                  <a16:creationId xmlns:a16="http://schemas.microsoft.com/office/drawing/2014/main" id="{51FA3D4D-7BBB-3B48-6628-CC05B4EE6854}"/>
                </a:ext>
              </a:extLst>
            </p:cNvPr>
            <p:cNvSpPr/>
            <p:nvPr/>
          </p:nvSpPr>
          <p:spPr>
            <a:xfrm rot="3007026">
              <a:off x="1880752" y="2141356"/>
              <a:ext cx="1575492" cy="1181856"/>
            </a:xfrm>
            <a:custGeom>
              <a:avLst/>
              <a:gdLst>
                <a:gd name="connsiteX0" fmla="*/ 723900 w 1828800"/>
                <a:gd name="connsiteY0" fmla="*/ 133350 h 1419225"/>
                <a:gd name="connsiteX1" fmla="*/ 714375 w 1828800"/>
                <a:gd name="connsiteY1" fmla="*/ 85725 h 1419225"/>
                <a:gd name="connsiteX2" fmla="*/ 685800 w 1828800"/>
                <a:gd name="connsiteY2" fmla="*/ 76200 h 1419225"/>
                <a:gd name="connsiteX3" fmla="*/ 666750 w 1828800"/>
                <a:gd name="connsiteY3" fmla="*/ 47625 h 1419225"/>
                <a:gd name="connsiteX4" fmla="*/ 609600 w 1828800"/>
                <a:gd name="connsiteY4" fmla="*/ 28575 h 1419225"/>
                <a:gd name="connsiteX5" fmla="*/ 542925 w 1828800"/>
                <a:gd name="connsiteY5" fmla="*/ 9525 h 1419225"/>
                <a:gd name="connsiteX6" fmla="*/ 476250 w 1828800"/>
                <a:gd name="connsiteY6" fmla="*/ 0 h 1419225"/>
                <a:gd name="connsiteX7" fmla="*/ 314325 w 1828800"/>
                <a:gd name="connsiteY7" fmla="*/ 9525 h 1419225"/>
                <a:gd name="connsiteX8" fmla="*/ 257175 w 1828800"/>
                <a:gd name="connsiteY8" fmla="*/ 38100 h 1419225"/>
                <a:gd name="connsiteX9" fmla="*/ 228600 w 1828800"/>
                <a:gd name="connsiteY9" fmla="*/ 66675 h 1419225"/>
                <a:gd name="connsiteX10" fmla="*/ 200025 w 1828800"/>
                <a:gd name="connsiteY10" fmla="*/ 85725 h 1419225"/>
                <a:gd name="connsiteX11" fmla="*/ 190500 w 1828800"/>
                <a:gd name="connsiteY11" fmla="*/ 266700 h 1419225"/>
                <a:gd name="connsiteX12" fmla="*/ 142875 w 1828800"/>
                <a:gd name="connsiteY12" fmla="*/ 352425 h 1419225"/>
                <a:gd name="connsiteX13" fmla="*/ 114300 w 1828800"/>
                <a:gd name="connsiteY13" fmla="*/ 371475 h 1419225"/>
                <a:gd name="connsiteX14" fmla="*/ 76200 w 1828800"/>
                <a:gd name="connsiteY14" fmla="*/ 419100 h 1419225"/>
                <a:gd name="connsiteX15" fmla="*/ 47625 w 1828800"/>
                <a:gd name="connsiteY15" fmla="*/ 504825 h 1419225"/>
                <a:gd name="connsiteX16" fmla="*/ 28575 w 1828800"/>
                <a:gd name="connsiteY16" fmla="*/ 561975 h 1419225"/>
                <a:gd name="connsiteX17" fmla="*/ 19050 w 1828800"/>
                <a:gd name="connsiteY17" fmla="*/ 590550 h 1419225"/>
                <a:gd name="connsiteX18" fmla="*/ 0 w 1828800"/>
                <a:gd name="connsiteY18" fmla="*/ 695325 h 1419225"/>
                <a:gd name="connsiteX19" fmla="*/ 9525 w 1828800"/>
                <a:gd name="connsiteY19" fmla="*/ 781050 h 1419225"/>
                <a:gd name="connsiteX20" fmla="*/ 19050 w 1828800"/>
                <a:gd name="connsiteY20" fmla="*/ 809625 h 1419225"/>
                <a:gd name="connsiteX21" fmla="*/ 47625 w 1828800"/>
                <a:gd name="connsiteY21" fmla="*/ 828675 h 1419225"/>
                <a:gd name="connsiteX22" fmla="*/ 66675 w 1828800"/>
                <a:gd name="connsiteY22" fmla="*/ 857250 h 1419225"/>
                <a:gd name="connsiteX23" fmla="*/ 123825 w 1828800"/>
                <a:gd name="connsiteY23" fmla="*/ 876300 h 1419225"/>
                <a:gd name="connsiteX24" fmla="*/ 180975 w 1828800"/>
                <a:gd name="connsiteY24" fmla="*/ 904875 h 1419225"/>
                <a:gd name="connsiteX25" fmla="*/ 266700 w 1828800"/>
                <a:gd name="connsiteY25" fmla="*/ 885825 h 1419225"/>
                <a:gd name="connsiteX26" fmla="*/ 295275 w 1828800"/>
                <a:gd name="connsiteY26" fmla="*/ 866775 h 1419225"/>
                <a:gd name="connsiteX27" fmla="*/ 304800 w 1828800"/>
                <a:gd name="connsiteY27" fmla="*/ 838200 h 1419225"/>
                <a:gd name="connsiteX28" fmla="*/ 333375 w 1828800"/>
                <a:gd name="connsiteY28" fmla="*/ 819150 h 1419225"/>
                <a:gd name="connsiteX29" fmla="*/ 352425 w 1828800"/>
                <a:gd name="connsiteY29" fmla="*/ 762000 h 1419225"/>
                <a:gd name="connsiteX30" fmla="*/ 371475 w 1828800"/>
                <a:gd name="connsiteY30" fmla="*/ 733425 h 1419225"/>
                <a:gd name="connsiteX31" fmla="*/ 400050 w 1828800"/>
                <a:gd name="connsiteY31" fmla="*/ 742950 h 1419225"/>
                <a:gd name="connsiteX32" fmla="*/ 428625 w 1828800"/>
                <a:gd name="connsiteY32" fmla="*/ 800100 h 1419225"/>
                <a:gd name="connsiteX33" fmla="*/ 447675 w 1828800"/>
                <a:gd name="connsiteY33" fmla="*/ 828675 h 1419225"/>
                <a:gd name="connsiteX34" fmla="*/ 457200 w 1828800"/>
                <a:gd name="connsiteY34" fmla="*/ 857250 h 1419225"/>
                <a:gd name="connsiteX35" fmla="*/ 485775 w 1828800"/>
                <a:gd name="connsiteY35" fmla="*/ 876300 h 1419225"/>
                <a:gd name="connsiteX36" fmla="*/ 523875 w 1828800"/>
                <a:gd name="connsiteY36" fmla="*/ 923925 h 1419225"/>
                <a:gd name="connsiteX37" fmla="*/ 533400 w 1828800"/>
                <a:gd name="connsiteY37" fmla="*/ 952500 h 1419225"/>
                <a:gd name="connsiteX38" fmla="*/ 504825 w 1828800"/>
                <a:gd name="connsiteY38" fmla="*/ 962025 h 1419225"/>
                <a:gd name="connsiteX39" fmla="*/ 485775 w 1828800"/>
                <a:gd name="connsiteY39" fmla="*/ 990600 h 1419225"/>
                <a:gd name="connsiteX40" fmla="*/ 457200 w 1828800"/>
                <a:gd name="connsiteY40" fmla="*/ 1009650 h 1419225"/>
                <a:gd name="connsiteX41" fmla="*/ 438150 w 1828800"/>
                <a:gd name="connsiteY41" fmla="*/ 1066800 h 1419225"/>
                <a:gd name="connsiteX42" fmla="*/ 428625 w 1828800"/>
                <a:gd name="connsiteY42" fmla="*/ 1095375 h 1419225"/>
                <a:gd name="connsiteX43" fmla="*/ 419100 w 1828800"/>
                <a:gd name="connsiteY43" fmla="*/ 1143000 h 1419225"/>
                <a:gd name="connsiteX44" fmla="*/ 390525 w 1828800"/>
                <a:gd name="connsiteY44" fmla="*/ 1152525 h 1419225"/>
                <a:gd name="connsiteX45" fmla="*/ 276225 w 1828800"/>
                <a:gd name="connsiteY45" fmla="*/ 1143000 h 1419225"/>
                <a:gd name="connsiteX46" fmla="*/ 219075 w 1828800"/>
                <a:gd name="connsiteY46" fmla="*/ 1123950 h 1419225"/>
                <a:gd name="connsiteX47" fmla="*/ 190500 w 1828800"/>
                <a:gd name="connsiteY47" fmla="*/ 1114425 h 1419225"/>
                <a:gd name="connsiteX48" fmla="*/ 85725 w 1828800"/>
                <a:gd name="connsiteY48" fmla="*/ 1104900 h 1419225"/>
                <a:gd name="connsiteX49" fmla="*/ 57150 w 1828800"/>
                <a:gd name="connsiteY49" fmla="*/ 1085850 h 1419225"/>
                <a:gd name="connsiteX50" fmla="*/ 76200 w 1828800"/>
                <a:gd name="connsiteY50" fmla="*/ 1162050 h 1419225"/>
                <a:gd name="connsiteX51" fmla="*/ 104775 w 1828800"/>
                <a:gd name="connsiteY51" fmla="*/ 1181100 h 1419225"/>
                <a:gd name="connsiteX52" fmla="*/ 123825 w 1828800"/>
                <a:gd name="connsiteY52" fmla="*/ 1209675 h 1419225"/>
                <a:gd name="connsiteX53" fmla="*/ 171450 w 1828800"/>
                <a:gd name="connsiteY53" fmla="*/ 1219200 h 1419225"/>
                <a:gd name="connsiteX54" fmla="*/ 200025 w 1828800"/>
                <a:gd name="connsiteY54" fmla="*/ 1228725 h 1419225"/>
                <a:gd name="connsiteX55" fmla="*/ 209550 w 1828800"/>
                <a:gd name="connsiteY55" fmla="*/ 1257300 h 1419225"/>
                <a:gd name="connsiteX56" fmla="*/ 180975 w 1828800"/>
                <a:gd name="connsiteY56" fmla="*/ 1266825 h 1419225"/>
                <a:gd name="connsiteX57" fmla="*/ 133350 w 1828800"/>
                <a:gd name="connsiteY57" fmla="*/ 1352550 h 1419225"/>
                <a:gd name="connsiteX58" fmla="*/ 142875 w 1828800"/>
                <a:gd name="connsiteY58" fmla="*/ 1400175 h 1419225"/>
                <a:gd name="connsiteX59" fmla="*/ 200025 w 1828800"/>
                <a:gd name="connsiteY59" fmla="*/ 1381125 h 1419225"/>
                <a:gd name="connsiteX60" fmla="*/ 219075 w 1828800"/>
                <a:gd name="connsiteY60" fmla="*/ 1352550 h 1419225"/>
                <a:gd name="connsiteX61" fmla="*/ 276225 w 1828800"/>
                <a:gd name="connsiteY61" fmla="*/ 1333500 h 1419225"/>
                <a:gd name="connsiteX62" fmla="*/ 304800 w 1828800"/>
                <a:gd name="connsiteY62" fmla="*/ 1314450 h 1419225"/>
                <a:gd name="connsiteX63" fmla="*/ 381000 w 1828800"/>
                <a:gd name="connsiteY63" fmla="*/ 1323975 h 1419225"/>
                <a:gd name="connsiteX64" fmla="*/ 409575 w 1828800"/>
                <a:gd name="connsiteY64" fmla="*/ 1419225 h 1419225"/>
                <a:gd name="connsiteX65" fmla="*/ 447675 w 1828800"/>
                <a:gd name="connsiteY65" fmla="*/ 1381125 h 1419225"/>
                <a:gd name="connsiteX66" fmla="*/ 476250 w 1828800"/>
                <a:gd name="connsiteY66" fmla="*/ 1371600 h 1419225"/>
                <a:gd name="connsiteX67" fmla="*/ 533400 w 1828800"/>
                <a:gd name="connsiteY67" fmla="*/ 1333500 h 1419225"/>
                <a:gd name="connsiteX68" fmla="*/ 600075 w 1828800"/>
                <a:gd name="connsiteY68" fmla="*/ 1257300 h 1419225"/>
                <a:gd name="connsiteX69" fmla="*/ 638175 w 1828800"/>
                <a:gd name="connsiteY69" fmla="*/ 1200150 h 1419225"/>
                <a:gd name="connsiteX70" fmla="*/ 647700 w 1828800"/>
                <a:gd name="connsiteY70" fmla="*/ 1171575 h 1419225"/>
                <a:gd name="connsiteX71" fmla="*/ 676275 w 1828800"/>
                <a:gd name="connsiteY71" fmla="*/ 1162050 h 1419225"/>
                <a:gd name="connsiteX72" fmla="*/ 695325 w 1828800"/>
                <a:gd name="connsiteY72" fmla="*/ 1133475 h 1419225"/>
                <a:gd name="connsiteX73" fmla="*/ 752475 w 1828800"/>
                <a:gd name="connsiteY73" fmla="*/ 1114425 h 1419225"/>
                <a:gd name="connsiteX74" fmla="*/ 781050 w 1828800"/>
                <a:gd name="connsiteY74" fmla="*/ 1104900 h 1419225"/>
                <a:gd name="connsiteX75" fmla="*/ 847725 w 1828800"/>
                <a:gd name="connsiteY75" fmla="*/ 1085850 h 1419225"/>
                <a:gd name="connsiteX76" fmla="*/ 904875 w 1828800"/>
                <a:gd name="connsiteY76" fmla="*/ 1066800 h 1419225"/>
                <a:gd name="connsiteX77" fmla="*/ 971550 w 1828800"/>
                <a:gd name="connsiteY77" fmla="*/ 1047750 h 1419225"/>
                <a:gd name="connsiteX78" fmla="*/ 1162050 w 1828800"/>
                <a:gd name="connsiteY78" fmla="*/ 1038225 h 1419225"/>
                <a:gd name="connsiteX79" fmla="*/ 1276350 w 1828800"/>
                <a:gd name="connsiteY79" fmla="*/ 1009650 h 1419225"/>
                <a:gd name="connsiteX80" fmla="*/ 1304925 w 1828800"/>
                <a:gd name="connsiteY80" fmla="*/ 1000125 h 1419225"/>
                <a:gd name="connsiteX81" fmla="*/ 1333500 w 1828800"/>
                <a:gd name="connsiteY81" fmla="*/ 990600 h 1419225"/>
                <a:gd name="connsiteX82" fmla="*/ 1362075 w 1828800"/>
                <a:gd name="connsiteY82" fmla="*/ 971550 h 1419225"/>
                <a:gd name="connsiteX83" fmla="*/ 1390650 w 1828800"/>
                <a:gd name="connsiteY83" fmla="*/ 962025 h 1419225"/>
                <a:gd name="connsiteX84" fmla="*/ 1447800 w 1828800"/>
                <a:gd name="connsiteY84" fmla="*/ 923925 h 1419225"/>
                <a:gd name="connsiteX85" fmla="*/ 1504950 w 1828800"/>
                <a:gd name="connsiteY85" fmla="*/ 895350 h 1419225"/>
                <a:gd name="connsiteX86" fmla="*/ 1524000 w 1828800"/>
                <a:gd name="connsiteY86" fmla="*/ 866775 h 1419225"/>
                <a:gd name="connsiteX87" fmla="*/ 1552575 w 1828800"/>
                <a:gd name="connsiteY87" fmla="*/ 857250 h 1419225"/>
                <a:gd name="connsiteX88" fmla="*/ 1590675 w 1828800"/>
                <a:gd name="connsiteY88" fmla="*/ 800100 h 1419225"/>
                <a:gd name="connsiteX89" fmla="*/ 1609725 w 1828800"/>
                <a:gd name="connsiteY89" fmla="*/ 771525 h 1419225"/>
                <a:gd name="connsiteX90" fmla="*/ 1619250 w 1828800"/>
                <a:gd name="connsiteY90" fmla="*/ 742950 h 1419225"/>
                <a:gd name="connsiteX91" fmla="*/ 1647825 w 1828800"/>
                <a:gd name="connsiteY91" fmla="*/ 723900 h 1419225"/>
                <a:gd name="connsiteX92" fmla="*/ 1666875 w 1828800"/>
                <a:gd name="connsiteY92" fmla="*/ 695325 h 1419225"/>
                <a:gd name="connsiteX93" fmla="*/ 1695450 w 1828800"/>
                <a:gd name="connsiteY93" fmla="*/ 676275 h 1419225"/>
                <a:gd name="connsiteX94" fmla="*/ 1714500 w 1828800"/>
                <a:gd name="connsiteY94" fmla="*/ 619125 h 1419225"/>
                <a:gd name="connsiteX95" fmla="*/ 1724025 w 1828800"/>
                <a:gd name="connsiteY95" fmla="*/ 590550 h 1419225"/>
                <a:gd name="connsiteX96" fmla="*/ 1733550 w 1828800"/>
                <a:gd name="connsiteY96" fmla="*/ 561975 h 1419225"/>
                <a:gd name="connsiteX97" fmla="*/ 1771650 w 1828800"/>
                <a:gd name="connsiteY97" fmla="*/ 504825 h 1419225"/>
                <a:gd name="connsiteX98" fmla="*/ 1790700 w 1828800"/>
                <a:gd name="connsiteY98" fmla="*/ 476250 h 1419225"/>
                <a:gd name="connsiteX99" fmla="*/ 1800225 w 1828800"/>
                <a:gd name="connsiteY99" fmla="*/ 447675 h 1419225"/>
                <a:gd name="connsiteX100" fmla="*/ 1828800 w 1828800"/>
                <a:gd name="connsiteY100" fmla="*/ 428625 h 1419225"/>
                <a:gd name="connsiteX101" fmla="*/ 1800225 w 1828800"/>
                <a:gd name="connsiteY101" fmla="*/ 342900 h 1419225"/>
                <a:gd name="connsiteX102" fmla="*/ 1771650 w 1828800"/>
                <a:gd name="connsiteY102" fmla="*/ 323850 h 1419225"/>
                <a:gd name="connsiteX103" fmla="*/ 1714500 w 1828800"/>
                <a:gd name="connsiteY103" fmla="*/ 342900 h 1419225"/>
                <a:gd name="connsiteX104" fmla="*/ 1685925 w 1828800"/>
                <a:gd name="connsiteY104" fmla="*/ 352425 h 1419225"/>
                <a:gd name="connsiteX105" fmla="*/ 1628775 w 1828800"/>
                <a:gd name="connsiteY105" fmla="*/ 361950 h 1419225"/>
                <a:gd name="connsiteX106" fmla="*/ 1571625 w 1828800"/>
                <a:gd name="connsiteY106" fmla="*/ 381000 h 1419225"/>
                <a:gd name="connsiteX107" fmla="*/ 1485900 w 1828800"/>
                <a:gd name="connsiteY107" fmla="*/ 400050 h 1419225"/>
                <a:gd name="connsiteX108" fmla="*/ 1400175 w 1828800"/>
                <a:gd name="connsiteY108" fmla="*/ 457200 h 1419225"/>
                <a:gd name="connsiteX109" fmla="*/ 1371600 w 1828800"/>
                <a:gd name="connsiteY109" fmla="*/ 476250 h 1419225"/>
                <a:gd name="connsiteX110" fmla="*/ 1314450 w 1828800"/>
                <a:gd name="connsiteY110" fmla="*/ 495300 h 1419225"/>
                <a:gd name="connsiteX111" fmla="*/ 1228725 w 1828800"/>
                <a:gd name="connsiteY111" fmla="*/ 514350 h 1419225"/>
                <a:gd name="connsiteX112" fmla="*/ 1085850 w 1828800"/>
                <a:gd name="connsiteY112" fmla="*/ 504825 h 1419225"/>
                <a:gd name="connsiteX113" fmla="*/ 1095375 w 1828800"/>
                <a:gd name="connsiteY113" fmla="*/ 476250 h 1419225"/>
                <a:gd name="connsiteX114" fmla="*/ 1123950 w 1828800"/>
                <a:gd name="connsiteY114" fmla="*/ 419100 h 1419225"/>
                <a:gd name="connsiteX115" fmla="*/ 1114425 w 1828800"/>
                <a:gd name="connsiteY115" fmla="*/ 352425 h 1419225"/>
                <a:gd name="connsiteX116" fmla="*/ 1066800 w 1828800"/>
                <a:gd name="connsiteY116" fmla="*/ 314325 h 1419225"/>
                <a:gd name="connsiteX117" fmla="*/ 981075 w 1828800"/>
                <a:gd name="connsiteY117" fmla="*/ 285750 h 1419225"/>
                <a:gd name="connsiteX118" fmla="*/ 971550 w 1828800"/>
                <a:gd name="connsiteY118" fmla="*/ 257175 h 1419225"/>
                <a:gd name="connsiteX119" fmla="*/ 952500 w 1828800"/>
                <a:gd name="connsiteY119" fmla="*/ 152400 h 1419225"/>
                <a:gd name="connsiteX120" fmla="*/ 933450 w 1828800"/>
                <a:gd name="connsiteY120" fmla="*/ 123825 h 1419225"/>
                <a:gd name="connsiteX121" fmla="*/ 923925 w 1828800"/>
                <a:gd name="connsiteY121" fmla="*/ 95250 h 1419225"/>
                <a:gd name="connsiteX122" fmla="*/ 866775 w 1828800"/>
                <a:gd name="connsiteY122" fmla="*/ 76200 h 1419225"/>
                <a:gd name="connsiteX123" fmla="*/ 762000 w 1828800"/>
                <a:gd name="connsiteY123" fmla="*/ 85725 h 1419225"/>
                <a:gd name="connsiteX124" fmla="*/ 723900 w 1828800"/>
                <a:gd name="connsiteY124" fmla="*/ 133350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28800" h="1419225">
                  <a:moveTo>
                    <a:pt x="723900" y="133350"/>
                  </a:moveTo>
                  <a:cubicBezTo>
                    <a:pt x="715963" y="133350"/>
                    <a:pt x="723355" y="99195"/>
                    <a:pt x="714375" y="85725"/>
                  </a:cubicBezTo>
                  <a:cubicBezTo>
                    <a:pt x="708806" y="77371"/>
                    <a:pt x="693640" y="82472"/>
                    <a:pt x="685800" y="76200"/>
                  </a:cubicBezTo>
                  <a:cubicBezTo>
                    <a:pt x="676861" y="69049"/>
                    <a:pt x="676458" y="53692"/>
                    <a:pt x="666750" y="47625"/>
                  </a:cubicBezTo>
                  <a:cubicBezTo>
                    <a:pt x="649722" y="36982"/>
                    <a:pt x="628650" y="34925"/>
                    <a:pt x="609600" y="28575"/>
                  </a:cubicBezTo>
                  <a:cubicBezTo>
                    <a:pt x="585117" y="20414"/>
                    <a:pt x="569237" y="14309"/>
                    <a:pt x="542925" y="9525"/>
                  </a:cubicBezTo>
                  <a:cubicBezTo>
                    <a:pt x="520836" y="5509"/>
                    <a:pt x="498475" y="3175"/>
                    <a:pt x="476250" y="0"/>
                  </a:cubicBezTo>
                  <a:cubicBezTo>
                    <a:pt x="422275" y="3175"/>
                    <a:pt x="368125" y="4145"/>
                    <a:pt x="314325" y="9525"/>
                  </a:cubicBezTo>
                  <a:cubicBezTo>
                    <a:pt x="294798" y="11478"/>
                    <a:pt x="271405" y="26242"/>
                    <a:pt x="257175" y="38100"/>
                  </a:cubicBezTo>
                  <a:cubicBezTo>
                    <a:pt x="246827" y="46724"/>
                    <a:pt x="238948" y="58051"/>
                    <a:pt x="228600" y="66675"/>
                  </a:cubicBezTo>
                  <a:cubicBezTo>
                    <a:pt x="219806" y="74004"/>
                    <a:pt x="209550" y="79375"/>
                    <a:pt x="200025" y="85725"/>
                  </a:cubicBezTo>
                  <a:cubicBezTo>
                    <a:pt x="167884" y="182148"/>
                    <a:pt x="179435" y="122854"/>
                    <a:pt x="190500" y="266700"/>
                  </a:cubicBezTo>
                  <a:cubicBezTo>
                    <a:pt x="180574" y="296477"/>
                    <a:pt x="170948" y="333710"/>
                    <a:pt x="142875" y="352425"/>
                  </a:cubicBezTo>
                  <a:lnTo>
                    <a:pt x="114300" y="371475"/>
                  </a:lnTo>
                  <a:cubicBezTo>
                    <a:pt x="79562" y="475688"/>
                    <a:pt x="137748" y="320623"/>
                    <a:pt x="76200" y="419100"/>
                  </a:cubicBezTo>
                  <a:lnTo>
                    <a:pt x="47625" y="504825"/>
                  </a:lnTo>
                  <a:lnTo>
                    <a:pt x="28575" y="561975"/>
                  </a:lnTo>
                  <a:cubicBezTo>
                    <a:pt x="25400" y="571500"/>
                    <a:pt x="21019" y="580705"/>
                    <a:pt x="19050" y="590550"/>
                  </a:cubicBezTo>
                  <a:cubicBezTo>
                    <a:pt x="5737" y="657113"/>
                    <a:pt x="12187" y="622206"/>
                    <a:pt x="0" y="695325"/>
                  </a:cubicBezTo>
                  <a:cubicBezTo>
                    <a:pt x="3175" y="723900"/>
                    <a:pt x="4798" y="752690"/>
                    <a:pt x="9525" y="781050"/>
                  </a:cubicBezTo>
                  <a:cubicBezTo>
                    <a:pt x="11176" y="790954"/>
                    <a:pt x="12778" y="801785"/>
                    <a:pt x="19050" y="809625"/>
                  </a:cubicBezTo>
                  <a:cubicBezTo>
                    <a:pt x="26201" y="818564"/>
                    <a:pt x="38100" y="822325"/>
                    <a:pt x="47625" y="828675"/>
                  </a:cubicBezTo>
                  <a:cubicBezTo>
                    <a:pt x="53975" y="838200"/>
                    <a:pt x="56967" y="851183"/>
                    <a:pt x="66675" y="857250"/>
                  </a:cubicBezTo>
                  <a:cubicBezTo>
                    <a:pt x="83703" y="867893"/>
                    <a:pt x="107117" y="865161"/>
                    <a:pt x="123825" y="876300"/>
                  </a:cubicBezTo>
                  <a:cubicBezTo>
                    <a:pt x="160754" y="900919"/>
                    <a:pt x="141540" y="891730"/>
                    <a:pt x="180975" y="904875"/>
                  </a:cubicBezTo>
                  <a:cubicBezTo>
                    <a:pt x="202925" y="901217"/>
                    <a:pt x="243252" y="897549"/>
                    <a:pt x="266700" y="885825"/>
                  </a:cubicBezTo>
                  <a:cubicBezTo>
                    <a:pt x="276939" y="880705"/>
                    <a:pt x="285750" y="873125"/>
                    <a:pt x="295275" y="866775"/>
                  </a:cubicBezTo>
                  <a:cubicBezTo>
                    <a:pt x="298450" y="857250"/>
                    <a:pt x="298528" y="846040"/>
                    <a:pt x="304800" y="838200"/>
                  </a:cubicBezTo>
                  <a:cubicBezTo>
                    <a:pt x="311951" y="829261"/>
                    <a:pt x="327308" y="828858"/>
                    <a:pt x="333375" y="819150"/>
                  </a:cubicBezTo>
                  <a:cubicBezTo>
                    <a:pt x="344018" y="802122"/>
                    <a:pt x="341286" y="778708"/>
                    <a:pt x="352425" y="762000"/>
                  </a:cubicBezTo>
                  <a:lnTo>
                    <a:pt x="371475" y="733425"/>
                  </a:lnTo>
                  <a:cubicBezTo>
                    <a:pt x="381000" y="736600"/>
                    <a:pt x="392210" y="736678"/>
                    <a:pt x="400050" y="742950"/>
                  </a:cubicBezTo>
                  <a:cubicBezTo>
                    <a:pt x="422798" y="761148"/>
                    <a:pt x="417121" y="777093"/>
                    <a:pt x="428625" y="800100"/>
                  </a:cubicBezTo>
                  <a:cubicBezTo>
                    <a:pt x="433745" y="810339"/>
                    <a:pt x="442555" y="818436"/>
                    <a:pt x="447675" y="828675"/>
                  </a:cubicBezTo>
                  <a:cubicBezTo>
                    <a:pt x="452165" y="837655"/>
                    <a:pt x="450928" y="849410"/>
                    <a:pt x="457200" y="857250"/>
                  </a:cubicBezTo>
                  <a:cubicBezTo>
                    <a:pt x="464351" y="866189"/>
                    <a:pt x="476250" y="869950"/>
                    <a:pt x="485775" y="876300"/>
                  </a:cubicBezTo>
                  <a:cubicBezTo>
                    <a:pt x="509716" y="948124"/>
                    <a:pt x="474636" y="862377"/>
                    <a:pt x="523875" y="923925"/>
                  </a:cubicBezTo>
                  <a:cubicBezTo>
                    <a:pt x="530147" y="931765"/>
                    <a:pt x="530225" y="942975"/>
                    <a:pt x="533400" y="952500"/>
                  </a:cubicBezTo>
                  <a:cubicBezTo>
                    <a:pt x="523875" y="955675"/>
                    <a:pt x="512665" y="955753"/>
                    <a:pt x="504825" y="962025"/>
                  </a:cubicBezTo>
                  <a:cubicBezTo>
                    <a:pt x="495886" y="969176"/>
                    <a:pt x="493870" y="982505"/>
                    <a:pt x="485775" y="990600"/>
                  </a:cubicBezTo>
                  <a:cubicBezTo>
                    <a:pt x="477680" y="998695"/>
                    <a:pt x="466725" y="1003300"/>
                    <a:pt x="457200" y="1009650"/>
                  </a:cubicBezTo>
                  <a:lnTo>
                    <a:pt x="438150" y="1066800"/>
                  </a:lnTo>
                  <a:cubicBezTo>
                    <a:pt x="434975" y="1076325"/>
                    <a:pt x="430594" y="1085530"/>
                    <a:pt x="428625" y="1095375"/>
                  </a:cubicBezTo>
                  <a:cubicBezTo>
                    <a:pt x="425450" y="1111250"/>
                    <a:pt x="428080" y="1129530"/>
                    <a:pt x="419100" y="1143000"/>
                  </a:cubicBezTo>
                  <a:cubicBezTo>
                    <a:pt x="413531" y="1151354"/>
                    <a:pt x="400050" y="1149350"/>
                    <a:pt x="390525" y="1152525"/>
                  </a:cubicBezTo>
                  <a:cubicBezTo>
                    <a:pt x="352425" y="1149350"/>
                    <a:pt x="313937" y="1149285"/>
                    <a:pt x="276225" y="1143000"/>
                  </a:cubicBezTo>
                  <a:cubicBezTo>
                    <a:pt x="256418" y="1139699"/>
                    <a:pt x="238125" y="1130300"/>
                    <a:pt x="219075" y="1123950"/>
                  </a:cubicBezTo>
                  <a:cubicBezTo>
                    <a:pt x="209550" y="1120775"/>
                    <a:pt x="200499" y="1115334"/>
                    <a:pt x="190500" y="1114425"/>
                  </a:cubicBezTo>
                  <a:lnTo>
                    <a:pt x="85725" y="1104900"/>
                  </a:lnTo>
                  <a:cubicBezTo>
                    <a:pt x="76200" y="1098550"/>
                    <a:pt x="63500" y="1076325"/>
                    <a:pt x="57150" y="1085850"/>
                  </a:cubicBezTo>
                  <a:cubicBezTo>
                    <a:pt x="56503" y="1086820"/>
                    <a:pt x="69085" y="1153156"/>
                    <a:pt x="76200" y="1162050"/>
                  </a:cubicBezTo>
                  <a:cubicBezTo>
                    <a:pt x="83351" y="1170989"/>
                    <a:pt x="95250" y="1174750"/>
                    <a:pt x="104775" y="1181100"/>
                  </a:cubicBezTo>
                  <a:cubicBezTo>
                    <a:pt x="111125" y="1190625"/>
                    <a:pt x="113886" y="1203995"/>
                    <a:pt x="123825" y="1209675"/>
                  </a:cubicBezTo>
                  <a:cubicBezTo>
                    <a:pt x="137881" y="1217707"/>
                    <a:pt x="155744" y="1215273"/>
                    <a:pt x="171450" y="1219200"/>
                  </a:cubicBezTo>
                  <a:cubicBezTo>
                    <a:pt x="181190" y="1221635"/>
                    <a:pt x="190500" y="1225550"/>
                    <a:pt x="200025" y="1228725"/>
                  </a:cubicBezTo>
                  <a:cubicBezTo>
                    <a:pt x="203200" y="1238250"/>
                    <a:pt x="214040" y="1248320"/>
                    <a:pt x="209550" y="1257300"/>
                  </a:cubicBezTo>
                  <a:cubicBezTo>
                    <a:pt x="205060" y="1266280"/>
                    <a:pt x="188075" y="1259725"/>
                    <a:pt x="180975" y="1266825"/>
                  </a:cubicBezTo>
                  <a:cubicBezTo>
                    <a:pt x="148223" y="1299577"/>
                    <a:pt x="145328" y="1316617"/>
                    <a:pt x="133350" y="1352550"/>
                  </a:cubicBezTo>
                  <a:cubicBezTo>
                    <a:pt x="136525" y="1368425"/>
                    <a:pt x="127995" y="1393798"/>
                    <a:pt x="142875" y="1400175"/>
                  </a:cubicBezTo>
                  <a:cubicBezTo>
                    <a:pt x="161332" y="1408085"/>
                    <a:pt x="200025" y="1381125"/>
                    <a:pt x="200025" y="1381125"/>
                  </a:cubicBezTo>
                  <a:cubicBezTo>
                    <a:pt x="206375" y="1371600"/>
                    <a:pt x="209367" y="1358617"/>
                    <a:pt x="219075" y="1352550"/>
                  </a:cubicBezTo>
                  <a:cubicBezTo>
                    <a:pt x="236103" y="1341907"/>
                    <a:pt x="259517" y="1344639"/>
                    <a:pt x="276225" y="1333500"/>
                  </a:cubicBezTo>
                  <a:lnTo>
                    <a:pt x="304800" y="1314450"/>
                  </a:lnTo>
                  <a:cubicBezTo>
                    <a:pt x="330200" y="1317625"/>
                    <a:pt x="357233" y="1314468"/>
                    <a:pt x="381000" y="1323975"/>
                  </a:cubicBezTo>
                  <a:cubicBezTo>
                    <a:pt x="407253" y="1334476"/>
                    <a:pt x="408728" y="1413298"/>
                    <a:pt x="409575" y="1419225"/>
                  </a:cubicBezTo>
                  <a:cubicBezTo>
                    <a:pt x="485775" y="1393825"/>
                    <a:pt x="396875" y="1431925"/>
                    <a:pt x="447675" y="1381125"/>
                  </a:cubicBezTo>
                  <a:cubicBezTo>
                    <a:pt x="454775" y="1374025"/>
                    <a:pt x="467473" y="1376476"/>
                    <a:pt x="476250" y="1371600"/>
                  </a:cubicBezTo>
                  <a:cubicBezTo>
                    <a:pt x="496264" y="1360481"/>
                    <a:pt x="533400" y="1333500"/>
                    <a:pt x="533400" y="1333500"/>
                  </a:cubicBezTo>
                  <a:cubicBezTo>
                    <a:pt x="577850" y="1266825"/>
                    <a:pt x="552450" y="1289050"/>
                    <a:pt x="600075" y="1257300"/>
                  </a:cubicBezTo>
                  <a:cubicBezTo>
                    <a:pt x="612775" y="1238250"/>
                    <a:pt x="630935" y="1221870"/>
                    <a:pt x="638175" y="1200150"/>
                  </a:cubicBezTo>
                  <a:cubicBezTo>
                    <a:pt x="641350" y="1190625"/>
                    <a:pt x="640600" y="1178675"/>
                    <a:pt x="647700" y="1171575"/>
                  </a:cubicBezTo>
                  <a:cubicBezTo>
                    <a:pt x="654800" y="1164475"/>
                    <a:pt x="666750" y="1165225"/>
                    <a:pt x="676275" y="1162050"/>
                  </a:cubicBezTo>
                  <a:cubicBezTo>
                    <a:pt x="682625" y="1152525"/>
                    <a:pt x="685617" y="1139542"/>
                    <a:pt x="695325" y="1133475"/>
                  </a:cubicBezTo>
                  <a:cubicBezTo>
                    <a:pt x="712353" y="1122832"/>
                    <a:pt x="733425" y="1120775"/>
                    <a:pt x="752475" y="1114425"/>
                  </a:cubicBezTo>
                  <a:lnTo>
                    <a:pt x="781050" y="1104900"/>
                  </a:lnTo>
                  <a:cubicBezTo>
                    <a:pt x="877082" y="1072889"/>
                    <a:pt x="728124" y="1121730"/>
                    <a:pt x="847725" y="1085850"/>
                  </a:cubicBezTo>
                  <a:cubicBezTo>
                    <a:pt x="866959" y="1080080"/>
                    <a:pt x="885825" y="1073150"/>
                    <a:pt x="904875" y="1066800"/>
                  </a:cubicBezTo>
                  <a:cubicBezTo>
                    <a:pt x="921408" y="1061289"/>
                    <a:pt x="955603" y="1049079"/>
                    <a:pt x="971550" y="1047750"/>
                  </a:cubicBezTo>
                  <a:cubicBezTo>
                    <a:pt x="1034910" y="1042470"/>
                    <a:pt x="1098550" y="1041400"/>
                    <a:pt x="1162050" y="1038225"/>
                  </a:cubicBezTo>
                  <a:cubicBezTo>
                    <a:pt x="1239007" y="1025399"/>
                    <a:pt x="1200878" y="1034807"/>
                    <a:pt x="1276350" y="1009650"/>
                  </a:cubicBezTo>
                  <a:lnTo>
                    <a:pt x="1304925" y="1000125"/>
                  </a:lnTo>
                  <a:cubicBezTo>
                    <a:pt x="1314450" y="996950"/>
                    <a:pt x="1325146" y="996169"/>
                    <a:pt x="1333500" y="990600"/>
                  </a:cubicBezTo>
                  <a:cubicBezTo>
                    <a:pt x="1343025" y="984250"/>
                    <a:pt x="1351836" y="976670"/>
                    <a:pt x="1362075" y="971550"/>
                  </a:cubicBezTo>
                  <a:cubicBezTo>
                    <a:pt x="1371055" y="967060"/>
                    <a:pt x="1381873" y="966901"/>
                    <a:pt x="1390650" y="962025"/>
                  </a:cubicBezTo>
                  <a:cubicBezTo>
                    <a:pt x="1410664" y="950906"/>
                    <a:pt x="1426080" y="931165"/>
                    <a:pt x="1447800" y="923925"/>
                  </a:cubicBezTo>
                  <a:cubicBezTo>
                    <a:pt x="1487235" y="910780"/>
                    <a:pt x="1468021" y="919969"/>
                    <a:pt x="1504950" y="895350"/>
                  </a:cubicBezTo>
                  <a:cubicBezTo>
                    <a:pt x="1511300" y="885825"/>
                    <a:pt x="1515061" y="873926"/>
                    <a:pt x="1524000" y="866775"/>
                  </a:cubicBezTo>
                  <a:cubicBezTo>
                    <a:pt x="1531840" y="860503"/>
                    <a:pt x="1545475" y="864350"/>
                    <a:pt x="1552575" y="857250"/>
                  </a:cubicBezTo>
                  <a:cubicBezTo>
                    <a:pt x="1568764" y="841061"/>
                    <a:pt x="1577975" y="819150"/>
                    <a:pt x="1590675" y="800100"/>
                  </a:cubicBezTo>
                  <a:cubicBezTo>
                    <a:pt x="1597025" y="790575"/>
                    <a:pt x="1606105" y="782385"/>
                    <a:pt x="1609725" y="771525"/>
                  </a:cubicBezTo>
                  <a:cubicBezTo>
                    <a:pt x="1612900" y="762000"/>
                    <a:pt x="1612978" y="750790"/>
                    <a:pt x="1619250" y="742950"/>
                  </a:cubicBezTo>
                  <a:cubicBezTo>
                    <a:pt x="1626401" y="734011"/>
                    <a:pt x="1638300" y="730250"/>
                    <a:pt x="1647825" y="723900"/>
                  </a:cubicBezTo>
                  <a:cubicBezTo>
                    <a:pt x="1654175" y="714375"/>
                    <a:pt x="1658780" y="703420"/>
                    <a:pt x="1666875" y="695325"/>
                  </a:cubicBezTo>
                  <a:cubicBezTo>
                    <a:pt x="1674970" y="687230"/>
                    <a:pt x="1689383" y="685983"/>
                    <a:pt x="1695450" y="676275"/>
                  </a:cubicBezTo>
                  <a:cubicBezTo>
                    <a:pt x="1706093" y="659247"/>
                    <a:pt x="1708150" y="638175"/>
                    <a:pt x="1714500" y="619125"/>
                  </a:cubicBezTo>
                  <a:lnTo>
                    <a:pt x="1724025" y="590550"/>
                  </a:lnTo>
                  <a:cubicBezTo>
                    <a:pt x="1727200" y="581025"/>
                    <a:pt x="1727981" y="570329"/>
                    <a:pt x="1733550" y="561975"/>
                  </a:cubicBezTo>
                  <a:lnTo>
                    <a:pt x="1771650" y="504825"/>
                  </a:lnTo>
                  <a:cubicBezTo>
                    <a:pt x="1778000" y="495300"/>
                    <a:pt x="1787080" y="487110"/>
                    <a:pt x="1790700" y="476250"/>
                  </a:cubicBezTo>
                  <a:cubicBezTo>
                    <a:pt x="1793875" y="466725"/>
                    <a:pt x="1793953" y="455515"/>
                    <a:pt x="1800225" y="447675"/>
                  </a:cubicBezTo>
                  <a:cubicBezTo>
                    <a:pt x="1807376" y="438736"/>
                    <a:pt x="1819275" y="434975"/>
                    <a:pt x="1828800" y="428625"/>
                  </a:cubicBezTo>
                  <a:cubicBezTo>
                    <a:pt x="1822414" y="390310"/>
                    <a:pt x="1827012" y="369687"/>
                    <a:pt x="1800225" y="342900"/>
                  </a:cubicBezTo>
                  <a:cubicBezTo>
                    <a:pt x="1792130" y="334805"/>
                    <a:pt x="1781175" y="330200"/>
                    <a:pt x="1771650" y="323850"/>
                  </a:cubicBezTo>
                  <a:lnTo>
                    <a:pt x="1714500" y="342900"/>
                  </a:lnTo>
                  <a:cubicBezTo>
                    <a:pt x="1704975" y="346075"/>
                    <a:pt x="1695829" y="350774"/>
                    <a:pt x="1685925" y="352425"/>
                  </a:cubicBezTo>
                  <a:cubicBezTo>
                    <a:pt x="1666875" y="355600"/>
                    <a:pt x="1647511" y="357266"/>
                    <a:pt x="1628775" y="361950"/>
                  </a:cubicBezTo>
                  <a:cubicBezTo>
                    <a:pt x="1609294" y="366820"/>
                    <a:pt x="1591432" y="377699"/>
                    <a:pt x="1571625" y="381000"/>
                  </a:cubicBezTo>
                  <a:cubicBezTo>
                    <a:pt x="1556119" y="383584"/>
                    <a:pt x="1505999" y="388884"/>
                    <a:pt x="1485900" y="400050"/>
                  </a:cubicBezTo>
                  <a:lnTo>
                    <a:pt x="1400175" y="457200"/>
                  </a:lnTo>
                  <a:cubicBezTo>
                    <a:pt x="1390650" y="463550"/>
                    <a:pt x="1382460" y="472630"/>
                    <a:pt x="1371600" y="476250"/>
                  </a:cubicBezTo>
                  <a:cubicBezTo>
                    <a:pt x="1352550" y="482600"/>
                    <a:pt x="1334141" y="491362"/>
                    <a:pt x="1314450" y="495300"/>
                  </a:cubicBezTo>
                  <a:cubicBezTo>
                    <a:pt x="1253988" y="507392"/>
                    <a:pt x="1282531" y="500898"/>
                    <a:pt x="1228725" y="514350"/>
                  </a:cubicBezTo>
                  <a:cubicBezTo>
                    <a:pt x="1181100" y="511175"/>
                    <a:pt x="1131744" y="517938"/>
                    <a:pt x="1085850" y="504825"/>
                  </a:cubicBezTo>
                  <a:cubicBezTo>
                    <a:pt x="1076196" y="502067"/>
                    <a:pt x="1090885" y="485230"/>
                    <a:pt x="1095375" y="476250"/>
                  </a:cubicBezTo>
                  <a:cubicBezTo>
                    <a:pt x="1132304" y="402392"/>
                    <a:pt x="1100009" y="490924"/>
                    <a:pt x="1123950" y="419100"/>
                  </a:cubicBezTo>
                  <a:cubicBezTo>
                    <a:pt x="1120775" y="396875"/>
                    <a:pt x="1120876" y="373929"/>
                    <a:pt x="1114425" y="352425"/>
                  </a:cubicBezTo>
                  <a:cubicBezTo>
                    <a:pt x="1103091" y="314645"/>
                    <a:pt x="1094583" y="328217"/>
                    <a:pt x="1066800" y="314325"/>
                  </a:cubicBezTo>
                  <a:cubicBezTo>
                    <a:pt x="999834" y="280842"/>
                    <a:pt x="1087175" y="303433"/>
                    <a:pt x="981075" y="285750"/>
                  </a:cubicBezTo>
                  <a:cubicBezTo>
                    <a:pt x="977900" y="276225"/>
                    <a:pt x="973519" y="267020"/>
                    <a:pt x="971550" y="257175"/>
                  </a:cubicBezTo>
                  <a:cubicBezTo>
                    <a:pt x="967687" y="237862"/>
                    <a:pt x="963089" y="177107"/>
                    <a:pt x="952500" y="152400"/>
                  </a:cubicBezTo>
                  <a:cubicBezTo>
                    <a:pt x="947991" y="141878"/>
                    <a:pt x="938570" y="134064"/>
                    <a:pt x="933450" y="123825"/>
                  </a:cubicBezTo>
                  <a:cubicBezTo>
                    <a:pt x="928960" y="114845"/>
                    <a:pt x="932095" y="101086"/>
                    <a:pt x="923925" y="95250"/>
                  </a:cubicBezTo>
                  <a:cubicBezTo>
                    <a:pt x="907585" y="83578"/>
                    <a:pt x="866775" y="76200"/>
                    <a:pt x="866775" y="76200"/>
                  </a:cubicBezTo>
                  <a:cubicBezTo>
                    <a:pt x="831850" y="79375"/>
                    <a:pt x="796291" y="78377"/>
                    <a:pt x="762000" y="85725"/>
                  </a:cubicBezTo>
                  <a:cubicBezTo>
                    <a:pt x="750806" y="88124"/>
                    <a:pt x="731837" y="133350"/>
                    <a:pt x="723900" y="133350"/>
                  </a:cubicBezTo>
                  <a:close/>
                </a:path>
              </a:pathLst>
            </a:custGeom>
            <a:solidFill>
              <a:srgbClr val="E8E8E8">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grpSp>
        <p:nvGrpSpPr>
          <p:cNvPr id="65" name="Group 64">
            <a:extLst>
              <a:ext uri="{FF2B5EF4-FFF2-40B4-BE49-F238E27FC236}">
                <a16:creationId xmlns:a16="http://schemas.microsoft.com/office/drawing/2014/main" id="{92B60E9B-707A-71AA-60BE-1E2895C7BCDA}"/>
              </a:ext>
            </a:extLst>
          </p:cNvPr>
          <p:cNvGrpSpPr/>
          <p:nvPr/>
        </p:nvGrpSpPr>
        <p:grpSpPr>
          <a:xfrm>
            <a:off x="6692498" y="2867158"/>
            <a:ext cx="1561366" cy="1007852"/>
            <a:chOff x="2036963" y="1331495"/>
            <a:chExt cx="7751545" cy="4590803"/>
          </a:xfrm>
        </p:grpSpPr>
        <p:sp>
          <p:nvSpPr>
            <p:cNvPr id="66" name="Freeform: Shape 65">
              <a:extLst>
                <a:ext uri="{FF2B5EF4-FFF2-40B4-BE49-F238E27FC236}">
                  <a16:creationId xmlns:a16="http://schemas.microsoft.com/office/drawing/2014/main" id="{E90BD725-3B4E-85CD-145D-E85921D5537E}"/>
                </a:ext>
              </a:extLst>
            </p:cNvPr>
            <p:cNvSpPr/>
            <p:nvPr/>
          </p:nvSpPr>
          <p:spPr>
            <a:xfrm>
              <a:off x="2036963" y="1331495"/>
              <a:ext cx="6914532" cy="3714506"/>
            </a:xfrm>
            <a:custGeom>
              <a:avLst/>
              <a:gdLst>
                <a:gd name="connsiteX0" fmla="*/ 384 w 6914532"/>
                <a:gd name="connsiteY0" fmla="*/ 3649579 h 3714506"/>
                <a:gd name="connsiteX1" fmla="*/ 40490 w 6914532"/>
                <a:gd name="connsiteY1" fmla="*/ 3617494 h 3714506"/>
                <a:gd name="connsiteX2" fmla="*/ 64553 w 6914532"/>
                <a:gd name="connsiteY2" fmla="*/ 3569368 h 3714506"/>
                <a:gd name="connsiteX3" fmla="*/ 80595 w 6914532"/>
                <a:gd name="connsiteY3" fmla="*/ 3545305 h 3714506"/>
                <a:gd name="connsiteX4" fmla="*/ 96637 w 6914532"/>
                <a:gd name="connsiteY4" fmla="*/ 3481137 h 3714506"/>
                <a:gd name="connsiteX5" fmla="*/ 112679 w 6914532"/>
                <a:gd name="connsiteY5" fmla="*/ 3088105 h 3714506"/>
                <a:gd name="connsiteX6" fmla="*/ 120700 w 6914532"/>
                <a:gd name="connsiteY6" fmla="*/ 2598821 h 3714506"/>
                <a:gd name="connsiteX7" fmla="*/ 128721 w 6914532"/>
                <a:gd name="connsiteY7" fmla="*/ 2518610 h 3714506"/>
                <a:gd name="connsiteX8" fmla="*/ 144763 w 6914532"/>
                <a:gd name="connsiteY8" fmla="*/ 2454442 h 3714506"/>
                <a:gd name="connsiteX9" fmla="*/ 152784 w 6914532"/>
                <a:gd name="connsiteY9" fmla="*/ 2374231 h 3714506"/>
                <a:gd name="connsiteX10" fmla="*/ 168826 w 6914532"/>
                <a:gd name="connsiteY10" fmla="*/ 2302042 h 3714506"/>
                <a:gd name="connsiteX11" fmla="*/ 200911 w 6914532"/>
                <a:gd name="connsiteY11" fmla="*/ 2133600 h 3714506"/>
                <a:gd name="connsiteX12" fmla="*/ 216953 w 6914532"/>
                <a:gd name="connsiteY12" fmla="*/ 2029326 h 3714506"/>
                <a:gd name="connsiteX13" fmla="*/ 224974 w 6914532"/>
                <a:gd name="connsiteY13" fmla="*/ 1997242 h 3714506"/>
                <a:gd name="connsiteX14" fmla="*/ 241016 w 6914532"/>
                <a:gd name="connsiteY14" fmla="*/ 1965158 h 3714506"/>
                <a:gd name="connsiteX15" fmla="*/ 273100 w 6914532"/>
                <a:gd name="connsiteY15" fmla="*/ 1804737 h 3714506"/>
                <a:gd name="connsiteX16" fmla="*/ 281121 w 6914532"/>
                <a:gd name="connsiteY16" fmla="*/ 1772652 h 3714506"/>
                <a:gd name="connsiteX17" fmla="*/ 297163 w 6914532"/>
                <a:gd name="connsiteY17" fmla="*/ 1716505 h 3714506"/>
                <a:gd name="connsiteX18" fmla="*/ 321226 w 6914532"/>
                <a:gd name="connsiteY18" fmla="*/ 1668379 h 3714506"/>
                <a:gd name="connsiteX19" fmla="*/ 337269 w 6914532"/>
                <a:gd name="connsiteY19" fmla="*/ 1628273 h 3714506"/>
                <a:gd name="connsiteX20" fmla="*/ 353311 w 6914532"/>
                <a:gd name="connsiteY20" fmla="*/ 1596189 h 3714506"/>
                <a:gd name="connsiteX21" fmla="*/ 393416 w 6914532"/>
                <a:gd name="connsiteY21" fmla="*/ 1499937 h 3714506"/>
                <a:gd name="connsiteX22" fmla="*/ 409458 w 6914532"/>
                <a:gd name="connsiteY22" fmla="*/ 1467852 h 3714506"/>
                <a:gd name="connsiteX23" fmla="*/ 433521 w 6914532"/>
                <a:gd name="connsiteY23" fmla="*/ 1427747 h 3714506"/>
                <a:gd name="connsiteX24" fmla="*/ 457584 w 6914532"/>
                <a:gd name="connsiteY24" fmla="*/ 1371600 h 3714506"/>
                <a:gd name="connsiteX25" fmla="*/ 505711 w 6914532"/>
                <a:gd name="connsiteY25" fmla="*/ 1291389 h 3714506"/>
                <a:gd name="connsiteX26" fmla="*/ 529774 w 6914532"/>
                <a:gd name="connsiteY26" fmla="*/ 1259305 h 3714506"/>
                <a:gd name="connsiteX27" fmla="*/ 553837 w 6914532"/>
                <a:gd name="connsiteY27" fmla="*/ 1203158 h 3714506"/>
                <a:gd name="connsiteX28" fmla="*/ 593942 w 6914532"/>
                <a:gd name="connsiteY28" fmla="*/ 1138989 h 3714506"/>
                <a:gd name="connsiteX29" fmla="*/ 650090 w 6914532"/>
                <a:gd name="connsiteY29" fmla="*/ 1066800 h 3714506"/>
                <a:gd name="connsiteX30" fmla="*/ 706237 w 6914532"/>
                <a:gd name="connsiteY30" fmla="*/ 978568 h 3714506"/>
                <a:gd name="connsiteX31" fmla="*/ 738321 w 6914532"/>
                <a:gd name="connsiteY31" fmla="*/ 946484 h 3714506"/>
                <a:gd name="connsiteX32" fmla="*/ 786448 w 6914532"/>
                <a:gd name="connsiteY32" fmla="*/ 882316 h 3714506"/>
                <a:gd name="connsiteX33" fmla="*/ 818532 w 6914532"/>
                <a:gd name="connsiteY33" fmla="*/ 834189 h 3714506"/>
                <a:gd name="connsiteX34" fmla="*/ 898742 w 6914532"/>
                <a:gd name="connsiteY34" fmla="*/ 770021 h 3714506"/>
                <a:gd name="connsiteX35" fmla="*/ 946869 w 6914532"/>
                <a:gd name="connsiteY35" fmla="*/ 729916 h 3714506"/>
                <a:gd name="connsiteX36" fmla="*/ 994995 w 6914532"/>
                <a:gd name="connsiteY36" fmla="*/ 689810 h 3714506"/>
                <a:gd name="connsiteX37" fmla="*/ 1059163 w 6914532"/>
                <a:gd name="connsiteY37" fmla="*/ 641684 h 3714506"/>
                <a:gd name="connsiteX38" fmla="*/ 1131353 w 6914532"/>
                <a:gd name="connsiteY38" fmla="*/ 601579 h 3714506"/>
                <a:gd name="connsiteX39" fmla="*/ 1219584 w 6914532"/>
                <a:gd name="connsiteY39" fmla="*/ 561473 h 3714506"/>
                <a:gd name="connsiteX40" fmla="*/ 1275732 w 6914532"/>
                <a:gd name="connsiteY40" fmla="*/ 521368 h 3714506"/>
                <a:gd name="connsiteX41" fmla="*/ 1315837 w 6914532"/>
                <a:gd name="connsiteY41" fmla="*/ 497305 h 3714506"/>
                <a:gd name="connsiteX42" fmla="*/ 1380005 w 6914532"/>
                <a:gd name="connsiteY42" fmla="*/ 449179 h 3714506"/>
                <a:gd name="connsiteX43" fmla="*/ 1412090 w 6914532"/>
                <a:gd name="connsiteY43" fmla="*/ 425116 h 3714506"/>
                <a:gd name="connsiteX44" fmla="*/ 1532405 w 6914532"/>
                <a:gd name="connsiteY44" fmla="*/ 376989 h 3714506"/>
                <a:gd name="connsiteX45" fmla="*/ 1572511 w 6914532"/>
                <a:gd name="connsiteY45" fmla="*/ 360947 h 3714506"/>
                <a:gd name="connsiteX46" fmla="*/ 1612616 w 6914532"/>
                <a:gd name="connsiteY46" fmla="*/ 344905 h 3714506"/>
                <a:gd name="connsiteX47" fmla="*/ 1660742 w 6914532"/>
                <a:gd name="connsiteY47" fmla="*/ 328863 h 3714506"/>
                <a:gd name="connsiteX48" fmla="*/ 1724911 w 6914532"/>
                <a:gd name="connsiteY48" fmla="*/ 296779 h 3714506"/>
                <a:gd name="connsiteX49" fmla="*/ 1773037 w 6914532"/>
                <a:gd name="connsiteY49" fmla="*/ 280737 h 3714506"/>
                <a:gd name="connsiteX50" fmla="*/ 1829184 w 6914532"/>
                <a:gd name="connsiteY50" fmla="*/ 264694 h 3714506"/>
                <a:gd name="connsiteX51" fmla="*/ 1957521 w 6914532"/>
                <a:gd name="connsiteY51" fmla="*/ 232610 h 3714506"/>
                <a:gd name="connsiteX52" fmla="*/ 2101900 w 6914532"/>
                <a:gd name="connsiteY52" fmla="*/ 200526 h 3714506"/>
                <a:gd name="connsiteX53" fmla="*/ 2222216 w 6914532"/>
                <a:gd name="connsiteY53" fmla="*/ 176463 h 3714506"/>
                <a:gd name="connsiteX54" fmla="*/ 2270342 w 6914532"/>
                <a:gd name="connsiteY54" fmla="*/ 160421 h 3714506"/>
                <a:gd name="connsiteX55" fmla="*/ 2382637 w 6914532"/>
                <a:gd name="connsiteY55" fmla="*/ 144379 h 3714506"/>
                <a:gd name="connsiteX56" fmla="*/ 2446805 w 6914532"/>
                <a:gd name="connsiteY56" fmla="*/ 128337 h 3714506"/>
                <a:gd name="connsiteX57" fmla="*/ 2518995 w 6914532"/>
                <a:gd name="connsiteY57" fmla="*/ 120316 h 3714506"/>
                <a:gd name="connsiteX58" fmla="*/ 2583163 w 6914532"/>
                <a:gd name="connsiteY58" fmla="*/ 112294 h 3714506"/>
                <a:gd name="connsiteX59" fmla="*/ 2655353 w 6914532"/>
                <a:gd name="connsiteY59" fmla="*/ 96252 h 3714506"/>
                <a:gd name="connsiteX60" fmla="*/ 2727542 w 6914532"/>
                <a:gd name="connsiteY60" fmla="*/ 88231 h 3714506"/>
                <a:gd name="connsiteX61" fmla="*/ 2855879 w 6914532"/>
                <a:gd name="connsiteY61" fmla="*/ 72189 h 3714506"/>
                <a:gd name="connsiteX62" fmla="*/ 2920048 w 6914532"/>
                <a:gd name="connsiteY62" fmla="*/ 64168 h 3714506"/>
                <a:gd name="connsiteX63" fmla="*/ 3064426 w 6914532"/>
                <a:gd name="connsiteY63" fmla="*/ 48126 h 3714506"/>
                <a:gd name="connsiteX64" fmla="*/ 3200784 w 6914532"/>
                <a:gd name="connsiteY64" fmla="*/ 32084 h 3714506"/>
                <a:gd name="connsiteX65" fmla="*/ 3505584 w 6914532"/>
                <a:gd name="connsiteY65" fmla="*/ 16042 h 3714506"/>
                <a:gd name="connsiteX66" fmla="*/ 3682048 w 6914532"/>
                <a:gd name="connsiteY66" fmla="*/ 0 h 3714506"/>
                <a:gd name="connsiteX67" fmla="*/ 4307690 w 6914532"/>
                <a:gd name="connsiteY67" fmla="*/ 8021 h 3714506"/>
                <a:gd name="connsiteX68" fmla="*/ 4484153 w 6914532"/>
                <a:gd name="connsiteY68" fmla="*/ 32084 h 3714506"/>
                <a:gd name="connsiteX69" fmla="*/ 4724784 w 6914532"/>
                <a:gd name="connsiteY69" fmla="*/ 40105 h 3714506"/>
                <a:gd name="connsiteX70" fmla="*/ 4845100 w 6914532"/>
                <a:gd name="connsiteY70" fmla="*/ 56147 h 3714506"/>
                <a:gd name="connsiteX71" fmla="*/ 4973437 w 6914532"/>
                <a:gd name="connsiteY71" fmla="*/ 64168 h 3714506"/>
                <a:gd name="connsiteX72" fmla="*/ 5053648 w 6914532"/>
                <a:gd name="connsiteY72" fmla="*/ 72189 h 3714506"/>
                <a:gd name="connsiteX73" fmla="*/ 5270216 w 6914532"/>
                <a:gd name="connsiteY73" fmla="*/ 80210 h 3714506"/>
                <a:gd name="connsiteX74" fmla="*/ 6008153 w 6914532"/>
                <a:gd name="connsiteY74" fmla="*/ 72189 h 3714506"/>
                <a:gd name="connsiteX75" fmla="*/ 6353058 w 6914532"/>
                <a:gd name="connsiteY75" fmla="*/ 56147 h 3714506"/>
                <a:gd name="connsiteX76" fmla="*/ 6481395 w 6914532"/>
                <a:gd name="connsiteY76" fmla="*/ 40105 h 3714506"/>
                <a:gd name="connsiteX77" fmla="*/ 6585669 w 6914532"/>
                <a:gd name="connsiteY77" fmla="*/ 16042 h 3714506"/>
                <a:gd name="connsiteX78" fmla="*/ 6673900 w 6914532"/>
                <a:gd name="connsiteY78" fmla="*/ 8021 h 3714506"/>
                <a:gd name="connsiteX79" fmla="*/ 6826300 w 6914532"/>
                <a:gd name="connsiteY79" fmla="*/ 16042 h 3714506"/>
                <a:gd name="connsiteX80" fmla="*/ 6850363 w 6914532"/>
                <a:gd name="connsiteY80" fmla="*/ 24063 h 3714506"/>
                <a:gd name="connsiteX81" fmla="*/ 6890469 w 6914532"/>
                <a:gd name="connsiteY81" fmla="*/ 64168 h 3714506"/>
                <a:gd name="connsiteX82" fmla="*/ 6906511 w 6914532"/>
                <a:gd name="connsiteY82" fmla="*/ 112294 h 3714506"/>
                <a:gd name="connsiteX83" fmla="*/ 6914532 w 6914532"/>
                <a:gd name="connsiteY83" fmla="*/ 136358 h 3714506"/>
                <a:gd name="connsiteX84" fmla="*/ 6906511 w 6914532"/>
                <a:gd name="connsiteY84" fmla="*/ 240631 h 3714506"/>
                <a:gd name="connsiteX85" fmla="*/ 6890469 w 6914532"/>
                <a:gd name="connsiteY85" fmla="*/ 272716 h 3714506"/>
                <a:gd name="connsiteX86" fmla="*/ 6850363 w 6914532"/>
                <a:gd name="connsiteY86" fmla="*/ 344905 h 3714506"/>
                <a:gd name="connsiteX87" fmla="*/ 6818279 w 6914532"/>
                <a:gd name="connsiteY87" fmla="*/ 409073 h 3714506"/>
                <a:gd name="connsiteX88" fmla="*/ 6786195 w 6914532"/>
                <a:gd name="connsiteY88" fmla="*/ 449179 h 3714506"/>
                <a:gd name="connsiteX89" fmla="*/ 6770153 w 6914532"/>
                <a:gd name="connsiteY89" fmla="*/ 489284 h 3714506"/>
                <a:gd name="connsiteX90" fmla="*/ 6722026 w 6914532"/>
                <a:gd name="connsiteY90" fmla="*/ 553452 h 3714506"/>
                <a:gd name="connsiteX91" fmla="*/ 6689942 w 6914532"/>
                <a:gd name="connsiteY91" fmla="*/ 601579 h 3714506"/>
                <a:gd name="connsiteX92" fmla="*/ 6649837 w 6914532"/>
                <a:gd name="connsiteY92" fmla="*/ 673768 h 3714506"/>
                <a:gd name="connsiteX93" fmla="*/ 6617753 w 6914532"/>
                <a:gd name="connsiteY93" fmla="*/ 705852 h 3714506"/>
                <a:gd name="connsiteX94" fmla="*/ 6577648 w 6914532"/>
                <a:gd name="connsiteY94" fmla="*/ 753979 h 3714506"/>
                <a:gd name="connsiteX95" fmla="*/ 6569626 w 6914532"/>
                <a:gd name="connsiteY95" fmla="*/ 778042 h 3714506"/>
                <a:gd name="connsiteX96" fmla="*/ 6513479 w 6914532"/>
                <a:gd name="connsiteY96" fmla="*/ 850231 h 3714506"/>
                <a:gd name="connsiteX97" fmla="*/ 6473374 w 6914532"/>
                <a:gd name="connsiteY97" fmla="*/ 922421 h 3714506"/>
                <a:gd name="connsiteX98" fmla="*/ 6457332 w 6914532"/>
                <a:gd name="connsiteY98" fmla="*/ 946484 h 3714506"/>
                <a:gd name="connsiteX99" fmla="*/ 6425248 w 6914532"/>
                <a:gd name="connsiteY99" fmla="*/ 1002631 h 3714506"/>
                <a:gd name="connsiteX100" fmla="*/ 6393163 w 6914532"/>
                <a:gd name="connsiteY100" fmla="*/ 1050758 h 3714506"/>
                <a:gd name="connsiteX101" fmla="*/ 6369100 w 6914532"/>
                <a:gd name="connsiteY101" fmla="*/ 1082842 h 3714506"/>
                <a:gd name="connsiteX102" fmla="*/ 6353058 w 6914532"/>
                <a:gd name="connsiteY102" fmla="*/ 1114926 h 3714506"/>
                <a:gd name="connsiteX103" fmla="*/ 6328995 w 6914532"/>
                <a:gd name="connsiteY103" fmla="*/ 1138989 h 3714506"/>
                <a:gd name="connsiteX104" fmla="*/ 6304932 w 6914532"/>
                <a:gd name="connsiteY104" fmla="*/ 1171073 h 3714506"/>
                <a:gd name="connsiteX105" fmla="*/ 6280869 w 6914532"/>
                <a:gd name="connsiteY105" fmla="*/ 1195137 h 3714506"/>
                <a:gd name="connsiteX106" fmla="*/ 6256805 w 6914532"/>
                <a:gd name="connsiteY106" fmla="*/ 1227221 h 3714506"/>
                <a:gd name="connsiteX107" fmla="*/ 6224721 w 6914532"/>
                <a:gd name="connsiteY107" fmla="*/ 1251284 h 3714506"/>
                <a:gd name="connsiteX108" fmla="*/ 6208679 w 6914532"/>
                <a:gd name="connsiteY108" fmla="*/ 1275347 h 3714506"/>
                <a:gd name="connsiteX109" fmla="*/ 6152532 w 6914532"/>
                <a:gd name="connsiteY109" fmla="*/ 1331494 h 3714506"/>
                <a:gd name="connsiteX110" fmla="*/ 6120448 w 6914532"/>
                <a:gd name="connsiteY110" fmla="*/ 1363579 h 3714506"/>
                <a:gd name="connsiteX111" fmla="*/ 6096384 w 6914532"/>
                <a:gd name="connsiteY111" fmla="*/ 1387642 h 3714506"/>
                <a:gd name="connsiteX112" fmla="*/ 6032216 w 6914532"/>
                <a:gd name="connsiteY112" fmla="*/ 1435768 h 3714506"/>
                <a:gd name="connsiteX113" fmla="*/ 5984090 w 6914532"/>
                <a:gd name="connsiteY113" fmla="*/ 1483894 h 3714506"/>
                <a:gd name="connsiteX114" fmla="*/ 5935963 w 6914532"/>
                <a:gd name="connsiteY114" fmla="*/ 1524000 h 3714506"/>
                <a:gd name="connsiteX115" fmla="*/ 5911900 w 6914532"/>
                <a:gd name="connsiteY115" fmla="*/ 1540042 h 3714506"/>
                <a:gd name="connsiteX116" fmla="*/ 5847732 w 6914532"/>
                <a:gd name="connsiteY116" fmla="*/ 1596189 h 3714506"/>
                <a:gd name="connsiteX117" fmla="*/ 5815648 w 6914532"/>
                <a:gd name="connsiteY117" fmla="*/ 1612231 h 3714506"/>
                <a:gd name="connsiteX118" fmla="*/ 5767521 w 6914532"/>
                <a:gd name="connsiteY118" fmla="*/ 1660358 h 3714506"/>
                <a:gd name="connsiteX119" fmla="*/ 5735437 w 6914532"/>
                <a:gd name="connsiteY119" fmla="*/ 1676400 h 3714506"/>
                <a:gd name="connsiteX120" fmla="*/ 5711374 w 6914532"/>
                <a:gd name="connsiteY120" fmla="*/ 1700463 h 3714506"/>
                <a:gd name="connsiteX121" fmla="*/ 5647205 w 6914532"/>
                <a:gd name="connsiteY121" fmla="*/ 1740568 h 3714506"/>
                <a:gd name="connsiteX122" fmla="*/ 5591058 w 6914532"/>
                <a:gd name="connsiteY122" fmla="*/ 1780673 h 3714506"/>
                <a:gd name="connsiteX123" fmla="*/ 5566995 w 6914532"/>
                <a:gd name="connsiteY123" fmla="*/ 1804737 h 3714506"/>
                <a:gd name="connsiteX124" fmla="*/ 5518869 w 6914532"/>
                <a:gd name="connsiteY124" fmla="*/ 1836821 h 3714506"/>
                <a:gd name="connsiteX125" fmla="*/ 5486784 w 6914532"/>
                <a:gd name="connsiteY125" fmla="*/ 1860884 h 3714506"/>
                <a:gd name="connsiteX126" fmla="*/ 5430637 w 6914532"/>
                <a:gd name="connsiteY126" fmla="*/ 1876926 h 3714506"/>
                <a:gd name="connsiteX127" fmla="*/ 5350426 w 6914532"/>
                <a:gd name="connsiteY127" fmla="*/ 1925052 h 3714506"/>
                <a:gd name="connsiteX128" fmla="*/ 5318342 w 6914532"/>
                <a:gd name="connsiteY128" fmla="*/ 1949116 h 3714506"/>
                <a:gd name="connsiteX129" fmla="*/ 5246153 w 6914532"/>
                <a:gd name="connsiteY129" fmla="*/ 1973179 h 3714506"/>
                <a:gd name="connsiteX130" fmla="*/ 5190005 w 6914532"/>
                <a:gd name="connsiteY130" fmla="*/ 2005263 h 3714506"/>
                <a:gd name="connsiteX131" fmla="*/ 5165942 w 6914532"/>
                <a:gd name="connsiteY131" fmla="*/ 2013284 h 3714506"/>
                <a:gd name="connsiteX132" fmla="*/ 5109795 w 6914532"/>
                <a:gd name="connsiteY132" fmla="*/ 2037347 h 3714506"/>
                <a:gd name="connsiteX133" fmla="*/ 5029584 w 6914532"/>
                <a:gd name="connsiteY133" fmla="*/ 2077452 h 3714506"/>
                <a:gd name="connsiteX134" fmla="*/ 4997500 w 6914532"/>
                <a:gd name="connsiteY134" fmla="*/ 2101516 h 3714506"/>
                <a:gd name="connsiteX135" fmla="*/ 4973437 w 6914532"/>
                <a:gd name="connsiteY135" fmla="*/ 2109537 h 3714506"/>
                <a:gd name="connsiteX136" fmla="*/ 4893226 w 6914532"/>
                <a:gd name="connsiteY136" fmla="*/ 2133600 h 3714506"/>
                <a:gd name="connsiteX137" fmla="*/ 4869163 w 6914532"/>
                <a:gd name="connsiteY137" fmla="*/ 2141621 h 3714506"/>
                <a:gd name="connsiteX138" fmla="*/ 4837079 w 6914532"/>
                <a:gd name="connsiteY138" fmla="*/ 2149642 h 3714506"/>
                <a:gd name="connsiteX139" fmla="*/ 4813016 w 6914532"/>
                <a:gd name="connsiteY139" fmla="*/ 2157663 h 3714506"/>
                <a:gd name="connsiteX140" fmla="*/ 4716763 w 6914532"/>
                <a:gd name="connsiteY140" fmla="*/ 2165684 h 3714506"/>
                <a:gd name="connsiteX141" fmla="*/ 4668637 w 6914532"/>
                <a:gd name="connsiteY141" fmla="*/ 2173705 h 3714506"/>
                <a:gd name="connsiteX142" fmla="*/ 4604469 w 6914532"/>
                <a:gd name="connsiteY142" fmla="*/ 2189747 h 3714506"/>
                <a:gd name="connsiteX143" fmla="*/ 4548321 w 6914532"/>
                <a:gd name="connsiteY143" fmla="*/ 2205789 h 3714506"/>
                <a:gd name="connsiteX144" fmla="*/ 4476132 w 6914532"/>
                <a:gd name="connsiteY144" fmla="*/ 2237873 h 3714506"/>
                <a:gd name="connsiteX145" fmla="*/ 4452069 w 6914532"/>
                <a:gd name="connsiteY145" fmla="*/ 2245894 h 3714506"/>
                <a:gd name="connsiteX146" fmla="*/ 4428005 w 6914532"/>
                <a:gd name="connsiteY146" fmla="*/ 2253916 h 3714506"/>
                <a:gd name="connsiteX147" fmla="*/ 4355816 w 6914532"/>
                <a:gd name="connsiteY147" fmla="*/ 2221831 h 3714506"/>
                <a:gd name="connsiteX148" fmla="*/ 4331753 w 6914532"/>
                <a:gd name="connsiteY148" fmla="*/ 2173705 h 3714506"/>
                <a:gd name="connsiteX149" fmla="*/ 4315711 w 6914532"/>
                <a:gd name="connsiteY149" fmla="*/ 2125579 h 3714506"/>
                <a:gd name="connsiteX150" fmla="*/ 4283626 w 6914532"/>
                <a:gd name="connsiteY150" fmla="*/ 2085473 h 3714506"/>
                <a:gd name="connsiteX151" fmla="*/ 4259563 w 6914532"/>
                <a:gd name="connsiteY151" fmla="*/ 2069431 h 3714506"/>
                <a:gd name="connsiteX152" fmla="*/ 4235500 w 6914532"/>
                <a:gd name="connsiteY152" fmla="*/ 2077452 h 3714506"/>
                <a:gd name="connsiteX153" fmla="*/ 4227479 w 6914532"/>
                <a:gd name="connsiteY153" fmla="*/ 2101516 h 3714506"/>
                <a:gd name="connsiteX154" fmla="*/ 4219458 w 6914532"/>
                <a:gd name="connsiteY154" fmla="*/ 2173705 h 3714506"/>
                <a:gd name="connsiteX155" fmla="*/ 4203416 w 6914532"/>
                <a:gd name="connsiteY155" fmla="*/ 2237873 h 3714506"/>
                <a:gd name="connsiteX156" fmla="*/ 4187374 w 6914532"/>
                <a:gd name="connsiteY156" fmla="*/ 2294021 h 3714506"/>
                <a:gd name="connsiteX157" fmla="*/ 4155290 w 6914532"/>
                <a:gd name="connsiteY157" fmla="*/ 2342147 h 3714506"/>
                <a:gd name="connsiteX158" fmla="*/ 4139248 w 6914532"/>
                <a:gd name="connsiteY158" fmla="*/ 2366210 h 3714506"/>
                <a:gd name="connsiteX159" fmla="*/ 4083100 w 6914532"/>
                <a:gd name="connsiteY159" fmla="*/ 2430379 h 3714506"/>
                <a:gd name="connsiteX160" fmla="*/ 4034974 w 6914532"/>
                <a:gd name="connsiteY160" fmla="*/ 2462463 h 3714506"/>
                <a:gd name="connsiteX161" fmla="*/ 4018932 w 6914532"/>
                <a:gd name="connsiteY161" fmla="*/ 2486526 h 3714506"/>
                <a:gd name="connsiteX162" fmla="*/ 3930700 w 6914532"/>
                <a:gd name="connsiteY162" fmla="*/ 2542673 h 3714506"/>
                <a:gd name="connsiteX163" fmla="*/ 3834448 w 6914532"/>
                <a:gd name="connsiteY163" fmla="*/ 2622884 h 3714506"/>
                <a:gd name="connsiteX164" fmla="*/ 3770279 w 6914532"/>
                <a:gd name="connsiteY164" fmla="*/ 2662989 h 3714506"/>
                <a:gd name="connsiteX165" fmla="*/ 3722153 w 6914532"/>
                <a:gd name="connsiteY165" fmla="*/ 2695073 h 3714506"/>
                <a:gd name="connsiteX166" fmla="*/ 3657984 w 6914532"/>
                <a:gd name="connsiteY166" fmla="*/ 2735179 h 3714506"/>
                <a:gd name="connsiteX167" fmla="*/ 3577774 w 6914532"/>
                <a:gd name="connsiteY167" fmla="*/ 2767263 h 3714506"/>
                <a:gd name="connsiteX168" fmla="*/ 3505584 w 6914532"/>
                <a:gd name="connsiteY168" fmla="*/ 2807368 h 3714506"/>
                <a:gd name="connsiteX169" fmla="*/ 3465479 w 6914532"/>
                <a:gd name="connsiteY169" fmla="*/ 2831431 h 3714506"/>
                <a:gd name="connsiteX170" fmla="*/ 3377248 w 6914532"/>
                <a:gd name="connsiteY170" fmla="*/ 2863516 h 3714506"/>
                <a:gd name="connsiteX171" fmla="*/ 3337142 w 6914532"/>
                <a:gd name="connsiteY171" fmla="*/ 2887579 h 3714506"/>
                <a:gd name="connsiteX172" fmla="*/ 3264953 w 6914532"/>
                <a:gd name="connsiteY172" fmla="*/ 2903621 h 3714506"/>
                <a:gd name="connsiteX173" fmla="*/ 3192763 w 6914532"/>
                <a:gd name="connsiteY173" fmla="*/ 2927684 h 3714506"/>
                <a:gd name="connsiteX174" fmla="*/ 3072448 w 6914532"/>
                <a:gd name="connsiteY174" fmla="*/ 2967789 h 3714506"/>
                <a:gd name="connsiteX175" fmla="*/ 2960153 w 6914532"/>
                <a:gd name="connsiteY175" fmla="*/ 2999873 h 3714506"/>
                <a:gd name="connsiteX176" fmla="*/ 2912026 w 6914532"/>
                <a:gd name="connsiteY176" fmla="*/ 3015916 h 3714506"/>
                <a:gd name="connsiteX177" fmla="*/ 2863900 w 6914532"/>
                <a:gd name="connsiteY177" fmla="*/ 3023937 h 3714506"/>
                <a:gd name="connsiteX178" fmla="*/ 2823795 w 6914532"/>
                <a:gd name="connsiteY178" fmla="*/ 3031958 h 3714506"/>
                <a:gd name="connsiteX179" fmla="*/ 2711500 w 6914532"/>
                <a:gd name="connsiteY179" fmla="*/ 3056021 h 3714506"/>
                <a:gd name="connsiteX180" fmla="*/ 2663374 w 6914532"/>
                <a:gd name="connsiteY180" fmla="*/ 3072063 h 3714506"/>
                <a:gd name="connsiteX181" fmla="*/ 2599205 w 6914532"/>
                <a:gd name="connsiteY181" fmla="*/ 3080084 h 3714506"/>
                <a:gd name="connsiteX182" fmla="*/ 2446805 w 6914532"/>
                <a:gd name="connsiteY182" fmla="*/ 3104147 h 3714506"/>
                <a:gd name="connsiteX183" fmla="*/ 2398679 w 6914532"/>
                <a:gd name="connsiteY183" fmla="*/ 3112168 h 3714506"/>
                <a:gd name="connsiteX184" fmla="*/ 2350553 w 6914532"/>
                <a:gd name="connsiteY184" fmla="*/ 3120189 h 3714506"/>
                <a:gd name="connsiteX185" fmla="*/ 2294405 w 6914532"/>
                <a:gd name="connsiteY185" fmla="*/ 3136231 h 3714506"/>
                <a:gd name="connsiteX186" fmla="*/ 2198153 w 6914532"/>
                <a:gd name="connsiteY186" fmla="*/ 3152273 h 3714506"/>
                <a:gd name="connsiteX187" fmla="*/ 2158048 w 6914532"/>
                <a:gd name="connsiteY187" fmla="*/ 3168316 h 3714506"/>
                <a:gd name="connsiteX188" fmla="*/ 1949500 w 6914532"/>
                <a:gd name="connsiteY188" fmla="*/ 3200400 h 3714506"/>
                <a:gd name="connsiteX189" fmla="*/ 1756995 w 6914532"/>
                <a:gd name="connsiteY189" fmla="*/ 3232484 h 3714506"/>
                <a:gd name="connsiteX190" fmla="*/ 1660742 w 6914532"/>
                <a:gd name="connsiteY190" fmla="*/ 3256547 h 3714506"/>
                <a:gd name="connsiteX191" fmla="*/ 1596574 w 6914532"/>
                <a:gd name="connsiteY191" fmla="*/ 3280610 h 3714506"/>
                <a:gd name="connsiteX192" fmla="*/ 1516363 w 6914532"/>
                <a:gd name="connsiteY192" fmla="*/ 3304673 h 3714506"/>
                <a:gd name="connsiteX193" fmla="*/ 1436153 w 6914532"/>
                <a:gd name="connsiteY193" fmla="*/ 3336758 h 3714506"/>
                <a:gd name="connsiteX194" fmla="*/ 1283753 w 6914532"/>
                <a:gd name="connsiteY194" fmla="*/ 3392905 h 3714506"/>
                <a:gd name="connsiteX195" fmla="*/ 1259690 w 6914532"/>
                <a:gd name="connsiteY195" fmla="*/ 3400926 h 3714506"/>
                <a:gd name="connsiteX196" fmla="*/ 1235626 w 6914532"/>
                <a:gd name="connsiteY196" fmla="*/ 3408947 h 3714506"/>
                <a:gd name="connsiteX197" fmla="*/ 1203542 w 6914532"/>
                <a:gd name="connsiteY197" fmla="*/ 3424989 h 3714506"/>
                <a:gd name="connsiteX198" fmla="*/ 1163437 w 6914532"/>
                <a:gd name="connsiteY198" fmla="*/ 3433010 h 3714506"/>
                <a:gd name="connsiteX199" fmla="*/ 1131353 w 6914532"/>
                <a:gd name="connsiteY199" fmla="*/ 3449052 h 3714506"/>
                <a:gd name="connsiteX200" fmla="*/ 1091248 w 6914532"/>
                <a:gd name="connsiteY200" fmla="*/ 3457073 h 3714506"/>
                <a:gd name="connsiteX201" fmla="*/ 1035100 w 6914532"/>
                <a:gd name="connsiteY201" fmla="*/ 3473116 h 3714506"/>
                <a:gd name="connsiteX202" fmla="*/ 1003016 w 6914532"/>
                <a:gd name="connsiteY202" fmla="*/ 3481137 h 3714506"/>
                <a:gd name="connsiteX203" fmla="*/ 922805 w 6914532"/>
                <a:gd name="connsiteY203" fmla="*/ 3513221 h 3714506"/>
                <a:gd name="connsiteX204" fmla="*/ 858637 w 6914532"/>
                <a:gd name="connsiteY204" fmla="*/ 3529263 h 3714506"/>
                <a:gd name="connsiteX205" fmla="*/ 826553 w 6914532"/>
                <a:gd name="connsiteY205" fmla="*/ 3545305 h 3714506"/>
                <a:gd name="connsiteX206" fmla="*/ 794469 w 6914532"/>
                <a:gd name="connsiteY206" fmla="*/ 3553326 h 3714506"/>
                <a:gd name="connsiteX207" fmla="*/ 770405 w 6914532"/>
                <a:gd name="connsiteY207" fmla="*/ 3561347 h 3714506"/>
                <a:gd name="connsiteX208" fmla="*/ 730300 w 6914532"/>
                <a:gd name="connsiteY208" fmla="*/ 3577389 h 3714506"/>
                <a:gd name="connsiteX209" fmla="*/ 706237 w 6914532"/>
                <a:gd name="connsiteY209" fmla="*/ 3585410 h 3714506"/>
                <a:gd name="connsiteX210" fmla="*/ 618005 w 6914532"/>
                <a:gd name="connsiteY210" fmla="*/ 3617494 h 3714506"/>
                <a:gd name="connsiteX211" fmla="*/ 593942 w 6914532"/>
                <a:gd name="connsiteY211" fmla="*/ 3625516 h 3714506"/>
                <a:gd name="connsiteX212" fmla="*/ 521753 w 6914532"/>
                <a:gd name="connsiteY212" fmla="*/ 3641558 h 3714506"/>
                <a:gd name="connsiteX213" fmla="*/ 489669 w 6914532"/>
                <a:gd name="connsiteY213" fmla="*/ 3649579 h 3714506"/>
                <a:gd name="connsiteX214" fmla="*/ 465605 w 6914532"/>
                <a:gd name="connsiteY214" fmla="*/ 3657600 h 3714506"/>
                <a:gd name="connsiteX215" fmla="*/ 353311 w 6914532"/>
                <a:gd name="connsiteY215" fmla="*/ 3673642 h 3714506"/>
                <a:gd name="connsiteX216" fmla="*/ 265079 w 6914532"/>
                <a:gd name="connsiteY216" fmla="*/ 3689684 h 3714506"/>
                <a:gd name="connsiteX217" fmla="*/ 120700 w 6914532"/>
                <a:gd name="connsiteY217" fmla="*/ 3705726 h 3714506"/>
                <a:gd name="connsiteX218" fmla="*/ 40490 w 6914532"/>
                <a:gd name="connsiteY218" fmla="*/ 3705726 h 3714506"/>
                <a:gd name="connsiteX219" fmla="*/ 16426 w 6914532"/>
                <a:gd name="connsiteY219" fmla="*/ 3689684 h 3714506"/>
                <a:gd name="connsiteX220" fmla="*/ 384 w 6914532"/>
                <a:gd name="connsiteY220" fmla="*/ 3649579 h 37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914532" h="3714506">
                  <a:moveTo>
                    <a:pt x="384" y="3649579"/>
                  </a:moveTo>
                  <a:cubicBezTo>
                    <a:pt x="4395" y="3637547"/>
                    <a:pt x="28384" y="3629600"/>
                    <a:pt x="40490" y="3617494"/>
                  </a:cubicBezTo>
                  <a:cubicBezTo>
                    <a:pt x="63477" y="3594507"/>
                    <a:pt x="51506" y="3595463"/>
                    <a:pt x="64553" y="3569368"/>
                  </a:cubicBezTo>
                  <a:cubicBezTo>
                    <a:pt x="68864" y="3560746"/>
                    <a:pt x="76284" y="3553927"/>
                    <a:pt x="80595" y="3545305"/>
                  </a:cubicBezTo>
                  <a:cubicBezTo>
                    <a:pt x="88816" y="3528862"/>
                    <a:pt x="93586" y="3496391"/>
                    <a:pt x="96637" y="3481137"/>
                  </a:cubicBezTo>
                  <a:cubicBezTo>
                    <a:pt x="101984" y="3350126"/>
                    <a:pt x="110530" y="3219207"/>
                    <a:pt x="112679" y="3088105"/>
                  </a:cubicBezTo>
                  <a:cubicBezTo>
                    <a:pt x="115353" y="2925010"/>
                    <a:pt x="116107" y="2761873"/>
                    <a:pt x="120700" y="2598821"/>
                  </a:cubicBezTo>
                  <a:cubicBezTo>
                    <a:pt x="121457" y="2571961"/>
                    <a:pt x="124304" y="2545115"/>
                    <a:pt x="128721" y="2518610"/>
                  </a:cubicBezTo>
                  <a:cubicBezTo>
                    <a:pt x="132346" y="2496862"/>
                    <a:pt x="144763" y="2454442"/>
                    <a:pt x="144763" y="2454442"/>
                  </a:cubicBezTo>
                  <a:cubicBezTo>
                    <a:pt x="147437" y="2427705"/>
                    <a:pt x="148593" y="2400773"/>
                    <a:pt x="152784" y="2374231"/>
                  </a:cubicBezTo>
                  <a:cubicBezTo>
                    <a:pt x="156628" y="2349883"/>
                    <a:pt x="163748" y="2326163"/>
                    <a:pt x="168826" y="2302042"/>
                  </a:cubicBezTo>
                  <a:cubicBezTo>
                    <a:pt x="174370" y="2275710"/>
                    <a:pt x="197929" y="2157455"/>
                    <a:pt x="200911" y="2133600"/>
                  </a:cubicBezTo>
                  <a:cubicBezTo>
                    <a:pt x="207856" y="2078036"/>
                    <a:pt x="206454" y="2076571"/>
                    <a:pt x="216953" y="2029326"/>
                  </a:cubicBezTo>
                  <a:cubicBezTo>
                    <a:pt x="219344" y="2018565"/>
                    <a:pt x="221103" y="2007564"/>
                    <a:pt x="224974" y="1997242"/>
                  </a:cubicBezTo>
                  <a:cubicBezTo>
                    <a:pt x="229172" y="1986046"/>
                    <a:pt x="235669" y="1975853"/>
                    <a:pt x="241016" y="1965158"/>
                  </a:cubicBezTo>
                  <a:cubicBezTo>
                    <a:pt x="253139" y="1868172"/>
                    <a:pt x="243809" y="1921903"/>
                    <a:pt x="273100" y="1804737"/>
                  </a:cubicBezTo>
                  <a:lnTo>
                    <a:pt x="281121" y="1772652"/>
                  </a:lnTo>
                  <a:cubicBezTo>
                    <a:pt x="284762" y="1758086"/>
                    <a:pt x="290588" y="1731300"/>
                    <a:pt x="297163" y="1716505"/>
                  </a:cubicBezTo>
                  <a:cubicBezTo>
                    <a:pt x="304447" y="1700115"/>
                    <a:pt x="313804" y="1684707"/>
                    <a:pt x="321226" y="1668379"/>
                  </a:cubicBezTo>
                  <a:cubicBezTo>
                    <a:pt x="327184" y="1655271"/>
                    <a:pt x="331421" y="1641431"/>
                    <a:pt x="337269" y="1628273"/>
                  </a:cubicBezTo>
                  <a:cubicBezTo>
                    <a:pt x="342125" y="1617347"/>
                    <a:pt x="348518" y="1607143"/>
                    <a:pt x="353311" y="1596189"/>
                  </a:cubicBezTo>
                  <a:cubicBezTo>
                    <a:pt x="367243" y="1564346"/>
                    <a:pt x="377872" y="1531025"/>
                    <a:pt x="393416" y="1499937"/>
                  </a:cubicBezTo>
                  <a:cubicBezTo>
                    <a:pt x="398763" y="1489242"/>
                    <a:pt x="403651" y="1478305"/>
                    <a:pt x="409458" y="1467852"/>
                  </a:cubicBezTo>
                  <a:cubicBezTo>
                    <a:pt x="417029" y="1454224"/>
                    <a:pt x="426549" y="1441691"/>
                    <a:pt x="433521" y="1427747"/>
                  </a:cubicBezTo>
                  <a:cubicBezTo>
                    <a:pt x="442627" y="1409535"/>
                    <a:pt x="448478" y="1389812"/>
                    <a:pt x="457584" y="1371600"/>
                  </a:cubicBezTo>
                  <a:cubicBezTo>
                    <a:pt x="468654" y="1349460"/>
                    <a:pt x="489249" y="1314436"/>
                    <a:pt x="505711" y="1291389"/>
                  </a:cubicBezTo>
                  <a:cubicBezTo>
                    <a:pt x="513481" y="1280511"/>
                    <a:pt x="523373" y="1271041"/>
                    <a:pt x="529774" y="1259305"/>
                  </a:cubicBezTo>
                  <a:cubicBezTo>
                    <a:pt x="539524" y="1241429"/>
                    <a:pt x="544255" y="1221125"/>
                    <a:pt x="553837" y="1203158"/>
                  </a:cubicBezTo>
                  <a:cubicBezTo>
                    <a:pt x="565707" y="1180902"/>
                    <a:pt x="579396" y="1159596"/>
                    <a:pt x="593942" y="1138989"/>
                  </a:cubicBezTo>
                  <a:cubicBezTo>
                    <a:pt x="611522" y="1114084"/>
                    <a:pt x="634966" y="1093268"/>
                    <a:pt x="650090" y="1066800"/>
                  </a:cubicBezTo>
                  <a:cubicBezTo>
                    <a:pt x="670092" y="1031796"/>
                    <a:pt x="680847" y="1007586"/>
                    <a:pt x="706237" y="978568"/>
                  </a:cubicBezTo>
                  <a:cubicBezTo>
                    <a:pt x="716197" y="967186"/>
                    <a:pt x="728638" y="958103"/>
                    <a:pt x="738321" y="946484"/>
                  </a:cubicBezTo>
                  <a:cubicBezTo>
                    <a:pt x="755438" y="925944"/>
                    <a:pt x="770907" y="904073"/>
                    <a:pt x="786448" y="882316"/>
                  </a:cubicBezTo>
                  <a:cubicBezTo>
                    <a:pt x="797655" y="866627"/>
                    <a:pt x="804899" y="847822"/>
                    <a:pt x="818532" y="834189"/>
                  </a:cubicBezTo>
                  <a:cubicBezTo>
                    <a:pt x="842743" y="809978"/>
                    <a:pt x="872168" y="791612"/>
                    <a:pt x="898742" y="770021"/>
                  </a:cubicBezTo>
                  <a:cubicBezTo>
                    <a:pt x="914949" y="756853"/>
                    <a:pt x="930827" y="743285"/>
                    <a:pt x="946869" y="729916"/>
                  </a:cubicBezTo>
                  <a:cubicBezTo>
                    <a:pt x="962911" y="716548"/>
                    <a:pt x="978289" y="702339"/>
                    <a:pt x="994995" y="689810"/>
                  </a:cubicBezTo>
                  <a:cubicBezTo>
                    <a:pt x="1016384" y="673768"/>
                    <a:pt x="1034339" y="651614"/>
                    <a:pt x="1059163" y="641684"/>
                  </a:cubicBezTo>
                  <a:cubicBezTo>
                    <a:pt x="1229076" y="573720"/>
                    <a:pt x="978754" y="677878"/>
                    <a:pt x="1131353" y="601579"/>
                  </a:cubicBezTo>
                  <a:cubicBezTo>
                    <a:pt x="1233501" y="550505"/>
                    <a:pt x="1128808" y="621990"/>
                    <a:pt x="1219584" y="561473"/>
                  </a:cubicBezTo>
                  <a:cubicBezTo>
                    <a:pt x="1238721" y="548715"/>
                    <a:pt x="1256595" y="534126"/>
                    <a:pt x="1275732" y="521368"/>
                  </a:cubicBezTo>
                  <a:cubicBezTo>
                    <a:pt x="1288704" y="512720"/>
                    <a:pt x="1303019" y="506179"/>
                    <a:pt x="1315837" y="497305"/>
                  </a:cubicBezTo>
                  <a:cubicBezTo>
                    <a:pt x="1337820" y="482086"/>
                    <a:pt x="1358616" y="465221"/>
                    <a:pt x="1380005" y="449179"/>
                  </a:cubicBezTo>
                  <a:cubicBezTo>
                    <a:pt x="1390700" y="441158"/>
                    <a:pt x="1399678" y="430081"/>
                    <a:pt x="1412090" y="425116"/>
                  </a:cubicBezTo>
                  <a:lnTo>
                    <a:pt x="1532405" y="376989"/>
                  </a:lnTo>
                  <a:lnTo>
                    <a:pt x="1572511" y="360947"/>
                  </a:lnTo>
                  <a:cubicBezTo>
                    <a:pt x="1585879" y="355600"/>
                    <a:pt x="1598957" y="349458"/>
                    <a:pt x="1612616" y="344905"/>
                  </a:cubicBezTo>
                  <a:cubicBezTo>
                    <a:pt x="1628658" y="339558"/>
                    <a:pt x="1645199" y="335524"/>
                    <a:pt x="1660742" y="328863"/>
                  </a:cubicBezTo>
                  <a:cubicBezTo>
                    <a:pt x="1682723" y="319443"/>
                    <a:pt x="1702930" y="306199"/>
                    <a:pt x="1724911" y="296779"/>
                  </a:cubicBezTo>
                  <a:cubicBezTo>
                    <a:pt x="1740454" y="290118"/>
                    <a:pt x="1756875" y="285710"/>
                    <a:pt x="1773037" y="280737"/>
                  </a:cubicBezTo>
                  <a:cubicBezTo>
                    <a:pt x="1791641" y="275013"/>
                    <a:pt x="1810350" y="269607"/>
                    <a:pt x="1829184" y="264694"/>
                  </a:cubicBezTo>
                  <a:cubicBezTo>
                    <a:pt x="1871852" y="253563"/>
                    <a:pt x="1915285" y="245281"/>
                    <a:pt x="1957521" y="232610"/>
                  </a:cubicBezTo>
                  <a:cubicBezTo>
                    <a:pt x="2058379" y="202353"/>
                    <a:pt x="2010033" y="212009"/>
                    <a:pt x="2101900" y="200526"/>
                  </a:cubicBezTo>
                  <a:cubicBezTo>
                    <a:pt x="2273012" y="151638"/>
                    <a:pt x="2034373" y="216715"/>
                    <a:pt x="2222216" y="176463"/>
                  </a:cubicBezTo>
                  <a:cubicBezTo>
                    <a:pt x="2238750" y="172920"/>
                    <a:pt x="2253937" y="164522"/>
                    <a:pt x="2270342" y="160421"/>
                  </a:cubicBezTo>
                  <a:cubicBezTo>
                    <a:pt x="2307800" y="151057"/>
                    <a:pt x="2344653" y="151501"/>
                    <a:pt x="2382637" y="144379"/>
                  </a:cubicBezTo>
                  <a:cubicBezTo>
                    <a:pt x="2404307" y="140316"/>
                    <a:pt x="2425093" y="132169"/>
                    <a:pt x="2446805" y="128337"/>
                  </a:cubicBezTo>
                  <a:cubicBezTo>
                    <a:pt x="2470648" y="124129"/>
                    <a:pt x="2494949" y="123145"/>
                    <a:pt x="2518995" y="120316"/>
                  </a:cubicBezTo>
                  <a:cubicBezTo>
                    <a:pt x="2540403" y="117797"/>
                    <a:pt x="2561935" y="116040"/>
                    <a:pt x="2583163" y="112294"/>
                  </a:cubicBezTo>
                  <a:cubicBezTo>
                    <a:pt x="2607438" y="108010"/>
                    <a:pt x="2631038" y="100304"/>
                    <a:pt x="2655353" y="96252"/>
                  </a:cubicBezTo>
                  <a:cubicBezTo>
                    <a:pt x="2679235" y="92272"/>
                    <a:pt x="2703503" y="91116"/>
                    <a:pt x="2727542" y="88231"/>
                  </a:cubicBezTo>
                  <a:lnTo>
                    <a:pt x="2855879" y="72189"/>
                  </a:lnTo>
                  <a:lnTo>
                    <a:pt x="2920048" y="64168"/>
                  </a:lnTo>
                  <a:lnTo>
                    <a:pt x="3064426" y="48126"/>
                  </a:lnTo>
                  <a:cubicBezTo>
                    <a:pt x="3109896" y="42929"/>
                    <a:pt x="3155081" y="34489"/>
                    <a:pt x="3200784" y="32084"/>
                  </a:cubicBezTo>
                  <a:cubicBezTo>
                    <a:pt x="3302384" y="26737"/>
                    <a:pt x="3404261" y="25253"/>
                    <a:pt x="3505584" y="16042"/>
                  </a:cubicBezTo>
                  <a:lnTo>
                    <a:pt x="3682048" y="0"/>
                  </a:lnTo>
                  <a:lnTo>
                    <a:pt x="4307690" y="8021"/>
                  </a:lnTo>
                  <a:cubicBezTo>
                    <a:pt x="4350187" y="9407"/>
                    <a:pt x="4434421" y="29467"/>
                    <a:pt x="4484153" y="32084"/>
                  </a:cubicBezTo>
                  <a:cubicBezTo>
                    <a:pt x="4564297" y="36302"/>
                    <a:pt x="4644574" y="37431"/>
                    <a:pt x="4724784" y="40105"/>
                  </a:cubicBezTo>
                  <a:cubicBezTo>
                    <a:pt x="4751355" y="43901"/>
                    <a:pt x="4820224" y="54074"/>
                    <a:pt x="4845100" y="56147"/>
                  </a:cubicBezTo>
                  <a:cubicBezTo>
                    <a:pt x="4887814" y="59707"/>
                    <a:pt x="4930701" y="60881"/>
                    <a:pt x="4973437" y="64168"/>
                  </a:cubicBezTo>
                  <a:cubicBezTo>
                    <a:pt x="5000228" y="66229"/>
                    <a:pt x="5026817" y="70739"/>
                    <a:pt x="5053648" y="72189"/>
                  </a:cubicBezTo>
                  <a:cubicBezTo>
                    <a:pt x="5125782" y="76088"/>
                    <a:pt x="5198027" y="77536"/>
                    <a:pt x="5270216" y="80210"/>
                  </a:cubicBezTo>
                  <a:lnTo>
                    <a:pt x="6008153" y="72189"/>
                  </a:lnTo>
                  <a:cubicBezTo>
                    <a:pt x="6082580" y="70928"/>
                    <a:pt x="6264811" y="62684"/>
                    <a:pt x="6353058" y="56147"/>
                  </a:cubicBezTo>
                  <a:cubicBezTo>
                    <a:pt x="6386344" y="53681"/>
                    <a:pt x="6444960" y="48202"/>
                    <a:pt x="6481395" y="40105"/>
                  </a:cubicBezTo>
                  <a:cubicBezTo>
                    <a:pt x="6550776" y="24687"/>
                    <a:pt x="6434441" y="29790"/>
                    <a:pt x="6585669" y="16042"/>
                  </a:cubicBezTo>
                  <a:lnTo>
                    <a:pt x="6673900" y="8021"/>
                  </a:lnTo>
                  <a:cubicBezTo>
                    <a:pt x="6724700" y="10695"/>
                    <a:pt x="6775639" y="11436"/>
                    <a:pt x="6826300" y="16042"/>
                  </a:cubicBezTo>
                  <a:cubicBezTo>
                    <a:pt x="6834720" y="16807"/>
                    <a:pt x="6843599" y="18990"/>
                    <a:pt x="6850363" y="24063"/>
                  </a:cubicBezTo>
                  <a:cubicBezTo>
                    <a:pt x="6865488" y="35406"/>
                    <a:pt x="6890469" y="64168"/>
                    <a:pt x="6890469" y="64168"/>
                  </a:cubicBezTo>
                  <a:lnTo>
                    <a:pt x="6906511" y="112294"/>
                  </a:lnTo>
                  <a:lnTo>
                    <a:pt x="6914532" y="136358"/>
                  </a:lnTo>
                  <a:cubicBezTo>
                    <a:pt x="6911858" y="171116"/>
                    <a:pt x="6912569" y="206301"/>
                    <a:pt x="6906511" y="240631"/>
                  </a:cubicBezTo>
                  <a:cubicBezTo>
                    <a:pt x="6904433" y="252406"/>
                    <a:pt x="6895325" y="261789"/>
                    <a:pt x="6890469" y="272716"/>
                  </a:cubicBezTo>
                  <a:cubicBezTo>
                    <a:pt x="6863734" y="332869"/>
                    <a:pt x="6888382" y="294213"/>
                    <a:pt x="6850363" y="344905"/>
                  </a:cubicBezTo>
                  <a:cubicBezTo>
                    <a:pt x="6839980" y="376054"/>
                    <a:pt x="6841957" y="375923"/>
                    <a:pt x="6818279" y="409073"/>
                  </a:cubicBezTo>
                  <a:cubicBezTo>
                    <a:pt x="6793413" y="443886"/>
                    <a:pt x="6808991" y="403586"/>
                    <a:pt x="6786195" y="449179"/>
                  </a:cubicBezTo>
                  <a:cubicBezTo>
                    <a:pt x="6779756" y="462057"/>
                    <a:pt x="6777699" y="477022"/>
                    <a:pt x="6770153" y="489284"/>
                  </a:cubicBezTo>
                  <a:cubicBezTo>
                    <a:pt x="6756140" y="512055"/>
                    <a:pt x="6722026" y="553452"/>
                    <a:pt x="6722026" y="553452"/>
                  </a:cubicBezTo>
                  <a:cubicBezTo>
                    <a:pt x="6704820" y="605071"/>
                    <a:pt x="6727494" y="549007"/>
                    <a:pt x="6689942" y="601579"/>
                  </a:cubicBezTo>
                  <a:cubicBezTo>
                    <a:pt x="6623350" y="694808"/>
                    <a:pt x="6736871" y="561867"/>
                    <a:pt x="6649837" y="673768"/>
                  </a:cubicBezTo>
                  <a:cubicBezTo>
                    <a:pt x="6640551" y="685707"/>
                    <a:pt x="6627596" y="694369"/>
                    <a:pt x="6617753" y="705852"/>
                  </a:cubicBezTo>
                  <a:cubicBezTo>
                    <a:pt x="6550751" y="784022"/>
                    <a:pt x="6661087" y="670540"/>
                    <a:pt x="6577648" y="753979"/>
                  </a:cubicBezTo>
                  <a:cubicBezTo>
                    <a:pt x="6574974" y="762000"/>
                    <a:pt x="6573407" y="770480"/>
                    <a:pt x="6569626" y="778042"/>
                  </a:cubicBezTo>
                  <a:cubicBezTo>
                    <a:pt x="6559265" y="798762"/>
                    <a:pt x="6522357" y="839577"/>
                    <a:pt x="6513479" y="850231"/>
                  </a:cubicBezTo>
                  <a:cubicBezTo>
                    <a:pt x="6499361" y="892585"/>
                    <a:pt x="6510148" y="867260"/>
                    <a:pt x="6473374" y="922421"/>
                  </a:cubicBezTo>
                  <a:cubicBezTo>
                    <a:pt x="6468027" y="930442"/>
                    <a:pt x="6460380" y="937339"/>
                    <a:pt x="6457332" y="946484"/>
                  </a:cubicBezTo>
                  <a:cubicBezTo>
                    <a:pt x="6443967" y="986579"/>
                    <a:pt x="6456150" y="958486"/>
                    <a:pt x="6425248" y="1002631"/>
                  </a:cubicBezTo>
                  <a:cubicBezTo>
                    <a:pt x="6414191" y="1018426"/>
                    <a:pt x="6404731" y="1035334"/>
                    <a:pt x="6393163" y="1050758"/>
                  </a:cubicBezTo>
                  <a:cubicBezTo>
                    <a:pt x="6385142" y="1061453"/>
                    <a:pt x="6376185" y="1071506"/>
                    <a:pt x="6369100" y="1082842"/>
                  </a:cubicBezTo>
                  <a:cubicBezTo>
                    <a:pt x="6362763" y="1092982"/>
                    <a:pt x="6360008" y="1105196"/>
                    <a:pt x="6353058" y="1114926"/>
                  </a:cubicBezTo>
                  <a:cubicBezTo>
                    <a:pt x="6346465" y="1124157"/>
                    <a:pt x="6336377" y="1130376"/>
                    <a:pt x="6328995" y="1138989"/>
                  </a:cubicBezTo>
                  <a:cubicBezTo>
                    <a:pt x="6320295" y="1149139"/>
                    <a:pt x="6313632" y="1160923"/>
                    <a:pt x="6304932" y="1171073"/>
                  </a:cubicBezTo>
                  <a:cubicBezTo>
                    <a:pt x="6297550" y="1179686"/>
                    <a:pt x="6288251" y="1186524"/>
                    <a:pt x="6280869" y="1195137"/>
                  </a:cubicBezTo>
                  <a:cubicBezTo>
                    <a:pt x="6272169" y="1205287"/>
                    <a:pt x="6266258" y="1217768"/>
                    <a:pt x="6256805" y="1227221"/>
                  </a:cubicBezTo>
                  <a:cubicBezTo>
                    <a:pt x="6247352" y="1236674"/>
                    <a:pt x="6234174" y="1241831"/>
                    <a:pt x="6224721" y="1251284"/>
                  </a:cubicBezTo>
                  <a:cubicBezTo>
                    <a:pt x="6217904" y="1258101"/>
                    <a:pt x="6215128" y="1268182"/>
                    <a:pt x="6208679" y="1275347"/>
                  </a:cubicBezTo>
                  <a:cubicBezTo>
                    <a:pt x="6190973" y="1295020"/>
                    <a:pt x="6171248" y="1312778"/>
                    <a:pt x="6152532" y="1331494"/>
                  </a:cubicBezTo>
                  <a:lnTo>
                    <a:pt x="6120448" y="1363579"/>
                  </a:lnTo>
                  <a:cubicBezTo>
                    <a:pt x="6112427" y="1371600"/>
                    <a:pt x="6105459" y="1380836"/>
                    <a:pt x="6096384" y="1387642"/>
                  </a:cubicBezTo>
                  <a:cubicBezTo>
                    <a:pt x="6074995" y="1403684"/>
                    <a:pt x="6051122" y="1416862"/>
                    <a:pt x="6032216" y="1435768"/>
                  </a:cubicBezTo>
                  <a:cubicBezTo>
                    <a:pt x="6016174" y="1451810"/>
                    <a:pt x="6002966" y="1471309"/>
                    <a:pt x="5984090" y="1483894"/>
                  </a:cubicBezTo>
                  <a:cubicBezTo>
                    <a:pt x="5924341" y="1523727"/>
                    <a:pt x="5997725" y="1472531"/>
                    <a:pt x="5935963" y="1524000"/>
                  </a:cubicBezTo>
                  <a:cubicBezTo>
                    <a:pt x="5928557" y="1530171"/>
                    <a:pt x="5919306" y="1533871"/>
                    <a:pt x="5911900" y="1540042"/>
                  </a:cubicBezTo>
                  <a:cubicBezTo>
                    <a:pt x="5865517" y="1578695"/>
                    <a:pt x="5912111" y="1553270"/>
                    <a:pt x="5847732" y="1596189"/>
                  </a:cubicBezTo>
                  <a:cubicBezTo>
                    <a:pt x="5837783" y="1602822"/>
                    <a:pt x="5824985" y="1604762"/>
                    <a:pt x="5815648" y="1612231"/>
                  </a:cubicBezTo>
                  <a:cubicBezTo>
                    <a:pt x="5797932" y="1626404"/>
                    <a:pt x="5787813" y="1650212"/>
                    <a:pt x="5767521" y="1660358"/>
                  </a:cubicBezTo>
                  <a:cubicBezTo>
                    <a:pt x="5756826" y="1665705"/>
                    <a:pt x="5745167" y="1669450"/>
                    <a:pt x="5735437" y="1676400"/>
                  </a:cubicBezTo>
                  <a:cubicBezTo>
                    <a:pt x="5726206" y="1682993"/>
                    <a:pt x="5719987" y="1693081"/>
                    <a:pt x="5711374" y="1700463"/>
                  </a:cubicBezTo>
                  <a:cubicBezTo>
                    <a:pt x="5682219" y="1725453"/>
                    <a:pt x="5680071" y="1724135"/>
                    <a:pt x="5647205" y="1740568"/>
                  </a:cubicBezTo>
                  <a:cubicBezTo>
                    <a:pt x="5584636" y="1803137"/>
                    <a:pt x="5664965" y="1727881"/>
                    <a:pt x="5591058" y="1780673"/>
                  </a:cubicBezTo>
                  <a:cubicBezTo>
                    <a:pt x="5581827" y="1787266"/>
                    <a:pt x="5575949" y="1797773"/>
                    <a:pt x="5566995" y="1804737"/>
                  </a:cubicBezTo>
                  <a:cubicBezTo>
                    <a:pt x="5551776" y="1816574"/>
                    <a:pt x="5534293" y="1825253"/>
                    <a:pt x="5518869" y="1836821"/>
                  </a:cubicBezTo>
                  <a:cubicBezTo>
                    <a:pt x="5508174" y="1844842"/>
                    <a:pt x="5498391" y="1854251"/>
                    <a:pt x="5486784" y="1860884"/>
                  </a:cubicBezTo>
                  <a:cubicBezTo>
                    <a:pt x="5477834" y="1865998"/>
                    <a:pt x="5437583" y="1875189"/>
                    <a:pt x="5430637" y="1876926"/>
                  </a:cubicBezTo>
                  <a:cubicBezTo>
                    <a:pt x="5336910" y="1951907"/>
                    <a:pt x="5442069" y="1874139"/>
                    <a:pt x="5350426" y="1925052"/>
                  </a:cubicBezTo>
                  <a:cubicBezTo>
                    <a:pt x="5338740" y="1931544"/>
                    <a:pt x="5330028" y="1942624"/>
                    <a:pt x="5318342" y="1949116"/>
                  </a:cubicBezTo>
                  <a:cubicBezTo>
                    <a:pt x="5293631" y="1962845"/>
                    <a:pt x="5272583" y="1966572"/>
                    <a:pt x="5246153" y="1973179"/>
                  </a:cubicBezTo>
                  <a:cubicBezTo>
                    <a:pt x="5221985" y="1989291"/>
                    <a:pt x="5218502" y="1993050"/>
                    <a:pt x="5190005" y="2005263"/>
                  </a:cubicBezTo>
                  <a:cubicBezTo>
                    <a:pt x="5182234" y="2008593"/>
                    <a:pt x="5173504" y="2009503"/>
                    <a:pt x="5165942" y="2013284"/>
                  </a:cubicBezTo>
                  <a:cubicBezTo>
                    <a:pt x="5110550" y="2040980"/>
                    <a:pt x="5176569" y="2020654"/>
                    <a:pt x="5109795" y="2037347"/>
                  </a:cubicBezTo>
                  <a:cubicBezTo>
                    <a:pt x="5052496" y="2075546"/>
                    <a:pt x="5080373" y="2064755"/>
                    <a:pt x="5029584" y="2077452"/>
                  </a:cubicBezTo>
                  <a:cubicBezTo>
                    <a:pt x="5018889" y="2085473"/>
                    <a:pt x="5009107" y="2094883"/>
                    <a:pt x="4997500" y="2101516"/>
                  </a:cubicBezTo>
                  <a:cubicBezTo>
                    <a:pt x="4990159" y="2105711"/>
                    <a:pt x="4981354" y="2106568"/>
                    <a:pt x="4973437" y="2109537"/>
                  </a:cubicBezTo>
                  <a:cubicBezTo>
                    <a:pt x="4887215" y="2141870"/>
                    <a:pt x="4979132" y="2112124"/>
                    <a:pt x="4893226" y="2133600"/>
                  </a:cubicBezTo>
                  <a:cubicBezTo>
                    <a:pt x="4885024" y="2135651"/>
                    <a:pt x="4877293" y="2139298"/>
                    <a:pt x="4869163" y="2141621"/>
                  </a:cubicBezTo>
                  <a:cubicBezTo>
                    <a:pt x="4858563" y="2144649"/>
                    <a:pt x="4847679" y="2146614"/>
                    <a:pt x="4837079" y="2149642"/>
                  </a:cubicBezTo>
                  <a:cubicBezTo>
                    <a:pt x="4828949" y="2151965"/>
                    <a:pt x="4821397" y="2156546"/>
                    <a:pt x="4813016" y="2157663"/>
                  </a:cubicBezTo>
                  <a:cubicBezTo>
                    <a:pt x="4781103" y="2161918"/>
                    <a:pt x="4748847" y="2163010"/>
                    <a:pt x="4716763" y="2165684"/>
                  </a:cubicBezTo>
                  <a:cubicBezTo>
                    <a:pt x="4700721" y="2168358"/>
                    <a:pt x="4684539" y="2170297"/>
                    <a:pt x="4668637" y="2173705"/>
                  </a:cubicBezTo>
                  <a:cubicBezTo>
                    <a:pt x="4647079" y="2178325"/>
                    <a:pt x="4625385" y="2182775"/>
                    <a:pt x="4604469" y="2189747"/>
                  </a:cubicBezTo>
                  <a:cubicBezTo>
                    <a:pt x="4569947" y="2201254"/>
                    <a:pt x="4588608" y="2195717"/>
                    <a:pt x="4548321" y="2205789"/>
                  </a:cubicBezTo>
                  <a:cubicBezTo>
                    <a:pt x="4510188" y="2231211"/>
                    <a:pt x="4533403" y="2218783"/>
                    <a:pt x="4476132" y="2237873"/>
                  </a:cubicBezTo>
                  <a:lnTo>
                    <a:pt x="4452069" y="2245894"/>
                  </a:lnTo>
                  <a:lnTo>
                    <a:pt x="4428005" y="2253916"/>
                  </a:lnTo>
                  <a:cubicBezTo>
                    <a:pt x="4370734" y="2234824"/>
                    <a:pt x="4393949" y="2247253"/>
                    <a:pt x="4355816" y="2221831"/>
                  </a:cubicBezTo>
                  <a:cubicBezTo>
                    <a:pt x="4326563" y="2134073"/>
                    <a:pt x="4373217" y="2266999"/>
                    <a:pt x="4331753" y="2173705"/>
                  </a:cubicBezTo>
                  <a:cubicBezTo>
                    <a:pt x="4324885" y="2158253"/>
                    <a:pt x="4325091" y="2139649"/>
                    <a:pt x="4315711" y="2125579"/>
                  </a:cubicBezTo>
                  <a:cubicBezTo>
                    <a:pt x="4303799" y="2107711"/>
                    <a:pt x="4299954" y="2098536"/>
                    <a:pt x="4283626" y="2085473"/>
                  </a:cubicBezTo>
                  <a:cubicBezTo>
                    <a:pt x="4276098" y="2079451"/>
                    <a:pt x="4267584" y="2074778"/>
                    <a:pt x="4259563" y="2069431"/>
                  </a:cubicBezTo>
                  <a:cubicBezTo>
                    <a:pt x="4251542" y="2072105"/>
                    <a:pt x="4241478" y="2071473"/>
                    <a:pt x="4235500" y="2077452"/>
                  </a:cubicBezTo>
                  <a:cubicBezTo>
                    <a:pt x="4229521" y="2083431"/>
                    <a:pt x="4228869" y="2093176"/>
                    <a:pt x="4227479" y="2101516"/>
                  </a:cubicBezTo>
                  <a:cubicBezTo>
                    <a:pt x="4223499" y="2125398"/>
                    <a:pt x="4222882" y="2149737"/>
                    <a:pt x="4219458" y="2173705"/>
                  </a:cubicBezTo>
                  <a:cubicBezTo>
                    <a:pt x="4212469" y="2222630"/>
                    <a:pt x="4214080" y="2200549"/>
                    <a:pt x="4203416" y="2237873"/>
                  </a:cubicBezTo>
                  <a:cubicBezTo>
                    <a:pt x="4200973" y="2246425"/>
                    <a:pt x="4193031" y="2283839"/>
                    <a:pt x="4187374" y="2294021"/>
                  </a:cubicBezTo>
                  <a:cubicBezTo>
                    <a:pt x="4178011" y="2310875"/>
                    <a:pt x="4165985" y="2326105"/>
                    <a:pt x="4155290" y="2342147"/>
                  </a:cubicBezTo>
                  <a:lnTo>
                    <a:pt x="4139248" y="2366210"/>
                  </a:lnTo>
                  <a:cubicBezTo>
                    <a:pt x="4122290" y="2391646"/>
                    <a:pt x="4111248" y="2411614"/>
                    <a:pt x="4083100" y="2430379"/>
                  </a:cubicBezTo>
                  <a:lnTo>
                    <a:pt x="4034974" y="2462463"/>
                  </a:lnTo>
                  <a:cubicBezTo>
                    <a:pt x="4029627" y="2470484"/>
                    <a:pt x="4026251" y="2480252"/>
                    <a:pt x="4018932" y="2486526"/>
                  </a:cubicBezTo>
                  <a:cubicBezTo>
                    <a:pt x="3975637" y="2523635"/>
                    <a:pt x="3975296" y="2498074"/>
                    <a:pt x="3930700" y="2542673"/>
                  </a:cubicBezTo>
                  <a:cubicBezTo>
                    <a:pt x="3890448" y="2582927"/>
                    <a:pt x="3920560" y="2553995"/>
                    <a:pt x="3834448" y="2622884"/>
                  </a:cubicBezTo>
                  <a:cubicBezTo>
                    <a:pt x="3787741" y="2660249"/>
                    <a:pt x="3810583" y="2649554"/>
                    <a:pt x="3770279" y="2662989"/>
                  </a:cubicBezTo>
                  <a:cubicBezTo>
                    <a:pt x="3714278" y="2718990"/>
                    <a:pt x="3776326" y="2664116"/>
                    <a:pt x="3722153" y="2695073"/>
                  </a:cubicBezTo>
                  <a:cubicBezTo>
                    <a:pt x="3653058" y="2734557"/>
                    <a:pt x="3726575" y="2705783"/>
                    <a:pt x="3657984" y="2735179"/>
                  </a:cubicBezTo>
                  <a:cubicBezTo>
                    <a:pt x="3631516" y="2746522"/>
                    <a:pt x="3602467" y="2752447"/>
                    <a:pt x="3577774" y="2767263"/>
                  </a:cubicBezTo>
                  <a:cubicBezTo>
                    <a:pt x="3452401" y="2842487"/>
                    <a:pt x="3609148" y="2749833"/>
                    <a:pt x="3505584" y="2807368"/>
                  </a:cubicBezTo>
                  <a:cubicBezTo>
                    <a:pt x="3491956" y="2814939"/>
                    <a:pt x="3479672" y="2824980"/>
                    <a:pt x="3465479" y="2831431"/>
                  </a:cubicBezTo>
                  <a:cubicBezTo>
                    <a:pt x="3383095" y="2868878"/>
                    <a:pt x="3450593" y="2826843"/>
                    <a:pt x="3377248" y="2863516"/>
                  </a:cubicBezTo>
                  <a:cubicBezTo>
                    <a:pt x="3363304" y="2870488"/>
                    <a:pt x="3351389" y="2881247"/>
                    <a:pt x="3337142" y="2887579"/>
                  </a:cubicBezTo>
                  <a:cubicBezTo>
                    <a:pt x="3327874" y="2891698"/>
                    <a:pt x="3271295" y="2902353"/>
                    <a:pt x="3264953" y="2903621"/>
                  </a:cubicBezTo>
                  <a:cubicBezTo>
                    <a:pt x="3184309" y="2943943"/>
                    <a:pt x="3286058" y="2896586"/>
                    <a:pt x="3192763" y="2927684"/>
                  </a:cubicBezTo>
                  <a:cubicBezTo>
                    <a:pt x="3053458" y="2974119"/>
                    <a:pt x="3162775" y="2949724"/>
                    <a:pt x="3072448" y="2967789"/>
                  </a:cubicBezTo>
                  <a:cubicBezTo>
                    <a:pt x="2983712" y="3012155"/>
                    <a:pt x="3125657" y="2944703"/>
                    <a:pt x="2960153" y="2999873"/>
                  </a:cubicBezTo>
                  <a:cubicBezTo>
                    <a:pt x="2944111" y="3005221"/>
                    <a:pt x="2928431" y="3011815"/>
                    <a:pt x="2912026" y="3015916"/>
                  </a:cubicBezTo>
                  <a:cubicBezTo>
                    <a:pt x="2896248" y="3019861"/>
                    <a:pt x="2879901" y="3021028"/>
                    <a:pt x="2863900" y="3023937"/>
                  </a:cubicBezTo>
                  <a:cubicBezTo>
                    <a:pt x="2850487" y="3026376"/>
                    <a:pt x="2837021" y="3028651"/>
                    <a:pt x="2823795" y="3031958"/>
                  </a:cubicBezTo>
                  <a:cubicBezTo>
                    <a:pt x="2724695" y="3056733"/>
                    <a:pt x="2810981" y="3041810"/>
                    <a:pt x="2711500" y="3056021"/>
                  </a:cubicBezTo>
                  <a:cubicBezTo>
                    <a:pt x="2695458" y="3061368"/>
                    <a:pt x="2679908" y="3068520"/>
                    <a:pt x="2663374" y="3072063"/>
                  </a:cubicBezTo>
                  <a:cubicBezTo>
                    <a:pt x="2642296" y="3076580"/>
                    <a:pt x="2620572" y="3077235"/>
                    <a:pt x="2599205" y="3080084"/>
                  </a:cubicBezTo>
                  <a:cubicBezTo>
                    <a:pt x="2536104" y="3088497"/>
                    <a:pt x="2518271" y="3092236"/>
                    <a:pt x="2446805" y="3104147"/>
                  </a:cubicBezTo>
                  <a:lnTo>
                    <a:pt x="2398679" y="3112168"/>
                  </a:lnTo>
                  <a:cubicBezTo>
                    <a:pt x="2382637" y="3114842"/>
                    <a:pt x="2366191" y="3115721"/>
                    <a:pt x="2350553" y="3120189"/>
                  </a:cubicBezTo>
                  <a:cubicBezTo>
                    <a:pt x="2331837" y="3125536"/>
                    <a:pt x="2313452" y="3132221"/>
                    <a:pt x="2294405" y="3136231"/>
                  </a:cubicBezTo>
                  <a:cubicBezTo>
                    <a:pt x="2262576" y="3142932"/>
                    <a:pt x="2198153" y="3152273"/>
                    <a:pt x="2198153" y="3152273"/>
                  </a:cubicBezTo>
                  <a:cubicBezTo>
                    <a:pt x="2184785" y="3157621"/>
                    <a:pt x="2172088" y="3165125"/>
                    <a:pt x="2158048" y="3168316"/>
                  </a:cubicBezTo>
                  <a:cubicBezTo>
                    <a:pt x="1925845" y="3221090"/>
                    <a:pt x="2105333" y="3174428"/>
                    <a:pt x="1949500" y="3200400"/>
                  </a:cubicBezTo>
                  <a:cubicBezTo>
                    <a:pt x="1719006" y="3238815"/>
                    <a:pt x="1921001" y="3214261"/>
                    <a:pt x="1756995" y="3232484"/>
                  </a:cubicBezTo>
                  <a:cubicBezTo>
                    <a:pt x="1700359" y="3260802"/>
                    <a:pt x="1746280" y="3242291"/>
                    <a:pt x="1660742" y="3256547"/>
                  </a:cubicBezTo>
                  <a:cubicBezTo>
                    <a:pt x="1611330" y="3264782"/>
                    <a:pt x="1644731" y="3262551"/>
                    <a:pt x="1596574" y="3280610"/>
                  </a:cubicBezTo>
                  <a:cubicBezTo>
                    <a:pt x="1550529" y="3297877"/>
                    <a:pt x="1571198" y="3277254"/>
                    <a:pt x="1516363" y="3304673"/>
                  </a:cubicBezTo>
                  <a:cubicBezTo>
                    <a:pt x="1441132" y="3342291"/>
                    <a:pt x="1535252" y="3297119"/>
                    <a:pt x="1436153" y="3336758"/>
                  </a:cubicBezTo>
                  <a:cubicBezTo>
                    <a:pt x="1332391" y="3378262"/>
                    <a:pt x="1383261" y="3359736"/>
                    <a:pt x="1283753" y="3392905"/>
                  </a:cubicBezTo>
                  <a:lnTo>
                    <a:pt x="1259690" y="3400926"/>
                  </a:lnTo>
                  <a:cubicBezTo>
                    <a:pt x="1251669" y="3403600"/>
                    <a:pt x="1243189" y="3405166"/>
                    <a:pt x="1235626" y="3408947"/>
                  </a:cubicBezTo>
                  <a:cubicBezTo>
                    <a:pt x="1224931" y="3414294"/>
                    <a:pt x="1214885" y="3421208"/>
                    <a:pt x="1203542" y="3424989"/>
                  </a:cubicBezTo>
                  <a:cubicBezTo>
                    <a:pt x="1190609" y="3429300"/>
                    <a:pt x="1176805" y="3430336"/>
                    <a:pt x="1163437" y="3433010"/>
                  </a:cubicBezTo>
                  <a:cubicBezTo>
                    <a:pt x="1152742" y="3438357"/>
                    <a:pt x="1142696" y="3445271"/>
                    <a:pt x="1131353" y="3449052"/>
                  </a:cubicBezTo>
                  <a:cubicBezTo>
                    <a:pt x="1118420" y="3453363"/>
                    <a:pt x="1104556" y="3454116"/>
                    <a:pt x="1091248" y="3457073"/>
                  </a:cubicBezTo>
                  <a:cubicBezTo>
                    <a:pt x="1034813" y="3469614"/>
                    <a:pt x="1082005" y="3459714"/>
                    <a:pt x="1035100" y="3473116"/>
                  </a:cubicBezTo>
                  <a:cubicBezTo>
                    <a:pt x="1024500" y="3476145"/>
                    <a:pt x="1013575" y="3477969"/>
                    <a:pt x="1003016" y="3481137"/>
                  </a:cubicBezTo>
                  <a:cubicBezTo>
                    <a:pt x="921877" y="3505479"/>
                    <a:pt x="985338" y="3486422"/>
                    <a:pt x="922805" y="3513221"/>
                  </a:cubicBezTo>
                  <a:cubicBezTo>
                    <a:pt x="901223" y="3522470"/>
                    <a:pt x="882178" y="3524555"/>
                    <a:pt x="858637" y="3529263"/>
                  </a:cubicBezTo>
                  <a:cubicBezTo>
                    <a:pt x="847942" y="3534610"/>
                    <a:pt x="837749" y="3541107"/>
                    <a:pt x="826553" y="3545305"/>
                  </a:cubicBezTo>
                  <a:cubicBezTo>
                    <a:pt x="816231" y="3549176"/>
                    <a:pt x="805069" y="3550298"/>
                    <a:pt x="794469" y="3553326"/>
                  </a:cubicBezTo>
                  <a:cubicBezTo>
                    <a:pt x="786339" y="3555649"/>
                    <a:pt x="778322" y="3558378"/>
                    <a:pt x="770405" y="3561347"/>
                  </a:cubicBezTo>
                  <a:cubicBezTo>
                    <a:pt x="756924" y="3566402"/>
                    <a:pt x="743781" y="3572333"/>
                    <a:pt x="730300" y="3577389"/>
                  </a:cubicBezTo>
                  <a:cubicBezTo>
                    <a:pt x="722383" y="3580358"/>
                    <a:pt x="714154" y="3582441"/>
                    <a:pt x="706237" y="3585410"/>
                  </a:cubicBezTo>
                  <a:cubicBezTo>
                    <a:pt x="616920" y="3618904"/>
                    <a:pt x="719149" y="3583778"/>
                    <a:pt x="618005" y="3617494"/>
                  </a:cubicBezTo>
                  <a:cubicBezTo>
                    <a:pt x="609984" y="3620168"/>
                    <a:pt x="602145" y="3623465"/>
                    <a:pt x="593942" y="3625516"/>
                  </a:cubicBezTo>
                  <a:cubicBezTo>
                    <a:pt x="515696" y="3645078"/>
                    <a:pt x="613400" y="3621192"/>
                    <a:pt x="521753" y="3641558"/>
                  </a:cubicBezTo>
                  <a:cubicBezTo>
                    <a:pt x="510992" y="3643949"/>
                    <a:pt x="500269" y="3646551"/>
                    <a:pt x="489669" y="3649579"/>
                  </a:cubicBezTo>
                  <a:cubicBezTo>
                    <a:pt x="481539" y="3651902"/>
                    <a:pt x="473932" y="3656131"/>
                    <a:pt x="465605" y="3657600"/>
                  </a:cubicBezTo>
                  <a:cubicBezTo>
                    <a:pt x="428369" y="3664171"/>
                    <a:pt x="353311" y="3673642"/>
                    <a:pt x="353311" y="3673642"/>
                  </a:cubicBezTo>
                  <a:cubicBezTo>
                    <a:pt x="310577" y="3687887"/>
                    <a:pt x="333103" y="3682126"/>
                    <a:pt x="265079" y="3689684"/>
                  </a:cubicBezTo>
                  <a:cubicBezTo>
                    <a:pt x="82091" y="3710016"/>
                    <a:pt x="276776" y="3686217"/>
                    <a:pt x="120700" y="3705726"/>
                  </a:cubicBezTo>
                  <a:cubicBezTo>
                    <a:pt x="84264" y="3714835"/>
                    <a:pt x="82633" y="3719773"/>
                    <a:pt x="40490" y="3705726"/>
                  </a:cubicBezTo>
                  <a:cubicBezTo>
                    <a:pt x="31344" y="3702678"/>
                    <a:pt x="24447" y="3695031"/>
                    <a:pt x="16426" y="3689684"/>
                  </a:cubicBezTo>
                  <a:cubicBezTo>
                    <a:pt x="25294" y="3663085"/>
                    <a:pt x="-3627" y="3661611"/>
                    <a:pt x="384" y="3649579"/>
                  </a:cubicBezTo>
                  <a:close/>
                </a:path>
              </a:pathLst>
            </a:custGeom>
            <a:solidFill>
              <a:srgbClr val="E97132">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67" name="Freeform: Shape 66">
              <a:extLst>
                <a:ext uri="{FF2B5EF4-FFF2-40B4-BE49-F238E27FC236}">
                  <a16:creationId xmlns:a16="http://schemas.microsoft.com/office/drawing/2014/main" id="{18BE399D-8710-5A4A-C8C2-417AB1CACDB6}"/>
                </a:ext>
              </a:extLst>
            </p:cNvPr>
            <p:cNvSpPr/>
            <p:nvPr/>
          </p:nvSpPr>
          <p:spPr>
            <a:xfrm>
              <a:off x="2748770" y="1604211"/>
              <a:ext cx="7039738" cy="4318087"/>
            </a:xfrm>
            <a:custGeom>
              <a:avLst/>
              <a:gdLst>
                <a:gd name="connsiteX0" fmla="*/ 419546 w 7039738"/>
                <a:gd name="connsiteY0" fmla="*/ 577515 h 4318087"/>
                <a:gd name="connsiteX1" fmla="*/ 427567 w 7039738"/>
                <a:gd name="connsiteY1" fmla="*/ 617621 h 4318087"/>
                <a:gd name="connsiteX2" fmla="*/ 483714 w 7039738"/>
                <a:gd name="connsiteY2" fmla="*/ 681789 h 4318087"/>
                <a:gd name="connsiteX3" fmla="*/ 515798 w 7039738"/>
                <a:gd name="connsiteY3" fmla="*/ 713873 h 4318087"/>
                <a:gd name="connsiteX4" fmla="*/ 547883 w 7039738"/>
                <a:gd name="connsiteY4" fmla="*/ 745957 h 4318087"/>
                <a:gd name="connsiteX5" fmla="*/ 612051 w 7039738"/>
                <a:gd name="connsiteY5" fmla="*/ 778042 h 4318087"/>
                <a:gd name="connsiteX6" fmla="*/ 636114 w 7039738"/>
                <a:gd name="connsiteY6" fmla="*/ 786063 h 4318087"/>
                <a:gd name="connsiteX7" fmla="*/ 844662 w 7039738"/>
                <a:gd name="connsiteY7" fmla="*/ 802105 h 4318087"/>
                <a:gd name="connsiteX8" fmla="*/ 1382072 w 7039738"/>
                <a:gd name="connsiteY8" fmla="*/ 818147 h 4318087"/>
                <a:gd name="connsiteX9" fmla="*/ 1406135 w 7039738"/>
                <a:gd name="connsiteY9" fmla="*/ 826168 h 4318087"/>
                <a:gd name="connsiteX10" fmla="*/ 1598641 w 7039738"/>
                <a:gd name="connsiteY10" fmla="*/ 842210 h 4318087"/>
                <a:gd name="connsiteX11" fmla="*/ 1710935 w 7039738"/>
                <a:gd name="connsiteY11" fmla="*/ 858252 h 4318087"/>
                <a:gd name="connsiteX12" fmla="*/ 1734998 w 7039738"/>
                <a:gd name="connsiteY12" fmla="*/ 866273 h 4318087"/>
                <a:gd name="connsiteX13" fmla="*/ 1831251 w 7039738"/>
                <a:gd name="connsiteY13" fmla="*/ 882315 h 4318087"/>
                <a:gd name="connsiteX14" fmla="*/ 1887398 w 7039738"/>
                <a:gd name="connsiteY14" fmla="*/ 890336 h 4318087"/>
                <a:gd name="connsiteX15" fmla="*/ 1943546 w 7039738"/>
                <a:gd name="connsiteY15" fmla="*/ 906378 h 4318087"/>
                <a:gd name="connsiteX16" fmla="*/ 1983651 w 7039738"/>
                <a:gd name="connsiteY16" fmla="*/ 914400 h 4318087"/>
                <a:gd name="connsiteX17" fmla="*/ 2039798 w 7039738"/>
                <a:gd name="connsiteY17" fmla="*/ 938463 h 4318087"/>
                <a:gd name="connsiteX18" fmla="*/ 2063862 w 7039738"/>
                <a:gd name="connsiteY18" fmla="*/ 946484 h 4318087"/>
                <a:gd name="connsiteX19" fmla="*/ 2136051 w 7039738"/>
                <a:gd name="connsiteY19" fmla="*/ 978568 h 4318087"/>
                <a:gd name="connsiteX20" fmla="*/ 2184177 w 7039738"/>
                <a:gd name="connsiteY20" fmla="*/ 1010652 h 4318087"/>
                <a:gd name="connsiteX21" fmla="*/ 2216262 w 7039738"/>
                <a:gd name="connsiteY21" fmla="*/ 1026694 h 4318087"/>
                <a:gd name="connsiteX22" fmla="*/ 2264388 w 7039738"/>
                <a:gd name="connsiteY22" fmla="*/ 1042736 h 4318087"/>
                <a:gd name="connsiteX23" fmla="*/ 2288451 w 7039738"/>
                <a:gd name="connsiteY23" fmla="*/ 1058778 h 4318087"/>
                <a:gd name="connsiteX24" fmla="*/ 2304493 w 7039738"/>
                <a:gd name="connsiteY24" fmla="*/ 1074821 h 4318087"/>
                <a:gd name="connsiteX25" fmla="*/ 2328556 w 7039738"/>
                <a:gd name="connsiteY25" fmla="*/ 1082842 h 4318087"/>
                <a:gd name="connsiteX26" fmla="*/ 2376683 w 7039738"/>
                <a:gd name="connsiteY26" fmla="*/ 1114926 h 4318087"/>
                <a:gd name="connsiteX27" fmla="*/ 2400746 w 7039738"/>
                <a:gd name="connsiteY27" fmla="*/ 1130968 h 4318087"/>
                <a:gd name="connsiteX28" fmla="*/ 2432830 w 7039738"/>
                <a:gd name="connsiteY28" fmla="*/ 1138989 h 4318087"/>
                <a:gd name="connsiteX29" fmla="*/ 2448872 w 7039738"/>
                <a:gd name="connsiteY29" fmla="*/ 1163052 h 4318087"/>
                <a:gd name="connsiteX30" fmla="*/ 2472935 w 7039738"/>
                <a:gd name="connsiteY30" fmla="*/ 1171073 h 4318087"/>
                <a:gd name="connsiteX31" fmla="*/ 2496998 w 7039738"/>
                <a:gd name="connsiteY31" fmla="*/ 1187115 h 4318087"/>
                <a:gd name="connsiteX32" fmla="*/ 2513041 w 7039738"/>
                <a:gd name="connsiteY32" fmla="*/ 1203157 h 4318087"/>
                <a:gd name="connsiteX33" fmla="*/ 2537104 w 7039738"/>
                <a:gd name="connsiteY33" fmla="*/ 1219200 h 4318087"/>
                <a:gd name="connsiteX34" fmla="*/ 2609293 w 7039738"/>
                <a:gd name="connsiteY34" fmla="*/ 1275347 h 4318087"/>
                <a:gd name="connsiteX35" fmla="*/ 2665441 w 7039738"/>
                <a:gd name="connsiteY35" fmla="*/ 1331494 h 4318087"/>
                <a:gd name="connsiteX36" fmla="*/ 2689504 w 7039738"/>
                <a:gd name="connsiteY36" fmla="*/ 1371600 h 4318087"/>
                <a:gd name="connsiteX37" fmla="*/ 2729609 w 7039738"/>
                <a:gd name="connsiteY37" fmla="*/ 1411705 h 4318087"/>
                <a:gd name="connsiteX38" fmla="*/ 2721588 w 7039738"/>
                <a:gd name="connsiteY38" fmla="*/ 1387642 h 4318087"/>
                <a:gd name="connsiteX39" fmla="*/ 2713567 w 7039738"/>
                <a:gd name="connsiteY39" fmla="*/ 1363578 h 4318087"/>
                <a:gd name="connsiteX40" fmla="*/ 2705546 w 7039738"/>
                <a:gd name="connsiteY40" fmla="*/ 1339515 h 4318087"/>
                <a:gd name="connsiteX41" fmla="*/ 2705546 w 7039738"/>
                <a:gd name="connsiteY41" fmla="*/ 1002631 h 4318087"/>
                <a:gd name="connsiteX42" fmla="*/ 2721588 w 7039738"/>
                <a:gd name="connsiteY42" fmla="*/ 930442 h 4318087"/>
                <a:gd name="connsiteX43" fmla="*/ 2737630 w 7039738"/>
                <a:gd name="connsiteY43" fmla="*/ 906378 h 4318087"/>
                <a:gd name="connsiteX44" fmla="*/ 2761693 w 7039738"/>
                <a:gd name="connsiteY44" fmla="*/ 850231 h 4318087"/>
                <a:gd name="connsiteX45" fmla="*/ 2801798 w 7039738"/>
                <a:gd name="connsiteY45" fmla="*/ 778042 h 4318087"/>
                <a:gd name="connsiteX46" fmla="*/ 2825862 w 7039738"/>
                <a:gd name="connsiteY46" fmla="*/ 753978 h 4318087"/>
                <a:gd name="connsiteX47" fmla="*/ 2857946 w 7039738"/>
                <a:gd name="connsiteY47" fmla="*/ 705852 h 4318087"/>
                <a:gd name="connsiteX48" fmla="*/ 2873988 w 7039738"/>
                <a:gd name="connsiteY48" fmla="*/ 681789 h 4318087"/>
                <a:gd name="connsiteX49" fmla="*/ 2922114 w 7039738"/>
                <a:gd name="connsiteY49" fmla="*/ 625642 h 4318087"/>
                <a:gd name="connsiteX50" fmla="*/ 2962219 w 7039738"/>
                <a:gd name="connsiteY50" fmla="*/ 577515 h 4318087"/>
                <a:gd name="connsiteX51" fmla="*/ 2994304 w 7039738"/>
                <a:gd name="connsiteY51" fmla="*/ 521368 h 4318087"/>
                <a:gd name="connsiteX52" fmla="*/ 3026388 w 7039738"/>
                <a:gd name="connsiteY52" fmla="*/ 473242 h 4318087"/>
                <a:gd name="connsiteX53" fmla="*/ 3042430 w 7039738"/>
                <a:gd name="connsiteY53" fmla="*/ 425115 h 4318087"/>
                <a:gd name="connsiteX54" fmla="*/ 3066493 w 7039738"/>
                <a:gd name="connsiteY54" fmla="*/ 376989 h 4318087"/>
                <a:gd name="connsiteX55" fmla="*/ 3074514 w 7039738"/>
                <a:gd name="connsiteY55" fmla="*/ 344905 h 4318087"/>
                <a:gd name="connsiteX56" fmla="*/ 3082535 w 7039738"/>
                <a:gd name="connsiteY56" fmla="*/ 320842 h 4318087"/>
                <a:gd name="connsiteX57" fmla="*/ 3098577 w 7039738"/>
                <a:gd name="connsiteY57" fmla="*/ 256673 h 4318087"/>
                <a:gd name="connsiteX58" fmla="*/ 3106598 w 7039738"/>
                <a:gd name="connsiteY58" fmla="*/ 232610 h 4318087"/>
                <a:gd name="connsiteX59" fmla="*/ 3122641 w 7039738"/>
                <a:gd name="connsiteY59" fmla="*/ 160421 h 4318087"/>
                <a:gd name="connsiteX60" fmla="*/ 3146704 w 7039738"/>
                <a:gd name="connsiteY60" fmla="*/ 0 h 4318087"/>
                <a:gd name="connsiteX61" fmla="*/ 3154725 w 7039738"/>
                <a:gd name="connsiteY61" fmla="*/ 24063 h 4318087"/>
                <a:gd name="connsiteX62" fmla="*/ 3170767 w 7039738"/>
                <a:gd name="connsiteY62" fmla="*/ 144378 h 4318087"/>
                <a:gd name="connsiteX63" fmla="*/ 3162746 w 7039738"/>
                <a:gd name="connsiteY63" fmla="*/ 336884 h 4318087"/>
                <a:gd name="connsiteX64" fmla="*/ 3186809 w 7039738"/>
                <a:gd name="connsiteY64" fmla="*/ 320842 h 4318087"/>
                <a:gd name="connsiteX65" fmla="*/ 3194830 w 7039738"/>
                <a:gd name="connsiteY65" fmla="*/ 296778 h 4318087"/>
                <a:gd name="connsiteX66" fmla="*/ 3210872 w 7039738"/>
                <a:gd name="connsiteY66" fmla="*/ 272715 h 4318087"/>
                <a:gd name="connsiteX67" fmla="*/ 3226914 w 7039738"/>
                <a:gd name="connsiteY67" fmla="*/ 224589 h 4318087"/>
                <a:gd name="connsiteX68" fmla="*/ 3234935 w 7039738"/>
                <a:gd name="connsiteY68" fmla="*/ 200526 h 4318087"/>
                <a:gd name="connsiteX69" fmla="*/ 3242956 w 7039738"/>
                <a:gd name="connsiteY69" fmla="*/ 176463 h 4318087"/>
                <a:gd name="connsiteX70" fmla="*/ 3258998 w 7039738"/>
                <a:gd name="connsiteY70" fmla="*/ 152400 h 4318087"/>
                <a:gd name="connsiteX71" fmla="*/ 3275041 w 7039738"/>
                <a:gd name="connsiteY71" fmla="*/ 96252 h 4318087"/>
                <a:gd name="connsiteX72" fmla="*/ 3299104 w 7039738"/>
                <a:gd name="connsiteY72" fmla="*/ 16042 h 4318087"/>
                <a:gd name="connsiteX73" fmla="*/ 3307125 w 7039738"/>
                <a:gd name="connsiteY73" fmla="*/ 48126 h 4318087"/>
                <a:gd name="connsiteX74" fmla="*/ 3315146 w 7039738"/>
                <a:gd name="connsiteY74" fmla="*/ 88231 h 4318087"/>
                <a:gd name="connsiteX75" fmla="*/ 3323167 w 7039738"/>
                <a:gd name="connsiteY75" fmla="*/ 112294 h 4318087"/>
                <a:gd name="connsiteX76" fmla="*/ 3299104 w 7039738"/>
                <a:gd name="connsiteY76" fmla="*/ 312821 h 4318087"/>
                <a:gd name="connsiteX77" fmla="*/ 3283062 w 7039738"/>
                <a:gd name="connsiteY77" fmla="*/ 360947 h 4318087"/>
                <a:gd name="connsiteX78" fmla="*/ 3275041 w 7039738"/>
                <a:gd name="connsiteY78" fmla="*/ 385010 h 4318087"/>
                <a:gd name="connsiteX79" fmla="*/ 3242956 w 7039738"/>
                <a:gd name="connsiteY79" fmla="*/ 425115 h 4318087"/>
                <a:gd name="connsiteX80" fmla="*/ 3234935 w 7039738"/>
                <a:gd name="connsiteY80" fmla="*/ 449178 h 4318087"/>
                <a:gd name="connsiteX81" fmla="*/ 3218893 w 7039738"/>
                <a:gd name="connsiteY81" fmla="*/ 465221 h 4318087"/>
                <a:gd name="connsiteX82" fmla="*/ 3178788 w 7039738"/>
                <a:gd name="connsiteY82" fmla="*/ 505326 h 4318087"/>
                <a:gd name="connsiteX83" fmla="*/ 3162746 w 7039738"/>
                <a:gd name="connsiteY83" fmla="*/ 529389 h 4318087"/>
                <a:gd name="connsiteX84" fmla="*/ 3138683 w 7039738"/>
                <a:gd name="connsiteY84" fmla="*/ 545431 h 4318087"/>
                <a:gd name="connsiteX85" fmla="*/ 3106598 w 7039738"/>
                <a:gd name="connsiteY85" fmla="*/ 577515 h 4318087"/>
                <a:gd name="connsiteX86" fmla="*/ 3098577 w 7039738"/>
                <a:gd name="connsiteY86" fmla="*/ 601578 h 4318087"/>
                <a:gd name="connsiteX87" fmla="*/ 3082535 w 7039738"/>
                <a:gd name="connsiteY87" fmla="*/ 617621 h 4318087"/>
                <a:gd name="connsiteX88" fmla="*/ 3050451 w 7039738"/>
                <a:gd name="connsiteY88" fmla="*/ 665747 h 4318087"/>
                <a:gd name="connsiteX89" fmla="*/ 3034409 w 7039738"/>
                <a:gd name="connsiteY89" fmla="*/ 689810 h 4318087"/>
                <a:gd name="connsiteX90" fmla="*/ 3018367 w 7039738"/>
                <a:gd name="connsiteY90" fmla="*/ 713873 h 4318087"/>
                <a:gd name="connsiteX91" fmla="*/ 3058472 w 7039738"/>
                <a:gd name="connsiteY91" fmla="*/ 673768 h 4318087"/>
                <a:gd name="connsiteX92" fmla="*/ 3066493 w 7039738"/>
                <a:gd name="connsiteY92" fmla="*/ 649705 h 4318087"/>
                <a:gd name="connsiteX93" fmla="*/ 3090556 w 7039738"/>
                <a:gd name="connsiteY93" fmla="*/ 641684 h 4318087"/>
                <a:gd name="connsiteX94" fmla="*/ 3130662 w 7039738"/>
                <a:gd name="connsiteY94" fmla="*/ 609600 h 4318087"/>
                <a:gd name="connsiteX95" fmla="*/ 3154725 w 7039738"/>
                <a:gd name="connsiteY95" fmla="*/ 601578 h 4318087"/>
                <a:gd name="connsiteX96" fmla="*/ 3202851 w 7039738"/>
                <a:gd name="connsiteY96" fmla="*/ 577515 h 4318087"/>
                <a:gd name="connsiteX97" fmla="*/ 3307125 w 7039738"/>
                <a:gd name="connsiteY97" fmla="*/ 553452 h 4318087"/>
                <a:gd name="connsiteX98" fmla="*/ 3331188 w 7039738"/>
                <a:gd name="connsiteY98" fmla="*/ 545431 h 4318087"/>
                <a:gd name="connsiteX99" fmla="*/ 3387335 w 7039738"/>
                <a:gd name="connsiteY99" fmla="*/ 537410 h 4318087"/>
                <a:gd name="connsiteX100" fmla="*/ 3443483 w 7039738"/>
                <a:gd name="connsiteY100" fmla="*/ 521368 h 4318087"/>
                <a:gd name="connsiteX101" fmla="*/ 3483588 w 7039738"/>
                <a:gd name="connsiteY101" fmla="*/ 513347 h 4318087"/>
                <a:gd name="connsiteX102" fmla="*/ 3507651 w 7039738"/>
                <a:gd name="connsiteY102" fmla="*/ 505326 h 4318087"/>
                <a:gd name="connsiteX103" fmla="*/ 3539735 w 7039738"/>
                <a:gd name="connsiteY103" fmla="*/ 497305 h 4318087"/>
                <a:gd name="connsiteX104" fmla="*/ 3595883 w 7039738"/>
                <a:gd name="connsiteY104" fmla="*/ 481263 h 4318087"/>
                <a:gd name="connsiteX105" fmla="*/ 3660051 w 7039738"/>
                <a:gd name="connsiteY105" fmla="*/ 473242 h 4318087"/>
                <a:gd name="connsiteX106" fmla="*/ 3708177 w 7039738"/>
                <a:gd name="connsiteY106" fmla="*/ 465221 h 4318087"/>
                <a:gd name="connsiteX107" fmla="*/ 3732241 w 7039738"/>
                <a:gd name="connsiteY107" fmla="*/ 457200 h 4318087"/>
                <a:gd name="connsiteX108" fmla="*/ 3788388 w 7039738"/>
                <a:gd name="connsiteY108" fmla="*/ 449178 h 4318087"/>
                <a:gd name="connsiteX109" fmla="*/ 3884641 w 7039738"/>
                <a:gd name="connsiteY109" fmla="*/ 433136 h 4318087"/>
                <a:gd name="connsiteX110" fmla="*/ 3932767 w 7039738"/>
                <a:gd name="connsiteY110" fmla="*/ 417094 h 4318087"/>
                <a:gd name="connsiteX111" fmla="*/ 3956830 w 7039738"/>
                <a:gd name="connsiteY111" fmla="*/ 409073 h 4318087"/>
                <a:gd name="connsiteX112" fmla="*/ 3996935 w 7039738"/>
                <a:gd name="connsiteY112" fmla="*/ 401052 h 4318087"/>
                <a:gd name="connsiteX113" fmla="*/ 4045062 w 7039738"/>
                <a:gd name="connsiteY113" fmla="*/ 385010 h 4318087"/>
                <a:gd name="connsiteX114" fmla="*/ 4125272 w 7039738"/>
                <a:gd name="connsiteY114" fmla="*/ 344905 h 4318087"/>
                <a:gd name="connsiteX115" fmla="*/ 4181419 w 7039738"/>
                <a:gd name="connsiteY115" fmla="*/ 320842 h 4318087"/>
                <a:gd name="connsiteX116" fmla="*/ 4229546 w 7039738"/>
                <a:gd name="connsiteY116" fmla="*/ 296778 h 4318087"/>
                <a:gd name="connsiteX117" fmla="*/ 4253609 w 7039738"/>
                <a:gd name="connsiteY117" fmla="*/ 280736 h 4318087"/>
                <a:gd name="connsiteX118" fmla="*/ 4277672 w 7039738"/>
                <a:gd name="connsiteY118" fmla="*/ 272715 h 4318087"/>
                <a:gd name="connsiteX119" fmla="*/ 4301735 w 7039738"/>
                <a:gd name="connsiteY119" fmla="*/ 256673 h 4318087"/>
                <a:gd name="connsiteX120" fmla="*/ 4325798 w 7039738"/>
                <a:gd name="connsiteY120" fmla="*/ 248652 h 4318087"/>
                <a:gd name="connsiteX121" fmla="*/ 4357883 w 7039738"/>
                <a:gd name="connsiteY121" fmla="*/ 232610 h 4318087"/>
                <a:gd name="connsiteX122" fmla="*/ 4381946 w 7039738"/>
                <a:gd name="connsiteY122" fmla="*/ 224589 h 4318087"/>
                <a:gd name="connsiteX123" fmla="*/ 4414030 w 7039738"/>
                <a:gd name="connsiteY123" fmla="*/ 208547 h 4318087"/>
                <a:gd name="connsiteX124" fmla="*/ 4462156 w 7039738"/>
                <a:gd name="connsiteY124" fmla="*/ 192505 h 4318087"/>
                <a:gd name="connsiteX125" fmla="*/ 4486219 w 7039738"/>
                <a:gd name="connsiteY125" fmla="*/ 184484 h 4318087"/>
                <a:gd name="connsiteX126" fmla="*/ 4510283 w 7039738"/>
                <a:gd name="connsiteY126" fmla="*/ 168442 h 4318087"/>
                <a:gd name="connsiteX127" fmla="*/ 4558409 w 7039738"/>
                <a:gd name="connsiteY127" fmla="*/ 152400 h 4318087"/>
                <a:gd name="connsiteX128" fmla="*/ 4606535 w 7039738"/>
                <a:gd name="connsiteY128" fmla="*/ 120315 h 4318087"/>
                <a:gd name="connsiteX129" fmla="*/ 4630598 w 7039738"/>
                <a:gd name="connsiteY129" fmla="*/ 104273 h 4318087"/>
                <a:gd name="connsiteX130" fmla="*/ 4670704 w 7039738"/>
                <a:gd name="connsiteY130" fmla="*/ 80210 h 4318087"/>
                <a:gd name="connsiteX131" fmla="*/ 4638619 w 7039738"/>
                <a:gd name="connsiteY131" fmla="*/ 112294 h 4318087"/>
                <a:gd name="connsiteX132" fmla="*/ 4630598 w 7039738"/>
                <a:gd name="connsiteY132" fmla="*/ 136357 h 4318087"/>
                <a:gd name="connsiteX133" fmla="*/ 4606535 w 7039738"/>
                <a:gd name="connsiteY133" fmla="*/ 152400 h 4318087"/>
                <a:gd name="connsiteX134" fmla="*/ 4590493 w 7039738"/>
                <a:gd name="connsiteY134" fmla="*/ 176463 h 4318087"/>
                <a:gd name="connsiteX135" fmla="*/ 4566430 w 7039738"/>
                <a:gd name="connsiteY135" fmla="*/ 184484 h 4318087"/>
                <a:gd name="connsiteX136" fmla="*/ 4558409 w 7039738"/>
                <a:gd name="connsiteY136" fmla="*/ 208547 h 4318087"/>
                <a:gd name="connsiteX137" fmla="*/ 4534346 w 7039738"/>
                <a:gd name="connsiteY137" fmla="*/ 216568 h 4318087"/>
                <a:gd name="connsiteX138" fmla="*/ 4678725 w 7039738"/>
                <a:gd name="connsiteY138" fmla="*/ 200526 h 4318087"/>
                <a:gd name="connsiteX139" fmla="*/ 4774977 w 7039738"/>
                <a:gd name="connsiteY139" fmla="*/ 200526 h 4318087"/>
                <a:gd name="connsiteX140" fmla="*/ 4726851 w 7039738"/>
                <a:gd name="connsiteY140" fmla="*/ 216568 h 4318087"/>
                <a:gd name="connsiteX141" fmla="*/ 4678725 w 7039738"/>
                <a:gd name="connsiteY141" fmla="*/ 240631 h 4318087"/>
                <a:gd name="connsiteX142" fmla="*/ 4630598 w 7039738"/>
                <a:gd name="connsiteY142" fmla="*/ 256673 h 4318087"/>
                <a:gd name="connsiteX143" fmla="*/ 4606535 w 7039738"/>
                <a:gd name="connsiteY143" fmla="*/ 272715 h 4318087"/>
                <a:gd name="connsiteX144" fmla="*/ 4534346 w 7039738"/>
                <a:gd name="connsiteY144" fmla="*/ 296778 h 4318087"/>
                <a:gd name="connsiteX145" fmla="*/ 4510283 w 7039738"/>
                <a:gd name="connsiteY145" fmla="*/ 304800 h 4318087"/>
                <a:gd name="connsiteX146" fmla="*/ 4486219 w 7039738"/>
                <a:gd name="connsiteY146" fmla="*/ 312821 h 4318087"/>
                <a:gd name="connsiteX147" fmla="*/ 4438093 w 7039738"/>
                <a:gd name="connsiteY147" fmla="*/ 344905 h 4318087"/>
                <a:gd name="connsiteX148" fmla="*/ 4414030 w 7039738"/>
                <a:gd name="connsiteY148" fmla="*/ 360947 h 4318087"/>
                <a:gd name="connsiteX149" fmla="*/ 4365904 w 7039738"/>
                <a:gd name="connsiteY149" fmla="*/ 376989 h 4318087"/>
                <a:gd name="connsiteX150" fmla="*/ 4341841 w 7039738"/>
                <a:gd name="connsiteY150" fmla="*/ 385010 h 4318087"/>
                <a:gd name="connsiteX151" fmla="*/ 4277672 w 7039738"/>
                <a:gd name="connsiteY151" fmla="*/ 417094 h 4318087"/>
                <a:gd name="connsiteX152" fmla="*/ 4277672 w 7039738"/>
                <a:gd name="connsiteY152" fmla="*/ 417094 h 4318087"/>
                <a:gd name="connsiteX153" fmla="*/ 4229546 w 7039738"/>
                <a:gd name="connsiteY153" fmla="*/ 441157 h 4318087"/>
                <a:gd name="connsiteX154" fmla="*/ 4181419 w 7039738"/>
                <a:gd name="connsiteY154" fmla="*/ 473242 h 4318087"/>
                <a:gd name="connsiteX155" fmla="*/ 4109230 w 7039738"/>
                <a:gd name="connsiteY155" fmla="*/ 505326 h 4318087"/>
                <a:gd name="connsiteX156" fmla="*/ 4085167 w 7039738"/>
                <a:gd name="connsiteY156" fmla="*/ 513347 h 4318087"/>
                <a:gd name="connsiteX157" fmla="*/ 4061104 w 7039738"/>
                <a:gd name="connsiteY157" fmla="*/ 529389 h 4318087"/>
                <a:gd name="connsiteX158" fmla="*/ 4012977 w 7039738"/>
                <a:gd name="connsiteY158" fmla="*/ 545431 h 4318087"/>
                <a:gd name="connsiteX159" fmla="*/ 3988914 w 7039738"/>
                <a:gd name="connsiteY159" fmla="*/ 553452 h 4318087"/>
                <a:gd name="connsiteX160" fmla="*/ 3964851 w 7039738"/>
                <a:gd name="connsiteY160" fmla="*/ 561473 h 4318087"/>
                <a:gd name="connsiteX161" fmla="*/ 3892662 w 7039738"/>
                <a:gd name="connsiteY161" fmla="*/ 569494 h 4318087"/>
                <a:gd name="connsiteX162" fmla="*/ 3804430 w 7039738"/>
                <a:gd name="connsiteY162" fmla="*/ 585536 h 4318087"/>
                <a:gd name="connsiteX163" fmla="*/ 3756304 w 7039738"/>
                <a:gd name="connsiteY163" fmla="*/ 593557 h 4318087"/>
                <a:gd name="connsiteX164" fmla="*/ 3732241 w 7039738"/>
                <a:gd name="connsiteY164" fmla="*/ 601578 h 4318087"/>
                <a:gd name="connsiteX165" fmla="*/ 3692135 w 7039738"/>
                <a:gd name="connsiteY165" fmla="*/ 609600 h 4318087"/>
                <a:gd name="connsiteX166" fmla="*/ 3595883 w 7039738"/>
                <a:gd name="connsiteY166" fmla="*/ 625642 h 4318087"/>
                <a:gd name="connsiteX167" fmla="*/ 3523693 w 7039738"/>
                <a:gd name="connsiteY167" fmla="*/ 649705 h 4318087"/>
                <a:gd name="connsiteX168" fmla="*/ 3499630 w 7039738"/>
                <a:gd name="connsiteY168" fmla="*/ 657726 h 4318087"/>
                <a:gd name="connsiteX169" fmla="*/ 3652030 w 7039738"/>
                <a:gd name="connsiteY169" fmla="*/ 641684 h 4318087"/>
                <a:gd name="connsiteX170" fmla="*/ 3980893 w 7039738"/>
                <a:gd name="connsiteY170" fmla="*/ 649705 h 4318087"/>
                <a:gd name="connsiteX171" fmla="*/ 4020998 w 7039738"/>
                <a:gd name="connsiteY171" fmla="*/ 657726 h 4318087"/>
                <a:gd name="connsiteX172" fmla="*/ 4069125 w 7039738"/>
                <a:gd name="connsiteY172" fmla="*/ 673768 h 4318087"/>
                <a:gd name="connsiteX173" fmla="*/ 4101209 w 7039738"/>
                <a:gd name="connsiteY173" fmla="*/ 697831 h 4318087"/>
                <a:gd name="connsiteX174" fmla="*/ 4149335 w 7039738"/>
                <a:gd name="connsiteY174" fmla="*/ 713873 h 4318087"/>
                <a:gd name="connsiteX175" fmla="*/ 4221525 w 7039738"/>
                <a:gd name="connsiteY175" fmla="*/ 753978 h 4318087"/>
                <a:gd name="connsiteX176" fmla="*/ 4285693 w 7039738"/>
                <a:gd name="connsiteY176" fmla="*/ 794084 h 4318087"/>
                <a:gd name="connsiteX177" fmla="*/ 4317777 w 7039738"/>
                <a:gd name="connsiteY177" fmla="*/ 810126 h 4318087"/>
                <a:gd name="connsiteX178" fmla="*/ 4341841 w 7039738"/>
                <a:gd name="connsiteY178" fmla="*/ 826168 h 4318087"/>
                <a:gd name="connsiteX179" fmla="*/ 4365904 w 7039738"/>
                <a:gd name="connsiteY179" fmla="*/ 834189 h 4318087"/>
                <a:gd name="connsiteX180" fmla="*/ 4389967 w 7039738"/>
                <a:gd name="connsiteY180" fmla="*/ 850231 h 4318087"/>
                <a:gd name="connsiteX181" fmla="*/ 4438093 w 7039738"/>
                <a:gd name="connsiteY181" fmla="*/ 866273 h 4318087"/>
                <a:gd name="connsiteX182" fmla="*/ 4462156 w 7039738"/>
                <a:gd name="connsiteY182" fmla="*/ 882315 h 4318087"/>
                <a:gd name="connsiteX183" fmla="*/ 4534346 w 7039738"/>
                <a:gd name="connsiteY183" fmla="*/ 906378 h 4318087"/>
                <a:gd name="connsiteX184" fmla="*/ 4558409 w 7039738"/>
                <a:gd name="connsiteY184" fmla="*/ 914400 h 4318087"/>
                <a:gd name="connsiteX185" fmla="*/ 4630598 w 7039738"/>
                <a:gd name="connsiteY185" fmla="*/ 946484 h 4318087"/>
                <a:gd name="connsiteX186" fmla="*/ 4654662 w 7039738"/>
                <a:gd name="connsiteY186" fmla="*/ 954505 h 4318087"/>
                <a:gd name="connsiteX187" fmla="*/ 4678725 w 7039738"/>
                <a:gd name="connsiteY187" fmla="*/ 962526 h 4318087"/>
                <a:gd name="connsiteX188" fmla="*/ 4710809 w 7039738"/>
                <a:gd name="connsiteY188" fmla="*/ 970547 h 4318087"/>
                <a:gd name="connsiteX189" fmla="*/ 4734872 w 7039738"/>
                <a:gd name="connsiteY189" fmla="*/ 978568 h 4318087"/>
                <a:gd name="connsiteX190" fmla="*/ 4766956 w 7039738"/>
                <a:gd name="connsiteY190" fmla="*/ 986589 h 4318087"/>
                <a:gd name="connsiteX191" fmla="*/ 4791019 w 7039738"/>
                <a:gd name="connsiteY191" fmla="*/ 994610 h 4318087"/>
                <a:gd name="connsiteX192" fmla="*/ 4863209 w 7039738"/>
                <a:gd name="connsiteY192" fmla="*/ 1002631 h 4318087"/>
                <a:gd name="connsiteX193" fmla="*/ 4919356 w 7039738"/>
                <a:gd name="connsiteY193" fmla="*/ 1010652 h 4318087"/>
                <a:gd name="connsiteX194" fmla="*/ 4999567 w 7039738"/>
                <a:gd name="connsiteY194" fmla="*/ 1018673 h 4318087"/>
                <a:gd name="connsiteX195" fmla="*/ 5047693 w 7039738"/>
                <a:gd name="connsiteY195" fmla="*/ 1026694 h 4318087"/>
                <a:gd name="connsiteX196" fmla="*/ 4951441 w 7039738"/>
                <a:gd name="connsiteY196" fmla="*/ 1018673 h 4318087"/>
                <a:gd name="connsiteX197" fmla="*/ 4726851 w 7039738"/>
                <a:gd name="connsiteY197" fmla="*/ 1026694 h 4318087"/>
                <a:gd name="connsiteX198" fmla="*/ 4678725 w 7039738"/>
                <a:gd name="connsiteY198" fmla="*/ 1042736 h 4318087"/>
                <a:gd name="connsiteX199" fmla="*/ 4694767 w 7039738"/>
                <a:gd name="connsiteY199" fmla="*/ 1090863 h 4318087"/>
                <a:gd name="connsiteX200" fmla="*/ 4726851 w 7039738"/>
                <a:gd name="connsiteY200" fmla="*/ 1138989 h 4318087"/>
                <a:gd name="connsiteX201" fmla="*/ 4742893 w 7039738"/>
                <a:gd name="connsiteY201" fmla="*/ 1163052 h 4318087"/>
                <a:gd name="connsiteX202" fmla="*/ 4766956 w 7039738"/>
                <a:gd name="connsiteY202" fmla="*/ 1211178 h 4318087"/>
                <a:gd name="connsiteX203" fmla="*/ 4799041 w 7039738"/>
                <a:gd name="connsiteY203" fmla="*/ 1243263 h 4318087"/>
                <a:gd name="connsiteX204" fmla="*/ 4831125 w 7039738"/>
                <a:gd name="connsiteY204" fmla="*/ 1291389 h 4318087"/>
                <a:gd name="connsiteX205" fmla="*/ 4807062 w 7039738"/>
                <a:gd name="connsiteY205" fmla="*/ 1275347 h 4318087"/>
                <a:gd name="connsiteX206" fmla="*/ 4734872 w 7039738"/>
                <a:gd name="connsiteY206" fmla="*/ 1211178 h 4318087"/>
                <a:gd name="connsiteX207" fmla="*/ 4686746 w 7039738"/>
                <a:gd name="connsiteY207" fmla="*/ 1163052 h 4318087"/>
                <a:gd name="connsiteX208" fmla="*/ 4654662 w 7039738"/>
                <a:gd name="connsiteY208" fmla="*/ 1147010 h 4318087"/>
                <a:gd name="connsiteX209" fmla="*/ 4630598 w 7039738"/>
                <a:gd name="connsiteY209" fmla="*/ 1122947 h 4318087"/>
                <a:gd name="connsiteX210" fmla="*/ 4606535 w 7039738"/>
                <a:gd name="connsiteY210" fmla="*/ 1114926 h 4318087"/>
                <a:gd name="connsiteX211" fmla="*/ 4574451 w 7039738"/>
                <a:gd name="connsiteY211" fmla="*/ 1098884 h 4318087"/>
                <a:gd name="connsiteX212" fmla="*/ 4510283 w 7039738"/>
                <a:gd name="connsiteY212" fmla="*/ 1058778 h 4318087"/>
                <a:gd name="connsiteX213" fmla="*/ 4478198 w 7039738"/>
                <a:gd name="connsiteY213" fmla="*/ 1034715 h 4318087"/>
                <a:gd name="connsiteX214" fmla="*/ 4414030 w 7039738"/>
                <a:gd name="connsiteY214" fmla="*/ 1010652 h 4318087"/>
                <a:gd name="connsiteX215" fmla="*/ 4373925 w 7039738"/>
                <a:gd name="connsiteY215" fmla="*/ 986589 h 4318087"/>
                <a:gd name="connsiteX216" fmla="*/ 4325798 w 7039738"/>
                <a:gd name="connsiteY216" fmla="*/ 978568 h 4318087"/>
                <a:gd name="connsiteX217" fmla="*/ 4237567 w 7039738"/>
                <a:gd name="connsiteY217" fmla="*/ 962526 h 4318087"/>
                <a:gd name="connsiteX218" fmla="*/ 4205483 w 7039738"/>
                <a:gd name="connsiteY218" fmla="*/ 946484 h 4318087"/>
                <a:gd name="connsiteX219" fmla="*/ 4181419 w 7039738"/>
                <a:gd name="connsiteY219" fmla="*/ 938463 h 4318087"/>
                <a:gd name="connsiteX220" fmla="*/ 4157356 w 7039738"/>
                <a:gd name="connsiteY220" fmla="*/ 922421 h 4318087"/>
                <a:gd name="connsiteX221" fmla="*/ 4069125 w 7039738"/>
                <a:gd name="connsiteY221" fmla="*/ 898357 h 4318087"/>
                <a:gd name="connsiteX222" fmla="*/ 4037041 w 7039738"/>
                <a:gd name="connsiteY222" fmla="*/ 882315 h 4318087"/>
                <a:gd name="connsiteX223" fmla="*/ 3980893 w 7039738"/>
                <a:gd name="connsiteY223" fmla="*/ 866273 h 4318087"/>
                <a:gd name="connsiteX224" fmla="*/ 3868598 w 7039738"/>
                <a:gd name="connsiteY224" fmla="*/ 834189 h 4318087"/>
                <a:gd name="connsiteX225" fmla="*/ 3804430 w 7039738"/>
                <a:gd name="connsiteY225" fmla="*/ 826168 h 4318087"/>
                <a:gd name="connsiteX226" fmla="*/ 3780367 w 7039738"/>
                <a:gd name="connsiteY226" fmla="*/ 818147 h 4318087"/>
                <a:gd name="connsiteX227" fmla="*/ 3347230 w 7039738"/>
                <a:gd name="connsiteY227" fmla="*/ 834189 h 4318087"/>
                <a:gd name="connsiteX228" fmla="*/ 3267019 w 7039738"/>
                <a:gd name="connsiteY228" fmla="*/ 858252 h 4318087"/>
                <a:gd name="connsiteX229" fmla="*/ 3242956 w 7039738"/>
                <a:gd name="connsiteY229" fmla="*/ 866273 h 4318087"/>
                <a:gd name="connsiteX230" fmla="*/ 3218893 w 7039738"/>
                <a:gd name="connsiteY230" fmla="*/ 874294 h 4318087"/>
                <a:gd name="connsiteX231" fmla="*/ 3146704 w 7039738"/>
                <a:gd name="connsiteY231" fmla="*/ 914400 h 4318087"/>
                <a:gd name="connsiteX232" fmla="*/ 3130662 w 7039738"/>
                <a:gd name="connsiteY232" fmla="*/ 938463 h 4318087"/>
                <a:gd name="connsiteX233" fmla="*/ 3106598 w 7039738"/>
                <a:gd name="connsiteY233" fmla="*/ 954505 h 4318087"/>
                <a:gd name="connsiteX234" fmla="*/ 3098577 w 7039738"/>
                <a:gd name="connsiteY234" fmla="*/ 978568 h 4318087"/>
                <a:gd name="connsiteX235" fmla="*/ 3074514 w 7039738"/>
                <a:gd name="connsiteY235" fmla="*/ 1026694 h 4318087"/>
                <a:gd name="connsiteX236" fmla="*/ 3090556 w 7039738"/>
                <a:gd name="connsiteY236" fmla="*/ 1090863 h 4318087"/>
                <a:gd name="connsiteX237" fmla="*/ 3122641 w 7039738"/>
                <a:gd name="connsiteY237" fmla="*/ 1130968 h 4318087"/>
                <a:gd name="connsiteX238" fmla="*/ 3146704 w 7039738"/>
                <a:gd name="connsiteY238" fmla="*/ 1147010 h 4318087"/>
                <a:gd name="connsiteX239" fmla="*/ 3162746 w 7039738"/>
                <a:gd name="connsiteY239" fmla="*/ 1171073 h 4318087"/>
                <a:gd name="connsiteX240" fmla="*/ 3194830 w 7039738"/>
                <a:gd name="connsiteY240" fmla="*/ 1187115 h 4318087"/>
                <a:gd name="connsiteX241" fmla="*/ 3218893 w 7039738"/>
                <a:gd name="connsiteY241" fmla="*/ 1203157 h 4318087"/>
                <a:gd name="connsiteX242" fmla="*/ 3283062 w 7039738"/>
                <a:gd name="connsiteY242" fmla="*/ 1251284 h 4318087"/>
                <a:gd name="connsiteX243" fmla="*/ 3307125 w 7039738"/>
                <a:gd name="connsiteY243" fmla="*/ 1259305 h 4318087"/>
                <a:gd name="connsiteX244" fmla="*/ 3355251 w 7039738"/>
                <a:gd name="connsiteY244" fmla="*/ 1291389 h 4318087"/>
                <a:gd name="connsiteX245" fmla="*/ 3379314 w 7039738"/>
                <a:gd name="connsiteY245" fmla="*/ 1307431 h 4318087"/>
                <a:gd name="connsiteX246" fmla="*/ 3323167 w 7039738"/>
                <a:gd name="connsiteY246" fmla="*/ 1299410 h 4318087"/>
                <a:gd name="connsiteX247" fmla="*/ 3299104 w 7039738"/>
                <a:gd name="connsiteY247" fmla="*/ 1307431 h 4318087"/>
                <a:gd name="connsiteX248" fmla="*/ 3307125 w 7039738"/>
                <a:gd name="connsiteY248" fmla="*/ 1347536 h 4318087"/>
                <a:gd name="connsiteX249" fmla="*/ 3363272 w 7039738"/>
                <a:gd name="connsiteY249" fmla="*/ 1403684 h 4318087"/>
                <a:gd name="connsiteX250" fmla="*/ 3347230 w 7039738"/>
                <a:gd name="connsiteY250" fmla="*/ 1435768 h 4318087"/>
                <a:gd name="connsiteX251" fmla="*/ 3323167 w 7039738"/>
                <a:gd name="connsiteY251" fmla="*/ 1419726 h 4318087"/>
                <a:gd name="connsiteX252" fmla="*/ 3275041 w 7039738"/>
                <a:gd name="connsiteY252" fmla="*/ 1355557 h 4318087"/>
                <a:gd name="connsiteX253" fmla="*/ 3250977 w 7039738"/>
                <a:gd name="connsiteY253" fmla="*/ 1331494 h 4318087"/>
                <a:gd name="connsiteX254" fmla="*/ 3218893 w 7039738"/>
                <a:gd name="connsiteY254" fmla="*/ 1307431 h 4318087"/>
                <a:gd name="connsiteX255" fmla="*/ 3194830 w 7039738"/>
                <a:gd name="connsiteY255" fmla="*/ 1291389 h 4318087"/>
                <a:gd name="connsiteX256" fmla="*/ 3170767 w 7039738"/>
                <a:gd name="connsiteY256" fmla="*/ 1267326 h 4318087"/>
                <a:gd name="connsiteX257" fmla="*/ 3122641 w 7039738"/>
                <a:gd name="connsiteY257" fmla="*/ 1235242 h 4318087"/>
                <a:gd name="connsiteX258" fmla="*/ 3082535 w 7039738"/>
                <a:gd name="connsiteY258" fmla="*/ 1211178 h 4318087"/>
                <a:gd name="connsiteX259" fmla="*/ 3034409 w 7039738"/>
                <a:gd name="connsiteY259" fmla="*/ 1179094 h 4318087"/>
                <a:gd name="connsiteX260" fmla="*/ 2970241 w 7039738"/>
                <a:gd name="connsiteY260" fmla="*/ 1187115 h 4318087"/>
                <a:gd name="connsiteX261" fmla="*/ 2946177 w 7039738"/>
                <a:gd name="connsiteY261" fmla="*/ 1195136 h 4318087"/>
                <a:gd name="connsiteX262" fmla="*/ 2914093 w 7039738"/>
                <a:gd name="connsiteY262" fmla="*/ 1243263 h 4318087"/>
                <a:gd name="connsiteX263" fmla="*/ 2898051 w 7039738"/>
                <a:gd name="connsiteY263" fmla="*/ 1267326 h 4318087"/>
                <a:gd name="connsiteX264" fmla="*/ 2914093 w 7039738"/>
                <a:gd name="connsiteY264" fmla="*/ 1387642 h 4318087"/>
                <a:gd name="connsiteX265" fmla="*/ 2930135 w 7039738"/>
                <a:gd name="connsiteY265" fmla="*/ 1411705 h 4318087"/>
                <a:gd name="connsiteX266" fmla="*/ 2962219 w 7039738"/>
                <a:gd name="connsiteY266" fmla="*/ 1451810 h 4318087"/>
                <a:gd name="connsiteX267" fmla="*/ 3002325 w 7039738"/>
                <a:gd name="connsiteY267" fmla="*/ 1524000 h 4318087"/>
                <a:gd name="connsiteX268" fmla="*/ 3026388 w 7039738"/>
                <a:gd name="connsiteY268" fmla="*/ 1540042 h 4318087"/>
                <a:gd name="connsiteX269" fmla="*/ 3066493 w 7039738"/>
                <a:gd name="connsiteY269" fmla="*/ 1612231 h 4318087"/>
                <a:gd name="connsiteX270" fmla="*/ 3090556 w 7039738"/>
                <a:gd name="connsiteY270" fmla="*/ 1628273 h 4318087"/>
                <a:gd name="connsiteX271" fmla="*/ 3122641 w 7039738"/>
                <a:gd name="connsiteY271" fmla="*/ 1668378 h 4318087"/>
                <a:gd name="connsiteX272" fmla="*/ 3162746 w 7039738"/>
                <a:gd name="connsiteY272" fmla="*/ 1708484 h 4318087"/>
                <a:gd name="connsiteX273" fmla="*/ 3210872 w 7039738"/>
                <a:gd name="connsiteY273" fmla="*/ 1756610 h 4318087"/>
                <a:gd name="connsiteX274" fmla="*/ 3258998 w 7039738"/>
                <a:gd name="connsiteY274" fmla="*/ 1804736 h 4318087"/>
                <a:gd name="connsiteX275" fmla="*/ 3291083 w 7039738"/>
                <a:gd name="connsiteY275" fmla="*/ 1836821 h 4318087"/>
                <a:gd name="connsiteX276" fmla="*/ 3307125 w 7039738"/>
                <a:gd name="connsiteY276" fmla="*/ 1860884 h 4318087"/>
                <a:gd name="connsiteX277" fmla="*/ 3331188 w 7039738"/>
                <a:gd name="connsiteY277" fmla="*/ 1876926 h 4318087"/>
                <a:gd name="connsiteX278" fmla="*/ 3379314 w 7039738"/>
                <a:gd name="connsiteY278" fmla="*/ 1957136 h 4318087"/>
                <a:gd name="connsiteX279" fmla="*/ 3395356 w 7039738"/>
                <a:gd name="connsiteY279" fmla="*/ 1981200 h 4318087"/>
                <a:gd name="connsiteX280" fmla="*/ 3411398 w 7039738"/>
                <a:gd name="connsiteY280" fmla="*/ 2005263 h 4318087"/>
                <a:gd name="connsiteX281" fmla="*/ 3451504 w 7039738"/>
                <a:gd name="connsiteY281" fmla="*/ 2069431 h 4318087"/>
                <a:gd name="connsiteX282" fmla="*/ 3483588 w 7039738"/>
                <a:gd name="connsiteY282" fmla="*/ 2165684 h 4318087"/>
                <a:gd name="connsiteX283" fmla="*/ 3491609 w 7039738"/>
                <a:gd name="connsiteY283" fmla="*/ 2189747 h 4318087"/>
                <a:gd name="connsiteX284" fmla="*/ 3499630 w 7039738"/>
                <a:gd name="connsiteY284" fmla="*/ 2213810 h 4318087"/>
                <a:gd name="connsiteX285" fmla="*/ 3507651 w 7039738"/>
                <a:gd name="connsiteY285" fmla="*/ 2245894 h 4318087"/>
                <a:gd name="connsiteX286" fmla="*/ 3515672 w 7039738"/>
                <a:gd name="connsiteY286" fmla="*/ 2294021 h 4318087"/>
                <a:gd name="connsiteX287" fmla="*/ 3523693 w 7039738"/>
                <a:gd name="connsiteY287" fmla="*/ 2318084 h 4318087"/>
                <a:gd name="connsiteX288" fmla="*/ 3531714 w 7039738"/>
                <a:gd name="connsiteY288" fmla="*/ 2366210 h 4318087"/>
                <a:gd name="connsiteX289" fmla="*/ 3539735 w 7039738"/>
                <a:gd name="connsiteY289" fmla="*/ 2406315 h 4318087"/>
                <a:gd name="connsiteX290" fmla="*/ 3547756 w 7039738"/>
                <a:gd name="connsiteY290" fmla="*/ 2454442 h 4318087"/>
                <a:gd name="connsiteX291" fmla="*/ 3555777 w 7039738"/>
                <a:gd name="connsiteY291" fmla="*/ 2478505 h 4318087"/>
                <a:gd name="connsiteX292" fmla="*/ 3563798 w 7039738"/>
                <a:gd name="connsiteY292" fmla="*/ 2510589 h 4318087"/>
                <a:gd name="connsiteX293" fmla="*/ 3571819 w 7039738"/>
                <a:gd name="connsiteY293" fmla="*/ 2550694 h 4318087"/>
                <a:gd name="connsiteX294" fmla="*/ 3579841 w 7039738"/>
                <a:gd name="connsiteY294" fmla="*/ 2598821 h 4318087"/>
                <a:gd name="connsiteX295" fmla="*/ 3587862 w 7039738"/>
                <a:gd name="connsiteY295" fmla="*/ 2622884 h 4318087"/>
                <a:gd name="connsiteX296" fmla="*/ 3595883 w 7039738"/>
                <a:gd name="connsiteY296" fmla="*/ 2654968 h 4318087"/>
                <a:gd name="connsiteX297" fmla="*/ 3619946 w 7039738"/>
                <a:gd name="connsiteY297" fmla="*/ 2703094 h 4318087"/>
                <a:gd name="connsiteX298" fmla="*/ 3692135 w 7039738"/>
                <a:gd name="connsiteY298" fmla="*/ 2743200 h 4318087"/>
                <a:gd name="connsiteX299" fmla="*/ 3716198 w 7039738"/>
                <a:gd name="connsiteY299" fmla="*/ 2759242 h 4318087"/>
                <a:gd name="connsiteX300" fmla="*/ 3740262 w 7039738"/>
                <a:gd name="connsiteY300" fmla="*/ 2767263 h 4318087"/>
                <a:gd name="connsiteX301" fmla="*/ 3884641 w 7039738"/>
                <a:gd name="connsiteY301" fmla="*/ 2783305 h 4318087"/>
                <a:gd name="connsiteX302" fmla="*/ 4165377 w 7039738"/>
                <a:gd name="connsiteY302" fmla="*/ 2775284 h 4318087"/>
                <a:gd name="connsiteX303" fmla="*/ 4293714 w 7039738"/>
                <a:gd name="connsiteY303" fmla="*/ 2759242 h 4318087"/>
                <a:gd name="connsiteX304" fmla="*/ 4397988 w 7039738"/>
                <a:gd name="connsiteY304" fmla="*/ 2751221 h 4318087"/>
                <a:gd name="connsiteX305" fmla="*/ 4486219 w 7039738"/>
                <a:gd name="connsiteY305" fmla="*/ 2735178 h 4318087"/>
                <a:gd name="connsiteX306" fmla="*/ 4550388 w 7039738"/>
                <a:gd name="connsiteY306" fmla="*/ 2727157 h 4318087"/>
                <a:gd name="connsiteX307" fmla="*/ 4815083 w 7039738"/>
                <a:gd name="connsiteY307" fmla="*/ 2711115 h 4318087"/>
                <a:gd name="connsiteX308" fmla="*/ 4847167 w 7039738"/>
                <a:gd name="connsiteY308" fmla="*/ 2703094 h 4318087"/>
                <a:gd name="connsiteX309" fmla="*/ 5039672 w 7039738"/>
                <a:gd name="connsiteY309" fmla="*/ 2687052 h 4318087"/>
                <a:gd name="connsiteX310" fmla="*/ 5135925 w 7039738"/>
                <a:gd name="connsiteY310" fmla="*/ 2671010 h 4318087"/>
                <a:gd name="connsiteX311" fmla="*/ 5184051 w 7039738"/>
                <a:gd name="connsiteY311" fmla="*/ 2662989 h 4318087"/>
                <a:gd name="connsiteX312" fmla="*/ 5248219 w 7039738"/>
                <a:gd name="connsiteY312" fmla="*/ 2654968 h 4318087"/>
                <a:gd name="connsiteX313" fmla="*/ 5288325 w 7039738"/>
                <a:gd name="connsiteY313" fmla="*/ 2646947 h 4318087"/>
                <a:gd name="connsiteX314" fmla="*/ 5553019 w 7039738"/>
                <a:gd name="connsiteY314" fmla="*/ 2630905 h 4318087"/>
                <a:gd name="connsiteX315" fmla="*/ 5841777 w 7039738"/>
                <a:gd name="connsiteY315" fmla="*/ 2606842 h 4318087"/>
                <a:gd name="connsiteX316" fmla="*/ 6026262 w 7039738"/>
                <a:gd name="connsiteY316" fmla="*/ 2598821 h 4318087"/>
                <a:gd name="connsiteX317" fmla="*/ 6122514 w 7039738"/>
                <a:gd name="connsiteY317" fmla="*/ 2590800 h 4318087"/>
                <a:gd name="connsiteX318" fmla="*/ 6178662 w 7039738"/>
                <a:gd name="connsiteY318" fmla="*/ 2582778 h 4318087"/>
                <a:gd name="connsiteX319" fmla="*/ 6323041 w 7039738"/>
                <a:gd name="connsiteY319" fmla="*/ 2574757 h 4318087"/>
                <a:gd name="connsiteX320" fmla="*/ 6756177 w 7039738"/>
                <a:gd name="connsiteY320" fmla="*/ 2566736 h 4318087"/>
                <a:gd name="connsiteX321" fmla="*/ 7036914 w 7039738"/>
                <a:gd name="connsiteY321" fmla="*/ 2574757 h 4318087"/>
                <a:gd name="connsiteX322" fmla="*/ 7028893 w 7039738"/>
                <a:gd name="connsiteY322" fmla="*/ 2598821 h 4318087"/>
                <a:gd name="connsiteX323" fmla="*/ 6988788 w 7039738"/>
                <a:gd name="connsiteY323" fmla="*/ 2638926 h 4318087"/>
                <a:gd name="connsiteX324" fmla="*/ 6980767 w 7039738"/>
                <a:gd name="connsiteY324" fmla="*/ 2662989 h 4318087"/>
                <a:gd name="connsiteX325" fmla="*/ 6948683 w 7039738"/>
                <a:gd name="connsiteY325" fmla="*/ 2711115 h 4318087"/>
                <a:gd name="connsiteX326" fmla="*/ 6924619 w 7039738"/>
                <a:gd name="connsiteY326" fmla="*/ 2751221 h 4318087"/>
                <a:gd name="connsiteX327" fmla="*/ 6900556 w 7039738"/>
                <a:gd name="connsiteY327" fmla="*/ 2799347 h 4318087"/>
                <a:gd name="connsiteX328" fmla="*/ 6876493 w 7039738"/>
                <a:gd name="connsiteY328" fmla="*/ 2815389 h 4318087"/>
                <a:gd name="connsiteX329" fmla="*/ 6764198 w 7039738"/>
                <a:gd name="connsiteY329" fmla="*/ 2831431 h 4318087"/>
                <a:gd name="connsiteX330" fmla="*/ 6323041 w 7039738"/>
                <a:gd name="connsiteY330" fmla="*/ 2839452 h 4318087"/>
                <a:gd name="connsiteX331" fmla="*/ 6266893 w 7039738"/>
                <a:gd name="connsiteY331" fmla="*/ 2847473 h 4318087"/>
                <a:gd name="connsiteX332" fmla="*/ 6234809 w 7039738"/>
                <a:gd name="connsiteY332" fmla="*/ 2855494 h 4318087"/>
                <a:gd name="connsiteX333" fmla="*/ 5954072 w 7039738"/>
                <a:gd name="connsiteY333" fmla="*/ 2871536 h 4318087"/>
                <a:gd name="connsiteX334" fmla="*/ 5881883 w 7039738"/>
                <a:gd name="connsiteY334" fmla="*/ 2879557 h 4318087"/>
                <a:gd name="connsiteX335" fmla="*/ 5769588 w 7039738"/>
                <a:gd name="connsiteY335" fmla="*/ 2903621 h 4318087"/>
                <a:gd name="connsiteX336" fmla="*/ 5689377 w 7039738"/>
                <a:gd name="connsiteY336" fmla="*/ 2911642 h 4318087"/>
                <a:gd name="connsiteX337" fmla="*/ 5544998 w 7039738"/>
                <a:gd name="connsiteY337" fmla="*/ 2927684 h 4318087"/>
                <a:gd name="connsiteX338" fmla="*/ 5272283 w 7039738"/>
                <a:gd name="connsiteY338" fmla="*/ 2951747 h 4318087"/>
                <a:gd name="connsiteX339" fmla="*/ 5039672 w 7039738"/>
                <a:gd name="connsiteY339" fmla="*/ 2959768 h 4318087"/>
                <a:gd name="connsiteX340" fmla="*/ 4863209 w 7039738"/>
                <a:gd name="connsiteY340" fmla="*/ 2975810 h 4318087"/>
                <a:gd name="connsiteX341" fmla="*/ 4831125 w 7039738"/>
                <a:gd name="connsiteY341" fmla="*/ 2983831 h 4318087"/>
                <a:gd name="connsiteX342" fmla="*/ 4766956 w 7039738"/>
                <a:gd name="connsiteY342" fmla="*/ 2991852 h 4318087"/>
                <a:gd name="connsiteX343" fmla="*/ 4710809 w 7039738"/>
                <a:gd name="connsiteY343" fmla="*/ 2999873 h 4318087"/>
                <a:gd name="connsiteX344" fmla="*/ 4598514 w 7039738"/>
                <a:gd name="connsiteY344" fmla="*/ 3007894 h 4318087"/>
                <a:gd name="connsiteX345" fmla="*/ 4534346 w 7039738"/>
                <a:gd name="connsiteY345" fmla="*/ 3023936 h 4318087"/>
                <a:gd name="connsiteX346" fmla="*/ 4502262 w 7039738"/>
                <a:gd name="connsiteY346" fmla="*/ 3031957 h 4318087"/>
                <a:gd name="connsiteX347" fmla="*/ 4478198 w 7039738"/>
                <a:gd name="connsiteY347" fmla="*/ 3039978 h 4318087"/>
                <a:gd name="connsiteX348" fmla="*/ 4462156 w 7039738"/>
                <a:gd name="connsiteY348" fmla="*/ 3056021 h 4318087"/>
                <a:gd name="connsiteX349" fmla="*/ 4510283 w 7039738"/>
                <a:gd name="connsiteY349" fmla="*/ 3080084 h 4318087"/>
                <a:gd name="connsiteX350" fmla="*/ 4558409 w 7039738"/>
                <a:gd name="connsiteY350" fmla="*/ 3104147 h 4318087"/>
                <a:gd name="connsiteX351" fmla="*/ 4582472 w 7039738"/>
                <a:gd name="connsiteY351" fmla="*/ 3120189 h 4318087"/>
                <a:gd name="connsiteX352" fmla="*/ 4630598 w 7039738"/>
                <a:gd name="connsiteY352" fmla="*/ 3136231 h 4318087"/>
                <a:gd name="connsiteX353" fmla="*/ 4670704 w 7039738"/>
                <a:gd name="connsiteY353" fmla="*/ 3168315 h 4318087"/>
                <a:gd name="connsiteX354" fmla="*/ 4694767 w 7039738"/>
                <a:gd name="connsiteY354" fmla="*/ 3176336 h 4318087"/>
                <a:gd name="connsiteX355" fmla="*/ 4718830 w 7039738"/>
                <a:gd name="connsiteY355" fmla="*/ 3192378 h 4318087"/>
                <a:gd name="connsiteX356" fmla="*/ 4734872 w 7039738"/>
                <a:gd name="connsiteY356" fmla="*/ 3208421 h 4318087"/>
                <a:gd name="connsiteX357" fmla="*/ 4758935 w 7039738"/>
                <a:gd name="connsiteY357" fmla="*/ 3216442 h 4318087"/>
                <a:gd name="connsiteX358" fmla="*/ 4782998 w 7039738"/>
                <a:gd name="connsiteY358" fmla="*/ 3232484 h 4318087"/>
                <a:gd name="connsiteX359" fmla="*/ 4799041 w 7039738"/>
                <a:gd name="connsiteY359" fmla="*/ 3248526 h 4318087"/>
                <a:gd name="connsiteX360" fmla="*/ 4823104 w 7039738"/>
                <a:gd name="connsiteY360" fmla="*/ 3256547 h 4318087"/>
                <a:gd name="connsiteX361" fmla="*/ 4863209 w 7039738"/>
                <a:gd name="connsiteY361" fmla="*/ 3288631 h 4318087"/>
                <a:gd name="connsiteX362" fmla="*/ 4911335 w 7039738"/>
                <a:gd name="connsiteY362" fmla="*/ 3336757 h 4318087"/>
                <a:gd name="connsiteX363" fmla="*/ 4927377 w 7039738"/>
                <a:gd name="connsiteY363" fmla="*/ 3352800 h 4318087"/>
                <a:gd name="connsiteX364" fmla="*/ 4975504 w 7039738"/>
                <a:gd name="connsiteY364" fmla="*/ 3384884 h 4318087"/>
                <a:gd name="connsiteX365" fmla="*/ 5023630 w 7039738"/>
                <a:gd name="connsiteY365" fmla="*/ 3416968 h 4318087"/>
                <a:gd name="connsiteX366" fmla="*/ 5047693 w 7039738"/>
                <a:gd name="connsiteY366" fmla="*/ 3433010 h 4318087"/>
                <a:gd name="connsiteX367" fmla="*/ 5063735 w 7039738"/>
                <a:gd name="connsiteY367" fmla="*/ 3457073 h 4318087"/>
                <a:gd name="connsiteX368" fmla="*/ 5103841 w 7039738"/>
                <a:gd name="connsiteY368" fmla="*/ 3497178 h 4318087"/>
                <a:gd name="connsiteX369" fmla="*/ 5119883 w 7039738"/>
                <a:gd name="connsiteY369" fmla="*/ 3513221 h 4318087"/>
                <a:gd name="connsiteX370" fmla="*/ 5159988 w 7039738"/>
                <a:gd name="connsiteY370" fmla="*/ 3553326 h 4318087"/>
                <a:gd name="connsiteX371" fmla="*/ 5208114 w 7039738"/>
                <a:gd name="connsiteY371" fmla="*/ 3625515 h 4318087"/>
                <a:gd name="connsiteX372" fmla="*/ 5224156 w 7039738"/>
                <a:gd name="connsiteY372" fmla="*/ 3649578 h 4318087"/>
                <a:gd name="connsiteX373" fmla="*/ 5256241 w 7039738"/>
                <a:gd name="connsiteY373" fmla="*/ 3681663 h 4318087"/>
                <a:gd name="connsiteX374" fmla="*/ 5288325 w 7039738"/>
                <a:gd name="connsiteY374" fmla="*/ 3753852 h 4318087"/>
                <a:gd name="connsiteX375" fmla="*/ 5280304 w 7039738"/>
                <a:gd name="connsiteY375" fmla="*/ 3777915 h 4318087"/>
                <a:gd name="connsiteX376" fmla="*/ 5232177 w 7039738"/>
                <a:gd name="connsiteY376" fmla="*/ 3793957 h 4318087"/>
                <a:gd name="connsiteX377" fmla="*/ 5176030 w 7039738"/>
                <a:gd name="connsiteY377" fmla="*/ 3810000 h 4318087"/>
                <a:gd name="connsiteX378" fmla="*/ 5151967 w 7039738"/>
                <a:gd name="connsiteY378" fmla="*/ 3826042 h 4318087"/>
                <a:gd name="connsiteX379" fmla="*/ 5103841 w 7039738"/>
                <a:gd name="connsiteY379" fmla="*/ 3850105 h 4318087"/>
                <a:gd name="connsiteX380" fmla="*/ 5087798 w 7039738"/>
                <a:gd name="connsiteY380" fmla="*/ 3866147 h 4318087"/>
                <a:gd name="connsiteX381" fmla="*/ 5071756 w 7039738"/>
                <a:gd name="connsiteY381" fmla="*/ 3890210 h 4318087"/>
                <a:gd name="connsiteX382" fmla="*/ 5047693 w 7039738"/>
                <a:gd name="connsiteY382" fmla="*/ 3898231 h 4318087"/>
                <a:gd name="connsiteX383" fmla="*/ 5039672 w 7039738"/>
                <a:gd name="connsiteY383" fmla="*/ 3874168 h 4318087"/>
                <a:gd name="connsiteX384" fmla="*/ 5023630 w 7039738"/>
                <a:gd name="connsiteY384" fmla="*/ 3810000 h 4318087"/>
                <a:gd name="connsiteX385" fmla="*/ 4991546 w 7039738"/>
                <a:gd name="connsiteY385" fmla="*/ 3737810 h 4318087"/>
                <a:gd name="connsiteX386" fmla="*/ 4967483 w 7039738"/>
                <a:gd name="connsiteY386" fmla="*/ 3721768 h 4318087"/>
                <a:gd name="connsiteX387" fmla="*/ 4935398 w 7039738"/>
                <a:gd name="connsiteY387" fmla="*/ 3689684 h 4318087"/>
                <a:gd name="connsiteX388" fmla="*/ 4927377 w 7039738"/>
                <a:gd name="connsiteY388" fmla="*/ 3665621 h 4318087"/>
                <a:gd name="connsiteX389" fmla="*/ 4903314 w 7039738"/>
                <a:gd name="connsiteY389" fmla="*/ 3649578 h 4318087"/>
                <a:gd name="connsiteX390" fmla="*/ 4871230 w 7039738"/>
                <a:gd name="connsiteY390" fmla="*/ 3625515 h 4318087"/>
                <a:gd name="connsiteX391" fmla="*/ 4847167 w 7039738"/>
                <a:gd name="connsiteY391" fmla="*/ 3601452 h 4318087"/>
                <a:gd name="connsiteX392" fmla="*/ 4774977 w 7039738"/>
                <a:gd name="connsiteY392" fmla="*/ 3561347 h 4318087"/>
                <a:gd name="connsiteX393" fmla="*/ 4758935 w 7039738"/>
                <a:gd name="connsiteY393" fmla="*/ 3537284 h 4318087"/>
                <a:gd name="connsiteX394" fmla="*/ 4710809 w 7039738"/>
                <a:gd name="connsiteY394" fmla="*/ 3521242 h 4318087"/>
                <a:gd name="connsiteX395" fmla="*/ 4686746 w 7039738"/>
                <a:gd name="connsiteY395" fmla="*/ 3497178 h 4318087"/>
                <a:gd name="connsiteX396" fmla="*/ 4662683 w 7039738"/>
                <a:gd name="connsiteY396" fmla="*/ 3489157 h 4318087"/>
                <a:gd name="connsiteX397" fmla="*/ 4622577 w 7039738"/>
                <a:gd name="connsiteY397" fmla="*/ 3457073 h 4318087"/>
                <a:gd name="connsiteX398" fmla="*/ 4574451 w 7039738"/>
                <a:gd name="connsiteY398" fmla="*/ 3424989 h 4318087"/>
                <a:gd name="connsiteX399" fmla="*/ 4550388 w 7039738"/>
                <a:gd name="connsiteY399" fmla="*/ 3408947 h 4318087"/>
                <a:gd name="connsiteX400" fmla="*/ 4502262 w 7039738"/>
                <a:gd name="connsiteY400" fmla="*/ 3392905 h 4318087"/>
                <a:gd name="connsiteX401" fmla="*/ 4462156 w 7039738"/>
                <a:gd name="connsiteY401" fmla="*/ 3360821 h 4318087"/>
                <a:gd name="connsiteX402" fmla="*/ 4446114 w 7039738"/>
                <a:gd name="connsiteY402" fmla="*/ 3344778 h 4318087"/>
                <a:gd name="connsiteX403" fmla="*/ 4422051 w 7039738"/>
                <a:gd name="connsiteY403" fmla="*/ 3336757 h 4318087"/>
                <a:gd name="connsiteX404" fmla="*/ 4373925 w 7039738"/>
                <a:gd name="connsiteY404" fmla="*/ 3304673 h 4318087"/>
                <a:gd name="connsiteX405" fmla="*/ 4301735 w 7039738"/>
                <a:gd name="connsiteY405" fmla="*/ 3280610 h 4318087"/>
                <a:gd name="connsiteX406" fmla="*/ 4277672 w 7039738"/>
                <a:gd name="connsiteY406" fmla="*/ 3272589 h 4318087"/>
                <a:gd name="connsiteX407" fmla="*/ 4101209 w 7039738"/>
                <a:gd name="connsiteY407" fmla="*/ 3280610 h 4318087"/>
                <a:gd name="connsiteX408" fmla="*/ 4077146 w 7039738"/>
                <a:gd name="connsiteY408" fmla="*/ 3288631 h 4318087"/>
                <a:gd name="connsiteX409" fmla="*/ 4053083 w 7039738"/>
                <a:gd name="connsiteY409" fmla="*/ 3304673 h 4318087"/>
                <a:gd name="connsiteX410" fmla="*/ 4037041 w 7039738"/>
                <a:gd name="connsiteY410" fmla="*/ 3328736 h 4318087"/>
                <a:gd name="connsiteX411" fmla="*/ 4020998 w 7039738"/>
                <a:gd name="connsiteY411" fmla="*/ 3344778 h 4318087"/>
                <a:gd name="connsiteX412" fmla="*/ 4012977 w 7039738"/>
                <a:gd name="connsiteY412" fmla="*/ 3368842 h 4318087"/>
                <a:gd name="connsiteX413" fmla="*/ 3980893 w 7039738"/>
                <a:gd name="connsiteY413" fmla="*/ 3416968 h 4318087"/>
                <a:gd name="connsiteX414" fmla="*/ 3964851 w 7039738"/>
                <a:gd name="connsiteY414" fmla="*/ 3441031 h 4318087"/>
                <a:gd name="connsiteX415" fmla="*/ 3948809 w 7039738"/>
                <a:gd name="connsiteY415" fmla="*/ 3489157 h 4318087"/>
                <a:gd name="connsiteX416" fmla="*/ 3940788 w 7039738"/>
                <a:gd name="connsiteY416" fmla="*/ 3513221 h 4318087"/>
                <a:gd name="connsiteX417" fmla="*/ 3932767 w 7039738"/>
                <a:gd name="connsiteY417" fmla="*/ 3545305 h 4318087"/>
                <a:gd name="connsiteX418" fmla="*/ 3932767 w 7039738"/>
                <a:gd name="connsiteY418" fmla="*/ 3818021 h 4318087"/>
                <a:gd name="connsiteX419" fmla="*/ 3948809 w 7039738"/>
                <a:gd name="connsiteY419" fmla="*/ 4058652 h 4318087"/>
                <a:gd name="connsiteX420" fmla="*/ 3940788 w 7039738"/>
                <a:gd name="connsiteY420" fmla="*/ 4315326 h 4318087"/>
                <a:gd name="connsiteX421" fmla="*/ 3916725 w 7039738"/>
                <a:gd name="connsiteY421" fmla="*/ 4307305 h 4318087"/>
                <a:gd name="connsiteX422" fmla="*/ 3884641 w 7039738"/>
                <a:gd name="connsiteY422" fmla="*/ 4291263 h 4318087"/>
                <a:gd name="connsiteX423" fmla="*/ 3844535 w 7039738"/>
                <a:gd name="connsiteY423" fmla="*/ 4267200 h 4318087"/>
                <a:gd name="connsiteX424" fmla="*/ 3603904 w 7039738"/>
                <a:gd name="connsiteY424" fmla="*/ 4259178 h 4318087"/>
                <a:gd name="connsiteX425" fmla="*/ 3587862 w 7039738"/>
                <a:gd name="connsiteY425" fmla="*/ 4154905 h 4318087"/>
                <a:gd name="connsiteX426" fmla="*/ 3579841 w 7039738"/>
                <a:gd name="connsiteY426" fmla="*/ 3978442 h 4318087"/>
                <a:gd name="connsiteX427" fmla="*/ 3563798 w 7039738"/>
                <a:gd name="connsiteY427" fmla="*/ 3874168 h 4318087"/>
                <a:gd name="connsiteX428" fmla="*/ 3555777 w 7039738"/>
                <a:gd name="connsiteY428" fmla="*/ 3850105 h 4318087"/>
                <a:gd name="connsiteX429" fmla="*/ 3547756 w 7039738"/>
                <a:gd name="connsiteY429" fmla="*/ 3810000 h 4318087"/>
                <a:gd name="connsiteX430" fmla="*/ 3539735 w 7039738"/>
                <a:gd name="connsiteY430" fmla="*/ 3785936 h 4318087"/>
                <a:gd name="connsiteX431" fmla="*/ 3531714 w 7039738"/>
                <a:gd name="connsiteY431" fmla="*/ 3737810 h 4318087"/>
                <a:gd name="connsiteX432" fmla="*/ 3523693 w 7039738"/>
                <a:gd name="connsiteY432" fmla="*/ 3713747 h 4318087"/>
                <a:gd name="connsiteX433" fmla="*/ 3515672 w 7039738"/>
                <a:gd name="connsiteY433" fmla="*/ 3681663 h 4318087"/>
                <a:gd name="connsiteX434" fmla="*/ 3499630 w 7039738"/>
                <a:gd name="connsiteY434" fmla="*/ 3601452 h 4318087"/>
                <a:gd name="connsiteX435" fmla="*/ 3483588 w 7039738"/>
                <a:gd name="connsiteY435" fmla="*/ 3553326 h 4318087"/>
                <a:gd name="connsiteX436" fmla="*/ 3475567 w 7039738"/>
                <a:gd name="connsiteY436" fmla="*/ 3529263 h 4318087"/>
                <a:gd name="connsiteX437" fmla="*/ 3451504 w 7039738"/>
                <a:gd name="connsiteY437" fmla="*/ 3441031 h 4318087"/>
                <a:gd name="connsiteX438" fmla="*/ 3443483 w 7039738"/>
                <a:gd name="connsiteY438" fmla="*/ 3416968 h 4318087"/>
                <a:gd name="connsiteX439" fmla="*/ 3427441 w 7039738"/>
                <a:gd name="connsiteY439" fmla="*/ 3384884 h 4318087"/>
                <a:gd name="connsiteX440" fmla="*/ 3411398 w 7039738"/>
                <a:gd name="connsiteY440" fmla="*/ 3336757 h 4318087"/>
                <a:gd name="connsiteX441" fmla="*/ 3403377 w 7039738"/>
                <a:gd name="connsiteY441" fmla="*/ 3312694 h 4318087"/>
                <a:gd name="connsiteX442" fmla="*/ 3387335 w 7039738"/>
                <a:gd name="connsiteY442" fmla="*/ 3288631 h 4318087"/>
                <a:gd name="connsiteX443" fmla="*/ 3355251 w 7039738"/>
                <a:gd name="connsiteY443" fmla="*/ 3216442 h 4318087"/>
                <a:gd name="connsiteX444" fmla="*/ 3339209 w 7039738"/>
                <a:gd name="connsiteY444" fmla="*/ 3168315 h 4318087"/>
                <a:gd name="connsiteX445" fmla="*/ 3307125 w 7039738"/>
                <a:gd name="connsiteY445" fmla="*/ 3112168 h 4318087"/>
                <a:gd name="connsiteX446" fmla="*/ 3291083 w 7039738"/>
                <a:gd name="connsiteY446" fmla="*/ 3088105 h 4318087"/>
                <a:gd name="connsiteX447" fmla="*/ 3258998 w 7039738"/>
                <a:gd name="connsiteY447" fmla="*/ 3023936 h 4318087"/>
                <a:gd name="connsiteX448" fmla="*/ 3218893 w 7039738"/>
                <a:gd name="connsiteY448" fmla="*/ 2951747 h 4318087"/>
                <a:gd name="connsiteX449" fmla="*/ 3194830 w 7039738"/>
                <a:gd name="connsiteY449" fmla="*/ 2903621 h 4318087"/>
                <a:gd name="connsiteX450" fmla="*/ 3170767 w 7039738"/>
                <a:gd name="connsiteY450" fmla="*/ 2847473 h 4318087"/>
                <a:gd name="connsiteX451" fmla="*/ 3138683 w 7039738"/>
                <a:gd name="connsiteY451" fmla="*/ 2799347 h 4318087"/>
                <a:gd name="connsiteX452" fmla="*/ 3122641 w 7039738"/>
                <a:gd name="connsiteY452" fmla="*/ 2775284 h 4318087"/>
                <a:gd name="connsiteX453" fmla="*/ 3114619 w 7039738"/>
                <a:gd name="connsiteY453" fmla="*/ 2751221 h 4318087"/>
                <a:gd name="connsiteX454" fmla="*/ 3098577 w 7039738"/>
                <a:gd name="connsiteY454" fmla="*/ 2735178 h 4318087"/>
                <a:gd name="connsiteX455" fmla="*/ 3082535 w 7039738"/>
                <a:gd name="connsiteY455" fmla="*/ 2711115 h 4318087"/>
                <a:gd name="connsiteX456" fmla="*/ 3074514 w 7039738"/>
                <a:gd name="connsiteY456" fmla="*/ 2679031 h 4318087"/>
                <a:gd name="connsiteX457" fmla="*/ 3050451 w 7039738"/>
                <a:gd name="connsiteY457" fmla="*/ 2654968 h 4318087"/>
                <a:gd name="connsiteX458" fmla="*/ 3034409 w 7039738"/>
                <a:gd name="connsiteY458" fmla="*/ 2630905 h 4318087"/>
                <a:gd name="connsiteX459" fmla="*/ 3026388 w 7039738"/>
                <a:gd name="connsiteY459" fmla="*/ 2606842 h 4318087"/>
                <a:gd name="connsiteX460" fmla="*/ 2986283 w 7039738"/>
                <a:gd name="connsiteY460" fmla="*/ 2550694 h 4318087"/>
                <a:gd name="connsiteX461" fmla="*/ 2962219 w 7039738"/>
                <a:gd name="connsiteY461" fmla="*/ 2502568 h 4318087"/>
                <a:gd name="connsiteX462" fmla="*/ 2946177 w 7039738"/>
                <a:gd name="connsiteY462" fmla="*/ 2470484 h 4318087"/>
                <a:gd name="connsiteX463" fmla="*/ 2938156 w 7039738"/>
                <a:gd name="connsiteY463" fmla="*/ 2446421 h 4318087"/>
                <a:gd name="connsiteX464" fmla="*/ 2922114 w 7039738"/>
                <a:gd name="connsiteY464" fmla="*/ 2430378 h 4318087"/>
                <a:gd name="connsiteX465" fmla="*/ 2906072 w 7039738"/>
                <a:gd name="connsiteY465" fmla="*/ 2382252 h 4318087"/>
                <a:gd name="connsiteX466" fmla="*/ 2873988 w 7039738"/>
                <a:gd name="connsiteY466" fmla="*/ 2334126 h 4318087"/>
                <a:gd name="connsiteX467" fmla="*/ 2857946 w 7039738"/>
                <a:gd name="connsiteY467" fmla="*/ 2310063 h 4318087"/>
                <a:gd name="connsiteX468" fmla="*/ 2841904 w 7039738"/>
                <a:gd name="connsiteY468" fmla="*/ 2261936 h 4318087"/>
                <a:gd name="connsiteX469" fmla="*/ 2825862 w 7039738"/>
                <a:gd name="connsiteY469" fmla="*/ 2237873 h 4318087"/>
                <a:gd name="connsiteX470" fmla="*/ 2801798 w 7039738"/>
                <a:gd name="connsiteY470" fmla="*/ 2197768 h 4318087"/>
                <a:gd name="connsiteX471" fmla="*/ 2793777 w 7039738"/>
                <a:gd name="connsiteY471" fmla="*/ 2173705 h 4318087"/>
                <a:gd name="connsiteX472" fmla="*/ 2745651 w 7039738"/>
                <a:gd name="connsiteY472" fmla="*/ 2101515 h 4318087"/>
                <a:gd name="connsiteX473" fmla="*/ 2729609 w 7039738"/>
                <a:gd name="connsiteY473" fmla="*/ 2077452 h 4318087"/>
                <a:gd name="connsiteX474" fmla="*/ 2721588 w 7039738"/>
                <a:gd name="connsiteY474" fmla="*/ 2053389 h 4318087"/>
                <a:gd name="connsiteX475" fmla="*/ 2697525 w 7039738"/>
                <a:gd name="connsiteY475" fmla="*/ 2037347 h 4318087"/>
                <a:gd name="connsiteX476" fmla="*/ 2665441 w 7039738"/>
                <a:gd name="connsiteY476" fmla="*/ 2005263 h 4318087"/>
                <a:gd name="connsiteX477" fmla="*/ 2649398 w 7039738"/>
                <a:gd name="connsiteY477" fmla="*/ 1981200 h 4318087"/>
                <a:gd name="connsiteX478" fmla="*/ 2625335 w 7039738"/>
                <a:gd name="connsiteY478" fmla="*/ 1957136 h 4318087"/>
                <a:gd name="connsiteX479" fmla="*/ 2609293 w 7039738"/>
                <a:gd name="connsiteY479" fmla="*/ 1933073 h 4318087"/>
                <a:gd name="connsiteX480" fmla="*/ 2537104 w 7039738"/>
                <a:gd name="connsiteY480" fmla="*/ 1868905 h 4318087"/>
                <a:gd name="connsiteX481" fmla="*/ 2496998 w 7039738"/>
                <a:gd name="connsiteY481" fmla="*/ 1836821 h 4318087"/>
                <a:gd name="connsiteX482" fmla="*/ 2480956 w 7039738"/>
                <a:gd name="connsiteY482" fmla="*/ 1820778 h 4318087"/>
                <a:gd name="connsiteX483" fmla="*/ 2432830 w 7039738"/>
                <a:gd name="connsiteY483" fmla="*/ 1788694 h 4318087"/>
                <a:gd name="connsiteX484" fmla="*/ 2408767 w 7039738"/>
                <a:gd name="connsiteY484" fmla="*/ 1772652 h 4318087"/>
                <a:gd name="connsiteX485" fmla="*/ 2336577 w 7039738"/>
                <a:gd name="connsiteY485" fmla="*/ 1748589 h 4318087"/>
                <a:gd name="connsiteX486" fmla="*/ 2312514 w 7039738"/>
                <a:gd name="connsiteY486" fmla="*/ 1740568 h 4318087"/>
                <a:gd name="connsiteX487" fmla="*/ 2256367 w 7039738"/>
                <a:gd name="connsiteY487" fmla="*/ 1748589 h 4318087"/>
                <a:gd name="connsiteX488" fmla="*/ 2208241 w 7039738"/>
                <a:gd name="connsiteY488" fmla="*/ 1764631 h 4318087"/>
                <a:gd name="connsiteX489" fmla="*/ 2192198 w 7039738"/>
                <a:gd name="connsiteY489" fmla="*/ 1780673 h 4318087"/>
                <a:gd name="connsiteX490" fmla="*/ 2168135 w 7039738"/>
                <a:gd name="connsiteY490" fmla="*/ 1788694 h 4318087"/>
                <a:gd name="connsiteX491" fmla="*/ 2128030 w 7039738"/>
                <a:gd name="connsiteY491" fmla="*/ 1820778 h 4318087"/>
                <a:gd name="connsiteX492" fmla="*/ 2111988 w 7039738"/>
                <a:gd name="connsiteY492" fmla="*/ 1836821 h 4318087"/>
                <a:gd name="connsiteX493" fmla="*/ 2095946 w 7039738"/>
                <a:gd name="connsiteY493" fmla="*/ 1860884 h 4318087"/>
                <a:gd name="connsiteX494" fmla="*/ 2071883 w 7039738"/>
                <a:gd name="connsiteY494" fmla="*/ 1876926 h 4318087"/>
                <a:gd name="connsiteX495" fmla="*/ 2031777 w 7039738"/>
                <a:gd name="connsiteY495" fmla="*/ 1925052 h 4318087"/>
                <a:gd name="connsiteX496" fmla="*/ 1983651 w 7039738"/>
                <a:gd name="connsiteY496" fmla="*/ 1973178 h 4318087"/>
                <a:gd name="connsiteX497" fmla="*/ 1919483 w 7039738"/>
                <a:gd name="connsiteY497" fmla="*/ 2069431 h 4318087"/>
                <a:gd name="connsiteX498" fmla="*/ 1903441 w 7039738"/>
                <a:gd name="connsiteY498" fmla="*/ 2093494 h 4318087"/>
                <a:gd name="connsiteX499" fmla="*/ 1879377 w 7039738"/>
                <a:gd name="connsiteY499" fmla="*/ 2133600 h 4318087"/>
                <a:gd name="connsiteX500" fmla="*/ 1847293 w 7039738"/>
                <a:gd name="connsiteY500" fmla="*/ 2189747 h 4318087"/>
                <a:gd name="connsiteX501" fmla="*/ 1839272 w 7039738"/>
                <a:gd name="connsiteY501" fmla="*/ 2213810 h 4318087"/>
                <a:gd name="connsiteX502" fmla="*/ 1799167 w 7039738"/>
                <a:gd name="connsiteY502" fmla="*/ 2261936 h 4318087"/>
                <a:gd name="connsiteX503" fmla="*/ 1783125 w 7039738"/>
                <a:gd name="connsiteY503" fmla="*/ 2286000 h 4318087"/>
                <a:gd name="connsiteX504" fmla="*/ 1759062 w 7039738"/>
                <a:gd name="connsiteY504" fmla="*/ 2302042 h 4318087"/>
                <a:gd name="connsiteX505" fmla="*/ 1718956 w 7039738"/>
                <a:gd name="connsiteY505" fmla="*/ 2342147 h 4318087"/>
                <a:gd name="connsiteX506" fmla="*/ 1694893 w 7039738"/>
                <a:gd name="connsiteY506" fmla="*/ 2366210 h 4318087"/>
                <a:gd name="connsiteX507" fmla="*/ 1670830 w 7039738"/>
                <a:gd name="connsiteY507" fmla="*/ 2374231 h 4318087"/>
                <a:gd name="connsiteX508" fmla="*/ 1630725 w 7039738"/>
                <a:gd name="connsiteY508" fmla="*/ 2406315 h 4318087"/>
                <a:gd name="connsiteX509" fmla="*/ 1606662 w 7039738"/>
                <a:gd name="connsiteY509" fmla="*/ 2430378 h 4318087"/>
                <a:gd name="connsiteX510" fmla="*/ 1558535 w 7039738"/>
                <a:gd name="connsiteY510" fmla="*/ 2454442 h 4318087"/>
                <a:gd name="connsiteX511" fmla="*/ 1510409 w 7039738"/>
                <a:gd name="connsiteY511" fmla="*/ 2486526 h 4318087"/>
                <a:gd name="connsiteX512" fmla="*/ 1462283 w 7039738"/>
                <a:gd name="connsiteY512" fmla="*/ 2502568 h 4318087"/>
                <a:gd name="connsiteX513" fmla="*/ 1430198 w 7039738"/>
                <a:gd name="connsiteY513" fmla="*/ 2510589 h 4318087"/>
                <a:gd name="connsiteX514" fmla="*/ 1382072 w 7039738"/>
                <a:gd name="connsiteY514" fmla="*/ 2526631 h 4318087"/>
                <a:gd name="connsiteX515" fmla="*/ 1325925 w 7039738"/>
                <a:gd name="connsiteY515" fmla="*/ 2542673 h 4318087"/>
                <a:gd name="connsiteX516" fmla="*/ 1301862 w 7039738"/>
                <a:gd name="connsiteY516" fmla="*/ 2558715 h 4318087"/>
                <a:gd name="connsiteX517" fmla="*/ 1229672 w 7039738"/>
                <a:gd name="connsiteY517" fmla="*/ 2582778 h 4318087"/>
                <a:gd name="connsiteX518" fmla="*/ 1205609 w 7039738"/>
                <a:gd name="connsiteY518" fmla="*/ 2590800 h 4318087"/>
                <a:gd name="connsiteX519" fmla="*/ 1181546 w 7039738"/>
                <a:gd name="connsiteY519" fmla="*/ 2598821 h 4318087"/>
                <a:gd name="connsiteX520" fmla="*/ 1109356 w 7039738"/>
                <a:gd name="connsiteY520" fmla="*/ 2630905 h 4318087"/>
                <a:gd name="connsiteX521" fmla="*/ 1053209 w 7039738"/>
                <a:gd name="connsiteY521" fmla="*/ 2638926 h 4318087"/>
                <a:gd name="connsiteX522" fmla="*/ 997062 w 7039738"/>
                <a:gd name="connsiteY522" fmla="*/ 2654968 h 4318087"/>
                <a:gd name="connsiteX523" fmla="*/ 948935 w 7039738"/>
                <a:gd name="connsiteY523" fmla="*/ 2662989 h 4318087"/>
                <a:gd name="connsiteX524" fmla="*/ 844662 w 7039738"/>
                <a:gd name="connsiteY524" fmla="*/ 2679031 h 4318087"/>
                <a:gd name="connsiteX525" fmla="*/ 772472 w 7039738"/>
                <a:gd name="connsiteY525" fmla="*/ 2695073 h 4318087"/>
                <a:gd name="connsiteX526" fmla="*/ 748409 w 7039738"/>
                <a:gd name="connsiteY526" fmla="*/ 2703094 h 4318087"/>
                <a:gd name="connsiteX527" fmla="*/ 708304 w 7039738"/>
                <a:gd name="connsiteY527" fmla="*/ 2711115 h 4318087"/>
                <a:gd name="connsiteX528" fmla="*/ 676219 w 7039738"/>
                <a:gd name="connsiteY528" fmla="*/ 2719136 h 4318087"/>
                <a:gd name="connsiteX529" fmla="*/ 636114 w 7039738"/>
                <a:gd name="connsiteY529" fmla="*/ 2727157 h 4318087"/>
                <a:gd name="connsiteX530" fmla="*/ 571946 w 7039738"/>
                <a:gd name="connsiteY530" fmla="*/ 2743200 h 4318087"/>
                <a:gd name="connsiteX531" fmla="*/ 539862 w 7039738"/>
                <a:gd name="connsiteY531" fmla="*/ 2759242 h 4318087"/>
                <a:gd name="connsiteX532" fmla="*/ 523819 w 7039738"/>
                <a:gd name="connsiteY532" fmla="*/ 2775284 h 4318087"/>
                <a:gd name="connsiteX533" fmla="*/ 475693 w 7039738"/>
                <a:gd name="connsiteY533" fmla="*/ 2791326 h 4318087"/>
                <a:gd name="connsiteX534" fmla="*/ 419546 w 7039738"/>
                <a:gd name="connsiteY534" fmla="*/ 2831431 h 4318087"/>
                <a:gd name="connsiteX535" fmla="*/ 395483 w 7039738"/>
                <a:gd name="connsiteY535" fmla="*/ 2855494 h 4318087"/>
                <a:gd name="connsiteX536" fmla="*/ 347356 w 7039738"/>
                <a:gd name="connsiteY536" fmla="*/ 2895600 h 4318087"/>
                <a:gd name="connsiteX537" fmla="*/ 307251 w 7039738"/>
                <a:gd name="connsiteY537" fmla="*/ 2935705 h 4318087"/>
                <a:gd name="connsiteX538" fmla="*/ 291209 w 7039738"/>
                <a:gd name="connsiteY538" fmla="*/ 2959768 h 4318087"/>
                <a:gd name="connsiteX539" fmla="*/ 243083 w 7039738"/>
                <a:gd name="connsiteY539" fmla="*/ 2999873 h 4318087"/>
                <a:gd name="connsiteX540" fmla="*/ 227041 w 7039738"/>
                <a:gd name="connsiteY540" fmla="*/ 3023936 h 4318087"/>
                <a:gd name="connsiteX541" fmla="*/ 202977 w 7039738"/>
                <a:gd name="connsiteY541" fmla="*/ 3031957 h 4318087"/>
                <a:gd name="connsiteX542" fmla="*/ 178914 w 7039738"/>
                <a:gd name="connsiteY542" fmla="*/ 3048000 h 4318087"/>
                <a:gd name="connsiteX543" fmla="*/ 138809 w 7039738"/>
                <a:gd name="connsiteY543" fmla="*/ 3088105 h 4318087"/>
                <a:gd name="connsiteX544" fmla="*/ 98704 w 7039738"/>
                <a:gd name="connsiteY544" fmla="*/ 3136231 h 4318087"/>
                <a:gd name="connsiteX545" fmla="*/ 90683 w 7039738"/>
                <a:gd name="connsiteY545" fmla="*/ 3112168 h 4318087"/>
                <a:gd name="connsiteX546" fmla="*/ 146830 w 7039738"/>
                <a:gd name="connsiteY546" fmla="*/ 3048000 h 4318087"/>
                <a:gd name="connsiteX547" fmla="*/ 162872 w 7039738"/>
                <a:gd name="connsiteY547" fmla="*/ 3031957 h 4318087"/>
                <a:gd name="connsiteX548" fmla="*/ 194956 w 7039738"/>
                <a:gd name="connsiteY548" fmla="*/ 2991852 h 4318087"/>
                <a:gd name="connsiteX549" fmla="*/ 202977 w 7039738"/>
                <a:gd name="connsiteY549" fmla="*/ 2967789 h 4318087"/>
                <a:gd name="connsiteX550" fmla="*/ 235062 w 7039738"/>
                <a:gd name="connsiteY550" fmla="*/ 2927684 h 4318087"/>
                <a:gd name="connsiteX551" fmla="*/ 259125 w 7039738"/>
                <a:gd name="connsiteY551" fmla="*/ 2911642 h 4318087"/>
                <a:gd name="connsiteX552" fmla="*/ 235062 w 7039738"/>
                <a:gd name="connsiteY552" fmla="*/ 2903621 h 4318087"/>
                <a:gd name="connsiteX553" fmla="*/ 186935 w 7039738"/>
                <a:gd name="connsiteY553" fmla="*/ 2919663 h 4318087"/>
                <a:gd name="connsiteX554" fmla="*/ 162872 w 7039738"/>
                <a:gd name="connsiteY554" fmla="*/ 2927684 h 4318087"/>
                <a:gd name="connsiteX555" fmla="*/ 138809 w 7039738"/>
                <a:gd name="connsiteY555" fmla="*/ 2943726 h 4318087"/>
                <a:gd name="connsiteX556" fmla="*/ 114746 w 7039738"/>
                <a:gd name="connsiteY556" fmla="*/ 2951747 h 4318087"/>
                <a:gd name="connsiteX557" fmla="*/ 66619 w 7039738"/>
                <a:gd name="connsiteY557" fmla="*/ 2983831 h 4318087"/>
                <a:gd name="connsiteX558" fmla="*/ 42556 w 7039738"/>
                <a:gd name="connsiteY558" fmla="*/ 2999873 h 4318087"/>
                <a:gd name="connsiteX559" fmla="*/ 18493 w 7039738"/>
                <a:gd name="connsiteY559" fmla="*/ 3015915 h 4318087"/>
                <a:gd name="connsiteX560" fmla="*/ 2451 w 7039738"/>
                <a:gd name="connsiteY560" fmla="*/ 3039978 h 4318087"/>
                <a:gd name="connsiteX561" fmla="*/ 50577 w 7039738"/>
                <a:gd name="connsiteY561" fmla="*/ 3007894 h 4318087"/>
                <a:gd name="connsiteX562" fmla="*/ 74641 w 7039738"/>
                <a:gd name="connsiteY562" fmla="*/ 2991852 h 4318087"/>
                <a:gd name="connsiteX563" fmla="*/ 98704 w 7039738"/>
                <a:gd name="connsiteY563" fmla="*/ 2975810 h 4318087"/>
                <a:gd name="connsiteX564" fmla="*/ 122767 w 7039738"/>
                <a:gd name="connsiteY564" fmla="*/ 2959768 h 4318087"/>
                <a:gd name="connsiteX565" fmla="*/ 138809 w 7039738"/>
                <a:gd name="connsiteY565" fmla="*/ 2935705 h 4318087"/>
                <a:gd name="connsiteX566" fmla="*/ 162872 w 7039738"/>
                <a:gd name="connsiteY566" fmla="*/ 2919663 h 4318087"/>
                <a:gd name="connsiteX567" fmla="*/ 170893 w 7039738"/>
                <a:gd name="connsiteY567" fmla="*/ 2895600 h 4318087"/>
                <a:gd name="connsiteX568" fmla="*/ 186935 w 7039738"/>
                <a:gd name="connsiteY568" fmla="*/ 2879557 h 4318087"/>
                <a:gd name="connsiteX569" fmla="*/ 235062 w 7039738"/>
                <a:gd name="connsiteY569" fmla="*/ 2815389 h 4318087"/>
                <a:gd name="connsiteX570" fmla="*/ 259125 w 7039738"/>
                <a:gd name="connsiteY570" fmla="*/ 2799347 h 4318087"/>
                <a:gd name="connsiteX571" fmla="*/ 291209 w 7039738"/>
                <a:gd name="connsiteY571" fmla="*/ 2759242 h 4318087"/>
                <a:gd name="connsiteX572" fmla="*/ 307251 w 7039738"/>
                <a:gd name="connsiteY572" fmla="*/ 2735178 h 4318087"/>
                <a:gd name="connsiteX573" fmla="*/ 331314 w 7039738"/>
                <a:gd name="connsiteY573" fmla="*/ 2727157 h 4318087"/>
                <a:gd name="connsiteX574" fmla="*/ 427567 w 7039738"/>
                <a:gd name="connsiteY574" fmla="*/ 2679031 h 4318087"/>
                <a:gd name="connsiteX575" fmla="*/ 451630 w 7039738"/>
                <a:gd name="connsiteY575" fmla="*/ 2671010 h 4318087"/>
                <a:gd name="connsiteX576" fmla="*/ 475693 w 7039738"/>
                <a:gd name="connsiteY576" fmla="*/ 2662989 h 4318087"/>
                <a:gd name="connsiteX577" fmla="*/ 499756 w 7039738"/>
                <a:gd name="connsiteY577" fmla="*/ 2646947 h 4318087"/>
                <a:gd name="connsiteX578" fmla="*/ 531841 w 7039738"/>
                <a:gd name="connsiteY578" fmla="*/ 2638926 h 4318087"/>
                <a:gd name="connsiteX579" fmla="*/ 636114 w 7039738"/>
                <a:gd name="connsiteY579" fmla="*/ 2622884 h 4318087"/>
                <a:gd name="connsiteX580" fmla="*/ 660177 w 7039738"/>
                <a:gd name="connsiteY580" fmla="*/ 2614863 h 4318087"/>
                <a:gd name="connsiteX581" fmla="*/ 772472 w 7039738"/>
                <a:gd name="connsiteY581" fmla="*/ 2598821 h 4318087"/>
                <a:gd name="connsiteX582" fmla="*/ 860704 w 7039738"/>
                <a:gd name="connsiteY582" fmla="*/ 2582778 h 4318087"/>
                <a:gd name="connsiteX583" fmla="*/ 924872 w 7039738"/>
                <a:gd name="connsiteY583" fmla="*/ 2566736 h 4318087"/>
                <a:gd name="connsiteX584" fmla="*/ 964977 w 7039738"/>
                <a:gd name="connsiteY584" fmla="*/ 2558715 h 4318087"/>
                <a:gd name="connsiteX585" fmla="*/ 989041 w 7039738"/>
                <a:gd name="connsiteY585" fmla="*/ 2550694 h 4318087"/>
                <a:gd name="connsiteX586" fmla="*/ 1021125 w 7039738"/>
                <a:gd name="connsiteY586" fmla="*/ 2542673 h 4318087"/>
                <a:gd name="connsiteX587" fmla="*/ 1045188 w 7039738"/>
                <a:gd name="connsiteY587" fmla="*/ 2534652 h 4318087"/>
                <a:gd name="connsiteX588" fmla="*/ 1077272 w 7039738"/>
                <a:gd name="connsiteY588" fmla="*/ 2526631 h 4318087"/>
                <a:gd name="connsiteX589" fmla="*/ 1109356 w 7039738"/>
                <a:gd name="connsiteY589" fmla="*/ 2510589 h 4318087"/>
                <a:gd name="connsiteX590" fmla="*/ 1157483 w 7039738"/>
                <a:gd name="connsiteY590" fmla="*/ 2494547 h 4318087"/>
                <a:gd name="connsiteX591" fmla="*/ 1213630 w 7039738"/>
                <a:gd name="connsiteY591" fmla="*/ 2462463 h 4318087"/>
                <a:gd name="connsiteX592" fmla="*/ 1253735 w 7039738"/>
                <a:gd name="connsiteY592" fmla="*/ 2430378 h 4318087"/>
                <a:gd name="connsiteX593" fmla="*/ 1277798 w 7039738"/>
                <a:gd name="connsiteY593" fmla="*/ 2414336 h 4318087"/>
                <a:gd name="connsiteX594" fmla="*/ 1293841 w 7039738"/>
                <a:gd name="connsiteY594" fmla="*/ 2398294 h 4318087"/>
                <a:gd name="connsiteX595" fmla="*/ 1341967 w 7039738"/>
                <a:gd name="connsiteY595" fmla="*/ 2366210 h 4318087"/>
                <a:gd name="connsiteX596" fmla="*/ 1358009 w 7039738"/>
                <a:gd name="connsiteY596" fmla="*/ 2342147 h 4318087"/>
                <a:gd name="connsiteX597" fmla="*/ 1382072 w 7039738"/>
                <a:gd name="connsiteY597" fmla="*/ 2334126 h 4318087"/>
                <a:gd name="connsiteX598" fmla="*/ 1390093 w 7039738"/>
                <a:gd name="connsiteY598" fmla="*/ 2310063 h 4318087"/>
                <a:gd name="connsiteX599" fmla="*/ 1414156 w 7039738"/>
                <a:gd name="connsiteY599" fmla="*/ 2294021 h 4318087"/>
                <a:gd name="connsiteX600" fmla="*/ 1430198 w 7039738"/>
                <a:gd name="connsiteY600" fmla="*/ 2277978 h 4318087"/>
                <a:gd name="connsiteX601" fmla="*/ 1438219 w 7039738"/>
                <a:gd name="connsiteY601" fmla="*/ 2253915 h 4318087"/>
                <a:gd name="connsiteX602" fmla="*/ 1486346 w 7039738"/>
                <a:gd name="connsiteY602" fmla="*/ 2189747 h 4318087"/>
                <a:gd name="connsiteX603" fmla="*/ 1510409 w 7039738"/>
                <a:gd name="connsiteY603" fmla="*/ 2141621 h 4318087"/>
                <a:gd name="connsiteX604" fmla="*/ 1518430 w 7039738"/>
                <a:gd name="connsiteY604" fmla="*/ 2053389 h 4318087"/>
                <a:gd name="connsiteX605" fmla="*/ 1494367 w 7039738"/>
                <a:gd name="connsiteY605" fmla="*/ 2045368 h 4318087"/>
                <a:gd name="connsiteX606" fmla="*/ 1462283 w 7039738"/>
                <a:gd name="connsiteY606" fmla="*/ 2037347 h 4318087"/>
                <a:gd name="connsiteX607" fmla="*/ 1325925 w 7039738"/>
                <a:gd name="connsiteY607" fmla="*/ 2045368 h 4318087"/>
                <a:gd name="connsiteX608" fmla="*/ 1285819 w 7039738"/>
                <a:gd name="connsiteY608" fmla="*/ 2053389 h 4318087"/>
                <a:gd name="connsiteX609" fmla="*/ 1253735 w 7039738"/>
                <a:gd name="connsiteY609" fmla="*/ 2061410 h 4318087"/>
                <a:gd name="connsiteX610" fmla="*/ 1181546 w 7039738"/>
                <a:gd name="connsiteY610" fmla="*/ 2085473 h 4318087"/>
                <a:gd name="connsiteX611" fmla="*/ 1157483 w 7039738"/>
                <a:gd name="connsiteY611" fmla="*/ 2093494 h 4318087"/>
                <a:gd name="connsiteX612" fmla="*/ 1093314 w 7039738"/>
                <a:gd name="connsiteY612" fmla="*/ 2109536 h 4318087"/>
                <a:gd name="connsiteX613" fmla="*/ 1061230 w 7039738"/>
                <a:gd name="connsiteY613" fmla="*/ 2117557 h 4318087"/>
                <a:gd name="connsiteX614" fmla="*/ 1037167 w 7039738"/>
                <a:gd name="connsiteY614" fmla="*/ 2125578 h 4318087"/>
                <a:gd name="connsiteX615" fmla="*/ 972998 w 7039738"/>
                <a:gd name="connsiteY615" fmla="*/ 2157663 h 4318087"/>
                <a:gd name="connsiteX616" fmla="*/ 940914 w 7039738"/>
                <a:gd name="connsiteY616" fmla="*/ 2165684 h 4318087"/>
                <a:gd name="connsiteX617" fmla="*/ 892788 w 7039738"/>
                <a:gd name="connsiteY617" fmla="*/ 2205789 h 4318087"/>
                <a:gd name="connsiteX618" fmla="*/ 868725 w 7039738"/>
                <a:gd name="connsiteY618" fmla="*/ 2229852 h 4318087"/>
                <a:gd name="connsiteX619" fmla="*/ 836641 w 7039738"/>
                <a:gd name="connsiteY619" fmla="*/ 2253915 h 4318087"/>
                <a:gd name="connsiteX620" fmla="*/ 780493 w 7039738"/>
                <a:gd name="connsiteY620" fmla="*/ 2302042 h 4318087"/>
                <a:gd name="connsiteX621" fmla="*/ 740388 w 7039738"/>
                <a:gd name="connsiteY621" fmla="*/ 2342147 h 4318087"/>
                <a:gd name="connsiteX622" fmla="*/ 724346 w 7039738"/>
                <a:gd name="connsiteY622" fmla="*/ 2366210 h 4318087"/>
                <a:gd name="connsiteX623" fmla="*/ 700283 w 7039738"/>
                <a:gd name="connsiteY623" fmla="*/ 2382252 h 4318087"/>
                <a:gd name="connsiteX624" fmla="*/ 692262 w 7039738"/>
                <a:gd name="connsiteY624" fmla="*/ 2390273 h 4318087"/>
                <a:gd name="connsiteX625" fmla="*/ 716325 w 7039738"/>
                <a:gd name="connsiteY625" fmla="*/ 2374231 h 4318087"/>
                <a:gd name="connsiteX626" fmla="*/ 756430 w 7039738"/>
                <a:gd name="connsiteY626" fmla="*/ 2302042 h 4318087"/>
                <a:gd name="connsiteX627" fmla="*/ 772472 w 7039738"/>
                <a:gd name="connsiteY627" fmla="*/ 2277978 h 4318087"/>
                <a:gd name="connsiteX628" fmla="*/ 788514 w 7039738"/>
                <a:gd name="connsiteY628" fmla="*/ 2253915 h 4318087"/>
                <a:gd name="connsiteX629" fmla="*/ 764451 w 7039738"/>
                <a:gd name="connsiteY629" fmla="*/ 2237873 h 4318087"/>
                <a:gd name="connsiteX630" fmla="*/ 740388 w 7039738"/>
                <a:gd name="connsiteY630" fmla="*/ 2253915 h 4318087"/>
                <a:gd name="connsiteX631" fmla="*/ 692262 w 7039738"/>
                <a:gd name="connsiteY631" fmla="*/ 2269957 h 4318087"/>
                <a:gd name="connsiteX632" fmla="*/ 636114 w 7039738"/>
                <a:gd name="connsiteY632" fmla="*/ 2286000 h 4318087"/>
                <a:gd name="connsiteX633" fmla="*/ 587988 w 7039738"/>
                <a:gd name="connsiteY633" fmla="*/ 2310063 h 4318087"/>
                <a:gd name="connsiteX634" fmla="*/ 563925 w 7039738"/>
                <a:gd name="connsiteY634" fmla="*/ 2334126 h 4318087"/>
                <a:gd name="connsiteX635" fmla="*/ 539862 w 7039738"/>
                <a:gd name="connsiteY635" fmla="*/ 2342147 h 4318087"/>
                <a:gd name="connsiteX636" fmla="*/ 523819 w 7039738"/>
                <a:gd name="connsiteY636" fmla="*/ 2366210 h 4318087"/>
                <a:gd name="connsiteX637" fmla="*/ 499756 w 7039738"/>
                <a:gd name="connsiteY637" fmla="*/ 2390273 h 4318087"/>
                <a:gd name="connsiteX638" fmla="*/ 523819 w 7039738"/>
                <a:gd name="connsiteY638" fmla="*/ 2342147 h 4318087"/>
                <a:gd name="connsiteX639" fmla="*/ 531841 w 7039738"/>
                <a:gd name="connsiteY639" fmla="*/ 2318084 h 4318087"/>
                <a:gd name="connsiteX640" fmla="*/ 555904 w 7039738"/>
                <a:gd name="connsiteY640" fmla="*/ 2302042 h 4318087"/>
                <a:gd name="connsiteX641" fmla="*/ 579967 w 7039738"/>
                <a:gd name="connsiteY641" fmla="*/ 2253915 h 4318087"/>
                <a:gd name="connsiteX642" fmla="*/ 604030 w 7039738"/>
                <a:gd name="connsiteY642" fmla="*/ 2237873 h 4318087"/>
                <a:gd name="connsiteX643" fmla="*/ 620072 w 7039738"/>
                <a:gd name="connsiteY643" fmla="*/ 2213810 h 4318087"/>
                <a:gd name="connsiteX644" fmla="*/ 692262 w 7039738"/>
                <a:gd name="connsiteY644" fmla="*/ 2173705 h 4318087"/>
                <a:gd name="connsiteX645" fmla="*/ 764451 w 7039738"/>
                <a:gd name="connsiteY645" fmla="*/ 2133600 h 4318087"/>
                <a:gd name="connsiteX646" fmla="*/ 780493 w 7039738"/>
                <a:gd name="connsiteY646" fmla="*/ 2117557 h 4318087"/>
                <a:gd name="connsiteX647" fmla="*/ 828619 w 7039738"/>
                <a:gd name="connsiteY647" fmla="*/ 2101515 h 4318087"/>
                <a:gd name="connsiteX648" fmla="*/ 876746 w 7039738"/>
                <a:gd name="connsiteY648" fmla="*/ 2085473 h 4318087"/>
                <a:gd name="connsiteX649" fmla="*/ 900809 w 7039738"/>
                <a:gd name="connsiteY649" fmla="*/ 2077452 h 4318087"/>
                <a:gd name="connsiteX650" fmla="*/ 924872 w 7039738"/>
                <a:gd name="connsiteY650" fmla="*/ 2069431 h 4318087"/>
                <a:gd name="connsiteX651" fmla="*/ 989041 w 7039738"/>
                <a:gd name="connsiteY651" fmla="*/ 2053389 h 4318087"/>
                <a:gd name="connsiteX652" fmla="*/ 1053209 w 7039738"/>
                <a:gd name="connsiteY652" fmla="*/ 2037347 h 4318087"/>
                <a:gd name="connsiteX653" fmla="*/ 1117377 w 7039738"/>
                <a:gd name="connsiteY653" fmla="*/ 2029326 h 4318087"/>
                <a:gd name="connsiteX654" fmla="*/ 1277798 w 7039738"/>
                <a:gd name="connsiteY654" fmla="*/ 2013284 h 4318087"/>
                <a:gd name="connsiteX655" fmla="*/ 1317904 w 7039738"/>
                <a:gd name="connsiteY655" fmla="*/ 2005263 h 4318087"/>
                <a:gd name="connsiteX656" fmla="*/ 1374051 w 7039738"/>
                <a:gd name="connsiteY656" fmla="*/ 1997242 h 4318087"/>
                <a:gd name="connsiteX657" fmla="*/ 1398114 w 7039738"/>
                <a:gd name="connsiteY657" fmla="*/ 1989221 h 4318087"/>
                <a:gd name="connsiteX658" fmla="*/ 1438219 w 7039738"/>
                <a:gd name="connsiteY658" fmla="*/ 1965157 h 4318087"/>
                <a:gd name="connsiteX659" fmla="*/ 1454262 w 7039738"/>
                <a:gd name="connsiteY659" fmla="*/ 1949115 h 4318087"/>
                <a:gd name="connsiteX660" fmla="*/ 1478325 w 7039738"/>
                <a:gd name="connsiteY660" fmla="*/ 1941094 h 4318087"/>
                <a:gd name="connsiteX661" fmla="*/ 1550514 w 7039738"/>
                <a:gd name="connsiteY661" fmla="*/ 1900989 h 4318087"/>
                <a:gd name="connsiteX662" fmla="*/ 1574577 w 7039738"/>
                <a:gd name="connsiteY662" fmla="*/ 1876926 h 4318087"/>
                <a:gd name="connsiteX663" fmla="*/ 1598641 w 7039738"/>
                <a:gd name="connsiteY663" fmla="*/ 1860884 h 4318087"/>
                <a:gd name="connsiteX664" fmla="*/ 1638746 w 7039738"/>
                <a:gd name="connsiteY664" fmla="*/ 1820778 h 4318087"/>
                <a:gd name="connsiteX665" fmla="*/ 1662809 w 7039738"/>
                <a:gd name="connsiteY665" fmla="*/ 1796715 h 4318087"/>
                <a:gd name="connsiteX666" fmla="*/ 1686872 w 7039738"/>
                <a:gd name="connsiteY666" fmla="*/ 1780673 h 4318087"/>
                <a:gd name="connsiteX667" fmla="*/ 1710935 w 7039738"/>
                <a:gd name="connsiteY667" fmla="*/ 1748589 h 4318087"/>
                <a:gd name="connsiteX668" fmla="*/ 1734998 w 7039738"/>
                <a:gd name="connsiteY668" fmla="*/ 1732547 h 4318087"/>
                <a:gd name="connsiteX669" fmla="*/ 1751041 w 7039738"/>
                <a:gd name="connsiteY669" fmla="*/ 1716505 h 4318087"/>
                <a:gd name="connsiteX670" fmla="*/ 1783125 w 7039738"/>
                <a:gd name="connsiteY670" fmla="*/ 1676400 h 4318087"/>
                <a:gd name="connsiteX671" fmla="*/ 1815209 w 7039738"/>
                <a:gd name="connsiteY671" fmla="*/ 1636294 h 4318087"/>
                <a:gd name="connsiteX672" fmla="*/ 1823230 w 7039738"/>
                <a:gd name="connsiteY672" fmla="*/ 1612231 h 4318087"/>
                <a:gd name="connsiteX673" fmla="*/ 1847293 w 7039738"/>
                <a:gd name="connsiteY673" fmla="*/ 1564105 h 4318087"/>
                <a:gd name="connsiteX674" fmla="*/ 1831251 w 7039738"/>
                <a:gd name="connsiteY674" fmla="*/ 1451810 h 4318087"/>
                <a:gd name="connsiteX675" fmla="*/ 1815209 w 7039738"/>
                <a:gd name="connsiteY675" fmla="*/ 1427747 h 4318087"/>
                <a:gd name="connsiteX676" fmla="*/ 1791146 w 7039738"/>
                <a:gd name="connsiteY676" fmla="*/ 1411705 h 4318087"/>
                <a:gd name="connsiteX677" fmla="*/ 1751041 w 7039738"/>
                <a:gd name="connsiteY677" fmla="*/ 1371600 h 4318087"/>
                <a:gd name="connsiteX678" fmla="*/ 1734998 w 7039738"/>
                <a:gd name="connsiteY678" fmla="*/ 1355557 h 4318087"/>
                <a:gd name="connsiteX679" fmla="*/ 1662809 w 7039738"/>
                <a:gd name="connsiteY679" fmla="*/ 1315452 h 4318087"/>
                <a:gd name="connsiteX680" fmla="*/ 1614683 w 7039738"/>
                <a:gd name="connsiteY680" fmla="*/ 1275347 h 4318087"/>
                <a:gd name="connsiteX681" fmla="*/ 1582598 w 7039738"/>
                <a:gd name="connsiteY681" fmla="*/ 1251284 h 4318087"/>
                <a:gd name="connsiteX682" fmla="*/ 1534472 w 7039738"/>
                <a:gd name="connsiteY682" fmla="*/ 1235242 h 4318087"/>
                <a:gd name="connsiteX683" fmla="*/ 1422177 w 7039738"/>
                <a:gd name="connsiteY683" fmla="*/ 1203157 h 4318087"/>
                <a:gd name="connsiteX684" fmla="*/ 1285819 w 7039738"/>
                <a:gd name="connsiteY684" fmla="*/ 1179094 h 4318087"/>
                <a:gd name="connsiteX685" fmla="*/ 1237693 w 7039738"/>
                <a:gd name="connsiteY685" fmla="*/ 1171073 h 4318087"/>
                <a:gd name="connsiteX686" fmla="*/ 1189567 w 7039738"/>
                <a:gd name="connsiteY686" fmla="*/ 1163052 h 4318087"/>
                <a:gd name="connsiteX687" fmla="*/ 1101335 w 7039738"/>
                <a:gd name="connsiteY687" fmla="*/ 1147010 h 4318087"/>
                <a:gd name="connsiteX688" fmla="*/ 900809 w 7039738"/>
                <a:gd name="connsiteY688" fmla="*/ 1155031 h 4318087"/>
                <a:gd name="connsiteX689" fmla="*/ 860704 w 7039738"/>
                <a:gd name="connsiteY689" fmla="*/ 1163052 h 4318087"/>
                <a:gd name="connsiteX690" fmla="*/ 772472 w 7039738"/>
                <a:gd name="connsiteY690" fmla="*/ 1179094 h 4318087"/>
                <a:gd name="connsiteX691" fmla="*/ 748409 w 7039738"/>
                <a:gd name="connsiteY691" fmla="*/ 1195136 h 4318087"/>
                <a:gd name="connsiteX692" fmla="*/ 716325 w 7039738"/>
                <a:gd name="connsiteY692" fmla="*/ 1203157 h 4318087"/>
                <a:gd name="connsiteX693" fmla="*/ 692262 w 7039738"/>
                <a:gd name="connsiteY693" fmla="*/ 1211178 h 4318087"/>
                <a:gd name="connsiteX694" fmla="*/ 628093 w 7039738"/>
                <a:gd name="connsiteY694" fmla="*/ 1243263 h 4318087"/>
                <a:gd name="connsiteX695" fmla="*/ 571946 w 7039738"/>
                <a:gd name="connsiteY695" fmla="*/ 1259305 h 4318087"/>
                <a:gd name="connsiteX696" fmla="*/ 507777 w 7039738"/>
                <a:gd name="connsiteY696" fmla="*/ 1291389 h 4318087"/>
                <a:gd name="connsiteX697" fmla="*/ 475693 w 7039738"/>
                <a:gd name="connsiteY697" fmla="*/ 1307431 h 4318087"/>
                <a:gd name="connsiteX698" fmla="*/ 451630 w 7039738"/>
                <a:gd name="connsiteY698" fmla="*/ 1315452 h 4318087"/>
                <a:gd name="connsiteX699" fmla="*/ 411525 w 7039738"/>
                <a:gd name="connsiteY699" fmla="*/ 1347536 h 4318087"/>
                <a:gd name="connsiteX700" fmla="*/ 355377 w 7039738"/>
                <a:gd name="connsiteY700" fmla="*/ 1379621 h 4318087"/>
                <a:gd name="connsiteX701" fmla="*/ 323293 w 7039738"/>
                <a:gd name="connsiteY701" fmla="*/ 1403684 h 4318087"/>
                <a:gd name="connsiteX702" fmla="*/ 299230 w 7039738"/>
                <a:gd name="connsiteY702" fmla="*/ 1411705 h 4318087"/>
                <a:gd name="connsiteX703" fmla="*/ 275167 w 7039738"/>
                <a:gd name="connsiteY703" fmla="*/ 1435768 h 4318087"/>
                <a:gd name="connsiteX704" fmla="*/ 251104 w 7039738"/>
                <a:gd name="connsiteY704" fmla="*/ 1443789 h 4318087"/>
                <a:gd name="connsiteX705" fmla="*/ 210998 w 7039738"/>
                <a:gd name="connsiteY705" fmla="*/ 1475873 h 4318087"/>
                <a:gd name="connsiteX706" fmla="*/ 186935 w 7039738"/>
                <a:gd name="connsiteY706" fmla="*/ 1491915 h 4318087"/>
                <a:gd name="connsiteX707" fmla="*/ 235062 w 7039738"/>
                <a:gd name="connsiteY707" fmla="*/ 1475873 h 4318087"/>
                <a:gd name="connsiteX708" fmla="*/ 251104 w 7039738"/>
                <a:gd name="connsiteY708" fmla="*/ 1451810 h 4318087"/>
                <a:gd name="connsiteX709" fmla="*/ 251104 w 7039738"/>
                <a:gd name="connsiteY709" fmla="*/ 1371600 h 4318087"/>
                <a:gd name="connsiteX710" fmla="*/ 90683 w 7039738"/>
                <a:gd name="connsiteY710" fmla="*/ 1395663 h 4318087"/>
                <a:gd name="connsiteX711" fmla="*/ 42556 w 7039738"/>
                <a:gd name="connsiteY711" fmla="*/ 1427747 h 4318087"/>
                <a:gd name="connsiteX712" fmla="*/ 18493 w 7039738"/>
                <a:gd name="connsiteY712" fmla="*/ 1443789 h 4318087"/>
                <a:gd name="connsiteX713" fmla="*/ 42556 w 7039738"/>
                <a:gd name="connsiteY713" fmla="*/ 1419726 h 4318087"/>
                <a:gd name="connsiteX714" fmla="*/ 66619 w 7039738"/>
                <a:gd name="connsiteY714" fmla="*/ 1411705 h 4318087"/>
                <a:gd name="connsiteX715" fmla="*/ 106725 w 7039738"/>
                <a:gd name="connsiteY715" fmla="*/ 1379621 h 4318087"/>
                <a:gd name="connsiteX716" fmla="*/ 130788 w 7039738"/>
                <a:gd name="connsiteY716" fmla="*/ 1371600 h 4318087"/>
                <a:gd name="connsiteX717" fmla="*/ 146830 w 7039738"/>
                <a:gd name="connsiteY717" fmla="*/ 1355557 h 4318087"/>
                <a:gd name="connsiteX718" fmla="*/ 170893 w 7039738"/>
                <a:gd name="connsiteY718" fmla="*/ 1339515 h 4318087"/>
                <a:gd name="connsiteX719" fmla="*/ 210998 w 7039738"/>
                <a:gd name="connsiteY719" fmla="*/ 1307431 h 4318087"/>
                <a:gd name="connsiteX720" fmla="*/ 227041 w 7039738"/>
                <a:gd name="connsiteY720" fmla="*/ 1291389 h 4318087"/>
                <a:gd name="connsiteX721" fmla="*/ 275167 w 7039738"/>
                <a:gd name="connsiteY721" fmla="*/ 1275347 h 4318087"/>
                <a:gd name="connsiteX722" fmla="*/ 299230 w 7039738"/>
                <a:gd name="connsiteY722" fmla="*/ 1267326 h 4318087"/>
                <a:gd name="connsiteX723" fmla="*/ 323293 w 7039738"/>
                <a:gd name="connsiteY723" fmla="*/ 1251284 h 4318087"/>
                <a:gd name="connsiteX724" fmla="*/ 371419 w 7039738"/>
                <a:gd name="connsiteY724" fmla="*/ 1235242 h 4318087"/>
                <a:gd name="connsiteX725" fmla="*/ 395483 w 7039738"/>
                <a:gd name="connsiteY725" fmla="*/ 1227221 h 4318087"/>
                <a:gd name="connsiteX726" fmla="*/ 459651 w 7039738"/>
                <a:gd name="connsiteY726" fmla="*/ 1195136 h 4318087"/>
                <a:gd name="connsiteX727" fmla="*/ 507777 w 7039738"/>
                <a:gd name="connsiteY727" fmla="*/ 1171073 h 4318087"/>
                <a:gd name="connsiteX728" fmla="*/ 531841 w 7039738"/>
                <a:gd name="connsiteY728" fmla="*/ 1155031 h 4318087"/>
                <a:gd name="connsiteX729" fmla="*/ 596009 w 7039738"/>
                <a:gd name="connsiteY729" fmla="*/ 1122947 h 4318087"/>
                <a:gd name="connsiteX730" fmla="*/ 644135 w 7039738"/>
                <a:gd name="connsiteY730" fmla="*/ 1106905 h 4318087"/>
                <a:gd name="connsiteX731" fmla="*/ 668198 w 7039738"/>
                <a:gd name="connsiteY731" fmla="*/ 1090863 h 4318087"/>
                <a:gd name="connsiteX732" fmla="*/ 724346 w 7039738"/>
                <a:gd name="connsiteY732" fmla="*/ 1074821 h 4318087"/>
                <a:gd name="connsiteX733" fmla="*/ 772472 w 7039738"/>
                <a:gd name="connsiteY733" fmla="*/ 1058778 h 4318087"/>
                <a:gd name="connsiteX734" fmla="*/ 804556 w 7039738"/>
                <a:gd name="connsiteY734" fmla="*/ 1050757 h 4318087"/>
                <a:gd name="connsiteX735" fmla="*/ 828619 w 7039738"/>
                <a:gd name="connsiteY735" fmla="*/ 1042736 h 4318087"/>
                <a:gd name="connsiteX736" fmla="*/ 940914 w 7039738"/>
                <a:gd name="connsiteY736" fmla="*/ 1026694 h 4318087"/>
                <a:gd name="connsiteX737" fmla="*/ 1165504 w 7039738"/>
                <a:gd name="connsiteY737" fmla="*/ 1034715 h 4318087"/>
                <a:gd name="connsiteX738" fmla="*/ 1333946 w 7039738"/>
                <a:gd name="connsiteY738" fmla="*/ 1050757 h 4318087"/>
                <a:gd name="connsiteX739" fmla="*/ 1486346 w 7039738"/>
                <a:gd name="connsiteY739" fmla="*/ 1058778 h 4318087"/>
                <a:gd name="connsiteX740" fmla="*/ 1534472 w 7039738"/>
                <a:gd name="connsiteY740" fmla="*/ 1074821 h 4318087"/>
                <a:gd name="connsiteX741" fmla="*/ 1558535 w 7039738"/>
                <a:gd name="connsiteY741" fmla="*/ 1082842 h 4318087"/>
                <a:gd name="connsiteX742" fmla="*/ 1614683 w 7039738"/>
                <a:gd name="connsiteY742" fmla="*/ 1090863 h 4318087"/>
                <a:gd name="connsiteX743" fmla="*/ 1606662 w 7039738"/>
                <a:gd name="connsiteY743" fmla="*/ 1074821 h 4318087"/>
                <a:gd name="connsiteX744" fmla="*/ 1542493 w 7039738"/>
                <a:gd name="connsiteY744" fmla="*/ 1018673 h 4318087"/>
                <a:gd name="connsiteX745" fmla="*/ 1478325 w 7039738"/>
                <a:gd name="connsiteY745" fmla="*/ 1002631 h 4318087"/>
                <a:gd name="connsiteX746" fmla="*/ 1454262 w 7039738"/>
                <a:gd name="connsiteY746" fmla="*/ 994610 h 4318087"/>
                <a:gd name="connsiteX747" fmla="*/ 1269777 w 7039738"/>
                <a:gd name="connsiteY747" fmla="*/ 978568 h 4318087"/>
                <a:gd name="connsiteX748" fmla="*/ 1085293 w 7039738"/>
                <a:gd name="connsiteY748" fmla="*/ 962526 h 4318087"/>
                <a:gd name="connsiteX749" fmla="*/ 788514 w 7039738"/>
                <a:gd name="connsiteY749" fmla="*/ 946484 h 4318087"/>
                <a:gd name="connsiteX750" fmla="*/ 668198 w 7039738"/>
                <a:gd name="connsiteY750" fmla="*/ 938463 h 4318087"/>
                <a:gd name="connsiteX751" fmla="*/ 628093 w 7039738"/>
                <a:gd name="connsiteY751" fmla="*/ 930442 h 4318087"/>
                <a:gd name="connsiteX752" fmla="*/ 604030 w 7039738"/>
                <a:gd name="connsiteY752" fmla="*/ 922421 h 4318087"/>
                <a:gd name="connsiteX753" fmla="*/ 531841 w 7039738"/>
                <a:gd name="connsiteY753" fmla="*/ 906378 h 4318087"/>
                <a:gd name="connsiteX754" fmla="*/ 483714 w 7039738"/>
                <a:gd name="connsiteY754" fmla="*/ 890336 h 4318087"/>
                <a:gd name="connsiteX755" fmla="*/ 435588 w 7039738"/>
                <a:gd name="connsiteY755" fmla="*/ 858252 h 4318087"/>
                <a:gd name="connsiteX756" fmla="*/ 387462 w 7039738"/>
                <a:gd name="connsiteY756" fmla="*/ 842210 h 4318087"/>
                <a:gd name="connsiteX757" fmla="*/ 347356 w 7039738"/>
                <a:gd name="connsiteY757" fmla="*/ 810126 h 4318087"/>
                <a:gd name="connsiteX758" fmla="*/ 323293 w 7039738"/>
                <a:gd name="connsiteY758" fmla="*/ 786063 h 4318087"/>
                <a:gd name="connsiteX759" fmla="*/ 299230 w 7039738"/>
                <a:gd name="connsiteY759" fmla="*/ 770021 h 4318087"/>
                <a:gd name="connsiteX760" fmla="*/ 283188 w 7039738"/>
                <a:gd name="connsiteY760" fmla="*/ 753978 h 4318087"/>
                <a:gd name="connsiteX761" fmla="*/ 331314 w 7039738"/>
                <a:gd name="connsiteY761" fmla="*/ 778042 h 4318087"/>
                <a:gd name="connsiteX762" fmla="*/ 379441 w 7039738"/>
                <a:gd name="connsiteY762" fmla="*/ 794084 h 4318087"/>
                <a:gd name="connsiteX763" fmla="*/ 403504 w 7039738"/>
                <a:gd name="connsiteY763" fmla="*/ 802105 h 4318087"/>
                <a:gd name="connsiteX764" fmla="*/ 427567 w 7039738"/>
                <a:gd name="connsiteY764" fmla="*/ 810126 h 4318087"/>
                <a:gd name="connsiteX765" fmla="*/ 467672 w 7039738"/>
                <a:gd name="connsiteY765" fmla="*/ 802105 h 4318087"/>
                <a:gd name="connsiteX766" fmla="*/ 451630 w 7039738"/>
                <a:gd name="connsiteY766" fmla="*/ 753978 h 4318087"/>
                <a:gd name="connsiteX767" fmla="*/ 427567 w 7039738"/>
                <a:gd name="connsiteY767" fmla="*/ 681789 h 4318087"/>
                <a:gd name="connsiteX768" fmla="*/ 419546 w 7039738"/>
                <a:gd name="connsiteY768" fmla="*/ 657726 h 4318087"/>
                <a:gd name="connsiteX769" fmla="*/ 411525 w 7039738"/>
                <a:gd name="connsiteY769" fmla="*/ 633663 h 4318087"/>
                <a:gd name="connsiteX770" fmla="*/ 419546 w 7039738"/>
                <a:gd name="connsiteY770" fmla="*/ 577515 h 431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Lst>
              <a:rect l="l" t="t" r="r" b="b"/>
              <a:pathLst>
                <a:path w="7039738" h="4318087">
                  <a:moveTo>
                    <a:pt x="419546" y="577515"/>
                  </a:moveTo>
                  <a:cubicBezTo>
                    <a:pt x="422220" y="590884"/>
                    <a:pt x="421926" y="605210"/>
                    <a:pt x="427567" y="617621"/>
                  </a:cubicBezTo>
                  <a:cubicBezTo>
                    <a:pt x="447910" y="662376"/>
                    <a:pt x="452153" y="660749"/>
                    <a:pt x="483714" y="681789"/>
                  </a:cubicBezTo>
                  <a:cubicBezTo>
                    <a:pt x="505103" y="745957"/>
                    <a:pt x="473019" y="671094"/>
                    <a:pt x="515798" y="713873"/>
                  </a:cubicBezTo>
                  <a:cubicBezTo>
                    <a:pt x="558576" y="756651"/>
                    <a:pt x="483713" y="724568"/>
                    <a:pt x="547883" y="745957"/>
                  </a:cubicBezTo>
                  <a:cubicBezTo>
                    <a:pt x="575882" y="773957"/>
                    <a:pt x="556751" y="759609"/>
                    <a:pt x="612051" y="778042"/>
                  </a:cubicBezTo>
                  <a:lnTo>
                    <a:pt x="636114" y="786063"/>
                  </a:lnTo>
                  <a:cubicBezTo>
                    <a:pt x="718330" y="813468"/>
                    <a:pt x="653486" y="794302"/>
                    <a:pt x="844662" y="802105"/>
                  </a:cubicBezTo>
                  <a:cubicBezTo>
                    <a:pt x="1117179" y="813228"/>
                    <a:pt x="1055543" y="810183"/>
                    <a:pt x="1382072" y="818147"/>
                  </a:cubicBezTo>
                  <a:cubicBezTo>
                    <a:pt x="1390093" y="820821"/>
                    <a:pt x="1397844" y="824510"/>
                    <a:pt x="1406135" y="826168"/>
                  </a:cubicBezTo>
                  <a:cubicBezTo>
                    <a:pt x="1469839" y="838909"/>
                    <a:pt x="1533763" y="837219"/>
                    <a:pt x="1598641" y="842210"/>
                  </a:cubicBezTo>
                  <a:cubicBezTo>
                    <a:pt x="1634688" y="844983"/>
                    <a:pt x="1675070" y="849286"/>
                    <a:pt x="1710935" y="858252"/>
                  </a:cubicBezTo>
                  <a:cubicBezTo>
                    <a:pt x="1719137" y="860303"/>
                    <a:pt x="1726707" y="864615"/>
                    <a:pt x="1734998" y="866273"/>
                  </a:cubicBezTo>
                  <a:cubicBezTo>
                    <a:pt x="1766893" y="872652"/>
                    <a:pt x="1799051" y="877715"/>
                    <a:pt x="1831251" y="882315"/>
                  </a:cubicBezTo>
                  <a:cubicBezTo>
                    <a:pt x="1849967" y="884989"/>
                    <a:pt x="1868797" y="886954"/>
                    <a:pt x="1887398" y="890336"/>
                  </a:cubicBezTo>
                  <a:cubicBezTo>
                    <a:pt x="1942402" y="900337"/>
                    <a:pt x="1897738" y="894925"/>
                    <a:pt x="1943546" y="906378"/>
                  </a:cubicBezTo>
                  <a:cubicBezTo>
                    <a:pt x="1956772" y="909685"/>
                    <a:pt x="1970425" y="911093"/>
                    <a:pt x="1983651" y="914400"/>
                  </a:cubicBezTo>
                  <a:cubicBezTo>
                    <a:pt x="2013752" y="921926"/>
                    <a:pt x="2007655" y="924688"/>
                    <a:pt x="2039798" y="938463"/>
                  </a:cubicBezTo>
                  <a:cubicBezTo>
                    <a:pt x="2047570" y="941794"/>
                    <a:pt x="2055945" y="943515"/>
                    <a:pt x="2063862" y="946484"/>
                  </a:cubicBezTo>
                  <a:cubicBezTo>
                    <a:pt x="2085316" y="954529"/>
                    <a:pt x="2115798" y="966416"/>
                    <a:pt x="2136051" y="978568"/>
                  </a:cubicBezTo>
                  <a:cubicBezTo>
                    <a:pt x="2152584" y="988488"/>
                    <a:pt x="2166932" y="1002030"/>
                    <a:pt x="2184177" y="1010652"/>
                  </a:cubicBezTo>
                  <a:cubicBezTo>
                    <a:pt x="2194872" y="1015999"/>
                    <a:pt x="2205160" y="1022253"/>
                    <a:pt x="2216262" y="1026694"/>
                  </a:cubicBezTo>
                  <a:cubicBezTo>
                    <a:pt x="2231962" y="1032974"/>
                    <a:pt x="2250318" y="1033356"/>
                    <a:pt x="2264388" y="1042736"/>
                  </a:cubicBezTo>
                  <a:cubicBezTo>
                    <a:pt x="2272409" y="1048083"/>
                    <a:pt x="2280923" y="1052756"/>
                    <a:pt x="2288451" y="1058778"/>
                  </a:cubicBezTo>
                  <a:cubicBezTo>
                    <a:pt x="2294356" y="1063502"/>
                    <a:pt x="2298008" y="1070930"/>
                    <a:pt x="2304493" y="1074821"/>
                  </a:cubicBezTo>
                  <a:cubicBezTo>
                    <a:pt x="2311743" y="1079171"/>
                    <a:pt x="2321165" y="1078736"/>
                    <a:pt x="2328556" y="1082842"/>
                  </a:cubicBezTo>
                  <a:cubicBezTo>
                    <a:pt x="2345410" y="1092205"/>
                    <a:pt x="2360641" y="1104231"/>
                    <a:pt x="2376683" y="1114926"/>
                  </a:cubicBezTo>
                  <a:cubicBezTo>
                    <a:pt x="2384704" y="1120273"/>
                    <a:pt x="2391394" y="1128630"/>
                    <a:pt x="2400746" y="1130968"/>
                  </a:cubicBezTo>
                  <a:lnTo>
                    <a:pt x="2432830" y="1138989"/>
                  </a:lnTo>
                  <a:cubicBezTo>
                    <a:pt x="2438177" y="1147010"/>
                    <a:pt x="2441344" y="1157030"/>
                    <a:pt x="2448872" y="1163052"/>
                  </a:cubicBezTo>
                  <a:cubicBezTo>
                    <a:pt x="2455474" y="1168334"/>
                    <a:pt x="2465373" y="1167292"/>
                    <a:pt x="2472935" y="1171073"/>
                  </a:cubicBezTo>
                  <a:cubicBezTo>
                    <a:pt x="2481557" y="1175384"/>
                    <a:pt x="2489470" y="1181093"/>
                    <a:pt x="2496998" y="1187115"/>
                  </a:cubicBezTo>
                  <a:cubicBezTo>
                    <a:pt x="2502903" y="1191839"/>
                    <a:pt x="2507136" y="1198433"/>
                    <a:pt x="2513041" y="1203157"/>
                  </a:cubicBezTo>
                  <a:cubicBezTo>
                    <a:pt x="2520569" y="1209179"/>
                    <a:pt x="2529899" y="1212795"/>
                    <a:pt x="2537104" y="1219200"/>
                  </a:cubicBezTo>
                  <a:cubicBezTo>
                    <a:pt x="2602028" y="1276911"/>
                    <a:pt x="2559675" y="1258808"/>
                    <a:pt x="2609293" y="1275347"/>
                  </a:cubicBezTo>
                  <a:cubicBezTo>
                    <a:pt x="2646067" y="1330508"/>
                    <a:pt x="2623086" y="1317376"/>
                    <a:pt x="2665441" y="1331494"/>
                  </a:cubicBezTo>
                  <a:cubicBezTo>
                    <a:pt x="2679370" y="1373281"/>
                    <a:pt x="2664338" y="1340142"/>
                    <a:pt x="2689504" y="1371600"/>
                  </a:cubicBezTo>
                  <a:cubicBezTo>
                    <a:pt x="2720059" y="1409794"/>
                    <a:pt x="2688360" y="1384206"/>
                    <a:pt x="2729609" y="1411705"/>
                  </a:cubicBezTo>
                  <a:lnTo>
                    <a:pt x="2721588" y="1387642"/>
                  </a:lnTo>
                  <a:lnTo>
                    <a:pt x="2713567" y="1363578"/>
                  </a:lnTo>
                  <a:lnTo>
                    <a:pt x="2705546" y="1339515"/>
                  </a:lnTo>
                  <a:cubicBezTo>
                    <a:pt x="2691450" y="1184454"/>
                    <a:pt x="2692550" y="1236553"/>
                    <a:pt x="2705546" y="1002631"/>
                  </a:cubicBezTo>
                  <a:cubicBezTo>
                    <a:pt x="2705789" y="998257"/>
                    <a:pt x="2718298" y="938119"/>
                    <a:pt x="2721588" y="930442"/>
                  </a:cubicBezTo>
                  <a:cubicBezTo>
                    <a:pt x="2725385" y="921581"/>
                    <a:pt x="2732283" y="914399"/>
                    <a:pt x="2737630" y="906378"/>
                  </a:cubicBezTo>
                  <a:cubicBezTo>
                    <a:pt x="2754323" y="839604"/>
                    <a:pt x="2733997" y="905623"/>
                    <a:pt x="2761693" y="850231"/>
                  </a:cubicBezTo>
                  <a:cubicBezTo>
                    <a:pt x="2781866" y="809886"/>
                    <a:pt x="2751217" y="828623"/>
                    <a:pt x="2801798" y="778042"/>
                  </a:cubicBezTo>
                  <a:cubicBezTo>
                    <a:pt x="2809819" y="770021"/>
                    <a:pt x="2818898" y="762932"/>
                    <a:pt x="2825862" y="753978"/>
                  </a:cubicBezTo>
                  <a:cubicBezTo>
                    <a:pt x="2837699" y="738759"/>
                    <a:pt x="2847251" y="721894"/>
                    <a:pt x="2857946" y="705852"/>
                  </a:cubicBezTo>
                  <a:cubicBezTo>
                    <a:pt x="2863293" y="697831"/>
                    <a:pt x="2867171" y="688606"/>
                    <a:pt x="2873988" y="681789"/>
                  </a:cubicBezTo>
                  <a:cubicBezTo>
                    <a:pt x="2903137" y="652640"/>
                    <a:pt x="2896391" y="661654"/>
                    <a:pt x="2922114" y="625642"/>
                  </a:cubicBezTo>
                  <a:cubicBezTo>
                    <a:pt x="2981848" y="542012"/>
                    <a:pt x="2887332" y="667378"/>
                    <a:pt x="2962219" y="577515"/>
                  </a:cubicBezTo>
                  <a:cubicBezTo>
                    <a:pt x="2982042" y="553728"/>
                    <a:pt x="2977489" y="549393"/>
                    <a:pt x="2994304" y="521368"/>
                  </a:cubicBezTo>
                  <a:cubicBezTo>
                    <a:pt x="3004224" y="504835"/>
                    <a:pt x="3026388" y="473242"/>
                    <a:pt x="3026388" y="473242"/>
                  </a:cubicBezTo>
                  <a:cubicBezTo>
                    <a:pt x="3031735" y="457200"/>
                    <a:pt x="3033050" y="439185"/>
                    <a:pt x="3042430" y="425115"/>
                  </a:cubicBezTo>
                  <a:cubicBezTo>
                    <a:pt x="3060007" y="398750"/>
                    <a:pt x="3058191" y="406046"/>
                    <a:pt x="3066493" y="376989"/>
                  </a:cubicBezTo>
                  <a:cubicBezTo>
                    <a:pt x="3069521" y="366389"/>
                    <a:pt x="3071486" y="355505"/>
                    <a:pt x="3074514" y="344905"/>
                  </a:cubicBezTo>
                  <a:cubicBezTo>
                    <a:pt x="3076837" y="336775"/>
                    <a:pt x="3080310" y="328999"/>
                    <a:pt x="3082535" y="320842"/>
                  </a:cubicBezTo>
                  <a:cubicBezTo>
                    <a:pt x="3088336" y="299571"/>
                    <a:pt x="3091605" y="277590"/>
                    <a:pt x="3098577" y="256673"/>
                  </a:cubicBezTo>
                  <a:cubicBezTo>
                    <a:pt x="3101251" y="248652"/>
                    <a:pt x="3104764" y="240864"/>
                    <a:pt x="3106598" y="232610"/>
                  </a:cubicBezTo>
                  <a:cubicBezTo>
                    <a:pt x="3125418" y="147922"/>
                    <a:pt x="3104584" y="214585"/>
                    <a:pt x="3122641" y="160421"/>
                  </a:cubicBezTo>
                  <a:cubicBezTo>
                    <a:pt x="3140050" y="21145"/>
                    <a:pt x="3128227" y="73909"/>
                    <a:pt x="3146704" y="0"/>
                  </a:cubicBezTo>
                  <a:cubicBezTo>
                    <a:pt x="3149378" y="8021"/>
                    <a:pt x="3152891" y="15809"/>
                    <a:pt x="3154725" y="24063"/>
                  </a:cubicBezTo>
                  <a:cubicBezTo>
                    <a:pt x="3162726" y="60067"/>
                    <a:pt x="3166905" y="109624"/>
                    <a:pt x="3170767" y="144378"/>
                  </a:cubicBezTo>
                  <a:cubicBezTo>
                    <a:pt x="3168093" y="208547"/>
                    <a:pt x="3156931" y="272923"/>
                    <a:pt x="3162746" y="336884"/>
                  </a:cubicBezTo>
                  <a:cubicBezTo>
                    <a:pt x="3163619" y="346484"/>
                    <a:pt x="3180787" y="328370"/>
                    <a:pt x="3186809" y="320842"/>
                  </a:cubicBezTo>
                  <a:cubicBezTo>
                    <a:pt x="3192091" y="314240"/>
                    <a:pt x="3191049" y="304341"/>
                    <a:pt x="3194830" y="296778"/>
                  </a:cubicBezTo>
                  <a:cubicBezTo>
                    <a:pt x="3199141" y="288156"/>
                    <a:pt x="3206957" y="281524"/>
                    <a:pt x="3210872" y="272715"/>
                  </a:cubicBezTo>
                  <a:cubicBezTo>
                    <a:pt x="3217740" y="257263"/>
                    <a:pt x="3221567" y="240631"/>
                    <a:pt x="3226914" y="224589"/>
                  </a:cubicBezTo>
                  <a:lnTo>
                    <a:pt x="3234935" y="200526"/>
                  </a:lnTo>
                  <a:cubicBezTo>
                    <a:pt x="3237609" y="192505"/>
                    <a:pt x="3238266" y="183498"/>
                    <a:pt x="3242956" y="176463"/>
                  </a:cubicBezTo>
                  <a:lnTo>
                    <a:pt x="3258998" y="152400"/>
                  </a:lnTo>
                  <a:cubicBezTo>
                    <a:pt x="3285960" y="71509"/>
                    <a:pt x="3244817" y="196994"/>
                    <a:pt x="3275041" y="96252"/>
                  </a:cubicBezTo>
                  <a:cubicBezTo>
                    <a:pt x="3304327" y="-1364"/>
                    <a:pt x="3280620" y="89976"/>
                    <a:pt x="3299104" y="16042"/>
                  </a:cubicBezTo>
                  <a:cubicBezTo>
                    <a:pt x="3301778" y="26737"/>
                    <a:pt x="3304734" y="37365"/>
                    <a:pt x="3307125" y="48126"/>
                  </a:cubicBezTo>
                  <a:cubicBezTo>
                    <a:pt x="3310082" y="61434"/>
                    <a:pt x="3311839" y="75005"/>
                    <a:pt x="3315146" y="88231"/>
                  </a:cubicBezTo>
                  <a:cubicBezTo>
                    <a:pt x="3317197" y="96433"/>
                    <a:pt x="3320493" y="104273"/>
                    <a:pt x="3323167" y="112294"/>
                  </a:cubicBezTo>
                  <a:cubicBezTo>
                    <a:pt x="3317847" y="202739"/>
                    <a:pt x="3324254" y="237371"/>
                    <a:pt x="3299104" y="312821"/>
                  </a:cubicBezTo>
                  <a:lnTo>
                    <a:pt x="3283062" y="360947"/>
                  </a:lnTo>
                  <a:cubicBezTo>
                    <a:pt x="3280388" y="368968"/>
                    <a:pt x="3281020" y="379032"/>
                    <a:pt x="3275041" y="385010"/>
                  </a:cubicBezTo>
                  <a:cubicBezTo>
                    <a:pt x="3260119" y="399931"/>
                    <a:pt x="3253075" y="404877"/>
                    <a:pt x="3242956" y="425115"/>
                  </a:cubicBezTo>
                  <a:cubicBezTo>
                    <a:pt x="3239175" y="432677"/>
                    <a:pt x="3239285" y="441928"/>
                    <a:pt x="3234935" y="449178"/>
                  </a:cubicBezTo>
                  <a:cubicBezTo>
                    <a:pt x="3231044" y="455663"/>
                    <a:pt x="3223617" y="459316"/>
                    <a:pt x="3218893" y="465221"/>
                  </a:cubicBezTo>
                  <a:cubicBezTo>
                    <a:pt x="3188338" y="503415"/>
                    <a:pt x="3220037" y="477827"/>
                    <a:pt x="3178788" y="505326"/>
                  </a:cubicBezTo>
                  <a:cubicBezTo>
                    <a:pt x="3173441" y="513347"/>
                    <a:pt x="3169563" y="522572"/>
                    <a:pt x="3162746" y="529389"/>
                  </a:cubicBezTo>
                  <a:cubicBezTo>
                    <a:pt x="3155929" y="536206"/>
                    <a:pt x="3144705" y="537903"/>
                    <a:pt x="3138683" y="545431"/>
                  </a:cubicBezTo>
                  <a:cubicBezTo>
                    <a:pt x="3107571" y="584321"/>
                    <a:pt x="3159101" y="560015"/>
                    <a:pt x="3106598" y="577515"/>
                  </a:cubicBezTo>
                  <a:cubicBezTo>
                    <a:pt x="3103924" y="585536"/>
                    <a:pt x="3102927" y="594328"/>
                    <a:pt x="3098577" y="601578"/>
                  </a:cubicBezTo>
                  <a:cubicBezTo>
                    <a:pt x="3094686" y="608063"/>
                    <a:pt x="3087072" y="611571"/>
                    <a:pt x="3082535" y="617621"/>
                  </a:cubicBezTo>
                  <a:cubicBezTo>
                    <a:pt x="3070967" y="633045"/>
                    <a:pt x="3061146" y="649705"/>
                    <a:pt x="3050451" y="665747"/>
                  </a:cubicBezTo>
                  <a:lnTo>
                    <a:pt x="3034409" y="689810"/>
                  </a:lnTo>
                  <a:lnTo>
                    <a:pt x="3018367" y="713873"/>
                  </a:lnTo>
                  <a:cubicBezTo>
                    <a:pt x="3039756" y="681789"/>
                    <a:pt x="3026388" y="695157"/>
                    <a:pt x="3058472" y="673768"/>
                  </a:cubicBezTo>
                  <a:cubicBezTo>
                    <a:pt x="3061146" y="665747"/>
                    <a:pt x="3060514" y="655684"/>
                    <a:pt x="3066493" y="649705"/>
                  </a:cubicBezTo>
                  <a:cubicBezTo>
                    <a:pt x="3072472" y="643726"/>
                    <a:pt x="3082994" y="645465"/>
                    <a:pt x="3090556" y="641684"/>
                  </a:cubicBezTo>
                  <a:cubicBezTo>
                    <a:pt x="3186850" y="593537"/>
                    <a:pt x="3056074" y="654354"/>
                    <a:pt x="3130662" y="609600"/>
                  </a:cubicBezTo>
                  <a:cubicBezTo>
                    <a:pt x="3137912" y="605250"/>
                    <a:pt x="3147163" y="605359"/>
                    <a:pt x="3154725" y="601578"/>
                  </a:cubicBezTo>
                  <a:cubicBezTo>
                    <a:pt x="3193930" y="581974"/>
                    <a:pt x="3162532" y="587595"/>
                    <a:pt x="3202851" y="577515"/>
                  </a:cubicBezTo>
                  <a:cubicBezTo>
                    <a:pt x="3253752" y="564790"/>
                    <a:pt x="3247234" y="573416"/>
                    <a:pt x="3307125" y="553452"/>
                  </a:cubicBezTo>
                  <a:cubicBezTo>
                    <a:pt x="3315146" y="550778"/>
                    <a:pt x="3322897" y="547089"/>
                    <a:pt x="3331188" y="545431"/>
                  </a:cubicBezTo>
                  <a:cubicBezTo>
                    <a:pt x="3349727" y="541723"/>
                    <a:pt x="3368734" y="540792"/>
                    <a:pt x="3387335" y="537410"/>
                  </a:cubicBezTo>
                  <a:cubicBezTo>
                    <a:pt x="3442341" y="527409"/>
                    <a:pt x="3397671" y="532821"/>
                    <a:pt x="3443483" y="521368"/>
                  </a:cubicBezTo>
                  <a:cubicBezTo>
                    <a:pt x="3456709" y="518062"/>
                    <a:pt x="3470362" y="516654"/>
                    <a:pt x="3483588" y="513347"/>
                  </a:cubicBezTo>
                  <a:cubicBezTo>
                    <a:pt x="3491790" y="511296"/>
                    <a:pt x="3499521" y="507649"/>
                    <a:pt x="3507651" y="505326"/>
                  </a:cubicBezTo>
                  <a:cubicBezTo>
                    <a:pt x="3518251" y="502298"/>
                    <a:pt x="3529135" y="500333"/>
                    <a:pt x="3539735" y="497305"/>
                  </a:cubicBezTo>
                  <a:cubicBezTo>
                    <a:pt x="3566438" y="489676"/>
                    <a:pt x="3565790" y="486278"/>
                    <a:pt x="3595883" y="481263"/>
                  </a:cubicBezTo>
                  <a:cubicBezTo>
                    <a:pt x="3617146" y="477719"/>
                    <a:pt x="3638712" y="476290"/>
                    <a:pt x="3660051" y="473242"/>
                  </a:cubicBezTo>
                  <a:cubicBezTo>
                    <a:pt x="3676151" y="470942"/>
                    <a:pt x="3692301" y="468749"/>
                    <a:pt x="3708177" y="465221"/>
                  </a:cubicBezTo>
                  <a:cubicBezTo>
                    <a:pt x="3716431" y="463387"/>
                    <a:pt x="3723950" y="458858"/>
                    <a:pt x="3732241" y="457200"/>
                  </a:cubicBezTo>
                  <a:cubicBezTo>
                    <a:pt x="3750780" y="453492"/>
                    <a:pt x="3769714" y="452127"/>
                    <a:pt x="3788388" y="449178"/>
                  </a:cubicBezTo>
                  <a:lnTo>
                    <a:pt x="3884641" y="433136"/>
                  </a:lnTo>
                  <a:lnTo>
                    <a:pt x="3932767" y="417094"/>
                  </a:lnTo>
                  <a:cubicBezTo>
                    <a:pt x="3940788" y="414420"/>
                    <a:pt x="3948539" y="410731"/>
                    <a:pt x="3956830" y="409073"/>
                  </a:cubicBezTo>
                  <a:cubicBezTo>
                    <a:pt x="3970198" y="406399"/>
                    <a:pt x="3983782" y="404639"/>
                    <a:pt x="3996935" y="401052"/>
                  </a:cubicBezTo>
                  <a:cubicBezTo>
                    <a:pt x="4013249" y="396603"/>
                    <a:pt x="4045062" y="385010"/>
                    <a:pt x="4045062" y="385010"/>
                  </a:cubicBezTo>
                  <a:cubicBezTo>
                    <a:pt x="4122723" y="326765"/>
                    <a:pt x="4023925" y="395579"/>
                    <a:pt x="4125272" y="344905"/>
                  </a:cubicBezTo>
                  <a:cubicBezTo>
                    <a:pt x="4164918" y="325082"/>
                    <a:pt x="4146013" y="332644"/>
                    <a:pt x="4181419" y="320842"/>
                  </a:cubicBezTo>
                  <a:cubicBezTo>
                    <a:pt x="4213709" y="288554"/>
                    <a:pt x="4177806" y="318953"/>
                    <a:pt x="4229546" y="296778"/>
                  </a:cubicBezTo>
                  <a:cubicBezTo>
                    <a:pt x="4238407" y="292980"/>
                    <a:pt x="4244987" y="285047"/>
                    <a:pt x="4253609" y="280736"/>
                  </a:cubicBezTo>
                  <a:cubicBezTo>
                    <a:pt x="4261171" y="276955"/>
                    <a:pt x="4270110" y="276496"/>
                    <a:pt x="4277672" y="272715"/>
                  </a:cubicBezTo>
                  <a:cubicBezTo>
                    <a:pt x="4286294" y="268404"/>
                    <a:pt x="4293113" y="260984"/>
                    <a:pt x="4301735" y="256673"/>
                  </a:cubicBezTo>
                  <a:cubicBezTo>
                    <a:pt x="4309297" y="252892"/>
                    <a:pt x="4318027" y="251982"/>
                    <a:pt x="4325798" y="248652"/>
                  </a:cubicBezTo>
                  <a:cubicBezTo>
                    <a:pt x="4336789" y="243942"/>
                    <a:pt x="4346892" y="237320"/>
                    <a:pt x="4357883" y="232610"/>
                  </a:cubicBezTo>
                  <a:cubicBezTo>
                    <a:pt x="4365654" y="229280"/>
                    <a:pt x="4374175" y="227920"/>
                    <a:pt x="4381946" y="224589"/>
                  </a:cubicBezTo>
                  <a:cubicBezTo>
                    <a:pt x="4392936" y="219879"/>
                    <a:pt x="4402928" y="212988"/>
                    <a:pt x="4414030" y="208547"/>
                  </a:cubicBezTo>
                  <a:cubicBezTo>
                    <a:pt x="4429730" y="202267"/>
                    <a:pt x="4446114" y="197852"/>
                    <a:pt x="4462156" y="192505"/>
                  </a:cubicBezTo>
                  <a:cubicBezTo>
                    <a:pt x="4470177" y="189831"/>
                    <a:pt x="4479184" y="189174"/>
                    <a:pt x="4486219" y="184484"/>
                  </a:cubicBezTo>
                  <a:cubicBezTo>
                    <a:pt x="4494240" y="179137"/>
                    <a:pt x="4501474" y="172357"/>
                    <a:pt x="4510283" y="168442"/>
                  </a:cubicBezTo>
                  <a:cubicBezTo>
                    <a:pt x="4525735" y="161574"/>
                    <a:pt x="4558409" y="152400"/>
                    <a:pt x="4558409" y="152400"/>
                  </a:cubicBezTo>
                  <a:lnTo>
                    <a:pt x="4606535" y="120315"/>
                  </a:lnTo>
                  <a:cubicBezTo>
                    <a:pt x="4614556" y="114968"/>
                    <a:pt x="4623781" y="111089"/>
                    <a:pt x="4630598" y="104273"/>
                  </a:cubicBezTo>
                  <a:cubicBezTo>
                    <a:pt x="4652620" y="82253"/>
                    <a:pt x="4639467" y="90622"/>
                    <a:pt x="4670704" y="80210"/>
                  </a:cubicBezTo>
                  <a:cubicBezTo>
                    <a:pt x="4649315" y="144377"/>
                    <a:pt x="4681399" y="69516"/>
                    <a:pt x="4638619" y="112294"/>
                  </a:cubicBezTo>
                  <a:cubicBezTo>
                    <a:pt x="4632640" y="118272"/>
                    <a:pt x="4635880" y="129755"/>
                    <a:pt x="4630598" y="136357"/>
                  </a:cubicBezTo>
                  <a:cubicBezTo>
                    <a:pt x="4624576" y="143885"/>
                    <a:pt x="4614556" y="147052"/>
                    <a:pt x="4606535" y="152400"/>
                  </a:cubicBezTo>
                  <a:cubicBezTo>
                    <a:pt x="4601188" y="160421"/>
                    <a:pt x="4598021" y="170441"/>
                    <a:pt x="4590493" y="176463"/>
                  </a:cubicBezTo>
                  <a:cubicBezTo>
                    <a:pt x="4583891" y="181745"/>
                    <a:pt x="4572409" y="178505"/>
                    <a:pt x="4566430" y="184484"/>
                  </a:cubicBezTo>
                  <a:cubicBezTo>
                    <a:pt x="4560451" y="190463"/>
                    <a:pt x="4564388" y="202568"/>
                    <a:pt x="4558409" y="208547"/>
                  </a:cubicBezTo>
                  <a:cubicBezTo>
                    <a:pt x="4552430" y="214526"/>
                    <a:pt x="4525891" y="216568"/>
                    <a:pt x="4534346" y="216568"/>
                  </a:cubicBezTo>
                  <a:cubicBezTo>
                    <a:pt x="4554677" y="216568"/>
                    <a:pt x="4653138" y="203724"/>
                    <a:pt x="4678725" y="200526"/>
                  </a:cubicBezTo>
                  <a:cubicBezTo>
                    <a:pt x="4701542" y="194822"/>
                    <a:pt x="4758883" y="176385"/>
                    <a:pt x="4774977" y="200526"/>
                  </a:cubicBezTo>
                  <a:cubicBezTo>
                    <a:pt x="4784357" y="214596"/>
                    <a:pt x="4742893" y="211221"/>
                    <a:pt x="4726851" y="216568"/>
                  </a:cubicBezTo>
                  <a:cubicBezTo>
                    <a:pt x="4639089" y="245822"/>
                    <a:pt x="4772024" y="199165"/>
                    <a:pt x="4678725" y="240631"/>
                  </a:cubicBezTo>
                  <a:cubicBezTo>
                    <a:pt x="4663272" y="247499"/>
                    <a:pt x="4630598" y="256673"/>
                    <a:pt x="4630598" y="256673"/>
                  </a:cubicBezTo>
                  <a:cubicBezTo>
                    <a:pt x="4622577" y="262020"/>
                    <a:pt x="4615344" y="268800"/>
                    <a:pt x="4606535" y="272715"/>
                  </a:cubicBezTo>
                  <a:cubicBezTo>
                    <a:pt x="4606530" y="272717"/>
                    <a:pt x="4546380" y="292766"/>
                    <a:pt x="4534346" y="296778"/>
                  </a:cubicBezTo>
                  <a:lnTo>
                    <a:pt x="4510283" y="304800"/>
                  </a:lnTo>
                  <a:lnTo>
                    <a:pt x="4486219" y="312821"/>
                  </a:lnTo>
                  <a:lnTo>
                    <a:pt x="4438093" y="344905"/>
                  </a:lnTo>
                  <a:cubicBezTo>
                    <a:pt x="4430072" y="350252"/>
                    <a:pt x="4423175" y="357899"/>
                    <a:pt x="4414030" y="360947"/>
                  </a:cubicBezTo>
                  <a:lnTo>
                    <a:pt x="4365904" y="376989"/>
                  </a:lnTo>
                  <a:lnTo>
                    <a:pt x="4341841" y="385010"/>
                  </a:lnTo>
                  <a:cubicBezTo>
                    <a:pt x="4313841" y="413009"/>
                    <a:pt x="4332972" y="398661"/>
                    <a:pt x="4277672" y="417094"/>
                  </a:cubicBezTo>
                  <a:lnTo>
                    <a:pt x="4277672" y="417094"/>
                  </a:lnTo>
                  <a:cubicBezTo>
                    <a:pt x="4246574" y="437826"/>
                    <a:pt x="4262754" y="430088"/>
                    <a:pt x="4229546" y="441157"/>
                  </a:cubicBezTo>
                  <a:cubicBezTo>
                    <a:pt x="4213504" y="451852"/>
                    <a:pt x="4199710" y="467145"/>
                    <a:pt x="4181419" y="473242"/>
                  </a:cubicBezTo>
                  <a:cubicBezTo>
                    <a:pt x="4057258" y="514629"/>
                    <a:pt x="4185496" y="467193"/>
                    <a:pt x="4109230" y="505326"/>
                  </a:cubicBezTo>
                  <a:cubicBezTo>
                    <a:pt x="4101668" y="509107"/>
                    <a:pt x="4092729" y="509566"/>
                    <a:pt x="4085167" y="513347"/>
                  </a:cubicBezTo>
                  <a:cubicBezTo>
                    <a:pt x="4076545" y="517658"/>
                    <a:pt x="4069913" y="525474"/>
                    <a:pt x="4061104" y="529389"/>
                  </a:cubicBezTo>
                  <a:cubicBezTo>
                    <a:pt x="4045651" y="536257"/>
                    <a:pt x="4029019" y="540084"/>
                    <a:pt x="4012977" y="545431"/>
                  </a:cubicBezTo>
                  <a:lnTo>
                    <a:pt x="3988914" y="553452"/>
                  </a:lnTo>
                  <a:cubicBezTo>
                    <a:pt x="3980893" y="556126"/>
                    <a:pt x="3973254" y="560539"/>
                    <a:pt x="3964851" y="561473"/>
                  </a:cubicBezTo>
                  <a:cubicBezTo>
                    <a:pt x="3940788" y="564147"/>
                    <a:pt x="3916661" y="566294"/>
                    <a:pt x="3892662" y="569494"/>
                  </a:cubicBezTo>
                  <a:cubicBezTo>
                    <a:pt x="3848341" y="575403"/>
                    <a:pt x="3846020" y="577974"/>
                    <a:pt x="3804430" y="585536"/>
                  </a:cubicBezTo>
                  <a:cubicBezTo>
                    <a:pt x="3788429" y="588445"/>
                    <a:pt x="3772180" y="590029"/>
                    <a:pt x="3756304" y="593557"/>
                  </a:cubicBezTo>
                  <a:cubicBezTo>
                    <a:pt x="3748050" y="595391"/>
                    <a:pt x="3740443" y="599527"/>
                    <a:pt x="3732241" y="601578"/>
                  </a:cubicBezTo>
                  <a:cubicBezTo>
                    <a:pt x="3719015" y="604885"/>
                    <a:pt x="3705583" y="607359"/>
                    <a:pt x="3692135" y="609600"/>
                  </a:cubicBezTo>
                  <a:cubicBezTo>
                    <a:pt x="3662619" y="614520"/>
                    <a:pt x="3625590" y="617540"/>
                    <a:pt x="3595883" y="625642"/>
                  </a:cubicBezTo>
                  <a:lnTo>
                    <a:pt x="3523693" y="649705"/>
                  </a:lnTo>
                  <a:cubicBezTo>
                    <a:pt x="3515672" y="652379"/>
                    <a:pt x="3491227" y="658660"/>
                    <a:pt x="3499630" y="657726"/>
                  </a:cubicBezTo>
                  <a:cubicBezTo>
                    <a:pt x="3598525" y="646738"/>
                    <a:pt x="3547728" y="652114"/>
                    <a:pt x="3652030" y="641684"/>
                  </a:cubicBezTo>
                  <a:lnTo>
                    <a:pt x="3980893" y="649705"/>
                  </a:lnTo>
                  <a:cubicBezTo>
                    <a:pt x="3994513" y="650297"/>
                    <a:pt x="4007845" y="654139"/>
                    <a:pt x="4020998" y="657726"/>
                  </a:cubicBezTo>
                  <a:cubicBezTo>
                    <a:pt x="4037312" y="662175"/>
                    <a:pt x="4069125" y="673768"/>
                    <a:pt x="4069125" y="673768"/>
                  </a:cubicBezTo>
                  <a:cubicBezTo>
                    <a:pt x="4079820" y="681789"/>
                    <a:pt x="4089252" y="691852"/>
                    <a:pt x="4101209" y="697831"/>
                  </a:cubicBezTo>
                  <a:cubicBezTo>
                    <a:pt x="4116334" y="705393"/>
                    <a:pt x="4135265" y="704493"/>
                    <a:pt x="4149335" y="713873"/>
                  </a:cubicBezTo>
                  <a:cubicBezTo>
                    <a:pt x="4204497" y="750647"/>
                    <a:pt x="4179171" y="739860"/>
                    <a:pt x="4221525" y="753978"/>
                  </a:cubicBezTo>
                  <a:cubicBezTo>
                    <a:pt x="4246600" y="770695"/>
                    <a:pt x="4256663" y="777956"/>
                    <a:pt x="4285693" y="794084"/>
                  </a:cubicBezTo>
                  <a:cubicBezTo>
                    <a:pt x="4296145" y="799891"/>
                    <a:pt x="4307395" y="804194"/>
                    <a:pt x="4317777" y="810126"/>
                  </a:cubicBezTo>
                  <a:cubicBezTo>
                    <a:pt x="4326147" y="814909"/>
                    <a:pt x="4333218" y="821857"/>
                    <a:pt x="4341841" y="826168"/>
                  </a:cubicBezTo>
                  <a:cubicBezTo>
                    <a:pt x="4349403" y="829949"/>
                    <a:pt x="4358342" y="830408"/>
                    <a:pt x="4365904" y="834189"/>
                  </a:cubicBezTo>
                  <a:cubicBezTo>
                    <a:pt x="4374526" y="838500"/>
                    <a:pt x="4381158" y="846316"/>
                    <a:pt x="4389967" y="850231"/>
                  </a:cubicBezTo>
                  <a:cubicBezTo>
                    <a:pt x="4405419" y="857099"/>
                    <a:pt x="4424023" y="856893"/>
                    <a:pt x="4438093" y="866273"/>
                  </a:cubicBezTo>
                  <a:cubicBezTo>
                    <a:pt x="4446114" y="871620"/>
                    <a:pt x="4453347" y="878400"/>
                    <a:pt x="4462156" y="882315"/>
                  </a:cubicBezTo>
                  <a:cubicBezTo>
                    <a:pt x="4462157" y="882315"/>
                    <a:pt x="4522314" y="902367"/>
                    <a:pt x="4534346" y="906378"/>
                  </a:cubicBezTo>
                  <a:cubicBezTo>
                    <a:pt x="4542367" y="909052"/>
                    <a:pt x="4551374" y="909710"/>
                    <a:pt x="4558409" y="914400"/>
                  </a:cubicBezTo>
                  <a:cubicBezTo>
                    <a:pt x="4596541" y="939822"/>
                    <a:pt x="4573327" y="927394"/>
                    <a:pt x="4630598" y="946484"/>
                  </a:cubicBezTo>
                  <a:lnTo>
                    <a:pt x="4654662" y="954505"/>
                  </a:lnTo>
                  <a:cubicBezTo>
                    <a:pt x="4662683" y="957179"/>
                    <a:pt x="4670523" y="960475"/>
                    <a:pt x="4678725" y="962526"/>
                  </a:cubicBezTo>
                  <a:cubicBezTo>
                    <a:pt x="4689420" y="965200"/>
                    <a:pt x="4700209" y="967519"/>
                    <a:pt x="4710809" y="970547"/>
                  </a:cubicBezTo>
                  <a:cubicBezTo>
                    <a:pt x="4718939" y="972870"/>
                    <a:pt x="4726742" y="976245"/>
                    <a:pt x="4734872" y="978568"/>
                  </a:cubicBezTo>
                  <a:cubicBezTo>
                    <a:pt x="4745472" y="981596"/>
                    <a:pt x="4756356" y="983561"/>
                    <a:pt x="4766956" y="986589"/>
                  </a:cubicBezTo>
                  <a:cubicBezTo>
                    <a:pt x="4775086" y="988912"/>
                    <a:pt x="4782679" y="993220"/>
                    <a:pt x="4791019" y="994610"/>
                  </a:cubicBezTo>
                  <a:cubicBezTo>
                    <a:pt x="4814901" y="998590"/>
                    <a:pt x="4839185" y="999628"/>
                    <a:pt x="4863209" y="1002631"/>
                  </a:cubicBezTo>
                  <a:cubicBezTo>
                    <a:pt x="4881969" y="1004976"/>
                    <a:pt x="4900580" y="1008443"/>
                    <a:pt x="4919356" y="1010652"/>
                  </a:cubicBezTo>
                  <a:cubicBezTo>
                    <a:pt x="4946042" y="1013792"/>
                    <a:pt x="4972904" y="1015340"/>
                    <a:pt x="4999567" y="1018673"/>
                  </a:cubicBezTo>
                  <a:cubicBezTo>
                    <a:pt x="5015705" y="1020690"/>
                    <a:pt x="5063956" y="1026694"/>
                    <a:pt x="5047693" y="1026694"/>
                  </a:cubicBezTo>
                  <a:cubicBezTo>
                    <a:pt x="5015498" y="1026694"/>
                    <a:pt x="4983525" y="1021347"/>
                    <a:pt x="4951441" y="1018673"/>
                  </a:cubicBezTo>
                  <a:cubicBezTo>
                    <a:pt x="4876578" y="1021347"/>
                    <a:pt x="4801472" y="1020110"/>
                    <a:pt x="4726851" y="1026694"/>
                  </a:cubicBezTo>
                  <a:cubicBezTo>
                    <a:pt x="4710007" y="1028180"/>
                    <a:pt x="4678725" y="1042736"/>
                    <a:pt x="4678725" y="1042736"/>
                  </a:cubicBezTo>
                  <a:cubicBezTo>
                    <a:pt x="4684072" y="1058778"/>
                    <a:pt x="4685387" y="1076793"/>
                    <a:pt x="4694767" y="1090863"/>
                  </a:cubicBezTo>
                  <a:lnTo>
                    <a:pt x="4726851" y="1138989"/>
                  </a:lnTo>
                  <a:cubicBezTo>
                    <a:pt x="4732198" y="1147010"/>
                    <a:pt x="4739845" y="1153907"/>
                    <a:pt x="4742893" y="1163052"/>
                  </a:cubicBezTo>
                  <a:cubicBezTo>
                    <a:pt x="4750656" y="1186342"/>
                    <a:pt x="4749994" y="1191389"/>
                    <a:pt x="4766956" y="1211178"/>
                  </a:cubicBezTo>
                  <a:cubicBezTo>
                    <a:pt x="4776799" y="1222662"/>
                    <a:pt x="4790651" y="1230678"/>
                    <a:pt x="4799041" y="1243263"/>
                  </a:cubicBezTo>
                  <a:cubicBezTo>
                    <a:pt x="4809736" y="1259305"/>
                    <a:pt x="4847167" y="1302084"/>
                    <a:pt x="4831125" y="1291389"/>
                  </a:cubicBezTo>
                  <a:cubicBezTo>
                    <a:pt x="4823104" y="1286042"/>
                    <a:pt x="4814267" y="1281751"/>
                    <a:pt x="4807062" y="1275347"/>
                  </a:cubicBezTo>
                  <a:cubicBezTo>
                    <a:pt x="4724642" y="1202086"/>
                    <a:pt x="4789487" y="1247590"/>
                    <a:pt x="4734872" y="1211178"/>
                  </a:cubicBezTo>
                  <a:cubicBezTo>
                    <a:pt x="4715514" y="1182141"/>
                    <a:pt x="4720857" y="1184371"/>
                    <a:pt x="4686746" y="1163052"/>
                  </a:cubicBezTo>
                  <a:cubicBezTo>
                    <a:pt x="4676606" y="1156715"/>
                    <a:pt x="4664392" y="1153960"/>
                    <a:pt x="4654662" y="1147010"/>
                  </a:cubicBezTo>
                  <a:cubicBezTo>
                    <a:pt x="4645431" y="1140417"/>
                    <a:pt x="4640037" y="1129239"/>
                    <a:pt x="4630598" y="1122947"/>
                  </a:cubicBezTo>
                  <a:cubicBezTo>
                    <a:pt x="4623563" y="1118257"/>
                    <a:pt x="4614306" y="1118257"/>
                    <a:pt x="4606535" y="1114926"/>
                  </a:cubicBezTo>
                  <a:cubicBezTo>
                    <a:pt x="4595545" y="1110216"/>
                    <a:pt x="4584903" y="1104691"/>
                    <a:pt x="4574451" y="1098884"/>
                  </a:cubicBezTo>
                  <a:cubicBezTo>
                    <a:pt x="4557576" y="1089509"/>
                    <a:pt x="4527841" y="1071320"/>
                    <a:pt x="4510283" y="1058778"/>
                  </a:cubicBezTo>
                  <a:cubicBezTo>
                    <a:pt x="4499405" y="1051008"/>
                    <a:pt x="4489884" y="1041207"/>
                    <a:pt x="4478198" y="1034715"/>
                  </a:cubicBezTo>
                  <a:cubicBezTo>
                    <a:pt x="4371786" y="975598"/>
                    <a:pt x="4486079" y="1046677"/>
                    <a:pt x="4414030" y="1010652"/>
                  </a:cubicBezTo>
                  <a:cubicBezTo>
                    <a:pt x="4400086" y="1003680"/>
                    <a:pt x="4388576" y="991917"/>
                    <a:pt x="4373925" y="986589"/>
                  </a:cubicBezTo>
                  <a:cubicBezTo>
                    <a:pt x="4358641" y="981031"/>
                    <a:pt x="4341746" y="981758"/>
                    <a:pt x="4325798" y="978568"/>
                  </a:cubicBezTo>
                  <a:cubicBezTo>
                    <a:pt x="4231247" y="959658"/>
                    <a:pt x="4380303" y="982917"/>
                    <a:pt x="4237567" y="962526"/>
                  </a:cubicBezTo>
                  <a:cubicBezTo>
                    <a:pt x="4226872" y="957179"/>
                    <a:pt x="4216473" y="951194"/>
                    <a:pt x="4205483" y="946484"/>
                  </a:cubicBezTo>
                  <a:cubicBezTo>
                    <a:pt x="4197711" y="943153"/>
                    <a:pt x="4188982" y="942244"/>
                    <a:pt x="4181419" y="938463"/>
                  </a:cubicBezTo>
                  <a:cubicBezTo>
                    <a:pt x="4172797" y="934152"/>
                    <a:pt x="4166416" y="925716"/>
                    <a:pt x="4157356" y="922421"/>
                  </a:cubicBezTo>
                  <a:cubicBezTo>
                    <a:pt x="4130378" y="912611"/>
                    <a:pt x="4096697" y="910174"/>
                    <a:pt x="4069125" y="898357"/>
                  </a:cubicBezTo>
                  <a:cubicBezTo>
                    <a:pt x="4058135" y="893647"/>
                    <a:pt x="4048031" y="887025"/>
                    <a:pt x="4037041" y="882315"/>
                  </a:cubicBezTo>
                  <a:cubicBezTo>
                    <a:pt x="4016077" y="873330"/>
                    <a:pt x="4003503" y="873056"/>
                    <a:pt x="3980893" y="866273"/>
                  </a:cubicBezTo>
                  <a:cubicBezTo>
                    <a:pt x="3942838" y="854857"/>
                    <a:pt x="3908768" y="839210"/>
                    <a:pt x="3868598" y="834189"/>
                  </a:cubicBezTo>
                  <a:lnTo>
                    <a:pt x="3804430" y="826168"/>
                  </a:lnTo>
                  <a:cubicBezTo>
                    <a:pt x="3796409" y="823494"/>
                    <a:pt x="3788822" y="818147"/>
                    <a:pt x="3780367" y="818147"/>
                  </a:cubicBezTo>
                  <a:cubicBezTo>
                    <a:pt x="3650769" y="818147"/>
                    <a:pt x="3487555" y="806124"/>
                    <a:pt x="3347230" y="834189"/>
                  </a:cubicBezTo>
                  <a:cubicBezTo>
                    <a:pt x="3316926" y="840250"/>
                    <a:pt x="3297709" y="848022"/>
                    <a:pt x="3267019" y="858252"/>
                  </a:cubicBezTo>
                  <a:lnTo>
                    <a:pt x="3242956" y="866273"/>
                  </a:lnTo>
                  <a:cubicBezTo>
                    <a:pt x="3234935" y="868947"/>
                    <a:pt x="3225928" y="869604"/>
                    <a:pt x="3218893" y="874294"/>
                  </a:cubicBezTo>
                  <a:cubicBezTo>
                    <a:pt x="3163732" y="911068"/>
                    <a:pt x="3189057" y="900280"/>
                    <a:pt x="3146704" y="914400"/>
                  </a:cubicBezTo>
                  <a:cubicBezTo>
                    <a:pt x="3141357" y="922421"/>
                    <a:pt x="3137479" y="931647"/>
                    <a:pt x="3130662" y="938463"/>
                  </a:cubicBezTo>
                  <a:cubicBezTo>
                    <a:pt x="3123845" y="945280"/>
                    <a:pt x="3112620" y="946977"/>
                    <a:pt x="3106598" y="954505"/>
                  </a:cubicBezTo>
                  <a:cubicBezTo>
                    <a:pt x="3101316" y="961107"/>
                    <a:pt x="3102358" y="971006"/>
                    <a:pt x="3098577" y="978568"/>
                  </a:cubicBezTo>
                  <a:cubicBezTo>
                    <a:pt x="3067479" y="1040764"/>
                    <a:pt x="3094675" y="966211"/>
                    <a:pt x="3074514" y="1026694"/>
                  </a:cubicBezTo>
                  <a:cubicBezTo>
                    <a:pt x="3077565" y="1041948"/>
                    <a:pt x="3082334" y="1074420"/>
                    <a:pt x="3090556" y="1090863"/>
                  </a:cubicBezTo>
                  <a:cubicBezTo>
                    <a:pt x="3097506" y="1104762"/>
                    <a:pt x="3110205" y="1121020"/>
                    <a:pt x="3122641" y="1130968"/>
                  </a:cubicBezTo>
                  <a:cubicBezTo>
                    <a:pt x="3130169" y="1136990"/>
                    <a:pt x="3138683" y="1141663"/>
                    <a:pt x="3146704" y="1147010"/>
                  </a:cubicBezTo>
                  <a:cubicBezTo>
                    <a:pt x="3152051" y="1155031"/>
                    <a:pt x="3155340" y="1164902"/>
                    <a:pt x="3162746" y="1171073"/>
                  </a:cubicBezTo>
                  <a:cubicBezTo>
                    <a:pt x="3171932" y="1178728"/>
                    <a:pt x="3184448" y="1181183"/>
                    <a:pt x="3194830" y="1187115"/>
                  </a:cubicBezTo>
                  <a:cubicBezTo>
                    <a:pt x="3203200" y="1191898"/>
                    <a:pt x="3211365" y="1197135"/>
                    <a:pt x="3218893" y="1203157"/>
                  </a:cubicBezTo>
                  <a:cubicBezTo>
                    <a:pt x="3246042" y="1224877"/>
                    <a:pt x="3235082" y="1235291"/>
                    <a:pt x="3283062" y="1251284"/>
                  </a:cubicBezTo>
                  <a:cubicBezTo>
                    <a:pt x="3291083" y="1253958"/>
                    <a:pt x="3299734" y="1255199"/>
                    <a:pt x="3307125" y="1259305"/>
                  </a:cubicBezTo>
                  <a:cubicBezTo>
                    <a:pt x="3323979" y="1268668"/>
                    <a:pt x="3339209" y="1280694"/>
                    <a:pt x="3355251" y="1291389"/>
                  </a:cubicBezTo>
                  <a:cubicBezTo>
                    <a:pt x="3363272" y="1296736"/>
                    <a:pt x="3388857" y="1308794"/>
                    <a:pt x="3379314" y="1307431"/>
                  </a:cubicBezTo>
                  <a:lnTo>
                    <a:pt x="3323167" y="1299410"/>
                  </a:lnTo>
                  <a:cubicBezTo>
                    <a:pt x="3315146" y="1302084"/>
                    <a:pt x="3301778" y="1299410"/>
                    <a:pt x="3299104" y="1307431"/>
                  </a:cubicBezTo>
                  <a:cubicBezTo>
                    <a:pt x="3294793" y="1320364"/>
                    <a:pt x="3301484" y="1335125"/>
                    <a:pt x="3307125" y="1347536"/>
                  </a:cubicBezTo>
                  <a:cubicBezTo>
                    <a:pt x="3330109" y="1398101"/>
                    <a:pt x="3326965" y="1391582"/>
                    <a:pt x="3363272" y="1403684"/>
                  </a:cubicBezTo>
                  <a:cubicBezTo>
                    <a:pt x="3368305" y="1418782"/>
                    <a:pt x="3384976" y="1442059"/>
                    <a:pt x="3347230" y="1435768"/>
                  </a:cubicBezTo>
                  <a:cubicBezTo>
                    <a:pt x="3337721" y="1434183"/>
                    <a:pt x="3329616" y="1426891"/>
                    <a:pt x="3323167" y="1419726"/>
                  </a:cubicBezTo>
                  <a:cubicBezTo>
                    <a:pt x="3305281" y="1399852"/>
                    <a:pt x="3293947" y="1374462"/>
                    <a:pt x="3275041" y="1355557"/>
                  </a:cubicBezTo>
                  <a:cubicBezTo>
                    <a:pt x="3267020" y="1347536"/>
                    <a:pt x="3259590" y="1338876"/>
                    <a:pt x="3250977" y="1331494"/>
                  </a:cubicBezTo>
                  <a:cubicBezTo>
                    <a:pt x="3240827" y="1322794"/>
                    <a:pt x="3229771" y="1315201"/>
                    <a:pt x="3218893" y="1307431"/>
                  </a:cubicBezTo>
                  <a:cubicBezTo>
                    <a:pt x="3211049" y="1301828"/>
                    <a:pt x="3202236" y="1297560"/>
                    <a:pt x="3194830" y="1291389"/>
                  </a:cubicBezTo>
                  <a:cubicBezTo>
                    <a:pt x="3186116" y="1284127"/>
                    <a:pt x="3179721" y="1274290"/>
                    <a:pt x="3170767" y="1267326"/>
                  </a:cubicBezTo>
                  <a:cubicBezTo>
                    <a:pt x="3155548" y="1255489"/>
                    <a:pt x="3136275" y="1248875"/>
                    <a:pt x="3122641" y="1235242"/>
                  </a:cubicBezTo>
                  <a:cubicBezTo>
                    <a:pt x="3086649" y="1199252"/>
                    <a:pt x="3129392" y="1237210"/>
                    <a:pt x="3082535" y="1211178"/>
                  </a:cubicBezTo>
                  <a:cubicBezTo>
                    <a:pt x="3065681" y="1201815"/>
                    <a:pt x="3034409" y="1179094"/>
                    <a:pt x="3034409" y="1179094"/>
                  </a:cubicBezTo>
                  <a:cubicBezTo>
                    <a:pt x="3013020" y="1181768"/>
                    <a:pt x="2991449" y="1183259"/>
                    <a:pt x="2970241" y="1187115"/>
                  </a:cubicBezTo>
                  <a:cubicBezTo>
                    <a:pt x="2961922" y="1188627"/>
                    <a:pt x="2952156" y="1189157"/>
                    <a:pt x="2946177" y="1195136"/>
                  </a:cubicBezTo>
                  <a:cubicBezTo>
                    <a:pt x="2932544" y="1208769"/>
                    <a:pt x="2924788" y="1227221"/>
                    <a:pt x="2914093" y="1243263"/>
                  </a:cubicBezTo>
                  <a:lnTo>
                    <a:pt x="2898051" y="1267326"/>
                  </a:lnTo>
                  <a:cubicBezTo>
                    <a:pt x="2899843" y="1288828"/>
                    <a:pt x="2897712" y="1354879"/>
                    <a:pt x="2914093" y="1387642"/>
                  </a:cubicBezTo>
                  <a:cubicBezTo>
                    <a:pt x="2918404" y="1396264"/>
                    <a:pt x="2925824" y="1403083"/>
                    <a:pt x="2930135" y="1411705"/>
                  </a:cubicBezTo>
                  <a:cubicBezTo>
                    <a:pt x="2949507" y="1450448"/>
                    <a:pt x="2921655" y="1424768"/>
                    <a:pt x="2962219" y="1451810"/>
                  </a:cubicBezTo>
                  <a:cubicBezTo>
                    <a:pt x="2970578" y="1476884"/>
                    <a:pt x="2978687" y="1508241"/>
                    <a:pt x="3002325" y="1524000"/>
                  </a:cubicBezTo>
                  <a:lnTo>
                    <a:pt x="3026388" y="1540042"/>
                  </a:lnTo>
                  <a:cubicBezTo>
                    <a:pt x="3034746" y="1565117"/>
                    <a:pt x="3042853" y="1596471"/>
                    <a:pt x="3066493" y="1612231"/>
                  </a:cubicBezTo>
                  <a:lnTo>
                    <a:pt x="3090556" y="1628273"/>
                  </a:lnTo>
                  <a:cubicBezTo>
                    <a:pt x="3106172" y="1675120"/>
                    <a:pt x="3086358" y="1632095"/>
                    <a:pt x="3122641" y="1668378"/>
                  </a:cubicBezTo>
                  <a:cubicBezTo>
                    <a:pt x="3176118" y="1721855"/>
                    <a:pt x="3098575" y="1665703"/>
                    <a:pt x="3162746" y="1708484"/>
                  </a:cubicBezTo>
                  <a:cubicBezTo>
                    <a:pt x="3193378" y="1754432"/>
                    <a:pt x="3161127" y="1711839"/>
                    <a:pt x="3210872" y="1756610"/>
                  </a:cubicBezTo>
                  <a:cubicBezTo>
                    <a:pt x="3227735" y="1771787"/>
                    <a:pt x="3242956" y="1788694"/>
                    <a:pt x="3258998" y="1804736"/>
                  </a:cubicBezTo>
                  <a:lnTo>
                    <a:pt x="3291083" y="1836821"/>
                  </a:lnTo>
                  <a:cubicBezTo>
                    <a:pt x="3296430" y="1844842"/>
                    <a:pt x="3300308" y="1854067"/>
                    <a:pt x="3307125" y="1860884"/>
                  </a:cubicBezTo>
                  <a:cubicBezTo>
                    <a:pt x="3313942" y="1867701"/>
                    <a:pt x="3323167" y="1871579"/>
                    <a:pt x="3331188" y="1876926"/>
                  </a:cubicBezTo>
                  <a:cubicBezTo>
                    <a:pt x="3355853" y="1926257"/>
                    <a:pt x="3340596" y="1899058"/>
                    <a:pt x="3379314" y="1957136"/>
                  </a:cubicBezTo>
                  <a:lnTo>
                    <a:pt x="3395356" y="1981200"/>
                  </a:lnTo>
                  <a:cubicBezTo>
                    <a:pt x="3400703" y="1989221"/>
                    <a:pt x="3408349" y="1996118"/>
                    <a:pt x="3411398" y="2005263"/>
                  </a:cubicBezTo>
                  <a:cubicBezTo>
                    <a:pt x="3430490" y="2062534"/>
                    <a:pt x="3413371" y="2044009"/>
                    <a:pt x="3451504" y="2069431"/>
                  </a:cubicBezTo>
                  <a:lnTo>
                    <a:pt x="3483588" y="2165684"/>
                  </a:lnTo>
                  <a:lnTo>
                    <a:pt x="3491609" y="2189747"/>
                  </a:lnTo>
                  <a:cubicBezTo>
                    <a:pt x="3494283" y="2197768"/>
                    <a:pt x="3497579" y="2205608"/>
                    <a:pt x="3499630" y="2213810"/>
                  </a:cubicBezTo>
                  <a:cubicBezTo>
                    <a:pt x="3502304" y="2224505"/>
                    <a:pt x="3505489" y="2235084"/>
                    <a:pt x="3507651" y="2245894"/>
                  </a:cubicBezTo>
                  <a:cubicBezTo>
                    <a:pt x="3510841" y="2261842"/>
                    <a:pt x="3512144" y="2278145"/>
                    <a:pt x="3515672" y="2294021"/>
                  </a:cubicBezTo>
                  <a:cubicBezTo>
                    <a:pt x="3517506" y="2302275"/>
                    <a:pt x="3521859" y="2309830"/>
                    <a:pt x="3523693" y="2318084"/>
                  </a:cubicBezTo>
                  <a:cubicBezTo>
                    <a:pt x="3527221" y="2333960"/>
                    <a:pt x="3528805" y="2350209"/>
                    <a:pt x="3531714" y="2366210"/>
                  </a:cubicBezTo>
                  <a:cubicBezTo>
                    <a:pt x="3534153" y="2379623"/>
                    <a:pt x="3537296" y="2392902"/>
                    <a:pt x="3539735" y="2406315"/>
                  </a:cubicBezTo>
                  <a:cubicBezTo>
                    <a:pt x="3542644" y="2422316"/>
                    <a:pt x="3544228" y="2438566"/>
                    <a:pt x="3547756" y="2454442"/>
                  </a:cubicBezTo>
                  <a:cubicBezTo>
                    <a:pt x="3549590" y="2462696"/>
                    <a:pt x="3553454" y="2470375"/>
                    <a:pt x="3555777" y="2478505"/>
                  </a:cubicBezTo>
                  <a:cubicBezTo>
                    <a:pt x="3558805" y="2489105"/>
                    <a:pt x="3561407" y="2499828"/>
                    <a:pt x="3563798" y="2510589"/>
                  </a:cubicBezTo>
                  <a:cubicBezTo>
                    <a:pt x="3566755" y="2523897"/>
                    <a:pt x="3569380" y="2537281"/>
                    <a:pt x="3571819" y="2550694"/>
                  </a:cubicBezTo>
                  <a:cubicBezTo>
                    <a:pt x="3574728" y="2566695"/>
                    <a:pt x="3576313" y="2582945"/>
                    <a:pt x="3579841" y="2598821"/>
                  </a:cubicBezTo>
                  <a:cubicBezTo>
                    <a:pt x="3581675" y="2607075"/>
                    <a:pt x="3585539" y="2614754"/>
                    <a:pt x="3587862" y="2622884"/>
                  </a:cubicBezTo>
                  <a:cubicBezTo>
                    <a:pt x="3590890" y="2633484"/>
                    <a:pt x="3592855" y="2644368"/>
                    <a:pt x="3595883" y="2654968"/>
                  </a:cubicBezTo>
                  <a:cubicBezTo>
                    <a:pt x="3600515" y="2671179"/>
                    <a:pt x="3606554" y="2691376"/>
                    <a:pt x="3619946" y="2703094"/>
                  </a:cubicBezTo>
                  <a:cubicBezTo>
                    <a:pt x="3687382" y="2762100"/>
                    <a:pt x="3644399" y="2719331"/>
                    <a:pt x="3692135" y="2743200"/>
                  </a:cubicBezTo>
                  <a:cubicBezTo>
                    <a:pt x="3700757" y="2747511"/>
                    <a:pt x="3707576" y="2754931"/>
                    <a:pt x="3716198" y="2759242"/>
                  </a:cubicBezTo>
                  <a:cubicBezTo>
                    <a:pt x="3723761" y="2763023"/>
                    <a:pt x="3732132" y="2764940"/>
                    <a:pt x="3740262" y="2767263"/>
                  </a:cubicBezTo>
                  <a:cubicBezTo>
                    <a:pt x="3797339" y="2783570"/>
                    <a:pt x="3800205" y="2777274"/>
                    <a:pt x="3884641" y="2783305"/>
                  </a:cubicBezTo>
                  <a:lnTo>
                    <a:pt x="4165377" y="2775284"/>
                  </a:lnTo>
                  <a:cubicBezTo>
                    <a:pt x="4227460" y="2772462"/>
                    <a:pt x="4236163" y="2764997"/>
                    <a:pt x="4293714" y="2759242"/>
                  </a:cubicBezTo>
                  <a:cubicBezTo>
                    <a:pt x="4328402" y="2755773"/>
                    <a:pt x="4363230" y="2753895"/>
                    <a:pt x="4397988" y="2751221"/>
                  </a:cubicBezTo>
                  <a:cubicBezTo>
                    <a:pt x="4445217" y="2739414"/>
                    <a:pt x="4424640" y="2743389"/>
                    <a:pt x="4486219" y="2735178"/>
                  </a:cubicBezTo>
                  <a:cubicBezTo>
                    <a:pt x="4507586" y="2732329"/>
                    <a:pt x="4528920" y="2729109"/>
                    <a:pt x="4550388" y="2727157"/>
                  </a:cubicBezTo>
                  <a:cubicBezTo>
                    <a:pt x="4630451" y="2719879"/>
                    <a:pt x="4737684" y="2715189"/>
                    <a:pt x="4815083" y="2711115"/>
                  </a:cubicBezTo>
                  <a:cubicBezTo>
                    <a:pt x="4825778" y="2708441"/>
                    <a:pt x="4836254" y="2704653"/>
                    <a:pt x="4847167" y="2703094"/>
                  </a:cubicBezTo>
                  <a:cubicBezTo>
                    <a:pt x="4894188" y="2696377"/>
                    <a:pt x="4999078" y="2689952"/>
                    <a:pt x="5039672" y="2687052"/>
                  </a:cubicBezTo>
                  <a:cubicBezTo>
                    <a:pt x="5110274" y="2672932"/>
                    <a:pt x="5049698" y="2684276"/>
                    <a:pt x="5135925" y="2671010"/>
                  </a:cubicBezTo>
                  <a:cubicBezTo>
                    <a:pt x="5151999" y="2668537"/>
                    <a:pt x="5167951" y="2665289"/>
                    <a:pt x="5184051" y="2662989"/>
                  </a:cubicBezTo>
                  <a:cubicBezTo>
                    <a:pt x="5205390" y="2659941"/>
                    <a:pt x="5226914" y="2658246"/>
                    <a:pt x="5248219" y="2654968"/>
                  </a:cubicBezTo>
                  <a:cubicBezTo>
                    <a:pt x="5261694" y="2652895"/>
                    <a:pt x="5274767" y="2648374"/>
                    <a:pt x="5288325" y="2646947"/>
                  </a:cubicBezTo>
                  <a:cubicBezTo>
                    <a:pt x="5369121" y="2638442"/>
                    <a:pt x="5474625" y="2636641"/>
                    <a:pt x="5553019" y="2630905"/>
                  </a:cubicBezTo>
                  <a:cubicBezTo>
                    <a:pt x="5720355" y="2618661"/>
                    <a:pt x="5700114" y="2614499"/>
                    <a:pt x="5841777" y="2606842"/>
                  </a:cubicBezTo>
                  <a:cubicBezTo>
                    <a:pt x="5903240" y="2603520"/>
                    <a:pt x="5964809" y="2602333"/>
                    <a:pt x="6026262" y="2598821"/>
                  </a:cubicBezTo>
                  <a:cubicBezTo>
                    <a:pt x="6058405" y="2596984"/>
                    <a:pt x="6090496" y="2594171"/>
                    <a:pt x="6122514" y="2590800"/>
                  </a:cubicBezTo>
                  <a:cubicBezTo>
                    <a:pt x="6141316" y="2588821"/>
                    <a:pt x="6159816" y="2584286"/>
                    <a:pt x="6178662" y="2582778"/>
                  </a:cubicBezTo>
                  <a:cubicBezTo>
                    <a:pt x="6226709" y="2578934"/>
                    <a:pt x="6274859" y="2576095"/>
                    <a:pt x="6323041" y="2574757"/>
                  </a:cubicBezTo>
                  <a:lnTo>
                    <a:pt x="6756177" y="2566736"/>
                  </a:lnTo>
                  <a:cubicBezTo>
                    <a:pt x="6849756" y="2569410"/>
                    <a:pt x="6943938" y="2563818"/>
                    <a:pt x="7036914" y="2574757"/>
                  </a:cubicBezTo>
                  <a:cubicBezTo>
                    <a:pt x="7045311" y="2575745"/>
                    <a:pt x="7032674" y="2591258"/>
                    <a:pt x="7028893" y="2598821"/>
                  </a:cubicBezTo>
                  <a:cubicBezTo>
                    <a:pt x="7015525" y="2625557"/>
                    <a:pt x="7012851" y="2622884"/>
                    <a:pt x="6988788" y="2638926"/>
                  </a:cubicBezTo>
                  <a:cubicBezTo>
                    <a:pt x="6986114" y="2646947"/>
                    <a:pt x="6984873" y="2655598"/>
                    <a:pt x="6980767" y="2662989"/>
                  </a:cubicBezTo>
                  <a:cubicBezTo>
                    <a:pt x="6971404" y="2679843"/>
                    <a:pt x="6954780" y="2692824"/>
                    <a:pt x="6948683" y="2711115"/>
                  </a:cubicBezTo>
                  <a:cubicBezTo>
                    <a:pt x="6938270" y="2742353"/>
                    <a:pt x="6946641" y="2729199"/>
                    <a:pt x="6924619" y="2751221"/>
                  </a:cubicBezTo>
                  <a:cubicBezTo>
                    <a:pt x="6918095" y="2770792"/>
                    <a:pt x="6916105" y="2783798"/>
                    <a:pt x="6900556" y="2799347"/>
                  </a:cubicBezTo>
                  <a:cubicBezTo>
                    <a:pt x="6893739" y="2806164"/>
                    <a:pt x="6884514" y="2810042"/>
                    <a:pt x="6876493" y="2815389"/>
                  </a:cubicBezTo>
                  <a:cubicBezTo>
                    <a:pt x="6840831" y="2868882"/>
                    <a:pt x="6875939" y="2831431"/>
                    <a:pt x="6764198" y="2831431"/>
                  </a:cubicBezTo>
                  <a:cubicBezTo>
                    <a:pt x="6617121" y="2831431"/>
                    <a:pt x="6470093" y="2836778"/>
                    <a:pt x="6323041" y="2839452"/>
                  </a:cubicBezTo>
                  <a:cubicBezTo>
                    <a:pt x="6304325" y="2842126"/>
                    <a:pt x="6285494" y="2844091"/>
                    <a:pt x="6266893" y="2847473"/>
                  </a:cubicBezTo>
                  <a:cubicBezTo>
                    <a:pt x="6256047" y="2849445"/>
                    <a:pt x="6245800" y="2854649"/>
                    <a:pt x="6234809" y="2855494"/>
                  </a:cubicBezTo>
                  <a:cubicBezTo>
                    <a:pt x="6141353" y="2862683"/>
                    <a:pt x="5954072" y="2871536"/>
                    <a:pt x="5954072" y="2871536"/>
                  </a:cubicBezTo>
                  <a:cubicBezTo>
                    <a:pt x="5930009" y="2874210"/>
                    <a:pt x="5905851" y="2876133"/>
                    <a:pt x="5881883" y="2879557"/>
                  </a:cubicBezTo>
                  <a:cubicBezTo>
                    <a:pt x="5843864" y="2884988"/>
                    <a:pt x="5807656" y="2898545"/>
                    <a:pt x="5769588" y="2903621"/>
                  </a:cubicBezTo>
                  <a:cubicBezTo>
                    <a:pt x="5742953" y="2907172"/>
                    <a:pt x="5716114" y="2908968"/>
                    <a:pt x="5689377" y="2911642"/>
                  </a:cubicBezTo>
                  <a:cubicBezTo>
                    <a:pt x="5617437" y="2929627"/>
                    <a:pt x="5680031" y="2915942"/>
                    <a:pt x="5544998" y="2927684"/>
                  </a:cubicBezTo>
                  <a:cubicBezTo>
                    <a:pt x="5412616" y="2939195"/>
                    <a:pt x="5479071" y="2944616"/>
                    <a:pt x="5272283" y="2951747"/>
                  </a:cubicBezTo>
                  <a:lnTo>
                    <a:pt x="5039672" y="2959768"/>
                  </a:lnTo>
                  <a:cubicBezTo>
                    <a:pt x="4983111" y="2963808"/>
                    <a:pt x="4920250" y="2966303"/>
                    <a:pt x="4863209" y="2975810"/>
                  </a:cubicBezTo>
                  <a:cubicBezTo>
                    <a:pt x="4852335" y="2977622"/>
                    <a:pt x="4841999" y="2982019"/>
                    <a:pt x="4831125" y="2983831"/>
                  </a:cubicBezTo>
                  <a:cubicBezTo>
                    <a:pt x="4809862" y="2987375"/>
                    <a:pt x="4788323" y="2989003"/>
                    <a:pt x="4766956" y="2991852"/>
                  </a:cubicBezTo>
                  <a:cubicBezTo>
                    <a:pt x="4748216" y="2994351"/>
                    <a:pt x="4729630" y="2998081"/>
                    <a:pt x="4710809" y="2999873"/>
                  </a:cubicBezTo>
                  <a:cubicBezTo>
                    <a:pt x="4673451" y="3003431"/>
                    <a:pt x="4635946" y="3005220"/>
                    <a:pt x="4598514" y="3007894"/>
                  </a:cubicBezTo>
                  <a:lnTo>
                    <a:pt x="4534346" y="3023936"/>
                  </a:lnTo>
                  <a:cubicBezTo>
                    <a:pt x="4523651" y="3026610"/>
                    <a:pt x="4512720" y="3028471"/>
                    <a:pt x="4502262" y="3031957"/>
                  </a:cubicBezTo>
                  <a:lnTo>
                    <a:pt x="4478198" y="3039978"/>
                  </a:lnTo>
                  <a:cubicBezTo>
                    <a:pt x="4472851" y="3045326"/>
                    <a:pt x="4460322" y="3048684"/>
                    <a:pt x="4462156" y="3056021"/>
                  </a:cubicBezTo>
                  <a:cubicBezTo>
                    <a:pt x="4464983" y="3067330"/>
                    <a:pt x="4501870" y="3077280"/>
                    <a:pt x="4510283" y="3080084"/>
                  </a:cubicBezTo>
                  <a:cubicBezTo>
                    <a:pt x="4579244" y="3126058"/>
                    <a:pt x="4491992" y="3070939"/>
                    <a:pt x="4558409" y="3104147"/>
                  </a:cubicBezTo>
                  <a:cubicBezTo>
                    <a:pt x="4567031" y="3108458"/>
                    <a:pt x="4573663" y="3116274"/>
                    <a:pt x="4582472" y="3120189"/>
                  </a:cubicBezTo>
                  <a:cubicBezTo>
                    <a:pt x="4597924" y="3127057"/>
                    <a:pt x="4630598" y="3136231"/>
                    <a:pt x="4630598" y="3136231"/>
                  </a:cubicBezTo>
                  <a:cubicBezTo>
                    <a:pt x="4645519" y="3151151"/>
                    <a:pt x="4650468" y="3158197"/>
                    <a:pt x="4670704" y="3168315"/>
                  </a:cubicBezTo>
                  <a:cubicBezTo>
                    <a:pt x="4678266" y="3172096"/>
                    <a:pt x="4687205" y="3172555"/>
                    <a:pt x="4694767" y="3176336"/>
                  </a:cubicBezTo>
                  <a:cubicBezTo>
                    <a:pt x="4703389" y="3180647"/>
                    <a:pt x="4711302" y="3186356"/>
                    <a:pt x="4718830" y="3192378"/>
                  </a:cubicBezTo>
                  <a:cubicBezTo>
                    <a:pt x="4724735" y="3197102"/>
                    <a:pt x="4728387" y="3204530"/>
                    <a:pt x="4734872" y="3208421"/>
                  </a:cubicBezTo>
                  <a:cubicBezTo>
                    <a:pt x="4742122" y="3212771"/>
                    <a:pt x="4751373" y="3212661"/>
                    <a:pt x="4758935" y="3216442"/>
                  </a:cubicBezTo>
                  <a:cubicBezTo>
                    <a:pt x="4767557" y="3220753"/>
                    <a:pt x="4775470" y="3226462"/>
                    <a:pt x="4782998" y="3232484"/>
                  </a:cubicBezTo>
                  <a:cubicBezTo>
                    <a:pt x="4788903" y="3237208"/>
                    <a:pt x="4792556" y="3244635"/>
                    <a:pt x="4799041" y="3248526"/>
                  </a:cubicBezTo>
                  <a:cubicBezTo>
                    <a:pt x="4806291" y="3252876"/>
                    <a:pt x="4815083" y="3253873"/>
                    <a:pt x="4823104" y="3256547"/>
                  </a:cubicBezTo>
                  <a:cubicBezTo>
                    <a:pt x="4867136" y="3322596"/>
                    <a:pt x="4809565" y="3246908"/>
                    <a:pt x="4863209" y="3288631"/>
                  </a:cubicBezTo>
                  <a:cubicBezTo>
                    <a:pt x="4881117" y="3302559"/>
                    <a:pt x="4895293" y="3320715"/>
                    <a:pt x="4911335" y="3336757"/>
                  </a:cubicBezTo>
                  <a:cubicBezTo>
                    <a:pt x="4916682" y="3342105"/>
                    <a:pt x="4921085" y="3348605"/>
                    <a:pt x="4927377" y="3352800"/>
                  </a:cubicBezTo>
                  <a:lnTo>
                    <a:pt x="4975504" y="3384884"/>
                  </a:lnTo>
                  <a:lnTo>
                    <a:pt x="5023630" y="3416968"/>
                  </a:lnTo>
                  <a:lnTo>
                    <a:pt x="5047693" y="3433010"/>
                  </a:lnTo>
                  <a:cubicBezTo>
                    <a:pt x="5053040" y="3441031"/>
                    <a:pt x="5057387" y="3449818"/>
                    <a:pt x="5063735" y="3457073"/>
                  </a:cubicBezTo>
                  <a:cubicBezTo>
                    <a:pt x="5076185" y="3471301"/>
                    <a:pt x="5090472" y="3483809"/>
                    <a:pt x="5103841" y="3497178"/>
                  </a:cubicBezTo>
                  <a:cubicBezTo>
                    <a:pt x="5109189" y="3502526"/>
                    <a:pt x="5115688" y="3506929"/>
                    <a:pt x="5119883" y="3513221"/>
                  </a:cubicBezTo>
                  <a:cubicBezTo>
                    <a:pt x="5141272" y="3545305"/>
                    <a:pt x="5127904" y="3531937"/>
                    <a:pt x="5159988" y="3553326"/>
                  </a:cubicBezTo>
                  <a:lnTo>
                    <a:pt x="5208114" y="3625515"/>
                  </a:lnTo>
                  <a:cubicBezTo>
                    <a:pt x="5213461" y="3633536"/>
                    <a:pt x="5217339" y="3642761"/>
                    <a:pt x="5224156" y="3649578"/>
                  </a:cubicBezTo>
                  <a:lnTo>
                    <a:pt x="5256241" y="3681663"/>
                  </a:lnTo>
                  <a:cubicBezTo>
                    <a:pt x="5275331" y="3738934"/>
                    <a:pt x="5262903" y="3715719"/>
                    <a:pt x="5288325" y="3753852"/>
                  </a:cubicBezTo>
                  <a:cubicBezTo>
                    <a:pt x="5285651" y="3761873"/>
                    <a:pt x="5287184" y="3773001"/>
                    <a:pt x="5280304" y="3777915"/>
                  </a:cubicBezTo>
                  <a:cubicBezTo>
                    <a:pt x="5266544" y="3787744"/>
                    <a:pt x="5248219" y="3788610"/>
                    <a:pt x="5232177" y="3793957"/>
                  </a:cubicBezTo>
                  <a:cubicBezTo>
                    <a:pt x="5197654" y="3805465"/>
                    <a:pt x="5216319" y="3799927"/>
                    <a:pt x="5176030" y="3810000"/>
                  </a:cubicBezTo>
                  <a:cubicBezTo>
                    <a:pt x="5168009" y="3815347"/>
                    <a:pt x="5160589" y="3821731"/>
                    <a:pt x="5151967" y="3826042"/>
                  </a:cubicBezTo>
                  <a:cubicBezTo>
                    <a:pt x="5112429" y="3845811"/>
                    <a:pt x="5142155" y="3819454"/>
                    <a:pt x="5103841" y="3850105"/>
                  </a:cubicBezTo>
                  <a:cubicBezTo>
                    <a:pt x="5097936" y="3854829"/>
                    <a:pt x="5092522" y="3860242"/>
                    <a:pt x="5087798" y="3866147"/>
                  </a:cubicBezTo>
                  <a:cubicBezTo>
                    <a:pt x="5081776" y="3873675"/>
                    <a:pt x="5079284" y="3884188"/>
                    <a:pt x="5071756" y="3890210"/>
                  </a:cubicBezTo>
                  <a:cubicBezTo>
                    <a:pt x="5065154" y="3895492"/>
                    <a:pt x="5055714" y="3895557"/>
                    <a:pt x="5047693" y="3898231"/>
                  </a:cubicBezTo>
                  <a:cubicBezTo>
                    <a:pt x="5045019" y="3890210"/>
                    <a:pt x="5041897" y="3882325"/>
                    <a:pt x="5039672" y="3874168"/>
                  </a:cubicBezTo>
                  <a:cubicBezTo>
                    <a:pt x="5033871" y="3852897"/>
                    <a:pt x="5030602" y="3830916"/>
                    <a:pt x="5023630" y="3810000"/>
                  </a:cubicBezTo>
                  <a:cubicBezTo>
                    <a:pt x="5015688" y="3786173"/>
                    <a:pt x="5010613" y="3756877"/>
                    <a:pt x="4991546" y="3737810"/>
                  </a:cubicBezTo>
                  <a:cubicBezTo>
                    <a:pt x="4984729" y="3730993"/>
                    <a:pt x="4975504" y="3727115"/>
                    <a:pt x="4967483" y="3721768"/>
                  </a:cubicBezTo>
                  <a:cubicBezTo>
                    <a:pt x="4946094" y="3657601"/>
                    <a:pt x="4978178" y="3732462"/>
                    <a:pt x="4935398" y="3689684"/>
                  </a:cubicBezTo>
                  <a:cubicBezTo>
                    <a:pt x="4929419" y="3683706"/>
                    <a:pt x="4932659" y="3672223"/>
                    <a:pt x="4927377" y="3665621"/>
                  </a:cubicBezTo>
                  <a:cubicBezTo>
                    <a:pt x="4921355" y="3658093"/>
                    <a:pt x="4911159" y="3655181"/>
                    <a:pt x="4903314" y="3649578"/>
                  </a:cubicBezTo>
                  <a:cubicBezTo>
                    <a:pt x="4892436" y="3641808"/>
                    <a:pt x="4881380" y="3634215"/>
                    <a:pt x="4871230" y="3625515"/>
                  </a:cubicBezTo>
                  <a:cubicBezTo>
                    <a:pt x="4862617" y="3618133"/>
                    <a:pt x="4856121" y="3608416"/>
                    <a:pt x="4847167" y="3601452"/>
                  </a:cubicBezTo>
                  <a:cubicBezTo>
                    <a:pt x="4805796" y="3569274"/>
                    <a:pt x="4811284" y="3573449"/>
                    <a:pt x="4774977" y="3561347"/>
                  </a:cubicBezTo>
                  <a:cubicBezTo>
                    <a:pt x="4769630" y="3553326"/>
                    <a:pt x="4767110" y="3542393"/>
                    <a:pt x="4758935" y="3537284"/>
                  </a:cubicBezTo>
                  <a:cubicBezTo>
                    <a:pt x="4744596" y="3528322"/>
                    <a:pt x="4710809" y="3521242"/>
                    <a:pt x="4710809" y="3521242"/>
                  </a:cubicBezTo>
                  <a:cubicBezTo>
                    <a:pt x="4702788" y="3513221"/>
                    <a:pt x="4696184" y="3503470"/>
                    <a:pt x="4686746" y="3497178"/>
                  </a:cubicBezTo>
                  <a:cubicBezTo>
                    <a:pt x="4679711" y="3492488"/>
                    <a:pt x="4669285" y="3494439"/>
                    <a:pt x="4662683" y="3489157"/>
                  </a:cubicBezTo>
                  <a:cubicBezTo>
                    <a:pt x="4610854" y="3447694"/>
                    <a:pt x="4683061" y="3477234"/>
                    <a:pt x="4622577" y="3457073"/>
                  </a:cubicBezTo>
                  <a:lnTo>
                    <a:pt x="4574451" y="3424989"/>
                  </a:lnTo>
                  <a:cubicBezTo>
                    <a:pt x="4566430" y="3419642"/>
                    <a:pt x="4559533" y="3411995"/>
                    <a:pt x="4550388" y="3408947"/>
                  </a:cubicBezTo>
                  <a:lnTo>
                    <a:pt x="4502262" y="3392905"/>
                  </a:lnTo>
                  <a:cubicBezTo>
                    <a:pt x="4463517" y="3354162"/>
                    <a:pt x="4512761" y="3401306"/>
                    <a:pt x="4462156" y="3360821"/>
                  </a:cubicBezTo>
                  <a:cubicBezTo>
                    <a:pt x="4456251" y="3356097"/>
                    <a:pt x="4452599" y="3348669"/>
                    <a:pt x="4446114" y="3344778"/>
                  </a:cubicBezTo>
                  <a:cubicBezTo>
                    <a:pt x="4438864" y="3340428"/>
                    <a:pt x="4429442" y="3340863"/>
                    <a:pt x="4422051" y="3336757"/>
                  </a:cubicBezTo>
                  <a:cubicBezTo>
                    <a:pt x="4405197" y="3327394"/>
                    <a:pt x="4392216" y="3310770"/>
                    <a:pt x="4373925" y="3304673"/>
                  </a:cubicBezTo>
                  <a:lnTo>
                    <a:pt x="4301735" y="3280610"/>
                  </a:lnTo>
                  <a:lnTo>
                    <a:pt x="4277672" y="3272589"/>
                  </a:lnTo>
                  <a:cubicBezTo>
                    <a:pt x="4218851" y="3275263"/>
                    <a:pt x="4159903" y="3275914"/>
                    <a:pt x="4101209" y="3280610"/>
                  </a:cubicBezTo>
                  <a:cubicBezTo>
                    <a:pt x="4092781" y="3281284"/>
                    <a:pt x="4084708" y="3284850"/>
                    <a:pt x="4077146" y="3288631"/>
                  </a:cubicBezTo>
                  <a:cubicBezTo>
                    <a:pt x="4068524" y="3292942"/>
                    <a:pt x="4061104" y="3299326"/>
                    <a:pt x="4053083" y="3304673"/>
                  </a:cubicBezTo>
                  <a:cubicBezTo>
                    <a:pt x="4047736" y="3312694"/>
                    <a:pt x="4043063" y="3321208"/>
                    <a:pt x="4037041" y="3328736"/>
                  </a:cubicBezTo>
                  <a:cubicBezTo>
                    <a:pt x="4032317" y="3334641"/>
                    <a:pt x="4024889" y="3338293"/>
                    <a:pt x="4020998" y="3344778"/>
                  </a:cubicBezTo>
                  <a:cubicBezTo>
                    <a:pt x="4016648" y="3352028"/>
                    <a:pt x="4017083" y="3361451"/>
                    <a:pt x="4012977" y="3368842"/>
                  </a:cubicBezTo>
                  <a:cubicBezTo>
                    <a:pt x="4003614" y="3385696"/>
                    <a:pt x="3991588" y="3400926"/>
                    <a:pt x="3980893" y="3416968"/>
                  </a:cubicBezTo>
                  <a:cubicBezTo>
                    <a:pt x="3975546" y="3424989"/>
                    <a:pt x="3967899" y="3431886"/>
                    <a:pt x="3964851" y="3441031"/>
                  </a:cubicBezTo>
                  <a:lnTo>
                    <a:pt x="3948809" y="3489157"/>
                  </a:lnTo>
                  <a:cubicBezTo>
                    <a:pt x="3946135" y="3497178"/>
                    <a:pt x="3942839" y="3505018"/>
                    <a:pt x="3940788" y="3513221"/>
                  </a:cubicBezTo>
                  <a:lnTo>
                    <a:pt x="3932767" y="3545305"/>
                  </a:lnTo>
                  <a:cubicBezTo>
                    <a:pt x="3920814" y="3724605"/>
                    <a:pt x="3923328" y="3615071"/>
                    <a:pt x="3932767" y="3818021"/>
                  </a:cubicBezTo>
                  <a:cubicBezTo>
                    <a:pt x="3942868" y="4035193"/>
                    <a:pt x="3929874" y="3945044"/>
                    <a:pt x="3948809" y="4058652"/>
                  </a:cubicBezTo>
                  <a:cubicBezTo>
                    <a:pt x="3946135" y="4144210"/>
                    <a:pt x="3951742" y="4230430"/>
                    <a:pt x="3940788" y="4315326"/>
                  </a:cubicBezTo>
                  <a:cubicBezTo>
                    <a:pt x="3939706" y="4323711"/>
                    <a:pt x="3924496" y="4310636"/>
                    <a:pt x="3916725" y="4307305"/>
                  </a:cubicBezTo>
                  <a:cubicBezTo>
                    <a:pt x="3905735" y="4302595"/>
                    <a:pt x="3894590" y="4297895"/>
                    <a:pt x="3884641" y="4291263"/>
                  </a:cubicBezTo>
                  <a:cubicBezTo>
                    <a:pt x="3863082" y="4276891"/>
                    <a:pt x="3875255" y="4269062"/>
                    <a:pt x="3844535" y="4267200"/>
                  </a:cubicBezTo>
                  <a:cubicBezTo>
                    <a:pt x="3764427" y="4262345"/>
                    <a:pt x="3684114" y="4261852"/>
                    <a:pt x="3603904" y="4259178"/>
                  </a:cubicBezTo>
                  <a:cubicBezTo>
                    <a:pt x="3588673" y="4213485"/>
                    <a:pt x="3592634" y="4231257"/>
                    <a:pt x="3587862" y="4154905"/>
                  </a:cubicBezTo>
                  <a:cubicBezTo>
                    <a:pt x="3584189" y="4096138"/>
                    <a:pt x="3583892" y="4037184"/>
                    <a:pt x="3579841" y="3978442"/>
                  </a:cubicBezTo>
                  <a:cubicBezTo>
                    <a:pt x="3579202" y="3969174"/>
                    <a:pt x="3566598" y="3886766"/>
                    <a:pt x="3563798" y="3874168"/>
                  </a:cubicBezTo>
                  <a:cubicBezTo>
                    <a:pt x="3561964" y="3865914"/>
                    <a:pt x="3557828" y="3858307"/>
                    <a:pt x="3555777" y="3850105"/>
                  </a:cubicBezTo>
                  <a:cubicBezTo>
                    <a:pt x="3552470" y="3836879"/>
                    <a:pt x="3551062" y="3823226"/>
                    <a:pt x="3547756" y="3810000"/>
                  </a:cubicBezTo>
                  <a:cubicBezTo>
                    <a:pt x="3545705" y="3801797"/>
                    <a:pt x="3541569" y="3794190"/>
                    <a:pt x="3539735" y="3785936"/>
                  </a:cubicBezTo>
                  <a:cubicBezTo>
                    <a:pt x="3536207" y="3770060"/>
                    <a:pt x="3535242" y="3753686"/>
                    <a:pt x="3531714" y="3737810"/>
                  </a:cubicBezTo>
                  <a:cubicBezTo>
                    <a:pt x="3529880" y="3729556"/>
                    <a:pt x="3526016" y="3721877"/>
                    <a:pt x="3523693" y="3713747"/>
                  </a:cubicBezTo>
                  <a:cubicBezTo>
                    <a:pt x="3520665" y="3703147"/>
                    <a:pt x="3517834" y="3692473"/>
                    <a:pt x="3515672" y="3681663"/>
                  </a:cubicBezTo>
                  <a:cubicBezTo>
                    <a:pt x="3507000" y="3638300"/>
                    <a:pt x="3510809" y="3638714"/>
                    <a:pt x="3499630" y="3601452"/>
                  </a:cubicBezTo>
                  <a:cubicBezTo>
                    <a:pt x="3494771" y="3585255"/>
                    <a:pt x="3488935" y="3569368"/>
                    <a:pt x="3483588" y="3553326"/>
                  </a:cubicBezTo>
                  <a:cubicBezTo>
                    <a:pt x="3480914" y="3545305"/>
                    <a:pt x="3477225" y="3537554"/>
                    <a:pt x="3475567" y="3529263"/>
                  </a:cubicBezTo>
                  <a:cubicBezTo>
                    <a:pt x="3464230" y="3472576"/>
                    <a:pt x="3471857" y="3502091"/>
                    <a:pt x="3451504" y="3441031"/>
                  </a:cubicBezTo>
                  <a:cubicBezTo>
                    <a:pt x="3448830" y="3433010"/>
                    <a:pt x="3447264" y="3424530"/>
                    <a:pt x="3443483" y="3416968"/>
                  </a:cubicBezTo>
                  <a:cubicBezTo>
                    <a:pt x="3438136" y="3406273"/>
                    <a:pt x="3431882" y="3395986"/>
                    <a:pt x="3427441" y="3384884"/>
                  </a:cubicBezTo>
                  <a:cubicBezTo>
                    <a:pt x="3421161" y="3369183"/>
                    <a:pt x="3416746" y="3352799"/>
                    <a:pt x="3411398" y="3336757"/>
                  </a:cubicBezTo>
                  <a:cubicBezTo>
                    <a:pt x="3408724" y="3328736"/>
                    <a:pt x="3408067" y="3319729"/>
                    <a:pt x="3403377" y="3312694"/>
                  </a:cubicBezTo>
                  <a:cubicBezTo>
                    <a:pt x="3398030" y="3304673"/>
                    <a:pt x="3391250" y="3297440"/>
                    <a:pt x="3387335" y="3288631"/>
                  </a:cubicBezTo>
                  <a:cubicBezTo>
                    <a:pt x="3349154" y="3202724"/>
                    <a:pt x="3391556" y="3270900"/>
                    <a:pt x="3355251" y="3216442"/>
                  </a:cubicBezTo>
                  <a:cubicBezTo>
                    <a:pt x="3349904" y="3200400"/>
                    <a:pt x="3348589" y="3182385"/>
                    <a:pt x="3339209" y="3168315"/>
                  </a:cubicBezTo>
                  <a:cubicBezTo>
                    <a:pt x="3300125" y="3109689"/>
                    <a:pt x="3347831" y="3183404"/>
                    <a:pt x="3307125" y="3112168"/>
                  </a:cubicBezTo>
                  <a:cubicBezTo>
                    <a:pt x="3302342" y="3103798"/>
                    <a:pt x="3294998" y="3096914"/>
                    <a:pt x="3291083" y="3088105"/>
                  </a:cubicBezTo>
                  <a:cubicBezTo>
                    <a:pt x="3261590" y="3021745"/>
                    <a:pt x="3291945" y="3056881"/>
                    <a:pt x="3258998" y="3023936"/>
                  </a:cubicBezTo>
                  <a:cubicBezTo>
                    <a:pt x="3239369" y="2965049"/>
                    <a:pt x="3254913" y="2987767"/>
                    <a:pt x="3218893" y="2951747"/>
                  </a:cubicBezTo>
                  <a:cubicBezTo>
                    <a:pt x="3198731" y="2891261"/>
                    <a:pt x="3225929" y="2965821"/>
                    <a:pt x="3194830" y="2903621"/>
                  </a:cubicBezTo>
                  <a:cubicBezTo>
                    <a:pt x="3161639" y="2837239"/>
                    <a:pt x="3220837" y="2930923"/>
                    <a:pt x="3170767" y="2847473"/>
                  </a:cubicBezTo>
                  <a:cubicBezTo>
                    <a:pt x="3160847" y="2830940"/>
                    <a:pt x="3149378" y="2815389"/>
                    <a:pt x="3138683" y="2799347"/>
                  </a:cubicBezTo>
                  <a:cubicBezTo>
                    <a:pt x="3133336" y="2791326"/>
                    <a:pt x="3125690" y="2784429"/>
                    <a:pt x="3122641" y="2775284"/>
                  </a:cubicBezTo>
                  <a:cubicBezTo>
                    <a:pt x="3119967" y="2767263"/>
                    <a:pt x="3118969" y="2758471"/>
                    <a:pt x="3114619" y="2751221"/>
                  </a:cubicBezTo>
                  <a:cubicBezTo>
                    <a:pt x="3110728" y="2744736"/>
                    <a:pt x="3103301" y="2741083"/>
                    <a:pt x="3098577" y="2735178"/>
                  </a:cubicBezTo>
                  <a:cubicBezTo>
                    <a:pt x="3092555" y="2727650"/>
                    <a:pt x="3087882" y="2719136"/>
                    <a:pt x="3082535" y="2711115"/>
                  </a:cubicBezTo>
                  <a:cubicBezTo>
                    <a:pt x="3079861" y="2700420"/>
                    <a:pt x="3079983" y="2688602"/>
                    <a:pt x="3074514" y="2679031"/>
                  </a:cubicBezTo>
                  <a:cubicBezTo>
                    <a:pt x="3068886" y="2669182"/>
                    <a:pt x="3057713" y="2663682"/>
                    <a:pt x="3050451" y="2654968"/>
                  </a:cubicBezTo>
                  <a:cubicBezTo>
                    <a:pt x="3044280" y="2647562"/>
                    <a:pt x="3038720" y="2639527"/>
                    <a:pt x="3034409" y="2630905"/>
                  </a:cubicBezTo>
                  <a:cubicBezTo>
                    <a:pt x="3030628" y="2623343"/>
                    <a:pt x="3030169" y="2614404"/>
                    <a:pt x="3026388" y="2606842"/>
                  </a:cubicBezTo>
                  <a:cubicBezTo>
                    <a:pt x="3020522" y="2595109"/>
                    <a:pt x="2991736" y="2557965"/>
                    <a:pt x="2986283" y="2550694"/>
                  </a:cubicBezTo>
                  <a:cubicBezTo>
                    <a:pt x="2971576" y="2506574"/>
                    <a:pt x="2987099" y="2546107"/>
                    <a:pt x="2962219" y="2502568"/>
                  </a:cubicBezTo>
                  <a:cubicBezTo>
                    <a:pt x="2956287" y="2492186"/>
                    <a:pt x="2950887" y="2481474"/>
                    <a:pt x="2946177" y="2470484"/>
                  </a:cubicBezTo>
                  <a:cubicBezTo>
                    <a:pt x="2942846" y="2462713"/>
                    <a:pt x="2942506" y="2453671"/>
                    <a:pt x="2938156" y="2446421"/>
                  </a:cubicBezTo>
                  <a:cubicBezTo>
                    <a:pt x="2934265" y="2439936"/>
                    <a:pt x="2927461" y="2435726"/>
                    <a:pt x="2922114" y="2430378"/>
                  </a:cubicBezTo>
                  <a:cubicBezTo>
                    <a:pt x="2916767" y="2414336"/>
                    <a:pt x="2915452" y="2396322"/>
                    <a:pt x="2906072" y="2382252"/>
                  </a:cubicBezTo>
                  <a:lnTo>
                    <a:pt x="2873988" y="2334126"/>
                  </a:lnTo>
                  <a:cubicBezTo>
                    <a:pt x="2868641" y="2326105"/>
                    <a:pt x="2860994" y="2319208"/>
                    <a:pt x="2857946" y="2310063"/>
                  </a:cubicBezTo>
                  <a:cubicBezTo>
                    <a:pt x="2852599" y="2294021"/>
                    <a:pt x="2851284" y="2276006"/>
                    <a:pt x="2841904" y="2261936"/>
                  </a:cubicBezTo>
                  <a:cubicBezTo>
                    <a:pt x="2836557" y="2253915"/>
                    <a:pt x="2830173" y="2246495"/>
                    <a:pt x="2825862" y="2237873"/>
                  </a:cubicBezTo>
                  <a:cubicBezTo>
                    <a:pt x="2805038" y="2196224"/>
                    <a:pt x="2833133" y="2229101"/>
                    <a:pt x="2801798" y="2197768"/>
                  </a:cubicBezTo>
                  <a:cubicBezTo>
                    <a:pt x="2799124" y="2189747"/>
                    <a:pt x="2797883" y="2181096"/>
                    <a:pt x="2793777" y="2173705"/>
                  </a:cubicBezTo>
                  <a:cubicBezTo>
                    <a:pt x="2793773" y="2173698"/>
                    <a:pt x="2753674" y="2113550"/>
                    <a:pt x="2745651" y="2101515"/>
                  </a:cubicBezTo>
                  <a:cubicBezTo>
                    <a:pt x="2740304" y="2093494"/>
                    <a:pt x="2732657" y="2086597"/>
                    <a:pt x="2729609" y="2077452"/>
                  </a:cubicBezTo>
                  <a:cubicBezTo>
                    <a:pt x="2726935" y="2069431"/>
                    <a:pt x="2726870" y="2059991"/>
                    <a:pt x="2721588" y="2053389"/>
                  </a:cubicBezTo>
                  <a:cubicBezTo>
                    <a:pt x="2715566" y="2045861"/>
                    <a:pt x="2705546" y="2042694"/>
                    <a:pt x="2697525" y="2037347"/>
                  </a:cubicBezTo>
                  <a:cubicBezTo>
                    <a:pt x="2680025" y="1984847"/>
                    <a:pt x="2704330" y="2036374"/>
                    <a:pt x="2665441" y="2005263"/>
                  </a:cubicBezTo>
                  <a:cubicBezTo>
                    <a:pt x="2657913" y="1999241"/>
                    <a:pt x="2655570" y="1988606"/>
                    <a:pt x="2649398" y="1981200"/>
                  </a:cubicBezTo>
                  <a:cubicBezTo>
                    <a:pt x="2642136" y="1972486"/>
                    <a:pt x="2632597" y="1965851"/>
                    <a:pt x="2625335" y="1957136"/>
                  </a:cubicBezTo>
                  <a:cubicBezTo>
                    <a:pt x="2619164" y="1949730"/>
                    <a:pt x="2615697" y="1940278"/>
                    <a:pt x="2609293" y="1933073"/>
                  </a:cubicBezTo>
                  <a:cubicBezTo>
                    <a:pt x="2569335" y="1888120"/>
                    <a:pt x="2573676" y="1893287"/>
                    <a:pt x="2537104" y="1868905"/>
                  </a:cubicBezTo>
                  <a:cubicBezTo>
                    <a:pt x="2505152" y="1820977"/>
                    <a:pt x="2540048" y="1862652"/>
                    <a:pt x="2496998" y="1836821"/>
                  </a:cubicBezTo>
                  <a:cubicBezTo>
                    <a:pt x="2490513" y="1832930"/>
                    <a:pt x="2487006" y="1825316"/>
                    <a:pt x="2480956" y="1820778"/>
                  </a:cubicBezTo>
                  <a:cubicBezTo>
                    <a:pt x="2465532" y="1809210"/>
                    <a:pt x="2448872" y="1799389"/>
                    <a:pt x="2432830" y="1788694"/>
                  </a:cubicBezTo>
                  <a:cubicBezTo>
                    <a:pt x="2424809" y="1783347"/>
                    <a:pt x="2417912" y="1775700"/>
                    <a:pt x="2408767" y="1772652"/>
                  </a:cubicBezTo>
                  <a:lnTo>
                    <a:pt x="2336577" y="1748589"/>
                  </a:lnTo>
                  <a:lnTo>
                    <a:pt x="2312514" y="1740568"/>
                  </a:lnTo>
                  <a:cubicBezTo>
                    <a:pt x="2293798" y="1743242"/>
                    <a:pt x="2274789" y="1744338"/>
                    <a:pt x="2256367" y="1748589"/>
                  </a:cubicBezTo>
                  <a:cubicBezTo>
                    <a:pt x="2239890" y="1752391"/>
                    <a:pt x="2208241" y="1764631"/>
                    <a:pt x="2208241" y="1764631"/>
                  </a:cubicBezTo>
                  <a:cubicBezTo>
                    <a:pt x="2202893" y="1769978"/>
                    <a:pt x="2198683" y="1776782"/>
                    <a:pt x="2192198" y="1780673"/>
                  </a:cubicBezTo>
                  <a:cubicBezTo>
                    <a:pt x="2184948" y="1785023"/>
                    <a:pt x="2174737" y="1783412"/>
                    <a:pt x="2168135" y="1788694"/>
                  </a:cubicBezTo>
                  <a:cubicBezTo>
                    <a:pt x="2116305" y="1830158"/>
                    <a:pt x="2188513" y="1800617"/>
                    <a:pt x="2128030" y="1820778"/>
                  </a:cubicBezTo>
                  <a:cubicBezTo>
                    <a:pt x="2122683" y="1826126"/>
                    <a:pt x="2116712" y="1830916"/>
                    <a:pt x="2111988" y="1836821"/>
                  </a:cubicBezTo>
                  <a:cubicBezTo>
                    <a:pt x="2105966" y="1844349"/>
                    <a:pt x="2102763" y="1854067"/>
                    <a:pt x="2095946" y="1860884"/>
                  </a:cubicBezTo>
                  <a:cubicBezTo>
                    <a:pt x="2089129" y="1867701"/>
                    <a:pt x="2079904" y="1871579"/>
                    <a:pt x="2071883" y="1876926"/>
                  </a:cubicBezTo>
                  <a:cubicBezTo>
                    <a:pt x="2036427" y="1930110"/>
                    <a:pt x="2078099" y="1871011"/>
                    <a:pt x="2031777" y="1925052"/>
                  </a:cubicBezTo>
                  <a:cubicBezTo>
                    <a:pt x="1991979" y="1971482"/>
                    <a:pt x="2026013" y="1944937"/>
                    <a:pt x="1983651" y="1973178"/>
                  </a:cubicBezTo>
                  <a:lnTo>
                    <a:pt x="1919483" y="2069431"/>
                  </a:lnTo>
                  <a:cubicBezTo>
                    <a:pt x="1914136" y="2077452"/>
                    <a:pt x="1906490" y="2084349"/>
                    <a:pt x="1903441" y="2093494"/>
                  </a:cubicBezTo>
                  <a:cubicBezTo>
                    <a:pt x="1893027" y="2124731"/>
                    <a:pt x="1901397" y="2111578"/>
                    <a:pt x="1879377" y="2133600"/>
                  </a:cubicBezTo>
                  <a:cubicBezTo>
                    <a:pt x="1860986" y="2188772"/>
                    <a:pt x="1886141" y="2121763"/>
                    <a:pt x="1847293" y="2189747"/>
                  </a:cubicBezTo>
                  <a:cubicBezTo>
                    <a:pt x="1843098" y="2197088"/>
                    <a:pt x="1843053" y="2206248"/>
                    <a:pt x="1839272" y="2213810"/>
                  </a:cubicBezTo>
                  <a:cubicBezTo>
                    <a:pt x="1824335" y="2243683"/>
                    <a:pt x="1821342" y="2235326"/>
                    <a:pt x="1799167" y="2261936"/>
                  </a:cubicBezTo>
                  <a:cubicBezTo>
                    <a:pt x="1792995" y="2269342"/>
                    <a:pt x="1789942" y="2279183"/>
                    <a:pt x="1783125" y="2286000"/>
                  </a:cubicBezTo>
                  <a:cubicBezTo>
                    <a:pt x="1776309" y="2292817"/>
                    <a:pt x="1766317" y="2295694"/>
                    <a:pt x="1759062" y="2302042"/>
                  </a:cubicBezTo>
                  <a:cubicBezTo>
                    <a:pt x="1744834" y="2314492"/>
                    <a:pt x="1732325" y="2328779"/>
                    <a:pt x="1718956" y="2342147"/>
                  </a:cubicBezTo>
                  <a:cubicBezTo>
                    <a:pt x="1710935" y="2350168"/>
                    <a:pt x="1705654" y="2362623"/>
                    <a:pt x="1694893" y="2366210"/>
                  </a:cubicBezTo>
                  <a:lnTo>
                    <a:pt x="1670830" y="2374231"/>
                  </a:lnTo>
                  <a:cubicBezTo>
                    <a:pt x="1634953" y="2428047"/>
                    <a:pt x="1677217" y="2375321"/>
                    <a:pt x="1630725" y="2406315"/>
                  </a:cubicBezTo>
                  <a:cubicBezTo>
                    <a:pt x="1621287" y="2412607"/>
                    <a:pt x="1615376" y="2423116"/>
                    <a:pt x="1606662" y="2430378"/>
                  </a:cubicBezTo>
                  <a:cubicBezTo>
                    <a:pt x="1563929" y="2465989"/>
                    <a:pt x="1601947" y="2430324"/>
                    <a:pt x="1558535" y="2454442"/>
                  </a:cubicBezTo>
                  <a:cubicBezTo>
                    <a:pt x="1541681" y="2463805"/>
                    <a:pt x="1528700" y="2480429"/>
                    <a:pt x="1510409" y="2486526"/>
                  </a:cubicBezTo>
                  <a:cubicBezTo>
                    <a:pt x="1494367" y="2491873"/>
                    <a:pt x="1478688" y="2498467"/>
                    <a:pt x="1462283" y="2502568"/>
                  </a:cubicBezTo>
                  <a:cubicBezTo>
                    <a:pt x="1451588" y="2505242"/>
                    <a:pt x="1440757" y="2507421"/>
                    <a:pt x="1430198" y="2510589"/>
                  </a:cubicBezTo>
                  <a:cubicBezTo>
                    <a:pt x="1414001" y="2515448"/>
                    <a:pt x="1398477" y="2522530"/>
                    <a:pt x="1382072" y="2526631"/>
                  </a:cubicBezTo>
                  <a:cubicBezTo>
                    <a:pt x="1371792" y="2529201"/>
                    <a:pt x="1337432" y="2536919"/>
                    <a:pt x="1325925" y="2542673"/>
                  </a:cubicBezTo>
                  <a:cubicBezTo>
                    <a:pt x="1317303" y="2546984"/>
                    <a:pt x="1310671" y="2554800"/>
                    <a:pt x="1301862" y="2558715"/>
                  </a:cubicBezTo>
                  <a:cubicBezTo>
                    <a:pt x="1301861" y="2558715"/>
                    <a:pt x="1241704" y="2578767"/>
                    <a:pt x="1229672" y="2582778"/>
                  </a:cubicBezTo>
                  <a:lnTo>
                    <a:pt x="1205609" y="2590800"/>
                  </a:lnTo>
                  <a:cubicBezTo>
                    <a:pt x="1197588" y="2593474"/>
                    <a:pt x="1188581" y="2594131"/>
                    <a:pt x="1181546" y="2598821"/>
                  </a:cubicBezTo>
                  <a:cubicBezTo>
                    <a:pt x="1155285" y="2616328"/>
                    <a:pt x="1145803" y="2625698"/>
                    <a:pt x="1109356" y="2630905"/>
                  </a:cubicBezTo>
                  <a:cubicBezTo>
                    <a:pt x="1090640" y="2633579"/>
                    <a:pt x="1071810" y="2635544"/>
                    <a:pt x="1053209" y="2638926"/>
                  </a:cubicBezTo>
                  <a:cubicBezTo>
                    <a:pt x="957121" y="2656397"/>
                    <a:pt x="1074381" y="2637786"/>
                    <a:pt x="997062" y="2654968"/>
                  </a:cubicBezTo>
                  <a:cubicBezTo>
                    <a:pt x="981186" y="2658496"/>
                    <a:pt x="965009" y="2660516"/>
                    <a:pt x="948935" y="2662989"/>
                  </a:cubicBezTo>
                  <a:cubicBezTo>
                    <a:pt x="890350" y="2672002"/>
                    <a:pt x="899684" y="2669027"/>
                    <a:pt x="844662" y="2679031"/>
                  </a:cubicBezTo>
                  <a:cubicBezTo>
                    <a:pt x="821917" y="2683166"/>
                    <a:pt x="795004" y="2688635"/>
                    <a:pt x="772472" y="2695073"/>
                  </a:cubicBezTo>
                  <a:cubicBezTo>
                    <a:pt x="764342" y="2697396"/>
                    <a:pt x="756611" y="2701043"/>
                    <a:pt x="748409" y="2703094"/>
                  </a:cubicBezTo>
                  <a:cubicBezTo>
                    <a:pt x="735183" y="2706401"/>
                    <a:pt x="721612" y="2708158"/>
                    <a:pt x="708304" y="2711115"/>
                  </a:cubicBezTo>
                  <a:cubicBezTo>
                    <a:pt x="697542" y="2713506"/>
                    <a:pt x="686981" y="2716745"/>
                    <a:pt x="676219" y="2719136"/>
                  </a:cubicBezTo>
                  <a:cubicBezTo>
                    <a:pt x="662911" y="2722093"/>
                    <a:pt x="649398" y="2724091"/>
                    <a:pt x="636114" y="2727157"/>
                  </a:cubicBezTo>
                  <a:cubicBezTo>
                    <a:pt x="614631" y="2732115"/>
                    <a:pt x="591666" y="2733340"/>
                    <a:pt x="571946" y="2743200"/>
                  </a:cubicBezTo>
                  <a:cubicBezTo>
                    <a:pt x="561251" y="2748547"/>
                    <a:pt x="549811" y="2752610"/>
                    <a:pt x="539862" y="2759242"/>
                  </a:cubicBezTo>
                  <a:cubicBezTo>
                    <a:pt x="533570" y="2763437"/>
                    <a:pt x="530583" y="2771902"/>
                    <a:pt x="523819" y="2775284"/>
                  </a:cubicBezTo>
                  <a:cubicBezTo>
                    <a:pt x="508694" y="2782846"/>
                    <a:pt x="489763" y="2781946"/>
                    <a:pt x="475693" y="2791326"/>
                  </a:cubicBezTo>
                  <a:cubicBezTo>
                    <a:pt x="456649" y="2804022"/>
                    <a:pt x="436957" y="2816507"/>
                    <a:pt x="419546" y="2831431"/>
                  </a:cubicBezTo>
                  <a:cubicBezTo>
                    <a:pt x="410933" y="2838813"/>
                    <a:pt x="404197" y="2848232"/>
                    <a:pt x="395483" y="2855494"/>
                  </a:cubicBezTo>
                  <a:cubicBezTo>
                    <a:pt x="361064" y="2884176"/>
                    <a:pt x="379314" y="2857250"/>
                    <a:pt x="347356" y="2895600"/>
                  </a:cubicBezTo>
                  <a:cubicBezTo>
                    <a:pt x="313937" y="2935704"/>
                    <a:pt x="351365" y="2906296"/>
                    <a:pt x="307251" y="2935705"/>
                  </a:cubicBezTo>
                  <a:cubicBezTo>
                    <a:pt x="301904" y="2943726"/>
                    <a:pt x="297380" y="2952362"/>
                    <a:pt x="291209" y="2959768"/>
                  </a:cubicBezTo>
                  <a:cubicBezTo>
                    <a:pt x="271909" y="2982928"/>
                    <a:pt x="266743" y="2984099"/>
                    <a:pt x="243083" y="2999873"/>
                  </a:cubicBezTo>
                  <a:cubicBezTo>
                    <a:pt x="237736" y="3007894"/>
                    <a:pt x="234569" y="3017914"/>
                    <a:pt x="227041" y="3023936"/>
                  </a:cubicBezTo>
                  <a:cubicBezTo>
                    <a:pt x="220439" y="3029218"/>
                    <a:pt x="210540" y="3028176"/>
                    <a:pt x="202977" y="3031957"/>
                  </a:cubicBezTo>
                  <a:cubicBezTo>
                    <a:pt x="194355" y="3036268"/>
                    <a:pt x="186935" y="3042652"/>
                    <a:pt x="178914" y="3048000"/>
                  </a:cubicBezTo>
                  <a:cubicBezTo>
                    <a:pt x="149504" y="3092116"/>
                    <a:pt x="178914" y="3054684"/>
                    <a:pt x="138809" y="3088105"/>
                  </a:cubicBezTo>
                  <a:cubicBezTo>
                    <a:pt x="115649" y="3107405"/>
                    <a:pt x="114478" y="3112571"/>
                    <a:pt x="98704" y="3136231"/>
                  </a:cubicBezTo>
                  <a:cubicBezTo>
                    <a:pt x="96030" y="3128210"/>
                    <a:pt x="88009" y="3120189"/>
                    <a:pt x="90683" y="3112168"/>
                  </a:cubicBezTo>
                  <a:cubicBezTo>
                    <a:pt x="107455" y="3061852"/>
                    <a:pt x="117055" y="3071821"/>
                    <a:pt x="146830" y="3048000"/>
                  </a:cubicBezTo>
                  <a:cubicBezTo>
                    <a:pt x="152735" y="3043276"/>
                    <a:pt x="157525" y="3037305"/>
                    <a:pt x="162872" y="3031957"/>
                  </a:cubicBezTo>
                  <a:cubicBezTo>
                    <a:pt x="183033" y="2971474"/>
                    <a:pt x="153492" y="3043682"/>
                    <a:pt x="194956" y="2991852"/>
                  </a:cubicBezTo>
                  <a:cubicBezTo>
                    <a:pt x="200238" y="2985250"/>
                    <a:pt x="199196" y="2975351"/>
                    <a:pt x="202977" y="2967789"/>
                  </a:cubicBezTo>
                  <a:cubicBezTo>
                    <a:pt x="209927" y="2953890"/>
                    <a:pt x="222626" y="2937632"/>
                    <a:pt x="235062" y="2927684"/>
                  </a:cubicBezTo>
                  <a:cubicBezTo>
                    <a:pt x="242590" y="2921662"/>
                    <a:pt x="251104" y="2916989"/>
                    <a:pt x="259125" y="2911642"/>
                  </a:cubicBezTo>
                  <a:cubicBezTo>
                    <a:pt x="251104" y="2908968"/>
                    <a:pt x="243465" y="2902687"/>
                    <a:pt x="235062" y="2903621"/>
                  </a:cubicBezTo>
                  <a:cubicBezTo>
                    <a:pt x="218255" y="2905488"/>
                    <a:pt x="202977" y="2914316"/>
                    <a:pt x="186935" y="2919663"/>
                  </a:cubicBezTo>
                  <a:cubicBezTo>
                    <a:pt x="178914" y="2922337"/>
                    <a:pt x="169907" y="2922994"/>
                    <a:pt x="162872" y="2927684"/>
                  </a:cubicBezTo>
                  <a:cubicBezTo>
                    <a:pt x="154851" y="2933031"/>
                    <a:pt x="147431" y="2939415"/>
                    <a:pt x="138809" y="2943726"/>
                  </a:cubicBezTo>
                  <a:cubicBezTo>
                    <a:pt x="131247" y="2947507"/>
                    <a:pt x="122137" y="2947641"/>
                    <a:pt x="114746" y="2951747"/>
                  </a:cubicBezTo>
                  <a:cubicBezTo>
                    <a:pt x="97892" y="2961110"/>
                    <a:pt x="82661" y="2973136"/>
                    <a:pt x="66619" y="2983831"/>
                  </a:cubicBezTo>
                  <a:lnTo>
                    <a:pt x="42556" y="2999873"/>
                  </a:lnTo>
                  <a:lnTo>
                    <a:pt x="18493" y="3015915"/>
                  </a:lnTo>
                  <a:cubicBezTo>
                    <a:pt x="13146" y="3023936"/>
                    <a:pt x="-6901" y="3042316"/>
                    <a:pt x="2451" y="3039978"/>
                  </a:cubicBezTo>
                  <a:cubicBezTo>
                    <a:pt x="21155" y="3035302"/>
                    <a:pt x="34535" y="3018589"/>
                    <a:pt x="50577" y="3007894"/>
                  </a:cubicBezTo>
                  <a:lnTo>
                    <a:pt x="74641" y="2991852"/>
                  </a:lnTo>
                  <a:lnTo>
                    <a:pt x="98704" y="2975810"/>
                  </a:lnTo>
                  <a:lnTo>
                    <a:pt x="122767" y="2959768"/>
                  </a:lnTo>
                  <a:cubicBezTo>
                    <a:pt x="128114" y="2951747"/>
                    <a:pt x="131992" y="2942522"/>
                    <a:pt x="138809" y="2935705"/>
                  </a:cubicBezTo>
                  <a:cubicBezTo>
                    <a:pt x="145626" y="2928888"/>
                    <a:pt x="156850" y="2927191"/>
                    <a:pt x="162872" y="2919663"/>
                  </a:cubicBezTo>
                  <a:cubicBezTo>
                    <a:pt x="168154" y="2913061"/>
                    <a:pt x="166543" y="2902850"/>
                    <a:pt x="170893" y="2895600"/>
                  </a:cubicBezTo>
                  <a:cubicBezTo>
                    <a:pt x="174784" y="2889115"/>
                    <a:pt x="182398" y="2885607"/>
                    <a:pt x="186935" y="2879557"/>
                  </a:cubicBezTo>
                  <a:cubicBezTo>
                    <a:pt x="206185" y="2853890"/>
                    <a:pt x="212065" y="2833786"/>
                    <a:pt x="235062" y="2815389"/>
                  </a:cubicBezTo>
                  <a:cubicBezTo>
                    <a:pt x="242590" y="2809367"/>
                    <a:pt x="251104" y="2804694"/>
                    <a:pt x="259125" y="2799347"/>
                  </a:cubicBezTo>
                  <a:cubicBezTo>
                    <a:pt x="274741" y="2752500"/>
                    <a:pt x="254928" y="2795524"/>
                    <a:pt x="291209" y="2759242"/>
                  </a:cubicBezTo>
                  <a:cubicBezTo>
                    <a:pt x="298026" y="2752425"/>
                    <a:pt x="299723" y="2741200"/>
                    <a:pt x="307251" y="2735178"/>
                  </a:cubicBezTo>
                  <a:cubicBezTo>
                    <a:pt x="313853" y="2729896"/>
                    <a:pt x="323923" y="2731263"/>
                    <a:pt x="331314" y="2727157"/>
                  </a:cubicBezTo>
                  <a:cubicBezTo>
                    <a:pt x="424609" y="2675327"/>
                    <a:pt x="333876" y="2710261"/>
                    <a:pt x="427567" y="2679031"/>
                  </a:cubicBezTo>
                  <a:lnTo>
                    <a:pt x="451630" y="2671010"/>
                  </a:lnTo>
                  <a:cubicBezTo>
                    <a:pt x="459651" y="2668336"/>
                    <a:pt x="468658" y="2667679"/>
                    <a:pt x="475693" y="2662989"/>
                  </a:cubicBezTo>
                  <a:cubicBezTo>
                    <a:pt x="483714" y="2657642"/>
                    <a:pt x="490895" y="2650744"/>
                    <a:pt x="499756" y="2646947"/>
                  </a:cubicBezTo>
                  <a:cubicBezTo>
                    <a:pt x="509889" y="2642604"/>
                    <a:pt x="520995" y="2640898"/>
                    <a:pt x="531841" y="2638926"/>
                  </a:cubicBezTo>
                  <a:cubicBezTo>
                    <a:pt x="567020" y="2632530"/>
                    <a:pt x="601227" y="2630637"/>
                    <a:pt x="636114" y="2622884"/>
                  </a:cubicBezTo>
                  <a:cubicBezTo>
                    <a:pt x="644368" y="2621050"/>
                    <a:pt x="651851" y="2616332"/>
                    <a:pt x="660177" y="2614863"/>
                  </a:cubicBezTo>
                  <a:cubicBezTo>
                    <a:pt x="697413" y="2608292"/>
                    <a:pt x="735175" y="2605037"/>
                    <a:pt x="772472" y="2598821"/>
                  </a:cubicBezTo>
                  <a:cubicBezTo>
                    <a:pt x="801967" y="2593905"/>
                    <a:pt x="831542" y="2589508"/>
                    <a:pt x="860704" y="2582778"/>
                  </a:cubicBezTo>
                  <a:cubicBezTo>
                    <a:pt x="882187" y="2577820"/>
                    <a:pt x="903253" y="2571060"/>
                    <a:pt x="924872" y="2566736"/>
                  </a:cubicBezTo>
                  <a:cubicBezTo>
                    <a:pt x="938240" y="2564062"/>
                    <a:pt x="951751" y="2562021"/>
                    <a:pt x="964977" y="2558715"/>
                  </a:cubicBezTo>
                  <a:cubicBezTo>
                    <a:pt x="973180" y="2556664"/>
                    <a:pt x="980911" y="2553017"/>
                    <a:pt x="989041" y="2550694"/>
                  </a:cubicBezTo>
                  <a:cubicBezTo>
                    <a:pt x="999641" y="2547666"/>
                    <a:pt x="1010525" y="2545701"/>
                    <a:pt x="1021125" y="2542673"/>
                  </a:cubicBezTo>
                  <a:cubicBezTo>
                    <a:pt x="1029255" y="2540350"/>
                    <a:pt x="1037058" y="2536975"/>
                    <a:pt x="1045188" y="2534652"/>
                  </a:cubicBezTo>
                  <a:cubicBezTo>
                    <a:pt x="1055788" y="2531624"/>
                    <a:pt x="1066950" y="2530502"/>
                    <a:pt x="1077272" y="2526631"/>
                  </a:cubicBezTo>
                  <a:cubicBezTo>
                    <a:pt x="1088468" y="2522433"/>
                    <a:pt x="1098254" y="2515030"/>
                    <a:pt x="1109356" y="2510589"/>
                  </a:cubicBezTo>
                  <a:cubicBezTo>
                    <a:pt x="1125057" y="2504309"/>
                    <a:pt x="1157483" y="2494547"/>
                    <a:pt x="1157483" y="2494547"/>
                  </a:cubicBezTo>
                  <a:cubicBezTo>
                    <a:pt x="1216109" y="2455463"/>
                    <a:pt x="1142394" y="2503169"/>
                    <a:pt x="1213630" y="2462463"/>
                  </a:cubicBezTo>
                  <a:cubicBezTo>
                    <a:pt x="1256836" y="2437774"/>
                    <a:pt x="1220795" y="2456731"/>
                    <a:pt x="1253735" y="2430378"/>
                  </a:cubicBezTo>
                  <a:cubicBezTo>
                    <a:pt x="1261263" y="2424356"/>
                    <a:pt x="1270270" y="2420358"/>
                    <a:pt x="1277798" y="2414336"/>
                  </a:cubicBezTo>
                  <a:cubicBezTo>
                    <a:pt x="1283703" y="2409612"/>
                    <a:pt x="1287791" y="2402831"/>
                    <a:pt x="1293841" y="2398294"/>
                  </a:cubicBezTo>
                  <a:cubicBezTo>
                    <a:pt x="1309265" y="2386726"/>
                    <a:pt x="1341967" y="2366210"/>
                    <a:pt x="1341967" y="2366210"/>
                  </a:cubicBezTo>
                  <a:cubicBezTo>
                    <a:pt x="1347314" y="2358189"/>
                    <a:pt x="1350481" y="2348169"/>
                    <a:pt x="1358009" y="2342147"/>
                  </a:cubicBezTo>
                  <a:cubicBezTo>
                    <a:pt x="1364611" y="2336865"/>
                    <a:pt x="1376093" y="2340105"/>
                    <a:pt x="1382072" y="2334126"/>
                  </a:cubicBezTo>
                  <a:cubicBezTo>
                    <a:pt x="1388051" y="2328147"/>
                    <a:pt x="1384811" y="2316665"/>
                    <a:pt x="1390093" y="2310063"/>
                  </a:cubicBezTo>
                  <a:cubicBezTo>
                    <a:pt x="1396115" y="2302535"/>
                    <a:pt x="1406628" y="2300043"/>
                    <a:pt x="1414156" y="2294021"/>
                  </a:cubicBezTo>
                  <a:cubicBezTo>
                    <a:pt x="1420061" y="2289297"/>
                    <a:pt x="1424851" y="2283326"/>
                    <a:pt x="1430198" y="2277978"/>
                  </a:cubicBezTo>
                  <a:cubicBezTo>
                    <a:pt x="1432872" y="2269957"/>
                    <a:pt x="1433869" y="2261165"/>
                    <a:pt x="1438219" y="2253915"/>
                  </a:cubicBezTo>
                  <a:cubicBezTo>
                    <a:pt x="1466725" y="2206408"/>
                    <a:pt x="1453052" y="2289629"/>
                    <a:pt x="1486346" y="2189747"/>
                  </a:cubicBezTo>
                  <a:cubicBezTo>
                    <a:pt x="1497415" y="2156539"/>
                    <a:pt x="1489677" y="2172719"/>
                    <a:pt x="1510409" y="2141621"/>
                  </a:cubicBezTo>
                  <a:cubicBezTo>
                    <a:pt x="1519825" y="2113373"/>
                    <a:pt x="1538585" y="2083622"/>
                    <a:pt x="1518430" y="2053389"/>
                  </a:cubicBezTo>
                  <a:cubicBezTo>
                    <a:pt x="1513740" y="2046354"/>
                    <a:pt x="1502497" y="2047691"/>
                    <a:pt x="1494367" y="2045368"/>
                  </a:cubicBezTo>
                  <a:cubicBezTo>
                    <a:pt x="1483767" y="2042340"/>
                    <a:pt x="1472978" y="2040021"/>
                    <a:pt x="1462283" y="2037347"/>
                  </a:cubicBezTo>
                  <a:cubicBezTo>
                    <a:pt x="1416830" y="2040021"/>
                    <a:pt x="1371269" y="2041246"/>
                    <a:pt x="1325925" y="2045368"/>
                  </a:cubicBezTo>
                  <a:cubicBezTo>
                    <a:pt x="1312348" y="2046602"/>
                    <a:pt x="1299128" y="2050432"/>
                    <a:pt x="1285819" y="2053389"/>
                  </a:cubicBezTo>
                  <a:cubicBezTo>
                    <a:pt x="1275058" y="2055780"/>
                    <a:pt x="1264294" y="2058242"/>
                    <a:pt x="1253735" y="2061410"/>
                  </a:cubicBezTo>
                  <a:cubicBezTo>
                    <a:pt x="1229440" y="2068698"/>
                    <a:pt x="1205609" y="2077452"/>
                    <a:pt x="1181546" y="2085473"/>
                  </a:cubicBezTo>
                  <a:cubicBezTo>
                    <a:pt x="1173525" y="2088147"/>
                    <a:pt x="1165685" y="2091443"/>
                    <a:pt x="1157483" y="2093494"/>
                  </a:cubicBezTo>
                  <a:lnTo>
                    <a:pt x="1093314" y="2109536"/>
                  </a:lnTo>
                  <a:cubicBezTo>
                    <a:pt x="1082619" y="2112210"/>
                    <a:pt x="1071688" y="2114071"/>
                    <a:pt x="1061230" y="2117557"/>
                  </a:cubicBezTo>
                  <a:cubicBezTo>
                    <a:pt x="1053209" y="2120231"/>
                    <a:pt x="1044864" y="2122079"/>
                    <a:pt x="1037167" y="2125578"/>
                  </a:cubicBezTo>
                  <a:cubicBezTo>
                    <a:pt x="1015396" y="2135474"/>
                    <a:pt x="996198" y="2151863"/>
                    <a:pt x="972998" y="2157663"/>
                  </a:cubicBezTo>
                  <a:lnTo>
                    <a:pt x="940914" y="2165684"/>
                  </a:lnTo>
                  <a:cubicBezTo>
                    <a:pt x="909289" y="2213122"/>
                    <a:pt x="944596" y="2168783"/>
                    <a:pt x="892788" y="2205789"/>
                  </a:cubicBezTo>
                  <a:cubicBezTo>
                    <a:pt x="883557" y="2212382"/>
                    <a:pt x="877338" y="2222470"/>
                    <a:pt x="868725" y="2229852"/>
                  </a:cubicBezTo>
                  <a:cubicBezTo>
                    <a:pt x="858575" y="2238552"/>
                    <a:pt x="846702" y="2245112"/>
                    <a:pt x="836641" y="2253915"/>
                  </a:cubicBezTo>
                  <a:cubicBezTo>
                    <a:pt x="774399" y="2308377"/>
                    <a:pt x="832017" y="2267693"/>
                    <a:pt x="780493" y="2302042"/>
                  </a:cubicBezTo>
                  <a:cubicBezTo>
                    <a:pt x="737714" y="2366210"/>
                    <a:pt x="793861" y="2288674"/>
                    <a:pt x="740388" y="2342147"/>
                  </a:cubicBezTo>
                  <a:cubicBezTo>
                    <a:pt x="733571" y="2348964"/>
                    <a:pt x="731163" y="2359393"/>
                    <a:pt x="724346" y="2366210"/>
                  </a:cubicBezTo>
                  <a:cubicBezTo>
                    <a:pt x="717529" y="2373027"/>
                    <a:pt x="707995" y="2376468"/>
                    <a:pt x="700283" y="2382252"/>
                  </a:cubicBezTo>
                  <a:cubicBezTo>
                    <a:pt x="697258" y="2384521"/>
                    <a:pt x="689116" y="2392370"/>
                    <a:pt x="692262" y="2390273"/>
                  </a:cubicBezTo>
                  <a:lnTo>
                    <a:pt x="716325" y="2374231"/>
                  </a:lnTo>
                  <a:cubicBezTo>
                    <a:pt x="730443" y="2331877"/>
                    <a:pt x="719656" y="2357204"/>
                    <a:pt x="756430" y="2302042"/>
                  </a:cubicBezTo>
                  <a:lnTo>
                    <a:pt x="772472" y="2277978"/>
                  </a:lnTo>
                  <a:lnTo>
                    <a:pt x="788514" y="2253915"/>
                  </a:lnTo>
                  <a:cubicBezTo>
                    <a:pt x="780493" y="2248568"/>
                    <a:pt x="774091" y="2237873"/>
                    <a:pt x="764451" y="2237873"/>
                  </a:cubicBezTo>
                  <a:cubicBezTo>
                    <a:pt x="754811" y="2237873"/>
                    <a:pt x="749197" y="2250000"/>
                    <a:pt x="740388" y="2253915"/>
                  </a:cubicBezTo>
                  <a:cubicBezTo>
                    <a:pt x="724936" y="2260783"/>
                    <a:pt x="708667" y="2265856"/>
                    <a:pt x="692262" y="2269957"/>
                  </a:cubicBezTo>
                  <a:cubicBezTo>
                    <a:pt x="681975" y="2272529"/>
                    <a:pt x="647627" y="2280243"/>
                    <a:pt x="636114" y="2286000"/>
                  </a:cubicBezTo>
                  <a:cubicBezTo>
                    <a:pt x="573926" y="2317095"/>
                    <a:pt x="648464" y="2289904"/>
                    <a:pt x="587988" y="2310063"/>
                  </a:cubicBezTo>
                  <a:cubicBezTo>
                    <a:pt x="579967" y="2318084"/>
                    <a:pt x="573363" y="2327834"/>
                    <a:pt x="563925" y="2334126"/>
                  </a:cubicBezTo>
                  <a:cubicBezTo>
                    <a:pt x="556890" y="2338816"/>
                    <a:pt x="546464" y="2336865"/>
                    <a:pt x="539862" y="2342147"/>
                  </a:cubicBezTo>
                  <a:cubicBezTo>
                    <a:pt x="532334" y="2348169"/>
                    <a:pt x="529991" y="2358804"/>
                    <a:pt x="523819" y="2366210"/>
                  </a:cubicBezTo>
                  <a:cubicBezTo>
                    <a:pt x="516557" y="2374924"/>
                    <a:pt x="507777" y="2382252"/>
                    <a:pt x="499756" y="2390273"/>
                  </a:cubicBezTo>
                  <a:cubicBezTo>
                    <a:pt x="519915" y="2329797"/>
                    <a:pt x="492724" y="2404335"/>
                    <a:pt x="523819" y="2342147"/>
                  </a:cubicBezTo>
                  <a:cubicBezTo>
                    <a:pt x="527600" y="2334585"/>
                    <a:pt x="526559" y="2324686"/>
                    <a:pt x="531841" y="2318084"/>
                  </a:cubicBezTo>
                  <a:cubicBezTo>
                    <a:pt x="537863" y="2310556"/>
                    <a:pt x="547883" y="2307389"/>
                    <a:pt x="555904" y="2302042"/>
                  </a:cubicBezTo>
                  <a:cubicBezTo>
                    <a:pt x="562428" y="2282470"/>
                    <a:pt x="564418" y="2269464"/>
                    <a:pt x="579967" y="2253915"/>
                  </a:cubicBezTo>
                  <a:cubicBezTo>
                    <a:pt x="586784" y="2247098"/>
                    <a:pt x="596009" y="2243220"/>
                    <a:pt x="604030" y="2237873"/>
                  </a:cubicBezTo>
                  <a:cubicBezTo>
                    <a:pt x="609377" y="2229852"/>
                    <a:pt x="612817" y="2220158"/>
                    <a:pt x="620072" y="2213810"/>
                  </a:cubicBezTo>
                  <a:cubicBezTo>
                    <a:pt x="654018" y="2184107"/>
                    <a:pt x="659211" y="2184722"/>
                    <a:pt x="692262" y="2173705"/>
                  </a:cubicBezTo>
                  <a:cubicBezTo>
                    <a:pt x="747423" y="2136931"/>
                    <a:pt x="722097" y="2147718"/>
                    <a:pt x="764451" y="2133600"/>
                  </a:cubicBezTo>
                  <a:cubicBezTo>
                    <a:pt x="769798" y="2128252"/>
                    <a:pt x="773729" y="2120939"/>
                    <a:pt x="780493" y="2117557"/>
                  </a:cubicBezTo>
                  <a:cubicBezTo>
                    <a:pt x="795617" y="2109995"/>
                    <a:pt x="812577" y="2106862"/>
                    <a:pt x="828619" y="2101515"/>
                  </a:cubicBezTo>
                  <a:lnTo>
                    <a:pt x="876746" y="2085473"/>
                  </a:lnTo>
                  <a:lnTo>
                    <a:pt x="900809" y="2077452"/>
                  </a:lnTo>
                  <a:cubicBezTo>
                    <a:pt x="908830" y="2074778"/>
                    <a:pt x="916670" y="2071482"/>
                    <a:pt x="924872" y="2069431"/>
                  </a:cubicBezTo>
                  <a:cubicBezTo>
                    <a:pt x="946262" y="2064084"/>
                    <a:pt x="968124" y="2060361"/>
                    <a:pt x="989041" y="2053389"/>
                  </a:cubicBezTo>
                  <a:cubicBezTo>
                    <a:pt x="1018320" y="2043629"/>
                    <a:pt x="1017258" y="2042878"/>
                    <a:pt x="1053209" y="2037347"/>
                  </a:cubicBezTo>
                  <a:cubicBezTo>
                    <a:pt x="1074514" y="2034069"/>
                    <a:pt x="1095969" y="2031845"/>
                    <a:pt x="1117377" y="2029326"/>
                  </a:cubicBezTo>
                  <a:cubicBezTo>
                    <a:pt x="1194093" y="2020301"/>
                    <a:pt x="1195734" y="2020744"/>
                    <a:pt x="1277798" y="2013284"/>
                  </a:cubicBezTo>
                  <a:cubicBezTo>
                    <a:pt x="1291167" y="2010610"/>
                    <a:pt x="1304456" y="2007504"/>
                    <a:pt x="1317904" y="2005263"/>
                  </a:cubicBezTo>
                  <a:cubicBezTo>
                    <a:pt x="1336552" y="2002155"/>
                    <a:pt x="1355512" y="2000950"/>
                    <a:pt x="1374051" y="1997242"/>
                  </a:cubicBezTo>
                  <a:cubicBezTo>
                    <a:pt x="1382342" y="1995584"/>
                    <a:pt x="1390093" y="1991895"/>
                    <a:pt x="1398114" y="1989221"/>
                  </a:cubicBezTo>
                  <a:cubicBezTo>
                    <a:pt x="1438757" y="1948576"/>
                    <a:pt x="1386162" y="1996391"/>
                    <a:pt x="1438219" y="1965157"/>
                  </a:cubicBezTo>
                  <a:cubicBezTo>
                    <a:pt x="1444704" y="1961266"/>
                    <a:pt x="1447777" y="1953006"/>
                    <a:pt x="1454262" y="1949115"/>
                  </a:cubicBezTo>
                  <a:cubicBezTo>
                    <a:pt x="1461512" y="1944765"/>
                    <a:pt x="1470934" y="1945200"/>
                    <a:pt x="1478325" y="1941094"/>
                  </a:cubicBezTo>
                  <a:cubicBezTo>
                    <a:pt x="1561066" y="1895127"/>
                    <a:pt x="1496065" y="1919139"/>
                    <a:pt x="1550514" y="1900989"/>
                  </a:cubicBezTo>
                  <a:cubicBezTo>
                    <a:pt x="1558535" y="1892968"/>
                    <a:pt x="1565863" y="1884188"/>
                    <a:pt x="1574577" y="1876926"/>
                  </a:cubicBezTo>
                  <a:cubicBezTo>
                    <a:pt x="1581983" y="1870754"/>
                    <a:pt x="1591386" y="1867232"/>
                    <a:pt x="1598641" y="1860884"/>
                  </a:cubicBezTo>
                  <a:cubicBezTo>
                    <a:pt x="1612869" y="1848434"/>
                    <a:pt x="1625378" y="1834147"/>
                    <a:pt x="1638746" y="1820778"/>
                  </a:cubicBezTo>
                  <a:cubicBezTo>
                    <a:pt x="1646767" y="1812757"/>
                    <a:pt x="1653371" y="1803007"/>
                    <a:pt x="1662809" y="1796715"/>
                  </a:cubicBezTo>
                  <a:cubicBezTo>
                    <a:pt x="1670830" y="1791368"/>
                    <a:pt x="1680055" y="1787490"/>
                    <a:pt x="1686872" y="1780673"/>
                  </a:cubicBezTo>
                  <a:cubicBezTo>
                    <a:pt x="1696325" y="1771220"/>
                    <a:pt x="1701482" y="1758042"/>
                    <a:pt x="1710935" y="1748589"/>
                  </a:cubicBezTo>
                  <a:cubicBezTo>
                    <a:pt x="1717752" y="1741772"/>
                    <a:pt x="1727470" y="1738569"/>
                    <a:pt x="1734998" y="1732547"/>
                  </a:cubicBezTo>
                  <a:cubicBezTo>
                    <a:pt x="1740903" y="1727823"/>
                    <a:pt x="1745693" y="1721852"/>
                    <a:pt x="1751041" y="1716505"/>
                  </a:cubicBezTo>
                  <a:cubicBezTo>
                    <a:pt x="1771203" y="1656020"/>
                    <a:pt x="1741660" y="1728232"/>
                    <a:pt x="1783125" y="1676400"/>
                  </a:cubicBezTo>
                  <a:cubicBezTo>
                    <a:pt x="1827402" y="1621052"/>
                    <a:pt x="1746249" y="1682267"/>
                    <a:pt x="1815209" y="1636294"/>
                  </a:cubicBezTo>
                  <a:cubicBezTo>
                    <a:pt x="1817883" y="1628273"/>
                    <a:pt x="1819449" y="1619793"/>
                    <a:pt x="1823230" y="1612231"/>
                  </a:cubicBezTo>
                  <a:cubicBezTo>
                    <a:pt x="1854328" y="1550035"/>
                    <a:pt x="1827132" y="1624588"/>
                    <a:pt x="1847293" y="1564105"/>
                  </a:cubicBezTo>
                  <a:cubicBezTo>
                    <a:pt x="1845244" y="1541563"/>
                    <a:pt x="1846682" y="1482672"/>
                    <a:pt x="1831251" y="1451810"/>
                  </a:cubicBezTo>
                  <a:cubicBezTo>
                    <a:pt x="1826940" y="1443188"/>
                    <a:pt x="1822026" y="1434564"/>
                    <a:pt x="1815209" y="1427747"/>
                  </a:cubicBezTo>
                  <a:cubicBezTo>
                    <a:pt x="1808392" y="1420930"/>
                    <a:pt x="1799167" y="1417052"/>
                    <a:pt x="1791146" y="1411705"/>
                  </a:cubicBezTo>
                  <a:cubicBezTo>
                    <a:pt x="1763645" y="1370454"/>
                    <a:pt x="1789237" y="1402157"/>
                    <a:pt x="1751041" y="1371600"/>
                  </a:cubicBezTo>
                  <a:cubicBezTo>
                    <a:pt x="1745136" y="1366876"/>
                    <a:pt x="1741048" y="1360095"/>
                    <a:pt x="1734998" y="1355557"/>
                  </a:cubicBezTo>
                  <a:cubicBezTo>
                    <a:pt x="1690870" y="1322461"/>
                    <a:pt x="1700325" y="1327957"/>
                    <a:pt x="1662809" y="1315452"/>
                  </a:cubicBezTo>
                  <a:cubicBezTo>
                    <a:pt x="1625361" y="1278004"/>
                    <a:pt x="1653766" y="1303263"/>
                    <a:pt x="1614683" y="1275347"/>
                  </a:cubicBezTo>
                  <a:cubicBezTo>
                    <a:pt x="1603804" y="1267577"/>
                    <a:pt x="1594555" y="1257263"/>
                    <a:pt x="1582598" y="1251284"/>
                  </a:cubicBezTo>
                  <a:cubicBezTo>
                    <a:pt x="1567473" y="1243722"/>
                    <a:pt x="1549597" y="1242804"/>
                    <a:pt x="1534472" y="1235242"/>
                  </a:cubicBezTo>
                  <a:cubicBezTo>
                    <a:pt x="1478001" y="1207006"/>
                    <a:pt x="1514112" y="1221545"/>
                    <a:pt x="1422177" y="1203157"/>
                  </a:cubicBezTo>
                  <a:cubicBezTo>
                    <a:pt x="1350190" y="1188759"/>
                    <a:pt x="1395487" y="1197372"/>
                    <a:pt x="1285819" y="1179094"/>
                  </a:cubicBezTo>
                  <a:lnTo>
                    <a:pt x="1237693" y="1171073"/>
                  </a:lnTo>
                  <a:cubicBezTo>
                    <a:pt x="1221651" y="1168399"/>
                    <a:pt x="1205345" y="1166996"/>
                    <a:pt x="1189567" y="1163052"/>
                  </a:cubicBezTo>
                  <a:cubicBezTo>
                    <a:pt x="1139141" y="1150446"/>
                    <a:pt x="1168396" y="1156590"/>
                    <a:pt x="1101335" y="1147010"/>
                  </a:cubicBezTo>
                  <a:cubicBezTo>
                    <a:pt x="1034493" y="1149684"/>
                    <a:pt x="967556" y="1150581"/>
                    <a:pt x="900809" y="1155031"/>
                  </a:cubicBezTo>
                  <a:cubicBezTo>
                    <a:pt x="887206" y="1155938"/>
                    <a:pt x="874117" y="1160613"/>
                    <a:pt x="860704" y="1163052"/>
                  </a:cubicBezTo>
                  <a:cubicBezTo>
                    <a:pt x="747818" y="1183576"/>
                    <a:pt x="871537" y="1159281"/>
                    <a:pt x="772472" y="1179094"/>
                  </a:cubicBezTo>
                  <a:cubicBezTo>
                    <a:pt x="764451" y="1184441"/>
                    <a:pt x="757270" y="1191339"/>
                    <a:pt x="748409" y="1195136"/>
                  </a:cubicBezTo>
                  <a:cubicBezTo>
                    <a:pt x="738277" y="1199478"/>
                    <a:pt x="726925" y="1200129"/>
                    <a:pt x="716325" y="1203157"/>
                  </a:cubicBezTo>
                  <a:cubicBezTo>
                    <a:pt x="708195" y="1205480"/>
                    <a:pt x="700283" y="1208504"/>
                    <a:pt x="692262" y="1211178"/>
                  </a:cubicBezTo>
                  <a:cubicBezTo>
                    <a:pt x="662787" y="1230828"/>
                    <a:pt x="667338" y="1230181"/>
                    <a:pt x="628093" y="1243263"/>
                  </a:cubicBezTo>
                  <a:cubicBezTo>
                    <a:pt x="605118" y="1250921"/>
                    <a:pt x="593189" y="1249649"/>
                    <a:pt x="571946" y="1259305"/>
                  </a:cubicBezTo>
                  <a:cubicBezTo>
                    <a:pt x="550175" y="1269201"/>
                    <a:pt x="529167" y="1280694"/>
                    <a:pt x="507777" y="1291389"/>
                  </a:cubicBezTo>
                  <a:cubicBezTo>
                    <a:pt x="497082" y="1296736"/>
                    <a:pt x="487036" y="1303650"/>
                    <a:pt x="475693" y="1307431"/>
                  </a:cubicBezTo>
                  <a:lnTo>
                    <a:pt x="451630" y="1315452"/>
                  </a:lnTo>
                  <a:cubicBezTo>
                    <a:pt x="421189" y="1361114"/>
                    <a:pt x="453249" y="1323693"/>
                    <a:pt x="411525" y="1347536"/>
                  </a:cubicBezTo>
                  <a:cubicBezTo>
                    <a:pt x="343543" y="1386384"/>
                    <a:pt x="410550" y="1361231"/>
                    <a:pt x="355377" y="1379621"/>
                  </a:cubicBezTo>
                  <a:cubicBezTo>
                    <a:pt x="344682" y="1387642"/>
                    <a:pt x="334900" y="1397051"/>
                    <a:pt x="323293" y="1403684"/>
                  </a:cubicBezTo>
                  <a:cubicBezTo>
                    <a:pt x="315952" y="1407879"/>
                    <a:pt x="306265" y="1407015"/>
                    <a:pt x="299230" y="1411705"/>
                  </a:cubicBezTo>
                  <a:cubicBezTo>
                    <a:pt x="289792" y="1417997"/>
                    <a:pt x="284605" y="1429476"/>
                    <a:pt x="275167" y="1435768"/>
                  </a:cubicBezTo>
                  <a:cubicBezTo>
                    <a:pt x="268132" y="1440458"/>
                    <a:pt x="258666" y="1440008"/>
                    <a:pt x="251104" y="1443789"/>
                  </a:cubicBezTo>
                  <a:cubicBezTo>
                    <a:pt x="218190" y="1460246"/>
                    <a:pt x="235865" y="1455980"/>
                    <a:pt x="210998" y="1475873"/>
                  </a:cubicBezTo>
                  <a:cubicBezTo>
                    <a:pt x="203470" y="1481895"/>
                    <a:pt x="177295" y="1491915"/>
                    <a:pt x="186935" y="1491915"/>
                  </a:cubicBezTo>
                  <a:cubicBezTo>
                    <a:pt x="203845" y="1491915"/>
                    <a:pt x="235062" y="1475873"/>
                    <a:pt x="235062" y="1475873"/>
                  </a:cubicBezTo>
                  <a:cubicBezTo>
                    <a:pt x="240409" y="1467852"/>
                    <a:pt x="246793" y="1460432"/>
                    <a:pt x="251104" y="1451810"/>
                  </a:cubicBezTo>
                  <a:cubicBezTo>
                    <a:pt x="266659" y="1420700"/>
                    <a:pt x="256842" y="1411769"/>
                    <a:pt x="251104" y="1371600"/>
                  </a:cubicBezTo>
                  <a:cubicBezTo>
                    <a:pt x="225995" y="1373393"/>
                    <a:pt x="127524" y="1371103"/>
                    <a:pt x="90683" y="1395663"/>
                  </a:cubicBezTo>
                  <a:lnTo>
                    <a:pt x="42556" y="1427747"/>
                  </a:lnTo>
                  <a:lnTo>
                    <a:pt x="18493" y="1443789"/>
                  </a:lnTo>
                  <a:cubicBezTo>
                    <a:pt x="18493" y="1443789"/>
                    <a:pt x="33118" y="1426018"/>
                    <a:pt x="42556" y="1419726"/>
                  </a:cubicBezTo>
                  <a:cubicBezTo>
                    <a:pt x="49591" y="1415036"/>
                    <a:pt x="58598" y="1414379"/>
                    <a:pt x="66619" y="1411705"/>
                  </a:cubicBezTo>
                  <a:cubicBezTo>
                    <a:pt x="81540" y="1396785"/>
                    <a:pt x="86489" y="1389739"/>
                    <a:pt x="106725" y="1379621"/>
                  </a:cubicBezTo>
                  <a:cubicBezTo>
                    <a:pt x="114287" y="1375840"/>
                    <a:pt x="122767" y="1374274"/>
                    <a:pt x="130788" y="1371600"/>
                  </a:cubicBezTo>
                  <a:cubicBezTo>
                    <a:pt x="136135" y="1366252"/>
                    <a:pt x="140925" y="1360281"/>
                    <a:pt x="146830" y="1355557"/>
                  </a:cubicBezTo>
                  <a:cubicBezTo>
                    <a:pt x="154358" y="1349535"/>
                    <a:pt x="164076" y="1346332"/>
                    <a:pt x="170893" y="1339515"/>
                  </a:cubicBezTo>
                  <a:cubicBezTo>
                    <a:pt x="207174" y="1303234"/>
                    <a:pt x="164152" y="1323046"/>
                    <a:pt x="210998" y="1307431"/>
                  </a:cubicBezTo>
                  <a:cubicBezTo>
                    <a:pt x="216346" y="1302084"/>
                    <a:pt x="220277" y="1294771"/>
                    <a:pt x="227041" y="1291389"/>
                  </a:cubicBezTo>
                  <a:cubicBezTo>
                    <a:pt x="242166" y="1283827"/>
                    <a:pt x="259125" y="1280694"/>
                    <a:pt x="275167" y="1275347"/>
                  </a:cubicBezTo>
                  <a:cubicBezTo>
                    <a:pt x="283188" y="1272673"/>
                    <a:pt x="292195" y="1272016"/>
                    <a:pt x="299230" y="1267326"/>
                  </a:cubicBezTo>
                  <a:cubicBezTo>
                    <a:pt x="307251" y="1261979"/>
                    <a:pt x="314484" y="1255199"/>
                    <a:pt x="323293" y="1251284"/>
                  </a:cubicBezTo>
                  <a:cubicBezTo>
                    <a:pt x="338745" y="1244416"/>
                    <a:pt x="355377" y="1240589"/>
                    <a:pt x="371419" y="1235242"/>
                  </a:cubicBezTo>
                  <a:lnTo>
                    <a:pt x="395483" y="1227221"/>
                  </a:lnTo>
                  <a:cubicBezTo>
                    <a:pt x="448209" y="1174492"/>
                    <a:pt x="349060" y="1268863"/>
                    <a:pt x="459651" y="1195136"/>
                  </a:cubicBezTo>
                  <a:cubicBezTo>
                    <a:pt x="528608" y="1149165"/>
                    <a:pt x="441364" y="1204279"/>
                    <a:pt x="507777" y="1171073"/>
                  </a:cubicBezTo>
                  <a:cubicBezTo>
                    <a:pt x="516400" y="1166762"/>
                    <a:pt x="523378" y="1159647"/>
                    <a:pt x="531841" y="1155031"/>
                  </a:cubicBezTo>
                  <a:cubicBezTo>
                    <a:pt x="552835" y="1143580"/>
                    <a:pt x="573322" y="1130509"/>
                    <a:pt x="596009" y="1122947"/>
                  </a:cubicBezTo>
                  <a:cubicBezTo>
                    <a:pt x="612051" y="1117600"/>
                    <a:pt x="630065" y="1116285"/>
                    <a:pt x="644135" y="1106905"/>
                  </a:cubicBezTo>
                  <a:cubicBezTo>
                    <a:pt x="652156" y="1101558"/>
                    <a:pt x="659576" y="1095174"/>
                    <a:pt x="668198" y="1090863"/>
                  </a:cubicBezTo>
                  <a:cubicBezTo>
                    <a:pt x="681676" y="1084124"/>
                    <a:pt x="711497" y="1078676"/>
                    <a:pt x="724346" y="1074821"/>
                  </a:cubicBezTo>
                  <a:cubicBezTo>
                    <a:pt x="740543" y="1069962"/>
                    <a:pt x="756067" y="1062879"/>
                    <a:pt x="772472" y="1058778"/>
                  </a:cubicBezTo>
                  <a:cubicBezTo>
                    <a:pt x="783167" y="1056104"/>
                    <a:pt x="793956" y="1053785"/>
                    <a:pt x="804556" y="1050757"/>
                  </a:cubicBezTo>
                  <a:cubicBezTo>
                    <a:pt x="812686" y="1048434"/>
                    <a:pt x="820417" y="1044787"/>
                    <a:pt x="828619" y="1042736"/>
                  </a:cubicBezTo>
                  <a:cubicBezTo>
                    <a:pt x="869480" y="1032521"/>
                    <a:pt x="895995" y="1031685"/>
                    <a:pt x="940914" y="1026694"/>
                  </a:cubicBezTo>
                  <a:lnTo>
                    <a:pt x="1165504" y="1034715"/>
                  </a:lnTo>
                  <a:cubicBezTo>
                    <a:pt x="1472898" y="1049710"/>
                    <a:pt x="1122875" y="1035122"/>
                    <a:pt x="1333946" y="1050757"/>
                  </a:cubicBezTo>
                  <a:cubicBezTo>
                    <a:pt x="1384677" y="1054515"/>
                    <a:pt x="1435546" y="1056104"/>
                    <a:pt x="1486346" y="1058778"/>
                  </a:cubicBezTo>
                  <a:lnTo>
                    <a:pt x="1534472" y="1074821"/>
                  </a:lnTo>
                  <a:cubicBezTo>
                    <a:pt x="1542493" y="1077495"/>
                    <a:pt x="1550165" y="1081646"/>
                    <a:pt x="1558535" y="1082842"/>
                  </a:cubicBezTo>
                  <a:lnTo>
                    <a:pt x="1614683" y="1090863"/>
                  </a:lnTo>
                  <a:cubicBezTo>
                    <a:pt x="1660642" y="1106183"/>
                    <a:pt x="1630942" y="1099101"/>
                    <a:pt x="1606662" y="1074821"/>
                  </a:cubicBezTo>
                  <a:cubicBezTo>
                    <a:pt x="1577697" y="1045856"/>
                    <a:pt x="1603094" y="1033823"/>
                    <a:pt x="1542493" y="1018673"/>
                  </a:cubicBezTo>
                  <a:cubicBezTo>
                    <a:pt x="1521104" y="1013326"/>
                    <a:pt x="1499241" y="1009603"/>
                    <a:pt x="1478325" y="1002631"/>
                  </a:cubicBezTo>
                  <a:cubicBezTo>
                    <a:pt x="1470304" y="999957"/>
                    <a:pt x="1462619" y="995896"/>
                    <a:pt x="1454262" y="994610"/>
                  </a:cubicBezTo>
                  <a:cubicBezTo>
                    <a:pt x="1417921" y="989019"/>
                    <a:pt x="1298925" y="980997"/>
                    <a:pt x="1269777" y="978568"/>
                  </a:cubicBezTo>
                  <a:lnTo>
                    <a:pt x="1085293" y="962526"/>
                  </a:lnTo>
                  <a:cubicBezTo>
                    <a:pt x="958160" y="937099"/>
                    <a:pt x="1078219" y="958812"/>
                    <a:pt x="788514" y="946484"/>
                  </a:cubicBezTo>
                  <a:cubicBezTo>
                    <a:pt x="748356" y="944775"/>
                    <a:pt x="708303" y="941137"/>
                    <a:pt x="668198" y="938463"/>
                  </a:cubicBezTo>
                  <a:cubicBezTo>
                    <a:pt x="654830" y="935789"/>
                    <a:pt x="641319" y="933749"/>
                    <a:pt x="628093" y="930442"/>
                  </a:cubicBezTo>
                  <a:cubicBezTo>
                    <a:pt x="619891" y="928391"/>
                    <a:pt x="612232" y="924472"/>
                    <a:pt x="604030" y="922421"/>
                  </a:cubicBezTo>
                  <a:cubicBezTo>
                    <a:pt x="558208" y="910966"/>
                    <a:pt x="573032" y="918736"/>
                    <a:pt x="531841" y="906378"/>
                  </a:cubicBezTo>
                  <a:cubicBezTo>
                    <a:pt x="515644" y="901519"/>
                    <a:pt x="497784" y="899716"/>
                    <a:pt x="483714" y="890336"/>
                  </a:cubicBezTo>
                  <a:cubicBezTo>
                    <a:pt x="467672" y="879641"/>
                    <a:pt x="453879" y="864349"/>
                    <a:pt x="435588" y="858252"/>
                  </a:cubicBezTo>
                  <a:lnTo>
                    <a:pt x="387462" y="842210"/>
                  </a:lnTo>
                  <a:cubicBezTo>
                    <a:pt x="340780" y="795531"/>
                    <a:pt x="408078" y="860728"/>
                    <a:pt x="347356" y="810126"/>
                  </a:cubicBezTo>
                  <a:cubicBezTo>
                    <a:pt x="338642" y="802864"/>
                    <a:pt x="332007" y="793325"/>
                    <a:pt x="323293" y="786063"/>
                  </a:cubicBezTo>
                  <a:cubicBezTo>
                    <a:pt x="315887" y="779892"/>
                    <a:pt x="306758" y="776043"/>
                    <a:pt x="299230" y="770021"/>
                  </a:cubicBezTo>
                  <a:cubicBezTo>
                    <a:pt x="293325" y="765297"/>
                    <a:pt x="277840" y="759326"/>
                    <a:pt x="283188" y="753978"/>
                  </a:cubicBezTo>
                  <a:cubicBezTo>
                    <a:pt x="289938" y="747228"/>
                    <a:pt x="330383" y="777628"/>
                    <a:pt x="331314" y="778042"/>
                  </a:cubicBezTo>
                  <a:cubicBezTo>
                    <a:pt x="346767" y="784910"/>
                    <a:pt x="363399" y="788737"/>
                    <a:pt x="379441" y="794084"/>
                  </a:cubicBezTo>
                  <a:lnTo>
                    <a:pt x="403504" y="802105"/>
                  </a:lnTo>
                  <a:lnTo>
                    <a:pt x="427567" y="810126"/>
                  </a:lnTo>
                  <a:cubicBezTo>
                    <a:pt x="440935" y="807452"/>
                    <a:pt x="462302" y="814636"/>
                    <a:pt x="467672" y="802105"/>
                  </a:cubicBezTo>
                  <a:cubicBezTo>
                    <a:pt x="474333" y="786562"/>
                    <a:pt x="456977" y="770020"/>
                    <a:pt x="451630" y="753978"/>
                  </a:cubicBezTo>
                  <a:lnTo>
                    <a:pt x="427567" y="681789"/>
                  </a:lnTo>
                  <a:lnTo>
                    <a:pt x="419546" y="657726"/>
                  </a:lnTo>
                  <a:cubicBezTo>
                    <a:pt x="416872" y="649705"/>
                    <a:pt x="411525" y="642118"/>
                    <a:pt x="411525" y="633663"/>
                  </a:cubicBezTo>
                  <a:lnTo>
                    <a:pt x="419546" y="577515"/>
                  </a:lnTo>
                  <a:close/>
                </a:path>
              </a:pathLst>
            </a:custGeom>
            <a:solidFill>
              <a:srgbClr val="156082">
                <a:lumMod val="60000"/>
                <a:lumOff val="40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68" name="Freeform: Shape 67">
              <a:extLst>
                <a:ext uri="{FF2B5EF4-FFF2-40B4-BE49-F238E27FC236}">
                  <a16:creationId xmlns:a16="http://schemas.microsoft.com/office/drawing/2014/main" id="{A8E61B33-1035-1998-1E1C-C057FAB4B2E7}"/>
                </a:ext>
              </a:extLst>
            </p:cNvPr>
            <p:cNvSpPr/>
            <p:nvPr/>
          </p:nvSpPr>
          <p:spPr>
            <a:xfrm>
              <a:off x="2590800" y="1981200"/>
              <a:ext cx="3378486" cy="2205790"/>
            </a:xfrm>
            <a:custGeom>
              <a:avLst/>
              <a:gdLst>
                <a:gd name="connsiteX0" fmla="*/ 1066800 w 3378486"/>
                <a:gd name="connsiteY0" fmla="*/ 200527 h 2205790"/>
                <a:gd name="connsiteX1" fmla="*/ 1018673 w 3378486"/>
                <a:gd name="connsiteY1" fmla="*/ 192506 h 2205790"/>
                <a:gd name="connsiteX2" fmla="*/ 978568 w 3378486"/>
                <a:gd name="connsiteY2" fmla="*/ 160421 h 2205790"/>
                <a:gd name="connsiteX3" fmla="*/ 906379 w 3378486"/>
                <a:gd name="connsiteY3" fmla="*/ 120316 h 2205790"/>
                <a:gd name="connsiteX4" fmla="*/ 850231 w 3378486"/>
                <a:gd name="connsiteY4" fmla="*/ 88232 h 2205790"/>
                <a:gd name="connsiteX5" fmla="*/ 778042 w 3378486"/>
                <a:gd name="connsiteY5" fmla="*/ 40106 h 2205790"/>
                <a:gd name="connsiteX6" fmla="*/ 753979 w 3378486"/>
                <a:gd name="connsiteY6" fmla="*/ 24064 h 2205790"/>
                <a:gd name="connsiteX7" fmla="*/ 705852 w 3378486"/>
                <a:gd name="connsiteY7" fmla="*/ 8021 h 2205790"/>
                <a:gd name="connsiteX8" fmla="*/ 681789 w 3378486"/>
                <a:gd name="connsiteY8" fmla="*/ 0 h 2205790"/>
                <a:gd name="connsiteX9" fmla="*/ 625642 w 3378486"/>
                <a:gd name="connsiteY9" fmla="*/ 8021 h 2205790"/>
                <a:gd name="connsiteX10" fmla="*/ 617621 w 3378486"/>
                <a:gd name="connsiteY10" fmla="*/ 32085 h 2205790"/>
                <a:gd name="connsiteX11" fmla="*/ 593558 w 3378486"/>
                <a:gd name="connsiteY11" fmla="*/ 48127 h 2205790"/>
                <a:gd name="connsiteX12" fmla="*/ 585537 w 3378486"/>
                <a:gd name="connsiteY12" fmla="*/ 72190 h 2205790"/>
                <a:gd name="connsiteX13" fmla="*/ 561473 w 3378486"/>
                <a:gd name="connsiteY13" fmla="*/ 88232 h 2205790"/>
                <a:gd name="connsiteX14" fmla="*/ 449179 w 3378486"/>
                <a:gd name="connsiteY14" fmla="*/ 104274 h 2205790"/>
                <a:gd name="connsiteX15" fmla="*/ 401052 w 3378486"/>
                <a:gd name="connsiteY15" fmla="*/ 120316 h 2205790"/>
                <a:gd name="connsiteX16" fmla="*/ 376989 w 3378486"/>
                <a:gd name="connsiteY16" fmla="*/ 128337 h 2205790"/>
                <a:gd name="connsiteX17" fmla="*/ 360947 w 3378486"/>
                <a:gd name="connsiteY17" fmla="*/ 152400 h 2205790"/>
                <a:gd name="connsiteX18" fmla="*/ 320842 w 3378486"/>
                <a:gd name="connsiteY18" fmla="*/ 192506 h 2205790"/>
                <a:gd name="connsiteX19" fmla="*/ 304800 w 3378486"/>
                <a:gd name="connsiteY19" fmla="*/ 240632 h 2205790"/>
                <a:gd name="connsiteX20" fmla="*/ 312821 w 3378486"/>
                <a:gd name="connsiteY20" fmla="*/ 352927 h 2205790"/>
                <a:gd name="connsiteX21" fmla="*/ 336884 w 3378486"/>
                <a:gd name="connsiteY21" fmla="*/ 401053 h 2205790"/>
                <a:gd name="connsiteX22" fmla="*/ 352926 w 3378486"/>
                <a:gd name="connsiteY22" fmla="*/ 449179 h 2205790"/>
                <a:gd name="connsiteX23" fmla="*/ 368968 w 3378486"/>
                <a:gd name="connsiteY23" fmla="*/ 513348 h 2205790"/>
                <a:gd name="connsiteX24" fmla="*/ 344905 w 3378486"/>
                <a:gd name="connsiteY24" fmla="*/ 609600 h 2205790"/>
                <a:gd name="connsiteX25" fmla="*/ 304800 w 3378486"/>
                <a:gd name="connsiteY25" fmla="*/ 641685 h 2205790"/>
                <a:gd name="connsiteX26" fmla="*/ 280737 w 3378486"/>
                <a:gd name="connsiteY26" fmla="*/ 665748 h 2205790"/>
                <a:gd name="connsiteX27" fmla="*/ 232610 w 3378486"/>
                <a:gd name="connsiteY27" fmla="*/ 689811 h 2205790"/>
                <a:gd name="connsiteX28" fmla="*/ 208547 w 3378486"/>
                <a:gd name="connsiteY28" fmla="*/ 713874 h 2205790"/>
                <a:gd name="connsiteX29" fmla="*/ 136358 w 3378486"/>
                <a:gd name="connsiteY29" fmla="*/ 762000 h 2205790"/>
                <a:gd name="connsiteX30" fmla="*/ 112295 w 3378486"/>
                <a:gd name="connsiteY30" fmla="*/ 778043 h 2205790"/>
                <a:gd name="connsiteX31" fmla="*/ 88231 w 3378486"/>
                <a:gd name="connsiteY31" fmla="*/ 794085 h 2205790"/>
                <a:gd name="connsiteX32" fmla="*/ 72189 w 3378486"/>
                <a:gd name="connsiteY32" fmla="*/ 818148 h 2205790"/>
                <a:gd name="connsiteX33" fmla="*/ 48126 w 3378486"/>
                <a:gd name="connsiteY33" fmla="*/ 834190 h 2205790"/>
                <a:gd name="connsiteX34" fmla="*/ 40105 w 3378486"/>
                <a:gd name="connsiteY34" fmla="*/ 858253 h 2205790"/>
                <a:gd name="connsiteX35" fmla="*/ 24063 w 3378486"/>
                <a:gd name="connsiteY35" fmla="*/ 882316 h 2205790"/>
                <a:gd name="connsiteX36" fmla="*/ 8021 w 3378486"/>
                <a:gd name="connsiteY36" fmla="*/ 930443 h 2205790"/>
                <a:gd name="connsiteX37" fmla="*/ 0 w 3378486"/>
                <a:gd name="connsiteY37" fmla="*/ 954506 h 2205790"/>
                <a:gd name="connsiteX38" fmla="*/ 8021 w 3378486"/>
                <a:gd name="connsiteY38" fmla="*/ 1122948 h 2205790"/>
                <a:gd name="connsiteX39" fmla="*/ 16042 w 3378486"/>
                <a:gd name="connsiteY39" fmla="*/ 1147011 h 2205790"/>
                <a:gd name="connsiteX40" fmla="*/ 32084 w 3378486"/>
                <a:gd name="connsiteY40" fmla="*/ 1171074 h 2205790"/>
                <a:gd name="connsiteX41" fmla="*/ 168442 w 3378486"/>
                <a:gd name="connsiteY41" fmla="*/ 1171074 h 2205790"/>
                <a:gd name="connsiteX42" fmla="*/ 160421 w 3378486"/>
                <a:gd name="connsiteY42" fmla="*/ 1219200 h 2205790"/>
                <a:gd name="connsiteX43" fmla="*/ 144379 w 3378486"/>
                <a:gd name="connsiteY43" fmla="*/ 1315453 h 2205790"/>
                <a:gd name="connsiteX44" fmla="*/ 152400 w 3378486"/>
                <a:gd name="connsiteY44" fmla="*/ 1387643 h 2205790"/>
                <a:gd name="connsiteX45" fmla="*/ 176463 w 3378486"/>
                <a:gd name="connsiteY45" fmla="*/ 1403685 h 2205790"/>
                <a:gd name="connsiteX46" fmla="*/ 272716 w 3378486"/>
                <a:gd name="connsiteY46" fmla="*/ 1443790 h 2205790"/>
                <a:gd name="connsiteX47" fmla="*/ 376989 w 3378486"/>
                <a:gd name="connsiteY47" fmla="*/ 1427748 h 2205790"/>
                <a:gd name="connsiteX48" fmla="*/ 441158 w 3378486"/>
                <a:gd name="connsiteY48" fmla="*/ 1371600 h 2205790"/>
                <a:gd name="connsiteX49" fmla="*/ 465221 w 3378486"/>
                <a:gd name="connsiteY49" fmla="*/ 1347537 h 2205790"/>
                <a:gd name="connsiteX50" fmla="*/ 489284 w 3378486"/>
                <a:gd name="connsiteY50" fmla="*/ 1323474 h 2205790"/>
                <a:gd name="connsiteX51" fmla="*/ 569495 w 3378486"/>
                <a:gd name="connsiteY51" fmla="*/ 1267327 h 2205790"/>
                <a:gd name="connsiteX52" fmla="*/ 633663 w 3378486"/>
                <a:gd name="connsiteY52" fmla="*/ 1219200 h 2205790"/>
                <a:gd name="connsiteX53" fmla="*/ 657726 w 3378486"/>
                <a:gd name="connsiteY53" fmla="*/ 1195137 h 2205790"/>
                <a:gd name="connsiteX54" fmla="*/ 681789 w 3378486"/>
                <a:gd name="connsiteY54" fmla="*/ 1187116 h 2205790"/>
                <a:gd name="connsiteX55" fmla="*/ 713873 w 3378486"/>
                <a:gd name="connsiteY55" fmla="*/ 1163053 h 2205790"/>
                <a:gd name="connsiteX56" fmla="*/ 762000 w 3378486"/>
                <a:gd name="connsiteY56" fmla="*/ 1130969 h 2205790"/>
                <a:gd name="connsiteX57" fmla="*/ 810126 w 3378486"/>
                <a:gd name="connsiteY57" fmla="*/ 1114927 h 2205790"/>
                <a:gd name="connsiteX58" fmla="*/ 834189 w 3378486"/>
                <a:gd name="connsiteY58" fmla="*/ 1106906 h 2205790"/>
                <a:gd name="connsiteX59" fmla="*/ 882316 w 3378486"/>
                <a:gd name="connsiteY59" fmla="*/ 1082843 h 2205790"/>
                <a:gd name="connsiteX60" fmla="*/ 914400 w 3378486"/>
                <a:gd name="connsiteY60" fmla="*/ 1066800 h 2205790"/>
                <a:gd name="connsiteX61" fmla="*/ 994610 w 3378486"/>
                <a:gd name="connsiteY61" fmla="*/ 1050758 h 2205790"/>
                <a:gd name="connsiteX62" fmla="*/ 1050758 w 3378486"/>
                <a:gd name="connsiteY62" fmla="*/ 1034716 h 2205790"/>
                <a:gd name="connsiteX63" fmla="*/ 1147010 w 3378486"/>
                <a:gd name="connsiteY63" fmla="*/ 1018674 h 2205790"/>
                <a:gd name="connsiteX64" fmla="*/ 1668379 w 3378486"/>
                <a:gd name="connsiteY64" fmla="*/ 1026695 h 2205790"/>
                <a:gd name="connsiteX65" fmla="*/ 1692442 w 3378486"/>
                <a:gd name="connsiteY65" fmla="*/ 1034716 h 2205790"/>
                <a:gd name="connsiteX66" fmla="*/ 1748589 w 3378486"/>
                <a:gd name="connsiteY66" fmla="*/ 1050758 h 2205790"/>
                <a:gd name="connsiteX67" fmla="*/ 1772652 w 3378486"/>
                <a:gd name="connsiteY67" fmla="*/ 1074821 h 2205790"/>
                <a:gd name="connsiteX68" fmla="*/ 1796716 w 3378486"/>
                <a:gd name="connsiteY68" fmla="*/ 1082843 h 2205790"/>
                <a:gd name="connsiteX69" fmla="*/ 1812758 w 3378486"/>
                <a:gd name="connsiteY69" fmla="*/ 1106906 h 2205790"/>
                <a:gd name="connsiteX70" fmla="*/ 1836821 w 3378486"/>
                <a:gd name="connsiteY70" fmla="*/ 1122948 h 2205790"/>
                <a:gd name="connsiteX71" fmla="*/ 1868905 w 3378486"/>
                <a:gd name="connsiteY71" fmla="*/ 1171074 h 2205790"/>
                <a:gd name="connsiteX72" fmla="*/ 1844842 w 3378486"/>
                <a:gd name="connsiteY72" fmla="*/ 1275348 h 2205790"/>
                <a:gd name="connsiteX73" fmla="*/ 1812758 w 3378486"/>
                <a:gd name="connsiteY73" fmla="*/ 1323474 h 2205790"/>
                <a:gd name="connsiteX74" fmla="*/ 1788695 w 3378486"/>
                <a:gd name="connsiteY74" fmla="*/ 1339516 h 2205790"/>
                <a:gd name="connsiteX75" fmla="*/ 1772652 w 3378486"/>
                <a:gd name="connsiteY75" fmla="*/ 1355558 h 2205790"/>
                <a:gd name="connsiteX76" fmla="*/ 1724526 w 3378486"/>
                <a:gd name="connsiteY76" fmla="*/ 1371600 h 2205790"/>
                <a:gd name="connsiteX77" fmla="*/ 1676400 w 3378486"/>
                <a:gd name="connsiteY77" fmla="*/ 1387643 h 2205790"/>
                <a:gd name="connsiteX78" fmla="*/ 1652337 w 3378486"/>
                <a:gd name="connsiteY78" fmla="*/ 1395664 h 2205790"/>
                <a:gd name="connsiteX79" fmla="*/ 1580147 w 3378486"/>
                <a:gd name="connsiteY79" fmla="*/ 1427748 h 2205790"/>
                <a:gd name="connsiteX80" fmla="*/ 1532021 w 3378486"/>
                <a:gd name="connsiteY80" fmla="*/ 1443790 h 2205790"/>
                <a:gd name="connsiteX81" fmla="*/ 1475873 w 3378486"/>
                <a:gd name="connsiteY81" fmla="*/ 1459832 h 2205790"/>
                <a:gd name="connsiteX82" fmla="*/ 1419726 w 3378486"/>
                <a:gd name="connsiteY82" fmla="*/ 1467853 h 2205790"/>
                <a:gd name="connsiteX83" fmla="*/ 1371600 w 3378486"/>
                <a:gd name="connsiteY83" fmla="*/ 1483895 h 2205790"/>
                <a:gd name="connsiteX84" fmla="*/ 1323473 w 3378486"/>
                <a:gd name="connsiteY84" fmla="*/ 1507958 h 2205790"/>
                <a:gd name="connsiteX85" fmla="*/ 1275347 w 3378486"/>
                <a:gd name="connsiteY85" fmla="*/ 1532021 h 2205790"/>
                <a:gd name="connsiteX86" fmla="*/ 1251284 w 3378486"/>
                <a:gd name="connsiteY86" fmla="*/ 1548064 h 2205790"/>
                <a:gd name="connsiteX87" fmla="*/ 1227221 w 3378486"/>
                <a:gd name="connsiteY87" fmla="*/ 1556085 h 2205790"/>
                <a:gd name="connsiteX88" fmla="*/ 1155031 w 3378486"/>
                <a:gd name="connsiteY88" fmla="*/ 1596190 h 2205790"/>
                <a:gd name="connsiteX89" fmla="*/ 1130968 w 3378486"/>
                <a:gd name="connsiteY89" fmla="*/ 1612232 h 2205790"/>
                <a:gd name="connsiteX90" fmla="*/ 1074821 w 3378486"/>
                <a:gd name="connsiteY90" fmla="*/ 1628274 h 2205790"/>
                <a:gd name="connsiteX91" fmla="*/ 1018673 w 3378486"/>
                <a:gd name="connsiteY91" fmla="*/ 1644316 h 2205790"/>
                <a:gd name="connsiteX92" fmla="*/ 906379 w 3378486"/>
                <a:gd name="connsiteY92" fmla="*/ 1660358 h 2205790"/>
                <a:gd name="connsiteX93" fmla="*/ 882316 w 3378486"/>
                <a:gd name="connsiteY93" fmla="*/ 1668379 h 2205790"/>
                <a:gd name="connsiteX94" fmla="*/ 850231 w 3378486"/>
                <a:gd name="connsiteY94" fmla="*/ 1676400 h 2205790"/>
                <a:gd name="connsiteX95" fmla="*/ 802105 w 3378486"/>
                <a:gd name="connsiteY95" fmla="*/ 1692443 h 2205790"/>
                <a:gd name="connsiteX96" fmla="*/ 753979 w 3378486"/>
                <a:gd name="connsiteY96" fmla="*/ 1708485 h 2205790"/>
                <a:gd name="connsiteX97" fmla="*/ 729916 w 3378486"/>
                <a:gd name="connsiteY97" fmla="*/ 1716506 h 2205790"/>
                <a:gd name="connsiteX98" fmla="*/ 705852 w 3378486"/>
                <a:gd name="connsiteY98" fmla="*/ 1724527 h 2205790"/>
                <a:gd name="connsiteX99" fmla="*/ 681789 w 3378486"/>
                <a:gd name="connsiteY99" fmla="*/ 1740569 h 2205790"/>
                <a:gd name="connsiteX100" fmla="*/ 657726 w 3378486"/>
                <a:gd name="connsiteY100" fmla="*/ 1748590 h 2205790"/>
                <a:gd name="connsiteX101" fmla="*/ 649705 w 3378486"/>
                <a:gd name="connsiteY101" fmla="*/ 1772653 h 2205790"/>
                <a:gd name="connsiteX102" fmla="*/ 617621 w 3378486"/>
                <a:gd name="connsiteY102" fmla="*/ 1820779 h 2205790"/>
                <a:gd name="connsiteX103" fmla="*/ 625642 w 3378486"/>
                <a:gd name="connsiteY103" fmla="*/ 1925053 h 2205790"/>
                <a:gd name="connsiteX104" fmla="*/ 673768 w 3378486"/>
                <a:gd name="connsiteY104" fmla="*/ 1941095 h 2205790"/>
                <a:gd name="connsiteX105" fmla="*/ 721895 w 3378486"/>
                <a:gd name="connsiteY105" fmla="*/ 1957137 h 2205790"/>
                <a:gd name="connsiteX106" fmla="*/ 778042 w 3378486"/>
                <a:gd name="connsiteY106" fmla="*/ 1965158 h 2205790"/>
                <a:gd name="connsiteX107" fmla="*/ 778042 w 3378486"/>
                <a:gd name="connsiteY107" fmla="*/ 2077453 h 2205790"/>
                <a:gd name="connsiteX108" fmla="*/ 826168 w 3378486"/>
                <a:gd name="connsiteY108" fmla="*/ 2101516 h 2205790"/>
                <a:gd name="connsiteX109" fmla="*/ 882316 w 3378486"/>
                <a:gd name="connsiteY109" fmla="*/ 2093495 h 2205790"/>
                <a:gd name="connsiteX110" fmla="*/ 906379 w 3378486"/>
                <a:gd name="connsiteY110" fmla="*/ 2085474 h 2205790"/>
                <a:gd name="connsiteX111" fmla="*/ 914400 w 3378486"/>
                <a:gd name="connsiteY111" fmla="*/ 2061411 h 2205790"/>
                <a:gd name="connsiteX112" fmla="*/ 938463 w 3378486"/>
                <a:gd name="connsiteY112" fmla="*/ 2045369 h 2205790"/>
                <a:gd name="connsiteX113" fmla="*/ 946484 w 3378486"/>
                <a:gd name="connsiteY113" fmla="*/ 2021306 h 2205790"/>
                <a:gd name="connsiteX114" fmla="*/ 970547 w 3378486"/>
                <a:gd name="connsiteY114" fmla="*/ 2005264 h 2205790"/>
                <a:gd name="connsiteX115" fmla="*/ 986589 w 3378486"/>
                <a:gd name="connsiteY115" fmla="*/ 1989221 h 2205790"/>
                <a:gd name="connsiteX116" fmla="*/ 994610 w 3378486"/>
                <a:gd name="connsiteY116" fmla="*/ 1965158 h 2205790"/>
                <a:gd name="connsiteX117" fmla="*/ 1042737 w 3378486"/>
                <a:gd name="connsiteY117" fmla="*/ 1941095 h 2205790"/>
                <a:gd name="connsiteX118" fmla="*/ 1090863 w 3378486"/>
                <a:gd name="connsiteY118" fmla="*/ 1909011 h 2205790"/>
                <a:gd name="connsiteX119" fmla="*/ 1187116 w 3378486"/>
                <a:gd name="connsiteY119" fmla="*/ 1876927 h 2205790"/>
                <a:gd name="connsiteX120" fmla="*/ 1211179 w 3378486"/>
                <a:gd name="connsiteY120" fmla="*/ 1868906 h 2205790"/>
                <a:gd name="connsiteX121" fmla="*/ 1235242 w 3378486"/>
                <a:gd name="connsiteY121" fmla="*/ 1860885 h 2205790"/>
                <a:gd name="connsiteX122" fmla="*/ 1275347 w 3378486"/>
                <a:gd name="connsiteY122" fmla="*/ 1852864 h 2205790"/>
                <a:gd name="connsiteX123" fmla="*/ 1387642 w 3378486"/>
                <a:gd name="connsiteY123" fmla="*/ 1828800 h 2205790"/>
                <a:gd name="connsiteX124" fmla="*/ 1467852 w 3378486"/>
                <a:gd name="connsiteY124" fmla="*/ 1820779 h 2205790"/>
                <a:gd name="connsiteX125" fmla="*/ 1548063 w 3378486"/>
                <a:gd name="connsiteY125" fmla="*/ 1804737 h 2205790"/>
                <a:gd name="connsiteX126" fmla="*/ 1596189 w 3378486"/>
                <a:gd name="connsiteY126" fmla="*/ 1788695 h 2205790"/>
                <a:gd name="connsiteX127" fmla="*/ 1620252 w 3378486"/>
                <a:gd name="connsiteY127" fmla="*/ 1780674 h 2205790"/>
                <a:gd name="connsiteX128" fmla="*/ 1636295 w 3378486"/>
                <a:gd name="connsiteY128" fmla="*/ 1764632 h 2205790"/>
                <a:gd name="connsiteX129" fmla="*/ 1644316 w 3378486"/>
                <a:gd name="connsiteY129" fmla="*/ 1740569 h 2205790"/>
                <a:gd name="connsiteX130" fmla="*/ 1668379 w 3378486"/>
                <a:gd name="connsiteY130" fmla="*/ 1724527 h 2205790"/>
                <a:gd name="connsiteX131" fmla="*/ 1700463 w 3378486"/>
                <a:gd name="connsiteY131" fmla="*/ 1684421 h 2205790"/>
                <a:gd name="connsiteX132" fmla="*/ 1724526 w 3378486"/>
                <a:gd name="connsiteY132" fmla="*/ 1668379 h 2205790"/>
                <a:gd name="connsiteX133" fmla="*/ 1764631 w 3378486"/>
                <a:gd name="connsiteY133" fmla="*/ 1628274 h 2205790"/>
                <a:gd name="connsiteX134" fmla="*/ 1796716 w 3378486"/>
                <a:gd name="connsiteY134" fmla="*/ 1588169 h 2205790"/>
                <a:gd name="connsiteX135" fmla="*/ 1820779 w 3378486"/>
                <a:gd name="connsiteY135" fmla="*/ 1580148 h 2205790"/>
                <a:gd name="connsiteX136" fmla="*/ 1868905 w 3378486"/>
                <a:gd name="connsiteY136" fmla="*/ 1483895 h 2205790"/>
                <a:gd name="connsiteX137" fmla="*/ 1892968 w 3378486"/>
                <a:gd name="connsiteY137" fmla="*/ 1467853 h 2205790"/>
                <a:gd name="connsiteX138" fmla="*/ 1917031 w 3378486"/>
                <a:gd name="connsiteY138" fmla="*/ 1443790 h 2205790"/>
                <a:gd name="connsiteX139" fmla="*/ 1965158 w 3378486"/>
                <a:gd name="connsiteY139" fmla="*/ 1411706 h 2205790"/>
                <a:gd name="connsiteX140" fmla="*/ 1973179 w 3378486"/>
                <a:gd name="connsiteY140" fmla="*/ 1387643 h 2205790"/>
                <a:gd name="connsiteX141" fmla="*/ 1997242 w 3378486"/>
                <a:gd name="connsiteY141" fmla="*/ 1379621 h 2205790"/>
                <a:gd name="connsiteX142" fmla="*/ 2045368 w 3378486"/>
                <a:gd name="connsiteY142" fmla="*/ 1347537 h 2205790"/>
                <a:gd name="connsiteX143" fmla="*/ 2117558 w 3378486"/>
                <a:gd name="connsiteY143" fmla="*/ 1315453 h 2205790"/>
                <a:gd name="connsiteX144" fmla="*/ 2141621 w 3378486"/>
                <a:gd name="connsiteY144" fmla="*/ 1307432 h 2205790"/>
                <a:gd name="connsiteX145" fmla="*/ 2165684 w 3378486"/>
                <a:gd name="connsiteY145" fmla="*/ 1299411 h 2205790"/>
                <a:gd name="connsiteX146" fmla="*/ 2261937 w 3378486"/>
                <a:gd name="connsiteY146" fmla="*/ 1291390 h 2205790"/>
                <a:gd name="connsiteX147" fmla="*/ 2454442 w 3378486"/>
                <a:gd name="connsiteY147" fmla="*/ 1299411 h 2205790"/>
                <a:gd name="connsiteX148" fmla="*/ 2526631 w 3378486"/>
                <a:gd name="connsiteY148" fmla="*/ 1323474 h 2205790"/>
                <a:gd name="connsiteX149" fmla="*/ 2550695 w 3378486"/>
                <a:gd name="connsiteY149" fmla="*/ 1331495 h 2205790"/>
                <a:gd name="connsiteX150" fmla="*/ 2574758 w 3378486"/>
                <a:gd name="connsiteY150" fmla="*/ 1347537 h 2205790"/>
                <a:gd name="connsiteX151" fmla="*/ 2622884 w 3378486"/>
                <a:gd name="connsiteY151" fmla="*/ 1371600 h 2205790"/>
                <a:gd name="connsiteX152" fmla="*/ 2638926 w 3378486"/>
                <a:gd name="connsiteY152" fmla="*/ 1387643 h 2205790"/>
                <a:gd name="connsiteX153" fmla="*/ 2671010 w 3378486"/>
                <a:gd name="connsiteY153" fmla="*/ 1435769 h 2205790"/>
                <a:gd name="connsiteX154" fmla="*/ 2695073 w 3378486"/>
                <a:gd name="connsiteY154" fmla="*/ 1451811 h 2205790"/>
                <a:gd name="connsiteX155" fmla="*/ 2727158 w 3378486"/>
                <a:gd name="connsiteY155" fmla="*/ 1483895 h 2205790"/>
                <a:gd name="connsiteX156" fmla="*/ 2759242 w 3378486"/>
                <a:gd name="connsiteY156" fmla="*/ 1515979 h 2205790"/>
                <a:gd name="connsiteX157" fmla="*/ 2791326 w 3378486"/>
                <a:gd name="connsiteY157" fmla="*/ 1556085 h 2205790"/>
                <a:gd name="connsiteX158" fmla="*/ 2799347 w 3378486"/>
                <a:gd name="connsiteY158" fmla="*/ 1580148 h 2205790"/>
                <a:gd name="connsiteX159" fmla="*/ 2831431 w 3378486"/>
                <a:gd name="connsiteY159" fmla="*/ 1628274 h 2205790"/>
                <a:gd name="connsiteX160" fmla="*/ 2847473 w 3378486"/>
                <a:gd name="connsiteY160" fmla="*/ 1652337 h 2205790"/>
                <a:gd name="connsiteX161" fmla="*/ 2863516 w 3378486"/>
                <a:gd name="connsiteY161" fmla="*/ 1668379 h 2205790"/>
                <a:gd name="connsiteX162" fmla="*/ 2887579 w 3378486"/>
                <a:gd name="connsiteY162" fmla="*/ 1716506 h 2205790"/>
                <a:gd name="connsiteX163" fmla="*/ 2919663 w 3378486"/>
                <a:gd name="connsiteY163" fmla="*/ 1764632 h 2205790"/>
                <a:gd name="connsiteX164" fmla="*/ 2935705 w 3378486"/>
                <a:gd name="connsiteY164" fmla="*/ 1788695 h 2205790"/>
                <a:gd name="connsiteX165" fmla="*/ 2999873 w 3378486"/>
                <a:gd name="connsiteY165" fmla="*/ 1844843 h 2205790"/>
                <a:gd name="connsiteX166" fmla="*/ 3039979 w 3378486"/>
                <a:gd name="connsiteY166" fmla="*/ 1884948 h 2205790"/>
                <a:gd name="connsiteX167" fmla="*/ 3080084 w 3378486"/>
                <a:gd name="connsiteY167" fmla="*/ 1925053 h 2205790"/>
                <a:gd name="connsiteX168" fmla="*/ 3120189 w 3378486"/>
                <a:gd name="connsiteY168" fmla="*/ 1965158 h 2205790"/>
                <a:gd name="connsiteX169" fmla="*/ 3168316 w 3378486"/>
                <a:gd name="connsiteY169" fmla="*/ 2021306 h 2205790"/>
                <a:gd name="connsiteX170" fmla="*/ 3192379 w 3378486"/>
                <a:gd name="connsiteY170" fmla="*/ 2045369 h 2205790"/>
                <a:gd name="connsiteX171" fmla="*/ 3216442 w 3378486"/>
                <a:gd name="connsiteY171" fmla="*/ 2069432 h 2205790"/>
                <a:gd name="connsiteX172" fmla="*/ 3248526 w 3378486"/>
                <a:gd name="connsiteY172" fmla="*/ 2085474 h 2205790"/>
                <a:gd name="connsiteX173" fmla="*/ 3264568 w 3378486"/>
                <a:gd name="connsiteY173" fmla="*/ 2109537 h 2205790"/>
                <a:gd name="connsiteX174" fmla="*/ 3304673 w 3378486"/>
                <a:gd name="connsiteY174" fmla="*/ 2149643 h 2205790"/>
                <a:gd name="connsiteX175" fmla="*/ 3328737 w 3378486"/>
                <a:gd name="connsiteY175" fmla="*/ 2197769 h 2205790"/>
                <a:gd name="connsiteX176" fmla="*/ 3352800 w 3378486"/>
                <a:gd name="connsiteY176" fmla="*/ 2205790 h 2205790"/>
                <a:gd name="connsiteX177" fmla="*/ 3368842 w 3378486"/>
                <a:gd name="connsiteY177" fmla="*/ 2149643 h 2205790"/>
                <a:gd name="connsiteX178" fmla="*/ 3360821 w 3378486"/>
                <a:gd name="connsiteY178" fmla="*/ 2029327 h 2205790"/>
                <a:gd name="connsiteX179" fmla="*/ 3336758 w 3378486"/>
                <a:gd name="connsiteY179" fmla="*/ 1949116 h 2205790"/>
                <a:gd name="connsiteX180" fmla="*/ 3328737 w 3378486"/>
                <a:gd name="connsiteY180" fmla="*/ 1925053 h 2205790"/>
                <a:gd name="connsiteX181" fmla="*/ 3312695 w 3378486"/>
                <a:gd name="connsiteY181" fmla="*/ 1900990 h 2205790"/>
                <a:gd name="connsiteX182" fmla="*/ 3304673 w 3378486"/>
                <a:gd name="connsiteY182" fmla="*/ 1876927 h 2205790"/>
                <a:gd name="connsiteX183" fmla="*/ 3272589 w 3378486"/>
                <a:gd name="connsiteY183" fmla="*/ 1836821 h 2205790"/>
                <a:gd name="connsiteX184" fmla="*/ 3240505 w 3378486"/>
                <a:gd name="connsiteY184" fmla="*/ 1796716 h 2205790"/>
                <a:gd name="connsiteX185" fmla="*/ 3232484 w 3378486"/>
                <a:gd name="connsiteY185" fmla="*/ 1772653 h 2205790"/>
                <a:gd name="connsiteX186" fmla="*/ 3200400 w 3378486"/>
                <a:gd name="connsiteY186" fmla="*/ 1724527 h 2205790"/>
                <a:gd name="connsiteX187" fmla="*/ 3176337 w 3378486"/>
                <a:gd name="connsiteY187" fmla="*/ 1676400 h 2205790"/>
                <a:gd name="connsiteX188" fmla="*/ 3152273 w 3378486"/>
                <a:gd name="connsiteY188" fmla="*/ 1596190 h 2205790"/>
                <a:gd name="connsiteX189" fmla="*/ 3136231 w 3378486"/>
                <a:gd name="connsiteY189" fmla="*/ 1548064 h 2205790"/>
                <a:gd name="connsiteX190" fmla="*/ 3112168 w 3378486"/>
                <a:gd name="connsiteY190" fmla="*/ 1459832 h 2205790"/>
                <a:gd name="connsiteX191" fmla="*/ 3104147 w 3378486"/>
                <a:gd name="connsiteY191" fmla="*/ 1427748 h 2205790"/>
                <a:gd name="connsiteX192" fmla="*/ 3096126 w 3378486"/>
                <a:gd name="connsiteY192" fmla="*/ 1395664 h 2205790"/>
                <a:gd name="connsiteX193" fmla="*/ 3096126 w 3378486"/>
                <a:gd name="connsiteY193" fmla="*/ 1106906 h 2205790"/>
                <a:gd name="connsiteX194" fmla="*/ 3104147 w 3378486"/>
                <a:gd name="connsiteY194" fmla="*/ 994611 h 2205790"/>
                <a:gd name="connsiteX195" fmla="*/ 3120189 w 3378486"/>
                <a:gd name="connsiteY195" fmla="*/ 946485 h 2205790"/>
                <a:gd name="connsiteX196" fmla="*/ 3128210 w 3378486"/>
                <a:gd name="connsiteY196" fmla="*/ 794085 h 2205790"/>
                <a:gd name="connsiteX197" fmla="*/ 3144252 w 3378486"/>
                <a:gd name="connsiteY197" fmla="*/ 770021 h 2205790"/>
                <a:gd name="connsiteX198" fmla="*/ 3168316 w 3378486"/>
                <a:gd name="connsiteY198" fmla="*/ 762000 h 2205790"/>
                <a:gd name="connsiteX199" fmla="*/ 3192379 w 3378486"/>
                <a:gd name="connsiteY199" fmla="*/ 713874 h 2205790"/>
                <a:gd name="connsiteX200" fmla="*/ 3152273 w 3378486"/>
                <a:gd name="connsiteY200" fmla="*/ 673769 h 2205790"/>
                <a:gd name="connsiteX201" fmla="*/ 3128210 w 3378486"/>
                <a:gd name="connsiteY201" fmla="*/ 665748 h 2205790"/>
                <a:gd name="connsiteX202" fmla="*/ 3104147 w 3378486"/>
                <a:gd name="connsiteY202" fmla="*/ 649706 h 2205790"/>
                <a:gd name="connsiteX203" fmla="*/ 2943726 w 3378486"/>
                <a:gd name="connsiteY203" fmla="*/ 633664 h 2205790"/>
                <a:gd name="connsiteX204" fmla="*/ 2919663 w 3378486"/>
                <a:gd name="connsiteY204" fmla="*/ 649706 h 2205790"/>
                <a:gd name="connsiteX205" fmla="*/ 2871537 w 3378486"/>
                <a:gd name="connsiteY205" fmla="*/ 665748 h 2205790"/>
                <a:gd name="connsiteX206" fmla="*/ 2863516 w 3378486"/>
                <a:gd name="connsiteY206" fmla="*/ 689811 h 2205790"/>
                <a:gd name="connsiteX207" fmla="*/ 2879558 w 3378486"/>
                <a:gd name="connsiteY207" fmla="*/ 842211 h 2205790"/>
                <a:gd name="connsiteX208" fmla="*/ 2855495 w 3378486"/>
                <a:gd name="connsiteY208" fmla="*/ 858253 h 2205790"/>
                <a:gd name="connsiteX209" fmla="*/ 2839452 w 3378486"/>
                <a:gd name="connsiteY209" fmla="*/ 842211 h 2205790"/>
                <a:gd name="connsiteX210" fmla="*/ 2799347 w 3378486"/>
                <a:gd name="connsiteY210" fmla="*/ 802106 h 2205790"/>
                <a:gd name="connsiteX211" fmla="*/ 2767263 w 3378486"/>
                <a:gd name="connsiteY211" fmla="*/ 762000 h 2205790"/>
                <a:gd name="connsiteX212" fmla="*/ 2743200 w 3378486"/>
                <a:gd name="connsiteY212" fmla="*/ 753979 h 2205790"/>
                <a:gd name="connsiteX213" fmla="*/ 2727158 w 3378486"/>
                <a:gd name="connsiteY213" fmla="*/ 729916 h 2205790"/>
                <a:gd name="connsiteX214" fmla="*/ 2679031 w 3378486"/>
                <a:gd name="connsiteY214" fmla="*/ 713874 h 2205790"/>
                <a:gd name="connsiteX215" fmla="*/ 2630905 w 3378486"/>
                <a:gd name="connsiteY215" fmla="*/ 681790 h 2205790"/>
                <a:gd name="connsiteX216" fmla="*/ 2606842 w 3378486"/>
                <a:gd name="connsiteY216" fmla="*/ 673769 h 2205790"/>
                <a:gd name="connsiteX217" fmla="*/ 2558716 w 3378486"/>
                <a:gd name="connsiteY217" fmla="*/ 649706 h 2205790"/>
                <a:gd name="connsiteX218" fmla="*/ 2494547 w 3378486"/>
                <a:gd name="connsiteY218" fmla="*/ 617621 h 2205790"/>
                <a:gd name="connsiteX219" fmla="*/ 2470484 w 3378486"/>
                <a:gd name="connsiteY219" fmla="*/ 601579 h 2205790"/>
                <a:gd name="connsiteX220" fmla="*/ 2422358 w 3378486"/>
                <a:gd name="connsiteY220" fmla="*/ 585537 h 2205790"/>
                <a:gd name="connsiteX221" fmla="*/ 2374231 w 3378486"/>
                <a:gd name="connsiteY221" fmla="*/ 569495 h 2205790"/>
                <a:gd name="connsiteX222" fmla="*/ 2350168 w 3378486"/>
                <a:gd name="connsiteY222" fmla="*/ 561474 h 2205790"/>
                <a:gd name="connsiteX223" fmla="*/ 2302042 w 3378486"/>
                <a:gd name="connsiteY223" fmla="*/ 529390 h 2205790"/>
                <a:gd name="connsiteX224" fmla="*/ 2229852 w 3378486"/>
                <a:gd name="connsiteY224" fmla="*/ 505327 h 2205790"/>
                <a:gd name="connsiteX225" fmla="*/ 2205789 w 3378486"/>
                <a:gd name="connsiteY225" fmla="*/ 497306 h 2205790"/>
                <a:gd name="connsiteX226" fmla="*/ 2141621 w 3378486"/>
                <a:gd name="connsiteY226" fmla="*/ 481264 h 2205790"/>
                <a:gd name="connsiteX227" fmla="*/ 2053389 w 3378486"/>
                <a:gd name="connsiteY227" fmla="*/ 473243 h 2205790"/>
                <a:gd name="connsiteX228" fmla="*/ 2021305 w 3378486"/>
                <a:gd name="connsiteY228" fmla="*/ 465221 h 2205790"/>
                <a:gd name="connsiteX229" fmla="*/ 1933073 w 3378486"/>
                <a:gd name="connsiteY229" fmla="*/ 449179 h 2205790"/>
                <a:gd name="connsiteX230" fmla="*/ 1909010 w 3378486"/>
                <a:gd name="connsiteY230" fmla="*/ 441158 h 2205790"/>
                <a:gd name="connsiteX231" fmla="*/ 1868905 w 3378486"/>
                <a:gd name="connsiteY231" fmla="*/ 433137 h 2205790"/>
                <a:gd name="connsiteX232" fmla="*/ 1844842 w 3378486"/>
                <a:gd name="connsiteY232" fmla="*/ 425116 h 2205790"/>
                <a:gd name="connsiteX233" fmla="*/ 1812758 w 3378486"/>
                <a:gd name="connsiteY233" fmla="*/ 417095 h 2205790"/>
                <a:gd name="connsiteX234" fmla="*/ 1764631 w 3378486"/>
                <a:gd name="connsiteY234" fmla="*/ 401053 h 2205790"/>
                <a:gd name="connsiteX235" fmla="*/ 1692442 w 3378486"/>
                <a:gd name="connsiteY235" fmla="*/ 393032 h 2205790"/>
                <a:gd name="connsiteX236" fmla="*/ 1596189 w 3378486"/>
                <a:gd name="connsiteY236" fmla="*/ 385011 h 2205790"/>
                <a:gd name="connsiteX237" fmla="*/ 1475873 w 3378486"/>
                <a:gd name="connsiteY237" fmla="*/ 368969 h 2205790"/>
                <a:gd name="connsiteX238" fmla="*/ 1403684 w 3378486"/>
                <a:gd name="connsiteY238" fmla="*/ 360948 h 2205790"/>
                <a:gd name="connsiteX239" fmla="*/ 1371600 w 3378486"/>
                <a:gd name="connsiteY239" fmla="*/ 352927 h 2205790"/>
                <a:gd name="connsiteX240" fmla="*/ 1331495 w 3378486"/>
                <a:gd name="connsiteY240" fmla="*/ 344906 h 2205790"/>
                <a:gd name="connsiteX241" fmla="*/ 1307431 w 3378486"/>
                <a:gd name="connsiteY241" fmla="*/ 336885 h 2205790"/>
                <a:gd name="connsiteX242" fmla="*/ 1267326 w 3378486"/>
                <a:gd name="connsiteY242" fmla="*/ 328864 h 2205790"/>
                <a:gd name="connsiteX243" fmla="*/ 1203158 w 3378486"/>
                <a:gd name="connsiteY243" fmla="*/ 312821 h 2205790"/>
                <a:gd name="connsiteX244" fmla="*/ 1155031 w 3378486"/>
                <a:gd name="connsiteY244" fmla="*/ 296779 h 2205790"/>
                <a:gd name="connsiteX245" fmla="*/ 1138989 w 3378486"/>
                <a:gd name="connsiteY245" fmla="*/ 272716 h 2205790"/>
                <a:gd name="connsiteX246" fmla="*/ 1114926 w 3378486"/>
                <a:gd name="connsiteY246" fmla="*/ 264695 h 2205790"/>
                <a:gd name="connsiteX247" fmla="*/ 1090863 w 3378486"/>
                <a:gd name="connsiteY247" fmla="*/ 248653 h 2205790"/>
                <a:gd name="connsiteX248" fmla="*/ 1066800 w 3378486"/>
                <a:gd name="connsiteY248" fmla="*/ 200527 h 22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3378486" h="2205790">
                  <a:moveTo>
                    <a:pt x="1066800" y="200527"/>
                  </a:moveTo>
                  <a:cubicBezTo>
                    <a:pt x="1054768" y="191169"/>
                    <a:pt x="1034102" y="197649"/>
                    <a:pt x="1018673" y="192506"/>
                  </a:cubicBezTo>
                  <a:cubicBezTo>
                    <a:pt x="993022" y="183956"/>
                    <a:pt x="997736" y="174113"/>
                    <a:pt x="978568" y="160421"/>
                  </a:cubicBezTo>
                  <a:cubicBezTo>
                    <a:pt x="908664" y="110488"/>
                    <a:pt x="967399" y="158453"/>
                    <a:pt x="906379" y="120316"/>
                  </a:cubicBezTo>
                  <a:cubicBezTo>
                    <a:pt x="850882" y="85631"/>
                    <a:pt x="897507" y="103990"/>
                    <a:pt x="850231" y="88232"/>
                  </a:cubicBezTo>
                  <a:lnTo>
                    <a:pt x="778042" y="40106"/>
                  </a:lnTo>
                  <a:cubicBezTo>
                    <a:pt x="770021" y="34759"/>
                    <a:pt x="763124" y="27113"/>
                    <a:pt x="753979" y="24064"/>
                  </a:cubicBezTo>
                  <a:lnTo>
                    <a:pt x="705852" y="8021"/>
                  </a:lnTo>
                  <a:lnTo>
                    <a:pt x="681789" y="0"/>
                  </a:lnTo>
                  <a:cubicBezTo>
                    <a:pt x="663073" y="2674"/>
                    <a:pt x="642552" y="-434"/>
                    <a:pt x="625642" y="8021"/>
                  </a:cubicBezTo>
                  <a:cubicBezTo>
                    <a:pt x="618079" y="11802"/>
                    <a:pt x="622903" y="25483"/>
                    <a:pt x="617621" y="32085"/>
                  </a:cubicBezTo>
                  <a:cubicBezTo>
                    <a:pt x="611599" y="39613"/>
                    <a:pt x="601579" y="42780"/>
                    <a:pt x="593558" y="48127"/>
                  </a:cubicBezTo>
                  <a:cubicBezTo>
                    <a:pt x="590884" y="56148"/>
                    <a:pt x="590819" y="65588"/>
                    <a:pt x="585537" y="72190"/>
                  </a:cubicBezTo>
                  <a:cubicBezTo>
                    <a:pt x="579515" y="79718"/>
                    <a:pt x="570096" y="83921"/>
                    <a:pt x="561473" y="88232"/>
                  </a:cubicBezTo>
                  <a:cubicBezTo>
                    <a:pt x="530610" y="103663"/>
                    <a:pt x="471724" y="102224"/>
                    <a:pt x="449179" y="104274"/>
                  </a:cubicBezTo>
                  <a:lnTo>
                    <a:pt x="401052" y="120316"/>
                  </a:lnTo>
                  <a:lnTo>
                    <a:pt x="376989" y="128337"/>
                  </a:lnTo>
                  <a:cubicBezTo>
                    <a:pt x="371642" y="136358"/>
                    <a:pt x="367763" y="145583"/>
                    <a:pt x="360947" y="152400"/>
                  </a:cubicBezTo>
                  <a:cubicBezTo>
                    <a:pt x="333142" y="180206"/>
                    <a:pt x="337953" y="154007"/>
                    <a:pt x="320842" y="192506"/>
                  </a:cubicBezTo>
                  <a:cubicBezTo>
                    <a:pt x="313974" y="207958"/>
                    <a:pt x="304800" y="240632"/>
                    <a:pt x="304800" y="240632"/>
                  </a:cubicBezTo>
                  <a:cubicBezTo>
                    <a:pt x="307474" y="278064"/>
                    <a:pt x="308436" y="315657"/>
                    <a:pt x="312821" y="352927"/>
                  </a:cubicBezTo>
                  <a:cubicBezTo>
                    <a:pt x="316331" y="382765"/>
                    <a:pt x="324771" y="373798"/>
                    <a:pt x="336884" y="401053"/>
                  </a:cubicBezTo>
                  <a:cubicBezTo>
                    <a:pt x="343752" y="416505"/>
                    <a:pt x="347579" y="433137"/>
                    <a:pt x="352926" y="449179"/>
                  </a:cubicBezTo>
                  <a:cubicBezTo>
                    <a:pt x="365257" y="486174"/>
                    <a:pt x="359290" y="464956"/>
                    <a:pt x="368968" y="513348"/>
                  </a:cubicBezTo>
                  <a:cubicBezTo>
                    <a:pt x="366317" y="529255"/>
                    <a:pt x="357616" y="596888"/>
                    <a:pt x="344905" y="609600"/>
                  </a:cubicBezTo>
                  <a:cubicBezTo>
                    <a:pt x="298242" y="656266"/>
                    <a:pt x="365499" y="591102"/>
                    <a:pt x="304800" y="641685"/>
                  </a:cubicBezTo>
                  <a:cubicBezTo>
                    <a:pt x="296086" y="648947"/>
                    <a:pt x="289451" y="658486"/>
                    <a:pt x="280737" y="665748"/>
                  </a:cubicBezTo>
                  <a:cubicBezTo>
                    <a:pt x="260005" y="683024"/>
                    <a:pt x="256726" y="681772"/>
                    <a:pt x="232610" y="689811"/>
                  </a:cubicBezTo>
                  <a:cubicBezTo>
                    <a:pt x="224589" y="697832"/>
                    <a:pt x="217501" y="706910"/>
                    <a:pt x="208547" y="713874"/>
                  </a:cubicBezTo>
                  <a:cubicBezTo>
                    <a:pt x="208542" y="713878"/>
                    <a:pt x="148392" y="753977"/>
                    <a:pt x="136358" y="762000"/>
                  </a:cubicBezTo>
                  <a:lnTo>
                    <a:pt x="112295" y="778043"/>
                  </a:lnTo>
                  <a:lnTo>
                    <a:pt x="88231" y="794085"/>
                  </a:lnTo>
                  <a:cubicBezTo>
                    <a:pt x="82884" y="802106"/>
                    <a:pt x="79006" y="811331"/>
                    <a:pt x="72189" y="818148"/>
                  </a:cubicBezTo>
                  <a:cubicBezTo>
                    <a:pt x="65372" y="824965"/>
                    <a:pt x="54148" y="826662"/>
                    <a:pt x="48126" y="834190"/>
                  </a:cubicBezTo>
                  <a:cubicBezTo>
                    <a:pt x="42844" y="840792"/>
                    <a:pt x="43886" y="850691"/>
                    <a:pt x="40105" y="858253"/>
                  </a:cubicBezTo>
                  <a:cubicBezTo>
                    <a:pt x="35794" y="866875"/>
                    <a:pt x="27978" y="873507"/>
                    <a:pt x="24063" y="882316"/>
                  </a:cubicBezTo>
                  <a:cubicBezTo>
                    <a:pt x="17195" y="897769"/>
                    <a:pt x="13368" y="914401"/>
                    <a:pt x="8021" y="930443"/>
                  </a:cubicBezTo>
                  <a:lnTo>
                    <a:pt x="0" y="954506"/>
                  </a:lnTo>
                  <a:cubicBezTo>
                    <a:pt x="2674" y="1010653"/>
                    <a:pt x="3353" y="1066931"/>
                    <a:pt x="8021" y="1122948"/>
                  </a:cubicBezTo>
                  <a:cubicBezTo>
                    <a:pt x="8723" y="1131374"/>
                    <a:pt x="12261" y="1139449"/>
                    <a:pt x="16042" y="1147011"/>
                  </a:cubicBezTo>
                  <a:cubicBezTo>
                    <a:pt x="20353" y="1155633"/>
                    <a:pt x="26737" y="1163053"/>
                    <a:pt x="32084" y="1171074"/>
                  </a:cubicBezTo>
                  <a:cubicBezTo>
                    <a:pt x="36048" y="1170678"/>
                    <a:pt x="152577" y="1152565"/>
                    <a:pt x="168442" y="1171074"/>
                  </a:cubicBezTo>
                  <a:cubicBezTo>
                    <a:pt x="179026" y="1183422"/>
                    <a:pt x="163610" y="1203253"/>
                    <a:pt x="160421" y="1219200"/>
                  </a:cubicBezTo>
                  <a:cubicBezTo>
                    <a:pt x="142756" y="1307526"/>
                    <a:pt x="162402" y="1171266"/>
                    <a:pt x="144379" y="1315453"/>
                  </a:cubicBezTo>
                  <a:cubicBezTo>
                    <a:pt x="147053" y="1339516"/>
                    <a:pt x="144126" y="1364889"/>
                    <a:pt x="152400" y="1387643"/>
                  </a:cubicBezTo>
                  <a:cubicBezTo>
                    <a:pt x="155694" y="1396703"/>
                    <a:pt x="168000" y="1399069"/>
                    <a:pt x="176463" y="1403685"/>
                  </a:cubicBezTo>
                  <a:cubicBezTo>
                    <a:pt x="239103" y="1437852"/>
                    <a:pt x="222681" y="1431282"/>
                    <a:pt x="272716" y="1443790"/>
                  </a:cubicBezTo>
                  <a:cubicBezTo>
                    <a:pt x="295720" y="1441490"/>
                    <a:pt x="348082" y="1442201"/>
                    <a:pt x="376989" y="1427748"/>
                  </a:cubicBezTo>
                  <a:cubicBezTo>
                    <a:pt x="403518" y="1414483"/>
                    <a:pt x="420250" y="1392508"/>
                    <a:pt x="441158" y="1371600"/>
                  </a:cubicBezTo>
                  <a:lnTo>
                    <a:pt x="465221" y="1347537"/>
                  </a:lnTo>
                  <a:cubicBezTo>
                    <a:pt x="473242" y="1339516"/>
                    <a:pt x="479846" y="1329766"/>
                    <a:pt x="489284" y="1323474"/>
                  </a:cubicBezTo>
                  <a:cubicBezTo>
                    <a:pt x="505703" y="1312528"/>
                    <a:pt x="551684" y="1283159"/>
                    <a:pt x="569495" y="1267327"/>
                  </a:cubicBezTo>
                  <a:cubicBezTo>
                    <a:pt x="624797" y="1218170"/>
                    <a:pt x="587542" y="1234574"/>
                    <a:pt x="633663" y="1219200"/>
                  </a:cubicBezTo>
                  <a:cubicBezTo>
                    <a:pt x="641684" y="1211179"/>
                    <a:pt x="648288" y="1201429"/>
                    <a:pt x="657726" y="1195137"/>
                  </a:cubicBezTo>
                  <a:cubicBezTo>
                    <a:pt x="664761" y="1190447"/>
                    <a:pt x="674448" y="1191311"/>
                    <a:pt x="681789" y="1187116"/>
                  </a:cubicBezTo>
                  <a:cubicBezTo>
                    <a:pt x="693396" y="1180483"/>
                    <a:pt x="702921" y="1170719"/>
                    <a:pt x="713873" y="1163053"/>
                  </a:cubicBezTo>
                  <a:cubicBezTo>
                    <a:pt x="729668" y="1151997"/>
                    <a:pt x="743709" y="1137066"/>
                    <a:pt x="762000" y="1130969"/>
                  </a:cubicBezTo>
                  <a:lnTo>
                    <a:pt x="810126" y="1114927"/>
                  </a:lnTo>
                  <a:cubicBezTo>
                    <a:pt x="818147" y="1112253"/>
                    <a:pt x="827154" y="1111596"/>
                    <a:pt x="834189" y="1106906"/>
                  </a:cubicBezTo>
                  <a:cubicBezTo>
                    <a:pt x="880437" y="1076074"/>
                    <a:pt x="835819" y="1102771"/>
                    <a:pt x="882316" y="1082843"/>
                  </a:cubicBezTo>
                  <a:cubicBezTo>
                    <a:pt x="893306" y="1078133"/>
                    <a:pt x="903204" y="1070999"/>
                    <a:pt x="914400" y="1066800"/>
                  </a:cubicBezTo>
                  <a:cubicBezTo>
                    <a:pt x="935690" y="1058816"/>
                    <a:pt x="974811" y="1054718"/>
                    <a:pt x="994610" y="1050758"/>
                  </a:cubicBezTo>
                  <a:cubicBezTo>
                    <a:pt x="1069632" y="1035754"/>
                    <a:pt x="989597" y="1050006"/>
                    <a:pt x="1050758" y="1034716"/>
                  </a:cubicBezTo>
                  <a:cubicBezTo>
                    <a:pt x="1082035" y="1026897"/>
                    <a:pt x="1115318" y="1023201"/>
                    <a:pt x="1147010" y="1018674"/>
                  </a:cubicBezTo>
                  <a:lnTo>
                    <a:pt x="1668379" y="1026695"/>
                  </a:lnTo>
                  <a:cubicBezTo>
                    <a:pt x="1676830" y="1026944"/>
                    <a:pt x="1684312" y="1032393"/>
                    <a:pt x="1692442" y="1034716"/>
                  </a:cubicBezTo>
                  <a:cubicBezTo>
                    <a:pt x="1762943" y="1054859"/>
                    <a:pt x="1690894" y="1031526"/>
                    <a:pt x="1748589" y="1050758"/>
                  </a:cubicBezTo>
                  <a:cubicBezTo>
                    <a:pt x="1756610" y="1058779"/>
                    <a:pt x="1763214" y="1068529"/>
                    <a:pt x="1772652" y="1074821"/>
                  </a:cubicBezTo>
                  <a:cubicBezTo>
                    <a:pt x="1779687" y="1079511"/>
                    <a:pt x="1790114" y="1077561"/>
                    <a:pt x="1796716" y="1082843"/>
                  </a:cubicBezTo>
                  <a:cubicBezTo>
                    <a:pt x="1804244" y="1088865"/>
                    <a:pt x="1805941" y="1100089"/>
                    <a:pt x="1812758" y="1106906"/>
                  </a:cubicBezTo>
                  <a:cubicBezTo>
                    <a:pt x="1819575" y="1113723"/>
                    <a:pt x="1828800" y="1117601"/>
                    <a:pt x="1836821" y="1122948"/>
                  </a:cubicBezTo>
                  <a:cubicBezTo>
                    <a:pt x="1847516" y="1138990"/>
                    <a:pt x="1871632" y="1151988"/>
                    <a:pt x="1868905" y="1171074"/>
                  </a:cubicBezTo>
                  <a:cubicBezTo>
                    <a:pt x="1865207" y="1196959"/>
                    <a:pt x="1860857" y="1251326"/>
                    <a:pt x="1844842" y="1275348"/>
                  </a:cubicBezTo>
                  <a:cubicBezTo>
                    <a:pt x="1834147" y="1291390"/>
                    <a:pt x="1828800" y="1312779"/>
                    <a:pt x="1812758" y="1323474"/>
                  </a:cubicBezTo>
                  <a:cubicBezTo>
                    <a:pt x="1804737" y="1328821"/>
                    <a:pt x="1796223" y="1333494"/>
                    <a:pt x="1788695" y="1339516"/>
                  </a:cubicBezTo>
                  <a:cubicBezTo>
                    <a:pt x="1782790" y="1344240"/>
                    <a:pt x="1779416" y="1352176"/>
                    <a:pt x="1772652" y="1355558"/>
                  </a:cubicBezTo>
                  <a:cubicBezTo>
                    <a:pt x="1757527" y="1363120"/>
                    <a:pt x="1740568" y="1366253"/>
                    <a:pt x="1724526" y="1371600"/>
                  </a:cubicBezTo>
                  <a:lnTo>
                    <a:pt x="1676400" y="1387643"/>
                  </a:lnTo>
                  <a:cubicBezTo>
                    <a:pt x="1668379" y="1390317"/>
                    <a:pt x="1659372" y="1390974"/>
                    <a:pt x="1652337" y="1395664"/>
                  </a:cubicBezTo>
                  <a:cubicBezTo>
                    <a:pt x="1614203" y="1421086"/>
                    <a:pt x="1637419" y="1408657"/>
                    <a:pt x="1580147" y="1427748"/>
                  </a:cubicBezTo>
                  <a:lnTo>
                    <a:pt x="1532021" y="1443790"/>
                  </a:lnTo>
                  <a:cubicBezTo>
                    <a:pt x="1511402" y="1450663"/>
                    <a:pt x="1498033" y="1455803"/>
                    <a:pt x="1475873" y="1459832"/>
                  </a:cubicBezTo>
                  <a:cubicBezTo>
                    <a:pt x="1457272" y="1463214"/>
                    <a:pt x="1438442" y="1465179"/>
                    <a:pt x="1419726" y="1467853"/>
                  </a:cubicBezTo>
                  <a:cubicBezTo>
                    <a:pt x="1403684" y="1473200"/>
                    <a:pt x="1385670" y="1474515"/>
                    <a:pt x="1371600" y="1483895"/>
                  </a:cubicBezTo>
                  <a:cubicBezTo>
                    <a:pt x="1340502" y="1504627"/>
                    <a:pt x="1356682" y="1496889"/>
                    <a:pt x="1323473" y="1507958"/>
                  </a:cubicBezTo>
                  <a:cubicBezTo>
                    <a:pt x="1254502" y="1553938"/>
                    <a:pt x="1341772" y="1498807"/>
                    <a:pt x="1275347" y="1532021"/>
                  </a:cubicBezTo>
                  <a:cubicBezTo>
                    <a:pt x="1266725" y="1536332"/>
                    <a:pt x="1259906" y="1543753"/>
                    <a:pt x="1251284" y="1548064"/>
                  </a:cubicBezTo>
                  <a:cubicBezTo>
                    <a:pt x="1243722" y="1551845"/>
                    <a:pt x="1234612" y="1551979"/>
                    <a:pt x="1227221" y="1556085"/>
                  </a:cubicBezTo>
                  <a:cubicBezTo>
                    <a:pt x="1144481" y="1602052"/>
                    <a:pt x="1209480" y="1578041"/>
                    <a:pt x="1155031" y="1596190"/>
                  </a:cubicBezTo>
                  <a:cubicBezTo>
                    <a:pt x="1147010" y="1601537"/>
                    <a:pt x="1139590" y="1607921"/>
                    <a:pt x="1130968" y="1612232"/>
                  </a:cubicBezTo>
                  <a:cubicBezTo>
                    <a:pt x="1118147" y="1618643"/>
                    <a:pt x="1086814" y="1624847"/>
                    <a:pt x="1074821" y="1628274"/>
                  </a:cubicBezTo>
                  <a:cubicBezTo>
                    <a:pt x="1048118" y="1635903"/>
                    <a:pt x="1048766" y="1639301"/>
                    <a:pt x="1018673" y="1644316"/>
                  </a:cubicBezTo>
                  <a:cubicBezTo>
                    <a:pt x="970109" y="1652410"/>
                    <a:pt x="951819" y="1650260"/>
                    <a:pt x="906379" y="1660358"/>
                  </a:cubicBezTo>
                  <a:cubicBezTo>
                    <a:pt x="898125" y="1662192"/>
                    <a:pt x="890446" y="1666056"/>
                    <a:pt x="882316" y="1668379"/>
                  </a:cubicBezTo>
                  <a:cubicBezTo>
                    <a:pt x="871716" y="1671408"/>
                    <a:pt x="860790" y="1673232"/>
                    <a:pt x="850231" y="1676400"/>
                  </a:cubicBezTo>
                  <a:cubicBezTo>
                    <a:pt x="834034" y="1681259"/>
                    <a:pt x="818147" y="1687095"/>
                    <a:pt x="802105" y="1692443"/>
                  </a:cubicBezTo>
                  <a:lnTo>
                    <a:pt x="753979" y="1708485"/>
                  </a:lnTo>
                  <a:lnTo>
                    <a:pt x="729916" y="1716506"/>
                  </a:lnTo>
                  <a:lnTo>
                    <a:pt x="705852" y="1724527"/>
                  </a:lnTo>
                  <a:cubicBezTo>
                    <a:pt x="697831" y="1729874"/>
                    <a:pt x="690411" y="1736258"/>
                    <a:pt x="681789" y="1740569"/>
                  </a:cubicBezTo>
                  <a:cubicBezTo>
                    <a:pt x="674227" y="1744350"/>
                    <a:pt x="663705" y="1742611"/>
                    <a:pt x="657726" y="1748590"/>
                  </a:cubicBezTo>
                  <a:cubicBezTo>
                    <a:pt x="651747" y="1754569"/>
                    <a:pt x="653811" y="1765262"/>
                    <a:pt x="649705" y="1772653"/>
                  </a:cubicBezTo>
                  <a:cubicBezTo>
                    <a:pt x="640342" y="1789507"/>
                    <a:pt x="617621" y="1820779"/>
                    <a:pt x="617621" y="1820779"/>
                  </a:cubicBezTo>
                  <a:cubicBezTo>
                    <a:pt x="620295" y="1855537"/>
                    <a:pt x="610900" y="1893463"/>
                    <a:pt x="625642" y="1925053"/>
                  </a:cubicBezTo>
                  <a:cubicBezTo>
                    <a:pt x="632793" y="1940376"/>
                    <a:pt x="657726" y="1935748"/>
                    <a:pt x="673768" y="1941095"/>
                  </a:cubicBezTo>
                  <a:lnTo>
                    <a:pt x="721895" y="1957137"/>
                  </a:lnTo>
                  <a:lnTo>
                    <a:pt x="778042" y="1965158"/>
                  </a:lnTo>
                  <a:cubicBezTo>
                    <a:pt x="763801" y="2007880"/>
                    <a:pt x="758360" y="2013487"/>
                    <a:pt x="778042" y="2077453"/>
                  </a:cubicBezTo>
                  <a:cubicBezTo>
                    <a:pt x="781596" y="2089004"/>
                    <a:pt x="817117" y="2098499"/>
                    <a:pt x="826168" y="2101516"/>
                  </a:cubicBezTo>
                  <a:cubicBezTo>
                    <a:pt x="844884" y="2098842"/>
                    <a:pt x="863777" y="2097203"/>
                    <a:pt x="882316" y="2093495"/>
                  </a:cubicBezTo>
                  <a:cubicBezTo>
                    <a:pt x="890607" y="2091837"/>
                    <a:pt x="900400" y="2091453"/>
                    <a:pt x="906379" y="2085474"/>
                  </a:cubicBezTo>
                  <a:cubicBezTo>
                    <a:pt x="912358" y="2079495"/>
                    <a:pt x="909118" y="2068013"/>
                    <a:pt x="914400" y="2061411"/>
                  </a:cubicBezTo>
                  <a:cubicBezTo>
                    <a:pt x="920422" y="2053883"/>
                    <a:pt x="930442" y="2050716"/>
                    <a:pt x="938463" y="2045369"/>
                  </a:cubicBezTo>
                  <a:cubicBezTo>
                    <a:pt x="941137" y="2037348"/>
                    <a:pt x="941202" y="2027908"/>
                    <a:pt x="946484" y="2021306"/>
                  </a:cubicBezTo>
                  <a:cubicBezTo>
                    <a:pt x="952506" y="2013778"/>
                    <a:pt x="963019" y="2011286"/>
                    <a:pt x="970547" y="2005264"/>
                  </a:cubicBezTo>
                  <a:cubicBezTo>
                    <a:pt x="976452" y="2000540"/>
                    <a:pt x="981242" y="1994569"/>
                    <a:pt x="986589" y="1989221"/>
                  </a:cubicBezTo>
                  <a:cubicBezTo>
                    <a:pt x="989263" y="1981200"/>
                    <a:pt x="989328" y="1971760"/>
                    <a:pt x="994610" y="1965158"/>
                  </a:cubicBezTo>
                  <a:cubicBezTo>
                    <a:pt x="1005919" y="1951022"/>
                    <a:pt x="1026885" y="1946379"/>
                    <a:pt x="1042737" y="1941095"/>
                  </a:cubicBezTo>
                  <a:cubicBezTo>
                    <a:pt x="1058779" y="1930400"/>
                    <a:pt x="1072572" y="1915108"/>
                    <a:pt x="1090863" y="1909011"/>
                  </a:cubicBezTo>
                  <a:lnTo>
                    <a:pt x="1187116" y="1876927"/>
                  </a:lnTo>
                  <a:lnTo>
                    <a:pt x="1211179" y="1868906"/>
                  </a:lnTo>
                  <a:cubicBezTo>
                    <a:pt x="1219200" y="1866232"/>
                    <a:pt x="1226951" y="1862543"/>
                    <a:pt x="1235242" y="1860885"/>
                  </a:cubicBezTo>
                  <a:cubicBezTo>
                    <a:pt x="1248610" y="1858211"/>
                    <a:pt x="1262039" y="1855821"/>
                    <a:pt x="1275347" y="1852864"/>
                  </a:cubicBezTo>
                  <a:cubicBezTo>
                    <a:pt x="1317075" y="1843591"/>
                    <a:pt x="1338194" y="1833745"/>
                    <a:pt x="1387642" y="1828800"/>
                  </a:cubicBezTo>
                  <a:cubicBezTo>
                    <a:pt x="1414379" y="1826126"/>
                    <a:pt x="1441279" y="1824765"/>
                    <a:pt x="1467852" y="1820779"/>
                  </a:cubicBezTo>
                  <a:cubicBezTo>
                    <a:pt x="1494817" y="1816734"/>
                    <a:pt x="1522196" y="1813359"/>
                    <a:pt x="1548063" y="1804737"/>
                  </a:cubicBezTo>
                  <a:lnTo>
                    <a:pt x="1596189" y="1788695"/>
                  </a:lnTo>
                  <a:lnTo>
                    <a:pt x="1620252" y="1780674"/>
                  </a:lnTo>
                  <a:cubicBezTo>
                    <a:pt x="1625600" y="1775327"/>
                    <a:pt x="1632404" y="1771117"/>
                    <a:pt x="1636295" y="1764632"/>
                  </a:cubicBezTo>
                  <a:cubicBezTo>
                    <a:pt x="1640645" y="1757382"/>
                    <a:pt x="1639034" y="1747171"/>
                    <a:pt x="1644316" y="1740569"/>
                  </a:cubicBezTo>
                  <a:cubicBezTo>
                    <a:pt x="1650338" y="1733041"/>
                    <a:pt x="1660358" y="1729874"/>
                    <a:pt x="1668379" y="1724527"/>
                  </a:cubicBezTo>
                  <a:cubicBezTo>
                    <a:pt x="1680289" y="1706662"/>
                    <a:pt x="1684137" y="1697482"/>
                    <a:pt x="1700463" y="1684421"/>
                  </a:cubicBezTo>
                  <a:cubicBezTo>
                    <a:pt x="1707991" y="1678399"/>
                    <a:pt x="1716505" y="1673726"/>
                    <a:pt x="1724526" y="1668379"/>
                  </a:cubicBezTo>
                  <a:cubicBezTo>
                    <a:pt x="1767305" y="1604211"/>
                    <a:pt x="1711158" y="1681747"/>
                    <a:pt x="1764631" y="1628274"/>
                  </a:cubicBezTo>
                  <a:cubicBezTo>
                    <a:pt x="1781028" y="1611877"/>
                    <a:pt x="1776869" y="1600077"/>
                    <a:pt x="1796716" y="1588169"/>
                  </a:cubicBezTo>
                  <a:cubicBezTo>
                    <a:pt x="1803966" y="1583819"/>
                    <a:pt x="1812758" y="1582822"/>
                    <a:pt x="1820779" y="1580148"/>
                  </a:cubicBezTo>
                  <a:cubicBezTo>
                    <a:pt x="1829930" y="1552695"/>
                    <a:pt x="1842249" y="1501666"/>
                    <a:pt x="1868905" y="1483895"/>
                  </a:cubicBezTo>
                  <a:cubicBezTo>
                    <a:pt x="1876926" y="1478548"/>
                    <a:pt x="1885562" y="1474024"/>
                    <a:pt x="1892968" y="1467853"/>
                  </a:cubicBezTo>
                  <a:cubicBezTo>
                    <a:pt x="1901682" y="1460591"/>
                    <a:pt x="1908077" y="1450754"/>
                    <a:pt x="1917031" y="1443790"/>
                  </a:cubicBezTo>
                  <a:cubicBezTo>
                    <a:pt x="1932250" y="1431953"/>
                    <a:pt x="1965158" y="1411706"/>
                    <a:pt x="1965158" y="1411706"/>
                  </a:cubicBezTo>
                  <a:cubicBezTo>
                    <a:pt x="1967832" y="1403685"/>
                    <a:pt x="1967201" y="1393622"/>
                    <a:pt x="1973179" y="1387643"/>
                  </a:cubicBezTo>
                  <a:cubicBezTo>
                    <a:pt x="1979157" y="1381664"/>
                    <a:pt x="1989851" y="1383727"/>
                    <a:pt x="1997242" y="1379621"/>
                  </a:cubicBezTo>
                  <a:cubicBezTo>
                    <a:pt x="2014096" y="1370258"/>
                    <a:pt x="2029326" y="1358232"/>
                    <a:pt x="2045368" y="1347537"/>
                  </a:cubicBezTo>
                  <a:cubicBezTo>
                    <a:pt x="2083501" y="1322115"/>
                    <a:pt x="2060285" y="1334544"/>
                    <a:pt x="2117558" y="1315453"/>
                  </a:cubicBezTo>
                  <a:lnTo>
                    <a:pt x="2141621" y="1307432"/>
                  </a:lnTo>
                  <a:cubicBezTo>
                    <a:pt x="2149642" y="1304758"/>
                    <a:pt x="2157258" y="1300113"/>
                    <a:pt x="2165684" y="1299411"/>
                  </a:cubicBezTo>
                  <a:lnTo>
                    <a:pt x="2261937" y="1291390"/>
                  </a:lnTo>
                  <a:cubicBezTo>
                    <a:pt x="2326105" y="1294064"/>
                    <a:pt x="2390537" y="1293020"/>
                    <a:pt x="2454442" y="1299411"/>
                  </a:cubicBezTo>
                  <a:cubicBezTo>
                    <a:pt x="2454443" y="1299411"/>
                    <a:pt x="2514599" y="1319463"/>
                    <a:pt x="2526631" y="1323474"/>
                  </a:cubicBezTo>
                  <a:lnTo>
                    <a:pt x="2550695" y="1331495"/>
                  </a:lnTo>
                  <a:cubicBezTo>
                    <a:pt x="2558716" y="1336842"/>
                    <a:pt x="2566136" y="1343226"/>
                    <a:pt x="2574758" y="1347537"/>
                  </a:cubicBezTo>
                  <a:cubicBezTo>
                    <a:pt x="2614291" y="1367303"/>
                    <a:pt x="2584575" y="1340952"/>
                    <a:pt x="2622884" y="1371600"/>
                  </a:cubicBezTo>
                  <a:cubicBezTo>
                    <a:pt x="2628789" y="1376324"/>
                    <a:pt x="2634389" y="1381593"/>
                    <a:pt x="2638926" y="1387643"/>
                  </a:cubicBezTo>
                  <a:cubicBezTo>
                    <a:pt x="2650494" y="1403067"/>
                    <a:pt x="2654968" y="1425074"/>
                    <a:pt x="2671010" y="1435769"/>
                  </a:cubicBezTo>
                  <a:lnTo>
                    <a:pt x="2695073" y="1451811"/>
                  </a:lnTo>
                  <a:cubicBezTo>
                    <a:pt x="2716466" y="1515981"/>
                    <a:pt x="2684377" y="1441114"/>
                    <a:pt x="2727158" y="1483895"/>
                  </a:cubicBezTo>
                  <a:cubicBezTo>
                    <a:pt x="2769937" y="1526674"/>
                    <a:pt x="2695074" y="1494590"/>
                    <a:pt x="2759242" y="1515979"/>
                  </a:cubicBezTo>
                  <a:cubicBezTo>
                    <a:pt x="2779403" y="1576463"/>
                    <a:pt x="2749863" y="1504256"/>
                    <a:pt x="2791326" y="1556085"/>
                  </a:cubicBezTo>
                  <a:cubicBezTo>
                    <a:pt x="2796608" y="1562687"/>
                    <a:pt x="2795241" y="1572757"/>
                    <a:pt x="2799347" y="1580148"/>
                  </a:cubicBezTo>
                  <a:cubicBezTo>
                    <a:pt x="2808710" y="1597002"/>
                    <a:pt x="2820736" y="1612232"/>
                    <a:pt x="2831431" y="1628274"/>
                  </a:cubicBezTo>
                  <a:cubicBezTo>
                    <a:pt x="2836778" y="1636295"/>
                    <a:pt x="2840656" y="1645521"/>
                    <a:pt x="2847473" y="1652337"/>
                  </a:cubicBezTo>
                  <a:cubicBezTo>
                    <a:pt x="2852821" y="1657684"/>
                    <a:pt x="2858792" y="1662474"/>
                    <a:pt x="2863516" y="1668379"/>
                  </a:cubicBezTo>
                  <a:cubicBezTo>
                    <a:pt x="2902359" y="1716933"/>
                    <a:pt x="2860625" y="1667989"/>
                    <a:pt x="2887579" y="1716506"/>
                  </a:cubicBezTo>
                  <a:cubicBezTo>
                    <a:pt x="2896942" y="1733360"/>
                    <a:pt x="2908968" y="1748590"/>
                    <a:pt x="2919663" y="1764632"/>
                  </a:cubicBezTo>
                  <a:cubicBezTo>
                    <a:pt x="2925010" y="1772653"/>
                    <a:pt x="2927684" y="1783348"/>
                    <a:pt x="2935705" y="1788695"/>
                  </a:cubicBezTo>
                  <a:cubicBezTo>
                    <a:pt x="2961145" y="1805655"/>
                    <a:pt x="2981101" y="1816687"/>
                    <a:pt x="2999873" y="1844843"/>
                  </a:cubicBezTo>
                  <a:cubicBezTo>
                    <a:pt x="3021264" y="1876927"/>
                    <a:pt x="3007895" y="1863559"/>
                    <a:pt x="3039979" y="1884948"/>
                  </a:cubicBezTo>
                  <a:cubicBezTo>
                    <a:pt x="3082758" y="1949116"/>
                    <a:pt x="3026611" y="1871580"/>
                    <a:pt x="3080084" y="1925053"/>
                  </a:cubicBezTo>
                  <a:cubicBezTo>
                    <a:pt x="3133557" y="1978526"/>
                    <a:pt x="3056021" y="1922379"/>
                    <a:pt x="3120189" y="1965158"/>
                  </a:cubicBezTo>
                  <a:cubicBezTo>
                    <a:pt x="3144621" y="2001806"/>
                    <a:pt x="3129414" y="1982404"/>
                    <a:pt x="3168316" y="2021306"/>
                  </a:cubicBezTo>
                  <a:lnTo>
                    <a:pt x="3192379" y="2045369"/>
                  </a:lnTo>
                  <a:cubicBezTo>
                    <a:pt x="3200400" y="2053390"/>
                    <a:pt x="3206296" y="2064359"/>
                    <a:pt x="3216442" y="2069432"/>
                  </a:cubicBezTo>
                  <a:lnTo>
                    <a:pt x="3248526" y="2085474"/>
                  </a:lnTo>
                  <a:cubicBezTo>
                    <a:pt x="3253873" y="2093495"/>
                    <a:pt x="3258220" y="2102282"/>
                    <a:pt x="3264568" y="2109537"/>
                  </a:cubicBezTo>
                  <a:cubicBezTo>
                    <a:pt x="3277018" y="2123765"/>
                    <a:pt x="3304673" y="2149643"/>
                    <a:pt x="3304673" y="2149643"/>
                  </a:cubicBezTo>
                  <a:cubicBezTo>
                    <a:pt x="3309957" y="2165494"/>
                    <a:pt x="3314603" y="2186462"/>
                    <a:pt x="3328737" y="2197769"/>
                  </a:cubicBezTo>
                  <a:cubicBezTo>
                    <a:pt x="3335339" y="2203051"/>
                    <a:pt x="3344779" y="2203116"/>
                    <a:pt x="3352800" y="2205790"/>
                  </a:cubicBezTo>
                  <a:cubicBezTo>
                    <a:pt x="3394324" y="2191949"/>
                    <a:pt x="3374344" y="2207412"/>
                    <a:pt x="3368842" y="2149643"/>
                  </a:cubicBezTo>
                  <a:cubicBezTo>
                    <a:pt x="3365031" y="2109630"/>
                    <a:pt x="3365029" y="2069301"/>
                    <a:pt x="3360821" y="2029327"/>
                  </a:cubicBezTo>
                  <a:cubicBezTo>
                    <a:pt x="3358956" y="2011611"/>
                    <a:pt x="3340551" y="1960497"/>
                    <a:pt x="3336758" y="1949116"/>
                  </a:cubicBezTo>
                  <a:cubicBezTo>
                    <a:pt x="3334084" y="1941095"/>
                    <a:pt x="3333427" y="1932088"/>
                    <a:pt x="3328737" y="1925053"/>
                  </a:cubicBezTo>
                  <a:cubicBezTo>
                    <a:pt x="3323390" y="1917032"/>
                    <a:pt x="3317006" y="1909612"/>
                    <a:pt x="3312695" y="1900990"/>
                  </a:cubicBezTo>
                  <a:cubicBezTo>
                    <a:pt x="3308914" y="1893428"/>
                    <a:pt x="3308454" y="1884489"/>
                    <a:pt x="3304673" y="1876927"/>
                  </a:cubicBezTo>
                  <a:cubicBezTo>
                    <a:pt x="3294554" y="1856690"/>
                    <a:pt x="3287510" y="1851743"/>
                    <a:pt x="3272589" y="1836821"/>
                  </a:cubicBezTo>
                  <a:cubicBezTo>
                    <a:pt x="3252428" y="1776338"/>
                    <a:pt x="3281969" y="1848546"/>
                    <a:pt x="3240505" y="1796716"/>
                  </a:cubicBezTo>
                  <a:cubicBezTo>
                    <a:pt x="3235223" y="1790114"/>
                    <a:pt x="3236590" y="1780044"/>
                    <a:pt x="3232484" y="1772653"/>
                  </a:cubicBezTo>
                  <a:cubicBezTo>
                    <a:pt x="3223121" y="1755799"/>
                    <a:pt x="3206497" y="1742818"/>
                    <a:pt x="3200400" y="1724527"/>
                  </a:cubicBezTo>
                  <a:cubicBezTo>
                    <a:pt x="3171148" y="1636771"/>
                    <a:pt x="3217801" y="1769694"/>
                    <a:pt x="3176337" y="1676400"/>
                  </a:cubicBezTo>
                  <a:cubicBezTo>
                    <a:pt x="3158890" y="1637144"/>
                    <a:pt x="3163040" y="1632078"/>
                    <a:pt x="3152273" y="1596190"/>
                  </a:cubicBezTo>
                  <a:cubicBezTo>
                    <a:pt x="3147414" y="1579993"/>
                    <a:pt x="3141578" y="1564106"/>
                    <a:pt x="3136231" y="1548064"/>
                  </a:cubicBezTo>
                  <a:cubicBezTo>
                    <a:pt x="3121239" y="1503089"/>
                    <a:pt x="3130257" y="1532190"/>
                    <a:pt x="3112168" y="1459832"/>
                  </a:cubicBezTo>
                  <a:lnTo>
                    <a:pt x="3104147" y="1427748"/>
                  </a:lnTo>
                  <a:lnTo>
                    <a:pt x="3096126" y="1395664"/>
                  </a:lnTo>
                  <a:cubicBezTo>
                    <a:pt x="3085813" y="1220349"/>
                    <a:pt x="3084935" y="1291562"/>
                    <a:pt x="3096126" y="1106906"/>
                  </a:cubicBezTo>
                  <a:cubicBezTo>
                    <a:pt x="3098396" y="1069448"/>
                    <a:pt x="3098580" y="1031723"/>
                    <a:pt x="3104147" y="994611"/>
                  </a:cubicBezTo>
                  <a:cubicBezTo>
                    <a:pt x="3106655" y="977888"/>
                    <a:pt x="3120189" y="946485"/>
                    <a:pt x="3120189" y="946485"/>
                  </a:cubicBezTo>
                  <a:cubicBezTo>
                    <a:pt x="3122863" y="895685"/>
                    <a:pt x="3121337" y="844489"/>
                    <a:pt x="3128210" y="794085"/>
                  </a:cubicBezTo>
                  <a:cubicBezTo>
                    <a:pt x="3129513" y="784533"/>
                    <a:pt x="3136724" y="776043"/>
                    <a:pt x="3144252" y="770021"/>
                  </a:cubicBezTo>
                  <a:cubicBezTo>
                    <a:pt x="3150854" y="764739"/>
                    <a:pt x="3160295" y="764674"/>
                    <a:pt x="3168316" y="762000"/>
                  </a:cubicBezTo>
                  <a:cubicBezTo>
                    <a:pt x="3173903" y="753620"/>
                    <a:pt x="3194593" y="727157"/>
                    <a:pt x="3192379" y="713874"/>
                  </a:cubicBezTo>
                  <a:cubicBezTo>
                    <a:pt x="3189462" y="696373"/>
                    <a:pt x="3165885" y="680575"/>
                    <a:pt x="3152273" y="673769"/>
                  </a:cubicBezTo>
                  <a:cubicBezTo>
                    <a:pt x="3144711" y="669988"/>
                    <a:pt x="3135772" y="669529"/>
                    <a:pt x="3128210" y="665748"/>
                  </a:cubicBezTo>
                  <a:cubicBezTo>
                    <a:pt x="3119588" y="661437"/>
                    <a:pt x="3112168" y="655053"/>
                    <a:pt x="3104147" y="649706"/>
                  </a:cubicBezTo>
                  <a:cubicBezTo>
                    <a:pt x="3063005" y="587993"/>
                    <a:pt x="3089546" y="612833"/>
                    <a:pt x="2943726" y="633664"/>
                  </a:cubicBezTo>
                  <a:cubicBezTo>
                    <a:pt x="2934183" y="635027"/>
                    <a:pt x="2928472" y="645791"/>
                    <a:pt x="2919663" y="649706"/>
                  </a:cubicBezTo>
                  <a:cubicBezTo>
                    <a:pt x="2904211" y="656574"/>
                    <a:pt x="2871537" y="665748"/>
                    <a:pt x="2871537" y="665748"/>
                  </a:cubicBezTo>
                  <a:cubicBezTo>
                    <a:pt x="2868863" y="673769"/>
                    <a:pt x="2863516" y="681356"/>
                    <a:pt x="2863516" y="689811"/>
                  </a:cubicBezTo>
                  <a:cubicBezTo>
                    <a:pt x="2863516" y="800941"/>
                    <a:pt x="2859669" y="782544"/>
                    <a:pt x="2879558" y="842211"/>
                  </a:cubicBezTo>
                  <a:cubicBezTo>
                    <a:pt x="2871537" y="847558"/>
                    <a:pt x="2865135" y="858253"/>
                    <a:pt x="2855495" y="858253"/>
                  </a:cubicBezTo>
                  <a:cubicBezTo>
                    <a:pt x="2847932" y="858253"/>
                    <a:pt x="2844176" y="848116"/>
                    <a:pt x="2839452" y="842211"/>
                  </a:cubicBezTo>
                  <a:cubicBezTo>
                    <a:pt x="2808894" y="804014"/>
                    <a:pt x="2840600" y="829608"/>
                    <a:pt x="2799347" y="802106"/>
                  </a:cubicBezTo>
                  <a:cubicBezTo>
                    <a:pt x="2792062" y="791178"/>
                    <a:pt x="2779961" y="769619"/>
                    <a:pt x="2767263" y="762000"/>
                  </a:cubicBezTo>
                  <a:cubicBezTo>
                    <a:pt x="2760013" y="757650"/>
                    <a:pt x="2751221" y="756653"/>
                    <a:pt x="2743200" y="753979"/>
                  </a:cubicBezTo>
                  <a:cubicBezTo>
                    <a:pt x="2737853" y="745958"/>
                    <a:pt x="2735333" y="735025"/>
                    <a:pt x="2727158" y="729916"/>
                  </a:cubicBezTo>
                  <a:cubicBezTo>
                    <a:pt x="2712818" y="720954"/>
                    <a:pt x="2679031" y="713874"/>
                    <a:pt x="2679031" y="713874"/>
                  </a:cubicBezTo>
                  <a:cubicBezTo>
                    <a:pt x="2662989" y="703179"/>
                    <a:pt x="2649196" y="687887"/>
                    <a:pt x="2630905" y="681790"/>
                  </a:cubicBezTo>
                  <a:cubicBezTo>
                    <a:pt x="2622884" y="679116"/>
                    <a:pt x="2614404" y="677550"/>
                    <a:pt x="2606842" y="673769"/>
                  </a:cubicBezTo>
                  <a:cubicBezTo>
                    <a:pt x="2544646" y="642671"/>
                    <a:pt x="2619199" y="669867"/>
                    <a:pt x="2558716" y="649706"/>
                  </a:cubicBezTo>
                  <a:cubicBezTo>
                    <a:pt x="2505981" y="596974"/>
                    <a:pt x="2605155" y="691359"/>
                    <a:pt x="2494547" y="617621"/>
                  </a:cubicBezTo>
                  <a:cubicBezTo>
                    <a:pt x="2486526" y="612274"/>
                    <a:pt x="2479293" y="605494"/>
                    <a:pt x="2470484" y="601579"/>
                  </a:cubicBezTo>
                  <a:cubicBezTo>
                    <a:pt x="2455032" y="594711"/>
                    <a:pt x="2438400" y="590884"/>
                    <a:pt x="2422358" y="585537"/>
                  </a:cubicBezTo>
                  <a:lnTo>
                    <a:pt x="2374231" y="569495"/>
                  </a:lnTo>
                  <a:cubicBezTo>
                    <a:pt x="2366210" y="566821"/>
                    <a:pt x="2357203" y="566164"/>
                    <a:pt x="2350168" y="561474"/>
                  </a:cubicBezTo>
                  <a:cubicBezTo>
                    <a:pt x="2334126" y="550779"/>
                    <a:pt x="2320333" y="535487"/>
                    <a:pt x="2302042" y="529390"/>
                  </a:cubicBezTo>
                  <a:lnTo>
                    <a:pt x="2229852" y="505327"/>
                  </a:lnTo>
                  <a:cubicBezTo>
                    <a:pt x="2221831" y="502653"/>
                    <a:pt x="2213991" y="499357"/>
                    <a:pt x="2205789" y="497306"/>
                  </a:cubicBezTo>
                  <a:cubicBezTo>
                    <a:pt x="2184400" y="491959"/>
                    <a:pt x="2163578" y="483260"/>
                    <a:pt x="2141621" y="481264"/>
                  </a:cubicBezTo>
                  <a:lnTo>
                    <a:pt x="2053389" y="473243"/>
                  </a:lnTo>
                  <a:cubicBezTo>
                    <a:pt x="2042694" y="470569"/>
                    <a:pt x="2032115" y="467383"/>
                    <a:pt x="2021305" y="465221"/>
                  </a:cubicBezTo>
                  <a:cubicBezTo>
                    <a:pt x="1985543" y="458068"/>
                    <a:pt x="1967489" y="457783"/>
                    <a:pt x="1933073" y="449179"/>
                  </a:cubicBezTo>
                  <a:cubicBezTo>
                    <a:pt x="1924871" y="447128"/>
                    <a:pt x="1917212" y="443209"/>
                    <a:pt x="1909010" y="441158"/>
                  </a:cubicBezTo>
                  <a:cubicBezTo>
                    <a:pt x="1895784" y="437851"/>
                    <a:pt x="1882131" y="436444"/>
                    <a:pt x="1868905" y="433137"/>
                  </a:cubicBezTo>
                  <a:cubicBezTo>
                    <a:pt x="1860703" y="431086"/>
                    <a:pt x="1852972" y="427439"/>
                    <a:pt x="1844842" y="425116"/>
                  </a:cubicBezTo>
                  <a:cubicBezTo>
                    <a:pt x="1834242" y="422088"/>
                    <a:pt x="1823317" y="420263"/>
                    <a:pt x="1812758" y="417095"/>
                  </a:cubicBezTo>
                  <a:cubicBezTo>
                    <a:pt x="1796561" y="412236"/>
                    <a:pt x="1781438" y="402920"/>
                    <a:pt x="1764631" y="401053"/>
                  </a:cubicBezTo>
                  <a:lnTo>
                    <a:pt x="1692442" y="393032"/>
                  </a:lnTo>
                  <a:cubicBezTo>
                    <a:pt x="1660391" y="389980"/>
                    <a:pt x="1628225" y="388215"/>
                    <a:pt x="1596189" y="385011"/>
                  </a:cubicBezTo>
                  <a:cubicBezTo>
                    <a:pt x="1533092" y="378701"/>
                    <a:pt x="1535967" y="376481"/>
                    <a:pt x="1475873" y="368969"/>
                  </a:cubicBezTo>
                  <a:cubicBezTo>
                    <a:pt x="1451849" y="365966"/>
                    <a:pt x="1427747" y="363622"/>
                    <a:pt x="1403684" y="360948"/>
                  </a:cubicBezTo>
                  <a:cubicBezTo>
                    <a:pt x="1392989" y="358274"/>
                    <a:pt x="1382361" y="355318"/>
                    <a:pt x="1371600" y="352927"/>
                  </a:cubicBezTo>
                  <a:cubicBezTo>
                    <a:pt x="1358292" y="349970"/>
                    <a:pt x="1344721" y="348212"/>
                    <a:pt x="1331495" y="344906"/>
                  </a:cubicBezTo>
                  <a:cubicBezTo>
                    <a:pt x="1323292" y="342855"/>
                    <a:pt x="1315634" y="338936"/>
                    <a:pt x="1307431" y="336885"/>
                  </a:cubicBezTo>
                  <a:cubicBezTo>
                    <a:pt x="1294205" y="333579"/>
                    <a:pt x="1280610" y="331930"/>
                    <a:pt x="1267326" y="328864"/>
                  </a:cubicBezTo>
                  <a:cubicBezTo>
                    <a:pt x="1245843" y="323906"/>
                    <a:pt x="1224074" y="319793"/>
                    <a:pt x="1203158" y="312821"/>
                  </a:cubicBezTo>
                  <a:lnTo>
                    <a:pt x="1155031" y="296779"/>
                  </a:lnTo>
                  <a:cubicBezTo>
                    <a:pt x="1149684" y="288758"/>
                    <a:pt x="1146517" y="278738"/>
                    <a:pt x="1138989" y="272716"/>
                  </a:cubicBezTo>
                  <a:cubicBezTo>
                    <a:pt x="1132387" y="267434"/>
                    <a:pt x="1122488" y="268476"/>
                    <a:pt x="1114926" y="264695"/>
                  </a:cubicBezTo>
                  <a:cubicBezTo>
                    <a:pt x="1106304" y="260384"/>
                    <a:pt x="1098884" y="254000"/>
                    <a:pt x="1090863" y="248653"/>
                  </a:cubicBezTo>
                  <a:cubicBezTo>
                    <a:pt x="1072724" y="221444"/>
                    <a:pt x="1078832" y="209885"/>
                    <a:pt x="1066800" y="200527"/>
                  </a:cubicBezTo>
                  <a:close/>
                </a:path>
              </a:pathLst>
            </a:custGeom>
            <a:solidFill>
              <a:srgbClr val="E8E8E8">
                <a:lumMod val="75000"/>
              </a:srgbClr>
            </a:solidFill>
            <a:ln w="63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a:extLst>
              <a:ext uri="{FF2B5EF4-FFF2-40B4-BE49-F238E27FC236}">
                <a16:creationId xmlns:a16="http://schemas.microsoft.com/office/drawing/2014/main" id="{B904D280-E5E4-DA96-76D3-84D7599AFE8C}"/>
              </a:ext>
            </a:extLst>
          </p:cNvPr>
          <p:cNvPicPr>
            <a:picLocks noChangeAspect="1"/>
          </p:cNvPicPr>
          <p:nvPr/>
        </p:nvPicPr>
        <p:blipFill>
          <a:blip r:embed="rId3"/>
          <a:srcRect l="3022" t="8184" r="35365" b="7113"/>
          <a:stretch/>
        </p:blipFill>
        <p:spPr>
          <a:xfrm>
            <a:off x="2639643" y="4110255"/>
            <a:ext cx="1626655" cy="1491545"/>
          </a:xfrm>
          <a:prstGeom prst="rect">
            <a:avLst/>
          </a:prstGeom>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2B808569-4ABF-BDAD-8A8B-B1C91E3083EA}"/>
              </a:ext>
            </a:extLst>
          </p:cNvPr>
          <p:cNvSpPr/>
          <p:nvPr/>
        </p:nvSpPr>
        <p:spPr>
          <a:xfrm rot="5230194">
            <a:off x="3115066" y="4525332"/>
            <a:ext cx="457200" cy="2647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CFBB715D-D541-E807-74B6-DB7397587C72}"/>
              </a:ext>
            </a:extLst>
          </p:cNvPr>
          <p:cNvPicPr>
            <a:picLocks noChangeAspect="1"/>
          </p:cNvPicPr>
          <p:nvPr/>
        </p:nvPicPr>
        <p:blipFill>
          <a:blip r:embed="rId4"/>
          <a:srcRect l="3514" t="21167" r="38244" b="16684"/>
          <a:stretch/>
        </p:blipFill>
        <p:spPr>
          <a:xfrm>
            <a:off x="4661492" y="4107518"/>
            <a:ext cx="1650035" cy="1491545"/>
          </a:xfrm>
          <a:prstGeom prst="rect">
            <a:avLst/>
          </a:prstGeom>
          <a:effectLst>
            <a:outerShdw blurRad="50800" dist="38100" dir="2700000" algn="tl" rotWithShape="0">
              <a:prstClr val="black">
                <a:alpha val="40000"/>
              </a:prstClr>
            </a:outerShdw>
          </a:effectLst>
        </p:spPr>
      </p:pic>
      <p:sp>
        <p:nvSpPr>
          <p:cNvPr id="13" name="Arrow: Right 12">
            <a:extLst>
              <a:ext uri="{FF2B5EF4-FFF2-40B4-BE49-F238E27FC236}">
                <a16:creationId xmlns:a16="http://schemas.microsoft.com/office/drawing/2014/main" id="{1FD3BD4A-E415-A763-5BFD-3FEE17A76638}"/>
              </a:ext>
            </a:extLst>
          </p:cNvPr>
          <p:cNvSpPr/>
          <p:nvPr/>
        </p:nvSpPr>
        <p:spPr>
          <a:xfrm rot="10800000">
            <a:off x="5619718" y="4671365"/>
            <a:ext cx="457200" cy="2647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Picture 2">
            <a:extLst>
              <a:ext uri="{FF2B5EF4-FFF2-40B4-BE49-F238E27FC236}">
                <a16:creationId xmlns:a16="http://schemas.microsoft.com/office/drawing/2014/main" id="{6E8E7133-9EBF-84D2-B37D-A3E6DED330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882" t="21895" r="42181" b="24811"/>
          <a:stretch/>
        </p:blipFill>
        <p:spPr bwMode="auto">
          <a:xfrm>
            <a:off x="6627209" y="4112107"/>
            <a:ext cx="1626655" cy="149135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Arrow: Right 14">
            <a:extLst>
              <a:ext uri="{FF2B5EF4-FFF2-40B4-BE49-F238E27FC236}">
                <a16:creationId xmlns:a16="http://schemas.microsoft.com/office/drawing/2014/main" id="{F18BF998-404A-51DB-DE3C-DF9B9D123018}"/>
              </a:ext>
            </a:extLst>
          </p:cNvPr>
          <p:cNvSpPr/>
          <p:nvPr/>
        </p:nvSpPr>
        <p:spPr>
          <a:xfrm rot="10800000">
            <a:off x="7871048" y="4732420"/>
            <a:ext cx="457200" cy="26477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Box 15">
            <a:extLst>
              <a:ext uri="{FF2B5EF4-FFF2-40B4-BE49-F238E27FC236}">
                <a16:creationId xmlns:a16="http://schemas.microsoft.com/office/drawing/2014/main" id="{5A28B759-FC81-2CD7-22E6-8E80E32A875A}"/>
              </a:ext>
            </a:extLst>
          </p:cNvPr>
          <p:cNvSpPr txBox="1"/>
          <p:nvPr/>
        </p:nvSpPr>
        <p:spPr>
          <a:xfrm>
            <a:off x="1045502" y="5589240"/>
            <a:ext cx="919056" cy="307777"/>
          </a:xfrm>
          <a:prstGeom prst="rect">
            <a:avLst/>
          </a:prstGeom>
          <a:noFill/>
        </p:spPr>
        <p:txBody>
          <a:bodyPr wrap="square">
            <a:spAutoFit/>
          </a:bodyPr>
          <a:lstStyle/>
          <a:p>
            <a:pPr algn="ctr"/>
            <a:r>
              <a:rPr lang="en-GB" sz="1400" noProof="0" dirty="0">
                <a:solidFill>
                  <a:srgbClr val="505050"/>
                </a:solidFill>
                <a:latin typeface="Arial" panose="020B0604020202020204" pitchFamily="34" charset="0"/>
                <a:cs typeface="Arial" panose="020B0604020202020204" pitchFamily="34" charset="0"/>
              </a:rPr>
              <a:t>Vp1</a:t>
            </a:r>
          </a:p>
        </p:txBody>
      </p:sp>
      <p:sp>
        <p:nvSpPr>
          <p:cNvPr id="24" name="TextBox 23">
            <a:extLst>
              <a:ext uri="{FF2B5EF4-FFF2-40B4-BE49-F238E27FC236}">
                <a16:creationId xmlns:a16="http://schemas.microsoft.com/office/drawing/2014/main" id="{B6083786-0DF9-7937-0F8D-B44CB34BF317}"/>
              </a:ext>
            </a:extLst>
          </p:cNvPr>
          <p:cNvSpPr txBox="1"/>
          <p:nvPr/>
        </p:nvSpPr>
        <p:spPr>
          <a:xfrm>
            <a:off x="3060736" y="5589240"/>
            <a:ext cx="919056" cy="307777"/>
          </a:xfrm>
          <a:prstGeom prst="rect">
            <a:avLst/>
          </a:prstGeom>
          <a:noFill/>
        </p:spPr>
        <p:txBody>
          <a:bodyPr wrap="square">
            <a:spAutoFit/>
          </a:bodyPr>
          <a:lstStyle/>
          <a:p>
            <a:pPr algn="ctr"/>
            <a:r>
              <a:rPr lang="en-GB" sz="1400" noProof="0" dirty="0">
                <a:solidFill>
                  <a:srgbClr val="505050"/>
                </a:solidFill>
                <a:latin typeface="Arial" panose="020B0604020202020204" pitchFamily="34" charset="0"/>
                <a:cs typeface="Arial" panose="020B0604020202020204" pitchFamily="34" charset="0"/>
              </a:rPr>
              <a:t>Vp2</a:t>
            </a:r>
          </a:p>
        </p:txBody>
      </p:sp>
      <p:sp>
        <p:nvSpPr>
          <p:cNvPr id="25" name="TextBox 24">
            <a:extLst>
              <a:ext uri="{FF2B5EF4-FFF2-40B4-BE49-F238E27FC236}">
                <a16:creationId xmlns:a16="http://schemas.microsoft.com/office/drawing/2014/main" id="{887FB4BC-15B7-468D-C9C0-09FBA179D5FD}"/>
              </a:ext>
            </a:extLst>
          </p:cNvPr>
          <p:cNvSpPr txBox="1"/>
          <p:nvPr/>
        </p:nvSpPr>
        <p:spPr>
          <a:xfrm>
            <a:off x="5075970" y="5589240"/>
            <a:ext cx="919056" cy="307777"/>
          </a:xfrm>
          <a:prstGeom prst="rect">
            <a:avLst/>
          </a:prstGeom>
          <a:noFill/>
        </p:spPr>
        <p:txBody>
          <a:bodyPr wrap="square">
            <a:spAutoFit/>
          </a:bodyPr>
          <a:lstStyle/>
          <a:p>
            <a:pPr algn="ctr"/>
            <a:r>
              <a:rPr lang="en-GB" sz="1400" noProof="0" dirty="0">
                <a:solidFill>
                  <a:srgbClr val="505050"/>
                </a:solidFill>
                <a:latin typeface="Arial" panose="020B0604020202020204" pitchFamily="34" charset="0"/>
                <a:cs typeface="Arial" panose="020B0604020202020204" pitchFamily="34" charset="0"/>
              </a:rPr>
              <a:t>Vp3</a:t>
            </a:r>
          </a:p>
        </p:txBody>
      </p:sp>
      <p:sp>
        <p:nvSpPr>
          <p:cNvPr id="26" name="TextBox 25">
            <a:extLst>
              <a:ext uri="{FF2B5EF4-FFF2-40B4-BE49-F238E27FC236}">
                <a16:creationId xmlns:a16="http://schemas.microsoft.com/office/drawing/2014/main" id="{DFB2CAF0-A89C-C3E1-8E8B-DD2B73C0909A}"/>
              </a:ext>
            </a:extLst>
          </p:cNvPr>
          <p:cNvSpPr txBox="1"/>
          <p:nvPr/>
        </p:nvSpPr>
        <p:spPr>
          <a:xfrm>
            <a:off x="7091203" y="5589240"/>
            <a:ext cx="919056" cy="307777"/>
          </a:xfrm>
          <a:prstGeom prst="rect">
            <a:avLst/>
          </a:prstGeom>
          <a:noFill/>
        </p:spPr>
        <p:txBody>
          <a:bodyPr wrap="square">
            <a:spAutoFit/>
          </a:bodyPr>
          <a:lstStyle/>
          <a:p>
            <a:pPr algn="ctr"/>
            <a:r>
              <a:rPr lang="en-GB" sz="1400" noProof="0" dirty="0">
                <a:solidFill>
                  <a:srgbClr val="505050"/>
                </a:solidFill>
                <a:latin typeface="Arial" panose="020B0604020202020204" pitchFamily="34" charset="0"/>
                <a:cs typeface="Arial" panose="020B0604020202020204" pitchFamily="34" charset="0"/>
              </a:rPr>
              <a:t>Vp4</a:t>
            </a:r>
          </a:p>
        </p:txBody>
      </p:sp>
    </p:spTree>
    <p:extLst>
      <p:ext uri="{BB962C8B-B14F-4D97-AF65-F5344CB8AC3E}">
        <p14:creationId xmlns:p14="http://schemas.microsoft.com/office/powerpoint/2010/main" val="1934080531"/>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emplate>GUCONNECT_template_v2-good</Template>
  <TotalTime>68</TotalTime>
  <Words>10369</Words>
  <Application>Microsoft Macintosh PowerPoint</Application>
  <PresentationFormat>Widescreen</PresentationFormat>
  <Paragraphs>1536</Paragraphs>
  <Slides>45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Aileron</vt:lpstr>
      <vt:lpstr>Aptos</vt:lpstr>
      <vt:lpstr>Arial</vt:lpstr>
      <vt:lpstr>Calibri</vt:lpstr>
      <vt:lpstr>Helvetica</vt:lpstr>
      <vt:lpstr>Lucida Grande</vt:lpstr>
      <vt:lpstr>PT Sans Narrow</vt:lpstr>
      <vt:lpstr>System Font Regular</vt:lpstr>
      <vt:lpstr>Times New Roman</vt:lpstr>
      <vt:lpstr>Thème Office</vt:lpstr>
      <vt:lpstr>PowerPoint Presentation</vt:lpstr>
      <vt:lpstr>The expanding role of immunotherapy in hcc:  combining locoregional and systemic treatments in intermediate HCC  micro learning  Aiwu Ruth He, MD, PhD Professor of Medicine and Oncology Columbia University, USA  Beau Toskich, MD, FSIR Professor of Interventional Radiology Mayo Clinic Florida, USA  APRIL 2025</vt:lpstr>
      <vt:lpstr>Developed by HCC COnnect</vt:lpstr>
      <vt:lpstr>This programme has been developed by a Group of experts</vt:lpstr>
      <vt:lpstr>Clinical takeaways The expanding role of immunotherapy in hepatocellular carcinoma (HCC) – combining locoregional and systemic treatments in intermediate HCC</vt:lpstr>
      <vt:lpstr>Building the foundation  background on hcc, staging,  and balancing challenges</vt:lpstr>
      <vt:lpstr>Background Hepatocellular carcinoma (HCC)1</vt:lpstr>
      <vt:lpstr>Hcc staging intermediate hcc is complex and heterogeneous</vt:lpstr>
      <vt:lpstr>Hcc staging heterogeneity and subclassifications also apply to advanced hcc</vt:lpstr>
      <vt:lpstr>competing hazards in the treatment of HCC primary challenges that must be balanced</vt:lpstr>
      <vt:lpstr>Hcc guidelines overview for further reading</vt:lpstr>
      <vt:lpstr>Standalone therapies for hcc   LRT and IO-based systemic therapies </vt:lpstr>
      <vt:lpstr>Locoregional therapies standalone evidence benchmark studies supporting TRANSARTERIAL CHEMOEMBOLIsATION (TACE) as standard of care</vt:lpstr>
      <vt:lpstr>Locoregional therapies: standalone evidence Y90 TRANSARTERIAL radioembolisation (TARE) COMPARED TO TACE</vt:lpstr>
      <vt:lpstr>Locoregional therapies: standalone evidence TARE FOR ADVANCED HCC – Dosisphere-01 Phase 2  </vt:lpstr>
      <vt:lpstr>Locoregional therapies in intermediate hcc Summary: achieved results for TACE and tare (Y90)</vt:lpstr>
      <vt:lpstr>LRT vs systemic treatment studies Reasons why we see more phase 3 studies for systemic treatments</vt:lpstr>
      <vt:lpstr>atezolizumab + bevacizumab (IMbrave150)  study design</vt:lpstr>
      <vt:lpstr>atezolizumab + bevacizumab (IMbrave150)  results: OS and PFS benefit versus sorafenib (updated)</vt:lpstr>
      <vt:lpstr>atezolizumab + bevacizumab (IMbrave150)  summary</vt:lpstr>
      <vt:lpstr>durvalumab + tremelimumab (HIMALAYA) study design</vt:lpstr>
      <vt:lpstr>durvalumab + tremelimumab (HIMALAYA) RESULTS: STRIDE Demonstrated a sustained OS benefit at 5 years</vt:lpstr>
      <vt:lpstr>durvalumab + tremelimumab (HIMALAYA) summary</vt:lpstr>
      <vt:lpstr>nivolumab + ipilimumab (CheckMate 9DW) study design</vt:lpstr>
      <vt:lpstr>nivolumab + ipilimumab (CheckMate 9DW) RESULTS: Primary endpoint was met</vt:lpstr>
      <vt:lpstr>nivolumab + ipilimumab (CheckMate 9DW) summary</vt:lpstr>
      <vt:lpstr>IO-based therapies for unresectable HCC summary: achieved results for IO-based standalone therapies</vt:lpstr>
      <vt:lpstr>The expanding role of IO-based combinations in intermediate hcc</vt:lpstr>
      <vt:lpstr>Exploring IO-based treatments combined with LRT </vt:lpstr>
      <vt:lpstr>Exploring IO-based treatments combined with LRT Strengths of one therapy mitigate weaknesses of the other</vt:lpstr>
      <vt:lpstr>Exploring IO-based treatments combined with LRT in hCC Synergistic effects vs additive effects</vt:lpstr>
      <vt:lpstr>Exploring IO-based treatments combined with LRT What would be the main treatment modality in intermediate hcc?</vt:lpstr>
      <vt:lpstr>IO-based treatments combined with LRT emerald-1: study design</vt:lpstr>
      <vt:lpstr>IO-based treatments combined with LRT emerald-1: results – primary endpoint was met</vt:lpstr>
      <vt:lpstr>IO-based treatments combined with LRT  emerald-1: summary</vt:lpstr>
      <vt:lpstr>IO-based treatments combined with LRT  LEAP-012 – Background and study design1,2</vt:lpstr>
      <vt:lpstr>IO-based treatments combined with LRT LEAP-012 – RESULTS: Primary endpoint in PFS was met</vt:lpstr>
      <vt:lpstr>IO-based treatments combined with LRT  LEAP-012 – summary</vt:lpstr>
      <vt:lpstr>MDt and multimodal treatment in hcc</vt:lpstr>
      <vt:lpstr>Multidisciplinary team approach for hcc  considerations and best practices</vt:lpstr>
      <vt:lpstr>Multidisciplinary team approach for hcc key to offer optimal treatment options to each patient</vt:lpstr>
      <vt:lpstr>Multidisciplinary team approach for hcc considerations and best practices</vt:lpstr>
      <vt:lpstr>conclusions</vt:lpstr>
      <vt:lpstr>Conclusions The expanding role of immunotherapy in hepatocellular carcinoma (HCC) – combining locoregional and systemic treatments in intermediate HCC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836</cp:revision>
  <cp:lastPrinted>2017-02-15T09:54:46Z</cp:lastPrinted>
  <dcterms:created xsi:type="dcterms:W3CDTF">2016-10-14T09:38:18Z</dcterms:created>
  <dcterms:modified xsi:type="dcterms:W3CDTF">2025-04-30T15:12:55Z</dcterms:modified>
</cp:coreProperties>
</file>