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301491953" r:id="rId2"/>
    <p:sldId id="1747256731" r:id="rId3"/>
    <p:sldId id="2147470819" r:id="rId4"/>
    <p:sldId id="1747256638" r:id="rId5"/>
    <p:sldId id="1747256674" r:id="rId6"/>
    <p:sldId id="1747256732" r:id="rId7"/>
    <p:sldId id="1747256715" r:id="rId8"/>
    <p:sldId id="331" r:id="rId9"/>
    <p:sldId id="367" r:id="rId10"/>
    <p:sldId id="1747256691" r:id="rId11"/>
    <p:sldId id="337" r:id="rId12"/>
    <p:sldId id="370" r:id="rId13"/>
    <p:sldId id="371" r:id="rId14"/>
    <p:sldId id="372" r:id="rId15"/>
    <p:sldId id="339" r:id="rId16"/>
    <p:sldId id="399" r:id="rId17"/>
    <p:sldId id="1747256708" r:id="rId18"/>
    <p:sldId id="1747256654" r:id="rId19"/>
    <p:sldId id="379" r:id="rId20"/>
    <p:sldId id="1747256656" r:id="rId21"/>
    <p:sldId id="1747256657" r:id="rId22"/>
    <p:sldId id="1747256660" r:id="rId23"/>
    <p:sldId id="2147470835" r:id="rId24"/>
    <p:sldId id="611" r:id="rId25"/>
    <p:sldId id="1747256632" r:id="rId26"/>
    <p:sldId id="1747256723" r:id="rId27"/>
    <p:sldId id="1747256699" r:id="rId28"/>
    <p:sldId id="1747256741" r:id="rId29"/>
    <p:sldId id="1747256668" r:id="rId30"/>
    <p:sldId id="12539" r:id="rId3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3074" userDrawn="1">
          <p15:clr>
            <a:srgbClr val="A4A3A4"/>
          </p15:clr>
        </p15:guide>
        <p15:guide id="9" orient="horz" pos="2430" userDrawn="1">
          <p15:clr>
            <a:srgbClr val="A4A3A4"/>
          </p15:clr>
        </p15:guide>
        <p15:guide id="10" pos="620" userDrawn="1">
          <p15:clr>
            <a:srgbClr val="A4A3A4"/>
          </p15:clr>
        </p15:guide>
        <p15:guide id="11" pos="4027" userDrawn="1">
          <p15:clr>
            <a:srgbClr val="A4A3A4"/>
          </p15:clr>
        </p15:guide>
        <p15:guide id="12" pos="5683" userDrawn="1">
          <p15:clr>
            <a:srgbClr val="A4A3A4"/>
          </p15:clr>
        </p15:guide>
        <p15:guide id="13" pos="39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2579C1C5-F5DF-BFA1-1A15-6BEEFE201FB0}" name="Dotan, Efrat" initials="ED" userId="S::Efrat.Dotan@fccc.edu::8aa3d802-5620-4b1d-8c06-ba1262b52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D8298"/>
    <a:srgbClr val="C6573B"/>
    <a:srgbClr val="F5EAE8"/>
    <a:srgbClr val="EAD1CE"/>
    <a:srgbClr val="FF3F0D"/>
    <a:srgbClr val="C7583B"/>
    <a:srgbClr val="03C750"/>
    <a:srgbClr val="FF85FF"/>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autoAdjust="0"/>
    <p:restoredTop sz="89320" autoAdjust="0"/>
  </p:normalViewPr>
  <p:slideViewPr>
    <p:cSldViewPr snapToObjects="1">
      <p:cViewPr varScale="1">
        <p:scale>
          <a:sx n="95" d="100"/>
          <a:sy n="95" d="100"/>
        </p:scale>
        <p:origin x="440" y="72"/>
      </p:cViewPr>
      <p:guideLst>
        <p:guide orient="horz" pos="1797"/>
        <p:guide pos="3840"/>
        <p:guide pos="1906"/>
        <p:guide orient="horz" pos="3471"/>
        <p:guide orient="horz" pos="3706"/>
        <p:guide orient="horz" pos="3803"/>
        <p:guide orient="horz" pos="4037"/>
        <p:guide orient="horz" pos="3074"/>
        <p:guide orient="horz" pos="2430"/>
        <p:guide pos="620"/>
        <p:guide pos="4027"/>
        <p:guide pos="5683"/>
        <p:guide pos="39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240"/>
    </p:cViewPr>
  </p:sorterViewPr>
  <p:notesViewPr>
    <p:cSldViewPr snapToObjects="1" showGuides="1">
      <p:cViewPr varScale="1">
        <p:scale>
          <a:sx n="92" d="100"/>
          <a:sy n="92" d="100"/>
        </p:scale>
        <p:origin x="41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4/4/2025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4/4/2025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25</a:t>
            </a:fld>
            <a:endParaRPr lang="en-US" altLang="en-US"/>
          </a:p>
        </p:txBody>
      </p:sp>
    </p:spTree>
    <p:extLst>
      <p:ext uri="{BB962C8B-B14F-4D97-AF65-F5344CB8AC3E}">
        <p14:creationId xmlns:p14="http://schemas.microsoft.com/office/powerpoint/2010/main" val="107401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30</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BC35ACA5-829A-1346-B136-861044D663C8}"/>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92FA3FBF-5EC3-A64E-9475-3C429AB35F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603C4CD5-1A71-3545-9174-0615BCC3CF6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0FEE7EDC-339E-964B-88F0-380AF31E570B}" type="slidenum">
              <a:rPr lang="en-US" altLang="en-US" sz="1200" smtClean="0"/>
              <a:pPr/>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15536153-3479-3945-92AF-91F8A728BCED}"/>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21B255E3-41AA-B943-AE5A-72A2F95DBC0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122A5A3D-AE2A-C44F-82BF-53F42A00D15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CCE64C7F-6440-A947-BB73-D2D4B171F600}" type="slidenum">
              <a:rPr lang="en-US" altLang="en-US" sz="1200" smtClean="0"/>
              <a:pPr/>
              <a:t>11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75361500-7A97-9646-B0A9-41AFA74BF173}"/>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E4AAB6B5-BF12-8149-9DCE-7FA0CF6F1A4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Times New Roman" panose="02020603050405020304" pitchFamily="18" charset="0"/>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FFFFF9D4-6334-EB41-9590-12D3AF4D38F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CF07E93-6E9F-6C4E-BEF3-CEBEC448E8E3}" type="slidenum">
              <a:rPr lang="en-US" altLang="en-US">
                <a:solidFill>
                  <a:srgbClr val="000000"/>
                </a:solidFill>
                <a:latin typeface="Calibri" panose="020F0502020204030204" pitchFamily="34" charset="0"/>
              </a:rPr>
              <a:pPr algn="r" eaLnBrk="1" hangingPunct="1">
                <a:spcBef>
                  <a:spcPct val="0"/>
                </a:spcBef>
              </a:pPr>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121686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18</a:t>
            </a:fld>
            <a:endParaRPr lang="en-US" altLang="en-US"/>
          </a:p>
        </p:txBody>
      </p:sp>
    </p:spTree>
    <p:extLst>
      <p:ext uri="{BB962C8B-B14F-4D97-AF65-F5344CB8AC3E}">
        <p14:creationId xmlns:p14="http://schemas.microsoft.com/office/powerpoint/2010/main" val="294245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20</a:t>
            </a:fld>
            <a:endParaRPr lang="en-US" altLang="en-US"/>
          </a:p>
        </p:txBody>
      </p:sp>
    </p:spTree>
    <p:extLst>
      <p:ext uri="{BB962C8B-B14F-4D97-AF65-F5344CB8AC3E}">
        <p14:creationId xmlns:p14="http://schemas.microsoft.com/office/powerpoint/2010/main" val="6058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22</a:t>
            </a:fld>
            <a:endParaRPr lang="en-US" altLang="en-US"/>
          </a:p>
        </p:txBody>
      </p:sp>
    </p:spTree>
    <p:extLst>
      <p:ext uri="{BB962C8B-B14F-4D97-AF65-F5344CB8AC3E}">
        <p14:creationId xmlns:p14="http://schemas.microsoft.com/office/powerpoint/2010/main" val="137919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24</a:t>
            </a:fld>
            <a:endParaRPr lang="en-US" altLang="en-US"/>
          </a:p>
        </p:txBody>
      </p:sp>
    </p:spTree>
    <p:extLst>
      <p:ext uri="{BB962C8B-B14F-4D97-AF65-F5344CB8AC3E}">
        <p14:creationId xmlns:p14="http://schemas.microsoft.com/office/powerpoint/2010/main" val="90155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78F7-7102-8992-6EEC-AF4DBE746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0ACFF-29E8-EEDF-B1B3-FAC9F9255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EDED3-57C1-B203-FADA-E86206944D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8A752F-9699-FE78-2643-AD37FB22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35D5-DA8D-01AD-DCF3-788C4A01D097}"/>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410673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E43A-B310-D172-BDFA-C44C3045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64788-5B7C-2A74-5875-76A324E9D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1D106-61C9-28E2-0A38-2464B82C8E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8434EF-7F7A-CBC0-D630-90C6D6D3B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5D57-27B3-CE36-52CA-3CCAF12D15A6}"/>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360665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EAC2-04DD-4187-78E0-C70E7E58A9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010C83-DD83-D993-7175-93B03F394E5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6661251-B446-2F9D-78F9-48821278B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3EC314-0308-7A6F-EF32-BA2B86893F9A}"/>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8741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50B4-168B-4572-5F7A-FE849AF39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D1200-F639-28C8-09C6-858F68E9A0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4B176-D044-20A4-0407-5FB04FAD40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D426BF-E9CA-7CB4-7F7F-A44FA51AE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BE2A-E58A-9EE7-4DDC-C8C1A78BEDF1}"/>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213906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Efrat Dotan, MD</a:t>
            </a:r>
          </a:p>
        </p:txBody>
      </p:sp>
    </p:spTree>
    <p:extLst>
      <p:ext uri="{BB962C8B-B14F-4D97-AF65-F5344CB8AC3E}">
        <p14:creationId xmlns:p14="http://schemas.microsoft.com/office/powerpoint/2010/main" val="49236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 id="2147483685" r:id="rId19"/>
    <p:sldLayoutId id="2147483691" r:id="rId20"/>
    <p:sldLayoutId id="2147483692" r:id="rId2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biochempeg.com/article/310.html"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200/JCO.2025.43.4_suppl.716"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seer.cancer.gov/statfacts/html/pancreas.html"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0936-A2CB-F087-AAD9-A32CFA644AE4}"/>
              </a:ext>
            </a:extLst>
          </p:cNvPr>
          <p:cNvSpPr>
            <a:spLocks noGrp="1"/>
          </p:cNvSpPr>
          <p:nvPr>
            <p:ph type="title"/>
          </p:nvPr>
        </p:nvSpPr>
        <p:spPr/>
        <p:txBody>
          <a:bodyPr>
            <a:normAutofit fontScale="90000"/>
          </a:bodyPr>
          <a:lstStyle/>
          <a:p>
            <a:br>
              <a:rPr lang="en-GB" sz="4000" dirty="0"/>
            </a:br>
            <a:br>
              <a:rPr lang="en-GB" dirty="0"/>
            </a:br>
            <a:r>
              <a:rPr lang="en-GB" sz="4000" dirty="0"/>
              <a:t>CHEMOTHERAPY strategies IN metastatic Pancreatic Ductal </a:t>
            </a:r>
            <a:r>
              <a:rPr lang="en-GB" sz="4000" dirty="0" err="1"/>
              <a:t>AdenoCarcinoma</a:t>
            </a:r>
            <a:r>
              <a:rPr lang="en-GB" sz="4000" dirty="0"/>
              <a:t> (</a:t>
            </a:r>
            <a:r>
              <a:rPr lang="en-GB" sz="4000" cap="none" dirty="0" err="1"/>
              <a:t>m</a:t>
            </a:r>
            <a:r>
              <a:rPr lang="en-GB" sz="4000" dirty="0" err="1"/>
              <a:t>PDAC</a:t>
            </a:r>
            <a:r>
              <a:rPr lang="en-GB" sz="4000" dirty="0"/>
              <a:t>): first-line chemotherapy options </a:t>
            </a:r>
            <a:br>
              <a:rPr lang="en-GB" sz="4000" dirty="0"/>
            </a:br>
            <a:br>
              <a:rPr lang="en-GB" sz="4000" dirty="0"/>
            </a:br>
            <a:br>
              <a:rPr lang="en-GB" sz="4000" dirty="0"/>
            </a:br>
            <a:endParaRPr lang="en-GB" dirty="0"/>
          </a:p>
        </p:txBody>
      </p:sp>
      <p:sp>
        <p:nvSpPr>
          <p:cNvPr id="3" name="Subtitle 2">
            <a:extLst>
              <a:ext uri="{FF2B5EF4-FFF2-40B4-BE49-F238E27FC236}">
                <a16:creationId xmlns:a16="http://schemas.microsoft.com/office/drawing/2014/main" id="{57CFFA34-8BD6-092C-743D-1198CEBA5CC5}"/>
              </a:ext>
            </a:extLst>
          </p:cNvPr>
          <p:cNvSpPr>
            <a:spLocks noGrp="1"/>
          </p:cNvSpPr>
          <p:nvPr>
            <p:ph type="subTitle" idx="1"/>
          </p:nvPr>
        </p:nvSpPr>
        <p:spPr>
          <a:xfrm>
            <a:off x="551384" y="4221088"/>
            <a:ext cx="10972800" cy="1655762"/>
          </a:xfrm>
        </p:spPr>
        <p:txBody>
          <a:bodyPr>
            <a:normAutofit/>
          </a:bodyPr>
          <a:lstStyle/>
          <a:p>
            <a:r>
              <a:rPr lang="en-GB" b="1" dirty="0"/>
              <a:t>Dr Eileen O’Reilly, MD</a:t>
            </a:r>
          </a:p>
          <a:p>
            <a:r>
              <a:rPr lang="en-GB" sz="2200" b="1" dirty="0"/>
              <a:t>Memorial Sloan Kettering Cancer </a:t>
            </a:r>
            <a:r>
              <a:rPr lang="en-GB" sz="2200" b="1" dirty="0" err="1"/>
              <a:t>Center</a:t>
            </a:r>
            <a:r>
              <a:rPr lang="en-GB" sz="2200" b="1" dirty="0"/>
              <a:t>, USA</a:t>
            </a:r>
          </a:p>
          <a:p>
            <a:r>
              <a:rPr lang="en-GB" sz="2400" b="1" dirty="0"/>
              <a:t>April 2025</a:t>
            </a:r>
          </a:p>
        </p:txBody>
      </p:sp>
      <p:sp>
        <p:nvSpPr>
          <p:cNvPr id="4" name="Content Placeholder 3">
            <a:extLst>
              <a:ext uri="{FF2B5EF4-FFF2-40B4-BE49-F238E27FC236}">
                <a16:creationId xmlns:a16="http://schemas.microsoft.com/office/drawing/2014/main" id="{F258EAFF-7DCF-FB05-DAE0-A9903E7A3349}"/>
              </a:ext>
            </a:extLst>
          </p:cNvPr>
          <p:cNvSpPr>
            <a:spLocks noGrp="1"/>
          </p:cNvSpPr>
          <p:nvPr>
            <p:ph sz="quarter" idx="15"/>
          </p:nvPr>
        </p:nvSpPr>
        <p:spPr/>
        <p:txBody>
          <a:bodyPr/>
          <a:lstStyle/>
          <a:p>
            <a:r>
              <a:rPr lang="en-GB" dirty="0" err="1"/>
              <a:t>mPDAC</a:t>
            </a:r>
            <a:r>
              <a:rPr lang="en-GB" dirty="0"/>
              <a:t>, metastatic pancreatic ductal adenocarcinoma</a:t>
            </a:r>
          </a:p>
        </p:txBody>
      </p:sp>
      <p:sp>
        <p:nvSpPr>
          <p:cNvPr id="5" name="Slide Number Placeholder 4">
            <a:extLst>
              <a:ext uri="{FF2B5EF4-FFF2-40B4-BE49-F238E27FC236}">
                <a16:creationId xmlns:a16="http://schemas.microsoft.com/office/drawing/2014/main" id="{DB260050-7DFB-4868-3A6D-8996B00EA301}"/>
              </a:ext>
            </a:extLst>
          </p:cNvPr>
          <p:cNvSpPr>
            <a:spLocks noGrp="1"/>
          </p:cNvSpPr>
          <p:nvPr>
            <p:ph type="sldNum" sz="quarter" idx="4"/>
          </p:nvPr>
        </p:nvSpPr>
        <p:spPr/>
        <p:txBody>
          <a:bodyPr/>
          <a:lstStyle/>
          <a:p>
            <a:fld id="{FCE43C0F-8A7B-3A4B-9DB5-B3472E36E833}" type="slidenum">
              <a:rPr lang="en-GB" smtClean="0"/>
              <a:pPr/>
              <a:t>1</a:t>
            </a:fld>
            <a:endParaRPr lang="en-GB" dirty="0"/>
          </a:p>
        </p:txBody>
      </p:sp>
    </p:spTree>
    <p:extLst>
      <p:ext uri="{BB962C8B-B14F-4D97-AF65-F5344CB8AC3E}">
        <p14:creationId xmlns:p14="http://schemas.microsoft.com/office/powerpoint/2010/main" val="19716341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7E3C97F-A305-C5FA-DD9D-248B8FBB5669}"/>
              </a:ext>
            </a:extLst>
          </p:cNvPr>
          <p:cNvSpPr>
            <a:spLocks noGrp="1"/>
          </p:cNvSpPr>
          <p:nvPr>
            <p:ph type="body" idx="1"/>
          </p:nvPr>
        </p:nvSpPr>
        <p:spPr>
          <a:xfrm>
            <a:off x="609600" y="868521"/>
            <a:ext cx="10972800" cy="702470"/>
          </a:xfrm>
        </p:spPr>
        <p:txBody>
          <a:bodyPr/>
          <a:lstStyle/>
          <a:p>
            <a:r>
              <a:rPr lang="en-US" dirty="0"/>
              <a:t>MOST COMMON GRADE 3 OR 4 ADVERSE EVENTS OCCURRING IN MORE THAN 5% OF PATIENTS IN THE SAFETY </a:t>
            </a:r>
            <a:r>
              <a:rPr lang="en-US" dirty="0" err="1"/>
              <a:t>POPULATION</a:t>
            </a:r>
            <a:r>
              <a:rPr lang="en-US" cap="none" baseline="30000" dirty="0" err="1"/>
              <a:t>a</a:t>
            </a:r>
            <a:endParaRPr lang="en-US" cap="none" baseline="30000" dirty="0"/>
          </a:p>
        </p:txBody>
      </p:sp>
      <p:sp>
        <p:nvSpPr>
          <p:cNvPr id="7" name="Title 6">
            <a:extLst>
              <a:ext uri="{FF2B5EF4-FFF2-40B4-BE49-F238E27FC236}">
                <a16:creationId xmlns:a16="http://schemas.microsoft.com/office/drawing/2014/main" id="{1D1B0708-2194-15E8-235D-F85E62B5828E}"/>
              </a:ext>
            </a:extLst>
          </p:cNvPr>
          <p:cNvSpPr>
            <a:spLocks noGrp="1"/>
          </p:cNvSpPr>
          <p:nvPr>
            <p:ph type="title"/>
          </p:nvPr>
        </p:nvSpPr>
        <p:spPr/>
        <p:txBody>
          <a:bodyPr/>
          <a:lstStyle/>
          <a:p>
            <a:r>
              <a:rPr lang="en-US" altLang="en-US" dirty="0"/>
              <a:t>PRODIGE4/ACCORD11: SAFETY</a:t>
            </a:r>
            <a:endParaRPr lang="en-GB" dirty="0"/>
          </a:p>
        </p:txBody>
      </p:sp>
      <p:graphicFrame>
        <p:nvGraphicFramePr>
          <p:cNvPr id="20" name="Content Placeholder 19">
            <a:extLst>
              <a:ext uri="{FF2B5EF4-FFF2-40B4-BE49-F238E27FC236}">
                <a16:creationId xmlns:a16="http://schemas.microsoft.com/office/drawing/2014/main" id="{1FA10B84-0A5B-8115-896A-F9E271D64A16}"/>
              </a:ext>
            </a:extLst>
          </p:cNvPr>
          <p:cNvGraphicFramePr>
            <a:graphicFrameLocks noGrp="1"/>
          </p:cNvGraphicFramePr>
          <p:nvPr>
            <p:ph sz="quarter" idx="14"/>
            <p:extLst>
              <p:ext uri="{D42A27DB-BD31-4B8C-83A1-F6EECF244321}">
                <p14:modId xmlns:p14="http://schemas.microsoft.com/office/powerpoint/2010/main" val="3090534074"/>
              </p:ext>
            </p:extLst>
          </p:nvPr>
        </p:nvGraphicFramePr>
        <p:xfrm>
          <a:off x="619124" y="1775356"/>
          <a:ext cx="10972801" cy="3893554"/>
        </p:xfrm>
        <a:graphic>
          <a:graphicData uri="http://schemas.openxmlformats.org/drawingml/2006/table">
            <a:tbl>
              <a:tblPr firstRow="1" bandRow="1">
                <a:tableStyleId>{5C22544A-7EE6-4342-B048-85BDC9FD1C3A}</a:tableStyleId>
              </a:tblPr>
              <a:tblGrid>
                <a:gridCol w="3964708">
                  <a:extLst>
                    <a:ext uri="{9D8B030D-6E8A-4147-A177-3AD203B41FA5}">
                      <a16:colId xmlns:a16="http://schemas.microsoft.com/office/drawing/2014/main" val="2856908041"/>
                    </a:ext>
                  </a:extLst>
                </a:gridCol>
                <a:gridCol w="2336031">
                  <a:extLst>
                    <a:ext uri="{9D8B030D-6E8A-4147-A177-3AD203B41FA5}">
                      <a16:colId xmlns:a16="http://schemas.microsoft.com/office/drawing/2014/main" val="4199128269"/>
                    </a:ext>
                  </a:extLst>
                </a:gridCol>
                <a:gridCol w="2336031">
                  <a:extLst>
                    <a:ext uri="{9D8B030D-6E8A-4147-A177-3AD203B41FA5}">
                      <a16:colId xmlns:a16="http://schemas.microsoft.com/office/drawing/2014/main" val="768177678"/>
                    </a:ext>
                  </a:extLst>
                </a:gridCol>
                <a:gridCol w="2336031">
                  <a:extLst>
                    <a:ext uri="{9D8B030D-6E8A-4147-A177-3AD203B41FA5}">
                      <a16:colId xmlns:a16="http://schemas.microsoft.com/office/drawing/2014/main" val="3676838881"/>
                    </a:ext>
                  </a:extLst>
                </a:gridCol>
              </a:tblGrid>
              <a:tr h="483142">
                <a:tc>
                  <a:txBody>
                    <a:bodyPr/>
                    <a:lstStyle/>
                    <a:p>
                      <a:r>
                        <a:rPr lang="en-GB" sz="1200" dirty="0">
                          <a:latin typeface="Arial" panose="020B0604020202020204" pitchFamily="34" charset="0"/>
                          <a:cs typeface="Arial" panose="020B0604020202020204" pitchFamily="34" charset="0"/>
                        </a:rPr>
                        <a:t>Event</a:t>
                      </a:r>
                    </a:p>
                  </a:txBody>
                  <a:tcP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FOLFIRINOX</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(N=171)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Gemcitabine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(N=171)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P value</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875339"/>
                  </a:ext>
                </a:extLst>
              </a:tr>
              <a:tr h="284201">
                <a:tc gridSpan="4">
                  <a:txBody>
                    <a:bodyPr/>
                    <a:lstStyle/>
                    <a:p>
                      <a:r>
                        <a:rPr lang="en-GB" sz="1200" b="1" dirty="0">
                          <a:latin typeface="Arial" panose="020B0604020202020204" pitchFamily="34" charset="0"/>
                          <a:cs typeface="Arial" panose="020B0604020202020204" pitchFamily="34" charset="0"/>
                        </a:rPr>
                        <a:t>Hematologic, n/N (%)</a:t>
                      </a:r>
                    </a:p>
                  </a:txBody>
                  <a:tcPr>
                    <a:lnT w="38100" cap="flat" cmpd="sng" algn="ctr">
                      <a:solidFill>
                        <a:schemeClr val="bg1"/>
                      </a:solidFill>
                      <a:prstDash val="solid"/>
                      <a:round/>
                      <a:headEnd type="none" w="med" len="med"/>
                      <a:tailEnd type="none" w="med" len="med"/>
                    </a:lnT>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3910771"/>
                  </a:ext>
                </a:extLst>
              </a:tr>
              <a:tr h="284201">
                <a:tc>
                  <a:txBody>
                    <a:bodyPr/>
                    <a:lstStyle/>
                    <a:p>
                      <a:pPr marL="0" indent="185738">
                        <a:tabLst/>
                      </a:pPr>
                      <a:r>
                        <a:rPr lang="en-GB" sz="1200" dirty="0">
                          <a:latin typeface="Arial" panose="020B0604020202020204" pitchFamily="34" charset="0"/>
                          <a:cs typeface="Arial" panose="020B0604020202020204" pitchFamily="34" charset="0"/>
                        </a:rPr>
                        <a:t>Neutropenia</a:t>
                      </a:r>
                    </a:p>
                  </a:txBody>
                  <a:tcPr/>
                </a:tc>
                <a:tc>
                  <a:txBody>
                    <a:bodyPr/>
                    <a:lstStyle/>
                    <a:p>
                      <a:pPr algn="ctr"/>
                      <a:r>
                        <a:rPr lang="en-GB" sz="1200">
                          <a:latin typeface="Arial" panose="020B0604020202020204" pitchFamily="34" charset="0"/>
                          <a:cs typeface="Arial" panose="020B0604020202020204" pitchFamily="34" charset="0"/>
                        </a:rPr>
                        <a:t>75/164 (47.5)</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35/167 (21.0)</a:t>
                      </a:r>
                    </a:p>
                  </a:txBody>
                  <a:tcPr/>
                </a:tc>
                <a:tc>
                  <a:txBody>
                    <a:bodyPr/>
                    <a:lstStyle/>
                    <a:p>
                      <a:pPr algn="ctr"/>
                      <a:r>
                        <a:rPr lang="en-GB" sz="1200">
                          <a:latin typeface="Arial" panose="020B0604020202020204" pitchFamily="34" charset="0"/>
                          <a:cs typeface="Arial" panose="020B0604020202020204" pitchFamily="34" charset="0"/>
                        </a:rPr>
                        <a:t>&lt;0.001</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1491026"/>
                  </a:ext>
                </a:extLst>
              </a:tr>
              <a:tr h="284201">
                <a:tc>
                  <a:txBody>
                    <a:bodyPr/>
                    <a:lstStyle/>
                    <a:p>
                      <a:pPr marL="0" indent="185738">
                        <a:tabLst/>
                      </a:pPr>
                      <a:r>
                        <a:rPr lang="en-GB" sz="1200">
                          <a:latin typeface="Arial" panose="020B0604020202020204" pitchFamily="34" charset="0"/>
                          <a:cs typeface="Arial" panose="020B0604020202020204" pitchFamily="34" charset="0"/>
                        </a:rPr>
                        <a:t>Febrile neutropenia</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9/166 (5.4)</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2/169 (1.2)</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0.03</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7565490"/>
                  </a:ext>
                </a:extLst>
              </a:tr>
              <a:tr h="284201">
                <a:tc>
                  <a:txBody>
                    <a:bodyPr/>
                    <a:lstStyle/>
                    <a:p>
                      <a:pPr marL="0" indent="185738">
                        <a:tabLst/>
                      </a:pPr>
                      <a:r>
                        <a:rPr lang="en-GB" sz="1200" dirty="0">
                          <a:latin typeface="Arial" panose="020B0604020202020204" pitchFamily="34" charset="0"/>
                          <a:cs typeface="Arial" panose="020B0604020202020204" pitchFamily="34" charset="0"/>
                        </a:rPr>
                        <a:t>Thrombocytopenia</a:t>
                      </a:r>
                    </a:p>
                  </a:txBody>
                  <a:tcPr/>
                </a:tc>
                <a:tc>
                  <a:txBody>
                    <a:bodyPr/>
                    <a:lstStyle/>
                    <a:p>
                      <a:pPr algn="ctr"/>
                      <a:r>
                        <a:rPr lang="en-GB" sz="1200">
                          <a:latin typeface="Arial" panose="020B0604020202020204" pitchFamily="34" charset="0"/>
                          <a:cs typeface="Arial" panose="020B0604020202020204" pitchFamily="34" charset="0"/>
                        </a:rPr>
                        <a:t>15/165 (9.1)</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6/168 (3.6)</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2538246168"/>
                  </a:ext>
                </a:extLst>
              </a:tr>
              <a:tr h="284201">
                <a:tc>
                  <a:txBody>
                    <a:bodyPr/>
                    <a:lstStyle/>
                    <a:p>
                      <a:pPr marL="0" indent="185738">
                        <a:tabLst/>
                      </a:pPr>
                      <a:r>
                        <a:rPr lang="en-GB" sz="1200" dirty="0">
                          <a:latin typeface="Arial" panose="020B0604020202020204" pitchFamily="34" charset="0"/>
                          <a:cs typeface="Arial" panose="020B0604020202020204" pitchFamily="34" charset="0"/>
                        </a:rPr>
                        <a:t>Anaemia</a:t>
                      </a:r>
                    </a:p>
                  </a:txBody>
                  <a:tcPr/>
                </a:tc>
                <a:tc>
                  <a:txBody>
                    <a:bodyPr/>
                    <a:lstStyle/>
                    <a:p>
                      <a:pPr algn="ctr"/>
                      <a:r>
                        <a:rPr lang="en-GB" sz="1200">
                          <a:latin typeface="Arial" panose="020B0604020202020204" pitchFamily="34" charset="0"/>
                          <a:cs typeface="Arial" panose="020B0604020202020204" pitchFamily="34" charset="0"/>
                        </a:rPr>
                        <a:t>13/166 (7.8)</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10/168 (6.0)</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NS</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39441"/>
                  </a:ext>
                </a:extLst>
              </a:tr>
              <a:tr h="284201">
                <a:tc gridSpan="4">
                  <a:txBody>
                    <a:bodyPr/>
                    <a:lstStyle/>
                    <a:p>
                      <a:r>
                        <a:rPr lang="en-GB" sz="1200" b="1" dirty="0">
                          <a:latin typeface="Arial" panose="020B0604020202020204" pitchFamily="34" charset="0"/>
                          <a:cs typeface="Arial" panose="020B0604020202020204" pitchFamily="34" charset="0"/>
                        </a:rPr>
                        <a:t>Non-hematologic, n/N (%)</a:t>
                      </a: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0217490"/>
                  </a:ext>
                </a:extLst>
              </a:tr>
              <a:tr h="284201">
                <a:tc>
                  <a:txBody>
                    <a:bodyPr/>
                    <a:lstStyle/>
                    <a:p>
                      <a:pPr marL="0" indent="185738">
                        <a:tabLst/>
                      </a:pPr>
                      <a:r>
                        <a:rPr lang="en-GB" sz="1200" dirty="0">
                          <a:latin typeface="Arial" panose="020B0604020202020204" pitchFamily="34" charset="0"/>
                          <a:cs typeface="Arial" panose="020B0604020202020204" pitchFamily="34" charset="0"/>
                        </a:rPr>
                        <a:t>Fatigue</a:t>
                      </a:r>
                    </a:p>
                  </a:txBody>
                  <a:tcPr/>
                </a:tc>
                <a:tc>
                  <a:txBody>
                    <a:bodyPr/>
                    <a:lstStyle/>
                    <a:p>
                      <a:pPr algn="ctr"/>
                      <a:r>
                        <a:rPr lang="en-GB" sz="1200" dirty="0">
                          <a:latin typeface="Arial" panose="020B0604020202020204" pitchFamily="34" charset="0"/>
                          <a:cs typeface="Arial" panose="020B0604020202020204" pitchFamily="34" charset="0"/>
                        </a:rPr>
                        <a:t>39/165 (23.6)</a:t>
                      </a:r>
                    </a:p>
                  </a:txBody>
                  <a:tcPr/>
                </a:tc>
                <a:tc>
                  <a:txBody>
                    <a:bodyPr/>
                    <a:lstStyle/>
                    <a:p>
                      <a:pPr algn="ctr"/>
                      <a:r>
                        <a:rPr lang="en-GB" sz="1200" dirty="0">
                          <a:latin typeface="Arial" panose="020B0604020202020204" pitchFamily="34" charset="0"/>
                          <a:cs typeface="Arial" panose="020B0604020202020204" pitchFamily="34" charset="0"/>
                        </a:rPr>
                        <a:t>30/169 (17.8)</a:t>
                      </a:r>
                    </a:p>
                  </a:txBody>
                  <a:tcPr/>
                </a:tc>
                <a:tc>
                  <a:txBody>
                    <a:bodyPr/>
                    <a:lstStyle/>
                    <a:p>
                      <a:pPr algn="ctr"/>
                      <a:r>
                        <a:rPr lang="en-GB" sz="1200" dirty="0">
                          <a:latin typeface="Arial" panose="020B0604020202020204" pitchFamily="34" charset="0"/>
                          <a:cs typeface="Arial" panose="020B0604020202020204" pitchFamily="34" charset="0"/>
                        </a:rPr>
                        <a:t>NS</a:t>
                      </a:r>
                    </a:p>
                  </a:txBody>
                  <a:tcPr/>
                </a:tc>
                <a:extLst>
                  <a:ext uri="{0D108BD9-81ED-4DB2-BD59-A6C34878D82A}">
                    <a16:rowId xmlns:a16="http://schemas.microsoft.com/office/drawing/2014/main" val="3400905860"/>
                  </a:ext>
                </a:extLst>
              </a:tr>
              <a:tr h="284201">
                <a:tc>
                  <a:txBody>
                    <a:bodyPr/>
                    <a:lstStyle/>
                    <a:p>
                      <a:pPr marL="0" indent="185738">
                        <a:tabLst/>
                      </a:pPr>
                      <a:r>
                        <a:rPr lang="en-GB" sz="1200" dirty="0">
                          <a:latin typeface="Arial" panose="020B0604020202020204" pitchFamily="34" charset="0"/>
                          <a:cs typeface="Arial" panose="020B0604020202020204" pitchFamily="34" charset="0"/>
                        </a:rPr>
                        <a:t>Vomiting</a:t>
                      </a:r>
                    </a:p>
                  </a:txBody>
                  <a:tcPr/>
                </a:tc>
                <a:tc>
                  <a:txBody>
                    <a:bodyPr/>
                    <a:lstStyle/>
                    <a:p>
                      <a:pPr algn="ctr"/>
                      <a:r>
                        <a:rPr lang="en-GB" sz="1200" dirty="0">
                          <a:latin typeface="Arial" panose="020B0604020202020204" pitchFamily="34" charset="0"/>
                          <a:cs typeface="Arial" panose="020B0604020202020204" pitchFamily="34" charset="0"/>
                        </a:rPr>
                        <a:t>24/166 (14.5)</a:t>
                      </a:r>
                    </a:p>
                  </a:txBody>
                  <a:tcPr/>
                </a:tc>
                <a:tc>
                  <a:txBody>
                    <a:bodyPr/>
                    <a:lstStyle/>
                    <a:p>
                      <a:pPr algn="ctr"/>
                      <a:r>
                        <a:rPr lang="en-GB" sz="1200" dirty="0">
                          <a:latin typeface="Arial" panose="020B0604020202020204" pitchFamily="34" charset="0"/>
                          <a:cs typeface="Arial" panose="020B0604020202020204" pitchFamily="34" charset="0"/>
                        </a:rPr>
                        <a:t>14/169 (8.3)</a:t>
                      </a:r>
                    </a:p>
                  </a:txBody>
                  <a:tcPr/>
                </a:tc>
                <a:tc>
                  <a:txBody>
                    <a:bodyPr/>
                    <a:lstStyle/>
                    <a:p>
                      <a:pPr algn="ctr"/>
                      <a:r>
                        <a:rPr lang="en-GB" sz="1200" dirty="0">
                          <a:latin typeface="Arial" panose="020B0604020202020204" pitchFamily="34" charset="0"/>
                          <a:cs typeface="Arial" panose="020B0604020202020204" pitchFamily="34" charset="0"/>
                        </a:rPr>
                        <a:t>NS</a:t>
                      </a:r>
                    </a:p>
                  </a:txBody>
                  <a:tcPr/>
                </a:tc>
                <a:extLst>
                  <a:ext uri="{0D108BD9-81ED-4DB2-BD59-A6C34878D82A}">
                    <a16:rowId xmlns:a16="http://schemas.microsoft.com/office/drawing/2014/main" val="2383453299"/>
                  </a:ext>
                </a:extLst>
              </a:tr>
              <a:tr h="284201">
                <a:tc>
                  <a:txBody>
                    <a:bodyPr/>
                    <a:lstStyle/>
                    <a:p>
                      <a:pPr marL="0" indent="185738">
                        <a:tabLst/>
                      </a:pPr>
                      <a:r>
                        <a:rPr lang="en-GB" sz="1200" dirty="0">
                          <a:latin typeface="Arial" panose="020B0604020202020204" pitchFamily="34" charset="0"/>
                          <a:cs typeface="Arial" panose="020B0604020202020204" pitchFamily="34" charset="0"/>
                        </a:rPr>
                        <a:t>Diarrhoea</a:t>
                      </a:r>
                    </a:p>
                  </a:txBody>
                  <a:tcPr/>
                </a:tc>
                <a:tc>
                  <a:txBody>
                    <a:bodyPr/>
                    <a:lstStyle/>
                    <a:p>
                      <a:pPr algn="ctr"/>
                      <a:r>
                        <a:rPr lang="en-GB" sz="1200" dirty="0">
                          <a:latin typeface="Arial" panose="020B0604020202020204" pitchFamily="34" charset="0"/>
                          <a:cs typeface="Arial" panose="020B0604020202020204" pitchFamily="34" charset="0"/>
                        </a:rPr>
                        <a:t>21/165 (12.7)</a:t>
                      </a:r>
                    </a:p>
                  </a:txBody>
                  <a:tcPr/>
                </a:tc>
                <a:tc>
                  <a:txBody>
                    <a:bodyPr/>
                    <a:lstStyle/>
                    <a:p>
                      <a:pPr algn="ctr"/>
                      <a:r>
                        <a:rPr lang="en-GB" sz="1200" dirty="0">
                          <a:latin typeface="Arial" panose="020B0604020202020204" pitchFamily="34" charset="0"/>
                          <a:cs typeface="Arial" panose="020B0604020202020204" pitchFamily="34" charset="0"/>
                        </a:rPr>
                        <a:t>3/169 (1.8)</a:t>
                      </a:r>
                    </a:p>
                  </a:txBody>
                  <a:tcPr/>
                </a:tc>
                <a:tc>
                  <a:txBody>
                    <a:bodyPr/>
                    <a:lstStyle/>
                    <a:p>
                      <a:pPr algn="ctr"/>
                      <a:r>
                        <a:rPr lang="en-GB" sz="12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888962955"/>
                  </a:ext>
                </a:extLst>
              </a:tr>
              <a:tr h="284201">
                <a:tc>
                  <a:txBody>
                    <a:bodyPr/>
                    <a:lstStyle/>
                    <a:p>
                      <a:pPr marL="0" indent="185738">
                        <a:tabLst/>
                      </a:pPr>
                      <a:r>
                        <a:rPr lang="en-GB" sz="1200" dirty="0">
                          <a:latin typeface="Arial" panose="020B0604020202020204" pitchFamily="34" charset="0"/>
                          <a:cs typeface="Arial" panose="020B0604020202020204" pitchFamily="34" charset="0"/>
                        </a:rPr>
                        <a:t>Sensory </a:t>
                      </a:r>
                      <a:r>
                        <a:rPr lang="en-GB" sz="1200" noProof="0" dirty="0">
                          <a:latin typeface="Arial" panose="020B0604020202020204" pitchFamily="34" charset="0"/>
                          <a:cs typeface="Arial" panose="020B0604020202020204" pitchFamily="34" charset="0"/>
                        </a:rPr>
                        <a:t>neuropathy</a:t>
                      </a:r>
                    </a:p>
                  </a:txBody>
                  <a:tcPr/>
                </a:tc>
                <a:tc>
                  <a:txBody>
                    <a:bodyPr/>
                    <a:lstStyle/>
                    <a:p>
                      <a:pPr algn="ctr"/>
                      <a:r>
                        <a:rPr lang="en-GB" sz="1200" dirty="0">
                          <a:latin typeface="Arial" panose="020B0604020202020204" pitchFamily="34" charset="0"/>
                          <a:cs typeface="Arial" panose="020B0604020202020204" pitchFamily="34" charset="0"/>
                        </a:rPr>
                        <a:t>15/166 (9.0)</a:t>
                      </a:r>
                    </a:p>
                  </a:txBody>
                  <a:tcPr/>
                </a:tc>
                <a:tc>
                  <a:txBody>
                    <a:bodyPr/>
                    <a:lstStyle/>
                    <a:p>
                      <a:pPr algn="ctr"/>
                      <a:r>
                        <a:rPr lang="en-GB" sz="1200" dirty="0">
                          <a:latin typeface="Arial" panose="020B0604020202020204" pitchFamily="34" charset="0"/>
                          <a:cs typeface="Arial" panose="020B0604020202020204" pitchFamily="34" charset="0"/>
                        </a:rPr>
                        <a:t>0/169</a:t>
                      </a:r>
                    </a:p>
                  </a:txBody>
                  <a:tcPr/>
                </a:tc>
                <a:tc>
                  <a:txBody>
                    <a:bodyPr/>
                    <a:lstStyle/>
                    <a:p>
                      <a:pPr algn="ctr"/>
                      <a:r>
                        <a:rPr lang="en-GB" sz="12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445386109"/>
                  </a:ext>
                </a:extLst>
              </a:tr>
              <a:tr h="284201">
                <a:tc>
                  <a:txBody>
                    <a:bodyPr/>
                    <a:lstStyle/>
                    <a:p>
                      <a:pPr marL="0" indent="185738">
                        <a:tabLst/>
                      </a:pPr>
                      <a:r>
                        <a:rPr lang="en-GB" sz="1200" dirty="0">
                          <a:latin typeface="Arial" panose="020B0604020202020204" pitchFamily="34" charset="0"/>
                          <a:cs typeface="Arial" panose="020B0604020202020204" pitchFamily="34" charset="0"/>
                        </a:rPr>
                        <a:t>Elevated level of alanine aminotransferase</a:t>
                      </a:r>
                    </a:p>
                  </a:txBody>
                  <a:tcPr/>
                </a:tc>
                <a:tc>
                  <a:txBody>
                    <a:bodyPr/>
                    <a:lstStyle/>
                    <a:p>
                      <a:pPr algn="ctr"/>
                      <a:r>
                        <a:rPr lang="en-GB" sz="1200" dirty="0">
                          <a:latin typeface="Arial" panose="020B0604020202020204" pitchFamily="34" charset="0"/>
                          <a:cs typeface="Arial" panose="020B0604020202020204" pitchFamily="34" charset="0"/>
                        </a:rPr>
                        <a:t>12/165 (7.3)</a:t>
                      </a:r>
                    </a:p>
                  </a:txBody>
                  <a:tcPr/>
                </a:tc>
                <a:tc>
                  <a:txBody>
                    <a:bodyPr/>
                    <a:lstStyle/>
                    <a:p>
                      <a:pPr algn="ctr"/>
                      <a:r>
                        <a:rPr lang="en-GB" sz="1200" dirty="0">
                          <a:latin typeface="Arial" panose="020B0604020202020204" pitchFamily="34" charset="0"/>
                          <a:cs typeface="Arial" panose="020B0604020202020204" pitchFamily="34" charset="0"/>
                        </a:rPr>
                        <a:t>35/168 (20.8)</a:t>
                      </a:r>
                    </a:p>
                  </a:txBody>
                  <a:tcPr/>
                </a:tc>
                <a:tc>
                  <a:txBody>
                    <a:bodyPr/>
                    <a:lstStyle/>
                    <a:p>
                      <a:pPr algn="ctr"/>
                      <a:r>
                        <a:rPr lang="en-GB" sz="12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4226760503"/>
                  </a:ext>
                </a:extLst>
              </a:tr>
              <a:tr h="284201">
                <a:tc>
                  <a:txBody>
                    <a:bodyPr/>
                    <a:lstStyle/>
                    <a:p>
                      <a:pPr marL="0" indent="185738">
                        <a:tabLst/>
                      </a:pPr>
                      <a:r>
                        <a:rPr lang="en-GB" sz="1200" dirty="0">
                          <a:latin typeface="Arial" panose="020B0604020202020204" pitchFamily="34" charset="0"/>
                          <a:cs typeface="Arial" panose="020B0604020202020204" pitchFamily="34" charset="0"/>
                        </a:rPr>
                        <a:t>Thromboembolism</a:t>
                      </a:r>
                    </a:p>
                  </a:txBody>
                  <a:tcPr/>
                </a:tc>
                <a:tc>
                  <a:txBody>
                    <a:bodyPr/>
                    <a:lstStyle/>
                    <a:p>
                      <a:pPr algn="ctr"/>
                      <a:r>
                        <a:rPr lang="en-GB" sz="1200" dirty="0">
                          <a:latin typeface="Arial" panose="020B0604020202020204" pitchFamily="34" charset="0"/>
                          <a:cs typeface="Arial" panose="020B0604020202020204" pitchFamily="34" charset="0"/>
                        </a:rPr>
                        <a:t>11/166 (6.6)</a:t>
                      </a:r>
                    </a:p>
                  </a:txBody>
                  <a:tcPr/>
                </a:tc>
                <a:tc>
                  <a:txBody>
                    <a:bodyPr/>
                    <a:lstStyle/>
                    <a:p>
                      <a:pPr algn="ctr"/>
                      <a:r>
                        <a:rPr lang="en-GB" sz="1200" dirty="0">
                          <a:latin typeface="Arial" panose="020B0604020202020204" pitchFamily="34" charset="0"/>
                          <a:cs typeface="Arial" panose="020B0604020202020204" pitchFamily="34" charset="0"/>
                        </a:rPr>
                        <a:t>7/169 (4.1)</a:t>
                      </a:r>
                    </a:p>
                  </a:txBody>
                  <a:tcPr/>
                </a:tc>
                <a:tc>
                  <a:txBody>
                    <a:bodyPr/>
                    <a:lstStyle/>
                    <a:p>
                      <a:pPr algn="ctr"/>
                      <a:r>
                        <a:rPr lang="en-GB" sz="1200" dirty="0">
                          <a:latin typeface="Arial" panose="020B0604020202020204" pitchFamily="34" charset="0"/>
                          <a:cs typeface="Arial" panose="020B0604020202020204" pitchFamily="34" charset="0"/>
                        </a:rPr>
                        <a:t>NS</a:t>
                      </a:r>
                    </a:p>
                  </a:txBody>
                  <a:tcPr/>
                </a:tc>
                <a:extLst>
                  <a:ext uri="{0D108BD9-81ED-4DB2-BD59-A6C34878D82A}">
                    <a16:rowId xmlns:a16="http://schemas.microsoft.com/office/drawing/2014/main" val="3371983060"/>
                  </a:ext>
                </a:extLst>
              </a:tr>
            </a:tbl>
          </a:graphicData>
        </a:graphic>
      </p:graphicFrame>
      <p:sp>
        <p:nvSpPr>
          <p:cNvPr id="9" name="Content Placeholder 8">
            <a:extLst>
              <a:ext uri="{FF2B5EF4-FFF2-40B4-BE49-F238E27FC236}">
                <a16:creationId xmlns:a16="http://schemas.microsoft.com/office/drawing/2014/main" id="{E8BCF6A3-5C18-3162-C2B5-10A483F0352E}"/>
              </a:ext>
            </a:extLst>
          </p:cNvPr>
          <p:cNvSpPr>
            <a:spLocks noGrp="1"/>
          </p:cNvSpPr>
          <p:nvPr>
            <p:ph sz="quarter" idx="15"/>
          </p:nvPr>
        </p:nvSpPr>
        <p:spPr>
          <a:xfrm>
            <a:off x="685824" y="6138503"/>
            <a:ext cx="10180339" cy="365125"/>
          </a:xfrm>
        </p:spPr>
        <p:txBody>
          <a:bodyPr/>
          <a:lstStyle/>
          <a:p>
            <a:r>
              <a:rPr lang="en-GB" sz="1200" baseline="30000" dirty="0" err="1">
                <a:latin typeface="Arial" panose="020B0604020202020204" pitchFamily="34" charset="0"/>
                <a:cs typeface="Arial" panose="020B0604020202020204" pitchFamily="34" charset="0"/>
              </a:rPr>
              <a:t>a</a:t>
            </a:r>
            <a:r>
              <a:rPr lang="en-GB" sz="1200" dirty="0" err="1">
                <a:latin typeface="Arial" panose="020B0604020202020204" pitchFamily="34" charset="0"/>
                <a:cs typeface="Arial" panose="020B0604020202020204" pitchFamily="34" charset="0"/>
              </a:rPr>
              <a:t>Events</a:t>
            </a:r>
            <a:r>
              <a:rPr lang="en-GB" sz="1200" dirty="0">
                <a:latin typeface="Arial" panose="020B0604020202020204" pitchFamily="34" charset="0"/>
                <a:cs typeface="Arial" panose="020B0604020202020204" pitchFamily="34" charset="0"/>
              </a:rPr>
              <a:t> listed are those that occurred in more than 5% of patients in either group. NS denotes not significant</a:t>
            </a:r>
          </a:p>
          <a:p>
            <a:r>
              <a:rPr lang="en-GB" dirty="0">
                <a:solidFill>
                  <a:schemeClr val="tx2"/>
                </a:solidFill>
              </a:rPr>
              <a:t>FOLFIRINOX, folinic acid (leucovorin calcium), fluorouracil, irinotecan, and oxaliplatin</a:t>
            </a:r>
            <a:endParaRPr lang="en-GB" altLang="en-US" dirty="0">
              <a:solidFill>
                <a:schemeClr val="tx2"/>
              </a:solidFill>
            </a:endParaRPr>
          </a:p>
          <a:p>
            <a:r>
              <a:rPr lang="en-US" altLang="en-US" dirty="0">
                <a:solidFill>
                  <a:schemeClr val="tx2"/>
                </a:solidFill>
              </a:rPr>
              <a:t>Conroy T, et al. N Engl J Med. 2011;364:1817-25</a:t>
            </a:r>
          </a:p>
        </p:txBody>
      </p:sp>
      <p:sp>
        <p:nvSpPr>
          <p:cNvPr id="6" name="Slide Number Placeholder 5">
            <a:extLst>
              <a:ext uri="{FF2B5EF4-FFF2-40B4-BE49-F238E27FC236}">
                <a16:creationId xmlns:a16="http://schemas.microsoft.com/office/drawing/2014/main" id="{3F64E28E-9467-6E55-8804-E22366FB0264}"/>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211804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8735A6-26DC-DF53-787E-217777B6C286}"/>
              </a:ext>
            </a:extLst>
          </p:cNvPr>
          <p:cNvSpPr>
            <a:spLocks noGrp="1"/>
          </p:cNvSpPr>
          <p:nvPr>
            <p:ph type="body" idx="1"/>
          </p:nvPr>
        </p:nvSpPr>
        <p:spPr>
          <a:xfrm>
            <a:off x="609600" y="1214362"/>
            <a:ext cx="10972800" cy="702470"/>
          </a:xfrm>
        </p:spPr>
        <p:txBody>
          <a:bodyPr/>
          <a:lstStyle/>
          <a:p>
            <a:r>
              <a:rPr lang="en-GB" dirty="0"/>
              <a:t>nab-paclitaxel plus gemcitabine as 1l therapy </a:t>
            </a:r>
          </a:p>
        </p:txBody>
      </p:sp>
      <p:sp>
        <p:nvSpPr>
          <p:cNvPr id="5" name="Title 4">
            <a:extLst>
              <a:ext uri="{FF2B5EF4-FFF2-40B4-BE49-F238E27FC236}">
                <a16:creationId xmlns:a16="http://schemas.microsoft.com/office/drawing/2014/main" id="{E62A182F-0498-9B3F-E106-9AB313719274}"/>
              </a:ext>
            </a:extLst>
          </p:cNvPr>
          <p:cNvSpPr>
            <a:spLocks noGrp="1"/>
          </p:cNvSpPr>
          <p:nvPr>
            <p:ph type="title"/>
          </p:nvPr>
        </p:nvSpPr>
        <p:spPr>
          <a:xfrm>
            <a:off x="619201" y="259200"/>
            <a:ext cx="10963199" cy="864000"/>
          </a:xfrm>
        </p:spPr>
        <p:txBody>
          <a:bodyPr/>
          <a:lstStyle/>
          <a:p>
            <a:r>
              <a:rPr lang="en-US" altLang="en-US" dirty="0"/>
              <a:t>MPACT: study design</a:t>
            </a:r>
            <a:endParaRPr lang="en-US" dirty="0"/>
          </a:p>
        </p:txBody>
      </p:sp>
      <p:sp>
        <p:nvSpPr>
          <p:cNvPr id="12" name="Content Placeholder 11">
            <a:extLst>
              <a:ext uri="{FF2B5EF4-FFF2-40B4-BE49-F238E27FC236}">
                <a16:creationId xmlns:a16="http://schemas.microsoft.com/office/drawing/2014/main" id="{2B2367C1-E2B5-E211-3F88-3F126B213F6A}"/>
              </a:ext>
            </a:extLst>
          </p:cNvPr>
          <p:cNvSpPr>
            <a:spLocks noGrp="1"/>
          </p:cNvSpPr>
          <p:nvPr>
            <p:ph sz="quarter" idx="15"/>
          </p:nvPr>
        </p:nvSpPr>
        <p:spPr>
          <a:xfrm>
            <a:off x="620183" y="6356351"/>
            <a:ext cx="10180339" cy="365125"/>
          </a:xfrm>
        </p:spPr>
        <p:txBody>
          <a:bodyPr/>
          <a:lstStyle/>
          <a:p>
            <a:r>
              <a:rPr lang="en-GB" altLang="en-US" dirty="0">
                <a:solidFill>
                  <a:schemeClr val="tx2"/>
                </a:solidFill>
              </a:rPr>
              <a:t>1L, first-line; </a:t>
            </a:r>
            <a:r>
              <a:rPr lang="en-GB" dirty="0">
                <a:solidFill>
                  <a:schemeClr val="tx2"/>
                </a:solidFill>
              </a:rPr>
              <a:t>Nab, nanoparticle albumin-bound</a:t>
            </a:r>
            <a:endParaRPr lang="en-GB" altLang="en-US" dirty="0">
              <a:solidFill>
                <a:schemeClr val="tx2"/>
              </a:solidFill>
            </a:endParaRPr>
          </a:p>
          <a:p>
            <a:r>
              <a:rPr lang="en-US" altLang="en-US" dirty="0">
                <a:solidFill>
                  <a:schemeClr val="tx2"/>
                </a:solidFill>
              </a:rPr>
              <a:t>Von Hoff D, et al. N Engl J Med. 2013;369:1691-703</a:t>
            </a:r>
          </a:p>
        </p:txBody>
      </p:sp>
      <p:cxnSp>
        <p:nvCxnSpPr>
          <p:cNvPr id="23" name="Straight Connector 22">
            <a:extLst>
              <a:ext uri="{FF2B5EF4-FFF2-40B4-BE49-F238E27FC236}">
                <a16:creationId xmlns:a16="http://schemas.microsoft.com/office/drawing/2014/main" id="{7712A955-B4E8-EB89-9020-68FF444B7E9D}"/>
              </a:ext>
            </a:extLst>
          </p:cNvPr>
          <p:cNvCxnSpPr>
            <a:cxnSpLocks/>
          </p:cNvCxnSpPr>
          <p:nvPr/>
        </p:nvCxnSpPr>
        <p:spPr>
          <a:xfrm>
            <a:off x="6053891" y="3431805"/>
            <a:ext cx="0" cy="42114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7BF2CCC-03A9-1940-E5CA-4069A6F4E55E}"/>
              </a:ext>
            </a:extLst>
          </p:cNvPr>
          <p:cNvCxnSpPr>
            <a:cxnSpLocks/>
          </p:cNvCxnSpPr>
          <p:nvPr/>
        </p:nvCxnSpPr>
        <p:spPr>
          <a:xfrm>
            <a:off x="4189921" y="3852947"/>
            <a:ext cx="3727939"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4C26BA4-7CDA-08D7-C86C-5CA0F80DB71F}"/>
              </a:ext>
            </a:extLst>
          </p:cNvPr>
          <p:cNvCxnSpPr>
            <a:cxnSpLocks/>
          </p:cNvCxnSpPr>
          <p:nvPr/>
        </p:nvCxnSpPr>
        <p:spPr>
          <a:xfrm>
            <a:off x="4189921" y="3841264"/>
            <a:ext cx="0" cy="42114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B3E5DB0-654A-78A8-A89C-FE09DFCBC480}"/>
              </a:ext>
            </a:extLst>
          </p:cNvPr>
          <p:cNvCxnSpPr>
            <a:cxnSpLocks/>
          </p:cNvCxnSpPr>
          <p:nvPr/>
        </p:nvCxnSpPr>
        <p:spPr>
          <a:xfrm>
            <a:off x="7917860" y="3841264"/>
            <a:ext cx="0" cy="42114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80703A20-C79F-4025-3609-48C1DCEC327C}"/>
              </a:ext>
            </a:extLst>
          </p:cNvPr>
          <p:cNvSpPr/>
          <p:nvPr/>
        </p:nvSpPr>
        <p:spPr>
          <a:xfrm>
            <a:off x="2495600" y="4111216"/>
            <a:ext cx="3388643" cy="15500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Gemcitabine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 1,000 mg/m</a:t>
            </a:r>
            <a:r>
              <a:rPr kumimoji="0" lang="en-US" sz="1800" b="0" i="0" u="none" strike="noStrike" cap="none" normalizeH="0" baseline="30000" dirty="0">
                <a:ln/>
                <a:solidFill>
                  <a:schemeClr val="bg1"/>
                </a:solidFill>
                <a:effectLst/>
                <a:latin typeface="Arial"/>
                <a:cs typeface="Arial"/>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weekly × 7 of 8 (cycle 1), </a:t>
            </a:r>
            <a:br>
              <a:rPr kumimoji="0" lang="en-US" sz="1800" b="0" i="0" u="none" strike="noStrike" cap="none" normalizeH="0" baseline="0" dirty="0">
                <a:ln/>
                <a:solidFill>
                  <a:schemeClr val="bg1"/>
                </a:solidFill>
                <a:effectLst/>
                <a:latin typeface="Arial"/>
                <a:cs typeface="Arial"/>
              </a:rPr>
            </a:br>
            <a:r>
              <a:rPr kumimoji="0" lang="en-US" sz="1800" b="0" i="0" u="none" strike="noStrike" cap="none" normalizeH="0" baseline="0" dirty="0">
                <a:ln/>
                <a:solidFill>
                  <a:schemeClr val="bg1"/>
                </a:solidFill>
                <a:effectLst/>
                <a:latin typeface="Arial"/>
                <a:cs typeface="Arial"/>
              </a:rPr>
              <a:t>then weekly × 3 of 4 (cycle 2 and subsequent cycles)</a:t>
            </a:r>
          </a:p>
        </p:txBody>
      </p:sp>
      <p:sp>
        <p:nvSpPr>
          <p:cNvPr id="19" name="Rounded Rectangle 18">
            <a:extLst>
              <a:ext uri="{FF2B5EF4-FFF2-40B4-BE49-F238E27FC236}">
                <a16:creationId xmlns:a16="http://schemas.microsoft.com/office/drawing/2014/main" id="{45EDB48F-D76C-7E66-E016-B648BBE2CAE3}"/>
              </a:ext>
            </a:extLst>
          </p:cNvPr>
          <p:cNvSpPr/>
          <p:nvPr/>
        </p:nvSpPr>
        <p:spPr>
          <a:xfrm>
            <a:off x="6223539" y="4111216"/>
            <a:ext cx="3388643" cy="15500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Gemcitabine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 1,000 mg/m</a:t>
            </a:r>
            <a:r>
              <a:rPr kumimoji="0" lang="en-US" sz="1800" b="0" i="0" u="none" strike="noStrike" cap="none" normalizeH="0" baseline="30000" dirty="0">
                <a:ln/>
                <a:solidFill>
                  <a:schemeClr val="bg1"/>
                </a:solidFill>
                <a:effectLst/>
                <a:latin typeface="Arial"/>
                <a:cs typeface="Arial"/>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plus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Nab-paclitaxel 125 mg/m</a:t>
            </a:r>
            <a:r>
              <a:rPr kumimoji="0" lang="en-US" sz="1800" b="0" i="0" u="none" strike="noStrike" cap="none" normalizeH="0" baseline="30000" dirty="0">
                <a:ln/>
                <a:solidFill>
                  <a:schemeClr val="bg1"/>
                </a:solidFill>
                <a:effectLst/>
                <a:latin typeface="Arial"/>
                <a:cs typeface="Arial"/>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weekly × 3 of 4</a:t>
            </a:r>
          </a:p>
        </p:txBody>
      </p:sp>
      <p:sp>
        <p:nvSpPr>
          <p:cNvPr id="17" name="Rounded Rectangle 16">
            <a:extLst>
              <a:ext uri="{FF2B5EF4-FFF2-40B4-BE49-F238E27FC236}">
                <a16:creationId xmlns:a16="http://schemas.microsoft.com/office/drawing/2014/main" id="{D30F7326-8C67-EC1F-FFAE-4AAEAA2001C7}"/>
              </a:ext>
            </a:extLst>
          </p:cNvPr>
          <p:cNvSpPr/>
          <p:nvPr/>
        </p:nvSpPr>
        <p:spPr>
          <a:xfrm>
            <a:off x="4359570" y="1980020"/>
            <a:ext cx="3388643" cy="15500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Pancreatic cancer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(metastatic adenocarcinoma)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solidFill>
                  <a:schemeClr val="bg1"/>
                </a:solidFill>
                <a:effectLst/>
                <a:latin typeface="Arial"/>
                <a:cs typeface="Arial"/>
              </a:rPr>
              <a:t>N=861</a:t>
            </a:r>
            <a:endParaRPr lang="en-GB" dirty="0">
              <a:solidFill>
                <a:schemeClr val="bg1"/>
              </a:solidFill>
            </a:endParaRPr>
          </a:p>
        </p:txBody>
      </p:sp>
      <p:sp>
        <p:nvSpPr>
          <p:cNvPr id="32" name="Slide Number Placeholder 31">
            <a:extLst>
              <a:ext uri="{FF2B5EF4-FFF2-40B4-BE49-F238E27FC236}">
                <a16:creationId xmlns:a16="http://schemas.microsoft.com/office/drawing/2014/main" id="{57FDF775-1E3C-B80E-BA01-71A24A17987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18A952-2E9D-054D-A136-CCB49BC3467B}"/>
              </a:ext>
            </a:extLst>
          </p:cNvPr>
          <p:cNvGraphicFramePr>
            <a:graphicFrameLocks noGrp="1"/>
          </p:cNvGraphicFramePr>
          <p:nvPr>
            <p:ph sz="quarter" idx="12"/>
            <p:extLst>
              <p:ext uri="{D42A27DB-BD31-4B8C-83A1-F6EECF244321}">
                <p14:modId xmlns:p14="http://schemas.microsoft.com/office/powerpoint/2010/main" val="2801679669"/>
              </p:ext>
            </p:extLst>
          </p:nvPr>
        </p:nvGraphicFramePr>
        <p:xfrm>
          <a:off x="620713" y="1425575"/>
          <a:ext cx="10963273" cy="3657536"/>
        </p:xfrm>
        <a:graphic>
          <a:graphicData uri="http://schemas.openxmlformats.org/drawingml/2006/table">
            <a:tbl>
              <a:tblPr firstRow="1" bandRow="1">
                <a:tableStyleId>{5C22544A-7EE6-4342-B048-85BDC9FD1C3A}</a:tableStyleId>
              </a:tblPr>
              <a:tblGrid>
                <a:gridCol w="3349889">
                  <a:extLst>
                    <a:ext uri="{9D8B030D-6E8A-4147-A177-3AD203B41FA5}">
                      <a16:colId xmlns:a16="http://schemas.microsoft.com/office/drawing/2014/main" val="20000"/>
                    </a:ext>
                  </a:extLst>
                </a:gridCol>
                <a:gridCol w="2639307">
                  <a:extLst>
                    <a:ext uri="{9D8B030D-6E8A-4147-A177-3AD203B41FA5}">
                      <a16:colId xmlns:a16="http://schemas.microsoft.com/office/drawing/2014/main" val="20001"/>
                    </a:ext>
                  </a:extLst>
                </a:gridCol>
                <a:gridCol w="2740817">
                  <a:extLst>
                    <a:ext uri="{9D8B030D-6E8A-4147-A177-3AD203B41FA5}">
                      <a16:colId xmlns:a16="http://schemas.microsoft.com/office/drawing/2014/main" val="20002"/>
                    </a:ext>
                  </a:extLst>
                </a:gridCol>
                <a:gridCol w="2233260">
                  <a:extLst>
                    <a:ext uri="{9D8B030D-6E8A-4147-A177-3AD203B41FA5}">
                      <a16:colId xmlns:a16="http://schemas.microsoft.com/office/drawing/2014/main" val="20003"/>
                    </a:ext>
                  </a:extLst>
                </a:gridCol>
              </a:tblGrid>
              <a:tr h="469996">
                <a:tc>
                  <a:txBody>
                    <a:bodyPr/>
                    <a:lstStyle/>
                    <a:p>
                      <a:endParaRPr lang="en-US" sz="1600" b="1" dirty="0">
                        <a:solidFill>
                          <a:srgbClr val="C00000"/>
                        </a:solidFill>
                        <a:latin typeface="Arial" panose="020B0604020202020204" pitchFamily="34" charset="0"/>
                        <a:cs typeface="Arial" panose="020B0604020202020204" pitchFamily="34" charset="0"/>
                      </a:endParaRPr>
                    </a:p>
                  </a:txBody>
                  <a:tcPr marL="91441" marR="91441"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GEM + </a:t>
                      </a:r>
                      <a:r>
                        <a:rPr lang="en-US" sz="1600" b="1" dirty="0" err="1">
                          <a:solidFill>
                            <a:schemeClr val="bg1"/>
                          </a:solidFill>
                          <a:latin typeface="Arial" panose="020B0604020202020204" pitchFamily="34" charset="0"/>
                          <a:cs typeface="Arial" panose="020B0604020202020204" pitchFamily="34" charset="0"/>
                        </a:rPr>
                        <a:t>NabP</a:t>
                      </a:r>
                      <a:r>
                        <a:rPr lang="en-US" sz="1600" b="1" dirty="0">
                          <a:solidFill>
                            <a:schemeClr val="bg1"/>
                          </a:solidFill>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(n=431)</a:t>
                      </a:r>
                    </a:p>
                  </a:txBody>
                  <a:tcPr marL="91441" marR="91441" marT="45716" marB="45716"/>
                </a:tc>
                <a:tc>
                  <a:txBody>
                    <a:bodyPr/>
                    <a:lstStyle/>
                    <a:p>
                      <a:pPr algn="ctr"/>
                      <a:r>
                        <a:rPr lang="en-US" sz="1600" b="1" dirty="0">
                          <a:solidFill>
                            <a:schemeClr val="bg1"/>
                          </a:solidFill>
                          <a:latin typeface="Arial" panose="020B0604020202020204" pitchFamily="34" charset="0"/>
                          <a:cs typeface="Arial" panose="020B0604020202020204" pitchFamily="34" charset="0"/>
                        </a:rPr>
                        <a:t>GEM</a:t>
                      </a:r>
                    </a:p>
                    <a:p>
                      <a:pPr algn="ctr"/>
                      <a:r>
                        <a:rPr lang="en-US" sz="1600" b="1" dirty="0">
                          <a:solidFill>
                            <a:schemeClr val="bg1"/>
                          </a:solidFill>
                          <a:latin typeface="Arial" panose="020B0604020202020204" pitchFamily="34" charset="0"/>
                          <a:cs typeface="Arial" panose="020B0604020202020204" pitchFamily="34" charset="0"/>
                        </a:rPr>
                        <a:t>(n=430)</a:t>
                      </a:r>
                    </a:p>
                  </a:txBody>
                  <a:tcPr marL="91441" marR="91441" marT="45716" marB="45716"/>
                </a:tc>
                <a:tc>
                  <a:txBody>
                    <a:bodyPr/>
                    <a:lstStyle/>
                    <a:p>
                      <a:pPr algn="ctr"/>
                      <a:r>
                        <a:rPr lang="en-US" sz="1600" b="1" dirty="0">
                          <a:solidFill>
                            <a:schemeClr val="bg1"/>
                          </a:solidFill>
                          <a:latin typeface="Arial" panose="020B0604020202020204" pitchFamily="34" charset="0"/>
                          <a:cs typeface="Arial" panose="020B0604020202020204" pitchFamily="34" charset="0"/>
                        </a:rPr>
                        <a:t>Hazard ratio</a:t>
                      </a:r>
                    </a:p>
                  </a:txBody>
                  <a:tcPr marL="91441" marR="91441" marT="45716" marB="45716"/>
                </a:tc>
                <a:extLst>
                  <a:ext uri="{0D108BD9-81ED-4DB2-BD59-A6C34878D82A}">
                    <a16:rowId xmlns:a16="http://schemas.microsoft.com/office/drawing/2014/main" val="10000"/>
                  </a:ext>
                </a:extLst>
              </a:tr>
              <a:tr h="308864">
                <a:tc>
                  <a:txBody>
                    <a:bodyPr/>
                    <a:lstStyle/>
                    <a:p>
                      <a:r>
                        <a:rPr lang="en-US" sz="1600" b="0" dirty="0">
                          <a:latin typeface="Arial" panose="020B0604020202020204" pitchFamily="34" charset="0"/>
                          <a:cs typeface="Arial" panose="020B0604020202020204" pitchFamily="34" charset="0"/>
                        </a:rPr>
                        <a:t>Overall survival, months</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8.5</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6.7</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0.72</a:t>
                      </a:r>
                      <a:r>
                        <a:rPr lang="en-US" sz="1600" b="0" baseline="0" dirty="0">
                          <a:latin typeface="Arial" panose="020B0604020202020204" pitchFamily="34" charset="0"/>
                          <a:cs typeface="Arial" panose="020B0604020202020204" pitchFamily="34" charset="0"/>
                        </a:rPr>
                        <a:t> (p&lt;0.001)</a:t>
                      </a:r>
                      <a:endParaRPr lang="en-US" sz="1600" b="0" dirty="0">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1"/>
                  </a:ext>
                </a:extLst>
              </a:tr>
              <a:tr h="174574">
                <a:tc>
                  <a:txBody>
                    <a:bodyPr/>
                    <a:lstStyle/>
                    <a:p>
                      <a:r>
                        <a:rPr lang="en-US" sz="1600" b="0" baseline="0" dirty="0">
                          <a:latin typeface="Arial" panose="020B0604020202020204" pitchFamily="34" charset="0"/>
                          <a:cs typeface="Arial" panose="020B0604020202020204" pitchFamily="34" charset="0"/>
                        </a:rPr>
                        <a:t>One-year survival, %</a:t>
                      </a:r>
                      <a:endParaRPr lang="en-US" sz="1600" b="0" i="1" dirty="0">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35</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22</a:t>
                      </a: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2"/>
                  </a:ext>
                </a:extLst>
              </a:tr>
              <a:tr h="308864">
                <a:tc>
                  <a:txBody>
                    <a:bodyPr/>
                    <a:lstStyle/>
                    <a:p>
                      <a:r>
                        <a:rPr lang="en-US" sz="1600" b="0" dirty="0">
                          <a:latin typeface="Arial" panose="020B0604020202020204" pitchFamily="34" charset="0"/>
                          <a:cs typeface="Arial" panose="020B0604020202020204" pitchFamily="34" charset="0"/>
                        </a:rPr>
                        <a:t>Progression-free survival, months</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5.5</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3.7</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0.69 (p&lt;0.001)</a:t>
                      </a:r>
                    </a:p>
                  </a:txBody>
                  <a:tcPr marL="91441" marR="91441" marT="45716" marB="45716"/>
                </a:tc>
                <a:extLst>
                  <a:ext uri="{0D108BD9-81ED-4DB2-BD59-A6C34878D82A}">
                    <a16:rowId xmlns:a16="http://schemas.microsoft.com/office/drawing/2014/main" val="10003"/>
                  </a:ext>
                </a:extLst>
              </a:tr>
              <a:tr h="174574">
                <a:tc>
                  <a:txBody>
                    <a:bodyPr/>
                    <a:lstStyle/>
                    <a:p>
                      <a:r>
                        <a:rPr lang="en-US" sz="1600" b="0" dirty="0">
                          <a:latin typeface="Arial" panose="020B0604020202020204" pitchFamily="34" charset="0"/>
                          <a:cs typeface="Arial" panose="020B0604020202020204" pitchFamily="34" charset="0"/>
                        </a:rPr>
                        <a:t>6-month PFS, %</a:t>
                      </a:r>
                      <a:endParaRPr lang="en-US" sz="1600" b="0" dirty="0">
                        <a:solidFill>
                          <a:schemeClr val="tx1"/>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44</a:t>
                      </a:r>
                      <a:endParaRPr lang="en-US" sz="1600" b="0" dirty="0">
                        <a:solidFill>
                          <a:schemeClr val="tx1"/>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25</a:t>
                      </a:r>
                      <a:endParaRPr lang="en-US" sz="1600" b="0" dirty="0">
                        <a:solidFill>
                          <a:schemeClr val="tx1"/>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4"/>
                  </a:ext>
                </a:extLst>
              </a:tr>
              <a:tr h="174574">
                <a:tc>
                  <a:txBody>
                    <a:bodyPr/>
                    <a:lstStyle/>
                    <a:p>
                      <a:r>
                        <a:rPr lang="en-US" sz="1600" b="0" dirty="0">
                          <a:latin typeface="Arial" panose="020B0604020202020204" pitchFamily="34" charset="0"/>
                          <a:cs typeface="Arial" panose="020B0604020202020204" pitchFamily="34" charset="0"/>
                        </a:rPr>
                        <a:t>Response rate, %</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23</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7</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p&lt;0.001</a:t>
                      </a:r>
                    </a:p>
                  </a:txBody>
                  <a:tcPr marL="91441" marR="91441" marT="45716" marB="45716"/>
                </a:tc>
                <a:extLst>
                  <a:ext uri="{0D108BD9-81ED-4DB2-BD59-A6C34878D82A}">
                    <a16:rowId xmlns:a16="http://schemas.microsoft.com/office/drawing/2014/main" val="10005"/>
                  </a:ext>
                </a:extLst>
              </a:tr>
              <a:tr h="308864">
                <a:tc>
                  <a:txBody>
                    <a:bodyPr/>
                    <a:lstStyle/>
                    <a:p>
                      <a:r>
                        <a:rPr lang="en-US" sz="1600" b="0" dirty="0">
                          <a:latin typeface="Arial" panose="020B0604020202020204" pitchFamily="34" charset="0"/>
                          <a:cs typeface="Arial" panose="020B0604020202020204" pitchFamily="34" charset="0"/>
                        </a:rPr>
                        <a:t>Median treatment</a:t>
                      </a:r>
                      <a:r>
                        <a:rPr lang="en-US" sz="1600" b="0" baseline="0" dirty="0">
                          <a:latin typeface="Arial" panose="020B0604020202020204" pitchFamily="34" charset="0"/>
                          <a:cs typeface="Arial" panose="020B0604020202020204" pitchFamily="34" charset="0"/>
                        </a:rPr>
                        <a:t> duration (range), months</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3.9</a:t>
                      </a:r>
                      <a:endParaRPr lang="en-US" sz="1600" b="0" baseline="0" dirty="0">
                        <a:latin typeface="Arial" panose="020B0604020202020204" pitchFamily="34" charset="0"/>
                        <a:cs typeface="Arial" panose="020B0604020202020204" pitchFamily="34" charset="0"/>
                      </a:endParaRPr>
                    </a:p>
                    <a:p>
                      <a:pPr algn="ctr"/>
                      <a:r>
                        <a:rPr lang="en-US" sz="1600" b="0" baseline="0" dirty="0">
                          <a:latin typeface="Arial" panose="020B0604020202020204" pitchFamily="34" charset="0"/>
                          <a:cs typeface="Arial" panose="020B0604020202020204" pitchFamily="34" charset="0"/>
                        </a:rPr>
                        <a:t>(0.1-21.9)</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2.8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(0.1-21.5)</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solidFill>
                          <a:srgbClr val="FF0000"/>
                        </a:solidFill>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6"/>
                  </a:ext>
                </a:extLst>
              </a:tr>
              <a:tr h="443154">
                <a:tc>
                  <a:txBody>
                    <a:bodyPr/>
                    <a:lstStyle/>
                    <a:p>
                      <a:r>
                        <a:rPr lang="en-US" sz="1600" b="0" dirty="0">
                          <a:latin typeface="Arial" panose="020B0604020202020204" pitchFamily="34" charset="0"/>
                          <a:cs typeface="Arial" panose="020B0604020202020204" pitchFamily="34" charset="0"/>
                        </a:rPr>
                        <a:t>% protocol </a:t>
                      </a:r>
                      <a:r>
                        <a:rPr lang="en-US" sz="1600" b="0" dirty="0" err="1">
                          <a:latin typeface="Arial" panose="020B0604020202020204" pitchFamily="34" charset="0"/>
                          <a:cs typeface="Arial" panose="020B0604020202020204" pitchFamily="34" charset="0"/>
                        </a:rPr>
                        <a:t>dose</a:t>
                      </a:r>
                      <a:r>
                        <a:rPr lang="en-US" sz="1600" b="0" baseline="30000" dirty="0" err="1">
                          <a:latin typeface="Arial" panose="020B0604020202020204" pitchFamily="34" charset="0"/>
                          <a:cs typeface="Arial" panose="020B0604020202020204" pitchFamily="34" charset="0"/>
                        </a:rPr>
                        <a:t>a</a:t>
                      </a:r>
                      <a:endParaRPr lang="en-US" sz="1600" b="0" baseline="30000" dirty="0">
                        <a:latin typeface="Arial" panose="020B0604020202020204" pitchFamily="34" charset="0"/>
                        <a:cs typeface="Arial" panose="020B0604020202020204" pitchFamily="34" charset="0"/>
                      </a:endParaRPr>
                    </a:p>
                    <a:p>
                      <a:pPr marL="0" indent="185738">
                        <a:tabLst/>
                      </a:pPr>
                      <a:r>
                        <a:rPr lang="en-US" sz="1600" b="0" dirty="0">
                          <a:latin typeface="Arial" panose="020B0604020202020204" pitchFamily="34" charset="0"/>
                          <a:cs typeface="Arial" panose="020B0604020202020204" pitchFamily="34" charset="0"/>
                        </a:rPr>
                        <a:t>Nab-paclitaxel</a:t>
                      </a:r>
                    </a:p>
                    <a:p>
                      <a:pPr marL="0" indent="185738">
                        <a:tabLst/>
                      </a:pPr>
                      <a:r>
                        <a:rPr lang="en-US" sz="1600" b="0" baseline="0" dirty="0">
                          <a:latin typeface="Arial" panose="020B0604020202020204" pitchFamily="34" charset="0"/>
                          <a:cs typeface="Arial" panose="020B0604020202020204" pitchFamily="34" charset="0"/>
                        </a:rPr>
                        <a:t>Gemcitabine</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p>
                      <a:pPr algn="ctr"/>
                      <a:r>
                        <a:rPr lang="en-US" sz="1600" b="0" dirty="0">
                          <a:latin typeface="Arial" panose="020B0604020202020204" pitchFamily="34" charset="0"/>
                          <a:cs typeface="Arial" panose="020B0604020202020204" pitchFamily="34" charset="0"/>
                        </a:rPr>
                        <a:t>80.6</a:t>
                      </a:r>
                    </a:p>
                    <a:p>
                      <a:pPr algn="ctr"/>
                      <a:r>
                        <a:rPr lang="en-US" sz="1600" b="0" dirty="0">
                          <a:latin typeface="Arial" panose="020B0604020202020204" pitchFamily="34" charset="0"/>
                          <a:cs typeface="Arial" panose="020B0604020202020204" pitchFamily="34" charset="0"/>
                        </a:rPr>
                        <a:t>75.2</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p>
                      <a:pPr algn="ctr"/>
                      <a:r>
                        <a:rPr lang="en-US" sz="1600" b="0" dirty="0">
                          <a:latin typeface="Arial" panose="020B0604020202020204" pitchFamily="34" charset="0"/>
                          <a:cs typeface="Arial" panose="020B0604020202020204" pitchFamily="34" charset="0"/>
                        </a:rPr>
                        <a:t>–</a:t>
                      </a:r>
                    </a:p>
                    <a:p>
                      <a:pPr algn="ctr"/>
                      <a:r>
                        <a:rPr lang="en-US" sz="1600" b="0" dirty="0">
                          <a:latin typeface="Arial" panose="020B0604020202020204" pitchFamily="34" charset="0"/>
                          <a:cs typeface="Arial" panose="020B0604020202020204" pitchFamily="34" charset="0"/>
                        </a:rPr>
                        <a:t>84.6%</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solidFill>
                          <a:srgbClr val="FF0000"/>
                        </a:solidFill>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7"/>
                  </a:ext>
                </a:extLst>
              </a:tr>
            </a:tbl>
          </a:graphicData>
        </a:graphic>
      </p:graphicFrame>
      <p:sp>
        <p:nvSpPr>
          <p:cNvPr id="61441" name="Title 1">
            <a:extLst>
              <a:ext uri="{FF2B5EF4-FFF2-40B4-BE49-F238E27FC236}">
                <a16:creationId xmlns:a16="http://schemas.microsoft.com/office/drawing/2014/main" id="{AFA5900E-5CFB-764C-8FA1-C91EA7383FB8}"/>
              </a:ext>
            </a:extLst>
          </p:cNvPr>
          <p:cNvSpPr>
            <a:spLocks noGrp="1" noChangeArrowheads="1"/>
          </p:cNvSpPr>
          <p:nvPr>
            <p:ph type="title"/>
          </p:nvPr>
        </p:nvSpPr>
        <p:spPr>
          <a:xfrm>
            <a:off x="619201" y="259200"/>
            <a:ext cx="10963199" cy="864000"/>
          </a:xfrm>
        </p:spPr>
        <p:txBody>
          <a:bodyPr>
            <a:normAutofit/>
          </a:bodyPr>
          <a:lstStyle/>
          <a:p>
            <a:r>
              <a:rPr lang="en-US" altLang="en-US" dirty="0"/>
              <a:t>MPACT: Efficacy</a:t>
            </a:r>
          </a:p>
        </p:txBody>
      </p:sp>
      <p:sp>
        <p:nvSpPr>
          <p:cNvPr id="2" name="Content Placeholder 1">
            <a:extLst>
              <a:ext uri="{FF2B5EF4-FFF2-40B4-BE49-F238E27FC236}">
                <a16:creationId xmlns:a16="http://schemas.microsoft.com/office/drawing/2014/main" id="{7E50F830-3D69-58C0-30CA-DA6EB3F4DB4A}"/>
              </a:ext>
            </a:extLst>
          </p:cNvPr>
          <p:cNvSpPr>
            <a:spLocks noGrp="1"/>
          </p:cNvSpPr>
          <p:nvPr>
            <p:ph sz="quarter" idx="15"/>
          </p:nvPr>
        </p:nvSpPr>
        <p:spPr>
          <a:xfrm>
            <a:off x="620183" y="6230147"/>
            <a:ext cx="10180339" cy="365125"/>
          </a:xfrm>
        </p:spPr>
        <p:txBody>
          <a:bodyPr/>
          <a:lstStyle/>
          <a:p>
            <a:r>
              <a:rPr lang="en-GB" sz="1200" baseline="30000" dirty="0">
                <a:solidFill>
                  <a:srgbClr val="505050"/>
                </a:solidFill>
                <a:latin typeface="Arial" panose="020B0604020202020204" pitchFamily="34" charset="0"/>
                <a:ea typeface="Aileron" charset="0"/>
                <a:cs typeface="Arial" panose="020B0604020202020204" pitchFamily="34" charset="0"/>
              </a:rPr>
              <a:t>a</a:t>
            </a:r>
            <a:r>
              <a:rPr lang="en-US" sz="1200" dirty="0">
                <a:effectLst/>
                <a:latin typeface="Arial" panose="020B0604020202020204" pitchFamily="34" charset="0"/>
                <a:cs typeface="Arial" panose="020B0604020202020204" pitchFamily="34" charset="0"/>
              </a:rPr>
              <a:t>Proportion of administered cumulative dose relative to the planned cumulative dose</a:t>
            </a:r>
          </a:p>
          <a:p>
            <a:r>
              <a:rPr lang="en-US" altLang="en-US" dirty="0"/>
              <a:t>GEM, gemcitabine; HR, hazard ratio; </a:t>
            </a:r>
            <a:r>
              <a:rPr lang="en-US" altLang="en-US" dirty="0" err="1"/>
              <a:t>NabP</a:t>
            </a:r>
            <a:r>
              <a:rPr lang="en-US" altLang="en-US" dirty="0"/>
              <a:t>, </a:t>
            </a:r>
            <a:r>
              <a:rPr lang="en-GB" dirty="0">
                <a:solidFill>
                  <a:schemeClr val="tx2"/>
                </a:solidFill>
              </a:rPr>
              <a:t>nanoparticle albumin-bound paclitaxel</a:t>
            </a:r>
            <a:r>
              <a:rPr lang="en-US" altLang="en-US" dirty="0"/>
              <a:t>; PFS, progression-free survival</a:t>
            </a:r>
          </a:p>
          <a:p>
            <a:r>
              <a:rPr lang="en-US" altLang="en-US" dirty="0"/>
              <a:t>Von Hoff D, et al. N Engl J Med. 2013;369:1691-703</a:t>
            </a:r>
          </a:p>
        </p:txBody>
      </p:sp>
      <p:sp>
        <p:nvSpPr>
          <p:cNvPr id="10" name="Slide Number Placeholder 9">
            <a:extLst>
              <a:ext uri="{FF2B5EF4-FFF2-40B4-BE49-F238E27FC236}">
                <a16:creationId xmlns:a16="http://schemas.microsoft.com/office/drawing/2014/main" id="{0B554FF4-A24B-CF08-6F6B-13E75D48D882}"/>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0C046063-41FB-F843-8D95-AFE41953C710}"/>
              </a:ext>
            </a:extLst>
          </p:cNvPr>
          <p:cNvSpPr>
            <a:spLocks noGrp="1" noChangeArrowheads="1"/>
          </p:cNvSpPr>
          <p:nvPr>
            <p:ph type="title"/>
          </p:nvPr>
        </p:nvSpPr>
        <p:spPr>
          <a:xfrm>
            <a:off x="619201" y="259200"/>
            <a:ext cx="10963199" cy="864000"/>
          </a:xfrm>
        </p:spPr>
        <p:txBody>
          <a:bodyPr>
            <a:noAutofit/>
          </a:bodyPr>
          <a:lstStyle/>
          <a:p>
            <a:r>
              <a:rPr lang="en-US" altLang="en-US" dirty="0"/>
              <a:t>MPACT: the addition of </a:t>
            </a:r>
            <a:r>
              <a:rPr lang="en-US" altLang="en-US" cap="none" dirty="0" err="1"/>
              <a:t>Nab</a:t>
            </a:r>
            <a:r>
              <a:rPr lang="en-US" altLang="en-US" dirty="0" err="1"/>
              <a:t>p</a:t>
            </a:r>
            <a:r>
              <a:rPr lang="en-US" altLang="en-US" dirty="0"/>
              <a:t> to gem improves </a:t>
            </a:r>
            <a:br>
              <a:rPr lang="en-US" altLang="en-US" dirty="0"/>
            </a:br>
            <a:r>
              <a:rPr lang="en-US" altLang="en-US" dirty="0"/>
              <a:t>Overall Survival</a:t>
            </a:r>
          </a:p>
        </p:txBody>
      </p:sp>
      <p:sp>
        <p:nvSpPr>
          <p:cNvPr id="2" name="Slide Number Placeholder 1">
            <a:extLst>
              <a:ext uri="{FF2B5EF4-FFF2-40B4-BE49-F238E27FC236}">
                <a16:creationId xmlns:a16="http://schemas.microsoft.com/office/drawing/2014/main" id="{310DAEE3-E1FA-08B1-E47C-117616347358}"/>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13</a:t>
            </a:fld>
            <a:endParaRPr lang="en-US"/>
          </a:p>
        </p:txBody>
      </p:sp>
      <p:sp>
        <p:nvSpPr>
          <p:cNvPr id="4" name="Content Placeholder 3">
            <a:extLst>
              <a:ext uri="{FF2B5EF4-FFF2-40B4-BE49-F238E27FC236}">
                <a16:creationId xmlns:a16="http://schemas.microsoft.com/office/drawing/2014/main" id="{DE49A8C9-DB94-3D8C-ED5E-3BAFC7EC6D69}"/>
              </a:ext>
            </a:extLst>
          </p:cNvPr>
          <p:cNvSpPr>
            <a:spLocks noGrp="1"/>
          </p:cNvSpPr>
          <p:nvPr>
            <p:ph sz="quarter" idx="15"/>
          </p:nvPr>
        </p:nvSpPr>
        <p:spPr>
          <a:xfrm>
            <a:off x="620183" y="6356351"/>
            <a:ext cx="10180339" cy="365125"/>
          </a:xfrm>
        </p:spPr>
        <p:txBody>
          <a:bodyPr/>
          <a:lstStyle/>
          <a:p>
            <a:r>
              <a:rPr lang="en-US" altLang="en-US" dirty="0"/>
              <a:t>CI, confidence interval; GEM, gemcitabine; HR, hazard ratio; </a:t>
            </a:r>
            <a:r>
              <a:rPr lang="en-US" altLang="en-US" dirty="0" err="1"/>
              <a:t>NabP</a:t>
            </a:r>
            <a:r>
              <a:rPr lang="en-US" altLang="en-US" dirty="0"/>
              <a:t>, </a:t>
            </a:r>
            <a:r>
              <a:rPr lang="en-GB" dirty="0">
                <a:solidFill>
                  <a:schemeClr val="tx2"/>
                </a:solidFill>
              </a:rPr>
              <a:t>nanoparticle albumin-bound paclitaxel</a:t>
            </a:r>
            <a:endParaRPr lang="en-US" altLang="en-US" dirty="0"/>
          </a:p>
          <a:p>
            <a:r>
              <a:rPr lang="en-US" altLang="en-US" dirty="0"/>
              <a:t>Von Hoff D, et al. N Engl J Med. 2013;369:1691-703</a:t>
            </a:r>
          </a:p>
        </p:txBody>
      </p:sp>
      <p:sp>
        <p:nvSpPr>
          <p:cNvPr id="23" name="TextBox 22">
            <a:extLst>
              <a:ext uri="{FF2B5EF4-FFF2-40B4-BE49-F238E27FC236}">
                <a16:creationId xmlns:a16="http://schemas.microsoft.com/office/drawing/2014/main" id="{80718D69-01A4-8D68-F417-48CE1008F67E}"/>
              </a:ext>
            </a:extLst>
          </p:cNvPr>
          <p:cNvSpPr txBox="1"/>
          <p:nvPr/>
        </p:nvSpPr>
        <p:spPr>
          <a:xfrm rot="16200000">
            <a:off x="436702" y="3099781"/>
            <a:ext cx="3211889" cy="246221"/>
          </a:xfrm>
          <a:prstGeom prst="rect">
            <a:avLst/>
          </a:prstGeom>
          <a:noFill/>
        </p:spPr>
        <p:txBody>
          <a:bodyPr wrap="squar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Patients who were alive (%)</a:t>
            </a:r>
          </a:p>
        </p:txBody>
      </p:sp>
      <p:sp>
        <p:nvSpPr>
          <p:cNvPr id="47" name="TextBox 46">
            <a:extLst>
              <a:ext uri="{FF2B5EF4-FFF2-40B4-BE49-F238E27FC236}">
                <a16:creationId xmlns:a16="http://schemas.microsoft.com/office/drawing/2014/main" id="{8A087EF2-0289-9115-8C0C-24EF193C3A13}"/>
              </a:ext>
            </a:extLst>
          </p:cNvPr>
          <p:cNvSpPr txBox="1"/>
          <p:nvPr/>
        </p:nvSpPr>
        <p:spPr>
          <a:xfrm>
            <a:off x="2373967" y="1593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90</a:t>
            </a:r>
          </a:p>
        </p:txBody>
      </p:sp>
      <p:sp>
        <p:nvSpPr>
          <p:cNvPr id="48" name="TextBox 47">
            <a:extLst>
              <a:ext uri="{FF2B5EF4-FFF2-40B4-BE49-F238E27FC236}">
                <a16:creationId xmlns:a16="http://schemas.microsoft.com/office/drawing/2014/main" id="{02E19532-C89D-2238-1960-E9727359BEDC}"/>
              </a:ext>
            </a:extLst>
          </p:cNvPr>
          <p:cNvSpPr txBox="1"/>
          <p:nvPr/>
        </p:nvSpPr>
        <p:spPr>
          <a:xfrm>
            <a:off x="2274580" y="1213907"/>
            <a:ext cx="298159"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100</a:t>
            </a:r>
          </a:p>
        </p:txBody>
      </p:sp>
      <p:pic>
        <p:nvPicPr>
          <p:cNvPr id="59" name="Picture 58" descr="A line graph of a graph&#10;&#10;Description automatically generated with medium confidence">
            <a:extLst>
              <a:ext uri="{FF2B5EF4-FFF2-40B4-BE49-F238E27FC236}">
                <a16:creationId xmlns:a16="http://schemas.microsoft.com/office/drawing/2014/main" id="{496B89BC-A093-096C-975D-86BA24B1C637}"/>
              </a:ext>
            </a:extLst>
          </p:cNvPr>
          <p:cNvPicPr>
            <a:picLocks noChangeAspect="1"/>
          </p:cNvPicPr>
          <p:nvPr/>
        </p:nvPicPr>
        <p:blipFill>
          <a:blip r:embed="rId2"/>
          <a:stretch>
            <a:fillRect/>
          </a:stretch>
        </p:blipFill>
        <p:spPr>
          <a:xfrm>
            <a:off x="2628099" y="1262439"/>
            <a:ext cx="6734041" cy="3960218"/>
          </a:xfrm>
          <a:prstGeom prst="rect">
            <a:avLst/>
          </a:prstGeom>
        </p:spPr>
      </p:pic>
      <p:sp>
        <p:nvSpPr>
          <p:cNvPr id="10" name="TextBox 9">
            <a:extLst>
              <a:ext uri="{FF2B5EF4-FFF2-40B4-BE49-F238E27FC236}">
                <a16:creationId xmlns:a16="http://schemas.microsoft.com/office/drawing/2014/main" id="{AC271E02-16F9-D1E5-9BCC-917FE9DF25A9}"/>
              </a:ext>
            </a:extLst>
          </p:cNvPr>
          <p:cNvSpPr txBox="1"/>
          <p:nvPr/>
        </p:nvSpPr>
        <p:spPr>
          <a:xfrm>
            <a:off x="5303912" y="5445224"/>
            <a:ext cx="1411733"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Time (months)</a:t>
            </a:r>
          </a:p>
        </p:txBody>
      </p:sp>
      <p:sp>
        <p:nvSpPr>
          <p:cNvPr id="24" name="TextBox 23">
            <a:extLst>
              <a:ext uri="{FF2B5EF4-FFF2-40B4-BE49-F238E27FC236}">
                <a16:creationId xmlns:a16="http://schemas.microsoft.com/office/drawing/2014/main" id="{3CB92BA4-06E6-0D39-1539-B8DF057C93AC}"/>
              </a:ext>
            </a:extLst>
          </p:cNvPr>
          <p:cNvSpPr txBox="1"/>
          <p:nvPr/>
        </p:nvSpPr>
        <p:spPr>
          <a:xfrm>
            <a:off x="2685101"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FE2F1192-EF85-CD78-08DB-8BD53365229D}"/>
              </a:ext>
            </a:extLst>
          </p:cNvPr>
          <p:cNvSpPr txBox="1"/>
          <p:nvPr/>
        </p:nvSpPr>
        <p:spPr>
          <a:xfrm>
            <a:off x="6710274"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24</a:t>
            </a:r>
          </a:p>
        </p:txBody>
      </p:sp>
      <p:sp>
        <p:nvSpPr>
          <p:cNvPr id="26" name="TextBox 25">
            <a:extLst>
              <a:ext uri="{FF2B5EF4-FFF2-40B4-BE49-F238E27FC236}">
                <a16:creationId xmlns:a16="http://schemas.microsoft.com/office/drawing/2014/main" id="{CDC93941-355F-075B-B57E-013ACF368EAD}"/>
              </a:ext>
            </a:extLst>
          </p:cNvPr>
          <p:cNvSpPr txBox="1"/>
          <p:nvPr/>
        </p:nvSpPr>
        <p:spPr>
          <a:xfrm>
            <a:off x="6187392"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21</a:t>
            </a:r>
          </a:p>
        </p:txBody>
      </p:sp>
      <p:sp>
        <p:nvSpPr>
          <p:cNvPr id="27" name="TextBox 26">
            <a:extLst>
              <a:ext uri="{FF2B5EF4-FFF2-40B4-BE49-F238E27FC236}">
                <a16:creationId xmlns:a16="http://schemas.microsoft.com/office/drawing/2014/main" id="{6EE6D257-CCEF-B78F-715A-8B2CC6170C71}"/>
              </a:ext>
            </a:extLst>
          </p:cNvPr>
          <p:cNvSpPr txBox="1"/>
          <p:nvPr/>
        </p:nvSpPr>
        <p:spPr>
          <a:xfrm>
            <a:off x="5683146"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18</a:t>
            </a:r>
          </a:p>
        </p:txBody>
      </p:sp>
      <p:sp>
        <p:nvSpPr>
          <p:cNvPr id="28" name="TextBox 27">
            <a:extLst>
              <a:ext uri="{FF2B5EF4-FFF2-40B4-BE49-F238E27FC236}">
                <a16:creationId xmlns:a16="http://schemas.microsoft.com/office/drawing/2014/main" id="{EEDA3905-84E1-5C7A-DAB7-7EEF29E515CA}"/>
              </a:ext>
            </a:extLst>
          </p:cNvPr>
          <p:cNvSpPr txBox="1"/>
          <p:nvPr/>
        </p:nvSpPr>
        <p:spPr>
          <a:xfrm>
            <a:off x="5152449"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15</a:t>
            </a:r>
          </a:p>
        </p:txBody>
      </p:sp>
      <p:sp>
        <p:nvSpPr>
          <p:cNvPr id="29" name="TextBox 28">
            <a:extLst>
              <a:ext uri="{FF2B5EF4-FFF2-40B4-BE49-F238E27FC236}">
                <a16:creationId xmlns:a16="http://schemas.microsoft.com/office/drawing/2014/main" id="{71FF6911-23FA-62C7-F287-A6F714F2FF73}"/>
              </a:ext>
            </a:extLst>
          </p:cNvPr>
          <p:cNvSpPr txBox="1"/>
          <p:nvPr/>
        </p:nvSpPr>
        <p:spPr>
          <a:xfrm>
            <a:off x="4644093"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12</a:t>
            </a:r>
          </a:p>
        </p:txBody>
      </p:sp>
      <p:sp>
        <p:nvSpPr>
          <p:cNvPr id="30" name="TextBox 29">
            <a:extLst>
              <a:ext uri="{FF2B5EF4-FFF2-40B4-BE49-F238E27FC236}">
                <a16:creationId xmlns:a16="http://schemas.microsoft.com/office/drawing/2014/main" id="{F71F11A4-C794-609F-96DD-0FB44F4393B2}"/>
              </a:ext>
            </a:extLst>
          </p:cNvPr>
          <p:cNvSpPr txBox="1"/>
          <p:nvPr/>
        </p:nvSpPr>
        <p:spPr>
          <a:xfrm>
            <a:off x="4198209"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9</a:t>
            </a:r>
          </a:p>
        </p:txBody>
      </p:sp>
      <p:sp>
        <p:nvSpPr>
          <p:cNvPr id="31" name="TextBox 30">
            <a:extLst>
              <a:ext uri="{FF2B5EF4-FFF2-40B4-BE49-F238E27FC236}">
                <a16:creationId xmlns:a16="http://schemas.microsoft.com/office/drawing/2014/main" id="{2716F411-29A2-5C1F-C8A6-73E1D93B56D5}"/>
              </a:ext>
            </a:extLst>
          </p:cNvPr>
          <p:cNvSpPr txBox="1"/>
          <p:nvPr/>
        </p:nvSpPr>
        <p:spPr>
          <a:xfrm>
            <a:off x="3713292"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6</a:t>
            </a:r>
          </a:p>
        </p:txBody>
      </p:sp>
      <p:sp>
        <p:nvSpPr>
          <p:cNvPr id="32" name="TextBox 31">
            <a:extLst>
              <a:ext uri="{FF2B5EF4-FFF2-40B4-BE49-F238E27FC236}">
                <a16:creationId xmlns:a16="http://schemas.microsoft.com/office/drawing/2014/main" id="{84286A18-2E2B-C6FF-7491-54DE3BB12974}"/>
              </a:ext>
            </a:extLst>
          </p:cNvPr>
          <p:cNvSpPr txBox="1"/>
          <p:nvPr/>
        </p:nvSpPr>
        <p:spPr>
          <a:xfrm>
            <a:off x="3191292"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a:t>
            </a:r>
          </a:p>
        </p:txBody>
      </p:sp>
      <p:sp>
        <p:nvSpPr>
          <p:cNvPr id="33" name="TextBox 32">
            <a:extLst>
              <a:ext uri="{FF2B5EF4-FFF2-40B4-BE49-F238E27FC236}">
                <a16:creationId xmlns:a16="http://schemas.microsoft.com/office/drawing/2014/main" id="{14B9CFE2-FF02-36B9-AB75-52CC6FA816CC}"/>
              </a:ext>
            </a:extLst>
          </p:cNvPr>
          <p:cNvSpPr txBox="1"/>
          <p:nvPr/>
        </p:nvSpPr>
        <p:spPr>
          <a:xfrm>
            <a:off x="8234982"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33</a:t>
            </a:r>
          </a:p>
        </p:txBody>
      </p:sp>
      <p:sp>
        <p:nvSpPr>
          <p:cNvPr id="34" name="TextBox 33">
            <a:extLst>
              <a:ext uri="{FF2B5EF4-FFF2-40B4-BE49-F238E27FC236}">
                <a16:creationId xmlns:a16="http://schemas.microsoft.com/office/drawing/2014/main" id="{E0554C49-36B0-B877-B417-9D840DEE8C05}"/>
              </a:ext>
            </a:extLst>
          </p:cNvPr>
          <p:cNvSpPr txBox="1"/>
          <p:nvPr/>
        </p:nvSpPr>
        <p:spPr>
          <a:xfrm>
            <a:off x="7746200"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30</a:t>
            </a:r>
          </a:p>
        </p:txBody>
      </p:sp>
      <p:sp>
        <p:nvSpPr>
          <p:cNvPr id="35" name="TextBox 34">
            <a:extLst>
              <a:ext uri="{FF2B5EF4-FFF2-40B4-BE49-F238E27FC236}">
                <a16:creationId xmlns:a16="http://schemas.microsoft.com/office/drawing/2014/main" id="{7181D8B1-7A7A-3C50-67E0-BEAC51CAE31D}"/>
              </a:ext>
            </a:extLst>
          </p:cNvPr>
          <p:cNvSpPr txBox="1"/>
          <p:nvPr/>
        </p:nvSpPr>
        <p:spPr>
          <a:xfrm>
            <a:off x="7238560"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27</a:t>
            </a:r>
          </a:p>
        </p:txBody>
      </p:sp>
      <p:sp>
        <p:nvSpPr>
          <p:cNvPr id="42" name="TextBox 41">
            <a:extLst>
              <a:ext uri="{FF2B5EF4-FFF2-40B4-BE49-F238E27FC236}">
                <a16:creationId xmlns:a16="http://schemas.microsoft.com/office/drawing/2014/main" id="{CBDF983B-87A3-C76B-6EDA-9BABAC0F6E87}"/>
              </a:ext>
            </a:extLst>
          </p:cNvPr>
          <p:cNvSpPr txBox="1"/>
          <p:nvPr/>
        </p:nvSpPr>
        <p:spPr>
          <a:xfrm>
            <a:off x="4758488" y="4578663"/>
            <a:ext cx="408766" cy="215444"/>
          </a:xfrm>
          <a:prstGeom prst="rect">
            <a:avLst/>
          </a:prstGeom>
          <a:noFill/>
        </p:spPr>
        <p:txBody>
          <a:bodyPr wrap="none" lIns="0" tIns="0" rIns="0" bIns="0" rtlCol="0">
            <a:spAutoFit/>
          </a:bodyPr>
          <a:lstStyle/>
          <a:p>
            <a:r>
              <a:rPr lang="en-GB" sz="1400" b="1" dirty="0">
                <a:solidFill>
                  <a:schemeClr val="accent1"/>
                </a:solidFill>
                <a:effectLst/>
                <a:latin typeface="Arial" panose="020B0604020202020204" pitchFamily="34" charset="0"/>
                <a:cs typeface="Arial" panose="020B0604020202020204" pitchFamily="34" charset="0"/>
              </a:rPr>
              <a:t>GEM</a:t>
            </a:r>
          </a:p>
        </p:txBody>
      </p:sp>
      <p:sp>
        <p:nvSpPr>
          <p:cNvPr id="44" name="TextBox 43">
            <a:extLst>
              <a:ext uri="{FF2B5EF4-FFF2-40B4-BE49-F238E27FC236}">
                <a16:creationId xmlns:a16="http://schemas.microsoft.com/office/drawing/2014/main" id="{5A33F5F4-8E07-A372-C502-8FE2C6ED0EE6}"/>
              </a:ext>
            </a:extLst>
          </p:cNvPr>
          <p:cNvSpPr txBox="1"/>
          <p:nvPr/>
        </p:nvSpPr>
        <p:spPr>
          <a:xfrm>
            <a:off x="9263682"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39</a:t>
            </a:r>
          </a:p>
        </p:txBody>
      </p:sp>
      <p:sp>
        <p:nvSpPr>
          <p:cNvPr id="45" name="TextBox 44">
            <a:extLst>
              <a:ext uri="{FF2B5EF4-FFF2-40B4-BE49-F238E27FC236}">
                <a16:creationId xmlns:a16="http://schemas.microsoft.com/office/drawing/2014/main" id="{6D2487F6-5BC9-9BDF-2653-B3B3EDEE8D52}"/>
              </a:ext>
            </a:extLst>
          </p:cNvPr>
          <p:cNvSpPr txBox="1"/>
          <p:nvPr/>
        </p:nvSpPr>
        <p:spPr>
          <a:xfrm>
            <a:off x="8758857"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36</a:t>
            </a:r>
          </a:p>
        </p:txBody>
      </p:sp>
      <p:sp>
        <p:nvSpPr>
          <p:cNvPr id="46" name="TextBox 45">
            <a:extLst>
              <a:ext uri="{FF2B5EF4-FFF2-40B4-BE49-F238E27FC236}">
                <a16:creationId xmlns:a16="http://schemas.microsoft.com/office/drawing/2014/main" id="{F3EE723F-4067-63EF-D978-EA8F41EFA514}"/>
              </a:ext>
            </a:extLst>
          </p:cNvPr>
          <p:cNvSpPr txBox="1"/>
          <p:nvPr/>
        </p:nvSpPr>
        <p:spPr>
          <a:xfrm>
            <a:off x="4792606" y="3416912"/>
            <a:ext cx="1117229" cy="215444"/>
          </a:xfrm>
          <a:prstGeom prst="rect">
            <a:avLst/>
          </a:prstGeom>
          <a:noFill/>
        </p:spPr>
        <p:txBody>
          <a:bodyPr wrap="non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GEM + </a:t>
            </a:r>
            <a:r>
              <a:rPr lang="en-US" sz="1400" b="1" dirty="0" err="1">
                <a:solidFill>
                  <a:schemeClr val="tx2"/>
                </a:solidFill>
                <a:latin typeface="Arial" panose="020B0604020202020204" pitchFamily="34" charset="0"/>
                <a:cs typeface="Arial" panose="020B0604020202020204" pitchFamily="34" charset="0"/>
              </a:rPr>
              <a:t>NabP</a:t>
            </a:r>
            <a:r>
              <a:rPr lang="en-US" sz="1400" b="1" dirty="0">
                <a:solidFill>
                  <a:schemeClr val="tx2"/>
                </a:solidFill>
                <a:latin typeface="Arial" panose="020B0604020202020204" pitchFamily="34" charset="0"/>
                <a:cs typeface="Arial" panose="020B0604020202020204" pitchFamily="34" charset="0"/>
              </a:rPr>
              <a:t> </a:t>
            </a:r>
          </a:p>
        </p:txBody>
      </p:sp>
      <p:sp>
        <p:nvSpPr>
          <p:cNvPr id="49" name="TextBox 48">
            <a:extLst>
              <a:ext uri="{FF2B5EF4-FFF2-40B4-BE49-F238E27FC236}">
                <a16:creationId xmlns:a16="http://schemas.microsoft.com/office/drawing/2014/main" id="{0A38FB90-FF70-34BD-59FB-602401A60C83}"/>
              </a:ext>
            </a:extLst>
          </p:cNvPr>
          <p:cNvSpPr txBox="1"/>
          <p:nvPr/>
        </p:nvSpPr>
        <p:spPr>
          <a:xfrm>
            <a:off x="2373967" y="1977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96DBFF85-3176-7E6C-B95A-6F6B22CDB345}"/>
              </a:ext>
            </a:extLst>
          </p:cNvPr>
          <p:cNvSpPr txBox="1"/>
          <p:nvPr/>
        </p:nvSpPr>
        <p:spPr>
          <a:xfrm>
            <a:off x="2373967" y="2355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70</a:t>
            </a:r>
          </a:p>
        </p:txBody>
      </p:sp>
      <p:sp>
        <p:nvSpPr>
          <p:cNvPr id="51" name="TextBox 50">
            <a:extLst>
              <a:ext uri="{FF2B5EF4-FFF2-40B4-BE49-F238E27FC236}">
                <a16:creationId xmlns:a16="http://schemas.microsoft.com/office/drawing/2014/main" id="{671B49A5-2678-AA5B-8E57-1431349FF3B0}"/>
              </a:ext>
            </a:extLst>
          </p:cNvPr>
          <p:cNvSpPr txBox="1"/>
          <p:nvPr/>
        </p:nvSpPr>
        <p:spPr>
          <a:xfrm>
            <a:off x="2373967" y="2739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60</a:t>
            </a:r>
          </a:p>
        </p:txBody>
      </p:sp>
      <p:sp>
        <p:nvSpPr>
          <p:cNvPr id="52" name="TextBox 51">
            <a:extLst>
              <a:ext uri="{FF2B5EF4-FFF2-40B4-BE49-F238E27FC236}">
                <a16:creationId xmlns:a16="http://schemas.microsoft.com/office/drawing/2014/main" id="{FC1368D3-0C1B-C5EB-6EE4-3FBCE6BA33F0}"/>
              </a:ext>
            </a:extLst>
          </p:cNvPr>
          <p:cNvSpPr txBox="1"/>
          <p:nvPr/>
        </p:nvSpPr>
        <p:spPr>
          <a:xfrm>
            <a:off x="2373967" y="3120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50</a:t>
            </a:r>
          </a:p>
        </p:txBody>
      </p:sp>
      <p:sp>
        <p:nvSpPr>
          <p:cNvPr id="53" name="TextBox 52">
            <a:extLst>
              <a:ext uri="{FF2B5EF4-FFF2-40B4-BE49-F238E27FC236}">
                <a16:creationId xmlns:a16="http://schemas.microsoft.com/office/drawing/2014/main" id="{DCFC882F-8AEE-6829-125F-065E1EE0266C}"/>
              </a:ext>
            </a:extLst>
          </p:cNvPr>
          <p:cNvSpPr txBox="1"/>
          <p:nvPr/>
        </p:nvSpPr>
        <p:spPr>
          <a:xfrm>
            <a:off x="2373967" y="349560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40</a:t>
            </a:r>
          </a:p>
        </p:txBody>
      </p:sp>
      <p:sp>
        <p:nvSpPr>
          <p:cNvPr id="54" name="TextBox 53">
            <a:extLst>
              <a:ext uri="{FF2B5EF4-FFF2-40B4-BE49-F238E27FC236}">
                <a16:creationId xmlns:a16="http://schemas.microsoft.com/office/drawing/2014/main" id="{5C6BB2C2-554F-E7A7-F557-1D2CE9D5B478}"/>
              </a:ext>
            </a:extLst>
          </p:cNvPr>
          <p:cNvSpPr txBox="1"/>
          <p:nvPr/>
        </p:nvSpPr>
        <p:spPr>
          <a:xfrm>
            <a:off x="2373967" y="3879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342BD0D8-8860-64A4-1F8B-7771A2B7C945}"/>
              </a:ext>
            </a:extLst>
          </p:cNvPr>
          <p:cNvSpPr txBox="1"/>
          <p:nvPr/>
        </p:nvSpPr>
        <p:spPr>
          <a:xfrm>
            <a:off x="2373967" y="4260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20</a:t>
            </a:r>
          </a:p>
        </p:txBody>
      </p:sp>
      <p:sp>
        <p:nvSpPr>
          <p:cNvPr id="56" name="TextBox 55">
            <a:extLst>
              <a:ext uri="{FF2B5EF4-FFF2-40B4-BE49-F238E27FC236}">
                <a16:creationId xmlns:a16="http://schemas.microsoft.com/office/drawing/2014/main" id="{3F467DFB-869B-9368-B7BC-A5D44AC0B743}"/>
              </a:ext>
            </a:extLst>
          </p:cNvPr>
          <p:cNvSpPr txBox="1"/>
          <p:nvPr/>
        </p:nvSpPr>
        <p:spPr>
          <a:xfrm>
            <a:off x="2373967" y="4644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a:t>
            </a:r>
          </a:p>
        </p:txBody>
      </p:sp>
      <p:sp>
        <p:nvSpPr>
          <p:cNvPr id="57" name="TextBox 56">
            <a:extLst>
              <a:ext uri="{FF2B5EF4-FFF2-40B4-BE49-F238E27FC236}">
                <a16:creationId xmlns:a16="http://schemas.microsoft.com/office/drawing/2014/main" id="{53C71D5E-6C9B-E945-C74C-12035B4A0471}"/>
              </a:ext>
            </a:extLst>
          </p:cNvPr>
          <p:cNvSpPr txBox="1"/>
          <p:nvPr/>
        </p:nvSpPr>
        <p:spPr>
          <a:xfrm>
            <a:off x="2473353" y="5019600"/>
            <a:ext cx="993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997BD69B-6DAF-A151-DA2F-FB19163F02AB}"/>
              </a:ext>
            </a:extLst>
          </p:cNvPr>
          <p:cNvSpPr txBox="1"/>
          <p:nvPr/>
        </p:nvSpPr>
        <p:spPr>
          <a:xfrm>
            <a:off x="5574244" y="1513501"/>
            <a:ext cx="3787896" cy="430887"/>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Hazard ratio for death, 0.72 (95% CI, 0.62-0.83)</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 by stratified log-rank test</a:t>
            </a:r>
          </a:p>
        </p:txBody>
      </p:sp>
      <p:sp>
        <p:nvSpPr>
          <p:cNvPr id="7" name="TextBox 6">
            <a:extLst>
              <a:ext uri="{FF2B5EF4-FFF2-40B4-BE49-F238E27FC236}">
                <a16:creationId xmlns:a16="http://schemas.microsoft.com/office/drawing/2014/main" id="{B0EF6028-8698-5C77-B39E-749593495D70}"/>
              </a:ext>
            </a:extLst>
          </p:cNvPr>
          <p:cNvSpPr txBox="1"/>
          <p:nvPr/>
        </p:nvSpPr>
        <p:spPr>
          <a:xfrm>
            <a:off x="1232778" y="5703639"/>
            <a:ext cx="764633" cy="461665"/>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a:p>
            <a:pPr algn="r"/>
            <a:r>
              <a:rPr lang="en-GB" sz="1000" b="1" dirty="0">
                <a:solidFill>
                  <a:schemeClr val="tx2"/>
                </a:solidFill>
                <a:latin typeface="Arial" panose="020B0604020202020204" pitchFamily="34" charset="0"/>
                <a:cs typeface="Arial" panose="020B0604020202020204" pitchFamily="34" charset="0"/>
              </a:rPr>
              <a:t>GEM + </a:t>
            </a:r>
            <a:r>
              <a:rPr lang="en-GB" sz="1000" b="1" dirty="0" err="1">
                <a:solidFill>
                  <a:schemeClr val="tx2"/>
                </a:solidFill>
                <a:latin typeface="Arial" panose="020B0604020202020204" pitchFamily="34" charset="0"/>
                <a:cs typeface="Arial" panose="020B0604020202020204" pitchFamily="34" charset="0"/>
              </a:rPr>
              <a:t>NabP</a:t>
            </a:r>
            <a:endParaRPr lang="en-GB" sz="1000" b="1" dirty="0">
              <a:solidFill>
                <a:srgbClr val="211D1E"/>
              </a:solidFill>
              <a:effectLst/>
              <a:latin typeface="Arial" panose="020B0604020202020204" pitchFamily="34" charset="0"/>
              <a:cs typeface="Arial" panose="020B0604020202020204" pitchFamily="34" charset="0"/>
            </a:endParaRPr>
          </a:p>
          <a:p>
            <a:pPr algn="r"/>
            <a:r>
              <a:rPr lang="en-GB" sz="1000" b="1" dirty="0">
                <a:solidFill>
                  <a:schemeClr val="accent1"/>
                </a:solidFill>
                <a:latin typeface="Arial" panose="020B0604020202020204" pitchFamily="34" charset="0"/>
                <a:cs typeface="Arial" panose="020B0604020202020204" pitchFamily="34" charset="0"/>
              </a:rPr>
              <a:t>GEM</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8317DBA-B16B-53EA-35DD-46B2B2E052E4}"/>
              </a:ext>
            </a:extLst>
          </p:cNvPr>
          <p:cNvSpPr txBox="1"/>
          <p:nvPr/>
        </p:nvSpPr>
        <p:spPr>
          <a:xfrm>
            <a:off x="2629024" y="5787225"/>
            <a:ext cx="211597"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431</a:t>
            </a:r>
          </a:p>
          <a:p>
            <a:pPr algn="ctr"/>
            <a:r>
              <a:rPr lang="en-GB" sz="1000" dirty="0">
                <a:solidFill>
                  <a:srgbClr val="211D1E"/>
                </a:solidFill>
                <a:latin typeface="Arial" panose="020B0604020202020204" pitchFamily="34" charset="0"/>
                <a:cs typeface="Arial" panose="020B0604020202020204" pitchFamily="34" charset="0"/>
              </a:rPr>
              <a:t>430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EC8E17C-10AA-D563-7BAE-F1F964687BBA}"/>
              </a:ext>
            </a:extLst>
          </p:cNvPr>
          <p:cNvSpPr txBox="1"/>
          <p:nvPr/>
        </p:nvSpPr>
        <p:spPr>
          <a:xfrm>
            <a:off x="9346541"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0</a:t>
            </a:r>
          </a:p>
          <a:p>
            <a:pPr algn="ctr"/>
            <a:r>
              <a:rPr lang="en-GB" sz="1000" dirty="0">
                <a:solidFill>
                  <a:srgbClr val="211D1E"/>
                </a:solidFill>
                <a:latin typeface="Arial" panose="020B0604020202020204" pitchFamily="34" charset="0"/>
                <a:cs typeface="Arial" panose="020B0604020202020204" pitchFamily="34" charset="0"/>
              </a:rPr>
              <a:t>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4496578-090A-4FE4-9BD6-D6746882CBBE}"/>
              </a:ext>
            </a:extLst>
          </p:cNvPr>
          <p:cNvSpPr txBox="1"/>
          <p:nvPr/>
        </p:nvSpPr>
        <p:spPr>
          <a:xfrm>
            <a:off x="3140331"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357</a:t>
            </a:r>
          </a:p>
          <a:p>
            <a:pPr algn="ctr"/>
            <a:r>
              <a:rPr lang="en-GB" sz="1000" dirty="0">
                <a:solidFill>
                  <a:srgbClr val="211D1E"/>
                </a:solidFill>
                <a:latin typeface="Arial" panose="020B0604020202020204" pitchFamily="34" charset="0"/>
                <a:cs typeface="Arial" panose="020B0604020202020204" pitchFamily="34" charset="0"/>
              </a:rPr>
              <a:t>340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7547712-ABDA-6AF7-0E5E-73AC56F86CED}"/>
              </a:ext>
            </a:extLst>
          </p:cNvPr>
          <p:cNvSpPr txBox="1"/>
          <p:nvPr/>
        </p:nvSpPr>
        <p:spPr>
          <a:xfrm>
            <a:off x="3651638"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269</a:t>
            </a:r>
          </a:p>
          <a:p>
            <a:pPr algn="ctr"/>
            <a:r>
              <a:rPr lang="en-GB" sz="1000" dirty="0">
                <a:solidFill>
                  <a:srgbClr val="211D1E"/>
                </a:solidFill>
                <a:latin typeface="Arial" panose="020B0604020202020204" pitchFamily="34" charset="0"/>
                <a:cs typeface="Arial" panose="020B0604020202020204" pitchFamily="34" charset="0"/>
              </a:rPr>
              <a:t>220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F5453F7-628B-75C0-AEF7-911C597E3A5E}"/>
              </a:ext>
            </a:extLst>
          </p:cNvPr>
          <p:cNvSpPr txBox="1"/>
          <p:nvPr/>
        </p:nvSpPr>
        <p:spPr>
          <a:xfrm>
            <a:off x="4162945"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169</a:t>
            </a:r>
          </a:p>
          <a:p>
            <a:pPr algn="ctr"/>
            <a:r>
              <a:rPr lang="en-GB" sz="1000" dirty="0">
                <a:solidFill>
                  <a:srgbClr val="211D1E"/>
                </a:solidFill>
                <a:latin typeface="Arial" panose="020B0604020202020204" pitchFamily="34" charset="0"/>
                <a:cs typeface="Arial" panose="020B0604020202020204" pitchFamily="34" charset="0"/>
              </a:rPr>
              <a:t>124</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528F18C-9819-7C8F-08E7-3623F02BDD97}"/>
              </a:ext>
            </a:extLst>
          </p:cNvPr>
          <p:cNvSpPr txBox="1"/>
          <p:nvPr/>
        </p:nvSpPr>
        <p:spPr>
          <a:xfrm>
            <a:off x="4674252"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108</a:t>
            </a:r>
          </a:p>
          <a:p>
            <a:pPr algn="ctr"/>
            <a:r>
              <a:rPr lang="en-GB" sz="1000" dirty="0">
                <a:solidFill>
                  <a:srgbClr val="211D1E"/>
                </a:solidFill>
                <a:latin typeface="Arial" panose="020B0604020202020204" pitchFamily="34" charset="0"/>
                <a:cs typeface="Arial" panose="020B0604020202020204" pitchFamily="34" charset="0"/>
              </a:rPr>
              <a:t>69</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BE033B-783F-4EA5-AE06-112A54E0D0A9}"/>
              </a:ext>
            </a:extLst>
          </p:cNvPr>
          <p:cNvSpPr txBox="1"/>
          <p:nvPr/>
        </p:nvSpPr>
        <p:spPr>
          <a:xfrm>
            <a:off x="5220825"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67</a:t>
            </a:r>
          </a:p>
          <a:p>
            <a:pPr algn="ctr"/>
            <a:r>
              <a:rPr lang="en-GB" sz="1000" dirty="0">
                <a:solidFill>
                  <a:srgbClr val="211D1E"/>
                </a:solidFill>
                <a:latin typeface="Arial" panose="020B0604020202020204" pitchFamily="34" charset="0"/>
                <a:cs typeface="Arial" panose="020B0604020202020204" pitchFamily="34" charset="0"/>
              </a:rPr>
              <a:t>40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EA26469-04DB-FF00-0414-4F41FD2D6652}"/>
              </a:ext>
            </a:extLst>
          </p:cNvPr>
          <p:cNvSpPr txBox="1"/>
          <p:nvPr/>
        </p:nvSpPr>
        <p:spPr>
          <a:xfrm>
            <a:off x="5732132"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40</a:t>
            </a:r>
          </a:p>
          <a:p>
            <a:pPr algn="ctr"/>
            <a:r>
              <a:rPr lang="en-GB" sz="1000" dirty="0">
                <a:solidFill>
                  <a:srgbClr val="211D1E"/>
                </a:solidFill>
                <a:latin typeface="Arial" panose="020B0604020202020204" pitchFamily="34" charset="0"/>
                <a:cs typeface="Arial" panose="020B0604020202020204" pitchFamily="34" charset="0"/>
              </a:rPr>
              <a:t>26</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9E80F6-B8F6-85D5-69D1-A6A335C17A3E}"/>
              </a:ext>
            </a:extLst>
          </p:cNvPr>
          <p:cNvSpPr txBox="1"/>
          <p:nvPr/>
        </p:nvSpPr>
        <p:spPr>
          <a:xfrm>
            <a:off x="6243439"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27</a:t>
            </a:r>
          </a:p>
          <a:p>
            <a:pPr algn="ctr"/>
            <a:r>
              <a:rPr lang="en-GB" sz="1000" dirty="0">
                <a:solidFill>
                  <a:srgbClr val="211D1E"/>
                </a:solidFill>
                <a:latin typeface="Arial" panose="020B0604020202020204" pitchFamily="34" charset="0"/>
                <a:cs typeface="Arial" panose="020B0604020202020204" pitchFamily="34" charset="0"/>
              </a:rPr>
              <a:t>15</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DDB156C-F972-E4D3-8724-F2705C04E09D}"/>
              </a:ext>
            </a:extLst>
          </p:cNvPr>
          <p:cNvSpPr txBox="1"/>
          <p:nvPr/>
        </p:nvSpPr>
        <p:spPr>
          <a:xfrm>
            <a:off x="6754746"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16</a:t>
            </a:r>
          </a:p>
          <a:p>
            <a:pPr algn="ctr"/>
            <a:r>
              <a:rPr lang="en-GB" sz="1000" dirty="0">
                <a:solidFill>
                  <a:srgbClr val="211D1E"/>
                </a:solidFill>
                <a:latin typeface="Arial" panose="020B0604020202020204" pitchFamily="34" charset="0"/>
                <a:cs typeface="Arial" panose="020B0604020202020204" pitchFamily="34" charset="0"/>
              </a:rPr>
              <a:t>7</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C4B6740-2D45-18C8-E886-A310DA63F6FA}"/>
              </a:ext>
            </a:extLst>
          </p:cNvPr>
          <p:cNvSpPr txBox="1"/>
          <p:nvPr/>
        </p:nvSpPr>
        <p:spPr>
          <a:xfrm>
            <a:off x="7301319"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9</a:t>
            </a:r>
          </a:p>
          <a:p>
            <a:pPr algn="ctr"/>
            <a:r>
              <a:rPr lang="en-GB" sz="1000" dirty="0">
                <a:solidFill>
                  <a:srgbClr val="211D1E"/>
                </a:solidFill>
                <a:latin typeface="Arial" panose="020B0604020202020204" pitchFamily="34" charset="0"/>
                <a:cs typeface="Arial" panose="020B0604020202020204" pitchFamily="34" charset="0"/>
              </a:rPr>
              <a:t>3</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A7DC2DD-9BD9-73FD-0A39-BB3515C9101F}"/>
              </a:ext>
            </a:extLst>
          </p:cNvPr>
          <p:cNvSpPr txBox="1"/>
          <p:nvPr/>
        </p:nvSpPr>
        <p:spPr>
          <a:xfrm>
            <a:off x="7812626"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4</a:t>
            </a:r>
          </a:p>
          <a:p>
            <a:pPr algn="ctr"/>
            <a:r>
              <a:rPr lang="en-GB" sz="1000" dirty="0">
                <a:solidFill>
                  <a:srgbClr val="211D1E"/>
                </a:solidFill>
                <a:latin typeface="Arial" panose="020B0604020202020204" pitchFamily="34" charset="0"/>
                <a:cs typeface="Arial" panose="020B0604020202020204" pitchFamily="34" charset="0"/>
              </a:rPr>
              <a:t>1</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D9FE6B3-9552-BD50-2DE7-26DFDB96DDD6}"/>
              </a:ext>
            </a:extLst>
          </p:cNvPr>
          <p:cNvSpPr txBox="1"/>
          <p:nvPr/>
        </p:nvSpPr>
        <p:spPr>
          <a:xfrm>
            <a:off x="8323933"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a:t>
            </a:r>
          </a:p>
          <a:p>
            <a:pPr algn="ctr"/>
            <a:r>
              <a:rPr lang="en-GB" sz="1000" dirty="0">
                <a:solidFill>
                  <a:srgbClr val="211D1E"/>
                </a:solidFill>
                <a:latin typeface="Arial" panose="020B0604020202020204" pitchFamily="34" charset="0"/>
                <a:cs typeface="Arial" panose="020B0604020202020204" pitchFamily="34" charset="0"/>
              </a:rPr>
              <a:t>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8D61B75-A4FC-3909-47B2-8AB0F5BF95C8}"/>
              </a:ext>
            </a:extLst>
          </p:cNvPr>
          <p:cNvSpPr txBox="1"/>
          <p:nvPr/>
        </p:nvSpPr>
        <p:spPr>
          <a:xfrm>
            <a:off x="8835240"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a:t>
            </a:r>
          </a:p>
          <a:p>
            <a:pPr algn="ctr"/>
            <a:r>
              <a:rPr lang="en-GB" sz="1000" dirty="0">
                <a:solidFill>
                  <a:srgbClr val="211D1E"/>
                </a:solidFill>
                <a:latin typeface="Arial" panose="020B0604020202020204" pitchFamily="34" charset="0"/>
                <a:cs typeface="Arial" panose="020B0604020202020204" pitchFamily="34" charset="0"/>
              </a:rPr>
              <a:t>0</a:t>
            </a:r>
            <a:endParaRPr lang="en-GB" sz="1000" dirty="0">
              <a:solidFill>
                <a:schemeClr val="accent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78436EF-A154-1040-8FA8-C331CA0EDBAB}"/>
              </a:ext>
            </a:extLst>
          </p:cNvPr>
          <p:cNvSpPr>
            <a:spLocks noGrp="1" noChangeArrowheads="1"/>
          </p:cNvSpPr>
          <p:nvPr>
            <p:ph type="title"/>
          </p:nvPr>
        </p:nvSpPr>
        <p:spPr>
          <a:xfrm>
            <a:off x="619201" y="259200"/>
            <a:ext cx="10963199" cy="864000"/>
          </a:xfrm>
        </p:spPr>
        <p:txBody>
          <a:bodyPr>
            <a:normAutofit/>
          </a:bodyPr>
          <a:lstStyle/>
          <a:p>
            <a:r>
              <a:rPr lang="en-US" altLang="en-US" dirty="0"/>
              <a:t>MPACT: Pre-specified subgroup analysis</a:t>
            </a:r>
          </a:p>
        </p:txBody>
      </p:sp>
      <p:sp>
        <p:nvSpPr>
          <p:cNvPr id="3" name="Slide Number Placeholder 2">
            <a:extLst>
              <a:ext uri="{FF2B5EF4-FFF2-40B4-BE49-F238E27FC236}">
                <a16:creationId xmlns:a16="http://schemas.microsoft.com/office/drawing/2014/main" id="{4D7A0691-BDB1-2485-BA62-FE0FA7E18788}"/>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14</a:t>
            </a:fld>
            <a:endParaRPr lang="en-US"/>
          </a:p>
        </p:txBody>
      </p:sp>
      <p:sp>
        <p:nvSpPr>
          <p:cNvPr id="5" name="Content Placeholder 4">
            <a:extLst>
              <a:ext uri="{FF2B5EF4-FFF2-40B4-BE49-F238E27FC236}">
                <a16:creationId xmlns:a16="http://schemas.microsoft.com/office/drawing/2014/main" id="{6C3E6A58-826C-AA70-9E61-DFD0683F3AB3}"/>
              </a:ext>
            </a:extLst>
          </p:cNvPr>
          <p:cNvSpPr>
            <a:spLocks noGrp="1"/>
          </p:cNvSpPr>
          <p:nvPr>
            <p:ph sz="quarter" idx="15"/>
          </p:nvPr>
        </p:nvSpPr>
        <p:spPr>
          <a:xfrm>
            <a:off x="620183" y="6356351"/>
            <a:ext cx="10180339" cy="365125"/>
          </a:xfrm>
        </p:spPr>
        <p:txBody>
          <a:bodyPr/>
          <a:lstStyle/>
          <a:p>
            <a:pPr>
              <a:spcBef>
                <a:spcPts val="0"/>
              </a:spcBef>
            </a:pPr>
            <a:r>
              <a:rPr lang="en-GB" dirty="0">
                <a:solidFill>
                  <a:schemeClr val="tx2"/>
                </a:solidFill>
              </a:rPr>
              <a:t>CA19-9, carbohydrate antigen 19-9; </a:t>
            </a:r>
            <a:r>
              <a:rPr lang="en-US" altLang="en-US" dirty="0"/>
              <a:t>CI, confidence interval; GEM, gemcitabine; </a:t>
            </a:r>
            <a:r>
              <a:rPr lang="en-US" altLang="en-US" dirty="0" err="1"/>
              <a:t>NabP</a:t>
            </a:r>
            <a:r>
              <a:rPr lang="en-US" altLang="en-US" dirty="0"/>
              <a:t>, </a:t>
            </a:r>
            <a:r>
              <a:rPr lang="en-GB" dirty="0">
                <a:solidFill>
                  <a:schemeClr val="tx2"/>
                </a:solidFill>
              </a:rPr>
              <a:t>nanoparticle albumin-bound paclitaxel</a:t>
            </a:r>
            <a:r>
              <a:rPr lang="en-US" altLang="en-US" dirty="0"/>
              <a:t>; ULN, upper limit of normal; yr, year</a:t>
            </a:r>
          </a:p>
          <a:p>
            <a:pPr>
              <a:spcBef>
                <a:spcPts val="0"/>
              </a:spcBef>
            </a:pPr>
            <a:r>
              <a:rPr lang="en-US" altLang="en-US" dirty="0"/>
              <a:t>Von Hoff D, et al. N Engl J Med. 2013;369:1691-703</a:t>
            </a:r>
          </a:p>
        </p:txBody>
      </p:sp>
      <p:graphicFrame>
        <p:nvGraphicFramePr>
          <p:cNvPr id="63593" name="Table 63592">
            <a:extLst>
              <a:ext uri="{FF2B5EF4-FFF2-40B4-BE49-F238E27FC236}">
                <a16:creationId xmlns:a16="http://schemas.microsoft.com/office/drawing/2014/main" id="{3FE92F04-A822-2A2B-41C0-4312DB713196}"/>
              </a:ext>
            </a:extLst>
          </p:cNvPr>
          <p:cNvGraphicFramePr>
            <a:graphicFrameLocks noGrp="1"/>
          </p:cNvGraphicFramePr>
          <p:nvPr>
            <p:extLst>
              <p:ext uri="{D42A27DB-BD31-4B8C-83A1-F6EECF244321}">
                <p14:modId xmlns:p14="http://schemas.microsoft.com/office/powerpoint/2010/main" val="3496826740"/>
              </p:ext>
            </p:extLst>
          </p:nvPr>
        </p:nvGraphicFramePr>
        <p:xfrm>
          <a:off x="1717371" y="1524983"/>
          <a:ext cx="7402965" cy="4318200"/>
        </p:xfrm>
        <a:graphic>
          <a:graphicData uri="http://schemas.openxmlformats.org/drawingml/2006/table">
            <a:tbl>
              <a:tblPr bandRow="1">
                <a:tableStyleId>{5C22544A-7EE6-4342-B048-85BDC9FD1C3A}</a:tableStyleId>
              </a:tblPr>
              <a:tblGrid>
                <a:gridCol w="2218389">
                  <a:extLst>
                    <a:ext uri="{9D8B030D-6E8A-4147-A177-3AD203B41FA5}">
                      <a16:colId xmlns:a16="http://schemas.microsoft.com/office/drawing/2014/main" val="3810079370"/>
                    </a:ext>
                  </a:extLst>
                </a:gridCol>
                <a:gridCol w="936104">
                  <a:extLst>
                    <a:ext uri="{9D8B030D-6E8A-4147-A177-3AD203B41FA5}">
                      <a16:colId xmlns:a16="http://schemas.microsoft.com/office/drawing/2014/main" val="282449648"/>
                    </a:ext>
                  </a:extLst>
                </a:gridCol>
                <a:gridCol w="720080">
                  <a:extLst>
                    <a:ext uri="{9D8B030D-6E8A-4147-A177-3AD203B41FA5}">
                      <a16:colId xmlns:a16="http://schemas.microsoft.com/office/drawing/2014/main" val="3511947113"/>
                    </a:ext>
                  </a:extLst>
                </a:gridCol>
                <a:gridCol w="2376264">
                  <a:extLst>
                    <a:ext uri="{9D8B030D-6E8A-4147-A177-3AD203B41FA5}">
                      <a16:colId xmlns:a16="http://schemas.microsoft.com/office/drawing/2014/main" val="2582601066"/>
                    </a:ext>
                  </a:extLst>
                </a:gridCol>
                <a:gridCol w="1152128">
                  <a:extLst>
                    <a:ext uri="{9D8B030D-6E8A-4147-A177-3AD203B41FA5}">
                      <a16:colId xmlns:a16="http://schemas.microsoft.com/office/drawing/2014/main" val="1223177447"/>
                    </a:ext>
                  </a:extLst>
                </a:gridCol>
              </a:tblGrid>
              <a:tr h="143024">
                <a:tc>
                  <a:txBody>
                    <a:bodyPr/>
                    <a:lstStyle/>
                    <a:p>
                      <a:pPr>
                        <a:lnSpc>
                          <a:spcPct val="85000"/>
                        </a:lnSpc>
                      </a:pPr>
                      <a:r>
                        <a:rPr lang="en-US" sz="1000" b="1" dirty="0">
                          <a:latin typeface="Arial" panose="020B0604020202020204" pitchFamily="34" charset="0"/>
                          <a:cs typeface="Arial" panose="020B0604020202020204" pitchFamily="34" charset="0"/>
                        </a:rPr>
                        <a:t>All patients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333/431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359/430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0.72 (0.62-0.83)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9982880"/>
                  </a:ext>
                </a:extLst>
              </a:tr>
              <a:tr h="143024">
                <a:tc>
                  <a:txBody>
                    <a:bodyPr/>
                    <a:lstStyle/>
                    <a:p>
                      <a:pPr>
                        <a:lnSpc>
                          <a:spcPct val="85000"/>
                        </a:lnSpc>
                      </a:pPr>
                      <a:r>
                        <a:rPr lang="en-US" sz="1000" b="1" dirty="0">
                          <a:latin typeface="Arial" panose="020B0604020202020204" pitchFamily="34" charset="0"/>
                          <a:cs typeface="Arial" panose="020B0604020202020204" pitchFamily="34" charset="0"/>
                        </a:rPr>
                        <a:t>Age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r h="143024">
                <a:tc>
                  <a:txBody>
                    <a:bodyPr/>
                    <a:lstStyle/>
                    <a:p>
                      <a:pPr marL="0" indent="177800">
                        <a:lnSpc>
                          <a:spcPct val="85000"/>
                        </a:lnSpc>
                        <a:tabLst/>
                      </a:pPr>
                      <a:r>
                        <a:rPr lang="en-US" sz="1000" dirty="0">
                          <a:latin typeface="Arial"/>
                          <a:cs typeface="Arial"/>
                        </a:rPr>
                        <a:t>&lt;65 yr</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188/254</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209/242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0.65 (0.53-0.79)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3541035"/>
                  </a:ext>
                </a:extLst>
              </a:tr>
              <a:tr h="143024">
                <a:tc>
                  <a:txBody>
                    <a:bodyPr/>
                    <a:lstStyle/>
                    <a:p>
                      <a:pPr marL="0" indent="177800">
                        <a:lnSpc>
                          <a:spcPct val="85000"/>
                        </a:lnSpc>
                        <a:tabLst/>
                      </a:pPr>
                      <a:r>
                        <a:rPr lang="en-US" sz="1000" dirty="0">
                          <a:latin typeface="Arial"/>
                          <a:cs typeface="Arial"/>
                        </a:rPr>
                        <a:t>≥65 yr</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145/177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150/188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0.81 (0.63-1.03)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251802"/>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Sex</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11285173"/>
                  </a:ext>
                </a:extLst>
              </a:tr>
              <a:tr h="143024">
                <a:tc>
                  <a:txBody>
                    <a:bodyPr/>
                    <a:lstStyle/>
                    <a:p>
                      <a:pPr marL="0" indent="177800">
                        <a:lnSpc>
                          <a:spcPct val="85000"/>
                        </a:lnSpc>
                        <a:tabLst/>
                      </a:pPr>
                      <a:r>
                        <a:rPr lang="en-US" sz="1000" dirty="0">
                          <a:latin typeface="Arial" panose="020B0604020202020204" pitchFamily="34" charset="0"/>
                          <a:cs typeface="Arial" panose="020B0604020202020204" pitchFamily="34" charset="0"/>
                        </a:rPr>
                        <a:t>Female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138/186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141/173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0.72 (0.57-0.93)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928611"/>
                  </a:ext>
                </a:extLst>
              </a:tr>
              <a:tr h="143024">
                <a:tc>
                  <a:txBody>
                    <a:bodyPr/>
                    <a:lstStyle/>
                    <a:p>
                      <a:pPr marL="0" indent="177800">
                        <a:lnSpc>
                          <a:spcPct val="85000"/>
                        </a:lnSpc>
                        <a:tabLst/>
                      </a:pPr>
                      <a:r>
                        <a:rPr lang="en-US" sz="1000" dirty="0">
                          <a:latin typeface="Arial" panose="020B0604020202020204" pitchFamily="34" charset="0"/>
                          <a:cs typeface="Arial" panose="020B0604020202020204" pitchFamily="34" charset="0"/>
                        </a:rPr>
                        <a:t>Male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195/245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218/257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0.72 (0.59-0.88)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9890429"/>
                  </a:ext>
                </a:extLst>
              </a:tr>
              <a:tr h="143024">
                <a:tc>
                  <a:txBody>
                    <a:bodyPr/>
                    <a:lstStyle/>
                    <a:p>
                      <a:pPr marL="0" indent="4445">
                        <a:lnSpc>
                          <a:spcPct val="85000"/>
                        </a:lnSpc>
                        <a:tabLst/>
                      </a:pPr>
                      <a:r>
                        <a:rPr lang="en-US" sz="1000" b="1" dirty="0">
                          <a:latin typeface="Arial"/>
                          <a:cs typeface="Arial"/>
                        </a:rPr>
                        <a:t>Karnofsky performance-status score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687516"/>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70-80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142/179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146/161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0.61 (0.48-0.78)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61149007"/>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90-100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187/248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212/268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0.75 (0.62-0.92)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8391799"/>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Primary </a:t>
                      </a:r>
                      <a:r>
                        <a:rPr lang="en-US" sz="1000" b="1" dirty="0" err="1">
                          <a:latin typeface="Arial" panose="020B0604020202020204" pitchFamily="34" charset="0"/>
                          <a:cs typeface="Arial" panose="020B0604020202020204" pitchFamily="34" charset="0"/>
                        </a:rPr>
                        <a:t>tumour</a:t>
                      </a:r>
                      <a:r>
                        <a:rPr lang="en-US" sz="1000" b="1" dirty="0">
                          <a:latin typeface="Arial" panose="020B0604020202020204" pitchFamily="34" charset="0"/>
                          <a:cs typeface="Arial" panose="020B0604020202020204" pitchFamily="34" charset="0"/>
                        </a:rPr>
                        <a:t> location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8124312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Head</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142/191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155/180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0.59 (0.46-0.75)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9267721"/>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Other</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188/237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201/246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0.80 (0.65-0.98)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22404635"/>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Liver metastases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31215"/>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Yes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290/365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309/360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0.69 (0.59-0.81)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6842802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No</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43/66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50/70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0.86 (0.56-1.33)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5573"/>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No. of metastatic sites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7140143"/>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21/33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16/21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0.41 (0.19-0.88)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615689"/>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159/202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163/206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0.75 (0.60-0.95)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4256668"/>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104/136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121/140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0.79 (0.61-1.04)</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564843"/>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&gt;3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49/60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59/63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0.50 (0.33-0.76)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73560709"/>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Level of CA19-9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264958"/>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Normal</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47/60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43/56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1.07 (0.69-1.66)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5278331"/>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&lt;59x ULN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96/122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95/120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0.83 (0.61-1.12)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55467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≥59x ULN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151/197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171/195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0.61 (0.48-0.77)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33645"/>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Region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260955"/>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Australia</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50/61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53/59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0.67 (0.44-1.01)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404890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Eastern Europe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62/64</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59/62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0.84 (0.58-1.23)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580545"/>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Western Europe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14/38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17/38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0.72 (0.35-1.47)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69742014"/>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North America</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207/268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230/271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0.68 (0.56-0.82)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2318382"/>
                  </a:ext>
                </a:extLst>
              </a:tr>
            </a:tbl>
          </a:graphicData>
        </a:graphic>
      </p:graphicFrame>
      <p:sp>
        <p:nvSpPr>
          <p:cNvPr id="11" name="TextBox 10">
            <a:extLst>
              <a:ext uri="{FF2B5EF4-FFF2-40B4-BE49-F238E27FC236}">
                <a16:creationId xmlns:a16="http://schemas.microsoft.com/office/drawing/2014/main" id="{D4E472A7-C3BA-9341-B7EE-B66ADB45ECF0}"/>
              </a:ext>
            </a:extLst>
          </p:cNvPr>
          <p:cNvSpPr txBox="1"/>
          <p:nvPr/>
        </p:nvSpPr>
        <p:spPr>
          <a:xfrm>
            <a:off x="5679709" y="5898871"/>
            <a:ext cx="3173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0.125</a:t>
            </a:r>
          </a:p>
        </p:txBody>
      </p:sp>
      <p:sp>
        <p:nvSpPr>
          <p:cNvPr id="12" name="TextBox 11">
            <a:extLst>
              <a:ext uri="{FF2B5EF4-FFF2-40B4-BE49-F238E27FC236}">
                <a16:creationId xmlns:a16="http://schemas.microsoft.com/office/drawing/2014/main" id="{2ABE44F5-9DF3-A658-80B2-CECB94B94399}"/>
              </a:ext>
            </a:extLst>
          </p:cNvPr>
          <p:cNvSpPr txBox="1"/>
          <p:nvPr/>
        </p:nvSpPr>
        <p:spPr>
          <a:xfrm>
            <a:off x="7890619"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2.00</a:t>
            </a:r>
          </a:p>
        </p:txBody>
      </p:sp>
      <p:sp>
        <p:nvSpPr>
          <p:cNvPr id="13" name="TextBox 12">
            <a:extLst>
              <a:ext uri="{FF2B5EF4-FFF2-40B4-BE49-F238E27FC236}">
                <a16:creationId xmlns:a16="http://schemas.microsoft.com/office/drawing/2014/main" id="{560EDDF7-BC68-9968-E13F-3993ADEEC460}"/>
              </a:ext>
            </a:extLst>
          </p:cNvPr>
          <p:cNvSpPr txBox="1"/>
          <p:nvPr/>
        </p:nvSpPr>
        <p:spPr>
          <a:xfrm>
            <a:off x="7328316"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14" name="TextBox 13">
            <a:extLst>
              <a:ext uri="{FF2B5EF4-FFF2-40B4-BE49-F238E27FC236}">
                <a16:creationId xmlns:a16="http://schemas.microsoft.com/office/drawing/2014/main" id="{62631BA0-A35A-60EF-C6F0-C82B7DB6AE44}"/>
              </a:ext>
            </a:extLst>
          </p:cNvPr>
          <p:cNvSpPr txBox="1"/>
          <p:nvPr/>
        </p:nvSpPr>
        <p:spPr>
          <a:xfrm>
            <a:off x="6823820"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0.50</a:t>
            </a:r>
          </a:p>
        </p:txBody>
      </p:sp>
      <p:sp>
        <p:nvSpPr>
          <p:cNvPr id="15" name="TextBox 14">
            <a:extLst>
              <a:ext uri="{FF2B5EF4-FFF2-40B4-BE49-F238E27FC236}">
                <a16:creationId xmlns:a16="http://schemas.microsoft.com/office/drawing/2014/main" id="{B211BB9A-9866-2375-B969-AD9B5B0026FA}"/>
              </a:ext>
            </a:extLst>
          </p:cNvPr>
          <p:cNvSpPr txBox="1"/>
          <p:nvPr/>
        </p:nvSpPr>
        <p:spPr>
          <a:xfrm>
            <a:off x="6277282"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0.25</a:t>
            </a:r>
          </a:p>
        </p:txBody>
      </p:sp>
      <p:sp>
        <p:nvSpPr>
          <p:cNvPr id="16" name="TextBox 15">
            <a:extLst>
              <a:ext uri="{FF2B5EF4-FFF2-40B4-BE49-F238E27FC236}">
                <a16:creationId xmlns:a16="http://schemas.microsoft.com/office/drawing/2014/main" id="{881B7C0A-A81E-6ECC-7B3C-61AD73F48BD4}"/>
              </a:ext>
            </a:extLst>
          </p:cNvPr>
          <p:cNvSpPr txBox="1"/>
          <p:nvPr/>
        </p:nvSpPr>
        <p:spPr>
          <a:xfrm>
            <a:off x="6044399" y="6115625"/>
            <a:ext cx="1131721"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GEM + </a:t>
            </a:r>
            <a:r>
              <a:rPr lang="en-GB" sz="1000" dirty="0" err="1">
                <a:latin typeface="Arial" panose="020B0604020202020204" pitchFamily="34" charset="0"/>
                <a:ea typeface="Aileron" charset="0"/>
                <a:cs typeface="Arial" panose="020B0604020202020204" pitchFamily="34" charset="0"/>
              </a:rPr>
              <a:t>NabP</a:t>
            </a:r>
            <a:r>
              <a:rPr lang="en-GB" sz="1000" dirty="0">
                <a:latin typeface="Arial" panose="020B0604020202020204" pitchFamily="34" charset="0"/>
                <a:ea typeface="Aileron" charset="0"/>
                <a:cs typeface="Arial" panose="020B0604020202020204" pitchFamily="34" charset="0"/>
              </a:rPr>
              <a:t> Better</a:t>
            </a:r>
          </a:p>
        </p:txBody>
      </p:sp>
      <p:sp>
        <p:nvSpPr>
          <p:cNvPr id="17" name="TextBox 16">
            <a:extLst>
              <a:ext uri="{FF2B5EF4-FFF2-40B4-BE49-F238E27FC236}">
                <a16:creationId xmlns:a16="http://schemas.microsoft.com/office/drawing/2014/main" id="{6F8B1869-C738-5083-B61B-984AFFB80BB7}"/>
              </a:ext>
            </a:extLst>
          </p:cNvPr>
          <p:cNvSpPr txBox="1"/>
          <p:nvPr/>
        </p:nvSpPr>
        <p:spPr>
          <a:xfrm>
            <a:off x="7596200" y="6115625"/>
            <a:ext cx="666849"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GEM Better</a:t>
            </a:r>
          </a:p>
        </p:txBody>
      </p:sp>
      <p:cxnSp>
        <p:nvCxnSpPr>
          <p:cNvPr id="20" name="Straight Connector 19">
            <a:extLst>
              <a:ext uri="{FF2B5EF4-FFF2-40B4-BE49-F238E27FC236}">
                <a16:creationId xmlns:a16="http://schemas.microsoft.com/office/drawing/2014/main" id="{A06E5DC8-C2F4-690B-58B3-1BD3C207F4A9}"/>
              </a:ext>
            </a:extLst>
          </p:cNvPr>
          <p:cNvCxnSpPr>
            <a:cxnSpLocks/>
          </p:cNvCxnSpPr>
          <p:nvPr/>
        </p:nvCxnSpPr>
        <p:spPr>
          <a:xfrm flipH="1">
            <a:off x="5918995" y="6082356"/>
            <a:ext cx="1464807"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204496C-0168-93CD-1C9C-A944B68F9A2E}"/>
              </a:ext>
            </a:extLst>
          </p:cNvPr>
          <p:cNvCxnSpPr>
            <a:cxnSpLocks/>
          </p:cNvCxnSpPr>
          <p:nvPr/>
        </p:nvCxnSpPr>
        <p:spPr>
          <a:xfrm>
            <a:off x="7536160" y="6082356"/>
            <a:ext cx="393464"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11A1634-E9B2-5A00-4DDA-CDAA81A9A410}"/>
              </a:ext>
            </a:extLst>
          </p:cNvPr>
          <p:cNvCxnSpPr>
            <a:cxnSpLocks/>
          </p:cNvCxnSpPr>
          <p:nvPr/>
        </p:nvCxnSpPr>
        <p:spPr>
          <a:xfrm flipH="1">
            <a:off x="5847743" y="5845311"/>
            <a:ext cx="2176905"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2C469D5-1C0C-9725-1493-FF216986C617}"/>
              </a:ext>
            </a:extLst>
          </p:cNvPr>
          <p:cNvCxnSpPr>
            <a:cxnSpLocks/>
          </p:cNvCxnSpPr>
          <p:nvPr/>
        </p:nvCxnSpPr>
        <p:spPr>
          <a:xfrm rot="16200000" flipH="1">
            <a:off x="6358450"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F6399F4-CC84-110E-A4B1-EAA186AFB259}"/>
              </a:ext>
            </a:extLst>
          </p:cNvPr>
          <p:cNvCxnSpPr>
            <a:cxnSpLocks/>
          </p:cNvCxnSpPr>
          <p:nvPr/>
        </p:nvCxnSpPr>
        <p:spPr>
          <a:xfrm rot="16200000" flipH="1">
            <a:off x="6904988"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ECA752C-13F3-3A44-FC63-047AD49DE6F2}"/>
              </a:ext>
            </a:extLst>
          </p:cNvPr>
          <p:cNvCxnSpPr>
            <a:cxnSpLocks/>
          </p:cNvCxnSpPr>
          <p:nvPr/>
        </p:nvCxnSpPr>
        <p:spPr>
          <a:xfrm rot="16200000" flipH="1">
            <a:off x="7414740"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5FF85F6-D899-02C9-712E-309C945810AC}"/>
              </a:ext>
            </a:extLst>
          </p:cNvPr>
          <p:cNvCxnSpPr>
            <a:cxnSpLocks/>
          </p:cNvCxnSpPr>
          <p:nvPr/>
        </p:nvCxnSpPr>
        <p:spPr>
          <a:xfrm rot="16200000" flipH="1">
            <a:off x="7987554" y="5881033"/>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1C12BC7-0278-7D1E-EA4F-9752758BF8CD}"/>
              </a:ext>
            </a:extLst>
          </p:cNvPr>
          <p:cNvCxnSpPr>
            <a:cxnSpLocks/>
          </p:cNvCxnSpPr>
          <p:nvPr/>
        </p:nvCxnSpPr>
        <p:spPr>
          <a:xfrm rot="16200000" flipH="1">
            <a:off x="5811912"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02C3D5F1-AB2C-D7D8-B697-C74D67EA725F}"/>
              </a:ext>
            </a:extLst>
          </p:cNvPr>
          <p:cNvGrpSpPr/>
          <p:nvPr/>
        </p:nvGrpSpPr>
        <p:grpSpPr>
          <a:xfrm>
            <a:off x="6973770" y="5723429"/>
            <a:ext cx="255600" cy="86400"/>
            <a:chOff x="6212499" y="6563166"/>
            <a:chExt cx="315584" cy="105651"/>
          </a:xfrm>
        </p:grpSpPr>
        <p:cxnSp>
          <p:nvCxnSpPr>
            <p:cNvPr id="36" name="Straight Connector 35">
              <a:extLst>
                <a:ext uri="{FF2B5EF4-FFF2-40B4-BE49-F238E27FC236}">
                  <a16:creationId xmlns:a16="http://schemas.microsoft.com/office/drawing/2014/main" id="{94C32DC8-CE24-C924-6F70-8440925D72B3}"/>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C57C36F-EF89-64B4-D66A-CC3D34947C49}"/>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1B8D9EB-BBC3-5C9C-BB35-2536859D0D6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44" name="Oval 43">
            <a:extLst>
              <a:ext uri="{FF2B5EF4-FFF2-40B4-BE49-F238E27FC236}">
                <a16:creationId xmlns:a16="http://schemas.microsoft.com/office/drawing/2014/main" id="{3DE07905-7000-8009-C33D-217C7A75673F}"/>
              </a:ext>
            </a:extLst>
          </p:cNvPr>
          <p:cNvSpPr/>
          <p:nvPr/>
        </p:nvSpPr>
        <p:spPr>
          <a:xfrm>
            <a:off x="7070683" y="5725229"/>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9FDDA2D-11E4-9451-08A4-6AB12BB85BE4}"/>
              </a:ext>
            </a:extLst>
          </p:cNvPr>
          <p:cNvGrpSpPr/>
          <p:nvPr/>
        </p:nvGrpSpPr>
        <p:grpSpPr>
          <a:xfrm>
            <a:off x="6625643" y="5576285"/>
            <a:ext cx="1107062" cy="86400"/>
            <a:chOff x="6218027" y="6563166"/>
            <a:chExt cx="310056" cy="105651"/>
          </a:xfrm>
        </p:grpSpPr>
        <p:cxnSp>
          <p:nvCxnSpPr>
            <p:cNvPr id="46" name="Straight Connector 45">
              <a:extLst>
                <a:ext uri="{FF2B5EF4-FFF2-40B4-BE49-F238E27FC236}">
                  <a16:creationId xmlns:a16="http://schemas.microsoft.com/office/drawing/2014/main" id="{BEE3EE9A-C0DF-A135-6DD8-EF09C9B6A721}"/>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36CE5CB-492A-F14A-B077-CD0D610951CF}"/>
                </a:ext>
              </a:extLst>
            </p:cNvPr>
            <p:cNvCxnSpPr>
              <a:cxnSpLocks/>
            </p:cNvCxnSpPr>
            <p:nvPr/>
          </p:nvCxnSpPr>
          <p:spPr>
            <a:xfrm>
              <a:off x="6218027" y="6615991"/>
              <a:ext cx="309048"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4B6AA34-6905-FBA4-E123-2204B8DC99A4}"/>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49" name="Oval 48">
            <a:extLst>
              <a:ext uri="{FF2B5EF4-FFF2-40B4-BE49-F238E27FC236}">
                <a16:creationId xmlns:a16="http://schemas.microsoft.com/office/drawing/2014/main" id="{DEB94D63-6B8E-622F-8098-926475FFEEC6}"/>
              </a:ext>
            </a:extLst>
          </p:cNvPr>
          <p:cNvSpPr/>
          <p:nvPr/>
        </p:nvSpPr>
        <p:spPr>
          <a:xfrm>
            <a:off x="7102216" y="557808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EB772BA8-FA24-A47B-2CC1-44D36268E229}"/>
              </a:ext>
            </a:extLst>
          </p:cNvPr>
          <p:cNvGrpSpPr/>
          <p:nvPr/>
        </p:nvGrpSpPr>
        <p:grpSpPr>
          <a:xfrm>
            <a:off x="7041165" y="5434395"/>
            <a:ext cx="537615" cy="86400"/>
            <a:chOff x="6218027" y="6563166"/>
            <a:chExt cx="310056" cy="105651"/>
          </a:xfrm>
        </p:grpSpPr>
        <p:cxnSp>
          <p:nvCxnSpPr>
            <p:cNvPr id="54" name="Straight Connector 53">
              <a:extLst>
                <a:ext uri="{FF2B5EF4-FFF2-40B4-BE49-F238E27FC236}">
                  <a16:creationId xmlns:a16="http://schemas.microsoft.com/office/drawing/2014/main" id="{4DECF9DD-7815-D108-3FA5-145A7EEF5F2A}"/>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9F0BAAC-1F06-752B-1663-615F880E6600}"/>
                </a:ext>
              </a:extLst>
            </p:cNvPr>
            <p:cNvCxnSpPr>
              <a:cxnSpLocks/>
            </p:cNvCxnSpPr>
            <p:nvPr/>
          </p:nvCxnSpPr>
          <p:spPr>
            <a:xfrm>
              <a:off x="6218027" y="6615992"/>
              <a:ext cx="307979"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AE5C6EF-3714-6940-BF9F-7B7062EE1144}"/>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57" name="Oval 56">
            <a:extLst>
              <a:ext uri="{FF2B5EF4-FFF2-40B4-BE49-F238E27FC236}">
                <a16:creationId xmlns:a16="http://schemas.microsoft.com/office/drawing/2014/main" id="{48B8D03E-5926-7881-0B85-6EBEE11EE021}"/>
              </a:ext>
            </a:extLst>
          </p:cNvPr>
          <p:cNvSpPr/>
          <p:nvPr/>
        </p:nvSpPr>
        <p:spPr>
          <a:xfrm>
            <a:off x="7275780" y="543619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488" name="Group 63487">
            <a:extLst>
              <a:ext uri="{FF2B5EF4-FFF2-40B4-BE49-F238E27FC236}">
                <a16:creationId xmlns:a16="http://schemas.microsoft.com/office/drawing/2014/main" id="{6CAEBE32-C425-B832-C1A9-EA0B36BBE768}"/>
              </a:ext>
            </a:extLst>
          </p:cNvPr>
          <p:cNvGrpSpPr/>
          <p:nvPr/>
        </p:nvGrpSpPr>
        <p:grpSpPr>
          <a:xfrm>
            <a:off x="6868754" y="5297760"/>
            <a:ext cx="594206" cy="86400"/>
            <a:chOff x="6218027" y="6563166"/>
            <a:chExt cx="310056" cy="105651"/>
          </a:xfrm>
        </p:grpSpPr>
        <p:cxnSp>
          <p:nvCxnSpPr>
            <p:cNvPr id="63492" name="Straight Connector 63491">
              <a:extLst>
                <a:ext uri="{FF2B5EF4-FFF2-40B4-BE49-F238E27FC236}">
                  <a16:creationId xmlns:a16="http://schemas.microsoft.com/office/drawing/2014/main" id="{F673EB92-9C66-2DD3-2A3B-45CB0D94D6DE}"/>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494" name="Straight Connector 63493">
              <a:extLst>
                <a:ext uri="{FF2B5EF4-FFF2-40B4-BE49-F238E27FC236}">
                  <a16:creationId xmlns:a16="http://schemas.microsoft.com/office/drawing/2014/main" id="{02D813B3-52A6-C18D-7F1B-88E2A070A004}"/>
                </a:ext>
              </a:extLst>
            </p:cNvPr>
            <p:cNvCxnSpPr>
              <a:cxnSpLocks/>
            </p:cNvCxnSpPr>
            <p:nvPr/>
          </p:nvCxnSpPr>
          <p:spPr>
            <a:xfrm>
              <a:off x="6218027" y="6615991"/>
              <a:ext cx="306118"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495" name="Straight Connector 63494">
              <a:extLst>
                <a:ext uri="{FF2B5EF4-FFF2-40B4-BE49-F238E27FC236}">
                  <a16:creationId xmlns:a16="http://schemas.microsoft.com/office/drawing/2014/main" id="{4A5F3E47-8EC5-5814-97BD-C30DC08891A8}"/>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496" name="Oval 63495">
            <a:extLst>
              <a:ext uri="{FF2B5EF4-FFF2-40B4-BE49-F238E27FC236}">
                <a16:creationId xmlns:a16="http://schemas.microsoft.com/office/drawing/2014/main" id="{19319F5F-AD9A-31B5-FF2D-DE4AFAB8F5A2}"/>
              </a:ext>
            </a:extLst>
          </p:cNvPr>
          <p:cNvSpPr/>
          <p:nvPr/>
        </p:nvSpPr>
        <p:spPr>
          <a:xfrm>
            <a:off x="7128490" y="529956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497" name="Group 63496">
            <a:extLst>
              <a:ext uri="{FF2B5EF4-FFF2-40B4-BE49-F238E27FC236}">
                <a16:creationId xmlns:a16="http://schemas.microsoft.com/office/drawing/2014/main" id="{DE8109C5-F393-9680-B5F5-207E9D5BB19D}"/>
              </a:ext>
            </a:extLst>
          </p:cNvPr>
          <p:cNvGrpSpPr/>
          <p:nvPr/>
        </p:nvGrpSpPr>
        <p:grpSpPr>
          <a:xfrm>
            <a:off x="6852902" y="5008725"/>
            <a:ext cx="324000" cy="86400"/>
            <a:chOff x="6212499" y="6563166"/>
            <a:chExt cx="315584" cy="105651"/>
          </a:xfrm>
        </p:grpSpPr>
        <p:cxnSp>
          <p:nvCxnSpPr>
            <p:cNvPr id="63498" name="Straight Connector 63497">
              <a:extLst>
                <a:ext uri="{FF2B5EF4-FFF2-40B4-BE49-F238E27FC236}">
                  <a16:creationId xmlns:a16="http://schemas.microsoft.com/office/drawing/2014/main" id="{5A1CF05C-217F-1D8B-0FDC-7E500324B1A8}"/>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499" name="Straight Connector 63498">
              <a:extLst>
                <a:ext uri="{FF2B5EF4-FFF2-40B4-BE49-F238E27FC236}">
                  <a16:creationId xmlns:a16="http://schemas.microsoft.com/office/drawing/2014/main" id="{6705E6A3-79B1-FADD-11A4-EF98174E8401}"/>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0" name="Straight Connector 63499">
              <a:extLst>
                <a:ext uri="{FF2B5EF4-FFF2-40B4-BE49-F238E27FC236}">
                  <a16:creationId xmlns:a16="http://schemas.microsoft.com/office/drawing/2014/main" id="{87D9185B-DBCB-2B88-DBF2-C52F3196F359}"/>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01" name="Oval 63500">
            <a:extLst>
              <a:ext uri="{FF2B5EF4-FFF2-40B4-BE49-F238E27FC236}">
                <a16:creationId xmlns:a16="http://schemas.microsoft.com/office/drawing/2014/main" id="{270B80E5-54DA-CC6C-F9D2-32CF6A92C56B}"/>
              </a:ext>
            </a:extLst>
          </p:cNvPr>
          <p:cNvSpPr/>
          <p:nvPr/>
        </p:nvSpPr>
        <p:spPr>
          <a:xfrm>
            <a:off x="6987832" y="501052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02" name="Group 63501">
            <a:extLst>
              <a:ext uri="{FF2B5EF4-FFF2-40B4-BE49-F238E27FC236}">
                <a16:creationId xmlns:a16="http://schemas.microsoft.com/office/drawing/2014/main" id="{FF2C0D86-0FBE-A806-DCAE-79B322EA8433}"/>
              </a:ext>
            </a:extLst>
          </p:cNvPr>
          <p:cNvGrpSpPr/>
          <p:nvPr/>
        </p:nvGrpSpPr>
        <p:grpSpPr>
          <a:xfrm>
            <a:off x="7030399" y="4866127"/>
            <a:ext cx="523467" cy="86400"/>
            <a:chOff x="6218027" y="6563166"/>
            <a:chExt cx="310056" cy="105651"/>
          </a:xfrm>
        </p:grpSpPr>
        <p:cxnSp>
          <p:nvCxnSpPr>
            <p:cNvPr id="63503" name="Straight Connector 63502">
              <a:extLst>
                <a:ext uri="{FF2B5EF4-FFF2-40B4-BE49-F238E27FC236}">
                  <a16:creationId xmlns:a16="http://schemas.microsoft.com/office/drawing/2014/main" id="{1A382B97-499C-183F-70BE-B6A72E35820A}"/>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4" name="Straight Connector 63503">
              <a:extLst>
                <a:ext uri="{FF2B5EF4-FFF2-40B4-BE49-F238E27FC236}">
                  <a16:creationId xmlns:a16="http://schemas.microsoft.com/office/drawing/2014/main" id="{3CDA2729-B135-BCE5-B81C-19359E6D3748}"/>
                </a:ext>
              </a:extLst>
            </p:cNvPr>
            <p:cNvCxnSpPr>
              <a:cxnSpLocks/>
            </p:cNvCxnSpPr>
            <p:nvPr/>
          </p:nvCxnSpPr>
          <p:spPr>
            <a:xfrm>
              <a:off x="6219338" y="6615992"/>
              <a:ext cx="30480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5" name="Straight Connector 63504">
              <a:extLst>
                <a:ext uri="{FF2B5EF4-FFF2-40B4-BE49-F238E27FC236}">
                  <a16:creationId xmlns:a16="http://schemas.microsoft.com/office/drawing/2014/main" id="{3A551286-3D39-F0F3-8BDD-2BA4750BBAF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06" name="Oval 63505">
            <a:extLst>
              <a:ext uri="{FF2B5EF4-FFF2-40B4-BE49-F238E27FC236}">
                <a16:creationId xmlns:a16="http://schemas.microsoft.com/office/drawing/2014/main" id="{96D1D453-E1D2-B04E-55CC-EF95ED57E83B}"/>
              </a:ext>
            </a:extLst>
          </p:cNvPr>
          <p:cNvSpPr/>
          <p:nvPr/>
        </p:nvSpPr>
        <p:spPr>
          <a:xfrm>
            <a:off x="7211448" y="487389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07" name="Group 63506">
            <a:extLst>
              <a:ext uri="{FF2B5EF4-FFF2-40B4-BE49-F238E27FC236}">
                <a16:creationId xmlns:a16="http://schemas.microsoft.com/office/drawing/2014/main" id="{4617A5B9-B675-B5F1-1092-CC9140785C01}"/>
              </a:ext>
            </a:extLst>
          </p:cNvPr>
          <p:cNvGrpSpPr/>
          <p:nvPr/>
        </p:nvGrpSpPr>
        <p:grpSpPr>
          <a:xfrm>
            <a:off x="7168608" y="4724945"/>
            <a:ext cx="635149" cy="86400"/>
            <a:chOff x="6215282" y="6563166"/>
            <a:chExt cx="312801" cy="105651"/>
          </a:xfrm>
        </p:grpSpPr>
        <p:cxnSp>
          <p:nvCxnSpPr>
            <p:cNvPr id="63508" name="Straight Connector 63507">
              <a:extLst>
                <a:ext uri="{FF2B5EF4-FFF2-40B4-BE49-F238E27FC236}">
                  <a16:creationId xmlns:a16="http://schemas.microsoft.com/office/drawing/2014/main" id="{B0954C12-4A37-87E8-0161-4EB65D8771E4}"/>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9" name="Straight Connector 63508">
              <a:extLst>
                <a:ext uri="{FF2B5EF4-FFF2-40B4-BE49-F238E27FC236}">
                  <a16:creationId xmlns:a16="http://schemas.microsoft.com/office/drawing/2014/main" id="{9F9ED31B-98E2-771C-B418-7E1A7AE1808B}"/>
                </a:ext>
              </a:extLst>
            </p:cNvPr>
            <p:cNvCxnSpPr>
              <a:cxnSpLocks/>
            </p:cNvCxnSpPr>
            <p:nvPr/>
          </p:nvCxnSpPr>
          <p:spPr>
            <a:xfrm>
              <a:off x="6215282" y="6615992"/>
              <a:ext cx="312800"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0" name="Straight Connector 63509">
              <a:extLst>
                <a:ext uri="{FF2B5EF4-FFF2-40B4-BE49-F238E27FC236}">
                  <a16:creationId xmlns:a16="http://schemas.microsoft.com/office/drawing/2014/main" id="{402C2F58-20E3-AA11-8EFB-AF6854DA80A2}"/>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63512" name="Group 63511">
            <a:extLst>
              <a:ext uri="{FF2B5EF4-FFF2-40B4-BE49-F238E27FC236}">
                <a16:creationId xmlns:a16="http://schemas.microsoft.com/office/drawing/2014/main" id="{2175EF32-5858-87AF-F240-874E743DC442}"/>
              </a:ext>
            </a:extLst>
          </p:cNvPr>
          <p:cNvGrpSpPr/>
          <p:nvPr/>
        </p:nvGrpSpPr>
        <p:grpSpPr>
          <a:xfrm>
            <a:off x="6503659" y="4435911"/>
            <a:ext cx="711894" cy="86400"/>
            <a:chOff x="6216052" y="6563166"/>
            <a:chExt cx="312031" cy="105651"/>
          </a:xfrm>
        </p:grpSpPr>
        <p:cxnSp>
          <p:nvCxnSpPr>
            <p:cNvPr id="63513" name="Straight Connector 63512">
              <a:extLst>
                <a:ext uri="{FF2B5EF4-FFF2-40B4-BE49-F238E27FC236}">
                  <a16:creationId xmlns:a16="http://schemas.microsoft.com/office/drawing/2014/main" id="{A171EF09-D19E-6864-4F28-71FBBBE2A8E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4" name="Straight Connector 63513">
              <a:extLst>
                <a:ext uri="{FF2B5EF4-FFF2-40B4-BE49-F238E27FC236}">
                  <a16:creationId xmlns:a16="http://schemas.microsoft.com/office/drawing/2014/main" id="{EAED4CFC-9D31-3D6A-4A84-EA002F857F70}"/>
                </a:ext>
              </a:extLst>
            </p:cNvPr>
            <p:cNvCxnSpPr>
              <a:cxnSpLocks/>
            </p:cNvCxnSpPr>
            <p:nvPr/>
          </p:nvCxnSpPr>
          <p:spPr>
            <a:xfrm>
              <a:off x="6216052" y="6615992"/>
              <a:ext cx="310453"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5" name="Straight Connector 63514">
              <a:extLst>
                <a:ext uri="{FF2B5EF4-FFF2-40B4-BE49-F238E27FC236}">
                  <a16:creationId xmlns:a16="http://schemas.microsoft.com/office/drawing/2014/main" id="{5EE32FDF-A46C-0EA3-5977-1D986AAACFD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16" name="Oval 63515">
            <a:extLst>
              <a:ext uri="{FF2B5EF4-FFF2-40B4-BE49-F238E27FC236}">
                <a16:creationId xmlns:a16="http://schemas.microsoft.com/office/drawing/2014/main" id="{8BFBC3FA-01CB-5823-D975-FE5AF7282562}"/>
              </a:ext>
            </a:extLst>
          </p:cNvPr>
          <p:cNvSpPr/>
          <p:nvPr/>
        </p:nvSpPr>
        <p:spPr>
          <a:xfrm>
            <a:off x="6801634" y="443771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17" name="Group 63516">
            <a:extLst>
              <a:ext uri="{FF2B5EF4-FFF2-40B4-BE49-F238E27FC236}">
                <a16:creationId xmlns:a16="http://schemas.microsoft.com/office/drawing/2014/main" id="{C9E8E34A-19AA-94DC-B2DD-DDA8F9D5B1A6}"/>
              </a:ext>
            </a:extLst>
          </p:cNvPr>
          <p:cNvGrpSpPr/>
          <p:nvPr/>
        </p:nvGrpSpPr>
        <p:grpSpPr>
          <a:xfrm>
            <a:off x="7019395" y="4284923"/>
            <a:ext cx="495172" cy="86400"/>
            <a:chOff x="6218027" y="6563166"/>
            <a:chExt cx="310056" cy="105651"/>
          </a:xfrm>
        </p:grpSpPr>
        <p:cxnSp>
          <p:nvCxnSpPr>
            <p:cNvPr id="63518" name="Straight Connector 63517">
              <a:extLst>
                <a:ext uri="{FF2B5EF4-FFF2-40B4-BE49-F238E27FC236}">
                  <a16:creationId xmlns:a16="http://schemas.microsoft.com/office/drawing/2014/main" id="{24902AA1-CBD9-E84B-A80F-1AB65379FE9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9" name="Straight Connector 63518">
              <a:extLst>
                <a:ext uri="{FF2B5EF4-FFF2-40B4-BE49-F238E27FC236}">
                  <a16:creationId xmlns:a16="http://schemas.microsoft.com/office/drawing/2014/main" id="{3375C080-C111-6DEB-BF98-FFA515AA0BFF}"/>
                </a:ext>
              </a:extLst>
            </p:cNvPr>
            <p:cNvCxnSpPr>
              <a:cxnSpLocks/>
            </p:cNvCxnSpPr>
            <p:nvPr/>
          </p:nvCxnSpPr>
          <p:spPr>
            <a:xfrm>
              <a:off x="6222240" y="6615991"/>
              <a:ext cx="30190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0" name="Straight Connector 63519">
              <a:extLst>
                <a:ext uri="{FF2B5EF4-FFF2-40B4-BE49-F238E27FC236}">
                  <a16:creationId xmlns:a16="http://schemas.microsoft.com/office/drawing/2014/main" id="{98F563A9-6FC8-D14D-5B21-3B01069FC84C}"/>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21" name="Oval 63520">
            <a:extLst>
              <a:ext uri="{FF2B5EF4-FFF2-40B4-BE49-F238E27FC236}">
                <a16:creationId xmlns:a16="http://schemas.microsoft.com/office/drawing/2014/main" id="{928E0C8C-6534-74A8-6069-E9E507C2EB87}"/>
              </a:ext>
            </a:extLst>
          </p:cNvPr>
          <p:cNvSpPr/>
          <p:nvPr/>
        </p:nvSpPr>
        <p:spPr>
          <a:xfrm>
            <a:off x="7218303" y="429582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22" name="Group 63521">
            <a:extLst>
              <a:ext uri="{FF2B5EF4-FFF2-40B4-BE49-F238E27FC236}">
                <a16:creationId xmlns:a16="http://schemas.microsoft.com/office/drawing/2014/main" id="{1E9C0FDB-1145-056E-DB07-1E776B87B75E}"/>
              </a:ext>
            </a:extLst>
          </p:cNvPr>
          <p:cNvGrpSpPr/>
          <p:nvPr/>
        </p:nvGrpSpPr>
        <p:grpSpPr>
          <a:xfrm>
            <a:off x="6075151" y="3999731"/>
            <a:ext cx="1194388" cy="86400"/>
            <a:chOff x="6212499" y="6563166"/>
            <a:chExt cx="1474682" cy="105651"/>
          </a:xfrm>
        </p:grpSpPr>
        <p:cxnSp>
          <p:nvCxnSpPr>
            <p:cNvPr id="63523" name="Straight Connector 63522">
              <a:extLst>
                <a:ext uri="{FF2B5EF4-FFF2-40B4-BE49-F238E27FC236}">
                  <a16:creationId xmlns:a16="http://schemas.microsoft.com/office/drawing/2014/main" id="{1BD1F0B8-2E86-91BE-1412-93994E51DB9F}"/>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4" name="Straight Connector 63523">
              <a:extLst>
                <a:ext uri="{FF2B5EF4-FFF2-40B4-BE49-F238E27FC236}">
                  <a16:creationId xmlns:a16="http://schemas.microsoft.com/office/drawing/2014/main" id="{96A2A06A-DDF9-C8A2-E8A4-E85B62597F6C}"/>
                </a:ext>
              </a:extLst>
            </p:cNvPr>
            <p:cNvCxnSpPr>
              <a:cxnSpLocks/>
            </p:cNvCxnSpPr>
            <p:nvPr/>
          </p:nvCxnSpPr>
          <p:spPr>
            <a:xfrm>
              <a:off x="6212499" y="6615993"/>
              <a:ext cx="1474681"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5" name="Straight Connector 63524">
              <a:extLst>
                <a:ext uri="{FF2B5EF4-FFF2-40B4-BE49-F238E27FC236}">
                  <a16:creationId xmlns:a16="http://schemas.microsoft.com/office/drawing/2014/main" id="{8A02821C-490B-3453-9849-2B135309225B}"/>
                </a:ext>
              </a:extLst>
            </p:cNvPr>
            <p:cNvCxnSpPr>
              <a:cxnSpLocks/>
            </p:cNvCxnSpPr>
            <p:nvPr/>
          </p:nvCxnSpPr>
          <p:spPr>
            <a:xfrm>
              <a:off x="7687180"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26" name="Oval 63525">
            <a:extLst>
              <a:ext uri="{FF2B5EF4-FFF2-40B4-BE49-F238E27FC236}">
                <a16:creationId xmlns:a16="http://schemas.microsoft.com/office/drawing/2014/main" id="{117A083C-701A-694C-8DBB-51B8F3DE0EF0}"/>
              </a:ext>
            </a:extLst>
          </p:cNvPr>
          <p:cNvSpPr/>
          <p:nvPr/>
        </p:nvSpPr>
        <p:spPr>
          <a:xfrm>
            <a:off x="6633864" y="400153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27" name="Group 63526">
            <a:extLst>
              <a:ext uri="{FF2B5EF4-FFF2-40B4-BE49-F238E27FC236}">
                <a16:creationId xmlns:a16="http://schemas.microsoft.com/office/drawing/2014/main" id="{9EE3385A-0A22-BDD2-E37A-74C568902892}"/>
              </a:ext>
            </a:extLst>
          </p:cNvPr>
          <p:cNvGrpSpPr/>
          <p:nvPr/>
        </p:nvGrpSpPr>
        <p:grpSpPr>
          <a:xfrm>
            <a:off x="7005303" y="4142328"/>
            <a:ext cx="360000" cy="86400"/>
            <a:chOff x="6212499" y="6563166"/>
            <a:chExt cx="315584" cy="105651"/>
          </a:xfrm>
        </p:grpSpPr>
        <p:cxnSp>
          <p:nvCxnSpPr>
            <p:cNvPr id="63528" name="Straight Connector 63527">
              <a:extLst>
                <a:ext uri="{FF2B5EF4-FFF2-40B4-BE49-F238E27FC236}">
                  <a16:creationId xmlns:a16="http://schemas.microsoft.com/office/drawing/2014/main" id="{2BC32781-2270-CD9A-E144-E96DE76611F1}"/>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9" name="Straight Connector 63528">
              <a:extLst>
                <a:ext uri="{FF2B5EF4-FFF2-40B4-BE49-F238E27FC236}">
                  <a16:creationId xmlns:a16="http://schemas.microsoft.com/office/drawing/2014/main" id="{46331929-6B47-3923-28DD-4106562295AC}"/>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0" name="Straight Connector 63529">
              <a:extLst>
                <a:ext uri="{FF2B5EF4-FFF2-40B4-BE49-F238E27FC236}">
                  <a16:creationId xmlns:a16="http://schemas.microsoft.com/office/drawing/2014/main" id="{27FB5302-B2FD-628F-CA58-E383C35769EE}"/>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31" name="Oval 63530">
            <a:extLst>
              <a:ext uri="{FF2B5EF4-FFF2-40B4-BE49-F238E27FC236}">
                <a16:creationId xmlns:a16="http://schemas.microsoft.com/office/drawing/2014/main" id="{9FE7C361-72B9-31F4-CDBB-B9AEF645B14E}"/>
              </a:ext>
            </a:extLst>
          </p:cNvPr>
          <p:cNvSpPr/>
          <p:nvPr/>
        </p:nvSpPr>
        <p:spPr>
          <a:xfrm>
            <a:off x="7143616" y="415393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32" name="Group 63531">
            <a:extLst>
              <a:ext uri="{FF2B5EF4-FFF2-40B4-BE49-F238E27FC236}">
                <a16:creationId xmlns:a16="http://schemas.microsoft.com/office/drawing/2014/main" id="{18CAAC57-8530-C9D4-8AA5-D6D897E312FB}"/>
              </a:ext>
            </a:extLst>
          </p:cNvPr>
          <p:cNvGrpSpPr/>
          <p:nvPr/>
        </p:nvGrpSpPr>
        <p:grpSpPr>
          <a:xfrm>
            <a:off x="6897670" y="3715952"/>
            <a:ext cx="742757" cy="86400"/>
            <a:chOff x="6218027" y="6563166"/>
            <a:chExt cx="310056" cy="105651"/>
          </a:xfrm>
        </p:grpSpPr>
        <p:cxnSp>
          <p:nvCxnSpPr>
            <p:cNvPr id="63533" name="Straight Connector 63532">
              <a:extLst>
                <a:ext uri="{FF2B5EF4-FFF2-40B4-BE49-F238E27FC236}">
                  <a16:creationId xmlns:a16="http://schemas.microsoft.com/office/drawing/2014/main" id="{15848FB6-AA84-7211-DD6F-29A7BEFE2A72}"/>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4" name="Straight Connector 63533">
              <a:extLst>
                <a:ext uri="{FF2B5EF4-FFF2-40B4-BE49-F238E27FC236}">
                  <a16:creationId xmlns:a16="http://schemas.microsoft.com/office/drawing/2014/main" id="{DA43F91A-A700-032F-2A63-6FDA790932CB}"/>
                </a:ext>
              </a:extLst>
            </p:cNvPr>
            <p:cNvCxnSpPr>
              <a:cxnSpLocks/>
            </p:cNvCxnSpPr>
            <p:nvPr/>
          </p:nvCxnSpPr>
          <p:spPr>
            <a:xfrm>
              <a:off x="6218027" y="6615991"/>
              <a:ext cx="31005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5" name="Straight Connector 63534">
              <a:extLst>
                <a:ext uri="{FF2B5EF4-FFF2-40B4-BE49-F238E27FC236}">
                  <a16:creationId xmlns:a16="http://schemas.microsoft.com/office/drawing/2014/main" id="{C0CC0C49-1E44-960D-2226-BDAAB162A54E}"/>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36" name="Oval 63535">
            <a:extLst>
              <a:ext uri="{FF2B5EF4-FFF2-40B4-BE49-F238E27FC236}">
                <a16:creationId xmlns:a16="http://schemas.microsoft.com/office/drawing/2014/main" id="{33B762A2-42A1-822F-DA93-08489B035BDD}"/>
              </a:ext>
            </a:extLst>
          </p:cNvPr>
          <p:cNvSpPr/>
          <p:nvPr/>
        </p:nvSpPr>
        <p:spPr>
          <a:xfrm>
            <a:off x="7226181" y="371775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37" name="Group 63536">
            <a:extLst>
              <a:ext uri="{FF2B5EF4-FFF2-40B4-BE49-F238E27FC236}">
                <a16:creationId xmlns:a16="http://schemas.microsoft.com/office/drawing/2014/main" id="{3159B9A5-F0C1-594D-0846-13760176BA45}"/>
              </a:ext>
            </a:extLst>
          </p:cNvPr>
          <p:cNvGrpSpPr/>
          <p:nvPr/>
        </p:nvGrpSpPr>
        <p:grpSpPr>
          <a:xfrm>
            <a:off x="6947496" y="3572971"/>
            <a:ext cx="295200" cy="86400"/>
            <a:chOff x="6212499" y="6563166"/>
            <a:chExt cx="315584" cy="105651"/>
          </a:xfrm>
        </p:grpSpPr>
        <p:cxnSp>
          <p:nvCxnSpPr>
            <p:cNvPr id="63538" name="Straight Connector 63537">
              <a:extLst>
                <a:ext uri="{FF2B5EF4-FFF2-40B4-BE49-F238E27FC236}">
                  <a16:creationId xmlns:a16="http://schemas.microsoft.com/office/drawing/2014/main" id="{EC286D1C-0211-983B-A956-74D93D8EA319}"/>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9" name="Straight Connector 63538">
              <a:extLst>
                <a:ext uri="{FF2B5EF4-FFF2-40B4-BE49-F238E27FC236}">
                  <a16:creationId xmlns:a16="http://schemas.microsoft.com/office/drawing/2014/main" id="{AE170110-F72C-E6A9-2603-46DF1AC2F5A3}"/>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0" name="Straight Connector 63539">
              <a:extLst>
                <a:ext uri="{FF2B5EF4-FFF2-40B4-BE49-F238E27FC236}">
                  <a16:creationId xmlns:a16="http://schemas.microsoft.com/office/drawing/2014/main" id="{6D64D204-7CAE-5298-DED4-1156E67048A3}"/>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41" name="Oval 63540">
            <a:extLst>
              <a:ext uri="{FF2B5EF4-FFF2-40B4-BE49-F238E27FC236}">
                <a16:creationId xmlns:a16="http://schemas.microsoft.com/office/drawing/2014/main" id="{2ED9A752-FB11-CA39-6B59-1E8691AFE638}"/>
              </a:ext>
            </a:extLst>
          </p:cNvPr>
          <p:cNvSpPr/>
          <p:nvPr/>
        </p:nvSpPr>
        <p:spPr>
          <a:xfrm>
            <a:off x="7060816" y="356535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42" name="Group 63541">
            <a:extLst>
              <a:ext uri="{FF2B5EF4-FFF2-40B4-BE49-F238E27FC236}">
                <a16:creationId xmlns:a16="http://schemas.microsoft.com/office/drawing/2014/main" id="{71335197-66C4-66E7-C83B-AB24C8F571F9}"/>
              </a:ext>
            </a:extLst>
          </p:cNvPr>
          <p:cNvGrpSpPr/>
          <p:nvPr/>
        </p:nvGrpSpPr>
        <p:grpSpPr>
          <a:xfrm>
            <a:off x="7073620" y="3284127"/>
            <a:ext cx="367200" cy="86400"/>
            <a:chOff x="6212499" y="6563166"/>
            <a:chExt cx="315584" cy="105651"/>
          </a:xfrm>
        </p:grpSpPr>
        <p:cxnSp>
          <p:nvCxnSpPr>
            <p:cNvPr id="63543" name="Straight Connector 63542">
              <a:extLst>
                <a:ext uri="{FF2B5EF4-FFF2-40B4-BE49-F238E27FC236}">
                  <a16:creationId xmlns:a16="http://schemas.microsoft.com/office/drawing/2014/main" id="{2D147DEA-DA7B-4C05-629A-3BB2F154120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4" name="Straight Connector 63543">
              <a:extLst>
                <a:ext uri="{FF2B5EF4-FFF2-40B4-BE49-F238E27FC236}">
                  <a16:creationId xmlns:a16="http://schemas.microsoft.com/office/drawing/2014/main" id="{644A0521-D77E-6C23-C286-4725C9989AA8}"/>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5" name="Straight Connector 63544">
              <a:extLst>
                <a:ext uri="{FF2B5EF4-FFF2-40B4-BE49-F238E27FC236}">
                  <a16:creationId xmlns:a16="http://schemas.microsoft.com/office/drawing/2014/main" id="{170C9F56-F339-A23F-465C-00C11093C423}"/>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46" name="Oval 63545">
            <a:extLst>
              <a:ext uri="{FF2B5EF4-FFF2-40B4-BE49-F238E27FC236}">
                <a16:creationId xmlns:a16="http://schemas.microsoft.com/office/drawing/2014/main" id="{D54CA7D8-F19D-3EEA-BF08-0FD745A57FDB}"/>
              </a:ext>
            </a:extLst>
          </p:cNvPr>
          <p:cNvSpPr/>
          <p:nvPr/>
        </p:nvSpPr>
        <p:spPr>
          <a:xfrm>
            <a:off x="7201507" y="3292083"/>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47" name="Group 63546">
            <a:extLst>
              <a:ext uri="{FF2B5EF4-FFF2-40B4-BE49-F238E27FC236}">
                <a16:creationId xmlns:a16="http://schemas.microsoft.com/office/drawing/2014/main" id="{FD596F07-389D-80F0-AA16-36A91AE98ABB}"/>
              </a:ext>
            </a:extLst>
          </p:cNvPr>
          <p:cNvGrpSpPr/>
          <p:nvPr/>
        </p:nvGrpSpPr>
        <p:grpSpPr>
          <a:xfrm>
            <a:off x="6816117" y="3133337"/>
            <a:ext cx="360000" cy="86400"/>
            <a:chOff x="6212499" y="6563166"/>
            <a:chExt cx="315584" cy="105651"/>
          </a:xfrm>
        </p:grpSpPr>
        <p:cxnSp>
          <p:nvCxnSpPr>
            <p:cNvPr id="63548" name="Straight Connector 63547">
              <a:extLst>
                <a:ext uri="{FF2B5EF4-FFF2-40B4-BE49-F238E27FC236}">
                  <a16:creationId xmlns:a16="http://schemas.microsoft.com/office/drawing/2014/main" id="{520D6F71-0C97-656E-82F1-5FD92EAF435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9" name="Straight Connector 63548">
              <a:extLst>
                <a:ext uri="{FF2B5EF4-FFF2-40B4-BE49-F238E27FC236}">
                  <a16:creationId xmlns:a16="http://schemas.microsoft.com/office/drawing/2014/main" id="{23AAD39B-41C2-97D4-6A23-63F54D489F6A}"/>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0" name="Straight Connector 63549">
              <a:extLst>
                <a:ext uri="{FF2B5EF4-FFF2-40B4-BE49-F238E27FC236}">
                  <a16:creationId xmlns:a16="http://schemas.microsoft.com/office/drawing/2014/main" id="{B9E49D15-81B2-77F8-F31D-BC78EDF69C6E}"/>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51" name="Oval 63550">
            <a:extLst>
              <a:ext uri="{FF2B5EF4-FFF2-40B4-BE49-F238E27FC236}">
                <a16:creationId xmlns:a16="http://schemas.microsoft.com/office/drawing/2014/main" id="{22106592-B75F-6868-C1F1-69ED3B0443B6}"/>
              </a:ext>
            </a:extLst>
          </p:cNvPr>
          <p:cNvSpPr/>
          <p:nvPr/>
        </p:nvSpPr>
        <p:spPr>
          <a:xfrm>
            <a:off x="6949815" y="3144939"/>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52" name="Group 63551">
            <a:extLst>
              <a:ext uri="{FF2B5EF4-FFF2-40B4-BE49-F238E27FC236}">
                <a16:creationId xmlns:a16="http://schemas.microsoft.com/office/drawing/2014/main" id="{4C92F068-C0DE-67BB-A608-E5715D324F9B}"/>
              </a:ext>
            </a:extLst>
          </p:cNvPr>
          <p:cNvGrpSpPr/>
          <p:nvPr/>
        </p:nvGrpSpPr>
        <p:grpSpPr>
          <a:xfrm>
            <a:off x="7021069" y="2847052"/>
            <a:ext cx="288000" cy="86400"/>
            <a:chOff x="6212499" y="6563166"/>
            <a:chExt cx="315584" cy="105651"/>
          </a:xfrm>
        </p:grpSpPr>
        <p:cxnSp>
          <p:nvCxnSpPr>
            <p:cNvPr id="63553" name="Straight Connector 63552">
              <a:extLst>
                <a:ext uri="{FF2B5EF4-FFF2-40B4-BE49-F238E27FC236}">
                  <a16:creationId xmlns:a16="http://schemas.microsoft.com/office/drawing/2014/main" id="{C746B3AF-6906-AAB7-7127-CCC93F93711D}"/>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4" name="Straight Connector 63553">
              <a:extLst>
                <a:ext uri="{FF2B5EF4-FFF2-40B4-BE49-F238E27FC236}">
                  <a16:creationId xmlns:a16="http://schemas.microsoft.com/office/drawing/2014/main" id="{C2CB53AC-0D7E-0BA0-C750-13FDD39A6186}"/>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5" name="Straight Connector 63554">
              <a:extLst>
                <a:ext uri="{FF2B5EF4-FFF2-40B4-BE49-F238E27FC236}">
                  <a16:creationId xmlns:a16="http://schemas.microsoft.com/office/drawing/2014/main" id="{8410923E-EFEC-3421-75E9-DA53E7F170E8}"/>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56" name="Oval 63555">
            <a:extLst>
              <a:ext uri="{FF2B5EF4-FFF2-40B4-BE49-F238E27FC236}">
                <a16:creationId xmlns:a16="http://schemas.microsoft.com/office/drawing/2014/main" id="{D40003F5-A397-1AB2-88BD-DD707204B52C}"/>
              </a:ext>
            </a:extLst>
          </p:cNvPr>
          <p:cNvSpPr/>
          <p:nvPr/>
        </p:nvSpPr>
        <p:spPr>
          <a:xfrm>
            <a:off x="7129685" y="286116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57" name="Group 63556">
            <a:extLst>
              <a:ext uri="{FF2B5EF4-FFF2-40B4-BE49-F238E27FC236}">
                <a16:creationId xmlns:a16="http://schemas.microsoft.com/office/drawing/2014/main" id="{F5E86776-5111-BED7-8C06-498AF9EE2B0E}"/>
              </a:ext>
            </a:extLst>
          </p:cNvPr>
          <p:cNvGrpSpPr/>
          <p:nvPr/>
        </p:nvGrpSpPr>
        <p:grpSpPr>
          <a:xfrm>
            <a:off x="6847648" y="2704936"/>
            <a:ext cx="352800" cy="86400"/>
            <a:chOff x="6212499" y="6563166"/>
            <a:chExt cx="315584" cy="105651"/>
          </a:xfrm>
        </p:grpSpPr>
        <p:cxnSp>
          <p:nvCxnSpPr>
            <p:cNvPr id="63558" name="Straight Connector 63557">
              <a:extLst>
                <a:ext uri="{FF2B5EF4-FFF2-40B4-BE49-F238E27FC236}">
                  <a16:creationId xmlns:a16="http://schemas.microsoft.com/office/drawing/2014/main" id="{1670AE11-45FC-CBFF-5A3E-F478A1E3A3FB}"/>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9" name="Straight Connector 63558">
              <a:extLst>
                <a:ext uri="{FF2B5EF4-FFF2-40B4-BE49-F238E27FC236}">
                  <a16:creationId xmlns:a16="http://schemas.microsoft.com/office/drawing/2014/main" id="{8F98A577-7DF6-50FB-DDE1-B6AF500BBF7B}"/>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0" name="Straight Connector 63559">
              <a:extLst>
                <a:ext uri="{FF2B5EF4-FFF2-40B4-BE49-F238E27FC236}">
                  <a16:creationId xmlns:a16="http://schemas.microsoft.com/office/drawing/2014/main" id="{D89799EF-7223-63E7-90FF-3E56EB0CA86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61" name="Oval 63560">
            <a:extLst>
              <a:ext uri="{FF2B5EF4-FFF2-40B4-BE49-F238E27FC236}">
                <a16:creationId xmlns:a16="http://schemas.microsoft.com/office/drawing/2014/main" id="{F635F5E7-51F5-DDD2-DD9F-6E8727C64B43}"/>
              </a:ext>
            </a:extLst>
          </p:cNvPr>
          <p:cNvSpPr/>
          <p:nvPr/>
        </p:nvSpPr>
        <p:spPr>
          <a:xfrm>
            <a:off x="6981347" y="271927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62" name="Group 63561">
            <a:extLst>
              <a:ext uri="{FF2B5EF4-FFF2-40B4-BE49-F238E27FC236}">
                <a16:creationId xmlns:a16="http://schemas.microsoft.com/office/drawing/2014/main" id="{04791CB6-8D64-1888-9A52-AA72EC95697D}"/>
              </a:ext>
            </a:extLst>
          </p:cNvPr>
          <p:cNvGrpSpPr/>
          <p:nvPr/>
        </p:nvGrpSpPr>
        <p:grpSpPr>
          <a:xfrm>
            <a:off x="7015814" y="1549693"/>
            <a:ext cx="223200" cy="86400"/>
            <a:chOff x="6212499" y="6563166"/>
            <a:chExt cx="315584" cy="105651"/>
          </a:xfrm>
        </p:grpSpPr>
        <p:cxnSp>
          <p:nvCxnSpPr>
            <p:cNvPr id="63563" name="Straight Connector 63562">
              <a:extLst>
                <a:ext uri="{FF2B5EF4-FFF2-40B4-BE49-F238E27FC236}">
                  <a16:creationId xmlns:a16="http://schemas.microsoft.com/office/drawing/2014/main" id="{A5F35EFB-E03B-118D-C551-41E48B7A9A14}"/>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4" name="Straight Connector 63563">
              <a:extLst>
                <a:ext uri="{FF2B5EF4-FFF2-40B4-BE49-F238E27FC236}">
                  <a16:creationId xmlns:a16="http://schemas.microsoft.com/office/drawing/2014/main" id="{3B822683-B0DD-BC54-27A4-879DD779CDAB}"/>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5" name="Straight Connector 63564">
              <a:extLst>
                <a:ext uri="{FF2B5EF4-FFF2-40B4-BE49-F238E27FC236}">
                  <a16:creationId xmlns:a16="http://schemas.microsoft.com/office/drawing/2014/main" id="{4048FE7B-CDC9-4B45-55BB-C6D32729A6FB}"/>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66" name="Oval 63565">
            <a:extLst>
              <a:ext uri="{FF2B5EF4-FFF2-40B4-BE49-F238E27FC236}">
                <a16:creationId xmlns:a16="http://schemas.microsoft.com/office/drawing/2014/main" id="{59929FD4-4BCC-79F0-55D4-E4B46576E7D1}"/>
              </a:ext>
            </a:extLst>
          </p:cNvPr>
          <p:cNvSpPr/>
          <p:nvPr/>
        </p:nvSpPr>
        <p:spPr>
          <a:xfrm>
            <a:off x="7085809" y="1568388"/>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67" name="Group 63566">
            <a:extLst>
              <a:ext uri="{FF2B5EF4-FFF2-40B4-BE49-F238E27FC236}">
                <a16:creationId xmlns:a16="http://schemas.microsoft.com/office/drawing/2014/main" id="{A9C80E6B-DF26-B680-1AFA-EA3870917791}"/>
              </a:ext>
            </a:extLst>
          </p:cNvPr>
          <p:cNvGrpSpPr/>
          <p:nvPr/>
        </p:nvGrpSpPr>
        <p:grpSpPr>
          <a:xfrm>
            <a:off x="6905456" y="1840526"/>
            <a:ext cx="316800" cy="86400"/>
            <a:chOff x="6212499" y="6563166"/>
            <a:chExt cx="315584" cy="105651"/>
          </a:xfrm>
        </p:grpSpPr>
        <p:cxnSp>
          <p:nvCxnSpPr>
            <p:cNvPr id="63568" name="Straight Connector 63567">
              <a:extLst>
                <a:ext uri="{FF2B5EF4-FFF2-40B4-BE49-F238E27FC236}">
                  <a16:creationId xmlns:a16="http://schemas.microsoft.com/office/drawing/2014/main" id="{2926F9DD-58C2-9D29-D844-973A698BDFA6}"/>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9" name="Straight Connector 63568">
              <a:extLst>
                <a:ext uri="{FF2B5EF4-FFF2-40B4-BE49-F238E27FC236}">
                  <a16:creationId xmlns:a16="http://schemas.microsoft.com/office/drawing/2014/main" id="{BA4507A6-1BC6-F078-5EDE-709F43E694CE}"/>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0" name="Straight Connector 63569">
              <a:extLst>
                <a:ext uri="{FF2B5EF4-FFF2-40B4-BE49-F238E27FC236}">
                  <a16:creationId xmlns:a16="http://schemas.microsoft.com/office/drawing/2014/main" id="{56DFEC69-5B8D-638F-652D-F604F162B066}"/>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71" name="Oval 63570">
            <a:extLst>
              <a:ext uri="{FF2B5EF4-FFF2-40B4-BE49-F238E27FC236}">
                <a16:creationId xmlns:a16="http://schemas.microsoft.com/office/drawing/2014/main" id="{C9B46464-D376-27D3-8C38-56A9F38FEA25}"/>
              </a:ext>
            </a:extLst>
          </p:cNvPr>
          <p:cNvSpPr/>
          <p:nvPr/>
        </p:nvSpPr>
        <p:spPr>
          <a:xfrm>
            <a:off x="7022747" y="1852168"/>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72" name="Group 63571">
            <a:extLst>
              <a:ext uri="{FF2B5EF4-FFF2-40B4-BE49-F238E27FC236}">
                <a16:creationId xmlns:a16="http://schemas.microsoft.com/office/drawing/2014/main" id="{E37D36E7-678A-E199-A6FC-0E2052368E98}"/>
              </a:ext>
            </a:extLst>
          </p:cNvPr>
          <p:cNvGrpSpPr/>
          <p:nvPr/>
        </p:nvGrpSpPr>
        <p:grpSpPr>
          <a:xfrm>
            <a:off x="7047346" y="1987557"/>
            <a:ext cx="450000" cy="86400"/>
            <a:chOff x="6212499" y="6563166"/>
            <a:chExt cx="315584" cy="105651"/>
          </a:xfrm>
        </p:grpSpPr>
        <p:cxnSp>
          <p:nvCxnSpPr>
            <p:cNvPr id="63573" name="Straight Connector 63572">
              <a:extLst>
                <a:ext uri="{FF2B5EF4-FFF2-40B4-BE49-F238E27FC236}">
                  <a16:creationId xmlns:a16="http://schemas.microsoft.com/office/drawing/2014/main" id="{9373EB4D-F90F-F5A1-703A-67A240E6A5F1}"/>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4" name="Straight Connector 63573">
              <a:extLst>
                <a:ext uri="{FF2B5EF4-FFF2-40B4-BE49-F238E27FC236}">
                  <a16:creationId xmlns:a16="http://schemas.microsoft.com/office/drawing/2014/main" id="{17EBE59F-5EBF-7C9D-34B3-6066B3AD3CEF}"/>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5" name="Straight Connector 63574">
              <a:extLst>
                <a:ext uri="{FF2B5EF4-FFF2-40B4-BE49-F238E27FC236}">
                  <a16:creationId xmlns:a16="http://schemas.microsoft.com/office/drawing/2014/main" id="{9343523F-BD4A-8D77-D597-10FB13E87733}"/>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76" name="Oval 63575">
            <a:extLst>
              <a:ext uri="{FF2B5EF4-FFF2-40B4-BE49-F238E27FC236}">
                <a16:creationId xmlns:a16="http://schemas.microsoft.com/office/drawing/2014/main" id="{95F1C2DB-4646-D061-C8B4-177D2A48053E}"/>
              </a:ext>
            </a:extLst>
          </p:cNvPr>
          <p:cNvSpPr/>
          <p:nvPr/>
        </p:nvSpPr>
        <p:spPr>
          <a:xfrm>
            <a:off x="7244427" y="199931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77" name="Group 63576">
            <a:extLst>
              <a:ext uri="{FF2B5EF4-FFF2-40B4-BE49-F238E27FC236}">
                <a16:creationId xmlns:a16="http://schemas.microsoft.com/office/drawing/2014/main" id="{6F50FD5F-6A4D-A458-DA53-2C6640C52DD9}"/>
              </a:ext>
            </a:extLst>
          </p:cNvPr>
          <p:cNvGrpSpPr/>
          <p:nvPr/>
        </p:nvGrpSpPr>
        <p:grpSpPr>
          <a:xfrm>
            <a:off x="6958008" y="2272213"/>
            <a:ext cx="367200" cy="86400"/>
            <a:chOff x="6212499" y="6563166"/>
            <a:chExt cx="315584" cy="105651"/>
          </a:xfrm>
        </p:grpSpPr>
        <p:cxnSp>
          <p:nvCxnSpPr>
            <p:cNvPr id="63578" name="Straight Connector 63577">
              <a:extLst>
                <a:ext uri="{FF2B5EF4-FFF2-40B4-BE49-F238E27FC236}">
                  <a16:creationId xmlns:a16="http://schemas.microsoft.com/office/drawing/2014/main" id="{B8EA9655-548B-9BA0-1808-B5997E4DFD7C}"/>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9" name="Straight Connector 63578">
              <a:extLst>
                <a:ext uri="{FF2B5EF4-FFF2-40B4-BE49-F238E27FC236}">
                  <a16:creationId xmlns:a16="http://schemas.microsoft.com/office/drawing/2014/main" id="{5D5AC6CB-D6EC-2FC8-643A-8C1BEEE9DE3B}"/>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80" name="Straight Connector 63579">
              <a:extLst>
                <a:ext uri="{FF2B5EF4-FFF2-40B4-BE49-F238E27FC236}">
                  <a16:creationId xmlns:a16="http://schemas.microsoft.com/office/drawing/2014/main" id="{AFDF7EF1-C45D-C3EF-4522-30918FA530A4}"/>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81" name="Oval 63580">
            <a:extLst>
              <a:ext uri="{FF2B5EF4-FFF2-40B4-BE49-F238E27FC236}">
                <a16:creationId xmlns:a16="http://schemas.microsoft.com/office/drawing/2014/main" id="{784813F7-9FD3-6E1D-28C2-4AD48E5E8F3B}"/>
              </a:ext>
            </a:extLst>
          </p:cNvPr>
          <p:cNvSpPr/>
          <p:nvPr/>
        </p:nvSpPr>
        <p:spPr>
          <a:xfrm>
            <a:off x="7098229" y="228309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82" name="Group 63581">
            <a:extLst>
              <a:ext uri="{FF2B5EF4-FFF2-40B4-BE49-F238E27FC236}">
                <a16:creationId xmlns:a16="http://schemas.microsoft.com/office/drawing/2014/main" id="{761D7A0A-810B-6F49-4A38-F75C534EE0F3}"/>
              </a:ext>
            </a:extLst>
          </p:cNvPr>
          <p:cNvGrpSpPr/>
          <p:nvPr/>
        </p:nvGrpSpPr>
        <p:grpSpPr>
          <a:xfrm>
            <a:off x="6994794" y="2420272"/>
            <a:ext cx="288000" cy="86400"/>
            <a:chOff x="6212499" y="6563166"/>
            <a:chExt cx="315584" cy="105651"/>
          </a:xfrm>
        </p:grpSpPr>
        <p:cxnSp>
          <p:nvCxnSpPr>
            <p:cNvPr id="63583" name="Straight Connector 63582">
              <a:extLst>
                <a:ext uri="{FF2B5EF4-FFF2-40B4-BE49-F238E27FC236}">
                  <a16:creationId xmlns:a16="http://schemas.microsoft.com/office/drawing/2014/main" id="{9CE26457-BDA9-A88C-F2C4-97509E13815F}"/>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84" name="Straight Connector 63583">
              <a:extLst>
                <a:ext uri="{FF2B5EF4-FFF2-40B4-BE49-F238E27FC236}">
                  <a16:creationId xmlns:a16="http://schemas.microsoft.com/office/drawing/2014/main" id="{5AC209E4-3C01-E82A-7641-2E4CAAA83F7E}"/>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85" name="Straight Connector 63584">
              <a:extLst>
                <a:ext uri="{FF2B5EF4-FFF2-40B4-BE49-F238E27FC236}">
                  <a16:creationId xmlns:a16="http://schemas.microsoft.com/office/drawing/2014/main" id="{30F7E990-B1C8-1B4F-23D2-269875BE2550}"/>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86" name="Oval 63585">
            <a:extLst>
              <a:ext uri="{FF2B5EF4-FFF2-40B4-BE49-F238E27FC236}">
                <a16:creationId xmlns:a16="http://schemas.microsoft.com/office/drawing/2014/main" id="{719C4924-D6B0-73AD-BA30-6C0F858B357F}"/>
              </a:ext>
            </a:extLst>
          </p:cNvPr>
          <p:cNvSpPr/>
          <p:nvPr/>
        </p:nvSpPr>
        <p:spPr>
          <a:xfrm>
            <a:off x="7102216" y="2430237"/>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88" name="Oval 63587">
            <a:extLst>
              <a:ext uri="{FF2B5EF4-FFF2-40B4-BE49-F238E27FC236}">
                <a16:creationId xmlns:a16="http://schemas.microsoft.com/office/drawing/2014/main" id="{6FCA7BCB-F7F8-F8FC-D46C-09055C949408}"/>
              </a:ext>
            </a:extLst>
          </p:cNvPr>
          <p:cNvSpPr/>
          <p:nvPr/>
        </p:nvSpPr>
        <p:spPr>
          <a:xfrm>
            <a:off x="7470078" y="472674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589" name="Straight Connector 63588">
            <a:extLst>
              <a:ext uri="{FF2B5EF4-FFF2-40B4-BE49-F238E27FC236}">
                <a16:creationId xmlns:a16="http://schemas.microsoft.com/office/drawing/2014/main" id="{69A4B262-183A-DC6D-528B-783460704646}"/>
              </a:ext>
            </a:extLst>
          </p:cNvPr>
          <p:cNvCxnSpPr>
            <a:cxnSpLocks/>
          </p:cNvCxnSpPr>
          <p:nvPr/>
        </p:nvCxnSpPr>
        <p:spPr>
          <a:xfrm>
            <a:off x="7452993" y="1528825"/>
            <a:ext cx="0" cy="4301122"/>
          </a:xfrm>
          <a:prstGeom prst="line">
            <a:avLst/>
          </a:prstGeom>
          <a:ln w="1270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63595" name="Table 63594">
            <a:extLst>
              <a:ext uri="{FF2B5EF4-FFF2-40B4-BE49-F238E27FC236}">
                <a16:creationId xmlns:a16="http://schemas.microsoft.com/office/drawing/2014/main" id="{72E796DD-DAB5-F403-8429-65664C49F952}"/>
              </a:ext>
            </a:extLst>
          </p:cNvPr>
          <p:cNvGraphicFramePr>
            <a:graphicFrameLocks noGrp="1"/>
          </p:cNvGraphicFramePr>
          <p:nvPr>
            <p:extLst>
              <p:ext uri="{D42A27DB-BD31-4B8C-83A1-F6EECF244321}">
                <p14:modId xmlns:p14="http://schemas.microsoft.com/office/powerpoint/2010/main" val="2848901220"/>
              </p:ext>
            </p:extLst>
          </p:nvPr>
        </p:nvGraphicFramePr>
        <p:xfrm>
          <a:off x="1717371" y="908720"/>
          <a:ext cx="7402965" cy="457728"/>
        </p:xfrm>
        <a:graphic>
          <a:graphicData uri="http://schemas.openxmlformats.org/drawingml/2006/table">
            <a:tbl>
              <a:tblPr bandRow="1">
                <a:tableStyleId>{5C22544A-7EE6-4342-B048-85BDC9FD1C3A}</a:tableStyleId>
              </a:tblPr>
              <a:tblGrid>
                <a:gridCol w="2074373">
                  <a:extLst>
                    <a:ext uri="{9D8B030D-6E8A-4147-A177-3AD203B41FA5}">
                      <a16:colId xmlns:a16="http://schemas.microsoft.com/office/drawing/2014/main" val="3810079370"/>
                    </a:ext>
                  </a:extLst>
                </a:gridCol>
                <a:gridCol w="1080120">
                  <a:extLst>
                    <a:ext uri="{9D8B030D-6E8A-4147-A177-3AD203B41FA5}">
                      <a16:colId xmlns:a16="http://schemas.microsoft.com/office/drawing/2014/main" val="282449648"/>
                    </a:ext>
                  </a:extLst>
                </a:gridCol>
                <a:gridCol w="792088">
                  <a:extLst>
                    <a:ext uri="{9D8B030D-6E8A-4147-A177-3AD203B41FA5}">
                      <a16:colId xmlns:a16="http://schemas.microsoft.com/office/drawing/2014/main" val="3511947113"/>
                    </a:ext>
                  </a:extLst>
                </a:gridCol>
                <a:gridCol w="2304256">
                  <a:extLst>
                    <a:ext uri="{9D8B030D-6E8A-4147-A177-3AD203B41FA5}">
                      <a16:colId xmlns:a16="http://schemas.microsoft.com/office/drawing/2014/main" val="2582601066"/>
                    </a:ext>
                  </a:extLst>
                </a:gridCol>
                <a:gridCol w="1152128">
                  <a:extLst>
                    <a:ext uri="{9D8B030D-6E8A-4147-A177-3AD203B41FA5}">
                      <a16:colId xmlns:a16="http://schemas.microsoft.com/office/drawing/2014/main" val="1223177447"/>
                    </a:ext>
                  </a:extLst>
                </a:gridCol>
              </a:tblGrid>
              <a:tr h="0">
                <a:tc>
                  <a:txBody>
                    <a:bodyPr/>
                    <a:lstStyle/>
                    <a:p>
                      <a:pPr>
                        <a:lnSpc>
                          <a:spcPct val="85000"/>
                        </a:lnSpc>
                      </a:pPr>
                      <a:r>
                        <a:rPr lang="en-US" sz="1200" b="1" dirty="0">
                          <a:latin typeface="Arial" panose="020B0604020202020204" pitchFamily="34" charset="0"/>
                          <a:cs typeface="Arial" panose="020B0604020202020204" pitchFamily="34" charset="0"/>
                        </a:rPr>
                        <a:t>Overall Survival</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9982880"/>
                  </a:ext>
                </a:extLst>
              </a:tr>
              <a:tr h="143024">
                <a:tc>
                  <a:txBody>
                    <a:bodyPr/>
                    <a:lstStyle/>
                    <a:p>
                      <a:pPr>
                        <a:lnSpc>
                          <a:spcPct val="85000"/>
                        </a:lnSpc>
                      </a:pPr>
                      <a:r>
                        <a:rPr lang="en-US" sz="1000" b="1" dirty="0">
                          <a:latin typeface="Arial" panose="020B0604020202020204" pitchFamily="34" charset="0"/>
                          <a:cs typeface="Arial" panose="020B0604020202020204" pitchFamily="34" charset="0"/>
                        </a:rPr>
                        <a:t>Subgroup</a:t>
                      </a:r>
                    </a:p>
                  </a:txBody>
                  <a:tcPr marL="0" marR="0" marT="7200" marB="72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1000" b="1" dirty="0">
                          <a:latin typeface="Arial" panose="020B0604020202020204" pitchFamily="34" charset="0"/>
                          <a:cs typeface="Arial" panose="020B0604020202020204" pitchFamily="34" charset="0"/>
                        </a:rPr>
                        <a:t>GEM + </a:t>
                      </a:r>
                      <a:r>
                        <a:rPr lang="en-US" sz="1000" b="1" dirty="0" err="1">
                          <a:latin typeface="Arial" panose="020B0604020202020204" pitchFamily="34" charset="0"/>
                          <a:cs typeface="Arial" panose="020B0604020202020204" pitchFamily="34" charset="0"/>
                        </a:rPr>
                        <a:t>NabP</a:t>
                      </a: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1000" b="1" dirty="0">
                          <a:latin typeface="Arial" panose="020B0604020202020204" pitchFamily="34" charset="0"/>
                          <a:cs typeface="Arial" panose="020B0604020202020204" pitchFamily="34" charset="0"/>
                        </a:rPr>
                        <a:t>GEM</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85000"/>
                        </a:lnSpc>
                      </a:pPr>
                      <a:r>
                        <a:rPr lang="en-US" sz="1000" b="1" dirty="0">
                          <a:latin typeface="Arial" panose="020B0604020202020204" pitchFamily="34" charset="0"/>
                          <a:cs typeface="Arial" panose="020B0604020202020204" pitchFamily="34" charset="0"/>
                        </a:rPr>
                        <a:t>Hazard Ratio for death (95% CI)</a:t>
                      </a:r>
                    </a:p>
                  </a:txBody>
                  <a:tcPr marL="0" marR="0" marT="7200" marB="72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r h="143024">
                <a:tc>
                  <a:txBody>
                    <a:bodyPr/>
                    <a:lstStyle/>
                    <a:p>
                      <a:pPr marL="0" indent="177800">
                        <a:lnSpc>
                          <a:spcPct val="85000"/>
                        </a:lnSpc>
                        <a:tabLst/>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85000"/>
                        </a:lnSpc>
                      </a:pPr>
                      <a:r>
                        <a:rPr lang="en-US" sz="1000" b="0" i="1" dirty="0">
                          <a:latin typeface="Arial" panose="020B0604020202020204" pitchFamily="34" charset="0"/>
                          <a:cs typeface="Arial" panose="020B0604020202020204" pitchFamily="34" charset="0"/>
                        </a:rPr>
                        <a:t>No. of events/no. of patients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dirty="0"/>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541035"/>
                  </a:ext>
                </a:extLst>
              </a:tr>
            </a:tbl>
          </a:graphicData>
        </a:graphic>
      </p:graphicFrame>
      <p:sp>
        <p:nvSpPr>
          <p:cNvPr id="8" name="Rectangle 7">
            <a:extLst>
              <a:ext uri="{FF2B5EF4-FFF2-40B4-BE49-F238E27FC236}">
                <a16:creationId xmlns:a16="http://schemas.microsoft.com/office/drawing/2014/main" id="{B4296C9A-F625-6B4E-9F3E-0FC375485FE6}"/>
              </a:ext>
            </a:extLst>
          </p:cNvPr>
          <p:cNvSpPr/>
          <p:nvPr/>
        </p:nvSpPr>
        <p:spPr>
          <a:xfrm>
            <a:off x="1655325" y="2542031"/>
            <a:ext cx="7537015" cy="427661"/>
          </a:xfrm>
          <a:prstGeom prst="rect">
            <a:avLst/>
          </a:prstGeom>
          <a:noFill/>
          <a:ln w="28575"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ln>
                <a:solidFill>
                  <a:srgbClr val="FF0000"/>
                </a:solidFill>
              </a:l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687F5AB0-D5B4-F34D-A507-2BC40572D748}"/>
              </a:ext>
            </a:extLst>
          </p:cNvPr>
          <p:cNvGraphicFramePr>
            <a:graphicFrameLocks noGrp="1"/>
          </p:cNvGraphicFramePr>
          <p:nvPr>
            <p:extLst>
              <p:ext uri="{D42A27DB-BD31-4B8C-83A1-F6EECF244321}">
                <p14:modId xmlns:p14="http://schemas.microsoft.com/office/powerpoint/2010/main" val="2577410125"/>
              </p:ext>
            </p:extLst>
          </p:nvPr>
        </p:nvGraphicFramePr>
        <p:xfrm>
          <a:off x="619125" y="1093346"/>
          <a:ext cx="7704856" cy="4419210"/>
        </p:xfrm>
        <a:graphic>
          <a:graphicData uri="http://schemas.openxmlformats.org/drawingml/2006/table">
            <a:tbl>
              <a:tblPr firstRow="1" bandRow="1">
                <a:tableStyleId>{5C22544A-7EE6-4342-B048-85BDC9FD1C3A}</a:tableStyleId>
              </a:tblPr>
              <a:tblGrid>
                <a:gridCol w="4684787">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35893">
                  <a:extLst>
                    <a:ext uri="{9D8B030D-6E8A-4147-A177-3AD203B41FA5}">
                      <a16:colId xmlns:a16="http://schemas.microsoft.com/office/drawing/2014/main" val="20002"/>
                    </a:ext>
                  </a:extLst>
                </a:gridCol>
              </a:tblGrid>
              <a:tr h="523139">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Preferred Term</a:t>
                      </a:r>
                      <a:endParaRPr kumimoji="0" lang="en-US" altLang="en-US" sz="1800" b="1" i="0" u="none" strike="noStrike" cap="none" normalizeH="0" baseline="0" dirty="0">
                        <a:ln>
                          <a:noFill/>
                        </a:ln>
                        <a:solidFill>
                          <a:schemeClr val="bg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GEM + </a:t>
                      </a:r>
                      <a:r>
                        <a:rPr lang="en-US" sz="1800" b="1" dirty="0" err="1">
                          <a:solidFill>
                            <a:schemeClr val="bg1"/>
                          </a:solidFill>
                          <a:latin typeface="Arial" panose="020B0604020202020204" pitchFamily="34" charset="0"/>
                          <a:cs typeface="Arial" panose="020B0604020202020204" pitchFamily="34" charset="0"/>
                        </a:rPr>
                        <a:t>NabP</a:t>
                      </a:r>
                      <a:r>
                        <a:rPr lang="en-US" sz="1800" b="1" dirty="0">
                          <a:solidFill>
                            <a:schemeClr val="bg1"/>
                          </a:solidFill>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(n=421)</a:t>
                      </a:r>
                      <a:endParaRPr kumimoji="0" lang="en-US" altLang="en-US" sz="1800" b="1" i="0" u="none" strike="noStrike" cap="none" normalizeH="0" baseline="0" dirty="0">
                        <a:ln>
                          <a:noFill/>
                        </a:ln>
                        <a:solidFill>
                          <a:schemeClr val="bg1"/>
                        </a:solidFill>
                        <a:effectLst/>
                        <a:latin typeface="Arial" charset="0"/>
                        <a:ea typeface="SimSun" charset="0"/>
                        <a:cs typeface="Arial" charset="0"/>
                      </a:endParaRPr>
                    </a:p>
                  </a:txBody>
                  <a:tcPr marL="975" marR="975" marT="0" marB="0"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GEM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(n=402)</a:t>
                      </a:r>
                      <a:endParaRPr kumimoji="0" lang="en-US" altLang="en-US" sz="1800" b="1" i="0" u="none" strike="noStrike" cap="none" normalizeH="0" baseline="0" dirty="0">
                        <a:ln>
                          <a:noFill/>
                        </a:ln>
                        <a:solidFill>
                          <a:schemeClr val="bg1"/>
                        </a:solidFill>
                        <a:effectLst/>
                        <a:latin typeface="Arial" charset="0"/>
                        <a:ea typeface="SimSun" charset="0"/>
                        <a:cs typeface="Arial" charset="0"/>
                      </a:endParaRPr>
                    </a:p>
                  </a:txBody>
                  <a:tcPr marL="975" marR="975" marT="0" marB="0" anchor="ctr" horzOverflow="overflow"/>
                </a:tc>
                <a:extLst>
                  <a:ext uri="{0D108BD9-81ED-4DB2-BD59-A6C34878D82A}">
                    <a16:rowId xmlns:a16="http://schemas.microsoft.com/office/drawing/2014/main" val="10000"/>
                  </a:ext>
                </a:extLst>
              </a:tr>
              <a:tr h="1059902">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Grade ≥3 Hematologic </a:t>
                      </a:r>
                      <a:r>
                        <a:rPr kumimoji="0" lang="en-US" altLang="en-US" sz="1400" b="0" u="none" strike="noStrike" cap="none" normalizeH="0" baseline="0" dirty="0" err="1">
                          <a:ln>
                            <a:noFill/>
                          </a:ln>
                          <a:solidFill>
                            <a:schemeClr val="tx1"/>
                          </a:solidFill>
                          <a:effectLst/>
                        </a:rPr>
                        <a:t>AE</a:t>
                      </a:r>
                      <a:r>
                        <a:rPr kumimoji="0" lang="en-US" altLang="en-US" sz="1400" b="0" u="none" strike="noStrike" cap="none" normalizeH="0" baseline="30000" dirty="0" err="1">
                          <a:ln>
                            <a:noFill/>
                          </a:ln>
                          <a:solidFill>
                            <a:schemeClr val="tx1"/>
                          </a:solidFill>
                          <a:effectLst/>
                        </a:rPr>
                        <a:t>a</a:t>
                      </a:r>
                      <a:r>
                        <a:rPr kumimoji="0" lang="en-US" altLang="en-US" sz="1400" b="0" u="none" strike="noStrike" cap="none" normalizeH="0" baseline="0" dirty="0">
                          <a:ln>
                            <a:noFill/>
                          </a:ln>
                          <a:solidFill>
                            <a:schemeClr val="tx1"/>
                          </a:solidFill>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Neutropenia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Leukopenia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Thrombocytopenia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a:t>
                      </a:r>
                      <a:r>
                        <a:rPr kumimoji="0" lang="en-US" altLang="en-US" sz="1400" b="0" u="none" strike="noStrike" cap="none" normalizeH="0" baseline="0" dirty="0" err="1">
                          <a:ln>
                            <a:noFill/>
                          </a:ln>
                          <a:solidFill>
                            <a:schemeClr val="tx1"/>
                          </a:solidFill>
                          <a:effectLst/>
                        </a:rPr>
                        <a:t>Anaemia</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AA152A"/>
                          </a:solidFill>
                          <a:effectLst/>
                        </a:rPr>
                        <a:t>38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AA152A"/>
                          </a:solidFill>
                          <a:effectLst/>
                        </a:rPr>
                        <a:t>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13</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12</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extLst>
                  <a:ext uri="{0D108BD9-81ED-4DB2-BD59-A6C34878D82A}">
                    <a16:rowId xmlns:a16="http://schemas.microsoft.com/office/drawing/2014/main" val="10001"/>
                  </a:ext>
                </a:extLst>
              </a:tr>
              <a:tr h="27519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Patients who received growth factors, %</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26</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15</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extLst>
                  <a:ext uri="{0D108BD9-81ED-4DB2-BD59-A6C34878D82A}">
                    <a16:rowId xmlns:a16="http://schemas.microsoft.com/office/drawing/2014/main" val="10002"/>
                  </a:ext>
                </a:extLst>
              </a:tr>
              <a:tr h="27519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Febrile </a:t>
                      </a:r>
                      <a:r>
                        <a:rPr kumimoji="0" lang="en-US" altLang="en-US" sz="1400" b="0" u="none" strike="noStrike" cap="none" normalizeH="0" baseline="0" dirty="0" err="1">
                          <a:ln>
                            <a:noFill/>
                          </a:ln>
                          <a:solidFill>
                            <a:schemeClr val="tx1"/>
                          </a:solidFill>
                          <a:effectLst/>
                        </a:rPr>
                        <a:t>Neutropenia,</a:t>
                      </a:r>
                      <a:r>
                        <a:rPr kumimoji="0" lang="en-US" altLang="en-US" sz="1200" b="0" u="none" strike="noStrike" cap="none" normalizeH="0" baseline="30000" dirty="0" err="1">
                          <a:ln>
                            <a:noFill/>
                          </a:ln>
                          <a:solidFill>
                            <a:schemeClr val="tx1"/>
                          </a:solidFill>
                          <a:effectLst/>
                        </a:rPr>
                        <a:t>b</a:t>
                      </a:r>
                      <a:r>
                        <a:rPr kumimoji="0" lang="en-US" altLang="en-US" sz="1200" b="0" u="none" strike="noStrike" cap="none" normalizeH="0" baseline="0" dirty="0">
                          <a:ln>
                            <a:noFill/>
                          </a:ln>
                          <a:solidFill>
                            <a:schemeClr val="tx1"/>
                          </a:solidFill>
                          <a:effectLst/>
                        </a:rPr>
                        <a:t> </a:t>
                      </a:r>
                      <a:r>
                        <a:rPr kumimoji="0" lang="en-US" altLang="en-US" sz="1400" b="0" u="none" strike="noStrike" cap="none" normalizeH="0" baseline="0" dirty="0">
                          <a:ln>
                            <a:noFill/>
                          </a:ln>
                          <a:solidFill>
                            <a:schemeClr val="tx1"/>
                          </a:solidFill>
                          <a:effectLst/>
                        </a:rPr>
                        <a:t>%</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3</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extLst>
                  <a:ext uri="{0D108BD9-81ED-4DB2-BD59-A6C34878D82A}">
                    <a16:rowId xmlns:a16="http://schemas.microsoft.com/office/drawing/2014/main" val="10003"/>
                  </a:ext>
                </a:extLst>
              </a:tr>
              <a:tr h="863724">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Grade ≥3 Non-hematologic </a:t>
                      </a:r>
                      <a:r>
                        <a:rPr kumimoji="0" lang="en-US" altLang="en-US" sz="1400" b="0" u="none" strike="noStrike" cap="none" normalizeH="0" baseline="0" dirty="0" err="1">
                          <a:ln>
                            <a:noFill/>
                          </a:ln>
                          <a:solidFill>
                            <a:schemeClr val="tx1"/>
                          </a:solidFill>
                          <a:effectLst/>
                        </a:rPr>
                        <a:t>AE</a:t>
                      </a:r>
                      <a:r>
                        <a:rPr kumimoji="0" lang="en-US" altLang="en-US" sz="1400" b="0" u="none" strike="noStrike" cap="none" normalizeH="0" baseline="30000" dirty="0" err="1">
                          <a:ln>
                            <a:noFill/>
                          </a:ln>
                          <a:solidFill>
                            <a:schemeClr val="tx1"/>
                          </a:solidFill>
                          <a:effectLst/>
                        </a:rPr>
                        <a:t>b</a:t>
                      </a:r>
                      <a:r>
                        <a:rPr kumimoji="0" lang="en-US" altLang="en-US" sz="1400" b="0" u="none" strike="noStrike" cap="none" normalizeH="0" baseline="0" dirty="0">
                          <a:ln>
                            <a:noFill/>
                          </a:ln>
                          <a:solidFill>
                            <a:schemeClr val="tx1"/>
                          </a:solidFill>
                          <a:effectLst/>
                        </a:rPr>
                        <a:t> in &gt;5% patients,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Fatigue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Peripheral </a:t>
                      </a:r>
                      <a:r>
                        <a:rPr kumimoji="0" lang="en-US" altLang="en-US" sz="1400" b="0" u="none" strike="noStrike" cap="none" normalizeH="0" baseline="0" dirty="0" err="1">
                          <a:ln>
                            <a:noFill/>
                          </a:ln>
                          <a:solidFill>
                            <a:schemeClr val="tx1"/>
                          </a:solidFill>
                          <a:effectLst/>
                        </a:rPr>
                        <a:t>Neuropathy</a:t>
                      </a:r>
                      <a:r>
                        <a:rPr kumimoji="0" lang="en-US" altLang="en-US" sz="1400" b="0" u="none" strike="noStrike" cap="none" normalizeH="0" baseline="30000" dirty="0" err="1">
                          <a:ln>
                            <a:noFill/>
                          </a:ln>
                          <a:solidFill>
                            <a:schemeClr val="tx1"/>
                          </a:solidFill>
                          <a:effectLst/>
                        </a:rPr>
                        <a:t>c</a:t>
                      </a:r>
                      <a:endParaRPr kumimoji="0" lang="en-US" altLang="en-US" sz="1400" b="0" u="none" strike="noStrike" cap="none" normalizeH="0" baseline="3000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a:t>
                      </a:r>
                      <a:r>
                        <a:rPr kumimoji="0" lang="en-US" altLang="en-US" sz="1400" b="0" u="none" strike="noStrike" cap="none" normalizeH="0" baseline="0" dirty="0" err="1">
                          <a:ln>
                            <a:noFill/>
                          </a:ln>
                          <a:solidFill>
                            <a:schemeClr val="tx1"/>
                          </a:solidFill>
                          <a:effectLst/>
                        </a:rPr>
                        <a:t>Diarrhoea</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AA152A"/>
                          </a:solidFill>
                          <a:effectLst/>
                        </a:rPr>
                        <a:t>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6</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&lt;1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&lt;1</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extLst>
                  <a:ext uri="{0D108BD9-81ED-4DB2-BD59-A6C34878D82A}">
                    <a16:rowId xmlns:a16="http://schemas.microsoft.com/office/drawing/2014/main" val="10004"/>
                  </a:ext>
                </a:extLst>
              </a:tr>
              <a:tr h="1059902">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Grade ≥3 Neuropathy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Median time to Onset, median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Median time to Improvement by 1 Grade, median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Median time to Improvement to Grade ≤1, median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Patients who resumed </a:t>
                      </a:r>
                      <a:r>
                        <a:rPr kumimoji="0" lang="en-US" altLang="en-US" sz="1400" b="0" u="none" strike="noStrike" cap="none" normalizeH="0" baseline="0" dirty="0" err="1">
                          <a:ln>
                            <a:noFill/>
                          </a:ln>
                          <a:solidFill>
                            <a:schemeClr val="tx1"/>
                          </a:solidFill>
                          <a:effectLst/>
                        </a:rPr>
                        <a:t>NabP</a:t>
                      </a:r>
                      <a:r>
                        <a:rPr kumimoji="0" lang="en-US" altLang="en-US" sz="1400" b="0" u="none" strike="noStrike" cap="none" normalizeH="0" baseline="0" dirty="0">
                          <a:ln>
                            <a:noFill/>
                          </a:ln>
                          <a:solidFill>
                            <a:schemeClr val="tx1"/>
                          </a:solidFill>
                          <a:effectLst/>
                        </a:rPr>
                        <a:t>, %</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44</a:t>
                      </a:r>
                      <a:endParaRPr kumimoji="0" lang="en-US" altLang="en-US" sz="1400" b="0" i="0" u="none" strike="noStrike" cap="none" normalizeH="0" baseline="3000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113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NR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NA</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91429" marR="91429" marT="45681" marB="45681" horzOverflow="overflow"/>
                </a:tc>
                <a:extLst>
                  <a:ext uri="{0D108BD9-81ED-4DB2-BD59-A6C34878D82A}">
                    <a16:rowId xmlns:a16="http://schemas.microsoft.com/office/drawing/2014/main" val="10005"/>
                  </a:ext>
                </a:extLst>
              </a:tr>
            </a:tbl>
          </a:graphicData>
        </a:graphic>
      </p:graphicFrame>
      <p:sp>
        <p:nvSpPr>
          <p:cNvPr id="14" name="Content Placeholder 13">
            <a:extLst>
              <a:ext uri="{FF2B5EF4-FFF2-40B4-BE49-F238E27FC236}">
                <a16:creationId xmlns:a16="http://schemas.microsoft.com/office/drawing/2014/main" id="{33459136-9F39-ACD8-2ADE-8F70325B80AC}"/>
              </a:ext>
            </a:extLst>
          </p:cNvPr>
          <p:cNvSpPr>
            <a:spLocks noGrp="1"/>
          </p:cNvSpPr>
          <p:nvPr>
            <p:ph sz="quarter" idx="12"/>
          </p:nvPr>
        </p:nvSpPr>
        <p:spPr>
          <a:xfrm>
            <a:off x="8616280" y="1425575"/>
            <a:ext cx="3096344" cy="4525963"/>
          </a:xfrm>
        </p:spPr>
        <p:txBody>
          <a:bodyPr/>
          <a:lstStyle/>
          <a:p>
            <a:r>
              <a:rPr lang="en-US" altLang="en-US" dirty="0"/>
              <a:t>GEM + </a:t>
            </a:r>
            <a:r>
              <a:rPr lang="en-US" altLang="en-US" dirty="0" err="1"/>
              <a:t>NabP</a:t>
            </a:r>
            <a:r>
              <a:rPr lang="en-US" altLang="en-US" dirty="0"/>
              <a:t> group:</a:t>
            </a:r>
          </a:p>
          <a:p>
            <a:pPr lvl="1"/>
            <a:r>
              <a:rPr lang="en-US" altLang="en-US" dirty="0"/>
              <a:t>High levels of neutropenia, and thrombocytopenia</a:t>
            </a:r>
          </a:p>
          <a:p>
            <a:pPr lvl="1"/>
            <a:r>
              <a:rPr lang="en-US" altLang="en-US" dirty="0"/>
              <a:t>Significant percentage of patients with peripheral neuropathy</a:t>
            </a:r>
            <a:endParaRPr lang="en-GB" dirty="0"/>
          </a:p>
        </p:txBody>
      </p:sp>
      <p:sp>
        <p:nvSpPr>
          <p:cNvPr id="64543" name="Title 4">
            <a:extLst>
              <a:ext uri="{FF2B5EF4-FFF2-40B4-BE49-F238E27FC236}">
                <a16:creationId xmlns:a16="http://schemas.microsoft.com/office/drawing/2014/main" id="{5BA9A5A7-18CC-7D4A-999B-41A360D510F3}"/>
              </a:ext>
            </a:extLst>
          </p:cNvPr>
          <p:cNvSpPr>
            <a:spLocks noGrp="1" noChangeArrowheads="1"/>
          </p:cNvSpPr>
          <p:nvPr>
            <p:ph type="title"/>
          </p:nvPr>
        </p:nvSpPr>
        <p:spPr>
          <a:xfrm>
            <a:off x="619125" y="258763"/>
            <a:ext cx="10963275" cy="865187"/>
          </a:xfrm>
        </p:spPr>
        <p:txBody>
          <a:bodyPr/>
          <a:lstStyle/>
          <a:p>
            <a:r>
              <a:rPr lang="en-US" altLang="en-US" dirty="0"/>
              <a:t>MPACT: Safety</a:t>
            </a:r>
          </a:p>
        </p:txBody>
      </p:sp>
      <p:sp>
        <p:nvSpPr>
          <p:cNvPr id="2" name="Slide Number Placeholder 1">
            <a:extLst>
              <a:ext uri="{FF2B5EF4-FFF2-40B4-BE49-F238E27FC236}">
                <a16:creationId xmlns:a16="http://schemas.microsoft.com/office/drawing/2014/main" id="{15AAF19F-2D9A-CBC8-8CFF-F9AFC3744D4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15</a:t>
            </a:fld>
            <a:endParaRPr lang="en-US"/>
          </a:p>
        </p:txBody>
      </p:sp>
      <p:sp>
        <p:nvSpPr>
          <p:cNvPr id="10" name="Content Placeholder 9">
            <a:extLst>
              <a:ext uri="{FF2B5EF4-FFF2-40B4-BE49-F238E27FC236}">
                <a16:creationId xmlns:a16="http://schemas.microsoft.com/office/drawing/2014/main" id="{73E0E14C-1FD8-CCA8-AEAE-738D2361D4BB}"/>
              </a:ext>
            </a:extLst>
          </p:cNvPr>
          <p:cNvSpPr>
            <a:spLocks noGrp="1"/>
          </p:cNvSpPr>
          <p:nvPr>
            <p:ph sz="quarter" idx="15"/>
          </p:nvPr>
        </p:nvSpPr>
        <p:spPr>
          <a:xfrm>
            <a:off x="620183" y="6230147"/>
            <a:ext cx="10180339" cy="365125"/>
          </a:xfrm>
        </p:spPr>
        <p:txBody>
          <a:bodyPr/>
          <a:lstStyle/>
          <a:p>
            <a:r>
              <a:rPr lang="en-US" altLang="en-US" sz="1200" baseline="30000" dirty="0">
                <a:latin typeface="Arial" panose="020B0604020202020204" pitchFamily="34" charset="0"/>
                <a:cs typeface="Arial" panose="020B0604020202020204" pitchFamily="34" charset="0"/>
              </a:rPr>
              <a:t>a </a:t>
            </a:r>
            <a:r>
              <a:rPr lang="en-US" altLang="en-US" sz="1200" dirty="0">
                <a:latin typeface="Arial" panose="020B0604020202020204" pitchFamily="34" charset="0"/>
                <a:cs typeface="Arial" panose="020B0604020202020204" pitchFamily="34" charset="0"/>
              </a:rPr>
              <a:t>Based on lab values; </a:t>
            </a:r>
            <a:r>
              <a:rPr lang="en-US" altLang="en-US" sz="1200" baseline="30000" dirty="0">
                <a:latin typeface="Arial" panose="020B0604020202020204" pitchFamily="34" charset="0"/>
                <a:cs typeface="Arial" panose="020B0604020202020204" pitchFamily="34" charset="0"/>
              </a:rPr>
              <a:t>b </a:t>
            </a:r>
            <a:r>
              <a:rPr lang="en-US" altLang="en-US" sz="1200" dirty="0">
                <a:latin typeface="Arial" panose="020B0604020202020204" pitchFamily="34" charset="0"/>
                <a:cs typeface="Arial" panose="020B0604020202020204" pitchFamily="34" charset="0"/>
              </a:rPr>
              <a:t>Based on investigator assessment of treatment-related events; </a:t>
            </a:r>
            <a:r>
              <a:rPr lang="en-US" altLang="en-US" sz="1200" baseline="30000" dirty="0">
                <a:latin typeface="Arial" panose="020B0604020202020204" pitchFamily="34" charset="0"/>
                <a:cs typeface="Arial" panose="020B0604020202020204" pitchFamily="34" charset="0"/>
              </a:rPr>
              <a:t>c </a:t>
            </a:r>
            <a:r>
              <a:rPr lang="en-US" altLang="en-US" sz="1200" dirty="0">
                <a:latin typeface="Arial" panose="020B0604020202020204" pitchFamily="34" charset="0"/>
                <a:cs typeface="Arial" panose="020B0604020202020204" pitchFamily="34" charset="0"/>
              </a:rPr>
              <a:t>grouped term </a:t>
            </a:r>
          </a:p>
          <a:p>
            <a:r>
              <a:rPr lang="en-US" altLang="en-US" dirty="0"/>
              <a:t>AE, adverse event; GEM, gemcitabine; </a:t>
            </a:r>
            <a:r>
              <a:rPr lang="en-US" altLang="en-US" dirty="0" err="1"/>
              <a:t>NabP</a:t>
            </a:r>
            <a:r>
              <a:rPr lang="en-US" altLang="en-US" dirty="0"/>
              <a:t>, </a:t>
            </a:r>
            <a:r>
              <a:rPr lang="en-GB" dirty="0">
                <a:solidFill>
                  <a:schemeClr val="tx2"/>
                </a:solidFill>
              </a:rPr>
              <a:t>nanoparticle albumin-bound paclitaxel</a:t>
            </a:r>
            <a:r>
              <a:rPr lang="en-US" altLang="en-US" dirty="0"/>
              <a:t>; NA, not applicable; NR, not reached</a:t>
            </a:r>
          </a:p>
          <a:p>
            <a:r>
              <a:rPr lang="en-US" altLang="en-US" dirty="0"/>
              <a:t>Von Hoff D, et al. N Engl J Med. 2013;369:1691-703</a:t>
            </a:r>
          </a:p>
        </p:txBody>
      </p:sp>
      <p:sp>
        <p:nvSpPr>
          <p:cNvPr id="64545" name="TextBox 12">
            <a:extLst>
              <a:ext uri="{FF2B5EF4-FFF2-40B4-BE49-F238E27FC236}">
                <a16:creationId xmlns:a16="http://schemas.microsoft.com/office/drawing/2014/main" id="{E291368C-FF86-0D4C-BBD8-2E3334F12165}"/>
              </a:ext>
            </a:extLst>
          </p:cNvPr>
          <p:cNvSpPr txBox="1">
            <a:spLocks noChangeArrowheads="1"/>
          </p:cNvSpPr>
          <p:nvPr/>
        </p:nvSpPr>
        <p:spPr bwMode="auto">
          <a:xfrm>
            <a:off x="10210800" y="64881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84C5C760-5A9B-EC4B-98E2-0CE6FB608916}" type="slidenum">
              <a:rPr lang="en-US" altLang="en-US" sz="1400">
                <a:solidFill>
                  <a:srgbClr val="FFFFFF"/>
                </a:solidFill>
              </a:rPr>
              <a:pPr eaLnBrk="1" hangingPunct="1">
                <a:spcBef>
                  <a:spcPct val="0"/>
                </a:spcBef>
                <a:buFontTx/>
                <a:buNone/>
              </a:pPr>
              <a:t>15</a:t>
            </a:fld>
            <a:endParaRPr lang="en-US" altLang="en-US" sz="14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D187D-9C8D-3A7B-3244-F39F0750C0EB}"/>
              </a:ext>
            </a:extLst>
          </p:cNvPr>
          <p:cNvSpPr>
            <a:spLocks noGrp="1"/>
          </p:cNvSpPr>
          <p:nvPr>
            <p:ph type="body" idx="1"/>
          </p:nvPr>
        </p:nvSpPr>
        <p:spPr>
          <a:xfrm>
            <a:off x="609600" y="1039038"/>
            <a:ext cx="10972800" cy="701675"/>
          </a:xfrm>
        </p:spPr>
        <p:txBody>
          <a:bodyPr>
            <a:normAutofit/>
          </a:bodyPr>
          <a:lstStyle/>
          <a:p>
            <a:r>
              <a:rPr lang="en-US" dirty="0"/>
              <a:t>A modified regimen of biweekly </a:t>
            </a:r>
            <a:r>
              <a:rPr lang="en-US" cap="none" dirty="0" err="1"/>
              <a:t>m</a:t>
            </a:r>
            <a:r>
              <a:rPr lang="en-US" dirty="0" err="1"/>
              <a:t>GEM</a:t>
            </a:r>
            <a:r>
              <a:rPr lang="en-US" dirty="0"/>
              <a:t> + </a:t>
            </a:r>
            <a:r>
              <a:rPr lang="en-US" dirty="0" err="1"/>
              <a:t>N</a:t>
            </a:r>
            <a:r>
              <a:rPr lang="en-US" cap="none" dirty="0" err="1"/>
              <a:t>ab</a:t>
            </a:r>
            <a:r>
              <a:rPr lang="en-US" dirty="0" err="1"/>
              <a:t>P</a:t>
            </a:r>
            <a:r>
              <a:rPr lang="en-US" dirty="0"/>
              <a:t> in metastatic pancreatic cancer patients is tolerable and effective</a:t>
            </a:r>
          </a:p>
          <a:p>
            <a:endParaRPr lang="en-GB" dirty="0"/>
          </a:p>
        </p:txBody>
      </p:sp>
      <p:sp>
        <p:nvSpPr>
          <p:cNvPr id="69633" name="Title 1">
            <a:extLst>
              <a:ext uri="{FF2B5EF4-FFF2-40B4-BE49-F238E27FC236}">
                <a16:creationId xmlns:a16="http://schemas.microsoft.com/office/drawing/2014/main" id="{20128990-9806-9744-B4FB-7654AEF3AAD6}"/>
              </a:ext>
            </a:extLst>
          </p:cNvPr>
          <p:cNvSpPr>
            <a:spLocks noGrp="1" noChangeArrowheads="1"/>
          </p:cNvSpPr>
          <p:nvPr>
            <p:ph type="title"/>
          </p:nvPr>
        </p:nvSpPr>
        <p:spPr>
          <a:xfrm>
            <a:off x="619201" y="259200"/>
            <a:ext cx="10963199" cy="864000"/>
          </a:xfrm>
        </p:spPr>
        <p:txBody>
          <a:bodyPr/>
          <a:lstStyle/>
          <a:p>
            <a:r>
              <a:rPr lang="en-US" altLang="en-US" dirty="0"/>
              <a:t>Modified Gemcitabine plus N</a:t>
            </a:r>
            <a:r>
              <a:rPr lang="en-US" altLang="en-US" cap="none" dirty="0"/>
              <a:t>ab</a:t>
            </a:r>
            <a:r>
              <a:rPr lang="en-US" altLang="en-US" dirty="0"/>
              <a:t>-paclitaxel</a:t>
            </a:r>
          </a:p>
        </p:txBody>
      </p:sp>
      <p:graphicFrame>
        <p:nvGraphicFramePr>
          <p:cNvPr id="10" name="Content Placeholder 9">
            <a:extLst>
              <a:ext uri="{FF2B5EF4-FFF2-40B4-BE49-F238E27FC236}">
                <a16:creationId xmlns:a16="http://schemas.microsoft.com/office/drawing/2014/main" id="{A94BCCE1-1876-CBAB-4D51-05EBC221D566}"/>
              </a:ext>
            </a:extLst>
          </p:cNvPr>
          <p:cNvGraphicFramePr>
            <a:graphicFrameLocks noGrp="1"/>
          </p:cNvGraphicFramePr>
          <p:nvPr>
            <p:ph sz="quarter" idx="14"/>
            <p:extLst>
              <p:ext uri="{D42A27DB-BD31-4B8C-83A1-F6EECF244321}">
                <p14:modId xmlns:p14="http://schemas.microsoft.com/office/powerpoint/2010/main" val="1635371276"/>
              </p:ext>
            </p:extLst>
          </p:nvPr>
        </p:nvGraphicFramePr>
        <p:xfrm>
          <a:off x="619125" y="1812150"/>
          <a:ext cx="10963275" cy="4251960"/>
        </p:xfrm>
        <a:graphic>
          <a:graphicData uri="http://schemas.openxmlformats.org/drawingml/2006/table">
            <a:tbl>
              <a:tblPr firstRow="1" bandRow="1">
                <a:tableStyleId>{5C22544A-7EE6-4342-B048-85BDC9FD1C3A}</a:tableStyleId>
              </a:tblPr>
              <a:tblGrid>
                <a:gridCol w="4756795">
                  <a:extLst>
                    <a:ext uri="{9D8B030D-6E8A-4147-A177-3AD203B41FA5}">
                      <a16:colId xmlns:a16="http://schemas.microsoft.com/office/drawing/2014/main" val="483064031"/>
                    </a:ext>
                  </a:extLst>
                </a:gridCol>
                <a:gridCol w="3103240">
                  <a:extLst>
                    <a:ext uri="{9D8B030D-6E8A-4147-A177-3AD203B41FA5}">
                      <a16:colId xmlns:a16="http://schemas.microsoft.com/office/drawing/2014/main" val="306561463"/>
                    </a:ext>
                  </a:extLst>
                </a:gridCol>
                <a:gridCol w="3103240">
                  <a:extLst>
                    <a:ext uri="{9D8B030D-6E8A-4147-A177-3AD203B41FA5}">
                      <a16:colId xmlns:a16="http://schemas.microsoft.com/office/drawing/2014/main" val="1923792979"/>
                    </a:ext>
                  </a:extLst>
                </a:gridCol>
              </a:tblGrid>
              <a:tr h="370840">
                <a:tc>
                  <a:txBody>
                    <a:bodyPr/>
                    <a:lstStyle/>
                    <a:p>
                      <a:r>
                        <a:rPr lang="en-GB" noProof="0">
                          <a:latin typeface="Arial" panose="020B0604020202020204" pitchFamily="34" charset="0"/>
                          <a:cs typeface="Arial" panose="020B0604020202020204" pitchFamily="34" charset="0"/>
                        </a:rPr>
                        <a:t>Variable</a:t>
                      </a:r>
                    </a:p>
                  </a:txBody>
                  <a:tcPr/>
                </a:tc>
                <a:tc>
                  <a:txBody>
                    <a:bodyPr/>
                    <a:lstStyle/>
                    <a:p>
                      <a:pPr algn="ctr"/>
                      <a:r>
                        <a:rPr lang="en-GB" noProof="0" dirty="0" err="1">
                          <a:latin typeface="Arial" panose="020B0604020202020204" pitchFamily="34" charset="0"/>
                          <a:cs typeface="Arial" panose="020B0604020202020204" pitchFamily="34" charset="0"/>
                        </a:rPr>
                        <a:t>mGEM</a:t>
                      </a:r>
                      <a:r>
                        <a:rPr lang="en-GB" noProof="0" dirty="0">
                          <a:latin typeface="Arial" panose="020B0604020202020204" pitchFamily="34" charset="0"/>
                          <a:cs typeface="Arial" panose="020B0604020202020204" pitchFamily="34" charset="0"/>
                        </a:rPr>
                        <a:t> + </a:t>
                      </a:r>
                      <a:r>
                        <a:rPr lang="en-GB" noProof="0" dirty="0" err="1">
                          <a:latin typeface="Arial" panose="020B0604020202020204" pitchFamily="34" charset="0"/>
                          <a:cs typeface="Arial" panose="020B0604020202020204" pitchFamily="34" charset="0"/>
                        </a:rPr>
                        <a:t>NabP</a:t>
                      </a:r>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a:latin typeface="Arial" panose="020B0604020202020204" pitchFamily="34" charset="0"/>
                          <a:cs typeface="Arial" panose="020B0604020202020204" pitchFamily="34" charset="0"/>
                        </a:rPr>
                        <a:t>MPACT trial</a:t>
                      </a:r>
                    </a:p>
                  </a:txBody>
                  <a:tcPr/>
                </a:tc>
                <a:extLst>
                  <a:ext uri="{0D108BD9-81ED-4DB2-BD59-A6C34878D82A}">
                    <a16:rowId xmlns:a16="http://schemas.microsoft.com/office/drawing/2014/main" val="4034956088"/>
                  </a:ext>
                </a:extLst>
              </a:tr>
              <a:tr h="370840">
                <a:tc>
                  <a:txBody>
                    <a:bodyPr/>
                    <a:lstStyle/>
                    <a:p>
                      <a:r>
                        <a:rPr lang="en-GB" b="0" noProof="0" dirty="0">
                          <a:latin typeface="Arial" panose="020B0604020202020204" pitchFamily="34" charset="0"/>
                          <a:cs typeface="Arial" panose="020B0604020202020204" pitchFamily="34" charset="0"/>
                        </a:rPr>
                        <a:t>Median PFS, months</a:t>
                      </a:r>
                    </a:p>
                  </a:txBody>
                  <a:tcPr/>
                </a:tc>
                <a:tc>
                  <a:txBody>
                    <a:bodyPr/>
                    <a:lstStyle/>
                    <a:p>
                      <a:pPr algn="ctr"/>
                      <a:r>
                        <a:rPr lang="en-GB" noProof="0" dirty="0">
                          <a:latin typeface="Arial" panose="020B0604020202020204" pitchFamily="34" charset="0"/>
                          <a:cs typeface="Arial" panose="020B0604020202020204" pitchFamily="34" charset="0"/>
                        </a:rPr>
                        <a:t>5.4, N=57</a:t>
                      </a:r>
                    </a:p>
                  </a:txBody>
                  <a:tcPr/>
                </a:tc>
                <a:tc>
                  <a:txBody>
                    <a:bodyPr/>
                    <a:lstStyle/>
                    <a:p>
                      <a:pPr algn="ctr"/>
                      <a:r>
                        <a:rPr lang="en-GB" noProof="0" dirty="0">
                          <a:latin typeface="Arial" panose="020B0604020202020204" pitchFamily="34" charset="0"/>
                          <a:cs typeface="Arial" panose="020B0604020202020204" pitchFamily="34" charset="0"/>
                        </a:rPr>
                        <a:t>5.5, N=431</a:t>
                      </a:r>
                    </a:p>
                  </a:txBody>
                  <a:tcPr/>
                </a:tc>
                <a:extLst>
                  <a:ext uri="{0D108BD9-81ED-4DB2-BD59-A6C34878D82A}">
                    <a16:rowId xmlns:a16="http://schemas.microsoft.com/office/drawing/2014/main" val="4040732627"/>
                  </a:ext>
                </a:extLst>
              </a:tr>
              <a:tr h="370840">
                <a:tc>
                  <a:txBody>
                    <a:bodyPr/>
                    <a:lstStyle/>
                    <a:p>
                      <a:r>
                        <a:rPr lang="en-GB" b="0" noProof="0" dirty="0">
                          <a:latin typeface="Arial" panose="020B0604020202020204" pitchFamily="34" charset="0"/>
                          <a:cs typeface="Arial" panose="020B0604020202020204" pitchFamily="34" charset="0"/>
                        </a:rPr>
                        <a:t>Median OS, months</a:t>
                      </a:r>
                    </a:p>
                  </a:txBody>
                  <a:tcPr/>
                </a:tc>
                <a:tc>
                  <a:txBody>
                    <a:bodyPr/>
                    <a:lstStyle/>
                    <a:p>
                      <a:pPr algn="ctr"/>
                      <a:r>
                        <a:rPr lang="en-GB" noProof="0" dirty="0">
                          <a:latin typeface="Arial" panose="020B0604020202020204" pitchFamily="34" charset="0"/>
                          <a:cs typeface="Arial" panose="020B0604020202020204" pitchFamily="34" charset="0"/>
                        </a:rPr>
                        <a:t>10, N=57</a:t>
                      </a:r>
                    </a:p>
                  </a:txBody>
                  <a:tcPr/>
                </a:tc>
                <a:tc>
                  <a:txBody>
                    <a:bodyPr/>
                    <a:lstStyle/>
                    <a:p>
                      <a:pPr algn="ctr"/>
                      <a:r>
                        <a:rPr lang="en-GB" noProof="0" dirty="0">
                          <a:latin typeface="Arial" panose="020B0604020202020204" pitchFamily="34" charset="0"/>
                          <a:cs typeface="Arial" panose="020B0604020202020204" pitchFamily="34" charset="0"/>
                        </a:rPr>
                        <a:t>8.5, N=431</a:t>
                      </a:r>
                    </a:p>
                  </a:txBody>
                  <a:tcPr/>
                </a:tc>
                <a:extLst>
                  <a:ext uri="{0D108BD9-81ED-4DB2-BD59-A6C34878D82A}">
                    <a16:rowId xmlns:a16="http://schemas.microsoft.com/office/drawing/2014/main" val="3541824355"/>
                  </a:ext>
                </a:extLst>
              </a:tr>
              <a:tr h="370840">
                <a:tc>
                  <a:txBody>
                    <a:bodyPr/>
                    <a:lstStyle/>
                    <a:p>
                      <a:r>
                        <a:rPr lang="en-GB" b="0" noProof="0" dirty="0">
                          <a:latin typeface="Arial" panose="020B0604020202020204" pitchFamily="34" charset="0"/>
                          <a:cs typeface="Arial" panose="020B0604020202020204" pitchFamily="34" charset="0"/>
                        </a:rPr>
                        <a:t>Grade 3 or 4 toxicity, </a:t>
                      </a:r>
                      <a:r>
                        <a:rPr lang="en-GB" b="0" noProof="0" dirty="0" err="1">
                          <a:latin typeface="Arial" panose="020B0604020202020204" pitchFamily="34" charset="0"/>
                          <a:cs typeface="Arial" panose="020B0604020202020204" pitchFamily="34" charset="0"/>
                        </a:rPr>
                        <a:t>hematological</a:t>
                      </a:r>
                      <a:r>
                        <a:rPr lang="en-GB" b="0" noProof="0" dirty="0">
                          <a:latin typeface="Arial" panose="020B0604020202020204" pitchFamily="34" charset="0"/>
                          <a:cs typeface="Arial" panose="020B0604020202020204" pitchFamily="34" charset="0"/>
                        </a:rPr>
                        <a:t>, n/N(%)</a:t>
                      </a:r>
                    </a:p>
                  </a:txBody>
                  <a:tcPr/>
                </a:tc>
                <a:tc>
                  <a:txBody>
                    <a:bodyPr/>
                    <a:lstStyle/>
                    <a:p>
                      <a:pPr algn="ctr"/>
                      <a:endParaRPr lang="en-GB" noProof="0">
                        <a:latin typeface="Arial" panose="020B0604020202020204" pitchFamily="34" charset="0"/>
                        <a:cs typeface="Arial" panose="020B0604020202020204" pitchFamily="34" charset="0"/>
                      </a:endParaRPr>
                    </a:p>
                  </a:txBody>
                  <a:tcPr/>
                </a:tc>
                <a:tc>
                  <a:txBody>
                    <a:bodyPr/>
                    <a:lstStyle/>
                    <a:p>
                      <a:pPr algn="ct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6534390"/>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Anaemia</a:t>
                      </a:r>
                    </a:p>
                  </a:txBody>
                  <a:tcPr/>
                </a:tc>
                <a:tc>
                  <a:txBody>
                    <a:bodyPr/>
                    <a:lstStyle/>
                    <a:p>
                      <a:pPr algn="ctr"/>
                      <a:r>
                        <a:rPr lang="en-GB" noProof="0" dirty="0">
                          <a:latin typeface="Arial" panose="020B0604020202020204" pitchFamily="34" charset="0"/>
                          <a:cs typeface="Arial" panose="020B0604020202020204" pitchFamily="34" charset="0"/>
                        </a:rPr>
                        <a:t>8/57 (14%)</a:t>
                      </a:r>
                    </a:p>
                  </a:txBody>
                  <a:tcPr/>
                </a:tc>
                <a:tc>
                  <a:txBody>
                    <a:bodyPr/>
                    <a:lstStyle/>
                    <a:p>
                      <a:pPr algn="ctr"/>
                      <a:r>
                        <a:rPr lang="en-GB" noProof="0" dirty="0">
                          <a:latin typeface="Arial" panose="020B0604020202020204" pitchFamily="34" charset="0"/>
                          <a:cs typeface="Arial" panose="020B0604020202020204" pitchFamily="34" charset="0"/>
                        </a:rPr>
                        <a:t>53/405 (13%)</a:t>
                      </a:r>
                    </a:p>
                  </a:txBody>
                  <a:tcPr/>
                </a:tc>
                <a:extLst>
                  <a:ext uri="{0D108BD9-81ED-4DB2-BD59-A6C34878D82A}">
                    <a16:rowId xmlns:a16="http://schemas.microsoft.com/office/drawing/2014/main" val="376761801"/>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Neutropenia</a:t>
                      </a:r>
                    </a:p>
                  </a:txBody>
                  <a:tcPr/>
                </a:tc>
                <a:tc>
                  <a:txBody>
                    <a:bodyPr/>
                    <a:lstStyle/>
                    <a:p>
                      <a:pPr algn="ctr"/>
                      <a:r>
                        <a:rPr lang="en-GB" noProof="0" dirty="0">
                          <a:latin typeface="Arial" panose="020B0604020202020204" pitchFamily="34" charset="0"/>
                          <a:cs typeface="Arial" panose="020B0604020202020204" pitchFamily="34" charset="0"/>
                        </a:rPr>
                        <a:t>11/57 (19%)</a:t>
                      </a:r>
                    </a:p>
                  </a:txBody>
                  <a:tcPr/>
                </a:tc>
                <a:tc>
                  <a:txBody>
                    <a:bodyPr/>
                    <a:lstStyle/>
                    <a:p>
                      <a:pPr algn="ctr"/>
                      <a:r>
                        <a:rPr lang="en-GB" noProof="0" dirty="0">
                          <a:latin typeface="Arial" panose="020B0604020202020204" pitchFamily="34" charset="0"/>
                          <a:cs typeface="Arial" panose="020B0604020202020204" pitchFamily="34" charset="0"/>
                        </a:rPr>
                        <a:t>153/405 (38%)</a:t>
                      </a:r>
                    </a:p>
                  </a:txBody>
                  <a:tcPr/>
                </a:tc>
                <a:extLst>
                  <a:ext uri="{0D108BD9-81ED-4DB2-BD59-A6C34878D82A}">
                    <a16:rowId xmlns:a16="http://schemas.microsoft.com/office/drawing/2014/main" val="2745989978"/>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Thrombocytopenia</a:t>
                      </a:r>
                    </a:p>
                  </a:txBody>
                  <a:tcPr/>
                </a:tc>
                <a:tc>
                  <a:txBody>
                    <a:bodyPr/>
                    <a:lstStyle/>
                    <a:p>
                      <a:pPr algn="ctr"/>
                      <a:r>
                        <a:rPr lang="en-GB" noProof="0" dirty="0">
                          <a:latin typeface="Arial" panose="020B0604020202020204" pitchFamily="34" charset="0"/>
                          <a:cs typeface="Arial" panose="020B0604020202020204" pitchFamily="34" charset="0"/>
                        </a:rPr>
                        <a:t>1/57 (2%)</a:t>
                      </a:r>
                    </a:p>
                  </a:txBody>
                  <a:tcPr/>
                </a:tc>
                <a:tc>
                  <a:txBody>
                    <a:bodyPr/>
                    <a:lstStyle/>
                    <a:p>
                      <a:pPr algn="ctr"/>
                      <a:r>
                        <a:rPr lang="en-GB" noProof="0" dirty="0">
                          <a:latin typeface="Arial" panose="020B0604020202020204" pitchFamily="34" charset="0"/>
                          <a:cs typeface="Arial" panose="020B0604020202020204" pitchFamily="34" charset="0"/>
                        </a:rPr>
                        <a:t>52/405 (13%)</a:t>
                      </a:r>
                    </a:p>
                  </a:txBody>
                  <a:tcPr/>
                </a:tc>
                <a:extLst>
                  <a:ext uri="{0D108BD9-81ED-4DB2-BD59-A6C34878D82A}">
                    <a16:rowId xmlns:a16="http://schemas.microsoft.com/office/drawing/2014/main" val="3033378913"/>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Growth factor support</a:t>
                      </a:r>
                    </a:p>
                  </a:txBody>
                  <a:tcPr/>
                </a:tc>
                <a:tc>
                  <a:txBody>
                    <a:bodyPr/>
                    <a:lstStyle/>
                    <a:p>
                      <a:pPr algn="ctr"/>
                      <a:r>
                        <a:rPr lang="en-GB" noProof="0" dirty="0">
                          <a:latin typeface="Arial" panose="020B0604020202020204" pitchFamily="34" charset="0"/>
                          <a:cs typeface="Arial" panose="020B0604020202020204" pitchFamily="34" charset="0"/>
                        </a:rPr>
                        <a:t>7/57 (12%)</a:t>
                      </a:r>
                    </a:p>
                  </a:txBody>
                  <a:tcPr/>
                </a:tc>
                <a:tc>
                  <a:txBody>
                    <a:bodyPr/>
                    <a:lstStyle/>
                    <a:p>
                      <a:pPr algn="ctr"/>
                      <a:r>
                        <a:rPr lang="en-GB" noProof="0" dirty="0">
                          <a:latin typeface="Arial" panose="020B0604020202020204" pitchFamily="34" charset="0"/>
                          <a:cs typeface="Arial" panose="020B0604020202020204" pitchFamily="34" charset="0"/>
                        </a:rPr>
                        <a:t>110/431 (26%)</a:t>
                      </a:r>
                    </a:p>
                  </a:txBody>
                  <a:tcPr/>
                </a:tc>
                <a:extLst>
                  <a:ext uri="{0D108BD9-81ED-4DB2-BD59-A6C34878D82A}">
                    <a16:rowId xmlns:a16="http://schemas.microsoft.com/office/drawing/2014/main" val="2183169939"/>
                  </a:ext>
                </a:extLst>
              </a:tr>
              <a:tr h="370840">
                <a:tc>
                  <a:txBody>
                    <a:bodyPr/>
                    <a:lstStyle/>
                    <a:p>
                      <a:pPr marL="0" indent="11113">
                        <a:tabLst/>
                      </a:pPr>
                      <a:r>
                        <a:rPr lang="en-GB" b="0" noProof="0" dirty="0">
                          <a:latin typeface="Arial" panose="020B0604020202020204" pitchFamily="34" charset="0"/>
                          <a:cs typeface="Arial" panose="020B0604020202020204" pitchFamily="34" charset="0"/>
                        </a:rPr>
                        <a:t>Grade 3 or 4 neurotoxicity</a:t>
                      </a:r>
                    </a:p>
                  </a:txBody>
                  <a:tcPr/>
                </a:tc>
                <a:tc>
                  <a:txBody>
                    <a:bodyPr/>
                    <a:lstStyle/>
                    <a:p>
                      <a:pPr algn="ctr"/>
                      <a:r>
                        <a:rPr lang="en-GB" noProof="0" dirty="0">
                          <a:latin typeface="Arial" panose="020B0604020202020204" pitchFamily="34" charset="0"/>
                          <a:cs typeface="Arial" panose="020B0604020202020204" pitchFamily="34" charset="0"/>
                        </a:rPr>
                        <a:t>1/57 (2%)</a:t>
                      </a:r>
                    </a:p>
                  </a:txBody>
                  <a:tcPr/>
                </a:tc>
                <a:tc>
                  <a:txBody>
                    <a:bodyPr/>
                    <a:lstStyle/>
                    <a:p>
                      <a:pPr algn="ctr"/>
                      <a:r>
                        <a:rPr lang="en-GB" noProof="0" dirty="0">
                          <a:latin typeface="Arial" panose="020B0604020202020204" pitchFamily="34" charset="0"/>
                          <a:cs typeface="Arial" panose="020B0604020202020204" pitchFamily="34" charset="0"/>
                        </a:rPr>
                        <a:t>70/421 (17%)</a:t>
                      </a:r>
                    </a:p>
                  </a:txBody>
                  <a:tcPr/>
                </a:tc>
                <a:extLst>
                  <a:ext uri="{0D108BD9-81ED-4DB2-BD59-A6C34878D82A}">
                    <a16:rowId xmlns:a16="http://schemas.microsoft.com/office/drawing/2014/main" val="699290697"/>
                  </a:ext>
                </a:extLst>
              </a:tr>
              <a:tr h="370840">
                <a:tc>
                  <a:txBody>
                    <a:bodyPr/>
                    <a:lstStyle/>
                    <a:p>
                      <a:pPr marL="0" indent="11113">
                        <a:tabLst/>
                      </a:pPr>
                      <a:r>
                        <a:rPr lang="en-GB" b="0" noProof="0" dirty="0">
                          <a:latin typeface="Arial" panose="020B0604020202020204" pitchFamily="34" charset="0"/>
                          <a:cs typeface="Arial" panose="020B0604020202020204" pitchFamily="34" charset="0"/>
                        </a:rPr>
                        <a:t>Dose reduction, (%):</a:t>
                      </a:r>
                    </a:p>
                    <a:p>
                      <a:pPr marL="0" indent="177800">
                        <a:tabLst/>
                      </a:pPr>
                      <a:r>
                        <a:rPr lang="en-GB" b="0" noProof="0" dirty="0">
                          <a:latin typeface="Arial" panose="020B0604020202020204" pitchFamily="34" charset="0"/>
                          <a:cs typeface="Arial" panose="020B0604020202020204" pitchFamily="34" charset="0"/>
                        </a:rPr>
                        <a:t>Nab-paclitaxel</a:t>
                      </a:r>
                    </a:p>
                    <a:p>
                      <a:pPr marL="0" indent="177800">
                        <a:tabLst/>
                      </a:pPr>
                      <a:r>
                        <a:rPr lang="en-GB" b="0" noProof="0" dirty="0">
                          <a:latin typeface="Arial" panose="020B0604020202020204" pitchFamily="34" charset="0"/>
                          <a:cs typeface="Arial" panose="020B0604020202020204" pitchFamily="34" charset="0"/>
                        </a:rPr>
                        <a:t>Gemcitabine</a:t>
                      </a:r>
                    </a:p>
                  </a:txBody>
                  <a:tcPr/>
                </a:tc>
                <a:tc>
                  <a:txBody>
                    <a:bodyPr/>
                    <a:lstStyle/>
                    <a:p>
                      <a:pPr algn="ct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20%</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16%</a:t>
                      </a:r>
                    </a:p>
                  </a:txBody>
                  <a:tcPr/>
                </a:tc>
                <a:tc>
                  <a:txBody>
                    <a:bodyPr/>
                    <a:lstStyle/>
                    <a:p>
                      <a:pPr algn="ctr"/>
                      <a:endParaRPr lang="en-GB" noProof="0" dirty="0">
                        <a:latin typeface="Arial" panose="020B0604020202020204" pitchFamily="34" charset="0"/>
                        <a:cs typeface="Arial" panose="020B0604020202020204" pitchFamily="34" charset="0"/>
                      </a:endParaRPr>
                    </a:p>
                    <a:p>
                      <a:pPr algn="ctr"/>
                      <a:r>
                        <a:rPr lang="en-GB" noProof="0" dirty="0">
                          <a:latin typeface="Arial" panose="020B0604020202020204" pitchFamily="34" charset="0"/>
                          <a:cs typeface="Arial" panose="020B0604020202020204" pitchFamily="34" charset="0"/>
                        </a:rPr>
                        <a:t>41%</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47%</a:t>
                      </a:r>
                    </a:p>
                  </a:txBody>
                  <a:tcPr/>
                </a:tc>
                <a:extLst>
                  <a:ext uri="{0D108BD9-81ED-4DB2-BD59-A6C34878D82A}">
                    <a16:rowId xmlns:a16="http://schemas.microsoft.com/office/drawing/2014/main" val="3705022506"/>
                  </a:ext>
                </a:extLst>
              </a:tr>
            </a:tbl>
          </a:graphicData>
        </a:graphic>
      </p:graphicFrame>
      <p:sp>
        <p:nvSpPr>
          <p:cNvPr id="8" name="Content Placeholder 7">
            <a:extLst>
              <a:ext uri="{FF2B5EF4-FFF2-40B4-BE49-F238E27FC236}">
                <a16:creationId xmlns:a16="http://schemas.microsoft.com/office/drawing/2014/main" id="{BF3BEE4C-3848-1D90-141D-9DDACB494F76}"/>
              </a:ext>
            </a:extLst>
          </p:cNvPr>
          <p:cNvSpPr>
            <a:spLocks noGrp="1"/>
          </p:cNvSpPr>
          <p:nvPr>
            <p:ph sz="quarter" idx="15"/>
          </p:nvPr>
        </p:nvSpPr>
        <p:spPr/>
        <p:txBody>
          <a:bodyPr/>
          <a:lstStyle/>
          <a:p>
            <a:pPr eaLnBrk="1" hangingPunct="1">
              <a:spcBef>
                <a:spcPct val="0"/>
              </a:spcBef>
              <a:buFontTx/>
              <a:buNone/>
            </a:pPr>
            <a:r>
              <a:rPr lang="en-US" altLang="en-US" sz="1200" dirty="0" err="1">
                <a:solidFill>
                  <a:schemeClr val="tx2"/>
                </a:solidFill>
              </a:rPr>
              <a:t>mGEM</a:t>
            </a:r>
            <a:r>
              <a:rPr lang="en-US" altLang="en-US" sz="1200" dirty="0">
                <a:solidFill>
                  <a:schemeClr val="tx2"/>
                </a:solidFill>
              </a:rPr>
              <a:t> + </a:t>
            </a:r>
            <a:r>
              <a:rPr lang="en-US" altLang="en-US" sz="1200" dirty="0" err="1">
                <a:solidFill>
                  <a:schemeClr val="tx2"/>
                </a:solidFill>
              </a:rPr>
              <a:t>NabP</a:t>
            </a:r>
            <a:r>
              <a:rPr lang="en-US" altLang="en-US" sz="1200" dirty="0">
                <a:solidFill>
                  <a:schemeClr val="tx2"/>
                </a:solidFill>
              </a:rPr>
              <a:t>, modified regimen of gemcitabine and </a:t>
            </a:r>
            <a:r>
              <a:rPr lang="en-GB" dirty="0">
                <a:solidFill>
                  <a:schemeClr val="tx2"/>
                </a:solidFill>
              </a:rPr>
              <a:t>nanoparticle albumin-bound paclitaxel; </a:t>
            </a:r>
            <a:r>
              <a:rPr lang="en-US" altLang="en-US" sz="1200" dirty="0">
                <a:solidFill>
                  <a:schemeClr val="tx2"/>
                </a:solidFill>
              </a:rPr>
              <a:t>OS, overall survival; PFS, progression-free survival</a:t>
            </a:r>
          </a:p>
          <a:p>
            <a:pPr eaLnBrk="1" hangingPunct="1">
              <a:spcBef>
                <a:spcPct val="0"/>
              </a:spcBef>
              <a:buFontTx/>
              <a:buNone/>
            </a:pPr>
            <a:r>
              <a:rPr lang="en-US" altLang="en-US" sz="1200" dirty="0">
                <a:solidFill>
                  <a:schemeClr val="tx2"/>
                </a:solidFill>
              </a:rPr>
              <a:t>Ahn D, et al. Therapeutic Advances in Medical Oncology 2017; 9(2):75-8</a:t>
            </a:r>
          </a:p>
        </p:txBody>
      </p:sp>
      <p:sp>
        <p:nvSpPr>
          <p:cNvPr id="9" name="Slide Number Placeholder 8">
            <a:extLst>
              <a:ext uri="{FF2B5EF4-FFF2-40B4-BE49-F238E27FC236}">
                <a16:creationId xmlns:a16="http://schemas.microsoft.com/office/drawing/2014/main" id="{F7D6C341-0CBD-45DD-41C1-AA11D77E1016}"/>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2BDD67DF-DB5B-7EDE-591C-E5297532ED11}"/>
              </a:ext>
            </a:extLst>
          </p:cNvPr>
          <p:cNvGraphicFramePr>
            <a:graphicFrameLocks noGrp="1"/>
          </p:cNvGraphicFramePr>
          <p:nvPr>
            <p:ph sz="quarter" idx="12"/>
            <p:extLst>
              <p:ext uri="{D42A27DB-BD31-4B8C-83A1-F6EECF244321}">
                <p14:modId xmlns:p14="http://schemas.microsoft.com/office/powerpoint/2010/main" val="3246892841"/>
              </p:ext>
            </p:extLst>
          </p:nvPr>
        </p:nvGraphicFramePr>
        <p:xfrm>
          <a:off x="620712" y="1425575"/>
          <a:ext cx="5331272" cy="3531312"/>
        </p:xfrm>
        <a:graphic>
          <a:graphicData uri="http://schemas.openxmlformats.org/drawingml/2006/table">
            <a:tbl>
              <a:tblPr firstRow="1" bandRow="1">
                <a:tableStyleId>{5C22544A-7EE6-4342-B048-85BDC9FD1C3A}</a:tableStyleId>
              </a:tblPr>
              <a:tblGrid>
                <a:gridCol w="3027016">
                  <a:extLst>
                    <a:ext uri="{9D8B030D-6E8A-4147-A177-3AD203B41FA5}">
                      <a16:colId xmlns:a16="http://schemas.microsoft.com/office/drawing/2014/main" val="1939643324"/>
                    </a:ext>
                  </a:extLst>
                </a:gridCol>
                <a:gridCol w="2304256">
                  <a:extLst>
                    <a:ext uri="{9D8B030D-6E8A-4147-A177-3AD203B41FA5}">
                      <a16:colId xmlns:a16="http://schemas.microsoft.com/office/drawing/2014/main" val="1032620863"/>
                    </a:ext>
                  </a:extLst>
                </a:gridCol>
              </a:tblGrid>
              <a:tr h="259580">
                <a:tc>
                  <a:txBody>
                    <a:bodyPr/>
                    <a:lstStyle/>
                    <a:p>
                      <a:pPr>
                        <a:lnSpc>
                          <a:spcPct val="90000"/>
                        </a:lnSpc>
                      </a:pPr>
                      <a:r>
                        <a:rPr lang="en-US" sz="1200" dirty="0">
                          <a:latin typeface="Arial" panose="020B0604020202020204" pitchFamily="34" charset="0"/>
                          <a:cs typeface="Arial" panose="020B0604020202020204" pitchFamily="34" charset="0"/>
                        </a:rPr>
                        <a:t>Outcome</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First-line GEM + </a:t>
                      </a:r>
                      <a:r>
                        <a:rPr lang="en-US" sz="1200" b="1" dirty="0" err="1">
                          <a:solidFill>
                            <a:schemeClr val="bg1"/>
                          </a:solidFill>
                          <a:latin typeface="Arial" panose="020B0604020202020204" pitchFamily="34" charset="0"/>
                          <a:cs typeface="Arial" panose="020B0604020202020204" pitchFamily="34" charset="0"/>
                        </a:rPr>
                        <a:t>NabP</a:t>
                      </a:r>
                      <a:r>
                        <a:rPr lang="en-US" sz="1200" b="1" dirty="0">
                          <a:solidFill>
                            <a:schemeClr val="bg1"/>
                          </a:solidFill>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efficacy</a:t>
                      </a:r>
                    </a:p>
                  </a:txBody>
                  <a:tcPr/>
                </a:tc>
                <a:extLst>
                  <a:ext uri="{0D108BD9-81ED-4DB2-BD59-A6C34878D82A}">
                    <a16:rowId xmlns:a16="http://schemas.microsoft.com/office/drawing/2014/main" val="1781263883"/>
                  </a:ext>
                </a:extLst>
              </a:tr>
              <a:tr h="145060">
                <a:tc>
                  <a:txBody>
                    <a:bodyPr/>
                    <a:lstStyle/>
                    <a:p>
                      <a:pPr>
                        <a:lnSpc>
                          <a:spcPct val="90000"/>
                        </a:lnSpc>
                      </a:pPr>
                      <a:r>
                        <a:rPr lang="en-US" sz="1200" b="0" dirty="0">
                          <a:latin typeface="Arial" panose="020B0604020202020204" pitchFamily="34" charset="0"/>
                          <a:cs typeface="Arial" panose="020B0604020202020204" pitchFamily="34" charset="0"/>
                        </a:rPr>
                        <a:t>Median OS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b="0" dirty="0">
                          <a:latin typeface="Arial" panose="020B0604020202020204" pitchFamily="34" charset="0"/>
                          <a:cs typeface="Arial" panose="020B0604020202020204" pitchFamily="34" charset="0"/>
                        </a:rPr>
                        <a:t>7.5 (6.51-10.33)</a:t>
                      </a:r>
                    </a:p>
                  </a:txBody>
                  <a:tcPr marT="28800" marB="28800"/>
                </a:tc>
                <a:extLst>
                  <a:ext uri="{0D108BD9-81ED-4DB2-BD59-A6C34878D82A}">
                    <a16:rowId xmlns:a16="http://schemas.microsoft.com/office/drawing/2014/main" val="597889381"/>
                  </a:ext>
                </a:extLst>
              </a:tr>
              <a:tr h="145060">
                <a:tc gridSpan="2">
                  <a:txBody>
                    <a:bodyPr/>
                    <a:lstStyle/>
                    <a:p>
                      <a:pPr lvl="0">
                        <a:lnSpc>
                          <a:spcPct val="90000"/>
                        </a:lnSpc>
                      </a:pPr>
                      <a:r>
                        <a:rPr lang="en-US" sz="1200" b="0" dirty="0">
                          <a:latin typeface="Arial" panose="020B0604020202020204" pitchFamily="34" charset="0"/>
                          <a:cs typeface="Arial" panose="020B0604020202020204" pitchFamily="34" charset="0"/>
                        </a:rPr>
                        <a:t>Median OS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171116"/>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12.7 (8.49-18.49)</a:t>
                      </a:r>
                    </a:p>
                  </a:txBody>
                  <a:tcPr marT="28800" marB="28800"/>
                </a:tc>
                <a:extLst>
                  <a:ext uri="{0D108BD9-81ED-4DB2-BD59-A6C34878D82A}">
                    <a16:rowId xmlns:a16="http://schemas.microsoft.com/office/drawing/2014/main" val="4212577052"/>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9.6 (6.48-12.04)</a:t>
                      </a:r>
                    </a:p>
                  </a:txBody>
                  <a:tcPr marT="28800" marB="28800"/>
                </a:tc>
                <a:extLst>
                  <a:ext uri="{0D108BD9-81ED-4DB2-BD59-A6C34878D82A}">
                    <a16:rowId xmlns:a16="http://schemas.microsoft.com/office/drawing/2014/main" val="3141167453"/>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5.3 (4.41-10.2)</a:t>
                      </a:r>
                    </a:p>
                  </a:txBody>
                  <a:tcPr marT="28800" marB="28800"/>
                </a:tc>
                <a:extLst>
                  <a:ext uri="{0D108BD9-81ED-4DB2-BD59-A6C34878D82A}">
                    <a16:rowId xmlns:a16="http://schemas.microsoft.com/office/drawing/2014/main" val="3481949059"/>
                  </a:ext>
                </a:extLst>
              </a:tr>
              <a:tr h="172517">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3</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1.6 (NE)</a:t>
                      </a:r>
                    </a:p>
                  </a:txBody>
                  <a:tcPr marT="28800" marB="28800"/>
                </a:tc>
                <a:extLst>
                  <a:ext uri="{0D108BD9-81ED-4DB2-BD59-A6C34878D82A}">
                    <a16:rowId xmlns:a16="http://schemas.microsoft.com/office/drawing/2014/main" val="477656464"/>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 value &lt;0.0001</a:t>
                      </a:r>
                    </a:p>
                  </a:txBody>
                  <a:tcPr marT="28800" marB="28800"/>
                </a:tc>
                <a:extLst>
                  <a:ext uri="{0D108BD9-81ED-4DB2-BD59-A6C34878D82A}">
                    <a16:rowId xmlns:a16="http://schemas.microsoft.com/office/drawing/2014/main" val="4266056810"/>
                  </a:ext>
                </a:extLst>
              </a:tr>
              <a:tr h="145060">
                <a:tc>
                  <a:txBody>
                    <a:bodyPr/>
                    <a:lstStyle/>
                    <a:p>
                      <a:pPr marL="0" indent="11113">
                        <a:lnSpc>
                          <a:spcPct val="90000"/>
                        </a:lnSpc>
                        <a:tabLst/>
                      </a:pPr>
                      <a:r>
                        <a:rPr lang="en-US" sz="1200" b="0" dirty="0">
                          <a:latin typeface="Arial" panose="020B0604020202020204" pitchFamily="34" charset="0"/>
                          <a:cs typeface="Arial" panose="020B0604020202020204" pitchFamily="34" charset="0"/>
                        </a:rPr>
                        <a:t>Median PFS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2.8 (2.3-3.68)</a:t>
                      </a:r>
                    </a:p>
                  </a:txBody>
                  <a:tcPr marT="28800" marB="28800"/>
                </a:tc>
                <a:extLst>
                  <a:ext uri="{0D108BD9-81ED-4DB2-BD59-A6C34878D82A}">
                    <a16:rowId xmlns:a16="http://schemas.microsoft.com/office/drawing/2014/main" val="85494929"/>
                  </a:ext>
                </a:extLst>
              </a:tr>
              <a:tr h="145060">
                <a:tc gridSpan="2">
                  <a:txBody>
                    <a:bodyPr/>
                    <a:lstStyle/>
                    <a:p>
                      <a:pPr marL="0" lvl="0" indent="11113">
                        <a:lnSpc>
                          <a:spcPct val="90000"/>
                        </a:lnSpc>
                        <a:tabLst/>
                      </a:pPr>
                      <a:r>
                        <a:rPr lang="en-US" sz="1200" b="0" dirty="0">
                          <a:latin typeface="Arial" panose="020B0604020202020204" pitchFamily="34" charset="0"/>
                          <a:cs typeface="Arial" panose="020B0604020202020204" pitchFamily="34" charset="0"/>
                        </a:rPr>
                        <a:t>Median PFS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8382108"/>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5.3 (2.73-9.11)</a:t>
                      </a:r>
                    </a:p>
                  </a:txBody>
                  <a:tcPr marT="28800" marB="28800"/>
                </a:tc>
                <a:extLst>
                  <a:ext uri="{0D108BD9-81ED-4DB2-BD59-A6C34878D82A}">
                    <a16:rowId xmlns:a16="http://schemas.microsoft.com/office/drawing/2014/main" val="261397535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2.8 (2.24-4.34)</a:t>
                      </a:r>
                    </a:p>
                  </a:txBody>
                  <a:tcPr marT="28800" marB="28800"/>
                </a:tc>
                <a:extLst>
                  <a:ext uri="{0D108BD9-81ED-4DB2-BD59-A6C34878D82A}">
                    <a16:rowId xmlns:a16="http://schemas.microsoft.com/office/drawing/2014/main" val="139581776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1.8 (1.41-3.59)</a:t>
                      </a:r>
                    </a:p>
                  </a:txBody>
                  <a:tcPr marT="28800" marB="28800"/>
                </a:tc>
                <a:extLst>
                  <a:ext uri="{0D108BD9-81ED-4DB2-BD59-A6C34878D82A}">
                    <a16:rowId xmlns:a16="http://schemas.microsoft.com/office/drawing/2014/main" val="3325424582"/>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3</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1.4 (NE)</a:t>
                      </a:r>
                    </a:p>
                  </a:txBody>
                  <a:tcPr marT="28800" marB="28800"/>
                </a:tc>
                <a:extLst>
                  <a:ext uri="{0D108BD9-81ED-4DB2-BD59-A6C34878D82A}">
                    <a16:rowId xmlns:a16="http://schemas.microsoft.com/office/drawing/2014/main" val="1082724772"/>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P value = 0.0072</a:t>
                      </a:r>
                    </a:p>
                  </a:txBody>
                  <a:tcPr marT="28800" marB="28800"/>
                </a:tc>
                <a:extLst>
                  <a:ext uri="{0D108BD9-81ED-4DB2-BD59-A6C34878D82A}">
                    <a16:rowId xmlns:a16="http://schemas.microsoft.com/office/drawing/2014/main" val="2279767991"/>
                  </a:ext>
                </a:extLst>
              </a:tr>
            </a:tbl>
          </a:graphicData>
        </a:graphic>
      </p:graphicFrame>
      <p:sp>
        <p:nvSpPr>
          <p:cNvPr id="2" name="Title 1">
            <a:extLst>
              <a:ext uri="{FF2B5EF4-FFF2-40B4-BE49-F238E27FC236}">
                <a16:creationId xmlns:a16="http://schemas.microsoft.com/office/drawing/2014/main" id="{99DECC3F-9368-54BC-CE52-C3D354E738E3}"/>
              </a:ext>
            </a:extLst>
          </p:cNvPr>
          <p:cNvSpPr>
            <a:spLocks noGrp="1"/>
          </p:cNvSpPr>
          <p:nvPr>
            <p:ph type="title"/>
          </p:nvPr>
        </p:nvSpPr>
        <p:spPr>
          <a:xfrm>
            <a:off x="619201" y="259200"/>
            <a:ext cx="10963199" cy="864000"/>
          </a:xfrm>
        </p:spPr>
        <p:txBody>
          <a:bodyPr>
            <a:normAutofit/>
          </a:bodyPr>
          <a:lstStyle/>
          <a:p>
            <a:r>
              <a:rPr lang="en-GB" dirty="0"/>
              <a:t>two-week low dose GEM-</a:t>
            </a:r>
            <a:r>
              <a:rPr lang="en-GB" dirty="0" err="1"/>
              <a:t>N</a:t>
            </a:r>
            <a:r>
              <a:rPr lang="en-GB" cap="none" dirty="0" err="1"/>
              <a:t>ab</a:t>
            </a:r>
            <a:r>
              <a:rPr lang="en-GB" dirty="0" err="1"/>
              <a:t>P</a:t>
            </a:r>
            <a:r>
              <a:rPr lang="en-GB" dirty="0"/>
              <a:t> dosing manages toxicity and maintains efficacy</a:t>
            </a:r>
          </a:p>
        </p:txBody>
      </p:sp>
      <p:sp>
        <p:nvSpPr>
          <p:cNvPr id="5" name="Slide Number Placeholder 4">
            <a:extLst>
              <a:ext uri="{FF2B5EF4-FFF2-40B4-BE49-F238E27FC236}">
                <a16:creationId xmlns:a16="http://schemas.microsoft.com/office/drawing/2014/main" id="{A0B2B8C3-C920-2CB0-243D-8CAE3D932A8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3" name="Content Placeholder 2">
            <a:extLst>
              <a:ext uri="{FF2B5EF4-FFF2-40B4-BE49-F238E27FC236}">
                <a16:creationId xmlns:a16="http://schemas.microsoft.com/office/drawing/2014/main" id="{1B21053C-BE4E-1463-EEBF-180B9AC8750C}"/>
              </a:ext>
            </a:extLst>
          </p:cNvPr>
          <p:cNvSpPr>
            <a:spLocks noGrp="1"/>
          </p:cNvSpPr>
          <p:nvPr>
            <p:ph sz="quarter" idx="15"/>
          </p:nvPr>
        </p:nvSpPr>
        <p:spPr>
          <a:xfrm>
            <a:off x="620183" y="6251747"/>
            <a:ext cx="10180339" cy="365125"/>
          </a:xfrm>
        </p:spPr>
        <p:txBody>
          <a:bodyPr/>
          <a:lstStyle/>
          <a:p>
            <a:r>
              <a:rPr lang="en-US" dirty="0"/>
              <a:t>CI, confidence interval; ECOG PS, Eastern Cooperative Oncology Group Performance Status; GEM-</a:t>
            </a:r>
            <a:r>
              <a:rPr lang="en-US" dirty="0" err="1"/>
              <a:t>NabP</a:t>
            </a:r>
            <a:r>
              <a:rPr lang="en-US" dirty="0"/>
              <a:t>, gemcitabine + </a:t>
            </a:r>
            <a:r>
              <a:rPr lang="en-GB" dirty="0">
                <a:solidFill>
                  <a:schemeClr val="tx2"/>
                </a:solidFill>
              </a:rPr>
              <a:t>nanoparticle albumin-bound paclitaxel</a:t>
            </a:r>
            <a:r>
              <a:rPr lang="en-US" dirty="0"/>
              <a:t>; </a:t>
            </a:r>
            <a:r>
              <a:rPr lang="en-US" dirty="0" err="1"/>
              <a:t>mo</a:t>
            </a:r>
            <a:r>
              <a:rPr lang="en-US" dirty="0"/>
              <a:t>, months; NE, not estimable; OS, overall survival; PFS, progression-free survival</a:t>
            </a:r>
            <a:endParaRPr lang="en-GB" dirty="0"/>
          </a:p>
          <a:p>
            <a:r>
              <a:rPr lang="en-GB" dirty="0"/>
              <a:t>Rogers J, et al. Cancer Med. 2020;9:5406-15</a:t>
            </a:r>
          </a:p>
        </p:txBody>
      </p:sp>
      <p:graphicFrame>
        <p:nvGraphicFramePr>
          <p:cNvPr id="18" name="Content Placeholder 16">
            <a:extLst>
              <a:ext uri="{FF2B5EF4-FFF2-40B4-BE49-F238E27FC236}">
                <a16:creationId xmlns:a16="http://schemas.microsoft.com/office/drawing/2014/main" id="{60A4A47A-6930-EE29-75C8-706857EB1B3B}"/>
              </a:ext>
            </a:extLst>
          </p:cNvPr>
          <p:cNvGraphicFramePr>
            <a:graphicFrameLocks/>
          </p:cNvGraphicFramePr>
          <p:nvPr>
            <p:extLst>
              <p:ext uri="{D42A27DB-BD31-4B8C-83A1-F6EECF244321}">
                <p14:modId xmlns:p14="http://schemas.microsoft.com/office/powerpoint/2010/main" val="3184008318"/>
              </p:ext>
            </p:extLst>
          </p:nvPr>
        </p:nvGraphicFramePr>
        <p:xfrm>
          <a:off x="6199709" y="1442540"/>
          <a:ext cx="5331272" cy="3309120"/>
        </p:xfrm>
        <a:graphic>
          <a:graphicData uri="http://schemas.openxmlformats.org/drawingml/2006/table">
            <a:tbl>
              <a:tblPr firstRow="1" bandRow="1">
                <a:tableStyleId>{5C22544A-7EE6-4342-B048-85BDC9FD1C3A}</a:tableStyleId>
              </a:tblPr>
              <a:tblGrid>
                <a:gridCol w="3027016">
                  <a:extLst>
                    <a:ext uri="{9D8B030D-6E8A-4147-A177-3AD203B41FA5}">
                      <a16:colId xmlns:a16="http://schemas.microsoft.com/office/drawing/2014/main" val="1939643324"/>
                    </a:ext>
                  </a:extLst>
                </a:gridCol>
                <a:gridCol w="2304256">
                  <a:extLst>
                    <a:ext uri="{9D8B030D-6E8A-4147-A177-3AD203B41FA5}">
                      <a16:colId xmlns:a16="http://schemas.microsoft.com/office/drawing/2014/main" val="1032620863"/>
                    </a:ext>
                  </a:extLst>
                </a:gridCol>
              </a:tblGrid>
              <a:tr h="259580">
                <a:tc>
                  <a:txBody>
                    <a:bodyPr/>
                    <a:lstStyle/>
                    <a:p>
                      <a:pPr>
                        <a:lnSpc>
                          <a:spcPct val="90000"/>
                        </a:lnSpc>
                      </a:pPr>
                      <a:r>
                        <a:rPr lang="en-US" sz="1200" dirty="0">
                          <a:latin typeface="Arial" panose="020B0604020202020204" pitchFamily="34" charset="0"/>
                          <a:cs typeface="Arial" panose="020B0604020202020204" pitchFamily="34" charset="0"/>
                        </a:rPr>
                        <a:t>Outcome</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Second-line GEM + </a:t>
                      </a:r>
                      <a:r>
                        <a:rPr lang="en-US" sz="1200" b="1" dirty="0" err="1">
                          <a:solidFill>
                            <a:schemeClr val="bg1"/>
                          </a:solidFill>
                          <a:latin typeface="Arial" panose="020B0604020202020204" pitchFamily="34" charset="0"/>
                          <a:cs typeface="Arial" panose="020B0604020202020204" pitchFamily="34" charset="0"/>
                        </a:rPr>
                        <a:t>NabP</a:t>
                      </a:r>
                      <a:r>
                        <a:rPr lang="en-US" sz="1200" b="1" dirty="0">
                          <a:solidFill>
                            <a:schemeClr val="bg1"/>
                          </a:solidFill>
                          <a:latin typeface="Arial" panose="020B0604020202020204" pitchFamily="34" charset="0"/>
                          <a:cs typeface="Arial" panose="020B0604020202020204" pitchFamily="34" charset="0"/>
                        </a:rPr>
                        <a:t> efficacy</a:t>
                      </a:r>
                    </a:p>
                  </a:txBody>
                  <a:tcPr/>
                </a:tc>
                <a:extLst>
                  <a:ext uri="{0D108BD9-81ED-4DB2-BD59-A6C34878D82A}">
                    <a16:rowId xmlns:a16="http://schemas.microsoft.com/office/drawing/2014/main" val="1781263883"/>
                  </a:ext>
                </a:extLst>
              </a:tr>
              <a:tr h="145060">
                <a:tc>
                  <a:txBody>
                    <a:bodyPr/>
                    <a:lstStyle/>
                    <a:p>
                      <a:pPr>
                        <a:lnSpc>
                          <a:spcPct val="90000"/>
                        </a:lnSpc>
                      </a:pPr>
                      <a:r>
                        <a:rPr lang="en-US" sz="1200" b="0" dirty="0">
                          <a:latin typeface="Arial" panose="020B0604020202020204" pitchFamily="34" charset="0"/>
                          <a:cs typeface="Arial" panose="020B0604020202020204" pitchFamily="34" charset="0"/>
                        </a:rPr>
                        <a:t>Median OS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7.6 (6.12-8.26)</a:t>
                      </a:r>
                    </a:p>
                  </a:txBody>
                  <a:tcPr marT="28800" marB="28800"/>
                </a:tc>
                <a:extLst>
                  <a:ext uri="{0D108BD9-81ED-4DB2-BD59-A6C34878D82A}">
                    <a16:rowId xmlns:a16="http://schemas.microsoft.com/office/drawing/2014/main" val="597889381"/>
                  </a:ext>
                </a:extLst>
              </a:tr>
              <a:tr h="145060">
                <a:tc gridSpan="2">
                  <a:txBody>
                    <a:bodyPr/>
                    <a:lstStyle/>
                    <a:p>
                      <a:pPr lvl="0">
                        <a:lnSpc>
                          <a:spcPct val="90000"/>
                        </a:lnSpc>
                      </a:pPr>
                      <a:r>
                        <a:rPr lang="en-US" sz="1200" b="0" dirty="0">
                          <a:latin typeface="Arial" panose="020B0604020202020204" pitchFamily="34" charset="0"/>
                          <a:cs typeface="Arial" panose="020B0604020202020204" pitchFamily="34" charset="0"/>
                        </a:rPr>
                        <a:t>Median OS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171116"/>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8 (6.22-12.99)</a:t>
                      </a:r>
                    </a:p>
                  </a:txBody>
                  <a:tcPr marT="28800" marB="28800"/>
                </a:tc>
                <a:extLst>
                  <a:ext uri="{0D108BD9-81ED-4DB2-BD59-A6C34878D82A}">
                    <a16:rowId xmlns:a16="http://schemas.microsoft.com/office/drawing/2014/main" val="4212577052"/>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7.3 (5.33-9.14)</a:t>
                      </a:r>
                    </a:p>
                  </a:txBody>
                  <a:tcPr marT="28800" marB="28800"/>
                </a:tc>
                <a:extLst>
                  <a:ext uri="{0D108BD9-81ED-4DB2-BD59-A6C34878D82A}">
                    <a16:rowId xmlns:a16="http://schemas.microsoft.com/office/drawing/2014/main" val="3141167453"/>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6.1 (4.61 - NE)</a:t>
                      </a:r>
                    </a:p>
                  </a:txBody>
                  <a:tcPr marT="28800" marB="28800"/>
                </a:tc>
                <a:extLst>
                  <a:ext uri="{0D108BD9-81ED-4DB2-BD59-A6C34878D82A}">
                    <a16:rowId xmlns:a16="http://schemas.microsoft.com/office/drawing/2014/main" val="3481949059"/>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 value = 0.581</a:t>
                      </a:r>
                    </a:p>
                  </a:txBody>
                  <a:tcPr marT="28800" marB="28800"/>
                </a:tc>
                <a:extLst>
                  <a:ext uri="{0D108BD9-81ED-4DB2-BD59-A6C34878D82A}">
                    <a16:rowId xmlns:a16="http://schemas.microsoft.com/office/drawing/2014/main" val="4266056810"/>
                  </a:ext>
                </a:extLst>
              </a:tr>
              <a:tr h="145060">
                <a:tc>
                  <a:txBody>
                    <a:bodyPr/>
                    <a:lstStyle/>
                    <a:p>
                      <a:pPr marL="0" indent="11113">
                        <a:lnSpc>
                          <a:spcPct val="90000"/>
                        </a:lnSpc>
                        <a:tabLst/>
                      </a:pP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4003613747"/>
                  </a:ext>
                </a:extLst>
              </a:tr>
              <a:tr h="145060">
                <a:tc>
                  <a:txBody>
                    <a:bodyPr/>
                    <a:lstStyle/>
                    <a:p>
                      <a:pPr marL="0" indent="11113">
                        <a:lnSpc>
                          <a:spcPct val="90000"/>
                        </a:lnSpc>
                        <a:tabLst/>
                      </a:pPr>
                      <a:r>
                        <a:rPr lang="en-US" sz="1200" b="0" dirty="0">
                          <a:latin typeface="Arial" panose="020B0604020202020204" pitchFamily="34" charset="0"/>
                          <a:cs typeface="Arial" panose="020B0604020202020204" pitchFamily="34" charset="0"/>
                        </a:rPr>
                        <a:t>Median PFS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2.5 (2.14-3.85)</a:t>
                      </a:r>
                    </a:p>
                  </a:txBody>
                  <a:tcPr marT="28800" marB="28800"/>
                </a:tc>
                <a:extLst>
                  <a:ext uri="{0D108BD9-81ED-4DB2-BD59-A6C34878D82A}">
                    <a16:rowId xmlns:a16="http://schemas.microsoft.com/office/drawing/2014/main" val="85494929"/>
                  </a:ext>
                </a:extLst>
              </a:tr>
              <a:tr h="145060">
                <a:tc gridSpan="2">
                  <a:txBody>
                    <a:bodyPr/>
                    <a:lstStyle/>
                    <a:p>
                      <a:pPr marL="0" lvl="0" indent="11113">
                        <a:lnSpc>
                          <a:spcPct val="90000"/>
                        </a:lnSpc>
                        <a:tabLst/>
                      </a:pPr>
                      <a:r>
                        <a:rPr lang="en-US" sz="1200" b="0" dirty="0">
                          <a:latin typeface="Arial" panose="020B0604020202020204" pitchFamily="34" charset="0"/>
                          <a:cs typeface="Arial" panose="020B0604020202020204" pitchFamily="34" charset="0"/>
                        </a:rPr>
                        <a:t>Median PFS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8382108"/>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3.5 (2.07-7.24)</a:t>
                      </a:r>
                    </a:p>
                  </a:txBody>
                  <a:tcPr marT="28800" marB="28800"/>
                </a:tc>
                <a:extLst>
                  <a:ext uri="{0D108BD9-81ED-4DB2-BD59-A6C34878D82A}">
                    <a16:rowId xmlns:a16="http://schemas.microsoft.com/office/drawing/2014/main" val="261397535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2.4 (2.07-2.99)</a:t>
                      </a:r>
                    </a:p>
                  </a:txBody>
                  <a:tcPr marT="28800" marB="28800"/>
                </a:tc>
                <a:extLst>
                  <a:ext uri="{0D108BD9-81ED-4DB2-BD59-A6C34878D82A}">
                    <a16:rowId xmlns:a16="http://schemas.microsoft.com/office/drawing/2014/main" val="139581776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2.6 (1.74 - NE)</a:t>
                      </a:r>
                    </a:p>
                  </a:txBody>
                  <a:tcPr marT="28800" marB="28800"/>
                </a:tc>
                <a:extLst>
                  <a:ext uri="{0D108BD9-81ED-4DB2-BD59-A6C34878D82A}">
                    <a16:rowId xmlns:a16="http://schemas.microsoft.com/office/drawing/2014/main" val="3325424582"/>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P value = 0.362</a:t>
                      </a:r>
                    </a:p>
                  </a:txBody>
                  <a:tcPr marT="28800" marB="28800"/>
                </a:tc>
                <a:extLst>
                  <a:ext uri="{0D108BD9-81ED-4DB2-BD59-A6C34878D82A}">
                    <a16:rowId xmlns:a16="http://schemas.microsoft.com/office/drawing/2014/main" val="2279767991"/>
                  </a:ext>
                </a:extLst>
              </a:tr>
            </a:tbl>
          </a:graphicData>
        </a:graphic>
      </p:graphicFrame>
      <p:sp>
        <p:nvSpPr>
          <p:cNvPr id="4" name="TextBox 3">
            <a:extLst>
              <a:ext uri="{FF2B5EF4-FFF2-40B4-BE49-F238E27FC236}">
                <a16:creationId xmlns:a16="http://schemas.microsoft.com/office/drawing/2014/main" id="{319D28B0-6CCA-D031-8B21-7A7213F166A1}"/>
              </a:ext>
            </a:extLst>
          </p:cNvPr>
          <p:cNvSpPr txBox="1"/>
          <p:nvPr/>
        </p:nvSpPr>
        <p:spPr>
          <a:xfrm>
            <a:off x="620712" y="5187240"/>
            <a:ext cx="10513168" cy="584775"/>
          </a:xfrm>
          <a:prstGeom prst="rect">
            <a:avLst/>
          </a:prstGeom>
          <a:noFill/>
        </p:spPr>
        <p:txBody>
          <a:bodyPr wrap="square" rtlCol="0">
            <a:spAutoFit/>
          </a:bodyPr>
          <a:lstStyle/>
          <a:p>
            <a:pPr algn="l"/>
            <a:r>
              <a:rPr lang="en-US" sz="1600" b="0" i="0" u="none" strike="noStrike" baseline="0" dirty="0">
                <a:latin typeface="Arial" panose="020B0604020202020204" pitchFamily="34" charset="0"/>
                <a:cs typeface="Arial" panose="020B0604020202020204" pitchFamily="34" charset="0"/>
              </a:rPr>
              <a:t>Median dosing was 600 mg/m</a:t>
            </a:r>
            <a:r>
              <a:rPr lang="en-US" sz="1600" b="0" i="0" u="none" strike="noStrike" baseline="30000" dirty="0">
                <a:latin typeface="Arial" panose="020B0604020202020204" pitchFamily="34" charset="0"/>
                <a:cs typeface="Arial" panose="020B0604020202020204" pitchFamily="34" charset="0"/>
              </a:rPr>
              <a:t>2</a:t>
            </a:r>
            <a:r>
              <a:rPr lang="en-US" sz="1600" b="0" i="0" u="none" strike="noStrike" baseline="0" dirty="0">
                <a:latin typeface="Arial" panose="020B0604020202020204" pitchFamily="34" charset="0"/>
                <a:cs typeface="Arial" panose="020B0604020202020204" pitchFamily="34" charset="0"/>
              </a:rPr>
              <a:t> at fixed dose rate for GEM and 125 mg/m</a:t>
            </a:r>
            <a:r>
              <a:rPr lang="en-US" sz="1600" b="0" i="0" u="none" strike="noStrike" baseline="30000" dirty="0">
                <a:latin typeface="Arial" panose="020B0604020202020204" pitchFamily="34" charset="0"/>
                <a:cs typeface="Arial" panose="020B0604020202020204" pitchFamily="34" charset="0"/>
              </a:rPr>
              <a:t>2</a:t>
            </a:r>
            <a:r>
              <a:rPr lang="en-US" sz="1600" b="0" i="0" u="none" strike="noStrike" baseline="0" dirty="0">
                <a:latin typeface="Arial" panose="020B0604020202020204" pitchFamily="34" charset="0"/>
                <a:cs typeface="Arial" panose="020B0604020202020204" pitchFamily="34" charset="0"/>
              </a:rPr>
              <a:t> for </a:t>
            </a:r>
            <a:r>
              <a:rPr lang="en-US" sz="1600" b="0" i="0" u="none" strike="noStrike" baseline="0" dirty="0" err="1">
                <a:latin typeface="Arial" panose="020B0604020202020204" pitchFamily="34" charset="0"/>
                <a:cs typeface="Arial" panose="020B0604020202020204" pitchFamily="34" charset="0"/>
              </a:rPr>
              <a:t>NabP</a:t>
            </a:r>
            <a:r>
              <a:rPr lang="en-US" sz="1600" b="0" i="0" u="none" strike="noStrike" baseline="0" dirty="0">
                <a:latin typeface="Arial" panose="020B0604020202020204" pitchFamily="34" charset="0"/>
                <a:cs typeface="Arial" panose="020B0604020202020204" pitchFamily="34" charset="0"/>
              </a:rPr>
              <a:t> given predominantly (~90%) every </a:t>
            </a:r>
            <a:r>
              <a:rPr lang="en-GB" sz="1600" b="0" i="0" u="none" strike="noStrike" baseline="0" dirty="0">
                <a:latin typeface="Arial" panose="020B0604020202020204" pitchFamily="34" charset="0"/>
                <a:cs typeface="Arial" panose="020B0604020202020204" pitchFamily="34" charset="0"/>
              </a:rPr>
              <a:t>two weeks</a:t>
            </a:r>
            <a:endParaRPr lang="en-GB" sz="16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0216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1" y="259200"/>
            <a:ext cx="10963199" cy="864000"/>
          </a:xfrm>
          <a:solidFill>
            <a:schemeClr val="bg1"/>
          </a:solidFill>
        </p:spPr>
        <p:txBody>
          <a:bodyPr>
            <a:normAutofit/>
          </a:bodyPr>
          <a:lstStyle/>
          <a:p>
            <a:r>
              <a:rPr lang="en-US" dirty="0"/>
              <a:t>NAPOLI-3: Study design</a:t>
            </a:r>
          </a:p>
        </p:txBody>
      </p:sp>
      <p:sp>
        <p:nvSpPr>
          <p:cNvPr id="18" name="Content Placeholder 17">
            <a:extLst>
              <a:ext uri="{FF2B5EF4-FFF2-40B4-BE49-F238E27FC236}">
                <a16:creationId xmlns:a16="http://schemas.microsoft.com/office/drawing/2014/main" id="{F48C4CB8-367C-4BAE-08E6-CFCEDF00399C}"/>
              </a:ext>
            </a:extLst>
          </p:cNvPr>
          <p:cNvSpPr>
            <a:spLocks noGrp="1"/>
          </p:cNvSpPr>
          <p:nvPr>
            <p:ph sz="quarter" idx="14"/>
          </p:nvPr>
        </p:nvSpPr>
        <p:spPr>
          <a:xfrm>
            <a:off x="9480376" y="2368523"/>
            <a:ext cx="2102024" cy="2151934"/>
          </a:xfrm>
        </p:spPr>
        <p:txBody>
          <a:bodyPr>
            <a:normAutofit fontScale="85000" lnSpcReduction="10000"/>
          </a:bodyPr>
          <a:lstStyle/>
          <a:p>
            <a:r>
              <a:rPr lang="en-US" sz="1800" dirty="0"/>
              <a:t>Primary endpoint: OS</a:t>
            </a:r>
          </a:p>
          <a:p>
            <a:r>
              <a:rPr lang="en-US" sz="1800" dirty="0"/>
              <a:t>Secondary endpoints: PFS, ORR</a:t>
            </a:r>
          </a:p>
          <a:p>
            <a:r>
              <a:rPr lang="en-US" sz="1800" dirty="0"/>
              <a:t>Exploratory endpoints: QOL, biomarker analyses</a:t>
            </a:r>
          </a:p>
          <a:p>
            <a:endParaRPr lang="en-US" sz="1800" dirty="0"/>
          </a:p>
        </p:txBody>
      </p:sp>
      <p:sp>
        <p:nvSpPr>
          <p:cNvPr id="13" name="Content Placeholder 12">
            <a:extLst>
              <a:ext uri="{FF2B5EF4-FFF2-40B4-BE49-F238E27FC236}">
                <a16:creationId xmlns:a16="http://schemas.microsoft.com/office/drawing/2014/main" id="{94D2F662-4829-F889-34D6-4025A67C8676}"/>
              </a:ext>
            </a:extLst>
          </p:cNvPr>
          <p:cNvSpPr>
            <a:spLocks noGrp="1"/>
          </p:cNvSpPr>
          <p:nvPr>
            <p:ph sz="quarter" idx="15"/>
          </p:nvPr>
        </p:nvSpPr>
        <p:spPr>
          <a:xfrm>
            <a:off x="620713" y="6356350"/>
            <a:ext cx="10179050" cy="365125"/>
          </a:xfrm>
        </p:spPr>
        <p:txBody>
          <a:bodyPr anchor="b" anchorCtr="0"/>
          <a:lstStyle/>
          <a:p>
            <a:r>
              <a:rPr lang="en-GB" dirty="0">
                <a:solidFill>
                  <a:schemeClr val="tx2"/>
                </a:solidFill>
              </a:rPr>
              <a:t>5-FU, fluorouracil; AE, adverse event; CT, computed tomography; ECOG PS, Eastern Cooperative Oncology Group performance status; </a:t>
            </a:r>
            <a:r>
              <a:rPr lang="en-GB" sz="1200" dirty="0">
                <a:solidFill>
                  <a:schemeClr val="tx2"/>
                </a:solidFill>
              </a:rPr>
              <a:t>FOLFIRINOX, folinic acid (leucovorin calcium), fluorouracil, irinotecan, and oxaliplatin; </a:t>
            </a:r>
            <a:r>
              <a:rPr lang="en-GB" dirty="0">
                <a:solidFill>
                  <a:schemeClr val="tx2"/>
                </a:solidFill>
              </a:rPr>
              <a:t>GEM, gemcitabine; LV, </a:t>
            </a:r>
            <a:r>
              <a:rPr kumimoji="0" lang="en-GB" altLang="en-US" sz="1200" b="0" i="0" u="none" strike="noStrike" cap="none" normalizeH="0" baseline="0" dirty="0">
                <a:ln>
                  <a:noFill/>
                </a:ln>
                <a:solidFill>
                  <a:schemeClr val="tx2"/>
                </a:solidFill>
                <a:effectLst/>
              </a:rPr>
              <a:t>leucovorin calcium (folinic acid)</a:t>
            </a:r>
            <a:r>
              <a:rPr lang="en-GB" dirty="0">
                <a:solidFill>
                  <a:schemeClr val="tx2"/>
                </a:solidFill>
              </a:rPr>
              <a:t>; MedDRA, Medical Dictionary for Regulatory Activities; MRI magnetic resonance imaging;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 N</a:t>
            </a:r>
            <a:r>
              <a:rPr lang="en-GB" dirty="0">
                <a:solidFill>
                  <a:schemeClr val="tx2"/>
                </a:solidFill>
              </a:rPr>
              <a:t>CI-CTCAE, National Cancer Institute Common Terminology Criteria for Adverse Events; ORR, objective response rate; OS, overall survival; PDAC, pancreatic ductal adenocarcinoma; PFS, progression-free survival; QoL, quality of life; R, randomisation; RECIST, Response Evaluation Criteria in Solid Tumours</a:t>
            </a:r>
          </a:p>
          <a:p>
            <a:r>
              <a:rPr lang="en-GB" dirty="0">
                <a:solidFill>
                  <a:schemeClr val="tx2"/>
                </a:solidFill>
              </a:rPr>
              <a:t>O’Reilly E, et al. J. Clin Oncol. 2023;41;16_suppl:4006 (ASCO 2023 oral presentation); Jung K, et al. </a:t>
            </a:r>
            <a:r>
              <a:rPr lang="en-GB" dirty="0" err="1">
                <a:solidFill>
                  <a:schemeClr val="tx2"/>
                </a:solidFill>
              </a:rPr>
              <a:t>Ther</a:t>
            </a:r>
            <a:r>
              <a:rPr lang="en-GB" dirty="0">
                <a:solidFill>
                  <a:schemeClr val="tx2"/>
                </a:solidFill>
              </a:rPr>
              <a:t> Adv Med Oncol 2023; 15: 1-15</a:t>
            </a:r>
            <a:endParaRPr lang="en-US" dirty="0">
              <a:solidFill>
                <a:schemeClr val="tx2"/>
              </a:solidFill>
            </a:endParaRPr>
          </a:p>
        </p:txBody>
      </p:sp>
      <p:sp>
        <p:nvSpPr>
          <p:cNvPr id="4" name="Slide Number Placeholder 3">
            <a:extLst>
              <a:ext uri="{FF2B5EF4-FFF2-40B4-BE49-F238E27FC236}">
                <a16:creationId xmlns:a16="http://schemas.microsoft.com/office/drawing/2014/main" id="{CB9CA130-708E-AD61-8354-3F58E6F7F04A}"/>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18</a:t>
            </a:fld>
            <a:endParaRPr lang="en-US"/>
          </a:p>
        </p:txBody>
      </p:sp>
      <p:sp>
        <p:nvSpPr>
          <p:cNvPr id="9" name="TextBox 8">
            <a:extLst>
              <a:ext uri="{FF2B5EF4-FFF2-40B4-BE49-F238E27FC236}">
                <a16:creationId xmlns:a16="http://schemas.microsoft.com/office/drawing/2014/main" id="{1047A716-3653-12B8-716A-BD46CA764DCA}"/>
              </a:ext>
            </a:extLst>
          </p:cNvPr>
          <p:cNvSpPr txBox="1"/>
          <p:nvPr/>
        </p:nvSpPr>
        <p:spPr>
          <a:xfrm>
            <a:off x="620713" y="4613837"/>
            <a:ext cx="9937104" cy="553998"/>
          </a:xfrm>
          <a:prstGeom prst="rect">
            <a:avLst/>
          </a:prstGeom>
          <a:noFill/>
        </p:spPr>
        <p:txBody>
          <a:bodyPr wrap="square" lIns="0" rtlCol="0">
            <a:spAutoFit/>
          </a:bodyPr>
          <a:lstStyle/>
          <a:p>
            <a:r>
              <a:rPr lang="en-GB" sz="1000" baseline="30000" dirty="0">
                <a:latin typeface="Arial" panose="020B0604020202020204" pitchFamily="34" charset="0"/>
                <a:ea typeface="Aileron" charset="0"/>
                <a:cs typeface="Arial" panose="020B0604020202020204" pitchFamily="34" charset="0"/>
              </a:rPr>
              <a:t>a </a:t>
            </a:r>
            <a:r>
              <a:rPr lang="en-GB" sz="1000" dirty="0">
                <a:latin typeface="Arial" panose="020B0604020202020204" pitchFamily="34" charset="0"/>
                <a:ea typeface="Aileron" charset="0"/>
                <a:cs typeface="Arial" panose="020B0604020202020204" pitchFamily="34" charset="0"/>
              </a:rPr>
              <a:t>Dose expressed as irinotecan free base equivalent; </a:t>
            </a:r>
            <a:r>
              <a:rPr lang="en-GB" sz="1000" baseline="30000" dirty="0">
                <a:latin typeface="Arial" panose="020B0604020202020204" pitchFamily="34" charset="0"/>
                <a:ea typeface="Aileron" charset="0"/>
                <a:cs typeface="Arial" panose="020B0604020202020204" pitchFamily="34" charset="0"/>
              </a:rPr>
              <a:t>b </a:t>
            </a:r>
            <a:r>
              <a:rPr lang="en-GB" sz="1000" dirty="0">
                <a:latin typeface="Arial" panose="020B0604020202020204" pitchFamily="34" charset="0"/>
                <a:ea typeface="Aileron" charset="0"/>
                <a:cs typeface="Arial" panose="020B0604020202020204" pitchFamily="34" charset="0"/>
              </a:rPr>
              <a:t>Administered sequentially as a continuous infusion over 46 hours beginning on days 1 and 15 of a 28-day cycle (dose delays and oxaliplatin discontinuation were permitted); </a:t>
            </a:r>
            <a:r>
              <a:rPr lang="en-GB" sz="1000" baseline="30000" dirty="0">
                <a:latin typeface="Arial" panose="020B0604020202020204" pitchFamily="34" charset="0"/>
                <a:ea typeface="Aileron" charset="0"/>
                <a:cs typeface="Arial" panose="020B0604020202020204" pitchFamily="34" charset="0"/>
              </a:rPr>
              <a:t>c </a:t>
            </a:r>
            <a:r>
              <a:rPr lang="en-GB" sz="1000" dirty="0">
                <a:latin typeface="Arial" panose="020B0604020202020204" pitchFamily="34" charset="0"/>
                <a:ea typeface="Aileron" charset="0"/>
                <a:cs typeface="Arial" panose="020B0604020202020204" pitchFamily="34" charset="0"/>
              </a:rPr>
              <a:t>Until progressive disease; </a:t>
            </a:r>
            <a:r>
              <a:rPr lang="en-GB" sz="1000" baseline="30000" dirty="0">
                <a:latin typeface="Arial" panose="020B0604020202020204" pitchFamily="34" charset="0"/>
                <a:ea typeface="Aileron" charset="0"/>
                <a:cs typeface="Arial" panose="020B0604020202020204" pitchFamily="34" charset="0"/>
              </a:rPr>
              <a:t>d </a:t>
            </a:r>
            <a:r>
              <a:rPr lang="en-GB" sz="1000" dirty="0">
                <a:latin typeface="Arial" panose="020B0604020202020204" pitchFamily="34" charset="0"/>
                <a:ea typeface="Aileron" charset="0"/>
                <a:cs typeface="Arial" panose="020B0604020202020204" pitchFamily="34" charset="0"/>
              </a:rPr>
              <a:t>The study was completed once all patients had discontinued the study treatment and at least 543 events had occurred in randomised patients</a:t>
            </a:r>
          </a:p>
        </p:txBody>
      </p:sp>
      <p:cxnSp>
        <p:nvCxnSpPr>
          <p:cNvPr id="24" name="Straight Connector 23">
            <a:extLst>
              <a:ext uri="{FF2B5EF4-FFF2-40B4-BE49-F238E27FC236}">
                <a16:creationId xmlns:a16="http://schemas.microsoft.com/office/drawing/2014/main" id="{F80C09A1-0921-BE1A-880D-2C2CB0CECB4F}"/>
              </a:ext>
            </a:extLst>
          </p:cNvPr>
          <p:cNvCxnSpPr>
            <a:cxnSpLocks/>
          </p:cNvCxnSpPr>
          <p:nvPr/>
        </p:nvCxnSpPr>
        <p:spPr>
          <a:xfrm>
            <a:off x="4207183" y="3049893"/>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97CF498-1D21-F64A-192E-D509436D9D5F}"/>
              </a:ext>
            </a:extLst>
          </p:cNvPr>
          <p:cNvCxnSpPr>
            <a:cxnSpLocks/>
          </p:cNvCxnSpPr>
          <p:nvPr/>
        </p:nvCxnSpPr>
        <p:spPr>
          <a:xfrm>
            <a:off x="3041104" y="3492941"/>
            <a:ext cx="1166079"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BC09017F-7C52-6886-D1C8-F8EA35C0EC80}"/>
              </a:ext>
            </a:extLst>
          </p:cNvPr>
          <p:cNvSpPr/>
          <p:nvPr/>
        </p:nvSpPr>
        <p:spPr>
          <a:xfrm>
            <a:off x="4448488" y="2564903"/>
            <a:ext cx="2376000" cy="969981"/>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NALIRIFOX</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Liposomal irinotecan </a:t>
            </a:r>
            <a:r>
              <a:rPr lang="en-GB" sz="1000" dirty="0">
                <a:solidFill>
                  <a:schemeClr val="bg1"/>
                </a:solidFill>
                <a:latin typeface="Arial" panose="020B0604020202020204" pitchFamily="34" charset="0"/>
                <a:cs typeface="Arial" panose="020B0604020202020204" pitchFamily="34" charset="0"/>
              </a:rPr>
              <a:t>50 mg/m</a:t>
            </a:r>
            <a:r>
              <a:rPr lang="en-GB" sz="1000" baseline="30000" dirty="0">
                <a:solidFill>
                  <a:schemeClr val="bg1"/>
                </a:solidFill>
                <a:latin typeface="Arial" panose="020B0604020202020204" pitchFamily="34" charset="0"/>
                <a:cs typeface="Arial" panose="020B0604020202020204" pitchFamily="34" charset="0"/>
              </a:rPr>
              <a:t>2a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+ 5-FU </a:t>
            </a:r>
            <a:r>
              <a:rPr lang="en-GB" sz="1000" dirty="0">
                <a:solidFill>
                  <a:schemeClr val="bg1"/>
                </a:solidFill>
                <a:latin typeface="Arial" panose="020B0604020202020204" pitchFamily="34" charset="0"/>
                <a:cs typeface="Arial" panose="020B0604020202020204" pitchFamily="34" charset="0"/>
              </a:rPr>
              <a:t>2400 mg/m</a:t>
            </a:r>
            <a:r>
              <a:rPr lang="en-GB" sz="1000" baseline="30000" dirty="0">
                <a:solidFill>
                  <a:schemeClr val="bg1"/>
                </a:solidFill>
                <a:latin typeface="Arial" panose="020B0604020202020204" pitchFamily="34" charset="0"/>
                <a:cs typeface="Arial" panose="020B0604020202020204" pitchFamily="34" charset="0"/>
              </a:rPr>
              <a:t>2</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 LV </a:t>
            </a:r>
            <a:r>
              <a:rPr lang="en-GB" sz="1000" dirty="0">
                <a:solidFill>
                  <a:schemeClr val="bg1"/>
                </a:solidFill>
                <a:latin typeface="Arial" panose="020B0604020202020204" pitchFamily="34" charset="0"/>
                <a:cs typeface="Arial" panose="020B0604020202020204" pitchFamily="34" charset="0"/>
              </a:rPr>
              <a:t>400 mg/m</a:t>
            </a:r>
            <a:r>
              <a:rPr lang="en-GB" sz="1000" baseline="30000" dirty="0">
                <a:solidFill>
                  <a:schemeClr val="bg1"/>
                </a:solidFill>
                <a:latin typeface="Arial" panose="020B0604020202020204" pitchFamily="34" charset="0"/>
                <a:cs typeface="Arial" panose="020B0604020202020204" pitchFamily="34" charset="0"/>
              </a:rPr>
              <a:t>2</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 oxaliplatin 60 mg/m</a:t>
            </a:r>
            <a:r>
              <a:rPr lang="en-GB" sz="1000" b="1" baseline="30000" dirty="0">
                <a:solidFill>
                  <a:schemeClr val="bg1"/>
                </a:solidFill>
                <a:latin typeface="Arial" panose="020B0604020202020204" pitchFamily="34" charset="0"/>
                <a:cs typeface="Arial" panose="020B0604020202020204" pitchFamily="34" charset="0"/>
              </a:rPr>
              <a:t>2</a:t>
            </a:r>
          </a:p>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Days 1 and 15 of a 28-day </a:t>
            </a:r>
            <a:r>
              <a:rPr lang="en-GB" sz="1000" dirty="0" err="1">
                <a:solidFill>
                  <a:schemeClr val="bg1"/>
                </a:solidFill>
                <a:latin typeface="Arial" panose="020B0604020202020204" pitchFamily="34" charset="0"/>
                <a:cs typeface="Arial" panose="020B0604020202020204" pitchFamily="34" charset="0"/>
              </a:rPr>
              <a:t>cycle</a:t>
            </a:r>
            <a:r>
              <a:rPr lang="en-GB" sz="1000" baseline="30000" dirty="0" err="1">
                <a:solidFill>
                  <a:schemeClr val="bg1"/>
                </a:solidFill>
                <a:latin typeface="Arial" panose="020B0604020202020204" pitchFamily="34" charset="0"/>
                <a:cs typeface="Arial" panose="020B0604020202020204" pitchFamily="34" charset="0"/>
              </a:rPr>
              <a:t>b</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25972A2-25F9-71D9-6D30-2F3E619269B6}"/>
              </a:ext>
            </a:extLst>
          </p:cNvPr>
          <p:cNvCxnSpPr>
            <a:cxnSpLocks/>
          </p:cNvCxnSpPr>
          <p:nvPr/>
        </p:nvCxnSpPr>
        <p:spPr>
          <a:xfrm>
            <a:off x="4207183" y="393599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9D29F90-7B83-8B07-DF39-E07DE05609A6}"/>
              </a:ext>
            </a:extLst>
          </p:cNvPr>
          <p:cNvSpPr txBox="1"/>
          <p:nvPr/>
        </p:nvSpPr>
        <p:spPr>
          <a:xfrm>
            <a:off x="3205192" y="3775526"/>
            <a:ext cx="1253434" cy="692497"/>
          </a:xfrm>
          <a:prstGeom prst="rect">
            <a:avLst/>
          </a:prstGeom>
          <a:noFill/>
        </p:spPr>
        <p:txBody>
          <a:bodyPr wrap="square" lIns="0" tIns="0" rIns="0" bIns="0" rtlCol="0">
            <a:spAutoFit/>
          </a:bodyPr>
          <a:lstStyle/>
          <a:p>
            <a:pPr>
              <a:spcAft>
                <a:spcPts val="200"/>
              </a:spcAft>
              <a:buClr>
                <a:schemeClr val="accent1"/>
              </a:buClr>
            </a:pPr>
            <a:r>
              <a:rPr lang="en-GB" sz="1000" b="1" dirty="0">
                <a:latin typeface="Arial" panose="020B0604020202020204" pitchFamily="34" charset="0"/>
                <a:cs typeface="Arial" panose="020B0604020202020204" pitchFamily="34" charset="0"/>
              </a:rPr>
              <a:t>Stratification</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0/1</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Region</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Liver metastases</a:t>
            </a:r>
          </a:p>
        </p:txBody>
      </p:sp>
      <p:sp>
        <p:nvSpPr>
          <p:cNvPr id="29" name="Rounded Rectangle 28">
            <a:extLst>
              <a:ext uri="{FF2B5EF4-FFF2-40B4-BE49-F238E27FC236}">
                <a16:creationId xmlns:a16="http://schemas.microsoft.com/office/drawing/2014/main" id="{3ECFBD1F-93F4-5478-D3E8-4C9565EC7F63}"/>
              </a:ext>
            </a:extLst>
          </p:cNvPr>
          <p:cNvSpPr/>
          <p:nvPr/>
        </p:nvSpPr>
        <p:spPr>
          <a:xfrm>
            <a:off x="4448488" y="3609193"/>
            <a:ext cx="2376000" cy="900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dirty="0">
                <a:solidFill>
                  <a:schemeClr val="bg1"/>
                </a:solidFill>
                <a:latin typeface="Arial" panose="020B0604020202020204" pitchFamily="34" charset="0"/>
                <a:cs typeface="Arial" panose="020B0604020202020204" pitchFamily="34" charset="0"/>
              </a:rPr>
              <a:t>GEM + </a:t>
            </a:r>
            <a:r>
              <a:rPr lang="en-GB" sz="1200" b="1" dirty="0" err="1">
                <a:solidFill>
                  <a:schemeClr val="bg1"/>
                </a:solidFill>
                <a:latin typeface="Arial" panose="020B0604020202020204" pitchFamily="34" charset="0"/>
                <a:cs typeface="Arial" panose="020B0604020202020204" pitchFamily="34" charset="0"/>
              </a:rPr>
              <a:t>NabP</a:t>
            </a:r>
            <a:endParaRPr lang="en-GB" sz="1200" b="1" dirty="0">
              <a:solidFill>
                <a:schemeClr val="bg1"/>
              </a:solidFill>
              <a:latin typeface="Arial" panose="020B0604020202020204" pitchFamily="34" charset="0"/>
              <a:cs typeface="Arial" panose="020B0604020202020204" pitchFamily="34" charset="0"/>
            </a:endParaRPr>
          </a:p>
          <a:p>
            <a:pPr algn="ctr">
              <a:buClr>
                <a:schemeClr val="accent1"/>
              </a:buClr>
            </a:pPr>
            <a:r>
              <a:rPr lang="en-GB" sz="1000" b="1" dirty="0">
                <a:solidFill>
                  <a:schemeClr val="bg1"/>
                </a:solidFill>
                <a:latin typeface="Arial" panose="020B0604020202020204" pitchFamily="34" charset="0"/>
                <a:cs typeface="Arial" panose="020B0604020202020204" pitchFamily="34" charset="0"/>
              </a:rPr>
              <a:t>GEM </a:t>
            </a:r>
            <a:r>
              <a:rPr lang="en-GB" sz="1000" dirty="0">
                <a:solidFill>
                  <a:schemeClr val="bg1"/>
                </a:solidFill>
                <a:latin typeface="Arial" panose="020B0604020202020204" pitchFamily="34" charset="0"/>
                <a:cs typeface="Arial" panose="020B0604020202020204" pitchFamily="34" charset="0"/>
              </a:rPr>
              <a:t>1000 mg/m</a:t>
            </a:r>
            <a:r>
              <a:rPr lang="en-GB" sz="1000" baseline="30000" dirty="0">
                <a:solidFill>
                  <a:schemeClr val="bg1"/>
                </a:solidFill>
                <a:latin typeface="Arial" panose="020B0604020202020204" pitchFamily="34" charset="0"/>
                <a:cs typeface="Arial" panose="020B0604020202020204" pitchFamily="34" charset="0"/>
              </a:rPr>
              <a:t>2</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 </a:t>
            </a:r>
            <a:r>
              <a:rPr lang="en-GB" sz="1000" b="1" dirty="0" err="1">
                <a:solidFill>
                  <a:schemeClr val="bg1"/>
                </a:solidFill>
                <a:latin typeface="Arial" panose="020B0604020202020204" pitchFamily="34" charset="0"/>
                <a:cs typeface="Arial" panose="020B0604020202020204" pitchFamily="34" charset="0"/>
              </a:rPr>
              <a:t>NabP</a:t>
            </a:r>
            <a:r>
              <a:rPr lang="en-GB" sz="1000" b="1" dirty="0">
                <a:solidFill>
                  <a:schemeClr val="bg1"/>
                </a:solidFill>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125 mg/m</a:t>
            </a:r>
            <a:r>
              <a:rPr lang="en-GB" sz="1000" baseline="30000" dirty="0">
                <a:solidFill>
                  <a:schemeClr val="bg1"/>
                </a:solidFill>
                <a:latin typeface="Arial" panose="020B0604020202020204" pitchFamily="34" charset="0"/>
                <a:cs typeface="Arial" panose="020B0604020202020204" pitchFamily="34" charset="0"/>
              </a:rPr>
              <a:t>2</a:t>
            </a:r>
          </a:p>
          <a:p>
            <a:pPr algn="ctr">
              <a:buClr>
                <a:schemeClr val="accent1"/>
              </a:buClr>
            </a:pPr>
            <a:r>
              <a:rPr lang="en-GB" sz="1000" dirty="0">
                <a:solidFill>
                  <a:schemeClr val="bg1"/>
                </a:solidFill>
                <a:latin typeface="Arial" panose="020B0604020202020204" pitchFamily="34" charset="0"/>
                <a:cs typeface="Arial" panose="020B0604020202020204" pitchFamily="34" charset="0"/>
              </a:rPr>
              <a:t>Days 1, 8 and 15 of a 28-day cycle</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3DCE1BE0-66E8-87A1-D94D-023F68A2A542}"/>
              </a:ext>
            </a:extLst>
          </p:cNvPr>
          <p:cNvCxnSpPr>
            <a:cxnSpLocks/>
          </p:cNvCxnSpPr>
          <p:nvPr/>
        </p:nvCxnSpPr>
        <p:spPr>
          <a:xfrm flipV="1">
            <a:off x="4207183" y="3033623"/>
            <a:ext cx="0" cy="9130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68A2C329-7200-E944-3137-A2DA85C047C9}"/>
              </a:ext>
            </a:extLst>
          </p:cNvPr>
          <p:cNvSpPr/>
          <p:nvPr/>
        </p:nvSpPr>
        <p:spPr>
          <a:xfrm>
            <a:off x="3438210" y="3247810"/>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latin typeface="Arial" panose="020B0604020202020204" pitchFamily="34" charset="0"/>
                <a:cs typeface="Arial" panose="020B0604020202020204" pitchFamily="34" charset="0"/>
              </a:rPr>
              <a:t>R</a:t>
            </a:r>
            <a:br>
              <a:rPr lang="en-US"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1:1</a:t>
            </a:r>
          </a:p>
        </p:txBody>
      </p:sp>
      <p:sp>
        <p:nvSpPr>
          <p:cNvPr id="33" name="Rounded Rectangle 32">
            <a:extLst>
              <a:ext uri="{FF2B5EF4-FFF2-40B4-BE49-F238E27FC236}">
                <a16:creationId xmlns:a16="http://schemas.microsoft.com/office/drawing/2014/main" id="{340B987D-0858-985F-8AF6-B48CEFC35DC0}"/>
              </a:ext>
            </a:extLst>
          </p:cNvPr>
          <p:cNvSpPr/>
          <p:nvPr/>
        </p:nvSpPr>
        <p:spPr>
          <a:xfrm>
            <a:off x="620712" y="2564902"/>
            <a:ext cx="2484000" cy="19080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inclusion criteria</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Aged ≥18 years</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Confirmed PDAC not previously treated in the metastatic setting</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Metastatic disease diagnosed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≤6 weeks prior to screening</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≥1 metastatic lesions measurable by CT/MRI according to RECIST v1.1</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or 1</a:t>
            </a:r>
          </a:p>
        </p:txBody>
      </p:sp>
      <p:sp>
        <p:nvSpPr>
          <p:cNvPr id="34" name="Pentagon 33">
            <a:extLst>
              <a:ext uri="{FF2B5EF4-FFF2-40B4-BE49-F238E27FC236}">
                <a16:creationId xmlns:a16="http://schemas.microsoft.com/office/drawing/2014/main" id="{41F1E428-B741-A689-6926-9EE1792ADEE8}"/>
              </a:ext>
            </a:extLst>
          </p:cNvPr>
          <p:cNvSpPr/>
          <p:nvPr/>
        </p:nvSpPr>
        <p:spPr>
          <a:xfrm>
            <a:off x="7004424" y="2564903"/>
            <a:ext cx="2304255" cy="1837373"/>
          </a:xfrm>
          <a:prstGeom prst="homePlate">
            <a:avLst>
              <a:gd name="adj" fmla="val 20392"/>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Tumour assessment every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8 weeks per RECIST v1.1</a:t>
            </a:r>
            <a:r>
              <a:rPr lang="en-GB" sz="1000" baseline="30000" dirty="0">
                <a:solidFill>
                  <a:schemeClr val="tx1"/>
                </a:solidFill>
                <a:latin typeface="Arial" panose="020B0604020202020204" pitchFamily="34" charset="0"/>
                <a:cs typeface="Arial" panose="020B0604020202020204" pitchFamily="34" charset="0"/>
              </a:rPr>
              <a:t>c</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Treatment until disease progression, unacceptable toxicity or study withdrawal</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AEs recorded and coded using MedDRA (v24.0); severity graded by NCI-CTCAE (v5.0)</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Follow-up every 8 weeks until death or study </a:t>
            </a:r>
            <a:r>
              <a:rPr lang="en-GB" sz="1000" dirty="0" err="1">
                <a:solidFill>
                  <a:schemeClr val="tx1"/>
                </a:solidFill>
                <a:latin typeface="Arial" panose="020B0604020202020204" pitchFamily="34" charset="0"/>
                <a:cs typeface="Arial" panose="020B0604020202020204" pitchFamily="34" charset="0"/>
              </a:rPr>
              <a:t>end</a:t>
            </a:r>
            <a:r>
              <a:rPr lang="en-GB" sz="1000" baseline="30000" dirty="0" err="1">
                <a:solidFill>
                  <a:schemeClr val="tx1"/>
                </a:solidFill>
                <a:latin typeface="Arial" panose="020B0604020202020204" pitchFamily="34" charset="0"/>
                <a:cs typeface="Arial" panose="020B0604020202020204" pitchFamily="34" charset="0"/>
              </a:rPr>
              <a:t>d</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C499193-EA82-CFE2-AD6C-48CE9F750858}"/>
              </a:ext>
            </a:extLst>
          </p:cNvPr>
          <p:cNvSpPr/>
          <p:nvPr/>
        </p:nvSpPr>
        <p:spPr>
          <a:xfrm>
            <a:off x="6744072" y="1873889"/>
            <a:ext cx="1944216" cy="553998"/>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Lower dose of oxaliplatin and liposomal irinotecan than FOLFIRINOX</a:t>
            </a:r>
          </a:p>
        </p:txBody>
      </p:sp>
      <p:cxnSp>
        <p:nvCxnSpPr>
          <p:cNvPr id="6" name="Straight Arrow Connector 5">
            <a:extLst>
              <a:ext uri="{FF2B5EF4-FFF2-40B4-BE49-F238E27FC236}">
                <a16:creationId xmlns:a16="http://schemas.microsoft.com/office/drawing/2014/main" id="{676B0DE4-7F70-D9B5-CE3E-5FFBF180F8BD}"/>
              </a:ext>
            </a:extLst>
          </p:cNvPr>
          <p:cNvCxnSpPr>
            <a:cxnSpLocks/>
            <a:stCxn id="3" idx="1"/>
          </p:cNvCxnSpPr>
          <p:nvPr/>
        </p:nvCxnSpPr>
        <p:spPr>
          <a:xfrm flipH="1">
            <a:off x="5760600" y="2150888"/>
            <a:ext cx="983472" cy="38164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1" name="Text Placeholder 10">
            <a:extLst>
              <a:ext uri="{FF2B5EF4-FFF2-40B4-BE49-F238E27FC236}">
                <a16:creationId xmlns:a16="http://schemas.microsoft.com/office/drawing/2014/main" id="{92016915-BFEB-F981-1F76-69EE44D9EA14}"/>
              </a:ext>
            </a:extLst>
          </p:cNvPr>
          <p:cNvSpPr>
            <a:spLocks noGrp="1"/>
          </p:cNvSpPr>
          <p:nvPr>
            <p:ph type="body" idx="1"/>
          </p:nvPr>
        </p:nvSpPr>
        <p:spPr>
          <a:xfrm>
            <a:off x="609600" y="775342"/>
            <a:ext cx="10972800" cy="702470"/>
          </a:xfrm>
        </p:spPr>
        <p:txBody>
          <a:bodyPr>
            <a:noAutofit/>
          </a:bodyPr>
          <a:lstStyle/>
          <a:p>
            <a:r>
              <a:rPr lang="en-US" cap="none" spc="0" dirty="0"/>
              <a:t>A </a:t>
            </a:r>
            <a:r>
              <a:rPr lang="en-US" cap="none" spc="0" dirty="0" err="1"/>
              <a:t>randomised</a:t>
            </a:r>
            <a:r>
              <a:rPr lang="en-US" cap="none" spc="0" dirty="0"/>
              <a:t>, open-label phase 3 study of liposomal irinotecan + </a:t>
            </a:r>
            <a:br>
              <a:rPr lang="en-US" cap="none" spc="0" dirty="0"/>
            </a:br>
            <a:r>
              <a:rPr lang="en-US" cap="none" spc="0" dirty="0"/>
              <a:t>5-fluorouracil/leucovorin + oxaliplatin (NALIRIFOX) versus gemcitabine + Nab-paclitaxel in treatment-naïve patients with metastatic pancreatic ductal adenocarcinoma</a:t>
            </a:r>
            <a:endParaRPr lang="en-GB" cap="none" spc="0" dirty="0"/>
          </a:p>
        </p:txBody>
      </p:sp>
    </p:spTree>
    <p:extLst>
      <p:ext uri="{BB962C8B-B14F-4D97-AF65-F5344CB8AC3E}">
        <p14:creationId xmlns:p14="http://schemas.microsoft.com/office/powerpoint/2010/main" val="37520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D7D61-1888-DC6E-E3FB-110D38A1CE12}"/>
              </a:ext>
            </a:extLst>
          </p:cNvPr>
          <p:cNvSpPr>
            <a:spLocks noGrp="1"/>
          </p:cNvSpPr>
          <p:nvPr>
            <p:ph sz="quarter" idx="12"/>
          </p:nvPr>
        </p:nvSpPr>
        <p:spPr>
          <a:xfrm>
            <a:off x="620713" y="1605480"/>
            <a:ext cx="5475287" cy="4156527"/>
          </a:xfrm>
        </p:spPr>
        <p:txBody>
          <a:bodyPr>
            <a:normAutofit/>
          </a:bodyPr>
          <a:lstStyle/>
          <a:p>
            <a:r>
              <a:rPr lang="en-GB" sz="1800" b="1" dirty="0" err="1">
                <a:solidFill>
                  <a:schemeClr val="accent1"/>
                </a:solidFill>
              </a:rPr>
              <a:t>Nanoliposomal</a:t>
            </a:r>
            <a:r>
              <a:rPr lang="en-GB" sz="1800" b="1" dirty="0">
                <a:solidFill>
                  <a:schemeClr val="accent1"/>
                </a:solidFill>
              </a:rPr>
              <a:t> irinotecan: </a:t>
            </a:r>
            <a:r>
              <a:rPr lang="en-GB" sz="1800" dirty="0"/>
              <a:t>irinotecan encapsulated in liposome nanoparticles</a:t>
            </a:r>
            <a:r>
              <a:rPr lang="en-GB" sz="1800" baseline="30000" dirty="0"/>
              <a:t>1</a:t>
            </a:r>
            <a:r>
              <a:rPr lang="en-GB" sz="1800" dirty="0"/>
              <a:t> </a:t>
            </a:r>
          </a:p>
          <a:p>
            <a:r>
              <a:rPr lang="en-GB" sz="1800" dirty="0"/>
              <a:t>Liposome shelters irinotecan from </a:t>
            </a:r>
            <a:br>
              <a:rPr lang="en-GB" sz="1800" dirty="0"/>
            </a:br>
            <a:r>
              <a:rPr lang="en-GB" sz="1800" dirty="0"/>
              <a:t>conversion </a:t>
            </a:r>
            <a:r>
              <a:rPr lang="en-US" sz="1800" dirty="0"/>
              <a:t>to its active metabolite </a:t>
            </a:r>
            <a:br>
              <a:rPr lang="en-US" sz="1800" dirty="0"/>
            </a:br>
            <a:r>
              <a:rPr lang="en-US" sz="1800" dirty="0"/>
              <a:t>(SN-38) thereby remaining </a:t>
            </a:r>
            <a:r>
              <a:rPr lang="en-GB" sz="1800" dirty="0"/>
              <a:t>in the circulation for </a:t>
            </a:r>
            <a:r>
              <a:rPr lang="en-US" sz="1800" dirty="0"/>
              <a:t>longer than free (unencapsulated) irinotecan</a:t>
            </a:r>
            <a:r>
              <a:rPr lang="en-US" sz="1800" baseline="30000" dirty="0"/>
              <a:t>1-3</a:t>
            </a:r>
          </a:p>
          <a:p>
            <a:r>
              <a:rPr lang="en-GB" sz="1800" dirty="0"/>
              <a:t>Leads to</a:t>
            </a:r>
            <a:r>
              <a:rPr lang="en-US" sz="1800" dirty="0"/>
              <a:t> increases and prolonged </a:t>
            </a:r>
            <a:r>
              <a:rPr lang="en-US" sz="1800" dirty="0" err="1"/>
              <a:t>intratumoural</a:t>
            </a:r>
            <a:r>
              <a:rPr lang="en-US" sz="1800" dirty="0"/>
              <a:t> levels of both irinotecan and SN-38 compared with free irinotecan</a:t>
            </a:r>
            <a:r>
              <a:rPr lang="en-US" sz="1800" baseline="30000" dirty="0"/>
              <a:t>1</a:t>
            </a:r>
          </a:p>
          <a:p>
            <a:r>
              <a:rPr lang="en-US" sz="1800" dirty="0"/>
              <a:t>Median OS of 5·2 months for </a:t>
            </a:r>
            <a:r>
              <a:rPr lang="en-US" sz="1800" dirty="0" err="1"/>
              <a:t>Nal</a:t>
            </a:r>
            <a:r>
              <a:rPr lang="en-US" sz="1800" dirty="0"/>
              <a:t>-IRI in a phase 2 study of gemcitabine-refractory metastatic pancreatic cancer</a:t>
            </a:r>
            <a:r>
              <a:rPr lang="en-US" sz="1800" baseline="30000" dirty="0"/>
              <a:t>1,4</a:t>
            </a:r>
            <a:endParaRPr lang="en-GB" sz="1800" baseline="30000" dirty="0"/>
          </a:p>
        </p:txBody>
      </p:sp>
      <p:sp>
        <p:nvSpPr>
          <p:cNvPr id="2" name="Title 1">
            <a:extLst>
              <a:ext uri="{FF2B5EF4-FFF2-40B4-BE49-F238E27FC236}">
                <a16:creationId xmlns:a16="http://schemas.microsoft.com/office/drawing/2014/main" id="{012C7669-4E36-F2F3-44C2-7E4A147F6F95}"/>
              </a:ext>
            </a:extLst>
          </p:cNvPr>
          <p:cNvSpPr>
            <a:spLocks noGrp="1"/>
          </p:cNvSpPr>
          <p:nvPr>
            <p:ph type="title"/>
          </p:nvPr>
        </p:nvSpPr>
        <p:spPr>
          <a:xfrm>
            <a:off x="619201" y="259200"/>
            <a:ext cx="10963199" cy="864000"/>
          </a:xfrm>
        </p:spPr>
        <p:txBody>
          <a:bodyPr/>
          <a:lstStyle/>
          <a:p>
            <a:r>
              <a:rPr lang="en-GB" dirty="0"/>
              <a:t>How is </a:t>
            </a:r>
            <a:r>
              <a:rPr lang="en-GB" dirty="0" err="1"/>
              <a:t>Nanoliposomal</a:t>
            </a:r>
            <a:r>
              <a:rPr lang="en-GB" dirty="0"/>
              <a:t> irinotecan (</a:t>
            </a:r>
            <a:r>
              <a:rPr lang="en-GB" cap="none" dirty="0" err="1"/>
              <a:t>Nal</a:t>
            </a:r>
            <a:r>
              <a:rPr lang="en-GB" dirty="0" err="1"/>
              <a:t>-iri</a:t>
            </a:r>
            <a:r>
              <a:rPr lang="en-GB" dirty="0"/>
              <a:t>) different to irinotecan?</a:t>
            </a:r>
          </a:p>
        </p:txBody>
      </p:sp>
      <p:sp>
        <p:nvSpPr>
          <p:cNvPr id="5" name="Slide Number Placeholder 4">
            <a:extLst>
              <a:ext uri="{FF2B5EF4-FFF2-40B4-BE49-F238E27FC236}">
                <a16:creationId xmlns:a16="http://schemas.microsoft.com/office/drawing/2014/main" id="{C4F142F7-873B-3854-8CC0-CCF1C32EBB3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4" name="Content Placeholder 3">
            <a:extLst>
              <a:ext uri="{FF2B5EF4-FFF2-40B4-BE49-F238E27FC236}">
                <a16:creationId xmlns:a16="http://schemas.microsoft.com/office/drawing/2014/main" id="{B79792A0-11BB-6E82-5D72-686C45EBBBF8}"/>
              </a:ext>
            </a:extLst>
          </p:cNvPr>
          <p:cNvSpPr>
            <a:spLocks noGrp="1"/>
          </p:cNvSpPr>
          <p:nvPr>
            <p:ph sz="quarter" idx="15"/>
          </p:nvPr>
        </p:nvSpPr>
        <p:spPr>
          <a:xfrm>
            <a:off x="620183" y="6356351"/>
            <a:ext cx="10180339" cy="365125"/>
          </a:xfrm>
        </p:spPr>
        <p:txBody>
          <a:bodyPr anchor="b" anchorCtr="0"/>
          <a:lstStyle/>
          <a:p>
            <a:r>
              <a:rPr lang="en-GB" sz="1200" dirty="0" err="1">
                <a:solidFill>
                  <a:schemeClr val="tx2"/>
                </a:solidFill>
              </a:rPr>
              <a:t>Nal</a:t>
            </a:r>
            <a:r>
              <a:rPr lang="en-GB" sz="1200" dirty="0">
                <a:solidFill>
                  <a:schemeClr val="tx2"/>
                </a:solidFill>
              </a:rPr>
              <a:t>-IRI, </a:t>
            </a:r>
            <a:r>
              <a:rPr lang="en-GB" sz="1200" dirty="0" err="1">
                <a:solidFill>
                  <a:schemeClr val="tx2"/>
                </a:solidFill>
              </a:rPr>
              <a:t>nanoliposomal</a:t>
            </a:r>
            <a:r>
              <a:rPr lang="en-GB" sz="1200" dirty="0">
                <a:solidFill>
                  <a:schemeClr val="tx2"/>
                </a:solidFill>
              </a:rPr>
              <a:t> irinotecan; OS, overall survival; PEG-DSPE, polyethylene glycol-</a:t>
            </a:r>
            <a:r>
              <a:rPr lang="en-GB" sz="1200" dirty="0" err="1">
                <a:solidFill>
                  <a:schemeClr val="tx2"/>
                </a:solidFill>
              </a:rPr>
              <a:t>distearoylphosphatidylethanolamine</a:t>
            </a:r>
            <a:endParaRPr lang="en-GB" sz="1200" dirty="0">
              <a:solidFill>
                <a:schemeClr val="tx2"/>
              </a:solidFill>
            </a:endParaRPr>
          </a:p>
          <a:p>
            <a:r>
              <a:rPr lang="en-GB" dirty="0">
                <a:solidFill>
                  <a:schemeClr val="tx2"/>
                </a:solidFill>
              </a:rPr>
              <a:t>1. Wang-Gillam A, et al. Lancet 2016;387:545-57; 2. Kalra AV, et al. Cancer Res. 2014;74:7003-13; 3. Roy AC, et al. Ann Oncol. 2013;24: 1567-73; </a:t>
            </a:r>
            <a:br>
              <a:rPr lang="en-GB" dirty="0">
                <a:solidFill>
                  <a:schemeClr val="tx2"/>
                </a:solidFill>
              </a:rPr>
            </a:br>
            <a:r>
              <a:rPr lang="en-GB" dirty="0">
                <a:solidFill>
                  <a:schemeClr val="tx2"/>
                </a:solidFill>
              </a:rPr>
              <a:t>4. Ko AH, et al. Br J Cancer. 2013;109:920-25; 5. </a:t>
            </a:r>
            <a:r>
              <a:rPr lang="en-GB" sz="1200" dirty="0">
                <a:solidFill>
                  <a:schemeClr val="tx2"/>
                </a:solidFill>
              </a:rPr>
              <a:t>Image: </a:t>
            </a:r>
            <a:r>
              <a:rPr lang="en-GB" sz="1200" dirty="0" err="1">
                <a:solidFill>
                  <a:schemeClr val="tx2"/>
                </a:solidFill>
              </a:rPr>
              <a:t>Camptothecin</a:t>
            </a:r>
            <a:r>
              <a:rPr lang="en-GB" sz="1200" dirty="0">
                <a:solidFill>
                  <a:schemeClr val="tx2"/>
                </a:solidFill>
              </a:rPr>
              <a:t> &amp; Its Derivatives for Cancer Therapy | Biopharma PEG. Available at: </a:t>
            </a:r>
            <a:r>
              <a:rPr lang="en-GB" sz="1200" dirty="0">
                <a:solidFill>
                  <a:schemeClr val="tx2"/>
                </a:solidFill>
                <a:hlinkClick r:id="rId2">
                  <a:extLst>
                    <a:ext uri="{A12FA001-AC4F-418D-AE19-62706E023703}">
                      <ahyp:hlinkClr xmlns:ahyp="http://schemas.microsoft.com/office/drawing/2018/hyperlinkcolor" val="tx"/>
                    </a:ext>
                  </a:extLst>
                </a:hlinkClick>
              </a:rPr>
              <a:t>https://www.biochempeg.com/article/310.html</a:t>
            </a:r>
            <a:r>
              <a:rPr lang="en-GB" sz="1200" dirty="0">
                <a:solidFill>
                  <a:schemeClr val="tx2"/>
                </a:solidFill>
              </a:rPr>
              <a:t>. Accessed July 2024</a:t>
            </a:r>
            <a:endParaRPr lang="en-GB" dirty="0">
              <a:solidFill>
                <a:schemeClr val="tx2"/>
              </a:solidFill>
            </a:endParaRPr>
          </a:p>
        </p:txBody>
      </p:sp>
      <p:pic>
        <p:nvPicPr>
          <p:cNvPr id="2050" name="Picture 2" descr="Liposomal-irinotecan">
            <a:extLst>
              <a:ext uri="{FF2B5EF4-FFF2-40B4-BE49-F238E27FC236}">
                <a16:creationId xmlns:a16="http://schemas.microsoft.com/office/drawing/2014/main" id="{DFA423FE-294C-1B42-DF6E-ED8146F3A11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939" t="8574" r="39625"/>
          <a:stretch/>
        </p:blipFill>
        <p:spPr bwMode="auto">
          <a:xfrm>
            <a:off x="7386113" y="2255856"/>
            <a:ext cx="3137704" cy="31611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4385AE-D342-43A4-BBC6-D7B6A1FF7337}"/>
              </a:ext>
            </a:extLst>
          </p:cNvPr>
          <p:cNvSpPr txBox="1"/>
          <p:nvPr/>
        </p:nvSpPr>
        <p:spPr>
          <a:xfrm>
            <a:off x="6014612" y="2636912"/>
            <a:ext cx="1452889"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~80,000 irinotecan</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salt molecules</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01F9F67-75E3-67BB-6BB4-87B082A2272C}"/>
              </a:ext>
            </a:extLst>
          </p:cNvPr>
          <p:cNvSpPr txBox="1"/>
          <p:nvPr/>
        </p:nvSpPr>
        <p:spPr>
          <a:xfrm>
            <a:off x="6291942" y="3683744"/>
            <a:ext cx="872601"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Lipid</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membrane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BEB3423-F06E-A10F-7344-4C31AA621B2D}"/>
              </a:ext>
            </a:extLst>
          </p:cNvPr>
          <p:cNvSpPr txBox="1"/>
          <p:nvPr/>
        </p:nvSpPr>
        <p:spPr>
          <a:xfrm>
            <a:off x="6359488" y="4842708"/>
            <a:ext cx="1206026"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Internal</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aqueous space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CEB1338-8E1E-C78F-7AC6-779B0F318EA5}"/>
              </a:ext>
            </a:extLst>
          </p:cNvPr>
          <p:cNvSpPr txBox="1"/>
          <p:nvPr/>
        </p:nvSpPr>
        <p:spPr>
          <a:xfrm>
            <a:off x="10056440" y="2055801"/>
            <a:ext cx="859211" cy="200055"/>
          </a:xfrm>
          <a:prstGeom prst="rect">
            <a:avLst/>
          </a:prstGeom>
          <a:noFill/>
        </p:spPr>
        <p:txBody>
          <a:bodyPr wrap="none" lIns="0" tIns="0" rIns="0" bIns="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PEG-DSPE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5131F20-3B72-236C-91BF-B61C36A07453}"/>
              </a:ext>
            </a:extLst>
          </p:cNvPr>
          <p:cNvSpPr txBox="1"/>
          <p:nvPr/>
        </p:nvSpPr>
        <p:spPr>
          <a:xfrm>
            <a:off x="10830505" y="3802247"/>
            <a:ext cx="596766" cy="200055"/>
          </a:xfrm>
          <a:prstGeom prst="rect">
            <a:avLst/>
          </a:prstGeom>
          <a:solidFill>
            <a:schemeClr val="bg1"/>
          </a:solidFill>
        </p:spPr>
        <p:txBody>
          <a:bodyPr wrap="none" lIns="0" tIns="0" rIns="0" bIns="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~110nm</a:t>
            </a:r>
            <a:endParaRPr lang="en-GB" sz="1300" dirty="0">
              <a:solidFill>
                <a:schemeClr val="accent1"/>
              </a:solidFill>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858C63B-3113-9A8F-4BBA-C6D924F0AC68}"/>
              </a:ext>
            </a:extLst>
          </p:cNvPr>
          <p:cNvCxnSpPr>
            <a:cxnSpLocks/>
          </p:cNvCxnSpPr>
          <p:nvPr/>
        </p:nvCxnSpPr>
        <p:spPr>
          <a:xfrm flipV="1">
            <a:off x="11136560" y="2420888"/>
            <a:ext cx="0" cy="1306381"/>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3BD85B9-E3E7-6F8F-3080-0FFC999A9076}"/>
              </a:ext>
            </a:extLst>
          </p:cNvPr>
          <p:cNvCxnSpPr>
            <a:cxnSpLocks/>
          </p:cNvCxnSpPr>
          <p:nvPr/>
        </p:nvCxnSpPr>
        <p:spPr>
          <a:xfrm>
            <a:off x="11136560" y="4023265"/>
            <a:ext cx="0" cy="1306381"/>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6528A78-274C-DFD2-BA77-34CDDD26ADF4}"/>
              </a:ext>
            </a:extLst>
          </p:cNvPr>
          <p:cNvCxnSpPr>
            <a:cxnSpLocks/>
          </p:cNvCxnSpPr>
          <p:nvPr/>
        </p:nvCxnSpPr>
        <p:spPr>
          <a:xfrm flipH="1">
            <a:off x="9562011" y="2222500"/>
            <a:ext cx="423364" cy="311694"/>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E1D2674-A998-EC24-73C2-7FA49EA3D25C}"/>
              </a:ext>
            </a:extLst>
          </p:cNvPr>
          <p:cNvCxnSpPr>
            <a:cxnSpLocks/>
          </p:cNvCxnSpPr>
          <p:nvPr/>
        </p:nvCxnSpPr>
        <p:spPr>
          <a:xfrm>
            <a:off x="7467600" y="2876550"/>
            <a:ext cx="514350" cy="422275"/>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DC110-F523-03CA-6600-04F49D4B5E17}"/>
              </a:ext>
            </a:extLst>
          </p:cNvPr>
          <p:cNvCxnSpPr>
            <a:cxnSpLocks/>
          </p:cNvCxnSpPr>
          <p:nvPr/>
        </p:nvCxnSpPr>
        <p:spPr>
          <a:xfrm>
            <a:off x="7164543" y="3890863"/>
            <a:ext cx="303059"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0F501F7-19D9-6858-E41B-9848A77CB012}"/>
              </a:ext>
            </a:extLst>
          </p:cNvPr>
          <p:cNvCxnSpPr>
            <a:cxnSpLocks/>
          </p:cNvCxnSpPr>
          <p:nvPr/>
        </p:nvCxnSpPr>
        <p:spPr>
          <a:xfrm flipV="1">
            <a:off x="7586818" y="4714875"/>
            <a:ext cx="385607" cy="296763"/>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461843C-DDD3-916C-4942-43F73285E04C}"/>
              </a:ext>
            </a:extLst>
          </p:cNvPr>
          <p:cNvCxnSpPr>
            <a:cxnSpLocks/>
          </p:cNvCxnSpPr>
          <p:nvPr/>
        </p:nvCxnSpPr>
        <p:spPr>
          <a:xfrm>
            <a:off x="9071720" y="2332029"/>
            <a:ext cx="2136211"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143CF4CF-87FE-2170-09BD-9018CCE4DF2B}"/>
              </a:ext>
            </a:extLst>
          </p:cNvPr>
          <p:cNvSpPr/>
          <p:nvPr/>
        </p:nvSpPr>
        <p:spPr>
          <a:xfrm>
            <a:off x="8930160" y="5373216"/>
            <a:ext cx="1656184"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3E747F0-94A6-828D-9D9F-4CA4E49B5DD1}"/>
              </a:ext>
            </a:extLst>
          </p:cNvPr>
          <p:cNvCxnSpPr>
            <a:cxnSpLocks/>
          </p:cNvCxnSpPr>
          <p:nvPr/>
        </p:nvCxnSpPr>
        <p:spPr>
          <a:xfrm>
            <a:off x="9071720" y="5404505"/>
            <a:ext cx="2136848"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1BDE394-6EBC-9B83-C531-5B982D9BF70C}"/>
              </a:ext>
            </a:extLst>
          </p:cNvPr>
          <p:cNvSpPr txBox="1"/>
          <p:nvPr/>
        </p:nvSpPr>
        <p:spPr>
          <a:xfrm>
            <a:off x="7565514" y="1268760"/>
            <a:ext cx="2856872"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Liposomal irinotecan</a:t>
            </a:r>
            <a:r>
              <a:rPr lang="en-GB" sz="2000" b="1" baseline="30000" dirty="0">
                <a:solidFill>
                  <a:schemeClr val="accent1"/>
                </a:solidFill>
                <a:latin typeface="Arial" panose="020B0604020202020204" pitchFamily="34" charset="0"/>
                <a:ea typeface="Aileron" charset="0"/>
                <a:cs typeface="Arial" panose="020B0604020202020204" pitchFamily="34" charset="0"/>
              </a:rPr>
              <a:t>5</a:t>
            </a:r>
          </a:p>
        </p:txBody>
      </p:sp>
    </p:spTree>
    <p:extLst>
      <p:ext uri="{BB962C8B-B14F-4D97-AF65-F5344CB8AC3E}">
        <p14:creationId xmlns:p14="http://schemas.microsoft.com/office/powerpoint/2010/main" val="19782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4835960"/>
          </a:xfrm>
        </p:spPr>
        <p:txBody>
          <a:bodyPr vert="horz" lIns="0" tIns="0" rIns="0" bIns="0" rtlCol="0" anchor="t">
            <a:normAutofit fontScale="850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GI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gastrointestinal oncology.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GI CONNECT programme is supported through an independent educational grant from Ipsen USA.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dirty="0">
                <a:latin typeface="Arial" panose="020B0604020202020204" pitchFamily="34" charset="0"/>
              </a:rPr>
              <a:t>Expert disclosures:</a:t>
            </a:r>
          </a:p>
          <a:p>
            <a:pPr marL="356870" indent="-356870"/>
            <a:r>
              <a:rPr lang="en-GB" b="1" dirty="0">
                <a:solidFill>
                  <a:schemeClr val="accent1"/>
                </a:solidFill>
              </a:rPr>
              <a:t>Dr Eileen O’Reilly, MD</a:t>
            </a:r>
            <a:r>
              <a:rPr lang="en-GB" dirty="0">
                <a:solidFill>
                  <a:schemeClr val="tx2"/>
                </a:solidFill>
                <a:latin typeface="Arial"/>
                <a:cs typeface="Arial"/>
              </a:rPr>
              <a:t>: </a:t>
            </a:r>
          </a:p>
          <a:p>
            <a:pPr lvl="1">
              <a:lnSpc>
                <a:spcPts val="1177"/>
              </a:lnSpc>
            </a:pPr>
            <a:r>
              <a:rPr lang="en-GB" sz="1600" b="0" i="1" strike="noStrike" dirty="0">
                <a:solidFill>
                  <a:schemeClr val="tx2"/>
                </a:solidFill>
                <a:effectLst/>
                <a:latin typeface="Arial" panose="020B0604020202020204" pitchFamily="34" charset="0"/>
              </a:rPr>
              <a:t>Research Funding to institution: </a:t>
            </a:r>
            <a:r>
              <a:rPr lang="en-GB" sz="1600" b="0" i="0" strike="noStrike" dirty="0">
                <a:solidFill>
                  <a:schemeClr val="tx2"/>
                </a:solidFill>
                <a:effectLst/>
                <a:latin typeface="Arial" panose="020B0604020202020204" pitchFamily="34" charset="0"/>
              </a:rPr>
              <a:t>Genentech/Roche, BioNTech, AstraZeneca, Arcus, </a:t>
            </a:r>
            <a:r>
              <a:rPr lang="en-GB" sz="1600" b="0" i="0" strike="noStrike" dirty="0" err="1">
                <a:solidFill>
                  <a:schemeClr val="tx2"/>
                </a:solidFill>
                <a:effectLst/>
                <a:latin typeface="Arial" panose="020B0604020202020204" pitchFamily="34" charset="0"/>
              </a:rPr>
              <a:t>Elicio</a:t>
            </a:r>
            <a:r>
              <a:rPr lang="en-GB" sz="1600" b="0" i="0" strike="noStrike" dirty="0">
                <a:solidFill>
                  <a:schemeClr val="tx2"/>
                </a:solidFill>
                <a:effectLst/>
                <a:latin typeface="Arial" panose="020B0604020202020204" pitchFamily="34" charset="0"/>
              </a:rPr>
              <a:t>, Parker Institute, NIH/NCI, Digestive Care, Break Through Cancer, Agenus, Amgen, Revolution Medicines </a:t>
            </a:r>
            <a:endParaRPr lang="en-GB" sz="1600" b="0" i="0" strike="noStrike" dirty="0">
              <a:solidFill>
                <a:schemeClr val="tx2"/>
              </a:solidFill>
              <a:effectLst/>
              <a:latin typeface="Calibri" panose="020F0502020204030204" pitchFamily="34" charset="0"/>
            </a:endParaRPr>
          </a:p>
          <a:p>
            <a:pPr lvl="1">
              <a:lnSpc>
                <a:spcPts val="1177"/>
              </a:lnSpc>
            </a:pPr>
            <a:r>
              <a:rPr lang="en-GB" sz="1600" b="0" i="1" strike="noStrike" dirty="0">
                <a:solidFill>
                  <a:schemeClr val="tx2"/>
                </a:solidFill>
                <a:effectLst/>
                <a:latin typeface="Arial" panose="020B0604020202020204" pitchFamily="34" charset="0"/>
              </a:rPr>
              <a:t>Consulting/DSMB (mostly uncompensated): </a:t>
            </a:r>
            <a:r>
              <a:rPr lang="en-GB" sz="1600" b="0" i="0" strike="noStrike" dirty="0">
                <a:solidFill>
                  <a:schemeClr val="tx2"/>
                </a:solidFill>
                <a:effectLst/>
                <a:latin typeface="Arial" panose="020B0604020202020204" pitchFamily="34" charset="0"/>
              </a:rPr>
              <a:t>Arcus, AstraZeneca, Ability Pharma, Alligator </a:t>
            </a:r>
            <a:r>
              <a:rPr lang="en-GB" sz="1600" b="0" i="0" strike="noStrike" dirty="0" err="1">
                <a:solidFill>
                  <a:schemeClr val="tx2"/>
                </a:solidFill>
                <a:effectLst/>
                <a:latin typeface="Arial" panose="020B0604020202020204" pitchFamily="34" charset="0"/>
              </a:rPr>
              <a:t>BioSciences</a:t>
            </a:r>
            <a:r>
              <a:rPr lang="en-GB" sz="1600" b="0" i="0" strike="noStrike" dirty="0">
                <a:solidFill>
                  <a:schemeClr val="tx2"/>
                </a:solidFill>
                <a:effectLst/>
                <a:latin typeface="Arial" panose="020B0604020202020204" pitchFamily="34" charset="0"/>
              </a:rPr>
              <a:t>, Agenus, BioNTech, Ipsen, </a:t>
            </a:r>
            <a:r>
              <a:rPr lang="en-GB" sz="1600" b="0" i="0" strike="noStrike" dirty="0" err="1">
                <a:solidFill>
                  <a:schemeClr val="tx2"/>
                </a:solidFill>
                <a:effectLst/>
                <a:latin typeface="Arial" panose="020B0604020202020204" pitchFamily="34" charset="0"/>
              </a:rPr>
              <a:t>Ikena</a:t>
            </a:r>
            <a:r>
              <a:rPr lang="en-GB" sz="1600" b="0" i="0" strike="noStrike" dirty="0">
                <a:solidFill>
                  <a:schemeClr val="tx2"/>
                </a:solidFill>
                <a:effectLst/>
                <a:latin typeface="Arial" panose="020B0604020202020204" pitchFamily="34" charset="0"/>
              </a:rPr>
              <a:t>, Merck, Moma Therapeutics, Novartis, Leap Therapeutics, Astellas, BMS, Revolution Medicines, Regeneron, Tango. </a:t>
            </a:r>
            <a:endParaRPr lang="en-GB" sz="1600" b="0" i="0" strike="noStrike" dirty="0">
              <a:solidFill>
                <a:schemeClr val="tx2"/>
              </a:solidFill>
              <a:effectLst/>
              <a:latin typeface="Calibri" panose="020F0502020204030204" pitchFamily="34" charset="0"/>
            </a:endParaRPr>
          </a:p>
          <a:p>
            <a:pPr lvl="1">
              <a:lnSpc>
                <a:spcPts val="1177"/>
              </a:lnSpc>
            </a:pPr>
            <a:r>
              <a:rPr lang="en-GB" sz="1600" b="0" i="1" strike="noStrike" dirty="0">
                <a:solidFill>
                  <a:schemeClr val="tx2"/>
                </a:solidFill>
                <a:effectLst/>
                <a:latin typeface="Arial" panose="020B0604020202020204" pitchFamily="34" charset="0"/>
              </a:rPr>
              <a:t>Travel:</a:t>
            </a:r>
            <a:r>
              <a:rPr lang="en-GB" sz="1600" b="0" i="0" strike="noStrike" dirty="0">
                <a:solidFill>
                  <a:schemeClr val="tx2"/>
                </a:solidFill>
                <a:effectLst/>
                <a:latin typeface="Arial" panose="020B0604020202020204" pitchFamily="34" charset="0"/>
              </a:rPr>
              <a:t> BioNTech </a:t>
            </a:r>
            <a:endParaRPr lang="en-GB" sz="1600" b="0" i="0" strike="noStrike" dirty="0">
              <a:solidFill>
                <a:schemeClr val="tx2"/>
              </a:solidFill>
              <a:effectLst/>
              <a:latin typeface="Calibri" panose="020F0502020204030204" pitchFamily="34" charset="0"/>
            </a:endParaRPr>
          </a:p>
          <a:p>
            <a:pPr lvl="1">
              <a:lnSpc>
                <a:spcPts val="1177"/>
              </a:lnSpc>
            </a:pPr>
            <a:r>
              <a:rPr lang="en-GB" sz="1600" b="0" i="0" strike="noStrike" dirty="0" err="1">
                <a:solidFill>
                  <a:schemeClr val="tx2"/>
                </a:solidFill>
                <a:effectLst/>
                <a:latin typeface="Arial" panose="020B0604020202020204" pitchFamily="34" charset="0"/>
              </a:rPr>
              <a:t>Abbvie</a:t>
            </a:r>
            <a:r>
              <a:rPr lang="en-GB" sz="1600" b="0" i="0" strike="noStrike" dirty="0">
                <a:solidFill>
                  <a:schemeClr val="tx2"/>
                </a:solidFill>
                <a:effectLst/>
                <a:latin typeface="Arial" panose="020B0604020202020204" pitchFamily="34" charset="0"/>
              </a:rPr>
              <a:t> (spouse) </a:t>
            </a:r>
            <a:br>
              <a:rPr lang="en-GB" dirty="0"/>
            </a:br>
            <a:endParaRPr lang="en-GB" dirty="0">
              <a:solidFill>
                <a:schemeClr val="tx2"/>
              </a:solidFill>
              <a:highlight>
                <a:srgbClr val="FFFF00"/>
              </a:highlight>
              <a:latin typeface="Arial"/>
              <a:cs typeface="Arial"/>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a:t>
            </a:r>
            <a:r>
              <a:rPr lang="en-GB" dirty="0" err="1">
                <a:latin typeface="Arial" panose="020B0604020202020204" pitchFamily="34" charset="0"/>
              </a:rPr>
              <a:t>COnnect</a:t>
            </a:r>
            <a:endParaRPr lang="en-GB"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2</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Bold" charset="0"/>
              <a:ea typeface="Aileron Bold" charset="0"/>
              <a:cs typeface="Aileron Bold"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9812868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E95B0-DA8F-0EF0-0A62-3EB4A97A66F2}"/>
              </a:ext>
            </a:extLst>
          </p:cNvPr>
          <p:cNvSpPr>
            <a:spLocks noGrp="1"/>
          </p:cNvSpPr>
          <p:nvPr>
            <p:ph type="body" idx="1"/>
          </p:nvPr>
        </p:nvSpPr>
        <p:spPr>
          <a:xfrm>
            <a:off x="609600" y="1214362"/>
            <a:ext cx="3686200" cy="363687"/>
          </a:xfrm>
        </p:spPr>
        <p:txBody>
          <a:bodyPr/>
          <a:lstStyle/>
          <a:p>
            <a:r>
              <a:rPr lang="en-GB" sz="2000" b="1"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2" name="Title 1"/>
          <p:cNvSpPr>
            <a:spLocks noGrp="1"/>
          </p:cNvSpPr>
          <p:nvPr>
            <p:ph type="title"/>
          </p:nvPr>
        </p:nvSpPr>
        <p:spPr/>
        <p:txBody>
          <a:bodyPr>
            <a:normAutofit/>
          </a:bodyPr>
          <a:lstStyle/>
          <a:p>
            <a:r>
              <a:rPr lang="en-US" dirty="0">
                <a:latin typeface="Arial" charset="0"/>
                <a:ea typeface="+mn-ea"/>
                <a:cs typeface="+mn-cs"/>
              </a:rPr>
              <a:t>Napoli-3: </a:t>
            </a:r>
            <a:r>
              <a:rPr lang="en-US" dirty="0" err="1">
                <a:latin typeface="Arial" charset="0"/>
                <a:ea typeface="+mn-ea"/>
                <a:cs typeface="+mn-cs"/>
              </a:rPr>
              <a:t>nalirifox</a:t>
            </a:r>
            <a:r>
              <a:rPr lang="en-US" dirty="0">
                <a:latin typeface="Arial" charset="0"/>
                <a:ea typeface="+mn-ea"/>
                <a:cs typeface="+mn-cs"/>
              </a:rPr>
              <a:t> more effective than </a:t>
            </a:r>
            <a:r>
              <a:rPr lang="en-US" altLang="en-US" dirty="0" err="1">
                <a:solidFill>
                  <a:schemeClr val="tx2"/>
                </a:solidFill>
              </a:rPr>
              <a:t>n</a:t>
            </a:r>
            <a:r>
              <a:rPr lang="en-US" altLang="en-US" cap="none" dirty="0" err="1">
                <a:solidFill>
                  <a:schemeClr val="tx2"/>
                </a:solidFill>
              </a:rPr>
              <a:t>ab</a:t>
            </a:r>
            <a:r>
              <a:rPr lang="en-US" altLang="en-US" dirty="0" err="1">
                <a:solidFill>
                  <a:schemeClr val="tx2"/>
                </a:solidFill>
              </a:rPr>
              <a:t>p</a:t>
            </a:r>
            <a:r>
              <a:rPr lang="en-US" altLang="en-US" dirty="0">
                <a:solidFill>
                  <a:schemeClr val="tx2"/>
                </a:solidFill>
              </a:rPr>
              <a:t>/gem</a:t>
            </a:r>
            <a:r>
              <a:rPr lang="en-US" dirty="0">
                <a:latin typeface="Arial" charset="0"/>
                <a:ea typeface="+mn-ea"/>
                <a:cs typeface="+mn-cs"/>
              </a:rPr>
              <a:t> </a:t>
            </a:r>
          </a:p>
        </p:txBody>
      </p:sp>
      <p:sp>
        <p:nvSpPr>
          <p:cNvPr id="4" name="Content Placeholder 3">
            <a:extLst>
              <a:ext uri="{FF2B5EF4-FFF2-40B4-BE49-F238E27FC236}">
                <a16:creationId xmlns:a16="http://schemas.microsoft.com/office/drawing/2014/main" id="{29EF43CE-BA87-2E40-38C9-8269883030F4}"/>
              </a:ext>
            </a:extLst>
          </p:cNvPr>
          <p:cNvSpPr>
            <a:spLocks noGrp="1"/>
          </p:cNvSpPr>
          <p:nvPr>
            <p:ph sz="quarter" idx="15"/>
          </p:nvPr>
        </p:nvSpPr>
        <p:spPr>
          <a:xfrm>
            <a:off x="620183" y="6248305"/>
            <a:ext cx="10180339" cy="365125"/>
          </a:xfrm>
        </p:spPr>
        <p:txBody>
          <a:bodyPr/>
          <a:lstStyle/>
          <a:p>
            <a:r>
              <a:rPr lang="en-GB" dirty="0">
                <a:solidFill>
                  <a:schemeClr val="tx2"/>
                </a:solidFill>
              </a:rPr>
              <a:t>CI, confidence interval; GEM, gemcitabine; </a:t>
            </a:r>
            <a:r>
              <a:rPr lang="en-GB" dirty="0" err="1">
                <a:solidFill>
                  <a:schemeClr val="tx2"/>
                </a:solidFill>
              </a:rPr>
              <a:t>mo</a:t>
            </a:r>
            <a:r>
              <a:rPr lang="en-GB" dirty="0">
                <a:solidFill>
                  <a:schemeClr val="tx2"/>
                </a:solidFill>
              </a:rPr>
              <a:t>, months;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endParaRPr lang="en-GB" dirty="0">
              <a:solidFill>
                <a:schemeClr val="tx2"/>
              </a:solidFill>
            </a:endParaRPr>
          </a:p>
          <a:p>
            <a:r>
              <a:rPr lang="en-GB" dirty="0">
                <a:solidFill>
                  <a:schemeClr val="tx2"/>
                </a:solidFill>
              </a:rPr>
              <a:t>Wainberg Z, et al. Lancet 2023;402:1272-81</a:t>
            </a:r>
          </a:p>
        </p:txBody>
      </p:sp>
      <p:sp>
        <p:nvSpPr>
          <p:cNvPr id="3" name="Slide Number Placeholder 2">
            <a:extLst>
              <a:ext uri="{FF2B5EF4-FFF2-40B4-BE49-F238E27FC236}">
                <a16:creationId xmlns:a16="http://schemas.microsoft.com/office/drawing/2014/main" id="{5E6FA578-8A0A-230E-E3E5-BB00B5581B5B}"/>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6" name="Text Placeholder 4">
            <a:extLst>
              <a:ext uri="{FF2B5EF4-FFF2-40B4-BE49-F238E27FC236}">
                <a16:creationId xmlns:a16="http://schemas.microsoft.com/office/drawing/2014/main" id="{49EE5399-D57F-5B9A-F150-17458012EAC6}"/>
              </a:ext>
            </a:extLst>
          </p:cNvPr>
          <p:cNvSpPr txBox="1">
            <a:spLocks/>
          </p:cNvSpPr>
          <p:nvPr/>
        </p:nvSpPr>
        <p:spPr>
          <a:xfrm>
            <a:off x="6369132" y="1214362"/>
            <a:ext cx="4623411" cy="363687"/>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chemeClr val="accent1"/>
                </a:solidFill>
                <a:ea typeface="Aileron" charset="0"/>
              </a:rPr>
              <a:t>Progression-free SURVIVAL</a:t>
            </a:r>
          </a:p>
        </p:txBody>
      </p:sp>
      <p:sp>
        <p:nvSpPr>
          <p:cNvPr id="8" name="TextBox 7">
            <a:extLst>
              <a:ext uri="{FF2B5EF4-FFF2-40B4-BE49-F238E27FC236}">
                <a16:creationId xmlns:a16="http://schemas.microsoft.com/office/drawing/2014/main" id="{EC6D0447-68A2-B6CF-0263-AC38B9692578}"/>
              </a:ext>
            </a:extLst>
          </p:cNvPr>
          <p:cNvSpPr txBox="1"/>
          <p:nvPr/>
        </p:nvSpPr>
        <p:spPr>
          <a:xfrm>
            <a:off x="1309589" y="2557363"/>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1" name="TextBox 10">
            <a:extLst>
              <a:ext uri="{FF2B5EF4-FFF2-40B4-BE49-F238E27FC236}">
                <a16:creationId xmlns:a16="http://schemas.microsoft.com/office/drawing/2014/main" id="{F6D38076-361C-ABF6-CD63-0DA16E7DBA64}"/>
              </a:ext>
            </a:extLst>
          </p:cNvPr>
          <p:cNvSpPr txBox="1"/>
          <p:nvPr/>
        </p:nvSpPr>
        <p:spPr>
          <a:xfrm rot="16200000">
            <a:off x="248857" y="3494731"/>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29" name="TextBox 28">
            <a:extLst>
              <a:ext uri="{FF2B5EF4-FFF2-40B4-BE49-F238E27FC236}">
                <a16:creationId xmlns:a16="http://schemas.microsoft.com/office/drawing/2014/main" id="{AA9867E2-574E-8E2F-A4CA-00956EBCA2B8}"/>
              </a:ext>
            </a:extLst>
          </p:cNvPr>
          <p:cNvSpPr txBox="1"/>
          <p:nvPr/>
        </p:nvSpPr>
        <p:spPr>
          <a:xfrm>
            <a:off x="1380121" y="27488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30" name="TextBox 29">
            <a:extLst>
              <a:ext uri="{FF2B5EF4-FFF2-40B4-BE49-F238E27FC236}">
                <a16:creationId xmlns:a16="http://schemas.microsoft.com/office/drawing/2014/main" id="{BB9013A8-CA03-B218-422E-CE31EE376BD1}"/>
              </a:ext>
            </a:extLst>
          </p:cNvPr>
          <p:cNvSpPr txBox="1"/>
          <p:nvPr/>
        </p:nvSpPr>
        <p:spPr>
          <a:xfrm>
            <a:off x="1380121" y="294037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31" name="TextBox 30">
            <a:extLst>
              <a:ext uri="{FF2B5EF4-FFF2-40B4-BE49-F238E27FC236}">
                <a16:creationId xmlns:a16="http://schemas.microsoft.com/office/drawing/2014/main" id="{CB820E4E-5C02-0BBF-FFFC-B1A217053CDA}"/>
              </a:ext>
            </a:extLst>
          </p:cNvPr>
          <p:cNvSpPr txBox="1"/>
          <p:nvPr/>
        </p:nvSpPr>
        <p:spPr>
          <a:xfrm>
            <a:off x="1380121" y="313187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32" name="TextBox 31">
            <a:extLst>
              <a:ext uri="{FF2B5EF4-FFF2-40B4-BE49-F238E27FC236}">
                <a16:creationId xmlns:a16="http://schemas.microsoft.com/office/drawing/2014/main" id="{52484D10-06C1-48E6-7957-C0462A9A057D}"/>
              </a:ext>
            </a:extLst>
          </p:cNvPr>
          <p:cNvSpPr txBox="1"/>
          <p:nvPr/>
        </p:nvSpPr>
        <p:spPr>
          <a:xfrm>
            <a:off x="1380121" y="332338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33" name="TextBox 32">
            <a:extLst>
              <a:ext uri="{FF2B5EF4-FFF2-40B4-BE49-F238E27FC236}">
                <a16:creationId xmlns:a16="http://schemas.microsoft.com/office/drawing/2014/main" id="{B8FB5F8D-CDF9-F85A-695C-EF43B9F31E40}"/>
              </a:ext>
            </a:extLst>
          </p:cNvPr>
          <p:cNvSpPr txBox="1"/>
          <p:nvPr/>
        </p:nvSpPr>
        <p:spPr>
          <a:xfrm>
            <a:off x="1380121" y="351488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34" name="TextBox 33">
            <a:extLst>
              <a:ext uri="{FF2B5EF4-FFF2-40B4-BE49-F238E27FC236}">
                <a16:creationId xmlns:a16="http://schemas.microsoft.com/office/drawing/2014/main" id="{DBF955B0-C0A7-11C4-3B9A-906B737F8871}"/>
              </a:ext>
            </a:extLst>
          </p:cNvPr>
          <p:cNvSpPr txBox="1"/>
          <p:nvPr/>
        </p:nvSpPr>
        <p:spPr>
          <a:xfrm>
            <a:off x="1380121" y="37063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0D6D6F0E-2C55-24AC-8C74-5A4A8042ABFD}"/>
              </a:ext>
            </a:extLst>
          </p:cNvPr>
          <p:cNvSpPr txBox="1"/>
          <p:nvPr/>
        </p:nvSpPr>
        <p:spPr>
          <a:xfrm>
            <a:off x="1380121" y="389789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36" name="TextBox 35">
            <a:extLst>
              <a:ext uri="{FF2B5EF4-FFF2-40B4-BE49-F238E27FC236}">
                <a16:creationId xmlns:a16="http://schemas.microsoft.com/office/drawing/2014/main" id="{C8A8BCC0-0AA8-94D9-09DD-A28B5592A189}"/>
              </a:ext>
            </a:extLst>
          </p:cNvPr>
          <p:cNvSpPr txBox="1"/>
          <p:nvPr/>
        </p:nvSpPr>
        <p:spPr>
          <a:xfrm>
            <a:off x="1380121" y="408940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37" name="TextBox 36">
            <a:extLst>
              <a:ext uri="{FF2B5EF4-FFF2-40B4-BE49-F238E27FC236}">
                <a16:creationId xmlns:a16="http://schemas.microsoft.com/office/drawing/2014/main" id="{2F4A6746-0724-449F-A33F-E1B451F5E221}"/>
              </a:ext>
            </a:extLst>
          </p:cNvPr>
          <p:cNvSpPr txBox="1"/>
          <p:nvPr/>
        </p:nvSpPr>
        <p:spPr>
          <a:xfrm>
            <a:off x="1380121" y="4280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38" name="TextBox 37">
            <a:extLst>
              <a:ext uri="{FF2B5EF4-FFF2-40B4-BE49-F238E27FC236}">
                <a16:creationId xmlns:a16="http://schemas.microsoft.com/office/drawing/2014/main" id="{B080D836-14EB-9850-5DC4-5C2177FC7320}"/>
              </a:ext>
            </a:extLst>
          </p:cNvPr>
          <p:cNvSpPr txBox="1"/>
          <p:nvPr/>
        </p:nvSpPr>
        <p:spPr>
          <a:xfrm>
            <a:off x="1450653" y="4472414"/>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9" name="TextBox 38">
            <a:extLst>
              <a:ext uri="{FF2B5EF4-FFF2-40B4-BE49-F238E27FC236}">
                <a16:creationId xmlns:a16="http://schemas.microsoft.com/office/drawing/2014/main" id="{EF418BCF-DA9D-B3AC-A68F-B84454315AC5}"/>
              </a:ext>
            </a:extLst>
          </p:cNvPr>
          <p:cNvSpPr txBox="1"/>
          <p:nvPr/>
        </p:nvSpPr>
        <p:spPr>
          <a:xfrm>
            <a:off x="1808064"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40" name="TextBox 39">
            <a:extLst>
              <a:ext uri="{FF2B5EF4-FFF2-40B4-BE49-F238E27FC236}">
                <a16:creationId xmlns:a16="http://schemas.microsoft.com/office/drawing/2014/main" id="{7CF459E4-D1BA-B93E-674A-E68F526EE9FC}"/>
              </a:ext>
            </a:extLst>
          </p:cNvPr>
          <p:cNvSpPr txBox="1"/>
          <p:nvPr/>
        </p:nvSpPr>
        <p:spPr>
          <a:xfrm>
            <a:off x="5351227"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41" name="TextBox 40">
            <a:extLst>
              <a:ext uri="{FF2B5EF4-FFF2-40B4-BE49-F238E27FC236}">
                <a16:creationId xmlns:a16="http://schemas.microsoft.com/office/drawing/2014/main" id="{D8A5F637-DD39-01D1-6A5D-840FBFDD71EE}"/>
              </a:ext>
            </a:extLst>
          </p:cNvPr>
          <p:cNvSpPr txBox="1"/>
          <p:nvPr/>
        </p:nvSpPr>
        <p:spPr>
          <a:xfrm>
            <a:off x="5101418"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p:txBody>
      </p:sp>
      <p:sp>
        <p:nvSpPr>
          <p:cNvPr id="42" name="TextBox 41">
            <a:extLst>
              <a:ext uri="{FF2B5EF4-FFF2-40B4-BE49-F238E27FC236}">
                <a16:creationId xmlns:a16="http://schemas.microsoft.com/office/drawing/2014/main" id="{4C3A5590-03DF-9024-5A65-0F7DA9DBFA06}"/>
              </a:ext>
            </a:extLst>
          </p:cNvPr>
          <p:cNvSpPr txBox="1"/>
          <p:nvPr/>
        </p:nvSpPr>
        <p:spPr>
          <a:xfrm>
            <a:off x="4841598"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26</a:t>
            </a:r>
          </a:p>
        </p:txBody>
      </p:sp>
      <p:sp>
        <p:nvSpPr>
          <p:cNvPr id="43" name="TextBox 42">
            <a:extLst>
              <a:ext uri="{FF2B5EF4-FFF2-40B4-BE49-F238E27FC236}">
                <a16:creationId xmlns:a16="http://schemas.microsoft.com/office/drawing/2014/main" id="{D0E1FFD0-AA53-0467-8F4A-1FE87F2FEFCE}"/>
              </a:ext>
            </a:extLst>
          </p:cNvPr>
          <p:cNvSpPr txBox="1"/>
          <p:nvPr/>
        </p:nvSpPr>
        <p:spPr>
          <a:xfrm>
            <a:off x="45817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44" name="TextBox 43">
            <a:extLst>
              <a:ext uri="{FF2B5EF4-FFF2-40B4-BE49-F238E27FC236}">
                <a16:creationId xmlns:a16="http://schemas.microsoft.com/office/drawing/2014/main" id="{7BDF76A5-00B2-BA53-9603-EC80A5B8CB32}"/>
              </a:ext>
            </a:extLst>
          </p:cNvPr>
          <p:cNvSpPr txBox="1"/>
          <p:nvPr/>
        </p:nvSpPr>
        <p:spPr>
          <a:xfrm>
            <a:off x="4332404"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47" name="TextBox 46">
            <a:extLst>
              <a:ext uri="{FF2B5EF4-FFF2-40B4-BE49-F238E27FC236}">
                <a16:creationId xmlns:a16="http://schemas.microsoft.com/office/drawing/2014/main" id="{4C650269-CB00-9A9A-D9B5-C788649E08D4}"/>
              </a:ext>
            </a:extLst>
          </p:cNvPr>
          <p:cNvSpPr txBox="1"/>
          <p:nvPr/>
        </p:nvSpPr>
        <p:spPr>
          <a:xfrm>
            <a:off x="511469" y="4823636"/>
            <a:ext cx="931409" cy="615553"/>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Number at risk </a:t>
            </a:r>
            <a:br>
              <a:rPr lang="en-GB" sz="800" b="1" dirty="0">
                <a:solidFill>
                  <a:srgbClr val="211D1E"/>
                </a:solidFill>
                <a:effectLst/>
                <a:latin typeface="Arial" panose="020B0604020202020204" pitchFamily="34" charset="0"/>
                <a:cs typeface="Arial" panose="020B0604020202020204" pitchFamily="34" charset="0"/>
              </a:rPr>
            </a:br>
            <a:r>
              <a:rPr lang="en-GB" sz="800" b="1" dirty="0">
                <a:solidFill>
                  <a:srgbClr val="211D1E"/>
                </a:solidFill>
                <a:effectLst/>
                <a:latin typeface="Arial" panose="020B0604020202020204" pitchFamily="34" charset="0"/>
                <a:cs typeface="Arial" panose="020B0604020202020204" pitchFamily="34" charset="0"/>
              </a:rPr>
              <a:t>(number censored)</a:t>
            </a:r>
          </a:p>
          <a:p>
            <a:pPr algn="r"/>
            <a:r>
              <a:rPr lang="en-GB" sz="800" b="1" dirty="0">
                <a:solidFill>
                  <a:schemeClr val="tx2"/>
                </a:solidFill>
                <a:latin typeface="Arial" panose="020B0604020202020204" pitchFamily="34" charset="0"/>
                <a:cs typeface="Arial" panose="020B0604020202020204" pitchFamily="34" charset="0"/>
              </a:rPr>
              <a:t>NALIRIFOX</a:t>
            </a:r>
          </a:p>
          <a:p>
            <a:pPr algn="r"/>
            <a:endParaRPr lang="en-GB" sz="800" b="1" dirty="0">
              <a:solidFill>
                <a:srgbClr val="211D1E"/>
              </a:solidFill>
              <a:effectLst/>
              <a:latin typeface="Arial" panose="020B0604020202020204" pitchFamily="34" charset="0"/>
              <a:cs typeface="Arial" panose="020B0604020202020204" pitchFamily="34" charset="0"/>
            </a:endParaRPr>
          </a:p>
          <a:p>
            <a:pPr algn="r"/>
            <a:r>
              <a:rPr lang="en-GB" sz="800" b="1" dirty="0">
                <a:solidFill>
                  <a:schemeClr val="accent1"/>
                </a:solidFill>
                <a:latin typeface="Arial" panose="020B0604020202020204" pitchFamily="34" charset="0"/>
                <a:cs typeface="Arial" panose="020B0604020202020204" pitchFamily="34" charset="0"/>
              </a:rPr>
              <a:t>GEM + </a:t>
            </a:r>
            <a:r>
              <a:rPr lang="en-GB" sz="800" b="1" dirty="0" err="1">
                <a:solidFill>
                  <a:schemeClr val="accent1"/>
                </a:solidFill>
                <a:latin typeface="Arial" panose="020B0604020202020204" pitchFamily="34" charset="0"/>
                <a:cs typeface="Arial" panose="020B0604020202020204" pitchFamily="34" charset="0"/>
              </a:rPr>
              <a:t>NabP</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1D281AB-2A91-A70F-1372-3A054EAA0578}"/>
              </a:ext>
            </a:extLst>
          </p:cNvPr>
          <p:cNvSpPr txBox="1"/>
          <p:nvPr/>
        </p:nvSpPr>
        <p:spPr>
          <a:xfrm>
            <a:off x="1756736"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337</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345</a:t>
            </a:r>
          </a:p>
          <a:p>
            <a:pPr algn="ctr"/>
            <a:r>
              <a:rPr lang="en-GB" sz="800" dirty="0">
                <a:solidFill>
                  <a:srgbClr val="211D1E"/>
                </a:solidFill>
                <a:latin typeface="Arial" panose="020B0604020202020204" pitchFamily="34" charset="0"/>
                <a:cs typeface="Arial" panose="020B0604020202020204" pitchFamily="34" charset="0"/>
              </a:rPr>
              <a:t>(4)</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8B9C43CB-5921-F988-855F-DAA937933C43}"/>
              </a:ext>
            </a:extLst>
          </p:cNvPr>
          <p:cNvSpPr txBox="1"/>
          <p:nvPr/>
        </p:nvSpPr>
        <p:spPr>
          <a:xfrm>
            <a:off x="1514329"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383</a:t>
            </a:r>
          </a:p>
          <a:p>
            <a:pPr algn="ctr"/>
            <a:r>
              <a:rPr lang="en-GB" sz="800" dirty="0">
                <a:solidFill>
                  <a:srgbClr val="211D1E"/>
                </a:solidFill>
                <a:latin typeface="Arial" panose="020B0604020202020204" pitchFamily="34" charset="0"/>
                <a:cs typeface="Arial" panose="020B0604020202020204" pitchFamily="34" charset="0"/>
              </a:rPr>
              <a:t>(0)</a:t>
            </a:r>
          </a:p>
          <a:p>
            <a:pPr algn="ctr"/>
            <a:r>
              <a:rPr lang="en-GB" sz="800" dirty="0">
                <a:solidFill>
                  <a:srgbClr val="211D1E"/>
                </a:solidFill>
                <a:effectLst/>
                <a:latin typeface="Arial" panose="020B0604020202020204" pitchFamily="34" charset="0"/>
                <a:cs typeface="Arial" panose="020B0604020202020204" pitchFamily="34" charset="0"/>
              </a:rPr>
              <a:t>387</a:t>
            </a:r>
          </a:p>
          <a:p>
            <a:pPr algn="ctr"/>
            <a:r>
              <a:rPr lang="en-GB" sz="800" dirty="0">
                <a:solidFill>
                  <a:srgbClr val="211D1E"/>
                </a:solidFill>
                <a:latin typeface="Arial" panose="020B0604020202020204" pitchFamily="34" charset="0"/>
                <a:cs typeface="Arial" panose="020B0604020202020204" pitchFamily="34" charset="0"/>
              </a:rPr>
              <a:t>(0)</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F5D8C44-8901-2E38-F0CB-C292A2BA8DB4}"/>
              </a:ext>
            </a:extLst>
          </p:cNvPr>
          <p:cNvSpPr txBox="1"/>
          <p:nvPr/>
        </p:nvSpPr>
        <p:spPr>
          <a:xfrm>
            <a:off x="2020261"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308</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298</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3E53158-8CE8-C815-75E8-A27777668DAA}"/>
              </a:ext>
            </a:extLst>
          </p:cNvPr>
          <p:cNvSpPr txBox="1"/>
          <p:nvPr/>
        </p:nvSpPr>
        <p:spPr>
          <a:xfrm>
            <a:off x="2267911"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274</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261</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CE25844-2F3D-B5BA-7211-B1F4D73EDA9E}"/>
              </a:ext>
            </a:extLst>
          </p:cNvPr>
          <p:cNvSpPr txBox="1"/>
          <p:nvPr/>
        </p:nvSpPr>
        <p:spPr>
          <a:xfrm>
            <a:off x="4078404"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55" name="TextBox 54">
            <a:extLst>
              <a:ext uri="{FF2B5EF4-FFF2-40B4-BE49-F238E27FC236}">
                <a16:creationId xmlns:a16="http://schemas.microsoft.com/office/drawing/2014/main" id="{EBF6EBC1-A05E-3043-7926-7D1948E0A33D}"/>
              </a:ext>
            </a:extLst>
          </p:cNvPr>
          <p:cNvSpPr txBox="1"/>
          <p:nvPr/>
        </p:nvSpPr>
        <p:spPr>
          <a:xfrm>
            <a:off x="38275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56" name="TextBox 55">
            <a:extLst>
              <a:ext uri="{FF2B5EF4-FFF2-40B4-BE49-F238E27FC236}">
                <a16:creationId xmlns:a16="http://schemas.microsoft.com/office/drawing/2014/main" id="{7118C2B6-71A0-2DD9-0CD9-0E0B90F038C1}"/>
              </a:ext>
            </a:extLst>
          </p:cNvPr>
          <p:cNvSpPr txBox="1"/>
          <p:nvPr/>
        </p:nvSpPr>
        <p:spPr>
          <a:xfrm>
            <a:off x="3551354"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57" name="TextBox 56">
            <a:extLst>
              <a:ext uri="{FF2B5EF4-FFF2-40B4-BE49-F238E27FC236}">
                <a16:creationId xmlns:a16="http://schemas.microsoft.com/office/drawing/2014/main" id="{08C9918A-58BB-D862-7317-37EAA53D1FEE}"/>
              </a:ext>
            </a:extLst>
          </p:cNvPr>
          <p:cNvSpPr txBox="1"/>
          <p:nvPr/>
        </p:nvSpPr>
        <p:spPr>
          <a:xfrm>
            <a:off x="33068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58" name="TextBox 57">
            <a:extLst>
              <a:ext uri="{FF2B5EF4-FFF2-40B4-BE49-F238E27FC236}">
                <a16:creationId xmlns:a16="http://schemas.microsoft.com/office/drawing/2014/main" id="{9BC5D059-A846-8E61-37A1-4CB63F0E98F5}"/>
              </a:ext>
            </a:extLst>
          </p:cNvPr>
          <p:cNvSpPr txBox="1"/>
          <p:nvPr/>
        </p:nvSpPr>
        <p:spPr>
          <a:xfrm>
            <a:off x="304652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59" name="TextBox 58">
            <a:extLst>
              <a:ext uri="{FF2B5EF4-FFF2-40B4-BE49-F238E27FC236}">
                <a16:creationId xmlns:a16="http://schemas.microsoft.com/office/drawing/2014/main" id="{1CBF40C9-C568-27EA-504C-DDBF8212E777}"/>
              </a:ext>
            </a:extLst>
          </p:cNvPr>
          <p:cNvSpPr txBox="1"/>
          <p:nvPr/>
        </p:nvSpPr>
        <p:spPr>
          <a:xfrm>
            <a:off x="27861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60" name="TextBox 59">
            <a:extLst>
              <a:ext uri="{FF2B5EF4-FFF2-40B4-BE49-F238E27FC236}">
                <a16:creationId xmlns:a16="http://schemas.microsoft.com/office/drawing/2014/main" id="{80ACD445-9915-4DC2-EC78-F4434A3EBA5F}"/>
              </a:ext>
            </a:extLst>
          </p:cNvPr>
          <p:cNvSpPr txBox="1"/>
          <p:nvPr/>
        </p:nvSpPr>
        <p:spPr>
          <a:xfrm>
            <a:off x="2586495"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61" name="TextBox 60">
            <a:extLst>
              <a:ext uri="{FF2B5EF4-FFF2-40B4-BE49-F238E27FC236}">
                <a16:creationId xmlns:a16="http://schemas.microsoft.com/office/drawing/2014/main" id="{202A3828-A492-5CE0-FAD8-FF1E2573579D}"/>
              </a:ext>
            </a:extLst>
          </p:cNvPr>
          <p:cNvSpPr txBox="1"/>
          <p:nvPr/>
        </p:nvSpPr>
        <p:spPr>
          <a:xfrm>
            <a:off x="2338845"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62" name="TextBox 61">
            <a:extLst>
              <a:ext uri="{FF2B5EF4-FFF2-40B4-BE49-F238E27FC236}">
                <a16:creationId xmlns:a16="http://schemas.microsoft.com/office/drawing/2014/main" id="{0B249F6B-6E79-50BC-E905-C64FD70E691A}"/>
              </a:ext>
            </a:extLst>
          </p:cNvPr>
          <p:cNvSpPr txBox="1"/>
          <p:nvPr/>
        </p:nvSpPr>
        <p:spPr>
          <a:xfrm>
            <a:off x="2081670"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63" name="TextBox 62">
            <a:extLst>
              <a:ext uri="{FF2B5EF4-FFF2-40B4-BE49-F238E27FC236}">
                <a16:creationId xmlns:a16="http://schemas.microsoft.com/office/drawing/2014/main" id="{BE464614-2F84-D3FB-D0AD-050E83975DEC}"/>
              </a:ext>
            </a:extLst>
          </p:cNvPr>
          <p:cNvSpPr txBox="1"/>
          <p:nvPr/>
        </p:nvSpPr>
        <p:spPr>
          <a:xfrm>
            <a:off x="1563589"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64" name="TextBox 63">
            <a:extLst>
              <a:ext uri="{FF2B5EF4-FFF2-40B4-BE49-F238E27FC236}">
                <a16:creationId xmlns:a16="http://schemas.microsoft.com/office/drawing/2014/main" id="{BDDF4258-9D34-A024-3A59-4F42909B2B3F}"/>
              </a:ext>
            </a:extLst>
          </p:cNvPr>
          <p:cNvSpPr txBox="1"/>
          <p:nvPr/>
        </p:nvSpPr>
        <p:spPr>
          <a:xfrm>
            <a:off x="2531436"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241</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218</a:t>
            </a:r>
          </a:p>
          <a:p>
            <a:pPr algn="ctr"/>
            <a:r>
              <a:rPr lang="en-GB" sz="800" dirty="0">
                <a:solidFill>
                  <a:srgbClr val="211D1E"/>
                </a:solidFill>
                <a:latin typeface="Arial" panose="020B0604020202020204" pitchFamily="34" charset="0"/>
                <a:cs typeface="Arial" panose="020B0604020202020204" pitchFamily="34" charset="0"/>
              </a:rPr>
              <a:t>(6)</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A6BB48D-E1A5-45E9-71F2-CC2BEE3DEC82}"/>
              </a:ext>
            </a:extLst>
          </p:cNvPr>
          <p:cNvSpPr txBox="1"/>
          <p:nvPr/>
        </p:nvSpPr>
        <p:spPr>
          <a:xfrm>
            <a:off x="2791786"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209</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179</a:t>
            </a:r>
          </a:p>
          <a:p>
            <a:pPr algn="ctr"/>
            <a:r>
              <a:rPr lang="en-GB" sz="800" dirty="0">
                <a:solidFill>
                  <a:srgbClr val="211D1E"/>
                </a:solidFill>
                <a:latin typeface="Arial" panose="020B0604020202020204" pitchFamily="34" charset="0"/>
                <a:cs typeface="Arial" panose="020B0604020202020204" pitchFamily="34" charset="0"/>
              </a:rPr>
              <a:t>(7)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F3D4237-F3DE-22BC-F996-DBA0363B1B80}"/>
              </a:ext>
            </a:extLst>
          </p:cNvPr>
          <p:cNvSpPr txBox="1"/>
          <p:nvPr/>
        </p:nvSpPr>
        <p:spPr>
          <a:xfrm>
            <a:off x="3030729"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162</a:t>
            </a:r>
          </a:p>
          <a:p>
            <a:pPr algn="ctr"/>
            <a:r>
              <a:rPr lang="en-GB" sz="800" dirty="0">
                <a:solidFill>
                  <a:srgbClr val="211D1E"/>
                </a:solidFill>
                <a:latin typeface="Arial" panose="020B0604020202020204" pitchFamily="34" charset="0"/>
                <a:cs typeface="Arial" panose="020B0604020202020204" pitchFamily="34" charset="0"/>
              </a:rPr>
              <a:t>(15)</a:t>
            </a:r>
          </a:p>
          <a:p>
            <a:pPr algn="ctr"/>
            <a:r>
              <a:rPr lang="en-GB" sz="800" dirty="0">
                <a:solidFill>
                  <a:srgbClr val="211D1E"/>
                </a:solidFill>
                <a:effectLst/>
                <a:latin typeface="Arial" panose="020B0604020202020204" pitchFamily="34" charset="0"/>
                <a:cs typeface="Arial" panose="020B0604020202020204" pitchFamily="34" charset="0"/>
              </a:rPr>
              <a:t>140</a:t>
            </a:r>
          </a:p>
          <a:p>
            <a:pPr algn="ctr"/>
            <a:r>
              <a:rPr lang="en-GB" sz="800" dirty="0">
                <a:solidFill>
                  <a:srgbClr val="211D1E"/>
                </a:solidFill>
                <a:latin typeface="Arial" panose="020B0604020202020204" pitchFamily="34" charset="0"/>
                <a:cs typeface="Arial" panose="020B0604020202020204" pitchFamily="34" charset="0"/>
              </a:rPr>
              <a:t>(17)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0279277-29D2-9A11-ABC3-8CFC97F8FAC5}"/>
              </a:ext>
            </a:extLst>
          </p:cNvPr>
          <p:cNvSpPr txBox="1"/>
          <p:nvPr/>
        </p:nvSpPr>
        <p:spPr>
          <a:xfrm>
            <a:off x="3284729"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98</a:t>
            </a:r>
          </a:p>
          <a:p>
            <a:pPr algn="ctr"/>
            <a:r>
              <a:rPr lang="en-GB" sz="800" dirty="0">
                <a:solidFill>
                  <a:srgbClr val="211D1E"/>
                </a:solidFill>
                <a:latin typeface="Arial" panose="020B0604020202020204" pitchFamily="34" charset="0"/>
                <a:cs typeface="Arial" panose="020B0604020202020204" pitchFamily="34" charset="0"/>
              </a:rPr>
              <a:t>(53)</a:t>
            </a:r>
          </a:p>
          <a:p>
            <a:pPr algn="ctr"/>
            <a:r>
              <a:rPr lang="en-GB" sz="800" dirty="0">
                <a:solidFill>
                  <a:srgbClr val="211D1E"/>
                </a:solidFill>
                <a:effectLst/>
                <a:latin typeface="Arial" panose="020B0604020202020204" pitchFamily="34" charset="0"/>
                <a:cs typeface="Arial" panose="020B0604020202020204" pitchFamily="34" charset="0"/>
              </a:rPr>
              <a:t>80</a:t>
            </a:r>
          </a:p>
          <a:p>
            <a:pPr algn="ctr"/>
            <a:r>
              <a:rPr lang="en-GB" sz="800" dirty="0">
                <a:solidFill>
                  <a:srgbClr val="211D1E"/>
                </a:solidFill>
                <a:latin typeface="Arial" panose="020B0604020202020204" pitchFamily="34" charset="0"/>
                <a:cs typeface="Arial" panose="020B0604020202020204" pitchFamily="34" charset="0"/>
              </a:rPr>
              <a:t>(48)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881253F-7C02-2552-7922-A4FF7AFF7FFC}"/>
              </a:ext>
            </a:extLst>
          </p:cNvPr>
          <p:cNvSpPr txBox="1"/>
          <p:nvPr/>
        </p:nvSpPr>
        <p:spPr>
          <a:xfrm>
            <a:off x="3554604"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59</a:t>
            </a:r>
          </a:p>
          <a:p>
            <a:pPr algn="ctr"/>
            <a:r>
              <a:rPr lang="en-GB" sz="800" dirty="0">
                <a:solidFill>
                  <a:srgbClr val="211D1E"/>
                </a:solidFill>
                <a:latin typeface="Arial" panose="020B0604020202020204" pitchFamily="34" charset="0"/>
                <a:cs typeface="Arial" panose="020B0604020202020204" pitchFamily="34" charset="0"/>
              </a:rPr>
              <a:t>(77)</a:t>
            </a:r>
          </a:p>
          <a:p>
            <a:pPr algn="ctr"/>
            <a:r>
              <a:rPr lang="en-GB" sz="800" dirty="0">
                <a:solidFill>
                  <a:srgbClr val="211D1E"/>
                </a:solidFill>
                <a:effectLst/>
                <a:latin typeface="Arial" panose="020B0604020202020204" pitchFamily="34" charset="0"/>
                <a:cs typeface="Arial" panose="020B0604020202020204" pitchFamily="34" charset="0"/>
              </a:rPr>
              <a:t>50</a:t>
            </a:r>
          </a:p>
          <a:p>
            <a:pPr algn="ctr"/>
            <a:r>
              <a:rPr lang="en-GB" sz="800" dirty="0">
                <a:solidFill>
                  <a:srgbClr val="211D1E"/>
                </a:solidFill>
                <a:latin typeface="Arial" panose="020B0604020202020204" pitchFamily="34" charset="0"/>
                <a:cs typeface="Arial" panose="020B0604020202020204" pitchFamily="34" charset="0"/>
              </a:rPr>
              <a:t>(65)</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A489E18-E81E-B294-D2B9-4C5618F778DE}"/>
              </a:ext>
            </a:extLst>
          </p:cNvPr>
          <p:cNvSpPr txBox="1"/>
          <p:nvPr/>
        </p:nvSpPr>
        <p:spPr>
          <a:xfrm>
            <a:off x="3802254"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32</a:t>
            </a:r>
          </a:p>
          <a:p>
            <a:pPr algn="ctr"/>
            <a:r>
              <a:rPr lang="en-GB" sz="800" dirty="0">
                <a:solidFill>
                  <a:srgbClr val="211D1E"/>
                </a:solidFill>
                <a:latin typeface="Arial" panose="020B0604020202020204" pitchFamily="34" charset="0"/>
                <a:cs typeface="Arial" panose="020B0604020202020204" pitchFamily="34" charset="0"/>
              </a:rPr>
              <a:t>(97)</a:t>
            </a:r>
          </a:p>
          <a:p>
            <a:pPr algn="ctr"/>
            <a:r>
              <a:rPr lang="en-GB" sz="800" dirty="0">
                <a:solidFill>
                  <a:srgbClr val="211D1E"/>
                </a:solidFill>
                <a:effectLst/>
                <a:latin typeface="Arial" panose="020B0604020202020204" pitchFamily="34" charset="0"/>
                <a:cs typeface="Arial" panose="020B0604020202020204" pitchFamily="34" charset="0"/>
              </a:rPr>
              <a:t>28</a:t>
            </a:r>
          </a:p>
          <a:p>
            <a:pPr algn="ctr"/>
            <a:r>
              <a:rPr lang="en-GB" sz="800" dirty="0">
                <a:solidFill>
                  <a:srgbClr val="211D1E"/>
                </a:solidFill>
                <a:latin typeface="Arial" panose="020B0604020202020204" pitchFamily="34" charset="0"/>
                <a:cs typeface="Arial" panose="020B0604020202020204" pitchFamily="34" charset="0"/>
              </a:rPr>
              <a:t>(77)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5A9A6FD-67EA-3D12-6025-A29591FB6C6F}"/>
              </a:ext>
            </a:extLst>
          </p:cNvPr>
          <p:cNvSpPr txBox="1"/>
          <p:nvPr/>
        </p:nvSpPr>
        <p:spPr>
          <a:xfrm>
            <a:off x="4033750"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13</a:t>
            </a:r>
          </a:p>
          <a:p>
            <a:pPr algn="ctr"/>
            <a:r>
              <a:rPr lang="en-GB" sz="800" dirty="0">
                <a:solidFill>
                  <a:srgbClr val="211D1E"/>
                </a:solidFill>
                <a:latin typeface="Arial" panose="020B0604020202020204" pitchFamily="34" charset="0"/>
                <a:cs typeface="Arial" panose="020B0604020202020204" pitchFamily="34" charset="0"/>
              </a:rPr>
              <a:t>(111)</a:t>
            </a:r>
          </a:p>
          <a:p>
            <a:pPr algn="ctr"/>
            <a:r>
              <a:rPr lang="en-GB" sz="800" dirty="0">
                <a:solidFill>
                  <a:srgbClr val="211D1E"/>
                </a:solidFill>
                <a:effectLst/>
                <a:latin typeface="Arial" panose="020B0604020202020204" pitchFamily="34" charset="0"/>
                <a:cs typeface="Arial" panose="020B0604020202020204" pitchFamily="34" charset="0"/>
              </a:rPr>
              <a:t>15</a:t>
            </a:r>
          </a:p>
          <a:p>
            <a:pPr algn="ctr"/>
            <a:r>
              <a:rPr lang="en-GB" sz="800" dirty="0">
                <a:solidFill>
                  <a:srgbClr val="211D1E"/>
                </a:solidFill>
                <a:latin typeface="Arial" panose="020B0604020202020204" pitchFamily="34" charset="0"/>
                <a:cs typeface="Arial" panose="020B0604020202020204" pitchFamily="34" charset="0"/>
              </a:rPr>
              <a:t>(88)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C37C3E43-B80D-3023-E300-A903597D8418}"/>
              </a:ext>
            </a:extLst>
          </p:cNvPr>
          <p:cNvSpPr txBox="1"/>
          <p:nvPr/>
        </p:nvSpPr>
        <p:spPr>
          <a:xfrm>
            <a:off x="4287307"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7</a:t>
            </a:r>
          </a:p>
          <a:p>
            <a:pPr algn="ctr"/>
            <a:r>
              <a:rPr lang="en-GB" sz="800" dirty="0">
                <a:solidFill>
                  <a:srgbClr val="211D1E"/>
                </a:solidFill>
                <a:latin typeface="Arial" panose="020B0604020202020204" pitchFamily="34" charset="0"/>
                <a:cs typeface="Arial" panose="020B0604020202020204" pitchFamily="34" charset="0"/>
              </a:rPr>
              <a:t>(117)</a:t>
            </a:r>
          </a:p>
          <a:p>
            <a:pPr algn="ctr"/>
            <a:r>
              <a:rPr lang="en-GB" sz="800" dirty="0">
                <a:solidFill>
                  <a:srgbClr val="211D1E"/>
                </a:solidFill>
                <a:effectLst/>
                <a:latin typeface="Arial" panose="020B0604020202020204" pitchFamily="34" charset="0"/>
                <a:cs typeface="Arial" panose="020B0604020202020204" pitchFamily="34" charset="0"/>
              </a:rPr>
              <a:t>10</a:t>
            </a:r>
          </a:p>
          <a:p>
            <a:pPr algn="ctr"/>
            <a:r>
              <a:rPr lang="en-GB" sz="800" dirty="0">
                <a:solidFill>
                  <a:srgbClr val="211D1E"/>
                </a:solidFill>
                <a:latin typeface="Arial" panose="020B0604020202020204" pitchFamily="34" charset="0"/>
                <a:cs typeface="Arial" panose="020B0604020202020204" pitchFamily="34" charset="0"/>
              </a:rPr>
              <a:t>(93)</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584C61C0-A1FE-D4DE-DFDB-16E862972513}"/>
              </a:ext>
            </a:extLst>
          </p:cNvPr>
          <p:cNvSpPr txBox="1"/>
          <p:nvPr/>
        </p:nvSpPr>
        <p:spPr>
          <a:xfrm>
            <a:off x="5301533"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(124)</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B6060C6E-8643-DAC6-26B8-2C52F6D25DA0}"/>
              </a:ext>
            </a:extLst>
          </p:cNvPr>
          <p:cNvSpPr txBox="1"/>
          <p:nvPr/>
        </p:nvSpPr>
        <p:spPr>
          <a:xfrm>
            <a:off x="5047978"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(123)</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EA1E8AA-FEF5-143F-AB67-EDEE60EA5C25}"/>
              </a:ext>
            </a:extLst>
          </p:cNvPr>
          <p:cNvSpPr txBox="1"/>
          <p:nvPr/>
        </p:nvSpPr>
        <p:spPr>
          <a:xfrm>
            <a:off x="4794421"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(123)</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C676CB09-5427-2E8F-AC5E-35ADB4360FF8}"/>
              </a:ext>
            </a:extLst>
          </p:cNvPr>
          <p:cNvSpPr txBox="1"/>
          <p:nvPr/>
        </p:nvSpPr>
        <p:spPr>
          <a:xfrm>
            <a:off x="4540864"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a:t>
            </a:r>
          </a:p>
          <a:p>
            <a:pPr algn="ctr"/>
            <a:r>
              <a:rPr lang="en-GB" sz="800" dirty="0">
                <a:solidFill>
                  <a:srgbClr val="211D1E"/>
                </a:solidFill>
                <a:latin typeface="Arial" panose="020B0604020202020204" pitchFamily="34" charset="0"/>
                <a:cs typeface="Arial" panose="020B0604020202020204" pitchFamily="34" charset="0"/>
              </a:rPr>
              <a:t>(122)</a:t>
            </a:r>
          </a:p>
          <a:p>
            <a:pPr algn="ctr"/>
            <a:r>
              <a:rPr lang="en-GB" sz="800" dirty="0">
                <a:solidFill>
                  <a:srgbClr val="211D1E"/>
                </a:solidFill>
                <a:effectLst/>
                <a:latin typeface="Arial" panose="020B0604020202020204" pitchFamily="34" charset="0"/>
                <a:cs typeface="Arial" panose="020B0604020202020204" pitchFamily="34" charset="0"/>
              </a:rPr>
              <a:t>3</a:t>
            </a:r>
          </a:p>
          <a:p>
            <a:pPr algn="ctr"/>
            <a:r>
              <a:rPr lang="en-GB" sz="800" dirty="0">
                <a:solidFill>
                  <a:srgbClr val="211D1E"/>
                </a:solidFill>
                <a:latin typeface="Arial" panose="020B0604020202020204" pitchFamily="34" charset="0"/>
                <a:cs typeface="Arial" panose="020B0604020202020204" pitchFamily="34" charset="0"/>
              </a:rPr>
              <a:t>(100)</a:t>
            </a:r>
            <a:endParaRPr lang="en-GB" sz="800" dirty="0">
              <a:solidFill>
                <a:schemeClr val="accent1"/>
              </a:solidFill>
              <a:effectLst/>
              <a:latin typeface="Arial" panose="020B0604020202020204" pitchFamily="34" charset="0"/>
              <a:cs typeface="Arial" panose="020B0604020202020204" pitchFamily="34" charset="0"/>
            </a:endParaRPr>
          </a:p>
        </p:txBody>
      </p:sp>
      <p:pic>
        <p:nvPicPr>
          <p:cNvPr id="77" name="Picture 76" descr="A graph of a graph&#10;&#10;Description automatically generated with medium confidence">
            <a:extLst>
              <a:ext uri="{FF2B5EF4-FFF2-40B4-BE49-F238E27FC236}">
                <a16:creationId xmlns:a16="http://schemas.microsoft.com/office/drawing/2014/main" id="{20EC9BE6-2063-C857-B526-D7D555B1A217}"/>
              </a:ext>
            </a:extLst>
          </p:cNvPr>
          <p:cNvPicPr>
            <a:picLocks noChangeAspect="1"/>
          </p:cNvPicPr>
          <p:nvPr/>
        </p:nvPicPr>
        <p:blipFill>
          <a:blip r:embed="rId3"/>
          <a:stretch>
            <a:fillRect/>
          </a:stretch>
        </p:blipFill>
        <p:spPr>
          <a:xfrm>
            <a:off x="1534725" y="2609316"/>
            <a:ext cx="3957566" cy="1990090"/>
          </a:xfrm>
          <a:prstGeom prst="rect">
            <a:avLst/>
          </a:prstGeom>
        </p:spPr>
      </p:pic>
      <p:sp>
        <p:nvSpPr>
          <p:cNvPr id="78" name="TextBox 77">
            <a:extLst>
              <a:ext uri="{FF2B5EF4-FFF2-40B4-BE49-F238E27FC236}">
                <a16:creationId xmlns:a16="http://schemas.microsoft.com/office/drawing/2014/main" id="{624FDDBE-9393-4722-4DB6-F35D0C752CC1}"/>
              </a:ext>
            </a:extLst>
          </p:cNvPr>
          <p:cNvSpPr txBox="1"/>
          <p:nvPr/>
        </p:nvSpPr>
        <p:spPr>
          <a:xfrm>
            <a:off x="6682778" y="2557363"/>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79" name="TextBox 78">
            <a:extLst>
              <a:ext uri="{FF2B5EF4-FFF2-40B4-BE49-F238E27FC236}">
                <a16:creationId xmlns:a16="http://schemas.microsoft.com/office/drawing/2014/main" id="{5458F206-68C6-291F-0C43-D5E9FDD8837E}"/>
              </a:ext>
            </a:extLst>
          </p:cNvPr>
          <p:cNvSpPr txBox="1"/>
          <p:nvPr/>
        </p:nvSpPr>
        <p:spPr>
          <a:xfrm rot="16200000">
            <a:off x="5520453" y="3402398"/>
            <a:ext cx="1851989" cy="369332"/>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survival (%)</a:t>
            </a:r>
          </a:p>
        </p:txBody>
      </p:sp>
      <p:sp>
        <p:nvSpPr>
          <p:cNvPr id="81" name="TextBox 80">
            <a:extLst>
              <a:ext uri="{FF2B5EF4-FFF2-40B4-BE49-F238E27FC236}">
                <a16:creationId xmlns:a16="http://schemas.microsoft.com/office/drawing/2014/main" id="{47D565DB-87CE-C09B-1997-479CFC71DF86}"/>
              </a:ext>
            </a:extLst>
          </p:cNvPr>
          <p:cNvSpPr txBox="1"/>
          <p:nvPr/>
        </p:nvSpPr>
        <p:spPr>
          <a:xfrm>
            <a:off x="6753310" y="27488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82" name="TextBox 81">
            <a:extLst>
              <a:ext uri="{FF2B5EF4-FFF2-40B4-BE49-F238E27FC236}">
                <a16:creationId xmlns:a16="http://schemas.microsoft.com/office/drawing/2014/main" id="{A292B4C2-777D-358C-07B8-E11C082E4606}"/>
              </a:ext>
            </a:extLst>
          </p:cNvPr>
          <p:cNvSpPr txBox="1"/>
          <p:nvPr/>
        </p:nvSpPr>
        <p:spPr>
          <a:xfrm>
            <a:off x="6753310" y="294037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83" name="TextBox 82">
            <a:extLst>
              <a:ext uri="{FF2B5EF4-FFF2-40B4-BE49-F238E27FC236}">
                <a16:creationId xmlns:a16="http://schemas.microsoft.com/office/drawing/2014/main" id="{FEAA5866-E776-99A7-9E10-86556D15BA1B}"/>
              </a:ext>
            </a:extLst>
          </p:cNvPr>
          <p:cNvSpPr txBox="1"/>
          <p:nvPr/>
        </p:nvSpPr>
        <p:spPr>
          <a:xfrm>
            <a:off x="6753310" y="313187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84" name="TextBox 83">
            <a:extLst>
              <a:ext uri="{FF2B5EF4-FFF2-40B4-BE49-F238E27FC236}">
                <a16:creationId xmlns:a16="http://schemas.microsoft.com/office/drawing/2014/main" id="{262F6E22-B695-0AE6-F564-111CA1873BC6}"/>
              </a:ext>
            </a:extLst>
          </p:cNvPr>
          <p:cNvSpPr txBox="1"/>
          <p:nvPr/>
        </p:nvSpPr>
        <p:spPr>
          <a:xfrm>
            <a:off x="6753310" y="332338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85" name="TextBox 84">
            <a:extLst>
              <a:ext uri="{FF2B5EF4-FFF2-40B4-BE49-F238E27FC236}">
                <a16:creationId xmlns:a16="http://schemas.microsoft.com/office/drawing/2014/main" id="{9F3B2E82-3F54-87C1-12FB-5B738D4F3A0F}"/>
              </a:ext>
            </a:extLst>
          </p:cNvPr>
          <p:cNvSpPr txBox="1"/>
          <p:nvPr/>
        </p:nvSpPr>
        <p:spPr>
          <a:xfrm>
            <a:off x="6753310" y="351488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86" name="TextBox 85">
            <a:extLst>
              <a:ext uri="{FF2B5EF4-FFF2-40B4-BE49-F238E27FC236}">
                <a16:creationId xmlns:a16="http://schemas.microsoft.com/office/drawing/2014/main" id="{CF7F19FB-14F1-1038-6149-281DE864AB0A}"/>
              </a:ext>
            </a:extLst>
          </p:cNvPr>
          <p:cNvSpPr txBox="1"/>
          <p:nvPr/>
        </p:nvSpPr>
        <p:spPr>
          <a:xfrm>
            <a:off x="6753310" y="37063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87" name="TextBox 86">
            <a:extLst>
              <a:ext uri="{FF2B5EF4-FFF2-40B4-BE49-F238E27FC236}">
                <a16:creationId xmlns:a16="http://schemas.microsoft.com/office/drawing/2014/main" id="{4E046AAD-B405-3F80-811E-018DE4462EC6}"/>
              </a:ext>
            </a:extLst>
          </p:cNvPr>
          <p:cNvSpPr txBox="1"/>
          <p:nvPr/>
        </p:nvSpPr>
        <p:spPr>
          <a:xfrm>
            <a:off x="6753310" y="389789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88" name="TextBox 87">
            <a:extLst>
              <a:ext uri="{FF2B5EF4-FFF2-40B4-BE49-F238E27FC236}">
                <a16:creationId xmlns:a16="http://schemas.microsoft.com/office/drawing/2014/main" id="{937BD549-1FE6-DCB2-1586-1BD499F48177}"/>
              </a:ext>
            </a:extLst>
          </p:cNvPr>
          <p:cNvSpPr txBox="1"/>
          <p:nvPr/>
        </p:nvSpPr>
        <p:spPr>
          <a:xfrm>
            <a:off x="6753310" y="408940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pic>
        <p:nvPicPr>
          <p:cNvPr id="125" name="Picture 124" descr="A graph of a graph&#10;&#10;Description automatically generated with medium confidence">
            <a:extLst>
              <a:ext uri="{FF2B5EF4-FFF2-40B4-BE49-F238E27FC236}">
                <a16:creationId xmlns:a16="http://schemas.microsoft.com/office/drawing/2014/main" id="{E4E4FC9F-FD89-BFB3-25AE-65E4FE857200}"/>
              </a:ext>
            </a:extLst>
          </p:cNvPr>
          <p:cNvPicPr>
            <a:picLocks noChangeAspect="1"/>
          </p:cNvPicPr>
          <p:nvPr/>
        </p:nvPicPr>
        <p:blipFill>
          <a:blip r:embed="rId4"/>
          <a:stretch>
            <a:fillRect/>
          </a:stretch>
        </p:blipFill>
        <p:spPr>
          <a:xfrm>
            <a:off x="6910501" y="2621381"/>
            <a:ext cx="3956050" cy="1978025"/>
          </a:xfrm>
          <a:prstGeom prst="rect">
            <a:avLst/>
          </a:prstGeom>
        </p:spPr>
      </p:pic>
      <p:graphicFrame>
        <p:nvGraphicFramePr>
          <p:cNvPr id="80" name="Table 79">
            <a:extLst>
              <a:ext uri="{FF2B5EF4-FFF2-40B4-BE49-F238E27FC236}">
                <a16:creationId xmlns:a16="http://schemas.microsoft.com/office/drawing/2014/main" id="{F61DF749-D4FC-EEE6-2464-5684786ADE5D}"/>
              </a:ext>
            </a:extLst>
          </p:cNvPr>
          <p:cNvGraphicFramePr>
            <a:graphicFrameLocks noGrp="1"/>
          </p:cNvGraphicFramePr>
          <p:nvPr>
            <p:extLst>
              <p:ext uri="{D42A27DB-BD31-4B8C-83A1-F6EECF244321}">
                <p14:modId xmlns:p14="http://schemas.microsoft.com/office/powerpoint/2010/main" val="3782998385"/>
              </p:ext>
            </p:extLst>
          </p:nvPr>
        </p:nvGraphicFramePr>
        <p:xfrm>
          <a:off x="7389694" y="1881985"/>
          <a:ext cx="3476857" cy="699978"/>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endParaRPr lang="en-US" sz="9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NALIRIFOX</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a:latin typeface="Arial" panose="020B0604020202020204" pitchFamily="34" charset="0"/>
                          <a:cs typeface="Arial" panose="020B0604020202020204" pitchFamily="34" charset="0"/>
                        </a:rPr>
                        <a:t>GEM + </a:t>
                      </a:r>
                      <a:r>
                        <a:rPr lang="en-US" sz="900" dirty="0" err="1">
                          <a:latin typeface="Arial" panose="020B0604020202020204" pitchFamily="34" charset="0"/>
                          <a:cs typeface="Arial" panose="020B0604020202020204" pitchFamily="34" charset="0"/>
                        </a:rPr>
                        <a:t>NabP</a:t>
                      </a:r>
                      <a:endParaRPr lang="en-US" sz="90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a:t>
                      </a:r>
                      <a:r>
                        <a:rPr lang="en-US" sz="900" b="0" dirty="0" err="1">
                          <a:latin typeface="Arial" panose="020B0604020202020204" pitchFamily="34" charset="0"/>
                          <a:cs typeface="Arial" panose="020B0604020202020204" pitchFamily="34" charset="0"/>
                        </a:rPr>
                        <a:t>mo</a:t>
                      </a:r>
                      <a:endParaRPr lang="en-US" sz="900" b="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latin typeface="Arial" panose="020B0604020202020204" pitchFamily="34" charset="0"/>
                          <a:cs typeface="Arial" panose="020B0604020202020204" pitchFamily="34" charset="0"/>
                        </a:rPr>
                        <a:t>7.4 (6.0-7.7)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5.6 (5.3-5.8)</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pPr marL="0" indent="6350">
                        <a:tabLst/>
                      </a:pPr>
                      <a:r>
                        <a:rPr lang="en-US" sz="900" b="0" dirty="0">
                          <a:latin typeface="Arial" panose="020B0604020202020204" pitchFamily="34" charset="0"/>
                          <a:cs typeface="Arial" panose="020B0604020202020204" pitchFamily="34" charset="0"/>
                        </a:rPr>
                        <a:t>Hazard ratio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b="0" dirty="0">
                          <a:latin typeface="Arial" panose="020B0604020202020204" pitchFamily="34" charset="0"/>
                          <a:cs typeface="Arial" panose="020B0604020202020204" pitchFamily="34" charset="0"/>
                        </a:rPr>
                        <a:t>0.69 (0.58-0.83)</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93389">
                <a:tc>
                  <a:txBody>
                    <a:bodyPr/>
                    <a:lstStyle/>
                    <a:p>
                      <a:pPr marL="0" indent="6350">
                        <a:tabLst/>
                      </a:pPr>
                      <a:r>
                        <a:rPr lang="en-US" sz="900" b="0" dirty="0">
                          <a:latin typeface="Arial" panose="020B0604020202020204" pitchFamily="34" charset="0"/>
                          <a:cs typeface="Arial" panose="020B0604020202020204" pitchFamily="34" charset="0"/>
                        </a:rPr>
                        <a:t>P value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P&lt;0.0001</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253272"/>
                  </a:ext>
                </a:extLst>
              </a:tr>
            </a:tbl>
          </a:graphicData>
        </a:graphic>
      </p:graphicFrame>
      <p:sp>
        <p:nvSpPr>
          <p:cNvPr id="89" name="TextBox 88">
            <a:extLst>
              <a:ext uri="{FF2B5EF4-FFF2-40B4-BE49-F238E27FC236}">
                <a16:creationId xmlns:a16="http://schemas.microsoft.com/office/drawing/2014/main" id="{8DB9CF61-B0C3-EF34-8A57-E3B800A85C5B}"/>
              </a:ext>
            </a:extLst>
          </p:cNvPr>
          <p:cNvSpPr txBox="1"/>
          <p:nvPr/>
        </p:nvSpPr>
        <p:spPr>
          <a:xfrm>
            <a:off x="6753310" y="4280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90" name="TextBox 89">
            <a:extLst>
              <a:ext uri="{FF2B5EF4-FFF2-40B4-BE49-F238E27FC236}">
                <a16:creationId xmlns:a16="http://schemas.microsoft.com/office/drawing/2014/main" id="{B48C9F48-FE53-30E9-1405-6A82B0284517}"/>
              </a:ext>
            </a:extLst>
          </p:cNvPr>
          <p:cNvSpPr txBox="1"/>
          <p:nvPr/>
        </p:nvSpPr>
        <p:spPr>
          <a:xfrm>
            <a:off x="6823842" y="4472414"/>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91" name="TextBox 90">
            <a:extLst>
              <a:ext uri="{FF2B5EF4-FFF2-40B4-BE49-F238E27FC236}">
                <a16:creationId xmlns:a16="http://schemas.microsoft.com/office/drawing/2014/main" id="{09F75A87-6F4F-2399-8483-3476E3ED4F37}"/>
              </a:ext>
            </a:extLst>
          </p:cNvPr>
          <p:cNvSpPr txBox="1"/>
          <p:nvPr/>
        </p:nvSpPr>
        <p:spPr>
          <a:xfrm>
            <a:off x="7242468"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92" name="TextBox 91">
            <a:extLst>
              <a:ext uri="{FF2B5EF4-FFF2-40B4-BE49-F238E27FC236}">
                <a16:creationId xmlns:a16="http://schemas.microsoft.com/office/drawing/2014/main" id="{EB3FBADB-96F3-EABF-8416-1E3ABB4E6879}"/>
              </a:ext>
            </a:extLst>
          </p:cNvPr>
          <p:cNvSpPr txBox="1"/>
          <p:nvPr/>
        </p:nvSpPr>
        <p:spPr>
          <a:xfrm>
            <a:off x="10748276"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96" name="TextBox 95">
            <a:extLst>
              <a:ext uri="{FF2B5EF4-FFF2-40B4-BE49-F238E27FC236}">
                <a16:creationId xmlns:a16="http://schemas.microsoft.com/office/drawing/2014/main" id="{C6D73426-6A6D-CC4D-2D82-7F1C2C596B41}"/>
              </a:ext>
            </a:extLst>
          </p:cNvPr>
          <p:cNvSpPr txBox="1"/>
          <p:nvPr/>
        </p:nvSpPr>
        <p:spPr>
          <a:xfrm>
            <a:off x="10427836"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97" name="TextBox 96">
            <a:extLst>
              <a:ext uri="{FF2B5EF4-FFF2-40B4-BE49-F238E27FC236}">
                <a16:creationId xmlns:a16="http://schemas.microsoft.com/office/drawing/2014/main" id="{86A3BF83-2EA6-13BC-5279-ADB036814AC0}"/>
              </a:ext>
            </a:extLst>
          </p:cNvPr>
          <p:cNvSpPr txBox="1"/>
          <p:nvPr/>
        </p:nvSpPr>
        <p:spPr>
          <a:xfrm>
            <a:off x="5884658" y="4823636"/>
            <a:ext cx="931409" cy="615553"/>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Number at risk </a:t>
            </a:r>
            <a:br>
              <a:rPr lang="en-GB" sz="800" b="1" dirty="0">
                <a:solidFill>
                  <a:srgbClr val="211D1E"/>
                </a:solidFill>
                <a:effectLst/>
                <a:latin typeface="Arial" panose="020B0604020202020204" pitchFamily="34" charset="0"/>
                <a:cs typeface="Arial" panose="020B0604020202020204" pitchFamily="34" charset="0"/>
              </a:rPr>
            </a:br>
            <a:r>
              <a:rPr lang="en-GB" sz="800" b="1" dirty="0">
                <a:solidFill>
                  <a:srgbClr val="211D1E"/>
                </a:solidFill>
                <a:effectLst/>
                <a:latin typeface="Arial" panose="020B0604020202020204" pitchFamily="34" charset="0"/>
                <a:cs typeface="Arial" panose="020B0604020202020204" pitchFamily="34" charset="0"/>
              </a:rPr>
              <a:t>(number censored)</a:t>
            </a:r>
          </a:p>
          <a:p>
            <a:pPr algn="r"/>
            <a:r>
              <a:rPr lang="en-GB" sz="800" b="1" dirty="0">
                <a:solidFill>
                  <a:schemeClr val="tx2"/>
                </a:solidFill>
                <a:latin typeface="Arial" panose="020B0604020202020204" pitchFamily="34" charset="0"/>
                <a:cs typeface="Arial" panose="020B0604020202020204" pitchFamily="34" charset="0"/>
              </a:rPr>
              <a:t>NALIRIFOX</a:t>
            </a:r>
          </a:p>
          <a:p>
            <a:pPr algn="r"/>
            <a:endParaRPr lang="en-GB" sz="800" b="1" dirty="0">
              <a:solidFill>
                <a:srgbClr val="211D1E"/>
              </a:solidFill>
              <a:effectLst/>
              <a:latin typeface="Arial" panose="020B0604020202020204" pitchFamily="34" charset="0"/>
              <a:cs typeface="Arial" panose="020B0604020202020204" pitchFamily="34" charset="0"/>
            </a:endParaRPr>
          </a:p>
          <a:p>
            <a:pPr algn="r"/>
            <a:r>
              <a:rPr lang="en-GB" sz="800" b="1" dirty="0">
                <a:solidFill>
                  <a:schemeClr val="accent1"/>
                </a:solidFill>
                <a:latin typeface="Arial" panose="020B0604020202020204" pitchFamily="34" charset="0"/>
                <a:cs typeface="Arial" panose="020B0604020202020204" pitchFamily="34" charset="0"/>
              </a:rPr>
              <a:t>GEM + </a:t>
            </a:r>
            <a:r>
              <a:rPr lang="en-GB" sz="800" b="1" dirty="0" err="1">
                <a:solidFill>
                  <a:schemeClr val="accent1"/>
                </a:solidFill>
                <a:latin typeface="Arial" panose="020B0604020202020204" pitchFamily="34" charset="0"/>
                <a:cs typeface="Arial" panose="020B0604020202020204" pitchFamily="34" charset="0"/>
              </a:rPr>
              <a:t>NabP</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1B1C11B0-1384-145B-2E96-3FEB7FEDD53A}"/>
              </a:ext>
            </a:extLst>
          </p:cNvPr>
          <p:cNvSpPr txBox="1"/>
          <p:nvPr/>
        </p:nvSpPr>
        <p:spPr>
          <a:xfrm>
            <a:off x="7195514"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271</a:t>
            </a:r>
          </a:p>
          <a:p>
            <a:pPr algn="ctr"/>
            <a:r>
              <a:rPr lang="en-GB" sz="800" dirty="0">
                <a:solidFill>
                  <a:srgbClr val="211D1E"/>
                </a:solidFill>
                <a:latin typeface="Arial" panose="020B0604020202020204" pitchFamily="34" charset="0"/>
                <a:cs typeface="Arial" panose="020B0604020202020204" pitchFamily="34" charset="0"/>
              </a:rPr>
              <a:t>(52)</a:t>
            </a:r>
          </a:p>
          <a:p>
            <a:pPr algn="ctr"/>
            <a:r>
              <a:rPr lang="en-GB" sz="800" dirty="0">
                <a:solidFill>
                  <a:srgbClr val="211D1E"/>
                </a:solidFill>
                <a:effectLst/>
                <a:latin typeface="Arial" panose="020B0604020202020204" pitchFamily="34" charset="0"/>
                <a:cs typeface="Arial" panose="020B0604020202020204" pitchFamily="34" charset="0"/>
              </a:rPr>
              <a:t>267</a:t>
            </a:r>
          </a:p>
          <a:p>
            <a:pPr algn="ctr"/>
            <a:r>
              <a:rPr lang="en-GB" sz="800" dirty="0">
                <a:solidFill>
                  <a:srgbClr val="211D1E"/>
                </a:solidFill>
                <a:latin typeface="Arial" panose="020B0604020202020204" pitchFamily="34" charset="0"/>
                <a:cs typeface="Arial" panose="020B0604020202020204" pitchFamily="34" charset="0"/>
              </a:rPr>
              <a:t>(40)</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5362D25B-4C53-1821-9B01-1FE0936D4E32}"/>
              </a:ext>
            </a:extLst>
          </p:cNvPr>
          <p:cNvSpPr txBox="1"/>
          <p:nvPr/>
        </p:nvSpPr>
        <p:spPr>
          <a:xfrm>
            <a:off x="6887518"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383</a:t>
            </a:r>
          </a:p>
          <a:p>
            <a:pPr algn="ctr"/>
            <a:r>
              <a:rPr lang="en-GB" sz="800" dirty="0">
                <a:solidFill>
                  <a:srgbClr val="211D1E"/>
                </a:solidFill>
                <a:latin typeface="Arial" panose="020B0604020202020204" pitchFamily="34" charset="0"/>
                <a:cs typeface="Arial" panose="020B0604020202020204" pitchFamily="34" charset="0"/>
              </a:rPr>
              <a:t>(0)</a:t>
            </a:r>
          </a:p>
          <a:p>
            <a:pPr algn="ctr"/>
            <a:r>
              <a:rPr lang="en-GB" sz="800" dirty="0">
                <a:solidFill>
                  <a:srgbClr val="211D1E"/>
                </a:solidFill>
                <a:effectLst/>
                <a:latin typeface="Arial" panose="020B0604020202020204" pitchFamily="34" charset="0"/>
                <a:cs typeface="Arial" panose="020B0604020202020204" pitchFamily="34" charset="0"/>
              </a:rPr>
              <a:t>387</a:t>
            </a:r>
          </a:p>
          <a:p>
            <a:pPr algn="ctr"/>
            <a:r>
              <a:rPr lang="en-GB" sz="800" dirty="0">
                <a:solidFill>
                  <a:srgbClr val="211D1E"/>
                </a:solidFill>
                <a:latin typeface="Arial" panose="020B0604020202020204" pitchFamily="34" charset="0"/>
                <a:cs typeface="Arial" panose="020B0604020202020204" pitchFamily="34" charset="0"/>
              </a:rPr>
              <a:t>(0)</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6BCD4331-0A6F-6756-D761-7876ED16E017}"/>
              </a:ext>
            </a:extLst>
          </p:cNvPr>
          <p:cNvSpPr txBox="1"/>
          <p:nvPr/>
        </p:nvSpPr>
        <p:spPr>
          <a:xfrm>
            <a:off x="7508287"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210</a:t>
            </a:r>
          </a:p>
          <a:p>
            <a:pPr algn="ctr"/>
            <a:r>
              <a:rPr lang="en-GB" sz="800" dirty="0">
                <a:solidFill>
                  <a:srgbClr val="211D1E"/>
                </a:solidFill>
                <a:latin typeface="Arial" panose="020B0604020202020204" pitchFamily="34" charset="0"/>
                <a:cs typeface="Arial" panose="020B0604020202020204" pitchFamily="34" charset="0"/>
              </a:rPr>
              <a:t>(68)</a:t>
            </a:r>
          </a:p>
          <a:p>
            <a:pPr algn="ctr"/>
            <a:r>
              <a:rPr lang="en-GB" sz="800" dirty="0">
                <a:solidFill>
                  <a:srgbClr val="211D1E"/>
                </a:solidFill>
                <a:effectLst/>
                <a:latin typeface="Arial" panose="020B0604020202020204" pitchFamily="34" charset="0"/>
                <a:cs typeface="Arial" panose="020B0604020202020204" pitchFamily="34" charset="0"/>
              </a:rPr>
              <a:t>182</a:t>
            </a:r>
          </a:p>
          <a:p>
            <a:pPr algn="ctr"/>
            <a:r>
              <a:rPr lang="en-GB" sz="800" dirty="0">
                <a:solidFill>
                  <a:srgbClr val="211D1E"/>
                </a:solidFill>
                <a:latin typeface="Arial" panose="020B0604020202020204" pitchFamily="34" charset="0"/>
                <a:cs typeface="Arial" panose="020B0604020202020204" pitchFamily="34" charset="0"/>
              </a:rPr>
              <a:t>(68)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3419249D-6F49-56DA-A27E-EBC154DA6589}"/>
              </a:ext>
            </a:extLst>
          </p:cNvPr>
          <p:cNvSpPr txBox="1"/>
          <p:nvPr/>
        </p:nvSpPr>
        <p:spPr>
          <a:xfrm>
            <a:off x="7821060"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164</a:t>
            </a:r>
          </a:p>
          <a:p>
            <a:pPr algn="ctr"/>
            <a:r>
              <a:rPr lang="en-GB" sz="800" dirty="0">
                <a:solidFill>
                  <a:srgbClr val="211D1E"/>
                </a:solidFill>
                <a:latin typeface="Arial" panose="020B0604020202020204" pitchFamily="34" charset="0"/>
                <a:cs typeface="Arial" panose="020B0604020202020204" pitchFamily="34" charset="0"/>
              </a:rPr>
              <a:t>(77)</a:t>
            </a:r>
          </a:p>
          <a:p>
            <a:pPr algn="ctr"/>
            <a:r>
              <a:rPr lang="en-GB" sz="800" dirty="0">
                <a:solidFill>
                  <a:srgbClr val="211D1E"/>
                </a:solidFill>
                <a:effectLst/>
                <a:latin typeface="Arial" panose="020B0604020202020204" pitchFamily="34" charset="0"/>
                <a:cs typeface="Arial" panose="020B0604020202020204" pitchFamily="34" charset="0"/>
              </a:rPr>
              <a:t>112</a:t>
            </a:r>
          </a:p>
          <a:p>
            <a:pPr algn="ctr"/>
            <a:r>
              <a:rPr lang="en-GB" sz="800" dirty="0">
                <a:solidFill>
                  <a:srgbClr val="211D1E"/>
                </a:solidFill>
                <a:latin typeface="Arial" panose="020B0604020202020204" pitchFamily="34" charset="0"/>
                <a:cs typeface="Arial" panose="020B0604020202020204" pitchFamily="34" charset="0"/>
              </a:rPr>
              <a:t>(89)</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AB9B1E28-4A6D-9C5A-FF8B-3148CA100B5D}"/>
              </a:ext>
            </a:extLst>
          </p:cNvPr>
          <p:cNvSpPr txBox="1"/>
          <p:nvPr/>
        </p:nvSpPr>
        <p:spPr>
          <a:xfrm>
            <a:off x="10097078"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03" name="TextBox 102">
            <a:extLst>
              <a:ext uri="{FF2B5EF4-FFF2-40B4-BE49-F238E27FC236}">
                <a16:creationId xmlns:a16="http://schemas.microsoft.com/office/drawing/2014/main" id="{8ED66651-4BA2-8238-3E78-244C20723EBC}"/>
              </a:ext>
            </a:extLst>
          </p:cNvPr>
          <p:cNvSpPr txBox="1"/>
          <p:nvPr/>
        </p:nvSpPr>
        <p:spPr>
          <a:xfrm>
            <a:off x="9766320"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04" name="TextBox 103">
            <a:extLst>
              <a:ext uri="{FF2B5EF4-FFF2-40B4-BE49-F238E27FC236}">
                <a16:creationId xmlns:a16="http://schemas.microsoft.com/office/drawing/2014/main" id="{A751532D-CDDB-C083-AFB8-829DA3B93A2B}"/>
              </a:ext>
            </a:extLst>
          </p:cNvPr>
          <p:cNvSpPr txBox="1"/>
          <p:nvPr/>
        </p:nvSpPr>
        <p:spPr>
          <a:xfrm>
            <a:off x="9456632"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05" name="TextBox 104">
            <a:extLst>
              <a:ext uri="{FF2B5EF4-FFF2-40B4-BE49-F238E27FC236}">
                <a16:creationId xmlns:a16="http://schemas.microsoft.com/office/drawing/2014/main" id="{44812B21-791B-2123-1014-4C3D98DB0707}"/>
              </a:ext>
            </a:extLst>
          </p:cNvPr>
          <p:cNvSpPr txBox="1"/>
          <p:nvPr/>
        </p:nvSpPr>
        <p:spPr>
          <a:xfrm>
            <a:off x="9139781"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06" name="TextBox 105">
            <a:extLst>
              <a:ext uri="{FF2B5EF4-FFF2-40B4-BE49-F238E27FC236}">
                <a16:creationId xmlns:a16="http://schemas.microsoft.com/office/drawing/2014/main" id="{72CEC6D2-A691-6B3D-90A3-C896033C83D6}"/>
              </a:ext>
            </a:extLst>
          </p:cNvPr>
          <p:cNvSpPr txBox="1"/>
          <p:nvPr/>
        </p:nvSpPr>
        <p:spPr>
          <a:xfrm>
            <a:off x="8799033"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07" name="TextBox 106">
            <a:extLst>
              <a:ext uri="{FF2B5EF4-FFF2-40B4-BE49-F238E27FC236}">
                <a16:creationId xmlns:a16="http://schemas.microsoft.com/office/drawing/2014/main" id="{0F1CF120-8FCE-B9A4-4D5A-3A11F5FAC379}"/>
              </a:ext>
            </a:extLst>
          </p:cNvPr>
          <p:cNvSpPr txBox="1"/>
          <p:nvPr/>
        </p:nvSpPr>
        <p:spPr>
          <a:xfrm>
            <a:off x="8480851"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08" name="TextBox 107">
            <a:extLst>
              <a:ext uri="{FF2B5EF4-FFF2-40B4-BE49-F238E27FC236}">
                <a16:creationId xmlns:a16="http://schemas.microsoft.com/office/drawing/2014/main" id="{59C72BEA-DBF0-CBAD-8629-C85E28C266C3}"/>
              </a:ext>
            </a:extLst>
          </p:cNvPr>
          <p:cNvSpPr txBox="1"/>
          <p:nvPr/>
        </p:nvSpPr>
        <p:spPr>
          <a:xfrm>
            <a:off x="8210379"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109" name="TextBox 108">
            <a:extLst>
              <a:ext uri="{FF2B5EF4-FFF2-40B4-BE49-F238E27FC236}">
                <a16:creationId xmlns:a16="http://schemas.microsoft.com/office/drawing/2014/main" id="{B92B6F21-1280-D3F7-F5A3-F837AEFB90CA}"/>
              </a:ext>
            </a:extLst>
          </p:cNvPr>
          <p:cNvSpPr txBox="1"/>
          <p:nvPr/>
        </p:nvSpPr>
        <p:spPr>
          <a:xfrm>
            <a:off x="7885875"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10" name="TextBox 109">
            <a:extLst>
              <a:ext uri="{FF2B5EF4-FFF2-40B4-BE49-F238E27FC236}">
                <a16:creationId xmlns:a16="http://schemas.microsoft.com/office/drawing/2014/main" id="{95F9784A-6276-6821-6D74-1127DE80759F}"/>
              </a:ext>
            </a:extLst>
          </p:cNvPr>
          <p:cNvSpPr txBox="1"/>
          <p:nvPr/>
        </p:nvSpPr>
        <p:spPr>
          <a:xfrm>
            <a:off x="7561371"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111" name="TextBox 110">
            <a:extLst>
              <a:ext uri="{FF2B5EF4-FFF2-40B4-BE49-F238E27FC236}">
                <a16:creationId xmlns:a16="http://schemas.microsoft.com/office/drawing/2014/main" id="{3174DD67-24E4-51B2-7CE8-EFFA10A3127E}"/>
              </a:ext>
            </a:extLst>
          </p:cNvPr>
          <p:cNvSpPr txBox="1"/>
          <p:nvPr/>
        </p:nvSpPr>
        <p:spPr>
          <a:xfrm>
            <a:off x="6936778"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12" name="TextBox 111">
            <a:extLst>
              <a:ext uri="{FF2B5EF4-FFF2-40B4-BE49-F238E27FC236}">
                <a16:creationId xmlns:a16="http://schemas.microsoft.com/office/drawing/2014/main" id="{787FBF91-4EE4-D5A1-F5A2-245478114E8C}"/>
              </a:ext>
            </a:extLst>
          </p:cNvPr>
          <p:cNvSpPr txBox="1"/>
          <p:nvPr/>
        </p:nvSpPr>
        <p:spPr>
          <a:xfrm>
            <a:off x="8104979"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122</a:t>
            </a:r>
          </a:p>
          <a:p>
            <a:pPr algn="ctr"/>
            <a:r>
              <a:rPr lang="en-GB" sz="800" dirty="0">
                <a:solidFill>
                  <a:srgbClr val="211D1E"/>
                </a:solidFill>
                <a:latin typeface="Arial" panose="020B0604020202020204" pitchFamily="34" charset="0"/>
                <a:cs typeface="Arial" panose="020B0604020202020204" pitchFamily="34" charset="0"/>
              </a:rPr>
              <a:t>(84)</a:t>
            </a:r>
          </a:p>
          <a:p>
            <a:pPr algn="ctr"/>
            <a:r>
              <a:rPr lang="en-GB" sz="800" dirty="0">
                <a:solidFill>
                  <a:srgbClr val="211D1E"/>
                </a:solidFill>
                <a:effectLst/>
                <a:latin typeface="Arial" panose="020B0604020202020204" pitchFamily="34" charset="0"/>
                <a:cs typeface="Arial" panose="020B0604020202020204" pitchFamily="34" charset="0"/>
              </a:rPr>
              <a:t>60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CC0186BD-D395-0423-A44D-BCBC0B002C8F}"/>
              </a:ext>
            </a:extLst>
          </p:cNvPr>
          <p:cNvSpPr txBox="1"/>
          <p:nvPr/>
        </p:nvSpPr>
        <p:spPr>
          <a:xfrm>
            <a:off x="8417751"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87</a:t>
            </a:r>
          </a:p>
          <a:p>
            <a:pPr algn="ctr"/>
            <a:r>
              <a:rPr lang="en-GB" sz="800" dirty="0">
                <a:solidFill>
                  <a:srgbClr val="211D1E"/>
                </a:solidFill>
                <a:latin typeface="Arial" panose="020B0604020202020204" pitchFamily="34" charset="0"/>
                <a:cs typeface="Arial" panose="020B0604020202020204" pitchFamily="34" charset="0"/>
              </a:rPr>
              <a:t>(88)</a:t>
            </a:r>
          </a:p>
          <a:p>
            <a:pPr algn="ctr"/>
            <a:r>
              <a:rPr lang="en-GB" sz="800" dirty="0">
                <a:solidFill>
                  <a:srgbClr val="211D1E"/>
                </a:solidFill>
                <a:effectLst/>
                <a:latin typeface="Arial" panose="020B0604020202020204" pitchFamily="34" charset="0"/>
                <a:cs typeface="Arial" panose="020B0604020202020204" pitchFamily="34" charset="0"/>
              </a:rPr>
              <a:t>38</a:t>
            </a:r>
          </a:p>
          <a:p>
            <a:pPr algn="ctr"/>
            <a:r>
              <a:rPr lang="en-GB" sz="800" dirty="0">
                <a:solidFill>
                  <a:srgbClr val="211D1E"/>
                </a:solidFill>
                <a:latin typeface="Arial" panose="020B0604020202020204" pitchFamily="34" charset="0"/>
                <a:cs typeface="Arial" panose="020B0604020202020204" pitchFamily="34" charset="0"/>
              </a:rPr>
              <a:t>(108)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18596DDC-FACC-E065-7D81-767E6E8C97BE}"/>
              </a:ext>
            </a:extLst>
          </p:cNvPr>
          <p:cNvSpPr txBox="1"/>
          <p:nvPr/>
        </p:nvSpPr>
        <p:spPr>
          <a:xfrm>
            <a:off x="8749778"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61</a:t>
            </a:r>
          </a:p>
          <a:p>
            <a:pPr algn="ctr"/>
            <a:r>
              <a:rPr lang="en-GB" sz="800" dirty="0">
                <a:solidFill>
                  <a:srgbClr val="211D1E"/>
                </a:solidFill>
                <a:latin typeface="Arial" panose="020B0604020202020204" pitchFamily="34" charset="0"/>
                <a:cs typeface="Arial" panose="020B0604020202020204" pitchFamily="34" charset="0"/>
              </a:rPr>
              <a:t>(101)</a:t>
            </a:r>
          </a:p>
          <a:p>
            <a:pPr algn="ctr"/>
            <a:r>
              <a:rPr lang="en-GB" sz="800" dirty="0">
                <a:solidFill>
                  <a:srgbClr val="211D1E"/>
                </a:solidFill>
                <a:effectLst/>
                <a:latin typeface="Arial" panose="020B0604020202020204" pitchFamily="34" charset="0"/>
                <a:cs typeface="Arial" panose="020B0604020202020204" pitchFamily="34" charset="0"/>
              </a:rPr>
              <a:t>19</a:t>
            </a:r>
          </a:p>
          <a:p>
            <a:pPr algn="ctr"/>
            <a:r>
              <a:rPr lang="en-GB" sz="800" dirty="0">
                <a:solidFill>
                  <a:srgbClr val="211D1E"/>
                </a:solidFill>
                <a:latin typeface="Arial" panose="020B0604020202020204" pitchFamily="34" charset="0"/>
                <a:cs typeface="Arial" panose="020B0604020202020204" pitchFamily="34" charset="0"/>
              </a:rPr>
              <a:t>(117)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E38577CA-458B-3436-AF80-17613736FA08}"/>
              </a:ext>
            </a:extLst>
          </p:cNvPr>
          <p:cNvSpPr txBox="1"/>
          <p:nvPr/>
        </p:nvSpPr>
        <p:spPr>
          <a:xfrm>
            <a:off x="9082615"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39</a:t>
            </a:r>
          </a:p>
          <a:p>
            <a:pPr algn="ctr"/>
            <a:r>
              <a:rPr lang="en-GB" sz="800" dirty="0">
                <a:solidFill>
                  <a:srgbClr val="211D1E"/>
                </a:solidFill>
                <a:latin typeface="Arial" panose="020B0604020202020204" pitchFamily="34" charset="0"/>
                <a:cs typeface="Arial" panose="020B0604020202020204" pitchFamily="34" charset="0"/>
              </a:rPr>
              <a:t>(111)</a:t>
            </a:r>
          </a:p>
          <a:p>
            <a:pPr algn="ctr"/>
            <a:r>
              <a:rPr lang="en-GB" sz="800" dirty="0">
                <a:solidFill>
                  <a:srgbClr val="211D1E"/>
                </a:solidFill>
                <a:effectLst/>
                <a:latin typeface="Arial" panose="020B0604020202020204" pitchFamily="34" charset="0"/>
                <a:cs typeface="Arial" panose="020B0604020202020204" pitchFamily="34" charset="0"/>
              </a:rPr>
              <a:t>6</a:t>
            </a:r>
          </a:p>
          <a:p>
            <a:pPr algn="ctr"/>
            <a:r>
              <a:rPr lang="en-GB" sz="800" dirty="0">
                <a:solidFill>
                  <a:srgbClr val="211D1E"/>
                </a:solidFill>
                <a:latin typeface="Arial" panose="020B0604020202020204" pitchFamily="34" charset="0"/>
                <a:cs typeface="Arial" panose="020B0604020202020204" pitchFamily="34" charset="0"/>
              </a:rPr>
              <a:t>(123)</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54B33DA4-83D0-1B82-A97E-07205B3EE45F}"/>
              </a:ext>
            </a:extLst>
          </p:cNvPr>
          <p:cNvSpPr txBox="1"/>
          <p:nvPr/>
        </p:nvSpPr>
        <p:spPr>
          <a:xfrm>
            <a:off x="9414570"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20</a:t>
            </a:r>
          </a:p>
          <a:p>
            <a:pPr algn="ctr"/>
            <a:r>
              <a:rPr lang="en-GB" sz="800" dirty="0">
                <a:solidFill>
                  <a:srgbClr val="211D1E"/>
                </a:solidFill>
                <a:latin typeface="Arial" panose="020B0604020202020204" pitchFamily="34" charset="0"/>
                <a:cs typeface="Arial" panose="020B0604020202020204" pitchFamily="34" charset="0"/>
              </a:rPr>
              <a:t>(121)</a:t>
            </a:r>
          </a:p>
          <a:p>
            <a:pPr algn="ctr"/>
            <a:r>
              <a:rPr lang="en-GB" sz="800" dirty="0">
                <a:solidFill>
                  <a:srgbClr val="211D1E"/>
                </a:solidFill>
                <a:effectLst/>
                <a:latin typeface="Arial" panose="020B0604020202020204" pitchFamily="34" charset="0"/>
                <a:cs typeface="Arial" panose="020B0604020202020204" pitchFamily="34" charset="0"/>
              </a:rPr>
              <a:t>3</a:t>
            </a:r>
          </a:p>
          <a:p>
            <a:pPr algn="ctr"/>
            <a:r>
              <a:rPr lang="en-GB" sz="800" dirty="0">
                <a:solidFill>
                  <a:srgbClr val="211D1E"/>
                </a:solidFill>
                <a:latin typeface="Arial" panose="020B0604020202020204" pitchFamily="34" charset="0"/>
                <a:cs typeface="Arial" panose="020B0604020202020204" pitchFamily="34" charset="0"/>
              </a:rPr>
              <a:t>(126)</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6A7DCEE5-ECE0-4DE8-B699-2CFD555B912E}"/>
              </a:ext>
            </a:extLst>
          </p:cNvPr>
          <p:cNvSpPr txBox="1"/>
          <p:nvPr/>
        </p:nvSpPr>
        <p:spPr>
          <a:xfrm>
            <a:off x="9732249"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9</a:t>
            </a:r>
          </a:p>
          <a:p>
            <a:pPr algn="ctr"/>
            <a:r>
              <a:rPr lang="en-GB" sz="800" dirty="0">
                <a:solidFill>
                  <a:srgbClr val="211D1E"/>
                </a:solidFill>
                <a:latin typeface="Arial" panose="020B0604020202020204" pitchFamily="34" charset="0"/>
                <a:cs typeface="Arial" panose="020B0604020202020204" pitchFamily="34" charset="0"/>
              </a:rPr>
              <a:t>(127)</a:t>
            </a:r>
          </a:p>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(127)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651B7F47-4254-CE04-9FD7-0363B5BED19C}"/>
              </a:ext>
            </a:extLst>
          </p:cNvPr>
          <p:cNvSpPr txBox="1"/>
          <p:nvPr/>
        </p:nvSpPr>
        <p:spPr>
          <a:xfrm>
            <a:off x="10030978"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a:t>
            </a:r>
          </a:p>
          <a:p>
            <a:pPr algn="ctr"/>
            <a:r>
              <a:rPr lang="en-GB" sz="800" dirty="0">
                <a:solidFill>
                  <a:srgbClr val="211D1E"/>
                </a:solidFill>
                <a:latin typeface="Arial" panose="020B0604020202020204" pitchFamily="34" charset="0"/>
                <a:cs typeface="Arial" panose="020B0604020202020204" pitchFamily="34" charset="0"/>
              </a:rPr>
              <a:t>(130)</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5BB1B7D-B394-F45E-DA8A-F69095403F8F}"/>
              </a:ext>
            </a:extLst>
          </p:cNvPr>
          <p:cNvSpPr txBox="1"/>
          <p:nvPr/>
        </p:nvSpPr>
        <p:spPr>
          <a:xfrm>
            <a:off x="10387114"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4</a:t>
            </a:r>
          </a:p>
          <a:p>
            <a:pPr algn="ctr"/>
            <a:r>
              <a:rPr lang="en-GB" sz="800" dirty="0">
                <a:solidFill>
                  <a:srgbClr val="211D1E"/>
                </a:solidFill>
                <a:latin typeface="Arial" panose="020B0604020202020204" pitchFamily="34" charset="0"/>
                <a:cs typeface="Arial" panose="020B0604020202020204" pitchFamily="34" charset="0"/>
              </a:rPr>
              <a:t>(131)</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95C507CD-BB43-66FD-C648-6C8166EFDFF4}"/>
              </a:ext>
            </a:extLst>
          </p:cNvPr>
          <p:cNvSpPr txBox="1"/>
          <p:nvPr/>
        </p:nvSpPr>
        <p:spPr>
          <a:xfrm>
            <a:off x="10674722"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(134)</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(128)</a:t>
            </a:r>
            <a:endParaRPr lang="en-GB" sz="800" dirty="0">
              <a:solidFill>
                <a:schemeClr val="accent1"/>
              </a:solidFill>
              <a:effectLst/>
              <a:latin typeface="Arial" panose="020B0604020202020204" pitchFamily="34" charset="0"/>
              <a:cs typeface="Arial" panose="020B0604020202020204" pitchFamily="34" charset="0"/>
            </a:endParaRPr>
          </a:p>
        </p:txBody>
      </p:sp>
      <p:graphicFrame>
        <p:nvGraphicFramePr>
          <p:cNvPr id="28" name="Table 27">
            <a:extLst>
              <a:ext uri="{FF2B5EF4-FFF2-40B4-BE49-F238E27FC236}">
                <a16:creationId xmlns:a16="http://schemas.microsoft.com/office/drawing/2014/main" id="{070EC61A-EA07-8890-1DF3-71DAFBB861D9}"/>
              </a:ext>
            </a:extLst>
          </p:cNvPr>
          <p:cNvGraphicFramePr>
            <a:graphicFrameLocks noGrp="1"/>
          </p:cNvGraphicFramePr>
          <p:nvPr>
            <p:extLst>
              <p:ext uri="{D42A27DB-BD31-4B8C-83A1-F6EECF244321}">
                <p14:modId xmlns:p14="http://schemas.microsoft.com/office/powerpoint/2010/main" val="1977354460"/>
              </p:ext>
            </p:extLst>
          </p:nvPr>
        </p:nvGraphicFramePr>
        <p:xfrm>
          <a:off x="2043993" y="1881985"/>
          <a:ext cx="3476857" cy="699978"/>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endParaRPr lang="en-US" sz="9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NALIRIFOX</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a:latin typeface="Arial" panose="020B0604020202020204" pitchFamily="34" charset="0"/>
                          <a:cs typeface="Arial" panose="020B0604020202020204" pitchFamily="34" charset="0"/>
                        </a:rPr>
                        <a:t>GEM + </a:t>
                      </a:r>
                      <a:r>
                        <a:rPr lang="en-US" sz="900" dirty="0" err="1">
                          <a:latin typeface="Arial" panose="020B0604020202020204" pitchFamily="34" charset="0"/>
                          <a:cs typeface="Arial" panose="020B0604020202020204" pitchFamily="34" charset="0"/>
                        </a:rPr>
                        <a:t>NabP</a:t>
                      </a:r>
                      <a:endParaRPr lang="en-US" sz="90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a:t>
                      </a:r>
                      <a:r>
                        <a:rPr lang="en-US" sz="900" b="0" dirty="0" err="1">
                          <a:latin typeface="Arial" panose="020B0604020202020204" pitchFamily="34" charset="0"/>
                          <a:cs typeface="Arial" panose="020B0604020202020204" pitchFamily="34" charset="0"/>
                        </a:rPr>
                        <a:t>mo</a:t>
                      </a:r>
                      <a:endParaRPr lang="en-US" sz="900" b="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latin typeface="Arial" panose="020B0604020202020204" pitchFamily="34" charset="0"/>
                          <a:cs typeface="Arial" panose="020B0604020202020204" pitchFamily="34" charset="0"/>
                        </a:rPr>
                        <a:t>11.1 (10.0-12.1)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9.2 (8.3-10.6)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pPr marL="0" indent="6350">
                        <a:tabLst/>
                      </a:pPr>
                      <a:r>
                        <a:rPr lang="en-US" sz="900" b="0" dirty="0">
                          <a:latin typeface="Arial" panose="020B0604020202020204" pitchFamily="34" charset="0"/>
                          <a:cs typeface="Arial" panose="020B0604020202020204" pitchFamily="34" charset="0"/>
                        </a:rPr>
                        <a:t>Hazard ratio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b="0" dirty="0">
                          <a:latin typeface="Arial" panose="020B0604020202020204" pitchFamily="34" charset="0"/>
                          <a:cs typeface="Arial" panose="020B0604020202020204" pitchFamily="34" charset="0"/>
                        </a:rPr>
                        <a:t>0.83 (0.70-0.99)</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93389">
                <a:tc>
                  <a:txBody>
                    <a:bodyPr/>
                    <a:lstStyle/>
                    <a:p>
                      <a:pPr marL="0" indent="6350">
                        <a:tabLst/>
                      </a:pPr>
                      <a:r>
                        <a:rPr lang="en-US" sz="900" b="0" dirty="0">
                          <a:latin typeface="Arial" panose="020B0604020202020204" pitchFamily="34" charset="0"/>
                          <a:cs typeface="Arial" panose="020B0604020202020204" pitchFamily="34" charset="0"/>
                        </a:rPr>
                        <a:t>P value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0.036</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253272"/>
                  </a:ext>
                </a:extLst>
              </a:tr>
            </a:tbl>
          </a:graphicData>
        </a:graphic>
      </p:graphicFrame>
      <p:sp>
        <p:nvSpPr>
          <p:cNvPr id="126" name="TextBox 125">
            <a:extLst>
              <a:ext uri="{FF2B5EF4-FFF2-40B4-BE49-F238E27FC236}">
                <a16:creationId xmlns:a16="http://schemas.microsoft.com/office/drawing/2014/main" id="{D3EBC947-68D9-6C26-F75C-B43CD739DAAD}"/>
              </a:ext>
            </a:extLst>
          </p:cNvPr>
          <p:cNvSpPr txBox="1"/>
          <p:nvPr/>
        </p:nvSpPr>
        <p:spPr>
          <a:xfrm>
            <a:off x="7989317" y="4751389"/>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127" name="TextBox 126">
            <a:extLst>
              <a:ext uri="{FF2B5EF4-FFF2-40B4-BE49-F238E27FC236}">
                <a16:creationId xmlns:a16="http://schemas.microsoft.com/office/drawing/2014/main" id="{01E4AF57-80F6-BC14-FB87-BF20C112D984}"/>
              </a:ext>
            </a:extLst>
          </p:cNvPr>
          <p:cNvSpPr txBox="1"/>
          <p:nvPr/>
        </p:nvSpPr>
        <p:spPr>
          <a:xfrm>
            <a:off x="2567608" y="4751389"/>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Tree>
    <p:extLst>
      <p:ext uri="{BB962C8B-B14F-4D97-AF65-F5344CB8AC3E}">
        <p14:creationId xmlns:p14="http://schemas.microsoft.com/office/powerpoint/2010/main" val="9305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516AA91-34E9-4007-3A07-D69080542CA1}"/>
              </a:ext>
            </a:extLst>
          </p:cNvPr>
          <p:cNvGraphicFramePr>
            <a:graphicFrameLocks noGrp="1"/>
          </p:cNvGraphicFramePr>
          <p:nvPr>
            <p:extLst>
              <p:ext uri="{D42A27DB-BD31-4B8C-83A1-F6EECF244321}">
                <p14:modId xmlns:p14="http://schemas.microsoft.com/office/powerpoint/2010/main" val="3841698904"/>
              </p:ext>
            </p:extLst>
          </p:nvPr>
        </p:nvGraphicFramePr>
        <p:xfrm>
          <a:off x="619201" y="1523099"/>
          <a:ext cx="9509247" cy="4272408"/>
        </p:xfrm>
        <a:graphic>
          <a:graphicData uri="http://schemas.openxmlformats.org/drawingml/2006/table">
            <a:tbl>
              <a:tblPr bandRow="1">
                <a:tableStyleId>{5C22544A-7EE6-4342-B048-85BDC9FD1C3A}</a:tableStyleId>
              </a:tblPr>
              <a:tblGrid>
                <a:gridCol w="2664569">
                  <a:extLst>
                    <a:ext uri="{9D8B030D-6E8A-4147-A177-3AD203B41FA5}">
                      <a16:colId xmlns:a16="http://schemas.microsoft.com/office/drawing/2014/main" val="3810079370"/>
                    </a:ext>
                  </a:extLst>
                </a:gridCol>
                <a:gridCol w="806810">
                  <a:extLst>
                    <a:ext uri="{9D8B030D-6E8A-4147-A177-3AD203B41FA5}">
                      <a16:colId xmlns:a16="http://schemas.microsoft.com/office/drawing/2014/main" val="282449648"/>
                    </a:ext>
                  </a:extLst>
                </a:gridCol>
                <a:gridCol w="806810">
                  <a:extLst>
                    <a:ext uri="{9D8B030D-6E8A-4147-A177-3AD203B41FA5}">
                      <a16:colId xmlns:a16="http://schemas.microsoft.com/office/drawing/2014/main" val="2646730910"/>
                    </a:ext>
                  </a:extLst>
                </a:gridCol>
                <a:gridCol w="806810">
                  <a:extLst>
                    <a:ext uri="{9D8B030D-6E8A-4147-A177-3AD203B41FA5}">
                      <a16:colId xmlns:a16="http://schemas.microsoft.com/office/drawing/2014/main" val="3429856364"/>
                    </a:ext>
                  </a:extLst>
                </a:gridCol>
                <a:gridCol w="806810">
                  <a:extLst>
                    <a:ext uri="{9D8B030D-6E8A-4147-A177-3AD203B41FA5}">
                      <a16:colId xmlns:a16="http://schemas.microsoft.com/office/drawing/2014/main" val="3511947113"/>
                    </a:ext>
                  </a:extLst>
                </a:gridCol>
                <a:gridCol w="2436233">
                  <a:extLst>
                    <a:ext uri="{9D8B030D-6E8A-4147-A177-3AD203B41FA5}">
                      <a16:colId xmlns:a16="http://schemas.microsoft.com/office/drawing/2014/main" val="2582601066"/>
                    </a:ext>
                  </a:extLst>
                </a:gridCol>
                <a:gridCol w="1181205">
                  <a:extLst>
                    <a:ext uri="{9D8B030D-6E8A-4147-A177-3AD203B41FA5}">
                      <a16:colId xmlns:a16="http://schemas.microsoft.com/office/drawing/2014/main" val="1223177447"/>
                    </a:ext>
                  </a:extLst>
                </a:gridCol>
              </a:tblGrid>
              <a:tr h="143024">
                <a:tc>
                  <a:txBody>
                    <a:bodyPr/>
                    <a:lstStyle/>
                    <a:p>
                      <a:pPr>
                        <a:lnSpc>
                          <a:spcPct val="85000"/>
                        </a:lnSpc>
                      </a:pPr>
                      <a:r>
                        <a:rPr lang="en-US" sz="900" b="1" dirty="0">
                          <a:latin typeface="Arial" panose="020B0604020202020204" pitchFamily="34" charset="0"/>
                          <a:cs typeface="Arial" panose="020B0604020202020204" pitchFamily="34" charset="0"/>
                        </a:rPr>
                        <a:t>Presence of liver metastases at baseline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9982880"/>
                  </a:ext>
                </a:extLst>
              </a:tr>
              <a:tr h="143024">
                <a:tc>
                  <a:txBody>
                    <a:bodyPr/>
                    <a:lstStyle/>
                    <a:p>
                      <a:pPr marL="0" indent="182563">
                        <a:lnSpc>
                          <a:spcPct val="85000"/>
                        </a:lnSpc>
                        <a:tabLst/>
                      </a:pPr>
                      <a:r>
                        <a:rPr lang="en-US" sz="900" b="0" dirty="0">
                          <a:latin typeface="Arial" panose="020B0604020202020204" pitchFamily="34" charset="0"/>
                          <a:cs typeface="Arial" panose="020B0604020202020204" pitchFamily="34" charset="0"/>
                        </a:rPr>
                        <a:t>Yes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220/309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242/309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10.3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0.82 (0.68-0.98)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r h="143024">
                <a:tc>
                  <a:txBody>
                    <a:bodyPr/>
                    <a:lstStyle/>
                    <a:p>
                      <a:pPr marL="0" indent="177800">
                        <a:lnSpc>
                          <a:spcPct val="85000"/>
                        </a:lnSpc>
                        <a:tabLst/>
                      </a:pPr>
                      <a:r>
                        <a:rPr lang="en-US" sz="900" dirty="0">
                          <a:latin typeface="Arial" panose="020B0604020202020204" pitchFamily="34" charset="0"/>
                          <a:cs typeface="Arial" panose="020B0604020202020204" pitchFamily="34" charset="0"/>
                        </a:rPr>
                        <a:t>No</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39/74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43/78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15.0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0.89 (0.57-1.37)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3541035"/>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Number of metastatic sites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251802"/>
                  </a:ext>
                </a:extLst>
              </a:tr>
              <a:tr h="143024">
                <a:tc>
                  <a:txBody>
                    <a:bodyPr/>
                    <a:lstStyle/>
                    <a:p>
                      <a:pPr marL="0" indent="182563">
                        <a:lnSpc>
                          <a:spcPct val="85000"/>
                        </a:lnSpc>
                        <a:tabLst/>
                      </a:pPr>
                      <a:r>
                        <a:rPr lang="en-US" sz="900" b="0" dirty="0">
                          <a:latin typeface="Arial" panose="020B0604020202020204" pitchFamily="34" charset="0"/>
                          <a:cs typeface="Arial" panose="020B0604020202020204" pitchFamily="34" charset="0"/>
                        </a:rPr>
                        <a:t>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75/114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92/138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0.98 (0.72-1.32)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11285173"/>
                  </a:ext>
                </a:extLst>
              </a:tr>
              <a:tr h="143024">
                <a:tc>
                  <a:txBody>
                    <a:bodyPr/>
                    <a:lstStyle/>
                    <a:p>
                      <a:pPr marL="0" indent="177800">
                        <a:lnSpc>
                          <a:spcPct val="85000"/>
                        </a:lnSpc>
                        <a:tabLst/>
                      </a:pPr>
                      <a:r>
                        <a:rPr lang="en-US" sz="900" dirty="0">
                          <a:latin typeface="Arial" panose="020B0604020202020204" pitchFamily="34" charset="0"/>
                          <a:cs typeface="Arial" panose="020B0604020202020204" pitchFamily="34" charset="0"/>
                        </a:rPr>
                        <a:t>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87/120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83/108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10.1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0.89 (0.65-1.20)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928611"/>
                  </a:ext>
                </a:extLst>
              </a:tr>
              <a:tr h="143024">
                <a:tc>
                  <a:txBody>
                    <a:bodyPr/>
                    <a:lstStyle/>
                    <a:p>
                      <a:pPr marL="0" indent="177800">
                        <a:lnSpc>
                          <a:spcPct val="85000"/>
                        </a:lnSpc>
                        <a:tabLst/>
                      </a:pPr>
                      <a:r>
                        <a:rPr lang="en-US" sz="900" dirty="0">
                          <a:latin typeface="Arial" panose="020B0604020202020204" pitchFamily="34" charset="0"/>
                          <a:cs typeface="Arial" panose="020B0604020202020204" pitchFamily="34" charset="0"/>
                        </a:rPr>
                        <a:t>≥3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97/149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110/141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7.7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0.69 (0.52-0.90)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9890429"/>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Baseline ECOG performance status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687516"/>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97/168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112/171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0.75 (0.57-0.98)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61149007"/>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162/215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173/216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7.6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0.91 (0.73-1.13)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8391799"/>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Region</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81243120"/>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North America</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85/120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94/122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0.79 (0.59-1.06)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9267721"/>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Rest of the world</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174/263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191/265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0.86 (0.70-1.05)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22404635"/>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Main pancreatic </a:t>
                      </a:r>
                      <a:r>
                        <a:rPr lang="en-US" sz="900" b="1" dirty="0" err="1">
                          <a:latin typeface="Arial" panose="020B0604020202020204" pitchFamily="34" charset="0"/>
                          <a:cs typeface="Arial" panose="020B0604020202020204" pitchFamily="34" charset="0"/>
                        </a:rPr>
                        <a:t>tumour</a:t>
                      </a:r>
                      <a:r>
                        <a:rPr lang="en-US" sz="900" b="1" dirty="0">
                          <a:latin typeface="Arial" panose="020B0604020202020204" pitchFamily="34" charset="0"/>
                          <a:cs typeface="Arial" panose="020B0604020202020204" pitchFamily="34" charset="0"/>
                        </a:rPr>
                        <a:t> location</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31215"/>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Head</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97/147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116/156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0.86 (0.65-1.12)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68428020"/>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Other</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162/236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169/231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0.83 (0.67-1.02)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5573"/>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Baseline CA 19-9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7140143"/>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&lt;37 U/mL</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34/60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45/71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13.2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0.75 (0.48-1.17)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615689"/>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≥37 U/mL</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223/321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240/316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0.84 (0.70-1.01)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4256668"/>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Race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564843"/>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White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218/315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240/324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0.84 (0.70-1.01)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73560709"/>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Sex</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264958"/>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Male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139/204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175/230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0.82 (0.66-1.02)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5278331"/>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Female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120/179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110/157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0.88 (0.68-1.14)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554670"/>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Age, years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33645"/>
                  </a:ext>
                </a:extLst>
              </a:tr>
              <a:tr h="143024">
                <a:tc>
                  <a:txBody>
                    <a:bodyPr/>
                    <a:lstStyle/>
                    <a:p>
                      <a:pPr marL="0" indent="182563">
                        <a:lnSpc>
                          <a:spcPct val="85000"/>
                        </a:lnSpc>
                        <a:tabLst/>
                      </a:pPr>
                      <a:r>
                        <a:rPr lang="en-US" sz="900" b="0" dirty="0">
                          <a:latin typeface="Arial" panose="020B0604020202020204" pitchFamily="34" charset="0"/>
                          <a:cs typeface="Arial" panose="020B0604020202020204" pitchFamily="34" charset="0"/>
                        </a:rPr>
                        <a:t>&lt;65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127/193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130/191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0.92 (0.72-1.17)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260955"/>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≥65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132/190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155/196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0.77 (0.61-0.97)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4048900"/>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Overall</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259/383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285/387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11.1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9.2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0.83 (0.70-0.99)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580545"/>
                  </a:ext>
                </a:extLst>
              </a:tr>
            </a:tbl>
          </a:graphicData>
        </a:graphic>
      </p:graphicFrame>
      <p:sp>
        <p:nvSpPr>
          <p:cNvPr id="2" name="Title 1"/>
          <p:cNvSpPr>
            <a:spLocks noGrp="1"/>
          </p:cNvSpPr>
          <p:nvPr>
            <p:ph type="title"/>
          </p:nvPr>
        </p:nvSpPr>
        <p:spPr/>
        <p:txBody>
          <a:bodyPr>
            <a:normAutofit/>
          </a:bodyPr>
          <a:lstStyle/>
          <a:p>
            <a:r>
              <a:rPr lang="en-US" dirty="0">
                <a:latin typeface="Arial" charset="0"/>
                <a:ea typeface="+mn-ea"/>
                <a:cs typeface="+mn-cs"/>
              </a:rPr>
              <a:t>NAPOLI-3: OS subgroup analyses (ITT population)</a:t>
            </a:r>
          </a:p>
        </p:txBody>
      </p:sp>
      <p:sp>
        <p:nvSpPr>
          <p:cNvPr id="3" name="Slide Number Placeholder 2">
            <a:extLst>
              <a:ext uri="{FF2B5EF4-FFF2-40B4-BE49-F238E27FC236}">
                <a16:creationId xmlns:a16="http://schemas.microsoft.com/office/drawing/2014/main" id="{88BD855D-8E79-F1A6-8680-3F8599D2CE72}"/>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4" name="Content Placeholder 3">
            <a:extLst>
              <a:ext uri="{FF2B5EF4-FFF2-40B4-BE49-F238E27FC236}">
                <a16:creationId xmlns:a16="http://schemas.microsoft.com/office/drawing/2014/main" id="{4DA34A8C-0F46-C2A4-2E47-6970F6509ED6}"/>
              </a:ext>
            </a:extLst>
          </p:cNvPr>
          <p:cNvSpPr>
            <a:spLocks noGrp="1"/>
          </p:cNvSpPr>
          <p:nvPr>
            <p:ph sz="quarter" idx="15"/>
          </p:nvPr>
        </p:nvSpPr>
        <p:spPr>
          <a:xfrm>
            <a:off x="643112" y="6387692"/>
            <a:ext cx="10180339" cy="365125"/>
          </a:xfrm>
        </p:spPr>
        <p:txBody>
          <a:bodyPr anchor="b" anchorCtr="0"/>
          <a:lstStyle/>
          <a:p>
            <a:r>
              <a:rPr lang="en-GB" sz="1100" dirty="0">
                <a:solidFill>
                  <a:schemeClr val="tx2"/>
                </a:solidFill>
              </a:rPr>
              <a:t>CA19-9, carbohydrate antigen 19-9; CI, confidence interval; ECOG, </a:t>
            </a:r>
            <a:r>
              <a:rPr lang="en-GB" sz="1100" dirty="0">
                <a:solidFill>
                  <a:schemeClr val="tx2"/>
                </a:solidFill>
                <a:latin typeface="Arial" panose="020B0604020202020204" pitchFamily="34" charset="0"/>
                <a:cs typeface="Arial" panose="020B0604020202020204" pitchFamily="34" charset="0"/>
              </a:rPr>
              <a:t>Eastern Cooperative Oncology Group; GEM, gemcitabine; ITT, intention-to-treat; </a:t>
            </a:r>
            <a:r>
              <a:rPr lang="en-GB" altLang="en-US" sz="1100" dirty="0" err="1">
                <a:solidFill>
                  <a:schemeClr val="tx2"/>
                </a:solidFill>
              </a:rPr>
              <a:t>NabP</a:t>
            </a:r>
            <a:r>
              <a:rPr lang="en-GB" altLang="en-US" sz="1100" dirty="0">
                <a:solidFill>
                  <a:schemeClr val="tx2"/>
                </a:solidFill>
              </a:rPr>
              <a:t>, </a:t>
            </a:r>
            <a:r>
              <a:rPr lang="en-GB" sz="1100" dirty="0">
                <a:solidFill>
                  <a:schemeClr val="tx2"/>
                </a:solidFill>
              </a:rPr>
              <a:t>nanoparticle albumin-bound paclitaxel; </a:t>
            </a:r>
            <a:r>
              <a:rPr lang="en-GB" sz="1100" dirty="0" err="1">
                <a:solidFill>
                  <a:schemeClr val="tx2"/>
                </a:solidFill>
              </a:rPr>
              <a:t>Nal</a:t>
            </a:r>
            <a:r>
              <a:rPr lang="en-GB" sz="1100" dirty="0">
                <a:solidFill>
                  <a:schemeClr val="tx2"/>
                </a:solidFill>
              </a:rPr>
              <a:t>-IRI, </a:t>
            </a:r>
            <a:r>
              <a:rPr lang="en-GB" sz="1100" dirty="0" err="1">
                <a:solidFill>
                  <a:schemeClr val="tx2"/>
                </a:solidFill>
              </a:rPr>
              <a:t>nanoliposomal</a:t>
            </a:r>
            <a:r>
              <a:rPr lang="en-GB" sz="1100" dirty="0">
                <a:solidFill>
                  <a:schemeClr val="tx2"/>
                </a:solidFill>
              </a:rPr>
              <a:t> irinotecan; NALIRIFOX; </a:t>
            </a:r>
            <a:r>
              <a:rPr lang="en-GB" sz="1100" dirty="0" err="1">
                <a:solidFill>
                  <a:schemeClr val="tx2"/>
                </a:solidFill>
              </a:rPr>
              <a:t>Nal</a:t>
            </a:r>
            <a:r>
              <a:rPr lang="en-GB" sz="1100" dirty="0">
                <a:solidFill>
                  <a:schemeClr val="tx2"/>
                </a:solidFill>
              </a:rPr>
              <a:t>-IRI, fluorouracil/folinic acid (leucovorin calcium), and oxaliplatin; </a:t>
            </a:r>
            <a:r>
              <a:rPr lang="en-GB" sz="1100" dirty="0">
                <a:solidFill>
                  <a:schemeClr val="tx2"/>
                </a:solidFill>
                <a:latin typeface="Arial" panose="020B0604020202020204" pitchFamily="34" charset="0"/>
                <a:cs typeface="Arial" panose="020B0604020202020204" pitchFamily="34" charset="0"/>
              </a:rPr>
              <a:t>OS, overall survival</a:t>
            </a:r>
            <a:endParaRPr lang="en-GB" sz="1100" dirty="0">
              <a:solidFill>
                <a:schemeClr val="tx2"/>
              </a:solidFill>
            </a:endParaRPr>
          </a:p>
          <a:p>
            <a:r>
              <a:rPr lang="en-GB" sz="1100" dirty="0">
                <a:solidFill>
                  <a:schemeClr val="tx2"/>
                </a:solidFill>
              </a:rPr>
              <a:t>Wainberg Z, et al. Lancet 2023;402:1272-81</a:t>
            </a:r>
          </a:p>
        </p:txBody>
      </p:sp>
      <p:graphicFrame>
        <p:nvGraphicFramePr>
          <p:cNvPr id="145" name="Table 144">
            <a:extLst>
              <a:ext uri="{FF2B5EF4-FFF2-40B4-BE49-F238E27FC236}">
                <a16:creationId xmlns:a16="http://schemas.microsoft.com/office/drawing/2014/main" id="{F631ED2B-F91B-364E-821C-0F3C17E85C56}"/>
              </a:ext>
            </a:extLst>
          </p:cNvPr>
          <p:cNvGraphicFramePr>
            <a:graphicFrameLocks noGrp="1"/>
          </p:cNvGraphicFramePr>
          <p:nvPr>
            <p:extLst>
              <p:ext uri="{D42A27DB-BD31-4B8C-83A1-F6EECF244321}">
                <p14:modId xmlns:p14="http://schemas.microsoft.com/office/powerpoint/2010/main" val="3463911278"/>
              </p:ext>
            </p:extLst>
          </p:nvPr>
        </p:nvGraphicFramePr>
        <p:xfrm>
          <a:off x="609600" y="996291"/>
          <a:ext cx="9509247" cy="507182"/>
        </p:xfrm>
        <a:graphic>
          <a:graphicData uri="http://schemas.openxmlformats.org/drawingml/2006/table">
            <a:tbl>
              <a:tblPr bandRow="1">
                <a:tableStyleId>{5C22544A-7EE6-4342-B048-85BDC9FD1C3A}</a:tableStyleId>
              </a:tblPr>
              <a:tblGrid>
                <a:gridCol w="2750096">
                  <a:extLst>
                    <a:ext uri="{9D8B030D-6E8A-4147-A177-3AD203B41FA5}">
                      <a16:colId xmlns:a16="http://schemas.microsoft.com/office/drawing/2014/main" val="3810079370"/>
                    </a:ext>
                  </a:extLst>
                </a:gridCol>
                <a:gridCol w="721283">
                  <a:extLst>
                    <a:ext uri="{9D8B030D-6E8A-4147-A177-3AD203B41FA5}">
                      <a16:colId xmlns:a16="http://schemas.microsoft.com/office/drawing/2014/main" val="282449648"/>
                    </a:ext>
                  </a:extLst>
                </a:gridCol>
                <a:gridCol w="934901">
                  <a:extLst>
                    <a:ext uri="{9D8B030D-6E8A-4147-A177-3AD203B41FA5}">
                      <a16:colId xmlns:a16="http://schemas.microsoft.com/office/drawing/2014/main" val="2646730910"/>
                    </a:ext>
                  </a:extLst>
                </a:gridCol>
                <a:gridCol w="792088">
                  <a:extLst>
                    <a:ext uri="{9D8B030D-6E8A-4147-A177-3AD203B41FA5}">
                      <a16:colId xmlns:a16="http://schemas.microsoft.com/office/drawing/2014/main" val="3429856364"/>
                    </a:ext>
                  </a:extLst>
                </a:gridCol>
                <a:gridCol w="693441">
                  <a:extLst>
                    <a:ext uri="{9D8B030D-6E8A-4147-A177-3AD203B41FA5}">
                      <a16:colId xmlns:a16="http://schemas.microsoft.com/office/drawing/2014/main" val="3511947113"/>
                    </a:ext>
                  </a:extLst>
                </a:gridCol>
                <a:gridCol w="2436233">
                  <a:extLst>
                    <a:ext uri="{9D8B030D-6E8A-4147-A177-3AD203B41FA5}">
                      <a16:colId xmlns:a16="http://schemas.microsoft.com/office/drawing/2014/main" val="2582601066"/>
                    </a:ext>
                  </a:extLst>
                </a:gridCol>
                <a:gridCol w="1181205">
                  <a:extLst>
                    <a:ext uri="{9D8B030D-6E8A-4147-A177-3AD203B41FA5}">
                      <a16:colId xmlns:a16="http://schemas.microsoft.com/office/drawing/2014/main" val="1223177447"/>
                    </a:ext>
                  </a:extLst>
                </a:gridCol>
              </a:tblGrid>
              <a:tr h="123343">
                <a:tc>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85000"/>
                        </a:lnSpc>
                      </a:pPr>
                      <a:r>
                        <a:rPr lang="en-US" sz="900" b="1" dirty="0">
                          <a:latin typeface="Arial" panose="020B0604020202020204" pitchFamily="34" charset="0"/>
                          <a:cs typeface="Arial" panose="020B0604020202020204" pitchFamily="34" charset="0"/>
                        </a:rPr>
                        <a:t>Events/patients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900" b="1" dirty="0">
                          <a:solidFill>
                            <a:srgbClr val="211D1E"/>
                          </a:solidFill>
                          <a:effectLst/>
                          <a:latin typeface="Arial" panose="020B0604020202020204" pitchFamily="34" charset="0"/>
                          <a:cs typeface="Arial" panose="020B0604020202020204" pitchFamily="34" charset="0"/>
                        </a:rPr>
                        <a:t>NALIRIFOX,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rgbClr val="211D1E"/>
                          </a:solidFill>
                          <a:effectLst/>
                          <a:latin typeface="Arial" panose="020B0604020202020204" pitchFamily="34" charset="0"/>
                          <a:cs typeface="Arial" panose="020B0604020202020204" pitchFamily="34" charset="0"/>
                        </a:rPr>
                        <a:t>median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rgbClr val="211D1E"/>
                          </a:solidFill>
                          <a:effectLst/>
                          <a:latin typeface="Arial" panose="020B0604020202020204" pitchFamily="34" charset="0"/>
                          <a:cs typeface="Arial" panose="020B0604020202020204" pitchFamily="34" charset="0"/>
                        </a:rPr>
                        <a:t>(months) </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900" b="1" dirty="0">
                          <a:solidFill>
                            <a:srgbClr val="211D1E"/>
                          </a:solidFill>
                          <a:effectLst/>
                          <a:latin typeface="Arial" panose="020B0604020202020204" pitchFamily="34" charset="0"/>
                          <a:cs typeface="Arial" panose="020B0604020202020204" pitchFamily="34" charset="0"/>
                        </a:rPr>
                        <a:t>GEM + </a:t>
                      </a:r>
                      <a:r>
                        <a:rPr lang="en-GB" sz="900" b="1" dirty="0" err="1">
                          <a:solidFill>
                            <a:srgbClr val="211D1E"/>
                          </a:solidFill>
                          <a:effectLst/>
                          <a:latin typeface="Arial" panose="020B0604020202020204" pitchFamily="34" charset="0"/>
                          <a:cs typeface="Arial" panose="020B0604020202020204" pitchFamily="34" charset="0"/>
                        </a:rPr>
                        <a:t>NabP</a:t>
                      </a:r>
                      <a:r>
                        <a:rPr lang="en-GB" sz="900" b="1" dirty="0">
                          <a:solidFill>
                            <a:srgbClr val="211D1E"/>
                          </a:solidFill>
                          <a:effectLst/>
                          <a:latin typeface="Arial" panose="020B0604020202020204" pitchFamily="34" charset="0"/>
                          <a:cs typeface="Arial" panose="020B0604020202020204" pitchFamily="34" charset="0"/>
                        </a:rPr>
                        <a:t>,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rgbClr val="211D1E"/>
                          </a:solidFill>
                          <a:effectLst/>
                          <a:latin typeface="Arial" panose="020B0604020202020204" pitchFamily="34" charset="0"/>
                          <a:cs typeface="Arial" panose="020B0604020202020204" pitchFamily="34" charset="0"/>
                        </a:rPr>
                        <a:t>median (months) </a:t>
                      </a:r>
                      <a:endParaRPr lang="en-GB" sz="900" dirty="0">
                        <a:solidFill>
                          <a:srgbClr val="211D1E"/>
                        </a:solidFill>
                        <a:effectLst/>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85000"/>
                        </a:lnSpc>
                      </a:pPr>
                      <a:r>
                        <a:rPr lang="en-US" sz="900" b="1" dirty="0">
                          <a:latin typeface="Arial" panose="020B0604020202020204" pitchFamily="34" charset="0"/>
                          <a:cs typeface="Arial" panose="020B0604020202020204" pitchFamily="34" charset="0"/>
                        </a:rPr>
                        <a:t>Hazard ratio</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(95% CI)</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9982880"/>
                  </a:ext>
                </a:extLst>
              </a:tr>
              <a:tr h="143024">
                <a:tc>
                  <a:txBody>
                    <a:bodyPr/>
                    <a:lstStyle/>
                    <a:p>
                      <a:pPr>
                        <a:lnSpc>
                          <a:spcPct val="85000"/>
                        </a:lnSpc>
                      </a:pPr>
                      <a:r>
                        <a:rPr lang="en-US" sz="900" b="1" dirty="0">
                          <a:latin typeface="Arial" panose="020B0604020202020204" pitchFamily="34" charset="0"/>
                          <a:cs typeface="Arial" panose="020B0604020202020204" pitchFamily="34" charset="0"/>
                        </a:rPr>
                        <a:t>Age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85000"/>
                        </a:lnSpc>
                      </a:pPr>
                      <a:r>
                        <a:rPr lang="en-US" sz="900" b="1" dirty="0">
                          <a:latin typeface="Arial" panose="020B0604020202020204" pitchFamily="34" charset="0"/>
                          <a:cs typeface="Arial" panose="020B0604020202020204" pitchFamily="34" charset="0"/>
                        </a:rPr>
                        <a:t>NALIRIFOX</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900" b="1" dirty="0">
                          <a:solidFill>
                            <a:srgbClr val="211D1E"/>
                          </a:solidFill>
                          <a:effectLst/>
                          <a:latin typeface="Arial" panose="020B0604020202020204" pitchFamily="34" charset="0"/>
                          <a:cs typeface="Arial" panose="020B0604020202020204" pitchFamily="34" charset="0"/>
                        </a:rPr>
                        <a:t>GEM + </a:t>
                      </a:r>
                      <a:r>
                        <a:rPr lang="en-GB" sz="900" b="1" dirty="0" err="1">
                          <a:solidFill>
                            <a:srgbClr val="211D1E"/>
                          </a:solidFill>
                          <a:effectLst/>
                          <a:latin typeface="Arial" panose="020B0604020202020204" pitchFamily="34" charset="0"/>
                          <a:cs typeface="Arial" panose="020B0604020202020204" pitchFamily="34" charset="0"/>
                        </a:rPr>
                        <a:t>NabP</a:t>
                      </a:r>
                      <a:endParaRPr lang="en-GB" sz="900" dirty="0">
                        <a:solidFill>
                          <a:srgbClr val="211D1E"/>
                        </a:solidFill>
                        <a:effectLst/>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bl>
          </a:graphicData>
        </a:graphic>
      </p:graphicFrame>
      <p:sp>
        <p:nvSpPr>
          <p:cNvPr id="11" name="TextBox 10">
            <a:extLst>
              <a:ext uri="{FF2B5EF4-FFF2-40B4-BE49-F238E27FC236}">
                <a16:creationId xmlns:a16="http://schemas.microsoft.com/office/drawing/2014/main" id="{6C112C6C-4D70-1B85-4CE5-8B0FF473BB54}"/>
              </a:ext>
            </a:extLst>
          </p:cNvPr>
          <p:cNvSpPr txBox="1"/>
          <p:nvPr/>
        </p:nvSpPr>
        <p:spPr>
          <a:xfrm>
            <a:off x="6034938" y="5854830"/>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a:t>
            </a:r>
          </a:p>
        </p:txBody>
      </p:sp>
      <p:sp>
        <p:nvSpPr>
          <p:cNvPr id="12" name="TextBox 11">
            <a:extLst>
              <a:ext uri="{FF2B5EF4-FFF2-40B4-BE49-F238E27FC236}">
                <a16:creationId xmlns:a16="http://schemas.microsoft.com/office/drawing/2014/main" id="{8004CEB0-DE28-71AB-6622-34CC413C2D8E}"/>
              </a:ext>
            </a:extLst>
          </p:cNvPr>
          <p:cNvSpPr txBox="1"/>
          <p:nvPr/>
        </p:nvSpPr>
        <p:spPr>
          <a:xfrm>
            <a:off x="8225106" y="5854830"/>
            <a:ext cx="17633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3" name="TextBox 12">
            <a:extLst>
              <a:ext uri="{FF2B5EF4-FFF2-40B4-BE49-F238E27FC236}">
                <a16:creationId xmlns:a16="http://schemas.microsoft.com/office/drawing/2014/main" id="{CBBB4050-22D7-2BEF-0E34-F0689B7AF713}"/>
              </a:ext>
            </a:extLst>
          </p:cNvPr>
          <p:cNvSpPr txBox="1"/>
          <p:nvPr/>
        </p:nvSpPr>
        <p:spPr>
          <a:xfrm>
            <a:off x="7473423" y="5854830"/>
            <a:ext cx="17633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4" name="TextBox 13">
            <a:extLst>
              <a:ext uri="{FF2B5EF4-FFF2-40B4-BE49-F238E27FC236}">
                <a16:creationId xmlns:a16="http://schemas.microsoft.com/office/drawing/2014/main" id="{90FB25FB-1EE3-BA2C-833C-228C85840B69}"/>
              </a:ext>
            </a:extLst>
          </p:cNvPr>
          <p:cNvSpPr txBox="1"/>
          <p:nvPr/>
        </p:nvSpPr>
        <p:spPr>
          <a:xfrm>
            <a:off x="6739333" y="5854830"/>
            <a:ext cx="16030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0.5</a:t>
            </a:r>
          </a:p>
        </p:txBody>
      </p:sp>
      <p:cxnSp>
        <p:nvCxnSpPr>
          <p:cNvPr id="22" name="Straight Connector 21">
            <a:extLst>
              <a:ext uri="{FF2B5EF4-FFF2-40B4-BE49-F238E27FC236}">
                <a16:creationId xmlns:a16="http://schemas.microsoft.com/office/drawing/2014/main" id="{017B1E88-F3CB-D03E-EAF2-236BAC699578}"/>
              </a:ext>
            </a:extLst>
          </p:cNvPr>
          <p:cNvCxnSpPr>
            <a:cxnSpLocks/>
          </p:cNvCxnSpPr>
          <p:nvPr/>
        </p:nvCxnSpPr>
        <p:spPr>
          <a:xfrm rot="16200000" flipH="1">
            <a:off x="6777220" y="5836991"/>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62D25ED-11BC-EB5C-3A45-18C782450EBD}"/>
              </a:ext>
            </a:extLst>
          </p:cNvPr>
          <p:cNvCxnSpPr>
            <a:cxnSpLocks/>
          </p:cNvCxnSpPr>
          <p:nvPr/>
        </p:nvCxnSpPr>
        <p:spPr>
          <a:xfrm rot="16200000" flipH="1">
            <a:off x="7524581" y="5836991"/>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E4A5D87-8D55-8925-8075-FBFB1A298F26}"/>
              </a:ext>
            </a:extLst>
          </p:cNvPr>
          <p:cNvCxnSpPr>
            <a:cxnSpLocks/>
          </p:cNvCxnSpPr>
          <p:nvPr/>
        </p:nvCxnSpPr>
        <p:spPr>
          <a:xfrm rot="16200000" flipH="1">
            <a:off x="8286774" y="583699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F3C1A48-8532-9126-A6C9-39E47390D269}"/>
              </a:ext>
            </a:extLst>
          </p:cNvPr>
          <p:cNvCxnSpPr>
            <a:cxnSpLocks/>
          </p:cNvCxnSpPr>
          <p:nvPr/>
        </p:nvCxnSpPr>
        <p:spPr>
          <a:xfrm rot="16200000" flipH="1">
            <a:off x="6020078" y="5836991"/>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A3D8A14-8017-73B9-40FF-D3DCF23149C6}"/>
              </a:ext>
            </a:extLst>
          </p:cNvPr>
          <p:cNvCxnSpPr>
            <a:cxnSpLocks/>
          </p:cNvCxnSpPr>
          <p:nvPr/>
        </p:nvCxnSpPr>
        <p:spPr>
          <a:xfrm>
            <a:off x="7562834" y="1484784"/>
            <a:ext cx="0" cy="4301122"/>
          </a:xfrm>
          <a:prstGeom prst="line">
            <a:avLst/>
          </a:prstGeom>
          <a:ln w="1270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7DF54121-8A0B-1B85-D564-4484CA84675A}"/>
              </a:ext>
            </a:extLst>
          </p:cNvPr>
          <p:cNvCxnSpPr>
            <a:cxnSpLocks/>
          </p:cNvCxnSpPr>
          <p:nvPr/>
        </p:nvCxnSpPr>
        <p:spPr>
          <a:xfrm flipH="1">
            <a:off x="6055163" y="5801270"/>
            <a:ext cx="3022339"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73949D39-1BED-8B9F-B92A-E09396B7F037}"/>
              </a:ext>
            </a:extLst>
          </p:cNvPr>
          <p:cNvSpPr txBox="1"/>
          <p:nvPr/>
        </p:nvSpPr>
        <p:spPr>
          <a:xfrm>
            <a:off x="8977582" y="5854830"/>
            <a:ext cx="17633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cxnSp>
        <p:nvCxnSpPr>
          <p:cNvPr id="148" name="Straight Connector 147">
            <a:extLst>
              <a:ext uri="{FF2B5EF4-FFF2-40B4-BE49-F238E27FC236}">
                <a16:creationId xmlns:a16="http://schemas.microsoft.com/office/drawing/2014/main" id="{D56D8A61-EC8F-34DF-240E-122F57CB5C61}"/>
              </a:ext>
            </a:extLst>
          </p:cNvPr>
          <p:cNvCxnSpPr>
            <a:cxnSpLocks/>
          </p:cNvCxnSpPr>
          <p:nvPr/>
        </p:nvCxnSpPr>
        <p:spPr>
          <a:xfrm rot="16200000" flipH="1">
            <a:off x="9039249" y="583699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023436DF-FBB5-185F-76C4-6A2FC634301D}"/>
              </a:ext>
            </a:extLst>
          </p:cNvPr>
          <p:cNvCxnSpPr>
            <a:cxnSpLocks/>
          </p:cNvCxnSpPr>
          <p:nvPr/>
        </p:nvCxnSpPr>
        <p:spPr>
          <a:xfrm>
            <a:off x="7124118" y="5412692"/>
            <a:ext cx="6863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99BD3C49-94E7-7F92-0D49-C8CB56035B6D}"/>
              </a:ext>
            </a:extLst>
          </p:cNvPr>
          <p:cNvCxnSpPr>
            <a:cxnSpLocks/>
          </p:cNvCxnSpPr>
          <p:nvPr/>
        </p:nvCxnSpPr>
        <p:spPr>
          <a:xfrm>
            <a:off x="7079668" y="5108603"/>
            <a:ext cx="6863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0976328-BA9B-D263-604E-3423A7854A08}"/>
              </a:ext>
            </a:extLst>
          </p:cNvPr>
          <p:cNvCxnSpPr>
            <a:cxnSpLocks/>
          </p:cNvCxnSpPr>
          <p:nvPr/>
        </p:nvCxnSpPr>
        <p:spPr>
          <a:xfrm>
            <a:off x="6971718" y="5568778"/>
            <a:ext cx="55303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29F4DD51-5AC0-4AF0-65FE-3507AF930E81}"/>
              </a:ext>
            </a:extLst>
          </p:cNvPr>
          <p:cNvCxnSpPr>
            <a:cxnSpLocks/>
          </p:cNvCxnSpPr>
          <p:nvPr/>
        </p:nvCxnSpPr>
        <p:spPr>
          <a:xfrm>
            <a:off x="7124118" y="5717774"/>
            <a:ext cx="4165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F68FF372-4DCC-8B89-20D7-54C16B7C10B6}"/>
              </a:ext>
            </a:extLst>
          </p:cNvPr>
          <p:cNvCxnSpPr>
            <a:cxnSpLocks/>
          </p:cNvCxnSpPr>
          <p:nvPr/>
        </p:nvCxnSpPr>
        <p:spPr>
          <a:xfrm>
            <a:off x="7047918" y="4956285"/>
            <a:ext cx="560250"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3C253952-FFB1-DDDD-4554-FD4621B7E3E7}"/>
              </a:ext>
            </a:extLst>
          </p:cNvPr>
          <p:cNvCxnSpPr>
            <a:cxnSpLocks/>
          </p:cNvCxnSpPr>
          <p:nvPr/>
        </p:nvCxnSpPr>
        <p:spPr>
          <a:xfrm>
            <a:off x="7108243" y="4651008"/>
            <a:ext cx="4736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95838F2F-1BBC-88A3-572F-3E48E45500A3}"/>
              </a:ext>
            </a:extLst>
          </p:cNvPr>
          <p:cNvCxnSpPr>
            <a:cxnSpLocks/>
          </p:cNvCxnSpPr>
          <p:nvPr/>
        </p:nvCxnSpPr>
        <p:spPr>
          <a:xfrm>
            <a:off x="7117768" y="4345060"/>
            <a:ext cx="4704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0115C30D-0B64-8274-53F8-4ABAA8722F7F}"/>
              </a:ext>
            </a:extLst>
          </p:cNvPr>
          <p:cNvCxnSpPr>
            <a:cxnSpLocks/>
          </p:cNvCxnSpPr>
          <p:nvPr/>
        </p:nvCxnSpPr>
        <p:spPr>
          <a:xfrm>
            <a:off x="6774868" y="4192394"/>
            <a:ext cx="10515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35E3A700-F2DD-0866-1B8D-47AA0EB18037}"/>
              </a:ext>
            </a:extLst>
          </p:cNvPr>
          <p:cNvCxnSpPr>
            <a:cxnSpLocks/>
          </p:cNvCxnSpPr>
          <p:nvPr/>
        </p:nvCxnSpPr>
        <p:spPr>
          <a:xfrm>
            <a:off x="7057443" y="3886114"/>
            <a:ext cx="5498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74" name="Rectangle 173">
            <a:extLst>
              <a:ext uri="{FF2B5EF4-FFF2-40B4-BE49-F238E27FC236}">
                <a16:creationId xmlns:a16="http://schemas.microsoft.com/office/drawing/2014/main" id="{168C3391-EFF1-F3BB-50EC-D3D66EC9481B}"/>
              </a:ext>
            </a:extLst>
          </p:cNvPr>
          <p:cNvSpPr/>
          <p:nvPr/>
        </p:nvSpPr>
        <p:spPr>
          <a:xfrm>
            <a:off x="7299294" y="3691398"/>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362EA4F4-905F-F6B4-031F-FE2A3E1D47B5}"/>
              </a:ext>
            </a:extLst>
          </p:cNvPr>
          <p:cNvCxnSpPr>
            <a:cxnSpLocks/>
          </p:cNvCxnSpPr>
          <p:nvPr/>
        </p:nvCxnSpPr>
        <p:spPr>
          <a:xfrm>
            <a:off x="7041568" y="3739998"/>
            <a:ext cx="7086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78" name="Rectangle 177">
            <a:extLst>
              <a:ext uri="{FF2B5EF4-FFF2-40B4-BE49-F238E27FC236}">
                <a16:creationId xmlns:a16="http://schemas.microsoft.com/office/drawing/2014/main" id="{FC176685-4F52-4195-7CBD-76C6FE93913B}"/>
              </a:ext>
            </a:extLst>
          </p:cNvPr>
          <p:cNvSpPr/>
          <p:nvPr/>
        </p:nvSpPr>
        <p:spPr>
          <a:xfrm>
            <a:off x="7270413" y="4602408"/>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C8B776C2-2FEC-652E-84F4-66FCD50FE245}"/>
              </a:ext>
            </a:extLst>
          </p:cNvPr>
          <p:cNvSpPr/>
          <p:nvPr/>
        </p:nvSpPr>
        <p:spPr>
          <a:xfrm>
            <a:off x="7248188" y="383751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3A7B3EF9-1774-8625-FE78-4CE42BB2A2F0}"/>
              </a:ext>
            </a:extLst>
          </p:cNvPr>
          <p:cNvCxnSpPr>
            <a:cxnSpLocks/>
          </p:cNvCxnSpPr>
          <p:nvPr/>
        </p:nvCxnSpPr>
        <p:spPr>
          <a:xfrm>
            <a:off x="7111418" y="3430787"/>
            <a:ext cx="538335"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89" name="Rectangle 188">
            <a:extLst>
              <a:ext uri="{FF2B5EF4-FFF2-40B4-BE49-F238E27FC236}">
                <a16:creationId xmlns:a16="http://schemas.microsoft.com/office/drawing/2014/main" id="{E7884A3D-D9B3-EC39-B386-30C8A12C92F6}"/>
              </a:ext>
            </a:extLst>
          </p:cNvPr>
          <p:cNvSpPr/>
          <p:nvPr/>
        </p:nvSpPr>
        <p:spPr>
          <a:xfrm>
            <a:off x="7200869" y="3228203"/>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FC95A99C-7723-12F0-97AC-064CF51AB671}"/>
              </a:ext>
            </a:extLst>
          </p:cNvPr>
          <p:cNvCxnSpPr>
            <a:cxnSpLocks/>
          </p:cNvCxnSpPr>
          <p:nvPr/>
        </p:nvCxnSpPr>
        <p:spPr>
          <a:xfrm>
            <a:off x="6943143" y="3276803"/>
            <a:ext cx="7086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698A29B1-3CA6-9E31-CA8E-9FAB7913C4BC}"/>
              </a:ext>
            </a:extLst>
          </p:cNvPr>
          <p:cNvCxnSpPr>
            <a:cxnSpLocks/>
          </p:cNvCxnSpPr>
          <p:nvPr/>
        </p:nvCxnSpPr>
        <p:spPr>
          <a:xfrm>
            <a:off x="7162218" y="2971734"/>
            <a:ext cx="5879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5E65AA1E-223F-41A9-0EF1-7A7EDEB23298}"/>
              </a:ext>
            </a:extLst>
          </p:cNvPr>
          <p:cNvCxnSpPr>
            <a:cxnSpLocks/>
          </p:cNvCxnSpPr>
          <p:nvPr/>
        </p:nvCxnSpPr>
        <p:spPr>
          <a:xfrm>
            <a:off x="6911393" y="2820979"/>
            <a:ext cx="6133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FE5CB79-DD01-CB2D-94EA-90D2E75F378D}"/>
              </a:ext>
            </a:extLst>
          </p:cNvPr>
          <p:cNvCxnSpPr>
            <a:cxnSpLocks/>
          </p:cNvCxnSpPr>
          <p:nvPr/>
        </p:nvCxnSpPr>
        <p:spPr>
          <a:xfrm>
            <a:off x="6844718" y="2513120"/>
            <a:ext cx="57522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E477785C-0579-D89D-A1BB-7BEDDFC69795}"/>
              </a:ext>
            </a:extLst>
          </p:cNvPr>
          <p:cNvCxnSpPr>
            <a:cxnSpLocks/>
          </p:cNvCxnSpPr>
          <p:nvPr/>
        </p:nvCxnSpPr>
        <p:spPr>
          <a:xfrm>
            <a:off x="7057443" y="2360454"/>
            <a:ext cx="80703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7F73ED79-93D3-E27A-B77C-1E227BBE955F}"/>
              </a:ext>
            </a:extLst>
          </p:cNvPr>
          <p:cNvCxnSpPr>
            <a:cxnSpLocks/>
          </p:cNvCxnSpPr>
          <p:nvPr/>
        </p:nvCxnSpPr>
        <p:spPr>
          <a:xfrm>
            <a:off x="7139993" y="2204362"/>
            <a:ext cx="9149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B0DE3481-D9ED-55CA-42FE-EBA7AD7E6962}"/>
              </a:ext>
            </a:extLst>
          </p:cNvPr>
          <p:cNvCxnSpPr>
            <a:cxnSpLocks/>
          </p:cNvCxnSpPr>
          <p:nvPr/>
        </p:nvCxnSpPr>
        <p:spPr>
          <a:xfrm>
            <a:off x="6920918" y="1904830"/>
            <a:ext cx="12039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B6ECDB02-5104-F6D2-FF5F-42DAB2B584CC}"/>
              </a:ext>
            </a:extLst>
          </p:cNvPr>
          <p:cNvCxnSpPr>
            <a:cxnSpLocks/>
          </p:cNvCxnSpPr>
          <p:nvPr/>
        </p:nvCxnSpPr>
        <p:spPr>
          <a:xfrm>
            <a:off x="7086018" y="1753512"/>
            <a:ext cx="4577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211" name="Rectangle 210">
            <a:extLst>
              <a:ext uri="{FF2B5EF4-FFF2-40B4-BE49-F238E27FC236}">
                <a16:creationId xmlns:a16="http://schemas.microsoft.com/office/drawing/2014/main" id="{9544DD44-7166-277E-227A-EE530599BB1F}"/>
              </a:ext>
            </a:extLst>
          </p:cNvPr>
          <p:cNvSpPr/>
          <p:nvPr/>
        </p:nvSpPr>
        <p:spPr>
          <a:xfrm>
            <a:off x="7299294" y="3382187"/>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9BED53B0-E70A-6087-A49A-19405EE5EB80}"/>
              </a:ext>
            </a:extLst>
          </p:cNvPr>
          <p:cNvSpPr/>
          <p:nvPr/>
        </p:nvSpPr>
        <p:spPr>
          <a:xfrm>
            <a:off x="7375494" y="292313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B30952F5-D592-7A12-1250-4DC45F95504E}"/>
              </a:ext>
            </a:extLst>
          </p:cNvPr>
          <p:cNvSpPr/>
          <p:nvPr/>
        </p:nvSpPr>
        <p:spPr>
          <a:xfrm>
            <a:off x="7137369" y="2772379"/>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33F2E39F-D809-CA4B-2D4D-2FFEF80CCCE5}"/>
              </a:ext>
            </a:extLst>
          </p:cNvPr>
          <p:cNvSpPr/>
          <p:nvPr/>
        </p:nvSpPr>
        <p:spPr>
          <a:xfrm>
            <a:off x="7045294" y="2464520"/>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23EA6E36-4A81-7867-E22F-271914503022}"/>
              </a:ext>
            </a:extLst>
          </p:cNvPr>
          <p:cNvSpPr/>
          <p:nvPr/>
        </p:nvSpPr>
        <p:spPr>
          <a:xfrm>
            <a:off x="7346919" y="231185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DC1E93D4-DCF3-DDE8-72C6-64257A4D7C21}"/>
              </a:ext>
            </a:extLst>
          </p:cNvPr>
          <p:cNvSpPr/>
          <p:nvPr/>
        </p:nvSpPr>
        <p:spPr>
          <a:xfrm>
            <a:off x="7473919" y="2155762"/>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12399994-AF63-F2F2-4D26-22DF68D60D7B}"/>
              </a:ext>
            </a:extLst>
          </p:cNvPr>
          <p:cNvSpPr/>
          <p:nvPr/>
        </p:nvSpPr>
        <p:spPr>
          <a:xfrm>
            <a:off x="7340569" y="1856230"/>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21ED019E-6BB9-069C-68AC-B44209F0AC17}"/>
              </a:ext>
            </a:extLst>
          </p:cNvPr>
          <p:cNvSpPr/>
          <p:nvPr/>
        </p:nvSpPr>
        <p:spPr>
          <a:xfrm>
            <a:off x="7372013" y="5364092"/>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EAB95E3D-A1B3-41C8-16C4-6E2316169389}"/>
              </a:ext>
            </a:extLst>
          </p:cNvPr>
          <p:cNvSpPr/>
          <p:nvPr/>
        </p:nvSpPr>
        <p:spPr>
          <a:xfrm>
            <a:off x="7330725" y="5060003"/>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9BA536F-5653-31BB-6108-1C4C27EDC047}"/>
              </a:ext>
            </a:extLst>
          </p:cNvPr>
          <p:cNvSpPr/>
          <p:nvPr/>
        </p:nvSpPr>
        <p:spPr>
          <a:xfrm>
            <a:off x="7159288" y="5520178"/>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7A5E2698-373C-1543-7DD3-82F17068F22A}"/>
              </a:ext>
            </a:extLst>
          </p:cNvPr>
          <p:cNvSpPr/>
          <p:nvPr/>
        </p:nvSpPr>
        <p:spPr>
          <a:xfrm>
            <a:off x="7240719" y="4907685"/>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2A80DCB-25CE-2553-A217-A1A6817222C7}"/>
              </a:ext>
            </a:extLst>
          </p:cNvPr>
          <p:cNvSpPr/>
          <p:nvPr/>
        </p:nvSpPr>
        <p:spPr>
          <a:xfrm>
            <a:off x="7285827" y="4296460"/>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F95676EF-0C9F-8D83-304A-1211DABD0E97}"/>
              </a:ext>
            </a:extLst>
          </p:cNvPr>
          <p:cNvSpPr/>
          <p:nvPr/>
        </p:nvSpPr>
        <p:spPr>
          <a:xfrm>
            <a:off x="7133888" y="414379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5E557BBA-59D4-E56E-E9DB-4CF5178E60EE}"/>
              </a:ext>
            </a:extLst>
          </p:cNvPr>
          <p:cNvSpPr/>
          <p:nvPr/>
        </p:nvSpPr>
        <p:spPr>
          <a:xfrm>
            <a:off x="7260158" y="566917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417A67AB-BE95-7312-FD6F-59B1C1D9EA00}"/>
              </a:ext>
            </a:extLst>
          </p:cNvPr>
          <p:cNvSpPr/>
          <p:nvPr/>
        </p:nvSpPr>
        <p:spPr>
          <a:xfrm>
            <a:off x="7245319" y="1704912"/>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5CA37-6D54-D442-7773-C68F50DD8F35}"/>
              </a:ext>
            </a:extLst>
          </p:cNvPr>
          <p:cNvSpPr txBox="1"/>
          <p:nvPr/>
        </p:nvSpPr>
        <p:spPr>
          <a:xfrm>
            <a:off x="6222484" y="6083424"/>
            <a:ext cx="1049967"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NALIRIFOX Better</a:t>
            </a:r>
          </a:p>
        </p:txBody>
      </p:sp>
      <p:sp>
        <p:nvSpPr>
          <p:cNvPr id="6" name="TextBox 5">
            <a:extLst>
              <a:ext uri="{FF2B5EF4-FFF2-40B4-BE49-F238E27FC236}">
                <a16:creationId xmlns:a16="http://schemas.microsoft.com/office/drawing/2014/main" id="{0C779DE2-6A1F-7663-19F9-50C49383494D}"/>
              </a:ext>
            </a:extLst>
          </p:cNvPr>
          <p:cNvSpPr txBox="1"/>
          <p:nvPr/>
        </p:nvSpPr>
        <p:spPr>
          <a:xfrm>
            <a:off x="7659245" y="6083424"/>
            <a:ext cx="1131721"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GEM + </a:t>
            </a:r>
            <a:r>
              <a:rPr lang="en-GB" sz="1000" dirty="0" err="1">
                <a:latin typeface="Arial" panose="020B0604020202020204" pitchFamily="34" charset="0"/>
                <a:ea typeface="Aileron" charset="0"/>
                <a:cs typeface="Arial" panose="020B0604020202020204" pitchFamily="34" charset="0"/>
              </a:rPr>
              <a:t>NabP</a:t>
            </a:r>
            <a:r>
              <a:rPr lang="en-GB" sz="1000" dirty="0">
                <a:latin typeface="Arial" panose="020B0604020202020204" pitchFamily="34" charset="0"/>
                <a:ea typeface="Aileron" charset="0"/>
                <a:cs typeface="Arial" panose="020B0604020202020204" pitchFamily="34" charset="0"/>
              </a:rPr>
              <a:t> Better</a:t>
            </a:r>
          </a:p>
        </p:txBody>
      </p:sp>
      <p:cxnSp>
        <p:nvCxnSpPr>
          <p:cNvPr id="7" name="Straight Connector 6">
            <a:extLst>
              <a:ext uri="{FF2B5EF4-FFF2-40B4-BE49-F238E27FC236}">
                <a16:creationId xmlns:a16="http://schemas.microsoft.com/office/drawing/2014/main" id="{1E48A356-4989-16C4-7A7C-4D97223B22E4}"/>
              </a:ext>
            </a:extLst>
          </p:cNvPr>
          <p:cNvCxnSpPr>
            <a:cxnSpLocks/>
          </p:cNvCxnSpPr>
          <p:nvPr/>
        </p:nvCxnSpPr>
        <p:spPr>
          <a:xfrm flipH="1">
            <a:off x="6056202" y="6050155"/>
            <a:ext cx="1464807"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BEAA83E-D3E1-63E7-74B5-EAC104B85A9A}"/>
              </a:ext>
            </a:extLst>
          </p:cNvPr>
          <p:cNvCxnSpPr>
            <a:cxnSpLocks/>
          </p:cNvCxnSpPr>
          <p:nvPr/>
        </p:nvCxnSpPr>
        <p:spPr>
          <a:xfrm>
            <a:off x="7673367" y="6050155"/>
            <a:ext cx="393464"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D8B9CC2-E663-2780-9969-A80DA38B43E9}"/>
              </a:ext>
            </a:extLst>
          </p:cNvPr>
          <p:cNvSpPr>
            <a:spLocks noGrp="1"/>
          </p:cNvSpPr>
          <p:nvPr>
            <p:ph sz="quarter" idx="12"/>
          </p:nvPr>
        </p:nvSpPr>
        <p:spPr>
          <a:xfrm>
            <a:off x="620713" y="908720"/>
            <a:ext cx="10963275" cy="5040560"/>
          </a:xfrm>
        </p:spPr>
        <p:txBody>
          <a:bodyPr/>
          <a:lstStyle/>
          <a:p>
            <a:r>
              <a:rPr lang="en-US" dirty="0"/>
              <a:t>More hematologic toxicity observed with GEM + </a:t>
            </a:r>
            <a:r>
              <a:rPr lang="en-US" dirty="0" err="1"/>
              <a:t>NabP</a:t>
            </a:r>
            <a:r>
              <a:rPr lang="en-US" dirty="0"/>
              <a:t> </a:t>
            </a:r>
          </a:p>
          <a:p>
            <a:r>
              <a:rPr lang="en-US" dirty="0"/>
              <a:t>More </a:t>
            </a:r>
            <a:r>
              <a:rPr lang="en-US" dirty="0" err="1"/>
              <a:t>diarrhoea</a:t>
            </a:r>
            <a:r>
              <a:rPr lang="en-US" dirty="0"/>
              <a:t>, nausea, and vomiting observed with NALIRIFOX</a:t>
            </a:r>
          </a:p>
        </p:txBody>
      </p:sp>
      <p:sp>
        <p:nvSpPr>
          <p:cNvPr id="2" name="Title 1"/>
          <p:cNvSpPr>
            <a:spLocks noGrp="1"/>
          </p:cNvSpPr>
          <p:nvPr>
            <p:ph type="title"/>
          </p:nvPr>
        </p:nvSpPr>
        <p:spPr>
          <a:xfrm>
            <a:off x="619201" y="259200"/>
            <a:ext cx="10963199" cy="864000"/>
          </a:xfrm>
        </p:spPr>
        <p:txBody>
          <a:bodyPr>
            <a:normAutofit/>
          </a:bodyPr>
          <a:lstStyle/>
          <a:p>
            <a:r>
              <a:rPr lang="en-US" dirty="0">
                <a:latin typeface="Arial"/>
                <a:cs typeface="Arial"/>
              </a:rPr>
              <a:t>NAPOLI-3: overview of TEAE</a:t>
            </a:r>
            <a:r>
              <a:rPr lang="en-US" cap="none" dirty="0">
                <a:latin typeface="Arial"/>
                <a:cs typeface="Arial"/>
              </a:rPr>
              <a:t>s</a:t>
            </a:r>
            <a:r>
              <a:rPr lang="en-US" dirty="0">
                <a:latin typeface="Arial"/>
                <a:cs typeface="Arial"/>
              </a:rPr>
              <a:t> in safety population</a:t>
            </a:r>
          </a:p>
        </p:txBody>
      </p:sp>
      <p:sp>
        <p:nvSpPr>
          <p:cNvPr id="4" name="Slide Number Placeholder 3">
            <a:extLst>
              <a:ext uri="{FF2B5EF4-FFF2-40B4-BE49-F238E27FC236}">
                <a16:creationId xmlns:a16="http://schemas.microsoft.com/office/drawing/2014/main" id="{9C4059F4-7814-9F71-C806-AEBCD349B2D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7" name="Content Placeholder 6">
            <a:extLst>
              <a:ext uri="{FF2B5EF4-FFF2-40B4-BE49-F238E27FC236}">
                <a16:creationId xmlns:a16="http://schemas.microsoft.com/office/drawing/2014/main" id="{3CB69D9F-807F-B9C1-FB30-01534DFEE675}"/>
              </a:ext>
            </a:extLst>
          </p:cNvPr>
          <p:cNvSpPr>
            <a:spLocks noGrp="1"/>
          </p:cNvSpPr>
          <p:nvPr>
            <p:ph sz="quarter" idx="15"/>
          </p:nvPr>
        </p:nvSpPr>
        <p:spPr>
          <a:xfrm>
            <a:off x="620183" y="6356351"/>
            <a:ext cx="10963805" cy="365125"/>
          </a:xfrm>
        </p:spPr>
        <p:txBody>
          <a:bodyPr anchor="b" anchorCtr="0"/>
          <a:lstStyle/>
          <a:p>
            <a:r>
              <a:rPr lang="en-GB" dirty="0"/>
              <a:t>Data are median (range; IQR) or n (%)</a:t>
            </a:r>
          </a:p>
          <a:p>
            <a:r>
              <a:rPr lang="en-GB" dirty="0"/>
              <a:t>AEs, adverse events; GEM, gemcitabine; </a:t>
            </a:r>
            <a:r>
              <a:rPr lang="en-GB" altLang="en-US" dirty="0" err="1"/>
              <a:t>NabP</a:t>
            </a:r>
            <a:r>
              <a:rPr lang="en-GB" altLang="en-US" dirty="0"/>
              <a:t>, </a:t>
            </a:r>
            <a:r>
              <a:rPr lang="en-GB" dirty="0"/>
              <a:t>nanoparticle albumin-bound paclitaxel; Nal-IRI, </a:t>
            </a:r>
            <a:r>
              <a:rPr lang="en-GB" dirty="0" err="1"/>
              <a:t>nanoliposomal</a:t>
            </a:r>
            <a:r>
              <a:rPr lang="en-GB" dirty="0"/>
              <a:t> irinotecan; NALIRIFOX; Nal-IRI, fluorouracil/folinic acid </a:t>
            </a:r>
            <a:br>
              <a:rPr lang="en-GB" dirty="0"/>
            </a:br>
            <a:r>
              <a:rPr lang="en-GB" dirty="0"/>
              <a:t>(leucovorin calcium), and oxaliplatin; TEAE, treatment-emergent adverse event</a:t>
            </a:r>
          </a:p>
          <a:p>
            <a:r>
              <a:rPr lang="en-GB" dirty="0"/>
              <a:t>Wainberg Z, et al. Lancet. 2023;402:1272-81</a:t>
            </a:r>
          </a:p>
        </p:txBody>
      </p:sp>
      <p:graphicFrame>
        <p:nvGraphicFramePr>
          <p:cNvPr id="15" name="Content Placeholder 9">
            <a:extLst>
              <a:ext uri="{FF2B5EF4-FFF2-40B4-BE49-F238E27FC236}">
                <a16:creationId xmlns:a16="http://schemas.microsoft.com/office/drawing/2014/main" id="{74FA3B54-9BF6-6073-22E4-C6D7C2CC74AD}"/>
              </a:ext>
            </a:extLst>
          </p:cNvPr>
          <p:cNvGraphicFramePr>
            <a:graphicFrameLocks/>
          </p:cNvGraphicFramePr>
          <p:nvPr>
            <p:extLst>
              <p:ext uri="{D42A27DB-BD31-4B8C-83A1-F6EECF244321}">
                <p14:modId xmlns:p14="http://schemas.microsoft.com/office/powerpoint/2010/main" val="2838900278"/>
              </p:ext>
            </p:extLst>
          </p:nvPr>
        </p:nvGraphicFramePr>
        <p:xfrm>
          <a:off x="619201" y="1844824"/>
          <a:ext cx="8285188" cy="3942480"/>
        </p:xfrm>
        <a:graphic>
          <a:graphicData uri="http://schemas.openxmlformats.org/drawingml/2006/table">
            <a:tbl>
              <a:tblPr firstRow="1" bandRow="1">
                <a:tableStyleId>{5C22544A-7EE6-4342-B048-85BDC9FD1C3A}</a:tableStyleId>
              </a:tblPr>
              <a:tblGrid>
                <a:gridCol w="4902438">
                  <a:extLst>
                    <a:ext uri="{9D8B030D-6E8A-4147-A177-3AD203B41FA5}">
                      <a16:colId xmlns:a16="http://schemas.microsoft.com/office/drawing/2014/main" val="2353481474"/>
                    </a:ext>
                  </a:extLst>
                </a:gridCol>
                <a:gridCol w="1691375">
                  <a:extLst>
                    <a:ext uri="{9D8B030D-6E8A-4147-A177-3AD203B41FA5}">
                      <a16:colId xmlns:a16="http://schemas.microsoft.com/office/drawing/2014/main" val="2971415107"/>
                    </a:ext>
                  </a:extLst>
                </a:gridCol>
                <a:gridCol w="1691375">
                  <a:extLst>
                    <a:ext uri="{9D8B030D-6E8A-4147-A177-3AD203B41FA5}">
                      <a16:colId xmlns:a16="http://schemas.microsoft.com/office/drawing/2014/main" val="1867856252"/>
                    </a:ext>
                  </a:extLst>
                </a:gridCol>
              </a:tblGrid>
              <a:tr h="293431">
                <a:tc>
                  <a:txBody>
                    <a:bodyPr/>
                    <a:lstStyle/>
                    <a:p>
                      <a:r>
                        <a:rPr lang="en-GB" sz="1400" b="1" baseline="0" noProof="0" dirty="0">
                          <a:solidFill>
                            <a:schemeClr val="tx1"/>
                          </a:solidFill>
                          <a:latin typeface="Arial" panose="020B0604020202020204" pitchFamily="34" charset="0"/>
                          <a:cs typeface="Arial" panose="020B0604020202020204" pitchFamily="34" charset="0"/>
                        </a:rPr>
                        <a:t>TEAEs of grade 3-4 occurring in ≥5% of patients in either treatment arm</a:t>
                      </a:r>
                    </a:p>
                  </a:txBody>
                  <a:tcPr>
                    <a:solidFill>
                      <a:schemeClr val="bg1"/>
                    </a:solidFill>
                  </a:tcPr>
                </a:tc>
                <a:tc>
                  <a:txBody>
                    <a:bodyPr/>
                    <a:lstStyle/>
                    <a:p>
                      <a:pPr algn="ctr"/>
                      <a:r>
                        <a:rPr lang="en-GB" sz="1400" noProof="0" dirty="0">
                          <a:latin typeface="Arial" panose="020B0604020202020204" pitchFamily="34" charset="0"/>
                          <a:cs typeface="Arial" panose="020B0604020202020204" pitchFamily="34" charset="0"/>
                        </a:rPr>
                        <a:t>NALIRIFOX</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(N=370)</a:t>
                      </a:r>
                    </a:p>
                  </a:txBody>
                  <a:tcPr>
                    <a:solidFill>
                      <a:schemeClr val="tx2"/>
                    </a:solidFill>
                  </a:tcPr>
                </a:tc>
                <a:tc>
                  <a:txBody>
                    <a:bodyPr/>
                    <a:lstStyle/>
                    <a:p>
                      <a:pPr algn="ctr"/>
                      <a:r>
                        <a:rPr lang="en-GB" sz="1400" noProof="0" dirty="0">
                          <a:latin typeface="Arial" panose="020B0604020202020204" pitchFamily="34" charset="0"/>
                          <a:cs typeface="Arial" panose="020B0604020202020204" pitchFamily="34" charset="0"/>
                        </a:rPr>
                        <a:t>GEM + </a:t>
                      </a:r>
                      <a:r>
                        <a:rPr lang="en-GB" sz="1400" noProof="0" dirty="0" err="1">
                          <a:latin typeface="Arial" panose="020B0604020202020204" pitchFamily="34" charset="0"/>
                          <a:cs typeface="Arial" panose="020B0604020202020204" pitchFamily="34" charset="0"/>
                        </a:rPr>
                        <a:t>NabP</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(N=379) </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814686"/>
                  </a:ext>
                </a:extLst>
              </a:tr>
              <a:tr h="173569">
                <a:tc>
                  <a:txBody>
                    <a:bodyPr/>
                    <a:lstStyle/>
                    <a:p>
                      <a:r>
                        <a:rPr lang="en-GB" sz="1400" b="0" noProof="0" dirty="0">
                          <a:latin typeface="Arial" panose="020B0604020202020204" pitchFamily="34" charset="0"/>
                          <a:cs typeface="Arial" panose="020B0604020202020204" pitchFamily="34" charset="0"/>
                        </a:rPr>
                        <a:t>Diarrhoea</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75 (20%)</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17 (5%)</a:t>
                      </a:r>
                    </a:p>
                  </a:txBody>
                  <a:tcPr marT="36000" marB="36000"/>
                </a:tc>
                <a:extLst>
                  <a:ext uri="{0D108BD9-81ED-4DB2-BD59-A6C34878D82A}">
                    <a16:rowId xmlns:a16="http://schemas.microsoft.com/office/drawing/2014/main" val="864945063"/>
                  </a:ext>
                </a:extLst>
              </a:tr>
              <a:tr h="173569">
                <a:tc>
                  <a:txBody>
                    <a:bodyPr/>
                    <a:lstStyle/>
                    <a:p>
                      <a:r>
                        <a:rPr lang="en-GB" sz="1400" b="0" noProof="0" dirty="0">
                          <a:latin typeface="Arial" panose="020B0604020202020204" pitchFamily="34" charset="0"/>
                          <a:cs typeface="Arial" panose="020B0604020202020204" pitchFamily="34" charset="0"/>
                        </a:rPr>
                        <a:t>Nausea</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44 (12%)</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10 (3%)</a:t>
                      </a:r>
                    </a:p>
                  </a:txBody>
                  <a:tcPr marT="36000" marB="36000"/>
                </a:tc>
                <a:extLst>
                  <a:ext uri="{0D108BD9-81ED-4DB2-BD59-A6C34878D82A}">
                    <a16:rowId xmlns:a16="http://schemas.microsoft.com/office/drawing/2014/main" val="2332328091"/>
                  </a:ext>
                </a:extLst>
              </a:tr>
              <a:tr h="173569">
                <a:tc>
                  <a:txBody>
                    <a:bodyPr/>
                    <a:lstStyle/>
                    <a:p>
                      <a:r>
                        <a:rPr lang="en-GB" sz="1400" b="0" noProof="0" dirty="0">
                          <a:latin typeface="Arial" panose="020B0604020202020204" pitchFamily="34" charset="0"/>
                          <a:cs typeface="Arial" panose="020B0604020202020204" pitchFamily="34" charset="0"/>
                        </a:rPr>
                        <a:t>Vomiting</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26 (7%)</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 (2%)</a:t>
                      </a:r>
                    </a:p>
                  </a:txBody>
                  <a:tcPr marT="36000" marB="36000"/>
                </a:tc>
                <a:extLst>
                  <a:ext uri="{0D108BD9-81ED-4DB2-BD59-A6C34878D82A}">
                    <a16:rowId xmlns:a16="http://schemas.microsoft.com/office/drawing/2014/main" val="299876444"/>
                  </a:ext>
                </a:extLst>
              </a:tr>
              <a:tr h="173569">
                <a:tc>
                  <a:txBody>
                    <a:bodyPr/>
                    <a:lstStyle/>
                    <a:p>
                      <a:r>
                        <a:rPr lang="en-GB" sz="1400" b="0" noProof="0" dirty="0">
                          <a:latin typeface="Arial" panose="020B0604020202020204" pitchFamily="34" charset="0"/>
                          <a:cs typeface="Arial" panose="020B0604020202020204" pitchFamily="34" charset="0"/>
                        </a:rPr>
                        <a:t>Decreased appetite</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32 (9%)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10 (3%)</a:t>
                      </a:r>
                    </a:p>
                  </a:txBody>
                  <a:tcPr marT="36000" marB="36000"/>
                </a:tc>
                <a:extLst>
                  <a:ext uri="{0D108BD9-81ED-4DB2-BD59-A6C34878D82A}">
                    <a16:rowId xmlns:a16="http://schemas.microsoft.com/office/drawing/2014/main" val="1201495549"/>
                  </a:ext>
                </a:extLst>
              </a:tr>
              <a:tr h="173569">
                <a:tc>
                  <a:txBody>
                    <a:bodyPr/>
                    <a:lstStyle/>
                    <a:p>
                      <a:r>
                        <a:rPr lang="en-GB" sz="1400" b="0" baseline="0" noProof="0" dirty="0">
                          <a:latin typeface="Arial" panose="020B0604020202020204" pitchFamily="34" charset="0"/>
                          <a:cs typeface="Arial" panose="020B0604020202020204" pitchFamily="34" charset="0"/>
                        </a:rPr>
                        <a:t>Hypokalaemia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56 (15%)</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15 (4%)</a:t>
                      </a:r>
                    </a:p>
                  </a:txBody>
                  <a:tcPr marT="36000" marB="36000"/>
                </a:tc>
                <a:extLst>
                  <a:ext uri="{0D108BD9-81ED-4DB2-BD59-A6C34878D82A}">
                    <a16:rowId xmlns:a16="http://schemas.microsoft.com/office/drawing/2014/main" val="2520075187"/>
                  </a:ext>
                </a:extLst>
              </a:tr>
              <a:tr h="173569">
                <a:tc>
                  <a:txBody>
                    <a:bodyPr/>
                    <a:lstStyle/>
                    <a:p>
                      <a:r>
                        <a:rPr lang="en-GB" sz="1400" b="0" baseline="0" noProof="0" dirty="0">
                          <a:latin typeface="Arial" panose="020B0604020202020204" pitchFamily="34" charset="0"/>
                          <a:cs typeface="Arial" panose="020B0604020202020204" pitchFamily="34" charset="0"/>
                        </a:rPr>
                        <a:t>Fatigue</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23 (6%)</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20 (5%)</a:t>
                      </a:r>
                    </a:p>
                  </a:txBody>
                  <a:tcPr marT="36000" marB="36000"/>
                </a:tc>
                <a:extLst>
                  <a:ext uri="{0D108BD9-81ED-4DB2-BD59-A6C34878D82A}">
                    <a16:rowId xmlns:a16="http://schemas.microsoft.com/office/drawing/2014/main" val="1326433051"/>
                  </a:ext>
                </a:extLst>
              </a:tr>
              <a:tr h="173569">
                <a:tc>
                  <a:txBody>
                    <a:bodyPr/>
                    <a:lstStyle/>
                    <a:p>
                      <a:r>
                        <a:rPr lang="en-GB" sz="1400" b="0" baseline="0" noProof="0" dirty="0">
                          <a:latin typeface="Arial" panose="020B0604020202020204" pitchFamily="34" charset="0"/>
                          <a:cs typeface="Arial" panose="020B0604020202020204" pitchFamily="34" charset="0"/>
                        </a:rPr>
                        <a:t>Asthenia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33 (9%)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19 (5%)</a:t>
                      </a:r>
                    </a:p>
                  </a:txBody>
                  <a:tcPr marT="36000" marB="36000"/>
                </a:tc>
                <a:extLst>
                  <a:ext uri="{0D108BD9-81ED-4DB2-BD59-A6C34878D82A}">
                    <a16:rowId xmlns:a16="http://schemas.microsoft.com/office/drawing/2014/main" val="2129626981"/>
                  </a:ext>
                </a:extLst>
              </a:tr>
              <a:tr h="173569">
                <a:tc>
                  <a:txBody>
                    <a:bodyPr/>
                    <a:lstStyle/>
                    <a:p>
                      <a:r>
                        <a:rPr lang="en-GB" sz="1400" b="0" baseline="0" noProof="0" dirty="0">
                          <a:latin typeface="Arial" panose="020B0604020202020204" pitchFamily="34" charset="0"/>
                          <a:cs typeface="Arial" panose="020B0604020202020204" pitchFamily="34" charset="0"/>
                        </a:rPr>
                        <a:t>Neutropenia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52 (14%)</a:t>
                      </a:r>
                    </a:p>
                  </a:txBody>
                  <a:tcPr marT="36000" marB="36000"/>
                </a:tc>
                <a:tc>
                  <a:txBody>
                    <a:bodyPr/>
                    <a:lstStyle/>
                    <a:p>
                      <a:pPr algn="ctr"/>
                      <a:r>
                        <a:rPr lang="en-GB" sz="1400" noProof="0" dirty="0">
                          <a:latin typeface="Arial" panose="020B0604020202020204" pitchFamily="34" charset="0"/>
                          <a:cs typeface="Arial" panose="020B0604020202020204" pitchFamily="34" charset="0"/>
                        </a:rPr>
                        <a:t>93 (25%)</a:t>
                      </a:r>
                    </a:p>
                  </a:txBody>
                  <a:tcPr marT="36000" marB="36000"/>
                </a:tc>
                <a:extLst>
                  <a:ext uri="{0D108BD9-81ED-4DB2-BD59-A6C34878D82A}">
                    <a16:rowId xmlns:a16="http://schemas.microsoft.com/office/drawing/2014/main" val="258864804"/>
                  </a:ext>
                </a:extLst>
              </a:tr>
              <a:tr h="173569">
                <a:tc>
                  <a:txBody>
                    <a:bodyPr/>
                    <a:lstStyle/>
                    <a:p>
                      <a:r>
                        <a:rPr lang="en-GB" sz="1400" b="0" baseline="0" noProof="0" dirty="0">
                          <a:latin typeface="Arial" panose="020B0604020202020204" pitchFamily="34" charset="0"/>
                          <a:cs typeface="Arial" panose="020B0604020202020204" pitchFamily="34" charset="0"/>
                        </a:rPr>
                        <a:t>Neutrophil count decreased</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36 (10%)</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51 (14%)</a:t>
                      </a:r>
                    </a:p>
                  </a:txBody>
                  <a:tcPr marT="36000" marB="36000"/>
                </a:tc>
                <a:extLst>
                  <a:ext uri="{0D108BD9-81ED-4DB2-BD59-A6C34878D82A}">
                    <a16:rowId xmlns:a16="http://schemas.microsoft.com/office/drawing/2014/main" val="1584967801"/>
                  </a:ext>
                </a:extLst>
              </a:tr>
              <a:tr h="173569">
                <a:tc>
                  <a:txBody>
                    <a:bodyPr/>
                    <a:lstStyle/>
                    <a:p>
                      <a:r>
                        <a:rPr lang="en-GB" sz="1400" b="0" baseline="0" noProof="0" dirty="0">
                          <a:latin typeface="Arial" panose="020B0604020202020204" pitchFamily="34" charset="0"/>
                          <a:cs typeface="Arial" panose="020B0604020202020204" pitchFamily="34" charset="0"/>
                        </a:rPr>
                        <a:t>Anaemia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39 (11%)</a:t>
                      </a:r>
                    </a:p>
                  </a:txBody>
                  <a:tcPr marT="36000" marB="36000"/>
                </a:tc>
                <a:tc>
                  <a:txBody>
                    <a:bodyPr/>
                    <a:lstStyle/>
                    <a:p>
                      <a:pPr algn="ctr"/>
                      <a:r>
                        <a:rPr lang="en-GB" sz="1400" noProof="0" dirty="0">
                          <a:latin typeface="Arial" panose="020B0604020202020204" pitchFamily="34" charset="0"/>
                          <a:cs typeface="Arial" panose="020B0604020202020204" pitchFamily="34" charset="0"/>
                        </a:rPr>
                        <a:t>66 (17%)</a:t>
                      </a:r>
                    </a:p>
                  </a:txBody>
                  <a:tcPr marT="36000" marB="36000"/>
                </a:tc>
                <a:extLst>
                  <a:ext uri="{0D108BD9-81ED-4DB2-BD59-A6C34878D82A}">
                    <a16:rowId xmlns:a16="http://schemas.microsoft.com/office/drawing/2014/main" val="1815816591"/>
                  </a:ext>
                </a:extLst>
              </a:tr>
              <a:tr h="173569">
                <a:tc>
                  <a:txBody>
                    <a:bodyPr/>
                    <a:lstStyle/>
                    <a:p>
                      <a:r>
                        <a:rPr lang="en-GB" sz="1400" b="0" baseline="0" noProof="0" dirty="0">
                          <a:latin typeface="Arial" panose="020B0604020202020204" pitchFamily="34" charset="0"/>
                          <a:cs typeface="Arial" panose="020B0604020202020204" pitchFamily="34" charset="0"/>
                        </a:rPr>
                        <a:t>Peripheral neuropathy</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(3%)</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22 (6%)</a:t>
                      </a:r>
                    </a:p>
                  </a:txBody>
                  <a:tcPr marT="36000" marB="36000"/>
                </a:tc>
                <a:extLst>
                  <a:ext uri="{0D108BD9-81ED-4DB2-BD59-A6C34878D82A}">
                    <a16:rowId xmlns:a16="http://schemas.microsoft.com/office/drawing/2014/main" val="790217549"/>
                  </a:ext>
                </a:extLst>
              </a:tr>
              <a:tr h="173569">
                <a:tc>
                  <a:txBody>
                    <a:bodyPr/>
                    <a:lstStyle/>
                    <a:p>
                      <a:r>
                        <a:rPr lang="en-GB" sz="1400" b="0" baseline="0" noProof="0" dirty="0">
                          <a:latin typeface="Arial" panose="020B0604020202020204" pitchFamily="34" charset="0"/>
                          <a:cs typeface="Arial" panose="020B0604020202020204" pitchFamily="34" charset="0"/>
                        </a:rPr>
                        <a:t>Increased 𝛾-</a:t>
                      </a:r>
                      <a:r>
                        <a:rPr lang="en-GB" sz="1400" b="0" baseline="0" noProof="0" dirty="0" err="1">
                          <a:latin typeface="Arial" panose="020B0604020202020204" pitchFamily="34" charset="0"/>
                          <a:cs typeface="Arial" panose="020B0604020202020204" pitchFamily="34" charset="0"/>
                        </a:rPr>
                        <a:t>glutamyltransferase</a:t>
                      </a:r>
                      <a:endParaRPr lang="en-GB" sz="1400" b="0" baseline="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23 (6%)</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21 (6%)</a:t>
                      </a:r>
                    </a:p>
                  </a:txBody>
                  <a:tcPr marT="36000" marB="36000"/>
                </a:tc>
                <a:extLst>
                  <a:ext uri="{0D108BD9-81ED-4DB2-BD59-A6C34878D82A}">
                    <a16:rowId xmlns:a16="http://schemas.microsoft.com/office/drawing/2014/main" val="4268898412"/>
                  </a:ext>
                </a:extLst>
              </a:tr>
            </a:tbl>
          </a:graphicData>
        </a:graphic>
      </p:graphicFrame>
      <p:sp>
        <p:nvSpPr>
          <p:cNvPr id="3" name="TextBox 2">
            <a:extLst>
              <a:ext uri="{FF2B5EF4-FFF2-40B4-BE49-F238E27FC236}">
                <a16:creationId xmlns:a16="http://schemas.microsoft.com/office/drawing/2014/main" id="{FBCB90C3-AA14-2470-898A-12D4CCD964CE}"/>
              </a:ext>
            </a:extLst>
          </p:cNvPr>
          <p:cNvSpPr txBox="1"/>
          <p:nvPr/>
        </p:nvSpPr>
        <p:spPr>
          <a:xfrm>
            <a:off x="9339039" y="2384903"/>
            <a:ext cx="2232248" cy="2862322"/>
          </a:xfrm>
          <a:prstGeom prst="rect">
            <a:avLst/>
          </a:prstGeom>
          <a:solidFill>
            <a:schemeClr val="accent6">
              <a:lumMod val="40000"/>
              <a:lumOff val="6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The most common AEs (any grade) leading to dose reduction of liposomal irinotecan and oxaliplatin was diarrhoea (40% and 36% of patients with dose reductions, respectively)</a:t>
            </a:r>
          </a:p>
        </p:txBody>
      </p:sp>
    </p:spTree>
    <p:extLst>
      <p:ext uri="{BB962C8B-B14F-4D97-AF65-F5344CB8AC3E}">
        <p14:creationId xmlns:p14="http://schemas.microsoft.com/office/powerpoint/2010/main" val="42687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B12EB8-B43F-E7BA-0BA2-56BE46F75AF6}"/>
              </a:ext>
            </a:extLst>
          </p:cNvPr>
          <p:cNvSpPr>
            <a:spLocks noGrp="1"/>
          </p:cNvSpPr>
          <p:nvPr>
            <p:ph sz="quarter" idx="12"/>
          </p:nvPr>
        </p:nvSpPr>
        <p:spPr>
          <a:xfrm>
            <a:off x="616768" y="1344680"/>
            <a:ext cx="10963200" cy="365125"/>
          </a:xfrm>
        </p:spPr>
        <p:txBody>
          <a:bodyPr/>
          <a:lstStyle/>
          <a:p>
            <a:pPr marL="0" indent="0">
              <a:buNone/>
            </a:pPr>
            <a:r>
              <a:rPr lang="en-GB" b="1" spc="100" dirty="0">
                <a:solidFill>
                  <a:schemeClr val="accent1"/>
                </a:solidFill>
              </a:rPr>
              <a:t>POST HOC ANALYSIS OF NAPOLI-3 STUDY</a:t>
            </a:r>
          </a:p>
        </p:txBody>
      </p:sp>
      <p:sp>
        <p:nvSpPr>
          <p:cNvPr id="3" name="Title 2">
            <a:extLst>
              <a:ext uri="{FF2B5EF4-FFF2-40B4-BE49-F238E27FC236}">
                <a16:creationId xmlns:a16="http://schemas.microsoft.com/office/drawing/2014/main" id="{A2DA3531-F806-B2EF-E641-5823D27E07FB}"/>
              </a:ext>
            </a:extLst>
          </p:cNvPr>
          <p:cNvSpPr>
            <a:spLocks noGrp="1"/>
          </p:cNvSpPr>
          <p:nvPr>
            <p:ph type="title"/>
          </p:nvPr>
        </p:nvSpPr>
        <p:spPr/>
        <p:txBody>
          <a:bodyPr>
            <a:normAutofit/>
          </a:bodyPr>
          <a:lstStyle/>
          <a:p>
            <a:r>
              <a:rPr lang="en-GB" dirty="0"/>
              <a:t>Overall Survival in patients  WITH AND WITHOUT DOSE </a:t>
            </a:r>
            <a:r>
              <a:rPr lang="en-GB" dirty="0" err="1"/>
              <a:t>REDuCTION</a:t>
            </a:r>
            <a:r>
              <a:rPr lang="en-GB" dirty="0"/>
              <a:t> OF LIPOSOMAL IRINOTECAN AND OXALIPLATIN</a:t>
            </a:r>
          </a:p>
        </p:txBody>
      </p:sp>
      <p:sp>
        <p:nvSpPr>
          <p:cNvPr id="4" name="Slide Number Placeholder 3">
            <a:extLst>
              <a:ext uri="{FF2B5EF4-FFF2-40B4-BE49-F238E27FC236}">
                <a16:creationId xmlns:a16="http://schemas.microsoft.com/office/drawing/2014/main" id="{A74BA200-608C-2C57-AAB7-FC3A23DC4501}"/>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5" name="Content Placeholder 4">
            <a:extLst>
              <a:ext uri="{FF2B5EF4-FFF2-40B4-BE49-F238E27FC236}">
                <a16:creationId xmlns:a16="http://schemas.microsoft.com/office/drawing/2014/main" id="{214105DB-9D5A-F876-3B44-65FBBECE75F7}"/>
              </a:ext>
            </a:extLst>
          </p:cNvPr>
          <p:cNvSpPr>
            <a:spLocks noGrp="1"/>
          </p:cNvSpPr>
          <p:nvPr>
            <p:ph sz="quarter" idx="15"/>
          </p:nvPr>
        </p:nvSpPr>
        <p:spPr/>
        <p:txBody>
          <a:bodyPr/>
          <a:lstStyle/>
          <a:p>
            <a:r>
              <a:rPr lang="en-GB" dirty="0"/>
              <a:t>CI, confidence interval; OS, overall survival; </a:t>
            </a:r>
            <a:r>
              <a:rPr lang="en-GB" dirty="0" err="1"/>
              <a:t>RoW</a:t>
            </a:r>
            <a:r>
              <a:rPr lang="en-GB" dirty="0"/>
              <a:t>, rest of world</a:t>
            </a:r>
          </a:p>
          <a:p>
            <a:r>
              <a:rPr lang="en-GB" dirty="0"/>
              <a:t>Patel A, et al. </a:t>
            </a:r>
            <a:r>
              <a:rPr lang="pt-BR" dirty="0"/>
              <a:t>J Clin Oncol 2025; 43, 716-716: DOI:</a:t>
            </a:r>
            <a:r>
              <a:rPr lang="pt-BR" dirty="0">
                <a:hlinkClick r:id="rId2" tooltip="Link to DOI">
                  <a:extLst>
                    <a:ext uri="{A12FA001-AC4F-418D-AE19-62706E023703}">
                      <ahyp:hlinkClr xmlns:ahyp="http://schemas.microsoft.com/office/drawing/2018/hyperlinkcolor" val="tx"/>
                    </a:ext>
                  </a:extLst>
                </a:hlinkClick>
              </a:rPr>
              <a:t>10.1200/JCO.2025.43.4_suppl.716</a:t>
            </a:r>
            <a:r>
              <a:rPr lang="pt-BR" dirty="0"/>
              <a:t> (</a:t>
            </a:r>
            <a:r>
              <a:rPr lang="en-GB" dirty="0"/>
              <a:t>ASCO GI 2025 poster presentation)</a:t>
            </a:r>
          </a:p>
        </p:txBody>
      </p:sp>
      <p:sp>
        <p:nvSpPr>
          <p:cNvPr id="9" name="Content Placeholder 1">
            <a:extLst>
              <a:ext uri="{FF2B5EF4-FFF2-40B4-BE49-F238E27FC236}">
                <a16:creationId xmlns:a16="http://schemas.microsoft.com/office/drawing/2014/main" id="{65DE09B1-9F10-BB89-4EC6-70EDB1F7A17C}"/>
              </a:ext>
            </a:extLst>
          </p:cNvPr>
          <p:cNvSpPr txBox="1">
            <a:spLocks/>
          </p:cNvSpPr>
          <p:nvPr/>
        </p:nvSpPr>
        <p:spPr>
          <a:xfrm>
            <a:off x="646111" y="1973801"/>
            <a:ext cx="10963200" cy="365125"/>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Liposomal irinotecan or oxaliplatin dose reductions do not adversely affect OS</a:t>
            </a:r>
          </a:p>
        </p:txBody>
      </p:sp>
      <p:graphicFrame>
        <p:nvGraphicFramePr>
          <p:cNvPr id="6" name="Table 5">
            <a:extLst>
              <a:ext uri="{FF2B5EF4-FFF2-40B4-BE49-F238E27FC236}">
                <a16:creationId xmlns:a16="http://schemas.microsoft.com/office/drawing/2014/main" id="{C902D4BF-9B8C-F1EA-DFA2-E612400FF80B}"/>
              </a:ext>
            </a:extLst>
          </p:cNvPr>
          <p:cNvGraphicFramePr>
            <a:graphicFrameLocks noGrp="1"/>
          </p:cNvGraphicFramePr>
          <p:nvPr>
            <p:extLst>
              <p:ext uri="{D42A27DB-BD31-4B8C-83A1-F6EECF244321}">
                <p14:modId xmlns:p14="http://schemas.microsoft.com/office/powerpoint/2010/main" val="807517495"/>
              </p:ext>
            </p:extLst>
          </p:nvPr>
        </p:nvGraphicFramePr>
        <p:xfrm>
          <a:off x="1040375" y="2809659"/>
          <a:ext cx="9232089" cy="2626560"/>
        </p:xfrm>
        <a:graphic>
          <a:graphicData uri="http://schemas.openxmlformats.org/drawingml/2006/table">
            <a:tbl>
              <a:tblPr firstRow="1" bandRow="1">
                <a:tableStyleId>{5C22544A-7EE6-4342-B048-85BDC9FD1C3A}</a:tableStyleId>
              </a:tblPr>
              <a:tblGrid>
                <a:gridCol w="2136351">
                  <a:extLst>
                    <a:ext uri="{9D8B030D-6E8A-4147-A177-3AD203B41FA5}">
                      <a16:colId xmlns:a16="http://schemas.microsoft.com/office/drawing/2014/main" val="1590021489"/>
                    </a:ext>
                  </a:extLst>
                </a:gridCol>
                <a:gridCol w="534088">
                  <a:extLst>
                    <a:ext uri="{9D8B030D-6E8A-4147-A177-3AD203B41FA5}">
                      <a16:colId xmlns:a16="http://schemas.microsoft.com/office/drawing/2014/main" val="3650980643"/>
                    </a:ext>
                  </a:extLst>
                </a:gridCol>
                <a:gridCol w="762982">
                  <a:extLst>
                    <a:ext uri="{9D8B030D-6E8A-4147-A177-3AD203B41FA5}">
                      <a16:colId xmlns:a16="http://schemas.microsoft.com/office/drawing/2014/main" val="2900567912"/>
                    </a:ext>
                  </a:extLst>
                </a:gridCol>
                <a:gridCol w="1297070">
                  <a:extLst>
                    <a:ext uri="{9D8B030D-6E8A-4147-A177-3AD203B41FA5}">
                      <a16:colId xmlns:a16="http://schemas.microsoft.com/office/drawing/2014/main" val="1267079830"/>
                    </a:ext>
                  </a:extLst>
                </a:gridCol>
                <a:gridCol w="2060052">
                  <a:extLst>
                    <a:ext uri="{9D8B030D-6E8A-4147-A177-3AD203B41FA5}">
                      <a16:colId xmlns:a16="http://schemas.microsoft.com/office/drawing/2014/main" val="2367021754"/>
                    </a:ext>
                  </a:extLst>
                </a:gridCol>
                <a:gridCol w="457789">
                  <a:extLst>
                    <a:ext uri="{9D8B030D-6E8A-4147-A177-3AD203B41FA5}">
                      <a16:colId xmlns:a16="http://schemas.microsoft.com/office/drawing/2014/main" val="1721538880"/>
                    </a:ext>
                  </a:extLst>
                </a:gridCol>
                <a:gridCol w="686684">
                  <a:extLst>
                    <a:ext uri="{9D8B030D-6E8A-4147-A177-3AD203B41FA5}">
                      <a16:colId xmlns:a16="http://schemas.microsoft.com/office/drawing/2014/main" val="2232094074"/>
                    </a:ext>
                  </a:extLst>
                </a:gridCol>
                <a:gridCol w="1297073">
                  <a:extLst>
                    <a:ext uri="{9D8B030D-6E8A-4147-A177-3AD203B41FA5}">
                      <a16:colId xmlns:a16="http://schemas.microsoft.com/office/drawing/2014/main" val="2605263832"/>
                    </a:ext>
                  </a:extLst>
                </a:gridCol>
              </a:tblGrid>
              <a:tr h="118662">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L="55440" marR="554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r>
                        <a:rPr lang="en-US" sz="1200" b="0" dirty="0">
                          <a:solidFill>
                            <a:schemeClr val="tx1"/>
                          </a:solidFill>
                          <a:latin typeface="Arial" panose="020B0604020202020204" pitchFamily="34" charset="0"/>
                          <a:cs typeface="Arial" panose="020B0604020202020204" pitchFamily="34" charset="0"/>
                        </a:rPr>
                        <a:t>Dose reduced/dose not reduced</a:t>
                      </a:r>
                    </a:p>
                  </a:txBody>
                  <a:tcPr marL="55440" marR="554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latin typeface="Arial" panose="020B0604020202020204" pitchFamily="34" charset="0"/>
                        <a:cs typeface="Arial" panose="020B0604020202020204" pitchFamily="34" charset="0"/>
                      </a:endParaRPr>
                    </a:p>
                  </a:txBody>
                  <a:tcPr marL="55440" marR="55440"/>
                </a:tc>
                <a:tc hMerge="1">
                  <a:txBody>
                    <a:bodyPr/>
                    <a:lstStyle/>
                    <a:p>
                      <a:endParaRPr lang="en-US" sz="1200" dirty="0">
                        <a:latin typeface="Arial" panose="020B0604020202020204" pitchFamily="34" charset="0"/>
                        <a:cs typeface="Arial" panose="020B0604020202020204" pitchFamily="34" charset="0"/>
                      </a:endParaRPr>
                    </a:p>
                  </a:txBody>
                  <a:tcPr marL="55440" marR="55440"/>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L="55440" marR="554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L="55440" marR="554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L="55440" marR="554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L="55440" marR="554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408955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Liposomal irinotecan</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N</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Events</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OS (95% CI)</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Oxaliplatin</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N</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Events</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latin typeface="Arial" panose="020B0604020202020204" pitchFamily="34" charset="0"/>
                          <a:cs typeface="Arial" panose="020B0604020202020204" pitchFamily="34" charset="0"/>
                        </a:rPr>
                        <a:t>OS (95% CI)</a:t>
                      </a:r>
                    </a:p>
                  </a:txBody>
                  <a:tcPr marL="55440" marR="55440" anchor="b">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124572"/>
                  </a:ext>
                </a:extLst>
              </a:tr>
              <a:tr h="0">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194</a:t>
                      </a: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118</a:t>
                      </a: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12.6 (11.0-14.5)</a:t>
                      </a: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217</a:t>
                      </a: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128</a:t>
                      </a: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13.5-(11.7-15.2)</a:t>
                      </a:r>
                    </a:p>
                  </a:txBody>
                  <a:tcPr marL="55440" marR="55440" marT="81720" marB="81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629199"/>
                  </a:ext>
                </a:extLst>
              </a:tr>
              <a:tr h="0">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176</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129</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9.4 (7.6-11.5)</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153</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119</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7.7 (6.2-10.2)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39652629"/>
                  </a:ext>
                </a:extLst>
              </a:tr>
              <a:tr h="0">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63</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43</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13.0 (8.6-15.4)</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72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46</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14.4 (11.5-15.9)</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9421141"/>
                  </a:ext>
                </a:extLst>
              </a:tr>
              <a:tr h="0">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49</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35</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10.9 (7.7-13.9)</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40</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32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8.3 (5.9-11.2)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77540961"/>
                  </a:ext>
                </a:extLst>
              </a:tr>
              <a:tr h="0">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131</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75</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12.1 (10.5-16.2)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145</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82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13.2 (11.1-16.2)</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4096881"/>
                  </a:ext>
                </a:extLst>
              </a:tr>
              <a:tr h="0">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127</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94</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8.6 (6.6-11.6)</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dirty="0">
                        <a:latin typeface="Arial" panose="020B0604020202020204" pitchFamily="34" charset="0"/>
                        <a:cs typeface="Arial" panose="020B0604020202020204" pitchFamily="34" charset="0"/>
                      </a:endParaRP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113</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87</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a:latin typeface="Arial" panose="020B0604020202020204" pitchFamily="34" charset="0"/>
                          <a:cs typeface="Arial" panose="020B0604020202020204" pitchFamily="34" charset="0"/>
                        </a:rPr>
                        <a:t>7.5 (5.7-10.3)</a:t>
                      </a:r>
                    </a:p>
                  </a:txBody>
                  <a:tcPr marL="55440" marR="55440" marT="81720" marB="81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9780094"/>
                  </a:ext>
                </a:extLst>
              </a:tr>
            </a:tbl>
          </a:graphicData>
        </a:graphic>
      </p:graphicFrame>
      <p:sp>
        <p:nvSpPr>
          <p:cNvPr id="50" name="TextBox 49">
            <a:extLst>
              <a:ext uri="{FF2B5EF4-FFF2-40B4-BE49-F238E27FC236}">
                <a16:creationId xmlns:a16="http://schemas.microsoft.com/office/drawing/2014/main" id="{2ECB82A8-DB09-0485-380F-31970F9ACC7C}"/>
              </a:ext>
            </a:extLst>
          </p:cNvPr>
          <p:cNvSpPr txBox="1"/>
          <p:nvPr/>
        </p:nvSpPr>
        <p:spPr>
          <a:xfrm>
            <a:off x="1042170"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a:t>
            </a:r>
          </a:p>
        </p:txBody>
      </p:sp>
      <p:sp>
        <p:nvSpPr>
          <p:cNvPr id="52" name="TextBox 51">
            <a:extLst>
              <a:ext uri="{FF2B5EF4-FFF2-40B4-BE49-F238E27FC236}">
                <a16:creationId xmlns:a16="http://schemas.microsoft.com/office/drawing/2014/main" id="{5BEB7D33-6128-00C4-2332-9A11C1DA60C0}"/>
              </a:ext>
            </a:extLst>
          </p:cNvPr>
          <p:cNvSpPr txBox="1"/>
          <p:nvPr/>
        </p:nvSpPr>
        <p:spPr>
          <a:xfrm>
            <a:off x="3041314"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17</a:t>
            </a:r>
          </a:p>
        </p:txBody>
      </p:sp>
      <p:sp>
        <p:nvSpPr>
          <p:cNvPr id="53" name="TextBox 52">
            <a:extLst>
              <a:ext uri="{FF2B5EF4-FFF2-40B4-BE49-F238E27FC236}">
                <a16:creationId xmlns:a16="http://schemas.microsoft.com/office/drawing/2014/main" id="{65C11298-DBC5-38AE-F7FE-B4426BD99224}"/>
              </a:ext>
            </a:extLst>
          </p:cNvPr>
          <p:cNvSpPr txBox="1"/>
          <p:nvPr/>
        </p:nvSpPr>
        <p:spPr>
          <a:xfrm>
            <a:off x="1762595"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10</a:t>
            </a:r>
          </a:p>
        </p:txBody>
      </p:sp>
      <p:cxnSp>
        <p:nvCxnSpPr>
          <p:cNvPr id="54" name="Straight Connector 53">
            <a:extLst>
              <a:ext uri="{FF2B5EF4-FFF2-40B4-BE49-F238E27FC236}">
                <a16:creationId xmlns:a16="http://schemas.microsoft.com/office/drawing/2014/main" id="{6F75EE5E-E12B-4AB0-AFA5-77D681E3AFD0}"/>
              </a:ext>
            </a:extLst>
          </p:cNvPr>
          <p:cNvCxnSpPr>
            <a:cxnSpLocks/>
          </p:cNvCxnSpPr>
          <p:nvPr/>
        </p:nvCxnSpPr>
        <p:spPr>
          <a:xfrm rot="16200000" flipH="1">
            <a:off x="1795705"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2BD3C79-8003-9736-940B-7238FEA86C1D}"/>
              </a:ext>
            </a:extLst>
          </p:cNvPr>
          <p:cNvCxnSpPr>
            <a:cxnSpLocks/>
          </p:cNvCxnSpPr>
          <p:nvPr/>
        </p:nvCxnSpPr>
        <p:spPr>
          <a:xfrm rot="16200000" flipH="1">
            <a:off x="3086092"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D7B74F8-00DA-A7B2-B408-DBAD46C9A026}"/>
              </a:ext>
            </a:extLst>
          </p:cNvPr>
          <p:cNvCxnSpPr>
            <a:cxnSpLocks/>
          </p:cNvCxnSpPr>
          <p:nvPr/>
        </p:nvCxnSpPr>
        <p:spPr>
          <a:xfrm flipH="1">
            <a:off x="1062394" y="5354182"/>
            <a:ext cx="2052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5317DE0A-875C-B855-CD58-FB2C4513FBF1}"/>
              </a:ext>
            </a:extLst>
          </p:cNvPr>
          <p:cNvSpPr txBox="1"/>
          <p:nvPr/>
        </p:nvSpPr>
        <p:spPr>
          <a:xfrm>
            <a:off x="1211797" y="5595710"/>
            <a:ext cx="1734449"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Median OS (95% CI), months</a:t>
            </a:r>
          </a:p>
        </p:txBody>
      </p:sp>
      <p:sp>
        <p:nvSpPr>
          <p:cNvPr id="70" name="TextBox 69">
            <a:extLst>
              <a:ext uri="{FF2B5EF4-FFF2-40B4-BE49-F238E27FC236}">
                <a16:creationId xmlns:a16="http://schemas.microsoft.com/office/drawing/2014/main" id="{C36F195F-9718-8F77-42D4-98F418DF3E13}"/>
              </a:ext>
            </a:extLst>
          </p:cNvPr>
          <p:cNvSpPr txBox="1"/>
          <p:nvPr/>
        </p:nvSpPr>
        <p:spPr>
          <a:xfrm>
            <a:off x="1937220"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11</a:t>
            </a:r>
          </a:p>
        </p:txBody>
      </p:sp>
      <p:cxnSp>
        <p:nvCxnSpPr>
          <p:cNvPr id="71" name="Straight Connector 70">
            <a:extLst>
              <a:ext uri="{FF2B5EF4-FFF2-40B4-BE49-F238E27FC236}">
                <a16:creationId xmlns:a16="http://schemas.microsoft.com/office/drawing/2014/main" id="{9DA7F62F-7BFE-527B-403B-19DCB969428E}"/>
              </a:ext>
            </a:extLst>
          </p:cNvPr>
          <p:cNvCxnSpPr>
            <a:cxnSpLocks/>
          </p:cNvCxnSpPr>
          <p:nvPr/>
        </p:nvCxnSpPr>
        <p:spPr>
          <a:xfrm rot="16200000" flipH="1">
            <a:off x="1970330"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35ADBA20-58DC-E90A-6A8B-2310DC9D3133}"/>
              </a:ext>
            </a:extLst>
          </p:cNvPr>
          <p:cNvSpPr txBox="1"/>
          <p:nvPr/>
        </p:nvSpPr>
        <p:spPr>
          <a:xfrm>
            <a:off x="2121370"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12</a:t>
            </a:r>
          </a:p>
        </p:txBody>
      </p:sp>
      <p:cxnSp>
        <p:nvCxnSpPr>
          <p:cNvPr id="73" name="Straight Connector 72">
            <a:extLst>
              <a:ext uri="{FF2B5EF4-FFF2-40B4-BE49-F238E27FC236}">
                <a16:creationId xmlns:a16="http://schemas.microsoft.com/office/drawing/2014/main" id="{9FE5E22D-A4B3-E9AA-1343-A4A0DC17D431}"/>
              </a:ext>
            </a:extLst>
          </p:cNvPr>
          <p:cNvCxnSpPr>
            <a:cxnSpLocks/>
          </p:cNvCxnSpPr>
          <p:nvPr/>
        </p:nvCxnSpPr>
        <p:spPr>
          <a:xfrm rot="16200000" flipH="1">
            <a:off x="2154480"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429FACE8-519A-1214-A081-4CAED8E72A72}"/>
              </a:ext>
            </a:extLst>
          </p:cNvPr>
          <p:cNvSpPr txBox="1"/>
          <p:nvPr/>
        </p:nvSpPr>
        <p:spPr>
          <a:xfrm>
            <a:off x="2311870"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13</a:t>
            </a:r>
          </a:p>
        </p:txBody>
      </p:sp>
      <p:cxnSp>
        <p:nvCxnSpPr>
          <p:cNvPr id="75" name="Straight Connector 74">
            <a:extLst>
              <a:ext uri="{FF2B5EF4-FFF2-40B4-BE49-F238E27FC236}">
                <a16:creationId xmlns:a16="http://schemas.microsoft.com/office/drawing/2014/main" id="{85784EF9-AF69-8398-B1D4-8677188051CC}"/>
              </a:ext>
            </a:extLst>
          </p:cNvPr>
          <p:cNvCxnSpPr>
            <a:cxnSpLocks/>
          </p:cNvCxnSpPr>
          <p:nvPr/>
        </p:nvCxnSpPr>
        <p:spPr>
          <a:xfrm rot="16200000" flipH="1">
            <a:off x="2344980"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5B19DB93-A627-DC05-B378-DAD332FDB10C}"/>
              </a:ext>
            </a:extLst>
          </p:cNvPr>
          <p:cNvSpPr txBox="1"/>
          <p:nvPr/>
        </p:nvSpPr>
        <p:spPr>
          <a:xfrm>
            <a:off x="1600980"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9</a:t>
            </a:r>
          </a:p>
        </p:txBody>
      </p:sp>
      <p:cxnSp>
        <p:nvCxnSpPr>
          <p:cNvPr id="77" name="Straight Connector 76">
            <a:extLst>
              <a:ext uri="{FF2B5EF4-FFF2-40B4-BE49-F238E27FC236}">
                <a16:creationId xmlns:a16="http://schemas.microsoft.com/office/drawing/2014/main" id="{9AC7AEF3-E420-329A-0460-DD17AFC8E815}"/>
              </a:ext>
            </a:extLst>
          </p:cNvPr>
          <p:cNvCxnSpPr>
            <a:cxnSpLocks/>
          </p:cNvCxnSpPr>
          <p:nvPr/>
        </p:nvCxnSpPr>
        <p:spPr>
          <a:xfrm rot="16200000" flipH="1">
            <a:off x="1602030"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68592A2F-421D-2C71-E7BB-4D268FC6F7C0}"/>
              </a:ext>
            </a:extLst>
          </p:cNvPr>
          <p:cNvSpPr txBox="1"/>
          <p:nvPr/>
        </p:nvSpPr>
        <p:spPr>
          <a:xfrm>
            <a:off x="1407305"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8</a:t>
            </a:r>
          </a:p>
        </p:txBody>
      </p:sp>
      <p:cxnSp>
        <p:nvCxnSpPr>
          <p:cNvPr id="79" name="Straight Connector 78">
            <a:extLst>
              <a:ext uri="{FF2B5EF4-FFF2-40B4-BE49-F238E27FC236}">
                <a16:creationId xmlns:a16="http://schemas.microsoft.com/office/drawing/2014/main" id="{CE6DFE1F-33EB-A2DB-CF58-43DA379D1234}"/>
              </a:ext>
            </a:extLst>
          </p:cNvPr>
          <p:cNvCxnSpPr>
            <a:cxnSpLocks/>
          </p:cNvCxnSpPr>
          <p:nvPr/>
        </p:nvCxnSpPr>
        <p:spPr>
          <a:xfrm rot="16200000" flipH="1">
            <a:off x="1408355"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A3033195-2D35-E44E-256D-BB783F831B02}"/>
              </a:ext>
            </a:extLst>
          </p:cNvPr>
          <p:cNvSpPr txBox="1"/>
          <p:nvPr/>
        </p:nvSpPr>
        <p:spPr>
          <a:xfrm>
            <a:off x="1223155"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7</a:t>
            </a:r>
          </a:p>
        </p:txBody>
      </p:sp>
      <p:cxnSp>
        <p:nvCxnSpPr>
          <p:cNvPr id="81" name="Straight Connector 80">
            <a:extLst>
              <a:ext uri="{FF2B5EF4-FFF2-40B4-BE49-F238E27FC236}">
                <a16:creationId xmlns:a16="http://schemas.microsoft.com/office/drawing/2014/main" id="{5083BED7-1D16-8DA0-3FE5-5373CBEF9555}"/>
              </a:ext>
            </a:extLst>
          </p:cNvPr>
          <p:cNvCxnSpPr>
            <a:cxnSpLocks/>
          </p:cNvCxnSpPr>
          <p:nvPr/>
        </p:nvCxnSpPr>
        <p:spPr>
          <a:xfrm rot="16200000" flipH="1">
            <a:off x="1224205"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656646DD-E547-588C-E760-46E34659B2EB}"/>
              </a:ext>
            </a:extLst>
          </p:cNvPr>
          <p:cNvCxnSpPr>
            <a:cxnSpLocks/>
          </p:cNvCxnSpPr>
          <p:nvPr/>
        </p:nvCxnSpPr>
        <p:spPr>
          <a:xfrm rot="16200000" flipH="1">
            <a:off x="1040055"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E9628FB4-C877-ECF2-260F-4C970E2029EE}"/>
              </a:ext>
            </a:extLst>
          </p:cNvPr>
          <p:cNvSpPr txBox="1"/>
          <p:nvPr/>
        </p:nvSpPr>
        <p:spPr>
          <a:xfrm>
            <a:off x="2488864"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cxnSp>
        <p:nvCxnSpPr>
          <p:cNvPr id="84" name="Straight Connector 83">
            <a:extLst>
              <a:ext uri="{FF2B5EF4-FFF2-40B4-BE49-F238E27FC236}">
                <a16:creationId xmlns:a16="http://schemas.microsoft.com/office/drawing/2014/main" id="{F0486B4B-40A5-D381-84BC-620CDFE8ABEF}"/>
              </a:ext>
            </a:extLst>
          </p:cNvPr>
          <p:cNvCxnSpPr>
            <a:cxnSpLocks/>
          </p:cNvCxnSpPr>
          <p:nvPr/>
        </p:nvCxnSpPr>
        <p:spPr>
          <a:xfrm rot="16200000" flipH="1">
            <a:off x="2533642"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7422FA20-BA5C-5F2B-5772-69D52F5BF3B9}"/>
              </a:ext>
            </a:extLst>
          </p:cNvPr>
          <p:cNvSpPr txBox="1"/>
          <p:nvPr/>
        </p:nvSpPr>
        <p:spPr>
          <a:xfrm>
            <a:off x="2663489"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cxnSp>
        <p:nvCxnSpPr>
          <p:cNvPr id="86" name="Straight Connector 85">
            <a:extLst>
              <a:ext uri="{FF2B5EF4-FFF2-40B4-BE49-F238E27FC236}">
                <a16:creationId xmlns:a16="http://schemas.microsoft.com/office/drawing/2014/main" id="{8C6C711A-5047-BC09-E74E-089BD3D4313B}"/>
              </a:ext>
            </a:extLst>
          </p:cNvPr>
          <p:cNvCxnSpPr>
            <a:cxnSpLocks/>
          </p:cNvCxnSpPr>
          <p:nvPr/>
        </p:nvCxnSpPr>
        <p:spPr>
          <a:xfrm rot="16200000" flipH="1">
            <a:off x="2708267"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2AF26C67-03D0-A381-8ABB-EBB5BF2D1C7B}"/>
              </a:ext>
            </a:extLst>
          </p:cNvPr>
          <p:cNvSpPr txBox="1"/>
          <p:nvPr/>
        </p:nvSpPr>
        <p:spPr>
          <a:xfrm>
            <a:off x="2860339"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cxnSp>
        <p:nvCxnSpPr>
          <p:cNvPr id="88" name="Straight Connector 87">
            <a:extLst>
              <a:ext uri="{FF2B5EF4-FFF2-40B4-BE49-F238E27FC236}">
                <a16:creationId xmlns:a16="http://schemas.microsoft.com/office/drawing/2014/main" id="{70263B1E-CF14-C94B-470C-087150E08847}"/>
              </a:ext>
            </a:extLst>
          </p:cNvPr>
          <p:cNvCxnSpPr>
            <a:cxnSpLocks/>
          </p:cNvCxnSpPr>
          <p:nvPr/>
        </p:nvCxnSpPr>
        <p:spPr>
          <a:xfrm rot="16200000" flipH="1">
            <a:off x="2905117"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34B9C454-82DE-2EC3-7FB6-693A17503453}"/>
              </a:ext>
            </a:extLst>
          </p:cNvPr>
          <p:cNvGrpSpPr/>
          <p:nvPr/>
        </p:nvGrpSpPr>
        <p:grpSpPr>
          <a:xfrm>
            <a:off x="1166732" y="5064846"/>
            <a:ext cx="937137" cy="98987"/>
            <a:chOff x="2399788" y="5693597"/>
            <a:chExt cx="937137" cy="98987"/>
          </a:xfrm>
        </p:grpSpPr>
        <p:cxnSp>
          <p:nvCxnSpPr>
            <p:cNvPr id="89" name="Straight Connector 88">
              <a:extLst>
                <a:ext uri="{FF2B5EF4-FFF2-40B4-BE49-F238E27FC236}">
                  <a16:creationId xmlns:a16="http://schemas.microsoft.com/office/drawing/2014/main" id="{E37EA6E0-14FE-693E-0967-5C1654EE74ED}"/>
                </a:ext>
              </a:extLst>
            </p:cNvPr>
            <p:cNvCxnSpPr>
              <a:cxnSpLocks/>
            </p:cNvCxnSpPr>
            <p:nvPr/>
          </p:nvCxnSpPr>
          <p:spPr>
            <a:xfrm>
              <a:off x="2402381" y="5743090"/>
              <a:ext cx="934544"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3C57627-3AF9-B3C4-A8ED-2EE920FBC12C}"/>
                </a:ext>
              </a:extLst>
            </p:cNvPr>
            <p:cNvCxnSpPr>
              <a:cxnSpLocks/>
            </p:cNvCxnSpPr>
            <p:nvPr/>
          </p:nvCxnSpPr>
          <p:spPr>
            <a:xfrm>
              <a:off x="239978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B937949-5AF0-F103-4692-B3A6B0D93FF8}"/>
                </a:ext>
              </a:extLst>
            </p:cNvPr>
            <p:cNvCxnSpPr>
              <a:cxnSpLocks/>
            </p:cNvCxnSpPr>
            <p:nvPr/>
          </p:nvCxnSpPr>
          <p:spPr>
            <a:xfrm>
              <a:off x="333323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96" name="Oval 95">
            <a:extLst>
              <a:ext uri="{FF2B5EF4-FFF2-40B4-BE49-F238E27FC236}">
                <a16:creationId xmlns:a16="http://schemas.microsoft.com/office/drawing/2014/main" id="{179AFCA3-CDF3-AED8-7CC1-A1B56DF3E7DD}"/>
              </a:ext>
            </a:extLst>
          </p:cNvPr>
          <p:cNvSpPr/>
          <p:nvPr/>
        </p:nvSpPr>
        <p:spPr>
          <a:xfrm>
            <a:off x="1507389" y="5071055"/>
            <a:ext cx="86568" cy="8656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E576878E-DB76-BC73-809F-2FBF8CDE7BA8}"/>
              </a:ext>
            </a:extLst>
          </p:cNvPr>
          <p:cNvGrpSpPr/>
          <p:nvPr/>
        </p:nvGrpSpPr>
        <p:grpSpPr>
          <a:xfrm>
            <a:off x="1382631" y="4376866"/>
            <a:ext cx="1152000" cy="98987"/>
            <a:chOff x="2399788" y="5693597"/>
            <a:chExt cx="937137" cy="98987"/>
          </a:xfrm>
        </p:grpSpPr>
        <p:cxnSp>
          <p:nvCxnSpPr>
            <p:cNvPr id="98" name="Straight Connector 97">
              <a:extLst>
                <a:ext uri="{FF2B5EF4-FFF2-40B4-BE49-F238E27FC236}">
                  <a16:creationId xmlns:a16="http://schemas.microsoft.com/office/drawing/2014/main" id="{31307254-7960-8648-22FB-6F81FFB50A99}"/>
                </a:ext>
              </a:extLst>
            </p:cNvPr>
            <p:cNvCxnSpPr>
              <a:cxnSpLocks/>
            </p:cNvCxnSpPr>
            <p:nvPr/>
          </p:nvCxnSpPr>
          <p:spPr>
            <a:xfrm>
              <a:off x="2402381" y="5743090"/>
              <a:ext cx="934544" cy="0"/>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A9122F25-44BA-5207-5AAF-93ADF87FC511}"/>
                </a:ext>
              </a:extLst>
            </p:cNvPr>
            <p:cNvCxnSpPr>
              <a:cxnSpLocks/>
            </p:cNvCxnSpPr>
            <p:nvPr/>
          </p:nvCxnSpPr>
          <p:spPr>
            <a:xfrm>
              <a:off x="239978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372B185-768A-D1A1-2E47-3ED706C44411}"/>
                </a:ext>
              </a:extLst>
            </p:cNvPr>
            <p:cNvCxnSpPr>
              <a:cxnSpLocks/>
            </p:cNvCxnSpPr>
            <p:nvPr/>
          </p:nvCxnSpPr>
          <p:spPr>
            <a:xfrm>
              <a:off x="333323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01" name="Oval 100">
            <a:extLst>
              <a:ext uri="{FF2B5EF4-FFF2-40B4-BE49-F238E27FC236}">
                <a16:creationId xmlns:a16="http://schemas.microsoft.com/office/drawing/2014/main" id="{C0A81416-7A88-665F-A553-7C67E4D2CDE4}"/>
              </a:ext>
            </a:extLst>
          </p:cNvPr>
          <p:cNvSpPr/>
          <p:nvPr/>
        </p:nvSpPr>
        <p:spPr>
          <a:xfrm>
            <a:off x="1937220" y="4383075"/>
            <a:ext cx="86568" cy="86568"/>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7D1E39D7-7AF3-A2A7-D142-C5F2748B6B74}"/>
              </a:ext>
            </a:extLst>
          </p:cNvPr>
          <p:cNvGrpSpPr/>
          <p:nvPr/>
        </p:nvGrpSpPr>
        <p:grpSpPr>
          <a:xfrm>
            <a:off x="1884281" y="4717380"/>
            <a:ext cx="1080000" cy="98987"/>
            <a:chOff x="2399788" y="5693597"/>
            <a:chExt cx="937137" cy="98987"/>
          </a:xfrm>
        </p:grpSpPr>
        <p:cxnSp>
          <p:nvCxnSpPr>
            <p:cNvPr id="103" name="Straight Connector 102">
              <a:extLst>
                <a:ext uri="{FF2B5EF4-FFF2-40B4-BE49-F238E27FC236}">
                  <a16:creationId xmlns:a16="http://schemas.microsoft.com/office/drawing/2014/main" id="{0111B910-00D2-A8D4-A00E-0CE6741F6BF6}"/>
                </a:ext>
              </a:extLst>
            </p:cNvPr>
            <p:cNvCxnSpPr>
              <a:cxnSpLocks/>
            </p:cNvCxnSpPr>
            <p:nvPr/>
          </p:nvCxnSpPr>
          <p:spPr>
            <a:xfrm>
              <a:off x="2402381" y="5743090"/>
              <a:ext cx="934544"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F17F48DA-DEE7-5D75-FA3E-2DBA2AC7C278}"/>
                </a:ext>
              </a:extLst>
            </p:cNvPr>
            <p:cNvCxnSpPr>
              <a:cxnSpLocks/>
            </p:cNvCxnSpPr>
            <p:nvPr/>
          </p:nvCxnSpPr>
          <p:spPr>
            <a:xfrm>
              <a:off x="239978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631EF26-6E84-BDE4-1171-791338ADC401}"/>
                </a:ext>
              </a:extLst>
            </p:cNvPr>
            <p:cNvCxnSpPr>
              <a:cxnSpLocks/>
            </p:cNvCxnSpPr>
            <p:nvPr/>
          </p:nvCxnSpPr>
          <p:spPr>
            <a:xfrm>
              <a:off x="333323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06" name="Oval 105">
            <a:extLst>
              <a:ext uri="{FF2B5EF4-FFF2-40B4-BE49-F238E27FC236}">
                <a16:creationId xmlns:a16="http://schemas.microsoft.com/office/drawing/2014/main" id="{9341265F-24E1-145B-CB2D-76854B0A7839}"/>
              </a:ext>
            </a:extLst>
          </p:cNvPr>
          <p:cNvSpPr/>
          <p:nvPr/>
        </p:nvSpPr>
        <p:spPr>
          <a:xfrm>
            <a:off x="2140982" y="4723589"/>
            <a:ext cx="86568" cy="86568"/>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A2A5DE67-1020-51E5-DBBC-B74D7090B658}"/>
              </a:ext>
            </a:extLst>
          </p:cNvPr>
          <p:cNvGrpSpPr/>
          <p:nvPr/>
        </p:nvGrpSpPr>
        <p:grpSpPr>
          <a:xfrm>
            <a:off x="1547731" y="4021266"/>
            <a:ext cx="1260000" cy="98987"/>
            <a:chOff x="2399788" y="5693597"/>
            <a:chExt cx="937137" cy="98987"/>
          </a:xfrm>
        </p:grpSpPr>
        <p:cxnSp>
          <p:nvCxnSpPr>
            <p:cNvPr id="108" name="Straight Connector 107">
              <a:extLst>
                <a:ext uri="{FF2B5EF4-FFF2-40B4-BE49-F238E27FC236}">
                  <a16:creationId xmlns:a16="http://schemas.microsoft.com/office/drawing/2014/main" id="{D45D3A51-9DC1-9F96-C1AC-DCB764E6C4E8}"/>
                </a:ext>
              </a:extLst>
            </p:cNvPr>
            <p:cNvCxnSpPr>
              <a:cxnSpLocks/>
            </p:cNvCxnSpPr>
            <p:nvPr/>
          </p:nvCxnSpPr>
          <p:spPr>
            <a:xfrm>
              <a:off x="2402381" y="5743090"/>
              <a:ext cx="934544" cy="0"/>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DD52FCF7-F7C2-105D-30DB-BDB9C7A313EB}"/>
                </a:ext>
              </a:extLst>
            </p:cNvPr>
            <p:cNvCxnSpPr>
              <a:cxnSpLocks/>
            </p:cNvCxnSpPr>
            <p:nvPr/>
          </p:nvCxnSpPr>
          <p:spPr>
            <a:xfrm>
              <a:off x="239978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C1AB6008-A87C-546B-F827-5882FFFF223D}"/>
                </a:ext>
              </a:extLst>
            </p:cNvPr>
            <p:cNvCxnSpPr>
              <a:cxnSpLocks/>
            </p:cNvCxnSpPr>
            <p:nvPr/>
          </p:nvCxnSpPr>
          <p:spPr>
            <a:xfrm>
              <a:off x="333323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11" name="Oval 110">
            <a:extLst>
              <a:ext uri="{FF2B5EF4-FFF2-40B4-BE49-F238E27FC236}">
                <a16:creationId xmlns:a16="http://schemas.microsoft.com/office/drawing/2014/main" id="{A2F18530-100A-8A1A-6530-84B1A3F44DF1}"/>
              </a:ext>
            </a:extLst>
          </p:cNvPr>
          <p:cNvSpPr/>
          <p:nvPr/>
        </p:nvSpPr>
        <p:spPr>
          <a:xfrm>
            <a:off x="2328696" y="4027475"/>
            <a:ext cx="86568" cy="86568"/>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C8D0B9B6-C7BB-4AEF-4726-9CF2A857803A}"/>
              </a:ext>
            </a:extLst>
          </p:cNvPr>
          <p:cNvGrpSpPr/>
          <p:nvPr/>
        </p:nvGrpSpPr>
        <p:grpSpPr>
          <a:xfrm>
            <a:off x="1357231" y="3678365"/>
            <a:ext cx="720000" cy="98987"/>
            <a:chOff x="2399788" y="5693597"/>
            <a:chExt cx="937137" cy="98987"/>
          </a:xfrm>
        </p:grpSpPr>
        <p:cxnSp>
          <p:nvCxnSpPr>
            <p:cNvPr id="113" name="Straight Connector 112">
              <a:extLst>
                <a:ext uri="{FF2B5EF4-FFF2-40B4-BE49-F238E27FC236}">
                  <a16:creationId xmlns:a16="http://schemas.microsoft.com/office/drawing/2014/main" id="{9396BED1-6A9E-9525-2CEB-53A82D08F2B1}"/>
                </a:ext>
              </a:extLst>
            </p:cNvPr>
            <p:cNvCxnSpPr>
              <a:cxnSpLocks/>
            </p:cNvCxnSpPr>
            <p:nvPr/>
          </p:nvCxnSpPr>
          <p:spPr>
            <a:xfrm>
              <a:off x="2402381" y="5743090"/>
              <a:ext cx="934544" cy="0"/>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070405A7-E4C4-9776-9FFE-96F03F333DDE}"/>
                </a:ext>
              </a:extLst>
            </p:cNvPr>
            <p:cNvCxnSpPr>
              <a:cxnSpLocks/>
            </p:cNvCxnSpPr>
            <p:nvPr/>
          </p:nvCxnSpPr>
          <p:spPr>
            <a:xfrm>
              <a:off x="239978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6BDC99BB-F85F-0404-26A6-402391B7ECBD}"/>
                </a:ext>
              </a:extLst>
            </p:cNvPr>
            <p:cNvCxnSpPr>
              <a:cxnSpLocks/>
            </p:cNvCxnSpPr>
            <p:nvPr/>
          </p:nvCxnSpPr>
          <p:spPr>
            <a:xfrm>
              <a:off x="333323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16" name="Oval 115">
            <a:extLst>
              <a:ext uri="{FF2B5EF4-FFF2-40B4-BE49-F238E27FC236}">
                <a16:creationId xmlns:a16="http://schemas.microsoft.com/office/drawing/2014/main" id="{D8BE1AA7-58D1-91EB-3547-F2E2C7143938}"/>
              </a:ext>
            </a:extLst>
          </p:cNvPr>
          <p:cNvSpPr/>
          <p:nvPr/>
        </p:nvSpPr>
        <p:spPr>
          <a:xfrm>
            <a:off x="1645264" y="3684574"/>
            <a:ext cx="86568" cy="86568"/>
          </a:xfrm>
          <a:prstGeom prst="ellipse">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36720266-6298-CA70-40D7-FEAB213618A4}"/>
              </a:ext>
            </a:extLst>
          </p:cNvPr>
          <p:cNvGrpSpPr/>
          <p:nvPr/>
        </p:nvGrpSpPr>
        <p:grpSpPr>
          <a:xfrm>
            <a:off x="1982706" y="3323261"/>
            <a:ext cx="658800" cy="98987"/>
            <a:chOff x="2399788" y="5693597"/>
            <a:chExt cx="937137" cy="98987"/>
          </a:xfrm>
        </p:grpSpPr>
        <p:cxnSp>
          <p:nvCxnSpPr>
            <p:cNvPr id="118" name="Straight Connector 117">
              <a:extLst>
                <a:ext uri="{FF2B5EF4-FFF2-40B4-BE49-F238E27FC236}">
                  <a16:creationId xmlns:a16="http://schemas.microsoft.com/office/drawing/2014/main" id="{8F40FE24-F62B-EF5C-898E-B8E567E777CF}"/>
                </a:ext>
              </a:extLst>
            </p:cNvPr>
            <p:cNvCxnSpPr>
              <a:cxnSpLocks/>
            </p:cNvCxnSpPr>
            <p:nvPr/>
          </p:nvCxnSpPr>
          <p:spPr>
            <a:xfrm>
              <a:off x="2402381" y="5743090"/>
              <a:ext cx="934544" cy="0"/>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D29DDE09-DB59-0D58-C506-6DA101C2966B}"/>
                </a:ext>
              </a:extLst>
            </p:cNvPr>
            <p:cNvCxnSpPr>
              <a:cxnSpLocks/>
            </p:cNvCxnSpPr>
            <p:nvPr/>
          </p:nvCxnSpPr>
          <p:spPr>
            <a:xfrm>
              <a:off x="239978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099E1784-241F-B533-5B62-098D11F293BA}"/>
                </a:ext>
              </a:extLst>
            </p:cNvPr>
            <p:cNvCxnSpPr>
              <a:cxnSpLocks/>
            </p:cNvCxnSpPr>
            <p:nvPr/>
          </p:nvCxnSpPr>
          <p:spPr>
            <a:xfrm>
              <a:off x="333323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21" name="Oval 120">
            <a:extLst>
              <a:ext uri="{FF2B5EF4-FFF2-40B4-BE49-F238E27FC236}">
                <a16:creationId xmlns:a16="http://schemas.microsoft.com/office/drawing/2014/main" id="{3E2EB96E-82EB-5837-F1AD-7823E05C05CE}"/>
              </a:ext>
            </a:extLst>
          </p:cNvPr>
          <p:cNvSpPr/>
          <p:nvPr/>
        </p:nvSpPr>
        <p:spPr>
          <a:xfrm>
            <a:off x="2245255" y="3329470"/>
            <a:ext cx="86568" cy="8656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A8CF4ED6-314C-A2A6-EFDB-E5EF4A632F0D}"/>
              </a:ext>
            </a:extLst>
          </p:cNvPr>
          <p:cNvSpPr txBox="1"/>
          <p:nvPr/>
        </p:nvSpPr>
        <p:spPr>
          <a:xfrm>
            <a:off x="5815876"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5</a:t>
            </a:r>
          </a:p>
        </p:txBody>
      </p:sp>
      <p:sp>
        <p:nvSpPr>
          <p:cNvPr id="123" name="TextBox 122">
            <a:extLst>
              <a:ext uri="{FF2B5EF4-FFF2-40B4-BE49-F238E27FC236}">
                <a16:creationId xmlns:a16="http://schemas.microsoft.com/office/drawing/2014/main" id="{B9A81FB4-8B3B-9E36-8C8F-6A1F6826969C}"/>
              </a:ext>
            </a:extLst>
          </p:cNvPr>
          <p:cNvSpPr txBox="1"/>
          <p:nvPr/>
        </p:nvSpPr>
        <p:spPr>
          <a:xfrm>
            <a:off x="7815020"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17</a:t>
            </a:r>
          </a:p>
        </p:txBody>
      </p:sp>
      <p:sp>
        <p:nvSpPr>
          <p:cNvPr id="124" name="TextBox 123">
            <a:extLst>
              <a:ext uri="{FF2B5EF4-FFF2-40B4-BE49-F238E27FC236}">
                <a16:creationId xmlns:a16="http://schemas.microsoft.com/office/drawing/2014/main" id="{79D76380-0F64-13E6-6CF4-3B25CED4D640}"/>
              </a:ext>
            </a:extLst>
          </p:cNvPr>
          <p:cNvSpPr txBox="1"/>
          <p:nvPr/>
        </p:nvSpPr>
        <p:spPr>
          <a:xfrm>
            <a:off x="6621764"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10</a:t>
            </a:r>
          </a:p>
        </p:txBody>
      </p:sp>
      <p:cxnSp>
        <p:nvCxnSpPr>
          <p:cNvPr id="125" name="Straight Connector 124">
            <a:extLst>
              <a:ext uri="{FF2B5EF4-FFF2-40B4-BE49-F238E27FC236}">
                <a16:creationId xmlns:a16="http://schemas.microsoft.com/office/drawing/2014/main" id="{344480BD-ECDF-4BA2-E612-BD503C1FE888}"/>
              </a:ext>
            </a:extLst>
          </p:cNvPr>
          <p:cNvCxnSpPr>
            <a:cxnSpLocks/>
          </p:cNvCxnSpPr>
          <p:nvPr/>
        </p:nvCxnSpPr>
        <p:spPr>
          <a:xfrm rot="16200000" flipH="1">
            <a:off x="6654874"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3229AF12-03D8-5428-4FA9-7F5B006BDCCD}"/>
              </a:ext>
            </a:extLst>
          </p:cNvPr>
          <p:cNvCxnSpPr>
            <a:cxnSpLocks/>
          </p:cNvCxnSpPr>
          <p:nvPr/>
        </p:nvCxnSpPr>
        <p:spPr>
          <a:xfrm rot="16200000" flipH="1">
            <a:off x="7859798"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68580C99-0BA1-CCCD-5D2A-6F4493FCEEF6}"/>
              </a:ext>
            </a:extLst>
          </p:cNvPr>
          <p:cNvCxnSpPr>
            <a:cxnSpLocks/>
          </p:cNvCxnSpPr>
          <p:nvPr/>
        </p:nvCxnSpPr>
        <p:spPr>
          <a:xfrm flipH="1">
            <a:off x="5836100" y="5354182"/>
            <a:ext cx="2052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EE3F30B9-BAB9-2D3B-DBCD-A0B6607EE125}"/>
              </a:ext>
            </a:extLst>
          </p:cNvPr>
          <p:cNvSpPr txBox="1"/>
          <p:nvPr/>
        </p:nvSpPr>
        <p:spPr>
          <a:xfrm>
            <a:off x="5985503" y="5595710"/>
            <a:ext cx="1734449"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Median OS (95% CI), months</a:t>
            </a:r>
          </a:p>
        </p:txBody>
      </p:sp>
      <p:sp>
        <p:nvSpPr>
          <p:cNvPr id="129" name="TextBox 128">
            <a:extLst>
              <a:ext uri="{FF2B5EF4-FFF2-40B4-BE49-F238E27FC236}">
                <a16:creationId xmlns:a16="http://schemas.microsoft.com/office/drawing/2014/main" id="{C8304B2E-0F42-0BAF-8B75-784A3F8A3FB1}"/>
              </a:ext>
            </a:extLst>
          </p:cNvPr>
          <p:cNvSpPr txBox="1"/>
          <p:nvPr/>
        </p:nvSpPr>
        <p:spPr>
          <a:xfrm>
            <a:off x="6797942"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11</a:t>
            </a:r>
          </a:p>
        </p:txBody>
      </p:sp>
      <p:cxnSp>
        <p:nvCxnSpPr>
          <p:cNvPr id="130" name="Straight Connector 129">
            <a:extLst>
              <a:ext uri="{FF2B5EF4-FFF2-40B4-BE49-F238E27FC236}">
                <a16:creationId xmlns:a16="http://schemas.microsoft.com/office/drawing/2014/main" id="{EDE5E5C7-8943-F4D0-98CD-894C9A9A51C8}"/>
              </a:ext>
            </a:extLst>
          </p:cNvPr>
          <p:cNvCxnSpPr>
            <a:cxnSpLocks/>
          </p:cNvCxnSpPr>
          <p:nvPr/>
        </p:nvCxnSpPr>
        <p:spPr>
          <a:xfrm rot="16200000" flipH="1">
            <a:off x="6831052"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BFA7239C-2BFF-B016-CC8C-71572942C4B7}"/>
              </a:ext>
            </a:extLst>
          </p:cNvPr>
          <p:cNvSpPr txBox="1"/>
          <p:nvPr/>
        </p:nvSpPr>
        <p:spPr>
          <a:xfrm>
            <a:off x="6968341"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12</a:t>
            </a:r>
          </a:p>
        </p:txBody>
      </p:sp>
      <p:cxnSp>
        <p:nvCxnSpPr>
          <p:cNvPr id="132" name="Straight Connector 131">
            <a:extLst>
              <a:ext uri="{FF2B5EF4-FFF2-40B4-BE49-F238E27FC236}">
                <a16:creationId xmlns:a16="http://schemas.microsoft.com/office/drawing/2014/main" id="{C121FA6F-6B6E-0C02-004F-B94955C39CB2}"/>
              </a:ext>
            </a:extLst>
          </p:cNvPr>
          <p:cNvCxnSpPr>
            <a:cxnSpLocks/>
          </p:cNvCxnSpPr>
          <p:nvPr/>
        </p:nvCxnSpPr>
        <p:spPr>
          <a:xfrm rot="16200000" flipH="1">
            <a:off x="7001451"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44704A53-EAEB-9626-6B25-7529E5779F51}"/>
              </a:ext>
            </a:extLst>
          </p:cNvPr>
          <p:cNvSpPr txBox="1"/>
          <p:nvPr/>
        </p:nvSpPr>
        <p:spPr>
          <a:xfrm>
            <a:off x="7129960" y="5407742"/>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13</a:t>
            </a:r>
          </a:p>
        </p:txBody>
      </p:sp>
      <p:cxnSp>
        <p:nvCxnSpPr>
          <p:cNvPr id="134" name="Straight Connector 133">
            <a:extLst>
              <a:ext uri="{FF2B5EF4-FFF2-40B4-BE49-F238E27FC236}">
                <a16:creationId xmlns:a16="http://schemas.microsoft.com/office/drawing/2014/main" id="{A281C4CD-06A1-B19C-91CC-A23A7D4A8D60}"/>
              </a:ext>
            </a:extLst>
          </p:cNvPr>
          <p:cNvCxnSpPr>
            <a:cxnSpLocks/>
          </p:cNvCxnSpPr>
          <p:nvPr/>
        </p:nvCxnSpPr>
        <p:spPr>
          <a:xfrm rot="16200000" flipH="1">
            <a:off x="7163070"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8A1F7E35-55C5-658A-8C53-9B62114B22A7}"/>
              </a:ext>
            </a:extLst>
          </p:cNvPr>
          <p:cNvSpPr txBox="1"/>
          <p:nvPr/>
        </p:nvSpPr>
        <p:spPr>
          <a:xfrm>
            <a:off x="6484565"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9</a:t>
            </a:r>
          </a:p>
        </p:txBody>
      </p:sp>
      <p:cxnSp>
        <p:nvCxnSpPr>
          <p:cNvPr id="136" name="Straight Connector 135">
            <a:extLst>
              <a:ext uri="{FF2B5EF4-FFF2-40B4-BE49-F238E27FC236}">
                <a16:creationId xmlns:a16="http://schemas.microsoft.com/office/drawing/2014/main" id="{A46B7D49-BB09-E9CF-4651-E872DF0B029D}"/>
              </a:ext>
            </a:extLst>
          </p:cNvPr>
          <p:cNvCxnSpPr>
            <a:cxnSpLocks/>
          </p:cNvCxnSpPr>
          <p:nvPr/>
        </p:nvCxnSpPr>
        <p:spPr>
          <a:xfrm rot="16200000" flipH="1">
            <a:off x="6485615"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50FD5025-17E4-E896-A3A6-E73B7D684945}"/>
              </a:ext>
            </a:extLst>
          </p:cNvPr>
          <p:cNvSpPr txBox="1"/>
          <p:nvPr/>
        </p:nvSpPr>
        <p:spPr>
          <a:xfrm>
            <a:off x="6323133"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8</a:t>
            </a:r>
          </a:p>
        </p:txBody>
      </p:sp>
      <p:cxnSp>
        <p:nvCxnSpPr>
          <p:cNvPr id="138" name="Straight Connector 137">
            <a:extLst>
              <a:ext uri="{FF2B5EF4-FFF2-40B4-BE49-F238E27FC236}">
                <a16:creationId xmlns:a16="http://schemas.microsoft.com/office/drawing/2014/main" id="{ACFA08BD-CABC-0649-95F1-9F45B074A6D4}"/>
              </a:ext>
            </a:extLst>
          </p:cNvPr>
          <p:cNvCxnSpPr>
            <a:cxnSpLocks/>
          </p:cNvCxnSpPr>
          <p:nvPr/>
        </p:nvCxnSpPr>
        <p:spPr>
          <a:xfrm rot="16200000" flipH="1">
            <a:off x="6324183"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A7095E4E-B4AA-26BB-BB4E-3D47EC3F44DA}"/>
              </a:ext>
            </a:extLst>
          </p:cNvPr>
          <p:cNvSpPr txBox="1"/>
          <p:nvPr/>
        </p:nvSpPr>
        <p:spPr>
          <a:xfrm>
            <a:off x="6146392"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7</a:t>
            </a:r>
          </a:p>
        </p:txBody>
      </p:sp>
      <p:cxnSp>
        <p:nvCxnSpPr>
          <p:cNvPr id="140" name="Straight Connector 139">
            <a:extLst>
              <a:ext uri="{FF2B5EF4-FFF2-40B4-BE49-F238E27FC236}">
                <a16:creationId xmlns:a16="http://schemas.microsoft.com/office/drawing/2014/main" id="{F30196E1-D86A-7DA9-F791-9F6F229FD2B3}"/>
              </a:ext>
            </a:extLst>
          </p:cNvPr>
          <p:cNvCxnSpPr>
            <a:cxnSpLocks/>
          </p:cNvCxnSpPr>
          <p:nvPr/>
        </p:nvCxnSpPr>
        <p:spPr>
          <a:xfrm rot="16200000" flipH="1">
            <a:off x="6147442"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3BBA1E2-8092-489B-1E1A-7632545EA4A1}"/>
              </a:ext>
            </a:extLst>
          </p:cNvPr>
          <p:cNvCxnSpPr>
            <a:cxnSpLocks/>
          </p:cNvCxnSpPr>
          <p:nvPr/>
        </p:nvCxnSpPr>
        <p:spPr>
          <a:xfrm rot="16200000" flipH="1">
            <a:off x="5813761"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81727B22-07EB-8607-A8D1-BE332E907DD6}"/>
              </a:ext>
            </a:extLst>
          </p:cNvPr>
          <p:cNvSpPr txBox="1"/>
          <p:nvPr/>
        </p:nvSpPr>
        <p:spPr>
          <a:xfrm>
            <a:off x="7298111"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cxnSp>
        <p:nvCxnSpPr>
          <p:cNvPr id="143" name="Straight Connector 142">
            <a:extLst>
              <a:ext uri="{FF2B5EF4-FFF2-40B4-BE49-F238E27FC236}">
                <a16:creationId xmlns:a16="http://schemas.microsoft.com/office/drawing/2014/main" id="{34A5A242-12CD-2B03-47E8-882C9F3BF538}"/>
              </a:ext>
            </a:extLst>
          </p:cNvPr>
          <p:cNvCxnSpPr>
            <a:cxnSpLocks/>
          </p:cNvCxnSpPr>
          <p:nvPr/>
        </p:nvCxnSpPr>
        <p:spPr>
          <a:xfrm rot="16200000" flipH="1">
            <a:off x="7342889"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4" name="TextBox 143">
            <a:extLst>
              <a:ext uri="{FF2B5EF4-FFF2-40B4-BE49-F238E27FC236}">
                <a16:creationId xmlns:a16="http://schemas.microsoft.com/office/drawing/2014/main" id="{08D95231-BECC-56F3-681E-FE0BF9A09239}"/>
              </a:ext>
            </a:extLst>
          </p:cNvPr>
          <p:cNvSpPr txBox="1"/>
          <p:nvPr/>
        </p:nvSpPr>
        <p:spPr>
          <a:xfrm>
            <a:off x="7475258"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cxnSp>
        <p:nvCxnSpPr>
          <p:cNvPr id="145" name="Straight Connector 144">
            <a:extLst>
              <a:ext uri="{FF2B5EF4-FFF2-40B4-BE49-F238E27FC236}">
                <a16:creationId xmlns:a16="http://schemas.microsoft.com/office/drawing/2014/main" id="{F6729C5A-9010-C6E4-D174-75A323CD4CD8}"/>
              </a:ext>
            </a:extLst>
          </p:cNvPr>
          <p:cNvCxnSpPr>
            <a:cxnSpLocks/>
          </p:cNvCxnSpPr>
          <p:nvPr/>
        </p:nvCxnSpPr>
        <p:spPr>
          <a:xfrm rot="16200000" flipH="1">
            <a:off x="7520036"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85B78E80-3A06-049F-5D62-210B48E32B0E}"/>
              </a:ext>
            </a:extLst>
          </p:cNvPr>
          <p:cNvSpPr txBox="1"/>
          <p:nvPr/>
        </p:nvSpPr>
        <p:spPr>
          <a:xfrm>
            <a:off x="7634045" y="54077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cxnSp>
        <p:nvCxnSpPr>
          <p:cNvPr id="147" name="Straight Connector 146">
            <a:extLst>
              <a:ext uri="{FF2B5EF4-FFF2-40B4-BE49-F238E27FC236}">
                <a16:creationId xmlns:a16="http://schemas.microsoft.com/office/drawing/2014/main" id="{40F4D6A5-6EAC-E486-D687-1AF4172B5F27}"/>
              </a:ext>
            </a:extLst>
          </p:cNvPr>
          <p:cNvCxnSpPr>
            <a:cxnSpLocks/>
          </p:cNvCxnSpPr>
          <p:nvPr/>
        </p:nvCxnSpPr>
        <p:spPr>
          <a:xfrm rot="16200000" flipH="1">
            <a:off x="7678823"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id="{308E2CFC-6E3B-8663-C549-32D11849FDDF}"/>
              </a:ext>
            </a:extLst>
          </p:cNvPr>
          <p:cNvSpPr txBox="1"/>
          <p:nvPr/>
        </p:nvSpPr>
        <p:spPr>
          <a:xfrm>
            <a:off x="5974626" y="5407742"/>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a:t>
            </a:r>
          </a:p>
        </p:txBody>
      </p:sp>
      <p:cxnSp>
        <p:nvCxnSpPr>
          <p:cNvPr id="149" name="Straight Connector 148">
            <a:extLst>
              <a:ext uri="{FF2B5EF4-FFF2-40B4-BE49-F238E27FC236}">
                <a16:creationId xmlns:a16="http://schemas.microsoft.com/office/drawing/2014/main" id="{62A87AEC-1F92-5AFE-6C22-FFD132C160BA}"/>
              </a:ext>
            </a:extLst>
          </p:cNvPr>
          <p:cNvCxnSpPr>
            <a:cxnSpLocks/>
          </p:cNvCxnSpPr>
          <p:nvPr/>
        </p:nvCxnSpPr>
        <p:spPr>
          <a:xfrm rot="16200000" flipH="1">
            <a:off x="5972511" y="5381183"/>
            <a:ext cx="540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150" name="Group 149">
            <a:extLst>
              <a:ext uri="{FF2B5EF4-FFF2-40B4-BE49-F238E27FC236}">
                <a16:creationId xmlns:a16="http://schemas.microsoft.com/office/drawing/2014/main" id="{02342CFB-9E55-3004-89EE-AE3574BD2093}"/>
              </a:ext>
            </a:extLst>
          </p:cNvPr>
          <p:cNvGrpSpPr/>
          <p:nvPr/>
        </p:nvGrpSpPr>
        <p:grpSpPr>
          <a:xfrm>
            <a:off x="5953885" y="5064846"/>
            <a:ext cx="781200" cy="98987"/>
            <a:chOff x="2399788" y="5693597"/>
            <a:chExt cx="937137" cy="98987"/>
          </a:xfrm>
        </p:grpSpPr>
        <p:cxnSp>
          <p:nvCxnSpPr>
            <p:cNvPr id="151" name="Straight Connector 150">
              <a:extLst>
                <a:ext uri="{FF2B5EF4-FFF2-40B4-BE49-F238E27FC236}">
                  <a16:creationId xmlns:a16="http://schemas.microsoft.com/office/drawing/2014/main" id="{2E94C7EC-3566-78DC-1D33-93CF0CABAD7E}"/>
                </a:ext>
              </a:extLst>
            </p:cNvPr>
            <p:cNvCxnSpPr>
              <a:cxnSpLocks/>
            </p:cNvCxnSpPr>
            <p:nvPr/>
          </p:nvCxnSpPr>
          <p:spPr>
            <a:xfrm>
              <a:off x="2402381" y="5743090"/>
              <a:ext cx="934544"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876B8904-F0A5-0309-E711-03A3685DC382}"/>
                </a:ext>
              </a:extLst>
            </p:cNvPr>
            <p:cNvCxnSpPr>
              <a:cxnSpLocks/>
            </p:cNvCxnSpPr>
            <p:nvPr/>
          </p:nvCxnSpPr>
          <p:spPr>
            <a:xfrm>
              <a:off x="239978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1CC12D90-26F8-8DD5-4C98-A6B55B463E07}"/>
                </a:ext>
              </a:extLst>
            </p:cNvPr>
            <p:cNvCxnSpPr>
              <a:cxnSpLocks/>
            </p:cNvCxnSpPr>
            <p:nvPr/>
          </p:nvCxnSpPr>
          <p:spPr>
            <a:xfrm>
              <a:off x="333323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54" name="Oval 153">
            <a:extLst>
              <a:ext uri="{FF2B5EF4-FFF2-40B4-BE49-F238E27FC236}">
                <a16:creationId xmlns:a16="http://schemas.microsoft.com/office/drawing/2014/main" id="{BA4ABC57-C400-F9CD-EEDE-46C7C4654607}"/>
              </a:ext>
            </a:extLst>
          </p:cNvPr>
          <p:cNvSpPr/>
          <p:nvPr/>
        </p:nvSpPr>
        <p:spPr>
          <a:xfrm>
            <a:off x="6210512" y="5071055"/>
            <a:ext cx="86568" cy="8656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5BB46576-064D-0CF1-3561-0EC545E2CE5A}"/>
              </a:ext>
            </a:extLst>
          </p:cNvPr>
          <p:cNvGrpSpPr/>
          <p:nvPr/>
        </p:nvGrpSpPr>
        <p:grpSpPr>
          <a:xfrm>
            <a:off x="5999511" y="4376866"/>
            <a:ext cx="900000" cy="98987"/>
            <a:chOff x="2399788" y="5693597"/>
            <a:chExt cx="937137" cy="98987"/>
          </a:xfrm>
        </p:grpSpPr>
        <p:cxnSp>
          <p:nvCxnSpPr>
            <p:cNvPr id="156" name="Straight Connector 155">
              <a:extLst>
                <a:ext uri="{FF2B5EF4-FFF2-40B4-BE49-F238E27FC236}">
                  <a16:creationId xmlns:a16="http://schemas.microsoft.com/office/drawing/2014/main" id="{D71CDB61-3E0B-6955-62C6-61BFED5DE2D2}"/>
                </a:ext>
              </a:extLst>
            </p:cNvPr>
            <p:cNvCxnSpPr>
              <a:cxnSpLocks/>
            </p:cNvCxnSpPr>
            <p:nvPr/>
          </p:nvCxnSpPr>
          <p:spPr>
            <a:xfrm>
              <a:off x="2402381" y="5743090"/>
              <a:ext cx="934544" cy="0"/>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D7B9354-7CF3-C4B1-8637-FCF02537171B}"/>
                </a:ext>
              </a:extLst>
            </p:cNvPr>
            <p:cNvCxnSpPr>
              <a:cxnSpLocks/>
            </p:cNvCxnSpPr>
            <p:nvPr/>
          </p:nvCxnSpPr>
          <p:spPr>
            <a:xfrm>
              <a:off x="239978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6283674F-34FB-58FF-782E-05E4772D12ED}"/>
                </a:ext>
              </a:extLst>
            </p:cNvPr>
            <p:cNvCxnSpPr>
              <a:cxnSpLocks/>
            </p:cNvCxnSpPr>
            <p:nvPr/>
          </p:nvCxnSpPr>
          <p:spPr>
            <a:xfrm>
              <a:off x="333323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59" name="Oval 158">
            <a:extLst>
              <a:ext uri="{FF2B5EF4-FFF2-40B4-BE49-F238E27FC236}">
                <a16:creationId xmlns:a16="http://schemas.microsoft.com/office/drawing/2014/main" id="{D9BC437E-73BA-B698-6A34-FC964291B551}"/>
              </a:ext>
            </a:extLst>
          </p:cNvPr>
          <p:cNvSpPr/>
          <p:nvPr/>
        </p:nvSpPr>
        <p:spPr>
          <a:xfrm>
            <a:off x="6351183" y="4383075"/>
            <a:ext cx="86568" cy="86568"/>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2626B328-0075-0E9E-261C-D11D9D83D1F3}"/>
              </a:ext>
            </a:extLst>
          </p:cNvPr>
          <p:cNvGrpSpPr/>
          <p:nvPr/>
        </p:nvGrpSpPr>
        <p:grpSpPr>
          <a:xfrm>
            <a:off x="6876084" y="4717380"/>
            <a:ext cx="864000" cy="98987"/>
            <a:chOff x="2399788" y="5693597"/>
            <a:chExt cx="937137" cy="98987"/>
          </a:xfrm>
        </p:grpSpPr>
        <p:cxnSp>
          <p:nvCxnSpPr>
            <p:cNvPr id="161" name="Straight Connector 160">
              <a:extLst>
                <a:ext uri="{FF2B5EF4-FFF2-40B4-BE49-F238E27FC236}">
                  <a16:creationId xmlns:a16="http://schemas.microsoft.com/office/drawing/2014/main" id="{ABF655A9-B8EC-06F6-6C14-0F5A2B981C93}"/>
                </a:ext>
              </a:extLst>
            </p:cNvPr>
            <p:cNvCxnSpPr>
              <a:cxnSpLocks/>
            </p:cNvCxnSpPr>
            <p:nvPr/>
          </p:nvCxnSpPr>
          <p:spPr>
            <a:xfrm>
              <a:off x="2402381" y="5743090"/>
              <a:ext cx="934544"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77E82B7A-202E-1967-4624-EC669FDB49BD}"/>
                </a:ext>
              </a:extLst>
            </p:cNvPr>
            <p:cNvCxnSpPr>
              <a:cxnSpLocks/>
            </p:cNvCxnSpPr>
            <p:nvPr/>
          </p:nvCxnSpPr>
          <p:spPr>
            <a:xfrm>
              <a:off x="239978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46B50803-F409-7B78-DBC7-A8DB2991E821}"/>
                </a:ext>
              </a:extLst>
            </p:cNvPr>
            <p:cNvCxnSpPr>
              <a:cxnSpLocks/>
            </p:cNvCxnSpPr>
            <p:nvPr/>
          </p:nvCxnSpPr>
          <p:spPr>
            <a:xfrm>
              <a:off x="3333238" y="5693597"/>
              <a:ext cx="0" cy="98987"/>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64" name="Oval 163">
            <a:extLst>
              <a:ext uri="{FF2B5EF4-FFF2-40B4-BE49-F238E27FC236}">
                <a16:creationId xmlns:a16="http://schemas.microsoft.com/office/drawing/2014/main" id="{174A3C7E-4CC4-BBCA-E37D-D5FE6D80569E}"/>
              </a:ext>
            </a:extLst>
          </p:cNvPr>
          <p:cNvSpPr/>
          <p:nvPr/>
        </p:nvSpPr>
        <p:spPr>
          <a:xfrm>
            <a:off x="7202417" y="4723589"/>
            <a:ext cx="86568" cy="8640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229668FC-1F0F-6E04-D17A-5088BDC06B50}"/>
              </a:ext>
            </a:extLst>
          </p:cNvPr>
          <p:cNvSpPr/>
          <p:nvPr/>
        </p:nvSpPr>
        <p:spPr>
          <a:xfrm>
            <a:off x="7395891" y="4027475"/>
            <a:ext cx="86568" cy="86568"/>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7C5732FC-2983-77EC-D316-8F8F5CA22524}"/>
              </a:ext>
            </a:extLst>
          </p:cNvPr>
          <p:cNvGrpSpPr/>
          <p:nvPr/>
        </p:nvGrpSpPr>
        <p:grpSpPr>
          <a:xfrm>
            <a:off x="6038746" y="3678365"/>
            <a:ext cx="684000" cy="98987"/>
            <a:chOff x="2399788" y="5693597"/>
            <a:chExt cx="937137" cy="98987"/>
          </a:xfrm>
        </p:grpSpPr>
        <p:cxnSp>
          <p:nvCxnSpPr>
            <p:cNvPr id="171" name="Straight Connector 170">
              <a:extLst>
                <a:ext uri="{FF2B5EF4-FFF2-40B4-BE49-F238E27FC236}">
                  <a16:creationId xmlns:a16="http://schemas.microsoft.com/office/drawing/2014/main" id="{59E57C27-773C-52CA-2F78-8715272E7E94}"/>
                </a:ext>
              </a:extLst>
            </p:cNvPr>
            <p:cNvCxnSpPr>
              <a:cxnSpLocks/>
            </p:cNvCxnSpPr>
            <p:nvPr/>
          </p:nvCxnSpPr>
          <p:spPr>
            <a:xfrm>
              <a:off x="2402381" y="5743090"/>
              <a:ext cx="934544" cy="0"/>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2CEC97D2-6347-DC92-DC1E-89D96AC33826}"/>
                </a:ext>
              </a:extLst>
            </p:cNvPr>
            <p:cNvCxnSpPr>
              <a:cxnSpLocks/>
            </p:cNvCxnSpPr>
            <p:nvPr/>
          </p:nvCxnSpPr>
          <p:spPr>
            <a:xfrm>
              <a:off x="239978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DC967140-6173-E616-AB46-DB72CD254FEC}"/>
                </a:ext>
              </a:extLst>
            </p:cNvPr>
            <p:cNvCxnSpPr>
              <a:cxnSpLocks/>
            </p:cNvCxnSpPr>
            <p:nvPr/>
          </p:nvCxnSpPr>
          <p:spPr>
            <a:xfrm>
              <a:off x="333323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74" name="Oval 173">
            <a:extLst>
              <a:ext uri="{FF2B5EF4-FFF2-40B4-BE49-F238E27FC236}">
                <a16:creationId xmlns:a16="http://schemas.microsoft.com/office/drawing/2014/main" id="{09D35EBA-97CC-CF29-1E77-F471305AA480}"/>
              </a:ext>
            </a:extLst>
          </p:cNvPr>
          <p:cNvSpPr/>
          <p:nvPr/>
        </p:nvSpPr>
        <p:spPr>
          <a:xfrm>
            <a:off x="6253585" y="3684574"/>
            <a:ext cx="86568" cy="86568"/>
          </a:xfrm>
          <a:prstGeom prst="ellipse">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62D8358C-98D6-E23D-FE5C-35B3077ED471}"/>
              </a:ext>
            </a:extLst>
          </p:cNvPr>
          <p:cNvGrpSpPr/>
          <p:nvPr/>
        </p:nvGrpSpPr>
        <p:grpSpPr>
          <a:xfrm>
            <a:off x="6977378" y="3323261"/>
            <a:ext cx="612000" cy="98987"/>
            <a:chOff x="2399788" y="5693597"/>
            <a:chExt cx="937137" cy="98987"/>
          </a:xfrm>
        </p:grpSpPr>
        <p:cxnSp>
          <p:nvCxnSpPr>
            <p:cNvPr id="176" name="Straight Connector 175">
              <a:extLst>
                <a:ext uri="{FF2B5EF4-FFF2-40B4-BE49-F238E27FC236}">
                  <a16:creationId xmlns:a16="http://schemas.microsoft.com/office/drawing/2014/main" id="{44D03B29-2C96-DDA2-3464-A2B374CF0B88}"/>
                </a:ext>
              </a:extLst>
            </p:cNvPr>
            <p:cNvCxnSpPr>
              <a:cxnSpLocks/>
            </p:cNvCxnSpPr>
            <p:nvPr/>
          </p:nvCxnSpPr>
          <p:spPr>
            <a:xfrm>
              <a:off x="2402381" y="5743090"/>
              <a:ext cx="934544" cy="0"/>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9F8048D2-6DD5-A465-AF42-01119B5014AC}"/>
                </a:ext>
              </a:extLst>
            </p:cNvPr>
            <p:cNvCxnSpPr>
              <a:cxnSpLocks/>
            </p:cNvCxnSpPr>
            <p:nvPr/>
          </p:nvCxnSpPr>
          <p:spPr>
            <a:xfrm>
              <a:off x="239978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39608027-7686-C912-5A1D-8C471619397F}"/>
                </a:ext>
              </a:extLst>
            </p:cNvPr>
            <p:cNvCxnSpPr>
              <a:cxnSpLocks/>
            </p:cNvCxnSpPr>
            <p:nvPr/>
          </p:nvCxnSpPr>
          <p:spPr>
            <a:xfrm>
              <a:off x="3333238" y="5693597"/>
              <a:ext cx="0" cy="98987"/>
            </a:xfrm>
            <a:prstGeom prst="line">
              <a:avLst/>
            </a:prstGeom>
            <a:ln w="127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79" name="Oval 178">
            <a:extLst>
              <a:ext uri="{FF2B5EF4-FFF2-40B4-BE49-F238E27FC236}">
                <a16:creationId xmlns:a16="http://schemas.microsoft.com/office/drawing/2014/main" id="{BA6C189E-06A4-0570-1C09-4C408418C310}"/>
              </a:ext>
            </a:extLst>
          </p:cNvPr>
          <p:cNvSpPr/>
          <p:nvPr/>
        </p:nvSpPr>
        <p:spPr>
          <a:xfrm>
            <a:off x="7239927" y="3329470"/>
            <a:ext cx="86568" cy="8656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5736B803-410B-C3F1-709E-622CCE9AA548}"/>
              </a:ext>
            </a:extLst>
          </p:cNvPr>
          <p:cNvGrpSpPr/>
          <p:nvPr/>
        </p:nvGrpSpPr>
        <p:grpSpPr>
          <a:xfrm>
            <a:off x="6947659" y="4021266"/>
            <a:ext cx="756000" cy="98987"/>
            <a:chOff x="2399788" y="5693597"/>
            <a:chExt cx="937137" cy="98987"/>
          </a:xfrm>
        </p:grpSpPr>
        <p:cxnSp>
          <p:nvCxnSpPr>
            <p:cNvPr id="181" name="Straight Connector 180">
              <a:extLst>
                <a:ext uri="{FF2B5EF4-FFF2-40B4-BE49-F238E27FC236}">
                  <a16:creationId xmlns:a16="http://schemas.microsoft.com/office/drawing/2014/main" id="{8BD289A7-65A7-C226-0797-E6B3C0DCEFC7}"/>
                </a:ext>
              </a:extLst>
            </p:cNvPr>
            <p:cNvCxnSpPr>
              <a:cxnSpLocks/>
            </p:cNvCxnSpPr>
            <p:nvPr/>
          </p:nvCxnSpPr>
          <p:spPr>
            <a:xfrm>
              <a:off x="2402381" y="5743090"/>
              <a:ext cx="934544" cy="0"/>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2FEC09A6-B6E6-FAF3-D70C-D21E335E5D12}"/>
                </a:ext>
              </a:extLst>
            </p:cNvPr>
            <p:cNvCxnSpPr>
              <a:cxnSpLocks/>
            </p:cNvCxnSpPr>
            <p:nvPr/>
          </p:nvCxnSpPr>
          <p:spPr>
            <a:xfrm>
              <a:off x="239978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112802D3-DA85-7D6F-0BB4-0E0AB064B926}"/>
                </a:ext>
              </a:extLst>
            </p:cNvPr>
            <p:cNvCxnSpPr>
              <a:cxnSpLocks/>
            </p:cNvCxnSpPr>
            <p:nvPr/>
          </p:nvCxnSpPr>
          <p:spPr>
            <a:xfrm>
              <a:off x="3333238" y="5693597"/>
              <a:ext cx="0" cy="98987"/>
            </a:xfrm>
            <a:prstGeom prst="line">
              <a:avLst/>
            </a:prstGeom>
            <a:ln w="127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85" name="TextBox 184">
            <a:extLst>
              <a:ext uri="{FF2B5EF4-FFF2-40B4-BE49-F238E27FC236}">
                <a16:creationId xmlns:a16="http://schemas.microsoft.com/office/drawing/2014/main" id="{5AAAFCCF-7F5D-1CCE-69D0-EA318489B360}"/>
              </a:ext>
            </a:extLst>
          </p:cNvPr>
          <p:cNvSpPr txBox="1"/>
          <p:nvPr/>
        </p:nvSpPr>
        <p:spPr>
          <a:xfrm>
            <a:off x="5549826" y="2558748"/>
            <a:ext cx="405559"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Overall</a:t>
            </a:r>
          </a:p>
        </p:txBody>
      </p:sp>
      <p:grpSp>
        <p:nvGrpSpPr>
          <p:cNvPr id="11" name="Group 10">
            <a:extLst>
              <a:ext uri="{FF2B5EF4-FFF2-40B4-BE49-F238E27FC236}">
                <a16:creationId xmlns:a16="http://schemas.microsoft.com/office/drawing/2014/main" id="{282218B9-F3F9-51A2-33CE-5F39FDE16AA1}"/>
              </a:ext>
            </a:extLst>
          </p:cNvPr>
          <p:cNvGrpSpPr/>
          <p:nvPr/>
        </p:nvGrpSpPr>
        <p:grpSpPr>
          <a:xfrm>
            <a:off x="5591944" y="2711973"/>
            <a:ext cx="302592" cy="153888"/>
            <a:chOff x="5591944" y="2711973"/>
            <a:chExt cx="302592" cy="153888"/>
          </a:xfrm>
        </p:grpSpPr>
        <p:sp>
          <p:nvSpPr>
            <p:cNvPr id="186" name="Oval 185">
              <a:extLst>
                <a:ext uri="{FF2B5EF4-FFF2-40B4-BE49-F238E27FC236}">
                  <a16:creationId xmlns:a16="http://schemas.microsoft.com/office/drawing/2014/main" id="{46B9BFE2-C93B-DE23-DCB1-9AFA42A907AD}"/>
                </a:ext>
              </a:extLst>
            </p:cNvPr>
            <p:cNvSpPr/>
            <p:nvPr/>
          </p:nvSpPr>
          <p:spPr>
            <a:xfrm>
              <a:off x="5807968" y="2747767"/>
              <a:ext cx="86568" cy="86568"/>
            </a:xfrm>
            <a:prstGeom prst="ellipse">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1C4BDDB-9E05-FE05-34C1-419CC6CE23DF}"/>
                </a:ext>
              </a:extLst>
            </p:cNvPr>
            <p:cNvSpPr/>
            <p:nvPr/>
          </p:nvSpPr>
          <p:spPr>
            <a:xfrm>
              <a:off x="5591944" y="2747767"/>
              <a:ext cx="86568" cy="8656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014DDD32-BE7D-CDFF-0C2D-8C2A0EB21658}"/>
                </a:ext>
              </a:extLst>
            </p:cNvPr>
            <p:cNvSpPr txBox="1"/>
            <p:nvPr/>
          </p:nvSpPr>
          <p:spPr>
            <a:xfrm>
              <a:off x="5737488" y="2711973"/>
              <a:ext cx="35267"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a:t>
              </a:r>
            </a:p>
          </p:txBody>
        </p:sp>
      </p:grpSp>
      <p:sp>
        <p:nvSpPr>
          <p:cNvPr id="190" name="TextBox 189">
            <a:extLst>
              <a:ext uri="{FF2B5EF4-FFF2-40B4-BE49-F238E27FC236}">
                <a16:creationId xmlns:a16="http://schemas.microsoft.com/office/drawing/2014/main" id="{CEA6C698-2DA2-CB52-EF6C-A6534A54ABB6}"/>
              </a:ext>
            </a:extLst>
          </p:cNvPr>
          <p:cNvSpPr txBox="1"/>
          <p:nvPr/>
        </p:nvSpPr>
        <p:spPr>
          <a:xfrm>
            <a:off x="6128066" y="2558748"/>
            <a:ext cx="817531"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North America</a:t>
            </a:r>
          </a:p>
        </p:txBody>
      </p:sp>
      <p:grpSp>
        <p:nvGrpSpPr>
          <p:cNvPr id="12" name="Group 11">
            <a:extLst>
              <a:ext uri="{FF2B5EF4-FFF2-40B4-BE49-F238E27FC236}">
                <a16:creationId xmlns:a16="http://schemas.microsoft.com/office/drawing/2014/main" id="{0EF93A37-0B87-DED6-6289-F147C6C6121C}"/>
              </a:ext>
            </a:extLst>
          </p:cNvPr>
          <p:cNvGrpSpPr/>
          <p:nvPr/>
        </p:nvGrpSpPr>
        <p:grpSpPr>
          <a:xfrm>
            <a:off x="6384032" y="2711973"/>
            <a:ext cx="288032" cy="153888"/>
            <a:chOff x="6384032" y="2711973"/>
            <a:chExt cx="288032" cy="153888"/>
          </a:xfrm>
        </p:grpSpPr>
        <p:sp>
          <p:nvSpPr>
            <p:cNvPr id="192" name="Oval 191">
              <a:extLst>
                <a:ext uri="{FF2B5EF4-FFF2-40B4-BE49-F238E27FC236}">
                  <a16:creationId xmlns:a16="http://schemas.microsoft.com/office/drawing/2014/main" id="{91BB87E0-CAF0-F9ED-57D1-80C90191F5C6}"/>
                </a:ext>
              </a:extLst>
            </p:cNvPr>
            <p:cNvSpPr/>
            <p:nvPr/>
          </p:nvSpPr>
          <p:spPr>
            <a:xfrm>
              <a:off x="6585496" y="2747767"/>
              <a:ext cx="86568" cy="86568"/>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01B9D028-1A66-1C6A-2D18-8DB7AEACF618}"/>
                </a:ext>
              </a:extLst>
            </p:cNvPr>
            <p:cNvSpPr/>
            <p:nvPr/>
          </p:nvSpPr>
          <p:spPr>
            <a:xfrm>
              <a:off x="6384032" y="2747767"/>
              <a:ext cx="86568" cy="86568"/>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TextBox 193">
              <a:extLst>
                <a:ext uri="{FF2B5EF4-FFF2-40B4-BE49-F238E27FC236}">
                  <a16:creationId xmlns:a16="http://schemas.microsoft.com/office/drawing/2014/main" id="{98298413-9B7E-DA32-353F-3AC27DD57CF9}"/>
                </a:ext>
              </a:extLst>
            </p:cNvPr>
            <p:cNvSpPr txBox="1"/>
            <p:nvPr/>
          </p:nvSpPr>
          <p:spPr>
            <a:xfrm>
              <a:off x="6521713" y="2711973"/>
              <a:ext cx="35267"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a:t>
              </a:r>
            </a:p>
          </p:txBody>
        </p:sp>
      </p:grpSp>
      <p:sp>
        <p:nvSpPr>
          <p:cNvPr id="195" name="TextBox 194">
            <a:extLst>
              <a:ext uri="{FF2B5EF4-FFF2-40B4-BE49-F238E27FC236}">
                <a16:creationId xmlns:a16="http://schemas.microsoft.com/office/drawing/2014/main" id="{2A91762D-82AA-77B3-B93D-29AF48FEBCBB}"/>
              </a:ext>
            </a:extLst>
          </p:cNvPr>
          <p:cNvSpPr txBox="1"/>
          <p:nvPr/>
        </p:nvSpPr>
        <p:spPr>
          <a:xfrm>
            <a:off x="7287787" y="2558748"/>
            <a:ext cx="31419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ROW</a:t>
            </a:r>
          </a:p>
        </p:txBody>
      </p:sp>
      <p:grpSp>
        <p:nvGrpSpPr>
          <p:cNvPr id="13" name="Group 12">
            <a:extLst>
              <a:ext uri="{FF2B5EF4-FFF2-40B4-BE49-F238E27FC236}">
                <a16:creationId xmlns:a16="http://schemas.microsoft.com/office/drawing/2014/main" id="{CAD741DD-AE9C-8972-3B40-9AACA8F8BC2A}"/>
              </a:ext>
            </a:extLst>
          </p:cNvPr>
          <p:cNvGrpSpPr/>
          <p:nvPr/>
        </p:nvGrpSpPr>
        <p:grpSpPr>
          <a:xfrm>
            <a:off x="7305576" y="2711973"/>
            <a:ext cx="273944" cy="153888"/>
            <a:chOff x="7305576" y="2711973"/>
            <a:chExt cx="273944" cy="153888"/>
          </a:xfrm>
        </p:grpSpPr>
        <p:sp>
          <p:nvSpPr>
            <p:cNvPr id="197" name="Oval 196">
              <a:extLst>
                <a:ext uri="{FF2B5EF4-FFF2-40B4-BE49-F238E27FC236}">
                  <a16:creationId xmlns:a16="http://schemas.microsoft.com/office/drawing/2014/main" id="{BC43F5E1-282C-4801-85CD-E9156A16A2D0}"/>
                </a:ext>
              </a:extLst>
            </p:cNvPr>
            <p:cNvSpPr/>
            <p:nvPr/>
          </p:nvSpPr>
          <p:spPr>
            <a:xfrm>
              <a:off x="7492952" y="2747767"/>
              <a:ext cx="86568" cy="8656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1A64BBD-E53C-496E-19B1-9E2676F9E24F}"/>
                </a:ext>
              </a:extLst>
            </p:cNvPr>
            <p:cNvSpPr/>
            <p:nvPr/>
          </p:nvSpPr>
          <p:spPr>
            <a:xfrm>
              <a:off x="7305576" y="2747767"/>
              <a:ext cx="86568" cy="86568"/>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31BE4EB0-4731-6C6E-0A6F-09D593827BD1}"/>
                </a:ext>
              </a:extLst>
            </p:cNvPr>
            <p:cNvSpPr txBox="1"/>
            <p:nvPr/>
          </p:nvSpPr>
          <p:spPr>
            <a:xfrm>
              <a:off x="7429763" y="2711973"/>
              <a:ext cx="35267"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a:t>
              </a:r>
            </a:p>
          </p:txBody>
        </p:sp>
      </p:grpSp>
      <p:cxnSp>
        <p:nvCxnSpPr>
          <p:cNvPr id="10" name="Straight Connector 9">
            <a:extLst>
              <a:ext uri="{FF2B5EF4-FFF2-40B4-BE49-F238E27FC236}">
                <a16:creationId xmlns:a16="http://schemas.microsoft.com/office/drawing/2014/main" id="{DE684BAC-2EF2-1A34-F13C-A426AB30D846}"/>
              </a:ext>
            </a:extLst>
          </p:cNvPr>
          <p:cNvCxnSpPr/>
          <p:nvPr/>
        </p:nvCxnSpPr>
        <p:spPr>
          <a:xfrm>
            <a:off x="5663952" y="2924944"/>
            <a:ext cx="0" cy="258837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0930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FAE7-74B1-4670-EE01-0A178425F038}"/>
              </a:ext>
            </a:extLst>
          </p:cNvPr>
          <p:cNvSpPr>
            <a:spLocks noGrp="1"/>
          </p:cNvSpPr>
          <p:nvPr>
            <p:ph type="title"/>
          </p:nvPr>
        </p:nvSpPr>
        <p:spPr>
          <a:xfrm>
            <a:off x="619201" y="259200"/>
            <a:ext cx="10963199" cy="864000"/>
          </a:xfrm>
        </p:spPr>
        <p:txBody>
          <a:bodyPr>
            <a:normAutofit/>
          </a:bodyPr>
          <a:lstStyle/>
          <a:p>
            <a:r>
              <a:rPr lang="en-US" dirty="0"/>
              <a:t>Summary of Efficacy and safety of NALIRIFOX and FOLFIRINOX</a:t>
            </a:r>
          </a:p>
        </p:txBody>
      </p:sp>
      <p:sp>
        <p:nvSpPr>
          <p:cNvPr id="3" name="Slide Number Placeholder 2">
            <a:extLst>
              <a:ext uri="{FF2B5EF4-FFF2-40B4-BE49-F238E27FC236}">
                <a16:creationId xmlns:a16="http://schemas.microsoft.com/office/drawing/2014/main" id="{A803BBF6-12D0-8376-07D3-3C4E73CF4715}"/>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24</a:t>
            </a:fld>
            <a:endParaRPr lang="en-US"/>
          </a:p>
        </p:txBody>
      </p:sp>
      <p:sp>
        <p:nvSpPr>
          <p:cNvPr id="14" name="Content Placeholder 13">
            <a:extLst>
              <a:ext uri="{FF2B5EF4-FFF2-40B4-BE49-F238E27FC236}">
                <a16:creationId xmlns:a16="http://schemas.microsoft.com/office/drawing/2014/main" id="{2DFC359D-04BA-72C8-148C-6A242695D1FF}"/>
              </a:ext>
            </a:extLst>
          </p:cNvPr>
          <p:cNvSpPr>
            <a:spLocks noGrp="1"/>
          </p:cNvSpPr>
          <p:nvPr>
            <p:ph sz="quarter" idx="15"/>
          </p:nvPr>
        </p:nvSpPr>
        <p:spPr>
          <a:xfrm>
            <a:off x="620183" y="6245796"/>
            <a:ext cx="10180339" cy="365125"/>
          </a:xfrm>
        </p:spPr>
        <p:txBody>
          <a:bodyPr/>
          <a:lstStyle/>
          <a:p>
            <a:r>
              <a:rPr lang="en-GB" sz="1200" dirty="0">
                <a:solidFill>
                  <a:schemeClr val="tx2"/>
                </a:solidFill>
              </a:rPr>
              <a:t>FOLFIRINOX, folinic acid (leucovorin calcium), fluorouracil, irinotecan, and oxaliplatin;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r>
              <a:rPr lang="en-GB" dirty="0">
                <a:solidFill>
                  <a:schemeClr val="tx2"/>
                </a:solidFill>
              </a:rPr>
              <a:t>; ORR, objective response rate; OS, overall survival; PFS, progression-free survival</a:t>
            </a:r>
          </a:p>
          <a:p>
            <a:r>
              <a:rPr lang="en-GB" dirty="0">
                <a:solidFill>
                  <a:schemeClr val="tx2"/>
                </a:solidFill>
              </a:rPr>
              <a:t>1. Wainberg Z, et al. Lancet 2023; 402:1272-81; 2. </a:t>
            </a:r>
            <a:r>
              <a:rPr lang="en-GB" altLang="en-US" dirty="0">
                <a:solidFill>
                  <a:schemeClr val="tx2"/>
                </a:solidFill>
              </a:rPr>
              <a:t>Conroy T, et al. N Engl J Med. 2011;364:1817-25</a:t>
            </a:r>
          </a:p>
        </p:txBody>
      </p:sp>
      <p:graphicFrame>
        <p:nvGraphicFramePr>
          <p:cNvPr id="19" name="Content Placeholder 3">
            <a:extLst>
              <a:ext uri="{FF2B5EF4-FFF2-40B4-BE49-F238E27FC236}">
                <a16:creationId xmlns:a16="http://schemas.microsoft.com/office/drawing/2014/main" id="{5FC66EF3-4EA8-0AC9-56E4-1694025B83FB}"/>
              </a:ext>
            </a:extLst>
          </p:cNvPr>
          <p:cNvGraphicFramePr>
            <a:graphicFrameLocks/>
          </p:cNvGraphicFramePr>
          <p:nvPr>
            <p:extLst>
              <p:ext uri="{D42A27DB-BD31-4B8C-83A1-F6EECF244321}">
                <p14:modId xmlns:p14="http://schemas.microsoft.com/office/powerpoint/2010/main" val="3896305448"/>
              </p:ext>
            </p:extLst>
          </p:nvPr>
        </p:nvGraphicFramePr>
        <p:xfrm>
          <a:off x="1559496" y="1340768"/>
          <a:ext cx="8160843" cy="4328160"/>
        </p:xfrm>
        <a:graphic>
          <a:graphicData uri="http://schemas.openxmlformats.org/drawingml/2006/table">
            <a:tbl>
              <a:tblPr firstRow="1" bandRow="1">
                <a:tableStyleId>{5C22544A-7EE6-4342-B048-85BDC9FD1C3A}</a:tableStyleId>
              </a:tblPr>
              <a:tblGrid>
                <a:gridCol w="2720281">
                  <a:extLst>
                    <a:ext uri="{9D8B030D-6E8A-4147-A177-3AD203B41FA5}">
                      <a16:colId xmlns:a16="http://schemas.microsoft.com/office/drawing/2014/main" val="4105574305"/>
                    </a:ext>
                  </a:extLst>
                </a:gridCol>
                <a:gridCol w="2720281">
                  <a:extLst>
                    <a:ext uri="{9D8B030D-6E8A-4147-A177-3AD203B41FA5}">
                      <a16:colId xmlns:a16="http://schemas.microsoft.com/office/drawing/2014/main" val="1088093518"/>
                    </a:ext>
                  </a:extLst>
                </a:gridCol>
                <a:gridCol w="2720281">
                  <a:extLst>
                    <a:ext uri="{9D8B030D-6E8A-4147-A177-3AD203B41FA5}">
                      <a16:colId xmlns:a16="http://schemas.microsoft.com/office/drawing/2014/main" val="3152617715"/>
                    </a:ext>
                  </a:extLst>
                </a:gridCol>
              </a:tblGrid>
              <a:tr h="286030">
                <a:tc>
                  <a:txBody>
                    <a:bodyPr/>
                    <a:lstStyle/>
                    <a:p>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NALIRIFOX</a:t>
                      </a:r>
                      <a:r>
                        <a:rPr lang="en-US" sz="1800" baseline="30000" dirty="0">
                          <a:latin typeface="Arial" panose="020B0604020202020204" pitchFamily="34" charset="0"/>
                          <a:cs typeface="Arial" panose="020B0604020202020204" pitchFamily="34" charset="0"/>
                        </a:rPr>
                        <a:t>1</a:t>
                      </a:r>
                    </a:p>
                    <a:p>
                      <a:pPr algn="ctr"/>
                      <a:r>
                        <a:rPr lang="en-US" sz="1800" baseline="0" dirty="0">
                          <a:latin typeface="Arial" panose="020B0604020202020204" pitchFamily="34" charset="0"/>
                          <a:cs typeface="Arial" panose="020B0604020202020204" pitchFamily="34" charset="0"/>
                        </a:rPr>
                        <a:t>N=370</a:t>
                      </a:r>
                    </a:p>
                  </a:txBody>
                  <a:tcPr/>
                </a:tc>
                <a:tc>
                  <a:txBody>
                    <a:bodyPr/>
                    <a:lstStyle/>
                    <a:p>
                      <a:pPr algn="ctr"/>
                      <a:r>
                        <a:rPr lang="en-US" sz="1800" dirty="0">
                          <a:latin typeface="Arial" panose="020B0604020202020204" pitchFamily="34" charset="0"/>
                          <a:cs typeface="Arial" panose="020B0604020202020204" pitchFamily="34" charset="0"/>
                        </a:rPr>
                        <a:t>FOLFIRINOX</a:t>
                      </a:r>
                      <a:r>
                        <a:rPr lang="en-US" sz="1800" baseline="30000" dirty="0">
                          <a:latin typeface="Arial" panose="020B0604020202020204" pitchFamily="34" charset="0"/>
                          <a:cs typeface="Arial" panose="020B0604020202020204" pitchFamily="34" charset="0"/>
                        </a:rPr>
                        <a:t>2</a:t>
                      </a:r>
                    </a:p>
                    <a:p>
                      <a:pPr algn="ctr"/>
                      <a:r>
                        <a:rPr lang="en-US" sz="1800" baseline="0" dirty="0">
                          <a:latin typeface="Arial" panose="020B0604020202020204" pitchFamily="34" charset="0"/>
                          <a:cs typeface="Arial" panose="020B0604020202020204" pitchFamily="34" charset="0"/>
                        </a:rPr>
                        <a:t>N=171</a:t>
                      </a:r>
                    </a:p>
                  </a:txBody>
                  <a:tcPr/>
                </a:tc>
                <a:extLst>
                  <a:ext uri="{0D108BD9-81ED-4DB2-BD59-A6C34878D82A}">
                    <a16:rowId xmlns:a16="http://schemas.microsoft.com/office/drawing/2014/main" val="96388186"/>
                  </a:ext>
                </a:extLst>
              </a:tr>
              <a:tr h="286030">
                <a:tc gridSpan="3">
                  <a:txBody>
                    <a:bodyPr/>
                    <a:lstStyle/>
                    <a:p>
                      <a:r>
                        <a:rPr lang="en-US" sz="1600" b="1" dirty="0">
                          <a:latin typeface="Arial" panose="020B0604020202020204" pitchFamily="34" charset="0"/>
                          <a:cs typeface="Arial" panose="020B0604020202020204" pitchFamily="34" charset="0"/>
                        </a:rPr>
                        <a:t>Efficacy Results</a:t>
                      </a: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4596885"/>
                  </a:ext>
                </a:extLst>
              </a:tr>
              <a:tr h="286030">
                <a:tc>
                  <a:txBody>
                    <a:bodyPr/>
                    <a:lstStyle/>
                    <a:p>
                      <a:r>
                        <a:rPr lang="en-US" sz="1600" dirty="0">
                          <a:latin typeface="Arial" panose="020B0604020202020204" pitchFamily="34" charset="0"/>
                          <a:cs typeface="Arial" panose="020B0604020202020204" pitchFamily="34" charset="0"/>
                        </a:rPr>
                        <a:t>Median OS, months</a:t>
                      </a:r>
                    </a:p>
                  </a:txBody>
                  <a:tcPr/>
                </a:tc>
                <a:tc>
                  <a:txBody>
                    <a:bodyPr/>
                    <a:lstStyle/>
                    <a:p>
                      <a:pPr algn="ctr"/>
                      <a:r>
                        <a:rPr lang="en-US" sz="1600" dirty="0">
                          <a:latin typeface="Arial" panose="020B0604020202020204" pitchFamily="34" charset="0"/>
                          <a:cs typeface="Arial" panose="020B0604020202020204" pitchFamily="34" charset="0"/>
                        </a:rPr>
                        <a:t>11.1</a:t>
                      </a:r>
                    </a:p>
                  </a:txBody>
                  <a:tcPr/>
                </a:tc>
                <a:tc>
                  <a:txBody>
                    <a:bodyPr/>
                    <a:lstStyle/>
                    <a:p>
                      <a:pPr algn="ctr"/>
                      <a:r>
                        <a:rPr lang="en-US" sz="1600" dirty="0">
                          <a:latin typeface="Arial" panose="020B0604020202020204" pitchFamily="34" charset="0"/>
                          <a:cs typeface="Arial" panose="020B0604020202020204" pitchFamily="34" charset="0"/>
                        </a:rPr>
                        <a:t>11.1</a:t>
                      </a:r>
                    </a:p>
                  </a:txBody>
                  <a:tcPr/>
                </a:tc>
                <a:extLst>
                  <a:ext uri="{0D108BD9-81ED-4DB2-BD59-A6C34878D82A}">
                    <a16:rowId xmlns:a16="http://schemas.microsoft.com/office/drawing/2014/main" val="2896258954"/>
                  </a:ext>
                </a:extLst>
              </a:tr>
              <a:tr h="286030">
                <a:tc>
                  <a:txBody>
                    <a:bodyPr/>
                    <a:lstStyle/>
                    <a:p>
                      <a:r>
                        <a:rPr lang="en-US" sz="1600" dirty="0">
                          <a:latin typeface="Arial" panose="020B0604020202020204" pitchFamily="34" charset="0"/>
                          <a:cs typeface="Arial" panose="020B0604020202020204" pitchFamily="34" charset="0"/>
                        </a:rPr>
                        <a:t>OS at 12 months, %</a:t>
                      </a:r>
                    </a:p>
                  </a:txBody>
                  <a:tcPr/>
                </a:tc>
                <a:tc>
                  <a:txBody>
                    <a:bodyPr/>
                    <a:lstStyle/>
                    <a:p>
                      <a:pPr algn="ctr"/>
                      <a:r>
                        <a:rPr lang="en-US" sz="1600" dirty="0">
                          <a:latin typeface="Arial" panose="020B0604020202020204" pitchFamily="34" charset="0"/>
                          <a:cs typeface="Arial" panose="020B0604020202020204" pitchFamily="34" charset="0"/>
                        </a:rPr>
                        <a:t>45.6</a:t>
                      </a:r>
                    </a:p>
                  </a:txBody>
                  <a:tcPr/>
                </a:tc>
                <a:tc>
                  <a:txBody>
                    <a:bodyPr/>
                    <a:lstStyle/>
                    <a:p>
                      <a:pPr algn="ctr"/>
                      <a:r>
                        <a:rPr lang="en-US" sz="1600" dirty="0">
                          <a:latin typeface="Arial" panose="020B0604020202020204" pitchFamily="34" charset="0"/>
                          <a:cs typeface="Arial" panose="020B0604020202020204" pitchFamily="34" charset="0"/>
                        </a:rPr>
                        <a:t>48.4</a:t>
                      </a:r>
                    </a:p>
                  </a:txBody>
                  <a:tcPr/>
                </a:tc>
                <a:extLst>
                  <a:ext uri="{0D108BD9-81ED-4DB2-BD59-A6C34878D82A}">
                    <a16:rowId xmlns:a16="http://schemas.microsoft.com/office/drawing/2014/main" val="1351021514"/>
                  </a:ext>
                </a:extLst>
              </a:tr>
              <a:tr h="286030">
                <a:tc>
                  <a:txBody>
                    <a:bodyPr/>
                    <a:lstStyle/>
                    <a:p>
                      <a:r>
                        <a:rPr lang="en-US" sz="1600" dirty="0">
                          <a:latin typeface="Arial" panose="020B0604020202020204" pitchFamily="34" charset="0"/>
                          <a:cs typeface="Arial" panose="020B0604020202020204" pitchFamily="34" charset="0"/>
                        </a:rPr>
                        <a:t>OS at 18 months, %</a:t>
                      </a:r>
                    </a:p>
                  </a:txBody>
                  <a:tcPr/>
                </a:tc>
                <a:tc>
                  <a:txBody>
                    <a:bodyPr/>
                    <a:lstStyle/>
                    <a:p>
                      <a:pPr algn="ctr"/>
                      <a:r>
                        <a:rPr lang="en-US" sz="1600" dirty="0">
                          <a:latin typeface="Arial" panose="020B0604020202020204" pitchFamily="34" charset="0"/>
                          <a:cs typeface="Arial" panose="020B0604020202020204" pitchFamily="34" charset="0"/>
                        </a:rPr>
                        <a:t>26.2</a:t>
                      </a:r>
                    </a:p>
                  </a:txBody>
                  <a:tcPr/>
                </a:tc>
                <a:tc>
                  <a:txBody>
                    <a:bodyPr/>
                    <a:lstStyle/>
                    <a:p>
                      <a:pPr algn="ctr"/>
                      <a:r>
                        <a:rPr lang="en-US" sz="1600" dirty="0">
                          <a:latin typeface="Arial" panose="020B0604020202020204" pitchFamily="34" charset="0"/>
                          <a:cs typeface="Arial" panose="020B0604020202020204" pitchFamily="34" charset="0"/>
                        </a:rPr>
                        <a:t>18.6</a:t>
                      </a:r>
                    </a:p>
                  </a:txBody>
                  <a:tcPr/>
                </a:tc>
                <a:extLst>
                  <a:ext uri="{0D108BD9-81ED-4DB2-BD59-A6C34878D82A}">
                    <a16:rowId xmlns:a16="http://schemas.microsoft.com/office/drawing/2014/main" val="436493776"/>
                  </a:ext>
                </a:extLst>
              </a:tr>
              <a:tr h="286030">
                <a:tc>
                  <a:txBody>
                    <a:bodyPr/>
                    <a:lstStyle/>
                    <a:p>
                      <a:r>
                        <a:rPr lang="en-US" sz="1600" dirty="0">
                          <a:latin typeface="Arial" panose="020B0604020202020204" pitchFamily="34" charset="0"/>
                          <a:cs typeface="Arial" panose="020B0604020202020204" pitchFamily="34" charset="0"/>
                        </a:rPr>
                        <a:t>Median PFS, months</a:t>
                      </a:r>
                    </a:p>
                  </a:txBody>
                  <a:tcPr/>
                </a:tc>
                <a:tc>
                  <a:txBody>
                    <a:bodyPr/>
                    <a:lstStyle/>
                    <a:p>
                      <a:pPr algn="ctr"/>
                      <a:r>
                        <a:rPr lang="en-US" sz="1600" dirty="0">
                          <a:latin typeface="Arial" panose="020B0604020202020204" pitchFamily="34" charset="0"/>
                          <a:cs typeface="Arial" panose="020B0604020202020204" pitchFamily="34" charset="0"/>
                        </a:rPr>
                        <a:t>7.4</a:t>
                      </a:r>
                    </a:p>
                  </a:txBody>
                  <a:tcPr/>
                </a:tc>
                <a:tc>
                  <a:txBody>
                    <a:bodyPr/>
                    <a:lstStyle/>
                    <a:p>
                      <a:pPr algn="ctr"/>
                      <a:r>
                        <a:rPr lang="en-US" sz="1600" dirty="0">
                          <a:latin typeface="Arial" panose="020B0604020202020204" pitchFamily="34" charset="0"/>
                          <a:cs typeface="Arial" panose="020B0604020202020204" pitchFamily="34" charset="0"/>
                        </a:rPr>
                        <a:t>6.4</a:t>
                      </a:r>
                    </a:p>
                  </a:txBody>
                  <a:tcPr/>
                </a:tc>
                <a:extLst>
                  <a:ext uri="{0D108BD9-81ED-4DB2-BD59-A6C34878D82A}">
                    <a16:rowId xmlns:a16="http://schemas.microsoft.com/office/drawing/2014/main" val="2947731904"/>
                  </a:ext>
                </a:extLst>
              </a:tr>
              <a:tr h="286030">
                <a:tc>
                  <a:txBody>
                    <a:bodyPr/>
                    <a:lstStyle/>
                    <a:p>
                      <a:r>
                        <a:rPr lang="en-US" sz="1600" dirty="0">
                          <a:latin typeface="Arial" panose="020B0604020202020204" pitchFamily="34" charset="0"/>
                          <a:cs typeface="Arial" panose="020B0604020202020204" pitchFamily="34" charset="0"/>
                        </a:rPr>
                        <a:t>ORR, %</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41.8</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31.6</a:t>
                      </a:r>
                    </a:p>
                  </a:txBody>
                  <a:tcPr/>
                </a:tc>
                <a:extLst>
                  <a:ext uri="{0D108BD9-81ED-4DB2-BD59-A6C34878D82A}">
                    <a16:rowId xmlns:a16="http://schemas.microsoft.com/office/drawing/2014/main" val="3003502821"/>
                  </a:ext>
                </a:extLst>
              </a:tr>
              <a:tr h="28603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Safety Results</a:t>
                      </a:r>
                    </a:p>
                  </a:txBody>
                  <a:tcPr/>
                </a:tc>
                <a:tc hMerge="1">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hMerge="1">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3104608387"/>
                  </a:ext>
                </a:extLst>
              </a:tr>
              <a:tr h="286030">
                <a:tc>
                  <a:txBody>
                    <a:bodyPr/>
                    <a:lstStyle/>
                    <a:p>
                      <a:r>
                        <a:rPr lang="en-US" sz="1600" dirty="0">
                          <a:latin typeface="Arial" panose="020B0604020202020204" pitchFamily="34" charset="0"/>
                          <a:cs typeface="Arial" panose="020B0604020202020204" pitchFamily="34" charset="0"/>
                        </a:rPr>
                        <a:t>Grade 3-4 </a:t>
                      </a:r>
                      <a:r>
                        <a:rPr lang="en-US" sz="1600" dirty="0" err="1">
                          <a:latin typeface="Arial" panose="020B0604020202020204" pitchFamily="34" charset="0"/>
                          <a:cs typeface="Arial" panose="020B0604020202020204" pitchFamily="34" charset="0"/>
                        </a:rPr>
                        <a:t>diarrhoea</a:t>
                      </a:r>
                      <a:r>
                        <a:rPr lang="en-US" sz="1600" dirty="0">
                          <a:latin typeface="Arial" panose="020B0604020202020204" pitchFamily="34" charset="0"/>
                          <a:cs typeface="Arial" panose="020B0604020202020204" pitchFamily="34" charset="0"/>
                        </a:rPr>
                        <a:t>, %</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20.3</a:t>
                      </a:r>
                    </a:p>
                  </a:txBody>
                  <a:tcPr>
                    <a:solidFill>
                      <a:schemeClr val="accent4"/>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12.7</a:t>
                      </a:r>
                    </a:p>
                  </a:txBody>
                  <a:tcPr>
                    <a:solidFill>
                      <a:schemeClr val="accent4"/>
                    </a:solidFill>
                  </a:tcPr>
                </a:tc>
                <a:extLst>
                  <a:ext uri="{0D108BD9-81ED-4DB2-BD59-A6C34878D82A}">
                    <a16:rowId xmlns:a16="http://schemas.microsoft.com/office/drawing/2014/main" val="1637733420"/>
                  </a:ext>
                </a:extLst>
              </a:tr>
              <a:tr h="286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Grade 3-4 vomiting, %</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7.0</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14.5</a:t>
                      </a:r>
                    </a:p>
                  </a:txBody>
                  <a:tcPr/>
                </a:tc>
                <a:extLst>
                  <a:ext uri="{0D108BD9-81ED-4DB2-BD59-A6C34878D82A}">
                    <a16:rowId xmlns:a16="http://schemas.microsoft.com/office/drawing/2014/main" val="152615393"/>
                  </a:ext>
                </a:extLst>
              </a:tr>
              <a:tr h="286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Grade 3-4 neuropathy, %</a:t>
                      </a:r>
                    </a:p>
                  </a:txBody>
                  <a:tcPr/>
                </a:tc>
                <a:tc>
                  <a:txBody>
                    <a:bodyPr/>
                    <a:lstStyle/>
                    <a:p>
                      <a:pPr algn="ctr"/>
                      <a:r>
                        <a:rPr lang="en-US" sz="1600" kern="1200" dirty="0">
                          <a:solidFill>
                            <a:schemeClr val="dk1"/>
                          </a:solidFill>
                          <a:latin typeface="Arial" panose="020B0604020202020204" pitchFamily="34" charset="0"/>
                          <a:ea typeface="+mn-ea"/>
                          <a:cs typeface="Arial" panose="020B0604020202020204" pitchFamily="34" charset="0"/>
                        </a:rPr>
                        <a:t>3.2</a:t>
                      </a:r>
                    </a:p>
                  </a:txBody>
                  <a:tcPr>
                    <a:solidFill>
                      <a:schemeClr val="accent4"/>
                    </a:solidFill>
                  </a:tcPr>
                </a:tc>
                <a:tc>
                  <a:txBody>
                    <a:bodyPr/>
                    <a:lstStyle/>
                    <a:p>
                      <a:pPr algn="ctr"/>
                      <a:r>
                        <a:rPr lang="en-US" sz="1600" kern="1200" dirty="0">
                          <a:solidFill>
                            <a:schemeClr val="dk1"/>
                          </a:solidFill>
                          <a:latin typeface="Arial" panose="020B0604020202020204" pitchFamily="34" charset="0"/>
                          <a:ea typeface="+mn-ea"/>
                          <a:cs typeface="Arial" panose="020B0604020202020204" pitchFamily="34" charset="0"/>
                        </a:rPr>
                        <a:t>9.0</a:t>
                      </a:r>
                    </a:p>
                  </a:txBody>
                  <a:tcPr>
                    <a:solidFill>
                      <a:schemeClr val="accent4"/>
                    </a:solidFill>
                  </a:tcPr>
                </a:tc>
                <a:extLst>
                  <a:ext uri="{0D108BD9-81ED-4DB2-BD59-A6C34878D82A}">
                    <a16:rowId xmlns:a16="http://schemas.microsoft.com/office/drawing/2014/main" val="3557116534"/>
                  </a:ext>
                </a:extLst>
              </a:tr>
              <a:tr h="286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Grade 3-4 neutropenia, %</a:t>
                      </a:r>
                    </a:p>
                  </a:txBody>
                  <a:tcPr/>
                </a:tc>
                <a:tc>
                  <a:txBody>
                    <a:bodyPr/>
                    <a:lstStyle/>
                    <a:p>
                      <a:pPr algn="ctr"/>
                      <a:r>
                        <a:rPr lang="en-US" sz="1600" dirty="0">
                          <a:latin typeface="Arial" panose="020B0604020202020204" pitchFamily="34" charset="0"/>
                          <a:cs typeface="Arial" panose="020B0604020202020204" pitchFamily="34" charset="0"/>
                        </a:rPr>
                        <a:t>14.1</a:t>
                      </a:r>
                    </a:p>
                  </a:txBody>
                  <a:tcPr/>
                </a:tc>
                <a:tc>
                  <a:txBody>
                    <a:bodyPr/>
                    <a:lstStyle/>
                    <a:p>
                      <a:pPr algn="ctr"/>
                      <a:r>
                        <a:rPr lang="en-US" sz="1600" dirty="0">
                          <a:latin typeface="Arial" panose="020B0604020202020204" pitchFamily="34" charset="0"/>
                          <a:cs typeface="Arial" panose="020B0604020202020204" pitchFamily="34" charset="0"/>
                        </a:rPr>
                        <a:t>45.7</a:t>
                      </a:r>
                    </a:p>
                  </a:txBody>
                  <a:tcPr/>
                </a:tc>
                <a:extLst>
                  <a:ext uri="{0D108BD9-81ED-4DB2-BD59-A6C34878D82A}">
                    <a16:rowId xmlns:a16="http://schemas.microsoft.com/office/drawing/2014/main" val="1690433981"/>
                  </a:ext>
                </a:extLst>
              </a:tr>
            </a:tbl>
          </a:graphicData>
        </a:graphic>
      </p:graphicFrame>
      <p:sp>
        <p:nvSpPr>
          <p:cNvPr id="4" name="TextBox 3">
            <a:extLst>
              <a:ext uri="{FF2B5EF4-FFF2-40B4-BE49-F238E27FC236}">
                <a16:creationId xmlns:a16="http://schemas.microsoft.com/office/drawing/2014/main" id="{5B961535-FFDA-B12F-487C-885EE7184426}"/>
              </a:ext>
            </a:extLst>
          </p:cNvPr>
          <p:cNvSpPr txBox="1"/>
          <p:nvPr/>
        </p:nvSpPr>
        <p:spPr>
          <a:xfrm>
            <a:off x="1528360" y="5668928"/>
            <a:ext cx="6165470" cy="276999"/>
          </a:xfrm>
          <a:prstGeom prst="rect">
            <a:avLst/>
          </a:prstGeom>
          <a:noFill/>
        </p:spPr>
        <p:txBody>
          <a:bodyPr wrap="none" rtlCol="0">
            <a:spAutoFit/>
          </a:bodyPr>
          <a:lstStyle/>
          <a:p>
            <a:r>
              <a:rPr lang="en-GB" sz="1200" b="1" dirty="0">
                <a:latin typeface="Arial" panose="020B0604020202020204" pitchFamily="34" charset="0"/>
                <a:ea typeface="Aileron" charset="0"/>
                <a:cs typeface="Arial" panose="020B0604020202020204" pitchFamily="34" charset="0"/>
              </a:rPr>
              <a:t>Data presented for information purposes. Cross-trial comparison is not intended</a:t>
            </a:r>
          </a:p>
        </p:txBody>
      </p:sp>
    </p:spTree>
    <p:extLst>
      <p:ext uri="{BB962C8B-B14F-4D97-AF65-F5344CB8AC3E}">
        <p14:creationId xmlns:p14="http://schemas.microsoft.com/office/powerpoint/2010/main" val="12648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A line graph on a black background&#10;&#10;Description automatically generated">
            <a:extLst>
              <a:ext uri="{FF2B5EF4-FFF2-40B4-BE49-F238E27FC236}">
                <a16:creationId xmlns:a16="http://schemas.microsoft.com/office/drawing/2014/main" id="{97A4A88E-D7D4-BC90-DFB1-268E81FC25DE}"/>
              </a:ext>
            </a:extLst>
          </p:cNvPr>
          <p:cNvPicPr>
            <a:picLocks noChangeAspect="1"/>
          </p:cNvPicPr>
          <p:nvPr/>
        </p:nvPicPr>
        <p:blipFill>
          <a:blip r:embed="rId3"/>
          <a:stretch>
            <a:fillRect/>
          </a:stretch>
        </p:blipFill>
        <p:spPr>
          <a:xfrm>
            <a:off x="7124429" y="420931"/>
            <a:ext cx="4752177" cy="5405002"/>
          </a:xfrm>
          <a:prstGeom prst="rect">
            <a:avLst/>
          </a:prstGeom>
        </p:spPr>
      </p:pic>
      <p:sp>
        <p:nvSpPr>
          <p:cNvPr id="26" name="Title 25">
            <a:extLst>
              <a:ext uri="{FF2B5EF4-FFF2-40B4-BE49-F238E27FC236}">
                <a16:creationId xmlns:a16="http://schemas.microsoft.com/office/drawing/2014/main" id="{324791B2-929D-CBB2-3FC2-EE3E9873A6F7}"/>
              </a:ext>
            </a:extLst>
          </p:cNvPr>
          <p:cNvSpPr>
            <a:spLocks noGrp="1"/>
          </p:cNvSpPr>
          <p:nvPr>
            <p:ph type="title"/>
          </p:nvPr>
        </p:nvSpPr>
        <p:spPr>
          <a:xfrm>
            <a:off x="619202" y="259200"/>
            <a:ext cx="5835856" cy="864000"/>
          </a:xfrm>
        </p:spPr>
        <p:txBody>
          <a:bodyPr>
            <a:normAutofit fontScale="90000"/>
          </a:bodyPr>
          <a:lstStyle/>
          <a:p>
            <a:r>
              <a:rPr lang="en-GB" sz="2800" cap="all" dirty="0">
                <a:solidFill>
                  <a:schemeClr val="tx2"/>
                </a:solidFill>
                <a:latin typeface="Arial" panose="020B0604020202020204" pitchFamily="34" charset="0"/>
                <a:cs typeface="Arial" panose="020B0604020202020204" pitchFamily="34" charset="0"/>
              </a:rPr>
              <a:t>Gem + </a:t>
            </a:r>
            <a:r>
              <a:rPr lang="en-GB" sz="2800" cap="all" dirty="0" err="1">
                <a:solidFill>
                  <a:schemeClr val="tx2"/>
                </a:solidFill>
                <a:latin typeface="Arial" panose="020B0604020202020204" pitchFamily="34" charset="0"/>
                <a:cs typeface="Arial" panose="020B0604020202020204" pitchFamily="34" charset="0"/>
              </a:rPr>
              <a:t>N</a:t>
            </a:r>
            <a:r>
              <a:rPr lang="en-GB" sz="2800" cap="none" dirty="0" err="1">
                <a:solidFill>
                  <a:schemeClr val="tx2"/>
                </a:solidFill>
                <a:latin typeface="Arial" panose="020B0604020202020204" pitchFamily="34" charset="0"/>
                <a:cs typeface="Arial" panose="020B0604020202020204" pitchFamily="34" charset="0"/>
              </a:rPr>
              <a:t>ab</a:t>
            </a:r>
            <a:r>
              <a:rPr lang="en-GB" sz="2800" cap="all" dirty="0" err="1">
                <a:solidFill>
                  <a:schemeClr val="tx2"/>
                </a:solidFill>
                <a:latin typeface="Arial" panose="020B0604020202020204" pitchFamily="34" charset="0"/>
                <a:cs typeface="Arial" panose="020B0604020202020204" pitchFamily="34" charset="0"/>
              </a:rPr>
              <a:t>P</a:t>
            </a:r>
            <a:r>
              <a:rPr lang="en-GB" sz="2800" cap="all" dirty="0">
                <a:solidFill>
                  <a:schemeClr val="tx2"/>
                </a:solidFill>
                <a:latin typeface="Arial" panose="020B0604020202020204" pitchFamily="34" charset="0"/>
                <a:cs typeface="Arial" panose="020B0604020202020204" pitchFamily="34" charset="0"/>
              </a:rPr>
              <a:t> is effective for </a:t>
            </a:r>
            <a:br>
              <a:rPr lang="en-GB" sz="2800" cap="all" dirty="0">
                <a:solidFill>
                  <a:schemeClr val="tx2"/>
                </a:solidFill>
                <a:latin typeface="Arial" panose="020B0604020202020204" pitchFamily="34" charset="0"/>
                <a:cs typeface="Arial" panose="020B0604020202020204" pitchFamily="34" charset="0"/>
              </a:rPr>
            </a:br>
            <a:r>
              <a:rPr lang="en-GB" sz="2800" cap="all" dirty="0">
                <a:solidFill>
                  <a:schemeClr val="tx2"/>
                </a:solidFill>
                <a:latin typeface="Arial" panose="020B0604020202020204" pitchFamily="34" charset="0"/>
                <a:cs typeface="Arial" panose="020B0604020202020204" pitchFamily="34" charset="0"/>
              </a:rPr>
              <a:t>patients with a Poor </a:t>
            </a:r>
            <a:br>
              <a:rPr lang="en-GB" sz="2800" cap="all" dirty="0">
                <a:solidFill>
                  <a:schemeClr val="tx2"/>
                </a:solidFill>
                <a:latin typeface="Arial" panose="020B0604020202020204" pitchFamily="34" charset="0"/>
                <a:cs typeface="Arial" panose="020B0604020202020204" pitchFamily="34" charset="0"/>
              </a:rPr>
            </a:br>
            <a:r>
              <a:rPr lang="en-GB" sz="2800" cap="all" dirty="0">
                <a:solidFill>
                  <a:schemeClr val="tx2"/>
                </a:solidFill>
                <a:latin typeface="Arial" panose="020B0604020202020204" pitchFamily="34" charset="0"/>
                <a:cs typeface="Arial" panose="020B0604020202020204" pitchFamily="34" charset="0"/>
              </a:rPr>
              <a:t>Performance Status</a:t>
            </a:r>
            <a:endParaRPr lang="en-US" dirty="0"/>
          </a:p>
        </p:txBody>
      </p:sp>
      <p:sp>
        <p:nvSpPr>
          <p:cNvPr id="27" name="Content Placeholder 26">
            <a:extLst>
              <a:ext uri="{FF2B5EF4-FFF2-40B4-BE49-F238E27FC236}">
                <a16:creationId xmlns:a16="http://schemas.microsoft.com/office/drawing/2014/main" id="{1DBE9974-A8E1-C9A8-953C-D4821742DCFC}"/>
              </a:ext>
            </a:extLst>
          </p:cNvPr>
          <p:cNvSpPr>
            <a:spLocks noGrp="1"/>
          </p:cNvSpPr>
          <p:nvPr>
            <p:ph sz="quarter" idx="14"/>
          </p:nvPr>
        </p:nvSpPr>
        <p:spPr>
          <a:xfrm>
            <a:off x="620184" y="3481902"/>
            <a:ext cx="5835856" cy="2468897"/>
          </a:xfrm>
        </p:spPr>
        <p:txBody>
          <a:bodyPr>
            <a:normAutofit/>
          </a:bodyPr>
          <a:lstStyle/>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Schedule 3 weeks on 1 week off </a:t>
            </a:r>
          </a:p>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Median age 71 and 68 (range 35-89)</a:t>
            </a:r>
          </a:p>
          <a:p>
            <a:pPr marL="285750" indent="-285750">
              <a:spcBef>
                <a:spcPts val="600"/>
              </a:spcBef>
              <a:buClr>
                <a:schemeClr val="accent1"/>
              </a:buClr>
              <a:buFont typeface="Arial" panose="020B0604020202020204" pitchFamily="34" charset="0"/>
              <a:buChar char="•"/>
            </a:pPr>
            <a:r>
              <a:rPr lang="en-US" sz="1800" b="1" dirty="0" err="1">
                <a:solidFill>
                  <a:schemeClr val="accent1"/>
                </a:solidFill>
                <a:latin typeface="Arial" panose="020B0604020202020204" pitchFamily="34" charset="0"/>
                <a:cs typeface="Arial" panose="020B0604020202020204" pitchFamily="34" charset="0"/>
              </a:rPr>
              <a:t>mPFS</a:t>
            </a:r>
            <a:r>
              <a:rPr lang="en-US" sz="1800" b="1" dirty="0">
                <a:solidFill>
                  <a:schemeClr val="accent1"/>
                </a:solidFill>
                <a:latin typeface="Arial" panose="020B0604020202020204" pitchFamily="34" charset="0"/>
                <a:cs typeface="Arial" panose="020B0604020202020204" pitchFamily="34" charset="0"/>
              </a:rPr>
              <a:t> 5.4 vs 6.6 months </a:t>
            </a:r>
            <a:r>
              <a:rPr lang="en-US" sz="1800" dirty="0">
                <a:solidFill>
                  <a:schemeClr val="tx2"/>
                </a:solidFill>
                <a:latin typeface="Arial" panose="020B0604020202020204" pitchFamily="34" charset="0"/>
                <a:cs typeface="Arial" panose="020B0604020202020204" pitchFamily="34" charset="0"/>
              </a:rPr>
              <a:t>(P=0.28) </a:t>
            </a:r>
          </a:p>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Free of disease progression at 6 months: 44% vs 58%</a:t>
            </a:r>
          </a:p>
          <a:p>
            <a:pPr marL="285750" indent="-285750">
              <a:spcBef>
                <a:spcPts val="600"/>
              </a:spcBef>
              <a:buClr>
                <a:schemeClr val="accent1"/>
              </a:buClr>
              <a:buFont typeface="Arial" panose="020B0604020202020204" pitchFamily="34" charset="0"/>
              <a:buChar char="•"/>
            </a:pPr>
            <a:r>
              <a:rPr lang="en-US" sz="1800" b="1" dirty="0" err="1">
                <a:solidFill>
                  <a:schemeClr val="accent1"/>
                </a:solidFill>
                <a:latin typeface="Arial" panose="020B0604020202020204" pitchFamily="34" charset="0"/>
                <a:cs typeface="Arial" panose="020B0604020202020204" pitchFamily="34" charset="0"/>
              </a:rPr>
              <a:t>mOS</a:t>
            </a:r>
            <a:r>
              <a:rPr lang="en-US" sz="1800" b="1" dirty="0">
                <a:solidFill>
                  <a:schemeClr val="accent1"/>
                </a:solidFill>
                <a:latin typeface="Arial" panose="020B0604020202020204" pitchFamily="34" charset="0"/>
                <a:cs typeface="Arial" panose="020B0604020202020204" pitchFamily="34" charset="0"/>
              </a:rPr>
              <a:t> 7.7m vs 9.8m </a:t>
            </a:r>
            <a:r>
              <a:rPr lang="en-US" sz="1800" dirty="0">
                <a:solidFill>
                  <a:schemeClr val="tx2"/>
                </a:solidFill>
                <a:latin typeface="Arial" panose="020B0604020202020204" pitchFamily="34" charset="0"/>
                <a:cs typeface="Arial" panose="020B0604020202020204" pitchFamily="34" charset="0"/>
              </a:rPr>
              <a:t>(P=0.11) </a:t>
            </a:r>
          </a:p>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No significant differences in AEs between the two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dose regimens </a:t>
            </a:r>
          </a:p>
        </p:txBody>
      </p:sp>
      <p:sp>
        <p:nvSpPr>
          <p:cNvPr id="28" name="Content Placeholder 27">
            <a:extLst>
              <a:ext uri="{FF2B5EF4-FFF2-40B4-BE49-F238E27FC236}">
                <a16:creationId xmlns:a16="http://schemas.microsoft.com/office/drawing/2014/main" id="{1E317F70-2DBF-2FD1-6717-545E8F6CDD24}"/>
              </a:ext>
            </a:extLst>
          </p:cNvPr>
          <p:cNvSpPr>
            <a:spLocks noGrp="1"/>
          </p:cNvSpPr>
          <p:nvPr>
            <p:ph sz="quarter" idx="15"/>
          </p:nvPr>
        </p:nvSpPr>
        <p:spPr/>
        <p:txBody>
          <a:bodyPr anchor="b" anchorCtr="0"/>
          <a:lstStyle/>
          <a:p>
            <a:pPr>
              <a:spcBef>
                <a:spcPct val="0"/>
              </a:spcBef>
              <a:buNone/>
            </a:pPr>
            <a:r>
              <a:rPr lang="en-US" altLang="en-US" sz="1200" dirty="0">
                <a:solidFill>
                  <a:schemeClr val="tx2"/>
                </a:solidFill>
                <a:cs typeface="Arial" panose="020B0604020202020204" pitchFamily="34" charset="0"/>
              </a:rPr>
              <a:t>AEs, adverse events; GEM, gemcitabine; (m)OS, (median) overall survival; </a:t>
            </a:r>
            <a:br>
              <a:rPr lang="en-US" altLang="en-US" sz="1200" dirty="0">
                <a:solidFill>
                  <a:schemeClr val="tx2"/>
                </a:solidFill>
                <a:cs typeface="Arial" panose="020B0604020202020204" pitchFamily="34" charset="0"/>
              </a:rPr>
            </a:br>
            <a:r>
              <a:rPr lang="en-US" altLang="en-US" sz="1200" dirty="0">
                <a:solidFill>
                  <a:schemeClr val="tx2"/>
                </a:solidFill>
                <a:cs typeface="Arial" panose="020B0604020202020204" pitchFamily="34" charset="0"/>
              </a:rPr>
              <a:t>(m)PFS, (median) progression-free survival; </a:t>
            </a:r>
            <a:r>
              <a:rPr lang="en-US" altLang="en-US" sz="1200" dirty="0" err="1">
                <a:solidFill>
                  <a:schemeClr val="tx2"/>
                </a:solidFill>
                <a:cs typeface="Arial" panose="020B0604020202020204" pitchFamily="34" charset="0"/>
              </a:rPr>
              <a:t>NabP</a:t>
            </a:r>
            <a:r>
              <a:rPr lang="en-US" altLang="en-US" sz="1200" dirty="0">
                <a:solidFill>
                  <a:schemeClr val="tx2"/>
                </a:solidFill>
                <a:cs typeface="Arial" panose="020B0604020202020204" pitchFamily="34" charset="0"/>
              </a:rPr>
              <a:t>, </a:t>
            </a:r>
            <a:r>
              <a:rPr lang="en-GB" dirty="0">
                <a:solidFill>
                  <a:schemeClr val="tx2"/>
                </a:solidFill>
              </a:rPr>
              <a:t>nanoparticle albumin-bound paclitaxel</a:t>
            </a:r>
            <a:endParaRPr lang="en-US" altLang="en-US" sz="1200" dirty="0">
              <a:solidFill>
                <a:schemeClr val="tx2"/>
              </a:solidFill>
              <a:cs typeface="Arial" panose="020B0604020202020204" pitchFamily="34" charset="0"/>
            </a:endParaRPr>
          </a:p>
          <a:p>
            <a:pPr>
              <a:spcBef>
                <a:spcPct val="0"/>
              </a:spcBef>
              <a:buNone/>
            </a:pPr>
            <a:r>
              <a:rPr lang="en-US" altLang="en-US" sz="1200" dirty="0" err="1">
                <a:solidFill>
                  <a:schemeClr val="tx2"/>
                </a:solidFill>
                <a:cs typeface="Arial" panose="020B0604020202020204" pitchFamily="34" charset="0"/>
              </a:rPr>
              <a:t>Maccarulla</a:t>
            </a:r>
            <a:r>
              <a:rPr lang="en-US" altLang="en-US" sz="1200" dirty="0">
                <a:solidFill>
                  <a:schemeClr val="tx2"/>
                </a:solidFill>
                <a:cs typeface="Arial" panose="020B0604020202020204" pitchFamily="34" charset="0"/>
              </a:rPr>
              <a:t> T, et al. J Clin Oncol. 2019;37:</a:t>
            </a:r>
            <a:r>
              <a:rPr lang="en-GB" altLang="en-US" sz="1200" dirty="0">
                <a:solidFill>
                  <a:schemeClr val="tx2"/>
                </a:solidFill>
                <a:cs typeface="Arial" panose="020B0604020202020204" pitchFamily="34" charset="0"/>
              </a:rPr>
              <a:t>230-238</a:t>
            </a:r>
            <a:endParaRPr lang="en-US" altLang="en-US" sz="1200" dirty="0">
              <a:solidFill>
                <a:schemeClr val="tx2"/>
              </a:solidFill>
              <a:cs typeface="Arial" panose="020B0604020202020204" pitchFamily="34" charset="0"/>
            </a:endParaRPr>
          </a:p>
        </p:txBody>
      </p:sp>
      <p:sp>
        <p:nvSpPr>
          <p:cNvPr id="4" name="Slide Number Placeholder 3">
            <a:extLst>
              <a:ext uri="{FF2B5EF4-FFF2-40B4-BE49-F238E27FC236}">
                <a16:creationId xmlns:a16="http://schemas.microsoft.com/office/drawing/2014/main" id="{E584DC9B-FED8-146C-E9C9-12BAC0C8CE17}"/>
              </a:ext>
            </a:extLst>
          </p:cNvPr>
          <p:cNvSpPr>
            <a:spLocks noGrp="1"/>
          </p:cNvSpPr>
          <p:nvPr>
            <p:ph type="sldNum" sz="quarter" idx="4"/>
          </p:nvPr>
        </p:nvSpPr>
        <p:spPr/>
        <p:txBody>
          <a:bodyPr/>
          <a:lstStyle/>
          <a:p>
            <a:fld id="{FCE43C0F-8A7B-3A4B-9DB5-B3472E36E833}" type="slidenum">
              <a:rPr lang="en-GB" smtClean="0"/>
              <a:pPr/>
              <a:t>25</a:t>
            </a:fld>
            <a:endParaRPr lang="en-GB" dirty="0"/>
          </a:p>
        </p:txBody>
      </p:sp>
      <p:cxnSp>
        <p:nvCxnSpPr>
          <p:cNvPr id="17" name="Straight Connector 16">
            <a:extLst>
              <a:ext uri="{FF2B5EF4-FFF2-40B4-BE49-F238E27FC236}">
                <a16:creationId xmlns:a16="http://schemas.microsoft.com/office/drawing/2014/main" id="{92D3B418-A8C4-D1AB-837A-C68B5250731B}"/>
              </a:ext>
            </a:extLst>
          </p:cNvPr>
          <p:cNvCxnSpPr>
            <a:cxnSpLocks/>
          </p:cNvCxnSpPr>
          <p:nvPr/>
        </p:nvCxnSpPr>
        <p:spPr>
          <a:xfrm flipV="1">
            <a:off x="3367124" y="2088969"/>
            <a:ext cx="0" cy="297095"/>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ED1C42A-78B1-930E-42A6-42B9180C5CBA}"/>
              </a:ext>
            </a:extLst>
          </p:cNvPr>
          <p:cNvCxnSpPr>
            <a:cxnSpLocks/>
          </p:cNvCxnSpPr>
          <p:nvPr/>
        </p:nvCxnSpPr>
        <p:spPr>
          <a:xfrm flipV="1">
            <a:off x="4626318" y="2400241"/>
            <a:ext cx="0" cy="297095"/>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ED4EF-3D77-E194-932A-2248D03E0237}"/>
              </a:ext>
            </a:extLst>
          </p:cNvPr>
          <p:cNvCxnSpPr>
            <a:cxnSpLocks/>
          </p:cNvCxnSpPr>
          <p:nvPr/>
        </p:nvCxnSpPr>
        <p:spPr>
          <a:xfrm flipV="1">
            <a:off x="2107930" y="2400241"/>
            <a:ext cx="0" cy="297095"/>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6FDEEE9F-05E4-0C6D-FFE6-6CACC9FEEB95}"/>
              </a:ext>
            </a:extLst>
          </p:cNvPr>
          <p:cNvSpPr/>
          <p:nvPr/>
        </p:nvSpPr>
        <p:spPr>
          <a:xfrm>
            <a:off x="985324" y="2624433"/>
            <a:ext cx="2245212" cy="533227"/>
          </a:xfrm>
          <a:prstGeom prst="roundRect">
            <a:avLst>
              <a:gd name="adj" fmla="val 16894"/>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Assigned to arm B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t>
            </a:r>
            <a:r>
              <a:rPr lang="en-GB" sz="1100" dirty="0" err="1">
                <a:solidFill>
                  <a:schemeClr val="tx1"/>
                </a:solidFill>
                <a:latin typeface="Arial" panose="020B0604020202020204" pitchFamily="34" charset="0"/>
                <a:cs typeface="Arial" panose="020B0604020202020204" pitchFamily="34" charset="0"/>
              </a:rPr>
              <a:t>NabP</a:t>
            </a:r>
            <a:r>
              <a:rPr lang="en-GB" sz="1100" dirty="0">
                <a:solidFill>
                  <a:schemeClr val="tx1"/>
                </a:solidFill>
                <a:latin typeface="Arial" panose="020B0604020202020204" pitchFamily="34" charset="0"/>
                <a:cs typeface="Arial" panose="020B0604020202020204" pitchFamily="34" charset="0"/>
              </a:rPr>
              <a:t> 100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 </a:t>
            </a:r>
          </a:p>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GEM 1000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n=111)</a:t>
            </a:r>
            <a:endParaRPr lang="en-GB" sz="1100" baseline="30000" dirty="0">
              <a:solidFill>
                <a:schemeClr val="tx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4D377F2F-6A3F-7D24-20D1-B3BB897AD59E}"/>
              </a:ext>
            </a:extLst>
          </p:cNvPr>
          <p:cNvSpPr/>
          <p:nvPr/>
        </p:nvSpPr>
        <p:spPr>
          <a:xfrm>
            <a:off x="3503712" y="2624433"/>
            <a:ext cx="2245212" cy="533227"/>
          </a:xfrm>
          <a:prstGeom prst="roundRect">
            <a:avLst>
              <a:gd name="adj" fmla="val 16894"/>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Assigned to arm D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t>
            </a:r>
            <a:r>
              <a:rPr lang="en-GB" sz="1100" dirty="0" err="1">
                <a:solidFill>
                  <a:schemeClr val="tx1"/>
                </a:solidFill>
                <a:latin typeface="Arial" panose="020B0604020202020204" pitchFamily="34" charset="0"/>
                <a:cs typeface="Arial" panose="020B0604020202020204" pitchFamily="34" charset="0"/>
              </a:rPr>
              <a:t>NabP</a:t>
            </a:r>
            <a:r>
              <a:rPr lang="en-GB" sz="1100" dirty="0">
                <a:solidFill>
                  <a:schemeClr val="tx1"/>
                </a:solidFill>
                <a:latin typeface="Arial" panose="020B0604020202020204" pitchFamily="34" charset="0"/>
                <a:cs typeface="Arial" panose="020B0604020202020204" pitchFamily="34" charset="0"/>
              </a:rPr>
              <a:t> 125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 </a:t>
            </a:r>
          </a:p>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GEM 1000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n=110)</a:t>
            </a:r>
            <a:endParaRPr lang="en-GB" sz="1100" baseline="30000" dirty="0">
              <a:solidFill>
                <a:schemeClr val="tx1"/>
              </a:solidFill>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B8B541A0-DE55-396E-C6E5-A25A33CECBF2}"/>
              </a:ext>
            </a:extLst>
          </p:cNvPr>
          <p:cNvSpPr/>
          <p:nvPr/>
        </p:nvSpPr>
        <p:spPr>
          <a:xfrm>
            <a:off x="2244518" y="1671634"/>
            <a:ext cx="2245212" cy="533227"/>
          </a:xfrm>
          <a:prstGeom prst="roundRect">
            <a:avLst>
              <a:gd name="adj" fmla="val 16894"/>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Patients enrolled and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randomly assigned</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(n=221)</a:t>
            </a:r>
            <a:endParaRPr lang="en-GB" sz="1100" baseline="30000" dirty="0">
              <a:solidFill>
                <a:schemeClr val="tx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A3B3B56D-E1B0-A4EF-4805-16FBC72559F3}"/>
              </a:ext>
            </a:extLst>
          </p:cNvPr>
          <p:cNvCxnSpPr>
            <a:cxnSpLocks/>
          </p:cNvCxnSpPr>
          <p:nvPr/>
        </p:nvCxnSpPr>
        <p:spPr>
          <a:xfrm>
            <a:off x="2096442" y="2400241"/>
            <a:ext cx="253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9614FD7-0591-E04A-FDCA-801CF8B9ECD1}"/>
              </a:ext>
            </a:extLst>
          </p:cNvPr>
          <p:cNvSpPr txBox="1"/>
          <p:nvPr/>
        </p:nvSpPr>
        <p:spPr>
          <a:xfrm>
            <a:off x="10820910" y="662067"/>
            <a:ext cx="1029696" cy="842145"/>
          </a:xfrm>
          <a:prstGeom prst="rect">
            <a:avLst/>
          </a:prstGeom>
          <a:solidFill>
            <a:schemeClr val="bg1"/>
          </a:solidFill>
        </p:spPr>
        <p:txBody>
          <a:bodyPr wrap="none" lIns="0" tIns="36000" rIns="36000" bIns="36000" rtlCol="0">
            <a:spAutoFit/>
          </a:bodyPr>
          <a:lstStyle/>
          <a:p>
            <a:r>
              <a:rPr lang="en-GB" sz="1000" b="1" dirty="0">
                <a:solidFill>
                  <a:srgbClr val="211D1E"/>
                </a:solidFill>
                <a:effectLst/>
                <a:latin typeface="Arial" panose="020B0604020202020204" pitchFamily="34" charset="0"/>
                <a:cs typeface="Arial" panose="020B0604020202020204" pitchFamily="34" charset="0"/>
              </a:rPr>
              <a:t>Arm</a:t>
            </a:r>
          </a:p>
          <a:p>
            <a:pPr indent="266700"/>
            <a:r>
              <a:rPr lang="en-GB" sz="1000" dirty="0">
                <a:solidFill>
                  <a:srgbClr val="211D1E"/>
                </a:solidFill>
                <a:latin typeface="Arial" panose="020B0604020202020204" pitchFamily="34" charset="0"/>
                <a:cs typeface="Arial" panose="020B0604020202020204" pitchFamily="34" charset="0"/>
              </a:rPr>
              <a:t>B</a:t>
            </a:r>
          </a:p>
          <a:p>
            <a:pPr indent="266700"/>
            <a:r>
              <a:rPr lang="en-GB" sz="1000" dirty="0">
                <a:solidFill>
                  <a:srgbClr val="211D1E"/>
                </a:solidFill>
                <a:effectLst/>
                <a:latin typeface="Arial" panose="020B0604020202020204" pitchFamily="34" charset="0"/>
                <a:cs typeface="Arial" panose="020B0604020202020204" pitchFamily="34" charset="0"/>
              </a:rPr>
              <a:t>D</a:t>
            </a:r>
          </a:p>
          <a:p>
            <a:pPr indent="266700"/>
            <a:r>
              <a:rPr lang="en-GB" sz="1000" dirty="0">
                <a:solidFill>
                  <a:srgbClr val="211D1E"/>
                </a:solidFill>
                <a:latin typeface="Arial" panose="020B0604020202020204" pitchFamily="34" charset="0"/>
                <a:cs typeface="Arial" panose="020B0604020202020204" pitchFamily="34" charset="0"/>
              </a:rPr>
              <a:t>B, censored</a:t>
            </a:r>
          </a:p>
          <a:p>
            <a:pPr indent="266700"/>
            <a:r>
              <a:rPr lang="en-GB" sz="1000" dirty="0">
                <a:solidFill>
                  <a:srgbClr val="211D1E"/>
                </a:solidFill>
                <a:effectLst/>
                <a:latin typeface="Arial" panose="020B0604020202020204" pitchFamily="34" charset="0"/>
                <a:cs typeface="Arial" panose="020B0604020202020204" pitchFamily="34" charset="0"/>
              </a:rPr>
              <a:t>D, censored</a:t>
            </a:r>
            <a:endParaRPr lang="en-GB" sz="1000" dirty="0">
              <a:solidFill>
                <a:schemeClr val="accent1"/>
              </a:solidFill>
              <a:effectLst/>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27A7C3DD-7BFC-BCD2-B356-8D8F271A2436}"/>
              </a:ext>
            </a:extLst>
          </p:cNvPr>
          <p:cNvCxnSpPr>
            <a:cxnSpLocks/>
          </p:cNvCxnSpPr>
          <p:nvPr/>
        </p:nvCxnSpPr>
        <p:spPr>
          <a:xfrm>
            <a:off x="10820910" y="930560"/>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4EFC9B7-C19A-38B5-CF7F-660C1940C486}"/>
              </a:ext>
            </a:extLst>
          </p:cNvPr>
          <p:cNvCxnSpPr>
            <a:cxnSpLocks/>
          </p:cNvCxnSpPr>
          <p:nvPr/>
        </p:nvCxnSpPr>
        <p:spPr>
          <a:xfrm>
            <a:off x="10820910" y="1084018"/>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F568A02-6060-D70E-4A8D-972CE5B5991C}"/>
              </a:ext>
            </a:extLst>
          </p:cNvPr>
          <p:cNvCxnSpPr>
            <a:cxnSpLocks/>
          </p:cNvCxnSpPr>
          <p:nvPr/>
        </p:nvCxnSpPr>
        <p:spPr>
          <a:xfrm>
            <a:off x="10820910" y="1237476"/>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DC429AE-8BBF-743C-83E2-F336728641EE}"/>
              </a:ext>
            </a:extLst>
          </p:cNvPr>
          <p:cNvCxnSpPr>
            <a:cxnSpLocks/>
          </p:cNvCxnSpPr>
          <p:nvPr/>
        </p:nvCxnSpPr>
        <p:spPr>
          <a:xfrm>
            <a:off x="10820910" y="1390699"/>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DABC164-3285-8B7F-ADD6-ECE9D326A29A}"/>
              </a:ext>
            </a:extLst>
          </p:cNvPr>
          <p:cNvCxnSpPr>
            <a:cxnSpLocks/>
          </p:cNvCxnSpPr>
          <p:nvPr/>
        </p:nvCxnSpPr>
        <p:spPr>
          <a:xfrm flipV="1">
            <a:off x="10928910" y="1352785"/>
            <a:ext cx="0" cy="75828"/>
          </a:xfrm>
          <a:prstGeom prst="line">
            <a:avLst/>
          </a:prstGeom>
          <a:ln w="1270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CEE5A29-6EA9-FF0F-4C48-774F4B31180B}"/>
              </a:ext>
            </a:extLst>
          </p:cNvPr>
          <p:cNvCxnSpPr>
            <a:cxnSpLocks/>
          </p:cNvCxnSpPr>
          <p:nvPr/>
        </p:nvCxnSpPr>
        <p:spPr>
          <a:xfrm flipV="1">
            <a:off x="10928910" y="1200385"/>
            <a:ext cx="0" cy="75828"/>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AA70A79-821F-30AF-E719-A4CB1DAEE43A}"/>
              </a:ext>
            </a:extLst>
          </p:cNvPr>
          <p:cNvSpPr txBox="1"/>
          <p:nvPr/>
        </p:nvSpPr>
        <p:spPr>
          <a:xfrm rot="16200000">
            <a:off x="5863749" y="1470194"/>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Cumulative OS (probability)</a:t>
            </a:r>
          </a:p>
        </p:txBody>
      </p:sp>
      <p:sp>
        <p:nvSpPr>
          <p:cNvPr id="52" name="TextBox 51">
            <a:extLst>
              <a:ext uri="{FF2B5EF4-FFF2-40B4-BE49-F238E27FC236}">
                <a16:creationId xmlns:a16="http://schemas.microsoft.com/office/drawing/2014/main" id="{2B8C6094-96D0-3C87-5CD9-1A5D50A55CD8}"/>
              </a:ext>
            </a:extLst>
          </p:cNvPr>
          <p:cNvSpPr txBox="1"/>
          <p:nvPr/>
        </p:nvSpPr>
        <p:spPr>
          <a:xfrm>
            <a:off x="6535111" y="2996952"/>
            <a:ext cx="436017" cy="323165"/>
          </a:xfrm>
          <a:prstGeom prst="rect">
            <a:avLst/>
          </a:prstGeom>
          <a:noFill/>
        </p:spPr>
        <p:txBody>
          <a:bodyPr wrap="none" lIns="0" tIns="0" rIns="0" bIns="0" rtlCol="0">
            <a:spAutoFit/>
          </a:bodyPr>
          <a:lstStyle/>
          <a:p>
            <a:pPr algn="r"/>
            <a:r>
              <a:rPr lang="en-GB" sz="700" b="1" dirty="0">
                <a:solidFill>
                  <a:srgbClr val="211D1E"/>
                </a:solidFill>
                <a:effectLst/>
                <a:latin typeface="Arial" panose="020B0604020202020204" pitchFamily="34" charset="0"/>
                <a:cs typeface="Arial" panose="020B0604020202020204" pitchFamily="34" charset="0"/>
              </a:rPr>
              <a:t>No. at risk</a:t>
            </a:r>
          </a:p>
          <a:p>
            <a:pPr algn="r"/>
            <a:r>
              <a:rPr lang="en-GB" sz="700" b="1" dirty="0">
                <a:solidFill>
                  <a:schemeClr val="accent1"/>
                </a:solidFill>
                <a:latin typeface="Arial" panose="020B0604020202020204" pitchFamily="34" charset="0"/>
                <a:cs typeface="Arial" panose="020B0604020202020204" pitchFamily="34" charset="0"/>
              </a:rPr>
              <a:t>Arm B</a:t>
            </a:r>
          </a:p>
          <a:p>
            <a:pPr algn="r"/>
            <a:r>
              <a:rPr lang="en-GB" sz="700" b="1" dirty="0">
                <a:solidFill>
                  <a:schemeClr val="tx2"/>
                </a:solidFill>
                <a:effectLst/>
                <a:latin typeface="Arial" panose="020B0604020202020204" pitchFamily="34" charset="0"/>
                <a:cs typeface="Arial" panose="020B0604020202020204" pitchFamily="34" charset="0"/>
              </a:rPr>
              <a:t>Arm D</a:t>
            </a:r>
            <a:endParaRPr lang="en-GB" sz="700" dirty="0">
              <a:solidFill>
                <a:schemeClr val="accent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74EE4AF8-2929-1306-1E87-A8ECA141ECF4}"/>
              </a:ext>
            </a:extLst>
          </p:cNvPr>
          <p:cNvSpPr txBox="1"/>
          <p:nvPr/>
        </p:nvSpPr>
        <p:spPr>
          <a:xfrm>
            <a:off x="8394853" y="2912127"/>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Follow-up time (months)</a:t>
            </a:r>
          </a:p>
        </p:txBody>
      </p:sp>
      <p:sp>
        <p:nvSpPr>
          <p:cNvPr id="74" name="TextBox 73">
            <a:extLst>
              <a:ext uri="{FF2B5EF4-FFF2-40B4-BE49-F238E27FC236}">
                <a16:creationId xmlns:a16="http://schemas.microsoft.com/office/drawing/2014/main" id="{A7E63EFF-5C15-77FF-AD2D-0B3168F2EC0A}"/>
              </a:ext>
            </a:extLst>
          </p:cNvPr>
          <p:cNvSpPr txBox="1"/>
          <p:nvPr/>
        </p:nvSpPr>
        <p:spPr>
          <a:xfrm>
            <a:off x="11772673"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75" name="TextBox 74">
            <a:extLst>
              <a:ext uri="{FF2B5EF4-FFF2-40B4-BE49-F238E27FC236}">
                <a16:creationId xmlns:a16="http://schemas.microsoft.com/office/drawing/2014/main" id="{3DB89A02-FD9A-651E-C7A3-C549EE116485}"/>
              </a:ext>
            </a:extLst>
          </p:cNvPr>
          <p:cNvSpPr txBox="1"/>
          <p:nvPr/>
        </p:nvSpPr>
        <p:spPr>
          <a:xfrm>
            <a:off x="116297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29</a:t>
            </a:r>
          </a:p>
        </p:txBody>
      </p:sp>
      <p:sp>
        <p:nvSpPr>
          <p:cNvPr id="76" name="TextBox 75">
            <a:extLst>
              <a:ext uri="{FF2B5EF4-FFF2-40B4-BE49-F238E27FC236}">
                <a16:creationId xmlns:a16="http://schemas.microsoft.com/office/drawing/2014/main" id="{F75FC848-26B8-77B3-2E00-CCAA6ED784E6}"/>
              </a:ext>
            </a:extLst>
          </p:cNvPr>
          <p:cNvSpPr txBox="1"/>
          <p:nvPr/>
        </p:nvSpPr>
        <p:spPr>
          <a:xfrm>
            <a:off x="114678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p:txBody>
      </p:sp>
      <p:sp>
        <p:nvSpPr>
          <p:cNvPr id="77" name="TextBox 76">
            <a:extLst>
              <a:ext uri="{FF2B5EF4-FFF2-40B4-BE49-F238E27FC236}">
                <a16:creationId xmlns:a16="http://schemas.microsoft.com/office/drawing/2014/main" id="{06B3C914-39CA-90E4-EAC5-E51EF0648B7A}"/>
              </a:ext>
            </a:extLst>
          </p:cNvPr>
          <p:cNvSpPr txBox="1"/>
          <p:nvPr/>
        </p:nvSpPr>
        <p:spPr>
          <a:xfrm>
            <a:off x="113122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27</a:t>
            </a:r>
          </a:p>
        </p:txBody>
      </p:sp>
      <p:sp>
        <p:nvSpPr>
          <p:cNvPr id="78" name="TextBox 77">
            <a:extLst>
              <a:ext uri="{FF2B5EF4-FFF2-40B4-BE49-F238E27FC236}">
                <a16:creationId xmlns:a16="http://schemas.microsoft.com/office/drawing/2014/main" id="{B0DBF7BD-591A-8BF5-067E-A1A0BE69356C}"/>
              </a:ext>
            </a:extLst>
          </p:cNvPr>
          <p:cNvSpPr txBox="1"/>
          <p:nvPr/>
        </p:nvSpPr>
        <p:spPr>
          <a:xfrm>
            <a:off x="1115354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79" name="TextBox 78">
            <a:extLst>
              <a:ext uri="{FF2B5EF4-FFF2-40B4-BE49-F238E27FC236}">
                <a16:creationId xmlns:a16="http://schemas.microsoft.com/office/drawing/2014/main" id="{39611D85-EFD8-8E36-431B-8A06AC7B729D}"/>
              </a:ext>
            </a:extLst>
          </p:cNvPr>
          <p:cNvSpPr txBox="1"/>
          <p:nvPr/>
        </p:nvSpPr>
        <p:spPr>
          <a:xfrm>
            <a:off x="110043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p:txBody>
      </p:sp>
      <p:sp>
        <p:nvSpPr>
          <p:cNvPr id="80" name="TextBox 79">
            <a:extLst>
              <a:ext uri="{FF2B5EF4-FFF2-40B4-BE49-F238E27FC236}">
                <a16:creationId xmlns:a16="http://schemas.microsoft.com/office/drawing/2014/main" id="{FC16CAFE-5E5A-067B-E191-77B8E9B6E0C0}"/>
              </a:ext>
            </a:extLst>
          </p:cNvPr>
          <p:cNvSpPr txBox="1"/>
          <p:nvPr/>
        </p:nvSpPr>
        <p:spPr>
          <a:xfrm>
            <a:off x="108455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81" name="TextBox 80">
            <a:extLst>
              <a:ext uri="{FF2B5EF4-FFF2-40B4-BE49-F238E27FC236}">
                <a16:creationId xmlns:a16="http://schemas.microsoft.com/office/drawing/2014/main" id="{A7C1CAE3-F827-35FA-3D40-E050D872DAE2}"/>
              </a:ext>
            </a:extLst>
          </p:cNvPr>
          <p:cNvSpPr txBox="1"/>
          <p:nvPr/>
        </p:nvSpPr>
        <p:spPr>
          <a:xfrm>
            <a:off x="106899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p:txBody>
      </p:sp>
      <p:sp>
        <p:nvSpPr>
          <p:cNvPr id="82" name="TextBox 81">
            <a:extLst>
              <a:ext uri="{FF2B5EF4-FFF2-40B4-BE49-F238E27FC236}">
                <a16:creationId xmlns:a16="http://schemas.microsoft.com/office/drawing/2014/main" id="{6D81D050-7450-EACD-F461-B64A7823B411}"/>
              </a:ext>
            </a:extLst>
          </p:cNvPr>
          <p:cNvSpPr txBox="1"/>
          <p:nvPr/>
        </p:nvSpPr>
        <p:spPr>
          <a:xfrm>
            <a:off x="105407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83" name="TextBox 82">
            <a:extLst>
              <a:ext uri="{FF2B5EF4-FFF2-40B4-BE49-F238E27FC236}">
                <a16:creationId xmlns:a16="http://schemas.microsoft.com/office/drawing/2014/main" id="{825F8114-9317-FE29-6E08-29F18C2CF5E9}"/>
              </a:ext>
            </a:extLst>
          </p:cNvPr>
          <p:cNvSpPr txBox="1"/>
          <p:nvPr/>
        </p:nvSpPr>
        <p:spPr>
          <a:xfrm>
            <a:off x="103756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a:t>
            </a:r>
          </a:p>
        </p:txBody>
      </p:sp>
      <p:sp>
        <p:nvSpPr>
          <p:cNvPr id="84" name="TextBox 83">
            <a:extLst>
              <a:ext uri="{FF2B5EF4-FFF2-40B4-BE49-F238E27FC236}">
                <a16:creationId xmlns:a16="http://schemas.microsoft.com/office/drawing/2014/main" id="{4689C240-35C1-AB84-CC98-FF29D6221FE5}"/>
              </a:ext>
            </a:extLst>
          </p:cNvPr>
          <p:cNvSpPr txBox="1"/>
          <p:nvPr/>
        </p:nvSpPr>
        <p:spPr>
          <a:xfrm>
            <a:off x="102232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85" name="TextBox 84">
            <a:extLst>
              <a:ext uri="{FF2B5EF4-FFF2-40B4-BE49-F238E27FC236}">
                <a16:creationId xmlns:a16="http://schemas.microsoft.com/office/drawing/2014/main" id="{CF62C899-0781-9700-D237-364F132F45B8}"/>
              </a:ext>
            </a:extLst>
          </p:cNvPr>
          <p:cNvSpPr txBox="1"/>
          <p:nvPr/>
        </p:nvSpPr>
        <p:spPr>
          <a:xfrm>
            <a:off x="100772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86" name="TextBox 85">
            <a:extLst>
              <a:ext uri="{FF2B5EF4-FFF2-40B4-BE49-F238E27FC236}">
                <a16:creationId xmlns:a16="http://schemas.microsoft.com/office/drawing/2014/main" id="{A13C5BFB-89A9-3969-8AC9-E93344156F8E}"/>
              </a:ext>
            </a:extLst>
          </p:cNvPr>
          <p:cNvSpPr txBox="1"/>
          <p:nvPr/>
        </p:nvSpPr>
        <p:spPr>
          <a:xfrm>
            <a:off x="99057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87" name="TextBox 86">
            <a:extLst>
              <a:ext uri="{FF2B5EF4-FFF2-40B4-BE49-F238E27FC236}">
                <a16:creationId xmlns:a16="http://schemas.microsoft.com/office/drawing/2014/main" id="{1E554CFA-8435-4802-FDED-1D89C8F71A39}"/>
              </a:ext>
            </a:extLst>
          </p:cNvPr>
          <p:cNvSpPr txBox="1"/>
          <p:nvPr/>
        </p:nvSpPr>
        <p:spPr>
          <a:xfrm>
            <a:off x="97597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88" name="TextBox 87">
            <a:extLst>
              <a:ext uri="{FF2B5EF4-FFF2-40B4-BE49-F238E27FC236}">
                <a16:creationId xmlns:a16="http://schemas.microsoft.com/office/drawing/2014/main" id="{8359288F-A795-0452-4443-FCC2B5B571BB}"/>
              </a:ext>
            </a:extLst>
          </p:cNvPr>
          <p:cNvSpPr txBox="1"/>
          <p:nvPr/>
        </p:nvSpPr>
        <p:spPr>
          <a:xfrm>
            <a:off x="96073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89" name="TextBox 88">
            <a:extLst>
              <a:ext uri="{FF2B5EF4-FFF2-40B4-BE49-F238E27FC236}">
                <a16:creationId xmlns:a16="http://schemas.microsoft.com/office/drawing/2014/main" id="{46B0B290-101B-98F3-0EAD-9C147D0FCD62}"/>
              </a:ext>
            </a:extLst>
          </p:cNvPr>
          <p:cNvSpPr txBox="1"/>
          <p:nvPr/>
        </p:nvSpPr>
        <p:spPr>
          <a:xfrm>
            <a:off x="94453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90" name="TextBox 89">
            <a:extLst>
              <a:ext uri="{FF2B5EF4-FFF2-40B4-BE49-F238E27FC236}">
                <a16:creationId xmlns:a16="http://schemas.microsoft.com/office/drawing/2014/main" id="{7B49F045-B3EB-5C19-CA43-4810C6772549}"/>
              </a:ext>
            </a:extLst>
          </p:cNvPr>
          <p:cNvSpPr txBox="1"/>
          <p:nvPr/>
        </p:nvSpPr>
        <p:spPr>
          <a:xfrm>
            <a:off x="92961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91" name="TextBox 90">
            <a:extLst>
              <a:ext uri="{FF2B5EF4-FFF2-40B4-BE49-F238E27FC236}">
                <a16:creationId xmlns:a16="http://schemas.microsoft.com/office/drawing/2014/main" id="{206F82CA-FFCC-4A8C-F547-497BF069AD63}"/>
              </a:ext>
            </a:extLst>
          </p:cNvPr>
          <p:cNvSpPr txBox="1"/>
          <p:nvPr/>
        </p:nvSpPr>
        <p:spPr>
          <a:xfrm>
            <a:off x="715015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92" name="TextBox 91">
            <a:extLst>
              <a:ext uri="{FF2B5EF4-FFF2-40B4-BE49-F238E27FC236}">
                <a16:creationId xmlns:a16="http://schemas.microsoft.com/office/drawing/2014/main" id="{6D1928A6-358A-9D29-FDAA-19201ED122BF}"/>
              </a:ext>
            </a:extLst>
          </p:cNvPr>
          <p:cNvSpPr txBox="1"/>
          <p:nvPr/>
        </p:nvSpPr>
        <p:spPr>
          <a:xfrm>
            <a:off x="730890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3" name="TextBox 92">
            <a:extLst>
              <a:ext uri="{FF2B5EF4-FFF2-40B4-BE49-F238E27FC236}">
                <a16:creationId xmlns:a16="http://schemas.microsoft.com/office/drawing/2014/main" id="{760EDA3F-53B5-5F0A-B75E-F49719B17FBE}"/>
              </a:ext>
            </a:extLst>
          </p:cNvPr>
          <p:cNvSpPr txBox="1"/>
          <p:nvPr/>
        </p:nvSpPr>
        <p:spPr>
          <a:xfrm>
            <a:off x="745812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94" name="TextBox 93">
            <a:extLst>
              <a:ext uri="{FF2B5EF4-FFF2-40B4-BE49-F238E27FC236}">
                <a16:creationId xmlns:a16="http://schemas.microsoft.com/office/drawing/2014/main" id="{67D2EC45-AEEA-E688-9621-3A2431F56E71}"/>
              </a:ext>
            </a:extLst>
          </p:cNvPr>
          <p:cNvSpPr txBox="1"/>
          <p:nvPr/>
        </p:nvSpPr>
        <p:spPr>
          <a:xfrm>
            <a:off x="76168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5" name="TextBox 94">
            <a:extLst>
              <a:ext uri="{FF2B5EF4-FFF2-40B4-BE49-F238E27FC236}">
                <a16:creationId xmlns:a16="http://schemas.microsoft.com/office/drawing/2014/main" id="{10B7EEE3-8486-4BD4-F5A4-1C81ECEF39A0}"/>
              </a:ext>
            </a:extLst>
          </p:cNvPr>
          <p:cNvSpPr txBox="1"/>
          <p:nvPr/>
        </p:nvSpPr>
        <p:spPr>
          <a:xfrm>
            <a:off x="77692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96" name="TextBox 95">
            <a:extLst>
              <a:ext uri="{FF2B5EF4-FFF2-40B4-BE49-F238E27FC236}">
                <a16:creationId xmlns:a16="http://schemas.microsoft.com/office/drawing/2014/main" id="{F85E467F-92DF-5BEC-0D93-C88F6D22CD09}"/>
              </a:ext>
            </a:extLst>
          </p:cNvPr>
          <p:cNvSpPr txBox="1"/>
          <p:nvPr/>
        </p:nvSpPr>
        <p:spPr>
          <a:xfrm>
            <a:off x="792485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97" name="TextBox 96">
            <a:extLst>
              <a:ext uri="{FF2B5EF4-FFF2-40B4-BE49-F238E27FC236}">
                <a16:creationId xmlns:a16="http://schemas.microsoft.com/office/drawing/2014/main" id="{841FBFE6-B979-C363-005F-388C5A3BA2AA}"/>
              </a:ext>
            </a:extLst>
          </p:cNvPr>
          <p:cNvSpPr txBox="1"/>
          <p:nvPr/>
        </p:nvSpPr>
        <p:spPr>
          <a:xfrm>
            <a:off x="808042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98" name="TextBox 97">
            <a:extLst>
              <a:ext uri="{FF2B5EF4-FFF2-40B4-BE49-F238E27FC236}">
                <a16:creationId xmlns:a16="http://schemas.microsoft.com/office/drawing/2014/main" id="{FAF02E30-7DD2-6905-B239-41D5A87C9CA9}"/>
              </a:ext>
            </a:extLst>
          </p:cNvPr>
          <p:cNvSpPr txBox="1"/>
          <p:nvPr/>
        </p:nvSpPr>
        <p:spPr>
          <a:xfrm>
            <a:off x="822965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99" name="TextBox 98">
            <a:extLst>
              <a:ext uri="{FF2B5EF4-FFF2-40B4-BE49-F238E27FC236}">
                <a16:creationId xmlns:a16="http://schemas.microsoft.com/office/drawing/2014/main" id="{5E74BD3B-4F75-3A38-B7DB-A8AE4616E601}"/>
              </a:ext>
            </a:extLst>
          </p:cNvPr>
          <p:cNvSpPr txBox="1"/>
          <p:nvPr/>
        </p:nvSpPr>
        <p:spPr>
          <a:xfrm>
            <a:off x="83788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00" name="TextBox 99">
            <a:extLst>
              <a:ext uri="{FF2B5EF4-FFF2-40B4-BE49-F238E27FC236}">
                <a16:creationId xmlns:a16="http://schemas.microsoft.com/office/drawing/2014/main" id="{76E34447-E3AB-C511-A02A-655104F961BF}"/>
              </a:ext>
            </a:extLst>
          </p:cNvPr>
          <p:cNvSpPr txBox="1"/>
          <p:nvPr/>
        </p:nvSpPr>
        <p:spPr>
          <a:xfrm>
            <a:off x="85439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101" name="TextBox 100">
            <a:extLst>
              <a:ext uri="{FF2B5EF4-FFF2-40B4-BE49-F238E27FC236}">
                <a16:creationId xmlns:a16="http://schemas.microsoft.com/office/drawing/2014/main" id="{C0C1451A-DBA9-7A66-D17E-867938D2F13D}"/>
              </a:ext>
            </a:extLst>
          </p:cNvPr>
          <p:cNvSpPr txBox="1"/>
          <p:nvPr/>
        </p:nvSpPr>
        <p:spPr>
          <a:xfrm>
            <a:off x="86706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02" name="TextBox 101">
            <a:extLst>
              <a:ext uri="{FF2B5EF4-FFF2-40B4-BE49-F238E27FC236}">
                <a16:creationId xmlns:a16="http://schemas.microsoft.com/office/drawing/2014/main" id="{F919E05A-F0FB-5559-2D02-8DD8C2361410}"/>
              </a:ext>
            </a:extLst>
          </p:cNvPr>
          <p:cNvSpPr txBox="1"/>
          <p:nvPr/>
        </p:nvSpPr>
        <p:spPr>
          <a:xfrm>
            <a:off x="88230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103" name="TextBox 102">
            <a:extLst>
              <a:ext uri="{FF2B5EF4-FFF2-40B4-BE49-F238E27FC236}">
                <a16:creationId xmlns:a16="http://schemas.microsoft.com/office/drawing/2014/main" id="{E37D8A99-DA74-89D1-B4E2-3C7C55ED964C}"/>
              </a:ext>
            </a:extLst>
          </p:cNvPr>
          <p:cNvSpPr txBox="1"/>
          <p:nvPr/>
        </p:nvSpPr>
        <p:spPr>
          <a:xfrm>
            <a:off x="89786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104" name="TextBox 103">
            <a:extLst>
              <a:ext uri="{FF2B5EF4-FFF2-40B4-BE49-F238E27FC236}">
                <a16:creationId xmlns:a16="http://schemas.microsoft.com/office/drawing/2014/main" id="{C9152639-FF70-7876-B1F7-8C4F3C561FDA}"/>
              </a:ext>
            </a:extLst>
          </p:cNvPr>
          <p:cNvSpPr txBox="1"/>
          <p:nvPr/>
        </p:nvSpPr>
        <p:spPr>
          <a:xfrm>
            <a:off x="91374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109" name="TextBox 108">
            <a:extLst>
              <a:ext uri="{FF2B5EF4-FFF2-40B4-BE49-F238E27FC236}">
                <a16:creationId xmlns:a16="http://schemas.microsoft.com/office/drawing/2014/main" id="{10A56384-CF14-BD1B-9083-92A1D8155599}"/>
              </a:ext>
            </a:extLst>
          </p:cNvPr>
          <p:cNvSpPr txBox="1"/>
          <p:nvPr/>
        </p:nvSpPr>
        <p:spPr>
          <a:xfrm>
            <a:off x="11662659" y="3104673"/>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0</a:t>
            </a:r>
          </a:p>
        </p:txBody>
      </p:sp>
      <p:sp>
        <p:nvSpPr>
          <p:cNvPr id="110" name="TextBox 109">
            <a:extLst>
              <a:ext uri="{FF2B5EF4-FFF2-40B4-BE49-F238E27FC236}">
                <a16:creationId xmlns:a16="http://schemas.microsoft.com/office/drawing/2014/main" id="{3F886BE4-D5C5-1EDF-06A7-D851E5847716}"/>
              </a:ext>
            </a:extLst>
          </p:cNvPr>
          <p:cNvSpPr txBox="1"/>
          <p:nvPr/>
        </p:nvSpPr>
        <p:spPr>
          <a:xfrm>
            <a:off x="11500734" y="3104673"/>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11" name="TextBox 110">
            <a:extLst>
              <a:ext uri="{FF2B5EF4-FFF2-40B4-BE49-F238E27FC236}">
                <a16:creationId xmlns:a16="http://schemas.microsoft.com/office/drawing/2014/main" id="{CAB11318-69F1-0A90-DA37-FE3A0E1EFA84}"/>
              </a:ext>
            </a:extLst>
          </p:cNvPr>
          <p:cNvSpPr txBox="1"/>
          <p:nvPr/>
        </p:nvSpPr>
        <p:spPr>
          <a:xfrm>
            <a:off x="11345159" y="3104673"/>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12" name="TextBox 111">
            <a:extLst>
              <a:ext uri="{FF2B5EF4-FFF2-40B4-BE49-F238E27FC236}">
                <a16:creationId xmlns:a16="http://schemas.microsoft.com/office/drawing/2014/main" id="{23D0D195-B15C-CCD9-5C78-AE7575E3641C}"/>
              </a:ext>
            </a:extLst>
          </p:cNvPr>
          <p:cNvSpPr txBox="1"/>
          <p:nvPr/>
        </p:nvSpPr>
        <p:spPr>
          <a:xfrm>
            <a:off x="11186409"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0</a:t>
            </a:r>
          </a:p>
        </p:txBody>
      </p:sp>
      <p:sp>
        <p:nvSpPr>
          <p:cNvPr id="113" name="TextBox 112">
            <a:extLst>
              <a:ext uri="{FF2B5EF4-FFF2-40B4-BE49-F238E27FC236}">
                <a16:creationId xmlns:a16="http://schemas.microsoft.com/office/drawing/2014/main" id="{53CE514B-5BAD-13EB-A3A9-D2E39EFBFC8C}"/>
              </a:ext>
            </a:extLst>
          </p:cNvPr>
          <p:cNvSpPr txBox="1"/>
          <p:nvPr/>
        </p:nvSpPr>
        <p:spPr>
          <a:xfrm>
            <a:off x="1103718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2</a:t>
            </a:r>
          </a:p>
        </p:txBody>
      </p:sp>
      <p:sp>
        <p:nvSpPr>
          <p:cNvPr id="114" name="TextBox 113">
            <a:extLst>
              <a:ext uri="{FF2B5EF4-FFF2-40B4-BE49-F238E27FC236}">
                <a16:creationId xmlns:a16="http://schemas.microsoft.com/office/drawing/2014/main" id="{D236C7BD-69CF-4779-5A9B-7BB8FE56F680}"/>
              </a:ext>
            </a:extLst>
          </p:cNvPr>
          <p:cNvSpPr txBox="1"/>
          <p:nvPr/>
        </p:nvSpPr>
        <p:spPr>
          <a:xfrm>
            <a:off x="108784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5</a:t>
            </a:r>
          </a:p>
        </p:txBody>
      </p:sp>
      <p:sp>
        <p:nvSpPr>
          <p:cNvPr id="115" name="TextBox 114">
            <a:extLst>
              <a:ext uri="{FF2B5EF4-FFF2-40B4-BE49-F238E27FC236}">
                <a16:creationId xmlns:a16="http://schemas.microsoft.com/office/drawing/2014/main" id="{7C90F607-5734-46EE-CD34-2FCE7CC6D275}"/>
              </a:ext>
            </a:extLst>
          </p:cNvPr>
          <p:cNvSpPr txBox="1"/>
          <p:nvPr/>
        </p:nvSpPr>
        <p:spPr>
          <a:xfrm>
            <a:off x="10722859"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6</a:t>
            </a:r>
          </a:p>
        </p:txBody>
      </p:sp>
      <p:sp>
        <p:nvSpPr>
          <p:cNvPr id="116" name="TextBox 115">
            <a:extLst>
              <a:ext uri="{FF2B5EF4-FFF2-40B4-BE49-F238E27FC236}">
                <a16:creationId xmlns:a16="http://schemas.microsoft.com/office/drawing/2014/main" id="{5CB3D21A-E2FB-6E18-3419-56D7AA645B15}"/>
              </a:ext>
            </a:extLst>
          </p:cNvPr>
          <p:cNvSpPr txBox="1"/>
          <p:nvPr/>
        </p:nvSpPr>
        <p:spPr>
          <a:xfrm>
            <a:off x="105736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a:t>
            </a:r>
          </a:p>
          <a:p>
            <a:pPr algn="ctr"/>
            <a:r>
              <a:rPr lang="en-GB" sz="700" dirty="0">
                <a:latin typeface="Arial" panose="020B0604020202020204" pitchFamily="34" charset="0"/>
                <a:ea typeface="Aileron" charset="0"/>
                <a:cs typeface="Arial" panose="020B0604020202020204" pitchFamily="34" charset="0"/>
              </a:rPr>
              <a:t>7</a:t>
            </a:r>
          </a:p>
        </p:txBody>
      </p:sp>
      <p:sp>
        <p:nvSpPr>
          <p:cNvPr id="117" name="TextBox 116">
            <a:extLst>
              <a:ext uri="{FF2B5EF4-FFF2-40B4-BE49-F238E27FC236}">
                <a16:creationId xmlns:a16="http://schemas.microsoft.com/office/drawing/2014/main" id="{24047FDF-F18A-F803-C7C8-307DB2B39DF7}"/>
              </a:ext>
            </a:extLst>
          </p:cNvPr>
          <p:cNvSpPr txBox="1"/>
          <p:nvPr/>
        </p:nvSpPr>
        <p:spPr>
          <a:xfrm>
            <a:off x="104085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a:t>
            </a:r>
          </a:p>
          <a:p>
            <a:pPr algn="ctr"/>
            <a:r>
              <a:rPr lang="en-GB" sz="700" dirty="0">
                <a:latin typeface="Arial" panose="020B0604020202020204" pitchFamily="34" charset="0"/>
                <a:ea typeface="Aileron" charset="0"/>
                <a:cs typeface="Arial" panose="020B0604020202020204" pitchFamily="34" charset="0"/>
              </a:rPr>
              <a:t>8</a:t>
            </a:r>
          </a:p>
        </p:txBody>
      </p:sp>
      <p:sp>
        <p:nvSpPr>
          <p:cNvPr id="118" name="TextBox 117">
            <a:extLst>
              <a:ext uri="{FF2B5EF4-FFF2-40B4-BE49-F238E27FC236}">
                <a16:creationId xmlns:a16="http://schemas.microsoft.com/office/drawing/2014/main" id="{460E73D1-AAE6-E7D8-C54E-7590F4F9552E}"/>
              </a:ext>
            </a:extLst>
          </p:cNvPr>
          <p:cNvSpPr txBox="1"/>
          <p:nvPr/>
        </p:nvSpPr>
        <p:spPr>
          <a:xfrm>
            <a:off x="102561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a:t>
            </a:r>
          </a:p>
          <a:p>
            <a:pPr algn="ctr"/>
            <a:r>
              <a:rPr lang="en-GB" sz="700" dirty="0">
                <a:latin typeface="Arial" panose="020B0604020202020204" pitchFamily="34" charset="0"/>
                <a:ea typeface="Aileron" charset="0"/>
                <a:cs typeface="Arial" panose="020B0604020202020204" pitchFamily="34" charset="0"/>
              </a:rPr>
              <a:t>8</a:t>
            </a:r>
          </a:p>
        </p:txBody>
      </p:sp>
      <p:sp>
        <p:nvSpPr>
          <p:cNvPr id="119" name="TextBox 118">
            <a:extLst>
              <a:ext uri="{FF2B5EF4-FFF2-40B4-BE49-F238E27FC236}">
                <a16:creationId xmlns:a16="http://schemas.microsoft.com/office/drawing/2014/main" id="{ACAEFD18-E576-69FB-E415-BD27AD858ECF}"/>
              </a:ext>
            </a:extLst>
          </p:cNvPr>
          <p:cNvSpPr txBox="1"/>
          <p:nvPr/>
        </p:nvSpPr>
        <p:spPr>
          <a:xfrm>
            <a:off x="10085238" y="3104673"/>
            <a:ext cx="99387"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a:t>
            </a:r>
          </a:p>
          <a:p>
            <a:pPr algn="ctr"/>
            <a:r>
              <a:rPr lang="en-GB" sz="700" dirty="0">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0DCB9C87-FCF5-59BB-BA0E-6E312A5C8DC1}"/>
              </a:ext>
            </a:extLst>
          </p:cNvPr>
          <p:cNvSpPr txBox="1"/>
          <p:nvPr/>
        </p:nvSpPr>
        <p:spPr>
          <a:xfrm>
            <a:off x="9913788" y="3104673"/>
            <a:ext cx="99387"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7</a:t>
            </a:r>
          </a:p>
          <a:p>
            <a:pPr algn="ctr"/>
            <a:r>
              <a:rPr lang="en-GB" sz="700" dirty="0">
                <a:latin typeface="Arial" panose="020B0604020202020204" pitchFamily="34" charset="0"/>
                <a:ea typeface="Aileron" charset="0"/>
                <a:cs typeface="Arial" panose="020B0604020202020204" pitchFamily="34" charset="0"/>
              </a:rPr>
              <a:t>13</a:t>
            </a:r>
          </a:p>
        </p:txBody>
      </p:sp>
      <p:sp>
        <p:nvSpPr>
          <p:cNvPr id="121" name="TextBox 120">
            <a:extLst>
              <a:ext uri="{FF2B5EF4-FFF2-40B4-BE49-F238E27FC236}">
                <a16:creationId xmlns:a16="http://schemas.microsoft.com/office/drawing/2014/main" id="{9AB8448D-38B3-8831-31D1-D350373A322C}"/>
              </a:ext>
            </a:extLst>
          </p:cNvPr>
          <p:cNvSpPr txBox="1"/>
          <p:nvPr/>
        </p:nvSpPr>
        <p:spPr>
          <a:xfrm>
            <a:off x="9767738" y="3104673"/>
            <a:ext cx="99387"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9</a:t>
            </a:r>
          </a:p>
          <a:p>
            <a:pPr algn="ctr"/>
            <a:r>
              <a:rPr lang="en-GB" sz="700" dirty="0">
                <a:latin typeface="Arial" panose="020B0604020202020204" pitchFamily="34" charset="0"/>
                <a:ea typeface="Aileron" charset="0"/>
                <a:cs typeface="Arial" panose="020B0604020202020204" pitchFamily="34" charset="0"/>
              </a:rPr>
              <a:t>15</a:t>
            </a:r>
          </a:p>
        </p:txBody>
      </p:sp>
      <p:sp>
        <p:nvSpPr>
          <p:cNvPr id="122" name="TextBox 121">
            <a:extLst>
              <a:ext uri="{FF2B5EF4-FFF2-40B4-BE49-F238E27FC236}">
                <a16:creationId xmlns:a16="http://schemas.microsoft.com/office/drawing/2014/main" id="{127B38A3-6679-BB40-BF10-B0FAAD8EB18A}"/>
              </a:ext>
            </a:extLst>
          </p:cNvPr>
          <p:cNvSpPr txBox="1"/>
          <p:nvPr/>
        </p:nvSpPr>
        <p:spPr>
          <a:xfrm>
            <a:off x="96153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12</a:t>
            </a:r>
          </a:p>
          <a:p>
            <a:pPr algn="ctr"/>
            <a:r>
              <a:rPr lang="en-GB" sz="700" dirty="0">
                <a:latin typeface="Arial" panose="020B0604020202020204" pitchFamily="34" charset="0"/>
                <a:ea typeface="Aileron" charset="0"/>
                <a:cs typeface="Arial" panose="020B0604020202020204" pitchFamily="34" charset="0"/>
              </a:rPr>
              <a:t>18</a:t>
            </a:r>
          </a:p>
        </p:txBody>
      </p:sp>
      <p:sp>
        <p:nvSpPr>
          <p:cNvPr id="123" name="TextBox 122">
            <a:extLst>
              <a:ext uri="{FF2B5EF4-FFF2-40B4-BE49-F238E27FC236}">
                <a16:creationId xmlns:a16="http://schemas.microsoft.com/office/drawing/2014/main" id="{15459904-7260-130D-8142-A30C140715FD}"/>
              </a:ext>
            </a:extLst>
          </p:cNvPr>
          <p:cNvSpPr txBox="1"/>
          <p:nvPr/>
        </p:nvSpPr>
        <p:spPr>
          <a:xfrm>
            <a:off x="94534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15</a:t>
            </a:r>
          </a:p>
          <a:p>
            <a:pPr algn="ctr"/>
            <a:r>
              <a:rPr lang="en-GB" sz="700" dirty="0">
                <a:latin typeface="Arial" panose="020B0604020202020204" pitchFamily="34" charset="0"/>
                <a:ea typeface="Aileron" charset="0"/>
                <a:cs typeface="Arial" panose="020B0604020202020204" pitchFamily="34" charset="0"/>
              </a:rPr>
              <a:t>18</a:t>
            </a:r>
          </a:p>
        </p:txBody>
      </p:sp>
      <p:sp>
        <p:nvSpPr>
          <p:cNvPr id="124" name="TextBox 123">
            <a:extLst>
              <a:ext uri="{FF2B5EF4-FFF2-40B4-BE49-F238E27FC236}">
                <a16:creationId xmlns:a16="http://schemas.microsoft.com/office/drawing/2014/main" id="{2EC0BD59-643D-FEE5-5A01-66CE564C31F0}"/>
              </a:ext>
            </a:extLst>
          </p:cNvPr>
          <p:cNvSpPr txBox="1"/>
          <p:nvPr/>
        </p:nvSpPr>
        <p:spPr>
          <a:xfrm>
            <a:off x="93041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19</a:t>
            </a:r>
          </a:p>
          <a:p>
            <a:pPr algn="ctr"/>
            <a:r>
              <a:rPr lang="en-GB" sz="700" dirty="0">
                <a:latin typeface="Arial" panose="020B0604020202020204" pitchFamily="34" charset="0"/>
                <a:ea typeface="Aileron" charset="0"/>
                <a:cs typeface="Arial" panose="020B0604020202020204" pitchFamily="34" charset="0"/>
              </a:rPr>
              <a:t>20</a:t>
            </a:r>
          </a:p>
        </p:txBody>
      </p:sp>
      <p:sp>
        <p:nvSpPr>
          <p:cNvPr id="125" name="TextBox 124">
            <a:extLst>
              <a:ext uri="{FF2B5EF4-FFF2-40B4-BE49-F238E27FC236}">
                <a16:creationId xmlns:a16="http://schemas.microsoft.com/office/drawing/2014/main" id="{CC65DA81-B39C-48F9-4439-46B4DA08E1A6}"/>
              </a:ext>
            </a:extLst>
          </p:cNvPr>
          <p:cNvSpPr txBox="1"/>
          <p:nvPr/>
        </p:nvSpPr>
        <p:spPr>
          <a:xfrm>
            <a:off x="7104466" y="3104673"/>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110</a:t>
            </a:r>
          </a:p>
          <a:p>
            <a:pPr algn="ctr"/>
            <a:r>
              <a:rPr lang="en-GB" sz="700" dirty="0">
                <a:latin typeface="Arial" panose="020B0604020202020204" pitchFamily="34" charset="0"/>
                <a:ea typeface="Aileron" charset="0"/>
                <a:cs typeface="Arial" panose="020B0604020202020204" pitchFamily="34" charset="0"/>
              </a:rPr>
              <a:t>109</a:t>
            </a:r>
          </a:p>
        </p:txBody>
      </p:sp>
      <p:sp>
        <p:nvSpPr>
          <p:cNvPr id="126" name="TextBox 125">
            <a:extLst>
              <a:ext uri="{FF2B5EF4-FFF2-40B4-BE49-F238E27FC236}">
                <a16:creationId xmlns:a16="http://schemas.microsoft.com/office/drawing/2014/main" id="{82B33998-0863-F7BF-3D68-8D5FE5536288}"/>
              </a:ext>
            </a:extLst>
          </p:cNvPr>
          <p:cNvSpPr txBox="1"/>
          <p:nvPr/>
        </p:nvSpPr>
        <p:spPr>
          <a:xfrm>
            <a:off x="7263216" y="3104673"/>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101</a:t>
            </a:r>
          </a:p>
          <a:p>
            <a:pPr algn="ctr"/>
            <a:r>
              <a:rPr lang="en-GB" sz="700" dirty="0">
                <a:latin typeface="Arial" panose="020B0604020202020204" pitchFamily="34" charset="0"/>
                <a:ea typeface="Aileron" charset="0"/>
                <a:cs typeface="Arial" panose="020B0604020202020204" pitchFamily="34" charset="0"/>
              </a:rPr>
              <a:t>101</a:t>
            </a:r>
          </a:p>
        </p:txBody>
      </p:sp>
      <p:sp>
        <p:nvSpPr>
          <p:cNvPr id="127" name="TextBox 126">
            <a:extLst>
              <a:ext uri="{FF2B5EF4-FFF2-40B4-BE49-F238E27FC236}">
                <a16:creationId xmlns:a16="http://schemas.microsoft.com/office/drawing/2014/main" id="{BED2AB6E-58A4-A170-7F1A-80BE688155D0}"/>
              </a:ext>
            </a:extLst>
          </p:cNvPr>
          <p:cNvSpPr txBox="1"/>
          <p:nvPr/>
        </p:nvSpPr>
        <p:spPr>
          <a:xfrm>
            <a:off x="74372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95</a:t>
            </a:r>
          </a:p>
          <a:p>
            <a:pPr algn="ctr"/>
            <a:r>
              <a:rPr lang="en-GB" sz="700" dirty="0">
                <a:latin typeface="Arial" panose="020B0604020202020204" pitchFamily="34" charset="0"/>
                <a:ea typeface="Aileron" charset="0"/>
                <a:cs typeface="Arial" panose="020B0604020202020204" pitchFamily="34" charset="0"/>
              </a:rPr>
              <a:t>93</a:t>
            </a:r>
          </a:p>
        </p:txBody>
      </p:sp>
      <p:sp>
        <p:nvSpPr>
          <p:cNvPr id="128" name="TextBox 127">
            <a:extLst>
              <a:ext uri="{FF2B5EF4-FFF2-40B4-BE49-F238E27FC236}">
                <a16:creationId xmlns:a16="http://schemas.microsoft.com/office/drawing/2014/main" id="{53646D97-0FB8-F1C6-E90C-BA62A857E152}"/>
              </a:ext>
            </a:extLst>
          </p:cNvPr>
          <p:cNvSpPr txBox="1"/>
          <p:nvPr/>
        </p:nvSpPr>
        <p:spPr>
          <a:xfrm>
            <a:off x="75960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86</a:t>
            </a:r>
          </a:p>
          <a:p>
            <a:pPr algn="ctr"/>
            <a:r>
              <a:rPr lang="en-GB" sz="700" dirty="0">
                <a:latin typeface="Arial" panose="020B0604020202020204" pitchFamily="34" charset="0"/>
                <a:ea typeface="Aileron" charset="0"/>
                <a:cs typeface="Arial" panose="020B0604020202020204" pitchFamily="34" charset="0"/>
              </a:rPr>
              <a:t>88</a:t>
            </a:r>
          </a:p>
        </p:txBody>
      </p:sp>
      <p:sp>
        <p:nvSpPr>
          <p:cNvPr id="129" name="TextBox 128">
            <a:extLst>
              <a:ext uri="{FF2B5EF4-FFF2-40B4-BE49-F238E27FC236}">
                <a16:creationId xmlns:a16="http://schemas.microsoft.com/office/drawing/2014/main" id="{18955F64-9DFC-7244-5653-1EB477C095B3}"/>
              </a:ext>
            </a:extLst>
          </p:cNvPr>
          <p:cNvSpPr txBox="1"/>
          <p:nvPr/>
        </p:nvSpPr>
        <p:spPr>
          <a:xfrm>
            <a:off x="77484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82</a:t>
            </a:r>
          </a:p>
          <a:p>
            <a:pPr algn="ctr"/>
            <a:r>
              <a:rPr lang="en-GB" sz="700" dirty="0">
                <a:latin typeface="Arial" panose="020B0604020202020204" pitchFamily="34" charset="0"/>
                <a:ea typeface="Aileron" charset="0"/>
                <a:cs typeface="Arial" panose="020B0604020202020204" pitchFamily="34" charset="0"/>
              </a:rPr>
              <a:t>85</a:t>
            </a:r>
          </a:p>
        </p:txBody>
      </p:sp>
      <p:sp>
        <p:nvSpPr>
          <p:cNvPr id="130" name="TextBox 129">
            <a:extLst>
              <a:ext uri="{FF2B5EF4-FFF2-40B4-BE49-F238E27FC236}">
                <a16:creationId xmlns:a16="http://schemas.microsoft.com/office/drawing/2014/main" id="{66AF4A7D-7BF8-0095-8CA1-E4E9F6A5FF6E}"/>
              </a:ext>
            </a:extLst>
          </p:cNvPr>
          <p:cNvSpPr txBox="1"/>
          <p:nvPr/>
        </p:nvSpPr>
        <p:spPr>
          <a:xfrm>
            <a:off x="79040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76</a:t>
            </a:r>
          </a:p>
          <a:p>
            <a:pPr algn="ctr"/>
            <a:r>
              <a:rPr lang="en-GB" sz="700" dirty="0">
                <a:latin typeface="Arial" panose="020B0604020202020204" pitchFamily="34" charset="0"/>
                <a:ea typeface="Aileron" charset="0"/>
                <a:cs typeface="Arial" panose="020B0604020202020204" pitchFamily="34" charset="0"/>
              </a:rPr>
              <a:t>79</a:t>
            </a:r>
          </a:p>
        </p:txBody>
      </p:sp>
      <p:sp>
        <p:nvSpPr>
          <p:cNvPr id="131" name="TextBox 130">
            <a:extLst>
              <a:ext uri="{FF2B5EF4-FFF2-40B4-BE49-F238E27FC236}">
                <a16:creationId xmlns:a16="http://schemas.microsoft.com/office/drawing/2014/main" id="{91C7D442-F7C6-5EA3-EC6E-6C827D99A8A3}"/>
              </a:ext>
            </a:extLst>
          </p:cNvPr>
          <p:cNvSpPr txBox="1"/>
          <p:nvPr/>
        </p:nvSpPr>
        <p:spPr>
          <a:xfrm>
            <a:off x="80595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70</a:t>
            </a:r>
          </a:p>
          <a:p>
            <a:pPr algn="ctr"/>
            <a:r>
              <a:rPr lang="en-GB" sz="700" dirty="0">
                <a:latin typeface="Arial" panose="020B0604020202020204" pitchFamily="34" charset="0"/>
                <a:ea typeface="Aileron" charset="0"/>
                <a:cs typeface="Arial" panose="020B0604020202020204" pitchFamily="34" charset="0"/>
              </a:rPr>
              <a:t>73</a:t>
            </a:r>
          </a:p>
        </p:txBody>
      </p:sp>
      <p:sp>
        <p:nvSpPr>
          <p:cNvPr id="132" name="TextBox 131">
            <a:extLst>
              <a:ext uri="{FF2B5EF4-FFF2-40B4-BE49-F238E27FC236}">
                <a16:creationId xmlns:a16="http://schemas.microsoft.com/office/drawing/2014/main" id="{4AA2F56A-E493-384F-8DA3-98F84280394B}"/>
              </a:ext>
            </a:extLst>
          </p:cNvPr>
          <p:cNvSpPr txBox="1"/>
          <p:nvPr/>
        </p:nvSpPr>
        <p:spPr>
          <a:xfrm>
            <a:off x="82088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62</a:t>
            </a:r>
          </a:p>
          <a:p>
            <a:pPr algn="ctr"/>
            <a:r>
              <a:rPr lang="en-GB" sz="700" dirty="0">
                <a:latin typeface="Arial" panose="020B0604020202020204" pitchFamily="34" charset="0"/>
                <a:ea typeface="Aileron" charset="0"/>
                <a:cs typeface="Arial" panose="020B0604020202020204" pitchFamily="34" charset="0"/>
              </a:rPr>
              <a:t>67</a:t>
            </a:r>
          </a:p>
        </p:txBody>
      </p:sp>
      <p:sp>
        <p:nvSpPr>
          <p:cNvPr id="133" name="TextBox 132">
            <a:extLst>
              <a:ext uri="{FF2B5EF4-FFF2-40B4-BE49-F238E27FC236}">
                <a16:creationId xmlns:a16="http://schemas.microsoft.com/office/drawing/2014/main" id="{2E4DA8CE-A23E-32EB-B08C-8C11AB5AE16D}"/>
              </a:ext>
            </a:extLst>
          </p:cNvPr>
          <p:cNvSpPr txBox="1"/>
          <p:nvPr/>
        </p:nvSpPr>
        <p:spPr>
          <a:xfrm>
            <a:off x="83580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51</a:t>
            </a:r>
          </a:p>
          <a:p>
            <a:pPr algn="ctr"/>
            <a:r>
              <a:rPr lang="en-GB" sz="700" dirty="0">
                <a:latin typeface="Arial" panose="020B0604020202020204" pitchFamily="34" charset="0"/>
                <a:ea typeface="Aileron" charset="0"/>
                <a:cs typeface="Arial" panose="020B0604020202020204" pitchFamily="34" charset="0"/>
              </a:rPr>
              <a:t>65</a:t>
            </a:r>
          </a:p>
        </p:txBody>
      </p:sp>
      <p:sp>
        <p:nvSpPr>
          <p:cNvPr id="134" name="TextBox 133">
            <a:extLst>
              <a:ext uri="{FF2B5EF4-FFF2-40B4-BE49-F238E27FC236}">
                <a16:creationId xmlns:a16="http://schemas.microsoft.com/office/drawing/2014/main" id="{9A181865-3DF7-A07B-D22A-35453F229F90}"/>
              </a:ext>
            </a:extLst>
          </p:cNvPr>
          <p:cNvSpPr txBox="1"/>
          <p:nvPr/>
        </p:nvSpPr>
        <p:spPr>
          <a:xfrm>
            <a:off x="85231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44</a:t>
            </a:r>
          </a:p>
          <a:p>
            <a:pPr algn="ctr"/>
            <a:r>
              <a:rPr lang="en-GB" sz="700" dirty="0">
                <a:latin typeface="Arial" panose="020B0604020202020204" pitchFamily="34" charset="0"/>
                <a:ea typeface="Aileron" charset="0"/>
                <a:cs typeface="Arial" panose="020B0604020202020204" pitchFamily="34" charset="0"/>
              </a:rPr>
              <a:t>54</a:t>
            </a:r>
          </a:p>
        </p:txBody>
      </p:sp>
      <p:sp>
        <p:nvSpPr>
          <p:cNvPr id="135" name="TextBox 134">
            <a:extLst>
              <a:ext uri="{FF2B5EF4-FFF2-40B4-BE49-F238E27FC236}">
                <a16:creationId xmlns:a16="http://schemas.microsoft.com/office/drawing/2014/main" id="{45C3E909-B950-E90B-96D2-B0BE9E9C2A1E}"/>
              </a:ext>
            </a:extLst>
          </p:cNvPr>
          <p:cNvSpPr txBox="1"/>
          <p:nvPr/>
        </p:nvSpPr>
        <p:spPr>
          <a:xfrm>
            <a:off x="86787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38</a:t>
            </a:r>
          </a:p>
          <a:p>
            <a:pPr algn="ctr"/>
            <a:r>
              <a:rPr lang="en-GB" sz="700" dirty="0">
                <a:latin typeface="Arial" panose="020B0604020202020204" pitchFamily="34" charset="0"/>
                <a:ea typeface="Aileron" charset="0"/>
                <a:cs typeface="Arial" panose="020B0604020202020204" pitchFamily="34" charset="0"/>
              </a:rPr>
              <a:t>50</a:t>
            </a:r>
          </a:p>
        </p:txBody>
      </p:sp>
      <p:sp>
        <p:nvSpPr>
          <p:cNvPr id="136" name="TextBox 135">
            <a:extLst>
              <a:ext uri="{FF2B5EF4-FFF2-40B4-BE49-F238E27FC236}">
                <a16:creationId xmlns:a16="http://schemas.microsoft.com/office/drawing/2014/main" id="{AFDDF5EF-03B7-0ECC-CAA1-BB559B852257}"/>
              </a:ext>
            </a:extLst>
          </p:cNvPr>
          <p:cNvSpPr txBox="1"/>
          <p:nvPr/>
        </p:nvSpPr>
        <p:spPr>
          <a:xfrm>
            <a:off x="88311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35</a:t>
            </a:r>
          </a:p>
          <a:p>
            <a:pPr algn="ctr"/>
            <a:r>
              <a:rPr lang="en-GB" sz="700" dirty="0">
                <a:latin typeface="Arial" panose="020B0604020202020204" pitchFamily="34" charset="0"/>
                <a:ea typeface="Aileron" charset="0"/>
                <a:cs typeface="Arial" panose="020B0604020202020204" pitchFamily="34" charset="0"/>
              </a:rPr>
              <a:t>40</a:t>
            </a:r>
          </a:p>
        </p:txBody>
      </p:sp>
      <p:sp>
        <p:nvSpPr>
          <p:cNvPr id="137" name="TextBox 136">
            <a:extLst>
              <a:ext uri="{FF2B5EF4-FFF2-40B4-BE49-F238E27FC236}">
                <a16:creationId xmlns:a16="http://schemas.microsoft.com/office/drawing/2014/main" id="{C267431B-7A3A-81FE-FFA3-D3611F01B760}"/>
              </a:ext>
            </a:extLst>
          </p:cNvPr>
          <p:cNvSpPr txBox="1"/>
          <p:nvPr/>
        </p:nvSpPr>
        <p:spPr>
          <a:xfrm>
            <a:off x="89866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29</a:t>
            </a:r>
          </a:p>
          <a:p>
            <a:pPr algn="ctr"/>
            <a:r>
              <a:rPr lang="en-GB" sz="700" dirty="0">
                <a:latin typeface="Arial" panose="020B0604020202020204" pitchFamily="34" charset="0"/>
                <a:ea typeface="Aileron" charset="0"/>
                <a:cs typeface="Arial" panose="020B0604020202020204" pitchFamily="34" charset="0"/>
              </a:rPr>
              <a:t>33</a:t>
            </a:r>
          </a:p>
        </p:txBody>
      </p:sp>
      <p:sp>
        <p:nvSpPr>
          <p:cNvPr id="138" name="TextBox 137">
            <a:extLst>
              <a:ext uri="{FF2B5EF4-FFF2-40B4-BE49-F238E27FC236}">
                <a16:creationId xmlns:a16="http://schemas.microsoft.com/office/drawing/2014/main" id="{F4BDA2F8-833A-1C7C-F052-B01A331FEDB6}"/>
              </a:ext>
            </a:extLst>
          </p:cNvPr>
          <p:cNvSpPr txBox="1"/>
          <p:nvPr/>
        </p:nvSpPr>
        <p:spPr>
          <a:xfrm>
            <a:off x="91454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27</a:t>
            </a:r>
          </a:p>
          <a:p>
            <a:pPr algn="ctr"/>
            <a:r>
              <a:rPr lang="en-GB" sz="700" dirty="0">
                <a:latin typeface="Arial" panose="020B0604020202020204" pitchFamily="34" charset="0"/>
                <a:ea typeface="Aileron" charset="0"/>
                <a:cs typeface="Arial" panose="020B0604020202020204" pitchFamily="34" charset="0"/>
              </a:rPr>
              <a:t>25</a:t>
            </a:r>
          </a:p>
        </p:txBody>
      </p:sp>
      <p:sp>
        <p:nvSpPr>
          <p:cNvPr id="139" name="TextBox 138">
            <a:extLst>
              <a:ext uri="{FF2B5EF4-FFF2-40B4-BE49-F238E27FC236}">
                <a16:creationId xmlns:a16="http://schemas.microsoft.com/office/drawing/2014/main" id="{87598A2D-ABFD-57B2-8B84-EEA4377E988F}"/>
              </a:ext>
            </a:extLst>
          </p:cNvPr>
          <p:cNvSpPr txBox="1"/>
          <p:nvPr/>
        </p:nvSpPr>
        <p:spPr>
          <a:xfrm>
            <a:off x="6908444" y="377087"/>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sp>
        <p:nvSpPr>
          <p:cNvPr id="140" name="TextBox 139">
            <a:extLst>
              <a:ext uri="{FF2B5EF4-FFF2-40B4-BE49-F238E27FC236}">
                <a16:creationId xmlns:a16="http://schemas.microsoft.com/office/drawing/2014/main" id="{F1C008D9-B6FF-EA77-A651-2965194E3822}"/>
              </a:ext>
            </a:extLst>
          </p:cNvPr>
          <p:cNvSpPr txBox="1"/>
          <p:nvPr/>
        </p:nvSpPr>
        <p:spPr>
          <a:xfrm>
            <a:off x="6956534" y="605687"/>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0.9</a:t>
            </a:r>
          </a:p>
        </p:txBody>
      </p:sp>
      <p:sp>
        <p:nvSpPr>
          <p:cNvPr id="141" name="TextBox 140">
            <a:extLst>
              <a:ext uri="{FF2B5EF4-FFF2-40B4-BE49-F238E27FC236}">
                <a16:creationId xmlns:a16="http://schemas.microsoft.com/office/drawing/2014/main" id="{C102144A-A91D-0B02-3DF3-07D8869A6B6A}"/>
              </a:ext>
            </a:extLst>
          </p:cNvPr>
          <p:cNvSpPr txBox="1"/>
          <p:nvPr/>
        </p:nvSpPr>
        <p:spPr>
          <a:xfrm>
            <a:off x="6956534" y="827937"/>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0.8</a:t>
            </a:r>
          </a:p>
        </p:txBody>
      </p:sp>
      <p:sp>
        <p:nvSpPr>
          <p:cNvPr id="142" name="TextBox 141">
            <a:extLst>
              <a:ext uri="{FF2B5EF4-FFF2-40B4-BE49-F238E27FC236}">
                <a16:creationId xmlns:a16="http://schemas.microsoft.com/office/drawing/2014/main" id="{91D6780D-FABB-5A80-8128-84F72F7A3794}"/>
              </a:ext>
            </a:extLst>
          </p:cNvPr>
          <p:cNvSpPr txBox="1"/>
          <p:nvPr/>
        </p:nvSpPr>
        <p:spPr>
          <a:xfrm>
            <a:off x="6956534" y="105971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a:t>
            </a:r>
          </a:p>
        </p:txBody>
      </p:sp>
      <p:sp>
        <p:nvSpPr>
          <p:cNvPr id="143" name="TextBox 142">
            <a:extLst>
              <a:ext uri="{FF2B5EF4-FFF2-40B4-BE49-F238E27FC236}">
                <a16:creationId xmlns:a16="http://schemas.microsoft.com/office/drawing/2014/main" id="{61441898-A5C2-AFD6-FA32-7429BFCFA014}"/>
              </a:ext>
            </a:extLst>
          </p:cNvPr>
          <p:cNvSpPr txBox="1"/>
          <p:nvPr/>
        </p:nvSpPr>
        <p:spPr>
          <a:xfrm>
            <a:off x="6956534" y="128196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0.6</a:t>
            </a:r>
          </a:p>
        </p:txBody>
      </p:sp>
      <p:sp>
        <p:nvSpPr>
          <p:cNvPr id="149" name="TextBox 148">
            <a:extLst>
              <a:ext uri="{FF2B5EF4-FFF2-40B4-BE49-F238E27FC236}">
                <a16:creationId xmlns:a16="http://schemas.microsoft.com/office/drawing/2014/main" id="{A18F374B-F72D-5C3F-105B-4DADCC224135}"/>
              </a:ext>
            </a:extLst>
          </p:cNvPr>
          <p:cNvSpPr txBox="1"/>
          <p:nvPr/>
        </p:nvSpPr>
        <p:spPr>
          <a:xfrm>
            <a:off x="6908444" y="1720112"/>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0.4</a:t>
            </a:r>
          </a:p>
        </p:txBody>
      </p:sp>
      <p:sp>
        <p:nvSpPr>
          <p:cNvPr id="150" name="TextBox 149">
            <a:extLst>
              <a:ext uri="{FF2B5EF4-FFF2-40B4-BE49-F238E27FC236}">
                <a16:creationId xmlns:a16="http://schemas.microsoft.com/office/drawing/2014/main" id="{97B8583D-AE3D-5E67-7491-9F943961ED8B}"/>
              </a:ext>
            </a:extLst>
          </p:cNvPr>
          <p:cNvSpPr txBox="1"/>
          <p:nvPr/>
        </p:nvSpPr>
        <p:spPr>
          <a:xfrm>
            <a:off x="6956534" y="194871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0.3</a:t>
            </a:r>
          </a:p>
        </p:txBody>
      </p:sp>
      <p:sp>
        <p:nvSpPr>
          <p:cNvPr id="151" name="TextBox 150">
            <a:extLst>
              <a:ext uri="{FF2B5EF4-FFF2-40B4-BE49-F238E27FC236}">
                <a16:creationId xmlns:a16="http://schemas.microsoft.com/office/drawing/2014/main" id="{B579BC5F-78D5-1345-EFD2-7293A684E2CA}"/>
              </a:ext>
            </a:extLst>
          </p:cNvPr>
          <p:cNvSpPr txBox="1"/>
          <p:nvPr/>
        </p:nvSpPr>
        <p:spPr>
          <a:xfrm>
            <a:off x="6956534" y="217096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a:t>
            </a:r>
          </a:p>
        </p:txBody>
      </p:sp>
      <p:sp>
        <p:nvSpPr>
          <p:cNvPr id="152" name="TextBox 151">
            <a:extLst>
              <a:ext uri="{FF2B5EF4-FFF2-40B4-BE49-F238E27FC236}">
                <a16:creationId xmlns:a16="http://schemas.microsoft.com/office/drawing/2014/main" id="{AF70AEA6-64DC-15F5-A09E-711B428F1B42}"/>
              </a:ext>
            </a:extLst>
          </p:cNvPr>
          <p:cNvSpPr txBox="1"/>
          <p:nvPr/>
        </p:nvSpPr>
        <p:spPr>
          <a:xfrm>
            <a:off x="6956534" y="2402737"/>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0.1</a:t>
            </a:r>
          </a:p>
        </p:txBody>
      </p:sp>
      <p:sp>
        <p:nvSpPr>
          <p:cNvPr id="153" name="TextBox 152">
            <a:extLst>
              <a:ext uri="{FF2B5EF4-FFF2-40B4-BE49-F238E27FC236}">
                <a16:creationId xmlns:a16="http://schemas.microsoft.com/office/drawing/2014/main" id="{BFA0EFAD-57B5-2460-6FBE-4B9F18E80915}"/>
              </a:ext>
            </a:extLst>
          </p:cNvPr>
          <p:cNvSpPr txBox="1"/>
          <p:nvPr/>
        </p:nvSpPr>
        <p:spPr>
          <a:xfrm>
            <a:off x="7043096" y="2624987"/>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154" name="TextBox 153">
            <a:extLst>
              <a:ext uri="{FF2B5EF4-FFF2-40B4-BE49-F238E27FC236}">
                <a16:creationId xmlns:a16="http://schemas.microsoft.com/office/drawing/2014/main" id="{3D817E26-B8FF-0D2C-84C8-E4E2940E7ABC}"/>
              </a:ext>
            </a:extLst>
          </p:cNvPr>
          <p:cNvSpPr txBox="1"/>
          <p:nvPr/>
        </p:nvSpPr>
        <p:spPr>
          <a:xfrm>
            <a:off x="6908444" y="1504212"/>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a:t>
            </a:r>
          </a:p>
        </p:txBody>
      </p:sp>
      <p:sp>
        <p:nvSpPr>
          <p:cNvPr id="155" name="TextBox 154">
            <a:extLst>
              <a:ext uri="{FF2B5EF4-FFF2-40B4-BE49-F238E27FC236}">
                <a16:creationId xmlns:a16="http://schemas.microsoft.com/office/drawing/2014/main" id="{BE2F4989-F909-2582-54B5-060185DC3A03}"/>
              </a:ext>
            </a:extLst>
          </p:cNvPr>
          <p:cNvSpPr txBox="1"/>
          <p:nvPr/>
        </p:nvSpPr>
        <p:spPr>
          <a:xfrm rot="16200000">
            <a:off x="5863749" y="4570446"/>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Cumulative PFS (probability)</a:t>
            </a:r>
          </a:p>
        </p:txBody>
      </p:sp>
      <p:sp>
        <p:nvSpPr>
          <p:cNvPr id="156" name="TextBox 155">
            <a:extLst>
              <a:ext uri="{FF2B5EF4-FFF2-40B4-BE49-F238E27FC236}">
                <a16:creationId xmlns:a16="http://schemas.microsoft.com/office/drawing/2014/main" id="{76B88270-09BA-188E-79BF-3CEEA72DAB61}"/>
              </a:ext>
            </a:extLst>
          </p:cNvPr>
          <p:cNvSpPr txBox="1"/>
          <p:nvPr/>
        </p:nvSpPr>
        <p:spPr>
          <a:xfrm>
            <a:off x="6535111" y="6097204"/>
            <a:ext cx="436017" cy="323165"/>
          </a:xfrm>
          <a:prstGeom prst="rect">
            <a:avLst/>
          </a:prstGeom>
          <a:noFill/>
        </p:spPr>
        <p:txBody>
          <a:bodyPr wrap="none" lIns="0" tIns="0" rIns="0" bIns="0" rtlCol="0">
            <a:spAutoFit/>
          </a:bodyPr>
          <a:lstStyle/>
          <a:p>
            <a:pPr algn="r"/>
            <a:r>
              <a:rPr lang="en-GB" sz="700" b="1" dirty="0">
                <a:solidFill>
                  <a:srgbClr val="211D1E"/>
                </a:solidFill>
                <a:effectLst/>
                <a:latin typeface="Arial" panose="020B0604020202020204" pitchFamily="34" charset="0"/>
                <a:cs typeface="Arial" panose="020B0604020202020204" pitchFamily="34" charset="0"/>
              </a:rPr>
              <a:t>No. at risk</a:t>
            </a:r>
          </a:p>
          <a:p>
            <a:pPr algn="r"/>
            <a:r>
              <a:rPr lang="en-GB" sz="700" b="1" dirty="0">
                <a:solidFill>
                  <a:schemeClr val="accent1"/>
                </a:solidFill>
                <a:latin typeface="Arial" panose="020B0604020202020204" pitchFamily="34" charset="0"/>
                <a:cs typeface="Arial" panose="020B0604020202020204" pitchFamily="34" charset="0"/>
              </a:rPr>
              <a:t>Arm B</a:t>
            </a:r>
          </a:p>
          <a:p>
            <a:pPr algn="r"/>
            <a:r>
              <a:rPr lang="en-GB" sz="700" b="1" dirty="0">
                <a:solidFill>
                  <a:schemeClr val="tx2"/>
                </a:solidFill>
                <a:effectLst/>
                <a:latin typeface="Arial" panose="020B0604020202020204" pitchFamily="34" charset="0"/>
                <a:cs typeface="Arial" panose="020B0604020202020204" pitchFamily="34" charset="0"/>
              </a:rPr>
              <a:t>Arm D</a:t>
            </a:r>
            <a:endParaRPr lang="en-GB" sz="700" dirty="0">
              <a:solidFill>
                <a:schemeClr val="accent1"/>
              </a:solidFill>
              <a:effectLst/>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CE520E0E-82F2-DC2F-C408-18BDBA7EA7A9}"/>
              </a:ext>
            </a:extLst>
          </p:cNvPr>
          <p:cNvSpPr txBox="1"/>
          <p:nvPr/>
        </p:nvSpPr>
        <p:spPr>
          <a:xfrm>
            <a:off x="8394853" y="6012379"/>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Follow-up time (months)</a:t>
            </a:r>
          </a:p>
        </p:txBody>
      </p:sp>
      <p:sp>
        <p:nvSpPr>
          <p:cNvPr id="158" name="TextBox 157">
            <a:extLst>
              <a:ext uri="{FF2B5EF4-FFF2-40B4-BE49-F238E27FC236}">
                <a16:creationId xmlns:a16="http://schemas.microsoft.com/office/drawing/2014/main" id="{9EC7ED80-0329-3B94-5765-29955B349206}"/>
              </a:ext>
            </a:extLst>
          </p:cNvPr>
          <p:cNvSpPr txBox="1"/>
          <p:nvPr/>
        </p:nvSpPr>
        <p:spPr>
          <a:xfrm>
            <a:off x="11772673"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159" name="TextBox 158">
            <a:extLst>
              <a:ext uri="{FF2B5EF4-FFF2-40B4-BE49-F238E27FC236}">
                <a16:creationId xmlns:a16="http://schemas.microsoft.com/office/drawing/2014/main" id="{3F407668-C260-90C1-E859-B4D068A468AC}"/>
              </a:ext>
            </a:extLst>
          </p:cNvPr>
          <p:cNvSpPr txBox="1"/>
          <p:nvPr/>
        </p:nvSpPr>
        <p:spPr>
          <a:xfrm>
            <a:off x="116297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29</a:t>
            </a:r>
          </a:p>
        </p:txBody>
      </p:sp>
      <p:sp>
        <p:nvSpPr>
          <p:cNvPr id="160" name="TextBox 159">
            <a:extLst>
              <a:ext uri="{FF2B5EF4-FFF2-40B4-BE49-F238E27FC236}">
                <a16:creationId xmlns:a16="http://schemas.microsoft.com/office/drawing/2014/main" id="{4301313F-D5DE-99AF-FB07-2F932684FAF1}"/>
              </a:ext>
            </a:extLst>
          </p:cNvPr>
          <p:cNvSpPr txBox="1"/>
          <p:nvPr/>
        </p:nvSpPr>
        <p:spPr>
          <a:xfrm>
            <a:off x="114678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p:txBody>
      </p:sp>
      <p:sp>
        <p:nvSpPr>
          <p:cNvPr id="161" name="TextBox 160">
            <a:extLst>
              <a:ext uri="{FF2B5EF4-FFF2-40B4-BE49-F238E27FC236}">
                <a16:creationId xmlns:a16="http://schemas.microsoft.com/office/drawing/2014/main" id="{A56E0A88-9129-C615-E019-604F86D26976}"/>
              </a:ext>
            </a:extLst>
          </p:cNvPr>
          <p:cNvSpPr txBox="1"/>
          <p:nvPr/>
        </p:nvSpPr>
        <p:spPr>
          <a:xfrm>
            <a:off x="113122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27</a:t>
            </a:r>
          </a:p>
        </p:txBody>
      </p:sp>
      <p:sp>
        <p:nvSpPr>
          <p:cNvPr id="162" name="TextBox 161">
            <a:extLst>
              <a:ext uri="{FF2B5EF4-FFF2-40B4-BE49-F238E27FC236}">
                <a16:creationId xmlns:a16="http://schemas.microsoft.com/office/drawing/2014/main" id="{847C413B-F4ED-ABA8-C6D7-A0471999EB1F}"/>
              </a:ext>
            </a:extLst>
          </p:cNvPr>
          <p:cNvSpPr txBox="1"/>
          <p:nvPr/>
        </p:nvSpPr>
        <p:spPr>
          <a:xfrm>
            <a:off x="1115354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163" name="TextBox 162">
            <a:extLst>
              <a:ext uri="{FF2B5EF4-FFF2-40B4-BE49-F238E27FC236}">
                <a16:creationId xmlns:a16="http://schemas.microsoft.com/office/drawing/2014/main" id="{BFE52D59-5C01-A59C-B340-23451A14CCA9}"/>
              </a:ext>
            </a:extLst>
          </p:cNvPr>
          <p:cNvSpPr txBox="1"/>
          <p:nvPr/>
        </p:nvSpPr>
        <p:spPr>
          <a:xfrm>
            <a:off x="110043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p:txBody>
      </p:sp>
      <p:sp>
        <p:nvSpPr>
          <p:cNvPr id="164" name="TextBox 163">
            <a:extLst>
              <a:ext uri="{FF2B5EF4-FFF2-40B4-BE49-F238E27FC236}">
                <a16:creationId xmlns:a16="http://schemas.microsoft.com/office/drawing/2014/main" id="{3B58AF74-87AF-22D4-E3CF-661F5CF854E3}"/>
              </a:ext>
            </a:extLst>
          </p:cNvPr>
          <p:cNvSpPr txBox="1"/>
          <p:nvPr/>
        </p:nvSpPr>
        <p:spPr>
          <a:xfrm>
            <a:off x="108455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165" name="TextBox 164">
            <a:extLst>
              <a:ext uri="{FF2B5EF4-FFF2-40B4-BE49-F238E27FC236}">
                <a16:creationId xmlns:a16="http://schemas.microsoft.com/office/drawing/2014/main" id="{B579B861-CD30-1A24-20E3-CA51D2295FE8}"/>
              </a:ext>
            </a:extLst>
          </p:cNvPr>
          <p:cNvSpPr txBox="1"/>
          <p:nvPr/>
        </p:nvSpPr>
        <p:spPr>
          <a:xfrm>
            <a:off x="106899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p:txBody>
      </p:sp>
      <p:sp>
        <p:nvSpPr>
          <p:cNvPr id="166" name="TextBox 165">
            <a:extLst>
              <a:ext uri="{FF2B5EF4-FFF2-40B4-BE49-F238E27FC236}">
                <a16:creationId xmlns:a16="http://schemas.microsoft.com/office/drawing/2014/main" id="{9AA9313D-279D-88E1-6170-A6B9AF9E81E1}"/>
              </a:ext>
            </a:extLst>
          </p:cNvPr>
          <p:cNvSpPr txBox="1"/>
          <p:nvPr/>
        </p:nvSpPr>
        <p:spPr>
          <a:xfrm>
            <a:off x="105407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167" name="TextBox 166">
            <a:extLst>
              <a:ext uri="{FF2B5EF4-FFF2-40B4-BE49-F238E27FC236}">
                <a16:creationId xmlns:a16="http://schemas.microsoft.com/office/drawing/2014/main" id="{602D408A-481F-1C9D-849E-0228F07B8E92}"/>
              </a:ext>
            </a:extLst>
          </p:cNvPr>
          <p:cNvSpPr txBox="1"/>
          <p:nvPr/>
        </p:nvSpPr>
        <p:spPr>
          <a:xfrm>
            <a:off x="103756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a:t>
            </a:r>
          </a:p>
        </p:txBody>
      </p:sp>
      <p:sp>
        <p:nvSpPr>
          <p:cNvPr id="168" name="TextBox 167">
            <a:extLst>
              <a:ext uri="{FF2B5EF4-FFF2-40B4-BE49-F238E27FC236}">
                <a16:creationId xmlns:a16="http://schemas.microsoft.com/office/drawing/2014/main" id="{9C42FB32-436E-55D1-59F1-A8EB8A4220D5}"/>
              </a:ext>
            </a:extLst>
          </p:cNvPr>
          <p:cNvSpPr txBox="1"/>
          <p:nvPr/>
        </p:nvSpPr>
        <p:spPr>
          <a:xfrm>
            <a:off x="102232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69" name="TextBox 168">
            <a:extLst>
              <a:ext uri="{FF2B5EF4-FFF2-40B4-BE49-F238E27FC236}">
                <a16:creationId xmlns:a16="http://schemas.microsoft.com/office/drawing/2014/main" id="{EF8678EB-7BAF-6DE3-9C35-621E14738B40}"/>
              </a:ext>
            </a:extLst>
          </p:cNvPr>
          <p:cNvSpPr txBox="1"/>
          <p:nvPr/>
        </p:nvSpPr>
        <p:spPr>
          <a:xfrm>
            <a:off x="100772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170" name="TextBox 169">
            <a:extLst>
              <a:ext uri="{FF2B5EF4-FFF2-40B4-BE49-F238E27FC236}">
                <a16:creationId xmlns:a16="http://schemas.microsoft.com/office/drawing/2014/main" id="{1B9292CD-007E-DC11-0E76-3CCFC3A87E24}"/>
              </a:ext>
            </a:extLst>
          </p:cNvPr>
          <p:cNvSpPr txBox="1"/>
          <p:nvPr/>
        </p:nvSpPr>
        <p:spPr>
          <a:xfrm>
            <a:off x="99057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171" name="TextBox 170">
            <a:extLst>
              <a:ext uri="{FF2B5EF4-FFF2-40B4-BE49-F238E27FC236}">
                <a16:creationId xmlns:a16="http://schemas.microsoft.com/office/drawing/2014/main" id="{959A9CD0-578E-708D-A646-775FB0E73D37}"/>
              </a:ext>
            </a:extLst>
          </p:cNvPr>
          <p:cNvSpPr txBox="1"/>
          <p:nvPr/>
        </p:nvSpPr>
        <p:spPr>
          <a:xfrm>
            <a:off x="97597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172" name="TextBox 171">
            <a:extLst>
              <a:ext uri="{FF2B5EF4-FFF2-40B4-BE49-F238E27FC236}">
                <a16:creationId xmlns:a16="http://schemas.microsoft.com/office/drawing/2014/main" id="{9CABDA19-7F28-8073-373F-8F21C2A09EFC}"/>
              </a:ext>
            </a:extLst>
          </p:cNvPr>
          <p:cNvSpPr txBox="1"/>
          <p:nvPr/>
        </p:nvSpPr>
        <p:spPr>
          <a:xfrm>
            <a:off x="96073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173" name="TextBox 172">
            <a:extLst>
              <a:ext uri="{FF2B5EF4-FFF2-40B4-BE49-F238E27FC236}">
                <a16:creationId xmlns:a16="http://schemas.microsoft.com/office/drawing/2014/main" id="{20C328BA-FAFB-DA39-70AC-7A4854E8661F}"/>
              </a:ext>
            </a:extLst>
          </p:cNvPr>
          <p:cNvSpPr txBox="1"/>
          <p:nvPr/>
        </p:nvSpPr>
        <p:spPr>
          <a:xfrm>
            <a:off x="94453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174" name="TextBox 173">
            <a:extLst>
              <a:ext uri="{FF2B5EF4-FFF2-40B4-BE49-F238E27FC236}">
                <a16:creationId xmlns:a16="http://schemas.microsoft.com/office/drawing/2014/main" id="{8D9B9131-702D-9583-8853-D308F2F7E69C}"/>
              </a:ext>
            </a:extLst>
          </p:cNvPr>
          <p:cNvSpPr txBox="1"/>
          <p:nvPr/>
        </p:nvSpPr>
        <p:spPr>
          <a:xfrm>
            <a:off x="92961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175" name="TextBox 174">
            <a:extLst>
              <a:ext uri="{FF2B5EF4-FFF2-40B4-BE49-F238E27FC236}">
                <a16:creationId xmlns:a16="http://schemas.microsoft.com/office/drawing/2014/main" id="{42E1B4AE-C9D0-CE70-7710-AE2E59A22962}"/>
              </a:ext>
            </a:extLst>
          </p:cNvPr>
          <p:cNvSpPr txBox="1"/>
          <p:nvPr/>
        </p:nvSpPr>
        <p:spPr>
          <a:xfrm>
            <a:off x="715015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76" name="TextBox 175">
            <a:extLst>
              <a:ext uri="{FF2B5EF4-FFF2-40B4-BE49-F238E27FC236}">
                <a16:creationId xmlns:a16="http://schemas.microsoft.com/office/drawing/2014/main" id="{FCA498AF-80B3-0AB0-260A-41FE871BE582}"/>
              </a:ext>
            </a:extLst>
          </p:cNvPr>
          <p:cNvSpPr txBox="1"/>
          <p:nvPr/>
        </p:nvSpPr>
        <p:spPr>
          <a:xfrm>
            <a:off x="730890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77" name="TextBox 176">
            <a:extLst>
              <a:ext uri="{FF2B5EF4-FFF2-40B4-BE49-F238E27FC236}">
                <a16:creationId xmlns:a16="http://schemas.microsoft.com/office/drawing/2014/main" id="{6718249A-EEAD-DFD3-9A0A-A3B7407BB7B6}"/>
              </a:ext>
            </a:extLst>
          </p:cNvPr>
          <p:cNvSpPr txBox="1"/>
          <p:nvPr/>
        </p:nvSpPr>
        <p:spPr>
          <a:xfrm>
            <a:off x="745812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78" name="TextBox 177">
            <a:extLst>
              <a:ext uri="{FF2B5EF4-FFF2-40B4-BE49-F238E27FC236}">
                <a16:creationId xmlns:a16="http://schemas.microsoft.com/office/drawing/2014/main" id="{B30E0A3A-4D10-F2C0-87A1-DD5ED48A820D}"/>
              </a:ext>
            </a:extLst>
          </p:cNvPr>
          <p:cNvSpPr txBox="1"/>
          <p:nvPr/>
        </p:nvSpPr>
        <p:spPr>
          <a:xfrm>
            <a:off x="76168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79" name="TextBox 178">
            <a:extLst>
              <a:ext uri="{FF2B5EF4-FFF2-40B4-BE49-F238E27FC236}">
                <a16:creationId xmlns:a16="http://schemas.microsoft.com/office/drawing/2014/main" id="{3F45B2DB-27BC-E6BE-28BF-0D5182D08D8B}"/>
              </a:ext>
            </a:extLst>
          </p:cNvPr>
          <p:cNvSpPr txBox="1"/>
          <p:nvPr/>
        </p:nvSpPr>
        <p:spPr>
          <a:xfrm>
            <a:off x="77692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180" name="TextBox 179">
            <a:extLst>
              <a:ext uri="{FF2B5EF4-FFF2-40B4-BE49-F238E27FC236}">
                <a16:creationId xmlns:a16="http://schemas.microsoft.com/office/drawing/2014/main" id="{846E2327-3AEA-3874-A8E0-6310218303D8}"/>
              </a:ext>
            </a:extLst>
          </p:cNvPr>
          <p:cNvSpPr txBox="1"/>
          <p:nvPr/>
        </p:nvSpPr>
        <p:spPr>
          <a:xfrm>
            <a:off x="792485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181" name="TextBox 180">
            <a:extLst>
              <a:ext uri="{FF2B5EF4-FFF2-40B4-BE49-F238E27FC236}">
                <a16:creationId xmlns:a16="http://schemas.microsoft.com/office/drawing/2014/main" id="{E29B43D6-A417-0889-E374-830EC4A7CF70}"/>
              </a:ext>
            </a:extLst>
          </p:cNvPr>
          <p:cNvSpPr txBox="1"/>
          <p:nvPr/>
        </p:nvSpPr>
        <p:spPr>
          <a:xfrm>
            <a:off x="808042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182" name="TextBox 181">
            <a:extLst>
              <a:ext uri="{FF2B5EF4-FFF2-40B4-BE49-F238E27FC236}">
                <a16:creationId xmlns:a16="http://schemas.microsoft.com/office/drawing/2014/main" id="{B5C51E3A-5495-C995-BD39-4A30EDBD1740}"/>
              </a:ext>
            </a:extLst>
          </p:cNvPr>
          <p:cNvSpPr txBox="1"/>
          <p:nvPr/>
        </p:nvSpPr>
        <p:spPr>
          <a:xfrm>
            <a:off x="822965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183" name="TextBox 182">
            <a:extLst>
              <a:ext uri="{FF2B5EF4-FFF2-40B4-BE49-F238E27FC236}">
                <a16:creationId xmlns:a16="http://schemas.microsoft.com/office/drawing/2014/main" id="{B752F698-8046-71DD-6B14-C55DF9733BC8}"/>
              </a:ext>
            </a:extLst>
          </p:cNvPr>
          <p:cNvSpPr txBox="1"/>
          <p:nvPr/>
        </p:nvSpPr>
        <p:spPr>
          <a:xfrm>
            <a:off x="83788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84" name="TextBox 183">
            <a:extLst>
              <a:ext uri="{FF2B5EF4-FFF2-40B4-BE49-F238E27FC236}">
                <a16:creationId xmlns:a16="http://schemas.microsoft.com/office/drawing/2014/main" id="{BF67D912-8021-1A63-8349-114B9D69483A}"/>
              </a:ext>
            </a:extLst>
          </p:cNvPr>
          <p:cNvSpPr txBox="1"/>
          <p:nvPr/>
        </p:nvSpPr>
        <p:spPr>
          <a:xfrm>
            <a:off x="85439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185" name="TextBox 184">
            <a:extLst>
              <a:ext uri="{FF2B5EF4-FFF2-40B4-BE49-F238E27FC236}">
                <a16:creationId xmlns:a16="http://schemas.microsoft.com/office/drawing/2014/main" id="{0A8E78A4-0F50-A899-47DB-A40F2740C0AF}"/>
              </a:ext>
            </a:extLst>
          </p:cNvPr>
          <p:cNvSpPr txBox="1"/>
          <p:nvPr/>
        </p:nvSpPr>
        <p:spPr>
          <a:xfrm>
            <a:off x="86706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86" name="TextBox 185">
            <a:extLst>
              <a:ext uri="{FF2B5EF4-FFF2-40B4-BE49-F238E27FC236}">
                <a16:creationId xmlns:a16="http://schemas.microsoft.com/office/drawing/2014/main" id="{C49215F8-0F7D-C780-0D7F-ED459E55F1A1}"/>
              </a:ext>
            </a:extLst>
          </p:cNvPr>
          <p:cNvSpPr txBox="1"/>
          <p:nvPr/>
        </p:nvSpPr>
        <p:spPr>
          <a:xfrm>
            <a:off x="88230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187" name="TextBox 186">
            <a:extLst>
              <a:ext uri="{FF2B5EF4-FFF2-40B4-BE49-F238E27FC236}">
                <a16:creationId xmlns:a16="http://schemas.microsoft.com/office/drawing/2014/main" id="{881807C5-7D0A-C280-2BF4-09224678CB87}"/>
              </a:ext>
            </a:extLst>
          </p:cNvPr>
          <p:cNvSpPr txBox="1"/>
          <p:nvPr/>
        </p:nvSpPr>
        <p:spPr>
          <a:xfrm>
            <a:off x="89786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188" name="TextBox 187">
            <a:extLst>
              <a:ext uri="{FF2B5EF4-FFF2-40B4-BE49-F238E27FC236}">
                <a16:creationId xmlns:a16="http://schemas.microsoft.com/office/drawing/2014/main" id="{12336413-E066-A1D3-10D6-40964EF75E46}"/>
              </a:ext>
            </a:extLst>
          </p:cNvPr>
          <p:cNvSpPr txBox="1"/>
          <p:nvPr/>
        </p:nvSpPr>
        <p:spPr>
          <a:xfrm>
            <a:off x="91374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190" name="TextBox 189">
            <a:extLst>
              <a:ext uri="{FF2B5EF4-FFF2-40B4-BE49-F238E27FC236}">
                <a16:creationId xmlns:a16="http://schemas.microsoft.com/office/drawing/2014/main" id="{BF905FE9-5542-C117-05AC-0D095EFF1619}"/>
              </a:ext>
            </a:extLst>
          </p:cNvPr>
          <p:cNvSpPr txBox="1"/>
          <p:nvPr/>
        </p:nvSpPr>
        <p:spPr>
          <a:xfrm>
            <a:off x="11662659" y="6204925"/>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0</a:t>
            </a:r>
          </a:p>
        </p:txBody>
      </p:sp>
      <p:sp>
        <p:nvSpPr>
          <p:cNvPr id="191" name="TextBox 190">
            <a:extLst>
              <a:ext uri="{FF2B5EF4-FFF2-40B4-BE49-F238E27FC236}">
                <a16:creationId xmlns:a16="http://schemas.microsoft.com/office/drawing/2014/main" id="{14C9602F-EEA9-A2B5-9469-131C8BE9E1C7}"/>
              </a:ext>
            </a:extLst>
          </p:cNvPr>
          <p:cNvSpPr txBox="1"/>
          <p:nvPr/>
        </p:nvSpPr>
        <p:spPr>
          <a:xfrm>
            <a:off x="11500734" y="6204925"/>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92" name="TextBox 191">
            <a:extLst>
              <a:ext uri="{FF2B5EF4-FFF2-40B4-BE49-F238E27FC236}">
                <a16:creationId xmlns:a16="http://schemas.microsoft.com/office/drawing/2014/main" id="{7A868536-4A9C-E655-BEA5-762CFE649E1D}"/>
              </a:ext>
            </a:extLst>
          </p:cNvPr>
          <p:cNvSpPr txBox="1"/>
          <p:nvPr/>
        </p:nvSpPr>
        <p:spPr>
          <a:xfrm>
            <a:off x="11345159" y="6204925"/>
            <a:ext cx="49694"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93" name="TextBox 192">
            <a:extLst>
              <a:ext uri="{FF2B5EF4-FFF2-40B4-BE49-F238E27FC236}">
                <a16:creationId xmlns:a16="http://schemas.microsoft.com/office/drawing/2014/main" id="{51741A06-4E27-1550-EAA0-1E3D3A83A3BD}"/>
              </a:ext>
            </a:extLst>
          </p:cNvPr>
          <p:cNvSpPr txBox="1"/>
          <p:nvPr/>
        </p:nvSpPr>
        <p:spPr>
          <a:xfrm>
            <a:off x="11186409"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0</a:t>
            </a:r>
          </a:p>
        </p:txBody>
      </p:sp>
      <p:sp>
        <p:nvSpPr>
          <p:cNvPr id="194" name="TextBox 193">
            <a:extLst>
              <a:ext uri="{FF2B5EF4-FFF2-40B4-BE49-F238E27FC236}">
                <a16:creationId xmlns:a16="http://schemas.microsoft.com/office/drawing/2014/main" id="{588BB84B-3161-F3D9-4BCE-9649D81286A0}"/>
              </a:ext>
            </a:extLst>
          </p:cNvPr>
          <p:cNvSpPr txBox="1"/>
          <p:nvPr/>
        </p:nvSpPr>
        <p:spPr>
          <a:xfrm>
            <a:off x="11037184" y="6204925"/>
            <a:ext cx="49694" cy="215444"/>
          </a:xfrm>
          <a:prstGeom prst="rect">
            <a:avLst/>
          </a:prstGeom>
          <a:noFill/>
        </p:spPr>
        <p:txBody>
          <a:bodyPr wrap="squar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1</a:t>
            </a:r>
          </a:p>
        </p:txBody>
      </p:sp>
      <p:sp>
        <p:nvSpPr>
          <p:cNvPr id="195" name="TextBox 194">
            <a:extLst>
              <a:ext uri="{FF2B5EF4-FFF2-40B4-BE49-F238E27FC236}">
                <a16:creationId xmlns:a16="http://schemas.microsoft.com/office/drawing/2014/main" id="{BFB2FA4B-BDAE-5FFA-BAA7-2753DDCEDAE4}"/>
              </a:ext>
            </a:extLst>
          </p:cNvPr>
          <p:cNvSpPr txBox="1"/>
          <p:nvPr/>
        </p:nvSpPr>
        <p:spPr>
          <a:xfrm>
            <a:off x="108784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1</a:t>
            </a:r>
          </a:p>
        </p:txBody>
      </p:sp>
      <p:sp>
        <p:nvSpPr>
          <p:cNvPr id="196" name="TextBox 195">
            <a:extLst>
              <a:ext uri="{FF2B5EF4-FFF2-40B4-BE49-F238E27FC236}">
                <a16:creationId xmlns:a16="http://schemas.microsoft.com/office/drawing/2014/main" id="{EE42587F-24E9-A2DC-C87A-F1FC1DEC3747}"/>
              </a:ext>
            </a:extLst>
          </p:cNvPr>
          <p:cNvSpPr txBox="1"/>
          <p:nvPr/>
        </p:nvSpPr>
        <p:spPr>
          <a:xfrm>
            <a:off x="10722859"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2</a:t>
            </a:r>
          </a:p>
        </p:txBody>
      </p:sp>
      <p:sp>
        <p:nvSpPr>
          <p:cNvPr id="197" name="TextBox 196">
            <a:extLst>
              <a:ext uri="{FF2B5EF4-FFF2-40B4-BE49-F238E27FC236}">
                <a16:creationId xmlns:a16="http://schemas.microsoft.com/office/drawing/2014/main" id="{DBD793D5-21F1-40AF-CE25-8530261A05A1}"/>
              </a:ext>
            </a:extLst>
          </p:cNvPr>
          <p:cNvSpPr txBox="1"/>
          <p:nvPr/>
        </p:nvSpPr>
        <p:spPr>
          <a:xfrm>
            <a:off x="105736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2</a:t>
            </a:r>
          </a:p>
        </p:txBody>
      </p:sp>
      <p:sp>
        <p:nvSpPr>
          <p:cNvPr id="198" name="TextBox 197">
            <a:extLst>
              <a:ext uri="{FF2B5EF4-FFF2-40B4-BE49-F238E27FC236}">
                <a16:creationId xmlns:a16="http://schemas.microsoft.com/office/drawing/2014/main" id="{CC1E992B-E829-7296-77FA-E11A56759C0E}"/>
              </a:ext>
            </a:extLst>
          </p:cNvPr>
          <p:cNvSpPr txBox="1"/>
          <p:nvPr/>
        </p:nvSpPr>
        <p:spPr>
          <a:xfrm>
            <a:off x="104085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2</a:t>
            </a:r>
          </a:p>
        </p:txBody>
      </p:sp>
      <p:sp>
        <p:nvSpPr>
          <p:cNvPr id="199" name="TextBox 198">
            <a:extLst>
              <a:ext uri="{FF2B5EF4-FFF2-40B4-BE49-F238E27FC236}">
                <a16:creationId xmlns:a16="http://schemas.microsoft.com/office/drawing/2014/main" id="{5F960578-7461-D35D-7EE7-590FC534DE1F}"/>
              </a:ext>
            </a:extLst>
          </p:cNvPr>
          <p:cNvSpPr txBox="1"/>
          <p:nvPr/>
        </p:nvSpPr>
        <p:spPr>
          <a:xfrm>
            <a:off x="102561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2</a:t>
            </a:r>
          </a:p>
        </p:txBody>
      </p:sp>
      <p:sp>
        <p:nvSpPr>
          <p:cNvPr id="200" name="TextBox 199">
            <a:extLst>
              <a:ext uri="{FF2B5EF4-FFF2-40B4-BE49-F238E27FC236}">
                <a16:creationId xmlns:a16="http://schemas.microsoft.com/office/drawing/2014/main" id="{6182E9F5-D497-6A7D-CFA2-0D43DB8E3AD0}"/>
              </a:ext>
            </a:extLst>
          </p:cNvPr>
          <p:cNvSpPr txBox="1"/>
          <p:nvPr/>
        </p:nvSpPr>
        <p:spPr>
          <a:xfrm>
            <a:off x="10110085"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a:t>
            </a:r>
          </a:p>
          <a:p>
            <a:pPr algn="ctr"/>
            <a:r>
              <a:rPr lang="en-GB" sz="700" dirty="0">
                <a:latin typeface="Arial" panose="020B0604020202020204" pitchFamily="34" charset="0"/>
                <a:ea typeface="Aileron" charset="0"/>
                <a:cs typeface="Arial" panose="020B0604020202020204" pitchFamily="34" charset="0"/>
              </a:rPr>
              <a:t>2</a:t>
            </a:r>
          </a:p>
        </p:txBody>
      </p:sp>
      <p:sp>
        <p:nvSpPr>
          <p:cNvPr id="201" name="TextBox 200">
            <a:extLst>
              <a:ext uri="{FF2B5EF4-FFF2-40B4-BE49-F238E27FC236}">
                <a16:creationId xmlns:a16="http://schemas.microsoft.com/office/drawing/2014/main" id="{D50217A7-0EA0-AEB4-2F15-C9981085E940}"/>
              </a:ext>
            </a:extLst>
          </p:cNvPr>
          <p:cNvSpPr txBox="1"/>
          <p:nvPr/>
        </p:nvSpPr>
        <p:spPr>
          <a:xfrm>
            <a:off x="9938635"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a:t>
            </a:r>
          </a:p>
          <a:p>
            <a:pPr algn="ctr"/>
            <a:r>
              <a:rPr lang="en-GB" sz="700" dirty="0">
                <a:latin typeface="Arial" panose="020B0604020202020204" pitchFamily="34" charset="0"/>
                <a:ea typeface="Aileron" charset="0"/>
                <a:cs typeface="Arial" panose="020B0604020202020204" pitchFamily="34" charset="0"/>
              </a:rPr>
              <a:t>2</a:t>
            </a:r>
          </a:p>
        </p:txBody>
      </p:sp>
      <p:sp>
        <p:nvSpPr>
          <p:cNvPr id="202" name="TextBox 201">
            <a:extLst>
              <a:ext uri="{FF2B5EF4-FFF2-40B4-BE49-F238E27FC236}">
                <a16:creationId xmlns:a16="http://schemas.microsoft.com/office/drawing/2014/main" id="{9CBAC07F-BD3A-0E44-6EDD-05E1957DD1A7}"/>
              </a:ext>
            </a:extLst>
          </p:cNvPr>
          <p:cNvSpPr txBox="1"/>
          <p:nvPr/>
        </p:nvSpPr>
        <p:spPr>
          <a:xfrm>
            <a:off x="9792585"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a:t>
            </a:r>
          </a:p>
          <a:p>
            <a:pPr algn="ctr"/>
            <a:r>
              <a:rPr lang="en-GB" sz="700" dirty="0">
                <a:latin typeface="Arial" panose="020B0604020202020204" pitchFamily="34" charset="0"/>
                <a:ea typeface="Aileron" charset="0"/>
                <a:cs typeface="Arial" panose="020B0604020202020204" pitchFamily="34" charset="0"/>
              </a:rPr>
              <a:t>3</a:t>
            </a:r>
          </a:p>
        </p:txBody>
      </p:sp>
      <p:sp>
        <p:nvSpPr>
          <p:cNvPr id="203" name="TextBox 202">
            <a:extLst>
              <a:ext uri="{FF2B5EF4-FFF2-40B4-BE49-F238E27FC236}">
                <a16:creationId xmlns:a16="http://schemas.microsoft.com/office/drawing/2014/main" id="{AA5C64D9-C58F-D4E6-F975-1CFB7891832F}"/>
              </a:ext>
            </a:extLst>
          </p:cNvPr>
          <p:cNvSpPr txBox="1"/>
          <p:nvPr/>
        </p:nvSpPr>
        <p:spPr>
          <a:xfrm>
            <a:off x="9640183"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a:t>
            </a:r>
          </a:p>
          <a:p>
            <a:pPr algn="ctr"/>
            <a:r>
              <a:rPr lang="en-GB" sz="700" dirty="0">
                <a:latin typeface="Arial" panose="020B0604020202020204" pitchFamily="34" charset="0"/>
                <a:ea typeface="Aileron" charset="0"/>
                <a:cs typeface="Arial" panose="020B0604020202020204" pitchFamily="34" charset="0"/>
              </a:rPr>
              <a:t>4</a:t>
            </a:r>
          </a:p>
        </p:txBody>
      </p:sp>
      <p:sp>
        <p:nvSpPr>
          <p:cNvPr id="204" name="TextBox 203">
            <a:extLst>
              <a:ext uri="{FF2B5EF4-FFF2-40B4-BE49-F238E27FC236}">
                <a16:creationId xmlns:a16="http://schemas.microsoft.com/office/drawing/2014/main" id="{1C5CC7B2-A1FD-49BE-B193-DCC3F3BC8219}"/>
              </a:ext>
            </a:extLst>
          </p:cNvPr>
          <p:cNvSpPr txBox="1"/>
          <p:nvPr/>
        </p:nvSpPr>
        <p:spPr>
          <a:xfrm>
            <a:off x="9478258"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a:t>
            </a:r>
          </a:p>
          <a:p>
            <a:pPr algn="ctr"/>
            <a:r>
              <a:rPr lang="en-GB" sz="700" dirty="0">
                <a:latin typeface="Arial" panose="020B0604020202020204" pitchFamily="34" charset="0"/>
                <a:ea typeface="Aileron" charset="0"/>
                <a:cs typeface="Arial" panose="020B0604020202020204" pitchFamily="34" charset="0"/>
              </a:rPr>
              <a:t>4</a:t>
            </a:r>
          </a:p>
        </p:txBody>
      </p:sp>
      <p:sp>
        <p:nvSpPr>
          <p:cNvPr id="205" name="TextBox 204">
            <a:extLst>
              <a:ext uri="{FF2B5EF4-FFF2-40B4-BE49-F238E27FC236}">
                <a16:creationId xmlns:a16="http://schemas.microsoft.com/office/drawing/2014/main" id="{231B1FD7-46D2-EAAB-F646-FEE0D5578C9E}"/>
              </a:ext>
            </a:extLst>
          </p:cNvPr>
          <p:cNvSpPr txBox="1"/>
          <p:nvPr/>
        </p:nvSpPr>
        <p:spPr>
          <a:xfrm>
            <a:off x="9329033"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a:t>
            </a:r>
          </a:p>
          <a:p>
            <a:pPr algn="ctr"/>
            <a:r>
              <a:rPr lang="en-GB" sz="700" dirty="0">
                <a:latin typeface="Arial" panose="020B0604020202020204" pitchFamily="34" charset="0"/>
                <a:ea typeface="Aileron" charset="0"/>
                <a:cs typeface="Arial" panose="020B0604020202020204" pitchFamily="34" charset="0"/>
              </a:rPr>
              <a:t>6</a:t>
            </a:r>
          </a:p>
        </p:txBody>
      </p:sp>
      <p:sp>
        <p:nvSpPr>
          <p:cNvPr id="206" name="TextBox 205">
            <a:extLst>
              <a:ext uri="{FF2B5EF4-FFF2-40B4-BE49-F238E27FC236}">
                <a16:creationId xmlns:a16="http://schemas.microsoft.com/office/drawing/2014/main" id="{C116E35E-65C3-77F5-D17F-59D4FB97D76D}"/>
              </a:ext>
            </a:extLst>
          </p:cNvPr>
          <p:cNvSpPr txBox="1"/>
          <p:nvPr/>
        </p:nvSpPr>
        <p:spPr>
          <a:xfrm>
            <a:off x="7104466" y="6204925"/>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111</a:t>
            </a:r>
          </a:p>
          <a:p>
            <a:pPr algn="ctr"/>
            <a:r>
              <a:rPr lang="en-GB" sz="700" dirty="0">
                <a:latin typeface="Arial" panose="020B0604020202020204" pitchFamily="34" charset="0"/>
                <a:ea typeface="Aileron" charset="0"/>
                <a:cs typeface="Arial" panose="020B0604020202020204" pitchFamily="34" charset="0"/>
              </a:rPr>
              <a:t>110</a:t>
            </a:r>
          </a:p>
        </p:txBody>
      </p:sp>
      <p:sp>
        <p:nvSpPr>
          <p:cNvPr id="207" name="TextBox 206">
            <a:extLst>
              <a:ext uri="{FF2B5EF4-FFF2-40B4-BE49-F238E27FC236}">
                <a16:creationId xmlns:a16="http://schemas.microsoft.com/office/drawing/2014/main" id="{59FABDB5-45D7-17EC-C74D-6494D845625A}"/>
              </a:ext>
            </a:extLst>
          </p:cNvPr>
          <p:cNvSpPr txBox="1"/>
          <p:nvPr/>
        </p:nvSpPr>
        <p:spPr>
          <a:xfrm>
            <a:off x="7263216" y="6204925"/>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100</a:t>
            </a:r>
          </a:p>
          <a:p>
            <a:pPr algn="ctr"/>
            <a:r>
              <a:rPr lang="en-GB" sz="700" dirty="0">
                <a:latin typeface="Arial" panose="020B0604020202020204" pitchFamily="34" charset="0"/>
                <a:ea typeface="Aileron" charset="0"/>
                <a:cs typeface="Arial" panose="020B0604020202020204" pitchFamily="34" charset="0"/>
              </a:rPr>
              <a:t>100</a:t>
            </a:r>
          </a:p>
        </p:txBody>
      </p:sp>
      <p:sp>
        <p:nvSpPr>
          <p:cNvPr id="208" name="TextBox 207">
            <a:extLst>
              <a:ext uri="{FF2B5EF4-FFF2-40B4-BE49-F238E27FC236}">
                <a16:creationId xmlns:a16="http://schemas.microsoft.com/office/drawing/2014/main" id="{CE719BC7-F316-BB59-D145-C26615B07A9C}"/>
              </a:ext>
            </a:extLst>
          </p:cNvPr>
          <p:cNvSpPr txBox="1"/>
          <p:nvPr/>
        </p:nvSpPr>
        <p:spPr>
          <a:xfrm>
            <a:off x="743728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85</a:t>
            </a:r>
          </a:p>
          <a:p>
            <a:pPr algn="ctr"/>
            <a:r>
              <a:rPr lang="en-GB" sz="700" dirty="0">
                <a:latin typeface="Arial" panose="020B0604020202020204" pitchFamily="34" charset="0"/>
                <a:ea typeface="Aileron" charset="0"/>
                <a:cs typeface="Arial" panose="020B0604020202020204" pitchFamily="34" charset="0"/>
              </a:rPr>
              <a:t>87</a:t>
            </a:r>
          </a:p>
        </p:txBody>
      </p:sp>
      <p:sp>
        <p:nvSpPr>
          <p:cNvPr id="209" name="TextBox 208">
            <a:extLst>
              <a:ext uri="{FF2B5EF4-FFF2-40B4-BE49-F238E27FC236}">
                <a16:creationId xmlns:a16="http://schemas.microsoft.com/office/drawing/2014/main" id="{8A3F4C6A-A264-E26A-079A-68EFC0C1456C}"/>
              </a:ext>
            </a:extLst>
          </p:cNvPr>
          <p:cNvSpPr txBox="1"/>
          <p:nvPr/>
        </p:nvSpPr>
        <p:spPr>
          <a:xfrm>
            <a:off x="759603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69</a:t>
            </a:r>
          </a:p>
          <a:p>
            <a:pPr algn="ctr"/>
            <a:r>
              <a:rPr lang="en-GB" sz="700" dirty="0">
                <a:latin typeface="Arial" panose="020B0604020202020204" pitchFamily="34" charset="0"/>
                <a:ea typeface="Aileron" charset="0"/>
                <a:cs typeface="Arial" panose="020B0604020202020204" pitchFamily="34" charset="0"/>
              </a:rPr>
              <a:t>79</a:t>
            </a:r>
          </a:p>
        </p:txBody>
      </p:sp>
      <p:sp>
        <p:nvSpPr>
          <p:cNvPr id="210" name="TextBox 209">
            <a:extLst>
              <a:ext uri="{FF2B5EF4-FFF2-40B4-BE49-F238E27FC236}">
                <a16:creationId xmlns:a16="http://schemas.microsoft.com/office/drawing/2014/main" id="{FA55E255-13B2-C5E8-03A9-A9250CED0AB6}"/>
              </a:ext>
            </a:extLst>
          </p:cNvPr>
          <p:cNvSpPr txBox="1"/>
          <p:nvPr/>
        </p:nvSpPr>
        <p:spPr>
          <a:xfrm>
            <a:off x="7748435"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61</a:t>
            </a:r>
          </a:p>
          <a:p>
            <a:pPr algn="ctr"/>
            <a:r>
              <a:rPr lang="en-GB" sz="700" dirty="0">
                <a:latin typeface="Arial" panose="020B0604020202020204" pitchFamily="34" charset="0"/>
                <a:ea typeface="Aileron" charset="0"/>
                <a:cs typeface="Arial" panose="020B0604020202020204" pitchFamily="34" charset="0"/>
              </a:rPr>
              <a:t>72</a:t>
            </a:r>
          </a:p>
        </p:txBody>
      </p:sp>
      <p:sp>
        <p:nvSpPr>
          <p:cNvPr id="211" name="TextBox 210">
            <a:extLst>
              <a:ext uri="{FF2B5EF4-FFF2-40B4-BE49-F238E27FC236}">
                <a16:creationId xmlns:a16="http://schemas.microsoft.com/office/drawing/2014/main" id="{57FF45A3-227B-7869-E5BA-8B3B857D5133}"/>
              </a:ext>
            </a:extLst>
          </p:cNvPr>
          <p:cNvSpPr txBox="1"/>
          <p:nvPr/>
        </p:nvSpPr>
        <p:spPr>
          <a:xfrm>
            <a:off x="79040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56</a:t>
            </a:r>
          </a:p>
          <a:p>
            <a:pPr algn="ctr"/>
            <a:r>
              <a:rPr lang="en-GB" sz="700" dirty="0">
                <a:latin typeface="Arial" panose="020B0604020202020204" pitchFamily="34" charset="0"/>
                <a:ea typeface="Aileron" charset="0"/>
                <a:cs typeface="Arial" panose="020B0604020202020204" pitchFamily="34" charset="0"/>
              </a:rPr>
              <a:t>64</a:t>
            </a:r>
          </a:p>
        </p:txBody>
      </p:sp>
      <p:sp>
        <p:nvSpPr>
          <p:cNvPr id="212" name="TextBox 211">
            <a:extLst>
              <a:ext uri="{FF2B5EF4-FFF2-40B4-BE49-F238E27FC236}">
                <a16:creationId xmlns:a16="http://schemas.microsoft.com/office/drawing/2014/main" id="{DACEA690-8173-D3BA-BE6C-120E16CA8396}"/>
              </a:ext>
            </a:extLst>
          </p:cNvPr>
          <p:cNvSpPr txBox="1"/>
          <p:nvPr/>
        </p:nvSpPr>
        <p:spPr>
          <a:xfrm>
            <a:off x="805958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43</a:t>
            </a:r>
          </a:p>
          <a:p>
            <a:pPr algn="ctr"/>
            <a:r>
              <a:rPr lang="en-GB" sz="700" dirty="0">
                <a:latin typeface="Arial" panose="020B0604020202020204" pitchFamily="34" charset="0"/>
                <a:ea typeface="Aileron" charset="0"/>
                <a:cs typeface="Arial" panose="020B0604020202020204" pitchFamily="34" charset="0"/>
              </a:rPr>
              <a:t>55</a:t>
            </a:r>
          </a:p>
        </p:txBody>
      </p:sp>
      <p:sp>
        <p:nvSpPr>
          <p:cNvPr id="213" name="TextBox 212">
            <a:extLst>
              <a:ext uri="{FF2B5EF4-FFF2-40B4-BE49-F238E27FC236}">
                <a16:creationId xmlns:a16="http://schemas.microsoft.com/office/drawing/2014/main" id="{54BE270F-3D9C-4217-2896-3967ECD8CDA9}"/>
              </a:ext>
            </a:extLst>
          </p:cNvPr>
          <p:cNvSpPr txBox="1"/>
          <p:nvPr/>
        </p:nvSpPr>
        <p:spPr>
          <a:xfrm>
            <a:off x="82088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35</a:t>
            </a:r>
          </a:p>
          <a:p>
            <a:pPr algn="ctr"/>
            <a:r>
              <a:rPr lang="en-GB" sz="700" dirty="0">
                <a:latin typeface="Arial" panose="020B0604020202020204" pitchFamily="34" charset="0"/>
                <a:ea typeface="Aileron" charset="0"/>
                <a:cs typeface="Arial" panose="020B0604020202020204" pitchFamily="34" charset="0"/>
              </a:rPr>
              <a:t>44</a:t>
            </a:r>
          </a:p>
        </p:txBody>
      </p:sp>
      <p:sp>
        <p:nvSpPr>
          <p:cNvPr id="214" name="TextBox 213">
            <a:extLst>
              <a:ext uri="{FF2B5EF4-FFF2-40B4-BE49-F238E27FC236}">
                <a16:creationId xmlns:a16="http://schemas.microsoft.com/office/drawing/2014/main" id="{DE1E61D0-B71D-8011-E059-4EAF7C33A715}"/>
              </a:ext>
            </a:extLst>
          </p:cNvPr>
          <p:cNvSpPr txBox="1"/>
          <p:nvPr/>
        </p:nvSpPr>
        <p:spPr>
          <a:xfrm>
            <a:off x="835803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25</a:t>
            </a:r>
          </a:p>
          <a:p>
            <a:pPr algn="ctr"/>
            <a:r>
              <a:rPr lang="en-GB" sz="700" dirty="0">
                <a:latin typeface="Arial" panose="020B0604020202020204" pitchFamily="34" charset="0"/>
                <a:ea typeface="Aileron" charset="0"/>
                <a:cs typeface="Arial" panose="020B0604020202020204" pitchFamily="34" charset="0"/>
              </a:rPr>
              <a:t>36</a:t>
            </a:r>
          </a:p>
        </p:txBody>
      </p:sp>
      <p:sp>
        <p:nvSpPr>
          <p:cNvPr id="215" name="TextBox 214">
            <a:extLst>
              <a:ext uri="{FF2B5EF4-FFF2-40B4-BE49-F238E27FC236}">
                <a16:creationId xmlns:a16="http://schemas.microsoft.com/office/drawing/2014/main" id="{D918D335-7122-E75E-1CCF-336FF72F9158}"/>
              </a:ext>
            </a:extLst>
          </p:cNvPr>
          <p:cNvSpPr txBox="1"/>
          <p:nvPr/>
        </p:nvSpPr>
        <p:spPr>
          <a:xfrm>
            <a:off x="852313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22</a:t>
            </a:r>
          </a:p>
          <a:p>
            <a:pPr algn="ctr"/>
            <a:r>
              <a:rPr lang="en-GB" sz="700" dirty="0">
                <a:latin typeface="Arial" panose="020B0604020202020204" pitchFamily="34" charset="0"/>
                <a:ea typeface="Aileron" charset="0"/>
                <a:cs typeface="Arial" panose="020B0604020202020204" pitchFamily="34" charset="0"/>
              </a:rPr>
              <a:t>29</a:t>
            </a:r>
          </a:p>
        </p:txBody>
      </p:sp>
      <p:sp>
        <p:nvSpPr>
          <p:cNvPr id="216" name="TextBox 215">
            <a:extLst>
              <a:ext uri="{FF2B5EF4-FFF2-40B4-BE49-F238E27FC236}">
                <a16:creationId xmlns:a16="http://schemas.microsoft.com/office/drawing/2014/main" id="{5E757AD7-FF88-F112-E83D-F4E940BF65F0}"/>
              </a:ext>
            </a:extLst>
          </p:cNvPr>
          <p:cNvSpPr txBox="1"/>
          <p:nvPr/>
        </p:nvSpPr>
        <p:spPr>
          <a:xfrm>
            <a:off x="86787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17</a:t>
            </a:r>
          </a:p>
          <a:p>
            <a:pPr algn="ctr"/>
            <a:r>
              <a:rPr lang="en-GB" sz="700" dirty="0">
                <a:latin typeface="Arial" panose="020B0604020202020204" pitchFamily="34" charset="0"/>
                <a:ea typeface="Aileron" charset="0"/>
                <a:cs typeface="Arial" panose="020B0604020202020204" pitchFamily="34" charset="0"/>
              </a:rPr>
              <a:t>23</a:t>
            </a:r>
          </a:p>
        </p:txBody>
      </p:sp>
      <p:sp>
        <p:nvSpPr>
          <p:cNvPr id="217" name="TextBox 216">
            <a:extLst>
              <a:ext uri="{FF2B5EF4-FFF2-40B4-BE49-F238E27FC236}">
                <a16:creationId xmlns:a16="http://schemas.microsoft.com/office/drawing/2014/main" id="{FB5270E7-8D43-A47F-27A2-6D85100E111D}"/>
              </a:ext>
            </a:extLst>
          </p:cNvPr>
          <p:cNvSpPr txBox="1"/>
          <p:nvPr/>
        </p:nvSpPr>
        <p:spPr>
          <a:xfrm>
            <a:off x="88311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14</a:t>
            </a:r>
          </a:p>
          <a:p>
            <a:pPr algn="ctr"/>
            <a:r>
              <a:rPr lang="en-GB" sz="700" dirty="0">
                <a:latin typeface="Arial" panose="020B0604020202020204" pitchFamily="34" charset="0"/>
                <a:ea typeface="Aileron" charset="0"/>
                <a:cs typeface="Arial" panose="020B0604020202020204" pitchFamily="34" charset="0"/>
              </a:rPr>
              <a:t>16</a:t>
            </a:r>
          </a:p>
        </p:txBody>
      </p:sp>
      <p:sp>
        <p:nvSpPr>
          <p:cNvPr id="218" name="TextBox 217">
            <a:extLst>
              <a:ext uri="{FF2B5EF4-FFF2-40B4-BE49-F238E27FC236}">
                <a16:creationId xmlns:a16="http://schemas.microsoft.com/office/drawing/2014/main" id="{8F6EF5D6-4FE7-D5A2-F5C2-27C9B90ECB38}"/>
              </a:ext>
            </a:extLst>
          </p:cNvPr>
          <p:cNvSpPr txBox="1"/>
          <p:nvPr/>
        </p:nvSpPr>
        <p:spPr>
          <a:xfrm>
            <a:off x="898668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10</a:t>
            </a:r>
          </a:p>
          <a:p>
            <a:pPr algn="ctr"/>
            <a:r>
              <a:rPr lang="en-GB" sz="700" dirty="0">
                <a:latin typeface="Arial" panose="020B0604020202020204" pitchFamily="34" charset="0"/>
                <a:ea typeface="Aileron" charset="0"/>
                <a:cs typeface="Arial" panose="020B0604020202020204" pitchFamily="34" charset="0"/>
              </a:rPr>
              <a:t>7</a:t>
            </a:r>
          </a:p>
        </p:txBody>
      </p:sp>
      <p:sp>
        <p:nvSpPr>
          <p:cNvPr id="219" name="TextBox 218">
            <a:extLst>
              <a:ext uri="{FF2B5EF4-FFF2-40B4-BE49-F238E27FC236}">
                <a16:creationId xmlns:a16="http://schemas.microsoft.com/office/drawing/2014/main" id="{14D1A9C5-7B8F-74CE-83A7-9132BAF9F116}"/>
              </a:ext>
            </a:extLst>
          </p:cNvPr>
          <p:cNvSpPr txBox="1"/>
          <p:nvPr/>
        </p:nvSpPr>
        <p:spPr>
          <a:xfrm>
            <a:off x="9170283"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9</a:t>
            </a:r>
          </a:p>
          <a:p>
            <a:pPr algn="ctr"/>
            <a:r>
              <a:rPr lang="en-GB" sz="700" dirty="0">
                <a:latin typeface="Arial" panose="020B0604020202020204" pitchFamily="34" charset="0"/>
                <a:ea typeface="Aileron" charset="0"/>
                <a:cs typeface="Arial" panose="020B0604020202020204" pitchFamily="34" charset="0"/>
              </a:rPr>
              <a:t>7</a:t>
            </a:r>
          </a:p>
        </p:txBody>
      </p:sp>
      <p:sp>
        <p:nvSpPr>
          <p:cNvPr id="220" name="TextBox 219">
            <a:extLst>
              <a:ext uri="{FF2B5EF4-FFF2-40B4-BE49-F238E27FC236}">
                <a16:creationId xmlns:a16="http://schemas.microsoft.com/office/drawing/2014/main" id="{257C5134-CB3C-6C35-65A8-CC0FA7BA5135}"/>
              </a:ext>
            </a:extLst>
          </p:cNvPr>
          <p:cNvSpPr txBox="1"/>
          <p:nvPr/>
        </p:nvSpPr>
        <p:spPr>
          <a:xfrm>
            <a:off x="6908444" y="3477339"/>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sp>
        <p:nvSpPr>
          <p:cNvPr id="221" name="TextBox 220">
            <a:extLst>
              <a:ext uri="{FF2B5EF4-FFF2-40B4-BE49-F238E27FC236}">
                <a16:creationId xmlns:a16="http://schemas.microsoft.com/office/drawing/2014/main" id="{16E6CD12-CEB9-83C4-1B68-EFEB7FBAB5D0}"/>
              </a:ext>
            </a:extLst>
          </p:cNvPr>
          <p:cNvSpPr txBox="1"/>
          <p:nvPr/>
        </p:nvSpPr>
        <p:spPr>
          <a:xfrm>
            <a:off x="6956534" y="370593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0.9</a:t>
            </a:r>
          </a:p>
        </p:txBody>
      </p:sp>
      <p:sp>
        <p:nvSpPr>
          <p:cNvPr id="222" name="TextBox 221">
            <a:extLst>
              <a:ext uri="{FF2B5EF4-FFF2-40B4-BE49-F238E27FC236}">
                <a16:creationId xmlns:a16="http://schemas.microsoft.com/office/drawing/2014/main" id="{63D9C956-A23C-6303-5A6C-9B2AF2FBCCA6}"/>
              </a:ext>
            </a:extLst>
          </p:cNvPr>
          <p:cNvSpPr txBox="1"/>
          <p:nvPr/>
        </p:nvSpPr>
        <p:spPr>
          <a:xfrm>
            <a:off x="6956534" y="392818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0.8</a:t>
            </a:r>
          </a:p>
        </p:txBody>
      </p:sp>
      <p:sp>
        <p:nvSpPr>
          <p:cNvPr id="223" name="TextBox 222">
            <a:extLst>
              <a:ext uri="{FF2B5EF4-FFF2-40B4-BE49-F238E27FC236}">
                <a16:creationId xmlns:a16="http://schemas.microsoft.com/office/drawing/2014/main" id="{A68CF782-78D8-24F7-9183-66F51F03B41C}"/>
              </a:ext>
            </a:extLst>
          </p:cNvPr>
          <p:cNvSpPr txBox="1"/>
          <p:nvPr/>
        </p:nvSpPr>
        <p:spPr>
          <a:xfrm>
            <a:off x="6956534" y="415996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a:t>
            </a:r>
          </a:p>
        </p:txBody>
      </p:sp>
      <p:sp>
        <p:nvSpPr>
          <p:cNvPr id="224" name="TextBox 223">
            <a:extLst>
              <a:ext uri="{FF2B5EF4-FFF2-40B4-BE49-F238E27FC236}">
                <a16:creationId xmlns:a16="http://schemas.microsoft.com/office/drawing/2014/main" id="{507249EC-1FB6-6EEF-D777-DFDD6288FBFA}"/>
              </a:ext>
            </a:extLst>
          </p:cNvPr>
          <p:cNvSpPr txBox="1"/>
          <p:nvPr/>
        </p:nvSpPr>
        <p:spPr>
          <a:xfrm>
            <a:off x="6956534" y="438221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0.6</a:t>
            </a:r>
          </a:p>
        </p:txBody>
      </p:sp>
      <p:sp>
        <p:nvSpPr>
          <p:cNvPr id="225" name="TextBox 224">
            <a:extLst>
              <a:ext uri="{FF2B5EF4-FFF2-40B4-BE49-F238E27FC236}">
                <a16:creationId xmlns:a16="http://schemas.microsoft.com/office/drawing/2014/main" id="{EAFFB95A-CC01-3AD9-05F8-A2630E334FDB}"/>
              </a:ext>
            </a:extLst>
          </p:cNvPr>
          <p:cNvSpPr txBox="1"/>
          <p:nvPr/>
        </p:nvSpPr>
        <p:spPr>
          <a:xfrm>
            <a:off x="6908444" y="4820364"/>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0.4</a:t>
            </a:r>
          </a:p>
        </p:txBody>
      </p:sp>
      <p:sp>
        <p:nvSpPr>
          <p:cNvPr id="226" name="TextBox 225">
            <a:extLst>
              <a:ext uri="{FF2B5EF4-FFF2-40B4-BE49-F238E27FC236}">
                <a16:creationId xmlns:a16="http://schemas.microsoft.com/office/drawing/2014/main" id="{A7D41C83-F757-AB30-9777-D9898DA7B467}"/>
              </a:ext>
            </a:extLst>
          </p:cNvPr>
          <p:cNvSpPr txBox="1"/>
          <p:nvPr/>
        </p:nvSpPr>
        <p:spPr>
          <a:xfrm>
            <a:off x="6956534" y="504896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0.3</a:t>
            </a:r>
          </a:p>
        </p:txBody>
      </p:sp>
      <p:sp>
        <p:nvSpPr>
          <p:cNvPr id="227" name="TextBox 226">
            <a:extLst>
              <a:ext uri="{FF2B5EF4-FFF2-40B4-BE49-F238E27FC236}">
                <a16:creationId xmlns:a16="http://schemas.microsoft.com/office/drawing/2014/main" id="{A7DC42D6-4D97-D34F-70FD-7544382816F1}"/>
              </a:ext>
            </a:extLst>
          </p:cNvPr>
          <p:cNvSpPr txBox="1"/>
          <p:nvPr/>
        </p:nvSpPr>
        <p:spPr>
          <a:xfrm>
            <a:off x="6956534" y="527121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a:t>
            </a:r>
          </a:p>
        </p:txBody>
      </p:sp>
      <p:sp>
        <p:nvSpPr>
          <p:cNvPr id="228" name="TextBox 227">
            <a:extLst>
              <a:ext uri="{FF2B5EF4-FFF2-40B4-BE49-F238E27FC236}">
                <a16:creationId xmlns:a16="http://schemas.microsoft.com/office/drawing/2014/main" id="{052EB895-85B3-F834-0EC8-191ACF8DDC00}"/>
              </a:ext>
            </a:extLst>
          </p:cNvPr>
          <p:cNvSpPr txBox="1"/>
          <p:nvPr/>
        </p:nvSpPr>
        <p:spPr>
          <a:xfrm>
            <a:off x="6956534" y="550298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0.1</a:t>
            </a:r>
          </a:p>
        </p:txBody>
      </p:sp>
      <p:sp>
        <p:nvSpPr>
          <p:cNvPr id="229" name="TextBox 228">
            <a:extLst>
              <a:ext uri="{FF2B5EF4-FFF2-40B4-BE49-F238E27FC236}">
                <a16:creationId xmlns:a16="http://schemas.microsoft.com/office/drawing/2014/main" id="{50E550FF-4A2A-34FC-8D82-2D9DBDD12214}"/>
              </a:ext>
            </a:extLst>
          </p:cNvPr>
          <p:cNvSpPr txBox="1"/>
          <p:nvPr/>
        </p:nvSpPr>
        <p:spPr>
          <a:xfrm>
            <a:off x="7043096" y="5725239"/>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30" name="TextBox 229">
            <a:extLst>
              <a:ext uri="{FF2B5EF4-FFF2-40B4-BE49-F238E27FC236}">
                <a16:creationId xmlns:a16="http://schemas.microsoft.com/office/drawing/2014/main" id="{583CE7D0-6596-94F9-C6BC-E6A2516B3949}"/>
              </a:ext>
            </a:extLst>
          </p:cNvPr>
          <p:cNvSpPr txBox="1"/>
          <p:nvPr/>
        </p:nvSpPr>
        <p:spPr>
          <a:xfrm>
            <a:off x="6908444" y="4604464"/>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a:t>
            </a:r>
          </a:p>
        </p:txBody>
      </p:sp>
      <p:sp>
        <p:nvSpPr>
          <p:cNvPr id="231" name="TextBox 230">
            <a:extLst>
              <a:ext uri="{FF2B5EF4-FFF2-40B4-BE49-F238E27FC236}">
                <a16:creationId xmlns:a16="http://schemas.microsoft.com/office/drawing/2014/main" id="{C135C487-388B-621D-B796-E9B7D6E28E0F}"/>
              </a:ext>
            </a:extLst>
          </p:cNvPr>
          <p:cNvSpPr txBox="1"/>
          <p:nvPr/>
        </p:nvSpPr>
        <p:spPr>
          <a:xfrm>
            <a:off x="10820910" y="3622982"/>
            <a:ext cx="1029696" cy="842145"/>
          </a:xfrm>
          <a:prstGeom prst="rect">
            <a:avLst/>
          </a:prstGeom>
          <a:solidFill>
            <a:schemeClr val="bg1"/>
          </a:solidFill>
        </p:spPr>
        <p:txBody>
          <a:bodyPr wrap="none" lIns="0" tIns="36000" rIns="36000" bIns="36000" rtlCol="0">
            <a:spAutoFit/>
          </a:bodyPr>
          <a:lstStyle/>
          <a:p>
            <a:r>
              <a:rPr lang="en-GB" sz="1000" b="1" dirty="0">
                <a:solidFill>
                  <a:srgbClr val="211D1E"/>
                </a:solidFill>
                <a:effectLst/>
                <a:latin typeface="Arial" panose="020B0604020202020204" pitchFamily="34" charset="0"/>
                <a:cs typeface="Arial" panose="020B0604020202020204" pitchFamily="34" charset="0"/>
              </a:rPr>
              <a:t>Arm</a:t>
            </a:r>
          </a:p>
          <a:p>
            <a:pPr indent="266700"/>
            <a:r>
              <a:rPr lang="en-GB" sz="1000" dirty="0">
                <a:solidFill>
                  <a:srgbClr val="211D1E"/>
                </a:solidFill>
                <a:latin typeface="Arial" panose="020B0604020202020204" pitchFamily="34" charset="0"/>
                <a:cs typeface="Arial" panose="020B0604020202020204" pitchFamily="34" charset="0"/>
              </a:rPr>
              <a:t>B</a:t>
            </a:r>
          </a:p>
          <a:p>
            <a:pPr indent="266700"/>
            <a:r>
              <a:rPr lang="en-GB" sz="1000" dirty="0">
                <a:solidFill>
                  <a:srgbClr val="211D1E"/>
                </a:solidFill>
                <a:effectLst/>
                <a:latin typeface="Arial" panose="020B0604020202020204" pitchFamily="34" charset="0"/>
                <a:cs typeface="Arial" panose="020B0604020202020204" pitchFamily="34" charset="0"/>
              </a:rPr>
              <a:t>D</a:t>
            </a:r>
          </a:p>
          <a:p>
            <a:pPr indent="266700"/>
            <a:r>
              <a:rPr lang="en-GB" sz="1000" dirty="0">
                <a:solidFill>
                  <a:srgbClr val="211D1E"/>
                </a:solidFill>
                <a:latin typeface="Arial" panose="020B0604020202020204" pitchFamily="34" charset="0"/>
                <a:cs typeface="Arial" panose="020B0604020202020204" pitchFamily="34" charset="0"/>
              </a:rPr>
              <a:t>B, censored</a:t>
            </a:r>
          </a:p>
          <a:p>
            <a:pPr indent="266700"/>
            <a:r>
              <a:rPr lang="en-GB" sz="1000" dirty="0">
                <a:solidFill>
                  <a:srgbClr val="211D1E"/>
                </a:solidFill>
                <a:effectLst/>
                <a:latin typeface="Arial" panose="020B0604020202020204" pitchFamily="34" charset="0"/>
                <a:cs typeface="Arial" panose="020B0604020202020204" pitchFamily="34" charset="0"/>
              </a:rPr>
              <a:t>D, censored</a:t>
            </a:r>
            <a:endParaRPr lang="en-GB" sz="1000" dirty="0">
              <a:solidFill>
                <a:schemeClr val="accent1"/>
              </a:solidFill>
              <a:effectLst/>
              <a:latin typeface="Arial" panose="020B0604020202020204" pitchFamily="34" charset="0"/>
              <a:cs typeface="Arial" panose="020B0604020202020204" pitchFamily="34" charset="0"/>
            </a:endParaRPr>
          </a:p>
        </p:txBody>
      </p:sp>
      <p:cxnSp>
        <p:nvCxnSpPr>
          <p:cNvPr id="232" name="Straight Connector 231">
            <a:extLst>
              <a:ext uri="{FF2B5EF4-FFF2-40B4-BE49-F238E27FC236}">
                <a16:creationId xmlns:a16="http://schemas.microsoft.com/office/drawing/2014/main" id="{AA0CDFBE-9384-64A7-AD0E-80C5E6D9A4A5}"/>
              </a:ext>
            </a:extLst>
          </p:cNvPr>
          <p:cNvCxnSpPr>
            <a:cxnSpLocks/>
          </p:cNvCxnSpPr>
          <p:nvPr/>
        </p:nvCxnSpPr>
        <p:spPr>
          <a:xfrm>
            <a:off x="10820910" y="3891475"/>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99E1E86-262A-1A6C-0612-4D31E7E57E2D}"/>
              </a:ext>
            </a:extLst>
          </p:cNvPr>
          <p:cNvCxnSpPr>
            <a:cxnSpLocks/>
          </p:cNvCxnSpPr>
          <p:nvPr/>
        </p:nvCxnSpPr>
        <p:spPr>
          <a:xfrm>
            <a:off x="10820910" y="4044933"/>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BBCF3914-1B1B-930F-BA03-408E93EBC652}"/>
              </a:ext>
            </a:extLst>
          </p:cNvPr>
          <p:cNvCxnSpPr>
            <a:cxnSpLocks/>
          </p:cNvCxnSpPr>
          <p:nvPr/>
        </p:nvCxnSpPr>
        <p:spPr>
          <a:xfrm>
            <a:off x="10820910" y="4198391"/>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486D2C8C-DF6A-0A2C-13C2-FB1280667BCA}"/>
              </a:ext>
            </a:extLst>
          </p:cNvPr>
          <p:cNvCxnSpPr>
            <a:cxnSpLocks/>
          </p:cNvCxnSpPr>
          <p:nvPr/>
        </p:nvCxnSpPr>
        <p:spPr>
          <a:xfrm>
            <a:off x="10820910" y="4351614"/>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06712316-58DF-3792-7335-7693CC53E0C4}"/>
              </a:ext>
            </a:extLst>
          </p:cNvPr>
          <p:cNvCxnSpPr>
            <a:cxnSpLocks/>
          </p:cNvCxnSpPr>
          <p:nvPr/>
        </p:nvCxnSpPr>
        <p:spPr>
          <a:xfrm flipV="1">
            <a:off x="10928910" y="4313700"/>
            <a:ext cx="0" cy="75828"/>
          </a:xfrm>
          <a:prstGeom prst="line">
            <a:avLst/>
          </a:prstGeom>
          <a:ln w="1270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63E2B075-0F59-513C-763A-4E3ADE854173}"/>
              </a:ext>
            </a:extLst>
          </p:cNvPr>
          <p:cNvCxnSpPr>
            <a:cxnSpLocks/>
          </p:cNvCxnSpPr>
          <p:nvPr/>
        </p:nvCxnSpPr>
        <p:spPr>
          <a:xfrm flipV="1">
            <a:off x="10928910" y="4161300"/>
            <a:ext cx="0" cy="75828"/>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5D3B69-F99B-457C-08D0-03E309CCE29B}"/>
              </a:ext>
            </a:extLst>
          </p:cNvPr>
          <p:cNvSpPr>
            <a:spLocks noGrp="1"/>
          </p:cNvSpPr>
          <p:nvPr>
            <p:ph sz="quarter" idx="12"/>
          </p:nvPr>
        </p:nvSpPr>
        <p:spPr>
          <a:xfrm>
            <a:off x="620184" y="1425600"/>
            <a:ext cx="10963200" cy="4525200"/>
          </a:xfrm>
        </p:spPr>
        <p:txBody>
          <a:bodyPr/>
          <a:lstStyle/>
          <a:p>
            <a:r>
              <a:rPr lang="en-US" altLang="en-US" dirty="0"/>
              <a:t>Global, </a:t>
            </a:r>
            <a:r>
              <a:rPr lang="en-US" altLang="en-US" dirty="0" err="1"/>
              <a:t>randomised</a:t>
            </a:r>
            <a:r>
              <a:rPr lang="en-US" altLang="en-US" dirty="0"/>
              <a:t>, double-blind phase 3 trial </a:t>
            </a:r>
          </a:p>
          <a:p>
            <a:endParaRPr lang="en-GB" dirty="0"/>
          </a:p>
        </p:txBody>
      </p:sp>
      <p:sp>
        <p:nvSpPr>
          <p:cNvPr id="4" name="Title 3">
            <a:extLst>
              <a:ext uri="{FF2B5EF4-FFF2-40B4-BE49-F238E27FC236}">
                <a16:creationId xmlns:a16="http://schemas.microsoft.com/office/drawing/2014/main" id="{6594A95F-9914-7622-4917-D78874F48DED}"/>
              </a:ext>
            </a:extLst>
          </p:cNvPr>
          <p:cNvSpPr>
            <a:spLocks noGrp="1"/>
          </p:cNvSpPr>
          <p:nvPr>
            <p:ph type="title"/>
          </p:nvPr>
        </p:nvSpPr>
        <p:spPr>
          <a:xfrm>
            <a:off x="619201" y="259200"/>
            <a:ext cx="10963199" cy="864000"/>
          </a:xfrm>
        </p:spPr>
        <p:txBody>
          <a:bodyPr/>
          <a:lstStyle/>
          <a:p>
            <a:r>
              <a:rPr lang="en-GB" dirty="0"/>
              <a:t>POLO: </a:t>
            </a:r>
            <a:r>
              <a:rPr lang="en-GB" dirty="0" err="1"/>
              <a:t>PARP</a:t>
            </a:r>
            <a:r>
              <a:rPr lang="en-GB" cap="none" dirty="0" err="1"/>
              <a:t>i</a:t>
            </a:r>
            <a:r>
              <a:rPr lang="en-GB" dirty="0"/>
              <a:t> as Maintenance therapy for </a:t>
            </a:r>
            <a:r>
              <a:rPr lang="en-GB" i="1" dirty="0" err="1"/>
              <a:t>brca</a:t>
            </a:r>
            <a:r>
              <a:rPr lang="en-GB" cap="none" dirty="0" err="1"/>
              <a:t>m</a:t>
            </a:r>
            <a:r>
              <a:rPr lang="en-GB" cap="none" dirty="0"/>
              <a:t> </a:t>
            </a:r>
            <a:r>
              <a:rPr lang="en-GB" cap="none" dirty="0" err="1"/>
              <a:t>m</a:t>
            </a:r>
            <a:r>
              <a:rPr lang="en-GB" dirty="0" err="1"/>
              <a:t>pdac</a:t>
            </a:r>
            <a:r>
              <a:rPr lang="en-GB" dirty="0"/>
              <a:t> patients post-platinum chemotherapy</a:t>
            </a:r>
          </a:p>
        </p:txBody>
      </p:sp>
      <p:sp>
        <p:nvSpPr>
          <p:cNvPr id="3" name="Slide Number Placeholder 2">
            <a:extLst>
              <a:ext uri="{FF2B5EF4-FFF2-40B4-BE49-F238E27FC236}">
                <a16:creationId xmlns:a16="http://schemas.microsoft.com/office/drawing/2014/main" id="{880FB355-933D-F715-F408-E5A3DAF2311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26</a:t>
            </a:fld>
            <a:endParaRPr lang="en-GB" dirty="0"/>
          </a:p>
        </p:txBody>
      </p:sp>
      <p:sp>
        <p:nvSpPr>
          <p:cNvPr id="6" name="Content Placeholder 5">
            <a:extLst>
              <a:ext uri="{FF2B5EF4-FFF2-40B4-BE49-F238E27FC236}">
                <a16:creationId xmlns:a16="http://schemas.microsoft.com/office/drawing/2014/main" id="{9861DC25-0256-BD2D-3514-B0B82CCE6247}"/>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1L, first-line; BID, twice daily; BRCA,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1/2 gene; </a:t>
            </a:r>
            <a:r>
              <a:rPr lang="en-GB" dirty="0" err="1">
                <a:solidFill>
                  <a:schemeClr val="tx2"/>
                </a:solidFill>
              </a:rPr>
              <a:t>HRQoL</a:t>
            </a:r>
            <a:r>
              <a:rPr lang="en-GB" dirty="0">
                <a:solidFill>
                  <a:schemeClr val="tx2"/>
                </a:solidFill>
              </a:rPr>
              <a:t>, health-related quality of life; ORR, objective response rate; OS, overall survival; PD, progressive disease; PFS(2), (second) progression-free survival; </a:t>
            </a:r>
            <a:r>
              <a:rPr lang="en-GB" dirty="0" err="1">
                <a:solidFill>
                  <a:schemeClr val="tx2"/>
                </a:solidFill>
              </a:rPr>
              <a:t>wks</a:t>
            </a:r>
            <a:r>
              <a:rPr lang="en-GB" dirty="0">
                <a:solidFill>
                  <a:schemeClr val="tx2"/>
                </a:solidFill>
              </a:rPr>
              <a:t>, weeks</a:t>
            </a:r>
          </a:p>
          <a:p>
            <a:r>
              <a:rPr lang="en-GB" dirty="0">
                <a:solidFill>
                  <a:schemeClr val="tx2"/>
                </a:solidFill>
              </a:rPr>
              <a:t>Golan T, et al. N Engl J Med. 2019;381:317-27; Kindler H, et al. J Clin Oncol. 2022;40:3929-39</a:t>
            </a:r>
          </a:p>
        </p:txBody>
      </p:sp>
      <p:sp>
        <p:nvSpPr>
          <p:cNvPr id="7" name="Rectangle 47">
            <a:extLst>
              <a:ext uri="{FF2B5EF4-FFF2-40B4-BE49-F238E27FC236}">
                <a16:creationId xmlns:a16="http://schemas.microsoft.com/office/drawing/2014/main" id="{570AC2A1-8777-ED79-9713-ECA46E6BE10F}"/>
              </a:ext>
            </a:extLst>
          </p:cNvPr>
          <p:cNvSpPr>
            <a:spLocks noChangeArrowheads="1"/>
          </p:cNvSpPr>
          <p:nvPr/>
        </p:nvSpPr>
        <p:spPr bwMode="auto">
          <a:xfrm>
            <a:off x="9012220" y="3008185"/>
            <a:ext cx="2412372" cy="922945"/>
          </a:xfrm>
          <a:prstGeom prst="rect">
            <a:avLst/>
          </a:prstGeom>
          <a:solidFill>
            <a:schemeClr val="bg2"/>
          </a:solidFill>
          <a:ln>
            <a:noFill/>
          </a:ln>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lnSpc>
                <a:spcPct val="100000"/>
              </a:lnSpc>
              <a:spcBef>
                <a:spcPct val="0"/>
              </a:spcBef>
              <a:spcAft>
                <a:spcPct val="0"/>
              </a:spcAft>
              <a:buClrTx/>
              <a:buFontTx/>
              <a:buNone/>
            </a:pPr>
            <a:r>
              <a:rPr lang="en-US" altLang="en-US" sz="1799" b="1" dirty="0">
                <a:solidFill>
                  <a:srgbClr val="000000"/>
                </a:solidFill>
                <a:cs typeface="Arial" panose="020B0604020202020204" pitchFamily="34" charset="0"/>
              </a:rPr>
              <a:t>Continue until PD or unacceptable toxicity</a:t>
            </a:r>
          </a:p>
        </p:txBody>
      </p:sp>
      <p:sp>
        <p:nvSpPr>
          <p:cNvPr id="11" name="Line 52">
            <a:extLst>
              <a:ext uri="{FF2B5EF4-FFF2-40B4-BE49-F238E27FC236}">
                <a16:creationId xmlns:a16="http://schemas.microsoft.com/office/drawing/2014/main" id="{4FC2B5FC-E21E-34D2-93B1-BD1A7537CCF3}"/>
              </a:ext>
            </a:extLst>
          </p:cNvPr>
          <p:cNvSpPr>
            <a:spLocks noChangeShapeType="1"/>
          </p:cNvSpPr>
          <p:nvPr/>
        </p:nvSpPr>
        <p:spPr bwMode="auto">
          <a:xfrm>
            <a:off x="8400256" y="3501008"/>
            <a:ext cx="4793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Line 53">
            <a:extLst>
              <a:ext uri="{FF2B5EF4-FFF2-40B4-BE49-F238E27FC236}">
                <a16:creationId xmlns:a16="http://schemas.microsoft.com/office/drawing/2014/main" id="{74772613-1349-E170-85EA-45D27916B2EB}"/>
              </a:ext>
            </a:extLst>
          </p:cNvPr>
          <p:cNvSpPr>
            <a:spLocks noChangeShapeType="1"/>
          </p:cNvSpPr>
          <p:nvPr/>
        </p:nvSpPr>
        <p:spPr bwMode="auto">
          <a:xfrm>
            <a:off x="3750030" y="3659146"/>
            <a:ext cx="622138" cy="35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Line 54">
            <a:extLst>
              <a:ext uri="{FF2B5EF4-FFF2-40B4-BE49-F238E27FC236}">
                <a16:creationId xmlns:a16="http://schemas.microsoft.com/office/drawing/2014/main" id="{1CADE183-C05D-78E5-4282-E602AAB5EF92}"/>
              </a:ext>
            </a:extLst>
          </p:cNvPr>
          <p:cNvSpPr>
            <a:spLocks noChangeShapeType="1"/>
          </p:cNvSpPr>
          <p:nvPr/>
        </p:nvSpPr>
        <p:spPr bwMode="auto">
          <a:xfrm flipV="1">
            <a:off x="3750030" y="3059229"/>
            <a:ext cx="622138" cy="3475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Text Box 45">
            <a:extLst>
              <a:ext uri="{FF2B5EF4-FFF2-40B4-BE49-F238E27FC236}">
                <a16:creationId xmlns:a16="http://schemas.microsoft.com/office/drawing/2014/main" id="{95227B8D-D59E-9DA0-36E6-9478B4BAB2F4}"/>
              </a:ext>
            </a:extLst>
          </p:cNvPr>
          <p:cNvSpPr txBox="1">
            <a:spLocks noChangeArrowheads="1"/>
          </p:cNvSpPr>
          <p:nvPr/>
        </p:nvSpPr>
        <p:spPr bwMode="auto">
          <a:xfrm>
            <a:off x="511138" y="2379642"/>
            <a:ext cx="3164651" cy="23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spcBef>
                <a:spcPct val="0"/>
              </a:spcBef>
              <a:spcAft>
                <a:spcPct val="0"/>
              </a:spcAft>
              <a:buFont typeface="Wingdings" panose="05000000000000000000" pitchFamily="2" charset="2"/>
              <a:buNone/>
            </a:pPr>
            <a:r>
              <a:rPr lang="en-US" altLang="en-US" sz="1799" dirty="0">
                <a:solidFill>
                  <a:srgbClr val="000000"/>
                </a:solidFill>
                <a:cs typeface="Arial" panose="020B0604020202020204" pitchFamily="34" charset="0"/>
              </a:rPr>
              <a:t>Patients with metastatic pancreatic cancer and deleterious/suspected deleterious germline </a:t>
            </a:r>
            <a:r>
              <a:rPr lang="en-US" altLang="en-US" sz="1799" i="1" dirty="0">
                <a:solidFill>
                  <a:srgbClr val="000000"/>
                </a:solidFill>
                <a:cs typeface="Arial" panose="020B0604020202020204" pitchFamily="34" charset="0"/>
              </a:rPr>
              <a:t>BRCA1/2</a:t>
            </a:r>
            <a:r>
              <a:rPr lang="en-US" altLang="en-US" sz="1799" dirty="0">
                <a:solidFill>
                  <a:srgbClr val="000000"/>
                </a:solidFill>
                <a:cs typeface="Arial" panose="020B0604020202020204" pitchFamily="34" charset="0"/>
              </a:rPr>
              <a:t> mutation, ≥16 wks of first-line platinum-based therapy without progression </a:t>
            </a:r>
            <a:br>
              <a:rPr lang="en-US" altLang="en-US" sz="1799" dirty="0">
                <a:solidFill>
                  <a:srgbClr val="000000"/>
                </a:solidFill>
                <a:cs typeface="Arial" panose="020B0604020202020204" pitchFamily="34" charset="0"/>
              </a:rPr>
            </a:br>
            <a:r>
              <a:rPr lang="en-US" altLang="en-US" sz="1799" dirty="0">
                <a:solidFill>
                  <a:srgbClr val="000000"/>
                </a:solidFill>
                <a:cs typeface="Arial" panose="020B0604020202020204" pitchFamily="34" charset="0"/>
              </a:rPr>
              <a:t>(4-8 wks from last dose)</a:t>
            </a:r>
          </a:p>
          <a:p>
            <a:pPr algn="ctr" defTabSz="914400" eaLnBrk="0" fontAlgn="base" hangingPunct="0">
              <a:spcBef>
                <a:spcPct val="0"/>
              </a:spcBef>
              <a:spcAft>
                <a:spcPct val="0"/>
              </a:spcAft>
              <a:buFont typeface="Wingdings" panose="05000000000000000000" pitchFamily="2" charset="2"/>
              <a:buNone/>
            </a:pPr>
            <a:r>
              <a:rPr lang="en-GB" altLang="en-US" sz="1799" dirty="0">
                <a:solidFill>
                  <a:srgbClr val="000000"/>
                </a:solidFill>
                <a:cs typeface="Arial" panose="020B0604020202020204" pitchFamily="34" charset="0"/>
              </a:rPr>
              <a:t>(N=154)</a:t>
            </a:r>
            <a:endParaRPr lang="en-US" altLang="en-US" sz="1799" dirty="0">
              <a:solidFill>
                <a:srgbClr val="000000"/>
              </a:solidFill>
              <a:cs typeface="Arial" panose="020B0604020202020204" pitchFamily="34" charset="0"/>
            </a:endParaRPr>
          </a:p>
        </p:txBody>
      </p:sp>
      <p:sp>
        <p:nvSpPr>
          <p:cNvPr id="16" name="TextBox 15">
            <a:extLst>
              <a:ext uri="{FF2B5EF4-FFF2-40B4-BE49-F238E27FC236}">
                <a16:creationId xmlns:a16="http://schemas.microsoft.com/office/drawing/2014/main" id="{10F397F1-55C8-B773-9AE7-804972CC053E}"/>
              </a:ext>
            </a:extLst>
          </p:cNvPr>
          <p:cNvSpPr txBox="1"/>
          <p:nvPr/>
        </p:nvSpPr>
        <p:spPr>
          <a:xfrm>
            <a:off x="4393431" y="4515739"/>
            <a:ext cx="7031161" cy="1323439"/>
          </a:xfrm>
          <a:prstGeom prst="rect">
            <a:avLst/>
          </a:prstGeom>
          <a:noFill/>
        </p:spPr>
        <p:txBody>
          <a:bodyPr wrap="square" rtlCol="0">
            <a:spAutoFit/>
          </a:bodyPr>
          <a:lstStyle/>
          <a:p>
            <a:pPr marL="285750" indent="-285750">
              <a:buClr>
                <a:schemeClr val="accent1"/>
              </a:buClr>
              <a:buFont typeface="Arial" panose="020B0604020202020204" pitchFamily="34" charset="0"/>
              <a:buChar char="•"/>
              <a:defRPr/>
            </a:pPr>
            <a:r>
              <a:rPr lang="en-US" altLang="en-US" sz="1600" b="1" kern="0" dirty="0">
                <a:solidFill>
                  <a:schemeClr val="tx2"/>
                </a:solidFill>
                <a:latin typeface="Arial" panose="020B0604020202020204" pitchFamily="34" charset="0"/>
                <a:cs typeface="Arial" panose="020B0604020202020204" pitchFamily="34" charset="0"/>
              </a:rPr>
              <a:t>Primary endpoint: </a:t>
            </a:r>
            <a:r>
              <a:rPr lang="en-US" altLang="en-US" sz="1600" b="0" kern="0" dirty="0">
                <a:solidFill>
                  <a:schemeClr val="tx2"/>
                </a:solidFill>
                <a:latin typeface="Arial" panose="020B0604020202020204" pitchFamily="34" charset="0"/>
                <a:cs typeface="Arial" panose="020B0604020202020204" pitchFamily="34" charset="0"/>
              </a:rPr>
              <a:t>PFS by blinded independent central review </a:t>
            </a:r>
          </a:p>
          <a:p>
            <a:pPr>
              <a:buClr>
                <a:schemeClr val="accent1"/>
              </a:buClr>
              <a:defRPr/>
            </a:pPr>
            <a:endParaRPr lang="en-US" altLang="en-US" sz="1600" b="0" kern="0" dirty="0">
              <a:solidFill>
                <a:schemeClr val="tx2"/>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defRPr/>
            </a:pPr>
            <a:r>
              <a:rPr lang="en-US" altLang="en-US" sz="1600" b="1" kern="0" dirty="0">
                <a:solidFill>
                  <a:schemeClr val="tx2"/>
                </a:solidFill>
                <a:latin typeface="Arial" panose="020B0604020202020204" pitchFamily="34" charset="0"/>
                <a:cs typeface="Arial" panose="020B0604020202020204" pitchFamily="34" charset="0"/>
              </a:rPr>
              <a:t>Key secondary endpoints: </a:t>
            </a:r>
            <a:r>
              <a:rPr lang="en-US" altLang="en-US" sz="1600" b="0" kern="0" dirty="0">
                <a:solidFill>
                  <a:schemeClr val="tx2"/>
                </a:solidFill>
                <a:latin typeface="Arial" panose="020B0604020202020204" pitchFamily="34" charset="0"/>
                <a:cs typeface="Arial" panose="020B0604020202020204" pitchFamily="34" charset="0"/>
              </a:rPr>
              <a:t>safety/tolerability, PFS2, </a:t>
            </a:r>
            <a:br>
              <a:rPr lang="en-US" altLang="en-US" sz="1600" b="0" kern="0" dirty="0">
                <a:solidFill>
                  <a:schemeClr val="tx2"/>
                </a:solidFill>
                <a:latin typeface="Arial" panose="020B0604020202020204" pitchFamily="34" charset="0"/>
                <a:cs typeface="Arial" panose="020B0604020202020204" pitchFamily="34" charset="0"/>
              </a:rPr>
            </a:br>
            <a:r>
              <a:rPr lang="en-US" altLang="en-US" sz="1600" b="0" kern="0" dirty="0">
                <a:solidFill>
                  <a:schemeClr val="tx2"/>
                </a:solidFill>
                <a:latin typeface="Arial" panose="020B0604020202020204" pitchFamily="34" charset="0"/>
                <a:cs typeface="Arial" panose="020B0604020202020204" pitchFamily="34" charset="0"/>
              </a:rPr>
              <a:t>ORR, OS, </a:t>
            </a:r>
            <a:r>
              <a:rPr lang="en-US" altLang="en-US" sz="1600" b="0" kern="0" dirty="0" err="1">
                <a:solidFill>
                  <a:schemeClr val="tx2"/>
                </a:solidFill>
                <a:latin typeface="Arial" panose="020B0604020202020204" pitchFamily="34" charset="0"/>
                <a:cs typeface="Arial" panose="020B0604020202020204" pitchFamily="34" charset="0"/>
              </a:rPr>
              <a:t>HRQoL</a:t>
            </a:r>
            <a:endParaRPr lang="en-US" altLang="en-US" sz="1600" b="0" kern="0" dirty="0">
              <a:solidFill>
                <a:schemeClr val="tx2"/>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9" name="Rounded Rectangle 18">
            <a:extLst>
              <a:ext uri="{FF2B5EF4-FFF2-40B4-BE49-F238E27FC236}">
                <a16:creationId xmlns:a16="http://schemas.microsoft.com/office/drawing/2014/main" id="{D44AE5F9-B9F1-7E87-BD89-5BC216924AEC}"/>
              </a:ext>
            </a:extLst>
          </p:cNvPr>
          <p:cNvSpPr/>
          <p:nvPr/>
        </p:nvSpPr>
        <p:spPr>
          <a:xfrm>
            <a:off x="4507493" y="2682044"/>
            <a:ext cx="3768908" cy="7279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Olaparib </a:t>
            </a:r>
            <a:r>
              <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300 mg BID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(n=92)</a:t>
            </a:r>
          </a:p>
        </p:txBody>
      </p:sp>
      <p:sp>
        <p:nvSpPr>
          <p:cNvPr id="20" name="Rounded Rectangle 19">
            <a:extLst>
              <a:ext uri="{FF2B5EF4-FFF2-40B4-BE49-F238E27FC236}">
                <a16:creationId xmlns:a16="http://schemas.microsoft.com/office/drawing/2014/main" id="{F6A5FAD9-1D03-764B-96A2-DCB58466E162}"/>
              </a:ext>
            </a:extLst>
          </p:cNvPr>
          <p:cNvSpPr/>
          <p:nvPr/>
        </p:nvSpPr>
        <p:spPr>
          <a:xfrm>
            <a:off x="4507493" y="3651211"/>
            <a:ext cx="3768908" cy="727932"/>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Placebo</a:t>
            </a:r>
            <a:endPar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(n=62)</a:t>
            </a:r>
          </a:p>
        </p:txBody>
      </p:sp>
    </p:spTree>
    <p:extLst>
      <p:ext uri="{BB962C8B-B14F-4D97-AF65-F5344CB8AC3E}">
        <p14:creationId xmlns:p14="http://schemas.microsoft.com/office/powerpoint/2010/main" val="391726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a:extLst>
              <a:ext uri="{FF2B5EF4-FFF2-40B4-BE49-F238E27FC236}">
                <a16:creationId xmlns:a16="http://schemas.microsoft.com/office/drawing/2014/main" id="{C7BBD513-A83F-A343-0150-DC7E4562DAB5}"/>
              </a:ext>
            </a:extLst>
          </p:cNvPr>
          <p:cNvSpPr>
            <a:spLocks noGrp="1"/>
          </p:cNvSpPr>
          <p:nvPr>
            <p:ph type="body" idx="1"/>
          </p:nvPr>
        </p:nvSpPr>
        <p:spPr>
          <a:xfrm>
            <a:off x="609600" y="1395392"/>
            <a:ext cx="4157549" cy="521440"/>
          </a:xfrm>
        </p:spPr>
        <p:txBody>
          <a:bodyPr>
            <a:normAutofit/>
          </a:bodyPr>
          <a:lstStyle/>
          <a:p>
            <a:r>
              <a:rPr lang="en-US" sz="1800" dirty="0"/>
              <a:t>Progression-free survival</a:t>
            </a:r>
            <a:r>
              <a:rPr lang="en-US" sz="1800" baseline="30000" dirty="0"/>
              <a:t>1</a:t>
            </a:r>
          </a:p>
        </p:txBody>
      </p:sp>
      <p:sp>
        <p:nvSpPr>
          <p:cNvPr id="5" name="Title 4">
            <a:extLst>
              <a:ext uri="{FF2B5EF4-FFF2-40B4-BE49-F238E27FC236}">
                <a16:creationId xmlns:a16="http://schemas.microsoft.com/office/drawing/2014/main" id="{363832B3-8776-D57D-449E-8FF20EA360CC}"/>
              </a:ext>
            </a:extLst>
          </p:cNvPr>
          <p:cNvSpPr>
            <a:spLocks noGrp="1"/>
          </p:cNvSpPr>
          <p:nvPr>
            <p:ph type="title"/>
          </p:nvPr>
        </p:nvSpPr>
        <p:spPr/>
        <p:txBody>
          <a:bodyPr>
            <a:normAutofit/>
          </a:bodyPr>
          <a:lstStyle/>
          <a:p>
            <a:r>
              <a:rPr lang="en-GB" dirty="0"/>
              <a:t>POLO: </a:t>
            </a:r>
            <a:r>
              <a:rPr lang="en-GB" dirty="0" err="1"/>
              <a:t>pfs</a:t>
            </a:r>
            <a:r>
              <a:rPr lang="en-GB" dirty="0"/>
              <a:t> LONGER WITH MAINTENANCE OLAPARIB THAN PLACEBO</a:t>
            </a:r>
          </a:p>
        </p:txBody>
      </p:sp>
      <p:sp>
        <p:nvSpPr>
          <p:cNvPr id="115" name="Content Placeholder 114">
            <a:extLst>
              <a:ext uri="{FF2B5EF4-FFF2-40B4-BE49-F238E27FC236}">
                <a16:creationId xmlns:a16="http://schemas.microsoft.com/office/drawing/2014/main" id="{93B9CEBF-1242-2809-8513-A280700CF6B2}"/>
              </a:ext>
            </a:extLst>
          </p:cNvPr>
          <p:cNvSpPr>
            <a:spLocks noGrp="1"/>
          </p:cNvSpPr>
          <p:nvPr>
            <p:ph sz="quarter" idx="15"/>
          </p:nvPr>
        </p:nvSpPr>
        <p:spPr/>
        <p:txBody>
          <a:bodyPr anchor="b" anchorCtr="0"/>
          <a:lstStyle/>
          <a:p>
            <a:r>
              <a:rPr lang="en-GB" dirty="0">
                <a:solidFill>
                  <a:schemeClr val="tx2"/>
                </a:solidFill>
              </a:rPr>
              <a:t>CI, confidence interval; BRCA,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gene mutation; DCO, data cut-off; HR, hazard ratio; </a:t>
            </a:r>
            <a:r>
              <a:rPr lang="en-GB" dirty="0" err="1">
                <a:solidFill>
                  <a:schemeClr val="tx2"/>
                </a:solidFill>
              </a:rPr>
              <a:t>mo</a:t>
            </a:r>
            <a:r>
              <a:rPr lang="en-GB" dirty="0">
                <a:solidFill>
                  <a:schemeClr val="tx2"/>
                </a:solidFill>
              </a:rPr>
              <a:t>, months; </a:t>
            </a:r>
            <a:r>
              <a:rPr lang="en-GB" dirty="0" err="1">
                <a:solidFill>
                  <a:schemeClr val="tx2"/>
                </a:solidFill>
              </a:rPr>
              <a:t>mPDAC</a:t>
            </a:r>
            <a:r>
              <a:rPr lang="en-GB" dirty="0">
                <a:solidFill>
                  <a:schemeClr val="tx2"/>
                </a:solidFill>
              </a:rPr>
              <a:t>, metastatic pancreatic ductal adenocarcinoma; OS, overall survival; </a:t>
            </a:r>
            <a:r>
              <a:rPr lang="en-GB" sz="1200" dirty="0" err="1">
                <a:solidFill>
                  <a:schemeClr val="tx2"/>
                </a:solidFill>
              </a:rPr>
              <a:t>PARPi</a:t>
            </a:r>
            <a:r>
              <a:rPr lang="en-GB" sz="1200" dirty="0">
                <a:solidFill>
                  <a:schemeClr val="tx2"/>
                </a:solidFill>
              </a:rPr>
              <a:t>, poly(ADP-ribose) polymerase inhibitor</a:t>
            </a:r>
            <a:r>
              <a:rPr lang="en-GB" dirty="0">
                <a:solidFill>
                  <a:schemeClr val="tx2"/>
                </a:solidFill>
              </a:rPr>
              <a:t>; PFS, progression-free survival</a:t>
            </a:r>
          </a:p>
          <a:p>
            <a:r>
              <a:rPr lang="en-GB" dirty="0">
                <a:solidFill>
                  <a:schemeClr val="tx2"/>
                </a:solidFill>
              </a:rPr>
              <a:t>1. Golan T, et al. N Engl J Med. 2019;381:317-27; 2. Kindler H, et al. J Clin Oncol. 2022;40:3929-39</a:t>
            </a:r>
          </a:p>
        </p:txBody>
      </p:sp>
      <p:sp>
        <p:nvSpPr>
          <p:cNvPr id="4" name="Slide Number Placeholder 3">
            <a:extLst>
              <a:ext uri="{FF2B5EF4-FFF2-40B4-BE49-F238E27FC236}">
                <a16:creationId xmlns:a16="http://schemas.microsoft.com/office/drawing/2014/main" id="{FBC081A0-CCD5-F61A-7052-DF697EE3432C}"/>
              </a:ext>
            </a:extLst>
          </p:cNvPr>
          <p:cNvSpPr>
            <a:spLocks noGrp="1"/>
          </p:cNvSpPr>
          <p:nvPr>
            <p:ph type="sldNum" sz="quarter" idx="4"/>
          </p:nvPr>
        </p:nvSpPr>
        <p:spPr/>
        <p:txBody>
          <a:bodyPr/>
          <a:lstStyle/>
          <a:p>
            <a:fld id="{DF991027-FBF9-164C-8811-C602B5B4988C}" type="slidenum">
              <a:rPr lang="en-US" smtClean="0"/>
              <a:t>27</a:t>
            </a:fld>
            <a:endParaRPr lang="en-US"/>
          </a:p>
        </p:txBody>
      </p:sp>
      <p:sp>
        <p:nvSpPr>
          <p:cNvPr id="6" name="TextBox 5">
            <a:extLst>
              <a:ext uri="{FF2B5EF4-FFF2-40B4-BE49-F238E27FC236}">
                <a16:creationId xmlns:a16="http://schemas.microsoft.com/office/drawing/2014/main" id="{68F61285-2AD6-CBF4-74CD-FB25DEA7C69B}"/>
              </a:ext>
            </a:extLst>
          </p:cNvPr>
          <p:cNvSpPr txBox="1"/>
          <p:nvPr/>
        </p:nvSpPr>
        <p:spPr>
          <a:xfrm rot="16200000">
            <a:off x="-1052651" y="3473199"/>
            <a:ext cx="306156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PFS (probability)</a:t>
            </a:r>
          </a:p>
        </p:txBody>
      </p:sp>
      <p:sp>
        <p:nvSpPr>
          <p:cNvPr id="9" name="TextBox 8">
            <a:extLst>
              <a:ext uri="{FF2B5EF4-FFF2-40B4-BE49-F238E27FC236}">
                <a16:creationId xmlns:a16="http://schemas.microsoft.com/office/drawing/2014/main" id="{ACB9756A-F192-28BD-F481-4E111D9FFFD4}"/>
              </a:ext>
            </a:extLst>
          </p:cNvPr>
          <p:cNvSpPr txBox="1"/>
          <p:nvPr/>
        </p:nvSpPr>
        <p:spPr>
          <a:xfrm>
            <a:off x="290839" y="5426965"/>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Olaparib</a:t>
            </a:r>
          </a:p>
          <a:p>
            <a:pPr algn="r"/>
            <a:r>
              <a:rPr lang="en-GB" sz="800" b="1" dirty="0">
                <a:solidFill>
                  <a:schemeClr val="accent6"/>
                </a:solidFill>
                <a:latin typeface="Arial" panose="020B0604020202020204" pitchFamily="34" charset="0"/>
                <a:cs typeface="Arial" panose="020B0604020202020204" pitchFamily="34" charset="0"/>
              </a:rPr>
              <a:t>Placebo</a:t>
            </a:r>
          </a:p>
        </p:txBody>
      </p:sp>
      <p:sp>
        <p:nvSpPr>
          <p:cNvPr id="13" name="TextBox 12">
            <a:extLst>
              <a:ext uri="{FF2B5EF4-FFF2-40B4-BE49-F238E27FC236}">
                <a16:creationId xmlns:a16="http://schemas.microsoft.com/office/drawing/2014/main" id="{1EC2468C-52A5-0627-4FE8-3701CD31268A}"/>
              </a:ext>
            </a:extLst>
          </p:cNvPr>
          <p:cNvSpPr txBox="1"/>
          <p:nvPr/>
        </p:nvSpPr>
        <p:spPr>
          <a:xfrm>
            <a:off x="1717513" y="5317026"/>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since random assignment (months)</a:t>
            </a:r>
          </a:p>
        </p:txBody>
      </p:sp>
      <p:sp>
        <p:nvSpPr>
          <p:cNvPr id="43" name="TextBox 42">
            <a:extLst>
              <a:ext uri="{FF2B5EF4-FFF2-40B4-BE49-F238E27FC236}">
                <a16:creationId xmlns:a16="http://schemas.microsoft.com/office/drawing/2014/main" id="{AB5ED2B7-AF42-2FAE-35AA-D422219BCDA1}"/>
              </a:ext>
            </a:extLst>
          </p:cNvPr>
          <p:cNvSpPr txBox="1"/>
          <p:nvPr/>
        </p:nvSpPr>
        <p:spPr>
          <a:xfrm>
            <a:off x="648132" y="201321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pic>
        <p:nvPicPr>
          <p:cNvPr id="49" name="Picture 48" descr="A graph of a line&#10;&#10;Description automatically generated with medium confidence">
            <a:extLst>
              <a:ext uri="{FF2B5EF4-FFF2-40B4-BE49-F238E27FC236}">
                <a16:creationId xmlns:a16="http://schemas.microsoft.com/office/drawing/2014/main" id="{E803A1C0-8FE0-0E2D-4D82-F8119616330F}"/>
              </a:ext>
            </a:extLst>
          </p:cNvPr>
          <p:cNvPicPr>
            <a:picLocks noChangeAspect="1"/>
          </p:cNvPicPr>
          <p:nvPr/>
        </p:nvPicPr>
        <p:blipFill>
          <a:blip r:embed="rId2"/>
          <a:stretch>
            <a:fillRect/>
          </a:stretch>
        </p:blipFill>
        <p:spPr>
          <a:xfrm>
            <a:off x="863312" y="2070504"/>
            <a:ext cx="5082668" cy="3061560"/>
          </a:xfrm>
          <a:prstGeom prst="rect">
            <a:avLst/>
          </a:prstGeom>
        </p:spPr>
      </p:pic>
      <p:sp>
        <p:nvSpPr>
          <p:cNvPr id="50" name="TextBox 49">
            <a:extLst>
              <a:ext uri="{FF2B5EF4-FFF2-40B4-BE49-F238E27FC236}">
                <a16:creationId xmlns:a16="http://schemas.microsoft.com/office/drawing/2014/main" id="{F6D29008-1471-472B-69DE-EB0012BF879F}"/>
              </a:ext>
            </a:extLst>
          </p:cNvPr>
          <p:cNvSpPr txBox="1"/>
          <p:nvPr/>
        </p:nvSpPr>
        <p:spPr>
          <a:xfrm>
            <a:off x="648132" y="23148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51" name="TextBox 50">
            <a:extLst>
              <a:ext uri="{FF2B5EF4-FFF2-40B4-BE49-F238E27FC236}">
                <a16:creationId xmlns:a16="http://schemas.microsoft.com/office/drawing/2014/main" id="{C56B33E8-C291-50A5-AAB7-D72FC9FA6A77}"/>
              </a:ext>
            </a:extLst>
          </p:cNvPr>
          <p:cNvSpPr txBox="1"/>
          <p:nvPr/>
        </p:nvSpPr>
        <p:spPr>
          <a:xfrm>
            <a:off x="648132" y="26196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52" name="TextBox 51">
            <a:extLst>
              <a:ext uri="{FF2B5EF4-FFF2-40B4-BE49-F238E27FC236}">
                <a16:creationId xmlns:a16="http://schemas.microsoft.com/office/drawing/2014/main" id="{213F3BFD-208A-6D40-086B-206C10CFC915}"/>
              </a:ext>
            </a:extLst>
          </p:cNvPr>
          <p:cNvSpPr txBox="1"/>
          <p:nvPr/>
        </p:nvSpPr>
        <p:spPr>
          <a:xfrm>
            <a:off x="648132" y="29117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53" name="TextBox 52">
            <a:extLst>
              <a:ext uri="{FF2B5EF4-FFF2-40B4-BE49-F238E27FC236}">
                <a16:creationId xmlns:a16="http://schemas.microsoft.com/office/drawing/2014/main" id="{21C55F9D-82DB-ACAB-B148-8894FA4FDB5F}"/>
              </a:ext>
            </a:extLst>
          </p:cNvPr>
          <p:cNvSpPr txBox="1"/>
          <p:nvPr/>
        </p:nvSpPr>
        <p:spPr>
          <a:xfrm>
            <a:off x="648132" y="321336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54" name="TextBox 53">
            <a:extLst>
              <a:ext uri="{FF2B5EF4-FFF2-40B4-BE49-F238E27FC236}">
                <a16:creationId xmlns:a16="http://schemas.microsoft.com/office/drawing/2014/main" id="{87EE2CAE-23E3-4188-64D2-68A079C1C040}"/>
              </a:ext>
            </a:extLst>
          </p:cNvPr>
          <p:cNvSpPr txBox="1"/>
          <p:nvPr/>
        </p:nvSpPr>
        <p:spPr>
          <a:xfrm>
            <a:off x="648132" y="350546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55" name="TextBox 54">
            <a:extLst>
              <a:ext uri="{FF2B5EF4-FFF2-40B4-BE49-F238E27FC236}">
                <a16:creationId xmlns:a16="http://schemas.microsoft.com/office/drawing/2014/main" id="{8E7D34C3-965F-9853-FDF3-84A11948F2FC}"/>
              </a:ext>
            </a:extLst>
          </p:cNvPr>
          <p:cNvSpPr txBox="1"/>
          <p:nvPr/>
        </p:nvSpPr>
        <p:spPr>
          <a:xfrm>
            <a:off x="648132" y="380391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56" name="TextBox 55">
            <a:extLst>
              <a:ext uri="{FF2B5EF4-FFF2-40B4-BE49-F238E27FC236}">
                <a16:creationId xmlns:a16="http://schemas.microsoft.com/office/drawing/2014/main" id="{36133434-C875-933D-B725-6F1FD9EF1025}"/>
              </a:ext>
            </a:extLst>
          </p:cNvPr>
          <p:cNvSpPr txBox="1"/>
          <p:nvPr/>
        </p:nvSpPr>
        <p:spPr>
          <a:xfrm>
            <a:off x="648132" y="41055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57" name="TextBox 56">
            <a:extLst>
              <a:ext uri="{FF2B5EF4-FFF2-40B4-BE49-F238E27FC236}">
                <a16:creationId xmlns:a16="http://schemas.microsoft.com/office/drawing/2014/main" id="{8B23D161-E70E-93E0-39B0-9F3689567ACE}"/>
              </a:ext>
            </a:extLst>
          </p:cNvPr>
          <p:cNvSpPr txBox="1"/>
          <p:nvPr/>
        </p:nvSpPr>
        <p:spPr>
          <a:xfrm>
            <a:off x="648132" y="43976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58" name="TextBox 57">
            <a:extLst>
              <a:ext uri="{FF2B5EF4-FFF2-40B4-BE49-F238E27FC236}">
                <a16:creationId xmlns:a16="http://schemas.microsoft.com/office/drawing/2014/main" id="{3751ECAD-6D9D-CC51-5176-A74E99FD9DE2}"/>
              </a:ext>
            </a:extLst>
          </p:cNvPr>
          <p:cNvSpPr txBox="1"/>
          <p:nvPr/>
        </p:nvSpPr>
        <p:spPr>
          <a:xfrm>
            <a:off x="648132" y="47024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59" name="TextBox 58">
            <a:extLst>
              <a:ext uri="{FF2B5EF4-FFF2-40B4-BE49-F238E27FC236}">
                <a16:creationId xmlns:a16="http://schemas.microsoft.com/office/drawing/2014/main" id="{99DF7C2B-89C3-835B-0719-A8B7C4CB3D11}"/>
              </a:ext>
            </a:extLst>
          </p:cNvPr>
          <p:cNvSpPr txBox="1"/>
          <p:nvPr/>
        </p:nvSpPr>
        <p:spPr>
          <a:xfrm>
            <a:off x="648132" y="500088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60" name="TextBox 59">
            <a:extLst>
              <a:ext uri="{FF2B5EF4-FFF2-40B4-BE49-F238E27FC236}">
                <a16:creationId xmlns:a16="http://schemas.microsoft.com/office/drawing/2014/main" id="{24B2058D-D589-1DD0-3264-5C46269CEE6F}"/>
              </a:ext>
            </a:extLst>
          </p:cNvPr>
          <p:cNvSpPr txBox="1"/>
          <p:nvPr/>
        </p:nvSpPr>
        <p:spPr>
          <a:xfrm>
            <a:off x="907406"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62" name="TextBox 61">
            <a:extLst>
              <a:ext uri="{FF2B5EF4-FFF2-40B4-BE49-F238E27FC236}">
                <a16:creationId xmlns:a16="http://schemas.microsoft.com/office/drawing/2014/main" id="{B82BD72B-3C57-831B-F87F-39A4948C2B49}"/>
              </a:ext>
            </a:extLst>
          </p:cNvPr>
          <p:cNvSpPr txBox="1"/>
          <p:nvPr/>
        </p:nvSpPr>
        <p:spPr>
          <a:xfrm>
            <a:off x="587276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63" name="TextBox 62">
            <a:extLst>
              <a:ext uri="{FF2B5EF4-FFF2-40B4-BE49-F238E27FC236}">
                <a16:creationId xmlns:a16="http://schemas.microsoft.com/office/drawing/2014/main" id="{8E9C2D2D-FCD9-5C5D-41C8-6A74BD99434E}"/>
              </a:ext>
            </a:extLst>
          </p:cNvPr>
          <p:cNvSpPr txBox="1"/>
          <p:nvPr/>
        </p:nvSpPr>
        <p:spPr>
          <a:xfrm>
            <a:off x="567193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64" name="TextBox 63">
            <a:extLst>
              <a:ext uri="{FF2B5EF4-FFF2-40B4-BE49-F238E27FC236}">
                <a16:creationId xmlns:a16="http://schemas.microsoft.com/office/drawing/2014/main" id="{C2C16F8B-41DA-6F48-D0DA-B1F9BB0EF298}"/>
              </a:ext>
            </a:extLst>
          </p:cNvPr>
          <p:cNvSpPr txBox="1"/>
          <p:nvPr/>
        </p:nvSpPr>
        <p:spPr>
          <a:xfrm>
            <a:off x="547109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a:t>
            </a:r>
          </a:p>
        </p:txBody>
      </p:sp>
      <p:sp>
        <p:nvSpPr>
          <p:cNvPr id="65" name="TextBox 64">
            <a:extLst>
              <a:ext uri="{FF2B5EF4-FFF2-40B4-BE49-F238E27FC236}">
                <a16:creationId xmlns:a16="http://schemas.microsoft.com/office/drawing/2014/main" id="{47625247-A71B-7FA3-39ED-A2F713AECF08}"/>
              </a:ext>
            </a:extLst>
          </p:cNvPr>
          <p:cNvSpPr txBox="1"/>
          <p:nvPr/>
        </p:nvSpPr>
        <p:spPr>
          <a:xfrm>
            <a:off x="527026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44</a:t>
            </a:r>
          </a:p>
        </p:txBody>
      </p:sp>
      <p:sp>
        <p:nvSpPr>
          <p:cNvPr id="66" name="TextBox 65">
            <a:extLst>
              <a:ext uri="{FF2B5EF4-FFF2-40B4-BE49-F238E27FC236}">
                <a16:creationId xmlns:a16="http://schemas.microsoft.com/office/drawing/2014/main" id="{85E18DAB-6981-903B-8514-097CAC1721FD}"/>
              </a:ext>
            </a:extLst>
          </p:cNvPr>
          <p:cNvSpPr txBox="1"/>
          <p:nvPr/>
        </p:nvSpPr>
        <p:spPr>
          <a:xfrm>
            <a:off x="506943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67" name="TextBox 66">
            <a:extLst>
              <a:ext uri="{FF2B5EF4-FFF2-40B4-BE49-F238E27FC236}">
                <a16:creationId xmlns:a16="http://schemas.microsoft.com/office/drawing/2014/main" id="{01683E39-082C-EA4C-0195-E1F8332FE82C}"/>
              </a:ext>
            </a:extLst>
          </p:cNvPr>
          <p:cNvSpPr txBox="1"/>
          <p:nvPr/>
        </p:nvSpPr>
        <p:spPr>
          <a:xfrm>
            <a:off x="486859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68" name="TextBox 67">
            <a:extLst>
              <a:ext uri="{FF2B5EF4-FFF2-40B4-BE49-F238E27FC236}">
                <a16:creationId xmlns:a16="http://schemas.microsoft.com/office/drawing/2014/main" id="{CE85B276-A36B-EC53-F09C-BB1F80AEFEB0}"/>
              </a:ext>
            </a:extLst>
          </p:cNvPr>
          <p:cNvSpPr txBox="1"/>
          <p:nvPr/>
        </p:nvSpPr>
        <p:spPr>
          <a:xfrm>
            <a:off x="466776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38</a:t>
            </a:r>
          </a:p>
        </p:txBody>
      </p:sp>
      <p:sp>
        <p:nvSpPr>
          <p:cNvPr id="69" name="TextBox 68">
            <a:extLst>
              <a:ext uri="{FF2B5EF4-FFF2-40B4-BE49-F238E27FC236}">
                <a16:creationId xmlns:a16="http://schemas.microsoft.com/office/drawing/2014/main" id="{D91F13C2-98CF-A933-CBDC-8041A70F8D27}"/>
              </a:ext>
            </a:extLst>
          </p:cNvPr>
          <p:cNvSpPr txBox="1"/>
          <p:nvPr/>
        </p:nvSpPr>
        <p:spPr>
          <a:xfrm>
            <a:off x="446692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70" name="TextBox 69">
            <a:extLst>
              <a:ext uri="{FF2B5EF4-FFF2-40B4-BE49-F238E27FC236}">
                <a16:creationId xmlns:a16="http://schemas.microsoft.com/office/drawing/2014/main" id="{C7A6E5CF-23DC-DB91-ED54-8534759B17AA}"/>
              </a:ext>
            </a:extLst>
          </p:cNvPr>
          <p:cNvSpPr txBox="1"/>
          <p:nvPr/>
        </p:nvSpPr>
        <p:spPr>
          <a:xfrm>
            <a:off x="42700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34</a:t>
            </a:r>
          </a:p>
        </p:txBody>
      </p:sp>
      <p:sp>
        <p:nvSpPr>
          <p:cNvPr id="71" name="TextBox 70">
            <a:extLst>
              <a:ext uri="{FF2B5EF4-FFF2-40B4-BE49-F238E27FC236}">
                <a16:creationId xmlns:a16="http://schemas.microsoft.com/office/drawing/2014/main" id="{942133FB-1E76-F3B7-5853-EF83EBCE4FE3}"/>
              </a:ext>
            </a:extLst>
          </p:cNvPr>
          <p:cNvSpPr txBox="1"/>
          <p:nvPr/>
        </p:nvSpPr>
        <p:spPr>
          <a:xfrm>
            <a:off x="40668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p>
        </p:txBody>
      </p:sp>
      <p:sp>
        <p:nvSpPr>
          <p:cNvPr id="72" name="TextBox 71">
            <a:extLst>
              <a:ext uri="{FF2B5EF4-FFF2-40B4-BE49-F238E27FC236}">
                <a16:creationId xmlns:a16="http://schemas.microsoft.com/office/drawing/2014/main" id="{208DAC03-A73A-BF8D-89C7-D8D5C6BE2FB2}"/>
              </a:ext>
            </a:extLst>
          </p:cNvPr>
          <p:cNvSpPr txBox="1"/>
          <p:nvPr/>
        </p:nvSpPr>
        <p:spPr>
          <a:xfrm>
            <a:off x="387320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73" name="TextBox 72">
            <a:extLst>
              <a:ext uri="{FF2B5EF4-FFF2-40B4-BE49-F238E27FC236}">
                <a16:creationId xmlns:a16="http://schemas.microsoft.com/office/drawing/2014/main" id="{A97C61C7-B42A-EF22-656E-230D84118EAF}"/>
              </a:ext>
            </a:extLst>
          </p:cNvPr>
          <p:cNvSpPr txBox="1"/>
          <p:nvPr/>
        </p:nvSpPr>
        <p:spPr>
          <a:xfrm>
            <a:off x="366290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p:txBody>
      </p:sp>
      <p:sp>
        <p:nvSpPr>
          <p:cNvPr id="74" name="TextBox 73">
            <a:extLst>
              <a:ext uri="{FF2B5EF4-FFF2-40B4-BE49-F238E27FC236}">
                <a16:creationId xmlns:a16="http://schemas.microsoft.com/office/drawing/2014/main" id="{D74DFFDD-894E-B3AD-F814-044F53E311B2}"/>
              </a:ext>
            </a:extLst>
          </p:cNvPr>
          <p:cNvSpPr txBox="1"/>
          <p:nvPr/>
        </p:nvSpPr>
        <p:spPr>
          <a:xfrm>
            <a:off x="346207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26</a:t>
            </a:r>
          </a:p>
        </p:txBody>
      </p:sp>
      <p:sp>
        <p:nvSpPr>
          <p:cNvPr id="75" name="TextBox 74">
            <a:extLst>
              <a:ext uri="{FF2B5EF4-FFF2-40B4-BE49-F238E27FC236}">
                <a16:creationId xmlns:a16="http://schemas.microsoft.com/office/drawing/2014/main" id="{CC0C758C-BEFD-3584-3C08-65591D7600E1}"/>
              </a:ext>
            </a:extLst>
          </p:cNvPr>
          <p:cNvSpPr txBox="1"/>
          <p:nvPr/>
        </p:nvSpPr>
        <p:spPr>
          <a:xfrm>
            <a:off x="326123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76" name="TextBox 75">
            <a:extLst>
              <a:ext uri="{FF2B5EF4-FFF2-40B4-BE49-F238E27FC236}">
                <a16:creationId xmlns:a16="http://schemas.microsoft.com/office/drawing/2014/main" id="{55AE674C-7B64-D35E-E16D-423E741B98CF}"/>
              </a:ext>
            </a:extLst>
          </p:cNvPr>
          <p:cNvSpPr txBox="1"/>
          <p:nvPr/>
        </p:nvSpPr>
        <p:spPr>
          <a:xfrm>
            <a:off x="306040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77" name="TextBox 76">
            <a:extLst>
              <a:ext uri="{FF2B5EF4-FFF2-40B4-BE49-F238E27FC236}">
                <a16:creationId xmlns:a16="http://schemas.microsoft.com/office/drawing/2014/main" id="{90DA3260-DB43-1B94-96EC-1205C148D068}"/>
              </a:ext>
            </a:extLst>
          </p:cNvPr>
          <p:cNvSpPr txBox="1"/>
          <p:nvPr/>
        </p:nvSpPr>
        <p:spPr>
          <a:xfrm>
            <a:off x="286355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78" name="TextBox 77">
            <a:extLst>
              <a:ext uri="{FF2B5EF4-FFF2-40B4-BE49-F238E27FC236}">
                <a16:creationId xmlns:a16="http://schemas.microsoft.com/office/drawing/2014/main" id="{A772C255-EA23-EA02-4018-38CDF0BFF61B}"/>
              </a:ext>
            </a:extLst>
          </p:cNvPr>
          <p:cNvSpPr txBox="1"/>
          <p:nvPr/>
        </p:nvSpPr>
        <p:spPr>
          <a:xfrm>
            <a:off x="266035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9" name="TextBox 78">
            <a:extLst>
              <a:ext uri="{FF2B5EF4-FFF2-40B4-BE49-F238E27FC236}">
                <a16:creationId xmlns:a16="http://schemas.microsoft.com/office/drawing/2014/main" id="{96DC91D5-1891-32A6-444E-DA0E7F4B0B24}"/>
              </a:ext>
            </a:extLst>
          </p:cNvPr>
          <p:cNvSpPr txBox="1"/>
          <p:nvPr/>
        </p:nvSpPr>
        <p:spPr>
          <a:xfrm>
            <a:off x="24666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80" name="TextBox 79">
            <a:extLst>
              <a:ext uri="{FF2B5EF4-FFF2-40B4-BE49-F238E27FC236}">
                <a16:creationId xmlns:a16="http://schemas.microsoft.com/office/drawing/2014/main" id="{031355D1-1FB1-0474-EE7E-32A430B28E9B}"/>
              </a:ext>
            </a:extLst>
          </p:cNvPr>
          <p:cNvSpPr txBox="1"/>
          <p:nvPr/>
        </p:nvSpPr>
        <p:spPr>
          <a:xfrm>
            <a:off x="226273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81" name="TextBox 80">
            <a:extLst>
              <a:ext uri="{FF2B5EF4-FFF2-40B4-BE49-F238E27FC236}">
                <a16:creationId xmlns:a16="http://schemas.microsoft.com/office/drawing/2014/main" id="{743B435F-F09A-B388-7749-EE73A12221DF}"/>
              </a:ext>
            </a:extLst>
          </p:cNvPr>
          <p:cNvSpPr txBox="1"/>
          <p:nvPr/>
        </p:nvSpPr>
        <p:spPr>
          <a:xfrm>
            <a:off x="206189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82" name="TextBox 81">
            <a:extLst>
              <a:ext uri="{FF2B5EF4-FFF2-40B4-BE49-F238E27FC236}">
                <a16:creationId xmlns:a16="http://schemas.microsoft.com/office/drawing/2014/main" id="{CFCFE4AC-BCC7-282C-EE6E-8CED4F82BD74}"/>
              </a:ext>
            </a:extLst>
          </p:cNvPr>
          <p:cNvSpPr txBox="1"/>
          <p:nvPr/>
        </p:nvSpPr>
        <p:spPr>
          <a:xfrm>
            <a:off x="186106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83" name="TextBox 82">
            <a:extLst>
              <a:ext uri="{FF2B5EF4-FFF2-40B4-BE49-F238E27FC236}">
                <a16:creationId xmlns:a16="http://schemas.microsoft.com/office/drawing/2014/main" id="{6786B2FD-50CE-B60C-22C4-A91641BBF1F8}"/>
              </a:ext>
            </a:extLst>
          </p:cNvPr>
          <p:cNvSpPr txBox="1"/>
          <p:nvPr/>
        </p:nvSpPr>
        <p:spPr>
          <a:xfrm>
            <a:off x="1695495"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84" name="TextBox 83">
            <a:extLst>
              <a:ext uri="{FF2B5EF4-FFF2-40B4-BE49-F238E27FC236}">
                <a16:creationId xmlns:a16="http://schemas.microsoft.com/office/drawing/2014/main" id="{3FB6A51D-AAA9-2DF3-9479-264F57861019}"/>
              </a:ext>
            </a:extLst>
          </p:cNvPr>
          <p:cNvSpPr txBox="1"/>
          <p:nvPr/>
        </p:nvSpPr>
        <p:spPr>
          <a:xfrm>
            <a:off x="1498645"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85" name="TextBox 84">
            <a:extLst>
              <a:ext uri="{FF2B5EF4-FFF2-40B4-BE49-F238E27FC236}">
                <a16:creationId xmlns:a16="http://schemas.microsoft.com/office/drawing/2014/main" id="{21399F55-2102-A814-9B43-5D63CEFE982A}"/>
              </a:ext>
            </a:extLst>
          </p:cNvPr>
          <p:cNvSpPr txBox="1"/>
          <p:nvPr/>
        </p:nvSpPr>
        <p:spPr>
          <a:xfrm>
            <a:off x="1295445"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86" name="TextBox 85">
            <a:extLst>
              <a:ext uri="{FF2B5EF4-FFF2-40B4-BE49-F238E27FC236}">
                <a16:creationId xmlns:a16="http://schemas.microsoft.com/office/drawing/2014/main" id="{56856FCC-035F-FBD8-9D5E-79CF50FFCF9A}"/>
              </a:ext>
            </a:extLst>
          </p:cNvPr>
          <p:cNvSpPr txBox="1"/>
          <p:nvPr/>
        </p:nvSpPr>
        <p:spPr>
          <a:xfrm>
            <a:off x="1101770"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87" name="TextBox 86">
            <a:extLst>
              <a:ext uri="{FF2B5EF4-FFF2-40B4-BE49-F238E27FC236}">
                <a16:creationId xmlns:a16="http://schemas.microsoft.com/office/drawing/2014/main" id="{1BDC8758-1443-6B36-8280-C3B599491BED}"/>
              </a:ext>
            </a:extLst>
          </p:cNvPr>
          <p:cNvSpPr txBox="1"/>
          <p:nvPr/>
        </p:nvSpPr>
        <p:spPr>
          <a:xfrm>
            <a:off x="884964"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92</a:t>
            </a:r>
          </a:p>
          <a:p>
            <a:pPr algn="ctr"/>
            <a:r>
              <a:rPr lang="en-GB" sz="800" dirty="0">
                <a:latin typeface="Arial" panose="020B0604020202020204" pitchFamily="34" charset="0"/>
                <a:ea typeface="Aileron" charset="0"/>
                <a:cs typeface="Arial" panose="020B0604020202020204" pitchFamily="34" charset="0"/>
              </a:rPr>
              <a:t>62</a:t>
            </a:r>
          </a:p>
        </p:txBody>
      </p:sp>
      <p:sp>
        <p:nvSpPr>
          <p:cNvPr id="90" name="TextBox 89">
            <a:extLst>
              <a:ext uri="{FF2B5EF4-FFF2-40B4-BE49-F238E27FC236}">
                <a16:creationId xmlns:a16="http://schemas.microsoft.com/office/drawing/2014/main" id="{957D499A-A28C-05FB-5740-8C42F84926A8}"/>
              </a:ext>
            </a:extLst>
          </p:cNvPr>
          <p:cNvSpPr txBox="1"/>
          <p:nvPr/>
        </p:nvSpPr>
        <p:spPr>
          <a:xfrm>
            <a:off x="551277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91" name="TextBox 90">
            <a:extLst>
              <a:ext uri="{FF2B5EF4-FFF2-40B4-BE49-F238E27FC236}">
                <a16:creationId xmlns:a16="http://schemas.microsoft.com/office/drawing/2014/main" id="{A43F5726-D31B-7D72-C7F5-0C5B8F744091}"/>
              </a:ext>
            </a:extLst>
          </p:cNvPr>
          <p:cNvSpPr txBox="1"/>
          <p:nvPr/>
        </p:nvSpPr>
        <p:spPr>
          <a:xfrm>
            <a:off x="5311943"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2" name="TextBox 91">
            <a:extLst>
              <a:ext uri="{FF2B5EF4-FFF2-40B4-BE49-F238E27FC236}">
                <a16:creationId xmlns:a16="http://schemas.microsoft.com/office/drawing/2014/main" id="{D98015A6-BC3D-6553-AF8A-190581AE6FE6}"/>
              </a:ext>
            </a:extLst>
          </p:cNvPr>
          <p:cNvSpPr txBox="1"/>
          <p:nvPr/>
        </p:nvSpPr>
        <p:spPr>
          <a:xfrm>
            <a:off x="5111109"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3" name="TextBox 92">
            <a:extLst>
              <a:ext uri="{FF2B5EF4-FFF2-40B4-BE49-F238E27FC236}">
                <a16:creationId xmlns:a16="http://schemas.microsoft.com/office/drawing/2014/main" id="{AF4B3285-73D0-9519-48EE-68512286C096}"/>
              </a:ext>
            </a:extLst>
          </p:cNvPr>
          <p:cNvSpPr txBox="1"/>
          <p:nvPr/>
        </p:nvSpPr>
        <p:spPr>
          <a:xfrm>
            <a:off x="4910275"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4" name="TextBox 93">
            <a:extLst>
              <a:ext uri="{FF2B5EF4-FFF2-40B4-BE49-F238E27FC236}">
                <a16:creationId xmlns:a16="http://schemas.microsoft.com/office/drawing/2014/main" id="{E2CEF5ED-423D-3354-3D50-C7AD6DD3471E}"/>
              </a:ext>
            </a:extLst>
          </p:cNvPr>
          <p:cNvSpPr txBox="1"/>
          <p:nvPr/>
        </p:nvSpPr>
        <p:spPr>
          <a:xfrm>
            <a:off x="4709441"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95" name="TextBox 94">
            <a:extLst>
              <a:ext uri="{FF2B5EF4-FFF2-40B4-BE49-F238E27FC236}">
                <a16:creationId xmlns:a16="http://schemas.microsoft.com/office/drawing/2014/main" id="{0936FDE6-A551-937F-D4D1-CD7398D24151}"/>
              </a:ext>
            </a:extLst>
          </p:cNvPr>
          <p:cNvSpPr txBox="1"/>
          <p:nvPr/>
        </p:nvSpPr>
        <p:spPr>
          <a:xfrm>
            <a:off x="450860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6" name="TextBox 95">
            <a:extLst>
              <a:ext uri="{FF2B5EF4-FFF2-40B4-BE49-F238E27FC236}">
                <a16:creationId xmlns:a16="http://schemas.microsoft.com/office/drawing/2014/main" id="{98F0C40B-0695-93DC-0B59-B13CB83392E2}"/>
              </a:ext>
            </a:extLst>
          </p:cNvPr>
          <p:cNvSpPr txBox="1"/>
          <p:nvPr/>
        </p:nvSpPr>
        <p:spPr>
          <a:xfrm>
            <a:off x="431175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7" name="TextBox 96">
            <a:extLst>
              <a:ext uri="{FF2B5EF4-FFF2-40B4-BE49-F238E27FC236}">
                <a16:creationId xmlns:a16="http://schemas.microsoft.com/office/drawing/2014/main" id="{7BE6E119-1412-E464-F0C8-D5AC45EE5BF8}"/>
              </a:ext>
            </a:extLst>
          </p:cNvPr>
          <p:cNvSpPr txBox="1"/>
          <p:nvPr/>
        </p:nvSpPr>
        <p:spPr>
          <a:xfrm>
            <a:off x="410855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8" name="TextBox 97">
            <a:extLst>
              <a:ext uri="{FF2B5EF4-FFF2-40B4-BE49-F238E27FC236}">
                <a16:creationId xmlns:a16="http://schemas.microsoft.com/office/drawing/2014/main" id="{84BD8CC7-6DB5-2130-AE80-46E6406E7DE1}"/>
              </a:ext>
            </a:extLst>
          </p:cNvPr>
          <p:cNvSpPr txBox="1"/>
          <p:nvPr/>
        </p:nvSpPr>
        <p:spPr>
          <a:xfrm>
            <a:off x="3914882"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0</a:t>
            </a:r>
          </a:p>
        </p:txBody>
      </p:sp>
      <p:sp>
        <p:nvSpPr>
          <p:cNvPr id="99" name="TextBox 98">
            <a:extLst>
              <a:ext uri="{FF2B5EF4-FFF2-40B4-BE49-F238E27FC236}">
                <a16:creationId xmlns:a16="http://schemas.microsoft.com/office/drawing/2014/main" id="{4DB2C5DE-F29C-6617-3BB6-BC1285AA2B0C}"/>
              </a:ext>
            </a:extLst>
          </p:cNvPr>
          <p:cNvSpPr txBox="1"/>
          <p:nvPr/>
        </p:nvSpPr>
        <p:spPr>
          <a:xfrm>
            <a:off x="3704584"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1</a:t>
            </a:r>
          </a:p>
        </p:txBody>
      </p:sp>
      <p:sp>
        <p:nvSpPr>
          <p:cNvPr id="100" name="TextBox 99">
            <a:extLst>
              <a:ext uri="{FF2B5EF4-FFF2-40B4-BE49-F238E27FC236}">
                <a16:creationId xmlns:a16="http://schemas.microsoft.com/office/drawing/2014/main" id="{D781A38B-BAD9-C16F-DD90-2FC5E0CF350E}"/>
              </a:ext>
            </a:extLst>
          </p:cNvPr>
          <p:cNvSpPr txBox="1"/>
          <p:nvPr/>
        </p:nvSpPr>
        <p:spPr>
          <a:xfrm>
            <a:off x="3503750"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a:t>
            </a:r>
          </a:p>
        </p:txBody>
      </p:sp>
      <p:sp>
        <p:nvSpPr>
          <p:cNvPr id="101" name="TextBox 100">
            <a:extLst>
              <a:ext uri="{FF2B5EF4-FFF2-40B4-BE49-F238E27FC236}">
                <a16:creationId xmlns:a16="http://schemas.microsoft.com/office/drawing/2014/main" id="{03037295-7AC6-A566-CAB6-321A9A924EDC}"/>
              </a:ext>
            </a:extLst>
          </p:cNvPr>
          <p:cNvSpPr txBox="1"/>
          <p:nvPr/>
        </p:nvSpPr>
        <p:spPr>
          <a:xfrm>
            <a:off x="3302916"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a:p>
            <a:pPr algn="ctr"/>
            <a:r>
              <a:rPr lang="en-GB" sz="800" dirty="0">
                <a:latin typeface="Arial" panose="020B0604020202020204" pitchFamily="34" charset="0"/>
                <a:ea typeface="Aileron" charset="0"/>
                <a:cs typeface="Arial" panose="020B0604020202020204" pitchFamily="34" charset="0"/>
              </a:rPr>
              <a:t>2</a:t>
            </a:r>
          </a:p>
        </p:txBody>
      </p:sp>
      <p:sp>
        <p:nvSpPr>
          <p:cNvPr id="102" name="TextBox 101">
            <a:extLst>
              <a:ext uri="{FF2B5EF4-FFF2-40B4-BE49-F238E27FC236}">
                <a16:creationId xmlns:a16="http://schemas.microsoft.com/office/drawing/2014/main" id="{1CB23A42-8CC6-A16C-8C50-59CB61B1A53B}"/>
              </a:ext>
            </a:extLst>
          </p:cNvPr>
          <p:cNvSpPr txBox="1"/>
          <p:nvPr/>
        </p:nvSpPr>
        <p:spPr>
          <a:xfrm>
            <a:off x="3102082"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a:p>
            <a:pPr algn="ctr"/>
            <a:r>
              <a:rPr lang="en-GB" sz="800" dirty="0">
                <a:latin typeface="Arial" panose="020B0604020202020204" pitchFamily="34" charset="0"/>
                <a:ea typeface="Aileron" charset="0"/>
                <a:cs typeface="Arial" panose="020B0604020202020204" pitchFamily="34" charset="0"/>
              </a:rPr>
              <a:t>2</a:t>
            </a:r>
          </a:p>
        </p:txBody>
      </p:sp>
      <p:sp>
        <p:nvSpPr>
          <p:cNvPr id="103" name="TextBox 102">
            <a:extLst>
              <a:ext uri="{FF2B5EF4-FFF2-40B4-BE49-F238E27FC236}">
                <a16:creationId xmlns:a16="http://schemas.microsoft.com/office/drawing/2014/main" id="{538A9DF3-B7D9-E271-A1AB-E3238BC7197B}"/>
              </a:ext>
            </a:extLst>
          </p:cNvPr>
          <p:cNvSpPr txBox="1"/>
          <p:nvPr/>
        </p:nvSpPr>
        <p:spPr>
          <a:xfrm>
            <a:off x="287637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2</a:t>
            </a:r>
          </a:p>
        </p:txBody>
      </p:sp>
      <p:sp>
        <p:nvSpPr>
          <p:cNvPr id="104" name="TextBox 103">
            <a:extLst>
              <a:ext uri="{FF2B5EF4-FFF2-40B4-BE49-F238E27FC236}">
                <a16:creationId xmlns:a16="http://schemas.microsoft.com/office/drawing/2014/main" id="{B5BD0EC1-62C3-19E0-621F-F47848923A1B}"/>
              </a:ext>
            </a:extLst>
          </p:cNvPr>
          <p:cNvSpPr txBox="1"/>
          <p:nvPr/>
        </p:nvSpPr>
        <p:spPr>
          <a:xfrm>
            <a:off x="267317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2</a:t>
            </a:r>
          </a:p>
        </p:txBody>
      </p:sp>
      <p:sp>
        <p:nvSpPr>
          <p:cNvPr id="105" name="TextBox 104">
            <a:extLst>
              <a:ext uri="{FF2B5EF4-FFF2-40B4-BE49-F238E27FC236}">
                <a16:creationId xmlns:a16="http://schemas.microsoft.com/office/drawing/2014/main" id="{F3D61C01-F97C-598C-C94E-0E4814256EEB}"/>
              </a:ext>
            </a:extLst>
          </p:cNvPr>
          <p:cNvSpPr txBox="1"/>
          <p:nvPr/>
        </p:nvSpPr>
        <p:spPr>
          <a:xfrm>
            <a:off x="24795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a:p>
            <a:pPr algn="ctr"/>
            <a:r>
              <a:rPr lang="en-GB" sz="800" dirty="0">
                <a:latin typeface="Arial" panose="020B0604020202020204" pitchFamily="34" charset="0"/>
                <a:ea typeface="Aileron" charset="0"/>
                <a:cs typeface="Arial" panose="020B0604020202020204" pitchFamily="34" charset="0"/>
              </a:rPr>
              <a:t>4</a:t>
            </a:r>
          </a:p>
        </p:txBody>
      </p:sp>
      <p:sp>
        <p:nvSpPr>
          <p:cNvPr id="106" name="TextBox 105">
            <a:extLst>
              <a:ext uri="{FF2B5EF4-FFF2-40B4-BE49-F238E27FC236}">
                <a16:creationId xmlns:a16="http://schemas.microsoft.com/office/drawing/2014/main" id="{5FC3A6A1-C326-F446-8CD6-53142BA5CB37}"/>
              </a:ext>
            </a:extLst>
          </p:cNvPr>
          <p:cNvSpPr txBox="1"/>
          <p:nvPr/>
        </p:nvSpPr>
        <p:spPr>
          <a:xfrm>
            <a:off x="2275555"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a:p>
            <a:pPr algn="ctr"/>
            <a:r>
              <a:rPr lang="en-GB" sz="800" dirty="0">
                <a:latin typeface="Arial" panose="020B0604020202020204" pitchFamily="34" charset="0"/>
                <a:ea typeface="Aileron" charset="0"/>
                <a:cs typeface="Arial" panose="020B0604020202020204" pitchFamily="34" charset="0"/>
              </a:rPr>
              <a:t>4</a:t>
            </a:r>
          </a:p>
        </p:txBody>
      </p:sp>
      <p:sp>
        <p:nvSpPr>
          <p:cNvPr id="107" name="TextBox 106">
            <a:extLst>
              <a:ext uri="{FF2B5EF4-FFF2-40B4-BE49-F238E27FC236}">
                <a16:creationId xmlns:a16="http://schemas.microsoft.com/office/drawing/2014/main" id="{F88FFFAC-A2F3-A13E-4A0F-39CC0F3DBF6D}"/>
              </a:ext>
            </a:extLst>
          </p:cNvPr>
          <p:cNvSpPr txBox="1"/>
          <p:nvPr/>
        </p:nvSpPr>
        <p:spPr>
          <a:xfrm>
            <a:off x="2074721"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4</a:t>
            </a:r>
          </a:p>
        </p:txBody>
      </p:sp>
      <p:sp>
        <p:nvSpPr>
          <p:cNvPr id="108" name="TextBox 107">
            <a:extLst>
              <a:ext uri="{FF2B5EF4-FFF2-40B4-BE49-F238E27FC236}">
                <a16:creationId xmlns:a16="http://schemas.microsoft.com/office/drawing/2014/main" id="{B4740872-5006-FA8A-8F52-52D8F4453DA1}"/>
              </a:ext>
            </a:extLst>
          </p:cNvPr>
          <p:cNvSpPr txBox="1"/>
          <p:nvPr/>
        </p:nvSpPr>
        <p:spPr>
          <a:xfrm>
            <a:off x="1873887"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a:p>
            <a:pPr algn="ctr"/>
            <a:r>
              <a:rPr lang="en-GB" sz="800" dirty="0">
                <a:latin typeface="Arial" panose="020B0604020202020204" pitchFamily="34" charset="0"/>
                <a:ea typeface="Aileron" charset="0"/>
                <a:cs typeface="Arial" panose="020B0604020202020204" pitchFamily="34" charset="0"/>
              </a:rPr>
              <a:t>6</a:t>
            </a:r>
          </a:p>
        </p:txBody>
      </p:sp>
      <p:sp>
        <p:nvSpPr>
          <p:cNvPr id="109" name="TextBox 108">
            <a:extLst>
              <a:ext uri="{FF2B5EF4-FFF2-40B4-BE49-F238E27FC236}">
                <a16:creationId xmlns:a16="http://schemas.microsoft.com/office/drawing/2014/main" id="{0F1220E6-A34E-147B-50A6-B37C90773C50}"/>
              </a:ext>
            </a:extLst>
          </p:cNvPr>
          <p:cNvSpPr txBox="1"/>
          <p:nvPr/>
        </p:nvSpPr>
        <p:spPr>
          <a:xfrm>
            <a:off x="167305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34</a:t>
            </a:r>
          </a:p>
          <a:p>
            <a:pPr algn="ctr"/>
            <a:r>
              <a:rPr lang="en-GB" sz="800" dirty="0">
                <a:latin typeface="Arial" panose="020B0604020202020204" pitchFamily="34" charset="0"/>
                <a:ea typeface="Aileron" charset="0"/>
                <a:cs typeface="Arial" panose="020B0604020202020204" pitchFamily="34" charset="0"/>
              </a:rPr>
              <a:t>6</a:t>
            </a:r>
          </a:p>
        </p:txBody>
      </p:sp>
      <p:sp>
        <p:nvSpPr>
          <p:cNvPr id="110" name="TextBox 109">
            <a:extLst>
              <a:ext uri="{FF2B5EF4-FFF2-40B4-BE49-F238E27FC236}">
                <a16:creationId xmlns:a16="http://schemas.microsoft.com/office/drawing/2014/main" id="{23501978-B83A-8F32-43C0-1D30EF30B80D}"/>
              </a:ext>
            </a:extLst>
          </p:cNvPr>
          <p:cNvSpPr txBox="1"/>
          <p:nvPr/>
        </p:nvSpPr>
        <p:spPr>
          <a:xfrm>
            <a:off x="14762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41</a:t>
            </a:r>
          </a:p>
          <a:p>
            <a:pPr algn="ctr"/>
            <a:r>
              <a:rPr lang="en-GB" sz="800" dirty="0">
                <a:latin typeface="Arial" panose="020B0604020202020204" pitchFamily="34" charset="0"/>
                <a:ea typeface="Aileron" charset="0"/>
                <a:cs typeface="Arial" panose="020B0604020202020204" pitchFamily="34" charset="0"/>
              </a:rPr>
              <a:t>10</a:t>
            </a:r>
          </a:p>
        </p:txBody>
      </p:sp>
      <p:sp>
        <p:nvSpPr>
          <p:cNvPr id="111" name="TextBox 110">
            <a:extLst>
              <a:ext uri="{FF2B5EF4-FFF2-40B4-BE49-F238E27FC236}">
                <a16:creationId xmlns:a16="http://schemas.microsoft.com/office/drawing/2014/main" id="{A966A1E6-EDEA-F923-5DEB-D12D4907B45B}"/>
              </a:ext>
            </a:extLst>
          </p:cNvPr>
          <p:cNvSpPr txBox="1"/>
          <p:nvPr/>
        </p:nvSpPr>
        <p:spPr>
          <a:xfrm>
            <a:off x="12730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50</a:t>
            </a:r>
          </a:p>
          <a:p>
            <a:pPr algn="ctr"/>
            <a:r>
              <a:rPr lang="en-GB" sz="800" dirty="0">
                <a:latin typeface="Arial" panose="020B0604020202020204" pitchFamily="34" charset="0"/>
                <a:ea typeface="Aileron" charset="0"/>
                <a:cs typeface="Arial" panose="020B0604020202020204" pitchFamily="34" charset="0"/>
              </a:rPr>
              <a:t>23</a:t>
            </a:r>
          </a:p>
        </p:txBody>
      </p:sp>
      <p:sp>
        <p:nvSpPr>
          <p:cNvPr id="112" name="TextBox 111">
            <a:extLst>
              <a:ext uri="{FF2B5EF4-FFF2-40B4-BE49-F238E27FC236}">
                <a16:creationId xmlns:a16="http://schemas.microsoft.com/office/drawing/2014/main" id="{6B09F344-05B2-BD64-957D-6C099EFCA46E}"/>
              </a:ext>
            </a:extLst>
          </p:cNvPr>
          <p:cNvSpPr txBox="1"/>
          <p:nvPr/>
        </p:nvSpPr>
        <p:spPr>
          <a:xfrm>
            <a:off x="107932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69</a:t>
            </a:r>
          </a:p>
          <a:p>
            <a:pPr algn="ctr"/>
            <a:r>
              <a:rPr lang="en-GB" sz="800" dirty="0">
                <a:latin typeface="Arial" panose="020B0604020202020204" pitchFamily="34" charset="0"/>
                <a:ea typeface="Aileron" charset="0"/>
                <a:cs typeface="Arial" panose="020B0604020202020204" pitchFamily="34" charset="0"/>
              </a:rPr>
              <a:t>39</a:t>
            </a:r>
          </a:p>
        </p:txBody>
      </p:sp>
      <p:graphicFrame>
        <p:nvGraphicFramePr>
          <p:cNvPr id="113" name="Table 112">
            <a:extLst>
              <a:ext uri="{FF2B5EF4-FFF2-40B4-BE49-F238E27FC236}">
                <a16:creationId xmlns:a16="http://schemas.microsoft.com/office/drawing/2014/main" id="{1E4B2E4E-D1DB-C0CB-D02D-F9A90688E2B3}"/>
              </a:ext>
            </a:extLst>
          </p:cNvPr>
          <p:cNvGraphicFramePr>
            <a:graphicFrameLocks noGrp="1"/>
          </p:cNvGraphicFramePr>
          <p:nvPr>
            <p:extLst>
              <p:ext uri="{D42A27DB-BD31-4B8C-83A1-F6EECF244321}">
                <p14:modId xmlns:p14="http://schemas.microsoft.com/office/powerpoint/2010/main" val="1743253083"/>
              </p:ext>
            </p:extLst>
          </p:nvPr>
        </p:nvGraphicFramePr>
        <p:xfrm>
          <a:off x="2043993" y="1916832"/>
          <a:ext cx="3476857" cy="1292760"/>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r>
                        <a:rPr lang="en-US" sz="900" dirty="0">
                          <a:solidFill>
                            <a:schemeClr val="tx1"/>
                          </a:solidFill>
                          <a:latin typeface="Arial" panose="020B0604020202020204" pitchFamily="34" charset="0"/>
                          <a:cs typeface="Arial" panose="020B0604020202020204" pitchFamily="34" charset="0"/>
                        </a:rPr>
                        <a:t>Progression-free survival (%)</a:t>
                      </a:r>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Olaparib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(n=92)</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Placebo</a:t>
                      </a:r>
                    </a:p>
                    <a:p>
                      <a:pPr algn="ctr"/>
                      <a:r>
                        <a:rPr lang="en-US" sz="900" dirty="0">
                          <a:latin typeface="Arial" panose="020B0604020202020204" pitchFamily="34" charset="0"/>
                          <a:cs typeface="Arial" panose="020B0604020202020204" pitchFamily="34" charset="0"/>
                        </a:rPr>
                        <a:t>(n=62)</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Month 6</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Month 12</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Month 18</a:t>
                      </a:r>
                    </a:p>
                    <a:p>
                      <a:r>
                        <a:rPr lang="en-US" sz="900" b="0" dirty="0">
                          <a:latin typeface="Arial" panose="020B0604020202020204" pitchFamily="34" charset="0"/>
                          <a:cs typeface="Arial" panose="020B0604020202020204" pitchFamily="34" charset="0"/>
                        </a:rPr>
                        <a:t>Month 24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53.0%</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33.7%</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27.6%</a:t>
                      </a:r>
                    </a:p>
                    <a:p>
                      <a:pPr algn="ctr"/>
                      <a:r>
                        <a:rPr lang="en-US" sz="900" dirty="0">
                          <a:latin typeface="Arial" panose="020B0604020202020204" pitchFamily="34" charset="0"/>
                          <a:cs typeface="Arial" panose="020B0604020202020204" pitchFamily="34" charset="0"/>
                        </a:rPr>
                        <a:t>22.1%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23.0%</a:t>
                      </a:r>
                    </a:p>
                    <a:p>
                      <a:pPr algn="ctr"/>
                      <a:r>
                        <a:rPr lang="en-US" sz="900" dirty="0">
                          <a:latin typeface="Arial" panose="020B0604020202020204" pitchFamily="34" charset="0"/>
                          <a:cs typeface="Arial" panose="020B0604020202020204" pitchFamily="34" charset="0"/>
                        </a:rPr>
                        <a:t>14.5%</a:t>
                      </a:r>
                    </a:p>
                    <a:p>
                      <a:pPr algn="ctr"/>
                      <a:r>
                        <a:rPr lang="en-US" sz="900" dirty="0">
                          <a:latin typeface="Arial" panose="020B0604020202020204" pitchFamily="34" charset="0"/>
                          <a:cs typeface="Arial" panose="020B0604020202020204" pitchFamily="34" charset="0"/>
                        </a:rPr>
                        <a:t>9.6%</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9.6%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Median, 7.4 </a:t>
                      </a:r>
                      <a:r>
                        <a:rPr lang="en-US" sz="900" b="0" dirty="0" err="1">
                          <a:latin typeface="Arial" panose="020B0604020202020204" pitchFamily="34" charset="0"/>
                          <a:cs typeface="Arial" panose="020B0604020202020204" pitchFamily="34" charset="0"/>
                        </a:rPr>
                        <a:t>mo</a:t>
                      </a:r>
                      <a:r>
                        <a:rPr lang="en-US" sz="900" b="0" dirty="0">
                          <a:latin typeface="Arial" panose="020B0604020202020204" pitchFamily="34" charset="0"/>
                          <a:cs typeface="Arial" panose="020B0604020202020204" pitchFamily="34" charset="0"/>
                        </a:rPr>
                        <a:t> vs. 3.8 </a:t>
                      </a:r>
                      <a:r>
                        <a:rPr lang="en-US" sz="900" b="0" dirty="0" err="1">
                          <a:latin typeface="Arial" panose="020B0604020202020204" pitchFamily="34" charset="0"/>
                          <a:cs typeface="Arial" panose="020B0604020202020204" pitchFamily="34" charset="0"/>
                        </a:rPr>
                        <a:t>mo</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Hazard ratio, 0.53 (95% CI, 0.35-0.82</a:t>
                      </a:r>
                    </a:p>
                    <a:p>
                      <a:r>
                        <a:rPr lang="en-US" sz="900" b="0" dirty="0">
                          <a:latin typeface="Arial" panose="020B0604020202020204" pitchFamily="34" charset="0"/>
                          <a:cs typeface="Arial" panose="020B0604020202020204" pitchFamily="34" charset="0"/>
                        </a:rPr>
                        <a:t>P=0.004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200426"/>
                  </a:ext>
                </a:extLst>
              </a:tr>
            </a:tbl>
          </a:graphicData>
        </a:graphic>
      </p:graphicFrame>
      <p:sp>
        <p:nvSpPr>
          <p:cNvPr id="116" name="Text Placeholder 113">
            <a:extLst>
              <a:ext uri="{FF2B5EF4-FFF2-40B4-BE49-F238E27FC236}">
                <a16:creationId xmlns:a16="http://schemas.microsoft.com/office/drawing/2014/main" id="{3DBBC111-DFCF-6EE7-B26F-B82D4AD903F2}"/>
              </a:ext>
            </a:extLst>
          </p:cNvPr>
          <p:cNvSpPr txBox="1">
            <a:spLocks/>
          </p:cNvSpPr>
          <p:nvPr/>
        </p:nvSpPr>
        <p:spPr>
          <a:xfrm>
            <a:off x="6357257" y="1395392"/>
            <a:ext cx="3956715" cy="52144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overall survival</a:t>
            </a:r>
            <a:r>
              <a:rPr lang="en-US" sz="1800" baseline="30000" dirty="0"/>
              <a:t>2</a:t>
            </a:r>
          </a:p>
        </p:txBody>
      </p:sp>
      <p:pic>
        <p:nvPicPr>
          <p:cNvPr id="118" name="Picture 117">
            <a:extLst>
              <a:ext uri="{FF2B5EF4-FFF2-40B4-BE49-F238E27FC236}">
                <a16:creationId xmlns:a16="http://schemas.microsoft.com/office/drawing/2014/main" id="{90E63296-3464-BD9B-26BA-3FE96075127A}"/>
              </a:ext>
            </a:extLst>
          </p:cNvPr>
          <p:cNvPicPr>
            <a:picLocks noChangeAspect="1"/>
          </p:cNvPicPr>
          <p:nvPr/>
        </p:nvPicPr>
        <p:blipFill>
          <a:blip r:embed="rId3"/>
          <a:srcRect/>
          <a:stretch/>
        </p:blipFill>
        <p:spPr>
          <a:xfrm>
            <a:off x="6436190" y="2107497"/>
            <a:ext cx="5435600" cy="3022600"/>
          </a:xfrm>
          <a:prstGeom prst="rect">
            <a:avLst/>
          </a:prstGeom>
          <a:solidFill>
            <a:schemeClr val="bg1"/>
          </a:solidFill>
        </p:spPr>
      </p:pic>
      <p:sp>
        <p:nvSpPr>
          <p:cNvPr id="119" name="TextBox 118">
            <a:extLst>
              <a:ext uri="{FF2B5EF4-FFF2-40B4-BE49-F238E27FC236}">
                <a16:creationId xmlns:a16="http://schemas.microsoft.com/office/drawing/2014/main" id="{1430D827-8C32-DF22-686D-E43F64FC81AC}"/>
              </a:ext>
            </a:extLst>
          </p:cNvPr>
          <p:cNvSpPr txBox="1"/>
          <p:nvPr/>
        </p:nvSpPr>
        <p:spPr>
          <a:xfrm rot="16200000">
            <a:off x="4529543" y="3473199"/>
            <a:ext cx="306156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OS (probability)</a:t>
            </a:r>
          </a:p>
        </p:txBody>
      </p:sp>
      <p:sp>
        <p:nvSpPr>
          <p:cNvPr id="120" name="TextBox 119">
            <a:extLst>
              <a:ext uri="{FF2B5EF4-FFF2-40B4-BE49-F238E27FC236}">
                <a16:creationId xmlns:a16="http://schemas.microsoft.com/office/drawing/2014/main" id="{02423D51-FF4B-9B7A-EF34-CC20DE9CC8C1}"/>
              </a:ext>
            </a:extLst>
          </p:cNvPr>
          <p:cNvSpPr txBox="1"/>
          <p:nvPr/>
        </p:nvSpPr>
        <p:spPr>
          <a:xfrm>
            <a:off x="6230326" y="20587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21" name="TextBox 120">
            <a:extLst>
              <a:ext uri="{FF2B5EF4-FFF2-40B4-BE49-F238E27FC236}">
                <a16:creationId xmlns:a16="http://schemas.microsoft.com/office/drawing/2014/main" id="{1C035B68-D159-E8FE-48D0-CFAB3320902D}"/>
              </a:ext>
            </a:extLst>
          </p:cNvPr>
          <p:cNvSpPr txBox="1"/>
          <p:nvPr/>
        </p:nvSpPr>
        <p:spPr>
          <a:xfrm>
            <a:off x="6230326" y="23604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124" name="TextBox 123">
            <a:extLst>
              <a:ext uri="{FF2B5EF4-FFF2-40B4-BE49-F238E27FC236}">
                <a16:creationId xmlns:a16="http://schemas.microsoft.com/office/drawing/2014/main" id="{A7386DEF-0D08-5AD9-B04F-8C3C15133DA1}"/>
              </a:ext>
            </a:extLst>
          </p:cNvPr>
          <p:cNvSpPr txBox="1"/>
          <p:nvPr/>
        </p:nvSpPr>
        <p:spPr>
          <a:xfrm>
            <a:off x="6230326" y="26525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125" name="TextBox 124">
            <a:extLst>
              <a:ext uri="{FF2B5EF4-FFF2-40B4-BE49-F238E27FC236}">
                <a16:creationId xmlns:a16="http://schemas.microsoft.com/office/drawing/2014/main" id="{71600857-B207-2DE4-8017-B361269479A3}"/>
              </a:ext>
            </a:extLst>
          </p:cNvPr>
          <p:cNvSpPr txBox="1"/>
          <p:nvPr/>
        </p:nvSpPr>
        <p:spPr>
          <a:xfrm>
            <a:off x="6230326" y="295413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126" name="TextBox 125">
            <a:extLst>
              <a:ext uri="{FF2B5EF4-FFF2-40B4-BE49-F238E27FC236}">
                <a16:creationId xmlns:a16="http://schemas.microsoft.com/office/drawing/2014/main" id="{880408C3-8B66-E2CD-7765-5179610C70EC}"/>
              </a:ext>
            </a:extLst>
          </p:cNvPr>
          <p:cNvSpPr txBox="1"/>
          <p:nvPr/>
        </p:nvSpPr>
        <p:spPr>
          <a:xfrm>
            <a:off x="6230326" y="324623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127" name="TextBox 126">
            <a:extLst>
              <a:ext uri="{FF2B5EF4-FFF2-40B4-BE49-F238E27FC236}">
                <a16:creationId xmlns:a16="http://schemas.microsoft.com/office/drawing/2014/main" id="{6C03A38F-BFBC-0FF3-0C2F-F6F9D8E070C1}"/>
              </a:ext>
            </a:extLst>
          </p:cNvPr>
          <p:cNvSpPr txBox="1"/>
          <p:nvPr/>
        </p:nvSpPr>
        <p:spPr>
          <a:xfrm>
            <a:off x="6230326" y="35319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128" name="TextBox 127">
            <a:extLst>
              <a:ext uri="{FF2B5EF4-FFF2-40B4-BE49-F238E27FC236}">
                <a16:creationId xmlns:a16="http://schemas.microsoft.com/office/drawing/2014/main" id="{78242B63-D843-2FC3-3CCF-FD64D448FA9F}"/>
              </a:ext>
            </a:extLst>
          </p:cNvPr>
          <p:cNvSpPr txBox="1"/>
          <p:nvPr/>
        </p:nvSpPr>
        <p:spPr>
          <a:xfrm>
            <a:off x="6230326" y="38209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129" name="TextBox 128">
            <a:extLst>
              <a:ext uri="{FF2B5EF4-FFF2-40B4-BE49-F238E27FC236}">
                <a16:creationId xmlns:a16="http://schemas.microsoft.com/office/drawing/2014/main" id="{5533A854-4999-A387-F251-77CA55A5B535}"/>
              </a:ext>
            </a:extLst>
          </p:cNvPr>
          <p:cNvSpPr txBox="1"/>
          <p:nvPr/>
        </p:nvSpPr>
        <p:spPr>
          <a:xfrm>
            <a:off x="6230326" y="41130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131" name="TextBox 130">
            <a:extLst>
              <a:ext uri="{FF2B5EF4-FFF2-40B4-BE49-F238E27FC236}">
                <a16:creationId xmlns:a16="http://schemas.microsoft.com/office/drawing/2014/main" id="{CF78ABDF-1ED5-C0E8-68C0-57EC0C9AB225}"/>
              </a:ext>
            </a:extLst>
          </p:cNvPr>
          <p:cNvSpPr txBox="1"/>
          <p:nvPr/>
        </p:nvSpPr>
        <p:spPr>
          <a:xfrm>
            <a:off x="6230326" y="44051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132" name="TextBox 131">
            <a:extLst>
              <a:ext uri="{FF2B5EF4-FFF2-40B4-BE49-F238E27FC236}">
                <a16:creationId xmlns:a16="http://schemas.microsoft.com/office/drawing/2014/main" id="{5F7054C1-0E9E-FC55-4957-415490CED725}"/>
              </a:ext>
            </a:extLst>
          </p:cNvPr>
          <p:cNvSpPr txBox="1"/>
          <p:nvPr/>
        </p:nvSpPr>
        <p:spPr>
          <a:xfrm>
            <a:off x="6230326" y="47003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133" name="TextBox 132">
            <a:extLst>
              <a:ext uri="{FF2B5EF4-FFF2-40B4-BE49-F238E27FC236}">
                <a16:creationId xmlns:a16="http://schemas.microsoft.com/office/drawing/2014/main" id="{DDD60069-322F-8DC9-F831-AA920F363BE3}"/>
              </a:ext>
            </a:extLst>
          </p:cNvPr>
          <p:cNvSpPr txBox="1"/>
          <p:nvPr/>
        </p:nvSpPr>
        <p:spPr>
          <a:xfrm>
            <a:off x="6230326" y="49924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134" name="TextBox 133">
            <a:extLst>
              <a:ext uri="{FF2B5EF4-FFF2-40B4-BE49-F238E27FC236}">
                <a16:creationId xmlns:a16="http://schemas.microsoft.com/office/drawing/2014/main" id="{BB120649-FD50-6180-F4CD-53D84129F680}"/>
              </a:ext>
            </a:extLst>
          </p:cNvPr>
          <p:cNvSpPr txBox="1"/>
          <p:nvPr/>
        </p:nvSpPr>
        <p:spPr>
          <a:xfrm>
            <a:off x="6460481"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35" name="TextBox 134">
            <a:extLst>
              <a:ext uri="{FF2B5EF4-FFF2-40B4-BE49-F238E27FC236}">
                <a16:creationId xmlns:a16="http://schemas.microsoft.com/office/drawing/2014/main" id="{A70576DE-7A83-ABB1-6665-7B815A395218}"/>
              </a:ext>
            </a:extLst>
          </p:cNvPr>
          <p:cNvSpPr txBox="1"/>
          <p:nvPr/>
        </p:nvSpPr>
        <p:spPr>
          <a:xfrm>
            <a:off x="842001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36" name="TextBox 135">
            <a:extLst>
              <a:ext uri="{FF2B5EF4-FFF2-40B4-BE49-F238E27FC236}">
                <a16:creationId xmlns:a16="http://schemas.microsoft.com/office/drawing/2014/main" id="{3711B333-64B1-DDB2-C0DD-8577CA24E41C}"/>
              </a:ext>
            </a:extLst>
          </p:cNvPr>
          <p:cNvSpPr txBox="1"/>
          <p:nvPr/>
        </p:nvSpPr>
        <p:spPr>
          <a:xfrm>
            <a:off x="825377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137" name="TextBox 136">
            <a:extLst>
              <a:ext uri="{FF2B5EF4-FFF2-40B4-BE49-F238E27FC236}">
                <a16:creationId xmlns:a16="http://schemas.microsoft.com/office/drawing/2014/main" id="{A4EDE9F8-90FF-6731-9122-29EEEC86327D}"/>
              </a:ext>
            </a:extLst>
          </p:cNvPr>
          <p:cNvSpPr txBox="1"/>
          <p:nvPr/>
        </p:nvSpPr>
        <p:spPr>
          <a:xfrm>
            <a:off x="808754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38" name="TextBox 137">
            <a:extLst>
              <a:ext uri="{FF2B5EF4-FFF2-40B4-BE49-F238E27FC236}">
                <a16:creationId xmlns:a16="http://schemas.microsoft.com/office/drawing/2014/main" id="{A9029056-AC2B-E1C0-B2FB-FF1FA0595F58}"/>
              </a:ext>
            </a:extLst>
          </p:cNvPr>
          <p:cNvSpPr txBox="1"/>
          <p:nvPr/>
        </p:nvSpPr>
        <p:spPr>
          <a:xfrm>
            <a:off x="792131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39" name="TextBox 138">
            <a:extLst>
              <a:ext uri="{FF2B5EF4-FFF2-40B4-BE49-F238E27FC236}">
                <a16:creationId xmlns:a16="http://schemas.microsoft.com/office/drawing/2014/main" id="{A72D472D-B075-DF70-80AC-9D5515DE70A9}"/>
              </a:ext>
            </a:extLst>
          </p:cNvPr>
          <p:cNvSpPr txBox="1"/>
          <p:nvPr/>
        </p:nvSpPr>
        <p:spPr>
          <a:xfrm>
            <a:off x="77550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40" name="TextBox 139">
            <a:extLst>
              <a:ext uri="{FF2B5EF4-FFF2-40B4-BE49-F238E27FC236}">
                <a16:creationId xmlns:a16="http://schemas.microsoft.com/office/drawing/2014/main" id="{BE13096A-2171-0E64-06AC-50AEE9B5653F}"/>
              </a:ext>
            </a:extLst>
          </p:cNvPr>
          <p:cNvSpPr txBox="1"/>
          <p:nvPr/>
        </p:nvSpPr>
        <p:spPr>
          <a:xfrm>
            <a:off x="758884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41" name="TextBox 140">
            <a:extLst>
              <a:ext uri="{FF2B5EF4-FFF2-40B4-BE49-F238E27FC236}">
                <a16:creationId xmlns:a16="http://schemas.microsoft.com/office/drawing/2014/main" id="{8328680C-2CCA-D141-2017-4640788E36C6}"/>
              </a:ext>
            </a:extLst>
          </p:cNvPr>
          <p:cNvSpPr txBox="1"/>
          <p:nvPr/>
        </p:nvSpPr>
        <p:spPr>
          <a:xfrm>
            <a:off x="742261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42" name="TextBox 141">
            <a:extLst>
              <a:ext uri="{FF2B5EF4-FFF2-40B4-BE49-F238E27FC236}">
                <a16:creationId xmlns:a16="http://schemas.microsoft.com/office/drawing/2014/main" id="{596E4D3A-9DA0-D4C1-5ACD-15C5A7EEA177}"/>
              </a:ext>
            </a:extLst>
          </p:cNvPr>
          <p:cNvSpPr txBox="1"/>
          <p:nvPr/>
        </p:nvSpPr>
        <p:spPr>
          <a:xfrm>
            <a:off x="7256380"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43" name="TextBox 142">
            <a:extLst>
              <a:ext uri="{FF2B5EF4-FFF2-40B4-BE49-F238E27FC236}">
                <a16:creationId xmlns:a16="http://schemas.microsoft.com/office/drawing/2014/main" id="{3AAF1A22-6BCB-9FCD-193D-1A02CE588281}"/>
              </a:ext>
            </a:extLst>
          </p:cNvPr>
          <p:cNvSpPr txBox="1"/>
          <p:nvPr/>
        </p:nvSpPr>
        <p:spPr>
          <a:xfrm>
            <a:off x="7125413"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144" name="TextBox 143">
            <a:extLst>
              <a:ext uri="{FF2B5EF4-FFF2-40B4-BE49-F238E27FC236}">
                <a16:creationId xmlns:a16="http://schemas.microsoft.com/office/drawing/2014/main" id="{96DEDF6A-DC5B-984A-3DBB-04C4046E689F}"/>
              </a:ext>
            </a:extLst>
          </p:cNvPr>
          <p:cNvSpPr txBox="1"/>
          <p:nvPr/>
        </p:nvSpPr>
        <p:spPr>
          <a:xfrm>
            <a:off x="6959180"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45" name="TextBox 144">
            <a:extLst>
              <a:ext uri="{FF2B5EF4-FFF2-40B4-BE49-F238E27FC236}">
                <a16:creationId xmlns:a16="http://schemas.microsoft.com/office/drawing/2014/main" id="{C3727A75-E054-9E3C-991A-E63B0B4E70B6}"/>
              </a:ext>
            </a:extLst>
          </p:cNvPr>
          <p:cNvSpPr txBox="1"/>
          <p:nvPr/>
        </p:nvSpPr>
        <p:spPr>
          <a:xfrm>
            <a:off x="6792947"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146" name="TextBox 145">
            <a:extLst>
              <a:ext uri="{FF2B5EF4-FFF2-40B4-BE49-F238E27FC236}">
                <a16:creationId xmlns:a16="http://schemas.microsoft.com/office/drawing/2014/main" id="{69DC2700-8175-5C93-223A-90FF74545A07}"/>
              </a:ext>
            </a:extLst>
          </p:cNvPr>
          <p:cNvSpPr txBox="1"/>
          <p:nvPr/>
        </p:nvSpPr>
        <p:spPr>
          <a:xfrm>
            <a:off x="6626714"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147" name="TextBox 146">
            <a:extLst>
              <a:ext uri="{FF2B5EF4-FFF2-40B4-BE49-F238E27FC236}">
                <a16:creationId xmlns:a16="http://schemas.microsoft.com/office/drawing/2014/main" id="{05A27D02-2E46-2A95-CCDB-7D7DCAC7422A}"/>
              </a:ext>
            </a:extLst>
          </p:cNvPr>
          <p:cNvSpPr txBox="1"/>
          <p:nvPr/>
        </p:nvSpPr>
        <p:spPr>
          <a:xfrm>
            <a:off x="858624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26</a:t>
            </a:r>
          </a:p>
        </p:txBody>
      </p:sp>
      <p:sp>
        <p:nvSpPr>
          <p:cNvPr id="148" name="TextBox 147">
            <a:extLst>
              <a:ext uri="{FF2B5EF4-FFF2-40B4-BE49-F238E27FC236}">
                <a16:creationId xmlns:a16="http://schemas.microsoft.com/office/drawing/2014/main" id="{B3910A06-B0A8-69BB-B914-EEA5718E38AF}"/>
              </a:ext>
            </a:extLst>
          </p:cNvPr>
          <p:cNvSpPr txBox="1"/>
          <p:nvPr/>
        </p:nvSpPr>
        <p:spPr>
          <a:xfrm>
            <a:off x="10581040"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149" name="TextBox 148">
            <a:extLst>
              <a:ext uri="{FF2B5EF4-FFF2-40B4-BE49-F238E27FC236}">
                <a16:creationId xmlns:a16="http://schemas.microsoft.com/office/drawing/2014/main" id="{A2D06ABF-2D5A-4D9F-0D8E-0F5205D10233}"/>
              </a:ext>
            </a:extLst>
          </p:cNvPr>
          <p:cNvSpPr txBox="1"/>
          <p:nvPr/>
        </p:nvSpPr>
        <p:spPr>
          <a:xfrm>
            <a:off x="1041480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150" name="TextBox 149">
            <a:extLst>
              <a:ext uri="{FF2B5EF4-FFF2-40B4-BE49-F238E27FC236}">
                <a16:creationId xmlns:a16="http://schemas.microsoft.com/office/drawing/2014/main" id="{36B0CC1E-605E-39D9-E346-10399697C9D4}"/>
              </a:ext>
            </a:extLst>
          </p:cNvPr>
          <p:cNvSpPr txBox="1"/>
          <p:nvPr/>
        </p:nvSpPr>
        <p:spPr>
          <a:xfrm>
            <a:off x="1024857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a:t>
            </a:r>
          </a:p>
        </p:txBody>
      </p:sp>
      <p:sp>
        <p:nvSpPr>
          <p:cNvPr id="151" name="TextBox 150">
            <a:extLst>
              <a:ext uri="{FF2B5EF4-FFF2-40B4-BE49-F238E27FC236}">
                <a16:creationId xmlns:a16="http://schemas.microsoft.com/office/drawing/2014/main" id="{7363A616-328B-F7DF-5505-F48C21DDBF99}"/>
              </a:ext>
            </a:extLst>
          </p:cNvPr>
          <p:cNvSpPr txBox="1"/>
          <p:nvPr/>
        </p:nvSpPr>
        <p:spPr>
          <a:xfrm>
            <a:off x="1008234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44</a:t>
            </a:r>
          </a:p>
        </p:txBody>
      </p:sp>
      <p:sp>
        <p:nvSpPr>
          <p:cNvPr id="152" name="TextBox 151">
            <a:extLst>
              <a:ext uri="{FF2B5EF4-FFF2-40B4-BE49-F238E27FC236}">
                <a16:creationId xmlns:a16="http://schemas.microsoft.com/office/drawing/2014/main" id="{18F09F7C-A636-7225-99C3-8A44B3FC54D4}"/>
              </a:ext>
            </a:extLst>
          </p:cNvPr>
          <p:cNvSpPr txBox="1"/>
          <p:nvPr/>
        </p:nvSpPr>
        <p:spPr>
          <a:xfrm>
            <a:off x="991610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153" name="TextBox 152">
            <a:extLst>
              <a:ext uri="{FF2B5EF4-FFF2-40B4-BE49-F238E27FC236}">
                <a16:creationId xmlns:a16="http://schemas.microsoft.com/office/drawing/2014/main" id="{B8CC697B-C76C-EC72-1028-E77E9D624D50}"/>
              </a:ext>
            </a:extLst>
          </p:cNvPr>
          <p:cNvSpPr txBox="1"/>
          <p:nvPr/>
        </p:nvSpPr>
        <p:spPr>
          <a:xfrm>
            <a:off x="974987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154" name="TextBox 153">
            <a:extLst>
              <a:ext uri="{FF2B5EF4-FFF2-40B4-BE49-F238E27FC236}">
                <a16:creationId xmlns:a16="http://schemas.microsoft.com/office/drawing/2014/main" id="{6AEBA0E6-C255-45C9-059C-74CC95739785}"/>
              </a:ext>
            </a:extLst>
          </p:cNvPr>
          <p:cNvSpPr txBox="1"/>
          <p:nvPr/>
        </p:nvSpPr>
        <p:spPr>
          <a:xfrm>
            <a:off x="958364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38</a:t>
            </a:r>
          </a:p>
        </p:txBody>
      </p:sp>
      <p:sp>
        <p:nvSpPr>
          <p:cNvPr id="155" name="TextBox 154">
            <a:extLst>
              <a:ext uri="{FF2B5EF4-FFF2-40B4-BE49-F238E27FC236}">
                <a16:creationId xmlns:a16="http://schemas.microsoft.com/office/drawing/2014/main" id="{D4A262C8-567A-F7A5-2453-057486168C25}"/>
              </a:ext>
            </a:extLst>
          </p:cNvPr>
          <p:cNvSpPr txBox="1"/>
          <p:nvPr/>
        </p:nvSpPr>
        <p:spPr>
          <a:xfrm>
            <a:off x="941740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156" name="TextBox 155">
            <a:extLst>
              <a:ext uri="{FF2B5EF4-FFF2-40B4-BE49-F238E27FC236}">
                <a16:creationId xmlns:a16="http://schemas.microsoft.com/office/drawing/2014/main" id="{053E6D12-3B66-C6AA-1B83-5B7E8109369D}"/>
              </a:ext>
            </a:extLst>
          </p:cNvPr>
          <p:cNvSpPr txBox="1"/>
          <p:nvPr/>
        </p:nvSpPr>
        <p:spPr>
          <a:xfrm>
            <a:off x="925117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34</a:t>
            </a:r>
          </a:p>
        </p:txBody>
      </p:sp>
      <p:sp>
        <p:nvSpPr>
          <p:cNvPr id="157" name="TextBox 156">
            <a:extLst>
              <a:ext uri="{FF2B5EF4-FFF2-40B4-BE49-F238E27FC236}">
                <a16:creationId xmlns:a16="http://schemas.microsoft.com/office/drawing/2014/main" id="{23B5B218-03EB-6BD1-47A8-DF8E840FC48E}"/>
              </a:ext>
            </a:extLst>
          </p:cNvPr>
          <p:cNvSpPr txBox="1"/>
          <p:nvPr/>
        </p:nvSpPr>
        <p:spPr>
          <a:xfrm>
            <a:off x="908494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p>
        </p:txBody>
      </p:sp>
      <p:sp>
        <p:nvSpPr>
          <p:cNvPr id="158" name="TextBox 157">
            <a:extLst>
              <a:ext uri="{FF2B5EF4-FFF2-40B4-BE49-F238E27FC236}">
                <a16:creationId xmlns:a16="http://schemas.microsoft.com/office/drawing/2014/main" id="{D9958E8B-E27F-234B-BFC2-44A7E065E22D}"/>
              </a:ext>
            </a:extLst>
          </p:cNvPr>
          <p:cNvSpPr txBox="1"/>
          <p:nvPr/>
        </p:nvSpPr>
        <p:spPr>
          <a:xfrm>
            <a:off x="8918710"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59" name="TextBox 158">
            <a:extLst>
              <a:ext uri="{FF2B5EF4-FFF2-40B4-BE49-F238E27FC236}">
                <a16:creationId xmlns:a16="http://schemas.microsoft.com/office/drawing/2014/main" id="{4CF9F704-751A-275D-98F8-5CF4D907FF35}"/>
              </a:ext>
            </a:extLst>
          </p:cNvPr>
          <p:cNvSpPr txBox="1"/>
          <p:nvPr/>
        </p:nvSpPr>
        <p:spPr>
          <a:xfrm>
            <a:off x="875247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p:txBody>
      </p:sp>
      <p:sp>
        <p:nvSpPr>
          <p:cNvPr id="160" name="TextBox 159">
            <a:extLst>
              <a:ext uri="{FF2B5EF4-FFF2-40B4-BE49-F238E27FC236}">
                <a16:creationId xmlns:a16="http://schemas.microsoft.com/office/drawing/2014/main" id="{B30903A0-30EE-33F7-8432-6D419D9DE1E2}"/>
              </a:ext>
            </a:extLst>
          </p:cNvPr>
          <p:cNvSpPr txBox="1"/>
          <p:nvPr/>
        </p:nvSpPr>
        <p:spPr>
          <a:xfrm>
            <a:off x="1174466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64</a:t>
            </a:r>
          </a:p>
        </p:txBody>
      </p:sp>
      <p:sp>
        <p:nvSpPr>
          <p:cNvPr id="161" name="TextBox 160">
            <a:extLst>
              <a:ext uri="{FF2B5EF4-FFF2-40B4-BE49-F238E27FC236}">
                <a16:creationId xmlns:a16="http://schemas.microsoft.com/office/drawing/2014/main" id="{7AF3842D-DA2E-96DE-27AF-37113F36B1B9}"/>
              </a:ext>
            </a:extLst>
          </p:cNvPr>
          <p:cNvSpPr txBox="1"/>
          <p:nvPr/>
        </p:nvSpPr>
        <p:spPr>
          <a:xfrm>
            <a:off x="1157843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62</a:t>
            </a:r>
          </a:p>
        </p:txBody>
      </p:sp>
      <p:sp>
        <p:nvSpPr>
          <p:cNvPr id="162" name="TextBox 161">
            <a:extLst>
              <a:ext uri="{FF2B5EF4-FFF2-40B4-BE49-F238E27FC236}">
                <a16:creationId xmlns:a16="http://schemas.microsoft.com/office/drawing/2014/main" id="{D3AD8F65-B4CF-0675-2E13-0E58CDDE6E66}"/>
              </a:ext>
            </a:extLst>
          </p:cNvPr>
          <p:cNvSpPr txBox="1"/>
          <p:nvPr/>
        </p:nvSpPr>
        <p:spPr>
          <a:xfrm>
            <a:off x="1141220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163" name="TextBox 162">
            <a:extLst>
              <a:ext uri="{FF2B5EF4-FFF2-40B4-BE49-F238E27FC236}">
                <a16:creationId xmlns:a16="http://schemas.microsoft.com/office/drawing/2014/main" id="{6DCF9AED-1951-8936-E52E-D430F95BFD76}"/>
              </a:ext>
            </a:extLst>
          </p:cNvPr>
          <p:cNvSpPr txBox="1"/>
          <p:nvPr/>
        </p:nvSpPr>
        <p:spPr>
          <a:xfrm>
            <a:off x="1124597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58</a:t>
            </a:r>
          </a:p>
        </p:txBody>
      </p:sp>
      <p:sp>
        <p:nvSpPr>
          <p:cNvPr id="164" name="TextBox 163">
            <a:extLst>
              <a:ext uri="{FF2B5EF4-FFF2-40B4-BE49-F238E27FC236}">
                <a16:creationId xmlns:a16="http://schemas.microsoft.com/office/drawing/2014/main" id="{B6629D4D-99B7-96B4-4B0E-9C6D5BD3CFA6}"/>
              </a:ext>
            </a:extLst>
          </p:cNvPr>
          <p:cNvSpPr txBox="1"/>
          <p:nvPr/>
        </p:nvSpPr>
        <p:spPr>
          <a:xfrm>
            <a:off x="1107973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56</a:t>
            </a:r>
          </a:p>
        </p:txBody>
      </p:sp>
      <p:sp>
        <p:nvSpPr>
          <p:cNvPr id="165" name="TextBox 164">
            <a:extLst>
              <a:ext uri="{FF2B5EF4-FFF2-40B4-BE49-F238E27FC236}">
                <a16:creationId xmlns:a16="http://schemas.microsoft.com/office/drawing/2014/main" id="{59F8A8ED-7317-37FE-6224-E254149CE962}"/>
              </a:ext>
            </a:extLst>
          </p:cNvPr>
          <p:cNvSpPr txBox="1"/>
          <p:nvPr/>
        </p:nvSpPr>
        <p:spPr>
          <a:xfrm>
            <a:off x="1091350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p>
        </p:txBody>
      </p:sp>
      <p:sp>
        <p:nvSpPr>
          <p:cNvPr id="166" name="TextBox 165">
            <a:extLst>
              <a:ext uri="{FF2B5EF4-FFF2-40B4-BE49-F238E27FC236}">
                <a16:creationId xmlns:a16="http://schemas.microsoft.com/office/drawing/2014/main" id="{C07E6E00-D605-A715-2C83-B76C5CDDEC4F}"/>
              </a:ext>
            </a:extLst>
          </p:cNvPr>
          <p:cNvSpPr txBox="1"/>
          <p:nvPr/>
        </p:nvSpPr>
        <p:spPr>
          <a:xfrm>
            <a:off x="1074727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52</a:t>
            </a:r>
          </a:p>
        </p:txBody>
      </p:sp>
      <p:sp>
        <p:nvSpPr>
          <p:cNvPr id="167" name="TextBox 166">
            <a:extLst>
              <a:ext uri="{FF2B5EF4-FFF2-40B4-BE49-F238E27FC236}">
                <a16:creationId xmlns:a16="http://schemas.microsoft.com/office/drawing/2014/main" id="{3325F02C-C968-5453-8E17-0AD73E1B851D}"/>
              </a:ext>
            </a:extLst>
          </p:cNvPr>
          <p:cNvSpPr txBox="1"/>
          <p:nvPr/>
        </p:nvSpPr>
        <p:spPr>
          <a:xfrm>
            <a:off x="6438039"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92</a:t>
            </a:r>
          </a:p>
          <a:p>
            <a:pPr algn="ctr"/>
            <a:r>
              <a:rPr lang="en-GB" sz="800" dirty="0">
                <a:latin typeface="Arial" panose="020B0604020202020204" pitchFamily="34" charset="0"/>
                <a:ea typeface="Aileron" charset="0"/>
                <a:cs typeface="Arial" panose="020B0604020202020204" pitchFamily="34" charset="0"/>
              </a:rPr>
              <a:t>62</a:t>
            </a:r>
          </a:p>
        </p:txBody>
      </p:sp>
      <p:sp>
        <p:nvSpPr>
          <p:cNvPr id="168" name="TextBox 167">
            <a:extLst>
              <a:ext uri="{FF2B5EF4-FFF2-40B4-BE49-F238E27FC236}">
                <a16:creationId xmlns:a16="http://schemas.microsoft.com/office/drawing/2014/main" id="{F462E681-2B25-3733-9B13-95446D07155B}"/>
              </a:ext>
            </a:extLst>
          </p:cNvPr>
          <p:cNvSpPr txBox="1"/>
          <p:nvPr/>
        </p:nvSpPr>
        <p:spPr>
          <a:xfrm>
            <a:off x="8432835"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34</a:t>
            </a:r>
          </a:p>
          <a:p>
            <a:pPr algn="ctr"/>
            <a:r>
              <a:rPr lang="en-GB" sz="800" dirty="0">
                <a:latin typeface="Arial" panose="020B0604020202020204" pitchFamily="34" charset="0"/>
                <a:ea typeface="Aileron" charset="0"/>
                <a:cs typeface="Arial" panose="020B0604020202020204" pitchFamily="34" charset="0"/>
              </a:rPr>
              <a:t>17</a:t>
            </a:r>
          </a:p>
        </p:txBody>
      </p:sp>
      <p:sp>
        <p:nvSpPr>
          <p:cNvPr id="169" name="TextBox 168">
            <a:extLst>
              <a:ext uri="{FF2B5EF4-FFF2-40B4-BE49-F238E27FC236}">
                <a16:creationId xmlns:a16="http://schemas.microsoft.com/office/drawing/2014/main" id="{41CBFE22-B132-DEB6-70FF-DFE98BCB71DA}"/>
              </a:ext>
            </a:extLst>
          </p:cNvPr>
          <p:cNvSpPr txBox="1"/>
          <p:nvPr/>
        </p:nvSpPr>
        <p:spPr>
          <a:xfrm>
            <a:off x="8266602"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38</a:t>
            </a:r>
          </a:p>
          <a:p>
            <a:pPr algn="ctr"/>
            <a:r>
              <a:rPr lang="en-GB" sz="800" dirty="0">
                <a:latin typeface="Arial" panose="020B0604020202020204" pitchFamily="34" charset="0"/>
                <a:ea typeface="Aileron" charset="0"/>
                <a:cs typeface="Arial" panose="020B0604020202020204" pitchFamily="34" charset="0"/>
              </a:rPr>
              <a:t>21</a:t>
            </a:r>
          </a:p>
        </p:txBody>
      </p:sp>
      <p:sp>
        <p:nvSpPr>
          <p:cNvPr id="170" name="TextBox 169">
            <a:extLst>
              <a:ext uri="{FF2B5EF4-FFF2-40B4-BE49-F238E27FC236}">
                <a16:creationId xmlns:a16="http://schemas.microsoft.com/office/drawing/2014/main" id="{8FA139AB-9B6F-8E86-1B17-D601B0CEA666}"/>
              </a:ext>
            </a:extLst>
          </p:cNvPr>
          <p:cNvSpPr txBox="1"/>
          <p:nvPr/>
        </p:nvSpPr>
        <p:spPr>
          <a:xfrm>
            <a:off x="8100369"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43</a:t>
            </a:r>
          </a:p>
          <a:p>
            <a:pPr algn="ctr"/>
            <a:r>
              <a:rPr lang="en-GB" sz="800" dirty="0">
                <a:latin typeface="Arial" panose="020B0604020202020204" pitchFamily="34" charset="0"/>
                <a:ea typeface="Aileron" charset="0"/>
                <a:cs typeface="Arial" panose="020B0604020202020204" pitchFamily="34" charset="0"/>
              </a:rPr>
              <a:t>28</a:t>
            </a:r>
          </a:p>
        </p:txBody>
      </p:sp>
      <p:sp>
        <p:nvSpPr>
          <p:cNvPr id="171" name="TextBox 170">
            <a:extLst>
              <a:ext uri="{FF2B5EF4-FFF2-40B4-BE49-F238E27FC236}">
                <a16:creationId xmlns:a16="http://schemas.microsoft.com/office/drawing/2014/main" id="{7A325800-4DA8-AC86-CD18-17D6E4262E03}"/>
              </a:ext>
            </a:extLst>
          </p:cNvPr>
          <p:cNvSpPr txBox="1"/>
          <p:nvPr/>
        </p:nvSpPr>
        <p:spPr>
          <a:xfrm>
            <a:off x="7934136"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48</a:t>
            </a:r>
          </a:p>
          <a:p>
            <a:pPr algn="ctr"/>
            <a:r>
              <a:rPr lang="en-GB" sz="800" dirty="0">
                <a:latin typeface="Arial" panose="020B0604020202020204" pitchFamily="34" charset="0"/>
                <a:ea typeface="Aileron" charset="0"/>
                <a:cs typeface="Arial" panose="020B0604020202020204" pitchFamily="34" charset="0"/>
              </a:rPr>
              <a:t>32</a:t>
            </a:r>
          </a:p>
        </p:txBody>
      </p:sp>
      <p:sp>
        <p:nvSpPr>
          <p:cNvPr id="172" name="TextBox 171">
            <a:extLst>
              <a:ext uri="{FF2B5EF4-FFF2-40B4-BE49-F238E27FC236}">
                <a16:creationId xmlns:a16="http://schemas.microsoft.com/office/drawing/2014/main" id="{B7F6BED4-6EF2-6281-0D52-10714BDCD473}"/>
              </a:ext>
            </a:extLst>
          </p:cNvPr>
          <p:cNvSpPr txBox="1"/>
          <p:nvPr/>
        </p:nvSpPr>
        <p:spPr>
          <a:xfrm>
            <a:off x="77679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34</a:t>
            </a:r>
          </a:p>
        </p:txBody>
      </p:sp>
      <p:sp>
        <p:nvSpPr>
          <p:cNvPr id="173" name="TextBox 172">
            <a:extLst>
              <a:ext uri="{FF2B5EF4-FFF2-40B4-BE49-F238E27FC236}">
                <a16:creationId xmlns:a16="http://schemas.microsoft.com/office/drawing/2014/main" id="{F9516CEA-A1FF-ECCF-0F17-6ABB633D55E7}"/>
              </a:ext>
            </a:extLst>
          </p:cNvPr>
          <p:cNvSpPr txBox="1"/>
          <p:nvPr/>
        </p:nvSpPr>
        <p:spPr>
          <a:xfrm>
            <a:off x="7601670"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58</a:t>
            </a:r>
          </a:p>
          <a:p>
            <a:pPr algn="ctr"/>
            <a:r>
              <a:rPr lang="en-GB" sz="800" dirty="0">
                <a:latin typeface="Arial" panose="020B0604020202020204" pitchFamily="34" charset="0"/>
                <a:ea typeface="Aileron" charset="0"/>
                <a:cs typeface="Arial" panose="020B0604020202020204" pitchFamily="34" charset="0"/>
              </a:rPr>
              <a:t>40</a:t>
            </a:r>
          </a:p>
        </p:txBody>
      </p:sp>
      <p:sp>
        <p:nvSpPr>
          <p:cNvPr id="174" name="TextBox 173">
            <a:extLst>
              <a:ext uri="{FF2B5EF4-FFF2-40B4-BE49-F238E27FC236}">
                <a16:creationId xmlns:a16="http://schemas.microsoft.com/office/drawing/2014/main" id="{27200D5D-EC34-2D94-9941-A9C88E9FFC3F}"/>
              </a:ext>
            </a:extLst>
          </p:cNvPr>
          <p:cNvSpPr txBox="1"/>
          <p:nvPr/>
        </p:nvSpPr>
        <p:spPr>
          <a:xfrm>
            <a:off x="7435437"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61</a:t>
            </a:r>
          </a:p>
          <a:p>
            <a:pPr algn="ctr"/>
            <a:r>
              <a:rPr lang="en-GB" sz="800" dirty="0">
                <a:latin typeface="Arial" panose="020B0604020202020204" pitchFamily="34" charset="0"/>
                <a:ea typeface="Aileron" charset="0"/>
                <a:cs typeface="Arial" panose="020B0604020202020204" pitchFamily="34" charset="0"/>
              </a:rPr>
              <a:t>43</a:t>
            </a:r>
          </a:p>
        </p:txBody>
      </p:sp>
      <p:sp>
        <p:nvSpPr>
          <p:cNvPr id="175" name="TextBox 174">
            <a:extLst>
              <a:ext uri="{FF2B5EF4-FFF2-40B4-BE49-F238E27FC236}">
                <a16:creationId xmlns:a16="http://schemas.microsoft.com/office/drawing/2014/main" id="{A0C2FAF8-0602-6177-82F1-1680EFF39D24}"/>
              </a:ext>
            </a:extLst>
          </p:cNvPr>
          <p:cNvSpPr txBox="1"/>
          <p:nvPr/>
        </p:nvSpPr>
        <p:spPr>
          <a:xfrm>
            <a:off x="7269204"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66</a:t>
            </a:r>
          </a:p>
          <a:p>
            <a:pPr algn="ctr"/>
            <a:r>
              <a:rPr lang="en-GB" sz="800" dirty="0">
                <a:latin typeface="Arial" panose="020B0604020202020204" pitchFamily="34" charset="0"/>
                <a:ea typeface="Aileron" charset="0"/>
                <a:cs typeface="Arial" panose="020B0604020202020204" pitchFamily="34" charset="0"/>
              </a:rPr>
              <a:t>44</a:t>
            </a:r>
          </a:p>
        </p:txBody>
      </p:sp>
      <p:sp>
        <p:nvSpPr>
          <p:cNvPr id="176" name="TextBox 175">
            <a:extLst>
              <a:ext uri="{FF2B5EF4-FFF2-40B4-BE49-F238E27FC236}">
                <a16:creationId xmlns:a16="http://schemas.microsoft.com/office/drawing/2014/main" id="{B29B65F5-6C23-BA06-2DAA-62AED8D38B7E}"/>
              </a:ext>
            </a:extLst>
          </p:cNvPr>
          <p:cNvSpPr txBox="1"/>
          <p:nvPr/>
        </p:nvSpPr>
        <p:spPr>
          <a:xfrm>
            <a:off x="7102971"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72</a:t>
            </a:r>
          </a:p>
          <a:p>
            <a:pPr algn="ctr"/>
            <a:r>
              <a:rPr lang="en-GB" sz="800" dirty="0">
                <a:latin typeface="Arial" panose="020B0604020202020204" pitchFamily="34" charset="0"/>
                <a:ea typeface="Aileron" charset="0"/>
                <a:cs typeface="Arial" panose="020B0604020202020204" pitchFamily="34" charset="0"/>
              </a:rPr>
              <a:t>53</a:t>
            </a:r>
          </a:p>
        </p:txBody>
      </p:sp>
      <p:sp>
        <p:nvSpPr>
          <p:cNvPr id="177" name="TextBox 176">
            <a:extLst>
              <a:ext uri="{FF2B5EF4-FFF2-40B4-BE49-F238E27FC236}">
                <a16:creationId xmlns:a16="http://schemas.microsoft.com/office/drawing/2014/main" id="{BC8DAA62-A90D-73D4-D8AB-8070E5A0CC9E}"/>
              </a:ext>
            </a:extLst>
          </p:cNvPr>
          <p:cNvSpPr txBox="1"/>
          <p:nvPr/>
        </p:nvSpPr>
        <p:spPr>
          <a:xfrm>
            <a:off x="693673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79</a:t>
            </a:r>
          </a:p>
          <a:p>
            <a:pPr algn="ctr"/>
            <a:r>
              <a:rPr lang="en-GB" sz="800" dirty="0">
                <a:latin typeface="Arial" panose="020B0604020202020204" pitchFamily="34" charset="0"/>
                <a:ea typeface="Aileron" charset="0"/>
                <a:cs typeface="Arial" panose="020B0604020202020204" pitchFamily="34" charset="0"/>
              </a:rPr>
              <a:t>57</a:t>
            </a:r>
          </a:p>
        </p:txBody>
      </p:sp>
      <p:sp>
        <p:nvSpPr>
          <p:cNvPr id="178" name="TextBox 177">
            <a:extLst>
              <a:ext uri="{FF2B5EF4-FFF2-40B4-BE49-F238E27FC236}">
                <a16:creationId xmlns:a16="http://schemas.microsoft.com/office/drawing/2014/main" id="{1EA3023E-F7DB-D8D2-82D8-6BC946A6DEE5}"/>
              </a:ext>
            </a:extLst>
          </p:cNvPr>
          <p:cNvSpPr txBox="1"/>
          <p:nvPr/>
        </p:nvSpPr>
        <p:spPr>
          <a:xfrm>
            <a:off x="6770505"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84</a:t>
            </a:r>
          </a:p>
          <a:p>
            <a:pPr algn="ctr"/>
            <a:r>
              <a:rPr lang="en-GB" sz="800" dirty="0">
                <a:latin typeface="Arial" panose="020B0604020202020204" pitchFamily="34" charset="0"/>
                <a:ea typeface="Aileron" charset="0"/>
                <a:cs typeface="Arial" panose="020B0604020202020204" pitchFamily="34" charset="0"/>
              </a:rPr>
              <a:t>60</a:t>
            </a:r>
          </a:p>
        </p:txBody>
      </p:sp>
      <p:sp>
        <p:nvSpPr>
          <p:cNvPr id="179" name="TextBox 178">
            <a:extLst>
              <a:ext uri="{FF2B5EF4-FFF2-40B4-BE49-F238E27FC236}">
                <a16:creationId xmlns:a16="http://schemas.microsoft.com/office/drawing/2014/main" id="{6A8328FF-8599-2176-9597-279B774910A9}"/>
              </a:ext>
            </a:extLst>
          </p:cNvPr>
          <p:cNvSpPr txBox="1"/>
          <p:nvPr/>
        </p:nvSpPr>
        <p:spPr>
          <a:xfrm>
            <a:off x="6604272"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88</a:t>
            </a:r>
          </a:p>
          <a:p>
            <a:pPr algn="ctr"/>
            <a:r>
              <a:rPr lang="en-GB" sz="800" dirty="0">
                <a:latin typeface="Arial" panose="020B0604020202020204" pitchFamily="34" charset="0"/>
                <a:ea typeface="Aileron" charset="0"/>
                <a:cs typeface="Arial" panose="020B0604020202020204" pitchFamily="34" charset="0"/>
              </a:rPr>
              <a:t>62</a:t>
            </a:r>
          </a:p>
        </p:txBody>
      </p:sp>
      <p:sp>
        <p:nvSpPr>
          <p:cNvPr id="180" name="TextBox 179">
            <a:extLst>
              <a:ext uri="{FF2B5EF4-FFF2-40B4-BE49-F238E27FC236}">
                <a16:creationId xmlns:a16="http://schemas.microsoft.com/office/drawing/2014/main" id="{2F0B6C8A-7985-6074-C1C6-3D7CDF595B41}"/>
              </a:ext>
            </a:extLst>
          </p:cNvPr>
          <p:cNvSpPr txBox="1"/>
          <p:nvPr/>
        </p:nvSpPr>
        <p:spPr>
          <a:xfrm>
            <a:off x="859906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31</a:t>
            </a:r>
          </a:p>
          <a:p>
            <a:pPr algn="ctr"/>
            <a:r>
              <a:rPr lang="en-GB" sz="800" dirty="0">
                <a:latin typeface="Arial" panose="020B0604020202020204" pitchFamily="34" charset="0"/>
                <a:ea typeface="Aileron" charset="0"/>
                <a:cs typeface="Arial" panose="020B0604020202020204" pitchFamily="34" charset="0"/>
              </a:rPr>
              <a:t>16</a:t>
            </a:r>
          </a:p>
        </p:txBody>
      </p:sp>
      <p:sp>
        <p:nvSpPr>
          <p:cNvPr id="181" name="TextBox 180">
            <a:extLst>
              <a:ext uri="{FF2B5EF4-FFF2-40B4-BE49-F238E27FC236}">
                <a16:creationId xmlns:a16="http://schemas.microsoft.com/office/drawing/2014/main" id="{1271E055-1E3D-2F06-4362-349CED208975}"/>
              </a:ext>
            </a:extLst>
          </p:cNvPr>
          <p:cNvSpPr txBox="1"/>
          <p:nvPr/>
        </p:nvSpPr>
        <p:spPr>
          <a:xfrm>
            <a:off x="10622718"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1</a:t>
            </a:r>
          </a:p>
        </p:txBody>
      </p:sp>
      <p:sp>
        <p:nvSpPr>
          <p:cNvPr id="182" name="TextBox 181">
            <a:extLst>
              <a:ext uri="{FF2B5EF4-FFF2-40B4-BE49-F238E27FC236}">
                <a16:creationId xmlns:a16="http://schemas.microsoft.com/office/drawing/2014/main" id="{3D75A000-367E-9507-389A-433EEE3937D6}"/>
              </a:ext>
            </a:extLst>
          </p:cNvPr>
          <p:cNvSpPr txBox="1"/>
          <p:nvPr/>
        </p:nvSpPr>
        <p:spPr>
          <a:xfrm>
            <a:off x="10456485"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4</a:t>
            </a:r>
          </a:p>
        </p:txBody>
      </p:sp>
      <p:sp>
        <p:nvSpPr>
          <p:cNvPr id="183" name="TextBox 182">
            <a:extLst>
              <a:ext uri="{FF2B5EF4-FFF2-40B4-BE49-F238E27FC236}">
                <a16:creationId xmlns:a16="http://schemas.microsoft.com/office/drawing/2014/main" id="{D141F913-3EC3-41A6-583B-6B509302D838}"/>
              </a:ext>
            </a:extLst>
          </p:cNvPr>
          <p:cNvSpPr txBox="1"/>
          <p:nvPr/>
        </p:nvSpPr>
        <p:spPr>
          <a:xfrm>
            <a:off x="10290252"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4</a:t>
            </a:r>
          </a:p>
        </p:txBody>
      </p:sp>
      <p:sp>
        <p:nvSpPr>
          <p:cNvPr id="184" name="TextBox 183">
            <a:extLst>
              <a:ext uri="{FF2B5EF4-FFF2-40B4-BE49-F238E27FC236}">
                <a16:creationId xmlns:a16="http://schemas.microsoft.com/office/drawing/2014/main" id="{408BC2A7-D5E7-272B-9863-AA9A50FDD28A}"/>
              </a:ext>
            </a:extLst>
          </p:cNvPr>
          <p:cNvSpPr txBox="1"/>
          <p:nvPr/>
        </p:nvSpPr>
        <p:spPr>
          <a:xfrm>
            <a:off x="10124019"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5</a:t>
            </a:r>
          </a:p>
        </p:txBody>
      </p:sp>
      <p:sp>
        <p:nvSpPr>
          <p:cNvPr id="185" name="TextBox 184">
            <a:extLst>
              <a:ext uri="{FF2B5EF4-FFF2-40B4-BE49-F238E27FC236}">
                <a16:creationId xmlns:a16="http://schemas.microsoft.com/office/drawing/2014/main" id="{44C900A8-F3A8-BA2D-323E-2BE1E5FB8A47}"/>
              </a:ext>
            </a:extLst>
          </p:cNvPr>
          <p:cNvSpPr txBox="1"/>
          <p:nvPr/>
        </p:nvSpPr>
        <p:spPr>
          <a:xfrm>
            <a:off x="9928932"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5</a:t>
            </a:r>
          </a:p>
        </p:txBody>
      </p:sp>
      <p:sp>
        <p:nvSpPr>
          <p:cNvPr id="186" name="TextBox 185">
            <a:extLst>
              <a:ext uri="{FF2B5EF4-FFF2-40B4-BE49-F238E27FC236}">
                <a16:creationId xmlns:a16="http://schemas.microsoft.com/office/drawing/2014/main" id="{A81E44D5-3A38-726F-F102-157F742E2F3C}"/>
              </a:ext>
            </a:extLst>
          </p:cNvPr>
          <p:cNvSpPr txBox="1"/>
          <p:nvPr/>
        </p:nvSpPr>
        <p:spPr>
          <a:xfrm>
            <a:off x="9762699"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a:p>
            <a:pPr algn="ctr"/>
            <a:r>
              <a:rPr lang="en-GB" sz="800" dirty="0">
                <a:latin typeface="Arial" panose="020B0604020202020204" pitchFamily="34" charset="0"/>
                <a:ea typeface="Aileron" charset="0"/>
                <a:cs typeface="Arial" panose="020B0604020202020204" pitchFamily="34" charset="0"/>
              </a:rPr>
              <a:t>6</a:t>
            </a:r>
          </a:p>
        </p:txBody>
      </p:sp>
      <p:sp>
        <p:nvSpPr>
          <p:cNvPr id="187" name="TextBox 186">
            <a:extLst>
              <a:ext uri="{FF2B5EF4-FFF2-40B4-BE49-F238E27FC236}">
                <a16:creationId xmlns:a16="http://schemas.microsoft.com/office/drawing/2014/main" id="{8381ACED-5099-3307-8031-A778C20029E8}"/>
              </a:ext>
            </a:extLst>
          </p:cNvPr>
          <p:cNvSpPr txBox="1"/>
          <p:nvPr/>
        </p:nvSpPr>
        <p:spPr>
          <a:xfrm>
            <a:off x="9596466"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a:p>
            <a:pPr algn="ctr"/>
            <a:r>
              <a:rPr lang="en-GB" sz="800" dirty="0">
                <a:latin typeface="Arial" panose="020B0604020202020204" pitchFamily="34" charset="0"/>
                <a:ea typeface="Aileron" charset="0"/>
                <a:cs typeface="Arial" panose="020B0604020202020204" pitchFamily="34" charset="0"/>
              </a:rPr>
              <a:t>6</a:t>
            </a:r>
          </a:p>
        </p:txBody>
      </p:sp>
      <p:sp>
        <p:nvSpPr>
          <p:cNvPr id="188" name="TextBox 187">
            <a:extLst>
              <a:ext uri="{FF2B5EF4-FFF2-40B4-BE49-F238E27FC236}">
                <a16:creationId xmlns:a16="http://schemas.microsoft.com/office/drawing/2014/main" id="{E60E80C2-DE1E-FF7F-F8B7-8931246F99ED}"/>
              </a:ext>
            </a:extLst>
          </p:cNvPr>
          <p:cNvSpPr txBox="1"/>
          <p:nvPr/>
        </p:nvSpPr>
        <p:spPr>
          <a:xfrm>
            <a:off x="943023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a:p>
            <a:pPr algn="ctr"/>
            <a:r>
              <a:rPr lang="en-GB" sz="800" dirty="0">
                <a:latin typeface="Arial" panose="020B0604020202020204" pitchFamily="34" charset="0"/>
                <a:ea typeface="Aileron" charset="0"/>
                <a:cs typeface="Arial" panose="020B0604020202020204" pitchFamily="34" charset="0"/>
              </a:rPr>
              <a:t>7</a:t>
            </a:r>
          </a:p>
        </p:txBody>
      </p:sp>
      <p:sp>
        <p:nvSpPr>
          <p:cNvPr id="189" name="TextBox 188">
            <a:extLst>
              <a:ext uri="{FF2B5EF4-FFF2-40B4-BE49-F238E27FC236}">
                <a16:creationId xmlns:a16="http://schemas.microsoft.com/office/drawing/2014/main" id="{5E04781F-24A7-3935-D2B8-23F79E42E95F}"/>
              </a:ext>
            </a:extLst>
          </p:cNvPr>
          <p:cNvSpPr txBox="1"/>
          <p:nvPr/>
        </p:nvSpPr>
        <p:spPr>
          <a:xfrm>
            <a:off x="9264000"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a:p>
            <a:pPr algn="ctr"/>
            <a:r>
              <a:rPr lang="en-GB" sz="800" dirty="0">
                <a:latin typeface="Arial" panose="020B0604020202020204" pitchFamily="34" charset="0"/>
                <a:ea typeface="Aileron" charset="0"/>
                <a:cs typeface="Arial" panose="020B0604020202020204" pitchFamily="34" charset="0"/>
              </a:rPr>
              <a:t>8</a:t>
            </a:r>
          </a:p>
        </p:txBody>
      </p:sp>
      <p:sp>
        <p:nvSpPr>
          <p:cNvPr id="190" name="TextBox 189">
            <a:extLst>
              <a:ext uri="{FF2B5EF4-FFF2-40B4-BE49-F238E27FC236}">
                <a16:creationId xmlns:a16="http://schemas.microsoft.com/office/drawing/2014/main" id="{1322CA83-3A85-F20F-ECF0-4C2844BDEA34}"/>
              </a:ext>
            </a:extLst>
          </p:cNvPr>
          <p:cNvSpPr txBox="1"/>
          <p:nvPr/>
        </p:nvSpPr>
        <p:spPr>
          <a:xfrm>
            <a:off x="9097767"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a:p>
            <a:pPr algn="ctr"/>
            <a:r>
              <a:rPr lang="en-GB" sz="800" dirty="0">
                <a:latin typeface="Arial" panose="020B0604020202020204" pitchFamily="34" charset="0"/>
                <a:ea typeface="Aileron" charset="0"/>
                <a:cs typeface="Arial" panose="020B0604020202020204" pitchFamily="34" charset="0"/>
              </a:rPr>
              <a:t>8</a:t>
            </a:r>
          </a:p>
        </p:txBody>
      </p:sp>
      <p:sp>
        <p:nvSpPr>
          <p:cNvPr id="191" name="TextBox 190">
            <a:extLst>
              <a:ext uri="{FF2B5EF4-FFF2-40B4-BE49-F238E27FC236}">
                <a16:creationId xmlns:a16="http://schemas.microsoft.com/office/drawing/2014/main" id="{75235B4B-44D3-8122-F481-D22745D681B6}"/>
              </a:ext>
            </a:extLst>
          </p:cNvPr>
          <p:cNvSpPr txBox="1"/>
          <p:nvPr/>
        </p:nvSpPr>
        <p:spPr>
          <a:xfrm>
            <a:off x="8931534"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a:p>
            <a:pPr algn="ctr"/>
            <a:r>
              <a:rPr lang="en-GB" sz="800" dirty="0">
                <a:latin typeface="Arial" panose="020B0604020202020204" pitchFamily="34" charset="0"/>
                <a:ea typeface="Aileron" charset="0"/>
                <a:cs typeface="Arial" panose="020B0604020202020204" pitchFamily="34" charset="0"/>
              </a:rPr>
              <a:t>10</a:t>
            </a:r>
          </a:p>
        </p:txBody>
      </p:sp>
      <p:sp>
        <p:nvSpPr>
          <p:cNvPr id="192" name="TextBox 191">
            <a:extLst>
              <a:ext uri="{FF2B5EF4-FFF2-40B4-BE49-F238E27FC236}">
                <a16:creationId xmlns:a16="http://schemas.microsoft.com/office/drawing/2014/main" id="{DBDB44B3-0868-423A-8D6F-932BBE94C8BA}"/>
              </a:ext>
            </a:extLst>
          </p:cNvPr>
          <p:cNvSpPr txBox="1"/>
          <p:nvPr/>
        </p:nvSpPr>
        <p:spPr>
          <a:xfrm>
            <a:off x="8765301"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a:p>
            <a:pPr algn="ctr"/>
            <a:r>
              <a:rPr lang="en-GB" sz="800" dirty="0">
                <a:latin typeface="Arial" panose="020B0604020202020204" pitchFamily="34" charset="0"/>
                <a:ea typeface="Aileron" charset="0"/>
                <a:cs typeface="Arial" panose="020B0604020202020204" pitchFamily="34" charset="0"/>
              </a:rPr>
              <a:t>11</a:t>
            </a:r>
          </a:p>
        </p:txBody>
      </p:sp>
      <p:sp>
        <p:nvSpPr>
          <p:cNvPr id="193" name="TextBox 192">
            <a:extLst>
              <a:ext uri="{FF2B5EF4-FFF2-40B4-BE49-F238E27FC236}">
                <a16:creationId xmlns:a16="http://schemas.microsoft.com/office/drawing/2014/main" id="{0B97A224-BE90-FC65-409D-43692C895DD2}"/>
              </a:ext>
            </a:extLst>
          </p:cNvPr>
          <p:cNvSpPr txBox="1"/>
          <p:nvPr/>
        </p:nvSpPr>
        <p:spPr>
          <a:xfrm>
            <a:off x="11786340"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94" name="TextBox 193">
            <a:extLst>
              <a:ext uri="{FF2B5EF4-FFF2-40B4-BE49-F238E27FC236}">
                <a16:creationId xmlns:a16="http://schemas.microsoft.com/office/drawing/2014/main" id="{ABE648E5-46BF-EC6A-D0DE-721C8212D7FE}"/>
              </a:ext>
            </a:extLst>
          </p:cNvPr>
          <p:cNvSpPr txBox="1"/>
          <p:nvPr/>
        </p:nvSpPr>
        <p:spPr>
          <a:xfrm>
            <a:off x="11620116"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95" name="TextBox 194">
            <a:extLst>
              <a:ext uri="{FF2B5EF4-FFF2-40B4-BE49-F238E27FC236}">
                <a16:creationId xmlns:a16="http://schemas.microsoft.com/office/drawing/2014/main" id="{B4E30EEA-C265-8AF7-8785-4A0BF3ECD0CE}"/>
              </a:ext>
            </a:extLst>
          </p:cNvPr>
          <p:cNvSpPr txBox="1"/>
          <p:nvPr/>
        </p:nvSpPr>
        <p:spPr>
          <a:xfrm>
            <a:off x="11453883"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96" name="TextBox 195">
            <a:extLst>
              <a:ext uri="{FF2B5EF4-FFF2-40B4-BE49-F238E27FC236}">
                <a16:creationId xmlns:a16="http://schemas.microsoft.com/office/drawing/2014/main" id="{986628B5-BA98-4025-E4E4-054D31E84E2A}"/>
              </a:ext>
            </a:extLst>
          </p:cNvPr>
          <p:cNvSpPr txBox="1"/>
          <p:nvPr/>
        </p:nvSpPr>
        <p:spPr>
          <a:xfrm>
            <a:off x="11287650"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97" name="TextBox 196">
            <a:extLst>
              <a:ext uri="{FF2B5EF4-FFF2-40B4-BE49-F238E27FC236}">
                <a16:creationId xmlns:a16="http://schemas.microsoft.com/office/drawing/2014/main" id="{01CEB9AE-9FD4-8EC7-51AA-30AA2271A535}"/>
              </a:ext>
            </a:extLst>
          </p:cNvPr>
          <p:cNvSpPr txBox="1"/>
          <p:nvPr/>
        </p:nvSpPr>
        <p:spPr>
          <a:xfrm>
            <a:off x="1112141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98" name="TextBox 197">
            <a:extLst>
              <a:ext uri="{FF2B5EF4-FFF2-40B4-BE49-F238E27FC236}">
                <a16:creationId xmlns:a16="http://schemas.microsoft.com/office/drawing/2014/main" id="{07F2DCC4-1FF6-91BC-7F11-0A3590EEC9DE}"/>
              </a:ext>
            </a:extLst>
          </p:cNvPr>
          <p:cNvSpPr txBox="1"/>
          <p:nvPr/>
        </p:nvSpPr>
        <p:spPr>
          <a:xfrm>
            <a:off x="10955184"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99" name="TextBox 198">
            <a:extLst>
              <a:ext uri="{FF2B5EF4-FFF2-40B4-BE49-F238E27FC236}">
                <a16:creationId xmlns:a16="http://schemas.microsoft.com/office/drawing/2014/main" id="{25646DB0-06C8-EFE9-A397-60439B287F20}"/>
              </a:ext>
            </a:extLst>
          </p:cNvPr>
          <p:cNvSpPr txBox="1"/>
          <p:nvPr/>
        </p:nvSpPr>
        <p:spPr>
          <a:xfrm>
            <a:off x="10788951"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0</a:t>
            </a:r>
          </a:p>
        </p:txBody>
      </p:sp>
      <p:sp>
        <p:nvSpPr>
          <p:cNvPr id="200" name="TextBox 199">
            <a:extLst>
              <a:ext uri="{FF2B5EF4-FFF2-40B4-BE49-F238E27FC236}">
                <a16:creationId xmlns:a16="http://schemas.microsoft.com/office/drawing/2014/main" id="{E67BF7CF-E2F8-D236-7A4E-85FE9725C6F2}"/>
              </a:ext>
            </a:extLst>
          </p:cNvPr>
          <p:cNvSpPr txBox="1"/>
          <p:nvPr/>
        </p:nvSpPr>
        <p:spPr>
          <a:xfrm>
            <a:off x="5908058" y="5426965"/>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Olaparib</a:t>
            </a:r>
          </a:p>
          <a:p>
            <a:pPr algn="r"/>
            <a:r>
              <a:rPr lang="en-GB" sz="800" b="1" dirty="0">
                <a:solidFill>
                  <a:schemeClr val="accent6"/>
                </a:solidFill>
                <a:latin typeface="Arial" panose="020B0604020202020204" pitchFamily="34" charset="0"/>
                <a:cs typeface="Arial" panose="020B0604020202020204" pitchFamily="34" charset="0"/>
              </a:rPr>
              <a:t>Placebo</a:t>
            </a:r>
          </a:p>
        </p:txBody>
      </p:sp>
      <p:sp>
        <p:nvSpPr>
          <p:cNvPr id="201" name="TextBox 200">
            <a:extLst>
              <a:ext uri="{FF2B5EF4-FFF2-40B4-BE49-F238E27FC236}">
                <a16:creationId xmlns:a16="http://schemas.microsoft.com/office/drawing/2014/main" id="{21204B45-7173-4ABB-6EA0-6DE9268141C5}"/>
              </a:ext>
            </a:extLst>
          </p:cNvPr>
          <p:cNvSpPr txBox="1"/>
          <p:nvPr/>
        </p:nvSpPr>
        <p:spPr>
          <a:xfrm>
            <a:off x="7447304" y="5317026"/>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since random assignment (months)</a:t>
            </a:r>
          </a:p>
        </p:txBody>
      </p:sp>
      <p:graphicFrame>
        <p:nvGraphicFramePr>
          <p:cNvPr id="202" name="Table 201">
            <a:extLst>
              <a:ext uri="{FF2B5EF4-FFF2-40B4-BE49-F238E27FC236}">
                <a16:creationId xmlns:a16="http://schemas.microsoft.com/office/drawing/2014/main" id="{75F5EF9C-CE87-60FA-04EB-23C56A5384D4}"/>
              </a:ext>
            </a:extLst>
          </p:cNvPr>
          <p:cNvGraphicFramePr>
            <a:graphicFrameLocks noGrp="1"/>
          </p:cNvGraphicFramePr>
          <p:nvPr>
            <p:extLst>
              <p:ext uri="{D42A27DB-BD31-4B8C-83A1-F6EECF244321}">
                <p14:modId xmlns:p14="http://schemas.microsoft.com/office/powerpoint/2010/main" val="1074387294"/>
              </p:ext>
            </p:extLst>
          </p:nvPr>
        </p:nvGraphicFramePr>
        <p:xfrm>
          <a:off x="8157410" y="1916832"/>
          <a:ext cx="3476858" cy="119448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Olaparib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(n=92)</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Placebo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(n=62)</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61 (66.3)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47 (75.8)</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1" dirty="0">
                          <a:latin typeface="Arial" panose="020B0604020202020204" pitchFamily="34" charset="0"/>
                          <a:cs typeface="Arial" panose="020B0604020202020204" pitchFamily="34" charset="0"/>
                        </a:rPr>
                        <a:t>Median OS,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19.0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19.2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876350"/>
                  </a:ext>
                </a:extLst>
              </a:tr>
              <a:tr h="70969">
                <a:tc>
                  <a:txBody>
                    <a:bodyPr/>
                    <a:lstStyle/>
                    <a:p>
                      <a:r>
                        <a:rPr lang="en-US" sz="900" b="1" dirty="0">
                          <a:latin typeface="Arial" panose="020B0604020202020204" pitchFamily="34" charset="0"/>
                          <a:cs typeface="Arial" panose="020B0604020202020204" pitchFamily="34" charset="0"/>
                        </a:rPr>
                        <a:t>HR (95% CI)</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P value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0.83 (0.56-1.22)</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0.3487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1" dirty="0">
                          <a:latin typeface="Arial" panose="020B0604020202020204" pitchFamily="34" charset="0"/>
                          <a:cs typeface="Arial" panose="020B0604020202020204" pitchFamily="34" charset="0"/>
                        </a:rPr>
                        <a:t>Ongoing investigational treatment at DCO,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13 (14.1)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 (3.2)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bl>
          </a:graphicData>
        </a:graphic>
      </p:graphicFrame>
    </p:spTree>
    <p:extLst>
      <p:ext uri="{BB962C8B-B14F-4D97-AF65-F5344CB8AC3E}">
        <p14:creationId xmlns:p14="http://schemas.microsoft.com/office/powerpoint/2010/main" val="5353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76D06-B857-84FA-4FC1-2F0B012BF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0A5F7-807F-8835-0C6E-55D7FB291A53}"/>
              </a:ext>
            </a:extLst>
          </p:cNvPr>
          <p:cNvSpPr>
            <a:spLocks noGrp="1"/>
          </p:cNvSpPr>
          <p:nvPr>
            <p:ph type="title"/>
          </p:nvPr>
        </p:nvSpPr>
        <p:spPr/>
        <p:txBody>
          <a:bodyPr/>
          <a:lstStyle/>
          <a:p>
            <a:r>
              <a:rPr lang="en-GB" dirty="0"/>
              <a:t>Targeted therapy for pancreatic adenocarcinoma</a:t>
            </a:r>
          </a:p>
        </p:txBody>
      </p:sp>
      <p:graphicFrame>
        <p:nvGraphicFramePr>
          <p:cNvPr id="6" name="Content Placeholder 5">
            <a:extLst>
              <a:ext uri="{FF2B5EF4-FFF2-40B4-BE49-F238E27FC236}">
                <a16:creationId xmlns:a16="http://schemas.microsoft.com/office/drawing/2014/main" id="{A86C69CC-846E-58E5-7C10-7BB7665F2092}"/>
              </a:ext>
            </a:extLst>
          </p:cNvPr>
          <p:cNvGraphicFramePr>
            <a:graphicFrameLocks noGrp="1"/>
          </p:cNvGraphicFramePr>
          <p:nvPr>
            <p:ph sz="quarter" idx="14"/>
            <p:extLst>
              <p:ext uri="{D42A27DB-BD31-4B8C-83A1-F6EECF244321}">
                <p14:modId xmlns:p14="http://schemas.microsoft.com/office/powerpoint/2010/main" val="3153172898"/>
              </p:ext>
            </p:extLst>
          </p:nvPr>
        </p:nvGraphicFramePr>
        <p:xfrm>
          <a:off x="620713" y="969160"/>
          <a:ext cx="10961685" cy="4764096"/>
        </p:xfrm>
        <a:graphic>
          <a:graphicData uri="http://schemas.openxmlformats.org/drawingml/2006/table">
            <a:tbl>
              <a:tblPr firstRow="1" bandRow="1">
                <a:tableStyleId>{5C22544A-7EE6-4342-B048-85BDC9FD1C3A}</a:tableStyleId>
              </a:tblPr>
              <a:tblGrid>
                <a:gridCol w="2016459">
                  <a:extLst>
                    <a:ext uri="{9D8B030D-6E8A-4147-A177-3AD203B41FA5}">
                      <a16:colId xmlns:a16="http://schemas.microsoft.com/office/drawing/2014/main" val="2940629016"/>
                    </a:ext>
                  </a:extLst>
                </a:gridCol>
                <a:gridCol w="3202612">
                  <a:extLst>
                    <a:ext uri="{9D8B030D-6E8A-4147-A177-3AD203B41FA5}">
                      <a16:colId xmlns:a16="http://schemas.microsoft.com/office/drawing/2014/main" val="600332487"/>
                    </a:ext>
                  </a:extLst>
                </a:gridCol>
                <a:gridCol w="5742614">
                  <a:extLst>
                    <a:ext uri="{9D8B030D-6E8A-4147-A177-3AD203B41FA5}">
                      <a16:colId xmlns:a16="http://schemas.microsoft.com/office/drawing/2014/main" val="2941739985"/>
                    </a:ext>
                  </a:extLst>
                </a:gridCol>
              </a:tblGrid>
              <a:tr h="163677">
                <a:tc>
                  <a:txBody>
                    <a:bodyPr/>
                    <a:lstStyle/>
                    <a:p>
                      <a:r>
                        <a:rPr lang="en-US" sz="1050" dirty="0">
                          <a:latin typeface="Arial" panose="020B0604020202020204" pitchFamily="34" charset="0"/>
                          <a:cs typeface="Arial" panose="020B0604020202020204" pitchFamily="34" charset="0"/>
                        </a:rPr>
                        <a:t>Molecular Target</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US" sz="1050" dirty="0">
                          <a:latin typeface="Arial" panose="020B0604020202020204" pitchFamily="34" charset="0"/>
                          <a:cs typeface="Arial" panose="020B0604020202020204" pitchFamily="34" charset="0"/>
                        </a:rPr>
                        <a:t>Targeted Therapy</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GB" sz="1050" dirty="0">
                          <a:latin typeface="Arial" panose="020B0604020202020204" pitchFamily="34" charset="0"/>
                          <a:cs typeface="Arial" panose="020B0604020202020204" pitchFamily="34" charset="0"/>
                        </a:rPr>
                        <a:t>NCCN panel recommendations</a:t>
                      </a:r>
                    </a:p>
                  </a:txBody>
                  <a:tcPr marT="64800" marB="64800" anchor="ctr"/>
                </a:tc>
                <a:extLst>
                  <a:ext uri="{0D108BD9-81ED-4DB2-BD59-A6C34878D82A}">
                    <a16:rowId xmlns:a16="http://schemas.microsoft.com/office/drawing/2014/main" val="1561569419"/>
                  </a:ext>
                </a:extLst>
              </a:tr>
              <a:tr h="0">
                <a:tc rowSpan="3">
                  <a:txBody>
                    <a:bodyPr/>
                    <a:lstStyle/>
                    <a:p>
                      <a:r>
                        <a:rPr lang="en-GB" sz="1000" b="0" i="1" dirty="0">
                          <a:latin typeface="Arial" panose="020B0604020202020204" pitchFamily="34" charset="0"/>
                          <a:cs typeface="Arial" panose="020B0604020202020204" pitchFamily="34" charset="0"/>
                        </a:rPr>
                        <a:t>NTRK</a:t>
                      </a:r>
                      <a:r>
                        <a:rPr lang="en-GB" sz="1000" b="0" dirty="0">
                          <a:latin typeface="Arial" panose="020B0604020202020204" pitchFamily="34" charset="0"/>
                          <a:cs typeface="Arial" panose="020B0604020202020204" pitchFamily="34" charset="0"/>
                        </a:rPr>
                        <a:t> gene fusions</a:t>
                      </a:r>
                    </a:p>
                  </a:txBody>
                  <a:tcPr marT="64800" marB="64800" anchor="ctr">
                    <a:solidFill>
                      <a:srgbClr val="EAD1CE"/>
                    </a:solidFill>
                  </a:tcPr>
                </a:tc>
                <a:tc>
                  <a:txBody>
                    <a:bodyPr/>
                    <a:lstStyle/>
                    <a:p>
                      <a:r>
                        <a:rPr lang="en-GB" sz="1000" dirty="0">
                          <a:latin typeface="Arial" panose="020B0604020202020204" pitchFamily="34" charset="0"/>
                          <a:cs typeface="Arial" panose="020B0604020202020204" pitchFamily="34" charset="0"/>
                        </a:rPr>
                        <a:t>Larotrectinib</a:t>
                      </a:r>
                    </a:p>
                  </a:txBody>
                  <a:tcPr marT="64800" marB="64800" anchor="ctr">
                    <a:solidFill>
                      <a:srgbClr val="EAD1CE"/>
                    </a:solidFill>
                  </a:tcPr>
                </a:tc>
                <a:tc rowSpan="2">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and subsequent treatment options for pts with </a:t>
                      </a:r>
                      <a:r>
                        <a:rPr lang="en-US" sz="1000" b="0" i="1" u="none" strike="noStrike" kern="1200" baseline="0" dirty="0">
                          <a:solidFill>
                            <a:schemeClr val="dk1"/>
                          </a:solidFill>
                          <a:latin typeface="Arial" panose="020B0604020202020204" pitchFamily="34" charset="0"/>
                          <a:ea typeface="+mn-ea"/>
                          <a:cs typeface="Arial" panose="020B0604020202020204" pitchFamily="34" charset="0"/>
                        </a:rPr>
                        <a:t>NTRK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gene fusion-positive locally advanced or metastatic pancreatic adenocarcinoma and for recurrent disease</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extLst>
                  <a:ext uri="{0D108BD9-81ED-4DB2-BD59-A6C34878D82A}">
                    <a16:rowId xmlns:a16="http://schemas.microsoft.com/office/drawing/2014/main" val="1032709002"/>
                  </a:ext>
                </a:extLst>
              </a:tr>
              <a:tr h="0">
                <a:tc vMerge="1">
                  <a:txBody>
                    <a:bodyPr/>
                    <a:lstStyle/>
                    <a:p>
                      <a:endParaRPr lang="en-GB" sz="1600"/>
                    </a:p>
                  </a:txBody>
                  <a:tcPr/>
                </a:tc>
                <a:tc>
                  <a:txBody>
                    <a:bodyPr/>
                    <a:lstStyle/>
                    <a:p>
                      <a:r>
                        <a:rPr lang="en-GB" sz="1000" dirty="0" err="1">
                          <a:latin typeface="Arial" panose="020B0604020202020204" pitchFamily="34" charset="0"/>
                          <a:cs typeface="Arial" panose="020B0604020202020204" pitchFamily="34" charset="0"/>
                        </a:rPr>
                        <a:t>Entrectinib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vMerge="1">
                  <a:txBody>
                    <a:bodyPr/>
                    <a:lstStyle/>
                    <a:p>
                      <a:endParaRPr lang="en-GB" sz="1600" dirty="0"/>
                    </a:p>
                  </a:txBody>
                  <a:tcPr/>
                </a:tc>
                <a:extLst>
                  <a:ext uri="{0D108BD9-81ED-4DB2-BD59-A6C34878D82A}">
                    <a16:rowId xmlns:a16="http://schemas.microsoft.com/office/drawing/2014/main" val="2675257416"/>
                  </a:ext>
                </a:extLst>
              </a:tr>
              <a:tr h="419664">
                <a:tc vMerge="1">
                  <a:txBody>
                    <a:bodyPr/>
                    <a:lstStyle/>
                    <a:p>
                      <a:endParaRPr lang="en-GB" sz="1400" b="0" dirty="0"/>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Repotrectinib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GB" sz="1000" b="0" i="0" u="none" strike="noStrike" kern="1200" baseline="0" dirty="0">
                          <a:solidFill>
                            <a:schemeClr val="dk1"/>
                          </a:solidFill>
                          <a:latin typeface="Arial" panose="020B0604020202020204" pitchFamily="34" charset="0"/>
                          <a:ea typeface="+mn-ea"/>
                          <a:cs typeface="Arial" panose="020B0604020202020204" pitchFamily="34" charset="0"/>
                        </a:rPr>
                        <a:t>Category 2B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recommendation as 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for patients with metastatic disease (PS 3) and subsequent therapy or therapy for recurrent disease for patients with intermediate/poor PS (PS 2-3)</a:t>
                      </a:r>
                      <a:endParaRPr lang="en-GB" sz="1000" dirty="0">
                        <a:latin typeface="Arial" panose="020B0604020202020204" pitchFamily="34" charset="0"/>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438791160"/>
                  </a:ext>
                </a:extLst>
              </a:tr>
              <a:tr h="458076">
                <a:tc>
                  <a:txBody>
                    <a:bodyPr/>
                    <a:lstStyle/>
                    <a:p>
                      <a:r>
                        <a:rPr lang="en-GB" sz="1000" b="0" i="1" dirty="0">
                          <a:latin typeface="Arial" panose="020B0604020202020204" pitchFamily="34" charset="0"/>
                          <a:cs typeface="Arial" panose="020B0604020202020204" pitchFamily="34" charset="0"/>
                        </a:rPr>
                        <a:t>RET </a:t>
                      </a:r>
                      <a:r>
                        <a:rPr lang="en-GB" sz="1000" b="0" i="0" dirty="0">
                          <a:latin typeface="Arial" panose="020B0604020202020204" pitchFamily="34" charset="0"/>
                          <a:cs typeface="Arial" panose="020B0604020202020204" pitchFamily="34" charset="0"/>
                        </a:rPr>
                        <a:t>gene</a:t>
                      </a:r>
                      <a:r>
                        <a:rPr lang="en-GB" sz="1000" b="0" i="1"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rPr>
                        <a:t>fusions</a:t>
                      </a:r>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Selpercatinib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1</a:t>
                      </a:r>
                      <a:r>
                        <a:rPr lang="en-US" sz="1000" kern="1200" baseline="30000" dirty="0">
                          <a:solidFill>
                            <a:schemeClr val="dk1"/>
                          </a:solidFill>
                          <a:latin typeface="Arial" panose="020B0604020202020204" pitchFamily="34" charset="0"/>
                          <a:ea typeface="+mn-ea"/>
                          <a:cs typeface="Arial" panose="020B0604020202020204" pitchFamily="34" charset="0"/>
                        </a:rPr>
                        <a:t>st</a:t>
                      </a:r>
                      <a:r>
                        <a:rPr lang="en-US" sz="1000" kern="1200" dirty="0">
                          <a:solidFill>
                            <a:schemeClr val="dk1"/>
                          </a:solidFill>
                          <a:latin typeface="Arial" panose="020B0604020202020204" pitchFamily="34" charset="0"/>
                          <a:ea typeface="+mn-ea"/>
                          <a:cs typeface="Arial" panose="020B0604020202020204" pitchFamily="34" charset="0"/>
                        </a:rPr>
                        <a:t> line: pts with locally advanced/metastatic disease (PS 0–2) and as subsequent therapy for pts with good PS (0–1)</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344403375"/>
                  </a:ext>
                </a:extLst>
              </a:tr>
              <a:tr h="0">
                <a:tc>
                  <a:txBody>
                    <a:bodyPr/>
                    <a:lstStyle/>
                    <a:p>
                      <a:r>
                        <a:rPr lang="en-US" sz="1000" b="0" i="1" dirty="0">
                          <a:latin typeface="Arial" panose="020B0604020202020204" pitchFamily="34" charset="0"/>
                          <a:cs typeface="Arial" panose="020B0604020202020204" pitchFamily="34" charset="0"/>
                        </a:rPr>
                        <a:t>NRG1</a:t>
                      </a:r>
                      <a:r>
                        <a:rPr lang="en-US" sz="1000" b="0" dirty="0">
                          <a:latin typeface="Arial" panose="020B0604020202020204" pitchFamily="34" charset="0"/>
                          <a:cs typeface="Arial" panose="020B0604020202020204" pitchFamily="34" charset="0"/>
                        </a:rPr>
                        <a:t> gene fusions </a:t>
                      </a:r>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kern="1200" dirty="0" err="1">
                          <a:solidFill>
                            <a:schemeClr val="dk1"/>
                          </a:solidFill>
                          <a:latin typeface="Arial" panose="020B0604020202020204" pitchFamily="34" charset="0"/>
                          <a:ea typeface="+mn-ea"/>
                          <a:cs typeface="Arial" panose="020B0604020202020204" pitchFamily="34" charset="0"/>
                        </a:rPr>
                        <a:t>Zenocutuzumab-zbco</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FDA approved for advanced, unresectable, or metastatic pancreatic adenocarcinoma harboring a NRG1 gene fusion with disease progression on or after prior systemic therapy. Awaiting incorporation into the NCCN guidelines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extLst>
                  <a:ext uri="{0D108BD9-81ED-4DB2-BD59-A6C34878D82A}">
                    <a16:rowId xmlns:a16="http://schemas.microsoft.com/office/drawing/2014/main" val="54107279"/>
                  </a:ext>
                </a:extLst>
              </a:tr>
              <a:tr h="0">
                <a:tc rowSpan="2">
                  <a:txBody>
                    <a:bodyPr/>
                    <a:lstStyle/>
                    <a:p>
                      <a:r>
                        <a:rPr lang="en-GB" sz="1000" b="0" i="1" dirty="0">
                          <a:latin typeface="Arial" panose="020B0604020202020204" pitchFamily="34" charset="0"/>
                          <a:cs typeface="Arial" panose="020B0604020202020204" pitchFamily="34" charset="0"/>
                        </a:rPr>
                        <a:t>KRAS </a:t>
                      </a:r>
                      <a:r>
                        <a:rPr lang="en-GB" sz="1000" b="0" dirty="0">
                          <a:latin typeface="Arial" panose="020B0604020202020204" pitchFamily="34" charset="0"/>
                          <a:cs typeface="Arial" panose="020B0604020202020204" pitchFamily="34" charset="0"/>
                        </a:rPr>
                        <a:t>G12C mutations</a:t>
                      </a:r>
                    </a:p>
                  </a:txBody>
                  <a:tcPr marT="64800" marB="64800" anchor="ctr">
                    <a:solidFill>
                      <a:srgbClr val="F5EAE8"/>
                    </a:solidFill>
                  </a:tcPr>
                </a:tc>
                <a:tc>
                  <a:txBody>
                    <a:bodyPr/>
                    <a:lstStyle/>
                    <a:p>
                      <a:r>
                        <a:rPr lang="en-GB" sz="1000" dirty="0" err="1">
                          <a:latin typeface="Arial" panose="020B0604020202020204" pitchFamily="34" charset="0"/>
                          <a:cs typeface="Arial" panose="020B0604020202020204" pitchFamily="34" charset="0"/>
                        </a:rPr>
                        <a:t>Adagrasib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rowSpan="2">
                  <a:txBody>
                    <a:bodyPr/>
                    <a:lstStyle/>
                    <a:p>
                      <a:r>
                        <a:rPr lang="en-US" sz="1000" kern="1200" dirty="0">
                          <a:solidFill>
                            <a:schemeClr val="dk1"/>
                          </a:solidFill>
                          <a:latin typeface="Arial" panose="020B0604020202020204" pitchFamily="34" charset="0"/>
                          <a:ea typeface="+mn-ea"/>
                          <a:cs typeface="Arial" panose="020B0604020202020204" pitchFamily="34" charset="0"/>
                        </a:rPr>
                        <a:t>Subsequent therapy options for patients with any PS (category 2B for </a:t>
                      </a:r>
                      <a:r>
                        <a:rPr lang="en-GB" sz="1000" kern="1200" dirty="0">
                          <a:solidFill>
                            <a:schemeClr val="dk1"/>
                          </a:solidFill>
                          <a:latin typeface="Arial" panose="020B0604020202020204" pitchFamily="34" charset="0"/>
                          <a:ea typeface="+mn-ea"/>
                          <a:cs typeface="Arial" panose="020B0604020202020204" pitchFamily="34" charset="0"/>
                        </a:rPr>
                        <a:t>poor PS)</a:t>
                      </a:r>
                    </a:p>
                  </a:txBody>
                  <a:tcPr marT="64800" marB="64800" anchor="ctr">
                    <a:solidFill>
                      <a:srgbClr val="F5EAE8"/>
                    </a:solidFill>
                  </a:tcPr>
                </a:tc>
                <a:extLst>
                  <a:ext uri="{0D108BD9-81ED-4DB2-BD59-A6C34878D82A}">
                    <a16:rowId xmlns:a16="http://schemas.microsoft.com/office/drawing/2014/main" val="2716464869"/>
                  </a:ext>
                </a:extLst>
              </a:tr>
              <a:tr h="0">
                <a:tc vMerge="1">
                  <a:txBody>
                    <a:bodyPr/>
                    <a:lstStyle/>
                    <a:p>
                      <a:endParaRPr lang="en-GB" sz="1600" dirty="0"/>
                    </a:p>
                  </a:txBody>
                  <a:tcPr/>
                </a:tc>
                <a:tc>
                  <a:txBody>
                    <a:bodyPr/>
                    <a:lstStyle/>
                    <a:p>
                      <a:r>
                        <a:rPr lang="en-GB" sz="1000" dirty="0" err="1">
                          <a:latin typeface="Arial" panose="020B0604020202020204" pitchFamily="34" charset="0"/>
                          <a:cs typeface="Arial" panose="020B0604020202020204" pitchFamily="34" charset="0"/>
                        </a:rPr>
                        <a:t>Sotorasib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vMerge="1">
                  <a:txBody>
                    <a:bodyPr/>
                    <a:lstStyle/>
                    <a:p>
                      <a:endParaRPr lang="en-GB" sz="1600" dirty="0"/>
                    </a:p>
                  </a:txBody>
                  <a:tcPr/>
                </a:tc>
                <a:extLst>
                  <a:ext uri="{0D108BD9-81ED-4DB2-BD59-A6C34878D82A}">
                    <a16:rowId xmlns:a16="http://schemas.microsoft.com/office/drawing/2014/main" val="2529142789"/>
                  </a:ext>
                </a:extLst>
              </a:tr>
              <a:tr h="200244">
                <a:tc>
                  <a:txBody>
                    <a:bodyPr/>
                    <a:lstStyle/>
                    <a:p>
                      <a:r>
                        <a:rPr lang="en-GB" sz="1000" b="0" i="1" dirty="0">
                          <a:latin typeface="Arial" panose="020B0604020202020204" pitchFamily="34" charset="0"/>
                          <a:cs typeface="Arial" panose="020B0604020202020204" pitchFamily="34" charset="0"/>
                        </a:rPr>
                        <a:t>BRAF</a:t>
                      </a:r>
                      <a:r>
                        <a:rPr lang="en-GB" sz="1000" b="0" dirty="0">
                          <a:latin typeface="Arial" panose="020B0604020202020204" pitchFamily="34" charset="0"/>
                          <a:cs typeface="Arial" panose="020B0604020202020204" pitchFamily="34" charset="0"/>
                        </a:rPr>
                        <a:t> V600E mutations</a:t>
                      </a:r>
                    </a:p>
                  </a:txBody>
                  <a:tcPr marT="64800" marB="64800">
                    <a:solidFill>
                      <a:srgbClr val="EAD1CE"/>
                    </a:solidFill>
                  </a:tcPr>
                </a:tc>
                <a:tc>
                  <a:txBody>
                    <a:bodyPr/>
                    <a:lstStyle/>
                    <a:p>
                      <a:r>
                        <a:rPr lang="en-GB" sz="1000" dirty="0" err="1">
                          <a:latin typeface="Arial" panose="020B0604020202020204" pitchFamily="34" charset="0"/>
                          <a:cs typeface="Arial" panose="020B0604020202020204" pitchFamily="34" charset="0"/>
                        </a:rPr>
                        <a:t>Dabrefenib</a:t>
                      </a:r>
                      <a:r>
                        <a:rPr lang="en-GB" sz="1000" dirty="0">
                          <a:latin typeface="Arial" panose="020B0604020202020204" pitchFamily="34" charset="0"/>
                          <a:cs typeface="Arial" panose="020B0604020202020204" pitchFamily="34" charset="0"/>
                        </a:rPr>
                        <a:t>/trametinib</a:t>
                      </a:r>
                    </a:p>
                  </a:txBody>
                  <a:tcPr marT="64800" marB="64800" anchor="ctr">
                    <a:solidFill>
                      <a:srgbClr val="EAD1CE"/>
                    </a:solidFill>
                  </a:tcPr>
                </a:tc>
                <a:tc>
                  <a:txBody>
                    <a:bodyPr/>
                    <a:lstStyle/>
                    <a:p>
                      <a:r>
                        <a:rPr lang="en-GB" sz="1000" kern="1200" dirty="0">
                          <a:solidFill>
                            <a:schemeClr val="dk1"/>
                          </a:solidFill>
                          <a:latin typeface="Arial" panose="020B0604020202020204" pitchFamily="34" charset="0"/>
                          <a:ea typeface="+mn-ea"/>
                          <a:cs typeface="Arial" panose="020B0604020202020204" pitchFamily="34" charset="0"/>
                        </a:rPr>
                        <a:t>1</a:t>
                      </a:r>
                      <a:r>
                        <a:rPr lang="en-GB" sz="1000" kern="1200" baseline="30000" dirty="0">
                          <a:solidFill>
                            <a:schemeClr val="dk1"/>
                          </a:solidFill>
                          <a:latin typeface="Arial" panose="020B0604020202020204" pitchFamily="34" charset="0"/>
                          <a:ea typeface="+mn-ea"/>
                          <a:cs typeface="Arial" panose="020B0604020202020204" pitchFamily="34" charset="0"/>
                        </a:rPr>
                        <a:t>st</a:t>
                      </a:r>
                      <a:r>
                        <a:rPr lang="en-GB" sz="1000" kern="1200" dirty="0">
                          <a:solidFill>
                            <a:schemeClr val="dk1"/>
                          </a:solidFill>
                          <a:latin typeface="Arial" panose="020B0604020202020204" pitchFamily="34" charset="0"/>
                          <a:ea typeface="+mn-ea"/>
                          <a:cs typeface="Arial" panose="020B0604020202020204" pitchFamily="34" charset="0"/>
                        </a:rPr>
                        <a:t> line: </a:t>
                      </a:r>
                      <a:r>
                        <a:rPr lang="en-US" sz="1000" kern="1200" dirty="0">
                          <a:solidFill>
                            <a:schemeClr val="dk1"/>
                          </a:solidFill>
                          <a:latin typeface="Arial" panose="020B0604020202020204" pitchFamily="34" charset="0"/>
                          <a:ea typeface="+mn-ea"/>
                          <a:cs typeface="Arial" panose="020B0604020202020204" pitchFamily="34" charset="0"/>
                        </a:rPr>
                        <a:t>metastatic disease (category 2B) and as subsequent line options (category 2A) for pts with good/poor PS and BRAF V600E mutations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2075005816"/>
                  </a:ext>
                </a:extLst>
              </a:tr>
              <a:tr h="254608">
                <a:tc>
                  <a:txBody>
                    <a:bodyPr/>
                    <a:lstStyle/>
                    <a:p>
                      <a:r>
                        <a:rPr lang="en-GB" sz="1000" b="0" dirty="0">
                          <a:latin typeface="Arial" panose="020B0604020202020204" pitchFamily="34" charset="0"/>
                          <a:cs typeface="Arial" panose="020B0604020202020204" pitchFamily="34" charset="0"/>
                        </a:rPr>
                        <a:t>HER2-positive</a:t>
                      </a:r>
                    </a:p>
                  </a:txBody>
                  <a:tcPr marT="64800" marB="64800">
                    <a:solidFill>
                      <a:srgbClr val="EAD1CE"/>
                    </a:solidFill>
                  </a:tcPr>
                </a:tc>
                <a:tc>
                  <a:txBody>
                    <a:bodyPr/>
                    <a:lstStyle/>
                    <a:p>
                      <a:r>
                        <a:rPr lang="en-GB" sz="1000" dirty="0">
                          <a:latin typeface="Arial" panose="020B0604020202020204" pitchFamily="34" charset="0"/>
                          <a:cs typeface="Arial" panose="020B0604020202020204" pitchFamily="34" charset="0"/>
                        </a:rPr>
                        <a:t>Fam-trastuzumab-</a:t>
                      </a:r>
                      <a:r>
                        <a:rPr lang="en-GB" sz="1000" dirty="0" err="1">
                          <a:latin typeface="Arial" panose="020B0604020202020204" pitchFamily="34" charset="0"/>
                          <a:cs typeface="Arial" panose="020B0604020202020204" pitchFamily="34" charset="0"/>
                        </a:rPr>
                        <a:t>deruxtecan</a:t>
                      </a:r>
                      <a:r>
                        <a:rPr lang="en-GB" sz="1000" dirty="0">
                          <a:latin typeface="Arial" panose="020B0604020202020204" pitchFamily="34" charset="0"/>
                          <a:cs typeface="Arial" panose="020B0604020202020204" pitchFamily="34" charset="0"/>
                        </a:rPr>
                        <a:t>-</a:t>
                      </a:r>
                      <a:r>
                        <a:rPr lang="en-GB" sz="1000" dirty="0" err="1">
                          <a:latin typeface="Arial" panose="020B0604020202020204" pitchFamily="34" charset="0"/>
                          <a:cs typeface="Arial" panose="020B0604020202020204" pitchFamily="34" charset="0"/>
                        </a:rPr>
                        <a:t>nxki</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As a subsequent therapy option only for patients with good PS and HER2 IHC 3+ expression</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4079613627"/>
                  </a:ext>
                </a:extLst>
              </a:tr>
              <a:tr h="181064">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Arial" panose="020B0604020202020204" pitchFamily="34" charset="0"/>
                          <a:cs typeface="Arial" panose="020B0604020202020204" pitchFamily="34" charset="0"/>
                        </a:rPr>
                        <a:t>MSI-H/TMB-H/</a:t>
                      </a:r>
                      <a:r>
                        <a:rPr lang="en-GB" sz="1000" b="0" dirty="0" err="1">
                          <a:solidFill>
                            <a:schemeClr val="tx1"/>
                          </a:solidFill>
                          <a:latin typeface="Arial" panose="020B0604020202020204" pitchFamily="34" charset="0"/>
                          <a:cs typeface="Arial" panose="020B0604020202020204" pitchFamily="34" charset="0"/>
                        </a:rPr>
                        <a:t>dMMR</a:t>
                      </a:r>
                      <a:endParaRPr lang="en-GB" sz="1000" b="0">
                        <a:solidFill>
                          <a:schemeClr val="tx1"/>
                        </a:solidFill>
                        <a:latin typeface="Arial" panose="020B0604020202020204" pitchFamily="34" charset="0"/>
                        <a:cs typeface="Arial" panose="020B0604020202020204" pitchFamily="34" charset="0"/>
                      </a:endParaRPr>
                    </a:p>
                    <a:p>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dirty="0">
                          <a:latin typeface="Arial" panose="020B0604020202020204" pitchFamily="34" charset="0"/>
                          <a:cs typeface="Arial" panose="020B0604020202020204" pitchFamily="34" charset="0"/>
                        </a:rPr>
                        <a:t>Pembrolizumab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In the advanced disease setting for first-line and subsequent treatment (if no </a:t>
                      </a:r>
                      <a:r>
                        <a:rPr lang="en-GB" sz="1000" kern="1200" dirty="0">
                          <a:solidFill>
                            <a:schemeClr val="dk1"/>
                          </a:solidFill>
                          <a:latin typeface="Arial" panose="020B0604020202020204" pitchFamily="34" charset="0"/>
                          <a:ea typeface="+mn-ea"/>
                          <a:cs typeface="Arial" panose="020B0604020202020204" pitchFamily="34" charset="0"/>
                        </a:rPr>
                        <a:t>prior immunotherapy)</a:t>
                      </a:r>
                    </a:p>
                  </a:txBody>
                  <a:tcPr marT="64800" marB="64800">
                    <a:solidFill>
                      <a:srgbClr val="F5EAE8"/>
                    </a:solidFill>
                  </a:tcPr>
                </a:tc>
                <a:extLst>
                  <a:ext uri="{0D108BD9-81ED-4DB2-BD59-A6C34878D82A}">
                    <a16:rowId xmlns:a16="http://schemas.microsoft.com/office/drawing/2014/main" val="731007150"/>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err="1">
                          <a:latin typeface="Arial" panose="020B0604020202020204" pitchFamily="34" charset="0"/>
                          <a:cs typeface="Arial" panose="020B0604020202020204" pitchFamily="34" charset="0"/>
                        </a:rPr>
                        <a:t>Dostarlimab-gxly</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pPr marL="0" algn="l" defTabSz="457200" rtl="0" eaLnBrk="1" latinLnBrk="0" hangingPunct="1"/>
                      <a:r>
                        <a:rPr lang="en-GB" sz="1000" kern="1200" dirty="0">
                          <a:solidFill>
                            <a:schemeClr val="dk1"/>
                          </a:solidFill>
                          <a:latin typeface="Arial" panose="020B0604020202020204" pitchFamily="34" charset="0"/>
                          <a:ea typeface="+mn-ea"/>
                          <a:cs typeface="Arial" panose="020B0604020202020204" pitchFamily="34" charset="0"/>
                        </a:rPr>
                        <a:t>As a </a:t>
                      </a:r>
                      <a:r>
                        <a:rPr lang="en-US" sz="1000" kern="1200" dirty="0">
                          <a:solidFill>
                            <a:schemeClr val="dk1"/>
                          </a:solidFill>
                          <a:latin typeface="Arial" panose="020B0604020202020204" pitchFamily="34" charset="0"/>
                          <a:ea typeface="+mn-ea"/>
                          <a:cs typeface="Arial" panose="020B0604020202020204" pitchFamily="34" charset="0"/>
                        </a:rPr>
                        <a:t>subsequent treatment option (if no prior immunotherapy) for patients with MSI-H or </a:t>
                      </a:r>
                      <a:r>
                        <a:rPr lang="en-US" sz="1000" kern="1200" dirty="0" err="1">
                          <a:solidFill>
                            <a:schemeClr val="dk1"/>
                          </a:solidFill>
                          <a:latin typeface="Arial" panose="020B0604020202020204" pitchFamily="34" charset="0"/>
                          <a:ea typeface="+mn-ea"/>
                          <a:cs typeface="Arial" panose="020B0604020202020204" pitchFamily="34" charset="0"/>
                        </a:rPr>
                        <a:t>dMMR</a:t>
                      </a:r>
                      <a:r>
                        <a:rPr lang="en-US" sz="1000" kern="1200" dirty="0">
                          <a:solidFill>
                            <a:schemeClr val="dk1"/>
                          </a:solidFill>
                          <a:latin typeface="Arial" panose="020B0604020202020204" pitchFamily="34" charset="0"/>
                          <a:ea typeface="+mn-ea"/>
                          <a:cs typeface="Arial" panose="020B0604020202020204" pitchFamily="34" charset="0"/>
                        </a:rPr>
                        <a:t> locally advanced, metastatic, or recurrent pancreatic </a:t>
                      </a:r>
                      <a:r>
                        <a:rPr lang="en-GB" sz="1000" kern="1200" dirty="0">
                          <a:solidFill>
                            <a:schemeClr val="dk1"/>
                          </a:solidFill>
                          <a:latin typeface="Arial" panose="020B0604020202020204" pitchFamily="34" charset="0"/>
                          <a:ea typeface="+mn-ea"/>
                          <a:cs typeface="Arial" panose="020B0604020202020204" pitchFamily="34" charset="0"/>
                        </a:rPr>
                        <a:t>adenocarcinoma and any PS</a:t>
                      </a:r>
                    </a:p>
                  </a:txBody>
                  <a:tcPr marT="64800" marB="64800">
                    <a:solidFill>
                      <a:srgbClr val="F5EAE8"/>
                    </a:solidFill>
                  </a:tcPr>
                </a:tc>
                <a:extLst>
                  <a:ext uri="{0D108BD9-81ED-4DB2-BD59-A6C34878D82A}">
                    <a16:rowId xmlns:a16="http://schemas.microsoft.com/office/drawing/2014/main" val="1559639776"/>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a:latin typeface="Arial" panose="020B0604020202020204" pitchFamily="34" charset="0"/>
                          <a:cs typeface="Arial" panose="020B0604020202020204" pitchFamily="34" charset="0"/>
                        </a:rPr>
                        <a:t>Nivolumab/Ipilimumab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Category 2B, subsequent therapy option for patients with good or intermediate PS and those who did not receive prior immunotherapy</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F5EAE8"/>
                    </a:solidFill>
                  </a:tcPr>
                </a:tc>
                <a:extLst>
                  <a:ext uri="{0D108BD9-81ED-4DB2-BD59-A6C34878D82A}">
                    <a16:rowId xmlns:a16="http://schemas.microsoft.com/office/drawing/2014/main" val="1093032175"/>
                  </a:ext>
                </a:extLst>
              </a:tr>
            </a:tbl>
          </a:graphicData>
        </a:graphic>
      </p:graphicFrame>
      <p:sp>
        <p:nvSpPr>
          <p:cNvPr id="4" name="Content Placeholder 3">
            <a:extLst>
              <a:ext uri="{FF2B5EF4-FFF2-40B4-BE49-F238E27FC236}">
                <a16:creationId xmlns:a16="http://schemas.microsoft.com/office/drawing/2014/main" id="{CF03348A-8E0B-2A7F-B066-A06C1FFBF127}"/>
              </a:ext>
            </a:extLst>
          </p:cNvPr>
          <p:cNvSpPr>
            <a:spLocks noGrp="1"/>
          </p:cNvSpPr>
          <p:nvPr>
            <p:ph sz="quarter" idx="15"/>
          </p:nvPr>
        </p:nvSpPr>
        <p:spPr>
          <a:xfrm>
            <a:off x="630984" y="6063234"/>
            <a:ext cx="10180339" cy="365125"/>
          </a:xfrm>
        </p:spPr>
        <p:txBody>
          <a:bodyPr/>
          <a:lstStyle/>
          <a:p>
            <a:r>
              <a:rPr lang="en-GB" sz="1050" i="1" dirty="0">
                <a:solidFill>
                  <a:schemeClr val="tx2"/>
                </a:solidFill>
              </a:rPr>
              <a:t>BRAF</a:t>
            </a:r>
            <a:r>
              <a:rPr lang="en-GB" sz="1050" dirty="0">
                <a:solidFill>
                  <a:schemeClr val="tx2"/>
                </a:solidFill>
              </a:rPr>
              <a:t>, B-Raf proto-oncogene serine/threonine kinase; </a:t>
            </a:r>
            <a:r>
              <a:rPr lang="en-GB" sz="1050" dirty="0" err="1">
                <a:solidFill>
                  <a:schemeClr val="tx2"/>
                </a:solidFill>
              </a:rPr>
              <a:t>dMMR</a:t>
            </a:r>
            <a:r>
              <a:rPr lang="en-GB" sz="1050" dirty="0">
                <a:solidFill>
                  <a:schemeClr val="tx2"/>
                </a:solidFill>
              </a:rPr>
              <a:t>, deficient DNA mismatch repair; HER2, human epidermal growth factor receptor 2; </a:t>
            </a:r>
            <a:r>
              <a:rPr lang="en-GB" sz="1050" i="1" dirty="0">
                <a:solidFill>
                  <a:schemeClr val="tx2"/>
                </a:solidFill>
              </a:rPr>
              <a:t>KRAS</a:t>
            </a:r>
            <a:r>
              <a:rPr lang="en-GB" sz="1050" dirty="0">
                <a:solidFill>
                  <a:schemeClr val="tx2"/>
                </a:solidFill>
              </a:rPr>
              <a:t>, Kirsten rat sarcoma viral oncogene homolog; MSI-H, microsatellite instability-high; </a:t>
            </a:r>
            <a:r>
              <a:rPr lang="en-GB" sz="1050" i="1" dirty="0">
                <a:solidFill>
                  <a:schemeClr val="tx2"/>
                </a:solidFill>
              </a:rPr>
              <a:t>NTRK</a:t>
            </a:r>
            <a:r>
              <a:rPr lang="en-GB" sz="1050" dirty="0">
                <a:solidFill>
                  <a:schemeClr val="tx2"/>
                </a:solidFill>
              </a:rPr>
              <a:t>, neurotrophic tyrosine receptor kinase; PDAC, pancreatic ductal adenocarcinoma; PS, performance status; </a:t>
            </a:r>
            <a:r>
              <a:rPr lang="en-GB" sz="1050" i="1" dirty="0">
                <a:solidFill>
                  <a:schemeClr val="tx2"/>
                </a:solidFill>
              </a:rPr>
              <a:t>RAS</a:t>
            </a:r>
            <a:r>
              <a:rPr lang="en-GB" sz="1050" dirty="0">
                <a:solidFill>
                  <a:schemeClr val="tx2"/>
                </a:solidFill>
              </a:rPr>
              <a:t>, rat sarcoma; </a:t>
            </a:r>
            <a:r>
              <a:rPr lang="en-GB" sz="1050" i="1" dirty="0">
                <a:solidFill>
                  <a:schemeClr val="tx2"/>
                </a:solidFill>
              </a:rPr>
              <a:t>RET</a:t>
            </a:r>
            <a:r>
              <a:rPr lang="en-GB" sz="1050" dirty="0">
                <a:solidFill>
                  <a:schemeClr val="tx2"/>
                </a:solidFill>
              </a:rPr>
              <a:t>, rearranged during transfection; TMB-H, tumour mutational burden-high</a:t>
            </a:r>
          </a:p>
          <a:p>
            <a:r>
              <a:rPr lang="en-GB" sz="1050" dirty="0">
                <a:solidFill>
                  <a:schemeClr val="tx2"/>
                </a:solidFill>
              </a:rPr>
              <a:t>NCCN Guidelines Version 3.2024. Available at: </a:t>
            </a:r>
            <a:r>
              <a:rPr lang="en-GB" sz="105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50" dirty="0">
                <a:solidFill>
                  <a:schemeClr val="tx2"/>
                </a:solidFill>
              </a:rPr>
              <a:t>. Accessed October 2024 NCCN guidelines for pancreatic adenocarcinoma, Version 3.2024: </a:t>
            </a:r>
            <a:r>
              <a:rPr lang="en-GB" sz="105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50" dirty="0">
                <a:solidFill>
                  <a:schemeClr val="tx2"/>
                </a:solidFill>
              </a:rPr>
              <a:t>)</a:t>
            </a:r>
          </a:p>
        </p:txBody>
      </p:sp>
      <p:sp>
        <p:nvSpPr>
          <p:cNvPr id="5" name="Slide Number Placeholder 4">
            <a:extLst>
              <a:ext uri="{FF2B5EF4-FFF2-40B4-BE49-F238E27FC236}">
                <a16:creationId xmlns:a16="http://schemas.microsoft.com/office/drawing/2014/main" id="{07905E30-5E3E-C82C-2803-87C42AE97664}"/>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Tree>
    <p:extLst>
      <p:ext uri="{BB962C8B-B14F-4D97-AF65-F5344CB8AC3E}">
        <p14:creationId xmlns:p14="http://schemas.microsoft.com/office/powerpoint/2010/main" val="14642415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587443-A7CF-36E5-BCB2-83EF3EEE7926}"/>
              </a:ext>
            </a:extLst>
          </p:cNvPr>
          <p:cNvSpPr>
            <a:spLocks noGrp="1"/>
          </p:cNvSpPr>
          <p:nvPr>
            <p:ph sz="quarter" idx="12"/>
          </p:nvPr>
        </p:nvSpPr>
        <p:spPr/>
        <p:txBody>
          <a:bodyPr>
            <a:normAutofit/>
          </a:bodyPr>
          <a:lstStyle/>
          <a:p>
            <a:pPr algn="l"/>
            <a:r>
              <a:rPr lang="en-US" dirty="0">
                <a:solidFill>
                  <a:schemeClr val="tx2"/>
                </a:solidFill>
              </a:rPr>
              <a:t>Cytotoxic chemotherapy remains the cornerstone of systemic therapy for advanced or metastatic pancreatic cancer </a:t>
            </a:r>
          </a:p>
          <a:p>
            <a:pPr algn="l"/>
            <a:r>
              <a:rPr lang="en-US" dirty="0">
                <a:solidFill>
                  <a:schemeClr val="tx2"/>
                </a:solidFill>
              </a:rPr>
              <a:t>NALIRIFOX is a possible new option for frontline therapy based on the NAPOLI-3 clinical trial</a:t>
            </a:r>
          </a:p>
          <a:p>
            <a:r>
              <a:rPr lang="en-US" dirty="0">
                <a:solidFill>
                  <a:schemeClr val="tx2"/>
                </a:solidFill>
              </a:rPr>
              <a:t>Maintenance therapy after a period of chemotherapy is an option for patients with </a:t>
            </a:r>
            <a:r>
              <a:rPr lang="en-US" i="1" dirty="0">
                <a:solidFill>
                  <a:schemeClr val="tx2"/>
                </a:solidFill>
              </a:rPr>
              <a:t>BRCA</a:t>
            </a:r>
            <a:r>
              <a:rPr lang="en-US" dirty="0">
                <a:solidFill>
                  <a:schemeClr val="tx2"/>
                </a:solidFill>
              </a:rPr>
              <a:t> </a:t>
            </a:r>
            <a:br>
              <a:rPr lang="en-US" dirty="0">
                <a:solidFill>
                  <a:schemeClr val="tx2"/>
                </a:solidFill>
              </a:rPr>
            </a:br>
            <a:r>
              <a:rPr lang="en-US" dirty="0">
                <a:solidFill>
                  <a:schemeClr val="tx2"/>
                </a:solidFill>
              </a:rPr>
              <a:t>or </a:t>
            </a:r>
            <a:r>
              <a:rPr lang="en-US" i="1" dirty="0">
                <a:solidFill>
                  <a:schemeClr val="tx2"/>
                </a:solidFill>
              </a:rPr>
              <a:t>PALB2</a:t>
            </a:r>
            <a:r>
              <a:rPr lang="en-US" dirty="0">
                <a:solidFill>
                  <a:schemeClr val="tx2"/>
                </a:solidFill>
              </a:rPr>
              <a:t> alterations</a:t>
            </a:r>
            <a:endParaRPr lang="en-GB" dirty="0">
              <a:solidFill>
                <a:schemeClr val="tx2"/>
              </a:solidFill>
            </a:endParaRPr>
          </a:p>
          <a:p>
            <a:r>
              <a:rPr lang="en-GB" sz="2000" dirty="0"/>
              <a:t>Treatment selection depends on several factors, including patients' performance </a:t>
            </a:r>
            <a:br>
              <a:rPr lang="en-GB" sz="2000" dirty="0"/>
            </a:br>
            <a:r>
              <a:rPr lang="en-GB" sz="2000" dirty="0"/>
              <a:t>status and co-morbidities. These should be considered </a:t>
            </a:r>
            <a:r>
              <a:rPr lang="en-GB" dirty="0"/>
              <a:t>alongside the efficacy and </a:t>
            </a:r>
            <a:br>
              <a:rPr lang="en-GB" dirty="0"/>
            </a:br>
            <a:r>
              <a:rPr lang="en-GB" dirty="0"/>
              <a:t>safety profiles of the different chemotherapy regimens</a:t>
            </a:r>
          </a:p>
          <a:p>
            <a:r>
              <a:rPr lang="en-GB" dirty="0"/>
              <a:t>Treatment strategies can be implemented to manage toxicities associated with the </a:t>
            </a:r>
            <a:br>
              <a:rPr lang="en-GB" dirty="0"/>
            </a:br>
            <a:r>
              <a:rPr lang="en-GB" dirty="0"/>
              <a:t>different chemotherapy regimens to enable a patient to stay on treatment for </a:t>
            </a:r>
            <a:br>
              <a:rPr lang="en-GB" dirty="0"/>
            </a:br>
            <a:r>
              <a:rPr lang="en-GB" dirty="0"/>
              <a:t>optimal efficacy</a:t>
            </a:r>
          </a:p>
          <a:p>
            <a:endParaRPr lang="en-GB" dirty="0">
              <a:highlight>
                <a:srgbClr val="FFFF00"/>
              </a:highlight>
            </a:endParaRP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p:txBody>
          <a:bodyPr/>
          <a:lstStyle/>
          <a:p>
            <a:r>
              <a:rPr lang="en-GB" dirty="0"/>
              <a:t>summary</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2" name="Content Placeholder 1">
            <a:extLst>
              <a:ext uri="{FF2B5EF4-FFF2-40B4-BE49-F238E27FC236}">
                <a16:creationId xmlns:a16="http://schemas.microsoft.com/office/drawing/2014/main" id="{DBA20862-C6FC-D280-D175-842EEB9356A3}"/>
              </a:ext>
            </a:extLst>
          </p:cNvPr>
          <p:cNvSpPr>
            <a:spLocks noGrp="1"/>
          </p:cNvSpPr>
          <p:nvPr>
            <p:ph sz="quarter" idx="15"/>
          </p:nvPr>
        </p:nvSpPr>
        <p:spPr/>
        <p:txBody>
          <a:bodyPr/>
          <a:lstStyle/>
          <a:p>
            <a:r>
              <a:rPr lang="en-GB" altLang="en-US" sz="1200" dirty="0">
                <a:solidFill>
                  <a:schemeClr val="tx2"/>
                </a:solidFill>
              </a:rPr>
              <a:t>BRCA1/2, </a:t>
            </a:r>
            <a:r>
              <a:rPr lang="en-GB" altLang="en-US" sz="1200" dirty="0" err="1">
                <a:solidFill>
                  <a:schemeClr val="tx2"/>
                </a:solidFill>
              </a:rPr>
              <a:t>BReast</a:t>
            </a:r>
            <a:r>
              <a:rPr lang="en-GB" altLang="en-US" sz="1200" dirty="0">
                <a:solidFill>
                  <a:schemeClr val="tx2"/>
                </a:solidFill>
              </a:rPr>
              <a:t> </a:t>
            </a:r>
            <a:r>
              <a:rPr lang="en-GB" altLang="en-US" sz="1200" dirty="0" err="1">
                <a:solidFill>
                  <a:schemeClr val="tx2"/>
                </a:solidFill>
              </a:rPr>
              <a:t>CAncer</a:t>
            </a:r>
            <a:r>
              <a:rPr lang="en-GB" altLang="en-US" sz="1200" dirty="0">
                <a:solidFill>
                  <a:schemeClr val="tx2"/>
                </a:solidFill>
              </a:rPr>
              <a:t> 1/2 gene;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 PALB2, partner and localiser of BRCA2</a:t>
            </a:r>
          </a:p>
          <a:p>
            <a:r>
              <a:rPr lang="en-GB" sz="1200" dirty="0">
                <a:solidFill>
                  <a:schemeClr val="tx2"/>
                </a:solidFill>
              </a:rPr>
              <a:t>NCCN Guidelines Version 3.2024. Available at: </a:t>
            </a:r>
            <a:r>
              <a:rPr lang="en-GB" sz="12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200" dirty="0">
                <a:solidFill>
                  <a:schemeClr val="tx2"/>
                </a:solidFill>
              </a:rPr>
              <a:t>. Accessed October 2024</a:t>
            </a:r>
            <a:endParaRPr lang="en-GB"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5295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2BE14-DE7F-1EA6-AB68-0422EDA1C857}"/>
              </a:ext>
            </a:extLst>
          </p:cNvPr>
          <p:cNvSpPr>
            <a:spLocks noGrp="1"/>
          </p:cNvSpPr>
          <p:nvPr>
            <p:ph sz="quarter" idx="14"/>
          </p:nvPr>
        </p:nvSpPr>
        <p:spPr>
          <a:xfrm>
            <a:off x="620184" y="1425600"/>
            <a:ext cx="10444368" cy="4525200"/>
          </a:xfrm>
        </p:spPr>
        <p:txBody>
          <a:bodyPr/>
          <a:lstStyle/>
          <a:p>
            <a:pPr marL="700087" lvl="1" indent="-342900">
              <a:lnSpc>
                <a:spcPct val="150000"/>
              </a:lnSpc>
              <a:buFont typeface="+mj-lt"/>
              <a:buAutoNum type="arabicPeriod"/>
            </a:pPr>
            <a:r>
              <a:rPr lang="en-GB" sz="2000" dirty="0"/>
              <a:t>Be able to differentiate the </a:t>
            </a:r>
            <a:r>
              <a:rPr lang="en-GB" sz="2000" b="1" dirty="0">
                <a:solidFill>
                  <a:srgbClr val="C6573B"/>
                </a:solidFill>
              </a:rPr>
              <a:t>efficacy and safety profiles </a:t>
            </a:r>
            <a:r>
              <a:rPr lang="en-GB" sz="2000" dirty="0"/>
              <a:t>of chemotherapies for </a:t>
            </a:r>
            <a:r>
              <a:rPr lang="en-GB" sz="2000" dirty="0" err="1"/>
              <a:t>mPDAC</a:t>
            </a:r>
            <a:r>
              <a:rPr lang="en-GB" sz="2000" dirty="0"/>
              <a:t> and understand how </a:t>
            </a:r>
            <a:r>
              <a:rPr lang="en-GB" sz="2000" b="1" dirty="0">
                <a:solidFill>
                  <a:schemeClr val="accent1"/>
                </a:solidFill>
              </a:rPr>
              <a:t>mode of delivery </a:t>
            </a:r>
            <a:r>
              <a:rPr lang="en-GB" sz="2000" dirty="0"/>
              <a:t>plays a role in this</a:t>
            </a:r>
            <a:br>
              <a:rPr lang="en-GB" sz="2000" dirty="0"/>
            </a:br>
            <a:endParaRPr lang="en-GB" sz="2000" dirty="0"/>
          </a:p>
          <a:p>
            <a:pPr marL="700087" lvl="1" indent="-342900">
              <a:lnSpc>
                <a:spcPct val="150000"/>
              </a:lnSpc>
              <a:buFont typeface="+mj-lt"/>
              <a:buAutoNum type="arabicPeriod"/>
            </a:pPr>
            <a:r>
              <a:rPr lang="en-GB" sz="2000" dirty="0"/>
              <a:t>Be able to recognise the </a:t>
            </a:r>
            <a:r>
              <a:rPr lang="en-GB" sz="2000" b="1" dirty="0">
                <a:solidFill>
                  <a:srgbClr val="C6573B"/>
                </a:solidFill>
              </a:rPr>
              <a:t>cause of toxicities </a:t>
            </a:r>
            <a:r>
              <a:rPr lang="en-GB" sz="2000" dirty="0"/>
              <a:t>and have an awareness of strategies that can be used to improve tolerability and manage side effects whilst maintaining optimal efficacy</a:t>
            </a:r>
          </a:p>
          <a:p>
            <a:endParaRPr lang="en-GB" dirty="0"/>
          </a:p>
        </p:txBody>
      </p:sp>
      <p:sp>
        <p:nvSpPr>
          <p:cNvPr id="4" name="Slide Number Placeholder 3">
            <a:extLst>
              <a:ext uri="{FF2B5EF4-FFF2-40B4-BE49-F238E27FC236}">
                <a16:creationId xmlns:a16="http://schemas.microsoft.com/office/drawing/2014/main" id="{0E0FE5F5-0677-5160-218E-8296F3F2179C}"/>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5" name="Content Placeholder 4">
            <a:extLst>
              <a:ext uri="{FF2B5EF4-FFF2-40B4-BE49-F238E27FC236}">
                <a16:creationId xmlns:a16="http://schemas.microsoft.com/office/drawing/2014/main" id="{69F67F1B-C390-AADB-C4B0-99C8D600A58C}"/>
              </a:ext>
            </a:extLst>
          </p:cNvPr>
          <p:cNvSpPr>
            <a:spLocks noGrp="1"/>
          </p:cNvSpPr>
          <p:nvPr>
            <p:ph sz="quarter" idx="15"/>
          </p:nvPr>
        </p:nvSpPr>
        <p:spPr/>
        <p:txBody>
          <a:bodyPr/>
          <a:lstStyle/>
          <a:p>
            <a:r>
              <a:rPr lang="en-GB" dirty="0" err="1"/>
              <a:t>mPDAC</a:t>
            </a:r>
            <a:r>
              <a:rPr lang="en-GB" dirty="0"/>
              <a:t>, metastatic pancreatic ductal adenocarcinoma</a:t>
            </a:r>
          </a:p>
        </p:txBody>
      </p:sp>
      <p:sp>
        <p:nvSpPr>
          <p:cNvPr id="6" name="Title 2">
            <a:extLst>
              <a:ext uri="{FF2B5EF4-FFF2-40B4-BE49-F238E27FC236}">
                <a16:creationId xmlns:a16="http://schemas.microsoft.com/office/drawing/2014/main" id="{82C3939A-446A-5A63-68EE-F203CD7B3823}"/>
              </a:ext>
            </a:extLst>
          </p:cNvPr>
          <p:cNvSpPr>
            <a:spLocks noGrp="1"/>
          </p:cNvSpPr>
          <p:nvPr>
            <p:ph type="title"/>
          </p:nvPr>
        </p:nvSpPr>
        <p:spPr>
          <a:xfrm>
            <a:off x="619125" y="258763"/>
            <a:ext cx="10963275" cy="865187"/>
          </a:xfrm>
        </p:spPr>
        <p:txBody>
          <a:bodyPr/>
          <a:lstStyle/>
          <a:p>
            <a:pPr>
              <a:defRPr/>
            </a:pPr>
            <a:r>
              <a:rPr lang="en-GB" dirty="0">
                <a:solidFill>
                  <a:schemeClr val="tx2"/>
                </a:solidFill>
                <a:ea typeface="+mj-ea"/>
              </a:rPr>
              <a:t>Educational objectives</a:t>
            </a:r>
          </a:p>
        </p:txBody>
      </p:sp>
    </p:spTree>
    <p:extLst>
      <p:ext uri="{BB962C8B-B14F-4D97-AF65-F5344CB8AC3E}">
        <p14:creationId xmlns:p14="http://schemas.microsoft.com/office/powerpoint/2010/main" val="104752265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46BE7-8BBE-B24A-A291-BBEE369152FA}"/>
              </a:ext>
            </a:extLst>
          </p:cNvPr>
          <p:cNvSpPr>
            <a:spLocks noGrp="1"/>
          </p:cNvSpPr>
          <p:nvPr>
            <p:ph sz="quarter" idx="12"/>
          </p:nvPr>
        </p:nvSpPr>
        <p:spPr>
          <a:xfrm>
            <a:off x="620184" y="1425600"/>
            <a:ext cx="10963200" cy="4525200"/>
          </a:xfrm>
        </p:spPr>
        <p:txBody>
          <a:bodyPr>
            <a:normAutofit/>
          </a:bodyPr>
          <a:lstStyle/>
          <a:p>
            <a:r>
              <a:rPr lang="en-US" dirty="0"/>
              <a:t>Pancreatic ductal adenocarcinoma (PDAC) is usually diagnosed at an advanced, incurable stage</a:t>
            </a:r>
            <a:r>
              <a:rPr lang="en-GB" dirty="0"/>
              <a:t> due to non-specific symptoms </a:t>
            </a:r>
            <a:r>
              <a:rPr lang="en-US" dirty="0"/>
              <a:t>and has an extremely poor prognosis</a:t>
            </a:r>
            <a:endParaRPr lang="en-GB" dirty="0"/>
          </a:p>
          <a:p>
            <a:r>
              <a:rPr lang="en-GB" dirty="0"/>
              <a:t>Systemic chemotherapy is the standard treatment for metastatic PDAC but molecularly targeted treatments and immunotherapies may have a role for specific patients</a:t>
            </a:r>
          </a:p>
          <a:p>
            <a:r>
              <a:rPr lang="en-GB" dirty="0"/>
              <a:t>Treatment selection depends on several factors, including patients' performance status and co-morbidities. These should be considered alongside the efficacy and safety profiles of the different chemotherapy regimens</a:t>
            </a:r>
          </a:p>
          <a:p>
            <a:r>
              <a:rPr lang="en-GB" dirty="0"/>
              <a:t>Treatment strategies can be implemented to manage toxicities associated with the different chemotherapy regimens to enable a patient to stay on treatment for optimal efficacy</a:t>
            </a:r>
          </a:p>
        </p:txBody>
      </p:sp>
      <p:sp>
        <p:nvSpPr>
          <p:cNvPr id="2" name="Title 1">
            <a:extLst>
              <a:ext uri="{FF2B5EF4-FFF2-40B4-BE49-F238E27FC236}">
                <a16:creationId xmlns:a16="http://schemas.microsoft.com/office/drawing/2014/main" id="{5195F99C-2C86-5DD5-4986-C2FEAFB83794}"/>
              </a:ext>
            </a:extLst>
          </p:cNvPr>
          <p:cNvSpPr>
            <a:spLocks noGrp="1"/>
          </p:cNvSpPr>
          <p:nvPr>
            <p:ph type="title"/>
          </p:nvPr>
        </p:nvSpPr>
        <p:spPr>
          <a:xfrm>
            <a:off x="619201" y="259200"/>
            <a:ext cx="10963199" cy="864000"/>
          </a:xfrm>
        </p:spPr>
        <p:txBody>
          <a:bodyPr/>
          <a:lstStyle/>
          <a:p>
            <a:r>
              <a:rPr lang="en-GB" dirty="0"/>
              <a:t>Clinical takeaways</a:t>
            </a:r>
          </a:p>
        </p:txBody>
      </p:sp>
      <p:sp>
        <p:nvSpPr>
          <p:cNvPr id="5" name="Slide Number Placeholder 4">
            <a:extLst>
              <a:ext uri="{FF2B5EF4-FFF2-40B4-BE49-F238E27FC236}">
                <a16:creationId xmlns:a16="http://schemas.microsoft.com/office/drawing/2014/main" id="{25F7733F-BD18-F608-656B-C237888192F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a:t>
            </a:fld>
            <a:endParaRPr lang="en-GB" dirty="0"/>
          </a:p>
        </p:txBody>
      </p:sp>
      <p:sp>
        <p:nvSpPr>
          <p:cNvPr id="11" name="Content Placeholder 10">
            <a:extLst>
              <a:ext uri="{FF2B5EF4-FFF2-40B4-BE49-F238E27FC236}">
                <a16:creationId xmlns:a16="http://schemas.microsoft.com/office/drawing/2014/main" id="{CD833B69-6237-49FD-D899-C0B74938DB19}"/>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1705996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714DCA-3219-6D32-E3FA-22D4A752A7C7}"/>
              </a:ext>
            </a:extLst>
          </p:cNvPr>
          <p:cNvSpPr>
            <a:spLocks noGrp="1"/>
          </p:cNvSpPr>
          <p:nvPr>
            <p:ph type="body" idx="1"/>
          </p:nvPr>
        </p:nvSpPr>
        <p:spPr>
          <a:xfrm>
            <a:off x="609600" y="912588"/>
            <a:ext cx="10972800" cy="702470"/>
          </a:xfrm>
        </p:spPr>
        <p:txBody>
          <a:bodyPr/>
          <a:lstStyle/>
          <a:p>
            <a:r>
              <a:rPr lang="en-GB" dirty="0"/>
              <a:t>introduction</a:t>
            </a:r>
          </a:p>
        </p:txBody>
      </p:sp>
      <p:sp>
        <p:nvSpPr>
          <p:cNvPr id="4" name="Title 3">
            <a:extLst>
              <a:ext uri="{FF2B5EF4-FFF2-40B4-BE49-F238E27FC236}">
                <a16:creationId xmlns:a16="http://schemas.microsoft.com/office/drawing/2014/main" id="{4C9F9AB8-5C15-0FF5-35A0-FBBF980A2F73}"/>
              </a:ext>
            </a:extLst>
          </p:cNvPr>
          <p:cNvSpPr>
            <a:spLocks noGrp="1"/>
          </p:cNvSpPr>
          <p:nvPr>
            <p:ph type="title"/>
          </p:nvPr>
        </p:nvSpPr>
        <p:spPr/>
        <p:txBody>
          <a:bodyPr/>
          <a:lstStyle/>
          <a:p>
            <a:r>
              <a:rPr lang="en-GB" dirty="0"/>
              <a:t>Pancreatic ductal adenocarcinoma</a:t>
            </a:r>
          </a:p>
        </p:txBody>
      </p:sp>
      <p:sp>
        <p:nvSpPr>
          <p:cNvPr id="10" name="Content Placeholder 9">
            <a:extLst>
              <a:ext uri="{FF2B5EF4-FFF2-40B4-BE49-F238E27FC236}">
                <a16:creationId xmlns:a16="http://schemas.microsoft.com/office/drawing/2014/main" id="{EECF6ED3-2C16-2460-C305-609E78664D65}"/>
              </a:ext>
            </a:extLst>
          </p:cNvPr>
          <p:cNvSpPr>
            <a:spLocks noGrp="1"/>
          </p:cNvSpPr>
          <p:nvPr>
            <p:ph sz="quarter" idx="14"/>
          </p:nvPr>
        </p:nvSpPr>
        <p:spPr/>
        <p:txBody>
          <a:bodyPr>
            <a:normAutofit lnSpcReduction="10000"/>
          </a:bodyPr>
          <a:lstStyle/>
          <a:p>
            <a:r>
              <a:rPr lang="en-GB" sz="1800" dirty="0">
                <a:solidFill>
                  <a:schemeClr val="accent1"/>
                </a:solidFill>
              </a:rPr>
              <a:t>Pancreatic ductal adenocarcinoma </a:t>
            </a:r>
            <a:r>
              <a:rPr lang="en-GB" sz="1800" dirty="0"/>
              <a:t>(PDAC) is a </a:t>
            </a:r>
            <a:r>
              <a:rPr lang="en-GB" sz="1800" dirty="0">
                <a:solidFill>
                  <a:schemeClr val="accent1"/>
                </a:solidFill>
              </a:rPr>
              <a:t>highly devastating disease with poor prognosis</a:t>
            </a:r>
            <a:r>
              <a:rPr lang="en-GB" sz="1800" dirty="0"/>
              <a:t> and rising incidence and accounts for the majority (90%) of pancreatic neoplasms.</a:t>
            </a:r>
            <a:r>
              <a:rPr lang="en-GB" sz="1800" baseline="30000" dirty="0"/>
              <a:t>1</a:t>
            </a:r>
            <a:r>
              <a:rPr lang="en-GB" sz="1800" dirty="0"/>
              <a:t> Typically after </a:t>
            </a:r>
            <a:br>
              <a:rPr lang="en-GB" sz="1800" dirty="0"/>
            </a:br>
            <a:r>
              <a:rPr lang="en-GB" sz="1800" dirty="0"/>
              <a:t>diagnosis, </a:t>
            </a:r>
            <a:r>
              <a:rPr lang="en-GB" sz="1800" dirty="0">
                <a:solidFill>
                  <a:schemeClr val="accent1"/>
                </a:solidFill>
              </a:rPr>
              <a:t>only 13% live for 5 years</a:t>
            </a:r>
            <a:r>
              <a:rPr lang="en-GB" sz="1800" baseline="30000" dirty="0">
                <a:solidFill>
                  <a:schemeClr val="accent1"/>
                </a:solidFill>
              </a:rPr>
              <a:t>2</a:t>
            </a:r>
          </a:p>
          <a:p>
            <a:r>
              <a:rPr lang="en-GB" sz="1800" dirty="0"/>
              <a:t>PDAC is the third-leading cause of cancer mortality in the US and the seventh-leading cause </a:t>
            </a:r>
            <a:br>
              <a:rPr lang="en-GB" sz="1800" dirty="0"/>
            </a:br>
            <a:r>
              <a:rPr lang="en-GB" sz="1800" dirty="0"/>
              <a:t>worldwide.</a:t>
            </a:r>
            <a:r>
              <a:rPr lang="en-GB" sz="1800" baseline="30000" dirty="0"/>
              <a:t>2,3</a:t>
            </a:r>
            <a:r>
              <a:rPr lang="en-GB" sz="1800" dirty="0"/>
              <a:t> It is projected to become the second-leading cause of cancer-related mortality by 2030</a:t>
            </a:r>
            <a:r>
              <a:rPr lang="en-GB" sz="1800" baseline="30000" dirty="0"/>
              <a:t>3</a:t>
            </a:r>
          </a:p>
          <a:p>
            <a:pPr lvl="1"/>
            <a:r>
              <a:rPr lang="en-GB" sz="1600" dirty="0"/>
              <a:t>Approximately 1.7% of men and women will be diagnosed with pancreatic cancer at some point during </a:t>
            </a:r>
            <a:br>
              <a:rPr lang="en-GB" sz="1600" dirty="0"/>
            </a:br>
            <a:r>
              <a:rPr lang="en-GB" sz="1600" dirty="0"/>
              <a:t>their lifetime</a:t>
            </a:r>
            <a:r>
              <a:rPr lang="en-GB" sz="1600" baseline="30000" dirty="0"/>
              <a:t>2</a:t>
            </a:r>
          </a:p>
          <a:p>
            <a:r>
              <a:rPr lang="en-GB" sz="1800" dirty="0">
                <a:solidFill>
                  <a:schemeClr val="accent1"/>
                </a:solidFill>
              </a:rPr>
              <a:t>In 2024</a:t>
            </a:r>
            <a:r>
              <a:rPr lang="en-GB" sz="1800" dirty="0"/>
              <a:t>, estimated numbers in the US are:</a:t>
            </a:r>
          </a:p>
          <a:p>
            <a:pPr lvl="1"/>
            <a:r>
              <a:rPr lang="en-GB" sz="1600" dirty="0">
                <a:solidFill>
                  <a:schemeClr val="accent1"/>
                </a:solidFill>
              </a:rPr>
              <a:t>66,440 new cases </a:t>
            </a:r>
            <a:r>
              <a:rPr lang="en-GB" sz="1600" dirty="0"/>
              <a:t>(3.3% of all new cancer cases)</a:t>
            </a:r>
            <a:r>
              <a:rPr lang="en-GB" sz="1600" baseline="30000" dirty="0"/>
              <a:t>2</a:t>
            </a:r>
          </a:p>
          <a:p>
            <a:pPr lvl="1"/>
            <a:r>
              <a:rPr lang="en-GB" sz="1600" dirty="0">
                <a:solidFill>
                  <a:schemeClr val="accent1"/>
                </a:solidFill>
              </a:rPr>
              <a:t>51,750 deaths </a:t>
            </a:r>
            <a:r>
              <a:rPr lang="en-GB" sz="1600" dirty="0"/>
              <a:t>(8.5% of all cancer deaths)</a:t>
            </a:r>
            <a:r>
              <a:rPr lang="en-GB" sz="1600" baseline="30000" dirty="0"/>
              <a:t>2</a:t>
            </a:r>
          </a:p>
          <a:p>
            <a:r>
              <a:rPr lang="en-GB" sz="1800" dirty="0"/>
              <a:t>Pancreatic cancer is difficult to diagnose due to the lack of early symptoms and </a:t>
            </a:r>
            <a:r>
              <a:rPr lang="en-GB" sz="1800" dirty="0">
                <a:solidFill>
                  <a:schemeClr val="accent1"/>
                </a:solidFill>
              </a:rPr>
              <a:t>80-90% of </a:t>
            </a:r>
            <a:br>
              <a:rPr lang="en-GB" sz="1800" dirty="0">
                <a:solidFill>
                  <a:schemeClr val="accent1"/>
                </a:solidFill>
              </a:rPr>
            </a:br>
            <a:r>
              <a:rPr lang="en-GB" sz="1800" dirty="0">
                <a:solidFill>
                  <a:schemeClr val="accent1"/>
                </a:solidFill>
              </a:rPr>
              <a:t>patients</a:t>
            </a:r>
            <a:r>
              <a:rPr lang="en-GB" sz="1800" dirty="0"/>
              <a:t> have unresectable tumours due to the </a:t>
            </a:r>
            <a:r>
              <a:rPr lang="en-GB" sz="1800" dirty="0">
                <a:solidFill>
                  <a:schemeClr val="accent1"/>
                </a:solidFill>
              </a:rPr>
              <a:t>advanced stage at diagnosis</a:t>
            </a:r>
            <a:r>
              <a:rPr lang="en-GB" sz="1800" baseline="30000" dirty="0">
                <a:solidFill>
                  <a:schemeClr val="accent1"/>
                </a:solidFill>
              </a:rPr>
              <a:t>4</a:t>
            </a:r>
            <a:r>
              <a:rPr lang="en-GB" sz="1800" dirty="0">
                <a:solidFill>
                  <a:schemeClr val="accent1"/>
                </a:solidFill>
              </a:rPr>
              <a:t> </a:t>
            </a:r>
          </a:p>
          <a:p>
            <a:r>
              <a:rPr lang="en-GB" sz="1800" dirty="0"/>
              <a:t>Surgery, chemotherapy and radiation are the primary treatment options for pancreatic cancer</a:t>
            </a:r>
            <a:r>
              <a:rPr lang="en-GB" sz="1800" baseline="30000" dirty="0"/>
              <a:t>1</a:t>
            </a:r>
          </a:p>
        </p:txBody>
      </p:sp>
      <p:sp>
        <p:nvSpPr>
          <p:cNvPr id="2" name="Content Placeholder 1">
            <a:extLst>
              <a:ext uri="{FF2B5EF4-FFF2-40B4-BE49-F238E27FC236}">
                <a16:creationId xmlns:a16="http://schemas.microsoft.com/office/drawing/2014/main" id="{ADC3F2A3-8B7B-6240-E45C-1E6A3F64752D}"/>
              </a:ext>
            </a:extLst>
          </p:cNvPr>
          <p:cNvSpPr>
            <a:spLocks noGrp="1"/>
          </p:cNvSpPr>
          <p:nvPr>
            <p:ph sz="quarter" idx="15"/>
          </p:nvPr>
        </p:nvSpPr>
        <p:spPr>
          <a:xfrm>
            <a:off x="620184" y="6173788"/>
            <a:ext cx="10180339" cy="365125"/>
          </a:xfrm>
        </p:spPr>
        <p:txBody>
          <a:bodyPr/>
          <a:lstStyle/>
          <a:p>
            <a:r>
              <a:rPr lang="en-GB" dirty="0">
                <a:solidFill>
                  <a:schemeClr val="tx2"/>
                </a:solidFill>
              </a:rPr>
              <a:t>US, United States</a:t>
            </a:r>
          </a:p>
          <a:p>
            <a:r>
              <a:rPr lang="en-GB" dirty="0">
                <a:solidFill>
                  <a:schemeClr val="tx2"/>
                </a:solidFill>
              </a:rPr>
              <a:t>1. Orth M, et al. </a:t>
            </a:r>
            <a:r>
              <a:rPr lang="en-GB" dirty="0" err="1">
                <a:solidFill>
                  <a:schemeClr val="tx2"/>
                </a:solidFill>
              </a:rPr>
              <a:t>Radiat</a:t>
            </a:r>
            <a:r>
              <a:rPr lang="en-GB" dirty="0">
                <a:solidFill>
                  <a:schemeClr val="tx2"/>
                </a:solidFill>
              </a:rPr>
              <a:t> Oncol. 2019;14:141; 2. Cancer Stat Facts: Pancreatic Cancer. Available from: </a:t>
            </a:r>
            <a:r>
              <a:rPr lang="en-GB" dirty="0">
                <a:solidFill>
                  <a:schemeClr val="tx2"/>
                </a:solidFill>
                <a:hlinkClick r:id="rId2">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 3. Park W, et al. JAMA. 2021; 326:851-862; 4. </a:t>
            </a:r>
            <a:r>
              <a:rPr lang="en-GB" dirty="0" err="1">
                <a:solidFill>
                  <a:schemeClr val="tx2"/>
                </a:solidFill>
              </a:rPr>
              <a:t>Rawla</a:t>
            </a:r>
            <a:r>
              <a:rPr lang="en-GB" dirty="0">
                <a:solidFill>
                  <a:schemeClr val="tx2"/>
                </a:solidFill>
              </a:rPr>
              <a:t> P, et al. World J Oncol. 2019;10:10-27</a:t>
            </a:r>
          </a:p>
        </p:txBody>
      </p:sp>
      <p:sp>
        <p:nvSpPr>
          <p:cNvPr id="3" name="Slide Number Placeholder 2">
            <a:extLst>
              <a:ext uri="{FF2B5EF4-FFF2-40B4-BE49-F238E27FC236}">
                <a16:creationId xmlns:a16="http://schemas.microsoft.com/office/drawing/2014/main" id="{DE3A1D19-9B03-0E0F-3200-E4A79DF15A87}"/>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27941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D0AB16-1F6C-B807-BAF8-CD163AE843BE}"/>
              </a:ext>
            </a:extLst>
          </p:cNvPr>
          <p:cNvSpPr>
            <a:spLocks noGrp="1"/>
          </p:cNvSpPr>
          <p:nvPr>
            <p:ph sz="quarter" idx="12"/>
          </p:nvPr>
        </p:nvSpPr>
        <p:spPr>
          <a:xfrm>
            <a:off x="620713" y="1425575"/>
            <a:ext cx="10963275" cy="1252963"/>
          </a:xfrm>
        </p:spPr>
        <p:txBody>
          <a:bodyPr/>
          <a:lstStyle/>
          <a:p>
            <a:r>
              <a:rPr lang="en-GB" dirty="0"/>
              <a:t>Chemotherapy is the mainstay of treatment for </a:t>
            </a:r>
            <a:r>
              <a:rPr lang="en-GB" dirty="0" err="1"/>
              <a:t>mPDAC</a:t>
            </a:r>
            <a:r>
              <a:rPr lang="en-GB" dirty="0"/>
              <a:t> patients</a:t>
            </a:r>
          </a:p>
          <a:p>
            <a:r>
              <a:rPr lang="en-GB" dirty="0"/>
              <a:t>Enrolment in clinical trials should always be encouraged</a:t>
            </a:r>
          </a:p>
        </p:txBody>
      </p:sp>
      <p:sp>
        <p:nvSpPr>
          <p:cNvPr id="2" name="Title 1">
            <a:extLst>
              <a:ext uri="{FF2B5EF4-FFF2-40B4-BE49-F238E27FC236}">
                <a16:creationId xmlns:a16="http://schemas.microsoft.com/office/drawing/2014/main" id="{8AD15015-C1B2-BCB8-B16D-569151FA6DB2}"/>
              </a:ext>
            </a:extLst>
          </p:cNvPr>
          <p:cNvSpPr>
            <a:spLocks noGrp="1"/>
          </p:cNvSpPr>
          <p:nvPr>
            <p:ph type="title"/>
          </p:nvPr>
        </p:nvSpPr>
        <p:spPr>
          <a:xfrm>
            <a:off x="619201" y="259200"/>
            <a:ext cx="10963199" cy="864000"/>
          </a:xfrm>
        </p:spPr>
        <p:txBody>
          <a:bodyPr/>
          <a:lstStyle/>
          <a:p>
            <a:r>
              <a:rPr lang="en-GB" dirty="0"/>
              <a:t>Overview of treatment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6F9203AD-06CD-210C-CC58-352E3AB9A39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
        <p:nvSpPr>
          <p:cNvPr id="3" name="Content Placeholder 2">
            <a:extLst>
              <a:ext uri="{FF2B5EF4-FFF2-40B4-BE49-F238E27FC236}">
                <a16:creationId xmlns:a16="http://schemas.microsoft.com/office/drawing/2014/main" id="{27F10CE4-FA41-518B-1EAC-F97813601184}"/>
              </a:ext>
            </a:extLst>
          </p:cNvPr>
          <p:cNvSpPr>
            <a:spLocks noGrp="1"/>
          </p:cNvSpPr>
          <p:nvPr>
            <p:ph sz="quarter" idx="15"/>
          </p:nvPr>
        </p:nvSpPr>
        <p:spPr>
          <a:xfrm>
            <a:off x="620713" y="6356350"/>
            <a:ext cx="10179050" cy="365125"/>
          </a:xfrm>
        </p:spPr>
        <p:txBody>
          <a:bodyPr anchor="b" anchorCtr="0"/>
          <a:lstStyle/>
          <a:p>
            <a:r>
              <a:rPr lang="en-GB" dirty="0" err="1">
                <a:solidFill>
                  <a:schemeClr val="tx2"/>
                </a:solidFill>
              </a:rPr>
              <a:t>gBRCAm</a:t>
            </a:r>
            <a:r>
              <a:rPr lang="en-GB" dirty="0">
                <a:solidFill>
                  <a:schemeClr val="tx2"/>
                </a:solidFill>
              </a:rPr>
              <a:t>, germline BRCA mutation; FOLFIRINOX, folinic acid (leucovorin calcium), fluorouracil, irinotecan, and oxaliplatin; FOLFOX, folinic acid (leucovorin calcium), fluorouracil, and oxaliplatin; gem, gemcitabine; </a:t>
            </a:r>
            <a:r>
              <a:rPr lang="en-GB" dirty="0" err="1">
                <a:solidFill>
                  <a:schemeClr val="tx2"/>
                </a:solidFill>
              </a:rPr>
              <a:t>mPDAC</a:t>
            </a:r>
            <a:r>
              <a:rPr lang="en-GB" dirty="0">
                <a:solidFill>
                  <a:schemeClr val="tx2"/>
                </a:solidFill>
              </a:rPr>
              <a:t>, metastatic pancreatic adenocarcinoma; </a:t>
            </a:r>
            <a:r>
              <a:rPr lang="en-GB" dirty="0" err="1">
                <a:solidFill>
                  <a:schemeClr val="tx2"/>
                </a:solidFill>
              </a:rPr>
              <a:t>mPFS</a:t>
            </a:r>
            <a:r>
              <a:rPr lang="en-GB" dirty="0">
                <a:solidFill>
                  <a:schemeClr val="tx2"/>
                </a:solidFill>
              </a:rPr>
              <a:t>, median progression-free survival; Nab, nanoparticle albumin-bound;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endParaRPr lang="en-GB" dirty="0">
              <a:solidFill>
                <a:schemeClr val="tx2"/>
              </a:solidFill>
              <a:highlight>
                <a:srgbClr val="FFFF00"/>
              </a:highlight>
            </a:endParaRPr>
          </a:p>
          <a:p>
            <a:r>
              <a:rPr lang="en-GB" dirty="0" err="1">
                <a:solidFill>
                  <a:schemeClr val="tx2"/>
                </a:solidFill>
              </a:rPr>
              <a:t>Casolino</a:t>
            </a:r>
            <a:r>
              <a:rPr lang="en-GB" dirty="0">
                <a:solidFill>
                  <a:schemeClr val="tx2"/>
                </a:solidFill>
              </a:rPr>
              <a:t> R, </a:t>
            </a:r>
            <a:r>
              <a:rPr lang="en-GB" dirty="0" err="1">
                <a:solidFill>
                  <a:schemeClr val="tx2"/>
                </a:solidFill>
              </a:rPr>
              <a:t>Biankin</a:t>
            </a:r>
            <a:r>
              <a:rPr lang="en-GB" dirty="0">
                <a:solidFill>
                  <a:schemeClr val="tx2"/>
                </a:solidFill>
              </a:rPr>
              <a:t> AV. </a:t>
            </a:r>
            <a:r>
              <a:rPr lang="en-GB" dirty="0" err="1">
                <a:solidFill>
                  <a:schemeClr val="tx2"/>
                </a:solidFill>
              </a:rPr>
              <a:t>Camb</a:t>
            </a:r>
            <a:r>
              <a:rPr lang="en-GB" dirty="0">
                <a:solidFill>
                  <a:schemeClr val="tx2"/>
                </a:solidFill>
              </a:rPr>
              <a:t> Prism Precis Med. 2023;1:e14</a:t>
            </a:r>
          </a:p>
        </p:txBody>
      </p:sp>
      <p:sp>
        <p:nvSpPr>
          <p:cNvPr id="10" name="TextBox 9">
            <a:extLst>
              <a:ext uri="{FF2B5EF4-FFF2-40B4-BE49-F238E27FC236}">
                <a16:creationId xmlns:a16="http://schemas.microsoft.com/office/drawing/2014/main" id="{E0B1D780-9338-A110-86A9-5B3BBD933D4B}"/>
              </a:ext>
            </a:extLst>
          </p:cNvPr>
          <p:cNvSpPr txBox="1"/>
          <p:nvPr/>
        </p:nvSpPr>
        <p:spPr>
          <a:xfrm>
            <a:off x="623392" y="5661248"/>
            <a:ext cx="2567938" cy="276999"/>
          </a:xfrm>
          <a:prstGeom prst="rect">
            <a:avLst/>
          </a:prstGeom>
          <a:noFill/>
        </p:spPr>
        <p:txBody>
          <a:bodyPr wrap="none" lIns="0" rtlCol="0">
            <a:spAutoFit/>
          </a:bodyPr>
          <a:lstStyle/>
          <a:p>
            <a:r>
              <a:rPr lang="en-GB" sz="1200" dirty="0">
                <a:latin typeface="Arial" panose="020B0604020202020204" pitchFamily="34" charset="0"/>
                <a:ea typeface="Aileron" charset="0"/>
                <a:cs typeface="Arial" panose="020B0604020202020204" pitchFamily="34" charset="0"/>
              </a:rPr>
              <a:t>Figure adapted from </a:t>
            </a:r>
            <a:r>
              <a:rPr lang="en-GB" sz="1200" dirty="0" err="1">
                <a:latin typeface="Arial" panose="020B0604020202020204" pitchFamily="34" charset="0"/>
                <a:ea typeface="Aileron" charset="0"/>
                <a:cs typeface="Arial" panose="020B0604020202020204" pitchFamily="34" charset="0"/>
              </a:rPr>
              <a:t>Casolino</a:t>
            </a:r>
            <a:r>
              <a:rPr lang="en-GB" sz="1200" dirty="0">
                <a:latin typeface="Arial" panose="020B0604020202020204" pitchFamily="34" charset="0"/>
                <a:ea typeface="Aileron" charset="0"/>
                <a:cs typeface="Arial" panose="020B0604020202020204" pitchFamily="34" charset="0"/>
              </a:rPr>
              <a:t> 2022</a:t>
            </a:r>
          </a:p>
        </p:txBody>
      </p:sp>
      <p:sp>
        <p:nvSpPr>
          <p:cNvPr id="15" name="TextBox 14">
            <a:extLst>
              <a:ext uri="{FF2B5EF4-FFF2-40B4-BE49-F238E27FC236}">
                <a16:creationId xmlns:a16="http://schemas.microsoft.com/office/drawing/2014/main" id="{F250FB46-0141-6393-055A-DA3DC2831795}"/>
              </a:ext>
            </a:extLst>
          </p:cNvPr>
          <p:cNvSpPr txBox="1"/>
          <p:nvPr/>
        </p:nvSpPr>
        <p:spPr>
          <a:xfrm>
            <a:off x="6251764" y="3912150"/>
            <a:ext cx="3053634" cy="1210588"/>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Nal</a:t>
            </a:r>
            <a:r>
              <a:rPr lang="en-GB" sz="1200" dirty="0">
                <a:solidFill>
                  <a:schemeClr val="tx1"/>
                </a:solidFill>
                <a:latin typeface="Arial" panose="020B0604020202020204" pitchFamily="34" charset="0"/>
                <a:cs typeface="Arial" panose="020B0604020202020204" pitchFamily="34" charset="0"/>
              </a:rPr>
              <a:t>-IRI</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FOLFOX</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Targeted therapies if</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molecular alteration identified</a:t>
            </a:r>
          </a:p>
        </p:txBody>
      </p:sp>
      <p:sp>
        <p:nvSpPr>
          <p:cNvPr id="16" name="TextBox 15">
            <a:extLst>
              <a:ext uri="{FF2B5EF4-FFF2-40B4-BE49-F238E27FC236}">
                <a16:creationId xmlns:a16="http://schemas.microsoft.com/office/drawing/2014/main" id="{584DF0C4-4EED-608F-7928-1222467689D3}"/>
              </a:ext>
            </a:extLst>
          </p:cNvPr>
          <p:cNvSpPr txBox="1"/>
          <p:nvPr/>
        </p:nvSpPr>
        <p:spPr>
          <a:xfrm>
            <a:off x="6539796" y="2993380"/>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&lt;50% eligible</a:t>
            </a:r>
          </a:p>
        </p:txBody>
      </p:sp>
      <p:sp>
        <p:nvSpPr>
          <p:cNvPr id="17" name="TextBox 16">
            <a:extLst>
              <a:ext uri="{FF2B5EF4-FFF2-40B4-BE49-F238E27FC236}">
                <a16:creationId xmlns:a16="http://schemas.microsoft.com/office/drawing/2014/main" id="{0AE7E1BA-D715-B11B-5C97-D3D0D7AEE9F4}"/>
              </a:ext>
            </a:extLst>
          </p:cNvPr>
          <p:cNvSpPr txBox="1"/>
          <p:nvPr/>
        </p:nvSpPr>
        <p:spPr>
          <a:xfrm>
            <a:off x="50996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18" name="TextBox 17">
            <a:extLst>
              <a:ext uri="{FF2B5EF4-FFF2-40B4-BE49-F238E27FC236}">
                <a16:creationId xmlns:a16="http://schemas.microsoft.com/office/drawing/2014/main" id="{7D892DEC-C51E-6E8F-BABB-F6F8B9A1023C}"/>
              </a:ext>
            </a:extLst>
          </p:cNvPr>
          <p:cNvSpPr txBox="1"/>
          <p:nvPr/>
        </p:nvSpPr>
        <p:spPr>
          <a:xfrm>
            <a:off x="5099636" y="3670784"/>
            <a:ext cx="979010" cy="364202"/>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p>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7.4</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19" name="TextBox 18">
            <a:extLst>
              <a:ext uri="{FF2B5EF4-FFF2-40B4-BE49-F238E27FC236}">
                <a16:creationId xmlns:a16="http://schemas.microsoft.com/office/drawing/2014/main" id="{65D0CC21-F0C2-C659-09FD-A142BEDA7FB0}"/>
              </a:ext>
            </a:extLst>
          </p:cNvPr>
          <p:cNvSpPr txBox="1"/>
          <p:nvPr/>
        </p:nvSpPr>
        <p:spPr>
          <a:xfrm>
            <a:off x="2961928" y="4293096"/>
            <a:ext cx="2075083" cy="338554"/>
          </a:xfrm>
          <a:prstGeom prst="rect">
            <a:avLst/>
          </a:prstGeom>
          <a:noFill/>
        </p:spPr>
        <p:txBody>
          <a:bodyPr wrap="square" lIns="0" tIns="0" rIns="0" bIns="0" rtlCol="0">
            <a:spAutoFit/>
          </a:bodyPr>
          <a:lstStyle/>
          <a:p>
            <a:pPr algn="ct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br>
              <a:rPr lang="en-GB" sz="1100" i="1" dirty="0">
                <a:solidFill>
                  <a:schemeClr val="tx1"/>
                </a:solidFill>
                <a:latin typeface="Arial" panose="020B0604020202020204" pitchFamily="34" charset="0"/>
                <a:cs typeface="Arial" panose="020B0604020202020204" pitchFamily="34" charset="0"/>
              </a:rPr>
            </a:b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 5.5-6.4 months</a:t>
            </a:r>
          </a:p>
        </p:txBody>
      </p:sp>
      <p:sp>
        <p:nvSpPr>
          <p:cNvPr id="20" name="TextBox 19">
            <a:extLst>
              <a:ext uri="{FF2B5EF4-FFF2-40B4-BE49-F238E27FC236}">
                <a16:creationId xmlns:a16="http://schemas.microsoft.com/office/drawing/2014/main" id="{E8B22E23-8C0E-7F6C-BD09-A656A1597A6F}"/>
              </a:ext>
            </a:extLst>
          </p:cNvPr>
          <p:cNvSpPr txBox="1"/>
          <p:nvPr/>
        </p:nvSpPr>
        <p:spPr>
          <a:xfrm>
            <a:off x="1086741" y="3912150"/>
            <a:ext cx="3053634" cy="605294"/>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NALIRIFOX</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p:txBody>
      </p:sp>
      <p:sp>
        <p:nvSpPr>
          <p:cNvPr id="21" name="Rounded Rectangle 20">
            <a:extLst>
              <a:ext uri="{FF2B5EF4-FFF2-40B4-BE49-F238E27FC236}">
                <a16:creationId xmlns:a16="http://schemas.microsoft.com/office/drawing/2014/main" id="{03381FEE-8D18-68C3-6793-657EF993D90C}"/>
              </a:ext>
            </a:extLst>
          </p:cNvPr>
          <p:cNvSpPr/>
          <p:nvPr/>
        </p:nvSpPr>
        <p:spPr>
          <a:xfrm>
            <a:off x="3104723" y="3198701"/>
            <a:ext cx="1846133" cy="617274"/>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Olaparib Maintenance (</a:t>
            </a:r>
            <a:r>
              <a:rPr lang="en-GB" sz="1200" u="sng" dirty="0">
                <a:solidFill>
                  <a:schemeClr val="bg1"/>
                </a:solidFill>
                <a:latin typeface="Arial" panose="020B0604020202020204" pitchFamily="34" charset="0"/>
                <a:cs typeface="Arial" panose="020B0604020202020204" pitchFamily="34" charset="0"/>
              </a:rPr>
              <a:t>only</a:t>
            </a:r>
            <a:r>
              <a:rPr lang="en-GB" sz="1200" dirty="0">
                <a:solidFill>
                  <a:schemeClr val="bg1"/>
                </a:solidFill>
                <a:latin typeface="Arial" panose="020B0604020202020204" pitchFamily="34" charset="0"/>
                <a:cs typeface="Arial" panose="020B0604020202020204" pitchFamily="34" charset="0"/>
              </a:rPr>
              <a:t> for </a:t>
            </a:r>
            <a:r>
              <a:rPr lang="en-GB" sz="1200" i="1" dirty="0" err="1">
                <a:solidFill>
                  <a:schemeClr val="bg1"/>
                </a:solidFill>
                <a:latin typeface="Arial" panose="020B0604020202020204" pitchFamily="34" charset="0"/>
                <a:cs typeface="Arial" panose="020B0604020202020204" pitchFamily="34" charset="0"/>
              </a:rPr>
              <a:t>gBRCAm</a:t>
            </a:r>
            <a:r>
              <a:rPr lang="en-GB" sz="1200" i="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pts)</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AC8BEE77-B782-14C3-17C6-2D94593AA7F1}"/>
              </a:ext>
            </a:extLst>
          </p:cNvPr>
          <p:cNvSpPr/>
          <p:nvPr/>
        </p:nvSpPr>
        <p:spPr>
          <a:xfrm>
            <a:off x="6162471" y="3198701"/>
            <a:ext cx="1616110" cy="617274"/>
          </a:xfrm>
          <a:prstGeom prst="roundRect">
            <a:avLst>
              <a:gd name="adj" fmla="val 16894"/>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Second-line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81CD5035-C9D2-B9E5-44F3-EFCB021AE557}"/>
              </a:ext>
            </a:extLst>
          </p:cNvPr>
          <p:cNvSpPr/>
          <p:nvPr/>
        </p:nvSpPr>
        <p:spPr>
          <a:xfrm>
            <a:off x="8662092" y="3205575"/>
            <a:ext cx="1743678" cy="6104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Third-line treatment</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392D2F-DB97-D4E5-DFB0-77A014058700}"/>
              </a:ext>
            </a:extLst>
          </p:cNvPr>
          <p:cNvSpPr txBox="1"/>
          <p:nvPr/>
        </p:nvSpPr>
        <p:spPr>
          <a:xfrm>
            <a:off x="78428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25" name="TextBox 24">
            <a:extLst>
              <a:ext uri="{FF2B5EF4-FFF2-40B4-BE49-F238E27FC236}">
                <a16:creationId xmlns:a16="http://schemas.microsoft.com/office/drawing/2014/main" id="{1B0D95C2-91BC-8DE8-458E-B3CD759A0DCB}"/>
              </a:ext>
            </a:extLst>
          </p:cNvPr>
          <p:cNvSpPr txBox="1"/>
          <p:nvPr/>
        </p:nvSpPr>
        <p:spPr>
          <a:xfrm>
            <a:off x="7927361"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6</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26" name="Rounded Rectangle 25">
            <a:extLst>
              <a:ext uri="{FF2B5EF4-FFF2-40B4-BE49-F238E27FC236}">
                <a16:creationId xmlns:a16="http://schemas.microsoft.com/office/drawing/2014/main" id="{5D4EB49A-9F79-5903-5F73-3FF89B2324B6}"/>
              </a:ext>
            </a:extLst>
          </p:cNvPr>
          <p:cNvSpPr/>
          <p:nvPr/>
        </p:nvSpPr>
        <p:spPr>
          <a:xfrm>
            <a:off x="983432" y="3198701"/>
            <a:ext cx="1616110" cy="617274"/>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First-line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7" name="Right Arrow 26">
            <a:extLst>
              <a:ext uri="{FF2B5EF4-FFF2-40B4-BE49-F238E27FC236}">
                <a16:creationId xmlns:a16="http://schemas.microsoft.com/office/drawing/2014/main" id="{052A1139-D593-5308-CB30-2ED1E3C2AE74}"/>
              </a:ext>
            </a:extLst>
          </p:cNvPr>
          <p:cNvSpPr/>
          <p:nvPr/>
        </p:nvSpPr>
        <p:spPr>
          <a:xfrm>
            <a:off x="2707258" y="3330535"/>
            <a:ext cx="351222" cy="33722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CBA11C0-DEF0-AAEE-B5E7-6E82559929CB}"/>
              </a:ext>
            </a:extLst>
          </p:cNvPr>
          <p:cNvSpPr/>
          <p:nvPr/>
        </p:nvSpPr>
        <p:spPr>
          <a:xfrm>
            <a:off x="2728688" y="4063721"/>
            <a:ext cx="3349957"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4D0E2D86-1104-466E-931F-42031572379F}"/>
              </a:ext>
            </a:extLst>
          </p:cNvPr>
          <p:cNvSpPr/>
          <p:nvPr/>
        </p:nvSpPr>
        <p:spPr>
          <a:xfrm>
            <a:off x="5099636" y="3410578"/>
            <a:ext cx="914055"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DB1C7D-A909-059C-C031-CBCD59CD527A}"/>
              </a:ext>
            </a:extLst>
          </p:cNvPr>
          <p:cNvSpPr/>
          <p:nvPr/>
        </p:nvSpPr>
        <p:spPr>
          <a:xfrm>
            <a:off x="7865888" y="3410578"/>
            <a:ext cx="731949" cy="278994"/>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6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E8CA5C3-13D4-137A-57FA-ED71AB0E6E20}"/>
              </a:ext>
            </a:extLst>
          </p:cNvPr>
          <p:cNvGraphicFramePr>
            <a:graphicFrameLocks noGrp="1"/>
          </p:cNvGraphicFramePr>
          <p:nvPr>
            <p:ph sz="quarter" idx="12"/>
          </p:nvPr>
        </p:nvGraphicFramePr>
        <p:xfrm>
          <a:off x="619201" y="979200"/>
          <a:ext cx="11237439" cy="4368960"/>
        </p:xfrm>
        <a:graphic>
          <a:graphicData uri="http://schemas.openxmlformats.org/drawingml/2006/table">
            <a:tbl>
              <a:tblPr firstRow="1" bandRow="1">
                <a:tableStyleId>{5C22544A-7EE6-4342-B048-85BDC9FD1C3A}</a:tableStyleId>
              </a:tblPr>
              <a:tblGrid>
                <a:gridCol w="1046967">
                  <a:extLst>
                    <a:ext uri="{9D8B030D-6E8A-4147-A177-3AD203B41FA5}">
                      <a16:colId xmlns:a16="http://schemas.microsoft.com/office/drawing/2014/main" val="1257684324"/>
                    </a:ext>
                  </a:extLst>
                </a:gridCol>
                <a:gridCol w="837572">
                  <a:extLst>
                    <a:ext uri="{9D8B030D-6E8A-4147-A177-3AD203B41FA5}">
                      <a16:colId xmlns:a16="http://schemas.microsoft.com/office/drawing/2014/main" val="1149475809"/>
                    </a:ext>
                  </a:extLst>
                </a:gridCol>
                <a:gridCol w="697978">
                  <a:extLst>
                    <a:ext uri="{9D8B030D-6E8A-4147-A177-3AD203B41FA5}">
                      <a16:colId xmlns:a16="http://schemas.microsoft.com/office/drawing/2014/main" val="1936409338"/>
                    </a:ext>
                  </a:extLst>
                </a:gridCol>
                <a:gridCol w="1326158">
                  <a:extLst>
                    <a:ext uri="{9D8B030D-6E8A-4147-A177-3AD203B41FA5}">
                      <a16:colId xmlns:a16="http://schemas.microsoft.com/office/drawing/2014/main" val="2214780654"/>
                    </a:ext>
                  </a:extLst>
                </a:gridCol>
                <a:gridCol w="763713">
                  <a:extLst>
                    <a:ext uri="{9D8B030D-6E8A-4147-A177-3AD203B41FA5}">
                      <a16:colId xmlns:a16="http://schemas.microsoft.com/office/drawing/2014/main" val="3303509065"/>
                    </a:ext>
                  </a:extLst>
                </a:gridCol>
                <a:gridCol w="628180">
                  <a:extLst>
                    <a:ext uri="{9D8B030D-6E8A-4147-A177-3AD203B41FA5}">
                      <a16:colId xmlns:a16="http://schemas.microsoft.com/office/drawing/2014/main" val="2996475416"/>
                    </a:ext>
                  </a:extLst>
                </a:gridCol>
                <a:gridCol w="977169">
                  <a:extLst>
                    <a:ext uri="{9D8B030D-6E8A-4147-A177-3AD203B41FA5}">
                      <a16:colId xmlns:a16="http://schemas.microsoft.com/office/drawing/2014/main" val="3534474373"/>
                    </a:ext>
                  </a:extLst>
                </a:gridCol>
                <a:gridCol w="785660">
                  <a:extLst>
                    <a:ext uri="{9D8B030D-6E8A-4147-A177-3AD203B41FA5}">
                      <a16:colId xmlns:a16="http://schemas.microsoft.com/office/drawing/2014/main" val="377595473"/>
                    </a:ext>
                  </a:extLst>
                </a:gridCol>
                <a:gridCol w="628180">
                  <a:extLst>
                    <a:ext uri="{9D8B030D-6E8A-4147-A177-3AD203B41FA5}">
                      <a16:colId xmlns:a16="http://schemas.microsoft.com/office/drawing/2014/main" val="1753989898"/>
                    </a:ext>
                  </a:extLst>
                </a:gridCol>
                <a:gridCol w="907370">
                  <a:extLst>
                    <a:ext uri="{9D8B030D-6E8A-4147-A177-3AD203B41FA5}">
                      <a16:colId xmlns:a16="http://schemas.microsoft.com/office/drawing/2014/main" val="14634384"/>
                    </a:ext>
                  </a:extLst>
                </a:gridCol>
                <a:gridCol w="544560">
                  <a:extLst>
                    <a:ext uri="{9D8B030D-6E8A-4147-A177-3AD203B41FA5}">
                      <a16:colId xmlns:a16="http://schemas.microsoft.com/office/drawing/2014/main" val="962337864"/>
                    </a:ext>
                  </a:extLst>
                </a:gridCol>
                <a:gridCol w="2093932">
                  <a:extLst>
                    <a:ext uri="{9D8B030D-6E8A-4147-A177-3AD203B41FA5}">
                      <a16:colId xmlns:a16="http://schemas.microsoft.com/office/drawing/2014/main" val="1018765066"/>
                    </a:ext>
                  </a:extLst>
                </a:gridCol>
              </a:tblGrid>
              <a:tr h="153400">
                <a:tc rowSpan="2">
                  <a:txBody>
                    <a:bodyPr/>
                    <a:lstStyle/>
                    <a:p>
                      <a:pPr algn="l" fontAlgn="ctr"/>
                      <a:r>
                        <a:rPr lang="en-GB" sz="1100" b="1" dirty="0">
                          <a:solidFill>
                            <a:schemeClr val="bg1"/>
                          </a:solidFill>
                          <a:effectLst/>
                          <a:latin typeface="Arial" panose="020B0604020202020204" pitchFamily="34" charset="0"/>
                          <a:cs typeface="Arial" panose="020B0604020202020204" pitchFamily="34" charset="0"/>
                        </a:rPr>
                        <a:t>Study </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setting</a:t>
                      </a:r>
                    </a:p>
                  </a:txBody>
                  <a:tcPr marL="93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a:solidFill>
                            <a:schemeClr val="bg1"/>
                          </a:solidFill>
                          <a:effectLst/>
                          <a:latin typeface="Arial" panose="020B0604020202020204" pitchFamily="34" charset="0"/>
                          <a:cs typeface="Arial" panose="020B0604020202020204" pitchFamily="34" charset="0"/>
                        </a:rPr>
                        <a:t>Study type</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Arm (N)</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ORR</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a:t>
                      </a:r>
                    </a:p>
                  </a:txBody>
                  <a:tcPr marL="21233" marR="21233" marT="28800" marB="28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US" sz="1100" b="1" dirty="0">
                          <a:solidFill>
                            <a:schemeClr val="bg1"/>
                          </a:solidFill>
                          <a:effectLst/>
                          <a:latin typeface="Arial" panose="020B0604020202020204" pitchFamily="34" charset="0"/>
                          <a:cs typeface="Arial" panose="020B0604020202020204" pitchFamily="34" charset="0"/>
                        </a:rPr>
                        <a:t>Notable adverse events</a:t>
                      </a:r>
                    </a:p>
                    <a:p>
                      <a:pPr algn="ctr" fontAlgn="ctr"/>
                      <a:r>
                        <a:rPr lang="en-US" sz="1100" b="1" dirty="0">
                          <a:solidFill>
                            <a:schemeClr val="bg1"/>
                          </a:solidFill>
                          <a:effectLst/>
                          <a:latin typeface="Arial" panose="020B0604020202020204" pitchFamily="34" charset="0"/>
                          <a:cs typeface="Arial" panose="020B0604020202020204" pitchFamily="34" charset="0"/>
                        </a:rPr>
                        <a:t>(Grade ≥3)</a:t>
                      </a:r>
                      <a:endParaRPr lang="en-GB" sz="1100" b="1" dirty="0">
                        <a:solidFill>
                          <a:schemeClr val="bg1"/>
                        </a:solidFill>
                        <a:effectLst/>
                        <a:latin typeface="Arial" panose="020B0604020202020204" pitchFamily="34" charset="0"/>
                        <a:cs typeface="Arial" panose="020B0604020202020204" pitchFamily="34" charset="0"/>
                      </a:endParaRP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7180705"/>
                  </a:ext>
                </a:extLst>
              </a:tr>
              <a:tr h="14943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3732193"/>
                  </a:ext>
                </a:extLst>
              </a:tr>
              <a:tr h="415144">
                <a:tc rowSpan="2">
                  <a:txBody>
                    <a:bodyPr/>
                    <a:lstStyle/>
                    <a:p>
                      <a:pPr algn="l" fontAlgn="ctr"/>
                      <a:r>
                        <a:rPr lang="en-GB" sz="1100" b="1" dirty="0">
                          <a:solidFill>
                            <a:schemeClr val="tx1"/>
                          </a:solidFill>
                          <a:effectLst/>
                          <a:latin typeface="Arial" panose="020B0604020202020204" pitchFamily="34" charset="0"/>
                          <a:cs typeface="Arial" panose="020B0604020202020204" pitchFamily="34" charset="0"/>
                        </a:rPr>
                        <a:t>First-line</a:t>
                      </a:r>
                    </a:p>
                  </a:txBody>
                  <a:tcPr marL="93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PRODIGE</a:t>
                      </a:r>
                      <a:r>
                        <a:rPr lang="en-GB" sz="1100" b="0" baseline="30000" dirty="0">
                          <a:solidFill>
                            <a:schemeClr val="tx1"/>
                          </a:solidFill>
                          <a:effectLst/>
                          <a:latin typeface="Arial" panose="020B0604020202020204" pitchFamily="34" charset="0"/>
                          <a:cs typeface="Arial" panose="020B0604020202020204" pitchFamily="34" charset="0"/>
                        </a:rPr>
                        <a:t>1</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2/3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FOLFIRINOX (171)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11.1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0.57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(0.45 to 0.73)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PFS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6.4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0.47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(0.37 to 0.59)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31.6</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l" fontAlgn="ctr"/>
                      <a:r>
                        <a:rPr lang="en-GB" sz="1100" kern="1200" dirty="0">
                          <a:solidFill>
                            <a:schemeClr val="dk1"/>
                          </a:solidFill>
                          <a:effectLst/>
                          <a:latin typeface="Arial" panose="020B0604020202020204" pitchFamily="34" charset="0"/>
                          <a:ea typeface="+mn-ea"/>
                          <a:cs typeface="Arial" panose="020B0604020202020204" pitchFamily="34" charset="0"/>
                        </a:rPr>
                        <a:t>FOLFIRINOX vs Gem: neutropenia 47.5 vs 21.0%, febrile neutropenia 5.4 vs 1.2%, thrombocytopenia 9.1 vs 3.6%, diarrhoea 12.7 vs 1.8%</a:t>
                      </a:r>
                      <a:endParaRPr lang="en-GB" sz="1100" b="0" dirty="0">
                        <a:solidFill>
                          <a:schemeClr val="tx1"/>
                        </a:solidFill>
                        <a:effectLst/>
                        <a:latin typeface="Arial" panose="020B0604020202020204" pitchFamily="34" charset="0"/>
                        <a:cs typeface="Arial" panose="020B0604020202020204" pitchFamily="34" charset="0"/>
                      </a:endParaRPr>
                    </a:p>
                  </a:txBody>
                  <a:tcPr marL="57233" marR="21233" marT="28800" marB="28800" anchor="ctr">
                    <a:lnT w="38100" cap="flat" cmpd="sng" algn="ctr">
                      <a:solidFill>
                        <a:schemeClr val="bg1"/>
                      </a:solidFill>
                      <a:prstDash val="solid"/>
                      <a:round/>
                      <a:headEnd type="none" w="med" len="med"/>
                      <a:tailEnd type="none" w="med" len="med"/>
                    </a:lnT>
                    <a:solidFill>
                      <a:srgbClr val="EAD1CE"/>
                    </a:solidFill>
                  </a:tcPr>
                </a:tc>
                <a:extLst>
                  <a:ext uri="{0D108BD9-81ED-4DB2-BD59-A6C34878D82A}">
                    <a16:rowId xmlns:a16="http://schemas.microsoft.com/office/drawing/2014/main" val="534874525"/>
                  </a:ext>
                </a:extLst>
              </a:tr>
              <a:tr h="480656">
                <a:tc vMerge="1">
                  <a:txBody>
                    <a:bodyPr/>
                    <a:lstStyle/>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Gemcitabine (171)</a:t>
                      </a:r>
                    </a:p>
                  </a:txBody>
                  <a:tcPr marL="21233" marR="21233" marT="28800" marB="28800" anchor="ctr">
                    <a:solidFill>
                      <a:srgbClr val="EAD1CE"/>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6.8</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3.3</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9.4</a:t>
                      </a:r>
                    </a:p>
                  </a:txBody>
                  <a:tcPr marL="21233" marR="21233" marT="28800" marB="28800" anchor="ctr">
                    <a:solidFill>
                      <a:srgbClr val="EAD1CE"/>
                    </a:solidFill>
                  </a:tcPr>
                </a:tc>
                <a:tc vMerge="1">
                  <a:txBody>
                    <a:bodyPr/>
                    <a:lstStyle/>
                    <a:p>
                      <a:pPr algn="l" fontAlgn="ctr"/>
                      <a:endParaRPr lang="en-GB" sz="1100" b="0" dirty="0">
                        <a:solidFill>
                          <a:schemeClr val="tx1"/>
                        </a:solidFill>
                        <a:effectLst/>
                        <a:latin typeface="Arial" panose="020B0604020202020204" pitchFamily="34" charset="0"/>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4210612375"/>
                  </a:ext>
                </a:extLst>
              </a:tr>
              <a:tr h="455448">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MPACT</a:t>
                      </a:r>
                      <a:r>
                        <a:rPr lang="en-GB" sz="1100" b="0" baseline="30000" dirty="0">
                          <a:solidFill>
                            <a:schemeClr val="tx1"/>
                          </a:solidFill>
                          <a:effectLst/>
                          <a:latin typeface="Arial" panose="020B0604020202020204" pitchFamily="34" charset="0"/>
                          <a:cs typeface="Arial" panose="020B0604020202020204" pitchFamily="34" charset="0"/>
                        </a:rPr>
                        <a:t>2</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 + </a:t>
                      </a:r>
                      <a:r>
                        <a:rPr lang="en-GB" sz="1100" b="0" dirty="0" err="1">
                          <a:solidFill>
                            <a:schemeClr val="tx1"/>
                          </a:solidFill>
                          <a:effectLst/>
                          <a:latin typeface="Arial" panose="020B0604020202020204" pitchFamily="34" charset="0"/>
                          <a:cs typeface="Arial" panose="020B0604020202020204" pitchFamily="34" charset="0"/>
                        </a:rPr>
                        <a:t>NabP</a:t>
                      </a:r>
                      <a:r>
                        <a:rPr lang="en-GB" sz="1100" b="0" dirty="0">
                          <a:solidFill>
                            <a:schemeClr val="tx1"/>
                          </a:solidFill>
                          <a:effectLst/>
                          <a:latin typeface="Arial" panose="020B0604020202020204" pitchFamily="34" charset="0"/>
                          <a:cs typeface="Arial" panose="020B0604020202020204" pitchFamily="34" charset="0"/>
                        </a:rPr>
                        <a:t> (431)</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8.5</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0.72</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(0.62 to 0.83)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5.5</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0.69</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(0.58 to 0.82)</a:t>
                      </a:r>
                    </a:p>
                  </a:txBody>
                  <a:tcPr marL="21233" marR="21233" marT="28800" marB="28800" anchor="ctr">
                    <a:solidFill>
                      <a:srgbClr val="F5EAE8"/>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23.0</a:t>
                      </a:r>
                    </a:p>
                  </a:txBody>
                  <a:tcPr marL="21233" marR="21233" marT="28800" marB="28800" anchor="ctr">
                    <a:solidFill>
                      <a:srgbClr val="F5EAE8"/>
                    </a:solidFill>
                  </a:tcPr>
                </a:tc>
                <a:tc rowSpan="2">
                  <a:txBody>
                    <a:bodyPr/>
                    <a:lstStyle/>
                    <a:p>
                      <a:r>
                        <a:rPr lang="en-GB" sz="1100" kern="1200" dirty="0">
                          <a:solidFill>
                            <a:schemeClr val="dk1"/>
                          </a:solidFill>
                          <a:effectLst/>
                          <a:latin typeface="Arial" panose="020B0604020202020204" pitchFamily="34" charset="0"/>
                          <a:ea typeface="+mn-ea"/>
                          <a:cs typeface="Arial" panose="020B0604020202020204" pitchFamily="34" charset="0"/>
                        </a:rPr>
                        <a:t>Gem + </a:t>
                      </a:r>
                      <a:r>
                        <a:rPr lang="en-GB" sz="1100" kern="1200" dirty="0" err="1">
                          <a:solidFill>
                            <a:schemeClr val="dk1"/>
                          </a:solidFill>
                          <a:effectLst/>
                          <a:latin typeface="Arial" panose="020B0604020202020204" pitchFamily="34" charset="0"/>
                          <a:ea typeface="+mn-ea"/>
                          <a:cs typeface="Arial" panose="020B0604020202020204" pitchFamily="34" charset="0"/>
                        </a:rPr>
                        <a:t>NabP</a:t>
                      </a:r>
                      <a:r>
                        <a:rPr lang="en-GB" sz="1100" kern="1200" dirty="0">
                          <a:solidFill>
                            <a:schemeClr val="dk1"/>
                          </a:solidFill>
                          <a:effectLst/>
                          <a:latin typeface="Arial" panose="020B0604020202020204" pitchFamily="34" charset="0"/>
                          <a:ea typeface="+mn-ea"/>
                          <a:cs typeface="Arial" panose="020B0604020202020204" pitchFamily="34" charset="0"/>
                        </a:rPr>
                        <a:t> vs Gem: Neutropenia 38.0 </a:t>
                      </a:r>
                      <a:r>
                        <a:rPr lang="en-US" sz="1100" kern="1200" dirty="0">
                          <a:solidFill>
                            <a:schemeClr val="dk1"/>
                          </a:solidFill>
                          <a:effectLst/>
                          <a:latin typeface="Arial" panose="020B0604020202020204" pitchFamily="34" charset="0"/>
                          <a:ea typeface="+mn-ea"/>
                          <a:cs typeface="Arial" panose="020B0604020202020204" pitchFamily="34" charset="0"/>
                        </a:rPr>
                        <a:t>vs. 27.0%, leukopenia 31.0 vs 16.0%, thrombocytopenia 13.0 vs 9.0%, fatigue 17.0 vs. 7.0%, and neuropathy </a:t>
                      </a:r>
                      <a:r>
                        <a:rPr lang="en-GB" sz="1100" kern="1200" dirty="0">
                          <a:solidFill>
                            <a:schemeClr val="dk1"/>
                          </a:solidFill>
                          <a:effectLst/>
                          <a:latin typeface="Arial" panose="020B0604020202020204" pitchFamily="34" charset="0"/>
                          <a:ea typeface="+mn-ea"/>
                          <a:cs typeface="Arial" panose="020B0604020202020204" pitchFamily="34" charset="0"/>
                        </a:rPr>
                        <a:t>17.0 vs. 1.0%</a:t>
                      </a:r>
                    </a:p>
                  </a:txBody>
                  <a:tcPr marL="57233" marR="21233" marT="28800" marB="28800" anchor="ctr">
                    <a:solidFill>
                      <a:srgbClr val="F5EAE8"/>
                    </a:solidFill>
                  </a:tcPr>
                </a:tc>
                <a:extLst>
                  <a:ext uri="{0D108BD9-81ED-4DB2-BD59-A6C34878D82A}">
                    <a16:rowId xmlns:a16="http://schemas.microsoft.com/office/drawing/2014/main" val="2331123561"/>
                  </a:ext>
                </a:extLst>
              </a:tr>
              <a:tr h="607992">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Gemcitabine (430)</a:t>
                      </a:r>
                    </a:p>
                  </a:txBody>
                  <a:tcPr marL="21233" marR="21233" marT="28800" marB="28800" anchor="ctr">
                    <a:solidFill>
                      <a:srgbClr val="F5EAE8"/>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6.7</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3.7</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7.0</a:t>
                      </a:r>
                    </a:p>
                  </a:txBody>
                  <a:tcPr marL="21233" marR="21233" marT="28800" marB="28800" anchor="ctr">
                    <a:solidFill>
                      <a:srgbClr val="F5EAE8"/>
                    </a:solidFill>
                  </a:tcPr>
                </a:tc>
                <a:tc vMerge="1">
                  <a:txBody>
                    <a:bodyPr/>
                    <a:lstStyle/>
                    <a:p>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796955438"/>
                  </a:ext>
                </a:extLst>
              </a:tr>
              <a:tr h="616144">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NAPOLI-3</a:t>
                      </a:r>
                      <a:r>
                        <a:rPr lang="en-GB" sz="1100" b="0" baseline="30000" dirty="0">
                          <a:solidFill>
                            <a:schemeClr val="tx1"/>
                          </a:solidFill>
                          <a:effectLst/>
                          <a:latin typeface="Arial" panose="020B0604020202020204" pitchFamily="34" charset="0"/>
                          <a:cs typeface="Arial" panose="020B0604020202020204" pitchFamily="34" charset="0"/>
                        </a:rPr>
                        <a:t>3</a:t>
                      </a:r>
                    </a:p>
                    <a:p>
                      <a:pPr algn="ctr" fontAlgn="ctr"/>
                      <a:r>
                        <a:rPr lang="en-GB" sz="1100" b="0" dirty="0">
                          <a:solidFill>
                            <a:schemeClr val="tx1"/>
                          </a:solidFill>
                          <a:effectLst/>
                          <a:latin typeface="Arial" panose="020B0604020202020204" pitchFamily="34" charset="0"/>
                          <a:cs typeface="Arial" panose="020B0604020202020204" pitchFamily="34" charset="0"/>
                        </a:rPr>
                        <a:t>(2023)</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NALIRIFOX (383)</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11.1</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0.83</a:t>
                      </a:r>
                    </a:p>
                    <a:p>
                      <a:pPr algn="ctr" fontAlgn="ctr"/>
                      <a:r>
                        <a:rPr lang="en-GB" sz="1100" b="0" dirty="0">
                          <a:solidFill>
                            <a:schemeClr val="tx1"/>
                          </a:solidFill>
                          <a:effectLst/>
                          <a:latin typeface="Arial" panose="020B0604020202020204" pitchFamily="34" charset="0"/>
                          <a:cs typeface="Arial" panose="020B0604020202020204" pitchFamily="34" charset="0"/>
                        </a:rPr>
                        <a:t>(0.70-0.99)</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7.4</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0.69</a:t>
                      </a:r>
                    </a:p>
                    <a:p>
                      <a:pPr algn="ctr" fontAlgn="ctr"/>
                      <a:r>
                        <a:rPr lang="en-GB" sz="1100" b="0" dirty="0">
                          <a:solidFill>
                            <a:schemeClr val="tx1"/>
                          </a:solidFill>
                          <a:effectLst/>
                          <a:latin typeface="Arial" panose="020B0604020202020204" pitchFamily="34" charset="0"/>
                          <a:cs typeface="Arial" panose="020B0604020202020204" pitchFamily="34" charset="0"/>
                        </a:rPr>
                        <a:t>(0.58-0.83)</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41.8</a:t>
                      </a:r>
                    </a:p>
                  </a:txBody>
                  <a:tcPr marL="21233" marR="21233" marT="28800" marB="28800" anchor="ctr">
                    <a:solidFill>
                      <a:srgbClr val="EAD1CE"/>
                    </a:solidFill>
                  </a:tcPr>
                </a:tc>
                <a:tc rowSpan="2">
                  <a:txBody>
                    <a:bodyPr/>
                    <a:lstStyle/>
                    <a:p>
                      <a:pPr marL="0" indent="0" algn="l" defTabSz="457200" rtl="0" eaLnBrk="1"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NALIRIFOX vs Gem + </a:t>
                      </a:r>
                      <a:r>
                        <a:rPr lang="en-US" sz="1100" kern="1200" dirty="0" err="1">
                          <a:solidFill>
                            <a:schemeClr val="dk1"/>
                          </a:solidFill>
                          <a:effectLst/>
                          <a:latin typeface="Arial" panose="020B0604020202020204" pitchFamily="34" charset="0"/>
                          <a:ea typeface="+mn-ea"/>
                          <a:cs typeface="Arial" panose="020B0604020202020204" pitchFamily="34" charset="0"/>
                        </a:rPr>
                        <a:t>NabP</a:t>
                      </a:r>
                      <a:r>
                        <a:rPr lang="en-US" sz="1100" kern="1200" dirty="0">
                          <a:solidFill>
                            <a:schemeClr val="dk1"/>
                          </a:solidFill>
                          <a:effectLst/>
                          <a:latin typeface="Arial" panose="020B0604020202020204" pitchFamily="34" charset="0"/>
                          <a:ea typeface="+mn-ea"/>
                          <a:cs typeface="Arial" panose="020B0604020202020204" pitchFamily="34" charset="0"/>
                        </a:rPr>
                        <a:t>: </a:t>
                      </a:r>
                      <a:r>
                        <a:rPr lang="en-US" sz="1100" kern="1200" dirty="0" err="1">
                          <a:solidFill>
                            <a:schemeClr val="dk1"/>
                          </a:solidFill>
                          <a:effectLst/>
                          <a:latin typeface="Arial" panose="020B0604020202020204" pitchFamily="34" charset="0"/>
                          <a:ea typeface="+mn-ea"/>
                          <a:cs typeface="Arial" panose="020B0604020202020204" pitchFamily="34" charset="0"/>
                        </a:rPr>
                        <a:t>hypokalaemia</a:t>
                      </a:r>
                      <a:r>
                        <a:rPr lang="en-US" sz="1100" kern="1200" dirty="0">
                          <a:solidFill>
                            <a:schemeClr val="dk1"/>
                          </a:solidFill>
                          <a:effectLst/>
                          <a:latin typeface="Arial" panose="020B0604020202020204" pitchFamily="34" charset="0"/>
                          <a:ea typeface="+mn-ea"/>
                          <a:cs typeface="Arial" panose="020B0604020202020204" pitchFamily="34" charset="0"/>
                        </a:rPr>
                        <a:t> 15.0 vs 4.0%, </a:t>
                      </a:r>
                      <a:r>
                        <a:rPr lang="en-US" sz="1100" kern="1200" dirty="0" err="1">
                          <a:solidFill>
                            <a:schemeClr val="dk1"/>
                          </a:solidFill>
                          <a:effectLst/>
                          <a:latin typeface="Arial" panose="020B0604020202020204" pitchFamily="34" charset="0"/>
                          <a:ea typeface="+mn-ea"/>
                          <a:cs typeface="Arial" panose="020B0604020202020204" pitchFamily="34" charset="0"/>
                        </a:rPr>
                        <a:t>diarrhoea</a:t>
                      </a:r>
                      <a:r>
                        <a:rPr lang="en-US" sz="1100" kern="1200" dirty="0">
                          <a:solidFill>
                            <a:schemeClr val="dk1"/>
                          </a:solidFill>
                          <a:effectLst/>
                          <a:latin typeface="Arial" panose="020B0604020202020204" pitchFamily="34" charset="0"/>
                          <a:ea typeface="+mn-ea"/>
                          <a:cs typeface="Arial" panose="020B0604020202020204" pitchFamily="34" charset="0"/>
                        </a:rPr>
                        <a:t> 20.0 vs 5.0%, nausea </a:t>
                      </a:r>
                      <a:br>
                        <a:rPr lang="en-US" sz="1100" kern="1200" dirty="0">
                          <a:solidFill>
                            <a:schemeClr val="dk1"/>
                          </a:solidFill>
                          <a:effectLst/>
                          <a:latin typeface="Arial" panose="020B0604020202020204" pitchFamily="34" charset="0"/>
                          <a:ea typeface="+mn-ea"/>
                          <a:cs typeface="Arial" panose="020B0604020202020204" pitchFamily="34" charset="0"/>
                        </a:rPr>
                      </a:br>
                      <a:r>
                        <a:rPr lang="en-US" sz="1100" kern="1200" dirty="0">
                          <a:solidFill>
                            <a:schemeClr val="dk1"/>
                          </a:solidFill>
                          <a:effectLst/>
                          <a:latin typeface="Arial" panose="020B0604020202020204" pitchFamily="34" charset="0"/>
                          <a:ea typeface="+mn-ea"/>
                          <a:cs typeface="Arial" panose="020B0604020202020204" pitchFamily="34" charset="0"/>
                        </a:rPr>
                        <a:t>12.0 vs 3.0%.</a:t>
                      </a:r>
                    </a:p>
                    <a:p>
                      <a:pPr marL="0" indent="0" algn="l" defTabSz="457200" rtl="0" eaLnBrk="1"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Lower rates of hematological AE’s with NALIRIFOX:  neutropenia 14.0 vs 25.0%, </a:t>
                      </a:r>
                      <a:r>
                        <a:rPr lang="en-US" sz="1100" kern="1200" dirty="0" err="1">
                          <a:solidFill>
                            <a:schemeClr val="dk1"/>
                          </a:solidFill>
                          <a:effectLst/>
                          <a:latin typeface="Arial" panose="020B0604020202020204" pitchFamily="34" charset="0"/>
                          <a:ea typeface="+mn-ea"/>
                          <a:cs typeface="Arial" panose="020B0604020202020204" pitchFamily="34" charset="0"/>
                        </a:rPr>
                        <a:t>anaemia</a:t>
                      </a:r>
                      <a:r>
                        <a:rPr lang="en-US" sz="1100" kern="1200" dirty="0">
                          <a:solidFill>
                            <a:schemeClr val="dk1"/>
                          </a:solidFill>
                          <a:effectLst/>
                          <a:latin typeface="Arial" panose="020B0604020202020204" pitchFamily="34" charset="0"/>
                          <a:ea typeface="+mn-ea"/>
                          <a:cs typeface="Arial" panose="020B0604020202020204" pitchFamily="34" charset="0"/>
                        </a:rPr>
                        <a:t> 11.0 vs 17.0%</a:t>
                      </a:r>
                    </a:p>
                  </a:txBody>
                  <a:tcPr marL="57233" marR="21233" marT="28800" marB="28800" anchor="ctr">
                    <a:solidFill>
                      <a:srgbClr val="EAD1CE"/>
                    </a:solidFill>
                  </a:tcPr>
                </a:tc>
                <a:extLst>
                  <a:ext uri="{0D108BD9-81ED-4DB2-BD59-A6C34878D82A}">
                    <a16:rowId xmlns:a16="http://schemas.microsoft.com/office/drawing/2014/main" val="3016749901"/>
                  </a:ext>
                </a:extLst>
              </a:tr>
              <a:tr h="782576">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 + </a:t>
                      </a:r>
                      <a:r>
                        <a:rPr lang="en-GB" sz="1100" b="0" dirty="0" err="1">
                          <a:solidFill>
                            <a:schemeClr val="tx1"/>
                          </a:solidFill>
                          <a:effectLst/>
                          <a:latin typeface="Arial" panose="020B0604020202020204" pitchFamily="34" charset="0"/>
                          <a:cs typeface="Arial" panose="020B0604020202020204" pitchFamily="34" charset="0"/>
                        </a:rPr>
                        <a:t>NabP</a:t>
                      </a:r>
                      <a:r>
                        <a:rPr lang="en-GB" sz="1100" b="0" dirty="0">
                          <a:solidFill>
                            <a:schemeClr val="tx1"/>
                          </a:solidFill>
                          <a:effectLst/>
                          <a:latin typeface="Arial" panose="020B0604020202020204" pitchFamily="34" charset="0"/>
                          <a:cs typeface="Arial" panose="020B0604020202020204" pitchFamily="34" charset="0"/>
                        </a:rPr>
                        <a:t> (387)</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9.2</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5.6</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36.2</a:t>
                      </a:r>
                    </a:p>
                  </a:txBody>
                  <a:tcPr marL="21233" marR="21233" marT="28800" marB="28800" anchor="ctr">
                    <a:solidFill>
                      <a:srgbClr val="EAD1CE"/>
                    </a:solidFill>
                  </a:tcPr>
                </a:tc>
                <a:tc vMerge="1">
                  <a:txBody>
                    <a:bodyPr/>
                    <a:lstStyle/>
                    <a:p>
                      <a:pPr marL="0" indent="0" algn="l" defTabSz="457200" rtl="0" eaLnBrk="1" latinLnBrk="0" hangingPunct="1">
                        <a:buClr>
                          <a:schemeClr val="accent1"/>
                        </a:buClr>
                        <a:buFont typeface="Arial" panose="020B0604020202020204" pitchFamily="34" charset="0"/>
                        <a:buNone/>
                      </a:pP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3259869346"/>
                  </a:ext>
                </a:extLst>
              </a:tr>
              <a:tr h="83390">
                <a:tc rowSpan="2">
                  <a:txBody>
                    <a:bodyPr/>
                    <a:lstStyle/>
                    <a:p>
                      <a:pPr algn="l" fontAlgn="ctr"/>
                      <a:r>
                        <a:rPr lang="en-GB" sz="1100" b="1" dirty="0">
                          <a:solidFill>
                            <a:schemeClr val="tx1"/>
                          </a:solidFill>
                          <a:effectLst/>
                          <a:latin typeface="Arial" panose="020B0604020202020204" pitchFamily="34" charset="0"/>
                          <a:cs typeface="Arial" panose="020B0604020202020204" pitchFamily="34" charset="0"/>
                        </a:rPr>
                        <a:t>Metastatic</a:t>
                      </a:r>
                      <a:br>
                        <a:rPr lang="en-GB" sz="1100" b="1" dirty="0">
                          <a:solidFill>
                            <a:schemeClr val="tx1"/>
                          </a:solidFill>
                          <a:effectLst/>
                          <a:latin typeface="Arial" panose="020B0604020202020204" pitchFamily="34" charset="0"/>
                          <a:cs typeface="Arial" panose="020B0604020202020204" pitchFamily="34" charset="0"/>
                        </a:rPr>
                      </a:br>
                      <a:r>
                        <a:rPr lang="en-GB" sz="1100" b="1" dirty="0" err="1">
                          <a:solidFill>
                            <a:schemeClr val="tx1"/>
                          </a:solidFill>
                          <a:effectLst/>
                          <a:latin typeface="Arial" panose="020B0604020202020204" pitchFamily="34" charset="0"/>
                          <a:cs typeface="Arial" panose="020B0604020202020204" pitchFamily="34" charset="0"/>
                        </a:rPr>
                        <a:t>maintenance</a:t>
                      </a:r>
                      <a:r>
                        <a:rPr lang="en-GB" sz="1100" b="1" baseline="30000" dirty="0" err="1">
                          <a:solidFill>
                            <a:schemeClr val="tx1"/>
                          </a:solidFill>
                          <a:effectLst/>
                          <a:latin typeface="Arial" panose="020B0604020202020204" pitchFamily="34" charset="0"/>
                          <a:cs typeface="Arial" panose="020B0604020202020204" pitchFamily="34" charset="0"/>
                        </a:rPr>
                        <a:t>a</a:t>
                      </a:r>
                      <a:endParaRPr lang="en-GB" sz="1100" b="1" baseline="30000"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POLO</a:t>
                      </a:r>
                      <a:r>
                        <a:rPr lang="en-GB" sz="1100" b="0" baseline="30000" dirty="0">
                          <a:solidFill>
                            <a:schemeClr val="tx1"/>
                          </a:solidFill>
                          <a:effectLst/>
                          <a:latin typeface="Arial" panose="020B0604020202020204" pitchFamily="34" charset="0"/>
                          <a:cs typeface="Arial" panose="020B0604020202020204" pitchFamily="34" charset="0"/>
                        </a:rPr>
                        <a:t>4,5</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(2019, 2022)</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F5EAE8"/>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Olaparib (92)</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7.4</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0.53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(0.35 to 0.82)</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US" sz="1100" b="0" dirty="0">
                          <a:solidFill>
                            <a:schemeClr val="tx1"/>
                          </a:solidFill>
                          <a:effectLst/>
                          <a:latin typeface="Arial" panose="020B0604020202020204" pitchFamily="34" charset="0"/>
                          <a:cs typeface="Arial" panose="020B0604020202020204" pitchFamily="34" charset="0"/>
                        </a:rPr>
                        <a:t>1</a:t>
                      </a:r>
                      <a:r>
                        <a:rPr lang="en-GB" sz="1100" b="0" dirty="0">
                          <a:solidFill>
                            <a:schemeClr val="tx1"/>
                          </a:solidFill>
                          <a:effectLst/>
                          <a:latin typeface="Arial" panose="020B0604020202020204" pitchFamily="34" charset="0"/>
                          <a:cs typeface="Arial" panose="020B0604020202020204" pitchFamily="34" charset="0"/>
                        </a:rPr>
                        <a:t>9.0</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0.83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(0.56 to 1.22)</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23.1</a:t>
                      </a:r>
                      <a:r>
                        <a:rPr lang="en-GB" sz="1100" b="0" baseline="30000" dirty="0">
                          <a:solidFill>
                            <a:schemeClr val="tx1"/>
                          </a:solidFill>
                          <a:effectLst/>
                          <a:latin typeface="Arial" panose="020B0604020202020204" pitchFamily="34" charset="0"/>
                          <a:cs typeface="Arial" panose="020B0604020202020204" pitchFamily="34" charset="0"/>
                        </a:rPr>
                        <a:t>b</a:t>
                      </a:r>
                    </a:p>
                  </a:txBody>
                  <a:tcPr marL="21233" marR="21233" marT="28800" marB="28800" anchor="ctr">
                    <a:solidFill>
                      <a:srgbClr val="F5EAE8"/>
                    </a:solidFill>
                  </a:tcPr>
                </a:tc>
                <a:tc rowSpan="2">
                  <a:txBody>
                    <a:bodyPr/>
                    <a:lstStyle/>
                    <a:p>
                      <a:pPr marL="0" indent="0" algn="l" defTabSz="457200" rtl="0" eaLnBrk="1" fontAlgn="ctr"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Olaparib vs placebo: Fatigue 5.6 vs 0%, </a:t>
                      </a:r>
                      <a:r>
                        <a:rPr lang="en-US" sz="1100" kern="1200" dirty="0" err="1">
                          <a:solidFill>
                            <a:schemeClr val="dk1"/>
                          </a:solidFill>
                          <a:effectLst/>
                          <a:latin typeface="Arial" panose="020B0604020202020204" pitchFamily="34" charset="0"/>
                          <a:ea typeface="+mn-ea"/>
                          <a:cs typeface="Arial" panose="020B0604020202020204" pitchFamily="34" charset="0"/>
                        </a:rPr>
                        <a:t>anaemia</a:t>
                      </a:r>
                      <a:r>
                        <a:rPr lang="en-US" sz="1100" kern="1200" dirty="0">
                          <a:solidFill>
                            <a:schemeClr val="dk1"/>
                          </a:solidFill>
                          <a:effectLst/>
                          <a:latin typeface="Arial" panose="020B0604020202020204" pitchFamily="34" charset="0"/>
                          <a:ea typeface="+mn-ea"/>
                          <a:cs typeface="Arial" panose="020B0604020202020204" pitchFamily="34" charset="0"/>
                        </a:rPr>
                        <a:t> 12.2 vs 3.3%, decreased appetite 3.3 vs 0%</a:t>
                      </a:r>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solidFill>
                      <a:srgbClr val="F5EAE8"/>
                    </a:solidFill>
                  </a:tcPr>
                </a:tc>
                <a:extLst>
                  <a:ext uri="{0D108BD9-81ED-4DB2-BD59-A6C34878D82A}">
                    <a16:rowId xmlns:a16="http://schemas.microsoft.com/office/drawing/2014/main" val="283780652"/>
                  </a:ext>
                </a:extLst>
              </a:tr>
              <a:tr h="833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Placebo (62)</a:t>
                      </a:r>
                    </a:p>
                  </a:txBody>
                  <a:tcPr marL="21233" marR="21233" marT="28800" marB="28800" anchor="ctr">
                    <a:solidFill>
                      <a:srgbClr val="F5EAE8"/>
                    </a:solidFill>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3.8</a:t>
                      </a:r>
                    </a:p>
                  </a:txBody>
                  <a:tcPr marL="21233" marR="21233" marT="28800" marB="28800" anchor="ctr">
                    <a:solidFill>
                      <a:srgbClr val="F5EAE8"/>
                    </a:solidFill>
                  </a:tcPr>
                </a:tc>
                <a:tc vMerge="1">
                  <a:txBody>
                    <a:bodyPr/>
                    <a:lstStyle/>
                    <a:p>
                      <a:endParaRPr lang="en-GB"/>
                    </a:p>
                  </a:txBody>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19.2</a:t>
                      </a:r>
                    </a:p>
                  </a:txBody>
                  <a:tcPr marL="21233" marR="21233" marT="28800" marB="28800" anchor="ctr">
                    <a:solidFill>
                      <a:srgbClr val="F5EAE8"/>
                    </a:solidFill>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11.5</a:t>
                      </a:r>
                      <a:r>
                        <a:rPr lang="en-GB" sz="1100" b="0" baseline="30000" dirty="0">
                          <a:solidFill>
                            <a:schemeClr val="tx1"/>
                          </a:solidFill>
                          <a:effectLst/>
                          <a:latin typeface="Arial" panose="020B0604020202020204" pitchFamily="34" charset="0"/>
                          <a:cs typeface="Arial" panose="020B0604020202020204" pitchFamily="34" charset="0"/>
                        </a:rPr>
                        <a:t>b</a:t>
                      </a: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2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extLst>
                  <a:ext uri="{0D108BD9-81ED-4DB2-BD59-A6C34878D82A}">
                    <a16:rowId xmlns:a16="http://schemas.microsoft.com/office/drawing/2014/main" val="1575605895"/>
                  </a:ext>
                </a:extLst>
              </a:tr>
            </a:tbl>
          </a:graphicData>
        </a:graphic>
      </p:graphicFrame>
      <p:sp>
        <p:nvSpPr>
          <p:cNvPr id="13" name="Title 1">
            <a:extLst>
              <a:ext uri="{FF2B5EF4-FFF2-40B4-BE49-F238E27FC236}">
                <a16:creationId xmlns:a16="http://schemas.microsoft.com/office/drawing/2014/main" id="{BF687C17-00ED-5A98-BB01-D734D7EF4434}"/>
              </a:ext>
            </a:extLst>
          </p:cNvPr>
          <p:cNvSpPr>
            <a:spLocks noGrp="1"/>
          </p:cNvSpPr>
          <p:nvPr>
            <p:ph type="title"/>
          </p:nvPr>
        </p:nvSpPr>
        <p:spPr>
          <a:xfrm>
            <a:off x="619201" y="259200"/>
            <a:ext cx="10963199" cy="864000"/>
          </a:xfrm>
        </p:spPr>
        <p:txBody>
          <a:bodyPr/>
          <a:lstStyle/>
          <a:p>
            <a:r>
              <a:rPr lang="en-US" dirty="0"/>
              <a:t>Key studies of 1L systemic therapy for </a:t>
            </a:r>
            <a:r>
              <a:rPr lang="en-US" cap="none" dirty="0" err="1"/>
              <a:t>m</a:t>
            </a:r>
            <a:r>
              <a:rPr lang="en-US" dirty="0" err="1"/>
              <a:t>pdac</a:t>
            </a:r>
            <a:endParaRPr lang="en-US" dirty="0"/>
          </a:p>
        </p:txBody>
      </p:sp>
      <p:sp>
        <p:nvSpPr>
          <p:cNvPr id="3" name="Slide Number Placeholder 2">
            <a:extLst>
              <a:ext uri="{FF2B5EF4-FFF2-40B4-BE49-F238E27FC236}">
                <a16:creationId xmlns:a16="http://schemas.microsoft.com/office/drawing/2014/main" id="{18DE91E9-1A87-7A8B-175E-3E5B9BA4A831}"/>
              </a:ext>
            </a:extLst>
          </p:cNvPr>
          <p:cNvSpPr>
            <a:spLocks noGrp="1"/>
          </p:cNvSpPr>
          <p:nvPr>
            <p:ph type="sldNum" sz="quarter" idx="4"/>
          </p:nvPr>
        </p:nvSpPr>
        <p:spPr/>
        <p:txBody>
          <a:bodyPr anchor="ctr">
            <a:normAutofit/>
          </a:bodyPr>
          <a:lstStyle/>
          <a:p>
            <a:pPr>
              <a:spcAft>
                <a:spcPts val="600"/>
              </a:spcAft>
            </a:pPr>
            <a:fld id="{FCE43C0F-8A7B-3A4B-9DB5-B3472E36E833}" type="slidenum">
              <a:rPr lang="en-GB" smtClean="0"/>
              <a:pPr>
                <a:spcAft>
                  <a:spcPts val="600"/>
                </a:spcAft>
              </a:pPr>
              <a:t>7</a:t>
            </a:fld>
            <a:endParaRPr lang="en-GB"/>
          </a:p>
        </p:txBody>
      </p:sp>
      <p:sp>
        <p:nvSpPr>
          <p:cNvPr id="15" name="Content Placeholder 3">
            <a:extLst>
              <a:ext uri="{FF2B5EF4-FFF2-40B4-BE49-F238E27FC236}">
                <a16:creationId xmlns:a16="http://schemas.microsoft.com/office/drawing/2014/main" id="{C1326C3B-2389-F640-2FAD-750415975EA2}"/>
              </a:ext>
            </a:extLst>
          </p:cNvPr>
          <p:cNvSpPr>
            <a:spLocks noGrp="1"/>
          </p:cNvSpPr>
          <p:nvPr>
            <p:ph sz="quarter" idx="15"/>
          </p:nvPr>
        </p:nvSpPr>
        <p:spPr/>
        <p:txBody>
          <a:bodyPr anchor="b" anchorCtr="0"/>
          <a:lstStyle/>
          <a:p>
            <a:pPr marL="0" marR="0" lvl="0" indent="0" algn="l" defTabSz="914400" rtl="0" eaLnBrk="0" fontAlgn="base" latinLnBrk="0" hangingPunct="0">
              <a:spcBef>
                <a:spcPct val="0"/>
              </a:spcBef>
              <a:spcAft>
                <a:spcPts val="600"/>
              </a:spcAft>
              <a:buClrTx/>
              <a:buSzTx/>
              <a:tabLst/>
            </a:pPr>
            <a:r>
              <a:rPr kumimoji="0" lang="en-US" altLang="en-US" sz="1000" b="0" i="0" u="none" strike="noStrike" cap="none" normalizeH="0" baseline="30000" dirty="0">
                <a:ln>
                  <a:noFill/>
                </a:ln>
                <a:solidFill>
                  <a:schemeClr val="tx2"/>
                </a:solidFill>
                <a:effectLst/>
              </a:rPr>
              <a:t>a </a:t>
            </a:r>
            <a:r>
              <a:rPr kumimoji="0" lang="en-US" altLang="en-US" sz="1000" b="0" i="0" u="none" strike="noStrike" cap="none" normalizeH="0" baseline="0" dirty="0">
                <a:ln>
                  <a:noFill/>
                </a:ln>
                <a:solidFill>
                  <a:schemeClr val="tx2"/>
                </a:solidFill>
                <a:effectLst/>
              </a:rPr>
              <a:t>Patients with germline mutations in </a:t>
            </a:r>
            <a:r>
              <a:rPr kumimoji="0" lang="en-US" altLang="en-US" sz="1000" b="0" i="1" u="none" strike="noStrike" cap="none" normalizeH="0" baseline="0" dirty="0">
                <a:ln>
                  <a:noFill/>
                </a:ln>
                <a:solidFill>
                  <a:schemeClr val="tx2"/>
                </a:solidFill>
                <a:effectLst/>
              </a:rPr>
              <a:t>BRCA1</a:t>
            </a:r>
            <a:r>
              <a:rPr kumimoji="0" lang="en-US" altLang="en-US" sz="1000" b="0" i="0" u="none" strike="noStrike" cap="none" normalizeH="0" baseline="0" dirty="0">
                <a:ln>
                  <a:noFill/>
                </a:ln>
                <a:solidFill>
                  <a:schemeClr val="tx2"/>
                </a:solidFill>
                <a:effectLst/>
              </a:rPr>
              <a:t> or </a:t>
            </a:r>
            <a:r>
              <a:rPr kumimoji="0" lang="en-US" altLang="en-US" sz="1000" b="0" i="1" u="none" strike="noStrike" cap="none" normalizeH="0" baseline="0" dirty="0">
                <a:ln>
                  <a:noFill/>
                </a:ln>
                <a:solidFill>
                  <a:schemeClr val="tx2"/>
                </a:solidFill>
                <a:effectLst/>
              </a:rPr>
              <a:t>BRCA2</a:t>
            </a:r>
            <a:r>
              <a:rPr kumimoji="0" lang="en-US" altLang="en-US" sz="1000" b="0" i="0" u="none" strike="noStrike" cap="none" normalizeH="0" baseline="0" dirty="0">
                <a:ln>
                  <a:noFill/>
                </a:ln>
                <a:solidFill>
                  <a:schemeClr val="tx2"/>
                </a:solidFill>
                <a:effectLst/>
              </a:rPr>
              <a:t>, who had received at least 16 weeks of continuous platinum-based chemotherapy as the first line treatment for metastatic pancreatic cancer, were enrolled; </a:t>
            </a:r>
            <a:r>
              <a:rPr kumimoji="0" lang="en-US" altLang="en-US" sz="1000" b="0" i="0" u="none" strike="noStrike" cap="none" normalizeH="0" baseline="30000" dirty="0" err="1">
                <a:ln>
                  <a:noFill/>
                </a:ln>
                <a:solidFill>
                  <a:schemeClr val="tx2"/>
                </a:solidFill>
                <a:effectLst/>
              </a:rPr>
              <a:t>b</a:t>
            </a:r>
            <a:r>
              <a:rPr kumimoji="0" lang="en-US" altLang="en-US" sz="1000" b="0" i="0" u="none" strike="noStrike" cap="none" normalizeH="0" baseline="0" dirty="0" err="1">
                <a:ln>
                  <a:noFill/>
                </a:ln>
                <a:solidFill>
                  <a:schemeClr val="tx2"/>
                </a:solidFill>
                <a:effectLst/>
              </a:rPr>
              <a:t>At</a:t>
            </a:r>
            <a:r>
              <a:rPr kumimoji="0" lang="en-US" altLang="en-US" sz="1000" b="0" i="0" u="none" strike="noStrike" cap="none" normalizeH="0" baseline="0" dirty="0">
                <a:ln>
                  <a:noFill/>
                </a:ln>
                <a:solidFill>
                  <a:schemeClr val="tx2"/>
                </a:solidFill>
                <a:effectLst/>
              </a:rPr>
              <a:t> data cut-off 1</a:t>
            </a:r>
          </a:p>
          <a:p>
            <a:pPr defTabSz="914400" eaLnBrk="0" fontAlgn="base" hangingPunct="0">
              <a:spcBef>
                <a:spcPct val="0"/>
              </a:spcBef>
              <a:spcAft>
                <a:spcPts val="600"/>
              </a:spcAft>
              <a:buClrTx/>
            </a:pPr>
            <a:r>
              <a:rPr lang="en-GB" altLang="en-US" sz="1000" dirty="0">
                <a:solidFill>
                  <a:schemeClr val="tx2"/>
                </a:solidFill>
              </a:rPr>
              <a:t>AE, adverse event; BRCA1/2, </a:t>
            </a:r>
            <a:r>
              <a:rPr lang="en-GB" altLang="en-US" sz="1000" dirty="0" err="1">
                <a:solidFill>
                  <a:schemeClr val="tx2"/>
                </a:solidFill>
              </a:rPr>
              <a:t>BReast</a:t>
            </a:r>
            <a:r>
              <a:rPr lang="en-GB" altLang="en-US" sz="1000" dirty="0">
                <a:solidFill>
                  <a:schemeClr val="tx2"/>
                </a:solidFill>
              </a:rPr>
              <a:t> </a:t>
            </a:r>
            <a:r>
              <a:rPr lang="en-GB" altLang="en-US" sz="1000" dirty="0" err="1">
                <a:solidFill>
                  <a:schemeClr val="tx2"/>
                </a:solidFill>
              </a:rPr>
              <a:t>CAncer</a:t>
            </a:r>
            <a:r>
              <a:rPr lang="en-GB" altLang="en-US" sz="1000" dirty="0">
                <a:solidFill>
                  <a:schemeClr val="tx2"/>
                </a:solidFill>
              </a:rPr>
              <a:t> 1/2 gene; CI, confidence interval; FOLFIRINOX, </a:t>
            </a:r>
            <a:r>
              <a:rPr lang="en-GB" sz="1000" dirty="0">
                <a:solidFill>
                  <a:schemeClr val="tx2"/>
                </a:solidFill>
              </a:rPr>
              <a:t>folinic acid (leucovorin calcium), fluorouracil, irinotecan, and oxaliplatin; </a:t>
            </a:r>
            <a:r>
              <a:rPr lang="en-GB" altLang="en-US" sz="1000" dirty="0">
                <a:solidFill>
                  <a:schemeClr val="tx2"/>
                </a:solidFill>
              </a:rPr>
              <a:t>Gem+ Nab-P, </a:t>
            </a:r>
            <a:r>
              <a:rPr kumimoji="0" lang="en-GB" altLang="en-US" sz="1000" b="0" i="0" u="none" strike="noStrike" cap="none" normalizeH="0" baseline="0" dirty="0">
                <a:ln>
                  <a:noFill/>
                </a:ln>
                <a:solidFill>
                  <a:schemeClr val="tx2"/>
                </a:solidFill>
                <a:effectLst/>
              </a:rPr>
              <a:t>gemcitabine and nab (nanoparticle albumin-bound)-paclitaxel; HR, hazard ratio; </a:t>
            </a:r>
            <a:r>
              <a:rPr lang="en-GB" altLang="en-US" sz="1000" dirty="0" err="1">
                <a:solidFill>
                  <a:schemeClr val="tx2"/>
                </a:solidFill>
              </a:rPr>
              <a:t>mPDAC</a:t>
            </a:r>
            <a:r>
              <a:rPr lang="en-GB" altLang="en-US" sz="1000" dirty="0">
                <a:solidFill>
                  <a:schemeClr val="tx2"/>
                </a:solidFill>
              </a:rPr>
              <a:t>, metastatic pancreatic ductal adenocarcinoma; N</a:t>
            </a:r>
            <a:r>
              <a:rPr kumimoji="0" lang="en-GB" altLang="en-US" sz="1000" b="0" i="0" u="none" strike="noStrike" cap="none" normalizeH="0" baseline="0" dirty="0">
                <a:ln>
                  <a:noFill/>
                </a:ln>
                <a:solidFill>
                  <a:schemeClr val="tx2"/>
                </a:solidFill>
                <a:effectLst/>
              </a:rPr>
              <a:t>al‑IRI, </a:t>
            </a:r>
            <a:r>
              <a:rPr kumimoji="0" lang="en-GB" altLang="en-US" sz="1000" b="0" i="0" u="none" strike="noStrike" cap="none" normalizeH="0" baseline="0" dirty="0" err="1">
                <a:ln>
                  <a:noFill/>
                </a:ln>
                <a:solidFill>
                  <a:schemeClr val="tx2"/>
                </a:solidFill>
                <a:effectLst/>
              </a:rPr>
              <a:t>nanoliposomal</a:t>
            </a:r>
            <a:r>
              <a:rPr kumimoji="0" lang="en-GB" altLang="en-US" sz="1000" b="0" i="0" u="none" strike="noStrike" cap="none" normalizeH="0" baseline="0" dirty="0">
                <a:ln>
                  <a:noFill/>
                </a:ln>
                <a:solidFill>
                  <a:schemeClr val="tx2"/>
                </a:solidFill>
                <a:effectLst/>
              </a:rPr>
              <a:t> irinotecan; </a:t>
            </a:r>
            <a:r>
              <a:rPr lang="en-GB" sz="1000" dirty="0">
                <a:solidFill>
                  <a:schemeClr val="tx2"/>
                </a:solidFill>
              </a:rPr>
              <a:t>NALIRIFOX; Nal-IRI, fluorouracil/folinic acid (leucovorin calcium), and oxaliplatin; </a:t>
            </a:r>
            <a:r>
              <a:rPr kumimoji="0" lang="en-GB" altLang="en-US" sz="1000" b="0" i="0" u="none" strike="noStrike" cap="none" normalizeH="0" baseline="0" dirty="0">
                <a:ln>
                  <a:noFill/>
                </a:ln>
                <a:solidFill>
                  <a:schemeClr val="tx2"/>
                </a:solidFill>
                <a:effectLst/>
              </a:rPr>
              <a:t>ORR, objective response rate; OS, overall survival; PFS, progression-free survival; RCT, randomised controlled trial</a:t>
            </a:r>
          </a:p>
          <a:p>
            <a:pPr defTabSz="914400" eaLnBrk="0" fontAlgn="base" hangingPunct="0">
              <a:spcBef>
                <a:spcPct val="0"/>
              </a:spcBef>
              <a:spcAft>
                <a:spcPts val="600"/>
              </a:spcAft>
              <a:buClrTx/>
            </a:pPr>
            <a:r>
              <a:rPr lang="en-US" sz="1000" kern="100" dirty="0">
                <a:solidFill>
                  <a:schemeClr val="tx2"/>
                </a:solidFill>
                <a:effectLst/>
                <a:ea typeface="Aptos" panose="020B0004020202020204" pitchFamily="34" charset="0"/>
              </a:rPr>
              <a:t>1. Conroy T et al, N Engl J Med. 2011;364:1817-25; 2. Von Hoff D, et al. N Engl J Med. 2013;369:1691-703; 3. </a:t>
            </a:r>
            <a:r>
              <a:rPr lang="en-GB" sz="1000" kern="100" dirty="0" err="1">
                <a:solidFill>
                  <a:schemeClr val="tx2"/>
                </a:solidFill>
                <a:effectLst/>
                <a:ea typeface="Aptos" panose="020B0004020202020204" pitchFamily="34" charset="0"/>
              </a:rPr>
              <a:t>Wainberg</a:t>
            </a:r>
            <a:r>
              <a:rPr lang="en-GB" sz="1000" kern="100" dirty="0">
                <a:solidFill>
                  <a:schemeClr val="tx2"/>
                </a:solidFill>
                <a:effectLst/>
                <a:ea typeface="Aptos" panose="020B0004020202020204" pitchFamily="34" charset="0"/>
              </a:rPr>
              <a:t> Z, et al. Lancet 2023;402:1272-81; </a:t>
            </a:r>
            <a:br>
              <a:rPr lang="en-GB" sz="1000" kern="100" dirty="0">
                <a:solidFill>
                  <a:schemeClr val="tx2"/>
                </a:solidFill>
                <a:effectLst/>
                <a:ea typeface="Aptos" panose="020B0004020202020204" pitchFamily="34" charset="0"/>
              </a:rPr>
            </a:br>
            <a:r>
              <a:rPr lang="en-GB" sz="1000" kern="100" dirty="0">
                <a:solidFill>
                  <a:schemeClr val="tx2"/>
                </a:solidFill>
                <a:effectLst/>
                <a:ea typeface="Aptos" panose="020B0004020202020204" pitchFamily="34" charset="0"/>
              </a:rPr>
              <a:t>4. Golan T, et al. N Engl J Med. 2019;381:317-27; 5. Kindler H, et al. J Clin Oncol. 2022;40:3929-39</a:t>
            </a:r>
          </a:p>
        </p:txBody>
      </p:sp>
    </p:spTree>
    <p:extLst>
      <p:ext uri="{BB962C8B-B14F-4D97-AF65-F5344CB8AC3E}">
        <p14:creationId xmlns:p14="http://schemas.microsoft.com/office/powerpoint/2010/main" val="24408290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5692BC-351A-786C-4B88-DD3618B70269}"/>
              </a:ext>
            </a:extLst>
          </p:cNvPr>
          <p:cNvSpPr>
            <a:spLocks noGrp="1"/>
          </p:cNvSpPr>
          <p:nvPr>
            <p:ph type="body" idx="1"/>
          </p:nvPr>
        </p:nvSpPr>
        <p:spPr>
          <a:xfrm>
            <a:off x="609600" y="1214362"/>
            <a:ext cx="10972800" cy="702470"/>
          </a:xfrm>
        </p:spPr>
        <p:txBody>
          <a:bodyPr/>
          <a:lstStyle/>
          <a:p>
            <a:r>
              <a:rPr lang="en-GB" dirty="0" err="1"/>
              <a:t>Folfirinox</a:t>
            </a:r>
            <a:r>
              <a:rPr lang="en-GB" dirty="0"/>
              <a:t> vs gemcitabine as 1l therapy </a:t>
            </a:r>
          </a:p>
        </p:txBody>
      </p:sp>
      <p:sp>
        <p:nvSpPr>
          <p:cNvPr id="10" name="Title 9">
            <a:extLst>
              <a:ext uri="{FF2B5EF4-FFF2-40B4-BE49-F238E27FC236}">
                <a16:creationId xmlns:a16="http://schemas.microsoft.com/office/drawing/2014/main" id="{AF48C697-8B36-A3DE-1D8B-0E842C283C23}"/>
              </a:ext>
            </a:extLst>
          </p:cNvPr>
          <p:cNvSpPr>
            <a:spLocks noGrp="1"/>
          </p:cNvSpPr>
          <p:nvPr>
            <p:ph type="title"/>
          </p:nvPr>
        </p:nvSpPr>
        <p:spPr>
          <a:xfrm>
            <a:off x="619201" y="259200"/>
            <a:ext cx="10963199" cy="864000"/>
          </a:xfrm>
        </p:spPr>
        <p:txBody>
          <a:bodyPr/>
          <a:lstStyle/>
          <a:p>
            <a:r>
              <a:rPr lang="en-US" altLang="en-US" dirty="0"/>
              <a:t>PRODIGE4/ACCORD11: STUDY DESIGN</a:t>
            </a:r>
            <a:endParaRPr lang="en-US" dirty="0"/>
          </a:p>
        </p:txBody>
      </p:sp>
      <p:sp>
        <p:nvSpPr>
          <p:cNvPr id="7" name="Content Placeholder 6">
            <a:extLst>
              <a:ext uri="{FF2B5EF4-FFF2-40B4-BE49-F238E27FC236}">
                <a16:creationId xmlns:a16="http://schemas.microsoft.com/office/drawing/2014/main" id="{37F405C3-51ED-75CE-18FE-8761BAE19B29}"/>
              </a:ext>
            </a:extLst>
          </p:cNvPr>
          <p:cNvSpPr>
            <a:spLocks noGrp="1"/>
          </p:cNvSpPr>
          <p:nvPr>
            <p:ph sz="quarter" idx="15"/>
          </p:nvPr>
        </p:nvSpPr>
        <p:spPr>
          <a:xfrm>
            <a:off x="620183" y="6356351"/>
            <a:ext cx="10180339" cy="365125"/>
          </a:xfrm>
        </p:spPr>
        <p:txBody>
          <a:bodyPr/>
          <a:lstStyle/>
          <a:p>
            <a:r>
              <a:rPr lang="en-GB" altLang="en-US" dirty="0">
                <a:solidFill>
                  <a:schemeClr val="tx2"/>
                </a:solidFill>
              </a:rPr>
              <a:t>1L, first-line; 5-FU, </a:t>
            </a:r>
            <a:r>
              <a:rPr lang="en-GB" dirty="0">
                <a:solidFill>
                  <a:schemeClr val="tx2"/>
                </a:solidFill>
              </a:rPr>
              <a:t>fluorouracil; FOLFIRINOX, folinic acid (leucovorin calcium), fluorouracil, irinotecan, and oxaliplatin</a:t>
            </a:r>
            <a:endParaRPr lang="en-GB" altLang="en-US" dirty="0">
              <a:solidFill>
                <a:schemeClr val="tx2"/>
              </a:solidFill>
            </a:endParaRPr>
          </a:p>
          <a:p>
            <a:r>
              <a:rPr lang="en-US" altLang="en-US" dirty="0"/>
              <a:t>Conroy T, et al. N Engl J Med. 2011;364:1817-25</a:t>
            </a:r>
          </a:p>
        </p:txBody>
      </p:sp>
      <p:sp>
        <p:nvSpPr>
          <p:cNvPr id="2" name="Slide Number Placeholder 1">
            <a:extLst>
              <a:ext uri="{FF2B5EF4-FFF2-40B4-BE49-F238E27FC236}">
                <a16:creationId xmlns:a16="http://schemas.microsoft.com/office/drawing/2014/main" id="{E9200D78-5288-30D8-FE92-31BBDBFE9E0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17" name="Rounded Rectangle 16">
            <a:extLst>
              <a:ext uri="{FF2B5EF4-FFF2-40B4-BE49-F238E27FC236}">
                <a16:creationId xmlns:a16="http://schemas.microsoft.com/office/drawing/2014/main" id="{AB70AB0B-6F2F-7061-4A3D-26D86F95FD02}"/>
              </a:ext>
            </a:extLst>
          </p:cNvPr>
          <p:cNvSpPr/>
          <p:nvPr/>
        </p:nvSpPr>
        <p:spPr>
          <a:xfrm>
            <a:off x="1919536" y="3086032"/>
            <a:ext cx="3388643" cy="1550032"/>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solidFill>
                  <a:schemeClr val="bg1"/>
                </a:solidFill>
                <a:effectLst/>
                <a:latin typeface="Arial"/>
                <a:cs typeface="Arial"/>
              </a:rPr>
              <a:t>Metastatic</a:t>
            </a:r>
            <a:br>
              <a:rPr kumimoji="0" lang="en-US" sz="2200" b="0" i="0" u="none" strike="noStrike" cap="none" normalizeH="0" baseline="0" dirty="0">
                <a:ln/>
                <a:solidFill>
                  <a:schemeClr val="bg1"/>
                </a:solidFill>
                <a:effectLst/>
                <a:latin typeface="Arial"/>
                <a:cs typeface="Arial"/>
              </a:rPr>
            </a:br>
            <a:r>
              <a:rPr kumimoji="0" lang="en-US" sz="2200" b="0" i="0" u="none" strike="noStrike" cap="none" normalizeH="0" baseline="0" dirty="0">
                <a:ln/>
                <a:solidFill>
                  <a:schemeClr val="bg1"/>
                </a:solidFill>
                <a:effectLst/>
                <a:latin typeface="Arial"/>
                <a:cs typeface="Arial"/>
              </a:rPr>
              <a:t>Pancreatic Cancer</a:t>
            </a:r>
          </a:p>
        </p:txBody>
      </p:sp>
      <p:cxnSp>
        <p:nvCxnSpPr>
          <p:cNvPr id="23" name="Straight Connector 22">
            <a:extLst>
              <a:ext uri="{FF2B5EF4-FFF2-40B4-BE49-F238E27FC236}">
                <a16:creationId xmlns:a16="http://schemas.microsoft.com/office/drawing/2014/main" id="{30B2127C-E943-2F8D-08A8-A6BF1B79AEB0}"/>
              </a:ext>
            </a:extLst>
          </p:cNvPr>
          <p:cNvCxnSpPr>
            <a:cxnSpLocks/>
          </p:cNvCxnSpPr>
          <p:nvPr/>
        </p:nvCxnSpPr>
        <p:spPr>
          <a:xfrm flipV="1">
            <a:off x="5170178" y="2708920"/>
            <a:ext cx="1213854" cy="124120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ED36201-4A7C-66CE-C9EB-2CCCFEF71387}"/>
              </a:ext>
            </a:extLst>
          </p:cNvPr>
          <p:cNvCxnSpPr>
            <a:cxnSpLocks/>
          </p:cNvCxnSpPr>
          <p:nvPr/>
        </p:nvCxnSpPr>
        <p:spPr>
          <a:xfrm>
            <a:off x="5170178" y="3806129"/>
            <a:ext cx="1213854" cy="124120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8FE69A15-6D67-4303-E349-84A0F43131B8}"/>
              </a:ext>
            </a:extLst>
          </p:cNvPr>
          <p:cNvSpPr/>
          <p:nvPr/>
        </p:nvSpPr>
        <p:spPr>
          <a:xfrm>
            <a:off x="6384032" y="4323055"/>
            <a:ext cx="3852000" cy="15500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solidFill>
                  <a:schemeClr val="bg1"/>
                </a:solidFill>
                <a:effectLst/>
                <a:latin typeface="Arial"/>
                <a:cs typeface="Arial"/>
              </a:rPr>
              <a:t>Gemcitabine (n=171)</a:t>
            </a:r>
          </a:p>
          <a:p>
            <a:pPr lvl="0" algn="ctr"/>
            <a:r>
              <a:rPr kumimoji="0" lang="en-US" sz="1800" b="0" i="0" u="none" strike="noStrike" cap="none" normalizeH="0" baseline="0" dirty="0">
                <a:ln/>
                <a:solidFill>
                  <a:schemeClr val="bg1"/>
                </a:solidFill>
                <a:effectLst/>
                <a:latin typeface="Arial"/>
                <a:cs typeface="Arial"/>
              </a:rPr>
              <a:t> </a:t>
            </a:r>
            <a:r>
              <a:rPr lang="en-US" sz="1400" dirty="0">
                <a:latin typeface="Arial"/>
                <a:cs typeface="Arial"/>
              </a:rPr>
              <a:t>1,000 mg/m</a:t>
            </a:r>
            <a:r>
              <a:rPr lang="en-US" sz="1400" baseline="30000" dirty="0">
                <a:latin typeface="Arial"/>
                <a:cs typeface="Arial"/>
              </a:rPr>
              <a:t>2</a:t>
            </a:r>
            <a:r>
              <a:rPr lang="en-US" sz="1400" dirty="0">
                <a:latin typeface="Arial"/>
                <a:cs typeface="Arial"/>
              </a:rPr>
              <a:t> </a:t>
            </a:r>
            <a:r>
              <a:rPr kumimoji="0" lang="en-GB" sz="1400" b="0" i="0" u="none" strike="noStrike" cap="none" normalizeH="0" baseline="0" dirty="0">
                <a:ln/>
                <a:solidFill>
                  <a:schemeClr val="bg1"/>
                </a:solidFill>
                <a:effectLst/>
                <a:latin typeface="Arial"/>
                <a:cs typeface="Arial"/>
              </a:rPr>
              <a:t>weekly × 7 of 8 (cycle 1), </a:t>
            </a:r>
            <a:br>
              <a:rPr kumimoji="0" lang="en-GB" sz="1400" b="0" i="0" u="none" strike="noStrike" cap="none" normalizeH="0" baseline="0" dirty="0">
                <a:ln/>
                <a:solidFill>
                  <a:schemeClr val="bg1"/>
                </a:solidFill>
                <a:effectLst/>
                <a:latin typeface="Arial"/>
                <a:cs typeface="Arial"/>
              </a:rPr>
            </a:br>
            <a:r>
              <a:rPr kumimoji="0" lang="en-GB" sz="1400" b="0" i="0" u="none" strike="noStrike" cap="none" normalizeH="0" baseline="0" dirty="0">
                <a:ln/>
                <a:solidFill>
                  <a:schemeClr val="bg1"/>
                </a:solidFill>
                <a:effectLst/>
                <a:latin typeface="Arial"/>
                <a:cs typeface="Arial"/>
              </a:rPr>
              <a:t>then weekly × 3 of 4 (cycle 2 and subsequent cycles)</a:t>
            </a:r>
          </a:p>
        </p:txBody>
      </p:sp>
      <p:sp>
        <p:nvSpPr>
          <p:cNvPr id="21" name="Rounded Rectangle 20">
            <a:extLst>
              <a:ext uri="{FF2B5EF4-FFF2-40B4-BE49-F238E27FC236}">
                <a16:creationId xmlns:a16="http://schemas.microsoft.com/office/drawing/2014/main" id="{44291160-F5AE-9F3D-F965-B58EF1FAA843}"/>
              </a:ext>
            </a:extLst>
          </p:cNvPr>
          <p:cNvSpPr/>
          <p:nvPr/>
        </p:nvSpPr>
        <p:spPr>
          <a:xfrm>
            <a:off x="6384032" y="1992902"/>
            <a:ext cx="3852000" cy="15500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solidFill>
                  <a:schemeClr val="bg1"/>
                </a:solidFill>
                <a:effectLst/>
                <a:latin typeface="Arial"/>
                <a:cs typeface="Arial"/>
              </a:rPr>
              <a:t>FOLFIRINOX (n=171)</a:t>
            </a:r>
          </a:p>
          <a:p>
            <a:pPr lvl="0" algn="ctr"/>
            <a:r>
              <a:rPr kumimoji="0" lang="en-US" sz="1800" b="0" i="0" u="none" strike="noStrike" cap="none" normalizeH="0" baseline="0" dirty="0">
                <a:ln/>
                <a:solidFill>
                  <a:schemeClr val="bg1"/>
                </a:solidFill>
                <a:effectLst/>
                <a:latin typeface="Arial"/>
                <a:cs typeface="Arial"/>
              </a:rPr>
              <a:t> </a:t>
            </a:r>
            <a:r>
              <a:rPr lang="en-US" sz="1400" dirty="0">
                <a:latin typeface="Arial"/>
                <a:cs typeface="Arial"/>
              </a:rPr>
              <a:t>Oxaliplatin 85 mg/m</a:t>
            </a:r>
            <a:r>
              <a:rPr lang="en-US" sz="1400" baseline="30000" dirty="0">
                <a:latin typeface="Arial"/>
                <a:cs typeface="Arial"/>
              </a:rPr>
              <a:t>2</a:t>
            </a:r>
          </a:p>
          <a:p>
            <a:pPr lvl="0" algn="ctr"/>
            <a:r>
              <a:rPr lang="en-US" sz="1400" dirty="0">
                <a:latin typeface="Arial"/>
                <a:cs typeface="Arial"/>
              </a:rPr>
              <a:t>Irinotecan 180 mg/m</a:t>
            </a:r>
            <a:r>
              <a:rPr lang="en-US" sz="1400" baseline="30000" dirty="0">
                <a:latin typeface="Arial"/>
                <a:cs typeface="Arial"/>
              </a:rPr>
              <a:t>2</a:t>
            </a:r>
          </a:p>
          <a:p>
            <a:pPr lvl="0" algn="ctr"/>
            <a:r>
              <a:rPr lang="en-US" sz="1400" dirty="0">
                <a:latin typeface="Arial"/>
                <a:cs typeface="Arial"/>
              </a:rPr>
              <a:t>L</a:t>
            </a:r>
            <a:r>
              <a:rPr lang="en-US" sz="1400" baseline="0" dirty="0">
                <a:latin typeface="Arial"/>
                <a:cs typeface="Arial"/>
              </a:rPr>
              <a:t>eucovorin </a:t>
            </a:r>
            <a:r>
              <a:rPr lang="en-US" sz="1400" dirty="0">
                <a:latin typeface="Arial"/>
                <a:cs typeface="Arial"/>
              </a:rPr>
              <a:t>400 mg/m</a:t>
            </a:r>
            <a:r>
              <a:rPr lang="en-US" sz="1400" baseline="30000" dirty="0">
                <a:latin typeface="Arial"/>
                <a:cs typeface="Arial"/>
              </a:rPr>
              <a:t>2</a:t>
            </a:r>
          </a:p>
          <a:p>
            <a:pPr lvl="0" algn="ctr"/>
            <a:r>
              <a:rPr lang="en-US" sz="1400" dirty="0">
                <a:latin typeface="Arial"/>
                <a:cs typeface="Arial"/>
              </a:rPr>
              <a:t>5-FU bolus 400 mg/m</a:t>
            </a:r>
            <a:r>
              <a:rPr lang="en-US" sz="1400" baseline="30000" dirty="0">
                <a:latin typeface="Arial"/>
                <a:cs typeface="Arial"/>
              </a:rPr>
              <a:t>2</a:t>
            </a:r>
            <a:r>
              <a:rPr lang="en-US" sz="1400" dirty="0">
                <a:latin typeface="Arial"/>
                <a:cs typeface="Arial"/>
              </a:rPr>
              <a:t>, then 2,400 mg/m</a:t>
            </a:r>
            <a:r>
              <a:rPr lang="en-US" sz="1400" baseline="30000" dirty="0">
                <a:latin typeface="Arial"/>
                <a:cs typeface="Arial"/>
              </a:rPr>
              <a:t>2</a:t>
            </a:r>
            <a:br>
              <a:rPr lang="en-US" sz="1400" baseline="30000" dirty="0">
                <a:latin typeface="Arial"/>
                <a:cs typeface="Arial"/>
              </a:rPr>
            </a:br>
            <a:r>
              <a:rPr lang="en-US" sz="1400" dirty="0" err="1">
                <a:latin typeface="Arial"/>
                <a:cs typeface="Arial"/>
              </a:rPr>
              <a:t>infusional</a:t>
            </a:r>
            <a:r>
              <a:rPr lang="en-US" sz="1400" dirty="0">
                <a:latin typeface="Arial"/>
                <a:cs typeface="Arial"/>
              </a:rPr>
              <a:t> over 46 hours, every 2 weeks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EA0234-28BD-BF9E-82FD-5AA8CB603616}"/>
              </a:ext>
            </a:extLst>
          </p:cNvPr>
          <p:cNvSpPr>
            <a:spLocks noGrp="1"/>
          </p:cNvSpPr>
          <p:nvPr>
            <p:ph type="body" idx="1"/>
          </p:nvPr>
        </p:nvSpPr>
        <p:spPr>
          <a:xfrm>
            <a:off x="609600" y="1214439"/>
            <a:ext cx="4694312" cy="357578"/>
          </a:xfrm>
        </p:spPr>
        <p:txBody>
          <a:bodyPr/>
          <a:lstStyle/>
          <a:p>
            <a:r>
              <a:rPr lang="en-GB" dirty="0"/>
              <a:t>Progression-free survival</a:t>
            </a:r>
          </a:p>
        </p:txBody>
      </p:sp>
      <p:sp>
        <p:nvSpPr>
          <p:cNvPr id="5" name="Title 4">
            <a:extLst>
              <a:ext uri="{FF2B5EF4-FFF2-40B4-BE49-F238E27FC236}">
                <a16:creationId xmlns:a16="http://schemas.microsoft.com/office/drawing/2014/main" id="{D2B80B14-809A-D6F4-7F7B-2AE0B19F4223}"/>
              </a:ext>
            </a:extLst>
          </p:cNvPr>
          <p:cNvSpPr>
            <a:spLocks noGrp="1"/>
          </p:cNvSpPr>
          <p:nvPr>
            <p:ph type="title"/>
          </p:nvPr>
        </p:nvSpPr>
        <p:spPr>
          <a:xfrm>
            <a:off x="619201" y="259200"/>
            <a:ext cx="10963199" cy="864000"/>
          </a:xfrm>
        </p:spPr>
        <p:txBody>
          <a:bodyPr>
            <a:noAutofit/>
          </a:bodyPr>
          <a:lstStyle/>
          <a:p>
            <a:r>
              <a:rPr lang="en-US" altLang="en-US" dirty="0"/>
              <a:t>PRODIGE4/ACCORD11: FOLFIRINOX emerged </a:t>
            </a:r>
            <a:br>
              <a:rPr lang="en-US" altLang="en-US" dirty="0"/>
            </a:br>
            <a:r>
              <a:rPr lang="en-US" altLang="en-US" dirty="0"/>
              <a:t>as a 1l option</a:t>
            </a:r>
            <a:br>
              <a:rPr lang="en-US" altLang="en-US" dirty="0"/>
            </a:br>
            <a:endParaRPr lang="en-GB" dirty="0"/>
          </a:p>
        </p:txBody>
      </p:sp>
      <p:sp>
        <p:nvSpPr>
          <p:cNvPr id="8" name="Content Placeholder 7">
            <a:extLst>
              <a:ext uri="{FF2B5EF4-FFF2-40B4-BE49-F238E27FC236}">
                <a16:creationId xmlns:a16="http://schemas.microsoft.com/office/drawing/2014/main" id="{132FD1A9-9B1F-89B8-856C-1E94CAD94B07}"/>
              </a:ext>
            </a:extLst>
          </p:cNvPr>
          <p:cNvSpPr>
            <a:spLocks noGrp="1"/>
          </p:cNvSpPr>
          <p:nvPr>
            <p:ph sz="quarter" idx="15"/>
          </p:nvPr>
        </p:nvSpPr>
        <p:spPr>
          <a:xfrm>
            <a:off x="620183" y="6281149"/>
            <a:ext cx="10180339" cy="365125"/>
          </a:xfrm>
        </p:spPr>
        <p:txBody>
          <a:bodyPr/>
          <a:lstStyle/>
          <a:p>
            <a:r>
              <a:rPr lang="en-GB" altLang="en-US" dirty="0">
                <a:solidFill>
                  <a:schemeClr val="tx2"/>
                </a:solidFill>
              </a:rPr>
              <a:t>1L, first-line; CI, confidence interval; </a:t>
            </a:r>
            <a:r>
              <a:rPr lang="en-GB" dirty="0">
                <a:solidFill>
                  <a:schemeClr val="tx2"/>
                </a:solidFill>
              </a:rPr>
              <a:t>FOLFIRINOX, folinic acid (leucovorin calcium), fluorouracil, irinotecan, and oxaliplatin; </a:t>
            </a:r>
            <a:r>
              <a:rPr lang="en-GB" altLang="en-US" dirty="0" err="1">
                <a:solidFill>
                  <a:schemeClr val="tx2"/>
                </a:solidFill>
              </a:rPr>
              <a:t>mo</a:t>
            </a:r>
            <a:r>
              <a:rPr lang="en-GB" altLang="en-US" dirty="0">
                <a:solidFill>
                  <a:schemeClr val="tx2"/>
                </a:solidFill>
              </a:rPr>
              <a:t>, months; OS, overall survival; PFS, progression-free survival</a:t>
            </a:r>
          </a:p>
          <a:p>
            <a:r>
              <a:rPr lang="en-US" altLang="en-US" dirty="0"/>
              <a:t>Conroy T, et al. N Engl J Med. 2011;364:1817-25</a:t>
            </a:r>
          </a:p>
        </p:txBody>
      </p:sp>
      <p:sp>
        <p:nvSpPr>
          <p:cNvPr id="7" name="Slide Number Placeholder 6">
            <a:extLst>
              <a:ext uri="{FF2B5EF4-FFF2-40B4-BE49-F238E27FC236}">
                <a16:creationId xmlns:a16="http://schemas.microsoft.com/office/drawing/2014/main" id="{075CF287-C888-9A85-B3CE-C6E90271EE3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11" name="TextBox 10">
            <a:extLst>
              <a:ext uri="{FF2B5EF4-FFF2-40B4-BE49-F238E27FC236}">
                <a16:creationId xmlns:a16="http://schemas.microsoft.com/office/drawing/2014/main" id="{5C6C91BD-8FCE-8C36-F296-27B8A58964E4}"/>
              </a:ext>
            </a:extLst>
          </p:cNvPr>
          <p:cNvSpPr txBox="1"/>
          <p:nvPr/>
        </p:nvSpPr>
        <p:spPr>
          <a:xfrm>
            <a:off x="609600" y="5547336"/>
            <a:ext cx="5478768" cy="338554"/>
          </a:xfrm>
          <a:prstGeom prst="rect">
            <a:avLst/>
          </a:prstGeom>
          <a:noFill/>
        </p:spPr>
        <p:txBody>
          <a:bodyPr wrap="square" lIns="0"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Median PFS: </a:t>
            </a:r>
            <a:r>
              <a:rPr lang="en-GB" sz="1600" dirty="0">
                <a:solidFill>
                  <a:schemeClr val="tx2"/>
                </a:solidFill>
                <a:latin typeface="Arial" panose="020B0604020202020204" pitchFamily="34" charset="0"/>
                <a:ea typeface="Aileron" charset="0"/>
                <a:cs typeface="Arial" panose="020B0604020202020204" pitchFamily="34" charset="0"/>
              </a:rPr>
              <a:t>6.4 </a:t>
            </a:r>
            <a:r>
              <a:rPr lang="en-GB" sz="1600" dirty="0" err="1">
                <a:solidFill>
                  <a:schemeClr val="tx2"/>
                </a:solidFill>
                <a:latin typeface="Arial" panose="020B0604020202020204" pitchFamily="34" charset="0"/>
                <a:ea typeface="Aileron" charset="0"/>
                <a:cs typeface="Arial" panose="020B0604020202020204" pitchFamily="34" charset="0"/>
              </a:rPr>
              <a:t>mo</a:t>
            </a:r>
            <a:r>
              <a:rPr lang="en-GB" sz="1600" dirty="0">
                <a:solidFill>
                  <a:schemeClr val="tx2"/>
                </a:solidFill>
                <a:latin typeface="Arial" panose="020B0604020202020204" pitchFamily="34" charset="0"/>
                <a:ea typeface="Aileron" charset="0"/>
                <a:cs typeface="Arial" panose="020B0604020202020204" pitchFamily="34" charset="0"/>
              </a:rPr>
              <a:t> FOLFIRINOX vs 3.3 </a:t>
            </a:r>
            <a:r>
              <a:rPr lang="en-GB" sz="1600" dirty="0" err="1">
                <a:solidFill>
                  <a:schemeClr val="tx2"/>
                </a:solidFill>
                <a:latin typeface="Arial" panose="020B0604020202020204" pitchFamily="34" charset="0"/>
                <a:ea typeface="Aileron" charset="0"/>
                <a:cs typeface="Arial" panose="020B0604020202020204" pitchFamily="34" charset="0"/>
              </a:rPr>
              <a:t>mo</a:t>
            </a:r>
            <a:r>
              <a:rPr lang="en-GB" sz="1600" dirty="0">
                <a:solidFill>
                  <a:schemeClr val="tx2"/>
                </a:solidFill>
                <a:latin typeface="Arial" panose="020B0604020202020204" pitchFamily="34" charset="0"/>
                <a:ea typeface="Aileron" charset="0"/>
                <a:cs typeface="Arial" panose="020B0604020202020204" pitchFamily="34" charset="0"/>
              </a:rPr>
              <a:t> gemcitabine</a:t>
            </a:r>
          </a:p>
        </p:txBody>
      </p:sp>
      <p:sp>
        <p:nvSpPr>
          <p:cNvPr id="3" name="TextBox 2">
            <a:extLst>
              <a:ext uri="{FF2B5EF4-FFF2-40B4-BE49-F238E27FC236}">
                <a16:creationId xmlns:a16="http://schemas.microsoft.com/office/drawing/2014/main" id="{2B62FD76-B2FC-F4F6-CABA-5758DAF5C88F}"/>
              </a:ext>
            </a:extLst>
          </p:cNvPr>
          <p:cNvSpPr txBox="1"/>
          <p:nvPr/>
        </p:nvSpPr>
        <p:spPr>
          <a:xfrm>
            <a:off x="6180524" y="5569730"/>
            <a:ext cx="5478768" cy="338554"/>
          </a:xfrm>
          <a:prstGeom prst="rect">
            <a:avLst/>
          </a:prstGeom>
          <a:noFill/>
        </p:spPr>
        <p:txBody>
          <a:bodyPr wrap="square" lIns="0" rtlCol="0">
            <a:spAutoFit/>
          </a:bodyPr>
          <a:lstStyle/>
          <a:p>
            <a:r>
              <a:rPr lang="en-GB" sz="1600" b="1" dirty="0">
                <a:solidFill>
                  <a:schemeClr val="accent1"/>
                </a:solidFill>
                <a:latin typeface="Arial" panose="020B0604020202020204" pitchFamily="34" charset="0"/>
                <a:cs typeface="Arial" panose="020B0604020202020204" pitchFamily="34" charset="0"/>
              </a:rPr>
              <a:t>Median OS: </a:t>
            </a:r>
            <a:r>
              <a:rPr lang="en-GB" sz="1600" dirty="0">
                <a:solidFill>
                  <a:schemeClr val="tx2"/>
                </a:solidFill>
                <a:latin typeface="Arial" panose="020B0604020202020204" pitchFamily="34" charset="0"/>
                <a:cs typeface="Arial" panose="020B0604020202020204" pitchFamily="34" charset="0"/>
              </a:rPr>
              <a:t>11.1 </a:t>
            </a:r>
            <a:r>
              <a:rPr lang="en-GB" sz="1600" dirty="0" err="1">
                <a:solidFill>
                  <a:schemeClr val="tx2"/>
                </a:solidFill>
                <a:latin typeface="Arial" panose="020B0604020202020204" pitchFamily="34" charset="0"/>
                <a:cs typeface="Arial" panose="020B0604020202020204" pitchFamily="34" charset="0"/>
              </a:rPr>
              <a:t>mo</a:t>
            </a:r>
            <a:r>
              <a:rPr lang="en-GB" sz="1600" dirty="0">
                <a:solidFill>
                  <a:schemeClr val="tx2"/>
                </a:solidFill>
                <a:latin typeface="Arial" panose="020B0604020202020204" pitchFamily="34" charset="0"/>
                <a:cs typeface="Arial" panose="020B0604020202020204" pitchFamily="34" charset="0"/>
              </a:rPr>
              <a:t> FOLFIRINOX vs 6.8 </a:t>
            </a:r>
            <a:r>
              <a:rPr lang="en-GB" sz="1600" dirty="0" err="1">
                <a:solidFill>
                  <a:schemeClr val="tx2"/>
                </a:solidFill>
                <a:latin typeface="Arial" panose="020B0604020202020204" pitchFamily="34" charset="0"/>
                <a:cs typeface="Arial" panose="020B0604020202020204" pitchFamily="34" charset="0"/>
              </a:rPr>
              <a:t>mo</a:t>
            </a:r>
            <a:r>
              <a:rPr lang="en-GB" sz="1600" dirty="0">
                <a:solidFill>
                  <a:schemeClr val="tx2"/>
                </a:solidFill>
                <a:latin typeface="Arial" panose="020B0604020202020204" pitchFamily="34" charset="0"/>
                <a:cs typeface="Arial" panose="020B0604020202020204" pitchFamily="34" charset="0"/>
              </a:rPr>
              <a:t> gemcitabine</a:t>
            </a:r>
          </a:p>
        </p:txBody>
      </p:sp>
      <p:sp>
        <p:nvSpPr>
          <p:cNvPr id="115" name="TextBox 114">
            <a:extLst>
              <a:ext uri="{FF2B5EF4-FFF2-40B4-BE49-F238E27FC236}">
                <a16:creationId xmlns:a16="http://schemas.microsoft.com/office/drawing/2014/main" id="{C6311CD2-A6D7-56EF-5218-7680EE4790D0}"/>
              </a:ext>
            </a:extLst>
          </p:cNvPr>
          <p:cNvSpPr txBox="1"/>
          <p:nvPr/>
        </p:nvSpPr>
        <p:spPr>
          <a:xfrm>
            <a:off x="403322" y="4770177"/>
            <a:ext cx="78066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No. at risk</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Gemcitabine</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FOLFIRINOX</a:t>
            </a:r>
          </a:p>
        </p:txBody>
      </p:sp>
      <p:sp>
        <p:nvSpPr>
          <p:cNvPr id="116" name="TextBox 115">
            <a:extLst>
              <a:ext uri="{FF2B5EF4-FFF2-40B4-BE49-F238E27FC236}">
                <a16:creationId xmlns:a16="http://schemas.microsoft.com/office/drawing/2014/main" id="{A1B1F640-E161-59F4-878F-5C08EF8EA333}"/>
              </a:ext>
            </a:extLst>
          </p:cNvPr>
          <p:cNvSpPr txBox="1"/>
          <p:nvPr/>
        </p:nvSpPr>
        <p:spPr>
          <a:xfrm>
            <a:off x="3082436" y="4531290"/>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157" name="TextBox 156">
            <a:extLst>
              <a:ext uri="{FF2B5EF4-FFF2-40B4-BE49-F238E27FC236}">
                <a16:creationId xmlns:a16="http://schemas.microsoft.com/office/drawing/2014/main" id="{A92B95D5-293F-1CAC-20C0-5B205B2AC8EC}"/>
              </a:ext>
            </a:extLst>
          </p:cNvPr>
          <p:cNvSpPr txBox="1"/>
          <p:nvPr/>
        </p:nvSpPr>
        <p:spPr>
          <a:xfrm>
            <a:off x="545332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58" name="TextBox 157">
            <a:extLst>
              <a:ext uri="{FF2B5EF4-FFF2-40B4-BE49-F238E27FC236}">
                <a16:creationId xmlns:a16="http://schemas.microsoft.com/office/drawing/2014/main" id="{3AA66261-B226-7CFA-B164-F3F0A154A690}"/>
              </a:ext>
            </a:extLst>
          </p:cNvPr>
          <p:cNvSpPr txBox="1"/>
          <p:nvPr/>
        </p:nvSpPr>
        <p:spPr>
          <a:xfrm>
            <a:off x="2647184" y="4908676"/>
            <a:ext cx="141064"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5</a:t>
            </a:r>
          </a:p>
          <a:p>
            <a:pPr algn="r">
              <a:lnSpc>
                <a:spcPct val="90000"/>
              </a:lnSpc>
            </a:pPr>
            <a:r>
              <a:rPr lang="en-GB" sz="1000" dirty="0">
                <a:latin typeface="Arial" panose="020B0604020202020204" pitchFamily="34" charset="0"/>
                <a:ea typeface="Aileron" charset="0"/>
                <a:cs typeface="Arial" panose="020B0604020202020204" pitchFamily="34" charset="0"/>
              </a:rPr>
              <a:t>17</a:t>
            </a:r>
          </a:p>
        </p:txBody>
      </p:sp>
      <p:sp>
        <p:nvSpPr>
          <p:cNvPr id="161" name="TextBox 160">
            <a:extLst>
              <a:ext uri="{FF2B5EF4-FFF2-40B4-BE49-F238E27FC236}">
                <a16:creationId xmlns:a16="http://schemas.microsoft.com/office/drawing/2014/main" id="{7550DF67-F319-59FC-DEF3-E9FF82F36B91}"/>
              </a:ext>
            </a:extLst>
          </p:cNvPr>
          <p:cNvSpPr txBox="1"/>
          <p:nvPr/>
        </p:nvSpPr>
        <p:spPr>
          <a:xfrm>
            <a:off x="1927031" y="4908676"/>
            <a:ext cx="141064"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26</a:t>
            </a:r>
          </a:p>
          <a:p>
            <a:pPr algn="r">
              <a:lnSpc>
                <a:spcPct val="90000"/>
              </a:lnSpc>
            </a:pPr>
            <a:r>
              <a:rPr lang="en-GB" sz="1000" dirty="0">
                <a:latin typeface="Arial" panose="020B0604020202020204" pitchFamily="34" charset="0"/>
                <a:ea typeface="Aileron" charset="0"/>
                <a:cs typeface="Arial" panose="020B0604020202020204" pitchFamily="34" charset="0"/>
              </a:rPr>
              <a:t>85</a:t>
            </a:r>
          </a:p>
        </p:txBody>
      </p:sp>
      <p:sp>
        <p:nvSpPr>
          <p:cNvPr id="162" name="TextBox 161">
            <a:extLst>
              <a:ext uri="{FF2B5EF4-FFF2-40B4-BE49-F238E27FC236}">
                <a16:creationId xmlns:a16="http://schemas.microsoft.com/office/drawing/2014/main" id="{051871A1-14EA-3DDE-A568-DD4614F3B29D}"/>
              </a:ext>
            </a:extLst>
          </p:cNvPr>
          <p:cNvSpPr txBox="1"/>
          <p:nvPr/>
        </p:nvSpPr>
        <p:spPr>
          <a:xfrm>
            <a:off x="1570304"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88</a:t>
            </a:r>
          </a:p>
          <a:p>
            <a:pPr algn="r">
              <a:lnSpc>
                <a:spcPct val="90000"/>
              </a:lnSpc>
            </a:pPr>
            <a:r>
              <a:rPr lang="en-GB" sz="1000" dirty="0">
                <a:latin typeface="Arial" panose="020B0604020202020204" pitchFamily="34" charset="0"/>
                <a:ea typeface="Aileron" charset="0"/>
                <a:cs typeface="Arial" panose="020B0604020202020204" pitchFamily="34" charset="0"/>
              </a:rPr>
              <a:t>121</a:t>
            </a:r>
          </a:p>
        </p:txBody>
      </p:sp>
      <p:sp>
        <p:nvSpPr>
          <p:cNvPr id="163" name="TextBox 162">
            <a:extLst>
              <a:ext uri="{FF2B5EF4-FFF2-40B4-BE49-F238E27FC236}">
                <a16:creationId xmlns:a16="http://schemas.microsoft.com/office/drawing/2014/main" id="{84F0F2C6-6895-59DE-685C-7520BE1AE3FF}"/>
              </a:ext>
            </a:extLst>
          </p:cNvPr>
          <p:cNvSpPr txBox="1"/>
          <p:nvPr/>
        </p:nvSpPr>
        <p:spPr>
          <a:xfrm>
            <a:off x="1207161"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171</a:t>
            </a:r>
          </a:p>
          <a:p>
            <a:pPr algn="r">
              <a:lnSpc>
                <a:spcPct val="90000"/>
              </a:lnSpc>
            </a:pPr>
            <a:r>
              <a:rPr lang="en-GB" sz="1000" dirty="0">
                <a:latin typeface="Arial" panose="020B0604020202020204" pitchFamily="34" charset="0"/>
                <a:ea typeface="Aileron" charset="0"/>
                <a:cs typeface="Arial" panose="020B0604020202020204" pitchFamily="34" charset="0"/>
              </a:rPr>
              <a:t>171</a:t>
            </a:r>
          </a:p>
        </p:txBody>
      </p:sp>
      <p:sp>
        <p:nvSpPr>
          <p:cNvPr id="219" name="TextBox 218">
            <a:extLst>
              <a:ext uri="{FF2B5EF4-FFF2-40B4-BE49-F238E27FC236}">
                <a16:creationId xmlns:a16="http://schemas.microsoft.com/office/drawing/2014/main" id="{BC395331-5845-FFBB-B6A6-B67F5AEA87CE}"/>
              </a:ext>
            </a:extLst>
          </p:cNvPr>
          <p:cNvSpPr txBox="1"/>
          <p:nvPr/>
        </p:nvSpPr>
        <p:spPr>
          <a:xfrm>
            <a:off x="511042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20" name="TextBox 219">
            <a:extLst>
              <a:ext uri="{FF2B5EF4-FFF2-40B4-BE49-F238E27FC236}">
                <a16:creationId xmlns:a16="http://schemas.microsoft.com/office/drawing/2014/main" id="{3A887398-946C-887B-CF82-47F36C30CECF}"/>
              </a:ext>
            </a:extLst>
          </p:cNvPr>
          <p:cNvSpPr txBox="1"/>
          <p:nvPr/>
        </p:nvSpPr>
        <p:spPr>
          <a:xfrm>
            <a:off x="476434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21" name="TextBox 220">
            <a:extLst>
              <a:ext uri="{FF2B5EF4-FFF2-40B4-BE49-F238E27FC236}">
                <a16:creationId xmlns:a16="http://schemas.microsoft.com/office/drawing/2014/main" id="{52911801-A47B-F633-B701-CEB2F2FB5654}"/>
              </a:ext>
            </a:extLst>
          </p:cNvPr>
          <p:cNvSpPr txBox="1"/>
          <p:nvPr/>
        </p:nvSpPr>
        <p:spPr>
          <a:xfrm>
            <a:off x="442144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22" name="TextBox 221">
            <a:extLst>
              <a:ext uri="{FF2B5EF4-FFF2-40B4-BE49-F238E27FC236}">
                <a16:creationId xmlns:a16="http://schemas.microsoft.com/office/drawing/2014/main" id="{855C43E5-9F19-DD1E-2EE6-91FE9FC52D84}"/>
              </a:ext>
            </a:extLst>
          </p:cNvPr>
          <p:cNvSpPr txBox="1"/>
          <p:nvPr/>
        </p:nvSpPr>
        <p:spPr>
          <a:xfrm>
            <a:off x="406902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223" name="TextBox 222">
            <a:extLst>
              <a:ext uri="{FF2B5EF4-FFF2-40B4-BE49-F238E27FC236}">
                <a16:creationId xmlns:a16="http://schemas.microsoft.com/office/drawing/2014/main" id="{099A9371-8E12-28CA-CDED-3285DAEADB44}"/>
              </a:ext>
            </a:extLst>
          </p:cNvPr>
          <p:cNvSpPr txBox="1"/>
          <p:nvPr/>
        </p:nvSpPr>
        <p:spPr>
          <a:xfrm>
            <a:off x="371024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224" name="TextBox 223">
            <a:extLst>
              <a:ext uri="{FF2B5EF4-FFF2-40B4-BE49-F238E27FC236}">
                <a16:creationId xmlns:a16="http://schemas.microsoft.com/office/drawing/2014/main" id="{CFF33B9D-5CE7-072D-95B3-E21A3B3C8AC7}"/>
              </a:ext>
            </a:extLst>
          </p:cNvPr>
          <p:cNvSpPr txBox="1"/>
          <p:nvPr/>
        </p:nvSpPr>
        <p:spPr>
          <a:xfrm>
            <a:off x="336417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225" name="TextBox 224">
            <a:extLst>
              <a:ext uri="{FF2B5EF4-FFF2-40B4-BE49-F238E27FC236}">
                <a16:creationId xmlns:a16="http://schemas.microsoft.com/office/drawing/2014/main" id="{B8A2D0DC-713D-199D-49A8-4EBCA57D4283}"/>
              </a:ext>
            </a:extLst>
          </p:cNvPr>
          <p:cNvSpPr txBox="1"/>
          <p:nvPr/>
        </p:nvSpPr>
        <p:spPr>
          <a:xfrm>
            <a:off x="301809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7</a:t>
            </a:r>
          </a:p>
        </p:txBody>
      </p:sp>
      <p:sp>
        <p:nvSpPr>
          <p:cNvPr id="226" name="TextBox 225">
            <a:extLst>
              <a:ext uri="{FF2B5EF4-FFF2-40B4-BE49-F238E27FC236}">
                <a16:creationId xmlns:a16="http://schemas.microsoft.com/office/drawing/2014/main" id="{4C45CF31-F068-ABA6-BB2E-70600492E104}"/>
              </a:ext>
            </a:extLst>
          </p:cNvPr>
          <p:cNvSpPr txBox="1"/>
          <p:nvPr/>
        </p:nvSpPr>
        <p:spPr>
          <a:xfrm>
            <a:off x="2292156" y="4908676"/>
            <a:ext cx="141064"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a:t>
            </a:r>
          </a:p>
          <a:p>
            <a:pPr algn="r">
              <a:lnSpc>
                <a:spcPct val="90000"/>
              </a:lnSpc>
            </a:pPr>
            <a:r>
              <a:rPr lang="en-GB" sz="1000" dirty="0">
                <a:latin typeface="Arial" panose="020B0604020202020204" pitchFamily="34" charset="0"/>
                <a:ea typeface="Aileron" charset="0"/>
                <a:cs typeface="Arial" panose="020B0604020202020204" pitchFamily="34" charset="0"/>
              </a:rPr>
              <a:t>42</a:t>
            </a:r>
          </a:p>
        </p:txBody>
      </p:sp>
      <p:pic>
        <p:nvPicPr>
          <p:cNvPr id="235" name="Picture 234" descr="A line graph with different colored lines&#10;&#10;Description automatically generated with medium confidence">
            <a:extLst>
              <a:ext uri="{FF2B5EF4-FFF2-40B4-BE49-F238E27FC236}">
                <a16:creationId xmlns:a16="http://schemas.microsoft.com/office/drawing/2014/main" id="{D5D0AC0C-E24D-F6A0-5AB0-E165226287A2}"/>
              </a:ext>
            </a:extLst>
          </p:cNvPr>
          <p:cNvPicPr>
            <a:picLocks noChangeAspect="1"/>
          </p:cNvPicPr>
          <p:nvPr/>
        </p:nvPicPr>
        <p:blipFill>
          <a:blip r:embed="rId2"/>
          <a:stretch>
            <a:fillRect/>
          </a:stretch>
        </p:blipFill>
        <p:spPr>
          <a:xfrm>
            <a:off x="1223850" y="1766429"/>
            <a:ext cx="4425103" cy="2511834"/>
          </a:xfrm>
          <a:prstGeom prst="rect">
            <a:avLst/>
          </a:prstGeom>
        </p:spPr>
      </p:pic>
      <p:sp>
        <p:nvSpPr>
          <p:cNvPr id="117" name="TextBox 116">
            <a:extLst>
              <a:ext uri="{FF2B5EF4-FFF2-40B4-BE49-F238E27FC236}">
                <a16:creationId xmlns:a16="http://schemas.microsoft.com/office/drawing/2014/main" id="{5BB92F25-BC37-7B79-70D6-CAF5B4873A1D}"/>
              </a:ext>
            </a:extLst>
          </p:cNvPr>
          <p:cNvSpPr txBox="1"/>
          <p:nvPr/>
        </p:nvSpPr>
        <p:spPr>
          <a:xfrm rot="16200000">
            <a:off x="-180405" y="2878232"/>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Probability (%)</a:t>
            </a:r>
          </a:p>
        </p:txBody>
      </p:sp>
      <p:sp>
        <p:nvSpPr>
          <p:cNvPr id="118" name="TextBox 117">
            <a:extLst>
              <a:ext uri="{FF2B5EF4-FFF2-40B4-BE49-F238E27FC236}">
                <a16:creationId xmlns:a16="http://schemas.microsoft.com/office/drawing/2014/main" id="{9D4A5EEC-4BE4-D656-D8BF-4AE4A19E75B4}"/>
              </a:ext>
            </a:extLst>
          </p:cNvPr>
          <p:cNvSpPr txBox="1"/>
          <p:nvPr/>
        </p:nvSpPr>
        <p:spPr>
          <a:xfrm>
            <a:off x="1263106"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121" name="TextBox 120">
            <a:extLst>
              <a:ext uri="{FF2B5EF4-FFF2-40B4-BE49-F238E27FC236}">
                <a16:creationId xmlns:a16="http://schemas.microsoft.com/office/drawing/2014/main" id="{38A9F067-A203-BCEC-FA92-04C8A8A6DCFE}"/>
              </a:ext>
            </a:extLst>
          </p:cNvPr>
          <p:cNvSpPr txBox="1"/>
          <p:nvPr/>
        </p:nvSpPr>
        <p:spPr>
          <a:xfrm>
            <a:off x="4014877"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24</a:t>
            </a:r>
          </a:p>
        </p:txBody>
      </p:sp>
      <p:sp>
        <p:nvSpPr>
          <p:cNvPr id="122" name="TextBox 121">
            <a:extLst>
              <a:ext uri="{FF2B5EF4-FFF2-40B4-BE49-F238E27FC236}">
                <a16:creationId xmlns:a16="http://schemas.microsoft.com/office/drawing/2014/main" id="{D2A0C770-475E-7FB3-1E31-72D700ADF8C2}"/>
              </a:ext>
            </a:extLst>
          </p:cNvPr>
          <p:cNvSpPr txBox="1"/>
          <p:nvPr/>
        </p:nvSpPr>
        <p:spPr>
          <a:xfrm>
            <a:off x="3662667"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21</a:t>
            </a:r>
          </a:p>
        </p:txBody>
      </p:sp>
      <p:sp>
        <p:nvSpPr>
          <p:cNvPr id="123" name="TextBox 122">
            <a:extLst>
              <a:ext uri="{FF2B5EF4-FFF2-40B4-BE49-F238E27FC236}">
                <a16:creationId xmlns:a16="http://schemas.microsoft.com/office/drawing/2014/main" id="{5D273E76-02E7-DCC0-B859-66C697154BDD}"/>
              </a:ext>
            </a:extLst>
          </p:cNvPr>
          <p:cNvSpPr txBox="1"/>
          <p:nvPr/>
        </p:nvSpPr>
        <p:spPr>
          <a:xfrm>
            <a:off x="3312327"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124" name="TextBox 123">
            <a:extLst>
              <a:ext uri="{FF2B5EF4-FFF2-40B4-BE49-F238E27FC236}">
                <a16:creationId xmlns:a16="http://schemas.microsoft.com/office/drawing/2014/main" id="{5B72BEFB-E3E3-133D-2CC9-AD7181057EA9}"/>
              </a:ext>
            </a:extLst>
          </p:cNvPr>
          <p:cNvSpPr txBox="1"/>
          <p:nvPr/>
        </p:nvSpPr>
        <p:spPr>
          <a:xfrm>
            <a:off x="2966908"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15</a:t>
            </a:r>
          </a:p>
        </p:txBody>
      </p:sp>
      <p:sp>
        <p:nvSpPr>
          <p:cNvPr id="125" name="TextBox 124">
            <a:extLst>
              <a:ext uri="{FF2B5EF4-FFF2-40B4-BE49-F238E27FC236}">
                <a16:creationId xmlns:a16="http://schemas.microsoft.com/office/drawing/2014/main" id="{EC86FD83-A160-BA82-8B12-D750100F1127}"/>
              </a:ext>
            </a:extLst>
          </p:cNvPr>
          <p:cNvSpPr txBox="1"/>
          <p:nvPr/>
        </p:nvSpPr>
        <p:spPr>
          <a:xfrm>
            <a:off x="2622615"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126" name="TextBox 125">
            <a:extLst>
              <a:ext uri="{FF2B5EF4-FFF2-40B4-BE49-F238E27FC236}">
                <a16:creationId xmlns:a16="http://schemas.microsoft.com/office/drawing/2014/main" id="{C171DB15-C92D-F5F2-78E3-92790BD511A9}"/>
              </a:ext>
            </a:extLst>
          </p:cNvPr>
          <p:cNvSpPr txBox="1"/>
          <p:nvPr/>
        </p:nvSpPr>
        <p:spPr>
          <a:xfrm>
            <a:off x="2314810"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9</a:t>
            </a:r>
          </a:p>
        </p:txBody>
      </p:sp>
      <p:sp>
        <p:nvSpPr>
          <p:cNvPr id="127" name="TextBox 126">
            <a:extLst>
              <a:ext uri="{FF2B5EF4-FFF2-40B4-BE49-F238E27FC236}">
                <a16:creationId xmlns:a16="http://schemas.microsoft.com/office/drawing/2014/main" id="{9308A7B9-B413-8E60-5C15-5D65EC9F5448}"/>
              </a:ext>
            </a:extLst>
          </p:cNvPr>
          <p:cNvSpPr txBox="1"/>
          <p:nvPr/>
        </p:nvSpPr>
        <p:spPr>
          <a:xfrm>
            <a:off x="1971325"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128" name="TextBox 127">
            <a:extLst>
              <a:ext uri="{FF2B5EF4-FFF2-40B4-BE49-F238E27FC236}">
                <a16:creationId xmlns:a16="http://schemas.microsoft.com/office/drawing/2014/main" id="{A8396594-16AD-4F49-7E96-97B157A60AE4}"/>
              </a:ext>
            </a:extLst>
          </p:cNvPr>
          <p:cNvSpPr txBox="1"/>
          <p:nvPr/>
        </p:nvSpPr>
        <p:spPr>
          <a:xfrm>
            <a:off x="1609999"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a:t>
            </a:r>
          </a:p>
        </p:txBody>
      </p:sp>
      <p:sp>
        <p:nvSpPr>
          <p:cNvPr id="129" name="TextBox 128">
            <a:extLst>
              <a:ext uri="{FF2B5EF4-FFF2-40B4-BE49-F238E27FC236}">
                <a16:creationId xmlns:a16="http://schemas.microsoft.com/office/drawing/2014/main" id="{81F9B11E-E1BB-B7E6-9370-3B85347B7CC9}"/>
              </a:ext>
            </a:extLst>
          </p:cNvPr>
          <p:cNvSpPr txBox="1"/>
          <p:nvPr/>
        </p:nvSpPr>
        <p:spPr>
          <a:xfrm>
            <a:off x="5062431"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33</a:t>
            </a:r>
          </a:p>
        </p:txBody>
      </p:sp>
      <p:sp>
        <p:nvSpPr>
          <p:cNvPr id="130" name="TextBox 129">
            <a:extLst>
              <a:ext uri="{FF2B5EF4-FFF2-40B4-BE49-F238E27FC236}">
                <a16:creationId xmlns:a16="http://schemas.microsoft.com/office/drawing/2014/main" id="{D02A8242-6027-D9CB-2F4E-926C1BD43D6A}"/>
              </a:ext>
            </a:extLst>
          </p:cNvPr>
          <p:cNvSpPr txBox="1"/>
          <p:nvPr/>
        </p:nvSpPr>
        <p:spPr>
          <a:xfrm>
            <a:off x="470942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30</a:t>
            </a:r>
          </a:p>
        </p:txBody>
      </p:sp>
      <p:sp>
        <p:nvSpPr>
          <p:cNvPr id="131" name="TextBox 130">
            <a:extLst>
              <a:ext uri="{FF2B5EF4-FFF2-40B4-BE49-F238E27FC236}">
                <a16:creationId xmlns:a16="http://schemas.microsoft.com/office/drawing/2014/main" id="{C5E82CFD-43E4-E03A-841C-1A0F49B6C9C5}"/>
              </a:ext>
            </a:extLst>
          </p:cNvPr>
          <p:cNvSpPr txBox="1"/>
          <p:nvPr/>
        </p:nvSpPr>
        <p:spPr>
          <a:xfrm>
            <a:off x="4373721"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27</a:t>
            </a:r>
          </a:p>
        </p:txBody>
      </p:sp>
      <p:sp>
        <p:nvSpPr>
          <p:cNvPr id="136" name="TextBox 135">
            <a:extLst>
              <a:ext uri="{FF2B5EF4-FFF2-40B4-BE49-F238E27FC236}">
                <a16:creationId xmlns:a16="http://schemas.microsoft.com/office/drawing/2014/main" id="{DB5F816C-BCB9-9FFC-73BA-248424143070}"/>
              </a:ext>
            </a:extLst>
          </p:cNvPr>
          <p:cNvSpPr txBox="1"/>
          <p:nvPr/>
        </p:nvSpPr>
        <p:spPr>
          <a:xfrm>
            <a:off x="994762" y="34878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a:t>
            </a:r>
          </a:p>
        </p:txBody>
      </p:sp>
      <p:sp>
        <p:nvSpPr>
          <p:cNvPr id="145" name="TextBox 144">
            <a:extLst>
              <a:ext uri="{FF2B5EF4-FFF2-40B4-BE49-F238E27FC236}">
                <a16:creationId xmlns:a16="http://schemas.microsoft.com/office/drawing/2014/main" id="{B2A674CF-ED4A-D7BA-A6FF-76A7FCD7A4DE}"/>
              </a:ext>
            </a:extLst>
          </p:cNvPr>
          <p:cNvSpPr txBox="1"/>
          <p:nvPr/>
        </p:nvSpPr>
        <p:spPr>
          <a:xfrm>
            <a:off x="2259257" y="2982759"/>
            <a:ext cx="775853" cy="153888"/>
          </a:xfrm>
          <a:prstGeom prst="rect">
            <a:avLst/>
          </a:prstGeom>
          <a:noFill/>
        </p:spPr>
        <p:txBody>
          <a:bodyPr wrap="none" lIns="0" tIns="0" rIns="0" bIns="0" rtlCol="0">
            <a:spAutoFit/>
          </a:bodyPr>
          <a:lstStyle/>
          <a:p>
            <a:r>
              <a:rPr lang="en-GB" sz="1000" b="1" dirty="0">
                <a:solidFill>
                  <a:srgbClr val="5D8298"/>
                </a:solidFill>
                <a:latin typeface="Arial" panose="020B0604020202020204" pitchFamily="34" charset="0"/>
                <a:ea typeface="Aileron" charset="0"/>
                <a:cs typeface="Arial" panose="020B0604020202020204" pitchFamily="34" charset="0"/>
              </a:rPr>
              <a:t>FOLFIRINOX</a:t>
            </a:r>
          </a:p>
        </p:txBody>
      </p:sp>
      <p:sp>
        <p:nvSpPr>
          <p:cNvPr id="146" name="TextBox 145">
            <a:extLst>
              <a:ext uri="{FF2B5EF4-FFF2-40B4-BE49-F238E27FC236}">
                <a16:creationId xmlns:a16="http://schemas.microsoft.com/office/drawing/2014/main" id="{CBA7F6D9-B0D7-A2F7-5574-842EA4F2824D}"/>
              </a:ext>
            </a:extLst>
          </p:cNvPr>
          <p:cNvSpPr txBox="1"/>
          <p:nvPr/>
        </p:nvSpPr>
        <p:spPr>
          <a:xfrm>
            <a:off x="542861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a:t>
            </a:r>
          </a:p>
        </p:txBody>
      </p:sp>
      <p:sp>
        <p:nvSpPr>
          <p:cNvPr id="227" name="TextBox 226">
            <a:extLst>
              <a:ext uri="{FF2B5EF4-FFF2-40B4-BE49-F238E27FC236}">
                <a16:creationId xmlns:a16="http://schemas.microsoft.com/office/drawing/2014/main" id="{79BFE1EC-21EC-B56C-336E-68C6CAB85763}"/>
              </a:ext>
            </a:extLst>
          </p:cNvPr>
          <p:cNvSpPr txBox="1"/>
          <p:nvPr/>
        </p:nvSpPr>
        <p:spPr>
          <a:xfrm>
            <a:off x="994762" y="28782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228" name="TextBox 227">
            <a:extLst>
              <a:ext uri="{FF2B5EF4-FFF2-40B4-BE49-F238E27FC236}">
                <a16:creationId xmlns:a16="http://schemas.microsoft.com/office/drawing/2014/main" id="{95F400ED-051C-8AD1-0AC3-EBCD1610342B}"/>
              </a:ext>
            </a:extLst>
          </p:cNvPr>
          <p:cNvSpPr txBox="1"/>
          <p:nvPr/>
        </p:nvSpPr>
        <p:spPr>
          <a:xfrm>
            <a:off x="994762" y="22813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75</a:t>
            </a:r>
          </a:p>
        </p:txBody>
      </p:sp>
      <p:sp>
        <p:nvSpPr>
          <p:cNvPr id="229" name="TextBox 228">
            <a:extLst>
              <a:ext uri="{FF2B5EF4-FFF2-40B4-BE49-F238E27FC236}">
                <a16:creationId xmlns:a16="http://schemas.microsoft.com/office/drawing/2014/main" id="{B825E17B-168F-291B-A247-F4DE362075EF}"/>
              </a:ext>
            </a:extLst>
          </p:cNvPr>
          <p:cNvSpPr txBox="1"/>
          <p:nvPr/>
        </p:nvSpPr>
        <p:spPr>
          <a:xfrm>
            <a:off x="909803" y="1687608"/>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230" name="TextBox 229">
            <a:extLst>
              <a:ext uri="{FF2B5EF4-FFF2-40B4-BE49-F238E27FC236}">
                <a16:creationId xmlns:a16="http://schemas.microsoft.com/office/drawing/2014/main" id="{156E34BE-D778-33DC-29BD-80F26CCBFC05}"/>
              </a:ext>
            </a:extLst>
          </p:cNvPr>
          <p:cNvSpPr txBox="1"/>
          <p:nvPr/>
        </p:nvSpPr>
        <p:spPr>
          <a:xfrm>
            <a:off x="1079721" y="4087908"/>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232" name="TextBox 231">
            <a:extLst>
              <a:ext uri="{FF2B5EF4-FFF2-40B4-BE49-F238E27FC236}">
                <a16:creationId xmlns:a16="http://schemas.microsoft.com/office/drawing/2014/main" id="{08EB9936-15F4-29E3-10EB-333C0F81D7AC}"/>
              </a:ext>
            </a:extLst>
          </p:cNvPr>
          <p:cNvSpPr txBox="1"/>
          <p:nvPr/>
        </p:nvSpPr>
        <p:spPr>
          <a:xfrm>
            <a:off x="1391568" y="3958679"/>
            <a:ext cx="766235" cy="153888"/>
          </a:xfrm>
          <a:prstGeom prst="rect">
            <a:avLst/>
          </a:prstGeom>
          <a:noFill/>
        </p:spPr>
        <p:txBody>
          <a:bodyPr wrap="none" lIns="0" tIns="0" rIns="0" bIns="0" rtlCol="0">
            <a:spAutoFit/>
          </a:bodyPr>
          <a:lstStyle/>
          <a:p>
            <a:r>
              <a:rPr lang="en-GB" sz="1000" b="1" dirty="0">
                <a:solidFill>
                  <a:schemeClr val="accent1"/>
                </a:solidFill>
                <a:effectLst/>
                <a:latin typeface="Arial" panose="020B0604020202020204" pitchFamily="34" charset="0"/>
                <a:cs typeface="Arial" panose="020B0604020202020204" pitchFamily="34" charset="0"/>
              </a:rPr>
              <a:t>Gemcitabine</a:t>
            </a:r>
          </a:p>
        </p:txBody>
      </p:sp>
      <p:sp>
        <p:nvSpPr>
          <p:cNvPr id="233" name="TextBox 232">
            <a:extLst>
              <a:ext uri="{FF2B5EF4-FFF2-40B4-BE49-F238E27FC236}">
                <a16:creationId xmlns:a16="http://schemas.microsoft.com/office/drawing/2014/main" id="{C4AA0DC3-5301-285C-D7A2-472E0FB9C9E7}"/>
              </a:ext>
            </a:extLst>
          </p:cNvPr>
          <p:cNvSpPr txBox="1"/>
          <p:nvPr/>
        </p:nvSpPr>
        <p:spPr>
          <a:xfrm>
            <a:off x="3119778" y="1832513"/>
            <a:ext cx="2603340"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Hazard ratio, 0.47 (95% CI, 0.37-0.59)</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P&lt;0.001</a:t>
            </a:r>
          </a:p>
        </p:txBody>
      </p:sp>
      <p:sp>
        <p:nvSpPr>
          <p:cNvPr id="236" name="TextBox 235">
            <a:extLst>
              <a:ext uri="{FF2B5EF4-FFF2-40B4-BE49-F238E27FC236}">
                <a16:creationId xmlns:a16="http://schemas.microsoft.com/office/drawing/2014/main" id="{0510638D-5525-A559-36A1-5C788CFB1D1D}"/>
              </a:ext>
            </a:extLst>
          </p:cNvPr>
          <p:cNvSpPr txBox="1"/>
          <p:nvPr/>
        </p:nvSpPr>
        <p:spPr>
          <a:xfrm>
            <a:off x="6179433" y="4770177"/>
            <a:ext cx="78066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No. at risk</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Gemcitabine</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FOLFIRINOX</a:t>
            </a:r>
          </a:p>
        </p:txBody>
      </p:sp>
      <p:sp>
        <p:nvSpPr>
          <p:cNvPr id="237" name="TextBox 236">
            <a:extLst>
              <a:ext uri="{FF2B5EF4-FFF2-40B4-BE49-F238E27FC236}">
                <a16:creationId xmlns:a16="http://schemas.microsoft.com/office/drawing/2014/main" id="{BD6B9A3D-CC49-F54B-4EF8-A4BCD0AF9719}"/>
              </a:ext>
            </a:extLst>
          </p:cNvPr>
          <p:cNvSpPr txBox="1"/>
          <p:nvPr/>
        </p:nvSpPr>
        <p:spPr>
          <a:xfrm>
            <a:off x="8858547" y="4531290"/>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238" name="TextBox 237">
            <a:extLst>
              <a:ext uri="{FF2B5EF4-FFF2-40B4-BE49-F238E27FC236}">
                <a16:creationId xmlns:a16="http://schemas.microsoft.com/office/drawing/2014/main" id="{9F83362C-70E8-2D0C-8EE9-69FC3B033095}"/>
              </a:ext>
            </a:extLst>
          </p:cNvPr>
          <p:cNvSpPr txBox="1"/>
          <p:nvPr/>
        </p:nvSpPr>
        <p:spPr>
          <a:xfrm>
            <a:off x="1094957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39" name="TextBox 238">
            <a:extLst>
              <a:ext uri="{FF2B5EF4-FFF2-40B4-BE49-F238E27FC236}">
                <a16:creationId xmlns:a16="http://schemas.microsoft.com/office/drawing/2014/main" id="{3322989E-08BC-4933-9063-05CB7E62E193}"/>
              </a:ext>
            </a:extLst>
          </p:cNvPr>
          <p:cNvSpPr txBox="1"/>
          <p:nvPr/>
        </p:nvSpPr>
        <p:spPr>
          <a:xfrm>
            <a:off x="8092961" y="4908676"/>
            <a:ext cx="141129"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28</a:t>
            </a:r>
          </a:p>
          <a:p>
            <a:pPr algn="r">
              <a:lnSpc>
                <a:spcPct val="90000"/>
              </a:lnSpc>
            </a:pPr>
            <a:r>
              <a:rPr lang="en-GB" sz="1000" dirty="0">
                <a:latin typeface="Arial" panose="020B0604020202020204" pitchFamily="34" charset="0"/>
                <a:ea typeface="Aileron" charset="0"/>
                <a:cs typeface="Arial" panose="020B0604020202020204" pitchFamily="34" charset="0"/>
              </a:rPr>
              <a:t>62</a:t>
            </a:r>
          </a:p>
        </p:txBody>
      </p:sp>
      <p:sp>
        <p:nvSpPr>
          <p:cNvPr id="240" name="TextBox 239">
            <a:extLst>
              <a:ext uri="{FF2B5EF4-FFF2-40B4-BE49-F238E27FC236}">
                <a16:creationId xmlns:a16="http://schemas.microsoft.com/office/drawing/2014/main" id="{ABB6CF4D-B2CD-FA90-B9BC-F6C2716DE82D}"/>
              </a:ext>
            </a:extLst>
          </p:cNvPr>
          <p:cNvSpPr txBox="1"/>
          <p:nvPr/>
        </p:nvSpPr>
        <p:spPr>
          <a:xfrm>
            <a:off x="7518933"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89</a:t>
            </a:r>
          </a:p>
          <a:p>
            <a:pPr algn="r">
              <a:lnSpc>
                <a:spcPct val="90000"/>
              </a:lnSpc>
            </a:pPr>
            <a:r>
              <a:rPr lang="en-GB" sz="1000" dirty="0">
                <a:latin typeface="Arial" panose="020B0604020202020204" pitchFamily="34" charset="0"/>
                <a:ea typeface="Aileron" charset="0"/>
                <a:cs typeface="Arial" panose="020B0604020202020204" pitchFamily="34" charset="0"/>
              </a:rPr>
              <a:t>116</a:t>
            </a:r>
          </a:p>
        </p:txBody>
      </p:sp>
      <p:sp>
        <p:nvSpPr>
          <p:cNvPr id="241" name="TextBox 240">
            <a:extLst>
              <a:ext uri="{FF2B5EF4-FFF2-40B4-BE49-F238E27FC236}">
                <a16:creationId xmlns:a16="http://schemas.microsoft.com/office/drawing/2014/main" id="{9E522EFB-5B6E-9724-1972-97D403B5083D}"/>
              </a:ext>
            </a:extLst>
          </p:cNvPr>
          <p:cNvSpPr txBox="1"/>
          <p:nvPr/>
        </p:nvSpPr>
        <p:spPr>
          <a:xfrm>
            <a:off x="7237345" y="4908676"/>
            <a:ext cx="211660"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134</a:t>
            </a:r>
          </a:p>
          <a:p>
            <a:pPr algn="r">
              <a:lnSpc>
                <a:spcPct val="90000"/>
              </a:lnSpc>
            </a:pPr>
            <a:r>
              <a:rPr lang="en-GB" sz="1000" dirty="0">
                <a:latin typeface="Arial" panose="020B0604020202020204" pitchFamily="34" charset="0"/>
                <a:ea typeface="Aileron" charset="0"/>
                <a:cs typeface="Arial" panose="020B0604020202020204" pitchFamily="34" charset="0"/>
              </a:rPr>
              <a:t>146</a:t>
            </a:r>
          </a:p>
        </p:txBody>
      </p:sp>
      <p:sp>
        <p:nvSpPr>
          <p:cNvPr id="242" name="TextBox 241">
            <a:extLst>
              <a:ext uri="{FF2B5EF4-FFF2-40B4-BE49-F238E27FC236}">
                <a16:creationId xmlns:a16="http://schemas.microsoft.com/office/drawing/2014/main" id="{0197EE50-5A3C-F53D-0F4F-A6CB4BCB1FB4}"/>
              </a:ext>
            </a:extLst>
          </p:cNvPr>
          <p:cNvSpPr txBox="1"/>
          <p:nvPr/>
        </p:nvSpPr>
        <p:spPr>
          <a:xfrm>
            <a:off x="6983272"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171</a:t>
            </a:r>
          </a:p>
          <a:p>
            <a:pPr algn="r">
              <a:lnSpc>
                <a:spcPct val="90000"/>
              </a:lnSpc>
            </a:pPr>
            <a:r>
              <a:rPr lang="en-GB" sz="1000" dirty="0">
                <a:latin typeface="Arial" panose="020B0604020202020204" pitchFamily="34" charset="0"/>
                <a:ea typeface="Aileron" charset="0"/>
                <a:cs typeface="Arial" panose="020B0604020202020204" pitchFamily="34" charset="0"/>
              </a:rPr>
              <a:t>171</a:t>
            </a:r>
          </a:p>
        </p:txBody>
      </p:sp>
      <p:sp>
        <p:nvSpPr>
          <p:cNvPr id="243" name="TextBox 242">
            <a:extLst>
              <a:ext uri="{FF2B5EF4-FFF2-40B4-BE49-F238E27FC236}">
                <a16:creationId xmlns:a16="http://schemas.microsoft.com/office/drawing/2014/main" id="{DA685559-ABF3-CE22-571C-9B3F609C16DC}"/>
              </a:ext>
            </a:extLst>
          </p:cNvPr>
          <p:cNvSpPr txBox="1"/>
          <p:nvPr/>
        </p:nvSpPr>
        <p:spPr>
          <a:xfrm>
            <a:off x="10661109"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44" name="TextBox 243">
            <a:extLst>
              <a:ext uri="{FF2B5EF4-FFF2-40B4-BE49-F238E27FC236}">
                <a16:creationId xmlns:a16="http://schemas.microsoft.com/office/drawing/2014/main" id="{E77A769E-2D60-639F-1933-EBFD9A8DD16D}"/>
              </a:ext>
            </a:extLst>
          </p:cNvPr>
          <p:cNvSpPr txBox="1"/>
          <p:nvPr/>
        </p:nvSpPr>
        <p:spPr>
          <a:xfrm>
            <a:off x="10397584"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50" name="TextBox 249">
            <a:extLst>
              <a:ext uri="{FF2B5EF4-FFF2-40B4-BE49-F238E27FC236}">
                <a16:creationId xmlns:a16="http://schemas.microsoft.com/office/drawing/2014/main" id="{E50C702D-77A4-F271-11B3-2E6186F446ED}"/>
              </a:ext>
            </a:extLst>
          </p:cNvPr>
          <p:cNvSpPr txBox="1"/>
          <p:nvPr/>
        </p:nvSpPr>
        <p:spPr>
          <a:xfrm>
            <a:off x="7834498" y="4908676"/>
            <a:ext cx="141129"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48</a:t>
            </a:r>
          </a:p>
          <a:p>
            <a:pPr algn="r">
              <a:lnSpc>
                <a:spcPct val="90000"/>
              </a:lnSpc>
            </a:pPr>
            <a:r>
              <a:rPr lang="en-GB" sz="1000" dirty="0">
                <a:latin typeface="Arial" panose="020B0604020202020204" pitchFamily="34" charset="0"/>
                <a:ea typeface="Aileron" charset="0"/>
                <a:cs typeface="Arial" panose="020B0604020202020204" pitchFamily="34" charset="0"/>
              </a:rPr>
              <a:t>81</a:t>
            </a:r>
          </a:p>
        </p:txBody>
      </p:sp>
      <p:sp>
        <p:nvSpPr>
          <p:cNvPr id="251" name="TextBox 250">
            <a:extLst>
              <a:ext uri="{FF2B5EF4-FFF2-40B4-BE49-F238E27FC236}">
                <a16:creationId xmlns:a16="http://schemas.microsoft.com/office/drawing/2014/main" id="{4B32E25E-73B8-5C0A-5371-0280454A4877}"/>
              </a:ext>
            </a:extLst>
          </p:cNvPr>
          <p:cNvSpPr txBox="1"/>
          <p:nvPr/>
        </p:nvSpPr>
        <p:spPr>
          <a:xfrm rot="16200000">
            <a:off x="5595706" y="2878232"/>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Probability (%)</a:t>
            </a:r>
          </a:p>
        </p:txBody>
      </p:sp>
      <p:pic>
        <p:nvPicPr>
          <p:cNvPr id="274" name="Picture 273" descr="A line graph with blue and orange lines&#10;&#10;Description automatically generated">
            <a:extLst>
              <a:ext uri="{FF2B5EF4-FFF2-40B4-BE49-F238E27FC236}">
                <a16:creationId xmlns:a16="http://schemas.microsoft.com/office/drawing/2014/main" id="{67E63D52-C0D0-4860-1E7E-B9FBBB2AE3DE}"/>
              </a:ext>
            </a:extLst>
          </p:cNvPr>
          <p:cNvPicPr>
            <a:picLocks noChangeAspect="1"/>
          </p:cNvPicPr>
          <p:nvPr/>
        </p:nvPicPr>
        <p:blipFill>
          <a:blip r:embed="rId3"/>
          <a:stretch>
            <a:fillRect/>
          </a:stretch>
        </p:blipFill>
        <p:spPr>
          <a:xfrm>
            <a:off x="6998369" y="1778609"/>
            <a:ext cx="4448556" cy="2496312"/>
          </a:xfrm>
          <a:prstGeom prst="rect">
            <a:avLst/>
          </a:prstGeom>
          <a:solidFill>
            <a:schemeClr val="bg1"/>
          </a:solidFill>
        </p:spPr>
      </p:pic>
      <p:sp>
        <p:nvSpPr>
          <p:cNvPr id="252" name="TextBox 251">
            <a:extLst>
              <a:ext uri="{FF2B5EF4-FFF2-40B4-BE49-F238E27FC236}">
                <a16:creationId xmlns:a16="http://schemas.microsoft.com/office/drawing/2014/main" id="{BE0B28AB-63D5-15E7-E0ED-26CFAA7B1CE6}"/>
              </a:ext>
            </a:extLst>
          </p:cNvPr>
          <p:cNvSpPr txBox="1"/>
          <p:nvPr/>
        </p:nvSpPr>
        <p:spPr>
          <a:xfrm>
            <a:off x="7039217"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253" name="TextBox 252">
            <a:extLst>
              <a:ext uri="{FF2B5EF4-FFF2-40B4-BE49-F238E27FC236}">
                <a16:creationId xmlns:a16="http://schemas.microsoft.com/office/drawing/2014/main" id="{EB821BDB-1013-1DB1-F62B-FB2DD53BBE29}"/>
              </a:ext>
            </a:extLst>
          </p:cNvPr>
          <p:cNvSpPr txBox="1"/>
          <p:nvPr/>
        </p:nvSpPr>
        <p:spPr>
          <a:xfrm>
            <a:off x="920555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24</a:t>
            </a:r>
          </a:p>
        </p:txBody>
      </p:sp>
      <p:sp>
        <p:nvSpPr>
          <p:cNvPr id="254" name="TextBox 253">
            <a:extLst>
              <a:ext uri="{FF2B5EF4-FFF2-40B4-BE49-F238E27FC236}">
                <a16:creationId xmlns:a16="http://schemas.microsoft.com/office/drawing/2014/main" id="{27914634-C176-D90E-8FCE-85F52543E675}"/>
              </a:ext>
            </a:extLst>
          </p:cNvPr>
          <p:cNvSpPr txBox="1"/>
          <p:nvPr/>
        </p:nvSpPr>
        <p:spPr>
          <a:xfrm>
            <a:off x="893538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21</a:t>
            </a:r>
          </a:p>
        </p:txBody>
      </p:sp>
      <p:sp>
        <p:nvSpPr>
          <p:cNvPr id="255" name="TextBox 254">
            <a:extLst>
              <a:ext uri="{FF2B5EF4-FFF2-40B4-BE49-F238E27FC236}">
                <a16:creationId xmlns:a16="http://schemas.microsoft.com/office/drawing/2014/main" id="{832508A1-3A1C-32FB-5D6B-1562CED759D8}"/>
              </a:ext>
            </a:extLst>
          </p:cNvPr>
          <p:cNvSpPr txBox="1"/>
          <p:nvPr/>
        </p:nvSpPr>
        <p:spPr>
          <a:xfrm>
            <a:off x="8642664"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256" name="TextBox 255">
            <a:extLst>
              <a:ext uri="{FF2B5EF4-FFF2-40B4-BE49-F238E27FC236}">
                <a16:creationId xmlns:a16="http://schemas.microsoft.com/office/drawing/2014/main" id="{2E4EF635-7C86-EE36-FAB0-B0CBE7EF43F8}"/>
              </a:ext>
            </a:extLst>
          </p:cNvPr>
          <p:cNvSpPr txBox="1"/>
          <p:nvPr/>
        </p:nvSpPr>
        <p:spPr>
          <a:xfrm>
            <a:off x="8349946"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15</a:t>
            </a:r>
          </a:p>
        </p:txBody>
      </p:sp>
      <p:sp>
        <p:nvSpPr>
          <p:cNvPr id="257" name="TextBox 256">
            <a:extLst>
              <a:ext uri="{FF2B5EF4-FFF2-40B4-BE49-F238E27FC236}">
                <a16:creationId xmlns:a16="http://schemas.microsoft.com/office/drawing/2014/main" id="{F3465DFB-7394-4CB5-3D4A-4B796AFA3999}"/>
              </a:ext>
            </a:extLst>
          </p:cNvPr>
          <p:cNvSpPr txBox="1"/>
          <p:nvPr/>
        </p:nvSpPr>
        <p:spPr>
          <a:xfrm>
            <a:off x="807606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258" name="TextBox 257">
            <a:extLst>
              <a:ext uri="{FF2B5EF4-FFF2-40B4-BE49-F238E27FC236}">
                <a16:creationId xmlns:a16="http://schemas.microsoft.com/office/drawing/2014/main" id="{48CA9D0C-BDAE-0967-0FEB-3349BF3DD343}"/>
              </a:ext>
            </a:extLst>
          </p:cNvPr>
          <p:cNvSpPr txBox="1"/>
          <p:nvPr/>
        </p:nvSpPr>
        <p:spPr>
          <a:xfrm>
            <a:off x="7859407"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9</a:t>
            </a:r>
          </a:p>
        </p:txBody>
      </p:sp>
      <p:sp>
        <p:nvSpPr>
          <p:cNvPr id="259" name="TextBox 258">
            <a:extLst>
              <a:ext uri="{FF2B5EF4-FFF2-40B4-BE49-F238E27FC236}">
                <a16:creationId xmlns:a16="http://schemas.microsoft.com/office/drawing/2014/main" id="{9F34E49E-EAD5-3C88-E9CD-A5AE71233198}"/>
              </a:ext>
            </a:extLst>
          </p:cNvPr>
          <p:cNvSpPr txBox="1"/>
          <p:nvPr/>
        </p:nvSpPr>
        <p:spPr>
          <a:xfrm>
            <a:off x="7582251"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260" name="TextBox 259">
            <a:extLst>
              <a:ext uri="{FF2B5EF4-FFF2-40B4-BE49-F238E27FC236}">
                <a16:creationId xmlns:a16="http://schemas.microsoft.com/office/drawing/2014/main" id="{F6EDB7BC-C670-317D-2423-59240538F8CB}"/>
              </a:ext>
            </a:extLst>
          </p:cNvPr>
          <p:cNvSpPr txBox="1"/>
          <p:nvPr/>
        </p:nvSpPr>
        <p:spPr>
          <a:xfrm>
            <a:off x="7308366"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a:t>
            </a:r>
          </a:p>
        </p:txBody>
      </p:sp>
      <p:sp>
        <p:nvSpPr>
          <p:cNvPr id="261" name="TextBox 260">
            <a:extLst>
              <a:ext uri="{FF2B5EF4-FFF2-40B4-BE49-F238E27FC236}">
                <a16:creationId xmlns:a16="http://schemas.microsoft.com/office/drawing/2014/main" id="{CCBB22AF-F66D-B2FA-295D-EADFDAA1E115}"/>
              </a:ext>
            </a:extLst>
          </p:cNvPr>
          <p:cNvSpPr txBox="1"/>
          <p:nvPr/>
        </p:nvSpPr>
        <p:spPr>
          <a:xfrm>
            <a:off x="10872107"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42</a:t>
            </a:r>
          </a:p>
        </p:txBody>
      </p:sp>
      <p:sp>
        <p:nvSpPr>
          <p:cNvPr id="262" name="TextBox 261">
            <a:extLst>
              <a:ext uri="{FF2B5EF4-FFF2-40B4-BE49-F238E27FC236}">
                <a16:creationId xmlns:a16="http://schemas.microsoft.com/office/drawing/2014/main" id="{EA1BA4D2-1EDA-3215-DD53-B3AB1D31BB1E}"/>
              </a:ext>
            </a:extLst>
          </p:cNvPr>
          <p:cNvSpPr txBox="1"/>
          <p:nvPr/>
        </p:nvSpPr>
        <p:spPr>
          <a:xfrm>
            <a:off x="9760174"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30</a:t>
            </a:r>
          </a:p>
        </p:txBody>
      </p:sp>
      <p:sp>
        <p:nvSpPr>
          <p:cNvPr id="263" name="TextBox 262">
            <a:extLst>
              <a:ext uri="{FF2B5EF4-FFF2-40B4-BE49-F238E27FC236}">
                <a16:creationId xmlns:a16="http://schemas.microsoft.com/office/drawing/2014/main" id="{9847E579-0F87-AE32-F41D-424B0F51BD68}"/>
              </a:ext>
            </a:extLst>
          </p:cNvPr>
          <p:cNvSpPr txBox="1"/>
          <p:nvPr/>
        </p:nvSpPr>
        <p:spPr>
          <a:xfrm>
            <a:off x="9471931"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27</a:t>
            </a:r>
          </a:p>
        </p:txBody>
      </p:sp>
      <p:sp>
        <p:nvSpPr>
          <p:cNvPr id="264" name="TextBox 263">
            <a:extLst>
              <a:ext uri="{FF2B5EF4-FFF2-40B4-BE49-F238E27FC236}">
                <a16:creationId xmlns:a16="http://schemas.microsoft.com/office/drawing/2014/main" id="{CAD84542-B678-6BF0-E821-C2464F9EFCCA}"/>
              </a:ext>
            </a:extLst>
          </p:cNvPr>
          <p:cNvSpPr txBox="1"/>
          <p:nvPr/>
        </p:nvSpPr>
        <p:spPr>
          <a:xfrm>
            <a:off x="6770873" y="34878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a:t>
            </a:r>
          </a:p>
        </p:txBody>
      </p:sp>
      <p:sp>
        <p:nvSpPr>
          <p:cNvPr id="265" name="TextBox 264">
            <a:extLst>
              <a:ext uri="{FF2B5EF4-FFF2-40B4-BE49-F238E27FC236}">
                <a16:creationId xmlns:a16="http://schemas.microsoft.com/office/drawing/2014/main" id="{B25A094C-6AB6-7D7E-EE27-EE076D4975E4}"/>
              </a:ext>
            </a:extLst>
          </p:cNvPr>
          <p:cNvSpPr txBox="1"/>
          <p:nvPr/>
        </p:nvSpPr>
        <p:spPr>
          <a:xfrm>
            <a:off x="8339696" y="2982759"/>
            <a:ext cx="775853" cy="153888"/>
          </a:xfrm>
          <a:prstGeom prst="rect">
            <a:avLst/>
          </a:prstGeom>
          <a:noFill/>
        </p:spPr>
        <p:txBody>
          <a:bodyPr wrap="none" lIns="0" tIns="0" rIns="0" bIns="0" rtlCol="0">
            <a:spAutoFit/>
          </a:bodyPr>
          <a:lstStyle/>
          <a:p>
            <a:r>
              <a:rPr lang="en-GB" sz="1000" b="1" dirty="0">
                <a:solidFill>
                  <a:srgbClr val="5D8298"/>
                </a:solidFill>
                <a:latin typeface="Arial" panose="020B0604020202020204" pitchFamily="34" charset="0"/>
                <a:ea typeface="Aileron" charset="0"/>
                <a:cs typeface="Arial" panose="020B0604020202020204" pitchFamily="34" charset="0"/>
              </a:rPr>
              <a:t>FOLFIRINOX</a:t>
            </a:r>
          </a:p>
        </p:txBody>
      </p:sp>
      <p:sp>
        <p:nvSpPr>
          <p:cNvPr id="267" name="TextBox 266">
            <a:extLst>
              <a:ext uri="{FF2B5EF4-FFF2-40B4-BE49-F238E27FC236}">
                <a16:creationId xmlns:a16="http://schemas.microsoft.com/office/drawing/2014/main" id="{8E846372-7D15-0F01-0EF2-6D2C8F47EB04}"/>
              </a:ext>
            </a:extLst>
          </p:cNvPr>
          <p:cNvSpPr txBox="1"/>
          <p:nvPr/>
        </p:nvSpPr>
        <p:spPr>
          <a:xfrm>
            <a:off x="6770873" y="28782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268" name="TextBox 267">
            <a:extLst>
              <a:ext uri="{FF2B5EF4-FFF2-40B4-BE49-F238E27FC236}">
                <a16:creationId xmlns:a16="http://schemas.microsoft.com/office/drawing/2014/main" id="{4B4056D4-9E41-39E8-C9A5-A9F920353113}"/>
              </a:ext>
            </a:extLst>
          </p:cNvPr>
          <p:cNvSpPr txBox="1"/>
          <p:nvPr/>
        </p:nvSpPr>
        <p:spPr>
          <a:xfrm>
            <a:off x="6770873" y="22813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75</a:t>
            </a:r>
          </a:p>
        </p:txBody>
      </p:sp>
      <p:sp>
        <p:nvSpPr>
          <p:cNvPr id="269" name="TextBox 268">
            <a:extLst>
              <a:ext uri="{FF2B5EF4-FFF2-40B4-BE49-F238E27FC236}">
                <a16:creationId xmlns:a16="http://schemas.microsoft.com/office/drawing/2014/main" id="{A0F99B2D-7E3C-F33A-1A6C-33FB20092F65}"/>
              </a:ext>
            </a:extLst>
          </p:cNvPr>
          <p:cNvSpPr txBox="1"/>
          <p:nvPr/>
        </p:nvSpPr>
        <p:spPr>
          <a:xfrm>
            <a:off x="6685914" y="1687608"/>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270" name="TextBox 269">
            <a:extLst>
              <a:ext uri="{FF2B5EF4-FFF2-40B4-BE49-F238E27FC236}">
                <a16:creationId xmlns:a16="http://schemas.microsoft.com/office/drawing/2014/main" id="{001E7B50-1177-6974-3715-530441E40740}"/>
              </a:ext>
            </a:extLst>
          </p:cNvPr>
          <p:cNvSpPr txBox="1"/>
          <p:nvPr/>
        </p:nvSpPr>
        <p:spPr>
          <a:xfrm>
            <a:off x="6855832" y="4087908"/>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271" name="TextBox 270">
            <a:extLst>
              <a:ext uri="{FF2B5EF4-FFF2-40B4-BE49-F238E27FC236}">
                <a16:creationId xmlns:a16="http://schemas.microsoft.com/office/drawing/2014/main" id="{EFDF2921-C91B-8E00-1553-781D772D7E68}"/>
              </a:ext>
            </a:extLst>
          </p:cNvPr>
          <p:cNvSpPr txBox="1"/>
          <p:nvPr/>
        </p:nvSpPr>
        <p:spPr>
          <a:xfrm>
            <a:off x="7692944" y="3958679"/>
            <a:ext cx="766235" cy="153888"/>
          </a:xfrm>
          <a:prstGeom prst="rect">
            <a:avLst/>
          </a:prstGeom>
          <a:noFill/>
        </p:spPr>
        <p:txBody>
          <a:bodyPr wrap="none" lIns="0" tIns="0" rIns="0" bIns="0" rtlCol="0">
            <a:spAutoFit/>
          </a:bodyPr>
          <a:lstStyle/>
          <a:p>
            <a:r>
              <a:rPr lang="en-GB" sz="1000" b="1" dirty="0">
                <a:solidFill>
                  <a:schemeClr val="accent1"/>
                </a:solidFill>
                <a:effectLst/>
                <a:latin typeface="Arial" panose="020B0604020202020204" pitchFamily="34" charset="0"/>
                <a:cs typeface="Arial" panose="020B0604020202020204" pitchFamily="34" charset="0"/>
              </a:rPr>
              <a:t>Gemcitabine</a:t>
            </a:r>
          </a:p>
        </p:txBody>
      </p:sp>
      <p:sp>
        <p:nvSpPr>
          <p:cNvPr id="272" name="TextBox 271">
            <a:extLst>
              <a:ext uri="{FF2B5EF4-FFF2-40B4-BE49-F238E27FC236}">
                <a16:creationId xmlns:a16="http://schemas.microsoft.com/office/drawing/2014/main" id="{1951445E-A104-781B-DA73-4EBC9083EAB0}"/>
              </a:ext>
            </a:extLst>
          </p:cNvPr>
          <p:cNvSpPr txBox="1"/>
          <p:nvPr/>
        </p:nvSpPr>
        <p:spPr>
          <a:xfrm>
            <a:off x="8245981" y="1832513"/>
            <a:ext cx="2603340"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Hazard ratio, 0.57 (95% CI, 0.45-0.73)</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P&lt;0.001 by stratified log-rank test</a:t>
            </a:r>
          </a:p>
        </p:txBody>
      </p:sp>
      <p:sp>
        <p:nvSpPr>
          <p:cNvPr id="275" name="TextBox 274">
            <a:extLst>
              <a:ext uri="{FF2B5EF4-FFF2-40B4-BE49-F238E27FC236}">
                <a16:creationId xmlns:a16="http://schemas.microsoft.com/office/drawing/2014/main" id="{1CC81074-793A-E195-96DB-9C4A2DAD709C}"/>
              </a:ext>
            </a:extLst>
          </p:cNvPr>
          <p:cNvSpPr txBox="1"/>
          <p:nvPr/>
        </p:nvSpPr>
        <p:spPr>
          <a:xfrm>
            <a:off x="10026875"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33</a:t>
            </a:r>
          </a:p>
        </p:txBody>
      </p:sp>
      <p:sp>
        <p:nvSpPr>
          <p:cNvPr id="276" name="TextBox 275">
            <a:extLst>
              <a:ext uri="{FF2B5EF4-FFF2-40B4-BE49-F238E27FC236}">
                <a16:creationId xmlns:a16="http://schemas.microsoft.com/office/drawing/2014/main" id="{4238D000-57F9-5DA0-F537-4F893301DEB0}"/>
              </a:ext>
            </a:extLst>
          </p:cNvPr>
          <p:cNvSpPr txBox="1"/>
          <p:nvPr/>
        </p:nvSpPr>
        <p:spPr>
          <a:xfrm>
            <a:off x="10312625"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a:t>
            </a:r>
          </a:p>
        </p:txBody>
      </p:sp>
      <p:sp>
        <p:nvSpPr>
          <p:cNvPr id="277" name="TextBox 276">
            <a:extLst>
              <a:ext uri="{FF2B5EF4-FFF2-40B4-BE49-F238E27FC236}">
                <a16:creationId xmlns:a16="http://schemas.microsoft.com/office/drawing/2014/main" id="{E3022EE6-8F0D-0722-D9C0-D2FB6CF53D44}"/>
              </a:ext>
            </a:extLst>
          </p:cNvPr>
          <p:cNvSpPr txBox="1"/>
          <p:nvPr/>
        </p:nvSpPr>
        <p:spPr>
          <a:xfrm>
            <a:off x="10576150"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39</a:t>
            </a:r>
          </a:p>
        </p:txBody>
      </p:sp>
      <p:sp>
        <p:nvSpPr>
          <p:cNvPr id="278" name="TextBox 277">
            <a:extLst>
              <a:ext uri="{FF2B5EF4-FFF2-40B4-BE49-F238E27FC236}">
                <a16:creationId xmlns:a16="http://schemas.microsoft.com/office/drawing/2014/main" id="{4A34B68F-6A04-703E-F3E2-8CDC7D2348E0}"/>
              </a:ext>
            </a:extLst>
          </p:cNvPr>
          <p:cNvSpPr txBox="1"/>
          <p:nvPr/>
        </p:nvSpPr>
        <p:spPr>
          <a:xfrm>
            <a:off x="10113275"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79" name="TextBox 278">
            <a:extLst>
              <a:ext uri="{FF2B5EF4-FFF2-40B4-BE49-F238E27FC236}">
                <a16:creationId xmlns:a16="http://schemas.microsoft.com/office/drawing/2014/main" id="{62370F5F-F080-106F-2F36-8B2F6EDC43F5}"/>
              </a:ext>
            </a:extLst>
          </p:cNvPr>
          <p:cNvSpPr txBox="1"/>
          <p:nvPr/>
        </p:nvSpPr>
        <p:spPr>
          <a:xfrm>
            <a:off x="9821281"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280" name="TextBox 279">
            <a:extLst>
              <a:ext uri="{FF2B5EF4-FFF2-40B4-BE49-F238E27FC236}">
                <a16:creationId xmlns:a16="http://schemas.microsoft.com/office/drawing/2014/main" id="{4C2048E4-652A-BA4C-E26C-4F9A7D870B45}"/>
              </a:ext>
            </a:extLst>
          </p:cNvPr>
          <p:cNvSpPr txBox="1"/>
          <p:nvPr/>
        </p:nvSpPr>
        <p:spPr>
          <a:xfrm>
            <a:off x="9560024"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sp>
        <p:nvSpPr>
          <p:cNvPr id="281" name="TextBox 280">
            <a:extLst>
              <a:ext uri="{FF2B5EF4-FFF2-40B4-BE49-F238E27FC236}">
                <a16:creationId xmlns:a16="http://schemas.microsoft.com/office/drawing/2014/main" id="{0FB96557-63F1-E687-EFBC-6FBEFEF483E7}"/>
              </a:ext>
            </a:extLst>
          </p:cNvPr>
          <p:cNvSpPr txBox="1"/>
          <p:nvPr/>
        </p:nvSpPr>
        <p:spPr>
          <a:xfrm>
            <a:off x="9252663"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282" name="TextBox 281">
            <a:extLst>
              <a:ext uri="{FF2B5EF4-FFF2-40B4-BE49-F238E27FC236}">
                <a16:creationId xmlns:a16="http://schemas.microsoft.com/office/drawing/2014/main" id="{F04E3526-A7CC-33A1-6BF4-4937AEBAF08C}"/>
              </a:ext>
            </a:extLst>
          </p:cNvPr>
          <p:cNvSpPr txBox="1"/>
          <p:nvPr/>
        </p:nvSpPr>
        <p:spPr>
          <a:xfrm>
            <a:off x="8935382" y="4908676"/>
            <a:ext cx="167990" cy="276999"/>
          </a:xfrm>
          <a:prstGeom prst="rect">
            <a:avLst/>
          </a:prstGeom>
          <a:noFill/>
        </p:spPr>
        <p:txBody>
          <a:bodyPr wrap="squar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6</a:t>
            </a:r>
          </a:p>
          <a:p>
            <a:pPr algn="r">
              <a:lnSpc>
                <a:spcPct val="90000"/>
              </a:lnSpc>
            </a:pPr>
            <a:r>
              <a:rPr lang="en-GB" sz="1000" dirty="0">
                <a:latin typeface="Arial" panose="020B0604020202020204" pitchFamily="34" charset="0"/>
                <a:ea typeface="Aileron" charset="0"/>
                <a:cs typeface="Arial" panose="020B0604020202020204" pitchFamily="34" charset="0"/>
              </a:rPr>
              <a:t>13</a:t>
            </a:r>
          </a:p>
        </p:txBody>
      </p:sp>
      <p:sp>
        <p:nvSpPr>
          <p:cNvPr id="283" name="TextBox 282">
            <a:extLst>
              <a:ext uri="{FF2B5EF4-FFF2-40B4-BE49-F238E27FC236}">
                <a16:creationId xmlns:a16="http://schemas.microsoft.com/office/drawing/2014/main" id="{EE4A6CBE-A6E2-229C-CFBC-4A88F55BEAC0}"/>
              </a:ext>
            </a:extLst>
          </p:cNvPr>
          <p:cNvSpPr txBox="1"/>
          <p:nvPr/>
        </p:nvSpPr>
        <p:spPr>
          <a:xfrm>
            <a:off x="8669079" y="4908676"/>
            <a:ext cx="141064" cy="276999"/>
          </a:xfrm>
          <a:prstGeom prst="rect">
            <a:avLst/>
          </a:prstGeom>
          <a:noFill/>
        </p:spPr>
        <p:txBody>
          <a:bodyPr wrap="squar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7</a:t>
            </a:r>
          </a:p>
          <a:p>
            <a:pPr algn="r">
              <a:lnSpc>
                <a:spcPct val="90000"/>
              </a:lnSpc>
            </a:pPr>
            <a:r>
              <a:rPr lang="en-GB" sz="1000" dirty="0">
                <a:latin typeface="Arial" panose="020B0604020202020204" pitchFamily="34" charset="0"/>
                <a:ea typeface="Aileron" charset="0"/>
                <a:cs typeface="Arial" panose="020B0604020202020204" pitchFamily="34" charset="0"/>
              </a:rPr>
              <a:t>20</a:t>
            </a:r>
          </a:p>
        </p:txBody>
      </p:sp>
      <p:sp>
        <p:nvSpPr>
          <p:cNvPr id="284" name="TextBox 283">
            <a:extLst>
              <a:ext uri="{FF2B5EF4-FFF2-40B4-BE49-F238E27FC236}">
                <a16:creationId xmlns:a16="http://schemas.microsoft.com/office/drawing/2014/main" id="{475B72F9-DC78-08C7-B34D-B1A52CBB2564}"/>
              </a:ext>
            </a:extLst>
          </p:cNvPr>
          <p:cNvSpPr txBox="1"/>
          <p:nvPr/>
        </p:nvSpPr>
        <p:spPr>
          <a:xfrm>
            <a:off x="8377270" y="4908676"/>
            <a:ext cx="141129"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14</a:t>
            </a:r>
          </a:p>
          <a:p>
            <a:pPr algn="r">
              <a:lnSpc>
                <a:spcPct val="90000"/>
              </a:lnSpc>
            </a:pPr>
            <a:r>
              <a:rPr lang="en-GB" sz="1000" dirty="0">
                <a:latin typeface="Arial" panose="020B0604020202020204" pitchFamily="34" charset="0"/>
                <a:ea typeface="Aileron" charset="0"/>
                <a:cs typeface="Arial" panose="020B0604020202020204" pitchFamily="34" charset="0"/>
              </a:rPr>
              <a:t>34</a:t>
            </a:r>
          </a:p>
        </p:txBody>
      </p:sp>
      <p:sp>
        <p:nvSpPr>
          <p:cNvPr id="290" name="Text Placeholder 5">
            <a:extLst>
              <a:ext uri="{FF2B5EF4-FFF2-40B4-BE49-F238E27FC236}">
                <a16:creationId xmlns:a16="http://schemas.microsoft.com/office/drawing/2014/main" id="{070637D0-C34B-7120-A43A-179F7C2CF394}"/>
              </a:ext>
            </a:extLst>
          </p:cNvPr>
          <p:cNvSpPr txBox="1">
            <a:spLocks/>
          </p:cNvSpPr>
          <p:nvPr/>
        </p:nvSpPr>
        <p:spPr>
          <a:xfrm>
            <a:off x="6180524" y="1214439"/>
            <a:ext cx="4694312" cy="357578"/>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overall survival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c85bf61-57fb-4362-80e2-2cd2d7bef6a0}" enabled="0" method="" siteId="{6c85bf61-57fb-4362-80e2-2cd2d7bef6a0}" removed="1"/>
</clbl:labelList>
</file>

<file path=docProps/app.xml><?xml version="1.0" encoding="utf-8"?>
<Properties xmlns="http://schemas.openxmlformats.org/officeDocument/2006/extended-properties" xmlns:vt="http://schemas.openxmlformats.org/officeDocument/2006/docPropsVTypes">
  <Template>GUCONNECT_template_v2-good</Template>
  <TotalTime>32290</TotalTime>
  <Words>7027</Words>
  <Application>Microsoft Office PowerPoint</Application>
  <PresentationFormat>Widescreen</PresentationFormat>
  <Paragraphs>1814</Paragraphs>
  <Slides>30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Aileron</vt:lpstr>
      <vt:lpstr>Aileron Bold</vt:lpstr>
      <vt:lpstr>Aptos</vt:lpstr>
      <vt:lpstr>Arial</vt:lpstr>
      <vt:lpstr>Calibri</vt:lpstr>
      <vt:lpstr>Lucida Grande</vt:lpstr>
      <vt:lpstr>PT Sans Narrow</vt:lpstr>
      <vt:lpstr>Times New Roman</vt:lpstr>
      <vt:lpstr>Wingdings</vt:lpstr>
      <vt:lpstr>Thème Office</vt:lpstr>
      <vt:lpstr>  CHEMOTHERAPY strategies IN metastatic Pancreatic Ductal AdenoCarcinoma (mPDAC): first-line chemotherapy options    </vt:lpstr>
      <vt:lpstr>Developed by GI COnnect</vt:lpstr>
      <vt:lpstr>Educational objectives</vt:lpstr>
      <vt:lpstr>Clinical takeaways</vt:lpstr>
      <vt:lpstr>Pancreatic ductal adenocarcinoma</vt:lpstr>
      <vt:lpstr>Overview of treatment for mpdac</vt:lpstr>
      <vt:lpstr>Key studies of 1L systemic therapy for mpdac</vt:lpstr>
      <vt:lpstr>PRODIGE4/ACCORD11: STUDY DESIGN</vt:lpstr>
      <vt:lpstr>PRODIGE4/ACCORD11: FOLFIRINOX emerged  as a 1l option </vt:lpstr>
      <vt:lpstr>PRODIGE4/ACCORD11: SAFETY</vt:lpstr>
      <vt:lpstr>MPACT: study design</vt:lpstr>
      <vt:lpstr>MPACT: Efficacy</vt:lpstr>
      <vt:lpstr>MPACT: the addition of Nabp to gem improves  Overall Survival</vt:lpstr>
      <vt:lpstr>MPACT: Pre-specified subgroup analysis</vt:lpstr>
      <vt:lpstr>MPACT: Safety</vt:lpstr>
      <vt:lpstr>Modified Gemcitabine plus Nab-paclitaxel</vt:lpstr>
      <vt:lpstr>two-week low dose GEM-NabP dosing manages toxicity and maintains efficacy</vt:lpstr>
      <vt:lpstr>NAPOLI-3: Study design</vt:lpstr>
      <vt:lpstr>How is Nanoliposomal irinotecan (Nal-iri) different to irinotecan?</vt:lpstr>
      <vt:lpstr>Napoli-3: nalirifox more effective than nabp/gem </vt:lpstr>
      <vt:lpstr>NAPOLI-3: OS subgroup analyses (ITT population)</vt:lpstr>
      <vt:lpstr>NAPOLI-3: overview of TEAEs in safety population</vt:lpstr>
      <vt:lpstr>Overall Survival in patients  WITH AND WITHOUT DOSE REDuCTION OF LIPOSOMAL IRINOTECAN AND OXALIPLATIN</vt:lpstr>
      <vt:lpstr>Summary of Efficacy and safety of NALIRIFOX and FOLFIRINOX</vt:lpstr>
      <vt:lpstr>Gem + NabP is effective for  patients with a Poor  Performance Status</vt:lpstr>
      <vt:lpstr>POLO: PARPi as Maintenance therapy for brcam mpdac patients post-platinum chemotherapy</vt:lpstr>
      <vt:lpstr>POLO: pfs LONGER WITH MAINTENANCE OLAPARIB THAN PLACEBO</vt:lpstr>
      <vt:lpstr>Targeted therapy for pancreatic adenocarcinoma</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547</cp:revision>
  <cp:lastPrinted>2017-02-15T09:54:46Z</cp:lastPrinted>
  <dcterms:created xsi:type="dcterms:W3CDTF">2016-10-14T09:38:18Z</dcterms:created>
  <dcterms:modified xsi:type="dcterms:W3CDTF">2025-04-04T14:12:30Z</dcterms:modified>
</cp:coreProperties>
</file>