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handoutMasterIdLst>
    <p:handoutMasterId r:id="rId27"/>
  </p:handoutMasterIdLst>
  <p:sldIdLst>
    <p:sldId id="301491953" r:id="rId2"/>
    <p:sldId id="1747256731" r:id="rId3"/>
    <p:sldId id="2147470819" r:id="rId4"/>
    <p:sldId id="1747256638" r:id="rId5"/>
    <p:sldId id="1747256727" r:id="rId6"/>
    <p:sldId id="1747256734" r:id="rId7"/>
    <p:sldId id="1747256703" r:id="rId8"/>
    <p:sldId id="1747256700" r:id="rId9"/>
    <p:sldId id="1747256701" r:id="rId10"/>
    <p:sldId id="1747256695" r:id="rId11"/>
    <p:sldId id="379" r:id="rId12"/>
    <p:sldId id="1747256720" r:id="rId13"/>
    <p:sldId id="377" r:id="rId14"/>
    <p:sldId id="401" r:id="rId15"/>
    <p:sldId id="1747256677" r:id="rId16"/>
    <p:sldId id="380" r:id="rId17"/>
    <p:sldId id="381" r:id="rId18"/>
    <p:sldId id="1747256687" r:id="rId19"/>
    <p:sldId id="1747256667" r:id="rId20"/>
    <p:sldId id="1747256692" r:id="rId21"/>
    <p:sldId id="1747256637" r:id="rId22"/>
    <p:sldId id="1747256741" r:id="rId23"/>
    <p:sldId id="1747256668" r:id="rId24"/>
    <p:sldId id="12539" r:id="rId25"/>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906" userDrawn="1">
          <p15:clr>
            <a:srgbClr val="A4A3A4"/>
          </p15:clr>
        </p15:guide>
        <p15:guide id="4" orient="horz" pos="3471" userDrawn="1">
          <p15:clr>
            <a:srgbClr val="A4A3A4"/>
          </p15:clr>
        </p15:guide>
        <p15:guide id="5" orient="horz" pos="3706" userDrawn="1">
          <p15:clr>
            <a:srgbClr val="A4A3A4"/>
          </p15:clr>
        </p15:guide>
        <p15:guide id="6" orient="horz" pos="3803" userDrawn="1">
          <p15:clr>
            <a:srgbClr val="A4A3A4"/>
          </p15:clr>
        </p15:guide>
        <p15:guide id="7" orient="horz" pos="4037" userDrawn="1">
          <p15:clr>
            <a:srgbClr val="A4A3A4"/>
          </p15:clr>
        </p15:guide>
        <p15:guide id="8" pos="937"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40B119-1D85-296F-8B2B-AAFF95E5C745}" name="Pant,Shubham" initials="" userId="S::SPant@mdanderson.org::4072c371-a329-4268-bafd-de808283bdbd" providerId="AD"/>
  <p188:author id="{A1EDB31B-ABC6-5DCB-8428-0BF9A0E4A06B}" name="Tracey Gashi" initials="TG" userId="S::traceygashi@tagclinical.com::0a651ad8-06d6-4481-87eb-3036efc10091" providerId="AD"/>
  <p188:author id="{2579C1C5-F5DF-BFA1-1A15-6BEEFE201FB0}" name="Dotan, Efrat" initials="ED" userId="S::Efrat.Dotan@fccc.edu::8aa3d802-5620-4b1d-8c06-ba1262b52d2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RON Michal" initials="YM" lastIdx="36" clrIdx="0">
    <p:extLst>
      <p:ext uri="{19B8F6BF-5375-455C-9EA6-DF929625EA0E}">
        <p15:presenceInfo xmlns:p15="http://schemas.microsoft.com/office/powerpoint/2012/main" userId="S-1-5-21-1292428093-1123561945-1801674531-38465" providerId="AD"/>
      </p:ext>
    </p:extLst>
  </p:cmAuthor>
  <p:cmAuthor id="2" name="Patty Cason" initials="PC" lastIdx="23" clrIdx="1">
    <p:extLst>
      <p:ext uri="{19B8F6BF-5375-455C-9EA6-DF929625EA0E}">
        <p15:presenceInfo xmlns:p15="http://schemas.microsoft.com/office/powerpoint/2012/main" userId="24469888d1861777" providerId="Windows Live"/>
      </p:ext>
    </p:extLst>
  </p:cmAuthor>
  <p:cmAuthor id="3" name="Kim Grootscholten" initials="KG" lastIdx="1" clrIdx="2">
    <p:extLst>
      <p:ext uri="{19B8F6BF-5375-455C-9EA6-DF929625EA0E}">
        <p15:presenceInfo xmlns:p15="http://schemas.microsoft.com/office/powerpoint/2012/main" userId="e7084306cf7865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D1CE"/>
    <a:srgbClr val="F5EAE8"/>
    <a:srgbClr val="FF3F0D"/>
    <a:srgbClr val="C7583B"/>
    <a:srgbClr val="C6573B"/>
    <a:srgbClr val="03C750"/>
    <a:srgbClr val="FF85FF"/>
    <a:srgbClr val="5D8298"/>
    <a:srgbClr val="C7573C"/>
    <a:srgbClr val="FFA4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5513" autoAdjust="0"/>
  </p:normalViewPr>
  <p:slideViewPr>
    <p:cSldViewPr snapToObjects="1">
      <p:cViewPr varScale="1">
        <p:scale>
          <a:sx n="102" d="100"/>
          <a:sy n="102" d="100"/>
        </p:scale>
        <p:origin x="324" y="76"/>
      </p:cViewPr>
      <p:guideLst>
        <p:guide orient="horz" pos="2160"/>
        <p:guide pos="3840"/>
        <p:guide pos="1906"/>
        <p:guide orient="horz" pos="3471"/>
        <p:guide orient="horz" pos="3706"/>
        <p:guide orient="horz" pos="3803"/>
        <p:guide orient="horz" pos="4037"/>
        <p:guide pos="937"/>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172"/>
    </p:cViewPr>
  </p:sorterViewPr>
  <p:notesViewPr>
    <p:cSldViewPr snapToObjects="1" showGuides="1">
      <p:cViewPr varScale="1">
        <p:scale>
          <a:sx n="92" d="100"/>
          <a:sy n="92" d="100"/>
        </p:scale>
        <p:origin x="4114" y="6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87494993365281"/>
          <c:y val="2.986613259664965E-2"/>
          <c:w val="0.62225010013269444"/>
          <c:h val="0.94026773480670067"/>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CCD-4519-A8C4-2499D984F56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CCD-4519-A8C4-2499D984F56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CCD-4519-A8C4-2499D984F56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CCD-4519-A8C4-2499D984F56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CCD-4519-A8C4-2499D984F56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CCD-4519-A8C4-2499D984F56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CCD-4519-A8C4-2499D984F560}"/>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2CCD-4519-A8C4-2499D984F560}"/>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2CCD-4519-A8C4-2499D984F560}"/>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2CCD-4519-A8C4-2499D984F560}"/>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2CCD-4519-A8C4-2499D984F560}"/>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2CCD-4519-A8C4-2499D984F560}"/>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2CCD-4519-A8C4-2499D984F560}"/>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2CCD-4519-A8C4-2499D984F560}"/>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2CCD-4519-A8C4-2499D984F560}"/>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2CCD-4519-A8C4-2499D984F560}"/>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2CCD-4519-A8C4-2499D984F560}"/>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2CCD-4519-A8C4-2499D984F560}"/>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B143-425C-AA0E-A4AF1A2511DB}"/>
              </c:ext>
            </c:extLst>
          </c:dPt>
          <c:cat>
            <c:strRef>
              <c:f>Sheet1!$A$2:$A$20</c:f>
              <c:strCache>
                <c:ptCount val="4"/>
                <c:pt idx="0">
                  <c:v>1st Qtr</c:v>
                </c:pt>
                <c:pt idx="1">
                  <c:v>2nd Qtr</c:v>
                </c:pt>
                <c:pt idx="2">
                  <c:v>3rd Qtr</c:v>
                </c:pt>
                <c:pt idx="3">
                  <c:v>4th Qtr</c:v>
                </c:pt>
              </c:strCache>
            </c:strRef>
          </c:cat>
          <c:val>
            <c:numRef>
              <c:f>Sheet1!$B$2:$B$20</c:f>
              <c:numCache>
                <c:formatCode>General</c:formatCode>
                <c:ptCount val="19"/>
                <c:pt idx="0">
                  <c:v>5.26</c:v>
                </c:pt>
                <c:pt idx="1">
                  <c:v>5.26</c:v>
                </c:pt>
                <c:pt idx="2">
                  <c:v>5.26</c:v>
                </c:pt>
                <c:pt idx="3">
                  <c:v>5.26</c:v>
                </c:pt>
                <c:pt idx="4">
                  <c:v>5.26</c:v>
                </c:pt>
                <c:pt idx="5">
                  <c:v>5.26</c:v>
                </c:pt>
                <c:pt idx="6">
                  <c:v>5.26</c:v>
                </c:pt>
                <c:pt idx="7">
                  <c:v>5.26</c:v>
                </c:pt>
                <c:pt idx="8">
                  <c:v>5.26</c:v>
                </c:pt>
                <c:pt idx="9">
                  <c:v>5.26</c:v>
                </c:pt>
                <c:pt idx="10">
                  <c:v>5.26</c:v>
                </c:pt>
                <c:pt idx="11">
                  <c:v>5.26</c:v>
                </c:pt>
                <c:pt idx="12">
                  <c:v>5.26</c:v>
                </c:pt>
                <c:pt idx="13">
                  <c:v>5.26</c:v>
                </c:pt>
                <c:pt idx="14">
                  <c:v>5.26</c:v>
                </c:pt>
                <c:pt idx="15">
                  <c:v>5.26</c:v>
                </c:pt>
                <c:pt idx="16">
                  <c:v>5.26</c:v>
                </c:pt>
                <c:pt idx="17">
                  <c:v>5.26</c:v>
                </c:pt>
                <c:pt idx="18">
                  <c:v>5.26</c:v>
                </c:pt>
              </c:numCache>
            </c:numRef>
          </c:val>
          <c:extLst>
            <c:ext xmlns:c16="http://schemas.microsoft.com/office/drawing/2014/chart" uri="{C3380CC4-5D6E-409C-BE32-E72D297353CC}">
              <c16:uniqueId val="{00000000-062C-5A4E-B158-F61A20CCFCE3}"/>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4/3/2025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4/3/2025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2</a:t>
            </a:fld>
            <a:endParaRPr lang="fr-FR"/>
          </a:p>
        </p:txBody>
      </p:sp>
    </p:spTree>
    <p:extLst>
      <p:ext uri="{BB962C8B-B14F-4D97-AF65-F5344CB8AC3E}">
        <p14:creationId xmlns:p14="http://schemas.microsoft.com/office/powerpoint/2010/main" val="3949038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a:extLst>
              <a:ext uri="{FF2B5EF4-FFF2-40B4-BE49-F238E27FC236}">
                <a16:creationId xmlns:a16="http://schemas.microsoft.com/office/drawing/2014/main" id="{22B194E5-B0B5-A041-B1BF-6BD8A4524416}"/>
              </a:ext>
            </a:extLst>
          </p:cNvPr>
          <p:cNvSpPr>
            <a:spLocks noGrp="1" noRot="1" noChangeAspect="1" noChangeArrowheads="1" noTextEdit="1"/>
          </p:cNvSpPr>
          <p:nvPr>
            <p:ph type="sldImg"/>
          </p:nvPr>
        </p:nvSpPr>
        <p:spPr>
          <a:ln/>
        </p:spPr>
      </p:sp>
      <p:sp>
        <p:nvSpPr>
          <p:cNvPr id="74754" name="Rectangle 3">
            <a:extLst>
              <a:ext uri="{FF2B5EF4-FFF2-40B4-BE49-F238E27FC236}">
                <a16:creationId xmlns:a16="http://schemas.microsoft.com/office/drawing/2014/main" id="{EE3B9226-13D0-1049-99A4-D610E1CB587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BDCBFF8F-A247-4246-A3D3-719A02FFA46C}"/>
              </a:ext>
            </a:extLst>
          </p:cNvPr>
          <p:cNvSpPr>
            <a:spLocks noGrp="1" noRot="1" noChangeAspect="1" noChangeArrowheads="1" noTextEdit="1"/>
          </p:cNvSpPr>
          <p:nvPr>
            <p:ph type="sldImg"/>
          </p:nvPr>
        </p:nvSpPr>
        <p:spPr>
          <a:ln/>
        </p:spPr>
      </p:sp>
      <p:sp>
        <p:nvSpPr>
          <p:cNvPr id="76802" name="Notes Placeholder 2">
            <a:extLst>
              <a:ext uri="{FF2B5EF4-FFF2-40B4-BE49-F238E27FC236}">
                <a16:creationId xmlns:a16="http://schemas.microsoft.com/office/drawing/2014/main" id="{2018A7CB-D9BF-5740-B8CB-014DCFCB64A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76803" name="Slide Number Placeholder 3">
            <a:extLst>
              <a:ext uri="{FF2B5EF4-FFF2-40B4-BE49-F238E27FC236}">
                <a16:creationId xmlns:a16="http://schemas.microsoft.com/office/drawing/2014/main" id="{8DE637A5-D38F-694B-A20D-3A96E670554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panose="020B0604020202020204" pitchFamily="34" charset="0"/>
                <a:ea typeface="ＭＳ Ｐゴシック" panose="020B0600070205080204" pitchFamily="34" charset="-128"/>
              </a:defRPr>
            </a:lvl1pPr>
            <a:lvl2pPr marL="742950" indent="-285750">
              <a:defRPr sz="1700">
                <a:solidFill>
                  <a:schemeClr val="tx1"/>
                </a:solidFill>
                <a:latin typeface="Arial" panose="020B0604020202020204" pitchFamily="34" charset="0"/>
                <a:ea typeface="ＭＳ Ｐゴシック" panose="020B0600070205080204" pitchFamily="34" charset="-128"/>
              </a:defRPr>
            </a:lvl2pPr>
            <a:lvl3pPr marL="1143000" indent="-228600">
              <a:defRPr sz="1700">
                <a:solidFill>
                  <a:schemeClr val="tx1"/>
                </a:solidFill>
                <a:latin typeface="Arial" panose="020B0604020202020204" pitchFamily="34" charset="0"/>
                <a:ea typeface="ＭＳ Ｐゴシック" panose="020B0600070205080204" pitchFamily="34" charset="-128"/>
              </a:defRPr>
            </a:lvl3pPr>
            <a:lvl4pPr marL="1600200" indent="-228600">
              <a:defRPr sz="1700">
                <a:solidFill>
                  <a:schemeClr val="tx1"/>
                </a:solidFill>
                <a:latin typeface="Arial" panose="020B0604020202020204" pitchFamily="34" charset="0"/>
                <a:ea typeface="ＭＳ Ｐゴシック" panose="020B0600070205080204" pitchFamily="34" charset="-128"/>
              </a:defRPr>
            </a:lvl4pPr>
            <a:lvl5pPr marL="2057400" indent="-228600">
              <a:defRPr sz="17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9pPr>
          </a:lstStyle>
          <a:p>
            <a:fld id="{8F6F0AC5-D134-B74A-9027-015975D6BD91}" type="slidenum">
              <a:rPr lang="en-US" altLang="en-US" sz="1200" smtClean="0"/>
              <a:pPr/>
              <a:t>14</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BE28C96-CB09-3D43-A32D-8106DC2C3062}" type="slidenum">
              <a:rPr lang="en-US" altLang="en-US" smtClean="0"/>
              <a:pPr>
                <a:defRPr/>
              </a:pPr>
              <a:t>21</a:t>
            </a:fld>
            <a:endParaRPr lang="en-US" altLang="en-US"/>
          </a:p>
        </p:txBody>
      </p:sp>
    </p:spTree>
    <p:extLst>
      <p:ext uri="{BB962C8B-B14F-4D97-AF65-F5344CB8AC3E}">
        <p14:creationId xmlns:p14="http://schemas.microsoft.com/office/powerpoint/2010/main" val="2580989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GB" altLang="en-US" sz="1200"/>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200"/>
              <a:pPr/>
              <a:t>24</a:t>
            </a:fld>
            <a:endParaRPr lang="fr-FR" altLang="en-US" sz="1200"/>
          </a:p>
        </p:txBody>
      </p:sp>
    </p:spTree>
    <p:extLst>
      <p:ext uri="{BB962C8B-B14F-4D97-AF65-F5344CB8AC3E}">
        <p14:creationId xmlns:p14="http://schemas.microsoft.com/office/powerpoint/2010/main" val="23523817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png"/><Relationship Id="rId18" Type="http://schemas.openxmlformats.org/officeDocument/2006/relationships/image" Target="../media/image14.jpg"/><Relationship Id="rId26" Type="http://schemas.openxmlformats.org/officeDocument/2006/relationships/image" Target="../media/image20.svg"/><Relationship Id="rId3" Type="http://schemas.openxmlformats.org/officeDocument/2006/relationships/image" Target="../media/image4.svg"/><Relationship Id="rId21" Type="http://schemas.openxmlformats.org/officeDocument/2006/relationships/image" Target="../media/image15.png"/><Relationship Id="rId7" Type="http://schemas.openxmlformats.org/officeDocument/2006/relationships/image" Target="../media/image8.svg"/><Relationship Id="rId12" Type="http://schemas.openxmlformats.org/officeDocument/2006/relationships/hyperlink" Target="https://cor2ed.com/" TargetMode="External"/><Relationship Id="rId17" Type="http://schemas.openxmlformats.org/officeDocument/2006/relationships/image" Target="../media/image13.svg"/><Relationship Id="rId25" Type="http://schemas.openxmlformats.org/officeDocument/2006/relationships/image" Target="../media/image19.png"/><Relationship Id="rId2" Type="http://schemas.openxmlformats.org/officeDocument/2006/relationships/image" Target="../media/image3.png"/><Relationship Id="rId16" Type="http://schemas.openxmlformats.org/officeDocument/2006/relationships/image" Target="../media/image12.png"/><Relationship Id="rId20" Type="http://schemas.openxmlformats.org/officeDocument/2006/relationships/hyperlink" Target="https://cor2ed.com/connects/gi-connect/?section=meet-the-experts" TargetMode="External"/><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hyperlink" Target="https://youtu.be/-frXH01_UXY" TargetMode="External"/><Relationship Id="rId24" Type="http://schemas.openxmlformats.org/officeDocument/2006/relationships/image" Target="../media/image18.svg"/><Relationship Id="rId5" Type="http://schemas.openxmlformats.org/officeDocument/2006/relationships/image" Target="../media/image6.svg"/><Relationship Id="rId15" Type="http://schemas.openxmlformats.org/officeDocument/2006/relationships/hyperlink" Target="https://twitter.com/giconnectinfo" TargetMode="External"/><Relationship Id="rId23" Type="http://schemas.openxmlformats.org/officeDocument/2006/relationships/image" Target="../media/image17.png"/><Relationship Id="rId28" Type="http://schemas.openxmlformats.org/officeDocument/2006/relationships/image" Target="../media/image22.svg"/><Relationship Id="rId10" Type="http://schemas.openxmlformats.org/officeDocument/2006/relationships/hyperlink" Target="https://www.linkedin.com/company/giconnect/" TargetMode="External"/><Relationship Id="rId19" Type="http://schemas.openxmlformats.org/officeDocument/2006/relationships/hyperlink" Target="mailto:info@cor2ed" TargetMode="External"/><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1.svg"/><Relationship Id="rId22" Type="http://schemas.openxmlformats.org/officeDocument/2006/relationships/image" Target="../media/image16.svg"/><Relationship Id="rId27"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2" name="Image 4">
            <a:extLst>
              <a:ext uri="{FF2B5EF4-FFF2-40B4-BE49-F238E27FC236}">
                <a16:creationId xmlns:a16="http://schemas.microsoft.com/office/drawing/2014/main" id="{050BAA54-D98F-46A3-F096-2079758CC60C}"/>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34907" y="-1012042"/>
            <a:ext cx="4833937" cy="7770813"/>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43D98FA9-A210-7264-8C81-F5DD8D972BD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3A6CEEAD-9C50-739A-C5BA-80BCB911733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907E508D-6494-87C6-1BB6-38045FE2F51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7D7BC558-6187-342F-405B-13B07465674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46" name="Graphic 145">
            <a:extLst>
              <a:ext uri="{FF2B5EF4-FFF2-40B4-BE49-F238E27FC236}">
                <a16:creationId xmlns:a16="http://schemas.microsoft.com/office/drawing/2014/main" id="{0BA6C29F-1EC0-F449-9240-F2836B2693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rgbClr val="C6573B"/>
                </a:solidFill>
                <a:latin typeface="Arial" panose="020B0604020202020204" pitchFamily="34" charset="0"/>
                <a:ea typeface="Calibri" charset="0"/>
                <a:cs typeface="Arial" panose="020B0604020202020204" pitchFamily="34" charset="0"/>
              </a:rPr>
              <a:t>Dr.</a:t>
            </a:r>
            <a:r>
              <a:rPr lang="en-GB" sz="1400" b="1" noProof="0" dirty="0">
                <a:solidFill>
                  <a:srgbClr val="C6573B"/>
                </a:solidFill>
                <a:latin typeface="Arial" panose="020B0604020202020204" pitchFamily="34" charset="0"/>
                <a:ea typeface="Calibri" charset="0"/>
                <a:cs typeface="Arial" panose="020B0604020202020204" pitchFamily="34" charset="0"/>
              </a:rPr>
              <a:t>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Arial" panose="020B0604020202020204" pitchFamily="34" charset="0"/>
                <a:ea typeface="Calibri" charset="0"/>
                <a:cs typeface="Arial" panose="020B0604020202020204" pitchFamily="34" charset="0"/>
              </a:rPr>
              <a:t>Bodenackerstrasse</a:t>
            </a: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rgbClr val="C6573B"/>
                </a:solidFill>
                <a:latin typeface="Arial" panose="020B0604020202020204" pitchFamily="34" charset="0"/>
                <a:ea typeface="Calibri" charset="0"/>
                <a:cs typeface="Arial" panose="020B0604020202020204" pitchFamily="34" charset="0"/>
              </a:rPr>
              <a:t>Dr.</a:t>
            </a:r>
            <a:r>
              <a:rPr lang="en-GB" sz="1400" b="1" noProof="0" dirty="0">
                <a:solidFill>
                  <a:srgbClr val="C6573B"/>
                </a:solidFill>
                <a:latin typeface="Arial" panose="020B0604020202020204" pitchFamily="34" charset="0"/>
                <a:ea typeface="Calibri" charset="0"/>
                <a:cs typeface="Arial" panose="020B0604020202020204" pitchFamily="34" charset="0"/>
              </a:rPr>
              <a:t> </a:t>
            </a:r>
            <a:r>
              <a:rPr lang="en-GB" sz="1400" b="1" noProof="0" dirty="0" err="1">
                <a:solidFill>
                  <a:srgbClr val="C6573B"/>
                </a:solidFill>
                <a:latin typeface="Arial" panose="020B0604020202020204" pitchFamily="34" charset="0"/>
                <a:ea typeface="Calibri" charset="0"/>
                <a:cs typeface="Arial" panose="020B0604020202020204" pitchFamily="34" charset="0"/>
              </a:rPr>
              <a:t>Froukje</a:t>
            </a:r>
            <a:r>
              <a:rPr lang="en-GB" sz="1400" b="1" noProof="0" dirty="0">
                <a:solidFill>
                  <a:srgbClr val="C6573B"/>
                </a:solidFill>
                <a:latin typeface="Arial" panose="020B0604020202020204" pitchFamily="34" charset="0"/>
                <a:ea typeface="Calibri" charset="0"/>
                <a:cs typeface="Arial" panose="020B0604020202020204" pitchFamily="34" charset="0"/>
              </a:rPr>
              <a:t> </a:t>
            </a:r>
            <a:r>
              <a:rPr lang="en-GB" sz="1400" b="1" noProof="0" dirty="0" err="1">
                <a:solidFill>
                  <a:srgbClr val="C6573B"/>
                </a:solidFill>
                <a:latin typeface="Arial" panose="020B0604020202020204" pitchFamily="34" charset="0"/>
                <a:ea typeface="Calibri" charset="0"/>
                <a:cs typeface="Arial" panose="020B0604020202020204" pitchFamily="34" charset="0"/>
              </a:rPr>
              <a:t>Sosef</a:t>
            </a:r>
            <a:r>
              <a:rPr lang="en-GB" sz="1400" b="1" noProof="0" dirty="0">
                <a:solidFill>
                  <a:srgbClr val="C6573B"/>
                </a:solidFill>
                <a:latin typeface="Arial" panose="020B0604020202020204" pitchFamily="34" charset="0"/>
                <a:ea typeface="Calibri" charset="0"/>
                <a:cs typeface="Arial" panose="020B0604020202020204" pitchFamily="34" charset="0"/>
              </a:rPr>
              <a:t>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81892"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41410"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50" y="5497848"/>
            <a:ext cx="2251262"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Bold"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Bold" charset="0"/>
                <a:cs typeface="Arial" panose="020B0604020202020204" pitchFamily="34" charset="0"/>
              </a:rPr>
              <a:t>LinkedIn </a:t>
            </a:r>
            <a:r>
              <a:rPr lang="en-GB" sz="1400" dirty="0">
                <a:solidFill>
                  <a:schemeClr val="tx2"/>
                </a:solidFill>
                <a:latin typeface="Arial" panose="020B0604020202020204" pitchFamily="34" charset="0"/>
                <a:ea typeface="Aileron Bold" charset="0"/>
                <a:cs typeface="Arial" panose="020B0604020202020204" pitchFamily="34" charset="0"/>
                <a:hlinkClick r:id="rId10"/>
              </a:rPr>
              <a:t>@GI CONNECT</a:t>
            </a:r>
            <a:endParaRPr lang="en-GB" sz="1400" dirty="0">
              <a:solidFill>
                <a:schemeClr val="tx2"/>
              </a:solidFill>
              <a:latin typeface="Arial" panose="020B0604020202020204" pitchFamily="34" charset="0"/>
              <a:ea typeface="Aileron Bold"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491564"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Bold"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Bold" charset="0"/>
                <a:cs typeface="Arial" panose="020B0604020202020204" pitchFamily="34" charset="0"/>
              </a:rPr>
              <a:t>YouTube </a:t>
            </a:r>
            <a:r>
              <a:rPr lang="en-GB" sz="1400" dirty="0">
                <a:solidFill>
                  <a:schemeClr val="tx2"/>
                </a:solidFill>
                <a:latin typeface="Arial" panose="020B0604020202020204" pitchFamily="34" charset="0"/>
                <a:ea typeface="Aileron Bold" charset="0"/>
                <a:cs typeface="Arial" panose="020B0604020202020204" pitchFamily="34" charset="0"/>
                <a:hlinkClick r:id="rId11"/>
              </a:rPr>
              <a:t>@COR2ED</a:t>
            </a:r>
            <a:endParaRPr lang="en-GB" sz="1400" dirty="0">
              <a:solidFill>
                <a:schemeClr val="tx2"/>
              </a:solidFill>
              <a:latin typeface="Arial" panose="020B0604020202020204" pitchFamily="34" charset="0"/>
              <a:ea typeface="Aileron Bold"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Bold"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2"/>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2"/>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3501522" y="6033094"/>
            <a:ext cx="1983453"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Bold"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Bold" charset="0"/>
                <a:cs typeface="Arial" panose="020B0604020202020204" pitchFamily="34" charset="0"/>
              </a:rPr>
              <a:t>Twitter </a:t>
            </a:r>
            <a:r>
              <a:rPr lang="en-GB" sz="1400" u="sng" dirty="0">
                <a:solidFill>
                  <a:schemeClr val="accent1"/>
                </a:solidFill>
                <a:latin typeface="Arial" panose="020B0604020202020204" pitchFamily="34" charset="0"/>
                <a:ea typeface="Aileron Bold" charset="0"/>
                <a:cs typeface="Arial" panose="020B0604020202020204" pitchFamily="34" charset="0"/>
                <a:hlinkClick r:id="rId15">
                  <a:extLst>
                    <a:ext uri="{A12FA001-AC4F-418D-AE19-62706E023703}">
                      <ahyp:hlinkClr xmlns:ahyp="http://schemas.microsoft.com/office/drawing/2018/hyperlinkcolor" val="tx"/>
                    </a:ext>
                  </a:extLst>
                </a:hlinkClick>
              </a:rPr>
              <a:t>@giconnectinfo</a:t>
            </a:r>
            <a:endParaRPr lang="en-GB" sz="1400" u="sng" dirty="0">
              <a:solidFill>
                <a:schemeClr val="accent1"/>
              </a:solidFill>
              <a:latin typeface="Arial" panose="020B0604020202020204" pitchFamily="34" charset="0"/>
              <a:ea typeface="Aileron Bold" charset="0"/>
              <a:cs typeface="Arial" panose="020B0604020202020204" pitchFamily="34" charset="0"/>
            </a:endParaRPr>
          </a:p>
        </p:txBody>
      </p:sp>
      <p:sp>
        <p:nvSpPr>
          <p:cNvPr id="31" name="Rectangle 30">
            <a:hlinkClick r:id="rId15"/>
            <a:extLst>
              <a:ext uri="{FF2B5EF4-FFF2-40B4-BE49-F238E27FC236}">
                <a16:creationId xmlns:a16="http://schemas.microsoft.com/office/drawing/2014/main" id="{9A0346C0-EC87-3C4C-A17B-08C8B6C59587}"/>
              </a:ext>
            </a:extLst>
          </p:cNvPr>
          <p:cNvSpPr/>
          <p:nvPr userDrawn="1"/>
        </p:nvSpPr>
        <p:spPr>
          <a:xfrm>
            <a:off x="3083140" y="6004897"/>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723932" y="3054706"/>
            <a:ext cx="313184" cy="313184"/>
          </a:xfrm>
          <a:prstGeom prst="rect">
            <a:avLst/>
          </a:prstGeom>
        </p:spPr>
      </p:pic>
      <p:sp>
        <p:nvSpPr>
          <p:cNvPr id="62" name="TextBox 61">
            <a:extLst>
              <a:ext uri="{FF2B5EF4-FFF2-40B4-BE49-F238E27FC236}">
                <a16:creationId xmlns:a16="http://schemas.microsoft.com/office/drawing/2014/main" id="{C00B0601-CB6B-5749-B122-5A714818F535}"/>
              </a:ext>
            </a:extLst>
          </p:cNvPr>
          <p:cNvSpPr txBox="1"/>
          <p:nvPr userDrawn="1"/>
        </p:nvSpPr>
        <p:spPr>
          <a:xfrm>
            <a:off x="318294" y="4275367"/>
            <a:ext cx="2351584" cy="307777"/>
          </a:xfrm>
          <a:prstGeom prst="rect">
            <a:avLst/>
          </a:prstGeom>
          <a:noFill/>
        </p:spPr>
        <p:txBody>
          <a:bodyPr wrap="square" rtlCol="0">
            <a:spAutoFit/>
          </a:bodyPr>
          <a:lstStyle/>
          <a:p>
            <a:r>
              <a:rPr lang="en-GB" sz="1400" dirty="0">
                <a:solidFill>
                  <a:schemeClr val="tx2"/>
                </a:solidFill>
                <a:latin typeface="Arial" panose="020B0604020202020204" pitchFamily="34" charset="0"/>
                <a:ea typeface="Aileron Bold" charset="0"/>
                <a:cs typeface="Arial" panose="020B0604020202020204" pitchFamily="34" charset="0"/>
              </a:rPr>
              <a:t>For more information visit</a:t>
            </a:r>
          </a:p>
        </p:txBody>
      </p:sp>
      <p:pic>
        <p:nvPicPr>
          <p:cNvPr id="63" name="Content Placeholder 7" descr="A picture containing graphical user interface">
            <a:extLst>
              <a:ext uri="{FF2B5EF4-FFF2-40B4-BE49-F238E27FC236}">
                <a16:creationId xmlns:a16="http://schemas.microsoft.com/office/drawing/2014/main" id="{E9D25961-5EB4-FE4F-A800-91FA8C1C9C24}"/>
              </a:ext>
            </a:extLst>
          </p:cNvPr>
          <p:cNvPicPr>
            <a:picLocks noChangeAspect="1"/>
          </p:cNvPicPr>
          <p:nvPr userDrawn="1"/>
        </p:nvPicPr>
        <p:blipFill>
          <a:blip r:embed="rId18"/>
          <a:stretch>
            <a:fillRect/>
          </a:stretch>
        </p:blipFill>
        <p:spPr>
          <a:xfrm>
            <a:off x="380335" y="4670512"/>
            <a:ext cx="1870625" cy="724585"/>
          </a:xfrm>
          <a:prstGeom prst="rect">
            <a:avLst/>
          </a:prstGeom>
        </p:spPr>
      </p:pic>
      <p:sp>
        <p:nvSpPr>
          <p:cNvPr id="64" name="TextBox 63">
            <a:extLst>
              <a:ext uri="{FF2B5EF4-FFF2-40B4-BE49-F238E27FC236}">
                <a16:creationId xmlns:a16="http://schemas.microsoft.com/office/drawing/2014/main" id="{5D6AD5DF-CDEC-4D4F-96AF-0D0CB3B81506}"/>
              </a:ext>
            </a:extLst>
          </p:cNvPr>
          <p:cNvSpPr txBox="1"/>
          <p:nvPr userDrawn="1"/>
        </p:nvSpPr>
        <p:spPr>
          <a:xfrm>
            <a:off x="5953126"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Bold" charset="0"/>
                <a:cs typeface="Arial" panose="020B0604020202020204" pitchFamily="34" charset="0"/>
              </a:rPr>
              <a:t>Email</a:t>
            </a:r>
          </a:p>
          <a:p>
            <a:r>
              <a:rPr lang="en-GB" sz="1200" dirty="0">
                <a:solidFill>
                  <a:schemeClr val="accent1"/>
                </a:solidFill>
                <a:latin typeface="Arial" panose="020B0604020202020204" pitchFamily="34" charset="0"/>
                <a:ea typeface="Aileron Bold" charset="0"/>
                <a:cs typeface="Arial" panose="020B0604020202020204" pitchFamily="34" charset="0"/>
                <a:hlinkClick r:id="rId19"/>
              </a:rPr>
              <a:t>info@cor2ed</a:t>
            </a:r>
            <a:r>
              <a:rPr lang="en-GB" sz="1200" u="sng" dirty="0">
                <a:solidFill>
                  <a:schemeClr val="accent1"/>
                </a:solidFill>
                <a:latin typeface="Arial" panose="020B0604020202020204" pitchFamily="34" charset="0"/>
                <a:ea typeface="Aileron Bold" charset="0"/>
                <a:cs typeface="Arial" panose="020B0604020202020204" pitchFamily="34" charset="0"/>
              </a:rPr>
              <a:t>.com</a:t>
            </a:r>
          </a:p>
        </p:txBody>
      </p:sp>
      <p:sp>
        <p:nvSpPr>
          <p:cNvPr id="65" name="Rectangle 64">
            <a:hlinkClick r:id="rId20"/>
            <a:extLst>
              <a:ext uri="{FF2B5EF4-FFF2-40B4-BE49-F238E27FC236}">
                <a16:creationId xmlns:a16="http://schemas.microsoft.com/office/drawing/2014/main" id="{F9DB6C86-81E0-3642-B710-A574DD91EFCC}"/>
              </a:ext>
            </a:extLst>
          </p:cNvPr>
          <p:cNvSpPr/>
          <p:nvPr userDrawn="1"/>
        </p:nvSpPr>
        <p:spPr>
          <a:xfrm>
            <a:off x="318294" y="4593938"/>
            <a:ext cx="2195918" cy="8309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5583571" y="5510213"/>
            <a:ext cx="371377" cy="371377"/>
          </a:xfrm>
          <a:prstGeom prst="rect">
            <a:avLst/>
          </a:prstGeom>
        </p:spPr>
      </p:pic>
      <p:pic>
        <p:nvPicPr>
          <p:cNvPr id="67" name="Graphic 66">
            <a:extLst>
              <a:ext uri="{FF2B5EF4-FFF2-40B4-BE49-F238E27FC236}">
                <a16:creationId xmlns:a16="http://schemas.microsoft.com/office/drawing/2014/main" id="{7AC80E8D-BB58-544E-93AC-E1DD6BDB2718}"/>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143403" y="6035310"/>
            <a:ext cx="373380" cy="373380"/>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3143403"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7">
            <a:extLst>
              <a:ext uri="{96DAC541-7B7A-43D3-8B79-37D633B846F1}">
                <asvg:svgBlip xmlns:asvg="http://schemas.microsoft.com/office/drawing/2016/SVG/main" r:embed="rId28"/>
              </a:ext>
            </a:extLst>
          </a:blip>
          <a:stretch>
            <a:fillRect/>
          </a:stretch>
        </p:blipFill>
        <p:spPr>
          <a:xfrm>
            <a:off x="416331" y="5510213"/>
            <a:ext cx="373380" cy="373380"/>
          </a:xfrm>
          <a:prstGeom prst="rect">
            <a:avLst/>
          </a:prstGeom>
        </p:spPr>
      </p:pic>
      <p:sp>
        <p:nvSpPr>
          <p:cNvPr id="70" name="Rectangle 69">
            <a:hlinkClick r:id="rId10"/>
            <a:extLst>
              <a:ext uri="{FF2B5EF4-FFF2-40B4-BE49-F238E27FC236}">
                <a16:creationId xmlns:a16="http://schemas.microsoft.com/office/drawing/2014/main" id="{2853F7ED-6F00-D041-BE97-084133C301FF}"/>
              </a:ext>
            </a:extLst>
          </p:cNvPr>
          <p:cNvSpPr/>
          <p:nvPr userDrawn="1"/>
        </p:nvSpPr>
        <p:spPr>
          <a:xfrm>
            <a:off x="393420" y="5495567"/>
            <a:ext cx="253422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24401" y="1987144"/>
            <a:ext cx="313184" cy="313184"/>
          </a:xfrm>
          <a:prstGeom prst="rect">
            <a:avLst/>
          </a:prstGeom>
        </p:spPr>
      </p:pic>
      <p:sp>
        <p:nvSpPr>
          <p:cNvPr id="99" name="Rectangle 98">
            <a:hlinkClick r:id="rId19"/>
            <a:extLst>
              <a:ext uri="{FF2B5EF4-FFF2-40B4-BE49-F238E27FC236}">
                <a16:creationId xmlns:a16="http://schemas.microsoft.com/office/drawing/2014/main" id="{2A6480F3-532C-6543-85E7-0BC80B7701C0}"/>
              </a:ext>
            </a:extLst>
          </p:cNvPr>
          <p:cNvSpPr/>
          <p:nvPr userDrawn="1"/>
        </p:nvSpPr>
        <p:spPr>
          <a:xfrm>
            <a:off x="5558949" y="5464311"/>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0" name="Rectangle 99">
            <a:hlinkClick r:id="rId20"/>
            <a:extLst>
              <a:ext uri="{FF2B5EF4-FFF2-40B4-BE49-F238E27FC236}">
                <a16:creationId xmlns:a16="http://schemas.microsoft.com/office/drawing/2014/main" id="{F5C80912-2641-E044-BBBF-A961CFE265A8}"/>
              </a:ext>
            </a:extLst>
          </p:cNvPr>
          <p:cNvSpPr/>
          <p:nvPr userDrawn="1"/>
        </p:nvSpPr>
        <p:spPr>
          <a:xfrm>
            <a:off x="397300" y="4581128"/>
            <a:ext cx="2195918" cy="8309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a:hlinkClick r:id="rId10"/>
            <a:extLst>
              <a:ext uri="{FF2B5EF4-FFF2-40B4-BE49-F238E27FC236}">
                <a16:creationId xmlns:a16="http://schemas.microsoft.com/office/drawing/2014/main" id="{271C9EA2-037E-9447-9A8A-CC48EEAF6E57}"/>
              </a:ext>
            </a:extLst>
          </p:cNvPr>
          <p:cNvSpPr/>
          <p:nvPr userDrawn="1"/>
        </p:nvSpPr>
        <p:spPr>
          <a:xfrm>
            <a:off x="358738" y="5485781"/>
            <a:ext cx="253422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3" name="Rectangle 102">
            <a:hlinkClick r:id="rId11"/>
            <a:extLst>
              <a:ext uri="{FF2B5EF4-FFF2-40B4-BE49-F238E27FC236}">
                <a16:creationId xmlns:a16="http://schemas.microsoft.com/office/drawing/2014/main" id="{F9B80F2A-9AF6-7C46-83DC-D13BDFBA94F0}"/>
              </a:ext>
            </a:extLst>
          </p:cNvPr>
          <p:cNvSpPr/>
          <p:nvPr userDrawn="1"/>
        </p:nvSpPr>
        <p:spPr>
          <a:xfrm>
            <a:off x="3083141"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371778731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879610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878F7-7102-8992-6EEC-AF4DBE7466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00ACFF-29E8-EEDF-B1B3-FAC9F92551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0EDED3-57C1-B203-FADA-E86206944D2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48A752F-9699-FE78-2643-AD37FB22F1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D735D5-DA8D-01AD-DCF3-788C4A01D097}"/>
              </a:ext>
            </a:extLst>
          </p:cNvPr>
          <p:cNvSpPr>
            <a:spLocks noGrp="1"/>
          </p:cNvSpPr>
          <p:nvPr>
            <p:ph type="sldNum" sz="quarter" idx="12"/>
          </p:nvPr>
        </p:nvSpPr>
        <p:spPr/>
        <p:txBody>
          <a:bodyPr/>
          <a:lstStyle/>
          <a:p>
            <a:fld id="{DF991027-FBF9-164C-8811-C602B5B4988C}" type="slidenum">
              <a:rPr lang="en-US" smtClean="0"/>
              <a:t>‹#›</a:t>
            </a:fld>
            <a:endParaRPr lang="en-US"/>
          </a:p>
        </p:txBody>
      </p:sp>
    </p:spTree>
    <p:extLst>
      <p:ext uri="{BB962C8B-B14F-4D97-AF65-F5344CB8AC3E}">
        <p14:creationId xmlns:p14="http://schemas.microsoft.com/office/powerpoint/2010/main" val="4106736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5E43A-B310-D172-BDFA-C44C3045ED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64788-5B7C-2A74-5875-76A324E9D4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61D106-61C9-28E2-0A38-2464B82C8EF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38434EF-7F7A-CBC0-D630-90C6D6D3B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225D57-27B3-CE36-52CA-3CCAF12D15A6}"/>
              </a:ext>
            </a:extLst>
          </p:cNvPr>
          <p:cNvSpPr>
            <a:spLocks noGrp="1"/>
          </p:cNvSpPr>
          <p:nvPr>
            <p:ph type="sldNum" sz="quarter" idx="12"/>
          </p:nvPr>
        </p:nvSpPr>
        <p:spPr/>
        <p:txBody>
          <a:bodyPr/>
          <a:lstStyle/>
          <a:p>
            <a:fld id="{DF991027-FBF9-164C-8811-C602B5B4988C}" type="slidenum">
              <a:rPr lang="en-US" smtClean="0"/>
              <a:t>‹#›</a:t>
            </a:fld>
            <a:endParaRPr lang="en-US"/>
          </a:p>
        </p:txBody>
      </p:sp>
    </p:spTree>
    <p:extLst>
      <p:ext uri="{BB962C8B-B14F-4D97-AF65-F5344CB8AC3E}">
        <p14:creationId xmlns:p14="http://schemas.microsoft.com/office/powerpoint/2010/main" val="3606657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550B4-168B-4572-5F7A-FE849AF39A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1D1200-F639-28C8-09C6-858F68E9A0C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C4B176-D044-20A4-0407-5FB04FAD40A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BD426BF-E9CA-7CB4-7F7F-A44FA51AE7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C6BE2A-E58A-9EE7-4DDC-C8C1A78BEDF1}"/>
              </a:ext>
            </a:extLst>
          </p:cNvPr>
          <p:cNvSpPr>
            <a:spLocks noGrp="1"/>
          </p:cNvSpPr>
          <p:nvPr>
            <p:ph type="sldNum" sz="quarter" idx="12"/>
          </p:nvPr>
        </p:nvSpPr>
        <p:spPr/>
        <p:txBody>
          <a:bodyPr/>
          <a:lstStyle/>
          <a:p>
            <a:fld id="{DF991027-FBF9-164C-8811-C602B5B4988C}" type="slidenum">
              <a:rPr lang="en-US" smtClean="0"/>
              <a:t>‹#›</a:t>
            </a:fld>
            <a:endParaRPr lang="en-US"/>
          </a:p>
        </p:txBody>
      </p:sp>
    </p:spTree>
    <p:extLst>
      <p:ext uri="{BB962C8B-B14F-4D97-AF65-F5344CB8AC3E}">
        <p14:creationId xmlns:p14="http://schemas.microsoft.com/office/powerpoint/2010/main" val="213906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9350C55E-6C2B-68D0-9FFE-AA24A0A7882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9350C55E-6C2B-68D0-9FFE-AA24A0A7882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80515495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CB8CA187-4134-2B1F-77BF-440903E7452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98747505-8BD4-4759-D8C7-2E89433B8475}"/>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6" name="Espace réservé du numéro de diapositive 6">
            <a:extLst>
              <a:ext uri="{FF2B5EF4-FFF2-40B4-BE49-F238E27FC236}">
                <a16:creationId xmlns:a16="http://schemas.microsoft.com/office/drawing/2014/main" id="{646ECA4D-A9A5-5C0C-863E-18B7E637066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5" name="Espace réservé du numéro de diapositive 6">
            <a:extLst>
              <a:ext uri="{FF2B5EF4-FFF2-40B4-BE49-F238E27FC236}">
                <a16:creationId xmlns:a16="http://schemas.microsoft.com/office/drawing/2014/main" id="{539CD63E-A7DC-76C6-7FE4-D8B254D34E3F}"/>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3CDA54E2-009C-2A3B-0499-74746AB84E5C}"/>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3306AF63-3D41-F154-86F9-64F38551946D}"/>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707B1C4B-188C-4571-3002-C526C866A751}"/>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44B08ADA-11C8-FE1F-BC48-B99F2528687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60795915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055D394C-56EC-7203-8DF4-30C1451CB724}"/>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14517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Image 4">
            <a:extLst>
              <a:ext uri="{FF2B5EF4-FFF2-40B4-BE49-F238E27FC236}">
                <a16:creationId xmlns:a16="http://schemas.microsoft.com/office/drawing/2014/main" id="{7BCF5494-1CB1-B2B4-55AE-B4CA44300078}"/>
              </a:ext>
            </a:extLst>
          </p:cNvPr>
          <p:cNvPicPr>
            <a:picLocks noChangeAspect="1" noChangeArrowheads="1"/>
          </p:cNvPicPr>
          <p:nvPr userDrawn="1"/>
        </p:nvPicPr>
        <p:blipFill>
          <a:blip r:embed="rId21">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81" r:id="rId3"/>
    <p:sldLayoutId id="2147483662" r:id="rId4"/>
    <p:sldLayoutId id="2147483661" r:id="rId5"/>
    <p:sldLayoutId id="2147483658" r:id="rId6"/>
    <p:sldLayoutId id="2147483652" r:id="rId7"/>
    <p:sldLayoutId id="2147483680" r:id="rId8"/>
    <p:sldLayoutId id="2147483657" r:id="rId9"/>
    <p:sldLayoutId id="2147483654" r:id="rId10"/>
    <p:sldLayoutId id="2147483655" r:id="rId11"/>
    <p:sldLayoutId id="2147483675" r:id="rId12"/>
    <p:sldLayoutId id="2147483676" r:id="rId13"/>
    <p:sldLayoutId id="2147483656" r:id="rId14"/>
    <p:sldLayoutId id="2147483678" r:id="rId15"/>
    <p:sldLayoutId id="2147483679" r:id="rId16"/>
    <p:sldLayoutId id="2147483682" r:id="rId17"/>
    <p:sldLayoutId id="2147483683" r:id="rId18"/>
    <p:sldLayoutId id="2147483691" r:id="rId19"/>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hyperlink" Target="https://www.nccn.org/guidelines/guidelines-detail?category=1&amp;id=1455" TargetMode="Externa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biochempeg.com/article/310.html" TargetMode="Externa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hyperlink" Target="https://doi.org/10.1200/JCO.2013.53.6995"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cor2ed.com/connects/gi-connect/?section=meet-the-experts"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4.jp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https://www.nccn.org/professionals/physician_gls/pdf/pancreatic.pdf" TargetMode="External"/><Relationship Id="rId2" Type="http://schemas.openxmlformats.org/officeDocument/2006/relationships/hyperlink" Target="https://www.nccn.org/guidelines/guidelines-detail?category=1&amp;id=1455"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www.nccn.org/guidelines/guidelines-detail?category=1&amp;id=1455" TargetMode="Externa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cn.org/professionals/physician_gls/pdf/pancreatic.pdf" TargetMode="External"/><Relationship Id="rId2" Type="http://schemas.openxmlformats.org/officeDocument/2006/relationships/hyperlink" Target="https://www.nccn.org/guidelines/guidelines-detail?category=1&amp;id=1455" TargetMode="Externa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hyperlink" Target="https://www.nccn.org/guidelines/guidelines-detail?category=1&amp;id=1455"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50936-A2CB-F087-AAD9-A32CFA644AE4}"/>
              </a:ext>
            </a:extLst>
          </p:cNvPr>
          <p:cNvSpPr>
            <a:spLocks noGrp="1"/>
          </p:cNvSpPr>
          <p:nvPr>
            <p:ph type="title"/>
          </p:nvPr>
        </p:nvSpPr>
        <p:spPr/>
        <p:txBody>
          <a:bodyPr>
            <a:normAutofit fontScale="90000"/>
          </a:bodyPr>
          <a:lstStyle/>
          <a:p>
            <a:br>
              <a:rPr lang="en-GB" sz="4000" dirty="0"/>
            </a:br>
            <a:r>
              <a:rPr lang="en-GB" sz="4000" dirty="0"/>
              <a:t>CHEMOTHERAPY strategies IN metastatic Pancreatic Ductal </a:t>
            </a:r>
            <a:r>
              <a:rPr lang="en-GB" sz="4000" dirty="0" err="1"/>
              <a:t>AdenoCarcinoma</a:t>
            </a:r>
            <a:r>
              <a:rPr lang="en-GB" sz="4000" dirty="0"/>
              <a:t> (</a:t>
            </a:r>
            <a:r>
              <a:rPr lang="en-GB" sz="4000" cap="none" dirty="0" err="1"/>
              <a:t>m</a:t>
            </a:r>
            <a:r>
              <a:rPr lang="en-GB" sz="4000" dirty="0" err="1"/>
              <a:t>PDAC</a:t>
            </a:r>
            <a:r>
              <a:rPr lang="en-GB" sz="4000" dirty="0"/>
              <a:t>): second-line chemotherapy options</a:t>
            </a:r>
            <a:br>
              <a:rPr lang="en-GB" sz="4000" dirty="0"/>
            </a:br>
            <a:br>
              <a:rPr lang="en-GB" sz="4000" dirty="0"/>
            </a:br>
            <a:endParaRPr lang="en-GB" dirty="0"/>
          </a:p>
        </p:txBody>
      </p:sp>
      <p:sp>
        <p:nvSpPr>
          <p:cNvPr id="3" name="Subtitle 2">
            <a:extLst>
              <a:ext uri="{FF2B5EF4-FFF2-40B4-BE49-F238E27FC236}">
                <a16:creationId xmlns:a16="http://schemas.microsoft.com/office/drawing/2014/main" id="{57CFFA34-8BD6-092C-743D-1198CEBA5CC5}"/>
              </a:ext>
            </a:extLst>
          </p:cNvPr>
          <p:cNvSpPr>
            <a:spLocks noGrp="1"/>
          </p:cNvSpPr>
          <p:nvPr>
            <p:ph type="subTitle" idx="1"/>
          </p:nvPr>
        </p:nvSpPr>
        <p:spPr>
          <a:xfrm>
            <a:off x="551384" y="4221088"/>
            <a:ext cx="10972800" cy="1655762"/>
          </a:xfrm>
        </p:spPr>
        <p:txBody>
          <a:bodyPr>
            <a:normAutofit/>
          </a:bodyPr>
          <a:lstStyle/>
          <a:p>
            <a:r>
              <a:rPr lang="en-GB" sz="3200" b="1" cap="none" dirty="0"/>
              <a:t>Prof. Efrat Dotan</a:t>
            </a:r>
            <a:br>
              <a:rPr lang="en-GB" sz="3200" cap="none" dirty="0"/>
            </a:br>
            <a:r>
              <a:rPr lang="en-GB" sz="2200" b="1" cap="none" dirty="0"/>
              <a:t>Penn Medicine, Ann B. </a:t>
            </a:r>
            <a:r>
              <a:rPr lang="en-GB" sz="2200" b="1" cap="none" dirty="0" err="1"/>
              <a:t>Barshinger</a:t>
            </a:r>
            <a:r>
              <a:rPr lang="en-GB" sz="2200" b="1" cap="none" dirty="0"/>
              <a:t> Cancer Institute, PA, USA </a:t>
            </a:r>
          </a:p>
          <a:p>
            <a:r>
              <a:rPr lang="en-GB" sz="2400" b="1" dirty="0"/>
              <a:t>April 2025</a:t>
            </a:r>
          </a:p>
        </p:txBody>
      </p:sp>
      <p:sp>
        <p:nvSpPr>
          <p:cNvPr id="4" name="Content Placeholder 3">
            <a:extLst>
              <a:ext uri="{FF2B5EF4-FFF2-40B4-BE49-F238E27FC236}">
                <a16:creationId xmlns:a16="http://schemas.microsoft.com/office/drawing/2014/main" id="{F258EAFF-7DCF-FB05-DAE0-A9903E7A3349}"/>
              </a:ext>
            </a:extLst>
          </p:cNvPr>
          <p:cNvSpPr>
            <a:spLocks noGrp="1"/>
          </p:cNvSpPr>
          <p:nvPr>
            <p:ph sz="quarter" idx="15"/>
          </p:nvPr>
        </p:nvSpPr>
        <p:spPr/>
        <p:txBody>
          <a:bodyPr/>
          <a:lstStyle/>
          <a:p>
            <a:r>
              <a:rPr lang="en-GB" dirty="0" err="1"/>
              <a:t>mPDAC</a:t>
            </a:r>
            <a:r>
              <a:rPr lang="en-GB" dirty="0"/>
              <a:t>, metastatic pancreatic ductal adenocarcinoma</a:t>
            </a:r>
          </a:p>
        </p:txBody>
      </p:sp>
      <p:sp>
        <p:nvSpPr>
          <p:cNvPr id="5" name="Slide Number Placeholder 4">
            <a:extLst>
              <a:ext uri="{FF2B5EF4-FFF2-40B4-BE49-F238E27FC236}">
                <a16:creationId xmlns:a16="http://schemas.microsoft.com/office/drawing/2014/main" id="{DB260050-7DFB-4868-3A6D-8996B00EA301}"/>
              </a:ext>
            </a:extLst>
          </p:cNvPr>
          <p:cNvSpPr>
            <a:spLocks noGrp="1"/>
          </p:cNvSpPr>
          <p:nvPr>
            <p:ph type="sldNum" sz="quarter" idx="4"/>
          </p:nvPr>
        </p:nvSpPr>
        <p:spPr/>
        <p:txBody>
          <a:bodyPr/>
          <a:lstStyle/>
          <a:p>
            <a:fld id="{FCE43C0F-8A7B-3A4B-9DB5-B3472E36E833}" type="slidenum">
              <a:rPr lang="en-GB" smtClean="0"/>
              <a:pPr/>
              <a:t>1</a:t>
            </a:fld>
            <a:endParaRPr lang="en-GB" dirty="0"/>
          </a:p>
        </p:txBody>
      </p:sp>
    </p:spTree>
    <p:extLst>
      <p:ext uri="{BB962C8B-B14F-4D97-AF65-F5344CB8AC3E}">
        <p14:creationId xmlns:p14="http://schemas.microsoft.com/office/powerpoint/2010/main" val="197163414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6E0C2E-7FFC-3820-D7C9-013377C2309C}"/>
              </a:ext>
            </a:extLst>
          </p:cNvPr>
          <p:cNvSpPr>
            <a:spLocks noGrp="1"/>
          </p:cNvSpPr>
          <p:nvPr>
            <p:ph sz="quarter" idx="12"/>
          </p:nvPr>
        </p:nvSpPr>
        <p:spPr/>
        <p:txBody>
          <a:bodyPr>
            <a:normAutofit/>
          </a:bodyPr>
          <a:lstStyle/>
          <a:p>
            <a:pPr marL="0" indent="0">
              <a:buNone/>
            </a:pPr>
            <a:r>
              <a:rPr lang="en-GB" b="1" dirty="0">
                <a:solidFill>
                  <a:schemeClr val="accent1"/>
                </a:solidFill>
              </a:rPr>
              <a:t>PALLIATIVE CARE</a:t>
            </a:r>
          </a:p>
          <a:p>
            <a:r>
              <a:rPr lang="en-GB" b="1" dirty="0">
                <a:solidFill>
                  <a:schemeClr val="tx2"/>
                </a:solidFill>
              </a:rPr>
              <a:t>Single agent chemotherapy </a:t>
            </a:r>
            <a:r>
              <a:rPr lang="en-GB" i="1" dirty="0">
                <a:solidFill>
                  <a:schemeClr val="tx2"/>
                </a:solidFill>
              </a:rPr>
              <a:t>(gemcitabine)</a:t>
            </a:r>
          </a:p>
          <a:p>
            <a:r>
              <a:rPr lang="en-GB" b="1" dirty="0">
                <a:solidFill>
                  <a:schemeClr val="tx2"/>
                </a:solidFill>
              </a:rPr>
              <a:t>Targeted therapy </a:t>
            </a:r>
            <a:r>
              <a:rPr lang="en-GB" i="1" dirty="0">
                <a:solidFill>
                  <a:schemeClr val="tx2"/>
                </a:solidFill>
              </a:rPr>
              <a:t>(based on molecular profiling and as clinically indicated)</a:t>
            </a:r>
          </a:p>
          <a:p>
            <a:r>
              <a:rPr lang="en-GB" b="1" dirty="0">
                <a:solidFill>
                  <a:schemeClr val="tx2"/>
                </a:solidFill>
              </a:rPr>
              <a:t>Palliative radiotherapy</a:t>
            </a:r>
          </a:p>
          <a:p>
            <a:pPr lvl="1"/>
            <a:r>
              <a:rPr lang="en-GB" dirty="0">
                <a:solidFill>
                  <a:schemeClr val="tx2"/>
                </a:solidFill>
              </a:rPr>
              <a:t>To relieve pain, bleeding and/or local obstructive symptoms</a:t>
            </a:r>
          </a:p>
          <a:p>
            <a:endParaRPr lang="en-GB" dirty="0"/>
          </a:p>
          <a:p>
            <a:endParaRPr lang="en-GB" dirty="0"/>
          </a:p>
        </p:txBody>
      </p:sp>
      <p:sp>
        <p:nvSpPr>
          <p:cNvPr id="2" name="Title 1">
            <a:extLst>
              <a:ext uri="{FF2B5EF4-FFF2-40B4-BE49-F238E27FC236}">
                <a16:creationId xmlns:a16="http://schemas.microsoft.com/office/drawing/2014/main" id="{AD6B35DC-544C-1905-4859-E8684D941027}"/>
              </a:ext>
            </a:extLst>
          </p:cNvPr>
          <p:cNvSpPr>
            <a:spLocks noGrp="1"/>
          </p:cNvSpPr>
          <p:nvPr>
            <p:ph type="title"/>
          </p:nvPr>
        </p:nvSpPr>
        <p:spPr/>
        <p:txBody>
          <a:bodyPr>
            <a:normAutofit/>
          </a:bodyPr>
          <a:lstStyle/>
          <a:p>
            <a:r>
              <a:rPr lang="en-GB" dirty="0"/>
              <a:t>Patients with Poor performance status and progressive disease</a:t>
            </a:r>
          </a:p>
        </p:txBody>
      </p:sp>
      <p:sp>
        <p:nvSpPr>
          <p:cNvPr id="5" name="Slide Number Placeholder 4">
            <a:extLst>
              <a:ext uri="{FF2B5EF4-FFF2-40B4-BE49-F238E27FC236}">
                <a16:creationId xmlns:a16="http://schemas.microsoft.com/office/drawing/2014/main" id="{426079BE-5431-73B2-70F6-8DAF4B23AB30}"/>
              </a:ext>
            </a:extLst>
          </p:cNvPr>
          <p:cNvSpPr>
            <a:spLocks noGrp="1"/>
          </p:cNvSpPr>
          <p:nvPr>
            <p:ph type="sldNum" sz="quarter" idx="4"/>
          </p:nvPr>
        </p:nvSpPr>
        <p:spPr/>
        <p:txBody>
          <a:bodyPr/>
          <a:lstStyle/>
          <a:p>
            <a:fld id="{FCE43C0F-8A7B-3A4B-9DB5-B3472E36E833}" type="slidenum">
              <a:rPr lang="en-GB" smtClean="0"/>
              <a:pPr/>
              <a:t>10</a:t>
            </a:fld>
            <a:endParaRPr lang="en-GB" dirty="0"/>
          </a:p>
        </p:txBody>
      </p:sp>
      <p:sp>
        <p:nvSpPr>
          <p:cNvPr id="4" name="Content Placeholder 3">
            <a:extLst>
              <a:ext uri="{FF2B5EF4-FFF2-40B4-BE49-F238E27FC236}">
                <a16:creationId xmlns:a16="http://schemas.microsoft.com/office/drawing/2014/main" id="{38BBFF61-D274-2CE4-784E-7B7810AB300C}"/>
              </a:ext>
            </a:extLst>
          </p:cNvPr>
          <p:cNvSpPr>
            <a:spLocks noGrp="1"/>
          </p:cNvSpPr>
          <p:nvPr>
            <p:ph sz="quarter" idx="15"/>
          </p:nvPr>
        </p:nvSpPr>
        <p:spPr/>
        <p:txBody>
          <a:bodyPr/>
          <a:lstStyle/>
          <a:p>
            <a:r>
              <a:rPr lang="en-GB" dirty="0">
                <a:solidFill>
                  <a:schemeClr val="tx2"/>
                </a:solidFill>
              </a:rPr>
              <a:t>NCCN, National Comprehensive Cancer Network</a:t>
            </a:r>
          </a:p>
          <a:p>
            <a:r>
              <a:rPr lang="en-GB" dirty="0">
                <a:solidFill>
                  <a:schemeClr val="tx2"/>
                </a:solidFill>
              </a:rPr>
              <a:t>NCCN Guidelines Version 3.2024. Available at: </a:t>
            </a:r>
            <a:r>
              <a:rPr lang="en-GB" dirty="0">
                <a:solidFill>
                  <a:schemeClr val="tx2"/>
                </a:solidFill>
                <a:hlinkClick r:id="rId2">
                  <a:extLst>
                    <a:ext uri="{A12FA001-AC4F-418D-AE19-62706E023703}">
                      <ahyp:hlinkClr xmlns:ahyp="http://schemas.microsoft.com/office/drawing/2018/hyperlinkcolor" val="tx"/>
                    </a:ext>
                  </a:extLst>
                </a:hlinkClick>
              </a:rPr>
              <a:t>https://www.nccn.org/guidelines/guidelines-detail?category=1&amp;id=1455</a:t>
            </a:r>
            <a:r>
              <a:rPr lang="en-GB" dirty="0">
                <a:solidFill>
                  <a:schemeClr val="tx2"/>
                </a:solidFill>
              </a:rPr>
              <a:t>. Accessed October 2024</a:t>
            </a:r>
          </a:p>
        </p:txBody>
      </p:sp>
    </p:spTree>
    <p:extLst>
      <p:ext uri="{BB962C8B-B14F-4D97-AF65-F5344CB8AC3E}">
        <p14:creationId xmlns:p14="http://schemas.microsoft.com/office/powerpoint/2010/main" val="146894559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3D7D61-1888-DC6E-E3FB-110D38A1CE12}"/>
              </a:ext>
            </a:extLst>
          </p:cNvPr>
          <p:cNvSpPr>
            <a:spLocks noGrp="1"/>
          </p:cNvSpPr>
          <p:nvPr>
            <p:ph sz="quarter" idx="12"/>
          </p:nvPr>
        </p:nvSpPr>
        <p:spPr>
          <a:xfrm>
            <a:off x="620713" y="1605480"/>
            <a:ext cx="5475287" cy="4156527"/>
          </a:xfrm>
        </p:spPr>
        <p:txBody>
          <a:bodyPr>
            <a:normAutofit/>
          </a:bodyPr>
          <a:lstStyle/>
          <a:p>
            <a:r>
              <a:rPr lang="en-GB" sz="1800" b="1" dirty="0" err="1">
                <a:solidFill>
                  <a:schemeClr val="accent1"/>
                </a:solidFill>
              </a:rPr>
              <a:t>Nanoliposomal</a:t>
            </a:r>
            <a:r>
              <a:rPr lang="en-GB" sz="1800" b="1" dirty="0">
                <a:solidFill>
                  <a:schemeClr val="accent1"/>
                </a:solidFill>
              </a:rPr>
              <a:t> irinotecan: </a:t>
            </a:r>
            <a:r>
              <a:rPr lang="en-GB" sz="1800" dirty="0"/>
              <a:t>irinotecan encapsulated in liposome nanoparticles</a:t>
            </a:r>
            <a:r>
              <a:rPr lang="en-GB" sz="1800" baseline="30000" dirty="0"/>
              <a:t>1</a:t>
            </a:r>
            <a:r>
              <a:rPr lang="en-GB" sz="1800" dirty="0"/>
              <a:t> </a:t>
            </a:r>
          </a:p>
          <a:p>
            <a:r>
              <a:rPr lang="en-GB" sz="1800" dirty="0"/>
              <a:t>Liposome shelters irinotecan from </a:t>
            </a:r>
            <a:br>
              <a:rPr lang="en-GB" sz="1800" dirty="0"/>
            </a:br>
            <a:r>
              <a:rPr lang="en-GB" sz="1800" dirty="0"/>
              <a:t>conversion </a:t>
            </a:r>
            <a:r>
              <a:rPr lang="en-US" sz="1800" dirty="0"/>
              <a:t>to its active metabolite </a:t>
            </a:r>
            <a:br>
              <a:rPr lang="en-US" sz="1800" dirty="0"/>
            </a:br>
            <a:r>
              <a:rPr lang="en-US" sz="1800" dirty="0"/>
              <a:t>(SN-38) thereby remaining </a:t>
            </a:r>
            <a:r>
              <a:rPr lang="en-GB" sz="1800" dirty="0"/>
              <a:t>in the circulation for </a:t>
            </a:r>
            <a:r>
              <a:rPr lang="en-US" sz="1800" dirty="0"/>
              <a:t>longer than free (unencapsulated) irinotecan</a:t>
            </a:r>
            <a:r>
              <a:rPr lang="en-US" sz="1800" baseline="30000" dirty="0"/>
              <a:t>1-3</a:t>
            </a:r>
          </a:p>
          <a:p>
            <a:r>
              <a:rPr lang="en-GB" sz="1800" dirty="0"/>
              <a:t>Leads to</a:t>
            </a:r>
            <a:r>
              <a:rPr lang="en-US" sz="1800" dirty="0"/>
              <a:t> increases and prolonged </a:t>
            </a:r>
            <a:r>
              <a:rPr lang="en-US" sz="1800" dirty="0" err="1"/>
              <a:t>intratumoural</a:t>
            </a:r>
            <a:r>
              <a:rPr lang="en-US" sz="1800" dirty="0"/>
              <a:t> levels of both irinotecan and SN-38 compared with free irinotecan</a:t>
            </a:r>
            <a:r>
              <a:rPr lang="en-US" sz="1800" baseline="30000" dirty="0"/>
              <a:t>1</a:t>
            </a:r>
          </a:p>
          <a:p>
            <a:r>
              <a:rPr lang="en-US" sz="1800" dirty="0"/>
              <a:t>Median OS of 5·2 months for </a:t>
            </a:r>
            <a:r>
              <a:rPr lang="en-US" sz="1800" dirty="0" err="1"/>
              <a:t>Nal</a:t>
            </a:r>
            <a:r>
              <a:rPr lang="en-US" sz="1800" dirty="0"/>
              <a:t>-IRI in a phase 2 study of gemcitabine-refractory metastatic pancreatic cancer</a:t>
            </a:r>
            <a:r>
              <a:rPr lang="en-US" sz="1800" baseline="30000" dirty="0"/>
              <a:t>1,4</a:t>
            </a:r>
            <a:endParaRPr lang="en-GB" sz="1800" baseline="30000" dirty="0"/>
          </a:p>
        </p:txBody>
      </p:sp>
      <p:sp>
        <p:nvSpPr>
          <p:cNvPr id="2" name="Title 1">
            <a:extLst>
              <a:ext uri="{FF2B5EF4-FFF2-40B4-BE49-F238E27FC236}">
                <a16:creationId xmlns:a16="http://schemas.microsoft.com/office/drawing/2014/main" id="{012C7669-4E36-F2F3-44C2-7E4A147F6F95}"/>
              </a:ext>
            </a:extLst>
          </p:cNvPr>
          <p:cNvSpPr>
            <a:spLocks noGrp="1"/>
          </p:cNvSpPr>
          <p:nvPr>
            <p:ph type="title"/>
          </p:nvPr>
        </p:nvSpPr>
        <p:spPr>
          <a:xfrm>
            <a:off x="619201" y="259200"/>
            <a:ext cx="10963199" cy="864000"/>
          </a:xfrm>
        </p:spPr>
        <p:txBody>
          <a:bodyPr/>
          <a:lstStyle/>
          <a:p>
            <a:r>
              <a:rPr lang="en-GB" dirty="0"/>
              <a:t>How is </a:t>
            </a:r>
            <a:r>
              <a:rPr lang="en-GB" dirty="0" err="1"/>
              <a:t>Nanoliposomal</a:t>
            </a:r>
            <a:r>
              <a:rPr lang="en-GB" dirty="0"/>
              <a:t> irinotecan (</a:t>
            </a:r>
            <a:r>
              <a:rPr lang="en-GB" cap="none" dirty="0" err="1"/>
              <a:t>Nal</a:t>
            </a:r>
            <a:r>
              <a:rPr lang="en-GB" dirty="0" err="1"/>
              <a:t>-iri</a:t>
            </a:r>
            <a:r>
              <a:rPr lang="en-GB" dirty="0"/>
              <a:t>) different to irinotecan?</a:t>
            </a:r>
          </a:p>
        </p:txBody>
      </p:sp>
      <p:sp>
        <p:nvSpPr>
          <p:cNvPr id="5" name="Slide Number Placeholder 4">
            <a:extLst>
              <a:ext uri="{FF2B5EF4-FFF2-40B4-BE49-F238E27FC236}">
                <a16:creationId xmlns:a16="http://schemas.microsoft.com/office/drawing/2014/main" id="{C4F142F7-873B-3854-8CC0-CCF1C32EBB37}"/>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11</a:t>
            </a:fld>
            <a:endParaRPr lang="en-GB" dirty="0"/>
          </a:p>
        </p:txBody>
      </p:sp>
      <p:sp>
        <p:nvSpPr>
          <p:cNvPr id="4" name="Content Placeholder 3">
            <a:extLst>
              <a:ext uri="{FF2B5EF4-FFF2-40B4-BE49-F238E27FC236}">
                <a16:creationId xmlns:a16="http://schemas.microsoft.com/office/drawing/2014/main" id="{B79792A0-11BB-6E82-5D72-686C45EBBBF8}"/>
              </a:ext>
            </a:extLst>
          </p:cNvPr>
          <p:cNvSpPr>
            <a:spLocks noGrp="1"/>
          </p:cNvSpPr>
          <p:nvPr>
            <p:ph sz="quarter" idx="15"/>
          </p:nvPr>
        </p:nvSpPr>
        <p:spPr>
          <a:xfrm>
            <a:off x="620183" y="6356351"/>
            <a:ext cx="10180339" cy="365125"/>
          </a:xfrm>
        </p:spPr>
        <p:txBody>
          <a:bodyPr anchor="b" anchorCtr="0"/>
          <a:lstStyle/>
          <a:p>
            <a:r>
              <a:rPr lang="en-GB" sz="1200" dirty="0" err="1">
                <a:solidFill>
                  <a:schemeClr val="tx2"/>
                </a:solidFill>
              </a:rPr>
              <a:t>Nal</a:t>
            </a:r>
            <a:r>
              <a:rPr lang="en-GB" sz="1200" dirty="0">
                <a:solidFill>
                  <a:schemeClr val="tx2"/>
                </a:solidFill>
              </a:rPr>
              <a:t>-IRI, </a:t>
            </a:r>
            <a:r>
              <a:rPr lang="en-GB" sz="1200" dirty="0" err="1">
                <a:solidFill>
                  <a:schemeClr val="tx2"/>
                </a:solidFill>
              </a:rPr>
              <a:t>nanoliposomal</a:t>
            </a:r>
            <a:r>
              <a:rPr lang="en-GB" sz="1200" dirty="0">
                <a:solidFill>
                  <a:schemeClr val="tx2"/>
                </a:solidFill>
              </a:rPr>
              <a:t> irinotecan; OS, overall survival; PEG-DSPE, polyethylene glycol-</a:t>
            </a:r>
            <a:r>
              <a:rPr lang="en-GB" sz="1200" dirty="0" err="1">
                <a:solidFill>
                  <a:schemeClr val="tx2"/>
                </a:solidFill>
              </a:rPr>
              <a:t>distearoylphosphatidylethanolamine</a:t>
            </a:r>
            <a:endParaRPr lang="en-GB" sz="1200" dirty="0">
              <a:solidFill>
                <a:schemeClr val="tx2"/>
              </a:solidFill>
            </a:endParaRPr>
          </a:p>
          <a:p>
            <a:r>
              <a:rPr lang="en-GB" dirty="0">
                <a:solidFill>
                  <a:schemeClr val="tx2"/>
                </a:solidFill>
              </a:rPr>
              <a:t>1. Wang-Gillam A, et al. Lancet 2016;387:545-57; 2. Kalra AV, et al. Cancer Res. 2014;74:7003-13; 3. Roy AC, et al. Ann Oncol. 2013;24: 1567-73; </a:t>
            </a:r>
            <a:br>
              <a:rPr lang="en-GB" dirty="0">
                <a:solidFill>
                  <a:schemeClr val="tx2"/>
                </a:solidFill>
              </a:rPr>
            </a:br>
            <a:r>
              <a:rPr lang="en-GB" dirty="0">
                <a:solidFill>
                  <a:schemeClr val="tx2"/>
                </a:solidFill>
              </a:rPr>
              <a:t>4. Ko AH, et al. Br J Cancer. 2013;109:920-25; 5. </a:t>
            </a:r>
            <a:r>
              <a:rPr lang="en-GB" sz="1200" dirty="0">
                <a:solidFill>
                  <a:schemeClr val="tx2"/>
                </a:solidFill>
              </a:rPr>
              <a:t>Image: </a:t>
            </a:r>
            <a:r>
              <a:rPr lang="en-GB" sz="1200" dirty="0" err="1">
                <a:solidFill>
                  <a:schemeClr val="tx2"/>
                </a:solidFill>
              </a:rPr>
              <a:t>Camptothecin</a:t>
            </a:r>
            <a:r>
              <a:rPr lang="en-GB" sz="1200" dirty="0">
                <a:solidFill>
                  <a:schemeClr val="tx2"/>
                </a:solidFill>
              </a:rPr>
              <a:t> &amp; Its Derivatives for Cancer Therapy | Biopharma PEG. Available at: </a:t>
            </a:r>
            <a:r>
              <a:rPr lang="en-GB" sz="1200" dirty="0">
                <a:solidFill>
                  <a:schemeClr val="tx2"/>
                </a:solidFill>
                <a:hlinkClick r:id="rId2">
                  <a:extLst>
                    <a:ext uri="{A12FA001-AC4F-418D-AE19-62706E023703}">
                      <ahyp:hlinkClr xmlns:ahyp="http://schemas.microsoft.com/office/drawing/2018/hyperlinkcolor" val="tx"/>
                    </a:ext>
                  </a:extLst>
                </a:hlinkClick>
              </a:rPr>
              <a:t>https://www.biochempeg.com/article/310.html</a:t>
            </a:r>
            <a:r>
              <a:rPr lang="en-GB" sz="1200" dirty="0">
                <a:solidFill>
                  <a:schemeClr val="tx2"/>
                </a:solidFill>
              </a:rPr>
              <a:t>. Accessed July 2024</a:t>
            </a:r>
            <a:endParaRPr lang="en-GB" dirty="0">
              <a:solidFill>
                <a:schemeClr val="tx2"/>
              </a:solidFill>
            </a:endParaRPr>
          </a:p>
        </p:txBody>
      </p:sp>
      <p:pic>
        <p:nvPicPr>
          <p:cNvPr id="2050" name="Picture 2" descr="Liposomal-irinotecan">
            <a:extLst>
              <a:ext uri="{FF2B5EF4-FFF2-40B4-BE49-F238E27FC236}">
                <a16:creationId xmlns:a16="http://schemas.microsoft.com/office/drawing/2014/main" id="{DFA423FE-294C-1B42-DF6E-ED8146F3A118}"/>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8939" t="8574" r="39625"/>
          <a:stretch/>
        </p:blipFill>
        <p:spPr bwMode="auto">
          <a:xfrm>
            <a:off x="7386113" y="2255856"/>
            <a:ext cx="3137704" cy="316113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54385AE-D342-43A4-BBC6-D7B6A1FF7337}"/>
              </a:ext>
            </a:extLst>
          </p:cNvPr>
          <p:cNvSpPr txBox="1"/>
          <p:nvPr/>
        </p:nvSpPr>
        <p:spPr>
          <a:xfrm>
            <a:off x="6014612" y="2636912"/>
            <a:ext cx="1452889" cy="472813"/>
          </a:xfrm>
          <a:prstGeom prst="rect">
            <a:avLst/>
          </a:prstGeom>
          <a:solidFill>
            <a:schemeClr val="bg1"/>
          </a:solidFill>
        </p:spPr>
        <p:txBody>
          <a:bodyPr wrap="none" lIns="36000" tIns="36000" rIns="36000" bIns="36000" rtlCol="0">
            <a:spAutoFit/>
          </a:bodyPr>
          <a:lstStyle/>
          <a:p>
            <a:pPr algn="r"/>
            <a:r>
              <a:rPr lang="en-GB" sz="1300" dirty="0">
                <a:solidFill>
                  <a:srgbClr val="211D1E"/>
                </a:solidFill>
                <a:effectLst/>
                <a:latin typeface="Arial" panose="020B0604020202020204" pitchFamily="34" charset="0"/>
                <a:cs typeface="Arial" panose="020B0604020202020204" pitchFamily="34" charset="0"/>
              </a:rPr>
              <a:t>~80,000 irinotecan</a:t>
            </a:r>
            <a:br>
              <a:rPr lang="en-GB" sz="1300" dirty="0">
                <a:solidFill>
                  <a:srgbClr val="211D1E"/>
                </a:solidFill>
                <a:effectLst/>
                <a:latin typeface="Arial" panose="020B0604020202020204" pitchFamily="34" charset="0"/>
                <a:cs typeface="Arial" panose="020B0604020202020204" pitchFamily="34" charset="0"/>
              </a:rPr>
            </a:br>
            <a:r>
              <a:rPr lang="en-GB" sz="1300" dirty="0">
                <a:solidFill>
                  <a:srgbClr val="211D1E"/>
                </a:solidFill>
                <a:effectLst/>
                <a:latin typeface="Arial" panose="020B0604020202020204" pitchFamily="34" charset="0"/>
                <a:cs typeface="Arial" panose="020B0604020202020204" pitchFamily="34" charset="0"/>
              </a:rPr>
              <a:t>salt molecules</a:t>
            </a:r>
            <a:endParaRPr lang="en-GB" sz="1300" dirty="0">
              <a:solidFill>
                <a:schemeClr val="accent1"/>
              </a:solidFill>
              <a:effectLst/>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01F9F67-75E3-67BB-6BB4-87B082A2272C}"/>
              </a:ext>
            </a:extLst>
          </p:cNvPr>
          <p:cNvSpPr txBox="1"/>
          <p:nvPr/>
        </p:nvSpPr>
        <p:spPr>
          <a:xfrm>
            <a:off x="6291942" y="3683744"/>
            <a:ext cx="872601" cy="472813"/>
          </a:xfrm>
          <a:prstGeom prst="rect">
            <a:avLst/>
          </a:prstGeom>
          <a:solidFill>
            <a:schemeClr val="bg1"/>
          </a:solidFill>
        </p:spPr>
        <p:txBody>
          <a:bodyPr wrap="none" lIns="36000" tIns="36000" rIns="36000" bIns="36000" rtlCol="0">
            <a:spAutoFit/>
          </a:bodyPr>
          <a:lstStyle/>
          <a:p>
            <a:pPr algn="r"/>
            <a:r>
              <a:rPr lang="en-GB" sz="1300" dirty="0">
                <a:solidFill>
                  <a:srgbClr val="211D1E"/>
                </a:solidFill>
                <a:effectLst/>
                <a:latin typeface="Arial" panose="020B0604020202020204" pitchFamily="34" charset="0"/>
                <a:cs typeface="Arial" panose="020B0604020202020204" pitchFamily="34" charset="0"/>
              </a:rPr>
              <a:t>Lipid</a:t>
            </a:r>
            <a:br>
              <a:rPr lang="en-GB" sz="1300" dirty="0">
                <a:solidFill>
                  <a:srgbClr val="211D1E"/>
                </a:solidFill>
                <a:effectLst/>
                <a:latin typeface="Arial" panose="020B0604020202020204" pitchFamily="34" charset="0"/>
                <a:cs typeface="Arial" panose="020B0604020202020204" pitchFamily="34" charset="0"/>
              </a:rPr>
            </a:br>
            <a:r>
              <a:rPr lang="en-GB" sz="1300" dirty="0">
                <a:solidFill>
                  <a:srgbClr val="211D1E"/>
                </a:solidFill>
                <a:effectLst/>
                <a:latin typeface="Arial" panose="020B0604020202020204" pitchFamily="34" charset="0"/>
                <a:cs typeface="Arial" panose="020B0604020202020204" pitchFamily="34" charset="0"/>
              </a:rPr>
              <a:t>membrane</a:t>
            </a:r>
            <a:endParaRPr lang="en-GB" sz="1300" dirty="0">
              <a:solidFill>
                <a:schemeClr val="accent1"/>
              </a:solidFill>
              <a:effectLst/>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BEB3423-F06E-A10F-7344-4C31AA621B2D}"/>
              </a:ext>
            </a:extLst>
          </p:cNvPr>
          <p:cNvSpPr txBox="1"/>
          <p:nvPr/>
        </p:nvSpPr>
        <p:spPr>
          <a:xfrm>
            <a:off x="6359488" y="4842708"/>
            <a:ext cx="1206026" cy="472813"/>
          </a:xfrm>
          <a:prstGeom prst="rect">
            <a:avLst/>
          </a:prstGeom>
          <a:solidFill>
            <a:schemeClr val="bg1"/>
          </a:solidFill>
        </p:spPr>
        <p:txBody>
          <a:bodyPr wrap="none" lIns="36000" tIns="36000" rIns="36000" bIns="36000" rtlCol="0">
            <a:spAutoFit/>
          </a:bodyPr>
          <a:lstStyle/>
          <a:p>
            <a:pPr algn="r"/>
            <a:r>
              <a:rPr lang="en-GB" sz="1300" dirty="0">
                <a:solidFill>
                  <a:srgbClr val="211D1E"/>
                </a:solidFill>
                <a:effectLst/>
                <a:latin typeface="Arial" panose="020B0604020202020204" pitchFamily="34" charset="0"/>
                <a:cs typeface="Arial" panose="020B0604020202020204" pitchFamily="34" charset="0"/>
              </a:rPr>
              <a:t>Internal</a:t>
            </a:r>
            <a:br>
              <a:rPr lang="en-GB" sz="1300" dirty="0">
                <a:solidFill>
                  <a:srgbClr val="211D1E"/>
                </a:solidFill>
                <a:effectLst/>
                <a:latin typeface="Arial" panose="020B0604020202020204" pitchFamily="34" charset="0"/>
                <a:cs typeface="Arial" panose="020B0604020202020204" pitchFamily="34" charset="0"/>
              </a:rPr>
            </a:br>
            <a:r>
              <a:rPr lang="en-GB" sz="1300" dirty="0">
                <a:solidFill>
                  <a:srgbClr val="211D1E"/>
                </a:solidFill>
                <a:effectLst/>
                <a:latin typeface="Arial" panose="020B0604020202020204" pitchFamily="34" charset="0"/>
                <a:cs typeface="Arial" panose="020B0604020202020204" pitchFamily="34" charset="0"/>
              </a:rPr>
              <a:t>aqueous space</a:t>
            </a:r>
            <a:endParaRPr lang="en-GB" sz="1300" dirty="0">
              <a:solidFill>
                <a:schemeClr val="accent1"/>
              </a:solidFill>
              <a:effectLst/>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CEB1338-8E1E-C78F-7AC6-779B0F318EA5}"/>
              </a:ext>
            </a:extLst>
          </p:cNvPr>
          <p:cNvSpPr txBox="1"/>
          <p:nvPr/>
        </p:nvSpPr>
        <p:spPr>
          <a:xfrm>
            <a:off x="10056440" y="2055801"/>
            <a:ext cx="859211" cy="200055"/>
          </a:xfrm>
          <a:prstGeom prst="rect">
            <a:avLst/>
          </a:prstGeom>
          <a:noFill/>
        </p:spPr>
        <p:txBody>
          <a:bodyPr wrap="none" lIns="0" tIns="0" rIns="0" bIns="0" rtlCol="0">
            <a:spAutoFit/>
          </a:bodyPr>
          <a:lstStyle/>
          <a:p>
            <a:pPr algn="r"/>
            <a:r>
              <a:rPr lang="en-GB" sz="1300" dirty="0">
                <a:solidFill>
                  <a:srgbClr val="211D1E"/>
                </a:solidFill>
                <a:effectLst/>
                <a:latin typeface="Arial" panose="020B0604020202020204" pitchFamily="34" charset="0"/>
                <a:cs typeface="Arial" panose="020B0604020202020204" pitchFamily="34" charset="0"/>
              </a:rPr>
              <a:t>PEG-DSPE</a:t>
            </a:r>
            <a:endParaRPr lang="en-GB" sz="1300" dirty="0">
              <a:solidFill>
                <a:schemeClr val="accent1"/>
              </a:solidFill>
              <a:effectLst/>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E5131F20-3B72-236C-91BF-B61C36A07453}"/>
              </a:ext>
            </a:extLst>
          </p:cNvPr>
          <p:cNvSpPr txBox="1"/>
          <p:nvPr/>
        </p:nvSpPr>
        <p:spPr>
          <a:xfrm>
            <a:off x="10830505" y="3802247"/>
            <a:ext cx="596766" cy="200055"/>
          </a:xfrm>
          <a:prstGeom prst="rect">
            <a:avLst/>
          </a:prstGeom>
          <a:solidFill>
            <a:schemeClr val="bg1"/>
          </a:solidFill>
        </p:spPr>
        <p:txBody>
          <a:bodyPr wrap="none" lIns="0" tIns="0" rIns="0" bIns="0" rtlCol="0">
            <a:spAutoFit/>
          </a:bodyPr>
          <a:lstStyle/>
          <a:p>
            <a:pPr algn="r"/>
            <a:r>
              <a:rPr lang="en-GB" sz="1300" dirty="0">
                <a:solidFill>
                  <a:srgbClr val="211D1E"/>
                </a:solidFill>
                <a:effectLst/>
                <a:latin typeface="Arial" panose="020B0604020202020204" pitchFamily="34" charset="0"/>
                <a:cs typeface="Arial" panose="020B0604020202020204" pitchFamily="34" charset="0"/>
              </a:rPr>
              <a:t>~110nm</a:t>
            </a:r>
            <a:endParaRPr lang="en-GB" sz="1300" dirty="0">
              <a:solidFill>
                <a:schemeClr val="accent1"/>
              </a:solidFill>
              <a:effectLst/>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E858C63B-3113-9A8F-4BBA-C6D924F0AC68}"/>
              </a:ext>
            </a:extLst>
          </p:cNvPr>
          <p:cNvCxnSpPr>
            <a:cxnSpLocks/>
          </p:cNvCxnSpPr>
          <p:nvPr/>
        </p:nvCxnSpPr>
        <p:spPr>
          <a:xfrm flipV="1">
            <a:off x="11136560" y="2420888"/>
            <a:ext cx="0" cy="1306381"/>
          </a:xfrm>
          <a:prstGeom prst="line">
            <a:avLst/>
          </a:prstGeom>
          <a:ln w="254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63BD85B9-E3E7-6F8F-3080-0FFC999A9076}"/>
              </a:ext>
            </a:extLst>
          </p:cNvPr>
          <p:cNvCxnSpPr>
            <a:cxnSpLocks/>
          </p:cNvCxnSpPr>
          <p:nvPr/>
        </p:nvCxnSpPr>
        <p:spPr>
          <a:xfrm>
            <a:off x="11136560" y="4023265"/>
            <a:ext cx="0" cy="1306381"/>
          </a:xfrm>
          <a:prstGeom prst="line">
            <a:avLst/>
          </a:prstGeom>
          <a:ln w="254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16528A78-274C-DFD2-BA77-34CDDD26ADF4}"/>
              </a:ext>
            </a:extLst>
          </p:cNvPr>
          <p:cNvCxnSpPr>
            <a:cxnSpLocks/>
          </p:cNvCxnSpPr>
          <p:nvPr/>
        </p:nvCxnSpPr>
        <p:spPr>
          <a:xfrm flipH="1">
            <a:off x="9562011" y="2222500"/>
            <a:ext cx="423364" cy="311694"/>
          </a:xfrm>
          <a:prstGeom prst="line">
            <a:avLst/>
          </a:prstGeom>
          <a:ln w="254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1E1D2674-A998-EC24-73C2-7FA49EA3D25C}"/>
              </a:ext>
            </a:extLst>
          </p:cNvPr>
          <p:cNvCxnSpPr>
            <a:cxnSpLocks/>
          </p:cNvCxnSpPr>
          <p:nvPr/>
        </p:nvCxnSpPr>
        <p:spPr>
          <a:xfrm>
            <a:off x="7467600" y="2876550"/>
            <a:ext cx="514350" cy="422275"/>
          </a:xfrm>
          <a:prstGeom prst="line">
            <a:avLst/>
          </a:prstGeom>
          <a:ln w="254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A67DC110-F523-03CA-6600-04F49D4B5E17}"/>
              </a:ext>
            </a:extLst>
          </p:cNvPr>
          <p:cNvCxnSpPr>
            <a:cxnSpLocks/>
          </p:cNvCxnSpPr>
          <p:nvPr/>
        </p:nvCxnSpPr>
        <p:spPr>
          <a:xfrm>
            <a:off x="7164543" y="3890863"/>
            <a:ext cx="303059" cy="0"/>
          </a:xfrm>
          <a:prstGeom prst="line">
            <a:avLst/>
          </a:prstGeom>
          <a:ln w="254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C0F501F7-19D9-6858-E41B-9848A77CB012}"/>
              </a:ext>
            </a:extLst>
          </p:cNvPr>
          <p:cNvCxnSpPr>
            <a:cxnSpLocks/>
          </p:cNvCxnSpPr>
          <p:nvPr/>
        </p:nvCxnSpPr>
        <p:spPr>
          <a:xfrm flipV="1">
            <a:off x="7586818" y="4714875"/>
            <a:ext cx="385607" cy="296763"/>
          </a:xfrm>
          <a:prstGeom prst="line">
            <a:avLst/>
          </a:prstGeom>
          <a:ln w="254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A461843C-DDD3-916C-4942-43F73285E04C}"/>
              </a:ext>
            </a:extLst>
          </p:cNvPr>
          <p:cNvCxnSpPr>
            <a:cxnSpLocks/>
          </p:cNvCxnSpPr>
          <p:nvPr/>
        </p:nvCxnSpPr>
        <p:spPr>
          <a:xfrm>
            <a:off x="9071720" y="2332029"/>
            <a:ext cx="2136211"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 name="Rectangle 34">
            <a:extLst>
              <a:ext uri="{FF2B5EF4-FFF2-40B4-BE49-F238E27FC236}">
                <a16:creationId xmlns:a16="http://schemas.microsoft.com/office/drawing/2014/main" id="{143CF4CF-87FE-2170-09BD-9018CCE4DF2B}"/>
              </a:ext>
            </a:extLst>
          </p:cNvPr>
          <p:cNvSpPr/>
          <p:nvPr/>
        </p:nvSpPr>
        <p:spPr>
          <a:xfrm>
            <a:off x="8930160" y="5373216"/>
            <a:ext cx="1656184" cy="720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33E747F0-94A6-828D-9D9F-4CA4E49B5DD1}"/>
              </a:ext>
            </a:extLst>
          </p:cNvPr>
          <p:cNvCxnSpPr>
            <a:cxnSpLocks/>
          </p:cNvCxnSpPr>
          <p:nvPr/>
        </p:nvCxnSpPr>
        <p:spPr>
          <a:xfrm>
            <a:off x="9071720" y="5404505"/>
            <a:ext cx="2136848"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31BDE394-6EBC-9B83-C531-5B982D9BF70C}"/>
              </a:ext>
            </a:extLst>
          </p:cNvPr>
          <p:cNvSpPr txBox="1"/>
          <p:nvPr/>
        </p:nvSpPr>
        <p:spPr>
          <a:xfrm>
            <a:off x="7565514" y="1268760"/>
            <a:ext cx="2856872" cy="400110"/>
          </a:xfrm>
          <a:prstGeom prst="rect">
            <a:avLst/>
          </a:prstGeom>
          <a:noFill/>
        </p:spPr>
        <p:txBody>
          <a:bodyPr wrap="none" rtlCol="0">
            <a:spAutoFit/>
          </a:bodyPr>
          <a:lstStyle/>
          <a:p>
            <a:r>
              <a:rPr lang="en-GB" sz="2000" b="1" dirty="0">
                <a:solidFill>
                  <a:schemeClr val="accent1"/>
                </a:solidFill>
                <a:latin typeface="Arial" panose="020B0604020202020204" pitchFamily="34" charset="0"/>
                <a:ea typeface="Aileron" charset="0"/>
                <a:cs typeface="Arial" panose="020B0604020202020204" pitchFamily="34" charset="0"/>
              </a:rPr>
              <a:t>Liposomal irinotecan</a:t>
            </a:r>
            <a:r>
              <a:rPr lang="en-GB" sz="2000" b="1" baseline="30000" dirty="0">
                <a:solidFill>
                  <a:schemeClr val="accent1"/>
                </a:solidFill>
                <a:latin typeface="Arial" panose="020B0604020202020204" pitchFamily="34" charset="0"/>
                <a:ea typeface="Aileron" charset="0"/>
                <a:cs typeface="Arial" panose="020B0604020202020204" pitchFamily="34" charset="0"/>
              </a:rPr>
              <a:t>5</a:t>
            </a:r>
          </a:p>
        </p:txBody>
      </p:sp>
    </p:spTree>
    <p:extLst>
      <p:ext uri="{BB962C8B-B14F-4D97-AF65-F5344CB8AC3E}">
        <p14:creationId xmlns:p14="http://schemas.microsoft.com/office/powerpoint/2010/main" val="197824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a:extLst>
              <a:ext uri="{FF2B5EF4-FFF2-40B4-BE49-F238E27FC236}">
                <a16:creationId xmlns:a16="http://schemas.microsoft.com/office/drawing/2014/main" id="{37CC2CC4-9C43-F8A0-EB3B-C0E3C09793DD}"/>
              </a:ext>
            </a:extLst>
          </p:cNvPr>
          <p:cNvSpPr/>
          <p:nvPr/>
        </p:nvSpPr>
        <p:spPr>
          <a:xfrm>
            <a:off x="4556655" y="1603948"/>
            <a:ext cx="4122065" cy="727932"/>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FF (5-FU and Folinic acid)</a:t>
            </a:r>
          </a:p>
          <a:p>
            <a:pPr algn="ctr" defTabSz="914400" eaLnBrk="0" fontAlgn="base" hangingPunct="0">
              <a:lnSpc>
                <a:spcPct val="100000"/>
              </a:lnSpc>
              <a:spcBef>
                <a:spcPct val="0"/>
              </a:spcBef>
              <a:spcAft>
                <a:spcPct val="0"/>
              </a:spcAft>
              <a:buClrTx/>
              <a:buNone/>
            </a:pPr>
            <a:r>
              <a:rPr kumimoji="0" lang="en-US" altLang="en-US"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(n=91)</a:t>
            </a:r>
          </a:p>
        </p:txBody>
      </p:sp>
      <p:sp>
        <p:nvSpPr>
          <p:cNvPr id="32" name="Rounded Rectangle 31">
            <a:extLst>
              <a:ext uri="{FF2B5EF4-FFF2-40B4-BE49-F238E27FC236}">
                <a16:creationId xmlns:a16="http://schemas.microsoft.com/office/drawing/2014/main" id="{22E20472-0C7D-2C4D-D7C3-51E81C94BD58}"/>
              </a:ext>
            </a:extLst>
          </p:cNvPr>
          <p:cNvSpPr/>
          <p:nvPr/>
        </p:nvSpPr>
        <p:spPr>
          <a:xfrm>
            <a:off x="4556656" y="2548262"/>
            <a:ext cx="4122066" cy="727932"/>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b="1" i="0" u="none" strike="noStrike" kern="0" cap="none" spc="-30" normalizeH="0" noProof="0" dirty="0">
                <a:ln>
                  <a:noFill/>
                </a:ln>
                <a:solidFill>
                  <a:srgbClr val="FFFFFF"/>
                </a:solidFill>
                <a:effectLst/>
                <a:uLnTx/>
                <a:uFillTx/>
                <a:latin typeface="Arial" panose="020B0604020202020204" pitchFamily="34" charset="0"/>
                <a:cs typeface="Arial" panose="020B0604020202020204" pitchFamily="34" charset="0"/>
              </a:rPr>
              <a:t>OFF (5-FU, Folinic acid + oxaliplatin)</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(n=77)</a:t>
            </a:r>
          </a:p>
        </p:txBody>
      </p:sp>
      <p:sp>
        <p:nvSpPr>
          <p:cNvPr id="6" name="Text Placeholder 5">
            <a:extLst>
              <a:ext uri="{FF2B5EF4-FFF2-40B4-BE49-F238E27FC236}">
                <a16:creationId xmlns:a16="http://schemas.microsoft.com/office/drawing/2014/main" id="{694100CB-B4EF-C60F-D649-43120AD1EFCE}"/>
              </a:ext>
            </a:extLst>
          </p:cNvPr>
          <p:cNvSpPr>
            <a:spLocks noGrp="1"/>
          </p:cNvSpPr>
          <p:nvPr>
            <p:ph type="body" idx="1"/>
          </p:nvPr>
        </p:nvSpPr>
        <p:spPr>
          <a:xfrm>
            <a:off x="609600" y="1214362"/>
            <a:ext cx="2174032" cy="702470"/>
          </a:xfrm>
        </p:spPr>
        <p:txBody>
          <a:bodyPr/>
          <a:lstStyle/>
          <a:p>
            <a:r>
              <a:rPr lang="en-US" dirty="0"/>
              <a:t>CONKO-003</a:t>
            </a:r>
            <a:r>
              <a:rPr lang="en-US" baseline="30000" dirty="0"/>
              <a:t>1</a:t>
            </a:r>
          </a:p>
        </p:txBody>
      </p:sp>
      <p:sp>
        <p:nvSpPr>
          <p:cNvPr id="2" name="Title 1">
            <a:extLst>
              <a:ext uri="{FF2B5EF4-FFF2-40B4-BE49-F238E27FC236}">
                <a16:creationId xmlns:a16="http://schemas.microsoft.com/office/drawing/2014/main" id="{6B9CC0AE-58E4-B898-ED4A-8CF3AB428A31}"/>
              </a:ext>
            </a:extLst>
          </p:cNvPr>
          <p:cNvSpPr>
            <a:spLocks noGrp="1"/>
          </p:cNvSpPr>
          <p:nvPr>
            <p:ph type="title"/>
          </p:nvPr>
        </p:nvSpPr>
        <p:spPr/>
        <p:txBody>
          <a:bodyPr/>
          <a:lstStyle/>
          <a:p>
            <a:r>
              <a:rPr lang="en-GB" dirty="0"/>
              <a:t>Oxaliplatin phase 3 second-line studies</a:t>
            </a:r>
          </a:p>
        </p:txBody>
      </p:sp>
      <p:sp>
        <p:nvSpPr>
          <p:cNvPr id="7" name="Content Placeholder 6">
            <a:extLst>
              <a:ext uri="{FF2B5EF4-FFF2-40B4-BE49-F238E27FC236}">
                <a16:creationId xmlns:a16="http://schemas.microsoft.com/office/drawing/2014/main" id="{C85669E2-DCCC-96F2-58BD-CD3F73E6FF92}"/>
              </a:ext>
            </a:extLst>
          </p:cNvPr>
          <p:cNvSpPr>
            <a:spLocks noGrp="1"/>
          </p:cNvSpPr>
          <p:nvPr>
            <p:ph sz="quarter" idx="15"/>
          </p:nvPr>
        </p:nvSpPr>
        <p:spPr/>
        <p:txBody>
          <a:bodyPr anchor="b" anchorCtr="0"/>
          <a:lstStyle/>
          <a:p>
            <a:pPr>
              <a:lnSpc>
                <a:spcPct val="90000"/>
              </a:lnSpc>
            </a:pPr>
            <a:r>
              <a:rPr lang="en-GB" altLang="en-US" sz="1200" dirty="0">
                <a:solidFill>
                  <a:schemeClr val="tx2"/>
                </a:solidFill>
              </a:rPr>
              <a:t>5-FU</a:t>
            </a:r>
            <a:r>
              <a:rPr lang="en-GB" altLang="en-US" dirty="0">
                <a:solidFill>
                  <a:schemeClr val="tx2"/>
                </a:solidFill>
              </a:rPr>
              <a:t>, </a:t>
            </a:r>
            <a:r>
              <a:rPr lang="en-GB" altLang="en-US" sz="1200" dirty="0">
                <a:solidFill>
                  <a:schemeClr val="tx2"/>
                </a:solidFill>
              </a:rPr>
              <a:t>f</a:t>
            </a:r>
            <a:r>
              <a:rPr lang="en-GB" dirty="0">
                <a:solidFill>
                  <a:schemeClr val="tx2"/>
                </a:solidFill>
              </a:rPr>
              <a:t>luorouracil; </a:t>
            </a:r>
            <a:r>
              <a:rPr lang="en-GB" altLang="en-US" sz="1200" dirty="0">
                <a:solidFill>
                  <a:schemeClr val="tx2"/>
                </a:solidFill>
              </a:rPr>
              <a:t>ECOG PS, </a:t>
            </a:r>
            <a:r>
              <a:rPr lang="en-GB" dirty="0">
                <a:solidFill>
                  <a:schemeClr val="tx2"/>
                </a:solidFill>
              </a:rPr>
              <a:t>Eastern Cooperative Oncology Group performance status</a:t>
            </a:r>
            <a:r>
              <a:rPr lang="en-GB" altLang="en-US" dirty="0">
                <a:solidFill>
                  <a:schemeClr val="tx2"/>
                </a:solidFill>
              </a:rPr>
              <a:t>; </a:t>
            </a:r>
            <a:r>
              <a:rPr lang="en-GB" altLang="en-US" sz="1200" dirty="0">
                <a:solidFill>
                  <a:schemeClr val="tx2"/>
                </a:solidFill>
              </a:rPr>
              <a:t>FF, folinic acid (leucovorin calcium) and fluorouracil; KPS, Karnofsky performance status; LV, leucovorin calcium (folinic acid)</a:t>
            </a:r>
            <a:r>
              <a:rPr lang="en-GB" altLang="en-US" dirty="0">
                <a:solidFill>
                  <a:schemeClr val="tx2"/>
                </a:solidFill>
              </a:rPr>
              <a:t>; </a:t>
            </a:r>
            <a:r>
              <a:rPr lang="en-GB" sz="1200" dirty="0">
                <a:solidFill>
                  <a:schemeClr val="tx2"/>
                </a:solidFill>
              </a:rPr>
              <a:t>mFOLFOX6, modified FOLFOX6: folinic acid (leucovorin calcium), fluorouracil, and oxaliplatin; OFF, oxaliplatin and FF; </a:t>
            </a:r>
            <a:r>
              <a:rPr lang="en-GB" altLang="en-US" sz="1200" dirty="0">
                <a:solidFill>
                  <a:schemeClr val="tx2"/>
                </a:solidFill>
              </a:rPr>
              <a:t>OS, overall survival; PFS, progression-free survival</a:t>
            </a:r>
          </a:p>
          <a:p>
            <a:pPr>
              <a:lnSpc>
                <a:spcPct val="90000"/>
              </a:lnSpc>
            </a:pPr>
            <a:r>
              <a:rPr lang="en-GB" altLang="en-US" sz="1200" dirty="0">
                <a:solidFill>
                  <a:schemeClr val="tx2"/>
                </a:solidFill>
              </a:rPr>
              <a:t>1. </a:t>
            </a:r>
            <a:r>
              <a:rPr lang="en-GB" altLang="en-US" sz="1200" dirty="0" err="1">
                <a:solidFill>
                  <a:schemeClr val="tx2"/>
                </a:solidFill>
              </a:rPr>
              <a:t>Oettle</a:t>
            </a:r>
            <a:r>
              <a:rPr lang="en-GB" altLang="en-US" sz="1200" dirty="0">
                <a:solidFill>
                  <a:schemeClr val="tx2"/>
                </a:solidFill>
              </a:rPr>
              <a:t> H, et al. J Clin Oncol. 2014 Aug 10;32:2423-9</a:t>
            </a:r>
            <a:r>
              <a:rPr lang="en-GB" sz="1200" dirty="0">
                <a:solidFill>
                  <a:schemeClr val="tx2"/>
                </a:solidFill>
              </a:rPr>
              <a:t>; 2. </a:t>
            </a:r>
            <a:r>
              <a:rPr lang="en-GB" altLang="en-US" sz="1200" dirty="0">
                <a:solidFill>
                  <a:schemeClr val="tx2"/>
                </a:solidFill>
              </a:rPr>
              <a:t>Gill S, et al. J Clin Oncol. 2016;10;3914-20</a:t>
            </a:r>
          </a:p>
        </p:txBody>
      </p:sp>
      <p:sp>
        <p:nvSpPr>
          <p:cNvPr id="5" name="Slide Number Placeholder 4">
            <a:extLst>
              <a:ext uri="{FF2B5EF4-FFF2-40B4-BE49-F238E27FC236}">
                <a16:creationId xmlns:a16="http://schemas.microsoft.com/office/drawing/2014/main" id="{5E3B668A-2CFD-CB8C-7BE1-BFEE9E0329BC}"/>
              </a:ext>
            </a:extLst>
          </p:cNvPr>
          <p:cNvSpPr>
            <a:spLocks noGrp="1"/>
          </p:cNvSpPr>
          <p:nvPr>
            <p:ph type="sldNum" sz="quarter" idx="4"/>
          </p:nvPr>
        </p:nvSpPr>
        <p:spPr/>
        <p:txBody>
          <a:bodyPr/>
          <a:lstStyle/>
          <a:p>
            <a:fld id="{FCE43C0F-8A7B-3A4B-9DB5-B3472E36E833}" type="slidenum">
              <a:rPr lang="en-GB" smtClean="0"/>
              <a:pPr/>
              <a:t>12</a:t>
            </a:fld>
            <a:endParaRPr lang="en-GB" dirty="0"/>
          </a:p>
        </p:txBody>
      </p:sp>
      <p:sp>
        <p:nvSpPr>
          <p:cNvPr id="14" name="Line 52">
            <a:extLst>
              <a:ext uri="{FF2B5EF4-FFF2-40B4-BE49-F238E27FC236}">
                <a16:creationId xmlns:a16="http://schemas.microsoft.com/office/drawing/2014/main" id="{541EC210-E28D-4387-A3B8-2F884AF5CDCF}"/>
              </a:ext>
            </a:extLst>
          </p:cNvPr>
          <p:cNvSpPr>
            <a:spLocks noChangeShapeType="1"/>
          </p:cNvSpPr>
          <p:nvPr/>
        </p:nvSpPr>
        <p:spPr bwMode="auto">
          <a:xfrm>
            <a:off x="8552656" y="5051203"/>
            <a:ext cx="479300"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 name="Text Box 45">
            <a:extLst>
              <a:ext uri="{FF2B5EF4-FFF2-40B4-BE49-F238E27FC236}">
                <a16:creationId xmlns:a16="http://schemas.microsoft.com/office/drawing/2014/main" id="{4A8D4D0F-1AD8-13B8-B922-0BE3A3BB00FC}"/>
              </a:ext>
            </a:extLst>
          </p:cNvPr>
          <p:cNvSpPr txBox="1">
            <a:spLocks noChangeArrowheads="1"/>
          </p:cNvSpPr>
          <p:nvPr/>
        </p:nvSpPr>
        <p:spPr bwMode="auto">
          <a:xfrm>
            <a:off x="335360" y="4492274"/>
            <a:ext cx="294199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defTabSz="914400" eaLnBrk="0" fontAlgn="base" hangingPunct="0">
              <a:spcBef>
                <a:spcPct val="0"/>
              </a:spcBef>
              <a:spcAft>
                <a:spcPct val="0"/>
              </a:spcAft>
              <a:buFont typeface="Wingdings" panose="05000000000000000000" pitchFamily="2" charset="2"/>
              <a:buNone/>
            </a:pPr>
            <a:r>
              <a:rPr lang="en-US" altLang="en-US" sz="1600" dirty="0">
                <a:solidFill>
                  <a:srgbClr val="000000"/>
                </a:solidFill>
                <a:cs typeface="Arial" panose="020B0604020202020204" pitchFamily="34" charset="0"/>
              </a:rPr>
              <a:t>Patients with advanced pancreatic cancer </a:t>
            </a:r>
            <a:r>
              <a:rPr lang="en-GB" altLang="en-US" sz="1600" dirty="0">
                <a:solidFill>
                  <a:srgbClr val="000000"/>
                </a:solidFill>
                <a:cs typeface="Arial" panose="020B0604020202020204" pitchFamily="34" charset="0"/>
              </a:rPr>
              <a:t>previously treated with gemcitabine, with an ECOG PS 0-2</a:t>
            </a:r>
          </a:p>
          <a:p>
            <a:pPr algn="ctr" defTabSz="914400" eaLnBrk="0" fontAlgn="base" hangingPunct="0">
              <a:spcBef>
                <a:spcPct val="0"/>
              </a:spcBef>
              <a:spcAft>
                <a:spcPct val="0"/>
              </a:spcAft>
              <a:buFont typeface="Wingdings" panose="05000000000000000000" pitchFamily="2" charset="2"/>
              <a:buNone/>
            </a:pPr>
            <a:r>
              <a:rPr lang="en-GB" altLang="en-US" sz="1600" dirty="0">
                <a:solidFill>
                  <a:srgbClr val="000000"/>
                </a:solidFill>
                <a:cs typeface="Arial" panose="020B0604020202020204" pitchFamily="34" charset="0"/>
              </a:rPr>
              <a:t>N=108</a:t>
            </a:r>
            <a:endParaRPr lang="en-US" altLang="en-US" sz="1600" dirty="0">
              <a:solidFill>
                <a:srgbClr val="000000"/>
              </a:solidFill>
              <a:cs typeface="Arial" panose="020B0604020202020204" pitchFamily="34" charset="0"/>
            </a:endParaRPr>
          </a:p>
        </p:txBody>
      </p:sp>
      <p:sp>
        <p:nvSpPr>
          <p:cNvPr id="18" name="TextBox 17">
            <a:extLst>
              <a:ext uri="{FF2B5EF4-FFF2-40B4-BE49-F238E27FC236}">
                <a16:creationId xmlns:a16="http://schemas.microsoft.com/office/drawing/2014/main" id="{CC936A46-952A-3696-B481-C115919A088B}"/>
              </a:ext>
            </a:extLst>
          </p:cNvPr>
          <p:cNvSpPr txBox="1"/>
          <p:nvPr/>
        </p:nvSpPr>
        <p:spPr>
          <a:xfrm>
            <a:off x="8678722" y="5543306"/>
            <a:ext cx="2520280" cy="264688"/>
          </a:xfrm>
          <a:prstGeom prst="rect">
            <a:avLst/>
          </a:prstGeom>
          <a:noFill/>
        </p:spPr>
        <p:txBody>
          <a:bodyPr wrap="square" rtlCol="0">
            <a:spAutoFit/>
          </a:bodyPr>
          <a:lstStyle/>
          <a:p>
            <a:pPr>
              <a:lnSpc>
                <a:spcPct val="80000"/>
              </a:lnSpc>
              <a:buClr>
                <a:schemeClr val="accent1"/>
              </a:buClr>
              <a:defRPr/>
            </a:pPr>
            <a:r>
              <a:rPr lang="en-US" altLang="en-US" sz="1400" b="1" kern="0" dirty="0">
                <a:latin typeface="Arial" panose="020B0604020202020204" pitchFamily="34" charset="0"/>
                <a:cs typeface="Arial" panose="020B0604020202020204" pitchFamily="34" charset="0"/>
              </a:rPr>
              <a:t>Primary endpoint: </a:t>
            </a:r>
            <a:r>
              <a:rPr lang="en-US" altLang="en-US" sz="1400" b="0" kern="0" dirty="0">
                <a:latin typeface="Arial" panose="020B0604020202020204" pitchFamily="34" charset="0"/>
                <a:cs typeface="Arial" panose="020B0604020202020204" pitchFamily="34" charset="0"/>
              </a:rPr>
              <a:t>PFS</a:t>
            </a:r>
            <a:endParaRPr lang="en-GB" sz="1400" dirty="0">
              <a:latin typeface="Arial" panose="020B0604020202020204" pitchFamily="34" charset="0"/>
              <a:ea typeface="Aileron" charset="0"/>
              <a:cs typeface="Arial" panose="020B0604020202020204" pitchFamily="34" charset="0"/>
            </a:endParaRPr>
          </a:p>
        </p:txBody>
      </p:sp>
      <p:sp>
        <p:nvSpPr>
          <p:cNvPr id="21" name="Rectangle 47">
            <a:extLst>
              <a:ext uri="{FF2B5EF4-FFF2-40B4-BE49-F238E27FC236}">
                <a16:creationId xmlns:a16="http://schemas.microsoft.com/office/drawing/2014/main" id="{488D8AB2-F714-F4EB-34AA-E100C08442AE}"/>
              </a:ext>
            </a:extLst>
          </p:cNvPr>
          <p:cNvSpPr>
            <a:spLocks noChangeArrowheads="1"/>
          </p:cNvSpPr>
          <p:nvPr/>
        </p:nvSpPr>
        <p:spPr bwMode="auto">
          <a:xfrm>
            <a:off x="9128720" y="1873075"/>
            <a:ext cx="1620284" cy="1077218"/>
          </a:xfrm>
          <a:prstGeom prst="rect">
            <a:avLst/>
          </a:prstGeom>
          <a:solidFill>
            <a:schemeClr val="bg2"/>
          </a:solidFill>
          <a:ln>
            <a:noFill/>
          </a:ln>
        </p:spPr>
        <p:txBody>
          <a:bodyPr wrap="square" anchor="ct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defTabSz="914400" eaLnBrk="0" fontAlgn="base" hangingPunct="0">
              <a:lnSpc>
                <a:spcPct val="100000"/>
              </a:lnSpc>
              <a:spcBef>
                <a:spcPct val="0"/>
              </a:spcBef>
              <a:spcAft>
                <a:spcPct val="0"/>
              </a:spcAft>
              <a:buClrTx/>
              <a:buFontTx/>
              <a:buNone/>
            </a:pPr>
            <a:r>
              <a:rPr lang="en-US" altLang="en-US" sz="1600" b="1" dirty="0">
                <a:solidFill>
                  <a:srgbClr val="000000"/>
                </a:solidFill>
                <a:cs typeface="Arial" panose="020B0604020202020204" pitchFamily="34" charset="0"/>
              </a:rPr>
              <a:t>Continue until progression or unacceptable toxicity</a:t>
            </a:r>
          </a:p>
        </p:txBody>
      </p:sp>
      <p:sp>
        <p:nvSpPr>
          <p:cNvPr id="24" name="Line 52">
            <a:extLst>
              <a:ext uri="{FF2B5EF4-FFF2-40B4-BE49-F238E27FC236}">
                <a16:creationId xmlns:a16="http://schemas.microsoft.com/office/drawing/2014/main" id="{E2B29319-BB7C-2E51-8CC9-65269837E233}"/>
              </a:ext>
            </a:extLst>
          </p:cNvPr>
          <p:cNvSpPr>
            <a:spLocks noChangeShapeType="1"/>
          </p:cNvSpPr>
          <p:nvPr/>
        </p:nvSpPr>
        <p:spPr bwMode="auto">
          <a:xfrm>
            <a:off x="8552656" y="2440071"/>
            <a:ext cx="479300"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5" name="Line 53">
            <a:extLst>
              <a:ext uri="{FF2B5EF4-FFF2-40B4-BE49-F238E27FC236}">
                <a16:creationId xmlns:a16="http://schemas.microsoft.com/office/drawing/2014/main" id="{840AC6B4-5226-7D97-D6FD-1CD3DA285BDA}"/>
              </a:ext>
            </a:extLst>
          </p:cNvPr>
          <p:cNvSpPr>
            <a:spLocks noChangeShapeType="1"/>
          </p:cNvSpPr>
          <p:nvPr/>
        </p:nvSpPr>
        <p:spPr bwMode="auto">
          <a:xfrm>
            <a:off x="3902430" y="2581050"/>
            <a:ext cx="622138" cy="35074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6" name="Line 54">
            <a:extLst>
              <a:ext uri="{FF2B5EF4-FFF2-40B4-BE49-F238E27FC236}">
                <a16:creationId xmlns:a16="http://schemas.microsoft.com/office/drawing/2014/main" id="{202E5221-BF3F-B51D-F67C-6D280329CC50}"/>
              </a:ext>
            </a:extLst>
          </p:cNvPr>
          <p:cNvSpPr>
            <a:spLocks noChangeShapeType="1"/>
          </p:cNvSpPr>
          <p:nvPr/>
        </p:nvSpPr>
        <p:spPr bwMode="auto">
          <a:xfrm flipV="1">
            <a:off x="3902430" y="1981133"/>
            <a:ext cx="622138" cy="347572"/>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7" name="Text Box 45">
            <a:extLst>
              <a:ext uri="{FF2B5EF4-FFF2-40B4-BE49-F238E27FC236}">
                <a16:creationId xmlns:a16="http://schemas.microsoft.com/office/drawing/2014/main" id="{8C00F20B-664F-0E04-E3FE-638C7BBE7988}"/>
              </a:ext>
            </a:extLst>
          </p:cNvPr>
          <p:cNvSpPr txBox="1">
            <a:spLocks noChangeArrowheads="1"/>
          </p:cNvSpPr>
          <p:nvPr/>
        </p:nvSpPr>
        <p:spPr bwMode="auto">
          <a:xfrm>
            <a:off x="487760" y="1902010"/>
            <a:ext cx="301225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defTabSz="914400" eaLnBrk="0" fontAlgn="base" hangingPunct="0">
              <a:spcBef>
                <a:spcPct val="0"/>
              </a:spcBef>
              <a:spcAft>
                <a:spcPct val="0"/>
              </a:spcAft>
              <a:buFont typeface="Wingdings" panose="05000000000000000000" pitchFamily="2" charset="2"/>
              <a:buNone/>
            </a:pPr>
            <a:r>
              <a:rPr lang="en-US" altLang="en-US" sz="1600" dirty="0">
                <a:solidFill>
                  <a:srgbClr val="000000"/>
                </a:solidFill>
                <a:cs typeface="Arial" panose="020B0604020202020204" pitchFamily="34" charset="0"/>
              </a:rPr>
              <a:t>Patients with advanced pancreatic cancer </a:t>
            </a:r>
            <a:r>
              <a:rPr lang="en-GB" altLang="en-US" sz="1600" dirty="0">
                <a:solidFill>
                  <a:srgbClr val="000000"/>
                </a:solidFill>
                <a:cs typeface="Arial" panose="020B0604020202020204" pitchFamily="34" charset="0"/>
              </a:rPr>
              <a:t>previously treated with gemcitabine, with a KPS ≥ 70%</a:t>
            </a:r>
          </a:p>
          <a:p>
            <a:pPr algn="ctr" defTabSz="914400" eaLnBrk="0" fontAlgn="base" hangingPunct="0">
              <a:spcBef>
                <a:spcPct val="0"/>
              </a:spcBef>
              <a:spcAft>
                <a:spcPct val="0"/>
              </a:spcAft>
              <a:buFont typeface="Wingdings" panose="05000000000000000000" pitchFamily="2" charset="2"/>
              <a:buNone/>
            </a:pPr>
            <a:r>
              <a:rPr lang="en-GB" altLang="en-US" sz="1600" dirty="0">
                <a:solidFill>
                  <a:srgbClr val="000000"/>
                </a:solidFill>
                <a:cs typeface="Arial" panose="020B0604020202020204" pitchFamily="34" charset="0"/>
              </a:rPr>
              <a:t>N=168</a:t>
            </a:r>
            <a:endParaRPr lang="en-US" altLang="en-US" sz="1600" dirty="0">
              <a:solidFill>
                <a:srgbClr val="000000"/>
              </a:solidFill>
              <a:cs typeface="Arial" panose="020B0604020202020204" pitchFamily="34" charset="0"/>
            </a:endParaRPr>
          </a:p>
        </p:txBody>
      </p:sp>
      <p:sp>
        <p:nvSpPr>
          <p:cNvPr id="28" name="TextBox 27">
            <a:extLst>
              <a:ext uri="{FF2B5EF4-FFF2-40B4-BE49-F238E27FC236}">
                <a16:creationId xmlns:a16="http://schemas.microsoft.com/office/drawing/2014/main" id="{A3DABF7D-A4BB-11D8-ADF2-464CDF00F97A}"/>
              </a:ext>
            </a:extLst>
          </p:cNvPr>
          <p:cNvSpPr txBox="1"/>
          <p:nvPr/>
        </p:nvSpPr>
        <p:spPr>
          <a:xfrm>
            <a:off x="8678722" y="3060437"/>
            <a:ext cx="2520280" cy="264688"/>
          </a:xfrm>
          <a:prstGeom prst="rect">
            <a:avLst/>
          </a:prstGeom>
          <a:noFill/>
        </p:spPr>
        <p:txBody>
          <a:bodyPr wrap="square" rtlCol="0">
            <a:spAutoFit/>
          </a:bodyPr>
          <a:lstStyle/>
          <a:p>
            <a:pPr>
              <a:lnSpc>
                <a:spcPct val="80000"/>
              </a:lnSpc>
              <a:buClr>
                <a:schemeClr val="accent1"/>
              </a:buClr>
              <a:defRPr/>
            </a:pPr>
            <a:r>
              <a:rPr lang="en-US" altLang="en-US" sz="1400" b="1" kern="0" dirty="0">
                <a:latin typeface="Arial" panose="020B0604020202020204" pitchFamily="34" charset="0"/>
                <a:cs typeface="Arial" panose="020B0604020202020204" pitchFamily="34" charset="0"/>
              </a:rPr>
              <a:t>Primary endpoint: </a:t>
            </a:r>
            <a:r>
              <a:rPr lang="en-US" altLang="en-US" sz="1400" b="0" kern="0" dirty="0">
                <a:latin typeface="Arial" panose="020B0604020202020204" pitchFamily="34" charset="0"/>
                <a:cs typeface="Arial" panose="020B0604020202020204" pitchFamily="34" charset="0"/>
              </a:rPr>
              <a:t>OS</a:t>
            </a:r>
            <a:endParaRPr lang="en-GB" sz="1400" dirty="0">
              <a:latin typeface="Arial" panose="020B0604020202020204" pitchFamily="34" charset="0"/>
              <a:ea typeface="Aileron" charset="0"/>
              <a:cs typeface="Arial" panose="020B0604020202020204" pitchFamily="34" charset="0"/>
            </a:endParaRPr>
          </a:p>
        </p:txBody>
      </p:sp>
      <p:sp>
        <p:nvSpPr>
          <p:cNvPr id="30" name="Oval 29">
            <a:extLst>
              <a:ext uri="{FF2B5EF4-FFF2-40B4-BE49-F238E27FC236}">
                <a16:creationId xmlns:a16="http://schemas.microsoft.com/office/drawing/2014/main" id="{9C6C03E7-5CBD-DF15-AF87-03120D882F64}"/>
              </a:ext>
            </a:extLst>
          </p:cNvPr>
          <p:cNvSpPr/>
          <p:nvPr/>
        </p:nvSpPr>
        <p:spPr>
          <a:xfrm>
            <a:off x="3531657" y="2248147"/>
            <a:ext cx="354815" cy="349007"/>
          </a:xfrm>
          <a:prstGeom prst="ellipse">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R</a:t>
            </a:r>
          </a:p>
        </p:txBody>
      </p:sp>
      <p:sp>
        <p:nvSpPr>
          <p:cNvPr id="29" name="Text Placeholder 5">
            <a:extLst>
              <a:ext uri="{FF2B5EF4-FFF2-40B4-BE49-F238E27FC236}">
                <a16:creationId xmlns:a16="http://schemas.microsoft.com/office/drawing/2014/main" id="{598405B6-E1BB-5D10-3C73-5BF0C1271C59}"/>
              </a:ext>
            </a:extLst>
          </p:cNvPr>
          <p:cNvSpPr txBox="1">
            <a:spLocks/>
          </p:cNvSpPr>
          <p:nvPr/>
        </p:nvSpPr>
        <p:spPr>
          <a:xfrm>
            <a:off x="609600" y="3867829"/>
            <a:ext cx="2174032" cy="702470"/>
          </a:xfrm>
          <a:prstGeom prst="rect">
            <a:avLst/>
          </a:prstGeom>
        </p:spPr>
        <p:txBody>
          <a:bodyPr vert="horz" wrap="square" lIns="0" tIns="0" rIns="0" bIns="0" rtlCol="0" anchor="t">
            <a:normAutofit/>
          </a:bodyPr>
          <a:lstStyle>
            <a:lvl1pPr marL="0" indent="0" algn="l" defTabSz="457200" rtl="0" eaLnBrk="1" latinLnBrk="0" hangingPunct="1">
              <a:spcBef>
                <a:spcPts val="1200"/>
              </a:spcBef>
              <a:buClr>
                <a:schemeClr val="accent2"/>
              </a:buClr>
              <a:buFont typeface="Arial"/>
              <a:buNone/>
              <a:defRPr sz="2000" b="1" i="0" kern="120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2000" b="1"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914400" indent="0" algn="l" defTabSz="457200" rtl="0" eaLnBrk="1" latinLnBrk="0" hangingPunct="1">
              <a:spcBef>
                <a:spcPts val="400"/>
              </a:spcBef>
              <a:buClr>
                <a:schemeClr val="accent2"/>
              </a:buClr>
              <a:buFont typeface="Arial"/>
              <a:buNone/>
              <a:defRPr sz="1800" b="1"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3716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18288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dirty="0"/>
              <a:t>PANCREOX</a:t>
            </a:r>
            <a:r>
              <a:rPr lang="en-US" baseline="30000" dirty="0"/>
              <a:t>2</a:t>
            </a:r>
          </a:p>
        </p:txBody>
      </p:sp>
      <p:sp>
        <p:nvSpPr>
          <p:cNvPr id="33" name="Rounded Rectangle 32">
            <a:extLst>
              <a:ext uri="{FF2B5EF4-FFF2-40B4-BE49-F238E27FC236}">
                <a16:creationId xmlns:a16="http://schemas.microsoft.com/office/drawing/2014/main" id="{0DB75C0B-05C7-2A32-AACE-CAA16EB9868B}"/>
              </a:ext>
            </a:extLst>
          </p:cNvPr>
          <p:cNvSpPr/>
          <p:nvPr/>
        </p:nvSpPr>
        <p:spPr>
          <a:xfrm>
            <a:off x="4556656" y="4216380"/>
            <a:ext cx="4122066" cy="727932"/>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mFOLFOX6</a:t>
            </a:r>
          </a:p>
          <a:p>
            <a:pPr algn="ctr" defTabSz="914400" eaLnBrk="0" fontAlgn="base" hangingPunct="0">
              <a:lnSpc>
                <a:spcPct val="100000"/>
              </a:lnSpc>
              <a:spcBef>
                <a:spcPct val="0"/>
              </a:spcBef>
              <a:spcAft>
                <a:spcPct val="0"/>
              </a:spcAft>
              <a:buClrTx/>
              <a:buNone/>
            </a:pPr>
            <a:r>
              <a:rPr kumimoji="0" lang="en-US" altLang="en-US"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(n=54)</a:t>
            </a:r>
          </a:p>
        </p:txBody>
      </p:sp>
      <p:sp>
        <p:nvSpPr>
          <p:cNvPr id="34" name="Rounded Rectangle 33">
            <a:extLst>
              <a:ext uri="{FF2B5EF4-FFF2-40B4-BE49-F238E27FC236}">
                <a16:creationId xmlns:a16="http://schemas.microsoft.com/office/drawing/2014/main" id="{92753B1F-B321-8D4F-BB12-AB9CFBC18241}"/>
              </a:ext>
            </a:extLst>
          </p:cNvPr>
          <p:cNvSpPr/>
          <p:nvPr/>
        </p:nvSpPr>
        <p:spPr>
          <a:xfrm>
            <a:off x="4556656" y="5158095"/>
            <a:ext cx="4122066" cy="727932"/>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b="1" i="0" u="none" strike="noStrike" kern="0" cap="none" spc="-30" normalizeH="0" noProof="0" dirty="0">
                <a:ln>
                  <a:noFill/>
                </a:ln>
                <a:solidFill>
                  <a:srgbClr val="FFFFFF"/>
                </a:solidFill>
                <a:effectLst/>
                <a:uLnTx/>
                <a:uFillTx/>
                <a:latin typeface="Arial" panose="020B0604020202020204" pitchFamily="34" charset="0"/>
                <a:cs typeface="Arial" panose="020B0604020202020204" pitchFamily="34" charset="0"/>
              </a:rPr>
              <a:t>5-FU/LV</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(n=54)</a:t>
            </a:r>
          </a:p>
        </p:txBody>
      </p:sp>
      <p:sp>
        <p:nvSpPr>
          <p:cNvPr id="35" name="Line 53">
            <a:extLst>
              <a:ext uri="{FF2B5EF4-FFF2-40B4-BE49-F238E27FC236}">
                <a16:creationId xmlns:a16="http://schemas.microsoft.com/office/drawing/2014/main" id="{AA15FC76-B9F2-DC20-F139-F0CF6086D2DD}"/>
              </a:ext>
            </a:extLst>
          </p:cNvPr>
          <p:cNvSpPr>
            <a:spLocks noChangeShapeType="1"/>
          </p:cNvSpPr>
          <p:nvPr/>
        </p:nvSpPr>
        <p:spPr bwMode="auto">
          <a:xfrm>
            <a:off x="3902430" y="5176204"/>
            <a:ext cx="622138" cy="35074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6" name="Line 54">
            <a:extLst>
              <a:ext uri="{FF2B5EF4-FFF2-40B4-BE49-F238E27FC236}">
                <a16:creationId xmlns:a16="http://schemas.microsoft.com/office/drawing/2014/main" id="{6722BAC0-2019-6BDE-C974-3E95B904E8E1}"/>
              </a:ext>
            </a:extLst>
          </p:cNvPr>
          <p:cNvSpPr>
            <a:spLocks noChangeShapeType="1"/>
          </p:cNvSpPr>
          <p:nvPr/>
        </p:nvSpPr>
        <p:spPr bwMode="auto">
          <a:xfrm flipV="1">
            <a:off x="3902430" y="4576287"/>
            <a:ext cx="622138" cy="347572"/>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7" name="Oval 36">
            <a:extLst>
              <a:ext uri="{FF2B5EF4-FFF2-40B4-BE49-F238E27FC236}">
                <a16:creationId xmlns:a16="http://schemas.microsoft.com/office/drawing/2014/main" id="{002E3AB3-FC79-0784-4995-05C76DE5013A}"/>
              </a:ext>
            </a:extLst>
          </p:cNvPr>
          <p:cNvSpPr/>
          <p:nvPr/>
        </p:nvSpPr>
        <p:spPr>
          <a:xfrm>
            <a:off x="3531657" y="4843301"/>
            <a:ext cx="354815" cy="349007"/>
          </a:xfrm>
          <a:prstGeom prst="ellipse">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R</a:t>
            </a:r>
          </a:p>
        </p:txBody>
      </p:sp>
      <p:sp>
        <p:nvSpPr>
          <p:cNvPr id="3" name="Rectangle 47">
            <a:extLst>
              <a:ext uri="{FF2B5EF4-FFF2-40B4-BE49-F238E27FC236}">
                <a16:creationId xmlns:a16="http://schemas.microsoft.com/office/drawing/2014/main" id="{90B6E2D3-5A66-D4CD-46A9-14EFBF3149B8}"/>
              </a:ext>
            </a:extLst>
          </p:cNvPr>
          <p:cNvSpPr>
            <a:spLocks noChangeArrowheads="1"/>
          </p:cNvSpPr>
          <p:nvPr/>
        </p:nvSpPr>
        <p:spPr bwMode="auto">
          <a:xfrm>
            <a:off x="9128720" y="4432718"/>
            <a:ext cx="1620284" cy="1077218"/>
          </a:xfrm>
          <a:prstGeom prst="rect">
            <a:avLst/>
          </a:prstGeom>
          <a:solidFill>
            <a:schemeClr val="bg2"/>
          </a:solidFill>
          <a:ln>
            <a:noFill/>
          </a:ln>
        </p:spPr>
        <p:txBody>
          <a:bodyPr wrap="square" anchor="ct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defTabSz="914400" eaLnBrk="0" fontAlgn="base" hangingPunct="0">
              <a:lnSpc>
                <a:spcPct val="100000"/>
              </a:lnSpc>
              <a:spcBef>
                <a:spcPct val="0"/>
              </a:spcBef>
              <a:spcAft>
                <a:spcPct val="0"/>
              </a:spcAft>
              <a:buClrTx/>
              <a:buFontTx/>
              <a:buNone/>
            </a:pPr>
            <a:r>
              <a:rPr lang="en-US" altLang="en-US" sz="1600" b="1" dirty="0">
                <a:solidFill>
                  <a:srgbClr val="000000"/>
                </a:solidFill>
                <a:cs typeface="Arial" panose="020B0604020202020204" pitchFamily="34" charset="0"/>
              </a:rPr>
              <a:t>Continue until progression or unacceptable toxicity</a:t>
            </a:r>
          </a:p>
        </p:txBody>
      </p:sp>
    </p:spTree>
    <p:extLst>
      <p:ext uri="{BB962C8B-B14F-4D97-AF65-F5344CB8AC3E}">
        <p14:creationId xmlns:p14="http://schemas.microsoft.com/office/powerpoint/2010/main" val="301381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959F810-3D61-D0F7-B045-F54D0BC4BBAC}"/>
              </a:ext>
            </a:extLst>
          </p:cNvPr>
          <p:cNvSpPr>
            <a:spLocks noGrp="1"/>
          </p:cNvSpPr>
          <p:nvPr>
            <p:ph type="body" idx="1"/>
          </p:nvPr>
        </p:nvSpPr>
        <p:spPr>
          <a:xfrm>
            <a:off x="609600" y="1214438"/>
            <a:ext cx="4586620" cy="369333"/>
          </a:xfrm>
        </p:spPr>
        <p:txBody>
          <a:bodyPr>
            <a:normAutofit/>
          </a:bodyPr>
          <a:lstStyle/>
          <a:p>
            <a:r>
              <a:rPr lang="en-US" sz="1800" dirty="0"/>
              <a:t>progression-free survival</a:t>
            </a:r>
          </a:p>
        </p:txBody>
      </p:sp>
      <p:sp>
        <p:nvSpPr>
          <p:cNvPr id="73729" name="Rectangle 2">
            <a:extLst>
              <a:ext uri="{FF2B5EF4-FFF2-40B4-BE49-F238E27FC236}">
                <a16:creationId xmlns:a16="http://schemas.microsoft.com/office/drawing/2014/main" id="{ED3A2AE0-FD31-9A40-840F-F077CBDEABD0}"/>
              </a:ext>
            </a:extLst>
          </p:cNvPr>
          <p:cNvSpPr>
            <a:spLocks noGrp="1" noChangeArrowheads="1"/>
          </p:cNvSpPr>
          <p:nvPr>
            <p:ph type="title"/>
          </p:nvPr>
        </p:nvSpPr>
        <p:spPr>
          <a:xfrm>
            <a:off x="619201" y="259200"/>
            <a:ext cx="10963199" cy="864000"/>
          </a:xfrm>
        </p:spPr>
        <p:txBody>
          <a:bodyPr>
            <a:normAutofit/>
          </a:bodyPr>
          <a:lstStyle/>
          <a:p>
            <a:r>
              <a:rPr lang="en-US" altLang="en-US" dirty="0"/>
              <a:t>CONKO-003: 5FU+ Folinic Acid +/- Oxaliplatin (off) efficacy </a:t>
            </a:r>
          </a:p>
        </p:txBody>
      </p:sp>
      <p:sp>
        <p:nvSpPr>
          <p:cNvPr id="17" name="Content Placeholder 16">
            <a:extLst>
              <a:ext uri="{FF2B5EF4-FFF2-40B4-BE49-F238E27FC236}">
                <a16:creationId xmlns:a16="http://schemas.microsoft.com/office/drawing/2014/main" id="{F0F8004D-47BE-4032-A501-8F461E8E08A5}"/>
              </a:ext>
            </a:extLst>
          </p:cNvPr>
          <p:cNvSpPr>
            <a:spLocks noGrp="1"/>
          </p:cNvSpPr>
          <p:nvPr>
            <p:ph sz="quarter" idx="14"/>
          </p:nvPr>
        </p:nvSpPr>
        <p:spPr>
          <a:xfrm>
            <a:off x="619200" y="5305560"/>
            <a:ext cx="10963200" cy="933636"/>
          </a:xfrm>
        </p:spPr>
        <p:txBody>
          <a:bodyPr>
            <a:normAutofit/>
          </a:bodyPr>
          <a:lstStyle/>
          <a:p>
            <a:pPr marL="285750" indent="-285750">
              <a:spcBef>
                <a:spcPct val="0"/>
              </a:spcBef>
              <a:buClr>
                <a:schemeClr val="accent1"/>
              </a:buClr>
            </a:pPr>
            <a:r>
              <a:rPr lang="en-US" sz="1800" b="0" i="0" dirty="0">
                <a:solidFill>
                  <a:schemeClr val="tx2"/>
                </a:solidFill>
                <a:effectLst/>
                <a:cs typeface="Arial" panose="020B0604020202020204" pitchFamily="34" charset="0"/>
              </a:rPr>
              <a:t>Rates of </a:t>
            </a:r>
            <a:r>
              <a:rPr lang="en-US" sz="1800" b="1" i="0" dirty="0">
                <a:solidFill>
                  <a:schemeClr val="accent1"/>
                </a:solidFill>
                <a:effectLst/>
                <a:cs typeface="Arial" panose="020B0604020202020204" pitchFamily="34" charset="0"/>
              </a:rPr>
              <a:t>adverse events were similar between treatment arms, except for grades 1 to 2 neurotoxicity</a:t>
            </a:r>
            <a:r>
              <a:rPr lang="en-US" sz="1800" b="0" i="0" dirty="0">
                <a:solidFill>
                  <a:schemeClr val="tx2"/>
                </a:solidFill>
                <a:effectLst/>
                <a:cs typeface="Arial" panose="020B0604020202020204" pitchFamily="34" charset="0"/>
              </a:rPr>
              <a:t>, which were reported in 29 patients (38.2%) and six patients (7.1%) in the OFF </a:t>
            </a:r>
            <a:br>
              <a:rPr lang="en-US" sz="1800" b="0" i="0" dirty="0">
                <a:solidFill>
                  <a:schemeClr val="tx2"/>
                </a:solidFill>
                <a:effectLst/>
                <a:cs typeface="Arial" panose="020B0604020202020204" pitchFamily="34" charset="0"/>
              </a:rPr>
            </a:br>
            <a:r>
              <a:rPr lang="en-US" sz="1800" b="0" i="0" dirty="0">
                <a:solidFill>
                  <a:schemeClr val="tx2"/>
                </a:solidFill>
                <a:effectLst/>
                <a:cs typeface="Arial" panose="020B0604020202020204" pitchFamily="34" charset="0"/>
              </a:rPr>
              <a:t>and FF groups, respectively (</a:t>
            </a:r>
            <a:r>
              <a:rPr lang="en-US" sz="1800" b="0" dirty="0">
                <a:solidFill>
                  <a:schemeClr val="tx2"/>
                </a:solidFill>
                <a:effectLst/>
                <a:cs typeface="Arial" panose="020B0604020202020204" pitchFamily="34" charset="0"/>
              </a:rPr>
              <a:t>P</a:t>
            </a:r>
            <a:r>
              <a:rPr lang="en-US" sz="1800" b="0" i="0" dirty="0">
                <a:solidFill>
                  <a:schemeClr val="tx2"/>
                </a:solidFill>
                <a:effectLst/>
                <a:cs typeface="Arial" panose="020B0604020202020204" pitchFamily="34" charset="0"/>
              </a:rPr>
              <a:t>&lt;0.001)</a:t>
            </a:r>
            <a:endParaRPr lang="en-US" altLang="en-US" sz="1800" b="1" dirty="0">
              <a:solidFill>
                <a:schemeClr val="tx2"/>
              </a:solidFill>
              <a:cs typeface="Arial" panose="020B0604020202020204" pitchFamily="34" charset="0"/>
            </a:endParaRPr>
          </a:p>
        </p:txBody>
      </p:sp>
      <p:sp>
        <p:nvSpPr>
          <p:cNvPr id="12" name="Content Placeholder 11">
            <a:extLst>
              <a:ext uri="{FF2B5EF4-FFF2-40B4-BE49-F238E27FC236}">
                <a16:creationId xmlns:a16="http://schemas.microsoft.com/office/drawing/2014/main" id="{D167AB5F-9B2E-F329-A7B3-B3DC9862ED84}"/>
              </a:ext>
            </a:extLst>
          </p:cNvPr>
          <p:cNvSpPr>
            <a:spLocks noGrp="1"/>
          </p:cNvSpPr>
          <p:nvPr>
            <p:ph sz="quarter" idx="15"/>
          </p:nvPr>
        </p:nvSpPr>
        <p:spPr>
          <a:xfrm>
            <a:off x="620183" y="6356351"/>
            <a:ext cx="10180339" cy="365125"/>
          </a:xfrm>
        </p:spPr>
        <p:txBody>
          <a:bodyPr/>
          <a:lstStyle/>
          <a:p>
            <a:r>
              <a:rPr lang="en-GB" altLang="en-US" dirty="0">
                <a:solidFill>
                  <a:schemeClr val="tx2"/>
                </a:solidFill>
              </a:rPr>
              <a:t>1L, first-line; </a:t>
            </a:r>
            <a:r>
              <a:rPr lang="en-GB" altLang="en-US" sz="1200" dirty="0">
                <a:solidFill>
                  <a:schemeClr val="tx2"/>
                </a:solidFill>
              </a:rPr>
              <a:t>5-FU</a:t>
            </a:r>
            <a:r>
              <a:rPr lang="en-GB" altLang="en-US" dirty="0">
                <a:solidFill>
                  <a:schemeClr val="tx2"/>
                </a:solidFill>
              </a:rPr>
              <a:t>, </a:t>
            </a:r>
            <a:r>
              <a:rPr lang="en-GB" altLang="en-US" sz="1200" dirty="0">
                <a:solidFill>
                  <a:schemeClr val="tx2"/>
                </a:solidFill>
              </a:rPr>
              <a:t>f</a:t>
            </a:r>
            <a:r>
              <a:rPr lang="en-GB" dirty="0">
                <a:solidFill>
                  <a:schemeClr val="tx2"/>
                </a:solidFill>
              </a:rPr>
              <a:t>luorouracil; </a:t>
            </a:r>
            <a:r>
              <a:rPr lang="en-GB" altLang="en-US" dirty="0">
                <a:solidFill>
                  <a:schemeClr val="tx2"/>
                </a:solidFill>
              </a:rPr>
              <a:t>CI, confidence interval; </a:t>
            </a:r>
            <a:r>
              <a:rPr lang="en-GB" altLang="en-US" sz="1200" dirty="0">
                <a:solidFill>
                  <a:schemeClr val="tx2"/>
                </a:solidFill>
              </a:rPr>
              <a:t>FF, folinic acid (leucovorin calcium) and fluorouracil</a:t>
            </a:r>
            <a:r>
              <a:rPr lang="en-GB" altLang="en-US" dirty="0">
                <a:solidFill>
                  <a:schemeClr val="tx2"/>
                </a:solidFill>
              </a:rPr>
              <a:t>; HR, hazard ratio; OFF oxaliplatin and FF</a:t>
            </a:r>
          </a:p>
          <a:p>
            <a:r>
              <a:rPr lang="en-GB" altLang="en-US" sz="1200" dirty="0" err="1">
                <a:solidFill>
                  <a:schemeClr val="tx2"/>
                </a:solidFill>
              </a:rPr>
              <a:t>Oettle</a:t>
            </a:r>
            <a:r>
              <a:rPr lang="en-GB" altLang="en-US" sz="1200" dirty="0">
                <a:solidFill>
                  <a:schemeClr val="tx2"/>
                </a:solidFill>
              </a:rPr>
              <a:t> H, et al. J Clin Oncol. 2014 Aug 10;32:2423-9</a:t>
            </a:r>
            <a:endParaRPr lang="en-GB" altLang="en-US" dirty="0">
              <a:solidFill>
                <a:schemeClr val="tx2"/>
              </a:solidFill>
            </a:endParaRPr>
          </a:p>
        </p:txBody>
      </p:sp>
      <p:sp>
        <p:nvSpPr>
          <p:cNvPr id="4" name="Slide Number Placeholder 3">
            <a:extLst>
              <a:ext uri="{FF2B5EF4-FFF2-40B4-BE49-F238E27FC236}">
                <a16:creationId xmlns:a16="http://schemas.microsoft.com/office/drawing/2014/main" id="{333FF3C0-6469-4985-66E1-3BFD8568B709}"/>
              </a:ext>
            </a:extLst>
          </p:cNvPr>
          <p:cNvSpPr>
            <a:spLocks noGrp="1"/>
          </p:cNvSpPr>
          <p:nvPr>
            <p:ph type="sldNum" sz="quarter" idx="4"/>
          </p:nvPr>
        </p:nvSpPr>
        <p:spPr>
          <a:xfrm>
            <a:off x="10800523" y="6428359"/>
            <a:ext cx="781877" cy="365125"/>
          </a:xfrm>
        </p:spPr>
        <p:txBody>
          <a:bodyPr/>
          <a:lstStyle/>
          <a:p>
            <a:fld id="{DF991027-FBF9-164C-8811-C602B5B4988C}" type="slidenum">
              <a:rPr lang="en-US" smtClean="0"/>
              <a:pPr/>
              <a:t>13</a:t>
            </a:fld>
            <a:endParaRPr lang="en-US"/>
          </a:p>
        </p:txBody>
      </p:sp>
      <p:sp>
        <p:nvSpPr>
          <p:cNvPr id="18" name="Text Placeholder 9">
            <a:extLst>
              <a:ext uri="{FF2B5EF4-FFF2-40B4-BE49-F238E27FC236}">
                <a16:creationId xmlns:a16="http://schemas.microsoft.com/office/drawing/2014/main" id="{47D6895E-5BDA-7541-92B9-DEF3C4F60D2F}"/>
              </a:ext>
            </a:extLst>
          </p:cNvPr>
          <p:cNvSpPr txBox="1">
            <a:spLocks/>
          </p:cNvSpPr>
          <p:nvPr/>
        </p:nvSpPr>
        <p:spPr>
          <a:xfrm>
            <a:off x="5686697" y="1214438"/>
            <a:ext cx="4586620" cy="701675"/>
          </a:xfrm>
          <a:prstGeom prst="rect">
            <a:avLst/>
          </a:prstGeom>
        </p:spPr>
        <p:txBody>
          <a:bodyPr vert="horz" wrap="square" lIns="0" tIns="0" rIns="0" bIns="0" rtlCol="0" anchor="t">
            <a:normAutofit/>
          </a:bodyPr>
          <a:lstStyle>
            <a:lvl1pPr marL="0" indent="0" algn="l" defTabSz="457200" rtl="0" eaLnBrk="1" latinLnBrk="0" hangingPunct="1">
              <a:spcBef>
                <a:spcPts val="1200"/>
              </a:spcBef>
              <a:buClr>
                <a:schemeClr val="accent2"/>
              </a:buClr>
              <a:buFont typeface="Arial"/>
              <a:buNone/>
              <a:defRPr sz="2000" b="1" i="0" kern="120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2000" b="1"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914400" indent="0" algn="l" defTabSz="457200" rtl="0" eaLnBrk="1" latinLnBrk="0" hangingPunct="1">
              <a:spcBef>
                <a:spcPts val="400"/>
              </a:spcBef>
              <a:buClr>
                <a:schemeClr val="accent2"/>
              </a:buClr>
              <a:buFont typeface="Arial"/>
              <a:buNone/>
              <a:defRPr sz="1800" b="1"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3716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18288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1800" dirty="0"/>
              <a:t>Overall survival</a:t>
            </a:r>
          </a:p>
        </p:txBody>
      </p:sp>
      <p:sp>
        <p:nvSpPr>
          <p:cNvPr id="19" name="TextBox 18">
            <a:extLst>
              <a:ext uri="{FF2B5EF4-FFF2-40B4-BE49-F238E27FC236}">
                <a16:creationId xmlns:a16="http://schemas.microsoft.com/office/drawing/2014/main" id="{A8C48FD2-3DFC-432B-09FD-7CB72004FA8B}"/>
              </a:ext>
            </a:extLst>
          </p:cNvPr>
          <p:cNvSpPr txBox="1"/>
          <p:nvPr/>
        </p:nvSpPr>
        <p:spPr>
          <a:xfrm rot="16200000">
            <a:off x="-809852" y="3036687"/>
            <a:ext cx="2575962"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Progression-free survival (%)</a:t>
            </a:r>
          </a:p>
        </p:txBody>
      </p:sp>
      <p:sp>
        <p:nvSpPr>
          <p:cNvPr id="20" name="TextBox 19">
            <a:extLst>
              <a:ext uri="{FF2B5EF4-FFF2-40B4-BE49-F238E27FC236}">
                <a16:creationId xmlns:a16="http://schemas.microsoft.com/office/drawing/2014/main" id="{CF447C17-CD68-D112-2A4D-57F17C7DCED1}"/>
              </a:ext>
            </a:extLst>
          </p:cNvPr>
          <p:cNvSpPr txBox="1"/>
          <p:nvPr/>
        </p:nvSpPr>
        <p:spPr>
          <a:xfrm>
            <a:off x="290839" y="4747654"/>
            <a:ext cx="498598" cy="369332"/>
          </a:xfrm>
          <a:prstGeom prst="rect">
            <a:avLst/>
          </a:prstGeom>
          <a:noFill/>
        </p:spPr>
        <p:txBody>
          <a:bodyPr wrap="none" lIns="0" tIns="0" rIns="0" bIns="0" rtlCol="0">
            <a:spAutoFit/>
          </a:bodyPr>
          <a:lstStyle/>
          <a:p>
            <a:pPr algn="r"/>
            <a:r>
              <a:rPr lang="en-GB" sz="800" b="1" dirty="0">
                <a:solidFill>
                  <a:srgbClr val="211D1E"/>
                </a:solidFill>
                <a:effectLst/>
                <a:latin typeface="Arial" panose="020B0604020202020204" pitchFamily="34" charset="0"/>
                <a:cs typeface="Arial" panose="020B0604020202020204" pitchFamily="34" charset="0"/>
              </a:rPr>
              <a:t>No. at risk</a:t>
            </a:r>
          </a:p>
          <a:p>
            <a:pPr algn="r"/>
            <a:r>
              <a:rPr lang="en-GB" sz="800" b="1" dirty="0">
                <a:solidFill>
                  <a:schemeClr val="accent1"/>
                </a:solidFill>
                <a:latin typeface="Arial" panose="020B0604020202020204" pitchFamily="34" charset="0"/>
                <a:cs typeface="Arial" panose="020B0604020202020204" pitchFamily="34" charset="0"/>
              </a:rPr>
              <a:t>OFF</a:t>
            </a:r>
          </a:p>
          <a:p>
            <a:pPr algn="r"/>
            <a:r>
              <a:rPr lang="en-GB" sz="800" b="1" dirty="0">
                <a:solidFill>
                  <a:schemeClr val="tx2"/>
                </a:solidFill>
                <a:latin typeface="Arial" panose="020B0604020202020204" pitchFamily="34" charset="0"/>
                <a:cs typeface="Arial" panose="020B0604020202020204" pitchFamily="34" charset="0"/>
              </a:rPr>
              <a:t>FF</a:t>
            </a:r>
          </a:p>
        </p:txBody>
      </p:sp>
      <p:sp>
        <p:nvSpPr>
          <p:cNvPr id="21" name="TextBox 20">
            <a:extLst>
              <a:ext uri="{FF2B5EF4-FFF2-40B4-BE49-F238E27FC236}">
                <a16:creationId xmlns:a16="http://schemas.microsoft.com/office/drawing/2014/main" id="{B1365E05-C314-75C1-4AED-18A5BA3F744E}"/>
              </a:ext>
            </a:extLst>
          </p:cNvPr>
          <p:cNvSpPr txBox="1"/>
          <p:nvPr/>
        </p:nvSpPr>
        <p:spPr>
          <a:xfrm>
            <a:off x="1179877" y="4655321"/>
            <a:ext cx="3401224"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Time (months)</a:t>
            </a:r>
          </a:p>
        </p:txBody>
      </p:sp>
      <p:sp>
        <p:nvSpPr>
          <p:cNvPr id="22" name="TextBox 21">
            <a:extLst>
              <a:ext uri="{FF2B5EF4-FFF2-40B4-BE49-F238E27FC236}">
                <a16:creationId xmlns:a16="http://schemas.microsoft.com/office/drawing/2014/main" id="{6B2E1B32-5DFF-0A9C-78C7-02EAA5BCBB90}"/>
              </a:ext>
            </a:extLst>
          </p:cNvPr>
          <p:cNvSpPr txBox="1"/>
          <p:nvPr/>
        </p:nvSpPr>
        <p:spPr>
          <a:xfrm>
            <a:off x="683398" y="337278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40</a:t>
            </a:r>
          </a:p>
        </p:txBody>
      </p:sp>
      <p:sp>
        <p:nvSpPr>
          <p:cNvPr id="24" name="TextBox 23">
            <a:extLst>
              <a:ext uri="{FF2B5EF4-FFF2-40B4-BE49-F238E27FC236}">
                <a16:creationId xmlns:a16="http://schemas.microsoft.com/office/drawing/2014/main" id="{F2E3C8BF-E235-713D-B6F7-13C966955F14}"/>
              </a:ext>
            </a:extLst>
          </p:cNvPr>
          <p:cNvSpPr txBox="1"/>
          <p:nvPr/>
        </p:nvSpPr>
        <p:spPr>
          <a:xfrm>
            <a:off x="907406" y="451669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sp>
        <p:nvSpPr>
          <p:cNvPr id="32" name="TextBox 31">
            <a:extLst>
              <a:ext uri="{FF2B5EF4-FFF2-40B4-BE49-F238E27FC236}">
                <a16:creationId xmlns:a16="http://schemas.microsoft.com/office/drawing/2014/main" id="{38B3BB18-9117-F615-0C0A-344452309EC6}"/>
              </a:ext>
            </a:extLst>
          </p:cNvPr>
          <p:cNvSpPr txBox="1"/>
          <p:nvPr/>
        </p:nvSpPr>
        <p:spPr>
          <a:xfrm>
            <a:off x="4997933" y="451669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86</a:t>
            </a:r>
          </a:p>
        </p:txBody>
      </p:sp>
      <p:pic>
        <p:nvPicPr>
          <p:cNvPr id="73766" name="Picture 73765" descr="A screen shot of a computer screen&#10;&#10;Description automatically generated">
            <a:extLst>
              <a:ext uri="{FF2B5EF4-FFF2-40B4-BE49-F238E27FC236}">
                <a16:creationId xmlns:a16="http://schemas.microsoft.com/office/drawing/2014/main" id="{B31D9370-21ED-122F-EAB6-0B44752F9C97}"/>
              </a:ext>
            </a:extLst>
          </p:cNvPr>
          <p:cNvPicPr>
            <a:picLocks noChangeAspect="1"/>
          </p:cNvPicPr>
          <p:nvPr/>
        </p:nvPicPr>
        <p:blipFill>
          <a:blip r:embed="rId3"/>
          <a:stretch>
            <a:fillRect/>
          </a:stretch>
        </p:blipFill>
        <p:spPr>
          <a:xfrm>
            <a:off x="866798" y="1841039"/>
            <a:ext cx="4295228" cy="2670006"/>
          </a:xfrm>
          <a:prstGeom prst="rect">
            <a:avLst/>
          </a:prstGeom>
        </p:spPr>
      </p:pic>
      <p:sp>
        <p:nvSpPr>
          <p:cNvPr id="73767" name="TextBox 73766">
            <a:extLst>
              <a:ext uri="{FF2B5EF4-FFF2-40B4-BE49-F238E27FC236}">
                <a16:creationId xmlns:a16="http://schemas.microsoft.com/office/drawing/2014/main" id="{89B1170B-9621-A820-E87B-74381A927EB0}"/>
              </a:ext>
            </a:extLst>
          </p:cNvPr>
          <p:cNvSpPr txBox="1"/>
          <p:nvPr/>
        </p:nvSpPr>
        <p:spPr>
          <a:xfrm>
            <a:off x="683398" y="3867549"/>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a:t>
            </a:r>
          </a:p>
        </p:txBody>
      </p:sp>
      <p:sp>
        <p:nvSpPr>
          <p:cNvPr id="73768" name="TextBox 73767">
            <a:extLst>
              <a:ext uri="{FF2B5EF4-FFF2-40B4-BE49-F238E27FC236}">
                <a16:creationId xmlns:a16="http://schemas.microsoft.com/office/drawing/2014/main" id="{A0D95ED4-A235-269C-5BE4-19C0CE5E6184}"/>
              </a:ext>
            </a:extLst>
          </p:cNvPr>
          <p:cNvSpPr txBox="1"/>
          <p:nvPr/>
        </p:nvSpPr>
        <p:spPr>
          <a:xfrm>
            <a:off x="683398" y="285843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60</a:t>
            </a:r>
          </a:p>
        </p:txBody>
      </p:sp>
      <p:sp>
        <p:nvSpPr>
          <p:cNvPr id="73769" name="TextBox 73768">
            <a:extLst>
              <a:ext uri="{FF2B5EF4-FFF2-40B4-BE49-F238E27FC236}">
                <a16:creationId xmlns:a16="http://schemas.microsoft.com/office/drawing/2014/main" id="{3A350833-CA50-F5D8-FC79-E5CEBAD4559A}"/>
              </a:ext>
            </a:extLst>
          </p:cNvPr>
          <p:cNvSpPr txBox="1"/>
          <p:nvPr/>
        </p:nvSpPr>
        <p:spPr>
          <a:xfrm>
            <a:off x="683398" y="2347255"/>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80</a:t>
            </a:r>
          </a:p>
        </p:txBody>
      </p:sp>
      <p:sp>
        <p:nvSpPr>
          <p:cNvPr id="73770" name="TextBox 73769">
            <a:extLst>
              <a:ext uri="{FF2B5EF4-FFF2-40B4-BE49-F238E27FC236}">
                <a16:creationId xmlns:a16="http://schemas.microsoft.com/office/drawing/2014/main" id="{9F9F690C-FDFD-9295-808C-3EC8F2842CA0}"/>
              </a:ext>
            </a:extLst>
          </p:cNvPr>
          <p:cNvSpPr txBox="1"/>
          <p:nvPr/>
        </p:nvSpPr>
        <p:spPr>
          <a:xfrm>
            <a:off x="753930" y="4394599"/>
            <a:ext cx="70532"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a:t>
            </a:r>
          </a:p>
        </p:txBody>
      </p:sp>
      <p:sp>
        <p:nvSpPr>
          <p:cNvPr id="73771" name="TextBox 73770">
            <a:extLst>
              <a:ext uri="{FF2B5EF4-FFF2-40B4-BE49-F238E27FC236}">
                <a16:creationId xmlns:a16="http://schemas.microsoft.com/office/drawing/2014/main" id="{38882F53-2C1D-5277-3777-25F93D94CC04}"/>
              </a:ext>
            </a:extLst>
          </p:cNvPr>
          <p:cNvSpPr txBox="1"/>
          <p:nvPr/>
        </p:nvSpPr>
        <p:spPr>
          <a:xfrm>
            <a:off x="612866" y="1851955"/>
            <a:ext cx="21159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100</a:t>
            </a:r>
          </a:p>
        </p:txBody>
      </p:sp>
      <p:sp>
        <p:nvSpPr>
          <p:cNvPr id="73772" name="TextBox 73771">
            <a:extLst>
              <a:ext uri="{FF2B5EF4-FFF2-40B4-BE49-F238E27FC236}">
                <a16:creationId xmlns:a16="http://schemas.microsoft.com/office/drawing/2014/main" id="{344E9458-04F1-5249-9B48-A935DF21F6BA}"/>
              </a:ext>
            </a:extLst>
          </p:cNvPr>
          <p:cNvSpPr txBox="1"/>
          <p:nvPr/>
        </p:nvSpPr>
        <p:spPr>
          <a:xfrm>
            <a:off x="1218556" y="451669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a:t>
            </a:r>
          </a:p>
        </p:txBody>
      </p:sp>
      <p:sp>
        <p:nvSpPr>
          <p:cNvPr id="73773" name="TextBox 73772">
            <a:extLst>
              <a:ext uri="{FF2B5EF4-FFF2-40B4-BE49-F238E27FC236}">
                <a16:creationId xmlns:a16="http://schemas.microsoft.com/office/drawing/2014/main" id="{189DD4EE-2906-393B-904C-6B3D13D4D7D0}"/>
              </a:ext>
            </a:extLst>
          </p:cNvPr>
          <p:cNvSpPr txBox="1"/>
          <p:nvPr/>
        </p:nvSpPr>
        <p:spPr>
          <a:xfrm>
            <a:off x="1542406" y="451669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sp>
        <p:nvSpPr>
          <p:cNvPr id="73774" name="TextBox 73773">
            <a:extLst>
              <a:ext uri="{FF2B5EF4-FFF2-40B4-BE49-F238E27FC236}">
                <a16:creationId xmlns:a16="http://schemas.microsoft.com/office/drawing/2014/main" id="{8A2CB6AC-248E-8129-F77E-04BE7D46B2E1}"/>
              </a:ext>
            </a:extLst>
          </p:cNvPr>
          <p:cNvSpPr txBox="1"/>
          <p:nvPr/>
        </p:nvSpPr>
        <p:spPr>
          <a:xfrm>
            <a:off x="1863081" y="451669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9</a:t>
            </a:r>
          </a:p>
        </p:txBody>
      </p:sp>
      <p:sp>
        <p:nvSpPr>
          <p:cNvPr id="73775" name="TextBox 73774">
            <a:extLst>
              <a:ext uri="{FF2B5EF4-FFF2-40B4-BE49-F238E27FC236}">
                <a16:creationId xmlns:a16="http://schemas.microsoft.com/office/drawing/2014/main" id="{56FB0DD4-F402-E4CF-3449-1821205089DD}"/>
              </a:ext>
            </a:extLst>
          </p:cNvPr>
          <p:cNvSpPr txBox="1"/>
          <p:nvPr/>
        </p:nvSpPr>
        <p:spPr>
          <a:xfrm>
            <a:off x="2154840" y="451669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p:txBody>
      </p:sp>
      <p:sp>
        <p:nvSpPr>
          <p:cNvPr id="73776" name="TextBox 73775">
            <a:extLst>
              <a:ext uri="{FF2B5EF4-FFF2-40B4-BE49-F238E27FC236}">
                <a16:creationId xmlns:a16="http://schemas.microsoft.com/office/drawing/2014/main" id="{FD225420-63BF-BEEE-4B32-B040A7227511}"/>
              </a:ext>
            </a:extLst>
          </p:cNvPr>
          <p:cNvSpPr txBox="1"/>
          <p:nvPr/>
        </p:nvSpPr>
        <p:spPr>
          <a:xfrm>
            <a:off x="2475515" y="451669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15</a:t>
            </a:r>
          </a:p>
        </p:txBody>
      </p:sp>
      <p:sp>
        <p:nvSpPr>
          <p:cNvPr id="73777" name="TextBox 73776">
            <a:extLst>
              <a:ext uri="{FF2B5EF4-FFF2-40B4-BE49-F238E27FC236}">
                <a16:creationId xmlns:a16="http://schemas.microsoft.com/office/drawing/2014/main" id="{B2539468-2A89-DD10-DC53-4DF0FD49EEBD}"/>
              </a:ext>
            </a:extLst>
          </p:cNvPr>
          <p:cNvSpPr txBox="1"/>
          <p:nvPr/>
        </p:nvSpPr>
        <p:spPr>
          <a:xfrm>
            <a:off x="2783490" y="451669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18</a:t>
            </a:r>
          </a:p>
        </p:txBody>
      </p:sp>
      <p:sp>
        <p:nvSpPr>
          <p:cNvPr id="73778" name="TextBox 73777">
            <a:extLst>
              <a:ext uri="{FF2B5EF4-FFF2-40B4-BE49-F238E27FC236}">
                <a16:creationId xmlns:a16="http://schemas.microsoft.com/office/drawing/2014/main" id="{C48C8F60-9C4D-3FA1-F605-8D79C859FB57}"/>
              </a:ext>
            </a:extLst>
          </p:cNvPr>
          <p:cNvSpPr txBox="1"/>
          <p:nvPr/>
        </p:nvSpPr>
        <p:spPr>
          <a:xfrm>
            <a:off x="3110515" y="451669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21</a:t>
            </a:r>
          </a:p>
        </p:txBody>
      </p:sp>
      <p:sp>
        <p:nvSpPr>
          <p:cNvPr id="73779" name="TextBox 73778">
            <a:extLst>
              <a:ext uri="{FF2B5EF4-FFF2-40B4-BE49-F238E27FC236}">
                <a16:creationId xmlns:a16="http://schemas.microsoft.com/office/drawing/2014/main" id="{08F69D07-F911-4BA1-F6F8-081D5379EC26}"/>
              </a:ext>
            </a:extLst>
          </p:cNvPr>
          <p:cNvSpPr txBox="1"/>
          <p:nvPr/>
        </p:nvSpPr>
        <p:spPr>
          <a:xfrm>
            <a:off x="3431190" y="451669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24</a:t>
            </a:r>
          </a:p>
        </p:txBody>
      </p:sp>
      <p:sp>
        <p:nvSpPr>
          <p:cNvPr id="73780" name="TextBox 73779">
            <a:extLst>
              <a:ext uri="{FF2B5EF4-FFF2-40B4-BE49-F238E27FC236}">
                <a16:creationId xmlns:a16="http://schemas.microsoft.com/office/drawing/2014/main" id="{06745648-305F-1ECF-B034-A1D6D81A93AA}"/>
              </a:ext>
            </a:extLst>
          </p:cNvPr>
          <p:cNvSpPr txBox="1"/>
          <p:nvPr/>
        </p:nvSpPr>
        <p:spPr>
          <a:xfrm>
            <a:off x="3755040" y="451669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27</a:t>
            </a:r>
          </a:p>
        </p:txBody>
      </p:sp>
      <p:sp>
        <p:nvSpPr>
          <p:cNvPr id="73781" name="TextBox 73780">
            <a:extLst>
              <a:ext uri="{FF2B5EF4-FFF2-40B4-BE49-F238E27FC236}">
                <a16:creationId xmlns:a16="http://schemas.microsoft.com/office/drawing/2014/main" id="{3223D3B2-B18B-A733-369D-4F2795F2F60F}"/>
              </a:ext>
            </a:extLst>
          </p:cNvPr>
          <p:cNvSpPr txBox="1"/>
          <p:nvPr/>
        </p:nvSpPr>
        <p:spPr>
          <a:xfrm>
            <a:off x="4072540" y="451669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30</a:t>
            </a:r>
          </a:p>
        </p:txBody>
      </p:sp>
      <p:sp>
        <p:nvSpPr>
          <p:cNvPr id="73782" name="TextBox 73781">
            <a:extLst>
              <a:ext uri="{FF2B5EF4-FFF2-40B4-BE49-F238E27FC236}">
                <a16:creationId xmlns:a16="http://schemas.microsoft.com/office/drawing/2014/main" id="{A01A31E5-1A5E-878D-6946-3CE84994C097}"/>
              </a:ext>
            </a:extLst>
          </p:cNvPr>
          <p:cNvSpPr txBox="1"/>
          <p:nvPr/>
        </p:nvSpPr>
        <p:spPr>
          <a:xfrm>
            <a:off x="4740758" y="451669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36</a:t>
            </a:r>
          </a:p>
        </p:txBody>
      </p:sp>
      <p:sp>
        <p:nvSpPr>
          <p:cNvPr id="73784" name="TextBox 73783">
            <a:extLst>
              <a:ext uri="{FF2B5EF4-FFF2-40B4-BE49-F238E27FC236}">
                <a16:creationId xmlns:a16="http://schemas.microsoft.com/office/drawing/2014/main" id="{BD66A1FD-D08A-D9B4-8EF8-B1B60221350E}"/>
              </a:ext>
            </a:extLst>
          </p:cNvPr>
          <p:cNvSpPr txBox="1"/>
          <p:nvPr/>
        </p:nvSpPr>
        <p:spPr>
          <a:xfrm>
            <a:off x="4416908" y="451669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33</a:t>
            </a:r>
          </a:p>
        </p:txBody>
      </p:sp>
      <p:sp>
        <p:nvSpPr>
          <p:cNvPr id="73785" name="TextBox 73784">
            <a:extLst>
              <a:ext uri="{FF2B5EF4-FFF2-40B4-BE49-F238E27FC236}">
                <a16:creationId xmlns:a16="http://schemas.microsoft.com/office/drawing/2014/main" id="{AF109949-0F58-40CE-BC61-B3C205297EF7}"/>
              </a:ext>
            </a:extLst>
          </p:cNvPr>
          <p:cNvSpPr txBox="1"/>
          <p:nvPr/>
        </p:nvSpPr>
        <p:spPr>
          <a:xfrm>
            <a:off x="884964" y="4870765"/>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76</a:t>
            </a:r>
          </a:p>
          <a:p>
            <a:pPr algn="ctr"/>
            <a:r>
              <a:rPr lang="en-GB" sz="800" dirty="0">
                <a:latin typeface="Arial" panose="020B0604020202020204" pitchFamily="34" charset="0"/>
                <a:ea typeface="Aileron" charset="0"/>
                <a:cs typeface="Arial" panose="020B0604020202020204" pitchFamily="34" charset="0"/>
              </a:rPr>
              <a:t>84</a:t>
            </a:r>
          </a:p>
        </p:txBody>
      </p:sp>
      <p:sp>
        <p:nvSpPr>
          <p:cNvPr id="73786" name="TextBox 73785">
            <a:extLst>
              <a:ext uri="{FF2B5EF4-FFF2-40B4-BE49-F238E27FC236}">
                <a16:creationId xmlns:a16="http://schemas.microsoft.com/office/drawing/2014/main" id="{1FA45F73-836D-AB85-04B8-C231F147E472}"/>
              </a:ext>
            </a:extLst>
          </p:cNvPr>
          <p:cNvSpPr txBox="1"/>
          <p:nvPr/>
        </p:nvSpPr>
        <p:spPr>
          <a:xfrm>
            <a:off x="5039611" y="4870765"/>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0</a:t>
            </a:r>
          </a:p>
          <a:p>
            <a:pPr algn="ctr"/>
            <a:r>
              <a:rPr lang="en-GB" sz="800" dirty="0">
                <a:latin typeface="Arial" panose="020B0604020202020204" pitchFamily="34" charset="0"/>
                <a:ea typeface="Aileron" charset="0"/>
                <a:cs typeface="Arial" panose="020B0604020202020204" pitchFamily="34" charset="0"/>
              </a:rPr>
              <a:t>1</a:t>
            </a:r>
          </a:p>
        </p:txBody>
      </p:sp>
      <p:sp>
        <p:nvSpPr>
          <p:cNvPr id="73787" name="TextBox 73786">
            <a:extLst>
              <a:ext uri="{FF2B5EF4-FFF2-40B4-BE49-F238E27FC236}">
                <a16:creationId xmlns:a16="http://schemas.microsoft.com/office/drawing/2014/main" id="{5B3A70DF-FE9C-E807-976E-EA97BBAB2182}"/>
              </a:ext>
            </a:extLst>
          </p:cNvPr>
          <p:cNvSpPr txBox="1"/>
          <p:nvPr/>
        </p:nvSpPr>
        <p:spPr>
          <a:xfrm>
            <a:off x="1196114" y="4870765"/>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34</a:t>
            </a:r>
          </a:p>
          <a:p>
            <a:pPr algn="ctr"/>
            <a:r>
              <a:rPr lang="en-GB" sz="800" dirty="0">
                <a:latin typeface="Arial" panose="020B0604020202020204" pitchFamily="34" charset="0"/>
                <a:ea typeface="Aileron" charset="0"/>
                <a:cs typeface="Arial" panose="020B0604020202020204" pitchFamily="34" charset="0"/>
              </a:rPr>
              <a:t>20</a:t>
            </a:r>
          </a:p>
        </p:txBody>
      </p:sp>
      <p:sp>
        <p:nvSpPr>
          <p:cNvPr id="73788" name="TextBox 73787">
            <a:extLst>
              <a:ext uri="{FF2B5EF4-FFF2-40B4-BE49-F238E27FC236}">
                <a16:creationId xmlns:a16="http://schemas.microsoft.com/office/drawing/2014/main" id="{F3BA4B91-CF26-98ED-EB55-E25EC66362A6}"/>
              </a:ext>
            </a:extLst>
          </p:cNvPr>
          <p:cNvSpPr txBox="1"/>
          <p:nvPr/>
        </p:nvSpPr>
        <p:spPr>
          <a:xfrm>
            <a:off x="1519964" y="4870765"/>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14</a:t>
            </a:r>
          </a:p>
          <a:p>
            <a:pPr algn="ctr"/>
            <a:r>
              <a:rPr lang="en-GB" sz="800" dirty="0">
                <a:latin typeface="Arial" panose="020B0604020202020204" pitchFamily="34" charset="0"/>
                <a:ea typeface="Aileron" charset="0"/>
                <a:cs typeface="Arial" panose="020B0604020202020204" pitchFamily="34" charset="0"/>
              </a:rPr>
              <a:t>9</a:t>
            </a:r>
          </a:p>
        </p:txBody>
      </p:sp>
      <p:sp>
        <p:nvSpPr>
          <p:cNvPr id="73789" name="TextBox 73788">
            <a:extLst>
              <a:ext uri="{FF2B5EF4-FFF2-40B4-BE49-F238E27FC236}">
                <a16:creationId xmlns:a16="http://schemas.microsoft.com/office/drawing/2014/main" id="{2E066609-AC61-B72B-CEB9-22BF866837A2}"/>
              </a:ext>
            </a:extLst>
          </p:cNvPr>
          <p:cNvSpPr txBox="1"/>
          <p:nvPr/>
        </p:nvSpPr>
        <p:spPr>
          <a:xfrm>
            <a:off x="1869493" y="4870765"/>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7</a:t>
            </a:r>
          </a:p>
          <a:p>
            <a:pPr algn="ctr"/>
            <a:r>
              <a:rPr lang="en-GB" sz="800" dirty="0">
                <a:latin typeface="Arial" panose="020B0604020202020204" pitchFamily="34" charset="0"/>
                <a:ea typeface="Aileron" charset="0"/>
                <a:cs typeface="Arial" panose="020B0604020202020204" pitchFamily="34" charset="0"/>
              </a:rPr>
              <a:t>7</a:t>
            </a:r>
          </a:p>
        </p:txBody>
      </p:sp>
      <p:sp>
        <p:nvSpPr>
          <p:cNvPr id="73790" name="TextBox 73789">
            <a:extLst>
              <a:ext uri="{FF2B5EF4-FFF2-40B4-BE49-F238E27FC236}">
                <a16:creationId xmlns:a16="http://schemas.microsoft.com/office/drawing/2014/main" id="{03F30466-05F9-E18B-A53E-EF99C9603975}"/>
              </a:ext>
            </a:extLst>
          </p:cNvPr>
          <p:cNvSpPr txBox="1"/>
          <p:nvPr/>
        </p:nvSpPr>
        <p:spPr>
          <a:xfrm>
            <a:off x="2196518" y="4870765"/>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6</a:t>
            </a:r>
          </a:p>
          <a:p>
            <a:pPr algn="ctr"/>
            <a:r>
              <a:rPr lang="en-GB" sz="800" dirty="0">
                <a:latin typeface="Arial" panose="020B0604020202020204" pitchFamily="34" charset="0"/>
                <a:ea typeface="Aileron" charset="0"/>
                <a:cs typeface="Arial" panose="020B0604020202020204" pitchFamily="34" charset="0"/>
              </a:rPr>
              <a:t>3</a:t>
            </a:r>
          </a:p>
        </p:txBody>
      </p:sp>
      <p:sp>
        <p:nvSpPr>
          <p:cNvPr id="73791" name="TextBox 73790">
            <a:extLst>
              <a:ext uri="{FF2B5EF4-FFF2-40B4-BE49-F238E27FC236}">
                <a16:creationId xmlns:a16="http://schemas.microsoft.com/office/drawing/2014/main" id="{353AB496-077C-12ED-CCAB-780C564DB8AA}"/>
              </a:ext>
            </a:extLst>
          </p:cNvPr>
          <p:cNvSpPr txBox="1"/>
          <p:nvPr/>
        </p:nvSpPr>
        <p:spPr>
          <a:xfrm>
            <a:off x="2517193" y="4870765"/>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5</a:t>
            </a:r>
          </a:p>
          <a:p>
            <a:pPr algn="ctr"/>
            <a:r>
              <a:rPr lang="en-GB" sz="800" dirty="0">
                <a:latin typeface="Arial" panose="020B0604020202020204" pitchFamily="34" charset="0"/>
                <a:ea typeface="Aileron" charset="0"/>
                <a:cs typeface="Arial" panose="020B0604020202020204" pitchFamily="34" charset="0"/>
              </a:rPr>
              <a:t>3</a:t>
            </a:r>
          </a:p>
        </p:txBody>
      </p:sp>
      <p:sp>
        <p:nvSpPr>
          <p:cNvPr id="73792" name="TextBox 73791">
            <a:extLst>
              <a:ext uri="{FF2B5EF4-FFF2-40B4-BE49-F238E27FC236}">
                <a16:creationId xmlns:a16="http://schemas.microsoft.com/office/drawing/2014/main" id="{0DF8B2F5-1151-00A1-650F-F7B7CD8382B7}"/>
              </a:ext>
            </a:extLst>
          </p:cNvPr>
          <p:cNvSpPr txBox="1"/>
          <p:nvPr/>
        </p:nvSpPr>
        <p:spPr>
          <a:xfrm>
            <a:off x="2825168" y="4870765"/>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5</a:t>
            </a:r>
          </a:p>
          <a:p>
            <a:pPr algn="ctr"/>
            <a:r>
              <a:rPr lang="en-GB" sz="800" dirty="0">
                <a:latin typeface="Arial" panose="020B0604020202020204" pitchFamily="34" charset="0"/>
                <a:ea typeface="Aileron" charset="0"/>
                <a:cs typeface="Arial" panose="020B0604020202020204" pitchFamily="34" charset="0"/>
              </a:rPr>
              <a:t>2</a:t>
            </a:r>
          </a:p>
        </p:txBody>
      </p:sp>
      <p:sp>
        <p:nvSpPr>
          <p:cNvPr id="73793" name="TextBox 73792">
            <a:extLst>
              <a:ext uri="{FF2B5EF4-FFF2-40B4-BE49-F238E27FC236}">
                <a16:creationId xmlns:a16="http://schemas.microsoft.com/office/drawing/2014/main" id="{7CAC03EB-FCCA-85E8-B03B-E056DEDFFF2D}"/>
              </a:ext>
            </a:extLst>
          </p:cNvPr>
          <p:cNvSpPr txBox="1"/>
          <p:nvPr/>
        </p:nvSpPr>
        <p:spPr>
          <a:xfrm>
            <a:off x="3152193" y="4870765"/>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a:t>
            </a:r>
          </a:p>
          <a:p>
            <a:pPr algn="ctr"/>
            <a:r>
              <a:rPr lang="en-GB" sz="800" dirty="0">
                <a:latin typeface="Arial" panose="020B0604020202020204" pitchFamily="34" charset="0"/>
                <a:ea typeface="Aileron" charset="0"/>
                <a:cs typeface="Arial" panose="020B0604020202020204" pitchFamily="34" charset="0"/>
              </a:rPr>
              <a:t>2</a:t>
            </a:r>
          </a:p>
        </p:txBody>
      </p:sp>
      <p:sp>
        <p:nvSpPr>
          <p:cNvPr id="73794" name="TextBox 73793">
            <a:extLst>
              <a:ext uri="{FF2B5EF4-FFF2-40B4-BE49-F238E27FC236}">
                <a16:creationId xmlns:a16="http://schemas.microsoft.com/office/drawing/2014/main" id="{DF498B76-5AFF-558E-AF65-3870EF453E48}"/>
              </a:ext>
            </a:extLst>
          </p:cNvPr>
          <p:cNvSpPr txBox="1"/>
          <p:nvPr/>
        </p:nvSpPr>
        <p:spPr>
          <a:xfrm>
            <a:off x="3472868" y="4870765"/>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a:t>
            </a:r>
          </a:p>
          <a:p>
            <a:pPr algn="ctr"/>
            <a:r>
              <a:rPr lang="en-GB" sz="800" dirty="0">
                <a:latin typeface="Arial" panose="020B0604020202020204" pitchFamily="34" charset="0"/>
                <a:ea typeface="Aileron" charset="0"/>
                <a:cs typeface="Arial" panose="020B0604020202020204" pitchFamily="34" charset="0"/>
              </a:rPr>
              <a:t>2</a:t>
            </a:r>
          </a:p>
        </p:txBody>
      </p:sp>
      <p:sp>
        <p:nvSpPr>
          <p:cNvPr id="73795" name="TextBox 73794">
            <a:extLst>
              <a:ext uri="{FF2B5EF4-FFF2-40B4-BE49-F238E27FC236}">
                <a16:creationId xmlns:a16="http://schemas.microsoft.com/office/drawing/2014/main" id="{1702F49A-53F2-C4C6-092A-AC01445E0109}"/>
              </a:ext>
            </a:extLst>
          </p:cNvPr>
          <p:cNvSpPr txBox="1"/>
          <p:nvPr/>
        </p:nvSpPr>
        <p:spPr>
          <a:xfrm>
            <a:off x="3796718" y="4870765"/>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a:t>
            </a:r>
          </a:p>
          <a:p>
            <a:pPr algn="ctr"/>
            <a:r>
              <a:rPr lang="en-GB" sz="800" dirty="0">
                <a:latin typeface="Arial" panose="020B0604020202020204" pitchFamily="34" charset="0"/>
                <a:ea typeface="Aileron" charset="0"/>
                <a:cs typeface="Arial" panose="020B0604020202020204" pitchFamily="34" charset="0"/>
              </a:rPr>
              <a:t>2</a:t>
            </a:r>
          </a:p>
        </p:txBody>
      </p:sp>
      <p:sp>
        <p:nvSpPr>
          <p:cNvPr id="73796" name="TextBox 73795">
            <a:extLst>
              <a:ext uri="{FF2B5EF4-FFF2-40B4-BE49-F238E27FC236}">
                <a16:creationId xmlns:a16="http://schemas.microsoft.com/office/drawing/2014/main" id="{F5200827-5D4B-5362-84D5-95DA3496B175}"/>
              </a:ext>
            </a:extLst>
          </p:cNvPr>
          <p:cNvSpPr txBox="1"/>
          <p:nvPr/>
        </p:nvSpPr>
        <p:spPr>
          <a:xfrm>
            <a:off x="4114218" y="4870765"/>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a:t>
            </a:r>
          </a:p>
          <a:p>
            <a:pPr algn="ctr"/>
            <a:r>
              <a:rPr lang="en-GB" sz="800" dirty="0">
                <a:latin typeface="Arial" panose="020B0604020202020204" pitchFamily="34" charset="0"/>
                <a:ea typeface="Aileron" charset="0"/>
                <a:cs typeface="Arial" panose="020B0604020202020204" pitchFamily="34" charset="0"/>
              </a:rPr>
              <a:t>2</a:t>
            </a:r>
          </a:p>
        </p:txBody>
      </p:sp>
      <p:sp>
        <p:nvSpPr>
          <p:cNvPr id="73797" name="TextBox 73796">
            <a:extLst>
              <a:ext uri="{FF2B5EF4-FFF2-40B4-BE49-F238E27FC236}">
                <a16:creationId xmlns:a16="http://schemas.microsoft.com/office/drawing/2014/main" id="{8FA30997-D06C-BC24-622F-59525A49D3C0}"/>
              </a:ext>
            </a:extLst>
          </p:cNvPr>
          <p:cNvSpPr txBox="1"/>
          <p:nvPr/>
        </p:nvSpPr>
        <p:spPr>
          <a:xfrm>
            <a:off x="4782436" y="4870765"/>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0</a:t>
            </a:r>
          </a:p>
          <a:p>
            <a:pPr algn="ctr"/>
            <a:r>
              <a:rPr lang="en-GB" sz="800" dirty="0">
                <a:latin typeface="Arial" panose="020B0604020202020204" pitchFamily="34" charset="0"/>
                <a:ea typeface="Aileron" charset="0"/>
                <a:cs typeface="Arial" panose="020B0604020202020204" pitchFamily="34" charset="0"/>
              </a:rPr>
              <a:t>1</a:t>
            </a:r>
          </a:p>
        </p:txBody>
      </p:sp>
      <p:sp>
        <p:nvSpPr>
          <p:cNvPr id="73798" name="TextBox 73797">
            <a:extLst>
              <a:ext uri="{FF2B5EF4-FFF2-40B4-BE49-F238E27FC236}">
                <a16:creationId xmlns:a16="http://schemas.microsoft.com/office/drawing/2014/main" id="{2B04B083-C735-5191-ABA6-460D555575CE}"/>
              </a:ext>
            </a:extLst>
          </p:cNvPr>
          <p:cNvSpPr txBox="1"/>
          <p:nvPr/>
        </p:nvSpPr>
        <p:spPr>
          <a:xfrm>
            <a:off x="4458586" y="4870765"/>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a:t>
            </a:r>
          </a:p>
          <a:p>
            <a:pPr algn="ctr"/>
            <a:r>
              <a:rPr lang="en-GB" sz="800" dirty="0">
                <a:latin typeface="Arial" panose="020B0604020202020204" pitchFamily="34" charset="0"/>
                <a:ea typeface="Aileron" charset="0"/>
                <a:cs typeface="Arial" panose="020B0604020202020204" pitchFamily="34" charset="0"/>
              </a:rPr>
              <a:t>2</a:t>
            </a:r>
          </a:p>
        </p:txBody>
      </p:sp>
      <p:graphicFrame>
        <p:nvGraphicFramePr>
          <p:cNvPr id="73799" name="Table 73798">
            <a:extLst>
              <a:ext uri="{FF2B5EF4-FFF2-40B4-BE49-F238E27FC236}">
                <a16:creationId xmlns:a16="http://schemas.microsoft.com/office/drawing/2014/main" id="{39C8EB3F-88C4-67D8-7AAE-D3186840C364}"/>
              </a:ext>
            </a:extLst>
          </p:cNvPr>
          <p:cNvGraphicFramePr>
            <a:graphicFrameLocks noGrp="1"/>
          </p:cNvGraphicFramePr>
          <p:nvPr/>
        </p:nvGraphicFramePr>
        <p:xfrm>
          <a:off x="1713308" y="1916832"/>
          <a:ext cx="3476858" cy="626400"/>
        </p:xfrm>
        <a:graphic>
          <a:graphicData uri="http://schemas.openxmlformats.org/drawingml/2006/table">
            <a:tbl>
              <a:tblPr firstRow="1" bandRow="1">
                <a:tableStyleId>{5C22544A-7EE6-4342-B048-85BDC9FD1C3A}</a:tableStyleId>
              </a:tblPr>
              <a:tblGrid>
                <a:gridCol w="1466982">
                  <a:extLst>
                    <a:ext uri="{9D8B030D-6E8A-4147-A177-3AD203B41FA5}">
                      <a16:colId xmlns:a16="http://schemas.microsoft.com/office/drawing/2014/main" val="2870562913"/>
                    </a:ext>
                  </a:extLst>
                </a:gridCol>
                <a:gridCol w="1004938">
                  <a:extLst>
                    <a:ext uri="{9D8B030D-6E8A-4147-A177-3AD203B41FA5}">
                      <a16:colId xmlns:a16="http://schemas.microsoft.com/office/drawing/2014/main" val="3546940678"/>
                    </a:ext>
                  </a:extLst>
                </a:gridCol>
                <a:gridCol w="1004938">
                  <a:extLst>
                    <a:ext uri="{9D8B030D-6E8A-4147-A177-3AD203B41FA5}">
                      <a16:colId xmlns:a16="http://schemas.microsoft.com/office/drawing/2014/main" val="2129270681"/>
                    </a:ext>
                  </a:extLst>
                </a:gridCol>
              </a:tblGrid>
              <a:tr h="132179">
                <a:tc>
                  <a:txBody>
                    <a:bodyPr/>
                    <a:lstStyle/>
                    <a:p>
                      <a:endParaRPr lang="en-US" sz="900" b="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OFF</a:t>
                      </a:r>
                      <a:endParaRPr lang="en-US" sz="900" b="0" dirty="0">
                        <a:latin typeface="Arial" panose="020B0604020202020204" pitchFamily="34" charset="0"/>
                        <a:cs typeface="Arial" panose="020B0604020202020204" pitchFamily="34" charset="0"/>
                      </a:endParaRPr>
                    </a:p>
                  </a:txBody>
                  <a:tcPr marL="36000" marR="3600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900" dirty="0">
                          <a:latin typeface="Arial" panose="020B0604020202020204" pitchFamily="34" charset="0"/>
                          <a:cs typeface="Arial" panose="020B0604020202020204" pitchFamily="34" charset="0"/>
                        </a:rPr>
                        <a:t>FF</a:t>
                      </a:r>
                      <a:endParaRPr lang="en-US" sz="900" b="0" dirty="0">
                        <a:latin typeface="Arial" panose="020B0604020202020204" pitchFamily="34" charset="0"/>
                        <a:cs typeface="Arial" panose="020B0604020202020204" pitchFamily="34" charset="0"/>
                      </a:endParaRPr>
                    </a:p>
                  </a:txBody>
                  <a:tcPr marL="36000" marR="36000" marT="9720" marB="9720" anchor="b">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728807471"/>
                  </a:ext>
                </a:extLst>
              </a:tr>
              <a:tr h="70969">
                <a:tc>
                  <a:txBody>
                    <a:bodyPr/>
                    <a:lstStyle/>
                    <a:p>
                      <a:r>
                        <a:rPr lang="en-US" sz="900" b="0" dirty="0">
                          <a:latin typeface="Arial" panose="020B0604020202020204" pitchFamily="34" charset="0"/>
                          <a:cs typeface="Arial" panose="020B0604020202020204" pitchFamily="34" charset="0"/>
                        </a:rPr>
                        <a:t>Median (95% CI), months</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2.9 (2.4-3.2)</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2.0 (1.6-2.3)</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386912"/>
                  </a:ext>
                </a:extLst>
              </a:tr>
              <a:tr h="70969">
                <a:tc>
                  <a:txBody>
                    <a:bodyPr/>
                    <a:lstStyle/>
                    <a:p>
                      <a:r>
                        <a:rPr lang="en-US" sz="900" b="0" dirty="0">
                          <a:latin typeface="Arial" panose="020B0604020202020204" pitchFamily="34" charset="0"/>
                          <a:cs typeface="Arial" panose="020B0604020202020204" pitchFamily="34" charset="0"/>
                        </a:rPr>
                        <a:t>Log-rank</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900" dirty="0">
                          <a:latin typeface="Arial" panose="020B0604020202020204" pitchFamily="34" charset="0"/>
                          <a:cs typeface="Arial" panose="020B0604020202020204" pitchFamily="34" charset="0"/>
                        </a:rPr>
                        <a:t>P=0.019</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27648"/>
                  </a:ext>
                </a:extLst>
              </a:tr>
              <a:tr h="70969">
                <a:tc>
                  <a:txBody>
                    <a:bodyPr/>
                    <a:lstStyle/>
                    <a:p>
                      <a:r>
                        <a:rPr lang="en-US" sz="900" b="0" dirty="0">
                          <a:latin typeface="Arial" panose="020B0604020202020204" pitchFamily="34" charset="0"/>
                          <a:cs typeface="Arial" panose="020B0604020202020204" pitchFamily="34" charset="0"/>
                        </a:rPr>
                        <a:t>HR (95% CI)</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900" dirty="0">
                          <a:latin typeface="Arial" panose="020B0604020202020204" pitchFamily="34" charset="0"/>
                          <a:cs typeface="Arial" panose="020B0604020202020204" pitchFamily="34" charset="0"/>
                        </a:rPr>
                        <a:t>0.68 (0.50-0.94)</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dirty="0"/>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9964665"/>
                  </a:ext>
                </a:extLst>
              </a:tr>
            </a:tbl>
          </a:graphicData>
        </a:graphic>
      </p:graphicFrame>
      <p:graphicFrame>
        <p:nvGraphicFramePr>
          <p:cNvPr id="73801" name="Table 73800">
            <a:extLst>
              <a:ext uri="{FF2B5EF4-FFF2-40B4-BE49-F238E27FC236}">
                <a16:creationId xmlns:a16="http://schemas.microsoft.com/office/drawing/2014/main" id="{50B83BA4-8889-195C-ADB2-C2AAD8EAC7C8}"/>
              </a:ext>
            </a:extLst>
          </p:cNvPr>
          <p:cNvGraphicFramePr>
            <a:graphicFrameLocks noGrp="1"/>
          </p:cNvGraphicFramePr>
          <p:nvPr/>
        </p:nvGraphicFramePr>
        <p:xfrm>
          <a:off x="7393103" y="1916832"/>
          <a:ext cx="3476858" cy="626400"/>
        </p:xfrm>
        <a:graphic>
          <a:graphicData uri="http://schemas.openxmlformats.org/drawingml/2006/table">
            <a:tbl>
              <a:tblPr firstRow="1" bandRow="1">
                <a:tableStyleId>{5C22544A-7EE6-4342-B048-85BDC9FD1C3A}</a:tableStyleId>
              </a:tblPr>
              <a:tblGrid>
                <a:gridCol w="1466982">
                  <a:extLst>
                    <a:ext uri="{9D8B030D-6E8A-4147-A177-3AD203B41FA5}">
                      <a16:colId xmlns:a16="http://schemas.microsoft.com/office/drawing/2014/main" val="2870562913"/>
                    </a:ext>
                  </a:extLst>
                </a:gridCol>
                <a:gridCol w="1004938">
                  <a:extLst>
                    <a:ext uri="{9D8B030D-6E8A-4147-A177-3AD203B41FA5}">
                      <a16:colId xmlns:a16="http://schemas.microsoft.com/office/drawing/2014/main" val="3546940678"/>
                    </a:ext>
                  </a:extLst>
                </a:gridCol>
                <a:gridCol w="1004938">
                  <a:extLst>
                    <a:ext uri="{9D8B030D-6E8A-4147-A177-3AD203B41FA5}">
                      <a16:colId xmlns:a16="http://schemas.microsoft.com/office/drawing/2014/main" val="2129270681"/>
                    </a:ext>
                  </a:extLst>
                </a:gridCol>
              </a:tblGrid>
              <a:tr h="132179">
                <a:tc>
                  <a:txBody>
                    <a:bodyPr/>
                    <a:lstStyle/>
                    <a:p>
                      <a:endParaRPr lang="en-US" sz="900" b="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OFF</a:t>
                      </a:r>
                      <a:endParaRPr lang="en-US" sz="900" b="0" dirty="0">
                        <a:latin typeface="Arial" panose="020B0604020202020204" pitchFamily="34" charset="0"/>
                        <a:cs typeface="Arial" panose="020B0604020202020204" pitchFamily="34" charset="0"/>
                      </a:endParaRPr>
                    </a:p>
                  </a:txBody>
                  <a:tcPr marL="36000" marR="3600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900" dirty="0">
                          <a:latin typeface="Arial" panose="020B0604020202020204" pitchFamily="34" charset="0"/>
                          <a:cs typeface="Arial" panose="020B0604020202020204" pitchFamily="34" charset="0"/>
                        </a:rPr>
                        <a:t>FF</a:t>
                      </a:r>
                      <a:endParaRPr lang="en-US" sz="900" b="0" dirty="0">
                        <a:latin typeface="Arial" panose="020B0604020202020204" pitchFamily="34" charset="0"/>
                        <a:cs typeface="Arial" panose="020B0604020202020204" pitchFamily="34" charset="0"/>
                      </a:endParaRPr>
                    </a:p>
                  </a:txBody>
                  <a:tcPr marL="36000" marR="36000" marT="9720" marB="9720" anchor="b">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728807471"/>
                  </a:ext>
                </a:extLst>
              </a:tr>
              <a:tr h="70969">
                <a:tc>
                  <a:txBody>
                    <a:bodyPr/>
                    <a:lstStyle/>
                    <a:p>
                      <a:r>
                        <a:rPr lang="en-US" sz="900" b="0" dirty="0">
                          <a:latin typeface="Arial" panose="020B0604020202020204" pitchFamily="34" charset="0"/>
                          <a:cs typeface="Arial" panose="020B0604020202020204" pitchFamily="34" charset="0"/>
                        </a:rPr>
                        <a:t>Median (95% CI), months</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5.9 (4.1-7.4)</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3.3 (2.7-4.0)</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386912"/>
                  </a:ext>
                </a:extLst>
              </a:tr>
              <a:tr h="70969">
                <a:tc>
                  <a:txBody>
                    <a:bodyPr/>
                    <a:lstStyle/>
                    <a:p>
                      <a:r>
                        <a:rPr lang="en-US" sz="900" b="0" dirty="0">
                          <a:latin typeface="Arial" panose="020B0604020202020204" pitchFamily="34" charset="0"/>
                          <a:cs typeface="Arial" panose="020B0604020202020204" pitchFamily="34" charset="0"/>
                        </a:rPr>
                        <a:t>Log-rank</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900" dirty="0">
                          <a:latin typeface="Arial" panose="020B0604020202020204" pitchFamily="34" charset="0"/>
                          <a:cs typeface="Arial" panose="020B0604020202020204" pitchFamily="34" charset="0"/>
                        </a:rPr>
                        <a:t>P=0.010</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27648"/>
                  </a:ext>
                </a:extLst>
              </a:tr>
              <a:tr h="70969">
                <a:tc>
                  <a:txBody>
                    <a:bodyPr/>
                    <a:lstStyle/>
                    <a:p>
                      <a:r>
                        <a:rPr lang="en-US" sz="900" b="0" dirty="0">
                          <a:latin typeface="Arial" panose="020B0604020202020204" pitchFamily="34" charset="0"/>
                          <a:cs typeface="Arial" panose="020B0604020202020204" pitchFamily="34" charset="0"/>
                        </a:rPr>
                        <a:t>HR (95% CI)</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900" dirty="0">
                          <a:latin typeface="Arial" panose="020B0604020202020204" pitchFamily="34" charset="0"/>
                          <a:cs typeface="Arial" panose="020B0604020202020204" pitchFamily="34" charset="0"/>
                        </a:rPr>
                        <a:t>0.66 (0.48-0.91)</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dirty="0"/>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9964665"/>
                  </a:ext>
                </a:extLst>
              </a:tr>
            </a:tbl>
          </a:graphicData>
        </a:graphic>
      </p:graphicFrame>
      <p:sp>
        <p:nvSpPr>
          <p:cNvPr id="73840" name="TextBox 73839">
            <a:extLst>
              <a:ext uri="{FF2B5EF4-FFF2-40B4-BE49-F238E27FC236}">
                <a16:creationId xmlns:a16="http://schemas.microsoft.com/office/drawing/2014/main" id="{9CCBB6E0-7FBC-0471-AA92-B31DC6F954C4}"/>
              </a:ext>
            </a:extLst>
          </p:cNvPr>
          <p:cNvSpPr txBox="1"/>
          <p:nvPr/>
        </p:nvSpPr>
        <p:spPr>
          <a:xfrm rot="16200000">
            <a:off x="4380457" y="3036687"/>
            <a:ext cx="2575962"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Overall survival (%)</a:t>
            </a:r>
          </a:p>
        </p:txBody>
      </p:sp>
      <p:sp>
        <p:nvSpPr>
          <p:cNvPr id="73841" name="TextBox 73840">
            <a:extLst>
              <a:ext uri="{FF2B5EF4-FFF2-40B4-BE49-F238E27FC236}">
                <a16:creationId xmlns:a16="http://schemas.microsoft.com/office/drawing/2014/main" id="{8C869F31-CF5F-424D-CA40-925514EF4B58}"/>
              </a:ext>
            </a:extLst>
          </p:cNvPr>
          <p:cNvSpPr txBox="1"/>
          <p:nvPr/>
        </p:nvSpPr>
        <p:spPr>
          <a:xfrm>
            <a:off x="5481148" y="4747654"/>
            <a:ext cx="498598" cy="369332"/>
          </a:xfrm>
          <a:prstGeom prst="rect">
            <a:avLst/>
          </a:prstGeom>
          <a:noFill/>
        </p:spPr>
        <p:txBody>
          <a:bodyPr wrap="none" lIns="0" tIns="0" rIns="0" bIns="0" rtlCol="0">
            <a:spAutoFit/>
          </a:bodyPr>
          <a:lstStyle/>
          <a:p>
            <a:pPr algn="r"/>
            <a:r>
              <a:rPr lang="en-GB" sz="800" b="1" dirty="0">
                <a:solidFill>
                  <a:srgbClr val="211D1E"/>
                </a:solidFill>
                <a:effectLst/>
                <a:latin typeface="Arial" panose="020B0604020202020204" pitchFamily="34" charset="0"/>
                <a:cs typeface="Arial" panose="020B0604020202020204" pitchFamily="34" charset="0"/>
              </a:rPr>
              <a:t>No. at risk</a:t>
            </a:r>
          </a:p>
          <a:p>
            <a:pPr algn="r"/>
            <a:r>
              <a:rPr lang="en-GB" sz="800" b="1" dirty="0">
                <a:solidFill>
                  <a:schemeClr val="accent1"/>
                </a:solidFill>
                <a:latin typeface="Arial" panose="020B0604020202020204" pitchFamily="34" charset="0"/>
                <a:cs typeface="Arial" panose="020B0604020202020204" pitchFamily="34" charset="0"/>
              </a:rPr>
              <a:t>OFF</a:t>
            </a:r>
          </a:p>
          <a:p>
            <a:pPr algn="r"/>
            <a:r>
              <a:rPr lang="en-GB" sz="800" b="1" dirty="0">
                <a:solidFill>
                  <a:schemeClr val="tx2"/>
                </a:solidFill>
                <a:latin typeface="Arial" panose="020B0604020202020204" pitchFamily="34" charset="0"/>
                <a:cs typeface="Arial" panose="020B0604020202020204" pitchFamily="34" charset="0"/>
              </a:rPr>
              <a:t>FF</a:t>
            </a:r>
          </a:p>
        </p:txBody>
      </p:sp>
      <p:sp>
        <p:nvSpPr>
          <p:cNvPr id="73842" name="TextBox 73841">
            <a:extLst>
              <a:ext uri="{FF2B5EF4-FFF2-40B4-BE49-F238E27FC236}">
                <a16:creationId xmlns:a16="http://schemas.microsoft.com/office/drawing/2014/main" id="{5B8D4184-D3DF-53D7-C263-D7F35017A54D}"/>
              </a:ext>
            </a:extLst>
          </p:cNvPr>
          <p:cNvSpPr txBox="1"/>
          <p:nvPr/>
        </p:nvSpPr>
        <p:spPr>
          <a:xfrm>
            <a:off x="6370186" y="4655321"/>
            <a:ext cx="3401224"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Time (months)</a:t>
            </a:r>
          </a:p>
        </p:txBody>
      </p:sp>
      <p:sp>
        <p:nvSpPr>
          <p:cNvPr id="73843" name="TextBox 73842">
            <a:extLst>
              <a:ext uri="{FF2B5EF4-FFF2-40B4-BE49-F238E27FC236}">
                <a16:creationId xmlns:a16="http://schemas.microsoft.com/office/drawing/2014/main" id="{8A81D148-654D-A14B-E85D-2E2F51F4EC07}"/>
              </a:ext>
            </a:extLst>
          </p:cNvPr>
          <p:cNvSpPr txBox="1"/>
          <p:nvPr/>
        </p:nvSpPr>
        <p:spPr>
          <a:xfrm>
            <a:off x="5873707" y="337278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40</a:t>
            </a:r>
          </a:p>
        </p:txBody>
      </p:sp>
      <p:sp>
        <p:nvSpPr>
          <p:cNvPr id="73844" name="TextBox 73843">
            <a:extLst>
              <a:ext uri="{FF2B5EF4-FFF2-40B4-BE49-F238E27FC236}">
                <a16:creationId xmlns:a16="http://schemas.microsoft.com/office/drawing/2014/main" id="{94E354E7-B78F-EC79-4C69-97874A755645}"/>
              </a:ext>
            </a:extLst>
          </p:cNvPr>
          <p:cNvSpPr txBox="1"/>
          <p:nvPr/>
        </p:nvSpPr>
        <p:spPr>
          <a:xfrm>
            <a:off x="6097715" y="451669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pic>
        <p:nvPicPr>
          <p:cNvPr id="73846" name="Picture 73845">
            <a:extLst>
              <a:ext uri="{FF2B5EF4-FFF2-40B4-BE49-F238E27FC236}">
                <a16:creationId xmlns:a16="http://schemas.microsoft.com/office/drawing/2014/main" id="{8C9AF969-2729-E159-4321-1AAE1823DBA9}"/>
              </a:ext>
            </a:extLst>
          </p:cNvPr>
          <p:cNvPicPr>
            <a:picLocks noChangeAspect="1"/>
          </p:cNvPicPr>
          <p:nvPr/>
        </p:nvPicPr>
        <p:blipFill>
          <a:blip r:embed="rId4"/>
          <a:srcRect/>
          <a:stretch/>
        </p:blipFill>
        <p:spPr>
          <a:xfrm>
            <a:off x="6036676" y="1854309"/>
            <a:ext cx="4295227" cy="2670006"/>
          </a:xfrm>
          <a:prstGeom prst="rect">
            <a:avLst/>
          </a:prstGeom>
        </p:spPr>
      </p:pic>
      <p:sp>
        <p:nvSpPr>
          <p:cNvPr id="73845" name="TextBox 73844">
            <a:extLst>
              <a:ext uri="{FF2B5EF4-FFF2-40B4-BE49-F238E27FC236}">
                <a16:creationId xmlns:a16="http://schemas.microsoft.com/office/drawing/2014/main" id="{8AB6F28E-4337-5B50-DF03-C4BD890B9380}"/>
              </a:ext>
            </a:extLst>
          </p:cNvPr>
          <p:cNvSpPr txBox="1"/>
          <p:nvPr/>
        </p:nvSpPr>
        <p:spPr>
          <a:xfrm>
            <a:off x="10188242" y="451669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86</a:t>
            </a:r>
          </a:p>
        </p:txBody>
      </p:sp>
      <p:sp>
        <p:nvSpPr>
          <p:cNvPr id="73847" name="TextBox 73846">
            <a:extLst>
              <a:ext uri="{FF2B5EF4-FFF2-40B4-BE49-F238E27FC236}">
                <a16:creationId xmlns:a16="http://schemas.microsoft.com/office/drawing/2014/main" id="{4A316ACD-2AC8-BAA4-5555-78E31F64CAD8}"/>
              </a:ext>
            </a:extLst>
          </p:cNvPr>
          <p:cNvSpPr txBox="1"/>
          <p:nvPr/>
        </p:nvSpPr>
        <p:spPr>
          <a:xfrm>
            <a:off x="5873707" y="3867549"/>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a:t>
            </a:r>
          </a:p>
        </p:txBody>
      </p:sp>
      <p:sp>
        <p:nvSpPr>
          <p:cNvPr id="73848" name="TextBox 73847">
            <a:extLst>
              <a:ext uri="{FF2B5EF4-FFF2-40B4-BE49-F238E27FC236}">
                <a16:creationId xmlns:a16="http://schemas.microsoft.com/office/drawing/2014/main" id="{1FC14DDC-DEBC-A646-E47B-69AAF5C524F2}"/>
              </a:ext>
            </a:extLst>
          </p:cNvPr>
          <p:cNvSpPr txBox="1"/>
          <p:nvPr/>
        </p:nvSpPr>
        <p:spPr>
          <a:xfrm>
            <a:off x="5873707" y="285843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60</a:t>
            </a:r>
          </a:p>
        </p:txBody>
      </p:sp>
      <p:sp>
        <p:nvSpPr>
          <p:cNvPr id="73849" name="TextBox 73848">
            <a:extLst>
              <a:ext uri="{FF2B5EF4-FFF2-40B4-BE49-F238E27FC236}">
                <a16:creationId xmlns:a16="http://schemas.microsoft.com/office/drawing/2014/main" id="{E49D7C90-1A00-D931-5665-7A233E65CC4D}"/>
              </a:ext>
            </a:extLst>
          </p:cNvPr>
          <p:cNvSpPr txBox="1"/>
          <p:nvPr/>
        </p:nvSpPr>
        <p:spPr>
          <a:xfrm>
            <a:off x="5873707" y="2347255"/>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80</a:t>
            </a:r>
          </a:p>
        </p:txBody>
      </p:sp>
      <p:sp>
        <p:nvSpPr>
          <p:cNvPr id="73850" name="TextBox 73849">
            <a:extLst>
              <a:ext uri="{FF2B5EF4-FFF2-40B4-BE49-F238E27FC236}">
                <a16:creationId xmlns:a16="http://schemas.microsoft.com/office/drawing/2014/main" id="{CE0B2C43-B6D8-2FC8-5B8D-8AD0805EE1A1}"/>
              </a:ext>
            </a:extLst>
          </p:cNvPr>
          <p:cNvSpPr txBox="1"/>
          <p:nvPr/>
        </p:nvSpPr>
        <p:spPr>
          <a:xfrm>
            <a:off x="5944239" y="4394599"/>
            <a:ext cx="70532"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a:t>
            </a:r>
          </a:p>
        </p:txBody>
      </p:sp>
      <p:sp>
        <p:nvSpPr>
          <p:cNvPr id="73851" name="TextBox 73850">
            <a:extLst>
              <a:ext uri="{FF2B5EF4-FFF2-40B4-BE49-F238E27FC236}">
                <a16:creationId xmlns:a16="http://schemas.microsoft.com/office/drawing/2014/main" id="{5DFA44F0-6C28-98B6-7CB4-A60153D275B7}"/>
              </a:ext>
            </a:extLst>
          </p:cNvPr>
          <p:cNvSpPr txBox="1"/>
          <p:nvPr/>
        </p:nvSpPr>
        <p:spPr>
          <a:xfrm>
            <a:off x="5803175" y="1851955"/>
            <a:ext cx="21159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100</a:t>
            </a:r>
          </a:p>
        </p:txBody>
      </p:sp>
      <p:sp>
        <p:nvSpPr>
          <p:cNvPr id="73852" name="TextBox 73851">
            <a:extLst>
              <a:ext uri="{FF2B5EF4-FFF2-40B4-BE49-F238E27FC236}">
                <a16:creationId xmlns:a16="http://schemas.microsoft.com/office/drawing/2014/main" id="{5A1036C2-7CC0-0762-E319-77868BEB7A7C}"/>
              </a:ext>
            </a:extLst>
          </p:cNvPr>
          <p:cNvSpPr txBox="1"/>
          <p:nvPr/>
        </p:nvSpPr>
        <p:spPr>
          <a:xfrm>
            <a:off x="6290571" y="451669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a:t>
            </a:r>
          </a:p>
        </p:txBody>
      </p:sp>
      <p:sp>
        <p:nvSpPr>
          <p:cNvPr id="73853" name="TextBox 73852">
            <a:extLst>
              <a:ext uri="{FF2B5EF4-FFF2-40B4-BE49-F238E27FC236}">
                <a16:creationId xmlns:a16="http://schemas.microsoft.com/office/drawing/2014/main" id="{E0BCCF75-28A9-E778-DFD1-2A4D64873994}"/>
              </a:ext>
            </a:extLst>
          </p:cNvPr>
          <p:cNvSpPr txBox="1"/>
          <p:nvPr/>
        </p:nvSpPr>
        <p:spPr>
          <a:xfrm>
            <a:off x="6497265" y="451669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sp>
        <p:nvSpPr>
          <p:cNvPr id="73854" name="TextBox 73853">
            <a:extLst>
              <a:ext uri="{FF2B5EF4-FFF2-40B4-BE49-F238E27FC236}">
                <a16:creationId xmlns:a16="http://schemas.microsoft.com/office/drawing/2014/main" id="{E175548A-3296-7AA9-E82D-6590F9E62073}"/>
              </a:ext>
            </a:extLst>
          </p:cNvPr>
          <p:cNvSpPr txBox="1"/>
          <p:nvPr/>
        </p:nvSpPr>
        <p:spPr>
          <a:xfrm>
            <a:off x="6869632" y="451669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p:txBody>
      </p:sp>
      <p:sp>
        <p:nvSpPr>
          <p:cNvPr id="73855" name="TextBox 73854">
            <a:extLst>
              <a:ext uri="{FF2B5EF4-FFF2-40B4-BE49-F238E27FC236}">
                <a16:creationId xmlns:a16="http://schemas.microsoft.com/office/drawing/2014/main" id="{CE292A22-8A44-C7C3-D1E2-11ECD0BC5DA0}"/>
              </a:ext>
            </a:extLst>
          </p:cNvPr>
          <p:cNvSpPr txBox="1"/>
          <p:nvPr/>
        </p:nvSpPr>
        <p:spPr>
          <a:xfrm>
            <a:off x="7265295" y="451669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18</a:t>
            </a:r>
          </a:p>
        </p:txBody>
      </p:sp>
      <p:sp>
        <p:nvSpPr>
          <p:cNvPr id="73856" name="TextBox 73855">
            <a:extLst>
              <a:ext uri="{FF2B5EF4-FFF2-40B4-BE49-F238E27FC236}">
                <a16:creationId xmlns:a16="http://schemas.microsoft.com/office/drawing/2014/main" id="{2A408951-094E-D70F-9BF9-288A1CC813AC}"/>
              </a:ext>
            </a:extLst>
          </p:cNvPr>
          <p:cNvSpPr txBox="1"/>
          <p:nvPr/>
        </p:nvSpPr>
        <p:spPr>
          <a:xfrm>
            <a:off x="7665824" y="451669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24</a:t>
            </a:r>
          </a:p>
        </p:txBody>
      </p:sp>
      <p:sp>
        <p:nvSpPr>
          <p:cNvPr id="73859" name="TextBox 73858">
            <a:extLst>
              <a:ext uri="{FF2B5EF4-FFF2-40B4-BE49-F238E27FC236}">
                <a16:creationId xmlns:a16="http://schemas.microsoft.com/office/drawing/2014/main" id="{0BDDE990-5802-0148-A1CA-EFE4B25F08B9}"/>
              </a:ext>
            </a:extLst>
          </p:cNvPr>
          <p:cNvSpPr txBox="1"/>
          <p:nvPr/>
        </p:nvSpPr>
        <p:spPr>
          <a:xfrm>
            <a:off x="8506145" y="451669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36</a:t>
            </a:r>
          </a:p>
        </p:txBody>
      </p:sp>
      <p:sp>
        <p:nvSpPr>
          <p:cNvPr id="73860" name="TextBox 73859">
            <a:extLst>
              <a:ext uri="{FF2B5EF4-FFF2-40B4-BE49-F238E27FC236}">
                <a16:creationId xmlns:a16="http://schemas.microsoft.com/office/drawing/2014/main" id="{D4C2FBA4-DF08-886B-7149-F65B4346BABB}"/>
              </a:ext>
            </a:extLst>
          </p:cNvPr>
          <p:cNvSpPr txBox="1"/>
          <p:nvPr/>
        </p:nvSpPr>
        <p:spPr>
          <a:xfrm>
            <a:off x="8907531" y="451669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42</a:t>
            </a:r>
          </a:p>
        </p:txBody>
      </p:sp>
      <p:sp>
        <p:nvSpPr>
          <p:cNvPr id="73861" name="TextBox 73860">
            <a:extLst>
              <a:ext uri="{FF2B5EF4-FFF2-40B4-BE49-F238E27FC236}">
                <a16:creationId xmlns:a16="http://schemas.microsoft.com/office/drawing/2014/main" id="{86D4D2C4-4759-ED64-EA56-183D8F0C0688}"/>
              </a:ext>
            </a:extLst>
          </p:cNvPr>
          <p:cNvSpPr txBox="1"/>
          <p:nvPr/>
        </p:nvSpPr>
        <p:spPr>
          <a:xfrm>
            <a:off x="9325182" y="451669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48</a:t>
            </a:r>
          </a:p>
        </p:txBody>
      </p:sp>
      <p:sp>
        <p:nvSpPr>
          <p:cNvPr id="73862" name="TextBox 73861">
            <a:extLst>
              <a:ext uri="{FF2B5EF4-FFF2-40B4-BE49-F238E27FC236}">
                <a16:creationId xmlns:a16="http://schemas.microsoft.com/office/drawing/2014/main" id="{1D125850-2A0B-A1DE-D99C-D232BC7ECA37}"/>
              </a:ext>
            </a:extLst>
          </p:cNvPr>
          <p:cNvSpPr txBox="1"/>
          <p:nvPr/>
        </p:nvSpPr>
        <p:spPr>
          <a:xfrm>
            <a:off x="9731998" y="451669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54</a:t>
            </a:r>
          </a:p>
        </p:txBody>
      </p:sp>
      <p:sp>
        <p:nvSpPr>
          <p:cNvPr id="73864" name="TextBox 73863">
            <a:extLst>
              <a:ext uri="{FF2B5EF4-FFF2-40B4-BE49-F238E27FC236}">
                <a16:creationId xmlns:a16="http://schemas.microsoft.com/office/drawing/2014/main" id="{E168CB8C-0CA5-6E72-0962-C46FF00835E2}"/>
              </a:ext>
            </a:extLst>
          </p:cNvPr>
          <p:cNvSpPr txBox="1"/>
          <p:nvPr/>
        </p:nvSpPr>
        <p:spPr>
          <a:xfrm>
            <a:off x="6075273" y="4870765"/>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76</a:t>
            </a:r>
          </a:p>
          <a:p>
            <a:pPr algn="ctr"/>
            <a:r>
              <a:rPr lang="en-GB" sz="800" dirty="0">
                <a:latin typeface="Arial" panose="020B0604020202020204" pitchFamily="34" charset="0"/>
                <a:ea typeface="Aileron" charset="0"/>
                <a:cs typeface="Arial" panose="020B0604020202020204" pitchFamily="34" charset="0"/>
              </a:rPr>
              <a:t>84</a:t>
            </a:r>
          </a:p>
        </p:txBody>
      </p:sp>
      <p:sp>
        <p:nvSpPr>
          <p:cNvPr id="73865" name="TextBox 73864">
            <a:extLst>
              <a:ext uri="{FF2B5EF4-FFF2-40B4-BE49-F238E27FC236}">
                <a16:creationId xmlns:a16="http://schemas.microsoft.com/office/drawing/2014/main" id="{A46CE4D9-18F5-1053-0517-E64A2819BCDF}"/>
              </a:ext>
            </a:extLst>
          </p:cNvPr>
          <p:cNvSpPr txBox="1"/>
          <p:nvPr/>
        </p:nvSpPr>
        <p:spPr>
          <a:xfrm>
            <a:off x="10229920" y="4870765"/>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0</a:t>
            </a:r>
          </a:p>
          <a:p>
            <a:pPr algn="ctr"/>
            <a:r>
              <a:rPr lang="en-GB" sz="800" dirty="0">
                <a:latin typeface="Arial" panose="020B0604020202020204" pitchFamily="34" charset="0"/>
                <a:ea typeface="Aileron" charset="0"/>
                <a:cs typeface="Arial" panose="020B0604020202020204" pitchFamily="34" charset="0"/>
              </a:rPr>
              <a:t>1</a:t>
            </a:r>
          </a:p>
        </p:txBody>
      </p:sp>
      <p:sp>
        <p:nvSpPr>
          <p:cNvPr id="73866" name="TextBox 73865">
            <a:extLst>
              <a:ext uri="{FF2B5EF4-FFF2-40B4-BE49-F238E27FC236}">
                <a16:creationId xmlns:a16="http://schemas.microsoft.com/office/drawing/2014/main" id="{4FF2BDA3-F5C9-D8F0-A730-88228144550F}"/>
              </a:ext>
            </a:extLst>
          </p:cNvPr>
          <p:cNvSpPr txBox="1"/>
          <p:nvPr/>
        </p:nvSpPr>
        <p:spPr>
          <a:xfrm>
            <a:off x="6262504" y="4870765"/>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59</a:t>
            </a:r>
          </a:p>
          <a:p>
            <a:pPr algn="ctr"/>
            <a:r>
              <a:rPr lang="en-GB" sz="800" dirty="0">
                <a:latin typeface="Arial" panose="020B0604020202020204" pitchFamily="34" charset="0"/>
                <a:ea typeface="Aileron" charset="0"/>
                <a:cs typeface="Arial" panose="020B0604020202020204" pitchFamily="34" charset="0"/>
              </a:rPr>
              <a:t>46</a:t>
            </a:r>
          </a:p>
        </p:txBody>
      </p:sp>
      <p:sp>
        <p:nvSpPr>
          <p:cNvPr id="73867" name="TextBox 73866">
            <a:extLst>
              <a:ext uri="{FF2B5EF4-FFF2-40B4-BE49-F238E27FC236}">
                <a16:creationId xmlns:a16="http://schemas.microsoft.com/office/drawing/2014/main" id="{1BFC50FA-AE5F-A7C1-BA55-F087B71BC7A5}"/>
              </a:ext>
            </a:extLst>
          </p:cNvPr>
          <p:cNvSpPr txBox="1"/>
          <p:nvPr/>
        </p:nvSpPr>
        <p:spPr>
          <a:xfrm>
            <a:off x="6678244" y="4870765"/>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22</a:t>
            </a:r>
          </a:p>
          <a:p>
            <a:pPr algn="ctr"/>
            <a:r>
              <a:rPr lang="en-GB" sz="800" dirty="0">
                <a:latin typeface="Arial" panose="020B0604020202020204" pitchFamily="34" charset="0"/>
                <a:ea typeface="Aileron" charset="0"/>
                <a:cs typeface="Arial" panose="020B0604020202020204" pitchFamily="34" charset="0"/>
              </a:rPr>
              <a:t>16</a:t>
            </a:r>
          </a:p>
        </p:txBody>
      </p:sp>
      <p:sp>
        <p:nvSpPr>
          <p:cNvPr id="73868" name="TextBox 73867">
            <a:extLst>
              <a:ext uri="{FF2B5EF4-FFF2-40B4-BE49-F238E27FC236}">
                <a16:creationId xmlns:a16="http://schemas.microsoft.com/office/drawing/2014/main" id="{CA028E3B-8885-86F1-16A2-4A4F8473EBFB}"/>
              </a:ext>
            </a:extLst>
          </p:cNvPr>
          <p:cNvSpPr txBox="1"/>
          <p:nvPr/>
        </p:nvSpPr>
        <p:spPr>
          <a:xfrm>
            <a:off x="6897384" y="4870765"/>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15</a:t>
            </a:r>
          </a:p>
          <a:p>
            <a:pPr algn="ctr"/>
            <a:r>
              <a:rPr lang="en-GB" sz="800" dirty="0">
                <a:latin typeface="Arial" panose="020B0604020202020204" pitchFamily="34" charset="0"/>
                <a:ea typeface="Aileron" charset="0"/>
                <a:cs typeface="Arial" panose="020B0604020202020204" pitchFamily="34" charset="0"/>
              </a:rPr>
              <a:t>11</a:t>
            </a:r>
          </a:p>
        </p:txBody>
      </p:sp>
      <p:sp>
        <p:nvSpPr>
          <p:cNvPr id="73869" name="TextBox 73868">
            <a:extLst>
              <a:ext uri="{FF2B5EF4-FFF2-40B4-BE49-F238E27FC236}">
                <a16:creationId xmlns:a16="http://schemas.microsoft.com/office/drawing/2014/main" id="{CB4492B3-F6B2-9124-7A53-D8D19CB3F699}"/>
              </a:ext>
            </a:extLst>
          </p:cNvPr>
          <p:cNvSpPr txBox="1"/>
          <p:nvPr/>
        </p:nvSpPr>
        <p:spPr>
          <a:xfrm>
            <a:off x="7312286" y="4870765"/>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10</a:t>
            </a:r>
          </a:p>
          <a:p>
            <a:pPr algn="ctr"/>
            <a:r>
              <a:rPr lang="en-GB" sz="800" dirty="0">
                <a:latin typeface="Arial" panose="020B0604020202020204" pitchFamily="34" charset="0"/>
                <a:ea typeface="Aileron" charset="0"/>
                <a:cs typeface="Arial" panose="020B0604020202020204" pitchFamily="34" charset="0"/>
              </a:rPr>
              <a:t>5</a:t>
            </a:r>
          </a:p>
        </p:txBody>
      </p:sp>
      <p:sp>
        <p:nvSpPr>
          <p:cNvPr id="73870" name="TextBox 73869">
            <a:extLst>
              <a:ext uri="{FF2B5EF4-FFF2-40B4-BE49-F238E27FC236}">
                <a16:creationId xmlns:a16="http://schemas.microsoft.com/office/drawing/2014/main" id="{5AC0F02D-0C6E-32E5-BD1C-9838283CA78D}"/>
              </a:ext>
            </a:extLst>
          </p:cNvPr>
          <p:cNvSpPr txBox="1"/>
          <p:nvPr/>
        </p:nvSpPr>
        <p:spPr>
          <a:xfrm>
            <a:off x="7707502" y="4870765"/>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6</a:t>
            </a:r>
          </a:p>
          <a:p>
            <a:pPr algn="ctr"/>
            <a:r>
              <a:rPr lang="en-GB" sz="800" dirty="0">
                <a:latin typeface="Arial" panose="020B0604020202020204" pitchFamily="34" charset="0"/>
                <a:ea typeface="Aileron" charset="0"/>
                <a:cs typeface="Arial" panose="020B0604020202020204" pitchFamily="34" charset="0"/>
              </a:rPr>
              <a:t>4</a:t>
            </a:r>
          </a:p>
        </p:txBody>
      </p:sp>
      <p:sp>
        <p:nvSpPr>
          <p:cNvPr id="73871" name="TextBox 73870">
            <a:extLst>
              <a:ext uri="{FF2B5EF4-FFF2-40B4-BE49-F238E27FC236}">
                <a16:creationId xmlns:a16="http://schemas.microsoft.com/office/drawing/2014/main" id="{14DCFACA-417B-DF4E-F873-27A0D09A518C}"/>
              </a:ext>
            </a:extLst>
          </p:cNvPr>
          <p:cNvSpPr txBox="1"/>
          <p:nvPr/>
        </p:nvSpPr>
        <p:spPr>
          <a:xfrm>
            <a:off x="8128723" y="4870765"/>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5</a:t>
            </a:r>
          </a:p>
          <a:p>
            <a:pPr algn="ctr"/>
            <a:r>
              <a:rPr lang="en-GB" sz="800" dirty="0">
                <a:latin typeface="Arial" panose="020B0604020202020204" pitchFamily="34" charset="0"/>
                <a:ea typeface="Aileron" charset="0"/>
                <a:cs typeface="Arial" panose="020B0604020202020204" pitchFamily="34" charset="0"/>
              </a:rPr>
              <a:t>3</a:t>
            </a:r>
          </a:p>
        </p:txBody>
      </p:sp>
      <p:sp>
        <p:nvSpPr>
          <p:cNvPr id="73873" name="TextBox 73872">
            <a:extLst>
              <a:ext uri="{FF2B5EF4-FFF2-40B4-BE49-F238E27FC236}">
                <a16:creationId xmlns:a16="http://schemas.microsoft.com/office/drawing/2014/main" id="{171875A3-1CA0-A51E-6E2E-8F2A1A4395AE}"/>
              </a:ext>
            </a:extLst>
          </p:cNvPr>
          <p:cNvSpPr txBox="1"/>
          <p:nvPr/>
        </p:nvSpPr>
        <p:spPr>
          <a:xfrm>
            <a:off x="8517283" y="4870765"/>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4</a:t>
            </a:r>
          </a:p>
          <a:p>
            <a:pPr algn="ctr"/>
            <a:r>
              <a:rPr lang="en-GB" sz="800" dirty="0">
                <a:latin typeface="Arial" panose="020B0604020202020204" pitchFamily="34" charset="0"/>
                <a:ea typeface="Aileron" charset="0"/>
                <a:cs typeface="Arial" panose="020B0604020202020204" pitchFamily="34" charset="0"/>
              </a:rPr>
              <a:t>1</a:t>
            </a:r>
          </a:p>
        </p:txBody>
      </p:sp>
      <p:sp>
        <p:nvSpPr>
          <p:cNvPr id="73874" name="TextBox 73873">
            <a:extLst>
              <a:ext uri="{FF2B5EF4-FFF2-40B4-BE49-F238E27FC236}">
                <a16:creationId xmlns:a16="http://schemas.microsoft.com/office/drawing/2014/main" id="{1D13371D-C8B1-8E65-AF27-09B29232D167}"/>
              </a:ext>
            </a:extLst>
          </p:cNvPr>
          <p:cNvSpPr txBox="1"/>
          <p:nvPr/>
        </p:nvSpPr>
        <p:spPr>
          <a:xfrm>
            <a:off x="8968208" y="4870765"/>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a:t>
            </a:r>
          </a:p>
          <a:p>
            <a:pPr algn="ctr"/>
            <a:r>
              <a:rPr lang="en-GB" sz="800" dirty="0">
                <a:latin typeface="Arial" panose="020B0604020202020204" pitchFamily="34" charset="0"/>
                <a:ea typeface="Aileron" charset="0"/>
                <a:cs typeface="Arial" panose="020B0604020202020204" pitchFamily="34" charset="0"/>
              </a:rPr>
              <a:t>1</a:t>
            </a:r>
          </a:p>
        </p:txBody>
      </p:sp>
      <p:sp>
        <p:nvSpPr>
          <p:cNvPr id="73875" name="TextBox 73874">
            <a:extLst>
              <a:ext uri="{FF2B5EF4-FFF2-40B4-BE49-F238E27FC236}">
                <a16:creationId xmlns:a16="http://schemas.microsoft.com/office/drawing/2014/main" id="{E130A001-6E15-5E1D-25EC-CF80C016B337}"/>
              </a:ext>
            </a:extLst>
          </p:cNvPr>
          <p:cNvSpPr txBox="1"/>
          <p:nvPr/>
        </p:nvSpPr>
        <p:spPr>
          <a:xfrm>
            <a:off x="9360282" y="4870765"/>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a:t>
            </a:r>
          </a:p>
          <a:p>
            <a:pPr algn="ctr"/>
            <a:r>
              <a:rPr lang="en-GB" sz="800" dirty="0">
                <a:latin typeface="Arial" panose="020B0604020202020204" pitchFamily="34" charset="0"/>
                <a:ea typeface="Aileron" charset="0"/>
                <a:cs typeface="Arial" panose="020B0604020202020204" pitchFamily="34" charset="0"/>
              </a:rPr>
              <a:t>1</a:t>
            </a:r>
          </a:p>
        </p:txBody>
      </p:sp>
      <p:sp>
        <p:nvSpPr>
          <p:cNvPr id="73876" name="TextBox 73875">
            <a:extLst>
              <a:ext uri="{FF2B5EF4-FFF2-40B4-BE49-F238E27FC236}">
                <a16:creationId xmlns:a16="http://schemas.microsoft.com/office/drawing/2014/main" id="{99B94B1D-A473-4700-6819-AD784626B609}"/>
              </a:ext>
            </a:extLst>
          </p:cNvPr>
          <p:cNvSpPr txBox="1"/>
          <p:nvPr/>
        </p:nvSpPr>
        <p:spPr>
          <a:xfrm>
            <a:off x="9791246" y="4870765"/>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a:t>
            </a:r>
          </a:p>
          <a:p>
            <a:pPr algn="ctr"/>
            <a:r>
              <a:rPr lang="en-GB" sz="800" dirty="0">
                <a:latin typeface="Arial" panose="020B0604020202020204" pitchFamily="34" charset="0"/>
                <a:ea typeface="Aileron" charset="0"/>
                <a:cs typeface="Arial" panose="020B0604020202020204" pitchFamily="34" charset="0"/>
              </a:rPr>
              <a:t>1</a:t>
            </a:r>
          </a:p>
        </p:txBody>
      </p:sp>
      <p:sp>
        <p:nvSpPr>
          <p:cNvPr id="73878" name="TextBox 73877">
            <a:extLst>
              <a:ext uri="{FF2B5EF4-FFF2-40B4-BE49-F238E27FC236}">
                <a16:creationId xmlns:a16="http://schemas.microsoft.com/office/drawing/2014/main" id="{1C1B93B0-1480-2C5F-E11C-15F15B8BCD4E}"/>
              </a:ext>
            </a:extLst>
          </p:cNvPr>
          <p:cNvSpPr txBox="1"/>
          <p:nvPr/>
        </p:nvSpPr>
        <p:spPr>
          <a:xfrm>
            <a:off x="8087045" y="451669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30</a:t>
            </a:r>
          </a:p>
        </p:txBody>
      </p:sp>
      <p:sp>
        <p:nvSpPr>
          <p:cNvPr id="73879" name="TextBox 73878">
            <a:extLst>
              <a:ext uri="{FF2B5EF4-FFF2-40B4-BE49-F238E27FC236}">
                <a16:creationId xmlns:a16="http://schemas.microsoft.com/office/drawing/2014/main" id="{DAB8CD79-696F-5AB1-7367-425FA31D33AB}"/>
              </a:ext>
            </a:extLst>
          </p:cNvPr>
          <p:cNvSpPr txBox="1"/>
          <p:nvPr/>
        </p:nvSpPr>
        <p:spPr>
          <a:xfrm>
            <a:off x="6697290" y="451669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9</a:t>
            </a:r>
          </a:p>
        </p:txBody>
      </p:sp>
      <p:sp>
        <p:nvSpPr>
          <p:cNvPr id="73880" name="TextBox 73879">
            <a:extLst>
              <a:ext uri="{FF2B5EF4-FFF2-40B4-BE49-F238E27FC236}">
                <a16:creationId xmlns:a16="http://schemas.microsoft.com/office/drawing/2014/main" id="{B8D64622-878D-A198-45B0-6A8D9A07052A}"/>
              </a:ext>
            </a:extLst>
          </p:cNvPr>
          <p:cNvSpPr txBox="1"/>
          <p:nvPr/>
        </p:nvSpPr>
        <p:spPr>
          <a:xfrm>
            <a:off x="6475229" y="4870765"/>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37</a:t>
            </a:r>
          </a:p>
          <a:p>
            <a:pPr algn="ctr"/>
            <a:r>
              <a:rPr lang="en-GB" sz="800" dirty="0">
                <a:latin typeface="Arial" panose="020B0604020202020204" pitchFamily="34" charset="0"/>
                <a:ea typeface="Aileron" charset="0"/>
                <a:cs typeface="Arial" panose="020B0604020202020204" pitchFamily="34" charset="0"/>
              </a:rPr>
              <a:t>24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5E3997D-4BD6-216A-6A00-625171F73EAB}"/>
              </a:ext>
            </a:extLst>
          </p:cNvPr>
          <p:cNvSpPr>
            <a:spLocks noGrp="1"/>
          </p:cNvSpPr>
          <p:nvPr>
            <p:ph type="body" idx="1"/>
          </p:nvPr>
        </p:nvSpPr>
        <p:spPr>
          <a:xfrm>
            <a:off x="609600" y="1214362"/>
            <a:ext cx="10972800" cy="702470"/>
          </a:xfrm>
        </p:spPr>
        <p:txBody>
          <a:bodyPr>
            <a:normAutofit/>
          </a:bodyPr>
          <a:lstStyle/>
          <a:p>
            <a:r>
              <a:rPr lang="en-GB" sz="1800" dirty="0"/>
              <a:t>PROGRESSION-FREE SURVIVAL</a:t>
            </a:r>
          </a:p>
          <a:p>
            <a:endParaRPr lang="en-US" sz="1800" dirty="0"/>
          </a:p>
        </p:txBody>
      </p:sp>
      <p:sp>
        <p:nvSpPr>
          <p:cNvPr id="75777" name="Title 1">
            <a:extLst>
              <a:ext uri="{FF2B5EF4-FFF2-40B4-BE49-F238E27FC236}">
                <a16:creationId xmlns:a16="http://schemas.microsoft.com/office/drawing/2014/main" id="{1AB67B43-75E4-1C44-B1B0-E2AE873CB229}"/>
              </a:ext>
            </a:extLst>
          </p:cNvPr>
          <p:cNvSpPr>
            <a:spLocks noGrp="1" noChangeArrowheads="1"/>
          </p:cNvSpPr>
          <p:nvPr>
            <p:ph type="title"/>
          </p:nvPr>
        </p:nvSpPr>
        <p:spPr>
          <a:xfrm>
            <a:off x="619201" y="259200"/>
            <a:ext cx="10963199" cy="864000"/>
          </a:xfrm>
        </p:spPr>
        <p:txBody>
          <a:bodyPr>
            <a:normAutofit/>
          </a:bodyPr>
          <a:lstStyle/>
          <a:p>
            <a:r>
              <a:rPr lang="en-US" altLang="en-US" dirty="0"/>
              <a:t>PANCREOX: addition of oxaliplatin to 5-Fu in 2L </a:t>
            </a:r>
            <a:br>
              <a:rPr lang="en-US" altLang="en-US" dirty="0"/>
            </a:br>
            <a:r>
              <a:rPr lang="en-US" altLang="en-US" dirty="0"/>
              <a:t>WAS detrimental</a:t>
            </a:r>
          </a:p>
        </p:txBody>
      </p:sp>
      <p:sp>
        <p:nvSpPr>
          <p:cNvPr id="13" name="Content Placeholder 12">
            <a:extLst>
              <a:ext uri="{FF2B5EF4-FFF2-40B4-BE49-F238E27FC236}">
                <a16:creationId xmlns:a16="http://schemas.microsoft.com/office/drawing/2014/main" id="{576EDD5A-F17F-6633-A2DE-485A2042E05F}"/>
              </a:ext>
            </a:extLst>
          </p:cNvPr>
          <p:cNvSpPr>
            <a:spLocks noGrp="1"/>
          </p:cNvSpPr>
          <p:nvPr>
            <p:ph sz="quarter" idx="14"/>
          </p:nvPr>
        </p:nvSpPr>
        <p:spPr>
          <a:xfrm>
            <a:off x="619200" y="5689797"/>
            <a:ext cx="10963200" cy="365126"/>
          </a:xfrm>
        </p:spPr>
        <p:txBody>
          <a:bodyPr/>
          <a:lstStyle/>
          <a:p>
            <a:r>
              <a:rPr lang="en-US" altLang="en-US" sz="2000" b="1" dirty="0">
                <a:solidFill>
                  <a:schemeClr val="accent1"/>
                </a:solidFill>
              </a:rPr>
              <a:t>Grade 3 or 4 toxicity: </a:t>
            </a:r>
            <a:r>
              <a:rPr lang="en-US" altLang="en-US" sz="2000" dirty="0">
                <a:solidFill>
                  <a:schemeClr val="tx2"/>
                </a:solidFill>
              </a:rPr>
              <a:t>63% on mFOLFOX6; 11% on 5-FU/LV</a:t>
            </a:r>
            <a:endParaRPr lang="en-US" altLang="en-US" sz="2000" b="1" dirty="0">
              <a:solidFill>
                <a:schemeClr val="tx2"/>
              </a:solidFill>
            </a:endParaRPr>
          </a:p>
        </p:txBody>
      </p:sp>
      <p:sp>
        <p:nvSpPr>
          <p:cNvPr id="8" name="Content Placeholder 7">
            <a:extLst>
              <a:ext uri="{FF2B5EF4-FFF2-40B4-BE49-F238E27FC236}">
                <a16:creationId xmlns:a16="http://schemas.microsoft.com/office/drawing/2014/main" id="{0F14A74B-DDBF-881E-AED8-64497D669049}"/>
              </a:ext>
            </a:extLst>
          </p:cNvPr>
          <p:cNvSpPr>
            <a:spLocks noGrp="1"/>
          </p:cNvSpPr>
          <p:nvPr>
            <p:ph sz="quarter" idx="15"/>
          </p:nvPr>
        </p:nvSpPr>
        <p:spPr>
          <a:xfrm>
            <a:off x="620712" y="6356350"/>
            <a:ext cx="11019903" cy="365125"/>
          </a:xfrm>
        </p:spPr>
        <p:txBody>
          <a:bodyPr anchor="b" anchorCtr="0"/>
          <a:lstStyle/>
          <a:p>
            <a:r>
              <a:rPr lang="en-GB" altLang="en-US" sz="1200" dirty="0">
                <a:solidFill>
                  <a:schemeClr val="tx2"/>
                </a:solidFill>
              </a:rPr>
              <a:t>2L, second-line; 5-FU</a:t>
            </a:r>
            <a:r>
              <a:rPr lang="en-GB" altLang="en-US" dirty="0">
                <a:solidFill>
                  <a:schemeClr val="tx2"/>
                </a:solidFill>
              </a:rPr>
              <a:t>, </a:t>
            </a:r>
            <a:r>
              <a:rPr lang="en-GB" altLang="en-US" sz="1200" dirty="0">
                <a:solidFill>
                  <a:schemeClr val="tx2"/>
                </a:solidFill>
              </a:rPr>
              <a:t>f</a:t>
            </a:r>
            <a:r>
              <a:rPr lang="en-GB" dirty="0">
                <a:solidFill>
                  <a:schemeClr val="tx2"/>
                </a:solidFill>
              </a:rPr>
              <a:t>luorouracil; CI, confidence interval; d, days; </a:t>
            </a:r>
            <a:r>
              <a:rPr kumimoji="0" lang="en-GB" altLang="en-US" sz="1200" b="0" i="0" u="none" strike="noStrike" cap="none" normalizeH="0" baseline="0" dirty="0">
                <a:ln>
                  <a:noFill/>
                </a:ln>
                <a:solidFill>
                  <a:schemeClr val="tx2"/>
                </a:solidFill>
                <a:effectLst/>
              </a:rPr>
              <a:t>LV, leucovorin calcium (folinic acid); </a:t>
            </a:r>
            <a:r>
              <a:rPr lang="en-GB" dirty="0">
                <a:solidFill>
                  <a:schemeClr val="tx2"/>
                </a:solidFill>
              </a:rPr>
              <a:t>mFOLFOX6, modified </a:t>
            </a:r>
            <a:r>
              <a:rPr lang="en-GB" dirty="0" err="1">
                <a:solidFill>
                  <a:schemeClr val="tx2"/>
                </a:solidFill>
              </a:rPr>
              <a:t>infusional</a:t>
            </a:r>
            <a:r>
              <a:rPr lang="en-GB" dirty="0">
                <a:solidFill>
                  <a:schemeClr val="tx2"/>
                </a:solidFill>
              </a:rPr>
              <a:t> fluorouracil, leucovorin (folinic acid), and oxaliplatin; PFS, progression-free survival</a:t>
            </a:r>
            <a:endParaRPr lang="en-GB" altLang="en-US" dirty="0">
              <a:solidFill>
                <a:schemeClr val="tx2"/>
              </a:solidFill>
            </a:endParaRPr>
          </a:p>
          <a:p>
            <a:r>
              <a:rPr lang="en-US" altLang="en-US" dirty="0">
                <a:solidFill>
                  <a:schemeClr val="tx2"/>
                </a:solidFill>
              </a:rPr>
              <a:t>Gill S, et al. J Clin Oncol. 2016;10;3914-20</a:t>
            </a:r>
          </a:p>
        </p:txBody>
      </p:sp>
      <p:sp>
        <p:nvSpPr>
          <p:cNvPr id="4" name="Slide Number Placeholder 3">
            <a:extLst>
              <a:ext uri="{FF2B5EF4-FFF2-40B4-BE49-F238E27FC236}">
                <a16:creationId xmlns:a16="http://schemas.microsoft.com/office/drawing/2014/main" id="{86F0B3D6-60E0-B984-C57D-E7FA1658DEC4}"/>
              </a:ext>
            </a:extLst>
          </p:cNvPr>
          <p:cNvSpPr>
            <a:spLocks noGrp="1"/>
          </p:cNvSpPr>
          <p:nvPr>
            <p:ph type="sldNum" sz="quarter" idx="4"/>
          </p:nvPr>
        </p:nvSpPr>
        <p:spPr>
          <a:xfrm>
            <a:off x="10800523" y="6428359"/>
            <a:ext cx="781877" cy="365125"/>
          </a:xfrm>
        </p:spPr>
        <p:txBody>
          <a:bodyPr/>
          <a:lstStyle/>
          <a:p>
            <a:fld id="{DF991027-FBF9-164C-8811-C602B5B4988C}" type="slidenum">
              <a:rPr lang="en-US" smtClean="0"/>
              <a:pPr/>
              <a:t>14</a:t>
            </a:fld>
            <a:endParaRPr lang="en-US"/>
          </a:p>
        </p:txBody>
      </p:sp>
      <p:sp>
        <p:nvSpPr>
          <p:cNvPr id="15" name="Text Placeholder 9">
            <a:extLst>
              <a:ext uri="{FF2B5EF4-FFF2-40B4-BE49-F238E27FC236}">
                <a16:creationId xmlns:a16="http://schemas.microsoft.com/office/drawing/2014/main" id="{7EC8C542-9462-5449-C253-5EA19E4F7461}"/>
              </a:ext>
            </a:extLst>
          </p:cNvPr>
          <p:cNvSpPr txBox="1">
            <a:spLocks/>
          </p:cNvSpPr>
          <p:nvPr/>
        </p:nvSpPr>
        <p:spPr>
          <a:xfrm>
            <a:off x="6130663" y="1214438"/>
            <a:ext cx="4586620" cy="701675"/>
          </a:xfrm>
          <a:prstGeom prst="rect">
            <a:avLst/>
          </a:prstGeom>
        </p:spPr>
        <p:txBody>
          <a:bodyPr vert="horz" wrap="square" lIns="0" tIns="0" rIns="0" bIns="0" rtlCol="0" anchor="t">
            <a:normAutofit/>
          </a:bodyPr>
          <a:lstStyle>
            <a:lvl1pPr marL="0" indent="0" algn="l" defTabSz="457200" rtl="0" eaLnBrk="1" latinLnBrk="0" hangingPunct="1">
              <a:spcBef>
                <a:spcPts val="1200"/>
              </a:spcBef>
              <a:buClr>
                <a:schemeClr val="accent2"/>
              </a:buClr>
              <a:buFont typeface="Arial"/>
              <a:buNone/>
              <a:defRPr sz="2000" b="1" i="0" kern="120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2000" b="1"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914400" indent="0" algn="l" defTabSz="457200" rtl="0" eaLnBrk="1" latinLnBrk="0" hangingPunct="1">
              <a:spcBef>
                <a:spcPts val="400"/>
              </a:spcBef>
              <a:buClr>
                <a:schemeClr val="accent2"/>
              </a:buClr>
              <a:buFont typeface="Arial"/>
              <a:buNone/>
              <a:defRPr sz="1800" b="1"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3716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18288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1800" dirty="0"/>
              <a:t>Overall survival</a:t>
            </a:r>
          </a:p>
        </p:txBody>
      </p:sp>
      <p:pic>
        <p:nvPicPr>
          <p:cNvPr id="23" name="Picture 22" descr="A black background with orange and blue lines&#10;&#10;Description automatically generated">
            <a:extLst>
              <a:ext uri="{FF2B5EF4-FFF2-40B4-BE49-F238E27FC236}">
                <a16:creationId xmlns:a16="http://schemas.microsoft.com/office/drawing/2014/main" id="{E9721219-1121-0163-AF02-8C8543779B7F}"/>
              </a:ext>
            </a:extLst>
          </p:cNvPr>
          <p:cNvPicPr>
            <a:picLocks noChangeAspect="1"/>
          </p:cNvPicPr>
          <p:nvPr/>
        </p:nvPicPr>
        <p:blipFill>
          <a:blip r:embed="rId3"/>
          <a:stretch>
            <a:fillRect/>
          </a:stretch>
        </p:blipFill>
        <p:spPr>
          <a:xfrm>
            <a:off x="1026116" y="1628800"/>
            <a:ext cx="4864100" cy="3263900"/>
          </a:xfrm>
          <a:prstGeom prst="rect">
            <a:avLst/>
          </a:prstGeom>
        </p:spPr>
      </p:pic>
      <p:sp>
        <p:nvSpPr>
          <p:cNvPr id="24" name="TextBox 23">
            <a:extLst>
              <a:ext uri="{FF2B5EF4-FFF2-40B4-BE49-F238E27FC236}">
                <a16:creationId xmlns:a16="http://schemas.microsoft.com/office/drawing/2014/main" id="{1820CDAB-1D39-1F57-F4C8-89B7FAB8373C}"/>
              </a:ext>
            </a:extLst>
          </p:cNvPr>
          <p:cNvSpPr txBox="1"/>
          <p:nvPr/>
        </p:nvSpPr>
        <p:spPr>
          <a:xfrm rot="16200000">
            <a:off x="-971225" y="3162809"/>
            <a:ext cx="3123669"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Progression-free survival (probability)</a:t>
            </a:r>
          </a:p>
        </p:txBody>
      </p:sp>
      <p:sp>
        <p:nvSpPr>
          <p:cNvPr id="25" name="TextBox 24">
            <a:extLst>
              <a:ext uri="{FF2B5EF4-FFF2-40B4-BE49-F238E27FC236}">
                <a16:creationId xmlns:a16="http://schemas.microsoft.com/office/drawing/2014/main" id="{DF848567-59A7-A0A5-F827-A98EC2C6E116}"/>
              </a:ext>
            </a:extLst>
          </p:cNvPr>
          <p:cNvSpPr txBox="1"/>
          <p:nvPr/>
        </p:nvSpPr>
        <p:spPr>
          <a:xfrm>
            <a:off x="235328" y="5147900"/>
            <a:ext cx="692497" cy="369332"/>
          </a:xfrm>
          <a:prstGeom prst="rect">
            <a:avLst/>
          </a:prstGeom>
          <a:noFill/>
        </p:spPr>
        <p:txBody>
          <a:bodyPr wrap="none" lIns="0" tIns="0" rIns="0" bIns="0" rtlCol="0">
            <a:spAutoFit/>
          </a:bodyPr>
          <a:lstStyle/>
          <a:p>
            <a:pPr algn="r"/>
            <a:r>
              <a:rPr lang="en-GB" sz="800" b="1" dirty="0">
                <a:solidFill>
                  <a:srgbClr val="211D1E"/>
                </a:solidFill>
                <a:effectLst/>
                <a:latin typeface="Arial" panose="020B0604020202020204" pitchFamily="34" charset="0"/>
                <a:cs typeface="Arial" panose="020B0604020202020204" pitchFamily="34" charset="0"/>
              </a:rPr>
              <a:t>No. at risk</a:t>
            </a:r>
          </a:p>
          <a:p>
            <a:pPr algn="r"/>
            <a:r>
              <a:rPr lang="en-GB" sz="800" b="1" dirty="0">
                <a:solidFill>
                  <a:schemeClr val="accent1"/>
                </a:solidFill>
                <a:latin typeface="Arial" panose="020B0604020202020204" pitchFamily="34" charset="0"/>
                <a:cs typeface="Arial" panose="020B0604020202020204" pitchFamily="34" charset="0"/>
              </a:rPr>
              <a:t>Oxaliplatin</a:t>
            </a:r>
          </a:p>
          <a:p>
            <a:pPr algn="r"/>
            <a:r>
              <a:rPr lang="en-GB" sz="800" b="1" dirty="0">
                <a:solidFill>
                  <a:schemeClr val="tx2"/>
                </a:solidFill>
                <a:latin typeface="Arial" panose="020B0604020202020204" pitchFamily="34" charset="0"/>
                <a:cs typeface="Arial" panose="020B0604020202020204" pitchFamily="34" charset="0"/>
              </a:rPr>
              <a:t>No Oxaliplatin</a:t>
            </a:r>
          </a:p>
        </p:txBody>
      </p:sp>
      <p:sp>
        <p:nvSpPr>
          <p:cNvPr id="26" name="TextBox 25">
            <a:extLst>
              <a:ext uri="{FF2B5EF4-FFF2-40B4-BE49-F238E27FC236}">
                <a16:creationId xmlns:a16="http://schemas.microsoft.com/office/drawing/2014/main" id="{F082D785-5532-D5EF-71DC-49E6DDCED372}"/>
              </a:ext>
            </a:extLst>
          </p:cNvPr>
          <p:cNvSpPr txBox="1"/>
          <p:nvPr/>
        </p:nvSpPr>
        <p:spPr>
          <a:xfrm>
            <a:off x="1766962" y="5055567"/>
            <a:ext cx="3401224"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Time (days)</a:t>
            </a:r>
          </a:p>
        </p:txBody>
      </p:sp>
      <p:sp>
        <p:nvSpPr>
          <p:cNvPr id="27" name="TextBox 26">
            <a:extLst>
              <a:ext uri="{FF2B5EF4-FFF2-40B4-BE49-F238E27FC236}">
                <a16:creationId xmlns:a16="http://schemas.microsoft.com/office/drawing/2014/main" id="{1A472D85-CCEC-CF23-8196-5D175C3F7A03}"/>
              </a:ext>
            </a:extLst>
          </p:cNvPr>
          <p:cNvSpPr txBox="1"/>
          <p:nvPr/>
        </p:nvSpPr>
        <p:spPr>
          <a:xfrm>
            <a:off x="1045689" y="4916937"/>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sp>
        <p:nvSpPr>
          <p:cNvPr id="28" name="TextBox 27">
            <a:extLst>
              <a:ext uri="{FF2B5EF4-FFF2-40B4-BE49-F238E27FC236}">
                <a16:creationId xmlns:a16="http://schemas.microsoft.com/office/drawing/2014/main" id="{D5A5B1D1-1311-0E12-A87A-BA7C220A837C}"/>
              </a:ext>
            </a:extLst>
          </p:cNvPr>
          <p:cNvSpPr txBox="1"/>
          <p:nvPr/>
        </p:nvSpPr>
        <p:spPr>
          <a:xfrm>
            <a:off x="5756609"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588</a:t>
            </a:r>
          </a:p>
        </p:txBody>
      </p:sp>
      <p:sp>
        <p:nvSpPr>
          <p:cNvPr id="29" name="TextBox 28">
            <a:extLst>
              <a:ext uri="{FF2B5EF4-FFF2-40B4-BE49-F238E27FC236}">
                <a16:creationId xmlns:a16="http://schemas.microsoft.com/office/drawing/2014/main" id="{073F62E9-B3E8-6659-E38C-A88E2D61C46F}"/>
              </a:ext>
            </a:extLst>
          </p:cNvPr>
          <p:cNvSpPr txBox="1"/>
          <p:nvPr/>
        </p:nvSpPr>
        <p:spPr>
          <a:xfrm>
            <a:off x="806953" y="4761470"/>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0.0</a:t>
            </a:r>
          </a:p>
        </p:txBody>
      </p:sp>
      <p:sp>
        <p:nvSpPr>
          <p:cNvPr id="30" name="TextBox 29">
            <a:extLst>
              <a:ext uri="{FF2B5EF4-FFF2-40B4-BE49-F238E27FC236}">
                <a16:creationId xmlns:a16="http://schemas.microsoft.com/office/drawing/2014/main" id="{26A5C64D-8B38-4103-FF2C-410B0B6DEBBD}"/>
              </a:ext>
            </a:extLst>
          </p:cNvPr>
          <p:cNvSpPr txBox="1"/>
          <p:nvPr/>
        </p:nvSpPr>
        <p:spPr>
          <a:xfrm>
            <a:off x="1338190" y="4916937"/>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42</a:t>
            </a:r>
          </a:p>
        </p:txBody>
      </p:sp>
      <p:sp>
        <p:nvSpPr>
          <p:cNvPr id="31" name="TextBox 30">
            <a:extLst>
              <a:ext uri="{FF2B5EF4-FFF2-40B4-BE49-F238E27FC236}">
                <a16:creationId xmlns:a16="http://schemas.microsoft.com/office/drawing/2014/main" id="{57096F60-0B2B-10B3-64DE-ECC500C35074}"/>
              </a:ext>
            </a:extLst>
          </p:cNvPr>
          <p:cNvSpPr txBox="1"/>
          <p:nvPr/>
        </p:nvSpPr>
        <p:spPr>
          <a:xfrm>
            <a:off x="1698435" y="4916937"/>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84</a:t>
            </a:r>
          </a:p>
        </p:txBody>
      </p:sp>
      <p:sp>
        <p:nvSpPr>
          <p:cNvPr id="33" name="TextBox 32">
            <a:extLst>
              <a:ext uri="{FF2B5EF4-FFF2-40B4-BE49-F238E27FC236}">
                <a16:creationId xmlns:a16="http://schemas.microsoft.com/office/drawing/2014/main" id="{84CAC1F2-99C7-C6AF-EE3E-1863BE6C2427}"/>
              </a:ext>
            </a:extLst>
          </p:cNvPr>
          <p:cNvSpPr txBox="1"/>
          <p:nvPr/>
        </p:nvSpPr>
        <p:spPr>
          <a:xfrm>
            <a:off x="1996702"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126</a:t>
            </a:r>
          </a:p>
        </p:txBody>
      </p:sp>
      <p:sp>
        <p:nvSpPr>
          <p:cNvPr id="34" name="TextBox 33">
            <a:extLst>
              <a:ext uri="{FF2B5EF4-FFF2-40B4-BE49-F238E27FC236}">
                <a16:creationId xmlns:a16="http://schemas.microsoft.com/office/drawing/2014/main" id="{2E10D048-D709-1C60-CFF2-A9B7F2743993}"/>
              </a:ext>
            </a:extLst>
          </p:cNvPr>
          <p:cNvSpPr txBox="1"/>
          <p:nvPr/>
        </p:nvSpPr>
        <p:spPr>
          <a:xfrm>
            <a:off x="2341255"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168</a:t>
            </a:r>
          </a:p>
        </p:txBody>
      </p:sp>
      <p:sp>
        <p:nvSpPr>
          <p:cNvPr id="35" name="TextBox 34">
            <a:extLst>
              <a:ext uri="{FF2B5EF4-FFF2-40B4-BE49-F238E27FC236}">
                <a16:creationId xmlns:a16="http://schemas.microsoft.com/office/drawing/2014/main" id="{520F4E57-6D31-83DD-E5C6-6952A367A088}"/>
              </a:ext>
            </a:extLst>
          </p:cNvPr>
          <p:cNvSpPr txBox="1"/>
          <p:nvPr/>
        </p:nvSpPr>
        <p:spPr>
          <a:xfrm>
            <a:off x="2686081"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210</a:t>
            </a:r>
          </a:p>
        </p:txBody>
      </p:sp>
      <p:sp>
        <p:nvSpPr>
          <p:cNvPr id="36" name="TextBox 35">
            <a:extLst>
              <a:ext uri="{FF2B5EF4-FFF2-40B4-BE49-F238E27FC236}">
                <a16:creationId xmlns:a16="http://schemas.microsoft.com/office/drawing/2014/main" id="{2100A2AB-5C90-0F82-0782-4E0C85293618}"/>
              </a:ext>
            </a:extLst>
          </p:cNvPr>
          <p:cNvSpPr txBox="1"/>
          <p:nvPr/>
        </p:nvSpPr>
        <p:spPr>
          <a:xfrm>
            <a:off x="3034008"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252</a:t>
            </a:r>
          </a:p>
        </p:txBody>
      </p:sp>
      <p:sp>
        <p:nvSpPr>
          <p:cNvPr id="37" name="TextBox 36">
            <a:extLst>
              <a:ext uri="{FF2B5EF4-FFF2-40B4-BE49-F238E27FC236}">
                <a16:creationId xmlns:a16="http://schemas.microsoft.com/office/drawing/2014/main" id="{E575D83E-1DAC-10D1-427F-AACA6BAA5B82}"/>
              </a:ext>
            </a:extLst>
          </p:cNvPr>
          <p:cNvSpPr txBox="1"/>
          <p:nvPr/>
        </p:nvSpPr>
        <p:spPr>
          <a:xfrm>
            <a:off x="3361776"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294</a:t>
            </a:r>
          </a:p>
        </p:txBody>
      </p:sp>
      <p:sp>
        <p:nvSpPr>
          <p:cNvPr id="38" name="TextBox 37">
            <a:extLst>
              <a:ext uri="{FF2B5EF4-FFF2-40B4-BE49-F238E27FC236}">
                <a16:creationId xmlns:a16="http://schemas.microsoft.com/office/drawing/2014/main" id="{006EEAC1-E3DF-8723-84BB-3AC6FA56B489}"/>
              </a:ext>
            </a:extLst>
          </p:cNvPr>
          <p:cNvSpPr txBox="1"/>
          <p:nvPr/>
        </p:nvSpPr>
        <p:spPr>
          <a:xfrm>
            <a:off x="3699525"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336</a:t>
            </a:r>
          </a:p>
        </p:txBody>
      </p:sp>
      <p:sp>
        <p:nvSpPr>
          <p:cNvPr id="39" name="TextBox 38">
            <a:extLst>
              <a:ext uri="{FF2B5EF4-FFF2-40B4-BE49-F238E27FC236}">
                <a16:creationId xmlns:a16="http://schemas.microsoft.com/office/drawing/2014/main" id="{02A70445-6944-2DBE-19F2-6CF129EEC675}"/>
              </a:ext>
            </a:extLst>
          </p:cNvPr>
          <p:cNvSpPr txBox="1"/>
          <p:nvPr/>
        </p:nvSpPr>
        <p:spPr>
          <a:xfrm>
            <a:off x="4037274"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378</a:t>
            </a:r>
          </a:p>
        </p:txBody>
      </p:sp>
      <p:sp>
        <p:nvSpPr>
          <p:cNvPr id="40" name="TextBox 39">
            <a:extLst>
              <a:ext uri="{FF2B5EF4-FFF2-40B4-BE49-F238E27FC236}">
                <a16:creationId xmlns:a16="http://schemas.microsoft.com/office/drawing/2014/main" id="{3917FD80-87AC-F375-C67B-0F1C05E521EA}"/>
              </a:ext>
            </a:extLst>
          </p:cNvPr>
          <p:cNvSpPr txBox="1"/>
          <p:nvPr/>
        </p:nvSpPr>
        <p:spPr>
          <a:xfrm>
            <a:off x="4729543"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462</a:t>
            </a:r>
          </a:p>
        </p:txBody>
      </p:sp>
      <p:sp>
        <p:nvSpPr>
          <p:cNvPr id="41" name="TextBox 40">
            <a:extLst>
              <a:ext uri="{FF2B5EF4-FFF2-40B4-BE49-F238E27FC236}">
                <a16:creationId xmlns:a16="http://schemas.microsoft.com/office/drawing/2014/main" id="{1C1280CF-F1FE-8154-84CD-7EB8E71A938E}"/>
              </a:ext>
            </a:extLst>
          </p:cNvPr>
          <p:cNvSpPr txBox="1"/>
          <p:nvPr/>
        </p:nvSpPr>
        <p:spPr>
          <a:xfrm>
            <a:off x="4381642"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420</a:t>
            </a:r>
          </a:p>
        </p:txBody>
      </p:sp>
      <p:sp>
        <p:nvSpPr>
          <p:cNvPr id="42" name="TextBox 41">
            <a:extLst>
              <a:ext uri="{FF2B5EF4-FFF2-40B4-BE49-F238E27FC236}">
                <a16:creationId xmlns:a16="http://schemas.microsoft.com/office/drawing/2014/main" id="{462C4A6A-A96C-1E58-59BA-886C5D96968F}"/>
              </a:ext>
            </a:extLst>
          </p:cNvPr>
          <p:cNvSpPr txBox="1"/>
          <p:nvPr/>
        </p:nvSpPr>
        <p:spPr>
          <a:xfrm>
            <a:off x="1023352" y="52710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54</a:t>
            </a:r>
          </a:p>
          <a:p>
            <a:pPr algn="ctr"/>
            <a:r>
              <a:rPr lang="en-GB" sz="800" dirty="0">
                <a:latin typeface="Arial" panose="020B0604020202020204" pitchFamily="34" charset="0"/>
                <a:ea typeface="Aileron" charset="0"/>
                <a:cs typeface="Arial" panose="020B0604020202020204" pitchFamily="34" charset="0"/>
              </a:rPr>
              <a:t>54</a:t>
            </a:r>
          </a:p>
        </p:txBody>
      </p:sp>
      <p:sp>
        <p:nvSpPr>
          <p:cNvPr id="43" name="TextBox 42">
            <a:extLst>
              <a:ext uri="{FF2B5EF4-FFF2-40B4-BE49-F238E27FC236}">
                <a16:creationId xmlns:a16="http://schemas.microsoft.com/office/drawing/2014/main" id="{73E82712-C0F3-EF02-9532-CDCA6F6C2D98}"/>
              </a:ext>
            </a:extLst>
          </p:cNvPr>
          <p:cNvSpPr txBox="1"/>
          <p:nvPr/>
        </p:nvSpPr>
        <p:spPr>
          <a:xfrm>
            <a:off x="5823504" y="52710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a:t>
            </a:r>
          </a:p>
          <a:p>
            <a:pPr algn="ctr"/>
            <a:r>
              <a:rPr lang="en-GB" sz="800" dirty="0">
                <a:latin typeface="Arial" panose="020B0604020202020204" pitchFamily="34" charset="0"/>
                <a:ea typeface="Aileron" charset="0"/>
                <a:cs typeface="Arial" panose="020B0604020202020204" pitchFamily="34" charset="0"/>
              </a:rPr>
              <a:t>1</a:t>
            </a:r>
          </a:p>
        </p:txBody>
      </p:sp>
      <p:sp>
        <p:nvSpPr>
          <p:cNvPr id="44" name="TextBox 43">
            <a:extLst>
              <a:ext uri="{FF2B5EF4-FFF2-40B4-BE49-F238E27FC236}">
                <a16:creationId xmlns:a16="http://schemas.microsoft.com/office/drawing/2014/main" id="{A8582363-8092-0D5C-4121-C2748D2FDC90}"/>
              </a:ext>
            </a:extLst>
          </p:cNvPr>
          <p:cNvSpPr txBox="1"/>
          <p:nvPr/>
        </p:nvSpPr>
        <p:spPr>
          <a:xfrm>
            <a:off x="1347202" y="52710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42</a:t>
            </a:r>
          </a:p>
          <a:p>
            <a:pPr algn="ctr"/>
            <a:r>
              <a:rPr lang="en-GB" sz="800" dirty="0">
                <a:latin typeface="Arial" panose="020B0604020202020204" pitchFamily="34" charset="0"/>
                <a:ea typeface="Aileron" charset="0"/>
                <a:cs typeface="Arial" panose="020B0604020202020204" pitchFamily="34" charset="0"/>
              </a:rPr>
              <a:t>47</a:t>
            </a:r>
          </a:p>
        </p:txBody>
      </p:sp>
      <p:sp>
        <p:nvSpPr>
          <p:cNvPr id="46" name="TextBox 45">
            <a:extLst>
              <a:ext uri="{FF2B5EF4-FFF2-40B4-BE49-F238E27FC236}">
                <a16:creationId xmlns:a16="http://schemas.microsoft.com/office/drawing/2014/main" id="{0EEDB684-FCBB-DBA9-6BC1-AD3777688964}"/>
              </a:ext>
            </a:extLst>
          </p:cNvPr>
          <p:cNvSpPr txBox="1"/>
          <p:nvPr/>
        </p:nvSpPr>
        <p:spPr>
          <a:xfrm>
            <a:off x="1736729" y="52710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28</a:t>
            </a:r>
          </a:p>
          <a:p>
            <a:pPr algn="ctr"/>
            <a:r>
              <a:rPr lang="en-GB" sz="800" dirty="0">
                <a:latin typeface="Arial" panose="020B0604020202020204" pitchFamily="34" charset="0"/>
                <a:ea typeface="Aileron" charset="0"/>
                <a:cs typeface="Arial" panose="020B0604020202020204" pitchFamily="34" charset="0"/>
              </a:rPr>
              <a:t>28</a:t>
            </a:r>
          </a:p>
        </p:txBody>
      </p:sp>
      <p:sp>
        <p:nvSpPr>
          <p:cNvPr id="47" name="TextBox 46">
            <a:extLst>
              <a:ext uri="{FF2B5EF4-FFF2-40B4-BE49-F238E27FC236}">
                <a16:creationId xmlns:a16="http://schemas.microsoft.com/office/drawing/2014/main" id="{E4D11C71-74ED-8EA5-2936-FE4241F319B5}"/>
              </a:ext>
            </a:extLst>
          </p:cNvPr>
          <p:cNvSpPr txBox="1"/>
          <p:nvPr/>
        </p:nvSpPr>
        <p:spPr>
          <a:xfrm>
            <a:off x="2044792" y="52710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23</a:t>
            </a:r>
          </a:p>
          <a:p>
            <a:pPr algn="ctr"/>
            <a:r>
              <a:rPr lang="en-GB" sz="800" dirty="0">
                <a:latin typeface="Arial" panose="020B0604020202020204" pitchFamily="34" charset="0"/>
                <a:ea typeface="Aileron" charset="0"/>
                <a:cs typeface="Arial" panose="020B0604020202020204" pitchFamily="34" charset="0"/>
              </a:rPr>
              <a:t>24</a:t>
            </a:r>
          </a:p>
        </p:txBody>
      </p:sp>
      <p:sp>
        <p:nvSpPr>
          <p:cNvPr id="48" name="TextBox 47">
            <a:extLst>
              <a:ext uri="{FF2B5EF4-FFF2-40B4-BE49-F238E27FC236}">
                <a16:creationId xmlns:a16="http://schemas.microsoft.com/office/drawing/2014/main" id="{48B708CE-55AB-DDDF-3390-7902130A8E55}"/>
              </a:ext>
            </a:extLst>
          </p:cNvPr>
          <p:cNvSpPr txBox="1"/>
          <p:nvPr/>
        </p:nvSpPr>
        <p:spPr>
          <a:xfrm>
            <a:off x="2411754" y="52710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18</a:t>
            </a:r>
          </a:p>
          <a:p>
            <a:pPr algn="ctr"/>
            <a:r>
              <a:rPr lang="en-GB" sz="800" dirty="0">
                <a:latin typeface="Arial" panose="020B0604020202020204" pitchFamily="34" charset="0"/>
                <a:ea typeface="Aileron" charset="0"/>
                <a:cs typeface="Arial" panose="020B0604020202020204" pitchFamily="34" charset="0"/>
              </a:rPr>
              <a:t>21</a:t>
            </a:r>
          </a:p>
        </p:txBody>
      </p:sp>
      <p:sp>
        <p:nvSpPr>
          <p:cNvPr id="49" name="TextBox 48">
            <a:extLst>
              <a:ext uri="{FF2B5EF4-FFF2-40B4-BE49-F238E27FC236}">
                <a16:creationId xmlns:a16="http://schemas.microsoft.com/office/drawing/2014/main" id="{C82B7284-FA62-B572-AD71-9AD4DF6C4955}"/>
              </a:ext>
            </a:extLst>
          </p:cNvPr>
          <p:cNvSpPr txBox="1"/>
          <p:nvPr/>
        </p:nvSpPr>
        <p:spPr>
          <a:xfrm>
            <a:off x="2733068" y="52710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13</a:t>
            </a:r>
          </a:p>
          <a:p>
            <a:pPr algn="ctr"/>
            <a:r>
              <a:rPr lang="en-GB" sz="800" dirty="0">
                <a:latin typeface="Arial" panose="020B0604020202020204" pitchFamily="34" charset="0"/>
                <a:ea typeface="Aileron" charset="0"/>
                <a:cs typeface="Arial" panose="020B0604020202020204" pitchFamily="34" charset="0"/>
              </a:rPr>
              <a:t>20</a:t>
            </a:r>
          </a:p>
        </p:txBody>
      </p:sp>
      <p:sp>
        <p:nvSpPr>
          <p:cNvPr id="50" name="TextBox 49">
            <a:extLst>
              <a:ext uri="{FF2B5EF4-FFF2-40B4-BE49-F238E27FC236}">
                <a16:creationId xmlns:a16="http://schemas.microsoft.com/office/drawing/2014/main" id="{64A62BDA-E2CF-440C-E991-EA5C37324EDB}"/>
              </a:ext>
            </a:extLst>
          </p:cNvPr>
          <p:cNvSpPr txBox="1"/>
          <p:nvPr/>
        </p:nvSpPr>
        <p:spPr>
          <a:xfrm>
            <a:off x="3123339" y="52710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10</a:t>
            </a:r>
          </a:p>
          <a:p>
            <a:pPr algn="ctr"/>
            <a:r>
              <a:rPr lang="en-GB" sz="800" dirty="0">
                <a:latin typeface="Arial" panose="020B0604020202020204" pitchFamily="34" charset="0"/>
                <a:ea typeface="Aileron" charset="0"/>
                <a:cs typeface="Arial" panose="020B0604020202020204" pitchFamily="34" charset="0"/>
              </a:rPr>
              <a:t>15</a:t>
            </a:r>
          </a:p>
        </p:txBody>
      </p:sp>
      <p:sp>
        <p:nvSpPr>
          <p:cNvPr id="51" name="TextBox 50">
            <a:extLst>
              <a:ext uri="{FF2B5EF4-FFF2-40B4-BE49-F238E27FC236}">
                <a16:creationId xmlns:a16="http://schemas.microsoft.com/office/drawing/2014/main" id="{60A40349-ECF7-AA60-42E6-FA0177C4FD29}"/>
              </a:ext>
            </a:extLst>
          </p:cNvPr>
          <p:cNvSpPr txBox="1"/>
          <p:nvPr/>
        </p:nvSpPr>
        <p:spPr>
          <a:xfrm>
            <a:off x="3444014" y="52710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10</a:t>
            </a:r>
          </a:p>
          <a:p>
            <a:pPr algn="ctr"/>
            <a:r>
              <a:rPr lang="en-GB" sz="800" dirty="0">
                <a:latin typeface="Arial" panose="020B0604020202020204" pitchFamily="34" charset="0"/>
                <a:ea typeface="Aileron" charset="0"/>
                <a:cs typeface="Arial" panose="020B0604020202020204" pitchFamily="34" charset="0"/>
              </a:rPr>
              <a:t>10</a:t>
            </a:r>
          </a:p>
        </p:txBody>
      </p:sp>
      <p:sp>
        <p:nvSpPr>
          <p:cNvPr id="52" name="TextBox 51">
            <a:extLst>
              <a:ext uri="{FF2B5EF4-FFF2-40B4-BE49-F238E27FC236}">
                <a16:creationId xmlns:a16="http://schemas.microsoft.com/office/drawing/2014/main" id="{959B1049-503C-0989-C00A-6B0BA74B1DB3}"/>
              </a:ext>
            </a:extLst>
          </p:cNvPr>
          <p:cNvSpPr txBox="1"/>
          <p:nvPr/>
        </p:nvSpPr>
        <p:spPr>
          <a:xfrm>
            <a:off x="3796718" y="52710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7</a:t>
            </a:r>
          </a:p>
          <a:p>
            <a:pPr algn="ctr"/>
            <a:r>
              <a:rPr lang="en-GB" sz="800" dirty="0">
                <a:latin typeface="Arial" panose="020B0604020202020204" pitchFamily="34" charset="0"/>
                <a:ea typeface="Aileron" charset="0"/>
                <a:cs typeface="Arial" panose="020B0604020202020204" pitchFamily="34" charset="0"/>
              </a:rPr>
              <a:t>6</a:t>
            </a:r>
          </a:p>
        </p:txBody>
      </p:sp>
      <p:sp>
        <p:nvSpPr>
          <p:cNvPr id="53" name="TextBox 52">
            <a:extLst>
              <a:ext uri="{FF2B5EF4-FFF2-40B4-BE49-F238E27FC236}">
                <a16:creationId xmlns:a16="http://schemas.microsoft.com/office/drawing/2014/main" id="{891566EB-B199-7C7E-BFEB-BBE463F2473D}"/>
              </a:ext>
            </a:extLst>
          </p:cNvPr>
          <p:cNvSpPr txBox="1"/>
          <p:nvPr/>
        </p:nvSpPr>
        <p:spPr>
          <a:xfrm>
            <a:off x="4114218" y="52710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6</a:t>
            </a:r>
          </a:p>
          <a:p>
            <a:pPr algn="ctr"/>
            <a:r>
              <a:rPr lang="en-GB" sz="800" dirty="0">
                <a:latin typeface="Arial" panose="020B0604020202020204" pitchFamily="34" charset="0"/>
                <a:ea typeface="Aileron" charset="0"/>
                <a:cs typeface="Arial" panose="020B0604020202020204" pitchFamily="34" charset="0"/>
              </a:rPr>
              <a:t>6</a:t>
            </a:r>
          </a:p>
        </p:txBody>
      </p:sp>
      <p:sp>
        <p:nvSpPr>
          <p:cNvPr id="54" name="TextBox 53">
            <a:extLst>
              <a:ext uri="{FF2B5EF4-FFF2-40B4-BE49-F238E27FC236}">
                <a16:creationId xmlns:a16="http://schemas.microsoft.com/office/drawing/2014/main" id="{C0EA9ECB-6B4E-C23E-3BB1-2BB2566B5A2A}"/>
              </a:ext>
            </a:extLst>
          </p:cNvPr>
          <p:cNvSpPr txBox="1"/>
          <p:nvPr/>
        </p:nvSpPr>
        <p:spPr>
          <a:xfrm>
            <a:off x="4806487" y="52710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4</a:t>
            </a:r>
          </a:p>
          <a:p>
            <a:pPr algn="ctr"/>
            <a:r>
              <a:rPr lang="en-GB" sz="800" dirty="0">
                <a:latin typeface="Arial" panose="020B0604020202020204" pitchFamily="34" charset="0"/>
                <a:ea typeface="Aileron" charset="0"/>
                <a:cs typeface="Arial" panose="020B0604020202020204" pitchFamily="34" charset="0"/>
              </a:rPr>
              <a:t>2</a:t>
            </a:r>
          </a:p>
        </p:txBody>
      </p:sp>
      <p:sp>
        <p:nvSpPr>
          <p:cNvPr id="55" name="TextBox 54">
            <a:extLst>
              <a:ext uri="{FF2B5EF4-FFF2-40B4-BE49-F238E27FC236}">
                <a16:creationId xmlns:a16="http://schemas.microsoft.com/office/drawing/2014/main" id="{9117D81D-E92A-294E-C6A4-8670C52B5F3E}"/>
              </a:ext>
            </a:extLst>
          </p:cNvPr>
          <p:cNvSpPr txBox="1"/>
          <p:nvPr/>
        </p:nvSpPr>
        <p:spPr>
          <a:xfrm>
            <a:off x="4458586" y="52710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4</a:t>
            </a:r>
          </a:p>
          <a:p>
            <a:pPr algn="ctr"/>
            <a:r>
              <a:rPr lang="en-GB" sz="800" dirty="0">
                <a:latin typeface="Arial" panose="020B0604020202020204" pitchFamily="34" charset="0"/>
                <a:ea typeface="Aileron" charset="0"/>
                <a:cs typeface="Arial" panose="020B0604020202020204" pitchFamily="34" charset="0"/>
              </a:rPr>
              <a:t>3</a:t>
            </a:r>
          </a:p>
        </p:txBody>
      </p:sp>
      <p:sp>
        <p:nvSpPr>
          <p:cNvPr id="58" name="TextBox 57">
            <a:extLst>
              <a:ext uri="{FF2B5EF4-FFF2-40B4-BE49-F238E27FC236}">
                <a16:creationId xmlns:a16="http://schemas.microsoft.com/office/drawing/2014/main" id="{42A32FF1-C33D-0E0F-FED9-65F9357FFA76}"/>
              </a:ext>
            </a:extLst>
          </p:cNvPr>
          <p:cNvSpPr txBox="1"/>
          <p:nvPr/>
        </p:nvSpPr>
        <p:spPr>
          <a:xfrm>
            <a:off x="5066799"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504</a:t>
            </a:r>
          </a:p>
        </p:txBody>
      </p:sp>
      <p:sp>
        <p:nvSpPr>
          <p:cNvPr id="59" name="TextBox 58">
            <a:extLst>
              <a:ext uri="{FF2B5EF4-FFF2-40B4-BE49-F238E27FC236}">
                <a16:creationId xmlns:a16="http://schemas.microsoft.com/office/drawing/2014/main" id="{96924927-E05C-5215-6F66-EE780CC72840}"/>
              </a:ext>
            </a:extLst>
          </p:cNvPr>
          <p:cNvSpPr txBox="1"/>
          <p:nvPr/>
        </p:nvSpPr>
        <p:spPr>
          <a:xfrm>
            <a:off x="5419726"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546</a:t>
            </a:r>
          </a:p>
        </p:txBody>
      </p:sp>
      <p:sp>
        <p:nvSpPr>
          <p:cNvPr id="60" name="TextBox 59">
            <a:extLst>
              <a:ext uri="{FF2B5EF4-FFF2-40B4-BE49-F238E27FC236}">
                <a16:creationId xmlns:a16="http://schemas.microsoft.com/office/drawing/2014/main" id="{59C916B9-73F5-6B57-39C3-9A5898C1C457}"/>
              </a:ext>
            </a:extLst>
          </p:cNvPr>
          <p:cNvSpPr txBox="1"/>
          <p:nvPr/>
        </p:nvSpPr>
        <p:spPr>
          <a:xfrm>
            <a:off x="5498651" y="52710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a:t>
            </a:r>
          </a:p>
          <a:p>
            <a:pPr algn="ctr"/>
            <a:r>
              <a:rPr lang="en-GB" sz="800" dirty="0">
                <a:latin typeface="Arial" panose="020B0604020202020204" pitchFamily="34" charset="0"/>
                <a:ea typeface="Aileron" charset="0"/>
                <a:cs typeface="Arial" panose="020B0604020202020204" pitchFamily="34" charset="0"/>
              </a:rPr>
              <a:t>1</a:t>
            </a:r>
          </a:p>
        </p:txBody>
      </p:sp>
      <p:sp>
        <p:nvSpPr>
          <p:cNvPr id="61" name="TextBox 60">
            <a:extLst>
              <a:ext uri="{FF2B5EF4-FFF2-40B4-BE49-F238E27FC236}">
                <a16:creationId xmlns:a16="http://schemas.microsoft.com/office/drawing/2014/main" id="{CD2E1308-16E0-6266-3DD0-2ED6FF66F2CA}"/>
              </a:ext>
            </a:extLst>
          </p:cNvPr>
          <p:cNvSpPr txBox="1"/>
          <p:nvPr/>
        </p:nvSpPr>
        <p:spPr>
          <a:xfrm>
            <a:off x="5149735" y="52710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a:t>
            </a:r>
          </a:p>
          <a:p>
            <a:pPr algn="ctr"/>
            <a:r>
              <a:rPr lang="en-GB" sz="800" dirty="0">
                <a:latin typeface="Arial" panose="020B0604020202020204" pitchFamily="34" charset="0"/>
                <a:ea typeface="Aileron" charset="0"/>
                <a:cs typeface="Arial" panose="020B0604020202020204" pitchFamily="34" charset="0"/>
              </a:rPr>
              <a:t>1</a:t>
            </a:r>
          </a:p>
        </p:txBody>
      </p:sp>
      <p:sp>
        <p:nvSpPr>
          <p:cNvPr id="62" name="TextBox 61">
            <a:extLst>
              <a:ext uri="{FF2B5EF4-FFF2-40B4-BE49-F238E27FC236}">
                <a16:creationId xmlns:a16="http://schemas.microsoft.com/office/drawing/2014/main" id="{AC809981-B4E0-5A26-838A-3C898C0BEA65}"/>
              </a:ext>
            </a:extLst>
          </p:cNvPr>
          <p:cNvSpPr txBox="1"/>
          <p:nvPr/>
        </p:nvSpPr>
        <p:spPr>
          <a:xfrm>
            <a:off x="806953" y="4450320"/>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0.1</a:t>
            </a:r>
          </a:p>
        </p:txBody>
      </p:sp>
      <p:sp>
        <p:nvSpPr>
          <p:cNvPr id="63" name="TextBox 62">
            <a:extLst>
              <a:ext uri="{FF2B5EF4-FFF2-40B4-BE49-F238E27FC236}">
                <a16:creationId xmlns:a16="http://schemas.microsoft.com/office/drawing/2014/main" id="{400EB281-D319-888D-27DF-F53E8FABC4C8}"/>
              </a:ext>
            </a:extLst>
          </p:cNvPr>
          <p:cNvSpPr txBox="1"/>
          <p:nvPr/>
        </p:nvSpPr>
        <p:spPr>
          <a:xfrm>
            <a:off x="806953" y="4123295"/>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0.2</a:t>
            </a:r>
          </a:p>
        </p:txBody>
      </p:sp>
      <p:sp>
        <p:nvSpPr>
          <p:cNvPr id="75776" name="TextBox 75775">
            <a:extLst>
              <a:ext uri="{FF2B5EF4-FFF2-40B4-BE49-F238E27FC236}">
                <a16:creationId xmlns:a16="http://schemas.microsoft.com/office/drawing/2014/main" id="{6FEDFF37-6AF6-0209-790A-9311A474FCDF}"/>
              </a:ext>
            </a:extLst>
          </p:cNvPr>
          <p:cNvSpPr txBox="1"/>
          <p:nvPr/>
        </p:nvSpPr>
        <p:spPr>
          <a:xfrm>
            <a:off x="806953" y="3808970"/>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0.3</a:t>
            </a:r>
          </a:p>
        </p:txBody>
      </p:sp>
      <p:sp>
        <p:nvSpPr>
          <p:cNvPr id="75782" name="TextBox 75781">
            <a:extLst>
              <a:ext uri="{FF2B5EF4-FFF2-40B4-BE49-F238E27FC236}">
                <a16:creationId xmlns:a16="http://schemas.microsoft.com/office/drawing/2014/main" id="{23DE015D-220E-BF8D-3172-A05F271CE748}"/>
              </a:ext>
            </a:extLst>
          </p:cNvPr>
          <p:cNvSpPr txBox="1"/>
          <p:nvPr/>
        </p:nvSpPr>
        <p:spPr>
          <a:xfrm>
            <a:off x="806953" y="3494645"/>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0.4</a:t>
            </a:r>
          </a:p>
        </p:txBody>
      </p:sp>
      <p:sp>
        <p:nvSpPr>
          <p:cNvPr id="75783" name="TextBox 75782">
            <a:extLst>
              <a:ext uri="{FF2B5EF4-FFF2-40B4-BE49-F238E27FC236}">
                <a16:creationId xmlns:a16="http://schemas.microsoft.com/office/drawing/2014/main" id="{9D352C1D-8690-B6C7-F239-A6A0DB8FB30C}"/>
              </a:ext>
            </a:extLst>
          </p:cNvPr>
          <p:cNvSpPr txBox="1"/>
          <p:nvPr/>
        </p:nvSpPr>
        <p:spPr>
          <a:xfrm>
            <a:off x="806953" y="3170795"/>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0.5</a:t>
            </a:r>
          </a:p>
        </p:txBody>
      </p:sp>
      <p:sp>
        <p:nvSpPr>
          <p:cNvPr id="75784" name="TextBox 75783">
            <a:extLst>
              <a:ext uri="{FF2B5EF4-FFF2-40B4-BE49-F238E27FC236}">
                <a16:creationId xmlns:a16="http://schemas.microsoft.com/office/drawing/2014/main" id="{D102AF97-D335-ADE0-1D70-44D4F4CBE2BB}"/>
              </a:ext>
            </a:extLst>
          </p:cNvPr>
          <p:cNvSpPr txBox="1"/>
          <p:nvPr/>
        </p:nvSpPr>
        <p:spPr>
          <a:xfrm>
            <a:off x="806953" y="2862820"/>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0.6</a:t>
            </a:r>
          </a:p>
        </p:txBody>
      </p:sp>
      <p:sp>
        <p:nvSpPr>
          <p:cNvPr id="75785" name="TextBox 75784">
            <a:extLst>
              <a:ext uri="{FF2B5EF4-FFF2-40B4-BE49-F238E27FC236}">
                <a16:creationId xmlns:a16="http://schemas.microsoft.com/office/drawing/2014/main" id="{C2CA39C7-F370-D718-7CB7-A402ECB8507C}"/>
              </a:ext>
            </a:extLst>
          </p:cNvPr>
          <p:cNvSpPr txBox="1"/>
          <p:nvPr/>
        </p:nvSpPr>
        <p:spPr>
          <a:xfrm>
            <a:off x="806953" y="2545320"/>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0.7</a:t>
            </a:r>
          </a:p>
        </p:txBody>
      </p:sp>
      <p:sp>
        <p:nvSpPr>
          <p:cNvPr id="75786" name="TextBox 75785">
            <a:extLst>
              <a:ext uri="{FF2B5EF4-FFF2-40B4-BE49-F238E27FC236}">
                <a16:creationId xmlns:a16="http://schemas.microsoft.com/office/drawing/2014/main" id="{A2616D4C-6F08-674C-FC1A-6CEB0DAA511D}"/>
              </a:ext>
            </a:extLst>
          </p:cNvPr>
          <p:cNvSpPr txBox="1"/>
          <p:nvPr/>
        </p:nvSpPr>
        <p:spPr>
          <a:xfrm>
            <a:off x="806953" y="2227820"/>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0.8</a:t>
            </a:r>
          </a:p>
        </p:txBody>
      </p:sp>
      <p:sp>
        <p:nvSpPr>
          <p:cNvPr id="75787" name="TextBox 75786">
            <a:extLst>
              <a:ext uri="{FF2B5EF4-FFF2-40B4-BE49-F238E27FC236}">
                <a16:creationId xmlns:a16="http://schemas.microsoft.com/office/drawing/2014/main" id="{1E9809E7-6BD8-3F1C-565E-7CEB33839DD0}"/>
              </a:ext>
            </a:extLst>
          </p:cNvPr>
          <p:cNvSpPr txBox="1"/>
          <p:nvPr/>
        </p:nvSpPr>
        <p:spPr>
          <a:xfrm>
            <a:off x="806953" y="1916670"/>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0.9</a:t>
            </a:r>
          </a:p>
        </p:txBody>
      </p:sp>
      <p:sp>
        <p:nvSpPr>
          <p:cNvPr id="75788" name="TextBox 75787">
            <a:extLst>
              <a:ext uri="{FF2B5EF4-FFF2-40B4-BE49-F238E27FC236}">
                <a16:creationId xmlns:a16="http://schemas.microsoft.com/office/drawing/2014/main" id="{069489BE-00BB-2C0F-63BB-491CBC40BDF4}"/>
              </a:ext>
            </a:extLst>
          </p:cNvPr>
          <p:cNvSpPr txBox="1"/>
          <p:nvPr/>
        </p:nvSpPr>
        <p:spPr>
          <a:xfrm>
            <a:off x="806953" y="1589645"/>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a:t>
            </a:r>
          </a:p>
        </p:txBody>
      </p:sp>
      <p:graphicFrame>
        <p:nvGraphicFramePr>
          <p:cNvPr id="75789" name="Table 75788">
            <a:extLst>
              <a:ext uri="{FF2B5EF4-FFF2-40B4-BE49-F238E27FC236}">
                <a16:creationId xmlns:a16="http://schemas.microsoft.com/office/drawing/2014/main" id="{07A54698-3900-5E65-14AD-429FB002248D}"/>
              </a:ext>
            </a:extLst>
          </p:cNvPr>
          <p:cNvGraphicFramePr>
            <a:graphicFrameLocks noGrp="1"/>
          </p:cNvGraphicFramePr>
          <p:nvPr/>
        </p:nvGraphicFramePr>
        <p:xfrm>
          <a:off x="1904794" y="1678364"/>
          <a:ext cx="3476858" cy="1252800"/>
        </p:xfrm>
        <a:graphic>
          <a:graphicData uri="http://schemas.openxmlformats.org/drawingml/2006/table">
            <a:tbl>
              <a:tblPr firstRow="1" bandRow="1">
                <a:tableStyleId>{5C22544A-7EE6-4342-B048-85BDC9FD1C3A}</a:tableStyleId>
              </a:tblPr>
              <a:tblGrid>
                <a:gridCol w="1466982">
                  <a:extLst>
                    <a:ext uri="{9D8B030D-6E8A-4147-A177-3AD203B41FA5}">
                      <a16:colId xmlns:a16="http://schemas.microsoft.com/office/drawing/2014/main" val="2870562913"/>
                    </a:ext>
                  </a:extLst>
                </a:gridCol>
                <a:gridCol w="1004938">
                  <a:extLst>
                    <a:ext uri="{9D8B030D-6E8A-4147-A177-3AD203B41FA5}">
                      <a16:colId xmlns:a16="http://schemas.microsoft.com/office/drawing/2014/main" val="3546940678"/>
                    </a:ext>
                  </a:extLst>
                </a:gridCol>
                <a:gridCol w="1004938">
                  <a:extLst>
                    <a:ext uri="{9D8B030D-6E8A-4147-A177-3AD203B41FA5}">
                      <a16:colId xmlns:a16="http://schemas.microsoft.com/office/drawing/2014/main" val="2129270681"/>
                    </a:ext>
                  </a:extLst>
                </a:gridCol>
              </a:tblGrid>
              <a:tr h="132179">
                <a:tc>
                  <a:txBody>
                    <a:bodyPr/>
                    <a:lstStyle/>
                    <a:p>
                      <a:endParaRPr lang="en-US" sz="900" b="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mFOLFOX6</a:t>
                      </a:r>
                      <a:endParaRPr lang="en-US" sz="900" b="0" dirty="0">
                        <a:latin typeface="Arial" panose="020B0604020202020204" pitchFamily="34" charset="0"/>
                        <a:cs typeface="Arial" panose="020B0604020202020204" pitchFamily="34" charset="0"/>
                      </a:endParaRPr>
                    </a:p>
                  </a:txBody>
                  <a:tcPr marL="36000" marR="3600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900" dirty="0">
                          <a:latin typeface="Arial" panose="020B0604020202020204" pitchFamily="34" charset="0"/>
                          <a:cs typeface="Arial" panose="020B0604020202020204" pitchFamily="34" charset="0"/>
                        </a:rPr>
                        <a:t>5-FU/LV</a:t>
                      </a:r>
                      <a:endParaRPr lang="en-US" sz="900" b="0" dirty="0">
                        <a:latin typeface="Arial" panose="020B0604020202020204" pitchFamily="34" charset="0"/>
                        <a:cs typeface="Arial" panose="020B0604020202020204" pitchFamily="34" charset="0"/>
                      </a:endParaRPr>
                    </a:p>
                  </a:txBody>
                  <a:tcPr marL="36000" marR="36000" marT="9720" marB="9720" anchor="b">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728807471"/>
                  </a:ext>
                </a:extLst>
              </a:tr>
              <a:tr h="70969">
                <a:tc>
                  <a:txBody>
                    <a:bodyPr/>
                    <a:lstStyle/>
                    <a:p>
                      <a:r>
                        <a:rPr lang="en-US" sz="900" b="0" dirty="0">
                          <a:latin typeface="Arial" panose="020B0604020202020204" pitchFamily="34" charset="0"/>
                          <a:cs typeface="Arial" panose="020B0604020202020204" pitchFamily="34" charset="0"/>
                        </a:rPr>
                        <a:t>No. of patients</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54</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54</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386912"/>
                  </a:ext>
                </a:extLst>
              </a:tr>
              <a:tr h="70969">
                <a:tc>
                  <a:txBody>
                    <a:bodyPr/>
                    <a:lstStyle/>
                    <a:p>
                      <a:r>
                        <a:rPr lang="en-US" sz="900" b="0" dirty="0">
                          <a:latin typeface="Arial" panose="020B0604020202020204" pitchFamily="34" charset="0"/>
                          <a:cs typeface="Arial" panose="020B0604020202020204" pitchFamily="34" charset="0"/>
                        </a:rPr>
                        <a:t>Event, n (%)</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47 (87.0%)</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49 (90.7%)</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0461946"/>
                  </a:ext>
                </a:extLst>
              </a:tr>
              <a:tr h="70969">
                <a:tc>
                  <a:txBody>
                    <a:bodyPr/>
                    <a:lstStyle/>
                    <a:p>
                      <a:r>
                        <a:rPr lang="en-US" sz="900" b="0" dirty="0">
                          <a:latin typeface="Arial" panose="020B0604020202020204" pitchFamily="34" charset="0"/>
                          <a:cs typeface="Arial" panose="020B0604020202020204" pitchFamily="34" charset="0"/>
                        </a:rPr>
                        <a:t>Censored, n (%)</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7 (13.0%)</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5 (9.3%)</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4160238"/>
                  </a:ext>
                </a:extLst>
              </a:tr>
              <a:tr h="70969">
                <a:tc>
                  <a:txBody>
                    <a:bodyPr/>
                    <a:lstStyle/>
                    <a:p>
                      <a:r>
                        <a:rPr lang="en-US" sz="900" b="0" dirty="0">
                          <a:latin typeface="Arial" panose="020B0604020202020204" pitchFamily="34" charset="0"/>
                          <a:cs typeface="Arial" panose="020B0604020202020204" pitchFamily="34" charset="0"/>
                        </a:rPr>
                        <a:t>Median PFS (95% CI), d</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92 days (51, 154)</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86 days (56, 215)</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4930546"/>
                  </a:ext>
                </a:extLst>
              </a:tr>
              <a:tr h="70969">
                <a:tc>
                  <a:txBody>
                    <a:bodyPr/>
                    <a:lstStyle/>
                    <a:p>
                      <a:r>
                        <a:rPr lang="en-US" sz="900" b="0" dirty="0">
                          <a:latin typeface="Arial" panose="020B0604020202020204" pitchFamily="34" charset="0"/>
                          <a:cs typeface="Arial" panose="020B0604020202020204" pitchFamily="34" charset="0"/>
                        </a:rPr>
                        <a:t>Log-rank</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900" dirty="0">
                          <a:latin typeface="Arial" panose="020B0604020202020204" pitchFamily="34" charset="0"/>
                          <a:cs typeface="Arial" panose="020B0604020202020204" pitchFamily="34" charset="0"/>
                        </a:rPr>
                        <a:t>0.8897</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27648"/>
                  </a:ext>
                </a:extLst>
              </a:tr>
              <a:tr h="70969">
                <a:tc>
                  <a:txBody>
                    <a:bodyPr/>
                    <a:lstStyle/>
                    <a:p>
                      <a:r>
                        <a:rPr lang="en-US" sz="900" b="0" dirty="0">
                          <a:latin typeface="Arial" panose="020B0604020202020204" pitchFamily="34" charset="0"/>
                          <a:cs typeface="Arial" panose="020B0604020202020204" pitchFamily="34" charset="0"/>
                        </a:rPr>
                        <a:t>Hazard ratio</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900" dirty="0">
                          <a:latin typeface="Arial" panose="020B0604020202020204" pitchFamily="34" charset="0"/>
                          <a:cs typeface="Arial" panose="020B0604020202020204" pitchFamily="34" charset="0"/>
                        </a:rPr>
                        <a:t>0.9754</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dirty="0"/>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9964665"/>
                  </a:ext>
                </a:extLst>
              </a:tr>
              <a:tr h="70969">
                <a:tc>
                  <a:txBody>
                    <a:bodyPr/>
                    <a:lstStyle/>
                    <a:p>
                      <a:r>
                        <a:rPr lang="en-US" sz="900" b="0" dirty="0">
                          <a:latin typeface="Arial" panose="020B0604020202020204" pitchFamily="34" charset="0"/>
                          <a:cs typeface="Arial" panose="020B0604020202020204" pitchFamily="34" charset="0"/>
                        </a:rPr>
                        <a:t>p-value (hazard ratio)</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900" dirty="0">
                          <a:latin typeface="Arial" panose="020B0604020202020204" pitchFamily="34" charset="0"/>
                          <a:cs typeface="Arial" panose="020B0604020202020204" pitchFamily="34" charset="0"/>
                        </a:rPr>
                        <a:t>0.9051</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372276128"/>
                  </a:ext>
                </a:extLst>
              </a:tr>
            </a:tbl>
          </a:graphicData>
        </a:graphic>
      </p:graphicFrame>
      <p:pic>
        <p:nvPicPr>
          <p:cNvPr id="75790" name="Picture 75789">
            <a:extLst>
              <a:ext uri="{FF2B5EF4-FFF2-40B4-BE49-F238E27FC236}">
                <a16:creationId xmlns:a16="http://schemas.microsoft.com/office/drawing/2014/main" id="{0807502A-46A4-CD3E-DF3C-C95A985626E4}"/>
              </a:ext>
            </a:extLst>
          </p:cNvPr>
          <p:cNvPicPr>
            <a:picLocks noChangeAspect="1"/>
          </p:cNvPicPr>
          <p:nvPr/>
        </p:nvPicPr>
        <p:blipFill>
          <a:blip r:embed="rId4"/>
          <a:srcRect/>
          <a:stretch/>
        </p:blipFill>
        <p:spPr>
          <a:xfrm>
            <a:off x="6834734" y="1633099"/>
            <a:ext cx="4864100" cy="3255302"/>
          </a:xfrm>
          <a:prstGeom prst="rect">
            <a:avLst/>
          </a:prstGeom>
          <a:solidFill>
            <a:schemeClr val="bg1"/>
          </a:solidFill>
        </p:spPr>
      </p:pic>
      <p:sp>
        <p:nvSpPr>
          <p:cNvPr id="75791" name="TextBox 75790">
            <a:extLst>
              <a:ext uri="{FF2B5EF4-FFF2-40B4-BE49-F238E27FC236}">
                <a16:creationId xmlns:a16="http://schemas.microsoft.com/office/drawing/2014/main" id="{DEBE1C97-FB83-EAF9-B217-190015F7CD41}"/>
              </a:ext>
            </a:extLst>
          </p:cNvPr>
          <p:cNvSpPr txBox="1"/>
          <p:nvPr/>
        </p:nvSpPr>
        <p:spPr>
          <a:xfrm rot="16200000">
            <a:off x="4837393" y="3162809"/>
            <a:ext cx="3123669"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Overall survival (probability)</a:t>
            </a:r>
          </a:p>
        </p:txBody>
      </p:sp>
      <p:sp>
        <p:nvSpPr>
          <p:cNvPr id="75792" name="TextBox 75791">
            <a:extLst>
              <a:ext uri="{FF2B5EF4-FFF2-40B4-BE49-F238E27FC236}">
                <a16:creationId xmlns:a16="http://schemas.microsoft.com/office/drawing/2014/main" id="{CFD5CAA8-1A71-1AF5-550E-542422BE5E68}"/>
              </a:ext>
            </a:extLst>
          </p:cNvPr>
          <p:cNvSpPr txBox="1"/>
          <p:nvPr/>
        </p:nvSpPr>
        <p:spPr>
          <a:xfrm>
            <a:off x="6043946" y="5147900"/>
            <a:ext cx="692497" cy="369332"/>
          </a:xfrm>
          <a:prstGeom prst="rect">
            <a:avLst/>
          </a:prstGeom>
          <a:noFill/>
        </p:spPr>
        <p:txBody>
          <a:bodyPr wrap="none" lIns="0" tIns="0" rIns="0" bIns="0" rtlCol="0">
            <a:spAutoFit/>
          </a:bodyPr>
          <a:lstStyle/>
          <a:p>
            <a:pPr algn="r"/>
            <a:r>
              <a:rPr lang="en-GB" sz="800" b="1" dirty="0">
                <a:solidFill>
                  <a:srgbClr val="211D1E"/>
                </a:solidFill>
                <a:effectLst/>
                <a:latin typeface="Arial" panose="020B0604020202020204" pitchFamily="34" charset="0"/>
                <a:cs typeface="Arial" panose="020B0604020202020204" pitchFamily="34" charset="0"/>
              </a:rPr>
              <a:t>No. at risk</a:t>
            </a:r>
          </a:p>
          <a:p>
            <a:pPr algn="r"/>
            <a:r>
              <a:rPr lang="en-GB" sz="800" b="1" dirty="0">
                <a:solidFill>
                  <a:schemeClr val="accent1"/>
                </a:solidFill>
                <a:latin typeface="Arial" panose="020B0604020202020204" pitchFamily="34" charset="0"/>
                <a:cs typeface="Arial" panose="020B0604020202020204" pitchFamily="34" charset="0"/>
              </a:rPr>
              <a:t>Oxaliplatin</a:t>
            </a:r>
          </a:p>
          <a:p>
            <a:pPr algn="r"/>
            <a:r>
              <a:rPr lang="en-GB" sz="800" b="1" dirty="0">
                <a:solidFill>
                  <a:schemeClr val="tx2"/>
                </a:solidFill>
                <a:latin typeface="Arial" panose="020B0604020202020204" pitchFamily="34" charset="0"/>
                <a:cs typeface="Arial" panose="020B0604020202020204" pitchFamily="34" charset="0"/>
              </a:rPr>
              <a:t>No Oxaliplatin</a:t>
            </a:r>
          </a:p>
        </p:txBody>
      </p:sp>
      <p:sp>
        <p:nvSpPr>
          <p:cNvPr id="75793" name="TextBox 75792">
            <a:extLst>
              <a:ext uri="{FF2B5EF4-FFF2-40B4-BE49-F238E27FC236}">
                <a16:creationId xmlns:a16="http://schemas.microsoft.com/office/drawing/2014/main" id="{FBA63D56-7472-1FAF-3015-3605FCAAC233}"/>
              </a:ext>
            </a:extLst>
          </p:cNvPr>
          <p:cNvSpPr txBox="1"/>
          <p:nvPr/>
        </p:nvSpPr>
        <p:spPr>
          <a:xfrm>
            <a:off x="7575580" y="5055567"/>
            <a:ext cx="3401224"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Time (days)</a:t>
            </a:r>
          </a:p>
        </p:txBody>
      </p:sp>
      <p:sp>
        <p:nvSpPr>
          <p:cNvPr id="75794" name="TextBox 75793">
            <a:extLst>
              <a:ext uri="{FF2B5EF4-FFF2-40B4-BE49-F238E27FC236}">
                <a16:creationId xmlns:a16="http://schemas.microsoft.com/office/drawing/2014/main" id="{788C2139-AA1F-8CA2-6ABE-E7BB437E5731}"/>
              </a:ext>
            </a:extLst>
          </p:cNvPr>
          <p:cNvSpPr txBox="1"/>
          <p:nvPr/>
        </p:nvSpPr>
        <p:spPr>
          <a:xfrm>
            <a:off x="6854307" y="4916937"/>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sp>
        <p:nvSpPr>
          <p:cNvPr id="75795" name="TextBox 75794">
            <a:extLst>
              <a:ext uri="{FF2B5EF4-FFF2-40B4-BE49-F238E27FC236}">
                <a16:creationId xmlns:a16="http://schemas.microsoft.com/office/drawing/2014/main" id="{A37D4555-6123-496F-E244-D53665B413A1}"/>
              </a:ext>
            </a:extLst>
          </p:cNvPr>
          <p:cNvSpPr txBox="1"/>
          <p:nvPr/>
        </p:nvSpPr>
        <p:spPr>
          <a:xfrm>
            <a:off x="11565227"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588</a:t>
            </a:r>
          </a:p>
        </p:txBody>
      </p:sp>
      <p:sp>
        <p:nvSpPr>
          <p:cNvPr id="75796" name="TextBox 75795">
            <a:extLst>
              <a:ext uri="{FF2B5EF4-FFF2-40B4-BE49-F238E27FC236}">
                <a16:creationId xmlns:a16="http://schemas.microsoft.com/office/drawing/2014/main" id="{A0B50FB2-02F6-1444-10D5-C0F401225BDF}"/>
              </a:ext>
            </a:extLst>
          </p:cNvPr>
          <p:cNvSpPr txBox="1"/>
          <p:nvPr/>
        </p:nvSpPr>
        <p:spPr>
          <a:xfrm>
            <a:off x="6615571" y="4761470"/>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0.0</a:t>
            </a:r>
          </a:p>
        </p:txBody>
      </p:sp>
      <p:sp>
        <p:nvSpPr>
          <p:cNvPr id="75797" name="TextBox 75796">
            <a:extLst>
              <a:ext uri="{FF2B5EF4-FFF2-40B4-BE49-F238E27FC236}">
                <a16:creationId xmlns:a16="http://schemas.microsoft.com/office/drawing/2014/main" id="{F4D24414-68FC-E53C-536E-D223CB551F7C}"/>
              </a:ext>
            </a:extLst>
          </p:cNvPr>
          <p:cNvSpPr txBox="1"/>
          <p:nvPr/>
        </p:nvSpPr>
        <p:spPr>
          <a:xfrm>
            <a:off x="7146808" y="4916937"/>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42</a:t>
            </a:r>
          </a:p>
        </p:txBody>
      </p:sp>
      <p:sp>
        <p:nvSpPr>
          <p:cNvPr id="75798" name="TextBox 75797">
            <a:extLst>
              <a:ext uri="{FF2B5EF4-FFF2-40B4-BE49-F238E27FC236}">
                <a16:creationId xmlns:a16="http://schemas.microsoft.com/office/drawing/2014/main" id="{CAEA0165-82AF-474F-7FC8-F9D0ACC8A8CB}"/>
              </a:ext>
            </a:extLst>
          </p:cNvPr>
          <p:cNvSpPr txBox="1"/>
          <p:nvPr/>
        </p:nvSpPr>
        <p:spPr>
          <a:xfrm>
            <a:off x="7507053" y="4916937"/>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84</a:t>
            </a:r>
          </a:p>
        </p:txBody>
      </p:sp>
      <p:sp>
        <p:nvSpPr>
          <p:cNvPr id="75799" name="TextBox 75798">
            <a:extLst>
              <a:ext uri="{FF2B5EF4-FFF2-40B4-BE49-F238E27FC236}">
                <a16:creationId xmlns:a16="http://schemas.microsoft.com/office/drawing/2014/main" id="{9F5F2C43-C431-5815-1260-0FD446812AEC}"/>
              </a:ext>
            </a:extLst>
          </p:cNvPr>
          <p:cNvSpPr txBox="1"/>
          <p:nvPr/>
        </p:nvSpPr>
        <p:spPr>
          <a:xfrm>
            <a:off x="7805320"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126</a:t>
            </a:r>
          </a:p>
        </p:txBody>
      </p:sp>
      <p:sp>
        <p:nvSpPr>
          <p:cNvPr id="75800" name="TextBox 75799">
            <a:extLst>
              <a:ext uri="{FF2B5EF4-FFF2-40B4-BE49-F238E27FC236}">
                <a16:creationId xmlns:a16="http://schemas.microsoft.com/office/drawing/2014/main" id="{02E27F47-B8DD-E135-42CF-E2E7FC1F3F03}"/>
              </a:ext>
            </a:extLst>
          </p:cNvPr>
          <p:cNvSpPr txBox="1"/>
          <p:nvPr/>
        </p:nvSpPr>
        <p:spPr>
          <a:xfrm>
            <a:off x="8149873"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168</a:t>
            </a:r>
          </a:p>
        </p:txBody>
      </p:sp>
      <p:sp>
        <p:nvSpPr>
          <p:cNvPr id="75801" name="TextBox 75800">
            <a:extLst>
              <a:ext uri="{FF2B5EF4-FFF2-40B4-BE49-F238E27FC236}">
                <a16:creationId xmlns:a16="http://schemas.microsoft.com/office/drawing/2014/main" id="{24233A5D-47A5-03A0-6CB5-22230F7A2207}"/>
              </a:ext>
            </a:extLst>
          </p:cNvPr>
          <p:cNvSpPr txBox="1"/>
          <p:nvPr/>
        </p:nvSpPr>
        <p:spPr>
          <a:xfrm>
            <a:off x="8494699"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210</a:t>
            </a:r>
          </a:p>
        </p:txBody>
      </p:sp>
      <p:sp>
        <p:nvSpPr>
          <p:cNvPr id="75802" name="TextBox 75801">
            <a:extLst>
              <a:ext uri="{FF2B5EF4-FFF2-40B4-BE49-F238E27FC236}">
                <a16:creationId xmlns:a16="http://schemas.microsoft.com/office/drawing/2014/main" id="{7DC30894-0436-A173-A2CA-A92AA1144EA2}"/>
              </a:ext>
            </a:extLst>
          </p:cNvPr>
          <p:cNvSpPr txBox="1"/>
          <p:nvPr/>
        </p:nvSpPr>
        <p:spPr>
          <a:xfrm>
            <a:off x="8842626"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252</a:t>
            </a:r>
          </a:p>
        </p:txBody>
      </p:sp>
      <p:sp>
        <p:nvSpPr>
          <p:cNvPr id="75803" name="TextBox 75802">
            <a:extLst>
              <a:ext uri="{FF2B5EF4-FFF2-40B4-BE49-F238E27FC236}">
                <a16:creationId xmlns:a16="http://schemas.microsoft.com/office/drawing/2014/main" id="{334B4F48-AF43-AC13-8074-BF0133523B4A}"/>
              </a:ext>
            </a:extLst>
          </p:cNvPr>
          <p:cNvSpPr txBox="1"/>
          <p:nvPr/>
        </p:nvSpPr>
        <p:spPr>
          <a:xfrm>
            <a:off x="9170394"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294</a:t>
            </a:r>
          </a:p>
        </p:txBody>
      </p:sp>
      <p:sp>
        <p:nvSpPr>
          <p:cNvPr id="75804" name="TextBox 75803">
            <a:extLst>
              <a:ext uri="{FF2B5EF4-FFF2-40B4-BE49-F238E27FC236}">
                <a16:creationId xmlns:a16="http://schemas.microsoft.com/office/drawing/2014/main" id="{519B3A99-393C-9014-54A0-8BC17C640340}"/>
              </a:ext>
            </a:extLst>
          </p:cNvPr>
          <p:cNvSpPr txBox="1"/>
          <p:nvPr/>
        </p:nvSpPr>
        <p:spPr>
          <a:xfrm>
            <a:off x="9508143"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336</a:t>
            </a:r>
          </a:p>
        </p:txBody>
      </p:sp>
      <p:sp>
        <p:nvSpPr>
          <p:cNvPr id="75805" name="TextBox 75804">
            <a:extLst>
              <a:ext uri="{FF2B5EF4-FFF2-40B4-BE49-F238E27FC236}">
                <a16:creationId xmlns:a16="http://schemas.microsoft.com/office/drawing/2014/main" id="{059C0BF0-DC2B-8F04-ABB1-4220D590AF0C}"/>
              </a:ext>
            </a:extLst>
          </p:cNvPr>
          <p:cNvSpPr txBox="1"/>
          <p:nvPr/>
        </p:nvSpPr>
        <p:spPr>
          <a:xfrm>
            <a:off x="9845892"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378</a:t>
            </a:r>
          </a:p>
        </p:txBody>
      </p:sp>
      <p:sp>
        <p:nvSpPr>
          <p:cNvPr id="75806" name="TextBox 75805">
            <a:extLst>
              <a:ext uri="{FF2B5EF4-FFF2-40B4-BE49-F238E27FC236}">
                <a16:creationId xmlns:a16="http://schemas.microsoft.com/office/drawing/2014/main" id="{85589CB2-9FEA-8EEB-83F7-2C3B916D7244}"/>
              </a:ext>
            </a:extLst>
          </p:cNvPr>
          <p:cNvSpPr txBox="1"/>
          <p:nvPr/>
        </p:nvSpPr>
        <p:spPr>
          <a:xfrm>
            <a:off x="10538161"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462</a:t>
            </a:r>
          </a:p>
        </p:txBody>
      </p:sp>
      <p:sp>
        <p:nvSpPr>
          <p:cNvPr id="75807" name="TextBox 75806">
            <a:extLst>
              <a:ext uri="{FF2B5EF4-FFF2-40B4-BE49-F238E27FC236}">
                <a16:creationId xmlns:a16="http://schemas.microsoft.com/office/drawing/2014/main" id="{36908A8A-D94F-150E-2495-08C40DC4C7E8}"/>
              </a:ext>
            </a:extLst>
          </p:cNvPr>
          <p:cNvSpPr txBox="1"/>
          <p:nvPr/>
        </p:nvSpPr>
        <p:spPr>
          <a:xfrm>
            <a:off x="10190260"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420</a:t>
            </a:r>
          </a:p>
        </p:txBody>
      </p:sp>
      <p:sp>
        <p:nvSpPr>
          <p:cNvPr id="75808" name="TextBox 75807">
            <a:extLst>
              <a:ext uri="{FF2B5EF4-FFF2-40B4-BE49-F238E27FC236}">
                <a16:creationId xmlns:a16="http://schemas.microsoft.com/office/drawing/2014/main" id="{013E45A2-2ECD-248C-11B9-6FEB8C40E548}"/>
              </a:ext>
            </a:extLst>
          </p:cNvPr>
          <p:cNvSpPr txBox="1"/>
          <p:nvPr/>
        </p:nvSpPr>
        <p:spPr>
          <a:xfrm>
            <a:off x="6831970" y="52710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54</a:t>
            </a:r>
          </a:p>
          <a:p>
            <a:pPr algn="ctr"/>
            <a:r>
              <a:rPr lang="en-GB" sz="800" dirty="0">
                <a:latin typeface="Arial" panose="020B0604020202020204" pitchFamily="34" charset="0"/>
                <a:ea typeface="Aileron" charset="0"/>
                <a:cs typeface="Arial" panose="020B0604020202020204" pitchFamily="34" charset="0"/>
              </a:rPr>
              <a:t>54</a:t>
            </a:r>
          </a:p>
        </p:txBody>
      </p:sp>
      <p:sp>
        <p:nvSpPr>
          <p:cNvPr id="75809" name="TextBox 75808">
            <a:extLst>
              <a:ext uri="{FF2B5EF4-FFF2-40B4-BE49-F238E27FC236}">
                <a16:creationId xmlns:a16="http://schemas.microsoft.com/office/drawing/2014/main" id="{62CC61DA-165B-737A-0644-8F6BEDBCB56A}"/>
              </a:ext>
            </a:extLst>
          </p:cNvPr>
          <p:cNvSpPr txBox="1"/>
          <p:nvPr/>
        </p:nvSpPr>
        <p:spPr>
          <a:xfrm>
            <a:off x="11632122" y="52710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a:t>
            </a:r>
          </a:p>
          <a:p>
            <a:pPr algn="ctr"/>
            <a:r>
              <a:rPr lang="en-GB" sz="800" dirty="0">
                <a:latin typeface="Arial" panose="020B0604020202020204" pitchFamily="34" charset="0"/>
                <a:ea typeface="Aileron" charset="0"/>
                <a:cs typeface="Arial" panose="020B0604020202020204" pitchFamily="34" charset="0"/>
              </a:rPr>
              <a:t>1</a:t>
            </a:r>
          </a:p>
        </p:txBody>
      </p:sp>
      <p:sp>
        <p:nvSpPr>
          <p:cNvPr id="75810" name="TextBox 75809">
            <a:extLst>
              <a:ext uri="{FF2B5EF4-FFF2-40B4-BE49-F238E27FC236}">
                <a16:creationId xmlns:a16="http://schemas.microsoft.com/office/drawing/2014/main" id="{8D8C9693-759B-5E6F-F666-5B1185492E44}"/>
              </a:ext>
            </a:extLst>
          </p:cNvPr>
          <p:cNvSpPr txBox="1"/>
          <p:nvPr/>
        </p:nvSpPr>
        <p:spPr>
          <a:xfrm>
            <a:off x="7155820" y="52710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49</a:t>
            </a:r>
          </a:p>
          <a:p>
            <a:pPr algn="ctr"/>
            <a:r>
              <a:rPr lang="en-GB" sz="800" dirty="0">
                <a:latin typeface="Arial" panose="020B0604020202020204" pitchFamily="34" charset="0"/>
                <a:ea typeface="Aileron" charset="0"/>
                <a:cs typeface="Arial" panose="020B0604020202020204" pitchFamily="34" charset="0"/>
              </a:rPr>
              <a:t>52</a:t>
            </a:r>
          </a:p>
        </p:txBody>
      </p:sp>
      <p:sp>
        <p:nvSpPr>
          <p:cNvPr id="75811" name="TextBox 75810">
            <a:extLst>
              <a:ext uri="{FF2B5EF4-FFF2-40B4-BE49-F238E27FC236}">
                <a16:creationId xmlns:a16="http://schemas.microsoft.com/office/drawing/2014/main" id="{98525D64-4508-B866-9422-52B95FB8BE45}"/>
              </a:ext>
            </a:extLst>
          </p:cNvPr>
          <p:cNvSpPr txBox="1"/>
          <p:nvPr/>
        </p:nvSpPr>
        <p:spPr>
          <a:xfrm>
            <a:off x="7545347" y="52710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39</a:t>
            </a:r>
          </a:p>
          <a:p>
            <a:pPr algn="ctr"/>
            <a:r>
              <a:rPr lang="en-GB" sz="800" dirty="0">
                <a:latin typeface="Arial" panose="020B0604020202020204" pitchFamily="34" charset="0"/>
                <a:ea typeface="Aileron" charset="0"/>
                <a:cs typeface="Arial" panose="020B0604020202020204" pitchFamily="34" charset="0"/>
              </a:rPr>
              <a:t>45</a:t>
            </a:r>
          </a:p>
        </p:txBody>
      </p:sp>
      <p:sp>
        <p:nvSpPr>
          <p:cNvPr id="75812" name="TextBox 75811">
            <a:extLst>
              <a:ext uri="{FF2B5EF4-FFF2-40B4-BE49-F238E27FC236}">
                <a16:creationId xmlns:a16="http://schemas.microsoft.com/office/drawing/2014/main" id="{0340277B-AAFD-5388-C775-BDA56C5EAB90}"/>
              </a:ext>
            </a:extLst>
          </p:cNvPr>
          <p:cNvSpPr txBox="1"/>
          <p:nvPr/>
        </p:nvSpPr>
        <p:spPr>
          <a:xfrm>
            <a:off x="7853410" y="52710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31</a:t>
            </a:r>
          </a:p>
          <a:p>
            <a:pPr algn="ctr"/>
            <a:r>
              <a:rPr lang="en-GB" sz="800" dirty="0">
                <a:latin typeface="Arial" panose="020B0604020202020204" pitchFamily="34" charset="0"/>
                <a:ea typeface="Aileron" charset="0"/>
                <a:cs typeface="Arial" panose="020B0604020202020204" pitchFamily="34" charset="0"/>
              </a:rPr>
              <a:t>40</a:t>
            </a:r>
          </a:p>
        </p:txBody>
      </p:sp>
      <p:sp>
        <p:nvSpPr>
          <p:cNvPr id="75813" name="TextBox 75812">
            <a:extLst>
              <a:ext uri="{FF2B5EF4-FFF2-40B4-BE49-F238E27FC236}">
                <a16:creationId xmlns:a16="http://schemas.microsoft.com/office/drawing/2014/main" id="{1E6EEFE6-77FE-4039-96B9-A22EA1783BD7}"/>
              </a:ext>
            </a:extLst>
          </p:cNvPr>
          <p:cNvSpPr txBox="1"/>
          <p:nvPr/>
        </p:nvSpPr>
        <p:spPr>
          <a:xfrm>
            <a:off x="8220372" y="52710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26</a:t>
            </a:r>
          </a:p>
          <a:p>
            <a:pPr algn="ctr"/>
            <a:r>
              <a:rPr lang="en-GB" sz="800" dirty="0">
                <a:latin typeface="Arial" panose="020B0604020202020204" pitchFamily="34" charset="0"/>
                <a:ea typeface="Aileron" charset="0"/>
                <a:cs typeface="Arial" panose="020B0604020202020204" pitchFamily="34" charset="0"/>
              </a:rPr>
              <a:t>32</a:t>
            </a:r>
          </a:p>
        </p:txBody>
      </p:sp>
      <p:sp>
        <p:nvSpPr>
          <p:cNvPr id="75814" name="TextBox 75813">
            <a:extLst>
              <a:ext uri="{FF2B5EF4-FFF2-40B4-BE49-F238E27FC236}">
                <a16:creationId xmlns:a16="http://schemas.microsoft.com/office/drawing/2014/main" id="{D31A7994-FE07-55D4-7D11-8AA9A0DD1367}"/>
              </a:ext>
            </a:extLst>
          </p:cNvPr>
          <p:cNvSpPr txBox="1"/>
          <p:nvPr/>
        </p:nvSpPr>
        <p:spPr>
          <a:xfrm>
            <a:off x="8541686" y="52710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20</a:t>
            </a:r>
          </a:p>
          <a:p>
            <a:pPr algn="ctr"/>
            <a:r>
              <a:rPr lang="en-GB" sz="800" dirty="0">
                <a:latin typeface="Arial" panose="020B0604020202020204" pitchFamily="34" charset="0"/>
                <a:ea typeface="Aileron" charset="0"/>
                <a:cs typeface="Arial" panose="020B0604020202020204" pitchFamily="34" charset="0"/>
              </a:rPr>
              <a:t>24</a:t>
            </a:r>
          </a:p>
        </p:txBody>
      </p:sp>
      <p:sp>
        <p:nvSpPr>
          <p:cNvPr id="75815" name="TextBox 75814">
            <a:extLst>
              <a:ext uri="{FF2B5EF4-FFF2-40B4-BE49-F238E27FC236}">
                <a16:creationId xmlns:a16="http://schemas.microsoft.com/office/drawing/2014/main" id="{8DB27D6D-CDAA-A896-0386-288BC41622D2}"/>
              </a:ext>
            </a:extLst>
          </p:cNvPr>
          <p:cNvSpPr txBox="1"/>
          <p:nvPr/>
        </p:nvSpPr>
        <p:spPr>
          <a:xfrm>
            <a:off x="8931957" y="52710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13</a:t>
            </a:r>
          </a:p>
          <a:p>
            <a:pPr algn="ctr"/>
            <a:r>
              <a:rPr lang="en-GB" sz="800" dirty="0">
                <a:latin typeface="Arial" panose="020B0604020202020204" pitchFamily="34" charset="0"/>
                <a:ea typeface="Aileron" charset="0"/>
                <a:cs typeface="Arial" panose="020B0604020202020204" pitchFamily="34" charset="0"/>
              </a:rPr>
              <a:t>18</a:t>
            </a:r>
          </a:p>
        </p:txBody>
      </p:sp>
      <p:sp>
        <p:nvSpPr>
          <p:cNvPr id="75816" name="TextBox 75815">
            <a:extLst>
              <a:ext uri="{FF2B5EF4-FFF2-40B4-BE49-F238E27FC236}">
                <a16:creationId xmlns:a16="http://schemas.microsoft.com/office/drawing/2014/main" id="{54AECD1A-519F-AE28-BA84-4E6B420145BA}"/>
              </a:ext>
            </a:extLst>
          </p:cNvPr>
          <p:cNvSpPr txBox="1"/>
          <p:nvPr/>
        </p:nvSpPr>
        <p:spPr>
          <a:xfrm>
            <a:off x="9252632" y="52710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12</a:t>
            </a:r>
          </a:p>
          <a:p>
            <a:pPr algn="ctr"/>
            <a:r>
              <a:rPr lang="en-GB" sz="800" dirty="0">
                <a:latin typeface="Arial" panose="020B0604020202020204" pitchFamily="34" charset="0"/>
                <a:ea typeface="Aileron" charset="0"/>
                <a:cs typeface="Arial" panose="020B0604020202020204" pitchFamily="34" charset="0"/>
              </a:rPr>
              <a:t>16</a:t>
            </a:r>
          </a:p>
        </p:txBody>
      </p:sp>
      <p:sp>
        <p:nvSpPr>
          <p:cNvPr id="75817" name="TextBox 75816">
            <a:extLst>
              <a:ext uri="{FF2B5EF4-FFF2-40B4-BE49-F238E27FC236}">
                <a16:creationId xmlns:a16="http://schemas.microsoft.com/office/drawing/2014/main" id="{E40E42F6-DEA9-C69B-EA0B-B2F5C04833DC}"/>
              </a:ext>
            </a:extLst>
          </p:cNvPr>
          <p:cNvSpPr txBox="1"/>
          <p:nvPr/>
        </p:nvSpPr>
        <p:spPr>
          <a:xfrm>
            <a:off x="9576482" y="52710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7</a:t>
            </a:r>
          </a:p>
          <a:p>
            <a:pPr algn="ctr"/>
            <a:r>
              <a:rPr lang="en-GB" sz="800" dirty="0">
                <a:latin typeface="Arial" panose="020B0604020202020204" pitchFamily="34" charset="0"/>
                <a:ea typeface="Aileron" charset="0"/>
                <a:cs typeface="Arial" panose="020B0604020202020204" pitchFamily="34" charset="0"/>
              </a:rPr>
              <a:t>13</a:t>
            </a:r>
          </a:p>
        </p:txBody>
      </p:sp>
      <p:sp>
        <p:nvSpPr>
          <p:cNvPr id="75818" name="TextBox 75817">
            <a:extLst>
              <a:ext uri="{FF2B5EF4-FFF2-40B4-BE49-F238E27FC236}">
                <a16:creationId xmlns:a16="http://schemas.microsoft.com/office/drawing/2014/main" id="{6924E18E-E425-E422-C33B-EB2BBB6766E4}"/>
              </a:ext>
            </a:extLst>
          </p:cNvPr>
          <p:cNvSpPr txBox="1"/>
          <p:nvPr/>
        </p:nvSpPr>
        <p:spPr>
          <a:xfrm>
            <a:off x="9893982" y="52710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7</a:t>
            </a:r>
          </a:p>
          <a:p>
            <a:pPr algn="ctr"/>
            <a:r>
              <a:rPr lang="en-GB" sz="800" dirty="0">
                <a:latin typeface="Arial" panose="020B0604020202020204" pitchFamily="34" charset="0"/>
                <a:ea typeface="Aileron" charset="0"/>
                <a:cs typeface="Arial" panose="020B0604020202020204" pitchFamily="34" charset="0"/>
              </a:rPr>
              <a:t>11</a:t>
            </a:r>
          </a:p>
        </p:txBody>
      </p:sp>
      <p:sp>
        <p:nvSpPr>
          <p:cNvPr id="75819" name="TextBox 75818">
            <a:extLst>
              <a:ext uri="{FF2B5EF4-FFF2-40B4-BE49-F238E27FC236}">
                <a16:creationId xmlns:a16="http://schemas.microsoft.com/office/drawing/2014/main" id="{C085EF3C-0CAD-665D-D163-EDD8779EA811}"/>
              </a:ext>
            </a:extLst>
          </p:cNvPr>
          <p:cNvSpPr txBox="1"/>
          <p:nvPr/>
        </p:nvSpPr>
        <p:spPr>
          <a:xfrm>
            <a:off x="10615105" y="52710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5</a:t>
            </a:r>
          </a:p>
          <a:p>
            <a:pPr algn="ctr"/>
            <a:r>
              <a:rPr lang="en-GB" sz="800" dirty="0">
                <a:latin typeface="Arial" panose="020B0604020202020204" pitchFamily="34" charset="0"/>
                <a:ea typeface="Aileron" charset="0"/>
                <a:cs typeface="Arial" panose="020B0604020202020204" pitchFamily="34" charset="0"/>
              </a:rPr>
              <a:t>4</a:t>
            </a:r>
          </a:p>
        </p:txBody>
      </p:sp>
      <p:sp>
        <p:nvSpPr>
          <p:cNvPr id="75820" name="TextBox 75819">
            <a:extLst>
              <a:ext uri="{FF2B5EF4-FFF2-40B4-BE49-F238E27FC236}">
                <a16:creationId xmlns:a16="http://schemas.microsoft.com/office/drawing/2014/main" id="{287412C9-BC8A-A509-05E3-18414E39A800}"/>
              </a:ext>
            </a:extLst>
          </p:cNvPr>
          <p:cNvSpPr txBox="1"/>
          <p:nvPr/>
        </p:nvSpPr>
        <p:spPr>
          <a:xfrm>
            <a:off x="10267204" y="52710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5</a:t>
            </a:r>
          </a:p>
          <a:p>
            <a:pPr algn="ctr"/>
            <a:r>
              <a:rPr lang="en-GB" sz="800" dirty="0">
                <a:latin typeface="Arial" panose="020B0604020202020204" pitchFamily="34" charset="0"/>
                <a:ea typeface="Aileron" charset="0"/>
                <a:cs typeface="Arial" panose="020B0604020202020204" pitchFamily="34" charset="0"/>
              </a:rPr>
              <a:t>5</a:t>
            </a:r>
          </a:p>
        </p:txBody>
      </p:sp>
      <p:sp>
        <p:nvSpPr>
          <p:cNvPr id="75821" name="TextBox 75820">
            <a:extLst>
              <a:ext uri="{FF2B5EF4-FFF2-40B4-BE49-F238E27FC236}">
                <a16:creationId xmlns:a16="http://schemas.microsoft.com/office/drawing/2014/main" id="{8A717DE2-7A5D-A33A-420B-CC37E0EF7062}"/>
              </a:ext>
            </a:extLst>
          </p:cNvPr>
          <p:cNvSpPr txBox="1"/>
          <p:nvPr/>
        </p:nvSpPr>
        <p:spPr>
          <a:xfrm>
            <a:off x="10875417"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504</a:t>
            </a:r>
          </a:p>
        </p:txBody>
      </p:sp>
      <p:sp>
        <p:nvSpPr>
          <p:cNvPr id="75822" name="TextBox 75821">
            <a:extLst>
              <a:ext uri="{FF2B5EF4-FFF2-40B4-BE49-F238E27FC236}">
                <a16:creationId xmlns:a16="http://schemas.microsoft.com/office/drawing/2014/main" id="{11C7C971-E2D6-825F-88CC-1F07E0797203}"/>
              </a:ext>
            </a:extLst>
          </p:cNvPr>
          <p:cNvSpPr txBox="1"/>
          <p:nvPr/>
        </p:nvSpPr>
        <p:spPr>
          <a:xfrm>
            <a:off x="11228344"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546</a:t>
            </a:r>
          </a:p>
        </p:txBody>
      </p:sp>
      <p:sp>
        <p:nvSpPr>
          <p:cNvPr id="75823" name="TextBox 75822">
            <a:extLst>
              <a:ext uri="{FF2B5EF4-FFF2-40B4-BE49-F238E27FC236}">
                <a16:creationId xmlns:a16="http://schemas.microsoft.com/office/drawing/2014/main" id="{49C41B18-902F-366D-6FF5-B7855628D48D}"/>
              </a:ext>
            </a:extLst>
          </p:cNvPr>
          <p:cNvSpPr txBox="1"/>
          <p:nvPr/>
        </p:nvSpPr>
        <p:spPr>
          <a:xfrm>
            <a:off x="11307269" y="52710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a:t>
            </a:r>
          </a:p>
          <a:p>
            <a:pPr algn="ctr"/>
            <a:r>
              <a:rPr lang="en-GB" sz="800" dirty="0">
                <a:latin typeface="Arial" panose="020B0604020202020204" pitchFamily="34" charset="0"/>
                <a:ea typeface="Aileron" charset="0"/>
                <a:cs typeface="Arial" panose="020B0604020202020204" pitchFamily="34" charset="0"/>
              </a:rPr>
              <a:t>2</a:t>
            </a:r>
          </a:p>
        </p:txBody>
      </p:sp>
      <p:sp>
        <p:nvSpPr>
          <p:cNvPr id="75824" name="TextBox 75823">
            <a:extLst>
              <a:ext uri="{FF2B5EF4-FFF2-40B4-BE49-F238E27FC236}">
                <a16:creationId xmlns:a16="http://schemas.microsoft.com/office/drawing/2014/main" id="{8865CFB8-911C-D594-5A8C-85D6388B719F}"/>
              </a:ext>
            </a:extLst>
          </p:cNvPr>
          <p:cNvSpPr txBox="1"/>
          <p:nvPr/>
        </p:nvSpPr>
        <p:spPr>
          <a:xfrm>
            <a:off x="10958353" y="52710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a:t>
            </a:r>
          </a:p>
          <a:p>
            <a:pPr algn="ctr"/>
            <a:r>
              <a:rPr lang="en-GB" sz="800" dirty="0">
                <a:latin typeface="Arial" panose="020B0604020202020204" pitchFamily="34" charset="0"/>
                <a:ea typeface="Aileron" charset="0"/>
                <a:cs typeface="Arial" panose="020B0604020202020204" pitchFamily="34" charset="0"/>
              </a:rPr>
              <a:t>3</a:t>
            </a:r>
          </a:p>
        </p:txBody>
      </p:sp>
      <p:sp>
        <p:nvSpPr>
          <p:cNvPr id="75825" name="TextBox 75824">
            <a:extLst>
              <a:ext uri="{FF2B5EF4-FFF2-40B4-BE49-F238E27FC236}">
                <a16:creationId xmlns:a16="http://schemas.microsoft.com/office/drawing/2014/main" id="{1B15E954-7D24-9A0A-455D-3218B825459E}"/>
              </a:ext>
            </a:extLst>
          </p:cNvPr>
          <p:cNvSpPr txBox="1"/>
          <p:nvPr/>
        </p:nvSpPr>
        <p:spPr>
          <a:xfrm>
            <a:off x="6615571" y="4450320"/>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0.1</a:t>
            </a:r>
          </a:p>
        </p:txBody>
      </p:sp>
      <p:sp>
        <p:nvSpPr>
          <p:cNvPr id="75826" name="TextBox 75825">
            <a:extLst>
              <a:ext uri="{FF2B5EF4-FFF2-40B4-BE49-F238E27FC236}">
                <a16:creationId xmlns:a16="http://schemas.microsoft.com/office/drawing/2014/main" id="{F1D95011-CBDE-0F99-B1E8-48DE1D31B935}"/>
              </a:ext>
            </a:extLst>
          </p:cNvPr>
          <p:cNvSpPr txBox="1"/>
          <p:nvPr/>
        </p:nvSpPr>
        <p:spPr>
          <a:xfrm>
            <a:off x="6615571" y="4123295"/>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0.2</a:t>
            </a:r>
          </a:p>
        </p:txBody>
      </p:sp>
      <p:sp>
        <p:nvSpPr>
          <p:cNvPr id="75827" name="TextBox 75826">
            <a:extLst>
              <a:ext uri="{FF2B5EF4-FFF2-40B4-BE49-F238E27FC236}">
                <a16:creationId xmlns:a16="http://schemas.microsoft.com/office/drawing/2014/main" id="{A9224AB7-58A9-195A-E7C8-C075A039DDDE}"/>
              </a:ext>
            </a:extLst>
          </p:cNvPr>
          <p:cNvSpPr txBox="1"/>
          <p:nvPr/>
        </p:nvSpPr>
        <p:spPr>
          <a:xfrm>
            <a:off x="6615571" y="3808970"/>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0.3</a:t>
            </a:r>
          </a:p>
        </p:txBody>
      </p:sp>
      <p:sp>
        <p:nvSpPr>
          <p:cNvPr id="75828" name="TextBox 75827">
            <a:extLst>
              <a:ext uri="{FF2B5EF4-FFF2-40B4-BE49-F238E27FC236}">
                <a16:creationId xmlns:a16="http://schemas.microsoft.com/office/drawing/2014/main" id="{497EC4CD-C599-3A72-8834-2C997325E262}"/>
              </a:ext>
            </a:extLst>
          </p:cNvPr>
          <p:cNvSpPr txBox="1"/>
          <p:nvPr/>
        </p:nvSpPr>
        <p:spPr>
          <a:xfrm>
            <a:off x="6615571" y="3494645"/>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0.4</a:t>
            </a:r>
          </a:p>
        </p:txBody>
      </p:sp>
      <p:sp>
        <p:nvSpPr>
          <p:cNvPr id="75829" name="TextBox 75828">
            <a:extLst>
              <a:ext uri="{FF2B5EF4-FFF2-40B4-BE49-F238E27FC236}">
                <a16:creationId xmlns:a16="http://schemas.microsoft.com/office/drawing/2014/main" id="{CE4910C1-D550-7E20-FA52-D58D6A4F103B}"/>
              </a:ext>
            </a:extLst>
          </p:cNvPr>
          <p:cNvSpPr txBox="1"/>
          <p:nvPr/>
        </p:nvSpPr>
        <p:spPr>
          <a:xfrm>
            <a:off x="6615571" y="3170795"/>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0.5</a:t>
            </a:r>
          </a:p>
        </p:txBody>
      </p:sp>
      <p:sp>
        <p:nvSpPr>
          <p:cNvPr id="75830" name="TextBox 75829">
            <a:extLst>
              <a:ext uri="{FF2B5EF4-FFF2-40B4-BE49-F238E27FC236}">
                <a16:creationId xmlns:a16="http://schemas.microsoft.com/office/drawing/2014/main" id="{88C91612-50BC-F554-75E4-539BAFFF30F3}"/>
              </a:ext>
            </a:extLst>
          </p:cNvPr>
          <p:cNvSpPr txBox="1"/>
          <p:nvPr/>
        </p:nvSpPr>
        <p:spPr>
          <a:xfrm>
            <a:off x="6615571" y="2862820"/>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0.6</a:t>
            </a:r>
          </a:p>
        </p:txBody>
      </p:sp>
      <p:sp>
        <p:nvSpPr>
          <p:cNvPr id="75831" name="TextBox 75830">
            <a:extLst>
              <a:ext uri="{FF2B5EF4-FFF2-40B4-BE49-F238E27FC236}">
                <a16:creationId xmlns:a16="http://schemas.microsoft.com/office/drawing/2014/main" id="{98E27C5F-10D0-1C93-1DC9-C2816484D8C4}"/>
              </a:ext>
            </a:extLst>
          </p:cNvPr>
          <p:cNvSpPr txBox="1"/>
          <p:nvPr/>
        </p:nvSpPr>
        <p:spPr>
          <a:xfrm>
            <a:off x="6615571" y="2545320"/>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0.7</a:t>
            </a:r>
          </a:p>
        </p:txBody>
      </p:sp>
      <p:sp>
        <p:nvSpPr>
          <p:cNvPr id="75832" name="TextBox 75831">
            <a:extLst>
              <a:ext uri="{FF2B5EF4-FFF2-40B4-BE49-F238E27FC236}">
                <a16:creationId xmlns:a16="http://schemas.microsoft.com/office/drawing/2014/main" id="{3DBD75FA-6B06-4647-DA96-DD02B9E75A23}"/>
              </a:ext>
            </a:extLst>
          </p:cNvPr>
          <p:cNvSpPr txBox="1"/>
          <p:nvPr/>
        </p:nvSpPr>
        <p:spPr>
          <a:xfrm>
            <a:off x="6615571" y="2227820"/>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0.8</a:t>
            </a:r>
          </a:p>
        </p:txBody>
      </p:sp>
      <p:sp>
        <p:nvSpPr>
          <p:cNvPr id="75833" name="TextBox 75832">
            <a:extLst>
              <a:ext uri="{FF2B5EF4-FFF2-40B4-BE49-F238E27FC236}">
                <a16:creationId xmlns:a16="http://schemas.microsoft.com/office/drawing/2014/main" id="{B0751620-B733-9A06-0B49-A9C1CF051CFB}"/>
              </a:ext>
            </a:extLst>
          </p:cNvPr>
          <p:cNvSpPr txBox="1"/>
          <p:nvPr/>
        </p:nvSpPr>
        <p:spPr>
          <a:xfrm>
            <a:off x="6615571" y="1916670"/>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0.9</a:t>
            </a:r>
          </a:p>
        </p:txBody>
      </p:sp>
      <p:graphicFrame>
        <p:nvGraphicFramePr>
          <p:cNvPr id="75834" name="Table 75833">
            <a:extLst>
              <a:ext uri="{FF2B5EF4-FFF2-40B4-BE49-F238E27FC236}">
                <a16:creationId xmlns:a16="http://schemas.microsoft.com/office/drawing/2014/main" id="{C0205021-E418-4011-C4F4-3C8225CCEAC8}"/>
              </a:ext>
            </a:extLst>
          </p:cNvPr>
          <p:cNvGraphicFramePr>
            <a:graphicFrameLocks noGrp="1"/>
          </p:cNvGraphicFramePr>
          <p:nvPr/>
        </p:nvGraphicFramePr>
        <p:xfrm>
          <a:off x="8220372" y="1418443"/>
          <a:ext cx="3602475" cy="1156788"/>
        </p:xfrm>
        <a:graphic>
          <a:graphicData uri="http://schemas.openxmlformats.org/drawingml/2006/table">
            <a:tbl>
              <a:tblPr firstRow="1" bandRow="1">
                <a:tableStyleId>{5C22544A-7EE6-4342-B048-85BDC9FD1C3A}</a:tableStyleId>
              </a:tblPr>
              <a:tblGrid>
                <a:gridCol w="1332012">
                  <a:extLst>
                    <a:ext uri="{9D8B030D-6E8A-4147-A177-3AD203B41FA5}">
                      <a16:colId xmlns:a16="http://schemas.microsoft.com/office/drawing/2014/main" val="2870562913"/>
                    </a:ext>
                  </a:extLst>
                </a:gridCol>
                <a:gridCol w="1152128">
                  <a:extLst>
                    <a:ext uri="{9D8B030D-6E8A-4147-A177-3AD203B41FA5}">
                      <a16:colId xmlns:a16="http://schemas.microsoft.com/office/drawing/2014/main" val="3546940678"/>
                    </a:ext>
                  </a:extLst>
                </a:gridCol>
                <a:gridCol w="1118335">
                  <a:extLst>
                    <a:ext uri="{9D8B030D-6E8A-4147-A177-3AD203B41FA5}">
                      <a16:colId xmlns:a16="http://schemas.microsoft.com/office/drawing/2014/main" val="2129270681"/>
                    </a:ext>
                  </a:extLst>
                </a:gridCol>
              </a:tblGrid>
              <a:tr h="132179">
                <a:tc>
                  <a:txBody>
                    <a:bodyPr/>
                    <a:lstStyle/>
                    <a:p>
                      <a:endParaRPr lang="en-US" sz="900" b="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mFOLFOX6</a:t>
                      </a:r>
                      <a:endParaRPr lang="en-US" sz="900" b="0" dirty="0">
                        <a:latin typeface="Arial" panose="020B0604020202020204" pitchFamily="34" charset="0"/>
                        <a:cs typeface="Arial" panose="020B0604020202020204" pitchFamily="34" charset="0"/>
                      </a:endParaRPr>
                    </a:p>
                  </a:txBody>
                  <a:tcPr marL="36000" marR="36000" marT="0" marB="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900" dirty="0">
                          <a:latin typeface="Arial" panose="020B0604020202020204" pitchFamily="34" charset="0"/>
                          <a:cs typeface="Arial" panose="020B0604020202020204" pitchFamily="34" charset="0"/>
                        </a:rPr>
                        <a:t>5-FU/LV</a:t>
                      </a:r>
                      <a:endParaRPr lang="en-US" sz="900" b="0" dirty="0">
                        <a:latin typeface="Arial" panose="020B0604020202020204" pitchFamily="34" charset="0"/>
                        <a:cs typeface="Arial" panose="020B0604020202020204" pitchFamily="34" charset="0"/>
                      </a:endParaRPr>
                    </a:p>
                  </a:txBody>
                  <a:tcPr marL="36000" marR="36000" marT="0" marB="0" anchor="b">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728807471"/>
                  </a:ext>
                </a:extLst>
              </a:tr>
              <a:tr h="70969">
                <a:tc>
                  <a:txBody>
                    <a:bodyPr/>
                    <a:lstStyle/>
                    <a:p>
                      <a:pPr>
                        <a:lnSpc>
                          <a:spcPct val="90000"/>
                        </a:lnSpc>
                      </a:pPr>
                      <a:r>
                        <a:rPr lang="en-US" sz="900" b="0" dirty="0">
                          <a:latin typeface="Arial" panose="020B0604020202020204" pitchFamily="34" charset="0"/>
                          <a:cs typeface="Arial" panose="020B0604020202020204" pitchFamily="34" charset="0"/>
                        </a:rPr>
                        <a:t>No. of patients</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900" dirty="0">
                          <a:latin typeface="Arial" panose="020B0604020202020204" pitchFamily="34" charset="0"/>
                          <a:cs typeface="Arial" panose="020B0604020202020204" pitchFamily="34" charset="0"/>
                        </a:rPr>
                        <a:t>54</a:t>
                      </a:r>
                    </a:p>
                  </a:txBody>
                  <a:tcPr marL="36000" marR="3600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54</a:t>
                      </a:r>
                    </a:p>
                  </a:txBody>
                  <a:tcPr marL="36000" marR="3600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5386912"/>
                  </a:ext>
                </a:extLst>
              </a:tr>
              <a:tr h="70969">
                <a:tc>
                  <a:txBody>
                    <a:bodyPr/>
                    <a:lstStyle/>
                    <a:p>
                      <a:pPr>
                        <a:lnSpc>
                          <a:spcPct val="90000"/>
                        </a:lnSpc>
                      </a:pPr>
                      <a:r>
                        <a:rPr lang="en-US" sz="900" b="0" dirty="0">
                          <a:latin typeface="Arial" panose="020B0604020202020204" pitchFamily="34" charset="0"/>
                          <a:cs typeface="Arial" panose="020B0604020202020204" pitchFamily="34" charset="0"/>
                        </a:rPr>
                        <a:t>Event, n (%)</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900" dirty="0">
                          <a:latin typeface="Arial" panose="020B0604020202020204" pitchFamily="34" charset="0"/>
                          <a:cs typeface="Arial" panose="020B0604020202020204" pitchFamily="34" charset="0"/>
                        </a:rPr>
                        <a:t>41 (75.9%)</a:t>
                      </a:r>
                    </a:p>
                  </a:txBody>
                  <a:tcPr marL="36000" marR="3600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29 (53.7%)</a:t>
                      </a:r>
                    </a:p>
                  </a:txBody>
                  <a:tcPr marL="36000" marR="3600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10461946"/>
                  </a:ext>
                </a:extLst>
              </a:tr>
              <a:tr h="70969">
                <a:tc>
                  <a:txBody>
                    <a:bodyPr/>
                    <a:lstStyle/>
                    <a:p>
                      <a:pPr>
                        <a:lnSpc>
                          <a:spcPct val="90000"/>
                        </a:lnSpc>
                      </a:pPr>
                      <a:r>
                        <a:rPr lang="en-US" sz="900" b="0" dirty="0">
                          <a:latin typeface="Arial" panose="020B0604020202020204" pitchFamily="34" charset="0"/>
                          <a:cs typeface="Arial" panose="020B0604020202020204" pitchFamily="34" charset="0"/>
                        </a:rPr>
                        <a:t>Censored, n (%)</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900" dirty="0">
                          <a:latin typeface="Arial" panose="020B0604020202020204" pitchFamily="34" charset="0"/>
                          <a:cs typeface="Arial" panose="020B0604020202020204" pitchFamily="34" charset="0"/>
                        </a:rPr>
                        <a:t>13 (24.1%)</a:t>
                      </a:r>
                    </a:p>
                  </a:txBody>
                  <a:tcPr marL="36000" marR="3600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25 (46.3%)</a:t>
                      </a:r>
                    </a:p>
                  </a:txBody>
                  <a:tcPr marL="36000" marR="3600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4160238"/>
                  </a:ext>
                </a:extLst>
              </a:tr>
              <a:tr h="70969">
                <a:tc>
                  <a:txBody>
                    <a:bodyPr/>
                    <a:lstStyle/>
                    <a:p>
                      <a:pPr>
                        <a:lnSpc>
                          <a:spcPct val="90000"/>
                        </a:lnSpc>
                      </a:pPr>
                      <a:r>
                        <a:rPr lang="en-US" sz="900" b="0" dirty="0">
                          <a:latin typeface="Arial" panose="020B0604020202020204" pitchFamily="34" charset="0"/>
                          <a:cs typeface="Arial" panose="020B0604020202020204" pitchFamily="34" charset="0"/>
                        </a:rPr>
                        <a:t>Median OS (95% CI), d</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900" dirty="0">
                          <a:latin typeface="Arial" panose="020B0604020202020204" pitchFamily="34" charset="0"/>
                          <a:cs typeface="Arial" panose="020B0604020202020204" pitchFamily="34" charset="0"/>
                        </a:rPr>
                        <a:t>183 days (95, 241)</a:t>
                      </a:r>
                    </a:p>
                  </a:txBody>
                  <a:tcPr marL="36000" marR="3600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298 days (200, 507)</a:t>
                      </a:r>
                    </a:p>
                  </a:txBody>
                  <a:tcPr marL="36000" marR="3600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4930546"/>
                  </a:ext>
                </a:extLst>
              </a:tr>
              <a:tr h="70969">
                <a:tc>
                  <a:txBody>
                    <a:bodyPr/>
                    <a:lstStyle/>
                    <a:p>
                      <a:pPr>
                        <a:lnSpc>
                          <a:spcPct val="90000"/>
                        </a:lnSpc>
                      </a:pPr>
                      <a:r>
                        <a:rPr lang="en-US" sz="900" b="0" dirty="0">
                          <a:latin typeface="Arial" panose="020B0604020202020204" pitchFamily="34" charset="0"/>
                          <a:cs typeface="Arial" panose="020B0604020202020204" pitchFamily="34" charset="0"/>
                        </a:rPr>
                        <a:t>Log-rank</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ct val="90000"/>
                        </a:lnSpc>
                      </a:pPr>
                      <a:r>
                        <a:rPr lang="en-US" sz="900" dirty="0">
                          <a:latin typeface="Arial" panose="020B0604020202020204" pitchFamily="34" charset="0"/>
                          <a:cs typeface="Arial" panose="020B0604020202020204" pitchFamily="34" charset="0"/>
                        </a:rPr>
                        <a:t>0.0355</a:t>
                      </a:r>
                    </a:p>
                  </a:txBody>
                  <a:tcPr marL="36000" marR="3600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27648"/>
                  </a:ext>
                </a:extLst>
              </a:tr>
              <a:tr h="70969">
                <a:tc>
                  <a:txBody>
                    <a:bodyPr/>
                    <a:lstStyle/>
                    <a:p>
                      <a:pPr>
                        <a:lnSpc>
                          <a:spcPct val="90000"/>
                        </a:lnSpc>
                      </a:pPr>
                      <a:r>
                        <a:rPr lang="en-US" sz="900" b="0" dirty="0">
                          <a:latin typeface="Arial" panose="020B0604020202020204" pitchFamily="34" charset="0"/>
                          <a:cs typeface="Arial" panose="020B0604020202020204" pitchFamily="34" charset="0"/>
                        </a:rPr>
                        <a:t>Hazard ratio</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ct val="90000"/>
                        </a:lnSpc>
                      </a:pPr>
                      <a:r>
                        <a:rPr lang="en-US" sz="900" dirty="0">
                          <a:latin typeface="Arial" panose="020B0604020202020204" pitchFamily="34" charset="0"/>
                          <a:cs typeface="Arial" panose="020B0604020202020204" pitchFamily="34" charset="0"/>
                        </a:rPr>
                        <a:t>1.6819</a:t>
                      </a:r>
                    </a:p>
                  </a:txBody>
                  <a:tcPr marL="36000" marR="3600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dirty="0"/>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9964665"/>
                  </a:ext>
                </a:extLst>
              </a:tr>
              <a:tr h="70969">
                <a:tc>
                  <a:txBody>
                    <a:bodyPr/>
                    <a:lstStyle/>
                    <a:p>
                      <a:pPr>
                        <a:lnSpc>
                          <a:spcPct val="90000"/>
                        </a:lnSpc>
                      </a:pPr>
                      <a:r>
                        <a:rPr lang="en-US" sz="900" b="0" dirty="0">
                          <a:latin typeface="Arial" panose="020B0604020202020204" pitchFamily="34" charset="0"/>
                          <a:cs typeface="Arial" panose="020B0604020202020204" pitchFamily="34" charset="0"/>
                        </a:rPr>
                        <a:t>p-value (hazard ratio)</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ct val="90000"/>
                        </a:lnSpc>
                      </a:pPr>
                      <a:r>
                        <a:rPr lang="en-US" sz="900" dirty="0">
                          <a:latin typeface="Arial" panose="020B0604020202020204" pitchFamily="34" charset="0"/>
                          <a:cs typeface="Arial" panose="020B0604020202020204" pitchFamily="34" charset="0"/>
                        </a:rPr>
                        <a:t>0.0334</a:t>
                      </a:r>
                    </a:p>
                  </a:txBody>
                  <a:tcPr marL="36000" marR="3600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3372276128"/>
                  </a:ext>
                </a:extLst>
              </a:tr>
            </a:tbl>
          </a:graphicData>
        </a:graphic>
      </p:graphicFrame>
      <p:sp>
        <p:nvSpPr>
          <p:cNvPr id="75835" name="TextBox 75834">
            <a:extLst>
              <a:ext uri="{FF2B5EF4-FFF2-40B4-BE49-F238E27FC236}">
                <a16:creationId xmlns:a16="http://schemas.microsoft.com/office/drawing/2014/main" id="{ED6AB9B5-01EC-FA9E-C1B6-ACC2DF4EF2AD}"/>
              </a:ext>
            </a:extLst>
          </p:cNvPr>
          <p:cNvSpPr txBox="1"/>
          <p:nvPr/>
        </p:nvSpPr>
        <p:spPr>
          <a:xfrm>
            <a:off x="6615571" y="1603162"/>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0.9</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0F9E1E3-8358-7A1E-B85D-3BD8AFF6378D}"/>
              </a:ext>
            </a:extLst>
          </p:cNvPr>
          <p:cNvSpPr>
            <a:spLocks noGrp="1"/>
          </p:cNvSpPr>
          <p:nvPr>
            <p:ph type="body" idx="1"/>
          </p:nvPr>
        </p:nvSpPr>
        <p:spPr>
          <a:xfrm>
            <a:off x="609600" y="1214362"/>
            <a:ext cx="10972800" cy="702470"/>
          </a:xfrm>
        </p:spPr>
        <p:txBody>
          <a:bodyPr/>
          <a:lstStyle/>
          <a:p>
            <a:r>
              <a:rPr lang="en-GB" dirty="0"/>
              <a:t>Contradicting results observed with second-line oxaliplatin regimens in the CONKO-003 and PANCREOX trials</a:t>
            </a:r>
          </a:p>
        </p:txBody>
      </p:sp>
      <p:sp>
        <p:nvSpPr>
          <p:cNvPr id="2" name="Title 1">
            <a:extLst>
              <a:ext uri="{FF2B5EF4-FFF2-40B4-BE49-F238E27FC236}">
                <a16:creationId xmlns:a16="http://schemas.microsoft.com/office/drawing/2014/main" id="{54738D34-9048-975C-BD6E-78B12A3CB2CE}"/>
              </a:ext>
            </a:extLst>
          </p:cNvPr>
          <p:cNvSpPr>
            <a:spLocks noGrp="1"/>
          </p:cNvSpPr>
          <p:nvPr>
            <p:ph type="title"/>
          </p:nvPr>
        </p:nvSpPr>
        <p:spPr>
          <a:xfrm>
            <a:off x="619201" y="259200"/>
            <a:ext cx="10963199" cy="864000"/>
          </a:xfrm>
        </p:spPr>
        <p:txBody>
          <a:bodyPr/>
          <a:lstStyle/>
          <a:p>
            <a:r>
              <a:rPr lang="en-GB" dirty="0"/>
              <a:t>Phase 3 experience in 2L with OXALIPLATIN</a:t>
            </a:r>
          </a:p>
        </p:txBody>
      </p:sp>
      <p:sp>
        <p:nvSpPr>
          <p:cNvPr id="9" name="Content Placeholder 8">
            <a:extLst>
              <a:ext uri="{FF2B5EF4-FFF2-40B4-BE49-F238E27FC236}">
                <a16:creationId xmlns:a16="http://schemas.microsoft.com/office/drawing/2014/main" id="{D2F1CC91-A2F0-C901-5F0B-64C19BF1780F}"/>
              </a:ext>
            </a:extLst>
          </p:cNvPr>
          <p:cNvSpPr>
            <a:spLocks noGrp="1"/>
          </p:cNvSpPr>
          <p:nvPr>
            <p:ph sz="quarter" idx="15"/>
          </p:nvPr>
        </p:nvSpPr>
        <p:spPr>
          <a:xfrm>
            <a:off x="620183" y="6356351"/>
            <a:ext cx="10180339" cy="365125"/>
          </a:xfrm>
        </p:spPr>
        <p:txBody>
          <a:bodyPr anchor="b" anchorCtr="0"/>
          <a:lstStyle/>
          <a:p>
            <a:r>
              <a:rPr lang="en-GB" baseline="30000" dirty="0" err="1">
                <a:solidFill>
                  <a:schemeClr val="tx2"/>
                </a:solidFill>
              </a:rPr>
              <a:t>a</a:t>
            </a:r>
            <a:r>
              <a:rPr lang="en-GB" dirty="0" err="1">
                <a:solidFill>
                  <a:schemeClr val="tx2"/>
                </a:solidFill>
              </a:rPr>
              <a:t>Patients</a:t>
            </a:r>
            <a:r>
              <a:rPr lang="en-GB" dirty="0">
                <a:solidFill>
                  <a:schemeClr val="tx2"/>
                </a:solidFill>
              </a:rPr>
              <a:t> eligible for primary analysis</a:t>
            </a:r>
          </a:p>
          <a:p>
            <a:r>
              <a:rPr lang="en-GB" dirty="0">
                <a:solidFill>
                  <a:schemeClr val="tx2"/>
                </a:solidFill>
              </a:rPr>
              <a:t>2L, second-line; </a:t>
            </a:r>
            <a:r>
              <a:rPr lang="en-GB" altLang="en-US" sz="1200" dirty="0">
                <a:solidFill>
                  <a:schemeClr val="tx2"/>
                </a:solidFill>
              </a:rPr>
              <a:t>5-FU</a:t>
            </a:r>
            <a:r>
              <a:rPr lang="en-GB" altLang="en-US" dirty="0">
                <a:solidFill>
                  <a:schemeClr val="tx2"/>
                </a:solidFill>
              </a:rPr>
              <a:t>, </a:t>
            </a:r>
            <a:r>
              <a:rPr lang="en-GB" altLang="en-US" sz="1200" dirty="0">
                <a:solidFill>
                  <a:schemeClr val="tx2"/>
                </a:solidFill>
              </a:rPr>
              <a:t>f</a:t>
            </a:r>
            <a:r>
              <a:rPr lang="en-GB" dirty="0">
                <a:solidFill>
                  <a:schemeClr val="tx2"/>
                </a:solidFill>
              </a:rPr>
              <a:t>luorouracil; HR, hazard ratio; </a:t>
            </a:r>
            <a:r>
              <a:rPr kumimoji="0" lang="en-GB" altLang="en-US" sz="1200" b="0" i="0" u="none" strike="noStrike" cap="none" normalizeH="0" baseline="0" dirty="0">
                <a:ln>
                  <a:noFill/>
                </a:ln>
                <a:solidFill>
                  <a:schemeClr val="tx2"/>
                </a:solidFill>
                <a:effectLst/>
              </a:rPr>
              <a:t>LV, leucovorin calcium (folinic acid); </a:t>
            </a:r>
            <a:r>
              <a:rPr lang="en-GB" dirty="0">
                <a:solidFill>
                  <a:schemeClr val="tx2"/>
                </a:solidFill>
              </a:rPr>
              <a:t>mFOLFOX6, modified </a:t>
            </a:r>
            <a:r>
              <a:rPr lang="en-GB" dirty="0" err="1">
                <a:solidFill>
                  <a:schemeClr val="tx2"/>
                </a:solidFill>
              </a:rPr>
              <a:t>infusional</a:t>
            </a:r>
            <a:r>
              <a:rPr lang="en-GB" dirty="0">
                <a:solidFill>
                  <a:schemeClr val="tx2"/>
                </a:solidFill>
              </a:rPr>
              <a:t> fluorouracil, leucovorin, and oxaliplatin; </a:t>
            </a:r>
            <a:r>
              <a:rPr lang="en-GB" dirty="0" err="1">
                <a:solidFill>
                  <a:schemeClr val="tx2"/>
                </a:solidFill>
              </a:rPr>
              <a:t>mo</a:t>
            </a:r>
            <a:r>
              <a:rPr lang="en-GB" dirty="0">
                <a:solidFill>
                  <a:schemeClr val="tx2"/>
                </a:solidFill>
              </a:rPr>
              <a:t>, months; OS, overall survival; PFS, progression-free survival; </a:t>
            </a:r>
            <a:r>
              <a:rPr lang="en-GB" sz="1200" dirty="0">
                <a:solidFill>
                  <a:schemeClr val="tx2"/>
                </a:solidFill>
              </a:rPr>
              <a:t>OFF, </a:t>
            </a:r>
            <a:r>
              <a:rPr lang="en-GB" altLang="en-US" sz="1200" dirty="0">
                <a:solidFill>
                  <a:schemeClr val="tx2"/>
                </a:solidFill>
              </a:rPr>
              <a:t>folinic acid (leucovorin calcium), fluorouracil and </a:t>
            </a:r>
            <a:r>
              <a:rPr lang="en-GB" sz="1200" dirty="0">
                <a:solidFill>
                  <a:schemeClr val="tx2"/>
                </a:solidFill>
              </a:rPr>
              <a:t>oxaliplatin</a:t>
            </a:r>
            <a:endParaRPr lang="en-GB" altLang="en-US" dirty="0">
              <a:solidFill>
                <a:schemeClr val="tx2"/>
              </a:solidFill>
            </a:endParaRPr>
          </a:p>
          <a:p>
            <a:r>
              <a:rPr lang="en-US" altLang="en-US" dirty="0">
                <a:solidFill>
                  <a:schemeClr val="tx2"/>
                </a:solidFill>
              </a:rPr>
              <a:t>1. </a:t>
            </a:r>
            <a:r>
              <a:rPr lang="en-US" altLang="en-US" dirty="0" err="1">
                <a:solidFill>
                  <a:schemeClr val="tx2"/>
                </a:solidFill>
              </a:rPr>
              <a:t>Oettle</a:t>
            </a:r>
            <a:r>
              <a:rPr lang="en-US" altLang="en-US" dirty="0">
                <a:solidFill>
                  <a:schemeClr val="tx2"/>
                </a:solidFill>
              </a:rPr>
              <a:t> H, et al. J Clin Oncol. 2014;32: </a:t>
            </a:r>
            <a:r>
              <a:rPr lang="en-GB" dirty="0">
                <a:solidFill>
                  <a:schemeClr val="tx2"/>
                </a:solidFill>
                <a:hlinkClick r:id="rId2">
                  <a:extLst>
                    <a:ext uri="{A12FA001-AC4F-418D-AE19-62706E023703}">
                      <ahyp:hlinkClr xmlns:ahyp="http://schemas.microsoft.com/office/drawing/2018/hyperlinkcolor" val="tx"/>
                    </a:ext>
                  </a:extLst>
                </a:hlinkClick>
              </a:rPr>
              <a:t>doi.org/10.1200/JCO.2013.53.6995</a:t>
            </a:r>
            <a:r>
              <a:rPr lang="en-GB" dirty="0">
                <a:solidFill>
                  <a:schemeClr val="tx2"/>
                </a:solidFill>
              </a:rPr>
              <a:t>; 2. </a:t>
            </a:r>
            <a:r>
              <a:rPr lang="en-US" altLang="en-US" dirty="0">
                <a:solidFill>
                  <a:schemeClr val="tx2"/>
                </a:solidFill>
              </a:rPr>
              <a:t>Gill S, et al. J Clin Oncol. 2016;10; 3914-20</a:t>
            </a:r>
          </a:p>
        </p:txBody>
      </p:sp>
      <p:sp>
        <p:nvSpPr>
          <p:cNvPr id="4" name="Slide Number Placeholder 3">
            <a:extLst>
              <a:ext uri="{FF2B5EF4-FFF2-40B4-BE49-F238E27FC236}">
                <a16:creationId xmlns:a16="http://schemas.microsoft.com/office/drawing/2014/main" id="{A5E7B5CF-D397-CBDC-B5B9-BEA782DCCD0D}"/>
              </a:ext>
            </a:extLst>
          </p:cNvPr>
          <p:cNvSpPr>
            <a:spLocks noGrp="1"/>
          </p:cNvSpPr>
          <p:nvPr>
            <p:ph type="sldNum" sz="quarter" idx="4"/>
          </p:nvPr>
        </p:nvSpPr>
        <p:spPr>
          <a:xfrm>
            <a:off x="10800523" y="6428359"/>
            <a:ext cx="781877" cy="365125"/>
          </a:xfrm>
        </p:spPr>
        <p:txBody>
          <a:bodyPr/>
          <a:lstStyle/>
          <a:p>
            <a:fld id="{DF991027-FBF9-164C-8811-C602B5B4988C}" type="slidenum">
              <a:rPr lang="en-US" smtClean="0"/>
              <a:pPr/>
              <a:t>15</a:t>
            </a:fld>
            <a:endParaRPr lang="en-US"/>
          </a:p>
        </p:txBody>
      </p:sp>
      <p:graphicFrame>
        <p:nvGraphicFramePr>
          <p:cNvPr id="17" name="Content Placeholder 16">
            <a:extLst>
              <a:ext uri="{FF2B5EF4-FFF2-40B4-BE49-F238E27FC236}">
                <a16:creationId xmlns:a16="http://schemas.microsoft.com/office/drawing/2014/main" id="{34BE3707-BFDF-CBB1-A442-76E4103C4C5E}"/>
              </a:ext>
            </a:extLst>
          </p:cNvPr>
          <p:cNvGraphicFramePr>
            <a:graphicFrameLocks noGrp="1"/>
          </p:cNvGraphicFramePr>
          <p:nvPr>
            <p:ph sz="quarter" idx="14"/>
            <p:extLst>
              <p:ext uri="{D42A27DB-BD31-4B8C-83A1-F6EECF244321}">
                <p14:modId xmlns:p14="http://schemas.microsoft.com/office/powerpoint/2010/main" val="2028313876"/>
              </p:ext>
            </p:extLst>
          </p:nvPr>
        </p:nvGraphicFramePr>
        <p:xfrm>
          <a:off x="1415480" y="2420888"/>
          <a:ext cx="9077275" cy="2433320"/>
        </p:xfrm>
        <a:graphic>
          <a:graphicData uri="http://schemas.openxmlformats.org/drawingml/2006/table">
            <a:tbl>
              <a:tblPr firstRow="1" bandRow="1">
                <a:tableStyleId>{5C22544A-7EE6-4342-B048-85BDC9FD1C3A}</a:tableStyleId>
              </a:tblPr>
              <a:tblGrid>
                <a:gridCol w="1815455">
                  <a:extLst>
                    <a:ext uri="{9D8B030D-6E8A-4147-A177-3AD203B41FA5}">
                      <a16:colId xmlns:a16="http://schemas.microsoft.com/office/drawing/2014/main" val="2727853623"/>
                    </a:ext>
                  </a:extLst>
                </a:gridCol>
                <a:gridCol w="1815455">
                  <a:extLst>
                    <a:ext uri="{9D8B030D-6E8A-4147-A177-3AD203B41FA5}">
                      <a16:colId xmlns:a16="http://schemas.microsoft.com/office/drawing/2014/main" val="2198762490"/>
                    </a:ext>
                  </a:extLst>
                </a:gridCol>
                <a:gridCol w="1815455">
                  <a:extLst>
                    <a:ext uri="{9D8B030D-6E8A-4147-A177-3AD203B41FA5}">
                      <a16:colId xmlns:a16="http://schemas.microsoft.com/office/drawing/2014/main" val="3650838439"/>
                    </a:ext>
                  </a:extLst>
                </a:gridCol>
                <a:gridCol w="1815455">
                  <a:extLst>
                    <a:ext uri="{9D8B030D-6E8A-4147-A177-3AD203B41FA5}">
                      <a16:colId xmlns:a16="http://schemas.microsoft.com/office/drawing/2014/main" val="1739189982"/>
                    </a:ext>
                  </a:extLst>
                </a:gridCol>
                <a:gridCol w="1815455">
                  <a:extLst>
                    <a:ext uri="{9D8B030D-6E8A-4147-A177-3AD203B41FA5}">
                      <a16:colId xmlns:a16="http://schemas.microsoft.com/office/drawing/2014/main" val="1867287081"/>
                    </a:ext>
                  </a:extLst>
                </a:gridCol>
              </a:tblGrid>
              <a:tr h="370840">
                <a:tc>
                  <a:txBody>
                    <a:bodyPr/>
                    <a:lstStyle/>
                    <a:p>
                      <a:endParaRPr lang="en-US" sz="1600">
                        <a:latin typeface="Arial" panose="020B0604020202020204" pitchFamily="34" charset="0"/>
                        <a:cs typeface="Arial" panose="020B0604020202020204" pitchFamily="34" charset="0"/>
                      </a:endParaRPr>
                    </a:p>
                  </a:txBody>
                  <a:tcPr/>
                </a:tc>
                <a:tc gridSpan="2">
                  <a:txBody>
                    <a:bodyPr/>
                    <a:lstStyle/>
                    <a:p>
                      <a:pPr algn="ctr"/>
                      <a:r>
                        <a:rPr lang="en-US" sz="1600" dirty="0">
                          <a:latin typeface="Arial" panose="020B0604020202020204" pitchFamily="34" charset="0"/>
                          <a:cs typeface="Arial" panose="020B0604020202020204" pitchFamily="34" charset="0"/>
                        </a:rPr>
                        <a:t>CONKO-003</a:t>
                      </a:r>
                      <a:r>
                        <a:rPr lang="en-US" sz="1600" baseline="30000" dirty="0">
                          <a:latin typeface="Arial" panose="020B0604020202020204" pitchFamily="34" charset="0"/>
                          <a:cs typeface="Arial" panose="020B0604020202020204" pitchFamily="34" charset="0"/>
                        </a:rPr>
                        <a:t>1</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N=160</a:t>
                      </a:r>
                      <a:r>
                        <a:rPr lang="en-US" sz="1600" baseline="30000" dirty="0">
                          <a:latin typeface="Arial" panose="020B0604020202020204" pitchFamily="34" charset="0"/>
                          <a:cs typeface="Arial" panose="020B0604020202020204" pitchFamily="34" charset="0"/>
                        </a:rPr>
                        <a:t>a</a:t>
                      </a:r>
                    </a:p>
                  </a:txBody>
                  <a:tcPr/>
                </a:tc>
                <a:tc hMerge="1">
                  <a:txBody>
                    <a:bodyPr/>
                    <a:lstStyle/>
                    <a:p>
                      <a:endParaRPr lang="en-US" dirty="0">
                        <a:latin typeface="Arial" panose="020B0604020202020204" pitchFamily="34" charset="0"/>
                        <a:cs typeface="Arial" panose="020B0604020202020204" pitchFamily="34" charset="0"/>
                      </a:endParaRPr>
                    </a:p>
                  </a:txBody>
                  <a:tcPr/>
                </a:tc>
                <a:tc gridSpan="2">
                  <a:txBody>
                    <a:bodyPr/>
                    <a:lstStyle/>
                    <a:p>
                      <a:pPr algn="ctr"/>
                      <a:r>
                        <a:rPr lang="en-US" sz="1600" dirty="0">
                          <a:latin typeface="Arial" panose="020B0604020202020204" pitchFamily="34" charset="0"/>
                          <a:cs typeface="Arial" panose="020B0604020202020204" pitchFamily="34" charset="0"/>
                        </a:rPr>
                        <a:t>PANCREOX</a:t>
                      </a:r>
                      <a:r>
                        <a:rPr lang="en-US" sz="1600" baseline="30000" dirty="0">
                          <a:latin typeface="Arial" panose="020B0604020202020204" pitchFamily="34" charset="0"/>
                          <a:cs typeface="Arial" panose="020B0604020202020204" pitchFamily="34" charset="0"/>
                        </a:rPr>
                        <a:t>2</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N=108</a:t>
                      </a:r>
                    </a:p>
                  </a:txBody>
                  <a:tcPr/>
                </a:tc>
                <a:tc hMerge="1">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2171485"/>
                  </a:ext>
                </a:extLst>
              </a:tr>
              <a:tr h="370840">
                <a:tc>
                  <a:txBody>
                    <a:bodyPr/>
                    <a:lstStyle/>
                    <a:p>
                      <a:r>
                        <a:rPr lang="en-US" sz="1600" b="1" dirty="0">
                          <a:latin typeface="Arial" panose="020B0604020202020204" pitchFamily="34" charset="0"/>
                          <a:cs typeface="Arial" panose="020B0604020202020204" pitchFamily="34" charset="0"/>
                        </a:rPr>
                        <a:t>Treatment</a:t>
                      </a:r>
                    </a:p>
                  </a:txBody>
                  <a:tcPr/>
                </a:tc>
                <a:tc>
                  <a:txBody>
                    <a:bodyPr/>
                    <a:lstStyle/>
                    <a:p>
                      <a:pPr algn="ctr"/>
                      <a:r>
                        <a:rPr lang="en-US" sz="1600" b="1" dirty="0">
                          <a:latin typeface="Arial" panose="020B0604020202020204" pitchFamily="34" charset="0"/>
                          <a:cs typeface="Arial" panose="020B0604020202020204" pitchFamily="34" charset="0"/>
                        </a:rPr>
                        <a:t>OFF</a:t>
                      </a:r>
                    </a:p>
                  </a:txBody>
                  <a:tcPr/>
                </a:tc>
                <a:tc>
                  <a:txBody>
                    <a:bodyPr/>
                    <a:lstStyle/>
                    <a:p>
                      <a:pPr algn="ctr"/>
                      <a:r>
                        <a:rPr lang="en-US" sz="1600" b="1" dirty="0">
                          <a:latin typeface="Arial" panose="020B0604020202020204" pitchFamily="34" charset="0"/>
                          <a:cs typeface="Arial" panose="020B0604020202020204" pitchFamily="34" charset="0"/>
                        </a:rPr>
                        <a:t>5-FU/LV</a:t>
                      </a:r>
                    </a:p>
                  </a:txBody>
                  <a:tcPr/>
                </a:tc>
                <a:tc>
                  <a:txBody>
                    <a:bodyPr/>
                    <a:lstStyle/>
                    <a:p>
                      <a:pPr algn="ctr"/>
                      <a:r>
                        <a:rPr lang="en-US" sz="1600" b="1" dirty="0">
                          <a:latin typeface="Arial" panose="020B0604020202020204" pitchFamily="34" charset="0"/>
                          <a:cs typeface="Arial" panose="020B0604020202020204" pitchFamily="34" charset="0"/>
                        </a:rPr>
                        <a:t>mFOLFOX6</a:t>
                      </a:r>
                    </a:p>
                  </a:txBody>
                  <a:tcPr/>
                </a:tc>
                <a:tc>
                  <a:txBody>
                    <a:bodyPr/>
                    <a:lstStyle/>
                    <a:p>
                      <a:pPr algn="ctr"/>
                      <a:r>
                        <a:rPr lang="en-US" sz="1600" b="1" dirty="0">
                          <a:latin typeface="Arial" panose="020B0604020202020204" pitchFamily="34" charset="0"/>
                          <a:cs typeface="Arial" panose="020B0604020202020204" pitchFamily="34" charset="0"/>
                        </a:rPr>
                        <a:t>5-FU/LV</a:t>
                      </a:r>
                    </a:p>
                  </a:txBody>
                  <a:tcPr/>
                </a:tc>
                <a:extLst>
                  <a:ext uri="{0D108BD9-81ED-4DB2-BD59-A6C34878D82A}">
                    <a16:rowId xmlns:a16="http://schemas.microsoft.com/office/drawing/2014/main" val="2166172482"/>
                  </a:ext>
                </a:extLst>
              </a:tr>
              <a:tr h="370840">
                <a:tc>
                  <a:txBody>
                    <a:bodyPr/>
                    <a:lstStyle/>
                    <a:p>
                      <a:r>
                        <a:rPr lang="en-US" sz="1600" b="0" dirty="0">
                          <a:latin typeface="Arial" panose="020B0604020202020204" pitchFamily="34" charset="0"/>
                          <a:cs typeface="Arial" panose="020B0604020202020204" pitchFamily="34" charset="0"/>
                        </a:rPr>
                        <a:t>Median OS, </a:t>
                      </a:r>
                      <a:r>
                        <a:rPr lang="en-US" sz="1600" b="0" dirty="0" err="1">
                          <a:latin typeface="Arial" panose="020B0604020202020204" pitchFamily="34" charset="0"/>
                          <a:cs typeface="Arial" panose="020B0604020202020204" pitchFamily="34" charset="0"/>
                        </a:rPr>
                        <a:t>mo</a:t>
                      </a:r>
                      <a:endParaRPr lang="en-US" sz="1600" b="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5.9</a:t>
                      </a:r>
                    </a:p>
                  </a:txBody>
                  <a:tcPr/>
                </a:tc>
                <a:tc>
                  <a:txBody>
                    <a:bodyPr/>
                    <a:lstStyle/>
                    <a:p>
                      <a:pPr algn="ctr"/>
                      <a:r>
                        <a:rPr lang="en-US" sz="1600" dirty="0">
                          <a:latin typeface="Arial" panose="020B0604020202020204" pitchFamily="34" charset="0"/>
                          <a:cs typeface="Arial" panose="020B0604020202020204" pitchFamily="34" charset="0"/>
                        </a:rPr>
                        <a:t>3.3</a:t>
                      </a:r>
                    </a:p>
                  </a:txBody>
                  <a:tcPr/>
                </a:tc>
                <a:tc>
                  <a:txBody>
                    <a:bodyPr/>
                    <a:lstStyle/>
                    <a:p>
                      <a:pPr algn="ctr"/>
                      <a:r>
                        <a:rPr lang="en-US" sz="1600" dirty="0">
                          <a:latin typeface="Arial" panose="020B0604020202020204" pitchFamily="34" charset="0"/>
                          <a:cs typeface="Arial" panose="020B0604020202020204" pitchFamily="34" charset="0"/>
                        </a:rPr>
                        <a:t>6.1</a:t>
                      </a:r>
                    </a:p>
                  </a:txBody>
                  <a:tcPr/>
                </a:tc>
                <a:tc>
                  <a:txBody>
                    <a:bodyPr/>
                    <a:lstStyle/>
                    <a:p>
                      <a:pPr algn="ctr"/>
                      <a:r>
                        <a:rPr lang="en-US" sz="1600" dirty="0">
                          <a:latin typeface="Arial" panose="020B0604020202020204" pitchFamily="34" charset="0"/>
                          <a:cs typeface="Arial" panose="020B0604020202020204" pitchFamily="34" charset="0"/>
                        </a:rPr>
                        <a:t>9.9</a:t>
                      </a:r>
                    </a:p>
                  </a:txBody>
                  <a:tcPr/>
                </a:tc>
                <a:extLst>
                  <a:ext uri="{0D108BD9-81ED-4DB2-BD59-A6C34878D82A}">
                    <a16:rowId xmlns:a16="http://schemas.microsoft.com/office/drawing/2014/main" val="886696897"/>
                  </a:ext>
                </a:extLst>
              </a:tr>
              <a:tr h="370840">
                <a:tc>
                  <a:txBody>
                    <a:bodyPr/>
                    <a:lstStyle/>
                    <a:p>
                      <a:pPr marL="0" indent="177800">
                        <a:tabLst/>
                      </a:pPr>
                      <a:r>
                        <a:rPr lang="en-US" sz="1600" b="0" dirty="0">
                          <a:latin typeface="Arial" panose="020B0604020202020204" pitchFamily="34" charset="0"/>
                          <a:cs typeface="Arial" panose="020B0604020202020204" pitchFamily="34" charset="0"/>
                        </a:rPr>
                        <a:t>HR</a:t>
                      </a:r>
                    </a:p>
                  </a:txBody>
                  <a:tcPr/>
                </a:tc>
                <a:tc gridSpan="2">
                  <a:txBody>
                    <a:bodyPr/>
                    <a:lstStyle/>
                    <a:p>
                      <a:pPr algn="ctr"/>
                      <a:r>
                        <a:rPr lang="en-US" sz="1600" dirty="0">
                          <a:latin typeface="Arial" panose="020B0604020202020204" pitchFamily="34" charset="0"/>
                          <a:cs typeface="Arial" panose="020B0604020202020204" pitchFamily="34" charset="0"/>
                        </a:rPr>
                        <a:t>0.66, P=0.01</a:t>
                      </a:r>
                    </a:p>
                  </a:txBody>
                  <a:tcPr/>
                </a:tc>
                <a:tc hMerge="1">
                  <a:txBody>
                    <a:bodyPr/>
                    <a:lstStyle/>
                    <a:p>
                      <a:pPr algn="ctr"/>
                      <a:endParaRPr lang="en-US" dirty="0">
                        <a:latin typeface="Arial" panose="020B0604020202020204" pitchFamily="34" charset="0"/>
                        <a:cs typeface="Arial" panose="020B0604020202020204" pitchFamily="34" charset="0"/>
                      </a:endParaRPr>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1.78, P=0.02</a:t>
                      </a:r>
                    </a:p>
                  </a:txBody>
                  <a:tcPr/>
                </a:tc>
                <a:tc hMerge="1">
                  <a:txBody>
                    <a:bodyPr/>
                    <a:lstStyle/>
                    <a:p>
                      <a:pPr algn="ct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70413301"/>
                  </a:ext>
                </a:extLst>
              </a:tr>
              <a:tr h="370840">
                <a:tc>
                  <a:txBody>
                    <a:bodyPr/>
                    <a:lstStyle/>
                    <a:p>
                      <a:pPr marL="0" indent="11113">
                        <a:tabLst/>
                      </a:pPr>
                      <a:r>
                        <a:rPr lang="en-US" sz="1600" b="0" dirty="0">
                          <a:latin typeface="Arial" panose="020B0604020202020204" pitchFamily="34" charset="0"/>
                          <a:cs typeface="Arial" panose="020B0604020202020204" pitchFamily="34" charset="0"/>
                        </a:rPr>
                        <a:t>Median PFS, </a:t>
                      </a:r>
                      <a:r>
                        <a:rPr lang="en-US" sz="1600" b="0" dirty="0" err="1">
                          <a:latin typeface="Arial" panose="020B0604020202020204" pitchFamily="34" charset="0"/>
                          <a:cs typeface="Arial" panose="020B0604020202020204" pitchFamily="34" charset="0"/>
                        </a:rPr>
                        <a:t>mo</a:t>
                      </a:r>
                      <a:endParaRPr lang="en-US" sz="1600" b="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2.9</a:t>
                      </a:r>
                    </a:p>
                  </a:txBody>
                  <a:tcPr/>
                </a:tc>
                <a:tc>
                  <a:txBody>
                    <a:bodyPr/>
                    <a:lstStyle/>
                    <a:p>
                      <a:pPr algn="ctr"/>
                      <a:r>
                        <a:rPr lang="en-US" sz="1600" dirty="0">
                          <a:latin typeface="Arial" panose="020B0604020202020204" pitchFamily="34" charset="0"/>
                          <a:cs typeface="Arial" panose="020B0604020202020204" pitchFamily="34" charset="0"/>
                        </a:rPr>
                        <a:t>2.0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3.0</a:t>
                      </a:r>
                    </a:p>
                  </a:txBody>
                  <a:tcPr/>
                </a:tc>
                <a:tc>
                  <a:txBody>
                    <a:bodyPr/>
                    <a:lstStyle/>
                    <a:p>
                      <a:pPr algn="ctr"/>
                      <a:r>
                        <a:rPr lang="en-US" sz="1600" dirty="0">
                          <a:latin typeface="Arial" panose="020B0604020202020204" pitchFamily="34" charset="0"/>
                          <a:cs typeface="Arial" panose="020B0604020202020204" pitchFamily="34" charset="0"/>
                        </a:rPr>
                        <a:t>2.8</a:t>
                      </a:r>
                    </a:p>
                  </a:txBody>
                  <a:tcPr/>
                </a:tc>
                <a:extLst>
                  <a:ext uri="{0D108BD9-81ED-4DB2-BD59-A6C34878D82A}">
                    <a16:rowId xmlns:a16="http://schemas.microsoft.com/office/drawing/2014/main" val="1224384193"/>
                  </a:ext>
                </a:extLst>
              </a:tr>
              <a:tr h="370840">
                <a:tc>
                  <a:txBody>
                    <a:bodyPr/>
                    <a:lstStyle/>
                    <a:p>
                      <a:pPr marL="0" indent="177800">
                        <a:tabLst/>
                      </a:pPr>
                      <a:r>
                        <a:rPr lang="en-US" sz="1600" dirty="0">
                          <a:latin typeface="Arial" panose="020B0604020202020204" pitchFamily="34" charset="0"/>
                          <a:cs typeface="Arial" panose="020B0604020202020204" pitchFamily="34" charset="0"/>
                        </a:rPr>
                        <a:t>HR</a:t>
                      </a:r>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0.68, P=0.02</a:t>
                      </a:r>
                    </a:p>
                  </a:txBody>
                  <a:tcPr/>
                </a:tc>
                <a:tc hMerge="1">
                  <a:txBody>
                    <a:bodyPr/>
                    <a:lstStyle/>
                    <a:p>
                      <a:pPr algn="ctr"/>
                      <a:endParaRPr lang="en-US" dirty="0">
                        <a:latin typeface="Arial" panose="020B0604020202020204" pitchFamily="34" charset="0"/>
                        <a:cs typeface="Arial" panose="020B0604020202020204" pitchFamily="34" charset="0"/>
                      </a:endParaRPr>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0.98, P=0.91</a:t>
                      </a:r>
                    </a:p>
                  </a:txBody>
                  <a:tcPr/>
                </a:tc>
                <a:tc hMerge="1">
                  <a:txBody>
                    <a:bodyPr/>
                    <a:lstStyle/>
                    <a:p>
                      <a:pPr algn="ct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85554928"/>
                  </a:ext>
                </a:extLst>
              </a:tr>
            </a:tbl>
          </a:graphicData>
        </a:graphic>
      </p:graphicFrame>
      <p:sp>
        <p:nvSpPr>
          <p:cNvPr id="3" name="TextBox 2">
            <a:extLst>
              <a:ext uri="{FF2B5EF4-FFF2-40B4-BE49-F238E27FC236}">
                <a16:creationId xmlns:a16="http://schemas.microsoft.com/office/drawing/2014/main" id="{72C77F88-3F08-4907-E060-1912B284B9AB}"/>
              </a:ext>
            </a:extLst>
          </p:cNvPr>
          <p:cNvSpPr txBox="1"/>
          <p:nvPr/>
        </p:nvSpPr>
        <p:spPr>
          <a:xfrm>
            <a:off x="1415480" y="4854208"/>
            <a:ext cx="6165470" cy="276999"/>
          </a:xfrm>
          <a:prstGeom prst="rect">
            <a:avLst/>
          </a:prstGeom>
          <a:noFill/>
        </p:spPr>
        <p:txBody>
          <a:bodyPr wrap="none" rtlCol="0">
            <a:spAutoFit/>
          </a:bodyPr>
          <a:lstStyle/>
          <a:p>
            <a:r>
              <a:rPr lang="en-GB" sz="1200" b="1" dirty="0">
                <a:latin typeface="Arial" panose="020B0604020202020204" pitchFamily="34" charset="0"/>
                <a:ea typeface="Aileron" charset="0"/>
                <a:cs typeface="Arial" panose="020B0604020202020204" pitchFamily="34" charset="0"/>
              </a:rPr>
              <a:t>Data presented for information purposes. Cross-trial comparison is not intended</a:t>
            </a:r>
          </a:p>
        </p:txBody>
      </p:sp>
    </p:spTree>
    <p:extLst>
      <p:ext uri="{BB962C8B-B14F-4D97-AF65-F5344CB8AC3E}">
        <p14:creationId xmlns:p14="http://schemas.microsoft.com/office/powerpoint/2010/main" val="299360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a:extLst>
              <a:ext uri="{FF2B5EF4-FFF2-40B4-BE49-F238E27FC236}">
                <a16:creationId xmlns:a16="http://schemas.microsoft.com/office/drawing/2014/main" id="{BB3ACF4C-A9E3-6EFF-882D-BB3379B8F245}"/>
              </a:ext>
            </a:extLst>
          </p:cNvPr>
          <p:cNvSpPr/>
          <p:nvPr/>
        </p:nvSpPr>
        <p:spPr>
          <a:xfrm>
            <a:off x="8774838" y="2231698"/>
            <a:ext cx="1011412" cy="1534764"/>
          </a:xfrm>
          <a:prstGeom prst="roundRect">
            <a:avLst>
              <a:gd name="adj" fmla="val 8284"/>
            </a:avLst>
          </a:prstGeom>
          <a:solidFill>
            <a:schemeClr val="tx2">
              <a:lumMod val="20000"/>
              <a:lumOff val="80000"/>
            </a:schemeClr>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buClr>
                <a:schemeClr val="accent1"/>
              </a:buClr>
            </a:pPr>
            <a:endParaRPr lang="en-GB" sz="1000" baseline="30000" dirty="0">
              <a:solidFill>
                <a:schemeClr val="tx1"/>
              </a:solidFill>
              <a:latin typeface="Arial" panose="020B0604020202020204" pitchFamily="34" charset="0"/>
              <a:cs typeface="Arial" panose="020B0604020202020204" pitchFamily="34" charset="0"/>
            </a:endParaRPr>
          </a:p>
        </p:txBody>
      </p:sp>
      <p:sp>
        <p:nvSpPr>
          <p:cNvPr id="52" name="Rounded Rectangle 51">
            <a:extLst>
              <a:ext uri="{FF2B5EF4-FFF2-40B4-BE49-F238E27FC236}">
                <a16:creationId xmlns:a16="http://schemas.microsoft.com/office/drawing/2014/main" id="{7E78CD6E-FD09-11B5-EF3D-8916BCCBD592}"/>
              </a:ext>
            </a:extLst>
          </p:cNvPr>
          <p:cNvSpPr/>
          <p:nvPr/>
        </p:nvSpPr>
        <p:spPr>
          <a:xfrm>
            <a:off x="7654063" y="2999080"/>
            <a:ext cx="1011412" cy="1534764"/>
          </a:xfrm>
          <a:prstGeom prst="roundRect">
            <a:avLst>
              <a:gd name="adj" fmla="val 8284"/>
            </a:avLst>
          </a:prstGeom>
          <a:solidFill>
            <a:schemeClr val="accent1">
              <a:lumMod val="20000"/>
              <a:lumOff val="80000"/>
            </a:schemeClr>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buClr>
                <a:schemeClr val="accent1"/>
              </a:buClr>
            </a:pPr>
            <a:endParaRPr lang="en-GB" sz="1000" baseline="30000" dirty="0">
              <a:solidFill>
                <a:schemeClr val="tx1"/>
              </a:solidFill>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5A3736DF-3FB2-4EAE-C7EC-4390626824C8}"/>
              </a:ext>
            </a:extLst>
          </p:cNvPr>
          <p:cNvSpPr>
            <a:spLocks noGrp="1"/>
          </p:cNvSpPr>
          <p:nvPr>
            <p:ph type="body" idx="1"/>
          </p:nvPr>
        </p:nvSpPr>
        <p:spPr>
          <a:xfrm>
            <a:off x="609600" y="1214362"/>
            <a:ext cx="10972800" cy="702470"/>
          </a:xfrm>
        </p:spPr>
        <p:txBody>
          <a:bodyPr/>
          <a:lstStyle/>
          <a:p>
            <a:r>
              <a:rPr lang="en-GB" dirty="0" err="1"/>
              <a:t>Nal-iri</a:t>
            </a:r>
            <a:r>
              <a:rPr lang="en-GB" dirty="0"/>
              <a:t> alone and in combination with 5-fu/lv as 2l therapy </a:t>
            </a:r>
          </a:p>
        </p:txBody>
      </p:sp>
      <p:sp>
        <p:nvSpPr>
          <p:cNvPr id="3" name="Title 2">
            <a:extLst>
              <a:ext uri="{FF2B5EF4-FFF2-40B4-BE49-F238E27FC236}">
                <a16:creationId xmlns:a16="http://schemas.microsoft.com/office/drawing/2014/main" id="{AEA5CFD9-ED96-B748-A8A1-93A4386EE1C3}"/>
              </a:ext>
            </a:extLst>
          </p:cNvPr>
          <p:cNvSpPr>
            <a:spLocks noGrp="1"/>
          </p:cNvSpPr>
          <p:nvPr>
            <p:ph type="title"/>
          </p:nvPr>
        </p:nvSpPr>
        <p:spPr>
          <a:xfrm>
            <a:off x="619201" y="259200"/>
            <a:ext cx="10963199" cy="864000"/>
          </a:xfrm>
        </p:spPr>
        <p:txBody>
          <a:bodyPr/>
          <a:lstStyle/>
          <a:p>
            <a:r>
              <a:rPr lang="en-GB" dirty="0"/>
              <a:t>Napoli-1: study design</a:t>
            </a:r>
          </a:p>
        </p:txBody>
      </p:sp>
      <p:sp>
        <p:nvSpPr>
          <p:cNvPr id="11" name="Content Placeholder 10">
            <a:extLst>
              <a:ext uri="{FF2B5EF4-FFF2-40B4-BE49-F238E27FC236}">
                <a16:creationId xmlns:a16="http://schemas.microsoft.com/office/drawing/2014/main" id="{BF4AD48F-2776-B52F-BC4A-66D3579908BD}"/>
              </a:ext>
            </a:extLst>
          </p:cNvPr>
          <p:cNvSpPr>
            <a:spLocks noGrp="1"/>
          </p:cNvSpPr>
          <p:nvPr>
            <p:ph sz="quarter" idx="15"/>
          </p:nvPr>
        </p:nvSpPr>
        <p:spPr>
          <a:xfrm>
            <a:off x="620183" y="6356351"/>
            <a:ext cx="10180339" cy="365125"/>
          </a:xfrm>
        </p:spPr>
        <p:txBody>
          <a:bodyPr anchor="b" anchorCtr="0"/>
          <a:lstStyle/>
          <a:p>
            <a:r>
              <a:rPr lang="en-GB" sz="1200" baseline="30000" dirty="0">
                <a:latin typeface="Arial" panose="020B0604020202020204" pitchFamily="34" charset="0"/>
                <a:cs typeface="Arial" panose="020B0604020202020204" pitchFamily="34" charset="0"/>
              </a:rPr>
              <a:t>a</a:t>
            </a:r>
            <a:r>
              <a:rPr lang="en-GB" sz="1200" dirty="0">
                <a:latin typeface="Arial" panose="020B0604020202020204" pitchFamily="34" charset="0"/>
                <a:cs typeface="Arial" panose="020B0604020202020204" pitchFamily="34" charset="0"/>
              </a:rPr>
              <a:t> Study was amended to add the </a:t>
            </a:r>
            <a:r>
              <a:rPr lang="en-GB" sz="1200" dirty="0" err="1">
                <a:latin typeface="Arial" panose="020B0604020202020204" pitchFamily="34" charset="0"/>
                <a:cs typeface="Arial" panose="020B0604020202020204" pitchFamily="34" charset="0"/>
              </a:rPr>
              <a:t>Nal</a:t>
            </a:r>
            <a:r>
              <a:rPr lang="en-GB" sz="1200" dirty="0">
                <a:latin typeface="Arial" panose="020B0604020202020204" pitchFamily="34" charset="0"/>
                <a:cs typeface="Arial" panose="020B0604020202020204" pitchFamily="34" charset="0"/>
              </a:rPr>
              <a:t>-IRI + 5-FU/LV arm once safety data on the combination became available. Only those patients enrolled in the 5FU/LV arm after the amendment (N=119), were used as the control for the combination arm</a:t>
            </a:r>
            <a:endParaRPr lang="en-GB" sz="1200" dirty="0">
              <a:solidFill>
                <a:schemeClr val="tx1"/>
              </a:solidFill>
              <a:latin typeface="Arial" panose="020B0604020202020204" pitchFamily="34" charset="0"/>
              <a:cs typeface="Arial" panose="020B0604020202020204" pitchFamily="34" charset="0"/>
            </a:endParaRPr>
          </a:p>
          <a:p>
            <a:r>
              <a:rPr lang="en-GB" dirty="0">
                <a:solidFill>
                  <a:schemeClr val="tx2"/>
                </a:solidFill>
              </a:rPr>
              <a:t>2L, second-line; 5-FU, fluorouracil; CA19-9; carbohydrate antigen 19-9; KPS, </a:t>
            </a:r>
            <a:r>
              <a:rPr lang="en-GB" dirty="0" err="1">
                <a:solidFill>
                  <a:schemeClr val="tx2"/>
                </a:solidFill>
              </a:rPr>
              <a:t>Karnofsky</a:t>
            </a:r>
            <a:r>
              <a:rPr lang="en-GB" dirty="0">
                <a:solidFill>
                  <a:schemeClr val="tx2"/>
                </a:solidFill>
              </a:rPr>
              <a:t> performance status; </a:t>
            </a:r>
            <a:r>
              <a:rPr kumimoji="0" lang="en-GB" altLang="en-US" sz="1200" b="0" i="0" u="none" strike="noStrike" cap="none" normalizeH="0" baseline="0" dirty="0">
                <a:ln>
                  <a:noFill/>
                </a:ln>
                <a:solidFill>
                  <a:schemeClr val="tx2"/>
                </a:solidFill>
                <a:effectLst/>
              </a:rPr>
              <a:t>LV, leucovorin calcium (folinic acid); </a:t>
            </a:r>
            <a:r>
              <a:rPr lang="en-GB" dirty="0" err="1">
                <a:solidFill>
                  <a:schemeClr val="tx2"/>
                </a:solidFill>
              </a:rPr>
              <a:t>Nal</a:t>
            </a:r>
            <a:r>
              <a:rPr lang="en-GB" dirty="0">
                <a:solidFill>
                  <a:schemeClr val="tx2"/>
                </a:solidFill>
              </a:rPr>
              <a:t>‑IRI, </a:t>
            </a:r>
            <a:r>
              <a:rPr lang="en-GB" dirty="0" err="1">
                <a:solidFill>
                  <a:schemeClr val="tx2"/>
                </a:solidFill>
              </a:rPr>
              <a:t>nanoliposomal</a:t>
            </a:r>
            <a:r>
              <a:rPr lang="en-GB" dirty="0">
                <a:solidFill>
                  <a:schemeClr val="tx2"/>
                </a:solidFill>
              </a:rPr>
              <a:t> irinotecan; ORR, overall response rate; PFS, progression-free survival; q2w/q3w/q6/w, every 2/3/6 weeks; R, randomised; TTTF, time to treatment failure</a:t>
            </a:r>
          </a:p>
          <a:p>
            <a:r>
              <a:rPr lang="en-GB" dirty="0">
                <a:solidFill>
                  <a:schemeClr val="tx2"/>
                </a:solidFill>
              </a:rPr>
              <a:t>Wang-Gillam A, et al. Lancet. 2016;387:545-57</a:t>
            </a:r>
          </a:p>
        </p:txBody>
      </p:sp>
      <p:sp>
        <p:nvSpPr>
          <p:cNvPr id="2" name="Slide Number Placeholder 1">
            <a:extLst>
              <a:ext uri="{FF2B5EF4-FFF2-40B4-BE49-F238E27FC236}">
                <a16:creationId xmlns:a16="http://schemas.microsoft.com/office/drawing/2014/main" id="{8152BAB9-27BD-EF47-DF4F-2EAAB035EC72}"/>
              </a:ext>
            </a:extLst>
          </p:cNvPr>
          <p:cNvSpPr>
            <a:spLocks noGrp="1"/>
          </p:cNvSpPr>
          <p:nvPr>
            <p:ph type="sldNum" sz="quarter" idx="4"/>
          </p:nvPr>
        </p:nvSpPr>
        <p:spPr>
          <a:xfrm>
            <a:off x="10800523" y="6428359"/>
            <a:ext cx="781877" cy="365125"/>
          </a:xfrm>
        </p:spPr>
        <p:txBody>
          <a:bodyPr/>
          <a:lstStyle/>
          <a:p>
            <a:fld id="{DF991027-FBF9-164C-8811-C602B5B4988C}" type="slidenum">
              <a:rPr lang="en-US" smtClean="0"/>
              <a:pPr/>
              <a:t>16</a:t>
            </a:fld>
            <a:endParaRPr lang="en-US"/>
          </a:p>
        </p:txBody>
      </p:sp>
      <p:cxnSp>
        <p:nvCxnSpPr>
          <p:cNvPr id="18" name="Straight Connector 17">
            <a:extLst>
              <a:ext uri="{FF2B5EF4-FFF2-40B4-BE49-F238E27FC236}">
                <a16:creationId xmlns:a16="http://schemas.microsoft.com/office/drawing/2014/main" id="{75F1FDA2-F2AB-9B18-6687-EDA1E8B127A8}"/>
              </a:ext>
            </a:extLst>
          </p:cNvPr>
          <p:cNvCxnSpPr>
            <a:cxnSpLocks/>
          </p:cNvCxnSpPr>
          <p:nvPr/>
        </p:nvCxnSpPr>
        <p:spPr>
          <a:xfrm>
            <a:off x="4192443" y="2624031"/>
            <a:ext cx="4680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F10ECC4B-93DF-AE45-257A-1F1049C1388D}"/>
              </a:ext>
            </a:extLst>
          </p:cNvPr>
          <p:cNvCxnSpPr>
            <a:cxnSpLocks/>
          </p:cNvCxnSpPr>
          <p:nvPr/>
        </p:nvCxnSpPr>
        <p:spPr>
          <a:xfrm>
            <a:off x="2696886" y="3386031"/>
            <a:ext cx="6175557"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0" name="Rounded Rectangle 19">
            <a:extLst>
              <a:ext uri="{FF2B5EF4-FFF2-40B4-BE49-F238E27FC236}">
                <a16:creationId xmlns:a16="http://schemas.microsoft.com/office/drawing/2014/main" id="{EED481E7-B080-33F4-F3AF-D2DF0AFEF6B4}"/>
              </a:ext>
            </a:extLst>
          </p:cNvPr>
          <p:cNvSpPr/>
          <p:nvPr/>
        </p:nvSpPr>
        <p:spPr>
          <a:xfrm>
            <a:off x="4448488" y="2312226"/>
            <a:ext cx="1863536" cy="623610"/>
          </a:xfrm>
          <a:prstGeom prst="roundRect">
            <a:avLst>
              <a:gd name="adj" fmla="val 16894"/>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buClr>
                <a:schemeClr val="accent1"/>
              </a:buClr>
            </a:pPr>
            <a:r>
              <a:rPr lang="en-GB" sz="1200" b="1" dirty="0" err="1">
                <a:solidFill>
                  <a:schemeClr val="tx1"/>
                </a:solidFill>
                <a:latin typeface="Arial" panose="020B0604020202020204" pitchFamily="34" charset="0"/>
                <a:cs typeface="Arial" panose="020B0604020202020204" pitchFamily="34" charset="0"/>
              </a:rPr>
              <a:t>Nal</a:t>
            </a:r>
            <a:r>
              <a:rPr lang="en-GB" sz="1200" b="1" dirty="0">
                <a:solidFill>
                  <a:schemeClr val="tx1"/>
                </a:solidFill>
                <a:latin typeface="Arial" panose="020B0604020202020204" pitchFamily="34" charset="0"/>
                <a:cs typeface="Arial" panose="020B0604020202020204" pitchFamily="34" charset="0"/>
              </a:rPr>
              <a:t>-IRI</a:t>
            </a:r>
            <a:br>
              <a:rPr lang="en-GB" sz="1200" b="1"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120 mg/m</a:t>
            </a:r>
            <a:r>
              <a:rPr lang="en-GB" sz="1200" baseline="30000" dirty="0">
                <a:solidFill>
                  <a:schemeClr val="tx1"/>
                </a:solidFill>
                <a:latin typeface="Arial" panose="020B0604020202020204" pitchFamily="34" charset="0"/>
                <a:cs typeface="Arial" panose="020B0604020202020204" pitchFamily="34" charset="0"/>
              </a:rPr>
              <a:t>2</a:t>
            </a:r>
            <a:r>
              <a:rPr lang="en-GB" sz="1200" dirty="0">
                <a:solidFill>
                  <a:schemeClr val="tx1"/>
                </a:solidFill>
                <a:latin typeface="Arial" panose="020B0604020202020204" pitchFamily="34" charset="0"/>
                <a:cs typeface="Arial" panose="020B0604020202020204" pitchFamily="34" charset="0"/>
              </a:rPr>
              <a:t>, q3w</a:t>
            </a:r>
            <a:endParaRPr lang="en-GB" sz="1000" baseline="30000" dirty="0">
              <a:solidFill>
                <a:schemeClr val="tx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6F856AA-3CD2-ACE7-1AE9-8557C397962D}"/>
              </a:ext>
            </a:extLst>
          </p:cNvPr>
          <p:cNvSpPr txBox="1"/>
          <p:nvPr/>
        </p:nvSpPr>
        <p:spPr>
          <a:xfrm>
            <a:off x="620712" y="4566160"/>
            <a:ext cx="6266926" cy="697627"/>
          </a:xfrm>
          <a:prstGeom prst="rect">
            <a:avLst/>
          </a:prstGeom>
          <a:noFill/>
        </p:spPr>
        <p:txBody>
          <a:bodyPr wrap="square" lIns="0" tIns="0" rIns="0" bIns="0" rtlCol="0">
            <a:spAutoFit/>
          </a:bodyPr>
          <a:lstStyle/>
          <a:p>
            <a:pPr>
              <a:spcAft>
                <a:spcPts val="200"/>
              </a:spcAft>
              <a:buClr>
                <a:schemeClr val="accent1"/>
              </a:buClr>
            </a:pPr>
            <a:r>
              <a:rPr lang="en-GB" sz="1400" b="1" dirty="0">
                <a:latin typeface="Arial" panose="020B0604020202020204" pitchFamily="34" charset="0"/>
                <a:cs typeface="Arial" panose="020B0604020202020204" pitchFamily="34" charset="0"/>
              </a:rPr>
              <a:t>Stratification factors: </a:t>
            </a:r>
            <a:r>
              <a:rPr lang="en-GB" sz="1400" dirty="0">
                <a:latin typeface="Arial" panose="020B0604020202020204" pitchFamily="34" charset="0"/>
                <a:cs typeface="Arial" panose="020B0604020202020204" pitchFamily="34" charset="0"/>
              </a:rPr>
              <a:t>Albumin, KPS and ethnicity</a:t>
            </a:r>
          </a:p>
          <a:p>
            <a:pPr>
              <a:spcAft>
                <a:spcPts val="200"/>
              </a:spcAft>
              <a:buClr>
                <a:schemeClr val="accent1"/>
              </a:buClr>
            </a:pPr>
            <a:r>
              <a:rPr lang="en-GB" sz="1400" b="1" dirty="0">
                <a:solidFill>
                  <a:schemeClr val="tx1"/>
                </a:solidFill>
                <a:latin typeface="Arial" panose="020B0604020202020204" pitchFamily="34" charset="0"/>
                <a:cs typeface="Arial" panose="020B0604020202020204" pitchFamily="34" charset="0"/>
              </a:rPr>
              <a:t>Primary endpoint: </a:t>
            </a:r>
            <a:r>
              <a:rPr lang="en-GB" sz="1400" dirty="0">
                <a:solidFill>
                  <a:schemeClr val="tx1"/>
                </a:solidFill>
                <a:latin typeface="Arial" panose="020B0604020202020204" pitchFamily="34" charset="0"/>
                <a:cs typeface="Arial" panose="020B0604020202020204" pitchFamily="34" charset="0"/>
              </a:rPr>
              <a:t>Overall survival</a:t>
            </a:r>
          </a:p>
          <a:p>
            <a:pPr>
              <a:spcAft>
                <a:spcPts val="200"/>
              </a:spcAft>
              <a:buClr>
                <a:schemeClr val="accent1"/>
              </a:buClr>
            </a:pPr>
            <a:r>
              <a:rPr lang="en-GB" sz="1400" b="1" dirty="0">
                <a:latin typeface="Arial" panose="020B0604020202020204" pitchFamily="34" charset="0"/>
                <a:cs typeface="Arial" panose="020B0604020202020204" pitchFamily="34" charset="0"/>
              </a:rPr>
              <a:t>Secondary endpoints: </a:t>
            </a:r>
            <a:r>
              <a:rPr lang="en-GB" sz="1400" dirty="0">
                <a:latin typeface="Arial" panose="020B0604020202020204" pitchFamily="34" charset="0"/>
                <a:cs typeface="Arial" panose="020B0604020202020204" pitchFamily="34" charset="0"/>
              </a:rPr>
              <a:t>PFS, ORR, TTTF, </a:t>
            </a:r>
            <a:r>
              <a:rPr lang="en-GB" sz="1400">
                <a:latin typeface="Arial" panose="020B0604020202020204" pitchFamily="34" charset="0"/>
                <a:cs typeface="Arial" panose="020B0604020202020204" pitchFamily="34" charset="0"/>
              </a:rPr>
              <a:t>CA19-9 response, </a:t>
            </a:r>
            <a:r>
              <a:rPr lang="en-GB" sz="1400" dirty="0">
                <a:latin typeface="Arial" panose="020B0604020202020204" pitchFamily="34" charset="0"/>
                <a:cs typeface="Arial" panose="020B0604020202020204" pitchFamily="34" charset="0"/>
              </a:rPr>
              <a:t>safety</a:t>
            </a:r>
            <a:endParaRPr lang="en-GB" sz="1400" dirty="0">
              <a:solidFill>
                <a:schemeClr val="tx1"/>
              </a:solidFill>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542C48CA-9F18-0353-9390-5991FBDEAEDA}"/>
              </a:ext>
            </a:extLst>
          </p:cNvPr>
          <p:cNvCxnSpPr>
            <a:cxnSpLocks/>
          </p:cNvCxnSpPr>
          <p:nvPr/>
        </p:nvCxnSpPr>
        <p:spPr>
          <a:xfrm flipV="1">
            <a:off x="4207183" y="2780945"/>
            <a:ext cx="0" cy="1381623"/>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5" name="Oval 24">
            <a:extLst>
              <a:ext uri="{FF2B5EF4-FFF2-40B4-BE49-F238E27FC236}">
                <a16:creationId xmlns:a16="http://schemas.microsoft.com/office/drawing/2014/main" id="{F6D287C8-381F-81A0-98D1-500D3737B10F}"/>
              </a:ext>
            </a:extLst>
          </p:cNvPr>
          <p:cNvSpPr/>
          <p:nvPr/>
        </p:nvSpPr>
        <p:spPr>
          <a:xfrm>
            <a:off x="3438210" y="3135838"/>
            <a:ext cx="490263" cy="490263"/>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US" b="1" dirty="0">
                <a:latin typeface="Arial" panose="020B0604020202020204" pitchFamily="34" charset="0"/>
                <a:cs typeface="Arial" panose="020B0604020202020204" pitchFamily="34" charset="0"/>
              </a:rPr>
              <a:t>R</a:t>
            </a:r>
            <a:endParaRPr lang="en-US" sz="1000" b="1" dirty="0">
              <a:latin typeface="Arial" panose="020B0604020202020204" pitchFamily="34" charset="0"/>
              <a:cs typeface="Arial" panose="020B0604020202020204" pitchFamily="34" charset="0"/>
            </a:endParaRPr>
          </a:p>
        </p:txBody>
      </p:sp>
      <p:sp>
        <p:nvSpPr>
          <p:cNvPr id="26" name="Rounded Rectangle 25">
            <a:extLst>
              <a:ext uri="{FF2B5EF4-FFF2-40B4-BE49-F238E27FC236}">
                <a16:creationId xmlns:a16="http://schemas.microsoft.com/office/drawing/2014/main" id="{AAE420DD-5FD8-6B4C-933E-C56F92180F90}"/>
              </a:ext>
            </a:extLst>
          </p:cNvPr>
          <p:cNvSpPr/>
          <p:nvPr/>
        </p:nvSpPr>
        <p:spPr>
          <a:xfrm>
            <a:off x="620712" y="2581523"/>
            <a:ext cx="2484000" cy="1567557"/>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200"/>
              </a:spcAft>
              <a:buClr>
                <a:schemeClr val="accent1"/>
              </a:buClr>
            </a:pPr>
            <a:r>
              <a:rPr lang="en-GB" sz="1400" b="1" dirty="0">
                <a:solidFill>
                  <a:schemeClr val="accent1"/>
                </a:solidFill>
                <a:latin typeface="Arial" panose="020B0604020202020204" pitchFamily="34" charset="0"/>
                <a:cs typeface="Arial" panose="020B0604020202020204" pitchFamily="34" charset="0"/>
              </a:rPr>
              <a:t>Inclusion criteria</a:t>
            </a:r>
          </a:p>
          <a:p>
            <a:pPr marL="177800" indent="-177800">
              <a:spcAft>
                <a:spcPts val="200"/>
              </a:spcAft>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Metastatic pancreatic cancer</a:t>
            </a:r>
          </a:p>
          <a:p>
            <a:pPr marL="184150" indent="-184150">
              <a:spcAft>
                <a:spcPts val="200"/>
              </a:spcAft>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Received prior gemcitabine-based therapy</a:t>
            </a:r>
          </a:p>
        </p:txBody>
      </p:sp>
      <p:sp>
        <p:nvSpPr>
          <p:cNvPr id="27" name="Rounded Rectangle 26">
            <a:extLst>
              <a:ext uri="{FF2B5EF4-FFF2-40B4-BE49-F238E27FC236}">
                <a16:creationId xmlns:a16="http://schemas.microsoft.com/office/drawing/2014/main" id="{4E83AF29-ABFA-DFA4-22E3-B4C95719345A}"/>
              </a:ext>
            </a:extLst>
          </p:cNvPr>
          <p:cNvSpPr/>
          <p:nvPr/>
        </p:nvSpPr>
        <p:spPr>
          <a:xfrm>
            <a:off x="4448488" y="3074226"/>
            <a:ext cx="1863536" cy="623610"/>
          </a:xfrm>
          <a:prstGeom prst="roundRect">
            <a:avLst>
              <a:gd name="adj" fmla="val 16894"/>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buClr>
                <a:schemeClr val="accent1"/>
              </a:buClr>
            </a:pPr>
            <a:r>
              <a:rPr lang="en-GB" sz="1200" b="1" dirty="0">
                <a:solidFill>
                  <a:schemeClr val="tx1"/>
                </a:solidFill>
                <a:latin typeface="Arial" panose="020B0604020202020204" pitchFamily="34" charset="0"/>
                <a:cs typeface="Arial" panose="020B0604020202020204" pitchFamily="34" charset="0"/>
              </a:rPr>
              <a:t>5-FU/LV</a:t>
            </a:r>
            <a:br>
              <a:rPr lang="en-GB" sz="1200" b="1"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2000/200 mg/m</a:t>
            </a:r>
            <a:r>
              <a:rPr lang="en-GB" sz="1200" baseline="30000" dirty="0">
                <a:solidFill>
                  <a:schemeClr val="tx1"/>
                </a:solidFill>
                <a:latin typeface="Arial" panose="020B0604020202020204" pitchFamily="34" charset="0"/>
                <a:cs typeface="Arial" panose="020B0604020202020204" pitchFamily="34" charset="0"/>
              </a:rPr>
              <a:t>2</a:t>
            </a:r>
            <a:r>
              <a:rPr lang="en-GB" sz="1200" dirty="0">
                <a:solidFill>
                  <a:schemeClr val="tx1"/>
                </a:solidFill>
                <a:latin typeface="Arial" panose="020B0604020202020204" pitchFamily="34" charset="0"/>
                <a:cs typeface="Arial" panose="020B0604020202020204" pitchFamily="34" charset="0"/>
              </a:rPr>
              <a:t> </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weekly × 4, q6w</a:t>
            </a:r>
            <a:endParaRPr lang="en-GB" sz="1000" baseline="30000" dirty="0">
              <a:solidFill>
                <a:schemeClr val="tx1"/>
              </a:solidFill>
              <a:latin typeface="Arial" panose="020B0604020202020204" pitchFamily="34" charset="0"/>
              <a:cs typeface="Arial" panose="020B0604020202020204" pitchFamily="34" charset="0"/>
            </a:endParaRPr>
          </a:p>
        </p:txBody>
      </p:sp>
      <p:sp>
        <p:nvSpPr>
          <p:cNvPr id="29" name="Rounded Rectangle 28">
            <a:extLst>
              <a:ext uri="{FF2B5EF4-FFF2-40B4-BE49-F238E27FC236}">
                <a16:creationId xmlns:a16="http://schemas.microsoft.com/office/drawing/2014/main" id="{827F11DA-CC5E-76E4-BC50-7A80E1D6A3CD}"/>
              </a:ext>
            </a:extLst>
          </p:cNvPr>
          <p:cNvSpPr/>
          <p:nvPr/>
        </p:nvSpPr>
        <p:spPr>
          <a:xfrm>
            <a:off x="6613497" y="2312226"/>
            <a:ext cx="828000" cy="623610"/>
          </a:xfrm>
          <a:prstGeom prst="roundRect">
            <a:avLst>
              <a:gd name="adj" fmla="val 16894"/>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buClr>
                <a:schemeClr val="accent1"/>
              </a:buClr>
            </a:pPr>
            <a:r>
              <a:rPr lang="en-GB" sz="1200" b="1" dirty="0">
                <a:solidFill>
                  <a:schemeClr val="tx1"/>
                </a:solidFill>
                <a:latin typeface="Arial" panose="020B0604020202020204" pitchFamily="34" charset="0"/>
                <a:cs typeface="Arial" panose="020B0604020202020204" pitchFamily="34" charset="0"/>
              </a:rPr>
              <a:t>N=33</a:t>
            </a:r>
            <a:endParaRPr lang="en-GB" sz="1000" baseline="30000" dirty="0">
              <a:solidFill>
                <a:schemeClr val="tx1"/>
              </a:solidFill>
              <a:latin typeface="Arial" panose="020B0604020202020204" pitchFamily="34" charset="0"/>
              <a:cs typeface="Arial" panose="020B0604020202020204" pitchFamily="34" charset="0"/>
            </a:endParaRPr>
          </a:p>
        </p:txBody>
      </p:sp>
      <p:sp>
        <p:nvSpPr>
          <p:cNvPr id="30" name="Rounded Rectangle 29">
            <a:extLst>
              <a:ext uri="{FF2B5EF4-FFF2-40B4-BE49-F238E27FC236}">
                <a16:creationId xmlns:a16="http://schemas.microsoft.com/office/drawing/2014/main" id="{8C1B1EA7-7B9E-F042-D7BD-917196459252}"/>
              </a:ext>
            </a:extLst>
          </p:cNvPr>
          <p:cNvSpPr/>
          <p:nvPr/>
        </p:nvSpPr>
        <p:spPr>
          <a:xfrm>
            <a:off x="6613498" y="3074226"/>
            <a:ext cx="827999" cy="623610"/>
          </a:xfrm>
          <a:prstGeom prst="roundRect">
            <a:avLst>
              <a:gd name="adj" fmla="val 16894"/>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buClr>
                <a:schemeClr val="accent1"/>
              </a:buClr>
            </a:pPr>
            <a:r>
              <a:rPr lang="en-GB" sz="1200" b="1" dirty="0">
                <a:solidFill>
                  <a:schemeClr val="tx1"/>
                </a:solidFill>
                <a:latin typeface="Arial" panose="020B0604020202020204" pitchFamily="34" charset="0"/>
                <a:cs typeface="Arial" panose="020B0604020202020204" pitchFamily="34" charset="0"/>
              </a:rPr>
              <a:t>N=30</a:t>
            </a:r>
            <a:endParaRPr lang="en-GB" sz="1000" baseline="30000" dirty="0">
              <a:solidFill>
                <a:schemeClr val="tx1"/>
              </a:solidFill>
              <a:latin typeface="Arial" panose="020B0604020202020204" pitchFamily="34" charset="0"/>
              <a:cs typeface="Arial" panose="020B0604020202020204" pitchFamily="34" charset="0"/>
            </a:endParaRPr>
          </a:p>
        </p:txBody>
      </p:sp>
      <p:cxnSp>
        <p:nvCxnSpPr>
          <p:cNvPr id="31" name="Straight Connector 30">
            <a:extLst>
              <a:ext uri="{FF2B5EF4-FFF2-40B4-BE49-F238E27FC236}">
                <a16:creationId xmlns:a16="http://schemas.microsoft.com/office/drawing/2014/main" id="{1E2F0081-DDFD-8EE8-DC68-CDFC159A8B06}"/>
              </a:ext>
            </a:extLst>
          </p:cNvPr>
          <p:cNvCxnSpPr>
            <a:cxnSpLocks/>
          </p:cNvCxnSpPr>
          <p:nvPr/>
        </p:nvCxnSpPr>
        <p:spPr>
          <a:xfrm flipV="1">
            <a:off x="4207183" y="2615483"/>
            <a:ext cx="0" cy="91305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4BC21285-8C72-C3BE-097A-30177FD95408}"/>
              </a:ext>
            </a:extLst>
          </p:cNvPr>
          <p:cNvSpPr txBox="1"/>
          <p:nvPr/>
        </p:nvSpPr>
        <p:spPr>
          <a:xfrm>
            <a:off x="6608214" y="1818095"/>
            <a:ext cx="828001" cy="430887"/>
          </a:xfrm>
          <a:prstGeom prst="rect">
            <a:avLst/>
          </a:prstGeom>
          <a:noFill/>
        </p:spPr>
        <p:txBody>
          <a:bodyPr wrap="square" lIns="0" tIns="0" rIns="0" bIns="0" rtlCol="0">
            <a:spAutoFit/>
          </a:bodyPr>
          <a:lstStyle/>
          <a:p>
            <a:pPr algn="ctr">
              <a:spcAft>
                <a:spcPts val="200"/>
              </a:spcAft>
              <a:buClr>
                <a:schemeClr val="accent1"/>
              </a:buClr>
            </a:pPr>
            <a:r>
              <a:rPr lang="en-GB" sz="1400" b="1" u="sng" dirty="0">
                <a:latin typeface="Arial" panose="020B0604020202020204" pitchFamily="34" charset="0"/>
                <a:cs typeface="Arial" panose="020B0604020202020204" pitchFamily="34" charset="0"/>
              </a:rPr>
              <a:t>Initial</a:t>
            </a:r>
            <a:br>
              <a:rPr lang="en-GB" sz="1400" b="1" u="sng" dirty="0">
                <a:latin typeface="Arial" panose="020B0604020202020204" pitchFamily="34" charset="0"/>
                <a:cs typeface="Arial" panose="020B0604020202020204" pitchFamily="34" charset="0"/>
              </a:rPr>
            </a:br>
            <a:r>
              <a:rPr lang="en-GB" sz="1400" b="1" u="sng" dirty="0">
                <a:latin typeface="Arial" panose="020B0604020202020204" pitchFamily="34" charset="0"/>
                <a:cs typeface="Arial" panose="020B0604020202020204" pitchFamily="34" charset="0"/>
              </a:rPr>
              <a:t>design</a:t>
            </a:r>
            <a:endParaRPr lang="en-GB" sz="1400" u="sng" dirty="0">
              <a:solidFill>
                <a:schemeClr val="tx1"/>
              </a:solidFill>
              <a:latin typeface="Arial" panose="020B0604020202020204" pitchFamily="34" charset="0"/>
              <a:cs typeface="Arial" panose="020B0604020202020204" pitchFamily="34" charset="0"/>
            </a:endParaRPr>
          </a:p>
        </p:txBody>
      </p:sp>
      <p:sp>
        <p:nvSpPr>
          <p:cNvPr id="38" name="Rounded Rectangle 37">
            <a:extLst>
              <a:ext uri="{FF2B5EF4-FFF2-40B4-BE49-F238E27FC236}">
                <a16:creationId xmlns:a16="http://schemas.microsoft.com/office/drawing/2014/main" id="{47211EA2-B699-C721-DF0B-93EA0D5682AA}"/>
              </a:ext>
            </a:extLst>
          </p:cNvPr>
          <p:cNvSpPr/>
          <p:nvPr/>
        </p:nvSpPr>
        <p:spPr>
          <a:xfrm>
            <a:off x="7742970" y="2312226"/>
            <a:ext cx="828000" cy="623610"/>
          </a:xfrm>
          <a:prstGeom prst="roundRect">
            <a:avLst>
              <a:gd name="adj" fmla="val 16894"/>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buClr>
                <a:schemeClr val="accent1"/>
              </a:buClr>
            </a:pPr>
            <a:r>
              <a:rPr lang="en-GB" sz="1200" b="1" dirty="0">
                <a:solidFill>
                  <a:schemeClr val="tx1"/>
                </a:solidFill>
                <a:latin typeface="Arial" panose="020B0604020202020204" pitchFamily="34" charset="0"/>
                <a:cs typeface="Arial" panose="020B0604020202020204" pitchFamily="34" charset="0"/>
              </a:rPr>
              <a:t>N=118</a:t>
            </a:r>
            <a:endParaRPr lang="en-GB" sz="1000" baseline="30000" dirty="0">
              <a:solidFill>
                <a:schemeClr val="tx1"/>
              </a:solidFill>
              <a:latin typeface="Arial" panose="020B0604020202020204" pitchFamily="34" charset="0"/>
              <a:cs typeface="Arial" panose="020B0604020202020204" pitchFamily="34" charset="0"/>
            </a:endParaRPr>
          </a:p>
        </p:txBody>
      </p:sp>
      <p:sp>
        <p:nvSpPr>
          <p:cNvPr id="39" name="Rounded Rectangle 38">
            <a:extLst>
              <a:ext uri="{FF2B5EF4-FFF2-40B4-BE49-F238E27FC236}">
                <a16:creationId xmlns:a16="http://schemas.microsoft.com/office/drawing/2014/main" id="{DF957763-48BF-D55F-7FA5-F713197E6A84}"/>
              </a:ext>
            </a:extLst>
          </p:cNvPr>
          <p:cNvSpPr/>
          <p:nvPr/>
        </p:nvSpPr>
        <p:spPr>
          <a:xfrm>
            <a:off x="7742971" y="3074226"/>
            <a:ext cx="827999" cy="623610"/>
          </a:xfrm>
          <a:prstGeom prst="roundRect">
            <a:avLst>
              <a:gd name="adj" fmla="val 16894"/>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buClr>
                <a:schemeClr val="accent1"/>
              </a:buClr>
            </a:pPr>
            <a:r>
              <a:rPr lang="en-GB" sz="1200" b="1" dirty="0">
                <a:solidFill>
                  <a:schemeClr val="tx1"/>
                </a:solidFill>
                <a:latin typeface="Arial" panose="020B0604020202020204" pitchFamily="34" charset="0"/>
                <a:cs typeface="Arial" panose="020B0604020202020204" pitchFamily="34" charset="0"/>
              </a:rPr>
              <a:t>N=119</a:t>
            </a:r>
            <a:endParaRPr lang="en-GB" sz="1000" baseline="30000" dirty="0">
              <a:solidFill>
                <a:schemeClr val="tx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789C20CB-07CB-998B-D295-F40C236D7A5F}"/>
              </a:ext>
            </a:extLst>
          </p:cNvPr>
          <p:cNvSpPr txBox="1"/>
          <p:nvPr/>
        </p:nvSpPr>
        <p:spPr>
          <a:xfrm>
            <a:off x="7582214" y="1818095"/>
            <a:ext cx="1109393" cy="430887"/>
          </a:xfrm>
          <a:prstGeom prst="rect">
            <a:avLst/>
          </a:prstGeom>
          <a:noFill/>
        </p:spPr>
        <p:txBody>
          <a:bodyPr wrap="square" lIns="0" tIns="0" rIns="0" bIns="0" rtlCol="0">
            <a:spAutoFit/>
          </a:bodyPr>
          <a:lstStyle/>
          <a:p>
            <a:pPr algn="ctr">
              <a:spcAft>
                <a:spcPts val="200"/>
              </a:spcAft>
              <a:buClr>
                <a:schemeClr val="accent1"/>
              </a:buClr>
            </a:pPr>
            <a:r>
              <a:rPr lang="en-GB" sz="1400" b="1" u="sng" dirty="0">
                <a:latin typeface="Arial" panose="020B0604020202020204" pitchFamily="34" charset="0"/>
                <a:cs typeface="Arial" panose="020B0604020202020204" pitchFamily="34" charset="0"/>
              </a:rPr>
              <a:t>After</a:t>
            </a:r>
            <a:br>
              <a:rPr lang="en-GB" sz="1400" b="1" u="sng" dirty="0">
                <a:latin typeface="Arial" panose="020B0604020202020204" pitchFamily="34" charset="0"/>
                <a:cs typeface="Arial" panose="020B0604020202020204" pitchFamily="34" charset="0"/>
              </a:rPr>
            </a:br>
            <a:r>
              <a:rPr lang="en-GB" sz="1400" b="1" u="sng" dirty="0" err="1">
                <a:latin typeface="Arial" panose="020B0604020202020204" pitchFamily="34" charset="0"/>
                <a:cs typeface="Arial" panose="020B0604020202020204" pitchFamily="34" charset="0"/>
              </a:rPr>
              <a:t>amendment</a:t>
            </a:r>
            <a:r>
              <a:rPr lang="en-GB" sz="1400" b="1" u="sng" baseline="30000" dirty="0" err="1">
                <a:latin typeface="Arial" panose="020B0604020202020204" pitchFamily="34" charset="0"/>
                <a:cs typeface="Arial" panose="020B0604020202020204" pitchFamily="34" charset="0"/>
              </a:rPr>
              <a:t>a</a:t>
            </a:r>
            <a:endParaRPr lang="en-GB" sz="1400" u="sng" baseline="30000" dirty="0">
              <a:solidFill>
                <a:schemeClr val="tx1"/>
              </a:solidFill>
              <a:latin typeface="Arial" panose="020B0604020202020204" pitchFamily="34" charset="0"/>
              <a:cs typeface="Arial" panose="020B0604020202020204" pitchFamily="34" charset="0"/>
            </a:endParaRPr>
          </a:p>
        </p:txBody>
      </p:sp>
      <p:sp>
        <p:nvSpPr>
          <p:cNvPr id="41" name="Rounded Rectangle 40">
            <a:extLst>
              <a:ext uri="{FF2B5EF4-FFF2-40B4-BE49-F238E27FC236}">
                <a16:creationId xmlns:a16="http://schemas.microsoft.com/office/drawing/2014/main" id="{C3AC4085-0C3B-DC87-5A25-D46FCE273B14}"/>
              </a:ext>
            </a:extLst>
          </p:cNvPr>
          <p:cNvSpPr/>
          <p:nvPr/>
        </p:nvSpPr>
        <p:spPr>
          <a:xfrm>
            <a:off x="8872443" y="2312226"/>
            <a:ext cx="828000" cy="623610"/>
          </a:xfrm>
          <a:prstGeom prst="roundRect">
            <a:avLst>
              <a:gd name="adj" fmla="val 16894"/>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buClr>
                <a:schemeClr val="accent1"/>
              </a:buClr>
            </a:pPr>
            <a:r>
              <a:rPr lang="en-GB" sz="1200" b="1" dirty="0">
                <a:solidFill>
                  <a:schemeClr val="tx1"/>
                </a:solidFill>
                <a:latin typeface="Arial" panose="020B0604020202020204" pitchFamily="34" charset="0"/>
                <a:cs typeface="Arial" panose="020B0604020202020204" pitchFamily="34" charset="0"/>
              </a:rPr>
              <a:t>N=151</a:t>
            </a:r>
            <a:endParaRPr lang="en-GB" sz="1000" baseline="30000" dirty="0">
              <a:solidFill>
                <a:schemeClr val="tx1"/>
              </a:solidFill>
              <a:latin typeface="Arial" panose="020B0604020202020204" pitchFamily="34" charset="0"/>
              <a:cs typeface="Arial" panose="020B0604020202020204" pitchFamily="34" charset="0"/>
            </a:endParaRPr>
          </a:p>
        </p:txBody>
      </p:sp>
      <p:sp>
        <p:nvSpPr>
          <p:cNvPr id="42" name="Rounded Rectangle 41">
            <a:extLst>
              <a:ext uri="{FF2B5EF4-FFF2-40B4-BE49-F238E27FC236}">
                <a16:creationId xmlns:a16="http://schemas.microsoft.com/office/drawing/2014/main" id="{57C43F55-1173-7498-1C3D-05064DBFC44F}"/>
              </a:ext>
            </a:extLst>
          </p:cNvPr>
          <p:cNvSpPr/>
          <p:nvPr/>
        </p:nvSpPr>
        <p:spPr>
          <a:xfrm>
            <a:off x="8872444" y="3074226"/>
            <a:ext cx="827999" cy="623610"/>
          </a:xfrm>
          <a:prstGeom prst="roundRect">
            <a:avLst>
              <a:gd name="adj" fmla="val 16894"/>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buClr>
                <a:schemeClr val="accent1"/>
              </a:buClr>
            </a:pPr>
            <a:r>
              <a:rPr lang="en-GB" sz="1200" b="1" dirty="0">
                <a:solidFill>
                  <a:schemeClr val="tx1"/>
                </a:solidFill>
                <a:latin typeface="Arial" panose="020B0604020202020204" pitchFamily="34" charset="0"/>
                <a:cs typeface="Arial" panose="020B0604020202020204" pitchFamily="34" charset="0"/>
              </a:rPr>
              <a:t>N=149</a:t>
            </a:r>
            <a:endParaRPr lang="en-GB" sz="1000" baseline="30000" dirty="0">
              <a:solidFill>
                <a:schemeClr val="tx1"/>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287A16FD-CC69-0874-ED4E-21FFACE30F10}"/>
              </a:ext>
            </a:extLst>
          </p:cNvPr>
          <p:cNvSpPr txBox="1"/>
          <p:nvPr/>
        </p:nvSpPr>
        <p:spPr>
          <a:xfrm>
            <a:off x="8731746" y="1818095"/>
            <a:ext cx="1109393" cy="215444"/>
          </a:xfrm>
          <a:prstGeom prst="rect">
            <a:avLst/>
          </a:prstGeom>
          <a:noFill/>
        </p:spPr>
        <p:txBody>
          <a:bodyPr wrap="square" lIns="0" tIns="0" rIns="0" bIns="0" rtlCol="0">
            <a:spAutoFit/>
          </a:bodyPr>
          <a:lstStyle/>
          <a:p>
            <a:pPr algn="ctr">
              <a:spcAft>
                <a:spcPts val="200"/>
              </a:spcAft>
              <a:buClr>
                <a:schemeClr val="accent1"/>
              </a:buClr>
            </a:pPr>
            <a:r>
              <a:rPr lang="en-GB" sz="1400" b="1" u="sng" dirty="0">
                <a:latin typeface="Arial" panose="020B0604020202020204" pitchFamily="34" charset="0"/>
                <a:cs typeface="Arial" panose="020B0604020202020204" pitchFamily="34" charset="0"/>
              </a:rPr>
              <a:t>Total</a:t>
            </a:r>
            <a:endParaRPr lang="en-GB" sz="1400" u="sng" dirty="0">
              <a:solidFill>
                <a:schemeClr val="tx1"/>
              </a:solidFill>
              <a:latin typeface="Arial" panose="020B0604020202020204" pitchFamily="34" charset="0"/>
              <a:cs typeface="Arial" panose="020B0604020202020204" pitchFamily="34" charset="0"/>
            </a:endParaRPr>
          </a:p>
        </p:txBody>
      </p:sp>
      <p:sp>
        <p:nvSpPr>
          <p:cNvPr id="45" name="Rounded Rectangle 44">
            <a:extLst>
              <a:ext uri="{FF2B5EF4-FFF2-40B4-BE49-F238E27FC236}">
                <a16:creationId xmlns:a16="http://schemas.microsoft.com/office/drawing/2014/main" id="{28317FF9-FB89-1965-A532-6B4B1E415343}"/>
              </a:ext>
            </a:extLst>
          </p:cNvPr>
          <p:cNvSpPr/>
          <p:nvPr/>
        </p:nvSpPr>
        <p:spPr>
          <a:xfrm>
            <a:off x="8872444" y="3836226"/>
            <a:ext cx="827999" cy="623610"/>
          </a:xfrm>
          <a:prstGeom prst="roundRect">
            <a:avLst>
              <a:gd name="adj" fmla="val 16894"/>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buClr>
                <a:schemeClr val="accent1"/>
              </a:buClr>
            </a:pPr>
            <a:r>
              <a:rPr lang="en-GB" sz="1200" b="1" dirty="0">
                <a:solidFill>
                  <a:schemeClr val="tx1"/>
                </a:solidFill>
                <a:latin typeface="Arial" panose="020B0604020202020204" pitchFamily="34" charset="0"/>
                <a:cs typeface="Arial" panose="020B0604020202020204" pitchFamily="34" charset="0"/>
              </a:rPr>
              <a:t>N=117</a:t>
            </a:r>
            <a:endParaRPr lang="en-GB" sz="1000" baseline="30000" dirty="0">
              <a:solidFill>
                <a:schemeClr val="tx1"/>
              </a:solidFill>
              <a:latin typeface="Arial" panose="020B0604020202020204" pitchFamily="34" charset="0"/>
              <a:cs typeface="Arial" panose="020B0604020202020204" pitchFamily="34" charset="0"/>
            </a:endParaRPr>
          </a:p>
        </p:txBody>
      </p:sp>
      <p:cxnSp>
        <p:nvCxnSpPr>
          <p:cNvPr id="48" name="Straight Connector 47">
            <a:extLst>
              <a:ext uri="{FF2B5EF4-FFF2-40B4-BE49-F238E27FC236}">
                <a16:creationId xmlns:a16="http://schemas.microsoft.com/office/drawing/2014/main" id="{1E259C74-2373-E0D3-F390-0106B6275064}"/>
              </a:ext>
            </a:extLst>
          </p:cNvPr>
          <p:cNvCxnSpPr>
            <a:cxnSpLocks/>
          </p:cNvCxnSpPr>
          <p:nvPr/>
        </p:nvCxnSpPr>
        <p:spPr>
          <a:xfrm>
            <a:off x="4192443" y="4148031"/>
            <a:ext cx="4680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8" name="Rounded Rectangle 27">
            <a:extLst>
              <a:ext uri="{FF2B5EF4-FFF2-40B4-BE49-F238E27FC236}">
                <a16:creationId xmlns:a16="http://schemas.microsoft.com/office/drawing/2014/main" id="{6EEA4965-6889-FFC6-9199-5D71674C5F72}"/>
              </a:ext>
            </a:extLst>
          </p:cNvPr>
          <p:cNvSpPr/>
          <p:nvPr/>
        </p:nvSpPr>
        <p:spPr>
          <a:xfrm>
            <a:off x="4448487" y="3836226"/>
            <a:ext cx="2987727" cy="623610"/>
          </a:xfrm>
          <a:prstGeom prst="roundRect">
            <a:avLst>
              <a:gd name="adj" fmla="val 16894"/>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buClr>
                <a:schemeClr val="accent1"/>
              </a:buClr>
            </a:pPr>
            <a:r>
              <a:rPr lang="en-GB" sz="1200" b="1" dirty="0" err="1">
                <a:solidFill>
                  <a:schemeClr val="tx1"/>
                </a:solidFill>
                <a:latin typeface="Arial" panose="020B0604020202020204" pitchFamily="34" charset="0"/>
                <a:cs typeface="Arial" panose="020B0604020202020204" pitchFamily="34" charset="0"/>
              </a:rPr>
              <a:t>Nal</a:t>
            </a:r>
            <a:r>
              <a:rPr lang="en-GB" sz="1200" b="1" dirty="0">
                <a:solidFill>
                  <a:schemeClr val="tx1"/>
                </a:solidFill>
                <a:latin typeface="Arial" panose="020B0604020202020204" pitchFamily="34" charset="0"/>
                <a:cs typeface="Arial" panose="020B0604020202020204" pitchFamily="34" charset="0"/>
              </a:rPr>
              <a:t>-IRI + 5-FU/LV</a:t>
            </a:r>
            <a:br>
              <a:rPr lang="en-GB" sz="1200" b="1"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80 mg/m</a:t>
            </a:r>
            <a:r>
              <a:rPr lang="en-GB" sz="1200" baseline="30000" dirty="0">
                <a:solidFill>
                  <a:schemeClr val="tx1"/>
                </a:solidFill>
                <a:latin typeface="Arial" panose="020B0604020202020204" pitchFamily="34" charset="0"/>
                <a:cs typeface="Arial" panose="020B0604020202020204" pitchFamily="34" charset="0"/>
              </a:rPr>
              <a:t>2</a:t>
            </a:r>
            <a:r>
              <a:rPr lang="en-GB" sz="1200" dirty="0">
                <a:solidFill>
                  <a:schemeClr val="tx1"/>
                </a:solidFill>
                <a:latin typeface="Arial" panose="020B0604020202020204" pitchFamily="34" charset="0"/>
                <a:cs typeface="Arial" panose="020B0604020202020204" pitchFamily="34" charset="0"/>
              </a:rPr>
              <a:t> + 2400/400 mg/m</a:t>
            </a:r>
            <a:r>
              <a:rPr lang="en-GB" sz="1200" baseline="30000" dirty="0">
                <a:solidFill>
                  <a:schemeClr val="tx1"/>
                </a:solidFill>
                <a:latin typeface="Arial" panose="020B0604020202020204" pitchFamily="34" charset="0"/>
                <a:cs typeface="Arial" panose="020B0604020202020204" pitchFamily="34" charset="0"/>
              </a:rPr>
              <a:t>2</a:t>
            </a:r>
            <a:r>
              <a:rPr lang="en-GB" sz="1200" dirty="0">
                <a:solidFill>
                  <a:schemeClr val="tx1"/>
                </a:solidFill>
                <a:latin typeface="Arial" panose="020B0604020202020204" pitchFamily="34" charset="0"/>
                <a:cs typeface="Arial" panose="020B0604020202020204" pitchFamily="34" charset="0"/>
              </a:rPr>
              <a:t>, q2w</a:t>
            </a:r>
            <a:endParaRPr lang="en-GB" sz="1000" baseline="30000" dirty="0">
              <a:solidFill>
                <a:schemeClr val="tx1"/>
              </a:solidFill>
              <a:latin typeface="Arial" panose="020B0604020202020204" pitchFamily="34" charset="0"/>
              <a:cs typeface="Arial" panose="020B0604020202020204" pitchFamily="34" charset="0"/>
            </a:endParaRPr>
          </a:p>
        </p:txBody>
      </p:sp>
      <p:sp>
        <p:nvSpPr>
          <p:cNvPr id="44" name="Rounded Rectangle 43">
            <a:extLst>
              <a:ext uri="{FF2B5EF4-FFF2-40B4-BE49-F238E27FC236}">
                <a16:creationId xmlns:a16="http://schemas.microsoft.com/office/drawing/2014/main" id="{C1130D34-6A27-E0C7-4A48-247BCB1F3E1D}"/>
              </a:ext>
            </a:extLst>
          </p:cNvPr>
          <p:cNvSpPr/>
          <p:nvPr/>
        </p:nvSpPr>
        <p:spPr>
          <a:xfrm>
            <a:off x="7742971" y="3836226"/>
            <a:ext cx="827999" cy="623610"/>
          </a:xfrm>
          <a:prstGeom prst="roundRect">
            <a:avLst>
              <a:gd name="adj" fmla="val 16894"/>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buClr>
                <a:schemeClr val="accent1"/>
              </a:buClr>
            </a:pPr>
            <a:r>
              <a:rPr lang="en-GB" sz="1200" b="1" dirty="0">
                <a:solidFill>
                  <a:schemeClr val="tx1"/>
                </a:solidFill>
                <a:latin typeface="Arial" panose="020B0604020202020204" pitchFamily="34" charset="0"/>
                <a:cs typeface="Arial" panose="020B0604020202020204" pitchFamily="34" charset="0"/>
              </a:rPr>
              <a:t>N=117</a:t>
            </a:r>
            <a:endParaRPr lang="en-GB" sz="1000" baseline="30000" dirty="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a:extLst>
              <a:ext uri="{FF2B5EF4-FFF2-40B4-BE49-F238E27FC236}">
                <a16:creationId xmlns:a16="http://schemas.microsoft.com/office/drawing/2014/main" id="{9CF50EFC-A360-A948-B64D-02DD46BE7EC5}"/>
              </a:ext>
            </a:extLst>
          </p:cNvPr>
          <p:cNvSpPr>
            <a:spLocks noGrp="1" noChangeArrowheads="1"/>
          </p:cNvSpPr>
          <p:nvPr>
            <p:ph type="title"/>
          </p:nvPr>
        </p:nvSpPr>
        <p:spPr>
          <a:xfrm>
            <a:off x="619201" y="259200"/>
            <a:ext cx="10963199" cy="864000"/>
          </a:xfrm>
        </p:spPr>
        <p:txBody>
          <a:bodyPr/>
          <a:lstStyle/>
          <a:p>
            <a:r>
              <a:rPr lang="en-US" altLang="en-US" dirty="0"/>
              <a:t>Napoli-1: overall survival (ITT)</a:t>
            </a:r>
          </a:p>
        </p:txBody>
      </p:sp>
      <p:sp>
        <p:nvSpPr>
          <p:cNvPr id="6" name="Slide Number Placeholder 5">
            <a:extLst>
              <a:ext uri="{FF2B5EF4-FFF2-40B4-BE49-F238E27FC236}">
                <a16:creationId xmlns:a16="http://schemas.microsoft.com/office/drawing/2014/main" id="{468C44F1-323C-71D5-33FE-6AFDE2298E1C}"/>
              </a:ext>
            </a:extLst>
          </p:cNvPr>
          <p:cNvSpPr>
            <a:spLocks noGrp="1"/>
          </p:cNvSpPr>
          <p:nvPr>
            <p:ph type="sldNum" sz="quarter" idx="4"/>
          </p:nvPr>
        </p:nvSpPr>
        <p:spPr>
          <a:xfrm>
            <a:off x="10800523" y="6428359"/>
            <a:ext cx="781877" cy="365125"/>
          </a:xfrm>
        </p:spPr>
        <p:txBody>
          <a:bodyPr/>
          <a:lstStyle/>
          <a:p>
            <a:fld id="{DF991027-FBF9-164C-8811-C602B5B4988C}" type="slidenum">
              <a:rPr lang="en-US" smtClean="0"/>
              <a:pPr/>
              <a:t>17</a:t>
            </a:fld>
            <a:endParaRPr lang="en-US"/>
          </a:p>
        </p:txBody>
      </p:sp>
      <p:sp>
        <p:nvSpPr>
          <p:cNvPr id="8" name="Content Placeholder 7">
            <a:extLst>
              <a:ext uri="{FF2B5EF4-FFF2-40B4-BE49-F238E27FC236}">
                <a16:creationId xmlns:a16="http://schemas.microsoft.com/office/drawing/2014/main" id="{CD579158-1442-8426-2BD8-A9771804A253}"/>
              </a:ext>
            </a:extLst>
          </p:cNvPr>
          <p:cNvSpPr>
            <a:spLocks noGrp="1"/>
          </p:cNvSpPr>
          <p:nvPr>
            <p:ph sz="quarter" idx="15"/>
          </p:nvPr>
        </p:nvSpPr>
        <p:spPr>
          <a:xfrm>
            <a:off x="620184" y="6223097"/>
            <a:ext cx="10180339" cy="365125"/>
          </a:xfrm>
        </p:spPr>
        <p:txBody>
          <a:bodyPr/>
          <a:lstStyle/>
          <a:p>
            <a:r>
              <a:rPr lang="en-GB" dirty="0">
                <a:solidFill>
                  <a:schemeClr val="tx2"/>
                </a:solidFill>
              </a:rPr>
              <a:t>5-FU, fluorouracil; CI, confidence interval; HR, hazard ratio; ITT, intention-to-treat; </a:t>
            </a:r>
            <a:r>
              <a:rPr kumimoji="0" lang="en-GB" altLang="en-US" sz="1200" b="0" i="0" u="none" strike="noStrike" cap="none" normalizeH="0" baseline="0" dirty="0">
                <a:ln>
                  <a:noFill/>
                </a:ln>
                <a:solidFill>
                  <a:schemeClr val="tx2"/>
                </a:solidFill>
                <a:effectLst/>
              </a:rPr>
              <a:t>LV, leucovorin calcium (folinic acid); </a:t>
            </a:r>
            <a:r>
              <a:rPr lang="en-GB" dirty="0" err="1">
                <a:solidFill>
                  <a:schemeClr val="tx2"/>
                </a:solidFill>
              </a:rPr>
              <a:t>Nal</a:t>
            </a:r>
            <a:r>
              <a:rPr lang="en-GB" dirty="0">
                <a:solidFill>
                  <a:schemeClr val="tx2"/>
                </a:solidFill>
              </a:rPr>
              <a:t>-IRI, </a:t>
            </a:r>
            <a:r>
              <a:rPr lang="en-GB" dirty="0" err="1">
                <a:solidFill>
                  <a:schemeClr val="tx2"/>
                </a:solidFill>
              </a:rPr>
              <a:t>nanoliposomal</a:t>
            </a:r>
            <a:r>
              <a:rPr lang="en-GB" dirty="0">
                <a:solidFill>
                  <a:schemeClr val="tx2"/>
                </a:solidFill>
              </a:rPr>
              <a:t> irinotecan; OS, overall survival </a:t>
            </a:r>
          </a:p>
          <a:p>
            <a:r>
              <a:rPr lang="en-GB" dirty="0">
                <a:solidFill>
                  <a:schemeClr val="tx2"/>
                </a:solidFill>
              </a:rPr>
              <a:t>Wang-Gillam A, et al. Lancet. 2016;387:545-57</a:t>
            </a:r>
          </a:p>
        </p:txBody>
      </p:sp>
      <p:sp>
        <p:nvSpPr>
          <p:cNvPr id="13" name="TextBox 12">
            <a:extLst>
              <a:ext uri="{FF2B5EF4-FFF2-40B4-BE49-F238E27FC236}">
                <a16:creationId xmlns:a16="http://schemas.microsoft.com/office/drawing/2014/main" id="{F3927B02-8FB1-12E0-49E3-02C93055EFCB}"/>
              </a:ext>
            </a:extLst>
          </p:cNvPr>
          <p:cNvSpPr txBox="1"/>
          <p:nvPr/>
        </p:nvSpPr>
        <p:spPr>
          <a:xfrm>
            <a:off x="616785" y="5856543"/>
            <a:ext cx="9993605" cy="184666"/>
          </a:xfrm>
          <a:prstGeom prst="rect">
            <a:avLst/>
          </a:prstGeom>
          <a:noFill/>
        </p:spPr>
        <p:txBody>
          <a:bodyPr wrap="square" lIns="0" tIns="0" rIns="0" bIns="0" rtlCol="0">
            <a:spAutoFit/>
          </a:bodyPr>
          <a:lstStyle/>
          <a:p>
            <a:pPr>
              <a:spcAft>
                <a:spcPts val="200"/>
              </a:spcAft>
              <a:buClr>
                <a:schemeClr val="accent1"/>
              </a:buClr>
            </a:pPr>
            <a:r>
              <a:rPr lang="en-GB" sz="1200" dirty="0">
                <a:solidFill>
                  <a:schemeClr val="tx2"/>
                </a:solidFill>
                <a:latin typeface="Arial" panose="020B0604020202020204" pitchFamily="34" charset="0"/>
                <a:cs typeface="Arial" panose="020B0604020202020204" pitchFamily="34" charset="0"/>
              </a:rPr>
              <a:t>Protocol-defined primary analysis data cut (14 February 2014, after 305 events)</a:t>
            </a:r>
          </a:p>
        </p:txBody>
      </p:sp>
      <p:sp>
        <p:nvSpPr>
          <p:cNvPr id="14" name="TextBox 13">
            <a:extLst>
              <a:ext uri="{FF2B5EF4-FFF2-40B4-BE49-F238E27FC236}">
                <a16:creationId xmlns:a16="http://schemas.microsoft.com/office/drawing/2014/main" id="{45796D76-16AE-1EAF-8FA0-7B7A436EDB3A}"/>
              </a:ext>
            </a:extLst>
          </p:cNvPr>
          <p:cNvSpPr txBox="1"/>
          <p:nvPr/>
        </p:nvSpPr>
        <p:spPr>
          <a:xfrm rot="16200000">
            <a:off x="-627095" y="3055033"/>
            <a:ext cx="2575962"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Overall survival proportion</a:t>
            </a:r>
          </a:p>
        </p:txBody>
      </p:sp>
      <p:sp>
        <p:nvSpPr>
          <p:cNvPr id="15" name="TextBox 14">
            <a:extLst>
              <a:ext uri="{FF2B5EF4-FFF2-40B4-BE49-F238E27FC236}">
                <a16:creationId xmlns:a16="http://schemas.microsoft.com/office/drawing/2014/main" id="{E34956FD-CAF1-3F5E-6FB6-BE4BB65C9279}"/>
              </a:ext>
            </a:extLst>
          </p:cNvPr>
          <p:cNvSpPr txBox="1"/>
          <p:nvPr/>
        </p:nvSpPr>
        <p:spPr>
          <a:xfrm>
            <a:off x="398184" y="5065439"/>
            <a:ext cx="617156" cy="153888"/>
          </a:xfrm>
          <a:prstGeom prst="rect">
            <a:avLst/>
          </a:prstGeom>
          <a:noFill/>
        </p:spPr>
        <p:txBody>
          <a:bodyPr wrap="none" lIns="0" tIns="0" rIns="0" bIns="0" rtlCol="0">
            <a:spAutoFit/>
          </a:bodyPr>
          <a:lstStyle/>
          <a:p>
            <a:pPr algn="r"/>
            <a:r>
              <a:rPr lang="en-GB" sz="1000" b="1" dirty="0">
                <a:solidFill>
                  <a:srgbClr val="211D1E"/>
                </a:solidFill>
                <a:effectLst/>
                <a:latin typeface="Arial" panose="020B0604020202020204" pitchFamily="34" charset="0"/>
                <a:cs typeface="Arial" panose="020B0604020202020204" pitchFamily="34" charset="0"/>
              </a:rPr>
              <a:t>No. at risk</a:t>
            </a:r>
          </a:p>
        </p:txBody>
      </p:sp>
      <p:sp>
        <p:nvSpPr>
          <p:cNvPr id="16" name="TextBox 15">
            <a:extLst>
              <a:ext uri="{FF2B5EF4-FFF2-40B4-BE49-F238E27FC236}">
                <a16:creationId xmlns:a16="http://schemas.microsoft.com/office/drawing/2014/main" id="{6B0A916C-0A00-0075-D764-AF55B2D744D0}"/>
              </a:ext>
            </a:extLst>
          </p:cNvPr>
          <p:cNvSpPr txBox="1"/>
          <p:nvPr/>
        </p:nvSpPr>
        <p:spPr>
          <a:xfrm>
            <a:off x="1405780" y="4849995"/>
            <a:ext cx="3401224"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Time from randomisation (months)</a:t>
            </a:r>
          </a:p>
        </p:txBody>
      </p:sp>
      <p:sp>
        <p:nvSpPr>
          <p:cNvPr id="17" name="TextBox 16">
            <a:extLst>
              <a:ext uri="{FF2B5EF4-FFF2-40B4-BE49-F238E27FC236}">
                <a16:creationId xmlns:a16="http://schemas.microsoft.com/office/drawing/2014/main" id="{DCC337D6-39C6-ACFC-3653-201B46344C18}"/>
              </a:ext>
            </a:extLst>
          </p:cNvPr>
          <p:cNvSpPr txBox="1"/>
          <p:nvPr/>
        </p:nvSpPr>
        <p:spPr>
          <a:xfrm>
            <a:off x="874035" y="3658304"/>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0.3</a:t>
            </a:r>
          </a:p>
        </p:txBody>
      </p:sp>
      <p:sp>
        <p:nvSpPr>
          <p:cNvPr id="18" name="TextBox 17">
            <a:extLst>
              <a:ext uri="{FF2B5EF4-FFF2-40B4-BE49-F238E27FC236}">
                <a16:creationId xmlns:a16="http://schemas.microsoft.com/office/drawing/2014/main" id="{B4F13F9C-96B0-FDDA-DD2A-A67E0538D5E8}"/>
              </a:ext>
            </a:extLst>
          </p:cNvPr>
          <p:cNvSpPr txBox="1"/>
          <p:nvPr/>
        </p:nvSpPr>
        <p:spPr>
          <a:xfrm>
            <a:off x="1133309" y="4711365"/>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sp>
        <p:nvSpPr>
          <p:cNvPr id="21" name="TextBox 20">
            <a:extLst>
              <a:ext uri="{FF2B5EF4-FFF2-40B4-BE49-F238E27FC236}">
                <a16:creationId xmlns:a16="http://schemas.microsoft.com/office/drawing/2014/main" id="{DA9EF1C2-710E-E3B1-AC41-6B64BB8D35F2}"/>
              </a:ext>
            </a:extLst>
          </p:cNvPr>
          <p:cNvSpPr txBox="1"/>
          <p:nvPr/>
        </p:nvSpPr>
        <p:spPr>
          <a:xfrm>
            <a:off x="874035" y="4239059"/>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0.1</a:t>
            </a:r>
          </a:p>
        </p:txBody>
      </p:sp>
      <p:sp>
        <p:nvSpPr>
          <p:cNvPr id="22" name="TextBox 21">
            <a:extLst>
              <a:ext uri="{FF2B5EF4-FFF2-40B4-BE49-F238E27FC236}">
                <a16:creationId xmlns:a16="http://schemas.microsoft.com/office/drawing/2014/main" id="{6658B27E-02A2-CC10-9572-7B7A165FEB97}"/>
              </a:ext>
            </a:extLst>
          </p:cNvPr>
          <p:cNvSpPr txBox="1"/>
          <p:nvPr/>
        </p:nvSpPr>
        <p:spPr>
          <a:xfrm>
            <a:off x="874035" y="3070422"/>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0.5</a:t>
            </a:r>
          </a:p>
        </p:txBody>
      </p:sp>
      <p:sp>
        <p:nvSpPr>
          <p:cNvPr id="23" name="TextBox 22">
            <a:extLst>
              <a:ext uri="{FF2B5EF4-FFF2-40B4-BE49-F238E27FC236}">
                <a16:creationId xmlns:a16="http://schemas.microsoft.com/office/drawing/2014/main" id="{DC4C9BAA-4927-EF5A-AFCC-40A742BCB3AC}"/>
              </a:ext>
            </a:extLst>
          </p:cNvPr>
          <p:cNvSpPr txBox="1"/>
          <p:nvPr/>
        </p:nvSpPr>
        <p:spPr>
          <a:xfrm>
            <a:off x="874035" y="2487177"/>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0.7</a:t>
            </a:r>
          </a:p>
        </p:txBody>
      </p:sp>
      <p:sp>
        <p:nvSpPr>
          <p:cNvPr id="24" name="TextBox 23">
            <a:extLst>
              <a:ext uri="{FF2B5EF4-FFF2-40B4-BE49-F238E27FC236}">
                <a16:creationId xmlns:a16="http://schemas.microsoft.com/office/drawing/2014/main" id="{BD97D973-06FD-4097-C34B-D4610227D952}"/>
              </a:ext>
            </a:extLst>
          </p:cNvPr>
          <p:cNvSpPr txBox="1"/>
          <p:nvPr/>
        </p:nvSpPr>
        <p:spPr>
          <a:xfrm>
            <a:off x="874035" y="4529707"/>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0.0</a:t>
            </a:r>
          </a:p>
        </p:txBody>
      </p:sp>
      <p:sp>
        <p:nvSpPr>
          <p:cNvPr id="25" name="TextBox 24">
            <a:extLst>
              <a:ext uri="{FF2B5EF4-FFF2-40B4-BE49-F238E27FC236}">
                <a16:creationId xmlns:a16="http://schemas.microsoft.com/office/drawing/2014/main" id="{EF31E407-ADDA-A68F-EC96-81ED2E982D65}"/>
              </a:ext>
            </a:extLst>
          </p:cNvPr>
          <p:cNvSpPr txBox="1"/>
          <p:nvPr/>
        </p:nvSpPr>
        <p:spPr>
          <a:xfrm>
            <a:off x="874035" y="1911547"/>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0.9</a:t>
            </a:r>
          </a:p>
        </p:txBody>
      </p:sp>
      <p:sp>
        <p:nvSpPr>
          <p:cNvPr id="26" name="TextBox 25">
            <a:extLst>
              <a:ext uri="{FF2B5EF4-FFF2-40B4-BE49-F238E27FC236}">
                <a16:creationId xmlns:a16="http://schemas.microsoft.com/office/drawing/2014/main" id="{F38A2045-EF3B-9E96-3574-9BBADD402C20}"/>
              </a:ext>
            </a:extLst>
          </p:cNvPr>
          <p:cNvSpPr txBox="1"/>
          <p:nvPr/>
        </p:nvSpPr>
        <p:spPr>
          <a:xfrm>
            <a:off x="1832136" y="4711365"/>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a:t>
            </a:r>
          </a:p>
        </p:txBody>
      </p:sp>
      <p:sp>
        <p:nvSpPr>
          <p:cNvPr id="27" name="TextBox 26">
            <a:extLst>
              <a:ext uri="{FF2B5EF4-FFF2-40B4-BE49-F238E27FC236}">
                <a16:creationId xmlns:a16="http://schemas.microsoft.com/office/drawing/2014/main" id="{8A4BB059-FF6C-CF5B-03ED-51471B8EAE63}"/>
              </a:ext>
            </a:extLst>
          </p:cNvPr>
          <p:cNvSpPr txBox="1"/>
          <p:nvPr/>
        </p:nvSpPr>
        <p:spPr>
          <a:xfrm>
            <a:off x="2515862" y="4711365"/>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sp>
        <p:nvSpPr>
          <p:cNvPr id="28" name="TextBox 27">
            <a:extLst>
              <a:ext uri="{FF2B5EF4-FFF2-40B4-BE49-F238E27FC236}">
                <a16:creationId xmlns:a16="http://schemas.microsoft.com/office/drawing/2014/main" id="{7C72F599-5F9B-C8E4-AE2F-F8661868F9A9}"/>
              </a:ext>
            </a:extLst>
          </p:cNvPr>
          <p:cNvSpPr txBox="1"/>
          <p:nvPr/>
        </p:nvSpPr>
        <p:spPr>
          <a:xfrm>
            <a:off x="3214689" y="4711365"/>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9</a:t>
            </a:r>
          </a:p>
        </p:txBody>
      </p:sp>
      <p:sp>
        <p:nvSpPr>
          <p:cNvPr id="29" name="TextBox 28">
            <a:extLst>
              <a:ext uri="{FF2B5EF4-FFF2-40B4-BE49-F238E27FC236}">
                <a16:creationId xmlns:a16="http://schemas.microsoft.com/office/drawing/2014/main" id="{A47CF95D-54F8-1EA4-17A4-DE025DF695D2}"/>
              </a:ext>
            </a:extLst>
          </p:cNvPr>
          <p:cNvSpPr txBox="1"/>
          <p:nvPr/>
        </p:nvSpPr>
        <p:spPr>
          <a:xfrm>
            <a:off x="3863428" y="4711365"/>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p:txBody>
      </p:sp>
      <p:sp>
        <p:nvSpPr>
          <p:cNvPr id="30" name="TextBox 29">
            <a:extLst>
              <a:ext uri="{FF2B5EF4-FFF2-40B4-BE49-F238E27FC236}">
                <a16:creationId xmlns:a16="http://schemas.microsoft.com/office/drawing/2014/main" id="{465F1F9A-EB2F-8649-6288-E033982C8AF6}"/>
              </a:ext>
            </a:extLst>
          </p:cNvPr>
          <p:cNvSpPr txBox="1"/>
          <p:nvPr/>
        </p:nvSpPr>
        <p:spPr>
          <a:xfrm>
            <a:off x="4538010" y="4711365"/>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15</a:t>
            </a:r>
          </a:p>
        </p:txBody>
      </p:sp>
      <p:sp>
        <p:nvSpPr>
          <p:cNvPr id="31" name="TextBox 30">
            <a:extLst>
              <a:ext uri="{FF2B5EF4-FFF2-40B4-BE49-F238E27FC236}">
                <a16:creationId xmlns:a16="http://schemas.microsoft.com/office/drawing/2014/main" id="{E9042D19-6CC1-C751-E5E5-587E76FAFDD7}"/>
              </a:ext>
            </a:extLst>
          </p:cNvPr>
          <p:cNvSpPr txBox="1"/>
          <p:nvPr/>
        </p:nvSpPr>
        <p:spPr>
          <a:xfrm>
            <a:off x="5244749" y="4711365"/>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18</a:t>
            </a:r>
          </a:p>
        </p:txBody>
      </p:sp>
      <p:sp>
        <p:nvSpPr>
          <p:cNvPr id="38" name="TextBox 37">
            <a:extLst>
              <a:ext uri="{FF2B5EF4-FFF2-40B4-BE49-F238E27FC236}">
                <a16:creationId xmlns:a16="http://schemas.microsoft.com/office/drawing/2014/main" id="{9E8862C0-4A37-D6F2-F67B-788DED655B16}"/>
              </a:ext>
            </a:extLst>
          </p:cNvPr>
          <p:cNvSpPr txBox="1"/>
          <p:nvPr/>
        </p:nvSpPr>
        <p:spPr>
          <a:xfrm>
            <a:off x="1062777" y="5065439"/>
            <a:ext cx="211597"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117</a:t>
            </a:r>
          </a:p>
          <a:p>
            <a:pPr algn="ctr"/>
            <a:r>
              <a:rPr lang="en-GB" sz="1000" dirty="0">
                <a:solidFill>
                  <a:schemeClr val="tx2"/>
                </a:solidFill>
                <a:latin typeface="Arial" panose="020B0604020202020204" pitchFamily="34" charset="0"/>
                <a:ea typeface="Aileron" charset="0"/>
                <a:cs typeface="Arial" panose="020B0604020202020204" pitchFamily="34" charset="0"/>
              </a:rPr>
              <a:t>119</a:t>
            </a:r>
          </a:p>
        </p:txBody>
      </p:sp>
      <p:pic>
        <p:nvPicPr>
          <p:cNvPr id="79901" name="Picture 79900" descr="A graph of a graph&#10;&#10;Description automatically generated with medium confidence">
            <a:extLst>
              <a:ext uri="{FF2B5EF4-FFF2-40B4-BE49-F238E27FC236}">
                <a16:creationId xmlns:a16="http://schemas.microsoft.com/office/drawing/2014/main" id="{B6FBFD43-CF89-0664-C9BC-562DAEE95CB4}"/>
              </a:ext>
            </a:extLst>
          </p:cNvPr>
          <p:cNvPicPr>
            <a:picLocks noChangeAspect="1"/>
          </p:cNvPicPr>
          <p:nvPr/>
        </p:nvPicPr>
        <p:blipFill>
          <a:blip r:embed="rId2"/>
          <a:stretch>
            <a:fillRect/>
          </a:stretch>
        </p:blipFill>
        <p:spPr>
          <a:xfrm>
            <a:off x="1084350" y="1631800"/>
            <a:ext cx="4241800" cy="3060700"/>
          </a:xfrm>
          <a:prstGeom prst="rect">
            <a:avLst/>
          </a:prstGeom>
        </p:spPr>
      </p:pic>
      <p:sp>
        <p:nvSpPr>
          <p:cNvPr id="79902" name="TextBox 79901">
            <a:extLst>
              <a:ext uri="{FF2B5EF4-FFF2-40B4-BE49-F238E27FC236}">
                <a16:creationId xmlns:a16="http://schemas.microsoft.com/office/drawing/2014/main" id="{3BA536E5-5E34-F0DE-E9B4-AAF6069A945E}"/>
              </a:ext>
            </a:extLst>
          </p:cNvPr>
          <p:cNvSpPr txBox="1"/>
          <p:nvPr/>
        </p:nvSpPr>
        <p:spPr>
          <a:xfrm>
            <a:off x="874035" y="3955041"/>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0.2</a:t>
            </a:r>
          </a:p>
        </p:txBody>
      </p:sp>
      <p:sp>
        <p:nvSpPr>
          <p:cNvPr id="79903" name="TextBox 79902">
            <a:extLst>
              <a:ext uri="{FF2B5EF4-FFF2-40B4-BE49-F238E27FC236}">
                <a16:creationId xmlns:a16="http://schemas.microsoft.com/office/drawing/2014/main" id="{C91F278C-230D-29BE-B0AA-9267F42DA491}"/>
              </a:ext>
            </a:extLst>
          </p:cNvPr>
          <p:cNvSpPr txBox="1"/>
          <p:nvPr/>
        </p:nvSpPr>
        <p:spPr>
          <a:xfrm>
            <a:off x="874035" y="3354440"/>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0.4</a:t>
            </a:r>
          </a:p>
        </p:txBody>
      </p:sp>
      <p:sp>
        <p:nvSpPr>
          <p:cNvPr id="79905" name="TextBox 79904">
            <a:extLst>
              <a:ext uri="{FF2B5EF4-FFF2-40B4-BE49-F238E27FC236}">
                <a16:creationId xmlns:a16="http://schemas.microsoft.com/office/drawing/2014/main" id="{5F6A16FC-8E01-D5F2-B3F0-04858AD09A51}"/>
              </a:ext>
            </a:extLst>
          </p:cNvPr>
          <p:cNvSpPr txBox="1"/>
          <p:nvPr/>
        </p:nvSpPr>
        <p:spPr>
          <a:xfrm>
            <a:off x="874035" y="2784383"/>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0.6</a:t>
            </a:r>
          </a:p>
        </p:txBody>
      </p:sp>
      <p:sp>
        <p:nvSpPr>
          <p:cNvPr id="79906" name="TextBox 79905">
            <a:extLst>
              <a:ext uri="{FF2B5EF4-FFF2-40B4-BE49-F238E27FC236}">
                <a16:creationId xmlns:a16="http://schemas.microsoft.com/office/drawing/2014/main" id="{9A1D9F19-445F-082F-C1DA-1DBE693393CD}"/>
              </a:ext>
            </a:extLst>
          </p:cNvPr>
          <p:cNvSpPr txBox="1"/>
          <p:nvPr/>
        </p:nvSpPr>
        <p:spPr>
          <a:xfrm>
            <a:off x="874035" y="1627529"/>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a:t>
            </a:r>
          </a:p>
        </p:txBody>
      </p:sp>
      <p:sp>
        <p:nvSpPr>
          <p:cNvPr id="79907" name="TextBox 79906">
            <a:extLst>
              <a:ext uri="{FF2B5EF4-FFF2-40B4-BE49-F238E27FC236}">
                <a16:creationId xmlns:a16="http://schemas.microsoft.com/office/drawing/2014/main" id="{958B13F4-672E-7E3B-BED2-A0F91556E265}"/>
              </a:ext>
            </a:extLst>
          </p:cNvPr>
          <p:cNvSpPr txBox="1"/>
          <p:nvPr/>
        </p:nvSpPr>
        <p:spPr>
          <a:xfrm>
            <a:off x="874035" y="2199028"/>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0.8</a:t>
            </a:r>
          </a:p>
        </p:txBody>
      </p:sp>
      <p:sp>
        <p:nvSpPr>
          <p:cNvPr id="79908" name="TextBox 79907">
            <a:extLst>
              <a:ext uri="{FF2B5EF4-FFF2-40B4-BE49-F238E27FC236}">
                <a16:creationId xmlns:a16="http://schemas.microsoft.com/office/drawing/2014/main" id="{2AB58F78-5E9A-8497-75CC-A70E76D4B22E}"/>
              </a:ext>
            </a:extLst>
          </p:cNvPr>
          <p:cNvSpPr txBox="1"/>
          <p:nvPr/>
        </p:nvSpPr>
        <p:spPr>
          <a:xfrm>
            <a:off x="1794728" y="5065439"/>
            <a:ext cx="141064"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97</a:t>
            </a:r>
          </a:p>
          <a:p>
            <a:pPr algn="ctr"/>
            <a:r>
              <a:rPr lang="en-GB" sz="1000" dirty="0">
                <a:solidFill>
                  <a:schemeClr val="tx2"/>
                </a:solidFill>
                <a:latin typeface="Arial" panose="020B0604020202020204" pitchFamily="34" charset="0"/>
                <a:ea typeface="Aileron" charset="0"/>
                <a:cs typeface="Arial" panose="020B0604020202020204" pitchFamily="34" charset="0"/>
              </a:rPr>
              <a:t>68</a:t>
            </a:r>
          </a:p>
        </p:txBody>
      </p:sp>
      <p:sp>
        <p:nvSpPr>
          <p:cNvPr id="79909" name="TextBox 79908">
            <a:extLst>
              <a:ext uri="{FF2B5EF4-FFF2-40B4-BE49-F238E27FC236}">
                <a16:creationId xmlns:a16="http://schemas.microsoft.com/office/drawing/2014/main" id="{6D13D912-0A02-C07D-5B05-9BD93E851C75}"/>
              </a:ext>
            </a:extLst>
          </p:cNvPr>
          <p:cNvSpPr txBox="1"/>
          <p:nvPr/>
        </p:nvSpPr>
        <p:spPr>
          <a:xfrm>
            <a:off x="2473996" y="5065439"/>
            <a:ext cx="141064"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51</a:t>
            </a:r>
          </a:p>
          <a:p>
            <a:pPr algn="ctr"/>
            <a:r>
              <a:rPr lang="en-GB" sz="1000" dirty="0">
                <a:solidFill>
                  <a:schemeClr val="tx2"/>
                </a:solidFill>
                <a:latin typeface="Arial" panose="020B0604020202020204" pitchFamily="34" charset="0"/>
                <a:ea typeface="Aileron" charset="0"/>
                <a:cs typeface="Arial" panose="020B0604020202020204" pitchFamily="34" charset="0"/>
              </a:rPr>
              <a:t>34</a:t>
            </a:r>
          </a:p>
        </p:txBody>
      </p:sp>
      <p:sp>
        <p:nvSpPr>
          <p:cNvPr id="79910" name="TextBox 79909">
            <a:extLst>
              <a:ext uri="{FF2B5EF4-FFF2-40B4-BE49-F238E27FC236}">
                <a16:creationId xmlns:a16="http://schemas.microsoft.com/office/drawing/2014/main" id="{D791B03E-9B68-46B1-040D-B70FF6AC4A38}"/>
              </a:ext>
            </a:extLst>
          </p:cNvPr>
          <p:cNvSpPr txBox="1"/>
          <p:nvPr/>
        </p:nvSpPr>
        <p:spPr>
          <a:xfrm>
            <a:off x="3188099" y="5065439"/>
            <a:ext cx="141064"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20</a:t>
            </a:r>
          </a:p>
          <a:p>
            <a:pPr algn="ctr"/>
            <a:r>
              <a:rPr lang="en-GB" sz="1000" dirty="0">
                <a:solidFill>
                  <a:schemeClr val="tx2"/>
                </a:solidFill>
                <a:latin typeface="Arial" panose="020B0604020202020204" pitchFamily="34" charset="0"/>
                <a:ea typeface="Aileron" charset="0"/>
                <a:cs typeface="Arial" panose="020B0604020202020204" pitchFamily="34" charset="0"/>
              </a:rPr>
              <a:t>11</a:t>
            </a:r>
          </a:p>
        </p:txBody>
      </p:sp>
      <p:sp>
        <p:nvSpPr>
          <p:cNvPr id="79911" name="TextBox 79910">
            <a:extLst>
              <a:ext uri="{FF2B5EF4-FFF2-40B4-BE49-F238E27FC236}">
                <a16:creationId xmlns:a16="http://schemas.microsoft.com/office/drawing/2014/main" id="{9018DCEE-A671-3B3A-D893-F3F6D2EB5D89}"/>
              </a:ext>
            </a:extLst>
          </p:cNvPr>
          <p:cNvSpPr txBox="1"/>
          <p:nvPr/>
        </p:nvSpPr>
        <p:spPr>
          <a:xfrm>
            <a:off x="3893925" y="5065439"/>
            <a:ext cx="70532"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8</a:t>
            </a:r>
          </a:p>
          <a:p>
            <a:pPr algn="ctr"/>
            <a:r>
              <a:rPr lang="en-GB" sz="1000" dirty="0">
                <a:solidFill>
                  <a:schemeClr val="tx2"/>
                </a:solidFill>
                <a:latin typeface="Arial" panose="020B0604020202020204" pitchFamily="34" charset="0"/>
                <a:ea typeface="Aileron" charset="0"/>
                <a:cs typeface="Arial" panose="020B0604020202020204" pitchFamily="34" charset="0"/>
              </a:rPr>
              <a:t>6</a:t>
            </a:r>
          </a:p>
        </p:txBody>
      </p:sp>
      <p:sp>
        <p:nvSpPr>
          <p:cNvPr id="79912" name="TextBox 79911">
            <a:extLst>
              <a:ext uri="{FF2B5EF4-FFF2-40B4-BE49-F238E27FC236}">
                <a16:creationId xmlns:a16="http://schemas.microsoft.com/office/drawing/2014/main" id="{5CE871DA-1F66-9465-9A2E-EBE6ACE91F9C}"/>
              </a:ext>
            </a:extLst>
          </p:cNvPr>
          <p:cNvSpPr txBox="1"/>
          <p:nvPr/>
        </p:nvSpPr>
        <p:spPr>
          <a:xfrm>
            <a:off x="4573193" y="5065439"/>
            <a:ext cx="70532"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0</a:t>
            </a:r>
          </a:p>
          <a:p>
            <a:pPr algn="ctr"/>
            <a:r>
              <a:rPr lang="en-GB" sz="1000" dirty="0">
                <a:solidFill>
                  <a:schemeClr val="tx2"/>
                </a:solidFill>
                <a:latin typeface="Arial" panose="020B0604020202020204" pitchFamily="34" charset="0"/>
                <a:ea typeface="Aileron" charset="0"/>
                <a:cs typeface="Arial" panose="020B0604020202020204" pitchFamily="34" charset="0"/>
              </a:rPr>
              <a:t>1</a:t>
            </a:r>
          </a:p>
        </p:txBody>
      </p:sp>
      <p:sp>
        <p:nvSpPr>
          <p:cNvPr id="79914" name="TextBox 79913">
            <a:extLst>
              <a:ext uri="{FF2B5EF4-FFF2-40B4-BE49-F238E27FC236}">
                <a16:creationId xmlns:a16="http://schemas.microsoft.com/office/drawing/2014/main" id="{8EBE238A-165F-28E1-3C49-A061046B7ED3}"/>
              </a:ext>
            </a:extLst>
          </p:cNvPr>
          <p:cNvSpPr txBox="1"/>
          <p:nvPr/>
        </p:nvSpPr>
        <p:spPr>
          <a:xfrm rot="16200000">
            <a:off x="4589340" y="3055033"/>
            <a:ext cx="2575962"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Overall survival proportion</a:t>
            </a:r>
          </a:p>
        </p:txBody>
      </p:sp>
      <p:sp>
        <p:nvSpPr>
          <p:cNvPr id="79915" name="TextBox 79914">
            <a:extLst>
              <a:ext uri="{FF2B5EF4-FFF2-40B4-BE49-F238E27FC236}">
                <a16:creationId xmlns:a16="http://schemas.microsoft.com/office/drawing/2014/main" id="{4FA7850C-83AF-D042-5637-9B93F95056BF}"/>
              </a:ext>
            </a:extLst>
          </p:cNvPr>
          <p:cNvSpPr txBox="1"/>
          <p:nvPr/>
        </p:nvSpPr>
        <p:spPr>
          <a:xfrm>
            <a:off x="5614619" y="5065439"/>
            <a:ext cx="617156" cy="153888"/>
          </a:xfrm>
          <a:prstGeom prst="rect">
            <a:avLst/>
          </a:prstGeom>
          <a:noFill/>
        </p:spPr>
        <p:txBody>
          <a:bodyPr wrap="none" lIns="0" tIns="0" rIns="0" bIns="0" rtlCol="0">
            <a:spAutoFit/>
          </a:bodyPr>
          <a:lstStyle/>
          <a:p>
            <a:pPr algn="r"/>
            <a:r>
              <a:rPr lang="en-GB" sz="1000" b="1" dirty="0">
                <a:solidFill>
                  <a:srgbClr val="211D1E"/>
                </a:solidFill>
                <a:effectLst/>
                <a:latin typeface="Arial" panose="020B0604020202020204" pitchFamily="34" charset="0"/>
                <a:cs typeface="Arial" panose="020B0604020202020204" pitchFamily="34" charset="0"/>
              </a:rPr>
              <a:t>No. at risk</a:t>
            </a:r>
          </a:p>
        </p:txBody>
      </p:sp>
      <p:sp>
        <p:nvSpPr>
          <p:cNvPr id="79916" name="TextBox 79915">
            <a:extLst>
              <a:ext uri="{FF2B5EF4-FFF2-40B4-BE49-F238E27FC236}">
                <a16:creationId xmlns:a16="http://schemas.microsoft.com/office/drawing/2014/main" id="{3EBFDC08-5B62-0EB1-0680-12B0167A5845}"/>
              </a:ext>
            </a:extLst>
          </p:cNvPr>
          <p:cNvSpPr txBox="1"/>
          <p:nvPr/>
        </p:nvSpPr>
        <p:spPr>
          <a:xfrm>
            <a:off x="6622215" y="4849995"/>
            <a:ext cx="3401224"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Time from randomisation (months)</a:t>
            </a:r>
          </a:p>
        </p:txBody>
      </p:sp>
      <p:sp>
        <p:nvSpPr>
          <p:cNvPr id="79917" name="TextBox 79916">
            <a:extLst>
              <a:ext uri="{FF2B5EF4-FFF2-40B4-BE49-F238E27FC236}">
                <a16:creationId xmlns:a16="http://schemas.microsoft.com/office/drawing/2014/main" id="{F67C6A07-3EC6-F6AB-0251-6A111B984B7E}"/>
              </a:ext>
            </a:extLst>
          </p:cNvPr>
          <p:cNvSpPr txBox="1"/>
          <p:nvPr/>
        </p:nvSpPr>
        <p:spPr>
          <a:xfrm>
            <a:off x="6090470" y="3658304"/>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0.3</a:t>
            </a:r>
          </a:p>
        </p:txBody>
      </p:sp>
      <p:sp>
        <p:nvSpPr>
          <p:cNvPr id="79918" name="TextBox 79917">
            <a:extLst>
              <a:ext uri="{FF2B5EF4-FFF2-40B4-BE49-F238E27FC236}">
                <a16:creationId xmlns:a16="http://schemas.microsoft.com/office/drawing/2014/main" id="{E57D9E2A-8869-4D72-A88B-5CDDF5FD2BEB}"/>
              </a:ext>
            </a:extLst>
          </p:cNvPr>
          <p:cNvSpPr txBox="1"/>
          <p:nvPr/>
        </p:nvSpPr>
        <p:spPr>
          <a:xfrm>
            <a:off x="6349744" y="4711365"/>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sp>
        <p:nvSpPr>
          <p:cNvPr id="79919" name="TextBox 79918">
            <a:extLst>
              <a:ext uri="{FF2B5EF4-FFF2-40B4-BE49-F238E27FC236}">
                <a16:creationId xmlns:a16="http://schemas.microsoft.com/office/drawing/2014/main" id="{5F2F428D-2127-829D-3CDB-A35F2FCB1FB9}"/>
              </a:ext>
            </a:extLst>
          </p:cNvPr>
          <p:cNvSpPr txBox="1"/>
          <p:nvPr/>
        </p:nvSpPr>
        <p:spPr>
          <a:xfrm>
            <a:off x="6090470" y="4239059"/>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0.1</a:t>
            </a:r>
          </a:p>
        </p:txBody>
      </p:sp>
      <p:sp>
        <p:nvSpPr>
          <p:cNvPr id="79920" name="TextBox 79919">
            <a:extLst>
              <a:ext uri="{FF2B5EF4-FFF2-40B4-BE49-F238E27FC236}">
                <a16:creationId xmlns:a16="http://schemas.microsoft.com/office/drawing/2014/main" id="{3FFB93AD-8446-A23E-DD26-E2333F6057CB}"/>
              </a:ext>
            </a:extLst>
          </p:cNvPr>
          <p:cNvSpPr txBox="1"/>
          <p:nvPr/>
        </p:nvSpPr>
        <p:spPr>
          <a:xfrm>
            <a:off x="6090470" y="3070422"/>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0.5</a:t>
            </a:r>
          </a:p>
        </p:txBody>
      </p:sp>
      <p:sp>
        <p:nvSpPr>
          <p:cNvPr id="79921" name="TextBox 79920">
            <a:extLst>
              <a:ext uri="{FF2B5EF4-FFF2-40B4-BE49-F238E27FC236}">
                <a16:creationId xmlns:a16="http://schemas.microsoft.com/office/drawing/2014/main" id="{8D42327B-8B06-1305-61C2-28512AAC12F6}"/>
              </a:ext>
            </a:extLst>
          </p:cNvPr>
          <p:cNvSpPr txBox="1"/>
          <p:nvPr/>
        </p:nvSpPr>
        <p:spPr>
          <a:xfrm>
            <a:off x="6090470" y="2487177"/>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0.7</a:t>
            </a:r>
          </a:p>
        </p:txBody>
      </p:sp>
      <p:sp>
        <p:nvSpPr>
          <p:cNvPr id="79922" name="TextBox 79921">
            <a:extLst>
              <a:ext uri="{FF2B5EF4-FFF2-40B4-BE49-F238E27FC236}">
                <a16:creationId xmlns:a16="http://schemas.microsoft.com/office/drawing/2014/main" id="{116D27DD-141E-4907-C7F9-F6348B480AE8}"/>
              </a:ext>
            </a:extLst>
          </p:cNvPr>
          <p:cNvSpPr txBox="1"/>
          <p:nvPr/>
        </p:nvSpPr>
        <p:spPr>
          <a:xfrm>
            <a:off x="6090470" y="4529707"/>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0.0</a:t>
            </a:r>
          </a:p>
        </p:txBody>
      </p:sp>
      <p:sp>
        <p:nvSpPr>
          <p:cNvPr id="79923" name="TextBox 79922">
            <a:extLst>
              <a:ext uri="{FF2B5EF4-FFF2-40B4-BE49-F238E27FC236}">
                <a16:creationId xmlns:a16="http://schemas.microsoft.com/office/drawing/2014/main" id="{37F7A2F9-EA8F-DFAB-51BD-914663FEFB17}"/>
              </a:ext>
            </a:extLst>
          </p:cNvPr>
          <p:cNvSpPr txBox="1"/>
          <p:nvPr/>
        </p:nvSpPr>
        <p:spPr>
          <a:xfrm>
            <a:off x="6090470" y="1911547"/>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0.9</a:t>
            </a:r>
          </a:p>
        </p:txBody>
      </p:sp>
      <p:sp>
        <p:nvSpPr>
          <p:cNvPr id="79924" name="TextBox 79923">
            <a:extLst>
              <a:ext uri="{FF2B5EF4-FFF2-40B4-BE49-F238E27FC236}">
                <a16:creationId xmlns:a16="http://schemas.microsoft.com/office/drawing/2014/main" id="{B2CF2D6E-E376-FF53-BC7E-C0EC6DA926D5}"/>
              </a:ext>
            </a:extLst>
          </p:cNvPr>
          <p:cNvSpPr txBox="1"/>
          <p:nvPr/>
        </p:nvSpPr>
        <p:spPr>
          <a:xfrm>
            <a:off x="7048571" y="4711365"/>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a:t>
            </a:r>
          </a:p>
        </p:txBody>
      </p:sp>
      <p:sp>
        <p:nvSpPr>
          <p:cNvPr id="79925" name="TextBox 79924">
            <a:extLst>
              <a:ext uri="{FF2B5EF4-FFF2-40B4-BE49-F238E27FC236}">
                <a16:creationId xmlns:a16="http://schemas.microsoft.com/office/drawing/2014/main" id="{63762FE3-5A64-2BBE-A3A7-C2F2A3580982}"/>
              </a:ext>
            </a:extLst>
          </p:cNvPr>
          <p:cNvSpPr txBox="1"/>
          <p:nvPr/>
        </p:nvSpPr>
        <p:spPr>
          <a:xfrm>
            <a:off x="7732297" y="4711365"/>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sp>
        <p:nvSpPr>
          <p:cNvPr id="79926" name="TextBox 79925">
            <a:extLst>
              <a:ext uri="{FF2B5EF4-FFF2-40B4-BE49-F238E27FC236}">
                <a16:creationId xmlns:a16="http://schemas.microsoft.com/office/drawing/2014/main" id="{AA6E38B3-309B-175C-00B1-2B74444FBD53}"/>
              </a:ext>
            </a:extLst>
          </p:cNvPr>
          <p:cNvSpPr txBox="1"/>
          <p:nvPr/>
        </p:nvSpPr>
        <p:spPr>
          <a:xfrm>
            <a:off x="8431124" y="4711365"/>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9</a:t>
            </a:r>
          </a:p>
        </p:txBody>
      </p:sp>
      <p:sp>
        <p:nvSpPr>
          <p:cNvPr id="79927" name="TextBox 79926">
            <a:extLst>
              <a:ext uri="{FF2B5EF4-FFF2-40B4-BE49-F238E27FC236}">
                <a16:creationId xmlns:a16="http://schemas.microsoft.com/office/drawing/2014/main" id="{573AD032-A2A3-E1A5-0909-65A8A3932274}"/>
              </a:ext>
            </a:extLst>
          </p:cNvPr>
          <p:cNvSpPr txBox="1"/>
          <p:nvPr/>
        </p:nvSpPr>
        <p:spPr>
          <a:xfrm>
            <a:off x="9079863" y="4711365"/>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p:txBody>
      </p:sp>
      <p:sp>
        <p:nvSpPr>
          <p:cNvPr id="79928" name="TextBox 79927">
            <a:extLst>
              <a:ext uri="{FF2B5EF4-FFF2-40B4-BE49-F238E27FC236}">
                <a16:creationId xmlns:a16="http://schemas.microsoft.com/office/drawing/2014/main" id="{B7D0B805-19B4-E585-7172-B8DCF0AFE299}"/>
              </a:ext>
            </a:extLst>
          </p:cNvPr>
          <p:cNvSpPr txBox="1"/>
          <p:nvPr/>
        </p:nvSpPr>
        <p:spPr>
          <a:xfrm>
            <a:off x="9754445" y="4711365"/>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15</a:t>
            </a:r>
          </a:p>
        </p:txBody>
      </p:sp>
      <p:sp>
        <p:nvSpPr>
          <p:cNvPr id="79929" name="TextBox 79928">
            <a:extLst>
              <a:ext uri="{FF2B5EF4-FFF2-40B4-BE49-F238E27FC236}">
                <a16:creationId xmlns:a16="http://schemas.microsoft.com/office/drawing/2014/main" id="{B377351C-BF93-77A2-BCA6-061DE40EBDED}"/>
              </a:ext>
            </a:extLst>
          </p:cNvPr>
          <p:cNvSpPr txBox="1"/>
          <p:nvPr/>
        </p:nvSpPr>
        <p:spPr>
          <a:xfrm>
            <a:off x="10461184" y="4711365"/>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18</a:t>
            </a:r>
          </a:p>
        </p:txBody>
      </p:sp>
      <p:sp>
        <p:nvSpPr>
          <p:cNvPr id="79930" name="TextBox 79929">
            <a:extLst>
              <a:ext uri="{FF2B5EF4-FFF2-40B4-BE49-F238E27FC236}">
                <a16:creationId xmlns:a16="http://schemas.microsoft.com/office/drawing/2014/main" id="{FB79E20F-8EC1-D08B-5DDF-3E0A0E07273D}"/>
              </a:ext>
            </a:extLst>
          </p:cNvPr>
          <p:cNvSpPr txBox="1"/>
          <p:nvPr/>
        </p:nvSpPr>
        <p:spPr>
          <a:xfrm>
            <a:off x="6279212" y="5065439"/>
            <a:ext cx="211597"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151</a:t>
            </a:r>
          </a:p>
          <a:p>
            <a:pPr algn="ctr"/>
            <a:r>
              <a:rPr lang="en-GB" sz="1000" dirty="0">
                <a:solidFill>
                  <a:schemeClr val="tx2"/>
                </a:solidFill>
                <a:latin typeface="Arial" panose="020B0604020202020204" pitchFamily="34" charset="0"/>
                <a:ea typeface="Aileron" charset="0"/>
                <a:cs typeface="Arial" panose="020B0604020202020204" pitchFamily="34" charset="0"/>
              </a:rPr>
              <a:t>149</a:t>
            </a:r>
          </a:p>
        </p:txBody>
      </p:sp>
      <p:pic>
        <p:nvPicPr>
          <p:cNvPr id="79932" name="Picture 79931">
            <a:extLst>
              <a:ext uri="{FF2B5EF4-FFF2-40B4-BE49-F238E27FC236}">
                <a16:creationId xmlns:a16="http://schemas.microsoft.com/office/drawing/2014/main" id="{0BCB589E-DAD2-5319-8794-976F475B81CD}"/>
              </a:ext>
            </a:extLst>
          </p:cNvPr>
          <p:cNvPicPr>
            <a:picLocks noChangeAspect="1"/>
          </p:cNvPicPr>
          <p:nvPr/>
        </p:nvPicPr>
        <p:blipFill>
          <a:blip r:embed="rId3"/>
          <a:srcRect/>
          <a:stretch/>
        </p:blipFill>
        <p:spPr>
          <a:xfrm>
            <a:off x="6304701" y="1631800"/>
            <a:ext cx="4233968" cy="3060700"/>
          </a:xfrm>
          <a:prstGeom prst="rect">
            <a:avLst/>
          </a:prstGeom>
        </p:spPr>
      </p:pic>
      <p:sp>
        <p:nvSpPr>
          <p:cNvPr id="79933" name="TextBox 79932">
            <a:extLst>
              <a:ext uri="{FF2B5EF4-FFF2-40B4-BE49-F238E27FC236}">
                <a16:creationId xmlns:a16="http://schemas.microsoft.com/office/drawing/2014/main" id="{54586AED-1D0B-86EE-E3AF-87115551AE40}"/>
              </a:ext>
            </a:extLst>
          </p:cNvPr>
          <p:cNvSpPr txBox="1"/>
          <p:nvPr/>
        </p:nvSpPr>
        <p:spPr>
          <a:xfrm>
            <a:off x="6090470" y="3955041"/>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0.2</a:t>
            </a:r>
          </a:p>
        </p:txBody>
      </p:sp>
      <p:sp>
        <p:nvSpPr>
          <p:cNvPr id="79934" name="TextBox 79933">
            <a:extLst>
              <a:ext uri="{FF2B5EF4-FFF2-40B4-BE49-F238E27FC236}">
                <a16:creationId xmlns:a16="http://schemas.microsoft.com/office/drawing/2014/main" id="{9F7B9982-CB51-443B-85CF-35273B00CD46}"/>
              </a:ext>
            </a:extLst>
          </p:cNvPr>
          <p:cNvSpPr txBox="1"/>
          <p:nvPr/>
        </p:nvSpPr>
        <p:spPr>
          <a:xfrm>
            <a:off x="6090470" y="3354440"/>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0.4</a:t>
            </a:r>
          </a:p>
        </p:txBody>
      </p:sp>
      <p:sp>
        <p:nvSpPr>
          <p:cNvPr id="79935" name="TextBox 79934">
            <a:extLst>
              <a:ext uri="{FF2B5EF4-FFF2-40B4-BE49-F238E27FC236}">
                <a16:creationId xmlns:a16="http://schemas.microsoft.com/office/drawing/2014/main" id="{0197E8B0-28FB-B6B2-2F0E-AA27B7F69AF3}"/>
              </a:ext>
            </a:extLst>
          </p:cNvPr>
          <p:cNvSpPr txBox="1"/>
          <p:nvPr/>
        </p:nvSpPr>
        <p:spPr>
          <a:xfrm>
            <a:off x="6090470" y="2784383"/>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0.6</a:t>
            </a:r>
          </a:p>
        </p:txBody>
      </p:sp>
      <p:sp>
        <p:nvSpPr>
          <p:cNvPr id="79936" name="TextBox 79935">
            <a:extLst>
              <a:ext uri="{FF2B5EF4-FFF2-40B4-BE49-F238E27FC236}">
                <a16:creationId xmlns:a16="http://schemas.microsoft.com/office/drawing/2014/main" id="{0C393520-AD84-E335-3A9D-82D00D991E75}"/>
              </a:ext>
            </a:extLst>
          </p:cNvPr>
          <p:cNvSpPr txBox="1"/>
          <p:nvPr/>
        </p:nvSpPr>
        <p:spPr>
          <a:xfrm>
            <a:off x="6090470" y="1627529"/>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a:t>
            </a:r>
          </a:p>
        </p:txBody>
      </p:sp>
      <p:sp>
        <p:nvSpPr>
          <p:cNvPr id="79937" name="TextBox 79936">
            <a:extLst>
              <a:ext uri="{FF2B5EF4-FFF2-40B4-BE49-F238E27FC236}">
                <a16:creationId xmlns:a16="http://schemas.microsoft.com/office/drawing/2014/main" id="{DA818641-5472-4D79-750E-6979D7078C12}"/>
              </a:ext>
            </a:extLst>
          </p:cNvPr>
          <p:cNvSpPr txBox="1"/>
          <p:nvPr/>
        </p:nvSpPr>
        <p:spPr>
          <a:xfrm>
            <a:off x="6090470" y="2199028"/>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0.8</a:t>
            </a:r>
          </a:p>
        </p:txBody>
      </p:sp>
      <p:sp>
        <p:nvSpPr>
          <p:cNvPr id="79938" name="TextBox 79937">
            <a:extLst>
              <a:ext uri="{FF2B5EF4-FFF2-40B4-BE49-F238E27FC236}">
                <a16:creationId xmlns:a16="http://schemas.microsoft.com/office/drawing/2014/main" id="{8F3453C3-1C8E-13E9-2A4B-F0FC4857C16E}"/>
              </a:ext>
            </a:extLst>
          </p:cNvPr>
          <p:cNvSpPr txBox="1"/>
          <p:nvPr/>
        </p:nvSpPr>
        <p:spPr>
          <a:xfrm>
            <a:off x="6975897" y="5065439"/>
            <a:ext cx="211596"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109</a:t>
            </a:r>
          </a:p>
          <a:p>
            <a:pPr algn="ctr"/>
            <a:r>
              <a:rPr lang="en-GB" sz="1000" dirty="0">
                <a:solidFill>
                  <a:schemeClr val="tx2"/>
                </a:solidFill>
                <a:latin typeface="Arial" panose="020B0604020202020204" pitchFamily="34" charset="0"/>
                <a:ea typeface="Aileron" charset="0"/>
                <a:cs typeface="Arial" panose="020B0604020202020204" pitchFamily="34" charset="0"/>
              </a:rPr>
              <a:t>89</a:t>
            </a:r>
          </a:p>
        </p:txBody>
      </p:sp>
      <p:sp>
        <p:nvSpPr>
          <p:cNvPr id="79939" name="TextBox 79938">
            <a:extLst>
              <a:ext uri="{FF2B5EF4-FFF2-40B4-BE49-F238E27FC236}">
                <a16:creationId xmlns:a16="http://schemas.microsoft.com/office/drawing/2014/main" id="{61BF938A-5B6E-8EE7-7591-1ABFE796B073}"/>
              </a:ext>
            </a:extLst>
          </p:cNvPr>
          <p:cNvSpPr txBox="1"/>
          <p:nvPr/>
        </p:nvSpPr>
        <p:spPr>
          <a:xfrm>
            <a:off x="7690431" y="5065439"/>
            <a:ext cx="141064"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23</a:t>
            </a:r>
          </a:p>
          <a:p>
            <a:pPr algn="ctr"/>
            <a:r>
              <a:rPr lang="en-GB" sz="1000" dirty="0">
                <a:solidFill>
                  <a:schemeClr val="tx2"/>
                </a:solidFill>
                <a:latin typeface="Arial" panose="020B0604020202020204" pitchFamily="34" charset="0"/>
                <a:ea typeface="Aileron" charset="0"/>
                <a:cs typeface="Arial" panose="020B0604020202020204" pitchFamily="34" charset="0"/>
              </a:rPr>
              <a:t>41</a:t>
            </a:r>
          </a:p>
        </p:txBody>
      </p:sp>
      <p:sp>
        <p:nvSpPr>
          <p:cNvPr id="79940" name="TextBox 79939">
            <a:extLst>
              <a:ext uri="{FF2B5EF4-FFF2-40B4-BE49-F238E27FC236}">
                <a16:creationId xmlns:a16="http://schemas.microsoft.com/office/drawing/2014/main" id="{B6362683-AAAE-24FC-6FAF-C906ECFD1684}"/>
              </a:ext>
            </a:extLst>
          </p:cNvPr>
          <p:cNvSpPr txBox="1"/>
          <p:nvPr/>
        </p:nvSpPr>
        <p:spPr>
          <a:xfrm>
            <a:off x="8404534" y="5065439"/>
            <a:ext cx="141064"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21</a:t>
            </a:r>
          </a:p>
          <a:p>
            <a:pPr algn="ctr"/>
            <a:r>
              <a:rPr lang="en-GB" sz="1000" dirty="0">
                <a:solidFill>
                  <a:schemeClr val="tx2"/>
                </a:solidFill>
                <a:latin typeface="Arial" panose="020B0604020202020204" pitchFamily="34" charset="0"/>
                <a:ea typeface="Aileron" charset="0"/>
                <a:cs typeface="Arial" panose="020B0604020202020204" pitchFamily="34" charset="0"/>
              </a:rPr>
              <a:t>16</a:t>
            </a:r>
          </a:p>
        </p:txBody>
      </p:sp>
      <p:sp>
        <p:nvSpPr>
          <p:cNvPr id="79941" name="TextBox 79940">
            <a:extLst>
              <a:ext uri="{FF2B5EF4-FFF2-40B4-BE49-F238E27FC236}">
                <a16:creationId xmlns:a16="http://schemas.microsoft.com/office/drawing/2014/main" id="{E0934392-9212-AF98-C9B6-E3B8511CCA87}"/>
              </a:ext>
            </a:extLst>
          </p:cNvPr>
          <p:cNvSpPr txBox="1"/>
          <p:nvPr/>
        </p:nvSpPr>
        <p:spPr>
          <a:xfrm>
            <a:off x="9075094" y="5065439"/>
            <a:ext cx="141064"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10</a:t>
            </a:r>
          </a:p>
          <a:p>
            <a:pPr algn="ctr"/>
            <a:r>
              <a:rPr lang="en-GB" sz="1000" dirty="0">
                <a:solidFill>
                  <a:schemeClr val="tx2"/>
                </a:solidFill>
                <a:latin typeface="Arial" panose="020B0604020202020204" pitchFamily="34" charset="0"/>
                <a:ea typeface="Aileron" charset="0"/>
                <a:cs typeface="Arial" panose="020B0604020202020204" pitchFamily="34" charset="0"/>
              </a:rPr>
              <a:t>9</a:t>
            </a:r>
          </a:p>
        </p:txBody>
      </p:sp>
      <p:sp>
        <p:nvSpPr>
          <p:cNvPr id="79942" name="TextBox 79941">
            <a:extLst>
              <a:ext uri="{FF2B5EF4-FFF2-40B4-BE49-F238E27FC236}">
                <a16:creationId xmlns:a16="http://schemas.microsoft.com/office/drawing/2014/main" id="{F0E04AA8-4931-0404-FC5F-DCC65B449381}"/>
              </a:ext>
            </a:extLst>
          </p:cNvPr>
          <p:cNvSpPr txBox="1"/>
          <p:nvPr/>
        </p:nvSpPr>
        <p:spPr>
          <a:xfrm>
            <a:off x="9789628" y="5065439"/>
            <a:ext cx="70532"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2</a:t>
            </a:r>
          </a:p>
          <a:p>
            <a:pPr algn="ctr"/>
            <a:r>
              <a:rPr lang="en-GB" sz="1000" dirty="0">
                <a:solidFill>
                  <a:schemeClr val="tx2"/>
                </a:solidFill>
                <a:latin typeface="Arial" panose="020B0604020202020204" pitchFamily="34" charset="0"/>
                <a:ea typeface="Aileron" charset="0"/>
                <a:cs typeface="Arial" panose="020B0604020202020204" pitchFamily="34" charset="0"/>
              </a:rPr>
              <a:t>3</a:t>
            </a:r>
          </a:p>
        </p:txBody>
      </p:sp>
      <p:graphicFrame>
        <p:nvGraphicFramePr>
          <p:cNvPr id="52" name="Table 51">
            <a:extLst>
              <a:ext uri="{FF2B5EF4-FFF2-40B4-BE49-F238E27FC236}">
                <a16:creationId xmlns:a16="http://schemas.microsoft.com/office/drawing/2014/main" id="{53BDA9B6-181A-BE02-CD9A-1590D35FD8E2}"/>
              </a:ext>
            </a:extLst>
          </p:cNvPr>
          <p:cNvGraphicFramePr>
            <a:graphicFrameLocks noGrp="1"/>
          </p:cNvGraphicFramePr>
          <p:nvPr/>
        </p:nvGraphicFramePr>
        <p:xfrm>
          <a:off x="2219695" y="1302509"/>
          <a:ext cx="3196374" cy="881280"/>
        </p:xfrm>
        <a:graphic>
          <a:graphicData uri="http://schemas.openxmlformats.org/drawingml/2006/table">
            <a:tbl>
              <a:tblPr firstRow="1" bandRow="1">
                <a:tableStyleId>{5C22544A-7EE6-4342-B048-85BDC9FD1C3A}</a:tableStyleId>
              </a:tblPr>
              <a:tblGrid>
                <a:gridCol w="1496269">
                  <a:extLst>
                    <a:ext uri="{9D8B030D-6E8A-4147-A177-3AD203B41FA5}">
                      <a16:colId xmlns:a16="http://schemas.microsoft.com/office/drawing/2014/main" val="2870562913"/>
                    </a:ext>
                  </a:extLst>
                </a:gridCol>
                <a:gridCol w="909943">
                  <a:extLst>
                    <a:ext uri="{9D8B030D-6E8A-4147-A177-3AD203B41FA5}">
                      <a16:colId xmlns:a16="http://schemas.microsoft.com/office/drawing/2014/main" val="3546940678"/>
                    </a:ext>
                  </a:extLst>
                </a:gridCol>
                <a:gridCol w="790162">
                  <a:extLst>
                    <a:ext uri="{9D8B030D-6E8A-4147-A177-3AD203B41FA5}">
                      <a16:colId xmlns:a16="http://schemas.microsoft.com/office/drawing/2014/main" val="2129270681"/>
                    </a:ext>
                  </a:extLst>
                </a:gridCol>
              </a:tblGrid>
              <a:tr h="132179">
                <a:tc>
                  <a:txBody>
                    <a:bodyPr/>
                    <a:lstStyle/>
                    <a:p>
                      <a:endParaRPr lang="en-US" sz="900" b="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err="1">
                          <a:latin typeface="Arial" panose="020B0604020202020204" pitchFamily="34" charset="0"/>
                          <a:cs typeface="Arial" panose="020B0604020202020204" pitchFamily="34" charset="0"/>
                        </a:rPr>
                        <a:t>Nal</a:t>
                      </a:r>
                      <a:r>
                        <a:rPr lang="en-US" sz="900" dirty="0">
                          <a:latin typeface="Arial" panose="020B0604020202020204" pitchFamily="34" charset="0"/>
                          <a:cs typeface="Arial" panose="020B0604020202020204" pitchFamily="34" charset="0"/>
                        </a:rPr>
                        <a:t>-IRI +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5-FU/LV</a:t>
                      </a:r>
                      <a:endParaRPr lang="en-US" sz="900" b="0" dirty="0">
                        <a:latin typeface="Arial" panose="020B0604020202020204" pitchFamily="34" charset="0"/>
                        <a:cs typeface="Arial" panose="020B0604020202020204" pitchFamily="34" charset="0"/>
                      </a:endParaRPr>
                    </a:p>
                  </a:txBody>
                  <a:tcPr marL="36000" marR="3600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900" dirty="0">
                          <a:latin typeface="Arial" panose="020B0604020202020204" pitchFamily="34" charset="0"/>
                          <a:cs typeface="Arial" panose="020B0604020202020204" pitchFamily="34" charset="0"/>
                        </a:rPr>
                        <a:t>5-FU/LV</a:t>
                      </a:r>
                      <a:endParaRPr lang="en-US" sz="900" b="0" dirty="0">
                        <a:latin typeface="Arial" panose="020B0604020202020204" pitchFamily="34" charset="0"/>
                        <a:cs typeface="Arial" panose="020B0604020202020204" pitchFamily="34" charset="0"/>
                      </a:endParaRPr>
                    </a:p>
                  </a:txBody>
                  <a:tcPr marL="36000" marR="3600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728807471"/>
                  </a:ext>
                </a:extLst>
              </a:tr>
              <a:tr h="70969">
                <a:tc>
                  <a:txBody>
                    <a:bodyPr/>
                    <a:lstStyle/>
                    <a:p>
                      <a:r>
                        <a:rPr lang="en-US" sz="900" b="0" dirty="0">
                          <a:latin typeface="Arial" panose="020B0604020202020204" pitchFamily="34" charset="0"/>
                          <a:cs typeface="Arial" panose="020B0604020202020204" pitchFamily="34" charset="0"/>
                        </a:rPr>
                        <a:t>Median OS (95% CI), months</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6.1 (4.8-8.9)</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4.2 (3.3-5.3)</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386912"/>
                  </a:ext>
                </a:extLst>
              </a:tr>
              <a:tr h="70969">
                <a:tc>
                  <a:txBody>
                    <a:bodyPr/>
                    <a:lstStyle/>
                    <a:p>
                      <a:r>
                        <a:rPr lang="en-US" sz="900" b="0" dirty="0">
                          <a:latin typeface="Arial" panose="020B0604020202020204" pitchFamily="34" charset="0"/>
                          <a:cs typeface="Arial" panose="020B0604020202020204" pitchFamily="34" charset="0"/>
                        </a:rPr>
                        <a:t>Unstratified HR (95% CI):</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900" dirty="0">
                          <a:latin typeface="Arial" panose="020B0604020202020204" pitchFamily="34" charset="0"/>
                          <a:cs typeface="Arial" panose="020B0604020202020204" pitchFamily="34" charset="0"/>
                        </a:rPr>
                        <a:t>0.67 (0.49-0.92)</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P=0.012</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27648"/>
                  </a:ext>
                </a:extLst>
              </a:tr>
            </a:tbl>
          </a:graphicData>
        </a:graphic>
      </p:graphicFrame>
      <p:graphicFrame>
        <p:nvGraphicFramePr>
          <p:cNvPr id="79931" name="Table 79930">
            <a:extLst>
              <a:ext uri="{FF2B5EF4-FFF2-40B4-BE49-F238E27FC236}">
                <a16:creationId xmlns:a16="http://schemas.microsoft.com/office/drawing/2014/main" id="{794C1002-2C72-29FA-5E3D-CF93A6C63C33}"/>
              </a:ext>
            </a:extLst>
          </p:cNvPr>
          <p:cNvGraphicFramePr>
            <a:graphicFrameLocks noGrp="1"/>
          </p:cNvGraphicFramePr>
          <p:nvPr/>
        </p:nvGraphicFramePr>
        <p:xfrm>
          <a:off x="7474031" y="1302509"/>
          <a:ext cx="3158473" cy="881280"/>
        </p:xfrm>
        <a:graphic>
          <a:graphicData uri="http://schemas.openxmlformats.org/drawingml/2006/table">
            <a:tbl>
              <a:tblPr firstRow="1" bandRow="1">
                <a:tableStyleId>{5C22544A-7EE6-4342-B048-85BDC9FD1C3A}</a:tableStyleId>
              </a:tblPr>
              <a:tblGrid>
                <a:gridCol w="1520305">
                  <a:extLst>
                    <a:ext uri="{9D8B030D-6E8A-4147-A177-3AD203B41FA5}">
                      <a16:colId xmlns:a16="http://schemas.microsoft.com/office/drawing/2014/main" val="2870562913"/>
                    </a:ext>
                  </a:extLst>
                </a:gridCol>
                <a:gridCol w="899153">
                  <a:extLst>
                    <a:ext uri="{9D8B030D-6E8A-4147-A177-3AD203B41FA5}">
                      <a16:colId xmlns:a16="http://schemas.microsoft.com/office/drawing/2014/main" val="3546940678"/>
                    </a:ext>
                  </a:extLst>
                </a:gridCol>
                <a:gridCol w="739015">
                  <a:extLst>
                    <a:ext uri="{9D8B030D-6E8A-4147-A177-3AD203B41FA5}">
                      <a16:colId xmlns:a16="http://schemas.microsoft.com/office/drawing/2014/main" val="2129270681"/>
                    </a:ext>
                  </a:extLst>
                </a:gridCol>
              </a:tblGrid>
              <a:tr h="132179">
                <a:tc>
                  <a:txBody>
                    <a:bodyPr/>
                    <a:lstStyle/>
                    <a:p>
                      <a:endParaRPr lang="en-US" sz="900" b="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err="1">
                          <a:latin typeface="Arial" panose="020B0604020202020204" pitchFamily="34" charset="0"/>
                          <a:cs typeface="Arial" panose="020B0604020202020204" pitchFamily="34" charset="0"/>
                        </a:rPr>
                        <a:t>Nal</a:t>
                      </a:r>
                      <a:r>
                        <a:rPr lang="en-US" sz="900" dirty="0">
                          <a:latin typeface="Arial" panose="020B0604020202020204" pitchFamily="34" charset="0"/>
                          <a:cs typeface="Arial" panose="020B0604020202020204" pitchFamily="34" charset="0"/>
                        </a:rPr>
                        <a:t>-IRI</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dirty="0">
                          <a:latin typeface="Arial" panose="020B0604020202020204" pitchFamily="34" charset="0"/>
                          <a:cs typeface="Arial" panose="020B0604020202020204" pitchFamily="34" charset="0"/>
                        </a:rPr>
                        <a:t>monotherapy</a:t>
                      </a:r>
                    </a:p>
                  </a:txBody>
                  <a:tcPr marL="36000" marR="3600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900" dirty="0">
                          <a:latin typeface="Arial" panose="020B0604020202020204" pitchFamily="34" charset="0"/>
                          <a:cs typeface="Arial" panose="020B0604020202020204" pitchFamily="34" charset="0"/>
                        </a:rPr>
                        <a:t>5-FU/LV</a:t>
                      </a:r>
                      <a:endParaRPr lang="en-US" sz="900" b="0" dirty="0">
                        <a:latin typeface="Arial" panose="020B0604020202020204" pitchFamily="34" charset="0"/>
                        <a:cs typeface="Arial" panose="020B0604020202020204" pitchFamily="34" charset="0"/>
                      </a:endParaRPr>
                    </a:p>
                  </a:txBody>
                  <a:tcPr marL="36000" marR="3600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728807471"/>
                  </a:ext>
                </a:extLst>
              </a:tr>
              <a:tr h="70969">
                <a:tc>
                  <a:txBody>
                    <a:bodyPr/>
                    <a:lstStyle/>
                    <a:p>
                      <a:r>
                        <a:rPr lang="en-US" sz="900" b="0" dirty="0">
                          <a:latin typeface="Arial" panose="020B0604020202020204" pitchFamily="34" charset="0"/>
                          <a:cs typeface="Arial" panose="020B0604020202020204" pitchFamily="34" charset="0"/>
                        </a:rPr>
                        <a:t>Median OS (95% CI), months</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4.9 (4.2-5.6)</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4.2 (3.6-4.9)</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386912"/>
                  </a:ext>
                </a:extLst>
              </a:tr>
              <a:tr h="70969">
                <a:tc>
                  <a:txBody>
                    <a:bodyPr/>
                    <a:lstStyle/>
                    <a:p>
                      <a:r>
                        <a:rPr lang="en-US" sz="900" b="0" dirty="0">
                          <a:latin typeface="Arial" panose="020B0604020202020204" pitchFamily="34" charset="0"/>
                          <a:cs typeface="Arial" panose="020B0604020202020204" pitchFamily="34" charset="0"/>
                        </a:rPr>
                        <a:t>Unstratified HR (95% CI):</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900" dirty="0">
                          <a:latin typeface="Arial" panose="020B0604020202020204" pitchFamily="34" charset="0"/>
                          <a:cs typeface="Arial" panose="020B0604020202020204" pitchFamily="34" charset="0"/>
                        </a:rPr>
                        <a:t>0.99 (0.77-1.28)</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P=0.94</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27648"/>
                  </a:ext>
                </a:extLst>
              </a:tr>
            </a:tbl>
          </a:graphicData>
        </a:graphic>
      </p:graphicFrame>
      <p:sp>
        <p:nvSpPr>
          <p:cNvPr id="79943" name="TextBox 79942">
            <a:extLst>
              <a:ext uri="{FF2B5EF4-FFF2-40B4-BE49-F238E27FC236}">
                <a16:creationId xmlns:a16="http://schemas.microsoft.com/office/drawing/2014/main" id="{DBCE2E98-A345-0B39-B87F-E9A22B585AE9}"/>
              </a:ext>
            </a:extLst>
          </p:cNvPr>
          <p:cNvSpPr txBox="1"/>
          <p:nvPr/>
        </p:nvSpPr>
        <p:spPr>
          <a:xfrm>
            <a:off x="10512439" y="5065439"/>
            <a:ext cx="70532"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2</a:t>
            </a:r>
          </a:p>
          <a:p>
            <a:pPr algn="ctr"/>
            <a:r>
              <a:rPr lang="en-GB" sz="1000" dirty="0">
                <a:solidFill>
                  <a:schemeClr val="tx2"/>
                </a:solidFill>
                <a:latin typeface="Arial" panose="020B0604020202020204" pitchFamily="34" charset="0"/>
                <a:ea typeface="Aileron" charset="0"/>
                <a:cs typeface="Arial" panose="020B0604020202020204" pitchFamily="34" charset="0"/>
              </a:rPr>
              <a:t>1</a:t>
            </a:r>
          </a:p>
        </p:txBody>
      </p:sp>
      <p:sp>
        <p:nvSpPr>
          <p:cNvPr id="4" name="TextBox 3">
            <a:extLst>
              <a:ext uri="{FF2B5EF4-FFF2-40B4-BE49-F238E27FC236}">
                <a16:creationId xmlns:a16="http://schemas.microsoft.com/office/drawing/2014/main" id="{DC49C818-B75C-1500-5B70-BE4139A7CFCE}"/>
              </a:ext>
            </a:extLst>
          </p:cNvPr>
          <p:cNvSpPr txBox="1"/>
          <p:nvPr/>
        </p:nvSpPr>
        <p:spPr>
          <a:xfrm>
            <a:off x="5315267" y="5063834"/>
            <a:ext cx="70532"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0</a:t>
            </a:r>
          </a:p>
          <a:p>
            <a:pPr algn="ctr"/>
            <a:r>
              <a:rPr lang="en-GB" sz="1000" dirty="0">
                <a:solidFill>
                  <a:schemeClr val="tx2"/>
                </a:solidFill>
                <a:latin typeface="Arial" panose="020B0604020202020204" pitchFamily="34" charset="0"/>
                <a:ea typeface="Aileron" charset="0"/>
                <a:cs typeface="Arial" panose="020B0604020202020204" pitchFamily="34" charset="0"/>
              </a:rPr>
              <a:t>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B94B6-CC0C-2C84-665A-6CEE36A29E7C}"/>
              </a:ext>
            </a:extLst>
          </p:cNvPr>
          <p:cNvSpPr>
            <a:spLocks noGrp="1"/>
          </p:cNvSpPr>
          <p:nvPr>
            <p:ph type="title"/>
          </p:nvPr>
        </p:nvSpPr>
        <p:spPr/>
        <p:txBody>
          <a:bodyPr/>
          <a:lstStyle/>
          <a:p>
            <a:r>
              <a:rPr lang="en-GB" dirty="0"/>
              <a:t>Napoli-1: safety</a:t>
            </a:r>
          </a:p>
        </p:txBody>
      </p:sp>
      <p:sp>
        <p:nvSpPr>
          <p:cNvPr id="4" name="Slide Number Placeholder 3">
            <a:extLst>
              <a:ext uri="{FF2B5EF4-FFF2-40B4-BE49-F238E27FC236}">
                <a16:creationId xmlns:a16="http://schemas.microsoft.com/office/drawing/2014/main" id="{502B08F6-EB81-4562-E074-A43CABC98D3C}"/>
              </a:ext>
            </a:extLst>
          </p:cNvPr>
          <p:cNvSpPr>
            <a:spLocks noGrp="1"/>
          </p:cNvSpPr>
          <p:nvPr>
            <p:ph type="sldNum" sz="quarter" idx="4"/>
          </p:nvPr>
        </p:nvSpPr>
        <p:spPr/>
        <p:txBody>
          <a:bodyPr/>
          <a:lstStyle/>
          <a:p>
            <a:fld id="{DF991027-FBF9-164C-8811-C602B5B4988C}" type="slidenum">
              <a:rPr lang="en-US" smtClean="0"/>
              <a:t>18</a:t>
            </a:fld>
            <a:endParaRPr lang="en-US"/>
          </a:p>
        </p:txBody>
      </p:sp>
      <p:sp>
        <p:nvSpPr>
          <p:cNvPr id="7" name="Content Placeholder 6">
            <a:extLst>
              <a:ext uri="{FF2B5EF4-FFF2-40B4-BE49-F238E27FC236}">
                <a16:creationId xmlns:a16="http://schemas.microsoft.com/office/drawing/2014/main" id="{3AD337F1-D6C3-1157-FD4D-F15124AE7B01}"/>
              </a:ext>
            </a:extLst>
          </p:cNvPr>
          <p:cNvSpPr>
            <a:spLocks noGrp="1"/>
          </p:cNvSpPr>
          <p:nvPr>
            <p:ph sz="quarter" idx="15"/>
          </p:nvPr>
        </p:nvSpPr>
        <p:spPr>
          <a:xfrm>
            <a:off x="620183" y="6173788"/>
            <a:ext cx="10180339" cy="365125"/>
          </a:xfrm>
        </p:spPr>
        <p:txBody>
          <a:bodyPr/>
          <a:lstStyle/>
          <a:p>
            <a:r>
              <a:rPr lang="en-GB" dirty="0">
                <a:solidFill>
                  <a:schemeClr val="tx2"/>
                </a:solidFill>
              </a:rPr>
              <a:t>5-FU, fluorouracil; </a:t>
            </a:r>
            <a:r>
              <a:rPr kumimoji="0" lang="en-GB" altLang="en-US" sz="1200" b="0" i="0" u="none" strike="noStrike" cap="none" normalizeH="0" baseline="0" dirty="0">
                <a:ln>
                  <a:noFill/>
                </a:ln>
                <a:solidFill>
                  <a:schemeClr val="tx2"/>
                </a:solidFill>
                <a:effectLst/>
              </a:rPr>
              <a:t>LV, leucovorin calcium (folinic acid); </a:t>
            </a:r>
            <a:r>
              <a:rPr lang="en-GB" dirty="0" err="1">
                <a:solidFill>
                  <a:schemeClr val="tx2"/>
                </a:solidFill>
              </a:rPr>
              <a:t>Nal</a:t>
            </a:r>
            <a:r>
              <a:rPr lang="en-GB" dirty="0">
                <a:solidFill>
                  <a:schemeClr val="tx2"/>
                </a:solidFill>
              </a:rPr>
              <a:t>-IRI, </a:t>
            </a:r>
            <a:r>
              <a:rPr lang="en-GB" dirty="0" err="1">
                <a:solidFill>
                  <a:schemeClr val="tx2"/>
                </a:solidFill>
              </a:rPr>
              <a:t>nanoliposomal</a:t>
            </a:r>
            <a:r>
              <a:rPr lang="en-GB" dirty="0">
                <a:solidFill>
                  <a:schemeClr val="tx2"/>
                </a:solidFill>
              </a:rPr>
              <a:t> irinotecan </a:t>
            </a:r>
          </a:p>
          <a:p>
            <a:r>
              <a:rPr lang="en-GB" sz="1200" b="0" i="0" dirty="0">
                <a:solidFill>
                  <a:schemeClr val="tx2"/>
                </a:solidFill>
                <a:effectLst/>
                <a:highlight>
                  <a:srgbClr val="FFFFFF"/>
                </a:highlight>
                <a:latin typeface="Arial" panose="020B0604020202020204" pitchFamily="34" charset="0"/>
                <a:cs typeface="Arial" panose="020B0604020202020204" pitchFamily="34" charset="0"/>
              </a:rPr>
              <a:t>Wang-Gillam A, et al. Lancet 2016;387:545-57</a:t>
            </a:r>
            <a:endParaRPr lang="en-GB" sz="1200" dirty="0">
              <a:solidFill>
                <a:schemeClr val="tx2"/>
              </a:solidFill>
              <a:latin typeface="Arial" panose="020B0604020202020204" pitchFamily="34" charset="0"/>
              <a:cs typeface="Arial" panose="020B0604020202020204" pitchFamily="34" charset="0"/>
            </a:endParaRPr>
          </a:p>
        </p:txBody>
      </p:sp>
      <p:graphicFrame>
        <p:nvGraphicFramePr>
          <p:cNvPr id="10" name="Content Placeholder 9">
            <a:extLst>
              <a:ext uri="{FF2B5EF4-FFF2-40B4-BE49-F238E27FC236}">
                <a16:creationId xmlns:a16="http://schemas.microsoft.com/office/drawing/2014/main" id="{EA8AAD50-D190-F231-346A-23C220888942}"/>
              </a:ext>
            </a:extLst>
          </p:cNvPr>
          <p:cNvGraphicFramePr>
            <a:graphicFrameLocks noGrp="1"/>
          </p:cNvGraphicFramePr>
          <p:nvPr>
            <p:ph sz="quarter" idx="12"/>
          </p:nvPr>
        </p:nvGraphicFramePr>
        <p:xfrm>
          <a:off x="620713" y="1425575"/>
          <a:ext cx="10963275" cy="3566160"/>
        </p:xfrm>
        <a:graphic>
          <a:graphicData uri="http://schemas.openxmlformats.org/drawingml/2006/table">
            <a:tbl>
              <a:tblPr firstRow="1" bandRow="1">
                <a:tableStyleId>{5C22544A-7EE6-4342-B048-85BDC9FD1C3A}</a:tableStyleId>
              </a:tblPr>
              <a:tblGrid>
                <a:gridCol w="2810991">
                  <a:extLst>
                    <a:ext uri="{9D8B030D-6E8A-4147-A177-3AD203B41FA5}">
                      <a16:colId xmlns:a16="http://schemas.microsoft.com/office/drawing/2014/main" val="486868304"/>
                    </a:ext>
                  </a:extLst>
                </a:gridCol>
                <a:gridCol w="1358714">
                  <a:extLst>
                    <a:ext uri="{9D8B030D-6E8A-4147-A177-3AD203B41FA5}">
                      <a16:colId xmlns:a16="http://schemas.microsoft.com/office/drawing/2014/main" val="236044807"/>
                    </a:ext>
                  </a:extLst>
                </a:gridCol>
                <a:gridCol w="1358714">
                  <a:extLst>
                    <a:ext uri="{9D8B030D-6E8A-4147-A177-3AD203B41FA5}">
                      <a16:colId xmlns:a16="http://schemas.microsoft.com/office/drawing/2014/main" val="1018267113"/>
                    </a:ext>
                  </a:extLst>
                </a:gridCol>
                <a:gridCol w="1358714">
                  <a:extLst>
                    <a:ext uri="{9D8B030D-6E8A-4147-A177-3AD203B41FA5}">
                      <a16:colId xmlns:a16="http://schemas.microsoft.com/office/drawing/2014/main" val="766772672"/>
                    </a:ext>
                  </a:extLst>
                </a:gridCol>
                <a:gridCol w="1358714">
                  <a:extLst>
                    <a:ext uri="{9D8B030D-6E8A-4147-A177-3AD203B41FA5}">
                      <a16:colId xmlns:a16="http://schemas.microsoft.com/office/drawing/2014/main" val="3672211730"/>
                    </a:ext>
                  </a:extLst>
                </a:gridCol>
                <a:gridCol w="1358714">
                  <a:extLst>
                    <a:ext uri="{9D8B030D-6E8A-4147-A177-3AD203B41FA5}">
                      <a16:colId xmlns:a16="http://schemas.microsoft.com/office/drawing/2014/main" val="2227723608"/>
                    </a:ext>
                  </a:extLst>
                </a:gridCol>
                <a:gridCol w="1358714">
                  <a:extLst>
                    <a:ext uri="{9D8B030D-6E8A-4147-A177-3AD203B41FA5}">
                      <a16:colId xmlns:a16="http://schemas.microsoft.com/office/drawing/2014/main" val="950465342"/>
                    </a:ext>
                  </a:extLst>
                </a:gridCol>
              </a:tblGrid>
              <a:tr h="0">
                <a:tc rowSpan="2">
                  <a:txBody>
                    <a:bodyPr/>
                    <a:lstStyle/>
                    <a:p>
                      <a:r>
                        <a:rPr lang="en-GB" sz="1200" noProof="0" dirty="0">
                          <a:latin typeface="Arial" panose="020B0604020202020204" pitchFamily="34" charset="0"/>
                          <a:cs typeface="Arial" panose="020B0604020202020204" pitchFamily="34" charset="0"/>
                        </a:rPr>
                        <a:t>Adverse event, n (%)</a:t>
                      </a:r>
                    </a:p>
                  </a:txBody>
                  <a:tcPr anchor="b">
                    <a:lnB w="38100" cap="flat" cmpd="sng" algn="ctr">
                      <a:solidFill>
                        <a:schemeClr val="bg1"/>
                      </a:solidFill>
                      <a:prstDash val="solid"/>
                      <a:round/>
                      <a:headEnd type="none" w="med" len="med"/>
                      <a:tailEnd type="none" w="med" len="med"/>
                    </a:lnB>
                  </a:tcPr>
                </a:tc>
                <a:tc gridSpan="2">
                  <a:txBody>
                    <a:bodyPr/>
                    <a:lstStyle/>
                    <a:p>
                      <a:pPr algn="ctr"/>
                      <a:r>
                        <a:rPr lang="en-GB" sz="1200" noProof="0" dirty="0" err="1">
                          <a:latin typeface="Arial" panose="020B0604020202020204" pitchFamily="34" charset="0"/>
                          <a:cs typeface="Arial" panose="020B0604020202020204" pitchFamily="34" charset="0"/>
                        </a:rPr>
                        <a:t>Nal</a:t>
                      </a:r>
                      <a:r>
                        <a:rPr lang="en-GB" sz="1200" noProof="0" dirty="0">
                          <a:latin typeface="Arial" panose="020B0604020202020204" pitchFamily="34" charset="0"/>
                          <a:cs typeface="Arial" panose="020B0604020202020204" pitchFamily="34" charset="0"/>
                        </a:rPr>
                        <a:t>-IRI + 5-FU/LV</a:t>
                      </a:r>
                    </a:p>
                    <a:p>
                      <a:pPr algn="ctr"/>
                      <a:r>
                        <a:rPr lang="en-GB" sz="1200" noProof="0" dirty="0">
                          <a:latin typeface="Arial" panose="020B0604020202020204" pitchFamily="34" charset="0"/>
                          <a:cs typeface="Arial" panose="020B0604020202020204" pitchFamily="34" charset="0"/>
                        </a:rPr>
                        <a:t>(N=117)</a:t>
                      </a:r>
                    </a:p>
                  </a:txBody>
                  <a:tcPr>
                    <a:lnB w="12700" cap="flat" cmpd="sng" algn="ctr">
                      <a:solidFill>
                        <a:schemeClr val="bg1"/>
                      </a:solidFill>
                      <a:prstDash val="solid"/>
                      <a:round/>
                      <a:headEnd type="none" w="med" len="med"/>
                      <a:tailEnd type="none" w="med" len="med"/>
                    </a:lnB>
                  </a:tcPr>
                </a:tc>
                <a:tc hMerge="1">
                  <a:txBody>
                    <a:bodyPr/>
                    <a:lstStyle/>
                    <a:p>
                      <a:endParaRPr lang="en-US" sz="1600" dirty="0">
                        <a:latin typeface="Arial" panose="020B0604020202020204" pitchFamily="34" charset="0"/>
                        <a:cs typeface="Arial" panose="020B0604020202020204" pitchFamily="34" charset="0"/>
                      </a:endParaRPr>
                    </a:p>
                  </a:txBody>
                  <a:tcPr/>
                </a:tc>
                <a:tc gridSpan="2">
                  <a:txBody>
                    <a:bodyPr/>
                    <a:lstStyle/>
                    <a:p>
                      <a:pPr algn="ctr"/>
                      <a:r>
                        <a:rPr lang="en-GB" sz="1200" noProof="0" dirty="0" err="1">
                          <a:latin typeface="Arial" panose="020B0604020202020204" pitchFamily="34" charset="0"/>
                          <a:cs typeface="Arial" panose="020B0604020202020204" pitchFamily="34" charset="0"/>
                        </a:rPr>
                        <a:t>Nal</a:t>
                      </a:r>
                      <a:r>
                        <a:rPr lang="en-GB" sz="1200" noProof="0" dirty="0">
                          <a:latin typeface="Arial" panose="020B0604020202020204" pitchFamily="34" charset="0"/>
                          <a:cs typeface="Arial" panose="020B0604020202020204" pitchFamily="34" charset="0"/>
                        </a:rPr>
                        <a:t>-IRI monotherapy </a:t>
                      </a:r>
                    </a:p>
                    <a:p>
                      <a:pPr algn="ctr"/>
                      <a:r>
                        <a:rPr lang="en-GB" sz="1200" noProof="0" dirty="0">
                          <a:latin typeface="Arial" panose="020B0604020202020204" pitchFamily="34" charset="0"/>
                          <a:cs typeface="Arial" panose="020B0604020202020204" pitchFamily="34" charset="0"/>
                        </a:rPr>
                        <a:t>(N=147)</a:t>
                      </a:r>
                    </a:p>
                  </a:txBody>
                  <a:tcPr>
                    <a:lnB w="12700" cap="flat" cmpd="sng" algn="ctr">
                      <a:solidFill>
                        <a:schemeClr val="bg1"/>
                      </a:solidFill>
                      <a:prstDash val="solid"/>
                      <a:round/>
                      <a:headEnd type="none" w="med" len="med"/>
                      <a:tailEnd type="none" w="med" len="med"/>
                    </a:lnB>
                  </a:tcPr>
                </a:tc>
                <a:tc hMerge="1">
                  <a:txBody>
                    <a:bodyPr/>
                    <a:lstStyle/>
                    <a:p>
                      <a:endParaRPr lang="en-US" sz="1600" dirty="0">
                        <a:latin typeface="Arial" panose="020B0604020202020204" pitchFamily="34" charset="0"/>
                        <a:cs typeface="Arial" panose="020B0604020202020204" pitchFamily="34" charset="0"/>
                      </a:endParaRPr>
                    </a:p>
                  </a:txBody>
                  <a:tcPr/>
                </a:tc>
                <a:tc gridSpan="2">
                  <a:txBody>
                    <a:bodyPr/>
                    <a:lstStyle/>
                    <a:p>
                      <a:pPr algn="ctr"/>
                      <a:r>
                        <a:rPr lang="en-GB" sz="1200" noProof="0" dirty="0">
                          <a:latin typeface="Arial" panose="020B0604020202020204" pitchFamily="34" charset="0"/>
                          <a:cs typeface="Arial" panose="020B0604020202020204" pitchFamily="34" charset="0"/>
                        </a:rPr>
                        <a:t>5-FU/LV</a:t>
                      </a:r>
                    </a:p>
                    <a:p>
                      <a:pPr algn="ctr"/>
                      <a:r>
                        <a:rPr lang="en-GB" sz="1200" noProof="0" dirty="0">
                          <a:latin typeface="Arial" panose="020B0604020202020204" pitchFamily="34" charset="0"/>
                          <a:cs typeface="Arial" panose="020B0604020202020204" pitchFamily="34" charset="0"/>
                        </a:rPr>
                        <a:t>(N=134)</a:t>
                      </a:r>
                    </a:p>
                  </a:txBody>
                  <a:tcPr>
                    <a:lnB w="12700" cap="flat" cmpd="sng" algn="ctr">
                      <a:solidFill>
                        <a:schemeClr val="bg1"/>
                      </a:solidFill>
                      <a:prstDash val="solid"/>
                      <a:round/>
                      <a:headEnd type="none" w="med" len="med"/>
                      <a:tailEnd type="none" w="med" len="med"/>
                    </a:lnB>
                  </a:tcPr>
                </a:tc>
                <a:tc hMerge="1">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79407813"/>
                  </a:ext>
                </a:extLst>
              </a:tr>
              <a:tr h="0">
                <a:tc vMerge="1">
                  <a:txBody>
                    <a:bodyPr/>
                    <a:lstStyle/>
                    <a:p>
                      <a:endParaRPr lang="en-GB" sz="1200" noProof="0" dirty="0">
                        <a:solidFill>
                          <a:schemeClr val="bg1"/>
                        </a:solidFill>
                        <a:latin typeface="Arial" panose="020B0604020202020204" pitchFamily="34" charset="0"/>
                        <a:cs typeface="Arial" panose="020B0604020202020204" pitchFamily="34" charset="0"/>
                      </a:endParaRP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Any grade</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Grades 3-4</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Any grade</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Grades 3-4</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Any grade</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Grades 3-4</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15781050"/>
                  </a:ext>
                </a:extLst>
              </a:tr>
              <a:tr h="0">
                <a:tc>
                  <a:txBody>
                    <a:bodyPr/>
                    <a:lstStyle/>
                    <a:p>
                      <a:r>
                        <a:rPr lang="en-GB" sz="1200" b="0" noProof="0">
                          <a:latin typeface="Arial" panose="020B0604020202020204" pitchFamily="34" charset="0"/>
                          <a:cs typeface="Arial" panose="020B0604020202020204" pitchFamily="34" charset="0"/>
                        </a:rPr>
                        <a:t>Diarrhoea</a:t>
                      </a:r>
                    </a:p>
                  </a:txBody>
                  <a:tcPr>
                    <a:lnT w="38100" cap="flat" cmpd="sng" algn="ctr">
                      <a:solidFill>
                        <a:schemeClr val="bg1"/>
                      </a:solidFill>
                      <a:prstDash val="solid"/>
                      <a:round/>
                      <a:headEnd type="none" w="med" len="med"/>
                      <a:tailEnd type="none" w="med" len="med"/>
                    </a:lnT>
                  </a:tcPr>
                </a:tc>
                <a:tc>
                  <a:txBody>
                    <a:bodyPr/>
                    <a:lstStyle/>
                    <a:p>
                      <a:pPr algn="ctr"/>
                      <a:r>
                        <a:rPr lang="en-GB" sz="1200" noProof="0" dirty="0">
                          <a:latin typeface="Arial" panose="020B0604020202020204" pitchFamily="34" charset="0"/>
                          <a:cs typeface="Arial" panose="020B0604020202020204" pitchFamily="34" charset="0"/>
                        </a:rPr>
                        <a:t>69 (59%)</a:t>
                      </a:r>
                    </a:p>
                  </a:txBody>
                  <a:tcPr>
                    <a:lnT w="38100" cap="flat" cmpd="sng" algn="ctr">
                      <a:solidFill>
                        <a:schemeClr val="bg1"/>
                      </a:solidFill>
                      <a:prstDash val="solid"/>
                      <a:round/>
                      <a:headEnd type="none" w="med" len="med"/>
                      <a:tailEnd type="none" w="med" len="med"/>
                    </a:lnT>
                  </a:tcPr>
                </a:tc>
                <a:tc>
                  <a:txBody>
                    <a:bodyPr/>
                    <a:lstStyle/>
                    <a:p>
                      <a:pPr algn="ctr"/>
                      <a:r>
                        <a:rPr lang="en-GB" sz="1200" noProof="0">
                          <a:latin typeface="Arial" panose="020B0604020202020204" pitchFamily="34" charset="0"/>
                          <a:cs typeface="Arial" panose="020B0604020202020204" pitchFamily="34" charset="0"/>
                        </a:rPr>
                        <a:t>15 (13%)</a:t>
                      </a:r>
                    </a:p>
                  </a:txBody>
                  <a:tcPr>
                    <a:lnT w="38100" cap="flat" cmpd="sng" algn="ctr">
                      <a:solidFill>
                        <a:schemeClr val="bg1"/>
                      </a:solidFill>
                      <a:prstDash val="solid"/>
                      <a:round/>
                      <a:headEnd type="none" w="med" len="med"/>
                      <a:tailEnd type="none" w="med" len="med"/>
                    </a:lnT>
                  </a:tcPr>
                </a:tc>
                <a:tc>
                  <a:txBody>
                    <a:bodyPr/>
                    <a:lstStyle/>
                    <a:p>
                      <a:pPr algn="ctr"/>
                      <a:r>
                        <a:rPr lang="en-GB" sz="1200" noProof="0">
                          <a:latin typeface="Arial" panose="020B0604020202020204" pitchFamily="34" charset="0"/>
                          <a:cs typeface="Arial" panose="020B0604020202020204" pitchFamily="34" charset="0"/>
                        </a:rPr>
                        <a:t>103 (70%)</a:t>
                      </a:r>
                    </a:p>
                  </a:txBody>
                  <a:tcPr>
                    <a:lnT w="38100" cap="flat" cmpd="sng" algn="ctr">
                      <a:solidFill>
                        <a:schemeClr val="bg1"/>
                      </a:solidFill>
                      <a:prstDash val="solid"/>
                      <a:round/>
                      <a:headEnd type="none" w="med" len="med"/>
                      <a:tailEnd type="none" w="med" len="med"/>
                    </a:lnT>
                  </a:tcPr>
                </a:tc>
                <a:tc>
                  <a:txBody>
                    <a:bodyPr/>
                    <a:lstStyle/>
                    <a:p>
                      <a:pPr algn="ctr"/>
                      <a:r>
                        <a:rPr lang="en-GB" sz="1200" noProof="0">
                          <a:latin typeface="Arial" panose="020B0604020202020204" pitchFamily="34" charset="0"/>
                          <a:cs typeface="Arial" panose="020B0604020202020204" pitchFamily="34" charset="0"/>
                        </a:rPr>
                        <a:t>31 (21%)</a:t>
                      </a:r>
                    </a:p>
                  </a:txBody>
                  <a:tcPr>
                    <a:lnT w="38100" cap="flat" cmpd="sng" algn="ctr">
                      <a:solidFill>
                        <a:schemeClr val="bg1"/>
                      </a:solidFill>
                      <a:prstDash val="solid"/>
                      <a:round/>
                      <a:headEnd type="none" w="med" len="med"/>
                      <a:tailEnd type="none" w="med" len="med"/>
                    </a:lnT>
                  </a:tcPr>
                </a:tc>
                <a:tc>
                  <a:txBody>
                    <a:bodyPr/>
                    <a:lstStyle/>
                    <a:p>
                      <a:pPr algn="ctr"/>
                      <a:r>
                        <a:rPr lang="en-GB" sz="1200" noProof="0">
                          <a:latin typeface="Arial" panose="020B0604020202020204" pitchFamily="34" charset="0"/>
                          <a:cs typeface="Arial" panose="020B0604020202020204" pitchFamily="34" charset="0"/>
                        </a:rPr>
                        <a:t>35 (26%)</a:t>
                      </a:r>
                    </a:p>
                  </a:txBody>
                  <a:tcPr>
                    <a:lnT w="38100" cap="flat" cmpd="sng" algn="ctr">
                      <a:solidFill>
                        <a:schemeClr val="bg1"/>
                      </a:solidFill>
                      <a:prstDash val="solid"/>
                      <a:round/>
                      <a:headEnd type="none" w="med" len="med"/>
                      <a:tailEnd type="none" w="med" len="med"/>
                    </a:lnT>
                  </a:tcPr>
                </a:tc>
                <a:tc>
                  <a:txBody>
                    <a:bodyPr/>
                    <a:lstStyle/>
                    <a:p>
                      <a:pPr algn="ctr"/>
                      <a:r>
                        <a:rPr lang="en-GB" sz="1200" noProof="0">
                          <a:latin typeface="Arial" panose="020B0604020202020204" pitchFamily="34" charset="0"/>
                          <a:cs typeface="Arial" panose="020B0604020202020204" pitchFamily="34" charset="0"/>
                        </a:rPr>
                        <a:t>6 (4%)</a:t>
                      </a:r>
                    </a:p>
                  </a:txBody>
                  <a:tcP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000030106"/>
                  </a:ext>
                </a:extLst>
              </a:tr>
              <a:tr h="0">
                <a:tc>
                  <a:txBody>
                    <a:bodyPr/>
                    <a:lstStyle/>
                    <a:p>
                      <a:r>
                        <a:rPr lang="en-GB" sz="1200" b="0" noProof="0">
                          <a:latin typeface="Arial" panose="020B0604020202020204" pitchFamily="34" charset="0"/>
                          <a:cs typeface="Arial" panose="020B0604020202020204" pitchFamily="34" charset="0"/>
                        </a:rPr>
                        <a:t>Vomiting</a:t>
                      </a:r>
                    </a:p>
                  </a:txBody>
                  <a:tcPr/>
                </a:tc>
                <a:tc>
                  <a:txBody>
                    <a:bodyPr/>
                    <a:lstStyle/>
                    <a:p>
                      <a:pPr algn="ctr"/>
                      <a:r>
                        <a:rPr lang="en-GB" sz="1200" noProof="0">
                          <a:latin typeface="Arial" panose="020B0604020202020204" pitchFamily="34" charset="0"/>
                          <a:cs typeface="Arial" panose="020B0604020202020204" pitchFamily="34" charset="0"/>
                        </a:rPr>
                        <a:t>61 (52%)</a:t>
                      </a:r>
                    </a:p>
                  </a:txBody>
                  <a:tcPr/>
                </a:tc>
                <a:tc>
                  <a:txBody>
                    <a:bodyPr/>
                    <a:lstStyle/>
                    <a:p>
                      <a:pPr algn="ctr"/>
                      <a:r>
                        <a:rPr lang="en-GB" sz="1200" noProof="0">
                          <a:latin typeface="Arial" panose="020B0604020202020204" pitchFamily="34" charset="0"/>
                          <a:cs typeface="Arial" panose="020B0604020202020204" pitchFamily="34" charset="0"/>
                        </a:rPr>
                        <a:t>13 (11%)</a:t>
                      </a:r>
                    </a:p>
                  </a:txBody>
                  <a:tcPr/>
                </a:tc>
                <a:tc>
                  <a:txBody>
                    <a:bodyPr/>
                    <a:lstStyle/>
                    <a:p>
                      <a:pPr algn="ctr"/>
                      <a:r>
                        <a:rPr lang="en-GB" sz="1200" noProof="0">
                          <a:latin typeface="Arial" panose="020B0604020202020204" pitchFamily="34" charset="0"/>
                          <a:cs typeface="Arial" panose="020B0604020202020204" pitchFamily="34" charset="0"/>
                        </a:rPr>
                        <a:t>80 (54%)</a:t>
                      </a:r>
                    </a:p>
                  </a:txBody>
                  <a:tcPr/>
                </a:tc>
                <a:tc>
                  <a:txBody>
                    <a:bodyPr/>
                    <a:lstStyle/>
                    <a:p>
                      <a:pPr algn="ctr"/>
                      <a:r>
                        <a:rPr lang="en-GB" sz="1200" noProof="0">
                          <a:latin typeface="Arial" panose="020B0604020202020204" pitchFamily="34" charset="0"/>
                          <a:cs typeface="Arial" panose="020B0604020202020204" pitchFamily="34" charset="0"/>
                        </a:rPr>
                        <a:t>20 (14%)</a:t>
                      </a:r>
                    </a:p>
                  </a:txBody>
                  <a:tcPr/>
                </a:tc>
                <a:tc>
                  <a:txBody>
                    <a:bodyPr/>
                    <a:lstStyle/>
                    <a:p>
                      <a:pPr algn="ctr"/>
                      <a:r>
                        <a:rPr lang="en-GB" sz="1200" noProof="0">
                          <a:latin typeface="Arial" panose="020B0604020202020204" pitchFamily="34" charset="0"/>
                          <a:cs typeface="Arial" panose="020B0604020202020204" pitchFamily="34" charset="0"/>
                        </a:rPr>
                        <a:t>25 (26%)</a:t>
                      </a:r>
                    </a:p>
                  </a:txBody>
                  <a:tcPr/>
                </a:tc>
                <a:tc>
                  <a:txBody>
                    <a:bodyPr/>
                    <a:lstStyle/>
                    <a:p>
                      <a:pPr algn="ctr"/>
                      <a:r>
                        <a:rPr lang="en-GB" sz="1200" noProof="0">
                          <a:latin typeface="Arial" panose="020B0604020202020204" pitchFamily="34" charset="0"/>
                          <a:cs typeface="Arial" panose="020B0604020202020204" pitchFamily="34" charset="0"/>
                        </a:rPr>
                        <a:t>4 (3%)</a:t>
                      </a:r>
                    </a:p>
                  </a:txBody>
                  <a:tcPr/>
                </a:tc>
                <a:extLst>
                  <a:ext uri="{0D108BD9-81ED-4DB2-BD59-A6C34878D82A}">
                    <a16:rowId xmlns:a16="http://schemas.microsoft.com/office/drawing/2014/main" val="2933627948"/>
                  </a:ext>
                </a:extLst>
              </a:tr>
              <a:tr h="0">
                <a:tc>
                  <a:txBody>
                    <a:bodyPr/>
                    <a:lstStyle/>
                    <a:p>
                      <a:r>
                        <a:rPr lang="en-GB" sz="1200" b="0" noProof="0">
                          <a:latin typeface="Arial" panose="020B0604020202020204" pitchFamily="34" charset="0"/>
                          <a:cs typeface="Arial" panose="020B0604020202020204" pitchFamily="34" charset="0"/>
                        </a:rPr>
                        <a:t>Nausea</a:t>
                      </a:r>
                    </a:p>
                  </a:txBody>
                  <a:tcPr/>
                </a:tc>
                <a:tc>
                  <a:txBody>
                    <a:bodyPr/>
                    <a:lstStyle/>
                    <a:p>
                      <a:pPr algn="ctr"/>
                      <a:r>
                        <a:rPr lang="en-GB" sz="1200" noProof="0">
                          <a:latin typeface="Arial" panose="020B0604020202020204" pitchFamily="34" charset="0"/>
                          <a:cs typeface="Arial" panose="020B0604020202020204" pitchFamily="34" charset="0"/>
                        </a:rPr>
                        <a:t>60 (51%)</a:t>
                      </a:r>
                    </a:p>
                  </a:txBody>
                  <a:tcPr/>
                </a:tc>
                <a:tc>
                  <a:txBody>
                    <a:bodyPr/>
                    <a:lstStyle/>
                    <a:p>
                      <a:pPr algn="ctr"/>
                      <a:r>
                        <a:rPr lang="en-GB" sz="1200" noProof="0">
                          <a:latin typeface="Arial" panose="020B0604020202020204" pitchFamily="34" charset="0"/>
                          <a:cs typeface="Arial" panose="020B0604020202020204" pitchFamily="34" charset="0"/>
                        </a:rPr>
                        <a:t>9 (8%)</a:t>
                      </a:r>
                    </a:p>
                  </a:txBody>
                  <a:tcPr/>
                </a:tc>
                <a:tc>
                  <a:txBody>
                    <a:bodyPr/>
                    <a:lstStyle/>
                    <a:p>
                      <a:pPr algn="ctr"/>
                      <a:r>
                        <a:rPr lang="en-GB" sz="1200" noProof="0">
                          <a:latin typeface="Arial" panose="020B0604020202020204" pitchFamily="34" charset="0"/>
                          <a:cs typeface="Arial" panose="020B0604020202020204" pitchFamily="34" charset="0"/>
                        </a:rPr>
                        <a:t>89 (61%)</a:t>
                      </a:r>
                    </a:p>
                  </a:txBody>
                  <a:tcPr/>
                </a:tc>
                <a:tc>
                  <a:txBody>
                    <a:bodyPr/>
                    <a:lstStyle/>
                    <a:p>
                      <a:pPr algn="ctr"/>
                      <a:r>
                        <a:rPr lang="en-GB" sz="1200" noProof="0">
                          <a:latin typeface="Arial" panose="020B0604020202020204" pitchFamily="34" charset="0"/>
                          <a:cs typeface="Arial" panose="020B0604020202020204" pitchFamily="34" charset="0"/>
                        </a:rPr>
                        <a:t>8 (5%)</a:t>
                      </a:r>
                    </a:p>
                  </a:txBody>
                  <a:tcPr/>
                </a:tc>
                <a:tc>
                  <a:txBody>
                    <a:bodyPr/>
                    <a:lstStyle/>
                    <a:p>
                      <a:pPr algn="ctr"/>
                      <a:r>
                        <a:rPr lang="en-GB" sz="1200" noProof="0">
                          <a:latin typeface="Arial" panose="020B0604020202020204" pitchFamily="34" charset="0"/>
                          <a:cs typeface="Arial" panose="020B0604020202020204" pitchFamily="34" charset="0"/>
                        </a:rPr>
                        <a:t>46 (34%)</a:t>
                      </a:r>
                    </a:p>
                  </a:txBody>
                  <a:tcPr/>
                </a:tc>
                <a:tc>
                  <a:txBody>
                    <a:bodyPr/>
                    <a:lstStyle/>
                    <a:p>
                      <a:pPr algn="ctr"/>
                      <a:r>
                        <a:rPr lang="en-GB" sz="1200" noProof="0">
                          <a:latin typeface="Arial" panose="020B0604020202020204" pitchFamily="34" charset="0"/>
                          <a:cs typeface="Arial" panose="020B0604020202020204" pitchFamily="34" charset="0"/>
                        </a:rPr>
                        <a:t>4 (3%)</a:t>
                      </a:r>
                    </a:p>
                  </a:txBody>
                  <a:tcPr/>
                </a:tc>
                <a:extLst>
                  <a:ext uri="{0D108BD9-81ED-4DB2-BD59-A6C34878D82A}">
                    <a16:rowId xmlns:a16="http://schemas.microsoft.com/office/drawing/2014/main" val="2193949923"/>
                  </a:ext>
                </a:extLst>
              </a:tr>
              <a:tr h="0">
                <a:tc>
                  <a:txBody>
                    <a:bodyPr/>
                    <a:lstStyle/>
                    <a:p>
                      <a:r>
                        <a:rPr lang="en-GB" sz="1200" b="0" noProof="0">
                          <a:latin typeface="Arial" panose="020B0604020202020204" pitchFamily="34" charset="0"/>
                          <a:cs typeface="Arial" panose="020B0604020202020204" pitchFamily="34" charset="0"/>
                        </a:rPr>
                        <a:t>Decreased appetite</a:t>
                      </a:r>
                    </a:p>
                  </a:txBody>
                  <a:tcPr/>
                </a:tc>
                <a:tc>
                  <a:txBody>
                    <a:bodyPr/>
                    <a:lstStyle/>
                    <a:p>
                      <a:pPr algn="ctr"/>
                      <a:r>
                        <a:rPr lang="en-GB" sz="1200" noProof="0">
                          <a:latin typeface="Arial" panose="020B0604020202020204" pitchFamily="34" charset="0"/>
                          <a:cs typeface="Arial" panose="020B0604020202020204" pitchFamily="34" charset="0"/>
                        </a:rPr>
                        <a:t>52 (44%)</a:t>
                      </a:r>
                    </a:p>
                  </a:txBody>
                  <a:tcPr/>
                </a:tc>
                <a:tc>
                  <a:txBody>
                    <a:bodyPr/>
                    <a:lstStyle/>
                    <a:p>
                      <a:pPr algn="ctr"/>
                      <a:r>
                        <a:rPr lang="en-GB" sz="1200" noProof="0">
                          <a:latin typeface="Arial" panose="020B0604020202020204" pitchFamily="34" charset="0"/>
                          <a:cs typeface="Arial" panose="020B0604020202020204" pitchFamily="34" charset="0"/>
                        </a:rPr>
                        <a:t>5 (4%)</a:t>
                      </a:r>
                    </a:p>
                  </a:txBody>
                  <a:tcPr/>
                </a:tc>
                <a:tc>
                  <a:txBody>
                    <a:bodyPr/>
                    <a:lstStyle/>
                    <a:p>
                      <a:pPr algn="ctr"/>
                      <a:r>
                        <a:rPr lang="en-GB" sz="1200" noProof="0">
                          <a:latin typeface="Arial" panose="020B0604020202020204" pitchFamily="34" charset="0"/>
                          <a:cs typeface="Arial" panose="020B0604020202020204" pitchFamily="34" charset="0"/>
                        </a:rPr>
                        <a:t>72 (49%)</a:t>
                      </a:r>
                    </a:p>
                  </a:txBody>
                  <a:tcPr/>
                </a:tc>
                <a:tc>
                  <a:txBody>
                    <a:bodyPr/>
                    <a:lstStyle/>
                    <a:p>
                      <a:pPr algn="ctr"/>
                      <a:r>
                        <a:rPr lang="en-GB" sz="1200" noProof="0">
                          <a:latin typeface="Arial" panose="020B0604020202020204" pitchFamily="34" charset="0"/>
                          <a:cs typeface="Arial" panose="020B0604020202020204" pitchFamily="34" charset="0"/>
                        </a:rPr>
                        <a:t>13 (19%)</a:t>
                      </a:r>
                    </a:p>
                  </a:txBody>
                  <a:tcPr/>
                </a:tc>
                <a:tc>
                  <a:txBody>
                    <a:bodyPr/>
                    <a:lstStyle/>
                    <a:p>
                      <a:pPr algn="ctr"/>
                      <a:r>
                        <a:rPr lang="en-GB" sz="1200" noProof="0">
                          <a:latin typeface="Arial" panose="020B0604020202020204" pitchFamily="34" charset="0"/>
                          <a:cs typeface="Arial" panose="020B0604020202020204" pitchFamily="34" charset="0"/>
                        </a:rPr>
                        <a:t>43 (32%)</a:t>
                      </a:r>
                    </a:p>
                  </a:txBody>
                  <a:tcPr/>
                </a:tc>
                <a:tc>
                  <a:txBody>
                    <a:bodyPr/>
                    <a:lstStyle/>
                    <a:p>
                      <a:pPr algn="ctr"/>
                      <a:r>
                        <a:rPr lang="en-GB" sz="1200" noProof="0">
                          <a:latin typeface="Arial" panose="020B0604020202020204" pitchFamily="34" charset="0"/>
                          <a:cs typeface="Arial" panose="020B0604020202020204" pitchFamily="34" charset="0"/>
                        </a:rPr>
                        <a:t>3 (2%)</a:t>
                      </a:r>
                    </a:p>
                  </a:txBody>
                  <a:tcPr/>
                </a:tc>
                <a:extLst>
                  <a:ext uri="{0D108BD9-81ED-4DB2-BD59-A6C34878D82A}">
                    <a16:rowId xmlns:a16="http://schemas.microsoft.com/office/drawing/2014/main" val="4075490001"/>
                  </a:ext>
                </a:extLst>
              </a:tr>
              <a:tr h="0">
                <a:tc>
                  <a:txBody>
                    <a:bodyPr/>
                    <a:lstStyle/>
                    <a:p>
                      <a:r>
                        <a:rPr lang="en-GB" sz="1200" b="0" noProof="0">
                          <a:latin typeface="Arial" panose="020B0604020202020204" pitchFamily="34" charset="0"/>
                          <a:cs typeface="Arial" panose="020B0604020202020204" pitchFamily="34" charset="0"/>
                        </a:rPr>
                        <a:t>Fatigue</a:t>
                      </a:r>
                    </a:p>
                  </a:txBody>
                  <a:tcPr/>
                </a:tc>
                <a:tc>
                  <a:txBody>
                    <a:bodyPr/>
                    <a:lstStyle/>
                    <a:p>
                      <a:pPr algn="ctr"/>
                      <a:r>
                        <a:rPr lang="en-GB" sz="1200" noProof="0">
                          <a:latin typeface="Arial" panose="020B0604020202020204" pitchFamily="34" charset="0"/>
                          <a:cs typeface="Arial" panose="020B0604020202020204" pitchFamily="34" charset="0"/>
                        </a:rPr>
                        <a:t>47 (40%)</a:t>
                      </a:r>
                    </a:p>
                  </a:txBody>
                  <a:tcPr/>
                </a:tc>
                <a:tc>
                  <a:txBody>
                    <a:bodyPr/>
                    <a:lstStyle/>
                    <a:p>
                      <a:pPr algn="ctr"/>
                      <a:r>
                        <a:rPr lang="en-GB" sz="1200" noProof="0">
                          <a:latin typeface="Arial" panose="020B0604020202020204" pitchFamily="34" charset="0"/>
                          <a:cs typeface="Arial" panose="020B0604020202020204" pitchFamily="34" charset="0"/>
                        </a:rPr>
                        <a:t>16 (14%)</a:t>
                      </a:r>
                    </a:p>
                  </a:txBody>
                  <a:tcPr/>
                </a:tc>
                <a:tc>
                  <a:txBody>
                    <a:bodyPr/>
                    <a:lstStyle/>
                    <a:p>
                      <a:pPr algn="ctr"/>
                      <a:r>
                        <a:rPr lang="en-GB" sz="1200" noProof="0">
                          <a:latin typeface="Arial" panose="020B0604020202020204" pitchFamily="34" charset="0"/>
                          <a:cs typeface="Arial" panose="020B0604020202020204" pitchFamily="34" charset="0"/>
                        </a:rPr>
                        <a:t>54 (37%)</a:t>
                      </a:r>
                    </a:p>
                  </a:txBody>
                  <a:tcPr/>
                </a:tc>
                <a:tc>
                  <a:txBody>
                    <a:bodyPr/>
                    <a:lstStyle/>
                    <a:p>
                      <a:pPr algn="ctr"/>
                      <a:r>
                        <a:rPr lang="en-GB" sz="1200" noProof="0">
                          <a:latin typeface="Arial" panose="020B0604020202020204" pitchFamily="34" charset="0"/>
                          <a:cs typeface="Arial" panose="020B0604020202020204" pitchFamily="34" charset="0"/>
                        </a:rPr>
                        <a:t>9 (6%)</a:t>
                      </a:r>
                    </a:p>
                  </a:txBody>
                  <a:tcPr/>
                </a:tc>
                <a:tc>
                  <a:txBody>
                    <a:bodyPr/>
                    <a:lstStyle/>
                    <a:p>
                      <a:pPr algn="ctr"/>
                      <a:r>
                        <a:rPr lang="en-GB" sz="1200" noProof="0">
                          <a:latin typeface="Arial" panose="020B0604020202020204" pitchFamily="34" charset="0"/>
                          <a:cs typeface="Arial" panose="020B0604020202020204" pitchFamily="34" charset="0"/>
                        </a:rPr>
                        <a:t>37 (28%)</a:t>
                      </a:r>
                    </a:p>
                  </a:txBody>
                  <a:tcPr/>
                </a:tc>
                <a:tc>
                  <a:txBody>
                    <a:bodyPr/>
                    <a:lstStyle/>
                    <a:p>
                      <a:pPr algn="ctr"/>
                      <a:r>
                        <a:rPr lang="en-GB" sz="1200" noProof="0">
                          <a:latin typeface="Arial" panose="020B0604020202020204" pitchFamily="34" charset="0"/>
                          <a:cs typeface="Arial" panose="020B0604020202020204" pitchFamily="34" charset="0"/>
                        </a:rPr>
                        <a:t>5 (4%)</a:t>
                      </a:r>
                    </a:p>
                  </a:txBody>
                  <a:tcPr/>
                </a:tc>
                <a:extLst>
                  <a:ext uri="{0D108BD9-81ED-4DB2-BD59-A6C34878D82A}">
                    <a16:rowId xmlns:a16="http://schemas.microsoft.com/office/drawing/2014/main" val="1276029945"/>
                  </a:ext>
                </a:extLst>
              </a:tr>
              <a:tr h="0">
                <a:tc>
                  <a:txBody>
                    <a:bodyPr/>
                    <a:lstStyle/>
                    <a:p>
                      <a:r>
                        <a:rPr lang="en-GB" sz="1200" b="0" noProof="0" dirty="0" err="1">
                          <a:latin typeface="Arial" panose="020B0604020202020204" pitchFamily="34" charset="0"/>
                          <a:cs typeface="Arial" panose="020B0604020202020204" pitchFamily="34" charset="0"/>
                        </a:rPr>
                        <a:t>Neutropenia</a:t>
                      </a:r>
                      <a:r>
                        <a:rPr lang="en-GB" sz="1200" b="0" baseline="30000" noProof="0" dirty="0" err="1">
                          <a:latin typeface="Arial" panose="020B0604020202020204" pitchFamily="34" charset="0"/>
                          <a:cs typeface="Arial" panose="020B0604020202020204" pitchFamily="34" charset="0"/>
                        </a:rPr>
                        <a:t>a</a:t>
                      </a:r>
                      <a:endParaRPr lang="en-GB" sz="1200" b="0" baseline="30000" noProof="0" dirty="0">
                        <a:latin typeface="Arial" panose="020B0604020202020204" pitchFamily="34" charset="0"/>
                        <a:cs typeface="Arial" panose="020B0604020202020204" pitchFamily="34" charset="0"/>
                      </a:endParaRPr>
                    </a:p>
                  </a:txBody>
                  <a:tcPr/>
                </a:tc>
                <a:tc>
                  <a:txBody>
                    <a:bodyPr/>
                    <a:lstStyle/>
                    <a:p>
                      <a:pPr algn="ctr"/>
                      <a:r>
                        <a:rPr lang="en-GB" sz="1200" noProof="0">
                          <a:latin typeface="Arial" panose="020B0604020202020204" pitchFamily="34" charset="0"/>
                          <a:cs typeface="Arial" panose="020B0604020202020204" pitchFamily="34" charset="0"/>
                        </a:rPr>
                        <a:t>46 (39%)</a:t>
                      </a:r>
                    </a:p>
                  </a:txBody>
                  <a:tcPr/>
                </a:tc>
                <a:tc>
                  <a:txBody>
                    <a:bodyPr/>
                    <a:lstStyle/>
                    <a:p>
                      <a:pPr algn="ctr"/>
                      <a:r>
                        <a:rPr lang="en-GB" sz="1200" noProof="0">
                          <a:latin typeface="Arial" panose="020B0604020202020204" pitchFamily="34" charset="0"/>
                          <a:cs typeface="Arial" panose="020B0604020202020204" pitchFamily="34" charset="0"/>
                        </a:rPr>
                        <a:t>32 (27%)</a:t>
                      </a:r>
                    </a:p>
                  </a:txBody>
                  <a:tcPr/>
                </a:tc>
                <a:tc>
                  <a:txBody>
                    <a:bodyPr/>
                    <a:lstStyle/>
                    <a:p>
                      <a:pPr algn="ctr"/>
                      <a:r>
                        <a:rPr lang="en-GB" sz="1200" noProof="0">
                          <a:latin typeface="Arial" panose="020B0604020202020204" pitchFamily="34" charset="0"/>
                          <a:cs typeface="Arial" panose="020B0604020202020204" pitchFamily="34" charset="0"/>
                        </a:rPr>
                        <a:t>37 (25%)</a:t>
                      </a:r>
                    </a:p>
                  </a:txBody>
                  <a:tcPr/>
                </a:tc>
                <a:tc>
                  <a:txBody>
                    <a:bodyPr/>
                    <a:lstStyle/>
                    <a:p>
                      <a:pPr algn="ctr"/>
                      <a:r>
                        <a:rPr lang="en-GB" sz="1200" noProof="0">
                          <a:latin typeface="Arial" panose="020B0604020202020204" pitchFamily="34" charset="0"/>
                          <a:cs typeface="Arial" panose="020B0604020202020204" pitchFamily="34" charset="0"/>
                        </a:rPr>
                        <a:t>22 (15%)</a:t>
                      </a:r>
                    </a:p>
                  </a:txBody>
                  <a:tcPr/>
                </a:tc>
                <a:tc>
                  <a:txBody>
                    <a:bodyPr/>
                    <a:lstStyle/>
                    <a:p>
                      <a:pPr algn="ctr"/>
                      <a:r>
                        <a:rPr lang="en-GB" sz="1200" noProof="0">
                          <a:latin typeface="Arial" panose="020B0604020202020204" pitchFamily="34" charset="0"/>
                          <a:cs typeface="Arial" panose="020B0604020202020204" pitchFamily="34" charset="0"/>
                        </a:rPr>
                        <a:t>7 (5%)</a:t>
                      </a:r>
                    </a:p>
                  </a:txBody>
                  <a:tcPr/>
                </a:tc>
                <a:tc>
                  <a:txBody>
                    <a:bodyPr/>
                    <a:lstStyle/>
                    <a:p>
                      <a:pPr algn="ctr"/>
                      <a:r>
                        <a:rPr lang="en-GB" sz="1200" noProof="0">
                          <a:latin typeface="Arial" panose="020B0604020202020204" pitchFamily="34" charset="0"/>
                          <a:cs typeface="Arial" panose="020B0604020202020204" pitchFamily="34" charset="0"/>
                        </a:rPr>
                        <a:t>2 (1%)</a:t>
                      </a:r>
                    </a:p>
                  </a:txBody>
                  <a:tcPr/>
                </a:tc>
                <a:extLst>
                  <a:ext uri="{0D108BD9-81ED-4DB2-BD59-A6C34878D82A}">
                    <a16:rowId xmlns:a16="http://schemas.microsoft.com/office/drawing/2014/main" val="2954385939"/>
                  </a:ext>
                </a:extLst>
              </a:tr>
              <a:tr h="0">
                <a:tc>
                  <a:txBody>
                    <a:bodyPr/>
                    <a:lstStyle/>
                    <a:p>
                      <a:r>
                        <a:rPr lang="en-GB" sz="1200" b="0" noProof="0">
                          <a:latin typeface="Arial" panose="020B0604020202020204" pitchFamily="34" charset="0"/>
                          <a:cs typeface="Arial" panose="020B0604020202020204" pitchFamily="34" charset="0"/>
                        </a:rPr>
                        <a:t>Anaemia</a:t>
                      </a:r>
                    </a:p>
                  </a:txBody>
                  <a:tcPr/>
                </a:tc>
                <a:tc>
                  <a:txBody>
                    <a:bodyPr/>
                    <a:lstStyle/>
                    <a:p>
                      <a:pPr algn="ctr"/>
                      <a:r>
                        <a:rPr lang="en-GB" sz="1200" noProof="0">
                          <a:latin typeface="Arial" panose="020B0604020202020204" pitchFamily="34" charset="0"/>
                          <a:cs typeface="Arial" panose="020B0604020202020204" pitchFamily="34" charset="0"/>
                        </a:rPr>
                        <a:t>44 (38%)</a:t>
                      </a:r>
                    </a:p>
                  </a:txBody>
                  <a:tcPr/>
                </a:tc>
                <a:tc>
                  <a:txBody>
                    <a:bodyPr/>
                    <a:lstStyle/>
                    <a:p>
                      <a:pPr algn="ctr"/>
                      <a:r>
                        <a:rPr lang="en-GB" sz="1200" noProof="0">
                          <a:latin typeface="Arial" panose="020B0604020202020204" pitchFamily="34" charset="0"/>
                          <a:cs typeface="Arial" panose="020B0604020202020204" pitchFamily="34" charset="0"/>
                        </a:rPr>
                        <a:t>11 (9%)</a:t>
                      </a:r>
                    </a:p>
                  </a:txBody>
                  <a:tcPr/>
                </a:tc>
                <a:tc>
                  <a:txBody>
                    <a:bodyPr/>
                    <a:lstStyle/>
                    <a:p>
                      <a:pPr algn="ctr"/>
                      <a:r>
                        <a:rPr lang="en-GB" sz="1200" noProof="0">
                          <a:latin typeface="Arial" panose="020B0604020202020204" pitchFamily="34" charset="0"/>
                          <a:cs typeface="Arial" panose="020B0604020202020204" pitchFamily="34" charset="0"/>
                        </a:rPr>
                        <a:t>48 (33%)</a:t>
                      </a:r>
                    </a:p>
                  </a:txBody>
                  <a:tcPr/>
                </a:tc>
                <a:tc>
                  <a:txBody>
                    <a:bodyPr/>
                    <a:lstStyle/>
                    <a:p>
                      <a:pPr algn="ctr"/>
                      <a:r>
                        <a:rPr lang="en-GB" sz="1200" noProof="0">
                          <a:latin typeface="Arial" panose="020B0604020202020204" pitchFamily="34" charset="0"/>
                          <a:cs typeface="Arial" panose="020B0604020202020204" pitchFamily="34" charset="0"/>
                        </a:rPr>
                        <a:t>16 (11%)</a:t>
                      </a:r>
                    </a:p>
                  </a:txBody>
                  <a:tcPr/>
                </a:tc>
                <a:tc>
                  <a:txBody>
                    <a:bodyPr/>
                    <a:lstStyle/>
                    <a:p>
                      <a:pPr algn="ctr"/>
                      <a:r>
                        <a:rPr lang="en-GB" sz="1200" noProof="0">
                          <a:latin typeface="Arial" panose="020B0604020202020204" pitchFamily="34" charset="0"/>
                          <a:cs typeface="Arial" panose="020B0604020202020204" pitchFamily="34" charset="0"/>
                        </a:rPr>
                        <a:t>31 (23%)</a:t>
                      </a:r>
                    </a:p>
                  </a:txBody>
                  <a:tcPr/>
                </a:tc>
                <a:tc>
                  <a:txBody>
                    <a:bodyPr/>
                    <a:lstStyle/>
                    <a:p>
                      <a:pPr algn="ctr"/>
                      <a:r>
                        <a:rPr lang="en-GB" sz="1200" noProof="0">
                          <a:latin typeface="Arial" panose="020B0604020202020204" pitchFamily="34" charset="0"/>
                          <a:cs typeface="Arial" panose="020B0604020202020204" pitchFamily="34" charset="0"/>
                        </a:rPr>
                        <a:t>9 (7%)</a:t>
                      </a:r>
                    </a:p>
                  </a:txBody>
                  <a:tcPr/>
                </a:tc>
                <a:extLst>
                  <a:ext uri="{0D108BD9-81ED-4DB2-BD59-A6C34878D82A}">
                    <a16:rowId xmlns:a16="http://schemas.microsoft.com/office/drawing/2014/main" val="573839811"/>
                  </a:ext>
                </a:extLst>
              </a:tr>
              <a:tr h="0">
                <a:tc>
                  <a:txBody>
                    <a:bodyPr/>
                    <a:lstStyle/>
                    <a:p>
                      <a:r>
                        <a:rPr lang="en-GB" sz="1200" b="0" noProof="0" dirty="0">
                          <a:latin typeface="Arial" panose="020B0604020202020204" pitchFamily="34" charset="0"/>
                          <a:cs typeface="Arial" panose="020B0604020202020204" pitchFamily="34" charset="0"/>
                        </a:rPr>
                        <a:t>Hypokalaemia</a:t>
                      </a:r>
                    </a:p>
                  </a:txBody>
                  <a:tcPr/>
                </a:tc>
                <a:tc>
                  <a:txBody>
                    <a:bodyPr/>
                    <a:lstStyle/>
                    <a:p>
                      <a:pPr algn="ctr"/>
                      <a:r>
                        <a:rPr lang="en-GB" sz="1200" noProof="0">
                          <a:latin typeface="Arial" panose="020B0604020202020204" pitchFamily="34" charset="0"/>
                          <a:cs typeface="Arial" panose="020B0604020202020204" pitchFamily="34" charset="0"/>
                        </a:rPr>
                        <a:t>14 (12%)</a:t>
                      </a:r>
                    </a:p>
                  </a:txBody>
                  <a:tcPr/>
                </a:tc>
                <a:tc>
                  <a:txBody>
                    <a:bodyPr/>
                    <a:lstStyle/>
                    <a:p>
                      <a:pPr algn="ctr"/>
                      <a:r>
                        <a:rPr lang="en-GB" sz="1200" noProof="0" dirty="0">
                          <a:latin typeface="Arial" panose="020B0604020202020204" pitchFamily="34" charset="0"/>
                          <a:cs typeface="Arial" panose="020B0604020202020204" pitchFamily="34" charset="0"/>
                        </a:rPr>
                        <a:t>4 (3%)</a:t>
                      </a:r>
                    </a:p>
                  </a:txBody>
                  <a:tcPr/>
                </a:tc>
                <a:tc>
                  <a:txBody>
                    <a:bodyPr/>
                    <a:lstStyle/>
                    <a:p>
                      <a:pPr algn="ctr"/>
                      <a:r>
                        <a:rPr lang="en-GB" sz="1200" noProof="0">
                          <a:latin typeface="Arial" panose="020B0604020202020204" pitchFamily="34" charset="0"/>
                          <a:cs typeface="Arial" panose="020B0604020202020204" pitchFamily="34" charset="0"/>
                        </a:rPr>
                        <a:t>32 (22%)</a:t>
                      </a:r>
                    </a:p>
                  </a:txBody>
                  <a:tcPr/>
                </a:tc>
                <a:tc>
                  <a:txBody>
                    <a:bodyPr/>
                    <a:lstStyle/>
                    <a:p>
                      <a:pPr algn="ctr"/>
                      <a:r>
                        <a:rPr lang="en-GB" sz="1200" noProof="0" dirty="0">
                          <a:latin typeface="Arial" panose="020B0604020202020204" pitchFamily="34" charset="0"/>
                          <a:cs typeface="Arial" panose="020B0604020202020204" pitchFamily="34" charset="0"/>
                        </a:rPr>
                        <a:t>17 (12%)</a:t>
                      </a:r>
                    </a:p>
                  </a:txBody>
                  <a:tcPr/>
                </a:tc>
                <a:tc>
                  <a:txBody>
                    <a:bodyPr/>
                    <a:lstStyle/>
                    <a:p>
                      <a:pPr algn="ctr"/>
                      <a:r>
                        <a:rPr lang="en-GB" sz="1200" noProof="0">
                          <a:latin typeface="Arial" panose="020B0604020202020204" pitchFamily="34" charset="0"/>
                          <a:cs typeface="Arial" panose="020B0604020202020204" pitchFamily="34" charset="0"/>
                        </a:rPr>
                        <a:t>12 (9%)</a:t>
                      </a:r>
                    </a:p>
                  </a:txBody>
                  <a:tcPr/>
                </a:tc>
                <a:tc>
                  <a:txBody>
                    <a:bodyPr/>
                    <a:lstStyle/>
                    <a:p>
                      <a:pPr algn="ctr"/>
                      <a:r>
                        <a:rPr lang="en-GB" sz="1200" noProof="0" dirty="0">
                          <a:latin typeface="Arial" panose="020B0604020202020204" pitchFamily="34" charset="0"/>
                          <a:cs typeface="Arial" panose="020B0604020202020204" pitchFamily="34" charset="0"/>
                        </a:rPr>
                        <a:t>3 (2%)</a:t>
                      </a:r>
                    </a:p>
                  </a:txBody>
                  <a:tcPr/>
                </a:tc>
                <a:extLst>
                  <a:ext uri="{0D108BD9-81ED-4DB2-BD59-A6C34878D82A}">
                    <a16:rowId xmlns:a16="http://schemas.microsoft.com/office/drawing/2014/main" val="3235796815"/>
                  </a:ext>
                </a:extLst>
              </a:tr>
              <a:tr h="0">
                <a:tc gridSpan="7">
                  <a:txBody>
                    <a:bodyPr/>
                    <a:lstStyle/>
                    <a:p>
                      <a:r>
                        <a:rPr lang="en-GB" sz="1200" b="0" noProof="0" dirty="0">
                          <a:latin typeface="Arial" panose="020B0604020202020204" pitchFamily="34" charset="0"/>
                          <a:cs typeface="Arial" panose="020B0604020202020204" pitchFamily="34" charset="0"/>
                        </a:rPr>
                        <a:t>Data are number of patients (%). The table shows grade 3 and 4 adverse events reported in ≥5% of patients whose treatment included </a:t>
                      </a:r>
                      <a:r>
                        <a:rPr lang="en-GB" sz="1200" b="0" noProof="0" dirty="0" err="1">
                          <a:latin typeface="Arial" panose="020B0604020202020204" pitchFamily="34" charset="0"/>
                          <a:cs typeface="Arial" panose="020B0604020202020204" pitchFamily="34" charset="0"/>
                        </a:rPr>
                        <a:t>nanoliposomal</a:t>
                      </a:r>
                      <a:r>
                        <a:rPr lang="en-GB" sz="1200" b="0" noProof="0" dirty="0">
                          <a:latin typeface="Arial" panose="020B0604020202020204" pitchFamily="34" charset="0"/>
                          <a:cs typeface="Arial" panose="020B0604020202020204" pitchFamily="34" charset="0"/>
                        </a:rPr>
                        <a:t> irinotecan with ≥2% incidence versus fluorouracil and folinic acid. </a:t>
                      </a:r>
                      <a:r>
                        <a:rPr lang="en-GB" sz="1200" b="0" baseline="30000" noProof="0" dirty="0">
                          <a:latin typeface="Arial" panose="020B0604020202020204" pitchFamily="34" charset="0"/>
                          <a:cs typeface="Arial" panose="020B0604020202020204" pitchFamily="34" charset="0"/>
                        </a:rPr>
                        <a:t>a</a:t>
                      </a:r>
                      <a:r>
                        <a:rPr lang="en-GB" sz="1200" b="0" noProof="0" dirty="0">
                          <a:latin typeface="Arial" panose="020B0604020202020204" pitchFamily="34" charset="0"/>
                          <a:cs typeface="Arial" panose="020B0604020202020204" pitchFamily="34" charset="0"/>
                        </a:rPr>
                        <a:t> includes agranulocytosis, febrile neutropenia, granulocytopenia, neutropenia, neutropenic sepsis, decreased neutrophil count, and pancytopenia</a:t>
                      </a:r>
                    </a:p>
                  </a:txBody>
                  <a:tcPr>
                    <a:noFill/>
                  </a:tcPr>
                </a:tc>
                <a:tc hMerge="1">
                  <a:txBody>
                    <a:bodyPr/>
                    <a:lstStyle/>
                    <a:p>
                      <a:endParaRPr lang="en-US" sz="1600" dirty="0">
                        <a:latin typeface="Arial" panose="020B0604020202020204" pitchFamily="34" charset="0"/>
                        <a:cs typeface="Arial" panose="020B0604020202020204" pitchFamily="34" charset="0"/>
                      </a:endParaRPr>
                    </a:p>
                  </a:txBody>
                  <a:tcPr/>
                </a:tc>
                <a:tc hMerge="1">
                  <a:txBody>
                    <a:bodyPr/>
                    <a:lstStyle/>
                    <a:p>
                      <a:endParaRPr lang="en-US" sz="1600" dirty="0">
                        <a:latin typeface="Arial" panose="020B0604020202020204" pitchFamily="34" charset="0"/>
                        <a:cs typeface="Arial" panose="020B0604020202020204" pitchFamily="34" charset="0"/>
                      </a:endParaRPr>
                    </a:p>
                  </a:txBody>
                  <a:tcPr/>
                </a:tc>
                <a:tc hMerge="1">
                  <a:txBody>
                    <a:bodyPr/>
                    <a:lstStyle/>
                    <a:p>
                      <a:endParaRPr lang="en-US" sz="1600" dirty="0">
                        <a:latin typeface="Arial" panose="020B0604020202020204" pitchFamily="34" charset="0"/>
                        <a:cs typeface="Arial" panose="020B0604020202020204" pitchFamily="34" charset="0"/>
                      </a:endParaRPr>
                    </a:p>
                  </a:txBody>
                  <a:tcPr/>
                </a:tc>
                <a:tc hMerge="1">
                  <a:txBody>
                    <a:bodyPr/>
                    <a:lstStyle/>
                    <a:p>
                      <a:endParaRPr lang="en-US" sz="1600" dirty="0">
                        <a:latin typeface="Arial" panose="020B0604020202020204" pitchFamily="34" charset="0"/>
                        <a:cs typeface="Arial" panose="020B0604020202020204" pitchFamily="34" charset="0"/>
                      </a:endParaRPr>
                    </a:p>
                  </a:txBody>
                  <a:tcPr/>
                </a:tc>
                <a:tc hMerge="1">
                  <a:txBody>
                    <a:bodyPr/>
                    <a:lstStyle/>
                    <a:p>
                      <a:endParaRPr lang="en-US" sz="1600" dirty="0">
                        <a:latin typeface="Arial" panose="020B0604020202020204" pitchFamily="34" charset="0"/>
                        <a:cs typeface="Arial" panose="020B0604020202020204" pitchFamily="34" charset="0"/>
                      </a:endParaRPr>
                    </a:p>
                  </a:txBody>
                  <a:tcPr/>
                </a:tc>
                <a:tc hMerge="1">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25454632"/>
                  </a:ext>
                </a:extLst>
              </a:tr>
            </a:tbl>
          </a:graphicData>
        </a:graphic>
      </p:graphicFrame>
    </p:spTree>
    <p:extLst>
      <p:ext uri="{BB962C8B-B14F-4D97-AF65-F5344CB8AC3E}">
        <p14:creationId xmlns:p14="http://schemas.microsoft.com/office/powerpoint/2010/main" val="348419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C1B77D-A5C5-097F-FB77-A5970C5A543F}"/>
              </a:ext>
            </a:extLst>
          </p:cNvPr>
          <p:cNvSpPr>
            <a:spLocks noGrp="1"/>
          </p:cNvSpPr>
          <p:nvPr>
            <p:ph type="body" idx="1"/>
          </p:nvPr>
        </p:nvSpPr>
        <p:spPr>
          <a:xfrm>
            <a:off x="609600" y="1214362"/>
            <a:ext cx="9523114" cy="702470"/>
          </a:xfrm>
        </p:spPr>
        <p:txBody>
          <a:bodyPr/>
          <a:lstStyle/>
          <a:p>
            <a:r>
              <a:rPr lang="en-GB" sz="2000" b="1" dirty="0">
                <a:solidFill>
                  <a:schemeClr val="accent1"/>
                </a:solidFill>
                <a:latin typeface="Arial" panose="020B0604020202020204" pitchFamily="34" charset="0"/>
                <a:ea typeface="Aileron" charset="0"/>
                <a:cs typeface="Arial" panose="020B0604020202020204" pitchFamily="34" charset="0"/>
              </a:rPr>
              <a:t>POST HOC ANALYSIS: IMPACT of dose modifications or delays ON EFFICACY</a:t>
            </a:r>
          </a:p>
        </p:txBody>
      </p:sp>
      <p:sp>
        <p:nvSpPr>
          <p:cNvPr id="4" name="Title 3">
            <a:extLst>
              <a:ext uri="{FF2B5EF4-FFF2-40B4-BE49-F238E27FC236}">
                <a16:creationId xmlns:a16="http://schemas.microsoft.com/office/drawing/2014/main" id="{1B2E2C90-0A11-328B-CFAC-0F7B0C41BE07}"/>
              </a:ext>
            </a:extLst>
          </p:cNvPr>
          <p:cNvSpPr>
            <a:spLocks noGrp="1"/>
          </p:cNvSpPr>
          <p:nvPr>
            <p:ph type="title"/>
          </p:nvPr>
        </p:nvSpPr>
        <p:spPr>
          <a:xfrm>
            <a:off x="619201" y="259200"/>
            <a:ext cx="10963199" cy="864000"/>
          </a:xfrm>
        </p:spPr>
        <p:txBody>
          <a:bodyPr>
            <a:normAutofit/>
          </a:bodyPr>
          <a:lstStyle/>
          <a:p>
            <a:r>
              <a:rPr lang="en-GB" dirty="0"/>
              <a:t>Napoli-1: Dose modifications of </a:t>
            </a:r>
            <a:r>
              <a:rPr lang="en-GB" dirty="0" err="1"/>
              <a:t>nal-iri</a:t>
            </a:r>
            <a:r>
              <a:rPr lang="en-GB" dirty="0"/>
              <a:t> + 5-fu/lv </a:t>
            </a:r>
          </a:p>
        </p:txBody>
      </p:sp>
      <p:sp>
        <p:nvSpPr>
          <p:cNvPr id="6" name="Content Placeholder 5">
            <a:extLst>
              <a:ext uri="{FF2B5EF4-FFF2-40B4-BE49-F238E27FC236}">
                <a16:creationId xmlns:a16="http://schemas.microsoft.com/office/drawing/2014/main" id="{2EDBE8A9-054B-D77D-CF5C-305EF278D560}"/>
              </a:ext>
            </a:extLst>
          </p:cNvPr>
          <p:cNvSpPr>
            <a:spLocks noGrp="1"/>
          </p:cNvSpPr>
          <p:nvPr>
            <p:ph sz="quarter" idx="15"/>
          </p:nvPr>
        </p:nvSpPr>
        <p:spPr>
          <a:xfrm>
            <a:off x="620183" y="6356351"/>
            <a:ext cx="10180339" cy="365125"/>
          </a:xfrm>
        </p:spPr>
        <p:txBody>
          <a:bodyPr/>
          <a:lstStyle/>
          <a:p>
            <a:r>
              <a:rPr lang="en-GB" dirty="0">
                <a:solidFill>
                  <a:schemeClr val="tx2"/>
                </a:solidFill>
              </a:rPr>
              <a:t>5-FU, fluorouracil; CI, confidence interval; </a:t>
            </a:r>
            <a:r>
              <a:rPr kumimoji="0" lang="en-GB" altLang="en-US" sz="1200" b="0" i="0" u="none" strike="noStrike" cap="none" normalizeH="0" baseline="0" dirty="0">
                <a:ln>
                  <a:noFill/>
                </a:ln>
                <a:solidFill>
                  <a:schemeClr val="tx2"/>
                </a:solidFill>
                <a:effectLst/>
              </a:rPr>
              <a:t>LV, leucovorin calcium (folinic acid); </a:t>
            </a:r>
            <a:r>
              <a:rPr kumimoji="0" lang="en-GB" altLang="en-US" sz="1200" b="0" i="0" u="none" strike="noStrike" cap="none" normalizeH="0" baseline="0" dirty="0" err="1">
                <a:ln>
                  <a:noFill/>
                </a:ln>
                <a:solidFill>
                  <a:schemeClr val="tx2"/>
                </a:solidFill>
                <a:effectLst/>
              </a:rPr>
              <a:t>mos</a:t>
            </a:r>
            <a:r>
              <a:rPr kumimoji="0" lang="en-GB" altLang="en-US" sz="1200" b="0" i="0" u="none" strike="noStrike" cap="none" normalizeH="0" baseline="0" dirty="0">
                <a:ln>
                  <a:noFill/>
                </a:ln>
                <a:solidFill>
                  <a:schemeClr val="tx2"/>
                </a:solidFill>
                <a:effectLst/>
              </a:rPr>
              <a:t>, months; </a:t>
            </a:r>
            <a:r>
              <a:rPr lang="en-GB" altLang="en-US" sz="1200" dirty="0" err="1">
                <a:solidFill>
                  <a:schemeClr val="tx2"/>
                </a:solidFill>
              </a:rPr>
              <a:t>N</a:t>
            </a:r>
            <a:r>
              <a:rPr kumimoji="0" lang="en-GB" altLang="en-US" sz="1200" b="0" i="0" u="none" strike="noStrike" cap="none" normalizeH="0" baseline="0" dirty="0" err="1">
                <a:ln>
                  <a:noFill/>
                </a:ln>
                <a:solidFill>
                  <a:schemeClr val="tx2"/>
                </a:solidFill>
                <a:effectLst/>
              </a:rPr>
              <a:t>al</a:t>
            </a:r>
            <a:r>
              <a:rPr kumimoji="0" lang="en-GB" altLang="en-US" sz="1200" b="0" i="0" u="none" strike="noStrike" cap="none" normalizeH="0" baseline="0" dirty="0">
                <a:ln>
                  <a:noFill/>
                </a:ln>
                <a:solidFill>
                  <a:schemeClr val="tx2"/>
                </a:solidFill>
                <a:effectLst/>
              </a:rPr>
              <a:t>‑IRI, </a:t>
            </a:r>
            <a:r>
              <a:rPr kumimoji="0" lang="en-GB" altLang="en-US" sz="1200" b="0" i="0" u="none" strike="noStrike" cap="none" normalizeH="0" baseline="0" dirty="0" err="1">
                <a:ln>
                  <a:noFill/>
                </a:ln>
                <a:solidFill>
                  <a:schemeClr val="tx2"/>
                </a:solidFill>
                <a:effectLst/>
              </a:rPr>
              <a:t>nanoliposomal</a:t>
            </a:r>
            <a:r>
              <a:rPr kumimoji="0" lang="en-GB" altLang="en-US" sz="1200" b="0" i="0" u="none" strike="noStrike" cap="none" normalizeH="0" baseline="0" dirty="0">
                <a:ln>
                  <a:noFill/>
                </a:ln>
                <a:solidFill>
                  <a:schemeClr val="tx2"/>
                </a:solidFill>
                <a:effectLst/>
              </a:rPr>
              <a:t> irinotecan</a:t>
            </a:r>
            <a:r>
              <a:rPr lang="en-GB" dirty="0">
                <a:solidFill>
                  <a:schemeClr val="tx2"/>
                </a:solidFill>
              </a:rPr>
              <a:t>; OS, overall survival</a:t>
            </a:r>
          </a:p>
          <a:p>
            <a:r>
              <a:rPr lang="en-GB" dirty="0">
                <a:solidFill>
                  <a:schemeClr val="tx2"/>
                </a:solidFill>
              </a:rPr>
              <a:t>Wang-Gillam A, et al. J. Clin. Oncol. 2018; 36(4_suppl):388</a:t>
            </a:r>
          </a:p>
        </p:txBody>
      </p:sp>
      <p:sp>
        <p:nvSpPr>
          <p:cNvPr id="3" name="Slide Number Placeholder 2">
            <a:extLst>
              <a:ext uri="{FF2B5EF4-FFF2-40B4-BE49-F238E27FC236}">
                <a16:creationId xmlns:a16="http://schemas.microsoft.com/office/drawing/2014/main" id="{9ECF90D2-655B-CC5E-E3B6-8FF2B7DE337D}"/>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19</a:t>
            </a:fld>
            <a:endParaRPr lang="en-GB" dirty="0"/>
          </a:p>
        </p:txBody>
      </p:sp>
      <p:graphicFrame>
        <p:nvGraphicFramePr>
          <p:cNvPr id="7" name="Content Placeholder 15">
            <a:extLst>
              <a:ext uri="{FF2B5EF4-FFF2-40B4-BE49-F238E27FC236}">
                <a16:creationId xmlns:a16="http://schemas.microsoft.com/office/drawing/2014/main" id="{47F5F984-135A-09CD-CD36-191A866736D8}"/>
              </a:ext>
            </a:extLst>
          </p:cNvPr>
          <p:cNvGraphicFramePr>
            <a:graphicFrameLocks/>
          </p:cNvGraphicFramePr>
          <p:nvPr/>
        </p:nvGraphicFramePr>
        <p:xfrm>
          <a:off x="1557363" y="2326928"/>
          <a:ext cx="9077274" cy="2743200"/>
        </p:xfrm>
        <a:graphic>
          <a:graphicData uri="http://schemas.openxmlformats.org/drawingml/2006/table">
            <a:tbl>
              <a:tblPr firstRow="1" bandRow="1">
                <a:tableStyleId>{5C22544A-7EE6-4342-B048-85BDC9FD1C3A}</a:tableStyleId>
              </a:tblPr>
              <a:tblGrid>
                <a:gridCol w="3025758">
                  <a:extLst>
                    <a:ext uri="{9D8B030D-6E8A-4147-A177-3AD203B41FA5}">
                      <a16:colId xmlns:a16="http://schemas.microsoft.com/office/drawing/2014/main" val="4104376862"/>
                    </a:ext>
                  </a:extLst>
                </a:gridCol>
                <a:gridCol w="3025758">
                  <a:extLst>
                    <a:ext uri="{9D8B030D-6E8A-4147-A177-3AD203B41FA5}">
                      <a16:colId xmlns:a16="http://schemas.microsoft.com/office/drawing/2014/main" val="1029674117"/>
                    </a:ext>
                  </a:extLst>
                </a:gridCol>
                <a:gridCol w="3025758">
                  <a:extLst>
                    <a:ext uri="{9D8B030D-6E8A-4147-A177-3AD203B41FA5}">
                      <a16:colId xmlns:a16="http://schemas.microsoft.com/office/drawing/2014/main" val="3801085511"/>
                    </a:ext>
                  </a:extLst>
                </a:gridCol>
              </a:tblGrid>
              <a:tr h="370840">
                <a:tc>
                  <a:txBody>
                    <a:bodyPr/>
                    <a:lstStyle/>
                    <a:p>
                      <a:endParaRPr lang="en-US" sz="1400" dirty="0">
                        <a:latin typeface="Arial" panose="020B0604020202020204" pitchFamily="34" charset="0"/>
                        <a:cs typeface="Arial" panose="020B0604020202020204" pitchFamily="34" charset="0"/>
                      </a:endParaRPr>
                    </a:p>
                  </a:txBody>
                  <a:tcPr/>
                </a:tc>
                <a:tc>
                  <a:txBody>
                    <a:bodyPr/>
                    <a:lstStyle/>
                    <a:p>
                      <a:pPr marL="0" indent="177800" algn="ctr">
                        <a:tabLst/>
                      </a:pPr>
                      <a:r>
                        <a:rPr lang="en-US" sz="1400" dirty="0">
                          <a:latin typeface="Arial" panose="020B0604020202020204" pitchFamily="34" charset="0"/>
                          <a:cs typeface="Arial" panose="020B0604020202020204" pitchFamily="34" charset="0"/>
                        </a:rPr>
                        <a:t>Nal-IRI + 5-FU/LV</a:t>
                      </a:r>
                    </a:p>
                  </a:txBody>
                  <a:tcPr/>
                </a:tc>
                <a:tc>
                  <a:txBody>
                    <a:bodyPr/>
                    <a:lstStyle/>
                    <a:p>
                      <a:pPr marL="0" indent="177800" algn="ctr">
                        <a:tabLst/>
                      </a:pPr>
                      <a:r>
                        <a:rPr lang="en-US" sz="1400" dirty="0">
                          <a:latin typeface="Arial" panose="020B0604020202020204" pitchFamily="34" charset="0"/>
                          <a:cs typeface="Arial" panose="020B0604020202020204" pitchFamily="34" charset="0"/>
                        </a:rPr>
                        <a:t>5-FU/LV</a:t>
                      </a:r>
                    </a:p>
                  </a:txBody>
                  <a:tcPr/>
                </a:tc>
                <a:extLst>
                  <a:ext uri="{0D108BD9-81ED-4DB2-BD59-A6C34878D82A}">
                    <a16:rowId xmlns:a16="http://schemas.microsoft.com/office/drawing/2014/main" val="1911158558"/>
                  </a:ext>
                </a:extLst>
              </a:tr>
              <a:tr h="370840">
                <a:tc>
                  <a:txBody>
                    <a:bodyPr/>
                    <a:lstStyle/>
                    <a:p>
                      <a:pPr algn="ctr"/>
                      <a:endParaRPr lang="en-US" sz="1400" b="1" dirty="0">
                        <a:latin typeface="Arial" panose="020B0604020202020204" pitchFamily="34" charset="0"/>
                        <a:cs typeface="Arial" panose="020B0604020202020204" pitchFamily="34" charset="0"/>
                      </a:endParaRPr>
                    </a:p>
                  </a:txBody>
                  <a:tcPr/>
                </a:tc>
                <a:tc gridSpan="2">
                  <a:txBody>
                    <a:bodyPr/>
                    <a:lstStyle/>
                    <a:p>
                      <a:pPr algn="ctr"/>
                      <a:r>
                        <a:rPr lang="en-US" sz="1400" b="1" dirty="0">
                          <a:latin typeface="Arial" panose="020B0604020202020204" pitchFamily="34" charset="0"/>
                          <a:cs typeface="Arial" panose="020B0604020202020204" pitchFamily="34" charset="0"/>
                        </a:rPr>
                        <a:t>Nal-IRI dose delay</a:t>
                      </a:r>
                    </a:p>
                  </a:txBody>
                  <a:tcPr/>
                </a:tc>
                <a:tc hMerge="1">
                  <a:txBody>
                    <a:bodyPr/>
                    <a:lstStyle/>
                    <a:p>
                      <a:endParaRPr lang="en-US" dirty="0"/>
                    </a:p>
                  </a:txBody>
                  <a:tcPr/>
                </a:tc>
                <a:extLst>
                  <a:ext uri="{0D108BD9-81ED-4DB2-BD59-A6C34878D82A}">
                    <a16:rowId xmlns:a16="http://schemas.microsoft.com/office/drawing/2014/main" val="2699414904"/>
                  </a:ext>
                </a:extLst>
              </a:tr>
              <a:tr h="370840">
                <a:tc>
                  <a:txBody>
                    <a:bodyPr/>
                    <a:lstStyle/>
                    <a:p>
                      <a:pPr algn="l"/>
                      <a:r>
                        <a:rPr lang="en-US" sz="1400" dirty="0">
                          <a:solidFill>
                            <a:schemeClr val="tx1"/>
                          </a:solidFill>
                          <a:latin typeface="Arial" panose="020B0604020202020204" pitchFamily="34" charset="0"/>
                          <a:cs typeface="Arial" panose="020B0604020202020204" pitchFamily="34" charset="0"/>
                        </a:rPr>
                        <a:t>Median overall survival, mos</a:t>
                      </a:r>
                    </a:p>
                  </a:txBody>
                  <a:tcPr>
                    <a:solidFill>
                      <a:srgbClr val="F5EAE8"/>
                    </a:solidFill>
                  </a:tcPr>
                </a:tc>
                <a:tc>
                  <a:txBody>
                    <a:bodyPr/>
                    <a:lstStyle/>
                    <a:p>
                      <a:pPr algn="ctr"/>
                      <a:r>
                        <a:rPr lang="en-US" sz="1400" dirty="0">
                          <a:solidFill>
                            <a:schemeClr val="tx1"/>
                          </a:solidFill>
                          <a:latin typeface="Arial" panose="020B0604020202020204" pitchFamily="34" charset="0"/>
                          <a:cs typeface="Arial" panose="020B0604020202020204" pitchFamily="34" charset="0"/>
                        </a:rPr>
                        <a:t>8.4 (N=49)</a:t>
                      </a:r>
                    </a:p>
                  </a:txBody>
                  <a:tcPr>
                    <a:solidFill>
                      <a:srgbClr val="F5EAE8"/>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4.2 (N=105)</a:t>
                      </a:r>
                    </a:p>
                    <a:p>
                      <a:pPr algn="ctr"/>
                      <a:endParaRPr lang="en-US" sz="1400" dirty="0">
                        <a:solidFill>
                          <a:schemeClr val="tx1"/>
                        </a:solidFill>
                        <a:latin typeface="Arial" panose="020B0604020202020204" pitchFamily="34" charset="0"/>
                        <a:cs typeface="Arial" panose="020B0604020202020204" pitchFamily="34" charset="0"/>
                      </a:endParaRPr>
                    </a:p>
                  </a:txBody>
                  <a:tcPr anchor="ctr">
                    <a:solidFill>
                      <a:srgbClr val="F5EAE8"/>
                    </a:solidFill>
                  </a:tcPr>
                </a:tc>
                <a:extLst>
                  <a:ext uri="{0D108BD9-81ED-4DB2-BD59-A6C34878D82A}">
                    <a16:rowId xmlns:a16="http://schemas.microsoft.com/office/drawing/2014/main" val="271585780"/>
                  </a:ext>
                </a:extLst>
              </a:tr>
              <a:tr h="370840">
                <a:tc>
                  <a:txBody>
                    <a:bodyPr/>
                    <a:lstStyle/>
                    <a:p>
                      <a:pPr marL="0" indent="177800">
                        <a:tabLst/>
                      </a:pPr>
                      <a:r>
                        <a:rPr lang="en-US" sz="1400" dirty="0">
                          <a:solidFill>
                            <a:schemeClr val="tx1"/>
                          </a:solidFill>
                          <a:latin typeface="Arial" panose="020B0604020202020204" pitchFamily="34" charset="0"/>
                          <a:cs typeface="Arial" panose="020B0604020202020204" pitchFamily="34" charset="0"/>
                        </a:rPr>
                        <a:t>Hazard ratio (95% CI)</a:t>
                      </a:r>
                    </a:p>
                  </a:txBody>
                  <a:tcPr>
                    <a:solidFill>
                      <a:srgbClr val="F5EAE8"/>
                    </a:solidFill>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0.66 (0.46, 0.94)</a:t>
                      </a:r>
                    </a:p>
                  </a:txBody>
                  <a:tcPr>
                    <a:solidFill>
                      <a:srgbClr val="F5EAE8"/>
                    </a:solidFill>
                  </a:tcPr>
                </a:tc>
                <a:tc hMerge="1">
                  <a:txBody>
                    <a:bodyPr/>
                    <a:lstStyle/>
                    <a:p>
                      <a:endParaRPr dirty="0"/>
                    </a:p>
                  </a:txBody>
                  <a:tcPr anchor="ctr">
                    <a:solidFill>
                      <a:srgbClr val="F5EAE8"/>
                    </a:solidFill>
                  </a:tcPr>
                </a:tc>
                <a:extLst>
                  <a:ext uri="{0D108BD9-81ED-4DB2-BD59-A6C34878D82A}">
                    <a16:rowId xmlns:a16="http://schemas.microsoft.com/office/drawing/2014/main" val="345929163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latin typeface="Arial" panose="020B0604020202020204" pitchFamily="34" charset="0"/>
                        <a:cs typeface="Arial" panose="020B0604020202020204" pitchFamily="34" charset="0"/>
                      </a:endParaRPr>
                    </a:p>
                  </a:txBody>
                  <a:tcPr>
                    <a:solidFill>
                      <a:srgbClr val="EAD1CE"/>
                    </a:solidFill>
                  </a:tcPr>
                </a:tc>
                <a:tc gridSpan="2">
                  <a:txBody>
                    <a:bodyPr/>
                    <a:lstStyle/>
                    <a:p>
                      <a:pPr algn="ctr"/>
                      <a:r>
                        <a:rPr lang="en-US" sz="1400" b="1" dirty="0">
                          <a:solidFill>
                            <a:schemeClr val="tx1"/>
                          </a:solidFill>
                          <a:latin typeface="Arial" panose="020B0604020202020204" pitchFamily="34" charset="0"/>
                          <a:cs typeface="Arial" panose="020B0604020202020204" pitchFamily="34" charset="0"/>
                        </a:rPr>
                        <a:t>Nal-IRI dose reduction</a:t>
                      </a:r>
                    </a:p>
                  </a:txBody>
                  <a:tcPr>
                    <a:solidFill>
                      <a:srgbClr val="EAD1CE"/>
                    </a:solidFill>
                  </a:tcPr>
                </a:tc>
                <a:tc hMerge="1">
                  <a:txBody>
                    <a:bodyPr/>
                    <a:lstStyle/>
                    <a:p>
                      <a:endParaRPr lang="en-US" dirty="0"/>
                    </a:p>
                  </a:txBody>
                  <a:tcPr/>
                </a:tc>
                <a:extLst>
                  <a:ext uri="{0D108BD9-81ED-4DB2-BD59-A6C34878D82A}">
                    <a16:rowId xmlns:a16="http://schemas.microsoft.com/office/drawing/2014/main" val="1189054128"/>
                  </a:ext>
                </a:extLst>
              </a:tr>
              <a:tr h="370840">
                <a:tc>
                  <a:txBody>
                    <a:bodyPr/>
                    <a:lstStyle/>
                    <a:p>
                      <a:pPr algn="l"/>
                      <a:r>
                        <a:rPr lang="en-US" sz="1400" dirty="0">
                          <a:solidFill>
                            <a:schemeClr val="tx1"/>
                          </a:solidFill>
                          <a:latin typeface="Arial" panose="020B0604020202020204" pitchFamily="34" charset="0"/>
                          <a:cs typeface="Arial" panose="020B0604020202020204" pitchFamily="34" charset="0"/>
                        </a:rPr>
                        <a:t>Median overall survival, mos</a:t>
                      </a:r>
                    </a:p>
                  </a:txBody>
                  <a:tcPr>
                    <a:solidFill>
                      <a:srgbClr val="F5EAE8"/>
                    </a:solidFill>
                  </a:tcPr>
                </a:tc>
                <a:tc>
                  <a:txBody>
                    <a:bodyPr/>
                    <a:lstStyle/>
                    <a:p>
                      <a:pPr algn="ctr"/>
                      <a:r>
                        <a:rPr lang="en-US" sz="1400" dirty="0">
                          <a:solidFill>
                            <a:schemeClr val="tx1"/>
                          </a:solidFill>
                          <a:latin typeface="Arial" panose="020B0604020202020204" pitchFamily="34" charset="0"/>
                          <a:cs typeface="Arial" panose="020B0604020202020204" pitchFamily="34" charset="0"/>
                        </a:rPr>
                        <a:t>9.4 (N=34)</a:t>
                      </a:r>
                    </a:p>
                  </a:txBody>
                  <a:tcPr>
                    <a:solidFill>
                      <a:srgbClr val="F5EAE8"/>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4.2 (N=105)</a:t>
                      </a:r>
                    </a:p>
                  </a:txBody>
                  <a:tcPr anchor="ctr">
                    <a:solidFill>
                      <a:srgbClr val="F5EAE8"/>
                    </a:solidFill>
                  </a:tcPr>
                </a:tc>
                <a:extLst>
                  <a:ext uri="{0D108BD9-81ED-4DB2-BD59-A6C34878D82A}">
                    <a16:rowId xmlns:a16="http://schemas.microsoft.com/office/drawing/2014/main" val="425452060"/>
                  </a:ext>
                </a:extLst>
              </a:tr>
              <a:tr h="370840">
                <a:tc>
                  <a:txBody>
                    <a:bodyPr/>
                    <a:lstStyle/>
                    <a:p>
                      <a:pPr marL="0" indent="177800">
                        <a:tabLst/>
                      </a:pPr>
                      <a:r>
                        <a:rPr lang="en-US" sz="1400" dirty="0">
                          <a:solidFill>
                            <a:schemeClr val="tx1"/>
                          </a:solidFill>
                          <a:latin typeface="Arial" panose="020B0604020202020204" pitchFamily="34" charset="0"/>
                          <a:cs typeface="Arial" panose="020B0604020202020204" pitchFamily="34" charset="0"/>
                        </a:rPr>
                        <a:t>Hazard ratio (95% CI)</a:t>
                      </a:r>
                    </a:p>
                  </a:txBody>
                  <a:tcPr>
                    <a:solidFill>
                      <a:srgbClr val="F5EAE8"/>
                    </a:solidFill>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0.58 (0.38, 0.88)</a:t>
                      </a:r>
                    </a:p>
                  </a:txBody>
                  <a:tcPr>
                    <a:solidFill>
                      <a:srgbClr val="F5EAE8"/>
                    </a:solidFill>
                  </a:tcPr>
                </a:tc>
                <a:tc hMerge="1">
                  <a:txBody>
                    <a:bodyPr/>
                    <a:lstStyle/>
                    <a:p>
                      <a:endParaRPr dirty="0"/>
                    </a:p>
                  </a:txBody>
                  <a:tcPr anchor="ctr">
                    <a:solidFill>
                      <a:srgbClr val="F5EAE8"/>
                    </a:solidFill>
                  </a:tcPr>
                </a:tc>
                <a:extLst>
                  <a:ext uri="{0D108BD9-81ED-4DB2-BD59-A6C34878D82A}">
                    <a16:rowId xmlns:a16="http://schemas.microsoft.com/office/drawing/2014/main" val="2763424318"/>
                  </a:ext>
                </a:extLst>
              </a:tr>
            </a:tbl>
          </a:graphicData>
        </a:graphic>
      </p:graphicFrame>
    </p:spTree>
    <p:extLst>
      <p:ext uri="{BB962C8B-B14F-4D97-AF65-F5344CB8AC3E}">
        <p14:creationId xmlns:p14="http://schemas.microsoft.com/office/powerpoint/2010/main" val="426364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10">
            <a:extLst>
              <a:ext uri="{FF2B5EF4-FFF2-40B4-BE49-F238E27FC236}">
                <a16:creationId xmlns:a16="http://schemas.microsoft.com/office/drawing/2014/main" id="{50A8DF8F-A965-254A-A13D-3C88670E2FBF}"/>
              </a:ext>
            </a:extLst>
          </p:cNvPr>
          <p:cNvSpPr>
            <a:spLocks noGrp="1"/>
          </p:cNvSpPr>
          <p:nvPr>
            <p:ph sz="quarter" idx="12"/>
          </p:nvPr>
        </p:nvSpPr>
        <p:spPr>
          <a:xfrm>
            <a:off x="620184" y="1329344"/>
            <a:ext cx="10963200" cy="4835960"/>
          </a:xfrm>
        </p:spPr>
        <p:txBody>
          <a:bodyPr vert="horz" lIns="0" tIns="0" rIns="0" bIns="0" rtlCol="0" anchor="t">
            <a:normAutofit fontScale="92500" lnSpcReduction="20000"/>
          </a:bodyPr>
          <a:lstStyle/>
          <a:p>
            <a:pPr marL="0" indent="0">
              <a:lnSpc>
                <a:spcPct val="120000"/>
              </a:lnSpc>
              <a:spcBef>
                <a:spcPts val="600"/>
              </a:spcBef>
              <a:buNone/>
            </a:pPr>
            <a:r>
              <a:rPr lang="en-GB" altLang="en-US" b="1" dirty="0">
                <a:latin typeface="Arial" panose="020B0604020202020204" pitchFamily="34" charset="0"/>
              </a:rPr>
              <a:t>This programme is developed by GI CONNECT, </a:t>
            </a:r>
            <a:br>
              <a:rPr lang="en-GB" altLang="en-US" b="1" dirty="0">
                <a:latin typeface="Arial" panose="020B0604020202020204" pitchFamily="34" charset="0"/>
              </a:rPr>
            </a:br>
            <a:r>
              <a:rPr lang="en-GB" altLang="en-US" b="1" dirty="0">
                <a:latin typeface="Arial" panose="020B0604020202020204" pitchFamily="34" charset="0"/>
              </a:rPr>
              <a:t>an international group of experts in the field </a:t>
            </a:r>
            <a:br>
              <a:rPr lang="en-GB" altLang="en-US" b="1" dirty="0">
                <a:latin typeface="Arial" panose="020B0604020202020204" pitchFamily="34" charset="0"/>
              </a:rPr>
            </a:br>
            <a:r>
              <a:rPr lang="en-GB" altLang="en-US" b="1" dirty="0">
                <a:latin typeface="Arial" panose="020B0604020202020204" pitchFamily="34" charset="0"/>
              </a:rPr>
              <a:t>of gastrointestinal oncology. </a:t>
            </a:r>
          </a:p>
          <a:p>
            <a:pPr marL="0" indent="0">
              <a:lnSpc>
                <a:spcPct val="120000"/>
              </a:lnSpc>
              <a:spcBef>
                <a:spcPts val="600"/>
              </a:spcBef>
              <a:buNone/>
            </a:pPr>
            <a:endParaRPr lang="en-GB" altLang="en-US" dirty="0">
              <a:latin typeface="Arial" panose="020B0604020202020204" pitchFamily="34" charset="0"/>
            </a:endParaRPr>
          </a:p>
          <a:p>
            <a:pPr marL="0" indent="0">
              <a:spcBef>
                <a:spcPts val="600"/>
              </a:spcBef>
              <a:buNone/>
            </a:pPr>
            <a:r>
              <a:rPr lang="en-GB" b="1" dirty="0">
                <a:solidFill>
                  <a:schemeClr val="accent1"/>
                </a:solidFill>
                <a:latin typeface="Arial" panose="020B0604020202020204" pitchFamily="34" charset="0"/>
              </a:rPr>
              <a:t>Acknowledgement and disclosures</a:t>
            </a:r>
            <a:endParaRPr lang="en-GB" altLang="en-US" b="1" dirty="0">
              <a:solidFill>
                <a:schemeClr val="accent1"/>
              </a:solidFill>
              <a:latin typeface="Arial" panose="020B0604020202020204" pitchFamily="34" charset="0"/>
            </a:endParaRPr>
          </a:p>
          <a:p>
            <a:pPr marL="0" indent="0">
              <a:buNone/>
            </a:pPr>
            <a:r>
              <a:rPr lang="en-GB" altLang="en-US" dirty="0">
                <a:latin typeface="Arial" panose="020B0604020202020204" pitchFamily="34" charset="0"/>
              </a:rPr>
              <a:t>This GI CONNECT programme is supported through an independent educational grant from Ipsen USA. The programme is therefore independent, the content is not influenced by the supporter and is under the sole responsibility of the experts.</a:t>
            </a:r>
            <a:endParaRPr lang="en-GB" dirty="0">
              <a:latin typeface="Arial" panose="020B0604020202020204" pitchFamily="34" charset="0"/>
            </a:endParaRPr>
          </a:p>
          <a:p>
            <a:pPr marL="0" indent="0">
              <a:buNone/>
            </a:pPr>
            <a:r>
              <a:rPr lang="en-GB" b="1" dirty="0">
                <a:latin typeface="Arial" panose="020B0604020202020204" pitchFamily="34" charset="0"/>
              </a:rPr>
              <a:t>Please note:</a:t>
            </a:r>
            <a:r>
              <a:rPr lang="en-GB" dirty="0">
                <a:latin typeface="Arial" panose="020B0604020202020204" pitchFamily="34" charset="0"/>
              </a:rPr>
              <a:t> The views expressed within this programme are the personal opinions of the experts. They do not necessarily represent the views of the experts’ institutions, or the rest of the GI CONNECT group.</a:t>
            </a:r>
          </a:p>
          <a:p>
            <a:pPr marL="0" indent="0">
              <a:buNone/>
            </a:pPr>
            <a:r>
              <a:rPr lang="en-GB" dirty="0">
                <a:latin typeface="Arial" panose="020B0604020202020204" pitchFamily="34" charset="0"/>
              </a:rPr>
              <a:t>Expert disclosures:</a:t>
            </a:r>
          </a:p>
          <a:p>
            <a:pPr marL="356870" indent="-356870"/>
            <a:r>
              <a:rPr lang="en-GB" b="1" dirty="0">
                <a:solidFill>
                  <a:srgbClr val="C6573B"/>
                </a:solidFill>
                <a:latin typeface="Arial"/>
                <a:cs typeface="Arial"/>
              </a:rPr>
              <a:t>Prof. Efrat Dotan </a:t>
            </a:r>
            <a:r>
              <a:rPr lang="en-GB" dirty="0">
                <a:latin typeface="Arial"/>
                <a:cs typeface="Arial"/>
              </a:rPr>
              <a:t>has received financial support/sponsorship for research support, consultation, or speaker fees from the following companies</a:t>
            </a:r>
            <a:r>
              <a:rPr lang="en-GB">
                <a:solidFill>
                  <a:schemeClr val="tx2"/>
                </a:solidFill>
                <a:latin typeface="Arial"/>
                <a:cs typeface="Arial"/>
              </a:rPr>
              <a:t>: Agenus, Amgen, Ipsen, Merck, MERUS, Olympus, Pfizer, TME Biopharmaceuticals</a:t>
            </a:r>
            <a:endParaRPr lang="en-GB" dirty="0">
              <a:solidFill>
                <a:schemeClr val="tx2"/>
              </a:solidFill>
              <a:latin typeface="Arial"/>
              <a:cs typeface="Arial"/>
            </a:endParaRPr>
          </a:p>
        </p:txBody>
      </p:sp>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p:txBody>
          <a:bodyPr/>
          <a:lstStyle/>
          <a:p>
            <a:r>
              <a:rPr lang="en-GB" dirty="0">
                <a:latin typeface="Arial" panose="020B0604020202020204" pitchFamily="34" charset="0"/>
              </a:rPr>
              <a:t>Developed by GI </a:t>
            </a:r>
            <a:r>
              <a:rPr lang="en-GB" dirty="0" err="1">
                <a:latin typeface="Arial" panose="020B0604020202020204" pitchFamily="34" charset="0"/>
              </a:rPr>
              <a:t>COnnect</a:t>
            </a:r>
            <a:endParaRPr lang="en-GB" dirty="0">
              <a:latin typeface="Arial" panose="020B0604020202020204" pitchFamily="34" charset="0"/>
            </a:endParaRPr>
          </a:p>
        </p:txBody>
      </p:sp>
      <p:sp>
        <p:nvSpPr>
          <p:cNvPr id="3" name="Slide Number Placeholder 2">
            <a:extLst>
              <a:ext uri="{FF2B5EF4-FFF2-40B4-BE49-F238E27FC236}">
                <a16:creationId xmlns:a16="http://schemas.microsoft.com/office/drawing/2014/main" id="{5D7A189A-0A44-4320-923C-33730346FA73}"/>
              </a:ext>
            </a:extLst>
          </p:cNvPr>
          <p:cNvSpPr>
            <a:spLocks noGrp="1"/>
          </p:cNvSpPr>
          <p:nvPr>
            <p:ph type="sldNum" sz="quarter" idx="4"/>
          </p:nvPr>
        </p:nvSpPr>
        <p:spPr/>
        <p:txBody>
          <a:bodyPr/>
          <a:lstStyle/>
          <a:p>
            <a:fld id="{FCE43C0F-8A7B-3A4B-9DB5-B3472E36E833}" type="slidenum">
              <a:rPr lang="en-GB" noProof="0" smtClean="0">
                <a:latin typeface="Arial" panose="020B0604020202020204" pitchFamily="34" charset="0"/>
                <a:cs typeface="Arial" panose="020B0604020202020204" pitchFamily="34" charset="0"/>
              </a:rPr>
              <a:pPr/>
              <a:t>2</a:t>
            </a:fld>
            <a:endParaRPr lang="en-GB" noProof="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4C7B53F-C89D-92EF-A4EC-981B3F5A80F8}"/>
              </a:ext>
            </a:extLst>
          </p:cNvPr>
          <p:cNvSpPr txBox="1"/>
          <p:nvPr/>
        </p:nvSpPr>
        <p:spPr>
          <a:xfrm>
            <a:off x="-10510" y="-1513490"/>
            <a:ext cx="184731" cy="461665"/>
          </a:xfrm>
          <a:prstGeom prst="rect">
            <a:avLst/>
          </a:prstGeom>
          <a:noFill/>
        </p:spPr>
        <p:txBody>
          <a:bodyPr wrap="none" rtlCol="0">
            <a:spAutoFit/>
          </a:bodyPr>
          <a:lstStyle/>
          <a:p>
            <a:endParaRPr lang="en-GB" sz="2400" dirty="0">
              <a:solidFill>
                <a:srgbClr val="505050"/>
              </a:solidFill>
              <a:latin typeface="Aileron Bold" charset="0"/>
              <a:ea typeface="Aileron Bold" charset="0"/>
              <a:cs typeface="Aileron Bold" charset="0"/>
            </a:endParaRPr>
          </a:p>
        </p:txBody>
      </p:sp>
      <p:pic>
        <p:nvPicPr>
          <p:cNvPr id="8" name="Content Placeholder 7" descr="A picture containing graphical user interface">
            <a:hlinkClick r:id="rId3"/>
            <a:extLst>
              <a:ext uri="{FF2B5EF4-FFF2-40B4-BE49-F238E27FC236}">
                <a16:creationId xmlns:a16="http://schemas.microsoft.com/office/drawing/2014/main" id="{447C8FDF-6279-CFA0-A63D-172C99B95DFE}"/>
              </a:ext>
            </a:extLst>
          </p:cNvPr>
          <p:cNvPicPr>
            <a:picLocks noGrp="1" noChangeAspect="1"/>
          </p:cNvPicPr>
          <p:nvPr>
            <p:ph sz="quarter" idx="4294967295"/>
          </p:nvPr>
        </p:nvPicPr>
        <p:blipFill>
          <a:blip r:embed="rId4"/>
          <a:stretch>
            <a:fillRect/>
          </a:stretch>
        </p:blipFill>
        <p:spPr>
          <a:xfrm>
            <a:off x="7380000" y="1213200"/>
            <a:ext cx="2544424" cy="985580"/>
          </a:xfrm>
        </p:spPr>
      </p:pic>
    </p:spTree>
    <p:extLst>
      <p:ext uri="{BB962C8B-B14F-4D97-AF65-F5344CB8AC3E}">
        <p14:creationId xmlns:p14="http://schemas.microsoft.com/office/powerpoint/2010/main" val="198128688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59EFEC-4F70-BA49-7532-545BB70C6A8C}"/>
              </a:ext>
            </a:extLst>
          </p:cNvPr>
          <p:cNvSpPr>
            <a:spLocks noGrp="1"/>
          </p:cNvSpPr>
          <p:nvPr>
            <p:ph type="body" idx="1"/>
          </p:nvPr>
        </p:nvSpPr>
        <p:spPr>
          <a:xfrm>
            <a:off x="609600" y="1214362"/>
            <a:ext cx="10972800" cy="702470"/>
          </a:xfrm>
        </p:spPr>
        <p:txBody>
          <a:bodyPr/>
          <a:lstStyle/>
          <a:p>
            <a:r>
              <a:rPr lang="en-GB" dirty="0"/>
              <a:t>POST HOC ANALYSIS: IMPACT ON EFFICACY</a:t>
            </a:r>
          </a:p>
        </p:txBody>
      </p:sp>
      <p:sp>
        <p:nvSpPr>
          <p:cNvPr id="4" name="Title 3">
            <a:extLst>
              <a:ext uri="{FF2B5EF4-FFF2-40B4-BE49-F238E27FC236}">
                <a16:creationId xmlns:a16="http://schemas.microsoft.com/office/drawing/2014/main" id="{1B2E2C90-0A11-328B-CFAC-0F7B0C41BE07}"/>
              </a:ext>
            </a:extLst>
          </p:cNvPr>
          <p:cNvSpPr>
            <a:spLocks noGrp="1"/>
          </p:cNvSpPr>
          <p:nvPr>
            <p:ph type="title"/>
          </p:nvPr>
        </p:nvSpPr>
        <p:spPr>
          <a:xfrm>
            <a:off x="619201" y="259200"/>
            <a:ext cx="10963199" cy="864000"/>
          </a:xfrm>
        </p:spPr>
        <p:txBody>
          <a:bodyPr>
            <a:normAutofit/>
          </a:bodyPr>
          <a:lstStyle/>
          <a:p>
            <a:r>
              <a:rPr lang="en-GB" dirty="0"/>
              <a:t>Napoli-1: Dose modifications of </a:t>
            </a:r>
            <a:r>
              <a:rPr lang="en-GB" dirty="0" err="1"/>
              <a:t>nal-iri</a:t>
            </a:r>
            <a:r>
              <a:rPr lang="en-GB" dirty="0"/>
              <a:t> + 5-fu/lv </a:t>
            </a:r>
          </a:p>
        </p:txBody>
      </p:sp>
      <p:sp>
        <p:nvSpPr>
          <p:cNvPr id="20" name="Content Placeholder 19">
            <a:extLst>
              <a:ext uri="{FF2B5EF4-FFF2-40B4-BE49-F238E27FC236}">
                <a16:creationId xmlns:a16="http://schemas.microsoft.com/office/drawing/2014/main" id="{787EADBB-5DE6-0BB8-16A2-0D7CE71908A7}"/>
              </a:ext>
            </a:extLst>
          </p:cNvPr>
          <p:cNvSpPr>
            <a:spLocks noGrp="1"/>
          </p:cNvSpPr>
          <p:nvPr>
            <p:ph sz="quarter" idx="14"/>
          </p:nvPr>
        </p:nvSpPr>
        <p:spPr>
          <a:xfrm>
            <a:off x="619200" y="5265883"/>
            <a:ext cx="10404902" cy="1014626"/>
          </a:xfrm>
        </p:spPr>
        <p:txBody>
          <a:bodyPr/>
          <a:lstStyle/>
          <a:p>
            <a:r>
              <a:rPr lang="en-US" dirty="0">
                <a:latin typeface="Arial" panose="020B0604020202020204" pitchFamily="34" charset="0"/>
                <a:cs typeface="Arial" panose="020B0604020202020204" pitchFamily="34" charset="0"/>
              </a:rPr>
              <a:t>Tolerability-guided dose modification of liposomal irinotecan does not adversely affect efficacy outcomes</a:t>
            </a:r>
            <a:endParaRPr lang="en-GB" dirty="0">
              <a:solidFill>
                <a:srgbClr val="505050"/>
              </a:solidFill>
              <a:latin typeface="Arial" panose="020B0604020202020204" pitchFamily="34" charset="0"/>
              <a:ea typeface="Aileron" charset="0"/>
              <a:cs typeface="Arial" panose="020B0604020202020204" pitchFamily="34" charset="0"/>
            </a:endParaRPr>
          </a:p>
          <a:p>
            <a:endParaRPr lang="en-US" dirty="0"/>
          </a:p>
        </p:txBody>
      </p:sp>
      <p:sp>
        <p:nvSpPr>
          <p:cNvPr id="5" name="Content Placeholder 4">
            <a:extLst>
              <a:ext uri="{FF2B5EF4-FFF2-40B4-BE49-F238E27FC236}">
                <a16:creationId xmlns:a16="http://schemas.microsoft.com/office/drawing/2014/main" id="{713F7A06-476B-1431-7188-D74EBB116B83}"/>
              </a:ext>
            </a:extLst>
          </p:cNvPr>
          <p:cNvSpPr>
            <a:spLocks noGrp="1"/>
          </p:cNvSpPr>
          <p:nvPr>
            <p:ph sz="quarter" idx="15"/>
          </p:nvPr>
        </p:nvSpPr>
        <p:spPr>
          <a:xfrm>
            <a:off x="620184" y="6263021"/>
            <a:ext cx="10180339" cy="365125"/>
          </a:xfrm>
        </p:spPr>
        <p:txBody>
          <a:bodyPr/>
          <a:lstStyle/>
          <a:p>
            <a:r>
              <a:rPr lang="en-GB" dirty="0">
                <a:solidFill>
                  <a:schemeClr val="tx2"/>
                </a:solidFill>
              </a:rPr>
              <a:t>5-FU, fluorouracil; CI, confidence interval; HR, hazard ratio; </a:t>
            </a:r>
            <a:r>
              <a:rPr kumimoji="0" lang="en-GB" altLang="en-US" sz="1200" b="0" i="0" u="none" strike="noStrike" cap="none" normalizeH="0" baseline="0" dirty="0">
                <a:ln>
                  <a:noFill/>
                </a:ln>
                <a:solidFill>
                  <a:schemeClr val="tx2"/>
                </a:solidFill>
                <a:effectLst/>
              </a:rPr>
              <a:t>LV, leucovorin calcium (folinic acid); </a:t>
            </a:r>
            <a:r>
              <a:rPr lang="en-GB" altLang="en-US" sz="1200" dirty="0" err="1">
                <a:solidFill>
                  <a:schemeClr val="tx2"/>
                </a:solidFill>
              </a:rPr>
              <a:t>N</a:t>
            </a:r>
            <a:r>
              <a:rPr kumimoji="0" lang="en-GB" altLang="en-US" sz="1200" b="0" i="0" u="none" strike="noStrike" cap="none" normalizeH="0" baseline="0" dirty="0" err="1">
                <a:ln>
                  <a:noFill/>
                </a:ln>
                <a:solidFill>
                  <a:schemeClr val="tx2"/>
                </a:solidFill>
                <a:effectLst/>
              </a:rPr>
              <a:t>al</a:t>
            </a:r>
            <a:r>
              <a:rPr kumimoji="0" lang="en-GB" altLang="en-US" sz="1200" b="0" i="0" u="none" strike="noStrike" cap="none" normalizeH="0" baseline="0" dirty="0">
                <a:ln>
                  <a:noFill/>
                </a:ln>
                <a:solidFill>
                  <a:schemeClr val="tx2"/>
                </a:solidFill>
                <a:effectLst/>
              </a:rPr>
              <a:t>‑IRI, </a:t>
            </a:r>
            <a:r>
              <a:rPr kumimoji="0" lang="en-GB" altLang="en-US" sz="1200" b="0" i="0" u="none" strike="noStrike" cap="none" normalizeH="0" baseline="0" dirty="0" err="1">
                <a:ln>
                  <a:noFill/>
                </a:ln>
                <a:solidFill>
                  <a:schemeClr val="tx2"/>
                </a:solidFill>
                <a:effectLst/>
              </a:rPr>
              <a:t>nanoliposomal</a:t>
            </a:r>
            <a:r>
              <a:rPr kumimoji="0" lang="en-GB" altLang="en-US" sz="1200" b="0" i="0" u="none" strike="noStrike" cap="none" normalizeH="0" baseline="0" dirty="0">
                <a:ln>
                  <a:noFill/>
                </a:ln>
                <a:solidFill>
                  <a:schemeClr val="tx2"/>
                </a:solidFill>
                <a:effectLst/>
              </a:rPr>
              <a:t> irinotecan; OS, overall survival; PFS, progression-free survival</a:t>
            </a:r>
            <a:endParaRPr lang="en-GB" dirty="0">
              <a:solidFill>
                <a:schemeClr val="tx2"/>
              </a:solidFill>
            </a:endParaRPr>
          </a:p>
          <a:p>
            <a:r>
              <a:rPr lang="en-GB" dirty="0">
                <a:solidFill>
                  <a:schemeClr val="tx2"/>
                </a:solidFill>
              </a:rPr>
              <a:t>Chen L-T, et al. Pancreatology. 2021;21:192-199</a:t>
            </a:r>
          </a:p>
        </p:txBody>
      </p:sp>
      <p:sp>
        <p:nvSpPr>
          <p:cNvPr id="3" name="Slide Number Placeholder 2">
            <a:extLst>
              <a:ext uri="{FF2B5EF4-FFF2-40B4-BE49-F238E27FC236}">
                <a16:creationId xmlns:a16="http://schemas.microsoft.com/office/drawing/2014/main" id="{9ECF90D2-655B-CC5E-E3B6-8FF2B7DE337D}"/>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20</a:t>
            </a:fld>
            <a:endParaRPr lang="en-GB" dirty="0"/>
          </a:p>
        </p:txBody>
      </p:sp>
      <p:sp>
        <p:nvSpPr>
          <p:cNvPr id="22" name="TextBox 21">
            <a:extLst>
              <a:ext uri="{FF2B5EF4-FFF2-40B4-BE49-F238E27FC236}">
                <a16:creationId xmlns:a16="http://schemas.microsoft.com/office/drawing/2014/main" id="{9F735610-8A9D-979E-BA68-2321B2BE7F72}"/>
              </a:ext>
            </a:extLst>
          </p:cNvPr>
          <p:cNvSpPr txBox="1"/>
          <p:nvPr/>
        </p:nvSpPr>
        <p:spPr>
          <a:xfrm rot="16200000">
            <a:off x="-748128" y="2844026"/>
            <a:ext cx="2366221"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Overall survival</a:t>
            </a:r>
          </a:p>
        </p:txBody>
      </p:sp>
      <p:sp>
        <p:nvSpPr>
          <p:cNvPr id="23" name="TextBox 22">
            <a:extLst>
              <a:ext uri="{FF2B5EF4-FFF2-40B4-BE49-F238E27FC236}">
                <a16:creationId xmlns:a16="http://schemas.microsoft.com/office/drawing/2014/main" id="{52B1545A-0EDF-4387-0DB5-4FF1BB871809}"/>
              </a:ext>
            </a:extLst>
          </p:cNvPr>
          <p:cNvSpPr txBox="1"/>
          <p:nvPr/>
        </p:nvSpPr>
        <p:spPr>
          <a:xfrm>
            <a:off x="172281" y="4553122"/>
            <a:ext cx="617156" cy="153888"/>
          </a:xfrm>
          <a:prstGeom prst="rect">
            <a:avLst/>
          </a:prstGeom>
          <a:noFill/>
        </p:spPr>
        <p:txBody>
          <a:bodyPr wrap="none" lIns="0" tIns="0" rIns="0" bIns="0" rtlCol="0">
            <a:spAutoFit/>
          </a:bodyPr>
          <a:lstStyle/>
          <a:p>
            <a:pPr algn="r"/>
            <a:r>
              <a:rPr lang="en-GB" sz="1000" b="1" dirty="0">
                <a:solidFill>
                  <a:srgbClr val="211D1E"/>
                </a:solidFill>
                <a:effectLst/>
                <a:latin typeface="Arial" panose="020B0604020202020204" pitchFamily="34" charset="0"/>
                <a:cs typeface="Arial" panose="020B0604020202020204" pitchFamily="34" charset="0"/>
              </a:rPr>
              <a:t>No. at risk</a:t>
            </a:r>
          </a:p>
        </p:txBody>
      </p:sp>
      <p:sp>
        <p:nvSpPr>
          <p:cNvPr id="24" name="TextBox 23">
            <a:extLst>
              <a:ext uri="{FF2B5EF4-FFF2-40B4-BE49-F238E27FC236}">
                <a16:creationId xmlns:a16="http://schemas.microsoft.com/office/drawing/2014/main" id="{AD310B18-0919-58C9-23DA-6231D24F8FCD}"/>
              </a:ext>
            </a:extLst>
          </p:cNvPr>
          <p:cNvSpPr txBox="1"/>
          <p:nvPr/>
        </p:nvSpPr>
        <p:spPr>
          <a:xfrm>
            <a:off x="1609899" y="4337678"/>
            <a:ext cx="3401224"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Time from randomisation (months)</a:t>
            </a:r>
          </a:p>
        </p:txBody>
      </p:sp>
      <p:sp>
        <p:nvSpPr>
          <p:cNvPr id="25" name="TextBox 24">
            <a:extLst>
              <a:ext uri="{FF2B5EF4-FFF2-40B4-BE49-F238E27FC236}">
                <a16:creationId xmlns:a16="http://schemas.microsoft.com/office/drawing/2014/main" id="{F81A35F6-1416-9D41-7E09-3F2E408C3EAA}"/>
              </a:ext>
            </a:extLst>
          </p:cNvPr>
          <p:cNvSpPr txBox="1"/>
          <p:nvPr/>
        </p:nvSpPr>
        <p:spPr>
          <a:xfrm>
            <a:off x="683398" y="3315908"/>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30</a:t>
            </a:r>
          </a:p>
        </p:txBody>
      </p:sp>
      <p:sp>
        <p:nvSpPr>
          <p:cNvPr id="26" name="TextBox 25">
            <a:extLst>
              <a:ext uri="{FF2B5EF4-FFF2-40B4-BE49-F238E27FC236}">
                <a16:creationId xmlns:a16="http://schemas.microsoft.com/office/drawing/2014/main" id="{0BDADCA5-C1A7-D3C9-79F0-0C032A671F51}"/>
              </a:ext>
            </a:extLst>
          </p:cNvPr>
          <p:cNvSpPr txBox="1"/>
          <p:nvPr/>
        </p:nvSpPr>
        <p:spPr>
          <a:xfrm>
            <a:off x="907406" y="416866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sp>
        <p:nvSpPr>
          <p:cNvPr id="27" name="TextBox 26">
            <a:extLst>
              <a:ext uri="{FF2B5EF4-FFF2-40B4-BE49-F238E27FC236}">
                <a16:creationId xmlns:a16="http://schemas.microsoft.com/office/drawing/2014/main" id="{131A5699-9F47-9A67-1CAD-F17CCB8FEA7D}"/>
              </a:ext>
            </a:extLst>
          </p:cNvPr>
          <p:cNvSpPr txBox="1"/>
          <p:nvPr/>
        </p:nvSpPr>
        <p:spPr>
          <a:xfrm>
            <a:off x="683398" y="3786405"/>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a:t>
            </a:r>
          </a:p>
        </p:txBody>
      </p:sp>
      <p:sp>
        <p:nvSpPr>
          <p:cNvPr id="28" name="TextBox 27">
            <a:extLst>
              <a:ext uri="{FF2B5EF4-FFF2-40B4-BE49-F238E27FC236}">
                <a16:creationId xmlns:a16="http://schemas.microsoft.com/office/drawing/2014/main" id="{1653E527-4FCA-FF0F-9646-B7B842AD5FCB}"/>
              </a:ext>
            </a:extLst>
          </p:cNvPr>
          <p:cNvSpPr txBox="1"/>
          <p:nvPr/>
        </p:nvSpPr>
        <p:spPr>
          <a:xfrm>
            <a:off x="683398" y="2849097"/>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50</a:t>
            </a:r>
          </a:p>
        </p:txBody>
      </p:sp>
      <p:sp>
        <p:nvSpPr>
          <p:cNvPr id="29" name="TextBox 28">
            <a:extLst>
              <a:ext uri="{FF2B5EF4-FFF2-40B4-BE49-F238E27FC236}">
                <a16:creationId xmlns:a16="http://schemas.microsoft.com/office/drawing/2014/main" id="{2156E1E3-A5AB-7848-2AE4-814D7C10BDDC}"/>
              </a:ext>
            </a:extLst>
          </p:cNvPr>
          <p:cNvSpPr txBox="1"/>
          <p:nvPr/>
        </p:nvSpPr>
        <p:spPr>
          <a:xfrm>
            <a:off x="683398" y="2385207"/>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70</a:t>
            </a:r>
          </a:p>
        </p:txBody>
      </p:sp>
      <p:sp>
        <p:nvSpPr>
          <p:cNvPr id="30" name="TextBox 29">
            <a:extLst>
              <a:ext uri="{FF2B5EF4-FFF2-40B4-BE49-F238E27FC236}">
                <a16:creationId xmlns:a16="http://schemas.microsoft.com/office/drawing/2014/main" id="{8DA4430D-9A20-2B37-50D4-514CF128A384}"/>
              </a:ext>
            </a:extLst>
          </p:cNvPr>
          <p:cNvSpPr txBox="1"/>
          <p:nvPr/>
        </p:nvSpPr>
        <p:spPr>
          <a:xfrm>
            <a:off x="753930" y="4017390"/>
            <a:ext cx="70532"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a:t>
            </a:r>
          </a:p>
        </p:txBody>
      </p:sp>
      <p:sp>
        <p:nvSpPr>
          <p:cNvPr id="31" name="TextBox 30">
            <a:extLst>
              <a:ext uri="{FF2B5EF4-FFF2-40B4-BE49-F238E27FC236}">
                <a16:creationId xmlns:a16="http://schemas.microsoft.com/office/drawing/2014/main" id="{5583378A-5680-AE8B-76A7-E343CD57002A}"/>
              </a:ext>
            </a:extLst>
          </p:cNvPr>
          <p:cNvSpPr txBox="1"/>
          <p:nvPr/>
        </p:nvSpPr>
        <p:spPr>
          <a:xfrm>
            <a:off x="683398" y="1921456"/>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90</a:t>
            </a:r>
          </a:p>
        </p:txBody>
      </p:sp>
      <p:sp>
        <p:nvSpPr>
          <p:cNvPr id="34" name="TextBox 33">
            <a:extLst>
              <a:ext uri="{FF2B5EF4-FFF2-40B4-BE49-F238E27FC236}">
                <a16:creationId xmlns:a16="http://schemas.microsoft.com/office/drawing/2014/main" id="{0D63E633-5E5E-CA74-3313-9B04A8CE7F1D}"/>
              </a:ext>
            </a:extLst>
          </p:cNvPr>
          <p:cNvSpPr txBox="1"/>
          <p:nvPr/>
        </p:nvSpPr>
        <p:spPr>
          <a:xfrm>
            <a:off x="2314068" y="416866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9</a:t>
            </a:r>
          </a:p>
        </p:txBody>
      </p:sp>
      <p:sp>
        <p:nvSpPr>
          <p:cNvPr id="35" name="TextBox 34">
            <a:extLst>
              <a:ext uri="{FF2B5EF4-FFF2-40B4-BE49-F238E27FC236}">
                <a16:creationId xmlns:a16="http://schemas.microsoft.com/office/drawing/2014/main" id="{45DF340C-D26E-FA21-2977-E533FF17E1BF}"/>
              </a:ext>
            </a:extLst>
          </p:cNvPr>
          <p:cNvSpPr txBox="1"/>
          <p:nvPr/>
        </p:nvSpPr>
        <p:spPr>
          <a:xfrm>
            <a:off x="2743069" y="416866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p:txBody>
      </p:sp>
      <p:sp>
        <p:nvSpPr>
          <p:cNvPr id="36" name="TextBox 35">
            <a:extLst>
              <a:ext uri="{FF2B5EF4-FFF2-40B4-BE49-F238E27FC236}">
                <a16:creationId xmlns:a16="http://schemas.microsoft.com/office/drawing/2014/main" id="{447B832F-B5F9-1361-1E48-6C6E37782561}"/>
              </a:ext>
            </a:extLst>
          </p:cNvPr>
          <p:cNvSpPr txBox="1"/>
          <p:nvPr/>
        </p:nvSpPr>
        <p:spPr>
          <a:xfrm>
            <a:off x="3219407" y="416866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15</a:t>
            </a:r>
          </a:p>
        </p:txBody>
      </p:sp>
      <p:sp>
        <p:nvSpPr>
          <p:cNvPr id="38" name="TextBox 37">
            <a:extLst>
              <a:ext uri="{FF2B5EF4-FFF2-40B4-BE49-F238E27FC236}">
                <a16:creationId xmlns:a16="http://schemas.microsoft.com/office/drawing/2014/main" id="{3A1C38CE-5657-6803-94B5-46DC6C161164}"/>
              </a:ext>
            </a:extLst>
          </p:cNvPr>
          <p:cNvSpPr txBox="1"/>
          <p:nvPr/>
        </p:nvSpPr>
        <p:spPr>
          <a:xfrm>
            <a:off x="872140" y="4553122"/>
            <a:ext cx="141064"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53</a:t>
            </a:r>
          </a:p>
          <a:p>
            <a:pPr algn="ctr"/>
            <a:r>
              <a:rPr lang="en-GB" sz="1000" dirty="0">
                <a:solidFill>
                  <a:schemeClr val="tx2"/>
                </a:solidFill>
                <a:latin typeface="Arial" panose="020B0604020202020204" pitchFamily="34" charset="0"/>
                <a:ea typeface="Aileron" charset="0"/>
                <a:cs typeface="Arial" panose="020B0604020202020204" pitchFamily="34" charset="0"/>
              </a:rPr>
              <a:t>49</a:t>
            </a:r>
          </a:p>
        </p:txBody>
      </p:sp>
      <p:sp>
        <p:nvSpPr>
          <p:cNvPr id="39" name="TextBox 38">
            <a:extLst>
              <a:ext uri="{FF2B5EF4-FFF2-40B4-BE49-F238E27FC236}">
                <a16:creationId xmlns:a16="http://schemas.microsoft.com/office/drawing/2014/main" id="{7B15D6E7-0047-8D0D-96C4-0B032A57AF13}"/>
              </a:ext>
            </a:extLst>
          </p:cNvPr>
          <p:cNvSpPr txBox="1"/>
          <p:nvPr/>
        </p:nvSpPr>
        <p:spPr>
          <a:xfrm>
            <a:off x="683398" y="3547853"/>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a:t>
            </a:r>
          </a:p>
        </p:txBody>
      </p:sp>
      <p:sp>
        <p:nvSpPr>
          <p:cNvPr id="40" name="TextBox 39">
            <a:extLst>
              <a:ext uri="{FF2B5EF4-FFF2-40B4-BE49-F238E27FC236}">
                <a16:creationId xmlns:a16="http://schemas.microsoft.com/office/drawing/2014/main" id="{CBD49FAB-3BDD-F5C7-054E-6864F21ABA50}"/>
              </a:ext>
            </a:extLst>
          </p:cNvPr>
          <p:cNvSpPr txBox="1"/>
          <p:nvPr/>
        </p:nvSpPr>
        <p:spPr>
          <a:xfrm>
            <a:off x="683398" y="3086855"/>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40</a:t>
            </a:r>
          </a:p>
        </p:txBody>
      </p:sp>
      <p:sp>
        <p:nvSpPr>
          <p:cNvPr id="41" name="TextBox 40">
            <a:extLst>
              <a:ext uri="{FF2B5EF4-FFF2-40B4-BE49-F238E27FC236}">
                <a16:creationId xmlns:a16="http://schemas.microsoft.com/office/drawing/2014/main" id="{A7D42488-FE08-6C1E-CAD9-F6412E31C2F5}"/>
              </a:ext>
            </a:extLst>
          </p:cNvPr>
          <p:cNvSpPr txBox="1"/>
          <p:nvPr/>
        </p:nvSpPr>
        <p:spPr>
          <a:xfrm>
            <a:off x="683398" y="2617152"/>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60</a:t>
            </a:r>
          </a:p>
        </p:txBody>
      </p:sp>
      <p:sp>
        <p:nvSpPr>
          <p:cNvPr id="42" name="TextBox 41">
            <a:extLst>
              <a:ext uri="{FF2B5EF4-FFF2-40B4-BE49-F238E27FC236}">
                <a16:creationId xmlns:a16="http://schemas.microsoft.com/office/drawing/2014/main" id="{8AFCAFF2-2DF5-A1B2-C514-3336F2911DBA}"/>
              </a:ext>
            </a:extLst>
          </p:cNvPr>
          <p:cNvSpPr txBox="1"/>
          <p:nvPr/>
        </p:nvSpPr>
        <p:spPr>
          <a:xfrm>
            <a:off x="612866" y="1682823"/>
            <a:ext cx="21159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100</a:t>
            </a:r>
          </a:p>
        </p:txBody>
      </p:sp>
      <p:sp>
        <p:nvSpPr>
          <p:cNvPr id="43" name="TextBox 42">
            <a:extLst>
              <a:ext uri="{FF2B5EF4-FFF2-40B4-BE49-F238E27FC236}">
                <a16:creationId xmlns:a16="http://schemas.microsoft.com/office/drawing/2014/main" id="{83862741-8992-38D7-AA16-12C0BCB85255}"/>
              </a:ext>
            </a:extLst>
          </p:cNvPr>
          <p:cNvSpPr txBox="1"/>
          <p:nvPr/>
        </p:nvSpPr>
        <p:spPr>
          <a:xfrm>
            <a:off x="683398" y="2153262"/>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80</a:t>
            </a:r>
          </a:p>
        </p:txBody>
      </p:sp>
      <p:sp>
        <p:nvSpPr>
          <p:cNvPr id="44" name="TextBox 43">
            <a:extLst>
              <a:ext uri="{FF2B5EF4-FFF2-40B4-BE49-F238E27FC236}">
                <a16:creationId xmlns:a16="http://schemas.microsoft.com/office/drawing/2014/main" id="{495CC9C8-8C84-EF63-63A3-5BBC3C7AAB25}"/>
              </a:ext>
            </a:extLst>
          </p:cNvPr>
          <p:cNvSpPr txBox="1"/>
          <p:nvPr/>
        </p:nvSpPr>
        <p:spPr>
          <a:xfrm>
            <a:off x="1826676" y="4553122"/>
            <a:ext cx="141064"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31</a:t>
            </a:r>
          </a:p>
          <a:p>
            <a:pPr algn="ctr"/>
            <a:r>
              <a:rPr lang="en-GB" sz="1000" dirty="0">
                <a:solidFill>
                  <a:schemeClr val="tx2"/>
                </a:solidFill>
                <a:latin typeface="Arial" panose="020B0604020202020204" pitchFamily="34" charset="0"/>
                <a:ea typeface="Aileron" charset="0"/>
                <a:cs typeface="Arial" panose="020B0604020202020204" pitchFamily="34" charset="0"/>
              </a:rPr>
              <a:t>27</a:t>
            </a:r>
          </a:p>
        </p:txBody>
      </p:sp>
      <p:sp>
        <p:nvSpPr>
          <p:cNvPr id="45" name="TextBox 44">
            <a:extLst>
              <a:ext uri="{FF2B5EF4-FFF2-40B4-BE49-F238E27FC236}">
                <a16:creationId xmlns:a16="http://schemas.microsoft.com/office/drawing/2014/main" id="{6F0B1C36-9527-F9C5-10AF-1E4E4B32BD77}"/>
              </a:ext>
            </a:extLst>
          </p:cNvPr>
          <p:cNvSpPr txBox="1"/>
          <p:nvPr/>
        </p:nvSpPr>
        <p:spPr>
          <a:xfrm>
            <a:off x="2270174" y="4553122"/>
            <a:ext cx="141064"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25</a:t>
            </a:r>
          </a:p>
          <a:p>
            <a:pPr algn="ctr"/>
            <a:r>
              <a:rPr lang="en-GB" sz="1000" dirty="0">
                <a:solidFill>
                  <a:schemeClr val="tx2"/>
                </a:solidFill>
                <a:latin typeface="Arial" panose="020B0604020202020204" pitchFamily="34" charset="0"/>
                <a:ea typeface="Aileron" charset="0"/>
                <a:cs typeface="Arial" panose="020B0604020202020204" pitchFamily="34" charset="0"/>
              </a:rPr>
              <a:t>14</a:t>
            </a:r>
          </a:p>
        </p:txBody>
      </p:sp>
      <p:sp>
        <p:nvSpPr>
          <p:cNvPr id="46" name="TextBox 45">
            <a:extLst>
              <a:ext uri="{FF2B5EF4-FFF2-40B4-BE49-F238E27FC236}">
                <a16:creationId xmlns:a16="http://schemas.microsoft.com/office/drawing/2014/main" id="{44C62CD4-2B7E-27CA-0062-AB0C6A7B1D5D}"/>
              </a:ext>
            </a:extLst>
          </p:cNvPr>
          <p:cNvSpPr txBox="1"/>
          <p:nvPr/>
        </p:nvSpPr>
        <p:spPr>
          <a:xfrm>
            <a:off x="3239979" y="4553122"/>
            <a:ext cx="141064"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13</a:t>
            </a:r>
          </a:p>
          <a:p>
            <a:pPr algn="ctr"/>
            <a:r>
              <a:rPr lang="en-GB" sz="1000" dirty="0">
                <a:solidFill>
                  <a:schemeClr val="tx2"/>
                </a:solidFill>
                <a:latin typeface="Arial" panose="020B0604020202020204" pitchFamily="34" charset="0"/>
                <a:ea typeface="Aileron" charset="0"/>
                <a:cs typeface="Arial" panose="020B0604020202020204" pitchFamily="34" charset="0"/>
              </a:rPr>
              <a:t>8</a:t>
            </a:r>
          </a:p>
        </p:txBody>
      </p:sp>
      <p:sp>
        <p:nvSpPr>
          <p:cNvPr id="47" name="TextBox 46">
            <a:extLst>
              <a:ext uri="{FF2B5EF4-FFF2-40B4-BE49-F238E27FC236}">
                <a16:creationId xmlns:a16="http://schemas.microsoft.com/office/drawing/2014/main" id="{22AC7CDA-8FCD-2D46-DE3B-CC4DE70711C8}"/>
              </a:ext>
            </a:extLst>
          </p:cNvPr>
          <p:cNvSpPr txBox="1"/>
          <p:nvPr/>
        </p:nvSpPr>
        <p:spPr>
          <a:xfrm>
            <a:off x="4203102" y="4553122"/>
            <a:ext cx="70532"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4</a:t>
            </a:r>
          </a:p>
          <a:p>
            <a:pPr algn="ctr"/>
            <a:r>
              <a:rPr lang="en-GB" sz="1000" dirty="0">
                <a:solidFill>
                  <a:schemeClr val="tx2"/>
                </a:solidFill>
                <a:latin typeface="Arial" panose="020B0604020202020204" pitchFamily="34" charset="0"/>
                <a:ea typeface="Aileron" charset="0"/>
                <a:cs typeface="Arial" panose="020B0604020202020204" pitchFamily="34" charset="0"/>
              </a:rPr>
              <a:t>5</a:t>
            </a:r>
          </a:p>
        </p:txBody>
      </p:sp>
      <p:sp>
        <p:nvSpPr>
          <p:cNvPr id="48" name="TextBox 47">
            <a:extLst>
              <a:ext uri="{FF2B5EF4-FFF2-40B4-BE49-F238E27FC236}">
                <a16:creationId xmlns:a16="http://schemas.microsoft.com/office/drawing/2014/main" id="{6D2C9F33-C266-E587-8A3D-D6A769A17A28}"/>
              </a:ext>
            </a:extLst>
          </p:cNvPr>
          <p:cNvSpPr txBox="1"/>
          <p:nvPr/>
        </p:nvSpPr>
        <p:spPr>
          <a:xfrm>
            <a:off x="4696123" y="4553122"/>
            <a:ext cx="70532"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4</a:t>
            </a:r>
          </a:p>
          <a:p>
            <a:pPr algn="ctr"/>
            <a:r>
              <a:rPr lang="en-GB" sz="1000" dirty="0">
                <a:solidFill>
                  <a:schemeClr val="tx2"/>
                </a:solidFill>
                <a:latin typeface="Arial" panose="020B0604020202020204" pitchFamily="34" charset="0"/>
                <a:ea typeface="Aileron" charset="0"/>
                <a:cs typeface="Arial" panose="020B0604020202020204" pitchFamily="34" charset="0"/>
              </a:rPr>
              <a:t>3</a:t>
            </a:r>
          </a:p>
        </p:txBody>
      </p:sp>
      <p:pic>
        <p:nvPicPr>
          <p:cNvPr id="51" name="Picture 50" descr="A line drawing of a graph&#10;&#10;Description automatically generated with medium confidence">
            <a:extLst>
              <a:ext uri="{FF2B5EF4-FFF2-40B4-BE49-F238E27FC236}">
                <a16:creationId xmlns:a16="http://schemas.microsoft.com/office/drawing/2014/main" id="{61138F7F-D253-734E-FF77-7CB8D21F4E7B}"/>
              </a:ext>
            </a:extLst>
          </p:cNvPr>
          <p:cNvPicPr>
            <a:picLocks noChangeAspect="1"/>
          </p:cNvPicPr>
          <p:nvPr/>
        </p:nvPicPr>
        <p:blipFill>
          <a:blip r:embed="rId2"/>
          <a:stretch>
            <a:fillRect/>
          </a:stretch>
        </p:blipFill>
        <p:spPr>
          <a:xfrm>
            <a:off x="874995" y="1753248"/>
            <a:ext cx="4991100" cy="2400300"/>
          </a:xfrm>
          <a:prstGeom prst="rect">
            <a:avLst/>
          </a:prstGeom>
        </p:spPr>
      </p:pic>
      <p:sp>
        <p:nvSpPr>
          <p:cNvPr id="52" name="TextBox 51">
            <a:extLst>
              <a:ext uri="{FF2B5EF4-FFF2-40B4-BE49-F238E27FC236}">
                <a16:creationId xmlns:a16="http://schemas.microsoft.com/office/drawing/2014/main" id="{120D10B4-A184-331E-4DB2-439AA79220DD}"/>
              </a:ext>
            </a:extLst>
          </p:cNvPr>
          <p:cNvSpPr txBox="1"/>
          <p:nvPr/>
        </p:nvSpPr>
        <p:spPr>
          <a:xfrm>
            <a:off x="1364933" y="416866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a:t>
            </a:r>
          </a:p>
        </p:txBody>
      </p:sp>
      <p:sp>
        <p:nvSpPr>
          <p:cNvPr id="53" name="TextBox 52">
            <a:extLst>
              <a:ext uri="{FF2B5EF4-FFF2-40B4-BE49-F238E27FC236}">
                <a16:creationId xmlns:a16="http://schemas.microsoft.com/office/drawing/2014/main" id="{B92B3021-F955-46AC-F26D-DBF0C8F98546}"/>
              </a:ext>
            </a:extLst>
          </p:cNvPr>
          <p:cNvSpPr txBox="1"/>
          <p:nvPr/>
        </p:nvSpPr>
        <p:spPr>
          <a:xfrm>
            <a:off x="1839109" y="416866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sp>
        <p:nvSpPr>
          <p:cNvPr id="54" name="TextBox 53">
            <a:extLst>
              <a:ext uri="{FF2B5EF4-FFF2-40B4-BE49-F238E27FC236}">
                <a16:creationId xmlns:a16="http://schemas.microsoft.com/office/drawing/2014/main" id="{7A40953C-B2C0-D8D5-7058-B6A21AB1A25B}"/>
              </a:ext>
            </a:extLst>
          </p:cNvPr>
          <p:cNvSpPr txBox="1"/>
          <p:nvPr/>
        </p:nvSpPr>
        <p:spPr>
          <a:xfrm>
            <a:off x="3702007" y="416866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18</a:t>
            </a:r>
          </a:p>
        </p:txBody>
      </p:sp>
      <p:sp>
        <p:nvSpPr>
          <p:cNvPr id="55" name="TextBox 54">
            <a:extLst>
              <a:ext uri="{FF2B5EF4-FFF2-40B4-BE49-F238E27FC236}">
                <a16:creationId xmlns:a16="http://schemas.microsoft.com/office/drawing/2014/main" id="{DA678587-81F3-73B3-A4D9-3DBB56FCDC72}"/>
              </a:ext>
            </a:extLst>
          </p:cNvPr>
          <p:cNvSpPr txBox="1"/>
          <p:nvPr/>
        </p:nvSpPr>
        <p:spPr>
          <a:xfrm>
            <a:off x="4171907" y="416866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21</a:t>
            </a:r>
          </a:p>
        </p:txBody>
      </p:sp>
      <p:sp>
        <p:nvSpPr>
          <p:cNvPr id="56" name="TextBox 55">
            <a:extLst>
              <a:ext uri="{FF2B5EF4-FFF2-40B4-BE49-F238E27FC236}">
                <a16:creationId xmlns:a16="http://schemas.microsoft.com/office/drawing/2014/main" id="{8C312BB5-BD34-614B-C873-B4570D239E11}"/>
              </a:ext>
            </a:extLst>
          </p:cNvPr>
          <p:cNvSpPr txBox="1"/>
          <p:nvPr/>
        </p:nvSpPr>
        <p:spPr>
          <a:xfrm>
            <a:off x="4660857" y="416866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24</a:t>
            </a:r>
          </a:p>
        </p:txBody>
      </p:sp>
      <p:sp>
        <p:nvSpPr>
          <p:cNvPr id="57" name="TextBox 56">
            <a:extLst>
              <a:ext uri="{FF2B5EF4-FFF2-40B4-BE49-F238E27FC236}">
                <a16:creationId xmlns:a16="http://schemas.microsoft.com/office/drawing/2014/main" id="{991E31F7-71FB-0FE2-6DEE-90D521672E3E}"/>
              </a:ext>
            </a:extLst>
          </p:cNvPr>
          <p:cNvSpPr txBox="1"/>
          <p:nvPr/>
        </p:nvSpPr>
        <p:spPr>
          <a:xfrm>
            <a:off x="5610182" y="416866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30</a:t>
            </a:r>
          </a:p>
        </p:txBody>
      </p:sp>
      <p:sp>
        <p:nvSpPr>
          <p:cNvPr id="58" name="TextBox 57">
            <a:extLst>
              <a:ext uri="{FF2B5EF4-FFF2-40B4-BE49-F238E27FC236}">
                <a16:creationId xmlns:a16="http://schemas.microsoft.com/office/drawing/2014/main" id="{9695B098-0197-1C09-3947-60FA6D3A04F6}"/>
              </a:ext>
            </a:extLst>
          </p:cNvPr>
          <p:cNvSpPr txBox="1"/>
          <p:nvPr/>
        </p:nvSpPr>
        <p:spPr>
          <a:xfrm>
            <a:off x="5137107" y="416866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27</a:t>
            </a:r>
          </a:p>
        </p:txBody>
      </p:sp>
      <p:graphicFrame>
        <p:nvGraphicFramePr>
          <p:cNvPr id="49" name="Table 48">
            <a:extLst>
              <a:ext uri="{FF2B5EF4-FFF2-40B4-BE49-F238E27FC236}">
                <a16:creationId xmlns:a16="http://schemas.microsoft.com/office/drawing/2014/main" id="{ECDA6EAD-7075-BA3A-EF53-A6803BCE7117}"/>
              </a:ext>
            </a:extLst>
          </p:cNvPr>
          <p:cNvGraphicFramePr>
            <a:graphicFrameLocks noGrp="1"/>
          </p:cNvGraphicFramePr>
          <p:nvPr/>
        </p:nvGraphicFramePr>
        <p:xfrm>
          <a:off x="2495600" y="1679259"/>
          <a:ext cx="3255645" cy="881280"/>
        </p:xfrm>
        <a:graphic>
          <a:graphicData uri="http://schemas.openxmlformats.org/drawingml/2006/table">
            <a:tbl>
              <a:tblPr firstRow="1" bandRow="1">
                <a:tableStyleId>{5C22544A-7EE6-4342-B048-85BDC9FD1C3A}</a:tableStyleId>
              </a:tblPr>
              <a:tblGrid>
                <a:gridCol w="1373647">
                  <a:extLst>
                    <a:ext uri="{9D8B030D-6E8A-4147-A177-3AD203B41FA5}">
                      <a16:colId xmlns:a16="http://schemas.microsoft.com/office/drawing/2014/main" val="2870562913"/>
                    </a:ext>
                  </a:extLst>
                </a:gridCol>
                <a:gridCol w="940999">
                  <a:extLst>
                    <a:ext uri="{9D8B030D-6E8A-4147-A177-3AD203B41FA5}">
                      <a16:colId xmlns:a16="http://schemas.microsoft.com/office/drawing/2014/main" val="3546940678"/>
                    </a:ext>
                  </a:extLst>
                </a:gridCol>
                <a:gridCol w="940999">
                  <a:extLst>
                    <a:ext uri="{9D8B030D-6E8A-4147-A177-3AD203B41FA5}">
                      <a16:colId xmlns:a16="http://schemas.microsoft.com/office/drawing/2014/main" val="2129270681"/>
                    </a:ext>
                  </a:extLst>
                </a:gridCol>
              </a:tblGrid>
              <a:tr h="132179">
                <a:tc>
                  <a:txBody>
                    <a:bodyPr/>
                    <a:lstStyle/>
                    <a:p>
                      <a:endParaRPr lang="en-US" sz="900" b="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err="1">
                          <a:latin typeface="Arial" panose="020B0604020202020204" pitchFamily="34" charset="0"/>
                          <a:cs typeface="Arial" panose="020B0604020202020204" pitchFamily="34" charset="0"/>
                        </a:rPr>
                        <a:t>Nal</a:t>
                      </a:r>
                      <a:r>
                        <a:rPr lang="en-US" sz="900" dirty="0">
                          <a:latin typeface="Arial" panose="020B0604020202020204" pitchFamily="34" charset="0"/>
                          <a:cs typeface="Arial" panose="020B0604020202020204" pitchFamily="34" charset="0"/>
                        </a:rPr>
                        <a:t>-IRI +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5-FU/LV, early modification</a:t>
                      </a:r>
                      <a:endParaRPr lang="en-US" sz="900" b="0" dirty="0">
                        <a:latin typeface="Arial" panose="020B0604020202020204" pitchFamily="34" charset="0"/>
                        <a:cs typeface="Arial" panose="020B0604020202020204" pitchFamily="34" charset="0"/>
                      </a:endParaRPr>
                    </a:p>
                  </a:txBody>
                  <a:tcPr marL="36000" marR="3600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err="1">
                          <a:latin typeface="Arial" panose="020B0604020202020204" pitchFamily="34" charset="0"/>
                          <a:cs typeface="Arial" panose="020B0604020202020204" pitchFamily="34" charset="0"/>
                        </a:rPr>
                        <a:t>Nal</a:t>
                      </a:r>
                      <a:r>
                        <a:rPr lang="en-US" sz="900" dirty="0">
                          <a:latin typeface="Arial" panose="020B0604020202020204" pitchFamily="34" charset="0"/>
                          <a:cs typeface="Arial" panose="020B0604020202020204" pitchFamily="34" charset="0"/>
                        </a:rPr>
                        <a:t>-IRI +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5-FU/LV, no modification</a:t>
                      </a:r>
                      <a:endParaRPr lang="en-US" sz="900" b="0" dirty="0">
                        <a:latin typeface="Arial" panose="020B0604020202020204" pitchFamily="34" charset="0"/>
                        <a:cs typeface="Arial" panose="020B0604020202020204" pitchFamily="34" charset="0"/>
                      </a:endParaRPr>
                    </a:p>
                  </a:txBody>
                  <a:tcPr marL="36000" marR="3600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728807471"/>
                  </a:ext>
                </a:extLst>
              </a:tr>
              <a:tr h="70969">
                <a:tc>
                  <a:txBody>
                    <a:bodyPr/>
                    <a:lstStyle/>
                    <a:p>
                      <a:r>
                        <a:rPr lang="en-US" sz="900" b="1" dirty="0">
                          <a:latin typeface="Arial" panose="020B0604020202020204" pitchFamily="34" charset="0"/>
                          <a:cs typeface="Arial" panose="020B0604020202020204" pitchFamily="34" charset="0"/>
                        </a:rPr>
                        <a:t>Median OS, months (95% CI)</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8.44 (5.26-11.04)</a:t>
                      </a:r>
                    </a:p>
                  </a:txBody>
                  <a:tcPr marL="0" marR="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6.67 (4.70-8.87)</a:t>
                      </a:r>
                    </a:p>
                  </a:txBody>
                  <a:tcPr marL="0" marR="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386912"/>
                  </a:ext>
                </a:extLst>
              </a:tr>
              <a:tr h="70969">
                <a:tc>
                  <a:txBody>
                    <a:bodyPr/>
                    <a:lstStyle/>
                    <a:p>
                      <a:r>
                        <a:rPr lang="en-US" sz="900" b="1" dirty="0">
                          <a:latin typeface="Arial" panose="020B0604020202020204" pitchFamily="34" charset="0"/>
                          <a:cs typeface="Arial" panose="020B0604020202020204" pitchFamily="34" charset="0"/>
                        </a:rPr>
                        <a:t>HR</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900" dirty="0">
                          <a:latin typeface="Arial" panose="020B0604020202020204" pitchFamily="34" charset="0"/>
                          <a:cs typeface="Arial" panose="020B0604020202020204" pitchFamily="34" charset="0"/>
                        </a:rPr>
                        <a:t>0.89 (0.59-1.35)</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27648"/>
                  </a:ext>
                </a:extLst>
              </a:tr>
            </a:tbl>
          </a:graphicData>
        </a:graphic>
      </p:graphicFrame>
      <p:sp>
        <p:nvSpPr>
          <p:cNvPr id="59" name="TextBox 58">
            <a:extLst>
              <a:ext uri="{FF2B5EF4-FFF2-40B4-BE49-F238E27FC236}">
                <a16:creationId xmlns:a16="http://schemas.microsoft.com/office/drawing/2014/main" id="{BF07985C-4B5B-8153-DC26-EBA02EB2A46C}"/>
              </a:ext>
            </a:extLst>
          </p:cNvPr>
          <p:cNvSpPr txBox="1"/>
          <p:nvPr/>
        </p:nvSpPr>
        <p:spPr>
          <a:xfrm>
            <a:off x="5668090" y="4553122"/>
            <a:ext cx="70532"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1</a:t>
            </a:r>
          </a:p>
          <a:p>
            <a:pPr algn="ctr"/>
            <a:r>
              <a:rPr lang="en-GB" sz="1000" dirty="0">
                <a:solidFill>
                  <a:schemeClr val="tx2"/>
                </a:solidFill>
                <a:latin typeface="Arial" panose="020B0604020202020204" pitchFamily="34" charset="0"/>
                <a:ea typeface="Aileron" charset="0"/>
                <a:cs typeface="Arial" panose="020B0604020202020204" pitchFamily="34" charset="0"/>
              </a:rPr>
              <a:t>1</a:t>
            </a:r>
          </a:p>
        </p:txBody>
      </p:sp>
      <p:sp>
        <p:nvSpPr>
          <p:cNvPr id="60" name="TextBox 59">
            <a:extLst>
              <a:ext uri="{FF2B5EF4-FFF2-40B4-BE49-F238E27FC236}">
                <a16:creationId xmlns:a16="http://schemas.microsoft.com/office/drawing/2014/main" id="{A00DF03B-7662-0FA4-3468-8F7C3B946260}"/>
              </a:ext>
            </a:extLst>
          </p:cNvPr>
          <p:cNvSpPr txBox="1"/>
          <p:nvPr/>
        </p:nvSpPr>
        <p:spPr>
          <a:xfrm>
            <a:off x="5175965" y="4553122"/>
            <a:ext cx="70532"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1</a:t>
            </a:r>
          </a:p>
          <a:p>
            <a:pPr algn="ctr"/>
            <a:r>
              <a:rPr lang="en-GB" sz="1000" dirty="0">
                <a:solidFill>
                  <a:schemeClr val="tx2"/>
                </a:solidFill>
                <a:latin typeface="Arial" panose="020B0604020202020204" pitchFamily="34" charset="0"/>
                <a:ea typeface="Aileron" charset="0"/>
                <a:cs typeface="Arial" panose="020B0604020202020204" pitchFamily="34" charset="0"/>
              </a:rPr>
              <a:t>3</a:t>
            </a:r>
          </a:p>
        </p:txBody>
      </p:sp>
      <p:sp>
        <p:nvSpPr>
          <p:cNvPr id="61" name="TextBox 60">
            <a:extLst>
              <a:ext uri="{FF2B5EF4-FFF2-40B4-BE49-F238E27FC236}">
                <a16:creationId xmlns:a16="http://schemas.microsoft.com/office/drawing/2014/main" id="{7C79AA10-C700-686A-5BF2-F5B97E3EDA48}"/>
              </a:ext>
            </a:extLst>
          </p:cNvPr>
          <p:cNvSpPr txBox="1"/>
          <p:nvPr/>
        </p:nvSpPr>
        <p:spPr>
          <a:xfrm>
            <a:off x="3764952" y="4553122"/>
            <a:ext cx="70532"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7</a:t>
            </a:r>
          </a:p>
          <a:p>
            <a:pPr algn="ctr"/>
            <a:r>
              <a:rPr lang="en-GB" sz="1000" dirty="0">
                <a:solidFill>
                  <a:schemeClr val="tx2"/>
                </a:solidFill>
                <a:latin typeface="Arial" panose="020B0604020202020204" pitchFamily="34" charset="0"/>
                <a:ea typeface="Aileron" charset="0"/>
                <a:cs typeface="Arial" panose="020B0604020202020204" pitchFamily="34" charset="0"/>
              </a:rPr>
              <a:t>7</a:t>
            </a:r>
          </a:p>
        </p:txBody>
      </p:sp>
      <p:sp>
        <p:nvSpPr>
          <p:cNvPr id="62" name="TextBox 61">
            <a:extLst>
              <a:ext uri="{FF2B5EF4-FFF2-40B4-BE49-F238E27FC236}">
                <a16:creationId xmlns:a16="http://schemas.microsoft.com/office/drawing/2014/main" id="{846F55DA-7BEC-346F-41A7-F3CF2EF65C85}"/>
              </a:ext>
            </a:extLst>
          </p:cNvPr>
          <p:cNvSpPr txBox="1"/>
          <p:nvPr/>
        </p:nvSpPr>
        <p:spPr>
          <a:xfrm>
            <a:off x="2766904" y="4553122"/>
            <a:ext cx="141064"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19</a:t>
            </a:r>
          </a:p>
          <a:p>
            <a:pPr algn="ctr"/>
            <a:r>
              <a:rPr lang="en-GB" sz="1000" dirty="0">
                <a:solidFill>
                  <a:schemeClr val="tx2"/>
                </a:solidFill>
                <a:latin typeface="Arial" panose="020B0604020202020204" pitchFamily="34" charset="0"/>
                <a:ea typeface="Aileron" charset="0"/>
                <a:cs typeface="Arial" panose="020B0604020202020204" pitchFamily="34" charset="0"/>
              </a:rPr>
              <a:t>10</a:t>
            </a:r>
          </a:p>
        </p:txBody>
      </p:sp>
      <p:sp>
        <p:nvSpPr>
          <p:cNvPr id="63" name="TextBox 62">
            <a:extLst>
              <a:ext uri="{FF2B5EF4-FFF2-40B4-BE49-F238E27FC236}">
                <a16:creationId xmlns:a16="http://schemas.microsoft.com/office/drawing/2014/main" id="{98A0B5A4-ECE9-207F-7381-BA2D170F965E}"/>
              </a:ext>
            </a:extLst>
          </p:cNvPr>
          <p:cNvSpPr txBox="1"/>
          <p:nvPr/>
        </p:nvSpPr>
        <p:spPr>
          <a:xfrm>
            <a:off x="1337726" y="4553122"/>
            <a:ext cx="141064"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48</a:t>
            </a:r>
          </a:p>
          <a:p>
            <a:pPr algn="ctr"/>
            <a:r>
              <a:rPr lang="en-GB" sz="1000" dirty="0">
                <a:solidFill>
                  <a:schemeClr val="tx2"/>
                </a:solidFill>
                <a:latin typeface="Arial" panose="020B0604020202020204" pitchFamily="34" charset="0"/>
                <a:ea typeface="Aileron" charset="0"/>
                <a:cs typeface="Arial" panose="020B0604020202020204" pitchFamily="34" charset="0"/>
              </a:rPr>
              <a:t>41</a:t>
            </a:r>
          </a:p>
        </p:txBody>
      </p:sp>
      <p:sp>
        <p:nvSpPr>
          <p:cNvPr id="98" name="TextBox 97">
            <a:extLst>
              <a:ext uri="{FF2B5EF4-FFF2-40B4-BE49-F238E27FC236}">
                <a16:creationId xmlns:a16="http://schemas.microsoft.com/office/drawing/2014/main" id="{0E066D5A-6467-0566-B8D2-A4176F7D9C7A}"/>
              </a:ext>
            </a:extLst>
          </p:cNvPr>
          <p:cNvSpPr txBox="1"/>
          <p:nvPr/>
        </p:nvSpPr>
        <p:spPr>
          <a:xfrm rot="16200000">
            <a:off x="5138867" y="2844026"/>
            <a:ext cx="2366221"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Progression-free survival</a:t>
            </a:r>
          </a:p>
        </p:txBody>
      </p:sp>
      <p:sp>
        <p:nvSpPr>
          <p:cNvPr id="99" name="TextBox 98">
            <a:extLst>
              <a:ext uri="{FF2B5EF4-FFF2-40B4-BE49-F238E27FC236}">
                <a16:creationId xmlns:a16="http://schemas.microsoft.com/office/drawing/2014/main" id="{CB4327D4-064C-6EC2-4AFE-9866CCAA521E}"/>
              </a:ext>
            </a:extLst>
          </p:cNvPr>
          <p:cNvSpPr txBox="1"/>
          <p:nvPr/>
        </p:nvSpPr>
        <p:spPr>
          <a:xfrm>
            <a:off x="6059276" y="4553122"/>
            <a:ext cx="617156" cy="153888"/>
          </a:xfrm>
          <a:prstGeom prst="rect">
            <a:avLst/>
          </a:prstGeom>
          <a:noFill/>
        </p:spPr>
        <p:txBody>
          <a:bodyPr wrap="none" lIns="0" tIns="0" rIns="0" bIns="0" rtlCol="0">
            <a:spAutoFit/>
          </a:bodyPr>
          <a:lstStyle/>
          <a:p>
            <a:pPr algn="r"/>
            <a:r>
              <a:rPr lang="en-GB" sz="1000" b="1" dirty="0">
                <a:solidFill>
                  <a:srgbClr val="211D1E"/>
                </a:solidFill>
                <a:effectLst/>
                <a:latin typeface="Arial" panose="020B0604020202020204" pitchFamily="34" charset="0"/>
                <a:cs typeface="Arial" panose="020B0604020202020204" pitchFamily="34" charset="0"/>
              </a:rPr>
              <a:t>No. at risk</a:t>
            </a:r>
          </a:p>
        </p:txBody>
      </p:sp>
      <p:sp>
        <p:nvSpPr>
          <p:cNvPr id="100" name="TextBox 99">
            <a:extLst>
              <a:ext uri="{FF2B5EF4-FFF2-40B4-BE49-F238E27FC236}">
                <a16:creationId xmlns:a16="http://schemas.microsoft.com/office/drawing/2014/main" id="{C9C678C8-C941-1E0C-F55C-DBBF8EC594E9}"/>
              </a:ext>
            </a:extLst>
          </p:cNvPr>
          <p:cNvSpPr txBox="1"/>
          <p:nvPr/>
        </p:nvSpPr>
        <p:spPr>
          <a:xfrm>
            <a:off x="7496894" y="4337678"/>
            <a:ext cx="3401224"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Time from randomisation (months)</a:t>
            </a:r>
          </a:p>
        </p:txBody>
      </p:sp>
      <p:sp>
        <p:nvSpPr>
          <p:cNvPr id="101" name="TextBox 100">
            <a:extLst>
              <a:ext uri="{FF2B5EF4-FFF2-40B4-BE49-F238E27FC236}">
                <a16:creationId xmlns:a16="http://schemas.microsoft.com/office/drawing/2014/main" id="{9F873486-00CC-2246-C151-92A232DE4464}"/>
              </a:ext>
            </a:extLst>
          </p:cNvPr>
          <p:cNvSpPr txBox="1"/>
          <p:nvPr/>
        </p:nvSpPr>
        <p:spPr>
          <a:xfrm>
            <a:off x="6570393" y="3315908"/>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30</a:t>
            </a:r>
          </a:p>
        </p:txBody>
      </p:sp>
      <p:sp>
        <p:nvSpPr>
          <p:cNvPr id="102" name="TextBox 101">
            <a:extLst>
              <a:ext uri="{FF2B5EF4-FFF2-40B4-BE49-F238E27FC236}">
                <a16:creationId xmlns:a16="http://schemas.microsoft.com/office/drawing/2014/main" id="{EE97F8E9-383F-3584-A828-4C4822786777}"/>
              </a:ext>
            </a:extLst>
          </p:cNvPr>
          <p:cNvSpPr txBox="1"/>
          <p:nvPr/>
        </p:nvSpPr>
        <p:spPr>
          <a:xfrm>
            <a:off x="6794401" y="416866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sp>
        <p:nvSpPr>
          <p:cNvPr id="103" name="TextBox 102">
            <a:extLst>
              <a:ext uri="{FF2B5EF4-FFF2-40B4-BE49-F238E27FC236}">
                <a16:creationId xmlns:a16="http://schemas.microsoft.com/office/drawing/2014/main" id="{C8A29C74-F31E-975B-7E9C-821C92247A4A}"/>
              </a:ext>
            </a:extLst>
          </p:cNvPr>
          <p:cNvSpPr txBox="1"/>
          <p:nvPr/>
        </p:nvSpPr>
        <p:spPr>
          <a:xfrm>
            <a:off x="6570393" y="3786405"/>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a:t>
            </a:r>
          </a:p>
        </p:txBody>
      </p:sp>
      <p:sp>
        <p:nvSpPr>
          <p:cNvPr id="104" name="TextBox 103">
            <a:extLst>
              <a:ext uri="{FF2B5EF4-FFF2-40B4-BE49-F238E27FC236}">
                <a16:creationId xmlns:a16="http://schemas.microsoft.com/office/drawing/2014/main" id="{99BDAFFD-9309-2499-C3AA-A6EA8EE747E4}"/>
              </a:ext>
            </a:extLst>
          </p:cNvPr>
          <p:cNvSpPr txBox="1"/>
          <p:nvPr/>
        </p:nvSpPr>
        <p:spPr>
          <a:xfrm>
            <a:off x="6570393" y="2849097"/>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50</a:t>
            </a:r>
          </a:p>
        </p:txBody>
      </p:sp>
      <p:sp>
        <p:nvSpPr>
          <p:cNvPr id="105" name="TextBox 104">
            <a:extLst>
              <a:ext uri="{FF2B5EF4-FFF2-40B4-BE49-F238E27FC236}">
                <a16:creationId xmlns:a16="http://schemas.microsoft.com/office/drawing/2014/main" id="{F105B201-E482-D2B7-4303-BDE6B004C3AC}"/>
              </a:ext>
            </a:extLst>
          </p:cNvPr>
          <p:cNvSpPr txBox="1"/>
          <p:nvPr/>
        </p:nvSpPr>
        <p:spPr>
          <a:xfrm>
            <a:off x="6570393" y="2385207"/>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70</a:t>
            </a:r>
          </a:p>
        </p:txBody>
      </p:sp>
      <p:sp>
        <p:nvSpPr>
          <p:cNvPr id="106" name="TextBox 105">
            <a:extLst>
              <a:ext uri="{FF2B5EF4-FFF2-40B4-BE49-F238E27FC236}">
                <a16:creationId xmlns:a16="http://schemas.microsoft.com/office/drawing/2014/main" id="{AACD4FCB-26FF-9951-D4C1-E23CDEA874E3}"/>
              </a:ext>
            </a:extLst>
          </p:cNvPr>
          <p:cNvSpPr txBox="1"/>
          <p:nvPr/>
        </p:nvSpPr>
        <p:spPr>
          <a:xfrm>
            <a:off x="6640925" y="4017390"/>
            <a:ext cx="70532"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a:t>
            </a:r>
          </a:p>
        </p:txBody>
      </p:sp>
      <p:sp>
        <p:nvSpPr>
          <p:cNvPr id="107" name="TextBox 106">
            <a:extLst>
              <a:ext uri="{FF2B5EF4-FFF2-40B4-BE49-F238E27FC236}">
                <a16:creationId xmlns:a16="http://schemas.microsoft.com/office/drawing/2014/main" id="{D40F67F6-102E-0D66-F062-97E76B18C326}"/>
              </a:ext>
            </a:extLst>
          </p:cNvPr>
          <p:cNvSpPr txBox="1"/>
          <p:nvPr/>
        </p:nvSpPr>
        <p:spPr>
          <a:xfrm>
            <a:off x="8201063" y="416866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9</a:t>
            </a:r>
          </a:p>
        </p:txBody>
      </p:sp>
      <p:sp>
        <p:nvSpPr>
          <p:cNvPr id="108" name="TextBox 107">
            <a:extLst>
              <a:ext uri="{FF2B5EF4-FFF2-40B4-BE49-F238E27FC236}">
                <a16:creationId xmlns:a16="http://schemas.microsoft.com/office/drawing/2014/main" id="{C1453C56-7E85-FB1C-931D-8E55E9B21F09}"/>
              </a:ext>
            </a:extLst>
          </p:cNvPr>
          <p:cNvSpPr txBox="1"/>
          <p:nvPr/>
        </p:nvSpPr>
        <p:spPr>
          <a:xfrm>
            <a:off x="8630064" y="416866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p:txBody>
      </p:sp>
      <p:sp>
        <p:nvSpPr>
          <p:cNvPr id="109" name="TextBox 108">
            <a:extLst>
              <a:ext uri="{FF2B5EF4-FFF2-40B4-BE49-F238E27FC236}">
                <a16:creationId xmlns:a16="http://schemas.microsoft.com/office/drawing/2014/main" id="{0272A3CF-904D-4D4A-C473-3E1757121AD7}"/>
              </a:ext>
            </a:extLst>
          </p:cNvPr>
          <p:cNvSpPr txBox="1"/>
          <p:nvPr/>
        </p:nvSpPr>
        <p:spPr>
          <a:xfrm>
            <a:off x="9106402" y="416866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15</a:t>
            </a:r>
          </a:p>
        </p:txBody>
      </p:sp>
      <p:sp>
        <p:nvSpPr>
          <p:cNvPr id="110" name="TextBox 109">
            <a:extLst>
              <a:ext uri="{FF2B5EF4-FFF2-40B4-BE49-F238E27FC236}">
                <a16:creationId xmlns:a16="http://schemas.microsoft.com/office/drawing/2014/main" id="{C0F247B9-52EF-FF10-78D5-49E16EFC8ED7}"/>
              </a:ext>
            </a:extLst>
          </p:cNvPr>
          <p:cNvSpPr txBox="1"/>
          <p:nvPr/>
        </p:nvSpPr>
        <p:spPr>
          <a:xfrm>
            <a:off x="6759135" y="4553122"/>
            <a:ext cx="141064"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53</a:t>
            </a:r>
          </a:p>
          <a:p>
            <a:pPr algn="ctr"/>
            <a:r>
              <a:rPr lang="en-GB" sz="1000" dirty="0">
                <a:solidFill>
                  <a:schemeClr val="tx2"/>
                </a:solidFill>
                <a:latin typeface="Arial" panose="020B0604020202020204" pitchFamily="34" charset="0"/>
                <a:ea typeface="Aileron" charset="0"/>
                <a:cs typeface="Arial" panose="020B0604020202020204" pitchFamily="34" charset="0"/>
              </a:rPr>
              <a:t>49</a:t>
            </a:r>
          </a:p>
        </p:txBody>
      </p:sp>
      <p:sp>
        <p:nvSpPr>
          <p:cNvPr id="111" name="TextBox 110">
            <a:extLst>
              <a:ext uri="{FF2B5EF4-FFF2-40B4-BE49-F238E27FC236}">
                <a16:creationId xmlns:a16="http://schemas.microsoft.com/office/drawing/2014/main" id="{46514452-1FC3-5856-F392-6AA13D7DCCF3}"/>
              </a:ext>
            </a:extLst>
          </p:cNvPr>
          <p:cNvSpPr txBox="1"/>
          <p:nvPr/>
        </p:nvSpPr>
        <p:spPr>
          <a:xfrm>
            <a:off x="6570393" y="3547853"/>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a:t>
            </a:r>
          </a:p>
        </p:txBody>
      </p:sp>
      <p:sp>
        <p:nvSpPr>
          <p:cNvPr id="112" name="TextBox 111">
            <a:extLst>
              <a:ext uri="{FF2B5EF4-FFF2-40B4-BE49-F238E27FC236}">
                <a16:creationId xmlns:a16="http://schemas.microsoft.com/office/drawing/2014/main" id="{A61F187E-EC89-81B7-9039-DE05A180D36A}"/>
              </a:ext>
            </a:extLst>
          </p:cNvPr>
          <p:cNvSpPr txBox="1"/>
          <p:nvPr/>
        </p:nvSpPr>
        <p:spPr>
          <a:xfrm>
            <a:off x="6570393" y="3086855"/>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40</a:t>
            </a:r>
          </a:p>
        </p:txBody>
      </p:sp>
      <p:sp>
        <p:nvSpPr>
          <p:cNvPr id="113" name="TextBox 112">
            <a:extLst>
              <a:ext uri="{FF2B5EF4-FFF2-40B4-BE49-F238E27FC236}">
                <a16:creationId xmlns:a16="http://schemas.microsoft.com/office/drawing/2014/main" id="{013EA4BC-F676-3145-A23C-B923117E567F}"/>
              </a:ext>
            </a:extLst>
          </p:cNvPr>
          <p:cNvSpPr txBox="1"/>
          <p:nvPr/>
        </p:nvSpPr>
        <p:spPr>
          <a:xfrm>
            <a:off x="6570393" y="2617152"/>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60</a:t>
            </a:r>
          </a:p>
        </p:txBody>
      </p:sp>
      <p:sp>
        <p:nvSpPr>
          <p:cNvPr id="114" name="TextBox 113">
            <a:extLst>
              <a:ext uri="{FF2B5EF4-FFF2-40B4-BE49-F238E27FC236}">
                <a16:creationId xmlns:a16="http://schemas.microsoft.com/office/drawing/2014/main" id="{EB352A78-F8C7-0EA6-2FA8-D19C1CBC907A}"/>
              </a:ext>
            </a:extLst>
          </p:cNvPr>
          <p:cNvSpPr txBox="1"/>
          <p:nvPr/>
        </p:nvSpPr>
        <p:spPr>
          <a:xfrm>
            <a:off x="6570393" y="2153262"/>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80</a:t>
            </a:r>
          </a:p>
        </p:txBody>
      </p:sp>
      <p:sp>
        <p:nvSpPr>
          <p:cNvPr id="115" name="TextBox 114">
            <a:extLst>
              <a:ext uri="{FF2B5EF4-FFF2-40B4-BE49-F238E27FC236}">
                <a16:creationId xmlns:a16="http://schemas.microsoft.com/office/drawing/2014/main" id="{B26A1EFE-7797-AC24-91C0-F2F0D11491C7}"/>
              </a:ext>
            </a:extLst>
          </p:cNvPr>
          <p:cNvSpPr txBox="1"/>
          <p:nvPr/>
        </p:nvSpPr>
        <p:spPr>
          <a:xfrm>
            <a:off x="7713671" y="4553122"/>
            <a:ext cx="141064"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15</a:t>
            </a:r>
          </a:p>
          <a:p>
            <a:pPr algn="ctr"/>
            <a:r>
              <a:rPr lang="en-GB" sz="1000" dirty="0">
                <a:solidFill>
                  <a:schemeClr val="tx2"/>
                </a:solidFill>
                <a:latin typeface="Arial" panose="020B0604020202020204" pitchFamily="34" charset="0"/>
                <a:ea typeface="Aileron" charset="0"/>
                <a:cs typeface="Arial" panose="020B0604020202020204" pitchFamily="34" charset="0"/>
              </a:rPr>
              <a:t>11</a:t>
            </a:r>
          </a:p>
        </p:txBody>
      </p:sp>
      <p:sp>
        <p:nvSpPr>
          <p:cNvPr id="116" name="TextBox 115">
            <a:extLst>
              <a:ext uri="{FF2B5EF4-FFF2-40B4-BE49-F238E27FC236}">
                <a16:creationId xmlns:a16="http://schemas.microsoft.com/office/drawing/2014/main" id="{45989E5A-DB29-F38C-F8C1-9AB4F181703A}"/>
              </a:ext>
            </a:extLst>
          </p:cNvPr>
          <p:cNvSpPr txBox="1"/>
          <p:nvPr/>
        </p:nvSpPr>
        <p:spPr>
          <a:xfrm>
            <a:off x="8157169" y="4553122"/>
            <a:ext cx="141064"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11</a:t>
            </a:r>
          </a:p>
          <a:p>
            <a:pPr algn="ctr"/>
            <a:r>
              <a:rPr lang="en-GB" sz="1000" dirty="0">
                <a:solidFill>
                  <a:schemeClr val="tx2"/>
                </a:solidFill>
                <a:latin typeface="Arial" panose="020B0604020202020204" pitchFamily="34" charset="0"/>
                <a:ea typeface="Aileron" charset="0"/>
                <a:cs typeface="Arial" panose="020B0604020202020204" pitchFamily="34" charset="0"/>
              </a:rPr>
              <a:t>7</a:t>
            </a:r>
          </a:p>
        </p:txBody>
      </p:sp>
      <p:sp>
        <p:nvSpPr>
          <p:cNvPr id="117" name="TextBox 116">
            <a:extLst>
              <a:ext uri="{FF2B5EF4-FFF2-40B4-BE49-F238E27FC236}">
                <a16:creationId xmlns:a16="http://schemas.microsoft.com/office/drawing/2014/main" id="{84A6A082-8FE5-FB5C-B76F-E1384008852D}"/>
              </a:ext>
            </a:extLst>
          </p:cNvPr>
          <p:cNvSpPr txBox="1"/>
          <p:nvPr/>
        </p:nvSpPr>
        <p:spPr>
          <a:xfrm>
            <a:off x="9162240" y="4553122"/>
            <a:ext cx="70532"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3</a:t>
            </a:r>
          </a:p>
          <a:p>
            <a:pPr algn="ctr"/>
            <a:r>
              <a:rPr lang="en-GB" sz="1000" dirty="0">
                <a:solidFill>
                  <a:schemeClr val="tx2"/>
                </a:solidFill>
                <a:latin typeface="Arial" panose="020B0604020202020204" pitchFamily="34" charset="0"/>
                <a:ea typeface="Aileron" charset="0"/>
                <a:cs typeface="Arial" panose="020B0604020202020204" pitchFamily="34" charset="0"/>
              </a:rPr>
              <a:t>2</a:t>
            </a:r>
          </a:p>
        </p:txBody>
      </p:sp>
      <p:sp>
        <p:nvSpPr>
          <p:cNvPr id="118" name="TextBox 117">
            <a:extLst>
              <a:ext uri="{FF2B5EF4-FFF2-40B4-BE49-F238E27FC236}">
                <a16:creationId xmlns:a16="http://schemas.microsoft.com/office/drawing/2014/main" id="{05A347D5-CE50-1BF9-C502-35DB86BEAD94}"/>
              </a:ext>
            </a:extLst>
          </p:cNvPr>
          <p:cNvSpPr txBox="1"/>
          <p:nvPr/>
        </p:nvSpPr>
        <p:spPr>
          <a:xfrm>
            <a:off x="10090097" y="4553122"/>
            <a:ext cx="70532"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1</a:t>
            </a:r>
          </a:p>
          <a:p>
            <a:pPr algn="ctr"/>
            <a:r>
              <a:rPr lang="en-GB" sz="1000" dirty="0">
                <a:solidFill>
                  <a:schemeClr val="tx2"/>
                </a:solidFill>
                <a:latin typeface="Arial" panose="020B0604020202020204" pitchFamily="34" charset="0"/>
                <a:ea typeface="Aileron" charset="0"/>
                <a:cs typeface="Arial" panose="020B0604020202020204" pitchFamily="34" charset="0"/>
              </a:rPr>
              <a:t>1</a:t>
            </a:r>
          </a:p>
        </p:txBody>
      </p:sp>
      <p:sp>
        <p:nvSpPr>
          <p:cNvPr id="119" name="TextBox 118">
            <a:extLst>
              <a:ext uri="{FF2B5EF4-FFF2-40B4-BE49-F238E27FC236}">
                <a16:creationId xmlns:a16="http://schemas.microsoft.com/office/drawing/2014/main" id="{2807C46D-D1EA-3978-D2BC-5E7B148AC6AC}"/>
              </a:ext>
            </a:extLst>
          </p:cNvPr>
          <p:cNvSpPr txBox="1"/>
          <p:nvPr/>
        </p:nvSpPr>
        <p:spPr>
          <a:xfrm>
            <a:off x="10583118" y="4553122"/>
            <a:ext cx="70532"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1</a:t>
            </a:r>
          </a:p>
          <a:p>
            <a:pPr algn="ctr"/>
            <a:r>
              <a:rPr lang="en-GB" sz="1000" dirty="0">
                <a:solidFill>
                  <a:schemeClr val="tx2"/>
                </a:solidFill>
                <a:latin typeface="Arial" panose="020B0604020202020204" pitchFamily="34" charset="0"/>
                <a:ea typeface="Aileron" charset="0"/>
                <a:cs typeface="Arial" panose="020B0604020202020204" pitchFamily="34" charset="0"/>
              </a:rPr>
              <a:t>1</a:t>
            </a:r>
          </a:p>
        </p:txBody>
      </p:sp>
      <p:pic>
        <p:nvPicPr>
          <p:cNvPr id="120" name="Picture 119">
            <a:extLst>
              <a:ext uri="{FF2B5EF4-FFF2-40B4-BE49-F238E27FC236}">
                <a16:creationId xmlns:a16="http://schemas.microsoft.com/office/drawing/2014/main" id="{C726E201-6A39-E61F-2424-B664E2C47987}"/>
              </a:ext>
            </a:extLst>
          </p:cNvPr>
          <p:cNvPicPr>
            <a:picLocks noChangeAspect="1"/>
          </p:cNvPicPr>
          <p:nvPr/>
        </p:nvPicPr>
        <p:blipFill>
          <a:blip r:embed="rId3"/>
          <a:srcRect/>
          <a:stretch/>
        </p:blipFill>
        <p:spPr>
          <a:xfrm>
            <a:off x="6761990" y="1753248"/>
            <a:ext cx="4991100" cy="2400300"/>
          </a:xfrm>
          <a:prstGeom prst="rect">
            <a:avLst/>
          </a:prstGeom>
          <a:solidFill>
            <a:schemeClr val="bg1"/>
          </a:solidFill>
        </p:spPr>
      </p:pic>
      <p:sp>
        <p:nvSpPr>
          <p:cNvPr id="121" name="TextBox 120">
            <a:extLst>
              <a:ext uri="{FF2B5EF4-FFF2-40B4-BE49-F238E27FC236}">
                <a16:creationId xmlns:a16="http://schemas.microsoft.com/office/drawing/2014/main" id="{AE4B0C1C-11CB-3706-382A-EF3B31653EEA}"/>
              </a:ext>
            </a:extLst>
          </p:cNvPr>
          <p:cNvSpPr txBox="1"/>
          <p:nvPr/>
        </p:nvSpPr>
        <p:spPr>
          <a:xfrm>
            <a:off x="7251928" y="416866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a:t>
            </a:r>
          </a:p>
        </p:txBody>
      </p:sp>
      <p:sp>
        <p:nvSpPr>
          <p:cNvPr id="122" name="TextBox 121">
            <a:extLst>
              <a:ext uri="{FF2B5EF4-FFF2-40B4-BE49-F238E27FC236}">
                <a16:creationId xmlns:a16="http://schemas.microsoft.com/office/drawing/2014/main" id="{92C3AE01-198F-9287-BD18-E771FAE35C4D}"/>
              </a:ext>
            </a:extLst>
          </p:cNvPr>
          <p:cNvSpPr txBox="1"/>
          <p:nvPr/>
        </p:nvSpPr>
        <p:spPr>
          <a:xfrm>
            <a:off x="7726104" y="416866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sp>
        <p:nvSpPr>
          <p:cNvPr id="123" name="TextBox 122">
            <a:extLst>
              <a:ext uri="{FF2B5EF4-FFF2-40B4-BE49-F238E27FC236}">
                <a16:creationId xmlns:a16="http://schemas.microsoft.com/office/drawing/2014/main" id="{DBBD47B1-49A6-3578-4313-F080548A193A}"/>
              </a:ext>
            </a:extLst>
          </p:cNvPr>
          <p:cNvSpPr txBox="1"/>
          <p:nvPr/>
        </p:nvSpPr>
        <p:spPr>
          <a:xfrm>
            <a:off x="9589002" y="416866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18</a:t>
            </a:r>
          </a:p>
        </p:txBody>
      </p:sp>
      <p:sp>
        <p:nvSpPr>
          <p:cNvPr id="124" name="TextBox 123">
            <a:extLst>
              <a:ext uri="{FF2B5EF4-FFF2-40B4-BE49-F238E27FC236}">
                <a16:creationId xmlns:a16="http://schemas.microsoft.com/office/drawing/2014/main" id="{00567071-A10E-49F8-1577-F3B3B745318D}"/>
              </a:ext>
            </a:extLst>
          </p:cNvPr>
          <p:cNvSpPr txBox="1"/>
          <p:nvPr/>
        </p:nvSpPr>
        <p:spPr>
          <a:xfrm>
            <a:off x="10058902" y="416866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21</a:t>
            </a:r>
          </a:p>
        </p:txBody>
      </p:sp>
      <p:sp>
        <p:nvSpPr>
          <p:cNvPr id="125" name="TextBox 124">
            <a:extLst>
              <a:ext uri="{FF2B5EF4-FFF2-40B4-BE49-F238E27FC236}">
                <a16:creationId xmlns:a16="http://schemas.microsoft.com/office/drawing/2014/main" id="{7EF976BC-BBBF-F495-DE94-5984E3F1263A}"/>
              </a:ext>
            </a:extLst>
          </p:cNvPr>
          <p:cNvSpPr txBox="1"/>
          <p:nvPr/>
        </p:nvSpPr>
        <p:spPr>
          <a:xfrm>
            <a:off x="10547852" y="416866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24</a:t>
            </a:r>
          </a:p>
        </p:txBody>
      </p:sp>
      <p:sp>
        <p:nvSpPr>
          <p:cNvPr id="126" name="TextBox 125">
            <a:extLst>
              <a:ext uri="{FF2B5EF4-FFF2-40B4-BE49-F238E27FC236}">
                <a16:creationId xmlns:a16="http://schemas.microsoft.com/office/drawing/2014/main" id="{E9D6E32C-4EF9-E763-62C0-58AD3DBA0DA3}"/>
              </a:ext>
            </a:extLst>
          </p:cNvPr>
          <p:cNvSpPr txBox="1"/>
          <p:nvPr/>
        </p:nvSpPr>
        <p:spPr>
          <a:xfrm>
            <a:off x="11497177" y="416866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30</a:t>
            </a:r>
          </a:p>
        </p:txBody>
      </p:sp>
      <p:sp>
        <p:nvSpPr>
          <p:cNvPr id="127" name="TextBox 126">
            <a:extLst>
              <a:ext uri="{FF2B5EF4-FFF2-40B4-BE49-F238E27FC236}">
                <a16:creationId xmlns:a16="http://schemas.microsoft.com/office/drawing/2014/main" id="{3B4957AB-1569-1709-2CE5-82C8C7BC88BF}"/>
              </a:ext>
            </a:extLst>
          </p:cNvPr>
          <p:cNvSpPr txBox="1"/>
          <p:nvPr/>
        </p:nvSpPr>
        <p:spPr>
          <a:xfrm>
            <a:off x="11024102" y="416866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27</a:t>
            </a:r>
          </a:p>
        </p:txBody>
      </p:sp>
      <p:sp>
        <p:nvSpPr>
          <p:cNvPr id="128" name="TextBox 127">
            <a:extLst>
              <a:ext uri="{FF2B5EF4-FFF2-40B4-BE49-F238E27FC236}">
                <a16:creationId xmlns:a16="http://schemas.microsoft.com/office/drawing/2014/main" id="{86F65DB0-B9A5-3F9B-86B1-ED2F66EEB914}"/>
              </a:ext>
            </a:extLst>
          </p:cNvPr>
          <p:cNvSpPr txBox="1"/>
          <p:nvPr/>
        </p:nvSpPr>
        <p:spPr>
          <a:xfrm>
            <a:off x="11555085" y="4553122"/>
            <a:ext cx="70532"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1</a:t>
            </a:r>
          </a:p>
          <a:p>
            <a:pPr algn="ctr"/>
            <a:r>
              <a:rPr lang="en-GB" sz="1000" dirty="0">
                <a:solidFill>
                  <a:schemeClr val="tx2"/>
                </a:solidFill>
                <a:latin typeface="Arial" panose="020B0604020202020204" pitchFamily="34" charset="0"/>
                <a:ea typeface="Aileron" charset="0"/>
                <a:cs typeface="Arial" panose="020B0604020202020204" pitchFamily="34" charset="0"/>
              </a:rPr>
              <a:t>0</a:t>
            </a:r>
          </a:p>
        </p:txBody>
      </p:sp>
      <p:sp>
        <p:nvSpPr>
          <p:cNvPr id="129" name="TextBox 128">
            <a:extLst>
              <a:ext uri="{FF2B5EF4-FFF2-40B4-BE49-F238E27FC236}">
                <a16:creationId xmlns:a16="http://schemas.microsoft.com/office/drawing/2014/main" id="{89298C95-F16D-F5ED-64AC-B33CE2061FE9}"/>
              </a:ext>
            </a:extLst>
          </p:cNvPr>
          <p:cNvSpPr txBox="1"/>
          <p:nvPr/>
        </p:nvSpPr>
        <p:spPr>
          <a:xfrm>
            <a:off x="11062960" y="4553122"/>
            <a:ext cx="70532"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1</a:t>
            </a:r>
          </a:p>
          <a:p>
            <a:pPr algn="ctr"/>
            <a:r>
              <a:rPr lang="en-GB" sz="1000" dirty="0">
                <a:solidFill>
                  <a:schemeClr val="tx2"/>
                </a:solidFill>
                <a:latin typeface="Arial" panose="020B0604020202020204" pitchFamily="34" charset="0"/>
                <a:ea typeface="Aileron" charset="0"/>
                <a:cs typeface="Arial" panose="020B0604020202020204" pitchFamily="34" charset="0"/>
              </a:rPr>
              <a:t>1</a:t>
            </a:r>
          </a:p>
        </p:txBody>
      </p:sp>
      <p:sp>
        <p:nvSpPr>
          <p:cNvPr id="130" name="TextBox 129">
            <a:extLst>
              <a:ext uri="{FF2B5EF4-FFF2-40B4-BE49-F238E27FC236}">
                <a16:creationId xmlns:a16="http://schemas.microsoft.com/office/drawing/2014/main" id="{8846D799-3877-2E8D-1CC0-EAC180E9538D}"/>
              </a:ext>
            </a:extLst>
          </p:cNvPr>
          <p:cNvSpPr txBox="1"/>
          <p:nvPr/>
        </p:nvSpPr>
        <p:spPr>
          <a:xfrm>
            <a:off x="9651947" y="4553122"/>
            <a:ext cx="70532"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2</a:t>
            </a:r>
          </a:p>
          <a:p>
            <a:pPr algn="ctr"/>
            <a:r>
              <a:rPr lang="en-GB" sz="1000" dirty="0">
                <a:solidFill>
                  <a:schemeClr val="tx2"/>
                </a:solidFill>
                <a:latin typeface="Arial" panose="020B0604020202020204" pitchFamily="34" charset="0"/>
                <a:ea typeface="Aileron" charset="0"/>
                <a:cs typeface="Arial" panose="020B0604020202020204" pitchFamily="34" charset="0"/>
              </a:rPr>
              <a:t>2</a:t>
            </a:r>
          </a:p>
        </p:txBody>
      </p:sp>
      <p:sp>
        <p:nvSpPr>
          <p:cNvPr id="131" name="TextBox 130">
            <a:extLst>
              <a:ext uri="{FF2B5EF4-FFF2-40B4-BE49-F238E27FC236}">
                <a16:creationId xmlns:a16="http://schemas.microsoft.com/office/drawing/2014/main" id="{9425AA21-D4AD-A5F4-1E37-6D1C082245C6}"/>
              </a:ext>
            </a:extLst>
          </p:cNvPr>
          <p:cNvSpPr txBox="1"/>
          <p:nvPr/>
        </p:nvSpPr>
        <p:spPr>
          <a:xfrm>
            <a:off x="8689165" y="4553122"/>
            <a:ext cx="70532"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6</a:t>
            </a:r>
          </a:p>
          <a:p>
            <a:pPr algn="ctr"/>
            <a:r>
              <a:rPr lang="en-GB" sz="1000" dirty="0">
                <a:solidFill>
                  <a:schemeClr val="tx2"/>
                </a:solidFill>
                <a:latin typeface="Arial" panose="020B0604020202020204" pitchFamily="34" charset="0"/>
                <a:ea typeface="Aileron" charset="0"/>
                <a:cs typeface="Arial" panose="020B0604020202020204" pitchFamily="34" charset="0"/>
              </a:rPr>
              <a:t>4</a:t>
            </a:r>
          </a:p>
        </p:txBody>
      </p:sp>
      <p:sp>
        <p:nvSpPr>
          <p:cNvPr id="132" name="TextBox 131">
            <a:extLst>
              <a:ext uri="{FF2B5EF4-FFF2-40B4-BE49-F238E27FC236}">
                <a16:creationId xmlns:a16="http://schemas.microsoft.com/office/drawing/2014/main" id="{2AFA41B5-61B4-5BD5-DAF7-41DA812FBA9F}"/>
              </a:ext>
            </a:extLst>
          </p:cNvPr>
          <p:cNvSpPr txBox="1"/>
          <p:nvPr/>
        </p:nvSpPr>
        <p:spPr>
          <a:xfrm>
            <a:off x="7224721" y="4553122"/>
            <a:ext cx="141064"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26</a:t>
            </a:r>
          </a:p>
          <a:p>
            <a:pPr algn="ctr"/>
            <a:r>
              <a:rPr lang="en-GB" sz="1000" dirty="0">
                <a:solidFill>
                  <a:schemeClr val="tx2"/>
                </a:solidFill>
                <a:latin typeface="Arial" panose="020B0604020202020204" pitchFamily="34" charset="0"/>
                <a:ea typeface="Aileron" charset="0"/>
                <a:cs typeface="Arial" panose="020B0604020202020204" pitchFamily="34" charset="0"/>
              </a:rPr>
              <a:t>22</a:t>
            </a:r>
          </a:p>
        </p:txBody>
      </p:sp>
      <p:sp>
        <p:nvSpPr>
          <p:cNvPr id="133" name="TextBox 132">
            <a:extLst>
              <a:ext uri="{FF2B5EF4-FFF2-40B4-BE49-F238E27FC236}">
                <a16:creationId xmlns:a16="http://schemas.microsoft.com/office/drawing/2014/main" id="{58D60F9C-F302-CE95-1E1A-06921B4A9F47}"/>
              </a:ext>
            </a:extLst>
          </p:cNvPr>
          <p:cNvSpPr txBox="1"/>
          <p:nvPr/>
        </p:nvSpPr>
        <p:spPr>
          <a:xfrm>
            <a:off x="6570393" y="1911962"/>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90</a:t>
            </a:r>
          </a:p>
        </p:txBody>
      </p:sp>
      <p:sp>
        <p:nvSpPr>
          <p:cNvPr id="134" name="TextBox 133">
            <a:extLst>
              <a:ext uri="{FF2B5EF4-FFF2-40B4-BE49-F238E27FC236}">
                <a16:creationId xmlns:a16="http://schemas.microsoft.com/office/drawing/2014/main" id="{313642AD-44E5-3FB5-1770-6C3F2D4B1D4C}"/>
              </a:ext>
            </a:extLst>
          </p:cNvPr>
          <p:cNvSpPr txBox="1"/>
          <p:nvPr/>
        </p:nvSpPr>
        <p:spPr>
          <a:xfrm>
            <a:off x="6499861" y="1683362"/>
            <a:ext cx="21159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100</a:t>
            </a:r>
          </a:p>
        </p:txBody>
      </p:sp>
      <p:graphicFrame>
        <p:nvGraphicFramePr>
          <p:cNvPr id="135" name="Table 134">
            <a:extLst>
              <a:ext uri="{FF2B5EF4-FFF2-40B4-BE49-F238E27FC236}">
                <a16:creationId xmlns:a16="http://schemas.microsoft.com/office/drawing/2014/main" id="{192D243C-3C0A-068A-87EE-878F01A0C427}"/>
              </a:ext>
            </a:extLst>
          </p:cNvPr>
          <p:cNvGraphicFramePr>
            <a:graphicFrameLocks noGrp="1"/>
          </p:cNvGraphicFramePr>
          <p:nvPr/>
        </p:nvGraphicFramePr>
        <p:xfrm>
          <a:off x="8051669" y="1679259"/>
          <a:ext cx="3255645" cy="881280"/>
        </p:xfrm>
        <a:graphic>
          <a:graphicData uri="http://schemas.openxmlformats.org/drawingml/2006/table">
            <a:tbl>
              <a:tblPr firstRow="1" bandRow="1">
                <a:tableStyleId>{5C22544A-7EE6-4342-B048-85BDC9FD1C3A}</a:tableStyleId>
              </a:tblPr>
              <a:tblGrid>
                <a:gridCol w="1373647">
                  <a:extLst>
                    <a:ext uri="{9D8B030D-6E8A-4147-A177-3AD203B41FA5}">
                      <a16:colId xmlns:a16="http://schemas.microsoft.com/office/drawing/2014/main" val="2870562913"/>
                    </a:ext>
                  </a:extLst>
                </a:gridCol>
                <a:gridCol w="940999">
                  <a:extLst>
                    <a:ext uri="{9D8B030D-6E8A-4147-A177-3AD203B41FA5}">
                      <a16:colId xmlns:a16="http://schemas.microsoft.com/office/drawing/2014/main" val="3546940678"/>
                    </a:ext>
                  </a:extLst>
                </a:gridCol>
                <a:gridCol w="940999">
                  <a:extLst>
                    <a:ext uri="{9D8B030D-6E8A-4147-A177-3AD203B41FA5}">
                      <a16:colId xmlns:a16="http://schemas.microsoft.com/office/drawing/2014/main" val="2129270681"/>
                    </a:ext>
                  </a:extLst>
                </a:gridCol>
              </a:tblGrid>
              <a:tr h="132179">
                <a:tc>
                  <a:txBody>
                    <a:bodyPr/>
                    <a:lstStyle/>
                    <a:p>
                      <a:endParaRPr lang="en-US" sz="900" b="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err="1">
                          <a:latin typeface="Arial" panose="020B0604020202020204" pitchFamily="34" charset="0"/>
                          <a:cs typeface="Arial" panose="020B0604020202020204" pitchFamily="34" charset="0"/>
                        </a:rPr>
                        <a:t>Nal</a:t>
                      </a:r>
                      <a:r>
                        <a:rPr lang="en-US" sz="900" dirty="0">
                          <a:latin typeface="Arial" panose="020B0604020202020204" pitchFamily="34" charset="0"/>
                          <a:cs typeface="Arial" panose="020B0604020202020204" pitchFamily="34" charset="0"/>
                        </a:rPr>
                        <a:t>-IRI +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5-FU/LV, early modification</a:t>
                      </a:r>
                      <a:endParaRPr lang="en-US" sz="900" b="0" dirty="0">
                        <a:latin typeface="Arial" panose="020B0604020202020204" pitchFamily="34" charset="0"/>
                        <a:cs typeface="Arial" panose="020B0604020202020204" pitchFamily="34" charset="0"/>
                      </a:endParaRPr>
                    </a:p>
                  </a:txBody>
                  <a:tcPr marL="36000" marR="3600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err="1">
                          <a:latin typeface="Arial" panose="020B0604020202020204" pitchFamily="34" charset="0"/>
                          <a:cs typeface="Arial" panose="020B0604020202020204" pitchFamily="34" charset="0"/>
                        </a:rPr>
                        <a:t>Nal</a:t>
                      </a:r>
                      <a:r>
                        <a:rPr lang="en-US" sz="900" dirty="0">
                          <a:latin typeface="Arial" panose="020B0604020202020204" pitchFamily="34" charset="0"/>
                          <a:cs typeface="Arial" panose="020B0604020202020204" pitchFamily="34" charset="0"/>
                        </a:rPr>
                        <a:t>-IRI +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5-FU/LV, no modification</a:t>
                      </a:r>
                      <a:endParaRPr lang="en-US" sz="900" b="0" dirty="0">
                        <a:latin typeface="Arial" panose="020B0604020202020204" pitchFamily="34" charset="0"/>
                        <a:cs typeface="Arial" panose="020B0604020202020204" pitchFamily="34" charset="0"/>
                      </a:endParaRPr>
                    </a:p>
                  </a:txBody>
                  <a:tcPr marL="36000" marR="3600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728807471"/>
                  </a:ext>
                </a:extLst>
              </a:tr>
              <a:tr h="70969">
                <a:tc>
                  <a:txBody>
                    <a:bodyPr/>
                    <a:lstStyle/>
                    <a:p>
                      <a:r>
                        <a:rPr lang="en-US" sz="900" b="1" dirty="0">
                          <a:latin typeface="Arial" panose="020B0604020202020204" pitchFamily="34" charset="0"/>
                          <a:cs typeface="Arial" panose="020B0604020202020204" pitchFamily="34" charset="0"/>
                        </a:rPr>
                        <a:t>Median PFS, months (95% CI)</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4.21 (2.79-5.72)</a:t>
                      </a:r>
                    </a:p>
                  </a:txBody>
                  <a:tcPr marL="0" marR="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3.06 (1.45-4.53)</a:t>
                      </a:r>
                    </a:p>
                  </a:txBody>
                  <a:tcPr marL="0" marR="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386912"/>
                  </a:ext>
                </a:extLst>
              </a:tr>
              <a:tr h="70969">
                <a:tc>
                  <a:txBody>
                    <a:bodyPr/>
                    <a:lstStyle/>
                    <a:p>
                      <a:r>
                        <a:rPr lang="en-US" sz="900" b="1" dirty="0">
                          <a:latin typeface="Arial" panose="020B0604020202020204" pitchFamily="34" charset="0"/>
                          <a:cs typeface="Arial" panose="020B0604020202020204" pitchFamily="34" charset="0"/>
                        </a:rPr>
                        <a:t>HR</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900" dirty="0">
                          <a:latin typeface="Arial" panose="020B0604020202020204" pitchFamily="34" charset="0"/>
                          <a:cs typeface="Arial" panose="020B0604020202020204" pitchFamily="34" charset="0"/>
                        </a:rPr>
                        <a:t>0.74 (0.48-1.13)</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27648"/>
                  </a:ext>
                </a:extLst>
              </a:tr>
            </a:tbl>
          </a:graphicData>
        </a:graphic>
      </p:graphicFrame>
    </p:spTree>
    <p:extLst>
      <p:ext uri="{BB962C8B-B14F-4D97-AF65-F5344CB8AC3E}">
        <p14:creationId xmlns:p14="http://schemas.microsoft.com/office/powerpoint/2010/main" val="384358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111C7DE5-85CC-3389-4EAC-1DAEE3ADF0AC}"/>
              </a:ext>
            </a:extLst>
          </p:cNvPr>
          <p:cNvSpPr>
            <a:spLocks noGrp="1"/>
          </p:cNvSpPr>
          <p:nvPr>
            <p:ph type="title"/>
          </p:nvPr>
        </p:nvSpPr>
        <p:spPr>
          <a:xfrm>
            <a:off x="619201" y="175730"/>
            <a:ext cx="10963199" cy="475563"/>
          </a:xfrm>
        </p:spPr>
        <p:txBody>
          <a:bodyPr>
            <a:normAutofit/>
          </a:bodyPr>
          <a:lstStyle/>
          <a:p>
            <a:r>
              <a:rPr lang="en-US" dirty="0"/>
              <a:t>Potential molecular targets in </a:t>
            </a:r>
            <a:r>
              <a:rPr lang="en-US" dirty="0" err="1"/>
              <a:t>pdac</a:t>
            </a:r>
            <a:endParaRPr lang="en-US" dirty="0"/>
          </a:p>
        </p:txBody>
      </p:sp>
      <p:sp>
        <p:nvSpPr>
          <p:cNvPr id="2" name="Slide Number Placeholder 1">
            <a:extLst>
              <a:ext uri="{FF2B5EF4-FFF2-40B4-BE49-F238E27FC236}">
                <a16:creationId xmlns:a16="http://schemas.microsoft.com/office/drawing/2014/main" id="{94D9928B-963B-2E28-18BB-5372606EFE8C}"/>
              </a:ext>
            </a:extLst>
          </p:cNvPr>
          <p:cNvSpPr>
            <a:spLocks noGrp="1"/>
          </p:cNvSpPr>
          <p:nvPr>
            <p:ph type="sldNum" sz="quarter" idx="4"/>
          </p:nvPr>
        </p:nvSpPr>
        <p:spPr>
          <a:xfrm>
            <a:off x="10800523" y="6428359"/>
            <a:ext cx="781877" cy="365125"/>
          </a:xfrm>
        </p:spPr>
        <p:txBody>
          <a:bodyPr/>
          <a:lstStyle/>
          <a:p>
            <a:fld id="{DF991027-FBF9-164C-8811-C602B5B4988C}" type="slidenum">
              <a:rPr lang="en-US" smtClean="0"/>
              <a:pPr/>
              <a:t>21</a:t>
            </a:fld>
            <a:endParaRPr lang="en-US"/>
          </a:p>
        </p:txBody>
      </p:sp>
      <p:sp>
        <p:nvSpPr>
          <p:cNvPr id="21" name="Content Placeholder 20">
            <a:extLst>
              <a:ext uri="{FF2B5EF4-FFF2-40B4-BE49-F238E27FC236}">
                <a16:creationId xmlns:a16="http://schemas.microsoft.com/office/drawing/2014/main" id="{46E47FDF-6B00-78AC-BEA3-7D5C5B64F753}"/>
              </a:ext>
            </a:extLst>
          </p:cNvPr>
          <p:cNvSpPr>
            <a:spLocks noGrp="1"/>
          </p:cNvSpPr>
          <p:nvPr>
            <p:ph sz="quarter" idx="15"/>
          </p:nvPr>
        </p:nvSpPr>
        <p:spPr>
          <a:xfrm>
            <a:off x="609600" y="6183318"/>
            <a:ext cx="11521280" cy="365125"/>
          </a:xfrm>
        </p:spPr>
        <p:txBody>
          <a:bodyPr/>
          <a:lstStyle/>
          <a:p>
            <a:pPr>
              <a:lnSpc>
                <a:spcPct val="85000"/>
              </a:lnSpc>
              <a:spcBef>
                <a:spcPts val="0"/>
              </a:spcBef>
              <a:spcAft>
                <a:spcPts val="300"/>
              </a:spcAft>
            </a:pPr>
            <a:r>
              <a:rPr lang="en-GB" sz="900" dirty="0">
                <a:solidFill>
                  <a:schemeClr val="tx2"/>
                </a:solidFill>
              </a:rPr>
              <a:t>ADC, antibody-drug conjugate; ALK, anaplastic lymphoma kinase; ARID1A, AT-rich interaction domain 1A; ATR, ataxia telangiectasia and Rad3-related protein; (bi)Ab, (bi-specific) antibody; BRAF, B-Raf proto-oncogene serine/threonine kinase; CAR-T, chimeric antigen receptor T-cell therapy; CTLA-4; cytotoxic T-lymphocyte-associated protein 4; DDR, DNA damage repair; EGFR, epidermal growth factor receptor; FAK, focal adhesion kinase; FAP, fibroblast activation protein; FGFR, fibroblast growth factor receptor; HDAC, histone deacetylase 6; </a:t>
            </a:r>
            <a:r>
              <a:rPr lang="en-GB" sz="900" dirty="0" err="1">
                <a:solidFill>
                  <a:schemeClr val="tx2"/>
                </a:solidFill>
              </a:rPr>
              <a:t>inh</a:t>
            </a:r>
            <a:r>
              <a:rPr lang="en-GB" sz="900" dirty="0">
                <a:solidFill>
                  <a:schemeClr val="tx2"/>
                </a:solidFill>
              </a:rPr>
              <a:t>, inhibitor; HER2/3, human epidermal growth factor receptor 2/3; KRAS, Kirsten rat sarcoma viral oncogene homolog; MEK, mitogen-activated protein kinase </a:t>
            </a:r>
            <a:r>
              <a:rPr lang="en-GB" sz="900" dirty="0" err="1">
                <a:solidFill>
                  <a:schemeClr val="tx2"/>
                </a:solidFill>
              </a:rPr>
              <a:t>kinase</a:t>
            </a:r>
            <a:r>
              <a:rPr lang="en-GB" sz="900" dirty="0">
                <a:solidFill>
                  <a:schemeClr val="tx2"/>
                </a:solidFill>
              </a:rPr>
              <a:t>; MSI, microsatellite instability; MSLN, mesothelin; NRG1, neuregulin-1; NTRK, neurotrophic tyrosine receptor kinase; PARP, poly(ADP-ribose) polymerase; PD-1, programmed cell death protein 1; PDAC, pancreatic ductal adenocarcinoma; PRRT, peptide receptor radionuclide therapy; RAS, rat sarcoma; RET, rearranged during transfection; ROS, ROS proto-oncogene receptor tyrosine kinase; siG12D LODER, small interfering RNA G12D Local Drug </a:t>
            </a:r>
            <a:r>
              <a:rPr lang="en-GB" sz="900" dirty="0" err="1">
                <a:solidFill>
                  <a:schemeClr val="tx2"/>
                </a:solidFill>
              </a:rPr>
              <a:t>EluteR</a:t>
            </a:r>
            <a:r>
              <a:rPr lang="en-GB" sz="900" dirty="0">
                <a:solidFill>
                  <a:schemeClr val="tx2"/>
                </a:solidFill>
              </a:rPr>
              <a:t>; TCR, T-cell receptor; TKI, tyrosine kinase inhibitor; TMB, tumour mutational burden; TP53, tumour protein p53 gene; WT, wild-type</a:t>
            </a:r>
          </a:p>
          <a:p>
            <a:pPr>
              <a:lnSpc>
                <a:spcPct val="85000"/>
              </a:lnSpc>
              <a:spcBef>
                <a:spcPts val="0"/>
              </a:spcBef>
              <a:spcAft>
                <a:spcPts val="300"/>
              </a:spcAft>
            </a:pPr>
            <a:r>
              <a:rPr lang="en-GB" sz="900" dirty="0">
                <a:solidFill>
                  <a:schemeClr val="tx2"/>
                </a:solidFill>
              </a:rPr>
              <a:t>Zhen DB, et al. </a:t>
            </a:r>
            <a:r>
              <a:rPr lang="en-GB" sz="900" dirty="0" err="1">
                <a:solidFill>
                  <a:schemeClr val="tx2"/>
                </a:solidFill>
              </a:rPr>
              <a:t>Therap</a:t>
            </a:r>
            <a:r>
              <a:rPr lang="en-GB" sz="900" dirty="0">
                <a:solidFill>
                  <a:schemeClr val="tx2"/>
                </a:solidFill>
              </a:rPr>
              <a:t> Adv Gastroenterol 2023;16:17562848231171456</a:t>
            </a:r>
          </a:p>
        </p:txBody>
      </p:sp>
      <p:grpSp>
        <p:nvGrpSpPr>
          <p:cNvPr id="8" name="Group 7">
            <a:extLst>
              <a:ext uri="{FF2B5EF4-FFF2-40B4-BE49-F238E27FC236}">
                <a16:creationId xmlns:a16="http://schemas.microsoft.com/office/drawing/2014/main" id="{B868C131-F5E3-7961-B127-48D6377F21E8}"/>
              </a:ext>
            </a:extLst>
          </p:cNvPr>
          <p:cNvGrpSpPr/>
          <p:nvPr/>
        </p:nvGrpSpPr>
        <p:grpSpPr>
          <a:xfrm>
            <a:off x="1220407" y="719574"/>
            <a:ext cx="7869850" cy="5157070"/>
            <a:chOff x="2289976" y="932729"/>
            <a:chExt cx="7931538" cy="5230285"/>
          </a:xfrm>
        </p:grpSpPr>
        <p:graphicFrame>
          <p:nvGraphicFramePr>
            <p:cNvPr id="31" name="Chart 30">
              <a:extLst>
                <a:ext uri="{FF2B5EF4-FFF2-40B4-BE49-F238E27FC236}">
                  <a16:creationId xmlns:a16="http://schemas.microsoft.com/office/drawing/2014/main" id="{6AA0A1B4-F997-31D7-350C-5FB9A8570E86}"/>
                </a:ext>
              </a:extLst>
            </p:cNvPr>
            <p:cNvGraphicFramePr/>
            <p:nvPr/>
          </p:nvGraphicFramePr>
          <p:xfrm>
            <a:off x="2289976" y="1449515"/>
            <a:ext cx="7068121" cy="4677539"/>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AA9CA85A-29BD-089E-B5A1-D43E18A7E427}"/>
                </a:ext>
              </a:extLst>
            </p:cNvPr>
            <p:cNvSpPr txBox="1"/>
            <p:nvPr/>
          </p:nvSpPr>
          <p:spPr>
            <a:xfrm>
              <a:off x="2855640" y="1971594"/>
              <a:ext cx="1306448" cy="436273"/>
            </a:xfrm>
            <a:prstGeom prst="rect">
              <a:avLst/>
            </a:prstGeom>
            <a:noFill/>
          </p:spPr>
          <p:txBody>
            <a:bodyPr wrap="none" lIns="0" tIns="0" rIns="0" bIns="0" rtlCol="0">
              <a:spAutoFit/>
            </a:bodyPr>
            <a:lstStyle/>
            <a:p>
              <a:pPr>
                <a:lnSpc>
                  <a:spcPct val="90000"/>
                </a:lnSpc>
              </a:pPr>
              <a:r>
                <a:rPr lang="en-GB" sz="1050" dirty="0">
                  <a:latin typeface="Arial" panose="020B0604020202020204" pitchFamily="34" charset="0"/>
                  <a:ea typeface="Aileron Bold" charset="0"/>
                  <a:cs typeface="Arial" panose="020B0604020202020204" pitchFamily="34" charset="0"/>
                </a:rPr>
                <a:t>Claudin 18.2 Ab, </a:t>
              </a:r>
              <a:r>
                <a:rPr lang="en-GB" sz="1050" dirty="0" err="1">
                  <a:latin typeface="Arial" panose="020B0604020202020204" pitchFamily="34" charset="0"/>
                  <a:ea typeface="Aileron Bold" charset="0"/>
                  <a:cs typeface="Arial" panose="020B0604020202020204" pitchFamily="34" charset="0"/>
                </a:rPr>
                <a:t>biAb</a:t>
              </a:r>
              <a:endParaRPr lang="en-GB" sz="1050" dirty="0">
                <a:latin typeface="Arial" panose="020B0604020202020204" pitchFamily="34" charset="0"/>
                <a:ea typeface="Aileron Bold" charset="0"/>
                <a:cs typeface="Arial" panose="020B0604020202020204" pitchFamily="34" charset="0"/>
              </a:endParaRPr>
            </a:p>
            <a:p>
              <a:pPr>
                <a:lnSpc>
                  <a:spcPct val="90000"/>
                </a:lnSpc>
              </a:pPr>
              <a:r>
                <a:rPr lang="en-GB" sz="1050" dirty="0">
                  <a:latin typeface="Arial" panose="020B0604020202020204" pitchFamily="34" charset="0"/>
                  <a:ea typeface="Aileron Bold" charset="0"/>
                  <a:cs typeface="Arial" panose="020B0604020202020204" pitchFamily="34" charset="0"/>
                </a:rPr>
                <a:t>Claudin 18.2 ADC</a:t>
              </a:r>
            </a:p>
            <a:p>
              <a:pPr>
                <a:lnSpc>
                  <a:spcPct val="90000"/>
                </a:lnSpc>
              </a:pPr>
              <a:r>
                <a:rPr lang="en-GB" sz="1050" dirty="0">
                  <a:latin typeface="Arial" panose="020B0604020202020204" pitchFamily="34" charset="0"/>
                  <a:ea typeface="Aileron Bold" charset="0"/>
                  <a:cs typeface="Arial" panose="020B0604020202020204" pitchFamily="34" charset="0"/>
                </a:rPr>
                <a:t>CAR-T cells</a:t>
              </a:r>
            </a:p>
          </p:txBody>
        </p:sp>
        <p:sp>
          <p:nvSpPr>
            <p:cNvPr id="26" name="TextBox 25">
              <a:extLst>
                <a:ext uri="{FF2B5EF4-FFF2-40B4-BE49-F238E27FC236}">
                  <a16:creationId xmlns:a16="http://schemas.microsoft.com/office/drawing/2014/main" id="{4AB8C2D4-834C-6003-1EE5-8EF98BDFB4EF}"/>
                </a:ext>
              </a:extLst>
            </p:cNvPr>
            <p:cNvSpPr txBox="1"/>
            <p:nvPr/>
          </p:nvSpPr>
          <p:spPr>
            <a:xfrm>
              <a:off x="3067158" y="2950318"/>
              <a:ext cx="610745" cy="145424"/>
            </a:xfrm>
            <a:prstGeom prst="rect">
              <a:avLst/>
            </a:prstGeom>
            <a:noFill/>
          </p:spPr>
          <p:txBody>
            <a:bodyPr wrap="none" lIns="0" tIns="0" rIns="0" bIns="0" rtlCol="0">
              <a:spAutoFit/>
            </a:bodyPr>
            <a:lstStyle/>
            <a:p>
              <a:pPr>
                <a:lnSpc>
                  <a:spcPct val="90000"/>
                </a:lnSpc>
                <a:spcAft>
                  <a:spcPts val="300"/>
                </a:spcAft>
              </a:pPr>
              <a:r>
                <a:rPr lang="en-GB" sz="1050" dirty="0">
                  <a:latin typeface="Arial" panose="020B0604020202020204" pitchFamily="34" charset="0"/>
                  <a:ea typeface="Aileron Bold" charset="0"/>
                  <a:cs typeface="Arial" panose="020B0604020202020204" pitchFamily="34" charset="0"/>
                </a:rPr>
                <a:t>FGFR TKI</a:t>
              </a:r>
            </a:p>
          </p:txBody>
        </p:sp>
        <p:sp>
          <p:nvSpPr>
            <p:cNvPr id="27" name="TextBox 26">
              <a:extLst>
                <a:ext uri="{FF2B5EF4-FFF2-40B4-BE49-F238E27FC236}">
                  <a16:creationId xmlns:a16="http://schemas.microsoft.com/office/drawing/2014/main" id="{9DA65CB3-005D-31E6-2D0D-429DA83798D8}"/>
                </a:ext>
              </a:extLst>
            </p:cNvPr>
            <p:cNvSpPr txBox="1"/>
            <p:nvPr/>
          </p:nvSpPr>
          <p:spPr>
            <a:xfrm>
              <a:off x="2631723" y="3607590"/>
              <a:ext cx="892873" cy="145424"/>
            </a:xfrm>
            <a:prstGeom prst="rect">
              <a:avLst/>
            </a:prstGeom>
            <a:noFill/>
          </p:spPr>
          <p:txBody>
            <a:bodyPr wrap="none" lIns="0" tIns="0" rIns="0" bIns="0" rtlCol="0">
              <a:spAutoFit/>
            </a:bodyPr>
            <a:lstStyle/>
            <a:p>
              <a:pPr>
                <a:lnSpc>
                  <a:spcPct val="90000"/>
                </a:lnSpc>
                <a:spcAft>
                  <a:spcPts val="300"/>
                </a:spcAft>
              </a:pPr>
              <a:r>
                <a:rPr lang="en-GB" sz="1050" dirty="0">
                  <a:latin typeface="Arial" panose="020B0604020202020204" pitchFamily="34" charset="0"/>
                  <a:ea typeface="Aileron Bold" charset="0"/>
                  <a:cs typeface="Arial" panose="020B0604020202020204" pitchFamily="34" charset="0"/>
                </a:rPr>
                <a:t>p53 reactivator</a:t>
              </a:r>
            </a:p>
          </p:txBody>
        </p:sp>
        <p:sp>
          <p:nvSpPr>
            <p:cNvPr id="28" name="TextBox 27">
              <a:extLst>
                <a:ext uri="{FF2B5EF4-FFF2-40B4-BE49-F238E27FC236}">
                  <a16:creationId xmlns:a16="http://schemas.microsoft.com/office/drawing/2014/main" id="{355218FA-8233-08E3-F021-7D71798C0986}"/>
                </a:ext>
              </a:extLst>
            </p:cNvPr>
            <p:cNvSpPr txBox="1"/>
            <p:nvPr/>
          </p:nvSpPr>
          <p:spPr>
            <a:xfrm>
              <a:off x="2631723" y="4337893"/>
              <a:ext cx="974626" cy="145424"/>
            </a:xfrm>
            <a:prstGeom prst="rect">
              <a:avLst/>
            </a:prstGeom>
            <a:noFill/>
          </p:spPr>
          <p:txBody>
            <a:bodyPr wrap="none" lIns="0" tIns="0" rIns="0" bIns="0" rtlCol="0">
              <a:spAutoFit/>
            </a:bodyPr>
            <a:lstStyle/>
            <a:p>
              <a:pPr>
                <a:lnSpc>
                  <a:spcPct val="90000"/>
                </a:lnSpc>
                <a:spcAft>
                  <a:spcPts val="300"/>
                </a:spcAft>
              </a:pPr>
              <a:r>
                <a:rPr lang="en-GB" sz="1050" dirty="0">
                  <a:latin typeface="Arial" panose="020B0604020202020204" pitchFamily="34" charset="0"/>
                  <a:ea typeface="Aileron Bold" charset="0"/>
                  <a:cs typeface="Arial" panose="020B0604020202020204" pitchFamily="34" charset="0"/>
                </a:rPr>
                <a:t>MDM2/TP53 </a:t>
              </a:r>
              <a:r>
                <a:rPr lang="en-GB" sz="1050" dirty="0" err="1">
                  <a:latin typeface="Arial" panose="020B0604020202020204" pitchFamily="34" charset="0"/>
                  <a:ea typeface="Aileron Bold" charset="0"/>
                  <a:cs typeface="Arial" panose="020B0604020202020204" pitchFamily="34" charset="0"/>
                </a:rPr>
                <a:t>inh</a:t>
              </a:r>
              <a:endParaRPr lang="en-GB" sz="1050" dirty="0">
                <a:latin typeface="Arial" panose="020B0604020202020204" pitchFamily="34" charset="0"/>
                <a:ea typeface="Aileron Bold" charset="0"/>
                <a:cs typeface="Arial" panose="020B0604020202020204" pitchFamily="34" charset="0"/>
              </a:endParaRPr>
            </a:p>
          </p:txBody>
        </p:sp>
        <p:sp>
          <p:nvSpPr>
            <p:cNvPr id="29" name="TextBox 28">
              <a:extLst>
                <a:ext uri="{FF2B5EF4-FFF2-40B4-BE49-F238E27FC236}">
                  <a16:creationId xmlns:a16="http://schemas.microsoft.com/office/drawing/2014/main" id="{BB45DAA9-691A-0DD1-D4D4-04FE07737F80}"/>
                </a:ext>
              </a:extLst>
            </p:cNvPr>
            <p:cNvSpPr txBox="1"/>
            <p:nvPr/>
          </p:nvSpPr>
          <p:spPr>
            <a:xfrm>
              <a:off x="3212302" y="4922135"/>
              <a:ext cx="676467" cy="436273"/>
            </a:xfrm>
            <a:prstGeom prst="rect">
              <a:avLst/>
            </a:prstGeom>
            <a:noFill/>
          </p:spPr>
          <p:txBody>
            <a:bodyPr wrap="none" lIns="0" tIns="0" rIns="0" bIns="0" rtlCol="0">
              <a:spAutoFit/>
            </a:bodyPr>
            <a:lstStyle/>
            <a:p>
              <a:pPr>
                <a:lnSpc>
                  <a:spcPct val="90000"/>
                </a:lnSpc>
              </a:pPr>
              <a:r>
                <a:rPr lang="en-GB" sz="1050" dirty="0">
                  <a:latin typeface="Arial" panose="020B0604020202020204" pitchFamily="34" charset="0"/>
                  <a:ea typeface="Aileron Bold" charset="0"/>
                  <a:cs typeface="Arial" panose="020B0604020202020204" pitchFamily="34" charset="0"/>
                </a:rPr>
                <a:t>EZH2 </a:t>
              </a:r>
              <a:r>
                <a:rPr lang="en-GB" sz="1050" dirty="0" err="1">
                  <a:latin typeface="Arial" panose="020B0604020202020204" pitchFamily="34" charset="0"/>
                  <a:ea typeface="Aileron Bold" charset="0"/>
                  <a:cs typeface="Arial" panose="020B0604020202020204" pitchFamily="34" charset="0"/>
                </a:rPr>
                <a:t>inh</a:t>
              </a:r>
              <a:endParaRPr lang="en-GB" sz="1050" dirty="0">
                <a:latin typeface="Arial" panose="020B0604020202020204" pitchFamily="34" charset="0"/>
                <a:ea typeface="Aileron Bold" charset="0"/>
                <a:cs typeface="Arial" panose="020B0604020202020204" pitchFamily="34" charset="0"/>
              </a:endParaRPr>
            </a:p>
            <a:p>
              <a:pPr>
                <a:lnSpc>
                  <a:spcPct val="90000"/>
                </a:lnSpc>
              </a:pPr>
              <a:r>
                <a:rPr lang="en-GB" sz="1050" dirty="0">
                  <a:latin typeface="Arial" panose="020B0604020202020204" pitchFamily="34" charset="0"/>
                  <a:ea typeface="Aileron Bold" charset="0"/>
                  <a:cs typeface="Arial" panose="020B0604020202020204" pitchFamily="34" charset="0"/>
                </a:rPr>
                <a:t>HDAC6 </a:t>
              </a:r>
              <a:r>
                <a:rPr lang="en-GB" sz="1050" dirty="0" err="1">
                  <a:latin typeface="Arial" panose="020B0604020202020204" pitchFamily="34" charset="0"/>
                  <a:ea typeface="Aileron Bold" charset="0"/>
                  <a:cs typeface="Arial" panose="020B0604020202020204" pitchFamily="34" charset="0"/>
                </a:rPr>
                <a:t>inh</a:t>
              </a:r>
              <a:endParaRPr lang="en-GB" sz="1050" dirty="0">
                <a:latin typeface="Arial" panose="020B0604020202020204" pitchFamily="34" charset="0"/>
                <a:ea typeface="Aileron Bold" charset="0"/>
                <a:cs typeface="Arial" panose="020B0604020202020204" pitchFamily="34" charset="0"/>
              </a:endParaRPr>
            </a:p>
            <a:p>
              <a:pPr>
                <a:lnSpc>
                  <a:spcPct val="90000"/>
                </a:lnSpc>
              </a:pPr>
              <a:r>
                <a:rPr lang="en-GB" sz="1050" dirty="0">
                  <a:latin typeface="Arial" panose="020B0604020202020204" pitchFamily="34" charset="0"/>
                  <a:ea typeface="Aileron Bold" charset="0"/>
                  <a:cs typeface="Arial" panose="020B0604020202020204" pitchFamily="34" charset="0"/>
                </a:rPr>
                <a:t>ATR </a:t>
              </a:r>
              <a:r>
                <a:rPr lang="en-GB" sz="1050" dirty="0" err="1">
                  <a:latin typeface="Arial" panose="020B0604020202020204" pitchFamily="34" charset="0"/>
                  <a:ea typeface="Aileron Bold" charset="0"/>
                  <a:cs typeface="Arial" panose="020B0604020202020204" pitchFamily="34" charset="0"/>
                </a:rPr>
                <a:t>inh</a:t>
              </a:r>
              <a:endParaRPr lang="en-GB" sz="1050" dirty="0">
                <a:latin typeface="Arial" panose="020B0604020202020204" pitchFamily="34" charset="0"/>
                <a:ea typeface="Aileron Bold" charset="0"/>
                <a:cs typeface="Arial" panose="020B0604020202020204" pitchFamily="34" charset="0"/>
              </a:endParaRPr>
            </a:p>
          </p:txBody>
        </p:sp>
        <p:sp>
          <p:nvSpPr>
            <p:cNvPr id="30" name="TextBox 29">
              <a:extLst>
                <a:ext uri="{FF2B5EF4-FFF2-40B4-BE49-F238E27FC236}">
                  <a16:creationId xmlns:a16="http://schemas.microsoft.com/office/drawing/2014/main" id="{B7EF19FD-8123-E90C-7997-6E8F85519CF8}"/>
                </a:ext>
              </a:extLst>
            </p:cNvPr>
            <p:cNvSpPr txBox="1"/>
            <p:nvPr/>
          </p:nvSpPr>
          <p:spPr>
            <a:xfrm>
              <a:off x="3865454" y="5652439"/>
              <a:ext cx="612347" cy="145424"/>
            </a:xfrm>
            <a:prstGeom prst="rect">
              <a:avLst/>
            </a:prstGeom>
            <a:noFill/>
          </p:spPr>
          <p:txBody>
            <a:bodyPr wrap="none" lIns="0" tIns="0" rIns="0" bIns="0" rtlCol="0">
              <a:spAutoFit/>
            </a:bodyPr>
            <a:lstStyle/>
            <a:p>
              <a:pPr>
                <a:lnSpc>
                  <a:spcPct val="90000"/>
                </a:lnSpc>
                <a:spcAft>
                  <a:spcPts val="300"/>
                </a:spcAft>
              </a:pPr>
              <a:r>
                <a:rPr lang="en-GB" sz="1050" dirty="0">
                  <a:latin typeface="Arial" panose="020B0604020202020204" pitchFamily="34" charset="0"/>
                  <a:ea typeface="Aileron Bold" charset="0"/>
                  <a:cs typeface="Arial" panose="020B0604020202020204" pitchFamily="34" charset="0"/>
                </a:rPr>
                <a:t>NTRK TKI</a:t>
              </a:r>
            </a:p>
          </p:txBody>
        </p:sp>
        <p:sp>
          <p:nvSpPr>
            <p:cNvPr id="32" name="TextBox 31">
              <a:extLst>
                <a:ext uri="{FF2B5EF4-FFF2-40B4-BE49-F238E27FC236}">
                  <a16:creationId xmlns:a16="http://schemas.microsoft.com/office/drawing/2014/main" id="{0A3C54EB-C8D7-FB4F-7C45-66F9899BAC3E}"/>
                </a:ext>
              </a:extLst>
            </p:cNvPr>
            <p:cNvSpPr txBox="1"/>
            <p:nvPr/>
          </p:nvSpPr>
          <p:spPr>
            <a:xfrm>
              <a:off x="6695780" y="5068196"/>
              <a:ext cx="375103" cy="145424"/>
            </a:xfrm>
            <a:prstGeom prst="rect">
              <a:avLst/>
            </a:prstGeom>
            <a:noFill/>
          </p:spPr>
          <p:txBody>
            <a:bodyPr wrap="none" lIns="0" tIns="0" rIns="0" bIns="0" rtlCol="0">
              <a:spAutoFit/>
            </a:bodyPr>
            <a:lstStyle/>
            <a:p>
              <a:pPr>
                <a:lnSpc>
                  <a:spcPct val="90000"/>
                </a:lnSpc>
                <a:spcAft>
                  <a:spcPts val="300"/>
                </a:spcAft>
              </a:pPr>
              <a:r>
                <a:rPr lang="en-GB" sz="1050" dirty="0">
                  <a:solidFill>
                    <a:schemeClr val="bg1"/>
                  </a:solidFill>
                  <a:latin typeface="Arial" panose="020B0604020202020204" pitchFamily="34" charset="0"/>
                  <a:ea typeface="Aileron Bold" charset="0"/>
                  <a:cs typeface="Arial" panose="020B0604020202020204" pitchFamily="34" charset="0"/>
                </a:rPr>
                <a:t>NRG1</a:t>
              </a:r>
            </a:p>
          </p:txBody>
        </p:sp>
        <p:sp>
          <p:nvSpPr>
            <p:cNvPr id="33" name="TextBox 32">
              <a:extLst>
                <a:ext uri="{FF2B5EF4-FFF2-40B4-BE49-F238E27FC236}">
                  <a16:creationId xmlns:a16="http://schemas.microsoft.com/office/drawing/2014/main" id="{C832D64A-B112-63E3-4D30-C51424F5788A}"/>
                </a:ext>
              </a:extLst>
            </p:cNvPr>
            <p:cNvSpPr txBox="1"/>
            <p:nvPr/>
          </p:nvSpPr>
          <p:spPr>
            <a:xfrm>
              <a:off x="6187772" y="5360317"/>
              <a:ext cx="359073" cy="145424"/>
            </a:xfrm>
            <a:prstGeom prst="rect">
              <a:avLst/>
            </a:prstGeom>
            <a:noFill/>
          </p:spPr>
          <p:txBody>
            <a:bodyPr wrap="none" lIns="0" tIns="0" rIns="0" bIns="0" rtlCol="0">
              <a:spAutoFit/>
            </a:bodyPr>
            <a:lstStyle/>
            <a:p>
              <a:pPr>
                <a:lnSpc>
                  <a:spcPct val="90000"/>
                </a:lnSpc>
                <a:spcAft>
                  <a:spcPts val="300"/>
                </a:spcAft>
              </a:pPr>
              <a:r>
                <a:rPr lang="en-GB" sz="1050" dirty="0">
                  <a:solidFill>
                    <a:schemeClr val="bg1"/>
                  </a:solidFill>
                  <a:latin typeface="Arial" panose="020B0604020202020204" pitchFamily="34" charset="0"/>
                  <a:ea typeface="Aileron Bold" charset="0"/>
                  <a:cs typeface="Arial" panose="020B0604020202020204" pitchFamily="34" charset="0"/>
                </a:rPr>
                <a:t>BRAF</a:t>
              </a:r>
            </a:p>
          </p:txBody>
        </p:sp>
        <p:sp>
          <p:nvSpPr>
            <p:cNvPr id="34" name="TextBox 33">
              <a:extLst>
                <a:ext uri="{FF2B5EF4-FFF2-40B4-BE49-F238E27FC236}">
                  <a16:creationId xmlns:a16="http://schemas.microsoft.com/office/drawing/2014/main" id="{B4F384A0-BF98-B3F3-DAD6-71868C83F611}"/>
                </a:ext>
              </a:extLst>
            </p:cNvPr>
            <p:cNvSpPr txBox="1"/>
            <p:nvPr/>
          </p:nvSpPr>
          <p:spPr>
            <a:xfrm>
              <a:off x="7058642" y="4703045"/>
              <a:ext cx="360676" cy="145424"/>
            </a:xfrm>
            <a:prstGeom prst="rect">
              <a:avLst/>
            </a:prstGeom>
            <a:noFill/>
          </p:spPr>
          <p:txBody>
            <a:bodyPr wrap="none" lIns="0" tIns="0" rIns="0" bIns="0" rtlCol="0">
              <a:spAutoFit/>
            </a:bodyPr>
            <a:lstStyle/>
            <a:p>
              <a:pPr>
                <a:lnSpc>
                  <a:spcPct val="90000"/>
                </a:lnSpc>
                <a:spcAft>
                  <a:spcPts val="300"/>
                </a:spcAft>
              </a:pPr>
              <a:r>
                <a:rPr lang="en-GB" sz="1050" dirty="0">
                  <a:solidFill>
                    <a:schemeClr val="bg1"/>
                  </a:solidFill>
                  <a:latin typeface="Arial" panose="020B0604020202020204" pitchFamily="34" charset="0"/>
                  <a:ea typeface="Aileron Bold" charset="0"/>
                  <a:cs typeface="Arial" panose="020B0604020202020204" pitchFamily="34" charset="0"/>
                </a:rPr>
                <a:t>HER2</a:t>
              </a:r>
            </a:p>
          </p:txBody>
        </p:sp>
        <p:sp>
          <p:nvSpPr>
            <p:cNvPr id="35" name="TextBox 34">
              <a:extLst>
                <a:ext uri="{FF2B5EF4-FFF2-40B4-BE49-F238E27FC236}">
                  <a16:creationId xmlns:a16="http://schemas.microsoft.com/office/drawing/2014/main" id="{D69B4545-6D7A-93C7-1A3C-97D1E1BEBD48}"/>
                </a:ext>
              </a:extLst>
            </p:cNvPr>
            <p:cNvSpPr txBox="1"/>
            <p:nvPr/>
          </p:nvSpPr>
          <p:spPr>
            <a:xfrm>
              <a:off x="5679765" y="5433348"/>
              <a:ext cx="269304" cy="145424"/>
            </a:xfrm>
            <a:prstGeom prst="rect">
              <a:avLst/>
            </a:prstGeom>
            <a:noFill/>
          </p:spPr>
          <p:txBody>
            <a:bodyPr wrap="none" lIns="0" tIns="0" rIns="0" bIns="0" rtlCol="0">
              <a:spAutoFit/>
            </a:bodyPr>
            <a:lstStyle/>
            <a:p>
              <a:pPr>
                <a:lnSpc>
                  <a:spcPct val="90000"/>
                </a:lnSpc>
                <a:spcAft>
                  <a:spcPts val="300"/>
                </a:spcAft>
              </a:pPr>
              <a:r>
                <a:rPr lang="en-GB" sz="1050" dirty="0">
                  <a:solidFill>
                    <a:schemeClr val="bg1"/>
                  </a:solidFill>
                  <a:latin typeface="Arial" panose="020B0604020202020204" pitchFamily="34" charset="0"/>
                  <a:ea typeface="Aileron Bold" charset="0"/>
                  <a:cs typeface="Arial" panose="020B0604020202020204" pitchFamily="34" charset="0"/>
                </a:rPr>
                <a:t>RET</a:t>
              </a:r>
            </a:p>
          </p:txBody>
        </p:sp>
        <p:sp>
          <p:nvSpPr>
            <p:cNvPr id="36" name="TextBox 35">
              <a:extLst>
                <a:ext uri="{FF2B5EF4-FFF2-40B4-BE49-F238E27FC236}">
                  <a16:creationId xmlns:a16="http://schemas.microsoft.com/office/drawing/2014/main" id="{9F0FF3AB-1EEA-09B7-B543-97D419447148}"/>
                </a:ext>
              </a:extLst>
            </p:cNvPr>
            <p:cNvSpPr txBox="1"/>
            <p:nvPr/>
          </p:nvSpPr>
          <p:spPr>
            <a:xfrm>
              <a:off x="5099186" y="5287287"/>
              <a:ext cx="367088" cy="290849"/>
            </a:xfrm>
            <a:prstGeom prst="rect">
              <a:avLst/>
            </a:prstGeom>
            <a:noFill/>
          </p:spPr>
          <p:txBody>
            <a:bodyPr wrap="none" lIns="0" tIns="0" rIns="0" bIns="0" rtlCol="0">
              <a:spAutoFit/>
            </a:bodyPr>
            <a:lstStyle/>
            <a:p>
              <a:pPr>
                <a:lnSpc>
                  <a:spcPct val="90000"/>
                </a:lnSpc>
                <a:spcAft>
                  <a:spcPts val="300"/>
                </a:spcAft>
              </a:pPr>
              <a:r>
                <a:rPr lang="en-GB" sz="1050" dirty="0">
                  <a:solidFill>
                    <a:schemeClr val="bg1"/>
                  </a:solidFill>
                  <a:latin typeface="Arial" panose="020B0604020202020204" pitchFamily="34" charset="0"/>
                  <a:ea typeface="Aileron Bold" charset="0"/>
                  <a:cs typeface="Arial" panose="020B0604020202020204" pitchFamily="34" charset="0"/>
                </a:rPr>
                <a:t>ALK</a:t>
              </a:r>
              <a:br>
                <a:rPr lang="en-GB" sz="1050" dirty="0">
                  <a:solidFill>
                    <a:schemeClr val="bg1"/>
                  </a:solidFill>
                  <a:latin typeface="Arial" panose="020B0604020202020204" pitchFamily="34" charset="0"/>
                  <a:ea typeface="Aileron Bold" charset="0"/>
                  <a:cs typeface="Arial" panose="020B0604020202020204" pitchFamily="34" charset="0"/>
                </a:rPr>
              </a:br>
              <a:r>
                <a:rPr lang="en-GB" sz="1050" dirty="0">
                  <a:solidFill>
                    <a:schemeClr val="bg1"/>
                  </a:solidFill>
                  <a:latin typeface="Arial" panose="020B0604020202020204" pitchFamily="34" charset="0"/>
                  <a:ea typeface="Aileron Bold" charset="0"/>
                  <a:cs typeface="Arial" panose="020B0604020202020204" pitchFamily="34" charset="0"/>
                </a:rPr>
                <a:t>ROS1</a:t>
              </a:r>
            </a:p>
          </p:txBody>
        </p:sp>
        <p:sp>
          <p:nvSpPr>
            <p:cNvPr id="37" name="TextBox 36">
              <a:extLst>
                <a:ext uri="{FF2B5EF4-FFF2-40B4-BE49-F238E27FC236}">
                  <a16:creationId xmlns:a16="http://schemas.microsoft.com/office/drawing/2014/main" id="{BCB81197-7DD3-0A50-DC2B-FB8A46AA0831}"/>
                </a:ext>
              </a:extLst>
            </p:cNvPr>
            <p:cNvSpPr txBox="1"/>
            <p:nvPr/>
          </p:nvSpPr>
          <p:spPr>
            <a:xfrm>
              <a:off x="4663751" y="4995166"/>
              <a:ext cx="367088" cy="145424"/>
            </a:xfrm>
            <a:prstGeom prst="rect">
              <a:avLst/>
            </a:prstGeom>
            <a:noFill/>
          </p:spPr>
          <p:txBody>
            <a:bodyPr wrap="none" lIns="0" tIns="0" rIns="0" bIns="0" rtlCol="0">
              <a:spAutoFit/>
            </a:bodyPr>
            <a:lstStyle/>
            <a:p>
              <a:pPr>
                <a:lnSpc>
                  <a:spcPct val="90000"/>
                </a:lnSpc>
                <a:spcAft>
                  <a:spcPts val="300"/>
                </a:spcAft>
              </a:pPr>
              <a:r>
                <a:rPr lang="en-GB" sz="1050" dirty="0">
                  <a:solidFill>
                    <a:schemeClr val="bg1"/>
                  </a:solidFill>
                  <a:latin typeface="Arial" panose="020B0604020202020204" pitchFamily="34" charset="0"/>
                  <a:ea typeface="Aileron Bold" charset="0"/>
                  <a:cs typeface="Arial" panose="020B0604020202020204" pitchFamily="34" charset="0"/>
                </a:rPr>
                <a:t>NTRK</a:t>
              </a:r>
            </a:p>
          </p:txBody>
        </p:sp>
        <p:sp>
          <p:nvSpPr>
            <p:cNvPr id="38" name="TextBox 37">
              <a:extLst>
                <a:ext uri="{FF2B5EF4-FFF2-40B4-BE49-F238E27FC236}">
                  <a16:creationId xmlns:a16="http://schemas.microsoft.com/office/drawing/2014/main" id="{7D64A192-939B-EC66-98BA-2BDECC18BD1A}"/>
                </a:ext>
              </a:extLst>
            </p:cNvPr>
            <p:cNvSpPr txBox="1"/>
            <p:nvPr/>
          </p:nvSpPr>
          <p:spPr>
            <a:xfrm>
              <a:off x="5970952" y="1986416"/>
              <a:ext cx="293350" cy="145424"/>
            </a:xfrm>
            <a:prstGeom prst="rect">
              <a:avLst/>
            </a:prstGeom>
            <a:noFill/>
          </p:spPr>
          <p:txBody>
            <a:bodyPr wrap="none" lIns="0" tIns="0" rIns="0" bIns="0" rtlCol="0">
              <a:spAutoFit/>
            </a:bodyPr>
            <a:lstStyle/>
            <a:p>
              <a:pPr>
                <a:lnSpc>
                  <a:spcPct val="90000"/>
                </a:lnSpc>
                <a:spcAft>
                  <a:spcPts val="300"/>
                </a:spcAft>
              </a:pPr>
              <a:r>
                <a:rPr lang="en-GB" sz="1050" dirty="0">
                  <a:solidFill>
                    <a:schemeClr val="bg1"/>
                  </a:solidFill>
                  <a:latin typeface="Arial" panose="020B0604020202020204" pitchFamily="34" charset="0"/>
                  <a:ea typeface="Aileron Bold" charset="0"/>
                  <a:cs typeface="Arial" panose="020B0604020202020204" pitchFamily="34" charset="0"/>
                </a:rPr>
                <a:t>DDR</a:t>
              </a:r>
            </a:p>
          </p:txBody>
        </p:sp>
        <p:sp>
          <p:nvSpPr>
            <p:cNvPr id="39" name="TextBox 38">
              <a:extLst>
                <a:ext uri="{FF2B5EF4-FFF2-40B4-BE49-F238E27FC236}">
                  <a16:creationId xmlns:a16="http://schemas.microsoft.com/office/drawing/2014/main" id="{7B641E46-4138-FEAE-A65D-AA6CA86E19EC}"/>
                </a:ext>
              </a:extLst>
            </p:cNvPr>
            <p:cNvSpPr txBox="1"/>
            <p:nvPr/>
          </p:nvSpPr>
          <p:spPr>
            <a:xfrm>
              <a:off x="6533659" y="2220878"/>
              <a:ext cx="238848" cy="145424"/>
            </a:xfrm>
            <a:prstGeom prst="rect">
              <a:avLst/>
            </a:prstGeom>
            <a:noFill/>
          </p:spPr>
          <p:txBody>
            <a:bodyPr wrap="none" lIns="0" tIns="0" rIns="0" bIns="0" rtlCol="0">
              <a:spAutoFit/>
            </a:bodyPr>
            <a:lstStyle/>
            <a:p>
              <a:pPr>
                <a:lnSpc>
                  <a:spcPct val="90000"/>
                </a:lnSpc>
                <a:spcAft>
                  <a:spcPts val="300"/>
                </a:spcAft>
              </a:pPr>
              <a:r>
                <a:rPr lang="en-GB" sz="1050" dirty="0">
                  <a:solidFill>
                    <a:schemeClr val="bg1"/>
                  </a:solidFill>
                  <a:latin typeface="Arial" panose="020B0604020202020204" pitchFamily="34" charset="0"/>
                  <a:ea typeface="Aileron Bold" charset="0"/>
                  <a:cs typeface="Arial" panose="020B0604020202020204" pitchFamily="34" charset="0"/>
                </a:rPr>
                <a:t>MSI</a:t>
              </a:r>
            </a:p>
          </p:txBody>
        </p:sp>
        <p:sp>
          <p:nvSpPr>
            <p:cNvPr id="40" name="TextBox 39">
              <a:extLst>
                <a:ext uri="{FF2B5EF4-FFF2-40B4-BE49-F238E27FC236}">
                  <a16:creationId xmlns:a16="http://schemas.microsoft.com/office/drawing/2014/main" id="{FBA3290A-73CE-14EC-B34A-3073DC6690B0}"/>
                </a:ext>
              </a:extLst>
            </p:cNvPr>
            <p:cNvSpPr txBox="1"/>
            <p:nvPr/>
          </p:nvSpPr>
          <p:spPr>
            <a:xfrm>
              <a:off x="6913497" y="2585166"/>
              <a:ext cx="283732" cy="145424"/>
            </a:xfrm>
            <a:prstGeom prst="rect">
              <a:avLst/>
            </a:prstGeom>
            <a:noFill/>
          </p:spPr>
          <p:txBody>
            <a:bodyPr wrap="none" lIns="0" tIns="0" rIns="0" bIns="0" rtlCol="0">
              <a:spAutoFit/>
            </a:bodyPr>
            <a:lstStyle/>
            <a:p>
              <a:pPr>
                <a:lnSpc>
                  <a:spcPct val="90000"/>
                </a:lnSpc>
                <a:spcAft>
                  <a:spcPts val="300"/>
                </a:spcAft>
              </a:pPr>
              <a:r>
                <a:rPr lang="en-GB" sz="1050" dirty="0">
                  <a:latin typeface="Arial" panose="020B0604020202020204" pitchFamily="34" charset="0"/>
                  <a:ea typeface="Aileron Bold" charset="0"/>
                  <a:cs typeface="Arial" panose="020B0604020202020204" pitchFamily="34" charset="0"/>
                </a:rPr>
                <a:t>TMB</a:t>
              </a:r>
            </a:p>
          </p:txBody>
        </p:sp>
        <p:sp>
          <p:nvSpPr>
            <p:cNvPr id="41" name="TextBox 40">
              <a:extLst>
                <a:ext uri="{FF2B5EF4-FFF2-40B4-BE49-F238E27FC236}">
                  <a16:creationId xmlns:a16="http://schemas.microsoft.com/office/drawing/2014/main" id="{DAD0B153-9FE1-39F0-7287-F5AA261885BD}"/>
                </a:ext>
              </a:extLst>
            </p:cNvPr>
            <p:cNvSpPr txBox="1"/>
            <p:nvPr/>
          </p:nvSpPr>
          <p:spPr>
            <a:xfrm>
              <a:off x="7131214" y="3096378"/>
              <a:ext cx="506549" cy="145424"/>
            </a:xfrm>
            <a:prstGeom prst="rect">
              <a:avLst/>
            </a:prstGeom>
            <a:noFill/>
          </p:spPr>
          <p:txBody>
            <a:bodyPr wrap="none" lIns="0" tIns="0" rIns="0" bIns="0" rtlCol="0">
              <a:spAutoFit/>
            </a:bodyPr>
            <a:lstStyle/>
            <a:p>
              <a:pPr>
                <a:lnSpc>
                  <a:spcPct val="90000"/>
                </a:lnSpc>
                <a:spcAft>
                  <a:spcPts val="300"/>
                </a:spcAft>
              </a:pPr>
              <a:r>
                <a:rPr lang="en-GB" sz="1050" dirty="0">
                  <a:latin typeface="Arial" panose="020B0604020202020204" pitchFamily="34" charset="0"/>
                  <a:ea typeface="Aileron Bold" charset="0"/>
                  <a:cs typeface="Arial" panose="020B0604020202020204" pitchFamily="34" charset="0"/>
                </a:rPr>
                <a:t>KRAS</a:t>
              </a:r>
              <a:r>
                <a:rPr lang="en-GB" sz="1050" baseline="30000" dirty="0">
                  <a:latin typeface="Arial" panose="020B0604020202020204" pitchFamily="34" charset="0"/>
                  <a:ea typeface="Aileron Bold" charset="0"/>
                  <a:cs typeface="Arial" panose="020B0604020202020204" pitchFamily="34" charset="0"/>
                </a:rPr>
                <a:t>WT</a:t>
              </a:r>
            </a:p>
          </p:txBody>
        </p:sp>
        <p:sp>
          <p:nvSpPr>
            <p:cNvPr id="42" name="TextBox 41">
              <a:extLst>
                <a:ext uri="{FF2B5EF4-FFF2-40B4-BE49-F238E27FC236}">
                  <a16:creationId xmlns:a16="http://schemas.microsoft.com/office/drawing/2014/main" id="{CDD1DF71-EE62-6135-4D18-8C1448BFA526}"/>
                </a:ext>
              </a:extLst>
            </p:cNvPr>
            <p:cNvSpPr txBox="1"/>
            <p:nvPr/>
          </p:nvSpPr>
          <p:spPr>
            <a:xfrm>
              <a:off x="7203787" y="3607590"/>
              <a:ext cx="601127" cy="145424"/>
            </a:xfrm>
            <a:prstGeom prst="rect">
              <a:avLst/>
            </a:prstGeom>
            <a:noFill/>
          </p:spPr>
          <p:txBody>
            <a:bodyPr wrap="none" lIns="0" tIns="0" rIns="0" bIns="0" rtlCol="0">
              <a:spAutoFit/>
            </a:bodyPr>
            <a:lstStyle/>
            <a:p>
              <a:pPr>
                <a:lnSpc>
                  <a:spcPct val="90000"/>
                </a:lnSpc>
                <a:spcAft>
                  <a:spcPts val="300"/>
                </a:spcAft>
              </a:pPr>
              <a:r>
                <a:rPr lang="en-GB" sz="1050" dirty="0">
                  <a:latin typeface="Arial" panose="020B0604020202020204" pitchFamily="34" charset="0"/>
                  <a:ea typeface="Aileron Bold" charset="0"/>
                  <a:cs typeface="Arial" panose="020B0604020202020204" pitchFamily="34" charset="0"/>
                </a:rPr>
                <a:t>KRAS</a:t>
              </a:r>
              <a:r>
                <a:rPr lang="en-GB" sz="1050" baseline="30000" dirty="0">
                  <a:latin typeface="Arial" panose="020B0604020202020204" pitchFamily="34" charset="0"/>
                  <a:ea typeface="Aileron Bold" charset="0"/>
                  <a:cs typeface="Arial" panose="020B0604020202020204" pitchFamily="34" charset="0"/>
                </a:rPr>
                <a:t>G12C</a:t>
              </a:r>
            </a:p>
          </p:txBody>
        </p:sp>
        <p:sp>
          <p:nvSpPr>
            <p:cNvPr id="43" name="TextBox 42">
              <a:extLst>
                <a:ext uri="{FF2B5EF4-FFF2-40B4-BE49-F238E27FC236}">
                  <a16:creationId xmlns:a16="http://schemas.microsoft.com/office/drawing/2014/main" id="{35E5D909-2531-7811-B326-D995DA49EF30}"/>
                </a:ext>
              </a:extLst>
            </p:cNvPr>
            <p:cNvSpPr txBox="1"/>
            <p:nvPr/>
          </p:nvSpPr>
          <p:spPr>
            <a:xfrm>
              <a:off x="6913497" y="4118802"/>
              <a:ext cx="985654" cy="145424"/>
            </a:xfrm>
            <a:prstGeom prst="rect">
              <a:avLst/>
            </a:prstGeom>
            <a:noFill/>
          </p:spPr>
          <p:txBody>
            <a:bodyPr wrap="none" lIns="0" tIns="0" rIns="0" bIns="0" rtlCol="0">
              <a:spAutoFit/>
            </a:bodyPr>
            <a:lstStyle/>
            <a:p>
              <a:pPr>
                <a:lnSpc>
                  <a:spcPct val="90000"/>
                </a:lnSpc>
                <a:spcAft>
                  <a:spcPts val="300"/>
                </a:spcAft>
              </a:pPr>
              <a:r>
                <a:rPr lang="en-GB" sz="1050" dirty="0">
                  <a:solidFill>
                    <a:schemeClr val="bg1"/>
                  </a:solidFill>
                  <a:latin typeface="Arial" panose="020B0604020202020204" pitchFamily="34" charset="0"/>
                  <a:ea typeface="Aileron Bold" charset="0"/>
                  <a:cs typeface="Arial" panose="020B0604020202020204" pitchFamily="34" charset="0"/>
                </a:rPr>
                <a:t>KRAS</a:t>
              </a:r>
              <a:r>
                <a:rPr lang="en-GB" sz="900" spc="-20" baseline="30000" dirty="0">
                  <a:solidFill>
                    <a:schemeClr val="bg1"/>
                  </a:solidFill>
                  <a:latin typeface="Arial" panose="020B0604020202020204" pitchFamily="34" charset="0"/>
                  <a:ea typeface="Aileron Bold" charset="0"/>
                  <a:cs typeface="Arial" panose="020B0604020202020204" pitchFamily="34" charset="0"/>
                </a:rPr>
                <a:t>G12D,G12V,G12R</a:t>
              </a:r>
            </a:p>
          </p:txBody>
        </p:sp>
        <p:sp>
          <p:nvSpPr>
            <p:cNvPr id="44" name="TextBox 43">
              <a:extLst>
                <a:ext uri="{FF2B5EF4-FFF2-40B4-BE49-F238E27FC236}">
                  <a16:creationId xmlns:a16="http://schemas.microsoft.com/office/drawing/2014/main" id="{67080D97-9990-BE31-ECF9-202550C7486A}"/>
                </a:ext>
              </a:extLst>
            </p:cNvPr>
            <p:cNvSpPr txBox="1"/>
            <p:nvPr/>
          </p:nvSpPr>
          <p:spPr>
            <a:xfrm>
              <a:off x="5607193" y="6017590"/>
              <a:ext cx="514564" cy="145424"/>
            </a:xfrm>
            <a:prstGeom prst="rect">
              <a:avLst/>
            </a:prstGeom>
            <a:noFill/>
          </p:spPr>
          <p:txBody>
            <a:bodyPr wrap="none" lIns="0" tIns="0" rIns="0" bIns="0" rtlCol="0">
              <a:spAutoFit/>
            </a:bodyPr>
            <a:lstStyle/>
            <a:p>
              <a:pPr>
                <a:lnSpc>
                  <a:spcPct val="90000"/>
                </a:lnSpc>
                <a:spcAft>
                  <a:spcPts val="300"/>
                </a:spcAft>
              </a:pPr>
              <a:r>
                <a:rPr lang="en-GB" sz="1050" dirty="0">
                  <a:latin typeface="Arial" panose="020B0604020202020204" pitchFamily="34" charset="0"/>
                  <a:ea typeface="Aileron Bold" charset="0"/>
                  <a:cs typeface="Arial" panose="020B0604020202020204" pitchFamily="34" charset="0"/>
                </a:rPr>
                <a:t>RET TKI</a:t>
              </a:r>
            </a:p>
          </p:txBody>
        </p:sp>
        <p:sp>
          <p:nvSpPr>
            <p:cNvPr id="45" name="TextBox 44">
              <a:extLst>
                <a:ext uri="{FF2B5EF4-FFF2-40B4-BE49-F238E27FC236}">
                  <a16:creationId xmlns:a16="http://schemas.microsoft.com/office/drawing/2014/main" id="{B8813947-6159-1902-4316-9B562844300B}"/>
                </a:ext>
              </a:extLst>
            </p:cNvPr>
            <p:cNvSpPr txBox="1"/>
            <p:nvPr/>
          </p:nvSpPr>
          <p:spPr>
            <a:xfrm>
              <a:off x="4373462" y="5944560"/>
              <a:ext cx="828753" cy="145424"/>
            </a:xfrm>
            <a:prstGeom prst="rect">
              <a:avLst/>
            </a:prstGeom>
            <a:noFill/>
          </p:spPr>
          <p:txBody>
            <a:bodyPr wrap="none" lIns="0" tIns="0" rIns="0" bIns="0" rtlCol="0">
              <a:spAutoFit/>
            </a:bodyPr>
            <a:lstStyle/>
            <a:p>
              <a:pPr>
                <a:lnSpc>
                  <a:spcPct val="90000"/>
                </a:lnSpc>
                <a:spcAft>
                  <a:spcPts val="300"/>
                </a:spcAft>
              </a:pPr>
              <a:r>
                <a:rPr lang="en-GB" sz="1050" dirty="0">
                  <a:latin typeface="Arial" panose="020B0604020202020204" pitchFamily="34" charset="0"/>
                  <a:ea typeface="Aileron Bold" charset="0"/>
                  <a:cs typeface="Arial" panose="020B0604020202020204" pitchFamily="34" charset="0"/>
                </a:rPr>
                <a:t>ALK/ROS TKI</a:t>
              </a:r>
            </a:p>
          </p:txBody>
        </p:sp>
        <p:sp>
          <p:nvSpPr>
            <p:cNvPr id="47" name="TextBox 46">
              <a:extLst>
                <a:ext uri="{FF2B5EF4-FFF2-40B4-BE49-F238E27FC236}">
                  <a16:creationId xmlns:a16="http://schemas.microsoft.com/office/drawing/2014/main" id="{1B96BADE-8E9A-DF3C-AB9D-50B662B98108}"/>
                </a:ext>
              </a:extLst>
            </p:cNvPr>
            <p:cNvSpPr txBox="1"/>
            <p:nvPr/>
          </p:nvSpPr>
          <p:spPr>
            <a:xfrm>
              <a:off x="6478062" y="5944560"/>
              <a:ext cx="932948" cy="145424"/>
            </a:xfrm>
            <a:prstGeom prst="rect">
              <a:avLst/>
            </a:prstGeom>
            <a:noFill/>
          </p:spPr>
          <p:txBody>
            <a:bodyPr wrap="none" lIns="0" tIns="0" rIns="0" bIns="0" rtlCol="0">
              <a:spAutoFit/>
            </a:bodyPr>
            <a:lstStyle/>
            <a:p>
              <a:pPr>
                <a:lnSpc>
                  <a:spcPct val="90000"/>
                </a:lnSpc>
                <a:spcAft>
                  <a:spcPts val="300"/>
                </a:spcAft>
              </a:pPr>
              <a:r>
                <a:rPr lang="en-GB" sz="1050" dirty="0">
                  <a:latin typeface="Arial" panose="020B0604020202020204" pitchFamily="34" charset="0"/>
                  <a:ea typeface="Aileron Bold" charset="0"/>
                  <a:cs typeface="Arial" panose="020B0604020202020204" pitchFamily="34" charset="0"/>
                </a:rPr>
                <a:t>BRAF/MEK TKI</a:t>
              </a:r>
            </a:p>
          </p:txBody>
        </p:sp>
        <p:sp>
          <p:nvSpPr>
            <p:cNvPr id="48" name="TextBox 47">
              <a:extLst>
                <a:ext uri="{FF2B5EF4-FFF2-40B4-BE49-F238E27FC236}">
                  <a16:creationId xmlns:a16="http://schemas.microsoft.com/office/drawing/2014/main" id="{BF94296E-F4E5-E34F-B02E-A77482D16EB4}"/>
                </a:ext>
              </a:extLst>
            </p:cNvPr>
            <p:cNvSpPr txBox="1"/>
            <p:nvPr/>
          </p:nvSpPr>
          <p:spPr>
            <a:xfrm>
              <a:off x="7276359" y="5506378"/>
              <a:ext cx="1348126" cy="290849"/>
            </a:xfrm>
            <a:prstGeom prst="rect">
              <a:avLst/>
            </a:prstGeom>
            <a:noFill/>
          </p:spPr>
          <p:txBody>
            <a:bodyPr wrap="none" lIns="0" tIns="0" rIns="0" bIns="0" rtlCol="0">
              <a:spAutoFit/>
            </a:bodyPr>
            <a:lstStyle/>
            <a:p>
              <a:pPr>
                <a:lnSpc>
                  <a:spcPct val="90000"/>
                </a:lnSpc>
              </a:pPr>
              <a:r>
                <a:rPr lang="en-GB" sz="1050" dirty="0">
                  <a:latin typeface="Arial" panose="020B0604020202020204" pitchFamily="34" charset="0"/>
                  <a:ea typeface="Aileron Bold" charset="0"/>
                  <a:cs typeface="Arial" panose="020B0604020202020204" pitchFamily="34" charset="0"/>
                </a:rPr>
                <a:t>HER2/HER3 </a:t>
              </a:r>
              <a:r>
                <a:rPr lang="en-GB" sz="1050" dirty="0" err="1">
                  <a:latin typeface="Arial" panose="020B0604020202020204" pitchFamily="34" charset="0"/>
                  <a:ea typeface="Aileron Bold" charset="0"/>
                  <a:cs typeface="Arial" panose="020B0604020202020204" pitchFamily="34" charset="0"/>
                </a:rPr>
                <a:t>biAb</a:t>
              </a:r>
              <a:r>
                <a:rPr lang="en-GB" sz="1050" dirty="0">
                  <a:latin typeface="Arial" panose="020B0604020202020204" pitchFamily="34" charset="0"/>
                  <a:ea typeface="Aileron Bold" charset="0"/>
                  <a:cs typeface="Arial" panose="020B0604020202020204" pitchFamily="34" charset="0"/>
                </a:rPr>
                <a:t>, TKI</a:t>
              </a:r>
            </a:p>
            <a:p>
              <a:pPr>
                <a:lnSpc>
                  <a:spcPct val="90000"/>
                </a:lnSpc>
              </a:pPr>
              <a:r>
                <a:rPr lang="en-GB" sz="1050" dirty="0">
                  <a:latin typeface="Arial" panose="020B0604020202020204" pitchFamily="34" charset="0"/>
                  <a:ea typeface="Aileron Bold" charset="0"/>
                  <a:cs typeface="Arial" panose="020B0604020202020204" pitchFamily="34" charset="0"/>
                </a:rPr>
                <a:t>Pan-EGFR </a:t>
              </a:r>
              <a:r>
                <a:rPr lang="en-GB" sz="1050" dirty="0" err="1">
                  <a:latin typeface="Arial" panose="020B0604020202020204" pitchFamily="34" charset="0"/>
                  <a:ea typeface="Aileron Bold" charset="0"/>
                  <a:cs typeface="Arial" panose="020B0604020202020204" pitchFamily="34" charset="0"/>
                </a:rPr>
                <a:t>inh</a:t>
              </a:r>
              <a:endParaRPr lang="en-GB" sz="1050" dirty="0">
                <a:latin typeface="Arial" panose="020B0604020202020204" pitchFamily="34" charset="0"/>
                <a:ea typeface="Aileron Bold" charset="0"/>
                <a:cs typeface="Arial" panose="020B0604020202020204" pitchFamily="34" charset="0"/>
              </a:endParaRPr>
            </a:p>
          </p:txBody>
        </p:sp>
        <p:sp>
          <p:nvSpPr>
            <p:cNvPr id="49" name="TextBox 48">
              <a:extLst>
                <a:ext uri="{FF2B5EF4-FFF2-40B4-BE49-F238E27FC236}">
                  <a16:creationId xmlns:a16="http://schemas.microsoft.com/office/drawing/2014/main" id="{1403BBED-8EE7-3219-52DB-F2BC39802D87}"/>
                </a:ext>
              </a:extLst>
            </p:cNvPr>
            <p:cNvSpPr txBox="1"/>
            <p:nvPr/>
          </p:nvSpPr>
          <p:spPr>
            <a:xfrm>
              <a:off x="7711794" y="5068196"/>
              <a:ext cx="1203856" cy="145424"/>
            </a:xfrm>
            <a:prstGeom prst="rect">
              <a:avLst/>
            </a:prstGeom>
            <a:noFill/>
          </p:spPr>
          <p:txBody>
            <a:bodyPr wrap="none" lIns="0" tIns="0" rIns="0" bIns="0" rtlCol="0">
              <a:spAutoFit/>
            </a:bodyPr>
            <a:lstStyle/>
            <a:p>
              <a:pPr>
                <a:lnSpc>
                  <a:spcPct val="90000"/>
                </a:lnSpc>
              </a:pPr>
              <a:r>
                <a:rPr lang="en-GB" sz="1050" dirty="0">
                  <a:latin typeface="Arial" panose="020B0604020202020204" pitchFamily="34" charset="0"/>
                  <a:ea typeface="Aileron Bold" charset="0"/>
                  <a:cs typeface="Arial" panose="020B0604020202020204" pitchFamily="34" charset="0"/>
                </a:rPr>
                <a:t>HER2 Ab, ADC, TKI</a:t>
              </a:r>
            </a:p>
          </p:txBody>
        </p:sp>
        <p:sp>
          <p:nvSpPr>
            <p:cNvPr id="50" name="TextBox 49">
              <a:extLst>
                <a:ext uri="{FF2B5EF4-FFF2-40B4-BE49-F238E27FC236}">
                  <a16:creationId xmlns:a16="http://schemas.microsoft.com/office/drawing/2014/main" id="{5323CD60-E990-A8DC-EA39-4CB59CE3E228}"/>
                </a:ext>
              </a:extLst>
            </p:cNvPr>
            <p:cNvSpPr txBox="1"/>
            <p:nvPr/>
          </p:nvSpPr>
          <p:spPr>
            <a:xfrm>
              <a:off x="8147228" y="4045772"/>
              <a:ext cx="1116359" cy="737445"/>
            </a:xfrm>
            <a:prstGeom prst="rect">
              <a:avLst/>
            </a:prstGeom>
            <a:noFill/>
          </p:spPr>
          <p:txBody>
            <a:bodyPr wrap="none" lIns="0" tIns="0" rIns="0" bIns="0" rtlCol="0">
              <a:spAutoFit/>
            </a:bodyPr>
            <a:lstStyle/>
            <a:p>
              <a:pPr>
                <a:lnSpc>
                  <a:spcPct val="90000"/>
                </a:lnSpc>
              </a:pPr>
              <a:r>
                <a:rPr lang="en-GB" sz="1050" dirty="0">
                  <a:latin typeface="Arial" panose="020B0604020202020204" pitchFamily="34" charset="0"/>
                  <a:ea typeface="Aileron Bold" charset="0"/>
                  <a:cs typeface="Arial" panose="020B0604020202020204" pitchFamily="34" charset="0"/>
                </a:rPr>
                <a:t>KRAS G12D </a:t>
              </a:r>
              <a:r>
                <a:rPr lang="en-GB" sz="1050" dirty="0" err="1">
                  <a:latin typeface="Arial" panose="020B0604020202020204" pitchFamily="34" charset="0"/>
                  <a:ea typeface="Aileron Bold" charset="0"/>
                  <a:cs typeface="Arial" panose="020B0604020202020204" pitchFamily="34" charset="0"/>
                </a:rPr>
                <a:t>inh</a:t>
              </a:r>
              <a:endParaRPr lang="en-GB" sz="1050" dirty="0">
                <a:latin typeface="Arial" panose="020B0604020202020204" pitchFamily="34" charset="0"/>
                <a:ea typeface="Aileron Bold" charset="0"/>
                <a:cs typeface="Arial" panose="020B0604020202020204" pitchFamily="34" charset="0"/>
              </a:endParaRPr>
            </a:p>
            <a:p>
              <a:pPr>
                <a:lnSpc>
                  <a:spcPct val="90000"/>
                </a:lnSpc>
              </a:pPr>
              <a:r>
                <a:rPr lang="en-GB" sz="1050" dirty="0">
                  <a:latin typeface="Arial" panose="020B0604020202020204" pitchFamily="34" charset="0"/>
                  <a:ea typeface="Aileron Bold" charset="0"/>
                  <a:cs typeface="Arial" panose="020B0604020202020204" pitchFamily="34" charset="0"/>
                </a:rPr>
                <a:t>Pan-RAS </a:t>
              </a:r>
              <a:r>
                <a:rPr lang="en-GB" sz="1050" dirty="0" err="1">
                  <a:latin typeface="Arial" panose="020B0604020202020204" pitchFamily="34" charset="0"/>
                  <a:ea typeface="Aileron Bold" charset="0"/>
                  <a:cs typeface="Arial" panose="020B0604020202020204" pitchFamily="34" charset="0"/>
                </a:rPr>
                <a:t>inh</a:t>
              </a:r>
              <a:endParaRPr lang="en-GB" sz="1050" dirty="0">
                <a:latin typeface="Arial" panose="020B0604020202020204" pitchFamily="34" charset="0"/>
                <a:ea typeface="Aileron Bold" charset="0"/>
                <a:cs typeface="Arial" panose="020B0604020202020204" pitchFamily="34" charset="0"/>
              </a:endParaRPr>
            </a:p>
            <a:p>
              <a:pPr>
                <a:lnSpc>
                  <a:spcPct val="90000"/>
                </a:lnSpc>
              </a:pPr>
              <a:r>
                <a:rPr lang="en-GB" sz="1050" dirty="0">
                  <a:latin typeface="Arial" panose="020B0604020202020204" pitchFamily="34" charset="0"/>
                  <a:ea typeface="Aileron Bold" charset="0"/>
                  <a:cs typeface="Arial" panose="020B0604020202020204" pitchFamily="34" charset="0"/>
                </a:rPr>
                <a:t>siG12D LODER</a:t>
              </a:r>
            </a:p>
            <a:p>
              <a:pPr>
                <a:lnSpc>
                  <a:spcPct val="90000"/>
                </a:lnSpc>
              </a:pPr>
              <a:r>
                <a:rPr lang="en-GB" sz="1050" dirty="0">
                  <a:latin typeface="Arial" panose="020B0604020202020204" pitchFamily="34" charset="0"/>
                  <a:ea typeface="Aileron Bold" charset="0"/>
                  <a:cs typeface="Arial" panose="020B0604020202020204" pitchFamily="34" charset="0"/>
                </a:rPr>
                <a:t>KRAS vaccines</a:t>
              </a:r>
            </a:p>
            <a:p>
              <a:pPr>
                <a:lnSpc>
                  <a:spcPct val="90000"/>
                </a:lnSpc>
              </a:pPr>
              <a:r>
                <a:rPr lang="en-GB" sz="1050" dirty="0">
                  <a:latin typeface="Arial" panose="020B0604020202020204" pitchFamily="34" charset="0"/>
                  <a:ea typeface="Aileron Bold" charset="0"/>
                  <a:cs typeface="Arial" panose="020B0604020202020204" pitchFamily="34" charset="0"/>
                </a:rPr>
                <a:t>KRAS TCR T cells</a:t>
              </a:r>
            </a:p>
          </p:txBody>
        </p:sp>
        <p:sp>
          <p:nvSpPr>
            <p:cNvPr id="51" name="TextBox 50">
              <a:extLst>
                <a:ext uri="{FF2B5EF4-FFF2-40B4-BE49-F238E27FC236}">
                  <a16:creationId xmlns:a16="http://schemas.microsoft.com/office/drawing/2014/main" id="{EBB21598-940C-97A6-70E8-7552D603426E}"/>
                </a:ext>
              </a:extLst>
            </p:cNvPr>
            <p:cNvSpPr txBox="1"/>
            <p:nvPr/>
          </p:nvSpPr>
          <p:spPr>
            <a:xfrm>
              <a:off x="8147228" y="3388500"/>
              <a:ext cx="2074286" cy="436273"/>
            </a:xfrm>
            <a:prstGeom prst="rect">
              <a:avLst/>
            </a:prstGeom>
            <a:noFill/>
          </p:spPr>
          <p:txBody>
            <a:bodyPr wrap="none" lIns="0" tIns="0" rIns="0" bIns="0" rtlCol="0">
              <a:spAutoFit/>
            </a:bodyPr>
            <a:lstStyle/>
            <a:p>
              <a:pPr>
                <a:lnSpc>
                  <a:spcPct val="90000"/>
                </a:lnSpc>
              </a:pPr>
              <a:r>
                <a:rPr lang="en-GB" sz="1050" dirty="0">
                  <a:latin typeface="Arial" panose="020B0604020202020204" pitchFamily="34" charset="0"/>
                  <a:ea typeface="Aileron Bold" charset="0"/>
                  <a:cs typeface="Arial" panose="020B0604020202020204" pitchFamily="34" charset="0"/>
                </a:rPr>
                <a:t>KRAS G12C TKI</a:t>
              </a:r>
            </a:p>
            <a:p>
              <a:pPr>
                <a:lnSpc>
                  <a:spcPct val="90000"/>
                </a:lnSpc>
              </a:pPr>
              <a:r>
                <a:rPr lang="en-GB" sz="1050" dirty="0">
                  <a:latin typeface="Arial" panose="020B0604020202020204" pitchFamily="34" charset="0"/>
                  <a:ea typeface="Aileron Bold" charset="0"/>
                  <a:cs typeface="Arial" panose="020B0604020202020204" pitchFamily="34" charset="0"/>
                </a:rPr>
                <a:t>KRAS G12C + EGFR </a:t>
              </a:r>
              <a:r>
                <a:rPr lang="en-GB" sz="1050" dirty="0" err="1">
                  <a:latin typeface="Arial" panose="020B0604020202020204" pitchFamily="34" charset="0"/>
                  <a:ea typeface="Aileron Bold" charset="0"/>
                  <a:cs typeface="Arial" panose="020B0604020202020204" pitchFamily="34" charset="0"/>
                </a:rPr>
                <a:t>inh</a:t>
              </a:r>
              <a:r>
                <a:rPr lang="en-GB" sz="1050" dirty="0">
                  <a:latin typeface="Arial" panose="020B0604020202020204" pitchFamily="34" charset="0"/>
                  <a:ea typeface="Aileron Bold" charset="0"/>
                  <a:cs typeface="Arial" panose="020B0604020202020204" pitchFamily="34" charset="0"/>
                </a:rPr>
                <a:t> (Ab, TKI)</a:t>
              </a:r>
            </a:p>
            <a:p>
              <a:pPr>
                <a:lnSpc>
                  <a:spcPct val="90000"/>
                </a:lnSpc>
              </a:pPr>
              <a:r>
                <a:rPr lang="en-GB" sz="1050" dirty="0">
                  <a:latin typeface="Arial" panose="020B0604020202020204" pitchFamily="34" charset="0"/>
                  <a:ea typeface="Aileron Bold" charset="0"/>
                  <a:cs typeface="Arial" panose="020B0604020202020204" pitchFamily="34" charset="0"/>
                </a:rPr>
                <a:t>KRAS G12C + SOS1/SHP2 </a:t>
              </a:r>
              <a:r>
                <a:rPr lang="en-GB" sz="1050" dirty="0" err="1">
                  <a:latin typeface="Arial" panose="020B0604020202020204" pitchFamily="34" charset="0"/>
                  <a:ea typeface="Aileron Bold" charset="0"/>
                  <a:cs typeface="Arial" panose="020B0604020202020204" pitchFamily="34" charset="0"/>
                </a:rPr>
                <a:t>inh</a:t>
              </a:r>
              <a:endParaRPr lang="en-GB" sz="1050" dirty="0">
                <a:latin typeface="Arial" panose="020B0604020202020204" pitchFamily="34" charset="0"/>
                <a:ea typeface="Aileron Bold" charset="0"/>
                <a:cs typeface="Arial" panose="020B0604020202020204" pitchFamily="34" charset="0"/>
              </a:endParaRPr>
            </a:p>
          </p:txBody>
        </p:sp>
        <p:sp>
          <p:nvSpPr>
            <p:cNvPr id="52" name="TextBox 51">
              <a:extLst>
                <a:ext uri="{FF2B5EF4-FFF2-40B4-BE49-F238E27FC236}">
                  <a16:creationId xmlns:a16="http://schemas.microsoft.com/office/drawing/2014/main" id="{D0CC872C-C494-9C57-EDF1-7C3ABB621D86}"/>
                </a:ext>
              </a:extLst>
            </p:cNvPr>
            <p:cNvSpPr txBox="1"/>
            <p:nvPr/>
          </p:nvSpPr>
          <p:spPr>
            <a:xfrm>
              <a:off x="7929511" y="2804257"/>
              <a:ext cx="1224694" cy="145424"/>
            </a:xfrm>
            <a:prstGeom prst="rect">
              <a:avLst/>
            </a:prstGeom>
            <a:noFill/>
          </p:spPr>
          <p:txBody>
            <a:bodyPr wrap="none" lIns="0" tIns="0" rIns="0" bIns="0" rtlCol="0">
              <a:spAutoFit/>
            </a:bodyPr>
            <a:lstStyle/>
            <a:p>
              <a:pPr>
                <a:lnSpc>
                  <a:spcPct val="90000"/>
                </a:lnSpc>
              </a:pPr>
              <a:r>
                <a:rPr lang="en-GB" sz="1050" dirty="0">
                  <a:latin typeface="Arial" panose="020B0604020202020204" pitchFamily="34" charset="0"/>
                  <a:ea typeface="Aileron Bold" charset="0"/>
                  <a:cs typeface="Arial" panose="020B0604020202020204" pitchFamily="34" charset="0"/>
                </a:rPr>
                <a:t>Anti-EGFR (TKI, Ab)</a:t>
              </a:r>
            </a:p>
          </p:txBody>
        </p:sp>
        <p:sp>
          <p:nvSpPr>
            <p:cNvPr id="53" name="TextBox 52">
              <a:extLst>
                <a:ext uri="{FF2B5EF4-FFF2-40B4-BE49-F238E27FC236}">
                  <a16:creationId xmlns:a16="http://schemas.microsoft.com/office/drawing/2014/main" id="{CDDB172E-1712-D215-D55C-CEE33A4177EA}"/>
                </a:ext>
              </a:extLst>
            </p:cNvPr>
            <p:cNvSpPr txBox="1"/>
            <p:nvPr/>
          </p:nvSpPr>
          <p:spPr>
            <a:xfrm>
              <a:off x="7494076" y="2146984"/>
              <a:ext cx="540212" cy="145424"/>
            </a:xfrm>
            <a:prstGeom prst="rect">
              <a:avLst/>
            </a:prstGeom>
            <a:noFill/>
          </p:spPr>
          <p:txBody>
            <a:bodyPr wrap="none" lIns="0" tIns="0" rIns="0" bIns="0" rtlCol="0">
              <a:spAutoFit/>
            </a:bodyPr>
            <a:lstStyle/>
            <a:p>
              <a:pPr>
                <a:lnSpc>
                  <a:spcPct val="90000"/>
                </a:lnSpc>
              </a:pPr>
              <a:r>
                <a:rPr lang="en-GB" sz="1050" dirty="0">
                  <a:latin typeface="Arial" panose="020B0604020202020204" pitchFamily="34" charset="0"/>
                  <a:ea typeface="Aileron Bold" charset="0"/>
                  <a:cs typeface="Arial" panose="020B0604020202020204" pitchFamily="34" charset="0"/>
                </a:rPr>
                <a:t>Anti-PD1</a:t>
              </a:r>
            </a:p>
          </p:txBody>
        </p:sp>
        <p:sp>
          <p:nvSpPr>
            <p:cNvPr id="54" name="TextBox 53">
              <a:extLst>
                <a:ext uri="{FF2B5EF4-FFF2-40B4-BE49-F238E27FC236}">
                  <a16:creationId xmlns:a16="http://schemas.microsoft.com/office/drawing/2014/main" id="{B0912D6C-C223-F281-2D7F-84BF2B4368E0}"/>
                </a:ext>
              </a:extLst>
            </p:cNvPr>
            <p:cNvSpPr txBox="1"/>
            <p:nvPr/>
          </p:nvSpPr>
          <p:spPr>
            <a:xfrm>
              <a:off x="6913497" y="1708803"/>
              <a:ext cx="1259960" cy="145424"/>
            </a:xfrm>
            <a:prstGeom prst="rect">
              <a:avLst/>
            </a:prstGeom>
            <a:noFill/>
          </p:spPr>
          <p:txBody>
            <a:bodyPr wrap="none" lIns="0" tIns="0" rIns="0" bIns="0" rtlCol="0">
              <a:spAutoFit/>
            </a:bodyPr>
            <a:lstStyle/>
            <a:p>
              <a:pPr>
                <a:lnSpc>
                  <a:spcPct val="90000"/>
                </a:lnSpc>
              </a:pPr>
              <a:r>
                <a:rPr lang="en-GB" sz="1050" dirty="0">
                  <a:latin typeface="Arial" panose="020B0604020202020204" pitchFamily="34" charset="0"/>
                  <a:ea typeface="Aileron Bold" charset="0"/>
                  <a:cs typeface="Arial" panose="020B0604020202020204" pitchFamily="34" charset="0"/>
                </a:rPr>
                <a:t>Anti-PD1/anti-CTLA4</a:t>
              </a:r>
            </a:p>
          </p:txBody>
        </p:sp>
        <p:sp>
          <p:nvSpPr>
            <p:cNvPr id="55" name="TextBox 54">
              <a:extLst>
                <a:ext uri="{FF2B5EF4-FFF2-40B4-BE49-F238E27FC236}">
                  <a16:creationId xmlns:a16="http://schemas.microsoft.com/office/drawing/2014/main" id="{B1817F4A-41CF-50CC-5B9A-AE09B9E116C4}"/>
                </a:ext>
              </a:extLst>
            </p:cNvPr>
            <p:cNvSpPr txBox="1"/>
            <p:nvPr/>
          </p:nvSpPr>
          <p:spPr>
            <a:xfrm>
              <a:off x="5920695" y="932729"/>
              <a:ext cx="1412246" cy="581698"/>
            </a:xfrm>
            <a:prstGeom prst="rect">
              <a:avLst/>
            </a:prstGeom>
            <a:noFill/>
          </p:spPr>
          <p:txBody>
            <a:bodyPr wrap="none" lIns="0" tIns="0" rIns="0" bIns="0" rtlCol="0">
              <a:spAutoFit/>
            </a:bodyPr>
            <a:lstStyle/>
            <a:p>
              <a:pPr>
                <a:lnSpc>
                  <a:spcPct val="90000"/>
                </a:lnSpc>
              </a:pPr>
              <a:r>
                <a:rPr lang="en-GB" sz="1050" dirty="0">
                  <a:latin typeface="Arial" panose="020B0604020202020204" pitchFamily="34" charset="0"/>
                  <a:ea typeface="Aileron Bold" charset="0"/>
                  <a:cs typeface="Arial" panose="020B0604020202020204" pitchFamily="34" charset="0"/>
                </a:rPr>
                <a:t>DDR damaging therapy</a:t>
              </a:r>
            </a:p>
            <a:p>
              <a:pPr>
                <a:lnSpc>
                  <a:spcPct val="90000"/>
                </a:lnSpc>
              </a:pPr>
              <a:r>
                <a:rPr lang="en-GB" sz="1050" dirty="0">
                  <a:latin typeface="Arial" panose="020B0604020202020204" pitchFamily="34" charset="0"/>
                  <a:ea typeface="Aileron Bold" charset="0"/>
                  <a:cs typeface="Arial" panose="020B0604020202020204" pitchFamily="34" charset="0"/>
                </a:rPr>
                <a:t>PARP </a:t>
              </a:r>
              <a:r>
                <a:rPr lang="en-GB" sz="1050" dirty="0" err="1">
                  <a:latin typeface="Arial" panose="020B0604020202020204" pitchFamily="34" charset="0"/>
                  <a:ea typeface="Aileron Bold" charset="0"/>
                  <a:cs typeface="Arial" panose="020B0604020202020204" pitchFamily="34" charset="0"/>
                </a:rPr>
                <a:t>inh</a:t>
              </a:r>
              <a:endParaRPr lang="en-GB" sz="1050" dirty="0">
                <a:latin typeface="Arial" panose="020B0604020202020204" pitchFamily="34" charset="0"/>
                <a:ea typeface="Aileron Bold" charset="0"/>
                <a:cs typeface="Arial" panose="020B0604020202020204" pitchFamily="34" charset="0"/>
              </a:endParaRPr>
            </a:p>
            <a:p>
              <a:pPr>
                <a:lnSpc>
                  <a:spcPct val="90000"/>
                </a:lnSpc>
              </a:pPr>
              <a:r>
                <a:rPr lang="en-GB" sz="1050" dirty="0">
                  <a:latin typeface="Arial" panose="020B0604020202020204" pitchFamily="34" charset="0"/>
                  <a:cs typeface="Arial" panose="020B0604020202020204" pitchFamily="34" charset="0"/>
                </a:rPr>
                <a:t>ATR </a:t>
              </a:r>
              <a:r>
                <a:rPr lang="en-GB" sz="1050" dirty="0" err="1">
                  <a:latin typeface="Arial" panose="020B0604020202020204" pitchFamily="34" charset="0"/>
                  <a:cs typeface="Arial" panose="020B0604020202020204" pitchFamily="34" charset="0"/>
                </a:rPr>
                <a:t>inh</a:t>
              </a:r>
              <a:endParaRPr lang="en-GB" sz="1050" dirty="0">
                <a:latin typeface="Arial" panose="020B0604020202020204" pitchFamily="34" charset="0"/>
                <a:cs typeface="Arial" panose="020B0604020202020204" pitchFamily="34" charset="0"/>
              </a:endParaRPr>
            </a:p>
            <a:p>
              <a:pPr>
                <a:lnSpc>
                  <a:spcPct val="90000"/>
                </a:lnSpc>
              </a:pPr>
              <a:r>
                <a:rPr lang="en-GB" sz="1050" dirty="0">
                  <a:latin typeface="Arial" panose="020B0604020202020204" pitchFamily="34" charset="0"/>
                  <a:ea typeface="Aileron Bold" charset="0"/>
                  <a:cs typeface="Arial" panose="020B0604020202020204" pitchFamily="34" charset="0"/>
                </a:rPr>
                <a:t>Anti-PD1/anti-CTLA4</a:t>
              </a:r>
            </a:p>
          </p:txBody>
        </p:sp>
        <p:sp>
          <p:nvSpPr>
            <p:cNvPr id="56" name="TextBox 55">
              <a:extLst>
                <a:ext uri="{FF2B5EF4-FFF2-40B4-BE49-F238E27FC236}">
                  <a16:creationId xmlns:a16="http://schemas.microsoft.com/office/drawing/2014/main" id="{D0F31B98-B8A7-AD2E-803C-D5A3B2273BA4}"/>
                </a:ext>
              </a:extLst>
            </p:cNvPr>
            <p:cNvSpPr txBox="1"/>
            <p:nvPr/>
          </p:nvSpPr>
          <p:spPr>
            <a:xfrm>
              <a:off x="5302907" y="2021671"/>
              <a:ext cx="434414" cy="145424"/>
            </a:xfrm>
            <a:prstGeom prst="rect">
              <a:avLst/>
            </a:prstGeom>
            <a:noFill/>
          </p:spPr>
          <p:txBody>
            <a:bodyPr wrap="none" lIns="0" tIns="0" rIns="0" bIns="0" rtlCol="0">
              <a:spAutoFit/>
            </a:bodyPr>
            <a:lstStyle/>
            <a:p>
              <a:pPr>
                <a:lnSpc>
                  <a:spcPct val="90000"/>
                </a:lnSpc>
                <a:spcAft>
                  <a:spcPts val="300"/>
                </a:spcAft>
              </a:pPr>
              <a:r>
                <a:rPr lang="en-GB" sz="1050" dirty="0">
                  <a:solidFill>
                    <a:schemeClr val="bg1"/>
                  </a:solidFill>
                  <a:latin typeface="Arial" panose="020B0604020202020204" pitchFamily="34" charset="0"/>
                  <a:ea typeface="Aileron Bold" charset="0"/>
                  <a:cs typeface="Arial" panose="020B0604020202020204" pitchFamily="34" charset="0"/>
                </a:rPr>
                <a:t>Stroma</a:t>
              </a:r>
            </a:p>
          </p:txBody>
        </p:sp>
        <p:sp>
          <p:nvSpPr>
            <p:cNvPr id="57" name="TextBox 56">
              <a:extLst>
                <a:ext uri="{FF2B5EF4-FFF2-40B4-BE49-F238E27FC236}">
                  <a16:creationId xmlns:a16="http://schemas.microsoft.com/office/drawing/2014/main" id="{7AB440CF-9A11-490F-7E4F-1212627B4913}"/>
                </a:ext>
              </a:extLst>
            </p:cNvPr>
            <p:cNvSpPr txBox="1"/>
            <p:nvPr/>
          </p:nvSpPr>
          <p:spPr>
            <a:xfrm>
              <a:off x="4881469" y="2293045"/>
              <a:ext cx="375103" cy="145424"/>
            </a:xfrm>
            <a:prstGeom prst="rect">
              <a:avLst/>
            </a:prstGeom>
            <a:noFill/>
          </p:spPr>
          <p:txBody>
            <a:bodyPr wrap="none" lIns="0" tIns="0" rIns="0" bIns="0" rtlCol="0">
              <a:spAutoFit/>
            </a:bodyPr>
            <a:lstStyle/>
            <a:p>
              <a:pPr>
                <a:lnSpc>
                  <a:spcPct val="90000"/>
                </a:lnSpc>
                <a:spcAft>
                  <a:spcPts val="300"/>
                </a:spcAft>
              </a:pPr>
              <a:r>
                <a:rPr lang="en-GB" sz="1050" dirty="0">
                  <a:latin typeface="Arial" panose="020B0604020202020204" pitchFamily="34" charset="0"/>
                  <a:ea typeface="Aileron Bold" charset="0"/>
                  <a:cs typeface="Arial" panose="020B0604020202020204" pitchFamily="34" charset="0"/>
                </a:rPr>
                <a:t>MSLN</a:t>
              </a:r>
            </a:p>
          </p:txBody>
        </p:sp>
        <p:sp>
          <p:nvSpPr>
            <p:cNvPr id="58" name="TextBox 57">
              <a:extLst>
                <a:ext uri="{FF2B5EF4-FFF2-40B4-BE49-F238E27FC236}">
                  <a16:creationId xmlns:a16="http://schemas.microsoft.com/office/drawing/2014/main" id="{59E6C29B-C9B4-A746-1A01-D22BD447E4C5}"/>
                </a:ext>
              </a:extLst>
            </p:cNvPr>
            <p:cNvSpPr txBox="1"/>
            <p:nvPr/>
          </p:nvSpPr>
          <p:spPr>
            <a:xfrm>
              <a:off x="4943872" y="963167"/>
              <a:ext cx="787075" cy="581698"/>
            </a:xfrm>
            <a:prstGeom prst="rect">
              <a:avLst/>
            </a:prstGeom>
            <a:noFill/>
          </p:spPr>
          <p:txBody>
            <a:bodyPr wrap="none" lIns="0" tIns="0" rIns="0" bIns="0" rtlCol="0">
              <a:spAutoFit/>
            </a:bodyPr>
            <a:lstStyle/>
            <a:p>
              <a:pPr>
                <a:lnSpc>
                  <a:spcPct val="90000"/>
                </a:lnSpc>
              </a:pPr>
              <a:r>
                <a:rPr lang="en-GB" sz="1050" dirty="0">
                  <a:latin typeface="Arial" panose="020B0604020202020204" pitchFamily="34" charset="0"/>
                  <a:ea typeface="Aileron Bold" charset="0"/>
                  <a:cs typeface="Arial" panose="020B0604020202020204" pitchFamily="34" charset="0"/>
                </a:rPr>
                <a:t>FAK TKI</a:t>
              </a:r>
            </a:p>
            <a:p>
              <a:pPr>
                <a:lnSpc>
                  <a:spcPct val="90000"/>
                </a:lnSpc>
              </a:pPr>
              <a:r>
                <a:rPr lang="en-GB" sz="1050" dirty="0">
                  <a:latin typeface="Arial" panose="020B0604020202020204" pitchFamily="34" charset="0"/>
                  <a:ea typeface="Aileron Bold" charset="0"/>
                  <a:cs typeface="Arial" panose="020B0604020202020204" pitchFamily="34" charset="0"/>
                </a:rPr>
                <a:t>CTGF Ab</a:t>
              </a:r>
            </a:p>
            <a:p>
              <a:pPr>
                <a:lnSpc>
                  <a:spcPct val="90000"/>
                </a:lnSpc>
              </a:pPr>
              <a:r>
                <a:rPr lang="en-GB" sz="1050" dirty="0">
                  <a:latin typeface="Arial" panose="020B0604020202020204" pitchFamily="34" charset="0"/>
                  <a:ea typeface="Aileron Bold" charset="0"/>
                  <a:cs typeface="Arial" panose="020B0604020202020204" pitchFamily="34" charset="0"/>
                </a:rPr>
                <a:t>Vitamin D Ag</a:t>
              </a:r>
            </a:p>
            <a:p>
              <a:pPr>
                <a:lnSpc>
                  <a:spcPct val="90000"/>
                </a:lnSpc>
              </a:pPr>
              <a:r>
                <a:rPr lang="en-GB" sz="1050" dirty="0">
                  <a:latin typeface="Arial" panose="020B0604020202020204" pitchFamily="34" charset="0"/>
                  <a:ea typeface="Aileron Bold" charset="0"/>
                  <a:cs typeface="Arial" panose="020B0604020202020204" pitchFamily="34" charset="0"/>
                </a:rPr>
                <a:t>FAP PRRT</a:t>
              </a:r>
            </a:p>
          </p:txBody>
        </p:sp>
        <p:sp>
          <p:nvSpPr>
            <p:cNvPr id="59" name="TextBox 58">
              <a:extLst>
                <a:ext uri="{FF2B5EF4-FFF2-40B4-BE49-F238E27FC236}">
                  <a16:creationId xmlns:a16="http://schemas.microsoft.com/office/drawing/2014/main" id="{DCDEC5DD-C601-CB2E-B945-1FAE4CFF5256}"/>
                </a:ext>
              </a:extLst>
            </p:cNvPr>
            <p:cNvSpPr txBox="1"/>
            <p:nvPr/>
          </p:nvSpPr>
          <p:spPr>
            <a:xfrm>
              <a:off x="3737305" y="1313603"/>
              <a:ext cx="1197444" cy="436273"/>
            </a:xfrm>
            <a:prstGeom prst="rect">
              <a:avLst/>
            </a:prstGeom>
            <a:noFill/>
          </p:spPr>
          <p:txBody>
            <a:bodyPr wrap="none" lIns="0" tIns="0" rIns="0" bIns="0" rtlCol="0">
              <a:spAutoFit/>
            </a:bodyPr>
            <a:lstStyle/>
            <a:p>
              <a:pPr>
                <a:lnSpc>
                  <a:spcPct val="90000"/>
                </a:lnSpc>
              </a:pPr>
              <a:r>
                <a:rPr lang="en-GB" sz="1050" dirty="0">
                  <a:latin typeface="Arial" panose="020B0604020202020204" pitchFamily="34" charset="0"/>
                  <a:ea typeface="Aileron Bold" charset="0"/>
                  <a:cs typeface="Arial" panose="020B0604020202020204" pitchFamily="34" charset="0"/>
                </a:rPr>
                <a:t>Anti-MSLN Ab</a:t>
              </a:r>
            </a:p>
            <a:p>
              <a:pPr>
                <a:lnSpc>
                  <a:spcPct val="90000"/>
                </a:lnSpc>
              </a:pPr>
              <a:r>
                <a:rPr lang="en-GB" sz="1050" dirty="0">
                  <a:latin typeface="Arial" panose="020B0604020202020204" pitchFamily="34" charset="0"/>
                  <a:ea typeface="Aileron Bold" charset="0"/>
                  <a:cs typeface="Arial" panose="020B0604020202020204" pitchFamily="34" charset="0"/>
                </a:rPr>
                <a:t>Anti-MSLN ADC</a:t>
              </a:r>
            </a:p>
            <a:p>
              <a:pPr>
                <a:lnSpc>
                  <a:spcPct val="90000"/>
                </a:lnSpc>
              </a:pPr>
              <a:r>
                <a:rPr lang="en-GB" sz="1050" dirty="0">
                  <a:latin typeface="Arial" panose="020B0604020202020204" pitchFamily="34" charset="0"/>
                  <a:ea typeface="Aileron Bold" charset="0"/>
                  <a:cs typeface="Arial" panose="020B0604020202020204" pitchFamily="34" charset="0"/>
                </a:rPr>
                <a:t>TCR-T, CAR-T cells</a:t>
              </a:r>
            </a:p>
          </p:txBody>
        </p:sp>
        <p:sp>
          <p:nvSpPr>
            <p:cNvPr id="60" name="TextBox 59">
              <a:extLst>
                <a:ext uri="{FF2B5EF4-FFF2-40B4-BE49-F238E27FC236}">
                  <a16:creationId xmlns:a16="http://schemas.microsoft.com/office/drawing/2014/main" id="{2B59C36A-1E6E-54C9-7277-15DD37081FC6}"/>
                </a:ext>
              </a:extLst>
            </p:cNvPr>
            <p:cNvSpPr txBox="1"/>
            <p:nvPr/>
          </p:nvSpPr>
          <p:spPr>
            <a:xfrm>
              <a:off x="4083172" y="2512136"/>
              <a:ext cx="759823" cy="145424"/>
            </a:xfrm>
            <a:prstGeom prst="rect">
              <a:avLst/>
            </a:prstGeom>
            <a:noFill/>
          </p:spPr>
          <p:txBody>
            <a:bodyPr wrap="none" lIns="0" tIns="0" rIns="0" bIns="0" rtlCol="0">
              <a:spAutoFit/>
            </a:bodyPr>
            <a:lstStyle/>
            <a:p>
              <a:pPr>
                <a:lnSpc>
                  <a:spcPct val="90000"/>
                </a:lnSpc>
                <a:spcAft>
                  <a:spcPts val="300"/>
                </a:spcAft>
              </a:pPr>
              <a:r>
                <a:rPr lang="en-GB" sz="1050" dirty="0">
                  <a:latin typeface="Arial" panose="020B0604020202020204" pitchFamily="34" charset="0"/>
                  <a:ea typeface="Aileron Bold" charset="0"/>
                  <a:cs typeface="Arial" panose="020B0604020202020204" pitchFamily="34" charset="0"/>
                </a:rPr>
                <a:t>Claudin 18.2</a:t>
              </a:r>
            </a:p>
          </p:txBody>
        </p:sp>
        <p:sp>
          <p:nvSpPr>
            <p:cNvPr id="61" name="TextBox 60">
              <a:extLst>
                <a:ext uri="{FF2B5EF4-FFF2-40B4-BE49-F238E27FC236}">
                  <a16:creationId xmlns:a16="http://schemas.microsoft.com/office/drawing/2014/main" id="{12951803-2E5E-C3FC-F788-5F5B3C9E639C}"/>
                </a:ext>
              </a:extLst>
            </p:cNvPr>
            <p:cNvSpPr txBox="1"/>
            <p:nvPr/>
          </p:nvSpPr>
          <p:spPr>
            <a:xfrm>
              <a:off x="4083172" y="3023348"/>
              <a:ext cx="365485" cy="145424"/>
            </a:xfrm>
            <a:prstGeom prst="rect">
              <a:avLst/>
            </a:prstGeom>
            <a:noFill/>
          </p:spPr>
          <p:txBody>
            <a:bodyPr wrap="none" lIns="0" tIns="0" rIns="0" bIns="0" rtlCol="0">
              <a:spAutoFit/>
            </a:bodyPr>
            <a:lstStyle/>
            <a:p>
              <a:pPr>
                <a:lnSpc>
                  <a:spcPct val="90000"/>
                </a:lnSpc>
                <a:spcAft>
                  <a:spcPts val="300"/>
                </a:spcAft>
              </a:pPr>
              <a:r>
                <a:rPr lang="en-GB" sz="1050" dirty="0">
                  <a:latin typeface="Arial" panose="020B0604020202020204" pitchFamily="34" charset="0"/>
                  <a:ea typeface="Aileron Bold" charset="0"/>
                  <a:cs typeface="Arial" panose="020B0604020202020204" pitchFamily="34" charset="0"/>
                </a:rPr>
                <a:t>FGFR</a:t>
              </a:r>
            </a:p>
          </p:txBody>
        </p:sp>
        <p:sp>
          <p:nvSpPr>
            <p:cNvPr id="62" name="TextBox 61">
              <a:extLst>
                <a:ext uri="{FF2B5EF4-FFF2-40B4-BE49-F238E27FC236}">
                  <a16:creationId xmlns:a16="http://schemas.microsoft.com/office/drawing/2014/main" id="{F3BF205B-470A-D98D-F5E1-33B8D7E866C0}"/>
                </a:ext>
              </a:extLst>
            </p:cNvPr>
            <p:cNvSpPr txBox="1"/>
            <p:nvPr/>
          </p:nvSpPr>
          <p:spPr>
            <a:xfrm>
              <a:off x="4083172" y="4118802"/>
              <a:ext cx="397545" cy="145424"/>
            </a:xfrm>
            <a:prstGeom prst="rect">
              <a:avLst/>
            </a:prstGeom>
            <a:noFill/>
          </p:spPr>
          <p:txBody>
            <a:bodyPr wrap="none" lIns="0" tIns="0" rIns="0" bIns="0" rtlCol="0">
              <a:spAutoFit/>
            </a:bodyPr>
            <a:lstStyle/>
            <a:p>
              <a:pPr>
                <a:lnSpc>
                  <a:spcPct val="90000"/>
                </a:lnSpc>
                <a:spcAft>
                  <a:spcPts val="300"/>
                </a:spcAft>
              </a:pPr>
              <a:r>
                <a:rPr lang="en-GB" sz="1050" dirty="0">
                  <a:solidFill>
                    <a:schemeClr val="bg1"/>
                  </a:solidFill>
                  <a:latin typeface="Arial" panose="020B0604020202020204" pitchFamily="34" charset="0"/>
                  <a:ea typeface="Aileron Bold" charset="0"/>
                  <a:cs typeface="Arial" panose="020B0604020202020204" pitchFamily="34" charset="0"/>
                </a:rPr>
                <a:t>MDM2</a:t>
              </a:r>
            </a:p>
          </p:txBody>
        </p:sp>
        <p:sp>
          <p:nvSpPr>
            <p:cNvPr id="63" name="TextBox 62">
              <a:extLst>
                <a:ext uri="{FF2B5EF4-FFF2-40B4-BE49-F238E27FC236}">
                  <a16:creationId xmlns:a16="http://schemas.microsoft.com/office/drawing/2014/main" id="{9DA76F5F-C6C1-01FB-0A71-626FC0EA4B45}"/>
                </a:ext>
              </a:extLst>
            </p:cNvPr>
            <p:cNvSpPr txBox="1"/>
            <p:nvPr/>
          </p:nvSpPr>
          <p:spPr>
            <a:xfrm>
              <a:off x="4228317" y="4556984"/>
              <a:ext cx="487313" cy="145424"/>
            </a:xfrm>
            <a:prstGeom prst="rect">
              <a:avLst/>
            </a:prstGeom>
            <a:noFill/>
          </p:spPr>
          <p:txBody>
            <a:bodyPr wrap="none" lIns="0" tIns="0" rIns="0" bIns="0" rtlCol="0">
              <a:spAutoFit/>
            </a:bodyPr>
            <a:lstStyle/>
            <a:p>
              <a:pPr>
                <a:lnSpc>
                  <a:spcPct val="90000"/>
                </a:lnSpc>
                <a:spcAft>
                  <a:spcPts val="300"/>
                </a:spcAft>
              </a:pPr>
              <a:r>
                <a:rPr lang="en-GB" sz="1050" dirty="0">
                  <a:solidFill>
                    <a:schemeClr val="bg1"/>
                  </a:solidFill>
                  <a:latin typeface="Arial" panose="020B0604020202020204" pitchFamily="34" charset="0"/>
                  <a:ea typeface="Aileron Bold" charset="0"/>
                  <a:cs typeface="Arial" panose="020B0604020202020204" pitchFamily="34" charset="0"/>
                </a:rPr>
                <a:t>ARID1A</a:t>
              </a:r>
            </a:p>
          </p:txBody>
        </p:sp>
        <p:sp>
          <p:nvSpPr>
            <p:cNvPr id="4" name="TextBox 3">
              <a:extLst>
                <a:ext uri="{FF2B5EF4-FFF2-40B4-BE49-F238E27FC236}">
                  <a16:creationId xmlns:a16="http://schemas.microsoft.com/office/drawing/2014/main" id="{E6D6A5AB-3BDF-E331-2D1C-7EC9AC0140F9}"/>
                </a:ext>
              </a:extLst>
            </p:cNvPr>
            <p:cNvSpPr txBox="1"/>
            <p:nvPr/>
          </p:nvSpPr>
          <p:spPr>
            <a:xfrm>
              <a:off x="3792882" y="3607590"/>
              <a:ext cx="778703" cy="147489"/>
            </a:xfrm>
            <a:prstGeom prst="rect">
              <a:avLst/>
            </a:prstGeom>
            <a:noFill/>
          </p:spPr>
          <p:txBody>
            <a:bodyPr wrap="none" lIns="0" tIns="0" rIns="0" bIns="0" rtlCol="0">
              <a:spAutoFit/>
            </a:bodyPr>
            <a:lstStyle/>
            <a:p>
              <a:pPr>
                <a:lnSpc>
                  <a:spcPct val="90000"/>
                </a:lnSpc>
                <a:spcAft>
                  <a:spcPts val="300"/>
                </a:spcAft>
              </a:pPr>
              <a:r>
                <a:rPr lang="en-GB" sz="1050" dirty="0">
                  <a:latin typeface="Arial" panose="020B0604020202020204" pitchFamily="34" charset="0"/>
                  <a:ea typeface="Aileron Bold" charset="0"/>
                  <a:cs typeface="Arial" panose="020B0604020202020204" pitchFamily="34" charset="0"/>
                </a:rPr>
                <a:t>TP53 Y220C</a:t>
              </a:r>
            </a:p>
          </p:txBody>
        </p:sp>
      </p:grpSp>
      <p:sp>
        <p:nvSpPr>
          <p:cNvPr id="3" name="TextBox 2">
            <a:extLst>
              <a:ext uri="{FF2B5EF4-FFF2-40B4-BE49-F238E27FC236}">
                <a16:creationId xmlns:a16="http://schemas.microsoft.com/office/drawing/2014/main" id="{E2268183-521F-FBB2-5A33-B382B0A97626}"/>
              </a:ext>
            </a:extLst>
          </p:cNvPr>
          <p:cNvSpPr txBox="1"/>
          <p:nvPr/>
        </p:nvSpPr>
        <p:spPr>
          <a:xfrm>
            <a:off x="8009558" y="1351706"/>
            <a:ext cx="3455594" cy="923330"/>
          </a:xfrm>
          <a:prstGeom prst="rect">
            <a:avLst/>
          </a:prstGeom>
          <a:solidFill>
            <a:schemeClr val="accent5"/>
          </a:solidFill>
        </p:spPr>
        <p:txBody>
          <a:bodyPr wrap="square" rtlCol="0">
            <a:spAutoFit/>
          </a:bodyPr>
          <a:lstStyle/>
          <a:p>
            <a:pPr algn="ctr"/>
            <a:r>
              <a:rPr lang="en-US" sz="1800" b="0" i="0" u="none" strike="noStrike" baseline="0" dirty="0">
                <a:latin typeface="Arial" panose="020B0604020202020204" pitchFamily="34" charset="0"/>
                <a:cs typeface="Arial" panose="020B0604020202020204" pitchFamily="34" charset="0"/>
              </a:rPr>
              <a:t>20–25% of PDAC patients </a:t>
            </a:r>
            <a:r>
              <a:rPr lang="en-US" sz="1800" b="0" i="0" u="none" strike="noStrike" baseline="0" dirty="0" err="1">
                <a:latin typeface="Arial" panose="020B0604020202020204" pitchFamily="34" charset="0"/>
                <a:cs typeface="Arial" panose="020B0604020202020204" pitchFamily="34" charset="0"/>
              </a:rPr>
              <a:t>harbour</a:t>
            </a:r>
            <a:r>
              <a:rPr lang="en-US" sz="1800" b="0" i="0" u="none" strike="noStrike" baseline="0" dirty="0">
                <a:latin typeface="Arial" panose="020B0604020202020204" pitchFamily="34" charset="0"/>
                <a:cs typeface="Arial" panose="020B0604020202020204" pitchFamily="34" charset="0"/>
              </a:rPr>
              <a:t> targetable </a:t>
            </a:r>
            <a:r>
              <a:rPr lang="en-GB" sz="1800" b="0" i="0" u="none" strike="noStrike" baseline="0" dirty="0">
                <a:latin typeface="Arial" panose="020B0604020202020204" pitchFamily="34" charset="0"/>
                <a:cs typeface="Arial" panose="020B0604020202020204" pitchFamily="34" charset="0"/>
              </a:rPr>
              <a:t>molecular alterations</a:t>
            </a:r>
            <a:endParaRPr lang="en-GB" sz="2400" dirty="0">
              <a:solidFill>
                <a:srgbClr val="505050"/>
              </a:solidFill>
              <a:latin typeface="Arial" panose="020B0604020202020204" pitchFamily="34" charset="0"/>
              <a:ea typeface="Aileron Bold" charset="0"/>
              <a:cs typeface="Arial" panose="020B0604020202020204" pitchFamily="34" charset="0"/>
            </a:endParaRPr>
          </a:p>
        </p:txBody>
      </p:sp>
    </p:spTree>
    <p:extLst>
      <p:ext uri="{BB962C8B-B14F-4D97-AF65-F5344CB8AC3E}">
        <p14:creationId xmlns:p14="http://schemas.microsoft.com/office/powerpoint/2010/main" val="337238674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76D06-B857-84FA-4FC1-2F0B012BFF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40A5F7-807F-8835-0C6E-55D7FB291A53}"/>
              </a:ext>
            </a:extLst>
          </p:cNvPr>
          <p:cNvSpPr>
            <a:spLocks noGrp="1"/>
          </p:cNvSpPr>
          <p:nvPr>
            <p:ph type="title"/>
          </p:nvPr>
        </p:nvSpPr>
        <p:spPr/>
        <p:txBody>
          <a:bodyPr/>
          <a:lstStyle/>
          <a:p>
            <a:r>
              <a:rPr lang="en-GB" dirty="0"/>
              <a:t>Targeted therapy for pancreatic adenocarcinoma</a:t>
            </a:r>
          </a:p>
        </p:txBody>
      </p:sp>
      <p:graphicFrame>
        <p:nvGraphicFramePr>
          <p:cNvPr id="6" name="Content Placeholder 5">
            <a:extLst>
              <a:ext uri="{FF2B5EF4-FFF2-40B4-BE49-F238E27FC236}">
                <a16:creationId xmlns:a16="http://schemas.microsoft.com/office/drawing/2014/main" id="{A86C69CC-846E-58E5-7C10-7BB7665F2092}"/>
              </a:ext>
            </a:extLst>
          </p:cNvPr>
          <p:cNvGraphicFramePr>
            <a:graphicFrameLocks noGrp="1"/>
          </p:cNvGraphicFramePr>
          <p:nvPr>
            <p:ph sz="quarter" idx="14"/>
          </p:nvPr>
        </p:nvGraphicFramePr>
        <p:xfrm>
          <a:off x="620713" y="969160"/>
          <a:ext cx="10961685" cy="4764096"/>
        </p:xfrm>
        <a:graphic>
          <a:graphicData uri="http://schemas.openxmlformats.org/drawingml/2006/table">
            <a:tbl>
              <a:tblPr firstRow="1" bandRow="1">
                <a:tableStyleId>{5C22544A-7EE6-4342-B048-85BDC9FD1C3A}</a:tableStyleId>
              </a:tblPr>
              <a:tblGrid>
                <a:gridCol w="2016459">
                  <a:extLst>
                    <a:ext uri="{9D8B030D-6E8A-4147-A177-3AD203B41FA5}">
                      <a16:colId xmlns:a16="http://schemas.microsoft.com/office/drawing/2014/main" val="2940629016"/>
                    </a:ext>
                  </a:extLst>
                </a:gridCol>
                <a:gridCol w="3202612">
                  <a:extLst>
                    <a:ext uri="{9D8B030D-6E8A-4147-A177-3AD203B41FA5}">
                      <a16:colId xmlns:a16="http://schemas.microsoft.com/office/drawing/2014/main" val="600332487"/>
                    </a:ext>
                  </a:extLst>
                </a:gridCol>
                <a:gridCol w="5742614">
                  <a:extLst>
                    <a:ext uri="{9D8B030D-6E8A-4147-A177-3AD203B41FA5}">
                      <a16:colId xmlns:a16="http://schemas.microsoft.com/office/drawing/2014/main" val="2941739985"/>
                    </a:ext>
                  </a:extLst>
                </a:gridCol>
              </a:tblGrid>
              <a:tr h="163677">
                <a:tc>
                  <a:txBody>
                    <a:bodyPr/>
                    <a:lstStyle/>
                    <a:p>
                      <a:r>
                        <a:rPr lang="en-US" sz="1050" dirty="0">
                          <a:latin typeface="Arial" panose="020B0604020202020204" pitchFamily="34" charset="0"/>
                          <a:cs typeface="Arial" panose="020B0604020202020204" pitchFamily="34" charset="0"/>
                        </a:rPr>
                        <a:t>Molecular Target</a:t>
                      </a:r>
                      <a:endParaRPr lang="en-GB" sz="1050" dirty="0">
                        <a:latin typeface="Arial" panose="020B0604020202020204" pitchFamily="34" charset="0"/>
                        <a:cs typeface="Arial" panose="020B0604020202020204" pitchFamily="34" charset="0"/>
                      </a:endParaRPr>
                    </a:p>
                  </a:txBody>
                  <a:tcPr marT="64800" marB="64800" anchor="ctr"/>
                </a:tc>
                <a:tc>
                  <a:txBody>
                    <a:bodyPr/>
                    <a:lstStyle/>
                    <a:p>
                      <a:r>
                        <a:rPr lang="en-US" sz="1050" dirty="0">
                          <a:latin typeface="Arial" panose="020B0604020202020204" pitchFamily="34" charset="0"/>
                          <a:cs typeface="Arial" panose="020B0604020202020204" pitchFamily="34" charset="0"/>
                        </a:rPr>
                        <a:t>Targeted Therapy</a:t>
                      </a:r>
                      <a:endParaRPr lang="en-GB" sz="1050" dirty="0">
                        <a:latin typeface="Arial" panose="020B0604020202020204" pitchFamily="34" charset="0"/>
                        <a:cs typeface="Arial" panose="020B0604020202020204" pitchFamily="34" charset="0"/>
                      </a:endParaRPr>
                    </a:p>
                  </a:txBody>
                  <a:tcPr marT="64800" marB="64800" anchor="ctr"/>
                </a:tc>
                <a:tc>
                  <a:txBody>
                    <a:bodyPr/>
                    <a:lstStyle/>
                    <a:p>
                      <a:r>
                        <a:rPr lang="en-GB" sz="1050" dirty="0">
                          <a:latin typeface="Arial" panose="020B0604020202020204" pitchFamily="34" charset="0"/>
                          <a:cs typeface="Arial" panose="020B0604020202020204" pitchFamily="34" charset="0"/>
                        </a:rPr>
                        <a:t>NCCN panel recommendations</a:t>
                      </a:r>
                    </a:p>
                  </a:txBody>
                  <a:tcPr marT="64800" marB="64800" anchor="ctr"/>
                </a:tc>
                <a:extLst>
                  <a:ext uri="{0D108BD9-81ED-4DB2-BD59-A6C34878D82A}">
                    <a16:rowId xmlns:a16="http://schemas.microsoft.com/office/drawing/2014/main" val="1561569419"/>
                  </a:ext>
                </a:extLst>
              </a:tr>
              <a:tr h="0">
                <a:tc rowSpan="3">
                  <a:txBody>
                    <a:bodyPr/>
                    <a:lstStyle/>
                    <a:p>
                      <a:r>
                        <a:rPr lang="en-GB" sz="1000" b="0" i="1" dirty="0">
                          <a:latin typeface="Arial" panose="020B0604020202020204" pitchFamily="34" charset="0"/>
                          <a:cs typeface="Arial" panose="020B0604020202020204" pitchFamily="34" charset="0"/>
                        </a:rPr>
                        <a:t>NTRK</a:t>
                      </a:r>
                      <a:r>
                        <a:rPr lang="en-GB" sz="1000" b="0" dirty="0">
                          <a:latin typeface="Arial" panose="020B0604020202020204" pitchFamily="34" charset="0"/>
                          <a:cs typeface="Arial" panose="020B0604020202020204" pitchFamily="34" charset="0"/>
                        </a:rPr>
                        <a:t> gene fusions</a:t>
                      </a:r>
                    </a:p>
                  </a:txBody>
                  <a:tcPr marT="64800" marB="64800" anchor="ctr">
                    <a:solidFill>
                      <a:srgbClr val="EAD1CE"/>
                    </a:solidFill>
                  </a:tcPr>
                </a:tc>
                <a:tc>
                  <a:txBody>
                    <a:bodyPr/>
                    <a:lstStyle/>
                    <a:p>
                      <a:r>
                        <a:rPr lang="en-GB" sz="1000" dirty="0">
                          <a:latin typeface="Arial" panose="020B0604020202020204" pitchFamily="34" charset="0"/>
                          <a:cs typeface="Arial" panose="020B0604020202020204" pitchFamily="34" charset="0"/>
                        </a:rPr>
                        <a:t>Larotrectinib</a:t>
                      </a:r>
                    </a:p>
                  </a:txBody>
                  <a:tcPr marT="64800" marB="64800" anchor="ctr">
                    <a:solidFill>
                      <a:srgbClr val="EAD1CE"/>
                    </a:solidFill>
                  </a:tcPr>
                </a:tc>
                <a:tc rowSpan="2">
                  <a:txBody>
                    <a:bodyPr/>
                    <a:lstStyle/>
                    <a:p>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1</a:t>
                      </a:r>
                      <a:r>
                        <a:rPr lang="en-US" sz="1000" b="0" i="0" u="none" strike="noStrike" kern="1200" baseline="30000" dirty="0">
                          <a:solidFill>
                            <a:schemeClr val="dk1"/>
                          </a:solidFill>
                          <a:latin typeface="Arial" panose="020B0604020202020204" pitchFamily="34" charset="0"/>
                          <a:ea typeface="+mn-ea"/>
                          <a:cs typeface="Arial" panose="020B0604020202020204" pitchFamily="34" charset="0"/>
                        </a:rPr>
                        <a:t>st</a:t>
                      </a: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 line and subsequent treatment options for pts with </a:t>
                      </a:r>
                      <a:r>
                        <a:rPr lang="en-US" sz="1000" b="0" i="1" u="none" strike="noStrike" kern="1200" baseline="0" dirty="0">
                          <a:solidFill>
                            <a:schemeClr val="dk1"/>
                          </a:solidFill>
                          <a:latin typeface="Arial" panose="020B0604020202020204" pitchFamily="34" charset="0"/>
                          <a:ea typeface="+mn-ea"/>
                          <a:cs typeface="Arial" panose="020B0604020202020204" pitchFamily="34" charset="0"/>
                        </a:rPr>
                        <a:t>NTRK </a:t>
                      </a: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gene fusion-positive locally advanced or metastatic pancreatic adenocarcinoma and for recurrent disease</a:t>
                      </a:r>
                      <a:endParaRPr lang="en-GB" sz="1000" dirty="0">
                        <a:latin typeface="Arial" panose="020B0604020202020204" pitchFamily="34" charset="0"/>
                        <a:cs typeface="Arial" panose="020B0604020202020204" pitchFamily="34" charset="0"/>
                      </a:endParaRPr>
                    </a:p>
                  </a:txBody>
                  <a:tcPr marT="64800" marB="64800" anchor="ctr">
                    <a:solidFill>
                      <a:srgbClr val="EAD1CE"/>
                    </a:solidFill>
                  </a:tcPr>
                </a:tc>
                <a:extLst>
                  <a:ext uri="{0D108BD9-81ED-4DB2-BD59-A6C34878D82A}">
                    <a16:rowId xmlns:a16="http://schemas.microsoft.com/office/drawing/2014/main" val="1032709002"/>
                  </a:ext>
                </a:extLst>
              </a:tr>
              <a:tr h="0">
                <a:tc vMerge="1">
                  <a:txBody>
                    <a:bodyPr/>
                    <a:lstStyle/>
                    <a:p>
                      <a:endParaRPr lang="en-GB" sz="1600"/>
                    </a:p>
                  </a:txBody>
                  <a:tcPr/>
                </a:tc>
                <a:tc>
                  <a:txBody>
                    <a:bodyPr/>
                    <a:lstStyle/>
                    <a:p>
                      <a:r>
                        <a:rPr lang="en-GB" sz="1000" dirty="0" err="1">
                          <a:latin typeface="Arial" panose="020B0604020202020204" pitchFamily="34" charset="0"/>
                          <a:cs typeface="Arial" panose="020B0604020202020204" pitchFamily="34" charset="0"/>
                        </a:rPr>
                        <a:t>Entrectinib</a:t>
                      </a:r>
                      <a:endParaRPr lang="en-GB" sz="1000" dirty="0">
                        <a:latin typeface="Arial" panose="020B0604020202020204" pitchFamily="34" charset="0"/>
                        <a:cs typeface="Arial" panose="020B0604020202020204" pitchFamily="34" charset="0"/>
                      </a:endParaRPr>
                    </a:p>
                  </a:txBody>
                  <a:tcPr marT="64800" marB="64800" anchor="ctr">
                    <a:solidFill>
                      <a:srgbClr val="EAD1CE"/>
                    </a:solidFill>
                  </a:tcPr>
                </a:tc>
                <a:tc vMerge="1">
                  <a:txBody>
                    <a:bodyPr/>
                    <a:lstStyle/>
                    <a:p>
                      <a:endParaRPr lang="en-GB" sz="1600" dirty="0"/>
                    </a:p>
                  </a:txBody>
                  <a:tcPr/>
                </a:tc>
                <a:extLst>
                  <a:ext uri="{0D108BD9-81ED-4DB2-BD59-A6C34878D82A}">
                    <a16:rowId xmlns:a16="http://schemas.microsoft.com/office/drawing/2014/main" val="2675257416"/>
                  </a:ext>
                </a:extLst>
              </a:tr>
              <a:tr h="419664">
                <a:tc vMerge="1">
                  <a:txBody>
                    <a:bodyPr/>
                    <a:lstStyle/>
                    <a:p>
                      <a:endParaRPr lang="en-GB" sz="1400" b="0" dirty="0"/>
                    </a:p>
                  </a:txBody>
                  <a:tcPr marT="64800" marB="64800" anchor="ctr">
                    <a:solidFill>
                      <a:srgbClr val="EAD1CE"/>
                    </a:solidFill>
                  </a:tcPr>
                </a:tc>
                <a:tc>
                  <a:txBody>
                    <a:bodyPr/>
                    <a:lstStyle/>
                    <a:p>
                      <a:r>
                        <a:rPr lang="en-GB" sz="1000" dirty="0" err="1">
                          <a:latin typeface="Arial" panose="020B0604020202020204" pitchFamily="34" charset="0"/>
                          <a:cs typeface="Arial" panose="020B0604020202020204" pitchFamily="34" charset="0"/>
                        </a:rPr>
                        <a:t>Repotrectinib</a:t>
                      </a:r>
                      <a:endParaRPr lang="en-GB" sz="1000" dirty="0">
                        <a:latin typeface="Arial" panose="020B0604020202020204" pitchFamily="34" charset="0"/>
                        <a:cs typeface="Arial" panose="020B0604020202020204" pitchFamily="34" charset="0"/>
                      </a:endParaRPr>
                    </a:p>
                  </a:txBody>
                  <a:tcPr marT="64800" marB="64800" anchor="ctr">
                    <a:solidFill>
                      <a:srgbClr val="EAD1CE"/>
                    </a:solidFill>
                  </a:tcPr>
                </a:tc>
                <a:tc>
                  <a:txBody>
                    <a:bodyPr/>
                    <a:lstStyle/>
                    <a:p>
                      <a:r>
                        <a:rPr lang="en-GB" sz="1000" b="0" i="0" u="none" strike="noStrike" kern="1200" baseline="0" dirty="0">
                          <a:solidFill>
                            <a:schemeClr val="dk1"/>
                          </a:solidFill>
                          <a:latin typeface="Arial" panose="020B0604020202020204" pitchFamily="34" charset="0"/>
                          <a:ea typeface="+mn-ea"/>
                          <a:cs typeface="Arial" panose="020B0604020202020204" pitchFamily="34" charset="0"/>
                        </a:rPr>
                        <a:t>Category 2B </a:t>
                      </a: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recommendation as 1</a:t>
                      </a:r>
                      <a:r>
                        <a:rPr lang="en-US" sz="1000" b="0" i="0" u="none" strike="noStrike" kern="1200" baseline="30000" dirty="0">
                          <a:solidFill>
                            <a:schemeClr val="dk1"/>
                          </a:solidFill>
                          <a:latin typeface="Arial" panose="020B0604020202020204" pitchFamily="34" charset="0"/>
                          <a:ea typeface="+mn-ea"/>
                          <a:cs typeface="Arial" panose="020B0604020202020204" pitchFamily="34" charset="0"/>
                        </a:rPr>
                        <a:t>st</a:t>
                      </a: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 line for patients with metastatic disease (PS 3) and subsequent therapy or therapy for recurrent disease for patients with intermediate/poor PS (PS 2-3)</a:t>
                      </a:r>
                      <a:endParaRPr lang="en-GB" sz="1000" dirty="0">
                        <a:latin typeface="Arial" panose="020B0604020202020204" pitchFamily="34" charset="0"/>
                        <a:cs typeface="Arial" panose="020B0604020202020204" pitchFamily="34" charset="0"/>
                      </a:endParaRPr>
                    </a:p>
                  </a:txBody>
                  <a:tcPr marT="64800" marB="64800">
                    <a:solidFill>
                      <a:srgbClr val="EAD1CE"/>
                    </a:solidFill>
                  </a:tcPr>
                </a:tc>
                <a:extLst>
                  <a:ext uri="{0D108BD9-81ED-4DB2-BD59-A6C34878D82A}">
                    <a16:rowId xmlns:a16="http://schemas.microsoft.com/office/drawing/2014/main" val="3438791160"/>
                  </a:ext>
                </a:extLst>
              </a:tr>
              <a:tr h="458076">
                <a:tc>
                  <a:txBody>
                    <a:bodyPr/>
                    <a:lstStyle/>
                    <a:p>
                      <a:r>
                        <a:rPr lang="en-GB" sz="1000" b="0" i="1" dirty="0">
                          <a:latin typeface="Arial" panose="020B0604020202020204" pitchFamily="34" charset="0"/>
                          <a:cs typeface="Arial" panose="020B0604020202020204" pitchFamily="34" charset="0"/>
                        </a:rPr>
                        <a:t>RET </a:t>
                      </a:r>
                      <a:r>
                        <a:rPr lang="en-GB" sz="1000" b="0" i="0" dirty="0">
                          <a:latin typeface="Arial" panose="020B0604020202020204" pitchFamily="34" charset="0"/>
                          <a:cs typeface="Arial" panose="020B0604020202020204" pitchFamily="34" charset="0"/>
                        </a:rPr>
                        <a:t>gene</a:t>
                      </a:r>
                      <a:r>
                        <a:rPr lang="en-GB" sz="1000" b="0" i="1" dirty="0">
                          <a:latin typeface="Arial" panose="020B0604020202020204" pitchFamily="34" charset="0"/>
                          <a:cs typeface="Arial" panose="020B0604020202020204" pitchFamily="34" charset="0"/>
                        </a:rPr>
                        <a:t> </a:t>
                      </a:r>
                      <a:r>
                        <a:rPr lang="en-GB" sz="1000" b="0" dirty="0">
                          <a:latin typeface="Arial" panose="020B0604020202020204" pitchFamily="34" charset="0"/>
                          <a:cs typeface="Arial" panose="020B0604020202020204" pitchFamily="34" charset="0"/>
                        </a:rPr>
                        <a:t>fusions</a:t>
                      </a:r>
                    </a:p>
                  </a:txBody>
                  <a:tcPr marT="64800" marB="64800" anchor="ctr">
                    <a:solidFill>
                      <a:srgbClr val="EAD1CE"/>
                    </a:solidFill>
                  </a:tcPr>
                </a:tc>
                <a:tc>
                  <a:txBody>
                    <a:bodyPr/>
                    <a:lstStyle/>
                    <a:p>
                      <a:r>
                        <a:rPr lang="en-GB" sz="1000" dirty="0" err="1">
                          <a:latin typeface="Arial" panose="020B0604020202020204" pitchFamily="34" charset="0"/>
                          <a:cs typeface="Arial" panose="020B0604020202020204" pitchFamily="34" charset="0"/>
                        </a:rPr>
                        <a:t>Selpercatinib</a:t>
                      </a:r>
                      <a:endParaRPr lang="en-GB" sz="1000" dirty="0">
                        <a:latin typeface="Arial" panose="020B0604020202020204" pitchFamily="34" charset="0"/>
                        <a:cs typeface="Arial" panose="020B0604020202020204" pitchFamily="34" charset="0"/>
                      </a:endParaRPr>
                    </a:p>
                  </a:txBody>
                  <a:tcPr marT="64800" marB="64800" anchor="ctr">
                    <a:solidFill>
                      <a:srgbClr val="EAD1CE"/>
                    </a:solidFill>
                  </a:tcPr>
                </a:tc>
                <a:tc>
                  <a:txBody>
                    <a:bodyPr/>
                    <a:lstStyle/>
                    <a:p>
                      <a:r>
                        <a:rPr lang="en-US" sz="1000" kern="1200" dirty="0">
                          <a:solidFill>
                            <a:schemeClr val="dk1"/>
                          </a:solidFill>
                          <a:latin typeface="Arial" panose="020B0604020202020204" pitchFamily="34" charset="0"/>
                          <a:ea typeface="+mn-ea"/>
                          <a:cs typeface="Arial" panose="020B0604020202020204" pitchFamily="34" charset="0"/>
                        </a:rPr>
                        <a:t>1</a:t>
                      </a:r>
                      <a:r>
                        <a:rPr lang="en-US" sz="1000" kern="1200" baseline="30000" dirty="0">
                          <a:solidFill>
                            <a:schemeClr val="dk1"/>
                          </a:solidFill>
                          <a:latin typeface="Arial" panose="020B0604020202020204" pitchFamily="34" charset="0"/>
                          <a:ea typeface="+mn-ea"/>
                          <a:cs typeface="Arial" panose="020B0604020202020204" pitchFamily="34" charset="0"/>
                        </a:rPr>
                        <a:t>st</a:t>
                      </a:r>
                      <a:r>
                        <a:rPr lang="en-US" sz="1000" kern="1200" dirty="0">
                          <a:solidFill>
                            <a:schemeClr val="dk1"/>
                          </a:solidFill>
                          <a:latin typeface="Arial" panose="020B0604020202020204" pitchFamily="34" charset="0"/>
                          <a:ea typeface="+mn-ea"/>
                          <a:cs typeface="Arial" panose="020B0604020202020204" pitchFamily="34" charset="0"/>
                        </a:rPr>
                        <a:t> line: pts with locally advanced/metastatic disease (PS 0–2) and as subsequent therapy for pts with good PS (0–1)</a:t>
                      </a:r>
                      <a:endParaRPr lang="en-GB" sz="1000" kern="1200" dirty="0">
                        <a:solidFill>
                          <a:schemeClr val="dk1"/>
                        </a:solidFill>
                        <a:latin typeface="Arial" panose="020B0604020202020204" pitchFamily="34" charset="0"/>
                        <a:ea typeface="+mn-ea"/>
                        <a:cs typeface="Arial" panose="020B0604020202020204" pitchFamily="34" charset="0"/>
                      </a:endParaRPr>
                    </a:p>
                  </a:txBody>
                  <a:tcPr marT="64800" marB="64800">
                    <a:solidFill>
                      <a:srgbClr val="EAD1CE"/>
                    </a:solidFill>
                  </a:tcPr>
                </a:tc>
                <a:extLst>
                  <a:ext uri="{0D108BD9-81ED-4DB2-BD59-A6C34878D82A}">
                    <a16:rowId xmlns:a16="http://schemas.microsoft.com/office/drawing/2014/main" val="3344403375"/>
                  </a:ext>
                </a:extLst>
              </a:tr>
              <a:tr h="0">
                <a:tc>
                  <a:txBody>
                    <a:bodyPr/>
                    <a:lstStyle/>
                    <a:p>
                      <a:r>
                        <a:rPr lang="en-US" sz="1000" b="0" i="1" dirty="0">
                          <a:latin typeface="Arial" panose="020B0604020202020204" pitchFamily="34" charset="0"/>
                          <a:cs typeface="Arial" panose="020B0604020202020204" pitchFamily="34" charset="0"/>
                        </a:rPr>
                        <a:t>NRG1</a:t>
                      </a:r>
                      <a:r>
                        <a:rPr lang="en-US" sz="1000" b="0" dirty="0">
                          <a:latin typeface="Arial" panose="020B0604020202020204" pitchFamily="34" charset="0"/>
                          <a:cs typeface="Arial" panose="020B0604020202020204" pitchFamily="34" charset="0"/>
                        </a:rPr>
                        <a:t> gene fusions </a:t>
                      </a:r>
                      <a:endParaRPr lang="en-GB" sz="1000" b="0" dirty="0">
                        <a:latin typeface="Arial" panose="020B0604020202020204" pitchFamily="34" charset="0"/>
                        <a:cs typeface="Arial" panose="020B0604020202020204" pitchFamily="34" charset="0"/>
                      </a:endParaRPr>
                    </a:p>
                  </a:txBody>
                  <a:tcPr marT="64800" marB="64800" anchor="ctr">
                    <a:solidFill>
                      <a:srgbClr val="F5EAE8"/>
                    </a:solidFill>
                  </a:tcPr>
                </a:tc>
                <a:tc>
                  <a:txBody>
                    <a:bodyPr/>
                    <a:lstStyle/>
                    <a:p>
                      <a:r>
                        <a:rPr lang="en-GB" sz="1000" kern="1200" dirty="0" err="1">
                          <a:solidFill>
                            <a:schemeClr val="dk1"/>
                          </a:solidFill>
                          <a:latin typeface="Arial" panose="020B0604020202020204" pitchFamily="34" charset="0"/>
                          <a:ea typeface="+mn-ea"/>
                          <a:cs typeface="Arial" panose="020B0604020202020204" pitchFamily="34" charset="0"/>
                        </a:rPr>
                        <a:t>Zenocutuzumab-zbco</a:t>
                      </a:r>
                      <a:endParaRPr lang="en-GB" sz="1000" kern="1200" dirty="0">
                        <a:solidFill>
                          <a:schemeClr val="dk1"/>
                        </a:solidFill>
                        <a:latin typeface="Arial" panose="020B0604020202020204" pitchFamily="34" charset="0"/>
                        <a:ea typeface="+mn-ea"/>
                        <a:cs typeface="Arial" panose="020B0604020202020204" pitchFamily="34" charset="0"/>
                      </a:endParaRPr>
                    </a:p>
                  </a:txBody>
                  <a:tcPr marT="64800" marB="64800" anchor="ctr">
                    <a:solidFill>
                      <a:srgbClr val="F5EAE8"/>
                    </a:solidFill>
                  </a:tcPr>
                </a:tc>
                <a:tc>
                  <a:txBody>
                    <a:bodyPr/>
                    <a:lstStyle/>
                    <a:p>
                      <a:r>
                        <a:rPr lang="en-US" sz="1000" kern="1200" dirty="0">
                          <a:solidFill>
                            <a:schemeClr val="dk1"/>
                          </a:solidFill>
                          <a:latin typeface="Arial" panose="020B0604020202020204" pitchFamily="34" charset="0"/>
                          <a:ea typeface="+mn-ea"/>
                          <a:cs typeface="Arial" panose="020B0604020202020204" pitchFamily="34" charset="0"/>
                        </a:rPr>
                        <a:t>FDA approved for advanced, unresectable, or metastatic pancreatic adenocarcinoma harboring a NRG1 gene fusion with disease progression on or after prior systemic therapy. Awaiting incorporation into the NCCN guidelines</a:t>
                      </a:r>
                      <a:endParaRPr lang="en-GB" sz="1000" kern="1200" dirty="0">
                        <a:solidFill>
                          <a:schemeClr val="dk1"/>
                        </a:solidFill>
                        <a:latin typeface="Arial" panose="020B0604020202020204" pitchFamily="34" charset="0"/>
                        <a:ea typeface="+mn-ea"/>
                        <a:cs typeface="Arial" panose="020B0604020202020204" pitchFamily="34" charset="0"/>
                      </a:endParaRPr>
                    </a:p>
                  </a:txBody>
                  <a:tcPr marT="64800" marB="64800" anchor="ctr">
                    <a:solidFill>
                      <a:srgbClr val="F5EAE8"/>
                    </a:solidFill>
                  </a:tcPr>
                </a:tc>
                <a:extLst>
                  <a:ext uri="{0D108BD9-81ED-4DB2-BD59-A6C34878D82A}">
                    <a16:rowId xmlns:a16="http://schemas.microsoft.com/office/drawing/2014/main" val="54107279"/>
                  </a:ext>
                </a:extLst>
              </a:tr>
              <a:tr h="0">
                <a:tc rowSpan="2">
                  <a:txBody>
                    <a:bodyPr/>
                    <a:lstStyle/>
                    <a:p>
                      <a:r>
                        <a:rPr lang="en-GB" sz="1000" b="0" i="1" dirty="0">
                          <a:latin typeface="Arial" panose="020B0604020202020204" pitchFamily="34" charset="0"/>
                          <a:cs typeface="Arial" panose="020B0604020202020204" pitchFamily="34" charset="0"/>
                        </a:rPr>
                        <a:t>KRAS </a:t>
                      </a:r>
                      <a:r>
                        <a:rPr lang="en-GB" sz="1000" b="0" dirty="0">
                          <a:latin typeface="Arial" panose="020B0604020202020204" pitchFamily="34" charset="0"/>
                          <a:cs typeface="Arial" panose="020B0604020202020204" pitchFamily="34" charset="0"/>
                        </a:rPr>
                        <a:t>G12C mutations</a:t>
                      </a:r>
                    </a:p>
                  </a:txBody>
                  <a:tcPr marT="64800" marB="64800" anchor="ctr">
                    <a:solidFill>
                      <a:srgbClr val="F5EAE8"/>
                    </a:solidFill>
                  </a:tcPr>
                </a:tc>
                <a:tc>
                  <a:txBody>
                    <a:bodyPr/>
                    <a:lstStyle/>
                    <a:p>
                      <a:r>
                        <a:rPr lang="en-GB" sz="1000" dirty="0" err="1">
                          <a:latin typeface="Arial" panose="020B0604020202020204" pitchFamily="34" charset="0"/>
                          <a:cs typeface="Arial" panose="020B0604020202020204" pitchFamily="34" charset="0"/>
                        </a:rPr>
                        <a:t>Adagrasib</a:t>
                      </a:r>
                      <a:endParaRPr lang="en-GB" sz="1000" dirty="0">
                        <a:latin typeface="Arial" panose="020B0604020202020204" pitchFamily="34" charset="0"/>
                        <a:cs typeface="Arial" panose="020B0604020202020204" pitchFamily="34" charset="0"/>
                      </a:endParaRPr>
                    </a:p>
                  </a:txBody>
                  <a:tcPr marT="64800" marB="64800" anchor="ctr">
                    <a:solidFill>
                      <a:srgbClr val="F5EAE8"/>
                    </a:solidFill>
                  </a:tcPr>
                </a:tc>
                <a:tc rowSpan="2">
                  <a:txBody>
                    <a:bodyPr/>
                    <a:lstStyle/>
                    <a:p>
                      <a:r>
                        <a:rPr lang="en-US" sz="1000" kern="1200" dirty="0">
                          <a:solidFill>
                            <a:schemeClr val="dk1"/>
                          </a:solidFill>
                          <a:latin typeface="Arial" panose="020B0604020202020204" pitchFamily="34" charset="0"/>
                          <a:ea typeface="+mn-ea"/>
                          <a:cs typeface="Arial" panose="020B0604020202020204" pitchFamily="34" charset="0"/>
                        </a:rPr>
                        <a:t>Subsequent therapy options for patients with any PS (category 2B for </a:t>
                      </a:r>
                      <a:r>
                        <a:rPr lang="en-GB" sz="1000" kern="1200" dirty="0">
                          <a:solidFill>
                            <a:schemeClr val="dk1"/>
                          </a:solidFill>
                          <a:latin typeface="Arial" panose="020B0604020202020204" pitchFamily="34" charset="0"/>
                          <a:ea typeface="+mn-ea"/>
                          <a:cs typeface="Arial" panose="020B0604020202020204" pitchFamily="34" charset="0"/>
                        </a:rPr>
                        <a:t>poor PS)</a:t>
                      </a:r>
                    </a:p>
                  </a:txBody>
                  <a:tcPr marT="64800" marB="64800" anchor="ctr">
                    <a:solidFill>
                      <a:srgbClr val="F5EAE8"/>
                    </a:solidFill>
                  </a:tcPr>
                </a:tc>
                <a:extLst>
                  <a:ext uri="{0D108BD9-81ED-4DB2-BD59-A6C34878D82A}">
                    <a16:rowId xmlns:a16="http://schemas.microsoft.com/office/drawing/2014/main" val="2716464869"/>
                  </a:ext>
                </a:extLst>
              </a:tr>
              <a:tr h="0">
                <a:tc vMerge="1">
                  <a:txBody>
                    <a:bodyPr/>
                    <a:lstStyle/>
                    <a:p>
                      <a:endParaRPr lang="en-GB" sz="1600" dirty="0"/>
                    </a:p>
                  </a:txBody>
                  <a:tcPr/>
                </a:tc>
                <a:tc>
                  <a:txBody>
                    <a:bodyPr/>
                    <a:lstStyle/>
                    <a:p>
                      <a:r>
                        <a:rPr lang="en-GB" sz="1000" dirty="0" err="1">
                          <a:latin typeface="Arial" panose="020B0604020202020204" pitchFamily="34" charset="0"/>
                          <a:cs typeface="Arial" panose="020B0604020202020204" pitchFamily="34" charset="0"/>
                        </a:rPr>
                        <a:t>Sotorasib</a:t>
                      </a:r>
                      <a:endParaRPr lang="en-GB" sz="1000" dirty="0">
                        <a:latin typeface="Arial" panose="020B0604020202020204" pitchFamily="34" charset="0"/>
                        <a:cs typeface="Arial" panose="020B0604020202020204" pitchFamily="34" charset="0"/>
                      </a:endParaRPr>
                    </a:p>
                  </a:txBody>
                  <a:tcPr marT="64800" marB="64800" anchor="ctr">
                    <a:solidFill>
                      <a:srgbClr val="F5EAE8"/>
                    </a:solidFill>
                  </a:tcPr>
                </a:tc>
                <a:tc vMerge="1">
                  <a:txBody>
                    <a:bodyPr/>
                    <a:lstStyle/>
                    <a:p>
                      <a:endParaRPr lang="en-GB" sz="1600" dirty="0"/>
                    </a:p>
                  </a:txBody>
                  <a:tcPr/>
                </a:tc>
                <a:extLst>
                  <a:ext uri="{0D108BD9-81ED-4DB2-BD59-A6C34878D82A}">
                    <a16:rowId xmlns:a16="http://schemas.microsoft.com/office/drawing/2014/main" val="2529142789"/>
                  </a:ext>
                </a:extLst>
              </a:tr>
              <a:tr h="200244">
                <a:tc>
                  <a:txBody>
                    <a:bodyPr/>
                    <a:lstStyle/>
                    <a:p>
                      <a:r>
                        <a:rPr lang="en-GB" sz="1000" b="0" i="1" dirty="0">
                          <a:latin typeface="Arial" panose="020B0604020202020204" pitchFamily="34" charset="0"/>
                          <a:cs typeface="Arial" panose="020B0604020202020204" pitchFamily="34" charset="0"/>
                        </a:rPr>
                        <a:t>BRAF</a:t>
                      </a:r>
                      <a:r>
                        <a:rPr lang="en-GB" sz="1000" b="0" dirty="0">
                          <a:latin typeface="Arial" panose="020B0604020202020204" pitchFamily="34" charset="0"/>
                          <a:cs typeface="Arial" panose="020B0604020202020204" pitchFamily="34" charset="0"/>
                        </a:rPr>
                        <a:t> V600E mutations</a:t>
                      </a:r>
                    </a:p>
                  </a:txBody>
                  <a:tcPr marT="64800" marB="64800">
                    <a:solidFill>
                      <a:srgbClr val="EAD1CE"/>
                    </a:solidFill>
                  </a:tcPr>
                </a:tc>
                <a:tc>
                  <a:txBody>
                    <a:bodyPr/>
                    <a:lstStyle/>
                    <a:p>
                      <a:r>
                        <a:rPr lang="en-GB" sz="1000" dirty="0" err="1">
                          <a:latin typeface="Arial" panose="020B0604020202020204" pitchFamily="34" charset="0"/>
                          <a:cs typeface="Arial" panose="020B0604020202020204" pitchFamily="34" charset="0"/>
                        </a:rPr>
                        <a:t>Dabrefenib</a:t>
                      </a:r>
                      <a:r>
                        <a:rPr lang="en-GB" sz="1000" dirty="0">
                          <a:latin typeface="Arial" panose="020B0604020202020204" pitchFamily="34" charset="0"/>
                          <a:cs typeface="Arial" panose="020B0604020202020204" pitchFamily="34" charset="0"/>
                        </a:rPr>
                        <a:t>/trametinib</a:t>
                      </a:r>
                    </a:p>
                  </a:txBody>
                  <a:tcPr marT="64800" marB="64800" anchor="ctr">
                    <a:solidFill>
                      <a:srgbClr val="EAD1CE"/>
                    </a:solidFill>
                  </a:tcPr>
                </a:tc>
                <a:tc>
                  <a:txBody>
                    <a:bodyPr/>
                    <a:lstStyle/>
                    <a:p>
                      <a:r>
                        <a:rPr lang="en-GB" sz="1000" kern="1200" dirty="0">
                          <a:solidFill>
                            <a:schemeClr val="dk1"/>
                          </a:solidFill>
                          <a:latin typeface="Arial" panose="020B0604020202020204" pitchFamily="34" charset="0"/>
                          <a:ea typeface="+mn-ea"/>
                          <a:cs typeface="Arial" panose="020B0604020202020204" pitchFamily="34" charset="0"/>
                        </a:rPr>
                        <a:t>1</a:t>
                      </a:r>
                      <a:r>
                        <a:rPr lang="en-GB" sz="1000" kern="1200" baseline="30000" dirty="0">
                          <a:solidFill>
                            <a:schemeClr val="dk1"/>
                          </a:solidFill>
                          <a:latin typeface="Arial" panose="020B0604020202020204" pitchFamily="34" charset="0"/>
                          <a:ea typeface="+mn-ea"/>
                          <a:cs typeface="Arial" panose="020B0604020202020204" pitchFamily="34" charset="0"/>
                        </a:rPr>
                        <a:t>st</a:t>
                      </a:r>
                      <a:r>
                        <a:rPr lang="en-GB" sz="1000" kern="1200" dirty="0">
                          <a:solidFill>
                            <a:schemeClr val="dk1"/>
                          </a:solidFill>
                          <a:latin typeface="Arial" panose="020B0604020202020204" pitchFamily="34" charset="0"/>
                          <a:ea typeface="+mn-ea"/>
                          <a:cs typeface="Arial" panose="020B0604020202020204" pitchFamily="34" charset="0"/>
                        </a:rPr>
                        <a:t> line: </a:t>
                      </a:r>
                      <a:r>
                        <a:rPr lang="en-US" sz="1000" kern="1200" dirty="0">
                          <a:solidFill>
                            <a:schemeClr val="dk1"/>
                          </a:solidFill>
                          <a:latin typeface="Arial" panose="020B0604020202020204" pitchFamily="34" charset="0"/>
                          <a:ea typeface="+mn-ea"/>
                          <a:cs typeface="Arial" panose="020B0604020202020204" pitchFamily="34" charset="0"/>
                        </a:rPr>
                        <a:t>metastatic disease (category 2B) and as subsequent line options (category 2A) for pts with good/poor PS and BRAF V600E mutations</a:t>
                      </a:r>
                      <a:endParaRPr lang="en-GB" sz="1000" kern="1200" dirty="0">
                        <a:solidFill>
                          <a:schemeClr val="dk1"/>
                        </a:solidFill>
                        <a:latin typeface="Arial" panose="020B0604020202020204" pitchFamily="34" charset="0"/>
                        <a:ea typeface="+mn-ea"/>
                        <a:cs typeface="Arial" panose="020B0604020202020204" pitchFamily="34" charset="0"/>
                      </a:endParaRPr>
                    </a:p>
                  </a:txBody>
                  <a:tcPr marT="64800" marB="64800">
                    <a:solidFill>
                      <a:srgbClr val="EAD1CE"/>
                    </a:solidFill>
                  </a:tcPr>
                </a:tc>
                <a:extLst>
                  <a:ext uri="{0D108BD9-81ED-4DB2-BD59-A6C34878D82A}">
                    <a16:rowId xmlns:a16="http://schemas.microsoft.com/office/drawing/2014/main" val="2075005816"/>
                  </a:ext>
                </a:extLst>
              </a:tr>
              <a:tr h="254608">
                <a:tc>
                  <a:txBody>
                    <a:bodyPr/>
                    <a:lstStyle/>
                    <a:p>
                      <a:r>
                        <a:rPr lang="en-GB" sz="1000" b="0" dirty="0">
                          <a:latin typeface="Arial" panose="020B0604020202020204" pitchFamily="34" charset="0"/>
                          <a:cs typeface="Arial" panose="020B0604020202020204" pitchFamily="34" charset="0"/>
                        </a:rPr>
                        <a:t>HER2-positive</a:t>
                      </a:r>
                    </a:p>
                  </a:txBody>
                  <a:tcPr marT="64800" marB="64800">
                    <a:solidFill>
                      <a:srgbClr val="EAD1CE"/>
                    </a:solidFill>
                  </a:tcPr>
                </a:tc>
                <a:tc>
                  <a:txBody>
                    <a:bodyPr/>
                    <a:lstStyle/>
                    <a:p>
                      <a:r>
                        <a:rPr lang="en-GB" sz="1000" dirty="0">
                          <a:latin typeface="Arial" panose="020B0604020202020204" pitchFamily="34" charset="0"/>
                          <a:cs typeface="Arial" panose="020B0604020202020204" pitchFamily="34" charset="0"/>
                        </a:rPr>
                        <a:t>Fam-trastuzumab-</a:t>
                      </a:r>
                      <a:r>
                        <a:rPr lang="en-GB" sz="1000" dirty="0" err="1">
                          <a:latin typeface="Arial" panose="020B0604020202020204" pitchFamily="34" charset="0"/>
                          <a:cs typeface="Arial" panose="020B0604020202020204" pitchFamily="34" charset="0"/>
                        </a:rPr>
                        <a:t>deruxtecan</a:t>
                      </a:r>
                      <a:r>
                        <a:rPr lang="en-GB" sz="1000" dirty="0">
                          <a:latin typeface="Arial" panose="020B0604020202020204" pitchFamily="34" charset="0"/>
                          <a:cs typeface="Arial" panose="020B0604020202020204" pitchFamily="34" charset="0"/>
                        </a:rPr>
                        <a:t>-</a:t>
                      </a:r>
                      <a:r>
                        <a:rPr lang="en-GB" sz="1000" dirty="0" err="1">
                          <a:latin typeface="Arial" panose="020B0604020202020204" pitchFamily="34" charset="0"/>
                          <a:cs typeface="Arial" panose="020B0604020202020204" pitchFamily="34" charset="0"/>
                        </a:rPr>
                        <a:t>nxki</a:t>
                      </a:r>
                      <a:endParaRPr lang="en-GB" sz="1000" dirty="0">
                        <a:latin typeface="Arial" panose="020B0604020202020204" pitchFamily="34" charset="0"/>
                        <a:cs typeface="Arial" panose="020B0604020202020204" pitchFamily="34" charset="0"/>
                      </a:endParaRPr>
                    </a:p>
                  </a:txBody>
                  <a:tcPr marT="64800" marB="64800" anchor="ctr">
                    <a:solidFill>
                      <a:srgbClr val="EAD1CE"/>
                    </a:solidFill>
                  </a:tcPr>
                </a:tc>
                <a:tc>
                  <a:txBody>
                    <a:bodyPr/>
                    <a:lstStyle/>
                    <a:p>
                      <a:r>
                        <a:rPr lang="en-US" sz="1000" kern="1200" dirty="0">
                          <a:solidFill>
                            <a:schemeClr val="dk1"/>
                          </a:solidFill>
                          <a:latin typeface="Arial" panose="020B0604020202020204" pitchFamily="34" charset="0"/>
                          <a:ea typeface="+mn-ea"/>
                          <a:cs typeface="Arial" panose="020B0604020202020204" pitchFamily="34" charset="0"/>
                        </a:rPr>
                        <a:t>As a subsequent therapy option only for patients with good PS and HER2 IHC 3+ expression</a:t>
                      </a:r>
                      <a:endParaRPr lang="en-GB" sz="1000" kern="1200" dirty="0">
                        <a:solidFill>
                          <a:schemeClr val="dk1"/>
                        </a:solidFill>
                        <a:latin typeface="Arial" panose="020B0604020202020204" pitchFamily="34" charset="0"/>
                        <a:ea typeface="+mn-ea"/>
                        <a:cs typeface="Arial" panose="020B0604020202020204" pitchFamily="34" charset="0"/>
                      </a:endParaRPr>
                    </a:p>
                  </a:txBody>
                  <a:tcPr marT="64800" marB="64800">
                    <a:solidFill>
                      <a:srgbClr val="EAD1CE"/>
                    </a:solidFill>
                  </a:tcPr>
                </a:tc>
                <a:extLst>
                  <a:ext uri="{0D108BD9-81ED-4DB2-BD59-A6C34878D82A}">
                    <a16:rowId xmlns:a16="http://schemas.microsoft.com/office/drawing/2014/main" val="4079613627"/>
                  </a:ext>
                </a:extLst>
              </a:tr>
              <a:tr h="181064">
                <a:tc rowSpan="3">
                  <a:txBody>
                    <a:bodyPr/>
                    <a:lstStyle/>
                    <a:p>
                      <a:r>
                        <a:rPr lang="en-GB" sz="1000" b="0" dirty="0">
                          <a:solidFill>
                            <a:schemeClr val="tx1"/>
                          </a:solidFill>
                          <a:latin typeface="Arial" panose="020B0604020202020204" pitchFamily="34" charset="0"/>
                          <a:cs typeface="Arial" panose="020B0604020202020204" pitchFamily="34" charset="0"/>
                        </a:rPr>
                        <a:t>MSI-H/TMB-H/</a:t>
                      </a:r>
                      <a:r>
                        <a:rPr lang="en-GB" sz="1000" b="0" dirty="0" err="1">
                          <a:solidFill>
                            <a:schemeClr val="tx1"/>
                          </a:solidFill>
                          <a:latin typeface="Arial" panose="020B0604020202020204" pitchFamily="34" charset="0"/>
                          <a:cs typeface="Arial" panose="020B0604020202020204" pitchFamily="34" charset="0"/>
                        </a:rPr>
                        <a:t>dMMR</a:t>
                      </a:r>
                      <a:endParaRPr lang="en-GB" sz="1000" b="0" dirty="0">
                        <a:solidFill>
                          <a:schemeClr val="tx1"/>
                        </a:solidFill>
                        <a:latin typeface="Arial" panose="020B0604020202020204" pitchFamily="34" charset="0"/>
                        <a:cs typeface="Arial" panose="020B0604020202020204" pitchFamily="34" charset="0"/>
                      </a:endParaRPr>
                    </a:p>
                  </a:txBody>
                  <a:tcPr marT="64800" marB="64800" anchor="ctr">
                    <a:solidFill>
                      <a:srgbClr val="F5EAE8"/>
                    </a:solidFill>
                  </a:tcPr>
                </a:tc>
                <a:tc>
                  <a:txBody>
                    <a:bodyPr/>
                    <a:lstStyle/>
                    <a:p>
                      <a:r>
                        <a:rPr lang="en-GB" sz="1000" dirty="0">
                          <a:latin typeface="Arial" panose="020B0604020202020204" pitchFamily="34" charset="0"/>
                          <a:cs typeface="Arial" panose="020B0604020202020204" pitchFamily="34" charset="0"/>
                        </a:rPr>
                        <a:t>Pembrolizumab</a:t>
                      </a:r>
                    </a:p>
                  </a:txBody>
                  <a:tcPr marT="64800" marB="64800" anchor="ctr">
                    <a:solidFill>
                      <a:srgbClr val="F5EAE8"/>
                    </a:solidFill>
                  </a:tcPr>
                </a:tc>
                <a:tc>
                  <a:txBody>
                    <a:bodyPr/>
                    <a:lstStyle/>
                    <a:p>
                      <a:r>
                        <a:rPr lang="en-US" sz="1000" kern="1200" dirty="0">
                          <a:solidFill>
                            <a:schemeClr val="dk1"/>
                          </a:solidFill>
                          <a:latin typeface="Arial" panose="020B0604020202020204" pitchFamily="34" charset="0"/>
                          <a:ea typeface="+mn-ea"/>
                          <a:cs typeface="Arial" panose="020B0604020202020204" pitchFamily="34" charset="0"/>
                        </a:rPr>
                        <a:t>In the advanced disease setting for first-line and subsequent treatment (if no </a:t>
                      </a:r>
                      <a:r>
                        <a:rPr lang="en-GB" sz="1000" kern="1200" dirty="0">
                          <a:solidFill>
                            <a:schemeClr val="dk1"/>
                          </a:solidFill>
                          <a:latin typeface="Arial" panose="020B0604020202020204" pitchFamily="34" charset="0"/>
                          <a:ea typeface="+mn-ea"/>
                          <a:cs typeface="Arial" panose="020B0604020202020204" pitchFamily="34" charset="0"/>
                        </a:rPr>
                        <a:t>prior immunotherapy)</a:t>
                      </a:r>
                    </a:p>
                  </a:txBody>
                  <a:tcPr marT="64800" marB="64800">
                    <a:solidFill>
                      <a:srgbClr val="F5EAE8"/>
                    </a:solidFill>
                  </a:tcPr>
                </a:tc>
                <a:extLst>
                  <a:ext uri="{0D108BD9-81ED-4DB2-BD59-A6C34878D82A}">
                    <a16:rowId xmlns:a16="http://schemas.microsoft.com/office/drawing/2014/main" val="731007150"/>
                  </a:ext>
                </a:extLst>
              </a:tr>
              <a:tr h="254608">
                <a:tc vMerge="1">
                  <a:txBody>
                    <a:bodyPr/>
                    <a:lstStyle/>
                    <a:p>
                      <a:endParaRPr lang="en-GB" sz="1050" b="0" dirty="0">
                        <a:latin typeface="Arial" panose="020B0604020202020204" pitchFamily="34" charset="0"/>
                        <a:cs typeface="Arial" panose="020B0604020202020204" pitchFamily="34" charset="0"/>
                      </a:endParaRPr>
                    </a:p>
                  </a:txBody>
                  <a:tcPr marT="64800" marB="64800">
                    <a:solidFill>
                      <a:srgbClr val="F5EAE8"/>
                    </a:solidFill>
                  </a:tcPr>
                </a:tc>
                <a:tc>
                  <a:txBody>
                    <a:bodyPr/>
                    <a:lstStyle/>
                    <a:p>
                      <a:r>
                        <a:rPr lang="en-GB" sz="1000" dirty="0" err="1">
                          <a:latin typeface="Arial" panose="020B0604020202020204" pitchFamily="34" charset="0"/>
                          <a:cs typeface="Arial" panose="020B0604020202020204" pitchFamily="34" charset="0"/>
                        </a:rPr>
                        <a:t>Dostarlimab-gxly</a:t>
                      </a:r>
                      <a:endParaRPr lang="en-GB" sz="1000" dirty="0">
                        <a:latin typeface="Arial" panose="020B0604020202020204" pitchFamily="34" charset="0"/>
                        <a:cs typeface="Arial" panose="020B0604020202020204" pitchFamily="34" charset="0"/>
                      </a:endParaRPr>
                    </a:p>
                  </a:txBody>
                  <a:tcPr marT="64800" marB="64800" anchor="ctr">
                    <a:solidFill>
                      <a:srgbClr val="F5EAE8"/>
                    </a:solidFill>
                  </a:tcPr>
                </a:tc>
                <a:tc>
                  <a:txBody>
                    <a:bodyPr/>
                    <a:lstStyle/>
                    <a:p>
                      <a:pPr marL="0" algn="l" defTabSz="457200" rtl="0" eaLnBrk="1" latinLnBrk="0" hangingPunct="1"/>
                      <a:r>
                        <a:rPr lang="en-GB" sz="1000" kern="1200" dirty="0">
                          <a:solidFill>
                            <a:schemeClr val="dk1"/>
                          </a:solidFill>
                          <a:latin typeface="Arial" panose="020B0604020202020204" pitchFamily="34" charset="0"/>
                          <a:ea typeface="+mn-ea"/>
                          <a:cs typeface="Arial" panose="020B0604020202020204" pitchFamily="34" charset="0"/>
                        </a:rPr>
                        <a:t>As a </a:t>
                      </a:r>
                      <a:r>
                        <a:rPr lang="en-US" sz="1000" kern="1200" dirty="0">
                          <a:solidFill>
                            <a:schemeClr val="dk1"/>
                          </a:solidFill>
                          <a:latin typeface="Arial" panose="020B0604020202020204" pitchFamily="34" charset="0"/>
                          <a:ea typeface="+mn-ea"/>
                          <a:cs typeface="Arial" panose="020B0604020202020204" pitchFamily="34" charset="0"/>
                        </a:rPr>
                        <a:t>subsequent treatment option (if no prior immunotherapy) for patients with MSI-H or </a:t>
                      </a:r>
                      <a:r>
                        <a:rPr lang="en-US" sz="1000" kern="1200" dirty="0" err="1">
                          <a:solidFill>
                            <a:schemeClr val="dk1"/>
                          </a:solidFill>
                          <a:latin typeface="Arial" panose="020B0604020202020204" pitchFamily="34" charset="0"/>
                          <a:ea typeface="+mn-ea"/>
                          <a:cs typeface="Arial" panose="020B0604020202020204" pitchFamily="34" charset="0"/>
                        </a:rPr>
                        <a:t>dMMR</a:t>
                      </a:r>
                      <a:r>
                        <a:rPr lang="en-US" sz="1000" kern="1200" dirty="0">
                          <a:solidFill>
                            <a:schemeClr val="dk1"/>
                          </a:solidFill>
                          <a:latin typeface="Arial" panose="020B0604020202020204" pitchFamily="34" charset="0"/>
                          <a:ea typeface="+mn-ea"/>
                          <a:cs typeface="Arial" panose="020B0604020202020204" pitchFamily="34" charset="0"/>
                        </a:rPr>
                        <a:t> locally advanced, metastatic, or recurrent pancreatic </a:t>
                      </a:r>
                      <a:r>
                        <a:rPr lang="en-GB" sz="1000" kern="1200" dirty="0">
                          <a:solidFill>
                            <a:schemeClr val="dk1"/>
                          </a:solidFill>
                          <a:latin typeface="Arial" panose="020B0604020202020204" pitchFamily="34" charset="0"/>
                          <a:ea typeface="+mn-ea"/>
                          <a:cs typeface="Arial" panose="020B0604020202020204" pitchFamily="34" charset="0"/>
                        </a:rPr>
                        <a:t>adenocarcinoma and any PS</a:t>
                      </a:r>
                    </a:p>
                  </a:txBody>
                  <a:tcPr marT="64800" marB="64800">
                    <a:solidFill>
                      <a:srgbClr val="F5EAE8"/>
                    </a:solidFill>
                  </a:tcPr>
                </a:tc>
                <a:extLst>
                  <a:ext uri="{0D108BD9-81ED-4DB2-BD59-A6C34878D82A}">
                    <a16:rowId xmlns:a16="http://schemas.microsoft.com/office/drawing/2014/main" val="1559639776"/>
                  </a:ext>
                </a:extLst>
              </a:tr>
              <a:tr h="254608">
                <a:tc vMerge="1">
                  <a:txBody>
                    <a:bodyPr/>
                    <a:lstStyle/>
                    <a:p>
                      <a:endParaRPr lang="en-GB" sz="1050" b="0" dirty="0">
                        <a:latin typeface="Arial" panose="020B0604020202020204" pitchFamily="34" charset="0"/>
                        <a:cs typeface="Arial" panose="020B0604020202020204" pitchFamily="34" charset="0"/>
                      </a:endParaRPr>
                    </a:p>
                  </a:txBody>
                  <a:tcPr marT="64800" marB="64800">
                    <a:solidFill>
                      <a:srgbClr val="F5EAE8"/>
                    </a:solidFill>
                  </a:tcPr>
                </a:tc>
                <a:tc>
                  <a:txBody>
                    <a:bodyPr/>
                    <a:lstStyle/>
                    <a:p>
                      <a:r>
                        <a:rPr lang="en-GB" sz="1000" dirty="0">
                          <a:latin typeface="Arial" panose="020B0604020202020204" pitchFamily="34" charset="0"/>
                          <a:cs typeface="Arial" panose="020B0604020202020204" pitchFamily="34" charset="0"/>
                        </a:rPr>
                        <a:t>Nivolumab/Ipilimumab</a:t>
                      </a:r>
                    </a:p>
                  </a:txBody>
                  <a:tcPr marT="64800" marB="64800" anchor="ctr">
                    <a:solidFill>
                      <a:srgbClr val="F5EAE8"/>
                    </a:solidFill>
                  </a:tcPr>
                </a:tc>
                <a:tc>
                  <a:txBody>
                    <a:bodyPr/>
                    <a:lstStyle/>
                    <a:p>
                      <a:r>
                        <a:rPr lang="en-US" sz="1000" kern="1200" dirty="0">
                          <a:solidFill>
                            <a:schemeClr val="dk1"/>
                          </a:solidFill>
                          <a:latin typeface="Arial" panose="020B0604020202020204" pitchFamily="34" charset="0"/>
                          <a:ea typeface="+mn-ea"/>
                          <a:cs typeface="Arial" panose="020B0604020202020204" pitchFamily="34" charset="0"/>
                        </a:rPr>
                        <a:t>Category 2B, subsequent therapy option for patients with good or intermediate PS and those who did not receive prior immunotherapy</a:t>
                      </a:r>
                      <a:endParaRPr lang="en-GB" sz="1000" kern="1200" dirty="0">
                        <a:solidFill>
                          <a:schemeClr val="dk1"/>
                        </a:solidFill>
                        <a:latin typeface="Arial" panose="020B0604020202020204" pitchFamily="34" charset="0"/>
                        <a:ea typeface="+mn-ea"/>
                        <a:cs typeface="Arial" panose="020B0604020202020204" pitchFamily="34" charset="0"/>
                      </a:endParaRPr>
                    </a:p>
                  </a:txBody>
                  <a:tcPr marT="64800" marB="64800">
                    <a:solidFill>
                      <a:srgbClr val="F5EAE8"/>
                    </a:solidFill>
                  </a:tcPr>
                </a:tc>
                <a:extLst>
                  <a:ext uri="{0D108BD9-81ED-4DB2-BD59-A6C34878D82A}">
                    <a16:rowId xmlns:a16="http://schemas.microsoft.com/office/drawing/2014/main" val="1093032175"/>
                  </a:ext>
                </a:extLst>
              </a:tr>
            </a:tbl>
          </a:graphicData>
        </a:graphic>
      </p:graphicFrame>
      <p:sp>
        <p:nvSpPr>
          <p:cNvPr id="4" name="Content Placeholder 3">
            <a:extLst>
              <a:ext uri="{FF2B5EF4-FFF2-40B4-BE49-F238E27FC236}">
                <a16:creationId xmlns:a16="http://schemas.microsoft.com/office/drawing/2014/main" id="{CF03348A-8E0B-2A7F-B066-A06C1FFBF127}"/>
              </a:ext>
            </a:extLst>
          </p:cNvPr>
          <p:cNvSpPr>
            <a:spLocks noGrp="1"/>
          </p:cNvSpPr>
          <p:nvPr>
            <p:ph sz="quarter" idx="15"/>
          </p:nvPr>
        </p:nvSpPr>
        <p:spPr>
          <a:xfrm>
            <a:off x="630984" y="6063234"/>
            <a:ext cx="10180339" cy="365125"/>
          </a:xfrm>
        </p:spPr>
        <p:txBody>
          <a:bodyPr/>
          <a:lstStyle/>
          <a:p>
            <a:r>
              <a:rPr lang="en-GB" sz="1050" i="1" dirty="0">
                <a:solidFill>
                  <a:schemeClr val="tx2"/>
                </a:solidFill>
              </a:rPr>
              <a:t>BRAF</a:t>
            </a:r>
            <a:r>
              <a:rPr lang="en-GB" sz="1050" dirty="0">
                <a:solidFill>
                  <a:schemeClr val="tx2"/>
                </a:solidFill>
              </a:rPr>
              <a:t>, B-Raf proto-oncogene serine/threonine kinase; </a:t>
            </a:r>
            <a:r>
              <a:rPr lang="en-GB" sz="1050" dirty="0" err="1">
                <a:solidFill>
                  <a:schemeClr val="tx2"/>
                </a:solidFill>
              </a:rPr>
              <a:t>dMMR</a:t>
            </a:r>
            <a:r>
              <a:rPr lang="en-GB" sz="1050" dirty="0">
                <a:solidFill>
                  <a:schemeClr val="tx2"/>
                </a:solidFill>
              </a:rPr>
              <a:t>, deficient DNA mismatch repair; HER2, human epidermal growth factor receptor 2; </a:t>
            </a:r>
            <a:r>
              <a:rPr lang="en-GB" sz="1050" i="1" dirty="0">
                <a:solidFill>
                  <a:schemeClr val="tx2"/>
                </a:solidFill>
              </a:rPr>
              <a:t>KRAS</a:t>
            </a:r>
            <a:r>
              <a:rPr lang="en-GB" sz="1050" dirty="0">
                <a:solidFill>
                  <a:schemeClr val="tx2"/>
                </a:solidFill>
              </a:rPr>
              <a:t>, Kirsten rat sarcoma viral oncogene homolog; MSI-H, microsatellite instability-high; </a:t>
            </a:r>
            <a:r>
              <a:rPr lang="en-GB" sz="1050" i="1" dirty="0">
                <a:solidFill>
                  <a:schemeClr val="tx2"/>
                </a:solidFill>
              </a:rPr>
              <a:t>NTRK</a:t>
            </a:r>
            <a:r>
              <a:rPr lang="en-GB" sz="1050" dirty="0">
                <a:solidFill>
                  <a:schemeClr val="tx2"/>
                </a:solidFill>
              </a:rPr>
              <a:t>, neurotrophic tyrosine receptor kinase; PDAC, pancreatic ductal adenocarcinoma; PS, performance status; </a:t>
            </a:r>
            <a:r>
              <a:rPr lang="en-GB" sz="1050" i="1" dirty="0">
                <a:solidFill>
                  <a:schemeClr val="tx2"/>
                </a:solidFill>
              </a:rPr>
              <a:t>RAS</a:t>
            </a:r>
            <a:r>
              <a:rPr lang="en-GB" sz="1050" dirty="0">
                <a:solidFill>
                  <a:schemeClr val="tx2"/>
                </a:solidFill>
              </a:rPr>
              <a:t>, rat sarcoma; </a:t>
            </a:r>
            <a:r>
              <a:rPr lang="en-GB" sz="1050" i="1" dirty="0">
                <a:solidFill>
                  <a:schemeClr val="tx2"/>
                </a:solidFill>
              </a:rPr>
              <a:t>RET</a:t>
            </a:r>
            <a:r>
              <a:rPr lang="en-GB" sz="1050" dirty="0">
                <a:solidFill>
                  <a:schemeClr val="tx2"/>
                </a:solidFill>
              </a:rPr>
              <a:t>, rearranged during transfection; TMB-H, tumour mutational burden-high</a:t>
            </a:r>
          </a:p>
          <a:p>
            <a:r>
              <a:rPr lang="en-GB" sz="1050" dirty="0">
                <a:solidFill>
                  <a:schemeClr val="tx2"/>
                </a:solidFill>
              </a:rPr>
              <a:t>NCCN Guidelines Version 3.2024. Available at: </a:t>
            </a:r>
            <a:r>
              <a:rPr lang="en-GB" sz="1050" dirty="0">
                <a:solidFill>
                  <a:schemeClr val="tx2"/>
                </a:solidFill>
                <a:hlinkClick r:id="rId2">
                  <a:extLst>
                    <a:ext uri="{A12FA001-AC4F-418D-AE19-62706E023703}">
                      <ahyp:hlinkClr xmlns:ahyp="http://schemas.microsoft.com/office/drawing/2018/hyperlinkcolor" val="tx"/>
                    </a:ext>
                  </a:extLst>
                </a:hlinkClick>
              </a:rPr>
              <a:t>https://www.nccn.org/guidelines/guidelines-detail?category=1&amp;id=1455</a:t>
            </a:r>
            <a:r>
              <a:rPr lang="en-GB" sz="1050" dirty="0">
                <a:solidFill>
                  <a:schemeClr val="tx2"/>
                </a:solidFill>
              </a:rPr>
              <a:t>. Accessed October 2024 NCCN guidelines for pancreatic adenocarcinoma, Version 3.2024: </a:t>
            </a:r>
            <a:r>
              <a:rPr lang="en-GB" sz="1050" dirty="0">
                <a:solidFill>
                  <a:schemeClr val="tx2"/>
                </a:solidFill>
                <a:hlinkClick r:id="rId3">
                  <a:extLst>
                    <a:ext uri="{A12FA001-AC4F-418D-AE19-62706E023703}">
                      <ahyp:hlinkClr xmlns:ahyp="http://schemas.microsoft.com/office/drawing/2018/hyperlinkcolor" val="tx"/>
                    </a:ext>
                  </a:extLst>
                </a:hlinkClick>
              </a:rPr>
              <a:t>pancreatic.pdf (nccn.org</a:t>
            </a:r>
            <a:r>
              <a:rPr lang="en-GB" sz="1050" dirty="0">
                <a:solidFill>
                  <a:schemeClr val="tx2"/>
                </a:solidFill>
              </a:rPr>
              <a:t>)</a:t>
            </a:r>
          </a:p>
        </p:txBody>
      </p:sp>
      <p:sp>
        <p:nvSpPr>
          <p:cNvPr id="5" name="Slide Number Placeholder 4">
            <a:extLst>
              <a:ext uri="{FF2B5EF4-FFF2-40B4-BE49-F238E27FC236}">
                <a16:creationId xmlns:a16="http://schemas.microsoft.com/office/drawing/2014/main" id="{07905E30-5E3E-C82C-2803-87C42AE97664}"/>
              </a:ext>
            </a:extLst>
          </p:cNvPr>
          <p:cNvSpPr>
            <a:spLocks noGrp="1"/>
          </p:cNvSpPr>
          <p:nvPr>
            <p:ph type="sldNum" sz="quarter" idx="4"/>
          </p:nvPr>
        </p:nvSpPr>
        <p:spPr/>
        <p:txBody>
          <a:bodyPr/>
          <a:lstStyle/>
          <a:p>
            <a:fld id="{FCE43C0F-8A7B-3A4B-9DB5-B3472E36E833}" type="slidenum">
              <a:rPr lang="en-GB" smtClean="0"/>
              <a:pPr/>
              <a:t>22</a:t>
            </a:fld>
            <a:endParaRPr lang="en-GB" dirty="0"/>
          </a:p>
        </p:txBody>
      </p:sp>
    </p:spTree>
    <p:extLst>
      <p:ext uri="{BB962C8B-B14F-4D97-AF65-F5344CB8AC3E}">
        <p14:creationId xmlns:p14="http://schemas.microsoft.com/office/powerpoint/2010/main" val="41879105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6587443-A7CF-36E5-BCB2-83EF3EEE7926}"/>
              </a:ext>
            </a:extLst>
          </p:cNvPr>
          <p:cNvSpPr>
            <a:spLocks noGrp="1"/>
          </p:cNvSpPr>
          <p:nvPr>
            <p:ph sz="quarter" idx="12"/>
          </p:nvPr>
        </p:nvSpPr>
        <p:spPr/>
        <p:txBody>
          <a:bodyPr>
            <a:normAutofit/>
          </a:bodyPr>
          <a:lstStyle/>
          <a:p>
            <a:pPr algn="l"/>
            <a:r>
              <a:rPr lang="en-US" dirty="0">
                <a:solidFill>
                  <a:schemeClr val="tx2"/>
                </a:solidFill>
              </a:rPr>
              <a:t>Cytotoxic chemotherapy remains the cornerstone of systemic therapy for advanced or metastatic pancreatic cancer </a:t>
            </a:r>
          </a:p>
          <a:p>
            <a:r>
              <a:rPr lang="en-GB" dirty="0">
                <a:solidFill>
                  <a:schemeClr val="tx2"/>
                </a:solidFill>
              </a:rPr>
              <a:t>The choice of second-line therapy depends on which treatments the patient has received in the first-line setting and therefore which options are left available to them</a:t>
            </a:r>
          </a:p>
          <a:p>
            <a:r>
              <a:rPr lang="en-GB" sz="2000" dirty="0"/>
              <a:t>Treatment selection depends on several other factors, including patients' performance </a:t>
            </a:r>
            <a:br>
              <a:rPr lang="en-GB" sz="2000" dirty="0"/>
            </a:br>
            <a:r>
              <a:rPr lang="en-GB" sz="2000" dirty="0"/>
              <a:t>status and co-morbidities. These should be considered </a:t>
            </a:r>
            <a:r>
              <a:rPr lang="en-GB" dirty="0"/>
              <a:t>alongside the efficacy and </a:t>
            </a:r>
            <a:br>
              <a:rPr lang="en-GB" dirty="0"/>
            </a:br>
            <a:r>
              <a:rPr lang="en-GB" dirty="0"/>
              <a:t>safety profiles of the different chemotherapy regimens</a:t>
            </a:r>
          </a:p>
          <a:p>
            <a:r>
              <a:rPr lang="en-GB" dirty="0"/>
              <a:t>Treatment strategies can be implemented to manage toxicities associated with the </a:t>
            </a:r>
            <a:br>
              <a:rPr lang="en-GB" dirty="0"/>
            </a:br>
            <a:r>
              <a:rPr lang="en-GB" dirty="0"/>
              <a:t>different chemotherapy regimens to enable a patient to stay on treatment for </a:t>
            </a:r>
            <a:br>
              <a:rPr lang="en-GB" dirty="0"/>
            </a:br>
            <a:r>
              <a:rPr lang="en-GB" dirty="0"/>
              <a:t>optimal efficacy</a:t>
            </a:r>
          </a:p>
          <a:p>
            <a:endParaRPr lang="en-GB" dirty="0">
              <a:highlight>
                <a:srgbClr val="FFFF00"/>
              </a:highlight>
            </a:endParaRPr>
          </a:p>
        </p:txBody>
      </p:sp>
      <p:sp>
        <p:nvSpPr>
          <p:cNvPr id="4" name="Title 3">
            <a:extLst>
              <a:ext uri="{FF2B5EF4-FFF2-40B4-BE49-F238E27FC236}">
                <a16:creationId xmlns:a16="http://schemas.microsoft.com/office/drawing/2014/main" id="{1B2E2C90-0A11-328B-CFAC-0F7B0C41BE07}"/>
              </a:ext>
            </a:extLst>
          </p:cNvPr>
          <p:cNvSpPr>
            <a:spLocks noGrp="1"/>
          </p:cNvSpPr>
          <p:nvPr>
            <p:ph type="title"/>
          </p:nvPr>
        </p:nvSpPr>
        <p:spPr/>
        <p:txBody>
          <a:bodyPr/>
          <a:lstStyle/>
          <a:p>
            <a:r>
              <a:rPr lang="en-GB" dirty="0"/>
              <a:t>summary</a:t>
            </a:r>
          </a:p>
        </p:txBody>
      </p:sp>
      <p:sp>
        <p:nvSpPr>
          <p:cNvPr id="3" name="Slide Number Placeholder 2">
            <a:extLst>
              <a:ext uri="{FF2B5EF4-FFF2-40B4-BE49-F238E27FC236}">
                <a16:creationId xmlns:a16="http://schemas.microsoft.com/office/drawing/2014/main" id="{9ECF90D2-655B-CC5E-E3B6-8FF2B7DE337D}"/>
              </a:ext>
            </a:extLst>
          </p:cNvPr>
          <p:cNvSpPr>
            <a:spLocks noGrp="1"/>
          </p:cNvSpPr>
          <p:nvPr>
            <p:ph type="sldNum" sz="quarter" idx="4"/>
          </p:nvPr>
        </p:nvSpPr>
        <p:spPr/>
        <p:txBody>
          <a:bodyPr/>
          <a:lstStyle/>
          <a:p>
            <a:fld id="{FCE43C0F-8A7B-3A4B-9DB5-B3472E36E833}" type="slidenum">
              <a:rPr lang="en-GB" smtClean="0"/>
              <a:pPr/>
              <a:t>23</a:t>
            </a:fld>
            <a:endParaRPr lang="en-GB" dirty="0"/>
          </a:p>
        </p:txBody>
      </p:sp>
      <p:sp>
        <p:nvSpPr>
          <p:cNvPr id="2" name="Content Placeholder 1">
            <a:extLst>
              <a:ext uri="{FF2B5EF4-FFF2-40B4-BE49-F238E27FC236}">
                <a16:creationId xmlns:a16="http://schemas.microsoft.com/office/drawing/2014/main" id="{DBA20862-C6FC-D280-D175-842EEB9356A3}"/>
              </a:ext>
            </a:extLst>
          </p:cNvPr>
          <p:cNvSpPr>
            <a:spLocks noGrp="1"/>
          </p:cNvSpPr>
          <p:nvPr>
            <p:ph sz="quarter" idx="15"/>
          </p:nvPr>
        </p:nvSpPr>
        <p:spPr/>
        <p:txBody>
          <a:bodyPr/>
          <a:lstStyle/>
          <a:p>
            <a:r>
              <a:rPr lang="en-GB" altLang="en-US" sz="1200" dirty="0">
                <a:solidFill>
                  <a:schemeClr val="tx2"/>
                </a:solidFill>
              </a:rPr>
              <a:t>BRCA1/2, </a:t>
            </a:r>
            <a:r>
              <a:rPr lang="en-GB" altLang="en-US" sz="1200" dirty="0" err="1">
                <a:solidFill>
                  <a:schemeClr val="tx2"/>
                </a:solidFill>
              </a:rPr>
              <a:t>BReast</a:t>
            </a:r>
            <a:r>
              <a:rPr lang="en-GB" altLang="en-US" sz="1200" dirty="0">
                <a:solidFill>
                  <a:schemeClr val="tx2"/>
                </a:solidFill>
              </a:rPr>
              <a:t> </a:t>
            </a:r>
            <a:r>
              <a:rPr lang="en-GB" altLang="en-US" sz="1200" dirty="0" err="1">
                <a:solidFill>
                  <a:schemeClr val="tx2"/>
                </a:solidFill>
              </a:rPr>
              <a:t>CAncer</a:t>
            </a:r>
            <a:r>
              <a:rPr lang="en-GB" altLang="en-US" sz="1200" dirty="0">
                <a:solidFill>
                  <a:schemeClr val="tx2"/>
                </a:solidFill>
              </a:rPr>
              <a:t> 1/2 gene; </a:t>
            </a:r>
            <a:r>
              <a:rPr lang="en-GB" altLang="en-US" sz="1200" dirty="0" err="1">
                <a:solidFill>
                  <a:schemeClr val="tx2"/>
                </a:solidFill>
              </a:rPr>
              <a:t>N</a:t>
            </a:r>
            <a:r>
              <a:rPr kumimoji="0" lang="en-GB" altLang="en-US" sz="1200" b="0" i="0" u="none" strike="noStrike" cap="none" normalizeH="0" baseline="0" dirty="0" err="1">
                <a:ln>
                  <a:noFill/>
                </a:ln>
                <a:solidFill>
                  <a:schemeClr val="tx2"/>
                </a:solidFill>
                <a:effectLst/>
              </a:rPr>
              <a:t>al</a:t>
            </a:r>
            <a:r>
              <a:rPr kumimoji="0" lang="en-GB" altLang="en-US" sz="1200" b="0" i="0" u="none" strike="noStrike" cap="none" normalizeH="0" baseline="0" dirty="0">
                <a:ln>
                  <a:noFill/>
                </a:ln>
                <a:solidFill>
                  <a:schemeClr val="tx2"/>
                </a:solidFill>
                <a:effectLst/>
              </a:rPr>
              <a:t>‑IRI, </a:t>
            </a:r>
            <a:r>
              <a:rPr kumimoji="0" lang="en-GB" altLang="en-US" sz="1200" b="0" i="0" u="none" strike="noStrike" cap="none" normalizeH="0" baseline="0" dirty="0" err="1">
                <a:ln>
                  <a:noFill/>
                </a:ln>
                <a:solidFill>
                  <a:schemeClr val="tx2"/>
                </a:solidFill>
                <a:effectLst/>
              </a:rPr>
              <a:t>nanoliposomal</a:t>
            </a:r>
            <a:r>
              <a:rPr kumimoji="0" lang="en-GB" altLang="en-US" sz="1200" b="0" i="0" u="none" strike="noStrike" cap="none" normalizeH="0" baseline="0" dirty="0">
                <a:ln>
                  <a:noFill/>
                </a:ln>
                <a:solidFill>
                  <a:schemeClr val="tx2"/>
                </a:solidFill>
                <a:effectLst/>
              </a:rPr>
              <a:t> irinotecan; </a:t>
            </a:r>
            <a:r>
              <a:rPr lang="en-GB" sz="1200" dirty="0">
                <a:solidFill>
                  <a:schemeClr val="tx2"/>
                </a:solidFill>
              </a:rPr>
              <a:t>NALIRIFOX; </a:t>
            </a:r>
            <a:r>
              <a:rPr lang="en-GB" sz="1200" dirty="0" err="1">
                <a:solidFill>
                  <a:schemeClr val="tx2"/>
                </a:solidFill>
              </a:rPr>
              <a:t>Nal</a:t>
            </a:r>
            <a:r>
              <a:rPr lang="en-GB" sz="1200" dirty="0">
                <a:solidFill>
                  <a:schemeClr val="tx2"/>
                </a:solidFill>
              </a:rPr>
              <a:t>-IRI, fluorouracil/folinic acid (leucovorin calcium), and oxaliplatin; PALB2, partner and localiser of BRCA2</a:t>
            </a:r>
          </a:p>
          <a:p>
            <a:r>
              <a:rPr lang="en-GB" sz="1200" dirty="0">
                <a:solidFill>
                  <a:schemeClr val="tx2"/>
                </a:solidFill>
              </a:rPr>
              <a:t>NCCN Guidelines Version 3.2024. Available at: </a:t>
            </a:r>
            <a:r>
              <a:rPr lang="en-GB" sz="1200" dirty="0">
                <a:solidFill>
                  <a:schemeClr val="tx2"/>
                </a:solidFill>
                <a:hlinkClick r:id="rId2">
                  <a:extLst>
                    <a:ext uri="{A12FA001-AC4F-418D-AE19-62706E023703}">
                      <ahyp:hlinkClr xmlns:ahyp="http://schemas.microsoft.com/office/drawing/2018/hyperlinkcolor" val="tx"/>
                    </a:ext>
                  </a:extLst>
                </a:hlinkClick>
              </a:rPr>
              <a:t>https://www.nccn.org/guidelines/guidelines-detail?category=1&amp;id=1455</a:t>
            </a:r>
            <a:r>
              <a:rPr lang="en-GB" sz="1200" dirty="0">
                <a:solidFill>
                  <a:schemeClr val="tx2"/>
                </a:solidFill>
              </a:rPr>
              <a:t>. Accessed October 2024</a:t>
            </a:r>
            <a:endParaRPr lang="en-GB" dirty="0">
              <a:solidFill>
                <a:schemeClr val="tx2"/>
              </a:solidFill>
            </a:endParaRPr>
          </a:p>
          <a:p>
            <a:endParaRPr lang="en-US" dirty="0">
              <a:solidFill>
                <a:schemeClr val="tx2"/>
              </a:solidFill>
            </a:endParaRPr>
          </a:p>
        </p:txBody>
      </p:sp>
    </p:spTree>
    <p:extLst>
      <p:ext uri="{BB962C8B-B14F-4D97-AF65-F5344CB8AC3E}">
        <p14:creationId xmlns:p14="http://schemas.microsoft.com/office/powerpoint/2010/main" val="252950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0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72BE14-DE7F-1EA6-AB68-0422EDA1C857}"/>
              </a:ext>
            </a:extLst>
          </p:cNvPr>
          <p:cNvSpPr>
            <a:spLocks noGrp="1"/>
          </p:cNvSpPr>
          <p:nvPr>
            <p:ph sz="quarter" idx="14"/>
          </p:nvPr>
        </p:nvSpPr>
        <p:spPr>
          <a:xfrm>
            <a:off x="620184" y="1425600"/>
            <a:ext cx="10444368" cy="4525200"/>
          </a:xfrm>
        </p:spPr>
        <p:txBody>
          <a:bodyPr/>
          <a:lstStyle/>
          <a:p>
            <a:pPr marL="700087" lvl="1" indent="-342900">
              <a:lnSpc>
                <a:spcPct val="150000"/>
              </a:lnSpc>
              <a:buFont typeface="+mj-lt"/>
              <a:buAutoNum type="arabicPeriod"/>
            </a:pPr>
            <a:r>
              <a:rPr lang="en-GB" sz="2000" dirty="0"/>
              <a:t>Be able to differentiate the </a:t>
            </a:r>
            <a:r>
              <a:rPr lang="en-GB" sz="2000" b="1" dirty="0">
                <a:solidFill>
                  <a:srgbClr val="C6573B"/>
                </a:solidFill>
              </a:rPr>
              <a:t>efficacy and safety profiles </a:t>
            </a:r>
            <a:r>
              <a:rPr lang="en-GB" sz="2000" dirty="0"/>
              <a:t>of chemotherapies for </a:t>
            </a:r>
            <a:r>
              <a:rPr lang="en-GB" sz="2000" dirty="0" err="1"/>
              <a:t>mPDAC</a:t>
            </a:r>
            <a:r>
              <a:rPr lang="en-GB" sz="2000" dirty="0"/>
              <a:t> and understand how </a:t>
            </a:r>
            <a:r>
              <a:rPr lang="en-GB" sz="2000" b="1" dirty="0">
                <a:solidFill>
                  <a:schemeClr val="accent1"/>
                </a:solidFill>
              </a:rPr>
              <a:t>mode of delivery </a:t>
            </a:r>
            <a:r>
              <a:rPr lang="en-GB" sz="2000" dirty="0"/>
              <a:t>plays a role in this</a:t>
            </a:r>
            <a:br>
              <a:rPr lang="en-GB" sz="2000" dirty="0"/>
            </a:br>
            <a:endParaRPr lang="en-GB" sz="2000" dirty="0"/>
          </a:p>
          <a:p>
            <a:pPr marL="700087" lvl="1" indent="-342900">
              <a:lnSpc>
                <a:spcPct val="150000"/>
              </a:lnSpc>
              <a:buFont typeface="+mj-lt"/>
              <a:buAutoNum type="arabicPeriod"/>
            </a:pPr>
            <a:r>
              <a:rPr lang="en-GB" sz="2000" dirty="0"/>
              <a:t>Be able to recognise the </a:t>
            </a:r>
            <a:r>
              <a:rPr lang="en-GB" sz="2000" b="1" dirty="0">
                <a:solidFill>
                  <a:srgbClr val="C6573B"/>
                </a:solidFill>
              </a:rPr>
              <a:t>cause of toxicities </a:t>
            </a:r>
            <a:r>
              <a:rPr lang="en-GB" sz="2000" dirty="0"/>
              <a:t>and have an awareness of strategies that can be used to improve tolerability and manage side effects whilst maintaining optimal efficacy</a:t>
            </a:r>
          </a:p>
          <a:p>
            <a:endParaRPr lang="en-GB" dirty="0"/>
          </a:p>
        </p:txBody>
      </p:sp>
      <p:sp>
        <p:nvSpPr>
          <p:cNvPr id="4" name="Slide Number Placeholder 3">
            <a:extLst>
              <a:ext uri="{FF2B5EF4-FFF2-40B4-BE49-F238E27FC236}">
                <a16:creationId xmlns:a16="http://schemas.microsoft.com/office/drawing/2014/main" id="{0E0FE5F5-0677-5160-218E-8296F3F2179C}"/>
              </a:ext>
            </a:extLst>
          </p:cNvPr>
          <p:cNvSpPr>
            <a:spLocks noGrp="1"/>
          </p:cNvSpPr>
          <p:nvPr>
            <p:ph type="sldNum" sz="quarter" idx="4"/>
          </p:nvPr>
        </p:nvSpPr>
        <p:spPr/>
        <p:txBody>
          <a:bodyPr/>
          <a:lstStyle/>
          <a:p>
            <a:fld id="{FCE43C0F-8A7B-3A4B-9DB5-B3472E36E833}" type="slidenum">
              <a:rPr lang="en-GB" smtClean="0"/>
              <a:pPr/>
              <a:t>3</a:t>
            </a:fld>
            <a:endParaRPr lang="en-GB" dirty="0"/>
          </a:p>
        </p:txBody>
      </p:sp>
      <p:sp>
        <p:nvSpPr>
          <p:cNvPr id="5" name="Content Placeholder 4">
            <a:extLst>
              <a:ext uri="{FF2B5EF4-FFF2-40B4-BE49-F238E27FC236}">
                <a16:creationId xmlns:a16="http://schemas.microsoft.com/office/drawing/2014/main" id="{69F67F1B-C390-AADB-C4B0-99C8D600A58C}"/>
              </a:ext>
            </a:extLst>
          </p:cNvPr>
          <p:cNvSpPr>
            <a:spLocks noGrp="1"/>
          </p:cNvSpPr>
          <p:nvPr>
            <p:ph sz="quarter" idx="15"/>
          </p:nvPr>
        </p:nvSpPr>
        <p:spPr/>
        <p:txBody>
          <a:bodyPr/>
          <a:lstStyle/>
          <a:p>
            <a:r>
              <a:rPr lang="en-GB" dirty="0" err="1"/>
              <a:t>mPDAC</a:t>
            </a:r>
            <a:r>
              <a:rPr lang="en-GB" dirty="0"/>
              <a:t>, metastatic pancreatic ductal adenocarcinoma</a:t>
            </a:r>
          </a:p>
        </p:txBody>
      </p:sp>
      <p:sp>
        <p:nvSpPr>
          <p:cNvPr id="6" name="Title 2">
            <a:extLst>
              <a:ext uri="{FF2B5EF4-FFF2-40B4-BE49-F238E27FC236}">
                <a16:creationId xmlns:a16="http://schemas.microsoft.com/office/drawing/2014/main" id="{82C3939A-446A-5A63-68EE-F203CD7B3823}"/>
              </a:ext>
            </a:extLst>
          </p:cNvPr>
          <p:cNvSpPr>
            <a:spLocks noGrp="1"/>
          </p:cNvSpPr>
          <p:nvPr>
            <p:ph type="title"/>
          </p:nvPr>
        </p:nvSpPr>
        <p:spPr>
          <a:xfrm>
            <a:off x="619125" y="258763"/>
            <a:ext cx="10963275" cy="865187"/>
          </a:xfrm>
        </p:spPr>
        <p:txBody>
          <a:bodyPr/>
          <a:lstStyle/>
          <a:p>
            <a:pPr>
              <a:defRPr/>
            </a:pPr>
            <a:r>
              <a:rPr lang="en-GB" dirty="0">
                <a:solidFill>
                  <a:schemeClr val="tx2"/>
                </a:solidFill>
                <a:ea typeface="+mj-ea"/>
              </a:rPr>
              <a:t>Educational objectives</a:t>
            </a:r>
          </a:p>
        </p:txBody>
      </p:sp>
    </p:spTree>
    <p:extLst>
      <p:ext uri="{BB962C8B-B14F-4D97-AF65-F5344CB8AC3E}">
        <p14:creationId xmlns:p14="http://schemas.microsoft.com/office/powerpoint/2010/main" val="104752265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B46BE7-8BBE-B24A-A291-BBEE369152FA}"/>
              </a:ext>
            </a:extLst>
          </p:cNvPr>
          <p:cNvSpPr>
            <a:spLocks noGrp="1"/>
          </p:cNvSpPr>
          <p:nvPr>
            <p:ph sz="quarter" idx="12"/>
          </p:nvPr>
        </p:nvSpPr>
        <p:spPr>
          <a:xfrm>
            <a:off x="620184" y="1425600"/>
            <a:ext cx="10963200" cy="4525200"/>
          </a:xfrm>
        </p:spPr>
        <p:txBody>
          <a:bodyPr>
            <a:normAutofit/>
          </a:bodyPr>
          <a:lstStyle/>
          <a:p>
            <a:r>
              <a:rPr lang="en-US" dirty="0"/>
              <a:t>Pancreatic ductal adenocarcinoma (PDAC) is usually diagnosed at an advanced, incurable stage</a:t>
            </a:r>
            <a:r>
              <a:rPr lang="en-GB" dirty="0"/>
              <a:t> due to non-specific symptoms </a:t>
            </a:r>
            <a:r>
              <a:rPr lang="en-US" dirty="0"/>
              <a:t>and has an extremely poor prognosis</a:t>
            </a:r>
            <a:endParaRPr lang="en-GB" dirty="0"/>
          </a:p>
          <a:p>
            <a:r>
              <a:rPr lang="en-GB" dirty="0"/>
              <a:t>Systemic chemotherapy is the standard treatment for metastatic PDAC but molecularly targeted treatments and immunotherapies may have a role for specific patients</a:t>
            </a:r>
          </a:p>
          <a:p>
            <a:r>
              <a:rPr lang="en-GB" dirty="0"/>
              <a:t>Treatment selection depends on several factors, including patients' performance status and co-morbidities. These should be considered alongside the efficacy and safety profiles of the different chemotherapy regimens</a:t>
            </a:r>
          </a:p>
          <a:p>
            <a:r>
              <a:rPr lang="en-GB" dirty="0"/>
              <a:t>Treatment strategies can be implemented to manage toxicities associated with the different chemotherapy regimens to enable a patient to stay on treatment for optimal efficacy</a:t>
            </a:r>
          </a:p>
        </p:txBody>
      </p:sp>
      <p:sp>
        <p:nvSpPr>
          <p:cNvPr id="2" name="Title 1">
            <a:extLst>
              <a:ext uri="{FF2B5EF4-FFF2-40B4-BE49-F238E27FC236}">
                <a16:creationId xmlns:a16="http://schemas.microsoft.com/office/drawing/2014/main" id="{5195F99C-2C86-5DD5-4986-C2FEAFB83794}"/>
              </a:ext>
            </a:extLst>
          </p:cNvPr>
          <p:cNvSpPr>
            <a:spLocks noGrp="1"/>
          </p:cNvSpPr>
          <p:nvPr>
            <p:ph type="title"/>
          </p:nvPr>
        </p:nvSpPr>
        <p:spPr>
          <a:xfrm>
            <a:off x="619201" y="259200"/>
            <a:ext cx="10963199" cy="864000"/>
          </a:xfrm>
        </p:spPr>
        <p:txBody>
          <a:bodyPr/>
          <a:lstStyle/>
          <a:p>
            <a:r>
              <a:rPr lang="en-GB" dirty="0"/>
              <a:t>Clinical takeaways</a:t>
            </a:r>
          </a:p>
        </p:txBody>
      </p:sp>
      <p:sp>
        <p:nvSpPr>
          <p:cNvPr id="5" name="Slide Number Placeholder 4">
            <a:extLst>
              <a:ext uri="{FF2B5EF4-FFF2-40B4-BE49-F238E27FC236}">
                <a16:creationId xmlns:a16="http://schemas.microsoft.com/office/drawing/2014/main" id="{25F7733F-BD18-F608-656B-C237888192FB}"/>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4</a:t>
            </a:fld>
            <a:endParaRPr lang="en-GB" dirty="0"/>
          </a:p>
        </p:txBody>
      </p:sp>
      <p:sp>
        <p:nvSpPr>
          <p:cNvPr id="11" name="Content Placeholder 10">
            <a:extLst>
              <a:ext uri="{FF2B5EF4-FFF2-40B4-BE49-F238E27FC236}">
                <a16:creationId xmlns:a16="http://schemas.microsoft.com/office/drawing/2014/main" id="{CD833B69-6237-49FD-D899-C0B74938DB19}"/>
              </a:ext>
            </a:extLst>
          </p:cNvPr>
          <p:cNvSpPr>
            <a:spLocks noGrp="1"/>
          </p:cNvSpPr>
          <p:nvPr>
            <p:ph sz="quarter" idx="15"/>
          </p:nvPr>
        </p:nvSpPr>
        <p:spPr/>
        <p:txBody>
          <a:bodyPr/>
          <a:lstStyle/>
          <a:p>
            <a:endParaRPr lang="en-US"/>
          </a:p>
        </p:txBody>
      </p:sp>
    </p:spTree>
    <p:extLst>
      <p:ext uri="{BB962C8B-B14F-4D97-AF65-F5344CB8AC3E}">
        <p14:creationId xmlns:p14="http://schemas.microsoft.com/office/powerpoint/2010/main" val="217059967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CD0AB16-1F6C-B807-BAF8-CD163AE843BE}"/>
              </a:ext>
            </a:extLst>
          </p:cNvPr>
          <p:cNvSpPr>
            <a:spLocks noGrp="1"/>
          </p:cNvSpPr>
          <p:nvPr>
            <p:ph sz="quarter" idx="12"/>
          </p:nvPr>
        </p:nvSpPr>
        <p:spPr>
          <a:xfrm>
            <a:off x="620713" y="1425575"/>
            <a:ext cx="10963275" cy="1252963"/>
          </a:xfrm>
        </p:spPr>
        <p:txBody>
          <a:bodyPr/>
          <a:lstStyle/>
          <a:p>
            <a:r>
              <a:rPr lang="en-GB" dirty="0"/>
              <a:t>Chemotherapy is the mainstay of treatment for </a:t>
            </a:r>
            <a:r>
              <a:rPr lang="en-GB" dirty="0" err="1"/>
              <a:t>mPDAC</a:t>
            </a:r>
            <a:r>
              <a:rPr lang="en-GB" dirty="0"/>
              <a:t> patients</a:t>
            </a:r>
          </a:p>
          <a:p>
            <a:r>
              <a:rPr lang="en-GB" dirty="0"/>
              <a:t>Enrolment on clinical trials should always be encouraged</a:t>
            </a:r>
          </a:p>
        </p:txBody>
      </p:sp>
      <p:sp>
        <p:nvSpPr>
          <p:cNvPr id="2" name="Title 1">
            <a:extLst>
              <a:ext uri="{FF2B5EF4-FFF2-40B4-BE49-F238E27FC236}">
                <a16:creationId xmlns:a16="http://schemas.microsoft.com/office/drawing/2014/main" id="{8AD15015-C1B2-BCB8-B16D-569151FA6DB2}"/>
              </a:ext>
            </a:extLst>
          </p:cNvPr>
          <p:cNvSpPr>
            <a:spLocks noGrp="1"/>
          </p:cNvSpPr>
          <p:nvPr>
            <p:ph type="title"/>
          </p:nvPr>
        </p:nvSpPr>
        <p:spPr>
          <a:xfrm>
            <a:off x="619201" y="259200"/>
            <a:ext cx="10963199" cy="864000"/>
          </a:xfrm>
        </p:spPr>
        <p:txBody>
          <a:bodyPr/>
          <a:lstStyle/>
          <a:p>
            <a:r>
              <a:rPr lang="en-GB" dirty="0"/>
              <a:t>Overview of treatment for </a:t>
            </a:r>
            <a:r>
              <a:rPr lang="en-GB" cap="none" dirty="0" err="1"/>
              <a:t>m</a:t>
            </a:r>
            <a:r>
              <a:rPr lang="en-GB" dirty="0" err="1"/>
              <a:t>pdac</a:t>
            </a:r>
            <a:endParaRPr lang="en-GB" dirty="0"/>
          </a:p>
        </p:txBody>
      </p:sp>
      <p:sp>
        <p:nvSpPr>
          <p:cNvPr id="5" name="Slide Number Placeholder 4">
            <a:extLst>
              <a:ext uri="{FF2B5EF4-FFF2-40B4-BE49-F238E27FC236}">
                <a16:creationId xmlns:a16="http://schemas.microsoft.com/office/drawing/2014/main" id="{6F9203AD-06CD-210C-CC58-352E3AB9A392}"/>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5</a:t>
            </a:fld>
            <a:endParaRPr lang="en-GB" dirty="0"/>
          </a:p>
        </p:txBody>
      </p:sp>
      <p:sp>
        <p:nvSpPr>
          <p:cNvPr id="3" name="Content Placeholder 2">
            <a:extLst>
              <a:ext uri="{FF2B5EF4-FFF2-40B4-BE49-F238E27FC236}">
                <a16:creationId xmlns:a16="http://schemas.microsoft.com/office/drawing/2014/main" id="{27F10CE4-FA41-518B-1EAC-F97813601184}"/>
              </a:ext>
            </a:extLst>
          </p:cNvPr>
          <p:cNvSpPr>
            <a:spLocks noGrp="1"/>
          </p:cNvSpPr>
          <p:nvPr>
            <p:ph sz="quarter" idx="15"/>
          </p:nvPr>
        </p:nvSpPr>
        <p:spPr>
          <a:xfrm>
            <a:off x="620713" y="6356350"/>
            <a:ext cx="10179050" cy="365125"/>
          </a:xfrm>
        </p:spPr>
        <p:txBody>
          <a:bodyPr anchor="b" anchorCtr="0"/>
          <a:lstStyle/>
          <a:p>
            <a:r>
              <a:rPr lang="en-GB" dirty="0">
                <a:solidFill>
                  <a:schemeClr val="tx2"/>
                </a:solidFill>
              </a:rPr>
              <a:t>FOLFIRINOX, folinic acid (leucovorin calcium), fluorouracil, irinotecan, and oxaliplatin; FOLFOX, folinic acid (leucovorin calcium), fluorouracil, and oxaliplatin; </a:t>
            </a:r>
            <a:r>
              <a:rPr lang="en-GB" dirty="0" err="1">
                <a:solidFill>
                  <a:schemeClr val="tx2"/>
                </a:solidFill>
              </a:rPr>
              <a:t>gBRCAm</a:t>
            </a:r>
            <a:r>
              <a:rPr lang="en-GB" dirty="0">
                <a:solidFill>
                  <a:schemeClr val="tx2"/>
                </a:solidFill>
              </a:rPr>
              <a:t>, germline </a:t>
            </a:r>
            <a:r>
              <a:rPr lang="en-GB" dirty="0" err="1">
                <a:solidFill>
                  <a:schemeClr val="tx2"/>
                </a:solidFill>
              </a:rPr>
              <a:t>BReast</a:t>
            </a:r>
            <a:r>
              <a:rPr lang="en-GB" dirty="0">
                <a:solidFill>
                  <a:schemeClr val="tx2"/>
                </a:solidFill>
              </a:rPr>
              <a:t> </a:t>
            </a:r>
            <a:r>
              <a:rPr lang="en-GB" dirty="0" err="1">
                <a:solidFill>
                  <a:schemeClr val="tx2"/>
                </a:solidFill>
              </a:rPr>
              <a:t>CAncer</a:t>
            </a:r>
            <a:r>
              <a:rPr lang="en-GB" dirty="0">
                <a:solidFill>
                  <a:schemeClr val="tx2"/>
                </a:solidFill>
              </a:rPr>
              <a:t> (BRCA) gene mutation; gem, gemcitabine; </a:t>
            </a:r>
            <a:r>
              <a:rPr lang="en-GB" dirty="0" err="1">
                <a:solidFill>
                  <a:schemeClr val="tx2"/>
                </a:solidFill>
              </a:rPr>
              <a:t>mPDAC</a:t>
            </a:r>
            <a:r>
              <a:rPr lang="en-GB" dirty="0">
                <a:solidFill>
                  <a:schemeClr val="tx2"/>
                </a:solidFill>
              </a:rPr>
              <a:t>, metastatic pancreatic ductal adenocarcinoma; </a:t>
            </a:r>
            <a:r>
              <a:rPr lang="en-GB" dirty="0" err="1">
                <a:solidFill>
                  <a:schemeClr val="tx2"/>
                </a:solidFill>
              </a:rPr>
              <a:t>mPFS</a:t>
            </a:r>
            <a:r>
              <a:rPr lang="en-GB" dirty="0">
                <a:solidFill>
                  <a:schemeClr val="tx2"/>
                </a:solidFill>
              </a:rPr>
              <a:t>, median progression-free survival; Nab, nanoparticle albumin-bound; Nal-IRI, </a:t>
            </a:r>
            <a:r>
              <a:rPr lang="en-GB" dirty="0" err="1">
                <a:solidFill>
                  <a:schemeClr val="tx2"/>
                </a:solidFill>
              </a:rPr>
              <a:t>nanoliposomal</a:t>
            </a:r>
            <a:r>
              <a:rPr lang="en-GB" dirty="0">
                <a:solidFill>
                  <a:schemeClr val="tx2"/>
                </a:solidFill>
              </a:rPr>
              <a:t> irinotecan; </a:t>
            </a:r>
            <a:r>
              <a:rPr lang="en-GB" sz="1200" dirty="0">
                <a:solidFill>
                  <a:schemeClr val="tx2"/>
                </a:solidFill>
              </a:rPr>
              <a:t>NALIRIFOX; Nal-IRI, fluorouracil/folinic acid (leucovorin calcium), and oxaliplatin; </a:t>
            </a:r>
            <a:r>
              <a:rPr lang="en-GB" dirty="0" err="1">
                <a:solidFill>
                  <a:schemeClr val="tx2"/>
                </a:solidFill>
              </a:rPr>
              <a:t>mPDAC</a:t>
            </a:r>
            <a:r>
              <a:rPr lang="en-GB" dirty="0">
                <a:solidFill>
                  <a:schemeClr val="tx2"/>
                </a:solidFill>
              </a:rPr>
              <a:t>, metastatic pancreatic adenocarcinoma; </a:t>
            </a:r>
            <a:r>
              <a:rPr lang="en-GB" dirty="0" err="1">
                <a:solidFill>
                  <a:schemeClr val="tx2"/>
                </a:solidFill>
              </a:rPr>
              <a:t>mPFS</a:t>
            </a:r>
            <a:r>
              <a:rPr lang="en-GB" dirty="0">
                <a:solidFill>
                  <a:schemeClr val="tx2"/>
                </a:solidFill>
              </a:rPr>
              <a:t>, median progression-free survival</a:t>
            </a:r>
          </a:p>
          <a:p>
            <a:r>
              <a:rPr lang="en-GB" dirty="0" err="1">
                <a:solidFill>
                  <a:schemeClr val="tx2"/>
                </a:solidFill>
              </a:rPr>
              <a:t>Casolino</a:t>
            </a:r>
            <a:r>
              <a:rPr lang="en-GB" dirty="0">
                <a:solidFill>
                  <a:schemeClr val="tx2"/>
                </a:solidFill>
              </a:rPr>
              <a:t> R, </a:t>
            </a:r>
            <a:r>
              <a:rPr lang="en-GB" dirty="0" err="1">
                <a:solidFill>
                  <a:schemeClr val="tx2"/>
                </a:solidFill>
              </a:rPr>
              <a:t>Biankin</a:t>
            </a:r>
            <a:r>
              <a:rPr lang="en-GB" dirty="0">
                <a:solidFill>
                  <a:schemeClr val="tx2"/>
                </a:solidFill>
              </a:rPr>
              <a:t> AV. </a:t>
            </a:r>
            <a:r>
              <a:rPr lang="en-GB" dirty="0" err="1">
                <a:solidFill>
                  <a:schemeClr val="tx2"/>
                </a:solidFill>
              </a:rPr>
              <a:t>Camb</a:t>
            </a:r>
            <a:r>
              <a:rPr lang="en-GB" dirty="0">
                <a:solidFill>
                  <a:schemeClr val="tx2"/>
                </a:solidFill>
              </a:rPr>
              <a:t> Prism Precis Med. 2023;1:e14</a:t>
            </a:r>
          </a:p>
        </p:txBody>
      </p:sp>
      <p:grpSp>
        <p:nvGrpSpPr>
          <p:cNvPr id="6" name="Group 5">
            <a:extLst>
              <a:ext uri="{FF2B5EF4-FFF2-40B4-BE49-F238E27FC236}">
                <a16:creationId xmlns:a16="http://schemas.microsoft.com/office/drawing/2014/main" id="{F944B768-9089-779A-FA1E-0C861DB13AE1}"/>
              </a:ext>
            </a:extLst>
          </p:cNvPr>
          <p:cNvGrpSpPr/>
          <p:nvPr/>
        </p:nvGrpSpPr>
        <p:grpSpPr>
          <a:xfrm>
            <a:off x="767408" y="2993380"/>
            <a:ext cx="9638362" cy="2648793"/>
            <a:chOff x="767408" y="2993380"/>
            <a:chExt cx="9638362" cy="2648793"/>
          </a:xfrm>
        </p:grpSpPr>
        <p:sp>
          <p:nvSpPr>
            <p:cNvPr id="10" name="TextBox 9">
              <a:extLst>
                <a:ext uri="{FF2B5EF4-FFF2-40B4-BE49-F238E27FC236}">
                  <a16:creationId xmlns:a16="http://schemas.microsoft.com/office/drawing/2014/main" id="{E0B1D780-9338-A110-86A9-5B3BBD933D4B}"/>
                </a:ext>
              </a:extLst>
            </p:cNvPr>
            <p:cNvSpPr txBox="1"/>
            <p:nvPr/>
          </p:nvSpPr>
          <p:spPr>
            <a:xfrm>
              <a:off x="767408" y="5365174"/>
              <a:ext cx="2567938" cy="276999"/>
            </a:xfrm>
            <a:prstGeom prst="rect">
              <a:avLst/>
            </a:prstGeom>
            <a:noFill/>
          </p:spPr>
          <p:txBody>
            <a:bodyPr wrap="none" lIns="0" rtlCol="0">
              <a:spAutoFit/>
            </a:bodyPr>
            <a:lstStyle/>
            <a:p>
              <a:r>
                <a:rPr lang="en-GB" sz="1200" dirty="0">
                  <a:latin typeface="Arial" panose="020B0604020202020204" pitchFamily="34" charset="0"/>
                  <a:ea typeface="Aileron Bold" charset="0"/>
                  <a:cs typeface="Arial" panose="020B0604020202020204" pitchFamily="34" charset="0"/>
                </a:rPr>
                <a:t>Figure adapted from </a:t>
              </a:r>
              <a:r>
                <a:rPr lang="en-GB" sz="1200" dirty="0" err="1">
                  <a:latin typeface="Arial" panose="020B0604020202020204" pitchFamily="34" charset="0"/>
                  <a:ea typeface="Aileron Bold" charset="0"/>
                  <a:cs typeface="Arial" panose="020B0604020202020204" pitchFamily="34" charset="0"/>
                </a:rPr>
                <a:t>Casolino</a:t>
              </a:r>
              <a:r>
                <a:rPr lang="en-GB" sz="1200" dirty="0">
                  <a:latin typeface="Arial" panose="020B0604020202020204" pitchFamily="34" charset="0"/>
                  <a:ea typeface="Aileron Bold" charset="0"/>
                  <a:cs typeface="Arial" panose="020B0604020202020204" pitchFamily="34" charset="0"/>
                </a:rPr>
                <a:t> 2022</a:t>
              </a:r>
            </a:p>
          </p:txBody>
        </p:sp>
        <p:sp>
          <p:nvSpPr>
            <p:cNvPr id="15" name="TextBox 14">
              <a:extLst>
                <a:ext uri="{FF2B5EF4-FFF2-40B4-BE49-F238E27FC236}">
                  <a16:creationId xmlns:a16="http://schemas.microsoft.com/office/drawing/2014/main" id="{F250FB46-0141-6393-055A-DA3DC2831795}"/>
                </a:ext>
              </a:extLst>
            </p:cNvPr>
            <p:cNvSpPr txBox="1"/>
            <p:nvPr/>
          </p:nvSpPr>
          <p:spPr>
            <a:xfrm>
              <a:off x="6251764" y="3912150"/>
              <a:ext cx="3053634" cy="1210588"/>
            </a:xfrm>
            <a:prstGeom prst="rect">
              <a:avLst/>
            </a:prstGeom>
            <a:noFill/>
          </p:spPr>
          <p:txBody>
            <a:bodyPr wrap="square" lIns="0" tIns="0" rIns="0" bIns="0" rtlCol="0">
              <a:spAutoFit/>
            </a:bodyPr>
            <a:lstStyle/>
            <a:p>
              <a:pPr marL="184150" indent="-184150">
                <a:spcAft>
                  <a:spcPts val="200"/>
                </a:spcAft>
                <a:buClr>
                  <a:schemeClr val="accent1"/>
                </a:buClr>
                <a:buFont typeface="Arial" panose="020B0604020202020204" pitchFamily="34" charset="0"/>
                <a:buChar char="•"/>
              </a:pPr>
              <a:r>
                <a:rPr lang="en-GB" sz="1200" dirty="0" err="1">
                  <a:solidFill>
                    <a:schemeClr val="tx1"/>
                  </a:solidFill>
                  <a:latin typeface="Arial" panose="020B0604020202020204" pitchFamily="34" charset="0"/>
                  <a:cs typeface="Arial" panose="020B0604020202020204" pitchFamily="34" charset="0"/>
                </a:rPr>
                <a:t>NalIRI</a:t>
              </a:r>
              <a:endParaRPr lang="en-GB" sz="1200" dirty="0">
                <a:solidFill>
                  <a:schemeClr val="tx1"/>
                </a:solidFill>
                <a:latin typeface="Arial" panose="020B0604020202020204" pitchFamily="34" charset="0"/>
                <a:cs typeface="Arial" panose="020B0604020202020204" pitchFamily="34" charset="0"/>
              </a:endParaRPr>
            </a:p>
            <a:p>
              <a:pPr marL="184150" indent="-184150">
                <a:spcAft>
                  <a:spcPts val="200"/>
                </a:spcAft>
                <a:buClr>
                  <a:schemeClr val="accent1"/>
                </a:buClr>
                <a:buFont typeface="Arial" panose="020B0604020202020204" pitchFamily="34" charset="0"/>
                <a:buChar char="•"/>
              </a:pPr>
              <a:r>
                <a:rPr lang="en-GB" sz="1200" dirty="0">
                  <a:latin typeface="Arial" panose="020B0604020202020204" pitchFamily="34" charset="0"/>
                  <a:cs typeface="Arial" panose="020B0604020202020204" pitchFamily="34" charset="0"/>
                </a:rPr>
                <a:t>FOLFOX</a:t>
              </a:r>
            </a:p>
            <a:p>
              <a:pPr marL="184150" indent="-184150">
                <a:spcAft>
                  <a:spcPts val="2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FOLFIRINOX</a:t>
              </a:r>
            </a:p>
            <a:p>
              <a:pPr marL="184150" indent="-184150">
                <a:spcAft>
                  <a:spcPts val="200"/>
                </a:spcAft>
                <a:buClr>
                  <a:schemeClr val="accent1"/>
                </a:buClr>
                <a:buFont typeface="Arial" panose="020B0604020202020204" pitchFamily="34" charset="0"/>
                <a:buChar char="•"/>
              </a:pPr>
              <a:r>
                <a:rPr lang="en-GB" sz="1200" dirty="0">
                  <a:latin typeface="Arial" panose="020B0604020202020204" pitchFamily="34" charset="0"/>
                  <a:cs typeface="Arial" panose="020B0604020202020204" pitchFamily="34" charset="0"/>
                </a:rPr>
                <a:t>Gem + Nab-paclitaxel</a:t>
              </a:r>
            </a:p>
            <a:p>
              <a:pPr marL="184150" indent="-184150">
                <a:spcAft>
                  <a:spcPts val="2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Targeted therapies if</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molecular alteration identified</a:t>
              </a:r>
            </a:p>
          </p:txBody>
        </p:sp>
        <p:sp>
          <p:nvSpPr>
            <p:cNvPr id="16" name="TextBox 15">
              <a:extLst>
                <a:ext uri="{FF2B5EF4-FFF2-40B4-BE49-F238E27FC236}">
                  <a16:creationId xmlns:a16="http://schemas.microsoft.com/office/drawing/2014/main" id="{584DF0C4-4EED-608F-7928-1222467689D3}"/>
                </a:ext>
              </a:extLst>
            </p:cNvPr>
            <p:cNvSpPr txBox="1"/>
            <p:nvPr/>
          </p:nvSpPr>
          <p:spPr>
            <a:xfrm>
              <a:off x="6539796" y="2993380"/>
              <a:ext cx="979010" cy="169277"/>
            </a:xfrm>
            <a:prstGeom prst="rect">
              <a:avLst/>
            </a:prstGeom>
            <a:noFill/>
          </p:spPr>
          <p:txBody>
            <a:bodyPr wrap="square" lIns="0" tIns="0" rIns="0" bIns="0" rtlCol="0">
              <a:spAutoFit/>
            </a:bodyPr>
            <a:lstStyle/>
            <a:p>
              <a:pPr>
                <a:spcAft>
                  <a:spcPts val="200"/>
                </a:spcAft>
                <a:buClr>
                  <a:schemeClr val="accent1"/>
                </a:buClr>
              </a:pPr>
              <a:r>
                <a:rPr lang="en-GB" sz="1100" i="1" dirty="0">
                  <a:solidFill>
                    <a:schemeClr val="tx1"/>
                  </a:solidFill>
                  <a:latin typeface="Arial" panose="020B0604020202020204" pitchFamily="34" charset="0"/>
                  <a:cs typeface="Arial" panose="020B0604020202020204" pitchFamily="34" charset="0"/>
                </a:rPr>
                <a:t>&lt;50% eligible</a:t>
              </a:r>
            </a:p>
          </p:txBody>
        </p:sp>
        <p:sp>
          <p:nvSpPr>
            <p:cNvPr id="17" name="TextBox 16">
              <a:extLst>
                <a:ext uri="{FF2B5EF4-FFF2-40B4-BE49-F238E27FC236}">
                  <a16:creationId xmlns:a16="http://schemas.microsoft.com/office/drawing/2014/main" id="{0AE7E1BA-D715-B11B-5C97-D3D0D7AEE9F4}"/>
                </a:ext>
              </a:extLst>
            </p:cNvPr>
            <p:cNvSpPr txBox="1"/>
            <p:nvPr/>
          </p:nvSpPr>
          <p:spPr>
            <a:xfrm>
              <a:off x="5099636" y="3223438"/>
              <a:ext cx="979010" cy="169277"/>
            </a:xfrm>
            <a:prstGeom prst="rect">
              <a:avLst/>
            </a:prstGeom>
            <a:noFill/>
          </p:spPr>
          <p:txBody>
            <a:bodyPr wrap="square" lIns="0" tIns="0" rIns="0" bIns="0" rtlCol="0">
              <a:spAutoFit/>
            </a:bodyPr>
            <a:lstStyle/>
            <a:p>
              <a:pPr>
                <a:spcAft>
                  <a:spcPts val="200"/>
                </a:spcAft>
                <a:buClr>
                  <a:schemeClr val="accent1"/>
                </a:buClr>
              </a:pPr>
              <a:r>
                <a:rPr lang="en-GB" sz="1100" i="1" dirty="0">
                  <a:solidFill>
                    <a:schemeClr val="tx1"/>
                  </a:solidFill>
                  <a:latin typeface="Arial" panose="020B0604020202020204" pitchFamily="34" charset="0"/>
                  <a:cs typeface="Arial" panose="020B0604020202020204" pitchFamily="34" charset="0"/>
                </a:rPr>
                <a:t>Progression</a:t>
              </a:r>
            </a:p>
          </p:txBody>
        </p:sp>
        <p:sp>
          <p:nvSpPr>
            <p:cNvPr id="18" name="TextBox 17">
              <a:extLst>
                <a:ext uri="{FF2B5EF4-FFF2-40B4-BE49-F238E27FC236}">
                  <a16:creationId xmlns:a16="http://schemas.microsoft.com/office/drawing/2014/main" id="{7D892DEC-C51E-6E8F-BABB-F6F8B9A1023C}"/>
                </a:ext>
              </a:extLst>
            </p:cNvPr>
            <p:cNvSpPr txBox="1"/>
            <p:nvPr/>
          </p:nvSpPr>
          <p:spPr>
            <a:xfrm>
              <a:off x="5099636" y="3670784"/>
              <a:ext cx="979010" cy="338554"/>
            </a:xfrm>
            <a:prstGeom prst="rect">
              <a:avLst/>
            </a:prstGeom>
            <a:noFill/>
          </p:spPr>
          <p:txBody>
            <a:bodyPr wrap="square" lIns="0" tIns="0" rIns="0" bIns="0" rtlCol="0">
              <a:spAutoFit/>
            </a:bodyPr>
            <a:lstStyle/>
            <a:p>
              <a:pPr>
                <a:spcAft>
                  <a:spcPts val="200"/>
                </a:spcAft>
                <a:buClr>
                  <a:schemeClr val="accent1"/>
                </a:buClr>
              </a:pPr>
              <a:r>
                <a:rPr lang="en-GB" sz="1100" i="1" dirty="0" err="1">
                  <a:solidFill>
                    <a:schemeClr val="tx1"/>
                  </a:solidFill>
                  <a:latin typeface="Arial" panose="020B0604020202020204" pitchFamily="34" charset="0"/>
                  <a:cs typeface="Arial" panose="020B0604020202020204" pitchFamily="34" charset="0"/>
                </a:rPr>
                <a:t>mPFS</a:t>
              </a:r>
              <a:r>
                <a:rPr lang="en-GB" sz="1100" i="1" dirty="0">
                  <a:solidFill>
                    <a:schemeClr val="tx1"/>
                  </a:solidFill>
                  <a:latin typeface="Arial" panose="020B0604020202020204" pitchFamily="34" charset="0"/>
                  <a:cs typeface="Arial" panose="020B0604020202020204" pitchFamily="34" charset="0"/>
                </a:rPr>
                <a:t>: 7.4</a:t>
              </a:r>
              <a:br>
                <a:rPr lang="en-GB" sz="1100" i="1" dirty="0">
                  <a:solidFill>
                    <a:schemeClr val="tx1"/>
                  </a:solidFill>
                  <a:latin typeface="Arial" panose="020B0604020202020204" pitchFamily="34" charset="0"/>
                  <a:cs typeface="Arial" panose="020B0604020202020204" pitchFamily="34" charset="0"/>
                </a:rPr>
              </a:br>
              <a:r>
                <a:rPr lang="en-GB" sz="1100" i="1" dirty="0">
                  <a:solidFill>
                    <a:schemeClr val="tx1"/>
                  </a:solidFill>
                  <a:latin typeface="Arial" panose="020B0604020202020204" pitchFamily="34" charset="0"/>
                  <a:cs typeface="Arial" panose="020B0604020202020204" pitchFamily="34" charset="0"/>
                </a:rPr>
                <a:t>months</a:t>
              </a:r>
            </a:p>
          </p:txBody>
        </p:sp>
        <p:sp>
          <p:nvSpPr>
            <p:cNvPr id="19" name="TextBox 18">
              <a:extLst>
                <a:ext uri="{FF2B5EF4-FFF2-40B4-BE49-F238E27FC236}">
                  <a16:creationId xmlns:a16="http://schemas.microsoft.com/office/drawing/2014/main" id="{65D0CC21-F0C2-C659-09FD-A142BEDA7FB0}"/>
                </a:ext>
              </a:extLst>
            </p:cNvPr>
            <p:cNvSpPr txBox="1"/>
            <p:nvPr/>
          </p:nvSpPr>
          <p:spPr>
            <a:xfrm>
              <a:off x="2961928" y="4293096"/>
              <a:ext cx="2075083" cy="338554"/>
            </a:xfrm>
            <a:prstGeom prst="rect">
              <a:avLst/>
            </a:prstGeom>
            <a:noFill/>
          </p:spPr>
          <p:txBody>
            <a:bodyPr wrap="square" lIns="0" tIns="0" rIns="0" bIns="0" rtlCol="0">
              <a:spAutoFit/>
            </a:bodyPr>
            <a:lstStyle/>
            <a:p>
              <a:pPr algn="ctr">
                <a:spcAft>
                  <a:spcPts val="200"/>
                </a:spcAft>
                <a:buClr>
                  <a:schemeClr val="accent1"/>
                </a:buClr>
              </a:pPr>
              <a:r>
                <a:rPr lang="en-GB" sz="1100" i="1" dirty="0">
                  <a:solidFill>
                    <a:schemeClr val="tx1"/>
                  </a:solidFill>
                  <a:latin typeface="Arial" panose="020B0604020202020204" pitchFamily="34" charset="0"/>
                  <a:cs typeface="Arial" panose="020B0604020202020204" pitchFamily="34" charset="0"/>
                </a:rPr>
                <a:t>Progression</a:t>
              </a:r>
              <a:br>
                <a:rPr lang="en-GB" sz="1100" i="1" dirty="0">
                  <a:solidFill>
                    <a:schemeClr val="tx1"/>
                  </a:solidFill>
                  <a:latin typeface="Arial" panose="020B0604020202020204" pitchFamily="34" charset="0"/>
                  <a:cs typeface="Arial" panose="020B0604020202020204" pitchFamily="34" charset="0"/>
                </a:rPr>
              </a:br>
              <a:r>
                <a:rPr lang="en-GB" sz="1100" i="1" dirty="0" err="1">
                  <a:solidFill>
                    <a:schemeClr val="tx1"/>
                  </a:solidFill>
                  <a:latin typeface="Arial" panose="020B0604020202020204" pitchFamily="34" charset="0"/>
                  <a:cs typeface="Arial" panose="020B0604020202020204" pitchFamily="34" charset="0"/>
                </a:rPr>
                <a:t>mPFS</a:t>
              </a:r>
              <a:r>
                <a:rPr lang="en-GB" sz="1100" i="1" dirty="0">
                  <a:solidFill>
                    <a:schemeClr val="tx1"/>
                  </a:solidFill>
                  <a:latin typeface="Arial" panose="020B0604020202020204" pitchFamily="34" charset="0"/>
                  <a:cs typeface="Arial" panose="020B0604020202020204" pitchFamily="34" charset="0"/>
                </a:rPr>
                <a:t> = 5.5-6.4 months</a:t>
              </a:r>
            </a:p>
          </p:txBody>
        </p:sp>
        <p:sp>
          <p:nvSpPr>
            <p:cNvPr id="20" name="TextBox 19">
              <a:extLst>
                <a:ext uri="{FF2B5EF4-FFF2-40B4-BE49-F238E27FC236}">
                  <a16:creationId xmlns:a16="http://schemas.microsoft.com/office/drawing/2014/main" id="{E8B22E23-8C0E-7F6C-BD09-A656A1597A6F}"/>
                </a:ext>
              </a:extLst>
            </p:cNvPr>
            <p:cNvSpPr txBox="1"/>
            <p:nvPr/>
          </p:nvSpPr>
          <p:spPr>
            <a:xfrm>
              <a:off x="1086741" y="3912150"/>
              <a:ext cx="3053634" cy="605294"/>
            </a:xfrm>
            <a:prstGeom prst="rect">
              <a:avLst/>
            </a:prstGeom>
            <a:noFill/>
          </p:spPr>
          <p:txBody>
            <a:bodyPr wrap="square" lIns="0" tIns="0" rIns="0" bIns="0" rtlCol="0">
              <a:spAutoFit/>
            </a:bodyPr>
            <a:lstStyle/>
            <a:p>
              <a:pPr marL="184150" indent="-184150">
                <a:spcAft>
                  <a:spcPts val="200"/>
                </a:spcAft>
                <a:buClr>
                  <a:schemeClr val="accent1"/>
                </a:buClr>
                <a:buFont typeface="Arial" panose="020B0604020202020204" pitchFamily="34" charset="0"/>
                <a:buChar char="•"/>
              </a:pPr>
              <a:r>
                <a:rPr lang="en-GB" sz="1200" dirty="0">
                  <a:latin typeface="Arial" panose="020B0604020202020204" pitchFamily="34" charset="0"/>
                  <a:cs typeface="Arial" panose="020B0604020202020204" pitchFamily="34" charset="0"/>
                </a:rPr>
                <a:t>NALIRIFOX</a:t>
              </a:r>
              <a:endParaRPr lang="en-GB" sz="1200" dirty="0">
                <a:solidFill>
                  <a:schemeClr val="tx1"/>
                </a:solidFill>
                <a:latin typeface="Arial" panose="020B0604020202020204" pitchFamily="34" charset="0"/>
                <a:cs typeface="Arial" panose="020B0604020202020204" pitchFamily="34" charset="0"/>
              </a:endParaRPr>
            </a:p>
            <a:p>
              <a:pPr marL="184150" indent="-184150">
                <a:spcAft>
                  <a:spcPts val="2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FOLFIRINOX</a:t>
              </a:r>
            </a:p>
            <a:p>
              <a:pPr marL="184150" indent="-184150">
                <a:spcAft>
                  <a:spcPts val="200"/>
                </a:spcAft>
                <a:buClr>
                  <a:schemeClr val="accent1"/>
                </a:buClr>
                <a:buFont typeface="Arial" panose="020B0604020202020204" pitchFamily="34" charset="0"/>
                <a:buChar char="•"/>
              </a:pPr>
              <a:r>
                <a:rPr lang="en-GB" sz="1200" dirty="0">
                  <a:latin typeface="Arial" panose="020B0604020202020204" pitchFamily="34" charset="0"/>
                  <a:cs typeface="Arial" panose="020B0604020202020204" pitchFamily="34" charset="0"/>
                </a:rPr>
                <a:t>Gem + Nab-paclitaxel</a:t>
              </a:r>
            </a:p>
          </p:txBody>
        </p:sp>
        <p:sp>
          <p:nvSpPr>
            <p:cNvPr id="21" name="Rounded Rectangle 20">
              <a:extLst>
                <a:ext uri="{FF2B5EF4-FFF2-40B4-BE49-F238E27FC236}">
                  <a16:creationId xmlns:a16="http://schemas.microsoft.com/office/drawing/2014/main" id="{03381FEE-8D18-68C3-6793-657EF993D90C}"/>
                </a:ext>
              </a:extLst>
            </p:cNvPr>
            <p:cNvSpPr/>
            <p:nvPr/>
          </p:nvSpPr>
          <p:spPr>
            <a:xfrm>
              <a:off x="3104723" y="3198701"/>
              <a:ext cx="1846133" cy="617274"/>
            </a:xfrm>
            <a:prstGeom prst="roundRect">
              <a:avLst>
                <a:gd name="adj" fmla="val 16894"/>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GB" sz="1200" dirty="0">
                  <a:solidFill>
                    <a:schemeClr val="bg1"/>
                  </a:solidFill>
                  <a:latin typeface="Arial" panose="020B0604020202020204" pitchFamily="34" charset="0"/>
                  <a:cs typeface="Arial" panose="020B0604020202020204" pitchFamily="34" charset="0"/>
                </a:rPr>
                <a:t>Olaparib Maintenance (</a:t>
              </a:r>
              <a:r>
                <a:rPr lang="en-GB" sz="1200" u="sng" dirty="0">
                  <a:solidFill>
                    <a:schemeClr val="bg1"/>
                  </a:solidFill>
                  <a:latin typeface="Arial" panose="020B0604020202020204" pitchFamily="34" charset="0"/>
                  <a:cs typeface="Arial" panose="020B0604020202020204" pitchFamily="34" charset="0"/>
                </a:rPr>
                <a:t>only</a:t>
              </a:r>
              <a:r>
                <a:rPr lang="en-GB" sz="1200" dirty="0">
                  <a:solidFill>
                    <a:schemeClr val="bg1"/>
                  </a:solidFill>
                  <a:latin typeface="Arial" panose="020B0604020202020204" pitchFamily="34" charset="0"/>
                  <a:cs typeface="Arial" panose="020B0604020202020204" pitchFamily="34" charset="0"/>
                </a:rPr>
                <a:t> for </a:t>
              </a:r>
              <a:r>
                <a:rPr lang="en-GB" sz="1200" i="1" dirty="0" err="1">
                  <a:solidFill>
                    <a:schemeClr val="bg1"/>
                  </a:solidFill>
                  <a:latin typeface="Arial" panose="020B0604020202020204" pitchFamily="34" charset="0"/>
                  <a:cs typeface="Arial" panose="020B0604020202020204" pitchFamily="34" charset="0"/>
                </a:rPr>
                <a:t>gBRCAm</a:t>
              </a:r>
              <a:r>
                <a:rPr lang="en-GB" sz="1200" i="1"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pts)</a:t>
              </a:r>
              <a:br>
                <a:rPr lang="en-GB" sz="1200" dirty="0">
                  <a:solidFill>
                    <a:schemeClr val="bg1"/>
                  </a:solidFill>
                  <a:latin typeface="Arial" panose="020B0604020202020204" pitchFamily="34" charset="0"/>
                  <a:cs typeface="Arial" panose="020B0604020202020204" pitchFamily="34" charset="0"/>
                </a:rPr>
              </a:br>
              <a:endParaRPr lang="en-GB" sz="1200" baseline="30000" dirty="0">
                <a:solidFill>
                  <a:schemeClr val="bg1"/>
                </a:solidFill>
                <a:latin typeface="Arial" panose="020B0604020202020204" pitchFamily="34" charset="0"/>
                <a:cs typeface="Arial" panose="020B0604020202020204" pitchFamily="34" charset="0"/>
              </a:endParaRPr>
            </a:p>
          </p:txBody>
        </p:sp>
        <p:sp>
          <p:nvSpPr>
            <p:cNvPr id="22" name="Rounded Rectangle 21">
              <a:extLst>
                <a:ext uri="{FF2B5EF4-FFF2-40B4-BE49-F238E27FC236}">
                  <a16:creationId xmlns:a16="http://schemas.microsoft.com/office/drawing/2014/main" id="{AC8BEE77-B782-14C3-17C6-2D94593AA7F1}"/>
                </a:ext>
              </a:extLst>
            </p:cNvPr>
            <p:cNvSpPr/>
            <p:nvPr/>
          </p:nvSpPr>
          <p:spPr>
            <a:xfrm>
              <a:off x="6162471" y="3198701"/>
              <a:ext cx="1616110" cy="617274"/>
            </a:xfrm>
            <a:prstGeom prst="roundRect">
              <a:avLst>
                <a:gd name="adj" fmla="val 16894"/>
              </a:avLst>
            </a:prstGeom>
            <a:solidFill>
              <a:schemeClr val="tx2">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buClr>
                  <a:schemeClr val="accent1"/>
                </a:buClr>
              </a:pPr>
              <a:r>
                <a:rPr lang="en-GB" sz="1200" dirty="0">
                  <a:solidFill>
                    <a:schemeClr val="bg1"/>
                  </a:solidFill>
                  <a:latin typeface="Arial" panose="020B0604020202020204" pitchFamily="34" charset="0"/>
                  <a:cs typeface="Arial" panose="020B0604020202020204" pitchFamily="34" charset="0"/>
                </a:rPr>
                <a:t>Second-line treatment</a:t>
              </a:r>
              <a:endParaRPr lang="en-GB" sz="1200" baseline="30000" dirty="0">
                <a:solidFill>
                  <a:schemeClr val="bg1"/>
                </a:solidFill>
                <a:latin typeface="Arial" panose="020B0604020202020204" pitchFamily="34" charset="0"/>
                <a:cs typeface="Arial" panose="020B0604020202020204" pitchFamily="34" charset="0"/>
              </a:endParaRPr>
            </a:p>
          </p:txBody>
        </p:sp>
        <p:sp>
          <p:nvSpPr>
            <p:cNvPr id="23" name="Rounded Rectangle 22">
              <a:extLst>
                <a:ext uri="{FF2B5EF4-FFF2-40B4-BE49-F238E27FC236}">
                  <a16:creationId xmlns:a16="http://schemas.microsoft.com/office/drawing/2014/main" id="{81CD5035-C9D2-B9E5-44F3-EFCB021AE557}"/>
                </a:ext>
              </a:extLst>
            </p:cNvPr>
            <p:cNvSpPr/>
            <p:nvPr/>
          </p:nvSpPr>
          <p:spPr>
            <a:xfrm>
              <a:off x="8662092" y="3205575"/>
              <a:ext cx="1743678" cy="610400"/>
            </a:xfrm>
            <a:prstGeom prst="roundRect">
              <a:avLst>
                <a:gd name="adj" fmla="val 16894"/>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GB" sz="1200" dirty="0">
                  <a:solidFill>
                    <a:schemeClr val="bg1"/>
                  </a:solidFill>
                  <a:latin typeface="Arial" panose="020B0604020202020204" pitchFamily="34" charset="0"/>
                  <a:cs typeface="Arial" panose="020B0604020202020204" pitchFamily="34" charset="0"/>
                </a:rPr>
                <a:t>Third line treatment</a:t>
              </a:r>
              <a:br>
                <a:rPr lang="en-GB" sz="1200" dirty="0">
                  <a:solidFill>
                    <a:schemeClr val="bg1"/>
                  </a:solidFill>
                  <a:latin typeface="Arial" panose="020B0604020202020204" pitchFamily="34" charset="0"/>
                  <a:cs typeface="Arial" panose="020B0604020202020204" pitchFamily="34" charset="0"/>
                </a:rPr>
              </a:br>
              <a:endParaRPr lang="en-GB" sz="1200" baseline="30000" dirty="0">
                <a:solidFill>
                  <a:schemeClr val="bg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9D392D2F-DB97-D4E5-DFB0-77A014058700}"/>
                </a:ext>
              </a:extLst>
            </p:cNvPr>
            <p:cNvSpPr txBox="1"/>
            <p:nvPr/>
          </p:nvSpPr>
          <p:spPr>
            <a:xfrm>
              <a:off x="7842836" y="3223438"/>
              <a:ext cx="979010" cy="169277"/>
            </a:xfrm>
            <a:prstGeom prst="rect">
              <a:avLst/>
            </a:prstGeom>
            <a:noFill/>
          </p:spPr>
          <p:txBody>
            <a:bodyPr wrap="square" lIns="0" tIns="0" rIns="0" bIns="0" rtlCol="0">
              <a:spAutoFit/>
            </a:bodyPr>
            <a:lstStyle/>
            <a:p>
              <a:pPr>
                <a:spcAft>
                  <a:spcPts val="200"/>
                </a:spcAft>
                <a:buClr>
                  <a:schemeClr val="accent1"/>
                </a:buClr>
              </a:pPr>
              <a:r>
                <a:rPr lang="en-GB" sz="1100" i="1" dirty="0">
                  <a:solidFill>
                    <a:schemeClr val="tx1"/>
                  </a:solidFill>
                  <a:latin typeface="Arial" panose="020B0604020202020204" pitchFamily="34" charset="0"/>
                  <a:cs typeface="Arial" panose="020B0604020202020204" pitchFamily="34" charset="0"/>
                </a:rPr>
                <a:t>Progression</a:t>
              </a:r>
            </a:p>
          </p:txBody>
        </p:sp>
        <p:sp>
          <p:nvSpPr>
            <p:cNvPr id="25" name="TextBox 24">
              <a:extLst>
                <a:ext uri="{FF2B5EF4-FFF2-40B4-BE49-F238E27FC236}">
                  <a16:creationId xmlns:a16="http://schemas.microsoft.com/office/drawing/2014/main" id="{1B0D95C2-91BC-8DE8-458E-B3CD759A0DCB}"/>
                </a:ext>
              </a:extLst>
            </p:cNvPr>
            <p:cNvSpPr txBox="1"/>
            <p:nvPr/>
          </p:nvSpPr>
          <p:spPr>
            <a:xfrm>
              <a:off x="7927361" y="3670784"/>
              <a:ext cx="979010" cy="338554"/>
            </a:xfrm>
            <a:prstGeom prst="rect">
              <a:avLst/>
            </a:prstGeom>
            <a:noFill/>
          </p:spPr>
          <p:txBody>
            <a:bodyPr wrap="square" lIns="0" tIns="0" rIns="0" bIns="0" rtlCol="0">
              <a:spAutoFit/>
            </a:bodyPr>
            <a:lstStyle/>
            <a:p>
              <a:pPr>
                <a:spcAft>
                  <a:spcPts val="200"/>
                </a:spcAft>
                <a:buClr>
                  <a:schemeClr val="accent1"/>
                </a:buClr>
              </a:pPr>
              <a:r>
                <a:rPr lang="en-GB" sz="1100" i="1" dirty="0" err="1">
                  <a:solidFill>
                    <a:schemeClr val="tx1"/>
                  </a:solidFill>
                  <a:latin typeface="Arial" panose="020B0604020202020204" pitchFamily="34" charset="0"/>
                  <a:cs typeface="Arial" panose="020B0604020202020204" pitchFamily="34" charset="0"/>
                </a:rPr>
                <a:t>mPFS</a:t>
              </a:r>
              <a:r>
                <a:rPr lang="en-GB" sz="1100" i="1" dirty="0">
                  <a:solidFill>
                    <a:schemeClr val="tx1"/>
                  </a:solidFill>
                  <a:latin typeface="Arial" panose="020B0604020202020204" pitchFamily="34" charset="0"/>
                  <a:cs typeface="Arial" panose="020B0604020202020204" pitchFamily="34" charset="0"/>
                </a:rPr>
                <a:t>: </a:t>
              </a:r>
              <a:br>
                <a:rPr lang="en-GB" sz="1100" i="1" dirty="0">
                  <a:solidFill>
                    <a:schemeClr val="tx1"/>
                  </a:solidFill>
                  <a:latin typeface="Arial" panose="020B0604020202020204" pitchFamily="34" charset="0"/>
                  <a:cs typeface="Arial" panose="020B0604020202020204" pitchFamily="34" charset="0"/>
                </a:rPr>
              </a:br>
              <a:r>
                <a:rPr lang="en-GB" sz="1100" i="1" dirty="0">
                  <a:solidFill>
                    <a:schemeClr val="tx1"/>
                  </a:solidFill>
                  <a:latin typeface="Arial" panose="020B0604020202020204" pitchFamily="34" charset="0"/>
                  <a:cs typeface="Arial" panose="020B0604020202020204" pitchFamily="34" charset="0"/>
                </a:rPr>
                <a:t>6</a:t>
              </a:r>
              <a:r>
                <a:rPr lang="en-GB" sz="1100" i="1" dirty="0">
                  <a:latin typeface="Arial" panose="020B0604020202020204" pitchFamily="34" charset="0"/>
                  <a:cs typeface="Arial" panose="020B0604020202020204" pitchFamily="34" charset="0"/>
                </a:rPr>
                <a:t> </a:t>
              </a:r>
              <a:r>
                <a:rPr lang="en-GB" sz="1100" i="1" dirty="0">
                  <a:solidFill>
                    <a:schemeClr val="tx1"/>
                  </a:solidFill>
                  <a:latin typeface="Arial" panose="020B0604020202020204" pitchFamily="34" charset="0"/>
                  <a:cs typeface="Arial" panose="020B0604020202020204" pitchFamily="34" charset="0"/>
                </a:rPr>
                <a:t>months</a:t>
              </a:r>
            </a:p>
          </p:txBody>
        </p:sp>
        <p:sp>
          <p:nvSpPr>
            <p:cNvPr id="26" name="Rounded Rectangle 25">
              <a:extLst>
                <a:ext uri="{FF2B5EF4-FFF2-40B4-BE49-F238E27FC236}">
                  <a16:creationId xmlns:a16="http://schemas.microsoft.com/office/drawing/2014/main" id="{5D4EB49A-9F79-5903-5F73-3FF89B2324B6}"/>
                </a:ext>
              </a:extLst>
            </p:cNvPr>
            <p:cNvSpPr/>
            <p:nvPr/>
          </p:nvSpPr>
          <p:spPr>
            <a:xfrm>
              <a:off x="983432" y="3198701"/>
              <a:ext cx="1616110" cy="617274"/>
            </a:xfrm>
            <a:prstGeom prst="roundRect">
              <a:avLst>
                <a:gd name="adj" fmla="val 16894"/>
              </a:avLst>
            </a:prstGeom>
            <a:solidFill>
              <a:schemeClr val="accent1">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buClr>
                  <a:schemeClr val="accent1"/>
                </a:buClr>
              </a:pPr>
              <a:r>
                <a:rPr lang="en-GB" sz="1200" dirty="0">
                  <a:solidFill>
                    <a:schemeClr val="bg1"/>
                  </a:solidFill>
                  <a:latin typeface="Arial" panose="020B0604020202020204" pitchFamily="34" charset="0"/>
                  <a:cs typeface="Arial" panose="020B0604020202020204" pitchFamily="34" charset="0"/>
                </a:rPr>
                <a:t>First-line treatment</a:t>
              </a:r>
              <a:endParaRPr lang="en-GB" sz="1200" baseline="30000" dirty="0">
                <a:solidFill>
                  <a:schemeClr val="bg1"/>
                </a:solidFill>
                <a:latin typeface="Arial" panose="020B0604020202020204" pitchFamily="34" charset="0"/>
                <a:cs typeface="Arial" panose="020B0604020202020204" pitchFamily="34" charset="0"/>
              </a:endParaRPr>
            </a:p>
          </p:txBody>
        </p:sp>
        <p:sp>
          <p:nvSpPr>
            <p:cNvPr id="27" name="Right Arrow 26">
              <a:extLst>
                <a:ext uri="{FF2B5EF4-FFF2-40B4-BE49-F238E27FC236}">
                  <a16:creationId xmlns:a16="http://schemas.microsoft.com/office/drawing/2014/main" id="{052A1139-D593-5308-CB30-2ED1E3C2AE74}"/>
                </a:ext>
              </a:extLst>
            </p:cNvPr>
            <p:cNvSpPr/>
            <p:nvPr/>
          </p:nvSpPr>
          <p:spPr>
            <a:xfrm>
              <a:off x="2707258" y="3330535"/>
              <a:ext cx="351222" cy="337220"/>
            </a:xfrm>
            <a:prstGeom prst="rightArrow">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ight Arrow 27">
              <a:extLst>
                <a:ext uri="{FF2B5EF4-FFF2-40B4-BE49-F238E27FC236}">
                  <a16:creationId xmlns:a16="http://schemas.microsoft.com/office/drawing/2014/main" id="{FCBA11C0-DEF0-AAEE-B5E7-6E82559929CB}"/>
                </a:ext>
              </a:extLst>
            </p:cNvPr>
            <p:cNvSpPr/>
            <p:nvPr/>
          </p:nvSpPr>
          <p:spPr>
            <a:xfrm>
              <a:off x="2728688" y="4063721"/>
              <a:ext cx="3349957" cy="278994"/>
            </a:xfrm>
            <a:prstGeom prst="rightArrow">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ight Arrow 28">
              <a:extLst>
                <a:ext uri="{FF2B5EF4-FFF2-40B4-BE49-F238E27FC236}">
                  <a16:creationId xmlns:a16="http://schemas.microsoft.com/office/drawing/2014/main" id="{4D0E2D86-1104-466E-931F-42031572379F}"/>
                </a:ext>
              </a:extLst>
            </p:cNvPr>
            <p:cNvSpPr/>
            <p:nvPr/>
          </p:nvSpPr>
          <p:spPr>
            <a:xfrm>
              <a:off x="5099636" y="3410578"/>
              <a:ext cx="914055" cy="278994"/>
            </a:xfrm>
            <a:prstGeom prst="rightArrow">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ight Arrow 29">
              <a:extLst>
                <a:ext uri="{FF2B5EF4-FFF2-40B4-BE49-F238E27FC236}">
                  <a16:creationId xmlns:a16="http://schemas.microsoft.com/office/drawing/2014/main" id="{38DB1C7D-A909-059C-C031-CBCD59CD527A}"/>
                </a:ext>
              </a:extLst>
            </p:cNvPr>
            <p:cNvSpPr/>
            <p:nvPr/>
          </p:nvSpPr>
          <p:spPr>
            <a:xfrm>
              <a:off x="7865888" y="3410578"/>
              <a:ext cx="731949" cy="278994"/>
            </a:xfrm>
            <a:prstGeom prst="rightArrow">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6534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7D51D-8B7D-495A-0CFA-CBDC18EFD858}"/>
            </a:ext>
          </a:extLst>
        </p:cNvPr>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540187E7-01E0-85AC-8C23-65CD969FB369}"/>
              </a:ext>
            </a:extLst>
          </p:cNvPr>
          <p:cNvGraphicFramePr>
            <a:graphicFrameLocks noGrp="1"/>
          </p:cNvGraphicFramePr>
          <p:nvPr>
            <p:ph sz="quarter" idx="12"/>
            <p:extLst>
              <p:ext uri="{D42A27DB-BD31-4B8C-83A1-F6EECF244321}">
                <p14:modId xmlns:p14="http://schemas.microsoft.com/office/powerpoint/2010/main" val="4008698184"/>
              </p:ext>
            </p:extLst>
          </p:nvPr>
        </p:nvGraphicFramePr>
        <p:xfrm>
          <a:off x="620713" y="979200"/>
          <a:ext cx="11233247" cy="4311360"/>
        </p:xfrm>
        <a:graphic>
          <a:graphicData uri="http://schemas.openxmlformats.org/drawingml/2006/table">
            <a:tbl>
              <a:tblPr firstRow="1" bandRow="1">
                <a:tableStyleId>{5C22544A-7EE6-4342-B048-85BDC9FD1C3A}</a:tableStyleId>
              </a:tblPr>
              <a:tblGrid>
                <a:gridCol w="910419">
                  <a:extLst>
                    <a:ext uri="{9D8B030D-6E8A-4147-A177-3AD203B41FA5}">
                      <a16:colId xmlns:a16="http://schemas.microsoft.com/office/drawing/2014/main" val="1257684324"/>
                    </a:ext>
                  </a:extLst>
                </a:gridCol>
                <a:gridCol w="963464">
                  <a:extLst>
                    <a:ext uri="{9D8B030D-6E8A-4147-A177-3AD203B41FA5}">
                      <a16:colId xmlns:a16="http://schemas.microsoft.com/office/drawing/2014/main" val="1149475809"/>
                    </a:ext>
                  </a:extLst>
                </a:gridCol>
                <a:gridCol w="685592">
                  <a:extLst>
                    <a:ext uri="{9D8B030D-6E8A-4147-A177-3AD203B41FA5}">
                      <a16:colId xmlns:a16="http://schemas.microsoft.com/office/drawing/2014/main" val="1936409338"/>
                    </a:ext>
                  </a:extLst>
                </a:gridCol>
                <a:gridCol w="1564123">
                  <a:extLst>
                    <a:ext uri="{9D8B030D-6E8A-4147-A177-3AD203B41FA5}">
                      <a16:colId xmlns:a16="http://schemas.microsoft.com/office/drawing/2014/main" val="2214780654"/>
                    </a:ext>
                  </a:extLst>
                </a:gridCol>
                <a:gridCol w="853158">
                  <a:extLst>
                    <a:ext uri="{9D8B030D-6E8A-4147-A177-3AD203B41FA5}">
                      <a16:colId xmlns:a16="http://schemas.microsoft.com/office/drawing/2014/main" val="3303509065"/>
                    </a:ext>
                  </a:extLst>
                </a:gridCol>
                <a:gridCol w="782061">
                  <a:extLst>
                    <a:ext uri="{9D8B030D-6E8A-4147-A177-3AD203B41FA5}">
                      <a16:colId xmlns:a16="http://schemas.microsoft.com/office/drawing/2014/main" val="2996475416"/>
                    </a:ext>
                  </a:extLst>
                </a:gridCol>
                <a:gridCol w="966350">
                  <a:extLst>
                    <a:ext uri="{9D8B030D-6E8A-4147-A177-3AD203B41FA5}">
                      <a16:colId xmlns:a16="http://schemas.microsoft.com/office/drawing/2014/main" val="3534474373"/>
                    </a:ext>
                  </a:extLst>
                </a:gridCol>
                <a:gridCol w="812932">
                  <a:extLst>
                    <a:ext uri="{9D8B030D-6E8A-4147-A177-3AD203B41FA5}">
                      <a16:colId xmlns:a16="http://schemas.microsoft.com/office/drawing/2014/main" val="377595473"/>
                    </a:ext>
                  </a:extLst>
                </a:gridCol>
                <a:gridCol w="566902">
                  <a:extLst>
                    <a:ext uri="{9D8B030D-6E8A-4147-A177-3AD203B41FA5}">
                      <a16:colId xmlns:a16="http://schemas.microsoft.com/office/drawing/2014/main" val="1753989898"/>
                    </a:ext>
                  </a:extLst>
                </a:gridCol>
                <a:gridCol w="853158">
                  <a:extLst>
                    <a:ext uri="{9D8B030D-6E8A-4147-A177-3AD203B41FA5}">
                      <a16:colId xmlns:a16="http://schemas.microsoft.com/office/drawing/2014/main" val="14634384"/>
                    </a:ext>
                  </a:extLst>
                </a:gridCol>
                <a:gridCol w="497675">
                  <a:extLst>
                    <a:ext uri="{9D8B030D-6E8A-4147-A177-3AD203B41FA5}">
                      <a16:colId xmlns:a16="http://schemas.microsoft.com/office/drawing/2014/main" val="962337864"/>
                    </a:ext>
                  </a:extLst>
                </a:gridCol>
                <a:gridCol w="1777413">
                  <a:extLst>
                    <a:ext uri="{9D8B030D-6E8A-4147-A177-3AD203B41FA5}">
                      <a16:colId xmlns:a16="http://schemas.microsoft.com/office/drawing/2014/main" val="3865173328"/>
                    </a:ext>
                  </a:extLst>
                </a:gridCol>
              </a:tblGrid>
              <a:tr h="0">
                <a:tc rowSpan="2">
                  <a:txBody>
                    <a:bodyPr/>
                    <a:lstStyle/>
                    <a:p>
                      <a:pPr algn="l" fontAlgn="ctr"/>
                      <a:r>
                        <a:rPr lang="en-GB" sz="1100" b="1" dirty="0">
                          <a:solidFill>
                            <a:schemeClr val="bg1"/>
                          </a:solidFill>
                          <a:effectLst/>
                          <a:latin typeface="Arial" panose="020B0604020202020204" pitchFamily="34" charset="0"/>
                          <a:cs typeface="Arial" panose="020B0604020202020204" pitchFamily="34" charset="0"/>
                        </a:rPr>
                        <a:t>Study setting</a:t>
                      </a:r>
                    </a:p>
                  </a:txBody>
                  <a:tcPr marL="93233" marR="21233" marT="28800" marB="28800" anchor="ctr">
                    <a:lnB w="38100" cap="flat" cmpd="sng" algn="ctr">
                      <a:solidFill>
                        <a:schemeClr val="bg1"/>
                      </a:solidFill>
                      <a:prstDash val="solid"/>
                      <a:round/>
                      <a:headEnd type="none" w="med" len="med"/>
                      <a:tailEnd type="none" w="med" len="med"/>
                    </a:lnB>
                    <a:solidFill>
                      <a:schemeClr val="accent1"/>
                    </a:solidFill>
                  </a:tcPr>
                </a:tc>
                <a:tc rowSpan="2">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Study</a:t>
                      </a:r>
                    </a:p>
                  </a:txBody>
                  <a:tcPr marL="21233" marR="21233" marT="28800" marB="28800" anchor="ctr">
                    <a:lnB w="38100" cap="flat" cmpd="sng" algn="ctr">
                      <a:solidFill>
                        <a:schemeClr val="bg1"/>
                      </a:solidFill>
                      <a:prstDash val="solid"/>
                      <a:round/>
                      <a:headEnd type="none" w="med" len="med"/>
                      <a:tailEnd type="none" w="med" len="med"/>
                    </a:lnB>
                    <a:solidFill>
                      <a:schemeClr val="accent1"/>
                    </a:solidFill>
                  </a:tcPr>
                </a:tc>
                <a:tc rowSpan="2">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Study</a:t>
                      </a:r>
                      <a:br>
                        <a:rPr lang="en-GB" sz="1100" b="1" dirty="0">
                          <a:solidFill>
                            <a:schemeClr val="bg1"/>
                          </a:solidFill>
                          <a:effectLst/>
                          <a:latin typeface="Arial" panose="020B0604020202020204" pitchFamily="34" charset="0"/>
                          <a:cs typeface="Arial" panose="020B0604020202020204" pitchFamily="34" charset="0"/>
                        </a:rPr>
                      </a:br>
                      <a:r>
                        <a:rPr lang="en-GB" sz="1100" b="1" dirty="0">
                          <a:solidFill>
                            <a:schemeClr val="bg1"/>
                          </a:solidFill>
                          <a:effectLst/>
                          <a:latin typeface="Arial" panose="020B0604020202020204" pitchFamily="34" charset="0"/>
                          <a:cs typeface="Arial" panose="020B0604020202020204" pitchFamily="34" charset="0"/>
                        </a:rPr>
                        <a:t>type</a:t>
                      </a:r>
                    </a:p>
                  </a:txBody>
                  <a:tcPr marL="21233" marR="21233" marT="28800" marB="28800" anchor="ctr">
                    <a:lnB w="38100" cap="flat" cmpd="sng" algn="ctr">
                      <a:solidFill>
                        <a:schemeClr val="bg1"/>
                      </a:solidFill>
                      <a:prstDash val="solid"/>
                      <a:round/>
                      <a:headEnd type="none" w="med" len="med"/>
                      <a:tailEnd type="none" w="med" len="med"/>
                    </a:lnB>
                    <a:solidFill>
                      <a:schemeClr val="accent1"/>
                    </a:solidFill>
                  </a:tcPr>
                </a:tc>
                <a:tc rowSpan="2">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Arm (N)</a:t>
                      </a:r>
                    </a:p>
                  </a:txBody>
                  <a:tcPr marL="21233" marR="21233" marT="28800" marB="28800" anchor="ctr">
                    <a:lnB w="38100" cap="flat" cmpd="sng" algn="ctr">
                      <a:solidFill>
                        <a:schemeClr val="bg1"/>
                      </a:solidFill>
                      <a:prstDash val="solid"/>
                      <a:round/>
                      <a:headEnd type="none" w="med" len="med"/>
                      <a:tailEnd type="none" w="med" len="med"/>
                    </a:lnB>
                    <a:solidFill>
                      <a:schemeClr val="accent1"/>
                    </a:solidFill>
                  </a:tcPr>
                </a:tc>
                <a:tc rowSpan="2">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Primary</a:t>
                      </a:r>
                      <a:br>
                        <a:rPr lang="en-GB" sz="1100" b="1" dirty="0">
                          <a:solidFill>
                            <a:schemeClr val="bg1"/>
                          </a:solidFill>
                          <a:effectLst/>
                          <a:latin typeface="Arial" panose="020B0604020202020204" pitchFamily="34" charset="0"/>
                          <a:cs typeface="Arial" panose="020B0604020202020204" pitchFamily="34" charset="0"/>
                        </a:rPr>
                      </a:br>
                      <a:r>
                        <a:rPr lang="en-GB" sz="1100" b="1" dirty="0">
                          <a:solidFill>
                            <a:schemeClr val="bg1"/>
                          </a:solidFill>
                          <a:effectLst/>
                          <a:latin typeface="Arial" panose="020B0604020202020204" pitchFamily="34" charset="0"/>
                          <a:cs typeface="Arial" panose="020B0604020202020204" pitchFamily="34" charset="0"/>
                        </a:rPr>
                        <a:t>endpoint</a:t>
                      </a:r>
                    </a:p>
                  </a:txBody>
                  <a:tcPr marL="21233" marR="21233" marT="28800" marB="28800" anchor="ctr">
                    <a:lnB w="38100" cap="flat" cmpd="sng" algn="ctr">
                      <a:solidFill>
                        <a:schemeClr val="bg1"/>
                      </a:solidFill>
                      <a:prstDash val="solid"/>
                      <a:round/>
                      <a:headEnd type="none" w="med" len="med"/>
                      <a:tailEnd type="none" w="med" len="med"/>
                    </a:lnB>
                    <a:solidFill>
                      <a:schemeClr val="accent1"/>
                    </a:solidFill>
                  </a:tcPr>
                </a:tc>
                <a:tc gridSpan="2">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Primary endpoint</a:t>
                      </a:r>
                    </a:p>
                  </a:txBody>
                  <a:tcPr marL="21233" marR="21233" marT="28800" marB="2880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rowSpan="2">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Secondary</a:t>
                      </a:r>
                      <a:br>
                        <a:rPr lang="en-GB" sz="1100" b="1" dirty="0">
                          <a:solidFill>
                            <a:schemeClr val="bg1"/>
                          </a:solidFill>
                          <a:effectLst/>
                          <a:latin typeface="Arial" panose="020B0604020202020204" pitchFamily="34" charset="0"/>
                          <a:cs typeface="Arial" panose="020B0604020202020204" pitchFamily="34" charset="0"/>
                        </a:rPr>
                      </a:br>
                      <a:r>
                        <a:rPr lang="en-GB" sz="1100" b="1" dirty="0">
                          <a:solidFill>
                            <a:schemeClr val="bg1"/>
                          </a:solidFill>
                          <a:effectLst/>
                          <a:latin typeface="Arial" panose="020B0604020202020204" pitchFamily="34" charset="0"/>
                          <a:cs typeface="Arial" panose="020B0604020202020204" pitchFamily="34" charset="0"/>
                        </a:rPr>
                        <a:t>endpoint</a:t>
                      </a:r>
                    </a:p>
                  </a:txBody>
                  <a:tcPr marL="21233" marR="21233" marT="28800" marB="28800"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1"/>
                    </a:solidFill>
                  </a:tcPr>
                </a:tc>
                <a:tc gridSpan="2">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Secondary endpoint</a:t>
                      </a:r>
                    </a:p>
                  </a:txBody>
                  <a:tcPr marL="21233" marR="21233" marT="28800" marB="2880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rowSpan="2">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ORR</a:t>
                      </a:r>
                      <a:br>
                        <a:rPr lang="en-GB" sz="1100" b="1" dirty="0">
                          <a:solidFill>
                            <a:schemeClr val="bg1"/>
                          </a:solidFill>
                          <a:effectLst/>
                          <a:latin typeface="Arial" panose="020B0604020202020204" pitchFamily="34" charset="0"/>
                          <a:cs typeface="Arial" panose="020B0604020202020204" pitchFamily="34" charset="0"/>
                        </a:rPr>
                      </a:br>
                      <a:r>
                        <a:rPr lang="en-GB" sz="1100" b="1" dirty="0">
                          <a:solidFill>
                            <a:schemeClr val="bg1"/>
                          </a:solidFill>
                          <a:effectLst/>
                          <a:latin typeface="Arial" panose="020B0604020202020204" pitchFamily="34" charset="0"/>
                          <a:cs typeface="Arial" panose="020B0604020202020204" pitchFamily="34" charset="0"/>
                        </a:rPr>
                        <a:t>(%)</a:t>
                      </a:r>
                    </a:p>
                  </a:txBody>
                  <a:tcPr marL="21233" marR="21233" marT="28800" marB="288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1"/>
                    </a:solidFill>
                  </a:tcPr>
                </a:tc>
                <a:tc rowSpan="2">
                  <a:txBody>
                    <a:bodyPr/>
                    <a:lstStyle/>
                    <a:p>
                      <a:pPr algn="ctr" fontAlgn="ctr"/>
                      <a:r>
                        <a:rPr lang="en-US" sz="1100" b="1" dirty="0">
                          <a:solidFill>
                            <a:schemeClr val="bg1"/>
                          </a:solidFill>
                          <a:effectLst/>
                          <a:latin typeface="Arial" panose="020B0604020202020204" pitchFamily="34" charset="0"/>
                          <a:cs typeface="Arial" panose="020B0604020202020204" pitchFamily="34" charset="0"/>
                        </a:rPr>
                        <a:t>Notable </a:t>
                      </a:r>
                      <a:br>
                        <a:rPr lang="en-US" sz="1100" b="1" dirty="0">
                          <a:solidFill>
                            <a:schemeClr val="bg1"/>
                          </a:solidFill>
                          <a:effectLst/>
                          <a:latin typeface="Arial" panose="020B0604020202020204" pitchFamily="34" charset="0"/>
                          <a:cs typeface="Arial" panose="020B0604020202020204" pitchFamily="34" charset="0"/>
                        </a:rPr>
                      </a:br>
                      <a:r>
                        <a:rPr lang="en-US" sz="1100" b="1" dirty="0">
                          <a:solidFill>
                            <a:schemeClr val="bg1"/>
                          </a:solidFill>
                          <a:effectLst/>
                          <a:latin typeface="Arial" panose="020B0604020202020204" pitchFamily="34" charset="0"/>
                          <a:cs typeface="Arial" panose="020B0604020202020204" pitchFamily="34" charset="0"/>
                        </a:rPr>
                        <a:t>adverse events</a:t>
                      </a:r>
                    </a:p>
                  </a:txBody>
                  <a:tcPr marL="57233" marR="21233" marT="28800" marB="28800"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637180705"/>
                  </a:ext>
                </a:extLst>
              </a:tr>
              <a:tr h="149431">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Months</a:t>
                      </a:r>
                    </a:p>
                  </a:txBody>
                  <a:tcPr marL="21233" marR="21233" marT="28800" marB="288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HR (95% CI)</a:t>
                      </a:r>
                    </a:p>
                  </a:txBody>
                  <a:tcPr marL="21233" marR="21233" marT="28800" marB="288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vMerge="1">
                  <a:txBody>
                    <a:bodyPr/>
                    <a:lstStyle/>
                    <a:p>
                      <a:endParaRPr lang="en-GB"/>
                    </a:p>
                  </a:txBody>
                  <a:tcPr/>
                </a:tc>
                <a:tc>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Months</a:t>
                      </a:r>
                    </a:p>
                  </a:txBody>
                  <a:tcPr marL="21233" marR="21233" marT="28800" marB="288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HR (95% CI)</a:t>
                      </a:r>
                    </a:p>
                  </a:txBody>
                  <a:tcPr marL="21233" marR="21233" marT="28800" marB="288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743732193"/>
                  </a:ext>
                </a:extLst>
              </a:tr>
              <a:tr h="631168">
                <a:tc rowSpan="2">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Second-</a:t>
                      </a:r>
                      <a:br>
                        <a:rPr kumimoji="0" lang="en-GB" sz="11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br>
                      <a:r>
                        <a:rPr kumimoji="0" lang="en-GB" sz="11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line</a:t>
                      </a:r>
                      <a:endParaRPr kumimoji="0" lang="en-GB"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93233" marR="21233" marT="28800" marB="28800" anchor="ctr">
                    <a:lnT w="38100" cap="flat" cmpd="sng" algn="ctr">
                      <a:solidFill>
                        <a:schemeClr val="bg1"/>
                      </a:solidFill>
                      <a:prstDash val="solid"/>
                      <a:round/>
                      <a:headEnd type="none" w="med" len="med"/>
                      <a:tailEnd type="none" w="med" len="med"/>
                    </a:lnT>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CONKO-003</a:t>
                      </a:r>
                      <a:r>
                        <a:rPr lang="en-GB" sz="1100" b="0" baseline="30000" dirty="0">
                          <a:solidFill>
                            <a:schemeClr val="tx1"/>
                          </a:solidFill>
                          <a:effectLst/>
                          <a:latin typeface="Arial" panose="020B0604020202020204" pitchFamily="34" charset="0"/>
                          <a:cs typeface="Arial" panose="020B0604020202020204" pitchFamily="34" charset="0"/>
                        </a:rPr>
                        <a:t>1</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(2014)</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RCT, </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phase 3</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OFF (77)</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OS</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5.9</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0.66</a:t>
                      </a:r>
                    </a:p>
                    <a:p>
                      <a:pPr algn="ctr" fontAlgn="ctr"/>
                      <a:r>
                        <a:rPr lang="en-GB" sz="1100" b="0" dirty="0">
                          <a:solidFill>
                            <a:schemeClr val="tx1"/>
                          </a:solidFill>
                          <a:effectLst/>
                          <a:latin typeface="Arial" panose="020B0604020202020204" pitchFamily="34" charset="0"/>
                          <a:cs typeface="Arial" panose="020B0604020202020204" pitchFamily="34" charset="0"/>
                        </a:rPr>
                        <a:t>(0.48-0.91)</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PFS</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2.9</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0.68</a:t>
                      </a:r>
                    </a:p>
                    <a:p>
                      <a:pPr algn="ctr" fontAlgn="ctr"/>
                      <a:r>
                        <a:rPr lang="en-GB" sz="1100" b="0" dirty="0">
                          <a:solidFill>
                            <a:schemeClr val="tx1"/>
                          </a:solidFill>
                          <a:effectLst/>
                          <a:latin typeface="Arial" panose="020B0604020202020204" pitchFamily="34" charset="0"/>
                          <a:cs typeface="Arial" panose="020B0604020202020204" pitchFamily="34" charset="0"/>
                        </a:rPr>
                        <a:t>(0.50-0.94)</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rowSpan="2">
                  <a:txBody>
                    <a:bodyPr/>
                    <a:lstStyle/>
                    <a:p>
                      <a:r>
                        <a:rPr lang="en-US" sz="1100" b="0" kern="1200" dirty="0">
                          <a:solidFill>
                            <a:schemeClr val="tx1"/>
                          </a:solidFill>
                          <a:effectLst/>
                          <a:latin typeface="Arial" panose="020B0604020202020204" pitchFamily="34" charset="0"/>
                          <a:ea typeface="+mn-ea"/>
                          <a:cs typeface="Arial" panose="020B0604020202020204" pitchFamily="34" charset="0"/>
                        </a:rPr>
                        <a:t>Rates of adverse events were similar between</a:t>
                      </a:r>
                    </a:p>
                    <a:p>
                      <a:r>
                        <a:rPr lang="en-US" sz="1100" b="0" kern="1200" dirty="0">
                          <a:solidFill>
                            <a:schemeClr val="tx1"/>
                          </a:solidFill>
                          <a:effectLst/>
                          <a:latin typeface="Arial" panose="020B0604020202020204" pitchFamily="34" charset="0"/>
                          <a:ea typeface="+mn-ea"/>
                          <a:cs typeface="Arial" panose="020B0604020202020204" pitchFamily="34" charset="0"/>
                        </a:rPr>
                        <a:t>treatment arms, with the exception of grades 1 to 2 neurotoxicity 38.2% and 7.1% in the OFF and FF groups</a:t>
                      </a:r>
                      <a:endParaRPr lang="en-GB" sz="1100" b="0" kern="1200" dirty="0">
                        <a:solidFill>
                          <a:schemeClr val="tx1"/>
                        </a:solidFill>
                        <a:effectLst/>
                        <a:latin typeface="Arial" panose="020B0604020202020204" pitchFamily="34" charset="0"/>
                        <a:ea typeface="+mn-ea"/>
                        <a:cs typeface="Arial" panose="020B0604020202020204" pitchFamily="34" charset="0"/>
                      </a:endParaRPr>
                    </a:p>
                  </a:txBody>
                  <a:tcPr marL="57233" marR="21233" marT="28800" marB="28800" anchor="ctr">
                    <a:lnT w="38100" cap="flat" cmpd="sng" algn="ctr">
                      <a:solidFill>
                        <a:schemeClr val="bg1"/>
                      </a:solidFill>
                      <a:prstDash val="solid"/>
                      <a:round/>
                      <a:headEnd type="none" w="med" len="med"/>
                      <a:tailEnd type="none" w="med" len="med"/>
                    </a:lnT>
                    <a:solidFill>
                      <a:srgbClr val="EAD1CE"/>
                    </a:solidFill>
                  </a:tcPr>
                </a:tc>
                <a:extLst>
                  <a:ext uri="{0D108BD9-81ED-4DB2-BD59-A6C34878D82A}">
                    <a16:rowId xmlns:a16="http://schemas.microsoft.com/office/drawing/2014/main" val="3397868906"/>
                  </a:ext>
                </a:extLst>
              </a:tr>
              <a:tr h="599912">
                <a:tc vMerge="1">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93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FF (91)</a:t>
                      </a:r>
                    </a:p>
                  </a:txBody>
                  <a:tcPr marL="21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3.3</a:t>
                      </a:r>
                    </a:p>
                  </a:txBody>
                  <a:tcPr marL="21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2.0</a:t>
                      </a:r>
                    </a:p>
                  </a:txBody>
                  <a:tcPr marL="21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a:t>
                      </a:r>
                    </a:p>
                  </a:txBody>
                  <a:tcPr marL="21233" marR="21233" marT="28800" marB="28800" anchor="ctr">
                    <a:solidFill>
                      <a:srgbClr val="EAD1CE"/>
                    </a:solidFill>
                  </a:tcPr>
                </a:tc>
                <a:tc vMerge="1">
                  <a:txBody>
                    <a:bodyPr/>
                    <a:lstStyle/>
                    <a:p>
                      <a:endParaRPr lang="en-GB" sz="1100" b="0" kern="1200" dirty="0">
                        <a:solidFill>
                          <a:schemeClr val="tx1"/>
                        </a:solidFill>
                        <a:effectLst/>
                        <a:latin typeface="Arial" panose="020B0604020202020204" pitchFamily="34" charset="0"/>
                        <a:ea typeface="+mn-ea"/>
                        <a:cs typeface="Arial" panose="020B0604020202020204" pitchFamily="34" charset="0"/>
                      </a:endParaRPr>
                    </a:p>
                  </a:txBody>
                  <a:tcPr marL="57233" marR="21233" marT="28800" marB="28800" anchor="ctr">
                    <a:solidFill>
                      <a:srgbClr val="EAD1CE"/>
                    </a:solidFill>
                  </a:tcPr>
                </a:tc>
                <a:extLst>
                  <a:ext uri="{0D108BD9-81ED-4DB2-BD59-A6C34878D82A}">
                    <a16:rowId xmlns:a16="http://schemas.microsoft.com/office/drawing/2014/main" val="1548653613"/>
                  </a:ext>
                </a:extLst>
              </a:tr>
              <a:tr h="624224">
                <a:tc rowSpan="2">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Second-</a:t>
                      </a:r>
                      <a:br>
                        <a:rPr kumimoji="0" lang="en-GB" sz="11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br>
                      <a:r>
                        <a:rPr kumimoji="0" lang="en-GB" sz="11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line</a:t>
                      </a:r>
                      <a:endParaRPr kumimoji="0" lang="en-GB"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93233" marR="21233" marT="28800" marB="28800" anchor="ctr">
                    <a:solidFill>
                      <a:srgbClr val="F5EAE8"/>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PANCREOX</a:t>
                      </a:r>
                      <a:r>
                        <a:rPr lang="en-GB" sz="1100" b="0" baseline="30000" dirty="0">
                          <a:solidFill>
                            <a:schemeClr val="tx1"/>
                          </a:solidFill>
                          <a:effectLst/>
                          <a:latin typeface="Arial" panose="020B0604020202020204" pitchFamily="34" charset="0"/>
                          <a:cs typeface="Arial" panose="020B0604020202020204" pitchFamily="34" charset="0"/>
                        </a:rPr>
                        <a:t>2</a:t>
                      </a:r>
                    </a:p>
                    <a:p>
                      <a:pPr algn="ctr" fontAlgn="ctr"/>
                      <a:r>
                        <a:rPr lang="en-GB" sz="1100" b="0" dirty="0">
                          <a:solidFill>
                            <a:schemeClr val="tx1"/>
                          </a:solidFill>
                          <a:effectLst/>
                          <a:latin typeface="Arial" panose="020B0604020202020204" pitchFamily="34" charset="0"/>
                          <a:cs typeface="Arial" panose="020B0604020202020204" pitchFamily="34" charset="0"/>
                        </a:rPr>
                        <a:t>(2016)</a:t>
                      </a:r>
                    </a:p>
                  </a:txBody>
                  <a:tcPr marL="21233" marR="21233" marT="28800" marB="28800" anchor="ctr">
                    <a:solidFill>
                      <a:srgbClr val="F5EAE8"/>
                    </a:solidFill>
                  </a:tcPr>
                </a:tc>
                <a:tc rowSpan="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100" b="0" dirty="0">
                          <a:solidFill>
                            <a:schemeClr val="tx1"/>
                          </a:solidFill>
                          <a:effectLst/>
                          <a:latin typeface="Arial" panose="020B0604020202020204" pitchFamily="34" charset="0"/>
                          <a:cs typeface="Arial" panose="020B0604020202020204" pitchFamily="34" charset="0"/>
                        </a:rPr>
                        <a:t>RCT, </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phase 3</a:t>
                      </a:r>
                    </a:p>
                  </a:txBody>
                  <a:tcPr marL="21233" marR="21233" marT="28800" marB="28800" anchor="ctr">
                    <a:solidFill>
                      <a:srgbClr val="F5EAE8"/>
                    </a:solidFill>
                  </a:tcPr>
                </a:tc>
                <a:tc>
                  <a:txBody>
                    <a:bodyPr/>
                    <a:lstStyle/>
                    <a:p>
                      <a:pPr algn="ctr" fontAlgn="ctr"/>
                      <a:r>
                        <a:rPr lang="en-GB" sz="1100" b="0" dirty="0" err="1">
                          <a:solidFill>
                            <a:schemeClr val="tx1"/>
                          </a:solidFill>
                          <a:effectLst/>
                          <a:latin typeface="Arial" panose="020B0604020202020204" pitchFamily="34" charset="0"/>
                          <a:cs typeface="Arial" panose="020B0604020202020204" pitchFamily="34" charset="0"/>
                        </a:rPr>
                        <a:t>mFOLFOX</a:t>
                      </a:r>
                      <a:r>
                        <a:rPr lang="en-GB" sz="1100" b="0" dirty="0">
                          <a:solidFill>
                            <a:schemeClr val="tx1"/>
                          </a:solidFill>
                          <a:effectLst/>
                          <a:latin typeface="Arial" panose="020B0604020202020204" pitchFamily="34" charset="0"/>
                          <a:cs typeface="Arial" panose="020B0604020202020204" pitchFamily="34" charset="0"/>
                        </a:rPr>
                        <a:t> (54)</a:t>
                      </a:r>
                    </a:p>
                  </a:txBody>
                  <a:tcPr marL="21233" marR="21233" marT="28800" marB="28800" anchor="ctr">
                    <a:solidFill>
                      <a:srgbClr val="F5EAE8"/>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PFS</a:t>
                      </a: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3.0</a:t>
                      </a:r>
                    </a:p>
                  </a:txBody>
                  <a:tcPr marL="21233" marR="21233" marT="28800" marB="28800" anchor="ctr">
                    <a:solidFill>
                      <a:srgbClr val="F5EAE8"/>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1.00</a:t>
                      </a:r>
                    </a:p>
                    <a:p>
                      <a:pPr algn="ctr" fontAlgn="ctr"/>
                      <a:r>
                        <a:rPr lang="en-GB" sz="1100" b="0" dirty="0">
                          <a:solidFill>
                            <a:schemeClr val="tx1"/>
                          </a:solidFill>
                          <a:effectLst/>
                          <a:latin typeface="Arial" panose="020B0604020202020204" pitchFamily="34" charset="0"/>
                          <a:cs typeface="Arial" panose="020B0604020202020204" pitchFamily="34" charset="0"/>
                        </a:rPr>
                        <a:t>(0.66-1.53)</a:t>
                      </a:r>
                    </a:p>
                  </a:txBody>
                  <a:tcPr marL="21233" marR="21233" marT="28800" marB="28800" anchor="ctr">
                    <a:solidFill>
                      <a:srgbClr val="F5EAE8"/>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OS</a:t>
                      </a: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6.1</a:t>
                      </a:r>
                    </a:p>
                  </a:txBody>
                  <a:tcPr marL="21233" marR="21233" marT="28800" marB="28800" anchor="ctr">
                    <a:solidFill>
                      <a:srgbClr val="F5EAE8"/>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1.78</a:t>
                      </a:r>
                    </a:p>
                    <a:p>
                      <a:pPr algn="ctr" fontAlgn="ctr"/>
                      <a:r>
                        <a:rPr lang="en-GB" sz="1100" b="0" dirty="0">
                          <a:solidFill>
                            <a:schemeClr val="tx1"/>
                          </a:solidFill>
                          <a:effectLst/>
                          <a:latin typeface="Arial" panose="020B0604020202020204" pitchFamily="34" charset="0"/>
                          <a:cs typeface="Arial" panose="020B0604020202020204" pitchFamily="34" charset="0"/>
                        </a:rPr>
                        <a:t>(1.08-2.93)</a:t>
                      </a: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13.2</a:t>
                      </a:r>
                    </a:p>
                  </a:txBody>
                  <a:tcPr marL="21233" marR="21233" marT="28800" marB="28800" anchor="ctr">
                    <a:solidFill>
                      <a:srgbClr val="F5EAE8"/>
                    </a:solidFill>
                  </a:tcPr>
                </a:tc>
                <a:tc rowSpan="2">
                  <a:txBody>
                    <a:bodyPr/>
                    <a:lstStyle/>
                    <a:p>
                      <a:r>
                        <a:rPr lang="en-US" sz="1100" b="0" kern="1200" dirty="0">
                          <a:solidFill>
                            <a:schemeClr val="tx1"/>
                          </a:solidFill>
                          <a:effectLst/>
                          <a:latin typeface="Arial" panose="020B0604020202020204" pitchFamily="34" charset="0"/>
                          <a:ea typeface="+mn-ea"/>
                          <a:cs typeface="Arial" panose="020B0604020202020204" pitchFamily="34" charset="0"/>
                        </a:rPr>
                        <a:t>Increased toxicity was observed with the</a:t>
                      </a:r>
                    </a:p>
                    <a:p>
                      <a:r>
                        <a:rPr lang="en-US" sz="1100" b="0" kern="1200" dirty="0">
                          <a:solidFill>
                            <a:schemeClr val="tx1"/>
                          </a:solidFill>
                          <a:effectLst/>
                          <a:latin typeface="Arial" panose="020B0604020202020204" pitchFamily="34" charset="0"/>
                          <a:ea typeface="+mn-ea"/>
                          <a:cs typeface="Arial" panose="020B0604020202020204" pitchFamily="34" charset="0"/>
                        </a:rPr>
                        <a:t>addition of oxaliplatin, with grade 3/4 adverse events occurring in 63.0% of patients who received</a:t>
                      </a:r>
                    </a:p>
                    <a:p>
                      <a:r>
                        <a:rPr lang="en-US" sz="1100" b="0" kern="1200" dirty="0">
                          <a:solidFill>
                            <a:schemeClr val="tx1"/>
                          </a:solidFill>
                          <a:effectLst/>
                          <a:latin typeface="Arial" panose="020B0604020202020204" pitchFamily="34" charset="0"/>
                          <a:ea typeface="+mn-ea"/>
                          <a:cs typeface="Arial" panose="020B0604020202020204" pitchFamily="34" charset="0"/>
                        </a:rPr>
                        <a:t>mFOLFOX6 and 11.0% of those who received FU/LV.</a:t>
                      </a:r>
                      <a:endParaRPr lang="en-GB" sz="1100" b="0" kern="1200" dirty="0">
                        <a:solidFill>
                          <a:schemeClr val="tx1"/>
                        </a:solidFill>
                        <a:effectLst/>
                        <a:latin typeface="Arial" panose="020B0604020202020204" pitchFamily="34" charset="0"/>
                        <a:ea typeface="+mn-ea"/>
                        <a:cs typeface="Arial" panose="020B0604020202020204" pitchFamily="34" charset="0"/>
                      </a:endParaRPr>
                    </a:p>
                  </a:txBody>
                  <a:tcPr marL="57233" marR="21233" marT="28800" marB="28800" anchor="ctr">
                    <a:solidFill>
                      <a:srgbClr val="F5EAE8"/>
                    </a:solidFill>
                  </a:tcPr>
                </a:tc>
                <a:extLst>
                  <a:ext uri="{0D108BD9-81ED-4DB2-BD59-A6C34878D82A}">
                    <a16:rowId xmlns:a16="http://schemas.microsoft.com/office/drawing/2014/main" val="2479979879"/>
                  </a:ext>
                </a:extLst>
              </a:tr>
              <a:tr h="774496">
                <a:tc vMerge="1">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93233" marR="21233" marT="28800" marB="28800" anchor="ctr">
                    <a:solidFill>
                      <a:srgbClr val="F5EAE8"/>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F5EAE8"/>
                    </a:solidFill>
                  </a:tcPr>
                </a:tc>
                <a:tc vMerge="1">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5FU/LV (54)</a:t>
                      </a:r>
                    </a:p>
                  </a:txBody>
                  <a:tcPr marL="21233" marR="21233" marT="28800" marB="28800" anchor="ctr">
                    <a:solidFill>
                      <a:srgbClr val="F5EAE8"/>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2.8</a:t>
                      </a:r>
                    </a:p>
                  </a:txBody>
                  <a:tcPr marL="21233" marR="21233" marT="28800" marB="28800" anchor="ctr">
                    <a:solidFill>
                      <a:srgbClr val="F5EAE8"/>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F5EAE8"/>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9.9</a:t>
                      </a:r>
                    </a:p>
                  </a:txBody>
                  <a:tcPr marL="21233" marR="21233" marT="28800" marB="28800" anchor="ctr">
                    <a:solidFill>
                      <a:srgbClr val="F5EAE8"/>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8.5</a:t>
                      </a:r>
                    </a:p>
                  </a:txBody>
                  <a:tcPr marL="21233" marR="21233" marT="28800" marB="28800" anchor="ctr">
                    <a:solidFill>
                      <a:srgbClr val="F5EAE8"/>
                    </a:solidFill>
                  </a:tcPr>
                </a:tc>
                <a:tc vMerge="1">
                  <a:txBody>
                    <a:bodyPr/>
                    <a:lstStyle/>
                    <a:p>
                      <a:endParaRPr lang="en-GB" sz="1100" b="0" kern="1200" dirty="0">
                        <a:solidFill>
                          <a:schemeClr val="tx1"/>
                        </a:solidFill>
                        <a:effectLst/>
                        <a:latin typeface="Arial" panose="020B0604020202020204" pitchFamily="34" charset="0"/>
                        <a:ea typeface="+mn-ea"/>
                        <a:cs typeface="Arial" panose="020B0604020202020204" pitchFamily="34" charset="0"/>
                      </a:endParaRPr>
                    </a:p>
                  </a:txBody>
                  <a:tcPr marL="57233" marR="21233" marT="28800" marB="28800" anchor="ctr">
                    <a:solidFill>
                      <a:srgbClr val="F5EAE8"/>
                    </a:solidFill>
                  </a:tcPr>
                </a:tc>
                <a:extLst>
                  <a:ext uri="{0D108BD9-81ED-4DB2-BD59-A6C34878D82A}">
                    <a16:rowId xmlns:a16="http://schemas.microsoft.com/office/drawing/2014/main" val="2401457939"/>
                  </a:ext>
                </a:extLst>
              </a:tr>
              <a:tr h="449640">
                <a:tc rowSpan="2">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GB" sz="1100" b="1" dirty="0">
                          <a:solidFill>
                            <a:schemeClr val="tx1"/>
                          </a:solidFill>
                          <a:effectLst/>
                          <a:latin typeface="Arial" panose="020B0604020202020204" pitchFamily="34" charset="0"/>
                          <a:cs typeface="Arial" panose="020B0604020202020204" pitchFamily="34" charset="0"/>
                        </a:rPr>
                        <a:t>Second-</a:t>
                      </a:r>
                      <a:br>
                        <a:rPr lang="en-GB" sz="1100" b="1" dirty="0">
                          <a:solidFill>
                            <a:schemeClr val="tx1"/>
                          </a:solidFill>
                          <a:effectLst/>
                          <a:latin typeface="Arial" panose="020B0604020202020204" pitchFamily="34" charset="0"/>
                          <a:cs typeface="Arial" panose="020B0604020202020204" pitchFamily="34" charset="0"/>
                        </a:rPr>
                      </a:br>
                      <a:r>
                        <a:rPr lang="en-GB" sz="1100" b="1" dirty="0">
                          <a:solidFill>
                            <a:schemeClr val="tx1"/>
                          </a:solidFill>
                          <a:effectLst/>
                          <a:latin typeface="Arial" panose="020B0604020202020204" pitchFamily="34" charset="0"/>
                          <a:cs typeface="Arial" panose="020B0604020202020204" pitchFamily="34" charset="0"/>
                        </a:rPr>
                        <a:t>line</a:t>
                      </a:r>
                    </a:p>
                    <a:p>
                      <a:pPr algn="l" fontAlgn="ctr"/>
                      <a:endParaRPr lang="en-GB" sz="1100" b="1" dirty="0">
                        <a:solidFill>
                          <a:schemeClr val="tx1"/>
                        </a:solidFill>
                        <a:effectLst/>
                        <a:latin typeface="Arial" panose="020B0604020202020204" pitchFamily="34" charset="0"/>
                        <a:cs typeface="Arial" panose="020B0604020202020204" pitchFamily="34" charset="0"/>
                      </a:endParaRPr>
                    </a:p>
                  </a:txBody>
                  <a:tcPr marL="93233" marR="21233" marT="28800" marB="28800" anchor="ctr">
                    <a:solidFill>
                      <a:srgbClr val="EAD1CE"/>
                    </a:solidFill>
                  </a:tcPr>
                </a:tc>
                <a:tc rowSpan="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100" b="0" dirty="0">
                          <a:solidFill>
                            <a:schemeClr val="tx1"/>
                          </a:solidFill>
                          <a:effectLst/>
                          <a:latin typeface="Arial" panose="020B0604020202020204" pitchFamily="34" charset="0"/>
                          <a:cs typeface="Arial" panose="020B0604020202020204" pitchFamily="34" charset="0"/>
                        </a:rPr>
                        <a:t>NAPOLI-1</a:t>
                      </a:r>
                      <a:r>
                        <a:rPr lang="en-GB" sz="1100" b="0" baseline="30000" dirty="0">
                          <a:solidFill>
                            <a:schemeClr val="tx1"/>
                          </a:solidFill>
                          <a:effectLst/>
                          <a:latin typeface="Arial" panose="020B0604020202020204" pitchFamily="34" charset="0"/>
                          <a:cs typeface="Arial" panose="020B0604020202020204" pitchFamily="34" charset="0"/>
                        </a:rPr>
                        <a:t>3</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(2016)</a:t>
                      </a:r>
                    </a:p>
                  </a:txBody>
                  <a:tcPr marL="21233" marR="21233" marT="28800" marB="28800" anchor="ctr">
                    <a:solidFill>
                      <a:srgbClr val="EAD1CE"/>
                    </a:solidFill>
                  </a:tcPr>
                </a:tc>
                <a:tc rowSpan="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100" b="0" dirty="0">
                          <a:solidFill>
                            <a:schemeClr val="tx1"/>
                          </a:solidFill>
                          <a:effectLst/>
                          <a:latin typeface="Arial" panose="020B0604020202020204" pitchFamily="34" charset="0"/>
                          <a:cs typeface="Arial" panose="020B0604020202020204" pitchFamily="34" charset="0"/>
                        </a:rPr>
                        <a:t>RCT, </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phase 3</a:t>
                      </a:r>
                    </a:p>
                  </a:txBody>
                  <a:tcPr marL="21233" marR="21233" marT="28800" marB="28800" anchor="ctr">
                    <a:solidFill>
                      <a:srgbClr val="EAD1CE"/>
                    </a:solidFill>
                  </a:tcPr>
                </a:tc>
                <a:tc>
                  <a:txBody>
                    <a:bodyPr/>
                    <a:lstStyle/>
                    <a:p>
                      <a:pPr algn="ctr" fontAlgn="ctr"/>
                      <a:r>
                        <a:rPr lang="en-GB" sz="1100" b="0" dirty="0" err="1">
                          <a:solidFill>
                            <a:schemeClr val="tx1"/>
                          </a:solidFill>
                          <a:effectLst/>
                          <a:latin typeface="Arial" panose="020B0604020202020204" pitchFamily="34" charset="0"/>
                          <a:cs typeface="Arial" panose="020B0604020202020204" pitchFamily="34" charset="0"/>
                        </a:rPr>
                        <a:t>Nal</a:t>
                      </a:r>
                      <a:r>
                        <a:rPr lang="en-GB" sz="1100" b="0" dirty="0">
                          <a:solidFill>
                            <a:schemeClr val="tx1"/>
                          </a:solidFill>
                          <a:effectLst/>
                          <a:latin typeface="Arial" panose="020B0604020202020204" pitchFamily="34" charset="0"/>
                          <a:cs typeface="Arial" panose="020B0604020202020204" pitchFamily="34" charset="0"/>
                        </a:rPr>
                        <a:t>-IRI + 5-FU/LV (117)</a:t>
                      </a:r>
                    </a:p>
                  </a:txBody>
                  <a:tcPr marL="21233" marR="21233" marT="28800" marB="28800" anchor="ctr">
                    <a:solidFill>
                      <a:srgbClr val="EAD1CE"/>
                    </a:solidFill>
                  </a:tcPr>
                </a:tc>
                <a:tc rowSpan="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100" b="0" dirty="0">
                          <a:solidFill>
                            <a:schemeClr val="tx1"/>
                          </a:solidFill>
                          <a:effectLst/>
                          <a:latin typeface="Arial" panose="020B0604020202020204" pitchFamily="34" charset="0"/>
                          <a:cs typeface="Arial" panose="020B0604020202020204" pitchFamily="34" charset="0"/>
                        </a:rPr>
                        <a:t>OS</a:t>
                      </a:r>
                    </a:p>
                  </a:txBody>
                  <a:tcPr marL="21233" marR="21233" marT="28800" marB="28800" anchor="ctr">
                    <a:solidFill>
                      <a:srgbClr val="EAD1CE"/>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100" b="0" dirty="0">
                          <a:solidFill>
                            <a:schemeClr val="tx1"/>
                          </a:solidFill>
                          <a:effectLst/>
                          <a:latin typeface="Arial" panose="020B0604020202020204" pitchFamily="34" charset="0"/>
                          <a:cs typeface="Arial" panose="020B0604020202020204" pitchFamily="34" charset="0"/>
                        </a:rPr>
                        <a:t>6.1</a:t>
                      </a:r>
                    </a:p>
                  </a:txBody>
                  <a:tcPr marL="21233" marR="21233" marT="28800" marB="28800" anchor="ctr">
                    <a:solidFill>
                      <a:srgbClr val="EAD1CE"/>
                    </a:solidFill>
                  </a:tcPr>
                </a:tc>
                <a:tc rowSpan="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100" b="0" dirty="0">
                          <a:solidFill>
                            <a:schemeClr val="tx1"/>
                          </a:solidFill>
                          <a:effectLst/>
                          <a:latin typeface="Arial" panose="020B0604020202020204" pitchFamily="34" charset="0"/>
                          <a:cs typeface="Arial" panose="020B0604020202020204" pitchFamily="34" charset="0"/>
                        </a:rPr>
                        <a:t>0.67</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(0.49 to 0.92)</a:t>
                      </a:r>
                    </a:p>
                  </a:txBody>
                  <a:tcPr marL="21233" marR="21233" marT="28800" marB="28800" anchor="ctr">
                    <a:solidFill>
                      <a:srgbClr val="EAD1CE"/>
                    </a:solidFill>
                  </a:tcPr>
                </a:tc>
                <a:tc rowSpan="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100" b="0" dirty="0">
                          <a:solidFill>
                            <a:schemeClr val="tx1"/>
                          </a:solidFill>
                          <a:effectLst/>
                          <a:latin typeface="Arial" panose="020B0604020202020204" pitchFamily="34" charset="0"/>
                          <a:cs typeface="Arial" panose="020B0604020202020204" pitchFamily="34" charset="0"/>
                        </a:rPr>
                        <a:t>PFS</a:t>
                      </a:r>
                    </a:p>
                  </a:txBody>
                  <a:tcPr marL="21233" marR="21233" marT="28800" marB="28800" anchor="ctr">
                    <a:solidFill>
                      <a:srgbClr val="EAD1CE"/>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100" b="0" dirty="0">
                          <a:solidFill>
                            <a:schemeClr val="tx1"/>
                          </a:solidFill>
                          <a:effectLst/>
                          <a:latin typeface="Arial" panose="020B0604020202020204" pitchFamily="34" charset="0"/>
                          <a:cs typeface="Arial" panose="020B0604020202020204" pitchFamily="34" charset="0"/>
                        </a:rPr>
                        <a:t>3.1</a:t>
                      </a:r>
                    </a:p>
                  </a:txBody>
                  <a:tcPr marL="21233" marR="21233" marT="28800" marB="28800" anchor="ctr">
                    <a:solidFill>
                      <a:srgbClr val="EAD1CE"/>
                    </a:solidFill>
                  </a:tcPr>
                </a:tc>
                <a:tc rowSpan="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100" b="0" dirty="0">
                          <a:solidFill>
                            <a:schemeClr val="tx1"/>
                          </a:solidFill>
                          <a:effectLst/>
                          <a:latin typeface="Arial" panose="020B0604020202020204" pitchFamily="34" charset="0"/>
                          <a:cs typeface="Arial" panose="020B0604020202020204" pitchFamily="34" charset="0"/>
                        </a:rPr>
                        <a:t>0.56</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(0.41 to 0.75)</a:t>
                      </a:r>
                    </a:p>
                  </a:txBody>
                  <a:tcPr marL="21233" marR="21233" marT="28800" marB="28800" anchor="ctr">
                    <a:solidFill>
                      <a:srgbClr val="EAD1CE"/>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100" b="0" dirty="0">
                          <a:solidFill>
                            <a:schemeClr val="tx1"/>
                          </a:solidFill>
                          <a:effectLst/>
                          <a:latin typeface="Arial" panose="020B0604020202020204" pitchFamily="34" charset="0"/>
                          <a:cs typeface="Arial" panose="020B0604020202020204" pitchFamily="34" charset="0"/>
                        </a:rPr>
                        <a:t>16.2</a:t>
                      </a:r>
                    </a:p>
                  </a:txBody>
                  <a:tcPr marL="21233" marR="21233" marT="28800" marB="28800" anchor="ctr">
                    <a:solidFill>
                      <a:srgbClr val="EAD1CE"/>
                    </a:solidFill>
                  </a:tcPr>
                </a:tc>
                <a:tc rowSpan="2">
                  <a:txBody>
                    <a:bodyPr/>
                    <a:lstStyle/>
                    <a:p>
                      <a:r>
                        <a:rPr lang="en-US" sz="1100" b="0" kern="1200" dirty="0">
                          <a:solidFill>
                            <a:schemeClr val="tx1"/>
                          </a:solidFill>
                          <a:effectLst/>
                          <a:latin typeface="Arial" panose="020B0604020202020204" pitchFamily="34" charset="0"/>
                          <a:ea typeface="+mn-ea"/>
                          <a:cs typeface="Arial" panose="020B0604020202020204" pitchFamily="34" charset="0"/>
                        </a:rPr>
                        <a:t>Most frequent grade 3 or 4 AEs for Nal-IRI + 5-FU/LV vs 5-FU/LV: </a:t>
                      </a:r>
                      <a:r>
                        <a:rPr lang="en-GB" sz="1100" b="0" kern="1200" dirty="0">
                          <a:solidFill>
                            <a:schemeClr val="tx1"/>
                          </a:solidFill>
                          <a:effectLst/>
                          <a:latin typeface="Arial" panose="020B0604020202020204" pitchFamily="34" charset="0"/>
                          <a:ea typeface="+mn-ea"/>
                          <a:cs typeface="Arial" panose="020B0604020202020204" pitchFamily="34" charset="0"/>
                        </a:rPr>
                        <a:t>neutropenia 27.0 vs 1.0%, </a:t>
                      </a:r>
                      <a:r>
                        <a:rPr lang="en-US" sz="1100" b="0" kern="1200" dirty="0" err="1">
                          <a:solidFill>
                            <a:schemeClr val="tx1"/>
                          </a:solidFill>
                          <a:effectLst/>
                          <a:latin typeface="Arial" panose="020B0604020202020204" pitchFamily="34" charset="0"/>
                          <a:ea typeface="+mn-ea"/>
                          <a:cs typeface="Arial" panose="020B0604020202020204" pitchFamily="34" charset="0"/>
                        </a:rPr>
                        <a:t>diarrhoea</a:t>
                      </a:r>
                      <a:r>
                        <a:rPr lang="en-US" sz="1100" b="0" kern="1200" dirty="0">
                          <a:solidFill>
                            <a:schemeClr val="tx1"/>
                          </a:solidFill>
                          <a:effectLst/>
                          <a:latin typeface="Arial" panose="020B0604020202020204" pitchFamily="34" charset="0"/>
                          <a:ea typeface="+mn-ea"/>
                          <a:cs typeface="Arial" panose="020B0604020202020204" pitchFamily="34" charset="0"/>
                        </a:rPr>
                        <a:t> 13.0 vs 4.0%, vomiting 11.0 vs 3.0%, and fatigue 14.0 vs 4.0%</a:t>
                      </a:r>
                      <a:endParaRPr lang="en-GB" sz="1100" b="0" kern="1200" dirty="0">
                        <a:solidFill>
                          <a:schemeClr val="tx1"/>
                        </a:solidFill>
                        <a:effectLst/>
                        <a:latin typeface="Arial" panose="020B0604020202020204" pitchFamily="34" charset="0"/>
                        <a:ea typeface="+mn-ea"/>
                        <a:cs typeface="Arial" panose="020B0604020202020204" pitchFamily="34" charset="0"/>
                      </a:endParaRPr>
                    </a:p>
                  </a:txBody>
                  <a:tcPr marL="57233" marR="21233" marT="28800" marB="28800" anchor="ctr">
                    <a:solidFill>
                      <a:srgbClr val="EAD1CE"/>
                    </a:solidFill>
                  </a:tcPr>
                </a:tc>
                <a:extLst>
                  <a:ext uri="{0D108BD9-81ED-4DB2-BD59-A6C34878D82A}">
                    <a16:rowId xmlns:a16="http://schemas.microsoft.com/office/drawing/2014/main" val="564952022"/>
                  </a:ext>
                </a:extLst>
              </a:tr>
              <a:tr h="613800">
                <a:tc vMerge="1">
                  <a:txBody>
                    <a:bodyPr/>
                    <a:lstStyle/>
                    <a:p>
                      <a:pPr algn="l" fontAlgn="ctr"/>
                      <a:endParaRPr lang="en-GB" sz="1100" b="1" dirty="0">
                        <a:solidFill>
                          <a:schemeClr val="tx1"/>
                        </a:solidFill>
                        <a:effectLst/>
                        <a:latin typeface="Arial" panose="020B0604020202020204" pitchFamily="34" charset="0"/>
                        <a:cs typeface="Arial" panose="020B0604020202020204" pitchFamily="34" charset="0"/>
                      </a:endParaRPr>
                    </a:p>
                  </a:txBody>
                  <a:tcPr marL="93233" marR="21233" marT="28800" marB="28800" anchor="ctr">
                    <a:solidFill>
                      <a:srgbClr val="EAD1CE"/>
                    </a:solidFill>
                  </a:tcPr>
                </a:tc>
                <a:tc vMerge="1">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vMerge="1">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5-FU/LV (119)</a:t>
                      </a:r>
                    </a:p>
                  </a:txBody>
                  <a:tcPr marL="21233" marR="21233" marT="28800" marB="28800" anchor="ctr">
                    <a:solidFill>
                      <a:srgbClr val="EAD1CE"/>
                    </a:solidFill>
                  </a:tcPr>
                </a:tc>
                <a:tc vMerge="1">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100" b="0" dirty="0">
                          <a:solidFill>
                            <a:schemeClr val="tx1"/>
                          </a:solidFill>
                          <a:effectLst/>
                          <a:latin typeface="Arial" panose="020B0604020202020204" pitchFamily="34" charset="0"/>
                          <a:cs typeface="Arial" panose="020B0604020202020204" pitchFamily="34" charset="0"/>
                        </a:rPr>
                        <a:t>4.2</a:t>
                      </a:r>
                    </a:p>
                  </a:txBody>
                  <a:tcPr marL="21233" marR="21233" marT="28800" marB="28800" anchor="ctr">
                    <a:solidFill>
                      <a:srgbClr val="EAD1CE"/>
                    </a:solidFill>
                  </a:tcPr>
                </a:tc>
                <a:tc vMerge="1">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vMerge="1">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100" b="0" dirty="0">
                          <a:solidFill>
                            <a:schemeClr val="tx1"/>
                          </a:solidFill>
                          <a:effectLst/>
                          <a:latin typeface="Arial" panose="020B0604020202020204" pitchFamily="34" charset="0"/>
                          <a:cs typeface="Arial" panose="020B0604020202020204" pitchFamily="34" charset="0"/>
                        </a:rPr>
                        <a:t>1.5</a:t>
                      </a:r>
                    </a:p>
                  </a:txBody>
                  <a:tcPr marL="21233" marR="21233" marT="28800" marB="28800" anchor="ctr">
                    <a:solidFill>
                      <a:srgbClr val="EAD1CE"/>
                    </a:solidFill>
                  </a:tcPr>
                </a:tc>
                <a:tc vMerge="1">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100" b="0" dirty="0">
                          <a:solidFill>
                            <a:schemeClr val="tx1"/>
                          </a:solidFill>
                          <a:effectLst/>
                          <a:latin typeface="Arial" panose="020B0604020202020204" pitchFamily="34" charset="0"/>
                          <a:cs typeface="Arial" panose="020B0604020202020204" pitchFamily="34" charset="0"/>
                        </a:rPr>
                        <a:t>0.8</a:t>
                      </a:r>
                    </a:p>
                  </a:txBody>
                  <a:tcPr marL="21233" marR="21233" marT="28800" marB="28800" anchor="ctr">
                    <a:solidFill>
                      <a:srgbClr val="EAD1CE"/>
                    </a:solidFill>
                  </a:tcPr>
                </a:tc>
                <a:tc vMerge="1">
                  <a:txBody>
                    <a:bodyPr/>
                    <a:lstStyle/>
                    <a:p>
                      <a:endParaRPr lang="en-GB" sz="1100" b="0" kern="1200" dirty="0">
                        <a:solidFill>
                          <a:schemeClr val="tx1"/>
                        </a:solidFill>
                        <a:effectLst/>
                        <a:latin typeface="Arial" panose="020B0604020202020204" pitchFamily="34" charset="0"/>
                        <a:ea typeface="+mn-ea"/>
                        <a:cs typeface="Arial" panose="020B0604020202020204" pitchFamily="34" charset="0"/>
                      </a:endParaRPr>
                    </a:p>
                  </a:txBody>
                  <a:tcPr marL="57233" marR="21233" marT="28800" marB="28800" anchor="ctr">
                    <a:solidFill>
                      <a:srgbClr val="EAD1CE"/>
                    </a:solidFill>
                  </a:tcPr>
                </a:tc>
                <a:extLst>
                  <a:ext uri="{0D108BD9-81ED-4DB2-BD59-A6C34878D82A}">
                    <a16:rowId xmlns:a16="http://schemas.microsoft.com/office/drawing/2014/main" val="1753077281"/>
                  </a:ext>
                </a:extLst>
              </a:tr>
            </a:tbl>
          </a:graphicData>
        </a:graphic>
      </p:graphicFrame>
      <p:sp>
        <p:nvSpPr>
          <p:cNvPr id="13" name="Title 1">
            <a:extLst>
              <a:ext uri="{FF2B5EF4-FFF2-40B4-BE49-F238E27FC236}">
                <a16:creationId xmlns:a16="http://schemas.microsoft.com/office/drawing/2014/main" id="{5FC11EDD-E3C9-D94B-39EE-65AF8E2FD71F}"/>
              </a:ext>
            </a:extLst>
          </p:cNvPr>
          <p:cNvSpPr>
            <a:spLocks noGrp="1"/>
          </p:cNvSpPr>
          <p:nvPr>
            <p:ph type="title"/>
          </p:nvPr>
        </p:nvSpPr>
        <p:spPr>
          <a:xfrm>
            <a:off x="619201" y="259200"/>
            <a:ext cx="10963199" cy="864000"/>
          </a:xfrm>
        </p:spPr>
        <p:txBody>
          <a:bodyPr/>
          <a:lstStyle/>
          <a:p>
            <a:r>
              <a:rPr lang="en-US" dirty="0"/>
              <a:t>Key studies of 2L systemic therapy for </a:t>
            </a:r>
            <a:r>
              <a:rPr lang="en-US" dirty="0" err="1"/>
              <a:t>mpdac</a:t>
            </a:r>
            <a:endParaRPr lang="en-US" dirty="0"/>
          </a:p>
        </p:txBody>
      </p:sp>
      <p:sp>
        <p:nvSpPr>
          <p:cNvPr id="3" name="Slide Number Placeholder 2">
            <a:extLst>
              <a:ext uri="{FF2B5EF4-FFF2-40B4-BE49-F238E27FC236}">
                <a16:creationId xmlns:a16="http://schemas.microsoft.com/office/drawing/2014/main" id="{99903742-5371-2F81-E5C5-984BB8CBABCD}"/>
              </a:ext>
            </a:extLst>
          </p:cNvPr>
          <p:cNvSpPr>
            <a:spLocks noGrp="1"/>
          </p:cNvSpPr>
          <p:nvPr>
            <p:ph type="sldNum" sz="quarter" idx="4"/>
          </p:nvPr>
        </p:nvSpPr>
        <p:spPr>
          <a:xfrm>
            <a:off x="10800523" y="6428359"/>
            <a:ext cx="781877" cy="365125"/>
          </a:xfrm>
        </p:spPr>
        <p:txBody>
          <a:bodyPr anchor="ctr">
            <a:normAutofit/>
          </a:bodyPr>
          <a:lstStyle/>
          <a:p>
            <a:fld id="{FCE43C0F-8A7B-3A4B-9DB5-B3472E36E833}" type="slidenum">
              <a:rPr lang="en-GB" smtClean="0"/>
              <a:pPr/>
              <a:t>6</a:t>
            </a:fld>
            <a:endParaRPr lang="en-GB"/>
          </a:p>
        </p:txBody>
      </p:sp>
      <p:sp>
        <p:nvSpPr>
          <p:cNvPr id="15" name="Content Placeholder 3">
            <a:extLst>
              <a:ext uri="{FF2B5EF4-FFF2-40B4-BE49-F238E27FC236}">
                <a16:creationId xmlns:a16="http://schemas.microsoft.com/office/drawing/2014/main" id="{027B168B-8CFF-F78A-3738-F4EA14038A0E}"/>
              </a:ext>
            </a:extLst>
          </p:cNvPr>
          <p:cNvSpPr>
            <a:spLocks noGrp="1"/>
          </p:cNvSpPr>
          <p:nvPr>
            <p:ph sz="quarter" idx="15"/>
          </p:nvPr>
        </p:nvSpPr>
        <p:spPr>
          <a:xfrm>
            <a:off x="620183" y="6356351"/>
            <a:ext cx="10180339" cy="365125"/>
          </a:xfrm>
        </p:spPr>
        <p:txBody>
          <a:bodyPr anchor="b" anchorCtr="0"/>
          <a:lstStyle/>
          <a:p>
            <a:r>
              <a:rPr lang="en-GB" altLang="en-US" sz="1100" dirty="0"/>
              <a:t>5-FU, fluorouracil; AE, adverse event; CI, confidence interval; FF, folinic acid (leucovorin calcium) and fluorouracil; HR, hazard ratio; LV, leucovorin calcium (folinic acid); </a:t>
            </a:r>
            <a:r>
              <a:rPr lang="en-GB" sz="1100" dirty="0" err="1"/>
              <a:t>mFOLFOX</a:t>
            </a:r>
            <a:r>
              <a:rPr lang="en-GB" sz="1100" dirty="0"/>
              <a:t>, modified FOLFOX: folinic acid (leucovorin calcium), fluorouracil, and oxaliplatin; </a:t>
            </a:r>
            <a:r>
              <a:rPr lang="en-GB" altLang="en-US" sz="1100" dirty="0" err="1"/>
              <a:t>mPDAC</a:t>
            </a:r>
            <a:r>
              <a:rPr lang="en-GB" altLang="en-US" sz="1100" dirty="0"/>
              <a:t>, metastatic pancreatic ductal adenocarcinoma; Nal‑IRI, </a:t>
            </a:r>
            <a:r>
              <a:rPr lang="en-GB" altLang="en-US" sz="1100" dirty="0" err="1"/>
              <a:t>nanoliposomal</a:t>
            </a:r>
            <a:r>
              <a:rPr lang="en-GB" altLang="en-US" sz="1100" dirty="0"/>
              <a:t> irinotecan; </a:t>
            </a:r>
            <a:r>
              <a:rPr lang="en-GB" sz="1100" dirty="0"/>
              <a:t>OFF, oxaliplatin and FF; </a:t>
            </a:r>
            <a:r>
              <a:rPr lang="en-GB" altLang="en-US" sz="1100" dirty="0"/>
              <a:t>ORR, objective response rate; OS, overall survival; PFS, progression-free survival; RCT, randomised controlled trial</a:t>
            </a:r>
          </a:p>
          <a:p>
            <a:r>
              <a:rPr lang="en-GB" sz="1100" dirty="0"/>
              <a:t>1. </a:t>
            </a:r>
            <a:r>
              <a:rPr lang="en-US" sz="1100" dirty="0" err="1"/>
              <a:t>Oettle</a:t>
            </a:r>
            <a:r>
              <a:rPr lang="en-US" sz="1100" dirty="0"/>
              <a:t> H, et al. J Clin Oncol. 2014; 32: </a:t>
            </a:r>
            <a:r>
              <a:rPr lang="en-GB" sz="1100" dirty="0"/>
              <a:t>2423-9; 2. </a:t>
            </a:r>
            <a:r>
              <a:rPr lang="en-US" sz="1100" dirty="0"/>
              <a:t>Gill S, et al. J Clin Oncol. 2016;10;3914-20; 3. </a:t>
            </a:r>
            <a:r>
              <a:rPr lang="en-GB" sz="1100" dirty="0"/>
              <a:t>Wang-Gillam A, et al. Lancet 2016;387:545-57</a:t>
            </a:r>
          </a:p>
        </p:txBody>
      </p:sp>
    </p:spTree>
    <p:extLst>
      <p:ext uri="{BB962C8B-B14F-4D97-AF65-F5344CB8AC3E}">
        <p14:creationId xmlns:p14="http://schemas.microsoft.com/office/powerpoint/2010/main" val="237083692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92199DD-B154-E8C6-ABC3-8176B1BE2FD0}"/>
              </a:ext>
            </a:extLst>
          </p:cNvPr>
          <p:cNvSpPr>
            <a:spLocks noGrp="1"/>
          </p:cNvSpPr>
          <p:nvPr>
            <p:ph sz="quarter" idx="12"/>
          </p:nvPr>
        </p:nvSpPr>
        <p:spPr>
          <a:xfrm>
            <a:off x="620184" y="1425600"/>
            <a:ext cx="10963200" cy="4525200"/>
          </a:xfrm>
        </p:spPr>
        <p:txBody>
          <a:bodyPr/>
          <a:lstStyle/>
          <a:p>
            <a:r>
              <a:rPr lang="en-GB" dirty="0"/>
              <a:t>Prior treatments</a:t>
            </a:r>
          </a:p>
          <a:p>
            <a:r>
              <a:rPr lang="en-GB" dirty="0"/>
              <a:t>Patient performance status</a:t>
            </a:r>
          </a:p>
          <a:p>
            <a:r>
              <a:rPr lang="en-GB" dirty="0"/>
              <a:t>Age and frailty</a:t>
            </a:r>
          </a:p>
          <a:p>
            <a:r>
              <a:rPr lang="en-GB" dirty="0"/>
              <a:t>Co-morbidities</a:t>
            </a:r>
          </a:p>
          <a:p>
            <a:r>
              <a:rPr lang="en-GB" dirty="0"/>
              <a:t>Residual side effects from prior treatments</a:t>
            </a:r>
          </a:p>
          <a:p>
            <a:r>
              <a:rPr lang="en-GB" dirty="0"/>
              <a:t>Molecular profile</a:t>
            </a:r>
          </a:p>
          <a:p>
            <a:r>
              <a:rPr lang="en-GB" dirty="0"/>
              <a:t>Patient preference</a:t>
            </a:r>
          </a:p>
          <a:p>
            <a:r>
              <a:rPr lang="en-GB" dirty="0"/>
              <a:t>Supportive system</a:t>
            </a:r>
          </a:p>
          <a:p>
            <a:endParaRPr lang="en-GB" dirty="0"/>
          </a:p>
        </p:txBody>
      </p:sp>
      <p:sp>
        <p:nvSpPr>
          <p:cNvPr id="4" name="Title 3">
            <a:extLst>
              <a:ext uri="{FF2B5EF4-FFF2-40B4-BE49-F238E27FC236}">
                <a16:creationId xmlns:a16="http://schemas.microsoft.com/office/drawing/2014/main" id="{282C2A7E-31E4-5378-A00E-3C5EE6D137B3}"/>
              </a:ext>
            </a:extLst>
          </p:cNvPr>
          <p:cNvSpPr>
            <a:spLocks noGrp="1"/>
          </p:cNvSpPr>
          <p:nvPr>
            <p:ph type="title"/>
          </p:nvPr>
        </p:nvSpPr>
        <p:spPr>
          <a:xfrm>
            <a:off x="619201" y="259200"/>
            <a:ext cx="10963199" cy="864000"/>
          </a:xfrm>
        </p:spPr>
        <p:txBody>
          <a:bodyPr/>
          <a:lstStyle/>
          <a:p>
            <a:r>
              <a:rPr lang="en-GB" dirty="0"/>
              <a:t>Considerations for treatment selection</a:t>
            </a:r>
          </a:p>
        </p:txBody>
      </p:sp>
      <p:sp>
        <p:nvSpPr>
          <p:cNvPr id="3" name="Slide Number Placeholder 2">
            <a:extLst>
              <a:ext uri="{FF2B5EF4-FFF2-40B4-BE49-F238E27FC236}">
                <a16:creationId xmlns:a16="http://schemas.microsoft.com/office/drawing/2014/main" id="{4403306B-1702-6160-02D9-8677F264E5B9}"/>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7</a:t>
            </a:fld>
            <a:endParaRPr lang="en-GB" dirty="0"/>
          </a:p>
        </p:txBody>
      </p:sp>
      <p:sp>
        <p:nvSpPr>
          <p:cNvPr id="6" name="Content Placeholder 5">
            <a:extLst>
              <a:ext uri="{FF2B5EF4-FFF2-40B4-BE49-F238E27FC236}">
                <a16:creationId xmlns:a16="http://schemas.microsoft.com/office/drawing/2014/main" id="{B9ADE75C-9DA9-840D-A0D6-9036F8962303}"/>
              </a:ext>
            </a:extLst>
          </p:cNvPr>
          <p:cNvSpPr>
            <a:spLocks noGrp="1"/>
          </p:cNvSpPr>
          <p:nvPr>
            <p:ph sz="quarter" idx="15"/>
          </p:nvPr>
        </p:nvSpPr>
        <p:spPr>
          <a:xfrm>
            <a:off x="620183" y="6356351"/>
            <a:ext cx="10180339" cy="365125"/>
          </a:xfrm>
        </p:spPr>
        <p:txBody>
          <a:bodyPr/>
          <a:lstStyle/>
          <a:p>
            <a:r>
              <a:rPr lang="en-GB" dirty="0">
                <a:solidFill>
                  <a:schemeClr val="tx2"/>
                </a:solidFill>
              </a:rPr>
              <a:t>Jiang Y, et al. JCO Oncol </a:t>
            </a:r>
            <a:r>
              <a:rPr lang="en-GB" dirty="0" err="1">
                <a:solidFill>
                  <a:schemeClr val="tx2"/>
                </a:solidFill>
              </a:rPr>
              <a:t>Pract</a:t>
            </a:r>
            <a:r>
              <a:rPr lang="en-GB" dirty="0">
                <a:solidFill>
                  <a:schemeClr val="tx2"/>
                </a:solidFill>
              </a:rPr>
              <a:t>. 2023;19(1):19-32</a:t>
            </a:r>
          </a:p>
        </p:txBody>
      </p:sp>
    </p:spTree>
    <p:extLst>
      <p:ext uri="{BB962C8B-B14F-4D97-AF65-F5344CB8AC3E}">
        <p14:creationId xmlns:p14="http://schemas.microsoft.com/office/powerpoint/2010/main" val="70928959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706A31-D790-E259-3793-B5D4985C463E}"/>
              </a:ext>
            </a:extLst>
          </p:cNvPr>
          <p:cNvSpPr>
            <a:spLocks noGrp="1"/>
          </p:cNvSpPr>
          <p:nvPr>
            <p:ph type="title"/>
          </p:nvPr>
        </p:nvSpPr>
        <p:spPr/>
        <p:txBody>
          <a:bodyPr/>
          <a:lstStyle/>
          <a:p>
            <a:r>
              <a:rPr lang="en-GB" dirty="0"/>
              <a:t>Systemic therapies for good PS 0-1 </a:t>
            </a:r>
          </a:p>
        </p:txBody>
      </p:sp>
      <p:sp>
        <p:nvSpPr>
          <p:cNvPr id="3" name="Slide Number Placeholder 2">
            <a:extLst>
              <a:ext uri="{FF2B5EF4-FFF2-40B4-BE49-F238E27FC236}">
                <a16:creationId xmlns:a16="http://schemas.microsoft.com/office/drawing/2014/main" id="{D4A86248-EEDF-0B2B-6D17-85527D18D332}"/>
              </a:ext>
            </a:extLst>
          </p:cNvPr>
          <p:cNvSpPr>
            <a:spLocks noGrp="1"/>
          </p:cNvSpPr>
          <p:nvPr>
            <p:ph type="sldNum" sz="quarter" idx="4"/>
          </p:nvPr>
        </p:nvSpPr>
        <p:spPr/>
        <p:txBody>
          <a:bodyPr/>
          <a:lstStyle/>
          <a:p>
            <a:fld id="{FCE43C0F-8A7B-3A4B-9DB5-B3472E36E833}" type="slidenum">
              <a:rPr lang="en-GB" smtClean="0"/>
              <a:pPr/>
              <a:t>8</a:t>
            </a:fld>
            <a:endParaRPr lang="en-GB" dirty="0"/>
          </a:p>
        </p:txBody>
      </p:sp>
      <p:sp>
        <p:nvSpPr>
          <p:cNvPr id="4" name="Content Placeholder 3">
            <a:extLst>
              <a:ext uri="{FF2B5EF4-FFF2-40B4-BE49-F238E27FC236}">
                <a16:creationId xmlns:a16="http://schemas.microsoft.com/office/drawing/2014/main" id="{32710CEC-2746-5466-BFD3-05CF92713012}"/>
              </a:ext>
            </a:extLst>
          </p:cNvPr>
          <p:cNvSpPr>
            <a:spLocks noGrp="1"/>
          </p:cNvSpPr>
          <p:nvPr>
            <p:ph sz="quarter" idx="15"/>
          </p:nvPr>
        </p:nvSpPr>
        <p:spPr/>
        <p:txBody>
          <a:bodyPr anchor="b" anchorCtr="0"/>
          <a:lstStyle/>
          <a:p>
            <a:r>
              <a:rPr lang="en-GB" sz="1000" dirty="0">
                <a:solidFill>
                  <a:schemeClr val="tx2"/>
                </a:solidFill>
              </a:rPr>
              <a:t>5-FU, fluorouracil; BRAF, B-Raf proto-oncogene serine/threonine kinase; BRCA1/2, </a:t>
            </a:r>
            <a:r>
              <a:rPr lang="en-GB" sz="1000" dirty="0" err="1">
                <a:solidFill>
                  <a:schemeClr val="tx2"/>
                </a:solidFill>
              </a:rPr>
              <a:t>BReast</a:t>
            </a:r>
            <a:r>
              <a:rPr lang="en-GB" sz="1000" dirty="0">
                <a:solidFill>
                  <a:schemeClr val="tx2"/>
                </a:solidFill>
              </a:rPr>
              <a:t> </a:t>
            </a:r>
            <a:r>
              <a:rPr lang="en-GB" sz="1000" dirty="0" err="1">
                <a:solidFill>
                  <a:schemeClr val="tx2"/>
                </a:solidFill>
              </a:rPr>
              <a:t>CAncer</a:t>
            </a:r>
            <a:r>
              <a:rPr lang="en-GB" sz="1000" dirty="0">
                <a:solidFill>
                  <a:schemeClr val="tx2"/>
                </a:solidFill>
              </a:rPr>
              <a:t> 1/2 gene; </a:t>
            </a:r>
            <a:r>
              <a:rPr lang="en-GB" sz="1000" dirty="0" err="1">
                <a:solidFill>
                  <a:schemeClr val="tx2"/>
                </a:solidFill>
              </a:rPr>
              <a:t>dMMR</a:t>
            </a:r>
            <a:r>
              <a:rPr lang="en-GB" sz="1000" dirty="0">
                <a:solidFill>
                  <a:schemeClr val="tx2"/>
                </a:solidFill>
              </a:rPr>
              <a:t>, deficient DNA mismatch repair; HER2, human epidermal growth factor receptor 2; KRAS, Kirsten rat sarcoma viral oncogene homolog; LV, leucovorin calcium (folinic acid); (m)FOLFIRINOX, (modified) FOLFIRINOX, folinic acid (leucovorin calcium), fluorouracil, irinotecan, and oxaliplatin; MSI-H, microsatellite instability-high; Nab, nanoparticle albumin-bound; Nal-IRI, </a:t>
            </a:r>
            <a:r>
              <a:rPr lang="en-GB" sz="1000" dirty="0" err="1">
                <a:solidFill>
                  <a:schemeClr val="tx2"/>
                </a:solidFill>
              </a:rPr>
              <a:t>nanoliposomal</a:t>
            </a:r>
            <a:r>
              <a:rPr lang="en-GB" sz="1000" dirty="0">
                <a:solidFill>
                  <a:schemeClr val="tx2"/>
                </a:solidFill>
              </a:rPr>
              <a:t> irinotecan; NALIRIFOX; Nal-IRI, fluorouracil/folinic acid (leucovorin calcium), and oxaliplatin; NCCN, National Comprehensive Cancer Network; NRG1, neuregulin-1; NTRK, neurotrophic tyrosine receptor kinase; PALB2, partner and localiser of BRCA2; PS, performance status; RET, rearranged during transfection; TMB-H, tumour mutational burden-high</a:t>
            </a:r>
          </a:p>
          <a:p>
            <a:r>
              <a:rPr lang="en-GB" sz="1000" dirty="0">
                <a:solidFill>
                  <a:schemeClr val="tx2"/>
                </a:solidFill>
              </a:rPr>
              <a:t>NCCN Guidelines Version 3.2024. Available at: </a:t>
            </a:r>
            <a:r>
              <a:rPr lang="en-GB" sz="1000" dirty="0">
                <a:solidFill>
                  <a:schemeClr val="tx2"/>
                </a:solidFill>
                <a:hlinkClick r:id="rId2">
                  <a:extLst>
                    <a:ext uri="{A12FA001-AC4F-418D-AE19-62706E023703}">
                      <ahyp:hlinkClr xmlns:ahyp="http://schemas.microsoft.com/office/drawing/2018/hyperlinkcolor" val="tx"/>
                    </a:ext>
                  </a:extLst>
                </a:hlinkClick>
              </a:rPr>
              <a:t>https://www.nccn.org/guidelines/guidelines-detail?category=1&amp;id=1455</a:t>
            </a:r>
            <a:r>
              <a:rPr lang="en-GB" sz="1000" dirty="0">
                <a:solidFill>
                  <a:schemeClr val="tx2"/>
                </a:solidFill>
              </a:rPr>
              <a:t>. Accessed October 2024 NCCN guidelines for pancreatic adenocarcinoma, Version 3.2024: </a:t>
            </a:r>
            <a:r>
              <a:rPr lang="en-GB" sz="1000" dirty="0">
                <a:solidFill>
                  <a:schemeClr val="tx2"/>
                </a:solidFill>
                <a:hlinkClick r:id="rId3">
                  <a:extLst>
                    <a:ext uri="{A12FA001-AC4F-418D-AE19-62706E023703}">
                      <ahyp:hlinkClr xmlns:ahyp="http://schemas.microsoft.com/office/drawing/2018/hyperlinkcolor" val="tx"/>
                    </a:ext>
                  </a:extLst>
                </a:hlinkClick>
              </a:rPr>
              <a:t>pancreatic.pdf (nccn.org</a:t>
            </a:r>
            <a:r>
              <a:rPr lang="en-GB" sz="1000" dirty="0">
                <a:solidFill>
                  <a:schemeClr val="tx2"/>
                </a:solidFill>
              </a:rPr>
              <a:t>)</a:t>
            </a:r>
          </a:p>
        </p:txBody>
      </p:sp>
      <p:sp>
        <p:nvSpPr>
          <p:cNvPr id="34" name="TextBox 33">
            <a:extLst>
              <a:ext uri="{FF2B5EF4-FFF2-40B4-BE49-F238E27FC236}">
                <a16:creationId xmlns:a16="http://schemas.microsoft.com/office/drawing/2014/main" id="{D0BEFD86-FEDA-CAF6-4798-D6CB9A76F2EF}"/>
              </a:ext>
            </a:extLst>
          </p:cNvPr>
          <p:cNvSpPr txBox="1"/>
          <p:nvPr/>
        </p:nvSpPr>
        <p:spPr>
          <a:xfrm>
            <a:off x="703159" y="3207649"/>
            <a:ext cx="1266693" cy="307777"/>
          </a:xfrm>
          <a:prstGeom prst="rect">
            <a:avLst/>
          </a:prstGeom>
          <a:noFill/>
        </p:spPr>
        <p:txBody>
          <a:bodyPr wrap="none" rtlCol="0">
            <a:spAutoFit/>
          </a:bodyPr>
          <a:lstStyle/>
          <a:p>
            <a:r>
              <a:rPr lang="en-GB" sz="1400" b="1" dirty="0">
                <a:latin typeface="Arial" panose="020B0604020202020204" pitchFamily="34" charset="0"/>
                <a:ea typeface="Aileron Bold" charset="0"/>
                <a:cs typeface="Arial" panose="020B0604020202020204" pitchFamily="34" charset="0"/>
              </a:rPr>
              <a:t>Maintenance</a:t>
            </a:r>
          </a:p>
        </p:txBody>
      </p:sp>
      <p:cxnSp>
        <p:nvCxnSpPr>
          <p:cNvPr id="61" name="Straight Arrow Connector 60">
            <a:extLst>
              <a:ext uri="{FF2B5EF4-FFF2-40B4-BE49-F238E27FC236}">
                <a16:creationId xmlns:a16="http://schemas.microsoft.com/office/drawing/2014/main" id="{C49A1062-3FC9-D2C2-BEC1-B5ACB54C2C9D}"/>
              </a:ext>
            </a:extLst>
          </p:cNvPr>
          <p:cNvCxnSpPr>
            <a:cxnSpLocks/>
          </p:cNvCxnSpPr>
          <p:nvPr/>
        </p:nvCxnSpPr>
        <p:spPr>
          <a:xfrm>
            <a:off x="6141370" y="3740081"/>
            <a:ext cx="7006" cy="2876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0" name="Straight Arrow Connector 59">
            <a:extLst>
              <a:ext uri="{FF2B5EF4-FFF2-40B4-BE49-F238E27FC236}">
                <a16:creationId xmlns:a16="http://schemas.microsoft.com/office/drawing/2014/main" id="{82D8B20A-9319-6C82-5511-C66B6E06C983}"/>
              </a:ext>
            </a:extLst>
          </p:cNvPr>
          <p:cNvCxnSpPr>
            <a:cxnSpLocks/>
          </p:cNvCxnSpPr>
          <p:nvPr/>
        </p:nvCxnSpPr>
        <p:spPr>
          <a:xfrm>
            <a:off x="3239057" y="3745954"/>
            <a:ext cx="7006" cy="2876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1" name="Rectangle 20">
            <a:extLst>
              <a:ext uri="{FF2B5EF4-FFF2-40B4-BE49-F238E27FC236}">
                <a16:creationId xmlns:a16="http://schemas.microsoft.com/office/drawing/2014/main" id="{A1A48C20-E9A3-0A0B-9C5B-1875B408A1DB}"/>
              </a:ext>
            </a:extLst>
          </p:cNvPr>
          <p:cNvSpPr/>
          <p:nvPr/>
        </p:nvSpPr>
        <p:spPr>
          <a:xfrm>
            <a:off x="1979926" y="1435825"/>
            <a:ext cx="2706264" cy="149262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FOLFIRINOX / </a:t>
            </a:r>
            <a:r>
              <a:rPr lang="en-GB" sz="1400" dirty="0" err="1">
                <a:latin typeface="Arial" panose="020B0604020202020204" pitchFamily="34" charset="0"/>
                <a:cs typeface="Arial" panose="020B0604020202020204" pitchFamily="34" charset="0"/>
              </a:rPr>
              <a:t>mFOLFIRINOX</a:t>
            </a: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NALIRIFOX</a:t>
            </a:r>
          </a:p>
        </p:txBody>
      </p:sp>
      <p:sp>
        <p:nvSpPr>
          <p:cNvPr id="23" name="Rectangle 22">
            <a:extLst>
              <a:ext uri="{FF2B5EF4-FFF2-40B4-BE49-F238E27FC236}">
                <a16:creationId xmlns:a16="http://schemas.microsoft.com/office/drawing/2014/main" id="{2374D82E-9D5B-F6D3-2044-025635443B03}"/>
              </a:ext>
            </a:extLst>
          </p:cNvPr>
          <p:cNvSpPr/>
          <p:nvPr/>
        </p:nvSpPr>
        <p:spPr>
          <a:xfrm>
            <a:off x="4788237" y="1443017"/>
            <a:ext cx="2804943" cy="149262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400" dirty="0">
                <a:latin typeface="Arial" panose="020B0604020202020204" pitchFamily="34" charset="0"/>
                <a:cs typeface="Arial" panose="020B0604020202020204" pitchFamily="34" charset="0"/>
              </a:rPr>
              <a:t>Gemcitabine-based therapy:</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Gemcitabine + Nab-paclitaxel</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Gemcitabine + cisplatin for known </a:t>
            </a:r>
            <a:r>
              <a:rPr lang="en-GB" sz="1400" i="1" dirty="0">
                <a:latin typeface="Arial" panose="020B0604020202020204" pitchFamily="34" charset="0"/>
                <a:cs typeface="Arial" panose="020B0604020202020204" pitchFamily="34" charset="0"/>
              </a:rPr>
              <a:t>BRCA1/2</a:t>
            </a:r>
            <a:r>
              <a:rPr lang="en-GB" sz="1400" dirty="0">
                <a:latin typeface="Arial" panose="020B0604020202020204" pitchFamily="34" charset="0"/>
                <a:cs typeface="Arial" panose="020B0604020202020204" pitchFamily="34" charset="0"/>
              </a:rPr>
              <a:t> or </a:t>
            </a:r>
            <a:r>
              <a:rPr lang="en-GB" sz="1400" i="1" dirty="0">
                <a:latin typeface="Arial" panose="020B0604020202020204" pitchFamily="34" charset="0"/>
                <a:cs typeface="Arial" panose="020B0604020202020204" pitchFamily="34" charset="0"/>
              </a:rPr>
              <a:t>PALB2</a:t>
            </a:r>
            <a:r>
              <a:rPr lang="en-GB" sz="1400" dirty="0">
                <a:latin typeface="Arial" panose="020B0604020202020204" pitchFamily="34" charset="0"/>
                <a:cs typeface="Arial" panose="020B0604020202020204" pitchFamily="34" charset="0"/>
              </a:rPr>
              <a:t> mutations)</a:t>
            </a:r>
          </a:p>
          <a:p>
            <a:endParaRPr lang="en-GB" sz="14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DEFDB4B9-21CE-BE95-1571-C4A07A1CA850}"/>
              </a:ext>
            </a:extLst>
          </p:cNvPr>
          <p:cNvSpPr txBox="1"/>
          <p:nvPr/>
        </p:nvSpPr>
        <p:spPr>
          <a:xfrm>
            <a:off x="755790" y="1913440"/>
            <a:ext cx="939681" cy="307777"/>
          </a:xfrm>
          <a:prstGeom prst="rect">
            <a:avLst/>
          </a:prstGeom>
          <a:noFill/>
        </p:spPr>
        <p:txBody>
          <a:bodyPr wrap="none" rtlCol="0">
            <a:spAutoFit/>
          </a:bodyPr>
          <a:lstStyle/>
          <a:p>
            <a:r>
              <a:rPr lang="en-GB" sz="1400" b="1" dirty="0">
                <a:latin typeface="Arial" panose="020B0604020202020204" pitchFamily="34" charset="0"/>
                <a:ea typeface="Aileron Bold" charset="0"/>
                <a:cs typeface="Arial" panose="020B0604020202020204" pitchFamily="34" charset="0"/>
              </a:rPr>
              <a:t>First-line</a:t>
            </a:r>
          </a:p>
        </p:txBody>
      </p:sp>
      <p:sp>
        <p:nvSpPr>
          <p:cNvPr id="32" name="Rectangle 31">
            <a:extLst>
              <a:ext uri="{FF2B5EF4-FFF2-40B4-BE49-F238E27FC236}">
                <a16:creationId xmlns:a16="http://schemas.microsoft.com/office/drawing/2014/main" id="{70535940-9CF7-150A-6FF1-5A16CC1BF967}"/>
              </a:ext>
            </a:extLst>
          </p:cNvPr>
          <p:cNvSpPr/>
          <p:nvPr/>
        </p:nvSpPr>
        <p:spPr>
          <a:xfrm>
            <a:off x="8220019" y="1456398"/>
            <a:ext cx="3571446" cy="1492621"/>
          </a:xfrm>
          <a:prstGeom prst="rect">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err="1">
                <a:latin typeface="Arial" panose="020B0604020202020204" pitchFamily="34" charset="0"/>
                <a:cs typeface="Arial" panose="020B0604020202020204" pitchFamily="34" charset="0"/>
              </a:rPr>
              <a:t>Entrectinib</a:t>
            </a:r>
            <a:r>
              <a:rPr lang="en-GB" sz="1100" dirty="0">
                <a:latin typeface="Arial" panose="020B0604020202020204" pitchFamily="34" charset="0"/>
                <a:cs typeface="Arial" panose="020B0604020202020204" pitchFamily="34" charset="0"/>
              </a:rPr>
              <a:t>, Larotrectinib, </a:t>
            </a:r>
            <a:r>
              <a:rPr lang="en-GB" sz="1100" dirty="0" err="1">
                <a:latin typeface="Arial" panose="020B0604020202020204" pitchFamily="34" charset="0"/>
                <a:cs typeface="Arial" panose="020B0604020202020204" pitchFamily="34" charset="0"/>
              </a:rPr>
              <a:t>Repotrectinib</a:t>
            </a:r>
            <a:r>
              <a:rPr lang="en-GB" sz="1100" dirty="0">
                <a:latin typeface="Arial" panose="020B0604020202020204" pitchFamily="34" charset="0"/>
                <a:cs typeface="Arial" panose="020B0604020202020204" pitchFamily="34" charset="0"/>
              </a:rPr>
              <a:t> (</a:t>
            </a:r>
            <a:r>
              <a:rPr lang="en-GB" sz="1100" i="1" dirty="0">
                <a:latin typeface="Arial" panose="020B0604020202020204" pitchFamily="34" charset="0"/>
                <a:cs typeface="Arial" panose="020B0604020202020204" pitchFamily="34" charset="0"/>
              </a:rPr>
              <a:t>NTRK </a:t>
            </a:r>
            <a:r>
              <a:rPr lang="en-GB" sz="1100" dirty="0">
                <a:latin typeface="Arial" panose="020B0604020202020204" pitchFamily="34" charset="0"/>
                <a:cs typeface="Arial" panose="020B0604020202020204" pitchFamily="34" charset="0"/>
              </a:rPr>
              <a:t>fusion</a:t>
            </a:r>
            <a:r>
              <a:rPr lang="en-GB" sz="1100" i="1" dirty="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Dabrafenib + trametinib (</a:t>
            </a:r>
            <a:r>
              <a:rPr lang="en-GB" sz="1100" i="1" dirty="0">
                <a:latin typeface="Arial" panose="020B0604020202020204" pitchFamily="34" charset="0"/>
                <a:cs typeface="Arial" panose="020B0604020202020204" pitchFamily="34" charset="0"/>
              </a:rPr>
              <a:t>BRAF </a:t>
            </a:r>
            <a:r>
              <a:rPr lang="en-GB" sz="1100" dirty="0">
                <a:latin typeface="Arial" panose="020B0604020202020204" pitchFamily="34" charset="0"/>
                <a:cs typeface="Arial" panose="020B0604020202020204" pitchFamily="34" charset="0"/>
              </a:rPr>
              <a:t>V600E mutation</a:t>
            </a:r>
            <a:r>
              <a:rPr lang="en-GB" sz="1000" dirty="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err="1">
                <a:latin typeface="Arial" panose="020B0604020202020204" pitchFamily="34" charset="0"/>
                <a:cs typeface="Arial" panose="020B0604020202020204" pitchFamily="34" charset="0"/>
              </a:rPr>
              <a:t>Selpercatinib</a:t>
            </a:r>
            <a:r>
              <a:rPr lang="en-GB" sz="1100" dirty="0">
                <a:latin typeface="Arial" panose="020B0604020202020204" pitchFamily="34" charset="0"/>
                <a:cs typeface="Arial" panose="020B0604020202020204" pitchFamily="34" charset="0"/>
              </a:rPr>
              <a:t> (</a:t>
            </a:r>
            <a:r>
              <a:rPr lang="en-GB" sz="1100" i="1" dirty="0">
                <a:latin typeface="Arial" panose="020B0604020202020204" pitchFamily="34" charset="0"/>
                <a:cs typeface="Arial" panose="020B0604020202020204" pitchFamily="34" charset="0"/>
              </a:rPr>
              <a:t>RET </a:t>
            </a:r>
            <a:r>
              <a:rPr lang="en-GB" sz="1100" dirty="0">
                <a:latin typeface="Arial" panose="020B0604020202020204" pitchFamily="34" charset="0"/>
                <a:cs typeface="Arial" panose="020B0604020202020204" pitchFamily="34" charset="0"/>
              </a:rPr>
              <a:t>fusion</a:t>
            </a:r>
            <a:r>
              <a:rPr lang="en-GB" sz="1100" i="1" dirty="0">
                <a:latin typeface="Arial" panose="020B0604020202020204" pitchFamily="34" charset="0"/>
                <a:cs typeface="Arial" panose="020B0604020202020204" pitchFamily="34" charset="0"/>
              </a:rPr>
              <a:t>)</a:t>
            </a:r>
            <a:r>
              <a:rPr lang="en-GB"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Pembrolizumab (MSI-H, </a:t>
            </a:r>
            <a:r>
              <a:rPr lang="en-GB" sz="1100" dirty="0" err="1">
                <a:latin typeface="Arial" panose="020B0604020202020204" pitchFamily="34" charset="0"/>
                <a:cs typeface="Arial" panose="020B0604020202020204" pitchFamily="34" charset="0"/>
              </a:rPr>
              <a:t>dMMR</a:t>
            </a:r>
            <a:r>
              <a:rPr lang="en-GB" sz="1100" dirty="0">
                <a:latin typeface="Arial" panose="020B0604020202020204" pitchFamily="34" charset="0"/>
                <a:cs typeface="Arial" panose="020B0604020202020204" pitchFamily="34" charset="0"/>
              </a:rPr>
              <a:t>, or TMB-H)</a:t>
            </a:r>
          </a:p>
          <a:p>
            <a:pPr marL="17145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02696424-C40B-58D5-6BEE-E2CF312733E1}"/>
              </a:ext>
            </a:extLst>
          </p:cNvPr>
          <p:cNvSpPr txBox="1"/>
          <p:nvPr/>
        </p:nvSpPr>
        <p:spPr>
          <a:xfrm>
            <a:off x="1965916" y="3187590"/>
            <a:ext cx="5627266" cy="523220"/>
          </a:xfrm>
          <a:prstGeom prst="rect">
            <a:avLst/>
          </a:prstGeom>
          <a:solidFill>
            <a:schemeClr val="tx2">
              <a:lumMod val="40000"/>
              <a:lumOff val="60000"/>
            </a:schemeClr>
          </a:solidFill>
        </p:spPr>
        <p:txBody>
          <a:bodyPr wrap="square" rtlCol="0">
            <a:spAutoFit/>
          </a:bodyPr>
          <a:lstStyle/>
          <a:p>
            <a:pPr algn="ctr"/>
            <a:r>
              <a:rPr lang="en-GB" sz="1400" b="1" i="0" u="none" strike="noStrike" baseline="0" dirty="0">
                <a:latin typeface="Arial" panose="020B0604020202020204" pitchFamily="34" charset="0"/>
                <a:cs typeface="Arial" panose="020B0604020202020204" pitchFamily="34" charset="0"/>
              </a:rPr>
              <a:t>O</a:t>
            </a:r>
            <a:r>
              <a:rPr lang="en-US" sz="1400" b="1" i="0" u="none" strike="noStrike" baseline="0" dirty="0" err="1">
                <a:latin typeface="Arial" panose="020B0604020202020204" pitchFamily="34" charset="0"/>
                <a:cs typeface="Arial" panose="020B0604020202020204" pitchFamily="34" charset="0"/>
              </a:rPr>
              <a:t>laparib</a:t>
            </a:r>
            <a:r>
              <a:rPr lang="en-US" sz="1400" b="1" i="0" u="none" strike="noStrike" baseline="0" dirty="0">
                <a:latin typeface="Arial" panose="020B0604020202020204" pitchFamily="34" charset="0"/>
                <a:cs typeface="Arial" panose="020B0604020202020204" pitchFamily="34" charset="0"/>
              </a:rPr>
              <a:t> </a:t>
            </a:r>
            <a:r>
              <a:rPr lang="en-GB" sz="1400" b="1" i="0" u="none" strike="noStrike" baseline="0" dirty="0">
                <a:latin typeface="Arial" panose="020B0604020202020204" pitchFamily="34" charset="0"/>
                <a:cs typeface="Arial" panose="020B0604020202020204" pitchFamily="34" charset="0"/>
              </a:rPr>
              <a:t>m</a:t>
            </a:r>
            <a:r>
              <a:rPr lang="en-GB" sz="1400" b="1" dirty="0">
                <a:latin typeface="Arial" panose="020B0604020202020204" pitchFamily="34" charset="0"/>
                <a:cs typeface="Arial" panose="020B0604020202020204" pitchFamily="34" charset="0"/>
              </a:rPr>
              <a:t>aintenance, only for patients with </a:t>
            </a:r>
            <a:r>
              <a:rPr lang="en-US" sz="1400" b="1" i="0" u="none" strike="noStrike" baseline="0" dirty="0">
                <a:latin typeface="Arial" panose="020B0604020202020204" pitchFamily="34" charset="0"/>
                <a:cs typeface="Arial" panose="020B0604020202020204" pitchFamily="34" charset="0"/>
              </a:rPr>
              <a:t>germline </a:t>
            </a:r>
            <a:r>
              <a:rPr lang="en-US" sz="1400" b="1" i="1" u="none" strike="noStrike" baseline="0" dirty="0">
                <a:latin typeface="Arial" panose="020B0604020202020204" pitchFamily="34" charset="0"/>
                <a:cs typeface="Arial" panose="020B0604020202020204" pitchFamily="34" charset="0"/>
              </a:rPr>
              <a:t>BRCA1/2 </a:t>
            </a:r>
            <a:r>
              <a:rPr lang="en-GB" sz="1400" b="1" i="0" u="none" strike="noStrike" baseline="0" dirty="0">
                <a:latin typeface="Arial" panose="020B0604020202020204" pitchFamily="34" charset="0"/>
                <a:cs typeface="Arial" panose="020B0604020202020204" pitchFamily="34" charset="0"/>
              </a:rPr>
              <a:t>mutations</a:t>
            </a:r>
            <a:endParaRPr lang="en-GB" sz="1400" dirty="0">
              <a:solidFill>
                <a:srgbClr val="505050"/>
              </a:solidFill>
              <a:latin typeface="Arial" panose="020B0604020202020204" pitchFamily="34" charset="0"/>
              <a:ea typeface="Aileron Bold" charset="0"/>
              <a:cs typeface="Arial" panose="020B0604020202020204" pitchFamily="34" charset="0"/>
            </a:endParaRPr>
          </a:p>
        </p:txBody>
      </p:sp>
      <p:sp>
        <p:nvSpPr>
          <p:cNvPr id="35" name="TextBox 34">
            <a:extLst>
              <a:ext uri="{FF2B5EF4-FFF2-40B4-BE49-F238E27FC236}">
                <a16:creationId xmlns:a16="http://schemas.microsoft.com/office/drawing/2014/main" id="{A1347AED-8D6D-6A17-19C8-102FD52387E0}"/>
              </a:ext>
            </a:extLst>
          </p:cNvPr>
          <p:cNvSpPr txBox="1"/>
          <p:nvPr/>
        </p:nvSpPr>
        <p:spPr>
          <a:xfrm>
            <a:off x="702144" y="4466875"/>
            <a:ext cx="1528679" cy="523220"/>
          </a:xfrm>
          <a:prstGeom prst="rect">
            <a:avLst/>
          </a:prstGeom>
          <a:noFill/>
        </p:spPr>
        <p:txBody>
          <a:bodyPr wrap="square" rtlCol="0">
            <a:spAutoFit/>
          </a:bodyPr>
          <a:lstStyle/>
          <a:p>
            <a:r>
              <a:rPr lang="en-GB" sz="1400" b="1" dirty="0">
                <a:latin typeface="Arial" panose="020B0604020202020204" pitchFamily="34" charset="0"/>
                <a:ea typeface="Aileron Bold" charset="0"/>
                <a:cs typeface="Arial" panose="020B0604020202020204" pitchFamily="34" charset="0"/>
              </a:rPr>
              <a:t>Subsequent therapy</a:t>
            </a:r>
          </a:p>
        </p:txBody>
      </p:sp>
      <p:sp>
        <p:nvSpPr>
          <p:cNvPr id="38" name="Rectangle 37">
            <a:extLst>
              <a:ext uri="{FF2B5EF4-FFF2-40B4-BE49-F238E27FC236}">
                <a16:creationId xmlns:a16="http://schemas.microsoft.com/office/drawing/2014/main" id="{715BDE8B-F825-0790-A958-E619D6FC0490}"/>
              </a:ext>
            </a:extLst>
          </p:cNvPr>
          <p:cNvSpPr/>
          <p:nvPr/>
        </p:nvSpPr>
        <p:spPr>
          <a:xfrm>
            <a:off x="1981117" y="4033636"/>
            <a:ext cx="2706264" cy="1492621"/>
          </a:xfrm>
          <a:prstGeom prst="rect">
            <a:avLst/>
          </a:prstGeom>
          <a:solidFill>
            <a:schemeClr val="accent6">
              <a:lumMod val="40000"/>
              <a:lumOff val="6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Liposomal irinotecan (Nal-IRI) +FU/LV </a:t>
            </a:r>
            <a:r>
              <a:rPr lang="en-GB" sz="1400" i="1" dirty="0">
                <a:solidFill>
                  <a:schemeClr val="tx1"/>
                </a:solidFill>
                <a:latin typeface="Arial" panose="020B0604020202020204" pitchFamily="34" charset="0"/>
                <a:cs typeface="Arial" panose="020B0604020202020204" pitchFamily="34" charset="0"/>
              </a:rPr>
              <a:t>(if no prior irinotecan)</a:t>
            </a:r>
          </a:p>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Gemcitabine</a:t>
            </a:r>
          </a:p>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Gemcitabine-based therapy</a:t>
            </a:r>
          </a:p>
        </p:txBody>
      </p:sp>
      <p:sp>
        <p:nvSpPr>
          <p:cNvPr id="39" name="Rectangle 38">
            <a:extLst>
              <a:ext uri="{FF2B5EF4-FFF2-40B4-BE49-F238E27FC236}">
                <a16:creationId xmlns:a16="http://schemas.microsoft.com/office/drawing/2014/main" id="{877BDBE7-B33D-8FCF-60AE-79DF1DA36616}"/>
              </a:ext>
            </a:extLst>
          </p:cNvPr>
          <p:cNvSpPr/>
          <p:nvPr/>
        </p:nvSpPr>
        <p:spPr>
          <a:xfrm>
            <a:off x="4886917" y="4027763"/>
            <a:ext cx="2706264" cy="1492621"/>
          </a:xfrm>
          <a:prstGeom prst="rect">
            <a:avLst/>
          </a:prstGeom>
          <a:solidFill>
            <a:schemeClr val="accent6">
              <a:lumMod val="40000"/>
              <a:lumOff val="6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Liposomal irinotecan (Nal-IRI) +FU/LV </a:t>
            </a:r>
          </a:p>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Fluoropyrimidine-based therapy</a:t>
            </a:r>
          </a:p>
        </p:txBody>
      </p:sp>
      <p:sp>
        <p:nvSpPr>
          <p:cNvPr id="40" name="Rectangle 39">
            <a:extLst>
              <a:ext uri="{FF2B5EF4-FFF2-40B4-BE49-F238E27FC236}">
                <a16:creationId xmlns:a16="http://schemas.microsoft.com/office/drawing/2014/main" id="{CC63789F-2AD6-4A9A-95F8-59D7DF605618}"/>
              </a:ext>
            </a:extLst>
          </p:cNvPr>
          <p:cNvSpPr/>
          <p:nvPr/>
        </p:nvSpPr>
        <p:spPr>
          <a:xfrm>
            <a:off x="8220019" y="3895209"/>
            <a:ext cx="3530180" cy="1678515"/>
          </a:xfrm>
          <a:prstGeom prst="rect">
            <a:avLst/>
          </a:prstGeom>
          <a:solidFill>
            <a:schemeClr val="bg1">
              <a:lumMod val="95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err="1">
                <a:solidFill>
                  <a:schemeClr val="tx1"/>
                </a:solidFill>
                <a:latin typeface="Arial" panose="020B0604020202020204" pitchFamily="34" charset="0"/>
                <a:cs typeface="Arial" panose="020B0604020202020204" pitchFamily="34" charset="0"/>
              </a:rPr>
              <a:t>Entrectinib</a:t>
            </a:r>
            <a:r>
              <a:rPr lang="en-GB" sz="1100" dirty="0">
                <a:solidFill>
                  <a:schemeClr val="tx1"/>
                </a:solidFill>
                <a:latin typeface="Arial" panose="020B0604020202020204" pitchFamily="34" charset="0"/>
                <a:cs typeface="Arial" panose="020B0604020202020204" pitchFamily="34" charset="0"/>
              </a:rPr>
              <a:t>, Larotrectinib, </a:t>
            </a:r>
            <a:r>
              <a:rPr lang="en-GB" sz="1100" dirty="0" err="1">
                <a:solidFill>
                  <a:schemeClr val="tx1"/>
                </a:solidFill>
                <a:latin typeface="Arial" panose="020B0604020202020204" pitchFamily="34" charset="0"/>
                <a:cs typeface="Arial" panose="020B0604020202020204" pitchFamily="34" charset="0"/>
              </a:rPr>
              <a:t>Repotrectinib</a:t>
            </a:r>
            <a:r>
              <a:rPr lang="en-GB" sz="1100" dirty="0">
                <a:solidFill>
                  <a:schemeClr val="tx1"/>
                </a:solidFill>
                <a:latin typeface="Arial" panose="020B0604020202020204" pitchFamily="34" charset="0"/>
                <a:cs typeface="Arial" panose="020B0604020202020204" pitchFamily="34" charset="0"/>
              </a:rPr>
              <a:t> (</a:t>
            </a:r>
            <a:r>
              <a:rPr lang="en-GB" sz="1100" i="1" dirty="0">
                <a:solidFill>
                  <a:schemeClr val="tx1"/>
                </a:solidFill>
                <a:latin typeface="Arial" panose="020B0604020202020204" pitchFamily="34" charset="0"/>
                <a:cs typeface="Arial" panose="020B0604020202020204" pitchFamily="34" charset="0"/>
              </a:rPr>
              <a:t>NTRK </a:t>
            </a:r>
            <a:r>
              <a:rPr lang="en-GB" sz="1100" dirty="0">
                <a:solidFill>
                  <a:schemeClr val="tx1"/>
                </a:solidFill>
                <a:latin typeface="Arial" panose="020B0604020202020204" pitchFamily="34" charset="0"/>
                <a:cs typeface="Arial" panose="020B0604020202020204" pitchFamily="34" charset="0"/>
              </a:rPr>
              <a:t>fusion</a:t>
            </a:r>
            <a:r>
              <a:rPr lang="en-GB" sz="1100" i="1" dirty="0">
                <a:solidFill>
                  <a:schemeClr val="tx1"/>
                </a:solidFill>
                <a:latin typeface="Arial" panose="020B0604020202020204" pitchFamily="34" charset="0"/>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Dabrafenib + trametinib (</a:t>
            </a:r>
            <a:r>
              <a:rPr lang="en-GB" sz="1100" i="1" dirty="0">
                <a:solidFill>
                  <a:schemeClr val="tx1"/>
                </a:solidFill>
                <a:latin typeface="Arial" panose="020B0604020202020204" pitchFamily="34" charset="0"/>
                <a:cs typeface="Arial" panose="020B0604020202020204" pitchFamily="34" charset="0"/>
              </a:rPr>
              <a:t>BRAF </a:t>
            </a:r>
            <a:r>
              <a:rPr lang="en-GB" sz="1100" dirty="0">
                <a:solidFill>
                  <a:schemeClr val="tx1"/>
                </a:solidFill>
                <a:latin typeface="Arial" panose="020B0604020202020204" pitchFamily="34" charset="0"/>
                <a:cs typeface="Arial" panose="020B0604020202020204" pitchFamily="34" charset="0"/>
              </a:rPr>
              <a:t>V600E mutation</a:t>
            </a:r>
            <a:r>
              <a:rPr lang="en-GB" sz="1000" dirty="0">
                <a:solidFill>
                  <a:schemeClr val="tx1"/>
                </a:solidFill>
                <a:latin typeface="Arial" panose="020B0604020202020204" pitchFamily="34" charset="0"/>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err="1">
                <a:solidFill>
                  <a:schemeClr val="tx1"/>
                </a:solidFill>
                <a:latin typeface="Arial" panose="020B0604020202020204" pitchFamily="34" charset="0"/>
                <a:cs typeface="Arial" panose="020B0604020202020204" pitchFamily="34" charset="0"/>
              </a:rPr>
              <a:t>Selpercatinib</a:t>
            </a:r>
            <a:r>
              <a:rPr lang="en-GB" sz="1100" dirty="0">
                <a:solidFill>
                  <a:schemeClr val="tx1"/>
                </a:solidFill>
                <a:latin typeface="Arial" panose="020B0604020202020204" pitchFamily="34" charset="0"/>
                <a:cs typeface="Arial" panose="020B0604020202020204" pitchFamily="34" charset="0"/>
              </a:rPr>
              <a:t> (</a:t>
            </a:r>
            <a:r>
              <a:rPr lang="en-GB" sz="1100" i="1" dirty="0">
                <a:solidFill>
                  <a:schemeClr val="tx1"/>
                </a:solidFill>
                <a:latin typeface="Arial" panose="020B0604020202020204" pitchFamily="34" charset="0"/>
                <a:cs typeface="Arial" panose="020B0604020202020204" pitchFamily="34" charset="0"/>
              </a:rPr>
              <a:t>RET </a:t>
            </a:r>
            <a:r>
              <a:rPr lang="en-GB" sz="1100" dirty="0">
                <a:solidFill>
                  <a:schemeClr val="tx1"/>
                </a:solidFill>
                <a:latin typeface="Arial" panose="020B0604020202020204" pitchFamily="34" charset="0"/>
                <a:cs typeface="Arial" panose="020B0604020202020204" pitchFamily="34" charset="0"/>
              </a:rPr>
              <a:t>fusion</a:t>
            </a:r>
            <a:r>
              <a:rPr lang="en-GB" sz="1100" i="1" dirty="0">
                <a:solidFill>
                  <a:schemeClr val="tx1"/>
                </a:solidFill>
                <a:latin typeface="Arial" panose="020B0604020202020204" pitchFamily="34" charset="0"/>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GB" sz="1100" dirty="0" err="1">
                <a:solidFill>
                  <a:schemeClr val="tx1"/>
                </a:solidFill>
                <a:latin typeface="Arial" panose="020B0604020202020204" pitchFamily="34" charset="0"/>
                <a:cs typeface="Arial" panose="020B0604020202020204" pitchFamily="34" charset="0"/>
              </a:rPr>
              <a:t>Adagrasib</a:t>
            </a:r>
            <a:r>
              <a:rPr lang="en-GB" sz="1100" dirty="0">
                <a:solidFill>
                  <a:schemeClr val="tx1"/>
                </a:solidFill>
                <a:latin typeface="Arial" panose="020B0604020202020204" pitchFamily="34" charset="0"/>
                <a:cs typeface="Arial" panose="020B0604020202020204" pitchFamily="34" charset="0"/>
              </a:rPr>
              <a:t>, </a:t>
            </a:r>
            <a:r>
              <a:rPr lang="en-GB" sz="1100" dirty="0" err="1">
                <a:solidFill>
                  <a:schemeClr val="tx1"/>
                </a:solidFill>
                <a:latin typeface="Arial" panose="020B0604020202020204" pitchFamily="34" charset="0"/>
                <a:cs typeface="Arial" panose="020B0604020202020204" pitchFamily="34" charset="0"/>
              </a:rPr>
              <a:t>sotorasib</a:t>
            </a:r>
            <a:r>
              <a:rPr lang="en-GB" sz="1100" dirty="0">
                <a:solidFill>
                  <a:schemeClr val="tx1"/>
                </a:solidFill>
                <a:latin typeface="Arial" panose="020B0604020202020204" pitchFamily="34" charset="0"/>
                <a:cs typeface="Arial" panose="020B0604020202020204" pitchFamily="34" charset="0"/>
              </a:rPr>
              <a:t> (</a:t>
            </a:r>
            <a:r>
              <a:rPr lang="en-GB" sz="1100" i="1" dirty="0">
                <a:solidFill>
                  <a:schemeClr val="tx1"/>
                </a:solidFill>
                <a:latin typeface="Arial" panose="020B0604020202020204" pitchFamily="34" charset="0"/>
                <a:cs typeface="Arial" panose="020B0604020202020204" pitchFamily="34" charset="0"/>
              </a:rPr>
              <a:t>KRAS</a:t>
            </a:r>
            <a:r>
              <a:rPr lang="en-GB" sz="1100" dirty="0">
                <a:solidFill>
                  <a:schemeClr val="tx1"/>
                </a:solidFill>
                <a:latin typeface="Arial" panose="020B0604020202020204" pitchFamily="34" charset="0"/>
                <a:cs typeface="Arial" panose="020B0604020202020204" pitchFamily="34" charset="0"/>
              </a:rPr>
              <a:t> G12C)</a:t>
            </a:r>
          </a:p>
          <a:p>
            <a:pPr marL="171450" indent="-171450">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Trastuzumab </a:t>
            </a:r>
            <a:r>
              <a:rPr lang="en-GB" sz="1100" dirty="0" err="1">
                <a:solidFill>
                  <a:schemeClr val="tx1"/>
                </a:solidFill>
                <a:latin typeface="Arial" panose="020B0604020202020204" pitchFamily="34" charset="0"/>
                <a:cs typeface="Arial" panose="020B0604020202020204" pitchFamily="34" charset="0"/>
              </a:rPr>
              <a:t>deruxtecan</a:t>
            </a:r>
            <a:r>
              <a:rPr lang="en-GB" sz="1100" dirty="0">
                <a:solidFill>
                  <a:schemeClr val="tx1"/>
                </a:solidFill>
                <a:latin typeface="Arial" panose="020B0604020202020204" pitchFamily="34" charset="0"/>
                <a:cs typeface="Arial" panose="020B0604020202020204" pitchFamily="34" charset="0"/>
              </a:rPr>
              <a:t> (</a:t>
            </a:r>
            <a:r>
              <a:rPr lang="en-GB" sz="1100" i="1" dirty="0">
                <a:solidFill>
                  <a:schemeClr val="tx1"/>
                </a:solidFill>
                <a:latin typeface="Arial" panose="020B0604020202020204" pitchFamily="34" charset="0"/>
                <a:cs typeface="Arial" panose="020B0604020202020204" pitchFamily="34" charset="0"/>
              </a:rPr>
              <a:t>HER2</a:t>
            </a:r>
            <a:r>
              <a:rPr lang="en-GB" sz="1100" dirty="0">
                <a:solidFill>
                  <a:schemeClr val="tx1"/>
                </a:solidFill>
                <a:latin typeface="Arial" panose="020B0604020202020204" pitchFamily="34" charset="0"/>
                <a:cs typeface="Arial" panose="020B0604020202020204" pitchFamily="34" charset="0"/>
              </a:rPr>
              <a:t>)</a:t>
            </a:r>
            <a:endParaRPr lang="en-GB" sz="1100" dirty="0">
              <a:solidFill>
                <a:schemeClr val="tx1"/>
              </a:solidFill>
              <a:highlight>
                <a:srgbClr val="FFFF00"/>
              </a:highlight>
              <a:latin typeface="Arial" panose="020B0604020202020204" pitchFamily="34" charset="0"/>
              <a:cs typeface="Arial" panose="020B0604020202020204" pitchFamily="34" charset="0"/>
            </a:endParaRPr>
          </a:p>
          <a:p>
            <a:r>
              <a:rPr lang="en-GB" sz="1100" b="1" i="1" dirty="0">
                <a:solidFill>
                  <a:schemeClr val="tx1"/>
                </a:solidFill>
                <a:latin typeface="Arial" panose="020B0604020202020204" pitchFamily="34" charset="0"/>
                <a:cs typeface="Arial" panose="020B0604020202020204" pitchFamily="34" charset="0"/>
              </a:rPr>
              <a:t>If no prior immunotherapy:</a:t>
            </a:r>
          </a:p>
          <a:p>
            <a:pPr marL="171450" indent="-171450">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Pembrolizumab (MSI-H, </a:t>
            </a:r>
            <a:r>
              <a:rPr lang="en-GB" sz="1100" dirty="0" err="1">
                <a:solidFill>
                  <a:schemeClr val="tx1"/>
                </a:solidFill>
                <a:latin typeface="Arial" panose="020B0604020202020204" pitchFamily="34" charset="0"/>
                <a:cs typeface="Arial" panose="020B0604020202020204" pitchFamily="34" charset="0"/>
              </a:rPr>
              <a:t>dMMR</a:t>
            </a:r>
            <a:r>
              <a:rPr lang="en-GB" sz="1100" dirty="0">
                <a:solidFill>
                  <a:schemeClr val="tx1"/>
                </a:solidFill>
                <a:latin typeface="Arial" panose="020B0604020202020204" pitchFamily="34" charset="0"/>
                <a:cs typeface="Arial" panose="020B0604020202020204" pitchFamily="34" charset="0"/>
              </a:rPr>
              <a:t>, or TMB-H)</a:t>
            </a:r>
          </a:p>
          <a:p>
            <a:pPr marL="171450" indent="-171450">
              <a:buFont typeface="Arial" panose="020B0604020202020204" pitchFamily="34" charset="0"/>
              <a:buChar char="•"/>
            </a:pPr>
            <a:r>
              <a:rPr lang="en-GB" sz="1100" dirty="0" err="1">
                <a:solidFill>
                  <a:schemeClr val="tx1"/>
                </a:solidFill>
                <a:latin typeface="Arial" panose="020B0604020202020204" pitchFamily="34" charset="0"/>
                <a:cs typeface="Arial" panose="020B0604020202020204" pitchFamily="34" charset="0"/>
              </a:rPr>
              <a:t>Dostarlimab</a:t>
            </a:r>
            <a:r>
              <a:rPr lang="en-GB" sz="1100" dirty="0">
                <a:solidFill>
                  <a:schemeClr val="tx1"/>
                </a:solidFill>
                <a:latin typeface="Arial" panose="020B0604020202020204" pitchFamily="34" charset="0"/>
                <a:cs typeface="Arial" panose="020B0604020202020204" pitchFamily="34" charset="0"/>
              </a:rPr>
              <a:t> (MSI-H or </a:t>
            </a:r>
            <a:r>
              <a:rPr lang="en-GB" sz="1100" dirty="0" err="1">
                <a:solidFill>
                  <a:schemeClr val="tx1"/>
                </a:solidFill>
                <a:latin typeface="Arial" panose="020B0604020202020204" pitchFamily="34" charset="0"/>
                <a:cs typeface="Arial" panose="020B0604020202020204" pitchFamily="34" charset="0"/>
              </a:rPr>
              <a:t>dMMR</a:t>
            </a:r>
            <a:r>
              <a:rPr lang="en-GB" sz="1100" dirty="0">
                <a:solidFill>
                  <a:schemeClr val="tx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Nivolumab + ipilimumab (TMB-H)</a:t>
            </a:r>
          </a:p>
        </p:txBody>
      </p:sp>
      <p:cxnSp>
        <p:nvCxnSpPr>
          <p:cNvPr id="56" name="Straight Arrow Connector 55">
            <a:extLst>
              <a:ext uri="{FF2B5EF4-FFF2-40B4-BE49-F238E27FC236}">
                <a16:creationId xmlns:a16="http://schemas.microsoft.com/office/drawing/2014/main" id="{68877484-8BB7-35E8-D13C-2839DE804572}"/>
              </a:ext>
            </a:extLst>
          </p:cNvPr>
          <p:cNvCxnSpPr>
            <a:cxnSpLocks/>
          </p:cNvCxnSpPr>
          <p:nvPr/>
        </p:nvCxnSpPr>
        <p:spPr>
          <a:xfrm>
            <a:off x="3258892" y="2928446"/>
            <a:ext cx="7006" cy="2876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7" name="Straight Arrow Connector 56">
            <a:extLst>
              <a:ext uri="{FF2B5EF4-FFF2-40B4-BE49-F238E27FC236}">
                <a16:creationId xmlns:a16="http://schemas.microsoft.com/office/drawing/2014/main" id="{68E3DDC6-F5D0-56B8-2539-28100D487210}"/>
              </a:ext>
            </a:extLst>
          </p:cNvPr>
          <p:cNvCxnSpPr>
            <a:cxnSpLocks/>
          </p:cNvCxnSpPr>
          <p:nvPr/>
        </p:nvCxnSpPr>
        <p:spPr>
          <a:xfrm>
            <a:off x="6126869" y="2934438"/>
            <a:ext cx="7006" cy="2876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C93B9626-EAD2-BB5A-7A23-40585D7AB8FF}"/>
              </a:ext>
            </a:extLst>
          </p:cNvPr>
          <p:cNvCxnSpPr>
            <a:cxnSpLocks/>
          </p:cNvCxnSpPr>
          <p:nvPr/>
        </p:nvCxnSpPr>
        <p:spPr>
          <a:xfrm>
            <a:off x="7896200" y="1316669"/>
            <a:ext cx="7525" cy="4272571"/>
          </a:xfrm>
          <a:prstGeom prst="line">
            <a:avLst/>
          </a:prstGeom>
          <a:ln w="285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7C8E026C-7DA2-56E4-1F95-861BFBBFDAB4}"/>
              </a:ext>
            </a:extLst>
          </p:cNvPr>
          <p:cNvSpPr txBox="1"/>
          <p:nvPr/>
        </p:nvSpPr>
        <p:spPr>
          <a:xfrm>
            <a:off x="8443070" y="901906"/>
            <a:ext cx="3113871" cy="523220"/>
          </a:xfrm>
          <a:prstGeom prst="rect">
            <a:avLst/>
          </a:prstGeom>
          <a:noFill/>
        </p:spPr>
        <p:txBody>
          <a:bodyPr wrap="square" rtlCol="0">
            <a:spAutoFit/>
          </a:bodyPr>
          <a:lstStyle/>
          <a:p>
            <a:pPr algn="ctr"/>
            <a:r>
              <a:rPr lang="en-GB" sz="1400" b="1" dirty="0">
                <a:latin typeface="Arial" panose="020B0604020202020204" pitchFamily="34" charset="0"/>
                <a:ea typeface="Aileron Bold" charset="0"/>
                <a:cs typeface="Arial" panose="020B0604020202020204" pitchFamily="34" charset="0"/>
              </a:rPr>
              <a:t>Targeted therapies</a:t>
            </a:r>
          </a:p>
          <a:p>
            <a:pPr algn="ctr"/>
            <a:r>
              <a:rPr lang="en-GB" sz="1400" b="1" dirty="0">
                <a:latin typeface="Arial" panose="020B0604020202020204" pitchFamily="34" charset="0"/>
                <a:ea typeface="Aileron Bold" charset="0"/>
                <a:cs typeface="Arial" panose="020B0604020202020204" pitchFamily="34" charset="0"/>
              </a:rPr>
              <a:t>Useful in certain circumstances</a:t>
            </a:r>
          </a:p>
        </p:txBody>
      </p:sp>
      <p:sp>
        <p:nvSpPr>
          <p:cNvPr id="16" name="TextBox 15">
            <a:extLst>
              <a:ext uri="{FF2B5EF4-FFF2-40B4-BE49-F238E27FC236}">
                <a16:creationId xmlns:a16="http://schemas.microsoft.com/office/drawing/2014/main" id="{070D15D4-F94A-700F-4558-7BC8454B8775}"/>
              </a:ext>
            </a:extLst>
          </p:cNvPr>
          <p:cNvSpPr txBox="1"/>
          <p:nvPr/>
        </p:nvSpPr>
        <p:spPr>
          <a:xfrm>
            <a:off x="620183" y="769335"/>
            <a:ext cx="3608680" cy="369332"/>
          </a:xfrm>
          <a:prstGeom prst="rect">
            <a:avLst/>
          </a:prstGeom>
          <a:noFill/>
        </p:spPr>
        <p:txBody>
          <a:bodyPr wrap="none" rtlCol="0">
            <a:spAutoFit/>
          </a:bodyPr>
          <a:lstStyle/>
          <a:p>
            <a:r>
              <a:rPr lang="en-US" b="1" dirty="0">
                <a:solidFill>
                  <a:schemeClr val="accent1"/>
                </a:solidFill>
                <a:latin typeface="Arial" panose="020B0604020202020204" pitchFamily="34" charset="0"/>
                <a:ea typeface="Aileron Bold" charset="0"/>
                <a:cs typeface="Arial" panose="020B0604020202020204" pitchFamily="34" charset="0"/>
              </a:rPr>
              <a:t>BASED ON NCCN GUIDELINES</a:t>
            </a:r>
            <a:endParaRPr lang="en-GB" b="1" dirty="0">
              <a:solidFill>
                <a:schemeClr val="accent1"/>
              </a:solidFill>
              <a:latin typeface="Arial" panose="020B0604020202020204" pitchFamily="34" charset="0"/>
              <a:ea typeface="Aileron Bold" charset="0"/>
              <a:cs typeface="Arial" panose="020B0604020202020204" pitchFamily="34" charset="0"/>
            </a:endParaRPr>
          </a:p>
        </p:txBody>
      </p:sp>
      <p:sp>
        <p:nvSpPr>
          <p:cNvPr id="2" name="TextBox 1">
            <a:extLst>
              <a:ext uri="{FF2B5EF4-FFF2-40B4-BE49-F238E27FC236}">
                <a16:creationId xmlns:a16="http://schemas.microsoft.com/office/drawing/2014/main" id="{1C71C16A-67DD-5372-C551-ADAE6F491B89}"/>
              </a:ext>
            </a:extLst>
          </p:cNvPr>
          <p:cNvSpPr txBox="1"/>
          <p:nvPr/>
        </p:nvSpPr>
        <p:spPr>
          <a:xfrm>
            <a:off x="8226675" y="3072287"/>
            <a:ext cx="3523524" cy="769441"/>
          </a:xfrm>
          <a:prstGeom prst="rect">
            <a:avLst/>
          </a:prstGeom>
          <a:noFill/>
        </p:spPr>
        <p:txBody>
          <a:bodyPr wrap="square" rtlCol="0">
            <a:spAutoFit/>
          </a:bodyPr>
          <a:lstStyle/>
          <a:p>
            <a:r>
              <a:rPr lang="en-US" sz="1100" dirty="0">
                <a:solidFill>
                  <a:srgbClr val="505050"/>
                </a:solidFill>
                <a:latin typeface="Arial" panose="020B0604020202020204" pitchFamily="34" charset="0"/>
                <a:ea typeface="Aileron Bold" charset="0"/>
                <a:cs typeface="Arial" panose="020B0604020202020204" pitchFamily="34" charset="0"/>
              </a:rPr>
              <a:t>Chemotherapy is recommended as front-line therapy for </a:t>
            </a:r>
            <a:r>
              <a:rPr lang="en-US" sz="1100" dirty="0" err="1">
                <a:solidFill>
                  <a:srgbClr val="505050"/>
                </a:solidFill>
                <a:latin typeface="Arial" panose="020B0604020202020204" pitchFamily="34" charset="0"/>
                <a:ea typeface="Aileron Bold" charset="0"/>
                <a:cs typeface="Arial" panose="020B0604020202020204" pitchFamily="34" charset="0"/>
              </a:rPr>
              <a:t>mPDAC</a:t>
            </a:r>
            <a:r>
              <a:rPr lang="en-US" sz="1100" dirty="0">
                <a:solidFill>
                  <a:srgbClr val="505050"/>
                </a:solidFill>
                <a:latin typeface="Arial" panose="020B0604020202020204" pitchFamily="34" charset="0"/>
                <a:ea typeface="Aileron Bold" charset="0"/>
                <a:cs typeface="Arial" panose="020B0604020202020204" pitchFamily="34" charset="0"/>
              </a:rPr>
              <a:t> patients, but targeted therapies may be useful in certain circumstances (e.g. if a patient can no longer tolerate chemotherapy)  </a:t>
            </a:r>
            <a:endParaRPr lang="en-GB" sz="1100" dirty="0">
              <a:solidFill>
                <a:srgbClr val="505050"/>
              </a:solidFill>
              <a:latin typeface="Arial" panose="020B0604020202020204" pitchFamily="34" charset="0"/>
              <a:ea typeface="Aileron Bold" charset="0"/>
              <a:cs typeface="Arial" panose="020B0604020202020204" pitchFamily="34" charset="0"/>
            </a:endParaRPr>
          </a:p>
        </p:txBody>
      </p:sp>
    </p:spTree>
    <p:extLst>
      <p:ext uri="{BB962C8B-B14F-4D97-AF65-F5344CB8AC3E}">
        <p14:creationId xmlns:p14="http://schemas.microsoft.com/office/powerpoint/2010/main" val="74439351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706A31-D790-E259-3793-B5D4985C463E}"/>
              </a:ext>
            </a:extLst>
          </p:cNvPr>
          <p:cNvSpPr>
            <a:spLocks noGrp="1"/>
          </p:cNvSpPr>
          <p:nvPr>
            <p:ph type="title"/>
          </p:nvPr>
        </p:nvSpPr>
        <p:spPr>
          <a:xfrm>
            <a:off x="619201" y="259200"/>
            <a:ext cx="10963199" cy="864000"/>
          </a:xfrm>
        </p:spPr>
        <p:txBody>
          <a:bodyPr/>
          <a:lstStyle/>
          <a:p>
            <a:r>
              <a:rPr lang="en-GB" dirty="0"/>
              <a:t>Systemic therapies for intermediate PS 2 or higher</a:t>
            </a:r>
          </a:p>
        </p:txBody>
      </p:sp>
      <p:sp>
        <p:nvSpPr>
          <p:cNvPr id="2" name="Slide Number Placeholder 1">
            <a:extLst>
              <a:ext uri="{FF2B5EF4-FFF2-40B4-BE49-F238E27FC236}">
                <a16:creationId xmlns:a16="http://schemas.microsoft.com/office/drawing/2014/main" id="{9032877C-7851-B4B1-E7A4-627B516A7674}"/>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9</a:t>
            </a:fld>
            <a:endParaRPr lang="en-GB" dirty="0"/>
          </a:p>
        </p:txBody>
      </p:sp>
      <p:sp>
        <p:nvSpPr>
          <p:cNvPr id="8" name="Content Placeholder 7">
            <a:extLst>
              <a:ext uri="{FF2B5EF4-FFF2-40B4-BE49-F238E27FC236}">
                <a16:creationId xmlns:a16="http://schemas.microsoft.com/office/drawing/2014/main" id="{4BCF457D-C073-DD6A-7636-8F384B668DD4}"/>
              </a:ext>
            </a:extLst>
          </p:cNvPr>
          <p:cNvSpPr>
            <a:spLocks noGrp="1"/>
          </p:cNvSpPr>
          <p:nvPr>
            <p:ph sz="quarter" idx="15"/>
          </p:nvPr>
        </p:nvSpPr>
        <p:spPr/>
        <p:txBody>
          <a:bodyPr anchor="b" anchorCtr="0"/>
          <a:lstStyle/>
          <a:p>
            <a:r>
              <a:rPr lang="en-GB" sz="1000" dirty="0">
                <a:solidFill>
                  <a:schemeClr val="tx2"/>
                </a:solidFill>
              </a:rPr>
              <a:t>5-FU, fluorouracil; BRAF, B-Raf proto-oncogene serine/threonine kinase; BRCA1/2, </a:t>
            </a:r>
            <a:r>
              <a:rPr lang="en-GB" sz="1000" dirty="0" err="1">
                <a:solidFill>
                  <a:schemeClr val="tx2"/>
                </a:solidFill>
              </a:rPr>
              <a:t>BReast</a:t>
            </a:r>
            <a:r>
              <a:rPr lang="en-GB" sz="1000" dirty="0">
                <a:solidFill>
                  <a:schemeClr val="tx2"/>
                </a:solidFill>
              </a:rPr>
              <a:t> </a:t>
            </a:r>
            <a:r>
              <a:rPr lang="en-GB" sz="1000" dirty="0" err="1">
                <a:solidFill>
                  <a:schemeClr val="tx2"/>
                </a:solidFill>
              </a:rPr>
              <a:t>CAncer</a:t>
            </a:r>
            <a:r>
              <a:rPr lang="en-GB" sz="1000" dirty="0">
                <a:solidFill>
                  <a:schemeClr val="tx2"/>
                </a:solidFill>
              </a:rPr>
              <a:t> 1/2 gene; </a:t>
            </a:r>
            <a:r>
              <a:rPr lang="en-GB" sz="1000" dirty="0" err="1">
                <a:solidFill>
                  <a:schemeClr val="tx2"/>
                </a:solidFill>
              </a:rPr>
              <a:t>CapeOX</a:t>
            </a:r>
            <a:r>
              <a:rPr lang="en-GB" sz="1000" dirty="0">
                <a:solidFill>
                  <a:schemeClr val="tx2"/>
                </a:solidFill>
              </a:rPr>
              <a:t>, capecitabine and oxaliplatin</a:t>
            </a:r>
            <a:r>
              <a:rPr lang="en-GB" sz="1000">
                <a:solidFill>
                  <a:schemeClr val="tx2"/>
                </a:solidFill>
              </a:rPr>
              <a:t>; dMMR</a:t>
            </a:r>
            <a:r>
              <a:rPr lang="en-GB" sz="1000" dirty="0">
                <a:solidFill>
                  <a:schemeClr val="tx2"/>
                </a:solidFill>
              </a:rPr>
              <a:t>, deficient DNA mismatch repair; FOLFOX, folinic acid (leucovorin calcium), fluorouracil, and oxaliplatin; FOLFIRI, folinic acid (leucovorin calcium), fluorouracil and irinotecan; KRAS, Kirsten rat sarcoma viral oncogene homolog; LV, leucovorin calcium (folinic acid); MSI-H, microsatellite instability-high; Nab, nanoparticle albumin-bound; NCCN, National Comprehensive Cancer Network; NRG1, neuregulin-1; NTRK, neurotrophic tyrosine receptor kinase; PALB2, partner and localiser of BRCA2; PS, performance status; RET, rearranged during transfection; TMB-H, tumour mutational burden-high</a:t>
            </a:r>
            <a:endParaRPr lang="en-GB" sz="1000" dirty="0">
              <a:solidFill>
                <a:schemeClr val="tx2"/>
              </a:solidFill>
              <a:highlight>
                <a:srgbClr val="00FF00"/>
              </a:highlight>
            </a:endParaRPr>
          </a:p>
          <a:p>
            <a:r>
              <a:rPr lang="en-GB" sz="1000" dirty="0">
                <a:solidFill>
                  <a:schemeClr val="tx2"/>
                </a:solidFill>
              </a:rPr>
              <a:t>NCCN Guidelines Version 3.2024. Available at: </a:t>
            </a:r>
            <a:r>
              <a:rPr lang="en-GB" sz="1000" dirty="0">
                <a:solidFill>
                  <a:schemeClr val="tx2"/>
                </a:solidFill>
                <a:hlinkClick r:id="rId2">
                  <a:extLst>
                    <a:ext uri="{A12FA001-AC4F-418D-AE19-62706E023703}">
                      <ahyp:hlinkClr xmlns:ahyp="http://schemas.microsoft.com/office/drawing/2018/hyperlinkcolor" val="tx"/>
                    </a:ext>
                  </a:extLst>
                </a:hlinkClick>
              </a:rPr>
              <a:t>https://www.nccn.org/guidelines/guidelines-detail?category=1&amp;id=1455</a:t>
            </a:r>
            <a:r>
              <a:rPr lang="en-GB" sz="1000" dirty="0">
                <a:solidFill>
                  <a:schemeClr val="tx2"/>
                </a:solidFill>
              </a:rPr>
              <a:t>. Accessed October 2024; </a:t>
            </a:r>
            <a:endParaRPr lang="en-GB" sz="1000" dirty="0">
              <a:solidFill>
                <a:schemeClr val="tx2"/>
              </a:solidFill>
              <a:highlight>
                <a:srgbClr val="FFFF00"/>
              </a:highlight>
            </a:endParaRPr>
          </a:p>
        </p:txBody>
      </p:sp>
      <p:sp>
        <p:nvSpPr>
          <p:cNvPr id="10" name="TextBox 9">
            <a:extLst>
              <a:ext uri="{FF2B5EF4-FFF2-40B4-BE49-F238E27FC236}">
                <a16:creationId xmlns:a16="http://schemas.microsoft.com/office/drawing/2014/main" id="{5F918A57-1CF9-64AD-1986-2883F5EC6428}"/>
              </a:ext>
            </a:extLst>
          </p:cNvPr>
          <p:cNvSpPr txBox="1"/>
          <p:nvPr/>
        </p:nvSpPr>
        <p:spPr>
          <a:xfrm>
            <a:off x="561923" y="3411041"/>
            <a:ext cx="1266693" cy="307777"/>
          </a:xfrm>
          <a:prstGeom prst="rect">
            <a:avLst/>
          </a:prstGeom>
          <a:noFill/>
        </p:spPr>
        <p:txBody>
          <a:bodyPr wrap="none" rtlCol="0">
            <a:spAutoFit/>
          </a:bodyPr>
          <a:lstStyle/>
          <a:p>
            <a:r>
              <a:rPr lang="en-GB" sz="1400" b="1" dirty="0">
                <a:latin typeface="Arial" panose="020B0604020202020204" pitchFamily="34" charset="0"/>
                <a:ea typeface="Aileron Bold" charset="0"/>
                <a:cs typeface="Arial" panose="020B0604020202020204" pitchFamily="34" charset="0"/>
              </a:rPr>
              <a:t>Maintenance</a:t>
            </a:r>
          </a:p>
        </p:txBody>
      </p:sp>
      <p:cxnSp>
        <p:nvCxnSpPr>
          <p:cNvPr id="13" name="Straight Arrow Connector 12">
            <a:extLst>
              <a:ext uri="{FF2B5EF4-FFF2-40B4-BE49-F238E27FC236}">
                <a16:creationId xmlns:a16="http://schemas.microsoft.com/office/drawing/2014/main" id="{F5B843A0-CFFE-F053-8ED9-03E12A702B67}"/>
              </a:ext>
            </a:extLst>
          </p:cNvPr>
          <p:cNvCxnSpPr>
            <a:cxnSpLocks/>
          </p:cNvCxnSpPr>
          <p:nvPr/>
        </p:nvCxnSpPr>
        <p:spPr>
          <a:xfrm>
            <a:off x="6000134" y="3854289"/>
            <a:ext cx="7006" cy="2876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a:extLst>
              <a:ext uri="{FF2B5EF4-FFF2-40B4-BE49-F238E27FC236}">
                <a16:creationId xmlns:a16="http://schemas.microsoft.com/office/drawing/2014/main" id="{7EADA6B1-C3C1-FEED-B619-CF7E9F7B2C0C}"/>
              </a:ext>
            </a:extLst>
          </p:cNvPr>
          <p:cNvCxnSpPr>
            <a:cxnSpLocks/>
          </p:cNvCxnSpPr>
          <p:nvPr/>
        </p:nvCxnSpPr>
        <p:spPr>
          <a:xfrm>
            <a:off x="3097821" y="3860162"/>
            <a:ext cx="7006" cy="2876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Rectangle 14">
            <a:extLst>
              <a:ext uri="{FF2B5EF4-FFF2-40B4-BE49-F238E27FC236}">
                <a16:creationId xmlns:a16="http://schemas.microsoft.com/office/drawing/2014/main" id="{A1E49E08-5A25-2973-AC0C-7B6AA991B9C8}"/>
              </a:ext>
            </a:extLst>
          </p:cNvPr>
          <p:cNvSpPr/>
          <p:nvPr/>
        </p:nvSpPr>
        <p:spPr>
          <a:xfrm>
            <a:off x="1838690" y="1563938"/>
            <a:ext cx="2706264" cy="149262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Capecitabine</a:t>
            </a:r>
          </a:p>
          <a:p>
            <a:pPr algn="ctr"/>
            <a:r>
              <a:rPr lang="en-GB" sz="1400" dirty="0">
                <a:latin typeface="Arial" panose="020B0604020202020204" pitchFamily="34" charset="0"/>
                <a:cs typeface="Arial" panose="020B0604020202020204" pitchFamily="34" charset="0"/>
              </a:rPr>
              <a:t>FOLFOX, FOLFIRI, </a:t>
            </a:r>
            <a:r>
              <a:rPr lang="en-GB" sz="1400" dirty="0" err="1">
                <a:latin typeface="Arial" panose="020B0604020202020204" pitchFamily="34" charset="0"/>
                <a:cs typeface="Arial" panose="020B0604020202020204" pitchFamily="34" charset="0"/>
              </a:rPr>
              <a:t>CapeOx</a:t>
            </a:r>
            <a:endParaRPr lang="en-GB" sz="1400" dirty="0">
              <a:latin typeface="Arial" panose="020B0604020202020204" pitchFamily="34" charset="0"/>
              <a:cs typeface="Arial" panose="020B0604020202020204" pitchFamily="34" charset="0"/>
            </a:endParaRPr>
          </a:p>
          <a:p>
            <a:pPr algn="ctr"/>
            <a:r>
              <a:rPr lang="en-GB" sz="1400" dirty="0">
                <a:latin typeface="Arial" panose="020B0604020202020204" pitchFamily="34" charset="0"/>
                <a:cs typeface="Arial" panose="020B0604020202020204" pitchFamily="34" charset="0"/>
              </a:rPr>
              <a:t>5-FU</a:t>
            </a:r>
          </a:p>
          <a:p>
            <a:pPr algn="ctr"/>
            <a:endParaRPr lang="en-GB" sz="1400"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3370A7E5-173E-950B-170C-F571EC71663B}"/>
              </a:ext>
            </a:extLst>
          </p:cNvPr>
          <p:cNvSpPr/>
          <p:nvPr/>
        </p:nvSpPr>
        <p:spPr>
          <a:xfrm>
            <a:off x="4647002" y="1571130"/>
            <a:ext cx="2706264" cy="149262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Gemcitabine + Nab-paclitaxel </a:t>
            </a:r>
          </a:p>
          <a:p>
            <a:pPr algn="ctr"/>
            <a:r>
              <a:rPr lang="en-GB" sz="1400" dirty="0">
                <a:latin typeface="Arial" panose="020B0604020202020204" pitchFamily="34" charset="0"/>
                <a:cs typeface="Arial" panose="020B0604020202020204" pitchFamily="34" charset="0"/>
              </a:rPr>
              <a:t>Gemcitabine</a:t>
            </a:r>
          </a:p>
          <a:p>
            <a:pPr algn="ctr"/>
            <a:endParaRPr lang="en-GB" sz="14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DABA9B6-C02A-E7DD-159C-BD07C8E11359}"/>
              </a:ext>
            </a:extLst>
          </p:cNvPr>
          <p:cNvSpPr txBox="1"/>
          <p:nvPr/>
        </p:nvSpPr>
        <p:spPr>
          <a:xfrm>
            <a:off x="614554" y="2041553"/>
            <a:ext cx="939681" cy="307777"/>
          </a:xfrm>
          <a:prstGeom prst="rect">
            <a:avLst/>
          </a:prstGeom>
          <a:noFill/>
        </p:spPr>
        <p:txBody>
          <a:bodyPr wrap="none" rtlCol="0">
            <a:spAutoFit/>
          </a:bodyPr>
          <a:lstStyle/>
          <a:p>
            <a:r>
              <a:rPr lang="en-GB" sz="1400" b="1" dirty="0">
                <a:latin typeface="Arial" panose="020B0604020202020204" pitchFamily="34" charset="0"/>
                <a:ea typeface="Aileron Bold" charset="0"/>
                <a:cs typeface="Arial" panose="020B0604020202020204" pitchFamily="34" charset="0"/>
              </a:rPr>
              <a:t>First-line</a:t>
            </a:r>
          </a:p>
        </p:txBody>
      </p:sp>
      <p:sp>
        <p:nvSpPr>
          <p:cNvPr id="18" name="Rectangle 17">
            <a:extLst>
              <a:ext uri="{FF2B5EF4-FFF2-40B4-BE49-F238E27FC236}">
                <a16:creationId xmlns:a16="http://schemas.microsoft.com/office/drawing/2014/main" id="{85942B07-22EB-8874-9F90-D103CAD38D03}"/>
              </a:ext>
            </a:extLst>
          </p:cNvPr>
          <p:cNvSpPr/>
          <p:nvPr/>
        </p:nvSpPr>
        <p:spPr>
          <a:xfrm>
            <a:off x="8006775" y="1584511"/>
            <a:ext cx="3686054" cy="1492621"/>
          </a:xfrm>
          <a:prstGeom prst="rect">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l">
              <a:buFont typeface="Arial" panose="020B0604020202020204" pitchFamily="34" charset="0"/>
              <a:buChar char="•"/>
            </a:pPr>
            <a:r>
              <a:rPr lang="en-GB" sz="1100" i="0" u="none" strike="noStrike" baseline="0" dirty="0" err="1">
                <a:latin typeface="Arial" panose="020B0604020202020204" pitchFamily="34" charset="0"/>
                <a:cs typeface="Arial" panose="020B0604020202020204" pitchFamily="34" charset="0"/>
              </a:rPr>
              <a:t>Entrectinib</a:t>
            </a:r>
            <a:r>
              <a:rPr lang="en-GB" sz="1100" i="0" u="none" strike="noStrike" baseline="0" dirty="0">
                <a:latin typeface="Arial" panose="020B0604020202020204" pitchFamily="34" charset="0"/>
                <a:cs typeface="Arial" panose="020B0604020202020204" pitchFamily="34" charset="0"/>
              </a:rPr>
              <a:t>, Larotrectinib, </a:t>
            </a:r>
            <a:r>
              <a:rPr lang="en-GB" sz="1100" i="0" u="none" strike="noStrike" baseline="0" dirty="0" err="1">
                <a:latin typeface="Arial" panose="020B0604020202020204" pitchFamily="34" charset="0"/>
                <a:cs typeface="Arial" panose="020B0604020202020204" pitchFamily="34" charset="0"/>
              </a:rPr>
              <a:t>Repotrectinib</a:t>
            </a:r>
            <a:r>
              <a:rPr lang="en-GB" sz="1100" i="0" u="none" strike="noStrike" baseline="0" dirty="0">
                <a:latin typeface="Arial" panose="020B0604020202020204" pitchFamily="34" charset="0"/>
                <a:cs typeface="Arial" panose="020B0604020202020204" pitchFamily="34" charset="0"/>
              </a:rPr>
              <a:t> (</a:t>
            </a:r>
            <a:r>
              <a:rPr lang="en-GB" sz="1100" i="1" u="none" strike="noStrike" baseline="0" dirty="0">
                <a:latin typeface="Arial" panose="020B0604020202020204" pitchFamily="34" charset="0"/>
                <a:cs typeface="Arial" panose="020B0604020202020204" pitchFamily="34" charset="0"/>
              </a:rPr>
              <a:t>NTRK </a:t>
            </a:r>
            <a:r>
              <a:rPr lang="en-GB" sz="1100" u="none" strike="noStrike" baseline="0" dirty="0">
                <a:latin typeface="Arial" panose="020B0604020202020204" pitchFamily="34" charset="0"/>
                <a:cs typeface="Arial" panose="020B0604020202020204" pitchFamily="34" charset="0"/>
              </a:rPr>
              <a:t>fusion</a:t>
            </a:r>
            <a:r>
              <a:rPr lang="en-GB" sz="1100" i="1" u="none" strike="noStrike" baseline="0" dirty="0">
                <a:latin typeface="Arial" panose="020B0604020202020204" pitchFamily="34" charset="0"/>
                <a:cs typeface="Arial" panose="020B0604020202020204" pitchFamily="34" charset="0"/>
              </a:rPr>
              <a:t>)</a:t>
            </a:r>
            <a:endParaRPr lang="en-GB" sz="1100" i="0" u="none" strike="noStrike"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Dabrafenib + trametinib (</a:t>
            </a:r>
            <a:r>
              <a:rPr lang="en-GB" sz="1100" i="1" dirty="0">
                <a:latin typeface="Arial" panose="020B0604020202020204" pitchFamily="34" charset="0"/>
                <a:cs typeface="Arial" panose="020B0604020202020204" pitchFamily="34" charset="0"/>
              </a:rPr>
              <a:t>BRAF </a:t>
            </a:r>
            <a:r>
              <a:rPr lang="en-GB" sz="1100" dirty="0">
                <a:latin typeface="Arial" panose="020B0604020202020204" pitchFamily="34" charset="0"/>
                <a:cs typeface="Arial" panose="020B0604020202020204" pitchFamily="34" charset="0"/>
              </a:rPr>
              <a:t>V600E mutation</a:t>
            </a:r>
            <a:r>
              <a:rPr lang="en-GB" sz="1000" dirty="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err="1">
                <a:latin typeface="Arial" panose="020B0604020202020204" pitchFamily="34" charset="0"/>
                <a:cs typeface="Arial" panose="020B0604020202020204" pitchFamily="34" charset="0"/>
              </a:rPr>
              <a:t>Selpercatinib</a:t>
            </a:r>
            <a:r>
              <a:rPr lang="en-GB" sz="1100" dirty="0">
                <a:latin typeface="Arial" panose="020B0604020202020204" pitchFamily="34" charset="0"/>
                <a:cs typeface="Arial" panose="020B0604020202020204" pitchFamily="34" charset="0"/>
              </a:rPr>
              <a:t> (</a:t>
            </a:r>
            <a:r>
              <a:rPr lang="en-GB" sz="1100" i="1" dirty="0">
                <a:latin typeface="Arial" panose="020B0604020202020204" pitchFamily="34" charset="0"/>
                <a:cs typeface="Arial" panose="020B0604020202020204" pitchFamily="34" charset="0"/>
              </a:rPr>
              <a:t>RET </a:t>
            </a:r>
            <a:r>
              <a:rPr lang="en-GB" sz="1100" dirty="0">
                <a:latin typeface="Arial" panose="020B0604020202020204" pitchFamily="34" charset="0"/>
                <a:cs typeface="Arial" panose="020B0604020202020204" pitchFamily="34" charset="0"/>
              </a:rPr>
              <a:t>fusion</a:t>
            </a:r>
            <a:r>
              <a:rPr lang="en-GB" sz="1100" i="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[ECOG PS 2 only for first-line]</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Pembrolizumab (MSI-H, </a:t>
            </a:r>
            <a:r>
              <a:rPr lang="en-GB" sz="1100" dirty="0" err="1">
                <a:latin typeface="Arial" panose="020B0604020202020204" pitchFamily="34" charset="0"/>
                <a:cs typeface="Arial" panose="020B0604020202020204" pitchFamily="34" charset="0"/>
              </a:rPr>
              <a:t>dMMR</a:t>
            </a:r>
            <a:r>
              <a:rPr lang="en-GB" sz="1100" dirty="0">
                <a:latin typeface="Arial" panose="020B0604020202020204" pitchFamily="34" charset="0"/>
                <a:cs typeface="Arial" panose="020B0604020202020204" pitchFamily="34" charset="0"/>
              </a:rPr>
              <a:t>, or TMB-H)</a:t>
            </a:r>
          </a:p>
          <a:p>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D2681F7C-E79F-FA45-6EB3-8E3BA72D4B7C}"/>
              </a:ext>
            </a:extLst>
          </p:cNvPr>
          <p:cNvSpPr txBox="1"/>
          <p:nvPr/>
        </p:nvSpPr>
        <p:spPr>
          <a:xfrm>
            <a:off x="1838691" y="3352412"/>
            <a:ext cx="5514575" cy="523220"/>
          </a:xfrm>
          <a:prstGeom prst="rect">
            <a:avLst/>
          </a:prstGeom>
          <a:solidFill>
            <a:schemeClr val="tx2">
              <a:lumMod val="40000"/>
              <a:lumOff val="60000"/>
            </a:schemeClr>
          </a:solidFill>
        </p:spPr>
        <p:txBody>
          <a:bodyPr wrap="square" rtlCol="0">
            <a:spAutoFit/>
          </a:bodyPr>
          <a:lstStyle/>
          <a:p>
            <a:pPr algn="ctr"/>
            <a:r>
              <a:rPr lang="en-GB" sz="1400" b="1" i="0" u="none" strike="noStrike" baseline="0" dirty="0">
                <a:latin typeface="Arial" panose="020B0604020202020204" pitchFamily="34" charset="0"/>
                <a:cs typeface="Arial" panose="020B0604020202020204" pitchFamily="34" charset="0"/>
              </a:rPr>
              <a:t>O</a:t>
            </a:r>
            <a:r>
              <a:rPr lang="en-US" sz="1400" b="1" i="0" u="none" strike="noStrike" baseline="0" dirty="0" err="1">
                <a:latin typeface="Arial" panose="020B0604020202020204" pitchFamily="34" charset="0"/>
                <a:cs typeface="Arial" panose="020B0604020202020204" pitchFamily="34" charset="0"/>
              </a:rPr>
              <a:t>laparib</a:t>
            </a:r>
            <a:r>
              <a:rPr lang="en-US" sz="1400" b="1" i="0" u="none" strike="noStrike" baseline="0" dirty="0">
                <a:latin typeface="Arial" panose="020B0604020202020204" pitchFamily="34" charset="0"/>
                <a:cs typeface="Arial" panose="020B0604020202020204" pitchFamily="34" charset="0"/>
              </a:rPr>
              <a:t> </a:t>
            </a:r>
            <a:r>
              <a:rPr lang="en-GB" sz="1400" b="1" i="0" u="none" strike="noStrike" baseline="0" dirty="0">
                <a:latin typeface="Arial" panose="020B0604020202020204" pitchFamily="34" charset="0"/>
                <a:cs typeface="Arial" panose="020B0604020202020204" pitchFamily="34" charset="0"/>
              </a:rPr>
              <a:t>m</a:t>
            </a:r>
            <a:r>
              <a:rPr lang="en-GB" sz="1400" b="1" dirty="0">
                <a:latin typeface="Arial" panose="020B0604020202020204" pitchFamily="34" charset="0"/>
                <a:cs typeface="Arial" panose="020B0604020202020204" pitchFamily="34" charset="0"/>
              </a:rPr>
              <a:t>aintenance, only for patients with </a:t>
            </a:r>
            <a:r>
              <a:rPr lang="en-US" sz="1400" b="1" i="0" u="none" strike="noStrike" baseline="0" dirty="0">
                <a:latin typeface="Arial" panose="020B0604020202020204" pitchFamily="34" charset="0"/>
                <a:cs typeface="Arial" panose="020B0604020202020204" pitchFamily="34" charset="0"/>
              </a:rPr>
              <a:t>germline </a:t>
            </a:r>
            <a:r>
              <a:rPr lang="en-US" sz="1400" b="1" i="1" u="none" strike="noStrike" baseline="0" dirty="0">
                <a:latin typeface="Arial" panose="020B0604020202020204" pitchFamily="34" charset="0"/>
                <a:cs typeface="Arial" panose="020B0604020202020204" pitchFamily="34" charset="0"/>
              </a:rPr>
              <a:t>BRCA1/2 </a:t>
            </a:r>
            <a:r>
              <a:rPr lang="en-GB" sz="1400" b="1" i="0" u="none" strike="noStrike" baseline="0" dirty="0">
                <a:latin typeface="Arial" panose="020B0604020202020204" pitchFamily="34" charset="0"/>
                <a:cs typeface="Arial" panose="020B0604020202020204" pitchFamily="34" charset="0"/>
              </a:rPr>
              <a:t>mutations</a:t>
            </a:r>
            <a:endParaRPr lang="en-GB" sz="1400" dirty="0">
              <a:solidFill>
                <a:srgbClr val="505050"/>
              </a:solidFill>
              <a:latin typeface="Arial" panose="020B0604020202020204" pitchFamily="34" charset="0"/>
              <a:ea typeface="Aileron Bold" charset="0"/>
              <a:cs typeface="Arial" panose="020B0604020202020204" pitchFamily="34" charset="0"/>
            </a:endParaRPr>
          </a:p>
        </p:txBody>
      </p:sp>
      <p:sp>
        <p:nvSpPr>
          <p:cNvPr id="20" name="TextBox 19">
            <a:extLst>
              <a:ext uri="{FF2B5EF4-FFF2-40B4-BE49-F238E27FC236}">
                <a16:creationId xmlns:a16="http://schemas.microsoft.com/office/drawing/2014/main" id="{E2AA374A-CD80-8AE7-5850-853E5FB50CD2}"/>
              </a:ext>
            </a:extLst>
          </p:cNvPr>
          <p:cNvSpPr txBox="1"/>
          <p:nvPr/>
        </p:nvSpPr>
        <p:spPr>
          <a:xfrm>
            <a:off x="560908" y="4581083"/>
            <a:ext cx="1528679" cy="523220"/>
          </a:xfrm>
          <a:prstGeom prst="rect">
            <a:avLst/>
          </a:prstGeom>
          <a:noFill/>
        </p:spPr>
        <p:txBody>
          <a:bodyPr wrap="square" rtlCol="0">
            <a:spAutoFit/>
          </a:bodyPr>
          <a:lstStyle/>
          <a:p>
            <a:r>
              <a:rPr lang="en-GB" sz="1400" b="1" dirty="0">
                <a:latin typeface="Arial" panose="020B0604020202020204" pitchFamily="34" charset="0"/>
                <a:ea typeface="Aileron Bold" charset="0"/>
                <a:cs typeface="Arial" panose="020B0604020202020204" pitchFamily="34" charset="0"/>
              </a:rPr>
              <a:t>Subsequent therapy</a:t>
            </a:r>
          </a:p>
        </p:txBody>
      </p:sp>
      <p:sp>
        <p:nvSpPr>
          <p:cNvPr id="22" name="Rectangle 21">
            <a:extLst>
              <a:ext uri="{FF2B5EF4-FFF2-40B4-BE49-F238E27FC236}">
                <a16:creationId xmlns:a16="http://schemas.microsoft.com/office/drawing/2014/main" id="{87B15B7A-E011-FAF3-C244-B8F99FA7426D}"/>
              </a:ext>
            </a:extLst>
          </p:cNvPr>
          <p:cNvSpPr/>
          <p:nvPr/>
        </p:nvSpPr>
        <p:spPr>
          <a:xfrm>
            <a:off x="1839881" y="4147844"/>
            <a:ext cx="2706264" cy="1492621"/>
          </a:xfrm>
          <a:prstGeom prst="rect">
            <a:avLst/>
          </a:prstGeom>
          <a:solidFill>
            <a:schemeClr val="accent6">
              <a:lumMod val="40000"/>
              <a:lumOff val="6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Liposomal irinotecan (Nal-IRI) +FU/LV </a:t>
            </a:r>
            <a:r>
              <a:rPr lang="en-GB" sz="1400" i="1" dirty="0">
                <a:solidFill>
                  <a:schemeClr val="tx1"/>
                </a:solidFill>
                <a:latin typeface="Arial" panose="020B0604020202020204" pitchFamily="34" charset="0"/>
                <a:cs typeface="Arial" panose="020B0604020202020204" pitchFamily="34" charset="0"/>
              </a:rPr>
              <a:t>(if no prior irinotecan)</a:t>
            </a:r>
          </a:p>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Gemcitabine + Nab-paclitaxel</a:t>
            </a:r>
          </a:p>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Gemcitabine</a:t>
            </a:r>
          </a:p>
        </p:txBody>
      </p:sp>
      <p:sp>
        <p:nvSpPr>
          <p:cNvPr id="24" name="Rectangle 23">
            <a:extLst>
              <a:ext uri="{FF2B5EF4-FFF2-40B4-BE49-F238E27FC236}">
                <a16:creationId xmlns:a16="http://schemas.microsoft.com/office/drawing/2014/main" id="{A0D1B44F-8444-6D8E-CEE6-A03C0335D24F}"/>
              </a:ext>
            </a:extLst>
          </p:cNvPr>
          <p:cNvSpPr/>
          <p:nvPr/>
        </p:nvSpPr>
        <p:spPr>
          <a:xfrm>
            <a:off x="4745681" y="4141971"/>
            <a:ext cx="2706264" cy="1492621"/>
          </a:xfrm>
          <a:prstGeom prst="rect">
            <a:avLst/>
          </a:prstGeom>
          <a:solidFill>
            <a:schemeClr val="accent6">
              <a:lumMod val="40000"/>
              <a:lumOff val="6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Liposomal irinotecan +FU/LV</a:t>
            </a:r>
          </a:p>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Capecitabine</a:t>
            </a:r>
          </a:p>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5-FU/LV</a:t>
            </a:r>
          </a:p>
        </p:txBody>
      </p:sp>
      <p:sp>
        <p:nvSpPr>
          <p:cNvPr id="25" name="Rectangle 24">
            <a:extLst>
              <a:ext uri="{FF2B5EF4-FFF2-40B4-BE49-F238E27FC236}">
                <a16:creationId xmlns:a16="http://schemas.microsoft.com/office/drawing/2014/main" id="{E81F03B5-BC5B-AC64-1663-393F701E81CB}"/>
              </a:ext>
            </a:extLst>
          </p:cNvPr>
          <p:cNvSpPr/>
          <p:nvPr/>
        </p:nvSpPr>
        <p:spPr>
          <a:xfrm>
            <a:off x="8064917" y="3968442"/>
            <a:ext cx="3619793" cy="1892329"/>
          </a:xfrm>
          <a:prstGeom prst="rect">
            <a:avLst/>
          </a:prstGeom>
          <a:solidFill>
            <a:schemeClr val="bg1">
              <a:lumMod val="95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l">
              <a:buFont typeface="Arial" panose="020B0604020202020204" pitchFamily="34" charset="0"/>
              <a:buChar char="•"/>
            </a:pPr>
            <a:r>
              <a:rPr lang="en-GB" sz="1100" i="0" u="none" strike="noStrike" baseline="0" dirty="0" err="1">
                <a:solidFill>
                  <a:schemeClr val="tx1"/>
                </a:solidFill>
                <a:latin typeface="Arial" panose="020B0604020202020204" pitchFamily="34" charset="0"/>
                <a:cs typeface="Arial" panose="020B0604020202020204" pitchFamily="34" charset="0"/>
              </a:rPr>
              <a:t>Entrectinib</a:t>
            </a:r>
            <a:r>
              <a:rPr lang="en-GB" sz="1100" i="0" u="none" strike="noStrike" baseline="0" dirty="0">
                <a:solidFill>
                  <a:schemeClr val="tx1"/>
                </a:solidFill>
                <a:latin typeface="Arial" panose="020B0604020202020204" pitchFamily="34" charset="0"/>
                <a:cs typeface="Arial" panose="020B0604020202020204" pitchFamily="34" charset="0"/>
              </a:rPr>
              <a:t>, Larotrectinib, </a:t>
            </a:r>
            <a:r>
              <a:rPr lang="en-GB" sz="1100" i="0" u="none" strike="noStrike" baseline="0" dirty="0" err="1">
                <a:solidFill>
                  <a:schemeClr val="tx1"/>
                </a:solidFill>
                <a:latin typeface="Arial" panose="020B0604020202020204" pitchFamily="34" charset="0"/>
                <a:cs typeface="Arial" panose="020B0604020202020204" pitchFamily="34" charset="0"/>
              </a:rPr>
              <a:t>Repotrectinib</a:t>
            </a:r>
            <a:r>
              <a:rPr lang="en-GB" sz="1100" i="0" u="none" strike="noStrike" baseline="0" dirty="0">
                <a:solidFill>
                  <a:schemeClr val="tx1"/>
                </a:solidFill>
                <a:latin typeface="Arial" panose="020B0604020202020204" pitchFamily="34" charset="0"/>
                <a:cs typeface="Arial" panose="020B0604020202020204" pitchFamily="34" charset="0"/>
              </a:rPr>
              <a:t> (</a:t>
            </a:r>
            <a:r>
              <a:rPr lang="en-GB" sz="1100" i="1" u="none" strike="noStrike" baseline="0" dirty="0">
                <a:solidFill>
                  <a:schemeClr val="tx1"/>
                </a:solidFill>
                <a:latin typeface="Arial" panose="020B0604020202020204" pitchFamily="34" charset="0"/>
                <a:cs typeface="Arial" panose="020B0604020202020204" pitchFamily="34" charset="0"/>
              </a:rPr>
              <a:t>NTRK </a:t>
            </a:r>
            <a:r>
              <a:rPr lang="en-GB" sz="1100" u="none" strike="noStrike" baseline="0" dirty="0">
                <a:solidFill>
                  <a:schemeClr val="tx1"/>
                </a:solidFill>
                <a:latin typeface="Arial" panose="020B0604020202020204" pitchFamily="34" charset="0"/>
                <a:cs typeface="Arial" panose="020B0604020202020204" pitchFamily="34" charset="0"/>
              </a:rPr>
              <a:t>fusion</a:t>
            </a:r>
            <a:r>
              <a:rPr lang="en-GB" sz="1100" i="1" u="none" strike="noStrike" baseline="0" dirty="0">
                <a:solidFill>
                  <a:schemeClr val="tx1"/>
                </a:solidFill>
                <a:latin typeface="Arial" panose="020B0604020202020204" pitchFamily="34" charset="0"/>
                <a:cs typeface="Arial" panose="020B0604020202020204" pitchFamily="34" charset="0"/>
              </a:rPr>
              <a:t>)</a:t>
            </a:r>
            <a:endParaRPr lang="en-GB" sz="1100" i="0" u="none" strike="noStrike" baseline="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Dabrafenib + trametinib (</a:t>
            </a:r>
            <a:r>
              <a:rPr lang="en-GB" sz="1100" i="1" dirty="0">
                <a:solidFill>
                  <a:schemeClr val="tx1"/>
                </a:solidFill>
                <a:latin typeface="Arial" panose="020B0604020202020204" pitchFamily="34" charset="0"/>
                <a:cs typeface="Arial" panose="020B0604020202020204" pitchFamily="34" charset="0"/>
              </a:rPr>
              <a:t>BRAF </a:t>
            </a:r>
            <a:r>
              <a:rPr lang="en-GB" sz="1100" dirty="0">
                <a:solidFill>
                  <a:schemeClr val="tx1"/>
                </a:solidFill>
                <a:latin typeface="Arial" panose="020B0604020202020204" pitchFamily="34" charset="0"/>
                <a:cs typeface="Arial" panose="020B0604020202020204" pitchFamily="34" charset="0"/>
              </a:rPr>
              <a:t>V600E mutation</a:t>
            </a:r>
            <a:r>
              <a:rPr lang="en-GB" sz="1000" dirty="0">
                <a:solidFill>
                  <a:schemeClr val="tx1"/>
                </a:solidFill>
                <a:latin typeface="Arial" panose="020B0604020202020204" pitchFamily="34" charset="0"/>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err="1">
                <a:solidFill>
                  <a:schemeClr val="tx1"/>
                </a:solidFill>
                <a:latin typeface="Arial" panose="020B0604020202020204" pitchFamily="34" charset="0"/>
                <a:cs typeface="Arial" panose="020B0604020202020204" pitchFamily="34" charset="0"/>
              </a:rPr>
              <a:t>Selpercatinib</a:t>
            </a:r>
            <a:r>
              <a:rPr lang="en-GB" sz="1100" dirty="0">
                <a:solidFill>
                  <a:schemeClr val="tx1"/>
                </a:solidFill>
                <a:latin typeface="Arial" panose="020B0604020202020204" pitchFamily="34" charset="0"/>
                <a:cs typeface="Arial" panose="020B0604020202020204" pitchFamily="34" charset="0"/>
              </a:rPr>
              <a:t> (</a:t>
            </a:r>
            <a:r>
              <a:rPr lang="en-GB" sz="1100" i="1" dirty="0">
                <a:solidFill>
                  <a:schemeClr val="tx1"/>
                </a:solidFill>
                <a:latin typeface="Arial" panose="020B0604020202020204" pitchFamily="34" charset="0"/>
                <a:cs typeface="Arial" panose="020B0604020202020204" pitchFamily="34" charset="0"/>
              </a:rPr>
              <a:t>RET </a:t>
            </a:r>
            <a:r>
              <a:rPr lang="en-GB" sz="1100" dirty="0">
                <a:solidFill>
                  <a:schemeClr val="tx1"/>
                </a:solidFill>
                <a:latin typeface="Arial" panose="020B0604020202020204" pitchFamily="34" charset="0"/>
                <a:cs typeface="Arial" panose="020B0604020202020204" pitchFamily="34" charset="0"/>
              </a:rPr>
              <a:t>fusion</a:t>
            </a:r>
            <a:r>
              <a:rPr lang="en-GB" sz="1100" i="1" dirty="0">
                <a:solidFill>
                  <a:schemeClr val="tx1"/>
                </a:solidFill>
                <a:latin typeface="Arial" panose="020B0604020202020204" pitchFamily="34" charset="0"/>
                <a:cs typeface="Arial" panose="020B0604020202020204" pitchFamily="34" charset="0"/>
              </a:rPr>
              <a:t>) </a:t>
            </a:r>
            <a:r>
              <a:rPr lang="en-GB" sz="1100" dirty="0">
                <a:solidFill>
                  <a:schemeClr val="tx1"/>
                </a:solidFill>
                <a:latin typeface="Arial" panose="020B0604020202020204" pitchFamily="34" charset="0"/>
                <a:cs typeface="Arial" panose="020B0604020202020204" pitchFamily="34" charset="0"/>
              </a:rPr>
              <a:t>[ECOG PS 2 only for first-line] </a:t>
            </a:r>
          </a:p>
          <a:p>
            <a:pPr marL="171450" indent="-171450">
              <a:buFont typeface="Arial" panose="020B0604020202020204" pitchFamily="34" charset="0"/>
              <a:buChar char="•"/>
            </a:pPr>
            <a:r>
              <a:rPr lang="en-GB" sz="1100" dirty="0" err="1">
                <a:solidFill>
                  <a:schemeClr val="tx1"/>
                </a:solidFill>
                <a:latin typeface="Arial" panose="020B0604020202020204" pitchFamily="34" charset="0"/>
                <a:cs typeface="Arial" panose="020B0604020202020204" pitchFamily="34" charset="0"/>
              </a:rPr>
              <a:t>Adagrasib</a:t>
            </a:r>
            <a:r>
              <a:rPr lang="en-GB" sz="1100" dirty="0">
                <a:solidFill>
                  <a:schemeClr val="tx1"/>
                </a:solidFill>
                <a:latin typeface="Arial" panose="020B0604020202020204" pitchFamily="34" charset="0"/>
                <a:cs typeface="Arial" panose="020B0604020202020204" pitchFamily="34" charset="0"/>
              </a:rPr>
              <a:t>, </a:t>
            </a:r>
            <a:r>
              <a:rPr lang="en-GB" sz="1100" dirty="0" err="1">
                <a:solidFill>
                  <a:schemeClr val="tx1"/>
                </a:solidFill>
                <a:latin typeface="Arial" panose="020B0604020202020204" pitchFamily="34" charset="0"/>
                <a:cs typeface="Arial" panose="020B0604020202020204" pitchFamily="34" charset="0"/>
              </a:rPr>
              <a:t>sotorasib</a:t>
            </a:r>
            <a:r>
              <a:rPr lang="en-GB" sz="1100" dirty="0">
                <a:solidFill>
                  <a:schemeClr val="tx1"/>
                </a:solidFill>
                <a:latin typeface="Arial" panose="020B0604020202020204" pitchFamily="34" charset="0"/>
                <a:cs typeface="Arial" panose="020B0604020202020204" pitchFamily="34" charset="0"/>
              </a:rPr>
              <a:t> (</a:t>
            </a:r>
            <a:r>
              <a:rPr lang="en-GB" sz="1100" i="1" dirty="0">
                <a:solidFill>
                  <a:schemeClr val="tx1"/>
                </a:solidFill>
                <a:latin typeface="Arial" panose="020B0604020202020204" pitchFamily="34" charset="0"/>
                <a:cs typeface="Arial" panose="020B0604020202020204" pitchFamily="34" charset="0"/>
              </a:rPr>
              <a:t>KRAS</a:t>
            </a:r>
            <a:r>
              <a:rPr lang="en-GB" sz="1100" dirty="0">
                <a:solidFill>
                  <a:schemeClr val="tx1"/>
                </a:solidFill>
                <a:latin typeface="Arial" panose="020B0604020202020204" pitchFamily="34" charset="0"/>
                <a:cs typeface="Arial" panose="020B0604020202020204" pitchFamily="34" charset="0"/>
              </a:rPr>
              <a:t> G12C)</a:t>
            </a:r>
          </a:p>
          <a:p>
            <a:r>
              <a:rPr lang="en-GB" sz="1100" b="1" i="1" dirty="0">
                <a:solidFill>
                  <a:schemeClr val="tx1"/>
                </a:solidFill>
                <a:latin typeface="Arial" panose="020B0604020202020204" pitchFamily="34" charset="0"/>
                <a:cs typeface="Arial" panose="020B0604020202020204" pitchFamily="34" charset="0"/>
              </a:rPr>
              <a:t>If no prior immunotherapy:</a:t>
            </a:r>
          </a:p>
          <a:p>
            <a:pPr marL="171450" indent="-171450">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Pembrolizumab (MSI-H, </a:t>
            </a:r>
            <a:r>
              <a:rPr lang="en-GB" sz="1100" dirty="0" err="1">
                <a:solidFill>
                  <a:schemeClr val="tx1"/>
                </a:solidFill>
                <a:latin typeface="Arial" panose="020B0604020202020204" pitchFamily="34" charset="0"/>
                <a:cs typeface="Arial" panose="020B0604020202020204" pitchFamily="34" charset="0"/>
              </a:rPr>
              <a:t>dMMR</a:t>
            </a:r>
            <a:r>
              <a:rPr lang="en-GB" sz="1100" dirty="0">
                <a:solidFill>
                  <a:schemeClr val="tx1"/>
                </a:solidFill>
                <a:latin typeface="Arial" panose="020B0604020202020204" pitchFamily="34" charset="0"/>
                <a:cs typeface="Arial" panose="020B0604020202020204" pitchFamily="34" charset="0"/>
              </a:rPr>
              <a:t>, or TMB-H)</a:t>
            </a:r>
          </a:p>
          <a:p>
            <a:pPr marL="171450" indent="-171450">
              <a:buFont typeface="Arial" panose="020B0604020202020204" pitchFamily="34" charset="0"/>
              <a:buChar char="•"/>
            </a:pPr>
            <a:r>
              <a:rPr lang="en-GB" sz="1100" dirty="0" err="1">
                <a:solidFill>
                  <a:schemeClr val="tx1"/>
                </a:solidFill>
                <a:latin typeface="Arial" panose="020B0604020202020204" pitchFamily="34" charset="0"/>
                <a:cs typeface="Arial" panose="020B0604020202020204" pitchFamily="34" charset="0"/>
              </a:rPr>
              <a:t>Dostarlimab</a:t>
            </a:r>
            <a:r>
              <a:rPr lang="en-GB" sz="1100" dirty="0">
                <a:solidFill>
                  <a:schemeClr val="tx1"/>
                </a:solidFill>
                <a:latin typeface="Arial" panose="020B0604020202020204" pitchFamily="34" charset="0"/>
                <a:cs typeface="Arial" panose="020B0604020202020204" pitchFamily="34" charset="0"/>
              </a:rPr>
              <a:t> (MSI-H or </a:t>
            </a:r>
            <a:r>
              <a:rPr lang="en-GB" sz="1100" dirty="0" err="1">
                <a:solidFill>
                  <a:schemeClr val="tx1"/>
                </a:solidFill>
                <a:latin typeface="Arial" panose="020B0604020202020204" pitchFamily="34" charset="0"/>
                <a:cs typeface="Arial" panose="020B0604020202020204" pitchFamily="34" charset="0"/>
              </a:rPr>
              <a:t>dMMR</a:t>
            </a:r>
            <a:r>
              <a:rPr lang="en-GB" sz="1100" dirty="0">
                <a:solidFill>
                  <a:schemeClr val="tx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Nivolumab + ipilimumab (TMB-H)</a:t>
            </a:r>
          </a:p>
        </p:txBody>
      </p:sp>
      <p:cxnSp>
        <p:nvCxnSpPr>
          <p:cNvPr id="26" name="Straight Arrow Connector 25">
            <a:extLst>
              <a:ext uri="{FF2B5EF4-FFF2-40B4-BE49-F238E27FC236}">
                <a16:creationId xmlns:a16="http://schemas.microsoft.com/office/drawing/2014/main" id="{C447FE88-D838-9B71-DBCD-51BDB2D12E0D}"/>
              </a:ext>
            </a:extLst>
          </p:cNvPr>
          <p:cNvCxnSpPr>
            <a:cxnSpLocks/>
          </p:cNvCxnSpPr>
          <p:nvPr/>
        </p:nvCxnSpPr>
        <p:spPr>
          <a:xfrm>
            <a:off x="3117656" y="3056559"/>
            <a:ext cx="7006" cy="2876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a:extLst>
              <a:ext uri="{FF2B5EF4-FFF2-40B4-BE49-F238E27FC236}">
                <a16:creationId xmlns:a16="http://schemas.microsoft.com/office/drawing/2014/main" id="{EB1D7093-B881-0005-9CA9-4B19A6DE99B2}"/>
              </a:ext>
            </a:extLst>
          </p:cNvPr>
          <p:cNvCxnSpPr>
            <a:cxnSpLocks/>
          </p:cNvCxnSpPr>
          <p:nvPr/>
        </p:nvCxnSpPr>
        <p:spPr>
          <a:xfrm>
            <a:off x="5985633" y="3062551"/>
            <a:ext cx="7006" cy="2876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 name="Straight Connector 3">
            <a:extLst>
              <a:ext uri="{FF2B5EF4-FFF2-40B4-BE49-F238E27FC236}">
                <a16:creationId xmlns:a16="http://schemas.microsoft.com/office/drawing/2014/main" id="{D7AD3632-00C9-6BC4-CBD3-F530ED201DCF}"/>
              </a:ext>
            </a:extLst>
          </p:cNvPr>
          <p:cNvCxnSpPr>
            <a:cxnSpLocks/>
          </p:cNvCxnSpPr>
          <p:nvPr/>
        </p:nvCxnSpPr>
        <p:spPr>
          <a:xfrm>
            <a:off x="7754964" y="1412776"/>
            <a:ext cx="7525" cy="4272571"/>
          </a:xfrm>
          <a:prstGeom prst="line">
            <a:avLst/>
          </a:prstGeom>
          <a:ln w="285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542AC2D9-FC35-5FDC-B11A-7BD61AE7B52B}"/>
              </a:ext>
            </a:extLst>
          </p:cNvPr>
          <p:cNvSpPr txBox="1"/>
          <p:nvPr/>
        </p:nvSpPr>
        <p:spPr>
          <a:xfrm>
            <a:off x="8256240" y="1052736"/>
            <a:ext cx="3113871" cy="523220"/>
          </a:xfrm>
          <a:prstGeom prst="rect">
            <a:avLst/>
          </a:prstGeom>
          <a:noFill/>
        </p:spPr>
        <p:txBody>
          <a:bodyPr wrap="square" rtlCol="0">
            <a:spAutoFit/>
          </a:bodyPr>
          <a:lstStyle/>
          <a:p>
            <a:pPr algn="ctr"/>
            <a:r>
              <a:rPr lang="en-GB" sz="1400" b="1" dirty="0">
                <a:latin typeface="Arial" panose="020B0604020202020204" pitchFamily="34" charset="0"/>
                <a:ea typeface="Aileron Bold" charset="0"/>
                <a:cs typeface="Arial" panose="020B0604020202020204" pitchFamily="34" charset="0"/>
              </a:rPr>
              <a:t>Targeted therapies</a:t>
            </a:r>
          </a:p>
          <a:p>
            <a:pPr algn="ctr"/>
            <a:r>
              <a:rPr lang="en-GB" sz="1400" b="1" dirty="0">
                <a:latin typeface="Arial" panose="020B0604020202020204" pitchFamily="34" charset="0"/>
                <a:ea typeface="Aileron Bold" charset="0"/>
                <a:cs typeface="Arial" panose="020B0604020202020204" pitchFamily="34" charset="0"/>
              </a:rPr>
              <a:t>Useful in certain circumstances</a:t>
            </a:r>
          </a:p>
        </p:txBody>
      </p:sp>
      <p:sp>
        <p:nvSpPr>
          <p:cNvPr id="6" name="TextBox 5">
            <a:extLst>
              <a:ext uri="{FF2B5EF4-FFF2-40B4-BE49-F238E27FC236}">
                <a16:creationId xmlns:a16="http://schemas.microsoft.com/office/drawing/2014/main" id="{27B84AA8-CD62-B424-E3DB-00E4F1FB1EB7}"/>
              </a:ext>
            </a:extLst>
          </p:cNvPr>
          <p:cNvSpPr txBox="1"/>
          <p:nvPr/>
        </p:nvSpPr>
        <p:spPr>
          <a:xfrm>
            <a:off x="609600" y="876748"/>
            <a:ext cx="3608680" cy="369332"/>
          </a:xfrm>
          <a:prstGeom prst="rect">
            <a:avLst/>
          </a:prstGeom>
          <a:noFill/>
        </p:spPr>
        <p:txBody>
          <a:bodyPr wrap="none" rtlCol="0">
            <a:spAutoFit/>
          </a:bodyPr>
          <a:lstStyle/>
          <a:p>
            <a:r>
              <a:rPr lang="en-US" b="1" dirty="0">
                <a:solidFill>
                  <a:schemeClr val="accent1"/>
                </a:solidFill>
                <a:latin typeface="Arial" panose="020B0604020202020204" pitchFamily="34" charset="0"/>
                <a:ea typeface="Aileron Bold" charset="0"/>
                <a:cs typeface="Arial" panose="020B0604020202020204" pitchFamily="34" charset="0"/>
              </a:rPr>
              <a:t>BASED ON NCCN GUIDELINES</a:t>
            </a:r>
            <a:endParaRPr lang="en-GB" b="1" dirty="0">
              <a:solidFill>
                <a:schemeClr val="accent1"/>
              </a:solidFill>
              <a:latin typeface="Arial" panose="020B0604020202020204" pitchFamily="34" charset="0"/>
              <a:ea typeface="Aileron Bold" charset="0"/>
              <a:cs typeface="Arial" panose="020B0604020202020204" pitchFamily="34" charset="0"/>
            </a:endParaRPr>
          </a:p>
        </p:txBody>
      </p:sp>
      <p:sp>
        <p:nvSpPr>
          <p:cNvPr id="3" name="TextBox 2">
            <a:extLst>
              <a:ext uri="{FF2B5EF4-FFF2-40B4-BE49-F238E27FC236}">
                <a16:creationId xmlns:a16="http://schemas.microsoft.com/office/drawing/2014/main" id="{79C7F17C-A2A6-1FB7-D810-14C982432A19}"/>
              </a:ext>
            </a:extLst>
          </p:cNvPr>
          <p:cNvSpPr txBox="1"/>
          <p:nvPr/>
        </p:nvSpPr>
        <p:spPr>
          <a:xfrm>
            <a:off x="7965145" y="3162997"/>
            <a:ext cx="3727683" cy="769441"/>
          </a:xfrm>
          <a:prstGeom prst="rect">
            <a:avLst/>
          </a:prstGeom>
          <a:noFill/>
        </p:spPr>
        <p:txBody>
          <a:bodyPr wrap="square" rtlCol="0">
            <a:spAutoFit/>
          </a:bodyPr>
          <a:lstStyle/>
          <a:p>
            <a:r>
              <a:rPr lang="en-US" sz="1100" dirty="0">
                <a:solidFill>
                  <a:srgbClr val="505050"/>
                </a:solidFill>
                <a:latin typeface="Arial" panose="020B0604020202020204" pitchFamily="34" charset="0"/>
                <a:ea typeface="Aileron Bold" charset="0"/>
                <a:cs typeface="Arial" panose="020B0604020202020204" pitchFamily="34" charset="0"/>
              </a:rPr>
              <a:t>Chemotherapy is recommended as front-line therapy for </a:t>
            </a:r>
            <a:r>
              <a:rPr lang="en-US" sz="1100" dirty="0" err="1">
                <a:solidFill>
                  <a:srgbClr val="505050"/>
                </a:solidFill>
                <a:latin typeface="Arial" panose="020B0604020202020204" pitchFamily="34" charset="0"/>
                <a:ea typeface="Aileron Bold" charset="0"/>
                <a:cs typeface="Arial" panose="020B0604020202020204" pitchFamily="34" charset="0"/>
              </a:rPr>
              <a:t>mPDAC</a:t>
            </a:r>
            <a:r>
              <a:rPr lang="en-US" sz="1100" dirty="0">
                <a:solidFill>
                  <a:srgbClr val="505050"/>
                </a:solidFill>
                <a:latin typeface="Arial" panose="020B0604020202020204" pitchFamily="34" charset="0"/>
                <a:ea typeface="Aileron Bold" charset="0"/>
                <a:cs typeface="Arial" panose="020B0604020202020204" pitchFamily="34" charset="0"/>
              </a:rPr>
              <a:t> patients, but targeted therapies may be useful in certain circumstances (e.g. if a patient can no longer tolerate chemotherapy)  </a:t>
            </a:r>
            <a:endParaRPr lang="en-GB" sz="1100" dirty="0">
              <a:solidFill>
                <a:srgbClr val="505050"/>
              </a:solidFill>
              <a:latin typeface="Arial" panose="020B0604020202020204" pitchFamily="34" charset="0"/>
              <a:ea typeface="Aileron Bold" charset="0"/>
              <a:cs typeface="Arial" panose="020B0604020202020204" pitchFamily="34" charset="0"/>
            </a:endParaRPr>
          </a:p>
        </p:txBody>
      </p:sp>
    </p:spTree>
    <p:extLst>
      <p:ext uri="{BB962C8B-B14F-4D97-AF65-F5344CB8AC3E}">
        <p14:creationId xmlns:p14="http://schemas.microsoft.com/office/powerpoint/2010/main" val="708560068"/>
      </p:ext>
    </p:extLst>
  </p:cSld>
  <p:clrMapOvr>
    <a:masterClrMapping/>
  </p:clrMapOvr>
  <p:transition>
    <p:fade/>
  </p:transition>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Bold" charset="0"/>
            <a:ea typeface="Aileron Bold" charset="0"/>
            <a:cs typeface="Aileron Bold"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6c85bf61-57fb-4362-80e2-2cd2d7bef6a0}" enabled="0" method="" siteId="{6c85bf61-57fb-4362-80e2-2cd2d7bef6a0}" removed="1"/>
</clbl:labelList>
</file>

<file path=docProps/app.xml><?xml version="1.0" encoding="utf-8"?>
<Properties xmlns="http://schemas.openxmlformats.org/officeDocument/2006/extended-properties" xmlns:vt="http://schemas.openxmlformats.org/officeDocument/2006/docPropsVTypes">
  <Template>GUCONNECT_template_v2-good</Template>
  <TotalTime>32258</TotalTime>
  <Words>5326</Words>
  <Application>Microsoft Office PowerPoint</Application>
  <PresentationFormat>Widescreen</PresentationFormat>
  <Paragraphs>1013</Paragraphs>
  <Slides>24</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Aileron Bold</vt:lpstr>
      <vt:lpstr>Arial</vt:lpstr>
      <vt:lpstr>Calibri</vt:lpstr>
      <vt:lpstr>Lucida Grande</vt:lpstr>
      <vt:lpstr>PT Sans Narrow</vt:lpstr>
      <vt:lpstr>Wingdings</vt:lpstr>
      <vt:lpstr>Thème Office</vt:lpstr>
      <vt:lpstr> CHEMOTHERAPY strategies IN metastatic Pancreatic Ductal AdenoCarcinoma (mPDAC): second-line chemotherapy options  </vt:lpstr>
      <vt:lpstr>Developed by GI COnnect</vt:lpstr>
      <vt:lpstr>Educational objectives</vt:lpstr>
      <vt:lpstr>Clinical takeaways</vt:lpstr>
      <vt:lpstr>Overview of treatment for mpdac</vt:lpstr>
      <vt:lpstr>Key studies of 2L systemic therapy for mpdac</vt:lpstr>
      <vt:lpstr>Considerations for treatment selection</vt:lpstr>
      <vt:lpstr>Systemic therapies for good PS 0-1 </vt:lpstr>
      <vt:lpstr>Systemic therapies for intermediate PS 2 or higher</vt:lpstr>
      <vt:lpstr>Patients with Poor performance status and progressive disease</vt:lpstr>
      <vt:lpstr>How is Nanoliposomal irinotecan (Nal-iri) different to irinotecan?</vt:lpstr>
      <vt:lpstr>Oxaliplatin phase 3 second-line studies</vt:lpstr>
      <vt:lpstr>CONKO-003: 5FU+ Folinic Acid +/- Oxaliplatin (off) efficacy </vt:lpstr>
      <vt:lpstr>PANCREOX: addition of oxaliplatin to 5-Fu in 2L  WAS detrimental</vt:lpstr>
      <vt:lpstr>Phase 3 experience in 2L with OXALIPLATIN</vt:lpstr>
      <vt:lpstr>Napoli-1: study design</vt:lpstr>
      <vt:lpstr>Napoli-1: overall survival (ITT)</vt:lpstr>
      <vt:lpstr>Napoli-1: safety</vt:lpstr>
      <vt:lpstr>Napoli-1: Dose modifications of nal-iri + 5-fu/lv </vt:lpstr>
      <vt:lpstr>Napoli-1: Dose modifications of nal-iri + 5-fu/lv </vt:lpstr>
      <vt:lpstr>Potential molecular targets in pdac</vt:lpstr>
      <vt:lpstr>Targeted therapy for pancreatic adenocarcinoma</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Louise Handbury</cp:lastModifiedBy>
  <cp:revision>490</cp:revision>
  <cp:lastPrinted>2017-02-15T09:54:46Z</cp:lastPrinted>
  <dcterms:created xsi:type="dcterms:W3CDTF">2016-10-14T09:38:18Z</dcterms:created>
  <dcterms:modified xsi:type="dcterms:W3CDTF">2025-04-03T13:03:53Z</dcterms:modified>
</cp:coreProperties>
</file>