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3" r:id="rId2"/>
    <p:sldMasterId id="2147483754" r:id="rId3"/>
    <p:sldMasterId id="2147483771" r:id="rId4"/>
  </p:sldMasterIdLst>
  <p:notesMasterIdLst>
    <p:notesMasterId r:id="rId97"/>
  </p:notesMasterIdLst>
  <p:handoutMasterIdLst>
    <p:handoutMasterId r:id="rId98"/>
  </p:handoutMasterIdLst>
  <p:sldIdLst>
    <p:sldId id="12541" r:id="rId5"/>
    <p:sldId id="12542" r:id="rId6"/>
    <p:sldId id="12293" r:id="rId7"/>
    <p:sldId id="2147473968" r:id="rId8"/>
    <p:sldId id="2147471224" r:id="rId9"/>
    <p:sldId id="2147474490" r:id="rId10"/>
    <p:sldId id="2147474418" r:id="rId11"/>
    <p:sldId id="2147474419" r:id="rId12"/>
    <p:sldId id="2147474420" r:id="rId13"/>
    <p:sldId id="2147474421" r:id="rId14"/>
    <p:sldId id="2147474422" r:id="rId15"/>
    <p:sldId id="2147474423" r:id="rId16"/>
    <p:sldId id="2147474425" r:id="rId17"/>
    <p:sldId id="2147474426" r:id="rId18"/>
    <p:sldId id="2147474427" r:id="rId19"/>
    <p:sldId id="2147474428" r:id="rId20"/>
    <p:sldId id="2147474429" r:id="rId21"/>
    <p:sldId id="2147474430" r:id="rId22"/>
    <p:sldId id="2147474431" r:id="rId23"/>
    <p:sldId id="2147474412" r:id="rId24"/>
    <p:sldId id="2147474413" r:id="rId25"/>
    <p:sldId id="2147474432" r:id="rId26"/>
    <p:sldId id="2147474433" r:id="rId27"/>
    <p:sldId id="2147474434" r:id="rId28"/>
    <p:sldId id="2147474435" r:id="rId29"/>
    <p:sldId id="2147474436" r:id="rId30"/>
    <p:sldId id="2147474437" r:id="rId31"/>
    <p:sldId id="2147474491" r:id="rId32"/>
    <p:sldId id="2147474439" r:id="rId33"/>
    <p:sldId id="2147474440" r:id="rId34"/>
    <p:sldId id="2147474441" r:id="rId35"/>
    <p:sldId id="2147474442" r:id="rId36"/>
    <p:sldId id="2147474443" r:id="rId37"/>
    <p:sldId id="2147474444" r:id="rId38"/>
    <p:sldId id="2147474445" r:id="rId39"/>
    <p:sldId id="2147474446" r:id="rId40"/>
    <p:sldId id="2147474447" r:id="rId41"/>
    <p:sldId id="2147474448" r:id="rId42"/>
    <p:sldId id="2147474449" r:id="rId43"/>
    <p:sldId id="2147474450" r:id="rId44"/>
    <p:sldId id="2147474451" r:id="rId45"/>
    <p:sldId id="2147474452" r:id="rId46"/>
    <p:sldId id="2147474453" r:id="rId47"/>
    <p:sldId id="2147474454" r:id="rId48"/>
    <p:sldId id="2147474455" r:id="rId49"/>
    <p:sldId id="2147474456" r:id="rId50"/>
    <p:sldId id="2147474457" r:id="rId51"/>
    <p:sldId id="2147474458" r:id="rId52"/>
    <p:sldId id="2147474459" r:id="rId53"/>
    <p:sldId id="2147474460" r:id="rId54"/>
    <p:sldId id="2147474461" r:id="rId55"/>
    <p:sldId id="2147474462" r:id="rId56"/>
    <p:sldId id="2147474463" r:id="rId57"/>
    <p:sldId id="2147474497" r:id="rId58"/>
    <p:sldId id="2147474498" r:id="rId59"/>
    <p:sldId id="2147474499" r:id="rId60"/>
    <p:sldId id="2147474500" r:id="rId61"/>
    <p:sldId id="2147474501" r:id="rId62"/>
    <p:sldId id="2147474502" r:id="rId63"/>
    <p:sldId id="2147474503" r:id="rId64"/>
    <p:sldId id="2147474504" r:id="rId65"/>
    <p:sldId id="2147474505" r:id="rId66"/>
    <p:sldId id="2147474506" r:id="rId67"/>
    <p:sldId id="2147474507" r:id="rId68"/>
    <p:sldId id="2147474508" r:id="rId69"/>
    <p:sldId id="2147474509" r:id="rId70"/>
    <p:sldId id="2147474510" r:id="rId71"/>
    <p:sldId id="2147474511" r:id="rId72"/>
    <p:sldId id="2147474512" r:id="rId73"/>
    <p:sldId id="2147474513" r:id="rId74"/>
    <p:sldId id="2147474514" r:id="rId75"/>
    <p:sldId id="2147474515" r:id="rId76"/>
    <p:sldId id="2147474516" r:id="rId77"/>
    <p:sldId id="2147474517" r:id="rId78"/>
    <p:sldId id="2147474518" r:id="rId79"/>
    <p:sldId id="2147474530" r:id="rId80"/>
    <p:sldId id="2147474529" r:id="rId81"/>
    <p:sldId id="2147474531" r:id="rId82"/>
    <p:sldId id="2147474535" r:id="rId83"/>
    <p:sldId id="2147474533" r:id="rId84"/>
    <p:sldId id="2147474534" r:id="rId85"/>
    <p:sldId id="2147474519" r:id="rId86"/>
    <p:sldId id="2147474520" r:id="rId87"/>
    <p:sldId id="2147474521" r:id="rId88"/>
    <p:sldId id="2147474522" r:id="rId89"/>
    <p:sldId id="2147474523" r:id="rId90"/>
    <p:sldId id="2147474524" r:id="rId91"/>
    <p:sldId id="2147474525" r:id="rId92"/>
    <p:sldId id="2147474526" r:id="rId93"/>
    <p:sldId id="2147474527" r:id="rId94"/>
    <p:sldId id="2147474528" r:id="rId95"/>
    <p:sldId id="12539" r:id="rId9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C4BF13-75C8-CEAE-5480-A968E5B0129D}" name="Steph Carter" initials="SC" userId="Steph Carter" providerId="None"/>
  <p188:author id="{41D53F48-9B53-B714-2CF7-5E9B9A351D32}" name="Karthik Ramasamy" initials="KR" userId="HXjiEwjTWBDVKZZEzKUh3b7w5NA1vjlePUNfZ7kFe4Y=" providerId="None"/>
  <p188:author id="{03607475-133A-EA78-F20E-6510F23F03CB}" name="Morgans, Alicia K.,MD, MPH" initials="MAKM" userId="S::aliciak_morgans@dfci.harvard.edu::1de58f15-f3a8-40d1-985e-2497ab4aaa44" providerId="AD"/>
  <p188:author id="{D02C0C88-3A9A-3C6D-1E1A-162EDE50AD3F}" name="Maria Bele Box Andres" initials="MB" userId="S::BOXANDRB@menarini.net::98474049-779a-4717-87bc-2f76d4975fdd" providerId="AD"/>
  <p188:author id="{ACED19C4-384F-0B11-DB39-C201AB0965E4}" name="Stephanie Carter" initials="SC" userId="S::steph.carter@lyricalmedical.com::c443631b-f757-4776-acd1-8efa85a8ddc6" providerId="AD"/>
  <p188:author id="{5A1FDDF5-0003-3269-A695-D58B6AB8865A}" name="Richter, Joshua" initials="RJ" userId="S::joshua.richter@mountsinai.org::b6daa4d3-7e24-4a0e-91dc-e63ec851796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RON Michal" initials="YM" lastIdx="36" clrIdx="0">
    <p:extLst>
      <p:ext uri="{19B8F6BF-5375-455C-9EA6-DF929625EA0E}">
        <p15:presenceInfo xmlns:p15="http://schemas.microsoft.com/office/powerpoint/2012/main" userId="S-1-5-21-1292428093-1123561945-1801674531-38465" providerId="AD"/>
      </p:ext>
    </p:extLst>
  </p:cmAuthor>
  <p:cmAuthor id="2" name="Patty Cason" initials="PC" lastIdx="23" clrIdx="1">
    <p:extLst>
      <p:ext uri="{19B8F6BF-5375-455C-9EA6-DF929625EA0E}">
        <p15:presenceInfo xmlns:p15="http://schemas.microsoft.com/office/powerpoint/2012/main" userId="24469888d1861777" providerId="Windows Live"/>
      </p:ext>
    </p:extLst>
  </p:cmAuthor>
  <p:cmAuthor id="3" name="Kim Grootscholten" initials="KG" lastIdx="1" clrIdx="2">
    <p:extLst>
      <p:ext uri="{19B8F6BF-5375-455C-9EA6-DF929625EA0E}">
        <p15:presenceInfo xmlns:p15="http://schemas.microsoft.com/office/powerpoint/2012/main" userId="e7084306cf78657d" providerId="Windows Live"/>
      </p:ext>
    </p:extLst>
  </p:cmAuthor>
  <p:cmAuthor id="4" name="Howard Donohue" initials="HD" lastIdx="185" clrIdx="3">
    <p:extLst>
      <p:ext uri="{19B8F6BF-5375-455C-9EA6-DF929625EA0E}">
        <p15:presenceInfo xmlns:p15="http://schemas.microsoft.com/office/powerpoint/2012/main" userId="4648ce94564209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12B"/>
    <a:srgbClr val="FFFFFF"/>
    <a:srgbClr val="E97132"/>
    <a:srgbClr val="30444E"/>
    <a:srgbClr val="4EA72E"/>
    <a:srgbClr val="B964B0"/>
    <a:srgbClr val="196B24"/>
    <a:srgbClr val="0F9ED5"/>
    <a:srgbClr val="156082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0" autoAdjust="0"/>
    <p:restoredTop sz="79456" autoAdjust="0"/>
  </p:normalViewPr>
  <p:slideViewPr>
    <p:cSldViewPr snapToObjects="1">
      <p:cViewPr varScale="1">
        <p:scale>
          <a:sx n="100" d="100"/>
          <a:sy n="100" d="100"/>
        </p:scale>
        <p:origin x="1872" y="176"/>
      </p:cViewPr>
      <p:guideLst/>
    </p:cSldViewPr>
  </p:slideViewPr>
  <p:outlineViewPr>
    <p:cViewPr>
      <p:scale>
        <a:sx n="33" d="100"/>
        <a:sy n="33" d="100"/>
      </p:scale>
      <p:origin x="0" y="-777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52"/>
    </p:cViewPr>
  </p:sorterViewPr>
  <p:notesViewPr>
    <p:cSldViewPr snapToObjects="1" showGuides="1">
      <p:cViewPr varScale="1">
        <p:scale>
          <a:sx n="120" d="100"/>
          <a:sy n="120" d="100"/>
        </p:scale>
        <p:origin x="389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Lenalidomide</c:v>
                </c:pt>
              </c:strCache>
            </c:strRef>
          </c:tx>
          <c:spPr>
            <a:ln w="19050" cap="rnd">
              <a:solidFill>
                <a:srgbClr val="5D8298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>
                  <a:lumMod val="50000"/>
                </a:srgbClr>
              </a:solidFill>
              <a:ln w="9525">
                <a:solidFill>
                  <a:srgbClr val="5D8298">
                    <a:lumMod val="50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57.5</c:v>
                </c:pt>
                <c:pt idx="1">
                  <c:v>66.5</c:v>
                </c:pt>
                <c:pt idx="2">
                  <c:v>85.5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EF-4764-A629-60C41A5DD1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Daratumumab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9525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26</c:v>
                </c:pt>
                <c:pt idx="2">
                  <c:v>35.5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EF-4764-A629-60C41A5DD1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Lenalidomide + daratumumab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EF-4764-A629-60C41A5DD1D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Double-refractory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12.5</c:v>
                </c:pt>
                <c:pt idx="1">
                  <c:v>31</c:v>
                </c:pt>
                <c:pt idx="2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EF-4764-A629-60C41A5DD1D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Triple-refractory</c:v>
                </c:pt>
              </c:strCache>
            </c:strRef>
          </c:tx>
          <c:spPr>
            <a:ln w="19050" cap="rnd">
              <a:solidFill>
                <a:srgbClr val="C6573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>
                  <a:lumMod val="75000"/>
                </a:srgbClr>
              </a:solidFill>
              <a:ln w="9525">
                <a:solidFill>
                  <a:srgbClr val="C6573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Sheet1!$F$2:$F$4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EF-4764-A629-60C41A5DD1D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Quad-refractory</c:v>
                </c:pt>
              </c:strCache>
            </c:strRef>
          </c:tx>
          <c:spPr>
            <a:ln w="19050" cap="rnd">
              <a:solidFill>
                <a:srgbClr val="ECE6ED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CE6ED">
                  <a:lumMod val="75000"/>
                </a:srgbClr>
              </a:solidFill>
              <a:ln w="9525">
                <a:solidFill>
                  <a:srgbClr val="ECE6ED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7EF-4764-A629-60C41A5DD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FB-451D-B027-D5E95DD7B4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5-8A48-A5CA-94F7DC80B8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F5-8A48-A5CA-94F7DC80B814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1FB-451D-B027-D5E95DD7B4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F5-8A48-A5CA-94F7DC80B8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12</c:v>
                </c:pt>
                <c:pt idx="2">
                  <c:v>7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B-451D-B027-D5E95DD7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2 lines of therapy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7</c:v>
                </c:pt>
                <c:pt idx="2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EF-4764-A629-60C41A5DD1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3 lines of therapy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19050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29.5</c:v>
                </c:pt>
                <c:pt idx="2">
                  <c:v>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49-4327-B479-DC06B7942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Lenalidomide</c:v>
                </c:pt>
              </c:strCache>
            </c:strRef>
          </c:tx>
          <c:spPr>
            <a:ln w="19050" cap="rnd">
              <a:solidFill>
                <a:srgbClr val="5D8298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>
                  <a:lumMod val="50000"/>
                </a:srgbClr>
              </a:solidFill>
              <a:ln w="9525">
                <a:solidFill>
                  <a:srgbClr val="5D8298">
                    <a:lumMod val="50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93</c:v>
                </c:pt>
                <c:pt idx="2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20-4E33-9F56-F8A40C2D05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Daratumumab</c:v>
                </c:pt>
              </c:strCache>
            </c:strRef>
          </c:tx>
          <c:spPr>
            <a:ln w="19050" cap="rnd">
              <a:solidFill>
                <a:srgbClr val="C6573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/>
              </a:solidFill>
              <a:ln w="9525">
                <a:solidFill>
                  <a:srgbClr val="C6573B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28.5</c:v>
                </c:pt>
                <c:pt idx="2">
                  <c:v>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20-4E33-9F56-F8A40C2D05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Lenalidomide + daratumumab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20-4E33-9F56-F8A40C2D05C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Double-refractory</c:v>
                </c:pt>
              </c:strCache>
            </c:strRef>
          </c:tx>
          <c:spPr>
            <a:ln w="19050" cap="rnd">
              <a:solidFill>
                <a:srgbClr val="5D82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D8298"/>
              </a:solidFill>
              <a:ln w="9525">
                <a:solidFill>
                  <a:srgbClr val="5D8298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46.5</c:v>
                </c:pt>
                <c:pt idx="1">
                  <c:v>78.5</c:v>
                </c:pt>
                <c:pt idx="2">
                  <c:v>87.5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20-4E33-9F56-F8A40C2D05C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Triple-refractory</c:v>
                </c:pt>
              </c:strCache>
            </c:strRef>
          </c:tx>
          <c:spPr>
            <a:ln w="19050" cap="rnd">
              <a:solidFill>
                <a:srgbClr val="C6573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6573B">
                  <a:lumMod val="75000"/>
                </a:srgbClr>
              </a:solidFill>
              <a:ln w="9525">
                <a:solidFill>
                  <a:srgbClr val="C6573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Sheet1!$F$2:$F$4</c:f>
              <c:numCache>
                <c:formatCode>General</c:formatCode>
                <c:ptCount val="3"/>
                <c:pt idx="0">
                  <c:v>2</c:v>
                </c:pt>
                <c:pt idx="1">
                  <c:v>29.5</c:v>
                </c:pt>
                <c:pt idx="2">
                  <c:v>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520-4E33-9F56-F8A40C2D05C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Quad-refractory</c:v>
                </c:pt>
              </c:strCache>
            </c:strRef>
          </c:tx>
          <c:spPr>
            <a:ln w="19050" cap="rnd">
              <a:solidFill>
                <a:srgbClr val="ECE6ED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CE6ED">
                  <a:lumMod val="75000"/>
                </a:srgbClr>
              </a:solidFill>
              <a:ln w="9525">
                <a:solidFill>
                  <a:srgbClr val="ECE6ED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21.5</c:v>
                </c:pt>
                <c:pt idx="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520-4E33-9F56-F8A40C2D05C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Penta-refractory</c:v>
                </c:pt>
              </c:strCache>
            </c:strRef>
          </c:tx>
          <c:spPr>
            <a:ln w="19050" cap="rnd">
              <a:solidFill>
                <a:srgbClr val="8B878B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B878B">
                  <a:lumMod val="75000"/>
                </a:srgbClr>
              </a:solidFill>
              <a:ln w="9525">
                <a:solidFill>
                  <a:srgbClr val="8B878B">
                    <a:lumMod val="75000"/>
                  </a:srgbClr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</c:numCache>
            </c:numRef>
          </c:xVal>
          <c:yVal>
            <c:numRef>
              <c:f>Sheet1!$H$2:$H$4</c:f>
              <c:numCache>
                <c:formatCode>General</c:formatCode>
                <c:ptCount val="3"/>
                <c:pt idx="0">
                  <c:v>0</c:v>
                </c:pt>
                <c:pt idx="1">
                  <c:v>14.5</c:v>
                </c:pt>
                <c:pt idx="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520-4E33-9F56-F8A40C2D0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176912"/>
        <c:axId val="1101177392"/>
      </c:scatterChart>
      <c:valAx>
        <c:axId val="110117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177392"/>
        <c:crosses val="autoZero"/>
        <c:crossBetween val="midCat"/>
      </c:valAx>
      <c:valAx>
        <c:axId val="11011773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117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F-4576-9AFC-A3DBBA3BDE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F5-1447-8EDA-D4185D7B0C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F5-1447-8EDA-D4185D7B0C4F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00F-4576-9AFC-A3DBBA3BDE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F-4576-9AFC-A3DBBA3BD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50CA9B33-3904-004B-B918-ABB6BB8B231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564-CC4F-9CAE-3419D002D7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15.1</c:v>
                </c:pt>
                <c:pt idx="1">
                  <c:v>20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4-CC4F-9CAE-3419D002D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26.7</c:v>
                </c:pt>
                <c:pt idx="2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64-CC4F-9CAE-3419D002D7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</c:v>
                </c:pt>
                <c:pt idx="1">
                  <c:v>Len-ref</c:v>
                </c:pt>
                <c:pt idx="2">
                  <c:v>Non len-ref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26.7</c:v>
                </c:pt>
                <c:pt idx="2">
                  <c:v>38.9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64-CC4F-9CAE-3419D002D7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100"/>
        <c:axId val="362594592"/>
        <c:axId val="250686688"/>
      </c:barChart>
      <c:catAx>
        <c:axId val="3625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0686688"/>
        <c:crosses val="autoZero"/>
        <c:auto val="1"/>
        <c:lblAlgn val="ctr"/>
        <c:lblOffset val="100"/>
        <c:noMultiLvlLbl val="0"/>
      </c:catAx>
      <c:valAx>
        <c:axId val="250686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259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33D0D695-7A74-8F40-AD8F-15D1FD67847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4.2</c:v>
                </c:pt>
                <c:pt idx="1">
                  <c:v>6.9</c:v>
                </c:pt>
                <c:pt idx="2">
                  <c:v>6.7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9-084C-8D7D-628DD259DD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25C0AE51-AB67-F440-83C8-E17CFC3AEA9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A99-084C-8D7D-628DD259DD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20.0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19.399999999999999</c:v>
                </c:pt>
                <c:pt idx="1">
                  <c:v>24.1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9-084C-8D7D-628DD259DD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99-084C-8D7D-628DD259DD6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99-084C-8D7D-628DD259DD6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99-084C-8D7D-628DD259D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6.7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99-084C-8D7D-628DD259DD6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32.700000000000003</c:v>
                </c:pt>
                <c:pt idx="1">
                  <c:v>24.1</c:v>
                </c:pt>
                <c:pt idx="2">
                  <c:v>26.7</c:v>
                </c:pt>
                <c:pt idx="3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99-084C-8D7D-628DD259DD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overlap val="100"/>
        <c:axId val="1203500784"/>
        <c:axId val="1553853312"/>
      </c:barChart>
      <c:catAx>
        <c:axId val="12035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3853312"/>
        <c:crosses val="autoZero"/>
        <c:auto val="1"/>
        <c:lblAlgn val="ctr"/>
        <c:lblOffset val="100"/>
        <c:noMultiLvlLbl val="0"/>
      </c:catAx>
      <c:valAx>
        <c:axId val="155385331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0350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65684632368893E-2"/>
          <c:y val="3.3990459308678951E-2"/>
          <c:w val="0.92140533979583439"/>
          <c:h val="0.6947086428988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Vd (IV)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10</c:v>
                </c:pt>
                <c:pt idx="1">
                  <c:v>14</c:v>
                </c:pt>
                <c:pt idx="2">
                  <c:v>29</c:v>
                </c:pt>
                <c:pt idx="3">
                  <c:v>8</c:v>
                </c:pt>
                <c:pt idx="4">
                  <c:v>7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3-4E82-912A-36CE40294A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Vd (SC)</c:v>
                </c:pt>
              </c:strCache>
            </c:strRef>
          </c:tx>
          <c:spPr>
            <a:solidFill>
              <a:schemeClr val="accent5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12</c:v>
                </c:pt>
                <c:pt idx="1">
                  <c:v>18</c:v>
                </c:pt>
                <c:pt idx="2">
                  <c:v>13</c:v>
                </c:pt>
                <c:pt idx="3">
                  <c:v>5</c:v>
                </c:pt>
                <c:pt idx="4">
                  <c:v>7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  <c:pt idx="9">
                  <c:v>2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B3-4E82-912A-36CE40294A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14</c:v>
                </c:pt>
                <c:pt idx="2">
                  <c:v>9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B3-4E82-912A-36CE40294A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KRd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18</c:v>
                </c:pt>
                <c:pt idx="1">
                  <c:v>30</c:v>
                </c:pt>
                <c:pt idx="2">
                  <c:v>17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8">
                  <c:v>8</c:v>
                </c:pt>
                <c:pt idx="9">
                  <c:v>3</c:v>
                </c:pt>
                <c:pt idx="10">
                  <c:v>7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B3-4E82-912A-36CE40294A5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IxaRd</c:v>
                </c:pt>
              </c:strCache>
            </c:strRef>
          </c:tx>
          <c:spPr>
            <a:solidFill>
              <a:schemeClr val="accent5">
                <a:lumMod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Anemia</c:v>
                </c:pt>
                <c:pt idx="1">
                  <c:v>Neutropenia</c:v>
                </c:pt>
                <c:pt idx="2">
                  <c:v>Thrombocytopenia</c:v>
                </c:pt>
                <c:pt idx="3">
                  <c:v>PN</c:v>
                </c:pt>
                <c:pt idx="4">
                  <c:v>Diarrhea</c:v>
                </c:pt>
                <c:pt idx="5">
                  <c:v>Constipation</c:v>
                </c:pt>
                <c:pt idx="6">
                  <c:v>Nausea</c:v>
                </c:pt>
                <c:pt idx="7">
                  <c:v>Vomiting</c:v>
                </c:pt>
                <c:pt idx="8">
                  <c:v>Fatigue</c:v>
                </c:pt>
                <c:pt idx="9">
                  <c:v>Dyspnea</c:v>
                </c:pt>
                <c:pt idx="10">
                  <c:v>Cardiac disease</c:v>
                </c:pt>
                <c:pt idx="11">
                  <c:v>Atrial hypertension</c:v>
                </c:pt>
                <c:pt idx="12">
                  <c:v>Rash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0">
                  <c:v>9</c:v>
                </c:pt>
                <c:pt idx="1">
                  <c:v>23</c:v>
                </c:pt>
                <c:pt idx="2">
                  <c:v>19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4</c:v>
                </c:pt>
                <c:pt idx="10">
                  <c:v>3</c:v>
                </c:pt>
                <c:pt idx="11">
                  <c:v>3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B3-4E82-912A-36CE40294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22688"/>
        <c:axId val="684323648"/>
      </c:barChart>
      <c:catAx>
        <c:axId val="68432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3648"/>
        <c:crosses val="autoZero"/>
        <c:auto val="1"/>
        <c:lblAlgn val="ctr"/>
        <c:lblOffset val="100"/>
        <c:noMultiLvlLbl val="0"/>
      </c:catAx>
      <c:valAx>
        <c:axId val="684323648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181235309889286"/>
          <c:y val="6.3402284644443543E-2"/>
          <c:w val="6.8867709932694615E-2"/>
          <c:h val="0.279782250337900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69002749694472E-2"/>
          <c:y val="3.3990459308678951E-2"/>
          <c:w val="0.92466262429174539"/>
          <c:h val="0.62910407883221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MPT</c:v>
                </c:pt>
              </c:strCache>
            </c:strRef>
          </c:tx>
          <c:spPr>
            <a:solidFill>
              <a:schemeClr val="accent2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14</c:v>
                </c:pt>
                <c:pt idx="1">
                  <c:v>48</c:v>
                </c:pt>
                <c:pt idx="3">
                  <c:v>14</c:v>
                </c:pt>
                <c:pt idx="4">
                  <c:v>10</c:v>
                </c:pt>
                <c:pt idx="6">
                  <c:v>10</c:v>
                </c:pt>
                <c:pt idx="7">
                  <c:v>1</c:v>
                </c:pt>
                <c:pt idx="8">
                  <c:v>13</c:v>
                </c:pt>
                <c:pt idx="9">
                  <c:v>8</c:v>
                </c:pt>
                <c:pt idx="11">
                  <c:v>2</c:v>
                </c:pt>
                <c:pt idx="1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A-44F8-AE7B-3ECA4F3E47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Thal-Dex</c:v>
                </c:pt>
              </c:strCache>
            </c:strRef>
          </c:tx>
          <c:spPr>
            <a:solidFill>
              <a:schemeClr val="accent2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1">
                  <c:v>9</c:v>
                </c:pt>
                <c:pt idx="4">
                  <c:v>13</c:v>
                </c:pt>
                <c:pt idx="6">
                  <c:v>8</c:v>
                </c:pt>
                <c:pt idx="7">
                  <c:v>4</c:v>
                </c:pt>
                <c:pt idx="8">
                  <c:v>2</c:v>
                </c:pt>
                <c:pt idx="9">
                  <c:v>15</c:v>
                </c:pt>
                <c:pt idx="10">
                  <c:v>11</c:v>
                </c:pt>
                <c:pt idx="12">
                  <c:v>20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4A-44F8-AE7B-3ECA4F3E47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RD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13</c:v>
                </c:pt>
                <c:pt idx="1">
                  <c:v>41</c:v>
                </c:pt>
                <c:pt idx="2">
                  <c:v>3</c:v>
                </c:pt>
                <c:pt idx="3">
                  <c:v>15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19</c:v>
                </c:pt>
                <c:pt idx="9">
                  <c:v>15</c:v>
                </c:pt>
                <c:pt idx="10">
                  <c:v>3</c:v>
                </c:pt>
                <c:pt idx="11">
                  <c:v>6</c:v>
                </c:pt>
                <c:pt idx="12">
                  <c:v>26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4A-44F8-AE7B-3ECA4F3E478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Rd18</c:v>
                </c:pt>
              </c:strCache>
            </c:strRef>
          </c:tx>
          <c:spPr>
            <a:solidFill>
              <a:schemeClr val="accent2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16</c:v>
                </c:pt>
                <c:pt idx="1">
                  <c:v>26</c:v>
                </c:pt>
                <c:pt idx="3">
                  <c:v>8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8">
                  <c:v>21</c:v>
                </c:pt>
                <c:pt idx="9">
                  <c:v>9</c:v>
                </c:pt>
                <c:pt idx="10">
                  <c:v>4</c:v>
                </c:pt>
                <c:pt idx="11">
                  <c:v>7</c:v>
                </c:pt>
                <c:pt idx="12">
                  <c:v>6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4A-44F8-AE7B-3ECA4F3E478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Rdcont</c:v>
                </c:pt>
              </c:strCache>
            </c:strRef>
          </c:tx>
          <c:spPr>
            <a:solidFill>
              <a:schemeClr val="accent2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Sheet1!$F$2:$F$15</c:f>
              <c:numCache>
                <c:formatCode>General</c:formatCode>
                <c:ptCount val="14"/>
                <c:pt idx="0">
                  <c:v>18</c:v>
                </c:pt>
                <c:pt idx="1">
                  <c:v>28</c:v>
                </c:pt>
                <c:pt idx="3">
                  <c:v>8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8">
                  <c:v>22</c:v>
                </c:pt>
                <c:pt idx="9">
                  <c:v>7</c:v>
                </c:pt>
                <c:pt idx="10">
                  <c:v>6</c:v>
                </c:pt>
                <c:pt idx="11">
                  <c:v>12</c:v>
                </c:pt>
                <c:pt idx="12">
                  <c:v>8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A-44F8-AE7B-3ECA4F3E478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MPR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Sheet1!$G$2:$G$15</c:f>
              <c:numCache>
                <c:formatCode>General</c:formatCode>
                <c:ptCount val="14"/>
                <c:pt idx="0">
                  <c:v>29</c:v>
                </c:pt>
                <c:pt idx="1">
                  <c:v>96</c:v>
                </c:pt>
                <c:pt idx="2">
                  <c:v>2</c:v>
                </c:pt>
                <c:pt idx="3">
                  <c:v>50</c:v>
                </c:pt>
                <c:pt idx="5">
                  <c:v>3</c:v>
                </c:pt>
                <c:pt idx="8">
                  <c:v>10</c:v>
                </c:pt>
                <c:pt idx="9">
                  <c:v>5</c:v>
                </c:pt>
                <c:pt idx="11">
                  <c:v>5</c:v>
                </c:pt>
                <c:pt idx="12">
                  <c:v>1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4A-44F8-AE7B-3ECA4F3E478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MPR-R</c:v>
                </c:pt>
              </c:strCache>
            </c:strRef>
          </c:tx>
          <c:spPr>
            <a:solidFill>
              <a:schemeClr val="accent2">
                <a:shade val="61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Sheet1!$H$2:$H$15</c:f>
              <c:numCache>
                <c:formatCode>General</c:formatCode>
                <c:ptCount val="14"/>
                <c:pt idx="0">
                  <c:v>27</c:v>
                </c:pt>
                <c:pt idx="1">
                  <c:v>100</c:v>
                </c:pt>
                <c:pt idx="2">
                  <c:v>7</c:v>
                </c:pt>
                <c:pt idx="3">
                  <c:v>46</c:v>
                </c:pt>
                <c:pt idx="5">
                  <c:v>1</c:v>
                </c:pt>
                <c:pt idx="8">
                  <c:v>15</c:v>
                </c:pt>
                <c:pt idx="9">
                  <c:v>2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4A-44F8-AE7B-3ECA4F3E478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Pom-dex</c:v>
                </c:pt>
              </c:strCache>
            </c:strRef>
          </c:tx>
          <c:spPr>
            <a:solidFill>
              <a:schemeClr val="accent2">
                <a:shade val="4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Anemia</c:v>
                </c:pt>
                <c:pt idx="1">
                  <c:v>Neutropenia</c:v>
                </c:pt>
                <c:pt idx="2">
                  <c:v>Neutropenic fever</c:v>
                </c:pt>
                <c:pt idx="3">
                  <c:v>Thrombocytopenia</c:v>
                </c:pt>
                <c:pt idx="4">
                  <c:v>PN</c:v>
                </c:pt>
                <c:pt idx="5">
                  <c:v>Diarrhea</c:v>
                </c:pt>
                <c:pt idx="6">
                  <c:v>Constipation</c:v>
                </c:pt>
                <c:pt idx="7">
                  <c:v>Nausea</c:v>
                </c:pt>
                <c:pt idx="8">
                  <c:v>Infection</c:v>
                </c:pt>
                <c:pt idx="9">
                  <c:v>Fatigue</c:v>
                </c:pt>
                <c:pt idx="10">
                  <c:v>Dyspnea</c:v>
                </c:pt>
                <c:pt idx="11">
                  <c:v>Cardiac disorders</c:v>
                </c:pt>
                <c:pt idx="12">
                  <c:v>Thrombosis or embolism</c:v>
                </c:pt>
                <c:pt idx="13">
                  <c:v>Rash</c:v>
                </c:pt>
              </c:strCache>
            </c:strRef>
          </c:cat>
          <c:val>
            <c:numRef>
              <c:f>Sheet1!$I$2:$I$15</c:f>
              <c:numCache>
                <c:formatCode>General</c:formatCode>
                <c:ptCount val="14"/>
                <c:pt idx="0">
                  <c:v>33</c:v>
                </c:pt>
                <c:pt idx="1">
                  <c:v>48</c:v>
                </c:pt>
                <c:pt idx="2">
                  <c:v>10</c:v>
                </c:pt>
                <c:pt idx="3">
                  <c:v>22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30</c:v>
                </c:pt>
                <c:pt idx="9">
                  <c:v>5</c:v>
                </c:pt>
                <c:pt idx="10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04A-44F8-AE7B-3ECA4F3E4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322688"/>
        <c:axId val="684323648"/>
      </c:barChart>
      <c:catAx>
        <c:axId val="68432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3648"/>
        <c:crosses val="autoZero"/>
        <c:auto val="1"/>
        <c:lblAlgn val="ctr"/>
        <c:lblOffset val="100"/>
        <c:noMultiLvlLbl val="0"/>
      </c:catAx>
      <c:valAx>
        <c:axId val="68432364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43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69474919453396"/>
          <c:y val="4.581177557761368E-3"/>
          <c:w val="7.3395317186979225E-2"/>
          <c:h val="0.46002809010582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30.2</c:v>
                </c:pt>
                <c:pt idx="1">
                  <c:v>34.799999999999997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F-A747-8FCE-03FD012667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30.2</c:v>
                </c:pt>
                <c:pt idx="1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9F-A747-8FCE-03FD012667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8.6999999999999993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F-A747-8FCE-03FD0126672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12.7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9F-A747-8FCE-03FD012667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100"/>
        <c:axId val="1203500784"/>
        <c:axId val="1553853312"/>
      </c:barChart>
      <c:catAx>
        <c:axId val="12035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3853312"/>
        <c:crosses val="autoZero"/>
        <c:auto val="1"/>
        <c:lblAlgn val="ctr"/>
        <c:lblOffset val="100"/>
        <c:noMultiLvlLbl val="0"/>
      </c:catAx>
      <c:valAx>
        <c:axId val="1553853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0350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EB-479E-AABB-94F7E30CC1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40-2246-9909-0CFB037D51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40-2246-9909-0CFB037D51D5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0EB-479E-AABB-94F7E30CC1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A40-2246-9909-0CFB037D51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B-479E-AABB-94F7E30CC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3/14/25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3/14/25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03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0BF94-39AA-4B5F-834B-54311130E7B2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972050" y="1600200"/>
            <a:ext cx="14203363" cy="7989888"/>
          </a:xfrm>
          <a:ln/>
        </p:spPr>
      </p:sp>
      <p:sp>
        <p:nvSpPr>
          <p:cNvPr id="189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189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558" indent="-275600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397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355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14" indent="-220479" algn="ctr" defTabSz="878855"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5273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6232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7190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8149" indent="-220479" algn="ctr" defTabSz="8788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78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4A38D-97FC-47B7-96E7-087F288693BE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878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722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69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07899-83BC-48DD-B220-83B3577AC49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97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3271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5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561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1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:notes"/>
          <p:cNvSpPr txBox="1">
            <a:spLocks noGrp="1"/>
          </p:cNvSpPr>
          <p:nvPr>
            <p:ph type="sldNum" idx="12"/>
          </p:nvPr>
        </p:nvSpPr>
        <p:spPr>
          <a:xfrm>
            <a:off x="4106335" y="12728021"/>
            <a:ext cx="3142827" cy="67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275" tIns="56125" rIns="112275" bIns="56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244475"/>
            <a:ext cx="6392863" cy="3597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724748" y="6365085"/>
            <a:ext cx="5801359" cy="603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1375" rIns="91425" bIns="45700" anchor="t" anchorCtr="0">
            <a:noAutofit/>
          </a:bodyPr>
          <a:lstStyle/>
          <a:p>
            <a:pPr marL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 txBox="1"/>
          <p:nvPr/>
        </p:nvSpPr>
        <p:spPr>
          <a:xfrm>
            <a:off x="6154057" y="2348956"/>
            <a:ext cx="7039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Yong. 2016. 257-figure 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93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83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63CDFBB4-5FEF-3B47-9ED7-4017F3E180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D317C09D-DCEC-144D-8A18-2039C1DB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7587" name="Footer Placeholder 3">
            <a:extLst>
              <a:ext uri="{FF2B5EF4-FFF2-40B4-BE49-F238E27FC236}">
                <a16:creationId xmlns:a16="http://schemas.microsoft.com/office/drawing/2014/main" id="{110BC07E-7F54-0145-8965-1F344066FA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588" name="Slide Number Placeholder 4">
            <a:extLst>
              <a:ext uri="{FF2B5EF4-FFF2-40B4-BE49-F238E27FC236}">
                <a16:creationId xmlns:a16="http://schemas.microsoft.com/office/drawing/2014/main" id="{CC97B9F2-7B6A-B442-8581-6E3644EA9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7EBF8-C25E-5747-B608-611B37692F4F}" type="slidenum">
              <a:rPr kumimoji="0" lang="fr-F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8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94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4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4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0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002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25689-FFA2-CF45-85D2-0630D8B04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7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51D7-2426-4158-94EC-9D380096E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0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3a7e00e0ef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23a7e00e0ef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63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B0F8-5BB9-1AE8-3101-91CE9572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1FCE3-B3B5-CFC5-1755-D4A12DABD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567CC-A41B-D757-B827-C15DDCA8E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9514F-4F3E-6579-0F36-C361A33CA5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886B8-8515-0028-BA59-3811738B6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5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619B-00E7-998B-2F48-C788D41F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50C6B-4C68-15DA-CC4B-D3DD7D3AD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907CE-D421-3289-90E7-7E44D257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AFC7B-1E88-A109-6EC0-84C44996E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3679E8-9CE2-19DD-1113-732590AC4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0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hyperlink" Target="https://cor2ed.com/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hyperlink" Target="https://youtu.be/-frXH01_UXY" TargetMode="External"/><Relationship Id="rId12" Type="http://schemas.openxmlformats.org/officeDocument/2006/relationships/hyperlink" Target="mailto:info@cor2ed.com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36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cor2ed/" TargetMode="External"/><Relationship Id="rId11" Type="http://schemas.openxmlformats.org/officeDocument/2006/relationships/hyperlink" Target="https://twitter.com/COR2EDMedEd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ntrkconnectinfo" TargetMode="External"/><Relationship Id="rId23" Type="http://schemas.openxmlformats.org/officeDocument/2006/relationships/image" Target="../media/image18.png"/><Relationship Id="rId28" Type="http://schemas.openxmlformats.org/officeDocument/2006/relationships/image" Target="../media/image22.jpg"/><Relationship Id="rId10" Type="http://schemas.openxmlformats.org/officeDocument/2006/relationships/hyperlink" Target="https://www.linkedin.com/company/28472044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https://cor2ed.com/connects/ntrk-connect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ntrkconnectinfo" TargetMode="External"/><Relationship Id="rId23" Type="http://schemas.openxmlformats.org/officeDocument/2006/relationships/image" Target="../media/image18.png"/><Relationship Id="rId28" Type="http://schemas.openxmlformats.org/officeDocument/2006/relationships/image" Target="../media/image22.jpg"/><Relationship Id="rId10" Type="http://schemas.openxmlformats.org/officeDocument/2006/relationships/hyperlink" Target="https://www.linkedin.com/company/28472044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https://cor2ed.com/connects/ntrk-connect/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7.svg"/><Relationship Id="rId18" Type="http://schemas.openxmlformats.org/officeDocument/2006/relationships/image" Target="../media/image14.png"/><Relationship Id="rId26" Type="http://schemas.openxmlformats.org/officeDocument/2006/relationships/hyperlink" Target="https://www.linkedin.com/company/23765823" TargetMode="External"/><Relationship Id="rId3" Type="http://schemas.openxmlformats.org/officeDocument/2006/relationships/image" Target="../media/image24.svg"/><Relationship Id="rId21" Type="http://schemas.openxmlformats.org/officeDocument/2006/relationships/image" Target="../media/image30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hyperlink" Target="mailto:info@cor2ed" TargetMode="External"/><Relationship Id="rId25" Type="http://schemas.openxmlformats.org/officeDocument/2006/relationships/image" Target="../media/image32.svg"/><Relationship Id="rId2" Type="http://schemas.openxmlformats.org/officeDocument/2006/relationships/image" Target="../media/image23.png"/><Relationship Id="rId16" Type="http://schemas.openxmlformats.org/officeDocument/2006/relationships/image" Target="../media/image28.svg"/><Relationship Id="rId20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hyperlink" Target="https://cor2ed.com/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25.svg"/><Relationship Id="rId15" Type="http://schemas.openxmlformats.org/officeDocument/2006/relationships/image" Target="../media/image12.png"/><Relationship Id="rId23" Type="http://schemas.openxmlformats.org/officeDocument/2006/relationships/image" Target="../media/image31.svg"/><Relationship Id="rId28" Type="http://schemas.openxmlformats.org/officeDocument/2006/relationships/image" Target="../media/image33.png"/><Relationship Id="rId10" Type="http://schemas.openxmlformats.org/officeDocument/2006/relationships/hyperlink" Target="https://youtu.be/-frXH01_UXY" TargetMode="External"/><Relationship Id="rId19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hyperlink" Target="https://twitter.com/LYM_MM_CONNECT" TargetMode="External"/><Relationship Id="rId22" Type="http://schemas.openxmlformats.org/officeDocument/2006/relationships/image" Target="../media/image18.png"/><Relationship Id="rId27" Type="http://schemas.openxmlformats.org/officeDocument/2006/relationships/hyperlink" Target="https://lymphomamyelomaconnect.cor2ed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18" Type="http://schemas.openxmlformats.org/officeDocument/2006/relationships/hyperlink" Target="mailto:info@cor2ed.com" TargetMode="External"/><Relationship Id="rId26" Type="http://schemas.openxmlformats.org/officeDocument/2006/relationships/image" Target="../media/image21.svg"/><Relationship Id="rId3" Type="http://schemas.openxmlformats.org/officeDocument/2006/relationships/image" Target="../media/image4.svg"/><Relationship Id="rId21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hyperlink" Target="https://cor2ed.com/" TargetMode="External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5.svg"/><Relationship Id="rId29" Type="http://schemas.openxmlformats.org/officeDocument/2006/relationships/hyperlink" Target="https://cor2ed.com/connects/breast-cancer-connect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hyperlink" Target="https://youtu.be/-frXH01_UXY" TargetMode="External"/><Relationship Id="rId24" Type="http://schemas.openxmlformats.org/officeDocument/2006/relationships/image" Target="../media/image19.svg"/><Relationship Id="rId5" Type="http://schemas.openxmlformats.org/officeDocument/2006/relationships/image" Target="../media/image6.svg"/><Relationship Id="rId15" Type="http://schemas.openxmlformats.org/officeDocument/2006/relationships/hyperlink" Target="https://twitter.com/BreastCaConnect" TargetMode="External"/><Relationship Id="rId23" Type="http://schemas.openxmlformats.org/officeDocument/2006/relationships/image" Target="../media/image18.png"/><Relationship Id="rId28" Type="http://schemas.openxmlformats.org/officeDocument/2006/relationships/hyperlink" Target="https://www.linkedin.com/company/giconnect/" TargetMode="External"/><Relationship Id="rId10" Type="http://schemas.openxmlformats.org/officeDocument/2006/relationships/hyperlink" Target="https://www.linkedin.com/company/breastcancerconnect" TargetMode="External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Relationship Id="rId22" Type="http://schemas.openxmlformats.org/officeDocument/2006/relationships/image" Target="../media/image17.svg"/><Relationship Id="rId27" Type="http://schemas.openxmlformats.org/officeDocument/2006/relationships/hyperlink" Target="mailto:info@cor2ed" TargetMode="External"/><Relationship Id="rId30" Type="http://schemas.openxmlformats.org/officeDocument/2006/relationships/image" Target="../media/image3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-frXH01_UXY" TargetMode="External"/><Relationship Id="rId13" Type="http://schemas.openxmlformats.org/officeDocument/2006/relationships/image" Target="../media/image35.png"/><Relationship Id="rId18" Type="http://schemas.openxmlformats.org/officeDocument/2006/relationships/image" Target="../media/image15.svg"/><Relationship Id="rId3" Type="http://schemas.openxmlformats.org/officeDocument/2006/relationships/image" Target="../media/image6.svg"/><Relationship Id="rId21" Type="http://schemas.openxmlformats.org/officeDocument/2006/relationships/image" Target="../media/image18.png"/><Relationship Id="rId7" Type="http://schemas.openxmlformats.org/officeDocument/2006/relationships/hyperlink" Target="https://www.linkedin.com/company/cor2ed/" TargetMode="External"/><Relationship Id="rId12" Type="http://schemas.openxmlformats.org/officeDocument/2006/relationships/hyperlink" Target="https://twitter.com/COR2EDMedEd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hyperlink" Target="mailto:info@cor2ed.com" TargetMode="External"/><Relationship Id="rId20" Type="http://schemas.openxmlformats.org/officeDocument/2006/relationships/image" Target="../media/image17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24" Type="http://schemas.openxmlformats.org/officeDocument/2006/relationships/image" Target="../media/image21.sv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hyperlink" Target="https://cor2ed.com/" TargetMode="External"/><Relationship Id="rId14" Type="http://schemas.openxmlformats.org/officeDocument/2006/relationships/image" Target="../media/image12.png"/><Relationship Id="rId22" Type="http://schemas.openxmlformats.org/officeDocument/2006/relationships/image" Target="../media/image1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A7CD98BE-591D-7F02-8272-52F7F93E3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3057109-6C7D-A82F-E6A7-3364690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D06221-6B58-596C-B630-6186E8E81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644" r="9788" b="5995"/>
          <a:stretch/>
        </p:blipFill>
        <p:spPr>
          <a:xfrm>
            <a:off x="5992020" y="0"/>
            <a:ext cx="6199980" cy="6858000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72160347-7BC5-DF46-BB29-75C62D9EE3D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DE86449C-0B52-214E-B091-696B68B6D8EC}"/>
              </a:ext>
            </a:extLst>
          </p:cNvPr>
          <p:cNvSpPr txBox="1">
            <a:spLocks/>
          </p:cNvSpPr>
          <p:nvPr userDrawn="1"/>
        </p:nvSpPr>
        <p:spPr>
          <a:xfrm>
            <a:off x="355212" y="123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C31C948-65C2-4740-B113-C0D563D6A027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43DF8CA-B6DF-054F-8DAE-917E5C7CF79A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C263F9-CE67-F24E-8FD8-47D46BBE67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740" y="602124"/>
            <a:ext cx="1914541" cy="5092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84BF38-09C2-6645-92E3-602FD4BA8151}"/>
              </a:ext>
            </a:extLst>
          </p:cNvPr>
          <p:cNvSpPr txBox="1"/>
          <p:nvPr userDrawn="1"/>
        </p:nvSpPr>
        <p:spPr>
          <a:xfrm>
            <a:off x="718579" y="4780067"/>
            <a:ext cx="2251262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6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87A0C9-B4D6-A142-9EC9-E78948B12C28}"/>
              </a:ext>
            </a:extLst>
          </p:cNvPr>
          <p:cNvSpPr txBox="1"/>
          <p:nvPr userDrawn="1"/>
        </p:nvSpPr>
        <p:spPr>
          <a:xfrm>
            <a:off x="3423093" y="4780067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7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FFC551F-1537-374A-A20F-4320DE2F3E73}"/>
              </a:ext>
            </a:extLst>
          </p:cNvPr>
          <p:cNvSpPr/>
          <p:nvPr userDrawn="1"/>
        </p:nvSpPr>
        <p:spPr>
          <a:xfrm>
            <a:off x="347860" y="5315313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839D75-38C0-6642-B538-AB66FCA83821}"/>
              </a:ext>
            </a:extLst>
          </p:cNvPr>
          <p:cNvSpPr txBox="1"/>
          <p:nvPr userDrawn="1"/>
        </p:nvSpPr>
        <p:spPr>
          <a:xfrm>
            <a:off x="736987" y="5295786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hlinkClick r:id="rId8"/>
            <a:extLst>
              <a:ext uri="{FF2B5EF4-FFF2-40B4-BE49-F238E27FC236}">
                <a16:creationId xmlns:a16="http://schemas.microsoft.com/office/drawing/2014/main" id="{BA63285A-459E-4B4D-B8B8-4C384DADE30E}"/>
              </a:ext>
            </a:extLst>
          </p:cNvPr>
          <p:cNvSpPr/>
          <p:nvPr userDrawn="1"/>
        </p:nvSpPr>
        <p:spPr>
          <a:xfrm>
            <a:off x="322846" y="5298423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phic 64" descr="World">
            <a:extLst>
              <a:ext uri="{FF2B5EF4-FFF2-40B4-BE49-F238E27FC236}">
                <a16:creationId xmlns:a16="http://schemas.microsoft.com/office/drawing/2014/main" id="{9FF95DF6-7020-934F-95C8-A675895DC40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518" y="5353122"/>
            <a:ext cx="306593" cy="306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DED3A94-E4BA-844E-BCA3-DC9D0A84A7DB}"/>
              </a:ext>
            </a:extLst>
          </p:cNvPr>
          <p:cNvSpPr txBox="1"/>
          <p:nvPr userDrawn="1"/>
        </p:nvSpPr>
        <p:spPr>
          <a:xfrm>
            <a:off x="3432288" y="5353122"/>
            <a:ext cx="2296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@COR2EDMedEd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hlinkClick r:id="rId11"/>
            <a:extLst>
              <a:ext uri="{FF2B5EF4-FFF2-40B4-BE49-F238E27FC236}">
                <a16:creationId xmlns:a16="http://schemas.microsoft.com/office/drawing/2014/main" id="{D59F0703-8804-EA47-AA67-3E0C47D9EB54}"/>
              </a:ext>
            </a:extLst>
          </p:cNvPr>
          <p:cNvSpPr/>
          <p:nvPr userDrawn="1"/>
        </p:nvSpPr>
        <p:spPr>
          <a:xfrm>
            <a:off x="3014669" y="5287268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7305AF6-0A35-D04C-8153-D567CB189566}"/>
              </a:ext>
            </a:extLst>
          </p:cNvPr>
          <p:cNvSpPr txBox="1"/>
          <p:nvPr userDrawn="1"/>
        </p:nvSpPr>
        <p:spPr>
          <a:xfrm>
            <a:off x="736987" y="5852248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.com</a:t>
            </a:r>
            <a:endParaRPr lang="en-GB" sz="12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49BA3EF-2213-7740-B1A1-1732D2C77D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3393" y="5878956"/>
            <a:ext cx="371377" cy="371377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F1B5921D-3643-7446-83D4-C4890D03ED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74932" y="5317529"/>
            <a:ext cx="373380" cy="3733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8A2E73B-A94F-6246-80EB-64BFAAA041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4932" y="4792432"/>
            <a:ext cx="373380" cy="37338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BC2A64D-E186-1B41-8E20-DD77121AE84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7860" y="4792432"/>
            <a:ext cx="373380" cy="373380"/>
          </a:xfrm>
          <a:prstGeom prst="rect">
            <a:avLst/>
          </a:prstGeom>
        </p:spPr>
      </p:pic>
      <p:sp>
        <p:nvSpPr>
          <p:cNvPr id="118" name="Rectangle 117">
            <a:hlinkClick r:id="rId12"/>
            <a:extLst>
              <a:ext uri="{FF2B5EF4-FFF2-40B4-BE49-F238E27FC236}">
                <a16:creationId xmlns:a16="http://schemas.microsoft.com/office/drawing/2014/main" id="{82A0FE22-ED4D-904C-A351-E6C5B7471E0E}"/>
              </a:ext>
            </a:extLst>
          </p:cNvPr>
          <p:cNvSpPr/>
          <p:nvPr userDrawn="1"/>
        </p:nvSpPr>
        <p:spPr>
          <a:xfrm>
            <a:off x="754868" y="5858872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hlinkClick r:id="rId6"/>
            <a:extLst>
              <a:ext uri="{FF2B5EF4-FFF2-40B4-BE49-F238E27FC236}">
                <a16:creationId xmlns:a16="http://schemas.microsoft.com/office/drawing/2014/main" id="{013F39C3-AF84-9343-8EDC-233E7A9EBAE9}"/>
              </a:ext>
            </a:extLst>
          </p:cNvPr>
          <p:cNvSpPr/>
          <p:nvPr userDrawn="1"/>
        </p:nvSpPr>
        <p:spPr>
          <a:xfrm>
            <a:off x="290267" y="4767998"/>
            <a:ext cx="253422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hlinkClick r:id="rId7"/>
            <a:extLst>
              <a:ext uri="{FF2B5EF4-FFF2-40B4-BE49-F238E27FC236}">
                <a16:creationId xmlns:a16="http://schemas.microsoft.com/office/drawing/2014/main" id="{5BB80133-EE31-1E40-AFC9-92A91F12B0CF}"/>
              </a:ext>
            </a:extLst>
          </p:cNvPr>
          <p:cNvSpPr/>
          <p:nvPr userDrawn="1"/>
        </p:nvSpPr>
        <p:spPr>
          <a:xfrm>
            <a:off x="3014670" y="4764754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54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9BD2B10-09B3-F844-9454-208DB63A3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375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7843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D012B304-72EA-8666-217E-74AFFDC6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62BAD7A-4C1B-EC85-6780-B2045B28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23ADA9F-04B6-A26D-5838-95448B908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phic 105">
            <a:extLst>
              <a:ext uri="{FF2B5EF4-FFF2-40B4-BE49-F238E27FC236}">
                <a16:creationId xmlns:a16="http://schemas.microsoft.com/office/drawing/2014/main" id="{A7615075-57AA-C649-B52E-A01CFD86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0" y="5497848"/>
            <a:ext cx="2525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@NTRK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3749827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759785" y="6033094"/>
            <a:ext cx="23362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@ntrkconnectinfo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341403" y="6013567"/>
            <a:ext cx="261058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211389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41834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0166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01666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8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5817212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0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82882"/>
            <a:ext cx="289065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3341404" y="5480236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52FFC7-612C-4E4B-9164-B9925A5E0ED4}"/>
              </a:ext>
            </a:extLst>
          </p:cNvPr>
          <p:cNvSpPr txBox="1"/>
          <p:nvPr userDrawn="1"/>
        </p:nvSpPr>
        <p:spPr>
          <a:xfrm>
            <a:off x="323528" y="4130089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pic>
        <p:nvPicPr>
          <p:cNvPr id="2" name="Picture 1" descr="A picture containing text, font, logo, graphics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400ABA1-C4CC-C41A-596B-25D4EF19730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73968" y="4472140"/>
            <a:ext cx="1833600" cy="9456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 userDrawn="1">
          <p15:clr>
            <a:srgbClr val="FBAE40"/>
          </p15:clr>
        </p15:guide>
        <p15:guide id="2" orient="horz" pos="548" userDrawn="1">
          <p15:clr>
            <a:srgbClr val="FBAE40"/>
          </p15:clr>
        </p15:guide>
        <p15:guide id="3" pos="1471" userDrawn="1">
          <p15:clr>
            <a:srgbClr val="FBAE40"/>
          </p15:clr>
        </p15:guide>
        <p15:guide id="4" pos="1317" userDrawn="1">
          <p15:clr>
            <a:srgbClr val="FBAE40"/>
          </p15:clr>
        </p15:guide>
        <p15:guide id="5" orient="horz" pos="2909" userDrawn="1">
          <p15:clr>
            <a:srgbClr val="FBAE40"/>
          </p15:clr>
        </p15:guide>
        <p15:guide id="6" orient="horz" pos="335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7873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961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841744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00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692920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E00EC2B-A5BC-442D-8CE6-A6880880A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080" y="1322917"/>
            <a:ext cx="11145887" cy="45212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78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A0E3-A7BD-8B4E-BCAA-1F934D7F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7296D-B6C9-4C4A-9ABF-06588AE5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8FD677-205A-1F48-A2A3-1C60ADEA5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6246814"/>
            <a:ext cx="6935789" cy="49035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FD726-8F32-144C-9152-23407ADBD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717" y="6528526"/>
            <a:ext cx="493642" cy="284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4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0579-79A3-4773-9E7D-6665D63C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B54EE-A62F-D6F4-67F0-02C6C3BAC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68A0C-B0D1-2469-A249-DAB672CB3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355B-891B-147A-1AD7-011E5A28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EF159-6102-F466-BA2D-3170C01F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3CCD-800A-5AB0-A39D-E05A9935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3702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3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864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00648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9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47584"/>
            <a:ext cx="11376025" cy="86465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1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6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10963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24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754" lvl="2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8339" lvl="3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7924" lvl="4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Google Shape;19;p76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3047924" lvl="4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6265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A7CD98BE-591D-7F02-8272-52F7F93E3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58494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4999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99994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10039EE-0CDB-289D-555F-C1511903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4544EF-9462-A8D9-B04B-5333B800A8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173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F3DB38C-06DF-D5F1-69EA-28B3F4D73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77376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7826307-9C41-F0BA-D66F-850E45A2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0519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5AB751E-7A11-39BA-B970-3360490AC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7410656F-A160-31A9-012C-04F906138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1181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4369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6136-ABF3-8686-26B2-76FE390590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3895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4054343-BE11-AE6F-B86E-BC2DB7BDB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55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3057109-6C7D-A82F-E6A7-33646907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7844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D012B304-72EA-8666-217E-74AFFDC6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5973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C62BAD7A-4C1B-EC85-6780-B2045B28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48891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223ADA9F-04B6-A26D-5838-95448B908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8060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phic 105">
            <a:extLst>
              <a:ext uri="{FF2B5EF4-FFF2-40B4-BE49-F238E27FC236}">
                <a16:creationId xmlns:a16="http://schemas.microsoft.com/office/drawing/2014/main" id="{A7615075-57AA-C649-B52E-A01CFD86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0" y="5497848"/>
            <a:ext cx="2525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@NTRK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3749827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759785" y="6033094"/>
            <a:ext cx="233621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@ntrkconnectinfo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341403" y="6013567"/>
            <a:ext cx="261058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211389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41834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0166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401666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8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5817212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0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82882"/>
            <a:ext cx="289065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3341404" y="5480236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52FFC7-612C-4E4B-9164-B9925A5E0ED4}"/>
              </a:ext>
            </a:extLst>
          </p:cNvPr>
          <p:cNvSpPr txBox="1"/>
          <p:nvPr userDrawn="1"/>
        </p:nvSpPr>
        <p:spPr>
          <a:xfrm>
            <a:off x="323528" y="4130089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pic>
        <p:nvPicPr>
          <p:cNvPr id="2" name="Picture 1" descr="A picture containing text, font, logo, graphics&#10;&#10;Description automatically generated">
            <a:hlinkClick r:id="rId27"/>
            <a:extLst>
              <a:ext uri="{FF2B5EF4-FFF2-40B4-BE49-F238E27FC236}">
                <a16:creationId xmlns:a16="http://schemas.microsoft.com/office/drawing/2014/main" id="{F400ABA1-C4CC-C41A-596B-25D4EF19730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373968" y="4472140"/>
            <a:ext cx="1833600" cy="9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12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  <p15:guide id="4" pos="1317">
          <p15:clr>
            <a:srgbClr val="FBAE40"/>
          </p15:clr>
        </p15:guide>
        <p15:guide id="5" orient="horz" pos="2909">
          <p15:clr>
            <a:srgbClr val="FBAE40"/>
          </p15:clr>
        </p15:guide>
        <p15:guide id="6" orient="horz" pos="33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10039EE-0CDB-289D-555F-C15119038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4544EF-9462-A8D9-B04B-5333B800A8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5247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72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566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CE78E-2022-4702-AA04-2374A73F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7257A-D071-4FAD-88D8-0A21CE2F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1263C-591E-4D3C-A686-B7680BA0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C601-A191-4B83-9BAA-790BA786C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7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9BD2B10-09B3-F844-9454-208DB63A3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72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841744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84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4764-04DC-4396-825A-D267478A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074D3-B6CA-43CE-8B55-C1D40F797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1" y="6298845"/>
            <a:ext cx="469188" cy="366183"/>
          </a:xfrm>
        </p:spPr>
        <p:txBody>
          <a:bodyPr/>
          <a:lstStyle/>
          <a:p>
            <a:fld id="{642CD222-1684-4FC0-B7FF-89270E95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FA16DE8-1CB5-459C-8436-8BB446133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80" y="5897880"/>
            <a:ext cx="10692920" cy="713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+mj-lt"/>
              <a:buNone/>
              <a:defRPr sz="933"/>
            </a:lvl1pPr>
          </a:lstStyle>
          <a:p>
            <a:pPr lvl="0"/>
            <a:r>
              <a:rPr lang="en-US" dirty="0"/>
              <a:t>Reference(s)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A2EC97-0C86-432A-B9EE-FE6F11EDD83B}"/>
              </a:ext>
            </a:extLst>
          </p:cNvPr>
          <p:cNvCxnSpPr>
            <a:cxnSpLocks/>
          </p:cNvCxnSpPr>
          <p:nvPr userDrawn="1"/>
        </p:nvCxnSpPr>
        <p:spPr>
          <a:xfrm>
            <a:off x="363499" y="6397628"/>
            <a:ext cx="0" cy="161925"/>
          </a:xfrm>
          <a:prstGeom prst="line">
            <a:avLst/>
          </a:prstGeom>
          <a:ln w="635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E00EC2B-A5BC-442D-8CE6-A6880880A4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080" y="1322917"/>
            <a:ext cx="11145887" cy="45212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4593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464D-B1B6-E4A8-A517-79A41E27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598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A0E3-A7BD-8B4E-BCAA-1F934D7F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7296D-B6C9-4C4A-9ABF-06588AE51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8FD677-205A-1F48-A2A3-1C60ADEA5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6246814"/>
            <a:ext cx="6935789" cy="490358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7FD726-8F32-144C-9152-23407ADBD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717" y="6528526"/>
            <a:ext cx="493642" cy="2842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81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0579-79A3-4773-9E7D-6665D63C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B54EE-A62F-D6F4-67F0-02C6C3BAC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68A0C-B0D1-2469-A249-DAB672CB3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355B-891B-147A-1AD7-011E5A28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EF159-6102-F466-BA2D-3170C01F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3CCD-800A-5AB0-A39D-E05A9935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339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7826307-9C41-F0BA-D66F-850E45A2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5B899-06FF-0649-A5E1-1E6B811322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4152D-D86B-044C-A6A9-63DD5038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F9BD86-0FCF-8D41-A1D2-8D089663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643" y="6491818"/>
            <a:ext cx="8413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61421-0D1F-374C-A6EF-D3B8E531EC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63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3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733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E88E4-7936-6108-222E-CBF29DEB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A87E6-456C-42FB-EBA7-3055233D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58890-1BFE-3E6C-4326-5A298090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374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819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204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547584"/>
            <a:ext cx="11376025" cy="86465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99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2" name="Image 4">
            <a:extLst>
              <a:ext uri="{FF2B5EF4-FFF2-40B4-BE49-F238E27FC236}">
                <a16:creationId xmlns:a16="http://schemas.microsoft.com/office/drawing/2014/main" id="{23B8AB04-FCD6-532F-7E28-5EF89A4447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22295" y="-1012043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0872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9696013-2CA0-3589-482E-D11E61A22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7396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9696013-2CA0-3589-482E-D11E61A22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715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72A7BF8-2634-42CE-7779-60B9CA019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62024C62-DEBA-FE08-856F-E4EDBC1AF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395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5AB751E-7A11-39BA-B970-3360490AC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7410656F-A160-31A9-012C-04F906138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2178202B-EB6B-626D-5D8C-1606EFAC8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2358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0331787-EA65-9E53-EF00-0571ED093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8950B241-4B24-12B1-6E81-D61E0E026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86056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25AA572-0B0D-5BC4-16D5-49B2EEEE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51379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25AA572-0B0D-5BC4-16D5-49B2EEEE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A24C0-E35E-25F8-F81C-8C4B4580F2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3346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F543B19-47F2-228E-06AB-7F85E9CE6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04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Drop an image or click on the </a:t>
            </a:r>
            <a:r>
              <a:rPr lang="en-GB" noProof="0"/>
              <a:t>icon</a:t>
            </a:r>
            <a:r>
              <a:rPr lang="en-GB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8075C48-24AC-6C8D-0C25-7617D7714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8479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9E25C659-2A5A-34AB-98C0-39CF3AF5F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5205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4764205-F73A-C378-E512-FB372B4F9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67243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A68E8DC7-726A-1109-D4E7-8DE5A2286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472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raphic 99">
            <a:extLst>
              <a:ext uri="{FF2B5EF4-FFF2-40B4-BE49-F238E27FC236}">
                <a16:creationId xmlns:a16="http://schemas.microsoft.com/office/drawing/2014/main" id="{A077E33A-709F-1144-BB69-763F7CD5D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04275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343186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775607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831346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1405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48" y="5426553"/>
            <a:ext cx="3213409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 marL="0" indent="0">
              <a:lnSpc>
                <a:spcPct val="90000"/>
              </a:lnSpc>
              <a:tabLst>
                <a:tab pos="747713" algn="l"/>
              </a:tabLst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	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@LYMPHOMA &amp; MYELOMA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	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469907" y="5426553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1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4479865" y="6033094"/>
            <a:ext cx="2566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@</a:t>
            </a:r>
            <a:r>
              <a:rPr lang="en-GB" sz="1400" err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lym_mm_connect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4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4061483" y="6001816"/>
            <a:ext cx="2833582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16232" y="4077072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931469" y="5424272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7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61914" y="5438918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121746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121746" y="5438918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16331" y="5438918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17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6537292" y="5393016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hlinkClick r:id="rId26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17756"/>
            <a:ext cx="35585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hlinkClick r:id="rId10"/>
            <a:extLst>
              <a:ext uri="{FF2B5EF4-FFF2-40B4-BE49-F238E27FC236}">
                <a16:creationId xmlns:a16="http://schemas.microsoft.com/office/drawing/2014/main" id="{6F45FC3A-EC6D-074D-B1BD-EB183B8127E8}"/>
              </a:ext>
            </a:extLst>
          </p:cNvPr>
          <p:cNvSpPr/>
          <p:nvPr userDrawn="1"/>
        </p:nvSpPr>
        <p:spPr>
          <a:xfrm>
            <a:off x="4061484" y="5413340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Picture 103">
            <a:hlinkClick r:id="rId27"/>
            <a:extLst>
              <a:ext uri="{FF2B5EF4-FFF2-40B4-BE49-F238E27FC236}">
                <a16:creationId xmlns:a16="http://schemas.microsoft.com/office/drawing/2014/main" id="{1F3E509E-B33B-BF4C-B0B0-389DAF504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r="2126"/>
          <a:stretch/>
        </p:blipFill>
        <p:spPr>
          <a:xfrm>
            <a:off x="398781" y="4454194"/>
            <a:ext cx="1819402" cy="8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39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66968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2257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8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754" lvl="2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8339" lvl="3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7924" lvl="4" indent="-4063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8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10963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8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78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3047924" lvl="4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47157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2" y="2758364"/>
            <a:ext cx="5042679" cy="13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08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Click and </a:t>
            </a:r>
            <a:r>
              <a:rPr lang="fr-FR" err="1"/>
              <a:t>Modify</a:t>
            </a:r>
            <a:r>
              <a:rPr lang="fr-FR"/>
              <a:t> </a:t>
            </a:r>
            <a:br>
              <a:rPr lang="fr-FR"/>
            </a:br>
            <a:r>
              <a:rPr lang="fr-FR"/>
              <a:t>the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18884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6052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3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AND MODIFY THE TEXT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3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3" y="5125193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GB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8132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5236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1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7F306939-B51D-D644-A9DD-CD59219C29EE}"/>
              </a:ext>
            </a:extLst>
          </p:cNvPr>
          <p:cNvSpPr txBox="1">
            <a:spLocks/>
          </p:cNvSpPr>
          <p:nvPr userDrawn="1"/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457189" rtl="0" eaLnBrk="1" latinLnBrk="0" hangingPunct="1">
              <a:defRPr sz="1100" kern="12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089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7" y="239345"/>
            <a:ext cx="8931169" cy="446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7"/>
            <a:ext cx="8942784" cy="8048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and add text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7904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17DF4BA-E97C-1CF7-120B-F6808F4B5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6136-ABF3-8686-26B2-76FE390590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4849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10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1270569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81905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6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457" indent="-342891">
              <a:buFont typeface="Arial" charset="0"/>
              <a:buChar char="•"/>
              <a:defRPr sz="2000">
                <a:latin typeface="+mj-lt"/>
              </a:defRPr>
            </a:lvl4pPr>
            <a:lvl5pPr marL="2171646" indent="-342891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014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0"/>
            <a:ext cx="5186755" cy="7152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6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457" indent="-342891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646" indent="-342891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/>
              <a:t>Add text</a:t>
            </a:r>
          </a:p>
          <a:p>
            <a:endParaRPr lang="en-GB" noProof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891" indent="-342891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080" indent="-342891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269" indent="-342891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457" indent="-342891">
              <a:buFont typeface="Arial" charset="0"/>
              <a:buChar char="•"/>
              <a:defRPr sz="2000"/>
            </a:lvl4pPr>
            <a:lvl5pPr marL="2171646" indent="-342891">
              <a:buFont typeface="Arial" charset="0"/>
              <a:buChar char="•"/>
              <a:defRPr/>
            </a:lvl5pPr>
          </a:lstStyle>
          <a:p>
            <a:r>
              <a:rPr lang="en-GB" noProof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1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6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2" y="6356352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8795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raphic 145">
            <a:extLst>
              <a:ext uri="{FF2B5EF4-FFF2-40B4-BE49-F238E27FC236}">
                <a16:creationId xmlns:a16="http://schemas.microsoft.com/office/drawing/2014/main" id="{0BA6C29F-1EC0-F449-9240-F2836B269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7204" y="810931"/>
            <a:ext cx="9306371" cy="447139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9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1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9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4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3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7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3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4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164" y="951062"/>
            <a:ext cx="1914541" cy="509239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90" y="6404237"/>
            <a:ext cx="6959903" cy="453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1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1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65695"/>
          <a:stretch/>
        </p:blipFill>
        <p:spPr>
          <a:xfrm>
            <a:off x="300855" y="1562276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51" y="5497849"/>
            <a:ext cx="35893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0"/>
              </a:rPr>
              <a:t>@BREASTCANCER CONNECT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832501" y="5497849"/>
            <a:ext cx="18629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1"/>
              </a:rPr>
              <a:t>@COR2ED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3" y="6033096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9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2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6"/>
            <a:ext cx="217083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990" y="6070905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3080282" y="6033096"/>
            <a:ext cx="2540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5"/>
              </a:rPr>
              <a:t>@BreastCaConnect</a:t>
            </a:r>
            <a:endParaRPr lang="en-GB" sz="14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5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2661899" y="6015173"/>
            <a:ext cx="277313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53807611-342D-8C4A-A14C-80E0271B44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007" y="1949575"/>
            <a:ext cx="313184" cy="313184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6FBCB460-E274-5A4F-BEBD-A1EDEA7DDE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BE7BD657-C4E9-D14E-9C9B-7066503C4F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BDEFE239-A452-7F45-96CC-738EA07C4E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70D4C4DD-9DED-FD4E-9EC5-1439CD310D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607" y="1405153"/>
            <a:ext cx="313184" cy="31318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C70E79C7-0DD0-0649-B7D7-16788D7308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5F338712-0256-3043-9E4D-B5213DEBD34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35323" y="1877944"/>
            <a:ext cx="313184" cy="31318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4C8C9780-47C8-6444-9F3C-9763F8B6A4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58" name="Graphic 57" descr="Marker with solid fill">
            <a:extLst>
              <a:ext uri="{FF2B5EF4-FFF2-40B4-BE49-F238E27FC236}">
                <a16:creationId xmlns:a16="http://schemas.microsoft.com/office/drawing/2014/main" id="{5A7CCE59-0164-7446-8E77-FB9851A14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59" name="Graphic 58" descr="Marker with solid fill">
            <a:extLst>
              <a:ext uri="{FF2B5EF4-FFF2-40B4-BE49-F238E27FC236}">
                <a16:creationId xmlns:a16="http://schemas.microsoft.com/office/drawing/2014/main" id="{CFF3714E-FE18-FC41-A7DE-211879EBE7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60" name="Graphic 59" descr="Marker with solid fill">
            <a:extLst>
              <a:ext uri="{FF2B5EF4-FFF2-40B4-BE49-F238E27FC236}">
                <a16:creationId xmlns:a16="http://schemas.microsoft.com/office/drawing/2014/main" id="{EFAC734C-8D96-0F4A-ACC0-45B8EFDEE9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61" name="Graphic 60" descr="Marker with solid fill">
            <a:extLst>
              <a:ext uri="{FF2B5EF4-FFF2-40B4-BE49-F238E27FC236}">
                <a16:creationId xmlns:a16="http://schemas.microsoft.com/office/drawing/2014/main" id="{DCC46285-97AF-2C41-A4D0-0F4EBC8FF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3932" y="3054707"/>
            <a:ext cx="313184" cy="3131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28623" y="4161067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7294063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info@cor2ed</a:t>
            </a:r>
            <a:r>
              <a:rPr lang="en-GB" sz="120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8"/>
              </a:rPr>
              <a:t>.com</a:t>
            </a:r>
            <a:endParaRPr lang="en-GB" sz="120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24509" y="5510214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22163" y="6035311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484339" y="5510214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16331" y="5510214"/>
            <a:ext cx="373380" cy="373380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8B0E120F-318A-8F48-A635-416307D2FCC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F77A31C7-37D0-4C4E-8D6D-8858270DD3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FA88A190-D239-A34C-9D1C-33E408F399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762A8524-C9D8-4044-B5CF-732D93973E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6647" y="2164583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47185421-2870-3548-A12E-0BDC8DA4BC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61793" y="1306180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313D09C2-EF20-2145-B8BE-FB08ACB1F3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8623" y="1897545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F0A2E466-2A1B-144F-AE56-4946394E7FF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CCA7587C-5F96-3B41-A33E-7EE2DD0033A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89497" y="3912463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8E62363-E642-804D-9BEF-D71E76830B3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3006D2C4-8855-514E-AD29-8CFB220EE8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5031" y="3200363"/>
            <a:ext cx="313184" cy="313184"/>
          </a:xfrm>
          <a:prstGeom prst="rect">
            <a:avLst/>
          </a:prstGeom>
        </p:spPr>
      </p:pic>
      <p:pic>
        <p:nvPicPr>
          <p:cNvPr id="81" name="Graphic 80" descr="Marker with solid fill">
            <a:extLst>
              <a:ext uri="{FF2B5EF4-FFF2-40B4-BE49-F238E27FC236}">
                <a16:creationId xmlns:a16="http://schemas.microsoft.com/office/drawing/2014/main" id="{D75F734C-D443-4B46-93DA-AF0CF31FBF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87275" y="2439712"/>
            <a:ext cx="313184" cy="313184"/>
          </a:xfrm>
          <a:prstGeom prst="rect">
            <a:avLst/>
          </a:prstGeom>
        </p:spPr>
      </p:pic>
      <p:pic>
        <p:nvPicPr>
          <p:cNvPr id="82" name="Graphic 81" descr="Marker with solid fill">
            <a:extLst>
              <a:ext uri="{FF2B5EF4-FFF2-40B4-BE49-F238E27FC236}">
                <a16:creationId xmlns:a16="http://schemas.microsoft.com/office/drawing/2014/main" id="{C7AE84ED-8422-DC4E-B175-CC5C8F704B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9723" y="2262275"/>
            <a:ext cx="313184" cy="313184"/>
          </a:xfrm>
          <a:prstGeom prst="rect">
            <a:avLst/>
          </a:prstGeom>
        </p:spPr>
      </p:pic>
      <p:pic>
        <p:nvPicPr>
          <p:cNvPr id="83" name="Graphic 82" descr="Marker with solid fill">
            <a:extLst>
              <a:ext uri="{FF2B5EF4-FFF2-40B4-BE49-F238E27FC236}">
                <a16:creationId xmlns:a16="http://schemas.microsoft.com/office/drawing/2014/main" id="{2532B885-263B-9047-A78D-9A81683C9B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58163" y="1573864"/>
            <a:ext cx="313184" cy="313184"/>
          </a:xfrm>
          <a:prstGeom prst="rect">
            <a:avLst/>
          </a:prstGeom>
        </p:spPr>
      </p:pic>
      <p:pic>
        <p:nvPicPr>
          <p:cNvPr id="84" name="Graphic 83" descr="Marker with solid fill">
            <a:extLst>
              <a:ext uri="{FF2B5EF4-FFF2-40B4-BE49-F238E27FC236}">
                <a16:creationId xmlns:a16="http://schemas.microsoft.com/office/drawing/2014/main" id="{34D460A1-4807-2542-A643-4A069172EF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28691" y="1598140"/>
            <a:ext cx="313184" cy="313184"/>
          </a:xfrm>
          <a:prstGeom prst="rect">
            <a:avLst/>
          </a:prstGeom>
        </p:spPr>
      </p:pic>
      <p:pic>
        <p:nvPicPr>
          <p:cNvPr id="85" name="Graphic 84" descr="Marker with solid fill">
            <a:extLst>
              <a:ext uri="{FF2B5EF4-FFF2-40B4-BE49-F238E27FC236}">
                <a16:creationId xmlns:a16="http://schemas.microsoft.com/office/drawing/2014/main" id="{A74ED9DC-6688-634F-A250-243C66A93ED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5335" y="1679060"/>
            <a:ext cx="313184" cy="313184"/>
          </a:xfrm>
          <a:prstGeom prst="rect">
            <a:avLst/>
          </a:prstGeom>
        </p:spPr>
      </p:pic>
      <p:pic>
        <p:nvPicPr>
          <p:cNvPr id="86" name="Graphic 85" descr="Marker with solid fill">
            <a:extLst>
              <a:ext uri="{FF2B5EF4-FFF2-40B4-BE49-F238E27FC236}">
                <a16:creationId xmlns:a16="http://schemas.microsoft.com/office/drawing/2014/main" id="{AEE635D7-DEC7-0148-A210-028FEA359B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87" name="Graphic 86" descr="Marker with solid fill">
            <a:extLst>
              <a:ext uri="{FF2B5EF4-FFF2-40B4-BE49-F238E27FC236}">
                <a16:creationId xmlns:a16="http://schemas.microsoft.com/office/drawing/2014/main" id="{7554E447-FE87-C54B-8B21-57EF933B125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88" name="Graphic 87" descr="Marker with solid fill">
            <a:extLst>
              <a:ext uri="{FF2B5EF4-FFF2-40B4-BE49-F238E27FC236}">
                <a16:creationId xmlns:a16="http://schemas.microsoft.com/office/drawing/2014/main" id="{443C4B3F-A327-814A-838B-1304A4D2BD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89" name="Graphic 88" descr="Marker with solid fill">
            <a:extLst>
              <a:ext uri="{FF2B5EF4-FFF2-40B4-BE49-F238E27FC236}">
                <a16:creationId xmlns:a16="http://schemas.microsoft.com/office/drawing/2014/main" id="{0DC73A53-C4DE-4445-B167-0D121CD5272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81563" y="1987144"/>
            <a:ext cx="313184" cy="313184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AF39396C-6A5A-FA42-986E-C13F19F631D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367" y="1946684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ADA742A8-F8A3-C34A-B42B-1DC158290A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461D264F-BF20-1F41-8FCE-E4D7FA9A13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01505620-15B1-1A4D-A195-EB87809CBA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BD6E3A08-1566-B845-979E-76E658A5C7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2820" y="1703923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A2C3FACD-9BE7-DD4C-8D35-EB2BEAD9FB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46E87B89-E78F-A14C-99F2-0421570F16B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21971F66-27DB-C94C-A121-37F50845B8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F9EF303E-5F8A-5841-B5FB-7215092D71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99" name="Rectangle 98">
            <a:hlinkClick r:id="rId27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7093478" y="4887049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01" name="Rectangle 100">
            <a:hlinkClick r:id="rId28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645547" y="4714395"/>
            <a:ext cx="3853667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1"/>
            <a:extLst>
              <a:ext uri="{FF2B5EF4-FFF2-40B4-BE49-F238E27FC236}">
                <a16:creationId xmlns:a16="http://schemas.microsoft.com/office/drawing/2014/main" id="{F9B80F2A-9AF6-7C46-83DC-D13BDFBA94F0}"/>
              </a:ext>
            </a:extLst>
          </p:cNvPr>
          <p:cNvSpPr/>
          <p:nvPr userDrawn="1"/>
        </p:nvSpPr>
        <p:spPr>
          <a:xfrm>
            <a:off x="4424078" y="5480238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ext&#10;&#10;Description automatically generated with medium confidence">
            <a:hlinkClick r:id="rId29"/>
            <a:extLst>
              <a:ext uri="{FF2B5EF4-FFF2-40B4-BE49-F238E27FC236}">
                <a16:creationId xmlns:a16="http://schemas.microsoft.com/office/drawing/2014/main" id="{B3387532-306B-F559-350C-DBECE1B093A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300855" y="4509469"/>
            <a:ext cx="1946955" cy="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1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5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2526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0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2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1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PT Sans Narrow"/>
                <a:cs typeface="PT Sans Narrow"/>
              </a:defRPr>
            </a:lvl2pPr>
            <a:lvl3pPr marL="914377" indent="0">
              <a:buNone/>
              <a:defRPr sz="1200">
                <a:latin typeface="PT Sans Narrow"/>
                <a:cs typeface="PT Sans Narrow"/>
              </a:defRPr>
            </a:lvl3pPr>
            <a:lvl4pPr marL="1371566" indent="0">
              <a:buNone/>
              <a:defRPr sz="1200">
                <a:latin typeface="PT Sans Narrow"/>
                <a:cs typeface="PT Sans Narrow"/>
              </a:defRPr>
            </a:lvl4pPr>
            <a:lvl5pPr marL="1828754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11125381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14387B29-F50D-2040-8C97-7FCDF346B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834907" y="-1012042"/>
            <a:ext cx="4833937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76775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08C87B3-6F0A-C627-321B-AE99F774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38301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C08C87B3-6F0A-C627-321B-AE99F774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81523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362DAD1A-9CA4-C144-AFCB-29FFCC6B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FF454F5-B99C-A19E-FBE9-6A92E5777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7044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4054343-BE11-AE6F-B86E-BC2DB7BDB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D96C15DF-DF46-1A05-1B71-21450202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82577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1720F905-5C14-8C4E-9AF1-86A206A4F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9123133" y="-1381666"/>
            <a:ext cx="8240288" cy="1324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AC0C9F2-A63B-6396-8B10-F2D7158F2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67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CD3136E-0773-C417-FB01-111598ED1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8407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spi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CD3136E-0773-C417-FB01-111598ED1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D872F2-4CEF-FFB5-EE88-9DD31EA744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1029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D612B0E-A0D9-0BD1-3046-A78CD9066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7642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Drop an image or click on the </a:t>
            </a:r>
            <a:r>
              <a:rPr lang="en-GB" noProof="0"/>
              <a:t>icon</a:t>
            </a:r>
            <a:r>
              <a:rPr lang="en-GB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CAFAA1B-DD9E-D12A-041A-2478C7EF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27426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76671A92-8E7E-7CF5-89DA-B5258B69D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997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536470EF-27EB-F92D-4A4C-4B75E7C7D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4066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C5C49C56-D619-F575-28CE-284F9724A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0520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D2F2D88-C863-C64B-8B27-F5B0C60E99C4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72160347-7BC5-DF46-BB29-75C62D9EE3D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DE86449C-0B52-214E-B091-696B68B6D8EC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C31C948-65C2-4740-B113-C0D563D6A027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err="1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43DF8CA-B6DF-054F-8DAE-917E5C7CF79A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9FF232-4850-224E-BBA0-624CDB282CC3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93650B-AD78-2D40-9E09-A0F596F44E14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phic 29" descr="Speaker Phone">
              <a:extLst>
                <a:ext uri="{FF2B5EF4-FFF2-40B4-BE49-F238E27FC236}">
                  <a16:creationId xmlns:a16="http://schemas.microsoft.com/office/drawing/2014/main" id="{BCC8E367-C7A4-A049-8A2F-852B0C2CDC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D6FBE6E-43BC-8C46-BA6B-8E319F0D2063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D748C46E-5A9C-E046-9A47-DDA77B4BEC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B5A0090-E0C3-0C49-99EB-2D32FCF67E0D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6D01D0-BF46-B04F-8D3D-304A7069C4D6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Graphic 34" descr="Speaker Phone">
              <a:extLst>
                <a:ext uri="{FF2B5EF4-FFF2-40B4-BE49-F238E27FC236}">
                  <a16:creationId xmlns:a16="http://schemas.microsoft.com/office/drawing/2014/main" id="{5C0044D9-F95E-9948-8963-45EDF68B3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D89C2DAA-7338-5242-A65D-4977E27C8388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36" descr="Envelope">
            <a:extLst>
              <a:ext uri="{FF2B5EF4-FFF2-40B4-BE49-F238E27FC236}">
                <a16:creationId xmlns:a16="http://schemas.microsoft.com/office/drawing/2014/main" id="{CEB92A65-5E87-F541-BD37-BD00ED6155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08DC0A97-6AE6-374D-8DE8-21F4681223F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07D00C85-A6C8-F046-AB48-7DC46D532347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C263F9-CE67-F24E-8FD8-47D46BBE67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84BF38-09C2-6645-92E3-602FD4BA8151}"/>
              </a:ext>
            </a:extLst>
          </p:cNvPr>
          <p:cNvSpPr txBox="1"/>
          <p:nvPr userDrawn="1"/>
        </p:nvSpPr>
        <p:spPr>
          <a:xfrm>
            <a:off x="787050" y="5497848"/>
            <a:ext cx="2251262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7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87A0C9-B4D6-A142-9EC9-E78948B12C28}"/>
              </a:ext>
            </a:extLst>
          </p:cNvPr>
          <p:cNvSpPr txBox="1"/>
          <p:nvPr userDrawn="1"/>
        </p:nvSpPr>
        <p:spPr>
          <a:xfrm>
            <a:off x="3491564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8"/>
              </a:rPr>
              <a:t>@COR2ED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2FFC551F-1537-374A-A20F-4320DE2F3E73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4839D75-38C0-6642-B538-AB66FCA8382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https://cor2ed.com/</a:t>
            </a:r>
            <a:endParaRPr lang="en-GB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hlinkClick r:id="rId9"/>
            <a:extLst>
              <a:ext uri="{FF2B5EF4-FFF2-40B4-BE49-F238E27FC236}">
                <a16:creationId xmlns:a16="http://schemas.microsoft.com/office/drawing/2014/main" id="{BA63285A-459E-4B4D-B8B8-4C384DADE30E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phic 64" descr="World">
            <a:extLst>
              <a:ext uri="{FF2B5EF4-FFF2-40B4-BE49-F238E27FC236}">
                <a16:creationId xmlns:a16="http://schemas.microsoft.com/office/drawing/2014/main" id="{9FF95DF6-7020-934F-95C8-A675895DC40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DED3A94-E4BA-844E-BCA3-DC9D0A84A7DB}"/>
              </a:ext>
            </a:extLst>
          </p:cNvPr>
          <p:cNvSpPr txBox="1"/>
          <p:nvPr userDrawn="1"/>
        </p:nvSpPr>
        <p:spPr>
          <a:xfrm>
            <a:off x="3501522" y="6033094"/>
            <a:ext cx="22966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2"/>
              </a:rPr>
              <a:t>@COR2EDMedEd</a:t>
            </a:r>
            <a:endParaRPr lang="en-GB" sz="14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hlinkClick r:id="rId12"/>
            <a:extLst>
              <a:ext uri="{FF2B5EF4-FFF2-40B4-BE49-F238E27FC236}">
                <a16:creationId xmlns:a16="http://schemas.microsoft.com/office/drawing/2014/main" id="{D59F0703-8804-EA47-AA67-3E0C47D9EB54}"/>
              </a:ext>
            </a:extLst>
          </p:cNvPr>
          <p:cNvSpPr/>
          <p:nvPr userDrawn="1"/>
        </p:nvSpPr>
        <p:spPr>
          <a:xfrm>
            <a:off x="3083140" y="6005049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EBC6954-39C9-0845-B3B3-17EB0B380D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538" y="809204"/>
            <a:ext cx="9308741" cy="4474895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69" name="Graphic 68" descr="Marker with solid fill">
            <a:extLst>
              <a:ext uri="{FF2B5EF4-FFF2-40B4-BE49-F238E27FC236}">
                <a16:creationId xmlns:a16="http://schemas.microsoft.com/office/drawing/2014/main" id="{DE3958FC-0522-604A-A7DE-EAFE45DE1D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70" name="Graphic 69" descr="Marker with solid fill">
            <a:extLst>
              <a:ext uri="{FF2B5EF4-FFF2-40B4-BE49-F238E27FC236}">
                <a16:creationId xmlns:a16="http://schemas.microsoft.com/office/drawing/2014/main" id="{2578FDB9-D3BF-B64A-ACD8-C060D7DB17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71" name="Graphic 70" descr="Marker with solid fill">
            <a:extLst>
              <a:ext uri="{FF2B5EF4-FFF2-40B4-BE49-F238E27FC236}">
                <a16:creationId xmlns:a16="http://schemas.microsoft.com/office/drawing/2014/main" id="{B8174C9F-7E14-D446-B4BA-713EF2836A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72" name="Graphic 71" descr="Marker with solid fill">
            <a:extLst>
              <a:ext uri="{FF2B5EF4-FFF2-40B4-BE49-F238E27FC236}">
                <a16:creationId xmlns:a16="http://schemas.microsoft.com/office/drawing/2014/main" id="{CD5632E1-BC51-4F4F-BFFD-0E91A65E1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73" name="Graphic 72" descr="Marker with solid fill">
            <a:extLst>
              <a:ext uri="{FF2B5EF4-FFF2-40B4-BE49-F238E27FC236}">
                <a16:creationId xmlns:a16="http://schemas.microsoft.com/office/drawing/2014/main" id="{9AB2573B-7EBC-0640-8003-7533FD0C8E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74" name="Graphic 73" descr="Marker with solid fill">
            <a:extLst>
              <a:ext uri="{FF2B5EF4-FFF2-40B4-BE49-F238E27FC236}">
                <a16:creationId xmlns:a16="http://schemas.microsoft.com/office/drawing/2014/main" id="{F512EB56-72CD-754E-9386-C5CC723B6E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75" name="Graphic 74" descr="Marker with solid fill">
            <a:extLst>
              <a:ext uri="{FF2B5EF4-FFF2-40B4-BE49-F238E27FC236}">
                <a16:creationId xmlns:a16="http://schemas.microsoft.com/office/drawing/2014/main" id="{82E24632-59FF-F24A-B187-3D1CFA910F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76" name="Graphic 75" descr="Marker with solid fill">
            <a:extLst>
              <a:ext uri="{FF2B5EF4-FFF2-40B4-BE49-F238E27FC236}">
                <a16:creationId xmlns:a16="http://schemas.microsoft.com/office/drawing/2014/main" id="{C72E22A1-1523-2646-9874-5377499912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77" name="Graphic 76" descr="Marker with solid fill">
            <a:extLst>
              <a:ext uri="{FF2B5EF4-FFF2-40B4-BE49-F238E27FC236}">
                <a16:creationId xmlns:a16="http://schemas.microsoft.com/office/drawing/2014/main" id="{B0B340FE-F2E2-B441-A805-EFD4613301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78" name="Graphic 77" descr="Marker with solid fill">
            <a:extLst>
              <a:ext uri="{FF2B5EF4-FFF2-40B4-BE49-F238E27FC236}">
                <a16:creationId xmlns:a16="http://schemas.microsoft.com/office/drawing/2014/main" id="{6BAE1E12-2111-D046-8690-4525ADC70A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79" name="Graphic 78" descr="Marker with solid fill">
            <a:extLst>
              <a:ext uri="{FF2B5EF4-FFF2-40B4-BE49-F238E27FC236}">
                <a16:creationId xmlns:a16="http://schemas.microsoft.com/office/drawing/2014/main" id="{4C77DA28-3492-B04F-B7A7-0D2E807FAF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80" name="Graphic 79" descr="Marker with solid fill">
            <a:extLst>
              <a:ext uri="{FF2B5EF4-FFF2-40B4-BE49-F238E27FC236}">
                <a16:creationId xmlns:a16="http://schemas.microsoft.com/office/drawing/2014/main" id="{5E46572E-4DEA-F24F-8D22-392AA4F3AC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7305AF6-0A35-D04C-8153-D567CB189566}"/>
              </a:ext>
            </a:extLst>
          </p:cNvPr>
          <p:cNvSpPr txBox="1"/>
          <p:nvPr userDrawn="1"/>
        </p:nvSpPr>
        <p:spPr>
          <a:xfrm>
            <a:off x="5953126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6"/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6"/>
              </a:rPr>
              <a:t>.com</a:t>
            </a:r>
            <a:endParaRPr lang="en-GB" sz="1200" u="sng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49BA3EF-2213-7740-B1A1-1732D2C77DB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3571" y="5510213"/>
            <a:ext cx="371377" cy="371377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F1B5921D-3643-7446-83D4-C4890D03EDC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43403" y="6035310"/>
            <a:ext cx="373380" cy="3733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8A2E73B-A94F-6246-80EB-64BFAAA041A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43403" y="5510213"/>
            <a:ext cx="373380" cy="37338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BC2A64D-E186-1B41-8E20-DD77121AE84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pic>
        <p:nvPicPr>
          <p:cNvPr id="90" name="Graphic 89" descr="Marker with solid fill">
            <a:extLst>
              <a:ext uri="{FF2B5EF4-FFF2-40B4-BE49-F238E27FC236}">
                <a16:creationId xmlns:a16="http://schemas.microsoft.com/office/drawing/2014/main" id="{24FB0AF4-9B96-9341-9519-C1DE6A45BE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91" name="Graphic 90" descr="Marker with solid fill">
            <a:extLst>
              <a:ext uri="{FF2B5EF4-FFF2-40B4-BE49-F238E27FC236}">
                <a16:creationId xmlns:a16="http://schemas.microsoft.com/office/drawing/2014/main" id="{2DFE7DA8-C2FF-F543-B02B-8A778E24BC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92" name="Graphic 91" descr="Marker with solid fill">
            <a:extLst>
              <a:ext uri="{FF2B5EF4-FFF2-40B4-BE49-F238E27FC236}">
                <a16:creationId xmlns:a16="http://schemas.microsoft.com/office/drawing/2014/main" id="{5E2EB517-37DB-324F-B082-F4BE5BDA81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93" name="Graphic 92" descr="Marker with solid fill">
            <a:extLst>
              <a:ext uri="{FF2B5EF4-FFF2-40B4-BE49-F238E27FC236}">
                <a16:creationId xmlns:a16="http://schemas.microsoft.com/office/drawing/2014/main" id="{AB8E1AEB-F664-5144-B1FB-065A4EDC9B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94" name="Graphic 93" descr="Marker with solid fill">
            <a:extLst>
              <a:ext uri="{FF2B5EF4-FFF2-40B4-BE49-F238E27FC236}">
                <a16:creationId xmlns:a16="http://schemas.microsoft.com/office/drawing/2014/main" id="{510C23CF-1602-A745-9B20-AE2F005C4A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95" name="Graphic 94" descr="Marker with solid fill">
            <a:extLst>
              <a:ext uri="{FF2B5EF4-FFF2-40B4-BE49-F238E27FC236}">
                <a16:creationId xmlns:a16="http://schemas.microsoft.com/office/drawing/2014/main" id="{3235DEAF-0DF1-4549-B607-D2724772B3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96" name="Graphic 95" descr="Marker with solid fill">
            <a:extLst>
              <a:ext uri="{FF2B5EF4-FFF2-40B4-BE49-F238E27FC236}">
                <a16:creationId xmlns:a16="http://schemas.microsoft.com/office/drawing/2014/main" id="{8ED1E4BB-6CD4-9944-829E-C17510B4A7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97" name="Graphic 96" descr="Marker with solid fill">
            <a:extLst>
              <a:ext uri="{FF2B5EF4-FFF2-40B4-BE49-F238E27FC236}">
                <a16:creationId xmlns:a16="http://schemas.microsoft.com/office/drawing/2014/main" id="{DEE37AC4-B85C-F54D-9FAF-E0B1D242D6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98" name="Graphic 97" descr="Marker with solid fill">
            <a:extLst>
              <a:ext uri="{FF2B5EF4-FFF2-40B4-BE49-F238E27FC236}">
                <a16:creationId xmlns:a16="http://schemas.microsoft.com/office/drawing/2014/main" id="{DC2B3215-544E-4244-BD0D-5AE3DD1FF2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99" name="Graphic 98" descr="Marker with solid fill">
            <a:extLst>
              <a:ext uri="{FF2B5EF4-FFF2-40B4-BE49-F238E27FC236}">
                <a16:creationId xmlns:a16="http://schemas.microsoft.com/office/drawing/2014/main" id="{4D16B3E8-FE8C-D642-BB50-9877F0E456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100" name="Graphic 99" descr="Marker with solid fill">
            <a:extLst>
              <a:ext uri="{FF2B5EF4-FFF2-40B4-BE49-F238E27FC236}">
                <a16:creationId xmlns:a16="http://schemas.microsoft.com/office/drawing/2014/main" id="{DB3D2FB8-589C-F34E-96B1-71ED9B422A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101" name="Graphic 100" descr="Marker with solid fill">
            <a:extLst>
              <a:ext uri="{FF2B5EF4-FFF2-40B4-BE49-F238E27FC236}">
                <a16:creationId xmlns:a16="http://schemas.microsoft.com/office/drawing/2014/main" id="{E7E9FF33-ED25-B44F-9C8E-BCA5FC6350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102" name="Graphic 101" descr="Marker with solid fill">
            <a:extLst>
              <a:ext uri="{FF2B5EF4-FFF2-40B4-BE49-F238E27FC236}">
                <a16:creationId xmlns:a16="http://schemas.microsoft.com/office/drawing/2014/main" id="{0557F424-7382-6449-9737-94AF5B6FA5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103" name="Graphic 102" descr="Marker with solid fill">
            <a:extLst>
              <a:ext uri="{FF2B5EF4-FFF2-40B4-BE49-F238E27FC236}">
                <a16:creationId xmlns:a16="http://schemas.microsoft.com/office/drawing/2014/main" id="{7795F296-781A-BE49-89B6-CE149E559A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104" name="Graphic 103" descr="Marker with solid fill">
            <a:extLst>
              <a:ext uri="{FF2B5EF4-FFF2-40B4-BE49-F238E27FC236}">
                <a16:creationId xmlns:a16="http://schemas.microsoft.com/office/drawing/2014/main" id="{94EA6A21-BEA6-0945-A1F0-D0BAE2D2D4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105" name="Graphic 104" descr="Marker with solid fill">
            <a:extLst>
              <a:ext uri="{FF2B5EF4-FFF2-40B4-BE49-F238E27FC236}">
                <a16:creationId xmlns:a16="http://schemas.microsoft.com/office/drawing/2014/main" id="{BEE228D7-6F6F-6144-BB87-A5693E1831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106" name="Graphic 105" descr="Marker with solid fill">
            <a:extLst>
              <a:ext uri="{FF2B5EF4-FFF2-40B4-BE49-F238E27FC236}">
                <a16:creationId xmlns:a16="http://schemas.microsoft.com/office/drawing/2014/main" id="{DFFD0F06-278E-4C40-833A-D3223BBE57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107" name="Graphic 106" descr="Marker with solid fill">
            <a:extLst>
              <a:ext uri="{FF2B5EF4-FFF2-40B4-BE49-F238E27FC236}">
                <a16:creationId xmlns:a16="http://schemas.microsoft.com/office/drawing/2014/main" id="{6D2C8C37-DE8A-194E-B162-29737231A4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108" name="Graphic 107" descr="Marker with solid fill">
            <a:extLst>
              <a:ext uri="{FF2B5EF4-FFF2-40B4-BE49-F238E27FC236}">
                <a16:creationId xmlns:a16="http://schemas.microsoft.com/office/drawing/2014/main" id="{568C0411-5B0A-E24A-8848-AC5381D8B2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109" name="Graphic 108" descr="Marker with solid fill">
            <a:extLst>
              <a:ext uri="{FF2B5EF4-FFF2-40B4-BE49-F238E27FC236}">
                <a16:creationId xmlns:a16="http://schemas.microsoft.com/office/drawing/2014/main" id="{5B8E2982-7EDB-9649-80C3-85DFB87FA7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110" name="Graphic 109" descr="Marker with solid fill">
            <a:extLst>
              <a:ext uri="{FF2B5EF4-FFF2-40B4-BE49-F238E27FC236}">
                <a16:creationId xmlns:a16="http://schemas.microsoft.com/office/drawing/2014/main" id="{6DEE2089-4221-6946-98D3-0D0222D788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111" name="Graphic 110" descr="Marker with solid fill">
            <a:extLst>
              <a:ext uri="{FF2B5EF4-FFF2-40B4-BE49-F238E27FC236}">
                <a16:creationId xmlns:a16="http://schemas.microsoft.com/office/drawing/2014/main" id="{E02DFED8-3CA9-4146-B359-047160DC7B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112" name="Graphic 111" descr="Marker with solid fill">
            <a:extLst>
              <a:ext uri="{FF2B5EF4-FFF2-40B4-BE49-F238E27FC236}">
                <a16:creationId xmlns:a16="http://schemas.microsoft.com/office/drawing/2014/main" id="{4C421058-43F9-0848-AE19-4CFD8E5453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113" name="Graphic 112" descr="Marker with solid fill">
            <a:extLst>
              <a:ext uri="{FF2B5EF4-FFF2-40B4-BE49-F238E27FC236}">
                <a16:creationId xmlns:a16="http://schemas.microsoft.com/office/drawing/2014/main" id="{9996D4E1-58C5-6C4D-98C8-C71E669C31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114" name="Graphic 113" descr="Marker with solid fill">
            <a:extLst>
              <a:ext uri="{FF2B5EF4-FFF2-40B4-BE49-F238E27FC236}">
                <a16:creationId xmlns:a16="http://schemas.microsoft.com/office/drawing/2014/main" id="{73544125-D650-C642-B45C-D2767A5DE1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115" name="Graphic 114" descr="Marker with solid fill">
            <a:extLst>
              <a:ext uri="{FF2B5EF4-FFF2-40B4-BE49-F238E27FC236}">
                <a16:creationId xmlns:a16="http://schemas.microsoft.com/office/drawing/2014/main" id="{A78782B0-924B-0548-9D04-0E964615CF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116" name="Graphic 115" descr="Marker with solid fill">
            <a:extLst>
              <a:ext uri="{FF2B5EF4-FFF2-40B4-BE49-F238E27FC236}">
                <a16:creationId xmlns:a16="http://schemas.microsoft.com/office/drawing/2014/main" id="{C67745D1-0413-D442-AF4A-B14B643C1A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117" name="Graphic 116" descr="Marker with solid fill">
            <a:extLst>
              <a:ext uri="{FF2B5EF4-FFF2-40B4-BE49-F238E27FC236}">
                <a16:creationId xmlns:a16="http://schemas.microsoft.com/office/drawing/2014/main" id="{D00F5A6F-5FF4-8F4A-8ED4-F43EBF912F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  <p:sp>
        <p:nvSpPr>
          <p:cNvPr id="118" name="Rectangle 117">
            <a:hlinkClick r:id="rId16"/>
            <a:extLst>
              <a:ext uri="{FF2B5EF4-FFF2-40B4-BE49-F238E27FC236}">
                <a16:creationId xmlns:a16="http://schemas.microsoft.com/office/drawing/2014/main" id="{82A0FE22-ED4D-904C-A351-E6C5B7471E0E}"/>
              </a:ext>
            </a:extLst>
          </p:cNvPr>
          <p:cNvSpPr/>
          <p:nvPr userDrawn="1"/>
        </p:nvSpPr>
        <p:spPr>
          <a:xfrm>
            <a:off x="5558949" y="5466125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hlinkClick r:id="rId7"/>
            <a:extLst>
              <a:ext uri="{FF2B5EF4-FFF2-40B4-BE49-F238E27FC236}">
                <a16:creationId xmlns:a16="http://schemas.microsoft.com/office/drawing/2014/main" id="{013F39C3-AF84-9343-8EDC-233E7A9EBAE9}"/>
              </a:ext>
            </a:extLst>
          </p:cNvPr>
          <p:cNvSpPr/>
          <p:nvPr userDrawn="1"/>
        </p:nvSpPr>
        <p:spPr>
          <a:xfrm>
            <a:off x="358738" y="5485779"/>
            <a:ext cx="253422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hlinkClick r:id="rId8"/>
            <a:extLst>
              <a:ext uri="{FF2B5EF4-FFF2-40B4-BE49-F238E27FC236}">
                <a16:creationId xmlns:a16="http://schemas.microsoft.com/office/drawing/2014/main" id="{5BB80133-EE31-1E40-AFC9-92A91F12B0CF}"/>
              </a:ext>
            </a:extLst>
          </p:cNvPr>
          <p:cNvSpPr/>
          <p:nvPr userDrawn="1"/>
        </p:nvSpPr>
        <p:spPr>
          <a:xfrm>
            <a:off x="3083141" y="5482535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394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787A3AD-99A1-0B3D-9416-299AECA63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62" r:id="rId4"/>
    <p:sldLayoutId id="2147483661" r:id="rId5"/>
    <p:sldLayoutId id="2147483658" r:id="rId6"/>
    <p:sldLayoutId id="2147483652" r:id="rId7"/>
    <p:sldLayoutId id="2147483681" r:id="rId8"/>
    <p:sldLayoutId id="2147483657" r:id="rId9"/>
    <p:sldLayoutId id="2147483654" r:id="rId10"/>
    <p:sldLayoutId id="2147483655" r:id="rId11"/>
    <p:sldLayoutId id="2147483675" r:id="rId12"/>
    <p:sldLayoutId id="2147483676" r:id="rId13"/>
    <p:sldLayoutId id="2147483656" r:id="rId14"/>
    <p:sldLayoutId id="2147483678" r:id="rId15"/>
    <p:sldLayoutId id="2147483679" r:id="rId16"/>
    <p:sldLayoutId id="2147483688" r:id="rId17"/>
    <p:sldLayoutId id="2147483689" r:id="rId18"/>
    <p:sldLayoutId id="2147483691" r:id="rId19"/>
    <p:sldLayoutId id="2147483695" r:id="rId20"/>
    <p:sldLayoutId id="2147483697" r:id="rId21"/>
    <p:sldLayoutId id="2147483698" r:id="rId22"/>
    <p:sldLayoutId id="2147483700" r:id="rId23"/>
    <p:sldLayoutId id="2147483701" r:id="rId24"/>
    <p:sldLayoutId id="2147483916" r:id="rId2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787A3AD-99A1-0B3D-9416-299AECA632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7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F879821-8ECB-49FD-7C73-B31AAB8E92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47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915" r:id="rId17"/>
    <p:sldLayoutId id="2147483703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0F29AF-06DB-9D41-8298-81F0E15224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573297">
            <a:off x="10198888" y="1234248"/>
            <a:ext cx="6445249" cy="77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1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91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ema.europa.eu/en/medicine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ymphomamyelomaconnect.cor2e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shorturl.at/dhBE7" TargetMode="Externa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ma.europa.eu/en/medicines" TargetMode="Externa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hyperlink" Target="https://multiplemyelomahub.com/medical-information/teclistamab-for-relapsedrefractory-multiple-myeloma-updated-phase-iii-majestec-1-results" TargetMode="Externa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tiff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4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309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78956C5-42EC-B039-981C-F6020E162AB2}"/>
              </a:ext>
            </a:extLst>
          </p:cNvPr>
          <p:cNvSpPr txBox="1">
            <a:spLocks/>
          </p:cNvSpPr>
          <p:nvPr/>
        </p:nvSpPr>
        <p:spPr>
          <a:xfrm>
            <a:off x="1235460" y="5171841"/>
            <a:ext cx="9721080" cy="69890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783" rtl="0" eaLnBrk="1" latinLnBrk="0" hangingPunct="1">
              <a:lnSpc>
                <a:spcPts val="1200"/>
              </a:lnSpc>
              <a:spcBef>
                <a:spcPts val="6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21441" indent="-121441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0036" indent="-152396" algn="l" defTabSz="685783" rtl="0" eaLnBrk="1" latinLnBrk="0" hangingPunct="1">
              <a:lnSpc>
                <a:spcPts val="1200"/>
              </a:lnSpc>
              <a:spcBef>
                <a:spcPts val="300"/>
              </a:spcBef>
              <a:buSzPct val="115000"/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2927" indent="-175018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90575" indent="-176209" algn="l" defTabSz="685783" rtl="0" eaLnBrk="1" latinLnBrk="0" hangingPunct="1">
              <a:lnSpc>
                <a:spcPts val="1200"/>
              </a:lnSpc>
              <a:spcBef>
                <a:spcPts val="300"/>
              </a:spcBef>
              <a:buFont typeface="System Font Regular"/>
              <a:buChar char="–"/>
              <a:tabLst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proportion of patients with toxicities or comorbidities tended to increase with line of therapy.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are more likely to affect planned treatment in later vs earlier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55913-EAC9-86CE-5895-930D5F217064}"/>
              </a:ext>
            </a:extLst>
          </p:cNvPr>
          <p:cNvSpPr txBox="1"/>
          <p:nvPr/>
        </p:nvSpPr>
        <p:spPr>
          <a:xfrm>
            <a:off x="1074428" y="4387890"/>
            <a:ext cx="263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10C4C-49AD-6750-F6B5-B578D40BC7D9}"/>
              </a:ext>
            </a:extLst>
          </p:cNvPr>
          <p:cNvSpPr txBox="1"/>
          <p:nvPr/>
        </p:nvSpPr>
        <p:spPr>
          <a:xfrm>
            <a:off x="995879" y="369822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FA6D7-A273-E80D-DD80-172373D5A8E2}"/>
              </a:ext>
            </a:extLst>
          </p:cNvPr>
          <p:cNvSpPr txBox="1"/>
          <p:nvPr/>
        </p:nvSpPr>
        <p:spPr>
          <a:xfrm>
            <a:off x="995879" y="300141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2B907-14EE-5835-D149-26DAACA5A806}"/>
              </a:ext>
            </a:extLst>
          </p:cNvPr>
          <p:cNvSpPr txBox="1"/>
          <p:nvPr/>
        </p:nvSpPr>
        <p:spPr>
          <a:xfrm>
            <a:off x="995879" y="231889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90C39-A682-5A43-5F8B-028ADA88E965}"/>
              </a:ext>
            </a:extLst>
          </p:cNvPr>
          <p:cNvSpPr txBox="1"/>
          <p:nvPr/>
        </p:nvSpPr>
        <p:spPr>
          <a:xfrm>
            <a:off x="1376616" y="4519996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neuropathy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95035-D548-1A37-736F-86318C3A3885}"/>
              </a:ext>
            </a:extLst>
          </p:cNvPr>
          <p:cNvSpPr txBox="1"/>
          <p:nvPr/>
        </p:nvSpPr>
        <p:spPr>
          <a:xfrm>
            <a:off x="2524321" y="4519997"/>
            <a:ext cx="772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Anaemia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B7A61-3BE6-3296-3B2D-DC46CA4E36C3}"/>
              </a:ext>
            </a:extLst>
          </p:cNvPr>
          <p:cNvSpPr txBox="1"/>
          <p:nvPr/>
        </p:nvSpPr>
        <p:spPr>
          <a:xfrm>
            <a:off x="3457270" y="4519997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Neutropenia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05B98-ABD9-871D-54B3-DC2BAE6555CD}"/>
              </a:ext>
            </a:extLst>
          </p:cNvPr>
          <p:cNvSpPr txBox="1"/>
          <p:nvPr/>
        </p:nvSpPr>
        <p:spPr>
          <a:xfrm>
            <a:off x="4599197" y="4519996"/>
            <a:ext cx="843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Thrombo-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cytopenia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67D56-7894-61DE-8855-BB1AD468A226}"/>
              </a:ext>
            </a:extLst>
          </p:cNvPr>
          <p:cNvSpPr txBox="1"/>
          <p:nvPr/>
        </p:nvSpPr>
        <p:spPr>
          <a:xfrm>
            <a:off x="5859922" y="4519997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URI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0C75F2-0CCA-4791-D55A-15F16E1A1A4D}"/>
              </a:ext>
            </a:extLst>
          </p:cNvPr>
          <p:cNvSpPr txBox="1"/>
          <p:nvPr/>
        </p:nvSpPr>
        <p:spPr>
          <a:xfrm>
            <a:off x="6649788" y="4519996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Deep vein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thrombosis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B670D-7D7D-6C11-723B-CB3EA2B2013A}"/>
              </a:ext>
            </a:extLst>
          </p:cNvPr>
          <p:cNvSpPr txBox="1"/>
          <p:nvPr/>
        </p:nvSpPr>
        <p:spPr>
          <a:xfrm>
            <a:off x="7826787" y="4519997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Myalgia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4DFF9-EC06-0AB0-DDC8-5B9094CEEF5F}"/>
              </a:ext>
            </a:extLst>
          </p:cNvPr>
          <p:cNvSpPr txBox="1"/>
          <p:nvPr/>
        </p:nvSpPr>
        <p:spPr>
          <a:xfrm>
            <a:off x="8734785" y="4519996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CC3DD-2C4F-8AF3-C830-ACE9F61B6CC7}"/>
              </a:ext>
            </a:extLst>
          </p:cNvPr>
          <p:cNvSpPr txBox="1"/>
          <p:nvPr/>
        </p:nvSpPr>
        <p:spPr>
          <a:xfrm>
            <a:off x="10019926" y="4519997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6C3B4-8903-5AA6-9727-2109CCF9F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>
            <a:normAutofit/>
          </a:bodyPr>
          <a:lstStyle/>
          <a:p>
            <a:r>
              <a:rPr lang="en-GB" dirty="0"/>
              <a:t>Patient chart review</a:t>
            </a:r>
            <a:r>
              <a:rPr lang="en-GB" cap="none" baseline="30000" dirty="0"/>
              <a:t>a</a:t>
            </a:r>
            <a:r>
              <a:rPr lang="en-GB" dirty="0"/>
              <a:t>: All-grade comorbidities and toxicities </a:t>
            </a:r>
            <a:br>
              <a:rPr lang="en-GB" dirty="0"/>
            </a:br>
            <a:r>
              <a:rPr lang="en-GB" dirty="0"/>
              <a:t>by most recently completed line of therapy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EADF2A-0775-770B-788C-91039B1F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58763"/>
            <a:ext cx="10963275" cy="865187"/>
          </a:xfrm>
        </p:spPr>
        <p:txBody>
          <a:bodyPr>
            <a:normAutofit/>
          </a:bodyPr>
          <a:lstStyle/>
          <a:p>
            <a:r>
              <a:rPr lang="en-GB" dirty="0"/>
              <a:t>Challenges in selecting treatments at relapse:</a:t>
            </a:r>
            <a:br>
              <a:rPr lang="en-GB" dirty="0"/>
            </a:br>
            <a:r>
              <a:rPr lang="en-GB" dirty="0"/>
              <a:t>adverse events by line of therapy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D3FB7-1CD7-5D15-F03B-5D52FDBB00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438584" cy="365125"/>
          </a:xfrm>
        </p:spPr>
        <p:txBody>
          <a:bodyPr/>
          <a:lstStyle/>
          <a:p>
            <a:r>
              <a:rPr lang="en-GB" baseline="30000" dirty="0"/>
              <a:t>a </a:t>
            </a:r>
            <a:r>
              <a:rPr lang="en-GB" dirty="0">
                <a:solidFill>
                  <a:schemeClr val="tx2"/>
                </a:solidFill>
              </a:rPr>
              <a:t>Retrospective  and cross-sectional review of 4,997 patient charts (1L: n=1,802; 2L: n=1,380; ≥3L: n=1,815) in Belgium, Germany, Italy, Spain, Switzerland, and UK</a:t>
            </a:r>
          </a:p>
          <a:p>
            <a:r>
              <a:rPr lang="en-GB" dirty="0">
                <a:solidFill>
                  <a:schemeClr val="tx2"/>
                </a:solidFill>
              </a:rPr>
              <a:t>1L, first line; 2L, second line; 3L, third line; URI, upper respiratory infection</a:t>
            </a:r>
          </a:p>
          <a:p>
            <a:r>
              <a:rPr lang="en-GB" dirty="0">
                <a:solidFill>
                  <a:schemeClr val="tx2"/>
                </a:solidFill>
              </a:rPr>
              <a:t>Yong K, et al. Br J Haematol. 2016;175:252-264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C9AEF-E214-94C6-C604-73E932896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CE0DB7E-9BF2-B5F9-BD57-8DEEB47DF225}"/>
              </a:ext>
            </a:extLst>
          </p:cNvPr>
          <p:cNvGrpSpPr/>
          <p:nvPr/>
        </p:nvGrpSpPr>
        <p:grpSpPr>
          <a:xfrm>
            <a:off x="1477378" y="2641503"/>
            <a:ext cx="792000" cy="1864520"/>
            <a:chOff x="1516360" y="2480862"/>
            <a:chExt cx="412355" cy="1864520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E8AC407-93F6-EDFB-B6BE-BD7F70317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360" y="2798760"/>
              <a:ext cx="66217" cy="1546622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6">
              <a:extLst>
                <a:ext uri="{FF2B5EF4-FFF2-40B4-BE49-F238E27FC236}">
                  <a16:creationId xmlns:a16="http://schemas.microsoft.com/office/drawing/2014/main" id="{9E2983EF-085E-D57F-5B16-9B1CD524F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645" y="3045219"/>
              <a:ext cx="64713" cy="13001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7">
              <a:extLst>
                <a:ext uri="{FF2B5EF4-FFF2-40B4-BE49-F238E27FC236}">
                  <a16:creationId xmlns:a16="http://schemas.microsoft.com/office/drawing/2014/main" id="{9126C7B1-6485-848E-C7D4-5D1A366BD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428" y="3173806"/>
              <a:ext cx="66217" cy="1171575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8">
              <a:extLst>
                <a:ext uri="{FF2B5EF4-FFF2-40B4-BE49-F238E27FC236}">
                  <a16:creationId xmlns:a16="http://schemas.microsoft.com/office/drawing/2014/main" id="{BA9A19B7-94C2-4BF9-3452-36A107A37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715" y="3071412"/>
              <a:ext cx="66217" cy="127396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9">
              <a:extLst>
                <a:ext uri="{FF2B5EF4-FFF2-40B4-BE49-F238E27FC236}">
                  <a16:creationId xmlns:a16="http://schemas.microsoft.com/office/drawing/2014/main" id="{1508AEED-252F-488D-FA59-6FFE4E63B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002" y="2480862"/>
              <a:ext cx="64713" cy="18645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C653E6-EB83-5281-6109-880E7F03899E}"/>
              </a:ext>
            </a:extLst>
          </p:cNvPr>
          <p:cNvGrpSpPr/>
          <p:nvPr/>
        </p:nvGrpSpPr>
        <p:grpSpPr>
          <a:xfrm>
            <a:off x="2515480" y="2712941"/>
            <a:ext cx="792000" cy="1793082"/>
            <a:chOff x="2593897" y="2552300"/>
            <a:chExt cx="412355" cy="1793082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5C3F0E40-3853-31A9-805F-0BD8EDCFB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897" y="3546472"/>
              <a:ext cx="66217" cy="79891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11">
              <a:extLst>
                <a:ext uri="{FF2B5EF4-FFF2-40B4-BE49-F238E27FC236}">
                  <a16:creationId xmlns:a16="http://schemas.microsoft.com/office/drawing/2014/main" id="{6CC3D8C7-AAF3-157E-48B1-CAB9AE3DB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1184" y="3242863"/>
              <a:ext cx="64713" cy="11025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12">
              <a:extLst>
                <a:ext uri="{FF2B5EF4-FFF2-40B4-BE49-F238E27FC236}">
                  <a16:creationId xmlns:a16="http://schemas.microsoft.com/office/drawing/2014/main" id="{522BE69C-0D1F-9B8F-BBAA-C708F6105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967" y="3035694"/>
              <a:ext cx="66217" cy="1309687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13">
              <a:extLst>
                <a:ext uri="{FF2B5EF4-FFF2-40B4-BE49-F238E27FC236}">
                  <a16:creationId xmlns:a16="http://schemas.microsoft.com/office/drawing/2014/main" id="{E052E48F-815A-2655-BC0B-6B82F04B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254" y="2901153"/>
              <a:ext cx="66217" cy="144422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4860748E-1DA6-4CD1-D883-C5ABA679C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539" y="2552300"/>
              <a:ext cx="64713" cy="179308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4749770-90A3-9FDA-1ADB-36DA1C49894C}"/>
              </a:ext>
            </a:extLst>
          </p:cNvPr>
          <p:cNvGrpSpPr/>
          <p:nvPr/>
        </p:nvGrpSpPr>
        <p:grpSpPr>
          <a:xfrm>
            <a:off x="3553582" y="3298728"/>
            <a:ext cx="792000" cy="1207295"/>
            <a:chOff x="3668424" y="3138087"/>
            <a:chExt cx="412355" cy="1207295"/>
          </a:xfrm>
        </p:grpSpPr>
        <p:sp>
          <p:nvSpPr>
            <p:cNvPr id="43" name="Rectangle 15">
              <a:extLst>
                <a:ext uri="{FF2B5EF4-FFF2-40B4-BE49-F238E27FC236}">
                  <a16:creationId xmlns:a16="http://schemas.microsoft.com/office/drawing/2014/main" id="{071DA043-6756-A77C-C0AB-664F1E413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8424" y="3590525"/>
              <a:ext cx="66217" cy="754856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16">
              <a:extLst>
                <a:ext uri="{FF2B5EF4-FFF2-40B4-BE49-F238E27FC236}">
                  <a16:creationId xmlns:a16="http://schemas.microsoft.com/office/drawing/2014/main" id="{9AC83F48-C2C9-FCCE-8401-D49E6D2C7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5711" y="3553616"/>
              <a:ext cx="64713" cy="7917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17">
              <a:extLst>
                <a:ext uri="{FF2B5EF4-FFF2-40B4-BE49-F238E27FC236}">
                  <a16:creationId xmlns:a16="http://schemas.microsoft.com/office/drawing/2014/main" id="{122BDEDB-0978-51E1-B972-9B5971622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494" y="3310729"/>
              <a:ext cx="66217" cy="1034653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18">
              <a:extLst>
                <a:ext uri="{FF2B5EF4-FFF2-40B4-BE49-F238E27FC236}">
                  <a16:creationId xmlns:a16="http://schemas.microsoft.com/office/drawing/2014/main" id="{1CCC4CC8-9D9B-C923-7805-A1AD22AB5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781" y="3377403"/>
              <a:ext cx="66217" cy="96797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19">
              <a:extLst>
                <a:ext uri="{FF2B5EF4-FFF2-40B4-BE49-F238E27FC236}">
                  <a16:creationId xmlns:a16="http://schemas.microsoft.com/office/drawing/2014/main" id="{DDD92D61-DE05-44FB-345C-1F7C68277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066" y="3138087"/>
              <a:ext cx="64713" cy="12072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AE472E5-8B71-0F14-080D-C7755A29B935}"/>
              </a:ext>
            </a:extLst>
          </p:cNvPr>
          <p:cNvGrpSpPr/>
          <p:nvPr/>
        </p:nvGrpSpPr>
        <p:grpSpPr>
          <a:xfrm>
            <a:off x="4591684" y="3296347"/>
            <a:ext cx="792000" cy="1209676"/>
            <a:chOff x="4761010" y="3135706"/>
            <a:chExt cx="409346" cy="1209676"/>
          </a:xfrm>
        </p:grpSpPr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3C2F22F9-D2F3-B9C0-8872-598ED724B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1010" y="3831031"/>
              <a:ext cx="66217" cy="51435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21">
              <a:extLst>
                <a:ext uri="{FF2B5EF4-FFF2-40B4-BE49-F238E27FC236}">
                  <a16:creationId xmlns:a16="http://schemas.microsoft.com/office/drawing/2014/main" id="{4407E722-9E65-ECD5-7BEB-DB501D36D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663" y="3553616"/>
              <a:ext cx="69227" cy="7917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22">
              <a:extLst>
                <a:ext uri="{FF2B5EF4-FFF2-40B4-BE49-F238E27FC236}">
                  <a16:creationId xmlns:a16="http://schemas.microsoft.com/office/drawing/2014/main" id="{3714C248-6874-EE02-47D8-02915AE6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326" y="3451222"/>
              <a:ext cx="69227" cy="894160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F4DC16EC-12C4-7D53-088A-79F7F549D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989" y="3209525"/>
              <a:ext cx="66217" cy="1135857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24">
              <a:extLst>
                <a:ext uri="{FF2B5EF4-FFF2-40B4-BE49-F238E27FC236}">
                  <a16:creationId xmlns:a16="http://schemas.microsoft.com/office/drawing/2014/main" id="{03FCFA1E-BC43-1ED7-3E8C-3BB9DC5A2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643" y="3135706"/>
              <a:ext cx="64713" cy="12096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6396CB9-7DEC-E385-7A16-A0FF6DF89982}"/>
              </a:ext>
            </a:extLst>
          </p:cNvPr>
          <p:cNvGrpSpPr/>
          <p:nvPr/>
        </p:nvGrpSpPr>
        <p:grpSpPr>
          <a:xfrm>
            <a:off x="5629786" y="3638057"/>
            <a:ext cx="792000" cy="867966"/>
            <a:chOff x="5826508" y="3477416"/>
            <a:chExt cx="412353" cy="867966"/>
          </a:xfrm>
        </p:grpSpPr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620234A7-24A0-B149-0E19-78BC4F431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508" y="4003672"/>
              <a:ext cx="66217" cy="341710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9726E406-54B4-54DA-A697-574E92766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042" y="3857225"/>
              <a:ext cx="66217" cy="4881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6582784F-77DE-0105-E0A3-6F5685302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576" y="3889372"/>
              <a:ext cx="66217" cy="456010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E380F594-9CFB-F0C8-4B56-E6F66EFC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110" y="3864369"/>
              <a:ext cx="66217" cy="481013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124081D7-635C-6F99-468D-B05AC58BA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644" y="3477416"/>
              <a:ext cx="66217" cy="8679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D4B5E0D-6C7C-DF2E-4A3D-A8107F405BD0}"/>
              </a:ext>
            </a:extLst>
          </p:cNvPr>
          <p:cNvGrpSpPr/>
          <p:nvPr/>
        </p:nvGrpSpPr>
        <p:grpSpPr>
          <a:xfrm>
            <a:off x="6667888" y="4126213"/>
            <a:ext cx="864000" cy="379810"/>
            <a:chOff x="6916084" y="3965572"/>
            <a:chExt cx="412354" cy="379810"/>
          </a:xfrm>
        </p:grpSpPr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649F1C9B-68EE-8FEE-744D-3FCC723AE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6084" y="4271563"/>
              <a:ext cx="67723" cy="7381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31">
              <a:extLst>
                <a:ext uri="{FF2B5EF4-FFF2-40B4-BE49-F238E27FC236}">
                  <a16:creationId xmlns:a16="http://schemas.microsoft.com/office/drawing/2014/main" id="{0D5EAB9D-6B51-D514-9607-92F11072F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3371" y="4165597"/>
              <a:ext cx="69227" cy="1797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32">
              <a:extLst>
                <a:ext uri="{FF2B5EF4-FFF2-40B4-BE49-F238E27FC236}">
                  <a16:creationId xmlns:a16="http://schemas.microsoft.com/office/drawing/2014/main" id="{BCACC4A0-60E1-CE08-8BBC-65B1F3E3B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162" y="4235844"/>
              <a:ext cx="66217" cy="109537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33">
              <a:extLst>
                <a:ext uri="{FF2B5EF4-FFF2-40B4-BE49-F238E27FC236}">
                  <a16:creationId xmlns:a16="http://schemas.microsoft.com/office/drawing/2014/main" id="{9632A23F-C6CD-80D6-A6B9-2C37857B1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7943" y="4238225"/>
              <a:ext cx="64713" cy="107156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34">
              <a:extLst>
                <a:ext uri="{FF2B5EF4-FFF2-40B4-BE49-F238E27FC236}">
                  <a16:creationId xmlns:a16="http://schemas.microsoft.com/office/drawing/2014/main" id="{C4CB97D3-7AFE-1FBB-EBFD-8AD0F6B5C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2221" y="3965572"/>
              <a:ext cx="66217" cy="3798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Rectangle 35">
            <a:extLst>
              <a:ext uri="{FF2B5EF4-FFF2-40B4-BE49-F238E27FC236}">
                <a16:creationId xmlns:a16="http://schemas.microsoft.com/office/drawing/2014/main" id="{752E372F-906C-C360-C422-F3E27061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990" y="4406010"/>
            <a:ext cx="125207" cy="101292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36">
            <a:extLst>
              <a:ext uri="{FF2B5EF4-FFF2-40B4-BE49-F238E27FC236}">
                <a16:creationId xmlns:a16="http://schemas.microsoft.com/office/drawing/2014/main" id="{C3F0DC64-7A09-4BA3-609E-5C87CDACC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593" y="4264326"/>
            <a:ext cx="128117" cy="2416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4B82804D-803A-90E2-D997-80A074AAB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106" y="4300045"/>
            <a:ext cx="133941" cy="205978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38">
            <a:extLst>
              <a:ext uri="{FF2B5EF4-FFF2-40B4-BE49-F238E27FC236}">
                <a16:creationId xmlns:a16="http://schemas.microsoft.com/office/drawing/2014/main" id="{5F0C5300-1A9C-7922-A438-95B891463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442" y="4259563"/>
            <a:ext cx="131031" cy="24646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39">
            <a:extLst>
              <a:ext uri="{FF2B5EF4-FFF2-40B4-BE49-F238E27FC236}">
                <a16:creationId xmlns:a16="http://schemas.microsoft.com/office/drawing/2014/main" id="{3384A095-0E7D-2F97-6E8E-DAE8B3634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1873" y="4190507"/>
            <a:ext cx="128117" cy="3155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000" b="1" i="0" u="none" strike="noStrike" kern="1200" cap="none" spc="0" normalizeH="0" baseline="0" dirty="0">
              <a:ln>
                <a:noFill/>
              </a:ln>
              <a:solidFill>
                <a:srgbClr val="3437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B05EF0E-A03E-2F8C-4FE2-54AD05DC3046}"/>
              </a:ext>
            </a:extLst>
          </p:cNvPr>
          <p:cNvGrpSpPr/>
          <p:nvPr/>
        </p:nvGrpSpPr>
        <p:grpSpPr>
          <a:xfrm>
            <a:off x="8816092" y="4221463"/>
            <a:ext cx="792000" cy="284560"/>
            <a:chOff x="9086208" y="4060822"/>
            <a:chExt cx="412353" cy="284560"/>
          </a:xfrm>
        </p:grpSpPr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3C0DB904-386D-EFBC-CDD1-A277B80F2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6208" y="4309663"/>
              <a:ext cx="64713" cy="3571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41">
              <a:extLst>
                <a:ext uri="{FF2B5EF4-FFF2-40B4-BE49-F238E27FC236}">
                  <a16:creationId xmlns:a16="http://schemas.microsoft.com/office/drawing/2014/main" id="{4CAC9D1C-7720-DE3D-4975-B86E3B78C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1237" y="4235844"/>
              <a:ext cx="66217" cy="1095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42">
              <a:extLst>
                <a:ext uri="{FF2B5EF4-FFF2-40B4-BE49-F238E27FC236}">
                  <a16:creationId xmlns:a16="http://schemas.microsoft.com/office/drawing/2014/main" id="{19662A0E-35AB-11B5-CEC3-3DF6F70C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7770" y="4204888"/>
              <a:ext cx="66217" cy="140494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43">
              <a:extLst>
                <a:ext uri="{FF2B5EF4-FFF2-40B4-BE49-F238E27FC236}">
                  <a16:creationId xmlns:a16="http://schemas.microsoft.com/office/drawing/2014/main" id="{119CF54E-4BD0-D29C-8EE3-1B7D3E8C7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4303" y="4177503"/>
              <a:ext cx="64713" cy="167879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44">
              <a:extLst>
                <a:ext uri="{FF2B5EF4-FFF2-40B4-BE49-F238E27FC236}">
                  <a16:creationId xmlns:a16="http://schemas.microsoft.com/office/drawing/2014/main" id="{93A4D116-7A1F-3622-7AD6-14AAF6C75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9334" y="4060822"/>
              <a:ext cx="69227" cy="2845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218315A-84B9-248D-17B5-4915BC0556AC}"/>
              </a:ext>
            </a:extLst>
          </p:cNvPr>
          <p:cNvGrpSpPr/>
          <p:nvPr/>
        </p:nvGrpSpPr>
        <p:grpSpPr>
          <a:xfrm>
            <a:off x="9854197" y="3132041"/>
            <a:ext cx="792000" cy="1373982"/>
            <a:chOff x="10151705" y="2971400"/>
            <a:chExt cx="412354" cy="1373982"/>
          </a:xfrm>
        </p:grpSpPr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EB01A19C-06CB-27BE-9FAD-9FEC480F8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1705" y="2971400"/>
              <a:ext cx="67723" cy="1373981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322BD4C1-C799-8D57-8F88-9BA56482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9745" y="3045219"/>
              <a:ext cx="66217" cy="13001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47">
              <a:extLst>
                <a:ext uri="{FF2B5EF4-FFF2-40B4-BE49-F238E27FC236}">
                  <a16:creationId xmlns:a16="http://schemas.microsoft.com/office/drawing/2014/main" id="{04236155-9AD0-2049-766C-A01E25DEE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279" y="3104750"/>
              <a:ext cx="66217" cy="1240631"/>
            </a:xfrm>
            <a:prstGeom prst="rect">
              <a:avLst/>
            </a:prstGeom>
            <a:solidFill>
              <a:schemeClr val="tx2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48">
              <a:extLst>
                <a:ext uri="{FF2B5EF4-FFF2-40B4-BE49-F238E27FC236}">
                  <a16:creationId xmlns:a16="http://schemas.microsoft.com/office/drawing/2014/main" id="{3E1A492F-F77C-72D0-CF11-4B0577DC0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813" y="3279772"/>
              <a:ext cx="64713" cy="1065610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49">
              <a:extLst>
                <a:ext uri="{FF2B5EF4-FFF2-40B4-BE49-F238E27FC236}">
                  <a16:creationId xmlns:a16="http://schemas.microsoft.com/office/drawing/2014/main" id="{A3EF67A7-1881-23D4-DC90-36172F18E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7842" y="3548853"/>
              <a:ext cx="66217" cy="79652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0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C4CAB2B-2E95-CB97-1CC8-4F128B716D64}"/>
              </a:ext>
            </a:extLst>
          </p:cNvPr>
          <p:cNvSpPr txBox="1"/>
          <p:nvPr/>
        </p:nvSpPr>
        <p:spPr>
          <a:xfrm rot="16200000">
            <a:off x="215742" y="3379156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 (%)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C0BF0F-47E5-6B00-4D3D-218CD6B3771D}"/>
              </a:ext>
            </a:extLst>
          </p:cNvPr>
          <p:cNvCxnSpPr/>
          <p:nvPr/>
        </p:nvCxnSpPr>
        <p:spPr>
          <a:xfrm>
            <a:off x="1331451" y="4507301"/>
            <a:ext cx="9440483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F395852-3F19-8462-3134-931EA7C88F38}"/>
              </a:ext>
            </a:extLst>
          </p:cNvPr>
          <p:cNvGrpSpPr/>
          <p:nvPr/>
        </p:nvGrpSpPr>
        <p:grpSpPr>
          <a:xfrm>
            <a:off x="3232429" y="2109221"/>
            <a:ext cx="6209420" cy="276999"/>
            <a:chOff x="3603131" y="2146288"/>
            <a:chExt cx="6209420" cy="276999"/>
          </a:xfrm>
        </p:grpSpPr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5284EF39-9254-F733-B1C8-49A7987ACD88}"/>
                </a:ext>
              </a:extLst>
            </p:cNvPr>
            <p:cNvSpPr txBox="1">
              <a:spLocks/>
            </p:cNvSpPr>
            <p:nvPr/>
          </p:nvSpPr>
          <p:spPr>
            <a:xfrm>
              <a:off x="3776537" y="2146288"/>
              <a:ext cx="786548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First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n=1,802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256539FC-AD2F-3D5F-1052-AA678A7B8339}"/>
                </a:ext>
              </a:extLst>
            </p:cNvPr>
            <p:cNvSpPr txBox="1">
              <a:spLocks/>
            </p:cNvSpPr>
            <p:nvPr/>
          </p:nvSpPr>
          <p:spPr>
            <a:xfrm>
              <a:off x="4950791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Second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n=1,380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3835145A-46F6-95AE-AFD7-35CEB5A5734F}"/>
                </a:ext>
              </a:extLst>
            </p:cNvPr>
            <p:cNvSpPr txBox="1">
              <a:spLocks/>
            </p:cNvSpPr>
            <p:nvPr/>
          </p:nvSpPr>
          <p:spPr>
            <a:xfrm>
              <a:off x="6263157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Third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n=1,329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B4BB4259-8970-E99F-B9DA-98B82B38F922}"/>
                </a:ext>
              </a:extLst>
            </p:cNvPr>
            <p:cNvSpPr txBox="1">
              <a:spLocks/>
            </p:cNvSpPr>
            <p:nvPr/>
          </p:nvSpPr>
          <p:spPr>
            <a:xfrm>
              <a:off x="7575524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Fourth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n=354</a:t>
              </a:r>
            </a:p>
          </p:txBody>
        </p:sp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48BFA82D-091B-298F-69A7-8A954CDF5051}"/>
                </a:ext>
              </a:extLst>
            </p:cNvPr>
            <p:cNvSpPr txBox="1">
              <a:spLocks/>
            </p:cNvSpPr>
            <p:nvPr/>
          </p:nvSpPr>
          <p:spPr>
            <a:xfrm>
              <a:off x="8887890" y="2146288"/>
              <a:ext cx="924661" cy="276999"/>
            </a:xfrm>
            <a:prstGeom prst="rect">
              <a:avLst/>
            </a:prstGeom>
          </p:spPr>
          <p:txBody>
            <a:bodyPr vert="horz" lIns="0" tIns="0" rIns="0" bIns="0" numCol="1" rtlCol="0" anchor="ctr" anchorCtr="0">
              <a:spAutoFit/>
            </a:bodyPr>
            <a:lstStyle>
              <a:lvl1pPr marL="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Font typeface="Arial" panose="020B0604020202020204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1pPr>
              <a:lvl2pPr marL="457068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2pPr>
              <a:lvl3pPr marL="91414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3pPr>
              <a:lvl4pPr marL="1371219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4pPr>
              <a:lvl5pPr marL="1828290" indent="0" algn="l" defTabSz="914150" rtl="0" eaLnBrk="1" latinLnBrk="0" hangingPunct="1">
                <a:lnSpc>
                  <a:spcPts val="1800"/>
                </a:lnSpc>
                <a:spcBef>
                  <a:spcPts val="0"/>
                </a:spcBef>
                <a:buClr>
                  <a:srgbClr val="4C4948"/>
                </a:buClr>
                <a:buFont typeface="Arial" pitchFamily="34" charset="0"/>
                <a:buNone/>
                <a:defRPr kumimoji="1" sz="14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メイリオ" pitchFamily="50" charset="-128"/>
                  <a:cs typeface="Calibri" pitchFamily="34" charset="0"/>
                </a:defRPr>
              </a:lvl5pPr>
              <a:lvl6pPr marL="2513910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86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061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42" indent="-228541" algn="l" defTabSz="91415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4C4948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Fifth line</a:t>
              </a:r>
              <a:b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1" lang="en-GB" sz="900" b="0" i="0" u="none" strike="noStrike" kern="1200" cap="none" spc="75" normalizeH="0" baseline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n=132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F9CCA1F-EBB7-092A-FDDE-1D2AE01606ED}"/>
                </a:ext>
              </a:extLst>
            </p:cNvPr>
            <p:cNvSpPr/>
            <p:nvPr/>
          </p:nvSpPr>
          <p:spPr>
            <a:xfrm>
              <a:off x="3603131" y="2227880"/>
              <a:ext cx="111343" cy="11134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0871068-D5FD-FE70-382E-A08870850F4D}"/>
                </a:ext>
              </a:extLst>
            </p:cNvPr>
            <p:cNvSpPr/>
            <p:nvPr/>
          </p:nvSpPr>
          <p:spPr>
            <a:xfrm>
              <a:off x="4765181" y="2227880"/>
              <a:ext cx="111343" cy="11134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048F510-BC6D-25B1-6C06-EC9DFD8F1F7F}"/>
                </a:ext>
              </a:extLst>
            </p:cNvPr>
            <p:cNvSpPr/>
            <p:nvPr/>
          </p:nvSpPr>
          <p:spPr>
            <a:xfrm>
              <a:off x="6070106" y="2227880"/>
              <a:ext cx="111343" cy="11134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6E53B0-1D49-E1DB-C6A0-F64BE439022A}"/>
                </a:ext>
              </a:extLst>
            </p:cNvPr>
            <p:cNvSpPr/>
            <p:nvPr/>
          </p:nvSpPr>
          <p:spPr>
            <a:xfrm>
              <a:off x="7384556" y="2227880"/>
              <a:ext cx="111343" cy="11134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F6BDBAE-0A55-53F1-7A9B-961D2833FD9B}"/>
                </a:ext>
              </a:extLst>
            </p:cNvPr>
            <p:cNvSpPr/>
            <p:nvPr/>
          </p:nvSpPr>
          <p:spPr>
            <a:xfrm>
              <a:off x="8702181" y="2227880"/>
              <a:ext cx="111343" cy="1113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40C934C-7BB3-DE18-72B0-CB4594526536}"/>
              </a:ext>
            </a:extLst>
          </p:cNvPr>
          <p:cNvCxnSpPr>
            <a:cxnSpLocks/>
          </p:cNvCxnSpPr>
          <p:nvPr/>
        </p:nvCxnSpPr>
        <p:spPr>
          <a:xfrm rot="16200000">
            <a:off x="251451" y="3426022"/>
            <a:ext cx="2160000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9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Health-related quality of life decreased significantly with treatment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628C3-F49B-212A-AE2D-A99F50297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4E5594-8239-AE06-4591-48882405656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Observation, cross-sectional, multicentre study conducted in France. Data presented are means, first quartiles, third quartiles, and minimums and maximums. Open circles denote extreme values. Higher scores for EORTC QLQ-C30 Global Health Status score indicate higher quality of life</a:t>
            </a:r>
          </a:p>
          <a:p>
            <a:r>
              <a:rPr lang="en-GB" dirty="0">
                <a:solidFill>
                  <a:schemeClr val="tx2"/>
                </a:solidFill>
              </a:rPr>
              <a:t>EORTC, European Organisation for Research and Treatment of Cancer; QLQ-C30, Core Quality of Life questionnaire</a:t>
            </a:r>
          </a:p>
          <a:p>
            <a:r>
              <a:rPr lang="en-GB" dirty="0">
                <a:solidFill>
                  <a:schemeClr val="tx2"/>
                </a:solidFill>
              </a:rPr>
              <a:t>Despiégel N, et al. Clin </a:t>
            </a:r>
            <a:r>
              <a:rPr lang="en-GB" dirty="0"/>
              <a:t>Lymphoma Myeloma Leuk. 2019;19:e13-e28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27810-02AA-1E78-BEA0-BEAED754BA4F}"/>
              </a:ext>
            </a:extLst>
          </p:cNvPr>
          <p:cNvSpPr txBox="1"/>
          <p:nvPr/>
        </p:nvSpPr>
        <p:spPr>
          <a:xfrm>
            <a:off x="1110127" y="1231836"/>
            <a:ext cx="9971747" cy="612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EORTC QLQ-C30 global health status scores decreased from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63.0 at first line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59.7 at second line, 52.6 at third line, 53.6 at fourth line or later,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32.8 for patients receiving supportive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9AAC6-14D0-6A83-9DF6-D08699F486F7}"/>
              </a:ext>
            </a:extLst>
          </p:cNvPr>
          <p:cNvSpPr txBox="1"/>
          <p:nvPr/>
        </p:nvSpPr>
        <p:spPr>
          <a:xfrm>
            <a:off x="7995766" y="1920131"/>
            <a:ext cx="271753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P&lt;0.0001 for the effect of line on scores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40CD4F-A188-45E0-371E-D85DB2A5F49F}"/>
              </a:ext>
            </a:extLst>
          </p:cNvPr>
          <p:cNvGraphicFramePr>
            <a:graphicFrameLocks noGrp="1"/>
          </p:cNvGraphicFramePr>
          <p:nvPr/>
        </p:nvGraphicFramePr>
        <p:xfrm>
          <a:off x="619200" y="4774813"/>
          <a:ext cx="10094105" cy="95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821">
                  <a:extLst>
                    <a:ext uri="{9D8B030D-6E8A-4147-A177-3AD203B41FA5}">
                      <a16:colId xmlns:a16="http://schemas.microsoft.com/office/drawing/2014/main" val="1937836243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2522917158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4011837916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3230619122"/>
                    </a:ext>
                  </a:extLst>
                </a:gridCol>
                <a:gridCol w="2018821">
                  <a:extLst>
                    <a:ext uri="{9D8B030D-6E8A-4147-A177-3AD203B41FA5}">
                      <a16:colId xmlns:a16="http://schemas.microsoft.com/office/drawing/2014/main" val="947820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second and first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third and second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fourth line or later and third line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 between supportive care and fourth line or later</a:t>
                      </a:r>
                    </a:p>
                  </a:txBody>
                  <a:tcPr marL="55440" marR="55440" marT="9720" marB="9720"/>
                </a:tc>
                <a:extLst>
                  <a:ext uri="{0D108BD9-81ED-4DB2-BD59-A6C34878D82A}">
                    <a16:rowId xmlns:a16="http://schemas.microsoft.com/office/drawing/2014/main" val="325377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difference in global health status score</a:t>
                      </a:r>
                    </a:p>
                  </a:txBody>
                  <a:tcPr marL="55440" marR="55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-3.3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-7.1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55440" marR="55440" marT="9720" marB="9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-20.8</a:t>
                      </a:r>
                    </a:p>
                  </a:txBody>
                  <a:tcPr marL="55440" marR="55440" marT="9720" marB="9720" anchor="ctr"/>
                </a:tc>
                <a:extLst>
                  <a:ext uri="{0D108BD9-81ED-4DB2-BD59-A6C34878D82A}">
                    <a16:rowId xmlns:a16="http://schemas.microsoft.com/office/drawing/2014/main" val="242709857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DDEC5AA-5DC6-87B9-C3DD-6150DEDAD82D}"/>
              </a:ext>
            </a:extLst>
          </p:cNvPr>
          <p:cNvSpPr txBox="1"/>
          <p:nvPr/>
        </p:nvSpPr>
        <p:spPr>
          <a:xfrm>
            <a:off x="3186242" y="4260695"/>
            <a:ext cx="676467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310BA-FC09-858B-CA8C-BB7034D64F69}"/>
              </a:ext>
            </a:extLst>
          </p:cNvPr>
          <p:cNvSpPr txBox="1"/>
          <p:nvPr/>
        </p:nvSpPr>
        <p:spPr>
          <a:xfrm rot="16200000">
            <a:off x="818058" y="2953586"/>
            <a:ext cx="21480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EORTC QLQ-C30 </a:t>
            </a:r>
            <a:b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(global health status score)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9D578-EDF3-848D-DEB4-6E9B0A98FE17}"/>
              </a:ext>
            </a:extLst>
          </p:cNvPr>
          <p:cNvSpPr txBox="1"/>
          <p:nvPr/>
        </p:nvSpPr>
        <p:spPr>
          <a:xfrm>
            <a:off x="2139780" y="2206912"/>
            <a:ext cx="2981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0F01BA-7914-8720-0C87-649F20C5174F}"/>
              </a:ext>
            </a:extLst>
          </p:cNvPr>
          <p:cNvCxnSpPr>
            <a:cxnSpLocks/>
          </p:cNvCxnSpPr>
          <p:nvPr/>
        </p:nvCxnSpPr>
        <p:spPr>
          <a:xfrm flipV="1">
            <a:off x="2563351" y="2311400"/>
            <a:ext cx="0" cy="1842197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B12A11-C2B2-C8CC-9BA1-D1B7D86EC858}"/>
              </a:ext>
            </a:extLst>
          </p:cNvPr>
          <p:cNvCxnSpPr>
            <a:cxnSpLocks/>
          </p:cNvCxnSpPr>
          <p:nvPr/>
        </p:nvCxnSpPr>
        <p:spPr>
          <a:xfrm>
            <a:off x="2510499" y="30223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01F7C1-9E8E-499B-7B09-FCF27436CBCC}"/>
              </a:ext>
            </a:extLst>
          </p:cNvPr>
          <p:cNvCxnSpPr>
            <a:cxnSpLocks/>
          </p:cNvCxnSpPr>
          <p:nvPr/>
        </p:nvCxnSpPr>
        <p:spPr>
          <a:xfrm>
            <a:off x="2559828" y="4159599"/>
            <a:ext cx="8028797" cy="0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0C36CC-8637-12B7-406C-7996DF386C23}"/>
              </a:ext>
            </a:extLst>
          </p:cNvPr>
          <p:cNvCxnSpPr>
            <a:cxnSpLocks/>
          </p:cNvCxnSpPr>
          <p:nvPr/>
        </p:nvCxnSpPr>
        <p:spPr>
          <a:xfrm>
            <a:off x="2510499" y="26730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46A22-47EE-CE93-DE77-E6984313D6FD}"/>
              </a:ext>
            </a:extLst>
          </p:cNvPr>
          <p:cNvCxnSpPr>
            <a:cxnSpLocks/>
          </p:cNvCxnSpPr>
          <p:nvPr/>
        </p:nvCxnSpPr>
        <p:spPr>
          <a:xfrm>
            <a:off x="2510499" y="23111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7B64D0-AD9F-37D3-830C-F9B534092C04}"/>
              </a:ext>
            </a:extLst>
          </p:cNvPr>
          <p:cNvCxnSpPr>
            <a:cxnSpLocks/>
          </p:cNvCxnSpPr>
          <p:nvPr/>
        </p:nvCxnSpPr>
        <p:spPr>
          <a:xfrm>
            <a:off x="2510499" y="33715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583AC4-31B0-3802-60CE-2CBA2221CF1C}"/>
              </a:ext>
            </a:extLst>
          </p:cNvPr>
          <p:cNvCxnSpPr>
            <a:cxnSpLocks/>
          </p:cNvCxnSpPr>
          <p:nvPr/>
        </p:nvCxnSpPr>
        <p:spPr>
          <a:xfrm>
            <a:off x="2510499" y="372083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4D2A28-C896-DEC9-F912-D309772C890A}"/>
              </a:ext>
            </a:extLst>
          </p:cNvPr>
          <p:cNvCxnSpPr>
            <a:cxnSpLocks/>
          </p:cNvCxnSpPr>
          <p:nvPr/>
        </p:nvCxnSpPr>
        <p:spPr>
          <a:xfrm>
            <a:off x="2510499" y="4070089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11BD0E-2C17-0B82-02F3-35EB33703326}"/>
              </a:ext>
            </a:extLst>
          </p:cNvPr>
          <p:cNvCxnSpPr>
            <a:cxnSpLocks/>
          </p:cNvCxnSpPr>
          <p:nvPr/>
        </p:nvCxnSpPr>
        <p:spPr>
          <a:xfrm rot="16200000">
            <a:off x="3496287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4553D8-432B-386F-7B86-492736DC8BEB}"/>
              </a:ext>
            </a:extLst>
          </p:cNvPr>
          <p:cNvCxnSpPr>
            <a:cxnSpLocks/>
          </p:cNvCxnSpPr>
          <p:nvPr/>
        </p:nvCxnSpPr>
        <p:spPr>
          <a:xfrm rot="16200000">
            <a:off x="5026638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C64B22-632E-4401-7DE6-1FA616E5247A}"/>
              </a:ext>
            </a:extLst>
          </p:cNvPr>
          <p:cNvCxnSpPr>
            <a:cxnSpLocks/>
          </p:cNvCxnSpPr>
          <p:nvPr/>
        </p:nvCxnSpPr>
        <p:spPr>
          <a:xfrm rot="16200000">
            <a:off x="6563339" y="4191450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478D90-D643-6BB8-20EC-1C2B2C5D060E}"/>
              </a:ext>
            </a:extLst>
          </p:cNvPr>
          <p:cNvCxnSpPr>
            <a:cxnSpLocks/>
          </p:cNvCxnSpPr>
          <p:nvPr/>
        </p:nvCxnSpPr>
        <p:spPr>
          <a:xfrm rot="16200000">
            <a:off x="8093690" y="4191451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5860FA-76EE-598E-F9C0-DD4BCB51A25A}"/>
              </a:ext>
            </a:extLst>
          </p:cNvPr>
          <p:cNvCxnSpPr>
            <a:cxnSpLocks/>
          </p:cNvCxnSpPr>
          <p:nvPr/>
        </p:nvCxnSpPr>
        <p:spPr>
          <a:xfrm rot="16200000">
            <a:off x="9633566" y="4191451"/>
            <a:ext cx="56376" cy="1"/>
          </a:xfrm>
          <a:prstGeom prst="line">
            <a:avLst/>
          </a:prstGeom>
          <a:ln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702C6D-033C-6085-5397-83C106FBE510}"/>
              </a:ext>
            </a:extLst>
          </p:cNvPr>
          <p:cNvSpPr txBox="1"/>
          <p:nvPr/>
        </p:nvSpPr>
        <p:spPr>
          <a:xfrm>
            <a:off x="2239167" y="255933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6F54E6-A3FF-3DD3-8A8E-CC4B18E3A1B3}"/>
              </a:ext>
            </a:extLst>
          </p:cNvPr>
          <p:cNvSpPr txBox="1"/>
          <p:nvPr/>
        </p:nvSpPr>
        <p:spPr>
          <a:xfrm>
            <a:off x="2239167" y="290223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C1631F-F010-82B6-4A6E-7207AEF7D7BB}"/>
              </a:ext>
            </a:extLst>
          </p:cNvPr>
          <p:cNvSpPr txBox="1"/>
          <p:nvPr/>
        </p:nvSpPr>
        <p:spPr>
          <a:xfrm>
            <a:off x="2239167" y="3264187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2FDB71-916D-9251-0080-DAB6482DCB2C}"/>
              </a:ext>
            </a:extLst>
          </p:cNvPr>
          <p:cNvSpPr txBox="1"/>
          <p:nvPr/>
        </p:nvSpPr>
        <p:spPr>
          <a:xfrm>
            <a:off x="2239167" y="3610262"/>
            <a:ext cx="1987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88AC35-A5DE-9E2D-8868-A453BA2499DE}"/>
              </a:ext>
            </a:extLst>
          </p:cNvPr>
          <p:cNvSpPr txBox="1"/>
          <p:nvPr/>
        </p:nvSpPr>
        <p:spPr>
          <a:xfrm>
            <a:off x="2338553" y="3965862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461977-B21B-710F-9B62-EB9E357F2A20}"/>
              </a:ext>
            </a:extLst>
          </p:cNvPr>
          <p:cNvGrpSpPr/>
          <p:nvPr/>
        </p:nvGrpSpPr>
        <p:grpSpPr>
          <a:xfrm>
            <a:off x="3224874" y="2320664"/>
            <a:ext cx="597826" cy="1457325"/>
            <a:chOff x="3224874" y="2320664"/>
            <a:chExt cx="597826" cy="14573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C10B51-449D-C2F9-DAA3-DE51E85F77EA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B5EEF8C-9162-26E1-1040-F53FF4D26AB7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26AB3F5-B34C-2DBB-FA88-BF78D2DC1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45548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79D5AF7-9284-F0F4-7BEB-A8C7AE8E73F7}"/>
              </a:ext>
            </a:extLst>
          </p:cNvPr>
          <p:cNvSpPr/>
          <p:nvPr/>
        </p:nvSpPr>
        <p:spPr>
          <a:xfrm>
            <a:off x="2898775" y="2780865"/>
            <a:ext cx="1241425" cy="496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4FA0F5-0D97-2DAD-CB86-8BC2FE355C43}"/>
              </a:ext>
            </a:extLst>
          </p:cNvPr>
          <p:cNvGrpSpPr/>
          <p:nvPr/>
        </p:nvGrpSpPr>
        <p:grpSpPr>
          <a:xfrm>
            <a:off x="4755912" y="2320663"/>
            <a:ext cx="597826" cy="1465200"/>
            <a:chOff x="3224874" y="2320664"/>
            <a:chExt cx="597826" cy="145732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51D23CC-B652-7022-5EF9-A995F7363D50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66AAD6-1C66-2E9F-3773-C94A133F5E0C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9662AA-AD22-39E8-E997-B9DE273A5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45548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ECE6C4-C3F6-E1B2-4F16-FC10EBE43CAE}"/>
              </a:ext>
            </a:extLst>
          </p:cNvPr>
          <p:cNvSpPr/>
          <p:nvPr/>
        </p:nvSpPr>
        <p:spPr>
          <a:xfrm>
            <a:off x="4429813" y="2901638"/>
            <a:ext cx="1241425" cy="39324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9BDC94-445E-0AA2-63BB-01D21F573A8F}"/>
              </a:ext>
            </a:extLst>
          </p:cNvPr>
          <p:cNvCxnSpPr>
            <a:cxnSpLocks/>
          </p:cNvCxnSpPr>
          <p:nvPr/>
        </p:nvCxnSpPr>
        <p:spPr>
          <a:xfrm>
            <a:off x="4436163" y="302895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751106-A401-5E66-A21E-0BDD90638723}"/>
              </a:ext>
            </a:extLst>
          </p:cNvPr>
          <p:cNvCxnSpPr>
            <a:cxnSpLocks/>
          </p:cNvCxnSpPr>
          <p:nvPr/>
        </p:nvCxnSpPr>
        <p:spPr>
          <a:xfrm>
            <a:off x="2903250" y="2968364"/>
            <a:ext cx="12348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541A228-9889-2814-D9AA-21B73D533D99}"/>
              </a:ext>
            </a:extLst>
          </p:cNvPr>
          <p:cNvSpPr/>
          <p:nvPr/>
        </p:nvSpPr>
        <p:spPr>
          <a:xfrm>
            <a:off x="5960988" y="2981379"/>
            <a:ext cx="1242000" cy="38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B1345-9FEB-877C-5FA2-29B8F9065B22}"/>
              </a:ext>
            </a:extLst>
          </p:cNvPr>
          <p:cNvGrpSpPr/>
          <p:nvPr/>
        </p:nvGrpSpPr>
        <p:grpSpPr>
          <a:xfrm>
            <a:off x="7813311" y="2314312"/>
            <a:ext cx="597826" cy="1756037"/>
            <a:chOff x="3224874" y="2320664"/>
            <a:chExt cx="597826" cy="145732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72C13A5-D709-CC2C-2E6D-3C4A005BA919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904F926-41BF-998D-DCC3-C1829DBACFFA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2320664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2D5AA2C-330A-3E93-508C-DF3855F864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2320664"/>
              <a:ext cx="0" cy="1451983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200A7AC-7FAD-08CE-DA5B-88373FF3EB64}"/>
              </a:ext>
            </a:extLst>
          </p:cNvPr>
          <p:cNvSpPr/>
          <p:nvPr/>
        </p:nvSpPr>
        <p:spPr>
          <a:xfrm>
            <a:off x="7487212" y="2901637"/>
            <a:ext cx="1241425" cy="598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BC1A26-DB3C-08E5-7CD4-2A7C5FD94AA7}"/>
              </a:ext>
            </a:extLst>
          </p:cNvPr>
          <p:cNvCxnSpPr>
            <a:cxnSpLocks/>
          </p:cNvCxnSpPr>
          <p:nvPr/>
        </p:nvCxnSpPr>
        <p:spPr>
          <a:xfrm>
            <a:off x="5966388" y="3152783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C48EED44-7096-4758-AA34-F1FE733744AD}"/>
              </a:ext>
            </a:extLst>
          </p:cNvPr>
          <p:cNvSpPr/>
          <p:nvPr/>
        </p:nvSpPr>
        <p:spPr>
          <a:xfrm>
            <a:off x="6535598" y="2270816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5E3CB52-1078-AC6C-FCEC-ABE89A4D09D5}"/>
              </a:ext>
            </a:extLst>
          </p:cNvPr>
          <p:cNvSpPr/>
          <p:nvPr/>
        </p:nvSpPr>
        <p:spPr>
          <a:xfrm>
            <a:off x="6535598" y="4026591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C658E3D-29CF-478E-8D00-6BDB671657F7}"/>
              </a:ext>
            </a:extLst>
          </p:cNvPr>
          <p:cNvCxnSpPr>
            <a:cxnSpLocks/>
          </p:cNvCxnSpPr>
          <p:nvPr/>
        </p:nvCxnSpPr>
        <p:spPr>
          <a:xfrm>
            <a:off x="7493562" y="313055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02B2A19-F5A9-E6D8-AE26-C8052003F461}"/>
              </a:ext>
            </a:extLst>
          </p:cNvPr>
          <p:cNvGrpSpPr/>
          <p:nvPr/>
        </p:nvGrpSpPr>
        <p:grpSpPr>
          <a:xfrm>
            <a:off x="9362840" y="3619791"/>
            <a:ext cx="597826" cy="460088"/>
            <a:chOff x="3224874" y="3396165"/>
            <a:chExt cx="597826" cy="381824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D1C55C-5918-D98E-B4F0-27A614085E6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874" y="3777989"/>
              <a:ext cx="597826" cy="0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425D116-DDB7-32EC-EEB0-5428ACB8F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3787" y="3396165"/>
              <a:ext cx="0" cy="376482"/>
            </a:xfrm>
            <a:prstGeom prst="line">
              <a:avLst/>
            </a:prstGeom>
            <a:ln w="12700" cap="sq">
              <a:solidFill>
                <a:srgbClr val="5050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4756F11E-7EA1-0064-2155-5922D1C39122}"/>
              </a:ext>
            </a:extLst>
          </p:cNvPr>
          <p:cNvSpPr/>
          <p:nvPr/>
        </p:nvSpPr>
        <p:spPr>
          <a:xfrm>
            <a:off x="9041040" y="3451260"/>
            <a:ext cx="1241425" cy="36826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F8B60F-AAEE-C653-C196-D6949FABCB06}"/>
              </a:ext>
            </a:extLst>
          </p:cNvPr>
          <p:cNvCxnSpPr>
            <a:cxnSpLocks/>
          </p:cNvCxnSpPr>
          <p:nvPr/>
        </p:nvCxnSpPr>
        <p:spPr>
          <a:xfrm>
            <a:off x="9047390" y="3500608"/>
            <a:ext cx="1231200" cy="0"/>
          </a:xfrm>
          <a:prstGeom prst="line">
            <a:avLst/>
          </a:prstGeom>
          <a:ln w="19050" cap="sq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8047D1A1-3730-3D62-67CA-D14673E0B1EA}"/>
              </a:ext>
            </a:extLst>
          </p:cNvPr>
          <p:cNvSpPr/>
          <p:nvPr/>
        </p:nvSpPr>
        <p:spPr>
          <a:xfrm>
            <a:off x="9612430" y="2270816"/>
            <a:ext cx="92781" cy="92781"/>
          </a:xfrm>
          <a:prstGeom prst="ellipse">
            <a:avLst/>
          </a:prstGeom>
          <a:noFill/>
          <a:ln>
            <a:solidFill>
              <a:srgbClr val="50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1AEE6D-B50A-B18A-4A4A-A4ED7D61AA53}"/>
              </a:ext>
            </a:extLst>
          </p:cNvPr>
          <p:cNvSpPr txBox="1"/>
          <p:nvPr/>
        </p:nvSpPr>
        <p:spPr>
          <a:xfrm>
            <a:off x="4586748" y="4260695"/>
            <a:ext cx="936154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line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910462-D7D0-693B-7957-372C8491C630}"/>
              </a:ext>
            </a:extLst>
          </p:cNvPr>
          <p:cNvSpPr txBox="1"/>
          <p:nvPr/>
        </p:nvSpPr>
        <p:spPr>
          <a:xfrm>
            <a:off x="6223636" y="4260695"/>
            <a:ext cx="735779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FFE2F2-CB0E-AA4C-1D83-1F80F8378DF5}"/>
              </a:ext>
            </a:extLst>
          </p:cNvPr>
          <p:cNvSpPr txBox="1"/>
          <p:nvPr/>
        </p:nvSpPr>
        <p:spPr>
          <a:xfrm>
            <a:off x="7718536" y="4260695"/>
            <a:ext cx="844783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Fourth line</a:t>
            </a:r>
            <a:b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 later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6768BE-DD7D-A199-C2B4-809FF88F3411}"/>
              </a:ext>
            </a:extLst>
          </p:cNvPr>
          <p:cNvSpPr txBox="1"/>
          <p:nvPr/>
        </p:nvSpPr>
        <p:spPr>
          <a:xfrm>
            <a:off x="9045004" y="4260695"/>
            <a:ext cx="1253549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dirty="0">
                <a:ln>
                  <a:noFill/>
                </a:ln>
                <a:solidFill>
                  <a:srgbClr val="3437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Supportive care</a:t>
            </a:r>
          </a:p>
        </p:txBody>
      </p:sp>
    </p:spTree>
    <p:extLst>
      <p:ext uri="{BB962C8B-B14F-4D97-AF65-F5344CB8AC3E}">
        <p14:creationId xmlns:p14="http://schemas.microsoft.com/office/powerpoint/2010/main" val="20661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ED0C0A4-228F-B0E1-814C-93A2F52B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0654" y="1330764"/>
            <a:ext cx="4601299" cy="39163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3772EF-1867-E0A1-F6B6-7A390B66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drug classes are approved for the treatment of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95532-3B01-8A06-5611-4A37E6683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36CFCB0-1748-AF36-EDBB-CDF8C8316F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5739887"/>
            <a:ext cx="10180339" cy="981589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BiTE, bispecific T-cell engager; CAR T, chimeric antigen receptor T cell; HDAC, histone deacetylase; IMiD, immunomodulatory drug; PI, proteasome inhibitor; RRMM, relapsed/refractory multiple myeloma; SLAMF7, signalling lymphocyte activation molecule family 7; XPO1, exportin 1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Dimopoulos M-A, et al. Clin Lymphoma Myeloma Leuk. 2022;22:460-473.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1BA7CB-5367-14F8-5308-826DF974FCE7}"/>
              </a:ext>
            </a:extLst>
          </p:cNvPr>
          <p:cNvSpPr/>
          <p:nvPr/>
        </p:nvSpPr>
        <p:spPr>
          <a:xfrm>
            <a:off x="3072508" y="2452460"/>
            <a:ext cx="1533420" cy="49321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HDAC inhibitor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BF4F3E-7151-572E-6E9D-14B82F2E6DF2}"/>
              </a:ext>
            </a:extLst>
          </p:cNvPr>
          <p:cNvSpPr/>
          <p:nvPr/>
        </p:nvSpPr>
        <p:spPr>
          <a:xfrm>
            <a:off x="2138219" y="4639703"/>
            <a:ext cx="2080390" cy="49321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Monoclonal antibody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44D9E4-C789-B3DA-D4A0-88BFEBB32D73}"/>
              </a:ext>
            </a:extLst>
          </p:cNvPr>
          <p:cNvSpPr/>
          <p:nvPr/>
        </p:nvSpPr>
        <p:spPr>
          <a:xfrm>
            <a:off x="4394444" y="5099992"/>
            <a:ext cx="1242041" cy="41327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 inhibitor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36AC91-9DA6-8A06-A532-49547BD0302B}"/>
              </a:ext>
            </a:extLst>
          </p:cNvPr>
          <p:cNvSpPr/>
          <p:nvPr/>
        </p:nvSpPr>
        <p:spPr>
          <a:xfrm>
            <a:off x="6001028" y="5226499"/>
            <a:ext cx="1564726" cy="265382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462AB3-D5E3-C2B3-297E-99193E880517}"/>
              </a:ext>
            </a:extLst>
          </p:cNvPr>
          <p:cNvSpPr/>
          <p:nvPr/>
        </p:nvSpPr>
        <p:spPr>
          <a:xfrm>
            <a:off x="8321953" y="4387275"/>
            <a:ext cx="1564726" cy="812174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E7755-F6B1-F147-BF7C-ACAF66E2B749}"/>
              </a:ext>
            </a:extLst>
          </p:cNvPr>
          <p:cNvSpPr/>
          <p:nvPr/>
        </p:nvSpPr>
        <p:spPr>
          <a:xfrm>
            <a:off x="7372350" y="3883464"/>
            <a:ext cx="571500" cy="3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4CE73F-0152-2976-36D2-80E4D8BE624C}"/>
              </a:ext>
            </a:extLst>
          </p:cNvPr>
          <p:cNvSpPr/>
          <p:nvPr/>
        </p:nvSpPr>
        <p:spPr>
          <a:xfrm>
            <a:off x="7413748" y="2213573"/>
            <a:ext cx="1870704" cy="53712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Peptide-drug conjugate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4E51A3-86EE-C8DB-841D-0DA4B2505E67}"/>
              </a:ext>
            </a:extLst>
          </p:cNvPr>
          <p:cNvSpPr/>
          <p:nvPr/>
        </p:nvSpPr>
        <p:spPr>
          <a:xfrm>
            <a:off x="7507007" y="1351576"/>
            <a:ext cx="2618433" cy="571930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D30629-AC47-60DE-6A2A-C221E140ED1E}"/>
              </a:ext>
            </a:extLst>
          </p:cNvPr>
          <p:cNvSpPr/>
          <p:nvPr/>
        </p:nvSpPr>
        <p:spPr>
          <a:xfrm>
            <a:off x="4655608" y="2468622"/>
            <a:ext cx="1205555" cy="395037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XPO1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inhibitor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2421-4C43-A75B-58B5-B5A907C78CCA}"/>
              </a:ext>
            </a:extLst>
          </p:cNvPr>
          <p:cNvSpPr txBox="1"/>
          <p:nvPr/>
        </p:nvSpPr>
        <p:spPr>
          <a:xfrm>
            <a:off x="6183896" y="3796249"/>
            <a:ext cx="10066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 of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transcription factors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cell death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A34F8-F2F4-BA83-0B6C-0421891B46F6}"/>
              </a:ext>
            </a:extLst>
          </p:cNvPr>
          <p:cNvSpPr txBox="1"/>
          <p:nvPr/>
        </p:nvSpPr>
        <p:spPr>
          <a:xfrm>
            <a:off x="5341439" y="4548138"/>
            <a:ext cx="6091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CF67E-2548-C3AD-7A43-176C28568F45}"/>
              </a:ext>
            </a:extLst>
          </p:cNvPr>
          <p:cNvSpPr txBox="1"/>
          <p:nvPr/>
        </p:nvSpPr>
        <p:spPr>
          <a:xfrm>
            <a:off x="5932022" y="4407303"/>
            <a:ext cx="144270" cy="615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F1AB-5D6E-93F8-9843-171B12EBCD97}"/>
              </a:ext>
            </a:extLst>
          </p:cNvPr>
          <p:cNvSpPr txBox="1"/>
          <p:nvPr/>
        </p:nvSpPr>
        <p:spPr>
          <a:xfrm>
            <a:off x="4395363" y="4191859"/>
            <a:ext cx="961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Ubiquitinated</a:t>
            </a:r>
            <a:b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 aggregates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8688D-14CC-07B7-1C8B-DF4EC007E75C}"/>
              </a:ext>
            </a:extLst>
          </p:cNvPr>
          <p:cNvSpPr txBox="1"/>
          <p:nvPr/>
        </p:nvSpPr>
        <p:spPr>
          <a:xfrm>
            <a:off x="5491201" y="3693761"/>
            <a:ext cx="3718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Histones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AFEDF-66DA-76D4-8D8F-201CD0366E07}"/>
              </a:ext>
            </a:extLst>
          </p:cNvPr>
          <p:cNvSpPr txBox="1"/>
          <p:nvPr/>
        </p:nvSpPr>
        <p:spPr>
          <a:xfrm>
            <a:off x="5191400" y="3363894"/>
            <a:ext cx="15869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EB51A-56F5-D237-F5BB-8A8479834FD9}"/>
              </a:ext>
            </a:extLst>
          </p:cNvPr>
          <p:cNvSpPr txBox="1"/>
          <p:nvPr/>
        </p:nvSpPr>
        <p:spPr>
          <a:xfrm>
            <a:off x="5891331" y="3274717"/>
            <a:ext cx="4007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F11D9-F209-0587-74AB-7D92C1368739}"/>
              </a:ext>
            </a:extLst>
          </p:cNvPr>
          <p:cNvSpPr txBox="1"/>
          <p:nvPr/>
        </p:nvSpPr>
        <p:spPr>
          <a:xfrm>
            <a:off x="6672860" y="1699210"/>
            <a:ext cx="3173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CAR-T</a:t>
            </a:r>
            <a:b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4FC13-93E9-8554-ADD6-39D05F2F6D85}"/>
              </a:ext>
            </a:extLst>
          </p:cNvPr>
          <p:cNvSpPr txBox="1"/>
          <p:nvPr/>
        </p:nvSpPr>
        <p:spPr>
          <a:xfrm>
            <a:off x="7622177" y="4679909"/>
            <a:ext cx="2644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5F90CD-61CE-BAD3-1C38-A156786BA573}"/>
              </a:ext>
            </a:extLst>
          </p:cNvPr>
          <p:cNvSpPr/>
          <p:nvPr/>
        </p:nvSpPr>
        <p:spPr>
          <a:xfrm>
            <a:off x="4135642" y="3397828"/>
            <a:ext cx="628427" cy="485636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868D9-9175-B483-1C6F-0DBCBEF3E8EF}"/>
              </a:ext>
            </a:extLst>
          </p:cNvPr>
          <p:cNvSpPr/>
          <p:nvPr/>
        </p:nvSpPr>
        <p:spPr>
          <a:xfrm>
            <a:off x="4105275" y="3550089"/>
            <a:ext cx="69850" cy="143672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F5B8-8203-394F-56D8-774D200ACC7E}"/>
              </a:ext>
            </a:extLst>
          </p:cNvPr>
          <p:cNvSpPr txBox="1"/>
          <p:nvPr/>
        </p:nvSpPr>
        <p:spPr>
          <a:xfrm>
            <a:off x="7567071" y="5718613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endParaRPr kumimoji="0" lang="en-GB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B7D55-4D49-0609-7569-539C15CF0139}"/>
              </a:ext>
            </a:extLst>
          </p:cNvPr>
          <p:cNvSpPr txBox="1"/>
          <p:nvPr/>
        </p:nvSpPr>
        <p:spPr>
          <a:xfrm>
            <a:off x="4125894" y="3525539"/>
            <a:ext cx="83837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</a:p>
        </p:txBody>
      </p:sp>
    </p:spTree>
    <p:extLst>
      <p:ext uri="{BB962C8B-B14F-4D97-AF65-F5344CB8AC3E}">
        <p14:creationId xmlns:p14="http://schemas.microsoft.com/office/powerpoint/2010/main" val="228330674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5">
            <a:extLst>
              <a:ext uri="{FF2B5EF4-FFF2-40B4-BE49-F238E27FC236}">
                <a16:creationId xmlns:a16="http://schemas.microsoft.com/office/drawing/2014/main" id="{CE39106D-90E0-FE42-9909-3011ACFEE4C1}"/>
              </a:ext>
            </a:extLst>
          </p:cNvPr>
          <p:cNvSpPr>
            <a:spLocks/>
          </p:cNvSpPr>
          <p:nvPr/>
        </p:nvSpPr>
        <p:spPr bwMode="auto">
          <a:xfrm>
            <a:off x="1295430" y="1566065"/>
            <a:ext cx="2302355" cy="396795"/>
          </a:xfrm>
          <a:custGeom>
            <a:avLst/>
            <a:gdLst>
              <a:gd name="T0" fmla="*/ 657 w 657"/>
              <a:gd name="T1" fmla="*/ 56 h 113"/>
              <a:gd name="T2" fmla="*/ 601 w 657"/>
              <a:gd name="T3" fmla="*/ 113 h 113"/>
              <a:gd name="T4" fmla="*/ 57 w 657"/>
              <a:gd name="T5" fmla="*/ 113 h 113"/>
              <a:gd name="T6" fmla="*/ 0 w 657"/>
              <a:gd name="T7" fmla="*/ 56 h 113"/>
              <a:gd name="T8" fmla="*/ 0 w 657"/>
              <a:gd name="T9" fmla="*/ 56 h 113"/>
              <a:gd name="T10" fmla="*/ 57 w 657"/>
              <a:gd name="T11" fmla="*/ 0 h 113"/>
              <a:gd name="T12" fmla="*/ 601 w 657"/>
              <a:gd name="T13" fmla="*/ 0 h 113"/>
              <a:gd name="T14" fmla="*/ 657 w 657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7" h="113">
                <a:moveTo>
                  <a:pt x="657" y="56"/>
                </a:moveTo>
                <a:cubicBezTo>
                  <a:pt x="657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7" y="25"/>
                  <a:pt x="657" y="5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sp>
        <p:nvSpPr>
          <p:cNvPr id="71" name="Freeform 203">
            <a:extLst>
              <a:ext uri="{FF2B5EF4-FFF2-40B4-BE49-F238E27FC236}">
                <a16:creationId xmlns:a16="http://schemas.microsoft.com/office/drawing/2014/main" id="{FBBE55D6-0DD2-2742-9AA2-C65FD1788A23}"/>
              </a:ext>
            </a:extLst>
          </p:cNvPr>
          <p:cNvSpPr>
            <a:spLocks/>
          </p:cNvSpPr>
          <p:nvPr/>
        </p:nvSpPr>
        <p:spPr bwMode="auto">
          <a:xfrm>
            <a:off x="7704260" y="1566065"/>
            <a:ext cx="2304731" cy="396795"/>
          </a:xfrm>
          <a:custGeom>
            <a:avLst/>
            <a:gdLst>
              <a:gd name="T0" fmla="*/ 658 w 658"/>
              <a:gd name="T1" fmla="*/ 56 h 113"/>
              <a:gd name="T2" fmla="*/ 601 w 658"/>
              <a:gd name="T3" fmla="*/ 113 h 113"/>
              <a:gd name="T4" fmla="*/ 57 w 658"/>
              <a:gd name="T5" fmla="*/ 113 h 113"/>
              <a:gd name="T6" fmla="*/ 0 w 658"/>
              <a:gd name="T7" fmla="*/ 56 h 113"/>
              <a:gd name="T8" fmla="*/ 0 w 658"/>
              <a:gd name="T9" fmla="*/ 56 h 113"/>
              <a:gd name="T10" fmla="*/ 57 w 658"/>
              <a:gd name="T11" fmla="*/ 0 h 113"/>
              <a:gd name="T12" fmla="*/ 601 w 658"/>
              <a:gd name="T13" fmla="*/ 0 h 113"/>
              <a:gd name="T14" fmla="*/ 658 w 658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8" h="113">
                <a:moveTo>
                  <a:pt x="658" y="56"/>
                </a:moveTo>
                <a:cubicBezTo>
                  <a:pt x="658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8" y="25"/>
                  <a:pt x="65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108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72" name="Freeform 402">
            <a:extLst>
              <a:ext uri="{FF2B5EF4-FFF2-40B4-BE49-F238E27FC236}">
                <a16:creationId xmlns:a16="http://schemas.microsoft.com/office/drawing/2014/main" id="{57D24B10-2DD1-7642-A5F0-ED3A5B05363C}"/>
              </a:ext>
            </a:extLst>
          </p:cNvPr>
          <p:cNvSpPr>
            <a:spLocks/>
          </p:cNvSpPr>
          <p:nvPr/>
        </p:nvSpPr>
        <p:spPr bwMode="auto">
          <a:xfrm>
            <a:off x="5745919" y="3302929"/>
            <a:ext cx="1256911" cy="1259285"/>
          </a:xfrm>
          <a:custGeom>
            <a:avLst/>
            <a:gdLst>
              <a:gd name="T0" fmla="*/ 0 w 359"/>
              <a:gd name="T1" fmla="*/ 266 h 359"/>
              <a:gd name="T2" fmla="*/ 266 w 359"/>
              <a:gd name="T3" fmla="*/ 0 h 359"/>
              <a:gd name="T4" fmla="*/ 334 w 359"/>
              <a:gd name="T5" fmla="*/ 0 h 359"/>
              <a:gd name="T6" fmla="*/ 359 w 359"/>
              <a:gd name="T7" fmla="*/ 0 h 359"/>
              <a:gd name="T8" fmla="*/ 0 w 359"/>
              <a:gd name="T9" fmla="*/ 359 h 359"/>
              <a:gd name="T10" fmla="*/ 0 w 359"/>
              <a:gd name="T11" fmla="*/ 26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" h="359">
                <a:moveTo>
                  <a:pt x="0" y="266"/>
                </a:moveTo>
                <a:cubicBezTo>
                  <a:pt x="141" y="253"/>
                  <a:pt x="253" y="141"/>
                  <a:pt x="266" y="0"/>
                </a:cubicBezTo>
                <a:cubicBezTo>
                  <a:pt x="334" y="0"/>
                  <a:pt x="334" y="0"/>
                  <a:pt x="334" y="0"/>
                </a:cubicBezTo>
                <a:cubicBezTo>
                  <a:pt x="359" y="0"/>
                  <a:pt x="359" y="0"/>
                  <a:pt x="359" y="0"/>
                </a:cubicBezTo>
                <a:cubicBezTo>
                  <a:pt x="345" y="192"/>
                  <a:pt x="192" y="345"/>
                  <a:pt x="0" y="359"/>
                </a:cubicBezTo>
                <a:lnTo>
                  <a:pt x="0" y="26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Freeform 403">
            <a:extLst>
              <a:ext uri="{FF2B5EF4-FFF2-40B4-BE49-F238E27FC236}">
                <a16:creationId xmlns:a16="http://schemas.microsoft.com/office/drawing/2014/main" id="{29F4CF9E-0F7E-8645-B312-1F071FF33B05}"/>
              </a:ext>
            </a:extLst>
          </p:cNvPr>
          <p:cNvSpPr>
            <a:spLocks/>
          </p:cNvSpPr>
          <p:nvPr/>
        </p:nvSpPr>
        <p:spPr bwMode="auto">
          <a:xfrm>
            <a:off x="4291800" y="1846436"/>
            <a:ext cx="1254533" cy="1256911"/>
          </a:xfrm>
          <a:custGeom>
            <a:avLst/>
            <a:gdLst>
              <a:gd name="T0" fmla="*/ 358 w 358"/>
              <a:gd name="T1" fmla="*/ 0 h 358"/>
              <a:gd name="T2" fmla="*/ 0 w 358"/>
              <a:gd name="T3" fmla="*/ 358 h 358"/>
              <a:gd name="T4" fmla="*/ 24 w 358"/>
              <a:gd name="T5" fmla="*/ 358 h 358"/>
              <a:gd name="T6" fmla="*/ 92 w 358"/>
              <a:gd name="T7" fmla="*/ 358 h 358"/>
              <a:gd name="T8" fmla="*/ 358 w 358"/>
              <a:gd name="T9" fmla="*/ 92 h 358"/>
              <a:gd name="T10" fmla="*/ 358 w 358"/>
              <a:gd name="T11" fmla="*/ 0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8" h="358">
                <a:moveTo>
                  <a:pt x="358" y="0"/>
                </a:moveTo>
                <a:cubicBezTo>
                  <a:pt x="167" y="14"/>
                  <a:pt x="14" y="167"/>
                  <a:pt x="0" y="358"/>
                </a:cubicBezTo>
                <a:cubicBezTo>
                  <a:pt x="24" y="358"/>
                  <a:pt x="24" y="358"/>
                  <a:pt x="24" y="358"/>
                </a:cubicBezTo>
                <a:cubicBezTo>
                  <a:pt x="92" y="358"/>
                  <a:pt x="92" y="358"/>
                  <a:pt x="92" y="358"/>
                </a:cubicBezTo>
                <a:cubicBezTo>
                  <a:pt x="106" y="218"/>
                  <a:pt x="217" y="106"/>
                  <a:pt x="358" y="92"/>
                </a:cubicBezTo>
                <a:lnTo>
                  <a:pt x="358" y="0"/>
                </a:lnTo>
                <a:close/>
              </a:path>
            </a:pathLst>
          </a:custGeom>
          <a:solidFill>
            <a:schemeClr val="tx2"/>
          </a:solidFill>
          <a:ln w="19050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Freeform 404">
            <a:extLst>
              <a:ext uri="{FF2B5EF4-FFF2-40B4-BE49-F238E27FC236}">
                <a16:creationId xmlns:a16="http://schemas.microsoft.com/office/drawing/2014/main" id="{7873909B-716D-A440-8765-BD48A38BD046}"/>
              </a:ext>
            </a:extLst>
          </p:cNvPr>
          <p:cNvSpPr>
            <a:spLocks/>
          </p:cNvSpPr>
          <p:nvPr/>
        </p:nvSpPr>
        <p:spPr bwMode="auto">
          <a:xfrm>
            <a:off x="5745919" y="1846436"/>
            <a:ext cx="1256911" cy="1256911"/>
          </a:xfrm>
          <a:custGeom>
            <a:avLst/>
            <a:gdLst>
              <a:gd name="T0" fmla="*/ 0 w 359"/>
              <a:gd name="T1" fmla="*/ 92 h 358"/>
              <a:gd name="T2" fmla="*/ 266 w 359"/>
              <a:gd name="T3" fmla="*/ 358 h 358"/>
              <a:gd name="T4" fmla="*/ 334 w 359"/>
              <a:gd name="T5" fmla="*/ 358 h 358"/>
              <a:gd name="T6" fmla="*/ 359 w 359"/>
              <a:gd name="T7" fmla="*/ 358 h 358"/>
              <a:gd name="T8" fmla="*/ 0 w 359"/>
              <a:gd name="T9" fmla="*/ 0 h 358"/>
              <a:gd name="T10" fmla="*/ 0 w 359"/>
              <a:gd name="T11" fmla="*/ 92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9" h="358">
                <a:moveTo>
                  <a:pt x="0" y="92"/>
                </a:moveTo>
                <a:cubicBezTo>
                  <a:pt x="141" y="106"/>
                  <a:pt x="253" y="218"/>
                  <a:pt x="266" y="358"/>
                </a:cubicBezTo>
                <a:cubicBezTo>
                  <a:pt x="334" y="358"/>
                  <a:pt x="334" y="358"/>
                  <a:pt x="334" y="358"/>
                </a:cubicBezTo>
                <a:cubicBezTo>
                  <a:pt x="359" y="358"/>
                  <a:pt x="359" y="358"/>
                  <a:pt x="359" y="358"/>
                </a:cubicBezTo>
                <a:cubicBezTo>
                  <a:pt x="345" y="167"/>
                  <a:pt x="192" y="14"/>
                  <a:pt x="0" y="0"/>
                </a:cubicBezTo>
                <a:lnTo>
                  <a:pt x="0" y="92"/>
                </a:lnTo>
                <a:close/>
              </a:path>
            </a:pathLst>
          </a:custGeom>
          <a:solidFill>
            <a:schemeClr val="accent1"/>
          </a:solidFill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Freeform 405">
            <a:extLst>
              <a:ext uri="{FF2B5EF4-FFF2-40B4-BE49-F238E27FC236}">
                <a16:creationId xmlns:a16="http://schemas.microsoft.com/office/drawing/2014/main" id="{7FAA3487-6310-2947-A2F8-BA382E23D455}"/>
              </a:ext>
            </a:extLst>
          </p:cNvPr>
          <p:cNvSpPr>
            <a:spLocks/>
          </p:cNvSpPr>
          <p:nvPr/>
        </p:nvSpPr>
        <p:spPr bwMode="auto">
          <a:xfrm>
            <a:off x="4291800" y="3302929"/>
            <a:ext cx="1254533" cy="1259285"/>
          </a:xfrm>
          <a:custGeom>
            <a:avLst/>
            <a:gdLst>
              <a:gd name="T0" fmla="*/ 358 w 358"/>
              <a:gd name="T1" fmla="*/ 266 h 359"/>
              <a:gd name="T2" fmla="*/ 92 w 358"/>
              <a:gd name="T3" fmla="*/ 0 h 359"/>
              <a:gd name="T4" fmla="*/ 24 w 358"/>
              <a:gd name="T5" fmla="*/ 0 h 359"/>
              <a:gd name="T6" fmla="*/ 0 w 358"/>
              <a:gd name="T7" fmla="*/ 0 h 359"/>
              <a:gd name="T8" fmla="*/ 358 w 358"/>
              <a:gd name="T9" fmla="*/ 359 h 359"/>
              <a:gd name="T10" fmla="*/ 358 w 358"/>
              <a:gd name="T11" fmla="*/ 26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8" h="359">
                <a:moveTo>
                  <a:pt x="358" y="266"/>
                </a:moveTo>
                <a:cubicBezTo>
                  <a:pt x="217" y="253"/>
                  <a:pt x="106" y="141"/>
                  <a:pt x="9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0" y="0"/>
                  <a:pt x="0" y="0"/>
                  <a:pt x="0" y="0"/>
                </a:cubicBezTo>
                <a:cubicBezTo>
                  <a:pt x="14" y="192"/>
                  <a:pt x="167" y="345"/>
                  <a:pt x="358" y="359"/>
                </a:cubicBezTo>
                <a:lnTo>
                  <a:pt x="358" y="26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Freeform 407">
            <a:extLst>
              <a:ext uri="{FF2B5EF4-FFF2-40B4-BE49-F238E27FC236}">
                <a16:creationId xmlns:a16="http://schemas.microsoft.com/office/drawing/2014/main" id="{DCF78244-7D6B-6045-9150-1BB0296C7CB2}"/>
              </a:ext>
            </a:extLst>
          </p:cNvPr>
          <p:cNvSpPr>
            <a:spLocks noEditPoints="1"/>
          </p:cNvSpPr>
          <p:nvPr/>
        </p:nvSpPr>
        <p:spPr bwMode="auto">
          <a:xfrm>
            <a:off x="3599134" y="1763275"/>
            <a:ext cx="814972" cy="258985"/>
          </a:xfrm>
          <a:custGeom>
            <a:avLst/>
            <a:gdLst>
              <a:gd name="T0" fmla="*/ 343 w 343"/>
              <a:gd name="T1" fmla="*/ 109 h 109"/>
              <a:gd name="T2" fmla="*/ 336 w 343"/>
              <a:gd name="T3" fmla="*/ 100 h 109"/>
              <a:gd name="T4" fmla="*/ 327 w 343"/>
              <a:gd name="T5" fmla="*/ 91 h 109"/>
              <a:gd name="T6" fmla="*/ 318 w 343"/>
              <a:gd name="T7" fmla="*/ 84 h 109"/>
              <a:gd name="T8" fmla="*/ 311 w 343"/>
              <a:gd name="T9" fmla="*/ 75 h 109"/>
              <a:gd name="T10" fmla="*/ 302 w 343"/>
              <a:gd name="T11" fmla="*/ 66 h 109"/>
              <a:gd name="T12" fmla="*/ 293 w 343"/>
              <a:gd name="T13" fmla="*/ 59 h 109"/>
              <a:gd name="T14" fmla="*/ 286 w 343"/>
              <a:gd name="T15" fmla="*/ 50 h 109"/>
              <a:gd name="T16" fmla="*/ 277 w 343"/>
              <a:gd name="T17" fmla="*/ 41 h 109"/>
              <a:gd name="T18" fmla="*/ 268 w 343"/>
              <a:gd name="T19" fmla="*/ 34 h 109"/>
              <a:gd name="T20" fmla="*/ 261 w 343"/>
              <a:gd name="T21" fmla="*/ 25 h 109"/>
              <a:gd name="T22" fmla="*/ 252 w 343"/>
              <a:gd name="T23" fmla="*/ 16 h 109"/>
              <a:gd name="T24" fmla="*/ 243 w 343"/>
              <a:gd name="T25" fmla="*/ 9 h 109"/>
              <a:gd name="T26" fmla="*/ 235 w 343"/>
              <a:gd name="T27" fmla="*/ 0 h 109"/>
              <a:gd name="T28" fmla="*/ 235 w 343"/>
              <a:gd name="T29" fmla="*/ 0 h 109"/>
              <a:gd name="T30" fmla="*/ 224 w 343"/>
              <a:gd name="T31" fmla="*/ 0 h 109"/>
              <a:gd name="T32" fmla="*/ 212 w 343"/>
              <a:gd name="T33" fmla="*/ 0 h 109"/>
              <a:gd name="T34" fmla="*/ 200 w 343"/>
              <a:gd name="T35" fmla="*/ 0 h 109"/>
              <a:gd name="T36" fmla="*/ 188 w 343"/>
              <a:gd name="T37" fmla="*/ 0 h 109"/>
              <a:gd name="T38" fmla="*/ 176 w 343"/>
              <a:gd name="T39" fmla="*/ 0 h 109"/>
              <a:gd name="T40" fmla="*/ 165 w 343"/>
              <a:gd name="T41" fmla="*/ 0 h 109"/>
              <a:gd name="T42" fmla="*/ 153 w 343"/>
              <a:gd name="T43" fmla="*/ 0 h 109"/>
              <a:gd name="T44" fmla="*/ 141 w 343"/>
              <a:gd name="T45" fmla="*/ 0 h 109"/>
              <a:gd name="T46" fmla="*/ 129 w 343"/>
              <a:gd name="T47" fmla="*/ 0 h 109"/>
              <a:gd name="T48" fmla="*/ 118 w 343"/>
              <a:gd name="T49" fmla="*/ 0 h 109"/>
              <a:gd name="T50" fmla="*/ 106 w 343"/>
              <a:gd name="T51" fmla="*/ 0 h 109"/>
              <a:gd name="T52" fmla="*/ 94 w 343"/>
              <a:gd name="T53" fmla="*/ 0 h 109"/>
              <a:gd name="T54" fmla="*/ 82 w 343"/>
              <a:gd name="T55" fmla="*/ 0 h 109"/>
              <a:gd name="T56" fmla="*/ 70 w 343"/>
              <a:gd name="T57" fmla="*/ 0 h 109"/>
              <a:gd name="T58" fmla="*/ 59 w 343"/>
              <a:gd name="T59" fmla="*/ 0 h 109"/>
              <a:gd name="T60" fmla="*/ 47 w 343"/>
              <a:gd name="T61" fmla="*/ 0 h 109"/>
              <a:gd name="T62" fmla="*/ 35 w 343"/>
              <a:gd name="T63" fmla="*/ 0 h 109"/>
              <a:gd name="T64" fmla="*/ 23 w 343"/>
              <a:gd name="T65" fmla="*/ 0 h 109"/>
              <a:gd name="T66" fmla="*/ 11 w 343"/>
              <a:gd name="T67" fmla="*/ 0 h 109"/>
              <a:gd name="T68" fmla="*/ 0 w 343"/>
              <a:gd name="T6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3" h="109">
                <a:moveTo>
                  <a:pt x="343" y="109"/>
                </a:moveTo>
                <a:lnTo>
                  <a:pt x="336" y="100"/>
                </a:lnTo>
                <a:moveTo>
                  <a:pt x="327" y="91"/>
                </a:moveTo>
                <a:lnTo>
                  <a:pt x="318" y="84"/>
                </a:lnTo>
                <a:moveTo>
                  <a:pt x="311" y="75"/>
                </a:moveTo>
                <a:lnTo>
                  <a:pt x="302" y="66"/>
                </a:lnTo>
                <a:moveTo>
                  <a:pt x="293" y="59"/>
                </a:moveTo>
                <a:lnTo>
                  <a:pt x="286" y="50"/>
                </a:lnTo>
                <a:moveTo>
                  <a:pt x="277" y="41"/>
                </a:moveTo>
                <a:lnTo>
                  <a:pt x="268" y="34"/>
                </a:lnTo>
                <a:moveTo>
                  <a:pt x="261" y="25"/>
                </a:moveTo>
                <a:lnTo>
                  <a:pt x="252" y="16"/>
                </a:lnTo>
                <a:moveTo>
                  <a:pt x="243" y="9"/>
                </a:moveTo>
                <a:lnTo>
                  <a:pt x="235" y="0"/>
                </a:lnTo>
                <a:lnTo>
                  <a:pt x="235" y="0"/>
                </a:lnTo>
                <a:moveTo>
                  <a:pt x="224" y="0"/>
                </a:moveTo>
                <a:lnTo>
                  <a:pt x="212" y="0"/>
                </a:lnTo>
                <a:moveTo>
                  <a:pt x="200" y="0"/>
                </a:moveTo>
                <a:lnTo>
                  <a:pt x="188" y="0"/>
                </a:lnTo>
                <a:moveTo>
                  <a:pt x="176" y="0"/>
                </a:moveTo>
                <a:lnTo>
                  <a:pt x="165" y="0"/>
                </a:lnTo>
                <a:moveTo>
                  <a:pt x="153" y="0"/>
                </a:moveTo>
                <a:lnTo>
                  <a:pt x="141" y="0"/>
                </a:lnTo>
                <a:moveTo>
                  <a:pt x="129" y="0"/>
                </a:moveTo>
                <a:lnTo>
                  <a:pt x="118" y="0"/>
                </a:lnTo>
                <a:moveTo>
                  <a:pt x="106" y="0"/>
                </a:moveTo>
                <a:lnTo>
                  <a:pt x="94" y="0"/>
                </a:lnTo>
                <a:moveTo>
                  <a:pt x="82" y="0"/>
                </a:moveTo>
                <a:lnTo>
                  <a:pt x="70" y="0"/>
                </a:lnTo>
                <a:moveTo>
                  <a:pt x="59" y="0"/>
                </a:moveTo>
                <a:lnTo>
                  <a:pt x="47" y="0"/>
                </a:lnTo>
                <a:moveTo>
                  <a:pt x="35" y="0"/>
                </a:moveTo>
                <a:lnTo>
                  <a:pt x="23" y="0"/>
                </a:lnTo>
                <a:moveTo>
                  <a:pt x="11" y="0"/>
                </a:move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7" name="Freeform 408">
            <a:extLst>
              <a:ext uri="{FF2B5EF4-FFF2-40B4-BE49-F238E27FC236}">
                <a16:creationId xmlns:a16="http://schemas.microsoft.com/office/drawing/2014/main" id="{963E6FFD-C12B-5B47-9237-AC6A87F8187D}"/>
              </a:ext>
            </a:extLst>
          </p:cNvPr>
          <p:cNvSpPr>
            <a:spLocks noEditPoints="1"/>
          </p:cNvSpPr>
          <p:nvPr/>
        </p:nvSpPr>
        <p:spPr bwMode="auto">
          <a:xfrm>
            <a:off x="6867644" y="1763275"/>
            <a:ext cx="819724" cy="258985"/>
          </a:xfrm>
          <a:custGeom>
            <a:avLst/>
            <a:gdLst>
              <a:gd name="T0" fmla="*/ 0 w 345"/>
              <a:gd name="T1" fmla="*/ 109 h 109"/>
              <a:gd name="T2" fmla="*/ 9 w 345"/>
              <a:gd name="T3" fmla="*/ 100 h 109"/>
              <a:gd name="T4" fmla="*/ 17 w 345"/>
              <a:gd name="T5" fmla="*/ 91 h 109"/>
              <a:gd name="T6" fmla="*/ 25 w 345"/>
              <a:gd name="T7" fmla="*/ 84 h 109"/>
              <a:gd name="T8" fmla="*/ 34 w 345"/>
              <a:gd name="T9" fmla="*/ 75 h 109"/>
              <a:gd name="T10" fmla="*/ 42 w 345"/>
              <a:gd name="T11" fmla="*/ 66 h 109"/>
              <a:gd name="T12" fmla="*/ 51 w 345"/>
              <a:gd name="T13" fmla="*/ 59 h 109"/>
              <a:gd name="T14" fmla="*/ 59 w 345"/>
              <a:gd name="T15" fmla="*/ 50 h 109"/>
              <a:gd name="T16" fmla="*/ 67 w 345"/>
              <a:gd name="T17" fmla="*/ 41 h 109"/>
              <a:gd name="T18" fmla="*/ 76 w 345"/>
              <a:gd name="T19" fmla="*/ 34 h 109"/>
              <a:gd name="T20" fmla="*/ 84 w 345"/>
              <a:gd name="T21" fmla="*/ 25 h 109"/>
              <a:gd name="T22" fmla="*/ 92 w 345"/>
              <a:gd name="T23" fmla="*/ 16 h 109"/>
              <a:gd name="T24" fmla="*/ 101 w 345"/>
              <a:gd name="T25" fmla="*/ 9 h 109"/>
              <a:gd name="T26" fmla="*/ 108 w 345"/>
              <a:gd name="T27" fmla="*/ 0 h 109"/>
              <a:gd name="T28" fmla="*/ 110 w 345"/>
              <a:gd name="T29" fmla="*/ 0 h 109"/>
              <a:gd name="T30" fmla="*/ 121 w 345"/>
              <a:gd name="T31" fmla="*/ 0 h 109"/>
              <a:gd name="T32" fmla="*/ 133 w 345"/>
              <a:gd name="T33" fmla="*/ 0 h 109"/>
              <a:gd name="T34" fmla="*/ 145 w 345"/>
              <a:gd name="T35" fmla="*/ 0 h 109"/>
              <a:gd name="T36" fmla="*/ 157 w 345"/>
              <a:gd name="T37" fmla="*/ 0 h 109"/>
              <a:gd name="T38" fmla="*/ 168 w 345"/>
              <a:gd name="T39" fmla="*/ 0 h 109"/>
              <a:gd name="T40" fmla="*/ 180 w 345"/>
              <a:gd name="T41" fmla="*/ 0 h 109"/>
              <a:gd name="T42" fmla="*/ 192 w 345"/>
              <a:gd name="T43" fmla="*/ 0 h 109"/>
              <a:gd name="T44" fmla="*/ 204 w 345"/>
              <a:gd name="T45" fmla="*/ 0 h 109"/>
              <a:gd name="T46" fmla="*/ 216 w 345"/>
              <a:gd name="T47" fmla="*/ 0 h 109"/>
              <a:gd name="T48" fmla="*/ 227 w 345"/>
              <a:gd name="T49" fmla="*/ 0 h 109"/>
              <a:gd name="T50" fmla="*/ 239 w 345"/>
              <a:gd name="T51" fmla="*/ 0 h 109"/>
              <a:gd name="T52" fmla="*/ 251 w 345"/>
              <a:gd name="T53" fmla="*/ 0 h 109"/>
              <a:gd name="T54" fmla="*/ 263 w 345"/>
              <a:gd name="T55" fmla="*/ 0 h 109"/>
              <a:gd name="T56" fmla="*/ 275 w 345"/>
              <a:gd name="T57" fmla="*/ 0 h 109"/>
              <a:gd name="T58" fmla="*/ 286 w 345"/>
              <a:gd name="T59" fmla="*/ 0 h 109"/>
              <a:gd name="T60" fmla="*/ 298 w 345"/>
              <a:gd name="T61" fmla="*/ 0 h 109"/>
              <a:gd name="T62" fmla="*/ 310 w 345"/>
              <a:gd name="T63" fmla="*/ 0 h 109"/>
              <a:gd name="T64" fmla="*/ 322 w 345"/>
              <a:gd name="T65" fmla="*/ 0 h 109"/>
              <a:gd name="T66" fmla="*/ 334 w 345"/>
              <a:gd name="T67" fmla="*/ 0 h 109"/>
              <a:gd name="T68" fmla="*/ 345 w 345"/>
              <a:gd name="T6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5" h="109">
                <a:moveTo>
                  <a:pt x="0" y="109"/>
                </a:moveTo>
                <a:lnTo>
                  <a:pt x="9" y="100"/>
                </a:lnTo>
                <a:moveTo>
                  <a:pt x="17" y="91"/>
                </a:moveTo>
                <a:lnTo>
                  <a:pt x="25" y="84"/>
                </a:lnTo>
                <a:moveTo>
                  <a:pt x="34" y="75"/>
                </a:moveTo>
                <a:lnTo>
                  <a:pt x="42" y="66"/>
                </a:lnTo>
                <a:moveTo>
                  <a:pt x="51" y="59"/>
                </a:moveTo>
                <a:lnTo>
                  <a:pt x="59" y="50"/>
                </a:lnTo>
                <a:moveTo>
                  <a:pt x="67" y="41"/>
                </a:moveTo>
                <a:lnTo>
                  <a:pt x="76" y="34"/>
                </a:lnTo>
                <a:moveTo>
                  <a:pt x="84" y="25"/>
                </a:moveTo>
                <a:lnTo>
                  <a:pt x="92" y="16"/>
                </a:lnTo>
                <a:moveTo>
                  <a:pt x="101" y="9"/>
                </a:moveTo>
                <a:lnTo>
                  <a:pt x="108" y="0"/>
                </a:lnTo>
                <a:lnTo>
                  <a:pt x="110" y="0"/>
                </a:lnTo>
                <a:moveTo>
                  <a:pt x="121" y="0"/>
                </a:moveTo>
                <a:lnTo>
                  <a:pt x="133" y="0"/>
                </a:lnTo>
                <a:moveTo>
                  <a:pt x="145" y="0"/>
                </a:moveTo>
                <a:lnTo>
                  <a:pt x="157" y="0"/>
                </a:lnTo>
                <a:moveTo>
                  <a:pt x="168" y="0"/>
                </a:moveTo>
                <a:lnTo>
                  <a:pt x="180" y="0"/>
                </a:lnTo>
                <a:moveTo>
                  <a:pt x="192" y="0"/>
                </a:moveTo>
                <a:lnTo>
                  <a:pt x="204" y="0"/>
                </a:lnTo>
                <a:moveTo>
                  <a:pt x="216" y="0"/>
                </a:moveTo>
                <a:lnTo>
                  <a:pt x="227" y="0"/>
                </a:lnTo>
                <a:moveTo>
                  <a:pt x="239" y="0"/>
                </a:moveTo>
                <a:lnTo>
                  <a:pt x="251" y="0"/>
                </a:lnTo>
                <a:moveTo>
                  <a:pt x="263" y="0"/>
                </a:moveTo>
                <a:lnTo>
                  <a:pt x="275" y="0"/>
                </a:lnTo>
                <a:moveTo>
                  <a:pt x="286" y="0"/>
                </a:moveTo>
                <a:lnTo>
                  <a:pt x="298" y="0"/>
                </a:lnTo>
                <a:moveTo>
                  <a:pt x="310" y="0"/>
                </a:moveTo>
                <a:lnTo>
                  <a:pt x="322" y="0"/>
                </a:lnTo>
                <a:moveTo>
                  <a:pt x="334" y="0"/>
                </a:moveTo>
                <a:lnTo>
                  <a:pt x="345" y="0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 409">
            <a:extLst>
              <a:ext uri="{FF2B5EF4-FFF2-40B4-BE49-F238E27FC236}">
                <a16:creationId xmlns:a16="http://schemas.microsoft.com/office/drawing/2014/main" id="{FEFE9DDE-91D4-F649-AFBD-69CDDA53ACB7}"/>
              </a:ext>
            </a:extLst>
          </p:cNvPr>
          <p:cNvSpPr>
            <a:spLocks noEditPoints="1"/>
          </p:cNvSpPr>
          <p:nvPr/>
        </p:nvSpPr>
        <p:spPr bwMode="auto">
          <a:xfrm flipV="1">
            <a:off x="3391584" y="3935182"/>
            <a:ext cx="814972" cy="256609"/>
          </a:xfrm>
          <a:custGeom>
            <a:avLst/>
            <a:gdLst>
              <a:gd name="T0" fmla="*/ 343 w 343"/>
              <a:gd name="T1" fmla="*/ 0 h 108"/>
              <a:gd name="T2" fmla="*/ 336 w 343"/>
              <a:gd name="T3" fmla="*/ 9 h 108"/>
              <a:gd name="T4" fmla="*/ 327 w 343"/>
              <a:gd name="T5" fmla="*/ 18 h 108"/>
              <a:gd name="T6" fmla="*/ 318 w 343"/>
              <a:gd name="T7" fmla="*/ 25 h 108"/>
              <a:gd name="T8" fmla="*/ 311 w 343"/>
              <a:gd name="T9" fmla="*/ 34 h 108"/>
              <a:gd name="T10" fmla="*/ 302 w 343"/>
              <a:gd name="T11" fmla="*/ 43 h 108"/>
              <a:gd name="T12" fmla="*/ 293 w 343"/>
              <a:gd name="T13" fmla="*/ 51 h 108"/>
              <a:gd name="T14" fmla="*/ 286 w 343"/>
              <a:gd name="T15" fmla="*/ 59 h 108"/>
              <a:gd name="T16" fmla="*/ 277 w 343"/>
              <a:gd name="T17" fmla="*/ 67 h 108"/>
              <a:gd name="T18" fmla="*/ 268 w 343"/>
              <a:gd name="T19" fmla="*/ 76 h 108"/>
              <a:gd name="T20" fmla="*/ 261 w 343"/>
              <a:gd name="T21" fmla="*/ 84 h 108"/>
              <a:gd name="T22" fmla="*/ 252 w 343"/>
              <a:gd name="T23" fmla="*/ 92 h 108"/>
              <a:gd name="T24" fmla="*/ 243 w 343"/>
              <a:gd name="T25" fmla="*/ 101 h 108"/>
              <a:gd name="T26" fmla="*/ 235 w 343"/>
              <a:gd name="T27" fmla="*/ 108 h 108"/>
              <a:gd name="T28" fmla="*/ 235 w 343"/>
              <a:gd name="T29" fmla="*/ 108 h 108"/>
              <a:gd name="T30" fmla="*/ 224 w 343"/>
              <a:gd name="T31" fmla="*/ 108 h 108"/>
              <a:gd name="T32" fmla="*/ 212 w 343"/>
              <a:gd name="T33" fmla="*/ 108 h 108"/>
              <a:gd name="T34" fmla="*/ 200 w 343"/>
              <a:gd name="T35" fmla="*/ 108 h 108"/>
              <a:gd name="T36" fmla="*/ 188 w 343"/>
              <a:gd name="T37" fmla="*/ 108 h 108"/>
              <a:gd name="T38" fmla="*/ 176 w 343"/>
              <a:gd name="T39" fmla="*/ 108 h 108"/>
              <a:gd name="T40" fmla="*/ 165 w 343"/>
              <a:gd name="T41" fmla="*/ 108 h 108"/>
              <a:gd name="T42" fmla="*/ 153 w 343"/>
              <a:gd name="T43" fmla="*/ 108 h 108"/>
              <a:gd name="T44" fmla="*/ 141 w 343"/>
              <a:gd name="T45" fmla="*/ 108 h 108"/>
              <a:gd name="T46" fmla="*/ 129 w 343"/>
              <a:gd name="T47" fmla="*/ 108 h 108"/>
              <a:gd name="T48" fmla="*/ 118 w 343"/>
              <a:gd name="T49" fmla="*/ 108 h 108"/>
              <a:gd name="T50" fmla="*/ 106 w 343"/>
              <a:gd name="T51" fmla="*/ 108 h 108"/>
              <a:gd name="T52" fmla="*/ 94 w 343"/>
              <a:gd name="T53" fmla="*/ 108 h 108"/>
              <a:gd name="T54" fmla="*/ 82 w 343"/>
              <a:gd name="T55" fmla="*/ 108 h 108"/>
              <a:gd name="T56" fmla="*/ 70 w 343"/>
              <a:gd name="T57" fmla="*/ 108 h 108"/>
              <a:gd name="T58" fmla="*/ 59 w 343"/>
              <a:gd name="T59" fmla="*/ 108 h 108"/>
              <a:gd name="T60" fmla="*/ 47 w 343"/>
              <a:gd name="T61" fmla="*/ 108 h 108"/>
              <a:gd name="T62" fmla="*/ 35 w 343"/>
              <a:gd name="T63" fmla="*/ 108 h 108"/>
              <a:gd name="T64" fmla="*/ 23 w 343"/>
              <a:gd name="T65" fmla="*/ 108 h 108"/>
              <a:gd name="T66" fmla="*/ 11 w 343"/>
              <a:gd name="T67" fmla="*/ 108 h 108"/>
              <a:gd name="T68" fmla="*/ 0 w 343"/>
              <a:gd name="T6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3" h="108">
                <a:moveTo>
                  <a:pt x="343" y="0"/>
                </a:moveTo>
                <a:lnTo>
                  <a:pt x="336" y="9"/>
                </a:lnTo>
                <a:moveTo>
                  <a:pt x="327" y="18"/>
                </a:moveTo>
                <a:lnTo>
                  <a:pt x="318" y="25"/>
                </a:lnTo>
                <a:moveTo>
                  <a:pt x="311" y="34"/>
                </a:moveTo>
                <a:lnTo>
                  <a:pt x="302" y="43"/>
                </a:lnTo>
                <a:moveTo>
                  <a:pt x="293" y="51"/>
                </a:moveTo>
                <a:lnTo>
                  <a:pt x="286" y="59"/>
                </a:lnTo>
                <a:moveTo>
                  <a:pt x="277" y="67"/>
                </a:moveTo>
                <a:lnTo>
                  <a:pt x="268" y="76"/>
                </a:lnTo>
                <a:moveTo>
                  <a:pt x="261" y="84"/>
                </a:moveTo>
                <a:lnTo>
                  <a:pt x="252" y="92"/>
                </a:lnTo>
                <a:moveTo>
                  <a:pt x="243" y="101"/>
                </a:moveTo>
                <a:lnTo>
                  <a:pt x="235" y="108"/>
                </a:lnTo>
                <a:lnTo>
                  <a:pt x="235" y="108"/>
                </a:lnTo>
                <a:moveTo>
                  <a:pt x="224" y="108"/>
                </a:moveTo>
                <a:lnTo>
                  <a:pt x="212" y="108"/>
                </a:lnTo>
                <a:moveTo>
                  <a:pt x="200" y="108"/>
                </a:moveTo>
                <a:lnTo>
                  <a:pt x="188" y="108"/>
                </a:lnTo>
                <a:moveTo>
                  <a:pt x="176" y="108"/>
                </a:moveTo>
                <a:lnTo>
                  <a:pt x="165" y="108"/>
                </a:lnTo>
                <a:moveTo>
                  <a:pt x="153" y="108"/>
                </a:moveTo>
                <a:lnTo>
                  <a:pt x="141" y="108"/>
                </a:lnTo>
                <a:moveTo>
                  <a:pt x="129" y="108"/>
                </a:moveTo>
                <a:lnTo>
                  <a:pt x="118" y="108"/>
                </a:lnTo>
                <a:moveTo>
                  <a:pt x="106" y="108"/>
                </a:moveTo>
                <a:lnTo>
                  <a:pt x="94" y="108"/>
                </a:lnTo>
                <a:moveTo>
                  <a:pt x="82" y="108"/>
                </a:moveTo>
                <a:lnTo>
                  <a:pt x="70" y="108"/>
                </a:lnTo>
                <a:moveTo>
                  <a:pt x="59" y="108"/>
                </a:moveTo>
                <a:lnTo>
                  <a:pt x="47" y="108"/>
                </a:lnTo>
                <a:moveTo>
                  <a:pt x="35" y="108"/>
                </a:moveTo>
                <a:lnTo>
                  <a:pt x="23" y="108"/>
                </a:lnTo>
                <a:moveTo>
                  <a:pt x="11" y="108"/>
                </a:moveTo>
                <a:lnTo>
                  <a:pt x="0" y="108"/>
                </a:lnTo>
              </a:path>
            </a:pathLst>
          </a:custGeom>
          <a:noFill/>
          <a:ln w="3810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Freeform 410">
            <a:extLst>
              <a:ext uri="{FF2B5EF4-FFF2-40B4-BE49-F238E27FC236}">
                <a16:creationId xmlns:a16="http://schemas.microsoft.com/office/drawing/2014/main" id="{3DB8B77A-5ADE-904B-B150-EB91EFA531CA}"/>
              </a:ext>
            </a:extLst>
          </p:cNvPr>
          <p:cNvSpPr>
            <a:spLocks noEditPoints="1"/>
          </p:cNvSpPr>
          <p:nvPr/>
        </p:nvSpPr>
        <p:spPr bwMode="auto">
          <a:xfrm flipV="1">
            <a:off x="6983799" y="4169686"/>
            <a:ext cx="819724" cy="256609"/>
          </a:xfrm>
          <a:custGeom>
            <a:avLst/>
            <a:gdLst>
              <a:gd name="T0" fmla="*/ 0 w 345"/>
              <a:gd name="T1" fmla="*/ 0 h 108"/>
              <a:gd name="T2" fmla="*/ 9 w 345"/>
              <a:gd name="T3" fmla="*/ 9 h 108"/>
              <a:gd name="T4" fmla="*/ 17 w 345"/>
              <a:gd name="T5" fmla="*/ 18 h 108"/>
              <a:gd name="T6" fmla="*/ 25 w 345"/>
              <a:gd name="T7" fmla="*/ 25 h 108"/>
              <a:gd name="T8" fmla="*/ 34 w 345"/>
              <a:gd name="T9" fmla="*/ 34 h 108"/>
              <a:gd name="T10" fmla="*/ 42 w 345"/>
              <a:gd name="T11" fmla="*/ 43 h 108"/>
              <a:gd name="T12" fmla="*/ 51 w 345"/>
              <a:gd name="T13" fmla="*/ 51 h 108"/>
              <a:gd name="T14" fmla="*/ 59 w 345"/>
              <a:gd name="T15" fmla="*/ 59 h 108"/>
              <a:gd name="T16" fmla="*/ 67 w 345"/>
              <a:gd name="T17" fmla="*/ 67 h 108"/>
              <a:gd name="T18" fmla="*/ 76 w 345"/>
              <a:gd name="T19" fmla="*/ 76 h 108"/>
              <a:gd name="T20" fmla="*/ 84 w 345"/>
              <a:gd name="T21" fmla="*/ 84 h 108"/>
              <a:gd name="T22" fmla="*/ 92 w 345"/>
              <a:gd name="T23" fmla="*/ 92 h 108"/>
              <a:gd name="T24" fmla="*/ 101 w 345"/>
              <a:gd name="T25" fmla="*/ 101 h 108"/>
              <a:gd name="T26" fmla="*/ 108 w 345"/>
              <a:gd name="T27" fmla="*/ 108 h 108"/>
              <a:gd name="T28" fmla="*/ 110 w 345"/>
              <a:gd name="T29" fmla="*/ 108 h 108"/>
              <a:gd name="T30" fmla="*/ 121 w 345"/>
              <a:gd name="T31" fmla="*/ 108 h 108"/>
              <a:gd name="T32" fmla="*/ 133 w 345"/>
              <a:gd name="T33" fmla="*/ 108 h 108"/>
              <a:gd name="T34" fmla="*/ 145 w 345"/>
              <a:gd name="T35" fmla="*/ 108 h 108"/>
              <a:gd name="T36" fmla="*/ 157 w 345"/>
              <a:gd name="T37" fmla="*/ 108 h 108"/>
              <a:gd name="T38" fmla="*/ 168 w 345"/>
              <a:gd name="T39" fmla="*/ 108 h 108"/>
              <a:gd name="T40" fmla="*/ 180 w 345"/>
              <a:gd name="T41" fmla="*/ 108 h 108"/>
              <a:gd name="T42" fmla="*/ 192 w 345"/>
              <a:gd name="T43" fmla="*/ 108 h 108"/>
              <a:gd name="T44" fmla="*/ 204 w 345"/>
              <a:gd name="T45" fmla="*/ 108 h 108"/>
              <a:gd name="T46" fmla="*/ 216 w 345"/>
              <a:gd name="T47" fmla="*/ 108 h 108"/>
              <a:gd name="T48" fmla="*/ 227 w 345"/>
              <a:gd name="T49" fmla="*/ 108 h 108"/>
              <a:gd name="T50" fmla="*/ 239 w 345"/>
              <a:gd name="T51" fmla="*/ 108 h 108"/>
              <a:gd name="T52" fmla="*/ 251 w 345"/>
              <a:gd name="T53" fmla="*/ 108 h 108"/>
              <a:gd name="T54" fmla="*/ 263 w 345"/>
              <a:gd name="T55" fmla="*/ 108 h 108"/>
              <a:gd name="T56" fmla="*/ 275 w 345"/>
              <a:gd name="T57" fmla="*/ 108 h 108"/>
              <a:gd name="T58" fmla="*/ 286 w 345"/>
              <a:gd name="T59" fmla="*/ 108 h 108"/>
              <a:gd name="T60" fmla="*/ 298 w 345"/>
              <a:gd name="T61" fmla="*/ 108 h 108"/>
              <a:gd name="T62" fmla="*/ 310 w 345"/>
              <a:gd name="T63" fmla="*/ 108 h 108"/>
              <a:gd name="T64" fmla="*/ 322 w 345"/>
              <a:gd name="T65" fmla="*/ 108 h 108"/>
              <a:gd name="T66" fmla="*/ 334 w 345"/>
              <a:gd name="T67" fmla="*/ 108 h 108"/>
              <a:gd name="T68" fmla="*/ 345 w 345"/>
              <a:gd name="T6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5" h="108">
                <a:moveTo>
                  <a:pt x="0" y="0"/>
                </a:moveTo>
                <a:lnTo>
                  <a:pt x="9" y="9"/>
                </a:lnTo>
                <a:moveTo>
                  <a:pt x="17" y="18"/>
                </a:moveTo>
                <a:lnTo>
                  <a:pt x="25" y="25"/>
                </a:lnTo>
                <a:moveTo>
                  <a:pt x="34" y="34"/>
                </a:moveTo>
                <a:lnTo>
                  <a:pt x="42" y="43"/>
                </a:lnTo>
                <a:moveTo>
                  <a:pt x="51" y="51"/>
                </a:moveTo>
                <a:lnTo>
                  <a:pt x="59" y="59"/>
                </a:lnTo>
                <a:moveTo>
                  <a:pt x="67" y="67"/>
                </a:moveTo>
                <a:lnTo>
                  <a:pt x="76" y="76"/>
                </a:lnTo>
                <a:moveTo>
                  <a:pt x="84" y="84"/>
                </a:moveTo>
                <a:lnTo>
                  <a:pt x="92" y="92"/>
                </a:lnTo>
                <a:moveTo>
                  <a:pt x="101" y="101"/>
                </a:moveTo>
                <a:lnTo>
                  <a:pt x="108" y="108"/>
                </a:lnTo>
                <a:lnTo>
                  <a:pt x="110" y="108"/>
                </a:lnTo>
                <a:moveTo>
                  <a:pt x="121" y="108"/>
                </a:moveTo>
                <a:lnTo>
                  <a:pt x="133" y="108"/>
                </a:lnTo>
                <a:moveTo>
                  <a:pt x="145" y="108"/>
                </a:moveTo>
                <a:lnTo>
                  <a:pt x="157" y="108"/>
                </a:lnTo>
                <a:moveTo>
                  <a:pt x="168" y="108"/>
                </a:moveTo>
                <a:lnTo>
                  <a:pt x="180" y="108"/>
                </a:lnTo>
                <a:moveTo>
                  <a:pt x="192" y="108"/>
                </a:moveTo>
                <a:lnTo>
                  <a:pt x="204" y="108"/>
                </a:lnTo>
                <a:moveTo>
                  <a:pt x="216" y="108"/>
                </a:moveTo>
                <a:lnTo>
                  <a:pt x="227" y="108"/>
                </a:lnTo>
                <a:moveTo>
                  <a:pt x="239" y="108"/>
                </a:moveTo>
                <a:lnTo>
                  <a:pt x="251" y="108"/>
                </a:lnTo>
                <a:moveTo>
                  <a:pt x="263" y="108"/>
                </a:moveTo>
                <a:lnTo>
                  <a:pt x="275" y="108"/>
                </a:lnTo>
                <a:moveTo>
                  <a:pt x="286" y="108"/>
                </a:moveTo>
                <a:lnTo>
                  <a:pt x="298" y="108"/>
                </a:lnTo>
                <a:moveTo>
                  <a:pt x="310" y="108"/>
                </a:moveTo>
                <a:lnTo>
                  <a:pt x="322" y="108"/>
                </a:lnTo>
                <a:moveTo>
                  <a:pt x="334" y="108"/>
                </a:moveTo>
                <a:lnTo>
                  <a:pt x="345" y="108"/>
                </a:lnTo>
              </a:path>
            </a:pathLst>
          </a:custGeom>
          <a:noFill/>
          <a:ln w="3810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 421">
            <a:extLst>
              <a:ext uri="{FF2B5EF4-FFF2-40B4-BE49-F238E27FC236}">
                <a16:creationId xmlns:a16="http://schemas.microsoft.com/office/drawing/2014/main" id="{2E9EA39A-C1F1-144B-8557-527DE2D38AC5}"/>
              </a:ext>
            </a:extLst>
          </p:cNvPr>
          <p:cNvSpPr>
            <a:spLocks/>
          </p:cNvSpPr>
          <p:nvPr/>
        </p:nvSpPr>
        <p:spPr bwMode="auto">
          <a:xfrm>
            <a:off x="5745919" y="1535177"/>
            <a:ext cx="1568167" cy="1568167"/>
          </a:xfrm>
          <a:custGeom>
            <a:avLst/>
            <a:gdLst>
              <a:gd name="T0" fmla="*/ 448 w 448"/>
              <a:gd name="T1" fmla="*/ 447 h 447"/>
              <a:gd name="T2" fmla="*/ 334 w 448"/>
              <a:gd name="T3" fmla="*/ 447 h 447"/>
              <a:gd name="T4" fmla="*/ 281 w 448"/>
              <a:gd name="T5" fmla="*/ 284 h 447"/>
              <a:gd name="T6" fmla="*/ 268 w 448"/>
              <a:gd name="T7" fmla="*/ 285 h 447"/>
              <a:gd name="T8" fmla="*/ 163 w 448"/>
              <a:gd name="T9" fmla="*/ 179 h 447"/>
              <a:gd name="T10" fmla="*/ 164 w 448"/>
              <a:gd name="T11" fmla="*/ 167 h 447"/>
              <a:gd name="T12" fmla="*/ 0 w 448"/>
              <a:gd name="T13" fmla="*/ 113 h 447"/>
              <a:gd name="T14" fmla="*/ 0 w 448"/>
              <a:gd name="T15" fmla="*/ 0 h 447"/>
              <a:gd name="T16" fmla="*/ 236 w 448"/>
              <a:gd name="T17" fmla="*/ 79 h 447"/>
              <a:gd name="T18" fmla="*/ 268 w 448"/>
              <a:gd name="T19" fmla="*/ 74 h 447"/>
              <a:gd name="T20" fmla="*/ 374 w 448"/>
              <a:gd name="T21" fmla="*/ 179 h 447"/>
              <a:gd name="T22" fmla="*/ 369 w 448"/>
              <a:gd name="T23" fmla="*/ 211 h 447"/>
              <a:gd name="T24" fmla="*/ 448 w 448"/>
              <a:gd name="T25" fmla="*/ 44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7">
                <a:moveTo>
                  <a:pt x="448" y="447"/>
                </a:moveTo>
                <a:cubicBezTo>
                  <a:pt x="334" y="447"/>
                  <a:pt x="334" y="447"/>
                  <a:pt x="334" y="447"/>
                </a:cubicBezTo>
                <a:cubicBezTo>
                  <a:pt x="330" y="388"/>
                  <a:pt x="311" y="332"/>
                  <a:pt x="281" y="284"/>
                </a:cubicBezTo>
                <a:cubicBezTo>
                  <a:pt x="277" y="284"/>
                  <a:pt x="273" y="285"/>
                  <a:pt x="268" y="285"/>
                </a:cubicBezTo>
                <a:cubicBezTo>
                  <a:pt x="210" y="285"/>
                  <a:pt x="163" y="237"/>
                  <a:pt x="163" y="179"/>
                </a:cubicBezTo>
                <a:cubicBezTo>
                  <a:pt x="163" y="175"/>
                  <a:pt x="163" y="171"/>
                  <a:pt x="164" y="167"/>
                </a:cubicBezTo>
                <a:cubicBezTo>
                  <a:pt x="116" y="137"/>
                  <a:pt x="60" y="118"/>
                  <a:pt x="0" y="113"/>
                </a:cubicBezTo>
                <a:cubicBezTo>
                  <a:pt x="0" y="0"/>
                  <a:pt x="0" y="0"/>
                  <a:pt x="0" y="0"/>
                </a:cubicBezTo>
                <a:cubicBezTo>
                  <a:pt x="87" y="5"/>
                  <a:pt x="168" y="33"/>
                  <a:pt x="236" y="79"/>
                </a:cubicBezTo>
                <a:cubicBezTo>
                  <a:pt x="247" y="76"/>
                  <a:pt x="257" y="74"/>
                  <a:pt x="268" y="74"/>
                </a:cubicBezTo>
                <a:cubicBezTo>
                  <a:pt x="326" y="74"/>
                  <a:pt x="374" y="121"/>
                  <a:pt x="374" y="179"/>
                </a:cubicBezTo>
                <a:cubicBezTo>
                  <a:pt x="374" y="190"/>
                  <a:pt x="372" y="201"/>
                  <a:pt x="369" y="211"/>
                </a:cubicBezTo>
                <a:cubicBezTo>
                  <a:pt x="414" y="279"/>
                  <a:pt x="443" y="360"/>
                  <a:pt x="448" y="447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Freeform 422">
            <a:extLst>
              <a:ext uri="{FF2B5EF4-FFF2-40B4-BE49-F238E27FC236}">
                <a16:creationId xmlns:a16="http://schemas.microsoft.com/office/drawing/2014/main" id="{69307E68-36BB-BA4F-A5BD-95AD679C0F9F}"/>
              </a:ext>
            </a:extLst>
          </p:cNvPr>
          <p:cNvSpPr>
            <a:spLocks/>
          </p:cNvSpPr>
          <p:nvPr/>
        </p:nvSpPr>
        <p:spPr bwMode="auto">
          <a:xfrm>
            <a:off x="3975790" y="1535177"/>
            <a:ext cx="1570544" cy="1568167"/>
          </a:xfrm>
          <a:custGeom>
            <a:avLst/>
            <a:gdLst>
              <a:gd name="T0" fmla="*/ 448 w 448"/>
              <a:gd name="T1" fmla="*/ 0 h 447"/>
              <a:gd name="T2" fmla="*/ 448 w 448"/>
              <a:gd name="T3" fmla="*/ 113 h 447"/>
              <a:gd name="T4" fmla="*/ 287 w 448"/>
              <a:gd name="T5" fmla="*/ 166 h 447"/>
              <a:gd name="T6" fmla="*/ 287 w 448"/>
              <a:gd name="T7" fmla="*/ 177 h 447"/>
              <a:gd name="T8" fmla="*/ 182 w 448"/>
              <a:gd name="T9" fmla="*/ 282 h 447"/>
              <a:gd name="T10" fmla="*/ 169 w 448"/>
              <a:gd name="T11" fmla="*/ 282 h 447"/>
              <a:gd name="T12" fmla="*/ 114 w 448"/>
              <a:gd name="T13" fmla="*/ 447 h 447"/>
              <a:gd name="T14" fmla="*/ 0 w 448"/>
              <a:gd name="T15" fmla="*/ 447 h 447"/>
              <a:gd name="T16" fmla="*/ 82 w 448"/>
              <a:gd name="T17" fmla="*/ 208 h 447"/>
              <a:gd name="T18" fmla="*/ 77 w 448"/>
              <a:gd name="T19" fmla="*/ 177 h 447"/>
              <a:gd name="T20" fmla="*/ 106 w 448"/>
              <a:gd name="T21" fmla="*/ 105 h 447"/>
              <a:gd name="T22" fmla="*/ 182 w 448"/>
              <a:gd name="T23" fmla="*/ 72 h 447"/>
              <a:gd name="T24" fmla="*/ 215 w 448"/>
              <a:gd name="T25" fmla="*/ 77 h 447"/>
              <a:gd name="T26" fmla="*/ 448 w 448"/>
              <a:gd name="T27" fmla="*/ 0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8" h="447">
                <a:moveTo>
                  <a:pt x="448" y="0"/>
                </a:moveTo>
                <a:cubicBezTo>
                  <a:pt x="448" y="113"/>
                  <a:pt x="448" y="113"/>
                  <a:pt x="448" y="113"/>
                </a:cubicBezTo>
                <a:cubicBezTo>
                  <a:pt x="389" y="118"/>
                  <a:pt x="334" y="136"/>
                  <a:pt x="287" y="166"/>
                </a:cubicBezTo>
                <a:cubicBezTo>
                  <a:pt x="287" y="169"/>
                  <a:pt x="287" y="173"/>
                  <a:pt x="287" y="177"/>
                </a:cubicBezTo>
                <a:cubicBezTo>
                  <a:pt x="287" y="235"/>
                  <a:pt x="240" y="282"/>
                  <a:pt x="182" y="282"/>
                </a:cubicBezTo>
                <a:cubicBezTo>
                  <a:pt x="178" y="282"/>
                  <a:pt x="173" y="282"/>
                  <a:pt x="169" y="282"/>
                </a:cubicBezTo>
                <a:cubicBezTo>
                  <a:pt x="138" y="330"/>
                  <a:pt x="119" y="387"/>
                  <a:pt x="114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6" y="359"/>
                  <a:pt x="35" y="277"/>
                  <a:pt x="82" y="208"/>
                </a:cubicBezTo>
                <a:cubicBezTo>
                  <a:pt x="79" y="199"/>
                  <a:pt x="77" y="188"/>
                  <a:pt x="77" y="177"/>
                </a:cubicBezTo>
                <a:cubicBezTo>
                  <a:pt x="77" y="149"/>
                  <a:pt x="88" y="124"/>
                  <a:pt x="106" y="105"/>
                </a:cubicBezTo>
                <a:cubicBezTo>
                  <a:pt x="125" y="85"/>
                  <a:pt x="152" y="72"/>
                  <a:pt x="182" y="72"/>
                </a:cubicBezTo>
                <a:cubicBezTo>
                  <a:pt x="194" y="72"/>
                  <a:pt x="205" y="74"/>
                  <a:pt x="215" y="77"/>
                </a:cubicBezTo>
                <a:cubicBezTo>
                  <a:pt x="283" y="33"/>
                  <a:pt x="362" y="5"/>
                  <a:pt x="448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tx2"/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Freeform 423">
            <a:extLst>
              <a:ext uri="{FF2B5EF4-FFF2-40B4-BE49-F238E27FC236}">
                <a16:creationId xmlns:a16="http://schemas.microsoft.com/office/drawing/2014/main" id="{8F7A4DAF-3F13-C84D-96DB-39095EC423A2}"/>
              </a:ext>
            </a:extLst>
          </p:cNvPr>
          <p:cNvSpPr>
            <a:spLocks/>
          </p:cNvSpPr>
          <p:nvPr/>
        </p:nvSpPr>
        <p:spPr bwMode="auto">
          <a:xfrm>
            <a:off x="3975790" y="3302929"/>
            <a:ext cx="1570544" cy="1572919"/>
          </a:xfrm>
          <a:custGeom>
            <a:avLst/>
            <a:gdLst>
              <a:gd name="T0" fmla="*/ 448 w 448"/>
              <a:gd name="T1" fmla="*/ 335 h 448"/>
              <a:gd name="T2" fmla="*/ 448 w 448"/>
              <a:gd name="T3" fmla="*/ 448 h 448"/>
              <a:gd name="T4" fmla="*/ 212 w 448"/>
              <a:gd name="T5" fmla="*/ 369 h 448"/>
              <a:gd name="T6" fmla="*/ 180 w 448"/>
              <a:gd name="T7" fmla="*/ 374 h 448"/>
              <a:gd name="T8" fmla="*/ 75 w 448"/>
              <a:gd name="T9" fmla="*/ 268 h 448"/>
              <a:gd name="T10" fmla="*/ 80 w 448"/>
              <a:gd name="T11" fmla="*/ 237 h 448"/>
              <a:gd name="T12" fmla="*/ 0 w 448"/>
              <a:gd name="T13" fmla="*/ 0 h 448"/>
              <a:gd name="T14" fmla="*/ 114 w 448"/>
              <a:gd name="T15" fmla="*/ 0 h 448"/>
              <a:gd name="T16" fmla="*/ 168 w 448"/>
              <a:gd name="T17" fmla="*/ 164 h 448"/>
              <a:gd name="T18" fmla="*/ 180 w 448"/>
              <a:gd name="T19" fmla="*/ 163 h 448"/>
              <a:gd name="T20" fmla="*/ 285 w 448"/>
              <a:gd name="T21" fmla="*/ 268 h 448"/>
              <a:gd name="T22" fmla="*/ 285 w 448"/>
              <a:gd name="T23" fmla="*/ 281 h 448"/>
              <a:gd name="T24" fmla="*/ 448 w 448"/>
              <a:gd name="T25" fmla="*/ 335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8">
                <a:moveTo>
                  <a:pt x="448" y="335"/>
                </a:moveTo>
                <a:cubicBezTo>
                  <a:pt x="448" y="448"/>
                  <a:pt x="448" y="448"/>
                  <a:pt x="448" y="448"/>
                </a:cubicBezTo>
                <a:cubicBezTo>
                  <a:pt x="361" y="443"/>
                  <a:pt x="280" y="415"/>
                  <a:pt x="212" y="369"/>
                </a:cubicBezTo>
                <a:cubicBezTo>
                  <a:pt x="202" y="372"/>
                  <a:pt x="191" y="374"/>
                  <a:pt x="180" y="374"/>
                </a:cubicBezTo>
                <a:cubicBezTo>
                  <a:pt x="122" y="374"/>
                  <a:pt x="75" y="327"/>
                  <a:pt x="75" y="268"/>
                </a:cubicBezTo>
                <a:cubicBezTo>
                  <a:pt x="75" y="257"/>
                  <a:pt x="77" y="247"/>
                  <a:pt x="80" y="237"/>
                </a:cubicBezTo>
                <a:cubicBezTo>
                  <a:pt x="34" y="168"/>
                  <a:pt x="6" y="87"/>
                  <a:pt x="0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9" y="60"/>
                  <a:pt x="138" y="116"/>
                  <a:pt x="168" y="164"/>
                </a:cubicBezTo>
                <a:cubicBezTo>
                  <a:pt x="172" y="163"/>
                  <a:pt x="176" y="163"/>
                  <a:pt x="180" y="163"/>
                </a:cubicBezTo>
                <a:cubicBezTo>
                  <a:pt x="238" y="163"/>
                  <a:pt x="285" y="210"/>
                  <a:pt x="285" y="268"/>
                </a:cubicBezTo>
                <a:cubicBezTo>
                  <a:pt x="285" y="273"/>
                  <a:pt x="285" y="277"/>
                  <a:pt x="285" y="281"/>
                </a:cubicBezTo>
                <a:cubicBezTo>
                  <a:pt x="333" y="311"/>
                  <a:pt x="388" y="330"/>
                  <a:pt x="448" y="335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tx2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Freeform 424">
            <a:extLst>
              <a:ext uri="{FF2B5EF4-FFF2-40B4-BE49-F238E27FC236}">
                <a16:creationId xmlns:a16="http://schemas.microsoft.com/office/drawing/2014/main" id="{1779B69D-8510-DF42-BEFD-AAC9CD9104EA}"/>
              </a:ext>
            </a:extLst>
          </p:cNvPr>
          <p:cNvSpPr>
            <a:spLocks/>
          </p:cNvSpPr>
          <p:nvPr/>
        </p:nvSpPr>
        <p:spPr bwMode="auto">
          <a:xfrm>
            <a:off x="5745919" y="3302929"/>
            <a:ext cx="1568167" cy="1572919"/>
          </a:xfrm>
          <a:custGeom>
            <a:avLst/>
            <a:gdLst>
              <a:gd name="T0" fmla="*/ 369 w 448"/>
              <a:gd name="T1" fmla="*/ 237 h 448"/>
              <a:gd name="T2" fmla="*/ 374 w 448"/>
              <a:gd name="T3" fmla="*/ 269 h 448"/>
              <a:gd name="T4" fmla="*/ 268 w 448"/>
              <a:gd name="T5" fmla="*/ 374 h 448"/>
              <a:gd name="T6" fmla="*/ 236 w 448"/>
              <a:gd name="T7" fmla="*/ 369 h 448"/>
              <a:gd name="T8" fmla="*/ 0 w 448"/>
              <a:gd name="T9" fmla="*/ 448 h 448"/>
              <a:gd name="T10" fmla="*/ 0 w 448"/>
              <a:gd name="T11" fmla="*/ 335 h 448"/>
              <a:gd name="T12" fmla="*/ 164 w 448"/>
              <a:gd name="T13" fmla="*/ 281 h 448"/>
              <a:gd name="T14" fmla="*/ 163 w 448"/>
              <a:gd name="T15" fmla="*/ 269 h 448"/>
              <a:gd name="T16" fmla="*/ 268 w 448"/>
              <a:gd name="T17" fmla="*/ 163 h 448"/>
              <a:gd name="T18" fmla="*/ 281 w 448"/>
              <a:gd name="T19" fmla="*/ 164 h 448"/>
              <a:gd name="T20" fmla="*/ 334 w 448"/>
              <a:gd name="T21" fmla="*/ 0 h 448"/>
              <a:gd name="T22" fmla="*/ 448 w 448"/>
              <a:gd name="T23" fmla="*/ 0 h 448"/>
              <a:gd name="T24" fmla="*/ 369 w 448"/>
              <a:gd name="T25" fmla="*/ 237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8">
                <a:moveTo>
                  <a:pt x="369" y="237"/>
                </a:moveTo>
                <a:cubicBezTo>
                  <a:pt x="372" y="247"/>
                  <a:pt x="374" y="257"/>
                  <a:pt x="374" y="269"/>
                </a:cubicBezTo>
                <a:cubicBezTo>
                  <a:pt x="374" y="327"/>
                  <a:pt x="326" y="374"/>
                  <a:pt x="268" y="374"/>
                </a:cubicBezTo>
                <a:cubicBezTo>
                  <a:pt x="257" y="374"/>
                  <a:pt x="247" y="372"/>
                  <a:pt x="236" y="369"/>
                </a:cubicBezTo>
                <a:cubicBezTo>
                  <a:pt x="168" y="415"/>
                  <a:pt x="87" y="443"/>
                  <a:pt x="0" y="448"/>
                </a:cubicBezTo>
                <a:cubicBezTo>
                  <a:pt x="0" y="335"/>
                  <a:pt x="0" y="335"/>
                  <a:pt x="0" y="335"/>
                </a:cubicBezTo>
                <a:cubicBezTo>
                  <a:pt x="60" y="330"/>
                  <a:pt x="116" y="311"/>
                  <a:pt x="164" y="281"/>
                </a:cubicBezTo>
                <a:cubicBezTo>
                  <a:pt x="163" y="277"/>
                  <a:pt x="163" y="273"/>
                  <a:pt x="163" y="269"/>
                </a:cubicBezTo>
                <a:cubicBezTo>
                  <a:pt x="163" y="210"/>
                  <a:pt x="210" y="163"/>
                  <a:pt x="268" y="163"/>
                </a:cubicBezTo>
                <a:cubicBezTo>
                  <a:pt x="273" y="163"/>
                  <a:pt x="277" y="163"/>
                  <a:pt x="281" y="164"/>
                </a:cubicBezTo>
                <a:cubicBezTo>
                  <a:pt x="311" y="116"/>
                  <a:pt x="330" y="60"/>
                  <a:pt x="334" y="0"/>
                </a:cubicBezTo>
                <a:cubicBezTo>
                  <a:pt x="448" y="0"/>
                  <a:pt x="448" y="0"/>
                  <a:pt x="448" y="0"/>
                </a:cubicBezTo>
                <a:cubicBezTo>
                  <a:pt x="443" y="87"/>
                  <a:pt x="414" y="168"/>
                  <a:pt x="369" y="237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TextBox 29">
            <a:extLst>
              <a:ext uri="{FF2B5EF4-FFF2-40B4-BE49-F238E27FC236}">
                <a16:creationId xmlns:a16="http://schemas.microsoft.com/office/drawing/2014/main" id="{B6716869-BBD4-CE48-93C1-EC8FFD1638C8}"/>
              </a:ext>
            </a:extLst>
          </p:cNvPr>
          <p:cNvSpPr txBox="1"/>
          <p:nvPr/>
        </p:nvSpPr>
        <p:spPr>
          <a:xfrm>
            <a:off x="525132" y="1934262"/>
            <a:ext cx="3392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Comorbidities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status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Bone marrow reserve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Preference</a:t>
            </a:r>
          </a:p>
        </p:txBody>
      </p:sp>
      <p:sp>
        <p:nvSpPr>
          <p:cNvPr id="85" name="TextBox 30">
            <a:extLst>
              <a:ext uri="{FF2B5EF4-FFF2-40B4-BE49-F238E27FC236}">
                <a16:creationId xmlns:a16="http://schemas.microsoft.com/office/drawing/2014/main" id="{51F3B6DF-2F02-E44D-86CC-C88FAC6B6CF1}"/>
              </a:ext>
            </a:extLst>
          </p:cNvPr>
          <p:cNvSpPr txBox="1"/>
          <p:nvPr/>
        </p:nvSpPr>
        <p:spPr>
          <a:xfrm>
            <a:off x="7554061" y="1958397"/>
            <a:ext cx="3679315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Duration of prior remission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Disease burden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End-organ function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vs high risk disease</a:t>
            </a:r>
          </a:p>
        </p:txBody>
      </p:sp>
      <p:sp>
        <p:nvSpPr>
          <p:cNvPr id="86" name="TextBox 31">
            <a:extLst>
              <a:ext uri="{FF2B5EF4-FFF2-40B4-BE49-F238E27FC236}">
                <a16:creationId xmlns:a16="http://schemas.microsoft.com/office/drawing/2014/main" id="{4AAC15FF-9057-594C-BDBE-E83AA27F688A}"/>
              </a:ext>
            </a:extLst>
          </p:cNvPr>
          <p:cNvSpPr txBox="1"/>
          <p:nvPr/>
        </p:nvSpPr>
        <p:spPr>
          <a:xfrm>
            <a:off x="4669770" y="2748830"/>
            <a:ext cx="2017368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Considerations for treatment decisions</a:t>
            </a:r>
            <a:r>
              <a:rPr kumimoji="0" lang="en-GB" sz="1867" b="1" i="0" u="none" strike="noStrike" kern="1200" cap="none" spc="0" normalizeH="0" baseline="300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1–4</a:t>
            </a:r>
          </a:p>
        </p:txBody>
      </p:sp>
      <p:sp>
        <p:nvSpPr>
          <p:cNvPr id="87" name="TextBox 32">
            <a:extLst>
              <a:ext uri="{FF2B5EF4-FFF2-40B4-BE49-F238E27FC236}">
                <a16:creationId xmlns:a16="http://schemas.microsoft.com/office/drawing/2014/main" id="{5B1584ED-553C-B843-BD3B-45A462C6769E}"/>
              </a:ext>
            </a:extLst>
          </p:cNvPr>
          <p:cNvSpPr txBox="1"/>
          <p:nvPr/>
        </p:nvSpPr>
        <p:spPr>
          <a:xfrm>
            <a:off x="7554061" y="4455299"/>
            <a:ext cx="3434509" cy="62324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system 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 centre accessibility</a:t>
            </a:r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59AEED1E-6CED-9144-9DC6-672E368B3994}"/>
              </a:ext>
            </a:extLst>
          </p:cNvPr>
          <p:cNvSpPr txBox="1"/>
          <p:nvPr/>
        </p:nvSpPr>
        <p:spPr>
          <a:xfrm>
            <a:off x="525132" y="4203293"/>
            <a:ext cx="3603125" cy="119263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 to prior therapy 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Toxicity of prior therapy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from prior therapy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Clinical trials available</a:t>
            </a:r>
          </a:p>
        </p:txBody>
      </p:sp>
      <p:sp>
        <p:nvSpPr>
          <p:cNvPr id="89" name="Freeform 104">
            <a:extLst>
              <a:ext uri="{FF2B5EF4-FFF2-40B4-BE49-F238E27FC236}">
                <a16:creationId xmlns:a16="http://schemas.microsoft.com/office/drawing/2014/main" id="{C8A5AA0F-4ACC-014E-8113-11BCF8B2DDFA}"/>
              </a:ext>
            </a:extLst>
          </p:cNvPr>
          <p:cNvSpPr>
            <a:spLocks/>
          </p:cNvSpPr>
          <p:nvPr/>
        </p:nvSpPr>
        <p:spPr bwMode="auto">
          <a:xfrm>
            <a:off x="1295430" y="3708637"/>
            <a:ext cx="2302355" cy="396795"/>
          </a:xfrm>
          <a:custGeom>
            <a:avLst/>
            <a:gdLst>
              <a:gd name="T0" fmla="*/ 657 w 657"/>
              <a:gd name="T1" fmla="*/ 56 h 113"/>
              <a:gd name="T2" fmla="*/ 601 w 657"/>
              <a:gd name="T3" fmla="*/ 113 h 113"/>
              <a:gd name="T4" fmla="*/ 57 w 657"/>
              <a:gd name="T5" fmla="*/ 113 h 113"/>
              <a:gd name="T6" fmla="*/ 0 w 657"/>
              <a:gd name="T7" fmla="*/ 56 h 113"/>
              <a:gd name="T8" fmla="*/ 0 w 657"/>
              <a:gd name="T9" fmla="*/ 56 h 113"/>
              <a:gd name="T10" fmla="*/ 57 w 657"/>
              <a:gd name="T11" fmla="*/ 0 h 113"/>
              <a:gd name="T12" fmla="*/ 601 w 657"/>
              <a:gd name="T13" fmla="*/ 0 h 113"/>
              <a:gd name="T14" fmla="*/ 657 w 657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7" h="113">
                <a:moveTo>
                  <a:pt x="657" y="56"/>
                </a:moveTo>
                <a:cubicBezTo>
                  <a:pt x="657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7" y="25"/>
                  <a:pt x="657" y="5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</p:txBody>
      </p:sp>
      <p:grpSp>
        <p:nvGrpSpPr>
          <p:cNvPr id="90" name="Group 49">
            <a:extLst>
              <a:ext uri="{FF2B5EF4-FFF2-40B4-BE49-F238E27FC236}">
                <a16:creationId xmlns:a16="http://schemas.microsoft.com/office/drawing/2014/main" id="{701CFBA3-9B56-1945-9A1B-D79C16F90CA7}"/>
              </a:ext>
            </a:extLst>
          </p:cNvPr>
          <p:cNvGrpSpPr/>
          <p:nvPr/>
        </p:nvGrpSpPr>
        <p:grpSpPr>
          <a:xfrm>
            <a:off x="4430279" y="4016461"/>
            <a:ext cx="332903" cy="460311"/>
            <a:chOff x="1742253" y="2567658"/>
            <a:chExt cx="249677" cy="345233"/>
          </a:xfrm>
          <a:solidFill>
            <a:schemeClr val="tx2">
              <a:lumMod val="75000"/>
            </a:schemeClr>
          </a:solidFill>
        </p:grpSpPr>
        <p:sp>
          <p:nvSpPr>
            <p:cNvPr id="91" name="Freeform 244">
              <a:extLst>
                <a:ext uri="{FF2B5EF4-FFF2-40B4-BE49-F238E27FC236}">
                  <a16:creationId xmlns:a16="http://schemas.microsoft.com/office/drawing/2014/main" id="{5B73FACE-F222-A641-AF2C-5F5B0152A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6160" y="2567658"/>
              <a:ext cx="178781" cy="83226"/>
            </a:xfrm>
            <a:custGeom>
              <a:avLst/>
              <a:gdLst>
                <a:gd name="T0" fmla="*/ 144 w 154"/>
                <a:gd name="T1" fmla="*/ 71 h 71"/>
                <a:gd name="T2" fmla="*/ 11 w 154"/>
                <a:gd name="T3" fmla="*/ 71 h 71"/>
                <a:gd name="T4" fmla="*/ 0 w 154"/>
                <a:gd name="T5" fmla="*/ 60 h 71"/>
                <a:gd name="T6" fmla="*/ 0 w 154"/>
                <a:gd name="T7" fmla="*/ 11 h 71"/>
                <a:gd name="T8" fmla="*/ 11 w 154"/>
                <a:gd name="T9" fmla="*/ 0 h 71"/>
                <a:gd name="T10" fmla="*/ 144 w 154"/>
                <a:gd name="T11" fmla="*/ 0 h 71"/>
                <a:gd name="T12" fmla="*/ 154 w 154"/>
                <a:gd name="T13" fmla="*/ 11 h 71"/>
                <a:gd name="T14" fmla="*/ 154 w 154"/>
                <a:gd name="T15" fmla="*/ 60 h 71"/>
                <a:gd name="T16" fmla="*/ 144 w 154"/>
                <a:gd name="T17" fmla="*/ 71 h 71"/>
                <a:gd name="T18" fmla="*/ 11 w 154"/>
                <a:gd name="T19" fmla="*/ 8 h 71"/>
                <a:gd name="T20" fmla="*/ 8 w 154"/>
                <a:gd name="T21" fmla="*/ 11 h 71"/>
                <a:gd name="T22" fmla="*/ 8 w 154"/>
                <a:gd name="T23" fmla="*/ 60 h 71"/>
                <a:gd name="T24" fmla="*/ 11 w 154"/>
                <a:gd name="T25" fmla="*/ 63 h 71"/>
                <a:gd name="T26" fmla="*/ 144 w 154"/>
                <a:gd name="T27" fmla="*/ 63 h 71"/>
                <a:gd name="T28" fmla="*/ 146 w 154"/>
                <a:gd name="T29" fmla="*/ 60 h 71"/>
                <a:gd name="T30" fmla="*/ 146 w 154"/>
                <a:gd name="T31" fmla="*/ 11 h 71"/>
                <a:gd name="T32" fmla="*/ 144 w 154"/>
                <a:gd name="T33" fmla="*/ 8 h 71"/>
                <a:gd name="T34" fmla="*/ 11 w 154"/>
                <a:gd name="T35" fmla="*/ 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4" h="71">
                  <a:moveTo>
                    <a:pt x="144" y="71"/>
                  </a:moveTo>
                  <a:cubicBezTo>
                    <a:pt x="11" y="71"/>
                    <a:pt x="11" y="71"/>
                    <a:pt x="11" y="71"/>
                  </a:cubicBezTo>
                  <a:cubicBezTo>
                    <a:pt x="5" y="71"/>
                    <a:pt x="0" y="66"/>
                    <a:pt x="0" y="6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9" y="0"/>
                    <a:pt x="154" y="5"/>
                    <a:pt x="154" y="11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66"/>
                    <a:pt x="149" y="71"/>
                    <a:pt x="144" y="71"/>
                  </a:cubicBezTo>
                  <a:close/>
                  <a:moveTo>
                    <a:pt x="11" y="8"/>
                  </a:moveTo>
                  <a:cubicBezTo>
                    <a:pt x="9" y="8"/>
                    <a:pt x="8" y="9"/>
                    <a:pt x="8" y="1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1"/>
                    <a:pt x="9" y="63"/>
                    <a:pt x="11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5" y="63"/>
                    <a:pt x="146" y="61"/>
                    <a:pt x="146" y="60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6" y="9"/>
                    <a:pt x="145" y="8"/>
                    <a:pt x="144" y="8"/>
                  </a:cubicBezTo>
                  <a:lnTo>
                    <a:pt x="11" y="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Freeform 245">
              <a:extLst>
                <a:ext uri="{FF2B5EF4-FFF2-40B4-BE49-F238E27FC236}">
                  <a16:creationId xmlns:a16="http://schemas.microsoft.com/office/drawing/2014/main" id="{2F8B4912-D847-1D49-B6F6-DF035D785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253" y="2644719"/>
              <a:ext cx="249677" cy="268172"/>
            </a:xfrm>
            <a:custGeom>
              <a:avLst/>
              <a:gdLst>
                <a:gd name="T0" fmla="*/ 176 w 216"/>
                <a:gd name="T1" fmla="*/ 231 h 231"/>
                <a:gd name="T2" fmla="*/ 40 w 216"/>
                <a:gd name="T3" fmla="*/ 231 h 231"/>
                <a:gd name="T4" fmla="*/ 0 w 216"/>
                <a:gd name="T5" fmla="*/ 190 h 231"/>
                <a:gd name="T6" fmla="*/ 0 w 216"/>
                <a:gd name="T7" fmla="*/ 64 h 231"/>
                <a:gd name="T8" fmla="*/ 40 w 216"/>
                <a:gd name="T9" fmla="*/ 24 h 231"/>
                <a:gd name="T10" fmla="*/ 47 w 216"/>
                <a:gd name="T11" fmla="*/ 24 h 231"/>
                <a:gd name="T12" fmla="*/ 49 w 216"/>
                <a:gd name="T13" fmla="*/ 21 h 231"/>
                <a:gd name="T14" fmla="*/ 49 w 216"/>
                <a:gd name="T15" fmla="*/ 0 h 231"/>
                <a:gd name="T16" fmla="*/ 57 w 216"/>
                <a:gd name="T17" fmla="*/ 0 h 231"/>
                <a:gd name="T18" fmla="*/ 57 w 216"/>
                <a:gd name="T19" fmla="*/ 21 h 231"/>
                <a:gd name="T20" fmla="*/ 47 w 216"/>
                <a:gd name="T21" fmla="*/ 32 h 231"/>
                <a:gd name="T22" fmla="*/ 40 w 216"/>
                <a:gd name="T23" fmla="*/ 32 h 231"/>
                <a:gd name="T24" fmla="*/ 8 w 216"/>
                <a:gd name="T25" fmla="*/ 64 h 231"/>
                <a:gd name="T26" fmla="*/ 8 w 216"/>
                <a:gd name="T27" fmla="*/ 190 h 231"/>
                <a:gd name="T28" fmla="*/ 40 w 216"/>
                <a:gd name="T29" fmla="*/ 223 h 231"/>
                <a:gd name="T30" fmla="*/ 176 w 216"/>
                <a:gd name="T31" fmla="*/ 223 h 231"/>
                <a:gd name="T32" fmla="*/ 208 w 216"/>
                <a:gd name="T33" fmla="*/ 190 h 231"/>
                <a:gd name="T34" fmla="*/ 208 w 216"/>
                <a:gd name="T35" fmla="*/ 64 h 231"/>
                <a:gd name="T36" fmla="*/ 176 w 216"/>
                <a:gd name="T37" fmla="*/ 32 h 231"/>
                <a:gd name="T38" fmla="*/ 170 w 216"/>
                <a:gd name="T39" fmla="*/ 32 h 231"/>
                <a:gd name="T40" fmla="*/ 159 w 216"/>
                <a:gd name="T41" fmla="*/ 21 h 231"/>
                <a:gd name="T42" fmla="*/ 159 w 216"/>
                <a:gd name="T43" fmla="*/ 0 h 231"/>
                <a:gd name="T44" fmla="*/ 167 w 216"/>
                <a:gd name="T45" fmla="*/ 0 h 231"/>
                <a:gd name="T46" fmla="*/ 167 w 216"/>
                <a:gd name="T47" fmla="*/ 21 h 231"/>
                <a:gd name="T48" fmla="*/ 170 w 216"/>
                <a:gd name="T49" fmla="*/ 24 h 231"/>
                <a:gd name="T50" fmla="*/ 176 w 216"/>
                <a:gd name="T51" fmla="*/ 24 h 231"/>
                <a:gd name="T52" fmla="*/ 216 w 216"/>
                <a:gd name="T53" fmla="*/ 64 h 231"/>
                <a:gd name="T54" fmla="*/ 216 w 216"/>
                <a:gd name="T55" fmla="*/ 190 h 231"/>
                <a:gd name="T56" fmla="*/ 176 w 216"/>
                <a:gd name="T5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" h="231">
                  <a:moveTo>
                    <a:pt x="176" y="231"/>
                  </a:moveTo>
                  <a:cubicBezTo>
                    <a:pt x="40" y="231"/>
                    <a:pt x="40" y="231"/>
                    <a:pt x="40" y="231"/>
                  </a:cubicBezTo>
                  <a:cubicBezTo>
                    <a:pt x="18" y="231"/>
                    <a:pt x="0" y="213"/>
                    <a:pt x="0" y="19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42"/>
                    <a:pt x="18" y="24"/>
                    <a:pt x="40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8" y="24"/>
                    <a:pt x="49" y="22"/>
                    <a:pt x="49" y="2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7"/>
                    <a:pt x="52" y="32"/>
                    <a:pt x="47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2" y="32"/>
                    <a:pt x="8" y="46"/>
                    <a:pt x="8" y="64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8" y="208"/>
                    <a:pt x="22" y="223"/>
                    <a:pt x="40" y="223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94" y="223"/>
                    <a:pt x="208" y="208"/>
                    <a:pt x="208" y="190"/>
                  </a:cubicBezTo>
                  <a:cubicBezTo>
                    <a:pt x="208" y="64"/>
                    <a:pt x="208" y="64"/>
                    <a:pt x="208" y="64"/>
                  </a:cubicBezTo>
                  <a:cubicBezTo>
                    <a:pt x="208" y="46"/>
                    <a:pt x="194" y="32"/>
                    <a:pt x="176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64" y="32"/>
                    <a:pt x="159" y="27"/>
                    <a:pt x="159" y="21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8" y="24"/>
                    <a:pt x="170" y="24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98" y="24"/>
                    <a:pt x="216" y="42"/>
                    <a:pt x="216" y="64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213"/>
                    <a:pt x="198" y="231"/>
                    <a:pt x="176" y="23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Freeform 246">
              <a:extLst>
                <a:ext uri="{FF2B5EF4-FFF2-40B4-BE49-F238E27FC236}">
                  <a16:creationId xmlns:a16="http://schemas.microsoft.com/office/drawing/2014/main" id="{228E11DC-1DFF-A44F-85D4-3F9D077A3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912" y="2752604"/>
              <a:ext cx="33907" cy="135627"/>
            </a:xfrm>
            <a:custGeom>
              <a:avLst/>
              <a:gdLst>
                <a:gd name="T0" fmla="*/ 28 w 28"/>
                <a:gd name="T1" fmla="*/ 116 h 116"/>
                <a:gd name="T2" fmla="*/ 17 w 28"/>
                <a:gd name="T3" fmla="*/ 116 h 116"/>
                <a:gd name="T4" fmla="*/ 0 w 28"/>
                <a:gd name="T5" fmla="*/ 98 h 116"/>
                <a:gd name="T6" fmla="*/ 0 w 28"/>
                <a:gd name="T7" fmla="*/ 0 h 116"/>
                <a:gd name="T8" fmla="*/ 8 w 28"/>
                <a:gd name="T9" fmla="*/ 0 h 116"/>
                <a:gd name="T10" fmla="*/ 8 w 28"/>
                <a:gd name="T11" fmla="*/ 98 h 116"/>
                <a:gd name="T12" fmla="*/ 17 w 28"/>
                <a:gd name="T13" fmla="*/ 108 h 116"/>
                <a:gd name="T14" fmla="*/ 28 w 28"/>
                <a:gd name="T15" fmla="*/ 108 h 116"/>
                <a:gd name="T16" fmla="*/ 28 w 28"/>
                <a:gd name="T1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6">
                  <a:moveTo>
                    <a:pt x="28" y="116"/>
                  </a:moveTo>
                  <a:cubicBezTo>
                    <a:pt x="17" y="116"/>
                    <a:pt x="17" y="116"/>
                    <a:pt x="17" y="116"/>
                  </a:cubicBezTo>
                  <a:cubicBezTo>
                    <a:pt x="8" y="116"/>
                    <a:pt x="0" y="108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3"/>
                    <a:pt x="12" y="108"/>
                    <a:pt x="17" y="108"/>
                  </a:cubicBezTo>
                  <a:cubicBezTo>
                    <a:pt x="28" y="108"/>
                    <a:pt x="28" y="108"/>
                    <a:pt x="28" y="108"/>
                  </a:cubicBezTo>
                  <a:lnTo>
                    <a:pt x="28" y="116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Rectangle 247">
              <a:extLst>
                <a:ext uri="{FF2B5EF4-FFF2-40B4-BE49-F238E27FC236}">
                  <a16:creationId xmlns:a16="http://schemas.microsoft.com/office/drawing/2014/main" id="{B9996DD2-5C30-3A4F-9230-98DE47D25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912" y="2721780"/>
              <a:ext cx="9247" cy="15412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5" name="Freeform 248">
              <a:extLst>
                <a:ext uri="{FF2B5EF4-FFF2-40B4-BE49-F238E27FC236}">
                  <a16:creationId xmlns:a16="http://schemas.microsoft.com/office/drawing/2014/main" id="{90FE5FE4-6A54-BE40-8670-30636ACAC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6231" y="2724863"/>
              <a:ext cx="175699" cy="126380"/>
            </a:xfrm>
            <a:custGeom>
              <a:avLst/>
              <a:gdLst>
                <a:gd name="T0" fmla="*/ 148 w 152"/>
                <a:gd name="T1" fmla="*/ 109 h 109"/>
                <a:gd name="T2" fmla="*/ 4 w 152"/>
                <a:gd name="T3" fmla="*/ 109 h 109"/>
                <a:gd name="T4" fmla="*/ 0 w 152"/>
                <a:gd name="T5" fmla="*/ 105 h 109"/>
                <a:gd name="T6" fmla="*/ 0 w 152"/>
                <a:gd name="T7" fmla="*/ 4 h 109"/>
                <a:gd name="T8" fmla="*/ 4 w 152"/>
                <a:gd name="T9" fmla="*/ 0 h 109"/>
                <a:gd name="T10" fmla="*/ 148 w 152"/>
                <a:gd name="T11" fmla="*/ 0 h 109"/>
                <a:gd name="T12" fmla="*/ 152 w 152"/>
                <a:gd name="T13" fmla="*/ 4 h 109"/>
                <a:gd name="T14" fmla="*/ 152 w 152"/>
                <a:gd name="T15" fmla="*/ 105 h 109"/>
                <a:gd name="T16" fmla="*/ 148 w 152"/>
                <a:gd name="T17" fmla="*/ 109 h 109"/>
                <a:gd name="T18" fmla="*/ 8 w 152"/>
                <a:gd name="T19" fmla="*/ 101 h 109"/>
                <a:gd name="T20" fmla="*/ 144 w 152"/>
                <a:gd name="T21" fmla="*/ 101 h 109"/>
                <a:gd name="T22" fmla="*/ 144 w 152"/>
                <a:gd name="T23" fmla="*/ 8 h 109"/>
                <a:gd name="T24" fmla="*/ 8 w 152"/>
                <a:gd name="T25" fmla="*/ 8 h 109"/>
                <a:gd name="T26" fmla="*/ 8 w 152"/>
                <a:gd name="T27" fmla="*/ 10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2" h="109">
                  <a:moveTo>
                    <a:pt x="148" y="109"/>
                  </a:moveTo>
                  <a:cubicBezTo>
                    <a:pt x="4" y="109"/>
                    <a:pt x="4" y="109"/>
                    <a:pt x="4" y="109"/>
                  </a:cubicBezTo>
                  <a:cubicBezTo>
                    <a:pt x="2" y="109"/>
                    <a:pt x="0" y="107"/>
                    <a:pt x="0" y="10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1" y="0"/>
                    <a:pt x="152" y="2"/>
                    <a:pt x="152" y="4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7"/>
                    <a:pt x="151" y="109"/>
                    <a:pt x="148" y="109"/>
                  </a:cubicBezTo>
                  <a:close/>
                  <a:moveTo>
                    <a:pt x="8" y="101"/>
                  </a:moveTo>
                  <a:cubicBezTo>
                    <a:pt x="144" y="101"/>
                    <a:pt x="144" y="101"/>
                    <a:pt x="144" y="101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101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6" name="Rectangle 249">
              <a:extLst>
                <a:ext uri="{FF2B5EF4-FFF2-40B4-BE49-F238E27FC236}">
                  <a16:creationId xmlns:a16="http://schemas.microsoft.com/office/drawing/2014/main" id="{75664F95-4C07-C142-9FB6-30FE767FF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704" y="2752604"/>
              <a:ext cx="77061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Rectangle 250">
              <a:extLst>
                <a:ext uri="{FF2B5EF4-FFF2-40B4-BE49-F238E27FC236}">
                  <a16:creationId xmlns:a16="http://schemas.microsoft.com/office/drawing/2014/main" id="{9365E7BB-BF97-FA4E-8E71-37B492166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056" y="2783429"/>
              <a:ext cx="138710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Rectangle 251">
              <a:extLst>
                <a:ext uri="{FF2B5EF4-FFF2-40B4-BE49-F238E27FC236}">
                  <a16:creationId xmlns:a16="http://schemas.microsoft.com/office/drawing/2014/main" id="{842929E8-0673-0B45-A6C3-9B1F66D18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056" y="2808088"/>
              <a:ext cx="43154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Rectangle 252">
              <a:extLst>
                <a:ext uri="{FF2B5EF4-FFF2-40B4-BE49-F238E27FC236}">
                  <a16:creationId xmlns:a16="http://schemas.microsoft.com/office/drawing/2014/main" id="{C12A09A4-C8E2-944D-8C9B-C55FA10FD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325" y="2613895"/>
              <a:ext cx="169534" cy="9247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0" name="Group 59">
            <a:extLst>
              <a:ext uri="{FF2B5EF4-FFF2-40B4-BE49-F238E27FC236}">
                <a16:creationId xmlns:a16="http://schemas.microsoft.com/office/drawing/2014/main" id="{00475164-7497-AE42-A012-11CE26646182}"/>
              </a:ext>
            </a:extLst>
          </p:cNvPr>
          <p:cNvGrpSpPr/>
          <p:nvPr/>
        </p:nvGrpSpPr>
        <p:grpSpPr>
          <a:xfrm>
            <a:off x="4384952" y="1852609"/>
            <a:ext cx="461381" cy="593205"/>
            <a:chOff x="525241" y="3490144"/>
            <a:chExt cx="685837" cy="881790"/>
          </a:xfrm>
          <a:solidFill>
            <a:srgbClr val="9DD1F1"/>
          </a:solidFill>
        </p:grpSpPr>
        <p:sp>
          <p:nvSpPr>
            <p:cNvPr id="101" name="Freeform 54">
              <a:extLst>
                <a:ext uri="{FF2B5EF4-FFF2-40B4-BE49-F238E27FC236}">
                  <a16:creationId xmlns:a16="http://schemas.microsoft.com/office/drawing/2014/main" id="{E4338578-6124-0446-9766-A8AC8C847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41" y="3490144"/>
              <a:ext cx="685837" cy="881790"/>
            </a:xfrm>
            <a:custGeom>
              <a:avLst/>
              <a:gdLst>
                <a:gd name="T0" fmla="*/ 226 w 283"/>
                <a:gd name="T1" fmla="*/ 166 h 365"/>
                <a:gd name="T2" fmla="*/ 174 w 283"/>
                <a:gd name="T3" fmla="*/ 166 h 365"/>
                <a:gd name="T4" fmla="*/ 174 w 283"/>
                <a:gd name="T5" fmla="*/ 138 h 365"/>
                <a:gd name="T6" fmla="*/ 182 w 283"/>
                <a:gd name="T7" fmla="*/ 116 h 365"/>
                <a:gd name="T8" fmla="*/ 188 w 283"/>
                <a:gd name="T9" fmla="*/ 28 h 365"/>
                <a:gd name="T10" fmla="*/ 142 w 283"/>
                <a:gd name="T11" fmla="*/ 1 h 365"/>
                <a:gd name="T12" fmla="*/ 142 w 283"/>
                <a:gd name="T13" fmla="*/ 0 h 365"/>
                <a:gd name="T14" fmla="*/ 142 w 283"/>
                <a:gd name="T15" fmla="*/ 0 h 365"/>
                <a:gd name="T16" fmla="*/ 141 w 283"/>
                <a:gd name="T17" fmla="*/ 0 h 365"/>
                <a:gd name="T18" fmla="*/ 141 w 283"/>
                <a:gd name="T19" fmla="*/ 0 h 365"/>
                <a:gd name="T20" fmla="*/ 120 w 283"/>
                <a:gd name="T21" fmla="*/ 2 h 365"/>
                <a:gd name="T22" fmla="*/ 68 w 283"/>
                <a:gd name="T23" fmla="*/ 52 h 365"/>
                <a:gd name="T24" fmla="*/ 58 w 283"/>
                <a:gd name="T25" fmla="*/ 87 h 365"/>
                <a:gd name="T26" fmla="*/ 63 w 283"/>
                <a:gd name="T27" fmla="*/ 93 h 365"/>
                <a:gd name="T28" fmla="*/ 74 w 283"/>
                <a:gd name="T29" fmla="*/ 104 h 365"/>
                <a:gd name="T30" fmla="*/ 74 w 283"/>
                <a:gd name="T31" fmla="*/ 128 h 365"/>
                <a:gd name="T32" fmla="*/ 81 w 283"/>
                <a:gd name="T33" fmla="*/ 135 h 365"/>
                <a:gd name="T34" fmla="*/ 102 w 283"/>
                <a:gd name="T35" fmla="*/ 135 h 365"/>
                <a:gd name="T36" fmla="*/ 110 w 283"/>
                <a:gd name="T37" fmla="*/ 144 h 365"/>
                <a:gd name="T38" fmla="*/ 110 w 283"/>
                <a:gd name="T39" fmla="*/ 166 h 365"/>
                <a:gd name="T40" fmla="*/ 56 w 283"/>
                <a:gd name="T41" fmla="*/ 166 h 365"/>
                <a:gd name="T42" fmla="*/ 0 w 283"/>
                <a:gd name="T43" fmla="*/ 222 h 365"/>
                <a:gd name="T44" fmla="*/ 0 w 283"/>
                <a:gd name="T45" fmla="*/ 304 h 365"/>
                <a:gd name="T46" fmla="*/ 44 w 283"/>
                <a:gd name="T47" fmla="*/ 339 h 365"/>
                <a:gd name="T48" fmla="*/ 44 w 283"/>
                <a:gd name="T49" fmla="*/ 260 h 365"/>
                <a:gd name="T50" fmla="*/ 53 w 283"/>
                <a:gd name="T51" fmla="*/ 250 h 365"/>
                <a:gd name="T52" fmla="*/ 63 w 283"/>
                <a:gd name="T53" fmla="*/ 260 h 365"/>
                <a:gd name="T54" fmla="*/ 63 w 283"/>
                <a:gd name="T55" fmla="*/ 349 h 365"/>
                <a:gd name="T56" fmla="*/ 142 w 283"/>
                <a:gd name="T57" fmla="*/ 365 h 365"/>
                <a:gd name="T58" fmla="*/ 220 w 283"/>
                <a:gd name="T59" fmla="*/ 349 h 365"/>
                <a:gd name="T60" fmla="*/ 220 w 283"/>
                <a:gd name="T61" fmla="*/ 260 h 365"/>
                <a:gd name="T62" fmla="*/ 229 w 283"/>
                <a:gd name="T63" fmla="*/ 250 h 365"/>
                <a:gd name="T64" fmla="*/ 239 w 283"/>
                <a:gd name="T65" fmla="*/ 260 h 365"/>
                <a:gd name="T66" fmla="*/ 239 w 283"/>
                <a:gd name="T67" fmla="*/ 339 h 365"/>
                <a:gd name="T68" fmla="*/ 283 w 283"/>
                <a:gd name="T69" fmla="*/ 305 h 365"/>
                <a:gd name="T70" fmla="*/ 283 w 283"/>
                <a:gd name="T71" fmla="*/ 222 h 365"/>
                <a:gd name="T72" fmla="*/ 226 w 283"/>
                <a:gd name="T73" fmla="*/ 166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3" h="365">
                  <a:moveTo>
                    <a:pt x="226" y="166"/>
                  </a:moveTo>
                  <a:cubicBezTo>
                    <a:pt x="174" y="166"/>
                    <a:pt x="174" y="166"/>
                    <a:pt x="174" y="166"/>
                  </a:cubicBezTo>
                  <a:cubicBezTo>
                    <a:pt x="174" y="160"/>
                    <a:pt x="174" y="142"/>
                    <a:pt x="174" y="138"/>
                  </a:cubicBezTo>
                  <a:cubicBezTo>
                    <a:pt x="174" y="129"/>
                    <a:pt x="176" y="123"/>
                    <a:pt x="182" y="116"/>
                  </a:cubicBezTo>
                  <a:cubicBezTo>
                    <a:pt x="206" y="90"/>
                    <a:pt x="208" y="54"/>
                    <a:pt x="188" y="28"/>
                  </a:cubicBezTo>
                  <a:cubicBezTo>
                    <a:pt x="176" y="12"/>
                    <a:pt x="160" y="2"/>
                    <a:pt x="142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5" y="0"/>
                    <a:pt x="128" y="0"/>
                    <a:pt x="120" y="2"/>
                  </a:cubicBezTo>
                  <a:cubicBezTo>
                    <a:pt x="93" y="7"/>
                    <a:pt x="75" y="25"/>
                    <a:pt x="68" y="52"/>
                  </a:cubicBezTo>
                  <a:cubicBezTo>
                    <a:pt x="64" y="64"/>
                    <a:pt x="61" y="75"/>
                    <a:pt x="58" y="87"/>
                  </a:cubicBezTo>
                  <a:cubicBezTo>
                    <a:pt x="57" y="91"/>
                    <a:pt x="58" y="93"/>
                    <a:pt x="63" y="93"/>
                  </a:cubicBezTo>
                  <a:cubicBezTo>
                    <a:pt x="75" y="93"/>
                    <a:pt x="74" y="93"/>
                    <a:pt x="74" y="104"/>
                  </a:cubicBezTo>
                  <a:cubicBezTo>
                    <a:pt x="74" y="112"/>
                    <a:pt x="74" y="120"/>
                    <a:pt x="74" y="128"/>
                  </a:cubicBezTo>
                  <a:cubicBezTo>
                    <a:pt x="74" y="133"/>
                    <a:pt x="76" y="135"/>
                    <a:pt x="81" y="135"/>
                  </a:cubicBezTo>
                  <a:cubicBezTo>
                    <a:pt x="88" y="135"/>
                    <a:pt x="95" y="135"/>
                    <a:pt x="102" y="135"/>
                  </a:cubicBezTo>
                  <a:cubicBezTo>
                    <a:pt x="109" y="135"/>
                    <a:pt x="110" y="136"/>
                    <a:pt x="110" y="144"/>
                  </a:cubicBezTo>
                  <a:cubicBezTo>
                    <a:pt x="110" y="149"/>
                    <a:pt x="110" y="161"/>
                    <a:pt x="110" y="166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66"/>
                    <a:pt x="0" y="166"/>
                    <a:pt x="0" y="222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3" y="318"/>
                    <a:pt x="28" y="330"/>
                    <a:pt x="44" y="339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4" y="255"/>
                    <a:pt x="48" y="250"/>
                    <a:pt x="53" y="250"/>
                  </a:cubicBezTo>
                  <a:cubicBezTo>
                    <a:pt x="59" y="250"/>
                    <a:pt x="63" y="255"/>
                    <a:pt x="63" y="260"/>
                  </a:cubicBezTo>
                  <a:cubicBezTo>
                    <a:pt x="63" y="349"/>
                    <a:pt x="63" y="349"/>
                    <a:pt x="63" y="349"/>
                  </a:cubicBezTo>
                  <a:cubicBezTo>
                    <a:pt x="87" y="359"/>
                    <a:pt x="114" y="365"/>
                    <a:pt x="142" y="365"/>
                  </a:cubicBezTo>
                  <a:cubicBezTo>
                    <a:pt x="169" y="365"/>
                    <a:pt x="196" y="359"/>
                    <a:pt x="220" y="349"/>
                  </a:cubicBezTo>
                  <a:cubicBezTo>
                    <a:pt x="220" y="260"/>
                    <a:pt x="220" y="260"/>
                    <a:pt x="220" y="260"/>
                  </a:cubicBezTo>
                  <a:cubicBezTo>
                    <a:pt x="220" y="255"/>
                    <a:pt x="224" y="250"/>
                    <a:pt x="229" y="250"/>
                  </a:cubicBezTo>
                  <a:cubicBezTo>
                    <a:pt x="235" y="250"/>
                    <a:pt x="239" y="255"/>
                    <a:pt x="239" y="260"/>
                  </a:cubicBezTo>
                  <a:cubicBezTo>
                    <a:pt x="239" y="339"/>
                    <a:pt x="239" y="339"/>
                    <a:pt x="239" y="339"/>
                  </a:cubicBezTo>
                  <a:cubicBezTo>
                    <a:pt x="255" y="330"/>
                    <a:pt x="270" y="318"/>
                    <a:pt x="283" y="305"/>
                  </a:cubicBezTo>
                  <a:cubicBezTo>
                    <a:pt x="283" y="222"/>
                    <a:pt x="283" y="222"/>
                    <a:pt x="283" y="222"/>
                  </a:cubicBezTo>
                  <a:cubicBezTo>
                    <a:pt x="283" y="222"/>
                    <a:pt x="283" y="166"/>
                    <a:pt x="226" y="16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2" name="Freeform 55">
              <a:extLst>
                <a:ext uri="{FF2B5EF4-FFF2-40B4-BE49-F238E27FC236}">
                  <a16:creationId xmlns:a16="http://schemas.microsoft.com/office/drawing/2014/main" id="{139FD0E9-B271-A740-A4B6-E303257E5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90" y="3736446"/>
              <a:ext cx="19051" cy="19051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4 w 8"/>
                <a:gd name="T7" fmla="*/ 0 h 8"/>
                <a:gd name="T8" fmla="*/ 8 w 8"/>
                <a:gd name="T9" fmla="*/ 4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Freeform 56">
              <a:extLst>
                <a:ext uri="{FF2B5EF4-FFF2-40B4-BE49-F238E27FC236}">
                  <a16:creationId xmlns:a16="http://schemas.microsoft.com/office/drawing/2014/main" id="{BF74ABB5-A6A7-FD4F-BD49-C69AC39422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214" y="3736446"/>
              <a:ext cx="130636" cy="249024"/>
            </a:xfrm>
            <a:custGeom>
              <a:avLst/>
              <a:gdLst>
                <a:gd name="T0" fmla="*/ 47 w 54"/>
                <a:gd name="T1" fmla="*/ 99 h 103"/>
                <a:gd name="T2" fmla="*/ 51 w 54"/>
                <a:gd name="T3" fmla="*/ 95 h 103"/>
                <a:gd name="T4" fmla="*/ 54 w 54"/>
                <a:gd name="T5" fmla="*/ 99 h 103"/>
                <a:gd name="T6" fmla="*/ 51 w 54"/>
                <a:gd name="T7" fmla="*/ 86 h 103"/>
                <a:gd name="T8" fmla="*/ 47 w 54"/>
                <a:gd name="T9" fmla="*/ 82 h 103"/>
                <a:gd name="T10" fmla="*/ 54 w 54"/>
                <a:gd name="T11" fmla="*/ 82 h 103"/>
                <a:gd name="T12" fmla="*/ 51 w 54"/>
                <a:gd name="T13" fmla="*/ 86 h 103"/>
                <a:gd name="T14" fmla="*/ 47 w 54"/>
                <a:gd name="T15" fmla="*/ 66 h 103"/>
                <a:gd name="T16" fmla="*/ 51 w 54"/>
                <a:gd name="T17" fmla="*/ 62 h 103"/>
                <a:gd name="T18" fmla="*/ 54 w 54"/>
                <a:gd name="T19" fmla="*/ 66 h 103"/>
                <a:gd name="T20" fmla="*/ 51 w 54"/>
                <a:gd name="T21" fmla="*/ 53 h 103"/>
                <a:gd name="T22" fmla="*/ 47 w 54"/>
                <a:gd name="T23" fmla="*/ 49 h 103"/>
                <a:gd name="T24" fmla="*/ 54 w 54"/>
                <a:gd name="T25" fmla="*/ 49 h 103"/>
                <a:gd name="T26" fmla="*/ 51 w 54"/>
                <a:gd name="T27" fmla="*/ 53 h 103"/>
                <a:gd name="T28" fmla="*/ 47 w 54"/>
                <a:gd name="T29" fmla="*/ 33 h 103"/>
                <a:gd name="T30" fmla="*/ 51 w 54"/>
                <a:gd name="T31" fmla="*/ 28 h 103"/>
                <a:gd name="T32" fmla="*/ 54 w 54"/>
                <a:gd name="T33" fmla="*/ 33 h 103"/>
                <a:gd name="T34" fmla="*/ 49 w 54"/>
                <a:gd name="T35" fmla="*/ 20 h 103"/>
                <a:gd name="T36" fmla="*/ 45 w 54"/>
                <a:gd name="T37" fmla="*/ 18 h 103"/>
                <a:gd name="T38" fmla="*/ 52 w 54"/>
                <a:gd name="T39" fmla="*/ 15 h 103"/>
                <a:gd name="T40" fmla="*/ 50 w 54"/>
                <a:gd name="T41" fmla="*/ 20 h 103"/>
                <a:gd name="T42" fmla="*/ 37 w 54"/>
                <a:gd name="T43" fmla="*/ 9 h 103"/>
                <a:gd name="T44" fmla="*/ 35 w 54"/>
                <a:gd name="T45" fmla="*/ 9 h 103"/>
                <a:gd name="T46" fmla="*/ 38 w 54"/>
                <a:gd name="T47" fmla="*/ 2 h 103"/>
                <a:gd name="T48" fmla="*/ 40 w 54"/>
                <a:gd name="T49" fmla="*/ 7 h 103"/>
                <a:gd name="T50" fmla="*/ 20 w 54"/>
                <a:gd name="T51" fmla="*/ 8 h 103"/>
                <a:gd name="T52" fmla="*/ 16 w 54"/>
                <a:gd name="T53" fmla="*/ 4 h 103"/>
                <a:gd name="T54" fmla="*/ 20 w 54"/>
                <a:gd name="T55" fmla="*/ 0 h 103"/>
                <a:gd name="T56" fmla="*/ 20 w 54"/>
                <a:gd name="T57" fmla="*/ 8 h 103"/>
                <a:gd name="T58" fmla="*/ 4 w 54"/>
                <a:gd name="T59" fmla="*/ 8 h 103"/>
                <a:gd name="T60" fmla="*/ 4 w 54"/>
                <a:gd name="T61" fmla="*/ 0 h 103"/>
                <a:gd name="T62" fmla="*/ 8 w 54"/>
                <a:gd name="T63" fmla="*/ 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103">
                  <a:moveTo>
                    <a:pt x="51" y="103"/>
                  </a:moveTo>
                  <a:cubicBezTo>
                    <a:pt x="48" y="103"/>
                    <a:pt x="47" y="101"/>
                    <a:pt x="47" y="99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7" y="96"/>
                    <a:pt x="48" y="95"/>
                    <a:pt x="51" y="95"/>
                  </a:cubicBezTo>
                  <a:cubicBezTo>
                    <a:pt x="53" y="95"/>
                    <a:pt x="54" y="96"/>
                    <a:pt x="54" y="99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4" y="101"/>
                    <a:pt x="53" y="103"/>
                    <a:pt x="51" y="103"/>
                  </a:cubicBezTo>
                  <a:close/>
                  <a:moveTo>
                    <a:pt x="51" y="86"/>
                  </a:moveTo>
                  <a:cubicBezTo>
                    <a:pt x="48" y="86"/>
                    <a:pt x="47" y="84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0"/>
                    <a:pt x="48" y="78"/>
                    <a:pt x="51" y="78"/>
                  </a:cubicBezTo>
                  <a:cubicBezTo>
                    <a:pt x="53" y="78"/>
                    <a:pt x="54" y="80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4"/>
                    <a:pt x="53" y="86"/>
                    <a:pt x="51" y="86"/>
                  </a:cubicBezTo>
                  <a:close/>
                  <a:moveTo>
                    <a:pt x="51" y="70"/>
                  </a:moveTo>
                  <a:cubicBezTo>
                    <a:pt x="48" y="70"/>
                    <a:pt x="47" y="68"/>
                    <a:pt x="47" y="6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7" y="63"/>
                    <a:pt x="48" y="62"/>
                    <a:pt x="51" y="62"/>
                  </a:cubicBezTo>
                  <a:cubicBezTo>
                    <a:pt x="53" y="62"/>
                    <a:pt x="54" y="63"/>
                    <a:pt x="54" y="65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3" y="70"/>
                    <a:pt x="51" y="70"/>
                  </a:cubicBezTo>
                  <a:close/>
                  <a:moveTo>
                    <a:pt x="51" y="53"/>
                  </a:moveTo>
                  <a:cubicBezTo>
                    <a:pt x="48" y="53"/>
                    <a:pt x="47" y="51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7"/>
                    <a:pt x="48" y="45"/>
                    <a:pt x="51" y="45"/>
                  </a:cubicBezTo>
                  <a:cubicBezTo>
                    <a:pt x="53" y="45"/>
                    <a:pt x="54" y="47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4" y="51"/>
                    <a:pt x="53" y="53"/>
                    <a:pt x="51" y="53"/>
                  </a:cubicBezTo>
                  <a:close/>
                  <a:moveTo>
                    <a:pt x="51" y="37"/>
                  </a:moveTo>
                  <a:cubicBezTo>
                    <a:pt x="48" y="37"/>
                    <a:pt x="47" y="35"/>
                    <a:pt x="47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30"/>
                    <a:pt x="48" y="28"/>
                    <a:pt x="51" y="28"/>
                  </a:cubicBezTo>
                  <a:cubicBezTo>
                    <a:pt x="53" y="28"/>
                    <a:pt x="54" y="30"/>
                    <a:pt x="54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5"/>
                    <a:pt x="53" y="37"/>
                    <a:pt x="51" y="37"/>
                  </a:cubicBezTo>
                  <a:close/>
                  <a:moveTo>
                    <a:pt x="49" y="20"/>
                  </a:moveTo>
                  <a:cubicBezTo>
                    <a:pt x="47" y="20"/>
                    <a:pt x="46" y="19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6"/>
                    <a:pt x="45" y="13"/>
                    <a:pt x="47" y="13"/>
                  </a:cubicBezTo>
                  <a:cubicBezTo>
                    <a:pt x="49" y="12"/>
                    <a:pt x="51" y="13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3" y="17"/>
                    <a:pt x="52" y="19"/>
                    <a:pt x="50" y="20"/>
                  </a:cubicBezTo>
                  <a:cubicBezTo>
                    <a:pt x="50" y="20"/>
                    <a:pt x="49" y="20"/>
                    <a:pt x="49" y="20"/>
                  </a:cubicBezTo>
                  <a:close/>
                  <a:moveTo>
                    <a:pt x="37" y="9"/>
                  </a:moveTo>
                  <a:cubicBezTo>
                    <a:pt x="36" y="9"/>
                    <a:pt x="36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8"/>
                    <a:pt x="32" y="6"/>
                    <a:pt x="33" y="4"/>
                  </a:cubicBezTo>
                  <a:cubicBezTo>
                    <a:pt x="34" y="2"/>
                    <a:pt x="36" y="1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0" y="3"/>
                    <a:pt x="41" y="5"/>
                    <a:pt x="40" y="7"/>
                  </a:cubicBezTo>
                  <a:cubicBezTo>
                    <a:pt x="40" y="8"/>
                    <a:pt x="38" y="9"/>
                    <a:pt x="37" y="9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8" y="8"/>
                    <a:pt x="16" y="6"/>
                    <a:pt x="16" y="4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4" y="2"/>
                    <a:pt x="24" y="4"/>
                  </a:cubicBezTo>
                  <a:cubicBezTo>
                    <a:pt x="24" y="6"/>
                    <a:pt x="23" y="8"/>
                    <a:pt x="20" y="8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Freeform 57">
              <a:extLst>
                <a:ext uri="{FF2B5EF4-FFF2-40B4-BE49-F238E27FC236}">
                  <a16:creationId xmlns:a16="http://schemas.microsoft.com/office/drawing/2014/main" id="{B89057CC-FE44-8C41-9668-770D710F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20" y="4004521"/>
              <a:ext cx="16329" cy="19051"/>
            </a:xfrm>
            <a:custGeom>
              <a:avLst/>
              <a:gdLst>
                <a:gd name="T0" fmla="*/ 4 w 7"/>
                <a:gd name="T1" fmla="*/ 8 h 8"/>
                <a:gd name="T2" fmla="*/ 0 w 7"/>
                <a:gd name="T3" fmla="*/ 4 h 8"/>
                <a:gd name="T4" fmla="*/ 4 w 7"/>
                <a:gd name="T5" fmla="*/ 0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4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Freeform 58">
              <a:extLst>
                <a:ext uri="{FF2B5EF4-FFF2-40B4-BE49-F238E27FC236}">
                  <a16:creationId xmlns:a16="http://schemas.microsoft.com/office/drawing/2014/main" id="{8D893723-A16C-1542-A810-C6224CB52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63" y="4014047"/>
              <a:ext cx="288487" cy="266714"/>
            </a:xfrm>
            <a:custGeom>
              <a:avLst/>
              <a:gdLst>
                <a:gd name="T0" fmla="*/ 118 w 119"/>
                <a:gd name="T1" fmla="*/ 50 h 110"/>
                <a:gd name="T2" fmla="*/ 117 w 119"/>
                <a:gd name="T3" fmla="*/ 45 h 110"/>
                <a:gd name="T4" fmla="*/ 112 w 119"/>
                <a:gd name="T5" fmla="*/ 44 h 110"/>
                <a:gd name="T6" fmla="*/ 117 w 119"/>
                <a:gd name="T7" fmla="*/ 45 h 110"/>
                <a:gd name="T8" fmla="*/ 117 w 119"/>
                <a:gd name="T9" fmla="*/ 44 h 110"/>
                <a:gd name="T10" fmla="*/ 113 w 119"/>
                <a:gd name="T11" fmla="*/ 32 h 110"/>
                <a:gd name="T12" fmla="*/ 99 w 119"/>
                <a:gd name="T13" fmla="*/ 13 h 110"/>
                <a:gd name="T14" fmla="*/ 81 w 119"/>
                <a:gd name="T15" fmla="*/ 2 h 110"/>
                <a:gd name="T16" fmla="*/ 73 w 119"/>
                <a:gd name="T17" fmla="*/ 0 h 110"/>
                <a:gd name="T18" fmla="*/ 67 w 119"/>
                <a:gd name="T19" fmla="*/ 4 h 110"/>
                <a:gd name="T20" fmla="*/ 65 w 119"/>
                <a:gd name="T21" fmla="*/ 12 h 110"/>
                <a:gd name="T22" fmla="*/ 59 w 119"/>
                <a:gd name="T23" fmla="*/ 18 h 110"/>
                <a:gd name="T24" fmla="*/ 53 w 119"/>
                <a:gd name="T25" fmla="*/ 12 h 110"/>
                <a:gd name="T26" fmla="*/ 52 w 119"/>
                <a:gd name="T27" fmla="*/ 6 h 110"/>
                <a:gd name="T28" fmla="*/ 44 w 119"/>
                <a:gd name="T29" fmla="*/ 0 h 110"/>
                <a:gd name="T30" fmla="*/ 33 w 119"/>
                <a:gd name="T31" fmla="*/ 3 h 110"/>
                <a:gd name="T32" fmla="*/ 13 w 119"/>
                <a:gd name="T33" fmla="*/ 19 h 110"/>
                <a:gd name="T34" fmla="*/ 9 w 119"/>
                <a:gd name="T35" fmla="*/ 24 h 110"/>
                <a:gd name="T36" fmla="*/ 7 w 119"/>
                <a:gd name="T37" fmla="*/ 28 h 110"/>
                <a:gd name="T38" fmla="*/ 3 w 119"/>
                <a:gd name="T39" fmla="*/ 37 h 110"/>
                <a:gd name="T40" fmla="*/ 3 w 119"/>
                <a:gd name="T41" fmla="*/ 37 h 110"/>
                <a:gd name="T42" fmla="*/ 0 w 119"/>
                <a:gd name="T43" fmla="*/ 53 h 110"/>
                <a:gd name="T44" fmla="*/ 0 w 119"/>
                <a:gd name="T45" fmla="*/ 109 h 110"/>
                <a:gd name="T46" fmla="*/ 0 w 119"/>
                <a:gd name="T47" fmla="*/ 109 h 110"/>
                <a:gd name="T48" fmla="*/ 0 w 119"/>
                <a:gd name="T49" fmla="*/ 110 h 110"/>
                <a:gd name="T50" fmla="*/ 20 w 119"/>
                <a:gd name="T51" fmla="*/ 107 h 110"/>
                <a:gd name="T52" fmla="*/ 40 w 119"/>
                <a:gd name="T53" fmla="*/ 99 h 110"/>
                <a:gd name="T54" fmla="*/ 47 w 119"/>
                <a:gd name="T55" fmla="*/ 93 h 110"/>
                <a:gd name="T56" fmla="*/ 50 w 119"/>
                <a:gd name="T57" fmla="*/ 88 h 110"/>
                <a:gd name="T58" fmla="*/ 53 w 119"/>
                <a:gd name="T59" fmla="*/ 74 h 110"/>
                <a:gd name="T60" fmla="*/ 53 w 119"/>
                <a:gd name="T61" fmla="*/ 67 h 110"/>
                <a:gd name="T62" fmla="*/ 53 w 119"/>
                <a:gd name="T63" fmla="*/ 63 h 110"/>
                <a:gd name="T64" fmla="*/ 53 w 119"/>
                <a:gd name="T65" fmla="*/ 53 h 110"/>
                <a:gd name="T66" fmla="*/ 53 w 119"/>
                <a:gd name="T67" fmla="*/ 53 h 110"/>
                <a:gd name="T68" fmla="*/ 53 w 119"/>
                <a:gd name="T69" fmla="*/ 44 h 110"/>
                <a:gd name="T70" fmla="*/ 54 w 119"/>
                <a:gd name="T71" fmla="*/ 40 h 110"/>
                <a:gd name="T72" fmla="*/ 60 w 119"/>
                <a:gd name="T73" fmla="*/ 37 h 110"/>
                <a:gd name="T74" fmla="*/ 65 w 119"/>
                <a:gd name="T75" fmla="*/ 43 h 110"/>
                <a:gd name="T76" fmla="*/ 65 w 119"/>
                <a:gd name="T77" fmla="*/ 44 h 110"/>
                <a:gd name="T78" fmla="*/ 65 w 119"/>
                <a:gd name="T79" fmla="*/ 58 h 110"/>
                <a:gd name="T80" fmla="*/ 65 w 119"/>
                <a:gd name="T81" fmla="*/ 58 h 110"/>
                <a:gd name="T82" fmla="*/ 65 w 119"/>
                <a:gd name="T83" fmla="*/ 79 h 110"/>
                <a:gd name="T84" fmla="*/ 65 w 119"/>
                <a:gd name="T85" fmla="*/ 80 h 110"/>
                <a:gd name="T86" fmla="*/ 70 w 119"/>
                <a:gd name="T87" fmla="*/ 91 h 110"/>
                <a:gd name="T88" fmla="*/ 77 w 119"/>
                <a:gd name="T89" fmla="*/ 98 h 110"/>
                <a:gd name="T90" fmla="*/ 82 w 119"/>
                <a:gd name="T91" fmla="*/ 101 h 110"/>
                <a:gd name="T92" fmla="*/ 97 w 119"/>
                <a:gd name="T93" fmla="*/ 107 h 110"/>
                <a:gd name="T94" fmla="*/ 111 w 119"/>
                <a:gd name="T95" fmla="*/ 109 h 110"/>
                <a:gd name="T96" fmla="*/ 117 w 119"/>
                <a:gd name="T97" fmla="*/ 110 h 110"/>
                <a:gd name="T98" fmla="*/ 118 w 119"/>
                <a:gd name="T99" fmla="*/ 109 h 110"/>
                <a:gd name="T100" fmla="*/ 118 w 119"/>
                <a:gd name="T101" fmla="*/ 79 h 110"/>
                <a:gd name="T102" fmla="*/ 118 w 119"/>
                <a:gd name="T103" fmla="*/ 5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9" h="110">
                  <a:moveTo>
                    <a:pt x="118" y="50"/>
                  </a:moveTo>
                  <a:cubicBezTo>
                    <a:pt x="118" y="48"/>
                    <a:pt x="118" y="47"/>
                    <a:pt x="117" y="45"/>
                  </a:cubicBezTo>
                  <a:cubicBezTo>
                    <a:pt x="115" y="45"/>
                    <a:pt x="114" y="44"/>
                    <a:pt x="112" y="44"/>
                  </a:cubicBezTo>
                  <a:cubicBezTo>
                    <a:pt x="114" y="44"/>
                    <a:pt x="115" y="45"/>
                    <a:pt x="117" y="45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39"/>
                    <a:pt x="115" y="36"/>
                    <a:pt x="113" y="32"/>
                  </a:cubicBezTo>
                  <a:cubicBezTo>
                    <a:pt x="110" y="25"/>
                    <a:pt x="105" y="18"/>
                    <a:pt x="99" y="13"/>
                  </a:cubicBezTo>
                  <a:cubicBezTo>
                    <a:pt x="94" y="8"/>
                    <a:pt x="88" y="4"/>
                    <a:pt x="81" y="2"/>
                  </a:cubicBezTo>
                  <a:cubicBezTo>
                    <a:pt x="79" y="1"/>
                    <a:pt x="76" y="0"/>
                    <a:pt x="73" y="0"/>
                  </a:cubicBezTo>
                  <a:cubicBezTo>
                    <a:pt x="70" y="0"/>
                    <a:pt x="68" y="2"/>
                    <a:pt x="67" y="4"/>
                  </a:cubicBezTo>
                  <a:cubicBezTo>
                    <a:pt x="65" y="7"/>
                    <a:pt x="65" y="9"/>
                    <a:pt x="65" y="12"/>
                  </a:cubicBezTo>
                  <a:cubicBezTo>
                    <a:pt x="65" y="15"/>
                    <a:pt x="62" y="18"/>
                    <a:pt x="59" y="18"/>
                  </a:cubicBezTo>
                  <a:cubicBezTo>
                    <a:pt x="56" y="18"/>
                    <a:pt x="53" y="15"/>
                    <a:pt x="53" y="12"/>
                  </a:cubicBezTo>
                  <a:cubicBezTo>
                    <a:pt x="53" y="10"/>
                    <a:pt x="53" y="8"/>
                    <a:pt x="52" y="6"/>
                  </a:cubicBezTo>
                  <a:cubicBezTo>
                    <a:pt x="51" y="2"/>
                    <a:pt x="48" y="0"/>
                    <a:pt x="44" y="0"/>
                  </a:cubicBezTo>
                  <a:cubicBezTo>
                    <a:pt x="40" y="0"/>
                    <a:pt x="36" y="2"/>
                    <a:pt x="33" y="3"/>
                  </a:cubicBezTo>
                  <a:cubicBezTo>
                    <a:pt x="25" y="7"/>
                    <a:pt x="18" y="12"/>
                    <a:pt x="13" y="19"/>
                  </a:cubicBezTo>
                  <a:cubicBezTo>
                    <a:pt x="12" y="21"/>
                    <a:pt x="11" y="22"/>
                    <a:pt x="9" y="24"/>
                  </a:cubicBezTo>
                  <a:cubicBezTo>
                    <a:pt x="8" y="25"/>
                    <a:pt x="7" y="27"/>
                    <a:pt x="7" y="28"/>
                  </a:cubicBezTo>
                  <a:cubicBezTo>
                    <a:pt x="5" y="31"/>
                    <a:pt x="4" y="34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42"/>
                    <a:pt x="0" y="47"/>
                    <a:pt x="0" y="53"/>
                  </a:cubicBezTo>
                  <a:cubicBezTo>
                    <a:pt x="0" y="72"/>
                    <a:pt x="0" y="90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7" y="109"/>
                    <a:pt x="14" y="109"/>
                    <a:pt x="20" y="107"/>
                  </a:cubicBezTo>
                  <a:cubicBezTo>
                    <a:pt x="27" y="106"/>
                    <a:pt x="34" y="103"/>
                    <a:pt x="40" y="99"/>
                  </a:cubicBezTo>
                  <a:cubicBezTo>
                    <a:pt x="42" y="98"/>
                    <a:pt x="45" y="96"/>
                    <a:pt x="47" y="93"/>
                  </a:cubicBezTo>
                  <a:cubicBezTo>
                    <a:pt x="48" y="92"/>
                    <a:pt x="49" y="90"/>
                    <a:pt x="50" y="88"/>
                  </a:cubicBezTo>
                  <a:cubicBezTo>
                    <a:pt x="53" y="84"/>
                    <a:pt x="53" y="79"/>
                    <a:pt x="53" y="74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6"/>
                    <a:pt x="53" y="64"/>
                    <a:pt x="53" y="6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0"/>
                    <a:pt x="53" y="47"/>
                    <a:pt x="53" y="44"/>
                  </a:cubicBezTo>
                  <a:cubicBezTo>
                    <a:pt x="53" y="42"/>
                    <a:pt x="53" y="41"/>
                    <a:pt x="54" y="40"/>
                  </a:cubicBezTo>
                  <a:cubicBezTo>
                    <a:pt x="55" y="38"/>
                    <a:pt x="58" y="37"/>
                    <a:pt x="60" y="37"/>
                  </a:cubicBezTo>
                  <a:cubicBezTo>
                    <a:pt x="63" y="38"/>
                    <a:pt x="65" y="40"/>
                    <a:pt x="65" y="43"/>
                  </a:cubicBezTo>
                  <a:cubicBezTo>
                    <a:pt x="65" y="43"/>
                    <a:pt x="65" y="43"/>
                    <a:pt x="65" y="44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65"/>
                    <a:pt x="65" y="72"/>
                    <a:pt x="65" y="79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6" y="84"/>
                    <a:pt x="67" y="88"/>
                    <a:pt x="70" y="91"/>
                  </a:cubicBezTo>
                  <a:cubicBezTo>
                    <a:pt x="72" y="94"/>
                    <a:pt x="74" y="96"/>
                    <a:pt x="77" y="98"/>
                  </a:cubicBezTo>
                  <a:cubicBezTo>
                    <a:pt x="78" y="99"/>
                    <a:pt x="80" y="100"/>
                    <a:pt x="82" y="101"/>
                  </a:cubicBezTo>
                  <a:cubicBezTo>
                    <a:pt x="87" y="104"/>
                    <a:pt x="92" y="106"/>
                    <a:pt x="97" y="107"/>
                  </a:cubicBezTo>
                  <a:cubicBezTo>
                    <a:pt x="102" y="108"/>
                    <a:pt x="107" y="109"/>
                    <a:pt x="111" y="109"/>
                  </a:cubicBezTo>
                  <a:cubicBezTo>
                    <a:pt x="113" y="109"/>
                    <a:pt x="115" y="109"/>
                    <a:pt x="117" y="110"/>
                  </a:cubicBezTo>
                  <a:cubicBezTo>
                    <a:pt x="118" y="110"/>
                    <a:pt x="118" y="110"/>
                    <a:pt x="118" y="109"/>
                  </a:cubicBezTo>
                  <a:cubicBezTo>
                    <a:pt x="118" y="99"/>
                    <a:pt x="118" y="89"/>
                    <a:pt x="118" y="79"/>
                  </a:cubicBezTo>
                  <a:cubicBezTo>
                    <a:pt x="118" y="69"/>
                    <a:pt x="119" y="60"/>
                    <a:pt x="118" y="5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6" name="Freeform 303">
            <a:extLst>
              <a:ext uri="{FF2B5EF4-FFF2-40B4-BE49-F238E27FC236}">
                <a16:creationId xmlns:a16="http://schemas.microsoft.com/office/drawing/2014/main" id="{9F645686-30CE-F140-AD00-9934D9494805}"/>
              </a:ext>
            </a:extLst>
          </p:cNvPr>
          <p:cNvSpPr>
            <a:spLocks/>
          </p:cNvSpPr>
          <p:nvPr/>
        </p:nvSpPr>
        <p:spPr bwMode="auto">
          <a:xfrm>
            <a:off x="7721901" y="3616207"/>
            <a:ext cx="2304731" cy="860565"/>
          </a:xfrm>
          <a:custGeom>
            <a:avLst/>
            <a:gdLst>
              <a:gd name="T0" fmla="*/ 658 w 658"/>
              <a:gd name="T1" fmla="*/ 56 h 113"/>
              <a:gd name="T2" fmla="*/ 601 w 658"/>
              <a:gd name="T3" fmla="*/ 113 h 113"/>
              <a:gd name="T4" fmla="*/ 57 w 658"/>
              <a:gd name="T5" fmla="*/ 113 h 113"/>
              <a:gd name="T6" fmla="*/ 0 w 658"/>
              <a:gd name="T7" fmla="*/ 56 h 113"/>
              <a:gd name="T8" fmla="*/ 0 w 658"/>
              <a:gd name="T9" fmla="*/ 56 h 113"/>
              <a:gd name="T10" fmla="*/ 57 w 658"/>
              <a:gd name="T11" fmla="*/ 0 h 113"/>
              <a:gd name="T12" fmla="*/ 601 w 658"/>
              <a:gd name="T13" fmla="*/ 0 h 113"/>
              <a:gd name="T14" fmla="*/ 658 w 658"/>
              <a:gd name="T15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8" h="113">
                <a:moveTo>
                  <a:pt x="658" y="56"/>
                </a:moveTo>
                <a:cubicBezTo>
                  <a:pt x="658" y="88"/>
                  <a:pt x="632" y="113"/>
                  <a:pt x="601" y="113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25" y="113"/>
                  <a:pt x="0" y="88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5"/>
                  <a:pt x="25" y="0"/>
                  <a:pt x="57" y="0"/>
                </a:cubicBezTo>
                <a:cubicBezTo>
                  <a:pt x="601" y="0"/>
                  <a:pt x="601" y="0"/>
                  <a:pt x="601" y="0"/>
                </a:cubicBezTo>
                <a:cubicBezTo>
                  <a:pt x="632" y="0"/>
                  <a:pt x="658" y="25"/>
                  <a:pt x="658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Socio-economic</a:t>
            </a:r>
          </a:p>
        </p:txBody>
      </p:sp>
      <p:sp>
        <p:nvSpPr>
          <p:cNvPr id="107" name="TextBox 45">
            <a:extLst>
              <a:ext uri="{FF2B5EF4-FFF2-40B4-BE49-F238E27FC236}">
                <a16:creationId xmlns:a16="http://schemas.microsoft.com/office/drawing/2014/main" id="{FD6060B7-32A8-9745-8969-417C474BF89F}"/>
              </a:ext>
            </a:extLst>
          </p:cNvPr>
          <p:cNvSpPr txBox="1"/>
          <p:nvPr/>
        </p:nvSpPr>
        <p:spPr>
          <a:xfrm>
            <a:off x="6365997" y="3832309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€</a:t>
            </a:r>
          </a:p>
        </p:txBody>
      </p:sp>
      <p:grpSp>
        <p:nvGrpSpPr>
          <p:cNvPr id="108" name="Group 46">
            <a:extLst>
              <a:ext uri="{FF2B5EF4-FFF2-40B4-BE49-F238E27FC236}">
                <a16:creationId xmlns:a16="http://schemas.microsoft.com/office/drawing/2014/main" id="{15B8C08D-C8E0-B341-963C-45649ECD9A47}"/>
              </a:ext>
            </a:extLst>
          </p:cNvPr>
          <p:cNvGrpSpPr>
            <a:grpSpLocks noChangeAspect="1"/>
          </p:cNvGrpSpPr>
          <p:nvPr/>
        </p:nvGrpSpPr>
        <p:grpSpPr>
          <a:xfrm>
            <a:off x="6447362" y="1939307"/>
            <a:ext cx="531401" cy="491657"/>
            <a:chOff x="-3856038" y="2527300"/>
            <a:chExt cx="261938" cy="263525"/>
          </a:xfrm>
        </p:grpSpPr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F81EE81E-AB26-C741-8703-FD7CC0545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24276" y="2659063"/>
              <a:ext cx="130175" cy="130175"/>
            </a:xfrm>
            <a:custGeom>
              <a:avLst/>
              <a:gdLst>
                <a:gd name="T0" fmla="*/ 51 w 95"/>
                <a:gd name="T1" fmla="*/ 0 h 94"/>
                <a:gd name="T2" fmla="*/ 91 w 95"/>
                <a:gd name="T3" fmla="*/ 40 h 94"/>
                <a:gd name="T4" fmla="*/ 91 w 95"/>
                <a:gd name="T5" fmla="*/ 57 h 94"/>
                <a:gd name="T6" fmla="*/ 57 w 95"/>
                <a:gd name="T7" fmla="*/ 90 h 94"/>
                <a:gd name="T8" fmla="*/ 40 w 95"/>
                <a:gd name="T9" fmla="*/ 90 h 94"/>
                <a:gd name="T10" fmla="*/ 0 w 95"/>
                <a:gd name="T11" fmla="*/ 5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94">
                  <a:moveTo>
                    <a:pt x="51" y="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5" y="44"/>
                    <a:pt x="95" y="52"/>
                    <a:pt x="91" y="57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3" y="94"/>
                    <a:pt x="45" y="94"/>
                    <a:pt x="40" y="90"/>
                  </a:cubicBezTo>
                  <a:cubicBezTo>
                    <a:pt x="0" y="50"/>
                    <a:pt x="0" y="50"/>
                    <a:pt x="0" y="50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ECED0AF7-6E60-2147-9574-5412181AE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6038" y="2527300"/>
              <a:ext cx="131763" cy="131763"/>
            </a:xfrm>
            <a:custGeom>
              <a:avLst/>
              <a:gdLst>
                <a:gd name="T0" fmla="*/ 45 w 95"/>
                <a:gd name="T1" fmla="*/ 95 h 95"/>
                <a:gd name="T2" fmla="*/ 5 w 95"/>
                <a:gd name="T3" fmla="*/ 54 h 95"/>
                <a:gd name="T4" fmla="*/ 5 w 95"/>
                <a:gd name="T5" fmla="*/ 38 h 95"/>
                <a:gd name="T6" fmla="*/ 38 w 95"/>
                <a:gd name="T7" fmla="*/ 4 h 95"/>
                <a:gd name="T8" fmla="*/ 55 w 95"/>
                <a:gd name="T9" fmla="*/ 4 h 95"/>
                <a:gd name="T10" fmla="*/ 95 w 95"/>
                <a:gd name="T11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95">
                  <a:moveTo>
                    <a:pt x="45" y="95"/>
                  </a:moveTo>
                  <a:cubicBezTo>
                    <a:pt x="5" y="54"/>
                    <a:pt x="5" y="54"/>
                    <a:pt x="5" y="54"/>
                  </a:cubicBezTo>
                  <a:cubicBezTo>
                    <a:pt x="0" y="50"/>
                    <a:pt x="0" y="42"/>
                    <a:pt x="5" y="3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0"/>
                    <a:pt x="51" y="0"/>
                    <a:pt x="55" y="4"/>
                  </a:cubicBezTo>
                  <a:cubicBezTo>
                    <a:pt x="95" y="44"/>
                    <a:pt x="95" y="44"/>
                    <a:pt x="95" y="44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9FFFE2C1-0926-E449-BE45-A9BFCD77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746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58E27F17-3D61-3A42-BDCB-CDA8FF73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55587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389AE9BA-95AD-D842-8208-67A0FEE05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61937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B0A88636-A842-AE4E-937B-F63D84F2A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396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D219361F-BFAD-F941-ADD3-5D6EA21A6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587625"/>
              <a:ext cx="7938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10D9EDFB-2865-CE49-8496-49A73644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093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E1A67706-2852-E041-A164-240C42E7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69081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C977712E-E085-F543-9F2D-10577DD4D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75431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FEE6A9A5-DE58-EA40-B3EB-75598431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2743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0D81469D-EB37-864E-ABCA-5B538BDF4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722563"/>
              <a:ext cx="6350" cy="6350"/>
            </a:xfrm>
            <a:custGeom>
              <a:avLst/>
              <a:gdLst>
                <a:gd name="T0" fmla="*/ 4 w 5"/>
                <a:gd name="T1" fmla="*/ 1 h 5"/>
                <a:gd name="T2" fmla="*/ 4 w 5"/>
                <a:gd name="T3" fmla="*/ 4 h 5"/>
                <a:gd name="T4" fmla="*/ 1 w 5"/>
                <a:gd name="T5" fmla="*/ 4 h 5"/>
                <a:gd name="T6" fmla="*/ 1 w 5"/>
                <a:gd name="T7" fmla="*/ 1 h 5"/>
                <a:gd name="T8" fmla="*/ 4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1"/>
                  </a:moveTo>
                  <a:cubicBezTo>
                    <a:pt x="5" y="2"/>
                    <a:pt x="5" y="3"/>
                    <a:pt x="4" y="4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35412262-E60B-3548-88AB-6F87EE617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6038" y="2527300"/>
              <a:ext cx="261938" cy="263525"/>
            </a:xfrm>
            <a:custGeom>
              <a:avLst/>
              <a:gdLst>
                <a:gd name="T0" fmla="*/ 38 w 190"/>
                <a:gd name="T1" fmla="*/ 185 h 190"/>
                <a:gd name="T2" fmla="*/ 5 w 190"/>
                <a:gd name="T3" fmla="*/ 152 h 190"/>
                <a:gd name="T4" fmla="*/ 5 w 190"/>
                <a:gd name="T5" fmla="*/ 135 h 190"/>
                <a:gd name="T6" fmla="*/ 135 w 190"/>
                <a:gd name="T7" fmla="*/ 4 h 190"/>
                <a:gd name="T8" fmla="*/ 152 w 190"/>
                <a:gd name="T9" fmla="*/ 4 h 190"/>
                <a:gd name="T10" fmla="*/ 186 w 190"/>
                <a:gd name="T11" fmla="*/ 38 h 190"/>
                <a:gd name="T12" fmla="*/ 186 w 190"/>
                <a:gd name="T13" fmla="*/ 54 h 190"/>
                <a:gd name="T14" fmla="*/ 55 w 190"/>
                <a:gd name="T15" fmla="*/ 185 h 190"/>
                <a:gd name="T16" fmla="*/ 38 w 190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90">
                  <a:moveTo>
                    <a:pt x="38" y="185"/>
                  </a:moveTo>
                  <a:cubicBezTo>
                    <a:pt x="5" y="152"/>
                    <a:pt x="5" y="152"/>
                    <a:pt x="5" y="152"/>
                  </a:cubicBezTo>
                  <a:cubicBezTo>
                    <a:pt x="0" y="147"/>
                    <a:pt x="0" y="139"/>
                    <a:pt x="5" y="135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40" y="0"/>
                    <a:pt x="148" y="0"/>
                    <a:pt x="152" y="4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90" y="42"/>
                    <a:pt x="190" y="50"/>
                    <a:pt x="186" y="54"/>
                  </a:cubicBezTo>
                  <a:cubicBezTo>
                    <a:pt x="55" y="185"/>
                    <a:pt x="55" y="185"/>
                    <a:pt x="55" y="185"/>
                  </a:cubicBezTo>
                  <a:cubicBezTo>
                    <a:pt x="51" y="190"/>
                    <a:pt x="43" y="190"/>
                    <a:pt x="38" y="185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0B5359F9-D797-4F46-932F-F6FE52212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55587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969DC865-611F-6A46-9F49-1A8735B4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2743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763FDBD8-F16E-ED4D-B85D-D1592282C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9093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F9B52EA9-91C8-E64F-9C9B-1541E73C2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61937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59F75A87-937B-7743-841D-1CF30BD2E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59188" y="2587625"/>
              <a:ext cx="6350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AD51A3EB-F2B8-F34B-87A7-7377E2C9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69081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038CF93E-1719-6743-BB7D-4FCB13E11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396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6EA3B6C5-44CE-4F43-AAD9-490CE6586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746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46BD4833-4936-A449-AF40-81F0A5E24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75431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C9550E64-A535-FD43-A015-3E228E52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95713" y="2722563"/>
              <a:ext cx="7938" cy="6350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4 h 5"/>
                <a:gd name="T4" fmla="*/ 1 w 5"/>
                <a:gd name="T5" fmla="*/ 1 h 5"/>
                <a:gd name="T6" fmla="*/ 4 w 5"/>
                <a:gd name="T7" fmla="*/ 1 h 5"/>
                <a:gd name="T8" fmla="*/ 4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5" y="3"/>
                    <a:pt x="4" y="4"/>
                  </a:cubicBez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013BF1B9-CAE6-7543-98CB-F4510616C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75076" y="2606675"/>
              <a:ext cx="103188" cy="103188"/>
            </a:xfrm>
            <a:custGeom>
              <a:avLst/>
              <a:gdLst>
                <a:gd name="T0" fmla="*/ 25 w 65"/>
                <a:gd name="T1" fmla="*/ 65 h 65"/>
                <a:gd name="T2" fmla="*/ 0 w 65"/>
                <a:gd name="T3" fmla="*/ 40 h 65"/>
                <a:gd name="T4" fmla="*/ 40 w 65"/>
                <a:gd name="T5" fmla="*/ 0 h 65"/>
                <a:gd name="T6" fmla="*/ 65 w 65"/>
                <a:gd name="T7" fmla="*/ 25 h 65"/>
                <a:gd name="T8" fmla="*/ 25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25" y="65"/>
                  </a:moveTo>
                  <a:lnTo>
                    <a:pt x="0" y="40"/>
                  </a:lnTo>
                  <a:lnTo>
                    <a:pt x="40" y="0"/>
                  </a:lnTo>
                  <a:lnTo>
                    <a:pt x="65" y="25"/>
                  </a:lnTo>
                  <a:lnTo>
                    <a:pt x="25" y="65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34" name="Text Placeholder 3">
            <a:extLst>
              <a:ext uri="{FF2B5EF4-FFF2-40B4-BE49-F238E27FC236}">
                <a16:creationId xmlns:a16="http://schemas.microsoft.com/office/drawing/2014/main" id="{47C00FC1-E712-EE43-A1D6-18B1E7C40EB5}"/>
              </a:ext>
            </a:extLst>
          </p:cNvPr>
          <p:cNvSpPr txBox="1">
            <a:spLocks/>
          </p:cNvSpPr>
          <p:nvPr/>
        </p:nvSpPr>
        <p:spPr>
          <a:xfrm>
            <a:off x="838201" y="836712"/>
            <a:ext cx="6209377" cy="331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Text Placeholder 4">
            <a:extLst>
              <a:ext uri="{FF2B5EF4-FFF2-40B4-BE49-F238E27FC236}">
                <a16:creationId xmlns:a16="http://schemas.microsoft.com/office/drawing/2014/main" id="{DB35CCF6-1854-6A4B-98E7-91DBB6AF15AA}"/>
              </a:ext>
            </a:extLst>
          </p:cNvPr>
          <p:cNvSpPr txBox="1">
            <a:spLocks/>
          </p:cNvSpPr>
          <p:nvPr/>
        </p:nvSpPr>
        <p:spPr>
          <a:xfrm>
            <a:off x="6570929" y="5934204"/>
            <a:ext cx="5402213" cy="5895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12767-6DA6-A6D3-4409-D9E2D3C1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 for treatment decisions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F632-8F1E-4E1E-9FEF-B8B85666D7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RRMM, relapsed/refractory multiple myeloma</a:t>
            </a:r>
          </a:p>
          <a:p>
            <a:r>
              <a:rPr lang="en-GB" dirty="0"/>
              <a:t>1. </a:t>
            </a:r>
            <a:r>
              <a:rPr lang="en-GB" dirty="0">
                <a:solidFill>
                  <a:schemeClr val="tx2"/>
                </a:solidFill>
              </a:rPr>
              <a:t>Nijhof IS, et al. Drugs 2018;78:19-37; 2. Orlowski RZ, et al. Clin Cancer Res. 2016;22:5443-5452; 3. Baz R, et al. Support Care Cancer. 2015;23:2789-2797;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4. Goodwin JA, et al. Cancer Nurs. 2013;36:301-308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71EC7C-73F8-3643-8ACF-87171A665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6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Hb: haemoglobin; IgG: immunoglobulin; MM, multiple myeloma; PMH, previous medical history; </a:t>
            </a:r>
            <a:br>
              <a:rPr lang="en-GB" dirty="0"/>
            </a:br>
            <a:r>
              <a:rPr lang="en-GB" dirty="0"/>
              <a:t>PS, performance status; R-ISS, revised International Staging System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71 years, retired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Hypertension, paroxysmal atrial fibrillation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bone pain </a:t>
            </a:r>
            <a:b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fatigue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June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kappa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Hb:117 g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normal renal function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Vertebral collapse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1p deletion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 standard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E7F58-C278-87E7-495D-96153C9CED03}"/>
              </a:ext>
            </a:extLst>
          </p:cNvPr>
          <p:cNvGrpSpPr/>
          <p:nvPr/>
        </p:nvGrpSpPr>
        <p:grpSpPr>
          <a:xfrm>
            <a:off x="4282980" y="1514510"/>
            <a:ext cx="1336608" cy="1306905"/>
            <a:chOff x="4735577" y="1514510"/>
            <a:chExt cx="1336608" cy="1306905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4CC0276-2E5B-BCB6-BA23-4469EAB6F68A}"/>
                </a:ext>
              </a:extLst>
            </p:cNvPr>
            <p:cNvSpPr/>
            <p:nvPr/>
          </p:nvSpPr>
          <p:spPr>
            <a:xfrm>
              <a:off x="4757853" y="1547182"/>
              <a:ext cx="1280916" cy="1252451"/>
            </a:xfrm>
            <a:custGeom>
              <a:avLst/>
              <a:gdLst>
                <a:gd name="connsiteX0" fmla="*/ 1280916 w 1280916"/>
                <a:gd name="connsiteY0" fmla="*/ 626226 h 1252451"/>
                <a:gd name="connsiteX1" fmla="*/ 640458 w 1280916"/>
                <a:gd name="connsiteY1" fmla="*/ 1252451 h 1252451"/>
                <a:gd name="connsiteX2" fmla="*/ 0 w 1280916"/>
                <a:gd name="connsiteY2" fmla="*/ 626226 h 1252451"/>
                <a:gd name="connsiteX3" fmla="*/ 640458 w 1280916"/>
                <a:gd name="connsiteY3" fmla="*/ 0 h 1252451"/>
                <a:gd name="connsiteX4" fmla="*/ 1280916 w 1280916"/>
                <a:gd name="connsiteY4" fmla="*/ 626226 h 125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916" h="1252451">
                  <a:moveTo>
                    <a:pt x="1280916" y="626226"/>
                  </a:moveTo>
                  <a:cubicBezTo>
                    <a:pt x="1280916" y="972080"/>
                    <a:pt x="994173" y="1252451"/>
                    <a:pt x="640458" y="1252451"/>
                  </a:cubicBezTo>
                  <a:cubicBezTo>
                    <a:pt x="286743" y="1252451"/>
                    <a:pt x="0" y="972080"/>
                    <a:pt x="0" y="626226"/>
                  </a:cubicBezTo>
                  <a:cubicBezTo>
                    <a:pt x="0" y="280371"/>
                    <a:pt x="286743" y="0"/>
                    <a:pt x="640458" y="0"/>
                  </a:cubicBezTo>
                  <a:cubicBezTo>
                    <a:pt x="994173" y="0"/>
                    <a:pt x="1280916" y="280371"/>
                    <a:pt x="1280916" y="626226"/>
                  </a:cubicBezTo>
                  <a:close/>
                </a:path>
              </a:pathLst>
            </a:custGeom>
            <a:solidFill>
              <a:srgbClr val="FFFFFF"/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5B52C77-C056-5360-1D92-54C8214F28E9}"/>
                </a:ext>
              </a:extLst>
            </p:cNvPr>
            <p:cNvSpPr/>
            <p:nvPr/>
          </p:nvSpPr>
          <p:spPr>
            <a:xfrm>
              <a:off x="4735577" y="1514510"/>
              <a:ext cx="1336608" cy="1306905"/>
            </a:xfrm>
            <a:custGeom>
              <a:avLst/>
              <a:gdLst>
                <a:gd name="connsiteX0" fmla="*/ 668304 w 1336608"/>
                <a:gd name="connsiteY0" fmla="*/ 0 h 1306905"/>
                <a:gd name="connsiteX1" fmla="*/ 0 w 1336608"/>
                <a:gd name="connsiteY1" fmla="*/ 653453 h 1306905"/>
                <a:gd name="connsiteX2" fmla="*/ 668304 w 1336608"/>
                <a:gd name="connsiteY2" fmla="*/ 1306906 h 1306905"/>
                <a:gd name="connsiteX3" fmla="*/ 690581 w 1336608"/>
                <a:gd name="connsiteY3" fmla="*/ 1306906 h 1306905"/>
                <a:gd name="connsiteX4" fmla="*/ 690581 w 1336608"/>
                <a:gd name="connsiteY4" fmla="*/ 1306906 h 1306905"/>
                <a:gd name="connsiteX5" fmla="*/ 696150 w 1336608"/>
                <a:gd name="connsiteY5" fmla="*/ 1306906 h 1306905"/>
                <a:gd name="connsiteX6" fmla="*/ 701719 w 1336608"/>
                <a:gd name="connsiteY6" fmla="*/ 1306906 h 1306905"/>
                <a:gd name="connsiteX7" fmla="*/ 707288 w 1336608"/>
                <a:gd name="connsiteY7" fmla="*/ 1306906 h 1306905"/>
                <a:gd name="connsiteX8" fmla="*/ 1336608 w 1336608"/>
                <a:gd name="connsiteY8" fmla="*/ 653453 h 1306905"/>
                <a:gd name="connsiteX9" fmla="*/ 668304 w 1336608"/>
                <a:gd name="connsiteY9" fmla="*/ 0 h 1306905"/>
                <a:gd name="connsiteX10" fmla="*/ 1063717 w 1336608"/>
                <a:gd name="connsiteY10" fmla="*/ 1110870 h 1306905"/>
                <a:gd name="connsiteX11" fmla="*/ 1047010 w 1336608"/>
                <a:gd name="connsiteY11" fmla="*/ 1094534 h 1306905"/>
                <a:gd name="connsiteX12" fmla="*/ 902210 w 1336608"/>
                <a:gd name="connsiteY12" fmla="*/ 1045525 h 1306905"/>
                <a:gd name="connsiteX13" fmla="*/ 824242 w 1336608"/>
                <a:gd name="connsiteY13" fmla="*/ 914834 h 1306905"/>
                <a:gd name="connsiteX14" fmla="*/ 896641 w 1336608"/>
                <a:gd name="connsiteY14" fmla="*/ 784143 h 1306905"/>
                <a:gd name="connsiteX15" fmla="*/ 902210 w 1336608"/>
                <a:gd name="connsiteY15" fmla="*/ 762362 h 1306905"/>
                <a:gd name="connsiteX16" fmla="*/ 918918 w 1336608"/>
                <a:gd name="connsiteY16" fmla="*/ 746025 h 1306905"/>
                <a:gd name="connsiteX17" fmla="*/ 946764 w 1336608"/>
                <a:gd name="connsiteY17" fmla="*/ 637117 h 1306905"/>
                <a:gd name="connsiteX18" fmla="*/ 946764 w 1336608"/>
                <a:gd name="connsiteY18" fmla="*/ 631671 h 1306905"/>
                <a:gd name="connsiteX19" fmla="*/ 924487 w 1336608"/>
                <a:gd name="connsiteY19" fmla="*/ 593553 h 1306905"/>
                <a:gd name="connsiteX20" fmla="*/ 924487 w 1336608"/>
                <a:gd name="connsiteY20" fmla="*/ 462862 h 1306905"/>
                <a:gd name="connsiteX21" fmla="*/ 874364 w 1336608"/>
                <a:gd name="connsiteY21" fmla="*/ 332172 h 1306905"/>
                <a:gd name="connsiteX22" fmla="*/ 668304 w 1336608"/>
                <a:gd name="connsiteY22" fmla="*/ 217818 h 1306905"/>
                <a:gd name="connsiteX23" fmla="*/ 417690 w 1336608"/>
                <a:gd name="connsiteY23" fmla="*/ 462862 h 1306905"/>
                <a:gd name="connsiteX24" fmla="*/ 417690 w 1336608"/>
                <a:gd name="connsiteY24" fmla="*/ 588108 h 1306905"/>
                <a:gd name="connsiteX25" fmla="*/ 395413 w 1336608"/>
                <a:gd name="connsiteY25" fmla="*/ 626226 h 1306905"/>
                <a:gd name="connsiteX26" fmla="*/ 395413 w 1336608"/>
                <a:gd name="connsiteY26" fmla="*/ 631671 h 1306905"/>
                <a:gd name="connsiteX27" fmla="*/ 423259 w 1336608"/>
                <a:gd name="connsiteY27" fmla="*/ 740580 h 1306905"/>
                <a:gd name="connsiteX28" fmla="*/ 439967 w 1336608"/>
                <a:gd name="connsiteY28" fmla="*/ 756916 h 1306905"/>
                <a:gd name="connsiteX29" fmla="*/ 445536 w 1336608"/>
                <a:gd name="connsiteY29" fmla="*/ 778698 h 1306905"/>
                <a:gd name="connsiteX30" fmla="*/ 517936 w 1336608"/>
                <a:gd name="connsiteY30" fmla="*/ 909389 h 1306905"/>
                <a:gd name="connsiteX31" fmla="*/ 439967 w 1336608"/>
                <a:gd name="connsiteY31" fmla="*/ 1040079 h 1306905"/>
                <a:gd name="connsiteX32" fmla="*/ 289598 w 1336608"/>
                <a:gd name="connsiteY32" fmla="*/ 1089088 h 1306905"/>
                <a:gd name="connsiteX33" fmla="*/ 272891 w 1336608"/>
                <a:gd name="connsiteY33" fmla="*/ 1105424 h 1306905"/>
                <a:gd name="connsiteX34" fmla="*/ 55692 w 1336608"/>
                <a:gd name="connsiteY34" fmla="*/ 648007 h 1306905"/>
                <a:gd name="connsiteX35" fmla="*/ 668304 w 1336608"/>
                <a:gd name="connsiteY35" fmla="*/ 54454 h 1306905"/>
                <a:gd name="connsiteX36" fmla="*/ 1280916 w 1336608"/>
                <a:gd name="connsiteY36" fmla="*/ 653453 h 1306905"/>
                <a:gd name="connsiteX37" fmla="*/ 1063717 w 1336608"/>
                <a:gd name="connsiteY37" fmla="*/ 1110870 h 13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36608" h="1306905">
                  <a:moveTo>
                    <a:pt x="668304" y="0"/>
                  </a:moveTo>
                  <a:cubicBezTo>
                    <a:pt x="300737" y="0"/>
                    <a:pt x="0" y="294054"/>
                    <a:pt x="0" y="653453"/>
                  </a:cubicBezTo>
                  <a:cubicBezTo>
                    <a:pt x="0" y="1012852"/>
                    <a:pt x="300737" y="1306906"/>
                    <a:pt x="668304" y="1306906"/>
                  </a:cubicBezTo>
                  <a:cubicBezTo>
                    <a:pt x="673873" y="1306906"/>
                    <a:pt x="679442" y="1306906"/>
                    <a:pt x="690581" y="1306906"/>
                  </a:cubicBezTo>
                  <a:lnTo>
                    <a:pt x="690581" y="1306906"/>
                  </a:lnTo>
                  <a:cubicBezTo>
                    <a:pt x="690581" y="1306906"/>
                    <a:pt x="696150" y="1306906"/>
                    <a:pt x="696150" y="1306906"/>
                  </a:cubicBezTo>
                  <a:cubicBezTo>
                    <a:pt x="696150" y="1306906"/>
                    <a:pt x="701719" y="1306906"/>
                    <a:pt x="701719" y="1306906"/>
                  </a:cubicBezTo>
                  <a:lnTo>
                    <a:pt x="707288" y="1306906"/>
                  </a:lnTo>
                  <a:cubicBezTo>
                    <a:pt x="1058148" y="1285124"/>
                    <a:pt x="1336608" y="1001961"/>
                    <a:pt x="1336608" y="653453"/>
                  </a:cubicBezTo>
                  <a:cubicBezTo>
                    <a:pt x="1336608" y="294054"/>
                    <a:pt x="1035871" y="0"/>
                    <a:pt x="668304" y="0"/>
                  </a:cubicBezTo>
                  <a:close/>
                  <a:moveTo>
                    <a:pt x="1063717" y="1110870"/>
                  </a:moveTo>
                  <a:cubicBezTo>
                    <a:pt x="1063717" y="1099979"/>
                    <a:pt x="1052579" y="1094534"/>
                    <a:pt x="1047010" y="1094534"/>
                  </a:cubicBezTo>
                  <a:lnTo>
                    <a:pt x="902210" y="1045525"/>
                  </a:lnTo>
                  <a:cubicBezTo>
                    <a:pt x="852088" y="1023743"/>
                    <a:pt x="829811" y="942061"/>
                    <a:pt x="824242" y="914834"/>
                  </a:cubicBezTo>
                  <a:cubicBezTo>
                    <a:pt x="863226" y="882161"/>
                    <a:pt x="896641" y="827707"/>
                    <a:pt x="896641" y="784143"/>
                  </a:cubicBezTo>
                  <a:cubicBezTo>
                    <a:pt x="896641" y="767807"/>
                    <a:pt x="902210" y="762362"/>
                    <a:pt x="902210" y="762362"/>
                  </a:cubicBezTo>
                  <a:cubicBezTo>
                    <a:pt x="913349" y="762362"/>
                    <a:pt x="918918" y="756916"/>
                    <a:pt x="918918" y="746025"/>
                  </a:cubicBezTo>
                  <a:cubicBezTo>
                    <a:pt x="918918" y="740580"/>
                    <a:pt x="946764" y="680680"/>
                    <a:pt x="946764" y="637117"/>
                  </a:cubicBezTo>
                  <a:cubicBezTo>
                    <a:pt x="946764" y="637117"/>
                    <a:pt x="946764" y="631671"/>
                    <a:pt x="946764" y="631671"/>
                  </a:cubicBezTo>
                  <a:cubicBezTo>
                    <a:pt x="941195" y="615335"/>
                    <a:pt x="935626" y="604444"/>
                    <a:pt x="924487" y="593553"/>
                  </a:cubicBezTo>
                  <a:lnTo>
                    <a:pt x="924487" y="462862"/>
                  </a:lnTo>
                  <a:cubicBezTo>
                    <a:pt x="924487" y="386626"/>
                    <a:pt x="902210" y="353954"/>
                    <a:pt x="874364" y="332172"/>
                  </a:cubicBezTo>
                  <a:cubicBezTo>
                    <a:pt x="863226" y="294054"/>
                    <a:pt x="818672" y="217818"/>
                    <a:pt x="668304" y="217818"/>
                  </a:cubicBezTo>
                  <a:cubicBezTo>
                    <a:pt x="512366" y="217818"/>
                    <a:pt x="417690" y="359399"/>
                    <a:pt x="417690" y="462862"/>
                  </a:cubicBezTo>
                  <a:lnTo>
                    <a:pt x="417690" y="588108"/>
                  </a:lnTo>
                  <a:cubicBezTo>
                    <a:pt x="406552" y="598998"/>
                    <a:pt x="395413" y="609889"/>
                    <a:pt x="395413" y="626226"/>
                  </a:cubicBezTo>
                  <a:cubicBezTo>
                    <a:pt x="395413" y="626226"/>
                    <a:pt x="395413" y="631671"/>
                    <a:pt x="395413" y="631671"/>
                  </a:cubicBezTo>
                  <a:cubicBezTo>
                    <a:pt x="395413" y="669789"/>
                    <a:pt x="417690" y="729689"/>
                    <a:pt x="423259" y="740580"/>
                  </a:cubicBezTo>
                  <a:cubicBezTo>
                    <a:pt x="428828" y="746025"/>
                    <a:pt x="428828" y="751471"/>
                    <a:pt x="439967" y="756916"/>
                  </a:cubicBezTo>
                  <a:cubicBezTo>
                    <a:pt x="439967" y="756916"/>
                    <a:pt x="445536" y="762362"/>
                    <a:pt x="445536" y="778698"/>
                  </a:cubicBezTo>
                  <a:cubicBezTo>
                    <a:pt x="445536" y="827707"/>
                    <a:pt x="478951" y="876716"/>
                    <a:pt x="517936" y="909389"/>
                  </a:cubicBezTo>
                  <a:cubicBezTo>
                    <a:pt x="512366" y="942061"/>
                    <a:pt x="490090" y="1023743"/>
                    <a:pt x="439967" y="1040079"/>
                  </a:cubicBezTo>
                  <a:lnTo>
                    <a:pt x="289598" y="1089088"/>
                  </a:lnTo>
                  <a:cubicBezTo>
                    <a:pt x="278460" y="1094534"/>
                    <a:pt x="272891" y="1099979"/>
                    <a:pt x="272891" y="1105424"/>
                  </a:cubicBezTo>
                  <a:cubicBezTo>
                    <a:pt x="139230" y="996516"/>
                    <a:pt x="55692" y="833152"/>
                    <a:pt x="55692" y="648007"/>
                  </a:cubicBezTo>
                  <a:cubicBezTo>
                    <a:pt x="55692" y="321281"/>
                    <a:pt x="328583" y="54454"/>
                    <a:pt x="668304" y="54454"/>
                  </a:cubicBezTo>
                  <a:cubicBezTo>
                    <a:pt x="1008025" y="54454"/>
                    <a:pt x="1280916" y="321281"/>
                    <a:pt x="1280916" y="653453"/>
                  </a:cubicBezTo>
                  <a:cubicBezTo>
                    <a:pt x="1280916" y="833152"/>
                    <a:pt x="1197378" y="996516"/>
                    <a:pt x="1063717" y="11108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7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ASCT, </a:t>
            </a:r>
            <a:r>
              <a:rPr lang="en-GB" dirty="0">
                <a:solidFill>
                  <a:schemeClr val="tx2"/>
                </a:solidFill>
              </a:rPr>
              <a:t>autologous stem cell transplant; Dara, daratumumab; HDM, high-dose melphalan; VTd, bortezomib, thalidomide, dexamethasone; VGPR, very good partial response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50429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333445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51" name="Rounded Rectangle 41">
            <a:extLst>
              <a:ext uri="{FF2B5EF4-FFF2-40B4-BE49-F238E27FC236}">
                <a16:creationId xmlns:a16="http://schemas.microsoft.com/office/drawing/2014/main" id="{4D0B9AE8-3A4D-4304-AD00-00057BC71C48}"/>
              </a:ext>
            </a:extLst>
          </p:cNvPr>
          <p:cNvSpPr/>
          <p:nvPr/>
        </p:nvSpPr>
        <p:spPr>
          <a:xfrm>
            <a:off x="738994" y="3159723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2022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738994" y="1375635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June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418561"/>
            <a:ext cx="8921143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 VTd – VGPR grade 1 neuropathy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HDM ASCT – complete remission. Dara VTd consolidation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Lenalidomide maintenance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Biochemical progression on lenalidomide: Further treatment?</a:t>
            </a:r>
          </a:p>
        </p:txBody>
      </p:sp>
      <p:sp>
        <p:nvSpPr>
          <p:cNvPr id="17" name="Rounded Rectangle 41">
            <a:extLst>
              <a:ext uri="{FF2B5EF4-FFF2-40B4-BE49-F238E27FC236}">
                <a16:creationId xmlns:a16="http://schemas.microsoft.com/office/drawing/2014/main" id="{D8A4C430-25FC-DD40-8082-344D220A2B87}"/>
              </a:ext>
            </a:extLst>
          </p:cNvPr>
          <p:cNvSpPr/>
          <p:nvPr/>
        </p:nvSpPr>
        <p:spPr>
          <a:xfrm>
            <a:off x="738994" y="3911623"/>
            <a:ext cx="1678718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355425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E75A2E-DEE6-8805-F7FD-05DBC3FB048D}"/>
              </a:ext>
            </a:extLst>
          </p:cNvPr>
          <p:cNvSpPr/>
          <p:nvPr/>
        </p:nvSpPr>
        <p:spPr>
          <a:xfrm>
            <a:off x="2986457" y="2998873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C0B747-1BC0-D271-E411-2B70431B207F}"/>
              </a:ext>
            </a:extLst>
          </p:cNvPr>
          <p:cNvSpPr/>
          <p:nvPr/>
        </p:nvSpPr>
        <p:spPr>
          <a:xfrm>
            <a:off x="2986457" y="380206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6D1E6A7-5EA2-28D5-8DFC-329DE72459BE}"/>
              </a:ext>
            </a:extLst>
          </p:cNvPr>
          <p:cNvSpPr/>
          <p:nvPr/>
        </p:nvSpPr>
        <p:spPr>
          <a:xfrm>
            <a:off x="2980279" y="4629069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94B5CA5A-5466-F4A7-3BFB-352C185F3247}"/>
              </a:ext>
            </a:extLst>
          </p:cNvPr>
          <p:cNvSpPr/>
          <p:nvPr/>
        </p:nvSpPr>
        <p:spPr>
          <a:xfrm>
            <a:off x="3062956" y="4654515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2170075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379D76F-A793-D605-68D2-6EC656BB1477}"/>
              </a:ext>
            </a:extLst>
          </p:cNvPr>
          <p:cNvSpPr/>
          <p:nvPr/>
        </p:nvSpPr>
        <p:spPr>
          <a:xfrm>
            <a:off x="3062956" y="2195521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414383"/>
            <a:ext cx="540000" cy="540000"/>
          </a:xfrm>
          <a:prstGeom prst="rect">
            <a:avLst/>
          </a:prstGeom>
        </p:spPr>
      </p:pic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B54B4229-60C2-4A5D-04B2-EA29F1C4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3057831"/>
            <a:ext cx="540000" cy="540000"/>
          </a:xfrm>
          <a:prstGeom prst="rect">
            <a:avLst/>
          </a:prstGeom>
        </p:spPr>
      </p:pic>
      <p:pic>
        <p:nvPicPr>
          <p:cNvPr id="5" name="Graphic 4" descr="Needle with solid fill">
            <a:extLst>
              <a:ext uri="{FF2B5EF4-FFF2-40B4-BE49-F238E27FC236}">
                <a16:creationId xmlns:a16="http://schemas.microsoft.com/office/drawing/2014/main" id="{E709F24C-7DFE-9054-5304-CAABD242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386102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6123888" cy="4525200"/>
          </a:xfrm>
        </p:spPr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Daratumumab/</a:t>
            </a:r>
            <a:r>
              <a:rPr lang="en-GB" b="1" dirty="0" err="1">
                <a:sym typeface="Arial"/>
              </a:rPr>
              <a:t>isatuximab</a:t>
            </a:r>
            <a:r>
              <a:rPr lang="en-GB" b="1" dirty="0">
                <a:sym typeface="Arial"/>
              </a:rPr>
              <a:t>, carfilzomib,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Daratumumab, pomalidomide,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Selinexor,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Pomalidomide,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Carfilzomib, dexamethasone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WHAT treatment would you choose at 2</a:t>
            </a:r>
            <a:r>
              <a:rPr lang="en-GB" sz="2000" b="1" cap="all" spc="100" baseline="30000" dirty="0">
                <a:solidFill>
                  <a:schemeClr val="accent1"/>
                </a:solidFill>
                <a:sym typeface="Arial"/>
              </a:rPr>
              <a:t>nd</a:t>
            </a:r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 line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F318D4-A614-B80E-311A-2095961CC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613378"/>
              </p:ext>
            </p:extLst>
          </p:nvPr>
        </p:nvGraphicFramePr>
        <p:xfrm>
          <a:off x="4943872" y="1123200"/>
          <a:ext cx="8272016" cy="560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91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6BFA6-EDAC-729B-1A6E-00EFD0DA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D87E-DFA1-E0F4-D606-ED3681D1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Current treatments for early RRMM: Linking mechanism of action and efficacy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FA947B2-3C6E-2968-1604-181384321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chemeClr val="bg1"/>
                </a:solidFill>
              </a:rPr>
              <a:t>Prof. Aurore Perrot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chemeClr val="bg1"/>
                </a:solidFill>
              </a:rPr>
              <a:t>Hematologist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University of Toulouse, France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17531-1BF6-4042-B1FA-D12A44D11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with blonde hair&#10;&#10;Description automatically generated">
            <a:extLst>
              <a:ext uri="{FF2B5EF4-FFF2-40B4-BE49-F238E27FC236}">
                <a16:creationId xmlns:a16="http://schemas.microsoft.com/office/drawing/2014/main" id="{DA069EC8-2F09-38A3-DA86-CC64691CB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65" y="1777205"/>
            <a:ext cx="2397870" cy="2595703"/>
          </a:xfrm>
          <a:prstGeom prst="rect">
            <a:avLst/>
          </a:prstGeom>
          <a:ln w="2222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284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ED0C0A4-228F-B0E1-814C-93A2F52B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20654" y="906555"/>
            <a:ext cx="4601299" cy="39163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3772EF-1867-E0A1-F6B6-7A390B66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Drugs approved for the treatment of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95532-3B01-8A06-5611-4A37E6683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36CFCB0-1748-AF36-EDBB-CDF8C8316F8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5739887"/>
            <a:ext cx="10300353" cy="981589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baseline="30000" dirty="0"/>
              <a:t>a</a:t>
            </a:r>
            <a:r>
              <a:rPr lang="en-GB" sz="1000" dirty="0"/>
              <a:t> Ciltacabtagene autoleucel has received a positive opinion from the CHMP to expand the indication to patients who have received ≥1 prior therapy.</a:t>
            </a:r>
            <a:r>
              <a:rPr lang="en-GB" sz="1000" baseline="30000" dirty="0"/>
              <a:t>3 b</a:t>
            </a:r>
            <a:r>
              <a:rPr lang="en-GB" sz="1000" dirty="0"/>
              <a:t> </a:t>
            </a:r>
            <a:r>
              <a:rPr lang="en-GB" sz="1000" dirty="0">
                <a:solidFill>
                  <a:schemeClr val="tx2"/>
                </a:solidFill>
              </a:rPr>
              <a:t>Idecabtagene vicleucel is approved for the treatment of patients who have received ≥2 prior therapies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BiTE, bispecific T-cell engager; CAR T, chimeric antigen receptor T cell; CHMP, Committee for Medicinal Products for Human Use; EMA, European Medicines Agency; HDAC, histone deacetylase; IMiD, immunomodulatory drug; PI, proteasome inhibitor; RRMM, relapsed/refractory multiple myeloma; SLAMF7, signalling lymphocyte activation molecule family 7; XPO1, exportin 1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000" dirty="0">
                <a:solidFill>
                  <a:schemeClr val="tx2"/>
                </a:solidFill>
              </a:rPr>
              <a:t>1. Dimopoulos M-A, et al. Clin Lymphoma Myeloma Leuk. 2022;22:460-473; 2. Summary of Product Characteristics are available from: </a:t>
            </a:r>
            <a:r>
              <a:rPr lang="en-GB" sz="10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https://www.ema.europa.eu/en/medicines</a:t>
            </a:r>
            <a:r>
              <a:rPr lang="en-GB" sz="1000" dirty="0">
                <a:solidFill>
                  <a:schemeClr val="tx2"/>
                </a:solidFill>
              </a:rPr>
              <a:t>. Last accessed 4 April 2024. 3. https://www.ema.europa.eu/en/medicines/human/variation/carvykti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BCF2F-4F24-11F8-7352-8706AE0ACD81}"/>
              </a:ext>
            </a:extLst>
          </p:cNvPr>
          <p:cNvSpPr txBox="1"/>
          <p:nvPr/>
        </p:nvSpPr>
        <p:spPr>
          <a:xfrm>
            <a:off x="8348152" y="4029452"/>
            <a:ext cx="120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Elranatamab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Talquetamab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Teclistamab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FD956-75ED-04F4-6E5B-C86295CC43BE}"/>
              </a:ext>
            </a:extLst>
          </p:cNvPr>
          <p:cNvSpPr/>
          <p:nvPr/>
        </p:nvSpPr>
        <p:spPr>
          <a:xfrm>
            <a:off x="3644007" y="1136290"/>
            <a:ext cx="1176604" cy="715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FC5128-0F45-B25E-C4D5-A9A7F02A1E03}"/>
              </a:ext>
            </a:extLst>
          </p:cNvPr>
          <p:cNvSpPr/>
          <p:nvPr/>
        </p:nvSpPr>
        <p:spPr>
          <a:xfrm>
            <a:off x="533400" y="906555"/>
            <a:ext cx="647700" cy="22973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23A479-EEE8-8F26-C9FD-970B79FDB614}"/>
              </a:ext>
            </a:extLst>
          </p:cNvPr>
          <p:cNvSpPr txBox="1"/>
          <p:nvPr/>
        </p:nvSpPr>
        <p:spPr>
          <a:xfrm>
            <a:off x="1188594" y="807506"/>
            <a:ext cx="349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Drugs approved by the EMA for the treatment of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early RRMM (1-3 prior therapies)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1BA7CB-5367-14F8-5308-826DF974FCE7}"/>
              </a:ext>
            </a:extLst>
          </p:cNvPr>
          <p:cNvSpPr/>
          <p:nvPr/>
        </p:nvSpPr>
        <p:spPr>
          <a:xfrm>
            <a:off x="3009766" y="1917891"/>
            <a:ext cx="1533420" cy="4932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Panobinostat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BF4F3E-7151-572E-6E9D-14B82F2E6DF2}"/>
              </a:ext>
            </a:extLst>
          </p:cNvPr>
          <p:cNvSpPr/>
          <p:nvPr/>
        </p:nvSpPr>
        <p:spPr>
          <a:xfrm>
            <a:off x="1640264" y="4260786"/>
            <a:ext cx="2731595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Monoclonal antibody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Daratumumab (anti-CD38)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 (anti-SLAMF7)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Isatuximab (anti-CD38)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44D9E4-C789-B3DA-D4A0-88BFEBB32D73}"/>
              </a:ext>
            </a:extLst>
          </p:cNvPr>
          <p:cNvSpPr/>
          <p:nvPr/>
        </p:nvSpPr>
        <p:spPr>
          <a:xfrm>
            <a:off x="4394444" y="4675783"/>
            <a:ext cx="1242041" cy="8640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Carfilzomib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Ixazomib</a:t>
            </a:r>
            <a:endParaRPr lang="en-GB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36AC91-9DA6-8A06-A532-49547BD0302B}"/>
              </a:ext>
            </a:extLst>
          </p:cNvPr>
          <p:cNvSpPr/>
          <p:nvPr/>
        </p:nvSpPr>
        <p:spPr>
          <a:xfrm>
            <a:off x="5694637" y="4802473"/>
            <a:ext cx="1564726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IMiD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Pomalidomide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Thalidomide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462AB3-D5E3-C2B3-297E-99193E880517}"/>
              </a:ext>
            </a:extLst>
          </p:cNvPr>
          <p:cNvSpPr/>
          <p:nvPr/>
        </p:nvSpPr>
        <p:spPr>
          <a:xfrm>
            <a:off x="8400550" y="4029452"/>
            <a:ext cx="1564726" cy="8121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Elranatamab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Talquetamab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Teclistamab</a:t>
            </a:r>
            <a:endParaRPr lang="en-GB" sz="11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E7755-F6B1-F147-BF7C-ACAF66E2B749}"/>
              </a:ext>
            </a:extLst>
          </p:cNvPr>
          <p:cNvSpPr/>
          <p:nvPr/>
        </p:nvSpPr>
        <p:spPr>
          <a:xfrm>
            <a:off x="7372350" y="3459255"/>
            <a:ext cx="571500" cy="3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4CE73F-0152-2976-36D2-80E4D8BE624C}"/>
              </a:ext>
            </a:extLst>
          </p:cNvPr>
          <p:cNvSpPr/>
          <p:nvPr/>
        </p:nvSpPr>
        <p:spPr>
          <a:xfrm>
            <a:off x="7507007" y="1673257"/>
            <a:ext cx="1870704" cy="53712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Peptide-drug conjugate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Melphalan flufenamide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4E51A3-86EE-C8DB-841D-0DA4B2505E67}"/>
              </a:ext>
            </a:extLst>
          </p:cNvPr>
          <p:cNvSpPr/>
          <p:nvPr/>
        </p:nvSpPr>
        <p:spPr>
          <a:xfrm>
            <a:off x="7507007" y="927367"/>
            <a:ext cx="2618433" cy="5719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Ciltacabtagene autoleucel</a:t>
            </a:r>
            <a:r>
              <a:rPr lang="en-GB" sz="11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Idecabtagene vicleucel</a:t>
            </a:r>
            <a:r>
              <a:rPr lang="en-GB" sz="11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D30629-AC47-60DE-6A2A-C221E140ED1E}"/>
              </a:ext>
            </a:extLst>
          </p:cNvPr>
          <p:cNvSpPr/>
          <p:nvPr/>
        </p:nvSpPr>
        <p:spPr>
          <a:xfrm>
            <a:off x="5491201" y="2316905"/>
            <a:ext cx="1205555" cy="39503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XPO1 inhibitor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Selinexor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2421-4C43-A75B-58B5-B5A907C78CCA}"/>
              </a:ext>
            </a:extLst>
          </p:cNvPr>
          <p:cNvSpPr txBox="1"/>
          <p:nvPr/>
        </p:nvSpPr>
        <p:spPr>
          <a:xfrm>
            <a:off x="6183896" y="3372040"/>
            <a:ext cx="10066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 of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transcription factors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cell death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A34F8-F2F4-BA83-0B6C-0421891B46F6}"/>
              </a:ext>
            </a:extLst>
          </p:cNvPr>
          <p:cNvSpPr txBox="1"/>
          <p:nvPr/>
        </p:nvSpPr>
        <p:spPr>
          <a:xfrm>
            <a:off x="5341439" y="4123929"/>
            <a:ext cx="6091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CF67E-2548-C3AD-7A43-176C28568F45}"/>
              </a:ext>
            </a:extLst>
          </p:cNvPr>
          <p:cNvSpPr txBox="1"/>
          <p:nvPr/>
        </p:nvSpPr>
        <p:spPr>
          <a:xfrm>
            <a:off x="5932022" y="3983094"/>
            <a:ext cx="144270" cy="615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0F1AB-5D6E-93F8-9843-171B12EBCD97}"/>
              </a:ext>
            </a:extLst>
          </p:cNvPr>
          <p:cNvSpPr txBox="1"/>
          <p:nvPr/>
        </p:nvSpPr>
        <p:spPr>
          <a:xfrm>
            <a:off x="4395363" y="3767650"/>
            <a:ext cx="961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Ubiquitinated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protein aggregates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8688D-14CC-07B7-1C8B-DF4EC007E75C}"/>
              </a:ext>
            </a:extLst>
          </p:cNvPr>
          <p:cNvSpPr txBox="1"/>
          <p:nvPr/>
        </p:nvSpPr>
        <p:spPr>
          <a:xfrm>
            <a:off x="5491201" y="3269552"/>
            <a:ext cx="3718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7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Histones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AFEDF-66DA-76D4-8D8F-201CD0366E07}"/>
              </a:ext>
            </a:extLst>
          </p:cNvPr>
          <p:cNvSpPr txBox="1"/>
          <p:nvPr/>
        </p:nvSpPr>
        <p:spPr>
          <a:xfrm>
            <a:off x="5191400" y="2939685"/>
            <a:ext cx="15869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7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EB51A-56F5-D237-F5BB-8A8479834FD9}"/>
              </a:ext>
            </a:extLst>
          </p:cNvPr>
          <p:cNvSpPr txBox="1"/>
          <p:nvPr/>
        </p:nvSpPr>
        <p:spPr>
          <a:xfrm>
            <a:off x="5891331" y="2850508"/>
            <a:ext cx="4007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F11D9-F209-0587-74AB-7D92C1368739}"/>
              </a:ext>
            </a:extLst>
          </p:cNvPr>
          <p:cNvSpPr txBox="1"/>
          <p:nvPr/>
        </p:nvSpPr>
        <p:spPr>
          <a:xfrm>
            <a:off x="6672860" y="1275001"/>
            <a:ext cx="3173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CAR-T</a:t>
            </a:r>
            <a:b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4FC13-93E9-8554-ADD6-39D05F2F6D85}"/>
              </a:ext>
            </a:extLst>
          </p:cNvPr>
          <p:cNvSpPr txBox="1"/>
          <p:nvPr/>
        </p:nvSpPr>
        <p:spPr>
          <a:xfrm>
            <a:off x="7622177" y="4255700"/>
            <a:ext cx="2644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5F90CD-61CE-BAD3-1C38-A156786BA573}"/>
              </a:ext>
            </a:extLst>
          </p:cNvPr>
          <p:cNvSpPr/>
          <p:nvPr/>
        </p:nvSpPr>
        <p:spPr>
          <a:xfrm>
            <a:off x="4135642" y="2973619"/>
            <a:ext cx="628427" cy="485636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868D9-9175-B483-1C6F-0DBCBEF3E8EF}"/>
              </a:ext>
            </a:extLst>
          </p:cNvPr>
          <p:cNvSpPr/>
          <p:nvPr/>
        </p:nvSpPr>
        <p:spPr>
          <a:xfrm>
            <a:off x="4105275" y="3125880"/>
            <a:ext cx="69850" cy="143672"/>
          </a:xfrm>
          <a:prstGeom prst="rect">
            <a:avLst/>
          </a:prstGeom>
          <a:solidFill>
            <a:srgbClr val="F3D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F5B8-8203-394F-56D8-774D200ACC7E}"/>
              </a:ext>
            </a:extLst>
          </p:cNvPr>
          <p:cNvSpPr txBox="1"/>
          <p:nvPr/>
        </p:nvSpPr>
        <p:spPr>
          <a:xfrm>
            <a:off x="7567071" y="5294404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FB7D55-4D49-0609-7569-539C15CF0139}"/>
              </a:ext>
            </a:extLst>
          </p:cNvPr>
          <p:cNvSpPr txBox="1"/>
          <p:nvPr/>
        </p:nvSpPr>
        <p:spPr>
          <a:xfrm>
            <a:off x="4125894" y="3101330"/>
            <a:ext cx="83837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5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</a:p>
        </p:txBody>
      </p:sp>
    </p:spTree>
    <p:extLst>
      <p:ext uri="{BB962C8B-B14F-4D97-AF65-F5344CB8AC3E}">
        <p14:creationId xmlns:p14="http://schemas.microsoft.com/office/powerpoint/2010/main" val="8847428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Pi</a:t>
            </a:r>
            <a:r>
              <a:rPr lang="en-GB" cap="none" dirty="0"/>
              <a:t>s </a:t>
            </a:r>
            <a:r>
              <a:rPr lang="en-GB" dirty="0"/>
              <a:t>disrupt the unfolded protein response pathway and induce apoptosis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5" name="Content Placeholder 94">
            <a:extLst>
              <a:ext uri="{FF2B5EF4-FFF2-40B4-BE49-F238E27FC236}">
                <a16:creationId xmlns:a16="http://schemas.microsoft.com/office/drawing/2014/main" id="{3650954A-2144-B3FF-9E38-08E7C7C39B0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ER, endoplasmic reticulum; NFκB, </a:t>
            </a:r>
            <a:r>
              <a:rPr lang="en-GB" dirty="0">
                <a:solidFill>
                  <a:schemeClr val="tx2"/>
                </a:solidFill>
              </a:rPr>
              <a:t>nuclear factor kappa B; PI, proteasome inhibitor</a:t>
            </a:r>
          </a:p>
          <a:p>
            <a:r>
              <a:rPr lang="en-GB" dirty="0"/>
              <a:t>Kegyes D, et al. Blood Rev. 2023;61:101100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F4BEA-EF1F-54EC-31D0-947ACC9C57D4}"/>
              </a:ext>
            </a:extLst>
          </p:cNvPr>
          <p:cNvGrpSpPr/>
          <p:nvPr/>
        </p:nvGrpSpPr>
        <p:grpSpPr>
          <a:xfrm>
            <a:off x="4381693" y="1696013"/>
            <a:ext cx="7366522" cy="684000"/>
            <a:chOff x="2675457" y="1480635"/>
            <a:chExt cx="7366522" cy="6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AC4BDF-D591-2FA4-55DF-B6AC58F0B4BE}"/>
                </a:ext>
              </a:extLst>
            </p:cNvPr>
            <p:cNvSpPr/>
            <p:nvPr/>
          </p:nvSpPr>
          <p:spPr>
            <a:xfrm>
              <a:off x="3012338" y="1480635"/>
              <a:ext cx="7029641" cy="684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Ubiquitin depletion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167D605-856F-E28E-FC89-73890A5995A7}"/>
                </a:ext>
              </a:extLst>
            </p:cNvPr>
            <p:cNvGrpSpPr/>
            <p:nvPr/>
          </p:nvGrpSpPr>
          <p:grpSpPr>
            <a:xfrm>
              <a:off x="2675457" y="1480635"/>
              <a:ext cx="684000" cy="684000"/>
              <a:chOff x="3692172" y="1698425"/>
              <a:chExt cx="684000" cy="684000"/>
            </a:xfrm>
          </p:grpSpPr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2325B604-EE93-90B9-0CCB-E5BB7971B2E9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A0956BA-4A1E-94F1-E75B-6D5DA5F15FF4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09321C-3B97-CEB7-31BF-18D80CE1736F}"/>
              </a:ext>
            </a:extLst>
          </p:cNvPr>
          <p:cNvGrpSpPr/>
          <p:nvPr/>
        </p:nvGrpSpPr>
        <p:grpSpPr>
          <a:xfrm>
            <a:off x="4381693" y="3900986"/>
            <a:ext cx="7366522" cy="688433"/>
            <a:chOff x="2675457" y="2403920"/>
            <a:chExt cx="7366522" cy="6884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F80456-027F-CB2D-53F6-7878F671121F}"/>
                </a:ext>
              </a:extLst>
            </p:cNvPr>
            <p:cNvSpPr/>
            <p:nvPr/>
          </p:nvSpPr>
          <p:spPr>
            <a:xfrm>
              <a:off x="3012338" y="2408353"/>
              <a:ext cx="7029641" cy="684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NFκB downregulation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74B5E6-46E9-0691-7775-7ED98E83D4DF}"/>
                </a:ext>
              </a:extLst>
            </p:cNvPr>
            <p:cNvGrpSpPr/>
            <p:nvPr/>
          </p:nvGrpSpPr>
          <p:grpSpPr>
            <a:xfrm>
              <a:off x="2675457" y="2403920"/>
              <a:ext cx="684000" cy="684000"/>
              <a:chOff x="3700799" y="2621710"/>
              <a:chExt cx="684000" cy="684000"/>
            </a:xfrm>
          </p:grpSpPr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C6FE4EB3-AEA8-BF2E-890F-8CE0C12F8769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2B5A9EE-499A-2F5E-C3A7-F6334C02F313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A88DB7-4C21-4C80-495C-94EB94D67E11}"/>
              </a:ext>
            </a:extLst>
          </p:cNvPr>
          <p:cNvGrpSpPr/>
          <p:nvPr/>
        </p:nvGrpSpPr>
        <p:grpSpPr>
          <a:xfrm>
            <a:off x="4381693" y="5002458"/>
            <a:ext cx="7366522" cy="688157"/>
            <a:chOff x="2675457" y="5187349"/>
            <a:chExt cx="7366522" cy="688157"/>
          </a:xfrm>
          <a:solidFill>
            <a:schemeClr val="bg1">
              <a:lumMod val="9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0384D3-316E-7B1C-DD84-3F4D96E71420}"/>
                </a:ext>
              </a:extLst>
            </p:cNvPr>
            <p:cNvSpPr/>
            <p:nvPr/>
          </p:nvSpPr>
          <p:spPr>
            <a:xfrm>
              <a:off x="3012338" y="5191506"/>
              <a:ext cx="7029641" cy="68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Activation of pro-apoptotic pathways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34C7EDC-C601-D1C4-F8B5-30052A38738E}"/>
                </a:ext>
              </a:extLst>
            </p:cNvPr>
            <p:cNvGrpSpPr/>
            <p:nvPr/>
          </p:nvGrpSpPr>
          <p:grpSpPr>
            <a:xfrm>
              <a:off x="2675457" y="5187349"/>
              <a:ext cx="684000" cy="684000"/>
              <a:chOff x="3692172" y="1698425"/>
              <a:chExt cx="684000" cy="684000"/>
            </a:xfrm>
            <a:grpFill/>
          </p:grpSpPr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E47E8814-329F-E185-037E-7C83A01A21B3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2DBD50F-8BE7-74F6-6CA9-EF6DAA3C0E67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1F5245-E897-345B-4609-2E7654C86608}"/>
              </a:ext>
            </a:extLst>
          </p:cNvPr>
          <p:cNvGrpSpPr/>
          <p:nvPr/>
        </p:nvGrpSpPr>
        <p:grpSpPr>
          <a:xfrm>
            <a:off x="4381693" y="2793052"/>
            <a:ext cx="7366522" cy="694895"/>
            <a:chOff x="2675457" y="4263789"/>
            <a:chExt cx="7366522" cy="694895"/>
          </a:xfrm>
          <a:solidFill>
            <a:schemeClr val="bg1">
              <a:lumMod val="95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AEA619-B54A-62EA-BDBA-09CA2BB175FC}"/>
                </a:ext>
              </a:extLst>
            </p:cNvPr>
            <p:cNvSpPr/>
            <p:nvPr/>
          </p:nvSpPr>
          <p:spPr>
            <a:xfrm>
              <a:off x="3012338" y="4263789"/>
              <a:ext cx="7029641" cy="68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↑ER stress due to ↑misfolded proteins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5AF7D8-072A-D77C-A79C-B0BFC6000AEC}"/>
                </a:ext>
              </a:extLst>
            </p:cNvPr>
            <p:cNvGrpSpPr/>
            <p:nvPr/>
          </p:nvGrpSpPr>
          <p:grpSpPr>
            <a:xfrm>
              <a:off x="2675457" y="4274684"/>
              <a:ext cx="684000" cy="684000"/>
              <a:chOff x="3700799" y="2621710"/>
              <a:chExt cx="684000" cy="684000"/>
            </a:xfrm>
            <a:grpFill/>
          </p:grpSpPr>
          <p:sp>
            <p:nvSpPr>
              <p:cNvPr id="18" name="Teardrop 17">
                <a:extLst>
                  <a:ext uri="{FF2B5EF4-FFF2-40B4-BE49-F238E27FC236}">
                    <a16:creationId xmlns:a16="http://schemas.microsoft.com/office/drawing/2014/main" id="{C2C901C3-05D0-2D6E-4F1D-704AA1280021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49E8D2D-1A4A-0289-1112-D653F9DA6B67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E17C1AC-E2B8-5997-297A-629D08201C3A}"/>
              </a:ext>
            </a:extLst>
          </p:cNvPr>
          <p:cNvSpPr txBox="1"/>
          <p:nvPr/>
        </p:nvSpPr>
        <p:spPr>
          <a:xfrm>
            <a:off x="1170721" y="4641098"/>
            <a:ext cx="6171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Regulatory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DECCE62-3B15-13E8-C791-A54CB3D8AC2B}"/>
              </a:ext>
            </a:extLst>
          </p:cNvPr>
          <p:cNvSpPr/>
          <p:nvPr/>
        </p:nvSpPr>
        <p:spPr>
          <a:xfrm flipH="1">
            <a:off x="1334081" y="3415947"/>
            <a:ext cx="145218" cy="446675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CDE5FD3-0371-8813-484A-91AA02F7492F}"/>
              </a:ext>
            </a:extLst>
          </p:cNvPr>
          <p:cNvSpPr/>
          <p:nvPr/>
        </p:nvSpPr>
        <p:spPr>
          <a:xfrm rot="18344258" flipH="1">
            <a:off x="1605172" y="4379964"/>
            <a:ext cx="145218" cy="384557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5655FB-58F8-1873-EC81-B08C130D0B85}"/>
              </a:ext>
            </a:extLst>
          </p:cNvPr>
          <p:cNvSpPr txBox="1"/>
          <p:nvPr/>
        </p:nvSpPr>
        <p:spPr>
          <a:xfrm>
            <a:off x="773986" y="3487904"/>
            <a:ext cx="49051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Catalytic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41C704-CAA5-5A22-92A6-EA53F9090527}"/>
              </a:ext>
            </a:extLst>
          </p:cNvPr>
          <p:cNvSpPr/>
          <p:nvPr/>
        </p:nvSpPr>
        <p:spPr>
          <a:xfrm>
            <a:off x="2306757" y="4038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D107D0-1CDC-F072-59BE-06164EC16DF3}"/>
              </a:ext>
            </a:extLst>
          </p:cNvPr>
          <p:cNvSpPr/>
          <p:nvPr/>
        </p:nvSpPr>
        <p:spPr>
          <a:xfrm>
            <a:off x="2135307" y="4105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06641E2-C6BE-A169-2C10-E7F768F77158}"/>
              </a:ext>
            </a:extLst>
          </p:cNvPr>
          <p:cNvSpPr/>
          <p:nvPr/>
        </p:nvSpPr>
        <p:spPr>
          <a:xfrm>
            <a:off x="1551107" y="4038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95FD54A-F9F6-B75C-0EB8-E3486F7CF27D}"/>
              </a:ext>
            </a:extLst>
          </p:cNvPr>
          <p:cNvSpPr/>
          <p:nvPr/>
        </p:nvSpPr>
        <p:spPr>
          <a:xfrm>
            <a:off x="1709857" y="41051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CB5016D-AF59-4579-AFD7-22BA4A2A3791}"/>
              </a:ext>
            </a:extLst>
          </p:cNvPr>
          <p:cNvSpPr/>
          <p:nvPr/>
        </p:nvSpPr>
        <p:spPr>
          <a:xfrm>
            <a:off x="1919407" y="4165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454FE7-6B73-CF0F-E02F-44C8E393408A}"/>
              </a:ext>
            </a:extLst>
          </p:cNvPr>
          <p:cNvSpPr/>
          <p:nvPr/>
        </p:nvSpPr>
        <p:spPr>
          <a:xfrm>
            <a:off x="2278182" y="42352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A3F5D4F-5B6F-1EBC-6CA6-C909C73BD02A}"/>
              </a:ext>
            </a:extLst>
          </p:cNvPr>
          <p:cNvSpPr/>
          <p:nvPr/>
        </p:nvSpPr>
        <p:spPr>
          <a:xfrm>
            <a:off x="2173407" y="43686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2072438-EAAF-77DD-BC41-120CCE35478C}"/>
              </a:ext>
            </a:extLst>
          </p:cNvPr>
          <p:cNvSpPr/>
          <p:nvPr/>
        </p:nvSpPr>
        <p:spPr>
          <a:xfrm>
            <a:off x="2046407" y="4479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D63EE1D-FC87-E45F-AAA4-E1588C264E89}"/>
              </a:ext>
            </a:extLst>
          </p:cNvPr>
          <p:cNvSpPr/>
          <p:nvPr/>
        </p:nvSpPr>
        <p:spPr>
          <a:xfrm>
            <a:off x="2306757" y="3806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7795665-EAF0-4CFE-6DB9-DBAD8DBAFF2B}"/>
              </a:ext>
            </a:extLst>
          </p:cNvPr>
          <p:cNvSpPr/>
          <p:nvPr/>
        </p:nvSpPr>
        <p:spPr>
          <a:xfrm>
            <a:off x="2135307" y="3873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9401EE8-6C39-56D8-B46F-9C7A5E9C2B9F}"/>
              </a:ext>
            </a:extLst>
          </p:cNvPr>
          <p:cNvSpPr/>
          <p:nvPr/>
        </p:nvSpPr>
        <p:spPr>
          <a:xfrm>
            <a:off x="1551107" y="3806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2B69B7-6633-82B9-85DB-D59E523254EE}"/>
              </a:ext>
            </a:extLst>
          </p:cNvPr>
          <p:cNvSpPr/>
          <p:nvPr/>
        </p:nvSpPr>
        <p:spPr>
          <a:xfrm>
            <a:off x="1709857" y="3873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46A3F8B-80B0-847B-8A3C-26491DA6159B}"/>
              </a:ext>
            </a:extLst>
          </p:cNvPr>
          <p:cNvSpPr/>
          <p:nvPr/>
        </p:nvSpPr>
        <p:spPr>
          <a:xfrm>
            <a:off x="1919407" y="39336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04760F9-4CA1-545C-1F2D-26AF1946F6BC}"/>
              </a:ext>
            </a:extLst>
          </p:cNvPr>
          <p:cNvSpPr/>
          <p:nvPr/>
        </p:nvSpPr>
        <p:spPr>
          <a:xfrm>
            <a:off x="2306757" y="3590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2D0F15-AEAC-AB3B-25FC-25CD2062F0E9}"/>
              </a:ext>
            </a:extLst>
          </p:cNvPr>
          <p:cNvSpPr/>
          <p:nvPr/>
        </p:nvSpPr>
        <p:spPr>
          <a:xfrm>
            <a:off x="2135307" y="3657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6CCBCEB-DDBB-E820-AA64-36F4FCE22578}"/>
              </a:ext>
            </a:extLst>
          </p:cNvPr>
          <p:cNvSpPr/>
          <p:nvPr/>
        </p:nvSpPr>
        <p:spPr>
          <a:xfrm>
            <a:off x="1551107" y="3590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7F2D284-C060-D2D4-A00E-4AA500656C6B}"/>
              </a:ext>
            </a:extLst>
          </p:cNvPr>
          <p:cNvSpPr/>
          <p:nvPr/>
        </p:nvSpPr>
        <p:spPr>
          <a:xfrm>
            <a:off x="1709857" y="36574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FFA4E35-980A-29D6-F25A-39475252EA58}"/>
              </a:ext>
            </a:extLst>
          </p:cNvPr>
          <p:cNvSpPr/>
          <p:nvPr/>
        </p:nvSpPr>
        <p:spPr>
          <a:xfrm>
            <a:off x="1919407" y="37177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2506F3E-165E-AE79-52B6-CC9368AEF022}"/>
              </a:ext>
            </a:extLst>
          </p:cNvPr>
          <p:cNvSpPr/>
          <p:nvPr/>
        </p:nvSpPr>
        <p:spPr>
          <a:xfrm>
            <a:off x="2306757" y="3380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2CB990-AFDC-7A19-1C71-B5EF87E4ADE2}"/>
              </a:ext>
            </a:extLst>
          </p:cNvPr>
          <p:cNvSpPr/>
          <p:nvPr/>
        </p:nvSpPr>
        <p:spPr>
          <a:xfrm>
            <a:off x="2135307" y="344693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525160-FC9B-7C5F-8274-6F22B0048587}"/>
              </a:ext>
            </a:extLst>
          </p:cNvPr>
          <p:cNvSpPr/>
          <p:nvPr/>
        </p:nvSpPr>
        <p:spPr>
          <a:xfrm>
            <a:off x="1551107" y="3380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1FF583-42DA-09A0-8016-9D62BB19D09B}"/>
              </a:ext>
            </a:extLst>
          </p:cNvPr>
          <p:cNvSpPr/>
          <p:nvPr/>
        </p:nvSpPr>
        <p:spPr>
          <a:xfrm>
            <a:off x="1709857" y="3446933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EEB561E-4FC8-B93F-268B-527E62E6457F}"/>
              </a:ext>
            </a:extLst>
          </p:cNvPr>
          <p:cNvSpPr/>
          <p:nvPr/>
        </p:nvSpPr>
        <p:spPr>
          <a:xfrm>
            <a:off x="1919407" y="3507258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4BCB91B-C687-205A-E352-60529EAA4FCE}"/>
              </a:ext>
            </a:extLst>
          </p:cNvPr>
          <p:cNvSpPr/>
          <p:nvPr/>
        </p:nvSpPr>
        <p:spPr>
          <a:xfrm rot="18222791">
            <a:off x="2266417" y="2491091"/>
            <a:ext cx="145218" cy="372823"/>
          </a:xfrm>
          <a:prstGeom prst="rightBrace">
            <a:avLst>
              <a:gd name="adj1" fmla="val 28149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FE624D-F393-8B32-5232-6CA43B0381C7}"/>
              </a:ext>
            </a:extLst>
          </p:cNvPr>
          <p:cNvSpPr txBox="1"/>
          <p:nvPr/>
        </p:nvSpPr>
        <p:spPr>
          <a:xfrm>
            <a:off x="2259746" y="2269373"/>
            <a:ext cx="6171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Regulatory</a:t>
            </a:r>
            <a:b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domain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83B79C2-8128-36B8-29E5-D7D47B938881}"/>
              </a:ext>
            </a:extLst>
          </p:cNvPr>
          <p:cNvSpPr/>
          <p:nvPr/>
        </p:nvSpPr>
        <p:spPr>
          <a:xfrm>
            <a:off x="2306757" y="3146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6137DCD-6AB7-6F9C-D3F1-CED2CF9F6A86}"/>
              </a:ext>
            </a:extLst>
          </p:cNvPr>
          <p:cNvSpPr/>
          <p:nvPr/>
        </p:nvSpPr>
        <p:spPr>
          <a:xfrm>
            <a:off x="2135307" y="32129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DB2CD20-8642-B90B-50C0-CE07CD96F6E8}"/>
              </a:ext>
            </a:extLst>
          </p:cNvPr>
          <p:cNvSpPr/>
          <p:nvPr/>
        </p:nvSpPr>
        <p:spPr>
          <a:xfrm>
            <a:off x="1551107" y="3146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0472904-0604-FF28-7096-3684F20A4A15}"/>
              </a:ext>
            </a:extLst>
          </p:cNvPr>
          <p:cNvSpPr/>
          <p:nvPr/>
        </p:nvSpPr>
        <p:spPr>
          <a:xfrm>
            <a:off x="1709857" y="32129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E083F8B-F710-2A8E-D87A-382E347275B7}"/>
              </a:ext>
            </a:extLst>
          </p:cNvPr>
          <p:cNvSpPr/>
          <p:nvPr/>
        </p:nvSpPr>
        <p:spPr>
          <a:xfrm>
            <a:off x="1919407" y="3273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21DE13C-2056-4702-AB49-AE54D7FC7EDB}"/>
              </a:ext>
            </a:extLst>
          </p:cNvPr>
          <p:cNvSpPr/>
          <p:nvPr/>
        </p:nvSpPr>
        <p:spPr>
          <a:xfrm>
            <a:off x="1560632" y="274304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C139112-E4BA-ADF8-DF5E-81CF88B57A2D}"/>
              </a:ext>
            </a:extLst>
          </p:cNvPr>
          <p:cNvSpPr/>
          <p:nvPr/>
        </p:nvSpPr>
        <p:spPr>
          <a:xfrm>
            <a:off x="1767007" y="2857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D5814F-AFF5-10C2-0A2C-73100053D794}"/>
              </a:ext>
            </a:extLst>
          </p:cNvPr>
          <p:cNvSpPr/>
          <p:nvPr/>
        </p:nvSpPr>
        <p:spPr>
          <a:xfrm>
            <a:off x="2043232" y="2857342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2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D2E0DA4-39B2-86EC-6F0E-36EE50000C5B}"/>
              </a:ext>
            </a:extLst>
          </p:cNvPr>
          <p:cNvSpPr/>
          <p:nvPr/>
        </p:nvSpPr>
        <p:spPr>
          <a:xfrm>
            <a:off x="2306757" y="2952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C2EF8F5-5BC7-8446-3149-7539A443A117}"/>
              </a:ext>
            </a:extLst>
          </p:cNvPr>
          <p:cNvSpPr/>
          <p:nvPr/>
        </p:nvSpPr>
        <p:spPr>
          <a:xfrm>
            <a:off x="2135307" y="3019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A7AF6B8-6FA9-3A0F-EB31-433EA701E845}"/>
              </a:ext>
            </a:extLst>
          </p:cNvPr>
          <p:cNvSpPr/>
          <p:nvPr/>
        </p:nvSpPr>
        <p:spPr>
          <a:xfrm>
            <a:off x="1551107" y="2952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1D82888-FA6F-DC08-9C38-E0A2C676EF82}"/>
              </a:ext>
            </a:extLst>
          </p:cNvPr>
          <p:cNvSpPr/>
          <p:nvPr/>
        </p:nvSpPr>
        <p:spPr>
          <a:xfrm>
            <a:off x="1709857" y="301926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A64675A-AD1C-5EB0-68F6-911FC1ABF1FA}"/>
              </a:ext>
            </a:extLst>
          </p:cNvPr>
          <p:cNvSpPr/>
          <p:nvPr/>
        </p:nvSpPr>
        <p:spPr>
          <a:xfrm>
            <a:off x="1919407" y="30795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9A8BBDD-0337-7C51-D0B6-0F6FB1AAFCDC}"/>
              </a:ext>
            </a:extLst>
          </p:cNvPr>
          <p:cNvSpPr/>
          <p:nvPr/>
        </p:nvSpPr>
        <p:spPr>
          <a:xfrm>
            <a:off x="1636832" y="2558892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FD19230-0282-B4F4-7313-40D7FFAB4DD9}"/>
              </a:ext>
            </a:extLst>
          </p:cNvPr>
          <p:cNvSpPr/>
          <p:nvPr/>
        </p:nvSpPr>
        <p:spPr>
          <a:xfrm>
            <a:off x="1786057" y="2441417"/>
            <a:ext cx="288000" cy="2880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2000">
                <a:srgbClr val="00B0F0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78D7D0-B698-237C-C582-50F2B4F5373B}"/>
              </a:ext>
            </a:extLst>
          </p:cNvPr>
          <p:cNvSpPr txBox="1"/>
          <p:nvPr/>
        </p:nvSpPr>
        <p:spPr>
          <a:xfrm>
            <a:off x="2023301" y="3343486"/>
            <a:ext cx="8656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α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FB539F-C15D-5CEF-C53C-9456EEACD0F2}"/>
              </a:ext>
            </a:extLst>
          </p:cNvPr>
          <p:cNvSpPr txBox="1"/>
          <p:nvPr/>
        </p:nvSpPr>
        <p:spPr>
          <a:xfrm>
            <a:off x="1777726" y="3529144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𝝱1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EECCB0-AEEF-2BBC-3843-7090D1E73970}"/>
              </a:ext>
            </a:extLst>
          </p:cNvPr>
          <p:cNvSpPr txBox="1"/>
          <p:nvPr/>
        </p:nvSpPr>
        <p:spPr>
          <a:xfrm>
            <a:off x="1777726" y="3746667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𝝱1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F85941-51E5-2329-A0FF-339B1C33504D}"/>
              </a:ext>
            </a:extLst>
          </p:cNvPr>
          <p:cNvSpPr txBox="1"/>
          <p:nvPr/>
        </p:nvSpPr>
        <p:spPr>
          <a:xfrm>
            <a:off x="1995248" y="3597623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𝝱2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944D601-E789-9E92-1D2C-4B6208381B0B}"/>
              </a:ext>
            </a:extLst>
          </p:cNvPr>
          <p:cNvSpPr txBox="1"/>
          <p:nvPr/>
        </p:nvSpPr>
        <p:spPr>
          <a:xfrm>
            <a:off x="1995248" y="3811117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𝝱2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F8D5167-8477-101A-2D07-0562FE394B97}"/>
              </a:ext>
            </a:extLst>
          </p:cNvPr>
          <p:cNvSpPr txBox="1"/>
          <p:nvPr/>
        </p:nvSpPr>
        <p:spPr>
          <a:xfrm>
            <a:off x="2220827" y="3742638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𝝱5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742A05-78D2-E644-D291-838A67BCE431}"/>
              </a:ext>
            </a:extLst>
          </p:cNvPr>
          <p:cNvSpPr txBox="1"/>
          <p:nvPr/>
        </p:nvSpPr>
        <p:spPr>
          <a:xfrm>
            <a:off x="2220827" y="3529143"/>
            <a:ext cx="136256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𝝱5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4FCF7B5-0055-96D3-EDCF-4440A7163B3D}"/>
              </a:ext>
            </a:extLst>
          </p:cNvPr>
          <p:cNvSpPr txBox="1"/>
          <p:nvPr/>
        </p:nvSpPr>
        <p:spPr>
          <a:xfrm>
            <a:off x="2023301" y="4000082"/>
            <a:ext cx="8656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α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1" name="Graphic 89">
            <a:extLst>
              <a:ext uri="{FF2B5EF4-FFF2-40B4-BE49-F238E27FC236}">
                <a16:creationId xmlns:a16="http://schemas.microsoft.com/office/drawing/2014/main" id="{6DC427E7-63E9-C93E-CF0B-D4F62F2C3C57}"/>
              </a:ext>
            </a:extLst>
          </p:cNvPr>
          <p:cNvSpPr/>
          <p:nvPr/>
        </p:nvSpPr>
        <p:spPr>
          <a:xfrm rot="3738138">
            <a:off x="2625794" y="3204400"/>
            <a:ext cx="204186" cy="654254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2" name="Graphic 89">
            <a:extLst>
              <a:ext uri="{FF2B5EF4-FFF2-40B4-BE49-F238E27FC236}">
                <a16:creationId xmlns:a16="http://schemas.microsoft.com/office/drawing/2014/main" id="{CC3B4AA4-35DF-AD2D-B5D2-26E5BA340B96}"/>
              </a:ext>
            </a:extLst>
          </p:cNvPr>
          <p:cNvSpPr/>
          <p:nvPr/>
        </p:nvSpPr>
        <p:spPr>
          <a:xfrm rot="17861862" flipV="1">
            <a:off x="2748541" y="3510005"/>
            <a:ext cx="209724" cy="865943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Rectangle: Rounded Corners 30">
            <a:extLst>
              <a:ext uri="{FF2B5EF4-FFF2-40B4-BE49-F238E27FC236}">
                <a16:creationId xmlns:a16="http://schemas.microsoft.com/office/drawing/2014/main" id="{EA2A5FB6-E688-06BE-4BFC-60270F78AC3F}"/>
              </a:ext>
            </a:extLst>
          </p:cNvPr>
          <p:cNvSpPr/>
          <p:nvPr/>
        </p:nvSpPr>
        <p:spPr>
          <a:xfrm>
            <a:off x="2674749" y="4054877"/>
            <a:ext cx="813518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IXAZOMIB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3" name="Graphic 89">
            <a:extLst>
              <a:ext uri="{FF2B5EF4-FFF2-40B4-BE49-F238E27FC236}">
                <a16:creationId xmlns:a16="http://schemas.microsoft.com/office/drawing/2014/main" id="{92DD5C9F-C057-71CF-09A5-0DD416B6CC04}"/>
              </a:ext>
            </a:extLst>
          </p:cNvPr>
          <p:cNvSpPr/>
          <p:nvPr/>
        </p:nvSpPr>
        <p:spPr>
          <a:xfrm rot="16702953" flipV="1">
            <a:off x="2737007" y="3297394"/>
            <a:ext cx="209724" cy="865943"/>
          </a:xfrm>
          <a:custGeom>
            <a:avLst/>
            <a:gdLst>
              <a:gd name="connsiteX0" fmla="*/ 146330 w 190519"/>
              <a:gd name="connsiteY0" fmla="*/ 781 h 466301"/>
              <a:gd name="connsiteX1" fmla="*/ 190514 w 190519"/>
              <a:gd name="connsiteY1" fmla="*/ 157318 h 466301"/>
              <a:gd name="connsiteX2" fmla="*/ 95494 w 190519"/>
              <a:gd name="connsiteY2" fmla="*/ 376566 h 466301"/>
              <a:gd name="connsiteX3" fmla="*/ 118204 w 190519"/>
              <a:gd name="connsiteY3" fmla="*/ 390364 h 466301"/>
              <a:gd name="connsiteX4" fmla="*/ 0 w 190519"/>
              <a:gd name="connsiteY4" fmla="*/ 466301 h 466301"/>
              <a:gd name="connsiteX5" fmla="*/ 38673 w 190519"/>
              <a:gd name="connsiteY5" fmla="*/ 342118 h 466301"/>
              <a:gd name="connsiteX6" fmla="*/ 62808 w 190519"/>
              <a:gd name="connsiteY6" fmla="*/ 359152 h 466301"/>
              <a:gd name="connsiteX7" fmla="*/ 169990 w 190519"/>
              <a:gd name="connsiteY7" fmla="*/ 158555 h 466301"/>
              <a:gd name="connsiteX8" fmla="*/ 146425 w 190519"/>
              <a:gd name="connsiteY8" fmla="*/ 781 h 4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19" h="466301">
                <a:moveTo>
                  <a:pt x="146330" y="781"/>
                </a:moveTo>
                <a:cubicBezTo>
                  <a:pt x="146330" y="781"/>
                  <a:pt x="190039" y="91944"/>
                  <a:pt x="190514" y="157318"/>
                </a:cubicBezTo>
                <a:cubicBezTo>
                  <a:pt x="191369" y="260471"/>
                  <a:pt x="95494" y="376566"/>
                  <a:pt x="95494" y="376566"/>
                </a:cubicBezTo>
                <a:lnTo>
                  <a:pt x="118204" y="390364"/>
                </a:lnTo>
                <a:lnTo>
                  <a:pt x="0" y="466301"/>
                </a:lnTo>
                <a:lnTo>
                  <a:pt x="38673" y="342118"/>
                </a:lnTo>
                <a:lnTo>
                  <a:pt x="62808" y="359152"/>
                </a:lnTo>
                <a:cubicBezTo>
                  <a:pt x="62808" y="359152"/>
                  <a:pt x="160963" y="257712"/>
                  <a:pt x="169990" y="158555"/>
                </a:cubicBezTo>
                <a:cubicBezTo>
                  <a:pt x="175311" y="100318"/>
                  <a:pt x="147090" y="-10353"/>
                  <a:pt x="146425" y="781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500760DF-0210-062B-49EE-AACDC2B1302A}"/>
              </a:ext>
            </a:extLst>
          </p:cNvPr>
          <p:cNvSpPr/>
          <p:nvPr/>
        </p:nvSpPr>
        <p:spPr>
          <a:xfrm>
            <a:off x="3204886" y="3663530"/>
            <a:ext cx="1075986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CARFILZOMIB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30">
            <a:extLst>
              <a:ext uri="{FF2B5EF4-FFF2-40B4-BE49-F238E27FC236}">
                <a16:creationId xmlns:a16="http://schemas.microsoft.com/office/drawing/2014/main" id="{8746E330-3FB4-72CA-F024-4E68019643CD}"/>
              </a:ext>
            </a:extLst>
          </p:cNvPr>
          <p:cNvSpPr/>
          <p:nvPr/>
        </p:nvSpPr>
        <p:spPr>
          <a:xfrm>
            <a:off x="2674749" y="3250544"/>
            <a:ext cx="1057578" cy="23736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BORTEZOMIB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990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665DA5-B6EB-17C2-6273-A7B265DE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Virtual experts knowledge share</a:t>
            </a:r>
            <a:br>
              <a:rPr lang="en-GB" noProof="0" dirty="0"/>
            </a:br>
            <a:br>
              <a:rPr lang="en-GB" noProof="0" dirty="0"/>
            </a:br>
            <a:r>
              <a:rPr lang="en-GB" sz="3200" noProof="0" dirty="0"/>
              <a:t>Optimising the management of multiple myeloma in the early relapsed/refractory setting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C10A3-DA5F-A9D1-38B7-84261F776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085184"/>
            <a:ext cx="10972800" cy="864096"/>
          </a:xfrm>
        </p:spPr>
        <p:txBody>
          <a:bodyPr>
            <a:noAutofit/>
          </a:bodyPr>
          <a:lstStyle/>
          <a:p>
            <a:r>
              <a:rPr lang="en-GB" b="1" noProof="0" dirty="0"/>
              <a:t>Thursday </a:t>
            </a:r>
            <a:r>
              <a:rPr lang="en-GB" b="1" dirty="0"/>
              <a:t>30</a:t>
            </a:r>
            <a:r>
              <a:rPr lang="en-GB" b="1" baseline="30000" noProof="0" dirty="0" err="1"/>
              <a:t>th</a:t>
            </a:r>
            <a:r>
              <a:rPr lang="en-GB" b="1" noProof="0" dirty="0"/>
              <a:t> May 2024</a:t>
            </a:r>
            <a:endParaRPr lang="en-GB" altLang="es-ES" sz="3200" b="1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BD749-348B-3E78-7BBD-1037DE15F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37058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ABBC-DBEA-7C3C-D1C0-DF14DA7A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CARFILZOMIB and Ixazomib increased PFS in patients with rrmm and 1-3 prior treatments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226B2911-EE6C-03F0-B5B7-F782AABDD9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I, ixazomib; K, carfilzomib; (m)PFS; (median) progression-free survival; R, lenalidomide; </a:t>
            </a:r>
            <a:r>
              <a:rPr lang="en-GB" sz="1200" dirty="0">
                <a:solidFill>
                  <a:schemeClr val="tx2"/>
                </a:solidFill>
              </a:rPr>
              <a:t>RRMM, relapsed/refractory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dirty="0">
                <a:solidFill>
                  <a:schemeClr val="tx2"/>
                </a:solidFill>
              </a:rPr>
              <a:t>1. Stewart AK, et al. New Engl J Med. 2015;372:142-152; 2. Moreau P, et al. New Engl J Med. 2016;374:1621-1634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BA580-369F-47AC-4372-643C7EC7F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E8EA-E71F-9F1B-F94A-B0309FD2338D}"/>
              </a:ext>
            </a:extLst>
          </p:cNvPr>
          <p:cNvSpPr txBox="1"/>
          <p:nvPr/>
        </p:nvSpPr>
        <p:spPr>
          <a:xfrm>
            <a:off x="1740023" y="1326903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ASPIRE: Carfilzomib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1D8E5-B00B-0006-8A57-52C6446E7E99}"/>
              </a:ext>
            </a:extLst>
          </p:cNvPr>
          <p:cNvSpPr txBox="1"/>
          <p:nvPr/>
        </p:nvSpPr>
        <p:spPr>
          <a:xfrm>
            <a:off x="7377338" y="1326903"/>
            <a:ext cx="35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TOURMALINE-MM1: Ixazomib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CA609-FC6D-019B-97C4-2EA05DAAD9E5}"/>
              </a:ext>
            </a:extLst>
          </p:cNvPr>
          <p:cNvSpPr txBox="1"/>
          <p:nvPr/>
        </p:nvSpPr>
        <p:spPr>
          <a:xfrm>
            <a:off x="1362434" y="3791814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0.69 (0.57, 0.83); p=0.0001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8D078D-EE17-EE4D-0C0E-AF0ADF0E52C9}"/>
              </a:ext>
            </a:extLst>
          </p:cNvPr>
          <p:cNvSpPr txBox="1"/>
          <p:nvPr/>
        </p:nvSpPr>
        <p:spPr>
          <a:xfrm>
            <a:off x="7377338" y="3785257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0.74 (0.59, 0.94); p=0.01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53B21-10FC-216C-1780-BCB215E2003B}"/>
              </a:ext>
            </a:extLst>
          </p:cNvPr>
          <p:cNvSpPr txBox="1"/>
          <p:nvPr/>
        </p:nvSpPr>
        <p:spPr>
          <a:xfrm>
            <a:off x="1218094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C1930E-957A-44BE-EA95-426913BA9D9D}"/>
              </a:ext>
            </a:extLst>
          </p:cNvPr>
          <p:cNvSpPr txBox="1"/>
          <p:nvPr/>
        </p:nvSpPr>
        <p:spPr>
          <a:xfrm>
            <a:off x="1029562" y="1965785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2CE3C-1E83-4312-55CD-EBD699A35FAE}"/>
              </a:ext>
            </a:extLst>
          </p:cNvPr>
          <p:cNvSpPr txBox="1"/>
          <p:nvPr/>
        </p:nvSpPr>
        <p:spPr>
          <a:xfrm rot="16200000">
            <a:off x="-496284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of patients with PFS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7638C9-3A8E-D666-C490-4F358DE7CA1E}"/>
              </a:ext>
            </a:extLst>
          </p:cNvPr>
          <p:cNvSpPr txBox="1"/>
          <p:nvPr/>
        </p:nvSpPr>
        <p:spPr>
          <a:xfrm>
            <a:off x="1024929" y="424422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571AAD-6EF2-566D-65E9-A3DD8A123E08}"/>
              </a:ext>
            </a:extLst>
          </p:cNvPr>
          <p:cNvSpPr txBox="1"/>
          <p:nvPr/>
        </p:nvSpPr>
        <p:spPr>
          <a:xfrm>
            <a:off x="12704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BBE8C4-69B9-0DF2-6B6B-3B479430F959}"/>
              </a:ext>
            </a:extLst>
          </p:cNvPr>
          <p:cNvSpPr txBox="1"/>
          <p:nvPr/>
        </p:nvSpPr>
        <p:spPr>
          <a:xfrm>
            <a:off x="490577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4D0458-7676-5894-F4C8-6FC8707CB325}"/>
              </a:ext>
            </a:extLst>
          </p:cNvPr>
          <p:cNvSpPr txBox="1"/>
          <p:nvPr/>
        </p:nvSpPr>
        <p:spPr>
          <a:xfrm>
            <a:off x="5443167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EE867-6B14-7404-08DE-B7F72619958F}"/>
              </a:ext>
            </a:extLst>
          </p:cNvPr>
          <p:cNvSpPr txBox="1"/>
          <p:nvPr/>
        </p:nvSpPr>
        <p:spPr>
          <a:xfrm>
            <a:off x="119989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9BD72A-D446-10DD-ECC4-F3B76B16E4D9}"/>
              </a:ext>
            </a:extLst>
          </p:cNvPr>
          <p:cNvSpPr txBox="1"/>
          <p:nvPr/>
        </p:nvSpPr>
        <p:spPr>
          <a:xfrm>
            <a:off x="168884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6A5298-F758-E54E-C00A-7F019AC387CE}"/>
              </a:ext>
            </a:extLst>
          </p:cNvPr>
          <p:cNvSpPr txBox="1"/>
          <p:nvPr/>
        </p:nvSpPr>
        <p:spPr>
          <a:xfrm>
            <a:off x="4386423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B9E04F-F26B-3F94-1404-522BE7532F3F}"/>
              </a:ext>
            </a:extLst>
          </p:cNvPr>
          <p:cNvSpPr txBox="1"/>
          <p:nvPr/>
        </p:nvSpPr>
        <p:spPr>
          <a:xfrm>
            <a:off x="4941042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F0D73F-AFBD-A160-2A3D-0946468B37B0}"/>
              </a:ext>
            </a:extLst>
          </p:cNvPr>
          <p:cNvSpPr txBox="1"/>
          <p:nvPr/>
        </p:nvSpPr>
        <p:spPr>
          <a:xfrm>
            <a:off x="486098" y="4693585"/>
            <a:ext cx="61715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Rd:</a:t>
            </a:r>
          </a:p>
        </p:txBody>
      </p:sp>
      <p:pic>
        <p:nvPicPr>
          <p:cNvPr id="73" name="Picture 72" descr="A line of blue and orange lines&#10;&#10;Description automatically generated">
            <a:extLst>
              <a:ext uri="{FF2B5EF4-FFF2-40B4-BE49-F238E27FC236}">
                <a16:creationId xmlns:a16="http://schemas.microsoft.com/office/drawing/2014/main" id="{8BFD7B52-C434-B5E9-DA91-6814DAC8E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02" y="2014071"/>
            <a:ext cx="4267200" cy="23749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31D8F58-04E4-F349-5781-B12108B24130}"/>
              </a:ext>
            </a:extLst>
          </p:cNvPr>
          <p:cNvSpPr txBox="1"/>
          <p:nvPr/>
        </p:nvSpPr>
        <p:spPr>
          <a:xfrm>
            <a:off x="439142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9E1189-D424-5A33-CEFF-B2F8C24BF05A}"/>
              </a:ext>
            </a:extLst>
          </p:cNvPr>
          <p:cNvSpPr txBox="1"/>
          <p:nvPr/>
        </p:nvSpPr>
        <p:spPr>
          <a:xfrm>
            <a:off x="387518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946805F-CDBB-5E60-881C-4CFB187F7226}"/>
              </a:ext>
            </a:extLst>
          </p:cNvPr>
          <p:cNvSpPr txBox="1"/>
          <p:nvPr/>
        </p:nvSpPr>
        <p:spPr>
          <a:xfrm>
            <a:off x="3338609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4F7429-8D80-A0DC-0FE1-655FF7AE4889}"/>
              </a:ext>
            </a:extLst>
          </p:cNvPr>
          <p:cNvSpPr txBox="1"/>
          <p:nvPr/>
        </p:nvSpPr>
        <p:spPr>
          <a:xfrm>
            <a:off x="2817909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0DAFDCE-080C-F25A-6692-CD94BB05E0C9}"/>
              </a:ext>
            </a:extLst>
          </p:cNvPr>
          <p:cNvSpPr txBox="1"/>
          <p:nvPr/>
        </p:nvSpPr>
        <p:spPr>
          <a:xfrm>
            <a:off x="228768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E2B0AE-B0E0-0F95-8832-7654910B7651}"/>
              </a:ext>
            </a:extLst>
          </p:cNvPr>
          <p:cNvSpPr txBox="1"/>
          <p:nvPr/>
        </p:nvSpPr>
        <p:spPr>
          <a:xfrm>
            <a:off x="1795900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917F3-2334-5657-90FD-B2B0066545F0}"/>
              </a:ext>
            </a:extLst>
          </p:cNvPr>
          <p:cNvSpPr txBox="1"/>
          <p:nvPr/>
        </p:nvSpPr>
        <p:spPr>
          <a:xfrm>
            <a:off x="3879826" y="3670500"/>
            <a:ext cx="157767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17.6 months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E35443-C71B-0857-4FCA-4EAB052CC3D9}"/>
              </a:ext>
            </a:extLst>
          </p:cNvPr>
          <p:cNvSpPr/>
          <p:nvPr/>
        </p:nvSpPr>
        <p:spPr>
          <a:xfrm>
            <a:off x="4473575" y="3035817"/>
            <a:ext cx="422274" cy="15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7DA69-0B58-E206-23B1-B70DFF256AF5}"/>
              </a:ext>
            </a:extLst>
          </p:cNvPr>
          <p:cNvSpPr txBox="1"/>
          <p:nvPr/>
        </p:nvSpPr>
        <p:spPr>
          <a:xfrm>
            <a:off x="3870131" y="3020854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KRd mPFS: 26.3 months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CA01AB-4CE3-56A4-3AD6-9FDC7C0D0C02}"/>
              </a:ext>
            </a:extLst>
          </p:cNvPr>
          <p:cNvSpPr txBox="1"/>
          <p:nvPr/>
        </p:nvSpPr>
        <p:spPr>
          <a:xfrm>
            <a:off x="3851624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C6A513-52A1-55DD-6383-D8B8D1DD0D28}"/>
              </a:ext>
            </a:extLst>
          </p:cNvPr>
          <p:cNvSpPr txBox="1"/>
          <p:nvPr/>
        </p:nvSpPr>
        <p:spPr>
          <a:xfrm>
            <a:off x="3301227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179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196FF0-BF37-50E5-1B8C-A747C41F1B0B}"/>
              </a:ext>
            </a:extLst>
          </p:cNvPr>
          <p:cNvSpPr txBox="1"/>
          <p:nvPr/>
        </p:nvSpPr>
        <p:spPr>
          <a:xfrm>
            <a:off x="2801693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860C9D-0DBE-105D-1435-FA0C744B7FBC}"/>
              </a:ext>
            </a:extLst>
          </p:cNvPr>
          <p:cNvSpPr txBox="1"/>
          <p:nvPr/>
        </p:nvSpPr>
        <p:spPr>
          <a:xfrm>
            <a:off x="2259826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279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</p:txBody>
      </p:sp>
      <p:pic>
        <p:nvPicPr>
          <p:cNvPr id="85" name="Picture 8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AE36697-49E7-7B2B-960A-F58A75E4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57" y="2052171"/>
            <a:ext cx="4165600" cy="23368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E071BE2-5A53-C6C6-9CB3-44822ADFC6AF}"/>
              </a:ext>
            </a:extLst>
          </p:cNvPr>
          <p:cNvSpPr txBox="1"/>
          <p:nvPr/>
        </p:nvSpPr>
        <p:spPr>
          <a:xfrm>
            <a:off x="7161688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A2E555F-B27D-4441-FDDA-F570DF8A2217}"/>
              </a:ext>
            </a:extLst>
          </p:cNvPr>
          <p:cNvSpPr txBox="1"/>
          <p:nvPr/>
        </p:nvSpPr>
        <p:spPr>
          <a:xfrm>
            <a:off x="7080416" y="4261695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868A66-DEFA-554B-A97D-AC5BC19F7742}"/>
              </a:ext>
            </a:extLst>
          </p:cNvPr>
          <p:cNvSpPr txBox="1"/>
          <p:nvPr/>
        </p:nvSpPr>
        <p:spPr>
          <a:xfrm>
            <a:off x="7214021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2141385-09FF-8B2E-E0FF-366BDA409494}"/>
              </a:ext>
            </a:extLst>
          </p:cNvPr>
          <p:cNvSpPr txBox="1"/>
          <p:nvPr/>
        </p:nvSpPr>
        <p:spPr>
          <a:xfrm>
            <a:off x="10952508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48F76A-9B0A-539A-75C8-B0E634E887FF}"/>
              </a:ext>
            </a:extLst>
          </p:cNvPr>
          <p:cNvSpPr txBox="1"/>
          <p:nvPr/>
        </p:nvSpPr>
        <p:spPr>
          <a:xfrm>
            <a:off x="1128271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9AAB273-DF00-9E3A-C50F-E4B77F7C8FF7}"/>
              </a:ext>
            </a:extLst>
          </p:cNvPr>
          <p:cNvSpPr txBox="1"/>
          <p:nvPr/>
        </p:nvSpPr>
        <p:spPr>
          <a:xfrm>
            <a:off x="7143489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7EB75B7-BC41-8F6B-A439-E8DA1D038A42}"/>
              </a:ext>
            </a:extLst>
          </p:cNvPr>
          <p:cNvSpPr txBox="1"/>
          <p:nvPr/>
        </p:nvSpPr>
        <p:spPr>
          <a:xfrm>
            <a:off x="7476138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1D79EF-0FB2-E7C0-CCB6-40E5CDE92EFA}"/>
              </a:ext>
            </a:extLst>
          </p:cNvPr>
          <p:cNvSpPr txBox="1"/>
          <p:nvPr/>
        </p:nvSpPr>
        <p:spPr>
          <a:xfrm>
            <a:off x="10982949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B68E709-E8B4-A07F-E871-581F018C746F}"/>
              </a:ext>
            </a:extLst>
          </p:cNvPr>
          <p:cNvSpPr txBox="1"/>
          <p:nvPr/>
        </p:nvSpPr>
        <p:spPr>
          <a:xfrm>
            <a:off x="11353248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D4B09EC-1094-1ADF-125D-3821754DC280}"/>
              </a:ext>
            </a:extLst>
          </p:cNvPr>
          <p:cNvSpPr txBox="1"/>
          <p:nvPr/>
        </p:nvSpPr>
        <p:spPr>
          <a:xfrm>
            <a:off x="6429692" y="4693585"/>
            <a:ext cx="61715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Rd: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BFA2954-1EB2-0EA0-4A1D-562FC98B3331}"/>
              </a:ext>
            </a:extLst>
          </p:cNvPr>
          <p:cNvSpPr txBox="1"/>
          <p:nvPr/>
        </p:nvSpPr>
        <p:spPr>
          <a:xfrm>
            <a:off x="10611094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76906F4-AC11-9014-61A2-B868DB758F0C}"/>
              </a:ext>
            </a:extLst>
          </p:cNvPr>
          <p:cNvSpPr txBox="1"/>
          <p:nvPr/>
        </p:nvSpPr>
        <p:spPr>
          <a:xfrm>
            <a:off x="10259485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0214A4-E94B-88A6-F923-CDA2468DFEA8}"/>
              </a:ext>
            </a:extLst>
          </p:cNvPr>
          <p:cNvSpPr txBox="1"/>
          <p:nvPr/>
        </p:nvSpPr>
        <p:spPr>
          <a:xfrm>
            <a:off x="9921048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01B6BD5-2683-CB14-784D-6831710FCDA4}"/>
              </a:ext>
            </a:extLst>
          </p:cNvPr>
          <p:cNvSpPr txBox="1"/>
          <p:nvPr/>
        </p:nvSpPr>
        <p:spPr>
          <a:xfrm>
            <a:off x="88637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13F6F66-15E9-4CAE-4096-CC833B39DDB3}"/>
              </a:ext>
            </a:extLst>
          </p:cNvPr>
          <p:cNvSpPr txBox="1"/>
          <p:nvPr/>
        </p:nvSpPr>
        <p:spPr>
          <a:xfrm>
            <a:off x="8249481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C9BAF7F-9478-3683-011A-0AE4D54C357D}"/>
              </a:ext>
            </a:extLst>
          </p:cNvPr>
          <p:cNvSpPr txBox="1"/>
          <p:nvPr/>
        </p:nvSpPr>
        <p:spPr>
          <a:xfrm>
            <a:off x="755636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BA5630B-EB7B-F925-640C-085EB11018F3}"/>
              </a:ext>
            </a:extLst>
          </p:cNvPr>
          <p:cNvSpPr txBox="1"/>
          <p:nvPr/>
        </p:nvSpPr>
        <p:spPr>
          <a:xfrm>
            <a:off x="9945687" y="4847473"/>
            <a:ext cx="14112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1651B69-445F-7EE9-40D3-A7BD54123C9B}"/>
              </a:ext>
            </a:extLst>
          </p:cNvPr>
          <p:cNvSpPr txBox="1"/>
          <p:nvPr/>
        </p:nvSpPr>
        <p:spPr>
          <a:xfrm>
            <a:off x="9195102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145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458CE9-7F04-CDB2-C8E2-290C71416CAE}"/>
              </a:ext>
            </a:extLst>
          </p:cNvPr>
          <p:cNvSpPr txBox="1"/>
          <p:nvPr/>
        </p:nvSpPr>
        <p:spPr>
          <a:xfrm>
            <a:off x="8844306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4292B78-89E5-3F57-6C95-69E5F196EAE8}"/>
              </a:ext>
            </a:extLst>
          </p:cNvPr>
          <p:cNvSpPr txBox="1"/>
          <p:nvPr/>
        </p:nvSpPr>
        <p:spPr>
          <a:xfrm>
            <a:off x="8162098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270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D8B99C2-F694-8DB2-D7D2-C25FB9169A8B}"/>
              </a:ext>
            </a:extLst>
          </p:cNvPr>
          <p:cNvSpPr txBox="1"/>
          <p:nvPr/>
        </p:nvSpPr>
        <p:spPr>
          <a:xfrm>
            <a:off x="95749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629A3C-FE7F-BBDF-7D0F-9B525275613E}"/>
              </a:ext>
            </a:extLst>
          </p:cNvPr>
          <p:cNvSpPr txBox="1"/>
          <p:nvPr/>
        </p:nvSpPr>
        <p:spPr>
          <a:xfrm>
            <a:off x="9219373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F1D0C28-17CC-8F0B-E941-366C5CA50DAF}"/>
              </a:ext>
            </a:extLst>
          </p:cNvPr>
          <p:cNvSpPr txBox="1"/>
          <p:nvPr/>
        </p:nvSpPr>
        <p:spPr>
          <a:xfrm>
            <a:off x="8575189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D9D3202-C41E-E81A-884A-DC768E313C7E}"/>
              </a:ext>
            </a:extLst>
          </p:cNvPr>
          <p:cNvSpPr txBox="1"/>
          <p:nvPr/>
        </p:nvSpPr>
        <p:spPr>
          <a:xfrm>
            <a:off x="7893881" y="4415673"/>
            <a:ext cx="705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2A63074-821C-62D6-92D8-5E76189F84E6}"/>
              </a:ext>
            </a:extLst>
          </p:cNvPr>
          <p:cNvSpPr txBox="1"/>
          <p:nvPr/>
        </p:nvSpPr>
        <p:spPr>
          <a:xfrm>
            <a:off x="7009884" y="380449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A4DA81A-D1A1-0108-1E2D-CF8DA99D950E}"/>
              </a:ext>
            </a:extLst>
          </p:cNvPr>
          <p:cNvSpPr txBox="1"/>
          <p:nvPr/>
        </p:nvSpPr>
        <p:spPr>
          <a:xfrm>
            <a:off x="7009884" y="335364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787EB2-F595-4FB8-D917-437CBB418832}"/>
              </a:ext>
            </a:extLst>
          </p:cNvPr>
          <p:cNvSpPr txBox="1"/>
          <p:nvPr/>
        </p:nvSpPr>
        <p:spPr>
          <a:xfrm>
            <a:off x="7009884" y="2893270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26C53AA-4C26-B01E-839C-95E1F9BDB698}"/>
              </a:ext>
            </a:extLst>
          </p:cNvPr>
          <p:cNvSpPr txBox="1"/>
          <p:nvPr/>
        </p:nvSpPr>
        <p:spPr>
          <a:xfrm>
            <a:off x="7009884" y="243289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B99D1F-4D69-33B8-5F26-AB3942F0D40E}"/>
              </a:ext>
            </a:extLst>
          </p:cNvPr>
          <p:cNvSpPr txBox="1"/>
          <p:nvPr/>
        </p:nvSpPr>
        <p:spPr>
          <a:xfrm>
            <a:off x="6939352" y="1985220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EC37649-A900-C360-174A-08122456117A}"/>
              </a:ext>
            </a:extLst>
          </p:cNvPr>
          <p:cNvSpPr txBox="1"/>
          <p:nvPr/>
        </p:nvSpPr>
        <p:spPr>
          <a:xfrm rot="16200000">
            <a:off x="5462475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5020254-03ED-940D-6C35-ECBEDBD8E542}"/>
              </a:ext>
            </a:extLst>
          </p:cNvPr>
          <p:cNvSpPr txBox="1"/>
          <p:nvPr/>
        </p:nvSpPr>
        <p:spPr>
          <a:xfrm>
            <a:off x="1024929" y="240907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2EF0CC8-BACB-767F-D4BB-B2C89B3F9B7C}"/>
              </a:ext>
            </a:extLst>
          </p:cNvPr>
          <p:cNvSpPr txBox="1"/>
          <p:nvPr/>
        </p:nvSpPr>
        <p:spPr>
          <a:xfrm>
            <a:off x="1024929" y="287897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D7808EE-4A27-C099-EACE-371AE26771FC}"/>
              </a:ext>
            </a:extLst>
          </p:cNvPr>
          <p:cNvSpPr txBox="1"/>
          <p:nvPr/>
        </p:nvSpPr>
        <p:spPr>
          <a:xfrm>
            <a:off x="1024929" y="333934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12FAB42-52CD-F81D-43A1-D82B7176031E}"/>
              </a:ext>
            </a:extLst>
          </p:cNvPr>
          <p:cNvSpPr txBox="1"/>
          <p:nvPr/>
        </p:nvSpPr>
        <p:spPr>
          <a:xfrm>
            <a:off x="1024929" y="380289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148BF5C-F72C-D53F-EC25-F9DD7F4DBB94}"/>
              </a:ext>
            </a:extLst>
          </p:cNvPr>
          <p:cNvSpPr txBox="1"/>
          <p:nvPr/>
        </p:nvSpPr>
        <p:spPr>
          <a:xfrm>
            <a:off x="10600549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0D492B0-54AE-8433-DBCB-15A5CE822E0E}"/>
              </a:ext>
            </a:extLst>
          </p:cNvPr>
          <p:cNvSpPr txBox="1"/>
          <p:nvPr/>
        </p:nvSpPr>
        <p:spPr>
          <a:xfrm>
            <a:off x="10273524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8DBAC9E-D960-A887-AB60-2BF2AAB28212}"/>
              </a:ext>
            </a:extLst>
          </p:cNvPr>
          <p:cNvSpPr txBox="1"/>
          <p:nvPr/>
        </p:nvSpPr>
        <p:spPr>
          <a:xfrm>
            <a:off x="9558028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111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14DFE98-E0FC-4B69-BE3C-21D5F242B969}"/>
              </a:ext>
            </a:extLst>
          </p:cNvPr>
          <p:cNvSpPr txBox="1"/>
          <p:nvPr/>
        </p:nvSpPr>
        <p:spPr>
          <a:xfrm>
            <a:off x="8514570" y="4847473"/>
            <a:ext cx="21166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218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6EFCFF-BDFD-ACEC-25DD-EC448CC70DCD}"/>
              </a:ext>
            </a:extLst>
          </p:cNvPr>
          <p:cNvSpPr txBox="1"/>
          <p:nvPr/>
        </p:nvSpPr>
        <p:spPr>
          <a:xfrm>
            <a:off x="7834913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298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A94A4-033B-F359-54DA-900D4E6071D3}"/>
              </a:ext>
            </a:extLst>
          </p:cNvPr>
          <p:cNvSpPr txBox="1"/>
          <p:nvPr/>
        </p:nvSpPr>
        <p:spPr>
          <a:xfrm>
            <a:off x="9945687" y="2647049"/>
            <a:ext cx="161294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IRd mPFS: 20.6 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349D5-3852-DD64-942B-0D50BB632D3F}"/>
              </a:ext>
            </a:extLst>
          </p:cNvPr>
          <p:cNvSpPr txBox="1"/>
          <p:nvPr/>
        </p:nvSpPr>
        <p:spPr>
          <a:xfrm>
            <a:off x="9701847" y="3547389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14.7 months</a:t>
            </a:r>
          </a:p>
        </p:txBody>
      </p:sp>
    </p:spTree>
    <p:extLst>
      <p:ext uri="{BB962C8B-B14F-4D97-AF65-F5344CB8AC3E}">
        <p14:creationId xmlns:p14="http://schemas.microsoft.com/office/powerpoint/2010/main" val="61486210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CCC3-0ADF-2933-8A56-2AF33F459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</a:t>
            </a:r>
            <a:r>
              <a:rPr lang="en-GB" cap="none" dirty="0"/>
              <a:t>i</a:t>
            </a:r>
            <a:r>
              <a:rPr lang="en-GB" dirty="0"/>
              <a:t>D</a:t>
            </a:r>
            <a:r>
              <a:rPr lang="en-GB" cap="none" dirty="0"/>
              <a:t>s</a:t>
            </a:r>
            <a:r>
              <a:rPr lang="en-GB" dirty="0"/>
              <a:t> bind to crbn and exert pleiotropic effects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C85E1-2AF1-A819-4AB0-BE756E2C4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0A44B483-D998-48A4-467E-5E6FDD234D9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CRBN, cereblon; CRL4, Cullin–RING ubiquitin ligase complex 4; CUL4, cullin-4; DDB1, DNA damage-binding protein 1; E2, ubiquitin-conjugating enzymes; IKZF1 and 3, IKAROS family zinc finger 1 and 3; IMiD, immunomodulatory drug; IRF4, interferon regulatory factor 4; RBX1, small RING protein; Ub, ubiquitin </a:t>
            </a:r>
          </a:p>
          <a:p>
            <a:r>
              <a:rPr lang="en-GB" dirty="0">
                <a:solidFill>
                  <a:schemeClr val="tx2"/>
                </a:solidFill>
              </a:rPr>
              <a:t>1. Wang S, et al. Biomarker Res. 2021;9:43; 2. Krönke J, et al. Oncoimmunology. 2014;3(7):e941742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60631-4BD9-5558-614D-009E7AD485EC}"/>
              </a:ext>
            </a:extLst>
          </p:cNvPr>
          <p:cNvSpPr txBox="1"/>
          <p:nvPr/>
        </p:nvSpPr>
        <p:spPr>
          <a:xfrm>
            <a:off x="716757" y="5001052"/>
            <a:ext cx="518874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IMiDs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hijack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CRL4 E3 ligase via CBRN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ubiquitinate and degrade the lymphoid transcription factors,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IKZF1 and IKZF3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76F82-7568-64DA-EF5E-6138AFB0FF2B}"/>
              </a:ext>
            </a:extLst>
          </p:cNvPr>
          <p:cNvSpPr txBox="1"/>
          <p:nvPr/>
        </p:nvSpPr>
        <p:spPr>
          <a:xfrm>
            <a:off x="6469029" y="5001052"/>
            <a:ext cx="43314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results in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downregulation of IRF4 and MYC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 of MM cell proliferation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621F0-D17A-729C-659D-FB3ACE060D5D}"/>
              </a:ext>
            </a:extLst>
          </p:cNvPr>
          <p:cNvSpPr txBox="1"/>
          <p:nvPr/>
        </p:nvSpPr>
        <p:spPr>
          <a:xfrm>
            <a:off x="2569456" y="3602859"/>
            <a:ext cx="73097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Proteasome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EC457-5C8A-4E88-89BB-341C9EC08F16}"/>
              </a:ext>
            </a:extLst>
          </p:cNvPr>
          <p:cNvSpPr txBox="1"/>
          <p:nvPr/>
        </p:nvSpPr>
        <p:spPr>
          <a:xfrm>
            <a:off x="2427828" y="4428320"/>
            <a:ext cx="73257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Substrate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degradation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19249-323A-C86D-A2FC-FB67871CE522}"/>
              </a:ext>
            </a:extLst>
          </p:cNvPr>
          <p:cNvSpPr txBox="1"/>
          <p:nvPr/>
        </p:nvSpPr>
        <p:spPr>
          <a:xfrm>
            <a:off x="3171166" y="2213012"/>
            <a:ext cx="17152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D702DD-4C04-14C2-7861-D81777264835}"/>
              </a:ext>
            </a:extLst>
          </p:cNvPr>
          <p:cNvSpPr/>
          <p:nvPr/>
        </p:nvSpPr>
        <p:spPr>
          <a:xfrm rot="394649">
            <a:off x="2037177" y="2278217"/>
            <a:ext cx="740583" cy="3775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CEC7E-481E-B7FA-7CDD-6F4A56928E16}"/>
              </a:ext>
            </a:extLst>
          </p:cNvPr>
          <p:cNvSpPr txBox="1"/>
          <p:nvPr/>
        </p:nvSpPr>
        <p:spPr>
          <a:xfrm rot="21262022">
            <a:off x="1943484" y="2172031"/>
            <a:ext cx="3414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IMiDs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706E57-31FA-E84E-C9CC-EE9340F9055C}"/>
              </a:ext>
            </a:extLst>
          </p:cNvPr>
          <p:cNvSpPr/>
          <p:nvPr/>
        </p:nvSpPr>
        <p:spPr>
          <a:xfrm rot="394649">
            <a:off x="3123766" y="2630357"/>
            <a:ext cx="740583" cy="3775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FCE1298F-AD26-7939-DFF1-01D6A1D6ECD5}"/>
              </a:ext>
            </a:extLst>
          </p:cNvPr>
          <p:cNvSpPr/>
          <p:nvPr/>
        </p:nvSpPr>
        <p:spPr>
          <a:xfrm rot="21356200">
            <a:off x="3503355" y="2524913"/>
            <a:ext cx="118125" cy="172321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2B69CA-5B3F-6895-9D15-529C8A90C827}"/>
              </a:ext>
            </a:extLst>
          </p:cNvPr>
          <p:cNvSpPr/>
          <p:nvPr/>
        </p:nvSpPr>
        <p:spPr>
          <a:xfrm>
            <a:off x="3454340" y="236335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61D6A7F-18BA-31FF-A139-1B88E513A61C}"/>
              </a:ext>
            </a:extLst>
          </p:cNvPr>
          <p:cNvSpPr/>
          <p:nvPr/>
        </p:nvSpPr>
        <p:spPr>
          <a:xfrm>
            <a:off x="3381315" y="2417333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20895A-7C38-5127-62D6-3F6CB4C84E4E}"/>
              </a:ext>
            </a:extLst>
          </p:cNvPr>
          <p:cNvSpPr/>
          <p:nvPr/>
        </p:nvSpPr>
        <p:spPr>
          <a:xfrm>
            <a:off x="3308290" y="2474483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E0E97A-F366-31A7-3A51-9F87234674A5}"/>
              </a:ext>
            </a:extLst>
          </p:cNvPr>
          <p:cNvSpPr/>
          <p:nvPr/>
        </p:nvSpPr>
        <p:spPr>
          <a:xfrm>
            <a:off x="3247965" y="254750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8C9C9F-78F3-D1A4-CD25-FD36C9052377}"/>
              </a:ext>
            </a:extLst>
          </p:cNvPr>
          <p:cNvSpPr/>
          <p:nvPr/>
        </p:nvSpPr>
        <p:spPr>
          <a:xfrm rot="20423450">
            <a:off x="3147704" y="1722265"/>
            <a:ext cx="245112" cy="4598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8880237-3E0E-6DE6-D2B3-DE5D58A48788}"/>
              </a:ext>
            </a:extLst>
          </p:cNvPr>
          <p:cNvSpPr/>
          <p:nvPr/>
        </p:nvSpPr>
        <p:spPr>
          <a:xfrm rot="260810">
            <a:off x="2088389" y="1951363"/>
            <a:ext cx="585270" cy="2829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CRBN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2CCF863-9238-65EF-9D1D-963E1259EB49}"/>
              </a:ext>
            </a:extLst>
          </p:cNvPr>
          <p:cNvSpPr/>
          <p:nvPr/>
        </p:nvSpPr>
        <p:spPr>
          <a:xfrm rot="20085666">
            <a:off x="2391719" y="2144214"/>
            <a:ext cx="118125" cy="172321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704503-0E3B-5C05-9648-70D9F31AF47D}"/>
              </a:ext>
            </a:extLst>
          </p:cNvPr>
          <p:cNvSpPr/>
          <p:nvPr/>
        </p:nvSpPr>
        <p:spPr>
          <a:xfrm rot="16200000">
            <a:off x="3187262" y="2092468"/>
            <a:ext cx="79435" cy="103611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19A960-FFCB-F668-D745-C9C46175FAFF}"/>
              </a:ext>
            </a:extLst>
          </p:cNvPr>
          <p:cNvSpPr txBox="1"/>
          <p:nvPr/>
        </p:nvSpPr>
        <p:spPr>
          <a:xfrm>
            <a:off x="3192515" y="1886556"/>
            <a:ext cx="15549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E2</a:t>
            </a: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BB8A4A0C-0531-622C-3BCF-26690F819DD1}"/>
              </a:ext>
            </a:extLst>
          </p:cNvPr>
          <p:cNvSpPr/>
          <p:nvPr/>
        </p:nvSpPr>
        <p:spPr>
          <a:xfrm>
            <a:off x="2357970" y="1380530"/>
            <a:ext cx="685800" cy="590101"/>
          </a:xfrm>
          <a:prstGeom prst="blockArc">
            <a:avLst>
              <a:gd name="adj1" fmla="val 10800000"/>
              <a:gd name="adj2" fmla="val 8"/>
              <a:gd name="adj3" fmla="val 21772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56DDEC-0993-309C-9DC3-0FA7647C8F36}"/>
              </a:ext>
            </a:extLst>
          </p:cNvPr>
          <p:cNvSpPr/>
          <p:nvPr/>
        </p:nvSpPr>
        <p:spPr>
          <a:xfrm>
            <a:off x="2333162" y="1599877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365A46-85FF-589C-E6EE-261D29416642}"/>
              </a:ext>
            </a:extLst>
          </p:cNvPr>
          <p:cNvSpPr/>
          <p:nvPr/>
        </p:nvSpPr>
        <p:spPr>
          <a:xfrm rot="2874005">
            <a:off x="2226519" y="1744698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144944-CED3-216C-6832-76DFFD30EEAE}"/>
              </a:ext>
            </a:extLst>
          </p:cNvPr>
          <p:cNvSpPr/>
          <p:nvPr/>
        </p:nvSpPr>
        <p:spPr>
          <a:xfrm rot="19054685">
            <a:off x="2409685" y="1760810"/>
            <a:ext cx="161310" cy="24797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225D22-6BCC-71A3-B681-A8AD99B5C2DD}"/>
              </a:ext>
            </a:extLst>
          </p:cNvPr>
          <p:cNvSpPr txBox="1"/>
          <p:nvPr/>
        </p:nvSpPr>
        <p:spPr>
          <a:xfrm rot="374390">
            <a:off x="2223704" y="1781555"/>
            <a:ext cx="34945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DDB1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E56B0B-47A1-9CB1-42ED-AE5A342D4D77}"/>
              </a:ext>
            </a:extLst>
          </p:cNvPr>
          <p:cNvSpPr/>
          <p:nvPr/>
        </p:nvSpPr>
        <p:spPr>
          <a:xfrm rot="266003">
            <a:off x="2885761" y="1680096"/>
            <a:ext cx="365633" cy="16517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RBX1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BC17CB-B1BA-1F4A-A235-C394278DACCB}"/>
              </a:ext>
            </a:extLst>
          </p:cNvPr>
          <p:cNvSpPr txBox="1"/>
          <p:nvPr/>
        </p:nvSpPr>
        <p:spPr>
          <a:xfrm>
            <a:off x="2525795" y="1374823"/>
            <a:ext cx="33502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CUL4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82AA467-AE67-E228-BC9D-57B96DFC9D7B}"/>
              </a:ext>
            </a:extLst>
          </p:cNvPr>
          <p:cNvSpPr/>
          <p:nvPr/>
        </p:nvSpPr>
        <p:spPr>
          <a:xfrm>
            <a:off x="2473325" y="2705100"/>
            <a:ext cx="609600" cy="213173"/>
          </a:xfrm>
          <a:custGeom>
            <a:avLst/>
            <a:gdLst>
              <a:gd name="connsiteX0" fmla="*/ 0 w 609600"/>
              <a:gd name="connsiteY0" fmla="*/ 0 h 213173"/>
              <a:gd name="connsiteX1" fmla="*/ 161925 w 609600"/>
              <a:gd name="connsiteY1" fmla="*/ 171450 h 213173"/>
              <a:gd name="connsiteX2" fmla="*/ 400050 w 609600"/>
              <a:gd name="connsiteY2" fmla="*/ 212725 h 213173"/>
              <a:gd name="connsiteX3" fmla="*/ 609600 w 609600"/>
              <a:gd name="connsiteY3" fmla="*/ 155575 h 21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13173">
                <a:moveTo>
                  <a:pt x="0" y="0"/>
                </a:moveTo>
                <a:cubicBezTo>
                  <a:pt x="47625" y="67998"/>
                  <a:pt x="95250" y="135996"/>
                  <a:pt x="161925" y="171450"/>
                </a:cubicBezTo>
                <a:cubicBezTo>
                  <a:pt x="228600" y="206904"/>
                  <a:pt x="325438" y="215371"/>
                  <a:pt x="400050" y="212725"/>
                </a:cubicBezTo>
                <a:cubicBezTo>
                  <a:pt x="474662" y="210079"/>
                  <a:pt x="542131" y="182827"/>
                  <a:pt x="609600" y="15557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98FCB49-A8C5-CABE-C82E-91948AF60552}"/>
              </a:ext>
            </a:extLst>
          </p:cNvPr>
          <p:cNvSpPr/>
          <p:nvPr/>
        </p:nvSpPr>
        <p:spPr>
          <a:xfrm rot="18663217" flipH="1" flipV="1">
            <a:off x="2741405" y="2150568"/>
            <a:ext cx="367771" cy="190832"/>
          </a:xfrm>
          <a:custGeom>
            <a:avLst/>
            <a:gdLst>
              <a:gd name="connsiteX0" fmla="*/ 0 w 609600"/>
              <a:gd name="connsiteY0" fmla="*/ 0 h 213173"/>
              <a:gd name="connsiteX1" fmla="*/ 161925 w 609600"/>
              <a:gd name="connsiteY1" fmla="*/ 171450 h 213173"/>
              <a:gd name="connsiteX2" fmla="*/ 400050 w 609600"/>
              <a:gd name="connsiteY2" fmla="*/ 212725 h 213173"/>
              <a:gd name="connsiteX3" fmla="*/ 609600 w 609600"/>
              <a:gd name="connsiteY3" fmla="*/ 155575 h 213173"/>
              <a:gd name="connsiteX0" fmla="*/ 0 w 626951"/>
              <a:gd name="connsiteY0" fmla="*/ 0 h 216964"/>
              <a:gd name="connsiteX1" fmla="*/ 161925 w 626951"/>
              <a:gd name="connsiteY1" fmla="*/ 171450 h 216964"/>
              <a:gd name="connsiteX2" fmla="*/ 400050 w 626951"/>
              <a:gd name="connsiteY2" fmla="*/ 212725 h 216964"/>
              <a:gd name="connsiteX3" fmla="*/ 626952 w 626951"/>
              <a:gd name="connsiteY3" fmla="*/ 202223 h 216964"/>
              <a:gd name="connsiteX0" fmla="*/ 0 w 626953"/>
              <a:gd name="connsiteY0" fmla="*/ 0 h 216964"/>
              <a:gd name="connsiteX1" fmla="*/ 176714 w 626953"/>
              <a:gd name="connsiteY1" fmla="*/ 123726 h 216964"/>
              <a:gd name="connsiteX2" fmla="*/ 400050 w 626953"/>
              <a:gd name="connsiteY2" fmla="*/ 212725 h 216964"/>
              <a:gd name="connsiteX3" fmla="*/ 626952 w 626953"/>
              <a:gd name="connsiteY3" fmla="*/ 202223 h 216964"/>
              <a:gd name="connsiteX0" fmla="*/ 0 w 581977"/>
              <a:gd name="connsiteY0" fmla="*/ -1 h 243030"/>
              <a:gd name="connsiteX1" fmla="*/ 131739 w 581977"/>
              <a:gd name="connsiteY1" fmla="*/ 149792 h 243030"/>
              <a:gd name="connsiteX2" fmla="*/ 355075 w 581977"/>
              <a:gd name="connsiteY2" fmla="*/ 238791 h 243030"/>
              <a:gd name="connsiteX3" fmla="*/ 581977 w 581977"/>
              <a:gd name="connsiteY3" fmla="*/ 228289 h 243030"/>
              <a:gd name="connsiteX0" fmla="*/ 0 w 581977"/>
              <a:gd name="connsiteY0" fmla="*/ 0 h 239116"/>
              <a:gd name="connsiteX1" fmla="*/ 131739 w 581977"/>
              <a:gd name="connsiteY1" fmla="*/ 149793 h 239116"/>
              <a:gd name="connsiteX2" fmla="*/ 313521 w 581977"/>
              <a:gd name="connsiteY2" fmla="*/ 225072 h 239116"/>
              <a:gd name="connsiteX3" fmla="*/ 581977 w 581977"/>
              <a:gd name="connsiteY3" fmla="*/ 228290 h 239116"/>
              <a:gd name="connsiteX0" fmla="*/ 0 w 581977"/>
              <a:gd name="connsiteY0" fmla="*/ 0 h 239115"/>
              <a:gd name="connsiteX1" fmla="*/ 131739 w 581977"/>
              <a:gd name="connsiteY1" fmla="*/ 149793 h 239115"/>
              <a:gd name="connsiteX2" fmla="*/ 313521 w 581977"/>
              <a:gd name="connsiteY2" fmla="*/ 225072 h 239115"/>
              <a:gd name="connsiteX3" fmla="*/ 581977 w 581977"/>
              <a:gd name="connsiteY3" fmla="*/ 228290 h 239115"/>
              <a:gd name="connsiteX0" fmla="*/ 0 w 581977"/>
              <a:gd name="connsiteY0" fmla="*/ 0 h 242141"/>
              <a:gd name="connsiteX1" fmla="*/ 131739 w 581977"/>
              <a:gd name="connsiteY1" fmla="*/ 149793 h 242141"/>
              <a:gd name="connsiteX2" fmla="*/ 313521 w 581977"/>
              <a:gd name="connsiteY2" fmla="*/ 225072 h 242141"/>
              <a:gd name="connsiteX3" fmla="*/ 581977 w 581977"/>
              <a:gd name="connsiteY3" fmla="*/ 228290 h 24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77" h="242141">
                <a:moveTo>
                  <a:pt x="0" y="0"/>
                </a:moveTo>
                <a:cubicBezTo>
                  <a:pt x="47625" y="67998"/>
                  <a:pt x="79485" y="112281"/>
                  <a:pt x="131739" y="149793"/>
                </a:cubicBezTo>
                <a:cubicBezTo>
                  <a:pt x="183993" y="187305"/>
                  <a:pt x="234267" y="198906"/>
                  <a:pt x="313521" y="225072"/>
                </a:cubicBezTo>
                <a:cubicBezTo>
                  <a:pt x="376278" y="236048"/>
                  <a:pt x="514508" y="255542"/>
                  <a:pt x="581977" y="22829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459E21-6EE6-EA8F-8898-69DA77D5D7FB}"/>
              </a:ext>
            </a:extLst>
          </p:cNvPr>
          <p:cNvCxnSpPr/>
          <p:nvPr/>
        </p:nvCxnSpPr>
        <p:spPr>
          <a:xfrm>
            <a:off x="3492805" y="3071262"/>
            <a:ext cx="0" cy="30895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D523F0-C350-24B8-1133-F5F63F709D6E}"/>
              </a:ext>
            </a:extLst>
          </p:cNvPr>
          <p:cNvCxnSpPr/>
          <p:nvPr/>
        </p:nvCxnSpPr>
        <p:spPr>
          <a:xfrm>
            <a:off x="3492805" y="3972962"/>
            <a:ext cx="0" cy="30895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hord 47">
            <a:extLst>
              <a:ext uri="{FF2B5EF4-FFF2-40B4-BE49-F238E27FC236}">
                <a16:creationId xmlns:a16="http://schemas.microsoft.com/office/drawing/2014/main" id="{ABFB9EA7-22AB-DBB8-C91D-D474A3ED2356}"/>
              </a:ext>
            </a:extLst>
          </p:cNvPr>
          <p:cNvSpPr/>
          <p:nvPr/>
        </p:nvSpPr>
        <p:spPr>
          <a:xfrm rot="13457592">
            <a:off x="3511868" y="4675497"/>
            <a:ext cx="92075" cy="92075"/>
          </a:xfrm>
          <a:prstGeom prst="chor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D5511E5E-A7CD-898F-5CD2-E9D900C46531}"/>
              </a:ext>
            </a:extLst>
          </p:cNvPr>
          <p:cNvSpPr/>
          <p:nvPr/>
        </p:nvSpPr>
        <p:spPr>
          <a:xfrm rot="14413206">
            <a:off x="3365818" y="4580247"/>
            <a:ext cx="92075" cy="92075"/>
          </a:xfrm>
          <a:prstGeom prst="chor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A53337A6-ABC2-E8FB-435A-AFDC1F173850}"/>
              </a:ext>
            </a:extLst>
          </p:cNvPr>
          <p:cNvSpPr/>
          <p:nvPr/>
        </p:nvSpPr>
        <p:spPr>
          <a:xfrm>
            <a:off x="3550463" y="4496814"/>
            <a:ext cx="72212" cy="98812"/>
          </a:xfrm>
          <a:prstGeom prst="rt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ADD7BDE5-ECBC-33FB-DE31-D9BC982A48F7}"/>
              </a:ext>
            </a:extLst>
          </p:cNvPr>
          <p:cNvSpPr/>
          <p:nvPr/>
        </p:nvSpPr>
        <p:spPr>
          <a:xfrm>
            <a:off x="3394105" y="4343099"/>
            <a:ext cx="66645" cy="11075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L-shape 51">
            <a:extLst>
              <a:ext uri="{FF2B5EF4-FFF2-40B4-BE49-F238E27FC236}">
                <a16:creationId xmlns:a16="http://schemas.microsoft.com/office/drawing/2014/main" id="{DF6BAA7B-B9E6-C988-E9B6-CDC68EEC036D}"/>
              </a:ext>
            </a:extLst>
          </p:cNvPr>
          <p:cNvSpPr/>
          <p:nvPr/>
        </p:nvSpPr>
        <p:spPr>
          <a:xfrm>
            <a:off x="3308290" y="4680728"/>
            <a:ext cx="120650" cy="98812"/>
          </a:xfrm>
          <a:prstGeom prst="corner">
            <a:avLst>
              <a:gd name="adj1" fmla="val 33934"/>
              <a:gd name="adj2" fmla="val 4036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842F219C-69F2-27B7-D175-53A41322DC61}"/>
              </a:ext>
            </a:extLst>
          </p:cNvPr>
          <p:cNvSpPr/>
          <p:nvPr/>
        </p:nvSpPr>
        <p:spPr>
          <a:xfrm>
            <a:off x="3644900" y="4803290"/>
            <a:ext cx="79782" cy="66596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5546E352-902F-519A-D4F1-0101BB675BF2}"/>
              </a:ext>
            </a:extLst>
          </p:cNvPr>
          <p:cNvSpPr/>
          <p:nvPr/>
        </p:nvSpPr>
        <p:spPr>
          <a:xfrm>
            <a:off x="3533775" y="4325252"/>
            <a:ext cx="63500" cy="125451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32FD62A9-27FA-033F-B313-551A4E705A5F}"/>
              </a:ext>
            </a:extLst>
          </p:cNvPr>
          <p:cNvSpPr/>
          <p:nvPr/>
        </p:nvSpPr>
        <p:spPr>
          <a:xfrm rot="1092573" flipH="1" flipV="1">
            <a:off x="3317845" y="4479540"/>
            <a:ext cx="66645" cy="11075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ardrop 56">
            <a:extLst>
              <a:ext uri="{FF2B5EF4-FFF2-40B4-BE49-F238E27FC236}">
                <a16:creationId xmlns:a16="http://schemas.microsoft.com/office/drawing/2014/main" id="{9B48FA4A-3313-05F7-08EC-EDD9E69D5EA5}"/>
              </a:ext>
            </a:extLst>
          </p:cNvPr>
          <p:cNvSpPr/>
          <p:nvPr/>
        </p:nvSpPr>
        <p:spPr>
          <a:xfrm rot="19148477">
            <a:off x="3639691" y="4414587"/>
            <a:ext cx="90158" cy="87885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66FA7D96-E9C9-0403-1AE3-B9CA79B1BE2C}"/>
              </a:ext>
            </a:extLst>
          </p:cNvPr>
          <p:cNvSpPr/>
          <p:nvPr/>
        </p:nvSpPr>
        <p:spPr>
          <a:xfrm rot="15659048">
            <a:off x="3487893" y="4802746"/>
            <a:ext cx="63500" cy="125451"/>
          </a:xfrm>
          <a:prstGeom prst="teardrop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Block Arc 58">
            <a:extLst>
              <a:ext uri="{FF2B5EF4-FFF2-40B4-BE49-F238E27FC236}">
                <a16:creationId xmlns:a16="http://schemas.microsoft.com/office/drawing/2014/main" id="{77AE85D6-0F37-33AA-AF69-03B484C925FF}"/>
              </a:ext>
            </a:extLst>
          </p:cNvPr>
          <p:cNvSpPr/>
          <p:nvPr/>
        </p:nvSpPr>
        <p:spPr>
          <a:xfrm rot="3684706">
            <a:off x="3665831" y="4598986"/>
            <a:ext cx="112710" cy="12363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4A0C54-AE13-EFB5-616B-C5B148CA8981}"/>
              </a:ext>
            </a:extLst>
          </p:cNvPr>
          <p:cNvSpPr txBox="1"/>
          <p:nvPr/>
        </p:nvSpPr>
        <p:spPr>
          <a:xfrm>
            <a:off x="7560763" y="3966571"/>
            <a:ext cx="214802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Multiple myeloma growth</a:t>
            </a:r>
            <a:b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inhibition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BBCD1B-95E4-A922-4241-001BE542F61E}"/>
              </a:ext>
            </a:extLst>
          </p:cNvPr>
          <p:cNvGrpSpPr/>
          <p:nvPr/>
        </p:nvGrpSpPr>
        <p:grpSpPr>
          <a:xfrm>
            <a:off x="8473908" y="2676458"/>
            <a:ext cx="321734" cy="334916"/>
            <a:chOff x="2503650" y="3390555"/>
            <a:chExt cx="93134" cy="16765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A6D17C2-A3B4-5BB4-FC2D-7C2B2A45BFF2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317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33AE2F-8444-ED13-9A9A-D3B2D641B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317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5E72E74F-0407-7F7D-EB5C-D95BD76A9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8284" t="57539" r="66313" b="27109"/>
          <a:stretch/>
        </p:blipFill>
        <p:spPr>
          <a:xfrm>
            <a:off x="3327400" y="3387281"/>
            <a:ext cx="299603" cy="59274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6F5EB2A-038A-CCFD-69DD-F5C0F0330D35}"/>
              </a:ext>
            </a:extLst>
          </p:cNvPr>
          <p:cNvSpPr txBox="1"/>
          <p:nvPr/>
        </p:nvSpPr>
        <p:spPr>
          <a:xfrm>
            <a:off x="6765272" y="2028377"/>
            <a:ext cx="55624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IKZF1/3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D6F1DB-8CEB-3515-A270-75B4EA5880A9}"/>
              </a:ext>
            </a:extLst>
          </p:cNvPr>
          <p:cNvCxnSpPr>
            <a:cxnSpLocks/>
          </p:cNvCxnSpPr>
          <p:nvPr/>
        </p:nvCxnSpPr>
        <p:spPr>
          <a:xfrm>
            <a:off x="7400887" y="2297861"/>
            <a:ext cx="9360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A81D84F-1BE3-C32F-6F85-3579D84592F4}"/>
              </a:ext>
            </a:extLst>
          </p:cNvPr>
          <p:cNvCxnSpPr>
            <a:cxnSpLocks/>
          </p:cNvCxnSpPr>
          <p:nvPr/>
        </p:nvCxnSpPr>
        <p:spPr>
          <a:xfrm>
            <a:off x="9212754" y="2297861"/>
            <a:ext cx="9360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30">
            <a:extLst>
              <a:ext uri="{FF2B5EF4-FFF2-40B4-BE49-F238E27FC236}">
                <a16:creationId xmlns:a16="http://schemas.microsoft.com/office/drawing/2014/main" id="{82DD3A87-1C8A-C652-FC75-29960BD33487}"/>
              </a:ext>
            </a:extLst>
          </p:cNvPr>
          <p:cNvSpPr/>
          <p:nvPr/>
        </p:nvSpPr>
        <p:spPr>
          <a:xfrm>
            <a:off x="9430954" y="2130403"/>
            <a:ext cx="784285" cy="3349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BA676A2-0C99-E940-8896-E59631B01954}"/>
              </a:ext>
            </a:extLst>
          </p:cNvPr>
          <p:cNvCxnSpPr/>
          <p:nvPr/>
        </p:nvCxnSpPr>
        <p:spPr>
          <a:xfrm>
            <a:off x="10054372" y="2199273"/>
            <a:ext cx="0" cy="21600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C1262440-0C2F-6A1D-168C-0B306606F50C}"/>
              </a:ext>
            </a:extLst>
          </p:cNvPr>
          <p:cNvSpPr/>
          <p:nvPr/>
        </p:nvSpPr>
        <p:spPr>
          <a:xfrm>
            <a:off x="7380561" y="1936420"/>
            <a:ext cx="393283" cy="353236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200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: Rounded Corners 30">
            <a:extLst>
              <a:ext uri="{FF2B5EF4-FFF2-40B4-BE49-F238E27FC236}">
                <a16:creationId xmlns:a16="http://schemas.microsoft.com/office/drawing/2014/main" id="{D7BD23FA-8347-9E28-16D7-F2A5861D7525}"/>
              </a:ext>
            </a:extLst>
          </p:cNvPr>
          <p:cNvSpPr/>
          <p:nvPr/>
        </p:nvSpPr>
        <p:spPr>
          <a:xfrm>
            <a:off x="8228796" y="2130403"/>
            <a:ext cx="784285" cy="3349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IRF4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F97668-4EFD-63D5-0016-AE0D46640475}"/>
              </a:ext>
            </a:extLst>
          </p:cNvPr>
          <p:cNvCxnSpPr/>
          <p:nvPr/>
        </p:nvCxnSpPr>
        <p:spPr>
          <a:xfrm>
            <a:off x="8852214" y="2199273"/>
            <a:ext cx="0" cy="21600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57A40F-105F-739F-0610-77EFA9EDCB29}"/>
              </a:ext>
            </a:extLst>
          </p:cNvPr>
          <p:cNvGrpSpPr/>
          <p:nvPr/>
        </p:nvGrpSpPr>
        <p:grpSpPr>
          <a:xfrm>
            <a:off x="7269014" y="1958561"/>
            <a:ext cx="616377" cy="308955"/>
            <a:chOff x="6488009" y="3101129"/>
            <a:chExt cx="394558" cy="279088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0C1BF67-8CA5-43F2-81F1-0829C680D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8009" y="3101129"/>
              <a:ext cx="394558" cy="279088"/>
            </a:xfrm>
            <a:prstGeom prst="line">
              <a:avLst/>
            </a:prstGeom>
            <a:ln w="476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F538A1C-6416-55AC-E229-8093CC7FCA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8009" y="3101129"/>
              <a:ext cx="394558" cy="279088"/>
            </a:xfrm>
            <a:prstGeom prst="line">
              <a:avLst/>
            </a:prstGeom>
            <a:ln w="476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D34E304-A3CF-4047-A918-DCCA83D4D17D}"/>
              </a:ext>
            </a:extLst>
          </p:cNvPr>
          <p:cNvGrpSpPr/>
          <p:nvPr/>
        </p:nvGrpSpPr>
        <p:grpSpPr>
          <a:xfrm>
            <a:off x="8164358" y="3222513"/>
            <a:ext cx="940834" cy="592746"/>
            <a:chOff x="8189759" y="3222513"/>
            <a:chExt cx="940834" cy="59274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F08A068-8DB9-28C9-9C8F-61A2F95CF1B2}"/>
                </a:ext>
              </a:extLst>
            </p:cNvPr>
            <p:cNvGrpSpPr/>
            <p:nvPr/>
          </p:nvGrpSpPr>
          <p:grpSpPr>
            <a:xfrm>
              <a:off x="8189759" y="3222513"/>
              <a:ext cx="940834" cy="592746"/>
              <a:chOff x="7423150" y="2066925"/>
              <a:chExt cx="3724275" cy="2762250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CD6E5EA-4188-B82E-EDAF-8FAD77F446F0}"/>
                  </a:ext>
                </a:extLst>
              </p:cNvPr>
              <p:cNvSpPr/>
              <p:nvPr/>
            </p:nvSpPr>
            <p:spPr>
              <a:xfrm>
                <a:off x="7423150" y="2066925"/>
                <a:ext cx="3724275" cy="276225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95FB0D0-A25A-AC55-E480-086C2B09E463}"/>
                  </a:ext>
                </a:extLst>
              </p:cNvPr>
              <p:cNvSpPr/>
              <p:nvPr/>
            </p:nvSpPr>
            <p:spPr>
              <a:xfrm>
                <a:off x="7717681" y="2632357"/>
                <a:ext cx="1503558" cy="147457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2" name="Block Arc 81">
              <a:extLst>
                <a:ext uri="{FF2B5EF4-FFF2-40B4-BE49-F238E27FC236}">
                  <a16:creationId xmlns:a16="http://schemas.microsoft.com/office/drawing/2014/main" id="{9381DECF-F977-CB3E-0BA0-1AAB16F99EF2}"/>
                </a:ext>
              </a:extLst>
            </p:cNvPr>
            <p:cNvSpPr/>
            <p:nvPr/>
          </p:nvSpPr>
          <p:spPr>
            <a:xfrm rot="5400000">
              <a:off x="8488640" y="3389062"/>
              <a:ext cx="317496" cy="225998"/>
            </a:xfrm>
            <a:prstGeom prst="blockArc">
              <a:avLst>
                <a:gd name="adj1" fmla="val 10800000"/>
                <a:gd name="adj2" fmla="val 8"/>
                <a:gd name="adj3" fmla="val 2177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3" name="Block Arc 82">
              <a:extLst>
                <a:ext uri="{FF2B5EF4-FFF2-40B4-BE49-F238E27FC236}">
                  <a16:creationId xmlns:a16="http://schemas.microsoft.com/office/drawing/2014/main" id="{4129E788-406C-F3A9-DCDC-BEA9DF045CC0}"/>
                </a:ext>
              </a:extLst>
            </p:cNvPr>
            <p:cNvSpPr/>
            <p:nvPr/>
          </p:nvSpPr>
          <p:spPr>
            <a:xfrm rot="5400000">
              <a:off x="8607174" y="3389062"/>
              <a:ext cx="317496" cy="225998"/>
            </a:xfrm>
            <a:prstGeom prst="blockArc">
              <a:avLst>
                <a:gd name="adj1" fmla="val 10800000"/>
                <a:gd name="adj2" fmla="val 8"/>
                <a:gd name="adj3" fmla="val 21772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5906841-C68D-7A12-FB6C-EA6BFE98F1D5}"/>
                </a:ext>
              </a:extLst>
            </p:cNvPr>
            <p:cNvSpPr/>
            <p:nvPr/>
          </p:nvSpPr>
          <p:spPr>
            <a:xfrm>
              <a:off x="8914222" y="3362624"/>
              <a:ext cx="81524" cy="8152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3A7D89F-92C4-2FBE-3743-6FF153BE5718}"/>
                </a:ext>
              </a:extLst>
            </p:cNvPr>
            <p:cNvSpPr/>
            <p:nvPr/>
          </p:nvSpPr>
          <p:spPr>
            <a:xfrm>
              <a:off x="8955497" y="3486449"/>
              <a:ext cx="54135" cy="5413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ontent Placeholder 86">
            <a:extLst>
              <a:ext uri="{FF2B5EF4-FFF2-40B4-BE49-F238E27FC236}">
                <a16:creationId xmlns:a16="http://schemas.microsoft.com/office/drawing/2014/main" id="{9C99155B-8216-8882-61BE-5955CAC2B3E2}"/>
              </a:ext>
            </a:extLst>
          </p:cNvPr>
          <p:cNvSpPr txBox="1">
            <a:spLocks/>
          </p:cNvSpPr>
          <p:nvPr/>
        </p:nvSpPr>
        <p:spPr>
          <a:xfrm>
            <a:off x="5051976" y="4306876"/>
            <a:ext cx="10180339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Adapted from Wang S, et al. (2021)</a:t>
            </a:r>
            <a:r>
              <a:rPr lang="en-GB" baseline="30000" dirty="0">
                <a:solidFill>
                  <a:schemeClr val="tx2"/>
                </a:solidFill>
              </a:rPr>
              <a:t>1</a:t>
            </a:r>
            <a:r>
              <a:rPr lang="en-GB" dirty="0">
                <a:solidFill>
                  <a:schemeClr val="tx2"/>
                </a:solidFill>
              </a:rPr>
              <a:t> and Krönke J, et al. (2014)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4F0767A-156D-4288-3DE7-1A2A0267BEA5}"/>
              </a:ext>
            </a:extLst>
          </p:cNvPr>
          <p:cNvSpPr/>
          <p:nvPr/>
        </p:nvSpPr>
        <p:spPr>
          <a:xfrm>
            <a:off x="5691463" y="5150951"/>
            <a:ext cx="978408" cy="4846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7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B238-85B7-B4B0-F707-B079871B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OptimisMM: Pomalidomide increased PFS in patients with rrmm previously treated with lenalidomide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9504BE4-4BF8-38C4-3409-5ED3F920A3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923203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All patients had received 1-3 prior therapies including lenalidomide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CI, confidence interval; d, dexamethasone; HR, hazard ratio; ITT, intent to treat; (m)PFS, (median) progression-free survival; P, pomalidomide; </a:t>
            </a:r>
            <a:r>
              <a:rPr lang="en-GB" sz="1200" dirty="0">
                <a:solidFill>
                  <a:schemeClr val="tx2"/>
                </a:solidFill>
              </a:rPr>
              <a:t>RRMM, relapsed/refractory multiple myeloma; </a:t>
            </a:r>
            <a:r>
              <a:rPr lang="en-GB" dirty="0">
                <a:solidFill>
                  <a:schemeClr val="tx2"/>
                </a:solidFill>
              </a:rPr>
              <a:t>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Richardson PG, et al. Lancet Oncol. 2019;20:781-794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388AA-A219-AE76-B811-81DE9BB51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EF70F-4462-8449-9B19-2455AF7BCFC8}"/>
              </a:ext>
            </a:extLst>
          </p:cNvPr>
          <p:cNvSpPr txBox="1"/>
          <p:nvPr/>
        </p:nvSpPr>
        <p:spPr>
          <a:xfrm>
            <a:off x="2278368" y="141902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ITT population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5D0D2-5B5D-61FD-0104-52F1A92A8612}"/>
              </a:ext>
            </a:extLst>
          </p:cNvPr>
          <p:cNvSpPr txBox="1"/>
          <p:nvPr/>
        </p:nvSpPr>
        <p:spPr>
          <a:xfrm>
            <a:off x="7227903" y="137586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Lenalidomide-refractory patients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12E4EE-CFFC-19AA-8B20-1F39F792AC3F}"/>
              </a:ext>
            </a:extLst>
          </p:cNvPr>
          <p:cNvSpPr txBox="1"/>
          <p:nvPr/>
        </p:nvSpPr>
        <p:spPr>
          <a:xfrm>
            <a:off x="1917809" y="513964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0.61 (0.49, 0.77); p&lt;0.0001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DC924-3C07-055A-9668-EC0C2B867EF5}"/>
              </a:ext>
            </a:extLst>
          </p:cNvPr>
          <p:cNvSpPr txBox="1"/>
          <p:nvPr/>
        </p:nvSpPr>
        <p:spPr>
          <a:xfrm>
            <a:off x="8473907" y="5139640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0.65 (0.50, 0.84); p=0.0008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8E2BF-0F27-B6CB-8905-D49D288E2FEE}"/>
              </a:ext>
            </a:extLst>
          </p:cNvPr>
          <p:cNvSpPr txBox="1"/>
          <p:nvPr/>
        </p:nvSpPr>
        <p:spPr>
          <a:xfrm>
            <a:off x="1469950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1AAE0-B2A5-26DF-D5C6-22AC4690D65B}"/>
              </a:ext>
            </a:extLst>
          </p:cNvPr>
          <p:cNvSpPr txBox="1"/>
          <p:nvPr/>
        </p:nvSpPr>
        <p:spPr>
          <a:xfrm rot="16200000">
            <a:off x="-146691" y="2872013"/>
            <a:ext cx="18184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D7D45-CE96-8CF2-4C57-AB4523096A6A}"/>
              </a:ext>
            </a:extLst>
          </p:cNvPr>
          <p:cNvSpPr txBox="1"/>
          <p:nvPr/>
        </p:nvSpPr>
        <p:spPr>
          <a:xfrm>
            <a:off x="1189868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8A6AD3-A6A7-AED8-801D-C7F0AF54AD41}"/>
              </a:ext>
            </a:extLst>
          </p:cNvPr>
          <p:cNvSpPr txBox="1"/>
          <p:nvPr/>
        </p:nvSpPr>
        <p:spPr>
          <a:xfrm>
            <a:off x="933356" y="196526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20BD39-064C-0ED3-FF0F-03258A7D784D}"/>
              </a:ext>
            </a:extLst>
          </p:cNvPr>
          <p:cNvSpPr txBox="1"/>
          <p:nvPr/>
        </p:nvSpPr>
        <p:spPr>
          <a:xfrm>
            <a:off x="113591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0ABF2F-5358-F4D0-3525-22EAB2A091D0}"/>
              </a:ext>
            </a:extLst>
          </p:cNvPr>
          <p:cNvSpPr txBox="1"/>
          <p:nvPr/>
        </p:nvSpPr>
        <p:spPr>
          <a:xfrm>
            <a:off x="5574958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39A360-6F85-E68C-9332-D948E137F0B9}"/>
              </a:ext>
            </a:extLst>
          </p:cNvPr>
          <p:cNvSpPr txBox="1"/>
          <p:nvPr/>
        </p:nvSpPr>
        <p:spPr>
          <a:xfrm>
            <a:off x="189917" y="4310455"/>
            <a:ext cx="8585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  <a:b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pic>
        <p:nvPicPr>
          <p:cNvPr id="35" name="Picture 3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BFB52B9-3FF5-B62F-07FF-04DC120C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19" y="2006164"/>
            <a:ext cx="4432300" cy="19431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73652FB-C222-8152-B3A5-8909203BFE09}"/>
              </a:ext>
            </a:extLst>
          </p:cNvPr>
          <p:cNvSpPr txBox="1"/>
          <p:nvPr/>
        </p:nvSpPr>
        <p:spPr>
          <a:xfrm>
            <a:off x="1074420" y="3813112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8C3FF4-3820-DDB2-8EA0-C25181F3AD7A}"/>
              </a:ext>
            </a:extLst>
          </p:cNvPr>
          <p:cNvSpPr txBox="1"/>
          <p:nvPr/>
        </p:nvSpPr>
        <p:spPr>
          <a:xfrm>
            <a:off x="1003888" y="21430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5C0D85-927E-4C7E-F19B-E8869C49EFDF}"/>
              </a:ext>
            </a:extLst>
          </p:cNvPr>
          <p:cNvSpPr txBox="1"/>
          <p:nvPr/>
        </p:nvSpPr>
        <p:spPr>
          <a:xfrm>
            <a:off x="1003888" y="23208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FC46FF-462D-6595-37A6-1DC685012E21}"/>
              </a:ext>
            </a:extLst>
          </p:cNvPr>
          <p:cNvSpPr txBox="1"/>
          <p:nvPr/>
        </p:nvSpPr>
        <p:spPr>
          <a:xfrm>
            <a:off x="1003888" y="2508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E2789F-A6DF-F1D4-80CF-A7DE5172F55D}"/>
              </a:ext>
            </a:extLst>
          </p:cNvPr>
          <p:cNvSpPr txBox="1"/>
          <p:nvPr/>
        </p:nvSpPr>
        <p:spPr>
          <a:xfrm>
            <a:off x="1003888" y="2695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759A92-470A-8DB6-2AE5-9FF0F3724F91}"/>
              </a:ext>
            </a:extLst>
          </p:cNvPr>
          <p:cNvSpPr txBox="1"/>
          <p:nvPr/>
        </p:nvSpPr>
        <p:spPr>
          <a:xfrm>
            <a:off x="1003888" y="2889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076473-DA65-3301-70B2-2E5F1325A199}"/>
              </a:ext>
            </a:extLst>
          </p:cNvPr>
          <p:cNvSpPr txBox="1"/>
          <p:nvPr/>
        </p:nvSpPr>
        <p:spPr>
          <a:xfrm>
            <a:off x="1003888" y="3076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CC0342-A8D6-50BF-96DC-151729009CEB}"/>
              </a:ext>
            </a:extLst>
          </p:cNvPr>
          <p:cNvSpPr txBox="1"/>
          <p:nvPr/>
        </p:nvSpPr>
        <p:spPr>
          <a:xfrm>
            <a:off x="1003888" y="32606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FD333D1-107B-31BC-C9E5-713627330E58}"/>
              </a:ext>
            </a:extLst>
          </p:cNvPr>
          <p:cNvSpPr txBox="1"/>
          <p:nvPr/>
        </p:nvSpPr>
        <p:spPr>
          <a:xfrm>
            <a:off x="1003888" y="34448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582283-9DD6-19EC-44DD-979FA99C152D}"/>
              </a:ext>
            </a:extLst>
          </p:cNvPr>
          <p:cNvSpPr txBox="1"/>
          <p:nvPr/>
        </p:nvSpPr>
        <p:spPr>
          <a:xfrm>
            <a:off x="1003888" y="36257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E87FF-FE1B-7C19-71D1-B535DDB1B075}"/>
              </a:ext>
            </a:extLst>
          </p:cNvPr>
          <p:cNvSpPr txBox="1"/>
          <p:nvPr/>
        </p:nvSpPr>
        <p:spPr>
          <a:xfrm>
            <a:off x="3231215" y="2877036"/>
            <a:ext cx="165462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 mPFS: 11.2 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DB786-A54D-62A9-EBD0-1C6D111212C1}"/>
              </a:ext>
            </a:extLst>
          </p:cNvPr>
          <p:cNvSpPr txBox="1"/>
          <p:nvPr/>
        </p:nvSpPr>
        <p:spPr>
          <a:xfrm>
            <a:off x="1389298" y="3505175"/>
            <a:ext cx="14991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7.1 months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5D183-C97B-ED6A-9C53-988C1284C012}"/>
              </a:ext>
            </a:extLst>
          </p:cNvPr>
          <p:cNvSpPr txBox="1"/>
          <p:nvPr/>
        </p:nvSpPr>
        <p:spPr>
          <a:xfrm>
            <a:off x="147879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9C14D7-1857-2073-C330-D10302334E42}"/>
              </a:ext>
            </a:extLst>
          </p:cNvPr>
          <p:cNvSpPr txBox="1"/>
          <p:nvPr/>
        </p:nvSpPr>
        <p:spPr>
          <a:xfrm>
            <a:off x="176454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F58E18-A3A5-B0DD-0645-9167750D1900}"/>
              </a:ext>
            </a:extLst>
          </p:cNvPr>
          <p:cNvSpPr txBox="1"/>
          <p:nvPr/>
        </p:nvSpPr>
        <p:spPr>
          <a:xfrm>
            <a:off x="2056643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F2A808-572A-662C-CADF-42B0E69B2182}"/>
              </a:ext>
            </a:extLst>
          </p:cNvPr>
          <p:cNvSpPr txBox="1"/>
          <p:nvPr/>
        </p:nvSpPr>
        <p:spPr>
          <a:xfrm>
            <a:off x="232617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02CF57-DE03-8798-AFB1-582D46342F7E}"/>
              </a:ext>
            </a:extLst>
          </p:cNvPr>
          <p:cNvSpPr txBox="1"/>
          <p:nvPr/>
        </p:nvSpPr>
        <p:spPr>
          <a:xfrm>
            <a:off x="26119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91D227-A53B-3A31-8900-1060A11AC4E2}"/>
              </a:ext>
            </a:extLst>
          </p:cNvPr>
          <p:cNvSpPr txBox="1"/>
          <p:nvPr/>
        </p:nvSpPr>
        <p:spPr>
          <a:xfrm>
            <a:off x="5515993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B964BF-DCBE-A49C-113D-C3754F8F3115}"/>
              </a:ext>
            </a:extLst>
          </p:cNvPr>
          <p:cNvSpPr txBox="1"/>
          <p:nvPr/>
        </p:nvSpPr>
        <p:spPr>
          <a:xfrm>
            <a:off x="5236593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FF0854-A2E0-C721-3BDC-FB5702FF3925}"/>
              </a:ext>
            </a:extLst>
          </p:cNvPr>
          <p:cNvSpPr txBox="1"/>
          <p:nvPr/>
        </p:nvSpPr>
        <p:spPr>
          <a:xfrm>
            <a:off x="49487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28FADC-6744-B4AC-8C6D-D8EB2E71129A}"/>
              </a:ext>
            </a:extLst>
          </p:cNvPr>
          <p:cNvSpPr txBox="1"/>
          <p:nvPr/>
        </p:nvSpPr>
        <p:spPr>
          <a:xfrm>
            <a:off x="46523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D0F06C-06FD-0DD9-4DAB-C9C6886944E8}"/>
              </a:ext>
            </a:extLst>
          </p:cNvPr>
          <p:cNvSpPr txBox="1"/>
          <p:nvPr/>
        </p:nvSpPr>
        <p:spPr>
          <a:xfrm>
            <a:off x="4364528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E3108C-27CC-E2E3-2FE7-2EE301E8C38E}"/>
              </a:ext>
            </a:extLst>
          </p:cNvPr>
          <p:cNvSpPr txBox="1"/>
          <p:nvPr/>
        </p:nvSpPr>
        <p:spPr>
          <a:xfrm>
            <a:off x="40681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2AC639-0351-A3CF-95E4-FA429E3E4236}"/>
              </a:ext>
            </a:extLst>
          </p:cNvPr>
          <p:cNvSpPr txBox="1"/>
          <p:nvPr/>
        </p:nvSpPr>
        <p:spPr>
          <a:xfrm>
            <a:off x="37718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19CDB8-EF23-890C-7170-AEAC0260972E}"/>
              </a:ext>
            </a:extLst>
          </p:cNvPr>
          <p:cNvSpPr txBox="1"/>
          <p:nvPr/>
        </p:nvSpPr>
        <p:spPr>
          <a:xfrm>
            <a:off x="34924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C3AB48-97C2-D6AA-AA7C-448A47E819FD}"/>
              </a:ext>
            </a:extLst>
          </p:cNvPr>
          <p:cNvSpPr txBox="1"/>
          <p:nvPr/>
        </p:nvSpPr>
        <p:spPr>
          <a:xfrm>
            <a:off x="3196128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1CF329-0AE1-E029-B209-4557D2CF8BB3}"/>
              </a:ext>
            </a:extLst>
          </p:cNvPr>
          <p:cNvSpPr txBox="1"/>
          <p:nvPr/>
        </p:nvSpPr>
        <p:spPr>
          <a:xfrm>
            <a:off x="2908262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15687F2-94D3-E270-BE1B-1F88099BBE75}"/>
              </a:ext>
            </a:extLst>
          </p:cNvPr>
          <p:cNvSpPr txBox="1"/>
          <p:nvPr/>
        </p:nvSpPr>
        <p:spPr>
          <a:xfrm>
            <a:off x="5286319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8513AFA-AF07-0E37-0FD4-66130EDA0F31}"/>
              </a:ext>
            </a:extLst>
          </p:cNvPr>
          <p:cNvSpPr txBox="1"/>
          <p:nvPr/>
        </p:nvSpPr>
        <p:spPr>
          <a:xfrm>
            <a:off x="4997683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444E177-C9E5-606B-4963-7C52344EF445}"/>
              </a:ext>
            </a:extLst>
          </p:cNvPr>
          <p:cNvSpPr txBox="1"/>
          <p:nvPr/>
        </p:nvSpPr>
        <p:spPr>
          <a:xfrm>
            <a:off x="4709047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744C78-D7F9-8ADF-2943-8802D562850B}"/>
              </a:ext>
            </a:extLst>
          </p:cNvPr>
          <p:cNvSpPr txBox="1"/>
          <p:nvPr/>
        </p:nvSpPr>
        <p:spPr>
          <a:xfrm>
            <a:off x="4420410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A10BB0-7618-1799-2B38-B31A1E1C9B37}"/>
              </a:ext>
            </a:extLst>
          </p:cNvPr>
          <p:cNvSpPr txBox="1"/>
          <p:nvPr/>
        </p:nvSpPr>
        <p:spPr>
          <a:xfrm>
            <a:off x="4131774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E8F2CC-4418-FE8B-5C4B-FEC36FAE6017}"/>
              </a:ext>
            </a:extLst>
          </p:cNvPr>
          <p:cNvSpPr txBox="1"/>
          <p:nvPr/>
        </p:nvSpPr>
        <p:spPr>
          <a:xfrm>
            <a:off x="3843138" y="4492629"/>
            <a:ext cx="641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51ECFF8-D493-5A88-945C-7A2078046B96}"/>
              </a:ext>
            </a:extLst>
          </p:cNvPr>
          <p:cNvSpPr txBox="1"/>
          <p:nvPr/>
        </p:nvSpPr>
        <p:spPr>
          <a:xfrm>
            <a:off x="3522442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EBD92EE-EA6A-1ED1-A442-123DBE130755}"/>
              </a:ext>
            </a:extLst>
          </p:cNvPr>
          <p:cNvSpPr txBox="1"/>
          <p:nvPr/>
        </p:nvSpPr>
        <p:spPr>
          <a:xfrm>
            <a:off x="3233806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469AC61-023D-FC35-5F9C-7A9B91350DF3}"/>
              </a:ext>
            </a:extLst>
          </p:cNvPr>
          <p:cNvSpPr txBox="1"/>
          <p:nvPr/>
        </p:nvSpPr>
        <p:spPr>
          <a:xfrm>
            <a:off x="2945170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1505BC4-BED3-0F64-BD57-C66A70761915}"/>
              </a:ext>
            </a:extLst>
          </p:cNvPr>
          <p:cNvSpPr txBox="1"/>
          <p:nvPr/>
        </p:nvSpPr>
        <p:spPr>
          <a:xfrm>
            <a:off x="2656535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67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0CD2D67-AB80-FA95-3AAE-4558651DB082}"/>
              </a:ext>
            </a:extLst>
          </p:cNvPr>
          <p:cNvSpPr txBox="1"/>
          <p:nvPr/>
        </p:nvSpPr>
        <p:spPr>
          <a:xfrm>
            <a:off x="2367899" y="4492629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27CEF19-0A07-6FBD-BDEE-A885D88AF7DC}"/>
              </a:ext>
            </a:extLst>
          </p:cNvPr>
          <p:cNvSpPr txBox="1"/>
          <p:nvPr/>
        </p:nvSpPr>
        <p:spPr>
          <a:xfrm>
            <a:off x="200563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128</a:t>
            </a:r>
            <a:br>
              <a:rPr lang="en-GB" sz="1000" spc="-50" dirty="0">
                <a:highlight>
                  <a:srgbClr val="FFFF00"/>
                </a:highlight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221D94-EAA2-5040-05E8-9F6ABE777FE5}"/>
              </a:ext>
            </a:extLst>
          </p:cNvPr>
          <p:cNvSpPr txBox="1"/>
          <p:nvPr/>
        </p:nvSpPr>
        <p:spPr>
          <a:xfrm>
            <a:off x="1726239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182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93479C-07C0-E51A-1C49-9478905346DC}"/>
              </a:ext>
            </a:extLst>
          </p:cNvPr>
          <p:cNvSpPr txBox="1"/>
          <p:nvPr/>
        </p:nvSpPr>
        <p:spPr>
          <a:xfrm>
            <a:off x="1429906" y="4492629"/>
            <a:ext cx="1923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  <a:b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0AB6A75-965E-9BC8-080F-31E46EF71D5E}"/>
              </a:ext>
            </a:extLst>
          </p:cNvPr>
          <p:cNvSpPr/>
          <p:nvPr/>
        </p:nvSpPr>
        <p:spPr>
          <a:xfrm>
            <a:off x="6488261" y="4292726"/>
            <a:ext cx="887767" cy="50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FE82BF3-6FE8-E916-E511-0E092A0BB9B8}"/>
              </a:ext>
            </a:extLst>
          </p:cNvPr>
          <p:cNvSpPr txBox="1"/>
          <p:nvPr/>
        </p:nvSpPr>
        <p:spPr>
          <a:xfrm rot="16200000">
            <a:off x="5915442" y="2872013"/>
            <a:ext cx="181842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8D94DA2-9DB5-632A-EC68-FB08BEE6DC93}"/>
              </a:ext>
            </a:extLst>
          </p:cNvPr>
          <p:cNvSpPr txBox="1"/>
          <p:nvPr/>
        </p:nvSpPr>
        <p:spPr>
          <a:xfrm>
            <a:off x="6995489" y="196526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A2B5E7E-4BF4-0853-98FB-088E4FBBF7CC}"/>
              </a:ext>
            </a:extLst>
          </p:cNvPr>
          <p:cNvSpPr txBox="1"/>
          <p:nvPr/>
        </p:nvSpPr>
        <p:spPr>
          <a:xfrm>
            <a:off x="7217289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200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4CA17EE-69DE-AFD2-CD87-C3CB83BF0B76}"/>
              </a:ext>
            </a:extLst>
          </p:cNvPr>
          <p:cNvSpPr txBox="1"/>
          <p:nvPr/>
        </p:nvSpPr>
        <p:spPr>
          <a:xfrm>
            <a:off x="11643503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7D493D1-730A-A436-70BF-107E8455334C}"/>
              </a:ext>
            </a:extLst>
          </p:cNvPr>
          <p:cNvSpPr txBox="1"/>
          <p:nvPr/>
        </p:nvSpPr>
        <p:spPr>
          <a:xfrm>
            <a:off x="6273733" y="4275013"/>
            <a:ext cx="8585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  <a:br>
              <a:rPr lang="en-GB" sz="1000" b="1" spc="-2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9A6B3102-D0C4-6E58-3C78-2EF5F63E5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852" y="2006164"/>
            <a:ext cx="4432300" cy="194310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97E21D8B-64D8-3445-A857-49E7B9632A96}"/>
              </a:ext>
            </a:extLst>
          </p:cNvPr>
          <p:cNvSpPr txBox="1"/>
          <p:nvPr/>
        </p:nvSpPr>
        <p:spPr>
          <a:xfrm>
            <a:off x="7066021" y="21430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AD2DD7E-472D-D55C-9AD1-AA6D76A8BB3D}"/>
              </a:ext>
            </a:extLst>
          </p:cNvPr>
          <p:cNvSpPr txBox="1"/>
          <p:nvPr/>
        </p:nvSpPr>
        <p:spPr>
          <a:xfrm>
            <a:off x="7066021" y="23208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C9E8502-E8DC-770E-E034-EF2A3CE39357}"/>
              </a:ext>
            </a:extLst>
          </p:cNvPr>
          <p:cNvSpPr txBox="1"/>
          <p:nvPr/>
        </p:nvSpPr>
        <p:spPr>
          <a:xfrm>
            <a:off x="7066021" y="2508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1C47738-09DB-20F0-DC64-3AEE17B3962D}"/>
              </a:ext>
            </a:extLst>
          </p:cNvPr>
          <p:cNvSpPr txBox="1"/>
          <p:nvPr/>
        </p:nvSpPr>
        <p:spPr>
          <a:xfrm>
            <a:off x="7066021" y="2695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E251645-D4BF-CDF9-1963-390D0480D14E}"/>
              </a:ext>
            </a:extLst>
          </p:cNvPr>
          <p:cNvSpPr txBox="1"/>
          <p:nvPr/>
        </p:nvSpPr>
        <p:spPr>
          <a:xfrm>
            <a:off x="7066021" y="28891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17741E9-C508-A930-09F6-405856573201}"/>
              </a:ext>
            </a:extLst>
          </p:cNvPr>
          <p:cNvSpPr txBox="1"/>
          <p:nvPr/>
        </p:nvSpPr>
        <p:spPr>
          <a:xfrm>
            <a:off x="7066021" y="30765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A6E4B47-ACB9-C4B8-20B6-27F90477CE64}"/>
              </a:ext>
            </a:extLst>
          </p:cNvPr>
          <p:cNvSpPr txBox="1"/>
          <p:nvPr/>
        </p:nvSpPr>
        <p:spPr>
          <a:xfrm>
            <a:off x="11354864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02BF28A-14C2-5B31-450F-ED595CBE38B7}"/>
              </a:ext>
            </a:extLst>
          </p:cNvPr>
          <p:cNvSpPr txBox="1"/>
          <p:nvPr/>
        </p:nvSpPr>
        <p:spPr>
          <a:xfrm>
            <a:off x="11066228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B0C0A60-7B5F-3FB7-04ED-E801613A7187}"/>
              </a:ext>
            </a:extLst>
          </p:cNvPr>
          <p:cNvSpPr txBox="1"/>
          <p:nvPr/>
        </p:nvSpPr>
        <p:spPr>
          <a:xfrm>
            <a:off x="10777592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72D1862-5844-6184-0138-BE0C8AFDE5DA}"/>
              </a:ext>
            </a:extLst>
          </p:cNvPr>
          <p:cNvSpPr txBox="1"/>
          <p:nvPr/>
        </p:nvSpPr>
        <p:spPr>
          <a:xfrm>
            <a:off x="10488956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D10A068-A495-B816-F10C-811028F2BE3D}"/>
              </a:ext>
            </a:extLst>
          </p:cNvPr>
          <p:cNvSpPr txBox="1"/>
          <p:nvPr/>
        </p:nvSpPr>
        <p:spPr>
          <a:xfrm>
            <a:off x="10200320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2659D81-0083-4FA5-D2CD-C57963AB870B}"/>
              </a:ext>
            </a:extLst>
          </p:cNvPr>
          <p:cNvSpPr txBox="1"/>
          <p:nvPr/>
        </p:nvSpPr>
        <p:spPr>
          <a:xfrm>
            <a:off x="9911684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AC96208-EAC6-6DF2-B8AD-8B12C4EB6325}"/>
              </a:ext>
            </a:extLst>
          </p:cNvPr>
          <p:cNvSpPr txBox="1"/>
          <p:nvPr/>
        </p:nvSpPr>
        <p:spPr>
          <a:xfrm>
            <a:off x="9623048" y="4492629"/>
            <a:ext cx="512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F584109-554D-031B-C8D9-DAB54F4FD86A}"/>
              </a:ext>
            </a:extLst>
          </p:cNvPr>
          <p:cNvSpPr txBox="1"/>
          <p:nvPr/>
        </p:nvSpPr>
        <p:spPr>
          <a:xfrm>
            <a:off x="9308764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DDC2ED6-4DDB-A3B5-682B-88EAFEF0C716}"/>
              </a:ext>
            </a:extLst>
          </p:cNvPr>
          <p:cNvSpPr txBox="1"/>
          <p:nvPr/>
        </p:nvSpPr>
        <p:spPr>
          <a:xfrm>
            <a:off x="9020128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37F1CD2-4EA3-A2BC-9D83-ADD8426ACF56}"/>
              </a:ext>
            </a:extLst>
          </p:cNvPr>
          <p:cNvSpPr txBox="1"/>
          <p:nvPr/>
        </p:nvSpPr>
        <p:spPr>
          <a:xfrm>
            <a:off x="8731492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94FD00D-B79B-68CE-D84F-3B7839444AE8}"/>
              </a:ext>
            </a:extLst>
          </p:cNvPr>
          <p:cNvSpPr txBox="1"/>
          <p:nvPr/>
        </p:nvSpPr>
        <p:spPr>
          <a:xfrm>
            <a:off x="8442856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54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C9570E6-DDE8-CEB8-05B3-143A3020E7EA}"/>
              </a:ext>
            </a:extLst>
          </p:cNvPr>
          <p:cNvSpPr txBox="1"/>
          <p:nvPr/>
        </p:nvSpPr>
        <p:spPr>
          <a:xfrm>
            <a:off x="8112656" y="4492629"/>
            <a:ext cx="1025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77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DC5B4F0-F4FB-02C0-36BC-AF2C76D2DDF7}"/>
              </a:ext>
            </a:extLst>
          </p:cNvPr>
          <p:cNvSpPr txBox="1"/>
          <p:nvPr/>
        </p:nvSpPr>
        <p:spPr>
          <a:xfrm>
            <a:off x="7807607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119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6503644-8535-B44D-1407-D3672E41CB43}"/>
              </a:ext>
            </a:extLst>
          </p:cNvPr>
          <p:cNvSpPr txBox="1"/>
          <p:nvPr/>
        </p:nvSpPr>
        <p:spPr>
          <a:xfrm>
            <a:off x="7511275" y="4492629"/>
            <a:ext cx="153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162</a:t>
            </a:r>
          </a:p>
          <a:p>
            <a:pPr algn="ctr"/>
            <a:r>
              <a:rPr lang="en-GB" sz="800" spc="-5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CDCF9-A191-CDF6-C775-B4FDCD1D58EC}"/>
              </a:ext>
            </a:extLst>
          </p:cNvPr>
          <p:cNvSpPr txBox="1"/>
          <p:nvPr/>
        </p:nvSpPr>
        <p:spPr>
          <a:xfrm>
            <a:off x="10050219" y="3174402"/>
            <a:ext cx="158408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PVd mPFS: 9.5 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229D58-5AC5-94D5-08B9-FF85B29A3926}"/>
              </a:ext>
            </a:extLst>
          </p:cNvPr>
          <p:cNvSpPr txBox="1"/>
          <p:nvPr/>
        </p:nvSpPr>
        <p:spPr>
          <a:xfrm>
            <a:off x="7779810" y="3593506"/>
            <a:ext cx="149912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5.6 months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54E8227-3F35-C8F5-3F12-63F2C4E9BA7C}"/>
              </a:ext>
            </a:extLst>
          </p:cNvPr>
          <p:cNvSpPr txBox="1"/>
          <p:nvPr/>
        </p:nvSpPr>
        <p:spPr>
          <a:xfrm>
            <a:off x="7532083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AFD1041-92CC-9CEC-7DE0-C3A342EB005D}"/>
              </a:ext>
            </a:extLst>
          </p:cNvPr>
          <p:cNvSpPr txBox="1"/>
          <p:nvPr/>
        </p:nvSpPr>
        <p:spPr>
          <a:xfrm>
            <a:off x="7252001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55EE13C-B9CD-C6DA-49CD-309C9477591B}"/>
              </a:ext>
            </a:extLst>
          </p:cNvPr>
          <p:cNvSpPr txBox="1"/>
          <p:nvPr/>
        </p:nvSpPr>
        <p:spPr>
          <a:xfrm>
            <a:off x="7136553" y="3813112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0C1EFAC-9046-60B5-2AED-BA9325079EF9}"/>
              </a:ext>
            </a:extLst>
          </p:cNvPr>
          <p:cNvSpPr txBox="1"/>
          <p:nvPr/>
        </p:nvSpPr>
        <p:spPr>
          <a:xfrm>
            <a:off x="7066021" y="326066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8DB72CB-40CF-C08F-99E4-89A0CF7B4EBE}"/>
              </a:ext>
            </a:extLst>
          </p:cNvPr>
          <p:cNvSpPr txBox="1"/>
          <p:nvPr/>
        </p:nvSpPr>
        <p:spPr>
          <a:xfrm>
            <a:off x="7066021" y="34448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88A65B8-5EA5-9056-8BB0-86BF53249DC2}"/>
              </a:ext>
            </a:extLst>
          </p:cNvPr>
          <p:cNvSpPr txBox="1"/>
          <p:nvPr/>
        </p:nvSpPr>
        <p:spPr>
          <a:xfrm>
            <a:off x="7066021" y="3625787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45C8F21-83CC-7614-2A3B-06C91EAE7A2E}"/>
              </a:ext>
            </a:extLst>
          </p:cNvPr>
          <p:cNvSpPr txBox="1"/>
          <p:nvPr/>
        </p:nvSpPr>
        <p:spPr>
          <a:xfrm>
            <a:off x="754092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5B46359-68A3-5E76-8800-197F46673FC9}"/>
              </a:ext>
            </a:extLst>
          </p:cNvPr>
          <p:cNvSpPr txBox="1"/>
          <p:nvPr/>
        </p:nvSpPr>
        <p:spPr>
          <a:xfrm>
            <a:off x="782667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3943951-03E1-EC5E-2A3C-52FDF4E87B29}"/>
              </a:ext>
            </a:extLst>
          </p:cNvPr>
          <p:cNvSpPr txBox="1"/>
          <p:nvPr/>
        </p:nvSpPr>
        <p:spPr>
          <a:xfrm>
            <a:off x="8118776" y="3976411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1C3C2B-7219-0EDA-BB42-43D3AA677F91}"/>
              </a:ext>
            </a:extLst>
          </p:cNvPr>
          <p:cNvSpPr txBox="1"/>
          <p:nvPr/>
        </p:nvSpPr>
        <p:spPr>
          <a:xfrm>
            <a:off x="838831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058BDA2-703C-59C1-15BD-5360ADFD4652}"/>
              </a:ext>
            </a:extLst>
          </p:cNvPr>
          <p:cNvSpPr txBox="1"/>
          <p:nvPr/>
        </p:nvSpPr>
        <p:spPr>
          <a:xfrm>
            <a:off x="867406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F5169A0-DAB7-ED17-4D7B-69CDB8E94978}"/>
              </a:ext>
            </a:extLst>
          </p:cNvPr>
          <p:cNvSpPr txBox="1"/>
          <p:nvPr/>
        </p:nvSpPr>
        <p:spPr>
          <a:xfrm>
            <a:off x="11578126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14F2FB3-03BE-011A-E9E5-135826F08FCE}"/>
              </a:ext>
            </a:extLst>
          </p:cNvPr>
          <p:cNvSpPr txBox="1"/>
          <p:nvPr/>
        </p:nvSpPr>
        <p:spPr>
          <a:xfrm>
            <a:off x="11298726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7F292E8-B5A9-8FD5-B91C-A24255D55FB4}"/>
              </a:ext>
            </a:extLst>
          </p:cNvPr>
          <p:cNvSpPr txBox="1"/>
          <p:nvPr/>
        </p:nvSpPr>
        <p:spPr>
          <a:xfrm>
            <a:off x="11010860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9DF7DEC-A02B-A7C3-B72D-A17BD7F84325}"/>
              </a:ext>
            </a:extLst>
          </p:cNvPr>
          <p:cNvSpPr txBox="1"/>
          <p:nvPr/>
        </p:nvSpPr>
        <p:spPr>
          <a:xfrm>
            <a:off x="107145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8030399-047B-E5A2-0C4E-BA3576252D17}"/>
              </a:ext>
            </a:extLst>
          </p:cNvPr>
          <p:cNvSpPr txBox="1"/>
          <p:nvPr/>
        </p:nvSpPr>
        <p:spPr>
          <a:xfrm>
            <a:off x="104266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B42C81D-F1A5-C032-E7EA-D6850D68D652}"/>
              </a:ext>
            </a:extLst>
          </p:cNvPr>
          <p:cNvSpPr txBox="1"/>
          <p:nvPr/>
        </p:nvSpPr>
        <p:spPr>
          <a:xfrm>
            <a:off x="10130327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FD56275-721C-47A9-C81A-A14EBFDB0E0F}"/>
              </a:ext>
            </a:extLst>
          </p:cNvPr>
          <p:cNvSpPr txBox="1"/>
          <p:nvPr/>
        </p:nvSpPr>
        <p:spPr>
          <a:xfrm>
            <a:off x="98339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8DFE5F9-961E-B606-0FB9-75270A977A55}"/>
              </a:ext>
            </a:extLst>
          </p:cNvPr>
          <p:cNvSpPr txBox="1"/>
          <p:nvPr/>
        </p:nvSpPr>
        <p:spPr>
          <a:xfrm>
            <a:off x="9554594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DFBA89F-9E8A-2277-C927-246D85D9EA23}"/>
              </a:ext>
            </a:extLst>
          </p:cNvPr>
          <p:cNvSpPr txBox="1"/>
          <p:nvPr/>
        </p:nvSpPr>
        <p:spPr>
          <a:xfrm>
            <a:off x="9258261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CD1E81C-22FA-E70D-8978-BE8E74B24475}"/>
              </a:ext>
            </a:extLst>
          </p:cNvPr>
          <p:cNvSpPr txBox="1"/>
          <p:nvPr/>
        </p:nvSpPr>
        <p:spPr>
          <a:xfrm>
            <a:off x="8970395" y="3976411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864319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diagram of a cell&#10;&#10;Description automatically generated">
            <a:extLst>
              <a:ext uri="{FF2B5EF4-FFF2-40B4-BE49-F238E27FC236}">
                <a16:creationId xmlns:a16="http://schemas.microsoft.com/office/drawing/2014/main" id="{EE078DFA-FE94-23F2-B5C8-DF0CA77E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26" y="2103963"/>
            <a:ext cx="50292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mAbs </a:t>
            </a:r>
            <a:r>
              <a:rPr lang="en-GB" dirty="0"/>
              <a:t>targeting cd38 and slamf7 induce myeloma cell death via cytotoxic and phagocytic pathways</a:t>
            </a:r>
          </a:p>
        </p:txBody>
      </p:sp>
      <p:sp>
        <p:nvSpPr>
          <p:cNvPr id="94" name="Content Placeholder 93">
            <a:extLst>
              <a:ext uri="{FF2B5EF4-FFF2-40B4-BE49-F238E27FC236}">
                <a16:creationId xmlns:a16="http://schemas.microsoft.com/office/drawing/2014/main" id="{0E1F9CB8-61DE-D551-1127-2D37534329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41524" cy="365125"/>
          </a:xfrm>
        </p:spPr>
        <p:txBody>
          <a:bodyPr anchor="b" anchorCtr="0"/>
          <a:lstStyle/>
          <a:p>
            <a:r>
              <a:rPr lang="en-GB" dirty="0"/>
              <a:t>ADCC, antibody-dependent cell-mediated cytotoxicity; ADCP, antibody-dependent cellular </a:t>
            </a:r>
            <a:r>
              <a:rPr lang="en-GB" dirty="0">
                <a:solidFill>
                  <a:schemeClr val="tx2"/>
                </a:solidFill>
              </a:rPr>
              <a:t>phagocytosis; CDC, complement-dependent cytotoxicity;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ITAM, immunoreceptor tyrosine-based activation motifs; ITSM, immunoreceptor tyrosine-based switch motifs; mAb, monoclonal antibody; MAC, membrane attack complex; NK, natural killer; SLAMF7, signalling lymphocyte activation molecule family member 7</a:t>
            </a:r>
          </a:p>
          <a:p>
            <a:r>
              <a:rPr lang="en-GB" dirty="0">
                <a:solidFill>
                  <a:schemeClr val="tx2"/>
                </a:solidFill>
              </a:rPr>
              <a:t>1. Gozzetti A, et al. Hum Vaccin Immunother. 2022;18:2052658; 2. Campbell KS, et al. Front Immunol. 2018;9:2551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274C5-9FB9-5515-B5A5-4F6C80A34BD2}"/>
              </a:ext>
            </a:extLst>
          </p:cNvPr>
          <p:cNvSpPr txBox="1"/>
          <p:nvPr/>
        </p:nvSpPr>
        <p:spPr>
          <a:xfrm>
            <a:off x="2439815" y="138069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F23EC-08DC-F8E7-3737-A32078C9B5BE}"/>
              </a:ext>
            </a:extLst>
          </p:cNvPr>
          <p:cNvSpPr txBox="1"/>
          <p:nvPr/>
        </p:nvSpPr>
        <p:spPr>
          <a:xfrm>
            <a:off x="8047053" y="13806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cartoon of a cell&#10;&#10;Description automatically generated with medium confidence">
            <a:extLst>
              <a:ext uri="{FF2B5EF4-FFF2-40B4-BE49-F238E27FC236}">
                <a16:creationId xmlns:a16="http://schemas.microsoft.com/office/drawing/2014/main" id="{8192930E-0DF9-3A0E-7FBE-2832CC274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" y="1826799"/>
            <a:ext cx="4937793" cy="3201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7AA31-A2BF-F898-8935-953F03852E29}"/>
              </a:ext>
            </a:extLst>
          </p:cNvPr>
          <p:cNvSpPr txBox="1"/>
          <p:nvPr/>
        </p:nvSpPr>
        <p:spPr>
          <a:xfrm flipH="1">
            <a:off x="1496355" y="4258875"/>
            <a:ext cx="13489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C7B39-1DE7-2917-7BCA-C18856792ACA}"/>
              </a:ext>
            </a:extLst>
          </p:cNvPr>
          <p:cNvSpPr txBox="1"/>
          <p:nvPr/>
        </p:nvSpPr>
        <p:spPr>
          <a:xfrm flipH="1">
            <a:off x="1237830" y="3239121"/>
            <a:ext cx="10515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CD378B-C3DE-E5F1-2148-10D5AF482473}"/>
              </a:ext>
            </a:extLst>
          </p:cNvPr>
          <p:cNvSpPr txBox="1"/>
          <p:nvPr/>
        </p:nvSpPr>
        <p:spPr>
          <a:xfrm flipH="1">
            <a:off x="51575" y="5048360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Phagocytosis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78054-3108-B145-76B7-4AEAC7B52B4E}"/>
              </a:ext>
            </a:extLst>
          </p:cNvPr>
          <p:cNvSpPr txBox="1"/>
          <p:nvPr/>
        </p:nvSpPr>
        <p:spPr>
          <a:xfrm flipH="1">
            <a:off x="2315988" y="5067458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Apoptosis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6634D-F13A-E865-FD32-37506B8A24F0}"/>
              </a:ext>
            </a:extLst>
          </p:cNvPr>
          <p:cNvSpPr txBox="1"/>
          <p:nvPr/>
        </p:nvSpPr>
        <p:spPr>
          <a:xfrm flipH="1">
            <a:off x="1307996" y="2589907"/>
            <a:ext cx="7837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C10-5162-A8E8-A91B-B1972E571135}"/>
              </a:ext>
            </a:extLst>
          </p:cNvPr>
          <p:cNvSpPr txBox="1"/>
          <p:nvPr/>
        </p:nvSpPr>
        <p:spPr>
          <a:xfrm flipH="1">
            <a:off x="1520556" y="2072635"/>
            <a:ext cx="5516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C6569-6E3B-96C9-0C02-A17092962E52}"/>
              </a:ext>
            </a:extLst>
          </p:cNvPr>
          <p:cNvSpPr txBox="1"/>
          <p:nvPr/>
        </p:nvSpPr>
        <p:spPr>
          <a:xfrm flipH="1">
            <a:off x="3547180" y="4678103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Autophagy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50A6A-BF26-6221-A7B8-4367E7E8BAB1}"/>
              </a:ext>
            </a:extLst>
          </p:cNvPr>
          <p:cNvSpPr txBox="1"/>
          <p:nvPr/>
        </p:nvSpPr>
        <p:spPr>
          <a:xfrm flipH="1">
            <a:off x="2508876" y="1974705"/>
            <a:ext cx="46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5B65F-4216-9A0C-89B7-5A4557DD00A7}"/>
              </a:ext>
            </a:extLst>
          </p:cNvPr>
          <p:cNvSpPr txBox="1"/>
          <p:nvPr/>
        </p:nvSpPr>
        <p:spPr>
          <a:xfrm flipH="1">
            <a:off x="4491085" y="3474895"/>
            <a:ext cx="468000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reg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8F297-38F1-C53B-4BAA-B0AE464E1244}"/>
              </a:ext>
            </a:extLst>
          </p:cNvPr>
          <p:cNvSpPr txBox="1"/>
          <p:nvPr/>
        </p:nvSpPr>
        <p:spPr>
          <a:xfrm flipH="1">
            <a:off x="322408" y="2915913"/>
            <a:ext cx="6640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Lysis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95B64A-4B92-D02E-FB74-DD05236BF487}"/>
              </a:ext>
            </a:extLst>
          </p:cNvPr>
          <p:cNvSpPr txBox="1"/>
          <p:nvPr/>
        </p:nvSpPr>
        <p:spPr>
          <a:xfrm rot="20877353" flipH="1">
            <a:off x="2868852" y="4001779"/>
            <a:ext cx="549468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Crosslinking</a:t>
            </a: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71A32FD7-6947-3F75-6DCB-6A943CFF9B4E}"/>
              </a:ext>
            </a:extLst>
          </p:cNvPr>
          <p:cNvSpPr/>
          <p:nvPr/>
        </p:nvSpPr>
        <p:spPr>
          <a:xfrm rot="19299067">
            <a:off x="2534155" y="2235245"/>
            <a:ext cx="120318" cy="139570"/>
          </a:xfrm>
          <a:prstGeom prst="can">
            <a:avLst/>
          </a:prstGeom>
          <a:solidFill>
            <a:srgbClr val="FFC000"/>
          </a:solidFill>
          <a:ln w="3175">
            <a:solidFill>
              <a:srgbClr val="FFFD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381223-E1AC-E614-16C3-8BE4DC6512C7}"/>
              </a:ext>
            </a:extLst>
          </p:cNvPr>
          <p:cNvSpPr/>
          <p:nvPr/>
        </p:nvSpPr>
        <p:spPr>
          <a:xfrm>
            <a:off x="1658854" y="5345402"/>
            <a:ext cx="2222292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37BADE-DA97-1711-5D53-14F2C8442023}"/>
              </a:ext>
            </a:extLst>
          </p:cNvPr>
          <p:cNvSpPr txBox="1"/>
          <p:nvPr/>
        </p:nvSpPr>
        <p:spPr>
          <a:xfrm flipH="1">
            <a:off x="3054998" y="5389145"/>
            <a:ext cx="1170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Anti-CD38 (daratumumab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 isatuximab)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B2140A-57DC-ED1F-0384-91951F55252B}"/>
              </a:ext>
            </a:extLst>
          </p:cNvPr>
          <p:cNvSpPr txBox="1"/>
          <p:nvPr/>
        </p:nvSpPr>
        <p:spPr>
          <a:xfrm flipH="1">
            <a:off x="2091790" y="5534674"/>
            <a:ext cx="468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F1E7BBAF-1571-088D-4097-FE5C529AB3C6}"/>
              </a:ext>
            </a:extLst>
          </p:cNvPr>
          <p:cNvSpPr/>
          <p:nvPr/>
        </p:nvSpPr>
        <p:spPr>
          <a:xfrm>
            <a:off x="1765191" y="5470635"/>
            <a:ext cx="251190" cy="251190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30064833-5E3D-7818-84D5-D82091CF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22" y="5409723"/>
            <a:ext cx="342296" cy="3487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D125E0-2F40-4F9D-A229-BA7745CBEE2B}"/>
              </a:ext>
            </a:extLst>
          </p:cNvPr>
          <p:cNvSpPr/>
          <p:nvPr/>
        </p:nvSpPr>
        <p:spPr>
          <a:xfrm>
            <a:off x="6189133" y="5345402"/>
            <a:ext cx="5393267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5EA175-870B-47F2-01E9-18E20B13719E}"/>
              </a:ext>
            </a:extLst>
          </p:cNvPr>
          <p:cNvSpPr txBox="1"/>
          <p:nvPr/>
        </p:nvSpPr>
        <p:spPr>
          <a:xfrm flipH="1">
            <a:off x="6602396" y="5545192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</a:t>
            </a:r>
          </a:p>
        </p:txBody>
      </p:sp>
      <p:pic>
        <p:nvPicPr>
          <p:cNvPr id="43" name="Picture 42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067BF9E7-F94D-AB1C-5C0B-2E30BD15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8" y="5420241"/>
            <a:ext cx="342296" cy="348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2B5E690-4853-EEDE-E7B4-6702653D610C}"/>
              </a:ext>
            </a:extLst>
          </p:cNvPr>
          <p:cNvSpPr txBox="1"/>
          <p:nvPr/>
        </p:nvSpPr>
        <p:spPr>
          <a:xfrm flipH="1">
            <a:off x="6295670" y="1997008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4F99E3-1581-6FD8-2AAE-2AC41AE5CB3E}"/>
              </a:ext>
            </a:extLst>
          </p:cNvPr>
          <p:cNvSpPr txBox="1"/>
          <p:nvPr/>
        </p:nvSpPr>
        <p:spPr>
          <a:xfrm flipH="1">
            <a:off x="7437631" y="2353366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6F3446-8913-D5A8-2FC8-394E9629485E}"/>
              </a:ext>
            </a:extLst>
          </p:cNvPr>
          <p:cNvSpPr txBox="1"/>
          <p:nvPr/>
        </p:nvSpPr>
        <p:spPr>
          <a:xfrm flipH="1">
            <a:off x="7728597" y="2859947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9A203-35BF-B72E-BE71-8AF06446A05C}"/>
              </a:ext>
            </a:extLst>
          </p:cNvPr>
          <p:cNvSpPr txBox="1"/>
          <p:nvPr/>
        </p:nvSpPr>
        <p:spPr>
          <a:xfrm flipH="1">
            <a:off x="9996990" y="2000834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Macrophage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F5462-0883-5130-01AE-5AC6F213E2BE}"/>
              </a:ext>
            </a:extLst>
          </p:cNvPr>
          <p:cNvSpPr txBox="1"/>
          <p:nvPr/>
        </p:nvSpPr>
        <p:spPr>
          <a:xfrm flipH="1">
            <a:off x="10436897" y="4132678"/>
            <a:ext cx="50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1C26DF-7831-AC0E-B0C2-BE9A313BADD4}"/>
              </a:ext>
            </a:extLst>
          </p:cNvPr>
          <p:cNvSpPr txBox="1"/>
          <p:nvPr/>
        </p:nvSpPr>
        <p:spPr>
          <a:xfrm flipH="1">
            <a:off x="8682873" y="4778040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3FD1B4-7F18-5885-B977-469F9D914448}"/>
              </a:ext>
            </a:extLst>
          </p:cNvPr>
          <p:cNvSpPr txBox="1"/>
          <p:nvPr/>
        </p:nvSpPr>
        <p:spPr>
          <a:xfrm flipH="1">
            <a:off x="8013077" y="4297347"/>
            <a:ext cx="6500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BDB0AA-DFF6-655B-3F02-A8148F68B067}"/>
              </a:ext>
            </a:extLst>
          </p:cNvPr>
          <p:cNvSpPr txBox="1"/>
          <p:nvPr/>
        </p:nvSpPr>
        <p:spPr>
          <a:xfrm flipH="1">
            <a:off x="7067165" y="4200411"/>
            <a:ext cx="503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3FA1F3-F223-452E-7869-6C1E1EB6D508}"/>
              </a:ext>
            </a:extLst>
          </p:cNvPr>
          <p:cNvSpPr txBox="1"/>
          <p:nvPr/>
        </p:nvSpPr>
        <p:spPr>
          <a:xfrm flipH="1">
            <a:off x="7443037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044026-AB63-524F-BD45-62F0F3DCF82A}"/>
              </a:ext>
            </a:extLst>
          </p:cNvPr>
          <p:cNvSpPr txBox="1"/>
          <p:nvPr/>
        </p:nvSpPr>
        <p:spPr>
          <a:xfrm flipH="1">
            <a:off x="8172484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6ECE39-238B-E5F5-48B1-04C23956E7EE}"/>
              </a:ext>
            </a:extLst>
          </p:cNvPr>
          <p:cNvSpPr txBox="1"/>
          <p:nvPr/>
        </p:nvSpPr>
        <p:spPr>
          <a:xfrm flipH="1">
            <a:off x="8720430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D8CF38-6611-EAD7-E001-8CBC03CBA28C}"/>
              </a:ext>
            </a:extLst>
          </p:cNvPr>
          <p:cNvSpPr txBox="1"/>
          <p:nvPr/>
        </p:nvSpPr>
        <p:spPr>
          <a:xfrm flipH="1">
            <a:off x="938082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Ligands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A0586-09E6-2D9F-25F3-66C65C86D9FC}"/>
              </a:ext>
            </a:extLst>
          </p:cNvPr>
          <p:cNvSpPr txBox="1"/>
          <p:nvPr/>
        </p:nvSpPr>
        <p:spPr>
          <a:xfrm flipH="1">
            <a:off x="1010227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Primary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signalling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(ITAM)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D31687-8EBB-7AE9-A332-5865A1C0FED0}"/>
              </a:ext>
            </a:extLst>
          </p:cNvPr>
          <p:cNvSpPr txBox="1"/>
          <p:nvPr/>
        </p:nvSpPr>
        <p:spPr>
          <a:xfrm flipH="1">
            <a:off x="10890398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Co-stimulation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(ITSM)</a:t>
            </a:r>
          </a:p>
        </p:txBody>
      </p:sp>
      <p:grpSp>
        <p:nvGrpSpPr>
          <p:cNvPr id="72" name="Graphic 69">
            <a:extLst>
              <a:ext uri="{FF2B5EF4-FFF2-40B4-BE49-F238E27FC236}">
                <a16:creationId xmlns:a16="http://schemas.microsoft.com/office/drawing/2014/main" id="{250AABB1-B1EE-7692-DE13-4B829A9C9D0F}"/>
              </a:ext>
            </a:extLst>
          </p:cNvPr>
          <p:cNvGrpSpPr/>
          <p:nvPr/>
        </p:nvGrpSpPr>
        <p:grpSpPr>
          <a:xfrm>
            <a:off x="7289014" y="5404481"/>
            <a:ext cx="105045" cy="347276"/>
            <a:chOff x="5695525" y="4935275"/>
            <a:chExt cx="94823" cy="313482"/>
          </a:xfrm>
          <a:solidFill>
            <a:srgbClr val="CCCCCC"/>
          </a:solidFill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3342DCB-943F-5956-2A78-761016876E45}"/>
                </a:ext>
              </a:extLst>
            </p:cNvPr>
            <p:cNvSpPr/>
            <p:nvPr/>
          </p:nvSpPr>
          <p:spPr>
            <a:xfrm rot="-34800">
              <a:off x="5726802" y="5130447"/>
              <a:ext cx="35187" cy="118135"/>
            </a:xfrm>
            <a:custGeom>
              <a:avLst/>
              <a:gdLst>
                <a:gd name="connsiteX0" fmla="*/ 0 w 35187"/>
                <a:gd name="connsiteY0" fmla="*/ 0 h 118135"/>
                <a:gd name="connsiteX1" fmla="*/ 35187 w 35187"/>
                <a:gd name="connsiteY1" fmla="*/ 0 h 118135"/>
                <a:gd name="connsiteX2" fmla="*/ 35187 w 35187"/>
                <a:gd name="connsiteY2" fmla="*/ 118136 h 118135"/>
                <a:gd name="connsiteX3" fmla="*/ 0 w 35187"/>
                <a:gd name="connsiteY3" fmla="*/ 118136 h 11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87" h="118135">
                  <a:moveTo>
                    <a:pt x="0" y="0"/>
                  </a:moveTo>
                  <a:lnTo>
                    <a:pt x="35187" y="0"/>
                  </a:lnTo>
                  <a:lnTo>
                    <a:pt x="35187" y="118136"/>
                  </a:lnTo>
                  <a:lnTo>
                    <a:pt x="0" y="118136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EF6CD84-D26A-194F-321D-26BAD93E4DB7}"/>
                </a:ext>
              </a:extLst>
            </p:cNvPr>
            <p:cNvSpPr/>
            <p:nvPr/>
          </p:nvSpPr>
          <p:spPr>
            <a:xfrm rot="-34800">
              <a:off x="5696088" y="4935741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4 w 92667"/>
                <a:gd name="connsiteY1" fmla="*/ 111666 h 111666"/>
                <a:gd name="connsiteX2" fmla="*/ 0 w 92667"/>
                <a:gd name="connsiteY2" fmla="*/ 55833 h 111666"/>
                <a:gd name="connsiteX3" fmla="*/ 46334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4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4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84983E0-5DF9-DCB3-2672-47C64FA1DFCF}"/>
                </a:ext>
              </a:extLst>
            </p:cNvPr>
            <p:cNvSpPr/>
            <p:nvPr/>
          </p:nvSpPr>
          <p:spPr>
            <a:xfrm rot="-34800">
              <a:off x="5697118" y="5037234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3 w 92667"/>
                <a:gd name="connsiteY1" fmla="*/ 111666 h 111666"/>
                <a:gd name="connsiteX2" fmla="*/ 0 w 92667"/>
                <a:gd name="connsiteY2" fmla="*/ 55833 h 111666"/>
                <a:gd name="connsiteX3" fmla="*/ 46333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3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3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505756B6-749A-F807-A5EC-27433BE08BF7}"/>
              </a:ext>
            </a:extLst>
          </p:cNvPr>
          <p:cNvSpPr/>
          <p:nvPr/>
        </p:nvSpPr>
        <p:spPr>
          <a:xfrm rot="21573600">
            <a:off x="8562374" y="5464413"/>
            <a:ext cx="99920" cy="227412"/>
          </a:xfrm>
          <a:custGeom>
            <a:avLst/>
            <a:gdLst>
              <a:gd name="connsiteX0" fmla="*/ 0 w 51906"/>
              <a:gd name="connsiteY0" fmla="*/ 0 h 118135"/>
              <a:gd name="connsiteX1" fmla="*/ 51907 w 51906"/>
              <a:gd name="connsiteY1" fmla="*/ 0 h 118135"/>
              <a:gd name="connsiteX2" fmla="*/ 51907 w 51906"/>
              <a:gd name="connsiteY2" fmla="*/ 118136 h 118135"/>
              <a:gd name="connsiteX3" fmla="*/ 0 w 51906"/>
              <a:gd name="connsiteY3" fmla="*/ 118136 h 1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6" h="118135">
                <a:moveTo>
                  <a:pt x="0" y="0"/>
                </a:moveTo>
                <a:lnTo>
                  <a:pt x="51907" y="0"/>
                </a:lnTo>
                <a:lnTo>
                  <a:pt x="51907" y="118136"/>
                </a:lnTo>
                <a:lnTo>
                  <a:pt x="0" y="118136"/>
                </a:lnTo>
                <a:close/>
              </a:path>
            </a:pathLst>
          </a:custGeom>
          <a:solidFill>
            <a:srgbClr val="627D9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78" name="Graphic 69">
            <a:extLst>
              <a:ext uri="{FF2B5EF4-FFF2-40B4-BE49-F238E27FC236}">
                <a16:creationId xmlns:a16="http://schemas.microsoft.com/office/drawing/2014/main" id="{77E57D79-8050-54C4-DD0C-37838EC21483}"/>
              </a:ext>
            </a:extLst>
          </p:cNvPr>
          <p:cNvGrpSpPr/>
          <p:nvPr/>
        </p:nvGrpSpPr>
        <p:grpSpPr>
          <a:xfrm>
            <a:off x="7943055" y="5452223"/>
            <a:ext cx="218654" cy="288601"/>
            <a:chOff x="5845215" y="4998090"/>
            <a:chExt cx="151313" cy="199718"/>
          </a:xfrm>
          <a:solidFill>
            <a:srgbClr val="662D91"/>
          </a:solidFill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F2BD78A-E165-B196-C5DA-BF3CDD15A406}"/>
                </a:ext>
              </a:extLst>
            </p:cNvPr>
            <p:cNvSpPr/>
            <p:nvPr/>
          </p:nvSpPr>
          <p:spPr>
            <a:xfrm>
              <a:off x="5905546" y="5059681"/>
              <a:ext cx="30651" cy="138127"/>
            </a:xfrm>
            <a:custGeom>
              <a:avLst/>
              <a:gdLst>
                <a:gd name="connsiteX0" fmla="*/ 30651 w 30651"/>
                <a:gd name="connsiteY0" fmla="*/ 137804 h 138127"/>
                <a:gd name="connsiteX1" fmla="*/ 1037 w 30651"/>
                <a:gd name="connsiteY1" fmla="*/ 138127 h 138127"/>
                <a:gd name="connsiteX2" fmla="*/ 0 w 30651"/>
                <a:gd name="connsiteY2" fmla="*/ 259 h 138127"/>
                <a:gd name="connsiteX3" fmla="*/ 29680 w 30651"/>
                <a:gd name="connsiteY3" fmla="*/ 0 h 138127"/>
                <a:gd name="connsiteX4" fmla="*/ 30651 w 30651"/>
                <a:gd name="connsiteY4" fmla="*/ 137804 h 13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1" h="138127">
                  <a:moveTo>
                    <a:pt x="30651" y="137804"/>
                  </a:moveTo>
                  <a:lnTo>
                    <a:pt x="1037" y="138127"/>
                  </a:lnTo>
                  <a:lnTo>
                    <a:pt x="0" y="259"/>
                  </a:lnTo>
                  <a:lnTo>
                    <a:pt x="29680" y="0"/>
                  </a:lnTo>
                  <a:lnTo>
                    <a:pt x="30651" y="137804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9FC49FD-7540-C445-B204-BD909E0D902E}"/>
                </a:ext>
              </a:extLst>
            </p:cNvPr>
            <p:cNvSpPr/>
            <p:nvPr/>
          </p:nvSpPr>
          <p:spPr>
            <a:xfrm>
              <a:off x="5845215" y="4998090"/>
              <a:ext cx="151313" cy="70714"/>
            </a:xfrm>
            <a:custGeom>
              <a:avLst/>
              <a:gdLst>
                <a:gd name="connsiteX0" fmla="*/ 65 w 151313"/>
                <a:gd name="connsiteY0" fmla="*/ 129 h 70714"/>
                <a:gd name="connsiteX1" fmla="*/ 75235 w 151313"/>
                <a:gd name="connsiteY1" fmla="*/ 70713 h 70714"/>
                <a:gd name="connsiteX2" fmla="*/ 151313 w 151313"/>
                <a:gd name="connsiteY2" fmla="*/ 1035 h 70714"/>
                <a:gd name="connsiteX3" fmla="*/ 113469 w 151313"/>
                <a:gd name="connsiteY3" fmla="*/ 776 h 70714"/>
                <a:gd name="connsiteX4" fmla="*/ 75365 w 151313"/>
                <a:gd name="connsiteY4" fmla="*/ 43670 h 70714"/>
                <a:gd name="connsiteX5" fmla="*/ 37845 w 151313"/>
                <a:gd name="connsiteY5" fmla="*/ 259 h 70714"/>
                <a:gd name="connsiteX6" fmla="*/ 0 w 151313"/>
                <a:gd name="connsiteY6" fmla="*/ 0 h 7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13" h="70714">
                  <a:moveTo>
                    <a:pt x="65" y="129"/>
                  </a:moveTo>
                  <a:cubicBezTo>
                    <a:pt x="-195" y="38883"/>
                    <a:pt x="33503" y="70455"/>
                    <a:pt x="75235" y="70713"/>
                  </a:cubicBezTo>
                  <a:cubicBezTo>
                    <a:pt x="117033" y="70972"/>
                    <a:pt x="151054" y="39788"/>
                    <a:pt x="151313" y="1035"/>
                  </a:cubicBezTo>
                  <a:lnTo>
                    <a:pt x="113469" y="776"/>
                  </a:lnTo>
                  <a:cubicBezTo>
                    <a:pt x="113339" y="24585"/>
                    <a:pt x="96296" y="43799"/>
                    <a:pt x="75365" y="43670"/>
                  </a:cubicBezTo>
                  <a:cubicBezTo>
                    <a:pt x="54434" y="43541"/>
                    <a:pt x="37650" y="24132"/>
                    <a:pt x="37845" y="2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1" name="Freeform 80">
            <a:extLst>
              <a:ext uri="{FF2B5EF4-FFF2-40B4-BE49-F238E27FC236}">
                <a16:creationId xmlns:a16="http://schemas.microsoft.com/office/drawing/2014/main" id="{F5E10B0C-58C7-986C-6233-0F35F830840D}"/>
              </a:ext>
            </a:extLst>
          </p:cNvPr>
          <p:cNvSpPr/>
          <p:nvPr/>
        </p:nvSpPr>
        <p:spPr>
          <a:xfrm>
            <a:off x="9145706" y="5545192"/>
            <a:ext cx="164391" cy="95832"/>
          </a:xfrm>
          <a:custGeom>
            <a:avLst/>
            <a:gdLst>
              <a:gd name="connsiteX0" fmla="*/ 132067 w 132066"/>
              <a:gd name="connsiteY0" fmla="*/ 76924 h 76988"/>
              <a:gd name="connsiteX1" fmla="*/ 69533 w 132066"/>
              <a:gd name="connsiteY1" fmla="*/ 0 h 76988"/>
              <a:gd name="connsiteX2" fmla="*/ 0 w 132066"/>
              <a:gd name="connsiteY2" fmla="*/ 76989 h 7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66" h="76988">
                <a:moveTo>
                  <a:pt x="132067" y="76924"/>
                </a:moveTo>
                <a:lnTo>
                  <a:pt x="69533" y="0"/>
                </a:lnTo>
                <a:lnTo>
                  <a:pt x="0" y="76989"/>
                </a:lnTo>
              </a:path>
            </a:pathLst>
          </a:custGeom>
          <a:noFill/>
          <a:ln w="38810" cap="rnd">
            <a:solidFill>
              <a:srgbClr val="C21326"/>
            </a:solidFill>
            <a:prstDash val="solid"/>
            <a:round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15F639EC-4213-F309-379D-30A2DF6A4981}"/>
              </a:ext>
            </a:extLst>
          </p:cNvPr>
          <p:cNvSpPr/>
          <p:nvPr/>
        </p:nvSpPr>
        <p:spPr>
          <a:xfrm rot="1835272">
            <a:off x="9853339" y="5393620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Lightning Bolt 82">
            <a:extLst>
              <a:ext uri="{FF2B5EF4-FFF2-40B4-BE49-F238E27FC236}">
                <a16:creationId xmlns:a16="http://schemas.microsoft.com/office/drawing/2014/main" id="{2AAF745D-8F6A-4F2D-C92A-19FF144E1E6A}"/>
              </a:ext>
            </a:extLst>
          </p:cNvPr>
          <p:cNvSpPr/>
          <p:nvPr/>
        </p:nvSpPr>
        <p:spPr>
          <a:xfrm rot="1835272">
            <a:off x="10670843" y="539362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A79AEBB1-5A13-0396-4AEE-8D9BA288FD94}"/>
              </a:ext>
            </a:extLst>
          </p:cNvPr>
          <p:cNvSpPr/>
          <p:nvPr/>
        </p:nvSpPr>
        <p:spPr>
          <a:xfrm rot="843199">
            <a:off x="10228637" y="4297125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062FF866-4F72-27D2-4EC5-4906F15B6F58}"/>
              </a:ext>
            </a:extLst>
          </p:cNvPr>
          <p:cNvSpPr/>
          <p:nvPr/>
        </p:nvSpPr>
        <p:spPr>
          <a:xfrm rot="20541264">
            <a:off x="9939521" y="4505795"/>
            <a:ext cx="187137" cy="315046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D87F2BB-E799-B1C7-A535-76DC217B501B}"/>
              </a:ext>
            </a:extLst>
          </p:cNvPr>
          <p:cNvSpPr/>
          <p:nvPr/>
        </p:nvSpPr>
        <p:spPr>
          <a:xfrm rot="17601945">
            <a:off x="6810746" y="3593327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2D27E995-13D2-9440-7443-1CD7B2DFE596}"/>
              </a:ext>
            </a:extLst>
          </p:cNvPr>
          <p:cNvSpPr/>
          <p:nvPr/>
        </p:nvSpPr>
        <p:spPr>
          <a:xfrm rot="16498010">
            <a:off x="6893672" y="376940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3B3C73A2-1FF8-E372-30F2-B6F08631151E}"/>
              </a:ext>
            </a:extLst>
          </p:cNvPr>
          <p:cNvSpPr/>
          <p:nvPr/>
        </p:nvSpPr>
        <p:spPr>
          <a:xfrm rot="21389962">
            <a:off x="6932695" y="3316464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726221A8-6E5B-F98E-F95F-CD1EAC37B86D}"/>
              </a:ext>
            </a:extLst>
          </p:cNvPr>
          <p:cNvSpPr/>
          <p:nvPr/>
        </p:nvSpPr>
        <p:spPr>
          <a:xfrm rot="977516">
            <a:off x="7085979" y="3242378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Lightning Bolt 89">
            <a:extLst>
              <a:ext uri="{FF2B5EF4-FFF2-40B4-BE49-F238E27FC236}">
                <a16:creationId xmlns:a16="http://schemas.microsoft.com/office/drawing/2014/main" id="{EDAB0712-6297-026C-292C-F53A04A62D6D}"/>
              </a:ext>
            </a:extLst>
          </p:cNvPr>
          <p:cNvSpPr/>
          <p:nvPr/>
        </p:nvSpPr>
        <p:spPr>
          <a:xfrm rot="18013853">
            <a:off x="10207104" y="2358580"/>
            <a:ext cx="288878" cy="522535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Lightning Bolt 91">
            <a:extLst>
              <a:ext uri="{FF2B5EF4-FFF2-40B4-BE49-F238E27FC236}">
                <a16:creationId xmlns:a16="http://schemas.microsoft.com/office/drawing/2014/main" id="{3444354B-82A9-1B22-96A9-F761F5D0FE3F}"/>
              </a:ext>
            </a:extLst>
          </p:cNvPr>
          <p:cNvSpPr/>
          <p:nvPr/>
        </p:nvSpPr>
        <p:spPr>
          <a:xfrm rot="16798743">
            <a:off x="10338199" y="2670300"/>
            <a:ext cx="237378" cy="429380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0EB5B-F901-CB28-3D93-F33AB08D05C5}"/>
              </a:ext>
            </a:extLst>
          </p:cNvPr>
          <p:cNvSpPr/>
          <p:nvPr/>
        </p:nvSpPr>
        <p:spPr>
          <a:xfrm>
            <a:off x="4403905" y="1750028"/>
            <a:ext cx="1011754" cy="2036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13BC4-28B5-6898-AD46-2220F7B4B825}"/>
              </a:ext>
            </a:extLst>
          </p:cNvPr>
          <p:cNvSpPr/>
          <p:nvPr/>
        </p:nvSpPr>
        <p:spPr>
          <a:xfrm>
            <a:off x="4160852" y="2647553"/>
            <a:ext cx="330233" cy="1045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C090A-E79A-7AB5-AB8E-9349F933D284}"/>
              </a:ext>
            </a:extLst>
          </p:cNvPr>
          <p:cNvSpPr txBox="1"/>
          <p:nvPr/>
        </p:nvSpPr>
        <p:spPr>
          <a:xfrm flipH="1">
            <a:off x="3735939" y="3049831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Immunomodulation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C79E1-00CF-2077-3F3F-E3129C6B9EC7}"/>
              </a:ext>
            </a:extLst>
          </p:cNvPr>
          <p:cNvSpPr txBox="1"/>
          <p:nvPr/>
        </p:nvSpPr>
        <p:spPr>
          <a:xfrm flipH="1">
            <a:off x="8615534" y="1905239"/>
            <a:ext cx="19153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3F40E-5FF4-06AB-7612-7A5824F1A62B}"/>
              </a:ext>
            </a:extLst>
          </p:cNvPr>
          <p:cNvSpPr txBox="1"/>
          <p:nvPr/>
        </p:nvSpPr>
        <p:spPr>
          <a:xfrm flipH="1">
            <a:off x="3509835" y="2302188"/>
            <a:ext cx="1658818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 T cells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5B2A12C-BDB8-7BFB-7921-40FECAE08CDA}"/>
              </a:ext>
            </a:extLst>
          </p:cNvPr>
          <p:cNvSpPr/>
          <p:nvPr/>
        </p:nvSpPr>
        <p:spPr>
          <a:xfrm rot="7143926">
            <a:off x="7397525" y="3572282"/>
            <a:ext cx="214066" cy="360381"/>
          </a:xfrm>
          <a:prstGeom prst="lightningBol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E246D-F327-5EC7-D87E-521AD7F778E5}"/>
              </a:ext>
            </a:extLst>
          </p:cNvPr>
          <p:cNvSpPr/>
          <p:nvPr/>
        </p:nvSpPr>
        <p:spPr>
          <a:xfrm>
            <a:off x="5751262" y="1117176"/>
            <a:ext cx="6282788" cy="4820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8016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diagram of a cell&#10;&#10;Description automatically generated">
            <a:extLst>
              <a:ext uri="{FF2B5EF4-FFF2-40B4-BE49-F238E27FC236}">
                <a16:creationId xmlns:a16="http://schemas.microsoft.com/office/drawing/2014/main" id="{EE078DFA-FE94-23F2-B5C8-DF0CA77E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26" y="2103963"/>
            <a:ext cx="50292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1A15F-2158-06B7-28E7-DE2488F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mAbs </a:t>
            </a:r>
            <a:r>
              <a:rPr lang="en-GB" dirty="0"/>
              <a:t>targeting cd38 and slamf7 induce myeloma cell death via cytotoxic and phagocytic pathways</a:t>
            </a:r>
          </a:p>
        </p:txBody>
      </p:sp>
      <p:sp>
        <p:nvSpPr>
          <p:cNvPr id="94" name="Content Placeholder 93">
            <a:extLst>
              <a:ext uri="{FF2B5EF4-FFF2-40B4-BE49-F238E27FC236}">
                <a16:creationId xmlns:a16="http://schemas.microsoft.com/office/drawing/2014/main" id="{0E1F9CB8-61DE-D551-1127-2D37534329B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41524" cy="365125"/>
          </a:xfrm>
        </p:spPr>
        <p:txBody>
          <a:bodyPr anchor="b" anchorCtr="0"/>
          <a:lstStyle/>
          <a:p>
            <a:r>
              <a:rPr lang="en-GB" dirty="0"/>
              <a:t>ADCC, antibody-dependent cell-mediated cytotoxicity; ADCP, antibody-dependent cellular </a:t>
            </a:r>
            <a:r>
              <a:rPr lang="en-GB" dirty="0">
                <a:solidFill>
                  <a:schemeClr val="tx2"/>
                </a:solidFill>
              </a:rPr>
              <a:t>phagocytosis; CDC, complement-dependent cytotoxicity;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ITAM, immunoreceptor tyrosine-based activation motifs; ITSM, immunoreceptor tyrosine-based switch motifs; mAb, monoclonal antibody; MAC, membrane attack complex; NK, natural killer; SLAMF7, signalling lymphocyte activation molecule family member 7</a:t>
            </a:r>
          </a:p>
          <a:p>
            <a:r>
              <a:rPr lang="en-GB" dirty="0">
                <a:solidFill>
                  <a:schemeClr val="tx2"/>
                </a:solidFill>
              </a:rPr>
              <a:t>1. Gozzetti A, et al. Hum Vaccin Immunother. 2022;18:2052658; 2. Campbell KS, et al. Front Immunol. 2018;9:2551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C61E6-079E-C553-A112-D7922ECBB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274C5-9FB9-5515-B5A5-4F6C80A34BD2}"/>
              </a:ext>
            </a:extLst>
          </p:cNvPr>
          <p:cNvSpPr txBox="1"/>
          <p:nvPr/>
        </p:nvSpPr>
        <p:spPr>
          <a:xfrm>
            <a:off x="2439815" y="138069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F23EC-08DC-F8E7-3737-A32078C9B5BE}"/>
              </a:ext>
            </a:extLst>
          </p:cNvPr>
          <p:cNvSpPr txBox="1"/>
          <p:nvPr/>
        </p:nvSpPr>
        <p:spPr>
          <a:xfrm>
            <a:off x="8047053" y="13806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cartoon of a cell&#10;&#10;Description automatically generated with medium confidence">
            <a:extLst>
              <a:ext uri="{FF2B5EF4-FFF2-40B4-BE49-F238E27FC236}">
                <a16:creationId xmlns:a16="http://schemas.microsoft.com/office/drawing/2014/main" id="{8192930E-0DF9-3A0E-7FBE-2832CC274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" y="1826799"/>
            <a:ext cx="4937793" cy="3201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7AA31-A2BF-F898-8935-953F03852E29}"/>
              </a:ext>
            </a:extLst>
          </p:cNvPr>
          <p:cNvSpPr txBox="1"/>
          <p:nvPr/>
        </p:nvSpPr>
        <p:spPr>
          <a:xfrm flipH="1">
            <a:off x="1496355" y="4258875"/>
            <a:ext cx="13489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2C7B39-1DE7-2917-7BCA-C18856792ACA}"/>
              </a:ext>
            </a:extLst>
          </p:cNvPr>
          <p:cNvSpPr txBox="1"/>
          <p:nvPr/>
        </p:nvSpPr>
        <p:spPr>
          <a:xfrm flipH="1">
            <a:off x="1237830" y="3239121"/>
            <a:ext cx="10515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CD378B-C3DE-E5F1-2148-10D5AF482473}"/>
              </a:ext>
            </a:extLst>
          </p:cNvPr>
          <p:cNvSpPr txBox="1"/>
          <p:nvPr/>
        </p:nvSpPr>
        <p:spPr>
          <a:xfrm flipH="1">
            <a:off x="51575" y="5048360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Phagocytosis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78054-3108-B145-76B7-4AEAC7B52B4E}"/>
              </a:ext>
            </a:extLst>
          </p:cNvPr>
          <p:cNvSpPr txBox="1"/>
          <p:nvPr/>
        </p:nvSpPr>
        <p:spPr>
          <a:xfrm flipH="1">
            <a:off x="2315988" y="5067458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Apoptosis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6634D-F13A-E865-FD32-37506B8A24F0}"/>
              </a:ext>
            </a:extLst>
          </p:cNvPr>
          <p:cNvSpPr txBox="1"/>
          <p:nvPr/>
        </p:nvSpPr>
        <p:spPr>
          <a:xfrm flipH="1">
            <a:off x="1307996" y="2589907"/>
            <a:ext cx="7837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2CC10-5162-A8E8-A91B-B1972E571135}"/>
              </a:ext>
            </a:extLst>
          </p:cNvPr>
          <p:cNvSpPr txBox="1"/>
          <p:nvPr/>
        </p:nvSpPr>
        <p:spPr>
          <a:xfrm flipH="1">
            <a:off x="1520556" y="2072635"/>
            <a:ext cx="55169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C6569-6E3B-96C9-0C02-A17092962E52}"/>
              </a:ext>
            </a:extLst>
          </p:cNvPr>
          <p:cNvSpPr txBox="1"/>
          <p:nvPr/>
        </p:nvSpPr>
        <p:spPr>
          <a:xfrm flipH="1">
            <a:off x="3547180" y="4678103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Autophagy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50A6A-BF26-6221-A7B8-4367E7E8BAB1}"/>
              </a:ext>
            </a:extLst>
          </p:cNvPr>
          <p:cNvSpPr txBox="1"/>
          <p:nvPr/>
        </p:nvSpPr>
        <p:spPr>
          <a:xfrm flipH="1">
            <a:off x="2559790" y="2012720"/>
            <a:ext cx="468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5B65F-4216-9A0C-89B7-5A4557DD00A7}"/>
              </a:ext>
            </a:extLst>
          </p:cNvPr>
          <p:cNvSpPr txBox="1"/>
          <p:nvPr/>
        </p:nvSpPr>
        <p:spPr>
          <a:xfrm flipH="1">
            <a:off x="4491085" y="3474895"/>
            <a:ext cx="468000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 reg cells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8F297-38F1-C53B-4BAA-B0AE464E1244}"/>
              </a:ext>
            </a:extLst>
          </p:cNvPr>
          <p:cNvSpPr txBox="1"/>
          <p:nvPr/>
        </p:nvSpPr>
        <p:spPr>
          <a:xfrm flipH="1">
            <a:off x="322408" y="2915913"/>
            <a:ext cx="6640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Lysis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95B64A-4B92-D02E-FB74-DD05236BF487}"/>
              </a:ext>
            </a:extLst>
          </p:cNvPr>
          <p:cNvSpPr txBox="1"/>
          <p:nvPr/>
        </p:nvSpPr>
        <p:spPr>
          <a:xfrm rot="20877353" flipH="1">
            <a:off x="2868852" y="4001779"/>
            <a:ext cx="549468" cy="96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7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Crosslinking</a:t>
            </a: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71A32FD7-6947-3F75-6DCB-6A943CFF9B4E}"/>
              </a:ext>
            </a:extLst>
          </p:cNvPr>
          <p:cNvSpPr/>
          <p:nvPr/>
        </p:nvSpPr>
        <p:spPr>
          <a:xfrm rot="19299067">
            <a:off x="2534155" y="2235245"/>
            <a:ext cx="120318" cy="139570"/>
          </a:xfrm>
          <a:prstGeom prst="can">
            <a:avLst/>
          </a:prstGeom>
          <a:solidFill>
            <a:srgbClr val="FFC000"/>
          </a:solidFill>
          <a:ln w="3175">
            <a:solidFill>
              <a:srgbClr val="FFFD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381223-E1AC-E614-16C3-8BE4DC6512C7}"/>
              </a:ext>
            </a:extLst>
          </p:cNvPr>
          <p:cNvSpPr/>
          <p:nvPr/>
        </p:nvSpPr>
        <p:spPr>
          <a:xfrm>
            <a:off x="1658854" y="5345402"/>
            <a:ext cx="2222292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37BADE-DA97-1711-5D53-14F2C8442023}"/>
              </a:ext>
            </a:extLst>
          </p:cNvPr>
          <p:cNvSpPr txBox="1"/>
          <p:nvPr/>
        </p:nvSpPr>
        <p:spPr>
          <a:xfrm flipH="1">
            <a:off x="3054998" y="5389145"/>
            <a:ext cx="1170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Anti-CD38 (daratumumab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 isatuximab)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B2140A-57DC-ED1F-0384-91951F55252B}"/>
              </a:ext>
            </a:extLst>
          </p:cNvPr>
          <p:cNvSpPr txBox="1"/>
          <p:nvPr/>
        </p:nvSpPr>
        <p:spPr>
          <a:xfrm flipH="1">
            <a:off x="2091790" y="5534674"/>
            <a:ext cx="468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CD38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F1E7BBAF-1571-088D-4097-FE5C529AB3C6}"/>
              </a:ext>
            </a:extLst>
          </p:cNvPr>
          <p:cNvSpPr/>
          <p:nvPr/>
        </p:nvSpPr>
        <p:spPr>
          <a:xfrm>
            <a:off x="1765191" y="5470635"/>
            <a:ext cx="251190" cy="251190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30064833-5E3D-7818-84D5-D82091CF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22" y="5409723"/>
            <a:ext cx="342296" cy="34875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ED125E0-2F40-4F9D-A229-BA7745CBEE2B}"/>
              </a:ext>
            </a:extLst>
          </p:cNvPr>
          <p:cNvSpPr/>
          <p:nvPr/>
        </p:nvSpPr>
        <p:spPr>
          <a:xfrm>
            <a:off x="6189133" y="5345402"/>
            <a:ext cx="5393267" cy="46601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5EA175-870B-47F2-01E9-18E20B13719E}"/>
              </a:ext>
            </a:extLst>
          </p:cNvPr>
          <p:cNvSpPr txBox="1"/>
          <p:nvPr/>
        </p:nvSpPr>
        <p:spPr>
          <a:xfrm flipH="1">
            <a:off x="6602396" y="5545192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Elotuzumab</a:t>
            </a:r>
          </a:p>
        </p:txBody>
      </p:sp>
      <p:pic>
        <p:nvPicPr>
          <p:cNvPr id="43" name="Picture 42" descr="A brown lines on a black background&#10;&#10;Description automatically generated">
            <a:extLst>
              <a:ext uri="{FF2B5EF4-FFF2-40B4-BE49-F238E27FC236}">
                <a16:creationId xmlns:a16="http://schemas.microsoft.com/office/drawing/2014/main" id="{067BF9E7-F94D-AB1C-5C0B-2E30BD155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68" y="5420241"/>
            <a:ext cx="342296" cy="348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2B5E690-4853-EEDE-E7B4-6702653D610C}"/>
              </a:ext>
            </a:extLst>
          </p:cNvPr>
          <p:cNvSpPr txBox="1"/>
          <p:nvPr/>
        </p:nvSpPr>
        <p:spPr>
          <a:xfrm flipH="1">
            <a:off x="6295670" y="1997008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4F99E3-1581-6FD8-2AAE-2AC41AE5CB3E}"/>
              </a:ext>
            </a:extLst>
          </p:cNvPr>
          <p:cNvSpPr txBox="1"/>
          <p:nvPr/>
        </p:nvSpPr>
        <p:spPr>
          <a:xfrm flipH="1">
            <a:off x="7437631" y="2353366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6F3446-8913-D5A8-2FC8-394E9629485E}"/>
              </a:ext>
            </a:extLst>
          </p:cNvPr>
          <p:cNvSpPr txBox="1"/>
          <p:nvPr/>
        </p:nvSpPr>
        <p:spPr>
          <a:xfrm flipH="1">
            <a:off x="7728597" y="2859947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9A203-35BF-B72E-BE71-8AF06446A05C}"/>
              </a:ext>
            </a:extLst>
          </p:cNvPr>
          <p:cNvSpPr txBox="1"/>
          <p:nvPr/>
        </p:nvSpPr>
        <p:spPr>
          <a:xfrm flipH="1">
            <a:off x="9996990" y="2000834"/>
            <a:ext cx="13489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Macrophage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9F5462-0883-5130-01AE-5AC6F213E2BE}"/>
              </a:ext>
            </a:extLst>
          </p:cNvPr>
          <p:cNvSpPr txBox="1"/>
          <p:nvPr/>
        </p:nvSpPr>
        <p:spPr>
          <a:xfrm flipH="1">
            <a:off x="10436897" y="4132678"/>
            <a:ext cx="50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1C26DF-7831-AC0E-B0C2-BE9A313BADD4}"/>
              </a:ext>
            </a:extLst>
          </p:cNvPr>
          <p:cNvSpPr txBox="1"/>
          <p:nvPr/>
        </p:nvSpPr>
        <p:spPr>
          <a:xfrm flipH="1">
            <a:off x="8682873" y="4778040"/>
            <a:ext cx="24358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Natural </a:t>
            </a:r>
            <a:b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cytotoxicity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3FD1B4-7F18-5885-B977-469F9D914448}"/>
              </a:ext>
            </a:extLst>
          </p:cNvPr>
          <p:cNvSpPr txBox="1"/>
          <p:nvPr/>
        </p:nvSpPr>
        <p:spPr>
          <a:xfrm flipH="1">
            <a:off x="8013077" y="4297347"/>
            <a:ext cx="6500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ADCC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BDB0AA-DFF6-655B-3F02-A8148F68B067}"/>
              </a:ext>
            </a:extLst>
          </p:cNvPr>
          <p:cNvSpPr txBox="1"/>
          <p:nvPr/>
        </p:nvSpPr>
        <p:spPr>
          <a:xfrm flipH="1">
            <a:off x="7067165" y="4200411"/>
            <a:ext cx="503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 cell</a:t>
            </a:r>
            <a:endParaRPr lang="en-GB" sz="11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3FA1F3-F223-452E-7869-6C1E1EB6D508}"/>
              </a:ext>
            </a:extLst>
          </p:cNvPr>
          <p:cNvSpPr txBox="1"/>
          <p:nvPr/>
        </p:nvSpPr>
        <p:spPr>
          <a:xfrm flipH="1">
            <a:off x="7443037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SLAMF7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044026-AB63-524F-BD45-62F0F3DCF82A}"/>
              </a:ext>
            </a:extLst>
          </p:cNvPr>
          <p:cNvSpPr txBox="1"/>
          <p:nvPr/>
        </p:nvSpPr>
        <p:spPr>
          <a:xfrm flipH="1">
            <a:off x="8172484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CD16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6ECE39-238B-E5F5-48B1-04C23956E7EE}"/>
              </a:ext>
            </a:extLst>
          </p:cNvPr>
          <p:cNvSpPr txBox="1"/>
          <p:nvPr/>
        </p:nvSpPr>
        <p:spPr>
          <a:xfrm flipH="1">
            <a:off x="8720430" y="5534674"/>
            <a:ext cx="5870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D8CF38-6611-EAD7-E001-8CBC03CBA28C}"/>
              </a:ext>
            </a:extLst>
          </p:cNvPr>
          <p:cNvSpPr txBox="1"/>
          <p:nvPr/>
        </p:nvSpPr>
        <p:spPr>
          <a:xfrm flipH="1">
            <a:off x="938082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Ligands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NKp46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5A0586-09E6-2D9F-25F3-66C65C86D9FC}"/>
              </a:ext>
            </a:extLst>
          </p:cNvPr>
          <p:cNvSpPr txBox="1"/>
          <p:nvPr/>
        </p:nvSpPr>
        <p:spPr>
          <a:xfrm flipH="1">
            <a:off x="10102273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Primary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signalling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(ITAM)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D31687-8EBB-7AE9-A332-5865A1C0FED0}"/>
              </a:ext>
            </a:extLst>
          </p:cNvPr>
          <p:cNvSpPr txBox="1"/>
          <p:nvPr/>
        </p:nvSpPr>
        <p:spPr>
          <a:xfrm flipH="1">
            <a:off x="10890398" y="5389145"/>
            <a:ext cx="587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Co-stimulation</a:t>
            </a:r>
            <a:b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(ITSM)</a:t>
            </a:r>
          </a:p>
        </p:txBody>
      </p:sp>
      <p:grpSp>
        <p:nvGrpSpPr>
          <p:cNvPr id="72" name="Graphic 69">
            <a:extLst>
              <a:ext uri="{FF2B5EF4-FFF2-40B4-BE49-F238E27FC236}">
                <a16:creationId xmlns:a16="http://schemas.microsoft.com/office/drawing/2014/main" id="{250AABB1-B1EE-7692-DE13-4B829A9C9D0F}"/>
              </a:ext>
            </a:extLst>
          </p:cNvPr>
          <p:cNvGrpSpPr/>
          <p:nvPr/>
        </p:nvGrpSpPr>
        <p:grpSpPr>
          <a:xfrm>
            <a:off x="7289014" y="5404481"/>
            <a:ext cx="105045" cy="347276"/>
            <a:chOff x="5695525" y="4935275"/>
            <a:chExt cx="94823" cy="313482"/>
          </a:xfrm>
          <a:solidFill>
            <a:srgbClr val="CCCCCC"/>
          </a:solidFill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3342DCB-943F-5956-2A78-761016876E45}"/>
                </a:ext>
              </a:extLst>
            </p:cNvPr>
            <p:cNvSpPr/>
            <p:nvPr/>
          </p:nvSpPr>
          <p:spPr>
            <a:xfrm rot="-34800">
              <a:off x="5726802" y="5130447"/>
              <a:ext cx="35187" cy="118135"/>
            </a:xfrm>
            <a:custGeom>
              <a:avLst/>
              <a:gdLst>
                <a:gd name="connsiteX0" fmla="*/ 0 w 35187"/>
                <a:gd name="connsiteY0" fmla="*/ 0 h 118135"/>
                <a:gd name="connsiteX1" fmla="*/ 35187 w 35187"/>
                <a:gd name="connsiteY1" fmla="*/ 0 h 118135"/>
                <a:gd name="connsiteX2" fmla="*/ 35187 w 35187"/>
                <a:gd name="connsiteY2" fmla="*/ 118136 h 118135"/>
                <a:gd name="connsiteX3" fmla="*/ 0 w 35187"/>
                <a:gd name="connsiteY3" fmla="*/ 118136 h 118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87" h="118135">
                  <a:moveTo>
                    <a:pt x="0" y="0"/>
                  </a:moveTo>
                  <a:lnTo>
                    <a:pt x="35187" y="0"/>
                  </a:lnTo>
                  <a:lnTo>
                    <a:pt x="35187" y="118136"/>
                  </a:lnTo>
                  <a:lnTo>
                    <a:pt x="0" y="118136"/>
                  </a:lnTo>
                  <a:close/>
                </a:path>
              </a:pathLst>
            </a:custGeom>
            <a:solidFill>
              <a:srgbClr val="CCCCC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EF6CD84-D26A-194F-321D-26BAD93E4DB7}"/>
                </a:ext>
              </a:extLst>
            </p:cNvPr>
            <p:cNvSpPr/>
            <p:nvPr/>
          </p:nvSpPr>
          <p:spPr>
            <a:xfrm rot="-34800">
              <a:off x="5696088" y="4935741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4 w 92667"/>
                <a:gd name="connsiteY1" fmla="*/ 111666 h 111666"/>
                <a:gd name="connsiteX2" fmla="*/ 0 w 92667"/>
                <a:gd name="connsiteY2" fmla="*/ 55833 h 111666"/>
                <a:gd name="connsiteX3" fmla="*/ 46334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4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4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84983E0-5DF9-DCB3-2672-47C64FA1DFCF}"/>
                </a:ext>
              </a:extLst>
            </p:cNvPr>
            <p:cNvSpPr/>
            <p:nvPr/>
          </p:nvSpPr>
          <p:spPr>
            <a:xfrm rot="-34800">
              <a:off x="5697118" y="5037234"/>
              <a:ext cx="92667" cy="111666"/>
            </a:xfrm>
            <a:custGeom>
              <a:avLst/>
              <a:gdLst>
                <a:gd name="connsiteX0" fmla="*/ 92667 w 92667"/>
                <a:gd name="connsiteY0" fmla="*/ 55833 h 111666"/>
                <a:gd name="connsiteX1" fmla="*/ 46333 w 92667"/>
                <a:gd name="connsiteY1" fmla="*/ 111666 h 111666"/>
                <a:gd name="connsiteX2" fmla="*/ 0 w 92667"/>
                <a:gd name="connsiteY2" fmla="*/ 55833 h 111666"/>
                <a:gd name="connsiteX3" fmla="*/ 46333 w 92667"/>
                <a:gd name="connsiteY3" fmla="*/ 0 h 111666"/>
                <a:gd name="connsiteX4" fmla="*/ 92667 w 92667"/>
                <a:gd name="connsiteY4" fmla="*/ 55833 h 11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67" h="111666">
                  <a:moveTo>
                    <a:pt x="92667" y="55833"/>
                  </a:moveTo>
                  <a:cubicBezTo>
                    <a:pt x="92667" y="86669"/>
                    <a:pt x="71923" y="111666"/>
                    <a:pt x="46333" y="111666"/>
                  </a:cubicBezTo>
                  <a:cubicBezTo>
                    <a:pt x="20744" y="111666"/>
                    <a:pt x="0" y="86669"/>
                    <a:pt x="0" y="55833"/>
                  </a:cubicBezTo>
                  <a:cubicBezTo>
                    <a:pt x="0" y="24997"/>
                    <a:pt x="20744" y="0"/>
                    <a:pt x="46333" y="0"/>
                  </a:cubicBezTo>
                  <a:cubicBezTo>
                    <a:pt x="71923" y="0"/>
                    <a:pt x="92667" y="24997"/>
                    <a:pt x="92667" y="55833"/>
                  </a:cubicBezTo>
                  <a:close/>
                </a:path>
              </a:pathLst>
            </a:custGeom>
            <a:solidFill>
              <a:srgbClr val="CCCCCC"/>
            </a:solidFill>
            <a:ln w="6145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505756B6-749A-F807-A5EC-27433BE08BF7}"/>
              </a:ext>
            </a:extLst>
          </p:cNvPr>
          <p:cNvSpPr/>
          <p:nvPr/>
        </p:nvSpPr>
        <p:spPr>
          <a:xfrm rot="21573600">
            <a:off x="8562374" y="5464413"/>
            <a:ext cx="99920" cy="227412"/>
          </a:xfrm>
          <a:custGeom>
            <a:avLst/>
            <a:gdLst>
              <a:gd name="connsiteX0" fmla="*/ 0 w 51906"/>
              <a:gd name="connsiteY0" fmla="*/ 0 h 118135"/>
              <a:gd name="connsiteX1" fmla="*/ 51907 w 51906"/>
              <a:gd name="connsiteY1" fmla="*/ 0 h 118135"/>
              <a:gd name="connsiteX2" fmla="*/ 51907 w 51906"/>
              <a:gd name="connsiteY2" fmla="*/ 118136 h 118135"/>
              <a:gd name="connsiteX3" fmla="*/ 0 w 51906"/>
              <a:gd name="connsiteY3" fmla="*/ 118136 h 1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06" h="118135">
                <a:moveTo>
                  <a:pt x="0" y="0"/>
                </a:moveTo>
                <a:lnTo>
                  <a:pt x="51907" y="0"/>
                </a:lnTo>
                <a:lnTo>
                  <a:pt x="51907" y="118136"/>
                </a:lnTo>
                <a:lnTo>
                  <a:pt x="0" y="118136"/>
                </a:lnTo>
                <a:close/>
              </a:path>
            </a:pathLst>
          </a:custGeom>
          <a:solidFill>
            <a:srgbClr val="627D9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78" name="Graphic 69">
            <a:extLst>
              <a:ext uri="{FF2B5EF4-FFF2-40B4-BE49-F238E27FC236}">
                <a16:creationId xmlns:a16="http://schemas.microsoft.com/office/drawing/2014/main" id="{77E57D79-8050-54C4-DD0C-37838EC21483}"/>
              </a:ext>
            </a:extLst>
          </p:cNvPr>
          <p:cNvGrpSpPr/>
          <p:nvPr/>
        </p:nvGrpSpPr>
        <p:grpSpPr>
          <a:xfrm>
            <a:off x="7943055" y="5452223"/>
            <a:ext cx="218654" cy="288601"/>
            <a:chOff x="5845215" y="4998090"/>
            <a:chExt cx="151313" cy="199718"/>
          </a:xfrm>
          <a:solidFill>
            <a:srgbClr val="662D91"/>
          </a:solidFill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F2BD78A-E165-B196-C5DA-BF3CDD15A406}"/>
                </a:ext>
              </a:extLst>
            </p:cNvPr>
            <p:cNvSpPr/>
            <p:nvPr/>
          </p:nvSpPr>
          <p:spPr>
            <a:xfrm>
              <a:off x="5905546" y="5059681"/>
              <a:ext cx="30651" cy="138127"/>
            </a:xfrm>
            <a:custGeom>
              <a:avLst/>
              <a:gdLst>
                <a:gd name="connsiteX0" fmla="*/ 30651 w 30651"/>
                <a:gd name="connsiteY0" fmla="*/ 137804 h 138127"/>
                <a:gd name="connsiteX1" fmla="*/ 1037 w 30651"/>
                <a:gd name="connsiteY1" fmla="*/ 138127 h 138127"/>
                <a:gd name="connsiteX2" fmla="*/ 0 w 30651"/>
                <a:gd name="connsiteY2" fmla="*/ 259 h 138127"/>
                <a:gd name="connsiteX3" fmla="*/ 29680 w 30651"/>
                <a:gd name="connsiteY3" fmla="*/ 0 h 138127"/>
                <a:gd name="connsiteX4" fmla="*/ 30651 w 30651"/>
                <a:gd name="connsiteY4" fmla="*/ 137804 h 13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51" h="138127">
                  <a:moveTo>
                    <a:pt x="30651" y="137804"/>
                  </a:moveTo>
                  <a:lnTo>
                    <a:pt x="1037" y="138127"/>
                  </a:lnTo>
                  <a:lnTo>
                    <a:pt x="0" y="259"/>
                  </a:lnTo>
                  <a:lnTo>
                    <a:pt x="29680" y="0"/>
                  </a:lnTo>
                  <a:lnTo>
                    <a:pt x="30651" y="137804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9FC49FD-7540-C445-B204-BD909E0D902E}"/>
                </a:ext>
              </a:extLst>
            </p:cNvPr>
            <p:cNvSpPr/>
            <p:nvPr/>
          </p:nvSpPr>
          <p:spPr>
            <a:xfrm>
              <a:off x="5845215" y="4998090"/>
              <a:ext cx="151313" cy="70714"/>
            </a:xfrm>
            <a:custGeom>
              <a:avLst/>
              <a:gdLst>
                <a:gd name="connsiteX0" fmla="*/ 65 w 151313"/>
                <a:gd name="connsiteY0" fmla="*/ 129 h 70714"/>
                <a:gd name="connsiteX1" fmla="*/ 75235 w 151313"/>
                <a:gd name="connsiteY1" fmla="*/ 70713 h 70714"/>
                <a:gd name="connsiteX2" fmla="*/ 151313 w 151313"/>
                <a:gd name="connsiteY2" fmla="*/ 1035 h 70714"/>
                <a:gd name="connsiteX3" fmla="*/ 113469 w 151313"/>
                <a:gd name="connsiteY3" fmla="*/ 776 h 70714"/>
                <a:gd name="connsiteX4" fmla="*/ 75365 w 151313"/>
                <a:gd name="connsiteY4" fmla="*/ 43670 h 70714"/>
                <a:gd name="connsiteX5" fmla="*/ 37845 w 151313"/>
                <a:gd name="connsiteY5" fmla="*/ 259 h 70714"/>
                <a:gd name="connsiteX6" fmla="*/ 0 w 151313"/>
                <a:gd name="connsiteY6" fmla="*/ 0 h 7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313" h="70714">
                  <a:moveTo>
                    <a:pt x="65" y="129"/>
                  </a:moveTo>
                  <a:cubicBezTo>
                    <a:pt x="-195" y="38883"/>
                    <a:pt x="33503" y="70455"/>
                    <a:pt x="75235" y="70713"/>
                  </a:cubicBezTo>
                  <a:cubicBezTo>
                    <a:pt x="117033" y="70972"/>
                    <a:pt x="151054" y="39788"/>
                    <a:pt x="151313" y="1035"/>
                  </a:cubicBezTo>
                  <a:lnTo>
                    <a:pt x="113469" y="776"/>
                  </a:lnTo>
                  <a:cubicBezTo>
                    <a:pt x="113339" y="24585"/>
                    <a:pt x="96296" y="43799"/>
                    <a:pt x="75365" y="43670"/>
                  </a:cubicBezTo>
                  <a:cubicBezTo>
                    <a:pt x="54434" y="43541"/>
                    <a:pt x="37650" y="24132"/>
                    <a:pt x="37845" y="2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2D9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1" name="Freeform 80">
            <a:extLst>
              <a:ext uri="{FF2B5EF4-FFF2-40B4-BE49-F238E27FC236}">
                <a16:creationId xmlns:a16="http://schemas.microsoft.com/office/drawing/2014/main" id="{F5E10B0C-58C7-986C-6233-0F35F830840D}"/>
              </a:ext>
            </a:extLst>
          </p:cNvPr>
          <p:cNvSpPr/>
          <p:nvPr/>
        </p:nvSpPr>
        <p:spPr>
          <a:xfrm>
            <a:off x="9145706" y="5545192"/>
            <a:ext cx="164391" cy="95832"/>
          </a:xfrm>
          <a:custGeom>
            <a:avLst/>
            <a:gdLst>
              <a:gd name="connsiteX0" fmla="*/ 132067 w 132066"/>
              <a:gd name="connsiteY0" fmla="*/ 76924 h 76988"/>
              <a:gd name="connsiteX1" fmla="*/ 69533 w 132066"/>
              <a:gd name="connsiteY1" fmla="*/ 0 h 76988"/>
              <a:gd name="connsiteX2" fmla="*/ 0 w 132066"/>
              <a:gd name="connsiteY2" fmla="*/ 76989 h 7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66" h="76988">
                <a:moveTo>
                  <a:pt x="132067" y="76924"/>
                </a:moveTo>
                <a:lnTo>
                  <a:pt x="69533" y="0"/>
                </a:lnTo>
                <a:lnTo>
                  <a:pt x="0" y="76989"/>
                </a:lnTo>
              </a:path>
            </a:pathLst>
          </a:custGeom>
          <a:noFill/>
          <a:ln w="38810" cap="rnd">
            <a:solidFill>
              <a:srgbClr val="C21326"/>
            </a:solidFill>
            <a:prstDash val="solid"/>
            <a:round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15F639EC-4213-F309-379D-30A2DF6A4981}"/>
              </a:ext>
            </a:extLst>
          </p:cNvPr>
          <p:cNvSpPr/>
          <p:nvPr/>
        </p:nvSpPr>
        <p:spPr>
          <a:xfrm rot="1835272">
            <a:off x="9853339" y="5393620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Lightning Bolt 82">
            <a:extLst>
              <a:ext uri="{FF2B5EF4-FFF2-40B4-BE49-F238E27FC236}">
                <a16:creationId xmlns:a16="http://schemas.microsoft.com/office/drawing/2014/main" id="{2AAF745D-8F6A-4F2D-C92A-19FF144E1E6A}"/>
              </a:ext>
            </a:extLst>
          </p:cNvPr>
          <p:cNvSpPr/>
          <p:nvPr/>
        </p:nvSpPr>
        <p:spPr>
          <a:xfrm rot="1835272">
            <a:off x="10670843" y="539362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A79AEBB1-5A13-0396-4AEE-8D9BA288FD94}"/>
              </a:ext>
            </a:extLst>
          </p:cNvPr>
          <p:cNvSpPr/>
          <p:nvPr/>
        </p:nvSpPr>
        <p:spPr>
          <a:xfrm rot="843199">
            <a:off x="10228637" y="4297125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062FF866-4F72-27D2-4EC5-4906F15B6F58}"/>
              </a:ext>
            </a:extLst>
          </p:cNvPr>
          <p:cNvSpPr/>
          <p:nvPr/>
        </p:nvSpPr>
        <p:spPr>
          <a:xfrm rot="20541264">
            <a:off x="9939521" y="4505795"/>
            <a:ext cx="187137" cy="315046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D87F2BB-E799-B1C7-A535-76DC217B501B}"/>
              </a:ext>
            </a:extLst>
          </p:cNvPr>
          <p:cNvSpPr/>
          <p:nvPr/>
        </p:nvSpPr>
        <p:spPr>
          <a:xfrm rot="17601945">
            <a:off x="6810746" y="3593327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2D27E995-13D2-9440-7443-1CD7B2DFE596}"/>
              </a:ext>
            </a:extLst>
          </p:cNvPr>
          <p:cNvSpPr/>
          <p:nvPr/>
        </p:nvSpPr>
        <p:spPr>
          <a:xfrm rot="16498010">
            <a:off x="6893672" y="3769400"/>
            <a:ext cx="214066" cy="360381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3B3C73A2-1FF8-E372-30F2-B6F08631151E}"/>
              </a:ext>
            </a:extLst>
          </p:cNvPr>
          <p:cNvSpPr/>
          <p:nvPr/>
        </p:nvSpPr>
        <p:spPr>
          <a:xfrm rot="21389962">
            <a:off x="6932695" y="3316464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726221A8-6E5B-F98E-F95F-CD1EAC37B86D}"/>
              </a:ext>
            </a:extLst>
          </p:cNvPr>
          <p:cNvSpPr/>
          <p:nvPr/>
        </p:nvSpPr>
        <p:spPr>
          <a:xfrm rot="977516">
            <a:off x="7085979" y="3242378"/>
            <a:ext cx="214066" cy="360381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Lightning Bolt 89">
            <a:extLst>
              <a:ext uri="{FF2B5EF4-FFF2-40B4-BE49-F238E27FC236}">
                <a16:creationId xmlns:a16="http://schemas.microsoft.com/office/drawing/2014/main" id="{EDAB0712-6297-026C-292C-F53A04A62D6D}"/>
              </a:ext>
            </a:extLst>
          </p:cNvPr>
          <p:cNvSpPr/>
          <p:nvPr/>
        </p:nvSpPr>
        <p:spPr>
          <a:xfrm rot="18013853">
            <a:off x="10207104" y="2358580"/>
            <a:ext cx="288878" cy="522535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Lightning Bolt 91">
            <a:extLst>
              <a:ext uri="{FF2B5EF4-FFF2-40B4-BE49-F238E27FC236}">
                <a16:creationId xmlns:a16="http://schemas.microsoft.com/office/drawing/2014/main" id="{3444354B-82A9-1B22-96A9-F761F5D0FE3F}"/>
              </a:ext>
            </a:extLst>
          </p:cNvPr>
          <p:cNvSpPr/>
          <p:nvPr/>
        </p:nvSpPr>
        <p:spPr>
          <a:xfrm rot="16798743">
            <a:off x="10338199" y="2670300"/>
            <a:ext cx="237378" cy="429380"/>
          </a:xfrm>
          <a:prstGeom prst="lightningBol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0EB5B-F901-CB28-3D93-F33AB08D05C5}"/>
              </a:ext>
            </a:extLst>
          </p:cNvPr>
          <p:cNvSpPr/>
          <p:nvPr/>
        </p:nvSpPr>
        <p:spPr>
          <a:xfrm>
            <a:off x="4403905" y="1750028"/>
            <a:ext cx="1011754" cy="2036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013BC4-28B5-6898-AD46-2220F7B4B825}"/>
              </a:ext>
            </a:extLst>
          </p:cNvPr>
          <p:cNvSpPr/>
          <p:nvPr/>
        </p:nvSpPr>
        <p:spPr>
          <a:xfrm>
            <a:off x="4160852" y="2647553"/>
            <a:ext cx="330233" cy="10452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C090A-E79A-7AB5-AB8E-9349F933D284}"/>
              </a:ext>
            </a:extLst>
          </p:cNvPr>
          <p:cNvSpPr txBox="1"/>
          <p:nvPr/>
        </p:nvSpPr>
        <p:spPr>
          <a:xfrm flipH="1">
            <a:off x="3735939" y="3049831"/>
            <a:ext cx="1658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Immunomodulation</a:t>
            </a:r>
            <a:endParaRPr lang="en-GB" sz="1400" dirty="0">
              <a:solidFill>
                <a:srgbClr val="7030A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C79E1-00CF-2077-3F3F-E3129C6B9EC7}"/>
              </a:ext>
            </a:extLst>
          </p:cNvPr>
          <p:cNvSpPr txBox="1"/>
          <p:nvPr/>
        </p:nvSpPr>
        <p:spPr>
          <a:xfrm flipH="1">
            <a:off x="8615534" y="1905239"/>
            <a:ext cx="19153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7030A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ADCP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3F40E-5FF4-06AB-7612-7A5824F1A62B}"/>
              </a:ext>
            </a:extLst>
          </p:cNvPr>
          <p:cNvSpPr txBox="1"/>
          <p:nvPr/>
        </p:nvSpPr>
        <p:spPr>
          <a:xfrm flipH="1">
            <a:off x="3509835" y="2302188"/>
            <a:ext cx="1658818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Cytotoxic T cells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5B2A12C-BDB8-7BFB-7921-40FECAE08CDA}"/>
              </a:ext>
            </a:extLst>
          </p:cNvPr>
          <p:cNvSpPr/>
          <p:nvPr/>
        </p:nvSpPr>
        <p:spPr>
          <a:xfrm rot="7143926">
            <a:off x="7397525" y="3572282"/>
            <a:ext cx="214066" cy="360381"/>
          </a:xfrm>
          <a:prstGeom prst="lightningBol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1F490-2497-1B39-08D3-8D9D633A219D}"/>
              </a:ext>
            </a:extLst>
          </p:cNvPr>
          <p:cNvSpPr/>
          <p:nvPr/>
        </p:nvSpPr>
        <p:spPr>
          <a:xfrm>
            <a:off x="273501" y="1121032"/>
            <a:ext cx="5186811" cy="48204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3436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7B12740-8E8C-B6DD-123A-C6AE7CC38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93" y="1763973"/>
            <a:ext cx="3136900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FBA59-8901-174E-BE89-D6518D14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pfs benefit with daratumumab in patients with rrmm and 1-3 prior treatments</a:t>
            </a:r>
          </a:p>
        </p:txBody>
      </p:sp>
      <p:sp>
        <p:nvSpPr>
          <p:cNvPr id="113" name="Content Placeholder 112">
            <a:extLst>
              <a:ext uri="{FF2B5EF4-FFF2-40B4-BE49-F238E27FC236}">
                <a16:creationId xmlns:a16="http://schemas.microsoft.com/office/drawing/2014/main" id="{5523B408-264D-A01F-0226-BA24BE45FCA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CI, confidence </a:t>
            </a:r>
            <a:r>
              <a:rPr lang="en-GB" dirty="0">
                <a:solidFill>
                  <a:schemeClr val="tx2"/>
                </a:solidFill>
              </a:rPr>
              <a:t>interval; d, dexamethasone; D, daratumumab; HR, hazard ratio; K, carfilzomib; (m)PFS, (median) progression-free survival; </a:t>
            </a:r>
            <a:br>
              <a:rPr lang="en-GB" dirty="0">
                <a:solidFill>
                  <a:schemeClr val="tx2"/>
                </a:solidFill>
                <a:highlight>
                  <a:srgbClr val="FFFF00"/>
                </a:highlight>
              </a:rPr>
            </a:br>
            <a:r>
              <a:rPr lang="en-GB" dirty="0">
                <a:solidFill>
                  <a:schemeClr val="tx2"/>
                </a:solidFill>
              </a:rPr>
              <a:t>R, lenalidomide;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1. Usmani SZ, et al. Lancet Oncol. 2022;23:65-76; 2. Dimopoulos MA, et al. New Engl J Med. 2016;375:1319-1331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BE44E-512A-92CF-CB2D-9F0CFE68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498FB-8E21-C701-BF98-582320E502ED}"/>
              </a:ext>
            </a:extLst>
          </p:cNvPr>
          <p:cNvSpPr txBox="1"/>
          <p:nvPr/>
        </p:nvSpPr>
        <p:spPr>
          <a:xfrm>
            <a:off x="2248547" y="5084915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0.59 (0.45, 0.78); p&lt;0.0001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59D78-798A-9934-F2DE-4F0D1C92A879}"/>
              </a:ext>
            </a:extLst>
          </p:cNvPr>
          <p:cNvSpPr txBox="1"/>
          <p:nvPr/>
        </p:nvSpPr>
        <p:spPr>
          <a:xfrm>
            <a:off x="2644233" y="132436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CANDOR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C6ECF3-E4AC-C846-1B0E-D1BFB0050EF0}"/>
              </a:ext>
            </a:extLst>
          </p:cNvPr>
          <p:cNvSpPr/>
          <p:nvPr/>
        </p:nvSpPr>
        <p:spPr>
          <a:xfrm>
            <a:off x="5968253" y="4677291"/>
            <a:ext cx="71090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D86C2-FB0F-2545-B87F-86409EEA3FCC}"/>
              </a:ext>
            </a:extLst>
          </p:cNvPr>
          <p:cNvSpPr/>
          <p:nvPr/>
        </p:nvSpPr>
        <p:spPr>
          <a:xfrm>
            <a:off x="6850731" y="4177323"/>
            <a:ext cx="710906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CE18D2-84C7-4C5D-98FD-C8A4F9AE9520}"/>
              </a:ext>
            </a:extLst>
          </p:cNvPr>
          <p:cNvSpPr txBox="1"/>
          <p:nvPr/>
        </p:nvSpPr>
        <p:spPr>
          <a:xfrm>
            <a:off x="1369575" y="4342577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since randomisation (months)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FC7A04-C85B-9442-B082-DACA54B5BE2E}"/>
              </a:ext>
            </a:extLst>
          </p:cNvPr>
          <p:cNvSpPr txBox="1"/>
          <p:nvPr/>
        </p:nvSpPr>
        <p:spPr>
          <a:xfrm>
            <a:off x="1145777" y="177345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71C4AA-FC79-9651-5DC5-F366CADCB702}"/>
              </a:ext>
            </a:extLst>
          </p:cNvPr>
          <p:cNvSpPr txBox="1"/>
          <p:nvPr/>
        </p:nvSpPr>
        <p:spPr>
          <a:xfrm rot="16200000">
            <a:off x="-344803" y="2830606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7137B-AA50-95E2-2F18-D1D9EECBB14B}"/>
              </a:ext>
            </a:extLst>
          </p:cNvPr>
          <p:cNvSpPr txBox="1"/>
          <p:nvPr/>
        </p:nvSpPr>
        <p:spPr>
          <a:xfrm>
            <a:off x="1282208" y="400714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B1A5FD-6DA1-2C9F-359C-E93AFB8EA055}"/>
              </a:ext>
            </a:extLst>
          </p:cNvPr>
          <p:cNvSpPr txBox="1"/>
          <p:nvPr/>
        </p:nvSpPr>
        <p:spPr>
          <a:xfrm>
            <a:off x="1421908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2A13D2-34F8-0B31-4D42-86E87D61FD65}"/>
              </a:ext>
            </a:extLst>
          </p:cNvPr>
          <p:cNvSpPr txBox="1"/>
          <p:nvPr/>
        </p:nvSpPr>
        <p:spPr>
          <a:xfrm>
            <a:off x="5235532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8F488-537C-D50D-F760-ACA8A26E1397}"/>
              </a:ext>
            </a:extLst>
          </p:cNvPr>
          <p:cNvSpPr txBox="1"/>
          <p:nvPr/>
        </p:nvSpPr>
        <p:spPr>
          <a:xfrm>
            <a:off x="5594648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417A6F-2605-42E7-4760-4958970DA57D}"/>
              </a:ext>
            </a:extLst>
          </p:cNvPr>
          <p:cNvSpPr txBox="1"/>
          <p:nvPr/>
        </p:nvSpPr>
        <p:spPr>
          <a:xfrm>
            <a:off x="1351376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D7B5A4-F8AF-3C98-57EB-B6A8DD92F815}"/>
              </a:ext>
            </a:extLst>
          </p:cNvPr>
          <p:cNvSpPr txBox="1"/>
          <p:nvPr/>
        </p:nvSpPr>
        <p:spPr>
          <a:xfrm>
            <a:off x="1670855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24C097-CC95-50EB-7AF0-30D65C5DA508}"/>
              </a:ext>
            </a:extLst>
          </p:cNvPr>
          <p:cNvSpPr txBox="1"/>
          <p:nvPr/>
        </p:nvSpPr>
        <p:spPr>
          <a:xfrm>
            <a:off x="5628854" y="4610398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207054-D497-FFA8-37B6-CE705394B6F3}"/>
              </a:ext>
            </a:extLst>
          </p:cNvPr>
          <p:cNvSpPr txBox="1"/>
          <p:nvPr/>
        </p:nvSpPr>
        <p:spPr>
          <a:xfrm>
            <a:off x="713767" y="4439898"/>
            <a:ext cx="57483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spc="-3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031378-C2F5-5A27-3230-2076EE5B20FA}"/>
              </a:ext>
            </a:extLst>
          </p:cNvPr>
          <p:cNvSpPr txBox="1"/>
          <p:nvPr/>
        </p:nvSpPr>
        <p:spPr>
          <a:xfrm>
            <a:off x="45429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E93415-ECF5-8A87-4880-03CDC8BEB91D}"/>
              </a:ext>
            </a:extLst>
          </p:cNvPr>
          <p:cNvSpPr txBox="1"/>
          <p:nvPr/>
        </p:nvSpPr>
        <p:spPr>
          <a:xfrm>
            <a:off x="3827604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55589A-E1C2-CB1E-B32B-02080BA3CB71}"/>
              </a:ext>
            </a:extLst>
          </p:cNvPr>
          <p:cNvSpPr txBox="1"/>
          <p:nvPr/>
        </p:nvSpPr>
        <p:spPr>
          <a:xfrm>
            <a:off x="3490090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80CAB8-A9A9-C61E-93DD-F36851375C49}"/>
              </a:ext>
            </a:extLst>
          </p:cNvPr>
          <p:cNvSpPr txBox="1"/>
          <p:nvPr/>
        </p:nvSpPr>
        <p:spPr>
          <a:xfrm>
            <a:off x="3113882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82C435-9E84-6C3D-D55F-CF8178F1F9C6}"/>
              </a:ext>
            </a:extLst>
          </p:cNvPr>
          <p:cNvSpPr txBox="1"/>
          <p:nvPr/>
        </p:nvSpPr>
        <p:spPr>
          <a:xfrm>
            <a:off x="27678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DC7D6F-8019-F5D1-826A-9FAE8F45E487}"/>
              </a:ext>
            </a:extLst>
          </p:cNvPr>
          <p:cNvSpPr txBox="1"/>
          <p:nvPr/>
        </p:nvSpPr>
        <p:spPr>
          <a:xfrm>
            <a:off x="1760172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BA384E-937A-6B43-840C-3E417B469F75}"/>
              </a:ext>
            </a:extLst>
          </p:cNvPr>
          <p:cNvSpPr txBox="1"/>
          <p:nvPr/>
        </p:nvSpPr>
        <p:spPr>
          <a:xfrm>
            <a:off x="6882414" y="4342577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93A3CB-0B8B-4673-E12E-C0D86ED3E4E2}"/>
              </a:ext>
            </a:extLst>
          </p:cNvPr>
          <p:cNvSpPr txBox="1"/>
          <p:nvPr/>
        </p:nvSpPr>
        <p:spPr>
          <a:xfrm>
            <a:off x="7128048" y="3963703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8B1897-0832-6BB7-E91B-008670ED62C7}"/>
              </a:ext>
            </a:extLst>
          </p:cNvPr>
          <p:cNvSpPr txBox="1"/>
          <p:nvPr/>
        </p:nvSpPr>
        <p:spPr>
          <a:xfrm>
            <a:off x="7367451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4B533B-787C-5808-3F40-FCA69E1612CE}"/>
              </a:ext>
            </a:extLst>
          </p:cNvPr>
          <p:cNvSpPr txBox="1"/>
          <p:nvPr/>
        </p:nvSpPr>
        <p:spPr>
          <a:xfrm>
            <a:off x="7313665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A75C42A-5A89-F76F-F9DA-9B9F3212DAAE}"/>
              </a:ext>
            </a:extLst>
          </p:cNvPr>
          <p:cNvSpPr txBox="1"/>
          <p:nvPr/>
        </p:nvSpPr>
        <p:spPr>
          <a:xfrm>
            <a:off x="7741642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F0825D-2A33-0CAA-D050-D247BA219834}"/>
              </a:ext>
            </a:extLst>
          </p:cNvPr>
          <p:cNvSpPr txBox="1"/>
          <p:nvPr/>
        </p:nvSpPr>
        <p:spPr>
          <a:xfrm>
            <a:off x="10438363" y="4610398"/>
            <a:ext cx="705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58F28A-B9AF-99E2-A5CC-0840FAD2CEEF}"/>
              </a:ext>
            </a:extLst>
          </p:cNvPr>
          <p:cNvSpPr txBox="1"/>
          <p:nvPr/>
        </p:nvSpPr>
        <p:spPr>
          <a:xfrm>
            <a:off x="6188450" y="4487288"/>
            <a:ext cx="1041953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No. at risk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(prior R):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(prior R):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(no prior R):</a:t>
            </a:r>
          </a:p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(no prior R):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8806DE1-5DC8-9DB9-7E5A-7EABA87C2441}"/>
              </a:ext>
            </a:extLst>
          </p:cNvPr>
          <p:cNvSpPr txBox="1"/>
          <p:nvPr/>
        </p:nvSpPr>
        <p:spPr>
          <a:xfrm>
            <a:off x="9496944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206986-FA76-5089-32AF-07D025DCCD44}"/>
              </a:ext>
            </a:extLst>
          </p:cNvPr>
          <p:cNvSpPr txBox="1"/>
          <p:nvPr/>
        </p:nvSpPr>
        <p:spPr>
          <a:xfrm>
            <a:off x="8681947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1D8ACF-E353-6AEB-4E96-BAA5F3A8A0A2}"/>
              </a:ext>
            </a:extLst>
          </p:cNvPr>
          <p:cNvSpPr txBox="1"/>
          <p:nvPr/>
        </p:nvSpPr>
        <p:spPr>
          <a:xfrm>
            <a:off x="7812174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43CE74-5248-7178-4D0D-8455467FD439}"/>
              </a:ext>
            </a:extLst>
          </p:cNvPr>
          <p:cNvSpPr txBox="1"/>
          <p:nvPr/>
        </p:nvSpPr>
        <p:spPr>
          <a:xfrm>
            <a:off x="9992561" y="4610398"/>
            <a:ext cx="705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0484D0-5E02-F7AB-ECC3-7227F0360EF8}"/>
              </a:ext>
            </a:extLst>
          </p:cNvPr>
          <p:cNvSpPr txBox="1"/>
          <p:nvPr/>
        </p:nvSpPr>
        <p:spPr>
          <a:xfrm>
            <a:off x="9525610" y="4610398"/>
            <a:ext cx="1410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D2955B-51A8-7D2F-39D3-03B2A189AC92}"/>
              </a:ext>
            </a:extLst>
          </p:cNvPr>
          <p:cNvSpPr txBox="1"/>
          <p:nvPr/>
        </p:nvSpPr>
        <p:spPr>
          <a:xfrm>
            <a:off x="8627972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A856C7-D8D1-726D-A4BF-8B372CD3ABE8}"/>
              </a:ext>
            </a:extLst>
          </p:cNvPr>
          <p:cNvSpPr txBox="1"/>
          <p:nvPr/>
        </p:nvSpPr>
        <p:spPr>
          <a:xfrm>
            <a:off x="9925510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EA3B0D-4EE1-F051-2BD3-14EF323181E2}"/>
              </a:ext>
            </a:extLst>
          </p:cNvPr>
          <p:cNvSpPr txBox="1"/>
          <p:nvPr/>
        </p:nvSpPr>
        <p:spPr>
          <a:xfrm>
            <a:off x="9074683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EB3A81C-5304-B2B3-2968-09EAB69A0600}"/>
              </a:ext>
            </a:extLst>
          </p:cNvPr>
          <p:cNvSpPr txBox="1"/>
          <p:nvPr/>
        </p:nvSpPr>
        <p:spPr>
          <a:xfrm>
            <a:off x="8248579" y="4178598"/>
            <a:ext cx="705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FA0E1B-BBB7-8EF9-42B8-84DB3BC977EF}"/>
              </a:ext>
            </a:extLst>
          </p:cNvPr>
          <p:cNvSpPr txBox="1"/>
          <p:nvPr/>
        </p:nvSpPr>
        <p:spPr>
          <a:xfrm>
            <a:off x="7128048" y="3507424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6CBA26-209C-2EAF-D966-2B08F99DF128}"/>
              </a:ext>
            </a:extLst>
          </p:cNvPr>
          <p:cNvSpPr txBox="1"/>
          <p:nvPr/>
        </p:nvSpPr>
        <p:spPr>
          <a:xfrm>
            <a:off x="7128048" y="3080381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CB6501-C5A0-ECAE-1A51-8AEC9C058572}"/>
              </a:ext>
            </a:extLst>
          </p:cNvPr>
          <p:cNvSpPr txBox="1"/>
          <p:nvPr/>
        </p:nvSpPr>
        <p:spPr>
          <a:xfrm>
            <a:off x="7128048" y="262145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B63142-79BC-1B4D-97DA-DF26D5632211}"/>
              </a:ext>
            </a:extLst>
          </p:cNvPr>
          <p:cNvSpPr txBox="1"/>
          <p:nvPr/>
        </p:nvSpPr>
        <p:spPr>
          <a:xfrm>
            <a:off x="7128048" y="2183162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66C59A-276C-3CCE-6E18-8AC2E8D6F55F}"/>
              </a:ext>
            </a:extLst>
          </p:cNvPr>
          <p:cNvSpPr txBox="1"/>
          <p:nvPr/>
        </p:nvSpPr>
        <p:spPr>
          <a:xfrm>
            <a:off x="7128048" y="1716561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BAB984B-2D49-DFAD-34E5-64EC8971C804}"/>
              </a:ext>
            </a:extLst>
          </p:cNvPr>
          <p:cNvSpPr txBox="1"/>
          <p:nvPr/>
        </p:nvSpPr>
        <p:spPr>
          <a:xfrm>
            <a:off x="1211676" y="2222814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466CF3-1D9F-A16B-52E0-BFF650E956E6}"/>
              </a:ext>
            </a:extLst>
          </p:cNvPr>
          <p:cNvSpPr txBox="1"/>
          <p:nvPr/>
        </p:nvSpPr>
        <p:spPr>
          <a:xfrm>
            <a:off x="1211676" y="267028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A7875B-F1D3-D092-43BC-A47B4F78EB24}"/>
              </a:ext>
            </a:extLst>
          </p:cNvPr>
          <p:cNvSpPr txBox="1"/>
          <p:nvPr/>
        </p:nvSpPr>
        <p:spPr>
          <a:xfrm>
            <a:off x="1211676" y="3138085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DE8BAC-BD57-4B3F-3B9E-483D6999E6DC}"/>
              </a:ext>
            </a:extLst>
          </p:cNvPr>
          <p:cNvSpPr txBox="1"/>
          <p:nvPr/>
        </p:nvSpPr>
        <p:spPr>
          <a:xfrm>
            <a:off x="1211676" y="356582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C475FC-1CD1-A4BB-EE21-92AFA323F79D}"/>
              </a:ext>
            </a:extLst>
          </p:cNvPr>
          <p:cNvSpPr txBox="1"/>
          <p:nvPr/>
        </p:nvSpPr>
        <p:spPr>
          <a:xfrm>
            <a:off x="9063425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CC12272-B2DB-5F9C-E10F-B6A172CF458A}"/>
              </a:ext>
            </a:extLst>
          </p:cNvPr>
          <p:cNvSpPr txBox="1"/>
          <p:nvPr/>
        </p:nvSpPr>
        <p:spPr>
          <a:xfrm>
            <a:off x="8184807" y="4610398"/>
            <a:ext cx="2115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96" name="Picture 95" descr="A line graph of blue and orange lines&#10;&#10;Description automatically generated">
            <a:extLst>
              <a:ext uri="{FF2B5EF4-FFF2-40B4-BE49-F238E27FC236}">
                <a16:creationId xmlns:a16="http://schemas.microsoft.com/office/drawing/2014/main" id="{10DB158C-0A02-C3D0-70CD-5685FAA3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35" y="1806337"/>
            <a:ext cx="4279900" cy="2362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F7FC89D-813A-72BB-206F-6420D4260D70}"/>
              </a:ext>
            </a:extLst>
          </p:cNvPr>
          <p:cNvSpPr txBox="1"/>
          <p:nvPr/>
        </p:nvSpPr>
        <p:spPr>
          <a:xfrm>
            <a:off x="3743149" y="3400518"/>
            <a:ext cx="157767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 mPFS: 15.2 months</a:t>
            </a:r>
            <a:endParaRPr lang="en-GB" sz="1000" b="1" baseline="300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A0B7F9F-10BE-CC67-FC38-B44F480584D2}"/>
              </a:ext>
            </a:extLst>
          </p:cNvPr>
          <p:cNvSpPr/>
          <p:nvPr/>
        </p:nvSpPr>
        <p:spPr>
          <a:xfrm>
            <a:off x="4625056" y="2798742"/>
            <a:ext cx="422274" cy="15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2158D3-6BD7-E03E-0028-94A1241391B2}"/>
              </a:ext>
            </a:extLst>
          </p:cNvPr>
          <p:cNvSpPr txBox="1"/>
          <p:nvPr/>
        </p:nvSpPr>
        <p:spPr>
          <a:xfrm>
            <a:off x="4040107" y="2572077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DKd mPFS: 28.6 months</a:t>
            </a:r>
            <a:endParaRPr lang="en-GB" sz="1000" b="1" baseline="30000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2EF7815-FA3A-0D67-A36D-006E42DF5659}"/>
              </a:ext>
            </a:extLst>
          </p:cNvPr>
          <p:cNvSpPr txBox="1"/>
          <p:nvPr/>
        </p:nvSpPr>
        <p:spPr>
          <a:xfrm>
            <a:off x="48831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A165A58-0066-918E-75F9-51B7CB1BB53B}"/>
              </a:ext>
            </a:extLst>
          </p:cNvPr>
          <p:cNvSpPr txBox="1"/>
          <p:nvPr/>
        </p:nvSpPr>
        <p:spPr>
          <a:xfrm>
            <a:off x="4187307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135D41-56CC-23C4-2B5D-558D51CC3871}"/>
              </a:ext>
            </a:extLst>
          </p:cNvPr>
          <p:cNvSpPr txBox="1"/>
          <p:nvPr/>
        </p:nvSpPr>
        <p:spPr>
          <a:xfrm>
            <a:off x="2112597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C3742EF-C44E-10EE-2932-9C61A022E47B}"/>
              </a:ext>
            </a:extLst>
          </p:cNvPr>
          <p:cNvSpPr txBox="1"/>
          <p:nvPr/>
        </p:nvSpPr>
        <p:spPr>
          <a:xfrm>
            <a:off x="2465022" y="417859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DB7C348-4DEB-CAEA-EEA8-38CDA9EAA3F3}"/>
              </a:ext>
            </a:extLst>
          </p:cNvPr>
          <p:cNvSpPr txBox="1"/>
          <p:nvPr/>
        </p:nvSpPr>
        <p:spPr>
          <a:xfrm>
            <a:off x="5252535" y="4610398"/>
            <a:ext cx="1057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94D5246-7008-6477-0046-F35F11594B36}"/>
              </a:ext>
            </a:extLst>
          </p:cNvPr>
          <p:cNvSpPr txBox="1"/>
          <p:nvPr/>
        </p:nvSpPr>
        <p:spPr>
          <a:xfrm>
            <a:off x="4904701" y="4610398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DBC711-0779-D763-4493-2B6E0686F4AF}"/>
              </a:ext>
            </a:extLst>
          </p:cNvPr>
          <p:cNvSpPr txBox="1"/>
          <p:nvPr/>
        </p:nvSpPr>
        <p:spPr>
          <a:xfrm>
            <a:off x="4513837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202AD72-0A28-100D-A1E2-AEC42E17CB6A}"/>
              </a:ext>
            </a:extLst>
          </p:cNvPr>
          <p:cNvSpPr txBox="1"/>
          <p:nvPr/>
        </p:nvSpPr>
        <p:spPr>
          <a:xfrm>
            <a:off x="41667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39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448FADE-C4C8-B89A-036D-B6FC21E64ECA}"/>
              </a:ext>
            </a:extLst>
          </p:cNvPr>
          <p:cNvSpPr txBox="1"/>
          <p:nvPr/>
        </p:nvSpPr>
        <p:spPr>
          <a:xfrm>
            <a:off x="37941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44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6D35F9-8804-15A4-9243-45A5227A9517}"/>
              </a:ext>
            </a:extLst>
          </p:cNvPr>
          <p:cNvSpPr txBox="1"/>
          <p:nvPr/>
        </p:nvSpPr>
        <p:spPr>
          <a:xfrm>
            <a:off x="34639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5706E0-CCB8-975D-DB25-44A502426313}"/>
              </a:ext>
            </a:extLst>
          </p:cNvPr>
          <p:cNvSpPr txBox="1"/>
          <p:nvPr/>
        </p:nvSpPr>
        <p:spPr>
          <a:xfrm>
            <a:off x="30999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57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7D326C4-F3F7-E0DD-AF53-BB3032E85C77}"/>
              </a:ext>
            </a:extLst>
          </p:cNvPr>
          <p:cNvSpPr txBox="1"/>
          <p:nvPr/>
        </p:nvSpPr>
        <p:spPr>
          <a:xfrm>
            <a:off x="2744304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69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A5FB9E5-46F3-3579-2E20-42D40EB07CFC}"/>
              </a:ext>
            </a:extLst>
          </p:cNvPr>
          <p:cNvSpPr txBox="1"/>
          <p:nvPr/>
        </p:nvSpPr>
        <p:spPr>
          <a:xfrm>
            <a:off x="23971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83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5B048F9-22B8-52C3-CCB3-B1B2B0DBF32A}"/>
              </a:ext>
            </a:extLst>
          </p:cNvPr>
          <p:cNvSpPr txBox="1"/>
          <p:nvPr/>
        </p:nvSpPr>
        <p:spPr>
          <a:xfrm>
            <a:off x="2041571" y="4610398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778AF2-DB08-2FB2-24E6-27D8E052D720}"/>
              </a:ext>
            </a:extLst>
          </p:cNvPr>
          <p:cNvSpPr txBox="1"/>
          <p:nvPr/>
        </p:nvSpPr>
        <p:spPr>
          <a:xfrm>
            <a:off x="8336638" y="132436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POLLUX</a:t>
            </a:r>
            <a:r>
              <a:rPr lang="en-GB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DDC9BD-1B02-C2EB-0E5B-67636B016C19}"/>
              </a:ext>
            </a:extLst>
          </p:cNvPr>
          <p:cNvSpPr txBox="1"/>
          <p:nvPr/>
        </p:nvSpPr>
        <p:spPr>
          <a:xfrm>
            <a:off x="10374243" y="41785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B9AC85D-FB7A-AD73-7D63-4390B346D98F}"/>
              </a:ext>
            </a:extLst>
          </p:cNvPr>
          <p:cNvSpPr txBox="1"/>
          <p:nvPr/>
        </p:nvSpPr>
        <p:spPr>
          <a:xfrm>
            <a:off x="7875120" y="3377670"/>
            <a:ext cx="939360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(no prior R)</a:t>
            </a:r>
          </a:p>
          <a:p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 (no prior R)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A53EA82-76EC-BEF9-4452-BB8667A1427D}"/>
              </a:ext>
            </a:extLst>
          </p:cNvPr>
          <p:cNvSpPr/>
          <p:nvPr/>
        </p:nvSpPr>
        <p:spPr>
          <a:xfrm>
            <a:off x="7680148" y="3426458"/>
            <a:ext cx="73025" cy="7302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7B65607-16B7-ACF8-9145-DBF142514570}"/>
              </a:ext>
            </a:extLst>
          </p:cNvPr>
          <p:cNvCxnSpPr>
            <a:cxnSpLocks/>
          </p:cNvCxnSpPr>
          <p:nvPr/>
        </p:nvCxnSpPr>
        <p:spPr>
          <a:xfrm>
            <a:off x="7618215" y="3462970"/>
            <a:ext cx="19689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B2441E97-DD90-6033-B8AB-DBB27EE879D0}"/>
              </a:ext>
            </a:extLst>
          </p:cNvPr>
          <p:cNvSpPr/>
          <p:nvPr/>
        </p:nvSpPr>
        <p:spPr>
          <a:xfrm>
            <a:off x="7680148" y="3724909"/>
            <a:ext cx="73025" cy="73025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1B12780-B46E-428C-6D87-119A6A2B58E7}"/>
              </a:ext>
            </a:extLst>
          </p:cNvPr>
          <p:cNvCxnSpPr>
            <a:cxnSpLocks/>
          </p:cNvCxnSpPr>
          <p:nvPr/>
        </p:nvCxnSpPr>
        <p:spPr>
          <a:xfrm>
            <a:off x="7618215" y="3761421"/>
            <a:ext cx="196890" cy="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F6C3D5F-156E-ADC5-80BA-319D5B51F0CD}"/>
              </a:ext>
            </a:extLst>
          </p:cNvPr>
          <p:cNvCxnSpPr>
            <a:cxnSpLocks/>
          </p:cNvCxnSpPr>
          <p:nvPr/>
        </p:nvCxnSpPr>
        <p:spPr>
          <a:xfrm>
            <a:off x="7618215" y="3613684"/>
            <a:ext cx="19689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2C295C9-8FD0-561E-CD15-313D112D9DCF}"/>
              </a:ext>
            </a:extLst>
          </p:cNvPr>
          <p:cNvCxnSpPr>
            <a:cxnSpLocks/>
          </p:cNvCxnSpPr>
          <p:nvPr/>
        </p:nvCxnSpPr>
        <p:spPr>
          <a:xfrm>
            <a:off x="7618215" y="3920175"/>
            <a:ext cx="196890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riangle 124">
            <a:extLst>
              <a:ext uri="{FF2B5EF4-FFF2-40B4-BE49-F238E27FC236}">
                <a16:creationId xmlns:a16="http://schemas.microsoft.com/office/drawing/2014/main" id="{4548B13D-39BF-FBDA-A540-27BED80A058B}"/>
              </a:ext>
            </a:extLst>
          </p:cNvPr>
          <p:cNvSpPr/>
          <p:nvPr/>
        </p:nvSpPr>
        <p:spPr>
          <a:xfrm>
            <a:off x="7668914" y="3572524"/>
            <a:ext cx="95492" cy="82321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Triangle 125">
            <a:extLst>
              <a:ext uri="{FF2B5EF4-FFF2-40B4-BE49-F238E27FC236}">
                <a16:creationId xmlns:a16="http://schemas.microsoft.com/office/drawing/2014/main" id="{6BB9F59F-AE18-86DA-92FB-A0EFF1C071FE}"/>
              </a:ext>
            </a:extLst>
          </p:cNvPr>
          <p:cNvSpPr/>
          <p:nvPr/>
        </p:nvSpPr>
        <p:spPr>
          <a:xfrm>
            <a:off x="7668914" y="3872565"/>
            <a:ext cx="95492" cy="82321"/>
          </a:xfrm>
          <a:prstGeom prst="triangle">
            <a:avLst/>
          </a:prstGeom>
          <a:noFill/>
          <a:ln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13ECD-4EEE-4F3A-A0C4-11A012F74987}"/>
              </a:ext>
            </a:extLst>
          </p:cNvPr>
          <p:cNvSpPr txBox="1"/>
          <p:nvPr/>
        </p:nvSpPr>
        <p:spPr>
          <a:xfrm rot="16200000">
            <a:off x="5741959" y="2921209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without PFS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17B50D-CA1F-E246-CCA1-BD94DED2A5B7}"/>
              </a:ext>
            </a:extLst>
          </p:cNvPr>
          <p:cNvSpPr txBox="1"/>
          <p:nvPr/>
        </p:nvSpPr>
        <p:spPr>
          <a:xfrm>
            <a:off x="7114253" y="5339756"/>
            <a:ext cx="385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</a:p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lenalidomide: 	0.36 (0.25, 0.52); p&lt;0.001</a:t>
            </a:r>
          </a:p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lenalidomide:	0.42 (0.19, 0.90); p=0.02</a:t>
            </a:r>
          </a:p>
        </p:txBody>
      </p:sp>
    </p:spTree>
    <p:extLst>
      <p:ext uri="{BB962C8B-B14F-4D97-AF65-F5344CB8AC3E}">
        <p14:creationId xmlns:p14="http://schemas.microsoft.com/office/powerpoint/2010/main" val="48158521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2474FA9B-82FB-C4F4-4EF3-1FF01650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78" y="2082467"/>
            <a:ext cx="4267200" cy="2311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CFB5-FC30-D99A-5C1B-4B07DBB866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42732" y="1620417"/>
            <a:ext cx="4749373" cy="45252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ICARIA enrolled patients who had previously received treatment with lenalidomide and a PI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93% of patients were refractory to lenalidomide, and 71% were refractory to both lenalidomide and a PI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 PFS benefit was observed with isatuximab in patients with refractoriness to lenalidomide </a:t>
            </a:r>
            <a:b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and/or a 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D92D1-7EA2-BE59-BA9D-E06BA075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addition of isatuximab to P</a:t>
            </a:r>
            <a:r>
              <a:rPr lang="en-GB" cap="none" dirty="0"/>
              <a:t>d</a:t>
            </a:r>
            <a:r>
              <a:rPr lang="en-GB" dirty="0"/>
              <a:t> improved pfs in patients with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ABCD1-3FBC-EFB8-5DD1-43F023218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ABCF30A-D775-304E-E623-764A1401B1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630595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I, isatuximab; (m)PFS, (median) progression-free survival; P, pomalidomide; PI, proteasome inhibitor;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Attal M, et al. Lancet. 2019;394:2096-2107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D2CF3-2F69-82FF-3823-5F5A2A73D7C0}"/>
              </a:ext>
            </a:extLst>
          </p:cNvPr>
          <p:cNvSpPr txBox="1"/>
          <p:nvPr/>
        </p:nvSpPr>
        <p:spPr>
          <a:xfrm>
            <a:off x="4172924" y="3002798"/>
            <a:ext cx="167866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 mPFS: 11.5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A09EB-0951-E519-6567-B93F59A8E818}"/>
              </a:ext>
            </a:extLst>
          </p:cNvPr>
          <p:cNvSpPr txBox="1"/>
          <p:nvPr/>
        </p:nvSpPr>
        <p:spPr>
          <a:xfrm>
            <a:off x="3941873" y="3815651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 mPFS: 6.5 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3539-EDAB-E898-4A95-1CAAF64CEBA3}"/>
              </a:ext>
            </a:extLst>
          </p:cNvPr>
          <p:cNvSpPr txBox="1"/>
          <p:nvPr/>
        </p:nvSpPr>
        <p:spPr>
          <a:xfrm>
            <a:off x="1332796" y="3794262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0.60 (0.44, 0.81); p=0.001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E5B15-9219-AD04-DAD7-0923AC19E822}"/>
              </a:ext>
            </a:extLst>
          </p:cNvPr>
          <p:cNvSpPr txBox="1"/>
          <p:nvPr/>
        </p:nvSpPr>
        <p:spPr>
          <a:xfrm>
            <a:off x="1218094" y="4579652"/>
            <a:ext cx="41088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Follow-up 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3B4E19-D371-7591-2BA8-7B0A61A93852}"/>
              </a:ext>
            </a:extLst>
          </p:cNvPr>
          <p:cNvSpPr txBox="1"/>
          <p:nvPr/>
        </p:nvSpPr>
        <p:spPr>
          <a:xfrm>
            <a:off x="978421" y="202172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BF4D7F-D8BD-761C-902C-E2256E6FB065}"/>
              </a:ext>
            </a:extLst>
          </p:cNvPr>
          <p:cNvSpPr txBox="1"/>
          <p:nvPr/>
        </p:nvSpPr>
        <p:spPr>
          <a:xfrm rot="16200000">
            <a:off x="-437425" y="3067681"/>
            <a:ext cx="248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828DB0-D615-486D-402C-4C08226EC72C}"/>
              </a:ext>
            </a:extLst>
          </p:cNvPr>
          <p:cNvSpPr txBox="1"/>
          <p:nvPr/>
        </p:nvSpPr>
        <p:spPr>
          <a:xfrm>
            <a:off x="1044320" y="2256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75076D-2D4A-C5B7-F164-2F41EA1F14E1}"/>
              </a:ext>
            </a:extLst>
          </p:cNvPr>
          <p:cNvSpPr txBox="1"/>
          <p:nvPr/>
        </p:nvSpPr>
        <p:spPr>
          <a:xfrm>
            <a:off x="1044320" y="24820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32EAE6-9C8C-3485-73D0-4C3B3CF5F9A9}"/>
              </a:ext>
            </a:extLst>
          </p:cNvPr>
          <p:cNvSpPr txBox="1"/>
          <p:nvPr/>
        </p:nvSpPr>
        <p:spPr>
          <a:xfrm>
            <a:off x="1044320" y="26884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FEBFCF-5BF2-3E41-1E71-A05E3022356E}"/>
              </a:ext>
            </a:extLst>
          </p:cNvPr>
          <p:cNvSpPr txBox="1"/>
          <p:nvPr/>
        </p:nvSpPr>
        <p:spPr>
          <a:xfrm>
            <a:off x="1044320" y="292024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02BF7-A605-9A14-FEB4-A8B13EAB389C}"/>
              </a:ext>
            </a:extLst>
          </p:cNvPr>
          <p:cNvSpPr txBox="1"/>
          <p:nvPr/>
        </p:nvSpPr>
        <p:spPr>
          <a:xfrm>
            <a:off x="1044320" y="314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E12A8-5F60-C95B-F8FF-17743D2780FF}"/>
              </a:ext>
            </a:extLst>
          </p:cNvPr>
          <p:cNvSpPr txBox="1"/>
          <p:nvPr/>
        </p:nvSpPr>
        <p:spPr>
          <a:xfrm>
            <a:off x="1044320" y="33615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2D9F24-54F1-6D74-78C1-751ED82310D9}"/>
              </a:ext>
            </a:extLst>
          </p:cNvPr>
          <p:cNvSpPr txBox="1"/>
          <p:nvPr/>
        </p:nvSpPr>
        <p:spPr>
          <a:xfrm>
            <a:off x="1044320" y="3586998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E4E0C-9C51-B6F6-8070-DF912441E3F2}"/>
              </a:ext>
            </a:extLst>
          </p:cNvPr>
          <p:cNvSpPr txBox="1"/>
          <p:nvPr/>
        </p:nvSpPr>
        <p:spPr>
          <a:xfrm>
            <a:off x="1044320" y="38060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E9721-053C-2E64-9802-2ABA58D1A859}"/>
              </a:ext>
            </a:extLst>
          </p:cNvPr>
          <p:cNvSpPr txBox="1"/>
          <p:nvPr/>
        </p:nvSpPr>
        <p:spPr>
          <a:xfrm>
            <a:off x="1044320" y="401562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0944-D170-D290-3518-5FCB8C3E6B3E}"/>
              </a:ext>
            </a:extLst>
          </p:cNvPr>
          <p:cNvSpPr txBox="1"/>
          <p:nvPr/>
        </p:nvSpPr>
        <p:spPr>
          <a:xfrm>
            <a:off x="1114852" y="424422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084A3A-ED39-48C3-E271-84F99E942BC8}"/>
              </a:ext>
            </a:extLst>
          </p:cNvPr>
          <p:cNvSpPr txBox="1"/>
          <p:nvPr/>
        </p:nvSpPr>
        <p:spPr>
          <a:xfrm>
            <a:off x="12704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7B161-7040-43BD-B959-DAF9D27E59F8}"/>
              </a:ext>
            </a:extLst>
          </p:cNvPr>
          <p:cNvSpPr txBox="1"/>
          <p:nvPr/>
        </p:nvSpPr>
        <p:spPr>
          <a:xfrm>
            <a:off x="15149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D872E-D35B-F570-E41B-A8A12AB07376}"/>
              </a:ext>
            </a:extLst>
          </p:cNvPr>
          <p:cNvSpPr txBox="1"/>
          <p:nvPr/>
        </p:nvSpPr>
        <p:spPr>
          <a:xfrm>
            <a:off x="175937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A3027C-C321-4EAF-9EFF-78BD62F96132}"/>
              </a:ext>
            </a:extLst>
          </p:cNvPr>
          <p:cNvSpPr txBox="1"/>
          <p:nvPr/>
        </p:nvSpPr>
        <p:spPr>
          <a:xfrm>
            <a:off x="200702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618109-282B-E2E8-D45E-4A39CC136E03}"/>
              </a:ext>
            </a:extLst>
          </p:cNvPr>
          <p:cNvSpPr txBox="1"/>
          <p:nvPr/>
        </p:nvSpPr>
        <p:spPr>
          <a:xfrm>
            <a:off x="22515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B9D879-D8F3-E2B7-8948-5B129E65B7E8}"/>
              </a:ext>
            </a:extLst>
          </p:cNvPr>
          <p:cNvSpPr txBox="1"/>
          <p:nvPr/>
        </p:nvSpPr>
        <p:spPr>
          <a:xfrm>
            <a:off x="24991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53E936-5E02-2BB9-D65F-C179C585B249}"/>
              </a:ext>
            </a:extLst>
          </p:cNvPr>
          <p:cNvSpPr txBox="1"/>
          <p:nvPr/>
        </p:nvSpPr>
        <p:spPr>
          <a:xfrm>
            <a:off x="27531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D74463-F7DA-AE5C-BDDE-906321C54F7C}"/>
              </a:ext>
            </a:extLst>
          </p:cNvPr>
          <p:cNvSpPr txBox="1"/>
          <p:nvPr/>
        </p:nvSpPr>
        <p:spPr>
          <a:xfrm>
            <a:off x="3003977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39873F-C816-FDF2-8482-F7F6291C3678}"/>
              </a:ext>
            </a:extLst>
          </p:cNvPr>
          <p:cNvSpPr txBox="1"/>
          <p:nvPr/>
        </p:nvSpPr>
        <p:spPr>
          <a:xfrm>
            <a:off x="324845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058DE0-49EF-0019-063E-798DF589993E}"/>
              </a:ext>
            </a:extLst>
          </p:cNvPr>
          <p:cNvSpPr txBox="1"/>
          <p:nvPr/>
        </p:nvSpPr>
        <p:spPr>
          <a:xfrm>
            <a:off x="3496102" y="441567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4DFA55-6CFD-13EB-768D-AFAF4C672EAE}"/>
              </a:ext>
            </a:extLst>
          </p:cNvPr>
          <p:cNvSpPr txBox="1"/>
          <p:nvPr/>
        </p:nvSpPr>
        <p:spPr>
          <a:xfrm>
            <a:off x="370213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D5B8A2-CFC5-2C32-F7CA-5AE4A1D7C840}"/>
              </a:ext>
            </a:extLst>
          </p:cNvPr>
          <p:cNvSpPr txBox="1"/>
          <p:nvPr/>
        </p:nvSpPr>
        <p:spPr>
          <a:xfrm>
            <a:off x="39593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25BB58-DC58-442D-DE89-F4AB9E93B7F4}"/>
              </a:ext>
            </a:extLst>
          </p:cNvPr>
          <p:cNvSpPr txBox="1"/>
          <p:nvPr/>
        </p:nvSpPr>
        <p:spPr>
          <a:xfrm>
            <a:off x="4197436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AC737C-E8BD-8FFA-29CC-19074C82DD64}"/>
              </a:ext>
            </a:extLst>
          </p:cNvPr>
          <p:cNvSpPr txBox="1"/>
          <p:nvPr/>
        </p:nvSpPr>
        <p:spPr>
          <a:xfrm>
            <a:off x="44419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5D7CFB-724E-CEA0-233B-AA70E0D95D65}"/>
              </a:ext>
            </a:extLst>
          </p:cNvPr>
          <p:cNvSpPr txBox="1"/>
          <p:nvPr/>
        </p:nvSpPr>
        <p:spPr>
          <a:xfrm>
            <a:off x="468956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069628-2F93-7696-E8F4-4C9C711327B0}"/>
              </a:ext>
            </a:extLst>
          </p:cNvPr>
          <p:cNvSpPr txBox="1"/>
          <p:nvPr/>
        </p:nvSpPr>
        <p:spPr>
          <a:xfrm>
            <a:off x="4937211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3A200C-5704-3C50-8E20-C98E4BC96309}"/>
              </a:ext>
            </a:extLst>
          </p:cNvPr>
          <p:cNvSpPr txBox="1"/>
          <p:nvPr/>
        </p:nvSpPr>
        <p:spPr>
          <a:xfrm>
            <a:off x="5194675" y="441567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9CA1B6-81A2-44E0-E111-07DE7951B46A}"/>
              </a:ext>
            </a:extLst>
          </p:cNvPr>
          <p:cNvSpPr txBox="1"/>
          <p:nvPr/>
        </p:nvSpPr>
        <p:spPr>
          <a:xfrm>
            <a:off x="119989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1A7013-22D2-A43F-2278-017552034EF6}"/>
              </a:ext>
            </a:extLst>
          </p:cNvPr>
          <p:cNvSpPr txBox="1"/>
          <p:nvPr/>
        </p:nvSpPr>
        <p:spPr>
          <a:xfrm>
            <a:off x="1688845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D1ABF5-7AE1-5BD6-3613-F6805374E6A9}"/>
              </a:ext>
            </a:extLst>
          </p:cNvPr>
          <p:cNvSpPr txBox="1"/>
          <p:nvPr/>
        </p:nvSpPr>
        <p:spPr>
          <a:xfrm>
            <a:off x="2180970" y="4847473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106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A2D89F-F908-835B-00DC-45CFE538D5F1}"/>
              </a:ext>
            </a:extLst>
          </p:cNvPr>
          <p:cNvSpPr txBox="1"/>
          <p:nvPr/>
        </p:nvSpPr>
        <p:spPr>
          <a:xfrm>
            <a:off x="271788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89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318795-45CA-2085-FFB5-F9EF70CA9F3A}"/>
              </a:ext>
            </a:extLst>
          </p:cNvPr>
          <p:cNvSpPr txBox="1"/>
          <p:nvPr/>
        </p:nvSpPr>
        <p:spPr>
          <a:xfrm>
            <a:off x="321318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095D25-7287-1EA8-3B9F-1595C52DF227}"/>
              </a:ext>
            </a:extLst>
          </p:cNvPr>
          <p:cNvSpPr txBox="1"/>
          <p:nvPr/>
        </p:nvSpPr>
        <p:spPr>
          <a:xfrm>
            <a:off x="370213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FE3C86-A1F4-4BBA-5F2D-8D2F7F87D4AC}"/>
              </a:ext>
            </a:extLst>
          </p:cNvPr>
          <p:cNvSpPr txBox="1"/>
          <p:nvPr/>
        </p:nvSpPr>
        <p:spPr>
          <a:xfrm>
            <a:off x="4197436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F4DA78-D8D3-424F-EDF9-2681F13170A9}"/>
              </a:ext>
            </a:extLst>
          </p:cNvPr>
          <p:cNvSpPr txBox="1"/>
          <p:nvPr/>
        </p:nvSpPr>
        <p:spPr>
          <a:xfrm>
            <a:off x="4689561" y="4847473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DD3BFB-2AD3-77A7-5F56-4379ECDFA70A}"/>
              </a:ext>
            </a:extLst>
          </p:cNvPr>
          <p:cNvSpPr txBox="1"/>
          <p:nvPr/>
        </p:nvSpPr>
        <p:spPr>
          <a:xfrm>
            <a:off x="5229941" y="4847473"/>
            <a:ext cx="705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59D915-07E6-C838-9336-E919614BDE4F}"/>
              </a:ext>
            </a:extLst>
          </p:cNvPr>
          <p:cNvSpPr txBox="1"/>
          <p:nvPr/>
        </p:nvSpPr>
        <p:spPr>
          <a:xfrm>
            <a:off x="861200" y="4847473"/>
            <a:ext cx="2420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IPd: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Pd:</a:t>
            </a:r>
          </a:p>
        </p:txBody>
      </p:sp>
    </p:spTree>
    <p:extLst>
      <p:ext uri="{BB962C8B-B14F-4D97-AF65-F5344CB8AC3E}">
        <p14:creationId xmlns:p14="http://schemas.microsoft.com/office/powerpoint/2010/main" val="32867021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905D7CC-E427-6B8B-12B0-F7A17A422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52" y="1360235"/>
            <a:ext cx="6855597" cy="3937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FBA59-8901-174E-BE89-D6518D14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pfs benefit with elotuzumab in patients with rrmm and 1-3 prior treatments in ELOQUENT-2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BE44E-512A-92CF-CB2D-9F0CFE68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F2CCAB7E-02C6-8485-BAF3-D9DD4D7480E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E, elotuzumab; HR, hazard ratio (m)PFS, (median) progression-free survival;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R, lenalidomide;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Lonial S, et al. New Engl J Med. 2015;373:621-631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E483AE-733A-84AD-62B2-E7D862F6FA6C}"/>
              </a:ext>
            </a:extLst>
          </p:cNvPr>
          <p:cNvSpPr txBox="1"/>
          <p:nvPr/>
        </p:nvSpPr>
        <p:spPr>
          <a:xfrm>
            <a:off x="8034423" y="4771975"/>
            <a:ext cx="1649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 mPFS: 14.9 months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69F1C8-166F-52F2-E768-1B9EBDEA1380}"/>
              </a:ext>
            </a:extLst>
          </p:cNvPr>
          <p:cNvSpPr txBox="1"/>
          <p:nvPr/>
        </p:nvSpPr>
        <p:spPr>
          <a:xfrm>
            <a:off x="8034423" y="3429000"/>
            <a:ext cx="1739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ERd mPFS: 19.4 months</a:t>
            </a:r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9C486029-4B74-C9DB-7705-7472139267E3}"/>
              </a:ext>
            </a:extLst>
          </p:cNvPr>
          <p:cNvSpPr txBox="1"/>
          <p:nvPr/>
        </p:nvSpPr>
        <p:spPr>
          <a:xfrm>
            <a:off x="1933527" y="137259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ECDD0C67-47E3-D317-94AE-DC8526E8B47A}"/>
              </a:ext>
            </a:extLst>
          </p:cNvPr>
          <p:cNvSpPr txBox="1"/>
          <p:nvPr/>
        </p:nvSpPr>
        <p:spPr>
          <a:xfrm rot="16200000">
            <a:off x="334269" y="3269794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of progression-free survival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2DB303CC-64DD-9B8C-B884-B8203B815B61}"/>
              </a:ext>
            </a:extLst>
          </p:cNvPr>
          <p:cNvSpPr txBox="1"/>
          <p:nvPr/>
        </p:nvSpPr>
        <p:spPr>
          <a:xfrm>
            <a:off x="1933527" y="51677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35">
            <a:extLst>
              <a:ext uri="{FF2B5EF4-FFF2-40B4-BE49-F238E27FC236}">
                <a16:creationId xmlns:a16="http://schemas.microsoft.com/office/drawing/2014/main" id="{06038955-D6EA-415E-A4A2-25E1A4613209}"/>
              </a:ext>
            </a:extLst>
          </p:cNvPr>
          <p:cNvSpPr txBox="1"/>
          <p:nvPr/>
        </p:nvSpPr>
        <p:spPr>
          <a:xfrm>
            <a:off x="22007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5">
            <a:extLst>
              <a:ext uri="{FF2B5EF4-FFF2-40B4-BE49-F238E27FC236}">
                <a16:creationId xmlns:a16="http://schemas.microsoft.com/office/drawing/2014/main" id="{A922FD37-86B1-D992-A955-D521DC489545}"/>
              </a:ext>
            </a:extLst>
          </p:cNvPr>
          <p:cNvSpPr txBox="1"/>
          <p:nvPr/>
        </p:nvSpPr>
        <p:spPr>
          <a:xfrm>
            <a:off x="25500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id="{F2D8F492-8575-0DCE-22C1-0CCC765F8C46}"/>
              </a:ext>
            </a:extLst>
          </p:cNvPr>
          <p:cNvSpPr txBox="1"/>
          <p:nvPr/>
        </p:nvSpPr>
        <p:spPr>
          <a:xfrm>
            <a:off x="290874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3B76ED1D-08A0-1122-2556-55C0ACD01DFD}"/>
              </a:ext>
            </a:extLst>
          </p:cNvPr>
          <p:cNvSpPr txBox="1"/>
          <p:nvPr/>
        </p:nvSpPr>
        <p:spPr>
          <a:xfrm>
            <a:off x="326747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26B556BF-DAB8-C161-7DB0-BEC53519489A}"/>
              </a:ext>
            </a:extLst>
          </p:cNvPr>
          <p:cNvSpPr txBox="1"/>
          <p:nvPr/>
        </p:nvSpPr>
        <p:spPr>
          <a:xfrm>
            <a:off x="1112056" y="5651451"/>
            <a:ext cx="95035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at risk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ERd</a:t>
            </a:r>
            <a:endParaRPr lang="en-GB" sz="1000" b="1" spc="-15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endParaRPr kumimoji="0" lang="en-GB" sz="1000" b="1" i="0" u="none" strike="noStrike" kern="1200" cap="none" spc="0" normalizeH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5556E3D6-1E76-1D0E-5F27-912E8F2F9898}"/>
              </a:ext>
            </a:extLst>
          </p:cNvPr>
          <p:cNvSpPr txBox="1"/>
          <p:nvPr/>
        </p:nvSpPr>
        <p:spPr>
          <a:xfrm>
            <a:off x="2210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A0FC26E8-2410-81B3-0D4F-28DB94095FDE}"/>
              </a:ext>
            </a:extLst>
          </p:cNvPr>
          <p:cNvSpPr txBox="1"/>
          <p:nvPr/>
        </p:nvSpPr>
        <p:spPr>
          <a:xfrm>
            <a:off x="25500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B568FF0D-58E9-1374-EB1B-850B52767C0C}"/>
              </a:ext>
            </a:extLst>
          </p:cNvPr>
          <p:cNvSpPr txBox="1"/>
          <p:nvPr/>
        </p:nvSpPr>
        <p:spPr>
          <a:xfrm>
            <a:off x="2917777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84EB17D0-6CD6-DA4F-3E8A-CBC9DC447A21}"/>
              </a:ext>
            </a:extLst>
          </p:cNvPr>
          <p:cNvSpPr txBox="1"/>
          <p:nvPr/>
        </p:nvSpPr>
        <p:spPr>
          <a:xfrm>
            <a:off x="327967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BB21D007-9724-0B0A-2EF4-035904DB6C3E}"/>
              </a:ext>
            </a:extLst>
          </p:cNvPr>
          <p:cNvSpPr txBox="1"/>
          <p:nvPr/>
        </p:nvSpPr>
        <p:spPr>
          <a:xfrm>
            <a:off x="3640483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2414AD06-83A3-F9AA-6304-C1B920206B24}"/>
              </a:ext>
            </a:extLst>
          </p:cNvPr>
          <p:cNvSpPr txBox="1"/>
          <p:nvPr/>
        </p:nvSpPr>
        <p:spPr>
          <a:xfrm>
            <a:off x="3985723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173</a:t>
            </a: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7F544102-FC19-A06F-3052-0025BCA8E96B}"/>
              </a:ext>
            </a:extLst>
          </p:cNvPr>
          <p:cNvSpPr txBox="1"/>
          <p:nvPr/>
        </p:nvSpPr>
        <p:spPr>
          <a:xfrm>
            <a:off x="433952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158</a:t>
            </a: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779BF988-334E-2E51-ACF1-770D4A624C4C}"/>
              </a:ext>
            </a:extLst>
          </p:cNvPr>
          <p:cNvSpPr txBox="1"/>
          <p:nvPr/>
        </p:nvSpPr>
        <p:spPr>
          <a:xfrm>
            <a:off x="4690098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141</a:t>
            </a: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F9048AF0-6432-9CDD-93A4-2B1A88F04ECE}"/>
              </a:ext>
            </a:extLst>
          </p:cNvPr>
          <p:cNvSpPr txBox="1"/>
          <p:nvPr/>
        </p:nvSpPr>
        <p:spPr>
          <a:xfrm>
            <a:off x="504755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123</a:t>
            </a: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37FC82FB-FE84-645E-0D89-374AF4950851}"/>
              </a:ext>
            </a:extLst>
          </p:cNvPr>
          <p:cNvSpPr txBox="1"/>
          <p:nvPr/>
        </p:nvSpPr>
        <p:spPr>
          <a:xfrm>
            <a:off x="540819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E8767419-D13C-F223-FC9B-1761953439E5}"/>
              </a:ext>
            </a:extLst>
          </p:cNvPr>
          <p:cNvSpPr txBox="1"/>
          <p:nvPr/>
        </p:nvSpPr>
        <p:spPr>
          <a:xfrm>
            <a:off x="5759987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C72CEA6F-0392-8D56-303F-D1F525A35AA4}"/>
              </a:ext>
            </a:extLst>
          </p:cNvPr>
          <p:cNvSpPr txBox="1"/>
          <p:nvPr/>
        </p:nvSpPr>
        <p:spPr>
          <a:xfrm>
            <a:off x="6105935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42305997-F147-6841-119C-E0AB18C9B182}"/>
              </a:ext>
            </a:extLst>
          </p:cNvPr>
          <p:cNvSpPr txBox="1"/>
          <p:nvPr/>
        </p:nvSpPr>
        <p:spPr>
          <a:xfrm>
            <a:off x="646747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03632CC7-D7D1-A08F-9FC1-A11E6FA012AC}"/>
              </a:ext>
            </a:extLst>
          </p:cNvPr>
          <p:cNvSpPr txBox="1"/>
          <p:nvPr/>
        </p:nvSpPr>
        <p:spPr>
          <a:xfrm>
            <a:off x="8979310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23239191-32B1-FD76-85C3-A783DC6779EF}"/>
              </a:ext>
            </a:extLst>
          </p:cNvPr>
          <p:cNvSpPr txBox="1"/>
          <p:nvPr/>
        </p:nvSpPr>
        <p:spPr>
          <a:xfrm>
            <a:off x="8249626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id="{886815D5-78AD-BD04-31FA-715C3DC98A29}"/>
              </a:ext>
            </a:extLst>
          </p:cNvPr>
          <p:cNvSpPr txBox="1"/>
          <p:nvPr/>
        </p:nvSpPr>
        <p:spPr>
          <a:xfrm>
            <a:off x="787980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EE1AF678-FDC2-0AA7-C1E9-255469A1D45B}"/>
              </a:ext>
            </a:extLst>
          </p:cNvPr>
          <p:cNvSpPr txBox="1"/>
          <p:nvPr/>
        </p:nvSpPr>
        <p:spPr>
          <a:xfrm>
            <a:off x="7535172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id="{B88CBFD1-8DAB-FDAF-D6BD-79ABECB79340}"/>
              </a:ext>
            </a:extLst>
          </p:cNvPr>
          <p:cNvSpPr txBox="1"/>
          <p:nvPr/>
        </p:nvSpPr>
        <p:spPr>
          <a:xfrm>
            <a:off x="7199486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10D1B8A8-A0E9-2203-C600-7C8C6AF2EF90}"/>
              </a:ext>
            </a:extLst>
          </p:cNvPr>
          <p:cNvSpPr txBox="1"/>
          <p:nvPr/>
        </p:nvSpPr>
        <p:spPr>
          <a:xfrm>
            <a:off x="6829005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-15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449EB8-BDC4-057F-7941-AA6C4B16BB37}"/>
              </a:ext>
            </a:extLst>
          </p:cNvPr>
          <p:cNvSpPr txBox="1"/>
          <p:nvPr/>
        </p:nvSpPr>
        <p:spPr>
          <a:xfrm>
            <a:off x="2450626" y="465944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0.70 (0.57, 0.85); p&lt;0.001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8A9FE292-1C80-DC9D-905E-BD809C943785}"/>
              </a:ext>
            </a:extLst>
          </p:cNvPr>
          <p:cNvSpPr txBox="1"/>
          <p:nvPr/>
        </p:nvSpPr>
        <p:spPr>
          <a:xfrm>
            <a:off x="362619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723B1134-24D0-677C-BCC1-12B7DB07B7F8}"/>
              </a:ext>
            </a:extLst>
          </p:cNvPr>
          <p:cNvSpPr txBox="1"/>
          <p:nvPr/>
        </p:nvSpPr>
        <p:spPr>
          <a:xfrm>
            <a:off x="397744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26252FED-4451-3ED4-D6CD-957CD3DE1713}"/>
              </a:ext>
            </a:extLst>
          </p:cNvPr>
          <p:cNvSpPr txBox="1"/>
          <p:nvPr/>
        </p:nvSpPr>
        <p:spPr>
          <a:xfrm>
            <a:off x="432869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3535DCAD-E6D2-5F45-E6FA-FB5981755B97}"/>
              </a:ext>
            </a:extLst>
          </p:cNvPr>
          <p:cNvSpPr txBox="1"/>
          <p:nvPr/>
        </p:nvSpPr>
        <p:spPr>
          <a:xfrm>
            <a:off x="46799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35">
            <a:extLst>
              <a:ext uri="{FF2B5EF4-FFF2-40B4-BE49-F238E27FC236}">
                <a16:creationId xmlns:a16="http://schemas.microsoft.com/office/drawing/2014/main" id="{E6CA8AE6-2428-E50B-A1EC-08711CAA264F}"/>
              </a:ext>
            </a:extLst>
          </p:cNvPr>
          <p:cNvSpPr txBox="1"/>
          <p:nvPr/>
        </p:nvSpPr>
        <p:spPr>
          <a:xfrm>
            <a:off x="503643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8A33BDE6-5690-E325-96B6-C41308D18350}"/>
              </a:ext>
            </a:extLst>
          </p:cNvPr>
          <p:cNvSpPr txBox="1"/>
          <p:nvPr/>
        </p:nvSpPr>
        <p:spPr>
          <a:xfrm>
            <a:off x="5392937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D910A2FF-E322-A885-DD7C-1CFC13A5CD4C}"/>
              </a:ext>
            </a:extLst>
          </p:cNvPr>
          <p:cNvSpPr txBox="1"/>
          <p:nvPr/>
        </p:nvSpPr>
        <p:spPr>
          <a:xfrm>
            <a:off x="5749436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BDB9E377-4FD8-FEDC-E94E-E3459607F698}"/>
              </a:ext>
            </a:extLst>
          </p:cNvPr>
          <p:cNvSpPr txBox="1"/>
          <p:nvPr/>
        </p:nvSpPr>
        <p:spPr>
          <a:xfrm>
            <a:off x="610593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5C460B10-EDF1-C15B-268F-0A30AAC8887C}"/>
              </a:ext>
            </a:extLst>
          </p:cNvPr>
          <p:cNvSpPr txBox="1"/>
          <p:nvPr/>
        </p:nvSpPr>
        <p:spPr>
          <a:xfrm>
            <a:off x="646747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5">
            <a:extLst>
              <a:ext uri="{FF2B5EF4-FFF2-40B4-BE49-F238E27FC236}">
                <a16:creationId xmlns:a16="http://schemas.microsoft.com/office/drawing/2014/main" id="{1D70A2DF-3F0D-BB49-B070-64AEE0822B8B}"/>
              </a:ext>
            </a:extLst>
          </p:cNvPr>
          <p:cNvSpPr txBox="1"/>
          <p:nvPr/>
        </p:nvSpPr>
        <p:spPr>
          <a:xfrm>
            <a:off x="6829005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ABB72A25-9809-97E9-61F9-C64BD4ABE3DC}"/>
              </a:ext>
            </a:extLst>
          </p:cNvPr>
          <p:cNvSpPr txBox="1"/>
          <p:nvPr/>
        </p:nvSpPr>
        <p:spPr>
          <a:xfrm>
            <a:off x="7190540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E79E8D70-F9F3-70E8-853E-90D1568DAE62}"/>
              </a:ext>
            </a:extLst>
          </p:cNvPr>
          <p:cNvSpPr txBox="1"/>
          <p:nvPr/>
        </p:nvSpPr>
        <p:spPr>
          <a:xfrm>
            <a:off x="858700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35">
            <a:extLst>
              <a:ext uri="{FF2B5EF4-FFF2-40B4-BE49-F238E27FC236}">
                <a16:creationId xmlns:a16="http://schemas.microsoft.com/office/drawing/2014/main" id="{A7675B10-D00E-F5E5-3DE6-5C393AD4DD26}"/>
              </a:ext>
            </a:extLst>
          </p:cNvPr>
          <p:cNvSpPr txBox="1"/>
          <p:nvPr/>
        </p:nvSpPr>
        <p:spPr>
          <a:xfrm>
            <a:off x="8249626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CAD29C5A-BFCE-3256-6284-2C51EF84699F}"/>
              </a:ext>
            </a:extLst>
          </p:cNvPr>
          <p:cNvSpPr txBox="1"/>
          <p:nvPr/>
        </p:nvSpPr>
        <p:spPr>
          <a:xfrm>
            <a:off x="787980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BA4C62CF-DCCD-E5C1-99EE-6D1C25043417}"/>
              </a:ext>
            </a:extLst>
          </p:cNvPr>
          <p:cNvSpPr txBox="1"/>
          <p:nvPr/>
        </p:nvSpPr>
        <p:spPr>
          <a:xfrm>
            <a:off x="7535172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07297EA4-EBA0-B95E-F715-CEB5A816225A}"/>
              </a:ext>
            </a:extLst>
          </p:cNvPr>
          <p:cNvSpPr txBox="1"/>
          <p:nvPr/>
        </p:nvSpPr>
        <p:spPr>
          <a:xfrm>
            <a:off x="4539255" y="5514546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(months)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4BDAAE46-B078-1F10-3825-1D0825D06417}"/>
              </a:ext>
            </a:extLst>
          </p:cNvPr>
          <p:cNvSpPr txBox="1"/>
          <p:nvPr/>
        </p:nvSpPr>
        <p:spPr>
          <a:xfrm>
            <a:off x="1933527" y="174667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1901295B-1030-118D-99DA-6EF6D2148696}"/>
              </a:ext>
            </a:extLst>
          </p:cNvPr>
          <p:cNvSpPr txBox="1"/>
          <p:nvPr/>
        </p:nvSpPr>
        <p:spPr>
          <a:xfrm>
            <a:off x="1933527" y="212929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4D6FA853-5733-9DEE-1255-01402B21C7EC}"/>
              </a:ext>
            </a:extLst>
          </p:cNvPr>
          <p:cNvSpPr txBox="1"/>
          <p:nvPr/>
        </p:nvSpPr>
        <p:spPr>
          <a:xfrm>
            <a:off x="1933527" y="2508672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C7441954-DA7E-802D-0247-EF603E27FC1B}"/>
              </a:ext>
            </a:extLst>
          </p:cNvPr>
          <p:cNvSpPr txBox="1"/>
          <p:nvPr/>
        </p:nvSpPr>
        <p:spPr>
          <a:xfrm>
            <a:off x="1933527" y="2884809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bject 35">
            <a:extLst>
              <a:ext uri="{FF2B5EF4-FFF2-40B4-BE49-F238E27FC236}">
                <a16:creationId xmlns:a16="http://schemas.microsoft.com/office/drawing/2014/main" id="{F7F12291-72E9-744E-4C58-25CED1C80F0C}"/>
              </a:ext>
            </a:extLst>
          </p:cNvPr>
          <p:cNvSpPr txBox="1"/>
          <p:nvPr/>
        </p:nvSpPr>
        <p:spPr>
          <a:xfrm>
            <a:off x="1933527" y="325121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66F928AB-A0DA-8CF6-4C2A-3F1EBAEBC7AA}"/>
              </a:ext>
            </a:extLst>
          </p:cNvPr>
          <p:cNvSpPr txBox="1"/>
          <p:nvPr/>
        </p:nvSpPr>
        <p:spPr>
          <a:xfrm>
            <a:off x="1933527" y="3640324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35">
            <a:extLst>
              <a:ext uri="{FF2B5EF4-FFF2-40B4-BE49-F238E27FC236}">
                <a16:creationId xmlns:a16="http://schemas.microsoft.com/office/drawing/2014/main" id="{E12893FA-4062-4203-6F2B-0B9C4516DA21}"/>
              </a:ext>
            </a:extLst>
          </p:cNvPr>
          <p:cNvSpPr txBox="1"/>
          <p:nvPr/>
        </p:nvSpPr>
        <p:spPr>
          <a:xfrm>
            <a:off x="1933527" y="4022945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bject 35">
            <a:extLst>
              <a:ext uri="{FF2B5EF4-FFF2-40B4-BE49-F238E27FC236}">
                <a16:creationId xmlns:a16="http://schemas.microsoft.com/office/drawing/2014/main" id="{0D33CE38-314F-C73C-89FB-5A849C18593E}"/>
              </a:ext>
            </a:extLst>
          </p:cNvPr>
          <p:cNvSpPr txBox="1"/>
          <p:nvPr/>
        </p:nvSpPr>
        <p:spPr>
          <a:xfrm>
            <a:off x="1933527" y="439908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5B448008-6753-5155-EFBE-C8C984EFA0DD}"/>
              </a:ext>
            </a:extLst>
          </p:cNvPr>
          <p:cNvSpPr txBox="1"/>
          <p:nvPr/>
        </p:nvSpPr>
        <p:spPr>
          <a:xfrm>
            <a:off x="1933527" y="4771975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bject 35">
            <a:extLst>
              <a:ext uri="{FF2B5EF4-FFF2-40B4-BE49-F238E27FC236}">
                <a16:creationId xmlns:a16="http://schemas.microsoft.com/office/drawing/2014/main" id="{D2475F32-77F3-35A5-7655-3B809A016B8B}"/>
              </a:ext>
            </a:extLst>
          </p:cNvPr>
          <p:cNvSpPr txBox="1"/>
          <p:nvPr/>
        </p:nvSpPr>
        <p:spPr>
          <a:xfrm>
            <a:off x="8968008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35">
            <a:extLst>
              <a:ext uri="{FF2B5EF4-FFF2-40B4-BE49-F238E27FC236}">
                <a16:creationId xmlns:a16="http://schemas.microsoft.com/office/drawing/2014/main" id="{22D8A803-333A-9857-7D63-AEF2925744D9}"/>
              </a:ext>
            </a:extLst>
          </p:cNvPr>
          <p:cNvSpPr txBox="1"/>
          <p:nvPr/>
        </p:nvSpPr>
        <p:spPr>
          <a:xfrm>
            <a:off x="8602051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2922265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B2AFD45A-CCC4-3492-9C74-2AEEAF093294}"/>
              </a:ext>
            </a:extLst>
          </p:cNvPr>
          <p:cNvSpPr/>
          <p:nvPr/>
        </p:nvSpPr>
        <p:spPr>
          <a:xfrm>
            <a:off x="7423150" y="2066925"/>
            <a:ext cx="3724275" cy="2762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DB818EF-3923-4C45-2092-C4B84F2B8BBD}"/>
              </a:ext>
            </a:extLst>
          </p:cNvPr>
          <p:cNvSpPr/>
          <p:nvPr/>
        </p:nvSpPr>
        <p:spPr>
          <a:xfrm>
            <a:off x="8633579" y="2553444"/>
            <a:ext cx="1950861" cy="1474578"/>
          </a:xfrm>
          <a:prstGeom prst="ellipse">
            <a:avLst/>
          </a:prstGeom>
          <a:solidFill>
            <a:schemeClr val="accent1">
              <a:alpha val="68000"/>
            </a:schemeClr>
          </a:solidFill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89925-D15B-7728-5D89-01E5151DD2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6254219" cy="436868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GB" sz="1500" b="1" dirty="0">
                <a:solidFill>
                  <a:schemeClr val="accent1"/>
                </a:solidFill>
              </a:rPr>
              <a:t>XPO1: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XPO1 is a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nuclear</a:t>
            </a:r>
            <a:r>
              <a:rPr lang="en-GB" sz="15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export protein </a:t>
            </a:r>
            <a:r>
              <a:rPr lang="en-GB" sz="1500" dirty="0">
                <a:solidFill>
                  <a:schemeClr val="tx2"/>
                </a:solidFill>
              </a:rPr>
              <a:t>that transports nuclear proteins to the cytoplasm via nuclear pore complexes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XPO1 is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overexpressed in many tumour types</a:t>
            </a:r>
            <a:r>
              <a:rPr lang="en-GB" sz="1500" dirty="0">
                <a:solidFill>
                  <a:schemeClr val="tx2"/>
                </a:solidFill>
              </a:rPr>
              <a:t>, including MM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It exports TSPs to the cytoplasm, where they are unable to function and elevates cytosolic levels of pro-survival proteins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This results in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dysregulation of growth signalling </a:t>
            </a:r>
            <a:r>
              <a:rPr lang="en-GB" sz="1500" dirty="0">
                <a:solidFill>
                  <a:schemeClr val="tx2"/>
                </a:solidFill>
              </a:rPr>
              <a:t>and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increased anti-apoptotic signalling</a:t>
            </a:r>
          </a:p>
          <a:p>
            <a:pPr marL="0" indent="0">
              <a:lnSpc>
                <a:spcPct val="120000"/>
              </a:lnSpc>
              <a:spcBef>
                <a:spcPts val="2000"/>
              </a:spcBef>
              <a:buNone/>
            </a:pPr>
            <a:r>
              <a:rPr lang="en-GB" sz="1500" b="1" dirty="0">
                <a:solidFill>
                  <a:schemeClr val="accent1"/>
                </a:solidFill>
              </a:rPr>
              <a:t>Selinexor: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Blocks XPO1 so that it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cannot carry cargo </a:t>
            </a:r>
            <a:r>
              <a:rPr lang="en-GB" sz="1500" dirty="0">
                <a:solidFill>
                  <a:schemeClr val="tx2"/>
                </a:solidFill>
              </a:rPr>
              <a:t>out of the nucleus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TSPs accumulate in the nucleus</a:t>
            </a:r>
            <a:r>
              <a:rPr lang="en-GB" sz="1500" dirty="0">
                <a:solidFill>
                  <a:schemeClr val="tx2"/>
                </a:solidFill>
              </a:rPr>
              <a:t>, causing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cell cycle arrest </a:t>
            </a:r>
            <a:r>
              <a:rPr lang="en-GB" sz="1500" dirty="0">
                <a:solidFill>
                  <a:schemeClr val="tx2"/>
                </a:solidFill>
              </a:rPr>
              <a:t>and </a:t>
            </a:r>
            <a:r>
              <a:rPr lang="en-GB" sz="1500" b="1" dirty="0">
                <a:solidFill>
                  <a:schemeClr val="accent5">
                    <a:lumMod val="50000"/>
                  </a:schemeClr>
                </a:solidFill>
              </a:rPr>
              <a:t>apoptosis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500" dirty="0">
                <a:solidFill>
                  <a:schemeClr val="tx2"/>
                </a:solidFill>
              </a:rPr>
              <a:t>Traps oncoprotein mRNA in the nucleus, so they cannot be translated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05DAC-391E-0B0A-FD08-EC116A54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Selinexor is a first in class oral XPO1 inhibitor with a unique mechanism of 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CC3D-DCA9-EFFF-686C-DE7DC0E3A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smtClean="0"/>
              <a:pPr lvl="0"/>
              <a:t>28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0753-2EEE-CC41-CF93-FB0D42BA2A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MM, multiple myeloma; TSP, tumour suppressor protein; XPO1, exportin 1</a:t>
            </a:r>
          </a:p>
          <a:p>
            <a:r>
              <a:rPr lang="en-GB" dirty="0">
                <a:solidFill>
                  <a:schemeClr val="tx2"/>
                </a:solidFill>
              </a:rPr>
              <a:t>Mo CC, et al. EJHaem. 2023;4:792-810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64D313FB-BF18-8B80-0CC6-632D76DB969E}"/>
              </a:ext>
            </a:extLst>
          </p:cNvPr>
          <p:cNvSpPr/>
          <p:nvPr/>
        </p:nvSpPr>
        <p:spPr>
          <a:xfrm>
            <a:off x="9211003" y="3702186"/>
            <a:ext cx="163618" cy="125528"/>
          </a:xfrm>
          <a:prstGeom prst="heptag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35">
            <a:extLst>
              <a:ext uri="{FF2B5EF4-FFF2-40B4-BE49-F238E27FC236}">
                <a16:creationId xmlns:a16="http://schemas.microsoft.com/office/drawing/2014/main" id="{96F003A8-0F53-CA7A-9BC3-471952760CDA}"/>
              </a:ext>
            </a:extLst>
          </p:cNvPr>
          <p:cNvSpPr txBox="1"/>
          <p:nvPr/>
        </p:nvSpPr>
        <p:spPr>
          <a:xfrm>
            <a:off x="9292812" y="2912001"/>
            <a:ext cx="981075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4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6A38B3FE-EC97-3E18-ACE8-75062B7166F1}"/>
              </a:ext>
            </a:extLst>
          </p:cNvPr>
          <p:cNvSpPr/>
          <p:nvPr/>
        </p:nvSpPr>
        <p:spPr>
          <a:xfrm>
            <a:off x="8917414" y="3456158"/>
            <a:ext cx="208454" cy="15992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8CD0F741-FAAC-2AFD-8643-487B6E35335C}"/>
              </a:ext>
            </a:extLst>
          </p:cNvPr>
          <p:cNvSpPr/>
          <p:nvPr/>
        </p:nvSpPr>
        <p:spPr>
          <a:xfrm>
            <a:off x="9413621" y="3722474"/>
            <a:ext cx="163618" cy="125528"/>
          </a:xfrm>
          <a:prstGeom prst="hept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84D783CE-B703-48B3-69AB-B8038C6F7261}"/>
              </a:ext>
            </a:extLst>
          </p:cNvPr>
          <p:cNvSpPr/>
          <p:nvPr/>
        </p:nvSpPr>
        <p:spPr>
          <a:xfrm>
            <a:off x="8402141" y="4282100"/>
            <a:ext cx="163618" cy="125528"/>
          </a:xfrm>
          <a:prstGeom prst="heptag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F861A200-4FA4-08AE-9C52-33DF29FA0EB3}"/>
              </a:ext>
            </a:extLst>
          </p:cNvPr>
          <p:cNvSpPr/>
          <p:nvPr/>
        </p:nvSpPr>
        <p:spPr>
          <a:xfrm>
            <a:off x="8500532" y="4124062"/>
            <a:ext cx="208454" cy="159926"/>
          </a:xfrm>
          <a:prstGeom prst="hept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3B547881-603F-205E-6B27-9B8B38BAECED}"/>
              </a:ext>
            </a:extLst>
          </p:cNvPr>
          <p:cNvSpPr/>
          <p:nvPr/>
        </p:nvSpPr>
        <p:spPr>
          <a:xfrm>
            <a:off x="8604759" y="4302388"/>
            <a:ext cx="163618" cy="125528"/>
          </a:xfrm>
          <a:prstGeom prst="heptagon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endParaRPr lang="en-GB" sz="900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6C63998-58B0-A0A7-F074-1C8791D305D3}"/>
              </a:ext>
            </a:extLst>
          </p:cNvPr>
          <p:cNvSpPr/>
          <p:nvPr/>
        </p:nvSpPr>
        <p:spPr>
          <a:xfrm rot="10141104">
            <a:off x="8127803" y="4450169"/>
            <a:ext cx="553209" cy="60699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760863"/>
              <a:gd name="connsiteX1" fmla="*/ 666750 w 666750"/>
              <a:gd name="connsiteY1" fmla="*/ 0 h 760863"/>
              <a:gd name="connsiteX2" fmla="*/ 201715 w 666750"/>
              <a:gd name="connsiteY2" fmla="*/ 760863 h 760863"/>
              <a:gd name="connsiteX0" fmla="*/ 0 w 666750"/>
              <a:gd name="connsiteY0" fmla="*/ 657225 h 760863"/>
              <a:gd name="connsiteX1" fmla="*/ 666750 w 666750"/>
              <a:gd name="connsiteY1" fmla="*/ 0 h 760863"/>
              <a:gd name="connsiteX2" fmla="*/ 201715 w 666750"/>
              <a:gd name="connsiteY2" fmla="*/ 760863 h 7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760863">
                <a:moveTo>
                  <a:pt x="0" y="657225"/>
                </a:moveTo>
                <a:lnTo>
                  <a:pt x="666750" y="0"/>
                </a:lnTo>
                <a:cubicBezTo>
                  <a:pt x="645583" y="144992"/>
                  <a:pt x="264943" y="633792"/>
                  <a:pt x="201715" y="760863"/>
                </a:cubicBez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616EC7BC-C879-22DD-890D-F5433C58087E}"/>
              </a:ext>
            </a:extLst>
          </p:cNvPr>
          <p:cNvSpPr txBox="1"/>
          <p:nvPr/>
        </p:nvSpPr>
        <p:spPr>
          <a:xfrm>
            <a:off x="7536160" y="5146557"/>
            <a:ext cx="1237992" cy="614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Proteins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(TSPs, oncoprotein</a:t>
            </a:r>
            <a:b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mRNAs, growth</a:t>
            </a:r>
            <a:b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regulators)</a:t>
            </a:r>
          </a:p>
        </p:txBody>
      </p:sp>
      <p:pic>
        <p:nvPicPr>
          <p:cNvPr id="24" name="Picture 23" descr="A blue swirly design on a black background&#10;&#10;Description automatically generated">
            <a:extLst>
              <a:ext uri="{FF2B5EF4-FFF2-40B4-BE49-F238E27FC236}">
                <a16:creationId xmlns:a16="http://schemas.microsoft.com/office/drawing/2014/main" id="{B39526BC-E25F-D5B4-DB3D-28851B845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595" y="2155855"/>
            <a:ext cx="372007" cy="186004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3C917F97-31DA-E974-4F40-396FD2B30106}"/>
              </a:ext>
            </a:extLst>
          </p:cNvPr>
          <p:cNvSpPr/>
          <p:nvPr/>
        </p:nvSpPr>
        <p:spPr>
          <a:xfrm rot="16811019">
            <a:off x="7771942" y="2326266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bject 35">
            <a:extLst>
              <a:ext uri="{FF2B5EF4-FFF2-40B4-BE49-F238E27FC236}">
                <a16:creationId xmlns:a16="http://schemas.microsoft.com/office/drawing/2014/main" id="{129F1645-32AF-85D1-33E3-4AAC0F3A3D9D}"/>
              </a:ext>
            </a:extLst>
          </p:cNvPr>
          <p:cNvSpPr txBox="1"/>
          <p:nvPr/>
        </p:nvSpPr>
        <p:spPr>
          <a:xfrm>
            <a:off x="7248128" y="2247314"/>
            <a:ext cx="977597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Cytoplasm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5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90EAC271-1672-E9DD-C0B0-A2F58D41982B}"/>
              </a:ext>
            </a:extLst>
          </p:cNvPr>
          <p:cNvSpPr txBox="1"/>
          <p:nvPr/>
        </p:nvSpPr>
        <p:spPr>
          <a:xfrm>
            <a:off x="9674315" y="3484401"/>
            <a:ext cx="570716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</a:t>
            </a:r>
            <a:b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831406-D297-E5BE-EB6B-6020CB0ADE9E}"/>
              </a:ext>
            </a:extLst>
          </p:cNvPr>
          <p:cNvGrpSpPr/>
          <p:nvPr/>
        </p:nvGrpSpPr>
        <p:grpSpPr>
          <a:xfrm>
            <a:off x="7848868" y="3156242"/>
            <a:ext cx="513833" cy="303068"/>
            <a:chOff x="9558494" y="3789994"/>
            <a:chExt cx="314325" cy="201574"/>
          </a:xfrm>
        </p:grpSpPr>
        <p:sp>
          <p:nvSpPr>
            <p:cNvPr id="33" name="Stored Data 32">
              <a:extLst>
                <a:ext uri="{FF2B5EF4-FFF2-40B4-BE49-F238E27FC236}">
                  <a16:creationId xmlns:a16="http://schemas.microsoft.com/office/drawing/2014/main" id="{7E809E0C-5DEE-A461-6E20-223BEAFA141B}"/>
                </a:ext>
              </a:extLst>
            </p:cNvPr>
            <p:cNvSpPr/>
            <p:nvPr/>
          </p:nvSpPr>
          <p:spPr>
            <a:xfrm rot="16200000">
              <a:off x="9621359" y="3733642"/>
              <a:ext cx="188595" cy="301300"/>
            </a:xfrm>
            <a:prstGeom prst="flowChartOnlineStorag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1FAF5CE7-D75C-8E82-1A0E-3692D8A4E337}"/>
                </a:ext>
              </a:extLst>
            </p:cNvPr>
            <p:cNvSpPr txBox="1"/>
            <p:nvPr/>
          </p:nvSpPr>
          <p:spPr>
            <a:xfrm>
              <a:off x="9558494" y="3839219"/>
              <a:ext cx="314325" cy="1523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11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XPO1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C52D24-04FC-8670-755A-280B1560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8600128" y="3186052"/>
            <a:ext cx="121353" cy="1459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699695-172E-F6B2-35EF-02B088E66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2961615">
            <a:off x="8948720" y="3773858"/>
            <a:ext cx="121353" cy="145912"/>
          </a:xfrm>
          <a:prstGeom prst="rect">
            <a:avLst/>
          </a:prstGeom>
        </p:spPr>
      </p:pic>
      <p:sp>
        <p:nvSpPr>
          <p:cNvPr id="64" name="Freeform 63">
            <a:extLst>
              <a:ext uri="{FF2B5EF4-FFF2-40B4-BE49-F238E27FC236}">
                <a16:creationId xmlns:a16="http://schemas.microsoft.com/office/drawing/2014/main" id="{3016863B-D473-750A-3CE4-336D2019CC2D}"/>
              </a:ext>
            </a:extLst>
          </p:cNvPr>
          <p:cNvSpPr/>
          <p:nvPr/>
        </p:nvSpPr>
        <p:spPr>
          <a:xfrm rot="738717">
            <a:off x="8819396" y="3703992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050BE489-9897-9D3A-3AF4-BBFF7C384CD1}"/>
              </a:ext>
            </a:extLst>
          </p:cNvPr>
          <p:cNvSpPr/>
          <p:nvPr/>
        </p:nvSpPr>
        <p:spPr>
          <a:xfrm rot="4621560">
            <a:off x="8715164" y="2858083"/>
            <a:ext cx="231281" cy="82800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09A8AA9-ABA5-8F5E-21FA-122A0E21D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508080">
            <a:off x="9178540" y="2556934"/>
            <a:ext cx="121353" cy="145912"/>
          </a:xfrm>
          <a:prstGeom prst="rect">
            <a:avLst/>
          </a:prstGeom>
        </p:spPr>
      </p:pic>
      <p:sp>
        <p:nvSpPr>
          <p:cNvPr id="71" name="object 35">
            <a:extLst>
              <a:ext uri="{FF2B5EF4-FFF2-40B4-BE49-F238E27FC236}">
                <a16:creationId xmlns:a16="http://schemas.microsoft.com/office/drawing/2014/main" id="{77F00524-4D35-B2A5-6966-E5D870860311}"/>
              </a:ext>
            </a:extLst>
          </p:cNvPr>
          <p:cNvSpPr txBox="1"/>
          <p:nvPr/>
        </p:nvSpPr>
        <p:spPr>
          <a:xfrm>
            <a:off x="9411430" y="2198330"/>
            <a:ext cx="977597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Oncoprotein</a:t>
            </a:r>
            <a:b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mRNAs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0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189025BE-1FAF-6AD5-40D4-04C1365F28B5}"/>
              </a:ext>
            </a:extLst>
          </p:cNvPr>
          <p:cNvSpPr/>
          <p:nvPr/>
        </p:nvSpPr>
        <p:spPr>
          <a:xfrm rot="9108039">
            <a:off x="9182360" y="3878167"/>
            <a:ext cx="231281" cy="1303140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0B620469-317C-535A-F0CB-D8A212614EC6}"/>
              </a:ext>
            </a:extLst>
          </p:cNvPr>
          <p:cNvSpPr txBox="1"/>
          <p:nvPr/>
        </p:nvSpPr>
        <p:spPr>
          <a:xfrm>
            <a:off x="9305097" y="5206051"/>
            <a:ext cx="977597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Pore</a:t>
            </a:r>
          </a:p>
          <a:p>
            <a:pPr marR="0" lvl="0" defTabSz="91440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105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AFE994-B5E1-8B7F-0239-F0688A60559B}"/>
              </a:ext>
            </a:extLst>
          </p:cNvPr>
          <p:cNvSpPr txBox="1"/>
          <p:nvPr/>
        </p:nvSpPr>
        <p:spPr>
          <a:xfrm>
            <a:off x="8303671" y="1380696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MYELOMA CELL</a:t>
            </a:r>
            <a:endParaRPr lang="en-GB" b="1" baseline="30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1ED1CDED-8C3A-AA52-35CD-6EF110491594}"/>
              </a:ext>
            </a:extLst>
          </p:cNvPr>
          <p:cNvSpPr/>
          <p:nvPr/>
        </p:nvSpPr>
        <p:spPr>
          <a:xfrm rot="8110576">
            <a:off x="9130606" y="2397730"/>
            <a:ext cx="231281" cy="480511"/>
          </a:xfrm>
          <a:custGeom>
            <a:avLst/>
            <a:gdLst>
              <a:gd name="connsiteX0" fmla="*/ 0 w 666750"/>
              <a:gd name="connsiteY0" fmla="*/ 657225 h 657225"/>
              <a:gd name="connsiteX1" fmla="*/ 666750 w 666750"/>
              <a:gd name="connsiteY1" fmla="*/ 0 h 657225"/>
              <a:gd name="connsiteX2" fmla="*/ 603250 w 666750"/>
              <a:gd name="connsiteY2" fmla="*/ 434975 h 657225"/>
              <a:gd name="connsiteX0" fmla="*/ 0 w 666750"/>
              <a:gd name="connsiteY0" fmla="*/ 657225 h 657225"/>
              <a:gd name="connsiteX1" fmla="*/ 666750 w 666750"/>
              <a:gd name="connsiteY1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0" h="657225">
                <a:moveTo>
                  <a:pt x="0" y="657225"/>
                </a:moveTo>
                <a:lnTo>
                  <a:pt x="666750" y="0"/>
                </a:lnTo>
              </a:path>
            </a:pathLst>
          </a:custGeom>
          <a:noFill/>
          <a:ln w="15875">
            <a:solidFill>
              <a:schemeClr val="tx1"/>
            </a:solidFill>
            <a:headEnd type="triangl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79563A-D960-4426-7481-AD63A3D10E8D}"/>
              </a:ext>
            </a:extLst>
          </p:cNvPr>
          <p:cNvGrpSpPr/>
          <p:nvPr/>
        </p:nvGrpSpPr>
        <p:grpSpPr>
          <a:xfrm>
            <a:off x="9316213" y="3149297"/>
            <a:ext cx="513833" cy="303062"/>
            <a:chOff x="9558493" y="3789994"/>
            <a:chExt cx="314325" cy="201570"/>
          </a:xfrm>
        </p:grpSpPr>
        <p:sp>
          <p:nvSpPr>
            <p:cNvPr id="9" name="Stored Data 32">
              <a:extLst>
                <a:ext uri="{FF2B5EF4-FFF2-40B4-BE49-F238E27FC236}">
                  <a16:creationId xmlns:a16="http://schemas.microsoft.com/office/drawing/2014/main" id="{F4AA364B-7F59-439C-7B6E-A3A123D77FE5}"/>
                </a:ext>
              </a:extLst>
            </p:cNvPr>
            <p:cNvSpPr/>
            <p:nvPr/>
          </p:nvSpPr>
          <p:spPr>
            <a:xfrm rot="16200000">
              <a:off x="9621359" y="3733642"/>
              <a:ext cx="188595" cy="301300"/>
            </a:xfrm>
            <a:prstGeom prst="flowChartOnlineStorag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object 35">
              <a:extLst>
                <a:ext uri="{FF2B5EF4-FFF2-40B4-BE49-F238E27FC236}">
                  <a16:creationId xmlns:a16="http://schemas.microsoft.com/office/drawing/2014/main" id="{DC224AD6-27B7-FB7C-37B6-BDFDDB14C3D8}"/>
                </a:ext>
              </a:extLst>
            </p:cNvPr>
            <p:cNvSpPr txBox="1"/>
            <p:nvPr/>
          </p:nvSpPr>
          <p:spPr>
            <a:xfrm>
              <a:off x="9558493" y="3839215"/>
              <a:ext cx="314325" cy="1523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11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XPO1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42489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3988-40DB-F506-34E3-FCBFECF8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statistically significant improvement in </a:t>
            </a:r>
            <a:r>
              <a:rPr lang="en-GB" cap="none" dirty="0"/>
              <a:t>m</a:t>
            </a:r>
            <a:r>
              <a:rPr lang="en-GB" dirty="0"/>
              <a:t>PFS with </a:t>
            </a:r>
            <a:r>
              <a:rPr lang="en-GB" dirty="0" err="1"/>
              <a:t>Sv</a:t>
            </a:r>
            <a:r>
              <a:rPr lang="en-GB" cap="none" dirty="0" err="1"/>
              <a:t>d</a:t>
            </a:r>
            <a:r>
              <a:rPr lang="en-GB" dirty="0"/>
              <a:t> vs V</a:t>
            </a:r>
            <a:r>
              <a:rPr lang="en-GB" cap="none" dirty="0"/>
              <a:t>d </a:t>
            </a:r>
            <a:r>
              <a:rPr lang="en-GB" dirty="0"/>
              <a:t>including in pi-naïve patients</a:t>
            </a:r>
            <a:endParaRPr lang="en-GB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BBEC2-E2D2-5DC3-52B7-CF1607F74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69B0D-46EA-11D8-455B-A235EFCDBC31}"/>
              </a:ext>
            </a:extLst>
          </p:cNvPr>
          <p:cNvSpPr txBox="1"/>
          <p:nvPr/>
        </p:nvSpPr>
        <p:spPr>
          <a:xfrm>
            <a:off x="1966104" y="4987598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0.70 (0.53, 0.93); p=0.0075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8C929-99F4-392F-6CFB-075D57AB975D}"/>
              </a:ext>
            </a:extLst>
          </p:cNvPr>
          <p:cNvSpPr txBox="1"/>
          <p:nvPr/>
        </p:nvSpPr>
        <p:spPr>
          <a:xfrm>
            <a:off x="3541553" y="3025018"/>
            <a:ext cx="173156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 mPFS: 13.9 months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B58FD-AEE8-BE20-24C7-C8F9ED275A9F}"/>
              </a:ext>
            </a:extLst>
          </p:cNvPr>
          <p:cNvSpPr/>
          <p:nvPr/>
        </p:nvSpPr>
        <p:spPr>
          <a:xfrm>
            <a:off x="4362450" y="2828925"/>
            <a:ext cx="1562100" cy="204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F0381-282E-2049-83E0-338837E636E2}"/>
              </a:ext>
            </a:extLst>
          </p:cNvPr>
          <p:cNvSpPr txBox="1"/>
          <p:nvPr/>
        </p:nvSpPr>
        <p:spPr>
          <a:xfrm>
            <a:off x="3706663" y="3664611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9.5 months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770362-DC06-3EFD-8C31-9FCD7E4B235F}"/>
              </a:ext>
            </a:extLst>
          </p:cNvPr>
          <p:cNvSpPr txBox="1"/>
          <p:nvPr/>
        </p:nvSpPr>
        <p:spPr>
          <a:xfrm>
            <a:off x="1758361" y="1285375"/>
            <a:ext cx="86848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BOSTON investigated SVd vs Vd in patients with RRMM treated with 1-3 prior therapies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529D7-32BF-431E-DCCE-7173F8E5499D}"/>
              </a:ext>
            </a:extLst>
          </p:cNvPr>
          <p:cNvSpPr txBox="1"/>
          <p:nvPr/>
        </p:nvSpPr>
        <p:spPr>
          <a:xfrm>
            <a:off x="1508050" y="4180811"/>
            <a:ext cx="41088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Time (months)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83997-4158-B19B-1055-6C88D1A46523}"/>
              </a:ext>
            </a:extLst>
          </p:cNvPr>
          <p:cNvSpPr txBox="1"/>
          <p:nvPr/>
        </p:nvSpPr>
        <p:spPr>
          <a:xfrm rot="16200000">
            <a:off x="-269093" y="3106292"/>
            <a:ext cx="15864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ECC6C-94F9-9C8B-F8D0-8C9020967195}"/>
              </a:ext>
            </a:extLst>
          </p:cNvPr>
          <p:cNvSpPr txBox="1"/>
          <p:nvPr/>
        </p:nvSpPr>
        <p:spPr>
          <a:xfrm>
            <a:off x="747179" y="2484208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B36E6A-55F4-531F-8472-F71259F5EA4A}"/>
              </a:ext>
            </a:extLst>
          </p:cNvPr>
          <p:cNvSpPr txBox="1"/>
          <p:nvPr/>
        </p:nvSpPr>
        <p:spPr>
          <a:xfrm>
            <a:off x="1035967" y="3992976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0F501C-A029-D1F1-7AF9-58A963C1029E}"/>
              </a:ext>
            </a:extLst>
          </p:cNvPr>
          <p:cNvSpPr txBox="1"/>
          <p:nvPr/>
        </p:nvSpPr>
        <p:spPr>
          <a:xfrm>
            <a:off x="747179" y="2827108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130A9-CD08-470D-0B69-38C4913E9875}"/>
              </a:ext>
            </a:extLst>
          </p:cNvPr>
          <p:cNvSpPr txBox="1"/>
          <p:nvPr/>
        </p:nvSpPr>
        <p:spPr>
          <a:xfrm>
            <a:off x="747179" y="3173183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9C64D9-FD05-94D3-C6FA-41C38D688EB9}"/>
              </a:ext>
            </a:extLst>
          </p:cNvPr>
          <p:cNvSpPr txBox="1"/>
          <p:nvPr/>
        </p:nvSpPr>
        <p:spPr>
          <a:xfrm>
            <a:off x="747179" y="3509733"/>
            <a:ext cx="2468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0F7785-8B4B-260A-0448-7D5FC9D73C95}"/>
              </a:ext>
            </a:extLst>
          </p:cNvPr>
          <p:cNvSpPr txBox="1"/>
          <p:nvPr/>
        </p:nvSpPr>
        <p:spPr>
          <a:xfrm>
            <a:off x="923510" y="3855808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CD3601-0151-1481-EF0F-75424044F63A}"/>
              </a:ext>
            </a:extLst>
          </p:cNvPr>
          <p:cNvSpPr txBox="1"/>
          <p:nvPr/>
        </p:nvSpPr>
        <p:spPr>
          <a:xfrm>
            <a:off x="4990788" y="3992976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8EB72-281F-966B-E9BE-01B7139F8F96}"/>
              </a:ext>
            </a:extLst>
          </p:cNvPr>
          <p:cNvSpPr txBox="1"/>
          <p:nvPr/>
        </p:nvSpPr>
        <p:spPr>
          <a:xfrm>
            <a:off x="4675302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EC3702-80F2-AE15-997D-651A8900344D}"/>
              </a:ext>
            </a:extLst>
          </p:cNvPr>
          <p:cNvSpPr txBox="1"/>
          <p:nvPr/>
        </p:nvSpPr>
        <p:spPr>
          <a:xfrm>
            <a:off x="4366469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CBC2A7-A594-6A5F-CA7A-CDA421BD0BAE}"/>
              </a:ext>
            </a:extLst>
          </p:cNvPr>
          <p:cNvSpPr txBox="1"/>
          <p:nvPr/>
        </p:nvSpPr>
        <p:spPr>
          <a:xfrm>
            <a:off x="4055330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D02FC3-E7D3-7832-A9DB-94867338844A}"/>
              </a:ext>
            </a:extLst>
          </p:cNvPr>
          <p:cNvSpPr txBox="1"/>
          <p:nvPr/>
        </p:nvSpPr>
        <p:spPr>
          <a:xfrm>
            <a:off x="3738958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E1C416-D636-7929-9094-1A336500B61D}"/>
              </a:ext>
            </a:extLst>
          </p:cNvPr>
          <p:cNvSpPr txBox="1"/>
          <p:nvPr/>
        </p:nvSpPr>
        <p:spPr>
          <a:xfrm>
            <a:off x="3439614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E0A14-6A8D-1195-4962-A27DE895BBA5}"/>
              </a:ext>
            </a:extLst>
          </p:cNvPr>
          <p:cNvSpPr txBox="1"/>
          <p:nvPr/>
        </p:nvSpPr>
        <p:spPr>
          <a:xfrm>
            <a:off x="3137067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64E9B2-2C0C-7D3D-1700-C618C163D675}"/>
              </a:ext>
            </a:extLst>
          </p:cNvPr>
          <p:cNvSpPr txBox="1"/>
          <p:nvPr/>
        </p:nvSpPr>
        <p:spPr>
          <a:xfrm>
            <a:off x="2827465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AF3F05-1ADD-1D8D-5B41-D9CE38EB9273}"/>
              </a:ext>
            </a:extLst>
          </p:cNvPr>
          <p:cNvSpPr txBox="1"/>
          <p:nvPr/>
        </p:nvSpPr>
        <p:spPr>
          <a:xfrm>
            <a:off x="2520252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1F3962-75C3-F49B-C6BF-DCB3B6031AA0}"/>
              </a:ext>
            </a:extLst>
          </p:cNvPr>
          <p:cNvSpPr txBox="1"/>
          <p:nvPr/>
        </p:nvSpPr>
        <p:spPr>
          <a:xfrm>
            <a:off x="2218423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DCF2D2-3E34-278D-9E3A-4092C1F2224D}"/>
              </a:ext>
            </a:extLst>
          </p:cNvPr>
          <p:cNvSpPr txBox="1"/>
          <p:nvPr/>
        </p:nvSpPr>
        <p:spPr>
          <a:xfrm>
            <a:off x="1905696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221688-6586-5B39-9590-A27F8751B08C}"/>
              </a:ext>
            </a:extLst>
          </p:cNvPr>
          <p:cNvSpPr txBox="1"/>
          <p:nvPr/>
        </p:nvSpPr>
        <p:spPr>
          <a:xfrm>
            <a:off x="1599348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C2DD28-CE69-3961-03EB-DB4FEA6391CC}"/>
              </a:ext>
            </a:extLst>
          </p:cNvPr>
          <p:cNvSpPr txBox="1"/>
          <p:nvPr/>
        </p:nvSpPr>
        <p:spPr>
          <a:xfrm>
            <a:off x="1292150" y="3992976"/>
            <a:ext cx="14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732361-5E70-6E79-C181-F8FBF4F6E0FB}"/>
              </a:ext>
            </a:extLst>
          </p:cNvPr>
          <p:cNvSpPr txBox="1"/>
          <p:nvPr/>
        </p:nvSpPr>
        <p:spPr>
          <a:xfrm>
            <a:off x="958222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9736A5-C891-5706-967C-271797BF1DD7}"/>
              </a:ext>
            </a:extLst>
          </p:cNvPr>
          <p:cNvSpPr txBox="1"/>
          <p:nvPr/>
        </p:nvSpPr>
        <p:spPr>
          <a:xfrm>
            <a:off x="5022848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3ACB88-421F-DECF-FED9-4D5C48B5CCA0}"/>
              </a:ext>
            </a:extLst>
          </p:cNvPr>
          <p:cNvSpPr txBox="1"/>
          <p:nvPr/>
        </p:nvSpPr>
        <p:spPr>
          <a:xfrm>
            <a:off x="4713774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420B5D-40BA-5BB4-1871-2F919A12C131}"/>
              </a:ext>
            </a:extLst>
          </p:cNvPr>
          <p:cNvSpPr txBox="1"/>
          <p:nvPr/>
        </p:nvSpPr>
        <p:spPr>
          <a:xfrm>
            <a:off x="4404941" y="4475578"/>
            <a:ext cx="6412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F7660D-31C9-E9E2-5BF8-7C8743224153}"/>
              </a:ext>
            </a:extLst>
          </p:cNvPr>
          <p:cNvSpPr txBox="1"/>
          <p:nvPr/>
        </p:nvSpPr>
        <p:spPr>
          <a:xfrm>
            <a:off x="4061742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D38222-5CF9-E6EA-382C-E928112C87E9}"/>
              </a:ext>
            </a:extLst>
          </p:cNvPr>
          <p:cNvSpPr txBox="1"/>
          <p:nvPr/>
        </p:nvSpPr>
        <p:spPr>
          <a:xfrm>
            <a:off x="3745370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53D608-343C-67C9-ACA6-9F0B57D06919}"/>
              </a:ext>
            </a:extLst>
          </p:cNvPr>
          <p:cNvSpPr txBox="1"/>
          <p:nvPr/>
        </p:nvSpPr>
        <p:spPr>
          <a:xfrm>
            <a:off x="3446026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BB4CF6D-BC39-D729-D606-7ECD1A154A44}"/>
              </a:ext>
            </a:extLst>
          </p:cNvPr>
          <p:cNvSpPr txBox="1"/>
          <p:nvPr/>
        </p:nvSpPr>
        <p:spPr>
          <a:xfrm>
            <a:off x="3143479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6BCEA39-CE0D-083C-2B32-EC4695B7FAB9}"/>
              </a:ext>
            </a:extLst>
          </p:cNvPr>
          <p:cNvSpPr txBox="1"/>
          <p:nvPr/>
        </p:nvSpPr>
        <p:spPr>
          <a:xfrm>
            <a:off x="2833877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657558C-7D2A-B88C-DC04-7A5C981F2C6B}"/>
              </a:ext>
            </a:extLst>
          </p:cNvPr>
          <p:cNvSpPr txBox="1"/>
          <p:nvPr/>
        </p:nvSpPr>
        <p:spPr>
          <a:xfrm>
            <a:off x="2526664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3E4DB6D-F023-9543-43C2-0E2F88C5F0B2}"/>
              </a:ext>
            </a:extLst>
          </p:cNvPr>
          <p:cNvSpPr txBox="1"/>
          <p:nvPr/>
        </p:nvSpPr>
        <p:spPr>
          <a:xfrm>
            <a:off x="2224835" y="4475578"/>
            <a:ext cx="128240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20AEF42-0427-FB7A-B80B-C4523641D80D}"/>
              </a:ext>
            </a:extLst>
          </p:cNvPr>
          <p:cNvSpPr txBox="1"/>
          <p:nvPr/>
        </p:nvSpPr>
        <p:spPr>
          <a:xfrm>
            <a:off x="1880048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7FB2DB4-29F0-7519-3C80-A8078755BB57}"/>
              </a:ext>
            </a:extLst>
          </p:cNvPr>
          <p:cNvSpPr txBox="1"/>
          <p:nvPr/>
        </p:nvSpPr>
        <p:spPr>
          <a:xfrm>
            <a:off x="1573700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A7C7DA6-D8D6-59CA-70C7-B87EF6AE37DA}"/>
              </a:ext>
            </a:extLst>
          </p:cNvPr>
          <p:cNvSpPr txBox="1"/>
          <p:nvPr/>
        </p:nvSpPr>
        <p:spPr>
          <a:xfrm>
            <a:off x="1266502" y="4475578"/>
            <a:ext cx="192361" cy="333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F9103D-3D6E-4C9D-C818-ED611B73F072}"/>
              </a:ext>
            </a:extLst>
          </p:cNvPr>
          <p:cNvSpPr txBox="1"/>
          <p:nvPr/>
        </p:nvSpPr>
        <p:spPr>
          <a:xfrm>
            <a:off x="88720" y="4313631"/>
            <a:ext cx="858568" cy="5129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SVd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4832-F6E1-7F0D-F03F-208D0B83FB1E}"/>
              </a:ext>
            </a:extLst>
          </p:cNvPr>
          <p:cNvSpPr txBox="1"/>
          <p:nvPr/>
        </p:nvSpPr>
        <p:spPr>
          <a:xfrm>
            <a:off x="2066685" y="183976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ITT population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1626F-7696-02CD-2BF3-67AEB0A8C38C}"/>
              </a:ext>
            </a:extLst>
          </p:cNvPr>
          <p:cNvSpPr txBox="1"/>
          <p:nvPr/>
        </p:nvSpPr>
        <p:spPr>
          <a:xfrm>
            <a:off x="7357125" y="1796596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Subgroup analyses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Picture 17" descr="A graph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A41F269-CA9D-7006-D642-BF5EF8135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44728" r="8965"/>
          <a:stretch/>
        </p:blipFill>
        <p:spPr>
          <a:xfrm>
            <a:off x="970152" y="2395284"/>
            <a:ext cx="4346247" cy="158640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36DC38-FFE9-41B9-4400-338481D678CD}"/>
              </a:ext>
            </a:extLst>
          </p:cNvPr>
          <p:cNvGraphicFramePr>
            <a:graphicFrameLocks noGrp="1"/>
          </p:cNvGraphicFramePr>
          <p:nvPr/>
        </p:nvGraphicFramePr>
        <p:xfrm>
          <a:off x="5393933" y="2531017"/>
          <a:ext cx="6324797" cy="185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123">
                  <a:extLst>
                    <a:ext uri="{9D8B030D-6E8A-4147-A177-3AD203B41FA5}">
                      <a16:colId xmlns:a16="http://schemas.microsoft.com/office/drawing/2014/main" val="174978563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508387770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274743355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2604493916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334825387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1646771041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3760361520"/>
                    </a:ext>
                  </a:extLst>
                </a:gridCol>
              </a:tblGrid>
              <a:tr h="183680">
                <a:tc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9440" marT="72000" marB="7200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prior LOT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PI-naïve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Bortezomib-naïve</a:t>
                      </a:r>
                    </a:p>
                  </a:txBody>
                  <a:tcPr marL="19440" marR="19440" marT="72000" marB="72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extLst>
                  <a:ext uri="{0D108BD9-81ED-4DB2-BD59-A6C34878D82A}">
                    <a16:rowId xmlns:a16="http://schemas.microsoft.com/office/drawing/2014/main" val="2600201691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9440" marT="72000" marB="72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(n=99)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(n=99)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(n=47)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(n=48)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(n=61)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  <a:b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(n=62)</a:t>
                      </a:r>
                    </a:p>
                  </a:txBody>
                  <a:tcPr marL="19440"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38908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(13.2-NR)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(7.3-16.4)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(27.5-NR)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(8.4-23.7)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(24.8-NR)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(8.4-17.5)</a:t>
                      </a:r>
                    </a:p>
                  </a:txBody>
                  <a:tcPr marL="19440" marR="19440" marT="72000" marB="720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33166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CI);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two-sided p-value</a:t>
                      </a:r>
                    </a:p>
                  </a:txBody>
                  <a:tcPr marR="19440" marT="7200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(0.41-0.95);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(0.14-0.63);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(0.18-0.68);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19440" marR="19440" marT="72000" marB="72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57539881"/>
                  </a:ext>
                </a:extLst>
              </a:tr>
            </a:tbl>
          </a:graphicData>
        </a:graphic>
      </p:graphicFrame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4CE3CB-3CEB-3F89-EBBC-8063E88023C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ITT, intent to treat; LOT, line of therapy; mPFS, median progression-free survival; NR, not reached; PI, proteasome inhibitor; RRMM, relapsed/refractory multiple myeloma; S, selinexor;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1. Grosicki S, et al. Lancet. 2020;396:1563-1573; 2. </a:t>
            </a:r>
            <a:r>
              <a:rPr lang="en-GB" dirty="0" err="1">
                <a:solidFill>
                  <a:schemeClr val="tx2"/>
                </a:solidFill>
              </a:rPr>
              <a:t>Mateos</a:t>
            </a:r>
            <a:r>
              <a:rPr lang="en-GB" dirty="0">
                <a:solidFill>
                  <a:schemeClr val="tx2"/>
                </a:solidFill>
              </a:rPr>
              <a:t> M-V, et al. Hemasphere. 2023;7(Suppl):e7454106</a:t>
            </a:r>
          </a:p>
          <a:p>
            <a:endParaRPr lang="en-GB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F9F35B57-31FD-D50D-02CE-EACB1B2DF427}"/>
              </a:ext>
            </a:extLst>
          </p:cNvPr>
          <p:cNvSpPr/>
          <p:nvPr/>
        </p:nvSpPr>
        <p:spPr>
          <a:xfrm>
            <a:off x="6936521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8E3E5EE-A5E1-3CDC-562F-9E92457D01A3}"/>
              </a:ext>
            </a:extLst>
          </p:cNvPr>
          <p:cNvSpPr/>
          <p:nvPr/>
        </p:nvSpPr>
        <p:spPr>
          <a:xfrm>
            <a:off x="10147242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2629CE80-D1B5-F3D1-428C-81F555AA2FDA}"/>
              </a:ext>
            </a:extLst>
          </p:cNvPr>
          <p:cNvSpPr/>
          <p:nvPr/>
        </p:nvSpPr>
        <p:spPr>
          <a:xfrm>
            <a:off x="8536701" y="3356992"/>
            <a:ext cx="805282" cy="4988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8000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50A8DF8F-A965-254A-A13D-3C88670E2F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9307" y="1268760"/>
            <a:ext cx="10963200" cy="552472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altLang="en-US" sz="1900" b="1" dirty="0">
                <a:latin typeface="Arial" panose="020B0604020202020204" pitchFamily="34" charset="0"/>
              </a:rPr>
              <a:t>This programme is developed by </a:t>
            </a:r>
            <a:r>
              <a:rPr lang="en-GB" altLang="en-US" sz="1900" b="1" dirty="0"/>
              <a:t>LYMPHOMA &amp; MYELOMA</a:t>
            </a:r>
            <a:r>
              <a:rPr lang="en-GB" altLang="en-US" sz="1900" b="1" dirty="0">
                <a:latin typeface="Arial" panose="020B0604020202020204" pitchFamily="34" charset="0"/>
              </a:rPr>
              <a:t> CONNECT, </a:t>
            </a:r>
            <a:br>
              <a:rPr lang="en-GB" altLang="en-US" sz="1900" b="1" dirty="0">
                <a:latin typeface="Arial" panose="020B0604020202020204" pitchFamily="34" charset="0"/>
              </a:rPr>
            </a:br>
            <a:r>
              <a:rPr lang="en-GB" altLang="en-US" sz="1900" b="1" dirty="0">
                <a:latin typeface="Arial" panose="020B0604020202020204" pitchFamily="34" charset="0"/>
              </a:rPr>
              <a:t>an international group of experts in the field of </a:t>
            </a:r>
            <a:r>
              <a:rPr lang="en-GB" sz="1900" b="1" dirty="0"/>
              <a:t>hematological malignancies</a:t>
            </a:r>
            <a:r>
              <a:rPr lang="en-GB" b="1" dirty="0"/>
              <a:t>.</a:t>
            </a:r>
            <a:endParaRPr lang="en-GB" altLang="en-US" b="1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GB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</a:rPr>
              <a:t>Acknowledgement and disclosures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1900" dirty="0">
                <a:latin typeface="Arial" panose="020B0604020202020204" pitchFamily="34" charset="0"/>
              </a:rPr>
              <a:t>This </a:t>
            </a:r>
            <a:r>
              <a:rPr lang="en-GB" altLang="en-US" sz="1900" dirty="0"/>
              <a:t>LYMPHOMA &amp; MYELOMA </a:t>
            </a:r>
            <a:r>
              <a:rPr lang="en-GB" altLang="en-US" sz="1900" dirty="0">
                <a:latin typeface="Arial" panose="020B0604020202020204" pitchFamily="34" charset="0"/>
              </a:rPr>
              <a:t>CONNECT programme is supported through an independent educational grant from </a:t>
            </a:r>
            <a:r>
              <a:rPr lang="en-GB" sz="1900" dirty="0"/>
              <a:t>Menarini Stemline Oncology</a:t>
            </a:r>
            <a:r>
              <a:rPr lang="en-GB" altLang="en-US" sz="1900" dirty="0">
                <a:latin typeface="Arial" panose="020B0604020202020204" pitchFamily="34" charset="0"/>
              </a:rPr>
              <a:t>. The programme is therefore independent, the content is not influenced by the supporter and is under the sole responsibility of the experts.</a:t>
            </a:r>
            <a:endParaRPr lang="en-GB" sz="19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900" b="1" dirty="0">
                <a:latin typeface="Arial" panose="020B0604020202020204" pitchFamily="34" charset="0"/>
              </a:rPr>
              <a:t>Please note:</a:t>
            </a:r>
            <a:r>
              <a:rPr lang="en-GB" sz="1900" dirty="0">
                <a:latin typeface="Arial" panose="020B0604020202020204" pitchFamily="34" charset="0"/>
              </a:rPr>
              <a:t> The views expressed within this programme are the personal opinions of the experts. They do not necessarily represent the views of the experts’ institutions, or the rest of the LYMPHOMA &amp; MYELOMA CONNECT group.</a:t>
            </a:r>
          </a:p>
          <a:p>
            <a:pPr marL="0" indent="0">
              <a:buNone/>
            </a:pPr>
            <a:r>
              <a:rPr lang="en-GB" sz="1900" dirty="0">
                <a:latin typeface="Arial" panose="020B0604020202020204" pitchFamily="34" charset="0"/>
              </a:rPr>
              <a:t>Expert disclaimers: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</a:rPr>
              <a:t>Assoc. Prof. Karthik Ramasamy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AbbVie, Adaptive Biotechnologies, Amgen, Celgene (BMS), EUSA Pharma, GSK, Janssen, Karyopharm, Oncopeptides, Pfizer, Sanofi, Takeda, Menarini Stemline and Takedax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Prof. Aurore Perrot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</a:t>
            </a:r>
            <a:r>
              <a:rPr lang="en-GB" sz="1900" dirty="0" err="1">
                <a:latin typeface="Arial" panose="020B0604020202020204" pitchFamily="34" charset="0"/>
              </a:rPr>
              <a:t>Abbvie</a:t>
            </a:r>
            <a:r>
              <a:rPr lang="en-GB" sz="1900" dirty="0">
                <a:latin typeface="Arial" panose="020B0604020202020204" pitchFamily="34" charset="0"/>
              </a:rPr>
              <a:t>, Amgen, BMS, GSK, Janssen, Menarini Stemline, Pfizer, Sanofi and Takeda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Prof. Hermann Einsele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BMS/Celgene, Janssen, Amgen, Takeda, Sanofi, GSK, Novartis and Roche</a:t>
            </a:r>
          </a:p>
          <a:p>
            <a:pPr marL="0" indent="0">
              <a:buNone/>
            </a:pPr>
            <a:r>
              <a:rPr lang="en-GB" sz="1900" dirty="0">
                <a:solidFill>
                  <a:schemeClr val="accent2"/>
                </a:solidFill>
                <a:latin typeface="Arial" panose="020B0604020202020204" pitchFamily="34" charset="0"/>
              </a:rPr>
              <a:t>Assoc. Prof. Joshua Richter</a:t>
            </a:r>
            <a:r>
              <a:rPr lang="en-GB" sz="1900" dirty="0">
                <a:latin typeface="Arial" panose="020B0604020202020204" pitchFamily="34" charset="0"/>
              </a:rPr>
              <a:t>, has received financial support/sponsorship for research support, consultation, or speaker fees from the following companies: Janssen, BMS, Pfizer, Karyopharm, Sanofi, Takeda, Genentech, </a:t>
            </a:r>
            <a:r>
              <a:rPr lang="en-GB" sz="1900" dirty="0" err="1">
                <a:latin typeface="Arial" panose="020B0604020202020204" pitchFamily="34" charset="0"/>
              </a:rPr>
              <a:t>Abbvie</a:t>
            </a:r>
            <a:r>
              <a:rPr lang="en-GB" sz="1900" dirty="0">
                <a:latin typeface="Arial" panose="020B0604020202020204" pitchFamily="34" charset="0"/>
              </a:rPr>
              <a:t>, Regeneron, </a:t>
            </a:r>
            <a:r>
              <a:rPr lang="en-GB" sz="1900" dirty="0" err="1">
                <a:latin typeface="Arial" panose="020B0604020202020204" pitchFamily="34" charset="0"/>
              </a:rPr>
              <a:t>Forus</a:t>
            </a:r>
            <a:r>
              <a:rPr lang="en-GB" sz="1900" dirty="0">
                <a:latin typeface="Arial" panose="020B0604020202020204" pitchFamily="34" charset="0"/>
              </a:rPr>
              <a:t>, Menarini, Adaptive Technologies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0B539B-2B35-41E4-A3FE-C1C75548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9509247" cy="864000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</a:rPr>
              <a:t>Developed by lymphoma &amp; myeloma </a:t>
            </a:r>
            <a:r>
              <a:rPr lang="en-GB" err="1">
                <a:latin typeface="Arial" panose="020B0604020202020204" pitchFamily="34" charset="0"/>
              </a:rPr>
              <a:t>COnnect</a:t>
            </a:r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A189A-0A44-4320-923C-33730346F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7B53F-C89D-92EF-A4EC-981B3F5A80F8}"/>
              </a:ext>
            </a:extLst>
          </p:cNvPr>
          <p:cNvSpPr txBox="1"/>
          <p:nvPr/>
        </p:nvSpPr>
        <p:spPr>
          <a:xfrm>
            <a:off x="-10510" y="-15134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ileron" charset="0"/>
              <a:ea typeface="Aileron" charset="0"/>
              <a:cs typeface="Aileron" charset="0"/>
            </a:endParaRP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CDB3EADE-2838-E14C-B202-534F7790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26"/>
          <a:stretch/>
        </p:blipFill>
        <p:spPr>
          <a:xfrm>
            <a:off x="8912965" y="874885"/>
            <a:ext cx="2538805" cy="12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829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BE7A-0B7A-3A2D-8AD9-46D09277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Efficacy and safety of quadruplet therapy with S‑DV</a:t>
            </a:r>
            <a:r>
              <a:rPr lang="en-GB" cap="none" dirty="0"/>
              <a:t>d </a:t>
            </a:r>
            <a:r>
              <a:rPr lang="en-GB" dirty="0"/>
              <a:t>in the phase 2 gem-selibordara trial</a:t>
            </a:r>
            <a:endParaRPr lang="en-GB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9196B-847C-6AF5-3FEC-B75A7509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0FC1C-00D0-9AE5-13E2-7DE4D974E28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The study comprised two parts: Part 1 included 24 patients with ≥3 prior therapies, and Part 2 included 33 patients with ≥1 prior therapies. Data are presented here for Part 2</a:t>
            </a:r>
          </a:p>
          <a:p>
            <a:r>
              <a:rPr lang="en-GB" baseline="30000" dirty="0"/>
              <a:t>a</a:t>
            </a:r>
            <a:r>
              <a:rPr lang="en-GB" dirty="0"/>
              <a:t> Affecting ≥5% of patients</a:t>
            </a:r>
          </a:p>
          <a:p>
            <a:r>
              <a:rPr lang="en-GB" dirty="0"/>
              <a:t>AE, adverse event; CR, complete response; d, dexamethasone; D, daratumumab; len-ref, lenalidomide-refractory; mPFS, median progression-free survival; ORR, overall response rate; PL, prior line; PR, partial response; S, selinexor; V, bortezomib; VGPR, very good partial response</a:t>
            </a:r>
          </a:p>
          <a:p>
            <a:r>
              <a:rPr lang="en-GB" dirty="0"/>
              <a:t>González-Calle </a:t>
            </a:r>
            <a:r>
              <a:rPr lang="en-GB" dirty="0">
                <a:solidFill>
                  <a:schemeClr val="tx2"/>
                </a:solidFill>
              </a:rPr>
              <a:t>V, et al. Haematologica. 2024; Online ahead of print (doi: 10.3324/haematol.2023.284089)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B9AE1-4462-3CFC-25BF-0894288378CA}"/>
              </a:ext>
            </a:extLst>
          </p:cNvPr>
          <p:cNvSpPr txBox="1"/>
          <p:nvPr/>
        </p:nvSpPr>
        <p:spPr>
          <a:xfrm>
            <a:off x="830710" y="4633858"/>
            <a:ext cx="1053058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Most common grade ≥3 AEs</a:t>
            </a:r>
            <a:r>
              <a:rPr lang="en-GB" sz="1600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Thrombocytopenia (39.4%), infection (30.3%), neutropenia (21.2%), </a:t>
            </a:r>
            <a:b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asthenia/fatigue (18.2%), nausea/vomiting (9.1%), anaemia (6.1%)   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A8AE710-1ADA-77C1-41ED-3B87318B2C09}"/>
              </a:ext>
            </a:extLst>
          </p:cNvPr>
          <p:cNvSpPr txBox="1"/>
          <p:nvPr/>
        </p:nvSpPr>
        <p:spPr>
          <a:xfrm rot="16200000">
            <a:off x="-680861" y="2892449"/>
            <a:ext cx="27945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Proportion of patients (%)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421D919-FF44-7292-6087-B668ACB9B3B7}"/>
              </a:ext>
            </a:extLst>
          </p:cNvPr>
          <p:cNvGraphicFramePr/>
          <p:nvPr/>
        </p:nvGraphicFramePr>
        <p:xfrm>
          <a:off x="805904" y="1543924"/>
          <a:ext cx="4959994" cy="305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3762519-4265-2808-E68F-D37B6704EAEB}"/>
              </a:ext>
            </a:extLst>
          </p:cNvPr>
          <p:cNvSpPr txBox="1"/>
          <p:nvPr/>
        </p:nvSpPr>
        <p:spPr>
          <a:xfrm>
            <a:off x="1685527" y="1727657"/>
            <a:ext cx="434413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81.8%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87F44-65C2-A06F-38FF-83A21E624794}"/>
              </a:ext>
            </a:extLst>
          </p:cNvPr>
          <p:cNvSpPr txBox="1"/>
          <p:nvPr/>
        </p:nvSpPr>
        <p:spPr>
          <a:xfrm>
            <a:off x="2870859" y="1930857"/>
            <a:ext cx="43441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73.3%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C6EED-0431-ED48-DCEA-4FC30D108702}"/>
              </a:ext>
            </a:extLst>
          </p:cNvPr>
          <p:cNvSpPr txBox="1"/>
          <p:nvPr/>
        </p:nvSpPr>
        <p:spPr>
          <a:xfrm>
            <a:off x="4073125" y="1566790"/>
            <a:ext cx="434414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88.9%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ABFFAB-ACF9-1013-DDC9-14B82E4D8327}"/>
              </a:ext>
            </a:extLst>
          </p:cNvPr>
          <p:cNvSpPr txBox="1"/>
          <p:nvPr/>
        </p:nvSpPr>
        <p:spPr>
          <a:xfrm>
            <a:off x="7903327" y="4237059"/>
            <a:ext cx="1607812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Analysis time (month)</a:t>
            </a:r>
            <a:endParaRPr kumimoji="0" lang="en-GB" sz="1200" b="1" i="0" u="none" strike="noStrike" kern="1200" cap="none" spc="0" normalizeH="0" baseline="3000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013F47-C78B-BC70-33E3-53655BB741DF}"/>
              </a:ext>
            </a:extLst>
          </p:cNvPr>
          <p:cNvSpPr txBox="1"/>
          <p:nvPr/>
        </p:nvSpPr>
        <p:spPr>
          <a:xfrm rot="16200000">
            <a:off x="5632903" y="2870153"/>
            <a:ext cx="15864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 with PFS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C5F918-565C-C0CD-6FB3-1447751C0254}"/>
              </a:ext>
            </a:extLst>
          </p:cNvPr>
          <p:cNvSpPr txBox="1"/>
          <p:nvPr/>
        </p:nvSpPr>
        <p:spPr>
          <a:xfrm>
            <a:off x="6780981" y="1962983"/>
            <a:ext cx="2981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5CB3E7-6766-AE66-DD93-E1F9473685A5}"/>
              </a:ext>
            </a:extLst>
          </p:cNvPr>
          <p:cNvSpPr txBox="1"/>
          <p:nvPr/>
        </p:nvSpPr>
        <p:spPr>
          <a:xfrm>
            <a:off x="7206872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D11341-5216-B59D-1495-35678C742E56}"/>
              </a:ext>
            </a:extLst>
          </p:cNvPr>
          <p:cNvSpPr txBox="1"/>
          <p:nvPr/>
        </p:nvSpPr>
        <p:spPr>
          <a:xfrm>
            <a:off x="6780982" y="2394783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7DCF7A-C9A3-A43C-F9D6-3872FEA27900}"/>
              </a:ext>
            </a:extLst>
          </p:cNvPr>
          <p:cNvSpPr txBox="1"/>
          <p:nvPr/>
        </p:nvSpPr>
        <p:spPr>
          <a:xfrm>
            <a:off x="6780982" y="2851983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2F5DC3-FD87-FF7B-7348-3C7EE9182139}"/>
              </a:ext>
            </a:extLst>
          </p:cNvPr>
          <p:cNvSpPr txBox="1"/>
          <p:nvPr/>
        </p:nvSpPr>
        <p:spPr>
          <a:xfrm>
            <a:off x="6780982" y="329965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382074-590B-5DDA-79CE-4C291908E4DE}"/>
              </a:ext>
            </a:extLst>
          </p:cNvPr>
          <p:cNvSpPr txBox="1"/>
          <p:nvPr/>
        </p:nvSpPr>
        <p:spPr>
          <a:xfrm>
            <a:off x="6780982" y="375685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9877B7-083E-5391-0CDE-F70D56B1E9D3}"/>
              </a:ext>
            </a:extLst>
          </p:cNvPr>
          <p:cNvSpPr txBox="1"/>
          <p:nvPr/>
        </p:nvSpPr>
        <p:spPr>
          <a:xfrm>
            <a:off x="7928728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E094A-802F-0B42-6F73-DC310A53AA98}"/>
              </a:ext>
            </a:extLst>
          </p:cNvPr>
          <p:cNvSpPr txBox="1"/>
          <p:nvPr/>
        </p:nvSpPr>
        <p:spPr>
          <a:xfrm>
            <a:off x="8666884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F34AD-1A70-A957-4704-FDCCECB007BC}"/>
              </a:ext>
            </a:extLst>
          </p:cNvPr>
          <p:cNvSpPr txBox="1"/>
          <p:nvPr/>
        </p:nvSpPr>
        <p:spPr>
          <a:xfrm>
            <a:off x="9384491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6429A0-F121-F640-E8EC-5B0154899A52}"/>
              </a:ext>
            </a:extLst>
          </p:cNvPr>
          <p:cNvSpPr txBox="1"/>
          <p:nvPr/>
        </p:nvSpPr>
        <p:spPr>
          <a:xfrm>
            <a:off x="10117916" y="394194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0" name="Picture 39" descr="A black background with a black screen and a black background with a black background with a black screen and a black background with a black background with a black background with a red and blue line&#10;&#10;Description automatically generated with medium confidence">
            <a:extLst>
              <a:ext uri="{FF2B5EF4-FFF2-40B4-BE49-F238E27FC236}">
                <a16:creationId xmlns:a16="http://schemas.microsoft.com/office/drawing/2014/main" id="{B9204FCF-3ED8-8CE7-09FC-E03897FA8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15" y="1991404"/>
            <a:ext cx="3162300" cy="1955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3825DE-6D16-43FD-AF43-5DE28FAB9249}"/>
              </a:ext>
            </a:extLst>
          </p:cNvPr>
          <p:cNvSpPr txBox="1"/>
          <p:nvPr/>
        </p:nvSpPr>
        <p:spPr>
          <a:xfrm>
            <a:off x="9198113" y="2989896"/>
            <a:ext cx="37830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PL</a:t>
            </a:r>
            <a:endParaRPr kumimoji="0" lang="en-GB" sz="1400" b="1" i="0" u="none" strike="noStrike" kern="1200" cap="none" spc="0" normalizeH="0" baseline="3000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309487-4745-8A3D-C657-2B23C67A6AF2}"/>
              </a:ext>
            </a:extLst>
          </p:cNvPr>
          <p:cNvSpPr txBox="1"/>
          <p:nvPr/>
        </p:nvSpPr>
        <p:spPr>
          <a:xfrm>
            <a:off x="9079282" y="3631514"/>
            <a:ext cx="1096454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or more PL</a:t>
            </a:r>
            <a:endParaRPr kumimoji="0" lang="en-GB" sz="1400" b="1" i="0" u="none" strike="noStrike" kern="1200" cap="none" spc="0" normalizeH="0" baseline="3000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CD44B-1B3E-02A5-EF80-4B086F39FD2A}"/>
              </a:ext>
            </a:extLst>
          </p:cNvPr>
          <p:cNvSpPr txBox="1"/>
          <p:nvPr/>
        </p:nvSpPr>
        <p:spPr>
          <a:xfrm>
            <a:off x="9304627" y="1611377"/>
            <a:ext cx="240799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mPFS by prior lines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Overall: 	25.1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 PL: 	27.5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 PL:	31.6 months</a:t>
            </a:r>
          </a:p>
          <a:p>
            <a:pPr>
              <a:tabLst>
                <a:tab pos="663575" algn="l"/>
              </a:tabLst>
            </a:pP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 PL: 	12.3 months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52B849F-A681-F39E-7EA9-99970FCA559C}"/>
              </a:ext>
            </a:extLst>
          </p:cNvPr>
          <p:cNvSpPr/>
          <p:nvPr/>
        </p:nvSpPr>
        <p:spPr>
          <a:xfrm>
            <a:off x="9231918" y="1614611"/>
            <a:ext cx="1959543" cy="121589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33118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val 106">
            <a:extLst>
              <a:ext uri="{FF2B5EF4-FFF2-40B4-BE49-F238E27FC236}">
                <a16:creationId xmlns:a16="http://schemas.microsoft.com/office/drawing/2014/main" id="{61BFE640-15EF-BE16-1B33-6E71414BB2B2}"/>
              </a:ext>
            </a:extLst>
          </p:cNvPr>
          <p:cNvSpPr/>
          <p:nvPr/>
        </p:nvSpPr>
        <p:spPr>
          <a:xfrm>
            <a:off x="1214437" y="2202552"/>
            <a:ext cx="3724275" cy="27622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CE38B7B-5056-1560-B683-A11DF08906DC}"/>
              </a:ext>
            </a:extLst>
          </p:cNvPr>
          <p:cNvSpPr/>
          <p:nvPr/>
        </p:nvSpPr>
        <p:spPr>
          <a:xfrm>
            <a:off x="329577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58DD3B6-54F6-C495-B312-FCCFD5D0C09B}"/>
              </a:ext>
            </a:extLst>
          </p:cNvPr>
          <p:cNvSpPr/>
          <p:nvPr/>
        </p:nvSpPr>
        <p:spPr>
          <a:xfrm>
            <a:off x="3914901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465B8B1-1E83-3F29-BB60-92ABF354370B}"/>
              </a:ext>
            </a:extLst>
          </p:cNvPr>
          <p:cNvSpPr/>
          <p:nvPr/>
        </p:nvSpPr>
        <p:spPr>
          <a:xfrm>
            <a:off x="334737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0C5341F3-C8AC-CAD1-042B-870E2B009327}"/>
              </a:ext>
            </a:extLst>
          </p:cNvPr>
          <p:cNvSpPr/>
          <p:nvPr/>
        </p:nvSpPr>
        <p:spPr>
          <a:xfrm>
            <a:off x="3398964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2954F4DE-64E4-D0F9-CCED-A7A8173C26BD}"/>
              </a:ext>
            </a:extLst>
          </p:cNvPr>
          <p:cNvSpPr/>
          <p:nvPr/>
        </p:nvSpPr>
        <p:spPr>
          <a:xfrm>
            <a:off x="3450558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9340956-20B0-E171-A32F-A5AB8FD85BBB}"/>
              </a:ext>
            </a:extLst>
          </p:cNvPr>
          <p:cNvSpPr/>
          <p:nvPr/>
        </p:nvSpPr>
        <p:spPr>
          <a:xfrm>
            <a:off x="3502152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84AB85EA-9E2E-E6B4-6B80-6B8D7644962C}"/>
              </a:ext>
            </a:extLst>
          </p:cNvPr>
          <p:cNvSpPr/>
          <p:nvPr/>
        </p:nvSpPr>
        <p:spPr>
          <a:xfrm>
            <a:off x="355374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B3167D4-B0A7-EAE7-E000-5A5928A60B53}"/>
              </a:ext>
            </a:extLst>
          </p:cNvPr>
          <p:cNvSpPr/>
          <p:nvPr/>
        </p:nvSpPr>
        <p:spPr>
          <a:xfrm>
            <a:off x="360534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B9DE911-E408-2ABA-2644-0B04247D3217}"/>
              </a:ext>
            </a:extLst>
          </p:cNvPr>
          <p:cNvSpPr/>
          <p:nvPr/>
        </p:nvSpPr>
        <p:spPr>
          <a:xfrm>
            <a:off x="3656934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6C9F30B8-E7F6-4C5F-8A3C-986C33980A8F}"/>
              </a:ext>
            </a:extLst>
          </p:cNvPr>
          <p:cNvSpPr/>
          <p:nvPr/>
        </p:nvSpPr>
        <p:spPr>
          <a:xfrm>
            <a:off x="3708528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4A09919D-19C5-3926-3F05-9AA91C52B022}"/>
              </a:ext>
            </a:extLst>
          </p:cNvPr>
          <p:cNvSpPr/>
          <p:nvPr/>
        </p:nvSpPr>
        <p:spPr>
          <a:xfrm>
            <a:off x="3760122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4E8AFDBA-646E-2C77-0E56-9148EC614E64}"/>
              </a:ext>
            </a:extLst>
          </p:cNvPr>
          <p:cNvSpPr/>
          <p:nvPr/>
        </p:nvSpPr>
        <p:spPr>
          <a:xfrm>
            <a:off x="3811716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782390A-7DFD-8E71-149D-9D19D40620F4}"/>
              </a:ext>
            </a:extLst>
          </p:cNvPr>
          <p:cNvSpPr/>
          <p:nvPr/>
        </p:nvSpPr>
        <p:spPr>
          <a:xfrm>
            <a:off x="3863310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690AA164-1ACF-EBFE-0837-3DB89337361C}"/>
              </a:ext>
            </a:extLst>
          </p:cNvPr>
          <p:cNvSpPr/>
          <p:nvPr/>
        </p:nvSpPr>
        <p:spPr>
          <a:xfrm>
            <a:off x="3714517" y="3636613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DE40D060-8B5E-A9E2-20D7-7CD83DE9A1C3}"/>
              </a:ext>
            </a:extLst>
          </p:cNvPr>
          <p:cNvSpPr/>
          <p:nvPr/>
        </p:nvSpPr>
        <p:spPr>
          <a:xfrm>
            <a:off x="3514492" y="3633438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409F503-41D9-FE7C-5B4D-1D303E218F69}"/>
              </a:ext>
            </a:extLst>
          </p:cNvPr>
          <p:cNvSpPr/>
          <p:nvPr/>
        </p:nvSpPr>
        <p:spPr>
          <a:xfrm>
            <a:off x="3476392" y="3677888"/>
            <a:ext cx="43200" cy="43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966148C-2C0F-A942-2D14-E5E6E6BD1558}"/>
              </a:ext>
            </a:extLst>
          </p:cNvPr>
          <p:cNvSpPr/>
          <p:nvPr/>
        </p:nvSpPr>
        <p:spPr>
          <a:xfrm>
            <a:off x="1558606" y="2721109"/>
            <a:ext cx="1652503" cy="165615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4C905-7380-F732-3C7E-C6324A9DDE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6734" y="1425575"/>
            <a:ext cx="4605765" cy="45259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/>
              <a:t>Overexpression of HDACs is a marker of poor prognosis in patients with MM</a:t>
            </a:r>
          </a:p>
          <a:p>
            <a:pPr>
              <a:spcAft>
                <a:spcPts val="1800"/>
              </a:spcAft>
            </a:pPr>
            <a:r>
              <a:rPr lang="en-GB" dirty="0"/>
              <a:t>HDACs mediate epigenetic silencing of tumour suppressor genes in MM cells and removal of misfolded proteins by the aggresome</a:t>
            </a:r>
          </a:p>
          <a:p>
            <a:pPr>
              <a:spcAft>
                <a:spcPts val="1800"/>
              </a:spcAft>
            </a:pPr>
            <a:r>
              <a:rPr lang="en-GB" dirty="0"/>
              <a:t>Dual targeting of the proteasome and aggresome pathways through PIs and DACi may be effective in patients with RRMM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1D45-EF42-A54E-74B5-71162ECD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Panobinostat and Pi</a:t>
            </a:r>
            <a:r>
              <a:rPr lang="en-GB" cap="none" dirty="0"/>
              <a:t>s</a:t>
            </a:r>
            <a:r>
              <a:rPr lang="en-GB" dirty="0"/>
              <a:t> act synergistically to inhibit removal of misfolded proteins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B5DB-DB40-8A43-2C81-909AFF563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D65B4-83DF-69DC-69FB-5180F0FC7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DACi, deacetylase inhibitors; HDAC, histone deacetylase; HSP90, heat-shock protein 90; PI, proteasome inhibitor; (RR)MM, (relapsed/refractory)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Cornell RF and Kassim AA. Bone Marrow Transplant. 2016;51:479-491</a:t>
            </a: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8D189B33-CBC6-DBCF-7595-DD2BA5B2D14C}"/>
              </a:ext>
            </a:extLst>
          </p:cNvPr>
          <p:cNvSpPr txBox="1"/>
          <p:nvPr/>
        </p:nvSpPr>
        <p:spPr>
          <a:xfrm>
            <a:off x="243571" y="2247088"/>
            <a:ext cx="1311276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of tumour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suppressor genes</a:t>
            </a: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78D0C865-A311-DBA8-443B-B53F6D7EB3CD}"/>
              </a:ext>
            </a:extLst>
          </p:cNvPr>
          <p:cNvSpPr txBox="1"/>
          <p:nvPr/>
        </p:nvSpPr>
        <p:spPr>
          <a:xfrm>
            <a:off x="1538606" y="5640788"/>
            <a:ext cx="32187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 (epigenetic) pathway</a:t>
            </a: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CCF88367-FEA6-68D8-0DB1-9A5092FE8B97}"/>
              </a:ext>
            </a:extLst>
          </p:cNvPr>
          <p:cNvSpPr txBox="1"/>
          <p:nvPr/>
        </p:nvSpPr>
        <p:spPr>
          <a:xfrm>
            <a:off x="2415303" y="1542637"/>
            <a:ext cx="1367580" cy="3046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DACi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panobinostat)</a:t>
            </a: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6E6F4F0C-F611-771A-DC7C-8FAE1747A2FB}"/>
              </a:ext>
            </a:extLst>
          </p:cNvPr>
          <p:cNvSpPr txBox="1"/>
          <p:nvPr/>
        </p:nvSpPr>
        <p:spPr>
          <a:xfrm>
            <a:off x="1538606" y="5908312"/>
            <a:ext cx="2556272" cy="16927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R="0" lvl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Nonhistone pathway</a:t>
            </a: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874537BD-72E7-C8AB-99F3-C45F687031CA}"/>
              </a:ext>
            </a:extLst>
          </p:cNvPr>
          <p:cNvSpPr txBox="1"/>
          <p:nvPr/>
        </p:nvSpPr>
        <p:spPr>
          <a:xfrm>
            <a:off x="4400550" y="2247088"/>
            <a:ext cx="1364714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misfolded proteins</a:t>
            </a:r>
          </a:p>
        </p:txBody>
      </p:sp>
      <p:sp>
        <p:nvSpPr>
          <p:cNvPr id="67" name="object 35">
            <a:extLst>
              <a:ext uri="{FF2B5EF4-FFF2-40B4-BE49-F238E27FC236}">
                <a16:creationId xmlns:a16="http://schemas.microsoft.com/office/drawing/2014/main" id="{F729C8B8-C277-F5A0-6C3F-AF6F5F82368B}"/>
              </a:ext>
            </a:extLst>
          </p:cNvPr>
          <p:cNvSpPr txBox="1"/>
          <p:nvPr/>
        </p:nvSpPr>
        <p:spPr>
          <a:xfrm>
            <a:off x="3712969" y="3009900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HDAC6</a:t>
            </a: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6CD4499E-31DF-291A-2B26-F20A48A6D289}"/>
              </a:ext>
            </a:extLst>
          </p:cNvPr>
          <p:cNvSpPr txBox="1"/>
          <p:nvPr/>
        </p:nvSpPr>
        <p:spPr>
          <a:xfrm>
            <a:off x="3185896" y="3219861"/>
            <a:ext cx="879908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Aggresome</a:t>
            </a:r>
          </a:p>
        </p:txBody>
      </p:sp>
      <p:sp>
        <p:nvSpPr>
          <p:cNvPr id="69" name="object 35">
            <a:extLst>
              <a:ext uri="{FF2B5EF4-FFF2-40B4-BE49-F238E27FC236}">
                <a16:creationId xmlns:a16="http://schemas.microsoft.com/office/drawing/2014/main" id="{DFB096D1-2DAE-208A-673D-47712D982CAB}"/>
              </a:ext>
            </a:extLst>
          </p:cNvPr>
          <p:cNvSpPr txBox="1"/>
          <p:nvPr/>
        </p:nvSpPr>
        <p:spPr>
          <a:xfrm>
            <a:off x="3344669" y="3835877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</a:p>
        </p:txBody>
      </p:sp>
      <p:sp>
        <p:nvSpPr>
          <p:cNvPr id="70" name="object 35">
            <a:extLst>
              <a:ext uri="{FF2B5EF4-FFF2-40B4-BE49-F238E27FC236}">
                <a16:creationId xmlns:a16="http://schemas.microsoft.com/office/drawing/2014/main" id="{7DCAB221-D44A-CE61-3D5F-E67D0B74FF9E}"/>
              </a:ext>
            </a:extLst>
          </p:cNvPr>
          <p:cNvSpPr txBox="1"/>
          <p:nvPr/>
        </p:nvSpPr>
        <p:spPr>
          <a:xfrm>
            <a:off x="4072432" y="3837555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HSP90</a:t>
            </a:r>
          </a:p>
        </p:txBody>
      </p:sp>
      <p:sp>
        <p:nvSpPr>
          <p:cNvPr id="71" name="object 35">
            <a:extLst>
              <a:ext uri="{FF2B5EF4-FFF2-40B4-BE49-F238E27FC236}">
                <a16:creationId xmlns:a16="http://schemas.microsoft.com/office/drawing/2014/main" id="{1EA3228C-D2FD-D6FB-ABBB-524363BEF607}"/>
              </a:ext>
            </a:extLst>
          </p:cNvPr>
          <p:cNvSpPr txBox="1"/>
          <p:nvPr/>
        </p:nvSpPr>
        <p:spPr>
          <a:xfrm>
            <a:off x="2387943" y="3244850"/>
            <a:ext cx="60396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HDAC1,2</a:t>
            </a: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1A67B836-9373-C1C0-7984-EE76ED0575A7}"/>
              </a:ext>
            </a:extLst>
          </p:cNvPr>
          <p:cNvSpPr txBox="1"/>
          <p:nvPr/>
        </p:nvSpPr>
        <p:spPr>
          <a:xfrm>
            <a:off x="1725226" y="3244850"/>
            <a:ext cx="64337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HDAC1,2,3</a:t>
            </a: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09CEACE6-065F-5E13-45D7-CAE641ED0E0F}"/>
              </a:ext>
            </a:extLst>
          </p:cNvPr>
          <p:cNvSpPr txBox="1"/>
          <p:nvPr/>
        </p:nvSpPr>
        <p:spPr>
          <a:xfrm>
            <a:off x="2426043" y="4027115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2256D02A-52D7-B1C7-D642-19F4D2EB4443}"/>
              </a:ext>
            </a:extLst>
          </p:cNvPr>
          <p:cNvSpPr txBox="1"/>
          <p:nvPr/>
        </p:nvSpPr>
        <p:spPr>
          <a:xfrm>
            <a:off x="1768222" y="3944619"/>
            <a:ext cx="52426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35CD918-C50D-6DA5-50AD-6270AE3BF946}"/>
              </a:ext>
            </a:extLst>
          </p:cNvPr>
          <p:cNvGrpSpPr/>
          <p:nvPr/>
        </p:nvGrpSpPr>
        <p:grpSpPr>
          <a:xfrm>
            <a:off x="2649008" y="3381008"/>
            <a:ext cx="93134" cy="202669"/>
            <a:chOff x="2503650" y="3390555"/>
            <a:chExt cx="93134" cy="16765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11AD1B-DFFB-9055-18CB-723DD1C449B8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484B79D-7E10-01A4-A268-AB0B8E59A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14BD493-83A8-F3C6-356F-6B6FABAC9ECA}"/>
              </a:ext>
            </a:extLst>
          </p:cNvPr>
          <p:cNvGrpSpPr/>
          <p:nvPr/>
        </p:nvGrpSpPr>
        <p:grpSpPr>
          <a:xfrm>
            <a:off x="1944158" y="3381008"/>
            <a:ext cx="93134" cy="202669"/>
            <a:chOff x="2503650" y="3390555"/>
            <a:chExt cx="93134" cy="16765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F42981C-5CA9-40F5-9258-CD01CE23BFB3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1AF00E3-5C72-5BD9-01D1-D8B069013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1FD1C3F-C7A2-5652-257C-4924C3ADE74F}"/>
              </a:ext>
            </a:extLst>
          </p:cNvPr>
          <p:cNvGrpSpPr/>
          <p:nvPr/>
        </p:nvGrpSpPr>
        <p:grpSpPr>
          <a:xfrm>
            <a:off x="3928533" y="3115252"/>
            <a:ext cx="93134" cy="96950"/>
            <a:chOff x="2503650" y="3390555"/>
            <a:chExt cx="93134" cy="167651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A6A0F9E-B5E1-8255-F0EA-C21D4011B845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2AD6D19-CB50-BA93-27B4-34D09BD4D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C188AC-36DB-545E-7D88-A78BD32A6156}"/>
              </a:ext>
            </a:extLst>
          </p:cNvPr>
          <p:cNvGrpSpPr/>
          <p:nvPr/>
        </p:nvGrpSpPr>
        <p:grpSpPr>
          <a:xfrm>
            <a:off x="3030008" y="1921452"/>
            <a:ext cx="93134" cy="96950"/>
            <a:chOff x="2503650" y="3390555"/>
            <a:chExt cx="93134" cy="16765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2E574D4-7422-DC03-BED7-B59369B667FF}"/>
                </a:ext>
              </a:extLst>
            </p:cNvPr>
            <p:cNvCxnSpPr>
              <a:cxnSpLocks/>
            </p:cNvCxnSpPr>
            <p:nvPr/>
          </p:nvCxnSpPr>
          <p:spPr>
            <a:xfrm>
              <a:off x="2550217" y="3390555"/>
              <a:ext cx="0" cy="167651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0326200-F9E6-2A03-10C0-F323AB1F26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650" y="3558206"/>
              <a:ext cx="93134" cy="0"/>
            </a:xfrm>
            <a:prstGeom prst="line">
              <a:avLst/>
            </a:prstGeom>
            <a:ln w="190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Freeform 91">
            <a:extLst>
              <a:ext uri="{FF2B5EF4-FFF2-40B4-BE49-F238E27FC236}">
                <a16:creationId xmlns:a16="http://schemas.microsoft.com/office/drawing/2014/main" id="{E62AC0DD-8420-25FD-DE9A-0C0202A7F403}"/>
              </a:ext>
            </a:extLst>
          </p:cNvPr>
          <p:cNvSpPr/>
          <p:nvPr/>
        </p:nvSpPr>
        <p:spPr>
          <a:xfrm>
            <a:off x="1983819" y="2336800"/>
            <a:ext cx="867331" cy="879475"/>
          </a:xfrm>
          <a:custGeom>
            <a:avLst/>
            <a:gdLst>
              <a:gd name="connsiteX0" fmla="*/ 867331 w 867331"/>
              <a:gd name="connsiteY0" fmla="*/ 0 h 879475"/>
              <a:gd name="connsiteX1" fmla="*/ 610156 w 867331"/>
              <a:gd name="connsiteY1" fmla="*/ 38100 h 879475"/>
              <a:gd name="connsiteX2" fmla="*/ 327581 w 867331"/>
              <a:gd name="connsiteY2" fmla="*/ 190500 h 879475"/>
              <a:gd name="connsiteX3" fmla="*/ 114856 w 867331"/>
              <a:gd name="connsiteY3" fmla="*/ 441325 h 879475"/>
              <a:gd name="connsiteX4" fmla="*/ 10081 w 867331"/>
              <a:gd name="connsiteY4" fmla="*/ 755650 h 879475"/>
              <a:gd name="connsiteX5" fmla="*/ 10081 w 867331"/>
              <a:gd name="connsiteY5" fmla="*/ 879475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331" h="879475">
                <a:moveTo>
                  <a:pt x="867331" y="0"/>
                </a:moveTo>
                <a:cubicBezTo>
                  <a:pt x="783722" y="3175"/>
                  <a:pt x="700114" y="6350"/>
                  <a:pt x="610156" y="38100"/>
                </a:cubicBezTo>
                <a:cubicBezTo>
                  <a:pt x="520198" y="69850"/>
                  <a:pt x="410131" y="123296"/>
                  <a:pt x="327581" y="190500"/>
                </a:cubicBezTo>
                <a:cubicBezTo>
                  <a:pt x="245031" y="257704"/>
                  <a:pt x="167773" y="347133"/>
                  <a:pt x="114856" y="441325"/>
                </a:cubicBezTo>
                <a:cubicBezTo>
                  <a:pt x="61939" y="535517"/>
                  <a:pt x="27543" y="682625"/>
                  <a:pt x="10081" y="755650"/>
                </a:cubicBezTo>
                <a:cubicBezTo>
                  <a:pt x="-7381" y="828675"/>
                  <a:pt x="1350" y="854075"/>
                  <a:pt x="10081" y="879475"/>
                </a:cubicBezTo>
              </a:path>
            </a:pathLst>
          </a:custGeom>
          <a:noFill/>
          <a:ln w="19050"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6D7EFCAA-1B11-7651-8D4B-BCDA2C3ADEF2}"/>
              </a:ext>
            </a:extLst>
          </p:cNvPr>
          <p:cNvSpPr/>
          <p:nvPr/>
        </p:nvSpPr>
        <p:spPr>
          <a:xfrm>
            <a:off x="2927350" y="2495550"/>
            <a:ext cx="362804" cy="723900"/>
          </a:xfrm>
          <a:custGeom>
            <a:avLst/>
            <a:gdLst>
              <a:gd name="connsiteX0" fmla="*/ 282575 w 362804"/>
              <a:gd name="connsiteY0" fmla="*/ 0 h 723900"/>
              <a:gd name="connsiteX1" fmla="*/ 352425 w 362804"/>
              <a:gd name="connsiteY1" fmla="*/ 149225 h 723900"/>
              <a:gd name="connsiteX2" fmla="*/ 352425 w 362804"/>
              <a:gd name="connsiteY2" fmla="*/ 301625 h 723900"/>
              <a:gd name="connsiteX3" fmla="*/ 257175 w 362804"/>
              <a:gd name="connsiteY3" fmla="*/ 469900 h 723900"/>
              <a:gd name="connsiteX4" fmla="*/ 0 w 362804"/>
              <a:gd name="connsiteY4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04" h="723900">
                <a:moveTo>
                  <a:pt x="282575" y="0"/>
                </a:moveTo>
                <a:cubicBezTo>
                  <a:pt x="311679" y="49477"/>
                  <a:pt x="340783" y="98954"/>
                  <a:pt x="352425" y="149225"/>
                </a:cubicBezTo>
                <a:cubicBezTo>
                  <a:pt x="364067" y="199496"/>
                  <a:pt x="368300" y="248179"/>
                  <a:pt x="352425" y="301625"/>
                </a:cubicBezTo>
                <a:cubicBezTo>
                  <a:pt x="336550" y="355071"/>
                  <a:pt x="315913" y="399521"/>
                  <a:pt x="257175" y="469900"/>
                </a:cubicBezTo>
                <a:cubicBezTo>
                  <a:pt x="198437" y="540279"/>
                  <a:pt x="99218" y="632089"/>
                  <a:pt x="0" y="723900"/>
                </a:cubicBezTo>
              </a:path>
            </a:pathLst>
          </a:custGeom>
          <a:noFill/>
          <a:ln w="15875">
            <a:solidFill>
              <a:srgbClr val="7030A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6343C434-E956-752A-C2EA-622DE1838A27}"/>
              </a:ext>
            </a:extLst>
          </p:cNvPr>
          <p:cNvSpPr/>
          <p:nvPr/>
        </p:nvSpPr>
        <p:spPr>
          <a:xfrm>
            <a:off x="3276600" y="2333625"/>
            <a:ext cx="698500" cy="615950"/>
          </a:xfrm>
          <a:custGeom>
            <a:avLst/>
            <a:gdLst>
              <a:gd name="connsiteX0" fmla="*/ 0 w 698500"/>
              <a:gd name="connsiteY0" fmla="*/ 0 h 615950"/>
              <a:gd name="connsiteX1" fmla="*/ 139700 w 698500"/>
              <a:gd name="connsiteY1" fmla="*/ 6350 h 615950"/>
              <a:gd name="connsiteX2" fmla="*/ 361950 w 698500"/>
              <a:gd name="connsiteY2" fmla="*/ 63500 h 615950"/>
              <a:gd name="connsiteX3" fmla="*/ 568325 w 698500"/>
              <a:gd name="connsiteY3" fmla="*/ 231775 h 615950"/>
              <a:gd name="connsiteX4" fmla="*/ 669925 w 698500"/>
              <a:gd name="connsiteY4" fmla="*/ 415925 h 615950"/>
              <a:gd name="connsiteX5" fmla="*/ 698500 w 698500"/>
              <a:gd name="connsiteY5" fmla="*/ 61595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500" h="615950">
                <a:moveTo>
                  <a:pt x="0" y="0"/>
                </a:moveTo>
                <a:lnTo>
                  <a:pt x="139700" y="6350"/>
                </a:lnTo>
                <a:cubicBezTo>
                  <a:pt x="200025" y="16933"/>
                  <a:pt x="290512" y="25929"/>
                  <a:pt x="361950" y="63500"/>
                </a:cubicBezTo>
                <a:cubicBezTo>
                  <a:pt x="433388" y="101071"/>
                  <a:pt x="516996" y="173038"/>
                  <a:pt x="568325" y="231775"/>
                </a:cubicBezTo>
                <a:cubicBezTo>
                  <a:pt x="619654" y="290512"/>
                  <a:pt x="648229" y="351896"/>
                  <a:pt x="669925" y="415925"/>
                </a:cubicBezTo>
                <a:cubicBezTo>
                  <a:pt x="691621" y="479954"/>
                  <a:pt x="695060" y="547952"/>
                  <a:pt x="698500" y="615950"/>
                </a:cubicBezTo>
              </a:path>
            </a:pathLst>
          </a:custGeom>
          <a:noFill/>
          <a:ln w="15875">
            <a:solidFill>
              <a:srgbClr val="7030A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Hexagon 89">
            <a:extLst>
              <a:ext uri="{FF2B5EF4-FFF2-40B4-BE49-F238E27FC236}">
                <a16:creationId xmlns:a16="http://schemas.microsoft.com/office/drawing/2014/main" id="{663287F1-36EE-91AF-4AD1-A5BEA5BAA3A2}"/>
              </a:ext>
            </a:extLst>
          </p:cNvPr>
          <p:cNvSpPr/>
          <p:nvPr/>
        </p:nvSpPr>
        <p:spPr>
          <a:xfrm>
            <a:off x="2809658" y="2062043"/>
            <a:ext cx="570255" cy="516015"/>
          </a:xfrm>
          <a:prstGeom prst="hexagon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GB" sz="105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HDAC</a:t>
            </a:r>
          </a:p>
        </p:txBody>
      </p:sp>
      <p:sp>
        <p:nvSpPr>
          <p:cNvPr id="102" name="object 35">
            <a:extLst>
              <a:ext uri="{FF2B5EF4-FFF2-40B4-BE49-F238E27FC236}">
                <a16:creationId xmlns:a16="http://schemas.microsoft.com/office/drawing/2014/main" id="{7F7A9D92-D83C-96AE-1414-8ABC4347A09E}"/>
              </a:ext>
            </a:extLst>
          </p:cNvPr>
          <p:cNvSpPr txBox="1"/>
          <p:nvPr/>
        </p:nvSpPr>
        <p:spPr>
          <a:xfrm>
            <a:off x="2163475" y="5147633"/>
            <a:ext cx="1842181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Deacetylase inhibition</a:t>
            </a:r>
            <a:b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to myeloma cell death</a:t>
            </a:r>
          </a:p>
        </p:txBody>
      </p:sp>
      <p:pic>
        <p:nvPicPr>
          <p:cNvPr id="104" name="Picture 103" descr="A yellow circles and lines&#10;&#10;Description automatically generated">
            <a:extLst>
              <a:ext uri="{FF2B5EF4-FFF2-40B4-BE49-F238E27FC236}">
                <a16:creationId xmlns:a16="http://schemas.microsoft.com/office/drawing/2014/main" id="{D3C7A385-16CD-F027-95E8-815DE0D78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62" y="3594840"/>
            <a:ext cx="520615" cy="399138"/>
          </a:xfrm>
          <a:prstGeom prst="rect">
            <a:avLst/>
          </a:prstGeom>
        </p:spPr>
      </p:pic>
      <p:pic>
        <p:nvPicPr>
          <p:cNvPr id="106" name="Picture 105" descr="A line of blue barrels&#10;&#10;Description automatically generated">
            <a:extLst>
              <a:ext uri="{FF2B5EF4-FFF2-40B4-BE49-F238E27FC236}">
                <a16:creationId xmlns:a16="http://schemas.microsoft.com/office/drawing/2014/main" id="{85417629-48E3-853E-64AE-05C34B38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97" y="3638342"/>
            <a:ext cx="638754" cy="296008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A768D1C-3932-FCCD-EEFE-02374C848353}"/>
              </a:ext>
            </a:extLst>
          </p:cNvPr>
          <p:cNvCxnSpPr>
            <a:cxnSpLocks/>
          </p:cNvCxnSpPr>
          <p:nvPr/>
        </p:nvCxnSpPr>
        <p:spPr>
          <a:xfrm>
            <a:off x="3076574" y="4544923"/>
            <a:ext cx="0" cy="57441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A8463965-06D1-6DDE-1F4B-C1041D3D6C9F}"/>
              </a:ext>
            </a:extLst>
          </p:cNvPr>
          <p:cNvSpPr/>
          <p:nvPr/>
        </p:nvSpPr>
        <p:spPr>
          <a:xfrm>
            <a:off x="327990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77A3432-7C22-5214-3711-D0F425CB1C3B}"/>
              </a:ext>
            </a:extLst>
          </p:cNvPr>
          <p:cNvSpPr/>
          <p:nvPr/>
        </p:nvSpPr>
        <p:spPr>
          <a:xfrm>
            <a:off x="3899026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20AE77-8453-D2DB-E0F4-6470E8D09740}"/>
              </a:ext>
            </a:extLst>
          </p:cNvPr>
          <p:cNvSpPr/>
          <p:nvPr/>
        </p:nvSpPr>
        <p:spPr>
          <a:xfrm>
            <a:off x="333149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81277C3-A561-98AE-C907-F7B037D90CFF}"/>
              </a:ext>
            </a:extLst>
          </p:cNvPr>
          <p:cNvSpPr/>
          <p:nvPr/>
        </p:nvSpPr>
        <p:spPr>
          <a:xfrm>
            <a:off x="3383089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0C9CC73-D773-06C8-EE00-0FE7D77331F8}"/>
              </a:ext>
            </a:extLst>
          </p:cNvPr>
          <p:cNvSpPr/>
          <p:nvPr/>
        </p:nvSpPr>
        <p:spPr>
          <a:xfrm>
            <a:off x="3434683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A2839FF-5626-94DD-4565-A19C2F1F591E}"/>
              </a:ext>
            </a:extLst>
          </p:cNvPr>
          <p:cNvSpPr/>
          <p:nvPr/>
        </p:nvSpPr>
        <p:spPr>
          <a:xfrm>
            <a:off x="3486277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7FB66E9-0147-90A0-C370-D6AC2AFCF416}"/>
              </a:ext>
            </a:extLst>
          </p:cNvPr>
          <p:cNvSpPr/>
          <p:nvPr/>
        </p:nvSpPr>
        <p:spPr>
          <a:xfrm>
            <a:off x="353787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3626F74-B7FB-5388-B42E-437856EE107E}"/>
              </a:ext>
            </a:extLst>
          </p:cNvPr>
          <p:cNvSpPr/>
          <p:nvPr/>
        </p:nvSpPr>
        <p:spPr>
          <a:xfrm>
            <a:off x="358946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6A47C19-6954-071C-C2B0-243A17BA7D83}"/>
              </a:ext>
            </a:extLst>
          </p:cNvPr>
          <p:cNvSpPr/>
          <p:nvPr/>
        </p:nvSpPr>
        <p:spPr>
          <a:xfrm>
            <a:off x="3641059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82ACF21-FA4A-65B0-9545-301FE59B8373}"/>
              </a:ext>
            </a:extLst>
          </p:cNvPr>
          <p:cNvSpPr/>
          <p:nvPr/>
        </p:nvSpPr>
        <p:spPr>
          <a:xfrm>
            <a:off x="3692653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3B43BA1-2CBA-0D07-4688-2A27116854D4}"/>
              </a:ext>
            </a:extLst>
          </p:cNvPr>
          <p:cNvSpPr/>
          <p:nvPr/>
        </p:nvSpPr>
        <p:spPr>
          <a:xfrm>
            <a:off x="3744247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6BBE078-4F0A-0E2A-0BB5-E6B6C05C4D69}"/>
              </a:ext>
            </a:extLst>
          </p:cNvPr>
          <p:cNvSpPr/>
          <p:nvPr/>
        </p:nvSpPr>
        <p:spPr>
          <a:xfrm>
            <a:off x="3795841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FE6BFC5-D0D8-972E-348F-9DBA6C3ABA9F}"/>
              </a:ext>
            </a:extLst>
          </p:cNvPr>
          <p:cNvSpPr/>
          <p:nvPr/>
        </p:nvSpPr>
        <p:spPr>
          <a:xfrm>
            <a:off x="3847435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A7A6DDF-A765-92E9-9302-51882A1BBFC2}"/>
              </a:ext>
            </a:extLst>
          </p:cNvPr>
          <p:cNvSpPr/>
          <p:nvPr/>
        </p:nvSpPr>
        <p:spPr>
          <a:xfrm>
            <a:off x="325767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1EB4773-B714-FFC8-A2D3-C78527DB3EB2}"/>
              </a:ext>
            </a:extLst>
          </p:cNvPr>
          <p:cNvSpPr/>
          <p:nvPr/>
        </p:nvSpPr>
        <p:spPr>
          <a:xfrm>
            <a:off x="330927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BDE2A2C-C6A0-EC0D-E070-92B69A34CD10}"/>
              </a:ext>
            </a:extLst>
          </p:cNvPr>
          <p:cNvSpPr/>
          <p:nvPr/>
        </p:nvSpPr>
        <p:spPr>
          <a:xfrm>
            <a:off x="3360864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0A9DC7D-39BF-0BDF-526F-927DE4DABC22}"/>
              </a:ext>
            </a:extLst>
          </p:cNvPr>
          <p:cNvSpPr/>
          <p:nvPr/>
        </p:nvSpPr>
        <p:spPr>
          <a:xfrm>
            <a:off x="3412458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0770D7C-0E6D-DF54-5B29-1F199C0D8F8B}"/>
              </a:ext>
            </a:extLst>
          </p:cNvPr>
          <p:cNvSpPr/>
          <p:nvPr/>
        </p:nvSpPr>
        <p:spPr>
          <a:xfrm>
            <a:off x="3464052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948E2359-DC0C-37E2-1B51-898856766E7D}"/>
              </a:ext>
            </a:extLst>
          </p:cNvPr>
          <p:cNvSpPr/>
          <p:nvPr/>
        </p:nvSpPr>
        <p:spPr>
          <a:xfrm>
            <a:off x="351564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C6FB1E6C-77AC-91DB-E03B-F2F83F1AD0DF}"/>
              </a:ext>
            </a:extLst>
          </p:cNvPr>
          <p:cNvSpPr/>
          <p:nvPr/>
        </p:nvSpPr>
        <p:spPr>
          <a:xfrm>
            <a:off x="356724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010551A-9B02-0CEB-D0FD-F60543190118}"/>
              </a:ext>
            </a:extLst>
          </p:cNvPr>
          <p:cNvSpPr/>
          <p:nvPr/>
        </p:nvSpPr>
        <p:spPr>
          <a:xfrm>
            <a:off x="3618834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39725D8-808E-096C-CFA8-26885B75FC20}"/>
              </a:ext>
            </a:extLst>
          </p:cNvPr>
          <p:cNvSpPr/>
          <p:nvPr/>
        </p:nvSpPr>
        <p:spPr>
          <a:xfrm>
            <a:off x="3670428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5733CE28-6062-86D7-B64C-0AD511D63B53}"/>
              </a:ext>
            </a:extLst>
          </p:cNvPr>
          <p:cNvSpPr/>
          <p:nvPr/>
        </p:nvSpPr>
        <p:spPr>
          <a:xfrm>
            <a:off x="3722022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679DB99-6BEC-D999-CFD4-0DBE5C81C90B}"/>
              </a:ext>
            </a:extLst>
          </p:cNvPr>
          <p:cNvSpPr/>
          <p:nvPr/>
        </p:nvSpPr>
        <p:spPr>
          <a:xfrm>
            <a:off x="377361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59F16BD-8040-654A-8B74-316AF8BBC0A8}"/>
              </a:ext>
            </a:extLst>
          </p:cNvPr>
          <p:cNvSpPr/>
          <p:nvPr/>
        </p:nvSpPr>
        <p:spPr>
          <a:xfrm>
            <a:off x="3825210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A14028FF-F3F3-024F-6064-5FE4F3A53B01}"/>
              </a:ext>
            </a:extLst>
          </p:cNvPr>
          <p:cNvSpPr/>
          <p:nvPr/>
        </p:nvSpPr>
        <p:spPr>
          <a:xfrm>
            <a:off x="3908551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265002E2-49B7-F882-98C5-B7A3DB64B351}"/>
              </a:ext>
            </a:extLst>
          </p:cNvPr>
          <p:cNvSpPr/>
          <p:nvPr/>
        </p:nvSpPr>
        <p:spPr>
          <a:xfrm>
            <a:off x="3876801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EB57B42-DA71-9563-2380-00243E88F4E6}"/>
              </a:ext>
            </a:extLst>
          </p:cNvPr>
          <p:cNvSpPr/>
          <p:nvPr/>
        </p:nvSpPr>
        <p:spPr>
          <a:xfrm>
            <a:off x="327990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F10FE39-6663-76A8-4E63-1CA9046B7DDA}"/>
              </a:ext>
            </a:extLst>
          </p:cNvPr>
          <p:cNvSpPr/>
          <p:nvPr/>
        </p:nvSpPr>
        <p:spPr>
          <a:xfrm>
            <a:off x="3899026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0C510E1-7EF2-87E1-182D-A833114CB315}"/>
              </a:ext>
            </a:extLst>
          </p:cNvPr>
          <p:cNvSpPr/>
          <p:nvPr/>
        </p:nvSpPr>
        <p:spPr>
          <a:xfrm>
            <a:off x="333149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3195CD1-C4AA-B1FF-9C2F-DA3BB4D6F368}"/>
              </a:ext>
            </a:extLst>
          </p:cNvPr>
          <p:cNvSpPr/>
          <p:nvPr/>
        </p:nvSpPr>
        <p:spPr>
          <a:xfrm>
            <a:off x="3383089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01139F35-EC27-7F9D-5AD6-1A983C6DD77F}"/>
              </a:ext>
            </a:extLst>
          </p:cNvPr>
          <p:cNvSpPr/>
          <p:nvPr/>
        </p:nvSpPr>
        <p:spPr>
          <a:xfrm>
            <a:off x="3434683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44476C2-666A-F525-790B-B13B71625F85}"/>
              </a:ext>
            </a:extLst>
          </p:cNvPr>
          <p:cNvSpPr/>
          <p:nvPr/>
        </p:nvSpPr>
        <p:spPr>
          <a:xfrm>
            <a:off x="3486277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18959228-83AB-28F0-0496-228D1BFE64BE}"/>
              </a:ext>
            </a:extLst>
          </p:cNvPr>
          <p:cNvSpPr/>
          <p:nvPr/>
        </p:nvSpPr>
        <p:spPr>
          <a:xfrm>
            <a:off x="353787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09A7DDD-2A4F-5089-B1E4-F7649B2601FE}"/>
              </a:ext>
            </a:extLst>
          </p:cNvPr>
          <p:cNvSpPr/>
          <p:nvPr/>
        </p:nvSpPr>
        <p:spPr>
          <a:xfrm>
            <a:off x="358946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08FF2EA-6FCA-0E89-004B-11324F8DB2EC}"/>
              </a:ext>
            </a:extLst>
          </p:cNvPr>
          <p:cNvSpPr/>
          <p:nvPr/>
        </p:nvSpPr>
        <p:spPr>
          <a:xfrm>
            <a:off x="3641059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6D1A4E1-0183-723C-646C-4474C3B036F7}"/>
              </a:ext>
            </a:extLst>
          </p:cNvPr>
          <p:cNvSpPr/>
          <p:nvPr/>
        </p:nvSpPr>
        <p:spPr>
          <a:xfrm>
            <a:off x="3692653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BC8B1BE1-3ED7-F452-787D-6A7A799573A3}"/>
              </a:ext>
            </a:extLst>
          </p:cNvPr>
          <p:cNvSpPr/>
          <p:nvPr/>
        </p:nvSpPr>
        <p:spPr>
          <a:xfrm>
            <a:off x="3744247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CFD18BDB-5796-D3F0-4662-BDCDD7A77E00}"/>
              </a:ext>
            </a:extLst>
          </p:cNvPr>
          <p:cNvSpPr/>
          <p:nvPr/>
        </p:nvSpPr>
        <p:spPr>
          <a:xfrm>
            <a:off x="3795841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D867385E-0829-D5A3-406D-DABEE82947D7}"/>
              </a:ext>
            </a:extLst>
          </p:cNvPr>
          <p:cNvSpPr/>
          <p:nvPr/>
        </p:nvSpPr>
        <p:spPr>
          <a:xfrm>
            <a:off x="3847435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AF84316-C5EB-C303-ACC9-83AE7C2620C5}"/>
              </a:ext>
            </a:extLst>
          </p:cNvPr>
          <p:cNvGrpSpPr/>
          <p:nvPr/>
        </p:nvGrpSpPr>
        <p:grpSpPr>
          <a:xfrm>
            <a:off x="3446621" y="3409773"/>
            <a:ext cx="418990" cy="210075"/>
            <a:chOff x="3446621" y="3360388"/>
            <a:chExt cx="333846" cy="167385"/>
          </a:xfrm>
        </p:grpSpPr>
        <p:pic>
          <p:nvPicPr>
            <p:cNvPr id="110" name="Picture 109" descr="A blue and pink swirly lines&#10;&#10;Description automatically generated with medium confidence">
              <a:extLst>
                <a:ext uri="{FF2B5EF4-FFF2-40B4-BE49-F238E27FC236}">
                  <a16:creationId xmlns:a16="http://schemas.microsoft.com/office/drawing/2014/main" id="{8D457B23-F7C4-2950-BDA3-CCFE7C66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621" y="3360850"/>
              <a:ext cx="333846" cy="166923"/>
            </a:xfrm>
            <a:prstGeom prst="rect">
              <a:avLst/>
            </a:prstGeom>
          </p:spPr>
        </p:pic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53A3254-E768-5170-51EF-CBF7779B9F29}"/>
                </a:ext>
              </a:extLst>
            </p:cNvPr>
            <p:cNvSpPr/>
            <p:nvPr/>
          </p:nvSpPr>
          <p:spPr>
            <a:xfrm>
              <a:off x="3527192" y="33603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67AC3C9-36BC-5479-310D-1479C073541B}"/>
                </a:ext>
              </a:extLst>
            </p:cNvPr>
            <p:cNvSpPr/>
            <p:nvPr/>
          </p:nvSpPr>
          <p:spPr>
            <a:xfrm>
              <a:off x="3704992" y="33635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7DABEA7-02B3-EAF1-06EB-9E8EDB588B48}"/>
                </a:ext>
              </a:extLst>
            </p:cNvPr>
            <p:cNvSpPr/>
            <p:nvPr/>
          </p:nvSpPr>
          <p:spPr>
            <a:xfrm>
              <a:off x="3577992" y="34143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E4DA119-F8A0-7814-48C2-F596BB710F02}"/>
                </a:ext>
              </a:extLst>
            </p:cNvPr>
            <p:cNvSpPr/>
            <p:nvPr/>
          </p:nvSpPr>
          <p:spPr>
            <a:xfrm>
              <a:off x="3698642" y="3427063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D09E679-623A-3404-F9A8-AF4224785AB5}"/>
                </a:ext>
              </a:extLst>
            </p:cNvPr>
            <p:cNvSpPr/>
            <p:nvPr/>
          </p:nvSpPr>
          <p:spPr>
            <a:xfrm>
              <a:off x="3498617" y="34238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F8F89A9-EC87-B5AF-E360-C2F891585D54}"/>
                </a:ext>
              </a:extLst>
            </p:cNvPr>
            <p:cNvSpPr/>
            <p:nvPr/>
          </p:nvSpPr>
          <p:spPr>
            <a:xfrm>
              <a:off x="3460517" y="346833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95F87F8-3974-F8B6-3DCE-6FE3FC0953CB}"/>
                </a:ext>
              </a:extLst>
            </p:cNvPr>
            <p:cNvSpPr/>
            <p:nvPr/>
          </p:nvSpPr>
          <p:spPr>
            <a:xfrm>
              <a:off x="3600217" y="3474688"/>
              <a:ext cx="43200" cy="43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2" name="Oval 191">
            <a:extLst>
              <a:ext uri="{FF2B5EF4-FFF2-40B4-BE49-F238E27FC236}">
                <a16:creationId xmlns:a16="http://schemas.microsoft.com/office/drawing/2014/main" id="{88FEBDB7-2853-66DC-4BB5-6C15196D46B6}"/>
              </a:ext>
            </a:extLst>
          </p:cNvPr>
          <p:cNvSpPr/>
          <p:nvPr/>
        </p:nvSpPr>
        <p:spPr>
          <a:xfrm>
            <a:off x="3956176" y="3571643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820B1A1-100B-D93D-218A-6EE2E40DA952}"/>
              </a:ext>
            </a:extLst>
          </p:cNvPr>
          <p:cNvSpPr/>
          <p:nvPr/>
        </p:nvSpPr>
        <p:spPr>
          <a:xfrm>
            <a:off x="3975226" y="36129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14F1C7B-C96F-03FB-3BB8-6503C0F2F99D}"/>
              </a:ext>
            </a:extLst>
          </p:cNvPr>
          <p:cNvSpPr/>
          <p:nvPr/>
        </p:nvSpPr>
        <p:spPr>
          <a:xfrm>
            <a:off x="3968876" y="365736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846B94D4-FF16-4FD8-FB6E-9B392252D351}"/>
              </a:ext>
            </a:extLst>
          </p:cNvPr>
          <p:cNvSpPr/>
          <p:nvPr/>
        </p:nvSpPr>
        <p:spPr>
          <a:xfrm>
            <a:off x="3953001" y="3689118"/>
            <a:ext cx="60861" cy="608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4260C52E-BBB9-0CDF-A70B-969A0632FC07}"/>
              </a:ext>
            </a:extLst>
          </p:cNvPr>
          <p:cNvGrpSpPr/>
          <p:nvPr/>
        </p:nvGrpSpPr>
        <p:grpSpPr>
          <a:xfrm flipH="1">
            <a:off x="3911190" y="3571643"/>
            <a:ext cx="83086" cy="178336"/>
            <a:chOff x="4654676" y="3479568"/>
            <a:chExt cx="83086" cy="178336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8F35B501-5675-1308-181E-5990AAFD5729}"/>
                </a:ext>
              </a:extLst>
            </p:cNvPr>
            <p:cNvSpPr/>
            <p:nvPr/>
          </p:nvSpPr>
          <p:spPr>
            <a:xfrm>
              <a:off x="4657851" y="3479568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3D31B36-E596-4A28-5E75-96AE66A1CFD8}"/>
                </a:ext>
              </a:extLst>
            </p:cNvPr>
            <p:cNvSpPr/>
            <p:nvPr/>
          </p:nvSpPr>
          <p:spPr>
            <a:xfrm>
              <a:off x="4676901" y="352084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226B5C7E-E74B-8D8B-A75C-2D0B28796723}"/>
                </a:ext>
              </a:extLst>
            </p:cNvPr>
            <p:cNvSpPr/>
            <p:nvPr/>
          </p:nvSpPr>
          <p:spPr>
            <a:xfrm>
              <a:off x="4670551" y="356529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328AFA4-131E-9AE0-32CA-FB239AE7E7ED}"/>
                </a:ext>
              </a:extLst>
            </p:cNvPr>
            <p:cNvSpPr/>
            <p:nvPr/>
          </p:nvSpPr>
          <p:spPr>
            <a:xfrm>
              <a:off x="4654676" y="3597043"/>
              <a:ext cx="60861" cy="60861"/>
            </a:xfrm>
            <a:prstGeom prst="ellipse">
              <a:avLst/>
            </a:prstGeom>
            <a:gradFill flip="none" rotWithShape="0">
              <a:gsLst>
                <a:gs pos="0">
                  <a:schemeClr val="accent1">
                    <a:lumMod val="75000"/>
                  </a:schemeClr>
                </a:gs>
                <a:gs pos="52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3" name="Freeform 202">
            <a:extLst>
              <a:ext uri="{FF2B5EF4-FFF2-40B4-BE49-F238E27FC236}">
                <a16:creationId xmlns:a16="http://schemas.microsoft.com/office/drawing/2014/main" id="{DB0C11B0-2541-E1F6-063F-EFF5B71D1E62}"/>
              </a:ext>
            </a:extLst>
          </p:cNvPr>
          <p:cNvSpPr/>
          <p:nvPr/>
        </p:nvSpPr>
        <p:spPr>
          <a:xfrm>
            <a:off x="4094878" y="3438582"/>
            <a:ext cx="533347" cy="354428"/>
          </a:xfrm>
          <a:custGeom>
            <a:avLst/>
            <a:gdLst>
              <a:gd name="connsiteX0" fmla="*/ 58664 w 533347"/>
              <a:gd name="connsiteY0" fmla="*/ 7549 h 354428"/>
              <a:gd name="connsiteX1" fmla="*/ 122164 w 533347"/>
              <a:gd name="connsiteY1" fmla="*/ 7549 h 354428"/>
              <a:gd name="connsiteX2" fmla="*/ 153914 w 533347"/>
              <a:gd name="connsiteY2" fmla="*/ 58349 h 354428"/>
              <a:gd name="connsiteX3" fmla="*/ 204714 w 533347"/>
              <a:gd name="connsiteY3" fmla="*/ 118674 h 354428"/>
              <a:gd name="connsiteX4" fmla="*/ 258689 w 533347"/>
              <a:gd name="connsiteY4" fmla="*/ 166299 h 354428"/>
              <a:gd name="connsiteX5" fmla="*/ 303139 w 533347"/>
              <a:gd name="connsiteY5" fmla="*/ 156774 h 354428"/>
              <a:gd name="connsiteX6" fmla="*/ 357114 w 533347"/>
              <a:gd name="connsiteY6" fmla="*/ 90099 h 354428"/>
              <a:gd name="connsiteX7" fmla="*/ 430139 w 533347"/>
              <a:gd name="connsiteY7" fmla="*/ 17074 h 354428"/>
              <a:gd name="connsiteX8" fmla="*/ 471414 w 533347"/>
              <a:gd name="connsiteY8" fmla="*/ 1199 h 354428"/>
              <a:gd name="connsiteX9" fmla="*/ 528564 w 533347"/>
              <a:gd name="connsiteY9" fmla="*/ 39299 h 354428"/>
              <a:gd name="connsiteX10" fmla="*/ 522214 w 533347"/>
              <a:gd name="connsiteY10" fmla="*/ 118674 h 354428"/>
              <a:gd name="connsiteX11" fmla="*/ 458714 w 533347"/>
              <a:gd name="connsiteY11" fmla="*/ 191699 h 354428"/>
              <a:gd name="connsiteX12" fmla="*/ 382514 w 533347"/>
              <a:gd name="connsiteY12" fmla="*/ 271074 h 354428"/>
              <a:gd name="connsiteX13" fmla="*/ 319014 w 533347"/>
              <a:gd name="connsiteY13" fmla="*/ 340924 h 354428"/>
              <a:gd name="connsiteX14" fmla="*/ 236464 w 533347"/>
              <a:gd name="connsiteY14" fmla="*/ 347274 h 354428"/>
              <a:gd name="connsiteX15" fmla="*/ 144389 w 533347"/>
              <a:gd name="connsiteY15" fmla="*/ 261549 h 354428"/>
              <a:gd name="connsiteX16" fmla="*/ 58664 w 533347"/>
              <a:gd name="connsiteY16" fmla="*/ 178999 h 354428"/>
              <a:gd name="connsiteX17" fmla="*/ 17389 w 533347"/>
              <a:gd name="connsiteY17" fmla="*/ 131374 h 354428"/>
              <a:gd name="connsiteX18" fmla="*/ 1514 w 533347"/>
              <a:gd name="connsiteY18" fmla="*/ 67874 h 354428"/>
              <a:gd name="connsiteX19" fmla="*/ 58664 w 533347"/>
              <a:gd name="connsiteY19" fmla="*/ 7549 h 3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3347" h="354428">
                <a:moveTo>
                  <a:pt x="58664" y="7549"/>
                </a:moveTo>
                <a:cubicBezTo>
                  <a:pt x="78772" y="-2505"/>
                  <a:pt x="106289" y="-918"/>
                  <a:pt x="122164" y="7549"/>
                </a:cubicBezTo>
                <a:cubicBezTo>
                  <a:pt x="138039" y="16016"/>
                  <a:pt x="140156" y="39828"/>
                  <a:pt x="153914" y="58349"/>
                </a:cubicBezTo>
                <a:cubicBezTo>
                  <a:pt x="167672" y="76870"/>
                  <a:pt x="187252" y="100682"/>
                  <a:pt x="204714" y="118674"/>
                </a:cubicBezTo>
                <a:cubicBezTo>
                  <a:pt x="222176" y="136666"/>
                  <a:pt x="242285" y="159949"/>
                  <a:pt x="258689" y="166299"/>
                </a:cubicBezTo>
                <a:cubicBezTo>
                  <a:pt x="275093" y="172649"/>
                  <a:pt x="286735" y="169474"/>
                  <a:pt x="303139" y="156774"/>
                </a:cubicBezTo>
                <a:cubicBezTo>
                  <a:pt x="319543" y="144074"/>
                  <a:pt x="335947" y="113382"/>
                  <a:pt x="357114" y="90099"/>
                </a:cubicBezTo>
                <a:cubicBezTo>
                  <a:pt x="378281" y="66816"/>
                  <a:pt x="411089" y="31891"/>
                  <a:pt x="430139" y="17074"/>
                </a:cubicBezTo>
                <a:cubicBezTo>
                  <a:pt x="449189" y="2257"/>
                  <a:pt x="455010" y="-2505"/>
                  <a:pt x="471414" y="1199"/>
                </a:cubicBezTo>
                <a:cubicBezTo>
                  <a:pt x="487818" y="4903"/>
                  <a:pt x="520097" y="19720"/>
                  <a:pt x="528564" y="39299"/>
                </a:cubicBezTo>
                <a:cubicBezTo>
                  <a:pt x="537031" y="58878"/>
                  <a:pt x="533856" y="93274"/>
                  <a:pt x="522214" y="118674"/>
                </a:cubicBezTo>
                <a:cubicBezTo>
                  <a:pt x="510572" y="144074"/>
                  <a:pt x="481997" y="166299"/>
                  <a:pt x="458714" y="191699"/>
                </a:cubicBezTo>
                <a:cubicBezTo>
                  <a:pt x="435431" y="217099"/>
                  <a:pt x="405797" y="246203"/>
                  <a:pt x="382514" y="271074"/>
                </a:cubicBezTo>
                <a:cubicBezTo>
                  <a:pt x="359231" y="295945"/>
                  <a:pt x="343356" y="328224"/>
                  <a:pt x="319014" y="340924"/>
                </a:cubicBezTo>
                <a:cubicBezTo>
                  <a:pt x="294672" y="353624"/>
                  <a:pt x="265568" y="360503"/>
                  <a:pt x="236464" y="347274"/>
                </a:cubicBezTo>
                <a:cubicBezTo>
                  <a:pt x="207360" y="334045"/>
                  <a:pt x="174022" y="289595"/>
                  <a:pt x="144389" y="261549"/>
                </a:cubicBezTo>
                <a:cubicBezTo>
                  <a:pt x="114756" y="233503"/>
                  <a:pt x="79831" y="200695"/>
                  <a:pt x="58664" y="178999"/>
                </a:cubicBezTo>
                <a:cubicBezTo>
                  <a:pt x="37497" y="157303"/>
                  <a:pt x="26914" y="149895"/>
                  <a:pt x="17389" y="131374"/>
                </a:cubicBezTo>
                <a:cubicBezTo>
                  <a:pt x="7864" y="112853"/>
                  <a:pt x="-4307" y="89570"/>
                  <a:pt x="1514" y="67874"/>
                </a:cubicBezTo>
                <a:cubicBezTo>
                  <a:pt x="7335" y="46178"/>
                  <a:pt x="38556" y="17603"/>
                  <a:pt x="58664" y="7549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100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1AFAC8-6800-F5CF-CF00-85BC0463FD66}"/>
              </a:ext>
            </a:extLst>
          </p:cNvPr>
          <p:cNvCxnSpPr>
            <a:cxnSpLocks/>
          </p:cNvCxnSpPr>
          <p:nvPr/>
        </p:nvCxnSpPr>
        <p:spPr>
          <a:xfrm>
            <a:off x="789144" y="5724637"/>
            <a:ext cx="5952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AC226B-690A-4EB9-A6F6-670ECFFC98E2}"/>
              </a:ext>
            </a:extLst>
          </p:cNvPr>
          <p:cNvCxnSpPr>
            <a:cxnSpLocks/>
          </p:cNvCxnSpPr>
          <p:nvPr/>
        </p:nvCxnSpPr>
        <p:spPr>
          <a:xfrm>
            <a:off x="789144" y="5992950"/>
            <a:ext cx="595236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90476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C4CBD-908E-A9A3-CB1C-5AE743DE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6625" y="1289200"/>
            <a:ext cx="7198751" cy="52631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1600" b="0" cap="none" spc="0" dirty="0">
                <a:solidFill>
                  <a:schemeClr val="tx1"/>
                </a:solidFill>
              </a:rPr>
              <a:t>The PANORAMA1 phase 3 trial investigated Pano-Vd vs Vd in patients </a:t>
            </a:r>
            <a:br>
              <a:rPr lang="en-GB" sz="1600" b="0" cap="none" spc="0" dirty="0">
                <a:solidFill>
                  <a:schemeClr val="tx1"/>
                </a:solidFill>
              </a:rPr>
            </a:br>
            <a:r>
              <a:rPr lang="en-GB" sz="1600" b="0" cap="none" spc="0" dirty="0">
                <a:solidFill>
                  <a:schemeClr val="tx1"/>
                </a:solidFill>
              </a:rPr>
              <a:t>who had received 1-3 previous treatment regimens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46B0A-5077-2C90-24DC-E9B593A4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Addition of Panobinostat to bortezomib and dexamethasone improved PFS in patients with rrmm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34E2D11-A611-AE59-DF19-7F71051370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HR, hazard ratio; (m)PFS, (median) progression-free survival; pano, panobinostat; RRMM, relapsed/refractory multiple myeloma; V, bortezomib </a:t>
            </a:r>
          </a:p>
          <a:p>
            <a:r>
              <a:rPr lang="en-GB" dirty="0">
                <a:solidFill>
                  <a:schemeClr val="tx2"/>
                </a:solidFill>
              </a:rPr>
              <a:t>San-Miguel JF, et al. Lancet Oncol. 2014;15:1195-1206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B20A4-AFE7-BEBB-FBC7-50EC30554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32" name="Picture 3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D13EFAF-F90D-31AA-988D-A0F26958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41" y="2202943"/>
            <a:ext cx="7424928" cy="3093720"/>
          </a:xfrm>
          <a:prstGeom prst="rect">
            <a:avLst/>
          </a:prstGeom>
        </p:spPr>
      </p:pic>
      <p:sp>
        <p:nvSpPr>
          <p:cNvPr id="33" name="object 35">
            <a:extLst>
              <a:ext uri="{FF2B5EF4-FFF2-40B4-BE49-F238E27FC236}">
                <a16:creationId xmlns:a16="http://schemas.microsoft.com/office/drawing/2014/main" id="{0B32D85F-58E4-8A83-ACDD-6586783722C1}"/>
              </a:ext>
            </a:extLst>
          </p:cNvPr>
          <p:cNvSpPr txBox="1"/>
          <p:nvPr/>
        </p:nvSpPr>
        <p:spPr>
          <a:xfrm>
            <a:off x="1933527" y="21927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C292864F-0131-07F8-ED54-3772039B6DDF}"/>
              </a:ext>
            </a:extLst>
          </p:cNvPr>
          <p:cNvSpPr txBox="1"/>
          <p:nvPr/>
        </p:nvSpPr>
        <p:spPr>
          <a:xfrm rot="16200000">
            <a:off x="360399" y="3644098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Progression-free survival (%)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0B492240-CA25-9C87-C77F-25061A158ADC}"/>
              </a:ext>
            </a:extLst>
          </p:cNvPr>
          <p:cNvSpPr txBox="1"/>
          <p:nvPr/>
        </p:nvSpPr>
        <p:spPr>
          <a:xfrm>
            <a:off x="1933527" y="277375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6F1B0956-6AFA-DF09-7931-0C15E2E6B6A5}"/>
              </a:ext>
            </a:extLst>
          </p:cNvPr>
          <p:cNvSpPr txBox="1"/>
          <p:nvPr/>
        </p:nvSpPr>
        <p:spPr>
          <a:xfrm>
            <a:off x="1933527" y="33738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F5F45B77-2E07-E2D0-6D38-CBE351FA2F0B}"/>
              </a:ext>
            </a:extLst>
          </p:cNvPr>
          <p:cNvSpPr txBox="1"/>
          <p:nvPr/>
        </p:nvSpPr>
        <p:spPr>
          <a:xfrm>
            <a:off x="1933527" y="397072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3CE1FBCB-4954-9583-FD39-5BC08A4D3018}"/>
              </a:ext>
            </a:extLst>
          </p:cNvPr>
          <p:cNvSpPr txBox="1"/>
          <p:nvPr/>
        </p:nvSpPr>
        <p:spPr>
          <a:xfrm>
            <a:off x="1933527" y="4561278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BAD98C84-EA6C-CCCD-466F-DDA475AEF48F}"/>
              </a:ext>
            </a:extLst>
          </p:cNvPr>
          <p:cNvSpPr txBox="1"/>
          <p:nvPr/>
        </p:nvSpPr>
        <p:spPr>
          <a:xfrm>
            <a:off x="1933527" y="51677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6E5997E1-7415-6165-3551-93AFD8021FDC}"/>
              </a:ext>
            </a:extLst>
          </p:cNvPr>
          <p:cNvSpPr txBox="1"/>
          <p:nvPr/>
        </p:nvSpPr>
        <p:spPr>
          <a:xfrm>
            <a:off x="22102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9AEE6624-F64B-4555-070E-6B87ADAAB268}"/>
              </a:ext>
            </a:extLst>
          </p:cNvPr>
          <p:cNvSpPr txBox="1"/>
          <p:nvPr/>
        </p:nvSpPr>
        <p:spPr>
          <a:xfrm>
            <a:off x="26166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11A5A8B0-6932-14E1-AA38-47D253F64E2A}"/>
              </a:ext>
            </a:extLst>
          </p:cNvPr>
          <p:cNvSpPr txBox="1"/>
          <p:nvPr/>
        </p:nvSpPr>
        <p:spPr>
          <a:xfrm>
            <a:off x="30199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7E642514-0124-4A52-56EF-D09C8B328F1F}"/>
              </a:ext>
            </a:extLst>
          </p:cNvPr>
          <p:cNvSpPr txBox="1"/>
          <p:nvPr/>
        </p:nvSpPr>
        <p:spPr>
          <a:xfrm>
            <a:off x="34231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5">
            <a:extLst>
              <a:ext uri="{FF2B5EF4-FFF2-40B4-BE49-F238E27FC236}">
                <a16:creationId xmlns:a16="http://schemas.microsoft.com/office/drawing/2014/main" id="{450AD969-DED5-946E-CDEE-C54CAA74C008}"/>
              </a:ext>
            </a:extLst>
          </p:cNvPr>
          <p:cNvSpPr txBox="1"/>
          <p:nvPr/>
        </p:nvSpPr>
        <p:spPr>
          <a:xfrm>
            <a:off x="1112056" y="5651451"/>
            <a:ext cx="950351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at risk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</a:t>
            </a:r>
            <a:r>
              <a:rPr lang="en-GB" sz="100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-Vd</a:t>
            </a:r>
          </a:p>
          <a:p>
            <a:pPr marR="0" lvl="0" algn="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b="1" i="0" u="none" strike="noStrike" kern="1200" cap="none" spc="-15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Vd</a:t>
            </a:r>
            <a:endParaRPr kumimoji="0" lang="en-GB" sz="1000" b="1" i="0" u="none" strike="noStrike" kern="1200" cap="none" spc="0" normalizeH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E8041880-1E44-A50F-F386-5F116AD72C6C}"/>
              </a:ext>
            </a:extLst>
          </p:cNvPr>
          <p:cNvSpPr txBox="1"/>
          <p:nvPr/>
        </p:nvSpPr>
        <p:spPr>
          <a:xfrm>
            <a:off x="2210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381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5">
            <a:extLst>
              <a:ext uri="{FF2B5EF4-FFF2-40B4-BE49-F238E27FC236}">
                <a16:creationId xmlns:a16="http://schemas.microsoft.com/office/drawing/2014/main" id="{64EEDEB6-3D13-1F94-C495-7A78C69845C9}"/>
              </a:ext>
            </a:extLst>
          </p:cNvPr>
          <p:cNvSpPr txBox="1"/>
          <p:nvPr/>
        </p:nvSpPr>
        <p:spPr>
          <a:xfrm>
            <a:off x="26008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object 35">
            <a:extLst>
              <a:ext uri="{FF2B5EF4-FFF2-40B4-BE49-F238E27FC236}">
                <a16:creationId xmlns:a16="http://schemas.microsoft.com/office/drawing/2014/main" id="{A49890B2-D6C2-8348-7859-EEBE8B68AE43}"/>
              </a:ext>
            </a:extLst>
          </p:cNvPr>
          <p:cNvSpPr txBox="1"/>
          <p:nvPr/>
        </p:nvSpPr>
        <p:spPr>
          <a:xfrm>
            <a:off x="30294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object 35">
            <a:extLst>
              <a:ext uri="{FF2B5EF4-FFF2-40B4-BE49-F238E27FC236}">
                <a16:creationId xmlns:a16="http://schemas.microsoft.com/office/drawing/2014/main" id="{DF7E3D78-57AD-BB2A-DFCE-F130183D8507}"/>
              </a:ext>
            </a:extLst>
          </p:cNvPr>
          <p:cNvSpPr txBox="1"/>
          <p:nvPr/>
        </p:nvSpPr>
        <p:spPr>
          <a:xfrm>
            <a:off x="34231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185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object 35">
            <a:extLst>
              <a:ext uri="{FF2B5EF4-FFF2-40B4-BE49-F238E27FC236}">
                <a16:creationId xmlns:a16="http://schemas.microsoft.com/office/drawing/2014/main" id="{39AA87D6-43AD-44AE-8C5D-C56C8FCD80E2}"/>
              </a:ext>
            </a:extLst>
          </p:cNvPr>
          <p:cNvSpPr txBox="1"/>
          <p:nvPr/>
        </p:nvSpPr>
        <p:spPr>
          <a:xfrm>
            <a:off x="38263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143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object 35">
            <a:extLst>
              <a:ext uri="{FF2B5EF4-FFF2-40B4-BE49-F238E27FC236}">
                <a16:creationId xmlns:a16="http://schemas.microsoft.com/office/drawing/2014/main" id="{17BF83F5-7352-8BC9-C8A3-7D40D2B3A5D0}"/>
              </a:ext>
            </a:extLst>
          </p:cNvPr>
          <p:cNvSpPr txBox="1"/>
          <p:nvPr/>
        </p:nvSpPr>
        <p:spPr>
          <a:xfrm>
            <a:off x="42454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kumimoji="0" lang="en-GB" sz="1000" i="0" u="none" strike="noStrike" kern="1200" cap="none" spc="-15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bject 35">
            <a:extLst>
              <a:ext uri="{FF2B5EF4-FFF2-40B4-BE49-F238E27FC236}">
                <a16:creationId xmlns:a16="http://schemas.microsoft.com/office/drawing/2014/main" id="{2959EC26-0F22-04AC-7D1D-5B6021A3B93A}"/>
              </a:ext>
            </a:extLst>
          </p:cNvPr>
          <p:cNvSpPr txBox="1"/>
          <p:nvPr/>
        </p:nvSpPr>
        <p:spPr>
          <a:xfrm>
            <a:off x="46486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71" name="object 35">
            <a:extLst>
              <a:ext uri="{FF2B5EF4-FFF2-40B4-BE49-F238E27FC236}">
                <a16:creationId xmlns:a16="http://schemas.microsoft.com/office/drawing/2014/main" id="{93934D93-B8A6-76AD-0B3A-B82557FF69F0}"/>
              </a:ext>
            </a:extLst>
          </p:cNvPr>
          <p:cNvSpPr txBox="1"/>
          <p:nvPr/>
        </p:nvSpPr>
        <p:spPr>
          <a:xfrm>
            <a:off x="50455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2" name="object 35">
            <a:extLst>
              <a:ext uri="{FF2B5EF4-FFF2-40B4-BE49-F238E27FC236}">
                <a16:creationId xmlns:a16="http://schemas.microsoft.com/office/drawing/2014/main" id="{52F81DFE-182B-A6F3-1CD3-12391DDC064F}"/>
              </a:ext>
            </a:extLst>
          </p:cNvPr>
          <p:cNvSpPr txBox="1"/>
          <p:nvPr/>
        </p:nvSpPr>
        <p:spPr>
          <a:xfrm>
            <a:off x="54678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3" name="object 35">
            <a:extLst>
              <a:ext uri="{FF2B5EF4-FFF2-40B4-BE49-F238E27FC236}">
                <a16:creationId xmlns:a16="http://schemas.microsoft.com/office/drawing/2014/main" id="{D08CB77E-CECA-5D25-CBA5-9DCE83069CC0}"/>
              </a:ext>
            </a:extLst>
          </p:cNvPr>
          <p:cNvSpPr txBox="1"/>
          <p:nvPr/>
        </p:nvSpPr>
        <p:spPr>
          <a:xfrm>
            <a:off x="5893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74" name="object 35">
            <a:extLst>
              <a:ext uri="{FF2B5EF4-FFF2-40B4-BE49-F238E27FC236}">
                <a16:creationId xmlns:a16="http://schemas.microsoft.com/office/drawing/2014/main" id="{805D85F2-188C-BCE9-D219-7B575F708547}"/>
              </a:ext>
            </a:extLst>
          </p:cNvPr>
          <p:cNvSpPr txBox="1"/>
          <p:nvPr/>
        </p:nvSpPr>
        <p:spPr>
          <a:xfrm>
            <a:off x="62742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F30CB6F2-3D86-D342-E286-9D17DE2B2427}"/>
              </a:ext>
            </a:extLst>
          </p:cNvPr>
          <p:cNvSpPr txBox="1"/>
          <p:nvPr/>
        </p:nvSpPr>
        <p:spPr>
          <a:xfrm>
            <a:off x="669973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E6FCE2DB-3658-46F5-D435-2BFAEA30504F}"/>
              </a:ext>
            </a:extLst>
          </p:cNvPr>
          <p:cNvSpPr txBox="1"/>
          <p:nvPr/>
        </p:nvSpPr>
        <p:spPr>
          <a:xfrm>
            <a:off x="71029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bject 35">
            <a:extLst>
              <a:ext uri="{FF2B5EF4-FFF2-40B4-BE49-F238E27FC236}">
                <a16:creationId xmlns:a16="http://schemas.microsoft.com/office/drawing/2014/main" id="{84194231-D7A6-E9B0-277B-33483B2CA5B3}"/>
              </a:ext>
            </a:extLst>
          </p:cNvPr>
          <p:cNvSpPr txBox="1"/>
          <p:nvPr/>
        </p:nvSpPr>
        <p:spPr>
          <a:xfrm>
            <a:off x="95731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object 35">
            <a:extLst>
              <a:ext uri="{FF2B5EF4-FFF2-40B4-BE49-F238E27FC236}">
                <a16:creationId xmlns:a16="http://schemas.microsoft.com/office/drawing/2014/main" id="{1D449CFF-CB95-A451-2262-7306D97115CE}"/>
              </a:ext>
            </a:extLst>
          </p:cNvPr>
          <p:cNvSpPr txBox="1"/>
          <p:nvPr/>
        </p:nvSpPr>
        <p:spPr>
          <a:xfrm>
            <a:off x="91444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9" name="object 35">
            <a:extLst>
              <a:ext uri="{FF2B5EF4-FFF2-40B4-BE49-F238E27FC236}">
                <a16:creationId xmlns:a16="http://schemas.microsoft.com/office/drawing/2014/main" id="{FC5F7889-E623-6AB3-87C6-1CCDCB746854}"/>
              </a:ext>
            </a:extLst>
          </p:cNvPr>
          <p:cNvSpPr txBox="1"/>
          <p:nvPr/>
        </p:nvSpPr>
        <p:spPr>
          <a:xfrm>
            <a:off x="87380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object 35">
            <a:extLst>
              <a:ext uri="{FF2B5EF4-FFF2-40B4-BE49-F238E27FC236}">
                <a16:creationId xmlns:a16="http://schemas.microsoft.com/office/drawing/2014/main" id="{B63516EA-3042-2043-DF5F-3835DECB74CE}"/>
              </a:ext>
            </a:extLst>
          </p:cNvPr>
          <p:cNvSpPr txBox="1"/>
          <p:nvPr/>
        </p:nvSpPr>
        <p:spPr>
          <a:xfrm>
            <a:off x="833486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1957A70A-3F45-E450-CFC3-09A604C54609}"/>
              </a:ext>
            </a:extLst>
          </p:cNvPr>
          <p:cNvSpPr txBox="1"/>
          <p:nvPr/>
        </p:nvSpPr>
        <p:spPr>
          <a:xfrm>
            <a:off x="7922114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object 35">
            <a:extLst>
              <a:ext uri="{FF2B5EF4-FFF2-40B4-BE49-F238E27FC236}">
                <a16:creationId xmlns:a16="http://schemas.microsoft.com/office/drawing/2014/main" id="{AD1F1C63-7638-F6FA-3568-350B3040B7E2}"/>
              </a:ext>
            </a:extLst>
          </p:cNvPr>
          <p:cNvSpPr txBox="1"/>
          <p:nvPr/>
        </p:nvSpPr>
        <p:spPr>
          <a:xfrm>
            <a:off x="7506189" y="5789950"/>
            <a:ext cx="3021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5140C-E9CD-325A-26E3-71EC933B04D1}"/>
              </a:ext>
            </a:extLst>
          </p:cNvPr>
          <p:cNvSpPr txBox="1"/>
          <p:nvPr/>
        </p:nvSpPr>
        <p:spPr>
          <a:xfrm>
            <a:off x="6850820" y="2542078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HR (95% CI) for 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PanoVd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vs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0.63 (0.52, 0.76); p&lt;0.0001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586D36-0237-32DF-9F0A-3E71A1589693}"/>
              </a:ext>
            </a:extLst>
          </p:cNvPr>
          <p:cNvSpPr txBox="1"/>
          <p:nvPr/>
        </p:nvSpPr>
        <p:spPr>
          <a:xfrm>
            <a:off x="4926493" y="4917926"/>
            <a:ext cx="156645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 mPFS: 8.1 months</a:t>
            </a: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91EC5E60-9A1D-0BF1-B095-F7D47B8AC3F3}"/>
              </a:ext>
            </a:extLst>
          </p:cNvPr>
          <p:cNvSpPr txBox="1"/>
          <p:nvPr/>
        </p:nvSpPr>
        <p:spPr>
          <a:xfrm>
            <a:off x="38327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id="{DF53BADE-0393-B1A2-D326-2AE6104273B8}"/>
              </a:ext>
            </a:extLst>
          </p:cNvPr>
          <p:cNvSpPr txBox="1"/>
          <p:nvPr/>
        </p:nvSpPr>
        <p:spPr>
          <a:xfrm>
            <a:off x="42359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79AAFEEC-674A-9F22-0283-7D555E5236AC}"/>
              </a:ext>
            </a:extLst>
          </p:cNvPr>
          <p:cNvSpPr txBox="1"/>
          <p:nvPr/>
        </p:nvSpPr>
        <p:spPr>
          <a:xfrm>
            <a:off x="46486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id="{3D2834AA-56CD-DB0C-58B1-62E2C44D973E}"/>
              </a:ext>
            </a:extLst>
          </p:cNvPr>
          <p:cNvSpPr txBox="1"/>
          <p:nvPr/>
        </p:nvSpPr>
        <p:spPr>
          <a:xfrm>
            <a:off x="50423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:a16="http://schemas.microsoft.com/office/drawing/2014/main" id="{16D1E7AB-432E-DDA9-A632-F87E3B708C11}"/>
              </a:ext>
            </a:extLst>
          </p:cNvPr>
          <p:cNvSpPr txBox="1"/>
          <p:nvPr/>
        </p:nvSpPr>
        <p:spPr>
          <a:xfrm>
            <a:off x="54710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object 35">
            <a:extLst>
              <a:ext uri="{FF2B5EF4-FFF2-40B4-BE49-F238E27FC236}">
                <a16:creationId xmlns:a16="http://schemas.microsoft.com/office/drawing/2014/main" id="{01B1266A-5BAF-A11E-416A-A14D18A1C89A}"/>
              </a:ext>
            </a:extLst>
          </p:cNvPr>
          <p:cNvSpPr txBox="1"/>
          <p:nvPr/>
        </p:nvSpPr>
        <p:spPr>
          <a:xfrm>
            <a:off x="58774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object 35">
            <a:extLst>
              <a:ext uri="{FF2B5EF4-FFF2-40B4-BE49-F238E27FC236}">
                <a16:creationId xmlns:a16="http://schemas.microsoft.com/office/drawing/2014/main" id="{29018C3A-3DBE-2F1D-DAD1-69D169080735}"/>
              </a:ext>
            </a:extLst>
          </p:cNvPr>
          <p:cNvSpPr txBox="1"/>
          <p:nvPr/>
        </p:nvSpPr>
        <p:spPr>
          <a:xfrm>
            <a:off x="62774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691BB609-E4ED-3EC0-EE64-6AA9EDF9D52A}"/>
              </a:ext>
            </a:extLst>
          </p:cNvPr>
          <p:cNvSpPr txBox="1"/>
          <p:nvPr/>
        </p:nvSpPr>
        <p:spPr>
          <a:xfrm>
            <a:off x="66933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7008E3F9-CDD6-5EBD-C08B-AC8B19BD3BF6}"/>
              </a:ext>
            </a:extLst>
          </p:cNvPr>
          <p:cNvSpPr txBox="1"/>
          <p:nvPr/>
        </p:nvSpPr>
        <p:spPr>
          <a:xfrm>
            <a:off x="710613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989BEC4F-3857-EA1C-810A-64AC2D85C657}"/>
              </a:ext>
            </a:extLst>
          </p:cNvPr>
          <p:cNvSpPr txBox="1"/>
          <p:nvPr/>
        </p:nvSpPr>
        <p:spPr>
          <a:xfrm>
            <a:off x="75093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D14BCC38-F322-58C6-619D-2CD6917E1E5A}"/>
              </a:ext>
            </a:extLst>
          </p:cNvPr>
          <p:cNvSpPr txBox="1"/>
          <p:nvPr/>
        </p:nvSpPr>
        <p:spPr>
          <a:xfrm>
            <a:off x="79221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35">
            <a:extLst>
              <a:ext uri="{FF2B5EF4-FFF2-40B4-BE49-F238E27FC236}">
                <a16:creationId xmlns:a16="http://schemas.microsoft.com/office/drawing/2014/main" id="{3D8FC752-85DB-3A22-46B1-CAA26D1755A7}"/>
              </a:ext>
            </a:extLst>
          </p:cNvPr>
          <p:cNvSpPr txBox="1"/>
          <p:nvPr/>
        </p:nvSpPr>
        <p:spPr>
          <a:xfrm>
            <a:off x="95508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C4D0D798-E51C-8F78-B1C8-885D32EFC6D7}"/>
              </a:ext>
            </a:extLst>
          </p:cNvPr>
          <p:cNvSpPr txBox="1"/>
          <p:nvPr/>
        </p:nvSpPr>
        <p:spPr>
          <a:xfrm>
            <a:off x="9144489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E6FA67DC-E08D-F1DE-20E2-E7B70D46D392}"/>
              </a:ext>
            </a:extLst>
          </p:cNvPr>
          <p:cNvSpPr txBox="1"/>
          <p:nvPr/>
        </p:nvSpPr>
        <p:spPr>
          <a:xfrm>
            <a:off x="874126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000" i="0" u="none" strike="noStrike" kern="1200" cap="none" spc="-15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3487AB08-D360-FCC1-A557-3AB29F81CD80}"/>
              </a:ext>
            </a:extLst>
          </p:cNvPr>
          <p:cNvSpPr txBox="1"/>
          <p:nvPr/>
        </p:nvSpPr>
        <p:spPr>
          <a:xfrm>
            <a:off x="8328514" y="5332803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GB" sz="10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5">
            <a:extLst>
              <a:ext uri="{FF2B5EF4-FFF2-40B4-BE49-F238E27FC236}">
                <a16:creationId xmlns:a16="http://schemas.microsoft.com/office/drawing/2014/main" id="{6112FFA7-9A9C-EFCD-8F20-156ABCBDFA73}"/>
              </a:ext>
            </a:extLst>
          </p:cNvPr>
          <p:cNvSpPr txBox="1"/>
          <p:nvPr/>
        </p:nvSpPr>
        <p:spPr>
          <a:xfrm>
            <a:off x="4539255" y="5514546"/>
            <a:ext cx="2991229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(months)</a:t>
            </a:r>
            <a:endParaRPr kumimoji="0" lang="en-GB" sz="12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61B33-6F81-6AD9-4449-FCB7504D5E6F}"/>
              </a:ext>
            </a:extLst>
          </p:cNvPr>
          <p:cNvSpPr txBox="1"/>
          <p:nvPr/>
        </p:nvSpPr>
        <p:spPr>
          <a:xfrm>
            <a:off x="7759221" y="4315922"/>
            <a:ext cx="201529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Pano-Vd mPFS: 12.0 months</a:t>
            </a:r>
          </a:p>
        </p:txBody>
      </p:sp>
    </p:spTree>
    <p:extLst>
      <p:ext uri="{BB962C8B-B14F-4D97-AF65-F5344CB8AC3E}">
        <p14:creationId xmlns:p14="http://schemas.microsoft.com/office/powerpoint/2010/main" val="1043777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0906DF9-2374-A769-FC9B-880C1FE334B5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3572933" y="1562100"/>
          <a:ext cx="8011051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627">
                  <a:extLst>
                    <a:ext uri="{9D8B030D-6E8A-4147-A177-3AD203B41FA5}">
                      <a16:colId xmlns:a16="http://schemas.microsoft.com/office/drawing/2014/main" val="3556356092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280604131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1337531005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45707622"/>
                    </a:ext>
                  </a:extLst>
                </a:gridCol>
                <a:gridCol w="1646106">
                  <a:extLst>
                    <a:ext uri="{9D8B030D-6E8A-4147-A177-3AD203B41FA5}">
                      <a16:colId xmlns:a16="http://schemas.microsoft.com/office/drawing/2014/main" val="3578084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KarMMa-1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(n=140)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KarMMa-3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(n=254)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CARTITUDE-1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(n=113)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CARTITUDE-4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/>
                      <a:r>
                        <a:rPr lang="en-GB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(n=208)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ide-cel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cilta-cel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population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prior lines of therapy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2-4 prior lines of therapy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prior lines of </a:t>
                      </a: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therapy</a:t>
                      </a:r>
                      <a:r>
                        <a:rPr lang="en-GB" sz="140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a,b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prior lines of therapy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53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8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months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41.4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6,c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8198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9DD1608-15E4-FC84-E422-9AF5A8D4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Emerging evidence supports the use of CAR-T therapies in patients with early rrmm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3C686-6CE2-43A1-0897-E7F97B00D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DE17F-B9D0-CEBA-DCA6-5C3BD4DFB02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sz="1200" baseline="30000" dirty="0"/>
              <a:t>a</a:t>
            </a:r>
            <a:r>
              <a:rPr lang="en-GB" sz="1200" dirty="0"/>
              <a:t> Including a PI, IMiD and an anti-CD38 antibody. </a:t>
            </a:r>
            <a:r>
              <a:rPr lang="en-GB" sz="1200" baseline="30000" dirty="0"/>
              <a:t>b</a:t>
            </a:r>
            <a:r>
              <a:rPr lang="en-GB" sz="1200" dirty="0"/>
              <a:t> Or were double-refractory to a PI and IMiD. </a:t>
            </a:r>
            <a:r>
              <a:rPr lang="en-GB" sz="1200" baseline="30000" dirty="0"/>
              <a:t>c</a:t>
            </a:r>
            <a:r>
              <a:rPr lang="en-GB" sz="1200" dirty="0"/>
              <a:t> mOS was not reached after a median follow-up of 33.4 months. </a:t>
            </a:r>
            <a:r>
              <a:rPr lang="en-GB" sz="1200" baseline="30000" dirty="0"/>
              <a:t>d</a:t>
            </a:r>
            <a:r>
              <a:rPr lang="en-GB" sz="1200" dirty="0"/>
              <a:t> All </a:t>
            </a:r>
            <a:r>
              <a:rPr lang="en-GB" sz="1200" dirty="0">
                <a:solidFill>
                  <a:schemeClr val="tx2"/>
                </a:solidFill>
              </a:rPr>
              <a:t>patients had lenalidomide resistance and had received a PI and IMiD. </a:t>
            </a:r>
            <a:r>
              <a:rPr lang="en-GB" sz="1200" baseline="30000" dirty="0">
                <a:solidFill>
                  <a:schemeClr val="tx2"/>
                </a:solidFill>
              </a:rPr>
              <a:t>e</a:t>
            </a:r>
            <a:r>
              <a:rPr lang="en-GB" sz="1200" dirty="0">
                <a:solidFill>
                  <a:schemeClr val="tx2"/>
                </a:solidFill>
              </a:rPr>
              <a:t> mOS and mPFS were not reached after a median follow-up of 15.9 months</a:t>
            </a:r>
          </a:p>
          <a:p>
            <a:r>
              <a:rPr lang="en-GB" sz="1200" dirty="0">
                <a:solidFill>
                  <a:schemeClr val="tx2"/>
                </a:solidFill>
              </a:rPr>
              <a:t>CAR-T, chimeric antigen receptor T-cell; cilta-cel, ciltacabtagene autoleucel; ide-cel, idecabtagene vicleucel; IMiD, immunomodulatory agent; mOS, median overall survival; mPFS, median progression-free survival; NR, not reported; ORR, overall response rate; PI, proteasome inhibitor; </a:t>
            </a:r>
            <a:r>
              <a:rPr lang="en-GB" dirty="0">
                <a:solidFill>
                  <a:schemeClr val="tx2"/>
                </a:solidFill>
              </a:rPr>
              <a:t>RRMM, relapsed/refractory multiple myeloma; TCR, T-cell receptor</a:t>
            </a:r>
            <a:endParaRPr lang="en-GB" sz="12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sz="1200" dirty="0">
                <a:solidFill>
                  <a:schemeClr val="tx2"/>
                </a:solidFill>
              </a:rPr>
              <a:t>1. Cornell RF and Kassim AA. Bone Marrow Transplant. 2016;51:479-491. 2. Munshi NC, et al. New Engl J Med. 2021;384:705-716; 3. Rodriguez Otero P, et al. Blood. 2023;142 (suppl 1):1028; 4. BMS Press Release. Available from: </a:t>
            </a:r>
            <a:r>
              <a:rPr lang="en-GB" sz="12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https://shorturl.at/dhBE7</a:t>
            </a:r>
            <a:r>
              <a:rPr lang="en-GB" sz="1200" dirty="0">
                <a:solidFill>
                  <a:schemeClr val="tx2"/>
                </a:solidFill>
              </a:rPr>
              <a:t> (last accessed: April 2024); 5. Berdeja JG, et al. Lancet. 2021;398:314-324; 6. Munshi N, et al. Hemasphere. 2023;7(Suppl):e6102468; 7. San-Miguel J, et al. New Engl J Med. 2023;389:335-347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6EA2-3ED1-44AD-326D-F0EEFD1BA42C}"/>
              </a:ext>
            </a:extLst>
          </p:cNvPr>
          <p:cNvSpPr/>
          <p:nvPr/>
        </p:nvSpPr>
        <p:spPr>
          <a:xfrm>
            <a:off x="6686550" y="2543175"/>
            <a:ext cx="1524000" cy="4667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645D-5E86-0225-874F-03015E3045D7}"/>
              </a:ext>
            </a:extLst>
          </p:cNvPr>
          <p:cNvSpPr/>
          <p:nvPr/>
        </p:nvSpPr>
        <p:spPr>
          <a:xfrm>
            <a:off x="10000192" y="2543175"/>
            <a:ext cx="1524000" cy="4667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86F58DDC-008A-2127-91D0-2565A818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5" y="2059813"/>
            <a:ext cx="1524000" cy="2578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7BC44-ED67-E176-FFB6-B85701E6C7C8}"/>
              </a:ext>
            </a:extLst>
          </p:cNvPr>
          <p:cNvSpPr txBox="1"/>
          <p:nvPr/>
        </p:nvSpPr>
        <p:spPr>
          <a:xfrm>
            <a:off x="596612" y="1382099"/>
            <a:ext cx="252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Mechanism of action</a:t>
            </a:r>
            <a:r>
              <a:rPr lang="en-GB" sz="1400" b="1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bject 35">
            <a:extLst>
              <a:ext uri="{FF2B5EF4-FFF2-40B4-BE49-F238E27FC236}">
                <a16:creationId xmlns:a16="http://schemas.microsoft.com/office/drawing/2014/main" id="{E68B59E7-9298-CD7D-DC13-6F008C30B09E}"/>
              </a:ext>
            </a:extLst>
          </p:cNvPr>
          <p:cNvSpPr txBox="1"/>
          <p:nvPr/>
        </p:nvSpPr>
        <p:spPr>
          <a:xfrm>
            <a:off x="837976" y="4840995"/>
            <a:ext cx="184218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10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 cell death</a:t>
            </a:r>
          </a:p>
        </p:txBody>
      </p:sp>
      <p:sp>
        <p:nvSpPr>
          <p:cNvPr id="14" name="object 35">
            <a:extLst>
              <a:ext uri="{FF2B5EF4-FFF2-40B4-BE49-F238E27FC236}">
                <a16:creationId xmlns:a16="http://schemas.microsoft.com/office/drawing/2014/main" id="{10920959-CE80-37E0-99D8-75878AEAF55C}"/>
              </a:ext>
            </a:extLst>
          </p:cNvPr>
          <p:cNvSpPr txBox="1"/>
          <p:nvPr/>
        </p:nvSpPr>
        <p:spPr>
          <a:xfrm>
            <a:off x="2263442" y="3481592"/>
            <a:ext cx="65164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</a:t>
            </a:r>
          </a:p>
        </p:txBody>
      </p:sp>
      <p:sp>
        <p:nvSpPr>
          <p:cNvPr id="15" name="object 35">
            <a:extLst>
              <a:ext uri="{FF2B5EF4-FFF2-40B4-BE49-F238E27FC236}">
                <a16:creationId xmlns:a16="http://schemas.microsoft.com/office/drawing/2014/main" id="{3134ED36-5603-611F-A62B-276E41FC1E55}"/>
              </a:ext>
            </a:extLst>
          </p:cNvPr>
          <p:cNvSpPr txBox="1"/>
          <p:nvPr/>
        </p:nvSpPr>
        <p:spPr>
          <a:xfrm>
            <a:off x="725780" y="4288022"/>
            <a:ext cx="651645" cy="274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b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4CE833E1-950F-1BC8-E8B1-B2AF49EC52B1}"/>
              </a:ext>
            </a:extLst>
          </p:cNvPr>
          <p:cNvSpPr txBox="1"/>
          <p:nvPr/>
        </p:nvSpPr>
        <p:spPr>
          <a:xfrm>
            <a:off x="2397115" y="2841173"/>
            <a:ext cx="911995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Tumour-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</a:t>
            </a:r>
            <a:b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directed CAR</a:t>
            </a: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1102FA2D-22A4-1A5B-8144-9AD6C1202125}"/>
              </a:ext>
            </a:extLst>
          </p:cNvPr>
          <p:cNvSpPr txBox="1"/>
          <p:nvPr/>
        </p:nvSpPr>
        <p:spPr>
          <a:xfrm>
            <a:off x="1458977" y="1815609"/>
            <a:ext cx="651645" cy="274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8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 cell</a:t>
            </a:r>
          </a:p>
        </p:txBody>
      </p:sp>
      <p:sp>
        <p:nvSpPr>
          <p:cNvPr id="19" name="object 35">
            <a:extLst>
              <a:ext uri="{FF2B5EF4-FFF2-40B4-BE49-F238E27FC236}">
                <a16:creationId xmlns:a16="http://schemas.microsoft.com/office/drawing/2014/main" id="{AFA4D588-9020-3EA8-8BFB-FB04646E5FCC}"/>
              </a:ext>
            </a:extLst>
          </p:cNvPr>
          <p:cNvSpPr txBox="1"/>
          <p:nvPr/>
        </p:nvSpPr>
        <p:spPr>
          <a:xfrm>
            <a:off x="526601" y="3225752"/>
            <a:ext cx="65164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50" b="1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TCR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8CF08-4DAC-040E-DD81-B21EE0515BEE}"/>
              </a:ext>
            </a:extLst>
          </p:cNvPr>
          <p:cNvCxnSpPr>
            <a:cxnSpLocks/>
          </p:cNvCxnSpPr>
          <p:nvPr/>
        </p:nvCxnSpPr>
        <p:spPr>
          <a:xfrm>
            <a:off x="1783465" y="4593970"/>
            <a:ext cx="0" cy="218565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535528-DD7B-7FA9-8E88-285B6125778E}"/>
              </a:ext>
            </a:extLst>
          </p:cNvPr>
          <p:cNvCxnSpPr>
            <a:cxnSpLocks/>
          </p:cNvCxnSpPr>
          <p:nvPr/>
        </p:nvCxnSpPr>
        <p:spPr>
          <a:xfrm>
            <a:off x="1145650" y="3287307"/>
            <a:ext cx="231775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94ADB7-8B89-AF17-94E6-873CBC459183}"/>
              </a:ext>
            </a:extLst>
          </p:cNvPr>
          <p:cNvCxnSpPr>
            <a:cxnSpLocks/>
          </p:cNvCxnSpPr>
          <p:nvPr/>
        </p:nvCxnSpPr>
        <p:spPr>
          <a:xfrm>
            <a:off x="2371199" y="3065057"/>
            <a:ext cx="18479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5219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49178-081E-7FB9-23B8-B3359161CBF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PIs, IMiDs and mAbs form the backbone of treatment for MM based on their proven efficacy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However, most patients ultimately become resistant to these agents and require a </a:t>
            </a:r>
            <a:br>
              <a:rPr lang="en-GB" dirty="0"/>
            </a:br>
            <a:r>
              <a:rPr lang="en-GB" dirty="0"/>
              <a:t>switch to treatment with a different MoA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Selinexor is the first selective nuclear export inhibitor approved for the treatment of </a:t>
            </a:r>
            <a:br>
              <a:rPr lang="en-GB" dirty="0"/>
            </a:br>
            <a:r>
              <a:rPr lang="en-GB" dirty="0"/>
              <a:t>RRMM and has demonstrated efficacy in patients with early relapse (1-3 prior therapies)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dirty="0"/>
              <a:t>CAR-T therapies are efficacious and are approved in heavily pretreated patients and have recently been approved in patients with early relapse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D7203-0014-7B5B-3983-9B8F31D9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204F-B61A-B3B4-B112-6DBE7A924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smtClean="0"/>
              <a:pPr lvl="0"/>
              <a:t>34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D81E5-F86B-D178-985C-30A2D6B495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CAR-T, chimeric antigen receptor T-cell; IMiD, immunomodulatory drug; mAbs, monoclonal antibodies; MoA, mechanism of action; PI, proteasome inhibitor; (RR)MM, (relapsed/refractory)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880752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83" y="404664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Best practices in combining and sequencing therapies for optimal outcomes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Prof. Hermann Einsele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Hematologist</a:t>
            </a: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University of Würzburg, Germany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glasses and a white coat&#10;&#10;Description automatically generated">
            <a:extLst>
              <a:ext uri="{FF2B5EF4-FFF2-40B4-BE49-F238E27FC236}">
                <a16:creationId xmlns:a16="http://schemas.microsoft.com/office/drawing/2014/main" id="{EC48D722-609E-BED3-70CA-78C0C2F674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5"/>
          <a:stretch/>
        </p:blipFill>
        <p:spPr>
          <a:xfrm>
            <a:off x="4891282" y="1816365"/>
            <a:ext cx="2409436" cy="254575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91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508396-DE51-B8E2-F3F0-31A0245AF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Lenalidomide and daratumumab-based regimens have become part of the S</a:t>
            </a:r>
            <a:r>
              <a:rPr lang="en-GB" cap="none" dirty="0"/>
              <a:t>o</a:t>
            </a:r>
            <a:r>
              <a:rPr lang="en-GB" dirty="0"/>
              <a:t>C for 1L treatment of NDMM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Role of Daratumumab and lenalidomide in 1L 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469D7-4F63-FC50-4E92-D52CA0BF49D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baseline="30000" dirty="0">
                <a:solidFill>
                  <a:schemeClr val="tx2"/>
                </a:solidFill>
              </a:rPr>
              <a:t>a</a:t>
            </a:r>
            <a:r>
              <a:rPr lang="en-GB" dirty="0">
                <a:solidFill>
                  <a:schemeClr val="tx2"/>
                </a:solidFill>
              </a:rPr>
              <a:t> Tandem for high-risk disease or suboptimal response consolidation.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1L, first line; ASCT, autologous stem cell transplantation; B, bendamustine; C, cyclophosphamide; d, dexamethasone; D, daratumumab; M, melphalan; NDMM, newly diagnosed multiple myeloma; P, prednisone; R, lenalidomide; SoC, standard of care; T, thalidomide; V; bortezomib </a:t>
            </a:r>
          </a:p>
          <a:p>
            <a:r>
              <a:rPr lang="en-GB" dirty="0">
                <a:solidFill>
                  <a:schemeClr val="tx2"/>
                </a:solidFill>
              </a:rPr>
              <a:t>1. Dimopoulos MA, et al. Ann Oncol. 2021;32:309-322; 2. Sonneveld P, et al. New Engl J Med 2024;390:301-313;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756B529-3773-1B68-D9E6-D60B97EEC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90EFB26-EB4C-B053-D989-F9C8F563E59E}"/>
              </a:ext>
            </a:extLst>
          </p:cNvPr>
          <p:cNvSpPr/>
          <p:nvPr/>
        </p:nvSpPr>
        <p:spPr>
          <a:xfrm>
            <a:off x="4119020" y="3802042"/>
            <a:ext cx="1976980" cy="1842989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 1: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DaraRd, DaraVMP, VRd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 2: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VCd, MPT, VMP, 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options: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BP, CTd, MP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DF46E1A-04EB-3814-04B1-24766318DFDF}"/>
              </a:ext>
            </a:extLst>
          </p:cNvPr>
          <p:cNvSpPr/>
          <p:nvPr/>
        </p:nvSpPr>
        <p:spPr>
          <a:xfrm>
            <a:off x="9354167" y="2351476"/>
            <a:ext cx="2456832" cy="816592"/>
          </a:xfrm>
          <a:prstGeom prst="roundRect">
            <a:avLst>
              <a:gd name="adj" fmla="val 1679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Lenalidomide (Daratumumab/Isatuximab)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615C70C-0C57-10F1-3C7C-EB363E3424D4}"/>
              </a:ext>
            </a:extLst>
          </p:cNvPr>
          <p:cNvSpPr/>
          <p:nvPr/>
        </p:nvSpPr>
        <p:spPr>
          <a:xfrm>
            <a:off x="744002" y="3492246"/>
            <a:ext cx="2170282" cy="330449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Eligibility for ASCT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853717-6479-3640-1DD5-564268AE444B}"/>
              </a:ext>
            </a:extLst>
          </p:cNvPr>
          <p:cNvSpPr txBox="1"/>
          <p:nvPr/>
        </p:nvSpPr>
        <p:spPr>
          <a:xfrm>
            <a:off x="3596391" y="2626471"/>
            <a:ext cx="462296" cy="2666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C10595-07EE-3A57-52AA-E5396EFC1460}"/>
              </a:ext>
            </a:extLst>
          </p:cNvPr>
          <p:cNvSpPr txBox="1"/>
          <p:nvPr/>
        </p:nvSpPr>
        <p:spPr>
          <a:xfrm>
            <a:off x="3596391" y="4590235"/>
            <a:ext cx="377210" cy="2666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97CF8EF-BF54-7182-9F79-7C62A47FFDC3}"/>
              </a:ext>
            </a:extLst>
          </p:cNvPr>
          <p:cNvSpPr/>
          <p:nvPr/>
        </p:nvSpPr>
        <p:spPr>
          <a:xfrm>
            <a:off x="4119020" y="2007994"/>
            <a:ext cx="1976980" cy="1503556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4-drug regimens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DVTd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DVRd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9C13BCD-0221-34CC-0546-A8C50D68FEAA}"/>
              </a:ext>
            </a:extLst>
          </p:cNvPr>
          <p:cNvSpPr/>
          <p:nvPr/>
        </p:nvSpPr>
        <p:spPr>
          <a:xfrm>
            <a:off x="6496667" y="2337553"/>
            <a:ext cx="2456833" cy="844438"/>
          </a:xfrm>
          <a:prstGeom prst="roundRect">
            <a:avLst>
              <a:gd name="adj" fmla="val 1679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mg/m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melphalan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followed by ASCT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1249257-60FF-4709-55CA-366556F80D86}"/>
              </a:ext>
            </a:extLst>
          </p:cNvPr>
          <p:cNvCxnSpPr>
            <a:stCxn id="19" idx="3"/>
            <a:endCxn id="33" idx="1"/>
          </p:cNvCxnSpPr>
          <p:nvPr/>
        </p:nvCxnSpPr>
        <p:spPr>
          <a:xfrm flipV="1">
            <a:off x="2914284" y="2759772"/>
            <a:ext cx="682107" cy="89769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3845CF6-28C1-6FEE-7630-D4E9D4734AA1}"/>
              </a:ext>
            </a:extLst>
          </p:cNvPr>
          <p:cNvCxnSpPr>
            <a:cxnSpLocks/>
            <a:stCxn id="19" idx="3"/>
            <a:endCxn id="36" idx="1"/>
          </p:cNvCxnSpPr>
          <p:nvPr/>
        </p:nvCxnSpPr>
        <p:spPr>
          <a:xfrm>
            <a:off x="2914284" y="3657471"/>
            <a:ext cx="682107" cy="106606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0D6AE1-3299-7D97-915C-DB60F164C489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6096000" y="2759772"/>
            <a:ext cx="4006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013F63-9957-719A-007B-EDF991BEE59C}"/>
              </a:ext>
            </a:extLst>
          </p:cNvPr>
          <p:cNvCxnSpPr>
            <a:cxnSpLocks/>
          </p:cNvCxnSpPr>
          <p:nvPr/>
        </p:nvCxnSpPr>
        <p:spPr>
          <a:xfrm>
            <a:off x="8953500" y="2759772"/>
            <a:ext cx="40066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E96397-1381-EF41-1F6C-A1A6A4E62CE9}"/>
              </a:ext>
            </a:extLst>
          </p:cNvPr>
          <p:cNvSpPr txBox="1"/>
          <p:nvPr/>
        </p:nvSpPr>
        <p:spPr>
          <a:xfrm>
            <a:off x="7567071" y="5294404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Figure adapted from Dimopoulos et al.</a:t>
            </a:r>
            <a:r>
              <a:rPr lang="en-GB" sz="1200" baseline="30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63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328913-65D6-7D68-8899-A654BCE9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IMPACT of administration of lenalidomide and daratumumab-based regimens at 1L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EA188-50A3-FB7C-0E9C-C4337394C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DCACC-6763-33AA-8F8C-E545304A361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1L, first line; 2L, second line; d, dexamethasone; D, </a:t>
            </a:r>
            <a:r>
              <a:rPr lang="en-GB" dirty="0">
                <a:solidFill>
                  <a:schemeClr val="tx2"/>
                </a:solidFill>
              </a:rPr>
              <a:t>daratumumab; (ND)MM, (newly diagnosed) multiple myeloma; PI, proteasome inhibitor; R, lenalidomide</a:t>
            </a:r>
          </a:p>
          <a:p>
            <a:r>
              <a:rPr lang="en-GB" dirty="0">
                <a:solidFill>
                  <a:schemeClr val="tx2"/>
                </a:solidFill>
              </a:rPr>
              <a:t>1. Dimopoulos MA, et al. Ann Oncol. 2021;32:309-322; 2. de Arriba de la Fuente F, et al. Cancers (Basel) 2022;15:155; 3. Kastritis E, et al. Hemasphere </a:t>
            </a:r>
            <a:r>
              <a:rPr lang="en-GB" dirty="0"/>
              <a:t>2023;7:e975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A00EE-26D8-8709-1212-0C41E4090E16}"/>
              </a:ext>
            </a:extLst>
          </p:cNvPr>
          <p:cNvSpPr/>
          <p:nvPr/>
        </p:nvSpPr>
        <p:spPr>
          <a:xfrm>
            <a:off x="619201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growing population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PI-naïve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patients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at 2L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D306E-7179-6E30-8010-966419F17034}"/>
              </a:ext>
            </a:extLst>
          </p:cNvPr>
          <p:cNvSpPr/>
          <p:nvPr/>
        </p:nvSpPr>
        <p:spPr>
          <a:xfrm>
            <a:off x="4307762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 increasing need for more effective options in patients with MM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refractory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lenalidomide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1,2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372C1-514D-26E3-C9C2-97A6D000AA2B}"/>
              </a:ext>
            </a:extLst>
          </p:cNvPr>
          <p:cNvSpPr/>
          <p:nvPr/>
        </p:nvSpPr>
        <p:spPr>
          <a:xfrm>
            <a:off x="7991321" y="3005613"/>
            <a:ext cx="3591079" cy="17560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growing population of patients with MM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refractory to anti-CD38-based therapies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in earlier lines of treatment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6B2A59-2913-2CC4-8E36-5BA211DB7DD8}"/>
              </a:ext>
            </a:extLst>
          </p:cNvPr>
          <p:cNvSpPr/>
          <p:nvPr/>
        </p:nvSpPr>
        <p:spPr>
          <a:xfrm>
            <a:off x="619201" y="2021014"/>
            <a:ext cx="10963199" cy="8640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01" tIns="36573" rIns="274301" bIns="36573" rtlCol="0" anchor="ctr">
            <a:noAutofit/>
          </a:bodyPr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Administration of lenalidomide and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daratumumab-based regimens at 1L could lead to: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0735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344684"/>
              </p:ext>
            </p:extLst>
          </p:nvPr>
        </p:nvGraphicFramePr>
        <p:xfrm>
          <a:off x="378723" y="1700808"/>
          <a:ext cx="11434554" cy="29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322309152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94301032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65988478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10856875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67340418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2870075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26569543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5063284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3067191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3809529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57199269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216714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31069295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982565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1727587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23861977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30226076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14655657"/>
                    </a:ext>
                  </a:extLst>
                </a:gridCol>
                <a:gridCol w="713277">
                  <a:extLst>
                    <a:ext uri="{9D8B030D-6E8A-4147-A177-3AD203B41FA5}">
                      <a16:colId xmlns:a16="http://schemas.microsoft.com/office/drawing/2014/main" val="3169659299"/>
                    </a:ext>
                  </a:extLst>
                </a:gridCol>
                <a:gridCol w="713277">
                  <a:extLst>
                    <a:ext uri="{9D8B030D-6E8A-4147-A177-3AD203B41FA5}">
                      <a16:colId xmlns:a16="http://schemas.microsoft.com/office/drawing/2014/main" val="318384147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IKEMA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ENDEAVOR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POLLUX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ELOQUENT-2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marL="0" marR="0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OPTIMISMM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APOLLO</a:t>
                      </a:r>
                      <a:r>
                        <a:rPr lang="de-D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EMNO2</a:t>
                      </a:r>
                      <a:r>
                        <a:rPr lang="de-DE" sz="1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10a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</a:t>
                      </a:r>
                      <a:r>
                        <a:rPr lang="de-DE" sz="13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11,12</a:t>
                      </a: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3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34" marR="19434" marT="117717" marB="117717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619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DKd</a:t>
                      </a:r>
                    </a:p>
                  </a:txBody>
                  <a:tcPr marL="91434" marR="91434" marT="117717" marB="11771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7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</a:t>
                      </a:r>
                    </a:p>
                  </a:txBody>
                  <a:tcPr marL="19434" marR="19434" marT="117717" marB="117717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371425"/>
                  </a:ext>
                </a:extLst>
              </a:tr>
              <a:tr h="0">
                <a:tc gridSpan="18">
                  <a:txBody>
                    <a:bodyPr/>
                    <a:lstStyle/>
                    <a:p>
                      <a:pPr algn="l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500" dirty="0"/>
                    </a:p>
                  </a:txBody>
                  <a:tcPr marL="91434" marR="91434" marT="45717" marB="4571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955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ITT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04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Lena-exposed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11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Lena-refractory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</a:p>
                  </a:txBody>
                  <a:tcPr marL="91434" marR="91434" marT="117717" marB="117717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17994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5AC3506-1EBC-ADD9-39CC-D0C5C3E9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Median PFS is Suboptimal in Lenalidomide-Exposed or refractory patients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A674B-BFE0-790B-BE13-8A98A23E0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2A508-4912-347F-901E-DFC0761C3A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372361" cy="365125"/>
          </a:xfrm>
        </p:spPr>
        <p:txBody>
          <a:bodyPr anchor="b" anchorCtr="0"/>
          <a:lstStyle/>
          <a:p>
            <a:pPr marL="0" indent="0"/>
            <a:r>
              <a:rPr lang="en-GB" baseline="30000" dirty="0"/>
              <a:t>a</a:t>
            </a:r>
            <a:r>
              <a:rPr lang="en-GB" sz="1200" dirty="0"/>
              <a:t> All patients in OPTIMISMM, APOLLO and EMNO2 were previously exposed to lenalidomide</a:t>
            </a:r>
            <a:br>
              <a:rPr lang="en-GB" sz="1200" dirty="0"/>
            </a:br>
            <a:r>
              <a:rPr lang="en-GB" sz="1200" dirty="0"/>
              <a:t>d, </a:t>
            </a:r>
            <a:r>
              <a:rPr lang="en-GB" sz="1200" dirty="0">
                <a:solidFill>
                  <a:schemeClr val="tx2"/>
                </a:solidFill>
              </a:rPr>
              <a:t>dexamethasone; D, daratumumab; E, elotuzumab; I, isatuximab; ITT, intention to treat; K, carfilzomib; Lena, lenalidomide; mPFS, median progression-free survival; MRD, minimal residual disease; NC, not calculated; P, pomalidomide; R, lenalidomide; S, selinexor; V, bortezomib</a:t>
            </a:r>
          </a:p>
          <a:p>
            <a:pPr marL="0" indent="0"/>
            <a:r>
              <a:rPr lang="en-GB" sz="1200" dirty="0">
                <a:solidFill>
                  <a:schemeClr val="tx2"/>
                </a:solidFill>
              </a:rPr>
              <a:t>1. Usmani S, et al. Lancet Oncol. 2022;23:65-76; 2. Mateos M-V, et al. Clin Lymphoma, Myeloma Leuk. 2020;20:509-518; 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dirty="0">
                <a:solidFill>
                  <a:schemeClr val="tx2"/>
                </a:solidFill>
              </a:rPr>
              <a:t>3. Moreau P, et al. Lancet. 2021;397:2361-2371; 4. Moreau P, et al. Leukemia. 2017;31:115-122; 5. Bahlis N, et al. Leukemia. 2020;34:1875-1884; 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dirty="0">
                <a:solidFill>
                  <a:schemeClr val="tx2"/>
                </a:solidFill>
              </a:rPr>
              <a:t>6. Lonial S, et al. N Engl J Med. 2015:373:621-631; 7. Lonial S, et al. J Clin Oncol. 2016;34(suppl 15):8037; 8. Richardson P, et al. Lancet Oncol. 2019;20:781-794; 9. Dimopoulos MA, et al. Lancet Oncol. 2021;22:801-812; 10. Sonneveld P, et al. Hemasphere. 2022;6:e786; 11. Grosicki S, et al. Lancet 2020;396:1563-73; 12. </a:t>
            </a:r>
            <a:r>
              <a:rPr lang="en-GB" sz="1200" dirty="0" err="1">
                <a:solidFill>
                  <a:schemeClr val="tx2"/>
                </a:solidFill>
              </a:rPr>
              <a:t>Lelou</a:t>
            </a:r>
            <a:r>
              <a:rPr lang="en-GB" sz="1200" dirty="0">
                <a:solidFill>
                  <a:schemeClr val="tx2"/>
                </a:solidFill>
              </a:rPr>
              <a:t> X, et al. J Clin Oncol 2021;39(15_suppl):8024; 13. Martin T et al. Blood Cancer J 2023;13:72.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6726D-26CD-3050-A6F9-CCBBEA8127EB}"/>
              </a:ext>
            </a:extLst>
          </p:cNvPr>
          <p:cNvSpPr txBox="1"/>
          <p:nvPr/>
        </p:nvSpPr>
        <p:spPr>
          <a:xfrm>
            <a:off x="846133" y="4849415"/>
            <a:ext cx="1049973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 IKEMA, the MRD negativity rate was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33.5% in the ITT population 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29.8% in the lenalidomide-refractory 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population</a:t>
            </a:r>
            <a:r>
              <a:rPr lang="en-GB" sz="1400" baseline="30000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  <a:r>
              <a:rPr lang="en-GB" sz="1400" b="1" dirty="0">
                <a:solidFill>
                  <a:srgbClr val="505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07386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174C-E20E-F56B-BD8F-905001D8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Autofit/>
          </a:bodyPr>
          <a:lstStyle/>
          <a:p>
            <a:r>
              <a:rPr lang="en-GB" spc="-40" dirty="0"/>
              <a:t>outcomes are poor for patients previously exposed to CD38 monoclonal antibodies </a:t>
            </a:r>
            <a:r>
              <a:rPr lang="en-GB" spc="-40" dirty="0">
                <a:solidFill>
                  <a:schemeClr val="tx2"/>
                </a:solidFill>
              </a:rPr>
              <a:t>(Triple Class Exposed)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9755F-4A8A-DD70-F7AF-C76F71216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D0528-1B81-535C-8DBE-04DAF9EA23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702241" cy="365125"/>
          </a:xfrm>
        </p:spPr>
        <p:txBody>
          <a:bodyPr anchor="b" anchorCtr="0"/>
          <a:lstStyle/>
          <a:p>
            <a:r>
              <a:rPr lang="en-GB" baseline="30000" dirty="0"/>
              <a:t>a</a:t>
            </a:r>
            <a:r>
              <a:rPr lang="en-GB" dirty="0"/>
              <a:t> All patients are refractory </a:t>
            </a:r>
            <a:r>
              <a:rPr lang="en-GB" dirty="0">
                <a:solidFill>
                  <a:schemeClr val="tx2"/>
                </a:solidFill>
              </a:rPr>
              <a:t>to a CD38 mAb plus PIs and/or IMiDs; </a:t>
            </a:r>
            <a:r>
              <a:rPr lang="en-GB" baseline="30000" dirty="0">
                <a:solidFill>
                  <a:schemeClr val="tx2"/>
                </a:solidFill>
              </a:rPr>
              <a:t>b</a:t>
            </a:r>
            <a:r>
              <a:rPr lang="en-GB" dirty="0">
                <a:solidFill>
                  <a:schemeClr val="tx2"/>
                </a:solidFill>
              </a:rPr>
              <a:t> Received ≥1 PI, IMiD and CD38 mAb; </a:t>
            </a:r>
            <a:r>
              <a:rPr lang="en-GB" baseline="30000" dirty="0">
                <a:solidFill>
                  <a:schemeClr val="tx2"/>
                </a:solidFill>
              </a:rPr>
              <a:t>c</a:t>
            </a:r>
            <a:r>
              <a:rPr lang="en-GB" dirty="0">
                <a:solidFill>
                  <a:schemeClr val="tx2"/>
                </a:solidFill>
              </a:rPr>
              <a:t> Including lenalidomide and a CD38 mAb</a:t>
            </a:r>
          </a:p>
          <a:p>
            <a:r>
              <a:rPr lang="en-GB" dirty="0">
                <a:solidFill>
                  <a:schemeClr val="tx2"/>
                </a:solidFill>
              </a:rPr>
              <a:t>IMiD, immunomodulatory drug; mAb, monoclonal antibody; MM, multiple myeloma; mOS, median overall survival; mPFS, median progression-free survival;</a:t>
            </a:r>
          </a:p>
          <a:p>
            <a:r>
              <a:rPr lang="en-GB" dirty="0">
                <a:solidFill>
                  <a:schemeClr val="tx2"/>
                </a:solidFill>
              </a:rPr>
              <a:t>ORR, overall response rate; PI, proteasome inhibitor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dirty="0">
                <a:solidFill>
                  <a:schemeClr val="tx2"/>
                </a:solidFill>
              </a:rPr>
              <a:t>1. Gandhi UH, et al. Leukemia. 2019;33:2266-2275; 2. Mateos M-V, et al. Leukemia. 2022;36:1371-1376; 3. Abonour R, et al. Hemasphere. 2023;7(Suppl):e52503e2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3C626E-C15E-3B83-58C4-6B31F01E8747}"/>
              </a:ext>
            </a:extLst>
          </p:cNvPr>
          <p:cNvGraphicFramePr>
            <a:graphicFrameLocks noGrp="1"/>
          </p:cNvGraphicFramePr>
          <p:nvPr/>
        </p:nvGraphicFramePr>
        <p:xfrm>
          <a:off x="619201" y="1700808"/>
          <a:ext cx="109631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025">
                  <a:extLst>
                    <a:ext uri="{9D8B030D-6E8A-4147-A177-3AD203B41FA5}">
                      <a16:colId xmlns:a16="http://schemas.microsoft.com/office/drawing/2014/main" val="534149397"/>
                    </a:ext>
                  </a:extLst>
                </a:gridCol>
                <a:gridCol w="3884312">
                  <a:extLst>
                    <a:ext uri="{9D8B030D-6E8A-4147-A177-3AD203B41FA5}">
                      <a16:colId xmlns:a16="http://schemas.microsoft.com/office/drawing/2014/main" val="621517467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2571075842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1891174433"/>
                    </a:ext>
                  </a:extLst>
                </a:gridCol>
                <a:gridCol w="1597287">
                  <a:extLst>
                    <a:ext uri="{9D8B030D-6E8A-4147-A177-3AD203B41FA5}">
                      <a16:colId xmlns:a16="http://schemas.microsoft.com/office/drawing/2014/main" val="3860558669"/>
                    </a:ext>
                  </a:extLst>
                </a:gridCol>
              </a:tblGrid>
              <a:tr h="594558"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history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months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 to subsequent treatment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466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mPFS, months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7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ORR, %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7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08144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MAMMOTH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993438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or quad-refractory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12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Penta-refractory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55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LocoMMotion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class exposed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4396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MM registry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prior lines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6633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≥4 prior lines</a:t>
                      </a:r>
                      <a:endParaRPr lang="en-GB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rgbClr val="EAD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6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6717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EB5E76-AF9F-22DF-BED9-F513443ACB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8274" y="3401968"/>
            <a:ext cx="10963200" cy="4525200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To educate learners on how to incorporate the latest scientific and clinical insights on the treatment of MM into clinical practice, focusing on the relapsed/refractory setting: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Knowing the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MoA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 and how this translates into the efficacy profile of novel drugs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Learning from best practices on treatment sequencing, treatment combinations and dosing </a:t>
            </a:r>
          </a:p>
          <a:p>
            <a:pPr>
              <a:buClr>
                <a:schemeClr val="accent2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PT Sans" charset="-52"/>
                <a:cs typeface="Arial" panose="020B0604020202020204" pitchFamily="34" charset="0"/>
              </a:rPr>
              <a:t>Knowing the safety profiles of novel drugs and understanding the best strategies to prevent or manage side effects</a:t>
            </a:r>
          </a:p>
          <a:p>
            <a:pPr>
              <a:buClr>
                <a:schemeClr val="accent2"/>
              </a:buCl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PT Sans" charset="-52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ADE44-4EAA-06CE-A4B2-477BCFDE3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426;p6">
            <a:extLst>
              <a:ext uri="{FF2B5EF4-FFF2-40B4-BE49-F238E27FC236}">
                <a16:creationId xmlns:a16="http://schemas.microsoft.com/office/drawing/2014/main" id="{A6FB7032-4260-C8D6-9719-A4D6928F3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868" y="194400"/>
            <a:ext cx="8222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-GB" dirty="0"/>
              <a:t>Meeting objectives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F59CA-8032-4941-EF7D-15FC9F7B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791563"/>
            <a:ext cx="2030144" cy="203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50ABF7-66DC-67A0-6695-6897678E5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89" y="809658"/>
            <a:ext cx="2030144" cy="2030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E4F2D-82BF-F392-28F5-9C88181D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46" y="809658"/>
            <a:ext cx="2030144" cy="203014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08792-7FCE-C118-83CC-D1A69B8B94A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3835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B0CB-5937-37F3-2B8B-97F89569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ESMO guidelines: second-Line treatment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B3A29-9040-21D4-6FC1-765F8F2AB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4B5C064D-518E-55AF-3952-DFEA7B2A14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sz="1200" baseline="30000" dirty="0"/>
              <a:t>a </a:t>
            </a:r>
            <a:r>
              <a:rPr lang="en-GB" sz="1200" dirty="0"/>
              <a:t>Patients with t(11;14)</a:t>
            </a:r>
            <a:br>
              <a:rPr lang="en-GB" sz="1200" dirty="0"/>
            </a:br>
            <a:r>
              <a:rPr lang="en-GB" sz="1200" baseline="30000" dirty="0"/>
              <a:t>b </a:t>
            </a:r>
            <a:r>
              <a:rPr lang="en-GB" sz="1200" dirty="0">
                <a:solidFill>
                  <a:schemeClr val="tx2"/>
                </a:solidFill>
              </a:rPr>
              <a:t>Patients who progress while on monthly daratumumab are considered as daratumumab-refractory</a:t>
            </a:r>
            <a:br>
              <a:rPr lang="en-GB" sz="1200" dirty="0">
                <a:solidFill>
                  <a:schemeClr val="tx2"/>
                </a:solidFill>
              </a:rPr>
            </a:br>
            <a:r>
              <a:rPr lang="en-GB" sz="1200" baseline="30000" dirty="0">
                <a:solidFill>
                  <a:schemeClr val="tx2"/>
                </a:solidFill>
              </a:rPr>
              <a:t>c </a:t>
            </a:r>
            <a:r>
              <a:rPr lang="en-GB" sz="1200" dirty="0">
                <a:solidFill>
                  <a:schemeClr val="tx2"/>
                </a:solidFill>
              </a:rPr>
              <a:t>All recommendations for patients who receive front-line therapy with daratumumab-based therapies are based on panel consensus as there are no trials evaluating regimens in second-line therapy that include patients who are refractory or exposed to daratumumab </a:t>
            </a:r>
          </a:p>
          <a:p>
            <a:r>
              <a:rPr lang="en-GB" sz="1200" dirty="0">
                <a:solidFill>
                  <a:schemeClr val="tx2"/>
                </a:solidFill>
              </a:rPr>
              <a:t>d, dexamethasone; Dara, daratumumab; Elo, elotuzumab; Isa, isatuximab; Ixa, ixazomib; K, carfilzomib; M, melphalan; P, prednisone; Pom, pomalidomide; R, lenalidomide; S, selinexor; V, bortezomib; Ven, venetoclax </a:t>
            </a:r>
          </a:p>
          <a:p>
            <a:r>
              <a:rPr lang="en-GB" sz="1200" dirty="0">
                <a:solidFill>
                  <a:schemeClr val="tx2"/>
                </a:solidFill>
              </a:rPr>
              <a:t>Dimopoulos MA, et al. Ann Oncol. 2021;32(3):309-322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8C909-5307-30EC-4413-3E89FADB1508}"/>
              </a:ext>
            </a:extLst>
          </p:cNvPr>
          <p:cNvSpPr/>
          <p:nvPr/>
        </p:nvSpPr>
        <p:spPr>
          <a:xfrm>
            <a:off x="5336716" y="908720"/>
            <a:ext cx="2736304" cy="4296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ADF769-11B4-7CAA-BC51-C62215F07BF4}"/>
              </a:ext>
            </a:extLst>
          </p:cNvPr>
          <p:cNvCxnSpPr>
            <a:cxnSpLocks/>
          </p:cNvCxnSpPr>
          <p:nvPr/>
        </p:nvCxnSpPr>
        <p:spPr>
          <a:xfrm>
            <a:off x="1109080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1D2041-B446-3A71-DA12-79DD11406B21}"/>
              </a:ext>
            </a:extLst>
          </p:cNvPr>
          <p:cNvCxnSpPr>
            <a:cxnSpLocks/>
          </p:cNvCxnSpPr>
          <p:nvPr/>
        </p:nvCxnSpPr>
        <p:spPr>
          <a:xfrm>
            <a:off x="1102043" y="1990576"/>
            <a:ext cx="3384000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2B7107-3BFA-D361-1E0E-9DCA14C2E1FD}"/>
              </a:ext>
            </a:extLst>
          </p:cNvPr>
          <p:cNvSpPr txBox="1"/>
          <p:nvPr/>
        </p:nvSpPr>
        <p:spPr>
          <a:xfrm>
            <a:off x="639116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D953D5-5EB4-89F7-FACB-17BCB6B892B3}"/>
              </a:ext>
            </a:extLst>
          </p:cNvPr>
          <p:cNvSpPr/>
          <p:nvPr/>
        </p:nvSpPr>
        <p:spPr>
          <a:xfrm>
            <a:off x="624151" y="3574981"/>
            <a:ext cx="969858" cy="1369809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2AAC97-3E24-8285-8A15-2557B82C27EC}"/>
              </a:ext>
            </a:extLst>
          </p:cNvPr>
          <p:cNvCxnSpPr>
            <a:cxnSpLocks/>
          </p:cNvCxnSpPr>
          <p:nvPr/>
        </p:nvCxnSpPr>
        <p:spPr>
          <a:xfrm>
            <a:off x="2227462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193CB0-3C63-3E5E-5FAA-C2B08E048DF6}"/>
              </a:ext>
            </a:extLst>
          </p:cNvPr>
          <p:cNvSpPr txBox="1"/>
          <p:nvPr/>
        </p:nvSpPr>
        <p:spPr>
          <a:xfrm>
            <a:off x="1757498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B310FBB-1045-A96B-E4D6-7A6CCF3B37B2}"/>
              </a:ext>
            </a:extLst>
          </p:cNvPr>
          <p:cNvSpPr/>
          <p:nvPr/>
        </p:nvSpPr>
        <p:spPr>
          <a:xfrm>
            <a:off x="1742533" y="3574982"/>
            <a:ext cx="969858" cy="757864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CBFD60-9F0D-955A-C62E-17398CBB3EF5}"/>
              </a:ext>
            </a:extLst>
          </p:cNvPr>
          <p:cNvCxnSpPr>
            <a:cxnSpLocks/>
          </p:cNvCxnSpPr>
          <p:nvPr/>
        </p:nvCxnSpPr>
        <p:spPr>
          <a:xfrm>
            <a:off x="3366944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FE24D23-AB89-7457-6339-6612E2606323}"/>
              </a:ext>
            </a:extLst>
          </p:cNvPr>
          <p:cNvSpPr txBox="1"/>
          <p:nvPr/>
        </p:nvSpPr>
        <p:spPr>
          <a:xfrm>
            <a:off x="2956292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20A9159-B4D9-93DC-4079-53018B16EE86}"/>
              </a:ext>
            </a:extLst>
          </p:cNvPr>
          <p:cNvSpPr/>
          <p:nvPr/>
        </p:nvSpPr>
        <p:spPr>
          <a:xfrm>
            <a:off x="2882015" y="3574981"/>
            <a:ext cx="969858" cy="1538622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[I, A]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9F3B0E-CA5A-E201-0B3F-5C4A253FA4CF}"/>
              </a:ext>
            </a:extLst>
          </p:cNvPr>
          <p:cNvCxnSpPr>
            <a:cxnSpLocks/>
          </p:cNvCxnSpPr>
          <p:nvPr/>
        </p:nvCxnSpPr>
        <p:spPr>
          <a:xfrm>
            <a:off x="4485326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6C1043-A1A4-A92E-AC0D-9FC5DC629D67}"/>
              </a:ext>
            </a:extLst>
          </p:cNvPr>
          <p:cNvSpPr txBox="1"/>
          <p:nvPr/>
        </p:nvSpPr>
        <p:spPr>
          <a:xfrm>
            <a:off x="3950440" y="2436365"/>
            <a:ext cx="1069772" cy="48820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C4B74F2-2159-770E-6D63-C70EB753B78D}"/>
              </a:ext>
            </a:extLst>
          </p:cNvPr>
          <p:cNvSpPr/>
          <p:nvPr/>
        </p:nvSpPr>
        <p:spPr>
          <a:xfrm>
            <a:off x="4000397" y="3574982"/>
            <a:ext cx="969858" cy="445788"/>
          </a:xfrm>
          <a:prstGeom prst="roundRect">
            <a:avLst>
              <a:gd name="adj" fmla="val 1977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DaraKd [I, A]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IsaKd [I, A]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B4D981-4B15-9999-2035-5E36746CB988}"/>
              </a:ext>
            </a:extLst>
          </p:cNvPr>
          <p:cNvCxnSpPr>
            <a:cxnSpLocks/>
          </p:cNvCxnSpPr>
          <p:nvPr/>
        </p:nvCxnSpPr>
        <p:spPr>
          <a:xfrm>
            <a:off x="2797203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3310370-119C-3215-B606-1A3129FC6FBB}"/>
              </a:ext>
            </a:extLst>
          </p:cNvPr>
          <p:cNvSpPr/>
          <p:nvPr/>
        </p:nvSpPr>
        <p:spPr>
          <a:xfrm>
            <a:off x="1558839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 VRd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6D45A-B06A-AC2E-3D0A-2CFC4C810C83}"/>
              </a:ext>
            </a:extLst>
          </p:cNvPr>
          <p:cNvCxnSpPr>
            <a:cxnSpLocks/>
          </p:cNvCxnSpPr>
          <p:nvPr/>
        </p:nvCxnSpPr>
        <p:spPr>
          <a:xfrm>
            <a:off x="6152352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BCD182-06E4-3CA0-FE31-EFD313FBCEA2}"/>
              </a:ext>
            </a:extLst>
          </p:cNvPr>
          <p:cNvCxnSpPr>
            <a:cxnSpLocks/>
          </p:cNvCxnSpPr>
          <p:nvPr/>
        </p:nvCxnSpPr>
        <p:spPr>
          <a:xfrm>
            <a:off x="6145315" y="1990576"/>
            <a:ext cx="1125419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62B178-1D9A-BB45-A3B9-85D10F31F12A}"/>
              </a:ext>
            </a:extLst>
          </p:cNvPr>
          <p:cNvSpPr txBox="1"/>
          <p:nvPr/>
        </p:nvSpPr>
        <p:spPr>
          <a:xfrm>
            <a:off x="5682388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6D7A169-7596-5152-BCBE-31E209B4A09E}"/>
              </a:ext>
            </a:extLst>
          </p:cNvPr>
          <p:cNvSpPr/>
          <p:nvPr/>
        </p:nvSpPr>
        <p:spPr>
          <a:xfrm>
            <a:off x="5667423" y="3574981"/>
            <a:ext cx="969858" cy="1292443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41A748D-FAC5-4DBA-F9D6-FB6D5ACE49EE}"/>
              </a:ext>
            </a:extLst>
          </p:cNvPr>
          <p:cNvCxnSpPr>
            <a:cxnSpLocks/>
          </p:cNvCxnSpPr>
          <p:nvPr/>
        </p:nvCxnSpPr>
        <p:spPr>
          <a:xfrm>
            <a:off x="7270734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95116A-2D36-2055-5340-FF46C213009D}"/>
              </a:ext>
            </a:extLst>
          </p:cNvPr>
          <p:cNvSpPr txBox="1"/>
          <p:nvPr/>
        </p:nvSpPr>
        <p:spPr>
          <a:xfrm>
            <a:off x="6800770" y="2436365"/>
            <a:ext cx="93992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907ABD8-C069-1CB6-99D5-EA4DFF2B3F3E}"/>
              </a:ext>
            </a:extLst>
          </p:cNvPr>
          <p:cNvSpPr/>
          <p:nvPr/>
        </p:nvSpPr>
        <p:spPr>
          <a:xfrm>
            <a:off x="6785805" y="3574982"/>
            <a:ext cx="969858" cy="757864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0F833E0-896F-7940-4E67-F903BFCB7BD6}"/>
              </a:ext>
            </a:extLst>
          </p:cNvPr>
          <p:cNvCxnSpPr>
            <a:cxnSpLocks/>
          </p:cNvCxnSpPr>
          <p:nvPr/>
        </p:nvCxnSpPr>
        <p:spPr>
          <a:xfrm>
            <a:off x="6711543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B3D212A-EBB2-449F-D87D-E9DAA231BA18}"/>
              </a:ext>
            </a:extLst>
          </p:cNvPr>
          <p:cNvSpPr/>
          <p:nvPr/>
        </p:nvSpPr>
        <p:spPr>
          <a:xfrm>
            <a:off x="5561045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 DaraRd</a:t>
            </a:r>
            <a:r>
              <a:rPr kumimoji="0" lang="en-GB" sz="1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0CB8FE6-DFDF-0261-378A-C85131DB18AD}"/>
              </a:ext>
            </a:extLst>
          </p:cNvPr>
          <p:cNvCxnSpPr>
            <a:cxnSpLocks/>
          </p:cNvCxnSpPr>
          <p:nvPr/>
        </p:nvCxnSpPr>
        <p:spPr>
          <a:xfrm>
            <a:off x="8887396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D6B1FF-F01A-5014-F8BF-A7EE380ECD6B}"/>
              </a:ext>
            </a:extLst>
          </p:cNvPr>
          <p:cNvCxnSpPr>
            <a:cxnSpLocks/>
          </p:cNvCxnSpPr>
          <p:nvPr/>
        </p:nvCxnSpPr>
        <p:spPr>
          <a:xfrm>
            <a:off x="8880359" y="1990576"/>
            <a:ext cx="1125419" cy="0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1EC98ED-D2CC-68F4-C953-75DA77806704}"/>
              </a:ext>
            </a:extLst>
          </p:cNvPr>
          <p:cNvSpPr txBox="1"/>
          <p:nvPr/>
        </p:nvSpPr>
        <p:spPr>
          <a:xfrm>
            <a:off x="8476744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sensitive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C4CAE30-B919-837C-BB95-63461FD5B095}"/>
              </a:ext>
            </a:extLst>
          </p:cNvPr>
          <p:cNvSpPr/>
          <p:nvPr/>
        </p:nvSpPr>
        <p:spPr>
          <a:xfrm>
            <a:off x="8402467" y="3574981"/>
            <a:ext cx="969858" cy="1369807"/>
          </a:xfrm>
          <a:prstGeom prst="roundRect">
            <a:avLst>
              <a:gd name="adj" fmla="val 87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Kd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VenVd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D36956-C90D-203F-06D4-3B9053D69ACE}"/>
              </a:ext>
            </a:extLst>
          </p:cNvPr>
          <p:cNvCxnSpPr>
            <a:cxnSpLocks/>
          </p:cNvCxnSpPr>
          <p:nvPr/>
        </p:nvCxnSpPr>
        <p:spPr>
          <a:xfrm>
            <a:off x="10005778" y="1990576"/>
            <a:ext cx="0" cy="1584406"/>
          </a:xfrm>
          <a:prstGeom prst="line">
            <a:avLst/>
          </a:prstGeom>
          <a:ln w="19050">
            <a:solidFill>
              <a:srgbClr val="505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15361F0-A98B-9664-AD27-6C14C23F1025}"/>
              </a:ext>
            </a:extLst>
          </p:cNvPr>
          <p:cNvSpPr txBox="1"/>
          <p:nvPr/>
        </p:nvSpPr>
        <p:spPr>
          <a:xfrm>
            <a:off x="9595126" y="2436365"/>
            <a:ext cx="821306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Bortezomib-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7244DE2-550A-C923-C19D-4AFAFA21DC6E}"/>
              </a:ext>
            </a:extLst>
          </p:cNvPr>
          <p:cNvSpPr/>
          <p:nvPr/>
        </p:nvSpPr>
        <p:spPr>
          <a:xfrm>
            <a:off x="9520849" y="3574982"/>
            <a:ext cx="969858" cy="307777"/>
          </a:xfrm>
          <a:prstGeom prst="roundRect">
            <a:avLst>
              <a:gd name="adj" fmla="val 2079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EloRd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6EFCAB-46C7-274D-C17A-8D5350C9F1B8}"/>
              </a:ext>
            </a:extLst>
          </p:cNvPr>
          <p:cNvCxnSpPr>
            <a:cxnSpLocks/>
          </p:cNvCxnSpPr>
          <p:nvPr/>
        </p:nvCxnSpPr>
        <p:spPr>
          <a:xfrm>
            <a:off x="9446587" y="1442802"/>
            <a:ext cx="0" cy="547774"/>
          </a:xfrm>
          <a:prstGeom prst="line">
            <a:avLst/>
          </a:prstGeom>
          <a:ln w="19050">
            <a:solidFill>
              <a:srgbClr val="505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A01AF11-C937-AFCB-7F77-9DE466668F15}"/>
              </a:ext>
            </a:extLst>
          </p:cNvPr>
          <p:cNvSpPr/>
          <p:nvPr/>
        </p:nvSpPr>
        <p:spPr>
          <a:xfrm>
            <a:off x="8296089" y="1190213"/>
            <a:ext cx="2304000" cy="423751"/>
          </a:xfrm>
          <a:prstGeom prst="roundRect">
            <a:avLst>
              <a:gd name="adj" fmla="val 226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Second-line options after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DaraVMP</a:t>
            </a:r>
            <a:r>
              <a:rPr kumimoji="0" lang="en-GB" sz="10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DaraVTd</a:t>
            </a:r>
            <a:r>
              <a:rPr kumimoji="0" lang="en-GB" sz="1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b,c</a:t>
            </a:r>
          </a:p>
        </p:txBody>
      </p:sp>
    </p:spTree>
    <p:extLst>
      <p:ext uri="{BB962C8B-B14F-4D97-AF65-F5344CB8AC3E}">
        <p14:creationId xmlns:p14="http://schemas.microsoft.com/office/powerpoint/2010/main" val="252660664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6FAD-5D9D-7548-5973-7DF64E9A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SV</a:t>
            </a:r>
            <a:r>
              <a:rPr lang="en-GB" sz="2800" b="1" cap="none" dirty="0"/>
              <a:t>d</a:t>
            </a:r>
            <a:r>
              <a:rPr lang="en-GB" sz="2800" b="1" dirty="0"/>
              <a:t> is the only approved triplet therapy allowing double class switch in DR</a:t>
            </a:r>
            <a:r>
              <a:rPr lang="en-GB" sz="2800" b="1" cap="none" dirty="0"/>
              <a:t>d</a:t>
            </a:r>
            <a:r>
              <a:rPr lang="en-GB" sz="2800" b="1" dirty="0"/>
              <a:t>-exposed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ABF37-B406-71BD-9BB2-992629086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0982D-6516-720C-2D55-F8BCFB0F85E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baseline="30000" dirty="0"/>
              <a:t>a </a:t>
            </a:r>
            <a:r>
              <a:rPr lang="en-GB" dirty="0"/>
              <a:t>Venetoclax-based combinations are an option for patients with t(11;14)</a:t>
            </a:r>
            <a:br>
              <a:rPr lang="en-GB" dirty="0"/>
            </a:br>
            <a:r>
              <a:rPr lang="en-GB" baseline="30000" dirty="0"/>
              <a:t>b </a:t>
            </a:r>
            <a:r>
              <a:rPr lang="en-GB" dirty="0"/>
              <a:t>Patients who progress while on monthly daratumumab are considered as daratumumab-refractory</a:t>
            </a:r>
          </a:p>
          <a:p>
            <a:r>
              <a:rPr lang="en-GB" dirty="0"/>
              <a:t>d, dexamethasone; D, daratumumab; R, lenalidomide; S, selinexor; V, bortezomib </a:t>
            </a:r>
          </a:p>
          <a:p>
            <a:r>
              <a:rPr lang="en-GB" dirty="0"/>
              <a:t>Table created from information in Dimopoulos MA, et al. Ann Oncol. </a:t>
            </a:r>
            <a:r>
              <a:rPr lang="en-GB" dirty="0">
                <a:solidFill>
                  <a:schemeClr val="tx2"/>
                </a:solidFill>
              </a:rPr>
              <a:t>2021;32(3):309-322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4DE96E-B59E-5B7F-9E3C-AA3EF0074367}"/>
              </a:ext>
            </a:extLst>
          </p:cNvPr>
          <p:cNvGraphicFramePr>
            <a:graphicFrameLocks noGrp="1"/>
          </p:cNvGraphicFramePr>
          <p:nvPr/>
        </p:nvGraphicFramePr>
        <p:xfrm>
          <a:off x="619202" y="1340768"/>
          <a:ext cx="109632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640">
                  <a:extLst>
                    <a:ext uri="{9D8B030D-6E8A-4147-A177-3AD203B41FA5}">
                      <a16:colId xmlns:a16="http://schemas.microsoft.com/office/drawing/2014/main" val="3198570195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924173528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707894541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808760978"/>
                    </a:ext>
                  </a:extLst>
                </a:gridCol>
                <a:gridCol w="2192640">
                  <a:extLst>
                    <a:ext uri="{9D8B030D-6E8A-4147-A177-3AD203B41FA5}">
                      <a16:colId xmlns:a16="http://schemas.microsoft.com/office/drawing/2014/main" val="315363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ESMO treatment recommendations after DRd </a:t>
                      </a:r>
                      <a:b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(based on panel consensus)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switch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98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Triplet/doublet combination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27099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Lenalidomide-sensitive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0692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20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025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Elotuzumab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543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Isatuximab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6477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</a:t>
                      </a:r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</a:t>
                      </a:r>
                    </a:p>
                  </a:txBody>
                  <a:tcPr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5807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Lenalidomide-refractory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113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1438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</a:t>
                      </a:r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</a:t>
                      </a:r>
                    </a:p>
                  </a:txBody>
                  <a:tcPr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85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91762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65701-3984-EED6-2681-22521395B1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59847" y="1425575"/>
            <a:ext cx="6324141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Efficacy and safety of SPd, SVd and SKd was analysed in a subset of patients (n=62) from STOMP and BOSTON previously treated with a CD38 mAb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74% refractory to lenalidomide; 85% refractory to daratumumab</a:t>
            </a:r>
          </a:p>
          <a:p>
            <a:pPr>
              <a:lnSpc>
                <a:spcPct val="120000"/>
              </a:lnSpc>
            </a:pPr>
            <a:r>
              <a:rPr lang="en-GB" dirty="0"/>
              <a:t>ORR and mPFS were comparable between the selinexor-based treatment and prior CD38 mAb treatment: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ORR: 58.1% vs 63.8%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mPFS: 10.9 vs 10.2 months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mOS: 20.4 months with a selinexor-based triplet</a:t>
            </a:r>
          </a:p>
          <a:p>
            <a:pPr>
              <a:lnSpc>
                <a:spcPct val="120000"/>
              </a:lnSpc>
            </a:pPr>
            <a:r>
              <a:rPr lang="en-GB" dirty="0"/>
              <a:t>Adverse events were generally manageable with standard supportive care and dose modifications</a:t>
            </a:r>
          </a:p>
          <a:p>
            <a:pPr>
              <a:lnSpc>
                <a:spcPct val="120000"/>
              </a:lnSpc>
            </a:pPr>
            <a:r>
              <a:rPr lang="en-GB" dirty="0"/>
              <a:t>A Phase 3 RCT is ongoing to compare SPd vs EloPd in patients previously treated with an IMiD, PI and CD38 mAb (NCT05028348)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AFC6E-5A76-BDEE-2248-0D722D1A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Autofit/>
          </a:bodyPr>
          <a:lstStyle/>
          <a:p>
            <a:r>
              <a:rPr lang="en-GB" dirty="0"/>
              <a:t>selinexor-based triplets in patients previously treated with CD38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94DF8-3732-095F-897C-A8013317A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B59-177C-F66E-67AF-EFB4732D09E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>
                <a:solidFill>
                  <a:schemeClr val="tx2"/>
                </a:solidFill>
              </a:rPr>
              <a:t>d, dexamethasone; Elo, elotuzumab; IMiD, immunomodulatory drug; K, carfilzomib; mAb, monoclonal antibody; mOS, median overall survival; (m)PFS, (median) progression-free survival; NE, not evaluable; ORR, overall response rate; P, pomalidomide; PI, proteasome inhibitor; RCT, randomised controlled trial; S, selinexor;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Schiller GJ, et al. Clin Lymphoma Myeloma Leuk. 2023;23:e286-e296.e4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CD1CB-09DC-9C80-797E-C196844E820A}"/>
              </a:ext>
            </a:extLst>
          </p:cNvPr>
          <p:cNvSpPr txBox="1"/>
          <p:nvPr/>
        </p:nvSpPr>
        <p:spPr>
          <a:xfrm rot="16200000">
            <a:off x="472396" y="3430328"/>
            <a:ext cx="1302207" cy="25736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61A4C-A83A-6AAB-D537-55E994DC1A24}"/>
              </a:ext>
            </a:extLst>
          </p:cNvPr>
          <p:cNvSpPr txBox="1"/>
          <p:nvPr/>
        </p:nvSpPr>
        <p:spPr>
          <a:xfrm>
            <a:off x="172363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6BD61-30F5-AF5A-58D9-14D893898A4F}"/>
              </a:ext>
            </a:extLst>
          </p:cNvPr>
          <p:cNvSpPr txBox="1"/>
          <p:nvPr/>
        </p:nvSpPr>
        <p:spPr>
          <a:xfrm>
            <a:off x="584362" y="5115668"/>
            <a:ext cx="1071374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𝛂-CD38 mAb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6B6BD-42FF-CFF7-5B57-2E998FA82838}"/>
              </a:ext>
            </a:extLst>
          </p:cNvPr>
          <p:cNvSpPr txBox="1"/>
          <p:nvPr/>
        </p:nvSpPr>
        <p:spPr>
          <a:xfrm>
            <a:off x="176143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D9273-4CAE-9665-ABB1-B2139296119D}"/>
              </a:ext>
            </a:extLst>
          </p:cNvPr>
          <p:cNvSpPr txBox="1"/>
          <p:nvPr/>
        </p:nvSpPr>
        <p:spPr>
          <a:xfrm>
            <a:off x="1316837" y="2334638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7FF57B-88C8-1F0E-0558-7C1A184FA4B4}"/>
              </a:ext>
            </a:extLst>
          </p:cNvPr>
          <p:cNvSpPr txBox="1"/>
          <p:nvPr/>
        </p:nvSpPr>
        <p:spPr>
          <a:xfrm>
            <a:off x="2042835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A47F4F-7AC7-6282-D489-2E64CB666DA2}"/>
              </a:ext>
            </a:extLst>
          </p:cNvPr>
          <p:cNvSpPr txBox="1"/>
          <p:nvPr/>
        </p:nvSpPr>
        <p:spPr>
          <a:xfrm>
            <a:off x="2010856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811669-78E0-BC60-64B0-A7C6CDE8D295}"/>
              </a:ext>
            </a:extLst>
          </p:cNvPr>
          <p:cNvSpPr txBox="1"/>
          <p:nvPr/>
        </p:nvSpPr>
        <p:spPr>
          <a:xfrm>
            <a:off x="232010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331C2E-706C-0EFA-44F9-5FB71F41A9C9}"/>
              </a:ext>
            </a:extLst>
          </p:cNvPr>
          <p:cNvSpPr txBox="1"/>
          <p:nvPr/>
        </p:nvSpPr>
        <p:spPr>
          <a:xfrm>
            <a:off x="2282479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A7253-E0B3-B7D1-A81C-57195C30BEE9}"/>
              </a:ext>
            </a:extLst>
          </p:cNvPr>
          <p:cNvSpPr txBox="1"/>
          <p:nvPr/>
        </p:nvSpPr>
        <p:spPr>
          <a:xfrm>
            <a:off x="2605857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680B0-094B-3891-D455-4E1906410ACA}"/>
              </a:ext>
            </a:extLst>
          </p:cNvPr>
          <p:cNvSpPr txBox="1"/>
          <p:nvPr/>
        </p:nvSpPr>
        <p:spPr>
          <a:xfrm>
            <a:off x="2860495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4B7F4-2D7D-B694-4AB7-93A8A97E08BD}"/>
              </a:ext>
            </a:extLst>
          </p:cNvPr>
          <p:cNvSpPr txBox="1"/>
          <p:nvPr/>
        </p:nvSpPr>
        <p:spPr>
          <a:xfrm>
            <a:off x="2889382" y="4800387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38EB36-B3B0-C597-AAD5-423E514F3D7D}"/>
              </a:ext>
            </a:extLst>
          </p:cNvPr>
          <p:cNvSpPr txBox="1"/>
          <p:nvPr/>
        </p:nvSpPr>
        <p:spPr>
          <a:xfrm>
            <a:off x="3162293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5B296C-8EFA-66C3-D401-51FF99BCD4EB}"/>
              </a:ext>
            </a:extLst>
          </p:cNvPr>
          <p:cNvSpPr txBox="1"/>
          <p:nvPr/>
        </p:nvSpPr>
        <p:spPr>
          <a:xfrm>
            <a:off x="313986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8FD01D-8E73-ECC8-80F3-0179612D419E}"/>
              </a:ext>
            </a:extLst>
          </p:cNvPr>
          <p:cNvSpPr txBox="1"/>
          <p:nvPr/>
        </p:nvSpPr>
        <p:spPr>
          <a:xfrm>
            <a:off x="3447807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4C767-3798-E50C-9104-2C7401CD0705}"/>
              </a:ext>
            </a:extLst>
          </p:cNvPr>
          <p:cNvSpPr txBox="1"/>
          <p:nvPr/>
        </p:nvSpPr>
        <p:spPr>
          <a:xfrm>
            <a:off x="3422441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AAED72-3C6F-B910-4A51-3C2B75155A0A}"/>
              </a:ext>
            </a:extLst>
          </p:cNvPr>
          <p:cNvSpPr txBox="1"/>
          <p:nvPr/>
        </p:nvSpPr>
        <p:spPr>
          <a:xfrm>
            <a:off x="3720759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AE0E68-605D-10B1-2834-63A4F3CD3127}"/>
              </a:ext>
            </a:extLst>
          </p:cNvPr>
          <p:cNvSpPr txBox="1"/>
          <p:nvPr/>
        </p:nvSpPr>
        <p:spPr>
          <a:xfrm>
            <a:off x="4020096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75FA6E-395C-6F86-D54E-5B76B81C0E82}"/>
              </a:ext>
            </a:extLst>
          </p:cNvPr>
          <p:cNvSpPr txBox="1"/>
          <p:nvPr/>
        </p:nvSpPr>
        <p:spPr>
          <a:xfrm>
            <a:off x="430561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3A3364-C8A4-C71C-CAE1-A29F514182D9}"/>
              </a:ext>
            </a:extLst>
          </p:cNvPr>
          <p:cNvSpPr txBox="1"/>
          <p:nvPr/>
        </p:nvSpPr>
        <p:spPr>
          <a:xfrm>
            <a:off x="4562327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4A0482-1175-99C2-CF78-DE11D9A4130E}"/>
              </a:ext>
            </a:extLst>
          </p:cNvPr>
          <p:cNvSpPr txBox="1"/>
          <p:nvPr/>
        </p:nvSpPr>
        <p:spPr>
          <a:xfrm>
            <a:off x="45559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6EB76-96EE-5BD8-F677-DD543798CC06}"/>
              </a:ext>
            </a:extLst>
          </p:cNvPr>
          <p:cNvSpPr txBox="1"/>
          <p:nvPr/>
        </p:nvSpPr>
        <p:spPr>
          <a:xfrm>
            <a:off x="2567355" y="2240907"/>
            <a:ext cx="2534916" cy="5539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(95% CI) PFS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10.9 (7.6, NE)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𝛂-CD38 mAb: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10.2 (7.3, 16.6)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6B7027-A548-6E07-DCE2-33E7E96E20D2}"/>
              </a:ext>
            </a:extLst>
          </p:cNvPr>
          <p:cNvSpPr txBox="1"/>
          <p:nvPr/>
        </p:nvSpPr>
        <p:spPr>
          <a:xfrm>
            <a:off x="876084" y="1452835"/>
            <a:ext cx="408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Sd-based triplets vs prior 𝛂-CD38 mAb</a:t>
            </a:r>
          </a:p>
        </p:txBody>
      </p:sp>
      <p:pic>
        <p:nvPicPr>
          <p:cNvPr id="53" name="Picture 5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CBA35EF-5DD0-2AB5-8CC0-2E49E487D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71" y="2313673"/>
            <a:ext cx="3124200" cy="24511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DBC94B-8EEF-B56B-B602-8934F5D93113}"/>
              </a:ext>
            </a:extLst>
          </p:cNvPr>
          <p:cNvSpPr txBox="1"/>
          <p:nvPr/>
        </p:nvSpPr>
        <p:spPr>
          <a:xfrm>
            <a:off x="1316837" y="2897346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CB9709-5EC4-E464-E654-BEDF6C37E9EA}"/>
              </a:ext>
            </a:extLst>
          </p:cNvPr>
          <p:cNvSpPr txBox="1"/>
          <p:nvPr/>
        </p:nvSpPr>
        <p:spPr>
          <a:xfrm>
            <a:off x="1316837" y="3431919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F8BABF-8455-0644-5931-90DC5B62632F}"/>
              </a:ext>
            </a:extLst>
          </p:cNvPr>
          <p:cNvSpPr txBox="1"/>
          <p:nvPr/>
        </p:nvSpPr>
        <p:spPr>
          <a:xfrm>
            <a:off x="1316837" y="3994627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B87338-49B0-A378-863D-72DE7EA84792}"/>
              </a:ext>
            </a:extLst>
          </p:cNvPr>
          <p:cNvSpPr txBox="1"/>
          <p:nvPr/>
        </p:nvSpPr>
        <p:spPr>
          <a:xfrm>
            <a:off x="1316837" y="4543267"/>
            <a:ext cx="3195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B63D22-E8EB-5005-5CEC-168C3A852756}"/>
              </a:ext>
            </a:extLst>
          </p:cNvPr>
          <p:cNvSpPr txBox="1"/>
          <p:nvPr/>
        </p:nvSpPr>
        <p:spPr>
          <a:xfrm>
            <a:off x="2918471" y="4983267"/>
            <a:ext cx="529559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D818B3-AEA7-C170-82C1-CA48F349A89F}"/>
              </a:ext>
            </a:extLst>
          </p:cNvPr>
          <p:cNvSpPr txBox="1"/>
          <p:nvPr/>
        </p:nvSpPr>
        <p:spPr>
          <a:xfrm>
            <a:off x="4273341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2BD937-5D61-1FB2-FDB1-C20A92010A24}"/>
              </a:ext>
            </a:extLst>
          </p:cNvPr>
          <p:cNvSpPr txBox="1"/>
          <p:nvPr/>
        </p:nvSpPr>
        <p:spPr>
          <a:xfrm>
            <a:off x="39971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5227FC-8AC3-6791-D0EE-3827B332A301}"/>
              </a:ext>
            </a:extLst>
          </p:cNvPr>
          <p:cNvSpPr txBox="1"/>
          <p:nvPr/>
        </p:nvSpPr>
        <p:spPr>
          <a:xfrm>
            <a:off x="3705016" y="4800387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B4A006A-35B7-C714-A30D-BCEAC33B0425}"/>
              </a:ext>
            </a:extLst>
          </p:cNvPr>
          <p:cNvSpPr txBox="1"/>
          <p:nvPr/>
        </p:nvSpPr>
        <p:spPr>
          <a:xfrm>
            <a:off x="2584270" y="5240318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9DE32BF-93B9-6C74-6B87-30F4BB4FF60E}"/>
              </a:ext>
            </a:extLst>
          </p:cNvPr>
          <p:cNvSpPr/>
          <p:nvPr/>
        </p:nvSpPr>
        <p:spPr>
          <a:xfrm>
            <a:off x="5608017" y="3356992"/>
            <a:ext cx="4736455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20119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6E90A-C01F-AC08-19CE-3B00647CE3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5054373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SELECT phase 2 study enrolled 52 patients with early RRMM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100% were lenalidomide-refractory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75% were lenalidomide and daratumumab-refractory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All patients were treated with KPd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ORR: 58% (primary endpoint not met)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mPFS: 11.1 months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mOS: 18.8 months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Adverse events were consistent with the known safety profile of these agents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A8F27-517E-3ADC-6416-F25BE64A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KP</a:t>
            </a:r>
            <a:r>
              <a:rPr lang="en-GB" cap="none" dirty="0"/>
              <a:t>d</a:t>
            </a:r>
            <a:r>
              <a:rPr lang="en-GB" dirty="0"/>
              <a:t> for lenalidomide refractory patients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9D7C7-69EA-035A-74B0-1461D9E2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B594-5D7B-0711-F367-2DCDF4C4EE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CI, confidence interval; d, dexamethasone; K, carfilzomib; mOS, median overall survival; m(PFS), (median) progression-free survival; NE, not evaluable; ORR, overall response rate; P, pomalidomide; RRMM, relapsed/refractory multiple myeloma</a:t>
            </a:r>
          </a:p>
          <a:p>
            <a:r>
              <a:rPr lang="en-GB" dirty="0">
                <a:solidFill>
                  <a:schemeClr val="tx2"/>
                </a:solidFill>
              </a:rPr>
              <a:t>Perrot A, et al. Leuk Lymphoma. 2024; Online ahead of print (doi: 10.1080/10428194.2024.2322030)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0567BC-ADDD-9360-DC96-DD98B63C9EF5}"/>
              </a:ext>
            </a:extLst>
          </p:cNvPr>
          <p:cNvSpPr txBox="1"/>
          <p:nvPr/>
        </p:nvSpPr>
        <p:spPr>
          <a:xfrm rot="16200000">
            <a:off x="5598092" y="3123277"/>
            <a:ext cx="1202821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ABB66-7C7B-2574-AD98-F4D4A086122B}"/>
              </a:ext>
            </a:extLst>
          </p:cNvPr>
          <p:cNvSpPr txBox="1"/>
          <p:nvPr/>
        </p:nvSpPr>
        <p:spPr>
          <a:xfrm>
            <a:off x="6793213" y="5257533"/>
            <a:ext cx="213768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FBD0E-5461-EE30-4F5F-E049CAC01E82}"/>
              </a:ext>
            </a:extLst>
          </p:cNvPr>
          <p:cNvSpPr txBox="1"/>
          <p:nvPr/>
        </p:nvSpPr>
        <p:spPr>
          <a:xfrm>
            <a:off x="5794150" y="5119033"/>
            <a:ext cx="967179" cy="2769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D7E29-A02D-19CD-9763-5FAAB217C5E9}"/>
              </a:ext>
            </a:extLst>
          </p:cNvPr>
          <p:cNvSpPr txBox="1"/>
          <p:nvPr/>
        </p:nvSpPr>
        <p:spPr>
          <a:xfrm>
            <a:off x="6781160" y="4817602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AA054-BEC3-5745-EB1F-73AD0973BB5D}"/>
              </a:ext>
            </a:extLst>
          </p:cNvPr>
          <p:cNvSpPr txBox="1"/>
          <p:nvPr/>
        </p:nvSpPr>
        <p:spPr>
          <a:xfrm>
            <a:off x="6463366" y="1751824"/>
            <a:ext cx="249033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E6C3F5B-5B8B-9436-0F14-27C02D304A95}"/>
              </a:ext>
            </a:extLst>
          </p:cNvPr>
          <p:cNvSpPr txBox="1"/>
          <p:nvPr/>
        </p:nvSpPr>
        <p:spPr>
          <a:xfrm>
            <a:off x="10202733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08FE7B-5C42-57F7-8159-79D063B268A5}"/>
              </a:ext>
            </a:extLst>
          </p:cNvPr>
          <p:cNvSpPr txBox="1"/>
          <p:nvPr/>
        </p:nvSpPr>
        <p:spPr>
          <a:xfrm>
            <a:off x="6463365" y="2914561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4754370-DFD2-1DF5-E351-4E08FF3458DB}"/>
              </a:ext>
            </a:extLst>
          </p:cNvPr>
          <p:cNvSpPr txBox="1"/>
          <p:nvPr/>
        </p:nvSpPr>
        <p:spPr>
          <a:xfrm>
            <a:off x="6463365" y="3449134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BAC8A1-51E9-9906-BED9-5DBF21155C81}"/>
              </a:ext>
            </a:extLst>
          </p:cNvPr>
          <p:cNvSpPr txBox="1"/>
          <p:nvPr/>
        </p:nvSpPr>
        <p:spPr>
          <a:xfrm>
            <a:off x="6463365" y="4011842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8555F2-FC49-E7EA-2FE9-FFBA973BA7A1}"/>
              </a:ext>
            </a:extLst>
          </p:cNvPr>
          <p:cNvSpPr txBox="1"/>
          <p:nvPr/>
        </p:nvSpPr>
        <p:spPr>
          <a:xfrm>
            <a:off x="6463365" y="4560482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802E59-EF73-D771-6F9F-FA2A01C5D874}"/>
              </a:ext>
            </a:extLst>
          </p:cNvPr>
          <p:cNvSpPr txBox="1"/>
          <p:nvPr/>
        </p:nvSpPr>
        <p:spPr>
          <a:xfrm>
            <a:off x="7806046" y="5000482"/>
            <a:ext cx="1539451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from enrolment</a:t>
            </a:r>
          </a:p>
        </p:txBody>
      </p:sp>
      <p:pic>
        <p:nvPicPr>
          <p:cNvPr id="81" name="Picture 80" descr="A line of a graph&#10;&#10;Description automatically generated with medium confidence">
            <a:extLst>
              <a:ext uri="{FF2B5EF4-FFF2-40B4-BE49-F238E27FC236}">
                <a16:creationId xmlns:a16="http://schemas.microsoft.com/office/drawing/2014/main" id="{16E1BC55-4B3A-AEC0-6B38-E1769C9B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99" y="1610665"/>
            <a:ext cx="3683000" cy="31750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98BF1DC-3FAE-B083-ED45-FB804C61ED7D}"/>
              </a:ext>
            </a:extLst>
          </p:cNvPr>
          <p:cNvSpPr txBox="1"/>
          <p:nvPr/>
        </p:nvSpPr>
        <p:spPr>
          <a:xfrm>
            <a:off x="6463365" y="2328599"/>
            <a:ext cx="249034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67A107-AF34-6296-A989-BB8CE9EEECA7}"/>
              </a:ext>
            </a:extLst>
          </p:cNvPr>
          <p:cNvSpPr txBox="1"/>
          <p:nvPr/>
        </p:nvSpPr>
        <p:spPr>
          <a:xfrm>
            <a:off x="7461428" y="5257533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BADC79-6EBC-A678-B0E4-8173044BC58F}"/>
              </a:ext>
            </a:extLst>
          </p:cNvPr>
          <p:cNvSpPr txBox="1"/>
          <p:nvPr/>
        </p:nvSpPr>
        <p:spPr>
          <a:xfrm>
            <a:off x="8143711" y="5257533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552447F-DAFC-2561-A027-FF6F00D8B152}"/>
              </a:ext>
            </a:extLst>
          </p:cNvPr>
          <p:cNvSpPr txBox="1"/>
          <p:nvPr/>
        </p:nvSpPr>
        <p:spPr>
          <a:xfrm>
            <a:off x="8861260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08642F-BDC4-7F83-AED7-19752FE95A60}"/>
              </a:ext>
            </a:extLst>
          </p:cNvPr>
          <p:cNvSpPr txBox="1"/>
          <p:nvPr/>
        </p:nvSpPr>
        <p:spPr>
          <a:xfrm>
            <a:off x="9557611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CAE7F6-F36A-50C2-0908-4DBA3DF21CD4}"/>
              </a:ext>
            </a:extLst>
          </p:cNvPr>
          <p:cNvSpPr txBox="1"/>
          <p:nvPr/>
        </p:nvSpPr>
        <p:spPr>
          <a:xfrm>
            <a:off x="10239894" y="5257533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261E4E-83E6-5439-49D7-26B5389F7AA7}"/>
              </a:ext>
            </a:extLst>
          </p:cNvPr>
          <p:cNvSpPr txBox="1"/>
          <p:nvPr/>
        </p:nvSpPr>
        <p:spPr>
          <a:xfrm>
            <a:off x="7484545" y="4817602"/>
            <a:ext cx="143235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60F806-EA14-30B6-35A5-C7F31F55CD67}"/>
              </a:ext>
            </a:extLst>
          </p:cNvPr>
          <p:cNvSpPr txBox="1"/>
          <p:nvPr/>
        </p:nvSpPr>
        <p:spPr>
          <a:xfrm>
            <a:off x="8138595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921567A-6FED-5ECA-5750-656F6505D407}"/>
              </a:ext>
            </a:extLst>
          </p:cNvPr>
          <p:cNvSpPr txBox="1"/>
          <p:nvPr/>
        </p:nvSpPr>
        <p:spPr>
          <a:xfrm>
            <a:off x="8834946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1A8E180-5F69-222A-D5F3-30FC5AFD693B}"/>
              </a:ext>
            </a:extLst>
          </p:cNvPr>
          <p:cNvSpPr txBox="1"/>
          <p:nvPr/>
        </p:nvSpPr>
        <p:spPr>
          <a:xfrm>
            <a:off x="9510195" y="4817602"/>
            <a:ext cx="213767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43B8D-35C7-EF98-0169-A63ACE2CE989}"/>
              </a:ext>
            </a:extLst>
          </p:cNvPr>
          <p:cNvSpPr txBox="1"/>
          <p:nvPr/>
        </p:nvSpPr>
        <p:spPr>
          <a:xfrm>
            <a:off x="7706289" y="1681104"/>
            <a:ext cx="3535189" cy="5539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				KPd (N=52)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Progression/death, n (%)				25 (48.1%)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(90% CI) PFS, months	11.1 (6.5, NE)	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51F4D6-DD48-2B77-F257-A4608C65AAD6}"/>
              </a:ext>
            </a:extLst>
          </p:cNvPr>
          <p:cNvSpPr txBox="1"/>
          <p:nvPr/>
        </p:nvSpPr>
        <p:spPr>
          <a:xfrm>
            <a:off x="9315738" y="3788033"/>
            <a:ext cx="431776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KPd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3CC6E7-9C05-235F-6DA8-A37F38423B19}"/>
              </a:ext>
            </a:extLst>
          </p:cNvPr>
          <p:cNvSpPr/>
          <p:nvPr/>
        </p:nvSpPr>
        <p:spPr>
          <a:xfrm>
            <a:off x="834227" y="3699032"/>
            <a:ext cx="4736455" cy="130144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15856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6CC2-84CD-4E71-E3CA-03C20BE5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treatment options for triple class </a:t>
            </a:r>
            <a:br>
              <a:rPr lang="en-GB" dirty="0"/>
            </a:br>
            <a:r>
              <a:rPr lang="en-GB" dirty="0"/>
              <a:t>refractory patients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B07D92-76A0-17A2-2AF1-B513126B8C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516377" cy="365125"/>
          </a:xfrm>
        </p:spPr>
        <p:txBody>
          <a:bodyPr anchor="b" anchorCtr="0"/>
          <a:lstStyle/>
          <a:p>
            <a:r>
              <a:rPr lang="en-GB" sz="1050" dirty="0">
                <a:solidFill>
                  <a:schemeClr val="tx2"/>
                </a:solidFill>
              </a:rPr>
              <a:t>CAR-T, chimeric antigen receptor T-cell; IMiD, immunomodulatory drug; mAb, monoclonal antibody; PI, proteasome inhibitor; SmPC, Summary of Product Characteristics; XPO1, exportin 1</a:t>
            </a:r>
          </a:p>
          <a:p>
            <a:r>
              <a:rPr lang="en-GB" sz="1050" dirty="0">
                <a:solidFill>
                  <a:schemeClr val="tx2"/>
                </a:solidFill>
              </a:rPr>
              <a:t>1. Nexpovio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(selinexor). SmPC (August 2023). Stemline Therapeutics B.V.; 2. Pepaxti</a:t>
            </a:r>
            <a:r>
              <a:rPr lang="en-GB" sz="1050" baseline="30000" dirty="0">
                <a:solidFill>
                  <a:schemeClr val="tx2"/>
                </a:solidFill>
              </a:rPr>
              <a:t> ®</a:t>
            </a:r>
            <a:r>
              <a:rPr lang="en-GB" sz="1050" dirty="0">
                <a:solidFill>
                  <a:schemeClr val="tx2"/>
                </a:solidFill>
              </a:rPr>
              <a:t> (melphalan flufenamide). SmPC (March 2024). Oncopeptides AB (publ); 3. Abecma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(idecabtagene vicleucel). SmPC (July 2023). Bristol-Myers Squibb Pharma EEIG; 4. Carvykti</a:t>
            </a:r>
            <a:r>
              <a:rPr lang="en-GB" sz="1050" baseline="30000" dirty="0">
                <a:solidFill>
                  <a:schemeClr val="tx2"/>
                </a:solidFill>
              </a:rPr>
              <a:t>® </a:t>
            </a:r>
            <a:r>
              <a:rPr lang="en-GB" sz="1050" dirty="0">
                <a:solidFill>
                  <a:schemeClr val="tx2"/>
                </a:solidFill>
              </a:rPr>
              <a:t>(ciltacabtagene autoleucel). SmPC (December 2023). Janssen-Cilag International NV; 5. Tecvayli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(teclistamab) SmPC (February 2024). Janssen-Cilag International NV; 6. Talvey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(talquetamab). SmPC (March 2024). Janssen-Cilag International NV;</a:t>
            </a:r>
            <a:br>
              <a:rPr lang="en-GB" sz="1050" dirty="0">
                <a:solidFill>
                  <a:schemeClr val="tx2"/>
                </a:solidFill>
              </a:rPr>
            </a:br>
            <a:r>
              <a:rPr lang="en-GB" sz="1050" dirty="0">
                <a:solidFill>
                  <a:schemeClr val="tx2"/>
                </a:solidFill>
              </a:rPr>
              <a:t>7. Elrexfio</a:t>
            </a:r>
            <a:r>
              <a:rPr lang="en-GB" sz="1050" baseline="30000" dirty="0">
                <a:solidFill>
                  <a:schemeClr val="tx2"/>
                </a:solidFill>
              </a:rPr>
              <a:t>®</a:t>
            </a:r>
            <a:r>
              <a:rPr lang="en-GB" sz="1050" dirty="0">
                <a:solidFill>
                  <a:schemeClr val="tx2"/>
                </a:solidFill>
              </a:rPr>
              <a:t> (elranatamab). SmPC (January 2024). Pfizer Europe MA EEIG. All available from </a:t>
            </a:r>
            <a:r>
              <a:rPr lang="en-GB" sz="105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https://www.ema.europa.eu/en/medicines</a:t>
            </a:r>
            <a:r>
              <a:rPr lang="en-GB" sz="1050" dirty="0">
                <a:solidFill>
                  <a:schemeClr val="tx2"/>
                </a:solidFill>
              </a:rPr>
              <a:t>. Last accessed 21 March 2024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D62829-0F3A-0A15-D798-C94F376B1099}"/>
              </a:ext>
            </a:extLst>
          </p:cNvPr>
          <p:cNvSpPr txBox="1">
            <a:spLocks/>
          </p:cNvSpPr>
          <p:nvPr/>
        </p:nvSpPr>
        <p:spPr>
          <a:xfrm>
            <a:off x="613286" y="1556792"/>
            <a:ext cx="10962216" cy="923280"/>
          </a:xfrm>
          <a:prstGeom prst="rect">
            <a:avLst/>
          </a:prstGeom>
          <a:solidFill>
            <a:srgbClr val="F5EAE8"/>
          </a:solidFill>
          <a:ln w="28575">
            <a:solidFill>
              <a:schemeClr val="accent1"/>
            </a:solidFill>
          </a:ln>
        </p:spPr>
        <p:txBody>
          <a:bodyPr anchor="ctr"/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XPO1 inhibitor: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Selinexor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Peptide-drug conjugate: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Melflufen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B8C088-ADC7-C544-EF63-70EC5E8182EE}"/>
              </a:ext>
            </a:extLst>
          </p:cNvPr>
          <p:cNvSpPr txBox="1">
            <a:spLocks/>
          </p:cNvSpPr>
          <p:nvPr/>
        </p:nvSpPr>
        <p:spPr>
          <a:xfrm>
            <a:off x="613286" y="2703982"/>
            <a:ext cx="10962216" cy="266923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0" tIns="0" rIns="0" bIns="0" rtlCol="0" anchor="ctr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CAR-T therapy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Idecabtagene vicleucel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Ciltacabtagene autoleucel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504000" marR="0" lvl="0" indent="-342874" algn="l" defTabSz="9143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Teclistamab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Talquetamab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861213" marR="0" lvl="1" indent="-342900" algn="l" defTabSz="91433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Elranatamab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DFA3C27F-CBA4-3F26-7DE1-B0D49761DFBA}"/>
              </a:ext>
            </a:extLst>
          </p:cNvPr>
          <p:cNvSpPr txBox="1"/>
          <p:nvPr/>
        </p:nvSpPr>
        <p:spPr>
          <a:xfrm>
            <a:off x="7975600" y="2110740"/>
            <a:ext cx="35999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1219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Non-T-cell-directed therapies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B5AF53A9-CB65-163A-F4F6-688BD378928C}"/>
              </a:ext>
            </a:extLst>
          </p:cNvPr>
          <p:cNvSpPr txBox="1"/>
          <p:nvPr/>
        </p:nvSpPr>
        <p:spPr>
          <a:xfrm>
            <a:off x="7975600" y="5003884"/>
            <a:ext cx="359990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1219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T-cell-directed therapies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CB2E656-8D9A-D2DD-B91C-26FABD8E9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2697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0F1E0-C409-5F69-9368-CF9F7A7F19F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Both </a:t>
            </a:r>
            <a:r>
              <a:rPr lang="en-GB" b="1" dirty="0"/>
              <a:t>CAR-T therapy </a:t>
            </a:r>
            <a:r>
              <a:rPr lang="en-GB" dirty="0"/>
              <a:t>and </a:t>
            </a:r>
            <a:r>
              <a:rPr lang="en-GB" b="1" dirty="0"/>
              <a:t>bispecific antibodies </a:t>
            </a:r>
            <a:r>
              <a:rPr lang="en-GB" dirty="0"/>
              <a:t>have </a:t>
            </a:r>
            <a:r>
              <a:rPr lang="en-GB" b="1" dirty="0"/>
              <a:t>significantly improved outcomes </a:t>
            </a:r>
            <a:r>
              <a:rPr lang="en-GB" dirty="0"/>
              <a:t>for patients with ≥3 prior lines of therapy</a:t>
            </a:r>
            <a:r>
              <a:rPr lang="en-GB" baseline="30000" dirty="0"/>
              <a:t>1-5</a:t>
            </a:r>
          </a:p>
          <a:p>
            <a:r>
              <a:rPr lang="en-GB" dirty="0"/>
              <a:t>Both are associated with challenges: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56717-AD65-DCA5-8A9B-4923F062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CAR-T therapy and bispecific antibodies: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3EA0B-236D-6757-A2A7-808442F13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EDBA48-9EB3-E65D-118D-EBABA34E3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487088" cy="365125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CAR-T, chimeric antigen receptor T-cell; CRS, cytokine release syndrome; ICANS; immune effector cell-associated neurotoxicity syndrome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Berdeja JG, et al. Lancet. 2021;398:314-324; 2. Munshi NC, et al. New Engl J Med. 2021;384:705-716; 3. Moreau P, et al. New Engl J Med. 2022;387:495-505;</a:t>
            </a:r>
            <a:b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Chari A, et al. New Engl J Med. 2022;387:2232-2244; 5. Lesokhin AM, et al. Nat Med. 2023;29:2259-2267; 6. Gajra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A, et al. Pharmaceut Med. 2022;36:163-171;</a:t>
            </a:r>
            <a:b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 Khanam R, et al. J Clin Med. 2023;12:5539; 8. Verdun N and Marks P. New Engl J Med. 2024;390:584-586; 9. Zhu X, et al. Front Cell Dev Biol. 2022;10:1034257; 10. Lancman G, et al. Blood Cancer Discov. 2021;2:423-433; 11. Philipp N, et al. Blood. 2022;140:1104-1118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78B63A82-A9D6-5DA7-AD3D-092A65B12E87}"/>
              </a:ext>
            </a:extLst>
          </p:cNvPr>
          <p:cNvGraphicFramePr>
            <a:graphicFrameLocks/>
          </p:cNvGraphicFramePr>
          <p:nvPr/>
        </p:nvGraphicFramePr>
        <p:xfrm>
          <a:off x="911424" y="2708920"/>
          <a:ext cx="10490126" cy="2880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45063">
                  <a:extLst>
                    <a:ext uri="{9D8B030D-6E8A-4147-A177-3AD203B41FA5}">
                      <a16:colId xmlns:a16="http://schemas.microsoft.com/office/drawing/2014/main" val="3622593058"/>
                    </a:ext>
                  </a:extLst>
                </a:gridCol>
                <a:gridCol w="5245063">
                  <a:extLst>
                    <a:ext uri="{9D8B030D-6E8A-4147-A177-3AD203B41FA5}">
                      <a16:colId xmlns:a16="http://schemas.microsoft.com/office/drawing/2014/main" val="3480959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b="1" u="none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 THERAPY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b="1" u="none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BISPECIFIC ANTIBODIES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77556"/>
                  </a:ext>
                </a:extLst>
              </a:tr>
              <a:tr h="34835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logistics and high cost can be a barrier to widespread use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of adverse reactions including CRS, infections, ICANS and secondary cancers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 cell exhaustion can lead to relapse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 ongoing treatment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of adverse reactions including CRS, infections and ICANS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Continuous exposure to a bispecific can lead to T-cell exhaustion and treatment resistance</a:t>
                      </a:r>
                      <a:r>
                        <a:rPr lang="en-GB" baseline="30000" dirty="0">
                          <a:solidFill>
                            <a:srgbClr val="505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1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2266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and sequencing strategies 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efficacy and safety 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remain unclear</a:t>
                      </a:r>
                    </a:p>
                  </a:txBody>
                  <a:tcPr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898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84402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C4E5-128A-F826-0063-A4A64863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can treatment sequencing maximise the potential of T-cell directed therapies?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6FA22-1781-A3B9-3B17-B0F3AD3CCF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BCMA-TT, B-cell maturation antigen targeted therapies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F4BEA-EF1F-54EC-31D0-947ACC9C57D4}"/>
              </a:ext>
            </a:extLst>
          </p:cNvPr>
          <p:cNvGrpSpPr/>
          <p:nvPr/>
        </p:nvGrpSpPr>
        <p:grpSpPr>
          <a:xfrm>
            <a:off x="2406324" y="1880904"/>
            <a:ext cx="7366522" cy="684000"/>
            <a:chOff x="2675457" y="1480635"/>
            <a:chExt cx="7366522" cy="684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AC4BDF-D591-2FA4-55DF-B6AC58F0B4BE}"/>
                </a:ext>
              </a:extLst>
            </p:cNvPr>
            <p:cNvSpPr/>
            <p:nvPr/>
          </p:nvSpPr>
          <p:spPr>
            <a:xfrm>
              <a:off x="3012338" y="1480635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 of bridging therapies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67D605-856F-E28E-FC89-73890A5995A7}"/>
                </a:ext>
              </a:extLst>
            </p:cNvPr>
            <p:cNvGrpSpPr/>
            <p:nvPr/>
          </p:nvGrpSpPr>
          <p:grpSpPr>
            <a:xfrm>
              <a:off x="2675457" y="1480635"/>
              <a:ext cx="684000" cy="684000"/>
              <a:chOff x="3692172" y="1698425"/>
              <a:chExt cx="684000" cy="684000"/>
            </a:xfrm>
          </p:grpSpPr>
          <p:sp>
            <p:nvSpPr>
              <p:cNvPr id="15" name="Teardrop 14">
                <a:extLst>
                  <a:ext uri="{FF2B5EF4-FFF2-40B4-BE49-F238E27FC236}">
                    <a16:creationId xmlns:a16="http://schemas.microsoft.com/office/drawing/2014/main" id="{2325B604-EE93-90B9-0CCB-E5BB7971B2E9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A0956BA-4A1E-94F1-E75B-6D5DA5F15FF4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09321C-3B97-CEB7-31BF-18D80CE1736F}"/>
              </a:ext>
            </a:extLst>
          </p:cNvPr>
          <p:cNvGrpSpPr/>
          <p:nvPr/>
        </p:nvGrpSpPr>
        <p:grpSpPr>
          <a:xfrm>
            <a:off x="2406324" y="4085877"/>
            <a:ext cx="7366522" cy="688433"/>
            <a:chOff x="2675457" y="2403920"/>
            <a:chExt cx="7366522" cy="6884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F80456-027F-CB2D-53F6-7878F671121F}"/>
                </a:ext>
              </a:extLst>
            </p:cNvPr>
            <p:cNvSpPr/>
            <p:nvPr/>
          </p:nvSpPr>
          <p:spPr>
            <a:xfrm>
              <a:off x="3012338" y="2408353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Optimal sequencing of BCMA-TT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674B5E6-46E9-0691-7775-7ED98E83D4DF}"/>
                </a:ext>
              </a:extLst>
            </p:cNvPr>
            <p:cNvGrpSpPr/>
            <p:nvPr/>
          </p:nvGrpSpPr>
          <p:grpSpPr>
            <a:xfrm>
              <a:off x="2675457" y="2403920"/>
              <a:ext cx="684000" cy="684000"/>
              <a:chOff x="3700799" y="2621710"/>
              <a:chExt cx="684000" cy="684000"/>
            </a:xfrm>
          </p:grpSpPr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C6FE4EB3-AEA8-BF2E-890F-8CE0C12F8769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2B5A9EE-499A-2F5E-C3A7-F6334C02F313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A88DB7-4C21-4C80-495C-94EB94D67E11}"/>
              </a:ext>
            </a:extLst>
          </p:cNvPr>
          <p:cNvGrpSpPr/>
          <p:nvPr/>
        </p:nvGrpSpPr>
        <p:grpSpPr>
          <a:xfrm>
            <a:off x="2406324" y="5187349"/>
            <a:ext cx="7366522" cy="688157"/>
            <a:chOff x="2675457" y="5187349"/>
            <a:chExt cx="7366522" cy="6881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0384D3-316E-7B1C-DD84-3F4D96E71420}"/>
                </a:ext>
              </a:extLst>
            </p:cNvPr>
            <p:cNvSpPr/>
            <p:nvPr/>
          </p:nvSpPr>
          <p:spPr>
            <a:xfrm>
              <a:off x="3012338" y="5191506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 of T-cell sparing agents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34C7EDC-C601-D1C4-F8B5-30052A38738E}"/>
                </a:ext>
              </a:extLst>
            </p:cNvPr>
            <p:cNvGrpSpPr/>
            <p:nvPr/>
          </p:nvGrpSpPr>
          <p:grpSpPr>
            <a:xfrm>
              <a:off x="2675457" y="5187349"/>
              <a:ext cx="684000" cy="684000"/>
              <a:chOff x="3692172" y="1698425"/>
              <a:chExt cx="684000" cy="684000"/>
            </a:xfrm>
          </p:grpSpPr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E47E8814-329F-E185-037E-7C83A01A21B3}"/>
                  </a:ext>
                </a:extLst>
              </p:cNvPr>
              <p:cNvSpPr/>
              <p:nvPr/>
            </p:nvSpPr>
            <p:spPr>
              <a:xfrm rot="2662924">
                <a:off x="3692172" y="1698425"/>
                <a:ext cx="684000" cy="684000"/>
              </a:xfrm>
              <a:prstGeom prst="teardrop">
                <a:avLst/>
              </a:prstGeom>
              <a:solidFill>
                <a:srgbClr val="E8BCB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2DBD50F-8BE7-74F6-6CA9-EF6DAA3C0E67}"/>
                  </a:ext>
                </a:extLst>
              </p:cNvPr>
              <p:cNvSpPr/>
              <p:nvPr/>
            </p:nvSpPr>
            <p:spPr>
              <a:xfrm>
                <a:off x="3764172" y="1770425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1F5245-E897-345B-4609-2E7654C86608}"/>
              </a:ext>
            </a:extLst>
          </p:cNvPr>
          <p:cNvGrpSpPr/>
          <p:nvPr/>
        </p:nvGrpSpPr>
        <p:grpSpPr>
          <a:xfrm>
            <a:off x="2406324" y="2977943"/>
            <a:ext cx="7366522" cy="694895"/>
            <a:chOff x="2675457" y="4263789"/>
            <a:chExt cx="7366522" cy="6948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AEA619-B54A-62EA-BDBA-09CA2BB175FC}"/>
                </a:ext>
              </a:extLst>
            </p:cNvPr>
            <p:cNvSpPr/>
            <p:nvPr/>
          </p:nvSpPr>
          <p:spPr>
            <a:xfrm>
              <a:off x="3012338" y="4263789"/>
              <a:ext cx="7029641" cy="684000"/>
            </a:xfrm>
            <a:prstGeom prst="rect">
              <a:avLst/>
            </a:prstGeom>
            <a:solidFill>
              <a:srgbClr val="F5EAE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Earlier use of BCMA-TT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5AF7D8-072A-D77C-A79C-B0BFC6000AEC}"/>
                </a:ext>
              </a:extLst>
            </p:cNvPr>
            <p:cNvGrpSpPr/>
            <p:nvPr/>
          </p:nvGrpSpPr>
          <p:grpSpPr>
            <a:xfrm>
              <a:off x="2675457" y="4274684"/>
              <a:ext cx="684000" cy="684000"/>
              <a:chOff x="3700799" y="2621710"/>
              <a:chExt cx="684000" cy="684000"/>
            </a:xfrm>
          </p:grpSpPr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C2C901C3-05D0-2D6E-4F1D-704AA1280021}"/>
                  </a:ext>
                </a:extLst>
              </p:cNvPr>
              <p:cNvSpPr/>
              <p:nvPr/>
            </p:nvSpPr>
            <p:spPr>
              <a:xfrm rot="2662924">
                <a:off x="3700799" y="2621710"/>
                <a:ext cx="684000" cy="684000"/>
              </a:xfrm>
              <a:prstGeom prst="teardrop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49E8D2D-1A4A-0289-1112-D653F9DA6B67}"/>
                  </a:ext>
                </a:extLst>
              </p:cNvPr>
              <p:cNvSpPr/>
              <p:nvPr/>
            </p:nvSpPr>
            <p:spPr>
              <a:xfrm>
                <a:off x="3772799" y="2693710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B7F0B6-B2F7-DC8C-8569-E8147359E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0881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EAAC-A09C-1F38-D555-E8B5F4FF22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255245"/>
            <a:ext cx="5322887" cy="4525963"/>
          </a:xfrm>
        </p:spPr>
        <p:txBody>
          <a:bodyPr>
            <a:normAutofit/>
          </a:bodyPr>
          <a:lstStyle/>
          <a:p>
            <a:r>
              <a:rPr lang="en-GB" sz="1800" dirty="0"/>
              <a:t>In the KarMMA-3 phase 3 trial, 213 patients received bridging therapy</a:t>
            </a:r>
            <a:r>
              <a:rPr lang="en-GB" sz="1800" baseline="30000" dirty="0"/>
              <a:t>a</a:t>
            </a:r>
            <a:r>
              <a:rPr lang="en-GB" sz="1800" dirty="0"/>
              <a:t> prior to ida-cel infusion</a:t>
            </a:r>
          </a:p>
          <a:p>
            <a:r>
              <a:rPr lang="en-GB" sz="1800" b="1" dirty="0"/>
              <a:t>Change in disease burden after bridging: </a:t>
            </a:r>
            <a:br>
              <a:rPr lang="en-GB" sz="1800" dirty="0"/>
            </a:br>
            <a:r>
              <a:rPr lang="en-GB" sz="1800" dirty="0"/>
              <a:t>28% increased, 51% no change, 15% decreased</a:t>
            </a:r>
          </a:p>
          <a:p>
            <a:r>
              <a:rPr lang="en-GB" sz="1800" dirty="0"/>
              <a:t>Patients with </a:t>
            </a:r>
            <a:r>
              <a:rPr lang="en-GB" sz="1800" b="1" dirty="0"/>
              <a:t>decreased or no change in disease burden</a:t>
            </a:r>
            <a:r>
              <a:rPr lang="en-GB" sz="1800" dirty="0"/>
              <a:t> achieved a </a:t>
            </a:r>
            <a:r>
              <a:rPr lang="en-GB" sz="1800" b="1" dirty="0"/>
              <a:t>numerically longer PFS </a:t>
            </a:r>
            <a:r>
              <a:rPr lang="en-GB" sz="1800" dirty="0"/>
              <a:t>and </a:t>
            </a:r>
            <a:r>
              <a:rPr lang="en-GB" sz="1800" b="1" dirty="0"/>
              <a:t>higher ORRs </a:t>
            </a:r>
            <a:r>
              <a:rPr lang="en-GB" sz="1800" dirty="0"/>
              <a:t>with ida-cel vs those with increased disease burden</a:t>
            </a:r>
          </a:p>
          <a:p>
            <a:r>
              <a:rPr lang="en-GB" sz="1800" dirty="0"/>
              <a:t>The </a:t>
            </a:r>
            <a:r>
              <a:rPr lang="en-GB" sz="1800" b="1" dirty="0"/>
              <a:t>decreased disease burden </a:t>
            </a:r>
            <a:r>
              <a:rPr lang="en-GB" sz="1800" dirty="0"/>
              <a:t>group had the lowest </a:t>
            </a:r>
            <a:r>
              <a:rPr lang="en-GB" sz="1800" dirty="0">
                <a:solidFill>
                  <a:schemeClr val="tx2"/>
                </a:solidFill>
              </a:rPr>
              <a:t>incidence of high-grade CRS and iiNT events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85B8A-3859-499E-BF38-4AA52A36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58763"/>
            <a:ext cx="10963275" cy="865187"/>
          </a:xfrm>
        </p:spPr>
        <p:txBody>
          <a:bodyPr/>
          <a:lstStyle/>
          <a:p>
            <a:r>
              <a:rPr lang="en-GB" dirty="0"/>
              <a:t>Impact of bridging therapy on disease burden, efficacy and safety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1D6D5-4F24-B996-67DA-55C707DC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A6463-CCDF-78A4-E321-82188CE847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125" y="6269266"/>
            <a:ext cx="11194769" cy="436334"/>
          </a:xfrm>
        </p:spPr>
        <p:txBody>
          <a:bodyPr anchor="b"/>
          <a:lstStyle/>
          <a:p>
            <a:r>
              <a:rPr lang="en-GB" sz="1100" baseline="30000" dirty="0"/>
              <a:t>a</a:t>
            </a:r>
            <a:r>
              <a:rPr lang="en-GB" sz="1100" dirty="0"/>
              <a:t> </a:t>
            </a:r>
            <a:r>
              <a:rPr lang="en-GB" sz="1100" dirty="0">
                <a:solidFill>
                  <a:schemeClr val="tx2"/>
                </a:solidFill>
              </a:rPr>
              <a:t>Either DPd, DVd, IRd, Kd or EloPd</a:t>
            </a:r>
          </a:p>
          <a:p>
            <a:r>
              <a:rPr lang="en-GB" sz="1100" dirty="0">
                <a:solidFill>
                  <a:schemeClr val="tx2"/>
                </a:solidFill>
              </a:rPr>
              <a:t>CAR-T, chimeric antigen receptor T-cell; CI, confidence interval; CRS, cytokine release syndrome; d, dexamethasone; D, daratumumab; Elo, elotuzumab; I; ixazomib; ida-cel, idecabtagene vicleucel; iiNT, investigator-identified neurotoxicity; K, carfilzomib; NR, not reached; ORR, overall response rate; P, pomalidomide; PFS, progression-free survival; R, lenalidomide; V, bortezomib</a:t>
            </a:r>
          </a:p>
          <a:p>
            <a:r>
              <a:rPr lang="en-GB" sz="1100" dirty="0">
                <a:solidFill>
                  <a:schemeClr val="tx2"/>
                </a:solidFill>
              </a:rPr>
              <a:t>Einsele, H, et al. Presented at the 2023 International Myeloma Society Annual Meeting. 27-30 September 2023; Athens, Greece. Abstract P008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9020B-1F90-BEFC-C54F-2375BE7FC569}"/>
              </a:ext>
            </a:extLst>
          </p:cNvPr>
          <p:cNvSpPr txBox="1"/>
          <p:nvPr/>
        </p:nvSpPr>
        <p:spPr>
          <a:xfrm>
            <a:off x="7578955" y="1009391"/>
            <a:ext cx="3512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PFS by change in disease burden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during bridging therapy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55D06-9EF7-CBE8-8DCD-92FCCDEC2121}"/>
              </a:ext>
            </a:extLst>
          </p:cNvPr>
          <p:cNvSpPr txBox="1"/>
          <p:nvPr/>
        </p:nvSpPr>
        <p:spPr>
          <a:xfrm>
            <a:off x="713759" y="5037013"/>
            <a:ext cx="10764485" cy="7232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increased disease burden were more likely to have triple class refractory disease: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Less pretreatment prior to CAR-T therapy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may result in more effective and safer bridging options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D1B0C-CFE3-2E74-EC34-8CD1CC997353}"/>
              </a:ext>
            </a:extLst>
          </p:cNvPr>
          <p:cNvSpPr txBox="1"/>
          <p:nvPr/>
        </p:nvSpPr>
        <p:spPr>
          <a:xfrm rot="16200000">
            <a:off x="6444674" y="2882689"/>
            <a:ext cx="1095419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survival (%)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4A064-FC7F-E73B-3978-A2CD3B8FD0DF}"/>
              </a:ext>
            </a:extLst>
          </p:cNvPr>
          <p:cNvSpPr txBox="1"/>
          <p:nvPr/>
        </p:nvSpPr>
        <p:spPr>
          <a:xfrm>
            <a:off x="7340066" y="4264292"/>
            <a:ext cx="26506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FCF67-77D4-959F-9E5D-ABD624330CF4}"/>
              </a:ext>
            </a:extLst>
          </p:cNvPr>
          <p:cNvSpPr txBox="1"/>
          <p:nvPr/>
        </p:nvSpPr>
        <p:spPr>
          <a:xfrm>
            <a:off x="6096000" y="4139643"/>
            <a:ext cx="1252577" cy="4985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disease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change in disease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Decreased 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0911F-012E-05A4-3344-26681C007513}"/>
              </a:ext>
            </a:extLst>
          </p:cNvPr>
          <p:cNvSpPr txBox="1"/>
          <p:nvPr/>
        </p:nvSpPr>
        <p:spPr>
          <a:xfrm>
            <a:off x="7138174" y="2191011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C38CE6-DC92-A459-661E-6F54355E0877}"/>
              </a:ext>
            </a:extLst>
          </p:cNvPr>
          <p:cNvSpPr txBox="1"/>
          <p:nvPr/>
        </p:nvSpPr>
        <p:spPr>
          <a:xfrm>
            <a:off x="7202295" y="25195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CF0180-B4C1-A680-7C3E-823F1822EA5B}"/>
              </a:ext>
            </a:extLst>
          </p:cNvPr>
          <p:cNvSpPr txBox="1"/>
          <p:nvPr/>
        </p:nvSpPr>
        <p:spPr>
          <a:xfrm>
            <a:off x="7202295" y="2851642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BA7CBD-BEF3-9273-C731-A8DC5AD4548B}"/>
              </a:ext>
            </a:extLst>
          </p:cNvPr>
          <p:cNvSpPr txBox="1"/>
          <p:nvPr/>
        </p:nvSpPr>
        <p:spPr>
          <a:xfrm>
            <a:off x="7202295" y="317381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C2761-D1DF-AC21-E284-CA17A5C4CE5F}"/>
              </a:ext>
            </a:extLst>
          </p:cNvPr>
          <p:cNvSpPr txBox="1"/>
          <p:nvPr/>
        </p:nvSpPr>
        <p:spPr>
          <a:xfrm>
            <a:off x="7202295" y="350359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18D117-6E9E-1D39-6A71-0C6670DB8A28}"/>
              </a:ext>
            </a:extLst>
          </p:cNvPr>
          <p:cNvSpPr txBox="1"/>
          <p:nvPr/>
        </p:nvSpPr>
        <p:spPr>
          <a:xfrm>
            <a:off x="7668201" y="4264292"/>
            <a:ext cx="26506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2BA3-428E-39BE-B765-6A29E4650F5C}"/>
              </a:ext>
            </a:extLst>
          </p:cNvPr>
          <p:cNvSpPr txBox="1"/>
          <p:nvPr/>
        </p:nvSpPr>
        <p:spPr>
          <a:xfrm>
            <a:off x="7730439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F867F5-1B2A-DFEF-4D6E-3944485A7CBF}"/>
              </a:ext>
            </a:extLst>
          </p:cNvPr>
          <p:cNvSpPr txBox="1"/>
          <p:nvPr/>
        </p:nvSpPr>
        <p:spPr>
          <a:xfrm>
            <a:off x="7266415" y="383379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F71873-A514-B93B-57B2-B2815323A313}"/>
              </a:ext>
            </a:extLst>
          </p:cNvPr>
          <p:cNvSpPr txBox="1"/>
          <p:nvPr/>
        </p:nvSpPr>
        <p:spPr>
          <a:xfrm>
            <a:off x="7387164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769761-E58E-88CE-C5B1-483DF77265CB}"/>
              </a:ext>
            </a:extLst>
          </p:cNvPr>
          <p:cNvSpPr txBox="1"/>
          <p:nvPr/>
        </p:nvSpPr>
        <p:spPr>
          <a:xfrm>
            <a:off x="8088839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23AE4-B1F9-FC99-236D-50B5F8433083}"/>
              </a:ext>
            </a:extLst>
          </p:cNvPr>
          <p:cNvSpPr txBox="1"/>
          <p:nvPr/>
        </p:nvSpPr>
        <p:spPr>
          <a:xfrm>
            <a:off x="8428564" y="3959314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F3F7DD-7962-9A9A-F1FB-FFB385C4EC56}"/>
              </a:ext>
            </a:extLst>
          </p:cNvPr>
          <p:cNvSpPr txBox="1"/>
          <p:nvPr/>
        </p:nvSpPr>
        <p:spPr>
          <a:xfrm>
            <a:off x="87489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B3C87D-879C-C25E-36D5-102C960B3F4A}"/>
              </a:ext>
            </a:extLst>
          </p:cNvPr>
          <p:cNvSpPr txBox="1"/>
          <p:nvPr/>
        </p:nvSpPr>
        <p:spPr>
          <a:xfrm>
            <a:off x="910135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934BF0-8DFC-18A6-10F5-E7FD366A5D95}"/>
              </a:ext>
            </a:extLst>
          </p:cNvPr>
          <p:cNvSpPr txBox="1"/>
          <p:nvPr/>
        </p:nvSpPr>
        <p:spPr>
          <a:xfrm>
            <a:off x="945060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B93159-DABF-BD6B-154D-4FE528821E1E}"/>
              </a:ext>
            </a:extLst>
          </p:cNvPr>
          <p:cNvSpPr txBox="1"/>
          <p:nvPr/>
        </p:nvSpPr>
        <p:spPr>
          <a:xfrm>
            <a:off x="9774454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B9EE2F-B4AE-5DB5-B227-D52265764882}"/>
              </a:ext>
            </a:extLst>
          </p:cNvPr>
          <p:cNvSpPr txBox="1"/>
          <p:nvPr/>
        </p:nvSpPr>
        <p:spPr>
          <a:xfrm>
            <a:off x="1013957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1427BE-6967-5F8A-FBFC-5209B0E151D5}"/>
              </a:ext>
            </a:extLst>
          </p:cNvPr>
          <p:cNvSpPr txBox="1"/>
          <p:nvPr/>
        </p:nvSpPr>
        <p:spPr>
          <a:xfrm>
            <a:off x="104888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85195C-B3BD-8642-1482-3FFA8B842B3E}"/>
              </a:ext>
            </a:extLst>
          </p:cNvPr>
          <p:cNvSpPr txBox="1"/>
          <p:nvPr/>
        </p:nvSpPr>
        <p:spPr>
          <a:xfrm>
            <a:off x="108444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A86979-95FB-4BC7-B669-C88AF7EB5759}"/>
              </a:ext>
            </a:extLst>
          </p:cNvPr>
          <p:cNvSpPr txBox="1"/>
          <p:nvPr/>
        </p:nvSpPr>
        <p:spPr>
          <a:xfrm>
            <a:off x="11187329" y="39593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B09C24-23F7-6958-E158-918BA4838CBC}"/>
              </a:ext>
            </a:extLst>
          </p:cNvPr>
          <p:cNvSpPr txBox="1"/>
          <p:nvPr/>
        </p:nvSpPr>
        <p:spPr>
          <a:xfrm>
            <a:off x="8565387" y="4086695"/>
            <a:ext cx="163723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since randomisation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4EF887-AE22-D8A6-A191-5BF7981A1AC9}"/>
              </a:ext>
            </a:extLst>
          </p:cNvPr>
          <p:cNvSpPr txBox="1"/>
          <p:nvPr/>
        </p:nvSpPr>
        <p:spPr>
          <a:xfrm>
            <a:off x="8393955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4AE557-F9AF-19BB-AB9B-5050EA5CC744}"/>
              </a:ext>
            </a:extLst>
          </p:cNvPr>
          <p:cNvSpPr txBox="1"/>
          <p:nvPr/>
        </p:nvSpPr>
        <p:spPr>
          <a:xfrm>
            <a:off x="8036811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A40B0D-1B35-FD3A-4867-6E86F40D9EB5}"/>
              </a:ext>
            </a:extLst>
          </p:cNvPr>
          <p:cNvSpPr txBox="1"/>
          <p:nvPr/>
        </p:nvSpPr>
        <p:spPr>
          <a:xfrm>
            <a:off x="8753586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D5BAE3-5A19-1FED-27B4-9683CEEA1CCA}"/>
              </a:ext>
            </a:extLst>
          </p:cNvPr>
          <p:cNvSpPr txBox="1"/>
          <p:nvPr/>
        </p:nvSpPr>
        <p:spPr>
          <a:xfrm>
            <a:off x="9101353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CF2642-77C3-A824-8DFA-D149A1283AA6}"/>
              </a:ext>
            </a:extLst>
          </p:cNvPr>
          <p:cNvSpPr txBox="1"/>
          <p:nvPr/>
        </p:nvSpPr>
        <p:spPr>
          <a:xfrm>
            <a:off x="9427249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C68EDA-A3E2-6826-BF60-EC3B9DC6277D}"/>
              </a:ext>
            </a:extLst>
          </p:cNvPr>
          <p:cNvSpPr txBox="1"/>
          <p:nvPr/>
        </p:nvSpPr>
        <p:spPr>
          <a:xfrm>
            <a:off x="9798724" y="4264292"/>
            <a:ext cx="20094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D37083-9BAD-8A50-1591-F44801100F59}"/>
              </a:ext>
            </a:extLst>
          </p:cNvPr>
          <p:cNvSpPr txBox="1"/>
          <p:nvPr/>
        </p:nvSpPr>
        <p:spPr>
          <a:xfrm>
            <a:off x="1016098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6CF64B-9A91-9188-D575-B80A16D20BF2}"/>
              </a:ext>
            </a:extLst>
          </p:cNvPr>
          <p:cNvSpPr txBox="1"/>
          <p:nvPr/>
        </p:nvSpPr>
        <p:spPr>
          <a:xfrm>
            <a:off x="1052293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0F3ADD-72BA-ED9E-C26C-6428FD1966DD}"/>
              </a:ext>
            </a:extLst>
          </p:cNvPr>
          <p:cNvSpPr txBox="1"/>
          <p:nvPr/>
        </p:nvSpPr>
        <p:spPr>
          <a:xfrm>
            <a:off x="1086583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E76087-2AA9-A62F-4ABC-DCC7867DDBCB}"/>
              </a:ext>
            </a:extLst>
          </p:cNvPr>
          <p:cNvSpPr txBox="1"/>
          <p:nvPr/>
        </p:nvSpPr>
        <p:spPr>
          <a:xfrm>
            <a:off x="11215084" y="4264292"/>
            <a:ext cx="136823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8DDC3D-1281-9FAD-0BFD-F13831B707ED}"/>
              </a:ext>
            </a:extLst>
          </p:cNvPr>
          <p:cNvSpPr txBox="1"/>
          <p:nvPr/>
        </p:nvSpPr>
        <p:spPr>
          <a:xfrm>
            <a:off x="8410295" y="1902438"/>
            <a:ext cx="1515406" cy="45704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disease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change in disease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8B878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Decreased disease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0A30C8-9B88-9ED4-19E0-E702CEF72FF3}"/>
              </a:ext>
            </a:extLst>
          </p:cNvPr>
          <p:cNvSpPr txBox="1"/>
          <p:nvPr/>
        </p:nvSpPr>
        <p:spPr>
          <a:xfrm>
            <a:off x="9905381" y="1764849"/>
            <a:ext cx="1573114" cy="6093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(95% CI) PFS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6.9 (2.4-11.8) months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15.1 (12.4-17.3) months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20.7 (11.2-NR) months</a:t>
            </a:r>
          </a:p>
        </p:txBody>
      </p:sp>
      <p:pic>
        <p:nvPicPr>
          <p:cNvPr id="311" name="Picture 310" descr="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23A0E636-9FCE-79EE-A71E-1B4B1ECEB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95" y="2221126"/>
            <a:ext cx="3886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920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936BF-35D0-02E0-137D-A7A9421407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4" y="1425575"/>
            <a:ext cx="5192258" cy="4525963"/>
          </a:xfrm>
        </p:spPr>
        <p:txBody>
          <a:bodyPr>
            <a:normAutofit/>
          </a:bodyPr>
          <a:lstStyle/>
          <a:p>
            <a:r>
              <a:rPr lang="en-GB" sz="1800" dirty="0"/>
              <a:t>Patients who had received 1-3 lines of therapy were randomised to cilta-cel (n=208) or standard care (n=211</a:t>
            </a:r>
            <a:r>
              <a:rPr lang="en-GB" sz="1800" baseline="30000" dirty="0"/>
              <a:t>a</a:t>
            </a:r>
            <a:r>
              <a:rPr lang="en-GB" sz="1800" dirty="0"/>
              <a:t>)</a:t>
            </a:r>
          </a:p>
          <a:p>
            <a:r>
              <a:rPr lang="en-GB" sz="1800" dirty="0"/>
              <a:t>All patients were refractory to lenalidomide; 14.4% of cilta-cel group and 15.6% of standard care group were triple class refractory</a:t>
            </a:r>
          </a:p>
          <a:p>
            <a:r>
              <a:rPr lang="en-GB" sz="1800" dirty="0"/>
              <a:t>Cilta-cel resulted in a significantly lower risk of disease progression or death than standard care (HR, 0.26; 95% CI, 0.18 to 0.38; p&lt;0.001)</a:t>
            </a:r>
          </a:p>
          <a:p>
            <a:r>
              <a:rPr lang="en-GB" sz="1800" dirty="0"/>
              <a:t>ORRs were 84.6% in the cilta-cel group vs 67.3% in the standard care group</a:t>
            </a:r>
          </a:p>
          <a:p>
            <a:r>
              <a:rPr lang="en-GB" sz="1800" dirty="0"/>
              <a:t>Cilta-cel may have a better side effect profile when used earlier in treatment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03E79-34A4-27EB-56C4-16302125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Cartitude-4: cilta-cel in earlier treatment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E3E91-5496-116F-7247-D697D0319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36A07-09DC-E627-7C6C-9D146CF40B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baseline="30000" dirty="0">
                <a:solidFill>
                  <a:schemeClr val="tx2"/>
                </a:solidFill>
              </a:rPr>
              <a:t>a</a:t>
            </a:r>
            <a:r>
              <a:rPr lang="en-GB" dirty="0">
                <a:solidFill>
                  <a:schemeClr val="tx2"/>
                </a:solidFill>
              </a:rPr>
              <a:t> 87% received daratumumab, pomalidomide and dexamethasone and 13% received daratumumab, bortezomib and dexamethasone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cilta-cel, ciltacabtagene autoleucel; CI, confidence interval; HR, hazard ratio; ORR, overall response rate</a:t>
            </a:r>
          </a:p>
          <a:p>
            <a:r>
              <a:rPr lang="en-GB" dirty="0">
                <a:solidFill>
                  <a:schemeClr val="tx2"/>
                </a:solidFill>
              </a:rPr>
              <a:t>San-Miguel J, et al. New Engl J Med. 2023;389:335-347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45C95-D73F-4B5D-E695-32CC08B51FAF}"/>
              </a:ext>
            </a:extLst>
          </p:cNvPr>
          <p:cNvSpPr txBox="1"/>
          <p:nvPr/>
        </p:nvSpPr>
        <p:spPr>
          <a:xfrm>
            <a:off x="7445247" y="134011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B4A61-B8DD-B81A-53B1-0F6918634924}"/>
              </a:ext>
            </a:extLst>
          </p:cNvPr>
          <p:cNvSpPr txBox="1"/>
          <p:nvPr/>
        </p:nvSpPr>
        <p:spPr>
          <a:xfrm rot="16200000">
            <a:off x="5914860" y="3022786"/>
            <a:ext cx="1702958" cy="41125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surviving without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progression (%)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7D194-082E-A78E-4CD8-77D3B4DF76D4}"/>
              </a:ext>
            </a:extLst>
          </p:cNvPr>
          <p:cNvSpPr txBox="1"/>
          <p:nvPr/>
        </p:nvSpPr>
        <p:spPr>
          <a:xfrm>
            <a:off x="71714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208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F0609-CA15-DFBF-09C8-84206052069C}"/>
              </a:ext>
            </a:extLst>
          </p:cNvPr>
          <p:cNvSpPr txBox="1"/>
          <p:nvPr/>
        </p:nvSpPr>
        <p:spPr>
          <a:xfrm>
            <a:off x="6177280" y="4785070"/>
            <a:ext cx="982373" cy="49859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Cilta-cel group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Standard-care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4BF61-3D7B-76A5-33F3-97CA9EF1C97B}"/>
              </a:ext>
            </a:extLst>
          </p:cNvPr>
          <p:cNvSpPr txBox="1"/>
          <p:nvPr/>
        </p:nvSpPr>
        <p:spPr>
          <a:xfrm>
            <a:off x="72356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999209-6DE3-5DA7-39B6-94A907457438}"/>
              </a:ext>
            </a:extLst>
          </p:cNvPr>
          <p:cNvSpPr txBox="1"/>
          <p:nvPr/>
        </p:nvSpPr>
        <p:spPr>
          <a:xfrm>
            <a:off x="6974840" y="2004040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F22F6-0E11-3505-39A5-EF10B4FF9B6B}"/>
              </a:ext>
            </a:extLst>
          </p:cNvPr>
          <p:cNvSpPr txBox="1"/>
          <p:nvPr/>
        </p:nvSpPr>
        <p:spPr>
          <a:xfrm>
            <a:off x="7038961" y="22326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80C93A-DA64-AC16-9DE0-48189791204A}"/>
              </a:ext>
            </a:extLst>
          </p:cNvPr>
          <p:cNvSpPr txBox="1"/>
          <p:nvPr/>
        </p:nvSpPr>
        <p:spPr>
          <a:xfrm>
            <a:off x="7038961" y="24771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B1281F-99D2-472B-D7E8-2DF6E8E9EB2F}"/>
              </a:ext>
            </a:extLst>
          </p:cNvPr>
          <p:cNvSpPr txBox="1"/>
          <p:nvPr/>
        </p:nvSpPr>
        <p:spPr>
          <a:xfrm>
            <a:off x="7038961" y="27057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11D2DE-3816-A7A1-5C99-C63FE7874F0F}"/>
              </a:ext>
            </a:extLst>
          </p:cNvPr>
          <p:cNvSpPr txBox="1"/>
          <p:nvPr/>
        </p:nvSpPr>
        <p:spPr>
          <a:xfrm>
            <a:off x="7038961" y="29343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DF4C7-25F8-93D9-940F-63703C9267E3}"/>
              </a:ext>
            </a:extLst>
          </p:cNvPr>
          <p:cNvSpPr txBox="1"/>
          <p:nvPr/>
        </p:nvSpPr>
        <p:spPr>
          <a:xfrm>
            <a:off x="7038961" y="316609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8ADEA9-FD60-618A-D582-38820BEFF207}"/>
              </a:ext>
            </a:extLst>
          </p:cNvPr>
          <p:cNvSpPr txBox="1"/>
          <p:nvPr/>
        </p:nvSpPr>
        <p:spPr>
          <a:xfrm>
            <a:off x="7038961" y="3413740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2EE660-1A45-6D95-AC2D-025F624DEEBA}"/>
              </a:ext>
            </a:extLst>
          </p:cNvPr>
          <p:cNvSpPr txBox="1"/>
          <p:nvPr/>
        </p:nvSpPr>
        <p:spPr>
          <a:xfrm>
            <a:off x="7038961" y="363916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13755F-7F96-40A8-F043-2518634CFF78}"/>
              </a:ext>
            </a:extLst>
          </p:cNvPr>
          <p:cNvSpPr txBox="1"/>
          <p:nvPr/>
        </p:nvSpPr>
        <p:spPr>
          <a:xfrm>
            <a:off x="7038961" y="386776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20D612-041E-09EA-1BF3-8B16E04468E1}"/>
              </a:ext>
            </a:extLst>
          </p:cNvPr>
          <p:cNvSpPr txBox="1"/>
          <p:nvPr/>
        </p:nvSpPr>
        <p:spPr>
          <a:xfrm>
            <a:off x="7038961" y="4102715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987E8-267E-11D2-5B67-DCB8879725F5}"/>
              </a:ext>
            </a:extLst>
          </p:cNvPr>
          <p:cNvSpPr txBox="1"/>
          <p:nvPr/>
        </p:nvSpPr>
        <p:spPr>
          <a:xfrm>
            <a:off x="7103081" y="4334490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6E26-C3BC-45C2-6099-1C7384C4A4C4}"/>
              </a:ext>
            </a:extLst>
          </p:cNvPr>
          <p:cNvSpPr txBox="1"/>
          <p:nvPr/>
        </p:nvSpPr>
        <p:spPr>
          <a:xfrm>
            <a:off x="74635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B186DE-A2AE-BB41-A3BC-68EAF3E48251}"/>
              </a:ext>
            </a:extLst>
          </p:cNvPr>
          <p:cNvSpPr txBox="1"/>
          <p:nvPr/>
        </p:nvSpPr>
        <p:spPr>
          <a:xfrm>
            <a:off x="75277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A541BE-8462-4800-4269-AE125A5653D1}"/>
              </a:ext>
            </a:extLst>
          </p:cNvPr>
          <p:cNvSpPr txBox="1"/>
          <p:nvPr/>
        </p:nvSpPr>
        <p:spPr>
          <a:xfrm>
            <a:off x="77683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172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33B1F-6EF1-9AAD-61BB-5012ED548E8A}"/>
              </a:ext>
            </a:extLst>
          </p:cNvPr>
          <p:cNvSpPr txBox="1"/>
          <p:nvPr/>
        </p:nvSpPr>
        <p:spPr>
          <a:xfrm>
            <a:off x="783251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92D9E4-31F4-5DD0-B845-5DA2A47B39B1}"/>
              </a:ext>
            </a:extLst>
          </p:cNvPr>
          <p:cNvSpPr txBox="1"/>
          <p:nvPr/>
        </p:nvSpPr>
        <p:spPr>
          <a:xfrm>
            <a:off x="806684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35D296-8B52-BA70-DB3E-705C38FC80FB}"/>
              </a:ext>
            </a:extLst>
          </p:cNvPr>
          <p:cNvSpPr txBox="1"/>
          <p:nvPr/>
        </p:nvSpPr>
        <p:spPr>
          <a:xfrm>
            <a:off x="8130963" y="446978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B49382-B457-32EA-74D8-0AE9E2FFDCE4}"/>
              </a:ext>
            </a:extLst>
          </p:cNvPr>
          <p:cNvSpPr txBox="1"/>
          <p:nvPr/>
        </p:nvSpPr>
        <p:spPr>
          <a:xfrm>
            <a:off x="8352592" y="4909720"/>
            <a:ext cx="26506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146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A8F64B-55A7-00DA-2C97-0B8211BE644A}"/>
              </a:ext>
            </a:extLst>
          </p:cNvPr>
          <p:cNvSpPr txBox="1"/>
          <p:nvPr/>
        </p:nvSpPr>
        <p:spPr>
          <a:xfrm>
            <a:off x="83846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1F5C55-1283-972D-1D66-CB8C429B1181}"/>
              </a:ext>
            </a:extLst>
          </p:cNvPr>
          <p:cNvSpPr txBox="1"/>
          <p:nvPr/>
        </p:nvSpPr>
        <p:spPr>
          <a:xfrm>
            <a:off x="8686277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94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4F76CA-BAFC-50C7-0CC1-679E566DAF3C}"/>
              </a:ext>
            </a:extLst>
          </p:cNvPr>
          <p:cNvSpPr txBox="1"/>
          <p:nvPr/>
        </p:nvSpPr>
        <p:spPr>
          <a:xfrm>
            <a:off x="868627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34EE72-DA21-3A50-55E8-F4426CFB15F0}"/>
              </a:ext>
            </a:extLst>
          </p:cNvPr>
          <p:cNvSpPr txBox="1"/>
          <p:nvPr/>
        </p:nvSpPr>
        <p:spPr>
          <a:xfrm>
            <a:off x="8984727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DC96B4-1252-ACC7-D819-ACEC7C383AAF}"/>
              </a:ext>
            </a:extLst>
          </p:cNvPr>
          <p:cNvSpPr txBox="1"/>
          <p:nvPr/>
        </p:nvSpPr>
        <p:spPr>
          <a:xfrm>
            <a:off x="898472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457B6A-39C6-BD5E-BAC4-A11E3878E367}"/>
              </a:ext>
            </a:extLst>
          </p:cNvPr>
          <p:cNvSpPr txBox="1"/>
          <p:nvPr/>
        </p:nvSpPr>
        <p:spPr>
          <a:xfrm>
            <a:off x="9273652" y="4909720"/>
            <a:ext cx="20094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62B863-839D-8833-E188-1CAD591AD1AA}"/>
              </a:ext>
            </a:extLst>
          </p:cNvPr>
          <p:cNvSpPr txBox="1"/>
          <p:nvPr/>
        </p:nvSpPr>
        <p:spPr>
          <a:xfrm>
            <a:off x="92736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0C03B0-A5E8-D176-00D1-857A68A2B050}"/>
              </a:ext>
            </a:extLst>
          </p:cNvPr>
          <p:cNvSpPr txBox="1"/>
          <p:nvPr/>
        </p:nvSpPr>
        <p:spPr>
          <a:xfrm>
            <a:off x="9604162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6A9A63-2C90-4651-1490-931910D08261}"/>
              </a:ext>
            </a:extLst>
          </p:cNvPr>
          <p:cNvSpPr txBox="1"/>
          <p:nvPr/>
        </p:nvSpPr>
        <p:spPr>
          <a:xfrm>
            <a:off x="957210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34996E-0F79-BA16-FA2E-9F71C8C76FB1}"/>
              </a:ext>
            </a:extLst>
          </p:cNvPr>
          <p:cNvSpPr txBox="1"/>
          <p:nvPr/>
        </p:nvSpPr>
        <p:spPr>
          <a:xfrm>
            <a:off x="9889912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45E4D4-2E9D-3ACA-B583-E7FA18B31E09}"/>
              </a:ext>
            </a:extLst>
          </p:cNvPr>
          <p:cNvSpPr txBox="1"/>
          <p:nvPr/>
        </p:nvSpPr>
        <p:spPr>
          <a:xfrm>
            <a:off x="9857853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D680DB-44D0-C6D0-5B6D-A52184E0DFEC}"/>
              </a:ext>
            </a:extLst>
          </p:cNvPr>
          <p:cNvSpPr txBox="1"/>
          <p:nvPr/>
        </p:nvSpPr>
        <p:spPr>
          <a:xfrm>
            <a:off x="10197887" y="4909720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5EF41C-E625-5C85-E33E-C647C393378A}"/>
              </a:ext>
            </a:extLst>
          </p:cNvPr>
          <p:cNvSpPr txBox="1"/>
          <p:nvPr/>
        </p:nvSpPr>
        <p:spPr>
          <a:xfrm>
            <a:off x="10165828" y="4469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3422E5-F36E-970F-4063-B46231D9971B}"/>
              </a:ext>
            </a:extLst>
          </p:cNvPr>
          <p:cNvSpPr txBox="1"/>
          <p:nvPr/>
        </p:nvSpPr>
        <p:spPr>
          <a:xfrm>
            <a:off x="8736678" y="4010235"/>
            <a:ext cx="1823182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Standard care group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AE1047-5EC7-0EEA-3667-94D94B92CF30}"/>
              </a:ext>
            </a:extLst>
          </p:cNvPr>
          <p:cNvSpPr txBox="1"/>
          <p:nvPr/>
        </p:nvSpPr>
        <p:spPr>
          <a:xfrm>
            <a:off x="9440758" y="2745794"/>
            <a:ext cx="1324649" cy="1938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Cilta-cel group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8F9FCF3D-266E-191B-4964-190113D8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7253" y="1986875"/>
            <a:ext cx="4176362" cy="246686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38DD0E9-A494-C3C6-C4EB-F936CB7195E2}"/>
              </a:ext>
            </a:extLst>
          </p:cNvPr>
          <p:cNvSpPr txBox="1"/>
          <p:nvPr/>
        </p:nvSpPr>
        <p:spPr>
          <a:xfrm>
            <a:off x="7304023" y="1820251"/>
            <a:ext cx="335597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Wk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FF73A-7FB7-07C3-8F91-D45448B37055}"/>
              </a:ext>
            </a:extLst>
          </p:cNvPr>
          <p:cNvSpPr txBox="1"/>
          <p:nvPr/>
        </p:nvSpPr>
        <p:spPr>
          <a:xfrm>
            <a:off x="8521969" y="4660420"/>
            <a:ext cx="529559" cy="1384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134300324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A9EB6-86DF-2F01-DEB5-73569D1450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4" y="4119847"/>
            <a:ext cx="5259262" cy="1510944"/>
          </a:xfrm>
        </p:spPr>
        <p:txBody>
          <a:bodyPr/>
          <a:lstStyle/>
          <a:p>
            <a:pPr lvl="0"/>
            <a:r>
              <a:rPr lang="en-GB" sz="1600" dirty="0"/>
              <a:t>Patients with prior BCMA-TT experience</a:t>
            </a:r>
            <a:r>
              <a:rPr lang="en-GB" sz="1600" baseline="30000" dirty="0"/>
              <a:t>a</a:t>
            </a:r>
            <a:r>
              <a:rPr lang="en-GB" sz="1600" dirty="0"/>
              <a:t> (n=50) or no prior BCMA-TT experience (n=153) were treated with ida-cel</a:t>
            </a:r>
          </a:p>
          <a:p>
            <a:pPr lvl="0"/>
            <a:r>
              <a:rPr lang="en-GB" sz="1600" dirty="0"/>
              <a:t>Prior BMCA-TT cohort had a lower ORR (74% vs 88% and lower mPFS (3.2 vs 9.0 months) than the cohort without prior BMCA-TT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D13F6-1CE5-FDC3-C565-B458DA2F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CAR-t </a:t>
            </a:r>
            <a:r>
              <a:rPr lang="en-GB" dirty="0">
                <a:solidFill>
                  <a:schemeClr val="tx2"/>
                </a:solidFill>
              </a:rPr>
              <a:t>THERAPY</a:t>
            </a:r>
            <a:r>
              <a:rPr lang="en-GB" dirty="0"/>
              <a:t>: responses may be suboptimal in patients previously exposed to a bcma-tt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5D548-B87C-3ACD-FFD0-D63853A89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BF32E-55CA-B324-6544-EDF481C93C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2" y="6378121"/>
            <a:ext cx="10819447" cy="365125"/>
          </a:xfrm>
        </p:spPr>
        <p:txBody>
          <a:bodyPr anchor="b" anchorCtr="0"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baseline="30000" dirty="0"/>
              <a:t>a </a:t>
            </a:r>
            <a:r>
              <a:rPr lang="en-GB" dirty="0"/>
              <a:t>38 antibody-drug </a:t>
            </a:r>
            <a:r>
              <a:rPr lang="en-GB" dirty="0">
                <a:solidFill>
                  <a:schemeClr val="tx2"/>
                </a:solidFill>
              </a:rPr>
              <a:t>conjugate, seven bispecific, five CAR-T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baseline="30000" dirty="0">
                <a:solidFill>
                  <a:schemeClr val="tx2"/>
                </a:solidFill>
              </a:rPr>
              <a:t>b </a:t>
            </a:r>
            <a:r>
              <a:rPr lang="en-GB" dirty="0">
                <a:solidFill>
                  <a:schemeClr val="tx2"/>
                </a:solidFill>
              </a:rPr>
              <a:t>13 antibody-drug conjugate, seven bispecific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dirty="0">
                <a:solidFill>
                  <a:schemeClr val="tx2"/>
                </a:solidFill>
              </a:rPr>
              <a:t>BCMA-TT, B-cell maturation antigen-targeted therapy; </a:t>
            </a:r>
            <a:r>
              <a:rPr lang="en-GB" sz="1200" dirty="0">
                <a:solidFill>
                  <a:schemeClr val="tx2"/>
                </a:solidFill>
              </a:rPr>
              <a:t>CAR-T, chimeric antigen receptor T-cell; </a:t>
            </a:r>
            <a:r>
              <a:rPr lang="en-GB" dirty="0">
                <a:solidFill>
                  <a:schemeClr val="tx2"/>
                </a:solidFill>
              </a:rPr>
              <a:t>cilta-cel, ciltacabtagene autoleucel; </a:t>
            </a:r>
            <a:r>
              <a:rPr lang="en-GB" sz="1200" dirty="0">
                <a:solidFill>
                  <a:schemeClr val="tx2"/>
                </a:solidFill>
              </a:rPr>
              <a:t>ida-cel, idecabtagene vicleucel</a:t>
            </a:r>
            <a:r>
              <a:rPr lang="en-GB" dirty="0">
                <a:solidFill>
                  <a:schemeClr val="tx2"/>
                </a:solidFill>
              </a:rPr>
              <a:t>; (m)PFS, (median) progression-free survival; ORR, overall response rate; RRMM, relapsed/refractory multiple myeloma</a:t>
            </a: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dirty="0">
                <a:solidFill>
                  <a:schemeClr val="tx2"/>
                </a:solidFill>
              </a:rPr>
              <a:t>1. Ferreri CJ, et al. Blood Cancer J. 2023;13:117; 2. Cohen AD, et al. Blood. 2023;141:219-230; 3. Lin Y, et al. J Clin Oncol. 2023;41(16_Suppl):8009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8549AD-0DE0-8890-EF0A-2DFB6C8541E9}"/>
              </a:ext>
            </a:extLst>
          </p:cNvPr>
          <p:cNvCxnSpPr>
            <a:cxnSpLocks/>
          </p:cNvCxnSpPr>
          <p:nvPr/>
        </p:nvCxnSpPr>
        <p:spPr>
          <a:xfrm>
            <a:off x="6096000" y="1173068"/>
            <a:ext cx="0" cy="453650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0B2225-3A11-F4FC-14E7-F5318BDD7AF4}"/>
              </a:ext>
            </a:extLst>
          </p:cNvPr>
          <p:cNvSpPr txBox="1"/>
          <p:nvPr/>
        </p:nvSpPr>
        <p:spPr>
          <a:xfrm>
            <a:off x="2011028" y="1123531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Real-world experience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AEAA2-4CB9-48AA-F918-511D5600AAA2}"/>
              </a:ext>
            </a:extLst>
          </p:cNvPr>
          <p:cNvSpPr txBox="1"/>
          <p:nvPr/>
        </p:nvSpPr>
        <p:spPr>
          <a:xfrm>
            <a:off x="7532889" y="1123531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CARTITUDE-2 cohort C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F89FAE9-2BF0-F0A7-45EC-BF7567E40B3E}"/>
              </a:ext>
            </a:extLst>
          </p:cNvPr>
          <p:cNvSpPr txBox="1">
            <a:spLocks/>
          </p:cNvSpPr>
          <p:nvPr/>
        </p:nvSpPr>
        <p:spPr>
          <a:xfrm>
            <a:off x="6312024" y="4119847"/>
            <a:ext cx="5259262" cy="1510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Cohort C is evaluating cilta-cel in 20 patients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with heavily pretreated RRMM, previously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exposed to BCMA-TT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ORR and mPFS were lower than in CARTITUDE-1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where patients had no prior BCMA-TT experience (60.0% vs 98% and 9.1 vs 34.9 months)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ADFA67-BD5B-020C-89FA-68884ECE7474}"/>
              </a:ext>
            </a:extLst>
          </p:cNvPr>
          <p:cNvSpPr txBox="1"/>
          <p:nvPr/>
        </p:nvSpPr>
        <p:spPr>
          <a:xfrm>
            <a:off x="1687169" y="2401875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03C6F0-2064-77CE-29BB-54645E83017C}"/>
              </a:ext>
            </a:extLst>
          </p:cNvPr>
          <p:cNvSpPr txBox="1"/>
          <p:nvPr/>
        </p:nvSpPr>
        <p:spPr>
          <a:xfrm rot="16200000">
            <a:off x="920648" y="2352617"/>
            <a:ext cx="1202821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Probability of PFS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B84C4F-0E67-8ACE-0DCB-E8849F4F6F6E}"/>
              </a:ext>
            </a:extLst>
          </p:cNvPr>
          <p:cNvSpPr txBox="1"/>
          <p:nvPr/>
        </p:nvSpPr>
        <p:spPr>
          <a:xfrm>
            <a:off x="1984294" y="3702788"/>
            <a:ext cx="265064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89A22-7168-89CF-03C5-9C3D8D8A776D}"/>
              </a:ext>
            </a:extLst>
          </p:cNvPr>
          <p:cNvSpPr txBox="1"/>
          <p:nvPr/>
        </p:nvSpPr>
        <p:spPr>
          <a:xfrm>
            <a:off x="824654" y="3591988"/>
            <a:ext cx="1079389" cy="3739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BCMA-TT</a:t>
            </a:r>
          </a:p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BCMA-TT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6C18C0-565E-3E25-CF1B-FD6BF079AF01}"/>
              </a:ext>
            </a:extLst>
          </p:cNvPr>
          <p:cNvSpPr txBox="1"/>
          <p:nvPr/>
        </p:nvSpPr>
        <p:spPr>
          <a:xfrm>
            <a:off x="3000500" y="3702788"/>
            <a:ext cx="200944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73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97D502-07EF-102C-CE80-52ED6D92E90A}"/>
              </a:ext>
            </a:extLst>
          </p:cNvPr>
          <p:cNvSpPr txBox="1"/>
          <p:nvPr/>
        </p:nvSpPr>
        <p:spPr>
          <a:xfrm>
            <a:off x="4006807" y="3702788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515D92-AB19-3FB7-743F-53B610FA900F}"/>
              </a:ext>
            </a:extLst>
          </p:cNvPr>
          <p:cNvSpPr txBox="1"/>
          <p:nvPr/>
        </p:nvSpPr>
        <p:spPr>
          <a:xfrm>
            <a:off x="5014234" y="3702788"/>
            <a:ext cx="136823" cy="24929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879904-C618-286A-171B-8C30B72A91D0}"/>
              </a:ext>
            </a:extLst>
          </p:cNvPr>
          <p:cNvSpPr txBox="1"/>
          <p:nvPr/>
        </p:nvSpPr>
        <p:spPr>
          <a:xfrm>
            <a:off x="204876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048FEF-A9CE-4ADD-3CF3-57E0EAAC20FB}"/>
              </a:ext>
            </a:extLst>
          </p:cNvPr>
          <p:cNvSpPr txBox="1"/>
          <p:nvPr/>
        </p:nvSpPr>
        <p:spPr>
          <a:xfrm>
            <a:off x="1687169" y="2750568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0DDE55-4D35-A530-EE1D-553D20805538}"/>
              </a:ext>
            </a:extLst>
          </p:cNvPr>
          <p:cNvSpPr txBox="1"/>
          <p:nvPr/>
        </p:nvSpPr>
        <p:spPr>
          <a:xfrm>
            <a:off x="1687169" y="3099261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E0D1E1-A47C-664D-05A1-C7BA5A4A86A7}"/>
              </a:ext>
            </a:extLst>
          </p:cNvPr>
          <p:cNvSpPr txBox="1"/>
          <p:nvPr/>
        </p:nvSpPr>
        <p:spPr>
          <a:xfrm>
            <a:off x="1687169" y="2053182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8BE2F4-78CD-6100-52C1-30CC2E567B55}"/>
              </a:ext>
            </a:extLst>
          </p:cNvPr>
          <p:cNvSpPr txBox="1"/>
          <p:nvPr/>
        </p:nvSpPr>
        <p:spPr>
          <a:xfrm>
            <a:off x="1687169" y="1704489"/>
            <a:ext cx="297125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74C6AA-ED7F-87A5-DCA0-E569683B99F2}"/>
              </a:ext>
            </a:extLst>
          </p:cNvPr>
          <p:cNvSpPr txBox="1"/>
          <p:nvPr/>
        </p:nvSpPr>
        <p:spPr>
          <a:xfrm>
            <a:off x="3358410" y="3464464"/>
            <a:ext cx="534368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F6A9EC-7C21-AA17-66B6-75AF8BDA1A89}"/>
              </a:ext>
            </a:extLst>
          </p:cNvPr>
          <p:cNvSpPr txBox="1"/>
          <p:nvPr/>
        </p:nvSpPr>
        <p:spPr>
          <a:xfrm>
            <a:off x="3031391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C498E3-532C-E75F-AEB6-1076385938D8}"/>
              </a:ext>
            </a:extLst>
          </p:cNvPr>
          <p:cNvSpPr txBox="1"/>
          <p:nvPr/>
        </p:nvSpPr>
        <p:spPr>
          <a:xfrm>
            <a:off x="3981603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D17030-177B-80B8-216D-61E7920AE4A7}"/>
              </a:ext>
            </a:extLst>
          </p:cNvPr>
          <p:cNvSpPr txBox="1"/>
          <p:nvPr/>
        </p:nvSpPr>
        <p:spPr>
          <a:xfrm>
            <a:off x="4982174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F770F2-A0DE-3D14-7BC5-14E3A321E253}"/>
              </a:ext>
            </a:extLst>
          </p:cNvPr>
          <p:cNvSpPr txBox="1"/>
          <p:nvPr/>
        </p:nvSpPr>
        <p:spPr>
          <a:xfrm>
            <a:off x="4460112" y="3037419"/>
            <a:ext cx="1258925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Log-rank p=0.0002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BC55C1-4A42-62D2-3126-A479F0988266}"/>
              </a:ext>
            </a:extLst>
          </p:cNvPr>
          <p:cNvSpPr txBox="1"/>
          <p:nvPr/>
        </p:nvSpPr>
        <p:spPr>
          <a:xfrm>
            <a:off x="2310492" y="2788699"/>
            <a:ext cx="2042794" cy="3877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BCMA-TT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PFS: 3.2 months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65CF54-353C-49FF-5BB4-63C67140397B}"/>
              </a:ext>
            </a:extLst>
          </p:cNvPr>
          <p:cNvSpPr txBox="1"/>
          <p:nvPr/>
        </p:nvSpPr>
        <p:spPr>
          <a:xfrm>
            <a:off x="3262681" y="1801441"/>
            <a:ext cx="2042794" cy="387798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prior BCMA-TT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Median PFS: 9.0 months</a:t>
            </a:r>
          </a:p>
        </p:txBody>
      </p:sp>
      <p:grpSp>
        <p:nvGrpSpPr>
          <p:cNvPr id="49" name="Graphic 46">
            <a:extLst>
              <a:ext uri="{FF2B5EF4-FFF2-40B4-BE49-F238E27FC236}">
                <a16:creationId xmlns:a16="http://schemas.microsoft.com/office/drawing/2014/main" id="{0352E414-98EF-C0E4-4845-6C7900002DF7}"/>
              </a:ext>
            </a:extLst>
          </p:cNvPr>
          <p:cNvGrpSpPr/>
          <p:nvPr/>
        </p:nvGrpSpPr>
        <p:grpSpPr>
          <a:xfrm>
            <a:off x="1984649" y="1693976"/>
            <a:ext cx="3168122" cy="1551791"/>
            <a:chOff x="1984649" y="1902326"/>
            <a:chExt cx="3168122" cy="1551791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3904DFC-716A-98BE-B81C-5E5E540F3003}"/>
                </a:ext>
              </a:extLst>
            </p:cNvPr>
            <p:cNvSpPr/>
            <p:nvPr/>
          </p:nvSpPr>
          <p:spPr>
            <a:xfrm>
              <a:off x="1984649" y="2656987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2B20AA5-9E76-57F5-9228-0ABF57726B43}"/>
                </a:ext>
              </a:extLst>
            </p:cNvPr>
            <p:cNvSpPr/>
            <p:nvPr/>
          </p:nvSpPr>
          <p:spPr>
            <a:xfrm>
              <a:off x="1984649" y="3007469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F81AB86-A973-B0E0-E68D-766CEF2769B9}"/>
                </a:ext>
              </a:extLst>
            </p:cNvPr>
            <p:cNvSpPr/>
            <p:nvPr/>
          </p:nvSpPr>
          <p:spPr>
            <a:xfrm>
              <a:off x="1984649" y="3354763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F93F7B3-2BD3-F60A-EB9C-42BB70BFAB97}"/>
                </a:ext>
              </a:extLst>
            </p:cNvPr>
            <p:cNvSpPr/>
            <p:nvPr/>
          </p:nvSpPr>
          <p:spPr>
            <a:xfrm>
              <a:off x="2041232" y="1902326"/>
              <a:ext cx="12743" cy="1503836"/>
            </a:xfrm>
            <a:custGeom>
              <a:avLst/>
              <a:gdLst>
                <a:gd name="connsiteX0" fmla="*/ 0 w 12743"/>
                <a:gd name="connsiteY0" fmla="*/ 1503836 h 1503836"/>
                <a:gd name="connsiteX1" fmla="*/ 0 w 12743"/>
                <a:gd name="connsiteY1" fmla="*/ 0 h 150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1503836">
                  <a:moveTo>
                    <a:pt x="0" y="1503836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1B93DF0-D5C1-7FD9-6279-93A33232FEBF}"/>
                </a:ext>
              </a:extLst>
            </p:cNvPr>
            <p:cNvSpPr/>
            <p:nvPr/>
          </p:nvSpPr>
          <p:spPr>
            <a:xfrm>
              <a:off x="2111833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76D7B8D-4B8E-135A-21F2-941FE7C3AF92}"/>
                </a:ext>
              </a:extLst>
            </p:cNvPr>
            <p:cNvSpPr/>
            <p:nvPr/>
          </p:nvSpPr>
          <p:spPr>
            <a:xfrm>
              <a:off x="2034222" y="3407438"/>
              <a:ext cx="3118548" cy="12754"/>
            </a:xfrm>
            <a:custGeom>
              <a:avLst/>
              <a:gdLst>
                <a:gd name="connsiteX0" fmla="*/ 0 w 3118548"/>
                <a:gd name="connsiteY0" fmla="*/ 0 h 12754"/>
                <a:gd name="connsiteX1" fmla="*/ 3118549 w 3118548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8548" h="12754">
                  <a:moveTo>
                    <a:pt x="0" y="0"/>
                  </a:moveTo>
                  <a:lnTo>
                    <a:pt x="3118549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0B11704-1EA4-48B0-CA6A-6E94319254C5}"/>
                </a:ext>
              </a:extLst>
            </p:cNvPr>
            <p:cNvSpPr/>
            <p:nvPr/>
          </p:nvSpPr>
          <p:spPr>
            <a:xfrm>
              <a:off x="1984649" y="2313901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B12A270-705A-55AA-E062-E22546E773BC}"/>
                </a:ext>
              </a:extLst>
            </p:cNvPr>
            <p:cNvSpPr/>
            <p:nvPr/>
          </p:nvSpPr>
          <p:spPr>
            <a:xfrm>
              <a:off x="1984649" y="1963929"/>
              <a:ext cx="52759" cy="12754"/>
            </a:xfrm>
            <a:custGeom>
              <a:avLst/>
              <a:gdLst>
                <a:gd name="connsiteX0" fmla="*/ 0 w 52759"/>
                <a:gd name="connsiteY0" fmla="*/ 0 h 12754"/>
                <a:gd name="connsiteX1" fmla="*/ 52760 w 52759"/>
                <a:gd name="connsiteY1" fmla="*/ 0 h 1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59" h="12754">
                  <a:moveTo>
                    <a:pt x="0" y="0"/>
                  </a:moveTo>
                  <a:lnTo>
                    <a:pt x="5276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7FB7C6C-BB57-48BF-8C2D-2A129716F367}"/>
                </a:ext>
              </a:extLst>
            </p:cNvPr>
            <p:cNvSpPr/>
            <p:nvPr/>
          </p:nvSpPr>
          <p:spPr>
            <a:xfrm>
              <a:off x="3100628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52792FB-6D7F-9935-B8A2-75904E7E95AF}"/>
                </a:ext>
              </a:extLst>
            </p:cNvPr>
            <p:cNvSpPr/>
            <p:nvPr/>
          </p:nvSpPr>
          <p:spPr>
            <a:xfrm>
              <a:off x="4094522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EC62542-C421-6052-BEC0-30DC5D97BB90}"/>
                </a:ext>
              </a:extLst>
            </p:cNvPr>
            <p:cNvSpPr/>
            <p:nvPr/>
          </p:nvSpPr>
          <p:spPr>
            <a:xfrm>
              <a:off x="5083062" y="3409861"/>
              <a:ext cx="12743" cy="44256"/>
            </a:xfrm>
            <a:custGeom>
              <a:avLst/>
              <a:gdLst>
                <a:gd name="connsiteX0" fmla="*/ 0 w 12743"/>
                <a:gd name="connsiteY0" fmla="*/ 44257 h 44256"/>
                <a:gd name="connsiteX1" fmla="*/ 0 w 12743"/>
                <a:gd name="connsiteY1" fmla="*/ 0 h 4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3" h="44256">
                  <a:moveTo>
                    <a:pt x="0" y="4425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1" name="Freeform 60">
            <a:extLst>
              <a:ext uri="{FF2B5EF4-FFF2-40B4-BE49-F238E27FC236}">
                <a16:creationId xmlns:a16="http://schemas.microsoft.com/office/drawing/2014/main" id="{7D23477C-8EA7-9667-AD7E-FAD6681F91BE}"/>
              </a:ext>
            </a:extLst>
          </p:cNvPr>
          <p:cNvSpPr/>
          <p:nvPr/>
        </p:nvSpPr>
        <p:spPr>
          <a:xfrm>
            <a:off x="2099471" y="1756727"/>
            <a:ext cx="2381826" cy="785142"/>
          </a:xfrm>
          <a:custGeom>
            <a:avLst/>
            <a:gdLst>
              <a:gd name="connsiteX0" fmla="*/ 2381827 w 2381826"/>
              <a:gd name="connsiteY0" fmla="*/ 785142 h 785142"/>
              <a:gd name="connsiteX1" fmla="*/ 1920372 w 2381826"/>
              <a:gd name="connsiteY1" fmla="*/ 785142 h 785142"/>
              <a:gd name="connsiteX2" fmla="*/ 1920372 w 2381826"/>
              <a:gd name="connsiteY2" fmla="*/ 722647 h 785142"/>
              <a:gd name="connsiteX3" fmla="*/ 1807079 w 2381826"/>
              <a:gd name="connsiteY3" fmla="*/ 722647 h 785142"/>
              <a:gd name="connsiteX4" fmla="*/ 1807079 w 2381826"/>
              <a:gd name="connsiteY4" fmla="*/ 689869 h 785142"/>
              <a:gd name="connsiteX5" fmla="*/ 1785796 w 2381826"/>
              <a:gd name="connsiteY5" fmla="*/ 689869 h 785142"/>
              <a:gd name="connsiteX6" fmla="*/ 1785796 w 2381826"/>
              <a:gd name="connsiteY6" fmla="*/ 651990 h 785142"/>
              <a:gd name="connsiteX7" fmla="*/ 1693786 w 2381826"/>
              <a:gd name="connsiteY7" fmla="*/ 651990 h 785142"/>
              <a:gd name="connsiteX8" fmla="*/ 1693786 w 2381826"/>
              <a:gd name="connsiteY8" fmla="*/ 624058 h 785142"/>
              <a:gd name="connsiteX9" fmla="*/ 1629684 w 2381826"/>
              <a:gd name="connsiteY9" fmla="*/ 624058 h 785142"/>
              <a:gd name="connsiteX10" fmla="*/ 1629684 w 2381826"/>
              <a:gd name="connsiteY10" fmla="*/ 594469 h 785142"/>
              <a:gd name="connsiteX11" fmla="*/ 1519705 w 2381826"/>
              <a:gd name="connsiteY11" fmla="*/ 594469 h 785142"/>
              <a:gd name="connsiteX12" fmla="*/ 1519705 w 2381826"/>
              <a:gd name="connsiteY12" fmla="*/ 573169 h 785142"/>
              <a:gd name="connsiteX13" fmla="*/ 1396472 w 2381826"/>
              <a:gd name="connsiteY13" fmla="*/ 573169 h 785142"/>
              <a:gd name="connsiteX14" fmla="*/ 1396472 w 2381826"/>
              <a:gd name="connsiteY14" fmla="*/ 555058 h 785142"/>
              <a:gd name="connsiteX15" fmla="*/ 1362063 w 2381826"/>
              <a:gd name="connsiteY15" fmla="*/ 555058 h 785142"/>
              <a:gd name="connsiteX16" fmla="*/ 1362063 w 2381826"/>
              <a:gd name="connsiteY16" fmla="*/ 528785 h 785142"/>
              <a:gd name="connsiteX17" fmla="*/ 1317715 w 2381826"/>
              <a:gd name="connsiteY17" fmla="*/ 528785 h 785142"/>
              <a:gd name="connsiteX18" fmla="*/ 1317715 w 2381826"/>
              <a:gd name="connsiteY18" fmla="*/ 512332 h 785142"/>
              <a:gd name="connsiteX19" fmla="*/ 1294648 w 2381826"/>
              <a:gd name="connsiteY19" fmla="*/ 512332 h 785142"/>
              <a:gd name="connsiteX20" fmla="*/ 1294648 w 2381826"/>
              <a:gd name="connsiteY20" fmla="*/ 476238 h 785142"/>
              <a:gd name="connsiteX21" fmla="*/ 1281522 w 2381826"/>
              <a:gd name="connsiteY21" fmla="*/ 476238 h 785142"/>
              <a:gd name="connsiteX22" fmla="*/ 1281522 w 2381826"/>
              <a:gd name="connsiteY22" fmla="*/ 453153 h 785142"/>
              <a:gd name="connsiteX23" fmla="*/ 1186326 w 2381826"/>
              <a:gd name="connsiteY23" fmla="*/ 453153 h 785142"/>
              <a:gd name="connsiteX24" fmla="*/ 1186326 w 2381826"/>
              <a:gd name="connsiteY24" fmla="*/ 423564 h 785142"/>
              <a:gd name="connsiteX25" fmla="*/ 1169886 w 2381826"/>
              <a:gd name="connsiteY25" fmla="*/ 423564 h 785142"/>
              <a:gd name="connsiteX26" fmla="*/ 1169886 w 2381826"/>
              <a:gd name="connsiteY26" fmla="*/ 408769 h 785142"/>
              <a:gd name="connsiteX27" fmla="*/ 1123244 w 2381826"/>
              <a:gd name="connsiteY27" fmla="*/ 408769 h 785142"/>
              <a:gd name="connsiteX28" fmla="*/ 1123244 w 2381826"/>
              <a:gd name="connsiteY28" fmla="*/ 393209 h 785142"/>
              <a:gd name="connsiteX29" fmla="*/ 1063857 w 2381826"/>
              <a:gd name="connsiteY29" fmla="*/ 393209 h 785142"/>
              <a:gd name="connsiteX30" fmla="*/ 1063857 w 2381826"/>
              <a:gd name="connsiteY30" fmla="*/ 382623 h 785142"/>
              <a:gd name="connsiteX31" fmla="*/ 1011480 w 2381826"/>
              <a:gd name="connsiteY31" fmla="*/ 382623 h 785142"/>
              <a:gd name="connsiteX32" fmla="*/ 1011480 w 2381826"/>
              <a:gd name="connsiteY32" fmla="*/ 367573 h 785142"/>
              <a:gd name="connsiteX33" fmla="*/ 984718 w 2381826"/>
              <a:gd name="connsiteY33" fmla="*/ 367573 h 785142"/>
              <a:gd name="connsiteX34" fmla="*/ 984718 w 2381826"/>
              <a:gd name="connsiteY34" fmla="*/ 356477 h 785142"/>
              <a:gd name="connsiteX35" fmla="*/ 970190 w 2381826"/>
              <a:gd name="connsiteY35" fmla="*/ 356477 h 785142"/>
              <a:gd name="connsiteX36" fmla="*/ 970190 w 2381826"/>
              <a:gd name="connsiteY36" fmla="*/ 343851 h 785142"/>
              <a:gd name="connsiteX37" fmla="*/ 941006 w 2381826"/>
              <a:gd name="connsiteY37" fmla="*/ 343851 h 785142"/>
              <a:gd name="connsiteX38" fmla="*/ 941006 w 2381826"/>
              <a:gd name="connsiteY38" fmla="*/ 329694 h 785142"/>
              <a:gd name="connsiteX39" fmla="*/ 920744 w 2381826"/>
              <a:gd name="connsiteY39" fmla="*/ 329694 h 785142"/>
              <a:gd name="connsiteX40" fmla="*/ 920744 w 2381826"/>
              <a:gd name="connsiteY40" fmla="*/ 316557 h 785142"/>
              <a:gd name="connsiteX41" fmla="*/ 887610 w 2381826"/>
              <a:gd name="connsiteY41" fmla="*/ 316557 h 785142"/>
              <a:gd name="connsiteX42" fmla="*/ 887610 w 2381826"/>
              <a:gd name="connsiteY42" fmla="*/ 303548 h 785142"/>
              <a:gd name="connsiteX43" fmla="*/ 856260 w 2381826"/>
              <a:gd name="connsiteY43" fmla="*/ 303548 h 785142"/>
              <a:gd name="connsiteX44" fmla="*/ 856260 w 2381826"/>
              <a:gd name="connsiteY44" fmla="*/ 287860 h 785142"/>
              <a:gd name="connsiteX45" fmla="*/ 840712 w 2381826"/>
              <a:gd name="connsiteY45" fmla="*/ 287860 h 785142"/>
              <a:gd name="connsiteX46" fmla="*/ 840712 w 2381826"/>
              <a:gd name="connsiteY46" fmla="*/ 248577 h 785142"/>
              <a:gd name="connsiteX47" fmla="*/ 666376 w 2381826"/>
              <a:gd name="connsiteY47" fmla="*/ 248577 h 785142"/>
              <a:gd name="connsiteX48" fmla="*/ 666376 w 2381826"/>
              <a:gd name="connsiteY48" fmla="*/ 234931 h 785142"/>
              <a:gd name="connsiteX49" fmla="*/ 635664 w 2381826"/>
              <a:gd name="connsiteY49" fmla="*/ 234931 h 785142"/>
              <a:gd name="connsiteX50" fmla="*/ 635664 w 2381826"/>
              <a:gd name="connsiteY50" fmla="*/ 221284 h 785142"/>
              <a:gd name="connsiteX51" fmla="*/ 605461 w 2381826"/>
              <a:gd name="connsiteY51" fmla="*/ 221284 h 785142"/>
              <a:gd name="connsiteX52" fmla="*/ 605461 w 2381826"/>
              <a:gd name="connsiteY52" fmla="*/ 184042 h 785142"/>
              <a:gd name="connsiteX53" fmla="*/ 593354 w 2381826"/>
              <a:gd name="connsiteY53" fmla="*/ 184042 h 785142"/>
              <a:gd name="connsiteX54" fmla="*/ 593354 w 2381826"/>
              <a:gd name="connsiteY54" fmla="*/ 170905 h 785142"/>
              <a:gd name="connsiteX55" fmla="*/ 575767 w 2381826"/>
              <a:gd name="connsiteY55" fmla="*/ 170905 h 785142"/>
              <a:gd name="connsiteX56" fmla="*/ 575767 w 2381826"/>
              <a:gd name="connsiteY56" fmla="*/ 144759 h 785142"/>
              <a:gd name="connsiteX57" fmla="*/ 540467 w 2381826"/>
              <a:gd name="connsiteY57" fmla="*/ 144759 h 785142"/>
              <a:gd name="connsiteX58" fmla="*/ 540467 w 2381826"/>
              <a:gd name="connsiteY58" fmla="*/ 130602 h 785142"/>
              <a:gd name="connsiteX59" fmla="*/ 479551 w 2381826"/>
              <a:gd name="connsiteY59" fmla="*/ 130602 h 785142"/>
              <a:gd name="connsiteX60" fmla="*/ 479551 w 2381826"/>
              <a:gd name="connsiteY60" fmla="*/ 116955 h 785142"/>
              <a:gd name="connsiteX61" fmla="*/ 431634 w 2381826"/>
              <a:gd name="connsiteY61" fmla="*/ 116955 h 785142"/>
              <a:gd name="connsiteX62" fmla="*/ 431634 w 2381826"/>
              <a:gd name="connsiteY62" fmla="*/ 102415 h 785142"/>
              <a:gd name="connsiteX63" fmla="*/ 385884 w 2381826"/>
              <a:gd name="connsiteY63" fmla="*/ 102415 h 785142"/>
              <a:gd name="connsiteX64" fmla="*/ 385884 w 2381826"/>
              <a:gd name="connsiteY64" fmla="*/ 87748 h 785142"/>
              <a:gd name="connsiteX65" fmla="*/ 367660 w 2381826"/>
              <a:gd name="connsiteY65" fmla="*/ 87748 h 785142"/>
              <a:gd name="connsiteX66" fmla="*/ 367660 w 2381826"/>
              <a:gd name="connsiteY66" fmla="*/ 77162 h 785142"/>
              <a:gd name="connsiteX67" fmla="*/ 258955 w 2381826"/>
              <a:gd name="connsiteY67" fmla="*/ 77162 h 785142"/>
              <a:gd name="connsiteX68" fmla="*/ 258955 w 2381826"/>
              <a:gd name="connsiteY68" fmla="*/ 61985 h 785142"/>
              <a:gd name="connsiteX69" fmla="*/ 199441 w 2381826"/>
              <a:gd name="connsiteY69" fmla="*/ 61985 h 785142"/>
              <a:gd name="connsiteX70" fmla="*/ 199441 w 2381826"/>
              <a:gd name="connsiteY70" fmla="*/ 48976 h 785142"/>
              <a:gd name="connsiteX71" fmla="*/ 163759 w 2381826"/>
              <a:gd name="connsiteY71" fmla="*/ 48976 h 785142"/>
              <a:gd name="connsiteX72" fmla="*/ 163759 w 2381826"/>
              <a:gd name="connsiteY72" fmla="*/ 35839 h 785142"/>
              <a:gd name="connsiteX73" fmla="*/ 106284 w 2381826"/>
              <a:gd name="connsiteY73" fmla="*/ 35839 h 785142"/>
              <a:gd name="connsiteX74" fmla="*/ 106284 w 2381826"/>
              <a:gd name="connsiteY74" fmla="*/ 18621 h 785142"/>
              <a:gd name="connsiteX75" fmla="*/ 67033 w 2381826"/>
              <a:gd name="connsiteY75" fmla="*/ 18621 h 785142"/>
              <a:gd name="connsiteX76" fmla="*/ 67033 w 2381826"/>
              <a:gd name="connsiteY76" fmla="*/ 6632 h 785142"/>
              <a:gd name="connsiteX77" fmla="*/ 51867 w 2381826"/>
              <a:gd name="connsiteY77" fmla="*/ 6632 h 785142"/>
              <a:gd name="connsiteX78" fmla="*/ 51867 w 2381826"/>
              <a:gd name="connsiteY78" fmla="*/ 0 h 785142"/>
              <a:gd name="connsiteX79" fmla="*/ 0 w 2381826"/>
              <a:gd name="connsiteY79" fmla="*/ 0 h 78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381826" h="785142">
                <a:moveTo>
                  <a:pt x="2381827" y="785142"/>
                </a:moveTo>
                <a:lnTo>
                  <a:pt x="1920372" y="785142"/>
                </a:lnTo>
                <a:lnTo>
                  <a:pt x="1920372" y="722647"/>
                </a:lnTo>
                <a:lnTo>
                  <a:pt x="1807079" y="722647"/>
                </a:lnTo>
                <a:lnTo>
                  <a:pt x="1807079" y="689869"/>
                </a:lnTo>
                <a:lnTo>
                  <a:pt x="1785796" y="689869"/>
                </a:lnTo>
                <a:lnTo>
                  <a:pt x="1785796" y="651990"/>
                </a:lnTo>
                <a:lnTo>
                  <a:pt x="1693786" y="651990"/>
                </a:lnTo>
                <a:lnTo>
                  <a:pt x="1693786" y="624058"/>
                </a:lnTo>
                <a:lnTo>
                  <a:pt x="1629684" y="624058"/>
                </a:lnTo>
                <a:lnTo>
                  <a:pt x="1629684" y="594469"/>
                </a:lnTo>
                <a:lnTo>
                  <a:pt x="1519705" y="594469"/>
                </a:lnTo>
                <a:lnTo>
                  <a:pt x="1519705" y="573169"/>
                </a:lnTo>
                <a:lnTo>
                  <a:pt x="1396472" y="573169"/>
                </a:lnTo>
                <a:lnTo>
                  <a:pt x="1396472" y="555058"/>
                </a:lnTo>
                <a:lnTo>
                  <a:pt x="1362063" y="555058"/>
                </a:lnTo>
                <a:lnTo>
                  <a:pt x="1362063" y="528785"/>
                </a:lnTo>
                <a:lnTo>
                  <a:pt x="1317715" y="528785"/>
                </a:lnTo>
                <a:lnTo>
                  <a:pt x="1317715" y="512332"/>
                </a:lnTo>
                <a:lnTo>
                  <a:pt x="1294648" y="512332"/>
                </a:lnTo>
                <a:lnTo>
                  <a:pt x="1294648" y="476238"/>
                </a:lnTo>
                <a:lnTo>
                  <a:pt x="1281522" y="476238"/>
                </a:lnTo>
                <a:lnTo>
                  <a:pt x="1281522" y="453153"/>
                </a:lnTo>
                <a:lnTo>
                  <a:pt x="1186326" y="453153"/>
                </a:lnTo>
                <a:lnTo>
                  <a:pt x="1186326" y="423564"/>
                </a:lnTo>
                <a:lnTo>
                  <a:pt x="1169886" y="423564"/>
                </a:lnTo>
                <a:lnTo>
                  <a:pt x="1169886" y="408769"/>
                </a:lnTo>
                <a:lnTo>
                  <a:pt x="1123244" y="408769"/>
                </a:lnTo>
                <a:lnTo>
                  <a:pt x="1123244" y="393209"/>
                </a:lnTo>
                <a:lnTo>
                  <a:pt x="1063857" y="393209"/>
                </a:lnTo>
                <a:lnTo>
                  <a:pt x="1063857" y="382623"/>
                </a:lnTo>
                <a:lnTo>
                  <a:pt x="1011480" y="382623"/>
                </a:lnTo>
                <a:lnTo>
                  <a:pt x="1011480" y="367573"/>
                </a:lnTo>
                <a:lnTo>
                  <a:pt x="984718" y="367573"/>
                </a:lnTo>
                <a:lnTo>
                  <a:pt x="984718" y="356477"/>
                </a:lnTo>
                <a:lnTo>
                  <a:pt x="970190" y="356477"/>
                </a:lnTo>
                <a:lnTo>
                  <a:pt x="970190" y="343851"/>
                </a:lnTo>
                <a:lnTo>
                  <a:pt x="941006" y="343851"/>
                </a:lnTo>
                <a:lnTo>
                  <a:pt x="941006" y="329694"/>
                </a:lnTo>
                <a:lnTo>
                  <a:pt x="920744" y="329694"/>
                </a:lnTo>
                <a:lnTo>
                  <a:pt x="920744" y="316557"/>
                </a:lnTo>
                <a:lnTo>
                  <a:pt x="887610" y="316557"/>
                </a:lnTo>
                <a:lnTo>
                  <a:pt x="887610" y="303548"/>
                </a:lnTo>
                <a:lnTo>
                  <a:pt x="856260" y="303548"/>
                </a:lnTo>
                <a:lnTo>
                  <a:pt x="856260" y="287860"/>
                </a:lnTo>
                <a:lnTo>
                  <a:pt x="840712" y="287860"/>
                </a:lnTo>
                <a:lnTo>
                  <a:pt x="840712" y="248577"/>
                </a:lnTo>
                <a:lnTo>
                  <a:pt x="666376" y="248577"/>
                </a:lnTo>
                <a:lnTo>
                  <a:pt x="666376" y="234931"/>
                </a:lnTo>
                <a:lnTo>
                  <a:pt x="635664" y="234931"/>
                </a:lnTo>
                <a:lnTo>
                  <a:pt x="635664" y="221284"/>
                </a:lnTo>
                <a:lnTo>
                  <a:pt x="605461" y="221284"/>
                </a:lnTo>
                <a:lnTo>
                  <a:pt x="605461" y="184042"/>
                </a:lnTo>
                <a:lnTo>
                  <a:pt x="593354" y="184042"/>
                </a:lnTo>
                <a:lnTo>
                  <a:pt x="593354" y="170905"/>
                </a:lnTo>
                <a:lnTo>
                  <a:pt x="575767" y="170905"/>
                </a:lnTo>
                <a:lnTo>
                  <a:pt x="575767" y="144759"/>
                </a:lnTo>
                <a:lnTo>
                  <a:pt x="540467" y="144759"/>
                </a:lnTo>
                <a:lnTo>
                  <a:pt x="540467" y="130602"/>
                </a:lnTo>
                <a:lnTo>
                  <a:pt x="479551" y="130602"/>
                </a:lnTo>
                <a:lnTo>
                  <a:pt x="479551" y="116955"/>
                </a:lnTo>
                <a:lnTo>
                  <a:pt x="431634" y="116955"/>
                </a:lnTo>
                <a:lnTo>
                  <a:pt x="431634" y="102415"/>
                </a:lnTo>
                <a:lnTo>
                  <a:pt x="385884" y="102415"/>
                </a:lnTo>
                <a:lnTo>
                  <a:pt x="385884" y="87748"/>
                </a:lnTo>
                <a:lnTo>
                  <a:pt x="367660" y="87748"/>
                </a:lnTo>
                <a:lnTo>
                  <a:pt x="367660" y="77162"/>
                </a:lnTo>
                <a:lnTo>
                  <a:pt x="258955" y="77162"/>
                </a:lnTo>
                <a:lnTo>
                  <a:pt x="258955" y="61985"/>
                </a:lnTo>
                <a:lnTo>
                  <a:pt x="199441" y="61985"/>
                </a:lnTo>
                <a:lnTo>
                  <a:pt x="199441" y="48976"/>
                </a:lnTo>
                <a:lnTo>
                  <a:pt x="163759" y="48976"/>
                </a:lnTo>
                <a:lnTo>
                  <a:pt x="163759" y="35839"/>
                </a:lnTo>
                <a:lnTo>
                  <a:pt x="106284" y="35839"/>
                </a:lnTo>
                <a:lnTo>
                  <a:pt x="106284" y="18621"/>
                </a:lnTo>
                <a:lnTo>
                  <a:pt x="67033" y="18621"/>
                </a:lnTo>
                <a:lnTo>
                  <a:pt x="67033" y="6632"/>
                </a:lnTo>
                <a:lnTo>
                  <a:pt x="51867" y="6632"/>
                </a:lnTo>
                <a:lnTo>
                  <a:pt x="51867" y="0"/>
                </a:lnTo>
                <a:lnTo>
                  <a:pt x="0" y="0"/>
                </a:lnTo>
              </a:path>
            </a:pathLst>
          </a:custGeom>
          <a:noFill/>
          <a:ln w="15923" cap="sq">
            <a:solidFill>
              <a:srgbClr val="557D9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12A67723-6270-05F0-224C-465C229C6D70}"/>
              </a:ext>
            </a:extLst>
          </p:cNvPr>
          <p:cNvSpPr/>
          <p:nvPr/>
        </p:nvSpPr>
        <p:spPr>
          <a:xfrm>
            <a:off x="2099471" y="1756471"/>
            <a:ext cx="2074189" cy="1079634"/>
          </a:xfrm>
          <a:custGeom>
            <a:avLst/>
            <a:gdLst>
              <a:gd name="connsiteX0" fmla="*/ 2074190 w 2074189"/>
              <a:gd name="connsiteY0" fmla="*/ 1079635 h 1079634"/>
              <a:gd name="connsiteX1" fmla="*/ 1783885 w 2074189"/>
              <a:gd name="connsiteY1" fmla="*/ 1079635 h 1079634"/>
              <a:gd name="connsiteX2" fmla="*/ 1783885 w 2074189"/>
              <a:gd name="connsiteY2" fmla="*/ 927733 h 1079634"/>
              <a:gd name="connsiteX3" fmla="*/ 1475356 w 2074189"/>
              <a:gd name="connsiteY3" fmla="*/ 927733 h 1079634"/>
              <a:gd name="connsiteX4" fmla="*/ 1475356 w 2074189"/>
              <a:gd name="connsiteY4" fmla="*/ 862687 h 1079634"/>
              <a:gd name="connsiteX5" fmla="*/ 1158417 w 2074189"/>
              <a:gd name="connsiteY5" fmla="*/ 862687 h 1079634"/>
              <a:gd name="connsiteX6" fmla="*/ 1158417 w 2074189"/>
              <a:gd name="connsiteY6" fmla="*/ 807590 h 1079634"/>
              <a:gd name="connsiteX7" fmla="*/ 1059907 w 2074189"/>
              <a:gd name="connsiteY7" fmla="*/ 807590 h 1079634"/>
              <a:gd name="connsiteX8" fmla="*/ 1059907 w 2074189"/>
              <a:gd name="connsiteY8" fmla="*/ 767542 h 1079634"/>
              <a:gd name="connsiteX9" fmla="*/ 933233 w 2074189"/>
              <a:gd name="connsiteY9" fmla="*/ 767542 h 1079634"/>
              <a:gd name="connsiteX10" fmla="*/ 933233 w 2074189"/>
              <a:gd name="connsiteY10" fmla="*/ 727494 h 1079634"/>
              <a:gd name="connsiteX11" fmla="*/ 646241 w 2074189"/>
              <a:gd name="connsiteY11" fmla="*/ 727494 h 1079634"/>
              <a:gd name="connsiteX12" fmla="*/ 646241 w 2074189"/>
              <a:gd name="connsiteY12" fmla="*/ 677370 h 1079634"/>
              <a:gd name="connsiteX13" fmla="*/ 634644 w 2074189"/>
              <a:gd name="connsiteY13" fmla="*/ 677370 h 1079634"/>
              <a:gd name="connsiteX14" fmla="*/ 634644 w 2074189"/>
              <a:gd name="connsiteY14" fmla="*/ 643955 h 1079634"/>
              <a:gd name="connsiteX15" fmla="*/ 616293 w 2074189"/>
              <a:gd name="connsiteY15" fmla="*/ 643955 h 1079634"/>
              <a:gd name="connsiteX16" fmla="*/ 616293 w 2074189"/>
              <a:gd name="connsiteY16" fmla="*/ 600591 h 1079634"/>
              <a:gd name="connsiteX17" fmla="*/ 597942 w 2074189"/>
              <a:gd name="connsiteY17" fmla="*/ 600591 h 1079634"/>
              <a:gd name="connsiteX18" fmla="*/ 597942 w 2074189"/>
              <a:gd name="connsiteY18" fmla="*/ 533759 h 1079634"/>
              <a:gd name="connsiteX19" fmla="*/ 572072 w 2074189"/>
              <a:gd name="connsiteY19" fmla="*/ 533759 h 1079634"/>
              <a:gd name="connsiteX20" fmla="*/ 572072 w 2074189"/>
              <a:gd name="connsiteY20" fmla="*/ 492436 h 1079634"/>
              <a:gd name="connsiteX21" fmla="*/ 554995 w 2074189"/>
              <a:gd name="connsiteY21" fmla="*/ 492436 h 1079634"/>
              <a:gd name="connsiteX22" fmla="*/ 554995 w 2074189"/>
              <a:gd name="connsiteY22" fmla="*/ 464122 h 1079634"/>
              <a:gd name="connsiteX23" fmla="*/ 539575 w 2074189"/>
              <a:gd name="connsiteY23" fmla="*/ 464122 h 1079634"/>
              <a:gd name="connsiteX24" fmla="*/ 539575 w 2074189"/>
              <a:gd name="connsiteY24" fmla="*/ 390276 h 1079634"/>
              <a:gd name="connsiteX25" fmla="*/ 485286 w 2074189"/>
              <a:gd name="connsiteY25" fmla="*/ 390276 h 1079634"/>
              <a:gd name="connsiteX26" fmla="*/ 485286 w 2074189"/>
              <a:gd name="connsiteY26" fmla="*/ 346784 h 1079634"/>
              <a:gd name="connsiteX27" fmla="*/ 468209 w 2074189"/>
              <a:gd name="connsiteY27" fmla="*/ 346784 h 1079634"/>
              <a:gd name="connsiteX28" fmla="*/ 468209 w 2074189"/>
              <a:gd name="connsiteY28" fmla="*/ 288370 h 1079634"/>
              <a:gd name="connsiteX29" fmla="*/ 399775 w 2074189"/>
              <a:gd name="connsiteY29" fmla="*/ 288370 h 1079634"/>
              <a:gd name="connsiteX30" fmla="*/ 399775 w 2074189"/>
              <a:gd name="connsiteY30" fmla="*/ 260056 h 1079634"/>
              <a:gd name="connsiteX31" fmla="*/ 337330 w 2074189"/>
              <a:gd name="connsiteY31" fmla="*/ 260056 h 1079634"/>
              <a:gd name="connsiteX32" fmla="*/ 337330 w 2074189"/>
              <a:gd name="connsiteY32" fmla="*/ 223324 h 1079634"/>
              <a:gd name="connsiteX33" fmla="*/ 287629 w 2074189"/>
              <a:gd name="connsiteY33" fmla="*/ 223324 h 1079634"/>
              <a:gd name="connsiteX34" fmla="*/ 287629 w 2074189"/>
              <a:gd name="connsiteY34" fmla="*/ 166058 h 1079634"/>
              <a:gd name="connsiteX35" fmla="*/ 244682 w 2074189"/>
              <a:gd name="connsiteY35" fmla="*/ 166058 h 1079634"/>
              <a:gd name="connsiteX36" fmla="*/ 244682 w 2074189"/>
              <a:gd name="connsiteY36" fmla="*/ 140295 h 1079634"/>
              <a:gd name="connsiteX37" fmla="*/ 212568 w 2074189"/>
              <a:gd name="connsiteY37" fmla="*/ 140295 h 1079634"/>
              <a:gd name="connsiteX38" fmla="*/ 212568 w 2074189"/>
              <a:gd name="connsiteY38" fmla="*/ 87621 h 1079634"/>
              <a:gd name="connsiteX39" fmla="*/ 195109 w 2074189"/>
              <a:gd name="connsiteY39" fmla="*/ 87621 h 1079634"/>
              <a:gd name="connsiteX40" fmla="*/ 195109 w 2074189"/>
              <a:gd name="connsiteY40" fmla="*/ 54205 h 1079634"/>
              <a:gd name="connsiteX41" fmla="*/ 178796 w 2074189"/>
              <a:gd name="connsiteY41" fmla="*/ 54205 h 1079634"/>
              <a:gd name="connsiteX42" fmla="*/ 178796 w 2074189"/>
              <a:gd name="connsiteY42" fmla="*/ 33033 h 1079634"/>
              <a:gd name="connsiteX43" fmla="*/ 114567 w 2074189"/>
              <a:gd name="connsiteY43" fmla="*/ 33033 h 1079634"/>
              <a:gd name="connsiteX44" fmla="*/ 114567 w 2074189"/>
              <a:gd name="connsiteY44" fmla="*/ 0 h 1079634"/>
              <a:gd name="connsiteX45" fmla="*/ 0 w 2074189"/>
              <a:gd name="connsiteY45" fmla="*/ 0 h 107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74189" h="1079634">
                <a:moveTo>
                  <a:pt x="2074190" y="1079635"/>
                </a:moveTo>
                <a:lnTo>
                  <a:pt x="1783885" y="1079635"/>
                </a:lnTo>
                <a:lnTo>
                  <a:pt x="1783885" y="927733"/>
                </a:lnTo>
                <a:lnTo>
                  <a:pt x="1475356" y="927733"/>
                </a:lnTo>
                <a:lnTo>
                  <a:pt x="1475356" y="862687"/>
                </a:lnTo>
                <a:lnTo>
                  <a:pt x="1158417" y="862687"/>
                </a:lnTo>
                <a:lnTo>
                  <a:pt x="1158417" y="807590"/>
                </a:lnTo>
                <a:lnTo>
                  <a:pt x="1059907" y="807590"/>
                </a:lnTo>
                <a:lnTo>
                  <a:pt x="1059907" y="767542"/>
                </a:lnTo>
                <a:lnTo>
                  <a:pt x="933233" y="767542"/>
                </a:lnTo>
                <a:lnTo>
                  <a:pt x="933233" y="727494"/>
                </a:lnTo>
                <a:lnTo>
                  <a:pt x="646241" y="727494"/>
                </a:lnTo>
                <a:lnTo>
                  <a:pt x="646241" y="677370"/>
                </a:lnTo>
                <a:lnTo>
                  <a:pt x="634644" y="677370"/>
                </a:lnTo>
                <a:lnTo>
                  <a:pt x="634644" y="643955"/>
                </a:lnTo>
                <a:lnTo>
                  <a:pt x="616293" y="643955"/>
                </a:lnTo>
                <a:lnTo>
                  <a:pt x="616293" y="600591"/>
                </a:lnTo>
                <a:lnTo>
                  <a:pt x="597942" y="600591"/>
                </a:lnTo>
                <a:lnTo>
                  <a:pt x="597942" y="533759"/>
                </a:lnTo>
                <a:lnTo>
                  <a:pt x="572072" y="533759"/>
                </a:lnTo>
                <a:lnTo>
                  <a:pt x="572072" y="492436"/>
                </a:lnTo>
                <a:lnTo>
                  <a:pt x="554995" y="492436"/>
                </a:lnTo>
                <a:lnTo>
                  <a:pt x="554995" y="464122"/>
                </a:lnTo>
                <a:lnTo>
                  <a:pt x="539575" y="464122"/>
                </a:lnTo>
                <a:lnTo>
                  <a:pt x="539575" y="390276"/>
                </a:lnTo>
                <a:lnTo>
                  <a:pt x="485286" y="390276"/>
                </a:lnTo>
                <a:lnTo>
                  <a:pt x="485286" y="346784"/>
                </a:lnTo>
                <a:lnTo>
                  <a:pt x="468209" y="346784"/>
                </a:lnTo>
                <a:lnTo>
                  <a:pt x="468209" y="288370"/>
                </a:lnTo>
                <a:lnTo>
                  <a:pt x="399775" y="288370"/>
                </a:lnTo>
                <a:lnTo>
                  <a:pt x="399775" y="260056"/>
                </a:lnTo>
                <a:lnTo>
                  <a:pt x="337330" y="260056"/>
                </a:lnTo>
                <a:lnTo>
                  <a:pt x="337330" y="223324"/>
                </a:lnTo>
                <a:lnTo>
                  <a:pt x="287629" y="223324"/>
                </a:lnTo>
                <a:lnTo>
                  <a:pt x="287629" y="166058"/>
                </a:lnTo>
                <a:lnTo>
                  <a:pt x="244682" y="166058"/>
                </a:lnTo>
                <a:lnTo>
                  <a:pt x="244682" y="140295"/>
                </a:lnTo>
                <a:lnTo>
                  <a:pt x="212568" y="140295"/>
                </a:lnTo>
                <a:lnTo>
                  <a:pt x="212568" y="87621"/>
                </a:lnTo>
                <a:lnTo>
                  <a:pt x="195109" y="87621"/>
                </a:lnTo>
                <a:lnTo>
                  <a:pt x="195109" y="54205"/>
                </a:lnTo>
                <a:lnTo>
                  <a:pt x="178796" y="54205"/>
                </a:lnTo>
                <a:lnTo>
                  <a:pt x="178796" y="33033"/>
                </a:lnTo>
                <a:lnTo>
                  <a:pt x="114567" y="33033"/>
                </a:lnTo>
                <a:lnTo>
                  <a:pt x="114567" y="0"/>
                </a:lnTo>
                <a:lnTo>
                  <a:pt x="0" y="0"/>
                </a:lnTo>
              </a:path>
            </a:pathLst>
          </a:custGeom>
          <a:noFill/>
          <a:ln w="15923" cap="sq">
            <a:solidFill>
              <a:srgbClr val="C54E29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EAAFBE-E5ED-096A-C02A-7FEA77C9570C}"/>
              </a:ext>
            </a:extLst>
          </p:cNvPr>
          <p:cNvSpPr txBox="1"/>
          <p:nvPr/>
        </p:nvSpPr>
        <p:spPr>
          <a:xfrm rot="16200000">
            <a:off x="6631708" y="2352617"/>
            <a:ext cx="604900" cy="2419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PFS (%)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591D663-D880-2147-1534-D60557B5F203}"/>
              </a:ext>
            </a:extLst>
          </p:cNvPr>
          <p:cNvSpPr txBox="1"/>
          <p:nvPr/>
        </p:nvSpPr>
        <p:spPr>
          <a:xfrm>
            <a:off x="7593372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2C3A97-CED1-A2C0-1189-0F8E8E05B2F6}"/>
              </a:ext>
            </a:extLst>
          </p:cNvPr>
          <p:cNvSpPr txBox="1"/>
          <p:nvPr/>
        </p:nvSpPr>
        <p:spPr>
          <a:xfrm>
            <a:off x="6563163" y="3679507"/>
            <a:ext cx="893442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at risk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0F8E2C-1046-AE79-65E9-B543C17AD135}"/>
              </a:ext>
            </a:extLst>
          </p:cNvPr>
          <p:cNvSpPr txBox="1"/>
          <p:nvPr/>
        </p:nvSpPr>
        <p:spPr>
          <a:xfrm>
            <a:off x="8186754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B7EAC1A-7852-9B64-B088-44D5917F5005}"/>
              </a:ext>
            </a:extLst>
          </p:cNvPr>
          <p:cNvSpPr txBox="1"/>
          <p:nvPr/>
        </p:nvSpPr>
        <p:spPr>
          <a:xfrm>
            <a:off x="8762141" y="3679507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10FE8F-A041-0206-CE53-999A07D1F4C6}"/>
              </a:ext>
            </a:extLst>
          </p:cNvPr>
          <p:cNvSpPr txBox="1"/>
          <p:nvPr/>
        </p:nvSpPr>
        <p:spPr>
          <a:xfrm>
            <a:off x="10395106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C5D504A-D13B-6F80-5770-507C6E266F20}"/>
              </a:ext>
            </a:extLst>
          </p:cNvPr>
          <p:cNvSpPr txBox="1"/>
          <p:nvPr/>
        </p:nvSpPr>
        <p:spPr>
          <a:xfrm>
            <a:off x="7630290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0D33CA6-C6CE-C4A9-E4CE-0378CF8499B2}"/>
              </a:ext>
            </a:extLst>
          </p:cNvPr>
          <p:cNvSpPr txBox="1"/>
          <p:nvPr/>
        </p:nvSpPr>
        <p:spPr>
          <a:xfrm>
            <a:off x="7118662" y="1688614"/>
            <a:ext cx="26506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724AA8-7778-9FEC-1078-A9D4035F5BD6}"/>
              </a:ext>
            </a:extLst>
          </p:cNvPr>
          <p:cNvSpPr txBox="1"/>
          <p:nvPr/>
        </p:nvSpPr>
        <p:spPr>
          <a:xfrm>
            <a:off x="8790584" y="3436526"/>
            <a:ext cx="534368" cy="152349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C0B9659-9A8D-1780-AFDC-056743563CBA}"/>
              </a:ext>
            </a:extLst>
          </p:cNvPr>
          <p:cNvSpPr txBox="1"/>
          <p:nvPr/>
        </p:nvSpPr>
        <p:spPr>
          <a:xfrm>
            <a:off x="821881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E38A00-FB5C-BE80-7988-5C76E2175378}"/>
              </a:ext>
            </a:extLst>
          </p:cNvPr>
          <p:cNvSpPr txBox="1"/>
          <p:nvPr/>
        </p:nvSpPr>
        <p:spPr>
          <a:xfrm>
            <a:off x="9330514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06F9E3-0819-B5BA-11B1-0BEABE8B34AC}"/>
              </a:ext>
            </a:extLst>
          </p:cNvPr>
          <p:cNvSpPr txBox="1"/>
          <p:nvPr/>
        </p:nvSpPr>
        <p:spPr>
          <a:xfrm>
            <a:off x="10356669" y="3279652"/>
            <a:ext cx="200944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120" name="Graphic 117">
            <a:extLst>
              <a:ext uri="{FF2B5EF4-FFF2-40B4-BE49-F238E27FC236}">
                <a16:creationId xmlns:a16="http://schemas.microsoft.com/office/drawing/2014/main" id="{CDD27330-F882-35B1-1384-4673D6B494CC}"/>
              </a:ext>
            </a:extLst>
          </p:cNvPr>
          <p:cNvGrpSpPr/>
          <p:nvPr/>
        </p:nvGrpSpPr>
        <p:grpSpPr>
          <a:xfrm>
            <a:off x="7392195" y="1706466"/>
            <a:ext cx="3296069" cy="1552514"/>
            <a:chOff x="7682616" y="1914816"/>
            <a:chExt cx="3296069" cy="1552514"/>
          </a:xfrm>
        </p:grpSpPr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908DAA3-F6AF-E5C6-5DB0-CEE989B580EE}"/>
                </a:ext>
              </a:extLst>
            </p:cNvPr>
            <p:cNvSpPr/>
            <p:nvPr/>
          </p:nvSpPr>
          <p:spPr>
            <a:xfrm>
              <a:off x="7682616" y="2796408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6D84A66-B5AB-D451-8675-BA76058F61DF}"/>
                </a:ext>
              </a:extLst>
            </p:cNvPr>
            <p:cNvSpPr/>
            <p:nvPr/>
          </p:nvSpPr>
          <p:spPr>
            <a:xfrm>
              <a:off x="7682616" y="3092824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4891F6-3588-63C7-FF05-6DF2DFA9C075}"/>
                </a:ext>
              </a:extLst>
            </p:cNvPr>
            <p:cNvSpPr/>
            <p:nvPr/>
          </p:nvSpPr>
          <p:spPr>
            <a:xfrm>
              <a:off x="7682616" y="3381073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E640FE0C-4A6A-177E-6B49-3285469E0B44}"/>
                </a:ext>
              </a:extLst>
            </p:cNvPr>
            <p:cNvSpPr/>
            <p:nvPr/>
          </p:nvSpPr>
          <p:spPr>
            <a:xfrm>
              <a:off x="7739249" y="1914816"/>
              <a:ext cx="12755" cy="1504537"/>
            </a:xfrm>
            <a:custGeom>
              <a:avLst/>
              <a:gdLst>
                <a:gd name="connsiteX0" fmla="*/ 0 w 12755"/>
                <a:gd name="connsiteY0" fmla="*/ 1504537 h 1504537"/>
                <a:gd name="connsiteX1" fmla="*/ 0 w 12755"/>
                <a:gd name="connsiteY1" fmla="*/ 0 h 150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1504537">
                  <a:moveTo>
                    <a:pt x="0" y="150453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D989C77-8F5B-CF24-FFCA-EE6EC77220BF}"/>
                </a:ext>
              </a:extLst>
            </p:cNvPr>
            <p:cNvSpPr/>
            <p:nvPr/>
          </p:nvSpPr>
          <p:spPr>
            <a:xfrm>
              <a:off x="7989123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2A3BAEC-CE24-DF2D-14A0-E00E2DC7D6D7}"/>
                </a:ext>
              </a:extLst>
            </p:cNvPr>
            <p:cNvSpPr/>
            <p:nvPr/>
          </p:nvSpPr>
          <p:spPr>
            <a:xfrm>
              <a:off x="7732234" y="3420629"/>
              <a:ext cx="3246452" cy="12760"/>
            </a:xfrm>
            <a:custGeom>
              <a:avLst/>
              <a:gdLst>
                <a:gd name="connsiteX0" fmla="*/ 0 w 3246452"/>
                <a:gd name="connsiteY0" fmla="*/ 0 h 12760"/>
                <a:gd name="connsiteX1" fmla="*/ 3246453 w 3246452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46452" h="12760">
                  <a:moveTo>
                    <a:pt x="0" y="0"/>
                  </a:moveTo>
                  <a:lnTo>
                    <a:pt x="3246453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13EC08F-A32B-E7DF-1ED5-663B76582341}"/>
                </a:ext>
              </a:extLst>
            </p:cNvPr>
            <p:cNvSpPr/>
            <p:nvPr/>
          </p:nvSpPr>
          <p:spPr>
            <a:xfrm>
              <a:off x="7682616" y="2510710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BD5FCE8-0DEE-2D07-9291-DF66705D1E12}"/>
                </a:ext>
              </a:extLst>
            </p:cNvPr>
            <p:cNvSpPr/>
            <p:nvPr/>
          </p:nvSpPr>
          <p:spPr>
            <a:xfrm>
              <a:off x="7682616" y="2239432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6230ECA-9334-8020-4B8B-357733AB12B5}"/>
                </a:ext>
              </a:extLst>
            </p:cNvPr>
            <p:cNvSpPr/>
            <p:nvPr/>
          </p:nvSpPr>
          <p:spPr>
            <a:xfrm>
              <a:off x="7682616" y="1955010"/>
              <a:ext cx="52806" cy="12760"/>
            </a:xfrm>
            <a:custGeom>
              <a:avLst/>
              <a:gdLst>
                <a:gd name="connsiteX0" fmla="*/ 0 w 52806"/>
                <a:gd name="connsiteY0" fmla="*/ 0 h 12760"/>
                <a:gd name="connsiteX1" fmla="*/ 52807 w 52806"/>
                <a:gd name="connsiteY1" fmla="*/ 0 h 1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806" h="12760">
                  <a:moveTo>
                    <a:pt x="0" y="0"/>
                  </a:moveTo>
                  <a:lnTo>
                    <a:pt x="52807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CA695D9-5578-11D8-D81F-0D4C48423F8B}"/>
                </a:ext>
              </a:extLst>
            </p:cNvPr>
            <p:cNvSpPr/>
            <p:nvPr/>
          </p:nvSpPr>
          <p:spPr>
            <a:xfrm>
              <a:off x="8577648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C9E7A6A-8BE9-AA53-E061-4BFBD0BFCA87}"/>
                </a:ext>
              </a:extLst>
            </p:cNvPr>
            <p:cNvSpPr/>
            <p:nvPr/>
          </p:nvSpPr>
          <p:spPr>
            <a:xfrm>
              <a:off x="9146657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6141FC5-EAFD-F7C2-3311-E3FE2EC51A9D}"/>
                </a:ext>
              </a:extLst>
            </p:cNvPr>
            <p:cNvSpPr/>
            <p:nvPr/>
          </p:nvSpPr>
          <p:spPr>
            <a:xfrm>
              <a:off x="10211844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34632FA-41F2-424A-2EF5-85759FB2DB19}"/>
                </a:ext>
              </a:extLst>
            </p:cNvPr>
            <p:cNvSpPr/>
            <p:nvPr/>
          </p:nvSpPr>
          <p:spPr>
            <a:xfrm>
              <a:off x="9690794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0DEFA29B-E9CC-D4DF-D801-F4A7D97A708C}"/>
                </a:ext>
              </a:extLst>
            </p:cNvPr>
            <p:cNvSpPr/>
            <p:nvPr/>
          </p:nvSpPr>
          <p:spPr>
            <a:xfrm>
              <a:off x="10747562" y="3423054"/>
              <a:ext cx="12755" cy="44277"/>
            </a:xfrm>
            <a:custGeom>
              <a:avLst/>
              <a:gdLst>
                <a:gd name="connsiteX0" fmla="*/ 0 w 12755"/>
                <a:gd name="connsiteY0" fmla="*/ 44277 h 44277"/>
                <a:gd name="connsiteX1" fmla="*/ 0 w 12755"/>
                <a:gd name="connsiteY1" fmla="*/ 0 h 4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5" h="44277">
                  <a:moveTo>
                    <a:pt x="0" y="44277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5" name="Graphic 117">
            <a:extLst>
              <a:ext uri="{FF2B5EF4-FFF2-40B4-BE49-F238E27FC236}">
                <a16:creationId xmlns:a16="http://schemas.microsoft.com/office/drawing/2014/main" id="{A2921D29-11AF-90DA-90E4-BE19D2269E02}"/>
              </a:ext>
            </a:extLst>
          </p:cNvPr>
          <p:cNvGrpSpPr/>
          <p:nvPr/>
        </p:nvGrpSpPr>
        <p:grpSpPr>
          <a:xfrm>
            <a:off x="7621151" y="1750744"/>
            <a:ext cx="2638157" cy="1412409"/>
            <a:chOff x="7911572" y="1959094"/>
            <a:chExt cx="2638157" cy="1412409"/>
          </a:xfrm>
          <a:noFill/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AF9DE089-6898-6B1D-5FBD-01360558FAB0}"/>
                </a:ext>
              </a:extLst>
            </p:cNvPr>
            <p:cNvSpPr/>
            <p:nvPr/>
          </p:nvSpPr>
          <p:spPr>
            <a:xfrm>
              <a:off x="7911572" y="1959094"/>
              <a:ext cx="2638157" cy="1412409"/>
            </a:xfrm>
            <a:custGeom>
              <a:avLst/>
              <a:gdLst>
                <a:gd name="connsiteX0" fmla="*/ 2638157 w 2638157"/>
                <a:gd name="connsiteY0" fmla="*/ 1412410 h 1412409"/>
                <a:gd name="connsiteX1" fmla="*/ 2638157 w 2638157"/>
                <a:gd name="connsiteY1" fmla="*/ 1150956 h 1412409"/>
                <a:gd name="connsiteX2" fmla="*/ 2450784 w 2638157"/>
                <a:gd name="connsiteY2" fmla="*/ 1150956 h 1412409"/>
                <a:gd name="connsiteX3" fmla="*/ 2450784 w 2638157"/>
                <a:gd name="connsiteY3" fmla="*/ 871511 h 1412409"/>
                <a:gd name="connsiteX4" fmla="*/ 1877055 w 2638157"/>
                <a:gd name="connsiteY4" fmla="*/ 871511 h 1412409"/>
                <a:gd name="connsiteX5" fmla="*/ 1877055 w 2638157"/>
                <a:gd name="connsiteY5" fmla="*/ 759606 h 1412409"/>
                <a:gd name="connsiteX6" fmla="*/ 1799886 w 2638157"/>
                <a:gd name="connsiteY6" fmla="*/ 759606 h 1412409"/>
                <a:gd name="connsiteX7" fmla="*/ 1799886 w 2638157"/>
                <a:gd name="connsiteY7" fmla="*/ 662629 h 1412409"/>
                <a:gd name="connsiteX8" fmla="*/ 1747207 w 2638157"/>
                <a:gd name="connsiteY8" fmla="*/ 662629 h 1412409"/>
                <a:gd name="connsiteX9" fmla="*/ 1747207 w 2638157"/>
                <a:gd name="connsiteY9" fmla="*/ 565653 h 1412409"/>
                <a:gd name="connsiteX10" fmla="*/ 1035594 w 2638157"/>
                <a:gd name="connsiteY10" fmla="*/ 565653 h 1412409"/>
                <a:gd name="connsiteX11" fmla="*/ 1035594 w 2638157"/>
                <a:gd name="connsiteY11" fmla="*/ 493303 h 1412409"/>
                <a:gd name="connsiteX12" fmla="*/ 504596 w 2638157"/>
                <a:gd name="connsiteY12" fmla="*/ 493303 h 1412409"/>
                <a:gd name="connsiteX13" fmla="*/ 504596 w 2638157"/>
                <a:gd name="connsiteY13" fmla="*/ 420954 h 1412409"/>
                <a:gd name="connsiteX14" fmla="*/ 409314 w 2638157"/>
                <a:gd name="connsiteY14" fmla="*/ 420954 h 1412409"/>
                <a:gd name="connsiteX15" fmla="*/ 409314 w 2638157"/>
                <a:gd name="connsiteY15" fmla="*/ 355112 h 1412409"/>
                <a:gd name="connsiteX16" fmla="*/ 266329 w 2638157"/>
                <a:gd name="connsiteY16" fmla="*/ 355112 h 1412409"/>
                <a:gd name="connsiteX17" fmla="*/ 266329 w 2638157"/>
                <a:gd name="connsiteY17" fmla="*/ 284421 h 1412409"/>
                <a:gd name="connsiteX18" fmla="*/ 189032 w 2638157"/>
                <a:gd name="connsiteY18" fmla="*/ 284421 h 1412409"/>
                <a:gd name="connsiteX19" fmla="*/ 189032 w 2638157"/>
                <a:gd name="connsiteY19" fmla="*/ 207096 h 1412409"/>
                <a:gd name="connsiteX20" fmla="*/ 169262 w 2638157"/>
                <a:gd name="connsiteY20" fmla="*/ 207096 h 1412409"/>
                <a:gd name="connsiteX21" fmla="*/ 169262 w 2638157"/>
                <a:gd name="connsiteY21" fmla="*/ 134746 h 1412409"/>
                <a:gd name="connsiteX22" fmla="*/ 113394 w 2638157"/>
                <a:gd name="connsiteY22" fmla="*/ 134746 h 1412409"/>
                <a:gd name="connsiteX23" fmla="*/ 113394 w 2638157"/>
                <a:gd name="connsiteY23" fmla="*/ 62397 h 1412409"/>
                <a:gd name="connsiteX24" fmla="*/ 85460 w 2638157"/>
                <a:gd name="connsiteY24" fmla="*/ 62397 h 1412409"/>
                <a:gd name="connsiteX25" fmla="*/ 85460 w 2638157"/>
                <a:gd name="connsiteY25" fmla="*/ 0 h 1412409"/>
                <a:gd name="connsiteX26" fmla="*/ 0 w 2638157"/>
                <a:gd name="connsiteY26" fmla="*/ 0 h 141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38157" h="1412409">
                  <a:moveTo>
                    <a:pt x="2638157" y="1412410"/>
                  </a:moveTo>
                  <a:lnTo>
                    <a:pt x="2638157" y="1150956"/>
                  </a:lnTo>
                  <a:lnTo>
                    <a:pt x="2450784" y="1150956"/>
                  </a:lnTo>
                  <a:lnTo>
                    <a:pt x="2450784" y="871511"/>
                  </a:lnTo>
                  <a:lnTo>
                    <a:pt x="1877055" y="871511"/>
                  </a:lnTo>
                  <a:lnTo>
                    <a:pt x="1877055" y="759606"/>
                  </a:lnTo>
                  <a:lnTo>
                    <a:pt x="1799886" y="759606"/>
                  </a:lnTo>
                  <a:lnTo>
                    <a:pt x="1799886" y="662629"/>
                  </a:lnTo>
                  <a:lnTo>
                    <a:pt x="1747207" y="662629"/>
                  </a:lnTo>
                  <a:lnTo>
                    <a:pt x="1747207" y="565653"/>
                  </a:lnTo>
                  <a:lnTo>
                    <a:pt x="1035594" y="565653"/>
                  </a:lnTo>
                  <a:lnTo>
                    <a:pt x="1035594" y="493303"/>
                  </a:lnTo>
                  <a:lnTo>
                    <a:pt x="504596" y="493303"/>
                  </a:lnTo>
                  <a:lnTo>
                    <a:pt x="504596" y="420954"/>
                  </a:lnTo>
                  <a:lnTo>
                    <a:pt x="409314" y="420954"/>
                  </a:lnTo>
                  <a:lnTo>
                    <a:pt x="409314" y="355112"/>
                  </a:lnTo>
                  <a:lnTo>
                    <a:pt x="266329" y="355112"/>
                  </a:lnTo>
                  <a:lnTo>
                    <a:pt x="266329" y="284421"/>
                  </a:lnTo>
                  <a:lnTo>
                    <a:pt x="189032" y="284421"/>
                  </a:lnTo>
                  <a:lnTo>
                    <a:pt x="189032" y="207096"/>
                  </a:lnTo>
                  <a:lnTo>
                    <a:pt x="169262" y="207096"/>
                  </a:lnTo>
                  <a:lnTo>
                    <a:pt x="169262" y="134746"/>
                  </a:lnTo>
                  <a:lnTo>
                    <a:pt x="113394" y="134746"/>
                  </a:lnTo>
                  <a:lnTo>
                    <a:pt x="113394" y="62397"/>
                  </a:lnTo>
                  <a:lnTo>
                    <a:pt x="85460" y="62397"/>
                  </a:lnTo>
                  <a:lnTo>
                    <a:pt x="85460" y="0"/>
                  </a:lnTo>
                  <a:lnTo>
                    <a:pt x="0" y="0"/>
                  </a:lnTo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CFB4E1B-9186-D8F4-2EDC-B4186F3DF471}"/>
                </a:ext>
              </a:extLst>
            </p:cNvPr>
            <p:cNvSpPr/>
            <p:nvPr/>
          </p:nvSpPr>
          <p:spPr>
            <a:xfrm>
              <a:off x="9545385" y="2498333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01FD1FEA-6B03-1218-BCE8-E64166FB8B4F}"/>
                </a:ext>
              </a:extLst>
            </p:cNvPr>
            <p:cNvSpPr/>
            <p:nvPr/>
          </p:nvSpPr>
          <p:spPr>
            <a:xfrm>
              <a:off x="10304446" y="2805212"/>
              <a:ext cx="50000" cy="50019"/>
            </a:xfrm>
            <a:custGeom>
              <a:avLst/>
              <a:gdLst>
                <a:gd name="connsiteX0" fmla="*/ 50001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1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1" y="25010"/>
                  </a:moveTo>
                  <a:cubicBezTo>
                    <a:pt x="50001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1" y="11197"/>
                    <a:pt x="50001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C215CA75-7902-56E7-EB36-5D17C3FA5251}"/>
                </a:ext>
              </a:extLst>
            </p:cNvPr>
            <p:cNvSpPr/>
            <p:nvPr/>
          </p:nvSpPr>
          <p:spPr>
            <a:xfrm>
              <a:off x="10212481" y="2805212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89AF69D3-8BF7-F944-9F31-959B53655ACB}"/>
                </a:ext>
              </a:extLst>
            </p:cNvPr>
            <p:cNvSpPr/>
            <p:nvPr/>
          </p:nvSpPr>
          <p:spPr>
            <a:xfrm>
              <a:off x="9707758" y="2693434"/>
              <a:ext cx="50000" cy="50019"/>
            </a:xfrm>
            <a:custGeom>
              <a:avLst/>
              <a:gdLst>
                <a:gd name="connsiteX0" fmla="*/ 50001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1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1" y="25010"/>
                  </a:moveTo>
                  <a:cubicBezTo>
                    <a:pt x="50001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8" y="0"/>
                    <a:pt x="50001" y="11197"/>
                    <a:pt x="50001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08755C43-9F43-85FA-BFFB-973C826D198D}"/>
                </a:ext>
              </a:extLst>
            </p:cNvPr>
            <p:cNvSpPr/>
            <p:nvPr/>
          </p:nvSpPr>
          <p:spPr>
            <a:xfrm>
              <a:off x="9348189" y="2498333"/>
              <a:ext cx="50000" cy="50019"/>
            </a:xfrm>
            <a:custGeom>
              <a:avLst/>
              <a:gdLst>
                <a:gd name="connsiteX0" fmla="*/ 50000 w 50000"/>
                <a:gd name="connsiteY0" fmla="*/ 25010 h 50019"/>
                <a:gd name="connsiteX1" fmla="*/ 25000 w 50000"/>
                <a:gd name="connsiteY1" fmla="*/ 50019 h 50019"/>
                <a:gd name="connsiteX2" fmla="*/ 0 w 50000"/>
                <a:gd name="connsiteY2" fmla="*/ 25010 h 50019"/>
                <a:gd name="connsiteX3" fmla="*/ 25000 w 50000"/>
                <a:gd name="connsiteY3" fmla="*/ 0 h 50019"/>
                <a:gd name="connsiteX4" fmla="*/ 50000 w 50000"/>
                <a:gd name="connsiteY4" fmla="*/ 25010 h 5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00" h="50019">
                  <a:moveTo>
                    <a:pt x="50000" y="25010"/>
                  </a:moveTo>
                  <a:cubicBezTo>
                    <a:pt x="50000" y="38822"/>
                    <a:pt x="38807" y="50019"/>
                    <a:pt x="25000" y="50019"/>
                  </a:cubicBezTo>
                  <a:cubicBezTo>
                    <a:pt x="11193" y="50019"/>
                    <a:pt x="0" y="38822"/>
                    <a:pt x="0" y="25010"/>
                  </a:cubicBezTo>
                  <a:cubicBezTo>
                    <a:pt x="0" y="11197"/>
                    <a:pt x="11193" y="0"/>
                    <a:pt x="25000" y="0"/>
                  </a:cubicBezTo>
                  <a:cubicBezTo>
                    <a:pt x="38807" y="0"/>
                    <a:pt x="50000" y="11197"/>
                    <a:pt x="50000" y="25010"/>
                  </a:cubicBezTo>
                  <a:close/>
                </a:path>
              </a:pathLst>
            </a:custGeom>
            <a:noFill/>
            <a:ln w="15875" cap="sq">
              <a:solidFill>
                <a:srgbClr val="C54E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B2F9A3CD-206D-860A-6A9A-DF410AD0E510}"/>
              </a:ext>
            </a:extLst>
          </p:cNvPr>
          <p:cNvSpPr txBox="1"/>
          <p:nvPr/>
        </p:nvSpPr>
        <p:spPr>
          <a:xfrm>
            <a:off x="7182783" y="197436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5BCF0D-02AD-D710-F5FC-8D4586000CF5}"/>
              </a:ext>
            </a:extLst>
          </p:cNvPr>
          <p:cNvSpPr txBox="1"/>
          <p:nvPr/>
        </p:nvSpPr>
        <p:spPr>
          <a:xfrm>
            <a:off x="7182783" y="2247414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EBCAC3B-BF65-8DC1-CF19-0A8751B59393}"/>
              </a:ext>
            </a:extLst>
          </p:cNvPr>
          <p:cNvSpPr txBox="1"/>
          <p:nvPr/>
        </p:nvSpPr>
        <p:spPr>
          <a:xfrm>
            <a:off x="7182783" y="25299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973C7F5-798E-020E-2B24-9D1C906A7950}"/>
              </a:ext>
            </a:extLst>
          </p:cNvPr>
          <p:cNvSpPr txBox="1"/>
          <p:nvPr/>
        </p:nvSpPr>
        <p:spPr>
          <a:xfrm>
            <a:off x="7182783" y="2834789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C084A20-450B-2685-0938-25A6E71DCC24}"/>
              </a:ext>
            </a:extLst>
          </p:cNvPr>
          <p:cNvSpPr txBox="1"/>
          <p:nvPr/>
        </p:nvSpPr>
        <p:spPr>
          <a:xfrm>
            <a:off x="7246903" y="3120539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F6A6D62-FC9D-FB45-E4E2-0A3AC17CB7AB}"/>
              </a:ext>
            </a:extLst>
          </p:cNvPr>
          <p:cNvSpPr txBox="1"/>
          <p:nvPr/>
        </p:nvSpPr>
        <p:spPr>
          <a:xfrm>
            <a:off x="8790315" y="3279652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64B3D8F-394B-0091-400B-C6E586379C81}"/>
              </a:ext>
            </a:extLst>
          </p:cNvPr>
          <p:cNvSpPr txBox="1"/>
          <p:nvPr/>
        </p:nvSpPr>
        <p:spPr>
          <a:xfrm>
            <a:off x="9823269" y="3279652"/>
            <a:ext cx="20094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5284E13-0DCB-D915-89AF-9F951CF8838F}"/>
              </a:ext>
            </a:extLst>
          </p:cNvPr>
          <p:cNvSpPr txBox="1"/>
          <p:nvPr/>
        </p:nvSpPr>
        <p:spPr>
          <a:xfrm>
            <a:off x="9314901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5E2B3C9-FDF0-0459-5E1E-09988079C88D}"/>
              </a:ext>
            </a:extLst>
          </p:cNvPr>
          <p:cNvSpPr txBox="1"/>
          <p:nvPr/>
        </p:nvSpPr>
        <p:spPr>
          <a:xfrm>
            <a:off x="9854651" y="3679507"/>
            <a:ext cx="136823" cy="124650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1478680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AEE8FE-49F3-CA41-81B7-D31114CF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908720"/>
            <a:ext cx="9662865" cy="630462"/>
          </a:xfrm>
        </p:spPr>
        <p:txBody>
          <a:bodyPr>
            <a:normAutofit fontScale="85000" lnSpcReduction="20000"/>
          </a:bodyPr>
          <a:lstStyle/>
          <a:p>
            <a:r>
              <a:rPr lang="en-GB" sz="2000" b="1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</a:rPr>
              <a:t>Optimising the management of multiple myelom</a:t>
            </a:r>
            <a:r>
              <a:rPr lang="en-GB" b="1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</a:rPr>
              <a:t>a in the early relapsed/refractory setting</a:t>
            </a:r>
            <a:br>
              <a:rPr lang="en-GB" spc="0"/>
            </a:br>
            <a:endParaRPr lang="en-GB" spc="0">
              <a:ea typeface="Ailero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EB248-4861-4645-9887-D8DAEE0C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8802"/>
            <a:ext cx="8740800" cy="8072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99D3C-703B-1A49-85EB-9C3014078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9710C-5601-8366-7DF0-6CA27AFB6A25}"/>
              </a:ext>
            </a:extLst>
          </p:cNvPr>
          <p:cNvSpPr txBox="1"/>
          <p:nvPr/>
        </p:nvSpPr>
        <p:spPr>
          <a:xfrm>
            <a:off x="479376" y="6558791"/>
            <a:ext cx="2266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*After 1-3 prior lines of therapy</a:t>
            </a:r>
          </a:p>
        </p:txBody>
      </p:sp>
      <p:sp>
        <p:nvSpPr>
          <p:cNvPr id="3" name="Tijdelijke aanduiding voor inhoud 4">
            <a:extLst>
              <a:ext uri="{FF2B5EF4-FFF2-40B4-BE49-F238E27FC236}">
                <a16:creationId xmlns:a16="http://schemas.microsoft.com/office/drawing/2014/main" id="{49707EF1-38E2-2F9F-4919-09A755913F89}"/>
              </a:ext>
            </a:extLst>
          </p:cNvPr>
          <p:cNvSpPr txBox="1">
            <a:spLocks/>
          </p:cNvSpPr>
          <p:nvPr/>
        </p:nvSpPr>
        <p:spPr>
          <a:xfrm>
            <a:off x="620183" y="6309320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200"/>
              </a:spcBef>
              <a:buClr>
                <a:schemeClr val="accent2"/>
              </a:buClr>
              <a:buFont typeface="Arial"/>
              <a:buNone/>
              <a:defRPr sz="10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RRMM, Relapsed refractory multiple myeloma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1721488-37F4-442D-96E7-5FA0644433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614414"/>
              </p:ext>
            </p:extLst>
          </p:nvPr>
        </p:nvGraphicFramePr>
        <p:xfrm>
          <a:off x="530398" y="1491140"/>
          <a:ext cx="11398250" cy="3896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828">
                  <a:extLst>
                    <a:ext uri="{9D8B030D-6E8A-4147-A177-3AD203B41FA5}">
                      <a16:colId xmlns:a16="http://schemas.microsoft.com/office/drawing/2014/main" val="3033208134"/>
                    </a:ext>
                  </a:extLst>
                </a:gridCol>
                <a:gridCol w="744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7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Timings</a:t>
                      </a:r>
                      <a:endParaRPr lang="en-GB" sz="2000" dirty="0"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Facilitator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47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Welcome, introductions and scene setting: Challenge of optimising treatment for early RRMM in the era of multiple novel therapies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Karthik Ramasamy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0635544"/>
                  </a:ext>
                </a:extLst>
              </a:tr>
              <a:tr h="418022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  <a:endParaRPr lang="en-GB" sz="16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treatments for early RRMM*: Linking mechanism of action and efficacy</a:t>
                      </a:r>
                      <a:endParaRPr lang="en-GB" sz="16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Aurore Perrot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203">
                <a:tc>
                  <a:txBody>
                    <a:bodyPr/>
                    <a:lstStyle/>
                    <a:p>
                      <a:pPr marL="9525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mins</a:t>
                      </a:r>
                      <a:endParaRPr lang="en-GB" sz="1600" b="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710" marR="67710" anchor="ctr"/>
                </a:tc>
                <a:tc>
                  <a:txBody>
                    <a:bodyPr/>
                    <a:lstStyle/>
                    <a:p>
                      <a:pPr marL="952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practices in combining and sequencing therapies for optimal outcomes</a:t>
                      </a:r>
                      <a:endParaRPr lang="en-GB" sz="16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0" marR="6771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Hermann Einsele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Insights from clinical practice on how to manage tolerability and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1293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20 mins</a:t>
                      </a:r>
                      <a:endParaRPr lang="en-GB" sz="1600" dirty="0"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Patient case study presentation and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/>
                          <a:ea typeface="+mn-ea"/>
                          <a:cs typeface="Arial"/>
                        </a:rPr>
                        <a:t>All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PT Sans" panose="020B0503020203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917956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15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Q&amp;A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Facilitated by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839141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5 mins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Summary &amp; a look to the future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PT Sans" panose="020B0503020203020204" pitchFamily="34" charset="0"/>
                          <a:cs typeface="Arial" panose="020B0604020202020204" pitchFamily="34" charset="0"/>
                        </a:rPr>
                        <a:t>Joshua Richter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3690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501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ED5686-CB90-4C20-2D28-FFF3DF9EE0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91737" y="1425575"/>
            <a:ext cx="4881062" cy="452596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dirty="0"/>
              <a:t>The MajesTEC-1 phase 1/2 study enrolled 165 patients who were BCMA-TT naïve (cohort A) and 40 patients with prior BCMA-TT exposure (cohort C)</a:t>
            </a:r>
            <a:r>
              <a:rPr lang="en-GB" baseline="30000" dirty="0"/>
              <a:t>a</a:t>
            </a:r>
          </a:p>
          <a:p>
            <a:pPr>
              <a:spcAft>
                <a:spcPts val="1800"/>
              </a:spcAft>
            </a:pPr>
            <a:r>
              <a:rPr lang="en-GB" dirty="0"/>
              <a:t>ORR was similar between cohorts A and C (63.0 vs 52.5%) </a:t>
            </a:r>
          </a:p>
          <a:p>
            <a:pPr>
              <a:spcAft>
                <a:spcPts val="1800"/>
              </a:spcAft>
            </a:pPr>
            <a:r>
              <a:rPr lang="en-GB" dirty="0"/>
              <a:t>ORR was also similar between patients exposed to ADCs or CAR-T therapy (55.2% vs 53.3%)</a:t>
            </a:r>
            <a:endParaRPr lang="en-GB" baseline="30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ECFFE0-6929-C461-CA2E-DC4A0ACD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Bispecifics: Similar Response in patients with or without prior exposure to A bcma-tt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5B62DB-1AD7-8DED-64CC-228D858F7F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179050" cy="365125"/>
          </a:xfrm>
        </p:spPr>
        <p:txBody>
          <a:bodyPr anchor="b" anchorCtr="0"/>
          <a:lstStyle/>
          <a:p>
            <a:r>
              <a:rPr lang="en-GB" baseline="30000" dirty="0"/>
              <a:t>a </a:t>
            </a:r>
            <a:r>
              <a:rPr lang="en-GB" dirty="0">
                <a:solidFill>
                  <a:schemeClr val="tx2"/>
                </a:solidFill>
              </a:rPr>
              <a:t>29 ADC, 15 CAR-T</a:t>
            </a:r>
          </a:p>
          <a:p>
            <a:r>
              <a:rPr lang="en-GB" dirty="0">
                <a:solidFill>
                  <a:schemeClr val="tx2"/>
                </a:solidFill>
              </a:rPr>
              <a:t>ADC, antibody-drug conjugate; BCMA-TT, B-cell maturation antigen targeted therapy; CAR-T, chimeric antigen receptor T cell; CR, complete response; ORR, overall response; PR, partial response; sCR, stringent complete response; VGPR, very good partial response</a:t>
            </a:r>
          </a:p>
          <a:p>
            <a:r>
              <a:rPr lang="en-GB" dirty="0">
                <a:solidFill>
                  <a:schemeClr val="tx2"/>
                </a:solidFill>
              </a:rPr>
              <a:t>1. Moreau P, et al. N Engl J Med. 2022;387:495-505; 2. Touzeau C, et al. Hemasphere. 2022;6:85-86 (presented during the European Hematology Association 2022 Congress; Oral abstract #S184); 3. </a:t>
            </a:r>
            <a:r>
              <a:rPr lang="en-GB" dirty="0">
                <a:solidFill>
                  <a:schemeClr val="tx2"/>
                </a:solidFill>
                <a:hlinkClick r:id="rId2"/>
              </a:rPr>
              <a:t>https://multiplemyelomahub.com/medical-information/teclistamab-for-relapsedrefractory-multiple-myeloma-updated-phase-iii-majestec-1-results</a:t>
            </a:r>
            <a:r>
              <a:rPr lang="en-GB" dirty="0">
                <a:solidFill>
                  <a:schemeClr val="tx2"/>
                </a:solidFill>
              </a:rPr>
              <a:t>. Last accessed April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3B3D8-719E-DF99-B44C-9DA0C6752049}"/>
              </a:ext>
            </a:extLst>
          </p:cNvPr>
          <p:cNvSpPr txBox="1"/>
          <p:nvPr/>
        </p:nvSpPr>
        <p:spPr>
          <a:xfrm>
            <a:off x="2416392" y="1274823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Overall response rate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1,2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207150-0E89-4B13-73B8-50850B84D6CE}"/>
              </a:ext>
            </a:extLst>
          </p:cNvPr>
          <p:cNvGraphicFramePr/>
          <p:nvPr/>
        </p:nvGraphicFramePr>
        <p:xfrm>
          <a:off x="798737" y="1644156"/>
          <a:ext cx="5512125" cy="321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ject 33">
            <a:extLst>
              <a:ext uri="{FF2B5EF4-FFF2-40B4-BE49-F238E27FC236}">
                <a16:creationId xmlns:a16="http://schemas.microsoft.com/office/drawing/2014/main" id="{3DE2EBA4-AAEC-5C65-5B4E-D6D040988B7D}"/>
              </a:ext>
            </a:extLst>
          </p:cNvPr>
          <p:cNvSpPr txBox="1"/>
          <p:nvPr/>
        </p:nvSpPr>
        <p:spPr>
          <a:xfrm>
            <a:off x="619201" y="1721822"/>
            <a:ext cx="179536" cy="300011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response (%)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F8567E1F-602A-E1F7-483B-503697447AF2}"/>
              </a:ext>
            </a:extLst>
          </p:cNvPr>
          <p:cNvSpPr txBox="1"/>
          <p:nvPr/>
        </p:nvSpPr>
        <p:spPr>
          <a:xfrm>
            <a:off x="1334456" y="4721933"/>
            <a:ext cx="1044000" cy="5866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prior BCM-TT</a:t>
            </a:r>
            <a:b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N=165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9">
            <a:extLst>
              <a:ext uri="{FF2B5EF4-FFF2-40B4-BE49-F238E27FC236}">
                <a16:creationId xmlns:a16="http://schemas.microsoft.com/office/drawing/2014/main" id="{0A341E8A-9187-CBB4-49BE-3C515848C7B3}"/>
              </a:ext>
            </a:extLst>
          </p:cNvPr>
          <p:cNvSpPr txBox="1"/>
          <p:nvPr/>
        </p:nvSpPr>
        <p:spPr>
          <a:xfrm>
            <a:off x="2245777" y="353805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58.8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6B48A3-5081-38FC-74CB-9E1116D317D5}"/>
              </a:ext>
            </a:extLst>
          </p:cNvPr>
          <p:cNvGrpSpPr/>
          <p:nvPr/>
        </p:nvGrpSpPr>
        <p:grpSpPr>
          <a:xfrm>
            <a:off x="2095899" y="2872346"/>
            <a:ext cx="93345" cy="1692000"/>
            <a:chOff x="5360207" y="2984875"/>
            <a:chExt cx="93345" cy="791845"/>
          </a:xfrm>
        </p:grpSpPr>
        <p:sp>
          <p:nvSpPr>
            <p:cNvPr id="17" name="object 44">
              <a:extLst>
                <a:ext uri="{FF2B5EF4-FFF2-40B4-BE49-F238E27FC236}">
                  <a16:creationId xmlns:a16="http://schemas.microsoft.com/office/drawing/2014/main" id="{9FC76864-0321-DCDC-7789-94ED2C78DCE2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bject 45">
              <a:extLst>
                <a:ext uri="{FF2B5EF4-FFF2-40B4-BE49-F238E27FC236}">
                  <a16:creationId xmlns:a16="http://schemas.microsoft.com/office/drawing/2014/main" id="{B09CFC94-4EFC-8E94-6E75-A27D5DED308A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bject 46">
              <a:extLst>
                <a:ext uri="{FF2B5EF4-FFF2-40B4-BE49-F238E27FC236}">
                  <a16:creationId xmlns:a16="http://schemas.microsoft.com/office/drawing/2014/main" id="{9DE533C0-DD32-2D9D-AA63-385EEBBBB1F1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object 35">
            <a:extLst>
              <a:ext uri="{FF2B5EF4-FFF2-40B4-BE49-F238E27FC236}">
                <a16:creationId xmlns:a16="http://schemas.microsoft.com/office/drawing/2014/main" id="{B3765A52-7E32-FADB-23B2-87C9C4AB62FB}"/>
              </a:ext>
            </a:extLst>
          </p:cNvPr>
          <p:cNvSpPr txBox="1"/>
          <p:nvPr/>
        </p:nvSpPr>
        <p:spPr>
          <a:xfrm>
            <a:off x="1426912" y="2400027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63.0%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(104/165)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37">
            <a:extLst>
              <a:ext uri="{FF2B5EF4-FFF2-40B4-BE49-F238E27FC236}">
                <a16:creationId xmlns:a16="http://schemas.microsoft.com/office/drawing/2014/main" id="{474D562A-114D-23FD-9986-6521D4C14F02}"/>
              </a:ext>
            </a:extLst>
          </p:cNvPr>
          <p:cNvSpPr txBox="1"/>
          <p:nvPr/>
        </p:nvSpPr>
        <p:spPr>
          <a:xfrm>
            <a:off x="2557775" y="4721933"/>
            <a:ext cx="1044000" cy="40203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ADC-exposed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(n=29)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39">
            <a:extLst>
              <a:ext uri="{FF2B5EF4-FFF2-40B4-BE49-F238E27FC236}">
                <a16:creationId xmlns:a16="http://schemas.microsoft.com/office/drawing/2014/main" id="{CEE28990-ECAA-7691-DDFB-AC60CB153995}"/>
              </a:ext>
            </a:extLst>
          </p:cNvPr>
          <p:cNvSpPr txBox="1"/>
          <p:nvPr/>
        </p:nvSpPr>
        <p:spPr>
          <a:xfrm>
            <a:off x="3469096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48.3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1CDF10-B0A8-56A4-C3DE-21BA8E85BD9D}"/>
              </a:ext>
            </a:extLst>
          </p:cNvPr>
          <p:cNvGrpSpPr/>
          <p:nvPr/>
        </p:nvGrpSpPr>
        <p:grpSpPr>
          <a:xfrm>
            <a:off x="3319218" y="3107126"/>
            <a:ext cx="93345" cy="1393200"/>
            <a:chOff x="5360207" y="2984875"/>
            <a:chExt cx="93345" cy="791845"/>
          </a:xfrm>
        </p:grpSpPr>
        <p:sp>
          <p:nvSpPr>
            <p:cNvPr id="23" name="object 44">
              <a:extLst>
                <a:ext uri="{FF2B5EF4-FFF2-40B4-BE49-F238E27FC236}">
                  <a16:creationId xmlns:a16="http://schemas.microsoft.com/office/drawing/2014/main" id="{E0719718-E5C6-9E57-C6D0-7662ABC79D7D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object 45">
              <a:extLst>
                <a:ext uri="{FF2B5EF4-FFF2-40B4-BE49-F238E27FC236}">
                  <a16:creationId xmlns:a16="http://schemas.microsoft.com/office/drawing/2014/main" id="{8E68BB15-E76B-7926-9487-FE987E6D53F9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bject 46">
              <a:extLst>
                <a:ext uri="{FF2B5EF4-FFF2-40B4-BE49-F238E27FC236}">
                  <a16:creationId xmlns:a16="http://schemas.microsoft.com/office/drawing/2014/main" id="{41DF533B-AF58-F7F1-136B-1E32327C7CDC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object 35">
            <a:extLst>
              <a:ext uri="{FF2B5EF4-FFF2-40B4-BE49-F238E27FC236}">
                <a16:creationId xmlns:a16="http://schemas.microsoft.com/office/drawing/2014/main" id="{71443031-79C2-178D-80C5-2F678529C194}"/>
              </a:ext>
            </a:extLst>
          </p:cNvPr>
          <p:cNvSpPr txBox="1"/>
          <p:nvPr/>
        </p:nvSpPr>
        <p:spPr>
          <a:xfrm>
            <a:off x="2650231" y="2631511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55.2%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(16/29)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7">
            <a:extLst>
              <a:ext uri="{FF2B5EF4-FFF2-40B4-BE49-F238E27FC236}">
                <a16:creationId xmlns:a16="http://schemas.microsoft.com/office/drawing/2014/main" id="{A6856874-1365-3210-6663-24403AD8C59B}"/>
              </a:ext>
            </a:extLst>
          </p:cNvPr>
          <p:cNvSpPr txBox="1"/>
          <p:nvPr/>
        </p:nvSpPr>
        <p:spPr>
          <a:xfrm>
            <a:off x="3719308" y="4721933"/>
            <a:ext cx="1219349" cy="40203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(n=15)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9">
            <a:extLst>
              <a:ext uri="{FF2B5EF4-FFF2-40B4-BE49-F238E27FC236}">
                <a16:creationId xmlns:a16="http://schemas.microsoft.com/office/drawing/2014/main" id="{AB2181CD-0922-5113-0950-825416382D38}"/>
              </a:ext>
            </a:extLst>
          </p:cNvPr>
          <p:cNvSpPr txBox="1"/>
          <p:nvPr/>
        </p:nvSpPr>
        <p:spPr>
          <a:xfrm>
            <a:off x="4692415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46.7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657A5B-C8FE-8C01-7B5C-6834A3C1CABB}"/>
              </a:ext>
            </a:extLst>
          </p:cNvPr>
          <p:cNvGrpSpPr/>
          <p:nvPr/>
        </p:nvGrpSpPr>
        <p:grpSpPr>
          <a:xfrm>
            <a:off x="4542537" y="3107126"/>
            <a:ext cx="93345" cy="1393200"/>
            <a:chOff x="5360207" y="2984875"/>
            <a:chExt cx="93345" cy="791845"/>
          </a:xfrm>
        </p:grpSpPr>
        <p:sp>
          <p:nvSpPr>
            <p:cNvPr id="36" name="object 44">
              <a:extLst>
                <a:ext uri="{FF2B5EF4-FFF2-40B4-BE49-F238E27FC236}">
                  <a16:creationId xmlns:a16="http://schemas.microsoft.com/office/drawing/2014/main" id="{D2D0C2B0-7DB4-C2D9-3297-5AA1FFEC133C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object 45">
              <a:extLst>
                <a:ext uri="{FF2B5EF4-FFF2-40B4-BE49-F238E27FC236}">
                  <a16:creationId xmlns:a16="http://schemas.microsoft.com/office/drawing/2014/main" id="{B916421F-310D-E3CB-C972-F7F143AF43C7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object 46">
              <a:extLst>
                <a:ext uri="{FF2B5EF4-FFF2-40B4-BE49-F238E27FC236}">
                  <a16:creationId xmlns:a16="http://schemas.microsoft.com/office/drawing/2014/main" id="{AB791301-73F5-6237-940C-F54421ED1A87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9" name="object 35">
            <a:extLst>
              <a:ext uri="{FF2B5EF4-FFF2-40B4-BE49-F238E27FC236}">
                <a16:creationId xmlns:a16="http://schemas.microsoft.com/office/drawing/2014/main" id="{25547E69-03AC-7BF6-8975-5435B0E9A720}"/>
              </a:ext>
            </a:extLst>
          </p:cNvPr>
          <p:cNvSpPr txBox="1"/>
          <p:nvPr/>
        </p:nvSpPr>
        <p:spPr>
          <a:xfrm>
            <a:off x="3873550" y="2705653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53.3%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(8/15)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37">
            <a:extLst>
              <a:ext uri="{FF2B5EF4-FFF2-40B4-BE49-F238E27FC236}">
                <a16:creationId xmlns:a16="http://schemas.microsoft.com/office/drawing/2014/main" id="{1CFB7FFA-3892-0BB5-9474-F101CF6149C5}"/>
              </a:ext>
            </a:extLst>
          </p:cNvPr>
          <p:cNvSpPr txBox="1"/>
          <p:nvPr/>
        </p:nvSpPr>
        <p:spPr>
          <a:xfrm>
            <a:off x="4942627" y="4721933"/>
            <a:ext cx="1219349" cy="58669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ADC and/or</a:t>
            </a:r>
            <a:b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CAR-T-exposed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(n=40)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55095E3B-C3C2-ED86-FDC0-CA47FDA6333B}"/>
              </a:ext>
            </a:extLst>
          </p:cNvPr>
          <p:cNvSpPr txBox="1"/>
          <p:nvPr/>
        </p:nvSpPr>
        <p:spPr>
          <a:xfrm>
            <a:off x="5928091" y="3772834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000" b="1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47.5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CA5867-F32D-A3BA-37AC-F51855F6E1D5}"/>
              </a:ext>
            </a:extLst>
          </p:cNvPr>
          <p:cNvGrpSpPr/>
          <p:nvPr/>
        </p:nvGrpSpPr>
        <p:grpSpPr>
          <a:xfrm>
            <a:off x="5778213" y="3181268"/>
            <a:ext cx="93345" cy="1393200"/>
            <a:chOff x="5360207" y="2984875"/>
            <a:chExt cx="93345" cy="791845"/>
          </a:xfrm>
        </p:grpSpPr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83B00D2C-C5D3-2013-E36E-C74166AED26C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37088FFA-2BAA-33A9-5913-1F314FF09644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ACF36289-EA9D-32F7-32B3-319246D4CB13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object 35">
            <a:extLst>
              <a:ext uri="{FF2B5EF4-FFF2-40B4-BE49-F238E27FC236}">
                <a16:creationId xmlns:a16="http://schemas.microsoft.com/office/drawing/2014/main" id="{98B6C5F9-3D2B-0933-5F8A-3FCE4B122621}"/>
              </a:ext>
            </a:extLst>
          </p:cNvPr>
          <p:cNvSpPr txBox="1"/>
          <p:nvPr/>
        </p:nvSpPr>
        <p:spPr>
          <a:xfrm>
            <a:off x="5109226" y="2718010"/>
            <a:ext cx="9423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52.5%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(21/40)</a:t>
            </a:r>
            <a:endParaRPr kumimoji="0" lang="en-GB" sz="1200" b="0" i="0" u="none" strike="noStrike" kern="1200" cap="none" spc="0" normalizeH="0" baseline="24305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9">
            <a:extLst>
              <a:ext uri="{FF2B5EF4-FFF2-40B4-BE49-F238E27FC236}">
                <a16:creationId xmlns:a16="http://schemas.microsoft.com/office/drawing/2014/main" id="{8E20AEA7-3636-E8F9-EA0B-1379DFC1AABD}"/>
              </a:ext>
            </a:extLst>
          </p:cNvPr>
          <p:cNvSpPr txBox="1"/>
          <p:nvPr/>
        </p:nvSpPr>
        <p:spPr>
          <a:xfrm>
            <a:off x="1024418" y="3291803"/>
            <a:ext cx="5422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≥CR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39.4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6A9E57-07D4-744B-CEDB-FF7931916DFD}"/>
              </a:ext>
            </a:extLst>
          </p:cNvPr>
          <p:cNvGrpSpPr/>
          <p:nvPr/>
        </p:nvGrpSpPr>
        <p:grpSpPr>
          <a:xfrm flipH="1">
            <a:off x="1576923" y="2872346"/>
            <a:ext cx="93345" cy="1116000"/>
            <a:chOff x="5360207" y="2984875"/>
            <a:chExt cx="93345" cy="791845"/>
          </a:xfrm>
        </p:grpSpPr>
        <p:sp>
          <p:nvSpPr>
            <p:cNvPr id="54" name="object 44">
              <a:extLst>
                <a:ext uri="{FF2B5EF4-FFF2-40B4-BE49-F238E27FC236}">
                  <a16:creationId xmlns:a16="http://schemas.microsoft.com/office/drawing/2014/main" id="{C8A05C64-064A-B4EA-D432-43EA591294A3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object 45">
              <a:extLst>
                <a:ext uri="{FF2B5EF4-FFF2-40B4-BE49-F238E27FC236}">
                  <a16:creationId xmlns:a16="http://schemas.microsoft.com/office/drawing/2014/main" id="{5188CE6A-62B0-60E4-0F08-3FD66A611B05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object 46">
              <a:extLst>
                <a:ext uri="{FF2B5EF4-FFF2-40B4-BE49-F238E27FC236}">
                  <a16:creationId xmlns:a16="http://schemas.microsoft.com/office/drawing/2014/main" id="{F6C42690-BC00-4F1F-A450-CB5302C7E0B5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object 37">
            <a:extLst>
              <a:ext uri="{FF2B5EF4-FFF2-40B4-BE49-F238E27FC236}">
                <a16:creationId xmlns:a16="http://schemas.microsoft.com/office/drawing/2014/main" id="{B0BBB155-D008-A850-FFDE-95B8C4612D3F}"/>
              </a:ext>
            </a:extLst>
          </p:cNvPr>
          <p:cNvSpPr txBox="1"/>
          <p:nvPr/>
        </p:nvSpPr>
        <p:spPr>
          <a:xfrm>
            <a:off x="1334456" y="5339771"/>
            <a:ext cx="1044000" cy="21736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7">
            <a:extLst>
              <a:ext uri="{FF2B5EF4-FFF2-40B4-BE49-F238E27FC236}">
                <a16:creationId xmlns:a16="http://schemas.microsoft.com/office/drawing/2014/main" id="{922BDA06-1C18-2CA7-E7DE-F6EA03E8904E}"/>
              </a:ext>
            </a:extLst>
          </p:cNvPr>
          <p:cNvSpPr txBox="1"/>
          <p:nvPr/>
        </p:nvSpPr>
        <p:spPr>
          <a:xfrm>
            <a:off x="3744023" y="5339771"/>
            <a:ext cx="1044000" cy="21736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C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46">
            <a:extLst>
              <a:ext uri="{FF2B5EF4-FFF2-40B4-BE49-F238E27FC236}">
                <a16:creationId xmlns:a16="http://schemas.microsoft.com/office/drawing/2014/main" id="{87F766E4-B783-89C5-4B00-F6CC3B220F64}"/>
              </a:ext>
            </a:extLst>
          </p:cNvPr>
          <p:cNvSpPr/>
          <p:nvPr/>
        </p:nvSpPr>
        <p:spPr>
          <a:xfrm>
            <a:off x="2493848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46">
            <a:extLst>
              <a:ext uri="{FF2B5EF4-FFF2-40B4-BE49-F238E27FC236}">
                <a16:creationId xmlns:a16="http://schemas.microsoft.com/office/drawing/2014/main" id="{6F73CD82-EBC4-EA5A-D89C-F02564BEFE23}"/>
              </a:ext>
            </a:extLst>
          </p:cNvPr>
          <p:cNvSpPr/>
          <p:nvPr/>
        </p:nvSpPr>
        <p:spPr>
          <a:xfrm>
            <a:off x="1265123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46">
            <a:extLst>
              <a:ext uri="{FF2B5EF4-FFF2-40B4-BE49-F238E27FC236}">
                <a16:creationId xmlns:a16="http://schemas.microsoft.com/office/drawing/2014/main" id="{104AFB49-7874-6A49-221A-C3017AD28E33}"/>
              </a:ext>
            </a:extLst>
          </p:cNvPr>
          <p:cNvSpPr/>
          <p:nvPr/>
        </p:nvSpPr>
        <p:spPr>
          <a:xfrm>
            <a:off x="6169811" y="4680895"/>
            <a:ext cx="0" cy="828000"/>
          </a:xfrm>
          <a:custGeom>
            <a:avLst/>
            <a:gdLst/>
            <a:ahLst/>
            <a:cxnLst/>
            <a:rect l="l" t="t" r="r" b="b"/>
            <a:pathLst>
              <a:path h="791844">
                <a:moveTo>
                  <a:pt x="0" y="0"/>
                </a:moveTo>
                <a:lnTo>
                  <a:pt x="0" y="7914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3307A30-9CAE-C687-067F-3A0C77DC70D4}"/>
              </a:ext>
            </a:extLst>
          </p:cNvPr>
          <p:cNvGrpSpPr/>
          <p:nvPr/>
        </p:nvGrpSpPr>
        <p:grpSpPr>
          <a:xfrm>
            <a:off x="2644052" y="1776762"/>
            <a:ext cx="2190154" cy="197490"/>
            <a:chOff x="2867814" y="1958143"/>
            <a:chExt cx="2190154" cy="197490"/>
          </a:xfrm>
        </p:grpSpPr>
        <p:sp>
          <p:nvSpPr>
            <p:cNvPr id="66" name="object 26">
              <a:extLst>
                <a:ext uri="{FF2B5EF4-FFF2-40B4-BE49-F238E27FC236}">
                  <a16:creationId xmlns:a16="http://schemas.microsoft.com/office/drawing/2014/main" id="{0B515830-824A-30E3-1C98-7DD5A4059DF5}"/>
                </a:ext>
              </a:extLst>
            </p:cNvPr>
            <p:cNvSpPr/>
            <p:nvPr/>
          </p:nvSpPr>
          <p:spPr>
            <a:xfrm>
              <a:off x="2867814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object 28">
              <a:extLst>
                <a:ext uri="{FF2B5EF4-FFF2-40B4-BE49-F238E27FC236}">
                  <a16:creationId xmlns:a16="http://schemas.microsoft.com/office/drawing/2014/main" id="{250001B3-286C-62C1-F366-FD243C47305C}"/>
                </a:ext>
              </a:extLst>
            </p:cNvPr>
            <p:cNvSpPr txBox="1"/>
            <p:nvPr/>
          </p:nvSpPr>
          <p:spPr>
            <a:xfrm>
              <a:off x="2965026" y="1958143"/>
              <a:ext cx="45593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71" name="object 26">
              <a:extLst>
                <a:ext uri="{FF2B5EF4-FFF2-40B4-BE49-F238E27FC236}">
                  <a16:creationId xmlns:a16="http://schemas.microsoft.com/office/drawing/2014/main" id="{5E6883D0-2612-5A1E-AA50-F6BBF97AFBFF}"/>
                </a:ext>
              </a:extLst>
            </p:cNvPr>
            <p:cNvSpPr/>
            <p:nvPr/>
          </p:nvSpPr>
          <p:spPr>
            <a:xfrm>
              <a:off x="333007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object 28">
              <a:extLst>
                <a:ext uri="{FF2B5EF4-FFF2-40B4-BE49-F238E27FC236}">
                  <a16:creationId xmlns:a16="http://schemas.microsoft.com/office/drawing/2014/main" id="{C2AFA4B2-1061-51D3-1D95-4BD94F2E8101}"/>
                </a:ext>
              </a:extLst>
            </p:cNvPr>
            <p:cNvSpPr txBox="1"/>
            <p:nvPr/>
          </p:nvSpPr>
          <p:spPr>
            <a:xfrm>
              <a:off x="3427288" y="1958143"/>
              <a:ext cx="45593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r>
                <a:rPr kumimoji="0" lang="en-GB" sz="1200" b="0" i="0" u="none" strike="noStrike" kern="1200" cap="none" spc="-1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76" name="object 26">
              <a:extLst>
                <a:ext uri="{FF2B5EF4-FFF2-40B4-BE49-F238E27FC236}">
                  <a16:creationId xmlns:a16="http://schemas.microsoft.com/office/drawing/2014/main" id="{D64E0D9F-F983-4F6A-CC15-195F28B8AF9A}"/>
                </a:ext>
              </a:extLst>
            </p:cNvPr>
            <p:cNvSpPr/>
            <p:nvPr/>
          </p:nvSpPr>
          <p:spPr>
            <a:xfrm>
              <a:off x="402222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object 28">
              <a:extLst>
                <a:ext uri="{FF2B5EF4-FFF2-40B4-BE49-F238E27FC236}">
                  <a16:creationId xmlns:a16="http://schemas.microsoft.com/office/drawing/2014/main" id="{70EA5550-6F8E-16DA-58CA-FBF4AD943215}"/>
                </a:ext>
              </a:extLst>
            </p:cNvPr>
            <p:cNvSpPr txBox="1"/>
            <p:nvPr/>
          </p:nvSpPr>
          <p:spPr>
            <a:xfrm>
              <a:off x="4119438" y="1958143"/>
              <a:ext cx="455930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43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object 26">
              <a:extLst>
                <a:ext uri="{FF2B5EF4-FFF2-40B4-BE49-F238E27FC236}">
                  <a16:creationId xmlns:a16="http://schemas.microsoft.com/office/drawing/2014/main" id="{347B81DE-C85E-855A-9D0C-D26A74C7BD0A}"/>
                </a:ext>
              </a:extLst>
            </p:cNvPr>
            <p:cNvSpPr/>
            <p:nvPr/>
          </p:nvSpPr>
          <p:spPr>
            <a:xfrm>
              <a:off x="4504826" y="20366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object 28">
              <a:extLst>
                <a:ext uri="{FF2B5EF4-FFF2-40B4-BE49-F238E27FC236}">
                  <a16:creationId xmlns:a16="http://schemas.microsoft.com/office/drawing/2014/main" id="{C941A68B-CABD-DEAA-24E5-CA4D72FBFC0F}"/>
                </a:ext>
              </a:extLst>
            </p:cNvPr>
            <p:cNvSpPr txBox="1"/>
            <p:nvPr/>
          </p:nvSpPr>
          <p:spPr>
            <a:xfrm>
              <a:off x="4602038" y="1958143"/>
              <a:ext cx="455930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4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</a:t>
              </a:r>
              <a:r>
                <a:rPr kumimoji="0" lang="en-GB" sz="12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CR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F58ABDFE-5FC8-B356-76E1-E07AA6F2B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5C34192-2077-0AFE-3273-7771020356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r>
              <a:rPr lang="en-GB" dirty="0"/>
              <a:t>T-cell exhaustion can limit the effectiveness of T-cell-directed therapies such as CAR-T therapies and bispecific antibodies</a:t>
            </a:r>
          </a:p>
          <a:p>
            <a:r>
              <a:rPr lang="en-GB" dirty="0"/>
              <a:t>Multiple factors can contribute to T-cell exhaustion including age, disease burden and </a:t>
            </a:r>
            <a:br>
              <a:rPr lang="en-GB" dirty="0"/>
            </a:br>
            <a:r>
              <a:rPr lang="en-GB" dirty="0"/>
              <a:t>prior cancer treatments</a:t>
            </a:r>
          </a:p>
          <a:p>
            <a:r>
              <a:rPr lang="en-GB" dirty="0"/>
              <a:t>Use of T-cell-sparing rather than T-cell-depleting agents prior to T-cell-directed therapies </a:t>
            </a:r>
            <a:br>
              <a:rPr lang="en-GB" dirty="0"/>
            </a:br>
            <a:r>
              <a:rPr lang="en-GB" dirty="0"/>
              <a:t>has the potential to improve treatment responses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1CA33-0C1E-21A4-4414-1FA9C6C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Use of T-cell sparing agents to improve t-cell fitness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8DD2A-0815-6429-A4B4-C7BE42C50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45D97-4CB5-7061-B7FE-D58D5533C7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CAR-T, chimeric antigen receptor T-cell; IgG, immunoglobulin G; IMiD, </a:t>
            </a:r>
            <a:r>
              <a:rPr lang="en-GB" dirty="0">
                <a:solidFill>
                  <a:schemeClr val="tx2"/>
                </a:solidFill>
              </a:rPr>
              <a:t>immunomodulatory drug; PI, proteasome inhibitor, XPO1, exportin 1</a:t>
            </a:r>
          </a:p>
          <a:p>
            <a:r>
              <a:rPr lang="en-GB" dirty="0">
                <a:solidFill>
                  <a:schemeClr val="tx2"/>
                </a:solidFill>
              </a:rPr>
              <a:t>Binder AF, et al. Front Immunol 2023;14:1275329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9E97CED-4106-80AB-4604-3106A804F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7991"/>
              </p:ext>
            </p:extLst>
          </p:nvPr>
        </p:nvGraphicFramePr>
        <p:xfrm>
          <a:off x="2007376" y="4242400"/>
          <a:ext cx="81280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004554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123388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u="non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T-cell-sparing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u="none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T-cell-depleting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797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XPO1 inhibitors</a:t>
                      </a:r>
                    </a:p>
                    <a:p>
                      <a:pPr algn="ctr"/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IMiDs</a:t>
                      </a: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E3 ligase modulators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Checkpoint inhibitors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agents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IgG1 antibody therapies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080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46C7552-EE93-7831-5CC6-B34DAE1C1C6C}"/>
              </a:ext>
            </a:extLst>
          </p:cNvPr>
          <p:cNvGrpSpPr/>
          <p:nvPr/>
        </p:nvGrpSpPr>
        <p:grpSpPr>
          <a:xfrm>
            <a:off x="5679784" y="3894445"/>
            <a:ext cx="756000" cy="756000"/>
            <a:chOff x="620182" y="4149080"/>
            <a:chExt cx="756000" cy="756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0831A8-68AE-E8AB-180D-986187CCB09F}"/>
                </a:ext>
              </a:extLst>
            </p:cNvPr>
            <p:cNvSpPr/>
            <p:nvPr/>
          </p:nvSpPr>
          <p:spPr>
            <a:xfrm>
              <a:off x="620182" y="4149080"/>
              <a:ext cx="756000" cy="75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Graphic 12" descr="Scales of justice with solid fill">
              <a:extLst>
                <a:ext uri="{FF2B5EF4-FFF2-40B4-BE49-F238E27FC236}">
                  <a16:creationId xmlns:a16="http://schemas.microsoft.com/office/drawing/2014/main" id="{69AC830A-0612-929C-3566-D3A3FD4F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4182" y="420308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51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A207-E18F-FC27-CECC-2F156EADDF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dirty="0"/>
              <a:t>Increasing numbers of patients with MM are lenalidomide and/or daratumumab-refractory at early relapse; the prognosis for these patients is poor</a:t>
            </a:r>
          </a:p>
          <a:p>
            <a:pPr>
              <a:spcAft>
                <a:spcPts val="1200"/>
              </a:spcAft>
            </a:pPr>
            <a:r>
              <a:rPr lang="en-GB" dirty="0"/>
              <a:t>Class switch is recommended to improve outcomes for these patients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GB" sz="2000" dirty="0"/>
              <a:t>Double class switch can be achieved if patients switch from DRd to SVd</a:t>
            </a:r>
          </a:p>
          <a:p>
            <a:pPr>
              <a:spcAft>
                <a:spcPts val="1200"/>
              </a:spcAft>
            </a:pPr>
            <a:r>
              <a:rPr lang="en-GB" dirty="0"/>
              <a:t>Once patients are refractory to an IMiD, PI and CD38 mAb (triple class refractory), </a:t>
            </a:r>
            <a:br>
              <a:rPr lang="en-GB" dirty="0"/>
            </a:br>
            <a:r>
              <a:rPr lang="en-GB" dirty="0"/>
              <a:t>treatment options include an XPO1 inhibitor, ADC or T-cell-directed therapy</a:t>
            </a:r>
          </a:p>
          <a:p>
            <a:pPr>
              <a:spcAft>
                <a:spcPts val="1200"/>
              </a:spcAft>
            </a:pPr>
            <a:r>
              <a:rPr lang="en-GB" dirty="0"/>
              <a:t>T-cell-directed therapies have improved the prognosis for triple class refractory patients, </a:t>
            </a:r>
            <a:br>
              <a:rPr lang="en-GB" dirty="0"/>
            </a:br>
            <a:r>
              <a:rPr lang="en-GB" dirty="0"/>
              <a:t>but there are still challenges to be overcome</a:t>
            </a:r>
          </a:p>
          <a:p>
            <a:pPr>
              <a:spcAft>
                <a:spcPts val="1200"/>
              </a:spcAft>
            </a:pPr>
            <a:r>
              <a:rPr lang="en-GB" dirty="0"/>
              <a:t>Optimisation of treatment sequencing with T-cell sparing treatments, such as IMiDs and XPO1 inhibitors, after early relapse may maximise the potential of T-cell-directed therapies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D67B6-6AE7-7B9C-EEBE-1A8888E3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Conclusions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6E313-1BBB-A33F-0AA8-9BE300F64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86C2-0C2E-2F95-A366-99BC40D3E9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70864"/>
            <a:ext cx="10179050" cy="365125"/>
          </a:xfrm>
        </p:spPr>
        <p:txBody>
          <a:bodyPr/>
          <a:lstStyle/>
          <a:p>
            <a:r>
              <a:rPr lang="en-GB" dirty="0"/>
              <a:t>ADC, antibody-drug conjugate; d, dexamethasone; D, daratumumab; IMiD, </a:t>
            </a:r>
            <a:r>
              <a:rPr lang="en-GB" dirty="0">
                <a:solidFill>
                  <a:schemeClr val="tx2"/>
                </a:solidFill>
              </a:rPr>
              <a:t>immunomodulatory drug; mAb, monoclonal antibody; MM</a:t>
            </a:r>
            <a:r>
              <a:rPr lang="en-GB" dirty="0"/>
              <a:t>, multiple myeloma; PI, proteasome inhibitor; R, lenalidomide; S, selinexor; V, bortezomib; XPO1, exportin 1</a:t>
            </a:r>
          </a:p>
        </p:txBody>
      </p:sp>
    </p:spTree>
    <p:extLst>
      <p:ext uri="{BB962C8B-B14F-4D97-AF65-F5344CB8AC3E}">
        <p14:creationId xmlns:p14="http://schemas.microsoft.com/office/powerpoint/2010/main" val="403666342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60" y="1369467"/>
            <a:ext cx="7220265" cy="47938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88418" name="Titel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wrap="square">
            <a:spAutoFit/>
          </a:bodyPr>
          <a:lstStyle/>
          <a:p>
            <a:r>
              <a:rPr lang="en-GB" altLang="de-DE" dirty="0"/>
              <a:t>Many thanks for your kind attention!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03" y="4745331"/>
            <a:ext cx="1312368" cy="13114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47" y="5324470"/>
            <a:ext cx="995455" cy="79192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6927471-1E3B-F771-F954-4846CDB3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894" y="152816"/>
            <a:ext cx="2235757" cy="68792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89C2639-41AE-ECE4-A706-0E736636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4630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Insights from clinical practice on how to manage tolerability and safety</a:t>
            </a: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Assoc. Prof. Joshua Richter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Haematologist-Oncologist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Icahn School of Medicine at Mount Sinai, USA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200" b="1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92B10D4D-A9FC-8AC2-2C98-BF571BFD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165"/>
          <a:stretch/>
        </p:blipFill>
        <p:spPr>
          <a:xfrm>
            <a:off x="5015880" y="1777531"/>
            <a:ext cx="2160240" cy="253633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77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proteasome inhibitors: Most common grade ≥3 side effects reported in pivotal trials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4A8EC91-EA34-9C61-063E-76A43884B7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42143"/>
            <a:ext cx="10615084" cy="363457"/>
          </a:xfr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For adverse events with more than one value, the highest value was used.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21% of patients in one of the Vd (SC) </a:t>
            </a:r>
            <a:r>
              <a:rPr lang="en-GB" dirty="0"/>
              <a:t>studies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 received bortezomib IV. </a:t>
            </a:r>
            <a:r>
              <a:rPr lang="en-GB" dirty="0"/>
              <a:t>Cardiac disease included c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ardiac failure and ischemic heart disease</a:t>
            </a:r>
            <a:endParaRPr lang="en-GB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IV, intravenous; IxaRd, ixazomib plus lenalidomide plus dexamethasone;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Kd, dexamethasone; KRd, carfilzomib plus lenalidomide plus dexamethasone;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KRd, carfilzomib plus lenalidomide plus dexamethasone; PN, peripheral neuropathy; SC, subcutaneous; Vd, bortezomib plus dexamethasone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Delforge M</a:t>
            </a:r>
            <a:r>
              <a:rPr lang="en-GB" sz="1200" dirty="0"/>
              <a:t> </a:t>
            </a:r>
            <a:r>
              <a:rPr lang="en-GB" sz="1200" dirty="0">
                <a:solidFill>
                  <a:schemeClr val="tx2"/>
                </a:solidFill>
              </a:rPr>
              <a:t>and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Ludwig H. Blood. 2017;129:2359-2367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8C7C8B4-278E-8612-EAB6-1438F8DD6AAC}"/>
              </a:ext>
            </a:extLst>
          </p:cNvPr>
          <p:cNvSpPr txBox="1">
            <a:spLocks/>
          </p:cNvSpPr>
          <p:nvPr/>
        </p:nvSpPr>
        <p:spPr>
          <a:xfrm>
            <a:off x="620183" y="5661248"/>
            <a:ext cx="11308465" cy="10602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27BD28-1EAF-797C-4C4E-21D4C15281D7}"/>
              </a:ext>
            </a:extLst>
          </p:cNvPr>
          <p:cNvGraphicFramePr/>
          <p:nvPr/>
        </p:nvGraphicFramePr>
        <p:xfrm>
          <a:off x="479376" y="1215270"/>
          <a:ext cx="11175034" cy="4365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028A9-E2B6-534A-0FC3-8BCF50CEE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07729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IMID</a:t>
            </a:r>
            <a:r>
              <a:rPr lang="en-GB" cap="none" dirty="0"/>
              <a:t>s</a:t>
            </a:r>
            <a:r>
              <a:rPr lang="en-GB" dirty="0"/>
              <a:t>: Most common grade ≥3 side effects reported in pivotal trials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2BB85-0667-DCB1-11A2-DEBC600584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3592" y="6227049"/>
            <a:ext cx="11027024" cy="478551"/>
          </a:xfr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dirty="0"/>
              <a:t>For adverse events with more than one value, the highest value was used.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baseline="30000" dirty="0"/>
              <a:t>a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Listed as a combined event of somnolence/fatigue/dizziness in the original publication</a:t>
            </a:r>
            <a:endParaRPr lang="en-GB" sz="11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3000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b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</a:rPr>
              <a:t>6% sensory and 7% motor peripheral neuropathy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100" dirty="0">
                <a:solidFill>
                  <a:schemeClr val="tx2"/>
                </a:solidFill>
              </a:rPr>
              <a:t>IMID, immunomodulatory drug;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MPR, melphalan plus prednisone plus lenalidomide for 9 cycles; MPR-R, MPR followed by lenalidomide maintenance; MPT, melphalan plus prednisone plus thalidomide; NR, not reported; PN, peripheral neuropathy; Pom-dex, pomalidomide plus weekly dexamethasone; RD, lenalidomide plus high-dose dexamethasone; Rd18, lenalidomide plus weekly dexamethasone for 18 cycles; Rdcont, lenalidomide plus weekly dexamethasone until progression; Thal-Dex, thalidomide plus high-dose dexamethasone</a:t>
            </a:r>
            <a:endParaRPr kumimoji="0" lang="en-GB" sz="11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Delforge M</a:t>
            </a:r>
            <a:r>
              <a:rPr lang="en-GB" sz="1100" dirty="0">
                <a:solidFill>
                  <a:schemeClr val="tx2"/>
                </a:solidFill>
              </a:rPr>
              <a:t> and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Ludwig H. Blood. 2017;129:2359-2367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8C7C8B4-278E-8612-EAB6-1438F8DD6AAC}"/>
              </a:ext>
            </a:extLst>
          </p:cNvPr>
          <p:cNvSpPr txBox="1">
            <a:spLocks/>
          </p:cNvSpPr>
          <p:nvPr/>
        </p:nvSpPr>
        <p:spPr>
          <a:xfrm>
            <a:off x="620183" y="5661248"/>
            <a:ext cx="11308465" cy="10602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27BD28-1EAF-797C-4C4E-21D4C15281D7}"/>
              </a:ext>
            </a:extLst>
          </p:cNvPr>
          <p:cNvGraphicFramePr/>
          <p:nvPr/>
        </p:nvGraphicFramePr>
        <p:xfrm>
          <a:off x="263352" y="1386678"/>
          <a:ext cx="11521280" cy="424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DC3E01-5585-E2A6-6E6E-BC810F186FD5}"/>
              </a:ext>
            </a:extLst>
          </p:cNvPr>
          <p:cNvSpPr txBox="1"/>
          <p:nvPr/>
        </p:nvSpPr>
        <p:spPr>
          <a:xfrm>
            <a:off x="7807281" y="37545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0BD07-903B-1951-C5F1-9FC5763523DE}"/>
              </a:ext>
            </a:extLst>
          </p:cNvPr>
          <p:cNvSpPr txBox="1"/>
          <p:nvPr/>
        </p:nvSpPr>
        <p:spPr>
          <a:xfrm>
            <a:off x="4078285" y="36276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8B6E1-45A8-4A0D-2E40-7B5927E2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19144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3249-3E23-8450-5706-3DB99EDE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CD38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</a:t>
            </a:r>
            <a:r>
              <a:rPr lang="en-GB" dirty="0"/>
              <a:t>: Most common grade ≥3 side effects reported in pivotal trials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89F92-C661-896C-1020-373971AB4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0FEF1E7-6C8A-0899-90EC-1B9C3759E6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4943" y="6120131"/>
            <a:ext cx="10777508" cy="585469"/>
          </a:xfrm>
        </p:spPr>
        <p:txBody>
          <a:bodyPr anchor="b"/>
          <a:lstStyle/>
          <a:p>
            <a:r>
              <a:rPr lang="en-GB" sz="1150" baseline="30000" dirty="0"/>
              <a:t>a </a:t>
            </a:r>
            <a:r>
              <a:rPr lang="en-GB" sz="1150" dirty="0"/>
              <a:t>Grade 3-4 AEs (preferred term) reported in ≥5% of safety population.</a:t>
            </a:r>
          </a:p>
          <a:p>
            <a:r>
              <a:rPr lang="en-GB" sz="1150" dirty="0"/>
              <a:t>AE, adverse event; d, </a:t>
            </a:r>
            <a:r>
              <a:rPr lang="en-GB" sz="1150" dirty="0">
                <a:solidFill>
                  <a:schemeClr val="tx2"/>
                </a:solidFill>
              </a:rPr>
              <a:t>dexamethasone; D, daratumumab; I, isatuximab; mAb, monoclonal antibody; NR, not reported; R, lenalidomide; V, bortezomib</a:t>
            </a:r>
          </a:p>
          <a:p>
            <a:r>
              <a:rPr lang="en-GB" sz="1150" dirty="0">
                <a:solidFill>
                  <a:schemeClr val="tx2"/>
                </a:solidFill>
              </a:rPr>
              <a:t>1. Palumbo A, et al. New Engl J Med. 2016;375:754-766; 2. Dimopoulos M, et al. New Engl J Med. 2016;375:1319-1931; 3. Moreau P, et al. Lancet. 2021;397:2361-2371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05CF3C-4BE6-79E7-43C2-5A3C0F20C027}"/>
              </a:ext>
            </a:extLst>
          </p:cNvPr>
          <p:cNvGraphicFramePr>
            <a:graphicFrameLocks noGrp="1"/>
          </p:cNvGraphicFramePr>
          <p:nvPr/>
        </p:nvGraphicFramePr>
        <p:xfrm>
          <a:off x="2514000" y="1707537"/>
          <a:ext cx="7164000" cy="340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325358930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929981146"/>
                    </a:ext>
                  </a:extLst>
                </a:gridCol>
              </a:tblGrid>
              <a:tr h="3650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GB" sz="12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972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CASTOR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(N=243)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POLLUX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(N=283)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IKEMA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IKd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(N=177)</a:t>
                      </a:r>
                    </a:p>
                  </a:txBody>
                  <a:tcPr marL="19440" marR="19440" marT="9720" marB="9720"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68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hematologic AEs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(45)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(30)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375389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(12)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(22)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(52)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(19)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(10)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920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07108705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non-hematologic AEs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 hMerge="1">
                  <a:txBody>
                    <a:bodyPr/>
                    <a:lstStyle/>
                    <a:p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(21)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340896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(20)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96719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sensory neuropathy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130912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6344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Dyspnea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89980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Insomnia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434712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251042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6E43-7816-474D-4233-66FA4168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Prevention and management of side effects associated with IM</a:t>
            </a:r>
            <a:r>
              <a:rPr lang="en-GB" cap="none" dirty="0"/>
              <a:t>i</a:t>
            </a:r>
            <a:r>
              <a:rPr lang="en-GB" dirty="0"/>
              <a:t>D</a:t>
            </a:r>
            <a:r>
              <a:rPr lang="en-GB" cap="none" dirty="0"/>
              <a:t>s</a:t>
            </a:r>
            <a:r>
              <a:rPr lang="en-GB" dirty="0"/>
              <a:t>, Pi</a:t>
            </a:r>
            <a:r>
              <a:rPr lang="en-GB" cap="none" dirty="0"/>
              <a:t>s</a:t>
            </a:r>
            <a:r>
              <a:rPr lang="en-GB" dirty="0"/>
              <a:t> and </a:t>
            </a:r>
            <a:r>
              <a:rPr lang="en-GB" cap="none" dirty="0"/>
              <a:t>m</a:t>
            </a:r>
            <a:r>
              <a:rPr lang="en-GB" dirty="0"/>
              <a:t>a</a:t>
            </a:r>
            <a:r>
              <a:rPr lang="en-GB" cap="none" dirty="0"/>
              <a:t>bs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92D0A-418C-8653-570A-D6EC500F56B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receptor subtype 3; IMiD, immunomodulatory agent; mAb, monoclonal antibody; PI, proteasome inhibitor; PN, peripheral neuropathy; TENS, transcutaneous electrical nerve stimulation; w/o, without</a:t>
            </a:r>
          </a:p>
          <a:p>
            <a:pPr>
              <a:buClr>
                <a:srgbClr val="C0504D"/>
              </a:buClr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Delforge M</a:t>
            </a:r>
            <a:r>
              <a:rPr lang="en-GB" dirty="0">
                <a:solidFill>
                  <a:schemeClr val="tx2"/>
                </a:solidFill>
              </a:rPr>
              <a:t> and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Ludwig H. Blood. 2017;129:2359-2367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4A6B6-BF5C-01CD-9ECC-B1416FA0E999}"/>
              </a:ext>
            </a:extLst>
          </p:cNvPr>
          <p:cNvSpPr txBox="1"/>
          <p:nvPr/>
        </p:nvSpPr>
        <p:spPr>
          <a:xfrm>
            <a:off x="9840416" y="2780928"/>
            <a:ext cx="1224136" cy="307777"/>
          </a:xfrm>
          <a:prstGeom prst="rect">
            <a:avLst/>
          </a:prstGeom>
          <a:solidFill>
            <a:srgbClr val="FFA40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Redraw table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45AC662-9465-2751-8C39-36A1E3FB9B70}"/>
              </a:ext>
            </a:extLst>
          </p:cNvPr>
          <p:cNvSpPr txBox="1">
            <a:spLocks/>
          </p:cNvSpPr>
          <p:nvPr/>
        </p:nvSpPr>
        <p:spPr>
          <a:xfrm>
            <a:off x="620183" y="5805264"/>
            <a:ext cx="10300353" cy="9162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4D0C94C-760A-5A1F-879C-9371000B16BE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20713" y="1425575"/>
          <a:ext cx="10963276" cy="411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92">
                  <a:extLst>
                    <a:ext uri="{9D8B030D-6E8A-4147-A177-3AD203B41FA5}">
                      <a16:colId xmlns:a16="http://schemas.microsoft.com/office/drawing/2014/main" val="2540270804"/>
                    </a:ext>
                  </a:extLst>
                </a:gridCol>
                <a:gridCol w="3620530">
                  <a:extLst>
                    <a:ext uri="{9D8B030D-6E8A-4147-A177-3AD203B41FA5}">
                      <a16:colId xmlns:a16="http://schemas.microsoft.com/office/drawing/2014/main" val="441087643"/>
                    </a:ext>
                  </a:extLst>
                </a:gridCol>
                <a:gridCol w="5393254">
                  <a:extLst>
                    <a:ext uri="{9D8B030D-6E8A-4147-A177-3AD203B41FA5}">
                      <a16:colId xmlns:a16="http://schemas.microsoft.com/office/drawing/2014/main" val="4204013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 of side effect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Infections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31813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Herpes Zoster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Antiviral prophylaxis with aciclovir or derivative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Aciclovir, valaciclovir, famciclovir, penciclovir at therapeutic doses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18987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Influenza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Vaccination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Oseltamivir, zanamivir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170410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 infections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Vaccination against pneumococci, </a:t>
                      </a:r>
                      <a:r>
                        <a:rPr lang="en-GB" sz="12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influenzae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Antibacterial prophylaxis only in patients with high‑risk infections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B-Lactam antibiotics, macrolides, fluoroquinolones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4174542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Gastrointestinal disorders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71451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Nausea/emesis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Domperidone, alizapride, metoclopramide in case of severe nausea: 5-HT3 antagonists, neurokinin-1 antagonists w/o 5-HT3 antagonists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Alizapride, metoclopramide in case of severe nausea/emesis: 5-HT3 antagonists, neurokinin-1 antagonists w/o 5-HT3 antagonists, dexamethasone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595816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Constipation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Fibre-rich diet, adequate fluid intake, physical exercise, macrogol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Osmotic laxatives, stimulant laxatives; in case of opioid-induced bowel atony: naltrexone or naloxone, distigmin, pyridostigmin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224790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Diarrhoea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diet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Loperamide, diphenoxylate + atropine, probiotics; in case of severe symptoms: long-acting somatostatin; in case of bile acid malabsorption, cholesevelam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168453739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Neuromusculoskeletal disorders and pain</a:t>
                      </a: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501879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and careful monitoring of symptoms of PN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reduction, regimen modification or discontinuation of neurotoxic drugs; in case of painful PN: gabapentin, pregabalin, amitriptyline, duloxetine, venlafaxine, opioids; lidocaine patches/cream, acupuncture, TENS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989156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Orthostatic dysregulation, hypotonia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and careful monitoring of symptoms, adequate fluid intake, physical exercise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reduction and/or discontinuation of neurotoxic drugs or blood pressure–lowering drugs; midodrine, mineralocorticoids, physical exercise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662606881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B5114F-2B2A-071A-F03F-D83E05C9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87174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814B7-0AA1-9347-7022-B8E109E6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selinexor: Most common grade ≥3 side effects reported in boston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876C4-958C-D559-3CD2-8CBC5AFB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C735A7-0038-BE0C-1BA4-21FACD0505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10415"/>
            <a:ext cx="10180339" cy="595185"/>
          </a:xfrm>
        </p:spPr>
        <p:txBody>
          <a:bodyPr anchor="b"/>
          <a:lstStyle/>
          <a:p>
            <a:pPr lvl="0">
              <a:buClr>
                <a:srgbClr val="C0504D"/>
              </a:buClr>
            </a:pPr>
            <a:r>
              <a:rPr lang="en-GB" baseline="30000" dirty="0"/>
              <a:t>a </a:t>
            </a:r>
            <a:r>
              <a:rPr lang="en-GB" dirty="0"/>
              <a:t>Grade </a:t>
            </a:r>
            <a:r>
              <a:rPr lang="en-GB" dirty="0">
                <a:solidFill>
                  <a:schemeClr val="tx2"/>
                </a:solidFill>
              </a:rPr>
              <a:t>3-4 AEs (preferred term) reported in ≥5% of safety population</a:t>
            </a:r>
          </a:p>
          <a:p>
            <a:pPr>
              <a:buClr>
                <a:srgbClr val="C0504D"/>
              </a:buClr>
            </a:pPr>
            <a:r>
              <a:rPr lang="en-GB" baseline="30000" dirty="0">
                <a:solidFill>
                  <a:schemeClr val="tx2"/>
                </a:solidFill>
              </a:rPr>
              <a:t>b</a:t>
            </a:r>
            <a:r>
              <a:rPr lang="en-GB" dirty="0">
                <a:solidFill>
                  <a:schemeClr val="tx2"/>
                </a:solidFill>
              </a:rPr>
              <a:t> Patients in the BOSTON trial were administered 5-HT3 receptor antagonists and other anti-nausea agents prior to and during treatment with selinexor</a:t>
            </a:r>
          </a:p>
          <a:p>
            <a:pPr>
              <a:buClr>
                <a:srgbClr val="C0504D"/>
              </a:buClr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(receptor) subtype 3; </a:t>
            </a:r>
            <a:r>
              <a:rPr lang="en-GB" dirty="0">
                <a:solidFill>
                  <a:schemeClr val="tx2"/>
                </a:solidFill>
              </a:rPr>
              <a:t>AE, adverse event; d,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dexamethasone </a:t>
            </a:r>
            <a:r>
              <a:rPr lang="en-GB" dirty="0">
                <a:solidFill>
                  <a:schemeClr val="tx2"/>
                </a:solidFill>
              </a:rPr>
              <a:t>S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selinexor</a:t>
            </a:r>
            <a:r>
              <a:rPr lang="en-GB" dirty="0">
                <a:solidFill>
                  <a:schemeClr val="tx2"/>
                </a:solidFill>
              </a:rPr>
              <a:t>; V,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bortezomib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</a:rPr>
              <a:t>1. Grosicki S, et al. Lancet. 2020;396:1563-1573; 2.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Nooka AK, et al. </a:t>
            </a:r>
            <a:r>
              <a:rPr lang="en-GB" dirty="0">
                <a:solidFill>
                  <a:schemeClr val="tx2"/>
                </a:solidFill>
              </a:rPr>
              <a:t>Clin Lymphoma Myeloma Leuk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2022;22:e526-e531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F14B94-1FE2-1DB9-BA31-D925878BF5C7}"/>
              </a:ext>
            </a:extLst>
          </p:cNvPr>
          <p:cNvGraphicFramePr>
            <a:graphicFrameLocks noGrp="1"/>
          </p:cNvGraphicFramePr>
          <p:nvPr/>
        </p:nvGraphicFramePr>
        <p:xfrm>
          <a:off x="475862" y="1591766"/>
          <a:ext cx="3711600" cy="302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9331848"/>
                    </a:ext>
                  </a:extLst>
                </a:gridCol>
              </a:tblGrid>
              <a:tr h="18253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3-4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6000" marR="19440" marT="18000" marB="18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SVd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(N=195)</a:t>
                      </a:r>
                    </a:p>
                  </a:txBody>
                  <a:tcPr marL="19440" marR="19440" marT="18000" marB="18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Hematological AEs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(39)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(16)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Non-hematological AEs</a:t>
                      </a:r>
                    </a:p>
                  </a:txBody>
                  <a:tcPr marL="36000" marR="19440" marT="18000" marB="1800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(13)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(12)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3490470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Cataract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(9)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3342371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(8)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576344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Asthenia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(8)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2442705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(6)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10409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 marL="36000" marR="19440" marT="18000" marB="18000"/>
                </a:tc>
                <a:tc>
                  <a:txBody>
                    <a:bodyPr/>
                    <a:lstStyle/>
                    <a:p>
                      <a:pPr marL="0" indent="92075" algn="ctr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(5)</a:t>
                      </a:r>
                    </a:p>
                  </a:txBody>
                  <a:tcPr marL="19440" marR="19440" marT="18000" marB="18000"/>
                </a:tc>
                <a:extLst>
                  <a:ext uri="{0D108BD9-81ED-4DB2-BD59-A6C34878D82A}">
                    <a16:rowId xmlns:a16="http://schemas.microsoft.com/office/drawing/2014/main" val="14475322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46FF9F5-8D50-BEE0-FA15-A96DBE54DB64}"/>
              </a:ext>
            </a:extLst>
          </p:cNvPr>
          <p:cNvSpPr txBox="1"/>
          <p:nvPr/>
        </p:nvSpPr>
        <p:spPr>
          <a:xfrm>
            <a:off x="5770368" y="1884081"/>
            <a:ext cx="506260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SVd treatment-related nausea was transient,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decreasing incidence after the first month of therapy</a:t>
            </a:r>
          </a:p>
        </p:txBody>
      </p:sp>
      <p:sp>
        <p:nvSpPr>
          <p:cNvPr id="15" name="object 33">
            <a:extLst>
              <a:ext uri="{FF2B5EF4-FFF2-40B4-BE49-F238E27FC236}">
                <a16:creationId xmlns:a16="http://schemas.microsoft.com/office/drawing/2014/main" id="{80CEA8E2-DAB5-5986-B48A-E50BB9D3B51C}"/>
              </a:ext>
            </a:extLst>
          </p:cNvPr>
          <p:cNvSpPr txBox="1"/>
          <p:nvPr/>
        </p:nvSpPr>
        <p:spPr>
          <a:xfrm>
            <a:off x="4831398" y="2260982"/>
            <a:ext cx="166777" cy="18954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patients</a:t>
            </a:r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950CB906-DE9E-A3C1-216F-372C466571A4}"/>
              </a:ext>
            </a:extLst>
          </p:cNvPr>
          <p:cNvSpPr txBox="1"/>
          <p:nvPr/>
        </p:nvSpPr>
        <p:spPr>
          <a:xfrm>
            <a:off x="557110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1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N=195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92.4%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37">
            <a:extLst>
              <a:ext uri="{FF2B5EF4-FFF2-40B4-BE49-F238E27FC236}">
                <a16:creationId xmlns:a16="http://schemas.microsoft.com/office/drawing/2014/main" id="{82CC769B-FDB5-F375-1C78-271F0BA970A6}"/>
              </a:ext>
            </a:extLst>
          </p:cNvPr>
          <p:cNvSpPr txBox="1"/>
          <p:nvPr/>
        </p:nvSpPr>
        <p:spPr>
          <a:xfrm>
            <a:off x="3968318" y="4868251"/>
            <a:ext cx="1658354" cy="6867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Evaluable patients</a:t>
            </a: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patient with ≥1 event </a:t>
            </a: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whose nausea resolved/resolving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90C422C6-BE4F-DB6A-B9BF-480ACEC01FA3}"/>
              </a:ext>
            </a:extLst>
          </p:cNvPr>
          <p:cNvSpPr/>
          <p:nvPr/>
        </p:nvSpPr>
        <p:spPr>
          <a:xfrm flipH="1">
            <a:off x="6280911" y="3149527"/>
            <a:ext cx="2040917" cy="403145"/>
          </a:xfrm>
          <a:prstGeom prst="homePlat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0" name="object 37">
            <a:extLst>
              <a:ext uri="{FF2B5EF4-FFF2-40B4-BE49-F238E27FC236}">
                <a16:creationId xmlns:a16="http://schemas.microsoft.com/office/drawing/2014/main" id="{BE89A63E-C4B6-82EA-B8C6-9E1FC95D3CCE}"/>
              </a:ext>
            </a:extLst>
          </p:cNvPr>
          <p:cNvSpPr txBox="1"/>
          <p:nvPr/>
        </p:nvSpPr>
        <p:spPr>
          <a:xfrm>
            <a:off x="6345871" y="3166264"/>
            <a:ext cx="458535" cy="34047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37">
            <a:extLst>
              <a:ext uri="{FF2B5EF4-FFF2-40B4-BE49-F238E27FC236}">
                <a16:creationId xmlns:a16="http://schemas.microsoft.com/office/drawing/2014/main" id="{F62D21BE-48C7-8ED7-05ED-50195039F0EA}"/>
              </a:ext>
            </a:extLst>
          </p:cNvPr>
          <p:cNvSpPr txBox="1"/>
          <p:nvPr/>
        </p:nvSpPr>
        <p:spPr>
          <a:xfrm>
            <a:off x="6795529" y="3124672"/>
            <a:ext cx="3020824" cy="36509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experienced nausea in the first month of treatment with selinexor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04DDAC36-57E0-6CC4-867F-D11664369B21}"/>
              </a:ext>
            </a:extLst>
          </p:cNvPr>
          <p:cNvSpPr txBox="1"/>
          <p:nvPr/>
        </p:nvSpPr>
        <p:spPr>
          <a:xfrm>
            <a:off x="10331915" y="2708920"/>
            <a:ext cx="732637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1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2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 3</a:t>
            </a: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C107C90-5F42-0B7B-1A15-B7D8845A4AD8}"/>
              </a:ext>
            </a:extLst>
          </p:cNvPr>
          <p:cNvSpPr/>
          <p:nvPr/>
        </p:nvSpPr>
        <p:spPr>
          <a:xfrm>
            <a:off x="10153328" y="2913351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CB35D31-C425-49F0-3EF5-384C8B6E1E14}"/>
              </a:ext>
            </a:extLst>
          </p:cNvPr>
          <p:cNvSpPr/>
          <p:nvPr/>
        </p:nvSpPr>
        <p:spPr>
          <a:xfrm>
            <a:off x="10153328" y="3079120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7">
            <a:extLst>
              <a:ext uri="{FF2B5EF4-FFF2-40B4-BE49-F238E27FC236}">
                <a16:creationId xmlns:a16="http://schemas.microsoft.com/office/drawing/2014/main" id="{E9407383-E0B9-69FE-B1B1-180177450B76}"/>
              </a:ext>
            </a:extLst>
          </p:cNvPr>
          <p:cNvSpPr txBox="1"/>
          <p:nvPr/>
        </p:nvSpPr>
        <p:spPr>
          <a:xfrm>
            <a:off x="5737791" y="3513170"/>
            <a:ext cx="4144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33.8%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00DA63D0-6035-1C76-5F67-6318B9ACD4BA}"/>
              </a:ext>
            </a:extLst>
          </p:cNvPr>
          <p:cNvSpPr txBox="1"/>
          <p:nvPr/>
        </p:nvSpPr>
        <p:spPr>
          <a:xfrm>
            <a:off x="6528322" y="4132449"/>
            <a:ext cx="50278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object 37">
            <a:extLst>
              <a:ext uri="{FF2B5EF4-FFF2-40B4-BE49-F238E27FC236}">
                <a16:creationId xmlns:a16="http://schemas.microsoft.com/office/drawing/2014/main" id="{DFBC25C1-1D87-08F9-DC2D-B86FB012E112}"/>
              </a:ext>
            </a:extLst>
          </p:cNvPr>
          <p:cNvSpPr txBox="1"/>
          <p:nvPr/>
        </p:nvSpPr>
        <p:spPr>
          <a:xfrm>
            <a:off x="7465398" y="4269288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bject 37">
            <a:extLst>
              <a:ext uri="{FF2B5EF4-FFF2-40B4-BE49-F238E27FC236}">
                <a16:creationId xmlns:a16="http://schemas.microsoft.com/office/drawing/2014/main" id="{C9AA0A3B-462D-B7DB-5994-6751C14BEF7D}"/>
              </a:ext>
            </a:extLst>
          </p:cNvPr>
          <p:cNvSpPr txBox="1"/>
          <p:nvPr/>
        </p:nvSpPr>
        <p:spPr>
          <a:xfrm>
            <a:off x="8331449" y="4360874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bject 37">
            <a:extLst>
              <a:ext uri="{FF2B5EF4-FFF2-40B4-BE49-F238E27FC236}">
                <a16:creationId xmlns:a16="http://schemas.microsoft.com/office/drawing/2014/main" id="{BFBD74CF-6D1F-7101-5A06-CECC95C98CF4}"/>
              </a:ext>
            </a:extLst>
          </p:cNvPr>
          <p:cNvSpPr txBox="1"/>
          <p:nvPr/>
        </p:nvSpPr>
        <p:spPr>
          <a:xfrm>
            <a:off x="9185713" y="4307744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bject 37">
            <a:extLst>
              <a:ext uri="{FF2B5EF4-FFF2-40B4-BE49-F238E27FC236}">
                <a16:creationId xmlns:a16="http://schemas.microsoft.com/office/drawing/2014/main" id="{16D1037E-8DD3-FBE0-3F94-CF661D9238C0}"/>
              </a:ext>
            </a:extLst>
          </p:cNvPr>
          <p:cNvSpPr txBox="1"/>
          <p:nvPr/>
        </p:nvSpPr>
        <p:spPr>
          <a:xfrm>
            <a:off x="10049313" y="4391300"/>
            <a:ext cx="36035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bject 37">
            <a:extLst>
              <a:ext uri="{FF2B5EF4-FFF2-40B4-BE49-F238E27FC236}">
                <a16:creationId xmlns:a16="http://schemas.microsoft.com/office/drawing/2014/main" id="{59F72DC1-22BA-ED2C-9D6E-EA70F9F42E37}"/>
              </a:ext>
            </a:extLst>
          </p:cNvPr>
          <p:cNvSpPr txBox="1"/>
          <p:nvPr/>
        </p:nvSpPr>
        <p:spPr>
          <a:xfrm>
            <a:off x="6432659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2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N=191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37">
            <a:extLst>
              <a:ext uri="{FF2B5EF4-FFF2-40B4-BE49-F238E27FC236}">
                <a16:creationId xmlns:a16="http://schemas.microsoft.com/office/drawing/2014/main" id="{7EE95AB6-B4A7-45EA-E459-6FBE94DD7E82}"/>
              </a:ext>
            </a:extLst>
          </p:cNvPr>
          <p:cNvSpPr txBox="1"/>
          <p:nvPr/>
        </p:nvSpPr>
        <p:spPr>
          <a:xfrm>
            <a:off x="729421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3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N=185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object 37">
            <a:extLst>
              <a:ext uri="{FF2B5EF4-FFF2-40B4-BE49-F238E27FC236}">
                <a16:creationId xmlns:a16="http://schemas.microsoft.com/office/drawing/2014/main" id="{DE3156A0-6C24-80A7-9B07-C55092B5807B}"/>
              </a:ext>
            </a:extLst>
          </p:cNvPr>
          <p:cNvSpPr txBox="1"/>
          <p:nvPr/>
        </p:nvSpPr>
        <p:spPr>
          <a:xfrm>
            <a:off x="8164164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4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N=173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bject 37">
            <a:extLst>
              <a:ext uri="{FF2B5EF4-FFF2-40B4-BE49-F238E27FC236}">
                <a16:creationId xmlns:a16="http://schemas.microsoft.com/office/drawing/2014/main" id="{5D19CA79-5911-1243-D570-B3954C03CCA8}"/>
              </a:ext>
            </a:extLst>
          </p:cNvPr>
          <p:cNvSpPr txBox="1"/>
          <p:nvPr/>
        </p:nvSpPr>
        <p:spPr>
          <a:xfrm>
            <a:off x="9012217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5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N=160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object 37">
            <a:extLst>
              <a:ext uri="{FF2B5EF4-FFF2-40B4-BE49-F238E27FC236}">
                <a16:creationId xmlns:a16="http://schemas.microsoft.com/office/drawing/2014/main" id="{87D2EDC9-85A5-3768-7F2D-9B30F0A2F72E}"/>
              </a:ext>
            </a:extLst>
          </p:cNvPr>
          <p:cNvSpPr txBox="1"/>
          <p:nvPr/>
        </p:nvSpPr>
        <p:spPr>
          <a:xfrm>
            <a:off x="9882625" y="4702832"/>
            <a:ext cx="693729" cy="532837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6</a:t>
            </a:r>
            <a:br>
              <a:rPr lang="en-GB" sz="10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spc="-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N=141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5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object 26">
            <a:extLst>
              <a:ext uri="{FF2B5EF4-FFF2-40B4-BE49-F238E27FC236}">
                <a16:creationId xmlns:a16="http://schemas.microsoft.com/office/drawing/2014/main" id="{4E3033E9-7F80-AC0F-13A6-644A94D00E81}"/>
              </a:ext>
            </a:extLst>
          </p:cNvPr>
          <p:cNvSpPr/>
          <p:nvPr/>
        </p:nvSpPr>
        <p:spPr>
          <a:xfrm>
            <a:off x="10153328" y="2742299"/>
            <a:ext cx="103601" cy="103601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F4D4E6-4045-71D4-8948-8D759856B98F}"/>
              </a:ext>
            </a:extLst>
          </p:cNvPr>
          <p:cNvGrpSpPr/>
          <p:nvPr/>
        </p:nvGrpSpPr>
        <p:grpSpPr>
          <a:xfrm>
            <a:off x="5378036" y="1657718"/>
            <a:ext cx="5332481" cy="3052970"/>
            <a:chOff x="5378036" y="1945586"/>
            <a:chExt cx="5332481" cy="1985064"/>
          </a:xfrm>
        </p:grpSpPr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9DBB26FC-96D1-78FC-A893-84FD6D0C766F}"/>
                </a:ext>
              </a:extLst>
            </p:cNvPr>
            <p:cNvSpPr/>
            <p:nvPr/>
          </p:nvSpPr>
          <p:spPr>
            <a:xfrm>
              <a:off x="5705244" y="3254375"/>
              <a:ext cx="425450" cy="66991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705BB66F-5486-5DA7-4532-0F4F15F507C7}"/>
                </a:ext>
              </a:extLst>
            </p:cNvPr>
            <p:cNvSpPr/>
            <p:nvPr/>
          </p:nvSpPr>
          <p:spPr>
            <a:xfrm>
              <a:off x="5705244" y="3613150"/>
              <a:ext cx="425450" cy="31114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CABB1703-1C6C-E615-F0BB-3DB288E08ABE}"/>
                </a:ext>
              </a:extLst>
            </p:cNvPr>
            <p:cNvSpPr/>
            <p:nvPr/>
          </p:nvSpPr>
          <p:spPr>
            <a:xfrm>
              <a:off x="5705244" y="3877628"/>
              <a:ext cx="425450" cy="4666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9B5E7D-12EC-2173-DBC3-7FBE22DBE395}"/>
                </a:ext>
              </a:extLst>
            </p:cNvPr>
            <p:cNvCxnSpPr/>
            <p:nvPr/>
          </p:nvCxnSpPr>
          <p:spPr>
            <a:xfrm>
              <a:off x="5443192" y="1945586"/>
              <a:ext cx="0" cy="198506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E52045-515C-F003-8901-5EA0C5FE2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14436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DFAD59-AEC5-39C9-2E44-B244DBD7A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195069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68D5C5-E197-28E8-7F19-7255B46446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34439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548632-3067-B7F3-7841-6CEBCA83B6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5412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35AD106-D01C-A4D4-8F17-DD329F859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7349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ED2F35F-5276-C455-257C-DAD7D5580A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293176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8C9E03-4AC3-D66C-586A-75271844FC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1286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3796E5B-084C-315A-3864-96EE3CD48A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3286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839A8B-21E6-0D6F-6232-9C348E3B7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531843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ABC53FF-94B5-7E59-DA14-C4FEE14461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725518"/>
              <a:ext cx="666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bject 26">
              <a:extLst>
                <a:ext uri="{FF2B5EF4-FFF2-40B4-BE49-F238E27FC236}">
                  <a16:creationId xmlns:a16="http://schemas.microsoft.com/office/drawing/2014/main" id="{A6B6A7A7-D7D5-F71D-5AB9-DFDE0CABE405}"/>
                </a:ext>
              </a:extLst>
            </p:cNvPr>
            <p:cNvSpPr/>
            <p:nvPr/>
          </p:nvSpPr>
          <p:spPr>
            <a:xfrm>
              <a:off x="6575817" y="3654425"/>
              <a:ext cx="425450" cy="26986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object 26">
              <a:extLst>
                <a:ext uri="{FF2B5EF4-FFF2-40B4-BE49-F238E27FC236}">
                  <a16:creationId xmlns:a16="http://schemas.microsoft.com/office/drawing/2014/main" id="{54FF91D8-F81A-951F-80FB-4DA6D9537E58}"/>
                </a:ext>
              </a:extLst>
            </p:cNvPr>
            <p:cNvSpPr/>
            <p:nvPr/>
          </p:nvSpPr>
          <p:spPr>
            <a:xfrm>
              <a:off x="6575817" y="3800474"/>
              <a:ext cx="425450" cy="123817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object 26">
              <a:extLst>
                <a:ext uri="{FF2B5EF4-FFF2-40B4-BE49-F238E27FC236}">
                  <a16:creationId xmlns:a16="http://schemas.microsoft.com/office/drawing/2014/main" id="{4B639E0A-892A-3C54-5C77-7619084AEF9B}"/>
                </a:ext>
              </a:extLst>
            </p:cNvPr>
            <p:cNvSpPr/>
            <p:nvPr/>
          </p:nvSpPr>
          <p:spPr>
            <a:xfrm>
              <a:off x="6575817" y="3867150"/>
              <a:ext cx="425450" cy="5714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bject 26">
              <a:extLst>
                <a:ext uri="{FF2B5EF4-FFF2-40B4-BE49-F238E27FC236}">
                  <a16:creationId xmlns:a16="http://schemas.microsoft.com/office/drawing/2014/main" id="{63A50A80-8D52-04F3-5898-C5F0AEC16EEB}"/>
                </a:ext>
              </a:extLst>
            </p:cNvPr>
            <p:cNvSpPr/>
            <p:nvPr/>
          </p:nvSpPr>
          <p:spPr>
            <a:xfrm>
              <a:off x="7435619" y="3746500"/>
              <a:ext cx="425450" cy="177792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object 26">
              <a:extLst>
                <a:ext uri="{FF2B5EF4-FFF2-40B4-BE49-F238E27FC236}">
                  <a16:creationId xmlns:a16="http://schemas.microsoft.com/office/drawing/2014/main" id="{483F66E4-AF92-8DC0-08A5-B30CF6A167EE}"/>
                </a:ext>
              </a:extLst>
            </p:cNvPr>
            <p:cNvSpPr/>
            <p:nvPr/>
          </p:nvSpPr>
          <p:spPr>
            <a:xfrm>
              <a:off x="7435619" y="3813175"/>
              <a:ext cx="425450" cy="111116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object 26">
              <a:extLst>
                <a:ext uri="{FF2B5EF4-FFF2-40B4-BE49-F238E27FC236}">
                  <a16:creationId xmlns:a16="http://schemas.microsoft.com/office/drawing/2014/main" id="{B6EA4D7D-2131-C920-AF1D-B920BF864F98}"/>
                </a:ext>
              </a:extLst>
            </p:cNvPr>
            <p:cNvSpPr/>
            <p:nvPr/>
          </p:nvSpPr>
          <p:spPr>
            <a:xfrm>
              <a:off x="7435619" y="3888292"/>
              <a:ext cx="425450" cy="36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object 26">
              <a:extLst>
                <a:ext uri="{FF2B5EF4-FFF2-40B4-BE49-F238E27FC236}">
                  <a16:creationId xmlns:a16="http://schemas.microsoft.com/office/drawing/2014/main" id="{B5D5ABB1-0E20-B5D9-4231-A3C2C11BF1A4}"/>
                </a:ext>
              </a:extLst>
            </p:cNvPr>
            <p:cNvSpPr/>
            <p:nvPr/>
          </p:nvSpPr>
          <p:spPr>
            <a:xfrm>
              <a:off x="8301670" y="3813175"/>
              <a:ext cx="425450" cy="72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object 26">
              <a:extLst>
                <a:ext uri="{FF2B5EF4-FFF2-40B4-BE49-F238E27FC236}">
                  <a16:creationId xmlns:a16="http://schemas.microsoft.com/office/drawing/2014/main" id="{EB88F502-C2A2-4B56-8129-1368C379A001}"/>
                </a:ext>
              </a:extLst>
            </p:cNvPr>
            <p:cNvSpPr/>
            <p:nvPr/>
          </p:nvSpPr>
          <p:spPr>
            <a:xfrm>
              <a:off x="8301670" y="3851888"/>
              <a:ext cx="424800" cy="61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object 26">
              <a:extLst>
                <a:ext uri="{FF2B5EF4-FFF2-40B4-BE49-F238E27FC236}">
                  <a16:creationId xmlns:a16="http://schemas.microsoft.com/office/drawing/2014/main" id="{F2CB49C8-7C7D-4C80-C617-3B13992E8B1B}"/>
                </a:ext>
              </a:extLst>
            </p:cNvPr>
            <p:cNvSpPr/>
            <p:nvPr/>
          </p:nvSpPr>
          <p:spPr>
            <a:xfrm>
              <a:off x="8301670" y="3906292"/>
              <a:ext cx="425450" cy="18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D5458320-78AC-3057-546F-3A4A885EF698}"/>
                </a:ext>
              </a:extLst>
            </p:cNvPr>
            <p:cNvSpPr/>
            <p:nvPr/>
          </p:nvSpPr>
          <p:spPr>
            <a:xfrm>
              <a:off x="9155934" y="3774269"/>
              <a:ext cx="425450" cy="1080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object 26">
              <a:extLst>
                <a:ext uri="{FF2B5EF4-FFF2-40B4-BE49-F238E27FC236}">
                  <a16:creationId xmlns:a16="http://schemas.microsoft.com/office/drawing/2014/main" id="{12C87BA8-DE75-76D0-156F-65E596A4E978}"/>
                </a:ext>
              </a:extLst>
            </p:cNvPr>
            <p:cNvSpPr/>
            <p:nvPr/>
          </p:nvSpPr>
          <p:spPr>
            <a:xfrm>
              <a:off x="9155934" y="3848713"/>
              <a:ext cx="424800" cy="61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object 26">
              <a:extLst>
                <a:ext uri="{FF2B5EF4-FFF2-40B4-BE49-F238E27FC236}">
                  <a16:creationId xmlns:a16="http://schemas.microsoft.com/office/drawing/2014/main" id="{9FAE837E-789C-F4D1-8BDF-E68344924F3D}"/>
                </a:ext>
              </a:extLst>
            </p:cNvPr>
            <p:cNvSpPr/>
            <p:nvPr/>
          </p:nvSpPr>
          <p:spPr>
            <a:xfrm>
              <a:off x="9155934" y="3899092"/>
              <a:ext cx="425450" cy="25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object 26">
              <a:extLst>
                <a:ext uri="{FF2B5EF4-FFF2-40B4-BE49-F238E27FC236}">
                  <a16:creationId xmlns:a16="http://schemas.microsoft.com/office/drawing/2014/main" id="{214C0E9E-CCEA-CD0C-1B6C-DCA084332C5F}"/>
                </a:ext>
              </a:extLst>
            </p:cNvPr>
            <p:cNvSpPr/>
            <p:nvPr/>
          </p:nvSpPr>
          <p:spPr>
            <a:xfrm>
              <a:off x="10019534" y="3819525"/>
              <a:ext cx="425450" cy="6274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object 26">
              <a:extLst>
                <a:ext uri="{FF2B5EF4-FFF2-40B4-BE49-F238E27FC236}">
                  <a16:creationId xmlns:a16="http://schemas.microsoft.com/office/drawing/2014/main" id="{1B9E81A5-5AAF-8C2D-7984-474DC0692F19}"/>
                </a:ext>
              </a:extLst>
            </p:cNvPr>
            <p:cNvSpPr/>
            <p:nvPr/>
          </p:nvSpPr>
          <p:spPr>
            <a:xfrm>
              <a:off x="10019534" y="3877628"/>
              <a:ext cx="424800" cy="46664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C02887B-00E9-1F25-7C57-746DCA038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036" y="3925543"/>
              <a:ext cx="53324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object 37">
            <a:extLst>
              <a:ext uri="{FF2B5EF4-FFF2-40B4-BE49-F238E27FC236}">
                <a16:creationId xmlns:a16="http://schemas.microsoft.com/office/drawing/2014/main" id="{9AA71924-24DA-1738-9F5A-3CD1E4EB8698}"/>
              </a:ext>
            </a:extLst>
          </p:cNvPr>
          <p:cNvSpPr txBox="1"/>
          <p:nvPr/>
        </p:nvSpPr>
        <p:spPr>
          <a:xfrm>
            <a:off x="5012875" y="1570204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bject 37">
            <a:extLst>
              <a:ext uri="{FF2B5EF4-FFF2-40B4-BE49-F238E27FC236}">
                <a16:creationId xmlns:a16="http://schemas.microsoft.com/office/drawing/2014/main" id="{B5274609-FA64-26C3-4282-1C735E1261D2}"/>
              </a:ext>
            </a:extLst>
          </p:cNvPr>
          <p:cNvSpPr txBox="1"/>
          <p:nvPr/>
        </p:nvSpPr>
        <p:spPr>
          <a:xfrm>
            <a:off x="5012875" y="1875003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object 37">
            <a:extLst>
              <a:ext uri="{FF2B5EF4-FFF2-40B4-BE49-F238E27FC236}">
                <a16:creationId xmlns:a16="http://schemas.microsoft.com/office/drawing/2014/main" id="{E0FDA085-C2C9-A437-40D0-9C10AE7BC07E}"/>
              </a:ext>
            </a:extLst>
          </p:cNvPr>
          <p:cNvSpPr txBox="1"/>
          <p:nvPr/>
        </p:nvSpPr>
        <p:spPr>
          <a:xfrm>
            <a:off x="5012875" y="2179802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DAF2F448-B611-58EA-EF85-EE63BD8C8AB2}"/>
              </a:ext>
            </a:extLst>
          </p:cNvPr>
          <p:cNvSpPr txBox="1"/>
          <p:nvPr/>
        </p:nvSpPr>
        <p:spPr>
          <a:xfrm>
            <a:off x="5012875" y="2484601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E33B9190-C565-3243-2FEC-2B0720FDE92F}"/>
              </a:ext>
            </a:extLst>
          </p:cNvPr>
          <p:cNvSpPr txBox="1"/>
          <p:nvPr/>
        </p:nvSpPr>
        <p:spPr>
          <a:xfrm>
            <a:off x="5012875" y="2789400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object 37">
            <a:extLst>
              <a:ext uri="{FF2B5EF4-FFF2-40B4-BE49-F238E27FC236}">
                <a16:creationId xmlns:a16="http://schemas.microsoft.com/office/drawing/2014/main" id="{9E3ACB98-FF61-141D-9999-FEA5E9CB3828}"/>
              </a:ext>
            </a:extLst>
          </p:cNvPr>
          <p:cNvSpPr txBox="1"/>
          <p:nvPr/>
        </p:nvSpPr>
        <p:spPr>
          <a:xfrm>
            <a:off x="5012875" y="3094199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object 37">
            <a:extLst>
              <a:ext uri="{FF2B5EF4-FFF2-40B4-BE49-F238E27FC236}">
                <a16:creationId xmlns:a16="http://schemas.microsoft.com/office/drawing/2014/main" id="{F77D7886-013D-71FE-DB48-69FC25C8865A}"/>
              </a:ext>
            </a:extLst>
          </p:cNvPr>
          <p:cNvSpPr txBox="1"/>
          <p:nvPr/>
        </p:nvSpPr>
        <p:spPr>
          <a:xfrm>
            <a:off x="5012875" y="3398998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object 37">
            <a:extLst>
              <a:ext uri="{FF2B5EF4-FFF2-40B4-BE49-F238E27FC236}">
                <a16:creationId xmlns:a16="http://schemas.microsoft.com/office/drawing/2014/main" id="{C153790D-1B7A-9B60-18E8-E740E001F048}"/>
              </a:ext>
            </a:extLst>
          </p:cNvPr>
          <p:cNvSpPr txBox="1"/>
          <p:nvPr/>
        </p:nvSpPr>
        <p:spPr>
          <a:xfrm>
            <a:off x="5012875" y="3703797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object 37">
            <a:extLst>
              <a:ext uri="{FF2B5EF4-FFF2-40B4-BE49-F238E27FC236}">
                <a16:creationId xmlns:a16="http://schemas.microsoft.com/office/drawing/2014/main" id="{FD82C2DA-FBF0-1E59-10B0-BDCF419335BF}"/>
              </a:ext>
            </a:extLst>
          </p:cNvPr>
          <p:cNvSpPr txBox="1"/>
          <p:nvPr/>
        </p:nvSpPr>
        <p:spPr>
          <a:xfrm>
            <a:off x="5012875" y="4008596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object 37">
            <a:extLst>
              <a:ext uri="{FF2B5EF4-FFF2-40B4-BE49-F238E27FC236}">
                <a16:creationId xmlns:a16="http://schemas.microsoft.com/office/drawing/2014/main" id="{17815305-D7AC-C72B-0846-97F87B745AFA}"/>
              </a:ext>
            </a:extLst>
          </p:cNvPr>
          <p:cNvSpPr txBox="1"/>
          <p:nvPr/>
        </p:nvSpPr>
        <p:spPr>
          <a:xfrm>
            <a:off x="5012875" y="4313395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bject 37">
            <a:extLst>
              <a:ext uri="{FF2B5EF4-FFF2-40B4-BE49-F238E27FC236}">
                <a16:creationId xmlns:a16="http://schemas.microsoft.com/office/drawing/2014/main" id="{1DDA1942-ABB4-ABA7-65D8-50627F0DFCC9}"/>
              </a:ext>
            </a:extLst>
          </p:cNvPr>
          <p:cNvSpPr txBox="1"/>
          <p:nvPr/>
        </p:nvSpPr>
        <p:spPr>
          <a:xfrm>
            <a:off x="5012875" y="4618189"/>
            <a:ext cx="318832" cy="155811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kumimoji="0" lang="en-GB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B80BBAE0-02F0-7D27-1D87-9DFF9F3D9D9C}"/>
              </a:ext>
            </a:extLst>
          </p:cNvPr>
          <p:cNvSpPr/>
          <p:nvPr/>
        </p:nvSpPr>
        <p:spPr>
          <a:xfrm>
            <a:off x="6135756" y="3348335"/>
            <a:ext cx="205409" cy="324334"/>
          </a:xfrm>
          <a:custGeom>
            <a:avLst/>
            <a:gdLst>
              <a:gd name="connsiteX0" fmla="*/ 205409 w 205409"/>
              <a:gd name="connsiteY0" fmla="*/ 0 h 337930"/>
              <a:gd name="connsiteX1" fmla="*/ 79513 w 205409"/>
              <a:gd name="connsiteY1" fmla="*/ 0 h 337930"/>
              <a:gd name="connsiteX2" fmla="*/ 79513 w 205409"/>
              <a:gd name="connsiteY2" fmla="*/ 337930 h 337930"/>
              <a:gd name="connsiteX3" fmla="*/ 0 w 205409"/>
              <a:gd name="connsiteY3" fmla="*/ 337930 h 3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409" h="337930">
                <a:moveTo>
                  <a:pt x="205409" y="0"/>
                </a:moveTo>
                <a:lnTo>
                  <a:pt x="79513" y="0"/>
                </a:lnTo>
                <a:lnTo>
                  <a:pt x="79513" y="337930"/>
                </a:lnTo>
                <a:lnTo>
                  <a:pt x="0" y="337930"/>
                </a:lnTo>
              </a:path>
            </a:pathLst>
          </a:cu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67B0-F086-24AB-1E54-3C7C9574FF5F}"/>
              </a:ext>
            </a:extLst>
          </p:cNvPr>
          <p:cNvSpPr txBox="1"/>
          <p:nvPr/>
        </p:nvSpPr>
        <p:spPr>
          <a:xfrm>
            <a:off x="6009215" y="1266900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Percentage of patients experiencing nausea events </a:t>
            </a:r>
            <a:b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u="sng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 month in the SVd arm of BOSTON trial</a:t>
            </a:r>
            <a:r>
              <a:rPr lang="en-GB" sz="1400" b="1" u="sng" baseline="30000" dirty="0">
                <a:solidFill>
                  <a:srgbClr val="00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2,b</a:t>
            </a:r>
          </a:p>
        </p:txBody>
      </p:sp>
    </p:spTree>
    <p:extLst>
      <p:ext uri="{BB962C8B-B14F-4D97-AF65-F5344CB8AC3E}">
        <p14:creationId xmlns:p14="http://schemas.microsoft.com/office/powerpoint/2010/main" val="199542251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7A1E4-94EA-48ED-844D-6F0729F6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Introducing the scientific committee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AB3BB-934F-B19A-682D-B90D5499A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lvl="0"/>
            <a:fld id="{FCE43C0F-8A7B-3A4B-9DB5-B3472E36E833}" type="slidenum">
              <a:rPr lang="en-GB" noProof="0" smtClean="0"/>
              <a:pPr lvl="0"/>
              <a:t>6</a:t>
            </a:fld>
            <a:endParaRPr lang="en-GB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45FAEC-BA9C-EDB3-F2B1-FC0E82EB9528}"/>
              </a:ext>
            </a:extLst>
          </p:cNvPr>
          <p:cNvGrpSpPr/>
          <p:nvPr/>
        </p:nvGrpSpPr>
        <p:grpSpPr>
          <a:xfrm>
            <a:off x="615146" y="1747182"/>
            <a:ext cx="2556000" cy="3591322"/>
            <a:chOff x="340154" y="1747182"/>
            <a:chExt cx="2556000" cy="359132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85FC30-1ED6-706D-1B60-6626568F30E9}"/>
                </a:ext>
              </a:extLst>
            </p:cNvPr>
            <p:cNvSpPr/>
            <p:nvPr/>
          </p:nvSpPr>
          <p:spPr>
            <a:xfrm>
              <a:off x="340154" y="1747182"/>
              <a:ext cx="2556000" cy="3276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416;p9">
              <a:extLst>
                <a:ext uri="{FF2B5EF4-FFF2-40B4-BE49-F238E27FC236}">
                  <a16:creationId xmlns:a16="http://schemas.microsoft.com/office/drawing/2014/main" id="{6D958D9E-9831-E0E5-E41B-4302D65A85EB}"/>
                </a:ext>
              </a:extLst>
            </p:cNvPr>
            <p:cNvSpPr/>
            <p:nvPr/>
          </p:nvSpPr>
          <p:spPr>
            <a:xfrm>
              <a:off x="340154" y="4386351"/>
              <a:ext cx="2556000" cy="952153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Assoc. Prof. Karthik Ramasamy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Hemato</a:t>
              </a:r>
              <a:r>
                <a:rPr lang="en-GB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</a:t>
              </a:r>
              <a:r>
                <a:rPr lang="en-GB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Oncologist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Oxford University Hospitals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NHS Trust, UK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5CCE8F-0F31-2CAA-9736-31F6B481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551"/>
            <a:stretch/>
          </p:blipFill>
          <p:spPr>
            <a:xfrm>
              <a:off x="493154" y="1906936"/>
              <a:ext cx="2250000" cy="23442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63758A-5C62-2BDB-3F69-19290D802D4C}"/>
              </a:ext>
            </a:extLst>
          </p:cNvPr>
          <p:cNvGrpSpPr/>
          <p:nvPr/>
        </p:nvGrpSpPr>
        <p:grpSpPr>
          <a:xfrm>
            <a:off x="3407746" y="1755583"/>
            <a:ext cx="2556000" cy="3582921"/>
            <a:chOff x="3247578" y="1755583"/>
            <a:chExt cx="2556000" cy="3582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2F5ED61-4FF2-9F71-9809-8608211661A1}"/>
                </a:ext>
              </a:extLst>
            </p:cNvPr>
            <p:cNvSpPr/>
            <p:nvPr/>
          </p:nvSpPr>
          <p:spPr>
            <a:xfrm>
              <a:off x="3247578" y="1755583"/>
              <a:ext cx="2556000" cy="3276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416;p9">
              <a:extLst>
                <a:ext uri="{FF2B5EF4-FFF2-40B4-BE49-F238E27FC236}">
                  <a16:creationId xmlns:a16="http://schemas.microsoft.com/office/drawing/2014/main" id="{113DE458-9556-71EC-D71D-47C1CB3DBEBB}"/>
                </a:ext>
              </a:extLst>
            </p:cNvPr>
            <p:cNvSpPr/>
            <p:nvPr/>
          </p:nvSpPr>
          <p:spPr>
            <a:xfrm>
              <a:off x="3247578" y="4386351"/>
              <a:ext cx="2556000" cy="952153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Bef>
                  <a:spcPts val="0"/>
                </a:spcBef>
                <a:spcAft>
                  <a:spcPts val="20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Prof. Aurore Perrot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Hematologist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University of Toulouse, 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France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16A247-5BE5-DB13-E3F1-64585D56E842}"/>
              </a:ext>
            </a:extLst>
          </p:cNvPr>
          <p:cNvGrpSpPr/>
          <p:nvPr/>
        </p:nvGrpSpPr>
        <p:grpSpPr>
          <a:xfrm>
            <a:off x="8992947" y="1754414"/>
            <a:ext cx="2556000" cy="3582337"/>
            <a:chOff x="8992947" y="1754414"/>
            <a:chExt cx="2556000" cy="35823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272982A-FED4-6FDA-2540-E76693F95DBC}"/>
                </a:ext>
              </a:extLst>
            </p:cNvPr>
            <p:cNvSpPr/>
            <p:nvPr/>
          </p:nvSpPr>
          <p:spPr>
            <a:xfrm>
              <a:off x="8992947" y="1754414"/>
              <a:ext cx="2556000" cy="322275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416;p9">
              <a:extLst>
                <a:ext uri="{FF2B5EF4-FFF2-40B4-BE49-F238E27FC236}">
                  <a16:creationId xmlns:a16="http://schemas.microsoft.com/office/drawing/2014/main" id="{E990216C-B168-43FB-6998-259C208E7219}"/>
                </a:ext>
              </a:extLst>
            </p:cNvPr>
            <p:cNvSpPr/>
            <p:nvPr/>
          </p:nvSpPr>
          <p:spPr>
            <a:xfrm>
              <a:off x="8992947" y="4386351"/>
              <a:ext cx="2556000" cy="950400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Aft>
                  <a:spcPts val="20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Assoc. Prof. Joshua Richter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Hematologist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-Oncologist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Icahn School of Medicine at Mount Sinai, USA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Picture 6" descr="A person in a suit&#10;&#10;Description automatically generated">
              <a:extLst>
                <a:ext uri="{FF2B5EF4-FFF2-40B4-BE49-F238E27FC236}">
                  <a16:creationId xmlns:a16="http://schemas.microsoft.com/office/drawing/2014/main" id="{5CEFF4AA-94D4-D19A-AA01-65FD502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3" r="7165" b="7572"/>
            <a:stretch/>
          </p:blipFill>
          <p:spPr>
            <a:xfrm>
              <a:off x="9190827" y="1906936"/>
              <a:ext cx="2160240" cy="2344286"/>
            </a:xfrm>
            <a:prstGeom prst="rect">
              <a:avLst/>
            </a:prstGeom>
            <a:ln w="31750"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42A20-BE76-24BF-0673-47E7F940B532}"/>
              </a:ext>
            </a:extLst>
          </p:cNvPr>
          <p:cNvGrpSpPr/>
          <p:nvPr/>
        </p:nvGrpSpPr>
        <p:grpSpPr>
          <a:xfrm>
            <a:off x="6200346" y="1754659"/>
            <a:ext cx="2556000" cy="3582092"/>
            <a:chOff x="6102692" y="1754659"/>
            <a:chExt cx="2556000" cy="35820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F90903-C404-5FC3-7F7E-A46A2F4E4B73}"/>
                </a:ext>
              </a:extLst>
            </p:cNvPr>
            <p:cNvSpPr/>
            <p:nvPr/>
          </p:nvSpPr>
          <p:spPr>
            <a:xfrm>
              <a:off x="6102692" y="1754659"/>
              <a:ext cx="2556000" cy="32340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416;p9">
              <a:extLst>
                <a:ext uri="{FF2B5EF4-FFF2-40B4-BE49-F238E27FC236}">
                  <a16:creationId xmlns:a16="http://schemas.microsoft.com/office/drawing/2014/main" id="{1E50AAAE-2882-FFCB-1A59-780F0AC9B035}"/>
                </a:ext>
              </a:extLst>
            </p:cNvPr>
            <p:cNvSpPr/>
            <p:nvPr/>
          </p:nvSpPr>
          <p:spPr>
            <a:xfrm>
              <a:off x="6102692" y="4386351"/>
              <a:ext cx="2556000" cy="950400"/>
            </a:xfrm>
            <a:custGeom>
              <a:avLst/>
              <a:gdLst/>
              <a:ahLst/>
              <a:cxnLst/>
              <a:rect l="l" t="t" r="r" b="b"/>
              <a:pathLst>
                <a:path w="2262981" h="452596" extrusionOk="0">
                  <a:moveTo>
                    <a:pt x="0" y="0"/>
                  </a:moveTo>
                  <a:lnTo>
                    <a:pt x="2262981" y="0"/>
                  </a:lnTo>
                  <a:lnTo>
                    <a:pt x="2262981" y="452596"/>
                  </a:lnTo>
                  <a:lnTo>
                    <a:pt x="0" y="452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583B"/>
            </a:solidFill>
            <a:ln w="25400" cap="flat" cmpd="sng">
              <a:solidFill>
                <a:srgbClr val="C656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5567" tIns="72000" rIns="35567" bIns="35567" anchor="t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spcAft>
                  <a:spcPts val="20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Prof. Hermann Einsele</a:t>
              </a:r>
            </a:p>
            <a:p>
              <a:pPr marL="0" marR="0" lvl="0" indent="0" algn="ctr" defTabSz="457189" rtl="0" eaLnBrk="1" fontAlgn="auto" latinLnBrk="0" hangingPunct="1">
                <a:spcBef>
                  <a:spcPts val="267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Hematologist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-Oncologist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University of Würzburg, Germany</a:t>
              </a:r>
            </a:p>
          </p:txBody>
        </p:sp>
        <p:pic>
          <p:nvPicPr>
            <p:cNvPr id="9" name="Picture 8" descr="A person wearing glasses and a white coat&#10;&#10;Description automatically generated">
              <a:extLst>
                <a:ext uri="{FF2B5EF4-FFF2-40B4-BE49-F238E27FC236}">
                  <a16:creationId xmlns:a16="http://schemas.microsoft.com/office/drawing/2014/main" id="{5178ECD3-2495-B113-A2DA-B213AE181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5"/>
            <a:stretch/>
          </p:blipFill>
          <p:spPr>
            <a:xfrm>
              <a:off x="6271313" y="1906935"/>
              <a:ext cx="2218759" cy="234428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759B95-7BD8-9304-2EE6-7062C6E892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73" t="3456" r="1798" b="1062"/>
          <a:stretch/>
        </p:blipFill>
        <p:spPr>
          <a:xfrm>
            <a:off x="3603830" y="1906936"/>
            <a:ext cx="2163832" cy="2344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3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3623EB-730C-85C7-3E8E-B0B82F86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44753"/>
            <a:ext cx="10972800" cy="701675"/>
          </a:xfrm>
        </p:spPr>
        <p:txBody>
          <a:bodyPr/>
          <a:lstStyle/>
          <a:p>
            <a:r>
              <a:rPr lang="en-GB" dirty="0"/>
              <a:t>A 5-HT3 receptor antagonist and/or other antinausea agents should be provided prior to and during treatment with selinexor</a:t>
            </a:r>
            <a:r>
              <a:rPr lang="en-GB" baseline="30000" dirty="0"/>
              <a:t>1</a:t>
            </a:r>
          </a:p>
          <a:p>
            <a:endParaRPr lang="en-GB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590D551-065D-3DC7-11E0-75C17A50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Selinexor: USE oF Prophylactic Antiemetics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B80E4BD-918E-BB5B-4A9B-2AED6BAF00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49249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lang="en-GB" sz="1000" baseline="30000" dirty="0">
                <a:solidFill>
                  <a:schemeClr val="tx2"/>
                </a:solidFill>
              </a:rPr>
              <a:t>a</a:t>
            </a:r>
            <a:r>
              <a:rPr lang="en-GB" sz="1000" dirty="0">
                <a:solidFill>
                  <a:schemeClr val="tx2"/>
                </a:solidFill>
              </a:rPr>
              <a:t> Continue until weight is within 5 pounds of goal weight.</a:t>
            </a:r>
            <a:endParaRPr kumimoji="0" lang="en-GB" sz="10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5-HT3, 5-hydroxytryptamine (receptor subtype 3); C1D1, cycle 1 day 1; d, day; NK1R, neurokinin 1 receptor antagonist; PO, by mouth; Q8H, once every 8 hours; QAM, every morning; QD, once daily; </a:t>
            </a:r>
            <a:r>
              <a:rPr lang="en-GB" sz="1000" dirty="0">
                <a:solidFill>
                  <a:schemeClr val="tx2"/>
                </a:solidFill>
              </a:rPr>
              <a:t>QHS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every night at bedtime; QW, once per week; SC, subcutaneous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 Nexpovio (selinexor)</a:t>
            </a:r>
            <a:r>
              <a:rPr lang="en-GB" sz="1000" dirty="0">
                <a:solidFill>
                  <a:schemeClr val="tx2"/>
                </a:solidFill>
              </a:rPr>
              <a:t>,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>
                <a:solidFill>
                  <a:schemeClr val="tx2"/>
                </a:solidFill>
              </a:rPr>
              <a:t>S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ummary of Product </a:t>
            </a:r>
            <a:r>
              <a:rPr lang="en-GB" sz="1000" dirty="0">
                <a:solidFill>
                  <a:schemeClr val="tx2"/>
                </a:solidFill>
              </a:rPr>
              <a:t>C</a:t>
            </a:r>
            <a:r>
              <a:rPr kumimoji="0" lang="en-GB" sz="10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haracteristics (August 2023). Stemline Therapeutics B.V.; 2. Mo C, et al. Exp Rev Hematol. 2021;14:697-706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BA661-59BC-0C1C-99C5-AB21DC69C9EA}"/>
              </a:ext>
            </a:extLst>
          </p:cNvPr>
          <p:cNvSpPr txBox="1"/>
          <p:nvPr/>
        </p:nvSpPr>
        <p:spPr>
          <a:xfrm>
            <a:off x="4177986" y="2007351"/>
            <a:ext cx="375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Selinexor supportive care guidelines</a:t>
            </a:r>
            <a:r>
              <a:rPr kumimoji="0" lang="en-GB" b="1" i="0" strike="noStrike" kern="120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2</a:t>
            </a:r>
            <a:r>
              <a:rPr kumimoji="0" lang="en-GB" b="1" i="0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rPr>
              <a:t>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57E3819-4CBF-9B5D-EBA1-EDE1BEA71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60</a:t>
            </a:fld>
            <a:endParaRPr lang="en-GB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1E8A1D7-A37A-B026-959C-9C3A69C34E9C}"/>
              </a:ext>
            </a:extLst>
          </p:cNvPr>
          <p:cNvGraphicFramePr>
            <a:graphicFrameLocks noGrp="1"/>
          </p:cNvGraphicFramePr>
          <p:nvPr/>
        </p:nvGraphicFramePr>
        <p:xfrm>
          <a:off x="2569440" y="2408318"/>
          <a:ext cx="7053120" cy="3302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04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2204031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2902049">
                  <a:extLst>
                    <a:ext uri="{9D8B030D-6E8A-4147-A177-3AD203B41FA5}">
                      <a16:colId xmlns:a16="http://schemas.microsoft.com/office/drawing/2014/main" val="3325555381"/>
                    </a:ext>
                  </a:extLst>
                </a:gridCol>
              </a:tblGrid>
              <a:tr h="187946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Adverse event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127037">
                <a:tc rowSpan="3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 transfusions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institutional guidelines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 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Romiplostim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 µg/kg S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QW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521037451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TPO 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Eltrombopag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100-50 mg PO QD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022664418"/>
                  </a:ext>
                </a:extLst>
              </a:tr>
              <a:tr h="127037">
                <a:tc rowSpan="4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 and vomiting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5-HT3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Ondansetron</a:t>
                      </a:r>
                    </a:p>
                    <a:p>
                      <a:pPr algn="l"/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mg PO or </a:t>
                      </a:r>
                      <a:r>
                        <a:rPr lang="en-GB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equivalent Q8H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selinexor and for 2 days following.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284538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Olanzapine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2.5-5.0 mg PO QHS starting C1D1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466028860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NK1R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Rolapitant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mg PO within 2 hours prior to each dose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3312971522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NK1R antagonist: </a:t>
                      </a: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Aprepitant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mg PO d1, 80 mg PO d2, 3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232534497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loss/</a:t>
                      </a:r>
                    </a:p>
                    <a:p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anorexia</a:t>
                      </a:r>
                    </a:p>
                  </a:txBody>
                  <a:tcPr marL="55440" marR="55440">
                    <a:solidFill>
                      <a:srgbClr val="EAD1C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Olanzapine</a:t>
                      </a:r>
                      <a:r>
                        <a:rPr lang="en-GB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2.5-5.0 mg (low dose) PO QHS</a:t>
                      </a:r>
                    </a:p>
                  </a:txBody>
                  <a:tcPr marL="55440" marR="55440" anchor="ctr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Megestrol acetate</a:t>
                      </a:r>
                      <a:r>
                        <a:rPr lang="en-GB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mg PO QD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1220392211"/>
                  </a:ext>
                </a:extLst>
              </a:tr>
              <a:tr h="127037">
                <a:tc rowSpan="2">
                  <a:txBody>
                    <a:bodyPr/>
                    <a:lstStyle/>
                    <a:p>
                      <a:pPr algn="l"/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55440" marR="554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Methylphenidate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 mg PO QAM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127037">
                <a:tc vMerge="1">
                  <a:txBody>
                    <a:bodyPr/>
                    <a:lstStyle/>
                    <a:p>
                      <a:pPr algn="l"/>
                      <a:endParaRPr lang="en-GB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Dexamethasone</a:t>
                      </a:r>
                    </a:p>
                  </a:txBody>
                  <a:tcPr marL="55440" marR="55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Supportive dose care</a:t>
                      </a:r>
                    </a:p>
                  </a:txBody>
                  <a:tcPr marL="55440" marR="55440"/>
                </a:tc>
                <a:extLst>
                  <a:ext uri="{0D108BD9-81ED-4DB2-BD59-A6C34878D82A}">
                    <a16:rowId xmlns:a16="http://schemas.microsoft.com/office/drawing/2014/main" val="421603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301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65C011-F7A7-D849-1F8D-1ABD443F154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246489"/>
            <a:ext cx="10963200" cy="4525200"/>
          </a:xfrm>
        </p:spPr>
        <p:txBody>
          <a:bodyPr/>
          <a:lstStyle/>
          <a:p>
            <a:pPr marL="0" lvl="0" indent="0">
              <a:buNone/>
            </a:pPr>
            <a:r>
              <a:rPr lang="en-GB" sz="1800" b="1" dirty="0">
                <a:solidFill>
                  <a:schemeClr val="accent1"/>
                </a:solidFill>
              </a:rPr>
              <a:t>mPFS: </a:t>
            </a:r>
            <a:r>
              <a:rPr lang="en-GB" sz="1800" b="1" dirty="0"/>
              <a:t>16.6 months with selinexor dose reduction </a:t>
            </a:r>
            <a:r>
              <a:rPr lang="en-GB" sz="1800" b="1" dirty="0">
                <a:solidFill>
                  <a:schemeClr val="accent1"/>
                </a:solidFill>
              </a:rPr>
              <a:t>vs</a:t>
            </a:r>
            <a:r>
              <a:rPr lang="en-GB" sz="1800" b="1" dirty="0"/>
              <a:t> 9.2 months without selinexor dose reduction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23341-C00B-4B66-A341-DDFC5E00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selinexor Dose was reduced without compromising efficacy in boston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3FD6DA0-3059-E1A6-6E94-095D337921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pPr lvl="0"/>
            <a:r>
              <a:rPr lang="en-GB" dirty="0"/>
              <a:t>A Dosage-adjusted incidence is defined as the average number of events per 100 patients during a 4-week treatment period. AE, adverse event; CR, complete response; mPFS, median progression free survival; ORR, overall response rate; PR, partial response; sCR, stringent complete response; SVd, selinexor + bortezomib + dexamethasone; VGPR, very good partial response</a:t>
            </a:r>
          </a:p>
          <a:p>
            <a:pPr lvl="0"/>
            <a:r>
              <a:rPr lang="en-GB" dirty="0"/>
              <a:t>Jagannath S, et al. Clin Lymphoma Myeloma Leuk. 2023;23:917-923.e3</a:t>
            </a: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CC74EC42-9497-4F22-8D64-57DBE7CBC595}"/>
              </a:ext>
            </a:extLst>
          </p:cNvPr>
          <p:cNvSpPr txBox="1"/>
          <p:nvPr/>
        </p:nvSpPr>
        <p:spPr>
          <a:xfrm>
            <a:off x="3967999" y="5012193"/>
            <a:ext cx="1900265" cy="932948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</a:t>
            </a:r>
            <a:r>
              <a:rPr kumimoji="0" lang="en-GB" sz="1200" b="1" i="0" u="none" strike="noStrike" kern="1200" cap="none" spc="-5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n-GB" sz="1200" b="1" i="0" u="none" strike="noStrike" kern="1200" cap="none" spc="-3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=69)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Selinexor dose: </a:t>
            </a:r>
            <a:b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mg/week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3">
            <a:extLst>
              <a:ext uri="{FF2B5EF4-FFF2-40B4-BE49-F238E27FC236}">
                <a16:creationId xmlns:a16="http://schemas.microsoft.com/office/drawing/2014/main" id="{C6D4948C-EA90-4347-B2C6-DE7CF2F932AC}"/>
              </a:ext>
            </a:extLst>
          </p:cNvPr>
          <p:cNvSpPr txBox="1"/>
          <p:nvPr/>
        </p:nvSpPr>
        <p:spPr>
          <a:xfrm>
            <a:off x="619201" y="2622344"/>
            <a:ext cx="359073" cy="18954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ORR, proportion</a:t>
            </a:r>
            <a:r>
              <a:rPr kumimoji="0" lang="en-GB" sz="1200" b="1" i="0" u="none" strike="noStrike" kern="1200" cap="none" spc="-2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n-GB" sz="1200" b="1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(%)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7D11CE80-AE8C-4151-B494-FA06C929C8A7}"/>
              </a:ext>
            </a:extLst>
          </p:cNvPr>
          <p:cNvSpPr txBox="1"/>
          <p:nvPr/>
        </p:nvSpPr>
        <p:spPr>
          <a:xfrm>
            <a:off x="1685036" y="5087111"/>
            <a:ext cx="1554480" cy="848308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en-GB" sz="1200" b="1" i="0" u="none" strike="noStrike" kern="1200" cap="none" spc="-4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Dose</a:t>
            </a:r>
            <a:r>
              <a:rPr kumimoji="0" lang="en-GB" sz="1200" b="1" i="0" u="none" strike="noStrike" kern="1200" cap="none" spc="-3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1" i="0" u="none" strike="noStrike" kern="1200" cap="none" spc="-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SVd</a:t>
            </a:r>
            <a:r>
              <a:rPr kumimoji="0" lang="en-GB" sz="1200" b="0" i="0" u="none" strike="noStrike" kern="1200" cap="none" spc="-2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=126)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selinexor dose: 71.4 mg/week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EECD0C-DE2D-5900-1BC6-7986C9993283}"/>
              </a:ext>
            </a:extLst>
          </p:cNvPr>
          <p:cNvGraphicFramePr>
            <a:graphicFrameLocks noGrp="1"/>
          </p:cNvGraphicFramePr>
          <p:nvPr/>
        </p:nvGraphicFramePr>
        <p:xfrm>
          <a:off x="6398474" y="2232494"/>
          <a:ext cx="509325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753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697753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697753">
                  <a:extLst>
                    <a:ext uri="{9D8B030D-6E8A-4147-A177-3AD203B41FA5}">
                      <a16:colId xmlns:a16="http://schemas.microsoft.com/office/drawing/2014/main" val="3325555381"/>
                    </a:ext>
                  </a:extLst>
                </a:gridCol>
              </a:tblGrid>
              <a:tr h="187946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Treatment-emergent adverse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or before first dose reduction in selinexor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(N=195)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first dose reduction in selinexor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Decreased appetite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0093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Diarrhoea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  <a:tr h="12703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neuropathy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07692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A596CB-D59A-0303-5EB2-81ABC6BAC14E}"/>
              </a:ext>
            </a:extLst>
          </p:cNvPr>
          <p:cNvGraphicFramePr/>
          <p:nvPr/>
        </p:nvGraphicFramePr>
        <p:xfrm>
          <a:off x="938102" y="2009334"/>
          <a:ext cx="5024776" cy="321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" name="object 26">
            <a:extLst>
              <a:ext uri="{FF2B5EF4-FFF2-40B4-BE49-F238E27FC236}">
                <a16:creationId xmlns:a16="http://schemas.microsoft.com/office/drawing/2014/main" id="{ECC68194-CD21-4115-B6D6-2FABBFF232E1}"/>
              </a:ext>
            </a:extLst>
          </p:cNvPr>
          <p:cNvSpPr/>
          <p:nvPr/>
        </p:nvSpPr>
        <p:spPr>
          <a:xfrm>
            <a:off x="5450377" y="212393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bject 27">
            <a:extLst>
              <a:ext uri="{FF2B5EF4-FFF2-40B4-BE49-F238E27FC236}">
                <a16:creationId xmlns:a16="http://schemas.microsoft.com/office/drawing/2014/main" id="{2298F7B1-ACDF-46B7-BE97-ADC49266467F}"/>
              </a:ext>
            </a:extLst>
          </p:cNvPr>
          <p:cNvSpPr/>
          <p:nvPr/>
        </p:nvSpPr>
        <p:spPr>
          <a:xfrm>
            <a:off x="5450377" y="230681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28">
            <a:extLst>
              <a:ext uri="{FF2B5EF4-FFF2-40B4-BE49-F238E27FC236}">
                <a16:creationId xmlns:a16="http://schemas.microsoft.com/office/drawing/2014/main" id="{9B91A76D-65D7-4164-8145-9EF8812C4ACE}"/>
              </a:ext>
            </a:extLst>
          </p:cNvPr>
          <p:cNvSpPr txBox="1"/>
          <p:nvPr/>
        </p:nvSpPr>
        <p:spPr>
          <a:xfrm>
            <a:off x="5547589" y="2045416"/>
            <a:ext cx="455930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en-GB" sz="1200" b="0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GB" sz="1200" b="0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</a:p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GB" sz="1200" b="0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object 30">
            <a:extLst>
              <a:ext uri="{FF2B5EF4-FFF2-40B4-BE49-F238E27FC236}">
                <a16:creationId xmlns:a16="http://schemas.microsoft.com/office/drawing/2014/main" id="{3DD54F69-D1CE-496E-8C13-46A57B207EAC}"/>
              </a:ext>
            </a:extLst>
          </p:cNvPr>
          <p:cNvSpPr/>
          <p:nvPr/>
        </p:nvSpPr>
        <p:spPr>
          <a:xfrm>
            <a:off x="5450377" y="24871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object 31">
            <a:extLst>
              <a:ext uri="{FF2B5EF4-FFF2-40B4-BE49-F238E27FC236}">
                <a16:creationId xmlns:a16="http://schemas.microsoft.com/office/drawing/2014/main" id="{ECF40D8B-AC5E-4CC3-AE56-EFF7225F2E5B}"/>
              </a:ext>
            </a:extLst>
          </p:cNvPr>
          <p:cNvSpPr/>
          <p:nvPr/>
        </p:nvSpPr>
        <p:spPr>
          <a:xfrm>
            <a:off x="5450377" y="26700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0" y="762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object 36">
            <a:extLst>
              <a:ext uri="{FF2B5EF4-FFF2-40B4-BE49-F238E27FC236}">
                <a16:creationId xmlns:a16="http://schemas.microsoft.com/office/drawing/2014/main" id="{9B8165C6-33F5-463F-818A-9F41C2ACA6C9}"/>
              </a:ext>
            </a:extLst>
          </p:cNvPr>
          <p:cNvSpPr txBox="1"/>
          <p:nvPr/>
        </p:nvSpPr>
        <p:spPr>
          <a:xfrm>
            <a:off x="4184580" y="2673220"/>
            <a:ext cx="10081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66.7%</a:t>
            </a:r>
            <a:endParaRPr kumimoji="0" lang="en-GB" sz="1200" b="0" i="0" u="none" strike="noStrike" kern="1200" cap="none" spc="0" normalizeH="0" baseline="24305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9A86C0-50B9-E39C-A550-E557DFB04A03}"/>
              </a:ext>
            </a:extLst>
          </p:cNvPr>
          <p:cNvGrpSpPr/>
          <p:nvPr/>
        </p:nvGrpSpPr>
        <p:grpSpPr>
          <a:xfrm>
            <a:off x="5292184" y="2918814"/>
            <a:ext cx="93345" cy="791845"/>
            <a:chOff x="5360207" y="2984875"/>
            <a:chExt cx="93345" cy="791845"/>
          </a:xfrm>
        </p:grpSpPr>
        <p:sp>
          <p:nvSpPr>
            <p:cNvPr id="70" name="object 44">
              <a:extLst>
                <a:ext uri="{FF2B5EF4-FFF2-40B4-BE49-F238E27FC236}">
                  <a16:creationId xmlns:a16="http://schemas.microsoft.com/office/drawing/2014/main" id="{9F31DF16-5D48-4458-BD9B-05F0802706F5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object 45">
              <a:extLst>
                <a:ext uri="{FF2B5EF4-FFF2-40B4-BE49-F238E27FC236}">
                  <a16:creationId xmlns:a16="http://schemas.microsoft.com/office/drawing/2014/main" id="{41A46DED-EF09-45E4-8AAB-8A7ACF8C17DF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object 46">
              <a:extLst>
                <a:ext uri="{FF2B5EF4-FFF2-40B4-BE49-F238E27FC236}">
                  <a16:creationId xmlns:a16="http://schemas.microsoft.com/office/drawing/2014/main" id="{1EBE6826-CBA6-4ECB-8A8A-70BDE7F6DC1D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3" name="object 47">
            <a:extLst>
              <a:ext uri="{FF2B5EF4-FFF2-40B4-BE49-F238E27FC236}">
                <a16:creationId xmlns:a16="http://schemas.microsoft.com/office/drawing/2014/main" id="{BD505BD3-991D-4D7C-8930-4BBB3A63A9F2}"/>
              </a:ext>
            </a:extLst>
          </p:cNvPr>
          <p:cNvSpPr txBox="1"/>
          <p:nvPr/>
        </p:nvSpPr>
        <p:spPr>
          <a:xfrm>
            <a:off x="5463223" y="3124694"/>
            <a:ext cx="54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200" b="1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31.9%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D2571E98-8468-4C41-B8BF-0973C7A83315}"/>
              </a:ext>
            </a:extLst>
          </p:cNvPr>
          <p:cNvSpPr txBox="1"/>
          <p:nvPr/>
        </p:nvSpPr>
        <p:spPr>
          <a:xfrm>
            <a:off x="1962056" y="2202942"/>
            <a:ext cx="9423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ORR: 81.7%</a:t>
            </a:r>
            <a:endParaRPr kumimoji="0" lang="en-GB" sz="1200" b="0" i="0" u="none" strike="noStrike" kern="1200" cap="none" spc="0" normalizeH="0" baseline="24305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39">
            <a:extLst>
              <a:ext uri="{FF2B5EF4-FFF2-40B4-BE49-F238E27FC236}">
                <a16:creationId xmlns:a16="http://schemas.microsoft.com/office/drawing/2014/main" id="{FB0C2AB0-71B8-4216-B444-D348FD9A0F5B}"/>
              </a:ext>
            </a:extLst>
          </p:cNvPr>
          <p:cNvSpPr txBox="1"/>
          <p:nvPr/>
        </p:nvSpPr>
        <p:spPr>
          <a:xfrm>
            <a:off x="3212991" y="3060928"/>
            <a:ext cx="54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≥V</a:t>
            </a:r>
            <a:r>
              <a:rPr kumimoji="0" lang="en-GB" sz="1200" b="1" i="0" u="none" strike="noStrike" kern="1200" cap="none" spc="5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51.6%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85BE6-7B1B-500B-3551-510E4C1CD9AC}"/>
              </a:ext>
            </a:extLst>
          </p:cNvPr>
          <p:cNvGrpSpPr/>
          <p:nvPr/>
        </p:nvGrpSpPr>
        <p:grpSpPr>
          <a:xfrm>
            <a:off x="3050430" y="2417369"/>
            <a:ext cx="93345" cy="1655999"/>
            <a:chOff x="5360207" y="2984875"/>
            <a:chExt cx="93345" cy="791845"/>
          </a:xfrm>
        </p:grpSpPr>
        <p:sp>
          <p:nvSpPr>
            <p:cNvPr id="14" name="object 44">
              <a:extLst>
                <a:ext uri="{FF2B5EF4-FFF2-40B4-BE49-F238E27FC236}">
                  <a16:creationId xmlns:a16="http://schemas.microsoft.com/office/drawing/2014/main" id="{D006CD8B-993D-27E0-0595-BF159098BF2F}"/>
                </a:ext>
              </a:extLst>
            </p:cNvPr>
            <p:cNvSpPr/>
            <p:nvPr/>
          </p:nvSpPr>
          <p:spPr>
            <a:xfrm>
              <a:off x="5370367" y="298487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bject 45">
              <a:extLst>
                <a:ext uri="{FF2B5EF4-FFF2-40B4-BE49-F238E27FC236}">
                  <a16:creationId xmlns:a16="http://schemas.microsoft.com/office/drawing/2014/main" id="{E15CA0B6-38CC-209A-D6CC-48E4138130A6}"/>
                </a:ext>
              </a:extLst>
            </p:cNvPr>
            <p:cNvSpPr/>
            <p:nvPr/>
          </p:nvSpPr>
          <p:spPr>
            <a:xfrm>
              <a:off x="5360207" y="3774815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4">
                  <a:moveTo>
                    <a:pt x="0" y="0"/>
                  </a:moveTo>
                  <a:lnTo>
                    <a:pt x="827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BB84ECC9-EC8E-25FA-BE6C-001EFABCF08D}"/>
                </a:ext>
              </a:extLst>
            </p:cNvPr>
            <p:cNvSpPr/>
            <p:nvPr/>
          </p:nvSpPr>
          <p:spPr>
            <a:xfrm>
              <a:off x="5446567" y="2984875"/>
              <a:ext cx="0" cy="791845"/>
            </a:xfrm>
            <a:custGeom>
              <a:avLst/>
              <a:gdLst/>
              <a:ahLst/>
              <a:cxnLst/>
              <a:rect l="l" t="t" r="r" b="b"/>
              <a:pathLst>
                <a:path h="791844">
                  <a:moveTo>
                    <a:pt x="0" y="0"/>
                  </a:moveTo>
                  <a:lnTo>
                    <a:pt x="0" y="79147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7F248532-38AA-752D-6C2B-157A1C551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0BD19-25A2-3BFE-482A-07BCF11CB800}"/>
              </a:ext>
            </a:extLst>
          </p:cNvPr>
          <p:cNvSpPr txBox="1"/>
          <p:nvPr/>
        </p:nvSpPr>
        <p:spPr>
          <a:xfrm>
            <a:off x="6364930" y="1678753"/>
            <a:ext cx="502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Dosage-adjusted incidence</a:t>
            </a:r>
            <a:r>
              <a:rPr lang="en-GB" sz="1400" b="1" baseline="300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</a:t>
            </a: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of AEs of clinical interest in ≥25% of patients in the SVd arm  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2E142E-5942-A3D3-E415-607252D94ED3}"/>
              </a:ext>
            </a:extLst>
          </p:cNvPr>
          <p:cNvSpPr/>
          <p:nvPr/>
        </p:nvSpPr>
        <p:spPr>
          <a:xfrm>
            <a:off x="8118272" y="3615592"/>
            <a:ext cx="3373462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3A718C-97F5-9EC0-F140-87EF72F1DD8A}"/>
              </a:ext>
            </a:extLst>
          </p:cNvPr>
          <p:cNvSpPr/>
          <p:nvPr/>
        </p:nvSpPr>
        <p:spPr>
          <a:xfrm>
            <a:off x="8118271" y="4443339"/>
            <a:ext cx="3373462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766B7C9-6ED7-B558-42B7-19CA549677C8}"/>
              </a:ext>
            </a:extLst>
          </p:cNvPr>
          <p:cNvSpPr/>
          <p:nvPr/>
        </p:nvSpPr>
        <p:spPr>
          <a:xfrm>
            <a:off x="8119246" y="3069280"/>
            <a:ext cx="3372487" cy="245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65590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EC4938-D2A3-F805-B649-5A73C9D4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Car-t therapies: Most common grade ≥3 side effects reported in pivotal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2E85C-45A8-12C4-7DD4-86E5A1391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378F1E-19D4-4261-FBDF-B4F97B059C0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2254" y="5931318"/>
            <a:ext cx="10352617" cy="774282"/>
          </a:xfrm>
        </p:spPr>
        <p:txBody>
          <a:bodyPr anchor="b"/>
          <a:lstStyle/>
          <a:p>
            <a:r>
              <a:rPr lang="en-GB" sz="1100" baseline="30000" dirty="0"/>
              <a:t>a </a:t>
            </a:r>
            <a:r>
              <a:rPr lang="en-GB" sz="1100" dirty="0"/>
              <a:t>Grade 3-4AEs (preferred term) reported in ≥5% of participants. </a:t>
            </a:r>
            <a:r>
              <a:rPr lang="en-GB" sz="1100" baseline="30000" dirty="0"/>
              <a:t>b </a:t>
            </a:r>
            <a:r>
              <a:rPr lang="en-GB" sz="1100" dirty="0"/>
              <a:t>The clustered term includes the preferred term. Included is one patient who had progression to a grade 5 event. </a:t>
            </a:r>
            <a:r>
              <a:rPr lang="en-GB" sz="1100" baseline="30000" dirty="0"/>
              <a:t>c </a:t>
            </a:r>
            <a:r>
              <a:rPr lang="en-GB" sz="1100" dirty="0"/>
              <a:t>KarMMa: Investigator-identified neurotoxicity was the preferred term. </a:t>
            </a:r>
            <a:r>
              <a:rPr lang="en-GB" sz="1100" baseline="30000" dirty="0"/>
              <a:t>d </a:t>
            </a:r>
            <a:r>
              <a:rPr lang="en-GB" sz="1100" dirty="0"/>
              <a:t>CARTITUDE-1: ICANS reported in 16 (17%) patients, with grade 3–4 events in 2 (2%); other neurotoxicities (events not reported as ICANS [i.e., onset after a period of recovery from cytokine release syndrome and ICANS]) were reported in 12 (12%) patients, eight (8%) with grade 3–4; </a:t>
            </a:r>
            <a:r>
              <a:rPr lang="en-GB" sz="1100" dirty="0">
                <a:solidFill>
                  <a:schemeClr val="tx2"/>
                </a:solidFill>
              </a:rPr>
              <a:t>note that ICANS and other neurotoxicities are not mutually exclusive as eight (8%) of 97 patients had both ICANS and other neurotoxicity of any grade</a:t>
            </a:r>
          </a:p>
          <a:p>
            <a:r>
              <a:rPr lang="en-GB" sz="1100" dirty="0">
                <a:solidFill>
                  <a:schemeClr val="tx2"/>
                </a:solidFill>
              </a:rPr>
              <a:t>AE, adverse event; CAR-T, chimeric antigen receptor T-cell; Cilta-cel, ciltacabtagene autoleucel; ICANS; immune effector cell–associated neurotoxicity syndrome; Ide‑cel, idecabtagene vicleucel; NR, not reported</a:t>
            </a:r>
          </a:p>
          <a:p>
            <a:r>
              <a:rPr lang="en-GB" sz="1100" dirty="0">
                <a:solidFill>
                  <a:schemeClr val="tx2"/>
                </a:solidFill>
              </a:rPr>
              <a:t>1. Munshi N, et al. New Engl J Med. 2021;384:705-716; 2. Berdeja J, et al. Lancet. 2021;398:314-324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5C32E7-725C-337A-1DB0-1C0C0F1D27B8}"/>
              </a:ext>
            </a:extLst>
          </p:cNvPr>
          <p:cNvGraphicFramePr>
            <a:graphicFrameLocks noGrp="1"/>
          </p:cNvGraphicFramePr>
          <p:nvPr/>
        </p:nvGraphicFramePr>
        <p:xfrm>
          <a:off x="3090000" y="1365952"/>
          <a:ext cx="6012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11883286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3600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KarMMa</a:t>
                      </a:r>
                      <a:r>
                        <a:rPr kumimoji="0" lang="en-GB" sz="1200" b="1" i="0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Ide-cel (N=128)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CARTITUDE-1</a:t>
                      </a:r>
                      <a:r>
                        <a:rPr kumimoji="0" lang="en-GB" sz="1200" b="1" i="0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ileron" charset="0"/>
                          <a:cs typeface="Arial" panose="020B0604020202020204" pitchFamily="34" charset="0"/>
                        </a:rPr>
                        <a:t>Cilta-cel (N=97)</a:t>
                      </a:r>
                    </a:p>
                  </a:txBody>
                  <a:tcPr marL="19440" marR="19440" marT="9720" marB="36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(99)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(94)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(89)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(95)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(60)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(68)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(52)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(60)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(39)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(61)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(27)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(50)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9048124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16786720"/>
                  </a:ext>
                </a:extLst>
              </a:tr>
              <a:tr h="216000">
                <a:tc gridSpan="2">
                  <a:txBody>
                    <a:bodyPr/>
                    <a:lstStyle/>
                    <a:p>
                      <a:pPr marL="0" indent="6350">
                        <a:tabLst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indent="6350">
                        <a:tabLst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4475322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Hypophosphatemia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55873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Hypocalcemia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(8)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4947586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3600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release syndrome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(5)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336112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Hyponatremia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261805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3600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Neurotoxic effect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(3)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(9)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2399895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7715593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Aspartate aminotransferase increased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48168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83108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30C69F-C36D-4DFC-886C-E4BB26E9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BISPECIFIC antibodies: Most common grade ≥3 side effects reported in pivotal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7A920-E03F-99EA-4D50-102AF0BDC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62DA6E-D023-F600-5D61-F1F96B72797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0658" y="5953125"/>
            <a:ext cx="10398718" cy="752475"/>
          </a:xfrm>
        </p:spPr>
        <p:txBody>
          <a:bodyPr anchor="b"/>
          <a:lstStyle/>
          <a:p>
            <a:r>
              <a:rPr lang="en-GB" sz="1100" baseline="30000" dirty="0"/>
              <a:t>a </a:t>
            </a:r>
            <a:r>
              <a:rPr lang="en-GB" sz="1100" dirty="0"/>
              <a:t>Grade 3-4 AEs (preferred term) reported in ≥5% of participants. </a:t>
            </a:r>
            <a:r>
              <a:rPr lang="en-GB" sz="1100" baseline="30000" dirty="0"/>
              <a:t>b </a:t>
            </a:r>
            <a:r>
              <a:rPr lang="en-GB" sz="1100" dirty="0"/>
              <a:t>Included contact dermatitis, dermatitis, erythematous rash, generalized exfoliative dermatitis, maculopapular rash, and rash. </a:t>
            </a:r>
            <a:r>
              <a:rPr lang="en-GB" sz="1100" baseline="30000" dirty="0"/>
              <a:t>c </a:t>
            </a:r>
            <a:r>
              <a:rPr lang="en-GB" sz="1100" dirty="0"/>
              <a:t>In MajesTEC-1, events associated with cytokine release syndrome were graded according to the criteria of the American Society for Transplantation and Cellular </a:t>
            </a:r>
            <a:r>
              <a:rPr lang="en-GB" sz="1100" dirty="0">
                <a:solidFill>
                  <a:schemeClr val="tx2"/>
                </a:solidFill>
              </a:rPr>
              <a:t>Therapy</a:t>
            </a:r>
          </a:p>
          <a:p>
            <a:r>
              <a:rPr lang="en-GB" sz="1100" dirty="0">
                <a:solidFill>
                  <a:schemeClr val="tx2"/>
                </a:solidFill>
              </a:rPr>
              <a:t>AE, adverse event; IV, intravenous; NR, not reported; SC, subcutaneous; wk, weeks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100" dirty="0">
                <a:solidFill>
                  <a:schemeClr val="tx2"/>
                </a:solidFill>
              </a:rPr>
              <a:t>1. Lesokhin A, et al. Nat Med. 2023;29:2259-2267; 2. Chari A, et al. New Engl J Med. 2022;387:2232-2244; 3. Moreau P, et al. New Engl J Med. 2022;387:495-505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F83DD2-9BDD-EE92-27FF-50E7F81B1275}"/>
              </a:ext>
            </a:extLst>
          </p:cNvPr>
          <p:cNvGraphicFramePr>
            <a:graphicFrameLocks noGrp="1"/>
          </p:cNvGraphicFramePr>
          <p:nvPr/>
        </p:nvGraphicFramePr>
        <p:xfrm>
          <a:off x="948000" y="1461615"/>
          <a:ext cx="10296000" cy="42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111302349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478510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49546525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85944012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46588923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73631528"/>
                    </a:ext>
                  </a:extLst>
                </a:gridCol>
              </a:tblGrid>
              <a:tr h="48267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 or 4 AEs,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(%)</a:t>
                      </a:r>
                    </a:p>
                  </a:txBody>
                  <a:tcPr marL="3600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MagenetisMM-3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Elranatamab (N=123)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 µg weekly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(N=30)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µg every 2 wk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(N=44)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MonumenTAL-1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 Talquetamab 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doses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(N=102)</a:t>
                      </a:r>
                    </a:p>
                  </a:txBody>
                  <a:tcPr marL="19440" marR="19440" marT="9720" marB="36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MajestTEC-1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Teclistamab</a:t>
                      </a:r>
                      <a:b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(N=165)</a:t>
                      </a:r>
                    </a:p>
                  </a:txBody>
                  <a:tcPr marL="19440" marR="19440" marT="9720" marB="36000" anchor="b"/>
                </a:tc>
                <a:extLst>
                  <a:ext uri="{0D108BD9-81ED-4DB2-BD59-A6C34878D82A}">
                    <a16:rowId xmlns:a16="http://schemas.microsoft.com/office/drawing/2014/main" val="194802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(71)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(87)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(86)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(90)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 (95)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776832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139868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8572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(37)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(23)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(33)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(37)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4044511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(49)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(60)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(32)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(26)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(64)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577412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(24)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(21)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776186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(25)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(40)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(39)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(47)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(33)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836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Leukopenia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(30)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(7)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5909638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Non-hematologic event</a:t>
                      </a:r>
                    </a:p>
                  </a:txBody>
                  <a:tcPr marL="36000" marR="19440" marT="9720" marB="9720"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19440" marT="9720" marB="9720"/>
                </a:tc>
                <a:extLst>
                  <a:ext uri="{0D108BD9-81ED-4DB2-BD59-A6C34878D82A}">
                    <a16:rowId xmlns:a16="http://schemas.microsoft.com/office/drawing/2014/main" val="1934390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Hypophosphatemia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(14)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371336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Rash-related event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(16)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13006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 related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(15)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(12)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165933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(13)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3970283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Hypokalemia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(11)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658561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alanine aminotransferase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350763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aspartate aminotransferase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220219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𝛾-glutamyltransferase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1123775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92075"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release syndrome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3600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(3)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(5)</a:t>
                      </a:r>
                    </a:p>
                  </a:txBody>
                  <a:tcPr marL="19440" marR="19440" marT="9720" marB="9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(1)</a:t>
                      </a:r>
                    </a:p>
                  </a:txBody>
                  <a:tcPr marL="19440" marR="19440" marT="9720" marB="9720"/>
                </a:tc>
                <a:extLst>
                  <a:ext uri="{0D108BD9-81ED-4DB2-BD59-A6C34878D82A}">
                    <a16:rowId xmlns:a16="http://schemas.microsoft.com/office/drawing/2014/main" val="835787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39462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F74EC2-AA25-E526-C331-93BB019EEB2A}"/>
              </a:ext>
            </a:extLst>
          </p:cNvPr>
          <p:cNvSpPr txBox="1">
            <a:spLocks/>
          </p:cNvSpPr>
          <p:nvPr/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all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prevention strategies for t-cell redirection therapies (1/2)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62B91-6C07-EDE9-E5F2-71AB83195D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sz="1050" baseline="30000" dirty="0"/>
              <a:t>a </a:t>
            </a:r>
            <a:r>
              <a:rPr lang="en-GB" sz="1050" dirty="0"/>
              <a:t>Discount monoclonal component that may be responsible for IgG elevation</a:t>
            </a:r>
          </a:p>
          <a:p>
            <a:r>
              <a:rPr lang="en-GB" sz="1050" dirty="0"/>
              <a:t>ANC</a:t>
            </a:r>
            <a:r>
              <a:rPr lang="en-GB" sz="1050" dirty="0">
                <a:solidFill>
                  <a:schemeClr val="tx2"/>
                </a:solidFill>
              </a:rPr>
              <a:t>, absolute neutrophil count; BsAb, bispecific antibody; CAR-T, chimeric antigen receptor T cell; CDC, Centers for Disease Control and Prevention; CMV, cytomegalovirus; </a:t>
            </a:r>
            <a:br>
              <a:rPr lang="en-GB" sz="1050" dirty="0">
                <a:solidFill>
                  <a:schemeClr val="tx2"/>
                </a:solidFill>
              </a:rPr>
            </a:br>
            <a:r>
              <a:rPr lang="en-GB" sz="1050" dirty="0">
                <a:solidFill>
                  <a:schemeClr val="tx2"/>
                </a:solidFill>
              </a:rPr>
              <a:t>COVID-19, coronavirus Disease 2019; PCV(15/20), pneumococcus conjugated vaccine(, 15/20-valent); PPSV23, pneumococcal polysaccharide vaccine, 23-valent</a:t>
            </a:r>
          </a:p>
          <a:p>
            <a:r>
              <a:rPr lang="en-GB" sz="1050" dirty="0">
                <a:solidFill>
                  <a:schemeClr val="tx2"/>
                </a:solidFill>
              </a:rPr>
              <a:t>Mohan M, et al. Br J Haematol. 2023;203:736-746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4A93E0D-33D6-E3F6-4FE5-1B685FE9448D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443370" y="1366581"/>
          <a:ext cx="11305260" cy="401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662182340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4228501604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254705917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Indication/duration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78561958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514179683"/>
                  </a:ext>
                </a:extLst>
              </a:tr>
              <a:tr h="9594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Levofloxacin (or cefdinir or augmentin if allergy/intolerance to fluoroquinolone)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when ANC &lt;500 or per physician discretion and continue until neutrophil recovery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with onset of therapy and administer during the first month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18987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Immunoglobulin replacement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+30 through 1 year. After 1 year continue until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serum IgG &gt;400 mg/dL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second month 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therapy until end of therapy or serum IgG &gt;400 mg/dL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(whichever is longer)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70410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Pneumococcus conjugated vaccine (PCV)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Revaccination can begin 3–6 months after therapy. CDC recommends 1 dose of PCV20 or 1 dose of PCV15 followed by 1 dose of PPSV23 at least 1 year later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 vaccination status prior to starting 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241745420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Herpes Simplex Virus/Varicella Zoster Virus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0085715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Acyclovir or valacyclovir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 and indefinite prophylaxis, irrespective of vaccination status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595816155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Cytomegalovirus (CMV)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724347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Pharmacological prophylaxis not recommended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monitoring not recommended. Monitoring of viral load and CMV-directed therapy recommended in patients with suspected CMV-related disease or otherwise unexplained fever and/or cytopenias or in high-risk patients</a:t>
                      </a:r>
                      <a:endParaRPr lang="en-GB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224790472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40193843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Immunisation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 health authorities' recommendations for immunosuppressed patients. Revaccination 3-6 months after CAR-T therapy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1684537399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4EF439-0E78-CCFF-A2BD-4430970E9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1765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F74EC2-AA25-E526-C331-93BB019EEB2A}"/>
              </a:ext>
            </a:extLst>
          </p:cNvPr>
          <p:cNvSpPr txBox="1">
            <a:spLocks/>
          </p:cNvSpPr>
          <p:nvPr/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all" spc="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prevention strategies for t-cell redirection therapies (2/2)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62B91-6C07-EDE9-E5F2-71AB83195D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sz="1200" baseline="30000" dirty="0"/>
              <a:t>a</a:t>
            </a:r>
            <a:r>
              <a:rPr lang="en-GB" sz="1200" dirty="0"/>
              <a:t> High-risk candidates such as recipients of &gt;1 dose of tocilizumab, use of second line agents such as anakinra or </a:t>
            </a:r>
            <a:r>
              <a:rPr lang="en-GB" sz="1200" dirty="0" err="1"/>
              <a:t>siltuximab</a:t>
            </a:r>
            <a:r>
              <a:rPr lang="en-GB" sz="1200" dirty="0"/>
              <a:t> for management of CRS and ICANS, prolonged and or high dose steroid use (requiring &gt;3 days of ≥10 mg dexamethasone per day with a 7-day period or receiving ≥doses of methylprednisolone ≥1 g per day) should be considered for a more intensive azole based anti-mould prophylaxis</a:t>
            </a:r>
          </a:p>
          <a:p>
            <a:r>
              <a:rPr lang="en-GB" dirty="0"/>
              <a:t>ANC, </a:t>
            </a:r>
            <a:r>
              <a:rPr lang="en-GB" dirty="0">
                <a:solidFill>
                  <a:schemeClr val="tx2"/>
                </a:solidFill>
              </a:rPr>
              <a:t>absolute neutrophil count; BsAb, bispecific antibody; CAR-T, chimeric antigen receptor T cell; HBc Ab, hepatitis B core antibody; HBs Ag, hepatitis B surface antigen; HBV, hepatitis B virus</a:t>
            </a:r>
          </a:p>
          <a:p>
            <a:r>
              <a:rPr lang="en-GB" dirty="0">
                <a:solidFill>
                  <a:schemeClr val="tx2"/>
                </a:solidFill>
              </a:rPr>
              <a:t>Mohan M, et al. Br J Haematol. 2023;203:736-746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4A93E0D-33D6-E3F6-4FE5-1B685FE9448D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443370" y="1366581"/>
          <a:ext cx="11305260" cy="3320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662182340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4228501604"/>
                    </a:ext>
                  </a:extLst>
                </a:gridCol>
                <a:gridCol w="4464630">
                  <a:extLst>
                    <a:ext uri="{9D8B030D-6E8A-4147-A177-3AD203B41FA5}">
                      <a16:colId xmlns:a16="http://schemas.microsoft.com/office/drawing/2014/main" val="254705917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Indication/duration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983857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BsAb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785619588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Influenza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1420319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Immunisation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Seasonal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688197713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Hepatitis B virus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7933328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Entecavir or tenofovir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Carriers of HBV (HBs Ag-positive) or patients with a previous history of HBV infection (HBs Ag-negative, anti-HBc Ab-IgG positive)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989156017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Yeast and mould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9018461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Fluconazole</a:t>
                      </a:r>
                    </a:p>
                  </a:txBody>
                  <a:tcPr marT="28800" marB="2880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when ANC &lt;500 and continue until neutrophil recovery, consider ongoing prophylaxis with anti-mould azole in high-risk patients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662606881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Pneumocystis jirovecii</a:t>
                      </a: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GB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3538495577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Trimethoprim/sulfamethoxazole or dapsone or atovaquone suspension or pentamidine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on Day +30 through 6 months, or until CD4 ≥200/mm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(whichever is longer)</a:t>
                      </a:r>
                    </a:p>
                  </a:txBody>
                  <a:tcPr marT="28800" marB="288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with therapy and continue for its duration or until CD4 ≥200/</a:t>
                      </a:r>
                      <a:r>
                        <a:rPr lang="el-G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(whichever is longer)</a:t>
                      </a:r>
                    </a:p>
                  </a:txBody>
                  <a:tcPr marT="28800" marB="28800" anchor="ctr"/>
                </a:tc>
                <a:extLst>
                  <a:ext uri="{0D108BD9-81ED-4DB2-BD59-A6C34878D82A}">
                    <a16:rowId xmlns:a16="http://schemas.microsoft.com/office/drawing/2014/main" val="2261467189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4EF439-0E78-CCFF-A2BD-4430970E9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54910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C900-5E4C-B600-1845-7B022B21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cardiac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97EA-6702-6BAB-3408-2C50BBAB8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66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BE27DB-7061-08D4-7AA5-F1A8C99BE2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BNP, brain natriuretic peptide; CAD, coronary artery disease; CAR-T, chimeric antigen receptor T-cell therapy; CGA, comprehensive geriatric assessment; CHF, congestive heart failure; CV, cardiovascular; DM, diabetes mellitus; ECG, electrocardiogram; EF, ejection fraction; HD, heart disease; HF, heart failure; HTN, hypertension; MM, multiple myeloma; NT-proBNP, N-terminal pro-B-type natriuretic peptide; TTE, transthoracic echocardiogram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El-Cheikh J, et al. Blood Cancer J. 2023;13:83 </a:t>
            </a:r>
          </a:p>
        </p:txBody>
      </p:sp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id="{8C853A76-BE65-C464-2B7D-D7B6A22ADEEE}"/>
              </a:ext>
            </a:extLst>
          </p:cNvPr>
          <p:cNvGraphicFramePr>
            <a:graphicFrameLocks/>
          </p:cNvGraphicFramePr>
          <p:nvPr/>
        </p:nvGraphicFramePr>
        <p:xfrm>
          <a:off x="620713" y="4035099"/>
          <a:ext cx="10963274" cy="169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during treatment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all agents monitor fluid balance/weight, check for new symptoms (dyspnoea, oedema, chest pain among others), frequent evaluation of concurrent medications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 blood pressure prior to every new treatment cycle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Carfilzomib: electrolytes/ECG, troponin/BNP prior to each cycle; TTE at least every 3 months and prior to reinitiation in case of interruption (required in case symptomatic HF or decrease by 10% or more in EF (to &lt;50%-55%))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Bortezomib/lenalidomide/thalidomide: ECG, troponin and BNP every </a:t>
                      </a:r>
                      <a:b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 cycles and consider TTE at least once per year and as clinically indicated</a:t>
                      </a:r>
                    </a:p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Novel therapies including bispecific agents/CAR-T: ECG, troponin/BNP and TTE as clinically indicated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  <p:sp>
        <p:nvSpPr>
          <p:cNvPr id="17" name="Down Arrow 16">
            <a:extLst>
              <a:ext uri="{FF2B5EF4-FFF2-40B4-BE49-F238E27FC236}">
                <a16:creationId xmlns:a16="http://schemas.microsoft.com/office/drawing/2014/main" id="{F463F8E0-3183-8EEE-300E-11DFFF0078C1}"/>
              </a:ext>
            </a:extLst>
          </p:cNvPr>
          <p:cNvSpPr/>
          <p:nvPr/>
        </p:nvSpPr>
        <p:spPr>
          <a:xfrm>
            <a:off x="5786438" y="3641816"/>
            <a:ext cx="619125" cy="399062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Content Placeholder 12">
            <a:extLst>
              <a:ext uri="{FF2B5EF4-FFF2-40B4-BE49-F238E27FC236}">
                <a16:creationId xmlns:a16="http://schemas.microsoft.com/office/drawing/2014/main" id="{EE148739-6744-D506-E581-A206DF75E4E9}"/>
              </a:ext>
            </a:extLst>
          </p:cNvPr>
          <p:cNvGraphicFramePr>
            <a:graphicFrameLocks/>
          </p:cNvGraphicFramePr>
          <p:nvPr/>
        </p:nvGraphicFramePr>
        <p:xfrm>
          <a:off x="620713" y="2687474"/>
          <a:ext cx="10963274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stratify patients according to these factors and specific treatment for risk of CV toxicity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Optimise pre-existing conditions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Low-risk</a:t>
                      </a:r>
                    </a:p>
                    <a:p>
                      <a:pPr marL="0" indent="0" algn="ctr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(consider cardiology referral)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(cardiology/cardio-oncology referral is recommended)</a:t>
                      </a:r>
                    </a:p>
                    <a:p>
                      <a:pPr marL="0" indent="0" algn="ctr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 dose reduction 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  <p:sp>
        <p:nvSpPr>
          <p:cNvPr id="18" name="Down Arrow 17">
            <a:extLst>
              <a:ext uri="{FF2B5EF4-FFF2-40B4-BE49-F238E27FC236}">
                <a16:creationId xmlns:a16="http://schemas.microsoft.com/office/drawing/2014/main" id="{38AD90C8-05B8-F599-EA83-34E9F7DAD5AE}"/>
              </a:ext>
            </a:extLst>
          </p:cNvPr>
          <p:cNvSpPr/>
          <p:nvPr/>
        </p:nvSpPr>
        <p:spPr>
          <a:xfrm>
            <a:off x="5786438" y="2284964"/>
            <a:ext cx="619125" cy="399062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7547752B-6032-DE30-80AD-0AA3A03918E7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20713" y="1187450"/>
          <a:ext cx="10963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7">
                  <a:extLst>
                    <a:ext uri="{9D8B030D-6E8A-4147-A177-3AD203B41FA5}">
                      <a16:colId xmlns:a16="http://schemas.microsoft.com/office/drawing/2014/main" val="2523797038"/>
                    </a:ext>
                  </a:extLst>
                </a:gridCol>
                <a:gridCol w="5481637">
                  <a:extLst>
                    <a:ext uri="{9D8B030D-6E8A-4147-A177-3AD203B41FA5}">
                      <a16:colId xmlns:a16="http://schemas.microsoft.com/office/drawing/2014/main" val="21549096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evaluation (prior to initiation or any change in MM treatment regimen)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72548"/>
                  </a:ext>
                </a:extLst>
              </a:tr>
              <a:tr h="251703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Comorbidities and CV risk factors (smoking, HTN, DM, CHF, CAD, valvular HD, renal insufficiency, among others)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CGA for elderly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 for all patients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TTE advised for all patients (required for high-risk patients)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Biomarkers (troponin and NT-proBNP among others)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21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34080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35B8-F846-16CF-4588-1889D40C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assessment for THROMBOSIS</a:t>
            </a:r>
          </a:p>
        </p:txBody>
      </p:sp>
      <p:pic>
        <p:nvPicPr>
          <p:cNvPr id="17" name="Picture 16" descr="A diagram of a disease&#10;&#10;Description automatically generated with medium confidence">
            <a:extLst>
              <a:ext uri="{FF2B5EF4-FFF2-40B4-BE49-F238E27FC236}">
                <a16:creationId xmlns:a16="http://schemas.microsoft.com/office/drawing/2014/main" id="{AE8E4DBC-B5BB-2BD5-9820-6689C99A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88" y="836712"/>
            <a:ext cx="7833273" cy="4734586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03A687E-967F-4261-A76C-06D44EF9988D}"/>
              </a:ext>
            </a:extLst>
          </p:cNvPr>
          <p:cNvSpPr txBox="1">
            <a:spLocks/>
          </p:cNvSpPr>
          <p:nvPr/>
        </p:nvSpPr>
        <p:spPr>
          <a:xfrm>
            <a:off x="620183" y="5805264"/>
            <a:ext cx="10300353" cy="9162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BMI, body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 index; EPO, recombinant erythropoietin; IMiD, immunomodulatory agent; MM, multiple myeloma; VTE, venous thromboembolism </a:t>
            </a:r>
          </a:p>
          <a:p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Fotiou D, et al. Cancers (Basel). 2022;14:</a:t>
            </a:r>
            <a:r>
              <a:rPr lang="en-GB" dirty="0">
                <a:solidFill>
                  <a:schemeClr val="tx2"/>
                </a:solidFill>
              </a:rPr>
              <a:t>6216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FA9B5-B587-2040-4870-082102817D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67</a:t>
            </a:fld>
            <a:endParaRPr lang="en-GB" dirty="0"/>
          </a:p>
        </p:txBody>
      </p:sp>
      <p:pic>
        <p:nvPicPr>
          <p:cNvPr id="12" name="Picture 11" descr="An iceberg in the water&#10;&#10;Description automatically generated">
            <a:extLst>
              <a:ext uri="{FF2B5EF4-FFF2-40B4-BE49-F238E27FC236}">
                <a16:creationId xmlns:a16="http://schemas.microsoft.com/office/drawing/2014/main" id="{778A8098-D7CA-C377-B719-C808A4B27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26796"/>
          <a:stretch/>
        </p:blipFill>
        <p:spPr>
          <a:xfrm>
            <a:off x="1845640" y="809736"/>
            <a:ext cx="8507827" cy="4964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E5735B-ADC8-1A7E-4774-008BD4A5F954}"/>
              </a:ext>
            </a:extLst>
          </p:cNvPr>
          <p:cNvSpPr txBox="1"/>
          <p:nvPr/>
        </p:nvSpPr>
        <p:spPr>
          <a:xfrm>
            <a:off x="5196365" y="1525463"/>
            <a:ext cx="150076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THROMBOEMBOLIC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BA531-0023-5AE3-112A-9FD3FDC3BD82}"/>
              </a:ext>
            </a:extLst>
          </p:cNvPr>
          <p:cNvSpPr txBox="1"/>
          <p:nvPr/>
        </p:nvSpPr>
        <p:spPr>
          <a:xfrm>
            <a:off x="1909877" y="4627243"/>
            <a:ext cx="34929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Multiparametric thromboembolic risk in MM patients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F1E6DC-A33D-35FB-65A0-F00FCC45FB50}"/>
              </a:ext>
            </a:extLst>
          </p:cNvPr>
          <p:cNvSpPr/>
          <p:nvPr/>
        </p:nvSpPr>
        <p:spPr>
          <a:xfrm>
            <a:off x="2991103" y="3224638"/>
            <a:ext cx="1552321" cy="553998"/>
          </a:xfrm>
          <a:prstGeom prst="roundRect">
            <a:avLst>
              <a:gd name="adj" fmla="val 10567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New diagnosis of MM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disease burden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at relapse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Hyperviscosity</a:t>
            </a:r>
            <a:endParaRPr lang="en-GB" sz="800" dirty="0">
              <a:solidFill>
                <a:schemeClr val="bg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AC6ADC-2476-9B97-1423-F486C2FD5709}"/>
              </a:ext>
            </a:extLst>
          </p:cNvPr>
          <p:cNvCxnSpPr>
            <a:cxnSpLocks/>
          </p:cNvCxnSpPr>
          <p:nvPr/>
        </p:nvCxnSpPr>
        <p:spPr>
          <a:xfrm flipV="1">
            <a:off x="2896471" y="2637108"/>
            <a:ext cx="0" cy="1934892"/>
          </a:xfrm>
          <a:prstGeom prst="line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5CBA3E-3C77-610F-3B42-FD0C4E7D6A80}"/>
              </a:ext>
            </a:extLst>
          </p:cNvPr>
          <p:cNvCxnSpPr>
            <a:cxnSpLocks/>
          </p:cNvCxnSpPr>
          <p:nvPr/>
        </p:nvCxnSpPr>
        <p:spPr>
          <a:xfrm flipV="1">
            <a:off x="2896471" y="4834902"/>
            <a:ext cx="0" cy="545481"/>
          </a:xfrm>
          <a:prstGeom prst="line">
            <a:avLst/>
          </a:prstGeom>
          <a:ln>
            <a:solidFill>
              <a:schemeClr val="bg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EB4FA5E-FC89-FD4F-3507-787B345EFB21}"/>
              </a:ext>
            </a:extLst>
          </p:cNvPr>
          <p:cNvSpPr/>
          <p:nvPr/>
        </p:nvSpPr>
        <p:spPr>
          <a:xfrm>
            <a:off x="3440153" y="2605715"/>
            <a:ext cx="841504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4F644-DDA9-A1BC-10B7-8EA3D26BB633}"/>
              </a:ext>
            </a:extLst>
          </p:cNvPr>
          <p:cNvSpPr txBox="1"/>
          <p:nvPr/>
        </p:nvSpPr>
        <p:spPr>
          <a:xfrm>
            <a:off x="6892089" y="1748910"/>
            <a:ext cx="334386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1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Threshold for thromboembolic event presentation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31E571-46B1-6940-80B8-2E17D7E00AF7}"/>
              </a:ext>
            </a:extLst>
          </p:cNvPr>
          <p:cNvSpPr/>
          <p:nvPr/>
        </p:nvSpPr>
        <p:spPr>
          <a:xfrm>
            <a:off x="8110929" y="2666766"/>
            <a:ext cx="1942180" cy="660926"/>
          </a:xfrm>
          <a:prstGeom prst="roundRect">
            <a:avLst>
              <a:gd name="adj" fmla="val 10567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IMiDs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dose dexamethasone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Multiagent chemotherapy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Carfilzomib-based combinations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EPO use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43C705-A8F6-4715-0BA0-EFE5E4352AF8}"/>
              </a:ext>
            </a:extLst>
          </p:cNvPr>
          <p:cNvSpPr/>
          <p:nvPr/>
        </p:nvSpPr>
        <p:spPr>
          <a:xfrm>
            <a:off x="7253158" y="2744118"/>
            <a:ext cx="841504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b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myeloma</a:t>
            </a:r>
            <a:b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635394F-4F7A-11BE-CA38-1D3340E46C6C}"/>
              </a:ext>
            </a:extLst>
          </p:cNvPr>
          <p:cNvSpPr/>
          <p:nvPr/>
        </p:nvSpPr>
        <p:spPr>
          <a:xfrm>
            <a:off x="7657669" y="3969317"/>
            <a:ext cx="3038906" cy="1473400"/>
          </a:xfrm>
          <a:prstGeom prst="roundRect">
            <a:avLst>
              <a:gd name="adj" fmla="val 4156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Advanced age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Increased BMI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Immobility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Frequent hospitalisations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Acute infection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Central venous catheter insertion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Prior VTE or other thrombotic history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Family history of VTE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Recent surgery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Comorbidities that confer thrombotic risk</a:t>
            </a:r>
          </a:p>
          <a:p>
            <a:pPr marL="92075" indent="-9207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Thrombophilia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41BE34F-CBEB-E43A-82EE-4F8BCAD28445}"/>
              </a:ext>
            </a:extLst>
          </p:cNvPr>
          <p:cNvSpPr/>
          <p:nvPr/>
        </p:nvSpPr>
        <p:spPr>
          <a:xfrm>
            <a:off x="6753768" y="4435670"/>
            <a:ext cx="891891" cy="506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Patient-specific risk factors</a:t>
            </a:r>
          </a:p>
        </p:txBody>
      </p:sp>
      <p:pic>
        <p:nvPicPr>
          <p:cNvPr id="37" name="Graphic 36" descr="Germ with solid fill">
            <a:extLst>
              <a:ext uri="{FF2B5EF4-FFF2-40B4-BE49-F238E27FC236}">
                <a16:creationId xmlns:a16="http://schemas.microsoft.com/office/drawing/2014/main" id="{47C1403A-2657-E97B-2808-FC00F6F57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327" y="2618683"/>
            <a:ext cx="305701" cy="305701"/>
          </a:xfrm>
          <a:prstGeom prst="rect">
            <a:avLst/>
          </a:prstGeom>
        </p:spPr>
      </p:pic>
      <p:pic>
        <p:nvPicPr>
          <p:cNvPr id="39" name="Graphic 38" descr="Germ with solid fill">
            <a:extLst>
              <a:ext uri="{FF2B5EF4-FFF2-40B4-BE49-F238E27FC236}">
                <a16:creationId xmlns:a16="http://schemas.microsoft.com/office/drawing/2014/main" id="{CE0D198E-B430-2D10-069D-ADC7237C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2028" y="2744118"/>
            <a:ext cx="172278" cy="172278"/>
          </a:xfrm>
          <a:prstGeom prst="rect">
            <a:avLst/>
          </a:prstGeom>
        </p:spPr>
      </p:pic>
      <p:pic>
        <p:nvPicPr>
          <p:cNvPr id="40" name="Graphic 39" descr="Germ with solid fill">
            <a:extLst>
              <a:ext uri="{FF2B5EF4-FFF2-40B4-BE49-F238E27FC236}">
                <a16:creationId xmlns:a16="http://schemas.microsoft.com/office/drawing/2014/main" id="{4A7CBF5B-EA45-524A-1CDB-440BF77F6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507678" y="2715543"/>
            <a:ext cx="172278" cy="17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52237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EAB8-DBFC-A8C2-2C01-3F7773CC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Thrombosis: risk assessment AND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6D99-D5C8-C356-71C4-9466F8D7A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68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65A468-D0E2-B508-0E17-A4B64780BA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79201"/>
            <a:ext cx="9628412" cy="326400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3000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DOAC preferred. DOAC, direct oral anticoagulant; IWMG, International Myeloma Working Group; LMWH, low molecular weight heparin; RAM, risk assessment model; R</a:t>
            </a:r>
            <a:r>
              <a:rPr lang="en-GB" dirty="0"/>
              <a:t>R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MM, relapsed/refractory multiple myeloma; VTE, venous thromboembolism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kumimoji="0" lang="en-GB" sz="12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kumimoji="0" lang="en-GB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Fotiou D, et al. Cancers (Basel). 2022;14:</a:t>
            </a:r>
            <a:r>
              <a:rPr lang="en-GB" dirty="0">
                <a:solidFill>
                  <a:schemeClr val="tx2"/>
                </a:solidFill>
              </a:rPr>
              <a:t>6216</a:t>
            </a:r>
            <a:endParaRPr kumimoji="0" lang="en-GB" sz="1200" b="0" i="0" u="none" strike="noStrike" kern="1200" cap="none" spc="-3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61A31DE-EF5C-44E6-B385-E60C19E4DDFC}"/>
              </a:ext>
            </a:extLst>
          </p:cNvPr>
          <p:cNvSpPr txBox="1">
            <a:spLocks/>
          </p:cNvSpPr>
          <p:nvPr/>
        </p:nvSpPr>
        <p:spPr>
          <a:xfrm>
            <a:off x="1519353" y="958739"/>
            <a:ext cx="9153294" cy="864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accent1"/>
                </a:solidFill>
              </a:rPr>
              <a:t>Newly diagnosed or RRMM patient</a:t>
            </a:r>
          </a:p>
          <a:p>
            <a:pPr marL="0" indent="0" algn="ctr">
              <a:buNone/>
            </a:pPr>
            <a:r>
              <a:rPr lang="en-GB" sz="1400" b="1" dirty="0">
                <a:solidFill>
                  <a:schemeClr val="accent1"/>
                </a:solidFill>
              </a:rPr>
              <a:t>Perform a thorough VTE assessment</a:t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>Use IMWG, IMPEDE-VTE or SAVED risk scores</a:t>
            </a:r>
            <a:br>
              <a:rPr lang="en-GB" sz="1400" b="1" dirty="0">
                <a:solidFill>
                  <a:schemeClr val="accent1"/>
                </a:solidFill>
              </a:rPr>
            </a:b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76500-48F8-D59F-D0C1-C81FCBCD8C2A}"/>
              </a:ext>
            </a:extLst>
          </p:cNvPr>
          <p:cNvSpPr txBox="1"/>
          <p:nvPr/>
        </p:nvSpPr>
        <p:spPr>
          <a:xfrm>
            <a:off x="8915870" y="1271241"/>
            <a:ext cx="2171229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Constant re-evaluation of</a:t>
            </a:r>
            <a:b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thrombotic risk throughout</a:t>
            </a:r>
            <a:b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disease course</a:t>
            </a:r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2CD3BC8B-9028-7FF6-A22B-0B9BE523B361}"/>
              </a:ext>
            </a:extLst>
          </p:cNvPr>
          <p:cNvSpPr/>
          <p:nvPr/>
        </p:nvSpPr>
        <p:spPr>
          <a:xfrm flipV="1">
            <a:off x="8395252" y="1306328"/>
            <a:ext cx="371061" cy="487075"/>
          </a:xfrm>
          <a:prstGeom prst="curved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D9B1B3A-0819-D785-281D-FA528D4CDD6F}"/>
              </a:ext>
            </a:extLst>
          </p:cNvPr>
          <p:cNvGraphicFramePr>
            <a:graphicFrameLocks noGrp="1"/>
          </p:cNvGraphicFramePr>
          <p:nvPr/>
        </p:nvGraphicFramePr>
        <p:xfrm>
          <a:off x="1519352" y="2115373"/>
          <a:ext cx="9153296" cy="944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324">
                  <a:extLst>
                    <a:ext uri="{9D8B030D-6E8A-4147-A177-3AD203B41FA5}">
                      <a16:colId xmlns:a16="http://schemas.microsoft.com/office/drawing/2014/main" val="306213506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1008200982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3420300295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505769515"/>
                    </a:ext>
                  </a:extLst>
                </a:gridCol>
              </a:tblGrid>
              <a:tr h="14860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209091"/>
                  </a:ext>
                </a:extLst>
              </a:tr>
              <a:tr h="445822">
                <a:tc>
                  <a:txBody>
                    <a:bodyPr/>
                    <a:lstStyle/>
                    <a:p>
                      <a:pPr marL="177800" indent="-1778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points by IMWG</a:t>
                      </a:r>
                    </a:p>
                    <a:p>
                      <a:pPr marL="177800" indent="-17780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points by IMPEDE-VTE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point by IMWG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≤3 by IMPEDE-VTE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 by SAVED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by IMWG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 and ≥8 by IMPEDE-VTE</a:t>
                      </a:r>
                    </a:p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by SAVED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lvl="0" indent="-6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currently defined based on available RAMs and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657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68FA4A-B61B-428C-A2AA-49D81450710E}"/>
              </a:ext>
            </a:extLst>
          </p:cNvPr>
          <p:cNvGraphicFramePr>
            <a:graphicFrameLocks noGrp="1"/>
          </p:cNvGraphicFramePr>
          <p:nvPr/>
        </p:nvGraphicFramePr>
        <p:xfrm>
          <a:off x="1519352" y="3516549"/>
          <a:ext cx="9153296" cy="2026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324">
                  <a:extLst>
                    <a:ext uri="{9D8B030D-6E8A-4147-A177-3AD203B41FA5}">
                      <a16:colId xmlns:a16="http://schemas.microsoft.com/office/drawing/2014/main" val="306213506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1008200982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3420300295"/>
                    </a:ext>
                  </a:extLst>
                </a:gridCol>
                <a:gridCol w="2288324">
                  <a:extLst>
                    <a:ext uri="{9D8B030D-6E8A-4147-A177-3AD203B41FA5}">
                      <a16:colId xmlns:a16="http://schemas.microsoft.com/office/drawing/2014/main" val="505769515"/>
                    </a:ext>
                  </a:extLst>
                </a:gridCol>
              </a:tblGrid>
              <a:tr h="445822"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thromboprophylaxis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Aspirin 81-325 mg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 mg preferred)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LMWH (enoxaparin 40 mg or equivalent) or DOAC*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(rivaroxaban/apixaban)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Prophylactic dose</a:t>
                      </a:r>
                      <a:b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therapeutic dose warfarin</a:t>
                      </a:r>
                      <a:endParaRPr lang="en-GB" sz="1200" dirty="0">
                        <a:highlight>
                          <a:srgbClr val="00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Therapeutic dose LMWH or DOAC or warfarin</a:t>
                      </a:r>
                      <a:b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data or guidelines to currently support this practice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65726"/>
                  </a:ext>
                </a:extLst>
              </a:tr>
              <a:tr h="445822">
                <a:tc gridSpan="4"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Bleeding risk, renal function, platelet count, concomitant medication and patient choice taken into consideration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thromboprophylaxis for at least 6 months and consider downgrading if the disease is in remission or upgrading based on changes in thrombotic risk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135864"/>
                  </a:ext>
                </a:extLst>
              </a:tr>
            </a:tbl>
          </a:graphicData>
        </a:graphic>
      </p:graphicFrame>
      <p:sp>
        <p:nvSpPr>
          <p:cNvPr id="15" name="Down Arrow 14">
            <a:extLst>
              <a:ext uri="{FF2B5EF4-FFF2-40B4-BE49-F238E27FC236}">
                <a16:creationId xmlns:a16="http://schemas.microsoft.com/office/drawing/2014/main" id="{FF9332D6-7CB1-361C-3CB3-B6138CF0313B}"/>
              </a:ext>
            </a:extLst>
          </p:cNvPr>
          <p:cNvSpPr/>
          <p:nvPr/>
        </p:nvSpPr>
        <p:spPr>
          <a:xfrm>
            <a:off x="5871645" y="3117487"/>
            <a:ext cx="448710" cy="31151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861133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F458-0B24-0C02-C1AE-AB69E1E4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Frailty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E305A-AADC-E66A-ABBD-ECAAB0163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69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A4C665-96B4-8A58-D1F1-C663409F2E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72001"/>
            <a:ext cx="10664043" cy="333600"/>
          </a:xfrm>
        </p:spPr>
        <p:txBody>
          <a:bodyPr anchor="b" anchorCtr="0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CCI, Charlson Comorbidity Index; CRP, C-reactive protein; CT, computed tomography; ECOG, Eastern Cooperative Oncology Group; EORTC QoL, European Organisation for Research and Treatment of Cancer quality of life; IMWG, International Myeloma Working Group; ISS, International Staging System for Multiple Myeloma; MRP, UK Myeloma Research Alliance Risk Profile; </a:t>
            </a: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NT-proBNP, N-terminal pro-B-type natriuretic peptide; R-MCI, Revised Myeloma Comorbidity Index; WHO, World Health Organization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1200" cap="none" spc="-3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Bonello F, et al. Cancers (Basel). 2020;12:3106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085EE4-19FB-58E7-07CF-6A76137A0F4E}"/>
              </a:ext>
            </a:extLst>
          </p:cNvPr>
          <p:cNvSpPr/>
          <p:nvPr/>
        </p:nvSpPr>
        <p:spPr>
          <a:xfrm>
            <a:off x="1673963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R-MCI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Renal function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function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Frailty evaluation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Karnofsky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Cytogenetics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stage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Circulating CRP levels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9DBF2-2433-27A2-3817-4A764853C3AA}"/>
              </a:ext>
            </a:extLst>
          </p:cNvPr>
          <p:cNvSpPr txBox="1"/>
          <p:nvPr/>
        </p:nvSpPr>
        <p:spPr>
          <a:xfrm>
            <a:off x="1760152" y="435000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Fit</a:t>
            </a:r>
            <a:b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≤3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3F7F5-DA9C-1BDE-FE62-E8A9CA38DBE5}"/>
              </a:ext>
            </a:extLst>
          </p:cNvPr>
          <p:cNvSpPr txBox="1"/>
          <p:nvPr/>
        </p:nvSpPr>
        <p:spPr>
          <a:xfrm>
            <a:off x="2523481" y="435000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Intermediate fit</a:t>
            </a:r>
            <a:b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4-6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16C510-DA15-EA0C-7BEE-2AF340C03E6C}"/>
              </a:ext>
            </a:extLst>
          </p:cNvPr>
          <p:cNvSpPr txBox="1"/>
          <p:nvPr/>
        </p:nvSpPr>
        <p:spPr>
          <a:xfrm>
            <a:off x="3687560" y="435000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</a:t>
            </a:r>
            <a:b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&gt;6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6ADDB-5FED-122A-768B-60BC9A09CC51}"/>
              </a:ext>
            </a:extLst>
          </p:cNvPr>
          <p:cNvSpPr txBox="1"/>
          <p:nvPr/>
        </p:nvSpPr>
        <p:spPr>
          <a:xfrm>
            <a:off x="1759351" y="5623458"/>
            <a:ext cx="702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Low risk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38C3B-8E79-5B93-DDA7-6C575355ACFD}"/>
              </a:ext>
            </a:extLst>
          </p:cNvPr>
          <p:cNvSpPr txBox="1"/>
          <p:nvPr/>
        </p:nvSpPr>
        <p:spPr>
          <a:xfrm>
            <a:off x="2609242" y="5623458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Medium risk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5B99C9-76DF-C047-D5FD-2DD5008ED3C2}"/>
              </a:ext>
            </a:extLst>
          </p:cNvPr>
          <p:cNvSpPr txBox="1"/>
          <p:nvPr/>
        </p:nvSpPr>
        <p:spPr>
          <a:xfrm>
            <a:off x="3674736" y="5623458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80AADF4-BF06-456B-28CE-56BC5415754C}"/>
              </a:ext>
            </a:extLst>
          </p:cNvPr>
          <p:cNvSpPr/>
          <p:nvPr/>
        </p:nvSpPr>
        <p:spPr>
          <a:xfrm>
            <a:off x="1673963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INCL. PROGNOSTIC FEATURES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97BCBC-C25F-8F5F-ABFB-15CC61130477}"/>
              </a:ext>
            </a:extLst>
          </p:cNvPr>
          <p:cNvSpPr/>
          <p:nvPr/>
        </p:nvSpPr>
        <p:spPr>
          <a:xfrm>
            <a:off x="4682207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 CLINIC SCORE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performance status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Circulating NT-proBNP levels</a:t>
            </a: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SARCOPENIA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mass: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3</a:t>
            </a:r>
            <a:r>
              <a:rPr lang="en-GB" sz="105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lumbar vertebra area</a:t>
            </a: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function: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grip strength</a:t>
            </a: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performance: </a:t>
            </a: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 speed, etc.</a:t>
            </a:r>
          </a:p>
          <a:p>
            <a:pPr marL="171450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GB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SENESCENCE BIOMARKERS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0C375-4269-0E4F-19BF-57CDDEFD8A3B}"/>
              </a:ext>
            </a:extLst>
          </p:cNvPr>
          <p:cNvSpPr txBox="1"/>
          <p:nvPr/>
        </p:nvSpPr>
        <p:spPr>
          <a:xfrm>
            <a:off x="4823913" y="370570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C73A1F-33D3-089F-6A32-7E872041CA2D}"/>
              </a:ext>
            </a:extLst>
          </p:cNvPr>
          <p:cNvSpPr/>
          <p:nvPr/>
        </p:nvSpPr>
        <p:spPr>
          <a:xfrm>
            <a:off x="4682207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INCL. OBJECTIVE PARAMETERS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A545F72-A028-99DC-8E9D-825401C75545}"/>
              </a:ext>
            </a:extLst>
          </p:cNvPr>
          <p:cNvSpPr/>
          <p:nvPr/>
        </p:nvSpPr>
        <p:spPr>
          <a:xfrm>
            <a:off x="7710331" y="2960942"/>
            <a:ext cx="2808000" cy="2925508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t" anchorCtr="0"/>
          <a:lstStyle/>
          <a:p>
            <a:r>
              <a:rPr lang="en-GB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FRAILTY SCORE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</a:p>
          <a:p>
            <a:pPr marL="357188" lvl="1" indent="-179388">
              <a:spcAft>
                <a:spcPts val="300"/>
              </a:spcAft>
              <a:buClr>
                <a:schemeClr val="accent6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CCI</a:t>
            </a:r>
          </a:p>
          <a:p>
            <a:pPr marL="171450" indent="-1714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performance status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GB" sz="105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QUALITY-OF-LIFE QUESTIONNAIRE</a:t>
            </a:r>
          </a:p>
          <a:p>
            <a:pPr marL="171450" indent="-17145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Patient-reported functional status</a:t>
            </a:r>
          </a:p>
          <a:p>
            <a:pPr marL="357188" lvl="1" indent="-179388">
              <a:buClr>
                <a:schemeClr val="accent6"/>
              </a:buClr>
              <a:buFont typeface="System Font Regular"/>
              <a:buChar char="–"/>
            </a:pPr>
            <a:r>
              <a:rPr lang="en-GB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EORTC QoL questionnaire C30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48430-4E7A-02F2-D1FF-20070CF59C43}"/>
              </a:ext>
            </a:extLst>
          </p:cNvPr>
          <p:cNvSpPr txBox="1"/>
          <p:nvPr/>
        </p:nvSpPr>
        <p:spPr>
          <a:xfrm>
            <a:off x="8188100" y="3948568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None-frail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0-1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2F93882-19F9-C8F6-F761-66AB7EE69819}"/>
              </a:ext>
            </a:extLst>
          </p:cNvPr>
          <p:cNvSpPr/>
          <p:nvPr/>
        </p:nvSpPr>
        <p:spPr>
          <a:xfrm>
            <a:off x="7710331" y="2591728"/>
            <a:ext cx="2808000" cy="314815"/>
          </a:xfrm>
          <a:prstGeom prst="roundRect">
            <a:avLst>
              <a:gd name="adj" fmla="val 1044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SIMPLIFIED ASSESSMENTS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73AA19-F00E-0E1F-F922-F6B4C2B695B7}"/>
              </a:ext>
            </a:extLst>
          </p:cNvPr>
          <p:cNvSpPr txBox="1"/>
          <p:nvPr/>
        </p:nvSpPr>
        <p:spPr>
          <a:xfrm>
            <a:off x="5412906" y="370570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2006D9-59BB-323E-AF9E-41B1B1E3134F}"/>
              </a:ext>
            </a:extLst>
          </p:cNvPr>
          <p:cNvSpPr txBox="1"/>
          <p:nvPr/>
        </p:nvSpPr>
        <p:spPr>
          <a:xfrm>
            <a:off x="6021135" y="3705702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III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ABF2BF-66F3-87A7-C3FA-920B6EDC8CDB}"/>
              </a:ext>
            </a:extLst>
          </p:cNvPr>
          <p:cNvSpPr txBox="1"/>
          <p:nvPr/>
        </p:nvSpPr>
        <p:spPr>
          <a:xfrm>
            <a:off x="6658004" y="370570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IV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884619-7EC8-0E7C-3A6C-C04E0E712250}"/>
              </a:ext>
            </a:extLst>
          </p:cNvPr>
          <p:cNvSpPr txBox="1"/>
          <p:nvPr/>
        </p:nvSpPr>
        <p:spPr>
          <a:xfrm>
            <a:off x="9175118" y="394856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score ≥2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4E2206A-0AB5-F626-23BB-BB125C0D1824}"/>
              </a:ext>
            </a:extLst>
          </p:cNvPr>
          <p:cNvSpPr/>
          <p:nvPr/>
        </p:nvSpPr>
        <p:spPr>
          <a:xfrm>
            <a:off x="1673963" y="886715"/>
            <a:ext cx="8844368" cy="1605359"/>
          </a:xfrm>
          <a:prstGeom prst="roundRect">
            <a:avLst>
              <a:gd name="adj" fmla="val 336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0" rIns="2160000" rtlCol="0" anchor="t" anchorCtr="0"/>
          <a:lstStyle/>
          <a:p>
            <a:pPr algn="ctr"/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IMWG FRAILTY SCORE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Comorbidities: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CCI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Patient-reported functional status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Katz Index of Independence in Activities of Daily Living</a:t>
            </a:r>
          </a:p>
          <a:p>
            <a:pPr marL="357188" lvl="1" indent="-179388">
              <a:buClr>
                <a:schemeClr val="accent1"/>
              </a:buClr>
              <a:buFont typeface="System Font Regular"/>
              <a:buChar char="–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Lawton Instrumental Activities of Daily Living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008988-A9EB-4D91-FE7F-24012BB9E95C}"/>
              </a:ext>
            </a:extLst>
          </p:cNvPr>
          <p:cNvSpPr txBox="1"/>
          <p:nvPr/>
        </p:nvSpPr>
        <p:spPr>
          <a:xfrm>
            <a:off x="8397253" y="1300355"/>
            <a:ext cx="108715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00B05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Fit = score 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F5542D-0E94-E301-6A5C-B57FE46B98A4}"/>
              </a:ext>
            </a:extLst>
          </p:cNvPr>
          <p:cNvSpPr txBox="1"/>
          <p:nvPr/>
        </p:nvSpPr>
        <p:spPr>
          <a:xfrm>
            <a:off x="8362788" y="1548005"/>
            <a:ext cx="200086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FFC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Intermediate fit = score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099F96-C375-D40D-EA46-1EA9E4FAFADC}"/>
              </a:ext>
            </a:extLst>
          </p:cNvPr>
          <p:cNvSpPr txBox="1"/>
          <p:nvPr/>
        </p:nvSpPr>
        <p:spPr>
          <a:xfrm>
            <a:off x="8392444" y="1795655"/>
            <a:ext cx="130837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Frail = score ≥2</a:t>
            </a:r>
          </a:p>
        </p:txBody>
      </p:sp>
    </p:spTree>
    <p:extLst>
      <p:ext uri="{BB962C8B-B14F-4D97-AF65-F5344CB8AC3E}">
        <p14:creationId xmlns:p14="http://schemas.microsoft.com/office/powerpoint/2010/main" val="41765447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F2CD-DBD2-7FB4-9AC8-388DA17B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42194"/>
          </a:xfrm>
        </p:spPr>
        <p:txBody>
          <a:bodyPr>
            <a:normAutofit/>
          </a:bodyPr>
          <a:lstStyle/>
          <a:p>
            <a:r>
              <a:rPr lang="en-GB" sz="3200" dirty="0"/>
              <a:t>Challenge of optimising treatment for early RRMM in the era of multiple novel therapies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106EA5-B31C-564B-A858-F9C4059D8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400" y="4680000"/>
            <a:ext cx="10972800" cy="1655762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GB" altLang="es-ES" sz="3200" b="1" dirty="0"/>
              <a:t>Assoc. Prof. Karthik Ramasamy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GB" altLang="es-ES" sz="2400" b="1" dirty="0" err="1"/>
              <a:t>Hematologist</a:t>
            </a:r>
            <a:r>
              <a:rPr lang="en-GB" altLang="es-ES" sz="2400" b="1" dirty="0"/>
              <a:t>-Oncologist</a:t>
            </a:r>
            <a:br>
              <a:rPr lang="en-GB" altLang="es-ES" sz="2400" b="1" dirty="0"/>
            </a:br>
            <a:r>
              <a:rPr lang="en-GB" altLang="es-ES" sz="2400" b="1" dirty="0"/>
              <a:t>Oxford University Hospitals NHS Trust, 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EF8DC-FA6A-46C5-62E1-9D67A379A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1C25E-F829-0E7F-8A82-1771B44FF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04"/>
          <a:stretch/>
        </p:blipFill>
        <p:spPr>
          <a:xfrm>
            <a:off x="4968198" y="1823948"/>
            <a:ext cx="2255604" cy="2714027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37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2A1775F-C4FC-B34F-D1FF-1BF9B924DD67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515717863"/>
              </p:ext>
            </p:extLst>
          </p:nvPr>
        </p:nvGraphicFramePr>
        <p:xfrm>
          <a:off x="1697038" y="1616075"/>
          <a:ext cx="8419617" cy="399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617">
                  <a:extLst>
                    <a:ext uri="{9D8B030D-6E8A-4147-A177-3AD203B41FA5}">
                      <a16:colId xmlns:a16="http://schemas.microsoft.com/office/drawing/2014/main" val="246674721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29481707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145189578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32967183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88846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Bortezomib</a:t>
                      </a:r>
                    </a:p>
                    <a:p>
                      <a:pPr marL="0" marR="0" lvl="0" indent="92075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Carfilzomib</a:t>
                      </a:r>
                    </a:p>
                    <a:p>
                      <a:pPr marL="0" marR="0" lvl="0" indent="92075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Ixazomib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or 1.5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 36, 56 or 70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or 27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or 1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mg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57790"/>
                  </a:ext>
                </a:extLst>
              </a:tr>
              <a:tr h="33716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Thalidomide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or 200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or 100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076505"/>
                  </a:ext>
                </a:extLst>
              </a:tr>
              <a:tr h="33716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Cyclophosphamide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Bendamustine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Melphalan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or 100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or 225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 75 or 80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or 150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 50 or 60 mg/m</a:t>
                      </a:r>
                      <a:r>
                        <a:rPr lang="en-GB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0122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Antibodies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Daratumumab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Elotuzumab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mg/kg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mg/kg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adjustment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50480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tabLst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XPO1 inhibitors</a:t>
                      </a:r>
                      <a:r>
                        <a:rPr lang="en-GB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Selinexor (in SVd regimen)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80-100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60-80 mg/week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421359"/>
                  </a:ext>
                </a:extLst>
              </a:tr>
              <a:tr h="1337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Histone deacetylase inhibitor</a:t>
                      </a:r>
                    </a:p>
                    <a:p>
                      <a:pPr marL="0" indent="92075">
                        <a:lnSpc>
                          <a:spcPct val="90000"/>
                        </a:lnSpc>
                        <a:tabLst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Panobinostat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3556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45182E-8A6D-E44A-992A-853ED040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Dose Modifications for frail patients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0256-5E1B-A437-0EAD-3192B75AA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70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0B6CEF-146A-19F1-2A90-CF885B0102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6315" y="6227326"/>
            <a:ext cx="10180339" cy="365125"/>
          </a:xfrm>
        </p:spPr>
        <p:txBody>
          <a:bodyPr/>
          <a:lstStyle/>
          <a:p>
            <a:pPr lvl="0">
              <a:buClr>
                <a:srgbClr val="C0504D"/>
              </a:buClr>
            </a:pPr>
            <a:r>
              <a:rPr lang="en-GB" dirty="0"/>
              <a:t>d, dexamethasone; IMID, immunomodulatory drug; PI, proteasome inhibitor; S, selinexor; V, bortezomib; XPO1 exportin 1</a:t>
            </a:r>
            <a:endParaRPr lang="en-GB" dirty="0">
              <a:highlight>
                <a:srgbClr val="FFFF00"/>
              </a:highlight>
            </a:endParaRPr>
          </a:p>
          <a:p>
            <a:pPr lvl="0">
              <a:buClr>
                <a:srgbClr val="C0504D"/>
              </a:buClr>
            </a:pPr>
            <a:r>
              <a:rPr lang="en-GB" dirty="0"/>
              <a:t>Table adapted from Leng S, et al. </a:t>
            </a:r>
            <a:r>
              <a:rPr lang="en-GB" dirty="0">
                <a:solidFill>
                  <a:schemeClr val="tx2"/>
                </a:solidFill>
              </a:rPr>
              <a:t>Hematology Am Soc Hematol Educ Program. 2019;2019:125-136</a:t>
            </a:r>
          </a:p>
        </p:txBody>
      </p:sp>
    </p:spTree>
    <p:extLst>
      <p:ext uri="{BB962C8B-B14F-4D97-AF65-F5344CB8AC3E}">
        <p14:creationId xmlns:p14="http://schemas.microsoft.com/office/powerpoint/2010/main" val="265678445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8BE33B59-1B92-9B72-C6D4-D8DE19C02857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748175" y="1268760"/>
          <a:ext cx="10361573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331">
                  <a:extLst>
                    <a:ext uri="{9D8B030D-6E8A-4147-A177-3AD203B41FA5}">
                      <a16:colId xmlns:a16="http://schemas.microsoft.com/office/drawing/2014/main" val="4222400110"/>
                    </a:ext>
                  </a:extLst>
                </a:gridCol>
                <a:gridCol w="2329701">
                  <a:extLst>
                    <a:ext uri="{9D8B030D-6E8A-4147-A177-3AD203B41FA5}">
                      <a16:colId xmlns:a16="http://schemas.microsoft.com/office/drawing/2014/main" val="2274235753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670058318"/>
                    </a:ext>
                  </a:extLst>
                </a:gridCol>
                <a:gridCol w="4706541">
                  <a:extLst>
                    <a:ext uri="{9D8B030D-6E8A-4147-A177-3AD203B41FA5}">
                      <a16:colId xmlns:a16="http://schemas.microsoft.com/office/drawing/2014/main" val="1899889917"/>
                    </a:ext>
                  </a:extLst>
                </a:gridCol>
              </a:tblGrid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 of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adjustment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12193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Ixazomib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≥30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&lt;30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mg on Day 1, 8 and 15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 on Day 1, 8 and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76100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30-59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15-29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marR="0" lvl="0" indent="-180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&lt;15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mg daily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 mg daily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mg daily or 15 mg every other day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mg daily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050755"/>
                  </a:ext>
                </a:extLst>
              </a:tr>
              <a:tr h="127871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Pomalidomide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≥45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&lt;45 mL/min</a:t>
                      </a:r>
                      <a:endParaRPr lang="en-GB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dose adjustment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Further studies needed for safety/efficacy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572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Melphalan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Alkylating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15-59 mL/min</a:t>
                      </a:r>
                    </a:p>
                    <a:p>
                      <a:pPr marL="180000" indent="-1800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&lt;15 mL/min</a:t>
                      </a:r>
                      <a:r>
                        <a:rPr lang="en-GB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dose adjustment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reduction</a:t>
                      </a:r>
                    </a:p>
                    <a:p>
                      <a:pPr marL="179388" marR="0" lvl="0" indent="-1793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19925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1AADA2-04B5-EB49-5FBA-DE5D981A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dose modification for patients with renal dysfunction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1F9F1-C1FD-4E24-737D-3347A8D1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71</a:t>
            </a:fld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1A7CC19-4EEF-C0D4-1748-EF8A61056B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057900"/>
            <a:ext cx="10183284" cy="558801"/>
          </a:xfrm>
        </p:spPr>
        <p:txBody>
          <a:bodyPr/>
          <a:lstStyle/>
          <a:p>
            <a:pPr lvl="0"/>
            <a:r>
              <a:rPr lang="en-GB" baseline="30000" dirty="0"/>
              <a:t>a </a:t>
            </a:r>
            <a:r>
              <a:rPr lang="en-GB" dirty="0"/>
              <a:t>Or </a:t>
            </a:r>
            <a:r>
              <a:rPr lang="en-GB" dirty="0">
                <a:solidFill>
                  <a:schemeClr val="tx2"/>
                </a:solidFill>
              </a:rPr>
              <a:t>ESRD on HD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CrCl, creatinine clearance; ESRD, end-stage renal disease; HD, haemodialysis; IL-6, interleukin-6; IMiD, immunomodulatory agent; mAb, monoclonal antibody; PI, proteasome inhibitor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George LL, et al. Clin Lymphoma Myeloma Leuk. 2021;21:812-822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1DB6A5-A9CD-45D8-D8BB-30C05D784EEA}"/>
              </a:ext>
            </a:extLst>
          </p:cNvPr>
          <p:cNvSpPr/>
          <p:nvPr/>
        </p:nvSpPr>
        <p:spPr>
          <a:xfrm>
            <a:off x="438149" y="5151507"/>
            <a:ext cx="10981627" cy="664263"/>
          </a:xfrm>
          <a:prstGeom prst="roundRect">
            <a:avLst>
              <a:gd name="adj" fmla="val 18164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dose adjustment required </a:t>
            </a:r>
            <a:r>
              <a:rPr kumimoji="0" lang="en-GB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bortezomib, carfilzomib, dexamethasone, cyclophosphamide, thalidomide, doxorubicin, selinexor, daratumumab, elotuzumab, and panobinostat in patients with renal impairment</a:t>
            </a:r>
          </a:p>
        </p:txBody>
      </p:sp>
    </p:spTree>
    <p:extLst>
      <p:ext uri="{BB962C8B-B14F-4D97-AF65-F5344CB8AC3E}">
        <p14:creationId xmlns:p14="http://schemas.microsoft.com/office/powerpoint/2010/main" val="4064271672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8EA32-1C06-859C-DA34-6B35BA68447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PIs, IMiDs and mAbs are the mainstay of treatment for RRMM but are associated with a range of both hematological and non-hematological side effects</a:t>
            </a:r>
          </a:p>
          <a:p>
            <a:pPr>
              <a:spcAft>
                <a:spcPts val="1200"/>
              </a:spcAft>
            </a:pPr>
            <a:r>
              <a:rPr lang="en-GB" dirty="0"/>
              <a:t>Prevention and management of side effects is critical to improve safety and tolerability and long-term adherence to treatments</a:t>
            </a:r>
          </a:p>
          <a:p>
            <a:pPr>
              <a:spcAft>
                <a:spcPts val="1200"/>
              </a:spcAft>
            </a:pPr>
            <a:r>
              <a:rPr lang="en-GB" dirty="0"/>
              <a:t>Selinexor is associated with nausea during initial treatment, but this is often transient and can be minimised through dose reduction and the use of anti-emetics</a:t>
            </a:r>
          </a:p>
          <a:p>
            <a:pPr>
              <a:spcAft>
                <a:spcPts val="1200"/>
              </a:spcAft>
            </a:pPr>
            <a:r>
              <a:rPr lang="en-GB" dirty="0"/>
              <a:t>Infection prevention strategies are important for the safe use of T-cell directed therapies</a:t>
            </a:r>
          </a:p>
          <a:p>
            <a:pPr>
              <a:spcAft>
                <a:spcPts val="1200"/>
              </a:spcAft>
            </a:pPr>
            <a:r>
              <a:rPr lang="en-GB" dirty="0"/>
              <a:t>Cardiac monitoring, venous thromboembolism risk assessment and dose adjustments for frailty and renal dysfunction also need to be considered as part of the holistic management of patients with MM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5813E6-6C91-78F8-D3E3-F4737C4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C0A39-3442-A7CD-8B21-4C5D3BC96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F8E47D07-9D1E-4FE9-B31A-2F58636810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C497B-044C-593F-976D-28072CD1400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IMiD, immunomodulatory agent; mAb, monoclonal antibody; MM, multiple myeloma; PI, proteasome inhibitor; RRMM, relapsed/refractory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274331622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7AA4-8C23-1C98-8932-4F107C59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case study presentations &amp;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FA58F-0AAA-1AC8-3DB7-9F9CD2B7AC6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FCD62-5DEB-5889-6EF4-35504AB54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516814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Hb, haemoglobin; IgG: immunoglobulin; MM, multiple myeloma; </a:t>
            </a:r>
            <a:br>
              <a:rPr lang="en-GB" dirty="0"/>
            </a:br>
            <a:r>
              <a:rPr lang="en-GB" dirty="0"/>
              <a:t>PMH, previous medical history; PS, performance status; R-ISS, revised International Staging System; T2DM, type 2 diabetes mellitus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78 years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Hypertension, mild obesity, T2DM</a:t>
            </a:r>
          </a:p>
          <a:p>
            <a:pPr marL="285744" lvl="0" indent="-285744" defTabSz="9144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hip pain </a:t>
            </a:r>
            <a:b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fatigue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November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lambda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Hb:103 g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mild renal impairment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Lesions in left hip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</a:t>
            </a:r>
            <a:r>
              <a:rPr kumimoji="0" lang="en-GB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 high-risk 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chromosomal abnormality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 standard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E7F58-C278-87E7-495D-96153C9CED03}"/>
              </a:ext>
            </a:extLst>
          </p:cNvPr>
          <p:cNvGrpSpPr/>
          <p:nvPr/>
        </p:nvGrpSpPr>
        <p:grpSpPr>
          <a:xfrm>
            <a:off x="4282980" y="1514510"/>
            <a:ext cx="1336608" cy="1306905"/>
            <a:chOff x="4735577" y="1514510"/>
            <a:chExt cx="1336608" cy="1306905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4CC0276-2E5B-BCB6-BA23-4469EAB6F68A}"/>
                </a:ext>
              </a:extLst>
            </p:cNvPr>
            <p:cNvSpPr/>
            <p:nvPr/>
          </p:nvSpPr>
          <p:spPr>
            <a:xfrm>
              <a:off x="4757853" y="1547182"/>
              <a:ext cx="1280916" cy="1252451"/>
            </a:xfrm>
            <a:custGeom>
              <a:avLst/>
              <a:gdLst>
                <a:gd name="connsiteX0" fmla="*/ 1280916 w 1280916"/>
                <a:gd name="connsiteY0" fmla="*/ 626226 h 1252451"/>
                <a:gd name="connsiteX1" fmla="*/ 640458 w 1280916"/>
                <a:gd name="connsiteY1" fmla="*/ 1252451 h 1252451"/>
                <a:gd name="connsiteX2" fmla="*/ 0 w 1280916"/>
                <a:gd name="connsiteY2" fmla="*/ 626226 h 1252451"/>
                <a:gd name="connsiteX3" fmla="*/ 640458 w 1280916"/>
                <a:gd name="connsiteY3" fmla="*/ 0 h 1252451"/>
                <a:gd name="connsiteX4" fmla="*/ 1280916 w 1280916"/>
                <a:gd name="connsiteY4" fmla="*/ 626226 h 125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916" h="1252451">
                  <a:moveTo>
                    <a:pt x="1280916" y="626226"/>
                  </a:moveTo>
                  <a:cubicBezTo>
                    <a:pt x="1280916" y="972080"/>
                    <a:pt x="994173" y="1252451"/>
                    <a:pt x="640458" y="1252451"/>
                  </a:cubicBezTo>
                  <a:cubicBezTo>
                    <a:pt x="286743" y="1252451"/>
                    <a:pt x="0" y="972080"/>
                    <a:pt x="0" y="626226"/>
                  </a:cubicBezTo>
                  <a:cubicBezTo>
                    <a:pt x="0" y="280371"/>
                    <a:pt x="286743" y="0"/>
                    <a:pt x="640458" y="0"/>
                  </a:cubicBezTo>
                  <a:cubicBezTo>
                    <a:pt x="994173" y="0"/>
                    <a:pt x="1280916" y="280371"/>
                    <a:pt x="1280916" y="626226"/>
                  </a:cubicBezTo>
                  <a:close/>
                </a:path>
              </a:pathLst>
            </a:custGeom>
            <a:solidFill>
              <a:srgbClr val="FFFFFF"/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5B52C77-C056-5360-1D92-54C8214F28E9}"/>
                </a:ext>
              </a:extLst>
            </p:cNvPr>
            <p:cNvSpPr/>
            <p:nvPr/>
          </p:nvSpPr>
          <p:spPr>
            <a:xfrm>
              <a:off x="4735577" y="1514510"/>
              <a:ext cx="1336608" cy="1306905"/>
            </a:xfrm>
            <a:custGeom>
              <a:avLst/>
              <a:gdLst>
                <a:gd name="connsiteX0" fmla="*/ 668304 w 1336608"/>
                <a:gd name="connsiteY0" fmla="*/ 0 h 1306905"/>
                <a:gd name="connsiteX1" fmla="*/ 0 w 1336608"/>
                <a:gd name="connsiteY1" fmla="*/ 653453 h 1306905"/>
                <a:gd name="connsiteX2" fmla="*/ 668304 w 1336608"/>
                <a:gd name="connsiteY2" fmla="*/ 1306906 h 1306905"/>
                <a:gd name="connsiteX3" fmla="*/ 690581 w 1336608"/>
                <a:gd name="connsiteY3" fmla="*/ 1306906 h 1306905"/>
                <a:gd name="connsiteX4" fmla="*/ 690581 w 1336608"/>
                <a:gd name="connsiteY4" fmla="*/ 1306906 h 1306905"/>
                <a:gd name="connsiteX5" fmla="*/ 696150 w 1336608"/>
                <a:gd name="connsiteY5" fmla="*/ 1306906 h 1306905"/>
                <a:gd name="connsiteX6" fmla="*/ 701719 w 1336608"/>
                <a:gd name="connsiteY6" fmla="*/ 1306906 h 1306905"/>
                <a:gd name="connsiteX7" fmla="*/ 707288 w 1336608"/>
                <a:gd name="connsiteY7" fmla="*/ 1306906 h 1306905"/>
                <a:gd name="connsiteX8" fmla="*/ 1336608 w 1336608"/>
                <a:gd name="connsiteY8" fmla="*/ 653453 h 1306905"/>
                <a:gd name="connsiteX9" fmla="*/ 668304 w 1336608"/>
                <a:gd name="connsiteY9" fmla="*/ 0 h 1306905"/>
                <a:gd name="connsiteX10" fmla="*/ 1063717 w 1336608"/>
                <a:gd name="connsiteY10" fmla="*/ 1110870 h 1306905"/>
                <a:gd name="connsiteX11" fmla="*/ 1047010 w 1336608"/>
                <a:gd name="connsiteY11" fmla="*/ 1094534 h 1306905"/>
                <a:gd name="connsiteX12" fmla="*/ 902210 w 1336608"/>
                <a:gd name="connsiteY12" fmla="*/ 1045525 h 1306905"/>
                <a:gd name="connsiteX13" fmla="*/ 824242 w 1336608"/>
                <a:gd name="connsiteY13" fmla="*/ 914834 h 1306905"/>
                <a:gd name="connsiteX14" fmla="*/ 896641 w 1336608"/>
                <a:gd name="connsiteY14" fmla="*/ 784143 h 1306905"/>
                <a:gd name="connsiteX15" fmla="*/ 902210 w 1336608"/>
                <a:gd name="connsiteY15" fmla="*/ 762362 h 1306905"/>
                <a:gd name="connsiteX16" fmla="*/ 918918 w 1336608"/>
                <a:gd name="connsiteY16" fmla="*/ 746025 h 1306905"/>
                <a:gd name="connsiteX17" fmla="*/ 946764 w 1336608"/>
                <a:gd name="connsiteY17" fmla="*/ 637117 h 1306905"/>
                <a:gd name="connsiteX18" fmla="*/ 946764 w 1336608"/>
                <a:gd name="connsiteY18" fmla="*/ 631671 h 1306905"/>
                <a:gd name="connsiteX19" fmla="*/ 924487 w 1336608"/>
                <a:gd name="connsiteY19" fmla="*/ 593553 h 1306905"/>
                <a:gd name="connsiteX20" fmla="*/ 924487 w 1336608"/>
                <a:gd name="connsiteY20" fmla="*/ 462862 h 1306905"/>
                <a:gd name="connsiteX21" fmla="*/ 874364 w 1336608"/>
                <a:gd name="connsiteY21" fmla="*/ 332172 h 1306905"/>
                <a:gd name="connsiteX22" fmla="*/ 668304 w 1336608"/>
                <a:gd name="connsiteY22" fmla="*/ 217818 h 1306905"/>
                <a:gd name="connsiteX23" fmla="*/ 417690 w 1336608"/>
                <a:gd name="connsiteY23" fmla="*/ 462862 h 1306905"/>
                <a:gd name="connsiteX24" fmla="*/ 417690 w 1336608"/>
                <a:gd name="connsiteY24" fmla="*/ 588108 h 1306905"/>
                <a:gd name="connsiteX25" fmla="*/ 395413 w 1336608"/>
                <a:gd name="connsiteY25" fmla="*/ 626226 h 1306905"/>
                <a:gd name="connsiteX26" fmla="*/ 395413 w 1336608"/>
                <a:gd name="connsiteY26" fmla="*/ 631671 h 1306905"/>
                <a:gd name="connsiteX27" fmla="*/ 423259 w 1336608"/>
                <a:gd name="connsiteY27" fmla="*/ 740580 h 1306905"/>
                <a:gd name="connsiteX28" fmla="*/ 439967 w 1336608"/>
                <a:gd name="connsiteY28" fmla="*/ 756916 h 1306905"/>
                <a:gd name="connsiteX29" fmla="*/ 445536 w 1336608"/>
                <a:gd name="connsiteY29" fmla="*/ 778698 h 1306905"/>
                <a:gd name="connsiteX30" fmla="*/ 517936 w 1336608"/>
                <a:gd name="connsiteY30" fmla="*/ 909389 h 1306905"/>
                <a:gd name="connsiteX31" fmla="*/ 439967 w 1336608"/>
                <a:gd name="connsiteY31" fmla="*/ 1040079 h 1306905"/>
                <a:gd name="connsiteX32" fmla="*/ 289598 w 1336608"/>
                <a:gd name="connsiteY32" fmla="*/ 1089088 h 1306905"/>
                <a:gd name="connsiteX33" fmla="*/ 272891 w 1336608"/>
                <a:gd name="connsiteY33" fmla="*/ 1105424 h 1306905"/>
                <a:gd name="connsiteX34" fmla="*/ 55692 w 1336608"/>
                <a:gd name="connsiteY34" fmla="*/ 648007 h 1306905"/>
                <a:gd name="connsiteX35" fmla="*/ 668304 w 1336608"/>
                <a:gd name="connsiteY35" fmla="*/ 54454 h 1306905"/>
                <a:gd name="connsiteX36" fmla="*/ 1280916 w 1336608"/>
                <a:gd name="connsiteY36" fmla="*/ 653453 h 1306905"/>
                <a:gd name="connsiteX37" fmla="*/ 1063717 w 1336608"/>
                <a:gd name="connsiteY37" fmla="*/ 1110870 h 13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36608" h="1306905">
                  <a:moveTo>
                    <a:pt x="668304" y="0"/>
                  </a:moveTo>
                  <a:cubicBezTo>
                    <a:pt x="300737" y="0"/>
                    <a:pt x="0" y="294054"/>
                    <a:pt x="0" y="653453"/>
                  </a:cubicBezTo>
                  <a:cubicBezTo>
                    <a:pt x="0" y="1012852"/>
                    <a:pt x="300737" y="1306906"/>
                    <a:pt x="668304" y="1306906"/>
                  </a:cubicBezTo>
                  <a:cubicBezTo>
                    <a:pt x="673873" y="1306906"/>
                    <a:pt x="679442" y="1306906"/>
                    <a:pt x="690581" y="1306906"/>
                  </a:cubicBezTo>
                  <a:lnTo>
                    <a:pt x="690581" y="1306906"/>
                  </a:lnTo>
                  <a:cubicBezTo>
                    <a:pt x="690581" y="1306906"/>
                    <a:pt x="696150" y="1306906"/>
                    <a:pt x="696150" y="1306906"/>
                  </a:cubicBezTo>
                  <a:cubicBezTo>
                    <a:pt x="696150" y="1306906"/>
                    <a:pt x="701719" y="1306906"/>
                    <a:pt x="701719" y="1306906"/>
                  </a:cubicBezTo>
                  <a:lnTo>
                    <a:pt x="707288" y="1306906"/>
                  </a:lnTo>
                  <a:cubicBezTo>
                    <a:pt x="1058148" y="1285124"/>
                    <a:pt x="1336608" y="1001961"/>
                    <a:pt x="1336608" y="653453"/>
                  </a:cubicBezTo>
                  <a:cubicBezTo>
                    <a:pt x="1336608" y="294054"/>
                    <a:pt x="1035871" y="0"/>
                    <a:pt x="668304" y="0"/>
                  </a:cubicBezTo>
                  <a:close/>
                  <a:moveTo>
                    <a:pt x="1063717" y="1110870"/>
                  </a:moveTo>
                  <a:cubicBezTo>
                    <a:pt x="1063717" y="1099979"/>
                    <a:pt x="1052579" y="1094534"/>
                    <a:pt x="1047010" y="1094534"/>
                  </a:cubicBezTo>
                  <a:lnTo>
                    <a:pt x="902210" y="1045525"/>
                  </a:lnTo>
                  <a:cubicBezTo>
                    <a:pt x="852088" y="1023743"/>
                    <a:pt x="829811" y="942061"/>
                    <a:pt x="824242" y="914834"/>
                  </a:cubicBezTo>
                  <a:cubicBezTo>
                    <a:pt x="863226" y="882161"/>
                    <a:pt x="896641" y="827707"/>
                    <a:pt x="896641" y="784143"/>
                  </a:cubicBezTo>
                  <a:cubicBezTo>
                    <a:pt x="896641" y="767807"/>
                    <a:pt x="902210" y="762362"/>
                    <a:pt x="902210" y="762362"/>
                  </a:cubicBezTo>
                  <a:cubicBezTo>
                    <a:pt x="913349" y="762362"/>
                    <a:pt x="918918" y="756916"/>
                    <a:pt x="918918" y="746025"/>
                  </a:cubicBezTo>
                  <a:cubicBezTo>
                    <a:pt x="918918" y="740580"/>
                    <a:pt x="946764" y="680680"/>
                    <a:pt x="946764" y="637117"/>
                  </a:cubicBezTo>
                  <a:cubicBezTo>
                    <a:pt x="946764" y="637117"/>
                    <a:pt x="946764" y="631671"/>
                    <a:pt x="946764" y="631671"/>
                  </a:cubicBezTo>
                  <a:cubicBezTo>
                    <a:pt x="941195" y="615335"/>
                    <a:pt x="935626" y="604444"/>
                    <a:pt x="924487" y="593553"/>
                  </a:cubicBezTo>
                  <a:lnTo>
                    <a:pt x="924487" y="462862"/>
                  </a:lnTo>
                  <a:cubicBezTo>
                    <a:pt x="924487" y="386626"/>
                    <a:pt x="902210" y="353954"/>
                    <a:pt x="874364" y="332172"/>
                  </a:cubicBezTo>
                  <a:cubicBezTo>
                    <a:pt x="863226" y="294054"/>
                    <a:pt x="818672" y="217818"/>
                    <a:pt x="668304" y="217818"/>
                  </a:cubicBezTo>
                  <a:cubicBezTo>
                    <a:pt x="512366" y="217818"/>
                    <a:pt x="417690" y="359399"/>
                    <a:pt x="417690" y="462862"/>
                  </a:cubicBezTo>
                  <a:lnTo>
                    <a:pt x="417690" y="588108"/>
                  </a:lnTo>
                  <a:cubicBezTo>
                    <a:pt x="406552" y="598998"/>
                    <a:pt x="395413" y="609889"/>
                    <a:pt x="395413" y="626226"/>
                  </a:cubicBezTo>
                  <a:cubicBezTo>
                    <a:pt x="395413" y="626226"/>
                    <a:pt x="395413" y="631671"/>
                    <a:pt x="395413" y="631671"/>
                  </a:cubicBezTo>
                  <a:cubicBezTo>
                    <a:pt x="395413" y="669789"/>
                    <a:pt x="417690" y="729689"/>
                    <a:pt x="423259" y="740580"/>
                  </a:cubicBezTo>
                  <a:cubicBezTo>
                    <a:pt x="428828" y="746025"/>
                    <a:pt x="428828" y="751471"/>
                    <a:pt x="439967" y="756916"/>
                  </a:cubicBezTo>
                  <a:cubicBezTo>
                    <a:pt x="439967" y="756916"/>
                    <a:pt x="445536" y="762362"/>
                    <a:pt x="445536" y="778698"/>
                  </a:cubicBezTo>
                  <a:cubicBezTo>
                    <a:pt x="445536" y="827707"/>
                    <a:pt x="478951" y="876716"/>
                    <a:pt x="517936" y="909389"/>
                  </a:cubicBezTo>
                  <a:cubicBezTo>
                    <a:pt x="512366" y="942061"/>
                    <a:pt x="490090" y="1023743"/>
                    <a:pt x="439967" y="1040079"/>
                  </a:cubicBezTo>
                  <a:lnTo>
                    <a:pt x="289598" y="1089088"/>
                  </a:lnTo>
                  <a:cubicBezTo>
                    <a:pt x="278460" y="1094534"/>
                    <a:pt x="272891" y="1099979"/>
                    <a:pt x="272891" y="1105424"/>
                  </a:cubicBezTo>
                  <a:cubicBezTo>
                    <a:pt x="139230" y="996516"/>
                    <a:pt x="55692" y="833152"/>
                    <a:pt x="55692" y="648007"/>
                  </a:cubicBezTo>
                  <a:cubicBezTo>
                    <a:pt x="55692" y="321281"/>
                    <a:pt x="328583" y="54454"/>
                    <a:pt x="668304" y="54454"/>
                  </a:cubicBezTo>
                  <a:cubicBezTo>
                    <a:pt x="1008025" y="54454"/>
                    <a:pt x="1280916" y="321281"/>
                    <a:pt x="1280916" y="653453"/>
                  </a:cubicBezTo>
                  <a:cubicBezTo>
                    <a:pt x="1280916" y="833152"/>
                    <a:pt x="1197378" y="996516"/>
                    <a:pt x="1063717" y="11108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5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1: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DaraRd, daratumumab, lenalidomide, dexamethasone.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7458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132856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407368" y="1268760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268760"/>
            <a:ext cx="7772081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– complete remission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reported increasing bone pain and multiple new lesions were detected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18690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1991811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75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245866"/>
            <a:ext cx="540000" cy="540000"/>
          </a:xfrm>
          <a:prstGeom prst="rect">
            <a:avLst/>
          </a:prstGeom>
        </p:spPr>
      </p:pic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16F038BB-CB58-1758-2376-74C0807B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7180">
            <a:off x="3018567" y="201944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1: 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Pomalidomide,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Carfilzomib,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Elotuzumab, lenalidomide,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Selinexor, bortezomib, 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Other</a:t>
            </a:r>
          </a:p>
          <a:p>
            <a:pPr marL="0" indent="0">
              <a:buNone/>
            </a:pPr>
            <a:endParaRPr lang="en-GB" b="1" dirty="0"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In your country WHAT treatment would be offered at 2</a:t>
            </a:r>
            <a:r>
              <a:rPr lang="en-GB" sz="2000" b="1" cap="all" spc="100" baseline="30000" dirty="0">
                <a:solidFill>
                  <a:schemeClr val="accent1"/>
                </a:solidFill>
                <a:sym typeface="Arial"/>
              </a:rPr>
              <a:t>nd</a:t>
            </a:r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 line?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76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FDD5CC4-DF37-4064-D79F-AD103EF65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472050"/>
              </p:ext>
            </p:extLst>
          </p:nvPr>
        </p:nvGraphicFramePr>
        <p:xfrm>
          <a:off x="4727848" y="117458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37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1: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DaraRd, daratumumab, lenalidomide, dexamethasone; VGPR, very good partial response; SVd, selinexor, bortezomib,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199683" y="1230286"/>
            <a:ext cx="757340" cy="474588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426430" y="2132856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2023</a:t>
            </a:r>
          </a:p>
        </p:txBody>
      </p:sp>
      <p:sp>
        <p:nvSpPr>
          <p:cNvPr id="51" name="Rounded Rectangle 41">
            <a:extLst>
              <a:ext uri="{FF2B5EF4-FFF2-40B4-BE49-F238E27FC236}">
                <a16:creationId xmlns:a16="http://schemas.microsoft.com/office/drawing/2014/main" id="{4D0B9AE8-3A4D-4304-AD00-00057BC71C48}"/>
              </a:ext>
            </a:extLst>
          </p:cNvPr>
          <p:cNvSpPr/>
          <p:nvPr/>
        </p:nvSpPr>
        <p:spPr>
          <a:xfrm>
            <a:off x="524750" y="2996992"/>
            <a:ext cx="216113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Decembe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2023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407368" y="1268760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November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80925" y="1268760"/>
            <a:ext cx="7772081" cy="4745887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Dara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– complete remission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reported increasing bone pain and multiple new lesions were detected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Second-line treatment: SVd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developed Grade 2 nausea after the first dose despite prophylactic Akynzeo (NK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receptor antagonist/5-HT</a:t>
            </a:r>
            <a:r>
              <a:rPr lang="en-GB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receptor antagonist)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Selinexor dose was reduced from 100 to 80 mg per week and the patient was prescribed olanzapine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Nausea resolved and patient continued with the lower dose of selinexor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achieved a VGPR and is continuing to receive SVd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Anti-nausea drugs were successfully tapered off</a:t>
            </a:r>
          </a:p>
        </p:txBody>
      </p:sp>
      <p:sp>
        <p:nvSpPr>
          <p:cNvPr id="17" name="Rounded Rectangle 41">
            <a:extLst>
              <a:ext uri="{FF2B5EF4-FFF2-40B4-BE49-F238E27FC236}">
                <a16:creationId xmlns:a16="http://schemas.microsoft.com/office/drawing/2014/main" id="{D8A4C430-25FC-DD40-8082-344D220A2B87}"/>
              </a:ext>
            </a:extLst>
          </p:cNvPr>
          <p:cNvSpPr/>
          <p:nvPr/>
        </p:nvSpPr>
        <p:spPr>
          <a:xfrm>
            <a:off x="437718" y="5085224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18690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E75A2E-DEE6-8805-F7FD-05DBC3FB048D}"/>
              </a:ext>
            </a:extLst>
          </p:cNvPr>
          <p:cNvSpPr/>
          <p:nvPr/>
        </p:nvSpPr>
        <p:spPr>
          <a:xfrm>
            <a:off x="2986457" y="284309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6D1E6A7-5EA2-28D5-8DFC-329DE72459BE}"/>
              </a:ext>
            </a:extLst>
          </p:cNvPr>
          <p:cNvSpPr/>
          <p:nvPr/>
        </p:nvSpPr>
        <p:spPr>
          <a:xfrm>
            <a:off x="2980279" y="494116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94B5CA5A-5466-F4A7-3BFB-352C185F3247}"/>
              </a:ext>
            </a:extLst>
          </p:cNvPr>
          <p:cNvSpPr/>
          <p:nvPr/>
        </p:nvSpPr>
        <p:spPr>
          <a:xfrm>
            <a:off x="3062956" y="4966614"/>
            <a:ext cx="492562" cy="607025"/>
          </a:xfrm>
          <a:custGeom>
            <a:avLst/>
            <a:gdLst>
              <a:gd name="connsiteX0" fmla="*/ 1225035 w 2450070"/>
              <a:gd name="connsiteY0" fmla="*/ 276225 h 3019425"/>
              <a:gd name="connsiteX1" fmla="*/ 1443452 w 2450070"/>
              <a:gd name="connsiteY1" fmla="*/ 304800 h 3019425"/>
              <a:gd name="connsiteX2" fmla="*/ 1443452 w 2450070"/>
              <a:gd name="connsiteY2" fmla="*/ 0 h 3019425"/>
              <a:gd name="connsiteX3" fmla="*/ 1975251 w 2450070"/>
              <a:gd name="connsiteY3" fmla="*/ 533400 h 3019425"/>
              <a:gd name="connsiteX4" fmla="*/ 1443452 w 2450070"/>
              <a:gd name="connsiteY4" fmla="*/ 1066800 h 3019425"/>
              <a:gd name="connsiteX5" fmla="*/ 1443452 w 2450070"/>
              <a:gd name="connsiteY5" fmla="*/ 819150 h 3019425"/>
              <a:gd name="connsiteX6" fmla="*/ 1225035 w 2450070"/>
              <a:gd name="connsiteY6" fmla="*/ 781050 h 3019425"/>
              <a:gd name="connsiteX7" fmla="*/ 493813 w 2450070"/>
              <a:gd name="connsiteY7" fmla="*/ 1514475 h 3019425"/>
              <a:gd name="connsiteX8" fmla="*/ 607769 w 2450070"/>
              <a:gd name="connsiteY8" fmla="*/ 1905000 h 3019425"/>
              <a:gd name="connsiteX9" fmla="*/ 256403 w 2450070"/>
              <a:gd name="connsiteY9" fmla="*/ 2266950 h 3019425"/>
              <a:gd name="connsiteX10" fmla="*/ 0 w 2450070"/>
              <a:gd name="connsiteY10" fmla="*/ 1514475 h 3019425"/>
              <a:gd name="connsiteX11" fmla="*/ 1225035 w 2450070"/>
              <a:gd name="connsiteY11" fmla="*/ 276225 h 3019425"/>
              <a:gd name="connsiteX12" fmla="*/ 997122 w 2450070"/>
              <a:gd name="connsiteY12" fmla="*/ 3019425 h 3019425"/>
              <a:gd name="connsiteX13" fmla="*/ 465323 w 2450070"/>
              <a:gd name="connsiteY13" fmla="*/ 2486025 h 3019425"/>
              <a:gd name="connsiteX14" fmla="*/ 997122 w 2450070"/>
              <a:gd name="connsiteY14" fmla="*/ 1952625 h 3019425"/>
              <a:gd name="connsiteX15" fmla="*/ 997122 w 2450070"/>
              <a:gd name="connsiteY15" fmla="*/ 2209800 h 3019425"/>
              <a:gd name="connsiteX16" fmla="*/ 1225035 w 2450070"/>
              <a:gd name="connsiteY16" fmla="*/ 2238375 h 3019425"/>
              <a:gd name="connsiteX17" fmla="*/ 1946761 w 2450070"/>
              <a:gd name="connsiteY17" fmla="*/ 1514475 h 3019425"/>
              <a:gd name="connsiteX18" fmla="*/ 1832805 w 2450070"/>
              <a:gd name="connsiteY18" fmla="*/ 1114425 h 3019425"/>
              <a:gd name="connsiteX19" fmla="*/ 2193668 w 2450070"/>
              <a:gd name="connsiteY19" fmla="*/ 762000 h 3019425"/>
              <a:gd name="connsiteX20" fmla="*/ 2450070 w 2450070"/>
              <a:gd name="connsiteY20" fmla="*/ 1514475 h 3019425"/>
              <a:gd name="connsiteX21" fmla="*/ 1225035 w 2450070"/>
              <a:gd name="connsiteY21" fmla="*/ 2743200 h 3019425"/>
              <a:gd name="connsiteX22" fmla="*/ 997122 w 2450070"/>
              <a:gd name="connsiteY22" fmla="*/ 2724150 h 3019425"/>
              <a:gd name="connsiteX23" fmla="*/ 997122 w 2450070"/>
              <a:gd name="connsiteY23" fmla="*/ 3019425 h 301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50070" h="3019425">
                <a:moveTo>
                  <a:pt x="1225035" y="276225"/>
                </a:moveTo>
                <a:cubicBezTo>
                  <a:pt x="1301006" y="276225"/>
                  <a:pt x="1367481" y="285750"/>
                  <a:pt x="1443452" y="304800"/>
                </a:cubicBezTo>
                <a:lnTo>
                  <a:pt x="1443452" y="0"/>
                </a:lnTo>
                <a:lnTo>
                  <a:pt x="1975251" y="533400"/>
                </a:lnTo>
                <a:lnTo>
                  <a:pt x="1443452" y="1066800"/>
                </a:lnTo>
                <a:lnTo>
                  <a:pt x="1443452" y="819150"/>
                </a:lnTo>
                <a:cubicBezTo>
                  <a:pt x="1376978" y="790575"/>
                  <a:pt x="1301006" y="781050"/>
                  <a:pt x="1225035" y="781050"/>
                </a:cubicBezTo>
                <a:cubicBezTo>
                  <a:pt x="816690" y="781050"/>
                  <a:pt x="493813" y="1104900"/>
                  <a:pt x="493813" y="1514475"/>
                </a:cubicBezTo>
                <a:cubicBezTo>
                  <a:pt x="493813" y="1657350"/>
                  <a:pt x="531798" y="1790700"/>
                  <a:pt x="607769" y="1905000"/>
                </a:cubicBezTo>
                <a:lnTo>
                  <a:pt x="256403" y="2266950"/>
                </a:lnTo>
                <a:cubicBezTo>
                  <a:pt x="94964" y="2057400"/>
                  <a:pt x="0" y="1790700"/>
                  <a:pt x="0" y="1514475"/>
                </a:cubicBezTo>
                <a:cubicBezTo>
                  <a:pt x="0" y="828675"/>
                  <a:pt x="541295" y="276225"/>
                  <a:pt x="1225035" y="276225"/>
                </a:cubicBezTo>
                <a:close/>
                <a:moveTo>
                  <a:pt x="997122" y="3019425"/>
                </a:moveTo>
                <a:lnTo>
                  <a:pt x="465323" y="2486025"/>
                </a:lnTo>
                <a:lnTo>
                  <a:pt x="997122" y="1952625"/>
                </a:lnTo>
                <a:lnTo>
                  <a:pt x="997122" y="2209800"/>
                </a:lnTo>
                <a:cubicBezTo>
                  <a:pt x="1073093" y="2228850"/>
                  <a:pt x="1149064" y="2238375"/>
                  <a:pt x="1225035" y="2238375"/>
                </a:cubicBezTo>
                <a:cubicBezTo>
                  <a:pt x="1623884" y="2238375"/>
                  <a:pt x="1946761" y="1914525"/>
                  <a:pt x="1946761" y="1514475"/>
                </a:cubicBezTo>
                <a:cubicBezTo>
                  <a:pt x="1946761" y="1362075"/>
                  <a:pt x="1908776" y="1228725"/>
                  <a:pt x="1832805" y="1114425"/>
                </a:cubicBezTo>
                <a:lnTo>
                  <a:pt x="2193668" y="762000"/>
                </a:lnTo>
                <a:cubicBezTo>
                  <a:pt x="2355106" y="962025"/>
                  <a:pt x="2450070" y="1228725"/>
                  <a:pt x="2450070" y="1514475"/>
                </a:cubicBezTo>
                <a:cubicBezTo>
                  <a:pt x="2450070" y="2190750"/>
                  <a:pt x="1899279" y="2743200"/>
                  <a:pt x="1225035" y="2743200"/>
                </a:cubicBezTo>
                <a:cubicBezTo>
                  <a:pt x="1149064" y="2743200"/>
                  <a:pt x="1073093" y="2733675"/>
                  <a:pt x="997122" y="2724150"/>
                </a:cubicBezTo>
                <a:lnTo>
                  <a:pt x="997122" y="3019425"/>
                </a:lnTo>
                <a:close/>
              </a:path>
            </a:pathLst>
          </a:custGeom>
          <a:solidFill>
            <a:schemeClr val="tx2"/>
          </a:solidFill>
          <a:ln w="9496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768F75B-CCF5-10B6-F373-9386AB755D8A}"/>
              </a:ext>
            </a:extLst>
          </p:cNvPr>
          <p:cNvSpPr/>
          <p:nvPr/>
        </p:nvSpPr>
        <p:spPr>
          <a:xfrm>
            <a:off x="2980279" y="1991811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77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245866"/>
            <a:ext cx="540000" cy="540000"/>
          </a:xfrm>
          <a:prstGeom prst="rect">
            <a:avLst/>
          </a:prstGeom>
        </p:spPr>
      </p:pic>
      <p:pic>
        <p:nvPicPr>
          <p:cNvPr id="4" name="Graphic 3" descr="Needle with solid fill">
            <a:extLst>
              <a:ext uri="{FF2B5EF4-FFF2-40B4-BE49-F238E27FC236}">
                <a16:creationId xmlns:a16="http://schemas.microsoft.com/office/drawing/2014/main" id="{B54B4229-60C2-4A5D-04B2-EA29F1C4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879570"/>
            <a:ext cx="540000" cy="540000"/>
          </a:xfrm>
          <a:prstGeom prst="rect">
            <a:avLst/>
          </a:prstGeom>
        </p:spPr>
      </p:pic>
      <p:pic>
        <p:nvPicPr>
          <p:cNvPr id="2" name="Graphic 1" descr="Clipboard with solid fill">
            <a:extLst>
              <a:ext uri="{FF2B5EF4-FFF2-40B4-BE49-F238E27FC236}">
                <a16:creationId xmlns:a16="http://schemas.microsoft.com/office/drawing/2014/main" id="{16F038BB-CB58-1758-2376-74C0807B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87180">
            <a:off x="3018567" y="201944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2: Patient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F6A6-CBED-37F5-5DCA-E1395BA05B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/>
              <a:t>ECOG, Eastern Cooperative Oncology Group; FISH, fluorescence in situ hybridisation; Hb, haemoglobin; IgG: immunoglobulin; MM, multiple myeloma; </a:t>
            </a:r>
            <a:br>
              <a:rPr lang="en-GB" dirty="0"/>
            </a:br>
            <a:r>
              <a:rPr lang="en-GB" dirty="0"/>
              <a:t>PMH, previous medical history; PS, performance status; R-ISS, revised International Staging System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17538" y="2092409"/>
            <a:ext cx="4567547" cy="34949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 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years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ECOG PS: 0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PMH: None of note</a:t>
            </a:r>
          </a:p>
          <a:p>
            <a:pPr marL="285744" lvl="0" indent="-285744" defTabSz="9144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Presented with back pain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2092409"/>
            <a:ext cx="4567547" cy="34949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8000" tIns="396000" rIns="108000" bIns="4572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Diagnosis: March 2021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IgG </a:t>
            </a: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kappa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multiple myeloma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Hb:112 g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/L,</a:t>
            </a: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normal renal function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Small vertebral lesions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 FISH – t(4;14), gain 1q21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R-ISS II intermediate risk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82738D-6CD0-4F90-A59E-16317C19257A}"/>
              </a:ext>
            </a:extLst>
          </p:cNvPr>
          <p:cNvSpPr/>
          <p:nvPr/>
        </p:nvSpPr>
        <p:spPr>
          <a:xfrm>
            <a:off x="9888093" y="1514510"/>
            <a:ext cx="1298237" cy="12984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ipboard with solid fill">
            <a:extLst>
              <a:ext uri="{FF2B5EF4-FFF2-40B4-BE49-F238E27FC236}">
                <a16:creationId xmlns:a16="http://schemas.microsoft.com/office/drawing/2014/main" id="{44D6089C-D47B-8916-1C2E-FE61A699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87180">
            <a:off x="10117003" y="1714483"/>
            <a:ext cx="914400" cy="914400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9B8430E-0B84-E6B2-FB27-3D967B05C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78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47BFE-AF62-1D72-887A-9841171E610B}"/>
              </a:ext>
            </a:extLst>
          </p:cNvPr>
          <p:cNvGrpSpPr/>
          <p:nvPr/>
        </p:nvGrpSpPr>
        <p:grpSpPr>
          <a:xfrm>
            <a:off x="4234352" y="1497762"/>
            <a:ext cx="1476000" cy="1476000"/>
            <a:chOff x="4200543" y="1532420"/>
            <a:chExt cx="1476000" cy="1476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E37B33-C6CB-1401-5183-6E65A8C7814F}"/>
                </a:ext>
              </a:extLst>
            </p:cNvPr>
            <p:cNvSpPr/>
            <p:nvPr/>
          </p:nvSpPr>
          <p:spPr>
            <a:xfrm>
              <a:off x="4289425" y="1621183"/>
              <a:ext cx="1298237" cy="129847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10D8791-B8F5-8552-2841-7155AC3ADDBE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0543" y="1532420"/>
              <a:ext cx="1476000" cy="14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2: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ASCT, autologous stem cell transplant; CRS, cytokine release syndrome; DaraKd, daratumumab, carfilzomib, dexamethasone; ICANS, immune effector cell-associated neurotoxicity syndrome; ICE, immune effector cell-associated encephalopathy; ide-</a:t>
            </a:r>
            <a:r>
              <a:rPr lang="en-GB" dirty="0" err="1">
                <a:solidFill>
                  <a:schemeClr val="tx2"/>
                </a:solidFill>
              </a:rPr>
              <a:t>cel</a:t>
            </a:r>
            <a:r>
              <a:rPr lang="en-GB" dirty="0">
                <a:solidFill>
                  <a:schemeClr val="tx2"/>
                </a:solidFill>
              </a:rPr>
              <a:t>, idecabtagene vicleucel; IsaPd, isatuximab, pomalidomide, dexamethasone; VRd, bortezomib, lenalidomide,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281074" y="1230287"/>
            <a:ext cx="757340" cy="457497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379332" y="2281735"/>
            <a:ext cx="2620324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January-July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513465" y="1446106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75479" y="1337797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Front-line treatment: VRd followed by ASCT and lenalidomide maintenance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29714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356106"/>
            <a:ext cx="540000" cy="540000"/>
          </a:xfrm>
          <a:prstGeom prst="rect">
            <a:avLst/>
          </a:prstGeom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07F21F2A-D199-B8FB-6F43-5923A5B399EB}"/>
              </a:ext>
            </a:extLst>
          </p:cNvPr>
          <p:cNvSpPr txBox="1">
            <a:spLocks/>
          </p:cNvSpPr>
          <p:nvPr/>
        </p:nvSpPr>
        <p:spPr>
          <a:xfrm>
            <a:off x="3675479" y="2167395"/>
            <a:ext cx="7772081" cy="5415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DaraKd;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IsaPd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B29E14-BDA5-FC27-AE0B-BD38E79DB37A}"/>
              </a:ext>
            </a:extLst>
          </p:cNvPr>
          <p:cNvSpPr/>
          <p:nvPr/>
        </p:nvSpPr>
        <p:spPr>
          <a:xfrm>
            <a:off x="2986457" y="2132777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phic 5" descr="Needle with solid fill">
            <a:extLst>
              <a:ext uri="{FF2B5EF4-FFF2-40B4-BE49-F238E27FC236}">
                <a16:creationId xmlns:a16="http://schemas.microsoft.com/office/drawing/2014/main" id="{7CEC7795-E0D1-3D3B-2FEC-F47D21C6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191735"/>
            <a:ext cx="540000" cy="540000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52C5EA0-CDEA-74AE-E994-D5104F5BFFD1}"/>
              </a:ext>
            </a:extLst>
          </p:cNvPr>
          <p:cNvSpPr txBox="1">
            <a:spLocks/>
          </p:cNvSpPr>
          <p:nvPr/>
        </p:nvSpPr>
        <p:spPr>
          <a:xfrm>
            <a:off x="3707972" y="2953293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3BD48045-A9FB-73DB-B619-375C00326836}"/>
              </a:ext>
            </a:extLst>
          </p:cNvPr>
          <p:cNvSpPr txBox="1">
            <a:spLocks/>
          </p:cNvSpPr>
          <p:nvPr/>
        </p:nvSpPr>
        <p:spPr>
          <a:xfrm>
            <a:off x="3675479" y="3060975"/>
            <a:ext cx="7772081" cy="263718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relapse: Ide-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2: Patient developed grade 1 CRS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5: Persistent fever treated with tocilizumab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6: Patient developed hesitant speech and reported headache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7: Patient experienced seizures and was diagnosed with grade 3 ICANS (ICE score 2)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7949D1-D055-B3A2-A1DE-4999ABC92180}"/>
              </a:ext>
            </a:extLst>
          </p:cNvPr>
          <p:cNvSpPr/>
          <p:nvPr/>
        </p:nvSpPr>
        <p:spPr>
          <a:xfrm>
            <a:off x="3007645" y="299695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Graphic 17" descr="Needle with solid fill">
            <a:extLst>
              <a:ext uri="{FF2B5EF4-FFF2-40B4-BE49-F238E27FC236}">
                <a16:creationId xmlns:a16="http://schemas.microsoft.com/office/drawing/2014/main" id="{70FF1BA1-A91D-E206-D674-EEBFAD54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6603" y="3055910"/>
            <a:ext cx="540000" cy="540000"/>
          </a:xfrm>
          <a:prstGeom prst="rect">
            <a:avLst/>
          </a:prstGeom>
        </p:spPr>
      </p:pic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CFA3D51-B7CD-2858-7969-B78997DBBC3E}"/>
              </a:ext>
            </a:extLst>
          </p:cNvPr>
          <p:cNvSpPr/>
          <p:nvPr/>
        </p:nvSpPr>
        <p:spPr>
          <a:xfrm>
            <a:off x="507821" y="3145910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3972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96C6A5-9C63-8F0A-D8BF-AAF87C51F322}"/>
              </a:ext>
            </a:extLst>
          </p:cNvPr>
          <p:cNvSpPr/>
          <p:nvPr/>
        </p:nvSpPr>
        <p:spPr>
          <a:xfrm>
            <a:off x="615669" y="5009400"/>
            <a:ext cx="3698412" cy="1100042"/>
          </a:xfrm>
          <a:prstGeom prst="rect">
            <a:avLst/>
          </a:prstGeom>
          <a:solidFill>
            <a:schemeClr val="bg1"/>
          </a:solidFill>
          <a:ln w="15875">
            <a:solidFill>
              <a:srgbClr val="50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3AB7FD-2184-52A1-A32A-C444AAF80AF3}"/>
              </a:ext>
            </a:extLst>
          </p:cNvPr>
          <p:cNvSpPr/>
          <p:nvPr/>
        </p:nvSpPr>
        <p:spPr>
          <a:xfrm>
            <a:off x="4507158" y="1544266"/>
            <a:ext cx="6808190" cy="4749656"/>
          </a:xfrm>
          <a:prstGeom prst="rect">
            <a:avLst/>
          </a:prstGeom>
          <a:solidFill>
            <a:schemeClr val="bg1"/>
          </a:solidFill>
          <a:ln w="15875">
            <a:solidFill>
              <a:srgbClr val="50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7FF9CB-6CE8-10CA-9792-1402FBFDF163}"/>
              </a:ext>
            </a:extLst>
          </p:cNvPr>
          <p:cNvSpPr/>
          <p:nvPr/>
        </p:nvSpPr>
        <p:spPr>
          <a:xfrm>
            <a:off x="6203779" y="327758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99B44B-D6A3-B68D-5C6F-6061F498A709}"/>
              </a:ext>
            </a:extLst>
          </p:cNvPr>
          <p:cNvSpPr/>
          <p:nvPr/>
        </p:nvSpPr>
        <p:spPr>
          <a:xfrm>
            <a:off x="5809898" y="3595250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8E3CD0-99C0-AB85-DE87-64E3DE7CC0F0}"/>
              </a:ext>
            </a:extLst>
          </p:cNvPr>
          <p:cNvSpPr/>
          <p:nvPr/>
        </p:nvSpPr>
        <p:spPr>
          <a:xfrm>
            <a:off x="5435148" y="410342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866F7F-4A8C-770D-66FD-22B893D5B296}"/>
              </a:ext>
            </a:extLst>
          </p:cNvPr>
          <p:cNvSpPr/>
          <p:nvPr/>
        </p:nvSpPr>
        <p:spPr>
          <a:xfrm>
            <a:off x="6203779" y="4319425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152537-14CC-EE11-4B90-90568AEE1CC5}"/>
              </a:ext>
            </a:extLst>
          </p:cNvPr>
          <p:cNvSpPr/>
          <p:nvPr/>
        </p:nvSpPr>
        <p:spPr>
          <a:xfrm>
            <a:off x="5809898" y="4742427"/>
            <a:ext cx="216000" cy="216000"/>
          </a:xfrm>
          <a:prstGeom prst="ellipse">
            <a:avLst/>
          </a:prstGeom>
          <a:solidFill>
            <a:schemeClr val="tx2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2E9E70-53B4-8F2E-175D-8D3A9856BA9D}"/>
              </a:ext>
            </a:extLst>
          </p:cNvPr>
          <p:cNvSpPr/>
          <p:nvPr/>
        </p:nvSpPr>
        <p:spPr>
          <a:xfrm>
            <a:off x="6203779" y="3824048"/>
            <a:ext cx="216000" cy="216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EC8484-A587-67D9-9DFE-E10D5D6AC7A9}"/>
              </a:ext>
            </a:extLst>
          </p:cNvPr>
          <p:cNvSpPr/>
          <p:nvPr/>
        </p:nvSpPr>
        <p:spPr>
          <a:xfrm>
            <a:off x="6203779" y="5231698"/>
            <a:ext cx="216000" cy="216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676A79-8141-D022-34E4-68361709256F}"/>
              </a:ext>
            </a:extLst>
          </p:cNvPr>
          <p:cNvSpPr/>
          <p:nvPr/>
        </p:nvSpPr>
        <p:spPr>
          <a:xfrm>
            <a:off x="8436112" y="4859677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159C49-90A8-8544-6750-ABA921142280}"/>
              </a:ext>
            </a:extLst>
          </p:cNvPr>
          <p:cNvSpPr/>
          <p:nvPr/>
        </p:nvSpPr>
        <p:spPr>
          <a:xfrm>
            <a:off x="8436112" y="2672062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43DDD6-6820-9EA6-3673-D951C2D584F6}"/>
              </a:ext>
            </a:extLst>
          </p:cNvPr>
          <p:cNvSpPr/>
          <p:nvPr/>
        </p:nvSpPr>
        <p:spPr>
          <a:xfrm>
            <a:off x="7913560" y="374342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6065BF-C8B1-EF5E-B6E2-AC7689757D89}"/>
              </a:ext>
            </a:extLst>
          </p:cNvPr>
          <p:cNvSpPr/>
          <p:nvPr/>
        </p:nvSpPr>
        <p:spPr>
          <a:xfrm>
            <a:off x="8364112" y="374342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E809C-0BCE-A4F8-9F34-9F1A0149479A}"/>
              </a:ext>
            </a:extLst>
          </p:cNvPr>
          <p:cNvSpPr/>
          <p:nvPr/>
        </p:nvSpPr>
        <p:spPr>
          <a:xfrm>
            <a:off x="8771863" y="307443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9FF3CB-3051-F931-FF4D-FDD57811E226}"/>
              </a:ext>
            </a:extLst>
          </p:cNvPr>
          <p:cNvSpPr/>
          <p:nvPr/>
        </p:nvSpPr>
        <p:spPr>
          <a:xfrm>
            <a:off x="8771863" y="3510432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90B31E-2297-E742-F1C0-085540D67071}"/>
              </a:ext>
            </a:extLst>
          </p:cNvPr>
          <p:cNvSpPr/>
          <p:nvPr/>
        </p:nvSpPr>
        <p:spPr>
          <a:xfrm>
            <a:off x="8771863" y="3946429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37A8C8-7835-0CB8-3275-E8F4998F120C}"/>
              </a:ext>
            </a:extLst>
          </p:cNvPr>
          <p:cNvSpPr/>
          <p:nvPr/>
        </p:nvSpPr>
        <p:spPr>
          <a:xfrm>
            <a:off x="8771863" y="4382427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B87D96-9D7A-C4D9-2408-2485EB9088CE}"/>
              </a:ext>
            </a:extLst>
          </p:cNvPr>
          <p:cNvSpPr/>
          <p:nvPr/>
        </p:nvSpPr>
        <p:spPr>
          <a:xfrm>
            <a:off x="10238526" y="3753173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0DFA9B-313E-C1BC-F790-80813B529E3F}"/>
              </a:ext>
            </a:extLst>
          </p:cNvPr>
          <p:cNvSpPr/>
          <p:nvPr/>
        </p:nvSpPr>
        <p:spPr>
          <a:xfrm>
            <a:off x="10736333" y="3523130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6A4207-3639-0E82-4070-009DBE050434}"/>
              </a:ext>
            </a:extLst>
          </p:cNvPr>
          <p:cNvSpPr/>
          <p:nvPr/>
        </p:nvSpPr>
        <p:spPr>
          <a:xfrm>
            <a:off x="10736333" y="3960175"/>
            <a:ext cx="360000" cy="360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E99CBB-9317-1858-E402-2F54DA9D7C78}"/>
              </a:ext>
            </a:extLst>
          </p:cNvPr>
          <p:cNvSpPr/>
          <p:nvPr/>
        </p:nvSpPr>
        <p:spPr>
          <a:xfrm>
            <a:off x="10736333" y="5006927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91E5C6-FF13-D7E4-4AD7-28B0B9A19596}"/>
              </a:ext>
            </a:extLst>
          </p:cNvPr>
          <p:cNvSpPr/>
          <p:nvPr/>
        </p:nvSpPr>
        <p:spPr>
          <a:xfrm>
            <a:off x="10736333" y="5475721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A63176-854A-B0D0-F27E-AB909FB03426}"/>
              </a:ext>
            </a:extLst>
          </p:cNvPr>
          <p:cNvSpPr/>
          <p:nvPr/>
        </p:nvSpPr>
        <p:spPr>
          <a:xfrm>
            <a:off x="10238526" y="5193880"/>
            <a:ext cx="360000" cy="360000"/>
          </a:xfrm>
          <a:prstGeom prst="ellipse">
            <a:avLst/>
          </a:prstGeom>
          <a:solidFill>
            <a:schemeClr val="accent6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0256DC-0D08-668A-01FA-790C5FE74547}"/>
              </a:ext>
            </a:extLst>
          </p:cNvPr>
          <p:cNvSpPr/>
          <p:nvPr/>
        </p:nvSpPr>
        <p:spPr>
          <a:xfrm>
            <a:off x="10736333" y="2345633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4060F1-77E9-1BDF-6E09-FB9B5D50B1D3}"/>
              </a:ext>
            </a:extLst>
          </p:cNvPr>
          <p:cNvSpPr/>
          <p:nvPr/>
        </p:nvSpPr>
        <p:spPr>
          <a:xfrm>
            <a:off x="10736333" y="2814427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BCCD7B-4B17-DF3C-07FA-F3980F0E21C0}"/>
              </a:ext>
            </a:extLst>
          </p:cNvPr>
          <p:cNvSpPr/>
          <p:nvPr/>
        </p:nvSpPr>
        <p:spPr>
          <a:xfrm>
            <a:off x="10238526" y="2625186"/>
            <a:ext cx="360000" cy="360000"/>
          </a:xfrm>
          <a:prstGeom prst="ellipse">
            <a:avLst/>
          </a:prstGeom>
          <a:gradFill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C8E44E-2372-1D56-5808-E9662744327D}"/>
              </a:ext>
            </a:extLst>
          </p:cNvPr>
          <p:cNvSpPr/>
          <p:nvPr/>
        </p:nvSpPr>
        <p:spPr>
          <a:xfrm>
            <a:off x="10310526" y="2222646"/>
            <a:ext cx="216000" cy="216000"/>
          </a:xfrm>
          <a:prstGeom prst="ellipse">
            <a:avLst/>
          </a:prstGeom>
          <a:solidFill>
            <a:schemeClr val="accent1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76B0058-F9F5-F309-468E-5BDD6FB8B4F2}"/>
              </a:ext>
            </a:extLst>
          </p:cNvPr>
          <p:cNvSpPr/>
          <p:nvPr/>
        </p:nvSpPr>
        <p:spPr>
          <a:xfrm>
            <a:off x="10310526" y="3443214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chemeClr val="accent2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7FDCFBB-2D20-88E4-B34D-5E3D2A42555D}"/>
              </a:ext>
            </a:extLst>
          </p:cNvPr>
          <p:cNvSpPr/>
          <p:nvPr/>
        </p:nvSpPr>
        <p:spPr>
          <a:xfrm>
            <a:off x="10310526" y="4201298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07C76F-FC4C-097F-1DD8-25E7BBA9DC10}"/>
              </a:ext>
            </a:extLst>
          </p:cNvPr>
          <p:cNvSpPr/>
          <p:nvPr/>
        </p:nvSpPr>
        <p:spPr>
          <a:xfrm>
            <a:off x="10310526" y="4882713"/>
            <a:ext cx="216000" cy="216000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50000">
                <a:srgbClr val="7030A0"/>
              </a:gs>
            </a:gsLst>
            <a:lin ang="0" scaled="1"/>
            <a:tileRect/>
          </a:gra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16EEE9-9612-734A-D173-D87EC708821D}"/>
              </a:ext>
            </a:extLst>
          </p:cNvPr>
          <p:cNvSpPr/>
          <p:nvPr/>
        </p:nvSpPr>
        <p:spPr>
          <a:xfrm>
            <a:off x="10310526" y="5670275"/>
            <a:ext cx="216000" cy="216000"/>
          </a:xfrm>
          <a:prstGeom prst="ellipse">
            <a:avLst/>
          </a:prstGeom>
          <a:solidFill>
            <a:srgbClr val="7030A0"/>
          </a:solidFill>
          <a:ln w="2222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331F6E-C581-E8BA-DD8F-8777FDD6D712}"/>
              </a:ext>
            </a:extLst>
          </p:cNvPr>
          <p:cNvSpPr txBox="1"/>
          <p:nvPr/>
        </p:nvSpPr>
        <p:spPr>
          <a:xfrm>
            <a:off x="4605902" y="3930630"/>
            <a:ext cx="823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Tumour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initiating  cell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26BC1C-82E3-3871-2796-C6009A823E1B}"/>
              </a:ext>
            </a:extLst>
          </p:cNvPr>
          <p:cNvSpPr txBox="1"/>
          <p:nvPr/>
        </p:nvSpPr>
        <p:spPr>
          <a:xfrm>
            <a:off x="5876090" y="2837043"/>
            <a:ext cx="865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Ancestral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2C7270-FB2A-95D9-0C8E-6E3C5A95DBBE}"/>
              </a:ext>
            </a:extLst>
          </p:cNvPr>
          <p:cNvSpPr txBox="1"/>
          <p:nvPr/>
        </p:nvSpPr>
        <p:spPr>
          <a:xfrm>
            <a:off x="7498581" y="3343493"/>
            <a:ext cx="873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Dominant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A6EFFB-7E28-B73D-567F-2CEAFACB90CA}"/>
              </a:ext>
            </a:extLst>
          </p:cNvPr>
          <p:cNvSpPr txBox="1"/>
          <p:nvPr/>
        </p:nvSpPr>
        <p:spPr>
          <a:xfrm>
            <a:off x="8260220" y="2249444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846DC6-91C8-F922-5F01-DED7FDA047FC}"/>
              </a:ext>
            </a:extLst>
          </p:cNvPr>
          <p:cNvSpPr txBox="1"/>
          <p:nvPr/>
        </p:nvSpPr>
        <p:spPr>
          <a:xfrm>
            <a:off x="9230363" y="1659769"/>
            <a:ext cx="8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3A648A-4D7B-15F4-727F-C436C10AB4CF}"/>
              </a:ext>
            </a:extLst>
          </p:cNvPr>
          <p:cNvSpPr txBox="1"/>
          <p:nvPr/>
        </p:nvSpPr>
        <p:spPr>
          <a:xfrm>
            <a:off x="10120712" y="3042436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508EB2-6C09-4A9A-16EF-4D86EF3B1D9D}"/>
              </a:ext>
            </a:extLst>
          </p:cNvPr>
          <p:cNvSpPr txBox="1"/>
          <p:nvPr/>
        </p:nvSpPr>
        <p:spPr>
          <a:xfrm>
            <a:off x="10120713" y="444551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40F8A7-DDAC-1077-9037-F2EBE9E6156F}"/>
              </a:ext>
            </a:extLst>
          </p:cNvPr>
          <p:cNvSpPr txBox="1"/>
          <p:nvPr/>
        </p:nvSpPr>
        <p:spPr>
          <a:xfrm>
            <a:off x="10199232" y="5859685"/>
            <a:ext cx="973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Genetically </a:t>
            </a:r>
            <a:b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distinct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A5BA4A-2482-327E-413E-EA748B56D615}"/>
              </a:ext>
            </a:extLst>
          </p:cNvPr>
          <p:cNvSpPr txBox="1"/>
          <p:nvPr/>
        </p:nvSpPr>
        <p:spPr>
          <a:xfrm>
            <a:off x="6396872" y="1659769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E8864E-4850-9157-3E4D-AF35474836F6}"/>
              </a:ext>
            </a:extLst>
          </p:cNvPr>
          <p:cNvGrpSpPr/>
          <p:nvPr/>
        </p:nvGrpSpPr>
        <p:grpSpPr>
          <a:xfrm>
            <a:off x="791092" y="5094718"/>
            <a:ext cx="3445788" cy="980411"/>
            <a:chOff x="471337" y="5027630"/>
            <a:chExt cx="3445788" cy="98041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EB659D0-CBA8-263A-3EAB-571206316997}"/>
                </a:ext>
              </a:extLst>
            </p:cNvPr>
            <p:cNvSpPr txBox="1"/>
            <p:nvPr/>
          </p:nvSpPr>
          <p:spPr>
            <a:xfrm>
              <a:off x="1470621" y="5027630"/>
              <a:ext cx="2446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Subclones with unique 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nonlinear branching mutations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DEA326A-4DC4-13A9-799F-23E5CF2C81C8}"/>
                </a:ext>
              </a:extLst>
            </p:cNvPr>
            <p:cNvSpPr/>
            <p:nvPr/>
          </p:nvSpPr>
          <p:spPr>
            <a:xfrm>
              <a:off x="745583" y="5147763"/>
              <a:ext cx="216000" cy="216000"/>
            </a:xfrm>
            <a:prstGeom prst="ellipse">
              <a:avLst/>
            </a:prstGeom>
            <a:solidFill>
              <a:schemeClr val="tx2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C3AD48-40BF-B394-DABE-1A90CAB2F459}"/>
                </a:ext>
              </a:extLst>
            </p:cNvPr>
            <p:cNvSpPr/>
            <p:nvPr/>
          </p:nvSpPr>
          <p:spPr>
            <a:xfrm>
              <a:off x="471337" y="5147763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63CEDC-91DB-41F0-A6A8-5E0AEB43FE87}"/>
                </a:ext>
              </a:extLst>
            </p:cNvPr>
            <p:cNvSpPr/>
            <p:nvPr/>
          </p:nvSpPr>
          <p:spPr>
            <a:xfrm>
              <a:off x="1019829" y="5147763"/>
              <a:ext cx="216000" cy="216000"/>
            </a:xfrm>
            <a:prstGeom prst="ellipse">
              <a:avLst/>
            </a:prstGeom>
            <a:solidFill>
              <a:schemeClr val="accent6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A18BF0A-0493-69D0-75C3-82D51FA519FD}"/>
                </a:ext>
              </a:extLst>
            </p:cNvPr>
            <p:cNvSpPr/>
            <p:nvPr/>
          </p:nvSpPr>
          <p:spPr>
            <a:xfrm>
              <a:off x="1294076" y="5147763"/>
              <a:ext cx="216000" cy="216000"/>
            </a:xfrm>
            <a:prstGeom prst="ellipse">
              <a:avLst/>
            </a:prstGeom>
            <a:solidFill>
              <a:srgbClr val="7030A0"/>
            </a:soli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E361DBC-DE4E-8B50-B660-0DDEA30D274A}"/>
                </a:ext>
              </a:extLst>
            </p:cNvPr>
            <p:cNvSpPr/>
            <p:nvPr/>
          </p:nvSpPr>
          <p:spPr>
            <a:xfrm>
              <a:off x="1019829" y="5674606"/>
              <a:ext cx="216000" cy="216000"/>
            </a:xfrm>
            <a:prstGeom prst="ellipse">
              <a:avLst/>
            </a:prstGeom>
            <a:gradFill>
              <a:gsLst>
                <a:gs pos="50000">
                  <a:schemeClr val="accent1"/>
                </a:gs>
                <a:gs pos="50000">
                  <a:srgbClr val="7030A0"/>
                </a:gs>
              </a:gsLst>
              <a:lin ang="0" scaled="1"/>
            </a:gra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21562CD-FE82-3B21-6331-E8B0E56291A0}"/>
                </a:ext>
              </a:extLst>
            </p:cNvPr>
            <p:cNvSpPr/>
            <p:nvPr/>
          </p:nvSpPr>
          <p:spPr>
            <a:xfrm>
              <a:off x="1294076" y="5674606"/>
              <a:ext cx="216000" cy="216000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50000">
                  <a:schemeClr val="accent2"/>
                </a:gs>
              </a:gsLst>
              <a:lin ang="0" scaled="1"/>
              <a:tileRect/>
            </a:gradFill>
            <a:ln w="2222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C14DAC-3502-88D5-0747-FC65E06FD13C}"/>
                </a:ext>
              </a:extLst>
            </p:cNvPr>
            <p:cNvSpPr txBox="1"/>
            <p:nvPr/>
          </p:nvSpPr>
          <p:spPr>
            <a:xfrm>
              <a:off x="1522788" y="5546376"/>
              <a:ext cx="1898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Subclones with linearly</a:t>
              </a:r>
              <a:b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1200" b="1" i="0" u="none" strike="noStrike" kern="1200" cap="none" spc="0" normalizeH="0" baseline="0" dirty="0">
                  <a:ln>
                    <a:noFill/>
                  </a:ln>
                  <a:solidFill>
                    <a:srgbClr val="4A4A4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derived mutations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AD840F-A044-D8D2-662D-E2368FA48DB5}"/>
              </a:ext>
            </a:extLst>
          </p:cNvPr>
          <p:cNvCxnSpPr>
            <a:stCxn id="9" idx="7"/>
            <a:endCxn id="8" idx="3"/>
          </p:cNvCxnSpPr>
          <p:nvPr/>
        </p:nvCxnSpPr>
        <p:spPr>
          <a:xfrm flipV="1">
            <a:off x="5619516" y="3779618"/>
            <a:ext cx="222014" cy="355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0B70C9-FF3B-9036-8855-C63D392CB7ED}"/>
              </a:ext>
            </a:extLst>
          </p:cNvPr>
          <p:cNvCxnSpPr>
            <a:cxnSpLocks/>
            <a:stCxn id="9" idx="5"/>
            <a:endCxn id="11" idx="1"/>
          </p:cNvCxnSpPr>
          <p:nvPr/>
        </p:nvCxnSpPr>
        <p:spPr>
          <a:xfrm>
            <a:off x="5619516" y="4287793"/>
            <a:ext cx="222014" cy="486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04CFBE-30CD-F19A-AD85-0FD2C65FF50D}"/>
              </a:ext>
            </a:extLst>
          </p:cNvPr>
          <p:cNvCxnSpPr>
            <a:stCxn id="8" idx="7"/>
            <a:endCxn id="7" idx="3"/>
          </p:cNvCxnSpPr>
          <p:nvPr/>
        </p:nvCxnSpPr>
        <p:spPr>
          <a:xfrm flipV="1">
            <a:off x="5994266" y="3461953"/>
            <a:ext cx="241145" cy="164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D0DB44-1627-D5E8-BBDA-BF3B48F5202D}"/>
              </a:ext>
            </a:extLst>
          </p:cNvPr>
          <p:cNvCxnSpPr>
            <a:cxnSpLocks/>
            <a:stCxn id="11" idx="5"/>
            <a:endCxn id="13" idx="1"/>
          </p:cNvCxnSpPr>
          <p:nvPr/>
        </p:nvCxnSpPr>
        <p:spPr>
          <a:xfrm>
            <a:off x="5994266" y="4926795"/>
            <a:ext cx="241145" cy="3365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4009770-FFC0-AEDE-8504-45D4319D71BE}"/>
              </a:ext>
            </a:extLst>
          </p:cNvPr>
          <p:cNvCxnSpPr>
            <a:stCxn id="11" idx="7"/>
            <a:endCxn id="10" idx="3"/>
          </p:cNvCxnSpPr>
          <p:nvPr/>
        </p:nvCxnSpPr>
        <p:spPr>
          <a:xfrm flipV="1">
            <a:off x="5994266" y="4503793"/>
            <a:ext cx="241145" cy="270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4C4F0C8-D67E-4D73-92E1-C34A38094E45}"/>
              </a:ext>
            </a:extLst>
          </p:cNvPr>
          <p:cNvCxnSpPr>
            <a:stCxn id="8" idx="5"/>
            <a:endCxn id="12" idx="1"/>
          </p:cNvCxnSpPr>
          <p:nvPr/>
        </p:nvCxnSpPr>
        <p:spPr>
          <a:xfrm>
            <a:off x="5994266" y="3779618"/>
            <a:ext cx="241145" cy="76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06B5575-DD17-6FA3-7AE0-89585DAAA053}"/>
              </a:ext>
            </a:extLst>
          </p:cNvPr>
          <p:cNvCxnSpPr>
            <a:stCxn id="12" idx="6"/>
            <a:endCxn id="16" idx="2"/>
          </p:cNvCxnSpPr>
          <p:nvPr/>
        </p:nvCxnSpPr>
        <p:spPr>
          <a:xfrm flipV="1">
            <a:off x="6419779" y="3923425"/>
            <a:ext cx="1493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B6D738-945C-1D38-E9B3-E3CCA882BAFC}"/>
              </a:ext>
            </a:extLst>
          </p:cNvPr>
          <p:cNvCxnSpPr>
            <a:endCxn id="17" idx="2"/>
          </p:cNvCxnSpPr>
          <p:nvPr/>
        </p:nvCxnSpPr>
        <p:spPr>
          <a:xfrm flipV="1">
            <a:off x="8272242" y="3923425"/>
            <a:ext cx="91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AF7CC7D-F480-D9EE-4092-0AD87AFC30B6}"/>
              </a:ext>
            </a:extLst>
          </p:cNvPr>
          <p:cNvCxnSpPr>
            <a:cxnSpLocks/>
            <a:stCxn id="16" idx="7"/>
            <a:endCxn id="15" idx="3"/>
          </p:cNvCxnSpPr>
          <p:nvPr/>
        </p:nvCxnSpPr>
        <p:spPr>
          <a:xfrm flipV="1">
            <a:off x="8220839" y="2856430"/>
            <a:ext cx="246905" cy="9397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B09DAB4-7547-E8B7-7DA6-CE2FE4BA7121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220839" y="4050704"/>
            <a:ext cx="246905" cy="840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1B299CD-F1EA-1280-3114-D486CD1A4A75}"/>
              </a:ext>
            </a:extLst>
          </p:cNvPr>
          <p:cNvCxnSpPr>
            <a:stCxn id="15" idx="6"/>
          </p:cNvCxnSpPr>
          <p:nvPr/>
        </p:nvCxnSpPr>
        <p:spPr>
          <a:xfrm flipV="1">
            <a:off x="8652112" y="2778826"/>
            <a:ext cx="1460200" cy="12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224420D-DC80-DA76-7A1A-9BE24DEB1559}"/>
              </a:ext>
            </a:extLst>
          </p:cNvPr>
          <p:cNvCxnSpPr>
            <a:cxnSpLocks/>
          </p:cNvCxnSpPr>
          <p:nvPr/>
        </p:nvCxnSpPr>
        <p:spPr>
          <a:xfrm flipV="1">
            <a:off x="9131863" y="3898205"/>
            <a:ext cx="10377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18DDADC-2FAD-2BD5-2DC8-0A9FFB39EFE5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6419779" y="5339698"/>
            <a:ext cx="37498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03ACFAD-475A-C6D3-DF4C-8EDB0812BFB3}"/>
              </a:ext>
            </a:extLst>
          </p:cNvPr>
          <p:cNvCxnSpPr/>
          <p:nvPr/>
        </p:nvCxnSpPr>
        <p:spPr>
          <a:xfrm>
            <a:off x="6916405" y="1967546"/>
            <a:ext cx="0" cy="395435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7C615B1-4E9C-3640-3193-573CFC5482F1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9665739" y="1967546"/>
            <a:ext cx="10431" cy="395435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D089C4D-01E1-5BF5-77C7-128EDA118A39}"/>
              </a:ext>
            </a:extLst>
          </p:cNvPr>
          <p:cNvSpPr txBox="1"/>
          <p:nvPr/>
        </p:nvSpPr>
        <p:spPr>
          <a:xfrm>
            <a:off x="4575612" y="5954321"/>
            <a:ext cx="2309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 Bahlis NJ, et al. 2012</a:t>
            </a:r>
            <a:r>
              <a:rPr kumimoji="0" lang="en-GB" sz="1000" b="0" i="0" u="none" strike="noStrike" kern="1200" cap="none" spc="0" normalizeH="0" baseline="3000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BC20D4A4-39FA-997F-764B-B89B518463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3580283" cy="4525963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en-GB" dirty="0"/>
              <a:t>Subclones develop over time due to selective pressures from the microenvironment and treatment</a:t>
            </a:r>
            <a:r>
              <a:rPr lang="en-GB" baseline="30000" dirty="0"/>
              <a:t>1,2</a:t>
            </a:r>
          </a:p>
          <a:p>
            <a:pPr lvl="0">
              <a:spcAft>
                <a:spcPts val="1200"/>
              </a:spcAft>
            </a:pPr>
            <a:r>
              <a:rPr lang="en-GB" dirty="0"/>
              <a:t>Clonal evolution can lead to </a:t>
            </a:r>
            <a:r>
              <a:rPr lang="en-GB" b="1" dirty="0"/>
              <a:t>disease progression </a:t>
            </a:r>
            <a:r>
              <a:rPr lang="en-GB" dirty="0"/>
              <a:t>and </a:t>
            </a:r>
            <a:r>
              <a:rPr lang="en-GB" b="1" dirty="0"/>
              <a:t>treatment resistance</a:t>
            </a:r>
            <a:r>
              <a:rPr lang="en-GB" baseline="30000" dirty="0"/>
              <a:t>3</a:t>
            </a:r>
          </a:p>
        </p:txBody>
      </p:sp>
      <p:sp>
        <p:nvSpPr>
          <p:cNvPr id="71" name="Title 70">
            <a:extLst>
              <a:ext uri="{FF2B5EF4-FFF2-40B4-BE49-F238E27FC236}">
                <a16:creationId xmlns:a16="http://schemas.microsoft.com/office/drawing/2014/main" id="{17FD7AC0-3AD3-9C87-3774-34B6C81C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Development of multiple, genetically distinct subclones </a:t>
            </a:r>
            <a:r>
              <a:rPr lang="en-GB" dirty="0">
                <a:solidFill>
                  <a:schemeClr val="tx2"/>
                </a:solidFill>
              </a:rPr>
              <a:t>in Multiple myeloma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C6438-E061-84D9-CD02-3D28A915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2" name="Content Placeholder 71">
            <a:extLst>
              <a:ext uri="{FF2B5EF4-FFF2-40B4-BE49-F238E27FC236}">
                <a16:creationId xmlns:a16="http://schemas.microsoft.com/office/drawing/2014/main" id="{694EC011-C402-C7FA-68D2-23C54CFA6F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/>
              <a:t>1. Bahlis NJ. </a:t>
            </a:r>
            <a:r>
              <a:rPr lang="en-GB" dirty="0">
                <a:solidFill>
                  <a:schemeClr val="tx2"/>
                </a:solidFill>
              </a:rPr>
              <a:t>Blood. 2012;120:927-928; 2. Bolli N, et al. Nat Commun. 2014;5:2997; 3. Brioli N, et al. Br J Haematol. 2014;165:441-454</a:t>
            </a:r>
          </a:p>
        </p:txBody>
      </p:sp>
    </p:spTree>
    <p:extLst>
      <p:ext uri="{BB962C8B-B14F-4D97-AF65-F5344CB8AC3E}">
        <p14:creationId xmlns:p14="http://schemas.microsoft.com/office/powerpoint/2010/main" val="2751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3a7e00e0ef_1_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2: POLLING 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9155D-2E03-E90E-B504-34B3C2D321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Supportive care only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Dexamethasone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Methylprednisolone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Tocilizumab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dirty="0">
                <a:sym typeface="Arial"/>
              </a:rPr>
              <a:t>Anakinra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F741F-AB84-99F0-6BB9-053FD7C494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9479" y="1060475"/>
            <a:ext cx="10180339" cy="365125"/>
          </a:xfrm>
        </p:spPr>
        <p:txBody>
          <a:bodyPr>
            <a:noAutofit/>
          </a:bodyPr>
          <a:lstStyle/>
          <a:p>
            <a:r>
              <a:rPr lang="en-GB" sz="2000" b="1" cap="all" spc="100" dirty="0">
                <a:solidFill>
                  <a:schemeClr val="accent1"/>
                </a:solidFill>
                <a:sym typeface="Arial"/>
              </a:rPr>
              <a:t>How would you treat this patient (select all that apply)?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F1F57-A760-BBC2-5573-17F8A69DF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80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6BE4E2-A7DD-11AB-5F75-10368CA44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024012"/>
              </p:ext>
            </p:extLst>
          </p:nvPr>
        </p:nvGraphicFramePr>
        <p:xfrm>
          <a:off x="3935760" y="124303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49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BCF3-DAFB-1F69-AD78-801F30D2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Case study 2: Treatment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B63B77-EB93-FDA8-E2EF-304F5B3A47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 anchorCtr="0"/>
          <a:lstStyle/>
          <a:p>
            <a:r>
              <a:rPr lang="en-GB" dirty="0"/>
              <a:t>Educational case study</a:t>
            </a:r>
          </a:p>
          <a:p>
            <a:r>
              <a:rPr lang="en-GB" dirty="0">
                <a:solidFill>
                  <a:schemeClr val="tx2"/>
                </a:solidFill>
              </a:rPr>
              <a:t>ASCT, autologous stem cell transplant; CRS, cytokine release syndrome; DaraKd, daratumumab, carfilzomib, dexamethasone; ICANS, immune effector cell-associated neurotoxicity syndrome; ICE, immune effector cell-associated encephalopathy; ICU, intensive care unit; ide-</a:t>
            </a:r>
            <a:r>
              <a:rPr lang="en-GB" dirty="0" err="1">
                <a:solidFill>
                  <a:schemeClr val="tx2"/>
                </a:solidFill>
              </a:rPr>
              <a:t>cel</a:t>
            </a:r>
            <a:r>
              <a:rPr lang="en-GB" dirty="0">
                <a:solidFill>
                  <a:schemeClr val="tx2"/>
                </a:solidFill>
              </a:rPr>
              <a:t>, idecabtagene vicleucel; IsaPd, isatuximab, pomalidomide, dexamethasone; VRd, bortezomib, lenalidomide, dexamethasone</a:t>
            </a:r>
          </a:p>
        </p:txBody>
      </p:sp>
      <p:sp>
        <p:nvSpPr>
          <p:cNvPr id="39" name="Down Arrow 9">
            <a:extLst>
              <a:ext uri="{FF2B5EF4-FFF2-40B4-BE49-F238E27FC236}">
                <a16:creationId xmlns:a16="http://schemas.microsoft.com/office/drawing/2014/main" id="{F6960B7A-3FA1-4B89-853E-2D7A2A43967F}"/>
              </a:ext>
            </a:extLst>
          </p:cNvPr>
          <p:cNvSpPr/>
          <p:nvPr/>
        </p:nvSpPr>
        <p:spPr>
          <a:xfrm>
            <a:off x="1281074" y="1230287"/>
            <a:ext cx="757340" cy="457497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</p:txBody>
      </p:sp>
      <p:sp>
        <p:nvSpPr>
          <p:cNvPr id="43" name="Rounded Rectangle 19">
            <a:extLst>
              <a:ext uri="{FF2B5EF4-FFF2-40B4-BE49-F238E27FC236}">
                <a16:creationId xmlns:a16="http://schemas.microsoft.com/office/drawing/2014/main" id="{7C8E20EE-8D14-48ED-AE20-9CABC41F7A63}"/>
              </a:ext>
            </a:extLst>
          </p:cNvPr>
          <p:cNvSpPr/>
          <p:nvPr/>
        </p:nvSpPr>
        <p:spPr>
          <a:xfrm>
            <a:off x="379332" y="2281735"/>
            <a:ext cx="2620324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January-July 2023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F9800F4F-02E6-4F49-9BC0-D555A652597D}"/>
              </a:ext>
            </a:extLst>
          </p:cNvPr>
          <p:cNvSpPr/>
          <p:nvPr/>
        </p:nvSpPr>
        <p:spPr>
          <a:xfrm>
            <a:off x="513465" y="1446106"/>
            <a:ext cx="2292559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49870508-5957-4B91-B602-C00040A62F02}"/>
              </a:ext>
            </a:extLst>
          </p:cNvPr>
          <p:cNvSpPr txBox="1">
            <a:spLocks/>
          </p:cNvSpPr>
          <p:nvPr/>
        </p:nvSpPr>
        <p:spPr>
          <a:xfrm>
            <a:off x="3675479" y="1264581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Front-line treatment: V</a:t>
            </a: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 followed by ASCT and lenalidomide maintenance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D168AA-4158-5710-4F96-7C239CE4C7C1}"/>
              </a:ext>
            </a:extLst>
          </p:cNvPr>
          <p:cNvSpPr/>
          <p:nvPr/>
        </p:nvSpPr>
        <p:spPr>
          <a:xfrm>
            <a:off x="2986457" y="1297148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16149902-58F2-6D35-C104-8B23C2FFC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81</a:t>
            </a:fld>
            <a:endParaRPr lang="en-GB" dirty="0"/>
          </a:p>
        </p:txBody>
      </p:sp>
      <p:pic>
        <p:nvPicPr>
          <p:cNvPr id="3" name="Graphic 2" descr="Needle with solid fill">
            <a:extLst>
              <a:ext uri="{FF2B5EF4-FFF2-40B4-BE49-F238E27FC236}">
                <a16:creationId xmlns:a16="http://schemas.microsoft.com/office/drawing/2014/main" id="{A45DB38B-DC32-3460-7929-EEA4F7F2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1356106"/>
            <a:ext cx="540000" cy="540000"/>
          </a:xfrm>
          <a:prstGeom prst="rect">
            <a:avLst/>
          </a:prstGeom>
        </p:spPr>
      </p:pic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07F21F2A-D199-B8FB-6F43-5923A5B399EB}"/>
              </a:ext>
            </a:extLst>
          </p:cNvPr>
          <p:cNvSpPr txBox="1">
            <a:spLocks/>
          </p:cNvSpPr>
          <p:nvPr/>
        </p:nvSpPr>
        <p:spPr>
          <a:xfrm>
            <a:off x="3675479" y="2184030"/>
            <a:ext cx="7772081" cy="54152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DaraKd; 2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IsaPd</a:t>
            </a:r>
          </a:p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B29E14-BDA5-FC27-AE0B-BD38E79DB37A}"/>
              </a:ext>
            </a:extLst>
          </p:cNvPr>
          <p:cNvSpPr/>
          <p:nvPr/>
        </p:nvSpPr>
        <p:spPr>
          <a:xfrm>
            <a:off x="2986457" y="2132777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 descr="Needle with solid fill">
            <a:extLst>
              <a:ext uri="{FF2B5EF4-FFF2-40B4-BE49-F238E27FC236}">
                <a16:creationId xmlns:a16="http://schemas.microsoft.com/office/drawing/2014/main" id="{7CEC7795-E0D1-3D3B-2FEC-F47D21C6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5" y="2191735"/>
            <a:ext cx="540000" cy="540000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52C5EA0-CDEA-74AE-E994-D5104F5BFFD1}"/>
              </a:ext>
            </a:extLst>
          </p:cNvPr>
          <p:cNvSpPr txBox="1">
            <a:spLocks/>
          </p:cNvSpPr>
          <p:nvPr/>
        </p:nvSpPr>
        <p:spPr>
          <a:xfrm>
            <a:off x="3707972" y="2953293"/>
            <a:ext cx="7772081" cy="7230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3BD48045-A9FB-73DB-B619-375C00326836}"/>
              </a:ext>
            </a:extLst>
          </p:cNvPr>
          <p:cNvSpPr txBox="1">
            <a:spLocks/>
          </p:cNvSpPr>
          <p:nvPr/>
        </p:nvSpPr>
        <p:spPr>
          <a:xfrm>
            <a:off x="3675479" y="3060974"/>
            <a:ext cx="7772081" cy="288830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GB" sz="2000" b="0" i="0" u="none" strike="noStrike" kern="1200" cap="none" spc="0" normalizeH="0" baseline="300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relapse: Ide-</a:t>
            </a:r>
            <a:r>
              <a:rPr kumimoji="0" lang="en-GB" sz="2000" b="0" i="0" u="none" strike="noStrike" kern="1200" cap="none" spc="0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2: Patient developed grade 1 CRS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5: Persistent fever treated with tocilizumab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6: Patient developed hesitant speech and reported headache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7: Patient experienced seizures and was diagnosed with grade 3 ICANS (ICE score 2)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Treatment: Patient was transferred to the ICU and treated with dexamethasone, tocilizumab, lorazepam and levetiracetam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10: ICANS resolved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achieved a CR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7949D1-D055-B3A2-A1DE-4999ABC92180}"/>
              </a:ext>
            </a:extLst>
          </p:cNvPr>
          <p:cNvSpPr/>
          <p:nvPr/>
        </p:nvSpPr>
        <p:spPr>
          <a:xfrm>
            <a:off x="3007645" y="2996952"/>
            <a:ext cx="657916" cy="65791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Graphic 17" descr="Needle with solid fill">
            <a:extLst>
              <a:ext uri="{FF2B5EF4-FFF2-40B4-BE49-F238E27FC236}">
                <a16:creationId xmlns:a16="http://schemas.microsoft.com/office/drawing/2014/main" id="{70FF1BA1-A91D-E206-D674-EEBFAD543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6603" y="3055910"/>
            <a:ext cx="540000" cy="540000"/>
          </a:xfrm>
          <a:prstGeom prst="rect">
            <a:avLst/>
          </a:prstGeom>
        </p:spPr>
      </p:pic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4CFA3D51-B7CD-2858-7969-B78997DBBC3E}"/>
              </a:ext>
            </a:extLst>
          </p:cNvPr>
          <p:cNvSpPr/>
          <p:nvPr/>
        </p:nvSpPr>
        <p:spPr>
          <a:xfrm>
            <a:off x="507821" y="3145910"/>
            <a:ext cx="2303847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72000" rIns="9144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41299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4023-A4C6-CA4C-922C-BFA8578B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Q&amp;A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81F3-3311-2D7A-7965-F5A62F3FA6D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90957-EAC8-76ED-7F6A-5B848C19B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412373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616D-A250-44FD-856F-7A4FA426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45FD-D187-D93A-67BB-4D03E62E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4630"/>
            <a:ext cx="10972800" cy="1642194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Summary and look to the future</a:t>
            </a: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CCEE17-16CF-EAC7-A86B-6C736248F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83" y="4680000"/>
            <a:ext cx="10972800" cy="1655762"/>
          </a:xfrm>
        </p:spPr>
        <p:txBody>
          <a:bodyPr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2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Assoc. Prof. Joshua Richter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Hematologist</a:t>
            </a: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-Oncologist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cap="non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Icahn School of Medicine at Mount Sinai, USA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3200" b="1" cap="none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es-E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CD28-C8BA-1999-BBC3-E8264D0F3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795294BF-46EB-6717-6EC2-F2CC38A77A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165"/>
          <a:stretch/>
        </p:blipFill>
        <p:spPr>
          <a:xfrm>
            <a:off x="5015880" y="1777531"/>
            <a:ext cx="2160240" cy="2536331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94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30DC-49D6-C46A-49B6-5F6F10E9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NCCn guidelines for early RRmm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0B10-CF6B-41FA-806B-CFA9A2023DF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HCT, haematopoietic stem cell transplantation; IMiD, immunomodulatory drug; MM, multiple myeloma; PI, proteasome inhibitor</a:t>
            </a:r>
          </a:p>
          <a:p>
            <a:r>
              <a:rPr lang="en-GB" dirty="0">
                <a:solidFill>
                  <a:schemeClr val="tx2"/>
                </a:solidFill>
              </a:rPr>
              <a:t>Kumar SK, et al. J Natl Compr Cancer Netw. 2023;21:1281-1301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E00D63-02EE-A03C-6255-18655E9434C4}"/>
              </a:ext>
            </a:extLst>
          </p:cNvPr>
          <p:cNvSpPr/>
          <p:nvPr/>
        </p:nvSpPr>
        <p:spPr>
          <a:xfrm>
            <a:off x="2719438" y="1007079"/>
            <a:ext cx="6753124" cy="5186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E795A-C9D8-DB83-DD40-927305D33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" r="2000"/>
          <a:stretch/>
        </p:blipFill>
        <p:spPr>
          <a:xfrm>
            <a:off x="2829698" y="1096477"/>
            <a:ext cx="6536724" cy="5085184"/>
          </a:xfrm>
          <a:prstGeom prst="rect">
            <a:avLst/>
          </a:prstGeom>
          <a:ln w="19050"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9B8AFE-7AB7-99D5-2B03-69734638B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74962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AF5F04-940B-AFCF-C34A-3F9AAC8E5DF4}"/>
              </a:ext>
            </a:extLst>
          </p:cNvPr>
          <p:cNvSpPr/>
          <p:nvPr/>
        </p:nvSpPr>
        <p:spPr>
          <a:xfrm>
            <a:off x="2719438" y="1007079"/>
            <a:ext cx="6753124" cy="5186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B30DC-49D6-C46A-49B6-5F6F10E9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NCCn guidelines for early mm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0A881E-7C31-D8F9-B2D5-90860BB3E18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HCT, haematopoietic stem cell transplantation; IMiD, immunomodulatory drug; MM, multiple myeloma; PI, proteasome inhibitor</a:t>
            </a:r>
          </a:p>
          <a:p>
            <a:r>
              <a:rPr lang="en-GB" dirty="0">
                <a:solidFill>
                  <a:schemeClr val="tx2"/>
                </a:solidFill>
              </a:rPr>
              <a:t>Kumar SK, et al. J Natl Compr Cancer Netw. 2023;21:1281-1301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38663-0232-EFE2-A264-E38B9372F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" r="1388"/>
          <a:stretch/>
        </p:blipFill>
        <p:spPr>
          <a:xfrm>
            <a:off x="2792627" y="1084119"/>
            <a:ext cx="6561438" cy="5085184"/>
          </a:xfrm>
          <a:prstGeom prst="rect">
            <a:avLst/>
          </a:prstGeom>
          <a:ln w="19050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0031-2FE7-6A79-DD06-C43D49B0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10200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ACBF76E2-2103-28BC-A5DE-8811DD25908E}"/>
              </a:ext>
            </a:extLst>
          </p:cNvPr>
          <p:cNvSpPr/>
          <p:nvPr/>
        </p:nvSpPr>
        <p:spPr>
          <a:xfrm>
            <a:off x="4022724" y="1791093"/>
            <a:ext cx="4478725" cy="39820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8E16A-F9B7-2324-153D-FBAADE7D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Second line Treatment Patterns in the Connect MM Registry from 2010 to 2016</a:t>
            </a:r>
            <a:br>
              <a:rPr lang="en-GB" dirty="0"/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F9F9B-CD55-09B2-FC95-F6E8D5403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C5BC-0CBB-7CAA-3782-9D76864B261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Cy, cyclophosphamide; d, dexamethasone; K</a:t>
            </a:r>
            <a:r>
              <a:rPr lang="en-GB" dirty="0">
                <a:solidFill>
                  <a:schemeClr val="tx2"/>
                </a:solidFill>
              </a:rPr>
              <a:t>, carfilzomib; MM, multiple myeloma; P, pomalidomide; R, lenalidomide; V, bortezomib</a:t>
            </a:r>
          </a:p>
          <a:p>
            <a:r>
              <a:rPr lang="en-GB" dirty="0">
                <a:solidFill>
                  <a:schemeClr val="tx2"/>
                </a:solidFill>
              </a:rPr>
              <a:t>Jagannath S, et al. Clin Lymphoma Myeloma Leuk. 2018;18:480-485.e3</a:t>
            </a:r>
          </a:p>
        </p:txBody>
      </p:sp>
      <p:pic>
        <p:nvPicPr>
          <p:cNvPr id="6" name="Google Shape;288;p4">
            <a:extLst>
              <a:ext uri="{FF2B5EF4-FFF2-40B4-BE49-F238E27FC236}">
                <a16:creationId xmlns:a16="http://schemas.microsoft.com/office/drawing/2014/main" id="{7098B5DF-924B-6983-6287-FB4D819AF1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6916" t="3714" r="4237" b="18138"/>
          <a:stretch/>
        </p:blipFill>
        <p:spPr>
          <a:xfrm>
            <a:off x="4891348" y="2083066"/>
            <a:ext cx="3474777" cy="33200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6E391-1985-839A-2DBE-C78B478B3275}"/>
              </a:ext>
            </a:extLst>
          </p:cNvPr>
          <p:cNvCxnSpPr/>
          <p:nvPr/>
        </p:nvCxnSpPr>
        <p:spPr>
          <a:xfrm>
            <a:off x="3787775" y="1995083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0B363E-1AD3-994E-B0E4-99EE59839495}"/>
              </a:ext>
            </a:extLst>
          </p:cNvPr>
          <p:cNvSpPr/>
          <p:nvPr/>
        </p:nvSpPr>
        <p:spPr>
          <a:xfrm>
            <a:off x="2711624" y="1643083"/>
            <a:ext cx="1103573" cy="73243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to 2010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Bortezomib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Doxorubicin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25E613-6E13-D24F-5238-A7DBDC58BB09}"/>
              </a:ext>
            </a:extLst>
          </p:cNvPr>
          <p:cNvCxnSpPr/>
          <p:nvPr/>
        </p:nvCxnSpPr>
        <p:spPr>
          <a:xfrm>
            <a:off x="3787775" y="3271433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0347F0-ED8F-6C45-F60D-844A3D6FC495}"/>
              </a:ext>
            </a:extLst>
          </p:cNvPr>
          <p:cNvSpPr/>
          <p:nvPr/>
        </p:nvSpPr>
        <p:spPr>
          <a:xfrm>
            <a:off x="2711624" y="3126303"/>
            <a:ext cx="1103573" cy="28528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 2012: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Carfilzomib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BCFBC9-338A-E946-6EA5-53EBC1CE28EC}"/>
              </a:ext>
            </a:extLst>
          </p:cNvPr>
          <p:cNvCxnSpPr/>
          <p:nvPr/>
        </p:nvCxnSpPr>
        <p:spPr>
          <a:xfrm>
            <a:off x="3787775" y="3566708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89F9AA-472D-4532-B636-75FA96DF6F3B}"/>
              </a:ext>
            </a:extLst>
          </p:cNvPr>
          <p:cNvSpPr/>
          <p:nvPr/>
        </p:nvSpPr>
        <p:spPr>
          <a:xfrm>
            <a:off x="2711624" y="3427272"/>
            <a:ext cx="1103573" cy="30900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2013: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Pomalidomide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380248-34B7-9CAC-13AB-1407CEDEA9AB}"/>
              </a:ext>
            </a:extLst>
          </p:cNvPr>
          <p:cNvCxnSpPr/>
          <p:nvPr/>
        </p:nvCxnSpPr>
        <p:spPr>
          <a:xfrm>
            <a:off x="3787775" y="4735108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2E73350-33FA-82E1-8BD6-4E793B10C8A3}"/>
              </a:ext>
            </a:extLst>
          </p:cNvPr>
          <p:cNvSpPr/>
          <p:nvPr/>
        </p:nvSpPr>
        <p:spPr>
          <a:xfrm>
            <a:off x="2711624" y="4606947"/>
            <a:ext cx="1103573" cy="25741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 2015: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Panobinostat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1B5A4E-C19D-527D-06F4-79885DDE3535}"/>
              </a:ext>
            </a:extLst>
          </p:cNvPr>
          <p:cNvCxnSpPr/>
          <p:nvPr/>
        </p:nvCxnSpPr>
        <p:spPr>
          <a:xfrm>
            <a:off x="3787775" y="5130610"/>
            <a:ext cx="234950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505618A-7BBD-EF23-315D-136BFB551F2A}"/>
              </a:ext>
            </a:extLst>
          </p:cNvPr>
          <p:cNvSpPr/>
          <p:nvPr/>
        </p:nvSpPr>
        <p:spPr>
          <a:xfrm>
            <a:off x="2711624" y="4911603"/>
            <a:ext cx="1103573" cy="58457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 2015</a:t>
            </a:r>
            <a:b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Daratumumab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Ixazomib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Elotuzumab</a:t>
            </a: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BDC2BFC1-BC54-D756-9568-8E3E92829FF2}"/>
              </a:ext>
            </a:extLst>
          </p:cNvPr>
          <p:cNvSpPr txBox="1"/>
          <p:nvPr/>
        </p:nvSpPr>
        <p:spPr>
          <a:xfrm>
            <a:off x="4175203" y="2008701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2010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(n=25)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99F13281-8F2E-08F9-E606-B21BBA07B85A}"/>
              </a:ext>
            </a:extLst>
          </p:cNvPr>
          <p:cNvSpPr txBox="1"/>
          <p:nvPr/>
        </p:nvSpPr>
        <p:spPr>
          <a:xfrm>
            <a:off x="4175203" y="2305697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2011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(n=48)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89D2598F-5086-F097-26C0-A162EC48B1D0}"/>
              </a:ext>
            </a:extLst>
          </p:cNvPr>
          <p:cNvSpPr txBox="1"/>
          <p:nvPr/>
        </p:nvSpPr>
        <p:spPr>
          <a:xfrm>
            <a:off x="4175203" y="2597797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2011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(n=69)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35">
            <a:extLst>
              <a:ext uri="{FF2B5EF4-FFF2-40B4-BE49-F238E27FC236}">
                <a16:creationId xmlns:a16="http://schemas.microsoft.com/office/drawing/2014/main" id="{E4679D8E-D580-7A26-AF59-9CF0943A6083}"/>
              </a:ext>
            </a:extLst>
          </p:cNvPr>
          <p:cNvSpPr txBox="1"/>
          <p:nvPr/>
        </p:nvSpPr>
        <p:spPr>
          <a:xfrm>
            <a:off x="4175203" y="2886722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2012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(n=89)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55304D8C-C987-9C57-3004-85F0D174677C}"/>
              </a:ext>
            </a:extLst>
          </p:cNvPr>
          <p:cNvSpPr txBox="1"/>
          <p:nvPr/>
        </p:nvSpPr>
        <p:spPr>
          <a:xfrm>
            <a:off x="4175203" y="347897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2013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61A1201F-94C2-B647-692A-EE96E3BF3EC2}"/>
              </a:ext>
            </a:extLst>
          </p:cNvPr>
          <p:cNvSpPr txBox="1"/>
          <p:nvPr/>
        </p:nvSpPr>
        <p:spPr>
          <a:xfrm>
            <a:off x="4175203" y="3183819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2012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(n=63)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A6E11E68-70BC-7EA6-F061-C1E577358E2F}"/>
              </a:ext>
            </a:extLst>
          </p:cNvPr>
          <p:cNvSpPr txBox="1"/>
          <p:nvPr/>
        </p:nvSpPr>
        <p:spPr>
          <a:xfrm>
            <a:off x="4175203" y="376472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2013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6FD2171C-3060-8654-0DBC-D195E2E7AB17}"/>
              </a:ext>
            </a:extLst>
          </p:cNvPr>
          <p:cNvSpPr txBox="1"/>
          <p:nvPr/>
        </p:nvSpPr>
        <p:spPr>
          <a:xfrm>
            <a:off x="4175203" y="405682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2014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(n=74)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2F6C1C11-81AA-346E-3249-4C37B53A8593}"/>
              </a:ext>
            </a:extLst>
          </p:cNvPr>
          <p:cNvSpPr txBox="1"/>
          <p:nvPr/>
        </p:nvSpPr>
        <p:spPr>
          <a:xfrm>
            <a:off x="4175203" y="4352179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2014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(n=71)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E73C6D7A-89C3-58F2-C7A6-E19C774F2748}"/>
              </a:ext>
            </a:extLst>
          </p:cNvPr>
          <p:cNvSpPr txBox="1"/>
          <p:nvPr/>
        </p:nvSpPr>
        <p:spPr>
          <a:xfrm>
            <a:off x="4175203" y="4647530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2015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(n=76)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C8C4107A-2DE6-6648-C127-217D5A1F594A}"/>
              </a:ext>
            </a:extLst>
          </p:cNvPr>
          <p:cNvSpPr txBox="1"/>
          <p:nvPr/>
        </p:nvSpPr>
        <p:spPr>
          <a:xfrm>
            <a:off x="4175203" y="4933438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Jul-Dec 2015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(n=86)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8A97868F-13F4-5692-B212-15C1BD2AA618}"/>
              </a:ext>
            </a:extLst>
          </p:cNvPr>
          <p:cNvSpPr txBox="1"/>
          <p:nvPr/>
        </p:nvSpPr>
        <p:spPr>
          <a:xfrm>
            <a:off x="4175203" y="5228846"/>
            <a:ext cx="771447" cy="234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Jan-Jun 2016</a:t>
            </a:r>
            <a:br>
              <a:rPr kumimoji="0" lang="en-GB" sz="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(n=105)</a:t>
            </a:r>
            <a:endParaRPr kumimoji="0" lang="en-GB" sz="8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2E7EDB-8011-7548-869D-10D94F9EF017}"/>
              </a:ext>
            </a:extLst>
          </p:cNvPr>
          <p:cNvSpPr txBox="1"/>
          <p:nvPr/>
        </p:nvSpPr>
        <p:spPr>
          <a:xfrm>
            <a:off x="49143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AE8894-6D16-7CE8-69A4-B22EE6A8AEF0}"/>
              </a:ext>
            </a:extLst>
          </p:cNvPr>
          <p:cNvSpPr txBox="1"/>
          <p:nvPr/>
        </p:nvSpPr>
        <p:spPr>
          <a:xfrm>
            <a:off x="52445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1237AC-1283-790B-E917-31848CD3279A}"/>
              </a:ext>
            </a:extLst>
          </p:cNvPr>
          <p:cNvSpPr txBox="1"/>
          <p:nvPr/>
        </p:nvSpPr>
        <p:spPr>
          <a:xfrm>
            <a:off x="55683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27CAA7-7395-5A32-72DA-285C418587D9}"/>
              </a:ext>
            </a:extLst>
          </p:cNvPr>
          <p:cNvSpPr txBox="1"/>
          <p:nvPr/>
        </p:nvSpPr>
        <p:spPr>
          <a:xfrm>
            <a:off x="58985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E2463E-8189-E70C-3A23-B8343EAF768B}"/>
              </a:ext>
            </a:extLst>
          </p:cNvPr>
          <p:cNvSpPr txBox="1"/>
          <p:nvPr/>
        </p:nvSpPr>
        <p:spPr>
          <a:xfrm>
            <a:off x="622558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C2C062-09E0-C871-0E3B-967B1C3CF5E9}"/>
              </a:ext>
            </a:extLst>
          </p:cNvPr>
          <p:cNvSpPr txBox="1"/>
          <p:nvPr/>
        </p:nvSpPr>
        <p:spPr>
          <a:xfrm>
            <a:off x="654626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18C21E-5847-81BD-81BE-43E13072F517}"/>
              </a:ext>
            </a:extLst>
          </p:cNvPr>
          <p:cNvSpPr txBox="1"/>
          <p:nvPr/>
        </p:nvSpPr>
        <p:spPr>
          <a:xfrm>
            <a:off x="687963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274E50-254B-B3EC-8F45-9B390C0A4C98}"/>
              </a:ext>
            </a:extLst>
          </p:cNvPr>
          <p:cNvSpPr txBox="1"/>
          <p:nvPr/>
        </p:nvSpPr>
        <p:spPr>
          <a:xfrm>
            <a:off x="72130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AA9A62-92C7-5BB0-3B22-3BE3B91BE078}"/>
              </a:ext>
            </a:extLst>
          </p:cNvPr>
          <p:cNvSpPr txBox="1"/>
          <p:nvPr/>
        </p:nvSpPr>
        <p:spPr>
          <a:xfrm>
            <a:off x="7540037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3A29C1-BFD6-40F5-0E0C-045DE51FDC40}"/>
              </a:ext>
            </a:extLst>
          </p:cNvPr>
          <p:cNvSpPr txBox="1"/>
          <p:nvPr/>
        </p:nvSpPr>
        <p:spPr>
          <a:xfrm>
            <a:off x="7860712" y="5376162"/>
            <a:ext cx="1529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F9E43-D0E8-5CA8-8DE7-2AAA42E34AC3}"/>
              </a:ext>
            </a:extLst>
          </p:cNvPr>
          <p:cNvSpPr txBox="1"/>
          <p:nvPr/>
        </p:nvSpPr>
        <p:spPr>
          <a:xfrm>
            <a:off x="8156575" y="5376162"/>
            <a:ext cx="2095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DB17A4F1-EDA1-0793-DAFD-6F5CEF1492C6}"/>
              </a:ext>
            </a:extLst>
          </p:cNvPr>
          <p:cNvSpPr txBox="1"/>
          <p:nvPr/>
        </p:nvSpPr>
        <p:spPr>
          <a:xfrm>
            <a:off x="5874746" y="5506529"/>
            <a:ext cx="1430456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8999D-0E6A-C026-2821-07D96B256617}"/>
              </a:ext>
            </a:extLst>
          </p:cNvPr>
          <p:cNvSpPr/>
          <p:nvPr/>
        </p:nvSpPr>
        <p:spPr>
          <a:xfrm>
            <a:off x="9034236" y="2008701"/>
            <a:ext cx="144000" cy="144000"/>
          </a:xfrm>
          <a:prstGeom prst="rect">
            <a:avLst/>
          </a:prstGeom>
          <a:solidFill>
            <a:srgbClr val="4259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37E8D-4B7D-0FEB-71BD-0B0957830090}"/>
              </a:ext>
            </a:extLst>
          </p:cNvPr>
          <p:cNvSpPr/>
          <p:nvPr/>
        </p:nvSpPr>
        <p:spPr>
          <a:xfrm>
            <a:off x="9034236" y="2310719"/>
            <a:ext cx="144000" cy="144000"/>
          </a:xfrm>
          <a:prstGeom prst="rect">
            <a:avLst/>
          </a:prstGeom>
          <a:solidFill>
            <a:srgbClr val="BDE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362D0-57DC-E3E3-BE7A-1FA9517AF277}"/>
              </a:ext>
            </a:extLst>
          </p:cNvPr>
          <p:cNvSpPr/>
          <p:nvPr/>
        </p:nvSpPr>
        <p:spPr>
          <a:xfrm>
            <a:off x="9034236" y="2612737"/>
            <a:ext cx="144000" cy="144000"/>
          </a:xfrm>
          <a:prstGeom prst="rect">
            <a:avLst/>
          </a:prstGeom>
          <a:solidFill>
            <a:srgbClr val="DAA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0A431-0FB4-0303-683D-7602A01435F7}"/>
              </a:ext>
            </a:extLst>
          </p:cNvPr>
          <p:cNvSpPr/>
          <p:nvPr/>
        </p:nvSpPr>
        <p:spPr>
          <a:xfrm>
            <a:off x="9034236" y="2914755"/>
            <a:ext cx="144000" cy="144000"/>
          </a:xfrm>
          <a:prstGeom prst="rect">
            <a:avLst/>
          </a:prstGeom>
          <a:solidFill>
            <a:srgbClr val="6D21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CE1F18-A35F-C029-7C83-1B33074E8C21}"/>
              </a:ext>
            </a:extLst>
          </p:cNvPr>
          <p:cNvSpPr/>
          <p:nvPr/>
        </p:nvSpPr>
        <p:spPr>
          <a:xfrm>
            <a:off x="9034236" y="3216773"/>
            <a:ext cx="144000" cy="144000"/>
          </a:xfrm>
          <a:prstGeom prst="rect">
            <a:avLst/>
          </a:prstGeom>
          <a:solidFill>
            <a:srgbClr val="AAFC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4FE2D-7806-F08E-7656-EF22F58EAB4A}"/>
              </a:ext>
            </a:extLst>
          </p:cNvPr>
          <p:cNvSpPr/>
          <p:nvPr/>
        </p:nvSpPr>
        <p:spPr>
          <a:xfrm>
            <a:off x="9034236" y="3518791"/>
            <a:ext cx="144000" cy="144000"/>
          </a:xfrm>
          <a:prstGeom prst="rect">
            <a:avLst/>
          </a:prstGeom>
          <a:solidFill>
            <a:srgbClr val="6176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B7F4A3-1019-3067-87B7-053110A90D19}"/>
              </a:ext>
            </a:extLst>
          </p:cNvPr>
          <p:cNvSpPr/>
          <p:nvPr/>
        </p:nvSpPr>
        <p:spPr>
          <a:xfrm>
            <a:off x="9034236" y="3820809"/>
            <a:ext cx="144000" cy="144000"/>
          </a:xfrm>
          <a:prstGeom prst="rect">
            <a:avLst/>
          </a:prstGeom>
          <a:solidFill>
            <a:srgbClr val="C76F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021B9F-6148-7FEF-BFA5-2DDA925D7CAC}"/>
              </a:ext>
            </a:extLst>
          </p:cNvPr>
          <p:cNvSpPr/>
          <p:nvPr/>
        </p:nvSpPr>
        <p:spPr>
          <a:xfrm>
            <a:off x="9034236" y="4122827"/>
            <a:ext cx="144000" cy="144000"/>
          </a:xfrm>
          <a:prstGeom prst="rect">
            <a:avLst/>
          </a:prstGeom>
          <a:solidFill>
            <a:srgbClr val="AD88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0F1208-6F61-9CAA-5F6E-B3FE7ED179E8}"/>
              </a:ext>
            </a:extLst>
          </p:cNvPr>
          <p:cNvSpPr/>
          <p:nvPr/>
        </p:nvSpPr>
        <p:spPr>
          <a:xfrm>
            <a:off x="9034236" y="4424845"/>
            <a:ext cx="144000" cy="144000"/>
          </a:xfrm>
          <a:prstGeom prst="rect">
            <a:avLst/>
          </a:prstGeom>
          <a:solidFill>
            <a:srgbClr val="CBFC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DF0205-CE8D-6263-1958-2BC8B50CA983}"/>
              </a:ext>
            </a:extLst>
          </p:cNvPr>
          <p:cNvSpPr/>
          <p:nvPr/>
        </p:nvSpPr>
        <p:spPr>
          <a:xfrm>
            <a:off x="9034236" y="4726863"/>
            <a:ext cx="144000" cy="144000"/>
          </a:xfrm>
          <a:prstGeom prst="rect">
            <a:avLst/>
          </a:prstGeom>
          <a:solidFill>
            <a:srgbClr val="A258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4B5B44-11E2-2FB6-7EB2-C8548B2B0F5A}"/>
              </a:ext>
            </a:extLst>
          </p:cNvPr>
          <p:cNvSpPr/>
          <p:nvPr/>
        </p:nvSpPr>
        <p:spPr>
          <a:xfrm>
            <a:off x="9034236" y="5028881"/>
            <a:ext cx="144000" cy="144000"/>
          </a:xfrm>
          <a:prstGeom prst="rect">
            <a:avLst/>
          </a:prstGeom>
          <a:solidFill>
            <a:srgbClr val="AFAF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739735-9FC0-CF92-7329-33B88D6BF786}"/>
              </a:ext>
            </a:extLst>
          </p:cNvPr>
          <p:cNvSpPr txBox="1"/>
          <p:nvPr/>
        </p:nvSpPr>
        <p:spPr>
          <a:xfrm>
            <a:off x="9247749" y="193182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BCE53F-CAB3-8EE6-7A6E-B5925DF8B3BF}"/>
              </a:ext>
            </a:extLst>
          </p:cNvPr>
          <p:cNvSpPr txBox="1"/>
          <p:nvPr/>
        </p:nvSpPr>
        <p:spPr>
          <a:xfrm>
            <a:off x="9247749" y="224421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D657CB-17E6-3080-D640-445E9FD715D8}"/>
              </a:ext>
            </a:extLst>
          </p:cNvPr>
          <p:cNvSpPr txBox="1"/>
          <p:nvPr/>
        </p:nvSpPr>
        <p:spPr>
          <a:xfrm>
            <a:off x="9247749" y="2554104"/>
            <a:ext cx="480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RVd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AB32AF-2DE4-C58E-FEE4-6EE4A791CD74}"/>
              </a:ext>
            </a:extLst>
          </p:cNvPr>
          <p:cNvSpPr txBox="1"/>
          <p:nvPr/>
        </p:nvSpPr>
        <p:spPr>
          <a:xfrm>
            <a:off x="9247749" y="283973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CA0097-42E5-406C-767A-52200C962E49}"/>
              </a:ext>
            </a:extLst>
          </p:cNvPr>
          <p:cNvSpPr txBox="1"/>
          <p:nvPr/>
        </p:nvSpPr>
        <p:spPr>
          <a:xfrm>
            <a:off x="9247749" y="315085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B23B63-7F23-4D87-F573-D7CCA72500EE}"/>
              </a:ext>
            </a:extLst>
          </p:cNvPr>
          <p:cNvSpPr txBox="1"/>
          <p:nvPr/>
        </p:nvSpPr>
        <p:spPr>
          <a:xfrm>
            <a:off x="9247749" y="345390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CyVd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75D55C-1D86-7908-ADFD-5400A8591374}"/>
              </a:ext>
            </a:extLst>
          </p:cNvPr>
          <p:cNvSpPr txBox="1"/>
          <p:nvPr/>
        </p:nvSpPr>
        <p:spPr>
          <a:xfrm>
            <a:off x="9247749" y="375695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D4AE3C-CA0A-3AB2-5535-42B8CDC5A578}"/>
              </a:ext>
            </a:extLst>
          </p:cNvPr>
          <p:cNvSpPr txBox="1"/>
          <p:nvPr/>
        </p:nvSpPr>
        <p:spPr>
          <a:xfrm>
            <a:off x="9247749" y="406000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122BF6E-A071-97B4-3AA0-DFCEC5A1AC16}"/>
              </a:ext>
            </a:extLst>
          </p:cNvPr>
          <p:cNvSpPr txBox="1"/>
          <p:nvPr/>
        </p:nvSpPr>
        <p:spPr>
          <a:xfrm>
            <a:off x="9247749" y="435217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RKd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4FFEF4-C959-75F4-57C4-896645A7ED9B}"/>
              </a:ext>
            </a:extLst>
          </p:cNvPr>
          <p:cNvSpPr txBox="1"/>
          <p:nvPr/>
        </p:nvSpPr>
        <p:spPr>
          <a:xfrm>
            <a:off x="9247749" y="4655231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PKd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33A32E-285F-B9CD-9B3A-90D2CFE89F57}"/>
              </a:ext>
            </a:extLst>
          </p:cNvPr>
          <p:cNvSpPr txBox="1"/>
          <p:nvPr/>
        </p:nvSpPr>
        <p:spPr>
          <a:xfrm>
            <a:off x="9247749" y="494992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61187762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365" y="446"/>
            <a:ext cx="0" cy="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B432B-4DEC-3F3A-EB31-AEC59C08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Treatment Duration and Treatment-Free Intervals in Real‐World Practice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C6D3CD-AEF0-1D24-0A57-1FD98503B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199" y="6395085"/>
            <a:ext cx="10180400" cy="365200"/>
          </a:xfrm>
        </p:spPr>
        <p:txBody>
          <a:bodyPr anchor="b"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200" dirty="0"/>
              <a:t>Data from 4997 patient charts in Belgium, France, Germany, Italy, Spain, Switzerland, and the UK. The proportion of patients who had received each line are from a cross-sectional review; data on durations of treatment and treatment-free intervals are from a retrospective review.</a:t>
            </a:r>
            <a:br>
              <a:rPr lang="en-GB" sz="1200" dirty="0"/>
            </a:br>
            <a:r>
              <a:rPr lang="en-GB" sz="1200" dirty="0"/>
              <a:t>1L-5L, first line-fifth line treatment; m, month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200" dirty="0">
                <a:solidFill>
                  <a:schemeClr val="tx2"/>
                </a:solidFill>
              </a:rPr>
              <a:t>Yong K, et al. Br J Haematol. 2016;175:252-264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35633C-5600-4EB3-A561-39A27982A8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87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object 35">
            <a:extLst>
              <a:ext uri="{FF2B5EF4-FFF2-40B4-BE49-F238E27FC236}">
                <a16:creationId xmlns:a16="http://schemas.microsoft.com/office/drawing/2014/main" id="{30DB12F0-D792-6C50-A0D2-338186C974A2}"/>
              </a:ext>
            </a:extLst>
          </p:cNvPr>
          <p:cNvSpPr txBox="1"/>
          <p:nvPr/>
        </p:nvSpPr>
        <p:spPr>
          <a:xfrm>
            <a:off x="1527429" y="1858633"/>
            <a:ext cx="572327" cy="137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Diagnosis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35">
            <a:extLst>
              <a:ext uri="{FF2B5EF4-FFF2-40B4-BE49-F238E27FC236}">
                <a16:creationId xmlns:a16="http://schemas.microsoft.com/office/drawing/2014/main" id="{9FB2567E-AF80-2A82-3871-3A84CBC93BE1}"/>
              </a:ext>
            </a:extLst>
          </p:cNvPr>
          <p:cNvSpPr txBox="1"/>
          <p:nvPr/>
        </p:nvSpPr>
        <p:spPr>
          <a:xfrm>
            <a:off x="599946" y="1382173"/>
            <a:ext cx="4305631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 reaching this line of therapy (%)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FCEAC2-5A15-879D-B6D7-07ED7298C651}"/>
              </a:ext>
            </a:extLst>
          </p:cNvPr>
          <p:cNvSpPr/>
          <p:nvPr/>
        </p:nvSpPr>
        <p:spPr>
          <a:xfrm>
            <a:off x="938045" y="1669824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Google Shape;412;p6">
            <a:extLst>
              <a:ext uri="{FF2B5EF4-FFF2-40B4-BE49-F238E27FC236}">
                <a16:creationId xmlns:a16="http://schemas.microsoft.com/office/drawing/2014/main" id="{2FD39F3C-E23E-1985-31EC-CB7CCB6660B6}"/>
              </a:ext>
            </a:extLst>
          </p:cNvPr>
          <p:cNvCxnSpPr>
            <a:cxnSpLocks/>
          </p:cNvCxnSpPr>
          <p:nvPr/>
        </p:nvCxnSpPr>
        <p:spPr>
          <a:xfrm flipV="1">
            <a:off x="1972392" y="1669824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p6"/>
          <p:cNvSpPr txBox="1"/>
          <p:nvPr/>
        </p:nvSpPr>
        <p:spPr>
          <a:xfrm>
            <a:off x="7441287" y="1540311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Treatment-free interval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15" name="Google Shape;315;p6"/>
          <p:cNvCxnSpPr/>
          <p:nvPr/>
        </p:nvCxnSpPr>
        <p:spPr>
          <a:xfrm>
            <a:off x="7037322" y="1653034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6" name="Google Shape;316;p6"/>
          <p:cNvCxnSpPr/>
          <p:nvPr/>
        </p:nvCxnSpPr>
        <p:spPr>
          <a:xfrm>
            <a:off x="7037322" y="1867388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6"/>
          <p:cNvCxnSpPr/>
          <p:nvPr/>
        </p:nvCxnSpPr>
        <p:spPr>
          <a:xfrm>
            <a:off x="7037322" y="2081742"/>
            <a:ext cx="331744" cy="0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318" name="Google Shape;318;p6"/>
          <p:cNvSpPr txBox="1"/>
          <p:nvPr/>
        </p:nvSpPr>
        <p:spPr>
          <a:xfrm>
            <a:off x="6980179" y="2201288"/>
            <a:ext cx="2925381" cy="26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Median duration in months shown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6"/>
          <p:cNvSpPr txBox="1"/>
          <p:nvPr/>
        </p:nvSpPr>
        <p:spPr>
          <a:xfrm>
            <a:off x="7459815" y="1755774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Active treatment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7" name="Google Shape;417;p6"/>
          <p:cNvSpPr txBox="1"/>
          <p:nvPr/>
        </p:nvSpPr>
        <p:spPr>
          <a:xfrm>
            <a:off x="7459815" y="1971237"/>
            <a:ext cx="2274591" cy="2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Maintenance treatment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object 35">
            <a:extLst>
              <a:ext uri="{FF2B5EF4-FFF2-40B4-BE49-F238E27FC236}">
                <a16:creationId xmlns:a16="http://schemas.microsoft.com/office/drawing/2014/main" id="{F633F303-1882-A07A-AAB3-A3686D0358EB}"/>
              </a:ext>
            </a:extLst>
          </p:cNvPr>
          <p:cNvSpPr txBox="1"/>
          <p:nvPr/>
        </p:nvSpPr>
        <p:spPr>
          <a:xfrm>
            <a:off x="601313" y="2332871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84EEA5-5332-CF5C-1728-FB7A603A5116}"/>
              </a:ext>
            </a:extLst>
          </p:cNvPr>
          <p:cNvSpPr/>
          <p:nvPr/>
        </p:nvSpPr>
        <p:spPr>
          <a:xfrm>
            <a:off x="938045" y="2285591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Google Shape;412;p6">
            <a:extLst>
              <a:ext uri="{FF2B5EF4-FFF2-40B4-BE49-F238E27FC236}">
                <a16:creationId xmlns:a16="http://schemas.microsoft.com/office/drawing/2014/main" id="{2D5D1504-5B4E-5385-3014-687C8D6064A4}"/>
              </a:ext>
            </a:extLst>
          </p:cNvPr>
          <p:cNvCxnSpPr>
            <a:cxnSpLocks/>
          </p:cNvCxnSpPr>
          <p:nvPr/>
        </p:nvCxnSpPr>
        <p:spPr>
          <a:xfrm flipV="1">
            <a:off x="2858217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412;p6">
            <a:extLst>
              <a:ext uri="{FF2B5EF4-FFF2-40B4-BE49-F238E27FC236}">
                <a16:creationId xmlns:a16="http://schemas.microsoft.com/office/drawing/2014/main" id="{54C3491D-D1F8-4A56-48CB-A9EE333122A8}"/>
              </a:ext>
            </a:extLst>
          </p:cNvPr>
          <p:cNvCxnSpPr>
            <a:cxnSpLocks/>
          </p:cNvCxnSpPr>
          <p:nvPr/>
        </p:nvCxnSpPr>
        <p:spPr>
          <a:xfrm flipV="1">
            <a:off x="3724992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object 35">
            <a:extLst>
              <a:ext uri="{FF2B5EF4-FFF2-40B4-BE49-F238E27FC236}">
                <a16:creationId xmlns:a16="http://schemas.microsoft.com/office/drawing/2014/main" id="{E6B93FFC-553E-0CF5-B154-8BC5BAE4BEC1}"/>
              </a:ext>
            </a:extLst>
          </p:cNvPr>
          <p:cNvSpPr txBox="1"/>
          <p:nvPr/>
        </p:nvSpPr>
        <p:spPr>
          <a:xfrm>
            <a:off x="1795924" y="216179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DA45B30D-404C-9B7B-F3F5-DE7956520DD5}"/>
              </a:ext>
            </a:extLst>
          </p:cNvPr>
          <p:cNvSpPr txBox="1"/>
          <p:nvPr/>
        </p:nvSpPr>
        <p:spPr>
          <a:xfrm>
            <a:off x="3115209" y="2175042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21759888-C925-72E1-5364-A3F2A3180DC3}"/>
              </a:ext>
            </a:extLst>
          </p:cNvPr>
          <p:cNvSpPr txBox="1"/>
          <p:nvPr/>
        </p:nvSpPr>
        <p:spPr>
          <a:xfrm>
            <a:off x="2295928" y="2175042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Google Shape;415;p6">
            <a:extLst>
              <a:ext uri="{FF2B5EF4-FFF2-40B4-BE49-F238E27FC236}">
                <a16:creationId xmlns:a16="http://schemas.microsoft.com/office/drawing/2014/main" id="{D0015FE1-7185-ABFF-301C-B50F43F4CDC1}"/>
              </a:ext>
            </a:extLst>
          </p:cNvPr>
          <p:cNvCxnSpPr>
            <a:cxnSpLocks/>
          </p:cNvCxnSpPr>
          <p:nvPr/>
        </p:nvCxnSpPr>
        <p:spPr>
          <a:xfrm>
            <a:off x="1881565" y="2364660"/>
            <a:ext cx="138452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" name="Google Shape;415;p6">
            <a:extLst>
              <a:ext uri="{FF2B5EF4-FFF2-40B4-BE49-F238E27FC236}">
                <a16:creationId xmlns:a16="http://schemas.microsoft.com/office/drawing/2014/main" id="{6930E6C1-1E87-07D6-5D87-7CBCD73BD459}"/>
              </a:ext>
            </a:extLst>
          </p:cNvPr>
          <p:cNvCxnSpPr>
            <a:cxnSpLocks/>
          </p:cNvCxnSpPr>
          <p:nvPr/>
        </p:nvCxnSpPr>
        <p:spPr>
          <a:xfrm>
            <a:off x="2021265" y="2364660"/>
            <a:ext cx="85186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object 35">
            <a:extLst>
              <a:ext uri="{FF2B5EF4-FFF2-40B4-BE49-F238E27FC236}">
                <a16:creationId xmlns:a16="http://schemas.microsoft.com/office/drawing/2014/main" id="{89E718EA-BB6D-516F-F477-A6EDAE846A2A}"/>
              </a:ext>
            </a:extLst>
          </p:cNvPr>
          <p:cNvSpPr txBox="1"/>
          <p:nvPr/>
        </p:nvSpPr>
        <p:spPr>
          <a:xfrm>
            <a:off x="1870847" y="2495592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CCF78263-EF1A-7219-E624-8511AFDF507F}"/>
              </a:ext>
            </a:extLst>
          </p:cNvPr>
          <p:cNvSpPr txBox="1"/>
          <p:nvPr/>
        </p:nvSpPr>
        <p:spPr>
          <a:xfrm>
            <a:off x="2467146" y="2495592"/>
            <a:ext cx="733128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1L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8D5B713D-EDEB-F04B-E1FD-0EE64C796817}"/>
              </a:ext>
            </a:extLst>
          </p:cNvPr>
          <p:cNvSpPr txBox="1"/>
          <p:nvPr/>
        </p:nvSpPr>
        <p:spPr>
          <a:xfrm>
            <a:off x="3344103" y="2495592"/>
            <a:ext cx="733128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1L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Google Shape;412;p6">
            <a:extLst>
              <a:ext uri="{FF2B5EF4-FFF2-40B4-BE49-F238E27FC236}">
                <a16:creationId xmlns:a16="http://schemas.microsoft.com/office/drawing/2014/main" id="{E591EBB4-C334-0671-B743-691F88E6C5F4}"/>
              </a:ext>
            </a:extLst>
          </p:cNvPr>
          <p:cNvCxnSpPr>
            <a:cxnSpLocks/>
          </p:cNvCxnSpPr>
          <p:nvPr/>
        </p:nvCxnSpPr>
        <p:spPr>
          <a:xfrm flipV="1">
            <a:off x="1877142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412;p6">
            <a:extLst>
              <a:ext uri="{FF2B5EF4-FFF2-40B4-BE49-F238E27FC236}">
                <a16:creationId xmlns:a16="http://schemas.microsoft.com/office/drawing/2014/main" id="{F38916CC-4482-A812-9FF9-B31BCAAEE13F}"/>
              </a:ext>
            </a:extLst>
          </p:cNvPr>
          <p:cNvCxnSpPr>
            <a:cxnSpLocks/>
          </p:cNvCxnSpPr>
          <p:nvPr/>
        </p:nvCxnSpPr>
        <p:spPr>
          <a:xfrm flipV="1">
            <a:off x="2020017" y="227289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415;p6">
            <a:extLst>
              <a:ext uri="{FF2B5EF4-FFF2-40B4-BE49-F238E27FC236}">
                <a16:creationId xmlns:a16="http://schemas.microsoft.com/office/drawing/2014/main" id="{631621E9-52CD-D36D-4009-CA838C289DC8}"/>
              </a:ext>
            </a:extLst>
          </p:cNvPr>
          <p:cNvCxnSpPr>
            <a:cxnSpLocks/>
          </p:cNvCxnSpPr>
          <p:nvPr/>
        </p:nvCxnSpPr>
        <p:spPr>
          <a:xfrm>
            <a:off x="2859465" y="2364660"/>
            <a:ext cx="85186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tx2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41" name="object 35">
            <a:extLst>
              <a:ext uri="{FF2B5EF4-FFF2-40B4-BE49-F238E27FC236}">
                <a16:creationId xmlns:a16="http://schemas.microsoft.com/office/drawing/2014/main" id="{709B6289-29CA-6469-008E-5F0038F7DAE0}"/>
              </a:ext>
            </a:extLst>
          </p:cNvPr>
          <p:cNvSpPr txBox="1"/>
          <p:nvPr/>
        </p:nvSpPr>
        <p:spPr>
          <a:xfrm>
            <a:off x="601313" y="3058766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8BEB364-3386-BAD2-9FA0-F46333C760AE}"/>
              </a:ext>
            </a:extLst>
          </p:cNvPr>
          <p:cNvSpPr/>
          <p:nvPr/>
        </p:nvSpPr>
        <p:spPr>
          <a:xfrm>
            <a:off x="938045" y="3011486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3" name="Google Shape;412;p6">
            <a:extLst>
              <a:ext uri="{FF2B5EF4-FFF2-40B4-BE49-F238E27FC236}">
                <a16:creationId xmlns:a16="http://schemas.microsoft.com/office/drawing/2014/main" id="{B5902D15-264F-6A6C-2091-0A480F1EC922}"/>
              </a:ext>
            </a:extLst>
          </p:cNvPr>
          <p:cNvCxnSpPr>
            <a:cxnSpLocks/>
          </p:cNvCxnSpPr>
          <p:nvPr/>
        </p:nvCxnSpPr>
        <p:spPr>
          <a:xfrm flipV="1">
            <a:off x="18771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12;p6">
            <a:extLst>
              <a:ext uri="{FF2B5EF4-FFF2-40B4-BE49-F238E27FC236}">
                <a16:creationId xmlns:a16="http://schemas.microsoft.com/office/drawing/2014/main" id="{B6493699-F154-6237-0A96-53519A0C0A69}"/>
              </a:ext>
            </a:extLst>
          </p:cNvPr>
          <p:cNvCxnSpPr>
            <a:cxnSpLocks/>
          </p:cNvCxnSpPr>
          <p:nvPr/>
        </p:nvCxnSpPr>
        <p:spPr>
          <a:xfrm flipV="1">
            <a:off x="2020017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object 35">
            <a:extLst>
              <a:ext uri="{FF2B5EF4-FFF2-40B4-BE49-F238E27FC236}">
                <a16:creationId xmlns:a16="http://schemas.microsoft.com/office/drawing/2014/main" id="{88510CDE-96D0-9C0D-8207-26C234765425}"/>
              </a:ext>
            </a:extLst>
          </p:cNvPr>
          <p:cNvSpPr txBox="1"/>
          <p:nvPr/>
        </p:nvSpPr>
        <p:spPr>
          <a:xfrm>
            <a:off x="3405949" y="2925000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1" name="Google Shape;415;p6">
            <a:extLst>
              <a:ext uri="{FF2B5EF4-FFF2-40B4-BE49-F238E27FC236}">
                <a16:creationId xmlns:a16="http://schemas.microsoft.com/office/drawing/2014/main" id="{E853977C-9552-BDC2-0906-CD15D8A81A81}"/>
              </a:ext>
            </a:extLst>
          </p:cNvPr>
          <p:cNvCxnSpPr>
            <a:cxnSpLocks/>
          </p:cNvCxnSpPr>
          <p:nvPr/>
        </p:nvCxnSpPr>
        <p:spPr>
          <a:xfrm>
            <a:off x="1870847" y="3122596"/>
            <a:ext cx="98737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object 35">
            <a:extLst>
              <a:ext uri="{FF2B5EF4-FFF2-40B4-BE49-F238E27FC236}">
                <a16:creationId xmlns:a16="http://schemas.microsoft.com/office/drawing/2014/main" id="{8F8EFB26-1841-D734-5773-7C10FE4E3F7A}"/>
              </a:ext>
            </a:extLst>
          </p:cNvPr>
          <p:cNvSpPr txBox="1"/>
          <p:nvPr/>
        </p:nvSpPr>
        <p:spPr>
          <a:xfrm>
            <a:off x="4072594" y="322148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6C2CE674-67B3-5871-EE00-81B228B36E0D}"/>
              </a:ext>
            </a:extLst>
          </p:cNvPr>
          <p:cNvSpPr txBox="1"/>
          <p:nvPr/>
        </p:nvSpPr>
        <p:spPr>
          <a:xfrm>
            <a:off x="5035590" y="322148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End2L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6" name="Google Shape;415;p6">
            <a:extLst>
              <a:ext uri="{FF2B5EF4-FFF2-40B4-BE49-F238E27FC236}">
                <a16:creationId xmlns:a16="http://schemas.microsoft.com/office/drawing/2014/main" id="{01B9D603-1A61-EA26-C626-12B815A0B8C1}"/>
              </a:ext>
            </a:extLst>
          </p:cNvPr>
          <p:cNvCxnSpPr>
            <a:cxnSpLocks/>
          </p:cNvCxnSpPr>
          <p:nvPr/>
        </p:nvCxnSpPr>
        <p:spPr>
          <a:xfrm>
            <a:off x="2855097" y="3122596"/>
            <a:ext cx="1396945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1" name="Google Shape;415;p6">
            <a:extLst>
              <a:ext uri="{FF2B5EF4-FFF2-40B4-BE49-F238E27FC236}">
                <a16:creationId xmlns:a16="http://schemas.microsoft.com/office/drawing/2014/main" id="{9E4B373C-29AD-B4D8-26FB-B2E4FAC8D1F4}"/>
              </a:ext>
            </a:extLst>
          </p:cNvPr>
          <p:cNvCxnSpPr>
            <a:cxnSpLocks/>
          </p:cNvCxnSpPr>
          <p:nvPr/>
        </p:nvCxnSpPr>
        <p:spPr>
          <a:xfrm>
            <a:off x="4264499" y="3122596"/>
            <a:ext cx="977845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12;p6">
            <a:extLst>
              <a:ext uri="{FF2B5EF4-FFF2-40B4-BE49-F238E27FC236}">
                <a16:creationId xmlns:a16="http://schemas.microsoft.com/office/drawing/2014/main" id="{855E183E-A391-2301-AE24-CCAC1500C83A}"/>
              </a:ext>
            </a:extLst>
          </p:cNvPr>
          <p:cNvCxnSpPr>
            <a:cxnSpLocks/>
          </p:cNvCxnSpPr>
          <p:nvPr/>
        </p:nvCxnSpPr>
        <p:spPr>
          <a:xfrm flipV="1">
            <a:off x="52299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412;p6">
            <a:extLst>
              <a:ext uri="{FF2B5EF4-FFF2-40B4-BE49-F238E27FC236}">
                <a16:creationId xmlns:a16="http://schemas.microsoft.com/office/drawing/2014/main" id="{856D11CC-2E4D-9FA1-F56C-2D2C887572A4}"/>
              </a:ext>
            </a:extLst>
          </p:cNvPr>
          <p:cNvCxnSpPr>
            <a:cxnSpLocks/>
          </p:cNvCxnSpPr>
          <p:nvPr/>
        </p:nvCxnSpPr>
        <p:spPr>
          <a:xfrm flipV="1">
            <a:off x="4252042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12;p6">
            <a:extLst>
              <a:ext uri="{FF2B5EF4-FFF2-40B4-BE49-F238E27FC236}">
                <a16:creationId xmlns:a16="http://schemas.microsoft.com/office/drawing/2014/main" id="{FE043FD3-FE75-2140-C1BD-6F557566DA72}"/>
              </a:ext>
            </a:extLst>
          </p:cNvPr>
          <p:cNvCxnSpPr>
            <a:cxnSpLocks/>
          </p:cNvCxnSpPr>
          <p:nvPr/>
        </p:nvCxnSpPr>
        <p:spPr>
          <a:xfrm flipV="1">
            <a:off x="2858217" y="3030827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object 35">
            <a:extLst>
              <a:ext uri="{FF2B5EF4-FFF2-40B4-BE49-F238E27FC236}">
                <a16:creationId xmlns:a16="http://schemas.microsoft.com/office/drawing/2014/main" id="{65D4A3BC-F43C-28B9-969A-A14CBBF941BB}"/>
              </a:ext>
            </a:extLst>
          </p:cNvPr>
          <p:cNvSpPr txBox="1"/>
          <p:nvPr/>
        </p:nvSpPr>
        <p:spPr>
          <a:xfrm>
            <a:off x="4552571" y="2925000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12838C4C-40AC-67FD-DF54-01479EFF9B43}"/>
              </a:ext>
            </a:extLst>
          </p:cNvPr>
          <p:cNvSpPr txBox="1"/>
          <p:nvPr/>
        </p:nvSpPr>
        <p:spPr>
          <a:xfrm>
            <a:off x="601313" y="3790892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4EAD442-7B2B-2C4B-D64C-46F88B85EB9F}"/>
              </a:ext>
            </a:extLst>
          </p:cNvPr>
          <p:cNvSpPr/>
          <p:nvPr/>
        </p:nvSpPr>
        <p:spPr>
          <a:xfrm>
            <a:off x="938045" y="3743612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3" name="Google Shape;412;p6">
            <a:extLst>
              <a:ext uri="{FF2B5EF4-FFF2-40B4-BE49-F238E27FC236}">
                <a16:creationId xmlns:a16="http://schemas.microsoft.com/office/drawing/2014/main" id="{8AB3AED5-9C43-432E-5882-68596234995D}"/>
              </a:ext>
            </a:extLst>
          </p:cNvPr>
          <p:cNvCxnSpPr>
            <a:cxnSpLocks/>
          </p:cNvCxnSpPr>
          <p:nvPr/>
        </p:nvCxnSpPr>
        <p:spPr>
          <a:xfrm flipV="1">
            <a:off x="18771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412;p6">
            <a:extLst>
              <a:ext uri="{FF2B5EF4-FFF2-40B4-BE49-F238E27FC236}">
                <a16:creationId xmlns:a16="http://schemas.microsoft.com/office/drawing/2014/main" id="{6EEB6A4A-F521-81F5-2AE6-7F3D5CBEB77E}"/>
              </a:ext>
            </a:extLst>
          </p:cNvPr>
          <p:cNvCxnSpPr>
            <a:cxnSpLocks/>
          </p:cNvCxnSpPr>
          <p:nvPr/>
        </p:nvCxnSpPr>
        <p:spPr>
          <a:xfrm flipV="1">
            <a:off x="20200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7" name="Google Shape;412;p6">
            <a:extLst>
              <a:ext uri="{FF2B5EF4-FFF2-40B4-BE49-F238E27FC236}">
                <a16:creationId xmlns:a16="http://schemas.microsoft.com/office/drawing/2014/main" id="{E9898360-D41F-9AC5-8DD4-52F3FCD6AAD4}"/>
              </a:ext>
            </a:extLst>
          </p:cNvPr>
          <p:cNvCxnSpPr>
            <a:cxnSpLocks/>
          </p:cNvCxnSpPr>
          <p:nvPr/>
        </p:nvCxnSpPr>
        <p:spPr>
          <a:xfrm flipV="1">
            <a:off x="28582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412;p6">
            <a:extLst>
              <a:ext uri="{FF2B5EF4-FFF2-40B4-BE49-F238E27FC236}">
                <a16:creationId xmlns:a16="http://schemas.microsoft.com/office/drawing/2014/main" id="{090EBEE9-B732-7D8C-35F6-EE6E8DBDD4FF}"/>
              </a:ext>
            </a:extLst>
          </p:cNvPr>
          <p:cNvCxnSpPr>
            <a:cxnSpLocks/>
          </p:cNvCxnSpPr>
          <p:nvPr/>
        </p:nvCxnSpPr>
        <p:spPr>
          <a:xfrm flipV="1">
            <a:off x="42520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415;p6">
            <a:extLst>
              <a:ext uri="{FF2B5EF4-FFF2-40B4-BE49-F238E27FC236}">
                <a16:creationId xmlns:a16="http://schemas.microsoft.com/office/drawing/2014/main" id="{4DBCD279-AB17-293E-ECF6-E0D3E1F81B88}"/>
              </a:ext>
            </a:extLst>
          </p:cNvPr>
          <p:cNvCxnSpPr>
            <a:cxnSpLocks/>
          </p:cNvCxnSpPr>
          <p:nvPr/>
        </p:nvCxnSpPr>
        <p:spPr>
          <a:xfrm>
            <a:off x="1881565" y="3822681"/>
            <a:ext cx="3348377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415;p6">
            <a:extLst>
              <a:ext uri="{FF2B5EF4-FFF2-40B4-BE49-F238E27FC236}">
                <a16:creationId xmlns:a16="http://schemas.microsoft.com/office/drawing/2014/main" id="{70AE6806-D68C-AEF4-5FC3-D93B486EC706}"/>
              </a:ext>
            </a:extLst>
          </p:cNvPr>
          <p:cNvCxnSpPr>
            <a:cxnSpLocks/>
          </p:cNvCxnSpPr>
          <p:nvPr/>
        </p:nvCxnSpPr>
        <p:spPr>
          <a:xfrm>
            <a:off x="5229942" y="3822681"/>
            <a:ext cx="705998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80" name="Google Shape;415;p6">
            <a:extLst>
              <a:ext uri="{FF2B5EF4-FFF2-40B4-BE49-F238E27FC236}">
                <a16:creationId xmlns:a16="http://schemas.microsoft.com/office/drawing/2014/main" id="{4051E39C-3DE9-BD31-B390-24D74F26506E}"/>
              </a:ext>
            </a:extLst>
          </p:cNvPr>
          <p:cNvCxnSpPr>
            <a:cxnSpLocks/>
          </p:cNvCxnSpPr>
          <p:nvPr/>
        </p:nvCxnSpPr>
        <p:spPr>
          <a:xfrm>
            <a:off x="5931617" y="3822681"/>
            <a:ext cx="83617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412;p6">
            <a:extLst>
              <a:ext uri="{FF2B5EF4-FFF2-40B4-BE49-F238E27FC236}">
                <a16:creationId xmlns:a16="http://schemas.microsoft.com/office/drawing/2014/main" id="{4CCC2962-3C4E-5BE6-36BA-8C524A9E6872}"/>
              </a:ext>
            </a:extLst>
          </p:cNvPr>
          <p:cNvCxnSpPr>
            <a:cxnSpLocks/>
          </p:cNvCxnSpPr>
          <p:nvPr/>
        </p:nvCxnSpPr>
        <p:spPr>
          <a:xfrm flipV="1">
            <a:off x="59284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412;p6">
            <a:extLst>
              <a:ext uri="{FF2B5EF4-FFF2-40B4-BE49-F238E27FC236}">
                <a16:creationId xmlns:a16="http://schemas.microsoft.com/office/drawing/2014/main" id="{76F402E2-E444-1652-9615-88B75A43517A}"/>
              </a:ext>
            </a:extLst>
          </p:cNvPr>
          <p:cNvCxnSpPr>
            <a:cxnSpLocks/>
          </p:cNvCxnSpPr>
          <p:nvPr/>
        </p:nvCxnSpPr>
        <p:spPr>
          <a:xfrm flipV="1">
            <a:off x="6766642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412;p6">
            <a:extLst>
              <a:ext uri="{FF2B5EF4-FFF2-40B4-BE49-F238E27FC236}">
                <a16:creationId xmlns:a16="http://schemas.microsoft.com/office/drawing/2014/main" id="{BF22A06A-B07F-2053-380A-AFBD6B54D77F}"/>
              </a:ext>
            </a:extLst>
          </p:cNvPr>
          <p:cNvCxnSpPr>
            <a:cxnSpLocks/>
          </p:cNvCxnSpPr>
          <p:nvPr/>
        </p:nvCxnSpPr>
        <p:spPr>
          <a:xfrm flipV="1">
            <a:off x="5233117" y="3730912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object 35">
            <a:extLst>
              <a:ext uri="{FF2B5EF4-FFF2-40B4-BE49-F238E27FC236}">
                <a16:creationId xmlns:a16="http://schemas.microsoft.com/office/drawing/2014/main" id="{B377DB72-C465-D427-D0B0-39B1A4C00DE7}"/>
              </a:ext>
            </a:extLst>
          </p:cNvPr>
          <p:cNvSpPr txBox="1"/>
          <p:nvPr/>
        </p:nvSpPr>
        <p:spPr>
          <a:xfrm>
            <a:off x="5444746" y="365089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" name="object 35">
            <a:extLst>
              <a:ext uri="{FF2B5EF4-FFF2-40B4-BE49-F238E27FC236}">
                <a16:creationId xmlns:a16="http://schemas.microsoft.com/office/drawing/2014/main" id="{6F732A19-56FC-1A5E-CB60-D76248B1CE78}"/>
              </a:ext>
            </a:extLst>
          </p:cNvPr>
          <p:cNvSpPr txBox="1"/>
          <p:nvPr/>
        </p:nvSpPr>
        <p:spPr>
          <a:xfrm>
            <a:off x="6174996" y="365089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object 35">
            <a:extLst>
              <a:ext uri="{FF2B5EF4-FFF2-40B4-BE49-F238E27FC236}">
                <a16:creationId xmlns:a16="http://schemas.microsoft.com/office/drawing/2014/main" id="{E5922D37-2307-A964-82A3-7C0A65DA408E}"/>
              </a:ext>
            </a:extLst>
          </p:cNvPr>
          <p:cNvSpPr txBox="1"/>
          <p:nvPr/>
        </p:nvSpPr>
        <p:spPr>
          <a:xfrm>
            <a:off x="6591340" y="3974837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End3L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object 35">
            <a:extLst>
              <a:ext uri="{FF2B5EF4-FFF2-40B4-BE49-F238E27FC236}">
                <a16:creationId xmlns:a16="http://schemas.microsoft.com/office/drawing/2014/main" id="{DA785A51-9E36-F628-3E58-200D67D42992}"/>
              </a:ext>
            </a:extLst>
          </p:cNvPr>
          <p:cNvSpPr txBox="1"/>
          <p:nvPr/>
        </p:nvSpPr>
        <p:spPr>
          <a:xfrm>
            <a:off x="5684560" y="3974837"/>
            <a:ext cx="44455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object 35">
            <a:extLst>
              <a:ext uri="{FF2B5EF4-FFF2-40B4-BE49-F238E27FC236}">
                <a16:creationId xmlns:a16="http://schemas.microsoft.com/office/drawing/2014/main" id="{5D480C08-7C6A-6BEA-89C9-BECF411FD95C}"/>
              </a:ext>
            </a:extLst>
          </p:cNvPr>
          <p:cNvSpPr txBox="1"/>
          <p:nvPr/>
        </p:nvSpPr>
        <p:spPr>
          <a:xfrm>
            <a:off x="601313" y="4563751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9B87B224-E5DB-F4C2-B583-5EA73ACAD73A}"/>
              </a:ext>
            </a:extLst>
          </p:cNvPr>
          <p:cNvSpPr/>
          <p:nvPr/>
        </p:nvSpPr>
        <p:spPr>
          <a:xfrm>
            <a:off x="938045" y="4516471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4" name="Google Shape;412;p6">
            <a:extLst>
              <a:ext uri="{FF2B5EF4-FFF2-40B4-BE49-F238E27FC236}">
                <a16:creationId xmlns:a16="http://schemas.microsoft.com/office/drawing/2014/main" id="{C804A1D3-BD38-4FA8-8B04-F8AF8391852F}"/>
              </a:ext>
            </a:extLst>
          </p:cNvPr>
          <p:cNvCxnSpPr>
            <a:cxnSpLocks/>
          </p:cNvCxnSpPr>
          <p:nvPr/>
        </p:nvCxnSpPr>
        <p:spPr>
          <a:xfrm flipV="1">
            <a:off x="18771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5" name="Google Shape;412;p6">
            <a:extLst>
              <a:ext uri="{FF2B5EF4-FFF2-40B4-BE49-F238E27FC236}">
                <a16:creationId xmlns:a16="http://schemas.microsoft.com/office/drawing/2014/main" id="{ED0CF355-A67C-218F-1092-93FFF79AD896}"/>
              </a:ext>
            </a:extLst>
          </p:cNvPr>
          <p:cNvCxnSpPr>
            <a:cxnSpLocks/>
          </p:cNvCxnSpPr>
          <p:nvPr/>
        </p:nvCxnSpPr>
        <p:spPr>
          <a:xfrm flipV="1">
            <a:off x="202001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6" name="Google Shape;412;p6">
            <a:extLst>
              <a:ext uri="{FF2B5EF4-FFF2-40B4-BE49-F238E27FC236}">
                <a16:creationId xmlns:a16="http://schemas.microsoft.com/office/drawing/2014/main" id="{1C6CEFE3-D92F-5953-5D3F-20FBCD38BB8B}"/>
              </a:ext>
            </a:extLst>
          </p:cNvPr>
          <p:cNvCxnSpPr>
            <a:cxnSpLocks/>
          </p:cNvCxnSpPr>
          <p:nvPr/>
        </p:nvCxnSpPr>
        <p:spPr>
          <a:xfrm flipV="1">
            <a:off x="285821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8" name="Google Shape;415;p6">
            <a:extLst>
              <a:ext uri="{FF2B5EF4-FFF2-40B4-BE49-F238E27FC236}">
                <a16:creationId xmlns:a16="http://schemas.microsoft.com/office/drawing/2014/main" id="{BD56EF7D-A0C9-3ECC-B900-48BFC8498E17}"/>
              </a:ext>
            </a:extLst>
          </p:cNvPr>
          <p:cNvCxnSpPr>
            <a:cxnSpLocks/>
          </p:cNvCxnSpPr>
          <p:nvPr/>
        </p:nvCxnSpPr>
        <p:spPr>
          <a:xfrm>
            <a:off x="1881565" y="4595540"/>
            <a:ext cx="4885077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0" name="Google Shape;415;p6">
            <a:extLst>
              <a:ext uri="{FF2B5EF4-FFF2-40B4-BE49-F238E27FC236}">
                <a16:creationId xmlns:a16="http://schemas.microsoft.com/office/drawing/2014/main" id="{B9ADB311-80A0-842B-589E-54514E7071BC}"/>
              </a:ext>
            </a:extLst>
          </p:cNvPr>
          <p:cNvCxnSpPr>
            <a:cxnSpLocks/>
          </p:cNvCxnSpPr>
          <p:nvPr/>
        </p:nvCxnSpPr>
        <p:spPr>
          <a:xfrm>
            <a:off x="7168748" y="4595540"/>
            <a:ext cx="836173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412;p6">
            <a:extLst>
              <a:ext uri="{FF2B5EF4-FFF2-40B4-BE49-F238E27FC236}">
                <a16:creationId xmlns:a16="http://schemas.microsoft.com/office/drawing/2014/main" id="{7E61D67D-2107-515F-82A2-E29E8E4F01B9}"/>
              </a:ext>
            </a:extLst>
          </p:cNvPr>
          <p:cNvCxnSpPr>
            <a:cxnSpLocks/>
          </p:cNvCxnSpPr>
          <p:nvPr/>
        </p:nvCxnSpPr>
        <p:spPr>
          <a:xfrm flipV="1">
            <a:off x="606496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412;p6">
            <a:extLst>
              <a:ext uri="{FF2B5EF4-FFF2-40B4-BE49-F238E27FC236}">
                <a16:creationId xmlns:a16="http://schemas.microsoft.com/office/drawing/2014/main" id="{1999683D-72B2-979F-647A-FE5C33657CD6}"/>
              </a:ext>
            </a:extLst>
          </p:cNvPr>
          <p:cNvCxnSpPr>
            <a:cxnSpLocks/>
          </p:cNvCxnSpPr>
          <p:nvPr/>
        </p:nvCxnSpPr>
        <p:spPr>
          <a:xfrm flipV="1">
            <a:off x="8021701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415;p6">
            <a:extLst>
              <a:ext uri="{FF2B5EF4-FFF2-40B4-BE49-F238E27FC236}">
                <a16:creationId xmlns:a16="http://schemas.microsoft.com/office/drawing/2014/main" id="{78058BD7-1413-BCBE-A91A-4E1CC7D2A224}"/>
              </a:ext>
            </a:extLst>
          </p:cNvPr>
          <p:cNvCxnSpPr>
            <a:cxnSpLocks/>
          </p:cNvCxnSpPr>
          <p:nvPr/>
        </p:nvCxnSpPr>
        <p:spPr>
          <a:xfrm>
            <a:off x="6766642" y="4595540"/>
            <a:ext cx="406428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1" name="Google Shape;412;p6">
            <a:extLst>
              <a:ext uri="{FF2B5EF4-FFF2-40B4-BE49-F238E27FC236}">
                <a16:creationId xmlns:a16="http://schemas.microsoft.com/office/drawing/2014/main" id="{C8834989-2265-265B-F2F8-4DD89D322D16}"/>
              </a:ext>
            </a:extLst>
          </p:cNvPr>
          <p:cNvCxnSpPr>
            <a:cxnSpLocks/>
          </p:cNvCxnSpPr>
          <p:nvPr/>
        </p:nvCxnSpPr>
        <p:spPr>
          <a:xfrm flipV="1">
            <a:off x="718048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412;p6">
            <a:extLst>
              <a:ext uri="{FF2B5EF4-FFF2-40B4-BE49-F238E27FC236}">
                <a16:creationId xmlns:a16="http://schemas.microsoft.com/office/drawing/2014/main" id="{F18976EC-1B92-5CBF-102E-EC8846494F7B}"/>
              </a:ext>
            </a:extLst>
          </p:cNvPr>
          <p:cNvCxnSpPr>
            <a:cxnSpLocks/>
          </p:cNvCxnSpPr>
          <p:nvPr/>
        </p:nvCxnSpPr>
        <p:spPr>
          <a:xfrm flipV="1">
            <a:off x="5226767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412;p6">
            <a:extLst>
              <a:ext uri="{FF2B5EF4-FFF2-40B4-BE49-F238E27FC236}">
                <a16:creationId xmlns:a16="http://schemas.microsoft.com/office/drawing/2014/main" id="{BFD15F2E-6D89-A369-9FE3-E21C22481B13}"/>
              </a:ext>
            </a:extLst>
          </p:cNvPr>
          <p:cNvCxnSpPr>
            <a:cxnSpLocks/>
          </p:cNvCxnSpPr>
          <p:nvPr/>
        </p:nvCxnSpPr>
        <p:spPr>
          <a:xfrm flipV="1">
            <a:off x="67666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1" name="Google Shape;412;p6">
            <a:extLst>
              <a:ext uri="{FF2B5EF4-FFF2-40B4-BE49-F238E27FC236}">
                <a16:creationId xmlns:a16="http://schemas.microsoft.com/office/drawing/2014/main" id="{B818D3BD-91A4-5BFF-5B8C-FD9F930F0D4A}"/>
              </a:ext>
            </a:extLst>
          </p:cNvPr>
          <p:cNvCxnSpPr>
            <a:cxnSpLocks/>
          </p:cNvCxnSpPr>
          <p:nvPr/>
        </p:nvCxnSpPr>
        <p:spPr>
          <a:xfrm flipV="1">
            <a:off x="4252042" y="4503771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8" name="object 35">
            <a:extLst>
              <a:ext uri="{FF2B5EF4-FFF2-40B4-BE49-F238E27FC236}">
                <a16:creationId xmlns:a16="http://schemas.microsoft.com/office/drawing/2014/main" id="{3378DE41-CA3E-56E0-1300-0A3C8591EB59}"/>
              </a:ext>
            </a:extLst>
          </p:cNvPr>
          <p:cNvSpPr txBox="1"/>
          <p:nvPr/>
        </p:nvSpPr>
        <p:spPr>
          <a:xfrm>
            <a:off x="7848640" y="4738731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End4L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" name="object 35">
            <a:extLst>
              <a:ext uri="{FF2B5EF4-FFF2-40B4-BE49-F238E27FC236}">
                <a16:creationId xmlns:a16="http://schemas.microsoft.com/office/drawing/2014/main" id="{75DB56A8-2B3C-CC9F-1494-D81A873BAEE5}"/>
              </a:ext>
            </a:extLst>
          </p:cNvPr>
          <p:cNvSpPr txBox="1"/>
          <p:nvPr/>
        </p:nvSpPr>
        <p:spPr>
          <a:xfrm>
            <a:off x="6945035" y="4738731"/>
            <a:ext cx="44455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6" name="object 35">
            <a:extLst>
              <a:ext uri="{FF2B5EF4-FFF2-40B4-BE49-F238E27FC236}">
                <a16:creationId xmlns:a16="http://schemas.microsoft.com/office/drawing/2014/main" id="{EA33C968-1061-264D-95CA-A447921FBEED}"/>
              </a:ext>
            </a:extLst>
          </p:cNvPr>
          <p:cNvSpPr txBox="1"/>
          <p:nvPr/>
        </p:nvSpPr>
        <p:spPr>
          <a:xfrm>
            <a:off x="6825311" y="440424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7" name="object 35">
            <a:extLst>
              <a:ext uri="{FF2B5EF4-FFF2-40B4-BE49-F238E27FC236}">
                <a16:creationId xmlns:a16="http://schemas.microsoft.com/office/drawing/2014/main" id="{5E2D8B5E-CFA6-9762-8A8F-8FF417D2ECEB}"/>
              </a:ext>
            </a:extLst>
          </p:cNvPr>
          <p:cNvSpPr txBox="1"/>
          <p:nvPr/>
        </p:nvSpPr>
        <p:spPr>
          <a:xfrm>
            <a:off x="7466661" y="4404245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2" name="object 35">
            <a:extLst>
              <a:ext uri="{FF2B5EF4-FFF2-40B4-BE49-F238E27FC236}">
                <a16:creationId xmlns:a16="http://schemas.microsoft.com/office/drawing/2014/main" id="{AE2DDC07-5A0B-72E6-5A0A-9AA4356C9AE9}"/>
              </a:ext>
            </a:extLst>
          </p:cNvPr>
          <p:cNvSpPr txBox="1"/>
          <p:nvPr/>
        </p:nvSpPr>
        <p:spPr>
          <a:xfrm>
            <a:off x="601313" y="5357950"/>
            <a:ext cx="30542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5L</a:t>
            </a:r>
            <a:endParaRPr kumimoji="0" lang="en-GB" sz="10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" name="Rounded Rectangle 422">
            <a:extLst>
              <a:ext uri="{FF2B5EF4-FFF2-40B4-BE49-F238E27FC236}">
                <a16:creationId xmlns:a16="http://schemas.microsoft.com/office/drawing/2014/main" id="{96EBFA3C-1A19-0988-79AC-BBE507DF7BFA}"/>
              </a:ext>
            </a:extLst>
          </p:cNvPr>
          <p:cNvSpPr/>
          <p:nvPr/>
        </p:nvSpPr>
        <p:spPr>
          <a:xfrm>
            <a:off x="938045" y="5310670"/>
            <a:ext cx="542466" cy="197968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4" name="Google Shape;412;p6">
            <a:extLst>
              <a:ext uri="{FF2B5EF4-FFF2-40B4-BE49-F238E27FC236}">
                <a16:creationId xmlns:a16="http://schemas.microsoft.com/office/drawing/2014/main" id="{B2109874-5AD4-0BA7-9C56-7F45D88FCBF2}"/>
              </a:ext>
            </a:extLst>
          </p:cNvPr>
          <p:cNvCxnSpPr>
            <a:cxnSpLocks/>
          </p:cNvCxnSpPr>
          <p:nvPr/>
        </p:nvCxnSpPr>
        <p:spPr>
          <a:xfrm flipV="1">
            <a:off x="187714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5" name="Google Shape;412;p6">
            <a:extLst>
              <a:ext uri="{FF2B5EF4-FFF2-40B4-BE49-F238E27FC236}">
                <a16:creationId xmlns:a16="http://schemas.microsoft.com/office/drawing/2014/main" id="{E20669AE-4C07-5396-6C6D-4006A580521A}"/>
              </a:ext>
            </a:extLst>
          </p:cNvPr>
          <p:cNvCxnSpPr>
            <a:cxnSpLocks/>
          </p:cNvCxnSpPr>
          <p:nvPr/>
        </p:nvCxnSpPr>
        <p:spPr>
          <a:xfrm flipV="1">
            <a:off x="202001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6" name="Google Shape;412;p6">
            <a:extLst>
              <a:ext uri="{FF2B5EF4-FFF2-40B4-BE49-F238E27FC236}">
                <a16:creationId xmlns:a16="http://schemas.microsoft.com/office/drawing/2014/main" id="{F2652216-CCF1-80AC-7086-ED8985A477F6}"/>
              </a:ext>
            </a:extLst>
          </p:cNvPr>
          <p:cNvCxnSpPr>
            <a:cxnSpLocks/>
          </p:cNvCxnSpPr>
          <p:nvPr/>
        </p:nvCxnSpPr>
        <p:spPr>
          <a:xfrm flipV="1">
            <a:off x="285821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15;p6">
            <a:extLst>
              <a:ext uri="{FF2B5EF4-FFF2-40B4-BE49-F238E27FC236}">
                <a16:creationId xmlns:a16="http://schemas.microsoft.com/office/drawing/2014/main" id="{3EA03B67-6A60-2F9C-092F-6826E35B2277}"/>
              </a:ext>
            </a:extLst>
          </p:cNvPr>
          <p:cNvCxnSpPr>
            <a:cxnSpLocks/>
          </p:cNvCxnSpPr>
          <p:nvPr/>
        </p:nvCxnSpPr>
        <p:spPr>
          <a:xfrm>
            <a:off x="1881564" y="5389739"/>
            <a:ext cx="613800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8" name="Google Shape;415;p6">
            <a:extLst>
              <a:ext uri="{FF2B5EF4-FFF2-40B4-BE49-F238E27FC236}">
                <a16:creationId xmlns:a16="http://schemas.microsoft.com/office/drawing/2014/main" id="{2BEFED49-0F2E-A293-31BF-336C29D31AAE}"/>
              </a:ext>
            </a:extLst>
          </p:cNvPr>
          <p:cNvCxnSpPr>
            <a:cxnSpLocks/>
          </p:cNvCxnSpPr>
          <p:nvPr/>
        </p:nvCxnSpPr>
        <p:spPr>
          <a:xfrm>
            <a:off x="8154067" y="5389739"/>
            <a:ext cx="556609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9" name="Google Shape;412;p6">
            <a:extLst>
              <a:ext uri="{FF2B5EF4-FFF2-40B4-BE49-F238E27FC236}">
                <a16:creationId xmlns:a16="http://schemas.microsoft.com/office/drawing/2014/main" id="{33E9391E-F8E4-72EF-B8BB-A6A6F6E93ABC}"/>
              </a:ext>
            </a:extLst>
          </p:cNvPr>
          <p:cNvCxnSpPr>
            <a:cxnSpLocks/>
          </p:cNvCxnSpPr>
          <p:nvPr/>
        </p:nvCxnSpPr>
        <p:spPr>
          <a:xfrm flipV="1">
            <a:off x="60649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1" name="Google Shape;415;p6">
            <a:extLst>
              <a:ext uri="{FF2B5EF4-FFF2-40B4-BE49-F238E27FC236}">
                <a16:creationId xmlns:a16="http://schemas.microsoft.com/office/drawing/2014/main" id="{4F5F07E5-D9BE-A9FD-4AC2-C6CAC19C63FC}"/>
              </a:ext>
            </a:extLst>
          </p:cNvPr>
          <p:cNvCxnSpPr>
            <a:cxnSpLocks/>
          </p:cNvCxnSpPr>
          <p:nvPr/>
        </p:nvCxnSpPr>
        <p:spPr>
          <a:xfrm>
            <a:off x="8021701" y="5389739"/>
            <a:ext cx="133200" cy="0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33" name="Google Shape;412;p6">
            <a:extLst>
              <a:ext uri="{FF2B5EF4-FFF2-40B4-BE49-F238E27FC236}">
                <a16:creationId xmlns:a16="http://schemas.microsoft.com/office/drawing/2014/main" id="{CEA262F9-AA95-32BA-C51B-6917C6506580}"/>
              </a:ext>
            </a:extLst>
          </p:cNvPr>
          <p:cNvCxnSpPr>
            <a:cxnSpLocks/>
          </p:cNvCxnSpPr>
          <p:nvPr/>
        </p:nvCxnSpPr>
        <p:spPr>
          <a:xfrm flipV="1">
            <a:off x="52267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5" name="Google Shape;412;p6">
            <a:extLst>
              <a:ext uri="{FF2B5EF4-FFF2-40B4-BE49-F238E27FC236}">
                <a16:creationId xmlns:a16="http://schemas.microsoft.com/office/drawing/2014/main" id="{FBF86E43-7EFB-2D91-9E36-02D15D0447CF}"/>
              </a:ext>
            </a:extLst>
          </p:cNvPr>
          <p:cNvCxnSpPr>
            <a:cxnSpLocks/>
          </p:cNvCxnSpPr>
          <p:nvPr/>
        </p:nvCxnSpPr>
        <p:spPr>
          <a:xfrm flipV="1">
            <a:off x="425204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8" name="Google Shape;412;p6">
            <a:extLst>
              <a:ext uri="{FF2B5EF4-FFF2-40B4-BE49-F238E27FC236}">
                <a16:creationId xmlns:a16="http://schemas.microsoft.com/office/drawing/2014/main" id="{6E8BCE1A-AE28-9338-379C-90566BFC4792}"/>
              </a:ext>
            </a:extLst>
          </p:cNvPr>
          <p:cNvCxnSpPr>
            <a:cxnSpLocks/>
          </p:cNvCxnSpPr>
          <p:nvPr/>
        </p:nvCxnSpPr>
        <p:spPr>
          <a:xfrm flipV="1">
            <a:off x="8710676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9" name="object 35">
            <a:extLst>
              <a:ext uri="{FF2B5EF4-FFF2-40B4-BE49-F238E27FC236}">
                <a16:creationId xmlns:a16="http://schemas.microsoft.com/office/drawing/2014/main" id="{6F68F0D3-04FD-FDBB-4869-D282ADDCB213}"/>
              </a:ext>
            </a:extLst>
          </p:cNvPr>
          <p:cNvSpPr txBox="1"/>
          <p:nvPr/>
        </p:nvSpPr>
        <p:spPr>
          <a:xfrm>
            <a:off x="8537615" y="5532930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End5L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2" name="Google Shape;412;p6">
            <a:extLst>
              <a:ext uri="{FF2B5EF4-FFF2-40B4-BE49-F238E27FC236}">
                <a16:creationId xmlns:a16="http://schemas.microsoft.com/office/drawing/2014/main" id="{098BB160-C57F-E719-6109-98ECF6B2360C}"/>
              </a:ext>
            </a:extLst>
          </p:cNvPr>
          <p:cNvCxnSpPr>
            <a:cxnSpLocks/>
          </p:cNvCxnSpPr>
          <p:nvPr/>
        </p:nvCxnSpPr>
        <p:spPr>
          <a:xfrm flipV="1">
            <a:off x="802186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1" name="Google Shape;412;p6">
            <a:extLst>
              <a:ext uri="{FF2B5EF4-FFF2-40B4-BE49-F238E27FC236}">
                <a16:creationId xmlns:a16="http://schemas.microsoft.com/office/drawing/2014/main" id="{6E14444C-856A-A366-0AEF-BB975E30BB0A}"/>
              </a:ext>
            </a:extLst>
          </p:cNvPr>
          <p:cNvCxnSpPr>
            <a:cxnSpLocks/>
          </p:cNvCxnSpPr>
          <p:nvPr/>
        </p:nvCxnSpPr>
        <p:spPr>
          <a:xfrm flipV="1">
            <a:off x="8155212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3" name="Google Shape;412;p6">
            <a:extLst>
              <a:ext uri="{FF2B5EF4-FFF2-40B4-BE49-F238E27FC236}">
                <a16:creationId xmlns:a16="http://schemas.microsoft.com/office/drawing/2014/main" id="{408D5C1F-951C-A13B-348C-257CE2B7DECD}"/>
              </a:ext>
            </a:extLst>
          </p:cNvPr>
          <p:cNvCxnSpPr>
            <a:cxnSpLocks/>
          </p:cNvCxnSpPr>
          <p:nvPr/>
        </p:nvCxnSpPr>
        <p:spPr>
          <a:xfrm flipV="1">
            <a:off x="67634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12;p6">
            <a:extLst>
              <a:ext uri="{FF2B5EF4-FFF2-40B4-BE49-F238E27FC236}">
                <a16:creationId xmlns:a16="http://schemas.microsoft.com/office/drawing/2014/main" id="{77C7E1CF-9109-3EDB-D8FC-D53DEAF82938}"/>
              </a:ext>
            </a:extLst>
          </p:cNvPr>
          <p:cNvCxnSpPr>
            <a:cxnSpLocks/>
          </p:cNvCxnSpPr>
          <p:nvPr/>
        </p:nvCxnSpPr>
        <p:spPr>
          <a:xfrm flipV="1">
            <a:off x="7182567" y="5297970"/>
            <a:ext cx="0" cy="183538"/>
          </a:xfrm>
          <a:prstGeom prst="straightConnector1">
            <a:avLst/>
          </a:prstGeom>
          <a:solidFill>
            <a:schemeClr val="accen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5" name="object 35">
            <a:extLst>
              <a:ext uri="{FF2B5EF4-FFF2-40B4-BE49-F238E27FC236}">
                <a16:creationId xmlns:a16="http://schemas.microsoft.com/office/drawing/2014/main" id="{99648BA9-E5E6-AA48-8F8E-25682F666F40}"/>
              </a:ext>
            </a:extLst>
          </p:cNvPr>
          <p:cNvSpPr txBox="1"/>
          <p:nvPr/>
        </p:nvSpPr>
        <p:spPr>
          <a:xfrm>
            <a:off x="7922190" y="5532930"/>
            <a:ext cx="3054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  <a:b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5L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8" name="object 35">
            <a:extLst>
              <a:ext uri="{FF2B5EF4-FFF2-40B4-BE49-F238E27FC236}">
                <a16:creationId xmlns:a16="http://schemas.microsoft.com/office/drawing/2014/main" id="{6E9AE652-36FD-312D-FFCF-36EF2B83C069}"/>
              </a:ext>
            </a:extLst>
          </p:cNvPr>
          <p:cNvSpPr txBox="1"/>
          <p:nvPr/>
        </p:nvSpPr>
        <p:spPr>
          <a:xfrm>
            <a:off x="8276286" y="516814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9" name="object 35">
            <a:extLst>
              <a:ext uri="{FF2B5EF4-FFF2-40B4-BE49-F238E27FC236}">
                <a16:creationId xmlns:a16="http://schemas.microsoft.com/office/drawing/2014/main" id="{98AFCF69-39EB-ED64-0A42-C26CE02A4A88}"/>
              </a:ext>
            </a:extLst>
          </p:cNvPr>
          <p:cNvSpPr txBox="1"/>
          <p:nvPr/>
        </p:nvSpPr>
        <p:spPr>
          <a:xfrm>
            <a:off x="7958786" y="5168141"/>
            <a:ext cx="305427" cy="12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</a:t>
            </a:r>
            <a:endParaRPr kumimoji="0" lang="en-GB" sz="900" b="0" i="0" u="none" strike="noStrike" kern="1200" cap="none" spc="0" normalizeH="0" baseline="2430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D84F7-0C2B-A518-D616-B1FBF07D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dirty="0"/>
              <a:t>Real-world assessment of refractoriness patterns in 413 patients </a:t>
            </a:r>
            <a:br>
              <a:rPr lang="en-GB" dirty="0"/>
            </a:br>
            <a:r>
              <a:rPr lang="en-GB" dirty="0"/>
              <a:t>treated in an Italian hAematological tertiary care centre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F93EA2-349C-832A-CA18-00B15A73A4A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Morè S, et al. Br J </a:t>
            </a:r>
            <a:r>
              <a:rPr lang="en-GB" dirty="0">
                <a:solidFill>
                  <a:schemeClr val="tx2"/>
                </a:solidFill>
              </a:rPr>
              <a:t>Haematol. 2023; 201:432-442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C87BC-F34C-8728-9BE3-B0B297773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293348B-40D2-62FE-FE1F-41E9CF11C36C}"/>
              </a:ext>
            </a:extLst>
          </p:cNvPr>
          <p:cNvGraphicFramePr/>
          <p:nvPr/>
        </p:nvGraphicFramePr>
        <p:xfrm>
          <a:off x="1789711" y="2294260"/>
          <a:ext cx="6332312" cy="354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D16531E-26F1-A0FC-532A-98C6EA623E70}"/>
              </a:ext>
            </a:extLst>
          </p:cNvPr>
          <p:cNvSpPr txBox="1"/>
          <p:nvPr/>
        </p:nvSpPr>
        <p:spPr>
          <a:xfrm>
            <a:off x="3158477" y="577393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06D8C-B317-5B17-9DBA-9A9628E48639}"/>
              </a:ext>
            </a:extLst>
          </p:cNvPr>
          <p:cNvSpPr txBox="1"/>
          <p:nvPr/>
        </p:nvSpPr>
        <p:spPr>
          <a:xfrm>
            <a:off x="4952997" y="5773931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45AC1-3206-DEF4-48AB-BC9F14947D83}"/>
              </a:ext>
            </a:extLst>
          </p:cNvPr>
          <p:cNvSpPr txBox="1"/>
          <p:nvPr/>
        </p:nvSpPr>
        <p:spPr>
          <a:xfrm>
            <a:off x="6742708" y="5773931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0BB71C-141A-BAC4-6EAA-8AB60635ECCA}"/>
              </a:ext>
            </a:extLst>
          </p:cNvPr>
          <p:cNvSpPr txBox="1"/>
          <p:nvPr/>
        </p:nvSpPr>
        <p:spPr>
          <a:xfrm>
            <a:off x="3072293" y="2466382"/>
            <a:ext cx="690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patients developing triple class refractoriness after 2 or 3 lines of therapy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DB6901-C659-1C9E-81E6-C53D764AB805}"/>
              </a:ext>
            </a:extLst>
          </p:cNvPr>
          <p:cNvSpPr txBox="1"/>
          <p:nvPr/>
        </p:nvSpPr>
        <p:spPr>
          <a:xfrm>
            <a:off x="7230106" y="4630378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After 2 lines of therapy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B8DB661-09BE-63CD-0FA5-D837AB22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of TRIPLE CLASS refractoriness is growing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BAC7B3-968A-4B2F-F2C9-08CB1CB891D8}"/>
              </a:ext>
            </a:extLst>
          </p:cNvPr>
          <p:cNvSpPr txBox="1"/>
          <p:nvPr/>
        </p:nvSpPr>
        <p:spPr>
          <a:xfrm>
            <a:off x="7230106" y="3486825"/>
            <a:ext cx="1851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After 3 lines of therapy</a:t>
            </a:r>
          </a:p>
        </p:txBody>
      </p:sp>
    </p:spTree>
    <p:extLst>
      <p:ext uri="{BB962C8B-B14F-4D97-AF65-F5344CB8AC3E}">
        <p14:creationId xmlns:p14="http://schemas.microsoft.com/office/powerpoint/2010/main" val="23870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7695-9A65-0145-9949-99FF6B6F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approach to the Treatment of Triple class refractory early RRmm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4F44A-8564-5502-E407-34DE6ED6F8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5862147"/>
            <a:ext cx="10180339" cy="719649"/>
          </a:xfrm>
        </p:spPr>
        <p:txBody>
          <a:bodyPr/>
          <a:lstStyle/>
          <a:p>
            <a:r>
              <a:rPr lang="en-GB" dirty="0"/>
              <a:t>BSC, best </a:t>
            </a:r>
            <a:r>
              <a:rPr lang="en-GB" dirty="0">
                <a:solidFill>
                  <a:schemeClr val="tx2"/>
                </a:solidFill>
              </a:rPr>
              <a:t>supportive care; C, cyclophosphamide; CAR-T, chimeric antigen receptor T cell (therapy); d, dexamethasone; D, daratumumab; E, elotuzumab; HCT, hematopoietic cell transplantation; I, isatuximab; K, carfilzomib; mAb, monoclonal antibody; MM, multiple myeloma; P, pomalidomide; S, selinexor; TCE, T-cell engager; Ven, venetoclax</a:t>
            </a:r>
          </a:p>
          <a:p>
            <a:r>
              <a:rPr lang="en-GB" dirty="0">
                <a:solidFill>
                  <a:schemeClr val="tx2"/>
                </a:solidFill>
              </a:rPr>
              <a:t>Adapted from Costa LJ, et al. Br J Haematol. 2022;198:244-256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0867-B51F-DF27-5B98-16944D50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095E5EA-FCB7-28AE-6AF0-B542E7D55953}"/>
              </a:ext>
            </a:extLst>
          </p:cNvPr>
          <p:cNvSpPr/>
          <p:nvPr/>
        </p:nvSpPr>
        <p:spPr>
          <a:xfrm>
            <a:off x="4422039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t(11;14), not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Venetoclax refractory</a:t>
            </a:r>
          </a:p>
        </p:txBody>
      </p:sp>
      <p:sp>
        <p:nvSpPr>
          <p:cNvPr id="29" name="object 35">
            <a:extLst>
              <a:ext uri="{FF2B5EF4-FFF2-40B4-BE49-F238E27FC236}">
                <a16:creationId xmlns:a16="http://schemas.microsoft.com/office/drawing/2014/main" id="{81923355-AFFC-50FF-DFE6-A4B51C7F9B0E}"/>
              </a:ext>
            </a:extLst>
          </p:cNvPr>
          <p:cNvSpPr txBox="1"/>
          <p:nvPr/>
        </p:nvSpPr>
        <p:spPr>
          <a:xfrm>
            <a:off x="7130065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bject 35">
            <a:extLst>
              <a:ext uri="{FF2B5EF4-FFF2-40B4-BE49-F238E27FC236}">
                <a16:creationId xmlns:a16="http://schemas.microsoft.com/office/drawing/2014/main" id="{634F30F3-D418-8B2A-7C62-50114137A568}"/>
              </a:ext>
            </a:extLst>
          </p:cNvPr>
          <p:cNvSpPr txBox="1"/>
          <p:nvPr/>
        </p:nvSpPr>
        <p:spPr>
          <a:xfrm>
            <a:off x="5619121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bject 35">
            <a:extLst>
              <a:ext uri="{FF2B5EF4-FFF2-40B4-BE49-F238E27FC236}">
                <a16:creationId xmlns:a16="http://schemas.microsoft.com/office/drawing/2014/main" id="{23BF5055-8B45-C1DC-8AF4-CCC4E71CBC58}"/>
              </a:ext>
            </a:extLst>
          </p:cNvPr>
          <p:cNvSpPr txBox="1"/>
          <p:nvPr/>
        </p:nvSpPr>
        <p:spPr>
          <a:xfrm>
            <a:off x="2790807" y="3664063"/>
            <a:ext cx="1083810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34C6B5-F518-CEEE-8C16-F1BE1D472D27}"/>
              </a:ext>
            </a:extLst>
          </p:cNvPr>
          <p:cNvSpPr/>
          <p:nvPr/>
        </p:nvSpPr>
        <p:spPr>
          <a:xfrm>
            <a:off x="9159020" y="3406009"/>
            <a:ext cx="935040" cy="3960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Autologous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HCT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649CBE9-C5E5-D621-FD6A-C5A5AFBDDB61}"/>
              </a:ext>
            </a:extLst>
          </p:cNvPr>
          <p:cNvSpPr/>
          <p:nvPr/>
        </p:nvSpPr>
        <p:spPr>
          <a:xfrm>
            <a:off x="9088254" y="4488451"/>
            <a:ext cx="935039" cy="5760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chemotherapy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ED811D-0BF0-9C6F-D163-D991EB05C3BD}"/>
              </a:ext>
            </a:extLst>
          </p:cNvPr>
          <p:cNvSpPr/>
          <p:nvPr/>
        </p:nvSpPr>
        <p:spPr>
          <a:xfrm>
            <a:off x="10142115" y="4488452"/>
            <a:ext cx="1452854" cy="57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other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options, BSC with no MM-directed therapy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9338D6-B444-5AB3-84EB-7C9264E4F672}"/>
              </a:ext>
            </a:extLst>
          </p:cNvPr>
          <p:cNvCxnSpPr>
            <a:cxnSpLocks/>
          </p:cNvCxnSpPr>
          <p:nvPr/>
        </p:nvCxnSpPr>
        <p:spPr>
          <a:xfrm>
            <a:off x="10429511" y="2341400"/>
            <a:ext cx="0" cy="334434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bject 35">
            <a:extLst>
              <a:ext uri="{FF2B5EF4-FFF2-40B4-BE49-F238E27FC236}">
                <a16:creationId xmlns:a16="http://schemas.microsoft.com/office/drawing/2014/main" id="{BA306595-C979-3E4A-6391-E0044A031D72}"/>
              </a:ext>
            </a:extLst>
          </p:cNvPr>
          <p:cNvSpPr txBox="1"/>
          <p:nvPr/>
        </p:nvSpPr>
        <p:spPr>
          <a:xfrm>
            <a:off x="10624513" y="2870848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03BDDACC-773B-C8EC-45D5-5BE6E4D4CE2A}"/>
              </a:ext>
            </a:extLst>
          </p:cNvPr>
          <p:cNvSpPr txBox="1"/>
          <p:nvPr/>
        </p:nvSpPr>
        <p:spPr>
          <a:xfrm>
            <a:off x="10453492" y="2515930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7C6F2B2-CDAF-9EF7-4FED-E43DD68D6565}"/>
              </a:ext>
            </a:extLst>
          </p:cNvPr>
          <p:cNvSpPr/>
          <p:nvPr/>
        </p:nvSpPr>
        <p:spPr>
          <a:xfrm>
            <a:off x="9356556" y="2065647"/>
            <a:ext cx="2145911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general health </a:t>
            </a:r>
            <a:r>
              <a:rPr kumimoji="0" lang="en-GB" sz="10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prospect of future CAR-T/TCE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39F22F-795A-CA7D-112F-0D3365CC6046}"/>
              </a:ext>
            </a:extLst>
          </p:cNvPr>
          <p:cNvCxnSpPr>
            <a:cxnSpLocks/>
          </p:cNvCxnSpPr>
          <p:nvPr/>
        </p:nvCxnSpPr>
        <p:spPr>
          <a:xfrm flipH="1">
            <a:off x="9887683" y="2820413"/>
            <a:ext cx="412754" cy="23959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A94EA00-4A60-020C-EF26-B2D1193EDFFA}"/>
              </a:ext>
            </a:extLst>
          </p:cNvPr>
          <p:cNvCxnSpPr>
            <a:cxnSpLocks/>
          </p:cNvCxnSpPr>
          <p:nvPr/>
        </p:nvCxnSpPr>
        <p:spPr>
          <a:xfrm>
            <a:off x="10368940" y="2820413"/>
            <a:ext cx="412754" cy="23959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685AA13-89D9-F0B8-2003-C73EAA4642DC}"/>
              </a:ext>
            </a:extLst>
          </p:cNvPr>
          <p:cNvSpPr/>
          <p:nvPr/>
        </p:nvSpPr>
        <p:spPr>
          <a:xfrm>
            <a:off x="9721488" y="2684876"/>
            <a:ext cx="1416047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Hematopoietic cells in storage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A9571E-0C5A-C46A-862F-18F41BA85869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9555774" y="3802133"/>
            <a:ext cx="1357622" cy="686318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0524D80-A581-F2A8-4461-8849DF9B854C}"/>
              </a:ext>
            </a:extLst>
          </p:cNvPr>
          <p:cNvCxnSpPr>
            <a:cxnSpLocks/>
            <a:stCxn id="37" idx="2"/>
            <a:endCxn id="39" idx="0"/>
          </p:cNvCxnSpPr>
          <p:nvPr/>
        </p:nvCxnSpPr>
        <p:spPr>
          <a:xfrm flipH="1">
            <a:off x="10868542" y="3802133"/>
            <a:ext cx="44854" cy="686319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F393EDD-EFD4-E408-F5A2-5F151CF36E1F}"/>
              </a:ext>
            </a:extLst>
          </p:cNvPr>
          <p:cNvSpPr/>
          <p:nvPr/>
        </p:nvSpPr>
        <p:spPr>
          <a:xfrm>
            <a:off x="10145126" y="3405886"/>
            <a:ext cx="1536540" cy="3962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hematologic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</a:t>
            </a:r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C73452EB-4B48-F818-59F4-FDDAD2E66EFE}"/>
              </a:ext>
            </a:extLst>
          </p:cNvPr>
          <p:cNvSpPr txBox="1"/>
          <p:nvPr/>
        </p:nvSpPr>
        <p:spPr>
          <a:xfrm>
            <a:off x="11066637" y="3867463"/>
            <a:ext cx="353178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bject 35">
            <a:extLst>
              <a:ext uri="{FF2B5EF4-FFF2-40B4-BE49-F238E27FC236}">
                <a16:creationId xmlns:a16="http://schemas.microsoft.com/office/drawing/2014/main" id="{21B2CCAB-CD67-D851-0FC1-8818B6710827}"/>
              </a:ext>
            </a:extLst>
          </p:cNvPr>
          <p:cNvSpPr txBox="1"/>
          <p:nvPr/>
        </p:nvSpPr>
        <p:spPr>
          <a:xfrm>
            <a:off x="10174898" y="3867463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785AA6BA-35DD-3A6E-99E7-97091E93541F}"/>
              </a:ext>
            </a:extLst>
          </p:cNvPr>
          <p:cNvSpPr txBox="1"/>
          <p:nvPr/>
        </p:nvSpPr>
        <p:spPr>
          <a:xfrm>
            <a:off x="9418540" y="3187935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bject 35">
            <a:extLst>
              <a:ext uri="{FF2B5EF4-FFF2-40B4-BE49-F238E27FC236}">
                <a16:creationId xmlns:a16="http://schemas.microsoft.com/office/drawing/2014/main" id="{B7282288-AFD4-AB9A-561D-485C9C2C8833}"/>
              </a:ext>
            </a:extLst>
          </p:cNvPr>
          <p:cNvSpPr txBox="1"/>
          <p:nvPr/>
        </p:nvSpPr>
        <p:spPr>
          <a:xfrm>
            <a:off x="7151714" y="3700902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13EF4AD-61D9-31F2-5C04-3A09083DF8CC}"/>
              </a:ext>
            </a:extLst>
          </p:cNvPr>
          <p:cNvSpPr/>
          <p:nvPr/>
        </p:nvSpPr>
        <p:spPr>
          <a:xfrm>
            <a:off x="6967169" y="3443504"/>
            <a:ext cx="568326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IPd/DPd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2B81358-9C68-CDD9-4AA8-35ECD08E7408}"/>
              </a:ext>
            </a:extLst>
          </p:cNvPr>
          <p:cNvSpPr/>
          <p:nvPr/>
        </p:nvSpPr>
        <p:spPr>
          <a:xfrm>
            <a:off x="6967169" y="3990661"/>
            <a:ext cx="568326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F14F70-7F29-1756-B8AA-1701147B143F}"/>
              </a:ext>
            </a:extLst>
          </p:cNvPr>
          <p:cNvCxnSpPr>
            <a:cxnSpLocks/>
          </p:cNvCxnSpPr>
          <p:nvPr/>
        </p:nvCxnSpPr>
        <p:spPr>
          <a:xfrm>
            <a:off x="8255246" y="2341400"/>
            <a:ext cx="0" cy="173259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EF79B4-C95E-8ED3-5BEC-6F202DE20820}"/>
              </a:ext>
            </a:extLst>
          </p:cNvPr>
          <p:cNvCxnSpPr>
            <a:cxnSpLocks/>
          </p:cNvCxnSpPr>
          <p:nvPr/>
        </p:nvCxnSpPr>
        <p:spPr>
          <a:xfrm flipH="1">
            <a:off x="7547390" y="297953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FFAA83C-94A3-F9D1-4833-C9D5ACE74520}"/>
              </a:ext>
            </a:extLst>
          </p:cNvPr>
          <p:cNvCxnSpPr>
            <a:cxnSpLocks/>
          </p:cNvCxnSpPr>
          <p:nvPr/>
        </p:nvCxnSpPr>
        <p:spPr>
          <a:xfrm flipH="1">
            <a:off x="7547390" y="3528104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8D1FC9-8C65-69C2-2C69-A13B2AC31C4E}"/>
              </a:ext>
            </a:extLst>
          </p:cNvPr>
          <p:cNvCxnSpPr>
            <a:cxnSpLocks/>
          </p:cNvCxnSpPr>
          <p:nvPr/>
        </p:nvCxnSpPr>
        <p:spPr>
          <a:xfrm flipH="1">
            <a:off x="7547390" y="407477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D09781F-EB6B-1036-CFB7-7E1145509FD2}"/>
              </a:ext>
            </a:extLst>
          </p:cNvPr>
          <p:cNvSpPr/>
          <p:nvPr/>
        </p:nvSpPr>
        <p:spPr>
          <a:xfrm>
            <a:off x="6967169" y="2895421"/>
            <a:ext cx="568326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KPd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8799B4-DA14-D6DB-1E91-A1FD71588460}"/>
              </a:ext>
            </a:extLst>
          </p:cNvPr>
          <p:cNvCxnSpPr>
            <a:cxnSpLocks/>
          </p:cNvCxnSpPr>
          <p:nvPr/>
        </p:nvCxnSpPr>
        <p:spPr>
          <a:xfrm>
            <a:off x="6719292" y="2444397"/>
            <a:ext cx="0" cy="162959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C6C34DB-7E86-497A-FF4E-E2D88B8AA90F}"/>
              </a:ext>
            </a:extLst>
          </p:cNvPr>
          <p:cNvCxnSpPr>
            <a:cxnSpLocks/>
          </p:cNvCxnSpPr>
          <p:nvPr/>
        </p:nvCxnSpPr>
        <p:spPr>
          <a:xfrm flipH="1">
            <a:off x="6011436" y="4074772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45B0B6B-D91F-A847-C6FD-C298067824B9}"/>
              </a:ext>
            </a:extLst>
          </p:cNvPr>
          <p:cNvSpPr/>
          <p:nvPr/>
        </p:nvSpPr>
        <p:spPr>
          <a:xfrm>
            <a:off x="5440564" y="2895421"/>
            <a:ext cx="537853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0D7EA89-55F9-C652-C20E-DA3E137072DA}"/>
              </a:ext>
            </a:extLst>
          </p:cNvPr>
          <p:cNvCxnSpPr>
            <a:cxnSpLocks/>
            <a:endCxn id="68" idx="3"/>
          </p:cNvCxnSpPr>
          <p:nvPr/>
        </p:nvCxnSpPr>
        <p:spPr>
          <a:xfrm flipH="1">
            <a:off x="5978417" y="2979532"/>
            <a:ext cx="740875" cy="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AB1AA7-E4AC-B7E3-6FA7-A3FB1D952290}"/>
              </a:ext>
            </a:extLst>
          </p:cNvPr>
          <p:cNvCxnSpPr>
            <a:cxnSpLocks/>
          </p:cNvCxnSpPr>
          <p:nvPr/>
        </p:nvCxnSpPr>
        <p:spPr>
          <a:xfrm flipH="1">
            <a:off x="6011436" y="3528104"/>
            <a:ext cx="707856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2396C173-E6D7-DC78-2F43-44E0D9319D4A}"/>
              </a:ext>
            </a:extLst>
          </p:cNvPr>
          <p:cNvSpPr/>
          <p:nvPr/>
        </p:nvSpPr>
        <p:spPr>
          <a:xfrm>
            <a:off x="5440563" y="3443504"/>
            <a:ext cx="537853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DKd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F67F495-E574-8803-4A9F-22851C12463C}"/>
              </a:ext>
            </a:extLst>
          </p:cNvPr>
          <p:cNvSpPr/>
          <p:nvPr/>
        </p:nvSpPr>
        <p:spPr>
          <a:xfrm>
            <a:off x="5419338" y="3990661"/>
            <a:ext cx="559079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KCd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09D00C1-73C4-58E8-0FDA-C2978BD85ED8}"/>
              </a:ext>
            </a:extLst>
          </p:cNvPr>
          <p:cNvSpPr/>
          <p:nvPr/>
        </p:nvSpPr>
        <p:spPr>
          <a:xfrm>
            <a:off x="6066878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carfilzomib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75" name="object 35">
            <a:extLst>
              <a:ext uri="{FF2B5EF4-FFF2-40B4-BE49-F238E27FC236}">
                <a16:creationId xmlns:a16="http://schemas.microsoft.com/office/drawing/2014/main" id="{59F78DEE-42B0-E35B-1985-DA1AD9DFF7BE}"/>
              </a:ext>
            </a:extLst>
          </p:cNvPr>
          <p:cNvSpPr txBox="1"/>
          <p:nvPr/>
        </p:nvSpPr>
        <p:spPr>
          <a:xfrm>
            <a:off x="4128548" y="2602808"/>
            <a:ext cx="139633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bject 35">
            <a:extLst>
              <a:ext uri="{FF2B5EF4-FFF2-40B4-BE49-F238E27FC236}">
                <a16:creationId xmlns:a16="http://schemas.microsoft.com/office/drawing/2014/main" id="{44CAD17C-000B-E684-5305-11BC262F9A41}"/>
              </a:ext>
            </a:extLst>
          </p:cNvPr>
          <p:cNvSpPr txBox="1"/>
          <p:nvPr/>
        </p:nvSpPr>
        <p:spPr>
          <a:xfrm>
            <a:off x="4270018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99F4D07-FC82-CA5A-1DE2-492656BB128D}"/>
              </a:ext>
            </a:extLst>
          </p:cNvPr>
          <p:cNvCxnSpPr>
            <a:cxnSpLocks/>
          </p:cNvCxnSpPr>
          <p:nvPr/>
        </p:nvCxnSpPr>
        <p:spPr>
          <a:xfrm>
            <a:off x="5230588" y="2444397"/>
            <a:ext cx="0" cy="162959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0B4CFDA-14D1-4933-5C5D-2C0C3453CFC8}"/>
              </a:ext>
            </a:extLst>
          </p:cNvPr>
          <p:cNvCxnSpPr>
            <a:cxnSpLocks/>
          </p:cNvCxnSpPr>
          <p:nvPr/>
        </p:nvCxnSpPr>
        <p:spPr>
          <a:xfrm flipH="1">
            <a:off x="4555127" y="4074772"/>
            <a:ext cx="675461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0CDB4AA-292B-B889-91A4-992271663924}"/>
              </a:ext>
            </a:extLst>
          </p:cNvPr>
          <p:cNvCxnSpPr>
            <a:cxnSpLocks/>
          </p:cNvCxnSpPr>
          <p:nvPr/>
        </p:nvCxnSpPr>
        <p:spPr>
          <a:xfrm flipH="1" flipV="1">
            <a:off x="4555127" y="2975722"/>
            <a:ext cx="677094" cy="762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D013E10-EC66-0540-A098-DE9631E780F3}"/>
              </a:ext>
            </a:extLst>
          </p:cNvPr>
          <p:cNvCxnSpPr>
            <a:cxnSpLocks/>
          </p:cNvCxnSpPr>
          <p:nvPr/>
        </p:nvCxnSpPr>
        <p:spPr>
          <a:xfrm flipH="1">
            <a:off x="4555127" y="3522871"/>
            <a:ext cx="684825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37AC6E4C-1C5F-E7F9-6F74-206FF0B7E6EF}"/>
              </a:ext>
            </a:extLst>
          </p:cNvPr>
          <p:cNvSpPr/>
          <p:nvPr/>
        </p:nvSpPr>
        <p:spPr>
          <a:xfrm>
            <a:off x="4017274" y="3443504"/>
            <a:ext cx="537853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D-Ven-d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0AAD09B-724D-05CD-D457-BC6B36388BC6}"/>
              </a:ext>
            </a:extLst>
          </p:cNvPr>
          <p:cNvSpPr/>
          <p:nvPr/>
        </p:nvSpPr>
        <p:spPr>
          <a:xfrm>
            <a:off x="4012526" y="3990661"/>
            <a:ext cx="542601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Ven-d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FBB3D2E-42D2-E8D6-7489-DD574EFF2B6A}"/>
              </a:ext>
            </a:extLst>
          </p:cNvPr>
          <p:cNvSpPr/>
          <p:nvPr/>
        </p:nvSpPr>
        <p:spPr>
          <a:xfrm>
            <a:off x="4012526" y="2895421"/>
            <a:ext cx="542601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Ven-Kd</a:t>
            </a:r>
          </a:p>
        </p:txBody>
      </p:sp>
      <p:sp>
        <p:nvSpPr>
          <p:cNvPr id="85" name="object 35">
            <a:extLst>
              <a:ext uri="{FF2B5EF4-FFF2-40B4-BE49-F238E27FC236}">
                <a16:creationId xmlns:a16="http://schemas.microsoft.com/office/drawing/2014/main" id="{BABC0E98-88C2-DF67-A74B-5B3926F72F3D}"/>
              </a:ext>
            </a:extLst>
          </p:cNvPr>
          <p:cNvSpPr txBox="1"/>
          <p:nvPr/>
        </p:nvSpPr>
        <p:spPr>
          <a:xfrm>
            <a:off x="2992801" y="2602808"/>
            <a:ext cx="765671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F9D6D43C-607E-7A73-CD02-FB91F458378F}"/>
              </a:ext>
            </a:extLst>
          </p:cNvPr>
          <p:cNvSpPr txBox="1"/>
          <p:nvPr/>
        </p:nvSpPr>
        <p:spPr>
          <a:xfrm>
            <a:off x="2896541" y="3133759"/>
            <a:ext cx="919862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P-refractory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07DDE4D-C0D7-CA24-D610-AE40746169E0}"/>
              </a:ext>
            </a:extLst>
          </p:cNvPr>
          <p:cNvCxnSpPr>
            <a:cxnSpLocks/>
          </p:cNvCxnSpPr>
          <p:nvPr/>
        </p:nvCxnSpPr>
        <p:spPr>
          <a:xfrm>
            <a:off x="3823318" y="2444395"/>
            <a:ext cx="0" cy="209880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BEB1E55-2C99-8846-4411-E92D2FC6A0C1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3001364" y="4073992"/>
            <a:ext cx="818781" cy="78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0D3382C4-9DBE-2107-86E3-DD91175B329D}"/>
              </a:ext>
            </a:extLst>
          </p:cNvPr>
          <p:cNvSpPr/>
          <p:nvPr/>
        </p:nvSpPr>
        <p:spPr>
          <a:xfrm>
            <a:off x="2641364" y="2895421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S-Kd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BFA20C5-8E47-64F3-2EFB-AB126281E483}"/>
              </a:ext>
            </a:extLst>
          </p:cNvPr>
          <p:cNvCxnSpPr>
            <a:cxnSpLocks/>
          </p:cNvCxnSpPr>
          <p:nvPr/>
        </p:nvCxnSpPr>
        <p:spPr>
          <a:xfrm flipH="1" flipV="1">
            <a:off x="3001364" y="2975722"/>
            <a:ext cx="818781" cy="762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EF88B6B-66A6-1501-C914-75A7980DBD2B}"/>
              </a:ext>
            </a:extLst>
          </p:cNvPr>
          <p:cNvCxnSpPr>
            <a:cxnSpLocks/>
          </p:cNvCxnSpPr>
          <p:nvPr/>
        </p:nvCxnSpPr>
        <p:spPr>
          <a:xfrm flipH="1" flipV="1">
            <a:off x="3001364" y="3522871"/>
            <a:ext cx="854916" cy="967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DAC2285C-3819-E17B-49C0-C4F8834F9980}"/>
              </a:ext>
            </a:extLst>
          </p:cNvPr>
          <p:cNvSpPr/>
          <p:nvPr/>
        </p:nvSpPr>
        <p:spPr>
          <a:xfrm>
            <a:off x="2641364" y="3443504"/>
            <a:ext cx="360000" cy="16920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S-Pd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4693628C-EF7F-3741-10FD-B3B5BC553A2C}"/>
              </a:ext>
            </a:extLst>
          </p:cNvPr>
          <p:cNvSpPr/>
          <p:nvPr/>
        </p:nvSpPr>
        <p:spPr>
          <a:xfrm>
            <a:off x="2641364" y="3990661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DSd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803691F2-E5C0-8F47-53DB-DB991EEF084F}"/>
              </a:ext>
            </a:extLst>
          </p:cNvPr>
          <p:cNvSpPr/>
          <p:nvPr/>
        </p:nvSpPr>
        <p:spPr>
          <a:xfrm>
            <a:off x="2777429" y="2065647"/>
            <a:ext cx="1295771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Selinexor-based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E64EA187-86FE-886B-2878-E089690B7788}"/>
              </a:ext>
            </a:extLst>
          </p:cNvPr>
          <p:cNvSpPr/>
          <p:nvPr/>
        </p:nvSpPr>
        <p:spPr>
          <a:xfrm>
            <a:off x="1152025" y="2675834"/>
            <a:ext cx="1206482" cy="34043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 with CAR-T cells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9A3376E-3125-2548-43F8-A47D65E6E271}"/>
              </a:ext>
            </a:extLst>
          </p:cNvPr>
          <p:cNvCxnSpPr>
            <a:cxnSpLocks/>
          </p:cNvCxnSpPr>
          <p:nvPr/>
        </p:nvCxnSpPr>
        <p:spPr>
          <a:xfrm rot="5400000">
            <a:off x="1568110" y="2472803"/>
            <a:ext cx="374312" cy="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059BBB5F-3407-44AE-BECD-F1836DB1E304}"/>
              </a:ext>
            </a:extLst>
          </p:cNvPr>
          <p:cNvSpPr/>
          <p:nvPr/>
        </p:nvSpPr>
        <p:spPr>
          <a:xfrm>
            <a:off x="1132590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CAR-T eligible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available?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0AB0D2F-4A11-94A2-DA9E-577A5E020476}"/>
              </a:ext>
            </a:extLst>
          </p:cNvPr>
          <p:cNvCxnSpPr>
            <a:cxnSpLocks/>
            <a:endCxn id="105" idx="3"/>
          </p:cNvCxnSpPr>
          <p:nvPr/>
        </p:nvCxnSpPr>
        <p:spPr>
          <a:xfrm flipH="1" flipV="1">
            <a:off x="3001364" y="4534281"/>
            <a:ext cx="818781" cy="156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58979A0-C533-31CC-AF48-BEC073DB87E0}"/>
              </a:ext>
            </a:extLst>
          </p:cNvPr>
          <p:cNvSpPr/>
          <p:nvPr/>
        </p:nvSpPr>
        <p:spPr>
          <a:xfrm>
            <a:off x="2641364" y="4450169"/>
            <a:ext cx="360000" cy="16822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81E3E9-EFC1-8654-8E1F-EC8C8499DF75}"/>
              </a:ext>
            </a:extLst>
          </p:cNvPr>
          <p:cNvSpPr/>
          <p:nvPr/>
        </p:nvSpPr>
        <p:spPr>
          <a:xfrm>
            <a:off x="7711717" y="2065647"/>
            <a:ext cx="1296000" cy="39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pomalidomide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</a:p>
        </p:txBody>
      </p:sp>
      <p:sp>
        <p:nvSpPr>
          <p:cNvPr id="110" name="object 35">
            <a:extLst>
              <a:ext uri="{FF2B5EF4-FFF2-40B4-BE49-F238E27FC236}">
                <a16:creationId xmlns:a16="http://schemas.microsoft.com/office/drawing/2014/main" id="{AF91A5BE-E029-52FA-225F-9119233EE341}"/>
              </a:ext>
            </a:extLst>
          </p:cNvPr>
          <p:cNvSpPr txBox="1"/>
          <p:nvPr/>
        </p:nvSpPr>
        <p:spPr>
          <a:xfrm>
            <a:off x="5744731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object 35">
            <a:extLst>
              <a:ext uri="{FF2B5EF4-FFF2-40B4-BE49-F238E27FC236}">
                <a16:creationId xmlns:a16="http://schemas.microsoft.com/office/drawing/2014/main" id="{1A585A4F-8662-BC59-9F05-C2E1F1463962}"/>
              </a:ext>
            </a:extLst>
          </p:cNvPr>
          <p:cNvSpPr txBox="1"/>
          <p:nvPr/>
        </p:nvSpPr>
        <p:spPr>
          <a:xfrm>
            <a:off x="7258528" y="3133759"/>
            <a:ext cx="969934" cy="290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recent </a:t>
            </a:r>
            <a:b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anti-CD38 mAb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F808EF-C1C9-1217-DEC6-8717CDA7E342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flipH="1">
            <a:off x="9626540" y="3080876"/>
            <a:ext cx="802972" cy="32513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2D56B7-199C-6E4A-F2AD-8920274B3FFE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10429512" y="3080876"/>
            <a:ext cx="483884" cy="325010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bject 35">
            <a:extLst>
              <a:ext uri="{FF2B5EF4-FFF2-40B4-BE49-F238E27FC236}">
                <a16:creationId xmlns:a16="http://schemas.microsoft.com/office/drawing/2014/main" id="{C81D8D6C-8420-0CF3-8C24-6DF329E55DA5}"/>
              </a:ext>
            </a:extLst>
          </p:cNvPr>
          <p:cNvSpPr txBox="1"/>
          <p:nvPr/>
        </p:nvSpPr>
        <p:spPr>
          <a:xfrm>
            <a:off x="10703035" y="3150740"/>
            <a:ext cx="314361" cy="145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0487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D84F7-0C2B-A518-D616-B1FBF07D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dirty="0"/>
              <a:t>Real-world assessment of refractoriness patterns in 413 patients </a:t>
            </a:r>
            <a:br>
              <a:rPr lang="en-GB" dirty="0"/>
            </a:br>
            <a:r>
              <a:rPr lang="en-GB" dirty="0"/>
              <a:t>treated in an Italian haematological tertiary care centre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F93EA2-349C-832A-CA18-00B15A73A4A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Morè S, et al. Br J </a:t>
            </a:r>
            <a:r>
              <a:rPr lang="en-GB" dirty="0">
                <a:solidFill>
                  <a:schemeClr val="tx2"/>
                </a:solidFill>
              </a:rPr>
              <a:t>Haematol. 2023; 201:432-442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C87BC-F34C-8728-9BE3-B0B297773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293348B-40D2-62FE-FE1F-41E9CF11C36C}"/>
              </a:ext>
            </a:extLst>
          </p:cNvPr>
          <p:cNvGraphicFramePr/>
          <p:nvPr/>
        </p:nvGraphicFramePr>
        <p:xfrm>
          <a:off x="695400" y="2425156"/>
          <a:ext cx="4964605" cy="277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D16531E-26F1-A0FC-532A-98C6EA623E70}"/>
              </a:ext>
            </a:extLst>
          </p:cNvPr>
          <p:cNvSpPr txBox="1"/>
          <p:nvPr/>
        </p:nvSpPr>
        <p:spPr>
          <a:xfrm>
            <a:off x="1812930" y="513936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06D8C-B317-5B17-9DBA-9A9628E48639}"/>
              </a:ext>
            </a:extLst>
          </p:cNvPr>
          <p:cNvSpPr txBox="1"/>
          <p:nvPr/>
        </p:nvSpPr>
        <p:spPr>
          <a:xfrm>
            <a:off x="3186333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45AC1-3206-DEF4-48AB-BC9F14947D83}"/>
              </a:ext>
            </a:extLst>
          </p:cNvPr>
          <p:cNvSpPr txBox="1"/>
          <p:nvPr/>
        </p:nvSpPr>
        <p:spPr>
          <a:xfrm>
            <a:off x="4533277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0BB71C-141A-BAC4-6EAA-8AB60635ECCA}"/>
              </a:ext>
            </a:extLst>
          </p:cNvPr>
          <p:cNvSpPr txBox="1"/>
          <p:nvPr/>
        </p:nvSpPr>
        <p:spPr>
          <a:xfrm>
            <a:off x="1812930" y="2148157"/>
            <a:ext cx="3124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Refractoriness after two lines of therapy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CFABF73-A562-A1FE-C52E-8CB4D608D3B3}"/>
              </a:ext>
            </a:extLst>
          </p:cNvPr>
          <p:cNvGraphicFramePr/>
          <p:nvPr/>
        </p:nvGraphicFramePr>
        <p:xfrm>
          <a:off x="5951984" y="2425156"/>
          <a:ext cx="4964605" cy="277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D80A4AD-E325-8815-A3FE-E269C2E6A311}"/>
              </a:ext>
            </a:extLst>
          </p:cNvPr>
          <p:cNvSpPr txBox="1"/>
          <p:nvPr/>
        </p:nvSpPr>
        <p:spPr>
          <a:xfrm>
            <a:off x="7069514" y="513936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AE2F8-A987-73D3-4A22-A4722659BFD0}"/>
              </a:ext>
            </a:extLst>
          </p:cNvPr>
          <p:cNvSpPr txBox="1"/>
          <p:nvPr/>
        </p:nvSpPr>
        <p:spPr>
          <a:xfrm>
            <a:off x="8442917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BADB1-E42D-1353-BC0F-1644C0D1EA44}"/>
              </a:ext>
            </a:extLst>
          </p:cNvPr>
          <p:cNvSpPr txBox="1"/>
          <p:nvPr/>
        </p:nvSpPr>
        <p:spPr>
          <a:xfrm>
            <a:off x="9789861" y="5139364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A44F0-07F9-51C5-15D1-2019D5245F55}"/>
              </a:ext>
            </a:extLst>
          </p:cNvPr>
          <p:cNvSpPr txBox="1"/>
          <p:nvPr/>
        </p:nvSpPr>
        <p:spPr>
          <a:xfrm>
            <a:off x="7069514" y="2148157"/>
            <a:ext cx="3233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Refractoriness after three lines of therapy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B0765-8CE9-15BE-F052-225DFDD2424B}"/>
              </a:ext>
            </a:extLst>
          </p:cNvPr>
          <p:cNvSpPr/>
          <p:nvPr/>
        </p:nvSpPr>
        <p:spPr>
          <a:xfrm>
            <a:off x="3071664" y="5623713"/>
            <a:ext cx="108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620E6-F322-8347-0831-FC82EE2E0F0E}"/>
              </a:ext>
            </a:extLst>
          </p:cNvPr>
          <p:cNvSpPr/>
          <p:nvPr/>
        </p:nvSpPr>
        <p:spPr>
          <a:xfrm>
            <a:off x="3071664" y="5905064"/>
            <a:ext cx="108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9E4D6-9377-BBF4-3D11-45B465DCB030}"/>
              </a:ext>
            </a:extLst>
          </p:cNvPr>
          <p:cNvSpPr/>
          <p:nvPr/>
        </p:nvSpPr>
        <p:spPr>
          <a:xfrm>
            <a:off x="4648364" y="5623713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FD75A8-CE72-5D15-8AA5-800DDF0EB71F}"/>
              </a:ext>
            </a:extLst>
          </p:cNvPr>
          <p:cNvSpPr/>
          <p:nvPr/>
        </p:nvSpPr>
        <p:spPr>
          <a:xfrm>
            <a:off x="6103474" y="5623713"/>
            <a:ext cx="108000" cy="1080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077B35-42B7-7F19-CE90-2C12AEAC048E}"/>
              </a:ext>
            </a:extLst>
          </p:cNvPr>
          <p:cNvSpPr/>
          <p:nvPr/>
        </p:nvSpPr>
        <p:spPr>
          <a:xfrm>
            <a:off x="4648364" y="5905064"/>
            <a:ext cx="108000" cy="10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9C29AF-0A4B-3494-4FEA-A92E72060713}"/>
              </a:ext>
            </a:extLst>
          </p:cNvPr>
          <p:cNvSpPr/>
          <p:nvPr/>
        </p:nvSpPr>
        <p:spPr>
          <a:xfrm>
            <a:off x="6103474" y="5905064"/>
            <a:ext cx="108000" cy="10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311073-6D56-D32B-F8B8-C1EE0AE975C8}"/>
              </a:ext>
            </a:extLst>
          </p:cNvPr>
          <p:cNvSpPr/>
          <p:nvPr/>
        </p:nvSpPr>
        <p:spPr>
          <a:xfrm>
            <a:off x="7464152" y="5905064"/>
            <a:ext cx="108000" cy="1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DB6901-C659-1C9E-81E6-C53D764AB805}"/>
              </a:ext>
            </a:extLst>
          </p:cNvPr>
          <p:cNvSpPr txBox="1"/>
          <p:nvPr/>
        </p:nvSpPr>
        <p:spPr>
          <a:xfrm>
            <a:off x="3192820" y="5539214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1D8A79-BE69-2AFC-FD38-6B3DB76CDF97}"/>
              </a:ext>
            </a:extLst>
          </p:cNvPr>
          <p:cNvSpPr txBox="1"/>
          <p:nvPr/>
        </p:nvSpPr>
        <p:spPr>
          <a:xfrm>
            <a:off x="4763984" y="553921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Daratumumab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F27AC-8E09-CD3A-20EB-FC485D32E7F1}"/>
              </a:ext>
            </a:extLst>
          </p:cNvPr>
          <p:cNvSpPr txBox="1"/>
          <p:nvPr/>
        </p:nvSpPr>
        <p:spPr>
          <a:xfrm>
            <a:off x="6211474" y="5539214"/>
            <a:ext cx="2215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Lenalidomide + daratumumab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A2BD80-70B1-E273-DD29-E7A92A20635B}"/>
              </a:ext>
            </a:extLst>
          </p:cNvPr>
          <p:cNvSpPr txBox="1"/>
          <p:nvPr/>
        </p:nvSpPr>
        <p:spPr>
          <a:xfrm>
            <a:off x="3192820" y="5820565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Double-refractory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A96E9D-A496-3426-F6B4-107FAAE0F377}"/>
              </a:ext>
            </a:extLst>
          </p:cNvPr>
          <p:cNvSpPr txBox="1"/>
          <p:nvPr/>
        </p:nvSpPr>
        <p:spPr>
          <a:xfrm>
            <a:off x="4763984" y="5820565"/>
            <a:ext cx="1254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Triple-refractory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BD8604-4C26-75A8-07FC-C1D177CE1B67}"/>
              </a:ext>
            </a:extLst>
          </p:cNvPr>
          <p:cNvSpPr txBox="1"/>
          <p:nvPr/>
        </p:nvSpPr>
        <p:spPr>
          <a:xfrm>
            <a:off x="6211474" y="5820565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Quad-refractory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3BC8A5-428C-D35C-0093-F4BC81D4B3F5}"/>
              </a:ext>
            </a:extLst>
          </p:cNvPr>
          <p:cNvSpPr txBox="1"/>
          <p:nvPr/>
        </p:nvSpPr>
        <p:spPr>
          <a:xfrm>
            <a:off x="7572152" y="5820565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Penta-refractory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B8DB661-09BE-63CD-0FA5-D837AB22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of early refractoriness is growing</a:t>
            </a:r>
          </a:p>
        </p:txBody>
      </p:sp>
    </p:spTree>
    <p:extLst>
      <p:ext uri="{BB962C8B-B14F-4D97-AF65-F5344CB8AC3E}">
        <p14:creationId xmlns:p14="http://schemas.microsoft.com/office/powerpoint/2010/main" val="30878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27BE-D499-469C-F698-C0A515A9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Prediction: How will we treat RRMM in 5 years' time?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CB2CA-AAA5-EFC3-43B7-D70ACC403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D29E881-7E7C-B0F0-7F1F-7E4DD41727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28072"/>
            <a:ext cx="10460193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ADC, antibody-drug conjugate; Ag, antigen; CAR T, chimeric antigen receptor T cell; CRISPR, clustered regularly interspaced short palindromic repeats; (m)Ab, (monoclonal) antibody; M protein, monoclonal protein (or M spike); MRD, minimal residual disease; NK, natural killer; QUAD, quadruplet; RRMM, relapsed/refractory multiple myeloma; TE, transplant eligible; TI, transplant ineligible; XPO1, exportin 1</a:t>
            </a:r>
          </a:p>
          <a:p>
            <a:r>
              <a:rPr lang="en-GB" dirty="0"/>
              <a:t>Slide adapted from presentation at ASCO 2020 (Tom Martin).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0DBE0-D637-3A64-7C88-50D02FB24C7E}"/>
              </a:ext>
            </a:extLst>
          </p:cNvPr>
          <p:cNvSpPr/>
          <p:nvPr/>
        </p:nvSpPr>
        <p:spPr>
          <a:xfrm flipV="1">
            <a:off x="5771553" y="3306102"/>
            <a:ext cx="87130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01BDD-516E-92E4-85A2-A9C04A178C99}"/>
              </a:ext>
            </a:extLst>
          </p:cNvPr>
          <p:cNvSpPr/>
          <p:nvPr/>
        </p:nvSpPr>
        <p:spPr>
          <a:xfrm flipV="1">
            <a:off x="6850822" y="2802046"/>
            <a:ext cx="87130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C99742CB-DCFA-959C-B2B6-21A7D35E3FA8}"/>
              </a:ext>
            </a:extLst>
          </p:cNvPr>
          <p:cNvSpPr txBox="1"/>
          <p:nvPr/>
        </p:nvSpPr>
        <p:spPr>
          <a:xfrm>
            <a:off x="2896237" y="1481050"/>
            <a:ext cx="1000618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Diagnosed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MYELOMA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id="{D27C776B-419D-D958-D0B5-25292A39C0C9}"/>
              </a:ext>
            </a:extLst>
          </p:cNvPr>
          <p:cNvSpPr txBox="1"/>
          <p:nvPr/>
        </p:nvSpPr>
        <p:spPr>
          <a:xfrm>
            <a:off x="2065535" y="221855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07BC6674-5A27-7DE0-1FA1-108F85731470}"/>
              </a:ext>
            </a:extLst>
          </p:cNvPr>
          <p:cNvSpPr txBox="1"/>
          <p:nvPr/>
        </p:nvSpPr>
        <p:spPr>
          <a:xfrm>
            <a:off x="4430550" y="1609803"/>
            <a:ext cx="100061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Plateau</a:t>
            </a:r>
          </a:p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remission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35">
            <a:extLst>
              <a:ext uri="{FF2B5EF4-FFF2-40B4-BE49-F238E27FC236}">
                <a16:creationId xmlns:a16="http://schemas.microsoft.com/office/drawing/2014/main" id="{535318A0-BB17-1C5A-FEDA-BABA572FF797}"/>
              </a:ext>
            </a:extLst>
          </p:cNvPr>
          <p:cNvSpPr txBox="1"/>
          <p:nvPr/>
        </p:nvSpPr>
        <p:spPr>
          <a:xfrm>
            <a:off x="5850384" y="1641467"/>
            <a:ext cx="103488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RELAPSE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35">
            <a:extLst>
              <a:ext uri="{FF2B5EF4-FFF2-40B4-BE49-F238E27FC236}">
                <a16:creationId xmlns:a16="http://schemas.microsoft.com/office/drawing/2014/main" id="{FDAF9BDB-2092-078F-C6BB-C7368552D7E0}"/>
              </a:ext>
            </a:extLst>
          </p:cNvPr>
          <p:cNvSpPr txBox="1"/>
          <p:nvPr/>
        </p:nvSpPr>
        <p:spPr>
          <a:xfrm>
            <a:off x="2504387" y="4359116"/>
            <a:ext cx="17318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Induction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QUAD: No transplant</a:t>
            </a:r>
          </a:p>
        </p:txBody>
      </p:sp>
      <p:sp>
        <p:nvSpPr>
          <p:cNvPr id="21" name="object 35">
            <a:extLst>
              <a:ext uri="{FF2B5EF4-FFF2-40B4-BE49-F238E27FC236}">
                <a16:creationId xmlns:a16="http://schemas.microsoft.com/office/drawing/2014/main" id="{1C2BD4E7-F42B-EF49-0D35-4F882922306D}"/>
              </a:ext>
            </a:extLst>
          </p:cNvPr>
          <p:cNvSpPr txBox="1"/>
          <p:nvPr/>
        </p:nvSpPr>
        <p:spPr>
          <a:xfrm>
            <a:off x="5016117" y="4359116"/>
            <a:ext cx="3240123" cy="75148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relapse (1-3 prior lines)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XPO1 inhibitor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CAR T (Different Ag)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Ab: ADC-combination vs. bi-/trivalent Ab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35">
            <a:extLst>
              <a:ext uri="{FF2B5EF4-FFF2-40B4-BE49-F238E27FC236}">
                <a16:creationId xmlns:a16="http://schemas.microsoft.com/office/drawing/2014/main" id="{8DF8641F-13F2-48F4-32BD-F47714175A1A}"/>
              </a:ext>
            </a:extLst>
          </p:cNvPr>
          <p:cNvSpPr txBox="1"/>
          <p:nvPr/>
        </p:nvSpPr>
        <p:spPr>
          <a:xfrm>
            <a:off x="8256477" y="4359116"/>
            <a:ext cx="3240123" cy="75148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relapse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party cellular therapy (NK + T cell)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CRISPR gene e</a:t>
            </a: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diting strategies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Bispecific combinations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83FDB9B6-F586-63A8-475B-D1950AEE433E}"/>
              </a:ext>
            </a:extLst>
          </p:cNvPr>
          <p:cNvSpPr txBox="1"/>
          <p:nvPr/>
        </p:nvSpPr>
        <p:spPr>
          <a:xfrm rot="16200000">
            <a:off x="1283142" y="2955051"/>
            <a:ext cx="1479793" cy="179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protein (g/L)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bject 35">
            <a:extLst>
              <a:ext uri="{FF2B5EF4-FFF2-40B4-BE49-F238E27FC236}">
                <a16:creationId xmlns:a16="http://schemas.microsoft.com/office/drawing/2014/main" id="{6C2BDE43-E78E-B7EF-6C05-043D74FFEEB3}"/>
              </a:ext>
            </a:extLst>
          </p:cNvPr>
          <p:cNvSpPr txBox="1"/>
          <p:nvPr/>
        </p:nvSpPr>
        <p:spPr>
          <a:xfrm>
            <a:off x="2065535" y="2964676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35">
            <a:extLst>
              <a:ext uri="{FF2B5EF4-FFF2-40B4-BE49-F238E27FC236}">
                <a16:creationId xmlns:a16="http://schemas.microsoft.com/office/drawing/2014/main" id="{AFF6CAC4-0C8A-716C-9ECD-06892658BB5C}"/>
              </a:ext>
            </a:extLst>
          </p:cNvPr>
          <p:cNvSpPr txBox="1"/>
          <p:nvPr/>
        </p:nvSpPr>
        <p:spPr>
          <a:xfrm>
            <a:off x="2065535" y="3602851"/>
            <a:ext cx="30216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26E8072-8D23-EAE3-EAFD-F30F85FC946B}"/>
              </a:ext>
            </a:extLst>
          </p:cNvPr>
          <p:cNvSpPr/>
          <p:nvPr/>
        </p:nvSpPr>
        <p:spPr>
          <a:xfrm>
            <a:off x="5258092" y="2152105"/>
            <a:ext cx="2268071" cy="1900517"/>
          </a:xfrm>
          <a:custGeom>
            <a:avLst/>
            <a:gdLst>
              <a:gd name="connsiteX0" fmla="*/ 0 w 2268071"/>
              <a:gd name="connsiteY0" fmla="*/ 1900517 h 1900517"/>
              <a:gd name="connsiteX1" fmla="*/ 206189 w 2268071"/>
              <a:gd name="connsiteY1" fmla="*/ 1900517 h 1900517"/>
              <a:gd name="connsiteX2" fmla="*/ 573742 w 2268071"/>
              <a:gd name="connsiteY2" fmla="*/ 1030941 h 1900517"/>
              <a:gd name="connsiteX3" fmla="*/ 726142 w 2268071"/>
              <a:gd name="connsiteY3" fmla="*/ 1389529 h 1900517"/>
              <a:gd name="connsiteX4" fmla="*/ 1192306 w 2268071"/>
              <a:gd name="connsiteY4" fmla="*/ 1389529 h 1900517"/>
              <a:gd name="connsiteX5" fmla="*/ 1667436 w 2268071"/>
              <a:gd name="connsiteY5" fmla="*/ 493059 h 1900517"/>
              <a:gd name="connsiteX6" fmla="*/ 1801906 w 2268071"/>
              <a:gd name="connsiteY6" fmla="*/ 869576 h 1900517"/>
              <a:gd name="connsiteX7" fmla="*/ 2268071 w 2268071"/>
              <a:gd name="connsiteY7" fmla="*/ 0 h 19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8071" h="1900517">
                <a:moveTo>
                  <a:pt x="0" y="1900517"/>
                </a:moveTo>
                <a:lnTo>
                  <a:pt x="206189" y="1900517"/>
                </a:lnTo>
                <a:lnTo>
                  <a:pt x="573742" y="1030941"/>
                </a:lnTo>
                <a:lnTo>
                  <a:pt x="726142" y="1389529"/>
                </a:lnTo>
                <a:lnTo>
                  <a:pt x="1192306" y="1389529"/>
                </a:lnTo>
                <a:lnTo>
                  <a:pt x="1667436" y="493059"/>
                </a:lnTo>
                <a:lnTo>
                  <a:pt x="1801906" y="869576"/>
                </a:lnTo>
                <a:lnTo>
                  <a:pt x="226807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458FF7-4A2C-6368-7958-3AD4638CF632}"/>
              </a:ext>
            </a:extLst>
          </p:cNvPr>
          <p:cNvGrpSpPr/>
          <p:nvPr/>
        </p:nvGrpSpPr>
        <p:grpSpPr>
          <a:xfrm>
            <a:off x="6104510" y="3449746"/>
            <a:ext cx="196850" cy="174625"/>
            <a:chOff x="6565900" y="4076700"/>
            <a:chExt cx="196850" cy="1746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53BB25-992F-AF65-A433-9C1E872402B1}"/>
                </a:ext>
              </a:extLst>
            </p:cNvPr>
            <p:cNvSpPr/>
            <p:nvPr/>
          </p:nvSpPr>
          <p:spPr>
            <a:xfrm>
              <a:off x="6620463" y="4124503"/>
              <a:ext cx="82550" cy="8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C6745CC-7BD2-39BA-4DEE-36AA5CF42B97}"/>
                </a:ext>
              </a:extLst>
            </p:cNvPr>
            <p:cNvSpPr/>
            <p:nvPr/>
          </p:nvSpPr>
          <p:spPr>
            <a:xfrm>
              <a:off x="6565900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AD03AA-805C-83DB-7DA6-F2456BB37F84}"/>
                </a:ext>
              </a:extLst>
            </p:cNvPr>
            <p:cNvSpPr/>
            <p:nvPr/>
          </p:nvSpPr>
          <p:spPr>
            <a:xfrm>
              <a:off x="6651625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5">
            <a:extLst>
              <a:ext uri="{FF2B5EF4-FFF2-40B4-BE49-F238E27FC236}">
                <a16:creationId xmlns:a16="http://schemas.microsoft.com/office/drawing/2014/main" id="{305A334F-E6B2-6C62-EEAE-3652F7728BB8}"/>
              </a:ext>
            </a:extLst>
          </p:cNvPr>
          <p:cNvSpPr txBox="1"/>
          <p:nvPr/>
        </p:nvSpPr>
        <p:spPr>
          <a:xfrm>
            <a:off x="5030515" y="2884560"/>
            <a:ext cx="899434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1100" b="1" i="0" u="none" strike="noStrike" kern="1200" cap="none" spc="-15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E1C744CD-FA33-7551-A5ED-1D1E078E6E84}"/>
              </a:ext>
            </a:extLst>
          </p:cNvPr>
          <p:cNvSpPr txBox="1"/>
          <p:nvPr/>
        </p:nvSpPr>
        <p:spPr>
          <a:xfrm>
            <a:off x="5951685" y="2303726"/>
            <a:ext cx="1049939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100" b="1" i="0" u="none" strike="noStrike" kern="1200" cap="none" spc="-15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GB" sz="11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RELAPSE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E405FF63-BBB1-F47A-A865-1FAEF01B0E4C}"/>
              </a:ext>
            </a:extLst>
          </p:cNvPr>
          <p:cNvSpPr txBox="1"/>
          <p:nvPr/>
        </p:nvSpPr>
        <p:spPr>
          <a:xfrm>
            <a:off x="7174999" y="1641467"/>
            <a:ext cx="113794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8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</a:t>
            </a:r>
            <a:b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-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RELAPSE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45989C-668D-4C7B-F403-2E2D076FF076}"/>
              </a:ext>
            </a:extLst>
          </p:cNvPr>
          <p:cNvCxnSpPr>
            <a:cxnSpLocks/>
          </p:cNvCxnSpPr>
          <p:nvPr/>
        </p:nvCxnSpPr>
        <p:spPr>
          <a:xfrm>
            <a:off x="3826834" y="1818535"/>
            <a:ext cx="486976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C9AC96-43A1-49EB-5EAD-ABB9DFAB4D8D}"/>
              </a:ext>
            </a:extLst>
          </p:cNvPr>
          <p:cNvCxnSpPr>
            <a:cxnSpLocks/>
          </p:cNvCxnSpPr>
          <p:nvPr/>
        </p:nvCxnSpPr>
        <p:spPr>
          <a:xfrm>
            <a:off x="5328142" y="1818535"/>
            <a:ext cx="486976" cy="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969F1D1-3A1E-78B8-9697-BC4FD8AE08D0}"/>
              </a:ext>
            </a:extLst>
          </p:cNvPr>
          <p:cNvCxnSpPr>
            <a:cxnSpLocks/>
          </p:cNvCxnSpPr>
          <p:nvPr/>
        </p:nvCxnSpPr>
        <p:spPr>
          <a:xfrm>
            <a:off x="6556477" y="2484213"/>
            <a:ext cx="242314" cy="18150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F204FC-38FC-4FE6-82FE-B0AE38309A87}"/>
              </a:ext>
            </a:extLst>
          </p:cNvPr>
          <p:cNvCxnSpPr>
            <a:cxnSpLocks/>
          </p:cNvCxnSpPr>
          <p:nvPr/>
        </p:nvCxnSpPr>
        <p:spPr>
          <a:xfrm>
            <a:off x="5498641" y="3040025"/>
            <a:ext cx="242314" cy="18150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>
            <a:extLst>
              <a:ext uri="{FF2B5EF4-FFF2-40B4-BE49-F238E27FC236}">
                <a16:creationId xmlns:a16="http://schemas.microsoft.com/office/drawing/2014/main" id="{51FA8D2E-E306-DE6C-F307-88A57AEC3E5E}"/>
              </a:ext>
            </a:extLst>
          </p:cNvPr>
          <p:cNvSpPr/>
          <p:nvPr/>
        </p:nvSpPr>
        <p:spPr>
          <a:xfrm>
            <a:off x="2487998" y="2277611"/>
            <a:ext cx="5791200" cy="1972235"/>
          </a:xfrm>
          <a:custGeom>
            <a:avLst/>
            <a:gdLst>
              <a:gd name="connsiteX0" fmla="*/ 0 w 5791200"/>
              <a:gd name="connsiteY0" fmla="*/ 0 h 1972235"/>
              <a:gd name="connsiteX1" fmla="*/ 0 w 5791200"/>
              <a:gd name="connsiteY1" fmla="*/ 1972235 h 1972235"/>
              <a:gd name="connsiteX2" fmla="*/ 5791200 w 5791200"/>
              <a:gd name="connsiteY2" fmla="*/ 1972235 h 197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1200" h="1972235">
                <a:moveTo>
                  <a:pt x="0" y="0"/>
                </a:moveTo>
                <a:lnTo>
                  <a:pt x="0" y="1972235"/>
                </a:lnTo>
                <a:lnTo>
                  <a:pt x="5791200" y="1972235"/>
                </a:ln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1ED715-30CF-8C9A-9BF0-06B2677C7EF7}"/>
              </a:ext>
            </a:extLst>
          </p:cNvPr>
          <p:cNvCxnSpPr>
            <a:cxnSpLocks/>
          </p:cNvCxnSpPr>
          <p:nvPr/>
        </p:nvCxnSpPr>
        <p:spPr>
          <a:xfrm>
            <a:off x="2389760" y="2288914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B77ADE3-F952-922D-77D6-E64874ED6472}"/>
              </a:ext>
            </a:extLst>
          </p:cNvPr>
          <p:cNvCxnSpPr>
            <a:cxnSpLocks/>
          </p:cNvCxnSpPr>
          <p:nvPr/>
        </p:nvCxnSpPr>
        <p:spPr>
          <a:xfrm>
            <a:off x="2389760" y="3041389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1A2072-38D6-6BED-1834-2E089917C284}"/>
              </a:ext>
            </a:extLst>
          </p:cNvPr>
          <p:cNvCxnSpPr>
            <a:cxnSpLocks/>
          </p:cNvCxnSpPr>
          <p:nvPr/>
        </p:nvCxnSpPr>
        <p:spPr>
          <a:xfrm>
            <a:off x="2389760" y="3663689"/>
            <a:ext cx="91782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753E06B3-B0ED-81B8-DA06-FFF66B50A88B}"/>
              </a:ext>
            </a:extLst>
          </p:cNvPr>
          <p:cNvSpPr/>
          <p:nvPr/>
        </p:nvSpPr>
        <p:spPr>
          <a:xfrm>
            <a:off x="3168312" y="2690061"/>
            <a:ext cx="400050" cy="768350"/>
          </a:xfrm>
          <a:custGeom>
            <a:avLst/>
            <a:gdLst>
              <a:gd name="connsiteX0" fmla="*/ 0 w 400050"/>
              <a:gd name="connsiteY0" fmla="*/ 0 h 768350"/>
              <a:gd name="connsiteX1" fmla="*/ 400050 w 400050"/>
              <a:gd name="connsiteY1" fmla="*/ 76835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768350">
                <a:moveTo>
                  <a:pt x="0" y="0"/>
                </a:moveTo>
                <a:lnTo>
                  <a:pt x="400050" y="768350"/>
                </a:lnTo>
              </a:path>
            </a:pathLst>
          </a:custGeom>
          <a:noFill/>
          <a:ln w="317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047572CE-DAD0-4FF0-30A0-B2272D07FD69}"/>
              </a:ext>
            </a:extLst>
          </p:cNvPr>
          <p:cNvSpPr/>
          <p:nvPr/>
        </p:nvSpPr>
        <p:spPr>
          <a:xfrm>
            <a:off x="2681860" y="2684571"/>
            <a:ext cx="492125" cy="1143000"/>
          </a:xfrm>
          <a:custGeom>
            <a:avLst/>
            <a:gdLst>
              <a:gd name="connsiteX0" fmla="*/ 0 w 492125"/>
              <a:gd name="connsiteY0" fmla="*/ 1143000 h 1143000"/>
              <a:gd name="connsiteX1" fmla="*/ 492125 w 492125"/>
              <a:gd name="connsiteY1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2125" h="1143000">
                <a:moveTo>
                  <a:pt x="0" y="1143000"/>
                </a:moveTo>
                <a:lnTo>
                  <a:pt x="492125" y="0"/>
                </a:lnTo>
              </a:path>
            </a:pathLst>
          </a:cu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E4FEA0-6D77-E224-BC4A-D5EED7CCE429}"/>
              </a:ext>
            </a:extLst>
          </p:cNvPr>
          <p:cNvCxnSpPr>
            <a:cxnSpLocks/>
          </p:cNvCxnSpPr>
          <p:nvPr/>
        </p:nvCxnSpPr>
        <p:spPr>
          <a:xfrm>
            <a:off x="3582401" y="3467878"/>
            <a:ext cx="348573" cy="604110"/>
          </a:xfrm>
          <a:prstGeom prst="line">
            <a:avLst/>
          </a:prstGeom>
          <a:ln w="317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>
            <a:extLst>
              <a:ext uri="{FF2B5EF4-FFF2-40B4-BE49-F238E27FC236}">
                <a16:creationId xmlns:a16="http://schemas.microsoft.com/office/drawing/2014/main" id="{1A719A4A-F6E8-7C4E-ED14-A042E0D85BBA}"/>
              </a:ext>
            </a:extLst>
          </p:cNvPr>
          <p:cNvSpPr/>
          <p:nvPr/>
        </p:nvSpPr>
        <p:spPr>
          <a:xfrm>
            <a:off x="3916935" y="4062521"/>
            <a:ext cx="1241425" cy="0"/>
          </a:xfrm>
          <a:custGeom>
            <a:avLst/>
            <a:gdLst>
              <a:gd name="connsiteX0" fmla="*/ 0 w 1241425"/>
              <a:gd name="connsiteY0" fmla="*/ 0 h 0"/>
              <a:gd name="connsiteX1" fmla="*/ 1241425 w 12414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425">
                <a:moveTo>
                  <a:pt x="0" y="0"/>
                </a:moveTo>
                <a:lnTo>
                  <a:pt x="1241425" y="0"/>
                </a:lnTo>
              </a:path>
            </a:pathLst>
          </a:custGeom>
          <a:noFill/>
          <a:ln w="317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4299BE-3B6A-4685-C7A8-BCAA6174C2E1}"/>
              </a:ext>
            </a:extLst>
          </p:cNvPr>
          <p:cNvGrpSpPr/>
          <p:nvPr/>
        </p:nvGrpSpPr>
        <p:grpSpPr>
          <a:xfrm>
            <a:off x="5110735" y="3967271"/>
            <a:ext cx="196850" cy="174625"/>
            <a:chOff x="6565900" y="4076700"/>
            <a:chExt cx="196850" cy="1746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ACB8D8-F1FB-3E6B-51B6-1F6CE8728785}"/>
                </a:ext>
              </a:extLst>
            </p:cNvPr>
            <p:cNvSpPr/>
            <p:nvPr/>
          </p:nvSpPr>
          <p:spPr>
            <a:xfrm>
              <a:off x="6620463" y="4124503"/>
              <a:ext cx="82550" cy="8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E2B6383-C221-734F-4AF2-48FAEC0A2E1B}"/>
                </a:ext>
              </a:extLst>
            </p:cNvPr>
            <p:cNvSpPr/>
            <p:nvPr/>
          </p:nvSpPr>
          <p:spPr>
            <a:xfrm>
              <a:off x="6565900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3B666C0-BE2E-5855-ABFB-246A69C69C79}"/>
                </a:ext>
              </a:extLst>
            </p:cNvPr>
            <p:cNvSpPr/>
            <p:nvPr/>
          </p:nvSpPr>
          <p:spPr>
            <a:xfrm>
              <a:off x="6651625" y="4076700"/>
              <a:ext cx="111125" cy="174625"/>
            </a:xfrm>
            <a:custGeom>
              <a:avLst/>
              <a:gdLst>
                <a:gd name="connsiteX0" fmla="*/ 0 w 111125"/>
                <a:gd name="connsiteY0" fmla="*/ 174625 h 174625"/>
                <a:gd name="connsiteX1" fmla="*/ 111125 w 111125"/>
                <a:gd name="connsiteY1" fmla="*/ 0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125" h="174625">
                  <a:moveTo>
                    <a:pt x="0" y="174625"/>
                  </a:moveTo>
                  <a:lnTo>
                    <a:pt x="111125" y="0"/>
                  </a:lnTo>
                </a:path>
              </a:pathLst>
            </a:custGeom>
            <a:noFill/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object 35">
            <a:extLst>
              <a:ext uri="{FF2B5EF4-FFF2-40B4-BE49-F238E27FC236}">
                <a16:creationId xmlns:a16="http://schemas.microsoft.com/office/drawing/2014/main" id="{DEB64B45-8FA1-0250-7BDB-4EC834244344}"/>
              </a:ext>
            </a:extLst>
          </p:cNvPr>
          <p:cNvSpPr txBox="1"/>
          <p:nvPr/>
        </p:nvSpPr>
        <p:spPr>
          <a:xfrm>
            <a:off x="2504387" y="5013176"/>
            <a:ext cx="26920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MRD+: CAR T (TE) vs. Bispecific (TI)</a:t>
            </a:r>
          </a:p>
        </p:txBody>
      </p:sp>
      <p:sp>
        <p:nvSpPr>
          <p:cNvPr id="6" name="object 35">
            <a:extLst>
              <a:ext uri="{FF2B5EF4-FFF2-40B4-BE49-F238E27FC236}">
                <a16:creationId xmlns:a16="http://schemas.microsoft.com/office/drawing/2014/main" id="{C36047FA-DC4B-A058-CE29-E5C6AD60B493}"/>
              </a:ext>
            </a:extLst>
          </p:cNvPr>
          <p:cNvSpPr txBox="1"/>
          <p:nvPr/>
        </p:nvSpPr>
        <p:spPr>
          <a:xfrm>
            <a:off x="2504387" y="5503769"/>
            <a:ext cx="409204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sng" strike="noStrike" kern="1200" cap="none" spc="-15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MRD-: Maintenance: Lenalidomide/mAb vs. Bispecific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40796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06FD0-C4FD-CAD3-BFB8-669C965C27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Myeloma is a continually evolving field with modern day induction regimens yielding near 100% response rates in the front-line setting with typically durable remissions</a:t>
            </a:r>
          </a:p>
          <a:p>
            <a:r>
              <a:rPr lang="en-GB" dirty="0"/>
              <a:t>This has been achieved through triplets and quadruplets comprised of the 3 classic MOAs:  IMiD, PI, mAb</a:t>
            </a:r>
          </a:p>
          <a:p>
            <a:r>
              <a:rPr lang="en-GB" dirty="0"/>
              <a:t>In the relapsed/refractory space it is important to embrace novel MOAs/targets to optimally manage recurrent disease: XPO1, BCMA, GPRC5d</a:t>
            </a:r>
          </a:p>
          <a:p>
            <a:r>
              <a:rPr lang="en-GB" dirty="0"/>
              <a:t>T-cell health is an important long-term consideration for patients to maximise efficacy of T-cell redirection therapy</a:t>
            </a:r>
          </a:p>
          <a:p>
            <a:r>
              <a:rPr lang="en-GB" dirty="0"/>
              <a:t>Treatments that are T-cell-sparing, such as XPO1 inhibitors and IMiDs, have the potential to preserve T-cell health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44D45-2590-2C17-4D45-6FAFA87E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Clinical Takeaways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8642A-8A7C-FB39-5E29-E59C17C49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91</a:t>
            </a:fld>
            <a:endParaRPr lang="en-GB" dirty="0"/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CB7AB4C7-4EF9-D962-782F-3EFC6F8AA5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28072"/>
            <a:ext cx="10460193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BCMA, B-cell maturation antigen; GPRC5D, G protein–coupled receptor class C group 5 member D; IMiD, immunomodulatory drug; mAb, monoclonal antibody; MOA, mechanism of action; PI, proteasome inhibitor; XPO1, exportin 1</a:t>
            </a:r>
          </a:p>
        </p:txBody>
      </p:sp>
    </p:spTree>
    <p:extLst>
      <p:ext uri="{BB962C8B-B14F-4D97-AF65-F5344CB8AC3E}">
        <p14:creationId xmlns:p14="http://schemas.microsoft.com/office/powerpoint/2010/main" val="225405261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509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Custom 12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5D8298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2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3.xml><?xml version="1.0" encoding="utf-8"?>
<a:theme xmlns:a="http://schemas.openxmlformats.org/drawingml/2006/main" name="4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4.xml><?xml version="1.0" encoding="utf-8"?>
<a:theme xmlns:a="http://schemas.openxmlformats.org/drawingml/2006/main" name="3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2B24C5-FD58-4E20-B46D-2252F72478CE}">
  <we:reference id="wa104381063" version="1.0.0.1" store="en-GB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30510</TotalTime>
  <Words>15867</Words>
  <Application>Microsoft Macintosh PowerPoint</Application>
  <PresentationFormat>Widescreen</PresentationFormat>
  <Paragraphs>2927</Paragraphs>
  <Slides>92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04" baseType="lpstr">
      <vt:lpstr>Aileron</vt:lpstr>
      <vt:lpstr>Aptos</vt:lpstr>
      <vt:lpstr>Arial</vt:lpstr>
      <vt:lpstr>Calibri</vt:lpstr>
      <vt:lpstr>Lucida Grande</vt:lpstr>
      <vt:lpstr>PT Sans Narrow</vt:lpstr>
      <vt:lpstr>System Font Regular</vt:lpstr>
      <vt:lpstr>Trebuchet</vt:lpstr>
      <vt:lpstr>Thème Office</vt:lpstr>
      <vt:lpstr>2_Thème Office</vt:lpstr>
      <vt:lpstr>4_Thème Office</vt:lpstr>
      <vt:lpstr>3_Thème Office</vt:lpstr>
      <vt:lpstr>PowerPoint Presentation</vt:lpstr>
      <vt:lpstr>Virtual experts knowledge share  Optimising the management of multiple myeloma in the early relapsed/refractory setting </vt:lpstr>
      <vt:lpstr>Developed by lymphoma &amp; myeloma COnnect</vt:lpstr>
      <vt:lpstr>Meeting objectives</vt:lpstr>
      <vt:lpstr>Agenda</vt:lpstr>
      <vt:lpstr>Introducing the scientific committee</vt:lpstr>
      <vt:lpstr>Challenge of optimising treatment for early RRMM in the era of multiple novel therapies</vt:lpstr>
      <vt:lpstr>Development of multiple, genetically distinct subclones in Multiple myeloma</vt:lpstr>
      <vt:lpstr>prevalence of early refractoriness is growing</vt:lpstr>
      <vt:lpstr>Challenges in selecting treatments at relapse: adverse events by line of therapy</vt:lpstr>
      <vt:lpstr>Health-related quality of life decreased significantly with treatment line</vt:lpstr>
      <vt:lpstr>Multiple drug classes are approved for the treatment of RRmm</vt:lpstr>
      <vt:lpstr>Considerations for treatment decisions</vt:lpstr>
      <vt:lpstr>Case study: Patient profile</vt:lpstr>
      <vt:lpstr>Case study: Treatment </vt:lpstr>
      <vt:lpstr>POLLING QUESTION</vt:lpstr>
      <vt:lpstr>Current treatments for early RRMM: Linking mechanism of action and efficacy </vt:lpstr>
      <vt:lpstr>Drugs approved for the treatment of RRmm</vt:lpstr>
      <vt:lpstr>Pis disrupt the unfolded protein response pathway and induce apoptosis</vt:lpstr>
      <vt:lpstr>CARFILZOMIB and Ixazomib increased PFS in patients with rrmm and 1-3 prior treatments</vt:lpstr>
      <vt:lpstr>IMiDs bind to crbn and exert pleiotropic effects</vt:lpstr>
      <vt:lpstr>OptimisMM: Pomalidomide increased PFS in patients with rrmm previously treated with lenalidomide</vt:lpstr>
      <vt:lpstr>mAbs targeting cd38 and slamf7 induce myeloma cell death via cytotoxic and phagocytic pathways</vt:lpstr>
      <vt:lpstr>mAbs targeting cd38 and slamf7 induce myeloma cell death via cytotoxic and phagocytic pathways</vt:lpstr>
      <vt:lpstr>pfs benefit with daratumumab in patients with rrmm and 1-3 prior treatments</vt:lpstr>
      <vt:lpstr>addition of isatuximab to Pd improved pfs in patients with RRmm</vt:lpstr>
      <vt:lpstr>pfs benefit with elotuzumab in patients with rrmm and 1-3 prior treatments in ELOQUENT-2</vt:lpstr>
      <vt:lpstr>Selinexor is a first in class oral XPO1 inhibitor with a unique mechanism of action</vt:lpstr>
      <vt:lpstr>A statistically significant improvement in mPFS with Svd vs Vd including in pi-naïve patients</vt:lpstr>
      <vt:lpstr>Efficacy and safety of quadruplet therapy with S‑DVd in the phase 2 gem-selibordara trial</vt:lpstr>
      <vt:lpstr>Panobinostat and Pis act synergistically to inhibit removal of misfolded proteins</vt:lpstr>
      <vt:lpstr>Addition of Panobinostat to bortezomib and dexamethasone improved PFS in patients with rrmm</vt:lpstr>
      <vt:lpstr>Emerging evidence supports the use of CAR-T therapies in patients with early rrmm</vt:lpstr>
      <vt:lpstr>conclusions</vt:lpstr>
      <vt:lpstr>Best practices in combining and sequencing therapies for optimal outcomes </vt:lpstr>
      <vt:lpstr>Role of Daratumumab and lenalidomide in 1L treatment</vt:lpstr>
      <vt:lpstr>IMPACT of administration of lenalidomide and daratumumab-based regimens at 1L </vt:lpstr>
      <vt:lpstr>Median PFS is Suboptimal in Lenalidomide-Exposed or refractory patients</vt:lpstr>
      <vt:lpstr>outcomes are poor for patients previously exposed to CD38 monoclonal antibodies (Triple Class Exposed)</vt:lpstr>
      <vt:lpstr>ESMO guidelines: second-Line treatment options</vt:lpstr>
      <vt:lpstr>SVd is the only approved triplet therapy allowing double class switch in DRd-exposed patients</vt:lpstr>
      <vt:lpstr>selinexor-based triplets in patients previously treated with CD38 mab</vt:lpstr>
      <vt:lpstr>KPd for lenalidomide refractory patients</vt:lpstr>
      <vt:lpstr>current treatment options for triple class  refractory patients</vt:lpstr>
      <vt:lpstr>CAR-T therapy and bispecific antibodies: challenges</vt:lpstr>
      <vt:lpstr>can treatment sequencing maximise the potential of T-cell directed therapies?</vt:lpstr>
      <vt:lpstr>Impact of bridging therapy on disease burden, efficacy and safety</vt:lpstr>
      <vt:lpstr>Cartitude-4: cilta-cel in earlier treatment lines</vt:lpstr>
      <vt:lpstr>CAR-t THERAPY: responses may be suboptimal in patients previously exposed to a bcma-tt </vt:lpstr>
      <vt:lpstr>Bispecifics: Similar Response in patients with or without prior exposure to A bcma-tt</vt:lpstr>
      <vt:lpstr>Use of T-cell sparing agents to improve t-cell fitness</vt:lpstr>
      <vt:lpstr>Conclusions  </vt:lpstr>
      <vt:lpstr>Many thanks for your kind attention!</vt:lpstr>
      <vt:lpstr>Insights from clinical practice on how to manage tolerability and safety  </vt:lpstr>
      <vt:lpstr>proteasome inhibitors: Most common grade ≥3 side effects reported in pivotal trials</vt:lpstr>
      <vt:lpstr>IMIDs: Most common grade ≥3 side effects reported in pivotal trials</vt:lpstr>
      <vt:lpstr>CD38 mAb: Most common grade ≥3 side effects reported in pivotal trials</vt:lpstr>
      <vt:lpstr>Prevention and management of side effects associated with IMiDs, Pis and mabs</vt:lpstr>
      <vt:lpstr>selinexor: Most common grade ≥3 side effects reported in boston study</vt:lpstr>
      <vt:lpstr>Selinexor: USE oF Prophylactic Antiemetics</vt:lpstr>
      <vt:lpstr>selinexor Dose was reduced without compromising efficacy in boston</vt:lpstr>
      <vt:lpstr>Car-t therapies: Most common grade ≥3 side effects reported in pivotal trials</vt:lpstr>
      <vt:lpstr>BISPECIFIC antibodies: Most common grade ≥3 side effects reported in pivotal trials</vt:lpstr>
      <vt:lpstr>PowerPoint Presentation</vt:lpstr>
      <vt:lpstr>PowerPoint Presentation</vt:lpstr>
      <vt:lpstr>cardiac monitoring</vt:lpstr>
      <vt:lpstr>risk assessment for THROMBOSIS</vt:lpstr>
      <vt:lpstr>Thrombosis: risk assessment AND Management</vt:lpstr>
      <vt:lpstr>Frailty assessment</vt:lpstr>
      <vt:lpstr>Dose Modifications for frail patients</vt:lpstr>
      <vt:lpstr>dose modification for patients with renal dysfunction</vt:lpstr>
      <vt:lpstr>CONCLUSIONS</vt:lpstr>
      <vt:lpstr>Patient case study presentations &amp; discussion</vt:lpstr>
      <vt:lpstr>Case study 1: Patient profile</vt:lpstr>
      <vt:lpstr>Case study 1: Treatment </vt:lpstr>
      <vt:lpstr>CASE study 1: POLLING QUESTION</vt:lpstr>
      <vt:lpstr>Case study 1: Treatment </vt:lpstr>
      <vt:lpstr>Case study 2: Patient profile</vt:lpstr>
      <vt:lpstr>Case study 2: Treatment </vt:lpstr>
      <vt:lpstr>CASE study 2: POLLING QUESTION</vt:lpstr>
      <vt:lpstr>Case study 2: Treatment </vt:lpstr>
      <vt:lpstr>Q&amp;A discussion</vt:lpstr>
      <vt:lpstr>Summary and look to the future  </vt:lpstr>
      <vt:lpstr>NCCn guidelines for early RRmm</vt:lpstr>
      <vt:lpstr>NCCn guidelines for early mm</vt:lpstr>
      <vt:lpstr>Second line Treatment Patterns in the Connect MM Registry from 2010 to 2016 </vt:lpstr>
      <vt:lpstr>Treatment Duration and Treatment-Free Intervals in Real‐World Practice</vt:lpstr>
      <vt:lpstr>prevalence of TRIPLE CLASS refractoriness is growing</vt:lpstr>
      <vt:lpstr>Suggested approach to the Treatment of Triple class refractory early RRmm</vt:lpstr>
      <vt:lpstr>Prediction: How will we treat RRMM in 5 years' time?</vt:lpstr>
      <vt:lpstr>Key Clinical Takeaways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Veronica Thomlinson</cp:lastModifiedBy>
  <cp:revision>559</cp:revision>
  <cp:lastPrinted>2017-02-15T09:54:46Z</cp:lastPrinted>
  <dcterms:created xsi:type="dcterms:W3CDTF">2016-10-14T09:38:18Z</dcterms:created>
  <dcterms:modified xsi:type="dcterms:W3CDTF">2025-03-14T10:02:28Z</dcterms:modified>
</cp:coreProperties>
</file>