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54"/>
  </p:notesMasterIdLst>
  <p:handoutMasterIdLst>
    <p:handoutMasterId r:id="rId55"/>
  </p:handoutMasterIdLst>
  <p:sldIdLst>
    <p:sldId id="12537" r:id="rId2"/>
    <p:sldId id="12579" r:id="rId3"/>
    <p:sldId id="12293" r:id="rId4"/>
    <p:sldId id="728" r:id="rId5"/>
    <p:sldId id="301492026" r:id="rId6"/>
    <p:sldId id="301492025" r:id="rId7"/>
    <p:sldId id="12542" r:id="rId8"/>
    <p:sldId id="2147479289" r:id="rId9"/>
    <p:sldId id="2147479290" r:id="rId10"/>
    <p:sldId id="2147479291" r:id="rId11"/>
    <p:sldId id="2147478539" r:id="rId12"/>
    <p:sldId id="2147478547" r:id="rId13"/>
    <p:sldId id="2147479319" r:id="rId14"/>
    <p:sldId id="2147478565" r:id="rId15"/>
    <p:sldId id="301492028" r:id="rId16"/>
    <p:sldId id="2147478548" r:id="rId17"/>
    <p:sldId id="2147478549" r:id="rId18"/>
    <p:sldId id="2147479292" r:id="rId19"/>
    <p:sldId id="2147478564" r:id="rId20"/>
    <p:sldId id="301492027" r:id="rId21"/>
    <p:sldId id="2147478540" r:id="rId22"/>
    <p:sldId id="2147478551" r:id="rId23"/>
    <p:sldId id="2147478559" r:id="rId24"/>
    <p:sldId id="2147479294" r:id="rId25"/>
    <p:sldId id="2147479295" r:id="rId26"/>
    <p:sldId id="2147479318" r:id="rId27"/>
    <p:sldId id="301492029" r:id="rId28"/>
    <p:sldId id="2147478542" r:id="rId29"/>
    <p:sldId id="2147479312" r:id="rId30"/>
    <p:sldId id="2147479296" r:id="rId31"/>
    <p:sldId id="2147479324" r:id="rId32"/>
    <p:sldId id="2147479299" r:id="rId33"/>
    <p:sldId id="2147479308" r:id="rId34"/>
    <p:sldId id="2147479304" r:id="rId35"/>
    <p:sldId id="2147479314" r:id="rId36"/>
    <p:sldId id="2147479315" r:id="rId37"/>
    <p:sldId id="2147478554" r:id="rId38"/>
    <p:sldId id="2147479298" r:id="rId39"/>
    <p:sldId id="2147479302" r:id="rId40"/>
    <p:sldId id="2147479316" r:id="rId41"/>
    <p:sldId id="301492030" r:id="rId42"/>
    <p:sldId id="2147478544" r:id="rId43"/>
    <p:sldId id="2147478556" r:id="rId44"/>
    <p:sldId id="2147479320" r:id="rId45"/>
    <p:sldId id="2147479321" r:id="rId46"/>
    <p:sldId id="2147479307" r:id="rId47"/>
    <p:sldId id="2147479323" r:id="rId48"/>
    <p:sldId id="2147479306" r:id="rId49"/>
    <p:sldId id="12599" r:id="rId50"/>
    <p:sldId id="2147478531" r:id="rId51"/>
    <p:sldId id="2147478543" r:id="rId52"/>
    <p:sldId id="12539" r:id="rId53"/>
  </p:sldIdLst>
  <p:sldSz cx="12192000" cy="6858000"/>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1906" userDrawn="1">
          <p15:clr>
            <a:srgbClr val="A4A3A4"/>
          </p15:clr>
        </p15:guide>
        <p15:guide id="4" orient="horz" pos="3471" userDrawn="1">
          <p15:clr>
            <a:srgbClr val="A4A3A4"/>
          </p15:clr>
        </p15:guide>
        <p15:guide id="5" orient="horz" pos="3706" userDrawn="1">
          <p15:clr>
            <a:srgbClr val="A4A3A4"/>
          </p15:clr>
        </p15:guide>
        <p15:guide id="6" orient="horz" pos="3803" userDrawn="1">
          <p15:clr>
            <a:srgbClr val="A4A3A4"/>
          </p15:clr>
        </p15:guide>
        <p15:guide id="7" orient="horz" pos="4037"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78D7C0F-87A6-5E58-34B0-861F5E4CED0F}" name="ovida1prg1@goetheuniversitaet.onmicrosoft.com" initials="" userId="S::ovida1prg1@goetheuniversitaet.onmicrosoft.com::6e806fef-81f5-4e52-ad76-af1da197cf21" providerId="AD"/>
  <p188:author id="{3E0F175B-B7E1-4B2F-F211-00C49472AABF}" name="Tonke de Jong" initials="Td" userId="571bb474b2c2e353" providerId="Windows Live"/>
  <p188:author id="{83AFCDAE-9CA6-2E35-4E9E-B4F05817EB79}" name="Alison Layton" initials="AL" userId="S::alison.layton@amlskincare.co.uk::dd9b5fc6-916c-4d8c-a28b-e7f9a3a8de0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YARON Michal" initials="YM" lastIdx="36" clrIdx="0">
    <p:extLst>
      <p:ext uri="{19B8F6BF-5375-455C-9EA6-DF929625EA0E}">
        <p15:presenceInfo xmlns:p15="http://schemas.microsoft.com/office/powerpoint/2012/main" userId="S-1-5-21-1292428093-1123561945-1801674531-38465" providerId="AD"/>
      </p:ext>
    </p:extLst>
  </p:cmAuthor>
  <p:cmAuthor id="2" name="Patty Cason" initials="PC" lastIdx="23" clrIdx="1">
    <p:extLst>
      <p:ext uri="{19B8F6BF-5375-455C-9EA6-DF929625EA0E}">
        <p15:presenceInfo xmlns:p15="http://schemas.microsoft.com/office/powerpoint/2012/main" userId="24469888d1861777" providerId="Windows Live"/>
      </p:ext>
    </p:extLst>
  </p:cmAuthor>
  <p:cmAuthor id="3" name="Kim Grootscholten" initials="KG" lastIdx="1" clrIdx="2">
    <p:extLst>
      <p:ext uri="{19B8F6BF-5375-455C-9EA6-DF929625EA0E}">
        <p15:presenceInfo xmlns:p15="http://schemas.microsoft.com/office/powerpoint/2012/main" userId="e7084306cf78657d" providerId="Windows Live"/>
      </p:ext>
    </p:extLst>
  </p:cmAuthor>
  <p:cmAuthor id="4" name="LAYTON ALISON (RCD) CONSULTANT DERMATOLOGIST" initials="LA(CD" lastIdx="27" clrIdx="3">
    <p:extLst>
      <p:ext uri="{19B8F6BF-5375-455C-9EA6-DF929625EA0E}">
        <p15:presenceInfo xmlns:p15="http://schemas.microsoft.com/office/powerpoint/2012/main" userId="S-1-5-21-1214440339-287218729-1801674531-2885" providerId="AD"/>
      </p:ext>
    </p:extLst>
  </p:cmAuthor>
  <p:cmAuthor id="5" name="Tonke de Jong" initials="Td" lastIdx="78" clrIdx="4">
    <p:extLst>
      <p:ext uri="{19B8F6BF-5375-455C-9EA6-DF929625EA0E}">
        <p15:presenceInfo xmlns:p15="http://schemas.microsoft.com/office/powerpoint/2012/main" userId="571bb474b2c2e353" providerId="Windows Live"/>
      </p:ext>
    </p:extLst>
  </p:cmAuthor>
  <p:cmAuthor id="6" name="donohue" initials="HD" lastIdx="116" clrIdx="5">
    <p:extLst>
      <p:ext uri="{19B8F6BF-5375-455C-9EA6-DF929625EA0E}">
        <p15:presenceInfo xmlns:p15="http://schemas.microsoft.com/office/powerpoint/2012/main" userId="donohu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CBD9"/>
    <a:srgbClr val="FEAB2C"/>
    <a:srgbClr val="FF85FF"/>
    <a:srgbClr val="C5282E"/>
    <a:srgbClr val="597721"/>
    <a:srgbClr val="7B5312"/>
    <a:srgbClr val="8F7568"/>
    <a:srgbClr val="F4A247"/>
    <a:srgbClr val="F1BA80"/>
    <a:srgbClr val="50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ijl, gemiddeld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C2FFA5D-87B4-456A-9821-1D502468CF0F}" styleName="Stijl, thema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0A15C55-8517-42AA-B614-E9B94910E393}" styleName="Stijl, gemiddeld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7352" autoAdjust="0"/>
    <p:restoredTop sz="95669" autoAdjust="0"/>
  </p:normalViewPr>
  <p:slideViewPr>
    <p:cSldViewPr snapToObjects="1">
      <p:cViewPr varScale="1">
        <p:scale>
          <a:sx n="80" d="100"/>
          <a:sy n="80" d="100"/>
        </p:scale>
        <p:origin x="192" y="528"/>
      </p:cViewPr>
      <p:guideLst>
        <p:guide orient="horz" pos="2160"/>
        <p:guide pos="3840"/>
        <p:guide pos="1906"/>
        <p:guide orient="horz" pos="3471"/>
        <p:guide orient="horz" pos="3706"/>
        <p:guide orient="horz" pos="3803"/>
        <p:guide orient="horz" pos="4037"/>
      </p:guideLst>
    </p:cSldViewPr>
  </p:slideViewPr>
  <p:outlineViewPr>
    <p:cViewPr>
      <p:scale>
        <a:sx n="33" d="100"/>
        <a:sy n="33" d="100"/>
      </p:scale>
      <p:origin x="0" y="0"/>
    </p:cViewPr>
  </p:outlineViewPr>
  <p:notesTextViewPr>
    <p:cViewPr>
      <p:scale>
        <a:sx n="3" d="2"/>
        <a:sy n="3" d="2"/>
      </p:scale>
      <p:origin x="0" y="0"/>
    </p:cViewPr>
  </p:notesTextViewPr>
  <p:sorterViewPr>
    <p:cViewPr>
      <p:scale>
        <a:sx n="75" d="100"/>
        <a:sy n="75" d="100"/>
      </p:scale>
      <p:origin x="0" y="-5208"/>
    </p:cViewPr>
  </p:sorterViewPr>
  <p:notesViewPr>
    <p:cSldViewPr snapToObjects="1" showGuides="1">
      <p:cViewPr varScale="1">
        <p:scale>
          <a:sx n="120" d="100"/>
          <a:sy n="120" d="100"/>
        </p:scale>
        <p:origin x="3896" y="19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61" Type="http://schemas.microsoft.com/office/2018/10/relationships/authors" Target="author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Vehicle</c:v>
                </c:pt>
              </c:strCache>
            </c:strRef>
          </c:tx>
          <c:spPr>
            <a:solidFill>
              <a:schemeClr val="accent6"/>
            </a:solidFill>
            <a:ln>
              <a:noFill/>
            </a:ln>
            <a:effectLst/>
          </c:spPr>
          <c:invertIfNegative val="0"/>
          <c:cat>
            <c:strRef>
              <c:f>Sheet1!$A$2:$A$4</c:f>
              <c:strCache>
                <c:ptCount val="3"/>
                <c:pt idx="0">
                  <c:v>TLC</c:v>
                </c:pt>
                <c:pt idx="1">
                  <c:v>NILC</c:v>
                </c:pt>
                <c:pt idx="2">
                  <c:v>ILC</c:v>
                </c:pt>
              </c:strCache>
            </c:strRef>
          </c:cat>
          <c:val>
            <c:numRef>
              <c:f>Sheet1!$B$2:$B$4</c:f>
              <c:numCache>
                <c:formatCode>General</c:formatCode>
                <c:ptCount val="3"/>
                <c:pt idx="0">
                  <c:v>-28.4</c:v>
                </c:pt>
                <c:pt idx="1">
                  <c:v>-21.6</c:v>
                </c:pt>
                <c:pt idx="2">
                  <c:v>-36.5</c:v>
                </c:pt>
              </c:numCache>
            </c:numRef>
          </c:val>
          <c:extLst>
            <c:ext xmlns:c16="http://schemas.microsoft.com/office/drawing/2014/chart" uri="{C3380CC4-5D6E-409C-BE32-E72D297353CC}">
              <c16:uniqueId val="{00000000-4257-7049-83CE-0D0777A89330}"/>
            </c:ext>
          </c:extLst>
        </c:ser>
        <c:ser>
          <c:idx val="1"/>
          <c:order val="1"/>
          <c:tx>
            <c:strRef>
              <c:f>Sheet1!$C$1</c:f>
              <c:strCache>
                <c:ptCount val="1"/>
                <c:pt idx="0">
                  <c:v>Clascoterone</c:v>
                </c:pt>
              </c:strCache>
            </c:strRef>
          </c:tx>
          <c:spPr>
            <a:solidFill>
              <a:schemeClr val="accent1"/>
            </a:solidFill>
            <a:ln>
              <a:noFill/>
            </a:ln>
            <a:effectLst/>
          </c:spPr>
          <c:invertIfNegative val="0"/>
          <c:cat>
            <c:strRef>
              <c:f>Sheet1!$A$2:$A$4</c:f>
              <c:strCache>
                <c:ptCount val="3"/>
                <c:pt idx="0">
                  <c:v>TLC</c:v>
                </c:pt>
                <c:pt idx="1">
                  <c:v>NILC</c:v>
                </c:pt>
                <c:pt idx="2">
                  <c:v>ILC</c:v>
                </c:pt>
              </c:strCache>
            </c:strRef>
          </c:cat>
          <c:val>
            <c:numRef>
              <c:f>Sheet1!$C$2:$C$4</c:f>
              <c:numCache>
                <c:formatCode>General</c:formatCode>
                <c:ptCount val="3"/>
                <c:pt idx="0">
                  <c:v>-37</c:v>
                </c:pt>
                <c:pt idx="1">
                  <c:v>-30.6</c:v>
                </c:pt>
                <c:pt idx="2">
                  <c:v>-44.8</c:v>
                </c:pt>
              </c:numCache>
            </c:numRef>
          </c:val>
          <c:extLst>
            <c:ext xmlns:c16="http://schemas.microsoft.com/office/drawing/2014/chart" uri="{C3380CC4-5D6E-409C-BE32-E72D297353CC}">
              <c16:uniqueId val="{00000001-4257-7049-83CE-0D0777A89330}"/>
            </c:ext>
          </c:extLst>
        </c:ser>
        <c:dLbls>
          <c:showLegendKey val="0"/>
          <c:showVal val="0"/>
          <c:showCatName val="0"/>
          <c:showSerName val="0"/>
          <c:showPercent val="0"/>
          <c:showBubbleSize val="0"/>
        </c:dLbls>
        <c:gapWidth val="51"/>
        <c:overlap val="-13"/>
        <c:axId val="1347095312"/>
        <c:axId val="1360486080"/>
      </c:barChart>
      <c:catAx>
        <c:axId val="1347095312"/>
        <c:scaling>
          <c:orientation val="minMax"/>
        </c:scaling>
        <c:delete val="0"/>
        <c:axPos val="b"/>
        <c:numFmt formatCode="General" sourceLinked="1"/>
        <c:majorTickMark val="out"/>
        <c:minorTickMark val="none"/>
        <c:tickLblPos val="high"/>
        <c:spPr>
          <a:noFill/>
          <a:ln w="9525" cap="flat" cmpd="sng" algn="ctr">
            <a:solidFill>
              <a:schemeClr val="tx1"/>
            </a:solidFill>
            <a:round/>
          </a:ln>
          <a:effectLst/>
        </c:spPr>
        <c:txPr>
          <a:bodyPr rot="-60000000" spcFirstLastPara="1" vertOverflow="ellipsis" vert="horz" wrap="square" anchor="b" anchorCtr="0"/>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1360486080"/>
        <c:crosses val="autoZero"/>
        <c:auto val="1"/>
        <c:lblAlgn val="ctr"/>
        <c:lblOffset val="100"/>
        <c:noMultiLvlLbl val="0"/>
      </c:catAx>
      <c:valAx>
        <c:axId val="1360486080"/>
        <c:scaling>
          <c:orientation val="minMax"/>
        </c:scaling>
        <c:delete val="0"/>
        <c:axPos val="l"/>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347095312"/>
        <c:crosses val="autoZero"/>
        <c:crossBetween val="between"/>
      </c:valAx>
      <c:spPr>
        <a:noFill/>
        <a:ln>
          <a:noFill/>
        </a:ln>
        <a:effectLst/>
      </c:spPr>
    </c:plotArea>
    <c:legend>
      <c:legendPos val="b"/>
      <c:layout>
        <c:manualLayout>
          <c:xMode val="edge"/>
          <c:yMode val="edge"/>
          <c:x val="0.15720225939395496"/>
          <c:y val="0.80315919142492964"/>
          <c:w val="0.84279760422766847"/>
          <c:h val="0.10449455503562964"/>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Vehicle</c:v>
                </c:pt>
              </c:strCache>
            </c:strRef>
          </c:tx>
          <c:spPr>
            <a:solidFill>
              <a:schemeClr val="accent6"/>
            </a:solidFill>
            <a:ln>
              <a:noFill/>
            </a:ln>
            <a:effectLst/>
          </c:spPr>
          <c:invertIfNegative val="0"/>
          <c:cat>
            <c:strRef>
              <c:f>Sheet1!$A$2:$A$4</c:f>
              <c:strCache>
                <c:ptCount val="3"/>
                <c:pt idx="0">
                  <c:v>TLC</c:v>
                </c:pt>
                <c:pt idx="1">
                  <c:v>NILC</c:v>
                </c:pt>
                <c:pt idx="2">
                  <c:v>ILC</c:v>
                </c:pt>
              </c:strCache>
            </c:strRef>
          </c:cat>
          <c:val>
            <c:numRef>
              <c:f>Sheet1!$B$2:$B$4</c:f>
              <c:numCache>
                <c:formatCode>General</c:formatCode>
                <c:ptCount val="3"/>
                <c:pt idx="0">
                  <c:v>-22.1</c:v>
                </c:pt>
                <c:pt idx="1">
                  <c:v>-15.6</c:v>
                </c:pt>
                <c:pt idx="2">
                  <c:v>-29.6</c:v>
                </c:pt>
              </c:numCache>
            </c:numRef>
          </c:val>
          <c:extLst>
            <c:ext xmlns:c16="http://schemas.microsoft.com/office/drawing/2014/chart" uri="{C3380CC4-5D6E-409C-BE32-E72D297353CC}">
              <c16:uniqueId val="{00000000-4257-7049-83CE-0D0777A89330}"/>
            </c:ext>
          </c:extLst>
        </c:ser>
        <c:ser>
          <c:idx val="1"/>
          <c:order val="1"/>
          <c:tx>
            <c:strRef>
              <c:f>Sheet1!$C$1</c:f>
              <c:strCache>
                <c:ptCount val="1"/>
                <c:pt idx="0">
                  <c:v>Clascoterone</c:v>
                </c:pt>
              </c:strCache>
            </c:strRef>
          </c:tx>
          <c:spPr>
            <a:solidFill>
              <a:schemeClr val="accent1"/>
            </a:solidFill>
            <a:ln>
              <a:noFill/>
            </a:ln>
            <a:effectLst/>
          </c:spPr>
          <c:invertIfNegative val="0"/>
          <c:cat>
            <c:strRef>
              <c:f>Sheet1!$A$2:$A$4</c:f>
              <c:strCache>
                <c:ptCount val="3"/>
                <c:pt idx="0">
                  <c:v>TLC</c:v>
                </c:pt>
                <c:pt idx="1">
                  <c:v>NILC</c:v>
                </c:pt>
                <c:pt idx="2">
                  <c:v>ILC</c:v>
                </c:pt>
              </c:strCache>
            </c:strRef>
          </c:cat>
          <c:val>
            <c:numRef>
              <c:f>Sheet1!$C$2:$C$4</c:f>
              <c:numCache>
                <c:formatCode>General</c:formatCode>
                <c:ptCount val="3"/>
                <c:pt idx="0">
                  <c:v>-37.299999999999997</c:v>
                </c:pt>
                <c:pt idx="1">
                  <c:v>-29.3</c:v>
                </c:pt>
                <c:pt idx="2">
                  <c:v>-46.9</c:v>
                </c:pt>
              </c:numCache>
            </c:numRef>
          </c:val>
          <c:extLst>
            <c:ext xmlns:c16="http://schemas.microsoft.com/office/drawing/2014/chart" uri="{C3380CC4-5D6E-409C-BE32-E72D297353CC}">
              <c16:uniqueId val="{00000001-4257-7049-83CE-0D0777A89330}"/>
            </c:ext>
          </c:extLst>
        </c:ser>
        <c:dLbls>
          <c:showLegendKey val="0"/>
          <c:showVal val="0"/>
          <c:showCatName val="0"/>
          <c:showSerName val="0"/>
          <c:showPercent val="0"/>
          <c:showBubbleSize val="0"/>
        </c:dLbls>
        <c:gapWidth val="51"/>
        <c:overlap val="-13"/>
        <c:axId val="1347095312"/>
        <c:axId val="1360486080"/>
      </c:barChart>
      <c:catAx>
        <c:axId val="1347095312"/>
        <c:scaling>
          <c:orientation val="minMax"/>
        </c:scaling>
        <c:delete val="0"/>
        <c:axPos val="b"/>
        <c:numFmt formatCode="General" sourceLinked="1"/>
        <c:majorTickMark val="out"/>
        <c:minorTickMark val="none"/>
        <c:tickLblPos val="high"/>
        <c:spPr>
          <a:noFill/>
          <a:ln w="9525" cap="flat" cmpd="sng" algn="ctr">
            <a:solidFill>
              <a:schemeClr val="tx1"/>
            </a:solidFill>
            <a:round/>
          </a:ln>
          <a:effectLst/>
        </c:spPr>
        <c:txPr>
          <a:bodyPr rot="-60000000" spcFirstLastPara="1" vertOverflow="ellipsis" vert="horz" wrap="square" anchor="b" anchorCtr="0"/>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1360486080"/>
        <c:crosses val="autoZero"/>
        <c:auto val="1"/>
        <c:lblAlgn val="ctr"/>
        <c:lblOffset val="100"/>
        <c:noMultiLvlLbl val="0"/>
      </c:catAx>
      <c:valAx>
        <c:axId val="1360486080"/>
        <c:scaling>
          <c:orientation val="minMax"/>
        </c:scaling>
        <c:delete val="0"/>
        <c:axPos val="l"/>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347095312"/>
        <c:crosses val="autoZero"/>
        <c:crossBetween val="between"/>
      </c:valAx>
      <c:spPr>
        <a:noFill/>
        <a:ln>
          <a:noFill/>
        </a:ln>
        <a:effectLst/>
      </c:spPr>
    </c:plotArea>
    <c:legend>
      <c:legendPos val="b"/>
      <c:layout>
        <c:manualLayout>
          <c:xMode val="edge"/>
          <c:yMode val="edge"/>
          <c:x val="0.15720225939395496"/>
          <c:y val="0.80315919142492964"/>
          <c:w val="0.84279760422766847"/>
          <c:h val="0.10449455503562964"/>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3104895-A7AF-EB49-BC80-D77792D61F32}" type="datetime1">
              <a:rPr lang="en-US" smtClean="0"/>
              <a:pPr/>
              <a:t>6/24/25</a:t>
            </a:fld>
            <a:endParaRPr lang="fr-FR" dirty="0"/>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dirty="0"/>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D780E35-D53F-A543-ACCF-E1BBCCF01F3F}" type="slidenum">
              <a:rPr lang="fr-FR" smtClean="0"/>
              <a:pPr/>
              <a:t>‹#›</a:t>
            </a:fld>
            <a:endParaRPr lang="fr-FR" dirty="0"/>
          </a:p>
        </p:txBody>
      </p:sp>
    </p:spTree>
    <p:extLst>
      <p:ext uri="{BB962C8B-B14F-4D97-AF65-F5344CB8AC3E}">
        <p14:creationId xmlns:p14="http://schemas.microsoft.com/office/powerpoint/2010/main" val="945117276"/>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DA2D364-CD50-1942-A8D0-558BD1BC24CC}" type="datetime1">
              <a:rPr lang="en-US" smtClean="0"/>
              <a:pPr/>
              <a:t>6/24/25</a:t>
            </a:fld>
            <a:endParaRPr lang="fr-FR" dirty="0"/>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dirty="0"/>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C53626E-BC0F-674C-9570-A9D62C09EB52}" type="slidenum">
              <a:rPr lang="fr-FR" smtClean="0"/>
              <a:pPr/>
              <a:t>‹#›</a:t>
            </a:fld>
            <a:endParaRPr lang="fr-FR" dirty="0"/>
          </a:p>
        </p:txBody>
      </p:sp>
    </p:spTree>
    <p:extLst>
      <p:ext uri="{BB962C8B-B14F-4D97-AF65-F5344CB8AC3E}">
        <p14:creationId xmlns:p14="http://schemas.microsoft.com/office/powerpoint/2010/main" val="1477171087"/>
      </p:ext>
    </p:extLst>
  </p:cSld>
  <p:clrMap bg1="lt1" tx1="dk1" bg2="lt2" tx2="dk2" accent1="accent1" accent2="accent2" accent3="accent3" accent4="accent4" accent5="accent5" accent6="accent6" hlink="hlink" folHlink="folHlink"/>
  <p:hf hd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fr-FR" dirty="0"/>
          </a:p>
        </p:txBody>
      </p:sp>
      <p:sp>
        <p:nvSpPr>
          <p:cNvPr id="5" name="Slide Number Placeholder 4"/>
          <p:cNvSpPr>
            <a:spLocks noGrp="1"/>
          </p:cNvSpPr>
          <p:nvPr>
            <p:ph type="sldNum" sz="quarter" idx="5"/>
          </p:nvPr>
        </p:nvSpPr>
        <p:spPr/>
        <p:txBody>
          <a:bodyPr/>
          <a:lstStyle/>
          <a:p>
            <a:fld id="{3C53626E-BC0F-674C-9570-A9D62C09EB52}" type="slidenum">
              <a:rPr lang="fr-FR" smtClean="0"/>
              <a:pPr/>
              <a:t>2</a:t>
            </a:fld>
            <a:endParaRPr lang="fr-FR" dirty="0"/>
          </a:p>
        </p:txBody>
      </p:sp>
    </p:spTree>
    <p:extLst>
      <p:ext uri="{BB962C8B-B14F-4D97-AF65-F5344CB8AC3E}">
        <p14:creationId xmlns:p14="http://schemas.microsoft.com/office/powerpoint/2010/main" val="28199536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fr-FR" dirty="0"/>
          </a:p>
        </p:txBody>
      </p:sp>
      <p:sp>
        <p:nvSpPr>
          <p:cNvPr id="5" name="Slide Number Placeholder 4"/>
          <p:cNvSpPr>
            <a:spLocks noGrp="1"/>
          </p:cNvSpPr>
          <p:nvPr>
            <p:ph type="sldNum" sz="quarter" idx="5"/>
          </p:nvPr>
        </p:nvSpPr>
        <p:spPr/>
        <p:txBody>
          <a:bodyPr/>
          <a:lstStyle/>
          <a:p>
            <a:fld id="{3C53626E-BC0F-674C-9570-A9D62C09EB52}" type="slidenum">
              <a:rPr lang="fr-FR" smtClean="0"/>
              <a:pPr/>
              <a:t>44</a:t>
            </a:fld>
            <a:endParaRPr lang="fr-FR" dirty="0"/>
          </a:p>
        </p:txBody>
      </p:sp>
    </p:spTree>
    <p:extLst>
      <p:ext uri="{BB962C8B-B14F-4D97-AF65-F5344CB8AC3E}">
        <p14:creationId xmlns:p14="http://schemas.microsoft.com/office/powerpoint/2010/main" val="11019649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fr-FR" dirty="0"/>
          </a:p>
        </p:txBody>
      </p:sp>
      <p:sp>
        <p:nvSpPr>
          <p:cNvPr id="5" name="Slide Number Placeholder 4"/>
          <p:cNvSpPr>
            <a:spLocks noGrp="1"/>
          </p:cNvSpPr>
          <p:nvPr>
            <p:ph type="sldNum" sz="quarter" idx="5"/>
          </p:nvPr>
        </p:nvSpPr>
        <p:spPr/>
        <p:txBody>
          <a:bodyPr/>
          <a:lstStyle/>
          <a:p>
            <a:fld id="{3C53626E-BC0F-674C-9570-A9D62C09EB52}" type="slidenum">
              <a:rPr lang="fr-FR" smtClean="0"/>
              <a:pPr/>
              <a:t>47</a:t>
            </a:fld>
            <a:endParaRPr lang="fr-FR" dirty="0"/>
          </a:p>
        </p:txBody>
      </p:sp>
    </p:spTree>
    <p:extLst>
      <p:ext uri="{BB962C8B-B14F-4D97-AF65-F5344CB8AC3E}">
        <p14:creationId xmlns:p14="http://schemas.microsoft.com/office/powerpoint/2010/main" val="39692902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a:extLst>
              <a:ext uri="{FF2B5EF4-FFF2-40B4-BE49-F238E27FC236}">
                <a16:creationId xmlns:a16="http://schemas.microsoft.com/office/drawing/2014/main" id="{63CDFBB4-5FEF-3B47-9ED7-4017F3E180F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6" name="Notes Placeholder 2">
            <a:extLst>
              <a:ext uri="{FF2B5EF4-FFF2-40B4-BE49-F238E27FC236}">
                <a16:creationId xmlns:a16="http://schemas.microsoft.com/office/drawing/2014/main" id="{D317C09D-DCEC-144D-8A18-2039C1DB81F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dirty="0"/>
          </a:p>
        </p:txBody>
      </p:sp>
      <p:sp>
        <p:nvSpPr>
          <p:cNvPr id="67587" name="Footer Placeholder 3">
            <a:extLst>
              <a:ext uri="{FF2B5EF4-FFF2-40B4-BE49-F238E27FC236}">
                <a16:creationId xmlns:a16="http://schemas.microsoft.com/office/drawing/2014/main" id="{110BC07E-7F54-0145-8965-1F344066FA59}"/>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endParaRPr lang="en-GB" altLang="en-US" sz="1200" dirty="0"/>
          </a:p>
        </p:txBody>
      </p:sp>
      <p:sp>
        <p:nvSpPr>
          <p:cNvPr id="67588" name="Slide Number Placeholder 4">
            <a:extLst>
              <a:ext uri="{FF2B5EF4-FFF2-40B4-BE49-F238E27FC236}">
                <a16:creationId xmlns:a16="http://schemas.microsoft.com/office/drawing/2014/main" id="{CC97B9F2-7B6A-B442-8581-6E3644EA9DB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E597EBF8-C25E-5747-B608-611B37692F4F}" type="slidenum">
              <a:rPr lang="fr-FR" altLang="en-US" sz="1200"/>
              <a:pPr/>
              <a:t>52</a:t>
            </a:fld>
            <a:endParaRPr lang="fr-FR" altLang="en-US" sz="1200" dirty="0"/>
          </a:p>
        </p:txBody>
      </p:sp>
    </p:spTree>
    <p:extLst>
      <p:ext uri="{BB962C8B-B14F-4D97-AF65-F5344CB8AC3E}">
        <p14:creationId xmlns:p14="http://schemas.microsoft.com/office/powerpoint/2010/main" val="23523817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endParaRPr lang="fr-FR" dirty="0"/>
          </a:p>
        </p:txBody>
      </p:sp>
      <p:sp>
        <p:nvSpPr>
          <p:cNvPr id="5" name="Slide Number Placeholder 4"/>
          <p:cNvSpPr>
            <a:spLocks noGrp="1"/>
          </p:cNvSpPr>
          <p:nvPr>
            <p:ph type="sldNum" sz="quarter" idx="5"/>
          </p:nvPr>
        </p:nvSpPr>
        <p:spPr/>
        <p:txBody>
          <a:bodyPr/>
          <a:lstStyle/>
          <a:p>
            <a:fld id="{3C53626E-BC0F-674C-9570-A9D62C09EB52}" type="slidenum">
              <a:rPr lang="fr-FR" smtClean="0"/>
              <a:pPr/>
              <a:t>3</a:t>
            </a:fld>
            <a:endParaRPr lang="fr-FR" dirty="0"/>
          </a:p>
        </p:txBody>
      </p:sp>
    </p:spTree>
    <p:extLst>
      <p:ext uri="{BB962C8B-B14F-4D97-AF65-F5344CB8AC3E}">
        <p14:creationId xmlns:p14="http://schemas.microsoft.com/office/powerpoint/2010/main" val="39490388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endParaRPr lang="fr-FR" dirty="0"/>
          </a:p>
        </p:txBody>
      </p:sp>
      <p:sp>
        <p:nvSpPr>
          <p:cNvPr id="5" name="Slide Number Placeholder 4"/>
          <p:cNvSpPr>
            <a:spLocks noGrp="1"/>
          </p:cNvSpPr>
          <p:nvPr>
            <p:ph type="sldNum" sz="quarter" idx="5"/>
          </p:nvPr>
        </p:nvSpPr>
        <p:spPr/>
        <p:txBody>
          <a:bodyPr/>
          <a:lstStyle/>
          <a:p>
            <a:fld id="{3C53626E-BC0F-674C-9570-A9D62C09EB52}" type="slidenum">
              <a:rPr lang="fr-FR" smtClean="0"/>
              <a:pPr/>
              <a:t>4</a:t>
            </a:fld>
            <a:endParaRPr lang="fr-FR" dirty="0"/>
          </a:p>
        </p:txBody>
      </p:sp>
    </p:spTree>
    <p:extLst>
      <p:ext uri="{BB962C8B-B14F-4D97-AF65-F5344CB8AC3E}">
        <p14:creationId xmlns:p14="http://schemas.microsoft.com/office/powerpoint/2010/main" val="13797795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86F7ED-4BF4-BC48-4594-B0386D488A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EBC8A3-148A-70CA-8CB3-D16D11E3CA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9C4597-A652-B906-08CE-CCDF7E4F237F}"/>
              </a:ext>
            </a:extLst>
          </p:cNvPr>
          <p:cNvSpPr>
            <a:spLocks noGrp="1"/>
          </p:cNvSpPr>
          <p:nvPr>
            <p:ph type="body" idx="1"/>
          </p:nvPr>
        </p:nvSpPr>
        <p:spPr/>
        <p:txBody>
          <a:bodyPr/>
          <a:lstStyle/>
          <a:p>
            <a:endParaRPr lang="en-GB" dirty="0"/>
          </a:p>
        </p:txBody>
      </p:sp>
      <p:sp>
        <p:nvSpPr>
          <p:cNvPr id="4" name="Footer Placeholder 3">
            <a:extLst>
              <a:ext uri="{FF2B5EF4-FFF2-40B4-BE49-F238E27FC236}">
                <a16:creationId xmlns:a16="http://schemas.microsoft.com/office/drawing/2014/main" id="{7F540C59-D1F5-DAEA-FA83-764FB8FC1821}"/>
              </a:ext>
            </a:extLst>
          </p:cNvPr>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Slide Number Placeholder 4">
            <a:extLst>
              <a:ext uri="{FF2B5EF4-FFF2-40B4-BE49-F238E27FC236}">
                <a16:creationId xmlns:a16="http://schemas.microsoft.com/office/drawing/2014/main" id="{41C74EFC-D9D8-09A1-B042-8FE22EE65C5C}"/>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C53626E-BC0F-674C-9570-A9D62C09EB5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163391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C53626E-BC0F-674C-9570-A9D62C09EB5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686097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endParaRPr lang="fr-FR" dirty="0"/>
          </a:p>
        </p:txBody>
      </p:sp>
      <p:sp>
        <p:nvSpPr>
          <p:cNvPr id="5" name="Slide Number Placeholder 4"/>
          <p:cNvSpPr>
            <a:spLocks noGrp="1"/>
          </p:cNvSpPr>
          <p:nvPr>
            <p:ph type="sldNum" sz="quarter" idx="5"/>
          </p:nvPr>
        </p:nvSpPr>
        <p:spPr/>
        <p:txBody>
          <a:bodyPr/>
          <a:lstStyle/>
          <a:p>
            <a:fld id="{3C53626E-BC0F-674C-9570-A9D62C09EB52}" type="slidenum">
              <a:rPr lang="fr-FR" smtClean="0"/>
              <a:pPr/>
              <a:t>23</a:t>
            </a:fld>
            <a:endParaRPr lang="fr-FR" dirty="0"/>
          </a:p>
        </p:txBody>
      </p:sp>
    </p:spTree>
    <p:extLst>
      <p:ext uri="{BB962C8B-B14F-4D97-AF65-F5344CB8AC3E}">
        <p14:creationId xmlns:p14="http://schemas.microsoft.com/office/powerpoint/2010/main" val="19405842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7C2869-F633-ABF9-6170-FED021E5F2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619CB4-8211-09C5-61B1-8430917350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FCDFF1-2E5C-492C-7AC7-D1BAE3262DF2}"/>
              </a:ext>
            </a:extLst>
          </p:cNvPr>
          <p:cNvSpPr>
            <a:spLocks noGrp="1"/>
          </p:cNvSpPr>
          <p:nvPr>
            <p:ph type="body" idx="1"/>
          </p:nvPr>
        </p:nvSpPr>
        <p:spPr/>
        <p:txBody>
          <a:bodyPr/>
          <a:lstStyle/>
          <a:p>
            <a:endParaRPr lang="en-GB" dirty="0"/>
          </a:p>
        </p:txBody>
      </p:sp>
      <p:sp>
        <p:nvSpPr>
          <p:cNvPr id="4" name="Footer Placeholder 3">
            <a:extLst>
              <a:ext uri="{FF2B5EF4-FFF2-40B4-BE49-F238E27FC236}">
                <a16:creationId xmlns:a16="http://schemas.microsoft.com/office/drawing/2014/main" id="{679457F2-7477-BCCE-4A5F-09ACD563B459}"/>
              </a:ext>
            </a:extLst>
          </p:cNvPr>
          <p:cNvSpPr>
            <a:spLocks noGrp="1"/>
          </p:cNvSpPr>
          <p:nvPr>
            <p:ph type="ftr" sz="quarter" idx="4"/>
          </p:nvPr>
        </p:nvSpPr>
        <p:spPr/>
        <p:txBody>
          <a:bodyPr/>
          <a:lstStyle/>
          <a:p>
            <a:endParaRPr lang="fr-FR" dirty="0"/>
          </a:p>
        </p:txBody>
      </p:sp>
      <p:sp>
        <p:nvSpPr>
          <p:cNvPr id="5" name="Slide Number Placeholder 4">
            <a:extLst>
              <a:ext uri="{FF2B5EF4-FFF2-40B4-BE49-F238E27FC236}">
                <a16:creationId xmlns:a16="http://schemas.microsoft.com/office/drawing/2014/main" id="{FC999261-3A4F-0667-B5DC-64F55DFF3EEB}"/>
              </a:ext>
            </a:extLst>
          </p:cNvPr>
          <p:cNvSpPr>
            <a:spLocks noGrp="1"/>
          </p:cNvSpPr>
          <p:nvPr>
            <p:ph type="sldNum" sz="quarter" idx="5"/>
          </p:nvPr>
        </p:nvSpPr>
        <p:spPr/>
        <p:txBody>
          <a:bodyPr/>
          <a:lstStyle/>
          <a:p>
            <a:fld id="{3C53626E-BC0F-674C-9570-A9D62C09EB52}" type="slidenum">
              <a:rPr lang="fr-FR" smtClean="0"/>
              <a:pPr/>
              <a:t>29</a:t>
            </a:fld>
            <a:endParaRPr lang="fr-FR" dirty="0"/>
          </a:p>
        </p:txBody>
      </p:sp>
    </p:spTree>
    <p:extLst>
      <p:ext uri="{BB962C8B-B14F-4D97-AF65-F5344CB8AC3E}">
        <p14:creationId xmlns:p14="http://schemas.microsoft.com/office/powerpoint/2010/main" val="39647813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endParaRPr lang="fr-FR" dirty="0"/>
          </a:p>
        </p:txBody>
      </p:sp>
      <p:sp>
        <p:nvSpPr>
          <p:cNvPr id="5" name="Slide Number Placeholder 4"/>
          <p:cNvSpPr>
            <a:spLocks noGrp="1"/>
          </p:cNvSpPr>
          <p:nvPr>
            <p:ph type="sldNum" sz="quarter" idx="5"/>
          </p:nvPr>
        </p:nvSpPr>
        <p:spPr/>
        <p:txBody>
          <a:bodyPr/>
          <a:lstStyle/>
          <a:p>
            <a:fld id="{3C53626E-BC0F-674C-9570-A9D62C09EB52}" type="slidenum">
              <a:rPr lang="fr-FR" smtClean="0"/>
              <a:pPr/>
              <a:t>32</a:t>
            </a:fld>
            <a:endParaRPr lang="fr-FR" dirty="0"/>
          </a:p>
        </p:txBody>
      </p:sp>
    </p:spTree>
    <p:extLst>
      <p:ext uri="{BB962C8B-B14F-4D97-AF65-F5344CB8AC3E}">
        <p14:creationId xmlns:p14="http://schemas.microsoft.com/office/powerpoint/2010/main" val="34393795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endParaRPr lang="fr-FR" dirty="0"/>
          </a:p>
        </p:txBody>
      </p:sp>
      <p:sp>
        <p:nvSpPr>
          <p:cNvPr id="5" name="Slide Number Placeholder 4"/>
          <p:cNvSpPr>
            <a:spLocks noGrp="1"/>
          </p:cNvSpPr>
          <p:nvPr>
            <p:ph type="sldNum" sz="quarter" idx="5"/>
          </p:nvPr>
        </p:nvSpPr>
        <p:spPr/>
        <p:txBody>
          <a:bodyPr/>
          <a:lstStyle/>
          <a:p>
            <a:fld id="{3C53626E-BC0F-674C-9570-A9D62C09EB52}" type="slidenum">
              <a:rPr lang="fr-FR" smtClean="0"/>
              <a:pPr/>
              <a:t>33</a:t>
            </a:fld>
            <a:endParaRPr lang="fr-FR" dirty="0"/>
          </a:p>
        </p:txBody>
      </p:sp>
    </p:spTree>
    <p:extLst>
      <p:ext uri="{BB962C8B-B14F-4D97-AF65-F5344CB8AC3E}">
        <p14:creationId xmlns:p14="http://schemas.microsoft.com/office/powerpoint/2010/main" val="28954348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12.png"/><Relationship Id="rId18" Type="http://schemas.openxmlformats.org/officeDocument/2006/relationships/image" Target="../media/image15.svg"/><Relationship Id="rId26" Type="http://schemas.openxmlformats.org/officeDocument/2006/relationships/image" Target="../media/image22.png"/><Relationship Id="rId3" Type="http://schemas.openxmlformats.org/officeDocument/2006/relationships/image" Target="../media/image6.svg"/><Relationship Id="rId21" Type="http://schemas.openxmlformats.org/officeDocument/2006/relationships/image" Target="../media/image17.svg"/><Relationship Id="rId7" Type="http://schemas.openxmlformats.org/officeDocument/2006/relationships/image" Target="../media/image10.svg"/><Relationship Id="rId12" Type="http://schemas.openxmlformats.org/officeDocument/2006/relationships/hyperlink" Target="https://cor2ed.com/" TargetMode="External"/><Relationship Id="rId17" Type="http://schemas.openxmlformats.org/officeDocument/2006/relationships/image" Target="../media/image14.png"/><Relationship Id="rId25" Type="http://schemas.openxmlformats.org/officeDocument/2006/relationships/image" Target="../media/image21.svg"/><Relationship Id="rId2" Type="http://schemas.openxmlformats.org/officeDocument/2006/relationships/image" Target="../media/image5.png"/><Relationship Id="rId16" Type="http://schemas.openxmlformats.org/officeDocument/2006/relationships/hyperlink" Target="https://twitter.com/hccconnectinfo" TargetMode="External"/><Relationship Id="rId20" Type="http://schemas.openxmlformats.org/officeDocument/2006/relationships/image" Target="../media/image16.png"/><Relationship Id="rId29" Type="http://schemas.openxmlformats.org/officeDocument/2006/relationships/image" Target="../media/image24.png"/><Relationship Id="rId1" Type="http://schemas.openxmlformats.org/officeDocument/2006/relationships/slideMaster" Target="../slideMasters/slideMaster1.xml"/><Relationship Id="rId6" Type="http://schemas.openxmlformats.org/officeDocument/2006/relationships/image" Target="../media/image9.png"/><Relationship Id="rId11" Type="http://schemas.openxmlformats.org/officeDocument/2006/relationships/hyperlink" Target="https://youtu.be/-frXH01_UXY" TargetMode="External"/><Relationship Id="rId24" Type="http://schemas.openxmlformats.org/officeDocument/2006/relationships/image" Target="../media/image20.png"/><Relationship Id="rId5" Type="http://schemas.openxmlformats.org/officeDocument/2006/relationships/image" Target="../media/image8.svg"/><Relationship Id="rId15" Type="http://schemas.openxmlformats.org/officeDocument/2006/relationships/hyperlink" Target="https://x.com/Dermatology_Co" TargetMode="External"/><Relationship Id="rId23" Type="http://schemas.openxmlformats.org/officeDocument/2006/relationships/image" Target="../media/image19.svg"/><Relationship Id="rId28" Type="http://schemas.openxmlformats.org/officeDocument/2006/relationships/hyperlink" Target="https://www.linkedin.com/company/23757084" TargetMode="External"/><Relationship Id="rId10" Type="http://schemas.openxmlformats.org/officeDocument/2006/relationships/hyperlink" Target="https://www.linkedin.com/company/106592474/admin/dashboard/" TargetMode="External"/><Relationship Id="rId19" Type="http://schemas.openxmlformats.org/officeDocument/2006/relationships/hyperlink" Target="mailto:info@cor2ed" TargetMode="External"/><Relationship Id="rId4" Type="http://schemas.openxmlformats.org/officeDocument/2006/relationships/image" Target="../media/image7.png"/><Relationship Id="rId9" Type="http://schemas.openxmlformats.org/officeDocument/2006/relationships/image" Target="../media/image11.png"/><Relationship Id="rId14" Type="http://schemas.openxmlformats.org/officeDocument/2006/relationships/image" Target="../media/image13.svg"/><Relationship Id="rId22" Type="http://schemas.openxmlformats.org/officeDocument/2006/relationships/image" Target="../media/image18.png"/><Relationship Id="rId27" Type="http://schemas.openxmlformats.org/officeDocument/2006/relationships/image" Target="../media/image23.svg"/><Relationship Id="rId30" Type="http://schemas.openxmlformats.org/officeDocument/2006/relationships/image" Target="../media/image2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Disposition personnalisée">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noFill/>
          <a:ln w="127000" cap="flat" cmpd="sng" algn="ctr">
            <a:solidFill>
              <a:srgbClr val="5D829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fr-FR" sz="1800" dirty="0"/>
          </a:p>
        </p:txBody>
      </p:sp>
      <p:pic>
        <p:nvPicPr>
          <p:cNvPr id="7" name="Picture 6">
            <a:extLst>
              <a:ext uri="{FF2B5EF4-FFF2-40B4-BE49-F238E27FC236}">
                <a16:creationId xmlns:a16="http://schemas.microsoft.com/office/drawing/2014/main" id="{7857E139-C270-754F-B59D-15903DDAF379}"/>
              </a:ext>
            </a:extLst>
          </p:cNvPr>
          <p:cNvPicPr>
            <a:picLocks noChangeAspect="1"/>
          </p:cNvPicPr>
          <p:nvPr userDrawn="1"/>
        </p:nvPicPr>
        <p:blipFill>
          <a:blip r:embed="rId2"/>
          <a:stretch>
            <a:fillRect/>
          </a:stretch>
        </p:blipFill>
        <p:spPr>
          <a:xfrm>
            <a:off x="3574661" y="2758363"/>
            <a:ext cx="5042678" cy="1341275"/>
          </a:xfrm>
          <a:prstGeom prst="rect">
            <a:avLst/>
          </a:prstGeom>
        </p:spPr>
      </p:pic>
      <p:pic>
        <p:nvPicPr>
          <p:cNvPr id="2" name="Image 4">
            <a:extLst>
              <a:ext uri="{FF2B5EF4-FFF2-40B4-BE49-F238E27FC236}">
                <a16:creationId xmlns:a16="http://schemas.microsoft.com/office/drawing/2014/main" id="{BA49CCF0-BC32-C087-8BC4-A645D32E362F}"/>
              </a:ext>
            </a:extLst>
          </p:cNvPr>
          <p:cNvPicPr>
            <a:picLocks noChangeAspect="1" noChangeArrowheads="1"/>
          </p:cNvPicPr>
          <p:nvPr userDrawn="1"/>
        </p:nvPicPr>
        <p:blipFill>
          <a:blip r:embed="rId3">
            <a:alphaModFix amt="36000"/>
            <a:extLst>
              <a:ext uri="{28A0092B-C50C-407E-A947-70E740481C1C}">
                <a14:useLocalDpi xmlns:a14="http://schemas.microsoft.com/office/drawing/2010/main"/>
              </a:ext>
            </a:extLst>
          </a:blip>
          <a:srcRect/>
          <a:stretch>
            <a:fillRect/>
          </a:stretch>
        </p:blipFill>
        <p:spPr bwMode="auto">
          <a:xfrm rot="9573297">
            <a:off x="9834907" y="-1012042"/>
            <a:ext cx="4833937" cy="7770813"/>
          </a:xfrm>
          <a:prstGeom prst="rect">
            <a:avLst/>
          </a:prstGeom>
          <a:noFill/>
          <a:ln>
            <a:noFill/>
          </a:ln>
          <a:extLst>
            <a:ext uri="{909E8E84-426E-40dd-AFC4-6F175D3DCCD1}">
              <a14:hiddenFill xmlns:a14="http://schemas.microsoft.com/office/drawing/2010/main" xmlns="">
                <a:solidFill>
                  <a:srgbClr val="FFFFFF">
                    <a:alpha val="36078"/>
                  </a:srgbClr>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9" name="Espace réservé du texte 2"/>
          <p:cNvSpPr>
            <a:spLocks noGrp="1"/>
          </p:cNvSpPr>
          <p:nvPr>
            <p:ph type="body" idx="1" hasCustomPrompt="1"/>
          </p:nvPr>
        </p:nvSpPr>
        <p:spPr>
          <a:xfrm>
            <a:off x="609600" y="1214362"/>
            <a:ext cx="10972800" cy="702470"/>
          </a:xfrm>
          <a:prstGeom prst="rect">
            <a:avLst/>
          </a:prstGeom>
        </p:spPr>
        <p:txBody>
          <a:bodyPr wrap="square" lIns="0" tIns="0" rIns="0" bIns="0" anchor="t"/>
          <a:lstStyle>
            <a:lvl1pPr marL="0" indent="0" algn="l">
              <a:buNone/>
              <a:defRPr sz="2000" b="1" i="0" cap="all" spc="100" baseline="0">
                <a:solidFill>
                  <a:srgbClr val="C7573C"/>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AND ADD TEXT</a:t>
            </a:r>
          </a:p>
        </p:txBody>
      </p:sp>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4" name="Content Placeholder 3"/>
          <p:cNvSpPr>
            <a:spLocks noGrp="1"/>
          </p:cNvSpPr>
          <p:nvPr>
            <p:ph sz="quarter" idx="14"/>
          </p:nvPr>
        </p:nvSpPr>
        <p:spPr>
          <a:xfrm>
            <a:off x="619200" y="1987200"/>
            <a:ext cx="10963200" cy="39600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Content Placeholder 5">
            <a:extLst>
              <a:ext uri="{FF2B5EF4-FFF2-40B4-BE49-F238E27FC236}">
                <a16:creationId xmlns:a16="http://schemas.microsoft.com/office/drawing/2014/main" id="{8E9715FD-800D-EC4B-B5EC-4EF7DCBD08D6}"/>
              </a:ext>
            </a:extLst>
          </p:cNvPr>
          <p:cNvSpPr>
            <a:spLocks noGrp="1"/>
          </p:cNvSpPr>
          <p:nvPr>
            <p:ph sz="quarter" idx="15"/>
          </p:nvPr>
        </p:nvSpPr>
        <p:spPr>
          <a:xfrm>
            <a:off x="620183" y="6356351"/>
            <a:ext cx="10180339" cy="365125"/>
          </a:xfrm>
          <a:prstGeom prst="rect">
            <a:avLst/>
          </a:prstGeom>
        </p:spPr>
        <p:txBody>
          <a:bodyPr anchor="ctr" anchorCtr="0">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
        <p:nvSpPr>
          <p:cNvPr id="3" name="Espace réservé du numéro de diapositive 6">
            <a:extLst>
              <a:ext uri="{FF2B5EF4-FFF2-40B4-BE49-F238E27FC236}">
                <a16:creationId xmlns:a16="http://schemas.microsoft.com/office/drawing/2014/main" id="{3AB17C79-DAB1-A54D-CFE1-3B20BF73AAF4}"/>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Tree>
    <p:extLst>
      <p:ext uri="{BB962C8B-B14F-4D97-AF65-F5344CB8AC3E}">
        <p14:creationId xmlns:p14="http://schemas.microsoft.com/office/powerpoint/2010/main" val="21451740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 avec légende">
    <p:spTree>
      <p:nvGrpSpPr>
        <p:cNvPr id="1" name=""/>
        <p:cNvGrpSpPr/>
        <p:nvPr/>
      </p:nvGrpSpPr>
      <p:grpSpPr>
        <a:xfrm>
          <a:off x="0" y="0"/>
          <a:ext cx="0" cy="0"/>
          <a:chOff x="0" y="0"/>
          <a:chExt cx="0" cy="0"/>
        </a:xfrm>
      </p:grpSpPr>
      <p:sp>
        <p:nvSpPr>
          <p:cNvPr id="3" name="Espace réservé pour une image  2"/>
          <p:cNvSpPr>
            <a:spLocks noGrp="1"/>
          </p:cNvSpPr>
          <p:nvPr>
            <p:ph type="pic" idx="1" hasCustomPrompt="1"/>
          </p:nvPr>
        </p:nvSpPr>
        <p:spPr>
          <a:xfrm>
            <a:off x="621216" y="239346"/>
            <a:ext cx="8931169" cy="4465706"/>
          </a:xfrm>
          <a:prstGeom prst="rect">
            <a:avLst/>
          </a:prstGeom>
        </p:spPr>
        <p:txBody>
          <a:bodyPr/>
          <a:lstStyle>
            <a:lvl1pPr marL="0" indent="0">
              <a:buNone/>
              <a:defRPr sz="3200" baseline="0">
                <a:latin typeface="Arial" panose="020B0604020202020204" pitchFamily="34" charset="0"/>
                <a:ea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Drop an image or click on the </a:t>
            </a:r>
            <a:r>
              <a:rPr lang="en-GB" noProof="0" dirty="0"/>
              <a:t>icon</a:t>
            </a:r>
            <a:r>
              <a:rPr lang="en-GB" dirty="0"/>
              <a:t> to add one </a:t>
            </a:r>
          </a:p>
        </p:txBody>
      </p:sp>
      <p:sp>
        <p:nvSpPr>
          <p:cNvPr id="4" name="Espace réservé du texte 3"/>
          <p:cNvSpPr>
            <a:spLocks noGrp="1"/>
          </p:cNvSpPr>
          <p:nvPr>
            <p:ph type="body" sz="half" idx="2" hasCustomPrompt="1"/>
          </p:nvPr>
        </p:nvSpPr>
        <p:spPr>
          <a:xfrm>
            <a:off x="609600" y="5013176"/>
            <a:ext cx="8942784" cy="804862"/>
          </a:xfrm>
          <a:prstGeom prst="rect">
            <a:avLst/>
          </a:prstGeom>
        </p:spPr>
        <p:txBody>
          <a:bodyPr lIns="0" tIns="0" rIns="0" bIns="0">
            <a:normAutofit/>
          </a:bodyPr>
          <a:lstStyle>
            <a:lvl1pPr marL="0" indent="0" algn="l">
              <a:buNone/>
              <a:defRPr sz="2000" b="0" i="0" baseline="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dirty="0"/>
              <a:t>Click and add text</a:t>
            </a:r>
          </a:p>
        </p:txBody>
      </p:sp>
      <p:sp>
        <p:nvSpPr>
          <p:cNvPr id="7" name="Content Placeholder 5">
            <a:extLst>
              <a:ext uri="{FF2B5EF4-FFF2-40B4-BE49-F238E27FC236}">
                <a16:creationId xmlns:a16="http://schemas.microsoft.com/office/drawing/2014/main" id="{48F82FB2-1400-8B4D-AF68-7358C7D763C7}"/>
              </a:ext>
            </a:extLst>
          </p:cNvPr>
          <p:cNvSpPr>
            <a:spLocks noGrp="1"/>
          </p:cNvSpPr>
          <p:nvPr>
            <p:ph sz="quarter" idx="15"/>
          </p:nvPr>
        </p:nvSpPr>
        <p:spPr>
          <a:xfrm>
            <a:off x="620183" y="6356351"/>
            <a:ext cx="10180339" cy="365125"/>
          </a:xfrm>
          <a:prstGeom prst="rect">
            <a:avLst/>
          </a:prstGeom>
        </p:spPr>
        <p:txBody>
          <a:bodyPr anchor="ctr" anchorCtr="0">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
        <p:nvSpPr>
          <p:cNvPr id="2" name="Espace réservé du numéro de diapositive 6">
            <a:extLst>
              <a:ext uri="{FF2B5EF4-FFF2-40B4-BE49-F238E27FC236}">
                <a16:creationId xmlns:a16="http://schemas.microsoft.com/office/drawing/2014/main" id="{971DBA24-8F1B-693A-A3E6-0C6048E855D1}"/>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Image avec légende">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621215" y="284704"/>
            <a:ext cx="10961184" cy="552008"/>
          </a:xfrm>
          <a:prstGeom prst="rect">
            <a:avLst/>
          </a:prstGeom>
        </p:spPr>
        <p:txBody>
          <a:bodyPr lIns="0" tIns="0" rIns="0" bIns="0" anchor="t"/>
          <a:lstStyle>
            <a:lvl1pPr algn="l">
              <a:defRPr sz="2000" b="1" spc="100" baseline="0">
                <a:solidFill>
                  <a:srgbClr val="C7573C"/>
                </a:solidFill>
                <a:latin typeface="Arial" panose="020B0604020202020204" pitchFamily="34" charset="0"/>
                <a:ea typeface="Arial" panose="020B0604020202020204" pitchFamily="34" charset="0"/>
                <a:cs typeface="Arial" panose="020B0604020202020204" pitchFamily="34" charset="0"/>
              </a:defRPr>
            </a:lvl1pPr>
          </a:lstStyle>
          <a:p>
            <a:r>
              <a:rPr lang="en-GB" noProof="0" dirty="0"/>
              <a:t>Click and add text</a:t>
            </a:r>
          </a:p>
        </p:txBody>
      </p:sp>
      <p:sp>
        <p:nvSpPr>
          <p:cNvPr id="3" name="Espace réservé pour une image  2"/>
          <p:cNvSpPr>
            <a:spLocks noGrp="1"/>
          </p:cNvSpPr>
          <p:nvPr>
            <p:ph type="pic" idx="1" hasCustomPrompt="1"/>
          </p:nvPr>
        </p:nvSpPr>
        <p:spPr>
          <a:xfrm>
            <a:off x="609600" y="1228609"/>
            <a:ext cx="5181600" cy="4657047"/>
          </a:xfrm>
          <a:prstGeom prst="rect">
            <a:avLst/>
          </a:prstGeom>
        </p:spPr>
        <p:txBody>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noProof="0" dirty="0"/>
              <a:t>Drop an image or click on the icon to add one </a:t>
            </a:r>
          </a:p>
        </p:txBody>
      </p:sp>
      <p:sp>
        <p:nvSpPr>
          <p:cNvPr id="10" name="Espace réservé du texte 4"/>
          <p:cNvSpPr>
            <a:spLocks noGrp="1"/>
          </p:cNvSpPr>
          <p:nvPr>
            <p:ph type="body" sz="half" idx="12" hasCustomPrompt="1"/>
          </p:nvPr>
        </p:nvSpPr>
        <p:spPr>
          <a:xfrm>
            <a:off x="6158414" y="1270567"/>
            <a:ext cx="5423985" cy="4618263"/>
          </a:xfrm>
          <a:prstGeom prst="rect">
            <a:avLst/>
          </a:prstGeom>
        </p:spPr>
        <p:txBody>
          <a:bodyPr lIns="0" tIns="0" rIns="0" bIns="0"/>
          <a:lstStyle>
            <a:lvl1pPr marL="342900" indent="-342900">
              <a:buFont typeface="Arial" charset="0"/>
              <a:buChar char="•"/>
              <a:defRPr sz="2000" baseline="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800100" indent="-342900">
              <a:buFont typeface="Arial" charset="0"/>
              <a:buChar char="•"/>
              <a:defRPr sz="2000">
                <a:solidFill>
                  <a:srgbClr val="5D8298"/>
                </a:solidFill>
                <a:latin typeface="+mj-lt"/>
                <a:ea typeface="Calibri" charset="0"/>
                <a:cs typeface="Calibri" charset="0"/>
              </a:defRPr>
            </a:lvl2pPr>
            <a:lvl3pPr marL="1257300" indent="-342900">
              <a:buFont typeface="Arial" charset="0"/>
              <a:buChar char="•"/>
              <a:defRPr sz="2000" baseline="0">
                <a:solidFill>
                  <a:srgbClr val="5D8298"/>
                </a:solidFill>
                <a:latin typeface="+mj-lt"/>
                <a:ea typeface="Calibri" charset="0"/>
                <a:cs typeface="Calibri" charset="0"/>
              </a:defRPr>
            </a:lvl3pPr>
            <a:lvl4pPr marL="1714500" indent="-342900">
              <a:buFont typeface="Arial" charset="0"/>
              <a:buChar char="•"/>
              <a:defRPr sz="2000">
                <a:latin typeface="+mj-lt"/>
                <a:ea typeface="Calibri" charset="0"/>
                <a:cs typeface="Calibri" charset="0"/>
              </a:defRPr>
            </a:lvl4pPr>
            <a:lvl5pPr marL="2171700" indent="-342900">
              <a:buFont typeface="Arial" charset="0"/>
              <a:buChar char="•"/>
              <a:defRPr>
                <a:latin typeface="+mj-lt"/>
                <a:ea typeface="Calibri" charset="0"/>
                <a:cs typeface="Calibri" charset="0"/>
              </a:defRPr>
            </a:lvl5pPr>
          </a:lstStyle>
          <a:p>
            <a:r>
              <a:rPr lang="en-GB" noProof="0" dirty="0"/>
              <a:t>Add text</a:t>
            </a:r>
          </a:p>
        </p:txBody>
      </p:sp>
      <p:sp>
        <p:nvSpPr>
          <p:cNvPr id="8" name="Content Placeholder 5">
            <a:extLst>
              <a:ext uri="{FF2B5EF4-FFF2-40B4-BE49-F238E27FC236}">
                <a16:creationId xmlns:a16="http://schemas.microsoft.com/office/drawing/2014/main" id="{4A6F5460-BA6D-C940-BFC5-F19A378019C6}"/>
              </a:ext>
            </a:extLst>
          </p:cNvPr>
          <p:cNvSpPr>
            <a:spLocks noGrp="1"/>
          </p:cNvSpPr>
          <p:nvPr>
            <p:ph sz="quarter" idx="15"/>
          </p:nvPr>
        </p:nvSpPr>
        <p:spPr>
          <a:xfrm>
            <a:off x="620183" y="6356351"/>
            <a:ext cx="10180339" cy="365125"/>
          </a:xfrm>
          <a:prstGeom prst="rect">
            <a:avLst/>
          </a:prstGeom>
        </p:spPr>
        <p:txBody>
          <a:bodyPr anchor="ctr" anchorCtr="0">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
        <p:nvSpPr>
          <p:cNvPr id="4" name="Espace réservé du numéro de diapositive 6">
            <a:extLst>
              <a:ext uri="{FF2B5EF4-FFF2-40B4-BE49-F238E27FC236}">
                <a16:creationId xmlns:a16="http://schemas.microsoft.com/office/drawing/2014/main" id="{6BEEE289-8564-F6E3-2224-DB02F8B749B1}"/>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Image avec légende">
    <p:spTree>
      <p:nvGrpSpPr>
        <p:cNvPr id="1" name=""/>
        <p:cNvGrpSpPr/>
        <p:nvPr/>
      </p:nvGrpSpPr>
      <p:grpSpPr>
        <a:xfrm>
          <a:off x="0" y="0"/>
          <a:ext cx="0" cy="0"/>
          <a:chOff x="0" y="0"/>
          <a:chExt cx="0" cy="0"/>
        </a:xfrm>
      </p:grpSpPr>
      <p:sp>
        <p:nvSpPr>
          <p:cNvPr id="9" name="Espace réservé du texte 4"/>
          <p:cNvSpPr>
            <a:spLocks noGrp="1"/>
          </p:cNvSpPr>
          <p:nvPr>
            <p:ph type="body" sz="half" idx="12" hasCustomPrompt="1"/>
          </p:nvPr>
        </p:nvSpPr>
        <p:spPr>
          <a:xfrm>
            <a:off x="6158414" y="1270566"/>
            <a:ext cx="5423985" cy="4618263"/>
          </a:xfrm>
          <a:prstGeom prst="rect">
            <a:avLst/>
          </a:prstGeom>
        </p:spPr>
        <p:txBody>
          <a:bodyPr lIns="0" tIns="0" rIns="0" bIns="0"/>
          <a:lstStyle>
            <a:lvl1pPr marL="342900" indent="-342900">
              <a:buFont typeface="Arial" charset="0"/>
              <a:buChar char="•"/>
              <a:defRPr sz="2000" baseline="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800100" indent="-342900">
              <a:buFont typeface="Arial" charset="0"/>
              <a:buChar char="•"/>
              <a:defRPr sz="2000">
                <a:solidFill>
                  <a:srgbClr val="5D8298"/>
                </a:solidFill>
                <a:latin typeface="+mn-lt"/>
                <a:ea typeface="Calibri" charset="0"/>
                <a:cs typeface="Calibri" charset="0"/>
              </a:defRPr>
            </a:lvl2pPr>
            <a:lvl3pPr marL="1257300" indent="-342900">
              <a:buFont typeface="Arial" charset="0"/>
              <a:buChar char="•"/>
              <a:defRPr sz="2000" baseline="0">
                <a:solidFill>
                  <a:srgbClr val="5D8298"/>
                </a:solidFill>
                <a:latin typeface="+mn-lt"/>
                <a:ea typeface="Calibri" charset="0"/>
                <a:cs typeface="Calibri" charset="0"/>
              </a:defRPr>
            </a:lvl3pPr>
            <a:lvl4pPr marL="1714500" indent="-342900">
              <a:buFont typeface="Arial" charset="0"/>
              <a:buChar char="•"/>
              <a:defRPr sz="2000">
                <a:latin typeface="+mn-lt"/>
                <a:ea typeface="Calibri" charset="0"/>
                <a:cs typeface="Calibri" charset="0"/>
              </a:defRPr>
            </a:lvl4pPr>
            <a:lvl5pPr marL="2171700" indent="-342900">
              <a:buFont typeface="Arial" charset="0"/>
              <a:buChar char="•"/>
              <a:defRPr>
                <a:latin typeface="+mn-lt"/>
                <a:ea typeface="Calibri" charset="0"/>
                <a:cs typeface="Calibri" charset="0"/>
              </a:defRPr>
            </a:lvl5pPr>
          </a:lstStyle>
          <a:p>
            <a:r>
              <a:rPr lang="en-GB" noProof="0" dirty="0"/>
              <a:t>Add text</a:t>
            </a:r>
          </a:p>
        </p:txBody>
      </p:sp>
      <p:sp>
        <p:nvSpPr>
          <p:cNvPr id="15" name="Espace réservé du texte 4"/>
          <p:cNvSpPr>
            <a:spLocks noGrp="1"/>
          </p:cNvSpPr>
          <p:nvPr>
            <p:ph type="body" sz="half" idx="13" hasCustomPrompt="1"/>
          </p:nvPr>
        </p:nvSpPr>
        <p:spPr>
          <a:xfrm>
            <a:off x="621213" y="1270565"/>
            <a:ext cx="5186755" cy="4618263"/>
          </a:xfrm>
          <a:prstGeom prst="rect">
            <a:avLst/>
          </a:prstGeom>
        </p:spPr>
        <p:txBody>
          <a:bodyPr lIns="0" tIns="0" rIns="0" bIns="0"/>
          <a:lstStyle>
            <a:lvl1pPr marL="342900" indent="-342900">
              <a:buFont typeface="Arial" charset="0"/>
              <a:buChar char="•"/>
              <a:defRPr sz="2000" baseline="0">
                <a:solidFill>
                  <a:srgbClr val="5D8298"/>
                </a:solidFill>
                <a:latin typeface="Arial" panose="020B0604020202020204" pitchFamily="34" charset="0"/>
                <a:cs typeface="Arial" panose="020B0604020202020204" pitchFamily="34" charset="0"/>
              </a:defRPr>
            </a:lvl1pPr>
            <a:lvl2pPr marL="800100" indent="-342900">
              <a:buFont typeface="Arial" charset="0"/>
              <a:buChar char="•"/>
              <a:defRPr sz="2000">
                <a:solidFill>
                  <a:srgbClr val="5D8298"/>
                </a:solidFill>
                <a:latin typeface="+mj-lt"/>
              </a:defRPr>
            </a:lvl2pPr>
            <a:lvl3pPr marL="1257300" indent="-342900">
              <a:buFont typeface="Arial" charset="0"/>
              <a:buChar char="•"/>
              <a:defRPr sz="2000" baseline="0">
                <a:solidFill>
                  <a:srgbClr val="5D8298"/>
                </a:solidFill>
                <a:latin typeface="+mj-lt"/>
              </a:defRPr>
            </a:lvl3pPr>
            <a:lvl4pPr marL="1714500" indent="-342900">
              <a:buFont typeface="Arial" charset="0"/>
              <a:buChar char="•"/>
              <a:defRPr sz="2000">
                <a:latin typeface="+mj-lt"/>
              </a:defRPr>
            </a:lvl4pPr>
            <a:lvl5pPr marL="2171700" indent="-342900">
              <a:buFont typeface="Arial" charset="0"/>
              <a:buChar char="•"/>
              <a:defRPr>
                <a:latin typeface="+mj-lt"/>
              </a:defRPr>
            </a:lvl5pPr>
          </a:lstStyle>
          <a:p>
            <a:r>
              <a:rPr lang="en-GB" noProof="0" dirty="0"/>
              <a:t>Add text</a:t>
            </a:r>
          </a:p>
        </p:txBody>
      </p:sp>
      <p:sp>
        <p:nvSpPr>
          <p:cNvPr id="20" name="Titre 1"/>
          <p:cNvSpPr>
            <a:spLocks noGrp="1"/>
          </p:cNvSpPr>
          <p:nvPr>
            <p:ph type="title" hasCustomPrompt="1"/>
          </p:nvPr>
        </p:nvSpPr>
        <p:spPr>
          <a:xfrm>
            <a:off x="621215" y="284704"/>
            <a:ext cx="10961184" cy="552008"/>
          </a:xfrm>
          <a:prstGeom prst="rect">
            <a:avLst/>
          </a:prstGeom>
        </p:spPr>
        <p:txBody>
          <a:bodyPr lIns="0" tIns="0" rIns="0" bIns="0" anchor="t"/>
          <a:lstStyle>
            <a:lvl1pPr algn="l">
              <a:defRPr sz="2000" b="1" spc="100" baseline="0">
                <a:solidFill>
                  <a:srgbClr val="C7573C"/>
                </a:solidFill>
                <a:latin typeface="Arial" panose="020B0604020202020204" pitchFamily="34" charset="0"/>
                <a:ea typeface="Arial" panose="020B0604020202020204" pitchFamily="34" charset="0"/>
                <a:cs typeface="Arial" panose="020B0604020202020204" pitchFamily="34" charset="0"/>
              </a:defRPr>
            </a:lvl1pPr>
          </a:lstStyle>
          <a:p>
            <a:r>
              <a:rPr lang="en-GB" noProof="0" dirty="0"/>
              <a:t>Click and add text</a:t>
            </a:r>
          </a:p>
        </p:txBody>
      </p:sp>
      <p:sp>
        <p:nvSpPr>
          <p:cNvPr id="8" name="Content Placeholder 5">
            <a:extLst>
              <a:ext uri="{FF2B5EF4-FFF2-40B4-BE49-F238E27FC236}">
                <a16:creationId xmlns:a16="http://schemas.microsoft.com/office/drawing/2014/main" id="{24C57E3B-0ABB-774B-B376-C8D0F23077FF}"/>
              </a:ext>
            </a:extLst>
          </p:cNvPr>
          <p:cNvSpPr>
            <a:spLocks noGrp="1"/>
          </p:cNvSpPr>
          <p:nvPr>
            <p:ph sz="quarter" idx="15"/>
          </p:nvPr>
        </p:nvSpPr>
        <p:spPr>
          <a:xfrm>
            <a:off x="620183" y="6356351"/>
            <a:ext cx="10180339" cy="365125"/>
          </a:xfrm>
          <a:prstGeom prst="rect">
            <a:avLst/>
          </a:prstGeom>
        </p:spPr>
        <p:txBody>
          <a:bodyPr anchor="ctr" anchorCtr="0">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
        <p:nvSpPr>
          <p:cNvPr id="2" name="Espace réservé du numéro de diapositive 6">
            <a:extLst>
              <a:ext uri="{FF2B5EF4-FFF2-40B4-BE49-F238E27FC236}">
                <a16:creationId xmlns:a16="http://schemas.microsoft.com/office/drawing/2014/main" id="{0C7AF853-3909-3F1B-E0B4-3C7613BDD547}"/>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Tree>
    <p:extLst>
      <p:ext uri="{BB962C8B-B14F-4D97-AF65-F5344CB8AC3E}">
        <p14:creationId xmlns:p14="http://schemas.microsoft.com/office/powerpoint/2010/main" val="1156541312"/>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Image avec légende">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621214" y="1403491"/>
            <a:ext cx="5186755" cy="715202"/>
          </a:xfrm>
          <a:prstGeom prst="rect">
            <a:avLst/>
          </a:prstGeom>
        </p:spPr>
        <p:txBody>
          <a:bodyPr lIns="0" tIns="0" rIns="0" bIns="0" anchor="t"/>
          <a:lstStyle>
            <a:lvl1pPr algn="l">
              <a:defRPr sz="2000" b="1" spc="100" baseline="0">
                <a:solidFill>
                  <a:srgbClr val="C7573C"/>
                </a:solidFill>
                <a:latin typeface="Arial" panose="020B0604020202020204" pitchFamily="34" charset="0"/>
                <a:ea typeface="Arial" panose="020B0604020202020204" pitchFamily="34" charset="0"/>
                <a:cs typeface="Arial" panose="020B0604020202020204" pitchFamily="34" charset="0"/>
              </a:defRPr>
            </a:lvl1pPr>
          </a:lstStyle>
          <a:p>
            <a:r>
              <a:rPr lang="en-GB" noProof="0" dirty="0"/>
              <a:t>Click and add text</a:t>
            </a:r>
          </a:p>
        </p:txBody>
      </p:sp>
      <p:sp>
        <p:nvSpPr>
          <p:cNvPr id="9" name="Espace réservé du texte 4"/>
          <p:cNvSpPr>
            <a:spLocks noGrp="1"/>
          </p:cNvSpPr>
          <p:nvPr>
            <p:ph type="body" sz="half" idx="12" hasCustomPrompt="1"/>
          </p:nvPr>
        </p:nvSpPr>
        <p:spPr>
          <a:xfrm>
            <a:off x="6158414" y="2348880"/>
            <a:ext cx="5423985" cy="3539949"/>
          </a:xfrm>
          <a:prstGeom prst="rect">
            <a:avLst/>
          </a:prstGeom>
        </p:spPr>
        <p:txBody>
          <a:bodyPr lIns="0" tIns="0" rIns="0" bIns="0"/>
          <a:lstStyle>
            <a:lvl1pPr marL="342900" indent="-342900">
              <a:buFont typeface="Arial" charset="0"/>
              <a:buChar char="•"/>
              <a:defRPr sz="2000" baseline="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800100" indent="-342900">
              <a:buFont typeface="Arial" charset="0"/>
              <a:buChar char="•"/>
              <a:defRPr sz="2000">
                <a:solidFill>
                  <a:srgbClr val="5D8298"/>
                </a:solidFill>
                <a:latin typeface="Calibri" charset="0"/>
                <a:ea typeface="Calibri" charset="0"/>
                <a:cs typeface="Calibri" charset="0"/>
              </a:defRPr>
            </a:lvl2pPr>
            <a:lvl3pPr marL="1257300" indent="-342900">
              <a:buFont typeface="Arial" charset="0"/>
              <a:buChar char="•"/>
              <a:defRPr sz="2000" baseline="0">
                <a:solidFill>
                  <a:srgbClr val="5D8298"/>
                </a:solidFill>
                <a:latin typeface="Calibri" charset="0"/>
                <a:ea typeface="Calibri" charset="0"/>
                <a:cs typeface="Calibri" charset="0"/>
              </a:defRPr>
            </a:lvl3pPr>
            <a:lvl4pPr marL="1714500" indent="-342900">
              <a:buFont typeface="Arial" charset="0"/>
              <a:buChar char="•"/>
              <a:defRPr sz="2000">
                <a:latin typeface="Calibri" charset="0"/>
                <a:ea typeface="Calibri" charset="0"/>
                <a:cs typeface="Calibri" charset="0"/>
              </a:defRPr>
            </a:lvl4pPr>
            <a:lvl5pPr marL="2171700" indent="-342900">
              <a:buFont typeface="Arial" charset="0"/>
              <a:buChar char="•"/>
              <a:defRPr>
                <a:latin typeface="Calibri" charset="0"/>
                <a:ea typeface="Calibri" charset="0"/>
                <a:cs typeface="Calibri" charset="0"/>
              </a:defRPr>
            </a:lvl5pPr>
          </a:lstStyle>
          <a:p>
            <a:r>
              <a:rPr lang="en-GB" noProof="0" dirty="0"/>
              <a:t>Add text</a:t>
            </a:r>
          </a:p>
          <a:p>
            <a:endParaRPr lang="en-GB" noProof="0" dirty="0"/>
          </a:p>
        </p:txBody>
      </p:sp>
      <p:sp>
        <p:nvSpPr>
          <p:cNvPr id="15" name="Espace réservé du texte 4"/>
          <p:cNvSpPr>
            <a:spLocks noGrp="1"/>
          </p:cNvSpPr>
          <p:nvPr>
            <p:ph type="body" sz="half" idx="13" hasCustomPrompt="1"/>
          </p:nvPr>
        </p:nvSpPr>
        <p:spPr>
          <a:xfrm>
            <a:off x="621213" y="2348880"/>
            <a:ext cx="5186755" cy="3539949"/>
          </a:xfrm>
          <a:prstGeom prst="rect">
            <a:avLst/>
          </a:prstGeom>
        </p:spPr>
        <p:txBody>
          <a:bodyPr lIns="0" tIns="0" rIns="0" bIns="0"/>
          <a:lstStyle>
            <a:lvl1pPr marL="342900" indent="-342900">
              <a:buFont typeface="Arial" charset="0"/>
              <a:buChar char="•"/>
              <a:defRPr sz="2000" baseline="0">
                <a:solidFill>
                  <a:srgbClr val="5D8298"/>
                </a:solidFill>
                <a:latin typeface="Arial" panose="020B0604020202020204" pitchFamily="34" charset="0"/>
                <a:cs typeface="Arial" panose="020B0604020202020204" pitchFamily="34" charset="0"/>
              </a:defRPr>
            </a:lvl1pPr>
            <a:lvl2pPr marL="800100" indent="-342900">
              <a:buFont typeface="Arial" charset="0"/>
              <a:buChar char="•"/>
              <a:defRPr sz="2000">
                <a:solidFill>
                  <a:srgbClr val="5D8298"/>
                </a:solidFill>
              </a:defRPr>
            </a:lvl2pPr>
            <a:lvl3pPr marL="1257300" indent="-342900">
              <a:buFont typeface="Arial" charset="0"/>
              <a:buChar char="•"/>
              <a:defRPr sz="2000" baseline="0">
                <a:solidFill>
                  <a:srgbClr val="5D8298"/>
                </a:solidFill>
              </a:defRPr>
            </a:lvl3pPr>
            <a:lvl4pPr marL="1714500" indent="-342900">
              <a:buFont typeface="Arial" charset="0"/>
              <a:buChar char="•"/>
              <a:defRPr sz="2000"/>
            </a:lvl4pPr>
            <a:lvl5pPr marL="2171700" indent="-342900">
              <a:buFont typeface="Arial" charset="0"/>
              <a:buChar char="•"/>
              <a:defRPr/>
            </a:lvl5pPr>
          </a:lstStyle>
          <a:p>
            <a:r>
              <a:rPr lang="en-GB" noProof="0" dirty="0"/>
              <a:t>Add text</a:t>
            </a:r>
          </a:p>
        </p:txBody>
      </p:sp>
      <p:sp>
        <p:nvSpPr>
          <p:cNvPr id="12" name="Espace réservé du texte 16"/>
          <p:cNvSpPr>
            <a:spLocks noGrp="1"/>
          </p:cNvSpPr>
          <p:nvPr>
            <p:ph type="body" sz="quarter" idx="11" hasCustomPrompt="1"/>
          </p:nvPr>
        </p:nvSpPr>
        <p:spPr>
          <a:xfrm>
            <a:off x="621215" y="260350"/>
            <a:ext cx="10961184" cy="865188"/>
          </a:xfrm>
          <a:prstGeom prst="rect">
            <a:avLst/>
          </a:prstGeom>
        </p:spPr>
        <p:txBody>
          <a:bodyPr lIns="0" tIns="0" rIns="0" bIns="0"/>
          <a:lstStyle>
            <a:lvl1pPr marL="0" indent="0">
              <a:buNone/>
              <a:defRPr sz="3200" b="1" cap="all" spc="100" baseline="0">
                <a:solidFill>
                  <a:srgbClr val="5D8298"/>
                </a:solidFill>
                <a:latin typeface="Arial" panose="020B0604020202020204" pitchFamily="34" charset="0"/>
                <a:ea typeface="Arial" panose="020B0604020202020204" pitchFamily="34" charset="0"/>
                <a:cs typeface="Arial" panose="020B0604020202020204" pitchFamily="34" charset="0"/>
              </a:defRPr>
            </a:lvl1pPr>
          </a:lstStyle>
          <a:p>
            <a:pPr lvl="0"/>
            <a:r>
              <a:rPr lang="en-GB" noProof="0" dirty="0"/>
              <a:t>ADD TEXT</a:t>
            </a:r>
          </a:p>
        </p:txBody>
      </p:sp>
      <p:sp>
        <p:nvSpPr>
          <p:cNvPr id="21" name="Espace réservé du texte 16"/>
          <p:cNvSpPr>
            <a:spLocks noGrp="1"/>
          </p:cNvSpPr>
          <p:nvPr>
            <p:ph type="body" sz="quarter" idx="14" hasCustomPrompt="1"/>
          </p:nvPr>
        </p:nvSpPr>
        <p:spPr>
          <a:xfrm>
            <a:off x="6158414" y="1408029"/>
            <a:ext cx="5423985" cy="710664"/>
          </a:xfrm>
          <a:prstGeom prst="rect">
            <a:avLst/>
          </a:prstGeom>
        </p:spPr>
        <p:txBody>
          <a:bodyPr lIns="0" tIns="0" rIns="0" bIns="0"/>
          <a:lstStyle>
            <a:lvl1pPr marL="0" indent="0">
              <a:buNone/>
              <a:defRPr sz="2000" b="1" cap="all" spc="100" baseline="0">
                <a:solidFill>
                  <a:srgbClr val="C7573C"/>
                </a:solidFill>
                <a:latin typeface="Arial" panose="020B0604020202020204" pitchFamily="34" charset="0"/>
                <a:ea typeface="Arial" panose="020B0604020202020204" pitchFamily="34" charset="0"/>
                <a:cs typeface="Arial" panose="020B0604020202020204" pitchFamily="34" charset="0"/>
              </a:defRPr>
            </a:lvl1pPr>
          </a:lstStyle>
          <a:p>
            <a:pPr lvl="0"/>
            <a:r>
              <a:rPr lang="en-GB" noProof="0" dirty="0"/>
              <a:t>ADD TEXT</a:t>
            </a:r>
          </a:p>
        </p:txBody>
      </p:sp>
      <p:sp>
        <p:nvSpPr>
          <p:cNvPr id="11" name="Content Placeholder 5">
            <a:extLst>
              <a:ext uri="{FF2B5EF4-FFF2-40B4-BE49-F238E27FC236}">
                <a16:creationId xmlns:a16="http://schemas.microsoft.com/office/drawing/2014/main" id="{CE3E2C06-97AD-9943-860F-21FF17408A81}"/>
              </a:ext>
            </a:extLst>
          </p:cNvPr>
          <p:cNvSpPr>
            <a:spLocks noGrp="1"/>
          </p:cNvSpPr>
          <p:nvPr>
            <p:ph sz="quarter" idx="15"/>
          </p:nvPr>
        </p:nvSpPr>
        <p:spPr>
          <a:xfrm>
            <a:off x="620183" y="6356351"/>
            <a:ext cx="10180339" cy="365125"/>
          </a:xfrm>
          <a:prstGeom prst="rect">
            <a:avLst/>
          </a:prstGeom>
        </p:spPr>
        <p:txBody>
          <a:bodyPr anchor="ctr" anchorCtr="0">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
        <p:nvSpPr>
          <p:cNvPr id="3" name="Espace réservé du numéro de diapositive 6">
            <a:extLst>
              <a:ext uri="{FF2B5EF4-FFF2-40B4-BE49-F238E27FC236}">
                <a16:creationId xmlns:a16="http://schemas.microsoft.com/office/drawing/2014/main" id="{D6CA05CE-B195-452D-06B9-25AE07E63969}"/>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Tree>
    <p:extLst>
      <p:ext uri="{BB962C8B-B14F-4D97-AF65-F5344CB8AC3E}">
        <p14:creationId xmlns:p14="http://schemas.microsoft.com/office/powerpoint/2010/main" val="1369356620"/>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3_Disposition personnalisée">
    <p:spTree>
      <p:nvGrpSpPr>
        <p:cNvPr id="1" name=""/>
        <p:cNvGrpSpPr/>
        <p:nvPr/>
      </p:nvGrpSpPr>
      <p:grpSpPr>
        <a:xfrm>
          <a:off x="0" y="0"/>
          <a:ext cx="0" cy="0"/>
          <a:chOff x="0" y="0"/>
          <a:chExt cx="0" cy="0"/>
        </a:xfrm>
      </p:grpSpPr>
      <p:pic>
        <p:nvPicPr>
          <p:cNvPr id="100" name="Graphic 99">
            <a:extLst>
              <a:ext uri="{FF2B5EF4-FFF2-40B4-BE49-F238E27FC236}">
                <a16:creationId xmlns:a16="http://schemas.microsoft.com/office/drawing/2014/main" id="{DF1D811A-1BB8-B443-83D1-5115FF1AAB2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837204" y="810930"/>
            <a:ext cx="9306370" cy="4471395"/>
          </a:xfrm>
          <a:prstGeom prst="rect">
            <a:avLst/>
          </a:prstGeom>
        </p:spPr>
      </p:pic>
      <p:sp>
        <p:nvSpPr>
          <p:cNvPr id="39" name="Titre 1">
            <a:extLst>
              <a:ext uri="{FF2B5EF4-FFF2-40B4-BE49-F238E27FC236}">
                <a16:creationId xmlns:a16="http://schemas.microsoft.com/office/drawing/2014/main" id="{F09C896A-B4EB-0F4C-96F4-8F31B99B4C0A}"/>
              </a:ext>
            </a:extLst>
          </p:cNvPr>
          <p:cNvSpPr txBox="1">
            <a:spLocks/>
          </p:cNvSpPr>
          <p:nvPr userDrawn="1"/>
        </p:nvSpPr>
        <p:spPr>
          <a:xfrm>
            <a:off x="323528" y="3978378"/>
            <a:ext cx="4536504" cy="709423"/>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400" b="1" noProof="0" dirty="0">
                <a:solidFill>
                  <a:srgbClr val="C6573B"/>
                </a:solidFill>
                <a:latin typeface="Arial" panose="020B0604020202020204" pitchFamily="34" charset="0"/>
                <a:ea typeface="Calibri" charset="0"/>
                <a:cs typeface="Arial" panose="020B0604020202020204" pitchFamily="34" charset="0"/>
              </a:rPr>
              <a:t>Dr. Antoine Lacombe </a:t>
            </a:r>
            <a:r>
              <a:rPr lang="en-GB" sz="1100" b="1" noProof="0" dirty="0">
                <a:solidFill>
                  <a:srgbClr val="C6573B"/>
                </a:solidFill>
                <a:latin typeface="Arial" panose="020B0604020202020204" pitchFamily="34" charset="0"/>
                <a:ea typeface="Calibri" charset="0"/>
                <a:cs typeface="Arial" panose="020B0604020202020204" pitchFamily="34" charset="0"/>
              </a:rPr>
              <a:t>Pharm D, MBA</a:t>
            </a:r>
            <a:endParaRPr kumimoji="0" lang="en-GB" sz="1100" b="0" i="0" u="sng" strike="noStrike" kern="1200" cap="none" spc="0" normalizeH="0" baseline="0" noProof="0" dirty="0">
              <a:ln>
                <a:noFill/>
              </a:ln>
              <a:solidFill>
                <a:srgbClr val="C6573B"/>
              </a:solidFill>
              <a:effectLst/>
              <a:uLnTx/>
              <a:uFillTx/>
              <a:latin typeface="Arial" panose="020B0604020202020204" pitchFamily="34" charset="0"/>
              <a:ea typeface="Calibri" charset="0"/>
              <a:cs typeface="Arial" panose="020B0604020202020204" pitchFamily="34" charset="0"/>
            </a:endParaRPr>
          </a:p>
        </p:txBody>
      </p:sp>
      <p:sp>
        <p:nvSpPr>
          <p:cNvPr id="40" name="Titre 1">
            <a:extLst>
              <a:ext uri="{FF2B5EF4-FFF2-40B4-BE49-F238E27FC236}">
                <a16:creationId xmlns:a16="http://schemas.microsoft.com/office/drawing/2014/main" id="{A8E7D5AF-6FD1-7040-B008-F83A2A24EA4D}"/>
              </a:ext>
            </a:extLst>
          </p:cNvPr>
          <p:cNvSpPr txBox="1">
            <a:spLocks/>
          </p:cNvSpPr>
          <p:nvPr userDrawn="1"/>
        </p:nvSpPr>
        <p:spPr>
          <a:xfrm>
            <a:off x="787828" y="4475570"/>
            <a:ext cx="4536504" cy="382407"/>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400" b="0" noProof="0" dirty="0">
                <a:solidFill>
                  <a:srgbClr val="5D8298"/>
                </a:solidFill>
                <a:latin typeface="Arial" panose="020B0604020202020204" pitchFamily="34" charset="0"/>
                <a:ea typeface="Calibri" charset="0"/>
                <a:cs typeface="Arial" panose="020B0604020202020204" pitchFamily="34" charset="0"/>
              </a:rPr>
              <a:t>+41 79 529 42 79</a:t>
            </a:r>
            <a:endParaRPr kumimoji="0" lang="en-GB" sz="1400" b="0" i="0" u="sng"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endParaRPr>
          </a:p>
        </p:txBody>
      </p:sp>
      <p:sp>
        <p:nvSpPr>
          <p:cNvPr id="41" name="Titre 1">
            <a:extLst>
              <a:ext uri="{FF2B5EF4-FFF2-40B4-BE49-F238E27FC236}">
                <a16:creationId xmlns:a16="http://schemas.microsoft.com/office/drawing/2014/main" id="{73745878-0F7C-304D-845D-4B21028F25EB}"/>
              </a:ext>
            </a:extLst>
          </p:cNvPr>
          <p:cNvSpPr txBox="1">
            <a:spLocks/>
          </p:cNvSpPr>
          <p:nvPr userDrawn="1"/>
        </p:nvSpPr>
        <p:spPr>
          <a:xfrm>
            <a:off x="348739" y="1556792"/>
            <a:ext cx="4797678" cy="1030504"/>
          </a:xfrm>
          <a:prstGeom prst="rect">
            <a:avLst/>
          </a:prstGeom>
        </p:spPr>
        <p:txBody>
          <a:bodyPr vert="horz" lIns="91440" tIns="45720" rIns="91440" bIns="45720" rtlCol="0" anchor="t">
            <a:normAutofit fontScale="92500" lnSpcReduction="10000"/>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800" b="0" i="0" u="none"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rPr>
              <a:t>COR2ED</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800" b="0" i="0" u="none"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rPr>
              <a:t>Bodenackerstrasse 17</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800" b="0" i="0" u="none"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rPr>
              <a:t>4103 Bottmingen </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800" b="0" i="0" u="none"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rPr>
              <a:t>SWITZERLAND</a:t>
            </a:r>
          </a:p>
        </p:txBody>
      </p:sp>
      <p:sp>
        <p:nvSpPr>
          <p:cNvPr id="44" name="Titre 1">
            <a:extLst>
              <a:ext uri="{FF2B5EF4-FFF2-40B4-BE49-F238E27FC236}">
                <a16:creationId xmlns:a16="http://schemas.microsoft.com/office/drawing/2014/main" id="{F7C54033-9E09-284F-8683-746A9AA872EC}"/>
              </a:ext>
            </a:extLst>
          </p:cNvPr>
          <p:cNvSpPr txBox="1">
            <a:spLocks/>
          </p:cNvSpPr>
          <p:nvPr userDrawn="1"/>
        </p:nvSpPr>
        <p:spPr>
          <a:xfrm>
            <a:off x="323528" y="2628273"/>
            <a:ext cx="4536504" cy="709423"/>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400" b="1" noProof="0" dirty="0">
                <a:solidFill>
                  <a:srgbClr val="C6573B"/>
                </a:solidFill>
                <a:latin typeface="Arial" panose="020B0604020202020204" pitchFamily="34" charset="0"/>
                <a:ea typeface="Calibri" charset="0"/>
                <a:cs typeface="Arial" panose="020B0604020202020204" pitchFamily="34" charset="0"/>
              </a:rPr>
              <a:t>Dr. Froukje Sosef </a:t>
            </a:r>
            <a:r>
              <a:rPr lang="en-GB" sz="1100" b="1" noProof="0" dirty="0">
                <a:solidFill>
                  <a:srgbClr val="C6573B"/>
                </a:solidFill>
                <a:latin typeface="Arial" panose="020B0604020202020204" pitchFamily="34" charset="0"/>
                <a:ea typeface="Calibri" charset="0"/>
                <a:cs typeface="Arial" panose="020B0604020202020204" pitchFamily="34" charset="0"/>
              </a:rPr>
              <a:t>MD</a:t>
            </a:r>
            <a:endParaRPr kumimoji="0" lang="en-GB" sz="1100" b="0" i="0" u="sng" strike="noStrike" kern="1200" cap="none" spc="0" normalizeH="0" baseline="0" noProof="0" dirty="0">
              <a:ln>
                <a:noFill/>
              </a:ln>
              <a:solidFill>
                <a:srgbClr val="C6573B"/>
              </a:solidFill>
              <a:effectLst/>
              <a:uLnTx/>
              <a:uFillTx/>
              <a:latin typeface="Arial" panose="020B0604020202020204" pitchFamily="34" charset="0"/>
              <a:ea typeface="Calibri" charset="0"/>
              <a:cs typeface="Arial" panose="020B0604020202020204" pitchFamily="34" charset="0"/>
            </a:endParaRPr>
          </a:p>
        </p:txBody>
      </p:sp>
      <p:sp>
        <p:nvSpPr>
          <p:cNvPr id="45" name="Titre 1">
            <a:extLst>
              <a:ext uri="{FF2B5EF4-FFF2-40B4-BE49-F238E27FC236}">
                <a16:creationId xmlns:a16="http://schemas.microsoft.com/office/drawing/2014/main" id="{84FD7633-899B-3848-83B9-1E3BDDF4FDEE}"/>
              </a:ext>
            </a:extLst>
          </p:cNvPr>
          <p:cNvSpPr txBox="1">
            <a:spLocks/>
          </p:cNvSpPr>
          <p:nvPr userDrawn="1"/>
        </p:nvSpPr>
        <p:spPr>
          <a:xfrm>
            <a:off x="787828" y="3114282"/>
            <a:ext cx="4536504" cy="382407"/>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400" b="0" noProof="0" dirty="0">
                <a:solidFill>
                  <a:srgbClr val="5D8298"/>
                </a:solidFill>
                <a:latin typeface="Arial" panose="020B0604020202020204" pitchFamily="34" charset="0"/>
                <a:ea typeface="Calibri" charset="0"/>
                <a:cs typeface="Arial" panose="020B0604020202020204" pitchFamily="34" charset="0"/>
              </a:rPr>
              <a:t>+31 6 2324 3636</a:t>
            </a:r>
            <a:endParaRPr kumimoji="0" lang="en-GB" sz="1400" b="0" i="0" u="sng"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endParaRPr>
          </a:p>
        </p:txBody>
      </p:sp>
      <p:grpSp>
        <p:nvGrpSpPr>
          <p:cNvPr id="46" name="Group 45">
            <a:extLst>
              <a:ext uri="{FF2B5EF4-FFF2-40B4-BE49-F238E27FC236}">
                <a16:creationId xmlns:a16="http://schemas.microsoft.com/office/drawing/2014/main" id="{D79F12A3-F14C-5840-B136-EC73E318C109}"/>
              </a:ext>
            </a:extLst>
          </p:cNvPr>
          <p:cNvGrpSpPr/>
          <p:nvPr userDrawn="1"/>
        </p:nvGrpSpPr>
        <p:grpSpPr>
          <a:xfrm>
            <a:off x="418902" y="3063588"/>
            <a:ext cx="356400" cy="356400"/>
            <a:chOff x="761970" y="3386221"/>
            <a:chExt cx="356400" cy="356400"/>
          </a:xfrm>
        </p:grpSpPr>
        <p:sp>
          <p:nvSpPr>
            <p:cNvPr id="47" name="Oval 46">
              <a:extLst>
                <a:ext uri="{FF2B5EF4-FFF2-40B4-BE49-F238E27FC236}">
                  <a16:creationId xmlns:a16="http://schemas.microsoft.com/office/drawing/2014/main" id="{FE4F17C8-19D7-C040-A304-FDDCE818C189}"/>
                </a:ext>
              </a:extLst>
            </p:cNvPr>
            <p:cNvSpPr/>
            <p:nvPr userDrawn="1"/>
          </p:nvSpPr>
          <p:spPr>
            <a:xfrm>
              <a:off x="761970" y="3386221"/>
              <a:ext cx="356400" cy="356400"/>
            </a:xfrm>
            <a:prstGeom prst="ellipse">
              <a:avLst/>
            </a:prstGeom>
            <a:solidFill>
              <a:srgbClr val="C657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latin typeface="Arial" panose="020B0604020202020204" pitchFamily="34" charset="0"/>
                <a:cs typeface="Arial" panose="020B0604020202020204" pitchFamily="34" charset="0"/>
              </a:endParaRPr>
            </a:p>
          </p:txBody>
        </p:sp>
        <p:pic>
          <p:nvPicPr>
            <p:cNvPr id="48" name="Graphic 47" descr="Speaker Phone">
              <a:extLst>
                <a:ext uri="{FF2B5EF4-FFF2-40B4-BE49-F238E27FC236}">
                  <a16:creationId xmlns:a16="http://schemas.microsoft.com/office/drawing/2014/main" id="{751B5200-FBC9-5C4E-8A34-90C2075D5CC4}"/>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83725" y="3406712"/>
              <a:ext cx="310320" cy="310320"/>
            </a:xfrm>
            <a:prstGeom prst="rect">
              <a:avLst/>
            </a:prstGeom>
          </p:spPr>
        </p:pic>
      </p:grpSp>
      <p:sp>
        <p:nvSpPr>
          <p:cNvPr id="49" name="Oval 48">
            <a:extLst>
              <a:ext uri="{FF2B5EF4-FFF2-40B4-BE49-F238E27FC236}">
                <a16:creationId xmlns:a16="http://schemas.microsoft.com/office/drawing/2014/main" id="{FE71A723-9BA9-F044-A53D-ADF05AFC5AA2}"/>
              </a:ext>
            </a:extLst>
          </p:cNvPr>
          <p:cNvSpPr/>
          <p:nvPr userDrawn="1"/>
        </p:nvSpPr>
        <p:spPr>
          <a:xfrm>
            <a:off x="417732" y="3496009"/>
            <a:ext cx="356400" cy="356400"/>
          </a:xfrm>
          <a:prstGeom prst="ellipse">
            <a:avLst/>
          </a:prstGeom>
          <a:solidFill>
            <a:srgbClr val="C657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latin typeface="Arial" panose="020B0604020202020204" pitchFamily="34" charset="0"/>
              <a:cs typeface="Arial" panose="020B0604020202020204" pitchFamily="34" charset="0"/>
            </a:endParaRPr>
          </a:p>
        </p:txBody>
      </p:sp>
      <p:pic>
        <p:nvPicPr>
          <p:cNvPr id="50" name="Graphic 49" descr="Envelope">
            <a:extLst>
              <a:ext uri="{FF2B5EF4-FFF2-40B4-BE49-F238E27FC236}">
                <a16:creationId xmlns:a16="http://schemas.microsoft.com/office/drawing/2014/main" id="{F8C200D7-7974-0049-910F-515EB075DEE9}"/>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75066" y="3552712"/>
            <a:ext cx="239704" cy="239704"/>
          </a:xfrm>
          <a:prstGeom prst="rect">
            <a:avLst/>
          </a:prstGeom>
        </p:spPr>
      </p:pic>
      <p:grpSp>
        <p:nvGrpSpPr>
          <p:cNvPr id="51" name="Group 50">
            <a:extLst>
              <a:ext uri="{FF2B5EF4-FFF2-40B4-BE49-F238E27FC236}">
                <a16:creationId xmlns:a16="http://schemas.microsoft.com/office/drawing/2014/main" id="{3A2C2405-5B2D-6F40-8BBF-34FEF76A5D69}"/>
              </a:ext>
            </a:extLst>
          </p:cNvPr>
          <p:cNvGrpSpPr/>
          <p:nvPr userDrawn="1"/>
        </p:nvGrpSpPr>
        <p:grpSpPr>
          <a:xfrm>
            <a:off x="423995" y="4414481"/>
            <a:ext cx="356400" cy="356400"/>
            <a:chOff x="761970" y="3386221"/>
            <a:chExt cx="356400" cy="356400"/>
          </a:xfrm>
        </p:grpSpPr>
        <p:sp>
          <p:nvSpPr>
            <p:cNvPr id="52" name="Oval 51">
              <a:extLst>
                <a:ext uri="{FF2B5EF4-FFF2-40B4-BE49-F238E27FC236}">
                  <a16:creationId xmlns:a16="http://schemas.microsoft.com/office/drawing/2014/main" id="{D89D4FEE-DF12-7C4D-B567-B229BFAFD4AE}"/>
                </a:ext>
              </a:extLst>
            </p:cNvPr>
            <p:cNvSpPr/>
            <p:nvPr userDrawn="1"/>
          </p:nvSpPr>
          <p:spPr>
            <a:xfrm>
              <a:off x="761970" y="3386221"/>
              <a:ext cx="356400" cy="356400"/>
            </a:xfrm>
            <a:prstGeom prst="ellipse">
              <a:avLst/>
            </a:prstGeom>
            <a:solidFill>
              <a:srgbClr val="C657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latin typeface="Arial" panose="020B0604020202020204" pitchFamily="34" charset="0"/>
                <a:cs typeface="Arial" panose="020B0604020202020204" pitchFamily="34" charset="0"/>
              </a:endParaRPr>
            </a:p>
          </p:txBody>
        </p:sp>
        <p:pic>
          <p:nvPicPr>
            <p:cNvPr id="53" name="Graphic 52" descr="Speaker Phone">
              <a:extLst>
                <a:ext uri="{FF2B5EF4-FFF2-40B4-BE49-F238E27FC236}">
                  <a16:creationId xmlns:a16="http://schemas.microsoft.com/office/drawing/2014/main" id="{650C6CBF-1D07-FD40-84AC-64417780DC1D}"/>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83725" y="3406712"/>
              <a:ext cx="310320" cy="310320"/>
            </a:xfrm>
            <a:prstGeom prst="rect">
              <a:avLst/>
            </a:prstGeom>
          </p:spPr>
        </p:pic>
      </p:grpSp>
      <p:sp>
        <p:nvSpPr>
          <p:cNvPr id="54" name="Oval 53">
            <a:extLst>
              <a:ext uri="{FF2B5EF4-FFF2-40B4-BE49-F238E27FC236}">
                <a16:creationId xmlns:a16="http://schemas.microsoft.com/office/drawing/2014/main" id="{64B298E5-A30A-CC47-9E10-2137C71F83BA}"/>
              </a:ext>
            </a:extLst>
          </p:cNvPr>
          <p:cNvSpPr/>
          <p:nvPr userDrawn="1"/>
        </p:nvSpPr>
        <p:spPr>
          <a:xfrm>
            <a:off x="422825" y="4846902"/>
            <a:ext cx="356400" cy="356400"/>
          </a:xfrm>
          <a:prstGeom prst="ellipse">
            <a:avLst/>
          </a:prstGeom>
          <a:solidFill>
            <a:srgbClr val="C657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latin typeface="Arial" panose="020B0604020202020204" pitchFamily="34" charset="0"/>
              <a:cs typeface="Arial" panose="020B0604020202020204" pitchFamily="34" charset="0"/>
            </a:endParaRPr>
          </a:p>
        </p:txBody>
      </p:sp>
      <p:pic>
        <p:nvPicPr>
          <p:cNvPr id="55" name="Graphic 54" descr="Envelope">
            <a:extLst>
              <a:ext uri="{FF2B5EF4-FFF2-40B4-BE49-F238E27FC236}">
                <a16:creationId xmlns:a16="http://schemas.microsoft.com/office/drawing/2014/main" id="{DBF0C6DA-DD89-E246-9F87-ECB01B87D414}"/>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82343" y="4902641"/>
            <a:ext cx="239704" cy="239704"/>
          </a:xfrm>
          <a:prstGeom prst="rect">
            <a:avLst/>
          </a:prstGeom>
        </p:spPr>
      </p:pic>
      <p:sp>
        <p:nvSpPr>
          <p:cNvPr id="56" name="Titre 1">
            <a:extLst>
              <a:ext uri="{FF2B5EF4-FFF2-40B4-BE49-F238E27FC236}">
                <a16:creationId xmlns:a16="http://schemas.microsoft.com/office/drawing/2014/main" id="{C9664B77-FEC8-A64D-9402-16DF0F5288C1}"/>
              </a:ext>
            </a:extLst>
          </p:cNvPr>
          <p:cNvSpPr txBox="1">
            <a:spLocks/>
          </p:cNvSpPr>
          <p:nvPr userDrawn="1"/>
        </p:nvSpPr>
        <p:spPr>
          <a:xfrm>
            <a:off x="787828" y="4885348"/>
            <a:ext cx="4536504" cy="382407"/>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400" b="0" noProof="0" dirty="0">
                <a:solidFill>
                  <a:srgbClr val="5D8298"/>
                </a:solidFill>
                <a:latin typeface="Arial" panose="020B0604020202020204" pitchFamily="34" charset="0"/>
                <a:ea typeface="Calibri" charset="0"/>
                <a:cs typeface="Arial" panose="020B0604020202020204" pitchFamily="34" charset="0"/>
              </a:rPr>
              <a:t>antoine.lacombe@cor2ed.com</a:t>
            </a:r>
            <a:endParaRPr kumimoji="0" lang="en-GB" sz="1400" b="0" i="0" u="sng"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endParaRPr>
          </a:p>
        </p:txBody>
      </p:sp>
      <p:sp>
        <p:nvSpPr>
          <p:cNvPr id="57" name="Titre 1">
            <a:extLst>
              <a:ext uri="{FF2B5EF4-FFF2-40B4-BE49-F238E27FC236}">
                <a16:creationId xmlns:a16="http://schemas.microsoft.com/office/drawing/2014/main" id="{C72A4E22-E601-2041-8DFB-7B91BDD401EB}"/>
              </a:ext>
            </a:extLst>
          </p:cNvPr>
          <p:cNvSpPr txBox="1">
            <a:spLocks/>
          </p:cNvSpPr>
          <p:nvPr userDrawn="1"/>
        </p:nvSpPr>
        <p:spPr>
          <a:xfrm>
            <a:off x="787828" y="3557513"/>
            <a:ext cx="4536504" cy="382407"/>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400" b="0" noProof="0" dirty="0">
                <a:solidFill>
                  <a:srgbClr val="5D8298"/>
                </a:solidFill>
                <a:latin typeface="Arial" panose="020B0604020202020204" pitchFamily="34" charset="0"/>
                <a:ea typeface="Calibri" charset="0"/>
                <a:cs typeface="Arial" panose="020B0604020202020204" pitchFamily="34" charset="0"/>
              </a:rPr>
              <a:t>froukje.sosef@cor2ed.com</a:t>
            </a:r>
            <a:endParaRPr kumimoji="0" lang="en-GB" sz="1400" b="0" i="0" u="sng"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endParaRPr>
          </a:p>
        </p:txBody>
      </p:sp>
      <p:pic>
        <p:nvPicPr>
          <p:cNvPr id="3" name="Picture 2">
            <a:extLst>
              <a:ext uri="{FF2B5EF4-FFF2-40B4-BE49-F238E27FC236}">
                <a16:creationId xmlns:a16="http://schemas.microsoft.com/office/drawing/2014/main" id="{D3F2175B-6FCA-AB4B-BB07-12AFD9A7158E}"/>
              </a:ext>
            </a:extLst>
          </p:cNvPr>
          <p:cNvPicPr>
            <a:picLocks noChangeAspect="1"/>
          </p:cNvPicPr>
          <p:nvPr userDrawn="1"/>
        </p:nvPicPr>
        <p:blipFill>
          <a:blip r:embed="rId8"/>
          <a:stretch>
            <a:fillRect/>
          </a:stretch>
        </p:blipFill>
        <p:spPr>
          <a:xfrm>
            <a:off x="429164" y="951062"/>
            <a:ext cx="1914541" cy="509238"/>
          </a:xfrm>
          <a:prstGeom prst="rect">
            <a:avLst/>
          </a:prstGeom>
        </p:spPr>
      </p:pic>
      <p:sp>
        <p:nvSpPr>
          <p:cNvPr id="23" name="Titre 1">
            <a:extLst>
              <a:ext uri="{FF2B5EF4-FFF2-40B4-BE49-F238E27FC236}">
                <a16:creationId xmlns:a16="http://schemas.microsoft.com/office/drawing/2014/main" id="{C320DC0B-ABBC-0A49-B4AE-127E4E3B626C}"/>
              </a:ext>
            </a:extLst>
          </p:cNvPr>
          <p:cNvSpPr txBox="1">
            <a:spLocks/>
          </p:cNvSpPr>
          <p:nvPr userDrawn="1"/>
        </p:nvSpPr>
        <p:spPr>
          <a:xfrm>
            <a:off x="5087888" y="6404238"/>
            <a:ext cx="6959903" cy="453762"/>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r>
              <a:rPr lang="en-GB" sz="1600" b="1" spc="-30" baseline="0" noProof="0" dirty="0">
                <a:solidFill>
                  <a:schemeClr val="accent1"/>
                </a:solidFill>
                <a:latin typeface="Arial" panose="020B0604020202020204" pitchFamily="34" charset="0"/>
                <a:ea typeface="Calibri" charset="0"/>
                <a:cs typeface="Arial" panose="020B0604020202020204" pitchFamily="34" charset="0"/>
              </a:rPr>
              <a:t>Heading to the heart of Independent Medical Education since 2012</a:t>
            </a:r>
            <a:endParaRPr kumimoji="0" lang="en-GB" sz="1600" b="1" i="0" u="sng" strike="noStrike" kern="1200" cap="none" spc="-30" normalizeH="0" baseline="0" noProof="0" dirty="0">
              <a:ln>
                <a:noFill/>
              </a:ln>
              <a:solidFill>
                <a:schemeClr val="accent1"/>
              </a:solidFill>
              <a:effectLst/>
              <a:uLnTx/>
              <a:uFillTx/>
              <a:latin typeface="Arial" panose="020B0604020202020204" pitchFamily="34" charset="0"/>
              <a:ea typeface="Calibri" charset="0"/>
              <a:cs typeface="Arial" panose="020B0604020202020204" pitchFamily="34" charset="0"/>
            </a:endParaRPr>
          </a:p>
        </p:txBody>
      </p:sp>
      <p:pic>
        <p:nvPicPr>
          <p:cNvPr id="22" name="Picture 21">
            <a:extLst>
              <a:ext uri="{FF2B5EF4-FFF2-40B4-BE49-F238E27FC236}">
                <a16:creationId xmlns:a16="http://schemas.microsoft.com/office/drawing/2014/main" id="{2F79982A-8AC7-B74E-9EA1-C749F4937718}"/>
              </a:ext>
            </a:extLst>
          </p:cNvPr>
          <p:cNvPicPr>
            <a:picLocks noChangeAspect="1"/>
          </p:cNvPicPr>
          <p:nvPr userDrawn="1"/>
        </p:nvPicPr>
        <p:blipFill rotWithShape="1">
          <a:blip r:embed="rId9"/>
          <a:srcRect r="65695"/>
          <a:stretch/>
        </p:blipFill>
        <p:spPr>
          <a:xfrm>
            <a:off x="300854" y="1562275"/>
            <a:ext cx="3012116" cy="3756787"/>
          </a:xfrm>
          <a:prstGeom prst="rect">
            <a:avLst/>
          </a:prstGeom>
        </p:spPr>
      </p:pic>
      <p:sp>
        <p:nvSpPr>
          <p:cNvPr id="24" name="TextBox 23">
            <a:extLst>
              <a:ext uri="{FF2B5EF4-FFF2-40B4-BE49-F238E27FC236}">
                <a16:creationId xmlns:a16="http://schemas.microsoft.com/office/drawing/2014/main" id="{427872BE-4EBB-BA49-A46A-FC3A5E900913}"/>
              </a:ext>
            </a:extLst>
          </p:cNvPr>
          <p:cNvSpPr txBox="1"/>
          <p:nvPr userDrawn="1"/>
        </p:nvSpPr>
        <p:spPr>
          <a:xfrm>
            <a:off x="784423" y="5519140"/>
            <a:ext cx="2603950" cy="383182"/>
          </a:xfrm>
          <a:prstGeom prst="rect">
            <a:avLst/>
          </a:prstGeom>
          <a:noFill/>
        </p:spPr>
        <p:txBody>
          <a:bodyPr wrap="square" rtlCol="0">
            <a:spAutoFit/>
          </a:bodyPr>
          <a:lstStyle/>
          <a:p>
            <a:pPr>
              <a:lnSpc>
                <a:spcPct val="90000"/>
              </a:lnSpc>
            </a:pPr>
            <a:r>
              <a:rPr lang="en-GB" sz="900" b="1" dirty="0">
                <a:solidFill>
                  <a:schemeClr val="tx2"/>
                </a:solidFill>
                <a:latin typeface="Arial" panose="020B0604020202020204" pitchFamily="34" charset="0"/>
                <a:ea typeface="Aileron" charset="0"/>
                <a:cs typeface="Arial" panose="020B0604020202020204" pitchFamily="34" charset="0"/>
              </a:rPr>
              <a:t>Connect on</a:t>
            </a:r>
          </a:p>
          <a:p>
            <a:pPr>
              <a:lnSpc>
                <a:spcPct val="90000"/>
              </a:lnSpc>
            </a:pPr>
            <a:r>
              <a:rPr lang="en-GB" sz="1200" dirty="0">
                <a:solidFill>
                  <a:schemeClr val="tx2"/>
                </a:solidFill>
                <a:latin typeface="Arial" panose="020B0604020202020204" pitchFamily="34" charset="0"/>
                <a:ea typeface="Aileron" charset="0"/>
                <a:cs typeface="Arial" panose="020B0604020202020204" pitchFamily="34" charset="0"/>
              </a:rPr>
              <a:t>LinkedIn </a:t>
            </a:r>
            <a:r>
              <a:rPr lang="en-GB" sz="1200" dirty="0">
                <a:hlinkClick r:id="rId10"/>
              </a:rPr>
              <a:t>@DERMATOLOGYCONNECT</a:t>
            </a:r>
            <a:endParaRPr lang="en-GB" sz="1200" dirty="0">
              <a:solidFill>
                <a:schemeClr val="tx2"/>
              </a:solidFill>
              <a:latin typeface="Arial" panose="020B0604020202020204" pitchFamily="34" charset="0"/>
              <a:ea typeface="Aileron" charset="0"/>
              <a:cs typeface="Arial" panose="020B0604020202020204" pitchFamily="34" charset="0"/>
            </a:endParaRPr>
          </a:p>
        </p:txBody>
      </p:sp>
      <p:sp>
        <p:nvSpPr>
          <p:cNvPr id="25" name="TextBox 24">
            <a:extLst>
              <a:ext uri="{FF2B5EF4-FFF2-40B4-BE49-F238E27FC236}">
                <a16:creationId xmlns:a16="http://schemas.microsoft.com/office/drawing/2014/main" id="{EA444874-C0B0-C74D-BD78-708C15438149}"/>
              </a:ext>
            </a:extLst>
          </p:cNvPr>
          <p:cNvSpPr txBox="1"/>
          <p:nvPr userDrawn="1"/>
        </p:nvSpPr>
        <p:spPr>
          <a:xfrm>
            <a:off x="3677819" y="5497848"/>
            <a:ext cx="1862964" cy="431657"/>
          </a:xfrm>
          <a:prstGeom prst="rect">
            <a:avLst/>
          </a:prstGeom>
          <a:noFill/>
        </p:spPr>
        <p:txBody>
          <a:bodyPr wrap="square" rtlCol="0">
            <a:spAutoFit/>
          </a:bodyPr>
          <a:lstStyle/>
          <a:p>
            <a:pPr>
              <a:lnSpc>
                <a:spcPct val="90000"/>
              </a:lnSpc>
            </a:pPr>
            <a:r>
              <a:rPr lang="en-GB" sz="1000" b="1" dirty="0">
                <a:solidFill>
                  <a:schemeClr val="tx2"/>
                </a:solidFill>
                <a:latin typeface="Arial" panose="020B0604020202020204" pitchFamily="34" charset="0"/>
                <a:ea typeface="Aileron" charset="0"/>
                <a:cs typeface="Arial" panose="020B0604020202020204" pitchFamily="34" charset="0"/>
              </a:rPr>
              <a:t>Watch on</a:t>
            </a:r>
          </a:p>
          <a:p>
            <a:pPr>
              <a:lnSpc>
                <a:spcPct val="90000"/>
              </a:lnSpc>
            </a:pPr>
            <a:r>
              <a:rPr lang="en-GB" sz="1400" dirty="0">
                <a:solidFill>
                  <a:schemeClr val="tx2"/>
                </a:solidFill>
                <a:latin typeface="Arial" panose="020B0604020202020204" pitchFamily="34" charset="0"/>
                <a:ea typeface="Aileron" charset="0"/>
                <a:cs typeface="Arial" panose="020B0604020202020204" pitchFamily="34" charset="0"/>
              </a:rPr>
              <a:t>YouTube </a:t>
            </a:r>
            <a:r>
              <a:rPr lang="en-GB" sz="1400" dirty="0">
                <a:solidFill>
                  <a:schemeClr val="tx2"/>
                </a:solidFill>
                <a:latin typeface="Arial" panose="020B0604020202020204" pitchFamily="34" charset="0"/>
                <a:ea typeface="Aileron" charset="0"/>
                <a:cs typeface="Arial" panose="020B0604020202020204" pitchFamily="34" charset="0"/>
                <a:hlinkClick r:id="rId11"/>
              </a:rPr>
              <a:t>@COR2ED</a:t>
            </a:r>
            <a:endParaRPr lang="en-GB" sz="1400" dirty="0">
              <a:solidFill>
                <a:schemeClr val="tx2"/>
              </a:solidFill>
              <a:latin typeface="Arial" panose="020B0604020202020204" pitchFamily="34" charset="0"/>
              <a:ea typeface="Aileron" charset="0"/>
              <a:cs typeface="Arial" panose="020B0604020202020204" pitchFamily="34" charset="0"/>
            </a:endParaRPr>
          </a:p>
        </p:txBody>
      </p:sp>
      <p:sp>
        <p:nvSpPr>
          <p:cNvPr id="26" name="Rounded Rectangle 25">
            <a:extLst>
              <a:ext uri="{FF2B5EF4-FFF2-40B4-BE49-F238E27FC236}">
                <a16:creationId xmlns:a16="http://schemas.microsoft.com/office/drawing/2014/main" id="{A99807B1-5B76-A64B-B52A-94C02C13D7AB}"/>
              </a:ext>
            </a:extLst>
          </p:cNvPr>
          <p:cNvSpPr/>
          <p:nvPr userDrawn="1"/>
        </p:nvSpPr>
        <p:spPr>
          <a:xfrm>
            <a:off x="416331" y="6033094"/>
            <a:ext cx="369911" cy="369769"/>
          </a:xfrm>
          <a:prstGeom prst="roundRect">
            <a:avLst>
              <a:gd name="adj" fmla="val 11151"/>
            </a:avLst>
          </a:prstGeom>
          <a:solidFill>
            <a:srgbClr val="C6573B"/>
          </a:solidFill>
          <a:ln>
            <a:solidFill>
              <a:srgbClr val="C6573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FF8A156A-6630-CA4A-B512-E1F50F476DD1}"/>
              </a:ext>
            </a:extLst>
          </p:cNvPr>
          <p:cNvSpPr txBox="1"/>
          <p:nvPr userDrawn="1"/>
        </p:nvSpPr>
        <p:spPr>
          <a:xfrm>
            <a:off x="805458" y="6013567"/>
            <a:ext cx="1756693" cy="446276"/>
          </a:xfrm>
          <a:prstGeom prst="rect">
            <a:avLst/>
          </a:prstGeom>
          <a:noFill/>
        </p:spPr>
        <p:txBody>
          <a:bodyPr wrap="square" rtlCol="0">
            <a:spAutoFit/>
          </a:bodyPr>
          <a:lstStyle/>
          <a:p>
            <a:pPr>
              <a:lnSpc>
                <a:spcPct val="90000"/>
              </a:lnSpc>
            </a:pPr>
            <a:r>
              <a:rPr lang="en-GB" sz="1000" b="1" dirty="0">
                <a:solidFill>
                  <a:schemeClr val="tx2"/>
                </a:solidFill>
                <a:latin typeface="Arial" panose="020B0604020202020204" pitchFamily="34" charset="0"/>
                <a:ea typeface="Aileron" charset="0"/>
                <a:cs typeface="Arial" panose="020B0604020202020204" pitchFamily="34" charset="0"/>
              </a:rPr>
              <a:t>Visit us at</a:t>
            </a:r>
          </a:p>
          <a:p>
            <a:r>
              <a:rPr lang="en-US" sz="1400" dirty="0">
                <a:solidFill>
                  <a:schemeClr val="tx2"/>
                </a:solidFill>
                <a:latin typeface="Arial" panose="020B0604020202020204" pitchFamily="34" charset="0"/>
                <a:cs typeface="Arial" panose="020B0604020202020204" pitchFamily="34" charset="0"/>
                <a:hlinkClick r:id="rId12"/>
              </a:rPr>
              <a:t>https://cor2ed.com/</a:t>
            </a:r>
            <a:endParaRPr lang="en-GB" sz="1400" dirty="0">
              <a:solidFill>
                <a:schemeClr val="tx2"/>
              </a:solidFill>
              <a:latin typeface="Arial" panose="020B0604020202020204" pitchFamily="34" charset="0"/>
              <a:cs typeface="Arial" panose="020B0604020202020204" pitchFamily="34" charset="0"/>
            </a:endParaRPr>
          </a:p>
        </p:txBody>
      </p:sp>
      <p:sp>
        <p:nvSpPr>
          <p:cNvPr id="28" name="Rectangle 27">
            <a:hlinkClick r:id="rId12"/>
            <a:extLst>
              <a:ext uri="{FF2B5EF4-FFF2-40B4-BE49-F238E27FC236}">
                <a16:creationId xmlns:a16="http://schemas.microsoft.com/office/drawing/2014/main" id="{F02AE768-D7AB-A94B-80FA-A6650544CC9B}"/>
              </a:ext>
            </a:extLst>
          </p:cNvPr>
          <p:cNvSpPr/>
          <p:nvPr userDrawn="1"/>
        </p:nvSpPr>
        <p:spPr>
          <a:xfrm>
            <a:off x="423995" y="6092236"/>
            <a:ext cx="2170834" cy="420239"/>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Arial" panose="020B0604020202020204" pitchFamily="34" charset="0"/>
              <a:cs typeface="Arial" panose="020B0604020202020204" pitchFamily="34" charset="0"/>
            </a:endParaRPr>
          </a:p>
        </p:txBody>
      </p:sp>
      <p:pic>
        <p:nvPicPr>
          <p:cNvPr id="29" name="Graphic 28" descr="World">
            <a:extLst>
              <a:ext uri="{FF2B5EF4-FFF2-40B4-BE49-F238E27FC236}">
                <a16:creationId xmlns:a16="http://schemas.microsoft.com/office/drawing/2014/main" id="{06F46356-6D1C-1A49-AFB9-876266891BA3}"/>
              </a:ext>
            </a:extLst>
          </p:cNvPr>
          <p:cNvPicPr>
            <a:picLocks noChangeAspect="1"/>
          </p:cNvPicPr>
          <p:nvPr userDrawn="1"/>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447989" y="6070903"/>
            <a:ext cx="306593" cy="306593"/>
          </a:xfrm>
          <a:prstGeom prst="rect">
            <a:avLst/>
          </a:prstGeom>
        </p:spPr>
      </p:pic>
      <p:sp>
        <p:nvSpPr>
          <p:cNvPr id="30" name="TextBox 29">
            <a:extLst>
              <a:ext uri="{FF2B5EF4-FFF2-40B4-BE49-F238E27FC236}">
                <a16:creationId xmlns:a16="http://schemas.microsoft.com/office/drawing/2014/main" id="{65C03111-CAAB-3D43-A9E6-ADA046B67BBD}"/>
              </a:ext>
            </a:extLst>
          </p:cNvPr>
          <p:cNvSpPr txBox="1"/>
          <p:nvPr userDrawn="1"/>
        </p:nvSpPr>
        <p:spPr>
          <a:xfrm>
            <a:off x="3687777" y="6033094"/>
            <a:ext cx="2336215" cy="424732"/>
          </a:xfrm>
          <a:prstGeom prst="rect">
            <a:avLst/>
          </a:prstGeom>
          <a:noFill/>
        </p:spPr>
        <p:txBody>
          <a:bodyPr wrap="square" rtlCol="0">
            <a:spAutoFit/>
          </a:bodyPr>
          <a:lstStyle/>
          <a:p>
            <a:pPr>
              <a:lnSpc>
                <a:spcPct val="90000"/>
              </a:lnSpc>
            </a:pPr>
            <a:r>
              <a:rPr lang="en-GB" sz="1000" b="1" dirty="0">
                <a:solidFill>
                  <a:schemeClr val="tx2"/>
                </a:solidFill>
                <a:latin typeface="Arial" panose="020B0604020202020204" pitchFamily="34" charset="0"/>
                <a:ea typeface="Aileron" charset="0"/>
                <a:cs typeface="Arial" panose="020B0604020202020204" pitchFamily="34" charset="0"/>
              </a:rPr>
              <a:t>Follow us on</a:t>
            </a:r>
          </a:p>
          <a:p>
            <a:pPr>
              <a:lnSpc>
                <a:spcPct val="90000"/>
              </a:lnSpc>
            </a:pPr>
            <a:r>
              <a:rPr lang="en-GB" sz="1400" dirty="0">
                <a:solidFill>
                  <a:schemeClr val="tx2"/>
                </a:solidFill>
                <a:latin typeface="Arial" panose="020B0604020202020204" pitchFamily="34" charset="0"/>
                <a:ea typeface="Aileron" charset="0"/>
                <a:cs typeface="Arial" panose="020B0604020202020204" pitchFamily="34" charset="0"/>
              </a:rPr>
              <a:t>X </a:t>
            </a:r>
            <a:r>
              <a:rPr lang="en-GB" sz="1400" dirty="0">
                <a:hlinkClick r:id="rId15"/>
              </a:rPr>
              <a:t>@DERMATOLOGY_CO</a:t>
            </a:r>
            <a:endParaRPr lang="en-GB" sz="1400" u="sng" dirty="0">
              <a:solidFill>
                <a:schemeClr val="accent1"/>
              </a:solidFill>
              <a:latin typeface="Arial" panose="020B0604020202020204" pitchFamily="34" charset="0"/>
              <a:ea typeface="Aileron" charset="0"/>
              <a:cs typeface="Arial" panose="020B0604020202020204" pitchFamily="34" charset="0"/>
            </a:endParaRPr>
          </a:p>
        </p:txBody>
      </p:sp>
      <p:sp>
        <p:nvSpPr>
          <p:cNvPr id="31" name="Rectangle 30">
            <a:hlinkClick r:id="rId16"/>
            <a:extLst>
              <a:ext uri="{FF2B5EF4-FFF2-40B4-BE49-F238E27FC236}">
                <a16:creationId xmlns:a16="http://schemas.microsoft.com/office/drawing/2014/main" id="{9A0346C0-EC87-3C4C-A17B-08C8B6C59587}"/>
              </a:ext>
            </a:extLst>
          </p:cNvPr>
          <p:cNvSpPr/>
          <p:nvPr userDrawn="1"/>
        </p:nvSpPr>
        <p:spPr>
          <a:xfrm>
            <a:off x="3283479" y="6710101"/>
            <a:ext cx="2610581" cy="420239"/>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Arial" panose="020B0604020202020204" pitchFamily="34" charset="0"/>
              <a:cs typeface="Arial" panose="020B0604020202020204" pitchFamily="34" charset="0"/>
            </a:endParaRPr>
          </a:p>
        </p:txBody>
      </p:sp>
      <p:pic>
        <p:nvPicPr>
          <p:cNvPr id="33" name="Graphic 32" descr="Marker with solid fill">
            <a:extLst>
              <a:ext uri="{FF2B5EF4-FFF2-40B4-BE49-F238E27FC236}">
                <a16:creationId xmlns:a16="http://schemas.microsoft.com/office/drawing/2014/main" id="{53807611-342D-8C4A-A14C-80E0271B4401}"/>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3389006" y="1949574"/>
            <a:ext cx="313184" cy="313184"/>
          </a:xfrm>
          <a:prstGeom prst="rect">
            <a:avLst/>
          </a:prstGeom>
        </p:spPr>
      </p:pic>
      <p:pic>
        <p:nvPicPr>
          <p:cNvPr id="34" name="Graphic 33" descr="Marker with solid fill">
            <a:extLst>
              <a:ext uri="{FF2B5EF4-FFF2-40B4-BE49-F238E27FC236}">
                <a16:creationId xmlns:a16="http://schemas.microsoft.com/office/drawing/2014/main" id="{6FBCB460-E274-5A4F-BEBD-A1EDEA7DDE7B}"/>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4149789" y="2084249"/>
            <a:ext cx="313184" cy="313184"/>
          </a:xfrm>
          <a:prstGeom prst="rect">
            <a:avLst/>
          </a:prstGeom>
        </p:spPr>
      </p:pic>
      <p:pic>
        <p:nvPicPr>
          <p:cNvPr id="35" name="Graphic 34" descr="Marker with solid fill">
            <a:extLst>
              <a:ext uri="{FF2B5EF4-FFF2-40B4-BE49-F238E27FC236}">
                <a16:creationId xmlns:a16="http://schemas.microsoft.com/office/drawing/2014/main" id="{BE7BD657-C4E9-D14E-9C9B-7066503C4FAE}"/>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4787336" y="1753300"/>
            <a:ext cx="313184" cy="313184"/>
          </a:xfrm>
          <a:prstGeom prst="rect">
            <a:avLst/>
          </a:prstGeom>
        </p:spPr>
      </p:pic>
      <p:pic>
        <p:nvPicPr>
          <p:cNvPr id="36" name="Graphic 35" descr="Marker with solid fill">
            <a:extLst>
              <a:ext uri="{FF2B5EF4-FFF2-40B4-BE49-F238E27FC236}">
                <a16:creationId xmlns:a16="http://schemas.microsoft.com/office/drawing/2014/main" id="{BDEFE239-A452-7F45-96CC-738EA07C4E25}"/>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6900460" y="1561745"/>
            <a:ext cx="313184" cy="313184"/>
          </a:xfrm>
          <a:prstGeom prst="rect">
            <a:avLst/>
          </a:prstGeom>
        </p:spPr>
      </p:pic>
      <p:pic>
        <p:nvPicPr>
          <p:cNvPr id="37" name="Graphic 36" descr="Marker with solid fill">
            <a:extLst>
              <a:ext uri="{FF2B5EF4-FFF2-40B4-BE49-F238E27FC236}">
                <a16:creationId xmlns:a16="http://schemas.microsoft.com/office/drawing/2014/main" id="{70D4C4DD-9DED-FD4E-9EC5-1439CD310DD2}"/>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6665606" y="1405153"/>
            <a:ext cx="313184" cy="313184"/>
          </a:xfrm>
          <a:prstGeom prst="rect">
            <a:avLst/>
          </a:prstGeom>
        </p:spPr>
      </p:pic>
      <p:pic>
        <p:nvPicPr>
          <p:cNvPr id="38" name="Graphic 37" descr="Marker with solid fill">
            <a:extLst>
              <a:ext uri="{FF2B5EF4-FFF2-40B4-BE49-F238E27FC236}">
                <a16:creationId xmlns:a16="http://schemas.microsoft.com/office/drawing/2014/main" id="{C70E79C7-0DD0-0649-B7D7-16788D730856}"/>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6688933" y="1753300"/>
            <a:ext cx="313184" cy="313184"/>
          </a:xfrm>
          <a:prstGeom prst="rect">
            <a:avLst/>
          </a:prstGeom>
        </p:spPr>
      </p:pic>
      <p:pic>
        <p:nvPicPr>
          <p:cNvPr id="42" name="Graphic 41" descr="Marker with solid fill">
            <a:extLst>
              <a:ext uri="{FF2B5EF4-FFF2-40B4-BE49-F238E27FC236}">
                <a16:creationId xmlns:a16="http://schemas.microsoft.com/office/drawing/2014/main" id="{5F338712-0256-3043-9E4D-B5213DEBD345}"/>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6535322" y="1877944"/>
            <a:ext cx="313184" cy="313184"/>
          </a:xfrm>
          <a:prstGeom prst="rect">
            <a:avLst/>
          </a:prstGeom>
        </p:spPr>
      </p:pic>
      <p:pic>
        <p:nvPicPr>
          <p:cNvPr id="43" name="Graphic 42" descr="Marker with solid fill">
            <a:extLst>
              <a:ext uri="{FF2B5EF4-FFF2-40B4-BE49-F238E27FC236}">
                <a16:creationId xmlns:a16="http://schemas.microsoft.com/office/drawing/2014/main" id="{4C8C9780-47C8-6444-9F3C-9763F8B6A4BA}"/>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4662927" y="1796720"/>
            <a:ext cx="313184" cy="313184"/>
          </a:xfrm>
          <a:prstGeom prst="rect">
            <a:avLst/>
          </a:prstGeom>
        </p:spPr>
      </p:pic>
      <p:pic>
        <p:nvPicPr>
          <p:cNvPr id="58" name="Graphic 57" descr="Marker with solid fill">
            <a:extLst>
              <a:ext uri="{FF2B5EF4-FFF2-40B4-BE49-F238E27FC236}">
                <a16:creationId xmlns:a16="http://schemas.microsoft.com/office/drawing/2014/main" id="{5A7CCE59-0164-7446-8E77-FB9851A146F1}"/>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7010495" y="1154147"/>
            <a:ext cx="313184" cy="313184"/>
          </a:xfrm>
          <a:prstGeom prst="rect">
            <a:avLst/>
          </a:prstGeom>
        </p:spPr>
      </p:pic>
      <p:pic>
        <p:nvPicPr>
          <p:cNvPr id="59" name="Graphic 58" descr="Marker with solid fill">
            <a:extLst>
              <a:ext uri="{FF2B5EF4-FFF2-40B4-BE49-F238E27FC236}">
                <a16:creationId xmlns:a16="http://schemas.microsoft.com/office/drawing/2014/main" id="{CFF3714E-FE18-FC41-A7DE-211879EBE7BF}"/>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10275599" y="1962644"/>
            <a:ext cx="313184" cy="313184"/>
          </a:xfrm>
          <a:prstGeom prst="rect">
            <a:avLst/>
          </a:prstGeom>
        </p:spPr>
      </p:pic>
      <p:pic>
        <p:nvPicPr>
          <p:cNvPr id="60" name="Graphic 59" descr="Marker with solid fill">
            <a:extLst>
              <a:ext uri="{FF2B5EF4-FFF2-40B4-BE49-F238E27FC236}">
                <a16:creationId xmlns:a16="http://schemas.microsoft.com/office/drawing/2014/main" id="{EFAC734C-8D96-0F4A-ACC0-45B8EFDEE938}"/>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7147911" y="1824071"/>
            <a:ext cx="313184" cy="313184"/>
          </a:xfrm>
          <a:prstGeom prst="rect">
            <a:avLst/>
          </a:prstGeom>
        </p:spPr>
      </p:pic>
      <p:pic>
        <p:nvPicPr>
          <p:cNvPr id="61" name="Graphic 60" descr="Marker with solid fill">
            <a:extLst>
              <a:ext uri="{FF2B5EF4-FFF2-40B4-BE49-F238E27FC236}">
                <a16:creationId xmlns:a16="http://schemas.microsoft.com/office/drawing/2014/main" id="{DCC46285-97AF-2C41-A4D0-0F4EBC8FFEE6}"/>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9723932" y="3054706"/>
            <a:ext cx="313184" cy="313184"/>
          </a:xfrm>
          <a:prstGeom prst="rect">
            <a:avLst/>
          </a:prstGeom>
        </p:spPr>
      </p:pic>
      <p:sp>
        <p:nvSpPr>
          <p:cNvPr id="62" name="TextBox 61">
            <a:extLst>
              <a:ext uri="{FF2B5EF4-FFF2-40B4-BE49-F238E27FC236}">
                <a16:creationId xmlns:a16="http://schemas.microsoft.com/office/drawing/2014/main" id="{C00B0601-CB6B-5749-B122-5A714818F535}"/>
              </a:ext>
            </a:extLst>
          </p:cNvPr>
          <p:cNvSpPr txBox="1"/>
          <p:nvPr userDrawn="1"/>
        </p:nvSpPr>
        <p:spPr>
          <a:xfrm>
            <a:off x="323528" y="4275367"/>
            <a:ext cx="2351584" cy="307777"/>
          </a:xfrm>
          <a:prstGeom prst="rect">
            <a:avLst/>
          </a:prstGeom>
          <a:noFill/>
        </p:spPr>
        <p:txBody>
          <a:bodyPr wrap="square" rtlCol="0">
            <a:spAutoFit/>
          </a:bodyPr>
          <a:lstStyle/>
          <a:p>
            <a:r>
              <a:rPr lang="en-GB" sz="1400" dirty="0">
                <a:solidFill>
                  <a:schemeClr val="tx2"/>
                </a:solidFill>
                <a:latin typeface="Arial" panose="020B0604020202020204" pitchFamily="34" charset="0"/>
                <a:ea typeface="Aileron" charset="0"/>
                <a:cs typeface="Arial" panose="020B0604020202020204" pitchFamily="34" charset="0"/>
              </a:rPr>
              <a:t>For more information visit</a:t>
            </a:r>
          </a:p>
        </p:txBody>
      </p:sp>
      <p:sp>
        <p:nvSpPr>
          <p:cNvPr id="64" name="TextBox 63">
            <a:extLst>
              <a:ext uri="{FF2B5EF4-FFF2-40B4-BE49-F238E27FC236}">
                <a16:creationId xmlns:a16="http://schemas.microsoft.com/office/drawing/2014/main" id="{5D6AD5DF-CDEC-4D4F-96AF-0D0CB3B81506}"/>
              </a:ext>
            </a:extLst>
          </p:cNvPr>
          <p:cNvSpPr txBox="1"/>
          <p:nvPr userDrawn="1"/>
        </p:nvSpPr>
        <p:spPr>
          <a:xfrm>
            <a:off x="6139381" y="5495567"/>
            <a:ext cx="1388522" cy="446276"/>
          </a:xfrm>
          <a:prstGeom prst="rect">
            <a:avLst/>
          </a:prstGeom>
          <a:noFill/>
        </p:spPr>
        <p:txBody>
          <a:bodyPr wrap="none" rtlCol="0">
            <a:spAutoFit/>
          </a:bodyPr>
          <a:lstStyle/>
          <a:p>
            <a:r>
              <a:rPr lang="en-GB" sz="1100" b="1" dirty="0">
                <a:solidFill>
                  <a:schemeClr val="tx2"/>
                </a:solidFill>
                <a:latin typeface="Arial" panose="020B0604020202020204" pitchFamily="34" charset="0"/>
                <a:ea typeface="Aileron" charset="0"/>
                <a:cs typeface="Arial" panose="020B0604020202020204" pitchFamily="34" charset="0"/>
              </a:rPr>
              <a:t>Email</a:t>
            </a:r>
          </a:p>
          <a:p>
            <a:r>
              <a:rPr lang="en-GB" sz="1200" dirty="0">
                <a:solidFill>
                  <a:schemeClr val="accent1"/>
                </a:solidFill>
                <a:latin typeface="Arial" panose="020B0604020202020204" pitchFamily="34" charset="0"/>
                <a:ea typeface="Aileron" charset="0"/>
                <a:cs typeface="Arial" panose="020B0604020202020204" pitchFamily="34" charset="0"/>
                <a:hlinkClick r:id="rId19"/>
              </a:rPr>
              <a:t>info@cor2ed</a:t>
            </a:r>
            <a:r>
              <a:rPr lang="en-GB" sz="1200" u="sng" dirty="0">
                <a:solidFill>
                  <a:schemeClr val="accent1"/>
                </a:solidFill>
                <a:latin typeface="Arial" panose="020B0604020202020204" pitchFamily="34" charset="0"/>
                <a:ea typeface="Aileron" charset="0"/>
                <a:cs typeface="Arial" panose="020B0604020202020204" pitchFamily="34" charset="0"/>
              </a:rPr>
              <a:t>.com</a:t>
            </a:r>
          </a:p>
        </p:txBody>
      </p:sp>
      <p:pic>
        <p:nvPicPr>
          <p:cNvPr id="66" name="Graphic 65">
            <a:extLst>
              <a:ext uri="{FF2B5EF4-FFF2-40B4-BE49-F238E27FC236}">
                <a16:creationId xmlns:a16="http://schemas.microsoft.com/office/drawing/2014/main" id="{9DA24A0E-A7B5-0F43-9CEB-3AB37F65AB39}"/>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5769826" y="5510213"/>
            <a:ext cx="371377" cy="371377"/>
          </a:xfrm>
          <a:prstGeom prst="rect">
            <a:avLst/>
          </a:prstGeom>
        </p:spPr>
      </p:pic>
      <p:pic>
        <p:nvPicPr>
          <p:cNvPr id="67" name="Graphic 66">
            <a:extLst>
              <a:ext uri="{FF2B5EF4-FFF2-40B4-BE49-F238E27FC236}">
                <a16:creationId xmlns:a16="http://schemas.microsoft.com/office/drawing/2014/main" id="{7AC80E8D-BB58-544E-93AC-E1DD6BDB2718}"/>
              </a:ext>
            </a:extLst>
          </p:cNvPr>
          <p:cNvPicPr>
            <a:picLocks noChangeAspect="1"/>
          </p:cNvPicPr>
          <p:nvPr userDrawn="1"/>
        </p:nvPicPr>
        <p:blipFill>
          <a:blip r:embed="rId22">
            <a:extLst>
              <a:ext uri="{96DAC541-7B7A-43D3-8B79-37D633B846F1}">
                <asvg:svgBlip xmlns:asvg="http://schemas.microsoft.com/office/drawing/2016/SVG/main" r:embed="rId23"/>
              </a:ext>
            </a:extLst>
          </a:blip>
          <a:stretch>
            <a:fillRect/>
          </a:stretch>
        </p:blipFill>
        <p:spPr>
          <a:xfrm>
            <a:off x="3329658" y="6035310"/>
            <a:ext cx="373380" cy="373380"/>
          </a:xfrm>
          <a:prstGeom prst="rect">
            <a:avLst/>
          </a:prstGeom>
        </p:spPr>
      </p:pic>
      <p:pic>
        <p:nvPicPr>
          <p:cNvPr id="68" name="Graphic 67">
            <a:extLst>
              <a:ext uri="{FF2B5EF4-FFF2-40B4-BE49-F238E27FC236}">
                <a16:creationId xmlns:a16="http://schemas.microsoft.com/office/drawing/2014/main" id="{199899B4-83C2-3F41-8722-47C88C99BFC3}"/>
              </a:ext>
            </a:extLst>
          </p:cNvPr>
          <p:cNvPicPr>
            <a:picLocks noChangeAspect="1"/>
          </p:cNvPicPr>
          <p:nvPr userDrawn="1"/>
        </p:nvPicPr>
        <p:blipFill>
          <a:blip r:embed="rId24">
            <a:extLst>
              <a:ext uri="{96DAC541-7B7A-43D3-8B79-37D633B846F1}">
                <asvg:svgBlip xmlns:asvg="http://schemas.microsoft.com/office/drawing/2016/SVG/main" r:embed="rId25"/>
              </a:ext>
            </a:extLst>
          </a:blip>
          <a:stretch>
            <a:fillRect/>
          </a:stretch>
        </p:blipFill>
        <p:spPr>
          <a:xfrm>
            <a:off x="3329658" y="5510213"/>
            <a:ext cx="373380" cy="373380"/>
          </a:xfrm>
          <a:prstGeom prst="rect">
            <a:avLst/>
          </a:prstGeom>
        </p:spPr>
      </p:pic>
      <p:pic>
        <p:nvPicPr>
          <p:cNvPr id="69" name="Graphic 68">
            <a:extLst>
              <a:ext uri="{FF2B5EF4-FFF2-40B4-BE49-F238E27FC236}">
                <a16:creationId xmlns:a16="http://schemas.microsoft.com/office/drawing/2014/main" id="{21E4A76C-336D-8543-93D3-D9B76F4C2087}"/>
              </a:ext>
            </a:extLst>
          </p:cNvPr>
          <p:cNvPicPr>
            <a:picLocks noChangeAspect="1"/>
          </p:cNvPicPr>
          <p:nvPr userDrawn="1"/>
        </p:nvPicPr>
        <p:blipFill>
          <a:blip r:embed="rId26">
            <a:extLst>
              <a:ext uri="{96DAC541-7B7A-43D3-8B79-37D633B846F1}">
                <asvg:svgBlip xmlns:asvg="http://schemas.microsoft.com/office/drawing/2016/SVG/main" r:embed="rId27"/>
              </a:ext>
            </a:extLst>
          </a:blip>
          <a:stretch>
            <a:fillRect/>
          </a:stretch>
        </p:blipFill>
        <p:spPr>
          <a:xfrm>
            <a:off x="416331" y="5510213"/>
            <a:ext cx="373380" cy="373380"/>
          </a:xfrm>
          <a:prstGeom prst="rect">
            <a:avLst/>
          </a:prstGeom>
        </p:spPr>
      </p:pic>
      <p:pic>
        <p:nvPicPr>
          <p:cNvPr id="71" name="Graphic 70" descr="Marker with solid fill">
            <a:extLst>
              <a:ext uri="{FF2B5EF4-FFF2-40B4-BE49-F238E27FC236}">
                <a16:creationId xmlns:a16="http://schemas.microsoft.com/office/drawing/2014/main" id="{8B0E120F-318A-8F48-A635-416307D2FCC9}"/>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9966693" y="2391159"/>
            <a:ext cx="313184" cy="313184"/>
          </a:xfrm>
          <a:prstGeom prst="rect">
            <a:avLst/>
          </a:prstGeom>
        </p:spPr>
      </p:pic>
      <p:pic>
        <p:nvPicPr>
          <p:cNvPr id="72" name="Graphic 71" descr="Marker with solid fill">
            <a:extLst>
              <a:ext uri="{FF2B5EF4-FFF2-40B4-BE49-F238E27FC236}">
                <a16:creationId xmlns:a16="http://schemas.microsoft.com/office/drawing/2014/main" id="{F77A31C7-37D0-4C4E-8D6D-8858270DD3E0}"/>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9960009" y="1792711"/>
            <a:ext cx="313184" cy="313184"/>
          </a:xfrm>
          <a:prstGeom prst="rect">
            <a:avLst/>
          </a:prstGeom>
        </p:spPr>
      </p:pic>
      <p:pic>
        <p:nvPicPr>
          <p:cNvPr id="73" name="Graphic 72" descr="Marker with solid fill">
            <a:extLst>
              <a:ext uri="{FF2B5EF4-FFF2-40B4-BE49-F238E27FC236}">
                <a16:creationId xmlns:a16="http://schemas.microsoft.com/office/drawing/2014/main" id="{FA88A190-D239-A34C-9D1C-33E408F39979}"/>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10575004" y="1970736"/>
            <a:ext cx="313184" cy="313184"/>
          </a:xfrm>
          <a:prstGeom prst="rect">
            <a:avLst/>
          </a:prstGeom>
        </p:spPr>
      </p:pic>
      <p:pic>
        <p:nvPicPr>
          <p:cNvPr id="74" name="Graphic 73" descr="Marker with solid fill">
            <a:extLst>
              <a:ext uri="{FF2B5EF4-FFF2-40B4-BE49-F238E27FC236}">
                <a16:creationId xmlns:a16="http://schemas.microsoft.com/office/drawing/2014/main" id="{762A8524-C9D8-4044-B5CF-732D93973EBE}"/>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7676647" y="2164582"/>
            <a:ext cx="313184" cy="313184"/>
          </a:xfrm>
          <a:prstGeom prst="rect">
            <a:avLst/>
          </a:prstGeom>
        </p:spPr>
      </p:pic>
      <p:pic>
        <p:nvPicPr>
          <p:cNvPr id="75" name="Graphic 74" descr="Marker with solid fill">
            <a:extLst>
              <a:ext uri="{FF2B5EF4-FFF2-40B4-BE49-F238E27FC236}">
                <a16:creationId xmlns:a16="http://schemas.microsoft.com/office/drawing/2014/main" id="{47185421-2870-3548-A12E-0BDC8DA4BC7D}"/>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6961794" y="1306180"/>
            <a:ext cx="313184" cy="313184"/>
          </a:xfrm>
          <a:prstGeom prst="rect">
            <a:avLst/>
          </a:prstGeom>
        </p:spPr>
      </p:pic>
      <p:pic>
        <p:nvPicPr>
          <p:cNvPr id="76" name="Graphic 75" descr="Marker with solid fill">
            <a:extLst>
              <a:ext uri="{FF2B5EF4-FFF2-40B4-BE49-F238E27FC236}">
                <a16:creationId xmlns:a16="http://schemas.microsoft.com/office/drawing/2014/main" id="{313D09C2-EF20-2145-B8BE-FB08ACB1F36F}"/>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7498622" y="1897545"/>
            <a:ext cx="313184" cy="313184"/>
          </a:xfrm>
          <a:prstGeom prst="rect">
            <a:avLst/>
          </a:prstGeom>
        </p:spPr>
      </p:pic>
      <p:pic>
        <p:nvPicPr>
          <p:cNvPr id="77" name="Graphic 76" descr="Marker with solid fill">
            <a:extLst>
              <a:ext uri="{FF2B5EF4-FFF2-40B4-BE49-F238E27FC236}">
                <a16:creationId xmlns:a16="http://schemas.microsoft.com/office/drawing/2014/main" id="{F0A2E466-2A1B-144F-AE56-4946394E7FFB}"/>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5484975" y="3540815"/>
            <a:ext cx="313184" cy="313184"/>
          </a:xfrm>
          <a:prstGeom prst="rect">
            <a:avLst/>
          </a:prstGeom>
        </p:spPr>
      </p:pic>
      <p:pic>
        <p:nvPicPr>
          <p:cNvPr id="78" name="Graphic 77" descr="Marker with solid fill">
            <a:extLst>
              <a:ext uri="{FF2B5EF4-FFF2-40B4-BE49-F238E27FC236}">
                <a16:creationId xmlns:a16="http://schemas.microsoft.com/office/drawing/2014/main" id="{CCA7587C-5F96-3B41-A33E-7EE2DD0033AE}"/>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5289497" y="3912462"/>
            <a:ext cx="313184" cy="313184"/>
          </a:xfrm>
          <a:prstGeom prst="rect">
            <a:avLst/>
          </a:prstGeom>
        </p:spPr>
      </p:pic>
      <p:pic>
        <p:nvPicPr>
          <p:cNvPr id="79" name="Graphic 78" descr="Marker with solid fill">
            <a:extLst>
              <a:ext uri="{FF2B5EF4-FFF2-40B4-BE49-F238E27FC236}">
                <a16:creationId xmlns:a16="http://schemas.microsoft.com/office/drawing/2014/main" id="{48E62363-E642-804D-9BEF-D71E76830B3E}"/>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4982000" y="4300880"/>
            <a:ext cx="313184" cy="313184"/>
          </a:xfrm>
          <a:prstGeom prst="rect">
            <a:avLst/>
          </a:prstGeom>
        </p:spPr>
      </p:pic>
      <p:pic>
        <p:nvPicPr>
          <p:cNvPr id="80" name="Graphic 79" descr="Marker with solid fill">
            <a:extLst>
              <a:ext uri="{FF2B5EF4-FFF2-40B4-BE49-F238E27FC236}">
                <a16:creationId xmlns:a16="http://schemas.microsoft.com/office/drawing/2014/main" id="{3006D2C4-8855-514E-AD29-8CFB220EE882}"/>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4545030" y="3200363"/>
            <a:ext cx="313184" cy="313184"/>
          </a:xfrm>
          <a:prstGeom prst="rect">
            <a:avLst/>
          </a:prstGeom>
        </p:spPr>
      </p:pic>
      <p:pic>
        <p:nvPicPr>
          <p:cNvPr id="81" name="Graphic 80" descr="Marker with solid fill">
            <a:extLst>
              <a:ext uri="{FF2B5EF4-FFF2-40B4-BE49-F238E27FC236}">
                <a16:creationId xmlns:a16="http://schemas.microsoft.com/office/drawing/2014/main" id="{D75F734C-D443-4B46-93DA-AF0CF31FBF3A}"/>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3687274" y="2439712"/>
            <a:ext cx="313184" cy="313184"/>
          </a:xfrm>
          <a:prstGeom prst="rect">
            <a:avLst/>
          </a:prstGeom>
        </p:spPr>
      </p:pic>
      <p:pic>
        <p:nvPicPr>
          <p:cNvPr id="82" name="Graphic 81" descr="Marker with solid fill">
            <a:extLst>
              <a:ext uri="{FF2B5EF4-FFF2-40B4-BE49-F238E27FC236}">
                <a16:creationId xmlns:a16="http://schemas.microsoft.com/office/drawing/2014/main" id="{C7AE84ED-8422-DC4E-B175-CC5C8F704B8F}"/>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4319722" y="2262274"/>
            <a:ext cx="313184" cy="313184"/>
          </a:xfrm>
          <a:prstGeom prst="rect">
            <a:avLst/>
          </a:prstGeom>
        </p:spPr>
      </p:pic>
      <p:pic>
        <p:nvPicPr>
          <p:cNvPr id="83" name="Graphic 82" descr="Marker with solid fill">
            <a:extLst>
              <a:ext uri="{FF2B5EF4-FFF2-40B4-BE49-F238E27FC236}">
                <a16:creationId xmlns:a16="http://schemas.microsoft.com/office/drawing/2014/main" id="{2532B885-263B-9047-A78D-9A81683C9B79}"/>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7458162" y="1573864"/>
            <a:ext cx="313184" cy="313184"/>
          </a:xfrm>
          <a:prstGeom prst="rect">
            <a:avLst/>
          </a:prstGeom>
        </p:spPr>
      </p:pic>
      <p:pic>
        <p:nvPicPr>
          <p:cNvPr id="84" name="Graphic 83" descr="Marker with solid fill">
            <a:extLst>
              <a:ext uri="{FF2B5EF4-FFF2-40B4-BE49-F238E27FC236}">
                <a16:creationId xmlns:a16="http://schemas.microsoft.com/office/drawing/2014/main" id="{34D460A1-4807-2542-A643-4A069172EFB1}"/>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7328690" y="1598140"/>
            <a:ext cx="313184" cy="313184"/>
          </a:xfrm>
          <a:prstGeom prst="rect">
            <a:avLst/>
          </a:prstGeom>
        </p:spPr>
      </p:pic>
      <p:pic>
        <p:nvPicPr>
          <p:cNvPr id="85" name="Graphic 84" descr="Marker with solid fill">
            <a:extLst>
              <a:ext uri="{FF2B5EF4-FFF2-40B4-BE49-F238E27FC236}">
                <a16:creationId xmlns:a16="http://schemas.microsoft.com/office/drawing/2014/main" id="{A74ED9DC-6688-634F-A250-243C66A93ED4}"/>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7385334" y="1679060"/>
            <a:ext cx="313184" cy="313184"/>
          </a:xfrm>
          <a:prstGeom prst="rect">
            <a:avLst/>
          </a:prstGeom>
        </p:spPr>
      </p:pic>
      <p:pic>
        <p:nvPicPr>
          <p:cNvPr id="86" name="Graphic 85" descr="Marker with solid fill">
            <a:extLst>
              <a:ext uri="{FF2B5EF4-FFF2-40B4-BE49-F238E27FC236}">
                <a16:creationId xmlns:a16="http://schemas.microsoft.com/office/drawing/2014/main" id="{AEE635D7-DEC7-0148-A210-028FEA359B33}"/>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6875536" y="1670968"/>
            <a:ext cx="313184" cy="313184"/>
          </a:xfrm>
          <a:prstGeom prst="rect">
            <a:avLst/>
          </a:prstGeom>
        </p:spPr>
      </p:pic>
      <p:pic>
        <p:nvPicPr>
          <p:cNvPr id="87" name="Graphic 86" descr="Marker with solid fill">
            <a:extLst>
              <a:ext uri="{FF2B5EF4-FFF2-40B4-BE49-F238E27FC236}">
                <a16:creationId xmlns:a16="http://schemas.microsoft.com/office/drawing/2014/main" id="{7554E447-FE87-C54B-8B21-57EF933B125E}"/>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7094021" y="1565772"/>
            <a:ext cx="313184" cy="313184"/>
          </a:xfrm>
          <a:prstGeom prst="rect">
            <a:avLst/>
          </a:prstGeom>
        </p:spPr>
      </p:pic>
      <p:pic>
        <p:nvPicPr>
          <p:cNvPr id="88" name="Graphic 87" descr="Marker with solid fill">
            <a:extLst>
              <a:ext uri="{FF2B5EF4-FFF2-40B4-BE49-F238E27FC236}">
                <a16:creationId xmlns:a16="http://schemas.microsoft.com/office/drawing/2014/main" id="{443C4B3F-A327-814A-838B-1304A4D2BD7E}"/>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7215401" y="1598140"/>
            <a:ext cx="313184" cy="313184"/>
          </a:xfrm>
          <a:prstGeom prst="rect">
            <a:avLst/>
          </a:prstGeom>
        </p:spPr>
      </p:pic>
      <p:pic>
        <p:nvPicPr>
          <p:cNvPr id="89" name="Graphic 88" descr="Marker with solid fill">
            <a:extLst>
              <a:ext uri="{FF2B5EF4-FFF2-40B4-BE49-F238E27FC236}">
                <a16:creationId xmlns:a16="http://schemas.microsoft.com/office/drawing/2014/main" id="{0DC73A53-C4DE-4445-B167-0D121CD52721}"/>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4481562" y="1987144"/>
            <a:ext cx="313184" cy="313184"/>
          </a:xfrm>
          <a:prstGeom prst="rect">
            <a:avLst/>
          </a:prstGeom>
        </p:spPr>
      </p:pic>
      <p:pic>
        <p:nvPicPr>
          <p:cNvPr id="90" name="Graphic 89" descr="Marker with solid fill">
            <a:extLst>
              <a:ext uri="{FF2B5EF4-FFF2-40B4-BE49-F238E27FC236}">
                <a16:creationId xmlns:a16="http://schemas.microsoft.com/office/drawing/2014/main" id="{AF39396C-6A5A-FA42-986E-C13F19F631DA}"/>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4376366" y="1946684"/>
            <a:ext cx="313184" cy="313184"/>
          </a:xfrm>
          <a:prstGeom prst="rect">
            <a:avLst/>
          </a:prstGeom>
        </p:spPr>
      </p:pic>
      <p:pic>
        <p:nvPicPr>
          <p:cNvPr id="91" name="Graphic 90" descr="Marker with solid fill">
            <a:extLst>
              <a:ext uri="{FF2B5EF4-FFF2-40B4-BE49-F238E27FC236}">
                <a16:creationId xmlns:a16="http://schemas.microsoft.com/office/drawing/2014/main" id="{ADA742A8-F8A3-C34A-B42B-1DC158290AFD}"/>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4085053" y="1623003"/>
            <a:ext cx="313184" cy="313184"/>
          </a:xfrm>
          <a:prstGeom prst="rect">
            <a:avLst/>
          </a:prstGeom>
        </p:spPr>
      </p:pic>
      <p:pic>
        <p:nvPicPr>
          <p:cNvPr id="92" name="Graphic 91" descr="Marker with solid fill">
            <a:extLst>
              <a:ext uri="{FF2B5EF4-FFF2-40B4-BE49-F238E27FC236}">
                <a16:creationId xmlns:a16="http://schemas.microsoft.com/office/drawing/2014/main" id="{461D264F-BF20-1F41-8FCE-E4D7FA9A13E3}"/>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4182157" y="1720107"/>
            <a:ext cx="313184" cy="313184"/>
          </a:xfrm>
          <a:prstGeom prst="rect">
            <a:avLst/>
          </a:prstGeom>
        </p:spPr>
      </p:pic>
      <p:pic>
        <p:nvPicPr>
          <p:cNvPr id="93" name="Graphic 92" descr="Marker with solid fill">
            <a:extLst>
              <a:ext uri="{FF2B5EF4-FFF2-40B4-BE49-F238E27FC236}">
                <a16:creationId xmlns:a16="http://schemas.microsoft.com/office/drawing/2014/main" id="{01505620-15B1-1A4D-A195-EB87809CBA79}"/>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4165973" y="1792935"/>
            <a:ext cx="313184" cy="313184"/>
          </a:xfrm>
          <a:prstGeom prst="rect">
            <a:avLst/>
          </a:prstGeom>
        </p:spPr>
      </p:pic>
      <p:pic>
        <p:nvPicPr>
          <p:cNvPr id="94" name="Graphic 93" descr="Marker with solid fill">
            <a:extLst>
              <a:ext uri="{FF2B5EF4-FFF2-40B4-BE49-F238E27FC236}">
                <a16:creationId xmlns:a16="http://schemas.microsoft.com/office/drawing/2014/main" id="{BD6E3A08-1566-B845-979E-76E658A5C7DD}"/>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3712820" y="1703922"/>
            <a:ext cx="313184" cy="313184"/>
          </a:xfrm>
          <a:prstGeom prst="rect">
            <a:avLst/>
          </a:prstGeom>
        </p:spPr>
      </p:pic>
      <p:pic>
        <p:nvPicPr>
          <p:cNvPr id="95" name="Graphic 94" descr="Marker with solid fill">
            <a:extLst>
              <a:ext uri="{FF2B5EF4-FFF2-40B4-BE49-F238E27FC236}">
                <a16:creationId xmlns:a16="http://schemas.microsoft.com/office/drawing/2014/main" id="{A2C3FACD-9BE7-DD4C-8D35-EB2BEAD9FBD5}"/>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3777555" y="1970961"/>
            <a:ext cx="313184" cy="313184"/>
          </a:xfrm>
          <a:prstGeom prst="rect">
            <a:avLst/>
          </a:prstGeom>
        </p:spPr>
      </p:pic>
      <p:pic>
        <p:nvPicPr>
          <p:cNvPr id="96" name="Graphic 95" descr="Marker with solid fill">
            <a:extLst>
              <a:ext uri="{FF2B5EF4-FFF2-40B4-BE49-F238E27FC236}">
                <a16:creationId xmlns:a16="http://schemas.microsoft.com/office/drawing/2014/main" id="{46E87B89-E78F-A14C-99F2-0421570F16BC}"/>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3842291" y="2084249"/>
            <a:ext cx="313184" cy="313184"/>
          </a:xfrm>
          <a:prstGeom prst="rect">
            <a:avLst/>
          </a:prstGeom>
        </p:spPr>
      </p:pic>
      <p:pic>
        <p:nvPicPr>
          <p:cNvPr id="97" name="Graphic 96" descr="Marker with solid fill">
            <a:extLst>
              <a:ext uri="{FF2B5EF4-FFF2-40B4-BE49-F238E27FC236}">
                <a16:creationId xmlns:a16="http://schemas.microsoft.com/office/drawing/2014/main" id="{21971F66-27DB-C94C-A121-37F50845B811}"/>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3389137" y="2148985"/>
            <a:ext cx="313184" cy="313184"/>
          </a:xfrm>
          <a:prstGeom prst="rect">
            <a:avLst/>
          </a:prstGeom>
        </p:spPr>
      </p:pic>
      <p:pic>
        <p:nvPicPr>
          <p:cNvPr id="98" name="Graphic 97" descr="Marker with solid fill">
            <a:extLst>
              <a:ext uri="{FF2B5EF4-FFF2-40B4-BE49-F238E27FC236}">
                <a16:creationId xmlns:a16="http://schemas.microsoft.com/office/drawing/2014/main" id="{F9EF303E-5F8A-5841-B5FB-7215092D7199}"/>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3324401" y="1987144"/>
            <a:ext cx="313184" cy="313184"/>
          </a:xfrm>
          <a:prstGeom prst="rect">
            <a:avLst/>
          </a:prstGeom>
        </p:spPr>
      </p:pic>
      <p:sp>
        <p:nvSpPr>
          <p:cNvPr id="99" name="Rectangle 98">
            <a:hlinkClick r:id="rId19"/>
            <a:extLst>
              <a:ext uri="{FF2B5EF4-FFF2-40B4-BE49-F238E27FC236}">
                <a16:creationId xmlns:a16="http://schemas.microsoft.com/office/drawing/2014/main" id="{2A6480F3-532C-6543-85E7-0BC80B7701C0}"/>
              </a:ext>
            </a:extLst>
          </p:cNvPr>
          <p:cNvSpPr/>
          <p:nvPr userDrawn="1"/>
        </p:nvSpPr>
        <p:spPr>
          <a:xfrm>
            <a:off x="5745204" y="5464311"/>
            <a:ext cx="1862964" cy="45292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1" name="Rectangle 100">
            <a:hlinkClick r:id="rId28"/>
            <a:extLst>
              <a:ext uri="{FF2B5EF4-FFF2-40B4-BE49-F238E27FC236}">
                <a16:creationId xmlns:a16="http://schemas.microsoft.com/office/drawing/2014/main" id="{271C9EA2-037E-9447-9A8A-CC48EEAF6E57}"/>
              </a:ext>
            </a:extLst>
          </p:cNvPr>
          <p:cNvSpPr/>
          <p:nvPr userDrawn="1"/>
        </p:nvSpPr>
        <p:spPr>
          <a:xfrm>
            <a:off x="232102" y="5427615"/>
            <a:ext cx="3024983" cy="50991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03" name="Rectangle 102">
            <a:hlinkClick r:id="rId11"/>
            <a:extLst>
              <a:ext uri="{FF2B5EF4-FFF2-40B4-BE49-F238E27FC236}">
                <a16:creationId xmlns:a16="http://schemas.microsoft.com/office/drawing/2014/main" id="{F9B80F2A-9AF6-7C46-83DC-D13BDFBA94F0}"/>
              </a:ext>
            </a:extLst>
          </p:cNvPr>
          <p:cNvSpPr/>
          <p:nvPr userDrawn="1"/>
        </p:nvSpPr>
        <p:spPr>
          <a:xfrm>
            <a:off x="3269396" y="5480236"/>
            <a:ext cx="2271388" cy="420239"/>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 name="Oval 1">
            <a:extLst>
              <a:ext uri="{FF2B5EF4-FFF2-40B4-BE49-F238E27FC236}">
                <a16:creationId xmlns:a16="http://schemas.microsoft.com/office/drawing/2014/main" id="{7355DD8D-1259-4F36-4E76-7BD486054691}"/>
              </a:ext>
            </a:extLst>
          </p:cNvPr>
          <p:cNvSpPr/>
          <p:nvPr userDrawn="1"/>
        </p:nvSpPr>
        <p:spPr>
          <a:xfrm>
            <a:off x="481892" y="4846902"/>
            <a:ext cx="356400" cy="356400"/>
          </a:xfrm>
          <a:prstGeom prst="ellipse">
            <a:avLst/>
          </a:prstGeom>
          <a:solidFill>
            <a:srgbClr val="C657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latin typeface="Arial" panose="020B0604020202020204" pitchFamily="34" charset="0"/>
              <a:cs typeface="Arial" panose="020B0604020202020204" pitchFamily="34" charset="0"/>
            </a:endParaRPr>
          </a:p>
        </p:txBody>
      </p:sp>
      <p:pic>
        <p:nvPicPr>
          <p:cNvPr id="4" name="Graphic 3" descr="Envelope">
            <a:extLst>
              <a:ext uri="{FF2B5EF4-FFF2-40B4-BE49-F238E27FC236}">
                <a16:creationId xmlns:a16="http://schemas.microsoft.com/office/drawing/2014/main" id="{A6D72995-1A1A-1642-F3A8-FD8912755BE8}"/>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41410" y="4902641"/>
            <a:ext cx="239704" cy="239704"/>
          </a:xfrm>
          <a:prstGeom prst="rect">
            <a:avLst/>
          </a:prstGeom>
        </p:spPr>
      </p:pic>
      <p:pic>
        <p:nvPicPr>
          <p:cNvPr id="5" name="Picture 4">
            <a:extLst>
              <a:ext uri="{FF2B5EF4-FFF2-40B4-BE49-F238E27FC236}">
                <a16:creationId xmlns:a16="http://schemas.microsoft.com/office/drawing/2014/main" id="{864CD55E-CD39-C454-DC51-AC60FDABB9AB}"/>
              </a:ext>
            </a:extLst>
          </p:cNvPr>
          <p:cNvPicPr>
            <a:picLocks noChangeAspect="1"/>
          </p:cNvPicPr>
          <p:nvPr userDrawn="1"/>
        </p:nvPicPr>
        <p:blipFill>
          <a:blip r:embed="rId29"/>
          <a:srcRect/>
          <a:stretch/>
        </p:blipFill>
        <p:spPr>
          <a:xfrm>
            <a:off x="3388373" y="6098386"/>
            <a:ext cx="255950" cy="261496"/>
          </a:xfrm>
          <a:prstGeom prst="rect">
            <a:avLst/>
          </a:prstGeom>
          <a:noFill/>
        </p:spPr>
      </p:pic>
      <p:pic>
        <p:nvPicPr>
          <p:cNvPr id="8" name="Picture 7" descr="A black and blue sign with white text&#10;&#10;Description automatically generated">
            <a:extLst>
              <a:ext uri="{FF2B5EF4-FFF2-40B4-BE49-F238E27FC236}">
                <a16:creationId xmlns:a16="http://schemas.microsoft.com/office/drawing/2014/main" id="{DB8E8A23-9F46-C0B4-F889-5BB46290D56D}"/>
              </a:ext>
            </a:extLst>
          </p:cNvPr>
          <p:cNvPicPr>
            <a:picLocks noChangeAspect="1"/>
          </p:cNvPicPr>
          <p:nvPr userDrawn="1"/>
        </p:nvPicPr>
        <p:blipFill>
          <a:blip r:embed="rId30"/>
          <a:stretch>
            <a:fillRect/>
          </a:stretch>
        </p:blipFill>
        <p:spPr>
          <a:xfrm>
            <a:off x="413488" y="4718798"/>
            <a:ext cx="2103520" cy="687032"/>
          </a:xfrm>
          <a:prstGeom prst="rect">
            <a:avLst/>
          </a:prstGeom>
        </p:spPr>
      </p:pic>
    </p:spTree>
  </p:cSld>
  <p:clrMapOvr>
    <a:masterClrMapping/>
  </p:clrMapOvr>
  <p:transition>
    <p:fade/>
  </p:transition>
  <p:extLst>
    <p:ext uri="{DCECCB84-F9BA-43D5-87BE-67443E8EF086}">
      <p15:sldGuideLst xmlns:p15="http://schemas.microsoft.com/office/powerpoint/2012/main">
        <p15:guide id="1" pos="274" userDrawn="1">
          <p15:clr>
            <a:srgbClr val="FBAE40"/>
          </p15:clr>
        </p15:guide>
        <p15:guide id="2" orient="horz" pos="548" userDrawn="1">
          <p15:clr>
            <a:srgbClr val="FBAE40"/>
          </p15:clr>
        </p15:guide>
        <p15:guide id="3" pos="1471"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sz="quarter" idx="12"/>
          </p:nvPr>
        </p:nvSpPr>
        <p:spPr>
          <a:xfrm>
            <a:off x="620184" y="1425600"/>
            <a:ext cx="10963200" cy="4525200"/>
          </a:xfrm>
        </p:spPr>
        <p:txBody>
          <a:bodyPr>
            <a:noAutofit/>
          </a:bodyPr>
          <a:lstStyle>
            <a:lvl1pPr>
              <a:buClr>
                <a:schemeClr val="accent1"/>
              </a:buCl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itle 4"/>
          <p:cNvSpPr>
            <a:spLocks noGrp="1"/>
          </p:cNvSpPr>
          <p:nvPr>
            <p:ph type="title"/>
          </p:nvPr>
        </p:nvSpPr>
        <p:spPr/>
        <p:txBody>
          <a:bodyPr anchor="t"/>
          <a:lstStyle>
            <a:lvl1pPr>
              <a:lnSpc>
                <a:spcPct val="100000"/>
              </a:lnSpc>
              <a:defRPr>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8" name="Espace réservé du numéro de diapositive 6">
            <a:extLst>
              <a:ext uri="{FF2B5EF4-FFF2-40B4-BE49-F238E27FC236}">
                <a16:creationId xmlns:a16="http://schemas.microsoft.com/office/drawing/2014/main" id="{85DA814E-187E-4E86-9496-B67EBCAD23B3}"/>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
        <p:nvSpPr>
          <p:cNvPr id="7" name="Content Placeholder 5">
            <a:extLst>
              <a:ext uri="{FF2B5EF4-FFF2-40B4-BE49-F238E27FC236}">
                <a16:creationId xmlns:a16="http://schemas.microsoft.com/office/drawing/2014/main" id="{A9B8AF02-8DFA-0F48-AD52-63D63C30E8AB}"/>
              </a:ext>
            </a:extLst>
          </p:cNvPr>
          <p:cNvSpPr>
            <a:spLocks noGrp="1"/>
          </p:cNvSpPr>
          <p:nvPr>
            <p:ph sz="quarter" idx="15"/>
          </p:nvPr>
        </p:nvSpPr>
        <p:spPr>
          <a:xfrm>
            <a:off x="620183" y="6356351"/>
            <a:ext cx="10180339" cy="365125"/>
          </a:xfrm>
          <a:prstGeom prst="rect">
            <a:avLst/>
          </a:prstGeom>
        </p:spPr>
        <p:txBody>
          <a:bodyPr anchor="ctr" anchorCtr="0">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Tree>
    <p:extLst>
      <p:ext uri="{BB962C8B-B14F-4D97-AF65-F5344CB8AC3E}">
        <p14:creationId xmlns:p14="http://schemas.microsoft.com/office/powerpoint/2010/main" val="3717787317"/>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and content NO LOGO">
    <p:spTree>
      <p:nvGrpSpPr>
        <p:cNvPr id="1" name=""/>
        <p:cNvGrpSpPr/>
        <p:nvPr/>
      </p:nvGrpSpPr>
      <p:grpSpPr>
        <a:xfrm>
          <a:off x="0" y="0"/>
          <a:ext cx="0" cy="0"/>
          <a:chOff x="0" y="0"/>
          <a:chExt cx="0" cy="0"/>
        </a:xfrm>
      </p:grpSpPr>
      <p:sp>
        <p:nvSpPr>
          <p:cNvPr id="3" name="Content Placeholder 2"/>
          <p:cNvSpPr>
            <a:spLocks noGrp="1"/>
          </p:cNvSpPr>
          <p:nvPr>
            <p:ph sz="quarter" idx="12"/>
          </p:nvPr>
        </p:nvSpPr>
        <p:spPr>
          <a:xfrm>
            <a:off x="620184" y="1425600"/>
            <a:ext cx="10963200" cy="4525200"/>
          </a:xfrm>
        </p:spPr>
        <p:txBody>
          <a:bodyPr>
            <a:noAutofit/>
          </a:bodyPr>
          <a:lstStyle>
            <a:lvl1pPr>
              <a:buClr>
                <a:schemeClr val="accent1"/>
              </a:buCl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itle 4"/>
          <p:cNvSpPr>
            <a:spLocks noGrp="1"/>
          </p:cNvSpPr>
          <p:nvPr>
            <p:ph type="title"/>
          </p:nvPr>
        </p:nvSpPr>
        <p:spPr/>
        <p:txBody>
          <a:bodyPr anchor="t"/>
          <a:lstStyle>
            <a:lvl1pPr>
              <a:lnSpc>
                <a:spcPct val="100000"/>
              </a:lnSpc>
              <a:defRPr>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8" name="Espace réservé du numéro de diapositive 6">
            <a:extLst>
              <a:ext uri="{FF2B5EF4-FFF2-40B4-BE49-F238E27FC236}">
                <a16:creationId xmlns:a16="http://schemas.microsoft.com/office/drawing/2014/main" id="{85DA814E-187E-4E86-9496-B67EBCAD23B3}"/>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
        <p:nvSpPr>
          <p:cNvPr id="7" name="Content Placeholder 5">
            <a:extLst>
              <a:ext uri="{FF2B5EF4-FFF2-40B4-BE49-F238E27FC236}">
                <a16:creationId xmlns:a16="http://schemas.microsoft.com/office/drawing/2014/main" id="{A9B8AF02-8DFA-0F48-AD52-63D63C30E8AB}"/>
              </a:ext>
            </a:extLst>
          </p:cNvPr>
          <p:cNvSpPr>
            <a:spLocks noGrp="1"/>
          </p:cNvSpPr>
          <p:nvPr>
            <p:ph sz="quarter" idx="15"/>
          </p:nvPr>
        </p:nvSpPr>
        <p:spPr>
          <a:xfrm>
            <a:off x="620183" y="6356351"/>
            <a:ext cx="10180339" cy="365125"/>
          </a:xfrm>
          <a:prstGeom prst="rect">
            <a:avLst/>
          </a:prstGeom>
        </p:spPr>
        <p:txBody>
          <a:bodyPr anchor="ctr" anchorCtr="0">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
        <p:nvSpPr>
          <p:cNvPr id="2" name="Rectangle 1">
            <a:extLst>
              <a:ext uri="{FF2B5EF4-FFF2-40B4-BE49-F238E27FC236}">
                <a16:creationId xmlns:a16="http://schemas.microsoft.com/office/drawing/2014/main" id="{E95B24BC-BC56-FD4E-B9E0-A07C7B8EBB54}"/>
              </a:ext>
            </a:extLst>
          </p:cNvPr>
          <p:cNvSpPr/>
          <p:nvPr userDrawn="1"/>
        </p:nvSpPr>
        <p:spPr>
          <a:xfrm>
            <a:off x="9984432" y="259200"/>
            <a:ext cx="1872208" cy="6495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98796100"/>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2_Disposition personnalisée">
    <p:bg>
      <p:bgPr>
        <a:solidFill>
          <a:srgbClr val="5D8298"/>
        </a:solidFill>
        <a:effectLst/>
      </p:bgPr>
    </p:bg>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609600" y="274638"/>
            <a:ext cx="10972800" cy="5821362"/>
          </a:xfrm>
          <a:prstGeom prst="rect">
            <a:avLst/>
          </a:prstGeom>
        </p:spPr>
        <p:txBody>
          <a:bodyPr anchor="ctr">
            <a:normAutofit/>
          </a:bodyPr>
          <a:lstStyle>
            <a:lvl1pPr algn="ctr">
              <a:defRPr sz="40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GB" noProof="0" dirty="0"/>
              <a:t>Click and Modify the text</a:t>
            </a:r>
          </a:p>
        </p:txBody>
      </p:sp>
      <p:sp>
        <p:nvSpPr>
          <p:cNvPr id="4" name="Espace réservé du numéro de diapositive 6">
            <a:extLst>
              <a:ext uri="{FF2B5EF4-FFF2-40B4-BE49-F238E27FC236}">
                <a16:creationId xmlns:a16="http://schemas.microsoft.com/office/drawing/2014/main" id="{D29C53DA-DB2C-3FB7-BFAF-1AC70665AC97}"/>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7_Disposition personnalisée">
    <p:bg>
      <p:bgPr>
        <a:solidFill>
          <a:schemeClr val="accent1"/>
        </a:solidFill>
        <a:effectLst/>
      </p:bgPr>
    </p:bg>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609600" y="274638"/>
            <a:ext cx="10972800" cy="5821362"/>
          </a:xfrm>
          <a:prstGeom prst="rect">
            <a:avLst/>
          </a:prstGeom>
        </p:spPr>
        <p:txBody>
          <a:bodyPr anchor="ctr">
            <a:normAutofit/>
          </a:bodyPr>
          <a:lstStyle>
            <a:lvl1pPr algn="ctr">
              <a:defRPr sz="40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GB" noProof="0" dirty="0"/>
              <a:t>Click and Modify the text</a:t>
            </a:r>
          </a:p>
        </p:txBody>
      </p:sp>
      <p:sp>
        <p:nvSpPr>
          <p:cNvPr id="4" name="Espace réservé du numéro de diapositive 6">
            <a:extLst>
              <a:ext uri="{FF2B5EF4-FFF2-40B4-BE49-F238E27FC236}">
                <a16:creationId xmlns:a16="http://schemas.microsoft.com/office/drawing/2014/main" id="{D29C53DA-DB2C-3FB7-BFAF-1AC70665AC97}"/>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Tree>
    <p:extLst>
      <p:ext uri="{BB962C8B-B14F-4D97-AF65-F5344CB8AC3E}">
        <p14:creationId xmlns:p14="http://schemas.microsoft.com/office/powerpoint/2010/main" val="2009022490"/>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5_Disposition personnalisée">
    <p:spTree>
      <p:nvGrpSpPr>
        <p:cNvPr id="1" name=""/>
        <p:cNvGrpSpPr/>
        <p:nvPr/>
      </p:nvGrpSpPr>
      <p:grpSpPr>
        <a:xfrm>
          <a:off x="0" y="0"/>
          <a:ext cx="0" cy="0"/>
          <a:chOff x="0" y="0"/>
          <a:chExt cx="0" cy="0"/>
        </a:xfrm>
      </p:grpSpPr>
      <p:sp>
        <p:nvSpPr>
          <p:cNvPr id="9" name="Titre 1"/>
          <p:cNvSpPr>
            <a:spLocks noGrp="1"/>
          </p:cNvSpPr>
          <p:nvPr>
            <p:ph type="title" hasCustomPrompt="1"/>
          </p:nvPr>
        </p:nvSpPr>
        <p:spPr>
          <a:xfrm>
            <a:off x="609600" y="274638"/>
            <a:ext cx="10972800" cy="5821362"/>
          </a:xfrm>
          <a:prstGeom prst="rect">
            <a:avLst/>
          </a:prstGeom>
        </p:spPr>
        <p:txBody>
          <a:bodyPr anchor="ctr">
            <a:normAutofit/>
          </a:bodyPr>
          <a:lstStyle>
            <a:lvl1pPr algn="ctr">
              <a:defRPr sz="4000" b="1" i="0" spc="0">
                <a:solidFill>
                  <a:srgbClr val="5D8298"/>
                </a:solidFill>
                <a:latin typeface="Arial" panose="020B0604020202020204" pitchFamily="34" charset="0"/>
                <a:ea typeface="Arial" panose="020B0604020202020204" pitchFamily="34" charset="0"/>
                <a:cs typeface="Arial" panose="020B0604020202020204" pitchFamily="34" charset="0"/>
              </a:defRPr>
            </a:lvl1pPr>
          </a:lstStyle>
          <a:p>
            <a:r>
              <a:rPr lang="fr-FR" dirty="0"/>
              <a:t>Click and </a:t>
            </a:r>
            <a:r>
              <a:rPr lang="fr-FR" dirty="0" err="1"/>
              <a:t>Modify</a:t>
            </a:r>
            <a:r>
              <a:rPr lang="fr-FR" dirty="0"/>
              <a:t> </a:t>
            </a:r>
            <a:br>
              <a:rPr lang="fr-FR" dirty="0"/>
            </a:br>
            <a:r>
              <a:rPr lang="fr-FR" dirty="0"/>
              <a:t>the </a:t>
            </a:r>
            <a:r>
              <a:rPr lang="fr-FR" dirty="0" err="1"/>
              <a:t>text</a:t>
            </a:r>
            <a:endParaRPr lang="fr-FR" dirty="0"/>
          </a:p>
        </p:txBody>
      </p:sp>
      <p:sp>
        <p:nvSpPr>
          <p:cNvPr id="10" name="Rectangle 9"/>
          <p:cNvSpPr/>
          <p:nvPr userDrawn="1"/>
        </p:nvSpPr>
        <p:spPr>
          <a:xfrm>
            <a:off x="0" y="0"/>
            <a:ext cx="12192000" cy="6858000"/>
          </a:xfrm>
          <a:prstGeom prst="rect">
            <a:avLst/>
          </a:prstGeom>
          <a:noFill/>
          <a:ln w="127000" cap="flat" cmpd="sng" algn="ctr">
            <a:solidFill>
              <a:srgbClr val="5D829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fr-FR" sz="1800" dirty="0">
              <a:latin typeface="Arial" panose="020B0604020202020204" pitchFamily="34" charset="0"/>
              <a:cs typeface="Arial" panose="020B0604020202020204" pitchFamily="34" charset="0"/>
            </a:endParaRPr>
          </a:p>
        </p:txBody>
      </p:sp>
      <p:sp>
        <p:nvSpPr>
          <p:cNvPr id="3" name="Espace réservé du numéro de diapositive 6">
            <a:extLst>
              <a:ext uri="{FF2B5EF4-FFF2-40B4-BE49-F238E27FC236}">
                <a16:creationId xmlns:a16="http://schemas.microsoft.com/office/drawing/2014/main" id="{5C8A610F-1F6F-2872-4306-525B6F6B51B5}"/>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pic>
        <p:nvPicPr>
          <p:cNvPr id="4" name="Image 4">
            <a:extLst>
              <a:ext uri="{FF2B5EF4-FFF2-40B4-BE49-F238E27FC236}">
                <a16:creationId xmlns:a16="http://schemas.microsoft.com/office/drawing/2014/main" id="{DA7E5146-F935-F3EB-961C-ACBD07349CC5}"/>
              </a:ext>
            </a:extLst>
          </p:cNvPr>
          <p:cNvPicPr>
            <a:picLocks noChangeAspect="1" noChangeArrowheads="1"/>
          </p:cNvPicPr>
          <p:nvPr userDrawn="1"/>
        </p:nvPicPr>
        <p:blipFill>
          <a:blip r:embed="rId2">
            <a:alphaModFix amt="36000"/>
            <a:extLst>
              <a:ext uri="{28A0092B-C50C-407E-A947-70E740481C1C}">
                <a14:useLocalDpi xmlns:a14="http://schemas.microsoft.com/office/drawing/2010/main"/>
              </a:ext>
            </a:extLst>
          </a:blip>
          <a:srcRect/>
          <a:stretch>
            <a:fillRect/>
          </a:stretch>
        </p:blipFill>
        <p:spPr bwMode="auto">
          <a:xfrm rot="9573297">
            <a:off x="9123133" y="-1381666"/>
            <a:ext cx="8240288" cy="13246705"/>
          </a:xfrm>
          <a:prstGeom prst="rect">
            <a:avLst/>
          </a:prstGeom>
          <a:noFill/>
          <a:ln>
            <a:noFill/>
          </a:ln>
          <a:extLst>
            <a:ext uri="{909E8E84-426E-40dd-AFC4-6F175D3DCCD1}">
              <a14:hiddenFill xmlns:a14="http://schemas.microsoft.com/office/drawing/2010/main" xmlns="">
                <a:solidFill>
                  <a:srgbClr val="FFFFFF">
                    <a:alpha val="36078"/>
                  </a:srgbClr>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137949908"/>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6_Disposition personnalisée">
    <p:bg>
      <p:bgPr>
        <a:solidFill>
          <a:srgbClr val="5D8298"/>
        </a:solidFill>
        <a:effectLst/>
      </p:bgPr>
    </p:bg>
    <p:spTree>
      <p:nvGrpSpPr>
        <p:cNvPr id="1" name=""/>
        <p:cNvGrpSpPr/>
        <p:nvPr/>
      </p:nvGrpSpPr>
      <p:grpSpPr>
        <a:xfrm>
          <a:off x="0" y="0"/>
          <a:ext cx="0" cy="0"/>
          <a:chOff x="0" y="0"/>
          <a:chExt cx="0" cy="0"/>
        </a:xfrm>
      </p:grpSpPr>
      <p:sp>
        <p:nvSpPr>
          <p:cNvPr id="3" name="Titre 1"/>
          <p:cNvSpPr>
            <a:spLocks noGrp="1"/>
          </p:cNvSpPr>
          <p:nvPr>
            <p:ph type="title" hasCustomPrompt="1"/>
          </p:nvPr>
        </p:nvSpPr>
        <p:spPr>
          <a:xfrm>
            <a:off x="609600" y="274638"/>
            <a:ext cx="10972800" cy="4162474"/>
          </a:xfrm>
          <a:prstGeom prst="rect">
            <a:avLst/>
          </a:prstGeom>
        </p:spPr>
        <p:txBody>
          <a:bodyPr anchor="ctr">
            <a:normAutofit/>
          </a:bodyPr>
          <a:lstStyle>
            <a:lvl1pPr algn="ctr">
              <a:defRPr sz="400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r>
              <a:rPr lang="en-GB" noProof="0" dirty="0"/>
              <a:t>Click and Modify the text</a:t>
            </a:r>
          </a:p>
        </p:txBody>
      </p:sp>
      <p:sp>
        <p:nvSpPr>
          <p:cNvPr id="4" name="Sous-titre 2"/>
          <p:cNvSpPr>
            <a:spLocks noGrp="1"/>
          </p:cNvSpPr>
          <p:nvPr>
            <p:ph type="subTitle" idx="1"/>
          </p:nvPr>
        </p:nvSpPr>
        <p:spPr>
          <a:xfrm>
            <a:off x="609600" y="4653136"/>
            <a:ext cx="10972800" cy="1655762"/>
          </a:xfrm>
          <a:prstGeom prst="rect">
            <a:avLst/>
          </a:prstGeom>
        </p:spPr>
        <p:txBody>
          <a:bodyPr>
            <a:normAutofit/>
          </a:bodyPr>
          <a:lstStyle>
            <a:lvl1pPr marL="0" indent="0" algn="ctr">
              <a:buNone/>
              <a:defRPr sz="320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endParaRPr lang="en-GB" noProof="0" dirty="0"/>
          </a:p>
        </p:txBody>
      </p:sp>
      <p:sp>
        <p:nvSpPr>
          <p:cNvPr id="5" name="Content Placeholder 5">
            <a:extLst>
              <a:ext uri="{FF2B5EF4-FFF2-40B4-BE49-F238E27FC236}">
                <a16:creationId xmlns:a16="http://schemas.microsoft.com/office/drawing/2014/main" id="{CB0892A3-AA32-4643-922B-907261114EE2}"/>
              </a:ext>
            </a:extLst>
          </p:cNvPr>
          <p:cNvSpPr>
            <a:spLocks noGrp="1"/>
          </p:cNvSpPr>
          <p:nvPr>
            <p:ph sz="quarter" idx="15"/>
          </p:nvPr>
        </p:nvSpPr>
        <p:spPr>
          <a:xfrm>
            <a:off x="620183" y="6356351"/>
            <a:ext cx="10180339" cy="365125"/>
          </a:xfrm>
          <a:prstGeom prst="rect">
            <a:avLst/>
          </a:prstGeom>
        </p:spPr>
        <p:txBody>
          <a:bodyPr anchor="ctr" anchorCtr="0">
            <a:noAutofit/>
          </a:bodyPr>
          <a:lstStyle>
            <a:lvl1pPr marL="0" indent="0">
              <a:spcBef>
                <a:spcPts val="300"/>
              </a:spcBef>
              <a:buNone/>
              <a:defRPr sz="1200" spc="-30" baseline="0">
                <a:solidFill>
                  <a:schemeClr val="bg1"/>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
        <p:nvSpPr>
          <p:cNvPr id="6" name="Espace réservé du numéro de diapositive 6">
            <a:extLst>
              <a:ext uri="{FF2B5EF4-FFF2-40B4-BE49-F238E27FC236}">
                <a16:creationId xmlns:a16="http://schemas.microsoft.com/office/drawing/2014/main" id="{0F8DF2E8-70AC-86EF-A610-EE1B711F0B1B}"/>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Tree>
    <p:extLst>
      <p:ext uri="{BB962C8B-B14F-4D97-AF65-F5344CB8AC3E}">
        <p14:creationId xmlns:p14="http://schemas.microsoft.com/office/powerpoint/2010/main" val="1756915667"/>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4_Disposition personnalisée">
    <p:spTree>
      <p:nvGrpSpPr>
        <p:cNvPr id="1" name=""/>
        <p:cNvGrpSpPr/>
        <p:nvPr/>
      </p:nvGrpSpPr>
      <p:grpSpPr>
        <a:xfrm>
          <a:off x="0" y="0"/>
          <a:ext cx="0" cy="0"/>
          <a:chOff x="0" y="0"/>
          <a:chExt cx="0" cy="0"/>
        </a:xfrm>
      </p:grpSpPr>
      <p:sp>
        <p:nvSpPr>
          <p:cNvPr id="11" name="Rectangle 10"/>
          <p:cNvSpPr/>
          <p:nvPr userDrawn="1"/>
        </p:nvSpPr>
        <p:spPr>
          <a:xfrm>
            <a:off x="0" y="0"/>
            <a:ext cx="12192000" cy="6858000"/>
          </a:xfrm>
          <a:prstGeom prst="rect">
            <a:avLst/>
          </a:prstGeom>
          <a:noFill/>
          <a:ln w="127000" cap="flat" cmpd="sng" algn="ctr">
            <a:solidFill>
              <a:srgbClr val="5D829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sz="1800" noProof="0" dirty="0">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C886629B-70FD-5844-A852-AA84E9AB03FD}"/>
              </a:ext>
            </a:extLst>
          </p:cNvPr>
          <p:cNvSpPr>
            <a:spLocks noGrp="1"/>
          </p:cNvSpPr>
          <p:nvPr>
            <p:ph type="title" hasCustomPrompt="1"/>
          </p:nvPr>
        </p:nvSpPr>
        <p:spPr>
          <a:xfrm>
            <a:off x="431371" y="1052832"/>
            <a:ext cx="11247039" cy="647976"/>
          </a:xfrm>
        </p:spPr>
        <p:txBody>
          <a:bodyPr>
            <a:noAutofit/>
          </a:bodyPr>
          <a:lstStyle>
            <a:lvl1pPr algn="ctr">
              <a:defRPr sz="4000" spc="0">
                <a:latin typeface="Arial" panose="020B0604020202020204" pitchFamily="34" charset="0"/>
                <a:cs typeface="Arial" panose="020B0604020202020204" pitchFamily="34" charset="0"/>
              </a:defRPr>
            </a:lvl1pPr>
          </a:lstStyle>
          <a:p>
            <a:r>
              <a:rPr lang="en-GB" dirty="0"/>
              <a:t>Click AND MODIFY THE TEXT</a:t>
            </a:r>
            <a:endParaRPr lang="en-US" dirty="0"/>
          </a:p>
        </p:txBody>
      </p:sp>
      <p:sp>
        <p:nvSpPr>
          <p:cNvPr id="17" name="Text Placeholder 16">
            <a:extLst>
              <a:ext uri="{FF2B5EF4-FFF2-40B4-BE49-F238E27FC236}">
                <a16:creationId xmlns:a16="http://schemas.microsoft.com/office/drawing/2014/main" id="{29E1BEE5-34CE-E34C-BCFB-D7083C34B8C5}"/>
              </a:ext>
            </a:extLst>
          </p:cNvPr>
          <p:cNvSpPr>
            <a:spLocks noGrp="1"/>
          </p:cNvSpPr>
          <p:nvPr>
            <p:ph type="body" sz="quarter" idx="10" hasCustomPrompt="1"/>
          </p:nvPr>
        </p:nvSpPr>
        <p:spPr>
          <a:xfrm>
            <a:off x="1968499" y="2580900"/>
            <a:ext cx="8255959" cy="416053"/>
          </a:xfrm>
        </p:spPr>
        <p:txBody>
          <a:bodyPr>
            <a:normAutofit/>
          </a:bodyPr>
          <a:lstStyle>
            <a:lvl1pPr marL="0" indent="0" algn="ctr">
              <a:buNone/>
              <a:defRPr sz="2400" b="1" cap="all" baseline="0">
                <a:latin typeface="Arial" panose="020B0604020202020204" pitchFamily="34" charset="0"/>
                <a:cs typeface="Arial" panose="020B0604020202020204" pitchFamily="34" charset="0"/>
              </a:defRPr>
            </a:lvl1pPr>
            <a:lvl2pPr marL="457200" indent="0">
              <a:buNone/>
              <a:defRPr/>
            </a:lvl2pPr>
          </a:lstStyle>
          <a:p>
            <a:pPr lvl="0"/>
            <a:r>
              <a:rPr lang="en-GB" dirty="0"/>
              <a:t>CLICK AND MODIFY THE TEXT</a:t>
            </a:r>
          </a:p>
        </p:txBody>
      </p:sp>
      <p:sp>
        <p:nvSpPr>
          <p:cNvPr id="18" name="Text Placeholder 16">
            <a:extLst>
              <a:ext uri="{FF2B5EF4-FFF2-40B4-BE49-F238E27FC236}">
                <a16:creationId xmlns:a16="http://schemas.microsoft.com/office/drawing/2014/main" id="{5E89AE6E-09E9-A04C-9CFE-768FC4130566}"/>
              </a:ext>
            </a:extLst>
          </p:cNvPr>
          <p:cNvSpPr>
            <a:spLocks noGrp="1"/>
          </p:cNvSpPr>
          <p:nvPr>
            <p:ph type="body" sz="quarter" idx="11" hasCustomPrompt="1"/>
          </p:nvPr>
        </p:nvSpPr>
        <p:spPr>
          <a:xfrm>
            <a:off x="1967542" y="3877044"/>
            <a:ext cx="8255959" cy="416053"/>
          </a:xfrm>
        </p:spPr>
        <p:txBody>
          <a:bodyPr>
            <a:normAutofit/>
          </a:bodyPr>
          <a:lstStyle>
            <a:lvl1pPr marL="0" indent="0" algn="ctr">
              <a:buNone/>
              <a:defRPr sz="2400" b="1" cap="all" baseline="0">
                <a:latin typeface="Arial" panose="020B0604020202020204" pitchFamily="34" charset="0"/>
                <a:cs typeface="Arial" panose="020B0604020202020204" pitchFamily="34" charset="0"/>
              </a:defRPr>
            </a:lvl1pPr>
            <a:lvl2pPr marL="457200" indent="0">
              <a:buNone/>
              <a:defRPr/>
            </a:lvl2pPr>
          </a:lstStyle>
          <a:p>
            <a:pPr lvl="0"/>
            <a:r>
              <a:rPr lang="en-GB" dirty="0"/>
              <a:t>CLICK AND MODIFY THE TEXT</a:t>
            </a:r>
          </a:p>
        </p:txBody>
      </p:sp>
      <p:sp>
        <p:nvSpPr>
          <p:cNvPr id="19" name="Text Placeholder 16">
            <a:extLst>
              <a:ext uri="{FF2B5EF4-FFF2-40B4-BE49-F238E27FC236}">
                <a16:creationId xmlns:a16="http://schemas.microsoft.com/office/drawing/2014/main" id="{FEC0F67F-0294-3044-9A92-E4F9BE84511E}"/>
              </a:ext>
            </a:extLst>
          </p:cNvPr>
          <p:cNvSpPr>
            <a:spLocks noGrp="1"/>
          </p:cNvSpPr>
          <p:nvPr>
            <p:ph type="body" sz="quarter" idx="12" hasCustomPrompt="1"/>
          </p:nvPr>
        </p:nvSpPr>
        <p:spPr>
          <a:xfrm>
            <a:off x="1967542" y="5125192"/>
            <a:ext cx="8255959" cy="536057"/>
          </a:xfrm>
        </p:spPr>
        <p:txBody>
          <a:bodyPr>
            <a:noAutofit/>
          </a:bodyPr>
          <a:lstStyle>
            <a:lvl1pPr marL="0" indent="0" algn="ctr">
              <a:buNone/>
              <a:defRPr sz="3200" b="1" cap="all" baseline="0">
                <a:latin typeface="Arial" panose="020B0604020202020204" pitchFamily="34" charset="0"/>
                <a:cs typeface="Arial" panose="020B0604020202020204" pitchFamily="34" charset="0"/>
              </a:defRPr>
            </a:lvl1pPr>
            <a:lvl2pPr marL="457200" indent="0">
              <a:buNone/>
              <a:defRPr/>
            </a:lvl2pPr>
          </a:lstStyle>
          <a:p>
            <a:pPr lvl="0"/>
            <a:r>
              <a:rPr lang="en-GB" dirty="0"/>
              <a:t>CLICK AND MODIFY THE TEXT</a:t>
            </a:r>
          </a:p>
        </p:txBody>
      </p:sp>
      <p:sp>
        <p:nvSpPr>
          <p:cNvPr id="8" name="Content Placeholder 5">
            <a:extLst>
              <a:ext uri="{FF2B5EF4-FFF2-40B4-BE49-F238E27FC236}">
                <a16:creationId xmlns:a16="http://schemas.microsoft.com/office/drawing/2014/main" id="{9DAE90F2-0D99-4E4A-B2F6-79682983F674}"/>
              </a:ext>
            </a:extLst>
          </p:cNvPr>
          <p:cNvSpPr>
            <a:spLocks noGrp="1"/>
          </p:cNvSpPr>
          <p:nvPr>
            <p:ph sz="quarter" idx="15"/>
          </p:nvPr>
        </p:nvSpPr>
        <p:spPr>
          <a:xfrm>
            <a:off x="620183" y="6356351"/>
            <a:ext cx="10180339" cy="365125"/>
          </a:xfrm>
          <a:prstGeom prst="rect">
            <a:avLst/>
          </a:prstGeom>
        </p:spPr>
        <p:txBody>
          <a:bodyPr anchor="ctr" anchorCtr="0">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
        <p:nvSpPr>
          <p:cNvPr id="5" name="Espace réservé du numéro de diapositive 6">
            <a:extLst>
              <a:ext uri="{FF2B5EF4-FFF2-40B4-BE49-F238E27FC236}">
                <a16:creationId xmlns:a16="http://schemas.microsoft.com/office/drawing/2014/main" id="{6A20AEB2-81CA-6501-F60D-56519FB99DDB}"/>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pic>
        <p:nvPicPr>
          <p:cNvPr id="4" name="Image 4">
            <a:extLst>
              <a:ext uri="{FF2B5EF4-FFF2-40B4-BE49-F238E27FC236}">
                <a16:creationId xmlns:a16="http://schemas.microsoft.com/office/drawing/2014/main" id="{A432EACC-0F2F-37E4-98DD-906F113D55BB}"/>
              </a:ext>
            </a:extLst>
          </p:cNvPr>
          <p:cNvPicPr>
            <a:picLocks noChangeAspect="1" noChangeArrowheads="1"/>
          </p:cNvPicPr>
          <p:nvPr userDrawn="1"/>
        </p:nvPicPr>
        <p:blipFill>
          <a:blip r:embed="rId2">
            <a:alphaModFix amt="36000"/>
            <a:extLst>
              <a:ext uri="{28A0092B-C50C-407E-A947-70E740481C1C}">
                <a14:useLocalDpi xmlns:a14="http://schemas.microsoft.com/office/drawing/2010/main"/>
              </a:ext>
            </a:extLst>
          </a:blip>
          <a:srcRect/>
          <a:stretch>
            <a:fillRect/>
          </a:stretch>
        </p:blipFill>
        <p:spPr bwMode="auto">
          <a:xfrm rot="9573297">
            <a:off x="9123133" y="-1381666"/>
            <a:ext cx="8240288" cy="13246705"/>
          </a:xfrm>
          <a:prstGeom prst="rect">
            <a:avLst/>
          </a:prstGeom>
          <a:noFill/>
          <a:ln>
            <a:noFill/>
          </a:ln>
          <a:extLst>
            <a:ext uri="{909E8E84-426E-40dd-AFC4-6F175D3DCCD1}">
              <a14:hiddenFill xmlns:a14="http://schemas.microsoft.com/office/drawing/2010/main" xmlns="">
                <a:solidFill>
                  <a:srgbClr val="FFFFFF">
                    <a:alpha val="36078"/>
                  </a:srgbClr>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98295499"/>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6" name="Content Placeholder 5"/>
          <p:cNvSpPr>
            <a:spLocks noGrp="1"/>
          </p:cNvSpPr>
          <p:nvPr>
            <p:ph sz="quarter" idx="14"/>
          </p:nvPr>
        </p:nvSpPr>
        <p:spPr>
          <a:xfrm>
            <a:off x="620184" y="1425600"/>
            <a:ext cx="10962216" cy="45252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5">
            <a:extLst>
              <a:ext uri="{FF2B5EF4-FFF2-40B4-BE49-F238E27FC236}">
                <a16:creationId xmlns:a16="http://schemas.microsoft.com/office/drawing/2014/main" id="{1C800C48-4F96-3047-964F-933FF318046D}"/>
              </a:ext>
            </a:extLst>
          </p:cNvPr>
          <p:cNvSpPr>
            <a:spLocks noGrp="1"/>
          </p:cNvSpPr>
          <p:nvPr>
            <p:ph sz="quarter" idx="15"/>
          </p:nvPr>
        </p:nvSpPr>
        <p:spPr>
          <a:xfrm>
            <a:off x="620183" y="6356351"/>
            <a:ext cx="10180339" cy="365125"/>
          </a:xfrm>
          <a:prstGeom prst="rect">
            <a:avLst/>
          </a:prstGeom>
        </p:spPr>
        <p:txBody>
          <a:bodyPr anchor="ctr" anchorCtr="0">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
        <p:nvSpPr>
          <p:cNvPr id="2" name="Espace réservé du numéro de diapositive 6">
            <a:extLst>
              <a:ext uri="{FF2B5EF4-FFF2-40B4-BE49-F238E27FC236}">
                <a16:creationId xmlns:a16="http://schemas.microsoft.com/office/drawing/2014/main" id="{125C1FC8-9E21-0737-8F7A-9E8059D9F8B1}"/>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No spiral">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6" name="Content Placeholder 5"/>
          <p:cNvSpPr>
            <a:spLocks noGrp="1"/>
          </p:cNvSpPr>
          <p:nvPr>
            <p:ph sz="quarter" idx="14"/>
          </p:nvPr>
        </p:nvSpPr>
        <p:spPr>
          <a:xfrm>
            <a:off x="620184" y="1425600"/>
            <a:ext cx="10962216" cy="45252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5">
            <a:extLst>
              <a:ext uri="{FF2B5EF4-FFF2-40B4-BE49-F238E27FC236}">
                <a16:creationId xmlns:a16="http://schemas.microsoft.com/office/drawing/2014/main" id="{1C800C48-4F96-3047-964F-933FF318046D}"/>
              </a:ext>
            </a:extLst>
          </p:cNvPr>
          <p:cNvSpPr>
            <a:spLocks noGrp="1"/>
          </p:cNvSpPr>
          <p:nvPr>
            <p:ph sz="quarter" idx="15"/>
          </p:nvPr>
        </p:nvSpPr>
        <p:spPr>
          <a:xfrm>
            <a:off x="620183" y="6356351"/>
            <a:ext cx="10180339" cy="365125"/>
          </a:xfrm>
          <a:prstGeom prst="rect">
            <a:avLst/>
          </a:prstGeom>
        </p:spPr>
        <p:txBody>
          <a:bodyPr anchor="ctr" anchorCtr="0">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
        <p:nvSpPr>
          <p:cNvPr id="2" name="Espace réservé du numéro de diapositive 6">
            <a:extLst>
              <a:ext uri="{FF2B5EF4-FFF2-40B4-BE49-F238E27FC236}">
                <a16:creationId xmlns:a16="http://schemas.microsoft.com/office/drawing/2014/main" id="{125C1FC8-9E21-0737-8F7A-9E8059D9F8B1}"/>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
        <p:nvSpPr>
          <p:cNvPr id="3" name="Rectangle 2">
            <a:extLst>
              <a:ext uri="{FF2B5EF4-FFF2-40B4-BE49-F238E27FC236}">
                <a16:creationId xmlns:a16="http://schemas.microsoft.com/office/drawing/2014/main" id="{17FDDA6F-A190-B3EB-141D-D58CA5933A70}"/>
              </a:ext>
            </a:extLst>
          </p:cNvPr>
          <p:cNvSpPr/>
          <p:nvPr userDrawn="1"/>
        </p:nvSpPr>
        <p:spPr>
          <a:xfrm>
            <a:off x="0" y="0"/>
            <a:ext cx="12192000" cy="6858000"/>
          </a:xfrm>
          <a:prstGeom prst="rect">
            <a:avLst/>
          </a:prstGeom>
          <a:noFill/>
          <a:ln w="127000" cap="flat" cmpd="sng" algn="ctr">
            <a:solidFill>
              <a:srgbClr val="5D829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fr-FR"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23345666"/>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EXPERT MAP SLIDE">
    <p:spTree>
      <p:nvGrpSpPr>
        <p:cNvPr id="1" name=""/>
        <p:cNvGrpSpPr/>
        <p:nvPr/>
      </p:nvGrpSpPr>
      <p:grpSpPr>
        <a:xfrm>
          <a:off x="0" y="0"/>
          <a:ext cx="0" cy="0"/>
          <a:chOff x="0" y="0"/>
          <a:chExt cx="0" cy="0"/>
        </a:xfrm>
      </p:grpSpPr>
      <p:sp>
        <p:nvSpPr>
          <p:cNvPr id="4" name="Title 3"/>
          <p:cNvSpPr>
            <a:spLocks noGrp="1"/>
          </p:cNvSpPr>
          <p:nvPr>
            <p:ph type="title"/>
          </p:nvPr>
        </p:nvSpPr>
        <p:spPr>
          <a:xfrm>
            <a:off x="619201" y="259200"/>
            <a:ext cx="8069087" cy="864000"/>
          </a:xfrm>
        </p:spPr>
        <p:txBody>
          <a:bodyPr/>
          <a:lstStyle>
            <a:lvl1pPr>
              <a:defRPr>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8" name="Content Placeholder 5">
            <a:extLst>
              <a:ext uri="{FF2B5EF4-FFF2-40B4-BE49-F238E27FC236}">
                <a16:creationId xmlns:a16="http://schemas.microsoft.com/office/drawing/2014/main" id="{1C800C48-4F96-3047-964F-933FF318046D}"/>
              </a:ext>
            </a:extLst>
          </p:cNvPr>
          <p:cNvSpPr>
            <a:spLocks noGrp="1"/>
          </p:cNvSpPr>
          <p:nvPr>
            <p:ph sz="quarter" idx="15"/>
          </p:nvPr>
        </p:nvSpPr>
        <p:spPr>
          <a:xfrm>
            <a:off x="620183" y="6356351"/>
            <a:ext cx="10180339" cy="365125"/>
          </a:xfrm>
          <a:prstGeom prst="rect">
            <a:avLst/>
          </a:prstGeom>
        </p:spPr>
        <p:txBody>
          <a:bodyPr anchor="ctr" anchorCtr="0">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
        <p:nvSpPr>
          <p:cNvPr id="2" name="Espace réservé du numéro de diapositive 6">
            <a:extLst>
              <a:ext uri="{FF2B5EF4-FFF2-40B4-BE49-F238E27FC236}">
                <a16:creationId xmlns:a16="http://schemas.microsoft.com/office/drawing/2014/main" id="{125C1FC8-9E21-0737-8F7A-9E8059D9F8B1}"/>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
        <p:nvSpPr>
          <p:cNvPr id="3" name="Rectangle 2">
            <a:extLst>
              <a:ext uri="{FF2B5EF4-FFF2-40B4-BE49-F238E27FC236}">
                <a16:creationId xmlns:a16="http://schemas.microsoft.com/office/drawing/2014/main" id="{17FDDA6F-A190-B3EB-141D-D58CA5933A70}"/>
              </a:ext>
            </a:extLst>
          </p:cNvPr>
          <p:cNvSpPr/>
          <p:nvPr userDrawn="1"/>
        </p:nvSpPr>
        <p:spPr>
          <a:xfrm>
            <a:off x="0" y="0"/>
            <a:ext cx="12192000" cy="6858000"/>
          </a:xfrm>
          <a:prstGeom prst="rect">
            <a:avLst/>
          </a:prstGeom>
          <a:noFill/>
          <a:ln w="127000" cap="flat" cmpd="sng" algn="ctr">
            <a:solidFill>
              <a:srgbClr val="5D829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fr-FR" sz="18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4B07B743-E515-D570-AA44-0E54537AAEF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52130" y="1050375"/>
            <a:ext cx="10488484" cy="5042022"/>
          </a:xfrm>
          <a:prstGeom prst="rect">
            <a:avLst/>
          </a:prstGeom>
        </p:spPr>
      </p:pic>
      <p:pic>
        <p:nvPicPr>
          <p:cNvPr id="7" name="Picture 6" descr="A black and blue sign with white text&#10;&#10;Description automatically generated">
            <a:extLst>
              <a:ext uri="{FF2B5EF4-FFF2-40B4-BE49-F238E27FC236}">
                <a16:creationId xmlns:a16="http://schemas.microsoft.com/office/drawing/2014/main" id="{DCCF5D9B-A081-21ED-2F3F-30EB7DEA99D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91220" y="315951"/>
            <a:ext cx="1956721" cy="639086"/>
          </a:xfrm>
          <a:prstGeom prst="rect">
            <a:avLst/>
          </a:prstGeom>
        </p:spPr>
      </p:pic>
    </p:spTree>
    <p:extLst>
      <p:ext uri="{BB962C8B-B14F-4D97-AF65-F5344CB8AC3E}">
        <p14:creationId xmlns:p14="http://schemas.microsoft.com/office/powerpoint/2010/main" val="2898312149"/>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noFill/>
          <a:ln w="127000" cap="flat" cmpd="sng" algn="ctr">
            <a:solidFill>
              <a:srgbClr val="5D829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fr-FR" sz="1800" dirty="0">
              <a:latin typeface="Arial" panose="020B0604020202020204" pitchFamily="34" charset="0"/>
              <a:cs typeface="Arial" panose="020B0604020202020204" pitchFamily="34" charset="0"/>
            </a:endParaRPr>
          </a:p>
        </p:txBody>
      </p:sp>
      <p:sp>
        <p:nvSpPr>
          <p:cNvPr id="2" name="Title Placeholder 1"/>
          <p:cNvSpPr>
            <a:spLocks noGrp="1"/>
          </p:cNvSpPr>
          <p:nvPr>
            <p:ph type="title"/>
          </p:nvPr>
        </p:nvSpPr>
        <p:spPr>
          <a:xfrm>
            <a:off x="619201" y="259200"/>
            <a:ext cx="10963199" cy="864000"/>
          </a:xfrm>
          <a:prstGeom prst="rect">
            <a:avLst/>
          </a:prstGeom>
        </p:spPr>
        <p:txBody>
          <a:bodyPr vert="horz" lIns="0" tIns="0" rIns="0" bIns="0" rtlCol="0" anchor="t" anchorCtr="0">
            <a:normAutofit/>
          </a:bodyPr>
          <a:lstStyle/>
          <a:p>
            <a:r>
              <a:rPr lang="en-GB" dirty="0"/>
              <a:t>Click to edit Master title style</a:t>
            </a:r>
            <a:endParaRPr lang="en-US" dirty="0"/>
          </a:p>
        </p:txBody>
      </p:sp>
      <p:sp>
        <p:nvSpPr>
          <p:cNvPr id="6" name="Text Placeholder 4"/>
          <p:cNvSpPr>
            <a:spLocks noGrp="1"/>
          </p:cNvSpPr>
          <p:nvPr>
            <p:ph type="body" idx="1"/>
          </p:nvPr>
        </p:nvSpPr>
        <p:spPr>
          <a:xfrm>
            <a:off x="619200" y="1425600"/>
            <a:ext cx="10963200" cy="4525200"/>
          </a:xfrm>
          <a:prstGeom prst="rect">
            <a:avLst/>
          </a:prstGeom>
        </p:spPr>
        <p:txBody>
          <a:bodyPr vert="horz" lIns="0" tIns="0" rIns="0" bIns="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4" name="Image 4">
            <a:extLst>
              <a:ext uri="{FF2B5EF4-FFF2-40B4-BE49-F238E27FC236}">
                <a16:creationId xmlns:a16="http://schemas.microsoft.com/office/drawing/2014/main" id="{8A6E6C07-68A0-9C7F-5091-0470028337AD}"/>
              </a:ext>
            </a:extLst>
          </p:cNvPr>
          <p:cNvPicPr>
            <a:picLocks noChangeAspect="1" noChangeArrowheads="1"/>
          </p:cNvPicPr>
          <p:nvPr userDrawn="1"/>
        </p:nvPicPr>
        <p:blipFill>
          <a:blip r:embed="rId19">
            <a:alphaModFix amt="36000"/>
            <a:extLst>
              <a:ext uri="{28A0092B-C50C-407E-A947-70E740481C1C}">
                <a14:useLocalDpi xmlns:a14="http://schemas.microsoft.com/office/drawing/2010/main"/>
              </a:ext>
            </a:extLst>
          </a:blip>
          <a:srcRect/>
          <a:stretch>
            <a:fillRect/>
          </a:stretch>
        </p:blipFill>
        <p:spPr bwMode="auto">
          <a:xfrm rot="9573297">
            <a:off x="10198888" y="1234248"/>
            <a:ext cx="6445249" cy="7770813"/>
          </a:xfrm>
          <a:prstGeom prst="rect">
            <a:avLst/>
          </a:prstGeom>
          <a:noFill/>
          <a:ln>
            <a:noFill/>
          </a:ln>
          <a:extLst>
            <a:ext uri="{909E8E84-426E-40dd-AFC4-6F175D3DCCD1}">
              <a14:hiddenFill xmlns:a14="http://schemas.microsoft.com/office/drawing/2010/main" xmlns="">
                <a:solidFill>
                  <a:srgbClr val="FFFFFF">
                    <a:alpha val="36078"/>
                  </a:srgbClr>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81" r:id="rId3"/>
    <p:sldLayoutId id="2147483662" r:id="rId4"/>
    <p:sldLayoutId id="2147483661" r:id="rId5"/>
    <p:sldLayoutId id="2147483658" r:id="rId6"/>
    <p:sldLayoutId id="2147483652" r:id="rId7"/>
    <p:sldLayoutId id="2147483680" r:id="rId8"/>
    <p:sldLayoutId id="2147483682" r:id="rId9"/>
    <p:sldLayoutId id="2147483657" r:id="rId10"/>
    <p:sldLayoutId id="2147483654" r:id="rId11"/>
    <p:sldLayoutId id="2147483655" r:id="rId12"/>
    <p:sldLayoutId id="2147483675" r:id="rId13"/>
    <p:sldLayoutId id="2147483676" r:id="rId14"/>
    <p:sldLayoutId id="2147483656" r:id="rId15"/>
    <p:sldLayoutId id="2147483678" r:id="rId16"/>
    <p:sldLayoutId id="2147483679" r:id="rId17"/>
  </p:sldLayoutIdLst>
  <p:hf hdr="0" ftr="0" dt="0"/>
  <p:txStyles>
    <p:titleStyle>
      <a:lvl1pPr algn="l" defTabSz="457200" rtl="0" eaLnBrk="1" latinLnBrk="0" hangingPunct="1">
        <a:spcBef>
          <a:spcPct val="0"/>
        </a:spcBef>
        <a:buNone/>
        <a:defRPr sz="2800" b="1" i="0" kern="1200" cap="all" spc="0" baseline="0">
          <a:solidFill>
            <a:srgbClr val="5D8298"/>
          </a:solidFill>
          <a:latin typeface="Arial" panose="020B0604020202020204" pitchFamily="34" charset="0"/>
          <a:ea typeface="Arial" panose="020B0604020202020204" pitchFamily="34" charset="0"/>
          <a:cs typeface="Arial" panose="020B0604020202020204" pitchFamily="34" charset="0"/>
        </a:defRPr>
      </a:lvl1pPr>
    </p:titleStyle>
    <p:bodyStyle>
      <a:lvl1pPr marL="357188" indent="-357188" algn="l" defTabSz="457200" rtl="0" eaLnBrk="1" latinLnBrk="0" hangingPunct="1">
        <a:spcBef>
          <a:spcPts val="1200"/>
        </a:spcBef>
        <a:buClr>
          <a:schemeClr val="accent2"/>
        </a:buClr>
        <a:buFont typeface="Arial"/>
        <a:buChar char="•"/>
        <a:defRPr sz="2000" b="0" i="0" kern="120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714375" indent="-257175" algn="l" defTabSz="457200" rtl="0" eaLnBrk="1" latinLnBrk="0" hangingPunct="1">
        <a:spcBef>
          <a:spcPts val="400"/>
        </a:spcBef>
        <a:buClr>
          <a:schemeClr val="accent2"/>
        </a:buClr>
        <a:buFont typeface="Lucida Grande"/>
        <a:buChar char="–"/>
        <a:defRPr sz="1800" b="0" i="0" kern="1200">
          <a:solidFill>
            <a:srgbClr val="5D8298"/>
          </a:solidFill>
          <a:latin typeface="Arial" panose="020B0604020202020204" pitchFamily="34" charset="0"/>
          <a:ea typeface="Arial" panose="020B0604020202020204" pitchFamily="34" charset="0"/>
          <a:cs typeface="Arial" panose="020B0604020202020204" pitchFamily="34" charset="0"/>
        </a:defRPr>
      </a:lvl2pPr>
      <a:lvl3pPr marL="12573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3pPr>
      <a:lvl4pPr marL="17145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4pPr>
      <a:lvl5pPr marL="21717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232"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6.xml"/><Relationship Id="rId5" Type="http://schemas.openxmlformats.org/officeDocument/2006/relationships/hyperlink" Target="https://www.guidelines.edf.one/uploads/attachments/cl262t0fy006olajnx74ske02-acne-2016-gl.pdf" TargetMode="Externa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6.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16.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6.svg"/><Relationship Id="rId7" Type="http://schemas.openxmlformats.org/officeDocument/2006/relationships/image" Target="../media/image50.svg"/><Relationship Id="rId2" Type="http://schemas.openxmlformats.org/officeDocument/2006/relationships/image" Target="../media/image45.png"/><Relationship Id="rId1" Type="http://schemas.openxmlformats.org/officeDocument/2006/relationships/slideLayout" Target="../slideLayouts/slideLayout16.xml"/><Relationship Id="rId6" Type="http://schemas.openxmlformats.org/officeDocument/2006/relationships/image" Target="../media/image49.png"/><Relationship Id="rId5" Type="http://schemas.openxmlformats.org/officeDocument/2006/relationships/image" Target="../media/image48.svg"/><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2" Type="http://schemas.openxmlformats.org/officeDocument/2006/relationships/hyperlink" Target="http://www.nice.org.uk/guidance/ng198" TargetMode="Externa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hyperlink" Target="https://www.ncbi.nlm.nih.gov/books/NBK459173/" TargetMode="Externa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hyperlink" Target="http://www.nice.org.uk/guidance/ng198" TargetMode="Externa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hyperlink" Target="http://www.nice.org.uk/guidance/ng198" TargetMode="External"/><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hyperlink" Target="https://www.guidelines.edf.one/uploads/attachments/cl262t0fy006olajnx74ske02-acne-2016-gl.pdf"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hyperlink" Target="https://www.ncbi.nlm.nih.gov/books/NBK459173/" TargetMode="External"/><Relationship Id="rId2" Type="http://schemas.openxmlformats.org/officeDocument/2006/relationships/image" Target="../media/image39.png"/><Relationship Id="rId1" Type="http://schemas.openxmlformats.org/officeDocument/2006/relationships/slideLayout" Target="../slideLayouts/slideLayout16.xml"/><Relationship Id="rId4" Type="http://schemas.openxmlformats.org/officeDocument/2006/relationships/hyperlink" Target="https://dermnetnz.org/topics/benzoyl-peroxide"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www.ncbi.nlm.nih.gov/books/NBK459173/" TargetMode="External"/><Relationship Id="rId2" Type="http://schemas.openxmlformats.org/officeDocument/2006/relationships/image" Target="../media/image39.png"/><Relationship Id="rId1" Type="http://schemas.openxmlformats.org/officeDocument/2006/relationships/slideLayout" Target="../slideLayouts/slideLayout16.xml"/><Relationship Id="rId4" Type="http://schemas.openxmlformats.org/officeDocument/2006/relationships/hyperlink" Target="https://www.ncbi.nlm.nih.gov/books/NBK525949/" TargetMode="Externa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hyperlink" Target="https://www.health.harvard.edu/staying-healthy/do-retinoids-really-reduce-wrinkles" TargetMode="External"/><Relationship Id="rId7"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hyperlink" Target="https://dermnetnz.org/topics/topical-retinoids" TargetMode="External"/><Relationship Id="rId5" Type="http://schemas.openxmlformats.org/officeDocument/2006/relationships/hyperlink" Target="https://www.dermatologyadvisor.com/news/racial-and-sex-differences-observed-in-the-efficacy-of-once-daily-tretinoin-for-acne/" TargetMode="External"/><Relationship Id="rId4" Type="http://schemas.openxmlformats.org/officeDocument/2006/relationships/hyperlink" Target="https://cks.nice.org.uk/topics/acne-vulgaris/prescribing-information/topical-retinoids/"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www.aad.org/news/benzoyl-peroxide-personal-care-products#:~:text=Store%20products%20according%20to%20the,greater%20than%2078%C2%B0F" TargetMode="External"/><Relationship Id="rId7" Type="http://schemas.openxmlformats.org/officeDocument/2006/relationships/image" Target="../media/image54.svg"/><Relationship Id="rId2" Type="http://schemas.openxmlformats.org/officeDocument/2006/relationships/hyperlink" Target="https://doi.org/10.1007/978-3-642-97234-8_75" TargetMode="External"/><Relationship Id="rId1" Type="http://schemas.openxmlformats.org/officeDocument/2006/relationships/slideLayout" Target="../slideLayouts/slideLayout16.xml"/><Relationship Id="rId6" Type="http://schemas.openxmlformats.org/officeDocument/2006/relationships/image" Target="../media/image53.png"/><Relationship Id="rId5" Type="http://schemas.openxmlformats.org/officeDocument/2006/relationships/hyperlink" Target="http://www.nice.org.uk/guidance/ng198" TargetMode="External"/><Relationship Id="rId4" Type="http://schemas.openxmlformats.org/officeDocument/2006/relationships/hyperlink" Target="https://www.nhs.uk/medicines/benzoyl-peroxide/who-can-and-cannot-use-benzoyl-peroxide/#:~:text=Who%20can%20use%20benzoyl%20peroxide,over%20can%20use%20benzoyl%20peroxide."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3" Type="http://schemas.openxmlformats.org/officeDocument/2006/relationships/image" Target="../media/image55.emf"/><Relationship Id="rId7" Type="http://schemas.openxmlformats.org/officeDocument/2006/relationships/image" Target="../media/image54.svg"/><Relationship Id="rId2" Type="http://schemas.openxmlformats.org/officeDocument/2006/relationships/hyperlink" Target="https://firstwordpharma.com/story/5933785#:~:text=Two%20identical%20phase%20III%20studies,%25%2C%20was%20generally%20well%20tolerated" TargetMode="External"/><Relationship Id="rId1" Type="http://schemas.openxmlformats.org/officeDocument/2006/relationships/slideLayout" Target="../slideLayouts/slideLayout16.xml"/><Relationship Id="rId6" Type="http://schemas.openxmlformats.org/officeDocument/2006/relationships/image" Target="../media/image53.png"/><Relationship Id="rId5" Type="http://schemas.openxmlformats.org/officeDocument/2006/relationships/chart" Target="../charts/chart2.xml"/><Relationship Id="rId4" Type="http://schemas.openxmlformats.org/officeDocument/2006/relationships/chart" Target="../charts/chart1.xml"/></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www.nice.org.uk/guidance/ng198" TargetMode="External"/><Relationship Id="rId1" Type="http://schemas.openxmlformats.org/officeDocument/2006/relationships/slideLayout" Target="../slideLayouts/slideLayout16.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7.svg"/></Relationships>
</file>

<file path=ppt/slides/_rels/slide38.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www.nice.org.uk/guidance/ng198" TargetMode="External"/><Relationship Id="rId1" Type="http://schemas.openxmlformats.org/officeDocument/2006/relationships/slideLayout" Target="../slideLayouts/slideLayout16.xml"/><Relationship Id="rId4" Type="http://schemas.openxmlformats.org/officeDocument/2006/relationships/image" Target="../media/image57.sv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openxmlformats.org/officeDocument/2006/relationships/image" Target="../media/image27.png"/></Relationships>
</file>

<file path=ppt/slides/_rels/slide40.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www.nice.org.uk/guidance/ng198" TargetMode="External"/><Relationship Id="rId1" Type="http://schemas.openxmlformats.org/officeDocument/2006/relationships/slideLayout" Target="../slideLayouts/slideLayout16.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7.svg"/></Relationships>
</file>

<file path=ppt/slides/_rels/slide44.xml.rels><?xml version="1.0" encoding="UTF-8" standalone="yes"?>
<Relationships xmlns="http://schemas.openxmlformats.org/package/2006/relationships"><Relationship Id="rId3" Type="http://schemas.openxmlformats.org/officeDocument/2006/relationships/hyperlink" Target="http://www.nice.org.uk/guidance/ng198" TargetMode="External"/><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2" Type="http://schemas.openxmlformats.org/officeDocument/2006/relationships/hyperlink" Target="http://www.nice.org.uk/guidance/ng198" TargetMode="External"/><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2" Type="http://schemas.openxmlformats.org/officeDocument/2006/relationships/hyperlink" Target="http://www.nice.org.uk/guidance/ng198" TargetMode="External"/><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3" Type="http://schemas.openxmlformats.org/officeDocument/2006/relationships/hyperlink" Target="http://www.nice.org.uk/guidance/ng198" TargetMode="External"/><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hyperlink" Target="https://pubmed.ncbi.nlm.nih.gov/38300170/" TargetMode="External"/><Relationship Id="rId7" Type="http://schemas.openxmlformats.org/officeDocument/2006/relationships/image" Target="../media/image58.png"/><Relationship Id="rId2" Type="http://schemas.openxmlformats.org/officeDocument/2006/relationships/hyperlink" Target="https://www.nice.org.uk/guidance/ng198" TargetMode="External"/><Relationship Id="rId1" Type="http://schemas.openxmlformats.org/officeDocument/2006/relationships/slideLayout" Target="../slideLayouts/slideLayout16.xml"/><Relationship Id="rId6" Type="http://schemas.openxmlformats.org/officeDocument/2006/relationships/hyperlink" Target="https://www.guidelines.edf.one/uploads/attachments/cl262t0fy006olajnx74ske02-acne-2016-gl.pdf" TargetMode="External"/><Relationship Id="rId5" Type="http://schemas.openxmlformats.org/officeDocument/2006/relationships/hyperlink" Target="http://www.nice.org.uk/guidance/ng198" TargetMode="External"/><Relationship Id="rId4" Type="http://schemas.openxmlformats.org/officeDocument/2006/relationships/hyperlink" Target="https://pubmed.ncbi.nlm.nih.gov/27514932/" TargetMode="External"/><Relationship Id="rId9" Type="http://schemas.openxmlformats.org/officeDocument/2006/relationships/image" Target="../media/image6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6.xml"/><Relationship Id="rId5" Type="http://schemas.openxmlformats.org/officeDocument/2006/relationships/image" Target="../media/image31.jp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0368376"/>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267328-35C8-CDE5-C53C-DEBC5AC5D873}"/>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F176751-9B00-2F0D-5437-299B70B0C816}"/>
              </a:ext>
            </a:extLst>
          </p:cNvPr>
          <p:cNvSpPr>
            <a:spLocks noGrp="1"/>
          </p:cNvSpPr>
          <p:nvPr>
            <p:ph sz="quarter" idx="12"/>
          </p:nvPr>
        </p:nvSpPr>
        <p:spPr>
          <a:xfrm>
            <a:off x="620713" y="1425575"/>
            <a:ext cx="10963275" cy="4525963"/>
          </a:xfrm>
        </p:spPr>
        <p:txBody>
          <a:bodyPr>
            <a:normAutofit/>
          </a:bodyPr>
          <a:lstStyle/>
          <a:p>
            <a:r>
              <a:rPr lang="en-GB" noProof="0" dirty="0"/>
              <a:t>Acne can persist into, or develop </a:t>
            </a:r>
            <a:br>
              <a:rPr lang="en-GB" noProof="0" dirty="0"/>
            </a:br>
            <a:r>
              <a:rPr lang="en-GB" noProof="0" dirty="0"/>
              <a:t>during, adulthood</a:t>
            </a:r>
            <a:r>
              <a:rPr lang="en-GB" noProof="0" dirty="0">
                <a:solidFill>
                  <a:schemeClr val="tx2"/>
                </a:solidFill>
              </a:rPr>
              <a:t>. It affects:</a:t>
            </a:r>
            <a:r>
              <a:rPr lang="en-GB" baseline="30000" noProof="0" dirty="0">
                <a:solidFill>
                  <a:schemeClr val="tx2"/>
                </a:solidFill>
              </a:rPr>
              <a:t>1,a</a:t>
            </a:r>
          </a:p>
          <a:p>
            <a:pPr lvl="1"/>
            <a:r>
              <a:rPr lang="en-GB" noProof="0" dirty="0">
                <a:solidFill>
                  <a:schemeClr val="tx2"/>
                </a:solidFill>
              </a:rPr>
              <a:t>64% of 20–29-year-olds</a:t>
            </a:r>
          </a:p>
          <a:p>
            <a:pPr lvl="1"/>
            <a:r>
              <a:rPr lang="en-GB" noProof="0" dirty="0">
                <a:solidFill>
                  <a:schemeClr val="tx2"/>
                </a:solidFill>
              </a:rPr>
              <a:t>43% of 30–39-year-olds</a:t>
            </a:r>
          </a:p>
          <a:p>
            <a:pPr lvl="1"/>
            <a:r>
              <a:rPr lang="en-GB" noProof="0" dirty="0">
                <a:solidFill>
                  <a:schemeClr val="tx2"/>
                </a:solidFill>
              </a:rPr>
              <a:t>3–5% of 40-49-year-olds have acne</a:t>
            </a:r>
          </a:p>
          <a:p>
            <a:r>
              <a:rPr lang="en-GB" noProof="0" dirty="0"/>
              <a:t>Mild acne may persist for a couple of</a:t>
            </a:r>
            <a:br>
              <a:rPr lang="en-GB" noProof="0" dirty="0"/>
            </a:br>
            <a:r>
              <a:rPr lang="en-GB" noProof="0" dirty="0"/>
              <a:t>years</a:t>
            </a:r>
          </a:p>
          <a:p>
            <a:r>
              <a:rPr lang="en-GB" noProof="0" dirty="0"/>
              <a:t>Severe acne can last for many years</a:t>
            </a:r>
          </a:p>
        </p:txBody>
      </p:sp>
      <p:sp>
        <p:nvSpPr>
          <p:cNvPr id="3" name="Title 2">
            <a:extLst>
              <a:ext uri="{FF2B5EF4-FFF2-40B4-BE49-F238E27FC236}">
                <a16:creationId xmlns:a16="http://schemas.microsoft.com/office/drawing/2014/main" id="{BCF2266F-5546-CF31-00C7-9F6CD0F2225C}"/>
              </a:ext>
            </a:extLst>
          </p:cNvPr>
          <p:cNvSpPr>
            <a:spLocks noGrp="1"/>
          </p:cNvSpPr>
          <p:nvPr>
            <p:ph type="title"/>
          </p:nvPr>
        </p:nvSpPr>
        <p:spPr>
          <a:xfrm>
            <a:off x="619201" y="259200"/>
            <a:ext cx="10963199" cy="864000"/>
          </a:xfrm>
        </p:spPr>
        <p:txBody>
          <a:bodyPr>
            <a:normAutofit/>
          </a:bodyPr>
          <a:lstStyle/>
          <a:p>
            <a:r>
              <a:rPr lang="en-GB" noProof="0" dirty="0"/>
              <a:t>Acne natural history</a:t>
            </a:r>
            <a:br>
              <a:rPr lang="en-GB" noProof="0" dirty="0"/>
            </a:br>
            <a:r>
              <a:rPr lang="en-GB" sz="2200" spc="100" noProof="0" dirty="0">
                <a:solidFill>
                  <a:schemeClr val="accent1"/>
                </a:solidFill>
              </a:rPr>
              <a:t>a chronic disease, most common in adolescent age group </a:t>
            </a:r>
          </a:p>
        </p:txBody>
      </p:sp>
      <p:sp>
        <p:nvSpPr>
          <p:cNvPr id="4" name="Slide Number Placeholder 3">
            <a:extLst>
              <a:ext uri="{FF2B5EF4-FFF2-40B4-BE49-F238E27FC236}">
                <a16:creationId xmlns:a16="http://schemas.microsoft.com/office/drawing/2014/main" id="{53930CF7-B7EB-8E4C-F233-05CD0BBAC2A3}"/>
              </a:ext>
            </a:extLst>
          </p:cNvPr>
          <p:cNvSpPr>
            <a:spLocks noGrp="1"/>
          </p:cNvSpPr>
          <p:nvPr>
            <p:ph type="sldNum" sz="quarter" idx="4"/>
          </p:nvPr>
        </p:nvSpPr>
        <p:spPr>
          <a:xfrm>
            <a:off x="10800523" y="6428359"/>
            <a:ext cx="781877" cy="365125"/>
          </a:xfrm>
        </p:spPr>
        <p:txBody>
          <a:bodyPr/>
          <a:lstStyle/>
          <a:p>
            <a:fld id="{FCE43C0F-8A7B-3A4B-9DB5-B3472E36E833}" type="slidenum">
              <a:rPr lang="en-GB" noProof="0" smtClean="0"/>
              <a:pPr/>
              <a:t>10</a:t>
            </a:fld>
            <a:endParaRPr lang="en-GB" noProof="0" dirty="0"/>
          </a:p>
        </p:txBody>
      </p:sp>
      <p:sp>
        <p:nvSpPr>
          <p:cNvPr id="11" name="Content Placeholder 10">
            <a:extLst>
              <a:ext uri="{FF2B5EF4-FFF2-40B4-BE49-F238E27FC236}">
                <a16:creationId xmlns:a16="http://schemas.microsoft.com/office/drawing/2014/main" id="{07E2FEAD-BB43-9274-AB29-9D057308C261}"/>
              </a:ext>
            </a:extLst>
          </p:cNvPr>
          <p:cNvSpPr>
            <a:spLocks noGrp="1"/>
          </p:cNvSpPr>
          <p:nvPr>
            <p:ph sz="quarter" idx="15"/>
          </p:nvPr>
        </p:nvSpPr>
        <p:spPr>
          <a:xfrm>
            <a:off x="620183" y="6356351"/>
            <a:ext cx="10180339" cy="365125"/>
          </a:xfrm>
        </p:spPr>
        <p:txBody>
          <a:bodyPr anchor="b"/>
          <a:lstStyle/>
          <a:p>
            <a:r>
              <a:rPr lang="en-GB" baseline="30000" noProof="0" dirty="0">
                <a:solidFill>
                  <a:schemeClr val="tx2"/>
                </a:solidFill>
              </a:rPr>
              <a:t>a</a:t>
            </a:r>
            <a:r>
              <a:rPr lang="en-GB" noProof="0" dirty="0">
                <a:solidFill>
                  <a:schemeClr val="tx2"/>
                </a:solidFill>
              </a:rPr>
              <a:t> According to a survey of the German population</a:t>
            </a:r>
          </a:p>
          <a:p>
            <a:r>
              <a:rPr lang="en-GB" noProof="0" dirty="0">
                <a:solidFill>
                  <a:schemeClr val="tx2"/>
                </a:solidFill>
              </a:rPr>
              <a:t>1. Scott-Emuakpor R, et al. Cureus. 2023;15:e38019; 2. Lynn DD, et al.  Adolesc Health Med Ther. 2016;7:13-25 </a:t>
            </a:r>
          </a:p>
        </p:txBody>
      </p:sp>
      <p:sp>
        <p:nvSpPr>
          <p:cNvPr id="8" name="Rectangle: Rounded Corners 7">
            <a:extLst>
              <a:ext uri="{FF2B5EF4-FFF2-40B4-BE49-F238E27FC236}">
                <a16:creationId xmlns:a16="http://schemas.microsoft.com/office/drawing/2014/main" id="{EEFAEBCA-4DD7-A133-49E8-3B06042BA9A1}"/>
              </a:ext>
            </a:extLst>
          </p:cNvPr>
          <p:cNvSpPr/>
          <p:nvPr/>
        </p:nvSpPr>
        <p:spPr>
          <a:xfrm>
            <a:off x="620713" y="4728548"/>
            <a:ext cx="4828727" cy="1148724"/>
          </a:xfrm>
          <a:prstGeom prst="round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noProof="0" dirty="0">
                <a:latin typeface="Arial" panose="020B0604020202020204" pitchFamily="34" charset="0"/>
                <a:cs typeface="Arial" panose="020B0604020202020204" pitchFamily="34" charset="0"/>
              </a:rPr>
              <a:t>Once regarded as a transient disease </a:t>
            </a:r>
            <a:br>
              <a:rPr lang="en-GB" sz="2000" noProof="0" dirty="0">
                <a:latin typeface="Arial" panose="020B0604020202020204" pitchFamily="34" charset="0"/>
                <a:cs typeface="Arial" panose="020B0604020202020204" pitchFamily="34" charset="0"/>
              </a:rPr>
            </a:br>
            <a:r>
              <a:rPr lang="en-GB" sz="2000" noProof="0" dirty="0">
                <a:latin typeface="Arial" panose="020B0604020202020204" pitchFamily="34" charset="0"/>
                <a:cs typeface="Arial" panose="020B0604020202020204" pitchFamily="34" charset="0"/>
              </a:rPr>
              <a:t>of teenagers, acne is now presenting </a:t>
            </a:r>
            <a:r>
              <a:rPr lang="en-GB" sz="2000" b="1" noProof="0" dirty="0">
                <a:latin typeface="Arial" panose="020B0604020202020204" pitchFamily="34" charset="0"/>
                <a:cs typeface="Arial" panose="020B0604020202020204" pitchFamily="34" charset="0"/>
              </a:rPr>
              <a:t>earlier</a:t>
            </a:r>
            <a:r>
              <a:rPr lang="en-GB" sz="2000" noProof="0" dirty="0">
                <a:latin typeface="Arial" panose="020B0604020202020204" pitchFamily="34" charset="0"/>
                <a:cs typeface="Arial" panose="020B0604020202020204" pitchFamily="34" charset="0"/>
              </a:rPr>
              <a:t> and </a:t>
            </a:r>
            <a:r>
              <a:rPr lang="en-GB" sz="2000" b="1" noProof="0" dirty="0">
                <a:latin typeface="Arial" panose="020B0604020202020204" pitchFamily="34" charset="0"/>
                <a:cs typeface="Arial" panose="020B0604020202020204" pitchFamily="34" charset="0"/>
              </a:rPr>
              <a:t>lasting longer</a:t>
            </a:r>
          </a:p>
        </p:txBody>
      </p:sp>
      <p:sp>
        <p:nvSpPr>
          <p:cNvPr id="12" name="Content Placeholder 1">
            <a:extLst>
              <a:ext uri="{FF2B5EF4-FFF2-40B4-BE49-F238E27FC236}">
                <a16:creationId xmlns:a16="http://schemas.microsoft.com/office/drawing/2014/main" id="{C135A347-49B7-AD97-1953-49D3A2097978}"/>
              </a:ext>
            </a:extLst>
          </p:cNvPr>
          <p:cNvSpPr txBox="1">
            <a:spLocks/>
          </p:cNvSpPr>
          <p:nvPr/>
        </p:nvSpPr>
        <p:spPr>
          <a:xfrm>
            <a:off x="7437424" y="1558615"/>
            <a:ext cx="1987677" cy="574241"/>
          </a:xfrm>
          <a:prstGeom prst="rect">
            <a:avLst/>
          </a:prstGeom>
        </p:spPr>
        <p:txBody>
          <a:bodyPr vert="horz" lIns="0" tIns="0" rIns="0" bIns="0" rtlCol="0">
            <a:normAutofit/>
          </a:bodyPr>
          <a:lstStyle>
            <a:lvl1pPr marL="357188" indent="-357188" algn="l" defTabSz="457200" rtl="0" eaLnBrk="1" latinLnBrk="0" hangingPunct="1">
              <a:spcBef>
                <a:spcPts val="1200"/>
              </a:spcBef>
              <a:buClr>
                <a:schemeClr val="accent1"/>
              </a:buClr>
              <a:buFont typeface="Arial"/>
              <a:buChar char="•"/>
              <a:defRPr sz="2000" b="0" i="0" kern="120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714375" indent="-257175" algn="l" defTabSz="457200" rtl="0" eaLnBrk="1" latinLnBrk="0" hangingPunct="1">
              <a:spcBef>
                <a:spcPts val="400"/>
              </a:spcBef>
              <a:buClr>
                <a:schemeClr val="accent2"/>
              </a:buClr>
              <a:buFont typeface="Lucida Grande"/>
              <a:buChar char="–"/>
              <a:defRPr sz="1800" b="0" i="0" kern="1200">
                <a:solidFill>
                  <a:srgbClr val="5D8298"/>
                </a:solidFill>
                <a:latin typeface="Arial" panose="020B0604020202020204" pitchFamily="34" charset="0"/>
                <a:ea typeface="Arial" panose="020B0604020202020204" pitchFamily="34" charset="0"/>
                <a:cs typeface="Arial" panose="020B0604020202020204" pitchFamily="34" charset="0"/>
              </a:defRPr>
            </a:lvl2pPr>
            <a:lvl3pPr marL="12573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3pPr>
            <a:lvl4pPr marL="17145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4pPr>
            <a:lvl5pPr marL="21717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20000"/>
              </a:lnSpc>
              <a:buNone/>
            </a:pPr>
            <a:r>
              <a:rPr lang="en-GB" sz="1600" b="1" noProof="0" dirty="0">
                <a:solidFill>
                  <a:schemeClr val="accent1"/>
                </a:solidFill>
              </a:rPr>
              <a:t>Burden of acne</a:t>
            </a:r>
            <a:r>
              <a:rPr lang="en-GB" sz="1600" b="1" baseline="30000" noProof="0" dirty="0">
                <a:solidFill>
                  <a:schemeClr val="accent1"/>
                </a:solidFill>
              </a:rPr>
              <a:t>2</a:t>
            </a:r>
            <a:r>
              <a:rPr lang="en-GB" sz="1600" b="1" noProof="0" dirty="0">
                <a:solidFill>
                  <a:schemeClr val="accent1"/>
                </a:solidFill>
              </a:rPr>
              <a:t> </a:t>
            </a:r>
          </a:p>
        </p:txBody>
      </p:sp>
      <p:sp>
        <p:nvSpPr>
          <p:cNvPr id="6" name="Content Placeholder 1">
            <a:extLst>
              <a:ext uri="{FF2B5EF4-FFF2-40B4-BE49-F238E27FC236}">
                <a16:creationId xmlns:a16="http://schemas.microsoft.com/office/drawing/2014/main" id="{F9A0654C-4D10-FAF8-129A-7860137EABE6}"/>
              </a:ext>
            </a:extLst>
          </p:cNvPr>
          <p:cNvSpPr txBox="1">
            <a:spLocks/>
          </p:cNvSpPr>
          <p:nvPr/>
        </p:nvSpPr>
        <p:spPr>
          <a:xfrm rot="16200000">
            <a:off x="4623984" y="3307548"/>
            <a:ext cx="1998635" cy="369332"/>
          </a:xfrm>
          <a:prstGeom prst="rect">
            <a:avLst/>
          </a:prstGeom>
        </p:spPr>
        <p:txBody>
          <a:bodyPr vert="horz" wrap="square" lIns="0" tIns="0" rIns="0" bIns="0" rtlCol="0">
            <a:spAutoFit/>
          </a:bodyPr>
          <a:lstStyle>
            <a:lvl1pPr marL="357188" indent="-357188" algn="l" defTabSz="457200" rtl="0" eaLnBrk="1" latinLnBrk="0" hangingPunct="1">
              <a:spcBef>
                <a:spcPts val="1200"/>
              </a:spcBef>
              <a:buClr>
                <a:schemeClr val="accent1"/>
              </a:buClr>
              <a:buFont typeface="Arial"/>
              <a:buChar char="•"/>
              <a:defRPr sz="2000" b="0" i="0" kern="120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714375" indent="-257175" algn="l" defTabSz="457200" rtl="0" eaLnBrk="1" latinLnBrk="0" hangingPunct="1">
              <a:spcBef>
                <a:spcPts val="400"/>
              </a:spcBef>
              <a:buClr>
                <a:schemeClr val="accent2"/>
              </a:buClr>
              <a:buFont typeface="Lucida Grande"/>
              <a:buChar char="–"/>
              <a:defRPr sz="1800" b="0" i="0" kern="1200">
                <a:solidFill>
                  <a:srgbClr val="5D8298"/>
                </a:solidFill>
                <a:latin typeface="Arial" panose="020B0604020202020204" pitchFamily="34" charset="0"/>
                <a:ea typeface="Arial" panose="020B0604020202020204" pitchFamily="34" charset="0"/>
                <a:cs typeface="Arial" panose="020B0604020202020204" pitchFamily="34" charset="0"/>
              </a:defRPr>
            </a:lvl2pPr>
            <a:lvl3pPr marL="12573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3pPr>
            <a:lvl4pPr marL="17145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4pPr>
            <a:lvl5pPr marL="21717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GB" sz="1200" b="1" noProof="0" dirty="0">
                <a:solidFill>
                  <a:schemeClr val="tx1"/>
                </a:solidFill>
              </a:rPr>
              <a:t>Years lived with disability per 100.000 population</a:t>
            </a:r>
          </a:p>
        </p:txBody>
      </p:sp>
      <p:sp>
        <p:nvSpPr>
          <p:cNvPr id="9" name="Content Placeholder 1">
            <a:extLst>
              <a:ext uri="{FF2B5EF4-FFF2-40B4-BE49-F238E27FC236}">
                <a16:creationId xmlns:a16="http://schemas.microsoft.com/office/drawing/2014/main" id="{7BE9C119-3DFB-70ED-AD6F-2EBD2B8C3892}"/>
              </a:ext>
            </a:extLst>
          </p:cNvPr>
          <p:cNvSpPr txBox="1">
            <a:spLocks/>
          </p:cNvSpPr>
          <p:nvPr/>
        </p:nvSpPr>
        <p:spPr>
          <a:xfrm>
            <a:off x="7392144" y="4813488"/>
            <a:ext cx="1752872" cy="184666"/>
          </a:xfrm>
          <a:prstGeom prst="rect">
            <a:avLst/>
          </a:prstGeom>
        </p:spPr>
        <p:txBody>
          <a:bodyPr vert="horz" lIns="0" tIns="0" rIns="0" bIns="0" rtlCol="0">
            <a:spAutoFit/>
          </a:bodyPr>
          <a:lstStyle>
            <a:lvl1pPr marL="357188" indent="-357188" algn="l" defTabSz="457200" rtl="0" eaLnBrk="1" latinLnBrk="0" hangingPunct="1">
              <a:spcBef>
                <a:spcPts val="1200"/>
              </a:spcBef>
              <a:buClr>
                <a:schemeClr val="accent1"/>
              </a:buClr>
              <a:buFont typeface="Arial"/>
              <a:buChar char="•"/>
              <a:defRPr sz="2000" b="0" i="0" kern="120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714375" indent="-257175" algn="l" defTabSz="457200" rtl="0" eaLnBrk="1" latinLnBrk="0" hangingPunct="1">
              <a:spcBef>
                <a:spcPts val="400"/>
              </a:spcBef>
              <a:buClr>
                <a:schemeClr val="accent2"/>
              </a:buClr>
              <a:buFont typeface="Lucida Grande"/>
              <a:buChar char="–"/>
              <a:defRPr sz="1800" b="0" i="0" kern="1200">
                <a:solidFill>
                  <a:srgbClr val="5D8298"/>
                </a:solidFill>
                <a:latin typeface="Arial" panose="020B0604020202020204" pitchFamily="34" charset="0"/>
                <a:ea typeface="Arial" panose="020B0604020202020204" pitchFamily="34" charset="0"/>
                <a:cs typeface="Arial" panose="020B0604020202020204" pitchFamily="34" charset="0"/>
              </a:defRPr>
            </a:lvl2pPr>
            <a:lvl3pPr marL="12573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3pPr>
            <a:lvl4pPr marL="17145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4pPr>
            <a:lvl5pPr marL="21717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GB" sz="1200" b="1" noProof="0" dirty="0">
                <a:solidFill>
                  <a:schemeClr val="tx1"/>
                </a:solidFill>
              </a:rPr>
              <a:t>Age (years)</a:t>
            </a:r>
          </a:p>
        </p:txBody>
      </p:sp>
      <p:sp>
        <p:nvSpPr>
          <p:cNvPr id="16" name="TextBox 15">
            <a:extLst>
              <a:ext uri="{FF2B5EF4-FFF2-40B4-BE49-F238E27FC236}">
                <a16:creationId xmlns:a16="http://schemas.microsoft.com/office/drawing/2014/main" id="{EFEA5340-83E8-44F3-1C05-197E6C048ABC}"/>
              </a:ext>
            </a:extLst>
          </p:cNvPr>
          <p:cNvSpPr txBox="1"/>
          <p:nvPr/>
        </p:nvSpPr>
        <p:spPr>
          <a:xfrm>
            <a:off x="5886679" y="2384938"/>
            <a:ext cx="211596" cy="153888"/>
          </a:xfrm>
          <a:prstGeom prst="rect">
            <a:avLst/>
          </a:prstGeom>
          <a:noFill/>
        </p:spPr>
        <p:txBody>
          <a:bodyPr wrap="none" lIns="0" tIns="0" rIns="0" bIns="0" rtlCol="0">
            <a:spAutoFit/>
          </a:bodyPr>
          <a:lstStyle/>
          <a:p>
            <a:pPr algn="r"/>
            <a:r>
              <a:rPr lang="en-GB" sz="1000" noProof="0" dirty="0">
                <a:latin typeface="Arial" panose="020B0604020202020204" pitchFamily="34" charset="0"/>
                <a:ea typeface="Aileron" charset="0"/>
                <a:cs typeface="Arial" panose="020B0604020202020204" pitchFamily="34" charset="0"/>
              </a:rPr>
              <a:t>300</a:t>
            </a:r>
          </a:p>
        </p:txBody>
      </p:sp>
      <p:cxnSp>
        <p:nvCxnSpPr>
          <p:cNvPr id="18" name="Straight Connector 17">
            <a:extLst>
              <a:ext uri="{FF2B5EF4-FFF2-40B4-BE49-F238E27FC236}">
                <a16:creationId xmlns:a16="http://schemas.microsoft.com/office/drawing/2014/main" id="{E5DEEF7E-5D0D-3AE9-96E9-7F7C697143E2}"/>
              </a:ext>
            </a:extLst>
          </p:cNvPr>
          <p:cNvCxnSpPr>
            <a:cxnSpLocks/>
          </p:cNvCxnSpPr>
          <p:nvPr/>
        </p:nvCxnSpPr>
        <p:spPr>
          <a:xfrm>
            <a:off x="6183637" y="4509120"/>
            <a:ext cx="4158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DEE9D2B7-3186-78E5-78FC-5D48CBEE3943}"/>
              </a:ext>
            </a:extLst>
          </p:cNvPr>
          <p:cNvCxnSpPr>
            <a:cxnSpLocks/>
          </p:cNvCxnSpPr>
          <p:nvPr/>
        </p:nvCxnSpPr>
        <p:spPr>
          <a:xfrm>
            <a:off x="6183637" y="2461882"/>
            <a:ext cx="0" cy="205296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F9699583-4B27-FE8C-686B-92A23BCFF496}"/>
              </a:ext>
            </a:extLst>
          </p:cNvPr>
          <p:cNvCxnSpPr>
            <a:cxnSpLocks/>
          </p:cNvCxnSpPr>
          <p:nvPr/>
        </p:nvCxnSpPr>
        <p:spPr>
          <a:xfrm>
            <a:off x="6121113" y="4509120"/>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924D5B9C-826B-54DA-479C-E68C7FBE5B3E}"/>
              </a:ext>
            </a:extLst>
          </p:cNvPr>
          <p:cNvCxnSpPr>
            <a:cxnSpLocks/>
          </p:cNvCxnSpPr>
          <p:nvPr/>
        </p:nvCxnSpPr>
        <p:spPr>
          <a:xfrm>
            <a:off x="6121113" y="4172570"/>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D4057810-07A6-C197-FC28-A4D7C5506014}"/>
              </a:ext>
            </a:extLst>
          </p:cNvPr>
          <p:cNvCxnSpPr>
            <a:cxnSpLocks/>
          </p:cNvCxnSpPr>
          <p:nvPr/>
        </p:nvCxnSpPr>
        <p:spPr>
          <a:xfrm>
            <a:off x="6121113" y="3826495"/>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C4D7E7E3-44A0-93F9-A69C-0C1018F9108C}"/>
              </a:ext>
            </a:extLst>
          </p:cNvPr>
          <p:cNvCxnSpPr>
            <a:cxnSpLocks/>
          </p:cNvCxnSpPr>
          <p:nvPr/>
        </p:nvCxnSpPr>
        <p:spPr>
          <a:xfrm>
            <a:off x="6121113" y="3486770"/>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0FA86DBC-BB45-E3D2-83E0-A1135A05268D}"/>
              </a:ext>
            </a:extLst>
          </p:cNvPr>
          <p:cNvCxnSpPr>
            <a:cxnSpLocks/>
          </p:cNvCxnSpPr>
          <p:nvPr/>
        </p:nvCxnSpPr>
        <p:spPr>
          <a:xfrm>
            <a:off x="6121113" y="3140695"/>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89E7FD6B-C9B8-0AFB-13A2-00309FDF149F}"/>
              </a:ext>
            </a:extLst>
          </p:cNvPr>
          <p:cNvCxnSpPr>
            <a:cxnSpLocks/>
          </p:cNvCxnSpPr>
          <p:nvPr/>
        </p:nvCxnSpPr>
        <p:spPr>
          <a:xfrm>
            <a:off x="6121113" y="2807320"/>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E298B528-4EE2-F242-336B-A91631EB86EC}"/>
              </a:ext>
            </a:extLst>
          </p:cNvPr>
          <p:cNvCxnSpPr>
            <a:cxnSpLocks/>
          </p:cNvCxnSpPr>
          <p:nvPr/>
        </p:nvCxnSpPr>
        <p:spPr>
          <a:xfrm>
            <a:off x="6121113" y="2470770"/>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1" name="TextBox 30">
            <a:extLst>
              <a:ext uri="{FF2B5EF4-FFF2-40B4-BE49-F238E27FC236}">
                <a16:creationId xmlns:a16="http://schemas.microsoft.com/office/drawing/2014/main" id="{8D715A0C-E558-5037-973A-326C99E94AD7}"/>
              </a:ext>
            </a:extLst>
          </p:cNvPr>
          <p:cNvSpPr txBox="1"/>
          <p:nvPr/>
        </p:nvSpPr>
        <p:spPr>
          <a:xfrm>
            <a:off x="5886679" y="2721488"/>
            <a:ext cx="211596" cy="153888"/>
          </a:xfrm>
          <a:prstGeom prst="rect">
            <a:avLst/>
          </a:prstGeom>
          <a:noFill/>
        </p:spPr>
        <p:txBody>
          <a:bodyPr wrap="none" lIns="0" tIns="0" rIns="0" bIns="0" rtlCol="0">
            <a:spAutoFit/>
          </a:bodyPr>
          <a:lstStyle/>
          <a:p>
            <a:pPr algn="r"/>
            <a:r>
              <a:rPr lang="en-GB" sz="1000" noProof="0" dirty="0">
                <a:latin typeface="Arial" panose="020B0604020202020204" pitchFamily="34" charset="0"/>
                <a:ea typeface="Aileron" charset="0"/>
                <a:cs typeface="Arial" panose="020B0604020202020204" pitchFamily="34" charset="0"/>
              </a:rPr>
              <a:t>250</a:t>
            </a:r>
          </a:p>
        </p:txBody>
      </p:sp>
      <p:sp>
        <p:nvSpPr>
          <p:cNvPr id="32" name="TextBox 31">
            <a:extLst>
              <a:ext uri="{FF2B5EF4-FFF2-40B4-BE49-F238E27FC236}">
                <a16:creationId xmlns:a16="http://schemas.microsoft.com/office/drawing/2014/main" id="{61A9CE2B-1A0F-74D4-BC8D-7F30E58A45EB}"/>
              </a:ext>
            </a:extLst>
          </p:cNvPr>
          <p:cNvSpPr txBox="1"/>
          <p:nvPr/>
        </p:nvSpPr>
        <p:spPr>
          <a:xfrm>
            <a:off x="5886679" y="3067563"/>
            <a:ext cx="211596" cy="153888"/>
          </a:xfrm>
          <a:prstGeom prst="rect">
            <a:avLst/>
          </a:prstGeom>
          <a:noFill/>
        </p:spPr>
        <p:txBody>
          <a:bodyPr wrap="none" lIns="0" tIns="0" rIns="0" bIns="0" rtlCol="0">
            <a:spAutoFit/>
          </a:bodyPr>
          <a:lstStyle/>
          <a:p>
            <a:pPr algn="r"/>
            <a:r>
              <a:rPr lang="en-GB" sz="1000" noProof="0" dirty="0">
                <a:latin typeface="Arial" panose="020B0604020202020204" pitchFamily="34" charset="0"/>
                <a:ea typeface="Aileron" charset="0"/>
                <a:cs typeface="Arial" panose="020B0604020202020204" pitchFamily="34" charset="0"/>
              </a:rPr>
              <a:t>200</a:t>
            </a:r>
          </a:p>
        </p:txBody>
      </p:sp>
      <p:sp>
        <p:nvSpPr>
          <p:cNvPr id="33" name="TextBox 32">
            <a:extLst>
              <a:ext uri="{FF2B5EF4-FFF2-40B4-BE49-F238E27FC236}">
                <a16:creationId xmlns:a16="http://schemas.microsoft.com/office/drawing/2014/main" id="{197997A6-5360-B551-7CC6-F04E99A4F743}"/>
              </a:ext>
            </a:extLst>
          </p:cNvPr>
          <p:cNvSpPr txBox="1"/>
          <p:nvPr/>
        </p:nvSpPr>
        <p:spPr>
          <a:xfrm>
            <a:off x="5886679" y="3410463"/>
            <a:ext cx="211596" cy="153888"/>
          </a:xfrm>
          <a:prstGeom prst="rect">
            <a:avLst/>
          </a:prstGeom>
          <a:noFill/>
        </p:spPr>
        <p:txBody>
          <a:bodyPr wrap="none" lIns="0" tIns="0" rIns="0" bIns="0" rtlCol="0">
            <a:spAutoFit/>
          </a:bodyPr>
          <a:lstStyle/>
          <a:p>
            <a:pPr algn="r"/>
            <a:r>
              <a:rPr lang="en-GB" sz="1000" noProof="0" dirty="0">
                <a:latin typeface="Arial" panose="020B0604020202020204" pitchFamily="34" charset="0"/>
                <a:ea typeface="Aileron" charset="0"/>
                <a:cs typeface="Arial" panose="020B0604020202020204" pitchFamily="34" charset="0"/>
              </a:rPr>
              <a:t>150</a:t>
            </a:r>
          </a:p>
        </p:txBody>
      </p:sp>
      <p:sp>
        <p:nvSpPr>
          <p:cNvPr id="34" name="TextBox 33">
            <a:extLst>
              <a:ext uri="{FF2B5EF4-FFF2-40B4-BE49-F238E27FC236}">
                <a16:creationId xmlns:a16="http://schemas.microsoft.com/office/drawing/2014/main" id="{4F3B8C04-0EBF-C509-0DB7-E77B4AC25D0A}"/>
              </a:ext>
            </a:extLst>
          </p:cNvPr>
          <p:cNvSpPr txBox="1"/>
          <p:nvPr/>
        </p:nvSpPr>
        <p:spPr>
          <a:xfrm>
            <a:off x="5886679" y="3750188"/>
            <a:ext cx="211596" cy="153888"/>
          </a:xfrm>
          <a:prstGeom prst="rect">
            <a:avLst/>
          </a:prstGeom>
          <a:noFill/>
        </p:spPr>
        <p:txBody>
          <a:bodyPr wrap="none" lIns="0" tIns="0" rIns="0" bIns="0" rtlCol="0">
            <a:spAutoFit/>
          </a:bodyPr>
          <a:lstStyle/>
          <a:p>
            <a:pPr algn="r"/>
            <a:r>
              <a:rPr lang="en-GB" sz="1000" noProof="0" dirty="0">
                <a:latin typeface="Arial" panose="020B0604020202020204" pitchFamily="34" charset="0"/>
                <a:ea typeface="Aileron" charset="0"/>
                <a:cs typeface="Arial" panose="020B0604020202020204" pitchFamily="34" charset="0"/>
              </a:rPr>
              <a:t>100</a:t>
            </a:r>
          </a:p>
        </p:txBody>
      </p:sp>
      <p:sp>
        <p:nvSpPr>
          <p:cNvPr id="35" name="TextBox 34">
            <a:extLst>
              <a:ext uri="{FF2B5EF4-FFF2-40B4-BE49-F238E27FC236}">
                <a16:creationId xmlns:a16="http://schemas.microsoft.com/office/drawing/2014/main" id="{0E4C9DF8-8985-EDE2-8E13-EB538AA28430}"/>
              </a:ext>
            </a:extLst>
          </p:cNvPr>
          <p:cNvSpPr txBox="1"/>
          <p:nvPr/>
        </p:nvSpPr>
        <p:spPr>
          <a:xfrm>
            <a:off x="5957211" y="4086738"/>
            <a:ext cx="141064" cy="153888"/>
          </a:xfrm>
          <a:prstGeom prst="rect">
            <a:avLst/>
          </a:prstGeom>
          <a:noFill/>
        </p:spPr>
        <p:txBody>
          <a:bodyPr wrap="none" lIns="0" tIns="0" rIns="0" bIns="0" rtlCol="0">
            <a:spAutoFit/>
          </a:bodyPr>
          <a:lstStyle/>
          <a:p>
            <a:pPr algn="r"/>
            <a:r>
              <a:rPr lang="en-GB" sz="1000" noProof="0" dirty="0">
                <a:latin typeface="Arial" panose="020B0604020202020204" pitchFamily="34" charset="0"/>
                <a:ea typeface="Aileron" charset="0"/>
                <a:cs typeface="Arial" panose="020B0604020202020204" pitchFamily="34" charset="0"/>
              </a:rPr>
              <a:t>50</a:t>
            </a:r>
          </a:p>
        </p:txBody>
      </p:sp>
      <p:cxnSp>
        <p:nvCxnSpPr>
          <p:cNvPr id="37" name="Straight Connector 36">
            <a:extLst>
              <a:ext uri="{FF2B5EF4-FFF2-40B4-BE49-F238E27FC236}">
                <a16:creationId xmlns:a16="http://schemas.microsoft.com/office/drawing/2014/main" id="{23640741-3A5B-1F1B-9E7A-32F4EE5C893F}"/>
              </a:ext>
            </a:extLst>
          </p:cNvPr>
          <p:cNvCxnSpPr>
            <a:cxnSpLocks/>
          </p:cNvCxnSpPr>
          <p:nvPr/>
        </p:nvCxnSpPr>
        <p:spPr>
          <a:xfrm rot="16200000">
            <a:off x="6634082" y="4540382"/>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647DB64C-C04D-C3E7-664D-11506EA37DD7}"/>
              </a:ext>
            </a:extLst>
          </p:cNvPr>
          <p:cNvCxnSpPr>
            <a:cxnSpLocks/>
          </p:cNvCxnSpPr>
          <p:nvPr/>
        </p:nvCxnSpPr>
        <p:spPr>
          <a:xfrm rot="16200000">
            <a:off x="6879574" y="4540382"/>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CFBDAEFD-13BE-94ED-DDC5-64B0B736F4D5}"/>
              </a:ext>
            </a:extLst>
          </p:cNvPr>
          <p:cNvCxnSpPr>
            <a:cxnSpLocks/>
          </p:cNvCxnSpPr>
          <p:nvPr/>
        </p:nvCxnSpPr>
        <p:spPr>
          <a:xfrm rot="16200000">
            <a:off x="7123032" y="4540382"/>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2A334D8C-03EC-2DC4-1601-95B3002B2199}"/>
              </a:ext>
            </a:extLst>
          </p:cNvPr>
          <p:cNvCxnSpPr>
            <a:cxnSpLocks/>
          </p:cNvCxnSpPr>
          <p:nvPr/>
        </p:nvCxnSpPr>
        <p:spPr>
          <a:xfrm rot="16200000">
            <a:off x="6392782" y="4540382"/>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BFEC9641-D255-B579-0D74-325975CC3B69}"/>
              </a:ext>
            </a:extLst>
          </p:cNvPr>
          <p:cNvCxnSpPr>
            <a:cxnSpLocks/>
          </p:cNvCxnSpPr>
          <p:nvPr/>
        </p:nvCxnSpPr>
        <p:spPr>
          <a:xfrm rot="16200000">
            <a:off x="6152375" y="4540382"/>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54B75115-3137-C96B-82AA-2048F2B78ADE}"/>
              </a:ext>
            </a:extLst>
          </p:cNvPr>
          <p:cNvCxnSpPr>
            <a:cxnSpLocks/>
          </p:cNvCxnSpPr>
          <p:nvPr/>
        </p:nvCxnSpPr>
        <p:spPr>
          <a:xfrm rot="16200000">
            <a:off x="7367507" y="4540382"/>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FDF14443-0B81-99EA-2A17-07F0C046FE25}"/>
              </a:ext>
            </a:extLst>
          </p:cNvPr>
          <p:cNvCxnSpPr>
            <a:cxnSpLocks/>
          </p:cNvCxnSpPr>
          <p:nvPr/>
        </p:nvCxnSpPr>
        <p:spPr>
          <a:xfrm rot="16200000">
            <a:off x="7615157" y="4540382"/>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404CDE4D-20CF-035F-11BA-1922C30E5BCA}"/>
              </a:ext>
            </a:extLst>
          </p:cNvPr>
          <p:cNvCxnSpPr>
            <a:cxnSpLocks/>
          </p:cNvCxnSpPr>
          <p:nvPr/>
        </p:nvCxnSpPr>
        <p:spPr>
          <a:xfrm rot="16200000">
            <a:off x="7853282" y="4540382"/>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79DB93B6-B1CF-8643-3D78-9C0EE3279B50}"/>
              </a:ext>
            </a:extLst>
          </p:cNvPr>
          <p:cNvCxnSpPr>
            <a:cxnSpLocks/>
          </p:cNvCxnSpPr>
          <p:nvPr/>
        </p:nvCxnSpPr>
        <p:spPr>
          <a:xfrm rot="16200000">
            <a:off x="8094582" y="4540382"/>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2AF95FBE-A3DC-8E04-692A-01709EEA7923}"/>
              </a:ext>
            </a:extLst>
          </p:cNvPr>
          <p:cNvCxnSpPr>
            <a:cxnSpLocks/>
          </p:cNvCxnSpPr>
          <p:nvPr/>
        </p:nvCxnSpPr>
        <p:spPr>
          <a:xfrm rot="16200000">
            <a:off x="8351757" y="4540382"/>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8B0C7472-11B1-929E-D377-3A6C11E9F9B1}"/>
              </a:ext>
            </a:extLst>
          </p:cNvPr>
          <p:cNvCxnSpPr>
            <a:cxnSpLocks/>
          </p:cNvCxnSpPr>
          <p:nvPr/>
        </p:nvCxnSpPr>
        <p:spPr>
          <a:xfrm rot="16200000">
            <a:off x="8593057" y="4540382"/>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06E57DC7-4B7B-4750-2A5C-A043FCC78162}"/>
              </a:ext>
            </a:extLst>
          </p:cNvPr>
          <p:cNvCxnSpPr>
            <a:cxnSpLocks/>
          </p:cNvCxnSpPr>
          <p:nvPr/>
        </p:nvCxnSpPr>
        <p:spPr>
          <a:xfrm rot="16200000">
            <a:off x="8837532" y="4540382"/>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AD0DBF80-7B20-5C16-5030-FCE70046CB79}"/>
              </a:ext>
            </a:extLst>
          </p:cNvPr>
          <p:cNvCxnSpPr>
            <a:cxnSpLocks/>
          </p:cNvCxnSpPr>
          <p:nvPr/>
        </p:nvCxnSpPr>
        <p:spPr>
          <a:xfrm rot="16200000">
            <a:off x="9078832" y="4540382"/>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A54B86A6-C31E-8813-E963-54B9C8674C85}"/>
              </a:ext>
            </a:extLst>
          </p:cNvPr>
          <p:cNvCxnSpPr>
            <a:cxnSpLocks/>
          </p:cNvCxnSpPr>
          <p:nvPr/>
        </p:nvCxnSpPr>
        <p:spPr>
          <a:xfrm rot="16200000">
            <a:off x="9329657" y="4540382"/>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62529915-296D-17FC-EE8B-AED5AC28E5BA}"/>
              </a:ext>
            </a:extLst>
          </p:cNvPr>
          <p:cNvCxnSpPr>
            <a:cxnSpLocks/>
          </p:cNvCxnSpPr>
          <p:nvPr/>
        </p:nvCxnSpPr>
        <p:spPr>
          <a:xfrm rot="16200000">
            <a:off x="9570957" y="4540382"/>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30C73926-15C3-0420-05DF-3B37A3D5A9CE}"/>
              </a:ext>
            </a:extLst>
          </p:cNvPr>
          <p:cNvCxnSpPr>
            <a:cxnSpLocks/>
          </p:cNvCxnSpPr>
          <p:nvPr/>
        </p:nvCxnSpPr>
        <p:spPr>
          <a:xfrm rot="16200000">
            <a:off x="9812257" y="4540382"/>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D3E5C1FF-433D-DC75-273D-51370C39D4CF}"/>
              </a:ext>
            </a:extLst>
          </p:cNvPr>
          <p:cNvCxnSpPr>
            <a:cxnSpLocks/>
          </p:cNvCxnSpPr>
          <p:nvPr/>
        </p:nvCxnSpPr>
        <p:spPr>
          <a:xfrm rot="16200000">
            <a:off x="10307557" y="4540382"/>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4" name="TextBox 53">
            <a:extLst>
              <a:ext uri="{FF2B5EF4-FFF2-40B4-BE49-F238E27FC236}">
                <a16:creationId xmlns:a16="http://schemas.microsoft.com/office/drawing/2014/main" id="{A512A2BE-FAA6-2618-D353-DC9A3981A3FC}"/>
              </a:ext>
            </a:extLst>
          </p:cNvPr>
          <p:cNvSpPr txBox="1"/>
          <p:nvPr/>
        </p:nvSpPr>
        <p:spPr>
          <a:xfrm>
            <a:off x="6839288" y="4581128"/>
            <a:ext cx="141064"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15</a:t>
            </a:r>
          </a:p>
        </p:txBody>
      </p:sp>
      <p:sp>
        <p:nvSpPr>
          <p:cNvPr id="55" name="TextBox 54">
            <a:extLst>
              <a:ext uri="{FF2B5EF4-FFF2-40B4-BE49-F238E27FC236}">
                <a16:creationId xmlns:a16="http://schemas.microsoft.com/office/drawing/2014/main" id="{BE21922D-081A-C664-D8B4-9AB89EAC8680}"/>
              </a:ext>
            </a:extLst>
          </p:cNvPr>
          <p:cNvSpPr txBox="1"/>
          <p:nvPr/>
        </p:nvSpPr>
        <p:spPr>
          <a:xfrm>
            <a:off x="6114581" y="4581128"/>
            <a:ext cx="141064"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0</a:t>
            </a:r>
          </a:p>
        </p:txBody>
      </p:sp>
      <p:sp>
        <p:nvSpPr>
          <p:cNvPr id="56" name="TextBox 55">
            <a:extLst>
              <a:ext uri="{FF2B5EF4-FFF2-40B4-BE49-F238E27FC236}">
                <a16:creationId xmlns:a16="http://schemas.microsoft.com/office/drawing/2014/main" id="{E3464878-7093-44BD-2C99-E972DE793632}"/>
              </a:ext>
            </a:extLst>
          </p:cNvPr>
          <p:cNvSpPr txBox="1"/>
          <p:nvPr/>
        </p:nvSpPr>
        <p:spPr>
          <a:xfrm>
            <a:off x="6352706" y="4581128"/>
            <a:ext cx="141064"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5</a:t>
            </a:r>
          </a:p>
        </p:txBody>
      </p:sp>
      <p:sp>
        <p:nvSpPr>
          <p:cNvPr id="57" name="TextBox 56">
            <a:extLst>
              <a:ext uri="{FF2B5EF4-FFF2-40B4-BE49-F238E27FC236}">
                <a16:creationId xmlns:a16="http://schemas.microsoft.com/office/drawing/2014/main" id="{EAB33AC0-7EDB-AEC1-B78B-D896F7CF8F78}"/>
              </a:ext>
            </a:extLst>
          </p:cNvPr>
          <p:cNvSpPr txBox="1"/>
          <p:nvPr/>
        </p:nvSpPr>
        <p:spPr>
          <a:xfrm>
            <a:off x="6606706" y="4581128"/>
            <a:ext cx="141064"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10</a:t>
            </a:r>
          </a:p>
        </p:txBody>
      </p:sp>
      <p:sp>
        <p:nvSpPr>
          <p:cNvPr id="58" name="TextBox 57">
            <a:extLst>
              <a:ext uri="{FF2B5EF4-FFF2-40B4-BE49-F238E27FC236}">
                <a16:creationId xmlns:a16="http://schemas.microsoft.com/office/drawing/2014/main" id="{55AAE6ED-4BF6-751A-E428-7DCC56EE63FF}"/>
              </a:ext>
            </a:extLst>
          </p:cNvPr>
          <p:cNvSpPr txBox="1"/>
          <p:nvPr/>
        </p:nvSpPr>
        <p:spPr>
          <a:xfrm>
            <a:off x="7086938" y="4581128"/>
            <a:ext cx="141064"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20</a:t>
            </a:r>
          </a:p>
        </p:txBody>
      </p:sp>
      <p:sp>
        <p:nvSpPr>
          <p:cNvPr id="59" name="TextBox 58">
            <a:extLst>
              <a:ext uri="{FF2B5EF4-FFF2-40B4-BE49-F238E27FC236}">
                <a16:creationId xmlns:a16="http://schemas.microsoft.com/office/drawing/2014/main" id="{E1028D87-12C4-2028-DF96-A9EB2036AFBF}"/>
              </a:ext>
            </a:extLst>
          </p:cNvPr>
          <p:cNvSpPr txBox="1"/>
          <p:nvPr/>
        </p:nvSpPr>
        <p:spPr>
          <a:xfrm>
            <a:off x="7325063" y="4581128"/>
            <a:ext cx="141064"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25</a:t>
            </a:r>
          </a:p>
        </p:txBody>
      </p:sp>
      <p:sp>
        <p:nvSpPr>
          <p:cNvPr id="60" name="TextBox 59">
            <a:extLst>
              <a:ext uri="{FF2B5EF4-FFF2-40B4-BE49-F238E27FC236}">
                <a16:creationId xmlns:a16="http://schemas.microsoft.com/office/drawing/2014/main" id="{3FE9DBE3-9DA2-A6B5-C170-4B355A101AD0}"/>
              </a:ext>
            </a:extLst>
          </p:cNvPr>
          <p:cNvSpPr txBox="1"/>
          <p:nvPr/>
        </p:nvSpPr>
        <p:spPr>
          <a:xfrm>
            <a:off x="7582238" y="4581128"/>
            <a:ext cx="141064"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30</a:t>
            </a:r>
          </a:p>
        </p:txBody>
      </p:sp>
      <p:sp>
        <p:nvSpPr>
          <p:cNvPr id="61" name="TextBox 60">
            <a:extLst>
              <a:ext uri="{FF2B5EF4-FFF2-40B4-BE49-F238E27FC236}">
                <a16:creationId xmlns:a16="http://schemas.microsoft.com/office/drawing/2014/main" id="{12C48DED-4360-8170-40EF-4AF8DDF557F0}"/>
              </a:ext>
            </a:extLst>
          </p:cNvPr>
          <p:cNvSpPr txBox="1"/>
          <p:nvPr/>
        </p:nvSpPr>
        <p:spPr>
          <a:xfrm>
            <a:off x="7820363" y="4581128"/>
            <a:ext cx="141064"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35</a:t>
            </a:r>
          </a:p>
        </p:txBody>
      </p:sp>
      <p:sp>
        <p:nvSpPr>
          <p:cNvPr id="62" name="TextBox 61">
            <a:extLst>
              <a:ext uri="{FF2B5EF4-FFF2-40B4-BE49-F238E27FC236}">
                <a16:creationId xmlns:a16="http://schemas.microsoft.com/office/drawing/2014/main" id="{54E00019-D6B3-09DB-6476-06B1E6DE579D}"/>
              </a:ext>
            </a:extLst>
          </p:cNvPr>
          <p:cNvSpPr txBox="1"/>
          <p:nvPr/>
        </p:nvSpPr>
        <p:spPr>
          <a:xfrm>
            <a:off x="8061663" y="4581128"/>
            <a:ext cx="141064"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40</a:t>
            </a:r>
          </a:p>
        </p:txBody>
      </p:sp>
      <p:sp>
        <p:nvSpPr>
          <p:cNvPr id="63" name="TextBox 62">
            <a:extLst>
              <a:ext uri="{FF2B5EF4-FFF2-40B4-BE49-F238E27FC236}">
                <a16:creationId xmlns:a16="http://schemas.microsoft.com/office/drawing/2014/main" id="{D74820DF-DFF8-1608-740B-402A140AF3DC}"/>
              </a:ext>
            </a:extLst>
          </p:cNvPr>
          <p:cNvSpPr txBox="1"/>
          <p:nvPr/>
        </p:nvSpPr>
        <p:spPr>
          <a:xfrm>
            <a:off x="8312488" y="4581128"/>
            <a:ext cx="141064"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45</a:t>
            </a:r>
          </a:p>
        </p:txBody>
      </p:sp>
      <p:sp>
        <p:nvSpPr>
          <p:cNvPr id="64" name="TextBox 63">
            <a:extLst>
              <a:ext uri="{FF2B5EF4-FFF2-40B4-BE49-F238E27FC236}">
                <a16:creationId xmlns:a16="http://schemas.microsoft.com/office/drawing/2014/main" id="{D84EFE0F-D952-E01F-B531-185A1604EDFF}"/>
              </a:ext>
            </a:extLst>
          </p:cNvPr>
          <p:cNvSpPr txBox="1"/>
          <p:nvPr/>
        </p:nvSpPr>
        <p:spPr>
          <a:xfrm>
            <a:off x="8556963" y="4581128"/>
            <a:ext cx="141064"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50</a:t>
            </a:r>
          </a:p>
        </p:txBody>
      </p:sp>
      <p:sp>
        <p:nvSpPr>
          <p:cNvPr id="65" name="TextBox 64">
            <a:extLst>
              <a:ext uri="{FF2B5EF4-FFF2-40B4-BE49-F238E27FC236}">
                <a16:creationId xmlns:a16="http://schemas.microsoft.com/office/drawing/2014/main" id="{B0278CC1-4F1F-866C-FBEF-74E8539F6D50}"/>
              </a:ext>
            </a:extLst>
          </p:cNvPr>
          <p:cNvSpPr txBox="1"/>
          <p:nvPr/>
        </p:nvSpPr>
        <p:spPr>
          <a:xfrm>
            <a:off x="8804613" y="4581128"/>
            <a:ext cx="141064"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55</a:t>
            </a:r>
          </a:p>
        </p:txBody>
      </p:sp>
      <p:sp>
        <p:nvSpPr>
          <p:cNvPr id="66" name="TextBox 65">
            <a:extLst>
              <a:ext uri="{FF2B5EF4-FFF2-40B4-BE49-F238E27FC236}">
                <a16:creationId xmlns:a16="http://schemas.microsoft.com/office/drawing/2014/main" id="{DEDBB59F-60C5-AFE6-CA28-83F9AEB79B80}"/>
              </a:ext>
            </a:extLst>
          </p:cNvPr>
          <p:cNvSpPr txBox="1"/>
          <p:nvPr/>
        </p:nvSpPr>
        <p:spPr>
          <a:xfrm>
            <a:off x="6027743" y="4423288"/>
            <a:ext cx="70532" cy="153888"/>
          </a:xfrm>
          <a:prstGeom prst="rect">
            <a:avLst/>
          </a:prstGeom>
          <a:noFill/>
        </p:spPr>
        <p:txBody>
          <a:bodyPr wrap="none" lIns="0" tIns="0" rIns="0" bIns="0" rtlCol="0">
            <a:spAutoFit/>
          </a:bodyPr>
          <a:lstStyle/>
          <a:p>
            <a:pPr algn="r"/>
            <a:r>
              <a:rPr lang="en-GB" sz="1000" noProof="0" dirty="0">
                <a:latin typeface="Arial" panose="020B0604020202020204" pitchFamily="34" charset="0"/>
                <a:ea typeface="Aileron" charset="0"/>
                <a:cs typeface="Arial" panose="020B0604020202020204" pitchFamily="34" charset="0"/>
              </a:rPr>
              <a:t>0</a:t>
            </a:r>
          </a:p>
        </p:txBody>
      </p:sp>
      <p:sp>
        <p:nvSpPr>
          <p:cNvPr id="67" name="TextBox 66">
            <a:extLst>
              <a:ext uri="{FF2B5EF4-FFF2-40B4-BE49-F238E27FC236}">
                <a16:creationId xmlns:a16="http://schemas.microsoft.com/office/drawing/2014/main" id="{3B108F8B-1890-FD5A-0F05-8C4459F471F3}"/>
              </a:ext>
            </a:extLst>
          </p:cNvPr>
          <p:cNvSpPr txBox="1"/>
          <p:nvPr/>
        </p:nvSpPr>
        <p:spPr>
          <a:xfrm>
            <a:off x="10265113" y="4581128"/>
            <a:ext cx="141064"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85</a:t>
            </a:r>
          </a:p>
        </p:txBody>
      </p:sp>
      <p:sp>
        <p:nvSpPr>
          <p:cNvPr id="68" name="TextBox 67">
            <a:extLst>
              <a:ext uri="{FF2B5EF4-FFF2-40B4-BE49-F238E27FC236}">
                <a16:creationId xmlns:a16="http://schemas.microsoft.com/office/drawing/2014/main" id="{2A864902-CB0F-9ECF-569A-8832B805630E}"/>
              </a:ext>
            </a:extLst>
          </p:cNvPr>
          <p:cNvSpPr txBox="1"/>
          <p:nvPr/>
        </p:nvSpPr>
        <p:spPr>
          <a:xfrm>
            <a:off x="10026988" y="4581128"/>
            <a:ext cx="141064"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80</a:t>
            </a:r>
          </a:p>
        </p:txBody>
      </p:sp>
      <p:sp>
        <p:nvSpPr>
          <p:cNvPr id="69" name="TextBox 68">
            <a:extLst>
              <a:ext uri="{FF2B5EF4-FFF2-40B4-BE49-F238E27FC236}">
                <a16:creationId xmlns:a16="http://schemas.microsoft.com/office/drawing/2014/main" id="{CF95C7DD-F035-42E2-9979-0F623CD4099A}"/>
              </a:ext>
            </a:extLst>
          </p:cNvPr>
          <p:cNvSpPr txBox="1"/>
          <p:nvPr/>
        </p:nvSpPr>
        <p:spPr>
          <a:xfrm>
            <a:off x="9776163" y="4581128"/>
            <a:ext cx="141064"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75</a:t>
            </a:r>
          </a:p>
        </p:txBody>
      </p:sp>
      <p:sp>
        <p:nvSpPr>
          <p:cNvPr id="70" name="TextBox 69">
            <a:extLst>
              <a:ext uri="{FF2B5EF4-FFF2-40B4-BE49-F238E27FC236}">
                <a16:creationId xmlns:a16="http://schemas.microsoft.com/office/drawing/2014/main" id="{048FA8D6-B3A7-E64D-88FF-289B840EFE4D}"/>
              </a:ext>
            </a:extLst>
          </p:cNvPr>
          <p:cNvSpPr txBox="1"/>
          <p:nvPr/>
        </p:nvSpPr>
        <p:spPr>
          <a:xfrm>
            <a:off x="9538038" y="4581128"/>
            <a:ext cx="141064"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70</a:t>
            </a:r>
          </a:p>
        </p:txBody>
      </p:sp>
      <p:sp>
        <p:nvSpPr>
          <p:cNvPr id="71" name="TextBox 70">
            <a:extLst>
              <a:ext uri="{FF2B5EF4-FFF2-40B4-BE49-F238E27FC236}">
                <a16:creationId xmlns:a16="http://schemas.microsoft.com/office/drawing/2014/main" id="{C1B2DD6E-6164-7203-5842-7694E6CB46A1}"/>
              </a:ext>
            </a:extLst>
          </p:cNvPr>
          <p:cNvSpPr txBox="1"/>
          <p:nvPr/>
        </p:nvSpPr>
        <p:spPr>
          <a:xfrm>
            <a:off x="9284038" y="4581128"/>
            <a:ext cx="141064"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65</a:t>
            </a:r>
          </a:p>
        </p:txBody>
      </p:sp>
      <p:sp>
        <p:nvSpPr>
          <p:cNvPr id="72" name="TextBox 71">
            <a:extLst>
              <a:ext uri="{FF2B5EF4-FFF2-40B4-BE49-F238E27FC236}">
                <a16:creationId xmlns:a16="http://schemas.microsoft.com/office/drawing/2014/main" id="{6432490F-1211-18A8-C69F-88195C447696}"/>
              </a:ext>
            </a:extLst>
          </p:cNvPr>
          <p:cNvSpPr txBox="1"/>
          <p:nvPr/>
        </p:nvSpPr>
        <p:spPr>
          <a:xfrm>
            <a:off x="9045913" y="4581128"/>
            <a:ext cx="141064"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60</a:t>
            </a:r>
          </a:p>
        </p:txBody>
      </p:sp>
      <p:sp>
        <p:nvSpPr>
          <p:cNvPr id="74" name="Oval 73">
            <a:extLst>
              <a:ext uri="{FF2B5EF4-FFF2-40B4-BE49-F238E27FC236}">
                <a16:creationId xmlns:a16="http://schemas.microsoft.com/office/drawing/2014/main" id="{4E694265-C26B-8EDB-3B53-D66EEFD0D132}"/>
              </a:ext>
            </a:extLst>
          </p:cNvPr>
          <p:cNvSpPr/>
          <p:nvPr/>
        </p:nvSpPr>
        <p:spPr>
          <a:xfrm>
            <a:off x="7120237" y="3616838"/>
            <a:ext cx="75977" cy="75977"/>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solidFill>
                <a:schemeClr val="tx1"/>
              </a:solidFill>
            </a:endParaRPr>
          </a:p>
        </p:txBody>
      </p:sp>
      <p:sp>
        <p:nvSpPr>
          <p:cNvPr id="75" name="Oval 74">
            <a:extLst>
              <a:ext uri="{FF2B5EF4-FFF2-40B4-BE49-F238E27FC236}">
                <a16:creationId xmlns:a16="http://schemas.microsoft.com/office/drawing/2014/main" id="{4E84D3A2-B24E-E9E5-3127-BB5683E10615}"/>
              </a:ext>
            </a:extLst>
          </p:cNvPr>
          <p:cNvSpPr/>
          <p:nvPr/>
        </p:nvSpPr>
        <p:spPr>
          <a:xfrm>
            <a:off x="6872587" y="2950088"/>
            <a:ext cx="75977" cy="75977"/>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solidFill>
                <a:schemeClr val="tx1"/>
              </a:solidFill>
            </a:endParaRPr>
          </a:p>
        </p:txBody>
      </p:sp>
      <p:sp>
        <p:nvSpPr>
          <p:cNvPr id="76" name="Oval 75">
            <a:extLst>
              <a:ext uri="{FF2B5EF4-FFF2-40B4-BE49-F238E27FC236}">
                <a16:creationId xmlns:a16="http://schemas.microsoft.com/office/drawing/2014/main" id="{DE47F64F-7AA7-0B03-3F6C-598EE248A1B7}"/>
              </a:ext>
            </a:extLst>
          </p:cNvPr>
          <p:cNvSpPr/>
          <p:nvPr/>
        </p:nvSpPr>
        <p:spPr>
          <a:xfrm>
            <a:off x="6628112" y="3667638"/>
            <a:ext cx="75977" cy="75977"/>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solidFill>
                <a:schemeClr val="tx1"/>
              </a:solidFill>
            </a:endParaRPr>
          </a:p>
        </p:txBody>
      </p:sp>
      <p:sp>
        <p:nvSpPr>
          <p:cNvPr id="77" name="Oval 76">
            <a:extLst>
              <a:ext uri="{FF2B5EF4-FFF2-40B4-BE49-F238E27FC236}">
                <a16:creationId xmlns:a16="http://schemas.microsoft.com/office/drawing/2014/main" id="{5BF72F54-FD7C-041F-DFE3-AD646E710C52}"/>
              </a:ext>
            </a:extLst>
          </p:cNvPr>
          <p:cNvSpPr/>
          <p:nvPr/>
        </p:nvSpPr>
        <p:spPr>
          <a:xfrm>
            <a:off x="6383637" y="4378838"/>
            <a:ext cx="75977" cy="75977"/>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solidFill>
                <a:schemeClr val="tx1"/>
              </a:solidFill>
            </a:endParaRPr>
          </a:p>
        </p:txBody>
      </p:sp>
      <p:sp>
        <p:nvSpPr>
          <p:cNvPr id="78" name="Oval 77">
            <a:extLst>
              <a:ext uri="{FF2B5EF4-FFF2-40B4-BE49-F238E27FC236}">
                <a16:creationId xmlns:a16="http://schemas.microsoft.com/office/drawing/2014/main" id="{210C2493-5140-CF29-FBC6-A96431229FE5}"/>
              </a:ext>
            </a:extLst>
          </p:cNvPr>
          <p:cNvSpPr/>
          <p:nvPr/>
        </p:nvSpPr>
        <p:spPr>
          <a:xfrm>
            <a:off x="7361537" y="3994663"/>
            <a:ext cx="75977" cy="75977"/>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solidFill>
                <a:schemeClr val="tx1"/>
              </a:solidFill>
            </a:endParaRPr>
          </a:p>
        </p:txBody>
      </p:sp>
      <p:sp>
        <p:nvSpPr>
          <p:cNvPr id="79" name="Oval 78">
            <a:extLst>
              <a:ext uri="{FF2B5EF4-FFF2-40B4-BE49-F238E27FC236}">
                <a16:creationId xmlns:a16="http://schemas.microsoft.com/office/drawing/2014/main" id="{01FCD9D1-D99F-3841-3299-1CEA530A247A}"/>
              </a:ext>
            </a:extLst>
          </p:cNvPr>
          <p:cNvSpPr/>
          <p:nvPr/>
        </p:nvSpPr>
        <p:spPr>
          <a:xfrm>
            <a:off x="7609187" y="4169288"/>
            <a:ext cx="75977" cy="75977"/>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solidFill>
                <a:schemeClr val="tx1"/>
              </a:solidFill>
            </a:endParaRPr>
          </a:p>
        </p:txBody>
      </p:sp>
      <p:sp>
        <p:nvSpPr>
          <p:cNvPr id="80" name="Oval 79">
            <a:extLst>
              <a:ext uri="{FF2B5EF4-FFF2-40B4-BE49-F238E27FC236}">
                <a16:creationId xmlns:a16="http://schemas.microsoft.com/office/drawing/2014/main" id="{9E359A08-BDE5-CC74-536D-461A7F855FCC}"/>
              </a:ext>
            </a:extLst>
          </p:cNvPr>
          <p:cNvSpPr/>
          <p:nvPr/>
        </p:nvSpPr>
        <p:spPr>
          <a:xfrm>
            <a:off x="7847312" y="4289938"/>
            <a:ext cx="75977" cy="75977"/>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solidFill>
                <a:schemeClr val="tx1"/>
              </a:solidFill>
            </a:endParaRPr>
          </a:p>
        </p:txBody>
      </p:sp>
      <p:sp>
        <p:nvSpPr>
          <p:cNvPr id="81" name="Oval 80">
            <a:extLst>
              <a:ext uri="{FF2B5EF4-FFF2-40B4-BE49-F238E27FC236}">
                <a16:creationId xmlns:a16="http://schemas.microsoft.com/office/drawing/2014/main" id="{5022A657-8F15-8169-28F4-F522B2266F02}"/>
              </a:ext>
            </a:extLst>
          </p:cNvPr>
          <p:cNvSpPr/>
          <p:nvPr/>
        </p:nvSpPr>
        <p:spPr>
          <a:xfrm>
            <a:off x="8098137" y="4372488"/>
            <a:ext cx="75977" cy="75977"/>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solidFill>
                <a:schemeClr val="tx1"/>
              </a:solidFill>
            </a:endParaRPr>
          </a:p>
        </p:txBody>
      </p:sp>
      <p:sp>
        <p:nvSpPr>
          <p:cNvPr id="84" name="Freeform 83">
            <a:extLst>
              <a:ext uri="{FF2B5EF4-FFF2-40B4-BE49-F238E27FC236}">
                <a16:creationId xmlns:a16="http://schemas.microsoft.com/office/drawing/2014/main" id="{10E62DF8-3A56-1288-DC1A-013F6E84AC8B}"/>
              </a:ext>
            </a:extLst>
          </p:cNvPr>
          <p:cNvSpPr/>
          <p:nvPr/>
        </p:nvSpPr>
        <p:spPr>
          <a:xfrm>
            <a:off x="6421514" y="2983101"/>
            <a:ext cx="2002441" cy="1486696"/>
          </a:xfrm>
          <a:custGeom>
            <a:avLst/>
            <a:gdLst>
              <a:gd name="connsiteX0" fmla="*/ 0 w 2002441"/>
              <a:gd name="connsiteY0" fmla="*/ 1433324 h 1486696"/>
              <a:gd name="connsiteX1" fmla="*/ 247650 w 2002441"/>
              <a:gd name="connsiteY1" fmla="*/ 722124 h 1486696"/>
              <a:gd name="connsiteX2" fmla="*/ 422275 w 2002441"/>
              <a:gd name="connsiteY2" fmla="*/ 96649 h 1486696"/>
              <a:gd name="connsiteX3" fmla="*/ 514350 w 2002441"/>
              <a:gd name="connsiteY3" fmla="*/ 14099 h 1486696"/>
              <a:gd name="connsiteX4" fmla="*/ 600075 w 2002441"/>
              <a:gd name="connsiteY4" fmla="*/ 220474 h 1486696"/>
              <a:gd name="connsiteX5" fmla="*/ 730250 w 2002441"/>
              <a:gd name="connsiteY5" fmla="*/ 674499 h 1486696"/>
              <a:gd name="connsiteX6" fmla="*/ 968375 w 2002441"/>
              <a:gd name="connsiteY6" fmla="*/ 1049149 h 1486696"/>
              <a:gd name="connsiteX7" fmla="*/ 1228725 w 2002441"/>
              <a:gd name="connsiteY7" fmla="*/ 1223774 h 1486696"/>
              <a:gd name="connsiteX8" fmla="*/ 1463675 w 2002441"/>
              <a:gd name="connsiteY8" fmla="*/ 1353949 h 1486696"/>
              <a:gd name="connsiteX9" fmla="*/ 1739900 w 2002441"/>
              <a:gd name="connsiteY9" fmla="*/ 1433324 h 1486696"/>
              <a:gd name="connsiteX10" fmla="*/ 1984375 w 2002441"/>
              <a:gd name="connsiteY10" fmla="*/ 1484124 h 1486696"/>
              <a:gd name="connsiteX11" fmla="*/ 1965325 w 2002441"/>
              <a:gd name="connsiteY11" fmla="*/ 1474599 h 1486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02441" h="1486696">
                <a:moveTo>
                  <a:pt x="0" y="1433324"/>
                </a:moveTo>
                <a:cubicBezTo>
                  <a:pt x="88635" y="1189113"/>
                  <a:pt x="177271" y="944903"/>
                  <a:pt x="247650" y="722124"/>
                </a:cubicBezTo>
                <a:cubicBezTo>
                  <a:pt x="318029" y="499345"/>
                  <a:pt x="377825" y="214653"/>
                  <a:pt x="422275" y="96649"/>
                </a:cubicBezTo>
                <a:cubicBezTo>
                  <a:pt x="466725" y="-21355"/>
                  <a:pt x="484717" y="-6538"/>
                  <a:pt x="514350" y="14099"/>
                </a:cubicBezTo>
                <a:cubicBezTo>
                  <a:pt x="543983" y="34736"/>
                  <a:pt x="564092" y="110407"/>
                  <a:pt x="600075" y="220474"/>
                </a:cubicBezTo>
                <a:cubicBezTo>
                  <a:pt x="636058" y="330541"/>
                  <a:pt x="668867" y="536386"/>
                  <a:pt x="730250" y="674499"/>
                </a:cubicBezTo>
                <a:cubicBezTo>
                  <a:pt x="791633" y="812612"/>
                  <a:pt x="885296" y="957603"/>
                  <a:pt x="968375" y="1049149"/>
                </a:cubicBezTo>
                <a:cubicBezTo>
                  <a:pt x="1051454" y="1140695"/>
                  <a:pt x="1146175" y="1172974"/>
                  <a:pt x="1228725" y="1223774"/>
                </a:cubicBezTo>
                <a:cubicBezTo>
                  <a:pt x="1311275" y="1274574"/>
                  <a:pt x="1378479" y="1319024"/>
                  <a:pt x="1463675" y="1353949"/>
                </a:cubicBezTo>
                <a:cubicBezTo>
                  <a:pt x="1548871" y="1388874"/>
                  <a:pt x="1653117" y="1411628"/>
                  <a:pt x="1739900" y="1433324"/>
                </a:cubicBezTo>
                <a:cubicBezTo>
                  <a:pt x="1826683" y="1455020"/>
                  <a:pt x="1946804" y="1477245"/>
                  <a:pt x="1984375" y="1484124"/>
                </a:cubicBezTo>
                <a:cubicBezTo>
                  <a:pt x="2021946" y="1491003"/>
                  <a:pt x="1993635" y="1482801"/>
                  <a:pt x="1965325" y="1474599"/>
                </a:cubicBezTo>
              </a:path>
            </a:pathLst>
          </a:custGeom>
          <a:noFill/>
          <a:ln w="158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solidFill>
                <a:schemeClr val="tx1"/>
              </a:solidFill>
            </a:endParaRPr>
          </a:p>
        </p:txBody>
      </p:sp>
      <p:cxnSp>
        <p:nvCxnSpPr>
          <p:cNvPr id="86" name="Straight Connector 85">
            <a:extLst>
              <a:ext uri="{FF2B5EF4-FFF2-40B4-BE49-F238E27FC236}">
                <a16:creationId xmlns:a16="http://schemas.microsoft.com/office/drawing/2014/main" id="{4D4A3280-54A0-9356-F86A-CB660FF408B1}"/>
              </a:ext>
            </a:extLst>
          </p:cNvPr>
          <p:cNvCxnSpPr>
            <a:cxnSpLocks/>
          </p:cNvCxnSpPr>
          <p:nvPr/>
        </p:nvCxnSpPr>
        <p:spPr>
          <a:xfrm>
            <a:off x="9701618" y="2652969"/>
            <a:ext cx="216000" cy="0"/>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83" name="Oval 82">
            <a:extLst>
              <a:ext uri="{FF2B5EF4-FFF2-40B4-BE49-F238E27FC236}">
                <a16:creationId xmlns:a16="http://schemas.microsoft.com/office/drawing/2014/main" id="{12482D0A-CDB9-75B5-B8A0-B6702761695B}"/>
              </a:ext>
            </a:extLst>
          </p:cNvPr>
          <p:cNvSpPr/>
          <p:nvPr/>
        </p:nvSpPr>
        <p:spPr>
          <a:xfrm>
            <a:off x="9771630" y="2614981"/>
            <a:ext cx="75977" cy="75977"/>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solidFill>
                <a:schemeClr val="tx1"/>
              </a:solidFill>
            </a:endParaRPr>
          </a:p>
        </p:txBody>
      </p:sp>
      <p:sp>
        <p:nvSpPr>
          <p:cNvPr id="87" name="TextBox 86">
            <a:extLst>
              <a:ext uri="{FF2B5EF4-FFF2-40B4-BE49-F238E27FC236}">
                <a16:creationId xmlns:a16="http://schemas.microsoft.com/office/drawing/2014/main" id="{D2238E63-5B9A-8F17-C9F5-0982E469B047}"/>
              </a:ext>
            </a:extLst>
          </p:cNvPr>
          <p:cNvSpPr txBox="1"/>
          <p:nvPr/>
        </p:nvSpPr>
        <p:spPr>
          <a:xfrm>
            <a:off x="9973466" y="2576025"/>
            <a:ext cx="583293" cy="153888"/>
          </a:xfrm>
          <a:prstGeom prst="rect">
            <a:avLst/>
          </a:prstGeom>
          <a:noFill/>
        </p:spPr>
        <p:txBody>
          <a:bodyPr wrap="square" lIns="0" tIns="0" rIns="0" bIns="0" rtlCol="0">
            <a:spAutoFit/>
          </a:bodyPr>
          <a:lstStyle/>
          <a:p>
            <a:r>
              <a:rPr lang="en-GB" sz="1000" noProof="0" dirty="0">
                <a:latin typeface="Arial" panose="020B0604020202020204" pitchFamily="34" charset="0"/>
                <a:ea typeface="Aileron" charset="0"/>
                <a:cs typeface="Arial" panose="020B0604020202020204" pitchFamily="34" charset="0"/>
              </a:rPr>
              <a:t>Males</a:t>
            </a:r>
          </a:p>
        </p:txBody>
      </p:sp>
      <p:cxnSp>
        <p:nvCxnSpPr>
          <p:cNvPr id="88" name="Straight Connector 87">
            <a:extLst>
              <a:ext uri="{FF2B5EF4-FFF2-40B4-BE49-F238E27FC236}">
                <a16:creationId xmlns:a16="http://schemas.microsoft.com/office/drawing/2014/main" id="{1820F73D-0899-8E3E-63BE-BB13AE34A8F2}"/>
              </a:ext>
            </a:extLst>
          </p:cNvPr>
          <p:cNvCxnSpPr>
            <a:cxnSpLocks/>
          </p:cNvCxnSpPr>
          <p:nvPr/>
        </p:nvCxnSpPr>
        <p:spPr>
          <a:xfrm>
            <a:off x="9701618" y="2849819"/>
            <a:ext cx="216000" cy="0"/>
          </a:xfrm>
          <a:prstGeom prst="line">
            <a:avLst/>
          </a:prstGeom>
          <a:ln w="19050">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89" name="Oval 88">
            <a:extLst>
              <a:ext uri="{FF2B5EF4-FFF2-40B4-BE49-F238E27FC236}">
                <a16:creationId xmlns:a16="http://schemas.microsoft.com/office/drawing/2014/main" id="{E01BA3AE-CB57-DB93-1F69-9372308A3ADA}"/>
              </a:ext>
            </a:extLst>
          </p:cNvPr>
          <p:cNvSpPr/>
          <p:nvPr/>
        </p:nvSpPr>
        <p:spPr>
          <a:xfrm>
            <a:off x="9771630" y="2811831"/>
            <a:ext cx="75977" cy="75977"/>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solidFill>
                <a:schemeClr val="tx1"/>
              </a:solidFill>
            </a:endParaRPr>
          </a:p>
        </p:txBody>
      </p:sp>
      <p:sp>
        <p:nvSpPr>
          <p:cNvPr id="90" name="TextBox 89">
            <a:extLst>
              <a:ext uri="{FF2B5EF4-FFF2-40B4-BE49-F238E27FC236}">
                <a16:creationId xmlns:a16="http://schemas.microsoft.com/office/drawing/2014/main" id="{311693F0-AAF5-8697-1E26-DD664A2723EE}"/>
              </a:ext>
            </a:extLst>
          </p:cNvPr>
          <p:cNvSpPr txBox="1"/>
          <p:nvPr/>
        </p:nvSpPr>
        <p:spPr>
          <a:xfrm>
            <a:off x="9973466" y="2772875"/>
            <a:ext cx="583293" cy="153888"/>
          </a:xfrm>
          <a:prstGeom prst="rect">
            <a:avLst/>
          </a:prstGeom>
          <a:noFill/>
        </p:spPr>
        <p:txBody>
          <a:bodyPr wrap="square" lIns="0" tIns="0" rIns="0" bIns="0" rtlCol="0">
            <a:spAutoFit/>
          </a:bodyPr>
          <a:lstStyle/>
          <a:p>
            <a:r>
              <a:rPr lang="en-GB" sz="1000" noProof="0" dirty="0">
                <a:latin typeface="Arial" panose="020B0604020202020204" pitchFamily="34" charset="0"/>
                <a:ea typeface="Aileron" charset="0"/>
                <a:cs typeface="Arial" panose="020B0604020202020204" pitchFamily="34" charset="0"/>
              </a:rPr>
              <a:t>Females</a:t>
            </a:r>
          </a:p>
        </p:txBody>
      </p:sp>
      <p:sp>
        <p:nvSpPr>
          <p:cNvPr id="91" name="Oval 90">
            <a:extLst>
              <a:ext uri="{FF2B5EF4-FFF2-40B4-BE49-F238E27FC236}">
                <a16:creationId xmlns:a16="http://schemas.microsoft.com/office/drawing/2014/main" id="{06C33831-9272-5E26-D660-8FF53A71F6BA}"/>
              </a:ext>
            </a:extLst>
          </p:cNvPr>
          <p:cNvSpPr/>
          <p:nvPr/>
        </p:nvSpPr>
        <p:spPr>
          <a:xfrm>
            <a:off x="10053937" y="4474088"/>
            <a:ext cx="75977" cy="75977"/>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solidFill>
                <a:schemeClr val="tx1"/>
              </a:solidFill>
            </a:endParaRPr>
          </a:p>
        </p:txBody>
      </p:sp>
      <p:sp>
        <p:nvSpPr>
          <p:cNvPr id="92" name="Oval 91">
            <a:extLst>
              <a:ext uri="{FF2B5EF4-FFF2-40B4-BE49-F238E27FC236}">
                <a16:creationId xmlns:a16="http://schemas.microsoft.com/office/drawing/2014/main" id="{2AE51089-5090-9FDC-FDBA-3D004BF91F6D}"/>
              </a:ext>
            </a:extLst>
          </p:cNvPr>
          <p:cNvSpPr/>
          <p:nvPr/>
        </p:nvSpPr>
        <p:spPr>
          <a:xfrm>
            <a:off x="9812637" y="4477263"/>
            <a:ext cx="75977" cy="75977"/>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solidFill>
                <a:schemeClr val="tx1"/>
              </a:solidFill>
            </a:endParaRPr>
          </a:p>
        </p:txBody>
      </p:sp>
      <p:sp>
        <p:nvSpPr>
          <p:cNvPr id="94" name="Oval 93">
            <a:extLst>
              <a:ext uri="{FF2B5EF4-FFF2-40B4-BE49-F238E27FC236}">
                <a16:creationId xmlns:a16="http://schemas.microsoft.com/office/drawing/2014/main" id="{C0ACDDDF-261C-8B4E-6597-6949AEA46A0F}"/>
              </a:ext>
            </a:extLst>
          </p:cNvPr>
          <p:cNvSpPr/>
          <p:nvPr/>
        </p:nvSpPr>
        <p:spPr>
          <a:xfrm>
            <a:off x="9564987" y="4477263"/>
            <a:ext cx="75977" cy="75977"/>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solidFill>
                <a:schemeClr val="tx1"/>
              </a:solidFill>
            </a:endParaRPr>
          </a:p>
        </p:txBody>
      </p:sp>
      <p:sp>
        <p:nvSpPr>
          <p:cNvPr id="95" name="Oval 94">
            <a:extLst>
              <a:ext uri="{FF2B5EF4-FFF2-40B4-BE49-F238E27FC236}">
                <a16:creationId xmlns:a16="http://schemas.microsoft.com/office/drawing/2014/main" id="{355C3DAE-CAB5-7C12-9FCB-4CF32444157A}"/>
              </a:ext>
            </a:extLst>
          </p:cNvPr>
          <p:cNvSpPr/>
          <p:nvPr/>
        </p:nvSpPr>
        <p:spPr>
          <a:xfrm>
            <a:off x="9320512" y="4470913"/>
            <a:ext cx="75977" cy="75977"/>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solidFill>
                <a:schemeClr val="tx1"/>
              </a:solidFill>
            </a:endParaRPr>
          </a:p>
        </p:txBody>
      </p:sp>
      <p:sp>
        <p:nvSpPr>
          <p:cNvPr id="96" name="Oval 95">
            <a:extLst>
              <a:ext uri="{FF2B5EF4-FFF2-40B4-BE49-F238E27FC236}">
                <a16:creationId xmlns:a16="http://schemas.microsoft.com/office/drawing/2014/main" id="{03357390-E597-34C1-1B6E-721BBBCF66E9}"/>
              </a:ext>
            </a:extLst>
          </p:cNvPr>
          <p:cNvSpPr/>
          <p:nvPr/>
        </p:nvSpPr>
        <p:spPr>
          <a:xfrm>
            <a:off x="9072862" y="4458213"/>
            <a:ext cx="75977" cy="75977"/>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solidFill>
                <a:schemeClr val="tx1"/>
              </a:solidFill>
            </a:endParaRPr>
          </a:p>
        </p:txBody>
      </p:sp>
      <p:sp>
        <p:nvSpPr>
          <p:cNvPr id="97" name="Oval 96">
            <a:extLst>
              <a:ext uri="{FF2B5EF4-FFF2-40B4-BE49-F238E27FC236}">
                <a16:creationId xmlns:a16="http://schemas.microsoft.com/office/drawing/2014/main" id="{70B07B63-519A-22E5-04A3-782668E8F565}"/>
              </a:ext>
            </a:extLst>
          </p:cNvPr>
          <p:cNvSpPr/>
          <p:nvPr/>
        </p:nvSpPr>
        <p:spPr>
          <a:xfrm>
            <a:off x="8834737" y="4445513"/>
            <a:ext cx="75977" cy="75977"/>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solidFill>
                <a:schemeClr val="tx1"/>
              </a:solidFill>
            </a:endParaRPr>
          </a:p>
        </p:txBody>
      </p:sp>
      <p:sp>
        <p:nvSpPr>
          <p:cNvPr id="98" name="Oval 97">
            <a:extLst>
              <a:ext uri="{FF2B5EF4-FFF2-40B4-BE49-F238E27FC236}">
                <a16:creationId xmlns:a16="http://schemas.microsoft.com/office/drawing/2014/main" id="{4850FA53-5A37-D878-1158-21BDDB55B3D5}"/>
              </a:ext>
            </a:extLst>
          </p:cNvPr>
          <p:cNvSpPr/>
          <p:nvPr/>
        </p:nvSpPr>
        <p:spPr>
          <a:xfrm>
            <a:off x="8583912" y="4442338"/>
            <a:ext cx="75977" cy="75977"/>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solidFill>
                <a:schemeClr val="tx1"/>
              </a:solidFill>
            </a:endParaRPr>
          </a:p>
        </p:txBody>
      </p:sp>
      <p:sp>
        <p:nvSpPr>
          <p:cNvPr id="99" name="Oval 98">
            <a:extLst>
              <a:ext uri="{FF2B5EF4-FFF2-40B4-BE49-F238E27FC236}">
                <a16:creationId xmlns:a16="http://schemas.microsoft.com/office/drawing/2014/main" id="{5243A2FB-A18A-B727-0AF0-D2DC049D5965}"/>
              </a:ext>
            </a:extLst>
          </p:cNvPr>
          <p:cNvSpPr/>
          <p:nvPr/>
        </p:nvSpPr>
        <p:spPr>
          <a:xfrm>
            <a:off x="7609187" y="4131188"/>
            <a:ext cx="75977" cy="75977"/>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solidFill>
                <a:schemeClr val="tx1"/>
              </a:solidFill>
            </a:endParaRPr>
          </a:p>
        </p:txBody>
      </p:sp>
      <p:sp>
        <p:nvSpPr>
          <p:cNvPr id="100" name="Oval 99">
            <a:extLst>
              <a:ext uri="{FF2B5EF4-FFF2-40B4-BE49-F238E27FC236}">
                <a16:creationId xmlns:a16="http://schemas.microsoft.com/office/drawing/2014/main" id="{90B1ECC8-98F0-F0EA-44A6-3CE9C5D3DC39}"/>
              </a:ext>
            </a:extLst>
          </p:cNvPr>
          <p:cNvSpPr/>
          <p:nvPr/>
        </p:nvSpPr>
        <p:spPr>
          <a:xfrm>
            <a:off x="7361537" y="3937513"/>
            <a:ext cx="75977" cy="75977"/>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solidFill>
                <a:schemeClr val="tx1"/>
              </a:solidFill>
            </a:endParaRPr>
          </a:p>
        </p:txBody>
      </p:sp>
      <p:sp>
        <p:nvSpPr>
          <p:cNvPr id="101" name="Oval 100">
            <a:extLst>
              <a:ext uri="{FF2B5EF4-FFF2-40B4-BE49-F238E27FC236}">
                <a16:creationId xmlns:a16="http://schemas.microsoft.com/office/drawing/2014/main" id="{7583700E-B3F0-05B3-14E9-A1EA56FA74EF}"/>
              </a:ext>
            </a:extLst>
          </p:cNvPr>
          <p:cNvSpPr/>
          <p:nvPr/>
        </p:nvSpPr>
        <p:spPr>
          <a:xfrm>
            <a:off x="7120237" y="3502538"/>
            <a:ext cx="75977" cy="75977"/>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solidFill>
                <a:schemeClr val="tx1"/>
              </a:solidFill>
            </a:endParaRPr>
          </a:p>
        </p:txBody>
      </p:sp>
      <p:sp>
        <p:nvSpPr>
          <p:cNvPr id="102" name="Oval 101">
            <a:extLst>
              <a:ext uri="{FF2B5EF4-FFF2-40B4-BE49-F238E27FC236}">
                <a16:creationId xmlns:a16="http://schemas.microsoft.com/office/drawing/2014/main" id="{51BA7064-CCFF-DA04-7977-C650F448C842}"/>
              </a:ext>
            </a:extLst>
          </p:cNvPr>
          <p:cNvSpPr/>
          <p:nvPr/>
        </p:nvSpPr>
        <p:spPr>
          <a:xfrm>
            <a:off x="6872587" y="2765938"/>
            <a:ext cx="75977" cy="75977"/>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solidFill>
                <a:schemeClr val="tx1"/>
              </a:solidFill>
            </a:endParaRPr>
          </a:p>
        </p:txBody>
      </p:sp>
      <p:sp>
        <p:nvSpPr>
          <p:cNvPr id="103" name="Oval 102">
            <a:extLst>
              <a:ext uri="{FF2B5EF4-FFF2-40B4-BE49-F238E27FC236}">
                <a16:creationId xmlns:a16="http://schemas.microsoft.com/office/drawing/2014/main" id="{BFE348CA-7932-F0CC-4E5A-F8DB404550DD}"/>
              </a:ext>
            </a:extLst>
          </p:cNvPr>
          <p:cNvSpPr/>
          <p:nvPr/>
        </p:nvSpPr>
        <p:spPr>
          <a:xfrm>
            <a:off x="6628112" y="3553338"/>
            <a:ext cx="75977" cy="75977"/>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solidFill>
                <a:schemeClr val="tx1"/>
              </a:solidFill>
            </a:endParaRPr>
          </a:p>
        </p:txBody>
      </p:sp>
      <p:sp>
        <p:nvSpPr>
          <p:cNvPr id="105" name="Oval 104">
            <a:extLst>
              <a:ext uri="{FF2B5EF4-FFF2-40B4-BE49-F238E27FC236}">
                <a16:creationId xmlns:a16="http://schemas.microsoft.com/office/drawing/2014/main" id="{8643963C-F765-B280-C1FE-5CD37F0CD610}"/>
              </a:ext>
            </a:extLst>
          </p:cNvPr>
          <p:cNvSpPr/>
          <p:nvPr/>
        </p:nvSpPr>
        <p:spPr>
          <a:xfrm>
            <a:off x="6383637" y="4366138"/>
            <a:ext cx="75977" cy="75977"/>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solidFill>
                <a:schemeClr val="tx1"/>
              </a:solidFill>
            </a:endParaRPr>
          </a:p>
        </p:txBody>
      </p:sp>
      <p:sp>
        <p:nvSpPr>
          <p:cNvPr id="106" name="Oval 105">
            <a:extLst>
              <a:ext uri="{FF2B5EF4-FFF2-40B4-BE49-F238E27FC236}">
                <a16:creationId xmlns:a16="http://schemas.microsoft.com/office/drawing/2014/main" id="{76BD9CEB-4476-65EF-60DD-8D165B20C19F}"/>
              </a:ext>
            </a:extLst>
          </p:cNvPr>
          <p:cNvSpPr/>
          <p:nvPr/>
        </p:nvSpPr>
        <p:spPr>
          <a:xfrm>
            <a:off x="7847312" y="4274063"/>
            <a:ext cx="75977" cy="75977"/>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solidFill>
                <a:schemeClr val="tx1"/>
              </a:solidFill>
            </a:endParaRPr>
          </a:p>
        </p:txBody>
      </p:sp>
      <p:sp>
        <p:nvSpPr>
          <p:cNvPr id="107" name="Oval 106">
            <a:extLst>
              <a:ext uri="{FF2B5EF4-FFF2-40B4-BE49-F238E27FC236}">
                <a16:creationId xmlns:a16="http://schemas.microsoft.com/office/drawing/2014/main" id="{7724281A-5CD2-3F91-17F1-55C5BFE9DAFC}"/>
              </a:ext>
            </a:extLst>
          </p:cNvPr>
          <p:cNvSpPr/>
          <p:nvPr/>
        </p:nvSpPr>
        <p:spPr>
          <a:xfrm>
            <a:off x="8098137" y="4350263"/>
            <a:ext cx="75977" cy="75977"/>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solidFill>
                <a:schemeClr val="tx1"/>
              </a:solidFill>
            </a:endParaRPr>
          </a:p>
        </p:txBody>
      </p:sp>
      <p:sp>
        <p:nvSpPr>
          <p:cNvPr id="108" name="Oval 107">
            <a:extLst>
              <a:ext uri="{FF2B5EF4-FFF2-40B4-BE49-F238E27FC236}">
                <a16:creationId xmlns:a16="http://schemas.microsoft.com/office/drawing/2014/main" id="{E37CA1EC-91A8-A4BD-FCE9-BAE07D5B3CAD}"/>
              </a:ext>
            </a:extLst>
          </p:cNvPr>
          <p:cNvSpPr/>
          <p:nvPr/>
        </p:nvSpPr>
        <p:spPr>
          <a:xfrm>
            <a:off x="8345787" y="4425608"/>
            <a:ext cx="75977" cy="75977"/>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solidFill>
                <a:schemeClr val="tx1"/>
              </a:solidFill>
            </a:endParaRPr>
          </a:p>
        </p:txBody>
      </p:sp>
      <p:sp>
        <p:nvSpPr>
          <p:cNvPr id="82" name="Oval 81">
            <a:extLst>
              <a:ext uri="{FF2B5EF4-FFF2-40B4-BE49-F238E27FC236}">
                <a16:creationId xmlns:a16="http://schemas.microsoft.com/office/drawing/2014/main" id="{A33FA6C9-C3BA-C605-BC72-60507D69DFAB}"/>
              </a:ext>
            </a:extLst>
          </p:cNvPr>
          <p:cNvSpPr/>
          <p:nvPr/>
        </p:nvSpPr>
        <p:spPr>
          <a:xfrm>
            <a:off x="8345787" y="4420403"/>
            <a:ext cx="75977" cy="75977"/>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solidFill>
                <a:schemeClr val="tx1"/>
              </a:solidFill>
            </a:endParaRPr>
          </a:p>
        </p:txBody>
      </p:sp>
      <p:sp>
        <p:nvSpPr>
          <p:cNvPr id="109" name="Freeform 108">
            <a:extLst>
              <a:ext uri="{FF2B5EF4-FFF2-40B4-BE49-F238E27FC236}">
                <a16:creationId xmlns:a16="http://schemas.microsoft.com/office/drawing/2014/main" id="{D9B7A867-7A9B-41BA-86E2-0920DAD0B1C8}"/>
              </a:ext>
            </a:extLst>
          </p:cNvPr>
          <p:cNvSpPr/>
          <p:nvPr/>
        </p:nvSpPr>
        <p:spPr>
          <a:xfrm>
            <a:off x="6421514" y="2791460"/>
            <a:ext cx="3686175" cy="1720215"/>
          </a:xfrm>
          <a:custGeom>
            <a:avLst/>
            <a:gdLst>
              <a:gd name="connsiteX0" fmla="*/ 0 w 3686175"/>
              <a:gd name="connsiteY0" fmla="*/ 1615440 h 1720215"/>
              <a:gd name="connsiteX1" fmla="*/ 250825 w 3686175"/>
              <a:gd name="connsiteY1" fmla="*/ 796290 h 1720215"/>
              <a:gd name="connsiteX2" fmla="*/ 419100 w 3686175"/>
              <a:gd name="connsiteY2" fmla="*/ 100965 h 1720215"/>
              <a:gd name="connsiteX3" fmla="*/ 511175 w 3686175"/>
              <a:gd name="connsiteY3" fmla="*/ 21590 h 1720215"/>
              <a:gd name="connsiteX4" fmla="*/ 606425 w 3686175"/>
              <a:gd name="connsiteY4" fmla="*/ 272415 h 1720215"/>
              <a:gd name="connsiteX5" fmla="*/ 730250 w 3686175"/>
              <a:gd name="connsiteY5" fmla="*/ 748665 h 1720215"/>
              <a:gd name="connsiteX6" fmla="*/ 977900 w 3686175"/>
              <a:gd name="connsiteY6" fmla="*/ 1193165 h 1720215"/>
              <a:gd name="connsiteX7" fmla="*/ 1235075 w 3686175"/>
              <a:gd name="connsiteY7" fmla="*/ 1374140 h 1720215"/>
              <a:gd name="connsiteX8" fmla="*/ 1463675 w 3686175"/>
              <a:gd name="connsiteY8" fmla="*/ 1526540 h 1720215"/>
              <a:gd name="connsiteX9" fmla="*/ 1717675 w 3686175"/>
              <a:gd name="connsiteY9" fmla="*/ 1599565 h 1720215"/>
              <a:gd name="connsiteX10" fmla="*/ 1971675 w 3686175"/>
              <a:gd name="connsiteY10" fmla="*/ 1669415 h 1720215"/>
              <a:gd name="connsiteX11" fmla="*/ 2209800 w 3686175"/>
              <a:gd name="connsiteY11" fmla="*/ 1691640 h 1720215"/>
              <a:gd name="connsiteX12" fmla="*/ 2463800 w 3686175"/>
              <a:gd name="connsiteY12" fmla="*/ 1701165 h 1720215"/>
              <a:gd name="connsiteX13" fmla="*/ 2692400 w 3686175"/>
              <a:gd name="connsiteY13" fmla="*/ 1704340 h 1720215"/>
              <a:gd name="connsiteX14" fmla="*/ 2952750 w 3686175"/>
              <a:gd name="connsiteY14" fmla="*/ 1720215 h 1720215"/>
              <a:gd name="connsiteX15" fmla="*/ 3686175 w 3686175"/>
              <a:gd name="connsiteY15" fmla="*/ 1717040 h 1720215"/>
              <a:gd name="connsiteX0" fmla="*/ 0 w 3686175"/>
              <a:gd name="connsiteY0" fmla="*/ 1615440 h 1720215"/>
              <a:gd name="connsiteX1" fmla="*/ 250825 w 3686175"/>
              <a:gd name="connsiteY1" fmla="*/ 796290 h 1720215"/>
              <a:gd name="connsiteX2" fmla="*/ 419100 w 3686175"/>
              <a:gd name="connsiteY2" fmla="*/ 100965 h 1720215"/>
              <a:gd name="connsiteX3" fmla="*/ 511175 w 3686175"/>
              <a:gd name="connsiteY3" fmla="*/ 21590 h 1720215"/>
              <a:gd name="connsiteX4" fmla="*/ 606425 w 3686175"/>
              <a:gd name="connsiteY4" fmla="*/ 272415 h 1720215"/>
              <a:gd name="connsiteX5" fmla="*/ 730250 w 3686175"/>
              <a:gd name="connsiteY5" fmla="*/ 748665 h 1720215"/>
              <a:gd name="connsiteX6" fmla="*/ 977900 w 3686175"/>
              <a:gd name="connsiteY6" fmla="*/ 1193165 h 1720215"/>
              <a:gd name="connsiteX7" fmla="*/ 1235075 w 3686175"/>
              <a:gd name="connsiteY7" fmla="*/ 1374140 h 1720215"/>
              <a:gd name="connsiteX8" fmla="*/ 1463675 w 3686175"/>
              <a:gd name="connsiteY8" fmla="*/ 1520190 h 1720215"/>
              <a:gd name="connsiteX9" fmla="*/ 1717675 w 3686175"/>
              <a:gd name="connsiteY9" fmla="*/ 1599565 h 1720215"/>
              <a:gd name="connsiteX10" fmla="*/ 1971675 w 3686175"/>
              <a:gd name="connsiteY10" fmla="*/ 1669415 h 1720215"/>
              <a:gd name="connsiteX11" fmla="*/ 2209800 w 3686175"/>
              <a:gd name="connsiteY11" fmla="*/ 1691640 h 1720215"/>
              <a:gd name="connsiteX12" fmla="*/ 2463800 w 3686175"/>
              <a:gd name="connsiteY12" fmla="*/ 1701165 h 1720215"/>
              <a:gd name="connsiteX13" fmla="*/ 2692400 w 3686175"/>
              <a:gd name="connsiteY13" fmla="*/ 1704340 h 1720215"/>
              <a:gd name="connsiteX14" fmla="*/ 2952750 w 3686175"/>
              <a:gd name="connsiteY14" fmla="*/ 1720215 h 1720215"/>
              <a:gd name="connsiteX15" fmla="*/ 3686175 w 3686175"/>
              <a:gd name="connsiteY15" fmla="*/ 1717040 h 1720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86175" h="1720215">
                <a:moveTo>
                  <a:pt x="0" y="1615440"/>
                </a:moveTo>
                <a:cubicBezTo>
                  <a:pt x="90487" y="1332071"/>
                  <a:pt x="180975" y="1048702"/>
                  <a:pt x="250825" y="796290"/>
                </a:cubicBezTo>
                <a:cubicBezTo>
                  <a:pt x="320675" y="543877"/>
                  <a:pt x="375708" y="230082"/>
                  <a:pt x="419100" y="100965"/>
                </a:cubicBezTo>
                <a:cubicBezTo>
                  <a:pt x="462492" y="-28152"/>
                  <a:pt x="479954" y="-6985"/>
                  <a:pt x="511175" y="21590"/>
                </a:cubicBezTo>
                <a:cubicBezTo>
                  <a:pt x="542396" y="50165"/>
                  <a:pt x="569913" y="151236"/>
                  <a:pt x="606425" y="272415"/>
                </a:cubicBezTo>
                <a:cubicBezTo>
                  <a:pt x="642937" y="393594"/>
                  <a:pt x="668338" y="595207"/>
                  <a:pt x="730250" y="748665"/>
                </a:cubicBezTo>
                <a:cubicBezTo>
                  <a:pt x="792163" y="902123"/>
                  <a:pt x="893763" y="1088919"/>
                  <a:pt x="977900" y="1193165"/>
                </a:cubicBezTo>
                <a:cubicBezTo>
                  <a:pt x="1062037" y="1297411"/>
                  <a:pt x="1154113" y="1319636"/>
                  <a:pt x="1235075" y="1374140"/>
                </a:cubicBezTo>
                <a:cubicBezTo>
                  <a:pt x="1316037" y="1428644"/>
                  <a:pt x="1383242" y="1482619"/>
                  <a:pt x="1463675" y="1520190"/>
                </a:cubicBezTo>
                <a:cubicBezTo>
                  <a:pt x="1544108" y="1557761"/>
                  <a:pt x="1633008" y="1574694"/>
                  <a:pt x="1717675" y="1599565"/>
                </a:cubicBezTo>
                <a:cubicBezTo>
                  <a:pt x="1802342" y="1624436"/>
                  <a:pt x="1889654" y="1654069"/>
                  <a:pt x="1971675" y="1669415"/>
                </a:cubicBezTo>
                <a:cubicBezTo>
                  <a:pt x="2053696" y="1684761"/>
                  <a:pt x="2127779" y="1686348"/>
                  <a:pt x="2209800" y="1691640"/>
                </a:cubicBezTo>
                <a:cubicBezTo>
                  <a:pt x="2291821" y="1696932"/>
                  <a:pt x="2383367" y="1699048"/>
                  <a:pt x="2463800" y="1701165"/>
                </a:cubicBezTo>
                <a:cubicBezTo>
                  <a:pt x="2544233" y="1703282"/>
                  <a:pt x="2610908" y="1701165"/>
                  <a:pt x="2692400" y="1704340"/>
                </a:cubicBezTo>
                <a:cubicBezTo>
                  <a:pt x="2773892" y="1707515"/>
                  <a:pt x="2952750" y="1720215"/>
                  <a:pt x="2952750" y="1720215"/>
                </a:cubicBezTo>
                <a:lnTo>
                  <a:pt x="3686175" y="1717040"/>
                </a:lnTo>
              </a:path>
            </a:pathLst>
          </a:custGeom>
          <a:noFill/>
          <a:ln w="15875"/>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solidFill>
                <a:schemeClr val="tx1"/>
              </a:solidFill>
            </a:endParaRPr>
          </a:p>
        </p:txBody>
      </p:sp>
      <p:sp>
        <p:nvSpPr>
          <p:cNvPr id="110" name="Content Placeholder 1">
            <a:extLst>
              <a:ext uri="{FF2B5EF4-FFF2-40B4-BE49-F238E27FC236}">
                <a16:creationId xmlns:a16="http://schemas.microsoft.com/office/drawing/2014/main" id="{5FA15A40-27CC-E2CF-49D2-69342664C240}"/>
              </a:ext>
            </a:extLst>
          </p:cNvPr>
          <p:cNvSpPr txBox="1">
            <a:spLocks/>
          </p:cNvSpPr>
          <p:nvPr/>
        </p:nvSpPr>
        <p:spPr>
          <a:xfrm>
            <a:off x="7554826" y="1870168"/>
            <a:ext cx="1752872" cy="184666"/>
          </a:xfrm>
          <a:prstGeom prst="rect">
            <a:avLst/>
          </a:prstGeom>
        </p:spPr>
        <p:txBody>
          <a:bodyPr vert="horz" lIns="0" tIns="0" rIns="0" bIns="0" rtlCol="0">
            <a:spAutoFit/>
          </a:bodyPr>
          <a:lstStyle>
            <a:lvl1pPr marL="357188" indent="-357188" algn="l" defTabSz="457200" rtl="0" eaLnBrk="1" latinLnBrk="0" hangingPunct="1">
              <a:spcBef>
                <a:spcPts val="1200"/>
              </a:spcBef>
              <a:buClr>
                <a:schemeClr val="accent1"/>
              </a:buClr>
              <a:buFont typeface="Arial"/>
              <a:buChar char="•"/>
              <a:defRPr sz="2000" b="0" i="0" kern="120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714375" indent="-257175" algn="l" defTabSz="457200" rtl="0" eaLnBrk="1" latinLnBrk="0" hangingPunct="1">
              <a:spcBef>
                <a:spcPts val="400"/>
              </a:spcBef>
              <a:buClr>
                <a:schemeClr val="accent2"/>
              </a:buClr>
              <a:buFont typeface="Lucida Grande"/>
              <a:buChar char="–"/>
              <a:defRPr sz="1800" b="0" i="0" kern="1200">
                <a:solidFill>
                  <a:srgbClr val="5D8298"/>
                </a:solidFill>
                <a:latin typeface="Arial" panose="020B0604020202020204" pitchFamily="34" charset="0"/>
                <a:ea typeface="Arial" panose="020B0604020202020204" pitchFamily="34" charset="0"/>
                <a:cs typeface="Arial" panose="020B0604020202020204" pitchFamily="34" charset="0"/>
              </a:defRPr>
            </a:lvl2pPr>
            <a:lvl3pPr marL="12573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3pPr>
            <a:lvl4pPr marL="17145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4pPr>
            <a:lvl5pPr marL="21717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GB" sz="1200" b="1" noProof="0" dirty="0">
                <a:solidFill>
                  <a:schemeClr val="tx1"/>
                </a:solidFill>
              </a:rPr>
              <a:t>Acne vulgaris, 2010</a:t>
            </a:r>
          </a:p>
        </p:txBody>
      </p:sp>
    </p:spTree>
    <p:extLst>
      <p:ext uri="{BB962C8B-B14F-4D97-AF65-F5344CB8AC3E}">
        <p14:creationId xmlns:p14="http://schemas.microsoft.com/office/powerpoint/2010/main" val="2478856151"/>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C3C0D3-ED93-3762-C75D-D1362B3DF532}"/>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979EA209-336A-2999-374A-70FDFB62AFE4}"/>
              </a:ext>
            </a:extLst>
          </p:cNvPr>
          <p:cNvSpPr>
            <a:spLocks noGrp="1"/>
          </p:cNvSpPr>
          <p:nvPr>
            <p:ph type="title"/>
          </p:nvPr>
        </p:nvSpPr>
        <p:spPr/>
        <p:txBody>
          <a:bodyPr>
            <a:normAutofit/>
          </a:bodyPr>
          <a:lstStyle/>
          <a:p>
            <a:r>
              <a:rPr lang="en-GB" sz="2800" noProof="0" dirty="0"/>
              <a:t>Before you proceed: reflect briefly</a:t>
            </a:r>
            <a:br>
              <a:rPr lang="en-GB" sz="3200" noProof="0" dirty="0"/>
            </a:br>
            <a:br>
              <a:rPr lang="en-GB" sz="3200" noProof="0" dirty="0"/>
            </a:br>
            <a:r>
              <a:rPr lang="en-GB" sz="3200" noProof="0" dirty="0"/>
              <a:t>How familiar are you with the key pathogenic factors in the development of acne vulgaris?</a:t>
            </a:r>
            <a:endParaRPr lang="en-GB" sz="2000" noProof="0" dirty="0"/>
          </a:p>
        </p:txBody>
      </p:sp>
      <p:sp>
        <p:nvSpPr>
          <p:cNvPr id="5" name="Slide Number Placeholder 4">
            <a:extLst>
              <a:ext uri="{FF2B5EF4-FFF2-40B4-BE49-F238E27FC236}">
                <a16:creationId xmlns:a16="http://schemas.microsoft.com/office/drawing/2014/main" id="{103499BF-6802-BB43-34CC-D637494F0685}"/>
              </a:ext>
            </a:extLst>
          </p:cNvPr>
          <p:cNvSpPr>
            <a:spLocks noGrp="1"/>
          </p:cNvSpPr>
          <p:nvPr>
            <p:ph type="sldNum" sz="quarter" idx="4"/>
          </p:nvPr>
        </p:nvSpPr>
        <p:spPr/>
        <p:txBody>
          <a:bodyPr/>
          <a:lstStyle/>
          <a:p>
            <a:fld id="{FCE43C0F-8A7B-3A4B-9DB5-B3472E36E833}" type="slidenum">
              <a:rPr lang="en-GB" noProof="0" smtClean="0"/>
              <a:pPr/>
              <a:t>11</a:t>
            </a:fld>
            <a:endParaRPr lang="en-GB" noProof="0" dirty="0"/>
          </a:p>
        </p:txBody>
      </p:sp>
    </p:spTree>
    <p:extLst>
      <p:ext uri="{BB962C8B-B14F-4D97-AF65-F5344CB8AC3E}">
        <p14:creationId xmlns:p14="http://schemas.microsoft.com/office/powerpoint/2010/main" val="2951478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0AFDB6-8ADF-4092-F76C-4E6E409A8A08}"/>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0E4DB22E-D7D7-0EFB-936E-17D5497CB29E}"/>
              </a:ext>
            </a:extLst>
          </p:cNvPr>
          <p:cNvPicPr>
            <a:picLocks noChangeAspect="1"/>
          </p:cNvPicPr>
          <p:nvPr/>
        </p:nvPicPr>
        <p:blipFill>
          <a:blip r:embed="rId2"/>
          <a:srcRect l="34164" t="20566" r="33749"/>
          <a:stretch>
            <a:fillRect/>
          </a:stretch>
        </p:blipFill>
        <p:spPr>
          <a:xfrm>
            <a:off x="5739434" y="980727"/>
            <a:ext cx="1780536" cy="5701288"/>
          </a:xfrm>
          <a:prstGeom prst="rect">
            <a:avLst/>
          </a:prstGeom>
        </p:spPr>
      </p:pic>
      <p:pic>
        <p:nvPicPr>
          <p:cNvPr id="13" name="Picture 12">
            <a:extLst>
              <a:ext uri="{FF2B5EF4-FFF2-40B4-BE49-F238E27FC236}">
                <a16:creationId xmlns:a16="http://schemas.microsoft.com/office/drawing/2014/main" id="{2F943B08-ED4C-BB37-E766-465F90785758}"/>
              </a:ext>
            </a:extLst>
          </p:cNvPr>
          <p:cNvPicPr>
            <a:picLocks noChangeAspect="1"/>
          </p:cNvPicPr>
          <p:nvPr/>
        </p:nvPicPr>
        <p:blipFill>
          <a:blip r:embed="rId3"/>
          <a:srcRect l="6511" r="23937"/>
          <a:stretch>
            <a:fillRect/>
          </a:stretch>
        </p:blipFill>
        <p:spPr>
          <a:xfrm>
            <a:off x="160680" y="1181029"/>
            <a:ext cx="2290224" cy="1852588"/>
          </a:xfrm>
          <a:prstGeom prst="rect">
            <a:avLst/>
          </a:prstGeom>
        </p:spPr>
      </p:pic>
      <p:pic>
        <p:nvPicPr>
          <p:cNvPr id="2" name="Picture 1">
            <a:extLst>
              <a:ext uri="{FF2B5EF4-FFF2-40B4-BE49-F238E27FC236}">
                <a16:creationId xmlns:a16="http://schemas.microsoft.com/office/drawing/2014/main" id="{3782A854-C17D-79C2-98E7-0E57DFF8C1CA}"/>
              </a:ext>
            </a:extLst>
          </p:cNvPr>
          <p:cNvPicPr>
            <a:picLocks noChangeAspect="1"/>
          </p:cNvPicPr>
          <p:nvPr/>
        </p:nvPicPr>
        <p:blipFill>
          <a:blip r:embed="rId4"/>
          <a:srcRect l="32914" r="35975"/>
          <a:stretch>
            <a:fillRect/>
          </a:stretch>
        </p:blipFill>
        <p:spPr>
          <a:xfrm>
            <a:off x="3137303" y="836712"/>
            <a:ext cx="1734561" cy="3136810"/>
          </a:xfrm>
          <a:prstGeom prst="rect">
            <a:avLst/>
          </a:prstGeom>
        </p:spPr>
      </p:pic>
      <p:sp>
        <p:nvSpPr>
          <p:cNvPr id="12" name="Content Placeholder 11">
            <a:extLst>
              <a:ext uri="{FF2B5EF4-FFF2-40B4-BE49-F238E27FC236}">
                <a16:creationId xmlns:a16="http://schemas.microsoft.com/office/drawing/2014/main" id="{653A1589-B79A-E4D1-8230-47D641B61200}"/>
              </a:ext>
            </a:extLst>
          </p:cNvPr>
          <p:cNvSpPr>
            <a:spLocks noGrp="1"/>
          </p:cNvSpPr>
          <p:nvPr>
            <p:ph sz="quarter" idx="12"/>
          </p:nvPr>
        </p:nvSpPr>
        <p:spPr>
          <a:xfrm>
            <a:off x="7482546" y="1425575"/>
            <a:ext cx="4302086" cy="4525963"/>
          </a:xfrm>
        </p:spPr>
        <p:txBody>
          <a:bodyPr/>
          <a:lstStyle/>
          <a:p>
            <a:r>
              <a:rPr lang="en-GB" noProof="0" dirty="0"/>
              <a:t>Chronic </a:t>
            </a:r>
            <a:r>
              <a:rPr lang="en-GB" b="1" noProof="0" dirty="0">
                <a:solidFill>
                  <a:schemeClr val="accent1"/>
                </a:solidFill>
              </a:rPr>
              <a:t>inflammatory disease </a:t>
            </a:r>
            <a:r>
              <a:rPr lang="en-GB" noProof="0" dirty="0"/>
              <a:t>of </a:t>
            </a:r>
            <a:r>
              <a:rPr lang="en-GB" b="1" noProof="0" dirty="0">
                <a:solidFill>
                  <a:schemeClr val="accent1"/>
                </a:solidFill>
              </a:rPr>
              <a:t>sebaceous follicles </a:t>
            </a:r>
            <a:r>
              <a:rPr lang="en-GB" noProof="0" dirty="0"/>
              <a:t>affects:</a:t>
            </a:r>
            <a:r>
              <a:rPr lang="en-GB" baseline="30000" noProof="0" dirty="0"/>
              <a:t>2</a:t>
            </a:r>
          </a:p>
          <a:p>
            <a:pPr lvl="1"/>
            <a:r>
              <a:rPr lang="en-GB" noProof="0" dirty="0"/>
              <a:t>the face (99% of cases; highest density of sebaceous follicles) </a:t>
            </a:r>
          </a:p>
          <a:p>
            <a:pPr lvl="1"/>
            <a:r>
              <a:rPr lang="en-GB" noProof="0" dirty="0"/>
              <a:t>back (60% of cases)</a:t>
            </a:r>
          </a:p>
          <a:p>
            <a:pPr lvl="1"/>
            <a:r>
              <a:rPr lang="en-GB" noProof="0" dirty="0"/>
              <a:t>chest (15% of cases)</a:t>
            </a:r>
          </a:p>
          <a:p>
            <a:r>
              <a:rPr lang="en-GB" noProof="0" dirty="0"/>
              <a:t>Clinically very </a:t>
            </a:r>
            <a:r>
              <a:rPr lang="en-GB" b="1" noProof="0" dirty="0">
                <a:solidFill>
                  <a:schemeClr val="accent1"/>
                </a:solidFill>
              </a:rPr>
              <a:t>heterogeneous </a:t>
            </a:r>
            <a:r>
              <a:rPr lang="en-GB" noProof="0" dirty="0"/>
              <a:t>presentation</a:t>
            </a:r>
            <a:r>
              <a:rPr lang="en-GB" baseline="30000" noProof="0" dirty="0"/>
              <a:t>2</a:t>
            </a:r>
          </a:p>
          <a:p>
            <a:pPr lvl="1"/>
            <a:r>
              <a:rPr lang="en-GB" noProof="0" dirty="0"/>
              <a:t>different lesions, frequent seborrhoea</a:t>
            </a:r>
          </a:p>
        </p:txBody>
      </p:sp>
      <p:sp>
        <p:nvSpPr>
          <p:cNvPr id="3" name="Title 2">
            <a:extLst>
              <a:ext uri="{FF2B5EF4-FFF2-40B4-BE49-F238E27FC236}">
                <a16:creationId xmlns:a16="http://schemas.microsoft.com/office/drawing/2014/main" id="{605BE24B-541D-A775-2B93-061290EC2A1A}"/>
              </a:ext>
            </a:extLst>
          </p:cNvPr>
          <p:cNvSpPr>
            <a:spLocks noGrp="1"/>
          </p:cNvSpPr>
          <p:nvPr>
            <p:ph type="title"/>
          </p:nvPr>
        </p:nvSpPr>
        <p:spPr>
          <a:xfrm>
            <a:off x="619201" y="259200"/>
            <a:ext cx="10963199" cy="864000"/>
          </a:xfrm>
        </p:spPr>
        <p:txBody>
          <a:bodyPr>
            <a:normAutofit/>
          </a:bodyPr>
          <a:lstStyle/>
          <a:p>
            <a:r>
              <a:rPr lang="en-GB" noProof="0" dirty="0"/>
              <a:t>Acne is centred around the pilosebaceous unit </a:t>
            </a:r>
            <a:br>
              <a:rPr lang="en-GB" noProof="0" dirty="0"/>
            </a:br>
            <a:r>
              <a:rPr lang="en-GB" sz="2200" spc="100" noProof="0" dirty="0">
                <a:solidFill>
                  <a:schemeClr val="accent1"/>
                </a:solidFill>
              </a:rPr>
              <a:t>acne Is primarily an inflammatory skin disease</a:t>
            </a:r>
          </a:p>
        </p:txBody>
      </p:sp>
      <p:sp>
        <p:nvSpPr>
          <p:cNvPr id="4" name="Slide Number Placeholder 3">
            <a:extLst>
              <a:ext uri="{FF2B5EF4-FFF2-40B4-BE49-F238E27FC236}">
                <a16:creationId xmlns:a16="http://schemas.microsoft.com/office/drawing/2014/main" id="{80EC81BB-644B-4A7A-D764-1EF64DA36B67}"/>
              </a:ext>
            </a:extLst>
          </p:cNvPr>
          <p:cNvSpPr>
            <a:spLocks noGrp="1"/>
          </p:cNvSpPr>
          <p:nvPr>
            <p:ph type="sldNum" sz="quarter" idx="4"/>
          </p:nvPr>
        </p:nvSpPr>
        <p:spPr>
          <a:xfrm>
            <a:off x="10800523" y="6428359"/>
            <a:ext cx="781877" cy="365125"/>
          </a:xfrm>
        </p:spPr>
        <p:txBody>
          <a:bodyPr/>
          <a:lstStyle/>
          <a:p>
            <a:fld id="{FCE43C0F-8A7B-3A4B-9DB5-B3472E36E833}" type="slidenum">
              <a:rPr lang="en-GB" noProof="0" smtClean="0"/>
              <a:pPr/>
              <a:t>12</a:t>
            </a:fld>
            <a:endParaRPr lang="en-GB" noProof="0" dirty="0"/>
          </a:p>
        </p:txBody>
      </p:sp>
      <p:sp>
        <p:nvSpPr>
          <p:cNvPr id="16" name="Content Placeholder 1">
            <a:extLst>
              <a:ext uri="{FF2B5EF4-FFF2-40B4-BE49-F238E27FC236}">
                <a16:creationId xmlns:a16="http://schemas.microsoft.com/office/drawing/2014/main" id="{42C4C129-B6D4-1941-66AE-A457A90E8FEA}"/>
              </a:ext>
            </a:extLst>
          </p:cNvPr>
          <p:cNvSpPr txBox="1">
            <a:spLocks/>
          </p:cNvSpPr>
          <p:nvPr/>
        </p:nvSpPr>
        <p:spPr>
          <a:xfrm>
            <a:off x="2450904" y="3751482"/>
            <a:ext cx="2838056" cy="1427956"/>
          </a:xfrm>
          <a:prstGeom prst="rect">
            <a:avLst/>
          </a:prstGeom>
        </p:spPr>
        <p:txBody>
          <a:bodyPr vert="horz" lIns="0" tIns="0" rIns="0" bIns="0" rtlCol="0">
            <a:normAutofit/>
          </a:bodyPr>
          <a:lstStyle>
            <a:lvl1pPr marL="357188" indent="-357188" algn="l" defTabSz="457200" rtl="0" eaLnBrk="1" latinLnBrk="0" hangingPunct="1">
              <a:spcBef>
                <a:spcPts val="1200"/>
              </a:spcBef>
              <a:buClr>
                <a:schemeClr val="accent1"/>
              </a:buClr>
              <a:buFont typeface="Arial"/>
              <a:buChar char="•"/>
              <a:defRPr sz="2000" b="0" i="0" kern="120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714375" indent="-257175" algn="l" defTabSz="457200" rtl="0" eaLnBrk="1" latinLnBrk="0" hangingPunct="1">
              <a:spcBef>
                <a:spcPts val="400"/>
              </a:spcBef>
              <a:buClr>
                <a:schemeClr val="accent2"/>
              </a:buClr>
              <a:buFont typeface="Lucida Grande"/>
              <a:buChar char="–"/>
              <a:defRPr sz="1800" b="0" i="0" kern="1200">
                <a:solidFill>
                  <a:srgbClr val="5D8298"/>
                </a:solidFill>
                <a:latin typeface="Arial" panose="020B0604020202020204" pitchFamily="34" charset="0"/>
                <a:ea typeface="Arial" panose="020B0604020202020204" pitchFamily="34" charset="0"/>
                <a:cs typeface="Arial" panose="020B0604020202020204" pitchFamily="34" charset="0"/>
              </a:defRPr>
            </a:lvl2pPr>
            <a:lvl3pPr marL="12573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3pPr>
            <a:lvl4pPr marL="17145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4pPr>
            <a:lvl5pPr marL="21717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None/>
              <a:tabLst/>
            </a:pPr>
            <a:endParaRPr kumimoji="0" lang="en-GB" sz="1400" i="0" u="none" strike="noStrike" cap="none" normalizeH="0" baseline="0" noProof="0" dirty="0">
              <a:ln>
                <a:noFill/>
              </a:ln>
              <a:solidFill>
                <a:schemeClr val="tx2"/>
              </a:solidFill>
              <a:effectLst/>
              <a:latin typeface="Arial" panose="020B0604020202020204" pitchFamily="34" charset="0"/>
            </a:endParaRPr>
          </a:p>
        </p:txBody>
      </p:sp>
      <p:sp>
        <p:nvSpPr>
          <p:cNvPr id="17" name="Content Placeholder 1">
            <a:extLst>
              <a:ext uri="{FF2B5EF4-FFF2-40B4-BE49-F238E27FC236}">
                <a16:creationId xmlns:a16="http://schemas.microsoft.com/office/drawing/2014/main" id="{892A16E6-A5FF-4E53-1938-C2B26ED6C506}"/>
              </a:ext>
            </a:extLst>
          </p:cNvPr>
          <p:cNvSpPr txBox="1">
            <a:spLocks/>
          </p:cNvSpPr>
          <p:nvPr/>
        </p:nvSpPr>
        <p:spPr>
          <a:xfrm>
            <a:off x="1154810" y="5182965"/>
            <a:ext cx="4555542" cy="1427956"/>
          </a:xfrm>
          <a:prstGeom prst="rect">
            <a:avLst/>
          </a:prstGeom>
        </p:spPr>
        <p:txBody>
          <a:bodyPr vert="horz" lIns="0" tIns="0" rIns="0" bIns="0" rtlCol="0">
            <a:normAutofit/>
          </a:bodyPr>
          <a:lstStyle>
            <a:lvl1pPr marL="357188" indent="-357188" algn="l" defTabSz="457200" rtl="0" eaLnBrk="1" latinLnBrk="0" hangingPunct="1">
              <a:spcBef>
                <a:spcPts val="1200"/>
              </a:spcBef>
              <a:buClr>
                <a:schemeClr val="accent1"/>
              </a:buClr>
              <a:buFont typeface="Arial"/>
              <a:buChar char="•"/>
              <a:defRPr sz="2000" b="0" i="0" kern="120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714375" indent="-257175" algn="l" defTabSz="457200" rtl="0" eaLnBrk="1" latinLnBrk="0" hangingPunct="1">
              <a:spcBef>
                <a:spcPts val="400"/>
              </a:spcBef>
              <a:buClr>
                <a:schemeClr val="accent2"/>
              </a:buClr>
              <a:buFont typeface="Lucida Grande"/>
              <a:buChar char="–"/>
              <a:defRPr sz="1800" b="0" i="0" kern="1200">
                <a:solidFill>
                  <a:srgbClr val="5D8298"/>
                </a:solidFill>
                <a:latin typeface="Arial" panose="020B0604020202020204" pitchFamily="34" charset="0"/>
                <a:ea typeface="Arial" panose="020B0604020202020204" pitchFamily="34" charset="0"/>
                <a:cs typeface="Arial" panose="020B0604020202020204" pitchFamily="34" charset="0"/>
              </a:defRPr>
            </a:lvl2pPr>
            <a:lvl3pPr marL="12573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3pPr>
            <a:lvl4pPr marL="17145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4pPr>
            <a:lvl5pPr marL="21717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None/>
              <a:tabLst/>
            </a:pPr>
            <a:endParaRPr kumimoji="0" lang="en-GB" sz="1400" i="0" u="none" strike="noStrike" cap="none" normalizeH="0" baseline="0" noProof="0" dirty="0">
              <a:ln>
                <a:noFill/>
              </a:ln>
              <a:solidFill>
                <a:schemeClr val="tx2"/>
              </a:solidFill>
              <a:effectLst/>
              <a:latin typeface="Arial" panose="020B0604020202020204" pitchFamily="34" charset="0"/>
            </a:endParaRPr>
          </a:p>
        </p:txBody>
      </p:sp>
      <p:sp>
        <p:nvSpPr>
          <p:cNvPr id="19" name="Rectangle: Rounded Corners 18">
            <a:extLst>
              <a:ext uri="{FF2B5EF4-FFF2-40B4-BE49-F238E27FC236}">
                <a16:creationId xmlns:a16="http://schemas.microsoft.com/office/drawing/2014/main" id="{B8E380C9-0989-66D2-1C9B-AFFDAA941F6C}"/>
              </a:ext>
            </a:extLst>
          </p:cNvPr>
          <p:cNvSpPr/>
          <p:nvPr/>
        </p:nvSpPr>
        <p:spPr>
          <a:xfrm>
            <a:off x="160680" y="2539331"/>
            <a:ext cx="2290224" cy="1136616"/>
          </a:xfrm>
          <a:prstGeom prst="roundRect">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None/>
              <a:tabLst/>
            </a:pPr>
            <a:r>
              <a:rPr kumimoji="0" lang="en-GB" sz="1400" b="1" i="0" u="none" strike="noStrike" cap="none" normalizeH="0" baseline="0" noProof="0" dirty="0">
                <a:ln>
                  <a:noFill/>
                </a:ln>
                <a:solidFill>
                  <a:schemeClr val="tx2"/>
                </a:solidFill>
                <a:effectLst/>
                <a:latin typeface="Arial" panose="020B0604020202020204" pitchFamily="34" charset="0"/>
                <a:cs typeface="Arial" panose="020B0604020202020204" pitchFamily="34" charset="0"/>
              </a:rPr>
              <a:t>Vellus follicle</a:t>
            </a:r>
            <a:r>
              <a:rPr kumimoji="0" lang="en-GB" sz="1400" b="1" i="0" u="none" strike="noStrike" cap="none" normalizeH="0" baseline="30000" noProof="0" dirty="0">
                <a:ln>
                  <a:noFill/>
                </a:ln>
                <a:solidFill>
                  <a:schemeClr val="tx2"/>
                </a:solidFill>
                <a:effectLst/>
                <a:latin typeface="Arial" panose="020B0604020202020204" pitchFamily="34" charset="0"/>
                <a:cs typeface="Arial" panose="020B0604020202020204" pitchFamily="34" charset="0"/>
              </a:rPr>
              <a:t>1</a:t>
            </a:r>
            <a:r>
              <a:rPr kumimoji="0" lang="en-GB" sz="1400" b="0" i="0" u="none" strike="noStrike" cap="none" normalizeH="0" baseline="0" noProof="0" dirty="0">
                <a:ln>
                  <a:noFill/>
                </a:ln>
                <a:solidFill>
                  <a:schemeClr val="tx2"/>
                </a:solidFill>
                <a:effectLst/>
                <a:latin typeface="Arial" panose="020B0604020202020204" pitchFamily="34" charset="0"/>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None/>
              <a:tabLst/>
            </a:pPr>
            <a:r>
              <a:rPr kumimoji="0" lang="en-GB" sz="1400" b="0" i="0" u="none" strike="noStrike" cap="none" normalizeH="0" baseline="0" noProof="0" dirty="0">
                <a:ln>
                  <a:noFill/>
                </a:ln>
                <a:solidFill>
                  <a:srgbClr val="505050"/>
                </a:solidFill>
                <a:effectLst/>
                <a:latin typeface="Arial" panose="020B0604020202020204" pitchFamily="34" charset="0"/>
                <a:cs typeface="Arial" panose="020B0604020202020204" pitchFamily="34" charset="0"/>
              </a:rPr>
              <a:t>Small and numerous; contribute some surface lipids but </a:t>
            </a:r>
            <a:r>
              <a:rPr kumimoji="0" lang="en-GB" sz="1400" b="1" i="0" u="none" strike="noStrike" cap="none" normalizeH="0" baseline="0" noProof="0" dirty="0">
                <a:ln>
                  <a:noFill/>
                </a:ln>
                <a:solidFill>
                  <a:srgbClr val="505050"/>
                </a:solidFill>
                <a:effectLst/>
                <a:latin typeface="Arial" panose="020B0604020202020204" pitchFamily="34" charset="0"/>
                <a:cs typeface="Arial" panose="020B0604020202020204" pitchFamily="34" charset="0"/>
              </a:rPr>
              <a:t>play no major role in acne</a:t>
            </a:r>
            <a:endParaRPr lang="en-GB" sz="1400" b="1" noProof="0" dirty="0">
              <a:solidFill>
                <a:srgbClr val="505050"/>
              </a:solidFill>
              <a:latin typeface="Arial" panose="020B0604020202020204" pitchFamily="34" charset="0"/>
              <a:cs typeface="Arial" panose="020B0604020202020204" pitchFamily="34" charset="0"/>
            </a:endParaRPr>
          </a:p>
        </p:txBody>
      </p:sp>
      <p:sp>
        <p:nvSpPr>
          <p:cNvPr id="20" name="Rectangle: Rounded Corners 19">
            <a:extLst>
              <a:ext uri="{FF2B5EF4-FFF2-40B4-BE49-F238E27FC236}">
                <a16:creationId xmlns:a16="http://schemas.microsoft.com/office/drawing/2014/main" id="{EF02A22A-F227-8102-B1FD-AAABB063C9F7}"/>
              </a:ext>
            </a:extLst>
          </p:cNvPr>
          <p:cNvSpPr/>
          <p:nvPr/>
        </p:nvSpPr>
        <p:spPr>
          <a:xfrm>
            <a:off x="1127448" y="3800823"/>
            <a:ext cx="3413529" cy="1176257"/>
          </a:xfrm>
          <a:prstGeom prst="round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None/>
              <a:tabLst/>
            </a:pPr>
            <a:r>
              <a:rPr kumimoji="0" lang="en-GB" sz="1400" b="1" i="0" u="none" strike="noStrike" cap="none" normalizeH="0" baseline="0" noProof="0" dirty="0">
                <a:ln>
                  <a:noFill/>
                </a:ln>
                <a:solidFill>
                  <a:schemeClr val="accent1"/>
                </a:solidFill>
                <a:effectLst/>
                <a:latin typeface="Arial" panose="020B0604020202020204" pitchFamily="34" charset="0"/>
              </a:rPr>
              <a:t>Sebaceous follicle</a:t>
            </a:r>
            <a:r>
              <a:rPr kumimoji="0" lang="en-GB" sz="1400" b="1" i="0" u="none" strike="noStrike" cap="none" normalizeH="0" baseline="30000" noProof="0" dirty="0">
                <a:ln>
                  <a:noFill/>
                </a:ln>
                <a:solidFill>
                  <a:schemeClr val="accent1"/>
                </a:solidFill>
                <a:effectLst/>
                <a:latin typeface="Arial" panose="020B0604020202020204" pitchFamily="34" charset="0"/>
              </a:rPr>
              <a:t>1</a:t>
            </a:r>
            <a:r>
              <a:rPr kumimoji="0" lang="en-GB" sz="1400" b="1" i="0" u="none" strike="noStrike" cap="none" normalizeH="0" baseline="0" noProof="0" dirty="0">
                <a:ln>
                  <a:noFill/>
                </a:ln>
                <a:solidFill>
                  <a:schemeClr val="accent1"/>
                </a:solidFill>
                <a:effectLst/>
                <a:latin typeface="Arial" panose="020B0604020202020204" pitchFamily="34" charset="0"/>
              </a:rPr>
              <a:t>:</a:t>
            </a:r>
            <a:r>
              <a:rPr kumimoji="0" lang="en-GB" sz="1400" i="0" u="none" strike="noStrike" cap="none" normalizeH="0" baseline="0" noProof="0" dirty="0">
                <a:ln>
                  <a:noFill/>
                </a:ln>
                <a:solidFill>
                  <a:schemeClr val="accent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None/>
              <a:tabLst/>
            </a:pPr>
            <a:r>
              <a:rPr kumimoji="0" lang="en-GB" sz="1400" b="1" i="0" u="none" strike="noStrike" cap="none" normalizeH="0" baseline="0" noProof="0" dirty="0">
                <a:ln>
                  <a:noFill/>
                </a:ln>
                <a:solidFill>
                  <a:srgbClr val="505050"/>
                </a:solidFill>
                <a:effectLst/>
                <a:latin typeface="Arial" panose="020B0604020202020204" pitchFamily="34" charset="0"/>
              </a:rPr>
              <a:t>Key site of acne development</a:t>
            </a:r>
            <a:r>
              <a:rPr kumimoji="0" lang="en-GB" sz="1400" i="0" u="none" strike="noStrike" cap="none" normalizeH="0" baseline="0" noProof="0" dirty="0">
                <a:ln>
                  <a:noFill/>
                </a:ln>
                <a:solidFill>
                  <a:srgbClr val="505050"/>
                </a:solidFill>
                <a:effectLst/>
                <a:latin typeface="Arial" panose="020B0604020202020204" pitchFamily="34" charset="0"/>
              </a:rPr>
              <a:t>; large, multilobular sebaceous glands with a narrow hair and a canal packed with keratinised cells</a:t>
            </a:r>
          </a:p>
        </p:txBody>
      </p:sp>
      <p:sp>
        <p:nvSpPr>
          <p:cNvPr id="21" name="Rectangle: Rounded Corners 20">
            <a:extLst>
              <a:ext uri="{FF2B5EF4-FFF2-40B4-BE49-F238E27FC236}">
                <a16:creationId xmlns:a16="http://schemas.microsoft.com/office/drawing/2014/main" id="{E499A1B3-FD4A-4D7C-4BC2-E6D12216544E}"/>
              </a:ext>
            </a:extLst>
          </p:cNvPr>
          <p:cNvSpPr/>
          <p:nvPr/>
        </p:nvSpPr>
        <p:spPr>
          <a:xfrm>
            <a:off x="1712912" y="5084954"/>
            <a:ext cx="4068664" cy="1176257"/>
          </a:xfrm>
          <a:prstGeom prst="roundRect">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None/>
              <a:tabLst/>
            </a:pPr>
            <a:r>
              <a:rPr kumimoji="0" lang="en-GB" sz="1400" b="1" i="0" u="none" strike="noStrike" cap="none" normalizeH="0" baseline="0" noProof="0" dirty="0">
                <a:ln>
                  <a:noFill/>
                </a:ln>
                <a:solidFill>
                  <a:schemeClr val="tx2"/>
                </a:solidFill>
                <a:effectLst/>
                <a:latin typeface="Arial" panose="020B0604020202020204" pitchFamily="34" charset="0"/>
              </a:rPr>
              <a:t>Terminal hair follicle</a:t>
            </a:r>
            <a:r>
              <a:rPr kumimoji="0" lang="en-GB" sz="1400" b="1" i="0" u="none" strike="noStrike" cap="none" normalizeH="0" baseline="30000" noProof="0" dirty="0">
                <a:ln>
                  <a:noFill/>
                </a:ln>
                <a:solidFill>
                  <a:schemeClr val="tx2"/>
                </a:solidFill>
                <a:effectLst/>
                <a:latin typeface="Arial" panose="020B0604020202020204" pitchFamily="34" charset="0"/>
              </a:rPr>
              <a:t>1</a:t>
            </a:r>
            <a:r>
              <a:rPr kumimoji="0" lang="en-GB" sz="1400" b="1" i="0" u="none" strike="noStrike" cap="none" normalizeH="0" baseline="0" noProof="0" dirty="0">
                <a:ln>
                  <a:noFill/>
                </a:ln>
                <a:solidFill>
                  <a:schemeClr val="tx2"/>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None/>
              <a:tabLst/>
            </a:pPr>
            <a:r>
              <a:rPr kumimoji="0" lang="en-GB" sz="1400" i="0" u="none" strike="noStrike" cap="none" normalizeH="0" baseline="0" noProof="0" dirty="0">
                <a:ln>
                  <a:noFill/>
                </a:ln>
                <a:solidFill>
                  <a:srgbClr val="505050"/>
                </a:solidFill>
                <a:effectLst/>
                <a:latin typeface="Arial" panose="020B0604020202020204" pitchFamily="34" charset="0"/>
              </a:rPr>
              <a:t>Contains a thick hair that fills the canal; </a:t>
            </a:r>
            <a:r>
              <a:rPr kumimoji="0" lang="en-GB" sz="1400" b="1" i="0" u="none" strike="noStrike" cap="none" normalizeH="0" baseline="0" noProof="0" dirty="0">
                <a:ln>
                  <a:noFill/>
                </a:ln>
                <a:solidFill>
                  <a:srgbClr val="505050"/>
                </a:solidFill>
                <a:effectLst/>
                <a:latin typeface="Arial" panose="020B0604020202020204" pitchFamily="34" charset="0"/>
              </a:rPr>
              <a:t>usually unaffected by acne</a:t>
            </a:r>
            <a:r>
              <a:rPr kumimoji="0" lang="en-GB" sz="1400" i="0" u="none" strike="noStrike" cap="none" normalizeH="0" baseline="0" noProof="0" dirty="0">
                <a:ln>
                  <a:noFill/>
                </a:ln>
                <a:solidFill>
                  <a:srgbClr val="505050"/>
                </a:solidFill>
                <a:effectLst/>
                <a:latin typeface="Arial" panose="020B0604020202020204" pitchFamily="34" charset="0"/>
              </a:rPr>
              <a:t>, except in conditions like dissecting cellulitis (formerly acne inversa/hidradenitis suppurativa)</a:t>
            </a:r>
          </a:p>
        </p:txBody>
      </p:sp>
      <p:cxnSp>
        <p:nvCxnSpPr>
          <p:cNvPr id="23" name="Straight Arrow Connector 22">
            <a:extLst>
              <a:ext uri="{FF2B5EF4-FFF2-40B4-BE49-F238E27FC236}">
                <a16:creationId xmlns:a16="http://schemas.microsoft.com/office/drawing/2014/main" id="{9B707991-00C4-268F-1535-5369B00180B8}"/>
              </a:ext>
            </a:extLst>
          </p:cNvPr>
          <p:cNvCxnSpPr>
            <a:cxnSpLocks/>
            <a:stCxn id="19" idx="0"/>
          </p:cNvCxnSpPr>
          <p:nvPr/>
        </p:nvCxnSpPr>
        <p:spPr>
          <a:xfrm flipV="1">
            <a:off x="1305792" y="2340352"/>
            <a:ext cx="0" cy="198979"/>
          </a:xfrm>
          <a:prstGeom prst="straightConnector1">
            <a:avLst/>
          </a:prstGeom>
          <a:ln>
            <a:solidFill>
              <a:schemeClr val="tx2"/>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D42CF93E-B212-79F7-658B-C9FC4FD3C1C4}"/>
              </a:ext>
            </a:extLst>
          </p:cNvPr>
          <p:cNvCxnSpPr>
            <a:cxnSpLocks/>
          </p:cNvCxnSpPr>
          <p:nvPr/>
        </p:nvCxnSpPr>
        <p:spPr>
          <a:xfrm flipV="1">
            <a:off x="3122245" y="3563807"/>
            <a:ext cx="192164" cy="237016"/>
          </a:xfrm>
          <a:prstGeom prst="straightConnector1">
            <a:avLst/>
          </a:prstGeom>
          <a:ln>
            <a:solidFill>
              <a:schemeClr val="accent1"/>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60452F30-58AE-CF92-CAFA-79F8AD262D2C}"/>
              </a:ext>
            </a:extLst>
          </p:cNvPr>
          <p:cNvCxnSpPr>
            <a:cxnSpLocks/>
          </p:cNvCxnSpPr>
          <p:nvPr/>
        </p:nvCxnSpPr>
        <p:spPr>
          <a:xfrm flipV="1">
            <a:off x="5619056" y="4885975"/>
            <a:ext cx="311980" cy="198979"/>
          </a:xfrm>
          <a:prstGeom prst="straightConnector1">
            <a:avLst/>
          </a:prstGeom>
          <a:ln>
            <a:solidFill>
              <a:schemeClr val="tx2"/>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sp>
        <p:nvSpPr>
          <p:cNvPr id="28" name="Rectangle: Rounded Corners 27">
            <a:extLst>
              <a:ext uri="{FF2B5EF4-FFF2-40B4-BE49-F238E27FC236}">
                <a16:creationId xmlns:a16="http://schemas.microsoft.com/office/drawing/2014/main" id="{4973BD63-B0A9-4C55-6300-9AA8FB3A09C7}"/>
              </a:ext>
            </a:extLst>
          </p:cNvPr>
          <p:cNvSpPr/>
          <p:nvPr/>
        </p:nvSpPr>
        <p:spPr>
          <a:xfrm>
            <a:off x="4655299" y="1233131"/>
            <a:ext cx="1656725" cy="198979"/>
          </a:xfrm>
          <a:prstGeom prst="roundRect">
            <a:avLst/>
          </a:prstGeom>
          <a:solidFill>
            <a:schemeClr val="bg1"/>
          </a:solidFill>
        </p:spPr>
        <p:txBody>
          <a:bodyPr vert="horz" lIns="0" tIns="0" rIns="0" bIns="0" rtlCol="0">
            <a:normAutofit/>
          </a:bodyPr>
          <a:lstStyle/>
          <a:p>
            <a:pPr>
              <a:lnSpc>
                <a:spcPct val="120000"/>
              </a:lnSpc>
              <a:spcBef>
                <a:spcPts val="1200"/>
              </a:spcBef>
              <a:buClr>
                <a:schemeClr val="accent1"/>
              </a:buClr>
            </a:pPr>
            <a:r>
              <a:rPr lang="en-GB" sz="1000" noProof="0" dirty="0">
                <a:solidFill>
                  <a:schemeClr val="accent1"/>
                </a:solidFill>
                <a:latin typeface="Arial" panose="020B0604020202020204" pitchFamily="34" charset="0"/>
                <a:cs typeface="Arial" panose="020B0604020202020204" pitchFamily="34" charset="0"/>
              </a:rPr>
              <a:t>Miniature hairs</a:t>
            </a:r>
          </a:p>
        </p:txBody>
      </p:sp>
      <p:sp>
        <p:nvSpPr>
          <p:cNvPr id="29" name="Rectangle: Rounded Corners 28">
            <a:extLst>
              <a:ext uri="{FF2B5EF4-FFF2-40B4-BE49-F238E27FC236}">
                <a16:creationId xmlns:a16="http://schemas.microsoft.com/office/drawing/2014/main" id="{7CED56F4-8D1B-FD1C-0238-C92AD7BF9F71}"/>
              </a:ext>
            </a:extLst>
          </p:cNvPr>
          <p:cNvSpPr/>
          <p:nvPr/>
        </p:nvSpPr>
        <p:spPr>
          <a:xfrm>
            <a:off x="4871864" y="2638090"/>
            <a:ext cx="1006142" cy="214846"/>
          </a:xfrm>
          <a:prstGeom prst="roundRect">
            <a:avLst/>
          </a:prstGeom>
          <a:noFill/>
        </p:spPr>
        <p:txBody>
          <a:bodyPr vert="horz" lIns="0" tIns="0" rIns="0" bIns="0" rtlCol="0">
            <a:noAutofit/>
          </a:bodyPr>
          <a:lstStyle/>
          <a:p>
            <a:pPr>
              <a:lnSpc>
                <a:spcPct val="120000"/>
              </a:lnSpc>
              <a:spcBef>
                <a:spcPts val="1200"/>
              </a:spcBef>
              <a:buClr>
                <a:schemeClr val="accent1"/>
              </a:buClr>
            </a:pPr>
            <a:r>
              <a:rPr lang="en-GB" sz="1000" noProof="0" dirty="0">
                <a:solidFill>
                  <a:schemeClr val="accent1"/>
                </a:solidFill>
                <a:latin typeface="Arial" panose="020B0604020202020204" pitchFamily="34" charset="0"/>
                <a:cs typeface="Arial" panose="020B0604020202020204" pitchFamily="34" charset="0"/>
              </a:rPr>
              <a:t>Large sebaceous glands</a:t>
            </a:r>
          </a:p>
        </p:txBody>
      </p:sp>
      <p:cxnSp>
        <p:nvCxnSpPr>
          <p:cNvPr id="30" name="Straight Arrow Connector 29">
            <a:extLst>
              <a:ext uri="{FF2B5EF4-FFF2-40B4-BE49-F238E27FC236}">
                <a16:creationId xmlns:a16="http://schemas.microsoft.com/office/drawing/2014/main" id="{2E56CAF0-32C6-8519-8307-8B0C31B6803E}"/>
              </a:ext>
            </a:extLst>
          </p:cNvPr>
          <p:cNvCxnSpPr>
            <a:cxnSpLocks/>
          </p:cNvCxnSpPr>
          <p:nvPr/>
        </p:nvCxnSpPr>
        <p:spPr>
          <a:xfrm flipV="1">
            <a:off x="4107284" y="1366315"/>
            <a:ext cx="404540" cy="156314"/>
          </a:xfrm>
          <a:prstGeom prst="straightConnector1">
            <a:avLst/>
          </a:prstGeom>
          <a:ln>
            <a:solidFill>
              <a:schemeClr val="accent1"/>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cxnSp>
        <p:nvCxnSpPr>
          <p:cNvPr id="34" name="Straight Arrow Connector 33">
            <a:extLst>
              <a:ext uri="{FF2B5EF4-FFF2-40B4-BE49-F238E27FC236}">
                <a16:creationId xmlns:a16="http://schemas.microsoft.com/office/drawing/2014/main" id="{9F971792-A2A0-21DC-E61F-027BD863D6E6}"/>
              </a:ext>
            </a:extLst>
          </p:cNvPr>
          <p:cNvCxnSpPr>
            <a:cxnSpLocks/>
          </p:cNvCxnSpPr>
          <p:nvPr/>
        </p:nvCxnSpPr>
        <p:spPr>
          <a:xfrm flipH="1">
            <a:off x="4655840" y="2825888"/>
            <a:ext cx="145986" cy="0"/>
          </a:xfrm>
          <a:prstGeom prst="straightConnector1">
            <a:avLst/>
          </a:prstGeom>
          <a:ln>
            <a:solidFill>
              <a:schemeClr val="accent1"/>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sp>
        <p:nvSpPr>
          <p:cNvPr id="27" name="Content Placeholder 26">
            <a:extLst>
              <a:ext uri="{FF2B5EF4-FFF2-40B4-BE49-F238E27FC236}">
                <a16:creationId xmlns:a16="http://schemas.microsoft.com/office/drawing/2014/main" id="{2702DCFE-172B-F4ED-1B43-425E01B5A53A}"/>
              </a:ext>
            </a:extLst>
          </p:cNvPr>
          <p:cNvSpPr>
            <a:spLocks noGrp="1"/>
          </p:cNvSpPr>
          <p:nvPr>
            <p:ph sz="quarter" idx="15"/>
          </p:nvPr>
        </p:nvSpPr>
        <p:spPr>
          <a:xfrm>
            <a:off x="620183" y="6356351"/>
            <a:ext cx="8356137" cy="365125"/>
          </a:xfrm>
        </p:spPr>
        <p:txBody>
          <a:bodyPr/>
          <a:lstStyle/>
          <a:p>
            <a:r>
              <a:rPr lang="en-GB" noProof="0" dirty="0">
                <a:solidFill>
                  <a:schemeClr val="tx2"/>
                </a:solidFill>
              </a:rPr>
              <a:t>1. Plewig, G., Melnik, B. and Chen, W.C. (2019) Plewig and Kligman's Acne and Rosacea. 4th Edition, Springer, Berlin (chapter 1); 2. EDF. S3-Guideline for the Treatment of Acne (Update 2016). Available </a:t>
            </a:r>
            <a:r>
              <a:rPr lang="en-GB" noProof="0" dirty="0">
                <a:solidFill>
                  <a:schemeClr val="tx2"/>
                </a:solidFill>
                <a:hlinkClick r:id="rId5">
                  <a:extLst>
                    <a:ext uri="{A12FA001-AC4F-418D-AE19-62706E023703}">
                      <ahyp:hlinkClr xmlns:ahyp="http://schemas.microsoft.com/office/drawing/2018/hyperlinkcolor" val="tx"/>
                    </a:ext>
                  </a:extLst>
                </a:hlinkClick>
              </a:rPr>
              <a:t>here</a:t>
            </a:r>
            <a:r>
              <a:rPr lang="en-GB" noProof="0" dirty="0">
                <a:solidFill>
                  <a:schemeClr val="tx2"/>
                </a:solidFill>
              </a:rPr>
              <a:t> (accessed May 2025) </a:t>
            </a:r>
          </a:p>
        </p:txBody>
      </p:sp>
    </p:spTree>
    <p:extLst>
      <p:ext uri="{BB962C8B-B14F-4D97-AF65-F5344CB8AC3E}">
        <p14:creationId xmlns:p14="http://schemas.microsoft.com/office/powerpoint/2010/main" val="171751836"/>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D43ADA-9998-E77F-DCE5-D38B79B4AF79}"/>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723BD0B9-3F4A-619C-4567-7A6460F6DD27}"/>
              </a:ext>
            </a:extLst>
          </p:cNvPr>
          <p:cNvPicPr>
            <a:picLocks noChangeAspect="1"/>
          </p:cNvPicPr>
          <p:nvPr/>
        </p:nvPicPr>
        <p:blipFill>
          <a:blip r:embed="rId2"/>
          <a:srcRect l="33908" r="35974"/>
          <a:stretch>
            <a:fillRect/>
          </a:stretch>
        </p:blipFill>
        <p:spPr>
          <a:xfrm>
            <a:off x="109733" y="1081158"/>
            <a:ext cx="1892536" cy="3535350"/>
          </a:xfrm>
          <a:prstGeom prst="rect">
            <a:avLst/>
          </a:prstGeom>
        </p:spPr>
      </p:pic>
      <p:sp>
        <p:nvSpPr>
          <p:cNvPr id="3" name="Title 2">
            <a:extLst>
              <a:ext uri="{FF2B5EF4-FFF2-40B4-BE49-F238E27FC236}">
                <a16:creationId xmlns:a16="http://schemas.microsoft.com/office/drawing/2014/main" id="{159200BB-891E-18BA-5294-418DB3C13B82}"/>
              </a:ext>
            </a:extLst>
          </p:cNvPr>
          <p:cNvSpPr>
            <a:spLocks noGrp="1"/>
          </p:cNvSpPr>
          <p:nvPr>
            <p:ph type="title"/>
          </p:nvPr>
        </p:nvSpPr>
        <p:spPr>
          <a:xfrm>
            <a:off x="619201" y="259200"/>
            <a:ext cx="10963199" cy="864000"/>
          </a:xfrm>
        </p:spPr>
        <p:txBody>
          <a:bodyPr>
            <a:normAutofit/>
          </a:bodyPr>
          <a:lstStyle/>
          <a:p>
            <a:r>
              <a:rPr lang="en-GB" noProof="0" dirty="0"/>
              <a:t>comedogenesis</a:t>
            </a:r>
            <a:br>
              <a:rPr lang="en-GB" noProof="0" dirty="0"/>
            </a:br>
            <a:r>
              <a:rPr lang="en-GB" sz="2200" spc="100" noProof="0" dirty="0">
                <a:solidFill>
                  <a:schemeClr val="accent1"/>
                </a:solidFill>
              </a:rPr>
              <a:t>the life history of the comedo</a:t>
            </a:r>
          </a:p>
        </p:txBody>
      </p:sp>
      <p:sp>
        <p:nvSpPr>
          <p:cNvPr id="4" name="Slide Number Placeholder 3">
            <a:extLst>
              <a:ext uri="{FF2B5EF4-FFF2-40B4-BE49-F238E27FC236}">
                <a16:creationId xmlns:a16="http://schemas.microsoft.com/office/drawing/2014/main" id="{37166E29-D5C2-43A0-37BC-9A3700790BB3}"/>
              </a:ext>
            </a:extLst>
          </p:cNvPr>
          <p:cNvSpPr>
            <a:spLocks noGrp="1"/>
          </p:cNvSpPr>
          <p:nvPr>
            <p:ph type="sldNum" sz="quarter" idx="4"/>
          </p:nvPr>
        </p:nvSpPr>
        <p:spPr>
          <a:xfrm>
            <a:off x="10800523" y="6428359"/>
            <a:ext cx="781877" cy="365125"/>
          </a:xfrm>
        </p:spPr>
        <p:txBody>
          <a:bodyPr/>
          <a:lstStyle/>
          <a:p>
            <a:fld id="{FCE43C0F-8A7B-3A4B-9DB5-B3472E36E833}" type="slidenum">
              <a:rPr lang="en-GB" noProof="0" smtClean="0"/>
              <a:pPr/>
              <a:t>13</a:t>
            </a:fld>
            <a:endParaRPr lang="en-GB" noProof="0" dirty="0"/>
          </a:p>
        </p:txBody>
      </p:sp>
      <p:sp>
        <p:nvSpPr>
          <p:cNvPr id="11" name="Content Placeholder 10">
            <a:extLst>
              <a:ext uri="{FF2B5EF4-FFF2-40B4-BE49-F238E27FC236}">
                <a16:creationId xmlns:a16="http://schemas.microsoft.com/office/drawing/2014/main" id="{8F018E4A-F546-03B4-F31F-3CDBA6DF1C7E}"/>
              </a:ext>
            </a:extLst>
          </p:cNvPr>
          <p:cNvSpPr>
            <a:spLocks noGrp="1"/>
          </p:cNvSpPr>
          <p:nvPr>
            <p:ph sz="quarter" idx="15"/>
          </p:nvPr>
        </p:nvSpPr>
        <p:spPr>
          <a:xfrm>
            <a:off x="620183" y="6356351"/>
            <a:ext cx="10180339" cy="365125"/>
          </a:xfrm>
        </p:spPr>
        <p:txBody>
          <a:bodyPr/>
          <a:lstStyle/>
          <a:p>
            <a:r>
              <a:rPr lang="en-GB" noProof="0" dirty="0">
                <a:solidFill>
                  <a:schemeClr val="tx2"/>
                </a:solidFill>
              </a:rPr>
              <a:t>1. Plewig, G., Melnik, B. and Chen, W.C. (2019) Plewig and Kligman's Acne and Rosacea. 4th Edition, Springer, Berlin (chapter 3) </a:t>
            </a:r>
          </a:p>
        </p:txBody>
      </p:sp>
      <p:sp>
        <p:nvSpPr>
          <p:cNvPr id="16" name="Content Placeholder 1">
            <a:extLst>
              <a:ext uri="{FF2B5EF4-FFF2-40B4-BE49-F238E27FC236}">
                <a16:creationId xmlns:a16="http://schemas.microsoft.com/office/drawing/2014/main" id="{2DD92C23-DD52-DD21-9D9D-D8328097C30C}"/>
              </a:ext>
            </a:extLst>
          </p:cNvPr>
          <p:cNvSpPr txBox="1">
            <a:spLocks/>
          </p:cNvSpPr>
          <p:nvPr/>
        </p:nvSpPr>
        <p:spPr>
          <a:xfrm>
            <a:off x="2450904" y="3995928"/>
            <a:ext cx="2838056" cy="1427956"/>
          </a:xfrm>
          <a:prstGeom prst="rect">
            <a:avLst/>
          </a:prstGeom>
        </p:spPr>
        <p:txBody>
          <a:bodyPr vert="horz" lIns="0" tIns="0" rIns="0" bIns="0" rtlCol="0">
            <a:normAutofit/>
          </a:bodyPr>
          <a:lstStyle>
            <a:lvl1pPr marL="357188" indent="-357188" algn="l" defTabSz="457200" rtl="0" eaLnBrk="1" latinLnBrk="0" hangingPunct="1">
              <a:spcBef>
                <a:spcPts val="1200"/>
              </a:spcBef>
              <a:buClr>
                <a:schemeClr val="accent1"/>
              </a:buClr>
              <a:buFont typeface="Arial"/>
              <a:buChar char="•"/>
              <a:defRPr sz="2000" b="0" i="0" kern="120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714375" indent="-257175" algn="l" defTabSz="457200" rtl="0" eaLnBrk="1" latinLnBrk="0" hangingPunct="1">
              <a:spcBef>
                <a:spcPts val="400"/>
              </a:spcBef>
              <a:buClr>
                <a:schemeClr val="accent2"/>
              </a:buClr>
              <a:buFont typeface="Lucida Grande"/>
              <a:buChar char="–"/>
              <a:defRPr sz="1800" b="0" i="0" kern="1200">
                <a:solidFill>
                  <a:srgbClr val="5D8298"/>
                </a:solidFill>
                <a:latin typeface="Arial" panose="020B0604020202020204" pitchFamily="34" charset="0"/>
                <a:ea typeface="Arial" panose="020B0604020202020204" pitchFamily="34" charset="0"/>
                <a:cs typeface="Arial" panose="020B0604020202020204" pitchFamily="34" charset="0"/>
              </a:defRPr>
            </a:lvl2pPr>
            <a:lvl3pPr marL="12573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3pPr>
            <a:lvl4pPr marL="17145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4pPr>
            <a:lvl5pPr marL="21717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None/>
              <a:tabLst/>
            </a:pPr>
            <a:endParaRPr kumimoji="0" lang="en-GB" sz="1400" i="0" u="none" strike="noStrike" cap="none" normalizeH="0" baseline="0" noProof="0" dirty="0">
              <a:ln>
                <a:noFill/>
              </a:ln>
              <a:solidFill>
                <a:schemeClr val="tx2"/>
              </a:solidFill>
              <a:effectLst/>
              <a:latin typeface="Arial" panose="020B0604020202020204" pitchFamily="34" charset="0"/>
            </a:endParaRPr>
          </a:p>
        </p:txBody>
      </p:sp>
      <p:grpSp>
        <p:nvGrpSpPr>
          <p:cNvPr id="38" name="Group 37">
            <a:extLst>
              <a:ext uri="{FF2B5EF4-FFF2-40B4-BE49-F238E27FC236}">
                <a16:creationId xmlns:a16="http://schemas.microsoft.com/office/drawing/2014/main" id="{106D6101-F760-F5D8-7B49-88BF79773EA6}"/>
              </a:ext>
            </a:extLst>
          </p:cNvPr>
          <p:cNvGrpSpPr/>
          <p:nvPr/>
        </p:nvGrpSpPr>
        <p:grpSpPr>
          <a:xfrm>
            <a:off x="85259" y="4421948"/>
            <a:ext cx="1978293" cy="835674"/>
            <a:chOff x="119336" y="4177502"/>
            <a:chExt cx="1830864" cy="835674"/>
          </a:xfrm>
        </p:grpSpPr>
        <p:sp>
          <p:nvSpPr>
            <p:cNvPr id="19" name="Rectangle: Rounded Corners 18">
              <a:extLst>
                <a:ext uri="{FF2B5EF4-FFF2-40B4-BE49-F238E27FC236}">
                  <a16:creationId xmlns:a16="http://schemas.microsoft.com/office/drawing/2014/main" id="{79A02017-513D-8AE2-8C34-A4201107818C}"/>
                </a:ext>
              </a:extLst>
            </p:cNvPr>
            <p:cNvSpPr/>
            <p:nvPr/>
          </p:nvSpPr>
          <p:spPr>
            <a:xfrm>
              <a:off x="119336" y="4376481"/>
              <a:ext cx="1830864" cy="636695"/>
            </a:xfrm>
            <a:prstGeom prst="roundRect">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None/>
                <a:tabLst/>
              </a:pPr>
              <a:r>
                <a:rPr kumimoji="0" lang="en-GB" sz="1400" b="1" i="0" u="none" strike="noStrike" cap="none" normalizeH="0" baseline="0" noProof="0" dirty="0">
                  <a:ln>
                    <a:noFill/>
                  </a:ln>
                  <a:solidFill>
                    <a:schemeClr val="tx2"/>
                  </a:solidFill>
                  <a:effectLst/>
                  <a:latin typeface="Arial" panose="020B0604020202020204" pitchFamily="34" charset="0"/>
                  <a:cs typeface="Arial" panose="020B0604020202020204" pitchFamily="34" charset="0"/>
                </a:rPr>
                <a:t>Normal sebaceous follicle</a:t>
              </a:r>
              <a:endParaRPr lang="en-GB" sz="1400" b="1" noProof="0" dirty="0">
                <a:latin typeface="Arial" panose="020B0604020202020204" pitchFamily="34" charset="0"/>
                <a:cs typeface="Arial" panose="020B0604020202020204" pitchFamily="34" charset="0"/>
              </a:endParaRPr>
            </a:p>
          </p:txBody>
        </p:sp>
        <p:cxnSp>
          <p:nvCxnSpPr>
            <p:cNvPr id="23" name="Straight Arrow Connector 22">
              <a:extLst>
                <a:ext uri="{FF2B5EF4-FFF2-40B4-BE49-F238E27FC236}">
                  <a16:creationId xmlns:a16="http://schemas.microsoft.com/office/drawing/2014/main" id="{D78713E9-52E1-92F8-FAC9-E67FE417D3E9}"/>
                </a:ext>
              </a:extLst>
            </p:cNvPr>
            <p:cNvCxnSpPr>
              <a:cxnSpLocks/>
              <a:stCxn id="19" idx="0"/>
            </p:cNvCxnSpPr>
            <p:nvPr/>
          </p:nvCxnSpPr>
          <p:spPr>
            <a:xfrm flipV="1">
              <a:off x="1034768" y="4177502"/>
              <a:ext cx="0" cy="198979"/>
            </a:xfrm>
            <a:prstGeom prst="straightConnector1">
              <a:avLst/>
            </a:prstGeom>
            <a:ln>
              <a:solidFill>
                <a:schemeClr val="tx2"/>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grpSp>
      <p:grpSp>
        <p:nvGrpSpPr>
          <p:cNvPr id="39" name="Group 38">
            <a:extLst>
              <a:ext uri="{FF2B5EF4-FFF2-40B4-BE49-F238E27FC236}">
                <a16:creationId xmlns:a16="http://schemas.microsoft.com/office/drawing/2014/main" id="{340DBC17-733D-AA54-6D4A-598FCA137526}"/>
              </a:ext>
            </a:extLst>
          </p:cNvPr>
          <p:cNvGrpSpPr/>
          <p:nvPr/>
        </p:nvGrpSpPr>
        <p:grpSpPr>
          <a:xfrm>
            <a:off x="6744072" y="5185614"/>
            <a:ext cx="1978293" cy="835674"/>
            <a:chOff x="2100132" y="4212537"/>
            <a:chExt cx="1830864" cy="835674"/>
          </a:xfrm>
        </p:grpSpPr>
        <p:sp>
          <p:nvSpPr>
            <p:cNvPr id="33" name="Rectangle: Rounded Corners 32">
              <a:extLst>
                <a:ext uri="{FF2B5EF4-FFF2-40B4-BE49-F238E27FC236}">
                  <a16:creationId xmlns:a16="http://schemas.microsoft.com/office/drawing/2014/main" id="{F346B347-E3BA-2DF9-A918-92CD8A4C87E9}"/>
                </a:ext>
              </a:extLst>
            </p:cNvPr>
            <p:cNvSpPr/>
            <p:nvPr/>
          </p:nvSpPr>
          <p:spPr>
            <a:xfrm>
              <a:off x="2100132" y="4411516"/>
              <a:ext cx="1830864" cy="636695"/>
            </a:xfrm>
            <a:prstGeom prst="roundRect">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None/>
                <a:tabLst/>
              </a:pPr>
              <a:r>
                <a:rPr kumimoji="0" lang="en-GB" sz="1400" b="1" i="0" u="none" strike="noStrike" cap="none" normalizeH="0" baseline="0" noProof="0" dirty="0">
                  <a:ln>
                    <a:noFill/>
                  </a:ln>
                  <a:solidFill>
                    <a:schemeClr val="tx2"/>
                  </a:solidFill>
                  <a:effectLst/>
                  <a:latin typeface="Arial" panose="020B0604020202020204" pitchFamily="34" charset="0"/>
                  <a:cs typeface="Arial" panose="020B0604020202020204" pitchFamily="34" charset="0"/>
                </a:rPr>
                <a:t>Closed comedone</a:t>
              </a:r>
              <a:endParaRPr lang="en-GB" sz="1400" b="1" noProof="0" dirty="0">
                <a:latin typeface="Arial" panose="020B0604020202020204" pitchFamily="34" charset="0"/>
                <a:cs typeface="Arial" panose="020B0604020202020204" pitchFamily="34" charset="0"/>
              </a:endParaRPr>
            </a:p>
          </p:txBody>
        </p:sp>
        <p:cxnSp>
          <p:nvCxnSpPr>
            <p:cNvPr id="35" name="Straight Arrow Connector 34">
              <a:extLst>
                <a:ext uri="{FF2B5EF4-FFF2-40B4-BE49-F238E27FC236}">
                  <a16:creationId xmlns:a16="http://schemas.microsoft.com/office/drawing/2014/main" id="{1E30F7B8-FF4E-13CD-C071-C175847EA357}"/>
                </a:ext>
              </a:extLst>
            </p:cNvPr>
            <p:cNvCxnSpPr>
              <a:cxnSpLocks/>
              <a:stCxn id="33" idx="0"/>
            </p:cNvCxnSpPr>
            <p:nvPr/>
          </p:nvCxnSpPr>
          <p:spPr>
            <a:xfrm flipV="1">
              <a:off x="3015564" y="4212537"/>
              <a:ext cx="0" cy="198979"/>
            </a:xfrm>
            <a:prstGeom prst="straightConnector1">
              <a:avLst/>
            </a:prstGeom>
            <a:ln>
              <a:solidFill>
                <a:schemeClr val="tx2"/>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grpSp>
      <p:grpSp>
        <p:nvGrpSpPr>
          <p:cNvPr id="40" name="Group 39">
            <a:extLst>
              <a:ext uri="{FF2B5EF4-FFF2-40B4-BE49-F238E27FC236}">
                <a16:creationId xmlns:a16="http://schemas.microsoft.com/office/drawing/2014/main" id="{28B4831A-847D-4B2C-ADEC-D3BAAFB83E99}"/>
              </a:ext>
            </a:extLst>
          </p:cNvPr>
          <p:cNvGrpSpPr/>
          <p:nvPr/>
        </p:nvGrpSpPr>
        <p:grpSpPr>
          <a:xfrm>
            <a:off x="4151784" y="4421948"/>
            <a:ext cx="1978293" cy="835674"/>
            <a:chOff x="4307121" y="4223940"/>
            <a:chExt cx="1830864" cy="835674"/>
          </a:xfrm>
        </p:grpSpPr>
        <p:sp>
          <p:nvSpPr>
            <p:cNvPr id="36" name="Rectangle: Rounded Corners 35">
              <a:extLst>
                <a:ext uri="{FF2B5EF4-FFF2-40B4-BE49-F238E27FC236}">
                  <a16:creationId xmlns:a16="http://schemas.microsoft.com/office/drawing/2014/main" id="{3F1B2706-FBAB-23D7-1891-455352BE4F18}"/>
                </a:ext>
              </a:extLst>
            </p:cNvPr>
            <p:cNvSpPr/>
            <p:nvPr/>
          </p:nvSpPr>
          <p:spPr>
            <a:xfrm>
              <a:off x="4307121" y="4422919"/>
              <a:ext cx="1830864" cy="636695"/>
            </a:xfrm>
            <a:prstGeom prst="roundRect">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None/>
                <a:tabLst/>
              </a:pPr>
              <a:r>
                <a:rPr kumimoji="0" lang="en-GB" sz="1400" b="1" i="0" u="none" strike="noStrike" cap="none" normalizeH="0" baseline="0" noProof="0" dirty="0">
                  <a:ln>
                    <a:noFill/>
                  </a:ln>
                  <a:solidFill>
                    <a:schemeClr val="tx2"/>
                  </a:solidFill>
                  <a:effectLst/>
                  <a:latin typeface="Arial" panose="020B0604020202020204" pitchFamily="34" charset="0"/>
                  <a:cs typeface="Arial" panose="020B0604020202020204" pitchFamily="34" charset="0"/>
                </a:rPr>
                <a:t>Late </a:t>
              </a:r>
              <a:r>
                <a:rPr kumimoji="0" lang="en-GB" sz="1400" b="1" i="0" u="none" strike="noStrike" cap="none" normalizeH="0" baseline="0" noProof="0" dirty="0" err="1">
                  <a:ln>
                    <a:noFill/>
                  </a:ln>
                  <a:solidFill>
                    <a:schemeClr val="tx2"/>
                  </a:solidFill>
                  <a:effectLst/>
                  <a:latin typeface="Arial" panose="020B0604020202020204" pitchFamily="34" charset="0"/>
                  <a:cs typeface="Arial" panose="020B0604020202020204" pitchFamily="34" charset="0"/>
                </a:rPr>
                <a:t>microcomedo</a:t>
              </a:r>
              <a:endParaRPr lang="en-GB" sz="1400" b="1" noProof="0" dirty="0">
                <a:latin typeface="Arial" panose="020B0604020202020204" pitchFamily="34" charset="0"/>
                <a:cs typeface="Arial" panose="020B0604020202020204" pitchFamily="34" charset="0"/>
              </a:endParaRPr>
            </a:p>
          </p:txBody>
        </p:sp>
        <p:cxnSp>
          <p:nvCxnSpPr>
            <p:cNvPr id="37" name="Straight Arrow Connector 36">
              <a:extLst>
                <a:ext uri="{FF2B5EF4-FFF2-40B4-BE49-F238E27FC236}">
                  <a16:creationId xmlns:a16="http://schemas.microsoft.com/office/drawing/2014/main" id="{4C3680CA-8028-BEFF-F983-EC7C4DAB6F8A}"/>
                </a:ext>
              </a:extLst>
            </p:cNvPr>
            <p:cNvCxnSpPr>
              <a:cxnSpLocks/>
              <a:stCxn id="36" idx="0"/>
            </p:cNvCxnSpPr>
            <p:nvPr/>
          </p:nvCxnSpPr>
          <p:spPr>
            <a:xfrm flipV="1">
              <a:off x="5222553" y="4223940"/>
              <a:ext cx="0" cy="198979"/>
            </a:xfrm>
            <a:prstGeom prst="straightConnector1">
              <a:avLst/>
            </a:prstGeom>
            <a:ln>
              <a:solidFill>
                <a:schemeClr val="tx2"/>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grpSp>
      <p:grpSp>
        <p:nvGrpSpPr>
          <p:cNvPr id="42" name="Group 41">
            <a:extLst>
              <a:ext uri="{FF2B5EF4-FFF2-40B4-BE49-F238E27FC236}">
                <a16:creationId xmlns:a16="http://schemas.microsoft.com/office/drawing/2014/main" id="{FE013A32-A416-1433-7297-5EE3440FF3D2}"/>
              </a:ext>
            </a:extLst>
          </p:cNvPr>
          <p:cNvGrpSpPr/>
          <p:nvPr/>
        </p:nvGrpSpPr>
        <p:grpSpPr>
          <a:xfrm>
            <a:off x="2118521" y="4421948"/>
            <a:ext cx="1978293" cy="835674"/>
            <a:chOff x="2100132" y="4212537"/>
            <a:chExt cx="1830864" cy="835674"/>
          </a:xfrm>
        </p:grpSpPr>
        <p:sp>
          <p:nvSpPr>
            <p:cNvPr id="43" name="Rectangle: Rounded Corners 42">
              <a:extLst>
                <a:ext uri="{FF2B5EF4-FFF2-40B4-BE49-F238E27FC236}">
                  <a16:creationId xmlns:a16="http://schemas.microsoft.com/office/drawing/2014/main" id="{12428F11-D2B0-E18B-4C0C-5FEE94A9FD9E}"/>
                </a:ext>
              </a:extLst>
            </p:cNvPr>
            <p:cNvSpPr/>
            <p:nvPr/>
          </p:nvSpPr>
          <p:spPr>
            <a:xfrm>
              <a:off x="2100132" y="4411516"/>
              <a:ext cx="1830864" cy="636695"/>
            </a:xfrm>
            <a:prstGeom prst="roundRect">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None/>
                <a:tabLst/>
              </a:pPr>
              <a:r>
                <a:rPr kumimoji="0" lang="en-GB" sz="1400" b="1" i="0" u="none" strike="noStrike" cap="none" normalizeH="0" baseline="0" noProof="0" dirty="0">
                  <a:ln>
                    <a:noFill/>
                  </a:ln>
                  <a:solidFill>
                    <a:schemeClr val="tx2"/>
                  </a:solidFill>
                  <a:effectLst/>
                  <a:latin typeface="Arial" panose="020B0604020202020204" pitchFamily="34" charset="0"/>
                  <a:cs typeface="Arial" panose="020B0604020202020204" pitchFamily="34" charset="0"/>
                </a:rPr>
                <a:t>Early </a:t>
              </a:r>
              <a:r>
                <a:rPr kumimoji="0" lang="en-GB" sz="1400" b="1" i="0" u="none" strike="noStrike" cap="none" normalizeH="0" baseline="0" noProof="0" dirty="0" err="1">
                  <a:ln>
                    <a:noFill/>
                  </a:ln>
                  <a:solidFill>
                    <a:schemeClr val="tx2"/>
                  </a:solidFill>
                  <a:effectLst/>
                  <a:latin typeface="Arial" panose="020B0604020202020204" pitchFamily="34" charset="0"/>
                  <a:cs typeface="Arial" panose="020B0604020202020204" pitchFamily="34" charset="0"/>
                </a:rPr>
                <a:t>microcomedo</a:t>
              </a:r>
              <a:endParaRPr lang="en-GB" sz="1400" b="1" noProof="0" dirty="0">
                <a:latin typeface="Arial" panose="020B0604020202020204" pitchFamily="34" charset="0"/>
                <a:cs typeface="Arial" panose="020B0604020202020204" pitchFamily="34" charset="0"/>
              </a:endParaRPr>
            </a:p>
          </p:txBody>
        </p:sp>
        <p:cxnSp>
          <p:nvCxnSpPr>
            <p:cNvPr id="44" name="Straight Arrow Connector 43">
              <a:extLst>
                <a:ext uri="{FF2B5EF4-FFF2-40B4-BE49-F238E27FC236}">
                  <a16:creationId xmlns:a16="http://schemas.microsoft.com/office/drawing/2014/main" id="{DA52C98A-5B92-9F26-016D-8D4311871424}"/>
                </a:ext>
              </a:extLst>
            </p:cNvPr>
            <p:cNvCxnSpPr>
              <a:cxnSpLocks/>
              <a:stCxn id="43" idx="0"/>
            </p:cNvCxnSpPr>
            <p:nvPr/>
          </p:nvCxnSpPr>
          <p:spPr>
            <a:xfrm flipV="1">
              <a:off x="3015564" y="4212537"/>
              <a:ext cx="0" cy="198979"/>
            </a:xfrm>
            <a:prstGeom prst="straightConnector1">
              <a:avLst/>
            </a:prstGeom>
            <a:ln>
              <a:solidFill>
                <a:schemeClr val="tx2"/>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grpSp>
      <p:grpSp>
        <p:nvGrpSpPr>
          <p:cNvPr id="45" name="Group 44">
            <a:extLst>
              <a:ext uri="{FF2B5EF4-FFF2-40B4-BE49-F238E27FC236}">
                <a16:creationId xmlns:a16="http://schemas.microsoft.com/office/drawing/2014/main" id="{07D77569-5595-497D-89E0-8769026701FE}"/>
              </a:ext>
            </a:extLst>
          </p:cNvPr>
          <p:cNvGrpSpPr/>
          <p:nvPr/>
        </p:nvGrpSpPr>
        <p:grpSpPr>
          <a:xfrm>
            <a:off x="9806339" y="5185614"/>
            <a:ext cx="1978293" cy="835674"/>
            <a:chOff x="2462445" y="4212537"/>
            <a:chExt cx="1830864" cy="835674"/>
          </a:xfrm>
        </p:grpSpPr>
        <p:sp>
          <p:nvSpPr>
            <p:cNvPr id="46" name="Rectangle: Rounded Corners 45">
              <a:extLst>
                <a:ext uri="{FF2B5EF4-FFF2-40B4-BE49-F238E27FC236}">
                  <a16:creationId xmlns:a16="http://schemas.microsoft.com/office/drawing/2014/main" id="{EA7E6F1F-0AC5-4DE9-921D-90EB60884C31}"/>
                </a:ext>
              </a:extLst>
            </p:cNvPr>
            <p:cNvSpPr/>
            <p:nvPr/>
          </p:nvSpPr>
          <p:spPr>
            <a:xfrm>
              <a:off x="2462445" y="4411516"/>
              <a:ext cx="1830864" cy="636695"/>
            </a:xfrm>
            <a:prstGeom prst="roundRect">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None/>
                <a:tabLst/>
              </a:pPr>
              <a:r>
                <a:rPr kumimoji="0" lang="en-GB" sz="1400" b="1" i="0" u="none" strike="noStrike" cap="none" normalizeH="0" baseline="0" noProof="0" dirty="0">
                  <a:ln>
                    <a:noFill/>
                  </a:ln>
                  <a:solidFill>
                    <a:schemeClr val="tx2"/>
                  </a:solidFill>
                  <a:effectLst/>
                  <a:latin typeface="Arial" panose="020B0604020202020204" pitchFamily="34" charset="0"/>
                  <a:cs typeface="Arial" panose="020B0604020202020204" pitchFamily="34" charset="0"/>
                </a:rPr>
                <a:t>Open comedone</a:t>
              </a:r>
              <a:endParaRPr lang="en-GB" sz="1400" b="1" noProof="0" dirty="0">
                <a:latin typeface="Arial" panose="020B0604020202020204" pitchFamily="34" charset="0"/>
                <a:cs typeface="Arial" panose="020B0604020202020204" pitchFamily="34" charset="0"/>
              </a:endParaRPr>
            </a:p>
          </p:txBody>
        </p:sp>
        <p:cxnSp>
          <p:nvCxnSpPr>
            <p:cNvPr id="47" name="Straight Arrow Connector 46">
              <a:extLst>
                <a:ext uri="{FF2B5EF4-FFF2-40B4-BE49-F238E27FC236}">
                  <a16:creationId xmlns:a16="http://schemas.microsoft.com/office/drawing/2014/main" id="{09F57E1A-A4C7-5FE9-0D0C-D85943717DC7}"/>
                </a:ext>
              </a:extLst>
            </p:cNvPr>
            <p:cNvCxnSpPr>
              <a:cxnSpLocks/>
              <a:stCxn id="46" idx="0"/>
            </p:cNvCxnSpPr>
            <p:nvPr/>
          </p:nvCxnSpPr>
          <p:spPr>
            <a:xfrm flipV="1">
              <a:off x="3377877" y="4212537"/>
              <a:ext cx="0" cy="198979"/>
            </a:xfrm>
            <a:prstGeom prst="straightConnector1">
              <a:avLst/>
            </a:prstGeom>
            <a:ln>
              <a:solidFill>
                <a:schemeClr val="tx2"/>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grpSp>
      <p:pic>
        <p:nvPicPr>
          <p:cNvPr id="7" name="Picture 6">
            <a:extLst>
              <a:ext uri="{FF2B5EF4-FFF2-40B4-BE49-F238E27FC236}">
                <a16:creationId xmlns:a16="http://schemas.microsoft.com/office/drawing/2014/main" id="{5E475F1E-9A47-96B9-C232-028C5119CFE1}"/>
              </a:ext>
            </a:extLst>
          </p:cNvPr>
          <p:cNvPicPr>
            <a:picLocks noChangeAspect="1"/>
          </p:cNvPicPr>
          <p:nvPr/>
        </p:nvPicPr>
        <p:blipFill>
          <a:blip r:embed="rId3"/>
          <a:srcRect l="34650" r="37160"/>
          <a:stretch>
            <a:fillRect/>
          </a:stretch>
        </p:blipFill>
        <p:spPr>
          <a:xfrm>
            <a:off x="2207567" y="1014562"/>
            <a:ext cx="1795941" cy="3585103"/>
          </a:xfrm>
          <a:prstGeom prst="rect">
            <a:avLst/>
          </a:prstGeom>
        </p:spPr>
      </p:pic>
      <p:pic>
        <p:nvPicPr>
          <p:cNvPr id="10" name="Picture 9">
            <a:extLst>
              <a:ext uri="{FF2B5EF4-FFF2-40B4-BE49-F238E27FC236}">
                <a16:creationId xmlns:a16="http://schemas.microsoft.com/office/drawing/2014/main" id="{D46D8D3D-B73C-85F7-A817-F02BF31C7FDE}"/>
              </a:ext>
            </a:extLst>
          </p:cNvPr>
          <p:cNvPicPr>
            <a:picLocks noChangeAspect="1"/>
          </p:cNvPicPr>
          <p:nvPr/>
        </p:nvPicPr>
        <p:blipFill>
          <a:blip r:embed="rId4"/>
          <a:srcRect l="28911" r="33642"/>
          <a:stretch>
            <a:fillRect/>
          </a:stretch>
        </p:blipFill>
        <p:spPr>
          <a:xfrm>
            <a:off x="6372216" y="922716"/>
            <a:ext cx="2722006" cy="4090460"/>
          </a:xfrm>
          <a:prstGeom prst="rect">
            <a:avLst/>
          </a:prstGeom>
        </p:spPr>
      </p:pic>
      <p:pic>
        <p:nvPicPr>
          <p:cNvPr id="14" name="Picture 13">
            <a:extLst>
              <a:ext uri="{FF2B5EF4-FFF2-40B4-BE49-F238E27FC236}">
                <a16:creationId xmlns:a16="http://schemas.microsoft.com/office/drawing/2014/main" id="{39AE631E-5FA8-6A16-3BCA-D315A4E0FE20}"/>
              </a:ext>
            </a:extLst>
          </p:cNvPr>
          <p:cNvPicPr>
            <a:picLocks noChangeAspect="1"/>
          </p:cNvPicPr>
          <p:nvPr/>
        </p:nvPicPr>
        <p:blipFill>
          <a:blip r:embed="rId5"/>
          <a:srcRect l="31140" r="33561"/>
          <a:stretch>
            <a:fillRect/>
          </a:stretch>
        </p:blipFill>
        <p:spPr>
          <a:xfrm>
            <a:off x="9512526" y="861536"/>
            <a:ext cx="2565919" cy="4090460"/>
          </a:xfrm>
          <a:prstGeom prst="rect">
            <a:avLst/>
          </a:prstGeom>
        </p:spPr>
      </p:pic>
      <p:pic>
        <p:nvPicPr>
          <p:cNvPr id="20" name="Picture 19">
            <a:extLst>
              <a:ext uri="{FF2B5EF4-FFF2-40B4-BE49-F238E27FC236}">
                <a16:creationId xmlns:a16="http://schemas.microsoft.com/office/drawing/2014/main" id="{F9B2B9A3-2BCA-31AF-C9AB-20D2EA9C2958}"/>
              </a:ext>
            </a:extLst>
          </p:cNvPr>
          <p:cNvPicPr>
            <a:picLocks noChangeAspect="1"/>
          </p:cNvPicPr>
          <p:nvPr/>
        </p:nvPicPr>
        <p:blipFill>
          <a:blip r:embed="rId6"/>
          <a:srcRect l="33255" r="35726"/>
          <a:stretch>
            <a:fillRect/>
          </a:stretch>
        </p:blipFill>
        <p:spPr>
          <a:xfrm>
            <a:off x="4172332" y="1064867"/>
            <a:ext cx="1884429" cy="3418570"/>
          </a:xfrm>
          <a:prstGeom prst="rect">
            <a:avLst/>
          </a:prstGeom>
        </p:spPr>
      </p:pic>
    </p:spTree>
    <p:extLst>
      <p:ext uri="{BB962C8B-B14F-4D97-AF65-F5344CB8AC3E}">
        <p14:creationId xmlns:p14="http://schemas.microsoft.com/office/powerpoint/2010/main" val="1154854872"/>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6AEE73-1D4A-D7F9-A530-56BF00EA74FB}"/>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C01606EC-0D45-D4B4-D3BA-7AA3147A7461}"/>
              </a:ext>
            </a:extLst>
          </p:cNvPr>
          <p:cNvPicPr>
            <a:picLocks noChangeAspect="1"/>
          </p:cNvPicPr>
          <p:nvPr/>
        </p:nvPicPr>
        <p:blipFill>
          <a:blip r:embed="rId2"/>
          <a:stretch>
            <a:fillRect/>
          </a:stretch>
        </p:blipFill>
        <p:spPr>
          <a:xfrm>
            <a:off x="983432" y="435394"/>
            <a:ext cx="9722685" cy="5471224"/>
          </a:xfrm>
          <a:prstGeom prst="rect">
            <a:avLst/>
          </a:prstGeom>
        </p:spPr>
      </p:pic>
      <p:sp>
        <p:nvSpPr>
          <p:cNvPr id="20" name="Content Placeholder 19">
            <a:extLst>
              <a:ext uri="{FF2B5EF4-FFF2-40B4-BE49-F238E27FC236}">
                <a16:creationId xmlns:a16="http://schemas.microsoft.com/office/drawing/2014/main" id="{7C8ABEA5-F9C0-406F-5C07-AED4D51DE2A1}"/>
              </a:ext>
            </a:extLst>
          </p:cNvPr>
          <p:cNvSpPr>
            <a:spLocks noGrp="1"/>
          </p:cNvSpPr>
          <p:nvPr>
            <p:ph sz="quarter" idx="12"/>
          </p:nvPr>
        </p:nvSpPr>
        <p:spPr>
          <a:xfrm>
            <a:off x="620184" y="5622087"/>
            <a:ext cx="10963200" cy="365125"/>
          </a:xfrm>
          <a:solidFill>
            <a:schemeClr val="bg1"/>
          </a:solidFill>
        </p:spPr>
        <p:txBody>
          <a:bodyPr/>
          <a:lstStyle/>
          <a:p>
            <a:pPr marL="0" indent="0">
              <a:buNone/>
            </a:pPr>
            <a:r>
              <a:rPr lang="en-GB" sz="1800" noProof="0" dirty="0">
                <a:solidFill>
                  <a:srgbClr val="505050"/>
                </a:solidFill>
                <a:ea typeface="Aileron" charset="0"/>
              </a:rPr>
              <a:t>Number and size of the sebaceous follicles are genetically determined</a:t>
            </a:r>
          </a:p>
        </p:txBody>
      </p:sp>
      <p:sp>
        <p:nvSpPr>
          <p:cNvPr id="3" name="Title 2">
            <a:extLst>
              <a:ext uri="{FF2B5EF4-FFF2-40B4-BE49-F238E27FC236}">
                <a16:creationId xmlns:a16="http://schemas.microsoft.com/office/drawing/2014/main" id="{819FAB12-0894-7CDC-E00B-35744641E445}"/>
              </a:ext>
            </a:extLst>
          </p:cNvPr>
          <p:cNvSpPr>
            <a:spLocks noGrp="1"/>
          </p:cNvSpPr>
          <p:nvPr>
            <p:ph type="title"/>
          </p:nvPr>
        </p:nvSpPr>
        <p:spPr>
          <a:xfrm>
            <a:off x="619201" y="259199"/>
            <a:ext cx="10963199" cy="1062709"/>
          </a:xfrm>
          <a:solidFill>
            <a:schemeClr val="bg1"/>
          </a:solidFill>
        </p:spPr>
        <p:txBody>
          <a:bodyPr>
            <a:normAutofit fontScale="90000"/>
          </a:bodyPr>
          <a:lstStyle/>
          <a:p>
            <a:r>
              <a:rPr lang="en-GB" sz="3100" noProof="0" dirty="0"/>
              <a:t>Pathophysiology of acne vulgaris</a:t>
            </a:r>
            <a:br>
              <a:rPr lang="en-GB" noProof="0" dirty="0"/>
            </a:br>
            <a:r>
              <a:rPr lang="en-GB" sz="2400" spc="100" noProof="0" dirty="0">
                <a:solidFill>
                  <a:schemeClr val="accent1"/>
                </a:solidFill>
              </a:rPr>
              <a:t>The four primary pathogenic factors resulting in the complex development of acne</a:t>
            </a:r>
            <a:r>
              <a:rPr lang="en-GB" sz="2400" spc="100" baseline="30000" noProof="0" dirty="0">
                <a:solidFill>
                  <a:schemeClr val="accent1"/>
                </a:solidFill>
              </a:rPr>
              <a:t>1,2</a:t>
            </a:r>
          </a:p>
        </p:txBody>
      </p:sp>
      <p:sp>
        <p:nvSpPr>
          <p:cNvPr id="4" name="Slide Number Placeholder 3">
            <a:extLst>
              <a:ext uri="{FF2B5EF4-FFF2-40B4-BE49-F238E27FC236}">
                <a16:creationId xmlns:a16="http://schemas.microsoft.com/office/drawing/2014/main" id="{E40B46DD-6AD7-703D-27A8-9F859DD1250D}"/>
              </a:ext>
            </a:extLst>
          </p:cNvPr>
          <p:cNvSpPr>
            <a:spLocks noGrp="1"/>
          </p:cNvSpPr>
          <p:nvPr>
            <p:ph type="sldNum" sz="quarter" idx="4"/>
          </p:nvPr>
        </p:nvSpPr>
        <p:spPr>
          <a:xfrm>
            <a:off x="10800523" y="6428359"/>
            <a:ext cx="781877" cy="365125"/>
          </a:xfrm>
        </p:spPr>
        <p:txBody>
          <a:bodyPr/>
          <a:lstStyle/>
          <a:p>
            <a:fld id="{FCE43C0F-8A7B-3A4B-9DB5-B3472E36E833}" type="slidenum">
              <a:rPr lang="en-GB" noProof="0" smtClean="0"/>
              <a:pPr/>
              <a:t>14</a:t>
            </a:fld>
            <a:endParaRPr lang="en-GB" noProof="0" dirty="0"/>
          </a:p>
        </p:txBody>
      </p:sp>
      <p:sp>
        <p:nvSpPr>
          <p:cNvPr id="11" name="Content Placeholder 10">
            <a:extLst>
              <a:ext uri="{FF2B5EF4-FFF2-40B4-BE49-F238E27FC236}">
                <a16:creationId xmlns:a16="http://schemas.microsoft.com/office/drawing/2014/main" id="{A1508C65-4F03-1B68-04F3-872DC0478D01}"/>
              </a:ext>
            </a:extLst>
          </p:cNvPr>
          <p:cNvSpPr>
            <a:spLocks noGrp="1"/>
          </p:cNvSpPr>
          <p:nvPr>
            <p:ph sz="quarter" idx="15"/>
          </p:nvPr>
        </p:nvSpPr>
        <p:spPr>
          <a:xfrm>
            <a:off x="620183" y="6356351"/>
            <a:ext cx="10588385" cy="365125"/>
          </a:xfrm>
        </p:spPr>
        <p:txBody>
          <a:bodyPr anchor="b"/>
          <a:lstStyle/>
          <a:p>
            <a:r>
              <a:rPr lang="en-GB" baseline="30000" noProof="0" dirty="0">
                <a:solidFill>
                  <a:schemeClr val="tx2"/>
                </a:solidFill>
              </a:rPr>
              <a:t>a</a:t>
            </a:r>
            <a:r>
              <a:rPr lang="en-GB" noProof="0" dirty="0">
                <a:solidFill>
                  <a:schemeClr val="tx2"/>
                </a:solidFill>
              </a:rPr>
              <a:t> Follicular hyperkeratinisation and excessive sebum production are mediated by hormonal regulation</a:t>
            </a:r>
            <a:r>
              <a:rPr lang="en-GB" baseline="30000" noProof="0" dirty="0">
                <a:solidFill>
                  <a:schemeClr val="tx2"/>
                </a:solidFill>
              </a:rPr>
              <a:t>3,5,6</a:t>
            </a:r>
          </a:p>
          <a:p>
            <a:r>
              <a:rPr lang="en-GB" noProof="0" dirty="0">
                <a:solidFill>
                  <a:schemeClr val="tx2"/>
                </a:solidFill>
              </a:rPr>
              <a:t>1. Williams HC, et al. Lancet. 2012;379(9813):361-72; 2. Zaenglein AL. N Engl J Med. 2018;379(14):1343-52; 3. Gollnick H, et al. J Am Acad Dermatol. 2003;49(1 Suppl):S1-S37; 4. Zaenglein AL, et al. J Am Acad Derm. 2016;74:945-73.e33; 5. Del Rosso JQ, Kircik L. J Dermatolog Treat. 2024;35(1):2296855; 6. Kim HJ, Kim YH. Int J Mol Sci. 2024;25(10):5302</a:t>
            </a:r>
          </a:p>
        </p:txBody>
      </p:sp>
      <p:sp>
        <p:nvSpPr>
          <p:cNvPr id="2" name="Rectangle: Rounded Corners 1">
            <a:extLst>
              <a:ext uri="{FF2B5EF4-FFF2-40B4-BE49-F238E27FC236}">
                <a16:creationId xmlns:a16="http://schemas.microsoft.com/office/drawing/2014/main" id="{8F62BE22-E834-7E7E-7DD3-403011DF4807}"/>
              </a:ext>
            </a:extLst>
          </p:cNvPr>
          <p:cNvSpPr/>
          <p:nvPr/>
        </p:nvSpPr>
        <p:spPr>
          <a:xfrm>
            <a:off x="6816080" y="2276872"/>
            <a:ext cx="2664296" cy="794626"/>
          </a:xfrm>
          <a:prstGeom prst="roundRect">
            <a:avLst/>
          </a:prstGeom>
          <a:solidFill>
            <a:srgbClr val="C5282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b="1" noProof="0" dirty="0">
                <a:solidFill>
                  <a:srgbClr val="FFFFFF"/>
                </a:solidFill>
                <a:latin typeface="Arial" panose="020B0604020202020204" pitchFamily="34" charset="0"/>
                <a:cs typeface="Arial" panose="020B0604020202020204" pitchFamily="34" charset="0"/>
              </a:rPr>
              <a:t>Inflammation</a:t>
            </a:r>
            <a:r>
              <a:rPr lang="en-GB" noProof="0" dirty="0">
                <a:solidFill>
                  <a:schemeClr val="bg1"/>
                </a:solidFill>
                <a:latin typeface="Arial" panose="020B0604020202020204" pitchFamily="34" charset="0"/>
                <a:cs typeface="Arial" panose="020B0604020202020204" pitchFamily="34" charset="0"/>
              </a:rPr>
              <a:t>:</a:t>
            </a:r>
            <a:r>
              <a:rPr lang="en-GB" baseline="30000" noProof="0" dirty="0">
                <a:solidFill>
                  <a:schemeClr val="bg1"/>
                </a:solidFill>
                <a:latin typeface="Arial" panose="020B0604020202020204" pitchFamily="34" charset="0"/>
                <a:cs typeface="Arial" panose="020B0604020202020204" pitchFamily="34" charset="0"/>
              </a:rPr>
              <a:t>2,4</a:t>
            </a:r>
            <a:r>
              <a:rPr lang="en-GB" noProof="0" dirty="0">
                <a:solidFill>
                  <a:schemeClr val="bg1"/>
                </a:solidFill>
                <a:latin typeface="Arial" panose="020B0604020202020204" pitchFamily="34" charset="0"/>
                <a:cs typeface="Arial" panose="020B0604020202020204" pitchFamily="34" charset="0"/>
              </a:rPr>
              <a:t> </a:t>
            </a:r>
            <a:r>
              <a:rPr lang="en-GB" noProof="0" dirty="0">
                <a:solidFill>
                  <a:srgbClr val="FFFFFF"/>
                </a:solidFill>
                <a:latin typeface="Arial" panose="020B0604020202020204" pitchFamily="34" charset="0"/>
                <a:cs typeface="Arial" panose="020B0604020202020204" pitchFamily="34" charset="0"/>
              </a:rPr>
              <a:t>Subclinical and clinical</a:t>
            </a:r>
          </a:p>
        </p:txBody>
      </p:sp>
      <p:sp>
        <p:nvSpPr>
          <p:cNvPr id="5" name="Rectangle: Rounded Corners 4">
            <a:extLst>
              <a:ext uri="{FF2B5EF4-FFF2-40B4-BE49-F238E27FC236}">
                <a16:creationId xmlns:a16="http://schemas.microsoft.com/office/drawing/2014/main" id="{F0F61E70-E755-4AB8-587A-AD6E340F2EA8}"/>
              </a:ext>
            </a:extLst>
          </p:cNvPr>
          <p:cNvSpPr/>
          <p:nvPr/>
        </p:nvSpPr>
        <p:spPr>
          <a:xfrm>
            <a:off x="7976924" y="4153499"/>
            <a:ext cx="3065354" cy="1231941"/>
          </a:xfrm>
          <a:prstGeom prst="roundRect">
            <a:avLst/>
          </a:prstGeom>
          <a:solidFill>
            <a:srgbClr val="59772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377" eaLnBrk="0" fontAlgn="base" hangingPunct="0">
              <a:spcBef>
                <a:spcPct val="0"/>
              </a:spcBef>
              <a:spcAft>
                <a:spcPct val="0"/>
              </a:spcAft>
              <a:defRPr/>
            </a:pPr>
            <a:r>
              <a:rPr lang="en-GB" b="1" noProof="0" dirty="0">
                <a:solidFill>
                  <a:srgbClr val="FFFFFF"/>
                </a:solidFill>
                <a:latin typeface="Arial"/>
                <a:cs typeface="Arial"/>
              </a:rPr>
              <a:t>Microbial</a:t>
            </a:r>
            <a:r>
              <a:rPr lang="en-GB" noProof="0" dirty="0">
                <a:solidFill>
                  <a:srgbClr val="FFFFFF"/>
                </a:solidFill>
                <a:latin typeface="Arial"/>
                <a:cs typeface="Arial"/>
              </a:rPr>
              <a:t> colonisation with </a:t>
            </a:r>
            <a:r>
              <a:rPr lang="en-GB" i="1" noProof="0" dirty="0">
                <a:solidFill>
                  <a:srgbClr val="FFFFFF"/>
                </a:solidFill>
                <a:latin typeface="Arial"/>
                <a:cs typeface="Arial"/>
              </a:rPr>
              <a:t>Cutibacterium acnes </a:t>
            </a:r>
            <a:r>
              <a:rPr lang="en-GB" noProof="0" dirty="0">
                <a:solidFill>
                  <a:srgbClr val="FFFFFF"/>
                </a:solidFill>
                <a:latin typeface="Arial"/>
                <a:cs typeface="Arial"/>
              </a:rPr>
              <a:t>and shift in the </a:t>
            </a:r>
            <a:r>
              <a:rPr lang="en-GB" b="1" noProof="0" dirty="0">
                <a:solidFill>
                  <a:srgbClr val="FFFFFF"/>
                </a:solidFill>
                <a:latin typeface="Arial"/>
                <a:cs typeface="Arial"/>
              </a:rPr>
              <a:t>microbiome</a:t>
            </a:r>
            <a:r>
              <a:rPr lang="en-GB" b="1" baseline="30000" noProof="0" dirty="0">
                <a:solidFill>
                  <a:schemeClr val="bg1"/>
                </a:solidFill>
                <a:latin typeface="Arial"/>
                <a:cs typeface="Arial"/>
              </a:rPr>
              <a:t>5,6</a:t>
            </a:r>
            <a:r>
              <a:rPr lang="en-GB" noProof="0" dirty="0">
                <a:solidFill>
                  <a:schemeClr val="bg1"/>
                </a:solidFill>
                <a:latin typeface="Arial"/>
                <a:cs typeface="Arial"/>
              </a:rPr>
              <a:t> </a:t>
            </a:r>
            <a:r>
              <a:rPr lang="en-GB" noProof="0" dirty="0">
                <a:solidFill>
                  <a:srgbClr val="FFFFFF"/>
                </a:solidFill>
                <a:latin typeface="Arial"/>
                <a:cs typeface="Arial"/>
              </a:rPr>
              <a:t>  </a:t>
            </a:r>
          </a:p>
        </p:txBody>
      </p:sp>
      <p:sp>
        <p:nvSpPr>
          <p:cNvPr id="6" name="Rectangle: Rounded Corners 5">
            <a:extLst>
              <a:ext uri="{FF2B5EF4-FFF2-40B4-BE49-F238E27FC236}">
                <a16:creationId xmlns:a16="http://schemas.microsoft.com/office/drawing/2014/main" id="{DCC201F4-4E87-76C8-79A6-E5E9D8ED5444}"/>
              </a:ext>
            </a:extLst>
          </p:cNvPr>
          <p:cNvSpPr/>
          <p:nvPr/>
        </p:nvSpPr>
        <p:spPr>
          <a:xfrm>
            <a:off x="714383" y="3840733"/>
            <a:ext cx="2664295" cy="1454989"/>
          </a:xfrm>
          <a:prstGeom prst="roundRect">
            <a:avLst/>
          </a:prstGeom>
          <a:solidFill>
            <a:srgbClr val="FEAB2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377" eaLnBrk="0" fontAlgn="base" hangingPunct="0">
              <a:spcBef>
                <a:spcPct val="0"/>
              </a:spcBef>
              <a:spcAft>
                <a:spcPct val="0"/>
              </a:spcAft>
              <a:defRPr/>
            </a:pPr>
            <a:endParaRPr lang="en-GB" noProof="0" dirty="0">
              <a:solidFill>
                <a:schemeClr val="bg1"/>
              </a:solidFill>
              <a:latin typeface="Arial"/>
              <a:cs typeface="Arial"/>
            </a:endParaRPr>
          </a:p>
          <a:p>
            <a:pPr algn="ctr" defTabSz="914377" eaLnBrk="0" fontAlgn="base" hangingPunct="0">
              <a:spcBef>
                <a:spcPct val="0"/>
              </a:spcBef>
              <a:spcAft>
                <a:spcPct val="0"/>
              </a:spcAft>
              <a:defRPr/>
            </a:pPr>
            <a:r>
              <a:rPr lang="en-GB" b="1" noProof="0" dirty="0">
                <a:solidFill>
                  <a:schemeClr val="bg1"/>
                </a:solidFill>
                <a:latin typeface="Arial"/>
                <a:cs typeface="Arial"/>
              </a:rPr>
              <a:t>Sebum:</a:t>
            </a:r>
            <a:r>
              <a:rPr lang="en-GB" b="1" baseline="30000" noProof="0" dirty="0">
                <a:solidFill>
                  <a:schemeClr val="bg1"/>
                </a:solidFill>
                <a:latin typeface="Arial"/>
                <a:cs typeface="Arial"/>
              </a:rPr>
              <a:t>2,3</a:t>
            </a:r>
          </a:p>
          <a:p>
            <a:pPr marL="285750" indent="-285750" defTabSz="914377" eaLnBrk="0" fontAlgn="base" hangingPunct="0">
              <a:spcBef>
                <a:spcPct val="0"/>
              </a:spcBef>
              <a:spcAft>
                <a:spcPct val="0"/>
              </a:spcAft>
              <a:buFont typeface="Arial" panose="020B0604020202020204" pitchFamily="34" charset="0"/>
              <a:buChar char="•"/>
              <a:defRPr/>
            </a:pPr>
            <a:r>
              <a:rPr lang="en-GB" noProof="0" dirty="0">
                <a:solidFill>
                  <a:schemeClr val="bg1"/>
                </a:solidFill>
                <a:latin typeface="Arial"/>
                <a:cs typeface="Arial"/>
              </a:rPr>
              <a:t>Excessive </a:t>
            </a:r>
            <a:r>
              <a:rPr lang="en-GB" b="1" noProof="0" dirty="0">
                <a:solidFill>
                  <a:schemeClr val="bg1"/>
                </a:solidFill>
                <a:latin typeface="Arial"/>
                <a:cs typeface="Arial"/>
              </a:rPr>
              <a:t>sebum </a:t>
            </a:r>
            <a:r>
              <a:rPr lang="en-GB" noProof="0" dirty="0">
                <a:solidFill>
                  <a:schemeClr val="bg1"/>
                </a:solidFill>
                <a:latin typeface="Arial"/>
                <a:cs typeface="Arial"/>
              </a:rPr>
              <a:t>production</a:t>
            </a:r>
            <a:r>
              <a:rPr lang="en-GB" baseline="30000" noProof="0" dirty="0">
                <a:solidFill>
                  <a:schemeClr val="bg1"/>
                </a:solidFill>
                <a:latin typeface="Arial"/>
                <a:cs typeface="Arial"/>
              </a:rPr>
              <a:t>a</a:t>
            </a:r>
          </a:p>
          <a:p>
            <a:pPr marL="285750" indent="-285750" defTabSz="914377" eaLnBrk="0" fontAlgn="base" hangingPunct="0">
              <a:spcBef>
                <a:spcPct val="0"/>
              </a:spcBef>
              <a:spcAft>
                <a:spcPct val="0"/>
              </a:spcAft>
              <a:buFont typeface="Arial" panose="020B0604020202020204" pitchFamily="34" charset="0"/>
              <a:buChar char="•"/>
              <a:defRPr/>
            </a:pPr>
            <a:r>
              <a:rPr lang="en-GB" noProof="0" dirty="0">
                <a:solidFill>
                  <a:schemeClr val="bg1"/>
                </a:solidFill>
                <a:latin typeface="Arial"/>
                <a:cs typeface="Arial"/>
              </a:rPr>
              <a:t>Change in </a:t>
            </a:r>
            <a:r>
              <a:rPr lang="en-GB" b="1" noProof="0" dirty="0">
                <a:solidFill>
                  <a:schemeClr val="bg1"/>
                </a:solidFill>
                <a:latin typeface="Arial"/>
                <a:cs typeface="Arial"/>
              </a:rPr>
              <a:t>sebum</a:t>
            </a:r>
            <a:r>
              <a:rPr lang="en-GB" noProof="0" dirty="0">
                <a:solidFill>
                  <a:schemeClr val="bg1"/>
                </a:solidFill>
                <a:latin typeface="Arial"/>
                <a:cs typeface="Arial"/>
              </a:rPr>
              <a:t> constituents</a:t>
            </a:r>
          </a:p>
          <a:p>
            <a:pPr algn="ctr" defTabSz="914377" eaLnBrk="0" fontAlgn="base" hangingPunct="0">
              <a:spcBef>
                <a:spcPct val="0"/>
              </a:spcBef>
              <a:spcAft>
                <a:spcPct val="0"/>
              </a:spcAft>
              <a:defRPr/>
            </a:pPr>
            <a:endParaRPr lang="en-GB" noProof="0" dirty="0">
              <a:solidFill>
                <a:schemeClr val="bg1"/>
              </a:solidFill>
              <a:latin typeface="Arial"/>
              <a:cs typeface="Arial"/>
            </a:endParaRPr>
          </a:p>
        </p:txBody>
      </p:sp>
      <p:sp>
        <p:nvSpPr>
          <p:cNvPr id="16" name="Rectangle: Rounded Corners 15">
            <a:extLst>
              <a:ext uri="{FF2B5EF4-FFF2-40B4-BE49-F238E27FC236}">
                <a16:creationId xmlns:a16="http://schemas.microsoft.com/office/drawing/2014/main" id="{DFFE411F-5931-1730-E0B5-1ADFEA3C766C}"/>
              </a:ext>
            </a:extLst>
          </p:cNvPr>
          <p:cNvSpPr/>
          <p:nvPr/>
        </p:nvSpPr>
        <p:spPr>
          <a:xfrm>
            <a:off x="714382" y="2564904"/>
            <a:ext cx="2664296" cy="656830"/>
          </a:xfrm>
          <a:prstGeom prst="roundRect">
            <a:avLst/>
          </a:prstGeom>
          <a:solidFill>
            <a:srgbClr val="8F7568"/>
          </a:solidFill>
          <a:ln>
            <a:noFill/>
          </a:ln>
        </p:spPr>
        <p:style>
          <a:lnRef idx="1">
            <a:schemeClr val="accent1"/>
          </a:lnRef>
          <a:fillRef idx="3">
            <a:schemeClr val="accent1"/>
          </a:fillRef>
          <a:effectRef idx="2">
            <a:schemeClr val="accent1"/>
          </a:effectRef>
          <a:fontRef idx="minor">
            <a:schemeClr val="lt1"/>
          </a:fontRef>
        </p:style>
        <p:txBody>
          <a:bodyPr lIns="36000" rIns="36000" rtlCol="0" anchor="ctr"/>
          <a:lstStyle/>
          <a:p>
            <a:pPr algn="ctr" defTabSz="914377" eaLnBrk="0" fontAlgn="base" hangingPunct="0">
              <a:spcBef>
                <a:spcPct val="0"/>
              </a:spcBef>
              <a:spcAft>
                <a:spcPct val="0"/>
              </a:spcAft>
              <a:defRPr/>
            </a:pPr>
            <a:r>
              <a:rPr lang="en-GB" noProof="0" dirty="0">
                <a:solidFill>
                  <a:schemeClr val="bg1"/>
                </a:solidFill>
                <a:latin typeface="Arial"/>
                <a:cs typeface="Arial"/>
              </a:rPr>
              <a:t>Follicular</a:t>
            </a:r>
          </a:p>
          <a:p>
            <a:pPr algn="ctr" defTabSz="914377" eaLnBrk="0" fontAlgn="base" hangingPunct="0">
              <a:spcBef>
                <a:spcPct val="0"/>
              </a:spcBef>
              <a:spcAft>
                <a:spcPct val="0"/>
              </a:spcAft>
              <a:defRPr/>
            </a:pPr>
            <a:r>
              <a:rPr lang="en-GB" b="1" noProof="0" dirty="0">
                <a:solidFill>
                  <a:schemeClr val="bg1"/>
                </a:solidFill>
                <a:latin typeface="Arial"/>
                <a:cs typeface="Arial"/>
              </a:rPr>
              <a:t>hyperkeratinisation</a:t>
            </a:r>
            <a:r>
              <a:rPr lang="en-GB" b="1" baseline="30000" noProof="0" dirty="0">
                <a:solidFill>
                  <a:schemeClr val="bg1"/>
                </a:solidFill>
                <a:latin typeface="Arial"/>
                <a:cs typeface="Arial"/>
              </a:rPr>
              <a:t>2,3,a</a:t>
            </a:r>
          </a:p>
        </p:txBody>
      </p:sp>
    </p:spTree>
    <p:extLst>
      <p:ext uri="{BB962C8B-B14F-4D97-AF65-F5344CB8AC3E}">
        <p14:creationId xmlns:p14="http://schemas.microsoft.com/office/powerpoint/2010/main" val="2591847215"/>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C15F07-8ADA-DF08-7201-D6CACAA280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5003C1-4793-63F2-150E-9C2896963E49}"/>
              </a:ext>
            </a:extLst>
          </p:cNvPr>
          <p:cNvSpPr>
            <a:spLocks noGrp="1"/>
          </p:cNvSpPr>
          <p:nvPr>
            <p:ph type="title"/>
          </p:nvPr>
        </p:nvSpPr>
        <p:spPr/>
        <p:txBody>
          <a:bodyPr>
            <a:normAutofit/>
          </a:bodyPr>
          <a:lstStyle/>
          <a:p>
            <a:r>
              <a:rPr lang="en-GB" sz="3600" noProof="0" dirty="0"/>
              <a:t>Development of acne vulgaris</a:t>
            </a:r>
            <a:endParaRPr lang="en-GB" noProof="0" dirty="0"/>
          </a:p>
        </p:txBody>
      </p:sp>
      <p:sp>
        <p:nvSpPr>
          <p:cNvPr id="5" name="Slide Number Placeholder 4">
            <a:extLst>
              <a:ext uri="{FF2B5EF4-FFF2-40B4-BE49-F238E27FC236}">
                <a16:creationId xmlns:a16="http://schemas.microsoft.com/office/drawing/2014/main" id="{FE344D5A-21EE-75B6-7A0E-074EFA62A2EB}"/>
              </a:ext>
            </a:extLst>
          </p:cNvPr>
          <p:cNvSpPr>
            <a:spLocks noGrp="1"/>
          </p:cNvSpPr>
          <p:nvPr>
            <p:ph type="sldNum" sz="quarter" idx="4"/>
          </p:nvPr>
        </p:nvSpPr>
        <p:spPr/>
        <p:txBody>
          <a:bodyPr/>
          <a:lstStyle/>
          <a:p>
            <a:fld id="{FCE43C0F-8A7B-3A4B-9DB5-B3472E36E833}" type="slidenum">
              <a:rPr lang="en-GB" noProof="0" smtClean="0"/>
              <a:pPr/>
              <a:t>15</a:t>
            </a:fld>
            <a:endParaRPr lang="en-GB" noProof="0" dirty="0"/>
          </a:p>
        </p:txBody>
      </p:sp>
    </p:spTree>
    <p:extLst>
      <p:ext uri="{BB962C8B-B14F-4D97-AF65-F5344CB8AC3E}">
        <p14:creationId xmlns:p14="http://schemas.microsoft.com/office/powerpoint/2010/main" val="2671018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DB58F8-5623-3D90-0912-387B5AD82CD4}"/>
            </a:ext>
          </a:extLst>
        </p:cNvPr>
        <p:cNvGrpSpPr/>
        <p:nvPr/>
      </p:nvGrpSpPr>
      <p:grpSpPr>
        <a:xfrm>
          <a:off x="0" y="0"/>
          <a:ext cx="0" cy="0"/>
          <a:chOff x="0" y="0"/>
          <a:chExt cx="0" cy="0"/>
        </a:xfrm>
      </p:grpSpPr>
      <p:cxnSp>
        <p:nvCxnSpPr>
          <p:cNvPr id="100" name="Straight Arrow Connector 99">
            <a:extLst>
              <a:ext uri="{FF2B5EF4-FFF2-40B4-BE49-F238E27FC236}">
                <a16:creationId xmlns:a16="http://schemas.microsoft.com/office/drawing/2014/main" id="{A8D753EC-F254-CD37-CD38-2322E033204B}"/>
              </a:ext>
            </a:extLst>
          </p:cNvPr>
          <p:cNvCxnSpPr>
            <a:cxnSpLocks/>
          </p:cNvCxnSpPr>
          <p:nvPr/>
        </p:nvCxnSpPr>
        <p:spPr>
          <a:xfrm>
            <a:off x="3845580" y="2894976"/>
            <a:ext cx="557026" cy="0"/>
          </a:xfrm>
          <a:prstGeom prst="straightConnector1">
            <a:avLst/>
          </a:prstGeom>
          <a:ln w="31750">
            <a:solidFill>
              <a:srgbClr val="505050"/>
            </a:solidFill>
            <a:tailEnd type="triangle"/>
          </a:ln>
          <a:effectLst/>
        </p:spPr>
        <p:style>
          <a:lnRef idx="2">
            <a:schemeClr val="accent1"/>
          </a:lnRef>
          <a:fillRef idx="0">
            <a:schemeClr val="accent1"/>
          </a:fillRef>
          <a:effectRef idx="1">
            <a:schemeClr val="accent1"/>
          </a:effectRef>
          <a:fontRef idx="minor">
            <a:schemeClr val="tx1"/>
          </a:fontRef>
        </p:style>
      </p:cxnSp>
      <p:sp>
        <p:nvSpPr>
          <p:cNvPr id="31" name="Rectangle: Rounded Corners 30">
            <a:extLst>
              <a:ext uri="{FF2B5EF4-FFF2-40B4-BE49-F238E27FC236}">
                <a16:creationId xmlns:a16="http://schemas.microsoft.com/office/drawing/2014/main" id="{001796A4-9983-71BE-8AA2-EA94E172FD71}"/>
              </a:ext>
            </a:extLst>
          </p:cNvPr>
          <p:cNvSpPr/>
          <p:nvPr/>
        </p:nvSpPr>
        <p:spPr>
          <a:xfrm>
            <a:off x="614921" y="1412776"/>
            <a:ext cx="3248831" cy="4505526"/>
          </a:xfrm>
          <a:prstGeom prst="roundRect">
            <a:avLst>
              <a:gd name="adj" fmla="val 4497"/>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3" name="Title 2">
            <a:extLst>
              <a:ext uri="{FF2B5EF4-FFF2-40B4-BE49-F238E27FC236}">
                <a16:creationId xmlns:a16="http://schemas.microsoft.com/office/drawing/2014/main" id="{FB25B528-0749-7EA9-BE27-39CEEFFC017B}"/>
              </a:ext>
            </a:extLst>
          </p:cNvPr>
          <p:cNvSpPr>
            <a:spLocks noGrp="1"/>
          </p:cNvSpPr>
          <p:nvPr>
            <p:ph type="title"/>
          </p:nvPr>
        </p:nvSpPr>
        <p:spPr>
          <a:xfrm>
            <a:off x="619125" y="258763"/>
            <a:ext cx="11453539" cy="865187"/>
          </a:xfrm>
        </p:spPr>
        <p:txBody>
          <a:bodyPr>
            <a:normAutofit/>
          </a:bodyPr>
          <a:lstStyle/>
          <a:p>
            <a:r>
              <a:rPr lang="en-GB" noProof="0" dirty="0"/>
              <a:t>Lesion progression in acne vulgaris</a:t>
            </a:r>
            <a:br>
              <a:rPr lang="en-GB" noProof="0" dirty="0"/>
            </a:br>
            <a:r>
              <a:rPr lang="en-GB" sz="2200" spc="60" noProof="0" dirty="0">
                <a:solidFill>
                  <a:schemeClr val="accent1"/>
                </a:solidFill>
              </a:rPr>
              <a:t>Evolution of acne lesions</a:t>
            </a:r>
            <a:r>
              <a:rPr lang="en-GB" sz="2200" spc="60" baseline="30000" noProof="0" dirty="0">
                <a:solidFill>
                  <a:schemeClr val="accent1"/>
                </a:solidFill>
              </a:rPr>
              <a:t>1,2</a:t>
            </a:r>
          </a:p>
        </p:txBody>
      </p:sp>
      <p:sp>
        <p:nvSpPr>
          <p:cNvPr id="4" name="Slide Number Placeholder 3">
            <a:extLst>
              <a:ext uri="{FF2B5EF4-FFF2-40B4-BE49-F238E27FC236}">
                <a16:creationId xmlns:a16="http://schemas.microsoft.com/office/drawing/2014/main" id="{7959A778-A855-E7F4-7E54-3CD590AE97AB}"/>
              </a:ext>
            </a:extLst>
          </p:cNvPr>
          <p:cNvSpPr>
            <a:spLocks noGrp="1"/>
          </p:cNvSpPr>
          <p:nvPr>
            <p:ph type="sldNum" sz="quarter" idx="4"/>
          </p:nvPr>
        </p:nvSpPr>
        <p:spPr>
          <a:xfrm>
            <a:off x="10800523" y="6428359"/>
            <a:ext cx="781877" cy="365125"/>
          </a:xfrm>
        </p:spPr>
        <p:txBody>
          <a:bodyPr/>
          <a:lstStyle/>
          <a:p>
            <a:fld id="{FCE43C0F-8A7B-3A4B-9DB5-B3472E36E833}" type="slidenum">
              <a:rPr lang="en-GB" noProof="0" smtClean="0"/>
              <a:pPr/>
              <a:t>16</a:t>
            </a:fld>
            <a:endParaRPr lang="en-GB" noProof="0" dirty="0"/>
          </a:p>
        </p:txBody>
      </p:sp>
      <p:sp>
        <p:nvSpPr>
          <p:cNvPr id="11" name="Content Placeholder 10">
            <a:extLst>
              <a:ext uri="{FF2B5EF4-FFF2-40B4-BE49-F238E27FC236}">
                <a16:creationId xmlns:a16="http://schemas.microsoft.com/office/drawing/2014/main" id="{E2B922F4-0C1D-BDED-F96A-AC6B595AA11D}"/>
              </a:ext>
            </a:extLst>
          </p:cNvPr>
          <p:cNvSpPr>
            <a:spLocks noGrp="1"/>
          </p:cNvSpPr>
          <p:nvPr>
            <p:ph sz="quarter" idx="15"/>
          </p:nvPr>
        </p:nvSpPr>
        <p:spPr>
          <a:xfrm>
            <a:off x="620183" y="6356351"/>
            <a:ext cx="10180339" cy="365125"/>
          </a:xfrm>
        </p:spPr>
        <p:txBody>
          <a:bodyPr/>
          <a:lstStyle/>
          <a:p>
            <a:r>
              <a:rPr lang="en-GB" noProof="0" dirty="0"/>
              <a:t>Images kindly provided by Prof. Layton</a:t>
            </a:r>
          </a:p>
          <a:p>
            <a:r>
              <a:rPr lang="en-GB" noProof="0" dirty="0"/>
              <a:t>1. Thiboutot D, et al. J Am Acad Dermatol. 2009;60(5 Suppl):S1-S50. 2. Gollnick H, et al. J Am Acad Dermatol. 2003;49(1 Suppl):S1-S37</a:t>
            </a:r>
          </a:p>
        </p:txBody>
      </p:sp>
      <p:sp>
        <p:nvSpPr>
          <p:cNvPr id="9" name="Text Box 4">
            <a:extLst>
              <a:ext uri="{FF2B5EF4-FFF2-40B4-BE49-F238E27FC236}">
                <a16:creationId xmlns:a16="http://schemas.microsoft.com/office/drawing/2014/main" id="{3E8E3A0A-878C-0557-7331-E09DCEB56436}"/>
              </a:ext>
            </a:extLst>
          </p:cNvPr>
          <p:cNvSpPr txBox="1">
            <a:spLocks noChangeArrowheads="1"/>
          </p:cNvSpPr>
          <p:nvPr/>
        </p:nvSpPr>
        <p:spPr bwMode="auto">
          <a:xfrm>
            <a:off x="695400" y="4632455"/>
            <a:ext cx="3168352"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Arial" panose="020B0604020202020204" pitchFamily="34" charset="0"/>
              </a:defRPr>
            </a:lvl1pPr>
            <a:lvl2pPr marL="742950" indent="-285750">
              <a:defRPr sz="1300">
                <a:solidFill>
                  <a:schemeClr val="tx1"/>
                </a:solidFill>
                <a:latin typeface="Arial" panose="020B0604020202020204" pitchFamily="34" charset="0"/>
              </a:defRPr>
            </a:lvl2pPr>
            <a:lvl3pPr marL="1143000" indent="-228600">
              <a:defRPr sz="1300">
                <a:solidFill>
                  <a:schemeClr val="tx1"/>
                </a:solidFill>
                <a:latin typeface="Arial" panose="020B0604020202020204" pitchFamily="34" charset="0"/>
              </a:defRPr>
            </a:lvl3pPr>
            <a:lvl4pPr marL="1600200" indent="-228600">
              <a:defRPr sz="1300">
                <a:solidFill>
                  <a:schemeClr val="tx1"/>
                </a:solidFill>
                <a:latin typeface="Arial" panose="020B0604020202020204" pitchFamily="34" charset="0"/>
              </a:defRPr>
            </a:lvl4pPr>
            <a:lvl5pPr marL="2057400" indent="-228600">
              <a:defRPr sz="1300">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sz="1300">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sz="1300">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sz="1300">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sz="1300">
                <a:solidFill>
                  <a:schemeClr val="tx1"/>
                </a:solidFill>
                <a:latin typeface="Arial" panose="020B0604020202020204" pitchFamily="34" charset="0"/>
              </a:defRPr>
            </a:lvl9pPr>
          </a:lstStyle>
          <a:p>
            <a:pPr defTabSz="914377" eaLnBrk="0" fontAlgn="base" hangingPunct="0">
              <a:spcBef>
                <a:spcPct val="50000"/>
              </a:spcBef>
              <a:spcAft>
                <a:spcPct val="0"/>
              </a:spcAft>
              <a:defRPr/>
            </a:pPr>
            <a:r>
              <a:rPr lang="en-GB" sz="2000" b="1" noProof="0" dirty="0" err="1">
                <a:solidFill>
                  <a:schemeClr val="tx2"/>
                </a:solidFill>
                <a:cs typeface="Arial" panose="020B0604020202020204" pitchFamily="34" charset="0"/>
              </a:rPr>
              <a:t>Microcomedo</a:t>
            </a:r>
            <a:endParaRPr lang="en-GB" sz="2000" b="1" noProof="0" dirty="0">
              <a:solidFill>
                <a:schemeClr val="tx2"/>
              </a:solidFill>
              <a:cs typeface="Arial" panose="020B0604020202020204" pitchFamily="34" charset="0"/>
            </a:endParaRPr>
          </a:p>
          <a:p>
            <a:pPr marL="228600" indent="-228600" defTabSz="914377" eaLnBrk="0" fontAlgn="base" hangingPunct="0">
              <a:spcBef>
                <a:spcPct val="50000"/>
              </a:spcBef>
              <a:spcAft>
                <a:spcPct val="0"/>
              </a:spcAft>
              <a:buClr>
                <a:schemeClr val="accent1"/>
              </a:buClr>
              <a:buFont typeface="Arial" panose="020B0604020202020204" pitchFamily="34" charset="0"/>
              <a:buChar char="•"/>
              <a:defRPr/>
            </a:pPr>
            <a:r>
              <a:rPr lang="en-GB" sz="1600" noProof="0" dirty="0">
                <a:solidFill>
                  <a:srgbClr val="505050"/>
                </a:solidFill>
                <a:cs typeface="Arial" panose="020B0604020202020204" pitchFamily="34" charset="0"/>
              </a:rPr>
              <a:t>Not clinically visible </a:t>
            </a:r>
          </a:p>
          <a:p>
            <a:pPr marL="228600" indent="-228600" defTabSz="914377" eaLnBrk="0" fontAlgn="base" hangingPunct="0">
              <a:spcBef>
                <a:spcPct val="50000"/>
              </a:spcBef>
              <a:spcAft>
                <a:spcPct val="0"/>
              </a:spcAft>
              <a:buClr>
                <a:schemeClr val="accent1"/>
              </a:buClr>
              <a:buFont typeface="Arial" panose="020B0604020202020204" pitchFamily="34" charset="0"/>
              <a:buChar char="•"/>
              <a:defRPr/>
            </a:pPr>
            <a:r>
              <a:rPr lang="en-GB" sz="1600" noProof="0" dirty="0">
                <a:solidFill>
                  <a:srgbClr val="505050"/>
                </a:solidFill>
                <a:cs typeface="Arial" panose="020B0604020202020204" pitchFamily="34" charset="0"/>
              </a:rPr>
              <a:t>Precursor to all clinical lesions </a:t>
            </a:r>
          </a:p>
        </p:txBody>
      </p:sp>
      <p:pic>
        <p:nvPicPr>
          <p:cNvPr id="15" name="Picture 2">
            <a:extLst>
              <a:ext uri="{FF2B5EF4-FFF2-40B4-BE49-F238E27FC236}">
                <a16:creationId xmlns:a16="http://schemas.microsoft.com/office/drawing/2014/main" id="{8DDDFDC6-775D-1744-CD3F-098E3A2FEB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120" y="1599740"/>
            <a:ext cx="2910432" cy="2935243"/>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Rectangle: Rounded Corners 31">
            <a:extLst>
              <a:ext uri="{FF2B5EF4-FFF2-40B4-BE49-F238E27FC236}">
                <a16:creationId xmlns:a16="http://schemas.microsoft.com/office/drawing/2014/main" id="{43841B81-8E4C-FEF9-9F69-08F805433F8B}"/>
              </a:ext>
            </a:extLst>
          </p:cNvPr>
          <p:cNvSpPr/>
          <p:nvPr/>
        </p:nvSpPr>
        <p:spPr>
          <a:xfrm>
            <a:off x="4402606" y="1412775"/>
            <a:ext cx="2124000" cy="3205987"/>
          </a:xfrm>
          <a:prstGeom prst="roundRect">
            <a:avLst>
              <a:gd name="adj" fmla="val 5078"/>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b="1" noProof="0" dirty="0">
                <a:solidFill>
                  <a:schemeClr val="tx2"/>
                </a:solidFill>
                <a:latin typeface="Arial" panose="020B0604020202020204" pitchFamily="34" charset="0"/>
                <a:cs typeface="Arial" panose="020B0604020202020204" pitchFamily="34" charset="0"/>
              </a:rPr>
              <a:t>Comedonal acne</a:t>
            </a:r>
          </a:p>
          <a:p>
            <a:pPr algn="ctr"/>
            <a:endParaRPr lang="en-GB" b="1" noProof="0" dirty="0">
              <a:solidFill>
                <a:schemeClr val="tx2"/>
              </a:solidFill>
              <a:latin typeface="Arial" panose="020B0604020202020204" pitchFamily="34" charset="0"/>
              <a:cs typeface="Arial" panose="020B0604020202020204" pitchFamily="34" charset="0"/>
            </a:endParaRPr>
          </a:p>
        </p:txBody>
      </p:sp>
      <p:pic>
        <p:nvPicPr>
          <p:cNvPr id="37" name="Picture 6" descr="ilmmGenerateJPEGStream">
            <a:extLst>
              <a:ext uri="{FF2B5EF4-FFF2-40B4-BE49-F238E27FC236}">
                <a16:creationId xmlns:a16="http://schemas.microsoft.com/office/drawing/2014/main" id="{D2252F63-BF72-7987-3151-B91809003E7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9086" b="11032"/>
          <a:stretch/>
        </p:blipFill>
        <p:spPr bwMode="auto">
          <a:xfrm>
            <a:off x="4690133" y="3287311"/>
            <a:ext cx="1548947" cy="996042"/>
          </a:xfrm>
          <a:prstGeom prst="rect">
            <a:avLst/>
          </a:prstGeom>
          <a:noFill/>
          <a:ln w="57150">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8" name="Picture 7">
            <a:extLst>
              <a:ext uri="{FF2B5EF4-FFF2-40B4-BE49-F238E27FC236}">
                <a16:creationId xmlns:a16="http://schemas.microsoft.com/office/drawing/2014/main" id="{9DEADBA5-DF9C-D96B-75B3-44293D93680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018" t="18723" r="7667" b="6566"/>
          <a:stretch/>
        </p:blipFill>
        <p:spPr bwMode="auto">
          <a:xfrm>
            <a:off x="4692066" y="1597903"/>
            <a:ext cx="1545081" cy="955266"/>
          </a:xfrm>
          <a:prstGeom prst="rect">
            <a:avLst/>
          </a:prstGeom>
          <a:noFill/>
          <a:ln w="57150">
            <a:no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cxnSp>
        <p:nvCxnSpPr>
          <p:cNvPr id="120" name="Straight Connector 119">
            <a:extLst>
              <a:ext uri="{FF2B5EF4-FFF2-40B4-BE49-F238E27FC236}">
                <a16:creationId xmlns:a16="http://schemas.microsoft.com/office/drawing/2014/main" id="{74C9EB06-833A-EA84-DF96-4B255A906107}"/>
              </a:ext>
            </a:extLst>
          </p:cNvPr>
          <p:cNvCxnSpPr>
            <a:cxnSpLocks/>
          </p:cNvCxnSpPr>
          <p:nvPr/>
        </p:nvCxnSpPr>
        <p:spPr>
          <a:xfrm>
            <a:off x="3863752" y="5445224"/>
            <a:ext cx="3078843" cy="0"/>
          </a:xfrm>
          <a:prstGeom prst="line">
            <a:avLst/>
          </a:prstGeom>
          <a:ln w="31750">
            <a:solidFill>
              <a:srgbClr val="50505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14E2C1CE-2450-BD6E-2D8E-B5D7695ED62C}"/>
              </a:ext>
            </a:extLst>
          </p:cNvPr>
          <p:cNvCxnSpPr>
            <a:cxnSpLocks/>
          </p:cNvCxnSpPr>
          <p:nvPr/>
        </p:nvCxnSpPr>
        <p:spPr>
          <a:xfrm>
            <a:off x="6256581" y="3785331"/>
            <a:ext cx="686014" cy="0"/>
          </a:xfrm>
          <a:prstGeom prst="line">
            <a:avLst/>
          </a:prstGeom>
          <a:ln w="31750">
            <a:solidFill>
              <a:srgbClr val="50505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7FFD1530-92A2-A7F9-2952-333C8475FA28}"/>
              </a:ext>
            </a:extLst>
          </p:cNvPr>
          <p:cNvCxnSpPr>
            <a:cxnSpLocks/>
          </p:cNvCxnSpPr>
          <p:nvPr/>
        </p:nvCxnSpPr>
        <p:spPr>
          <a:xfrm>
            <a:off x="8922803" y="4249484"/>
            <a:ext cx="557026" cy="0"/>
          </a:xfrm>
          <a:prstGeom prst="straightConnector1">
            <a:avLst/>
          </a:prstGeom>
          <a:ln w="31750">
            <a:solidFill>
              <a:srgbClr val="505050"/>
            </a:solidFill>
            <a:tailEnd type="triangle"/>
          </a:ln>
          <a:effectLst/>
        </p:spPr>
        <p:style>
          <a:lnRef idx="2">
            <a:schemeClr val="accent1"/>
          </a:lnRef>
          <a:fillRef idx="0">
            <a:schemeClr val="accent1"/>
          </a:fillRef>
          <a:effectRef idx="1">
            <a:schemeClr val="accent1"/>
          </a:effectRef>
          <a:fontRef idx="minor">
            <a:schemeClr val="tx1"/>
          </a:fontRef>
        </p:style>
      </p:cxnSp>
      <p:sp>
        <p:nvSpPr>
          <p:cNvPr id="13" name="Rectangle: Rounded Corners 12">
            <a:extLst>
              <a:ext uri="{FF2B5EF4-FFF2-40B4-BE49-F238E27FC236}">
                <a16:creationId xmlns:a16="http://schemas.microsoft.com/office/drawing/2014/main" id="{A4D70B45-5D1C-778C-0E85-DC3E92CB3D97}"/>
              </a:ext>
            </a:extLst>
          </p:cNvPr>
          <p:cNvSpPr/>
          <p:nvPr/>
        </p:nvSpPr>
        <p:spPr>
          <a:xfrm>
            <a:off x="9479829" y="4005064"/>
            <a:ext cx="1006125" cy="488840"/>
          </a:xfrm>
          <a:prstGeom prst="roundRect">
            <a:avLst>
              <a:gd name="adj" fmla="val 22067"/>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b="1" noProof="0" dirty="0">
                <a:solidFill>
                  <a:schemeClr val="tx2"/>
                </a:solidFill>
                <a:latin typeface="Arial" panose="020B0604020202020204" pitchFamily="34" charset="0"/>
                <a:cs typeface="Arial" panose="020B0604020202020204" pitchFamily="34" charset="0"/>
              </a:rPr>
              <a:t>Scars</a:t>
            </a:r>
          </a:p>
        </p:txBody>
      </p:sp>
      <p:sp>
        <p:nvSpPr>
          <p:cNvPr id="14" name="Rectangle: Rounded Corners 31">
            <a:extLst>
              <a:ext uri="{FF2B5EF4-FFF2-40B4-BE49-F238E27FC236}">
                <a16:creationId xmlns:a16="http://schemas.microsoft.com/office/drawing/2014/main" id="{307EEF8E-B89E-0624-59D1-164F01E51B4B}"/>
              </a:ext>
            </a:extLst>
          </p:cNvPr>
          <p:cNvSpPr/>
          <p:nvPr/>
        </p:nvSpPr>
        <p:spPr>
          <a:xfrm>
            <a:off x="6960096" y="3015118"/>
            <a:ext cx="1945206" cy="2903184"/>
          </a:xfrm>
          <a:prstGeom prst="roundRect">
            <a:avLst>
              <a:gd name="adj" fmla="val 5748"/>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b" anchorCtr="0"/>
          <a:lstStyle/>
          <a:p>
            <a:pPr algn="ctr"/>
            <a:r>
              <a:rPr lang="en-GB" b="1" noProof="0" dirty="0">
                <a:solidFill>
                  <a:schemeClr val="tx2"/>
                </a:solidFill>
                <a:latin typeface="Arial" panose="020B0604020202020204" pitchFamily="34" charset="0"/>
                <a:cs typeface="Arial" panose="020B0604020202020204" pitchFamily="34" charset="0"/>
              </a:rPr>
              <a:t>Inflammatory lesions</a:t>
            </a:r>
          </a:p>
        </p:txBody>
      </p:sp>
      <p:pic>
        <p:nvPicPr>
          <p:cNvPr id="16" name="Picture 4">
            <a:extLst>
              <a:ext uri="{FF2B5EF4-FFF2-40B4-BE49-F238E27FC236}">
                <a16:creationId xmlns:a16="http://schemas.microsoft.com/office/drawing/2014/main" id="{07C5B266-5983-D369-6C28-107B54CB53E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7621" t="6238" b="14664"/>
          <a:stretch/>
        </p:blipFill>
        <p:spPr bwMode="auto">
          <a:xfrm>
            <a:off x="7191825" y="3212976"/>
            <a:ext cx="1481749" cy="933816"/>
          </a:xfrm>
          <a:prstGeom prst="rect">
            <a:avLst/>
          </a:prstGeom>
          <a:noFill/>
          <a:ln w="57150">
            <a:no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17" name="Picture 4" descr="ilmmGenerateJPEGStream">
            <a:extLst>
              <a:ext uri="{FF2B5EF4-FFF2-40B4-BE49-F238E27FC236}">
                <a16:creationId xmlns:a16="http://schemas.microsoft.com/office/drawing/2014/main" id="{06015CE9-8A92-CDA5-6CC1-45DF7456FEAB}"/>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206" r="6533" b="6317"/>
          <a:stretch/>
        </p:blipFill>
        <p:spPr bwMode="auto">
          <a:xfrm>
            <a:off x="7181941" y="4285074"/>
            <a:ext cx="1501516" cy="933816"/>
          </a:xfrm>
          <a:prstGeom prst="rect">
            <a:avLst/>
          </a:prstGeom>
          <a:noFill/>
          <a:ln w="57150">
            <a:no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5518337"/>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1CCC55-A20A-7B54-32C0-3B2EA0E1D1BE}"/>
            </a:ext>
          </a:extLst>
        </p:cNvPr>
        <p:cNvGrpSpPr/>
        <p:nvPr/>
      </p:nvGrpSpPr>
      <p:grpSpPr>
        <a:xfrm>
          <a:off x="0" y="0"/>
          <a:ext cx="0" cy="0"/>
          <a:chOff x="0" y="0"/>
          <a:chExt cx="0" cy="0"/>
        </a:xfrm>
      </p:grpSpPr>
      <p:graphicFrame>
        <p:nvGraphicFramePr>
          <p:cNvPr id="24" name="Content Placeholder 23">
            <a:extLst>
              <a:ext uri="{FF2B5EF4-FFF2-40B4-BE49-F238E27FC236}">
                <a16:creationId xmlns:a16="http://schemas.microsoft.com/office/drawing/2014/main" id="{F45372DB-7101-7FD0-43DC-94ACFB2422E3}"/>
              </a:ext>
            </a:extLst>
          </p:cNvPr>
          <p:cNvGraphicFramePr>
            <a:graphicFrameLocks noGrp="1"/>
          </p:cNvGraphicFramePr>
          <p:nvPr>
            <p:ph sz="quarter" idx="12"/>
            <p:extLst>
              <p:ext uri="{D42A27DB-BD31-4B8C-83A1-F6EECF244321}">
                <p14:modId xmlns:p14="http://schemas.microsoft.com/office/powerpoint/2010/main" val="2506903015"/>
              </p:ext>
            </p:extLst>
          </p:nvPr>
        </p:nvGraphicFramePr>
        <p:xfrm>
          <a:off x="620713" y="1268760"/>
          <a:ext cx="11173093" cy="4667800"/>
        </p:xfrm>
        <a:graphic>
          <a:graphicData uri="http://schemas.openxmlformats.org/drawingml/2006/table">
            <a:tbl>
              <a:tblPr firstRow="1" bandRow="1">
                <a:tableStyleId>{5C22544A-7EE6-4342-B048-85BDC9FD1C3A}</a:tableStyleId>
              </a:tblPr>
              <a:tblGrid>
                <a:gridCol w="500528">
                  <a:extLst>
                    <a:ext uri="{9D8B030D-6E8A-4147-A177-3AD203B41FA5}">
                      <a16:colId xmlns:a16="http://schemas.microsoft.com/office/drawing/2014/main" val="335610122"/>
                    </a:ext>
                  </a:extLst>
                </a:gridCol>
                <a:gridCol w="3240361">
                  <a:extLst>
                    <a:ext uri="{9D8B030D-6E8A-4147-A177-3AD203B41FA5}">
                      <a16:colId xmlns:a16="http://schemas.microsoft.com/office/drawing/2014/main" val="252397960"/>
                    </a:ext>
                  </a:extLst>
                </a:gridCol>
                <a:gridCol w="3888432">
                  <a:extLst>
                    <a:ext uri="{9D8B030D-6E8A-4147-A177-3AD203B41FA5}">
                      <a16:colId xmlns:a16="http://schemas.microsoft.com/office/drawing/2014/main" val="1505502715"/>
                    </a:ext>
                  </a:extLst>
                </a:gridCol>
                <a:gridCol w="3543772">
                  <a:extLst>
                    <a:ext uri="{9D8B030D-6E8A-4147-A177-3AD203B41FA5}">
                      <a16:colId xmlns:a16="http://schemas.microsoft.com/office/drawing/2014/main" val="2165038557"/>
                    </a:ext>
                  </a:extLst>
                </a:gridCol>
              </a:tblGrid>
              <a:tr h="370840">
                <a:tc gridSpan="4">
                  <a:txBody>
                    <a:bodyPr/>
                    <a:lstStyle/>
                    <a:p>
                      <a:r>
                        <a:rPr lang="en-GB" noProof="0" dirty="0">
                          <a:latin typeface="Arial" panose="020B0604020202020204" pitchFamily="34" charset="0"/>
                          <a:cs typeface="Arial" panose="020B0604020202020204" pitchFamily="34" charset="0"/>
                        </a:rPr>
                        <a:t>Assessment tools</a:t>
                      </a:r>
                    </a:p>
                  </a:txBody>
                  <a:tcPr/>
                </a:tc>
                <a:tc hMerge="1">
                  <a:txBody>
                    <a:bodyPr/>
                    <a:lstStyle/>
                    <a:p>
                      <a:endParaRPr lang="en-GB"/>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3837371311"/>
                  </a:ext>
                </a:extLst>
              </a:tr>
              <a:tr h="1188000">
                <a:tc>
                  <a:txBody>
                    <a:bodyPr/>
                    <a:lstStyle/>
                    <a:p>
                      <a:pPr marL="0" indent="0" algn="ctr">
                        <a:buFont typeface="+mj-lt"/>
                        <a:buNone/>
                        <a:tabLst/>
                      </a:pPr>
                      <a:r>
                        <a:rPr lang="en-GB" sz="1600" b="1" noProof="0" dirty="0">
                          <a:solidFill>
                            <a:schemeClr val="accent1"/>
                          </a:solidFill>
                          <a:latin typeface="Arial" panose="020B0604020202020204" pitchFamily="34" charset="0"/>
                          <a:cs typeface="Arial" panose="020B0604020202020204" pitchFamily="34" charset="0"/>
                        </a:rPr>
                        <a:t>Tool</a:t>
                      </a:r>
                    </a:p>
                  </a:txBody>
                  <a:tcPr marL="90000" vert="vert270" anchor="ctr"/>
                </a:tc>
                <a:tc>
                  <a:txBody>
                    <a:bodyPr/>
                    <a:lstStyle/>
                    <a:p>
                      <a:pPr marL="273050" indent="-273050">
                        <a:buFont typeface="+mj-lt"/>
                        <a:buAutoNum type="arabicPeriod"/>
                        <a:tabLst/>
                      </a:pPr>
                      <a:r>
                        <a:rPr lang="en-GB" sz="1600" b="1" noProof="0" dirty="0">
                          <a:solidFill>
                            <a:schemeClr val="accent1"/>
                          </a:solidFill>
                          <a:latin typeface="Arial" panose="020B0604020202020204" pitchFamily="34" charset="0"/>
                          <a:cs typeface="Arial" panose="020B0604020202020204" pitchFamily="34" charset="0"/>
                        </a:rPr>
                        <a:t>Global acne </a:t>
                      </a:r>
                      <a:br>
                        <a:rPr lang="en-GB" sz="1600" b="1" noProof="0" dirty="0">
                          <a:solidFill>
                            <a:schemeClr val="accent1"/>
                          </a:solidFill>
                          <a:latin typeface="Arial" panose="020B0604020202020204" pitchFamily="34" charset="0"/>
                          <a:cs typeface="Arial" panose="020B0604020202020204" pitchFamily="34" charset="0"/>
                        </a:rPr>
                      </a:br>
                      <a:r>
                        <a:rPr lang="en-GB" sz="1600" b="1" noProof="0" dirty="0">
                          <a:solidFill>
                            <a:schemeClr val="accent1"/>
                          </a:solidFill>
                          <a:latin typeface="Arial" panose="020B0604020202020204" pitchFamily="34" charset="0"/>
                          <a:cs typeface="Arial" panose="020B0604020202020204" pitchFamily="34" charset="0"/>
                        </a:rPr>
                        <a:t>severity </a:t>
                      </a:r>
                      <a:br>
                        <a:rPr lang="en-GB" sz="1600" b="1" noProof="0" dirty="0">
                          <a:solidFill>
                            <a:schemeClr val="accent1"/>
                          </a:solidFill>
                          <a:latin typeface="Arial" panose="020B0604020202020204" pitchFamily="34" charset="0"/>
                          <a:cs typeface="Arial" panose="020B0604020202020204" pitchFamily="34" charset="0"/>
                        </a:rPr>
                      </a:br>
                      <a:r>
                        <a:rPr lang="en-GB" sz="1600" b="1" noProof="0" dirty="0">
                          <a:solidFill>
                            <a:schemeClr val="accent1"/>
                          </a:solidFill>
                          <a:latin typeface="Arial" panose="020B0604020202020204" pitchFamily="34" charset="0"/>
                          <a:cs typeface="Arial" panose="020B0604020202020204" pitchFamily="34" charset="0"/>
                        </a:rPr>
                        <a:t>grading</a:t>
                      </a:r>
                      <a:endParaRPr lang="en-GB" sz="1600" noProof="0" dirty="0">
                        <a:solidFill>
                          <a:schemeClr val="accent1"/>
                        </a:solidFill>
                      </a:endParaRPr>
                    </a:p>
                  </a:txBody>
                  <a:tcPr marL="90000" anchor="ctr"/>
                </a:tc>
                <a:tc>
                  <a:txBody>
                    <a:bodyPr/>
                    <a:lstStyle/>
                    <a:p>
                      <a:pPr marL="273050" marR="0" lvl="0" indent="-273050" algn="l" defTabSz="457200" rtl="0" eaLnBrk="1" fontAlgn="auto" latinLnBrk="0" hangingPunct="1">
                        <a:lnSpc>
                          <a:spcPct val="100000"/>
                        </a:lnSpc>
                        <a:spcBef>
                          <a:spcPts val="0"/>
                        </a:spcBef>
                        <a:spcAft>
                          <a:spcPts val="0"/>
                        </a:spcAft>
                        <a:buClrTx/>
                        <a:buSzTx/>
                        <a:buFont typeface="+mj-lt"/>
                        <a:buAutoNum type="arabicPeriod" startAt="2"/>
                        <a:tabLst/>
                        <a:defRPr/>
                      </a:pPr>
                      <a:r>
                        <a:rPr lang="en-GB" sz="1600" b="1" noProof="0" dirty="0">
                          <a:solidFill>
                            <a:schemeClr val="accent1"/>
                          </a:solidFill>
                          <a:latin typeface="Arial" panose="020B0604020202020204" pitchFamily="34" charset="0"/>
                          <a:cs typeface="Arial" panose="020B0604020202020204" pitchFamily="34" charset="0"/>
                        </a:rPr>
                        <a:t>Acne </a:t>
                      </a:r>
                      <a:br>
                        <a:rPr lang="en-GB" sz="1600" b="1" noProof="0" dirty="0">
                          <a:solidFill>
                            <a:schemeClr val="accent1"/>
                          </a:solidFill>
                          <a:latin typeface="Arial" panose="020B0604020202020204" pitchFamily="34" charset="0"/>
                          <a:cs typeface="Arial" panose="020B0604020202020204" pitchFamily="34" charset="0"/>
                        </a:rPr>
                      </a:br>
                      <a:r>
                        <a:rPr lang="en-GB" sz="1600" b="1" noProof="0" dirty="0">
                          <a:solidFill>
                            <a:schemeClr val="accent1"/>
                          </a:solidFill>
                          <a:latin typeface="Arial" panose="020B0604020202020204" pitchFamily="34" charset="0"/>
                          <a:cs typeface="Arial" panose="020B0604020202020204" pitchFamily="34" charset="0"/>
                        </a:rPr>
                        <a:t>lesion </a:t>
                      </a:r>
                      <a:br>
                        <a:rPr lang="en-GB" sz="1600" b="1" noProof="0" dirty="0">
                          <a:solidFill>
                            <a:schemeClr val="accent1"/>
                          </a:solidFill>
                          <a:latin typeface="Arial" panose="020B0604020202020204" pitchFamily="34" charset="0"/>
                          <a:cs typeface="Arial" panose="020B0604020202020204" pitchFamily="34" charset="0"/>
                        </a:rPr>
                      </a:br>
                      <a:r>
                        <a:rPr lang="en-GB" sz="1600" b="1" noProof="0" dirty="0">
                          <a:solidFill>
                            <a:schemeClr val="accent1"/>
                          </a:solidFill>
                          <a:latin typeface="Arial" panose="020B0604020202020204" pitchFamily="34" charset="0"/>
                          <a:cs typeface="Arial" panose="020B0604020202020204" pitchFamily="34" charset="0"/>
                        </a:rPr>
                        <a:t>counting</a:t>
                      </a:r>
                    </a:p>
                  </a:txBody>
                  <a:tcPr marL="90000" anchor="ctr"/>
                </a:tc>
                <a:tc>
                  <a:txBody>
                    <a:bodyPr/>
                    <a:lstStyle/>
                    <a:p>
                      <a:pPr marL="273050" marR="0" lvl="0" indent="-273050" algn="l" defTabSz="457200" rtl="0" eaLnBrk="1" fontAlgn="auto" latinLnBrk="0" hangingPunct="1">
                        <a:lnSpc>
                          <a:spcPct val="100000"/>
                        </a:lnSpc>
                        <a:spcBef>
                          <a:spcPts val="0"/>
                        </a:spcBef>
                        <a:spcAft>
                          <a:spcPts val="0"/>
                        </a:spcAft>
                        <a:buClrTx/>
                        <a:buSzTx/>
                        <a:buFont typeface="+mj-lt"/>
                        <a:buAutoNum type="arabicPeriod" startAt="3"/>
                        <a:tabLst/>
                        <a:defRPr/>
                      </a:pPr>
                      <a:r>
                        <a:rPr lang="en-GB" sz="1600" b="1" noProof="0" dirty="0">
                          <a:solidFill>
                            <a:schemeClr val="accent1"/>
                          </a:solidFill>
                          <a:latin typeface="Arial" panose="020B0604020202020204" pitchFamily="34" charset="0"/>
                          <a:cs typeface="Arial" panose="020B0604020202020204" pitchFamily="34" charset="0"/>
                        </a:rPr>
                        <a:t>Multimodal </a:t>
                      </a:r>
                      <a:br>
                        <a:rPr lang="en-GB" sz="1600" b="1" noProof="0" dirty="0">
                          <a:solidFill>
                            <a:schemeClr val="accent1"/>
                          </a:solidFill>
                          <a:latin typeface="Arial" panose="020B0604020202020204" pitchFamily="34" charset="0"/>
                          <a:cs typeface="Arial" panose="020B0604020202020204" pitchFamily="34" charset="0"/>
                        </a:rPr>
                      </a:br>
                      <a:r>
                        <a:rPr lang="en-GB" sz="1600" b="1" noProof="0" dirty="0">
                          <a:solidFill>
                            <a:schemeClr val="accent1"/>
                          </a:solidFill>
                          <a:latin typeface="Arial" panose="020B0604020202020204" pitchFamily="34" charset="0"/>
                          <a:cs typeface="Arial" panose="020B0604020202020204" pitchFamily="34" charset="0"/>
                        </a:rPr>
                        <a:t>digital </a:t>
                      </a:r>
                      <a:br>
                        <a:rPr lang="en-GB" sz="1600" b="1" noProof="0" dirty="0">
                          <a:solidFill>
                            <a:schemeClr val="accent1"/>
                          </a:solidFill>
                          <a:latin typeface="Arial" panose="020B0604020202020204" pitchFamily="34" charset="0"/>
                          <a:cs typeface="Arial" panose="020B0604020202020204" pitchFamily="34" charset="0"/>
                        </a:rPr>
                      </a:br>
                      <a:r>
                        <a:rPr lang="en-GB" sz="1600" b="1" noProof="0" dirty="0">
                          <a:solidFill>
                            <a:schemeClr val="accent1"/>
                          </a:solidFill>
                          <a:latin typeface="Arial" panose="020B0604020202020204" pitchFamily="34" charset="0"/>
                          <a:cs typeface="Arial" panose="020B0604020202020204" pitchFamily="34" charset="0"/>
                        </a:rPr>
                        <a:t>imaging</a:t>
                      </a:r>
                    </a:p>
                  </a:txBody>
                  <a:tcPr marL="90000" anchor="ctr"/>
                </a:tc>
                <a:extLst>
                  <a:ext uri="{0D108BD9-81ED-4DB2-BD59-A6C34878D82A}">
                    <a16:rowId xmlns:a16="http://schemas.microsoft.com/office/drawing/2014/main" val="3383413945"/>
                  </a:ext>
                </a:extLst>
              </a:tr>
              <a:tr h="370840">
                <a:tc>
                  <a:txBody>
                    <a:bodyPr/>
                    <a:lstStyle/>
                    <a:p>
                      <a:pPr algn="ctr"/>
                      <a:r>
                        <a:rPr lang="en-GB" sz="1600" b="1" noProof="0" dirty="0">
                          <a:solidFill>
                            <a:schemeClr val="accent1"/>
                          </a:solidFill>
                          <a:latin typeface="Arial" panose="020B0604020202020204" pitchFamily="34" charset="0"/>
                          <a:cs typeface="Arial" panose="020B0604020202020204" pitchFamily="34" charset="0"/>
                        </a:rPr>
                        <a:t>Advantages</a:t>
                      </a:r>
                    </a:p>
                  </a:txBody>
                  <a:tcPr marR="19440" vert="vert270"/>
                </a:tc>
                <a:tc>
                  <a:txBody>
                    <a:bodyPr/>
                    <a:lstStyle/>
                    <a:p>
                      <a:pPr marL="185738" marR="0" lvl="0" indent="-185738" algn="l" defTabSz="4572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GB" sz="1200" noProof="0" dirty="0">
                          <a:latin typeface="Arial" panose="020B0604020202020204" pitchFamily="34" charset="0"/>
                          <a:cs typeface="Arial" panose="020B0604020202020204" pitchFamily="34" charset="0"/>
                        </a:rPr>
                        <a:t>Simple and quick to use over serial clinic visits</a:t>
                      </a:r>
                    </a:p>
                    <a:p>
                      <a:pPr marL="185738" marR="0" lvl="0" indent="-185738" algn="l" defTabSz="4572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GB" sz="1200" noProof="0" dirty="0">
                          <a:latin typeface="Arial" panose="020B0604020202020204" pitchFamily="34" charset="0"/>
                          <a:cs typeface="Arial" panose="020B0604020202020204" pitchFamily="34" charset="0"/>
                        </a:rPr>
                        <a:t>Estimates the full extent of involvement</a:t>
                      </a:r>
                    </a:p>
                    <a:p>
                      <a:pPr marL="185738" marR="0" lvl="0" indent="-185738" algn="l" defTabSz="4572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GB" sz="1200" noProof="0" dirty="0">
                          <a:solidFill>
                            <a:schemeClr val="tx1"/>
                          </a:solidFill>
                          <a:latin typeface="Arial" panose="020B0604020202020204" pitchFamily="34" charset="0"/>
                          <a:cs typeface="Arial" panose="020B0604020202020204" pitchFamily="34" charset="0"/>
                        </a:rPr>
                        <a:t>Evaluates the range of aspects pertinent to severity</a:t>
                      </a:r>
                      <a:r>
                        <a:rPr lang="en-GB" sz="1200" baseline="30000" noProof="0" dirty="0">
                          <a:solidFill>
                            <a:schemeClr val="tx1"/>
                          </a:solidFill>
                          <a:latin typeface="Arial" panose="020B0604020202020204" pitchFamily="34" charset="0"/>
                          <a:cs typeface="Arial" panose="020B0604020202020204" pitchFamily="34" charset="0"/>
                        </a:rPr>
                        <a:t>a</a:t>
                      </a:r>
                    </a:p>
                    <a:p>
                      <a:pPr marL="185738" marR="0" lvl="0" indent="-185738" algn="l" defTabSz="4572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GB" sz="1200" noProof="0" dirty="0">
                          <a:solidFill>
                            <a:schemeClr val="tx1"/>
                          </a:solidFill>
                          <a:latin typeface="Arial" panose="020B0604020202020204" pitchFamily="34" charset="0"/>
                          <a:cs typeface="Arial" panose="020B0604020202020204" pitchFamily="34" charset="0"/>
                        </a:rPr>
                        <a:t>Allows </a:t>
                      </a:r>
                      <a:r>
                        <a:rPr lang="en-GB" sz="1200" noProof="0" dirty="0">
                          <a:latin typeface="Arial" panose="020B0604020202020204" pitchFamily="34" charset="0"/>
                          <a:cs typeface="Arial" panose="020B0604020202020204" pitchFamily="34" charset="0"/>
                        </a:rPr>
                        <a:t>the clinician to observe the dominant lesions</a:t>
                      </a:r>
                    </a:p>
                  </a:txBody>
                  <a:tcPr marR="19440"/>
                </a:tc>
                <a:tc>
                  <a:txBody>
                    <a:bodyPr/>
                    <a:lstStyle/>
                    <a:p>
                      <a:pPr marL="185738" marR="0" lvl="0" indent="-185738" algn="l" defTabSz="4572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GB" sz="1200" noProof="0" dirty="0">
                          <a:latin typeface="Arial" panose="020B0604020202020204" pitchFamily="34" charset="0"/>
                          <a:cs typeface="Arial" panose="020B0604020202020204" pitchFamily="34" charset="0"/>
                        </a:rPr>
                        <a:t>Precise, objective and highly discriminative</a:t>
                      </a:r>
                    </a:p>
                    <a:p>
                      <a:pPr marL="185738" marR="0" lvl="0" indent="-185738" algn="l" defTabSz="4572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GB" sz="1200" noProof="0" dirty="0">
                          <a:effectLst/>
                          <a:latin typeface="Arial" panose="020B0604020202020204" pitchFamily="34" charset="0"/>
                          <a:cs typeface="Arial" panose="020B0604020202020204" pitchFamily="34" charset="0"/>
                        </a:rPr>
                        <a:t>Quantifies the types of lesion present</a:t>
                      </a:r>
                    </a:p>
                    <a:p>
                      <a:pPr marL="185738" marR="0" lvl="0" indent="-185738" algn="l" defTabSz="4572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GB" sz="1200" noProof="0" dirty="0">
                          <a:effectLst/>
                          <a:latin typeface="Arial" panose="020B0604020202020204" pitchFamily="34" charset="0"/>
                          <a:cs typeface="Arial" panose="020B0604020202020204" pitchFamily="34" charset="0"/>
                        </a:rPr>
                        <a:t>Distinguishes small effects in therapeutic response</a:t>
                      </a:r>
                    </a:p>
                    <a:p>
                      <a:pPr marL="185738" marR="0" lvl="0" indent="-185738" algn="l" defTabSz="4572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GB" sz="1200" noProof="0" dirty="0">
                          <a:effectLst/>
                          <a:latin typeface="Arial" panose="020B0604020202020204" pitchFamily="34" charset="0"/>
                          <a:cs typeface="Arial" panose="020B0604020202020204" pitchFamily="34" charset="0"/>
                        </a:rPr>
                        <a:t>Allows examination of morphogenesis and evolution of individual lesions</a:t>
                      </a:r>
                    </a:p>
                    <a:p>
                      <a:pPr marL="185738" marR="0" lvl="0" indent="-185738" algn="l" defTabSz="4572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GB" sz="1200" noProof="0" dirty="0">
                          <a:effectLst/>
                          <a:latin typeface="Arial" panose="020B0604020202020204" pitchFamily="34" charset="0"/>
                          <a:cs typeface="Arial" panose="020B0604020202020204" pitchFamily="34" charset="0"/>
                        </a:rPr>
                        <a:t>Can provide continuous data for statistically analysis</a:t>
                      </a:r>
                      <a:endParaRPr lang="en-GB" sz="1200" noProof="0" dirty="0">
                        <a:latin typeface="Arial" panose="020B0604020202020204" pitchFamily="34" charset="0"/>
                        <a:cs typeface="Arial" panose="020B0604020202020204" pitchFamily="34" charset="0"/>
                      </a:endParaRPr>
                    </a:p>
                  </a:txBody>
                  <a:tcPr marR="19440"/>
                </a:tc>
                <a:tc>
                  <a:txBody>
                    <a:bodyPr/>
                    <a:lstStyle/>
                    <a:p>
                      <a:pPr marL="185738" marR="0" lvl="0" indent="-185738" algn="l" defTabSz="4572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GB" sz="1200" noProof="0" dirty="0">
                          <a:effectLst/>
                          <a:latin typeface="Arial" panose="020B0604020202020204" pitchFamily="34" charset="0"/>
                          <a:cs typeface="Arial" panose="020B0604020202020204" pitchFamily="34" charset="0"/>
                        </a:rPr>
                        <a:t>Permanent record of acne severity</a:t>
                      </a:r>
                    </a:p>
                    <a:p>
                      <a:pPr marL="185738" marR="0" lvl="0" indent="-185738" algn="l" defTabSz="4572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GB" sz="1200" noProof="0" dirty="0">
                          <a:latin typeface="Arial" panose="020B0604020202020204" pitchFamily="34" charset="0"/>
                          <a:cs typeface="Arial" panose="020B0604020202020204" pitchFamily="34" charset="0"/>
                        </a:rPr>
                        <a:t>Allows reliable recoding of change with time</a:t>
                      </a:r>
                    </a:p>
                  </a:txBody>
                  <a:tcPr marR="19440"/>
                </a:tc>
                <a:extLst>
                  <a:ext uri="{0D108BD9-81ED-4DB2-BD59-A6C34878D82A}">
                    <a16:rowId xmlns:a16="http://schemas.microsoft.com/office/drawing/2014/main" val="3899063243"/>
                  </a:ext>
                </a:extLst>
              </a:tr>
              <a:tr h="37084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600" b="1" kern="1200" noProof="0" dirty="0">
                          <a:solidFill>
                            <a:schemeClr val="accent1"/>
                          </a:solidFill>
                          <a:latin typeface="Arial" panose="020B0604020202020204" pitchFamily="34" charset="0"/>
                          <a:ea typeface="+mn-ea"/>
                          <a:cs typeface="Arial" panose="020B0604020202020204" pitchFamily="34" charset="0"/>
                        </a:rPr>
                        <a:t>Disadvantages</a:t>
                      </a:r>
                    </a:p>
                    <a:p>
                      <a:endParaRPr lang="en-GB" sz="1600" b="1" kern="1200" noProof="0" dirty="0">
                        <a:solidFill>
                          <a:schemeClr val="accent1"/>
                        </a:solidFill>
                        <a:latin typeface="Arial" panose="020B0604020202020204" pitchFamily="34" charset="0"/>
                        <a:ea typeface="+mn-ea"/>
                        <a:cs typeface="Arial" panose="020B0604020202020204" pitchFamily="34" charset="0"/>
                      </a:endParaRPr>
                    </a:p>
                  </a:txBody>
                  <a:tcPr marR="19440" vert="vert270"/>
                </a:tc>
                <a:tc>
                  <a:txBody>
                    <a:bodyPr/>
                    <a:lstStyle/>
                    <a:p>
                      <a:pPr marL="185738" marR="0" lvl="0" indent="-185738" algn="l" defTabSz="4572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GB" sz="1200" noProof="0" dirty="0">
                          <a:latin typeface="Arial" panose="020B0604020202020204" pitchFamily="34" charset="0"/>
                          <a:cs typeface="Arial" panose="020B0604020202020204" pitchFamily="34" charset="0"/>
                        </a:rPr>
                        <a:t>Subjective assessment</a:t>
                      </a:r>
                    </a:p>
                    <a:p>
                      <a:pPr marL="185738" marR="0" lvl="0" indent="-185738" algn="l" defTabSz="4572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GB" sz="1200" noProof="0" dirty="0">
                          <a:latin typeface="Arial" panose="020B0604020202020204" pitchFamily="34" charset="0"/>
                          <a:cs typeface="Arial" panose="020B0604020202020204" pitchFamily="34" charset="0"/>
                        </a:rPr>
                        <a:t>Multiple variables (including variability between assessors)</a:t>
                      </a:r>
                    </a:p>
                    <a:p>
                      <a:pPr marL="185738" marR="0" lvl="0" indent="-185738" algn="l" defTabSz="4572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GB" sz="1200" noProof="0" dirty="0">
                          <a:latin typeface="Arial" panose="020B0604020202020204" pitchFamily="34" charset="0"/>
                          <a:cs typeface="Arial" panose="020B0604020202020204" pitchFamily="34" charset="0"/>
                        </a:rPr>
                        <a:t>Less sensitive to change</a:t>
                      </a:r>
                    </a:p>
                    <a:p>
                      <a:pPr marL="185738" marR="0" lvl="0" indent="-185738" algn="l" defTabSz="4572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GB" sz="1200" noProof="0" dirty="0">
                          <a:latin typeface="Arial" panose="020B0604020202020204" pitchFamily="34" charset="0"/>
                          <a:cs typeface="Arial" panose="020B0604020202020204" pitchFamily="34" charset="0"/>
                        </a:rPr>
                        <a:t>Too simplistic to provide useful insight</a:t>
                      </a:r>
                    </a:p>
                  </a:txBody>
                  <a:tcPr marR="19440"/>
                </a:tc>
                <a:tc>
                  <a:txBody>
                    <a:bodyPr/>
                    <a:lstStyle/>
                    <a:p>
                      <a:pPr marL="185738" marR="0" lvl="0" indent="-185738" algn="l" defTabSz="4572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GB" sz="1200" noProof="0" dirty="0">
                          <a:latin typeface="Arial" panose="020B0604020202020204" pitchFamily="34" charset="0"/>
                          <a:cs typeface="Arial" panose="020B0604020202020204" pitchFamily="34" charset="0"/>
                        </a:rPr>
                        <a:t>Time consuming – not practical in the clinic</a:t>
                      </a:r>
                    </a:p>
                    <a:p>
                      <a:pPr marL="185738" marR="0" lvl="0" indent="-185738" algn="l" defTabSz="4572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GB" sz="1200" noProof="0" dirty="0">
                          <a:effectLst/>
                          <a:latin typeface="Arial" panose="020B0604020202020204" pitchFamily="34" charset="0"/>
                          <a:cs typeface="Arial" panose="020B0604020202020204" pitchFamily="34" charset="0"/>
                        </a:rPr>
                        <a:t>Intrusive for the patient</a:t>
                      </a:r>
                    </a:p>
                    <a:p>
                      <a:pPr marL="185738" marR="0" lvl="0" indent="-185738" algn="l" defTabSz="4572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GB" sz="1200" noProof="0" dirty="0">
                          <a:effectLst/>
                          <a:latin typeface="Arial" panose="020B0604020202020204" pitchFamily="34" charset="0"/>
                          <a:cs typeface="Arial" panose="020B0604020202020204" pitchFamily="34" charset="0"/>
                        </a:rPr>
                        <a:t>Dependent on external variables such as assessor’s visual acuity, skin quality, and office lighting</a:t>
                      </a:r>
                    </a:p>
                    <a:p>
                      <a:pPr marL="185738" marR="0" lvl="0" indent="-185738" algn="l" defTabSz="4572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GB" sz="1200" noProof="0" dirty="0">
                          <a:effectLst/>
                          <a:latin typeface="Arial" panose="020B0604020202020204" pitchFamily="34" charset="0"/>
                          <a:cs typeface="Arial" panose="020B0604020202020204" pitchFamily="34" charset="0"/>
                        </a:rPr>
                        <a:t>Counting requires specialist knowledge and training to administer</a:t>
                      </a:r>
                    </a:p>
                    <a:p>
                      <a:pPr marL="185738" marR="0" lvl="0" indent="-185738" algn="l" defTabSz="4572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GB" sz="1200" noProof="0" dirty="0">
                          <a:effectLst/>
                          <a:latin typeface="Arial" panose="020B0604020202020204" pitchFamily="34" charset="0"/>
                          <a:cs typeface="Arial" panose="020B0604020202020204" pitchFamily="34" charset="0"/>
                        </a:rPr>
                        <a:t>Does not capture various clinical aspects of symptoms including concentration, distribution and size of lesions, or skin redness</a:t>
                      </a:r>
                    </a:p>
                  </a:txBody>
                  <a:tcPr marR="19440"/>
                </a:tc>
                <a:tc>
                  <a:txBody>
                    <a:bodyPr/>
                    <a:lstStyle/>
                    <a:p>
                      <a:pPr marL="185738" marR="0" lvl="0" indent="-185738" algn="l" defTabSz="4572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GB" sz="1200" noProof="0" dirty="0">
                          <a:latin typeface="Arial" panose="020B0604020202020204" pitchFamily="34" charset="0"/>
                          <a:cs typeface="Arial" panose="020B0604020202020204" pitchFamily="34" charset="0"/>
                        </a:rPr>
                        <a:t>Difficulty with standardisation</a:t>
                      </a:r>
                    </a:p>
                    <a:p>
                      <a:pPr marL="185738" marR="0" lvl="0" indent="-185738" algn="l" defTabSz="4572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GB" sz="1200" noProof="0" dirty="0">
                          <a:effectLst/>
                          <a:latin typeface="Arial" panose="020B0604020202020204" pitchFamily="34" charset="0"/>
                          <a:cs typeface="Arial" panose="020B0604020202020204" pitchFamily="34" charset="0"/>
                        </a:rPr>
                        <a:t>Requires expensive equipment</a:t>
                      </a:r>
                    </a:p>
                    <a:p>
                      <a:pPr marL="185738" marR="0" lvl="0" indent="-185738" algn="l" defTabSz="4572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GB" sz="1200" noProof="0" dirty="0">
                          <a:effectLst/>
                          <a:latin typeface="Arial" panose="020B0604020202020204" pitchFamily="34" charset="0"/>
                          <a:cs typeface="Arial" panose="020B0604020202020204" pitchFamily="34" charset="0"/>
                        </a:rPr>
                        <a:t>Does not adequately detect small, noninflamed lesions</a:t>
                      </a:r>
                    </a:p>
                    <a:p>
                      <a:pPr marL="185738" marR="0" lvl="0" indent="-185738" algn="l" defTabSz="4572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GB" sz="1200" noProof="0" dirty="0">
                          <a:effectLst/>
                          <a:latin typeface="Arial" panose="020B0604020202020204" pitchFamily="34" charset="0"/>
                          <a:cs typeface="Arial" panose="020B0604020202020204" pitchFamily="34" charset="0"/>
                        </a:rPr>
                        <a:t>Two-dimensional images only – no account of palpation or lesion depth</a:t>
                      </a:r>
                    </a:p>
                  </a:txBody>
                  <a:tcPr marR="19440"/>
                </a:tc>
                <a:extLst>
                  <a:ext uri="{0D108BD9-81ED-4DB2-BD59-A6C34878D82A}">
                    <a16:rowId xmlns:a16="http://schemas.microsoft.com/office/drawing/2014/main" val="3990035561"/>
                  </a:ext>
                </a:extLst>
              </a:tr>
            </a:tbl>
          </a:graphicData>
        </a:graphic>
      </p:graphicFrame>
      <p:sp>
        <p:nvSpPr>
          <p:cNvPr id="3" name="Title 2">
            <a:extLst>
              <a:ext uri="{FF2B5EF4-FFF2-40B4-BE49-F238E27FC236}">
                <a16:creationId xmlns:a16="http://schemas.microsoft.com/office/drawing/2014/main" id="{C5B9E639-2583-00C0-C001-F4031C1B57BA}"/>
              </a:ext>
            </a:extLst>
          </p:cNvPr>
          <p:cNvSpPr>
            <a:spLocks noGrp="1"/>
          </p:cNvSpPr>
          <p:nvPr>
            <p:ph type="title"/>
          </p:nvPr>
        </p:nvSpPr>
        <p:spPr>
          <a:xfrm>
            <a:off x="619201" y="259200"/>
            <a:ext cx="10963199" cy="864000"/>
          </a:xfrm>
        </p:spPr>
        <p:txBody>
          <a:bodyPr>
            <a:normAutofit/>
          </a:bodyPr>
          <a:lstStyle/>
          <a:p>
            <a:r>
              <a:rPr lang="en-GB" noProof="0" dirty="0"/>
              <a:t>Acne severity is difficult to evaluate</a:t>
            </a:r>
            <a:br>
              <a:rPr lang="en-GB" noProof="0" dirty="0"/>
            </a:br>
            <a:r>
              <a:rPr lang="en-GB" sz="2200" spc="100" noProof="0" dirty="0">
                <a:solidFill>
                  <a:schemeClr val="accent1"/>
                </a:solidFill>
              </a:rPr>
              <a:t>There are over 20 grading systems</a:t>
            </a:r>
            <a:r>
              <a:rPr lang="en-GB" sz="2200" spc="100" baseline="30000" noProof="0" dirty="0">
                <a:solidFill>
                  <a:schemeClr val="accent1"/>
                </a:solidFill>
              </a:rPr>
              <a:t>1,2</a:t>
            </a:r>
          </a:p>
        </p:txBody>
      </p:sp>
      <p:sp>
        <p:nvSpPr>
          <p:cNvPr id="4" name="Slide Number Placeholder 3">
            <a:extLst>
              <a:ext uri="{FF2B5EF4-FFF2-40B4-BE49-F238E27FC236}">
                <a16:creationId xmlns:a16="http://schemas.microsoft.com/office/drawing/2014/main" id="{A02383ED-691E-9160-1DEC-B557DB79D3CD}"/>
              </a:ext>
            </a:extLst>
          </p:cNvPr>
          <p:cNvSpPr>
            <a:spLocks noGrp="1"/>
          </p:cNvSpPr>
          <p:nvPr>
            <p:ph type="sldNum" sz="quarter" idx="4"/>
          </p:nvPr>
        </p:nvSpPr>
        <p:spPr>
          <a:xfrm>
            <a:off x="10800523" y="6428359"/>
            <a:ext cx="781877" cy="365125"/>
          </a:xfrm>
        </p:spPr>
        <p:txBody>
          <a:bodyPr/>
          <a:lstStyle/>
          <a:p>
            <a:fld id="{FCE43C0F-8A7B-3A4B-9DB5-B3472E36E833}" type="slidenum">
              <a:rPr lang="en-GB" noProof="0" smtClean="0"/>
              <a:pPr/>
              <a:t>17</a:t>
            </a:fld>
            <a:endParaRPr lang="en-GB" noProof="0" dirty="0"/>
          </a:p>
        </p:txBody>
      </p:sp>
      <p:sp>
        <p:nvSpPr>
          <p:cNvPr id="11" name="Content Placeholder 10">
            <a:extLst>
              <a:ext uri="{FF2B5EF4-FFF2-40B4-BE49-F238E27FC236}">
                <a16:creationId xmlns:a16="http://schemas.microsoft.com/office/drawing/2014/main" id="{46E84CBD-46A9-5F41-5EB3-51F26C1A50DC}"/>
              </a:ext>
            </a:extLst>
          </p:cNvPr>
          <p:cNvSpPr>
            <a:spLocks noGrp="1"/>
          </p:cNvSpPr>
          <p:nvPr>
            <p:ph sz="quarter" idx="15"/>
          </p:nvPr>
        </p:nvSpPr>
        <p:spPr>
          <a:xfrm>
            <a:off x="620183" y="6356351"/>
            <a:ext cx="10180339" cy="365125"/>
          </a:xfrm>
        </p:spPr>
        <p:txBody>
          <a:bodyPr anchor="b" anchorCtr="0"/>
          <a:lstStyle/>
          <a:p>
            <a:endParaRPr lang="en-GB" noProof="0" dirty="0">
              <a:solidFill>
                <a:schemeClr val="tx2"/>
              </a:solidFill>
            </a:endParaRPr>
          </a:p>
          <a:p>
            <a:r>
              <a:rPr lang="en-GB" baseline="30000" noProof="0" dirty="0">
                <a:solidFill>
                  <a:schemeClr val="tx2"/>
                </a:solidFill>
              </a:rPr>
              <a:t>a</a:t>
            </a:r>
            <a:r>
              <a:rPr lang="en-GB" noProof="0" dirty="0">
                <a:solidFill>
                  <a:schemeClr val="tx2"/>
                </a:solidFill>
              </a:rPr>
              <a:t> i.e. number, type and size of lesions, and presence and coverage of inflammation, erythema and seborrhoea</a:t>
            </a:r>
          </a:p>
          <a:p>
            <a:r>
              <a:rPr lang="en-GB" noProof="0" dirty="0">
                <a:solidFill>
                  <a:schemeClr val="tx2"/>
                </a:solidFill>
              </a:rPr>
              <a:t>1. Agnew T, et al. J Clin Aesthet Dermatol. 2016;9(7):40-52; 2. Bae IH, et al. Ann Dermatol. 2024;36(2):65-73</a:t>
            </a:r>
          </a:p>
        </p:txBody>
      </p:sp>
      <p:pic>
        <p:nvPicPr>
          <p:cNvPr id="30" name="Graphic 29" descr="Camera">
            <a:extLst>
              <a:ext uri="{FF2B5EF4-FFF2-40B4-BE49-F238E27FC236}">
                <a16:creationId xmlns:a16="http://schemas.microsoft.com/office/drawing/2014/main" id="{BF6FC71F-6FA8-6B4C-59A8-3BA3D306472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84432" y="1562296"/>
            <a:ext cx="1337102" cy="1337102"/>
          </a:xfrm>
          <a:prstGeom prst="rect">
            <a:avLst/>
          </a:prstGeom>
        </p:spPr>
      </p:pic>
      <p:pic>
        <p:nvPicPr>
          <p:cNvPr id="27" name="Graphic 26" descr="Abacus with solid fill">
            <a:extLst>
              <a:ext uri="{FF2B5EF4-FFF2-40B4-BE49-F238E27FC236}">
                <a16:creationId xmlns:a16="http://schemas.microsoft.com/office/drawing/2014/main" id="{D22CB88B-3435-0EA6-5E1D-8D144778F01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31548" y="1577682"/>
            <a:ext cx="1337102" cy="1337102"/>
          </a:xfrm>
          <a:prstGeom prst="rect">
            <a:avLst/>
          </a:prstGeom>
        </p:spPr>
      </p:pic>
      <p:pic>
        <p:nvPicPr>
          <p:cNvPr id="32" name="Graphic 31" descr="Network">
            <a:extLst>
              <a:ext uri="{FF2B5EF4-FFF2-40B4-BE49-F238E27FC236}">
                <a16:creationId xmlns:a16="http://schemas.microsoft.com/office/drawing/2014/main" id="{A9CC095E-1805-21F1-0FC5-663E6BE1115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843213" y="1577682"/>
            <a:ext cx="1306330" cy="1306330"/>
          </a:xfrm>
          <a:prstGeom prst="rect">
            <a:avLst/>
          </a:prstGeom>
        </p:spPr>
      </p:pic>
    </p:spTree>
    <p:extLst>
      <p:ext uri="{BB962C8B-B14F-4D97-AF65-F5344CB8AC3E}">
        <p14:creationId xmlns:p14="http://schemas.microsoft.com/office/powerpoint/2010/main" val="3383685621"/>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B72300-44E7-2806-FB47-FFA037685DC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ABF7182-ABF3-5CA7-30C5-ACAC34D0DB35}"/>
              </a:ext>
            </a:extLst>
          </p:cNvPr>
          <p:cNvSpPr>
            <a:spLocks noGrp="1"/>
          </p:cNvSpPr>
          <p:nvPr>
            <p:ph type="title"/>
          </p:nvPr>
        </p:nvSpPr>
        <p:spPr>
          <a:xfrm>
            <a:off x="619201" y="259200"/>
            <a:ext cx="10963199" cy="864000"/>
          </a:xfrm>
        </p:spPr>
        <p:txBody>
          <a:bodyPr>
            <a:normAutofit/>
          </a:bodyPr>
          <a:lstStyle/>
          <a:p>
            <a:r>
              <a:rPr lang="en-GB" noProof="0" dirty="0"/>
              <a:t>Acne severities</a:t>
            </a:r>
            <a:br>
              <a:rPr lang="en-GB" noProof="0" dirty="0"/>
            </a:br>
            <a:r>
              <a:rPr lang="en-GB" sz="2200" spc="100" noProof="0" dirty="0">
                <a:solidFill>
                  <a:schemeClr val="accent1"/>
                </a:solidFill>
              </a:rPr>
              <a:t>Acne severity defined by NICE guideline</a:t>
            </a:r>
            <a:r>
              <a:rPr lang="en-GB" sz="2200" spc="100" baseline="30000" noProof="0" dirty="0">
                <a:solidFill>
                  <a:schemeClr val="accent1"/>
                </a:solidFill>
              </a:rPr>
              <a:t>1</a:t>
            </a:r>
          </a:p>
        </p:txBody>
      </p:sp>
      <p:sp>
        <p:nvSpPr>
          <p:cNvPr id="4" name="Slide Number Placeholder 3">
            <a:extLst>
              <a:ext uri="{FF2B5EF4-FFF2-40B4-BE49-F238E27FC236}">
                <a16:creationId xmlns:a16="http://schemas.microsoft.com/office/drawing/2014/main" id="{B802F5A1-D317-E742-E99C-AFAADF5E2FD8}"/>
              </a:ext>
            </a:extLst>
          </p:cNvPr>
          <p:cNvSpPr>
            <a:spLocks noGrp="1"/>
          </p:cNvSpPr>
          <p:nvPr>
            <p:ph type="sldNum" sz="quarter" idx="4"/>
          </p:nvPr>
        </p:nvSpPr>
        <p:spPr>
          <a:xfrm>
            <a:off x="10800523" y="6428359"/>
            <a:ext cx="781877" cy="365125"/>
          </a:xfrm>
        </p:spPr>
        <p:txBody>
          <a:bodyPr/>
          <a:lstStyle/>
          <a:p>
            <a:fld id="{FCE43C0F-8A7B-3A4B-9DB5-B3472E36E833}" type="slidenum">
              <a:rPr lang="en-GB" noProof="0" smtClean="0"/>
              <a:pPr/>
              <a:t>18</a:t>
            </a:fld>
            <a:endParaRPr lang="en-GB" noProof="0" dirty="0"/>
          </a:p>
        </p:txBody>
      </p:sp>
      <p:sp>
        <p:nvSpPr>
          <p:cNvPr id="11" name="Content Placeholder 10">
            <a:extLst>
              <a:ext uri="{FF2B5EF4-FFF2-40B4-BE49-F238E27FC236}">
                <a16:creationId xmlns:a16="http://schemas.microsoft.com/office/drawing/2014/main" id="{BD1C93F3-2F4A-56D7-979A-4F7303EBE5A5}"/>
              </a:ext>
            </a:extLst>
          </p:cNvPr>
          <p:cNvSpPr>
            <a:spLocks noGrp="1"/>
          </p:cNvSpPr>
          <p:nvPr>
            <p:ph sz="quarter" idx="15"/>
          </p:nvPr>
        </p:nvSpPr>
        <p:spPr>
          <a:xfrm>
            <a:off x="620183" y="6356351"/>
            <a:ext cx="10180339" cy="365125"/>
          </a:xfrm>
        </p:spPr>
        <p:txBody>
          <a:bodyPr/>
          <a:lstStyle/>
          <a:p>
            <a:r>
              <a:rPr lang="en-GB" noProof="0" dirty="0"/>
              <a:t>1. National Institute for Health and Care Excellence. Acne vulgaris: management NICE guideline [NG198]. Available at: </a:t>
            </a:r>
            <a:r>
              <a:rPr lang="en-GB" noProof="0" dirty="0">
                <a:hlinkClick r:id="rId2">
                  <a:extLst>
                    <a:ext uri="{A12FA001-AC4F-418D-AE19-62706E023703}">
                      <ahyp:hlinkClr xmlns:ahyp="http://schemas.microsoft.com/office/drawing/2018/hyperlinkcolor" val="tx"/>
                    </a:ext>
                  </a:extLst>
                </a:hlinkClick>
              </a:rPr>
              <a:t>www.nice.org;</a:t>
            </a:r>
          </a:p>
          <a:p>
            <a:r>
              <a:rPr lang="en-GB" noProof="0" dirty="0"/>
              <a:t>2. Bhate K, Williams HC. Br J Dermatol. 2013;168(3):474-85</a:t>
            </a:r>
            <a:endParaRPr lang="en-GB" noProof="0" dirty="0">
              <a:solidFill>
                <a:srgbClr val="0000FF"/>
              </a:solidFill>
            </a:endParaRPr>
          </a:p>
        </p:txBody>
      </p:sp>
      <p:sp>
        <p:nvSpPr>
          <p:cNvPr id="8" name="Google Shape;3140;p97">
            <a:extLst>
              <a:ext uri="{FF2B5EF4-FFF2-40B4-BE49-F238E27FC236}">
                <a16:creationId xmlns:a16="http://schemas.microsoft.com/office/drawing/2014/main" id="{30042CA7-320D-037D-9FF9-4ECF83497CFA}"/>
              </a:ext>
            </a:extLst>
          </p:cNvPr>
          <p:cNvSpPr/>
          <p:nvPr/>
        </p:nvSpPr>
        <p:spPr>
          <a:xfrm>
            <a:off x="2755630" y="5110627"/>
            <a:ext cx="7416823" cy="707856"/>
          </a:xfrm>
          <a:prstGeom prst="roundRect">
            <a:avLst>
              <a:gd name="adj" fmla="val 13263"/>
            </a:avLst>
          </a:prstGeom>
          <a:solidFill>
            <a:srgbClr val="EDCFCF">
              <a:alpha val="2793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lang="en-GB" sz="1800" b="0" i="0" u="none" strike="noStrike" cap="none" noProof="0" dirty="0">
              <a:solidFill>
                <a:schemeClr val="lt1"/>
              </a:solidFill>
              <a:latin typeface="Poppins"/>
              <a:ea typeface="Poppins"/>
              <a:cs typeface="Poppins"/>
              <a:sym typeface="Poppins"/>
            </a:endParaRPr>
          </a:p>
        </p:txBody>
      </p:sp>
      <p:sp>
        <p:nvSpPr>
          <p:cNvPr id="9" name="Google Shape;3141;p97">
            <a:extLst>
              <a:ext uri="{FF2B5EF4-FFF2-40B4-BE49-F238E27FC236}">
                <a16:creationId xmlns:a16="http://schemas.microsoft.com/office/drawing/2014/main" id="{D5C87279-874B-1C32-7B31-4016151962F5}"/>
              </a:ext>
            </a:extLst>
          </p:cNvPr>
          <p:cNvSpPr txBox="1"/>
          <p:nvPr/>
        </p:nvSpPr>
        <p:spPr>
          <a:xfrm>
            <a:off x="4453228" y="5122324"/>
            <a:ext cx="5503836" cy="707856"/>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700" b="1" noProof="0" dirty="0">
                <a:solidFill>
                  <a:schemeClr val="accent1"/>
                </a:solidFill>
                <a:latin typeface="Arial" panose="020B0604020202020204" pitchFamily="34" charset="0"/>
                <a:ea typeface="Lato"/>
                <a:cs typeface="Arial" panose="020B0604020202020204" pitchFamily="34" charset="0"/>
                <a:sym typeface="Lato"/>
              </a:rPr>
              <a:t>of young people suffer from moderate-to-severe acne</a:t>
            </a:r>
            <a:r>
              <a:rPr lang="en-GB" sz="1700" b="1" baseline="30000" noProof="0" dirty="0">
                <a:solidFill>
                  <a:schemeClr val="accent1"/>
                </a:solidFill>
                <a:latin typeface="Arial" panose="020B0604020202020204" pitchFamily="34" charset="0"/>
                <a:ea typeface="Lato"/>
                <a:cs typeface="Arial" panose="020B0604020202020204" pitchFamily="34" charset="0"/>
                <a:sym typeface="Lato"/>
              </a:rPr>
              <a:t>2</a:t>
            </a:r>
            <a:r>
              <a:rPr lang="en-GB" sz="1700" b="1" noProof="0" dirty="0">
                <a:solidFill>
                  <a:schemeClr val="accent1"/>
                </a:solidFill>
                <a:latin typeface="Arial" panose="020B0604020202020204" pitchFamily="34" charset="0"/>
                <a:ea typeface="Lato"/>
                <a:cs typeface="Arial" panose="020B0604020202020204" pitchFamily="34" charset="0"/>
                <a:sym typeface="Lato"/>
              </a:rPr>
              <a:t> and need adequate treatment</a:t>
            </a:r>
            <a:endParaRPr lang="en-GB" sz="1700" b="1" noProof="0" dirty="0">
              <a:solidFill>
                <a:schemeClr val="dk1"/>
              </a:solidFill>
              <a:latin typeface="Arial" panose="020B0604020202020204" pitchFamily="34" charset="0"/>
              <a:ea typeface="Lato"/>
              <a:cs typeface="Arial" panose="020B0604020202020204" pitchFamily="34" charset="0"/>
              <a:sym typeface="Lato"/>
            </a:endParaRPr>
          </a:p>
        </p:txBody>
      </p:sp>
      <p:sp>
        <p:nvSpPr>
          <p:cNvPr id="10" name="Google Shape;3142;p97">
            <a:extLst>
              <a:ext uri="{FF2B5EF4-FFF2-40B4-BE49-F238E27FC236}">
                <a16:creationId xmlns:a16="http://schemas.microsoft.com/office/drawing/2014/main" id="{1CADB2AC-3341-A372-5D1B-3F8D24694CBE}"/>
              </a:ext>
            </a:extLst>
          </p:cNvPr>
          <p:cNvSpPr txBox="1"/>
          <p:nvPr/>
        </p:nvSpPr>
        <p:spPr>
          <a:xfrm>
            <a:off x="3123816" y="5047915"/>
            <a:ext cx="1329412" cy="800189"/>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4000" b="1" noProof="0" dirty="0">
                <a:solidFill>
                  <a:schemeClr val="accent1"/>
                </a:solidFill>
                <a:latin typeface="Arial" panose="020B0604020202020204" pitchFamily="34" charset="0"/>
                <a:ea typeface="Lato Black"/>
                <a:cs typeface="Arial" panose="020B0604020202020204" pitchFamily="34" charset="0"/>
                <a:sym typeface="Lato Black"/>
              </a:rPr>
              <a:t>20%</a:t>
            </a:r>
            <a:endParaRPr lang="en-GB" sz="4000" b="1" noProof="0" dirty="0">
              <a:solidFill>
                <a:schemeClr val="dk1"/>
              </a:solidFill>
              <a:latin typeface="Arial" panose="020B0604020202020204" pitchFamily="34" charset="0"/>
              <a:ea typeface="Lato Black"/>
              <a:cs typeface="Arial" panose="020B0604020202020204" pitchFamily="34" charset="0"/>
              <a:sym typeface="Lato Black"/>
            </a:endParaRPr>
          </a:p>
        </p:txBody>
      </p:sp>
      <p:grpSp>
        <p:nvGrpSpPr>
          <p:cNvPr id="12" name="Group 11">
            <a:extLst>
              <a:ext uri="{FF2B5EF4-FFF2-40B4-BE49-F238E27FC236}">
                <a16:creationId xmlns:a16="http://schemas.microsoft.com/office/drawing/2014/main" id="{C606D25E-8A26-DEA8-004F-BF8822F4353C}"/>
              </a:ext>
            </a:extLst>
          </p:cNvPr>
          <p:cNvGrpSpPr/>
          <p:nvPr/>
        </p:nvGrpSpPr>
        <p:grpSpPr>
          <a:xfrm>
            <a:off x="2755630" y="1412776"/>
            <a:ext cx="7416824" cy="3482596"/>
            <a:chOff x="377825" y="1667064"/>
            <a:chExt cx="8388350" cy="2167947"/>
          </a:xfrm>
        </p:grpSpPr>
        <p:sp>
          <p:nvSpPr>
            <p:cNvPr id="13" name="Freeform 19">
              <a:extLst>
                <a:ext uri="{FF2B5EF4-FFF2-40B4-BE49-F238E27FC236}">
                  <a16:creationId xmlns:a16="http://schemas.microsoft.com/office/drawing/2014/main" id="{512F3183-DEAD-910A-357B-16F271608560}"/>
                </a:ext>
              </a:extLst>
            </p:cNvPr>
            <p:cNvSpPr/>
            <p:nvPr/>
          </p:nvSpPr>
          <p:spPr>
            <a:xfrm>
              <a:off x="377825" y="1858944"/>
              <a:ext cx="8388350" cy="941850"/>
            </a:xfrm>
            <a:custGeom>
              <a:avLst/>
              <a:gdLst>
                <a:gd name="connsiteX0" fmla="*/ 0 w 8388350"/>
                <a:gd name="connsiteY0" fmla="*/ 0 h 941850"/>
                <a:gd name="connsiteX1" fmla="*/ 8388350 w 8388350"/>
                <a:gd name="connsiteY1" fmla="*/ 0 h 941850"/>
                <a:gd name="connsiteX2" fmla="*/ 8388350 w 8388350"/>
                <a:gd name="connsiteY2" fmla="*/ 941850 h 941850"/>
                <a:gd name="connsiteX3" fmla="*/ 0 w 8388350"/>
                <a:gd name="connsiteY3" fmla="*/ 941850 h 941850"/>
                <a:gd name="connsiteX4" fmla="*/ 0 w 8388350"/>
                <a:gd name="connsiteY4" fmla="*/ 0 h 941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8350" h="941850">
                  <a:moveTo>
                    <a:pt x="0" y="0"/>
                  </a:moveTo>
                  <a:lnTo>
                    <a:pt x="8388350" y="0"/>
                  </a:lnTo>
                  <a:lnTo>
                    <a:pt x="8388350" y="941850"/>
                  </a:lnTo>
                  <a:lnTo>
                    <a:pt x="0" y="941850"/>
                  </a:lnTo>
                  <a:lnTo>
                    <a:pt x="0" y="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68039" tIns="361019" rIns="756000" bIns="123275" numCol="1" spcCol="1270" anchor="t" anchorCtr="0">
              <a:noAutofit/>
            </a:bodyPr>
            <a:lstStyle/>
            <a:p>
              <a:pPr marL="273050" lvl="1" indent="-273050" defTabSz="770447">
                <a:lnSpc>
                  <a:spcPct val="90000"/>
                </a:lnSpc>
                <a:spcBef>
                  <a:spcPct val="0"/>
                </a:spcBef>
                <a:spcAft>
                  <a:spcPct val="15000"/>
                </a:spcAft>
                <a:buClr>
                  <a:schemeClr val="accent1"/>
                </a:buClr>
                <a:buChar char="•"/>
              </a:pPr>
              <a:r>
                <a:rPr lang="en-GB" noProof="0" dirty="0">
                  <a:solidFill>
                    <a:srgbClr val="505050"/>
                  </a:solidFill>
                  <a:latin typeface="Arial" panose="020B0604020202020204" pitchFamily="34" charset="0"/>
                  <a:cs typeface="Arial" panose="020B0604020202020204" pitchFamily="34" charset="0"/>
                </a:rPr>
                <a:t>Any number of non-inflammatory lesions (comedones)</a:t>
              </a:r>
            </a:p>
            <a:p>
              <a:pPr marL="273050" lvl="1" indent="-273050" defTabSz="770447">
                <a:lnSpc>
                  <a:spcPct val="90000"/>
                </a:lnSpc>
                <a:spcBef>
                  <a:spcPct val="0"/>
                </a:spcBef>
                <a:spcAft>
                  <a:spcPct val="15000"/>
                </a:spcAft>
                <a:buClr>
                  <a:schemeClr val="accent1"/>
                </a:buClr>
                <a:buChar char="•"/>
              </a:pPr>
              <a:r>
                <a:rPr lang="en-GB" noProof="0" dirty="0">
                  <a:solidFill>
                    <a:srgbClr val="505050"/>
                  </a:solidFill>
                  <a:latin typeface="Arial" panose="020B0604020202020204" pitchFamily="34" charset="0"/>
                  <a:cs typeface="Arial" panose="020B0604020202020204" pitchFamily="34" charset="0"/>
                </a:rPr>
                <a:t>Up to 34 inflammatory lesions with or without non-inflammatory lesions in the whole face</a:t>
              </a:r>
            </a:p>
            <a:p>
              <a:pPr marL="273050" lvl="1" indent="-273050" defTabSz="770447">
                <a:lnSpc>
                  <a:spcPct val="90000"/>
                </a:lnSpc>
                <a:spcBef>
                  <a:spcPct val="0"/>
                </a:spcBef>
                <a:spcAft>
                  <a:spcPct val="15000"/>
                </a:spcAft>
                <a:buClr>
                  <a:schemeClr val="accent1"/>
                </a:buClr>
                <a:buChar char="•"/>
              </a:pPr>
              <a:r>
                <a:rPr lang="en-GB" noProof="0" dirty="0">
                  <a:solidFill>
                    <a:srgbClr val="505050"/>
                  </a:solidFill>
                  <a:latin typeface="Arial" panose="020B0604020202020204" pitchFamily="34" charset="0"/>
                  <a:cs typeface="Arial" panose="020B0604020202020204" pitchFamily="34" charset="0"/>
                </a:rPr>
                <a:t>Up to two nodules</a:t>
              </a:r>
            </a:p>
          </p:txBody>
        </p:sp>
        <p:sp>
          <p:nvSpPr>
            <p:cNvPr id="14" name="Rounded Rectangle 20">
              <a:extLst>
                <a:ext uri="{FF2B5EF4-FFF2-40B4-BE49-F238E27FC236}">
                  <a16:creationId xmlns:a16="http://schemas.microsoft.com/office/drawing/2014/main" id="{9796E1C8-A0AA-7A84-B201-5B5B68587B52}"/>
                </a:ext>
              </a:extLst>
            </p:cNvPr>
            <p:cNvSpPr/>
            <p:nvPr/>
          </p:nvSpPr>
          <p:spPr>
            <a:xfrm>
              <a:off x="797242" y="1667064"/>
              <a:ext cx="7830995" cy="383760"/>
            </a:xfrm>
            <a:prstGeom prst="roundRect">
              <a:avLst>
                <a:gd name="adj" fmla="val 28834"/>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20901" tIns="24979" rIns="320901" bIns="24979" numCol="1" spcCol="1270" anchor="ctr" anchorCtr="0">
              <a:noAutofit/>
            </a:bodyPr>
            <a:lstStyle/>
            <a:p>
              <a:pPr defTabSz="770447">
                <a:lnSpc>
                  <a:spcPct val="90000"/>
                </a:lnSpc>
                <a:spcBef>
                  <a:spcPct val="0"/>
                </a:spcBef>
                <a:spcAft>
                  <a:spcPct val="35000"/>
                </a:spcAft>
              </a:pPr>
              <a:r>
                <a:rPr lang="en-GB" sz="1867" noProof="0" dirty="0">
                  <a:solidFill>
                    <a:schemeClr val="bg1"/>
                  </a:solidFill>
                  <a:latin typeface="Arial" panose="020B0604020202020204" pitchFamily="34" charset="0"/>
                  <a:cs typeface="Arial" panose="020B0604020202020204" pitchFamily="34" charset="0"/>
                </a:rPr>
                <a:t>For </a:t>
              </a:r>
              <a:r>
                <a:rPr lang="en-GB" sz="1867" b="1" noProof="0" dirty="0">
                  <a:solidFill>
                    <a:schemeClr val="bg1"/>
                  </a:solidFill>
                  <a:latin typeface="Arial" panose="020B0604020202020204" pitchFamily="34" charset="0"/>
                  <a:cs typeface="Arial" panose="020B0604020202020204" pitchFamily="34" charset="0"/>
                </a:rPr>
                <a:t>mild-to-moderate</a:t>
              </a:r>
              <a:r>
                <a:rPr lang="en-GB" sz="1867" noProof="0" dirty="0">
                  <a:solidFill>
                    <a:schemeClr val="bg1"/>
                  </a:solidFill>
                  <a:latin typeface="Arial" panose="020B0604020202020204" pitchFamily="34" charset="0"/>
                  <a:cs typeface="Arial" panose="020B0604020202020204" pitchFamily="34" charset="0"/>
                </a:rPr>
                <a:t> acne, this includes people who have 1 or more of:</a:t>
              </a:r>
            </a:p>
          </p:txBody>
        </p:sp>
        <p:sp>
          <p:nvSpPr>
            <p:cNvPr id="15" name="Freeform 21">
              <a:extLst>
                <a:ext uri="{FF2B5EF4-FFF2-40B4-BE49-F238E27FC236}">
                  <a16:creationId xmlns:a16="http://schemas.microsoft.com/office/drawing/2014/main" id="{6D2D161F-2E4E-50E8-DEF8-3CF3B1CD7193}"/>
                </a:ext>
              </a:extLst>
            </p:cNvPr>
            <p:cNvSpPr/>
            <p:nvPr/>
          </p:nvSpPr>
          <p:spPr>
            <a:xfrm>
              <a:off x="377825" y="3062874"/>
              <a:ext cx="8388350" cy="772137"/>
            </a:xfrm>
            <a:custGeom>
              <a:avLst/>
              <a:gdLst>
                <a:gd name="connsiteX0" fmla="*/ 0 w 8388350"/>
                <a:gd name="connsiteY0" fmla="*/ 0 h 737100"/>
                <a:gd name="connsiteX1" fmla="*/ 8388350 w 8388350"/>
                <a:gd name="connsiteY1" fmla="*/ 0 h 737100"/>
                <a:gd name="connsiteX2" fmla="*/ 8388350 w 8388350"/>
                <a:gd name="connsiteY2" fmla="*/ 737100 h 737100"/>
                <a:gd name="connsiteX3" fmla="*/ 0 w 8388350"/>
                <a:gd name="connsiteY3" fmla="*/ 737100 h 737100"/>
                <a:gd name="connsiteX4" fmla="*/ 0 w 8388350"/>
                <a:gd name="connsiteY4" fmla="*/ 0 h 737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8350" h="737100">
                  <a:moveTo>
                    <a:pt x="0" y="0"/>
                  </a:moveTo>
                  <a:lnTo>
                    <a:pt x="8388350" y="0"/>
                  </a:lnTo>
                  <a:lnTo>
                    <a:pt x="8388350" y="737100"/>
                  </a:lnTo>
                  <a:lnTo>
                    <a:pt x="0" y="737100"/>
                  </a:lnTo>
                  <a:lnTo>
                    <a:pt x="0" y="0"/>
                  </a:lnTo>
                  <a:close/>
                </a:path>
              </a:pathLst>
            </a:custGeom>
            <a:ln>
              <a:solidFill>
                <a:schemeClr val="accent2"/>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68039" tIns="361019" rIns="868039" bIns="123275" numCol="1" spcCol="1270" anchor="t" anchorCtr="0">
              <a:noAutofit/>
            </a:bodyPr>
            <a:lstStyle/>
            <a:p>
              <a:pPr marL="273050" lvl="1" indent="-273050" defTabSz="770447">
                <a:lnSpc>
                  <a:spcPct val="90000"/>
                </a:lnSpc>
                <a:spcBef>
                  <a:spcPct val="0"/>
                </a:spcBef>
                <a:spcAft>
                  <a:spcPct val="15000"/>
                </a:spcAft>
                <a:buClr>
                  <a:schemeClr val="accent1"/>
                </a:buClr>
                <a:buChar char="•"/>
              </a:pPr>
              <a:r>
                <a:rPr lang="en-GB" noProof="0" dirty="0">
                  <a:solidFill>
                    <a:srgbClr val="505050"/>
                  </a:solidFill>
                  <a:latin typeface="Arial" panose="020B0604020202020204" pitchFamily="34" charset="0"/>
                  <a:cs typeface="Arial" panose="020B0604020202020204" pitchFamily="34" charset="0"/>
                </a:rPr>
                <a:t>35 or more inflammatory lesions (with or without non-inflammatory lesions) </a:t>
              </a:r>
            </a:p>
            <a:p>
              <a:pPr marL="273050" lvl="1" indent="-273050" defTabSz="770447">
                <a:lnSpc>
                  <a:spcPct val="90000"/>
                </a:lnSpc>
                <a:spcBef>
                  <a:spcPct val="0"/>
                </a:spcBef>
                <a:spcAft>
                  <a:spcPct val="15000"/>
                </a:spcAft>
                <a:buClr>
                  <a:schemeClr val="accent1"/>
                </a:buClr>
                <a:buChar char="•"/>
              </a:pPr>
              <a:r>
                <a:rPr lang="en-GB" noProof="0" dirty="0">
                  <a:solidFill>
                    <a:srgbClr val="505050"/>
                  </a:solidFill>
                  <a:latin typeface="Arial" panose="020B0604020202020204" pitchFamily="34" charset="0"/>
                  <a:cs typeface="Arial" panose="020B0604020202020204" pitchFamily="34" charset="0"/>
                </a:rPr>
                <a:t>Three or more nodules</a:t>
              </a:r>
            </a:p>
          </p:txBody>
        </p:sp>
        <p:sp>
          <p:nvSpPr>
            <p:cNvPr id="16" name="Rounded Rectangle 22">
              <a:extLst>
                <a:ext uri="{FF2B5EF4-FFF2-40B4-BE49-F238E27FC236}">
                  <a16:creationId xmlns:a16="http://schemas.microsoft.com/office/drawing/2014/main" id="{B8BFA578-ED55-591F-A8E4-6C268C2D0C63}"/>
                </a:ext>
              </a:extLst>
            </p:cNvPr>
            <p:cNvSpPr/>
            <p:nvPr/>
          </p:nvSpPr>
          <p:spPr>
            <a:xfrm>
              <a:off x="797241" y="2870994"/>
              <a:ext cx="7830995" cy="383760"/>
            </a:xfrm>
            <a:prstGeom prst="roundRect">
              <a:avLst>
                <a:gd name="adj" fmla="val 29848"/>
              </a:avLst>
            </a:prstGeom>
            <a:solidFill>
              <a:schemeClr val="accent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20901" tIns="24979" rIns="320901" bIns="24979" numCol="1" spcCol="1270" anchor="ctr" anchorCtr="0">
              <a:noAutofit/>
            </a:bodyPr>
            <a:lstStyle/>
            <a:p>
              <a:pPr defTabSz="770447">
                <a:lnSpc>
                  <a:spcPct val="90000"/>
                </a:lnSpc>
                <a:spcBef>
                  <a:spcPct val="0"/>
                </a:spcBef>
                <a:spcAft>
                  <a:spcPct val="35000"/>
                </a:spcAft>
              </a:pPr>
              <a:r>
                <a:rPr lang="en-GB" sz="1867" noProof="0" dirty="0">
                  <a:solidFill>
                    <a:schemeClr val="bg1"/>
                  </a:solidFill>
                  <a:latin typeface="Arial" panose="020B0604020202020204" pitchFamily="34" charset="0"/>
                  <a:cs typeface="Arial" panose="020B0604020202020204" pitchFamily="34" charset="0"/>
                </a:rPr>
                <a:t>For </a:t>
              </a:r>
              <a:r>
                <a:rPr lang="en-GB" sz="1867" b="1" noProof="0" dirty="0">
                  <a:solidFill>
                    <a:schemeClr val="bg1"/>
                  </a:solidFill>
                  <a:latin typeface="Arial" panose="020B0604020202020204" pitchFamily="34" charset="0"/>
                  <a:cs typeface="Arial" panose="020B0604020202020204" pitchFamily="34" charset="0"/>
                </a:rPr>
                <a:t>moderate-to-severe</a:t>
              </a:r>
              <a:r>
                <a:rPr lang="en-GB" sz="1867" noProof="0" dirty="0">
                  <a:solidFill>
                    <a:schemeClr val="bg1"/>
                  </a:solidFill>
                  <a:latin typeface="Arial" panose="020B0604020202020204" pitchFamily="34" charset="0"/>
                  <a:cs typeface="Arial" panose="020B0604020202020204" pitchFamily="34" charset="0"/>
                </a:rPr>
                <a:t> acne, this include people who have either or both of:</a:t>
              </a:r>
            </a:p>
          </p:txBody>
        </p:sp>
      </p:grpSp>
      <p:sp>
        <p:nvSpPr>
          <p:cNvPr id="17" name="Rounded Rectangle 18">
            <a:extLst>
              <a:ext uri="{FF2B5EF4-FFF2-40B4-BE49-F238E27FC236}">
                <a16:creationId xmlns:a16="http://schemas.microsoft.com/office/drawing/2014/main" id="{88522A70-740F-D65E-4816-74C64901089F}"/>
              </a:ext>
            </a:extLst>
          </p:cNvPr>
          <p:cNvSpPr/>
          <p:nvPr/>
        </p:nvSpPr>
        <p:spPr>
          <a:xfrm>
            <a:off x="263352" y="3105089"/>
            <a:ext cx="2136895" cy="570991"/>
          </a:xfrm>
          <a:prstGeom prst="roundRect">
            <a:avLst>
              <a:gd name="adj" fmla="val 26806"/>
            </a:avLst>
          </a:prstGeom>
          <a:no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20901" tIns="24979" rIns="320901" bIns="24979" numCol="1" spcCol="1270" anchor="ctr" anchorCtr="0">
            <a:noAutofit/>
          </a:bodyPr>
          <a:lstStyle/>
          <a:p>
            <a:pPr algn="ctr" defTabSz="770447">
              <a:lnSpc>
                <a:spcPct val="90000"/>
              </a:lnSpc>
              <a:spcBef>
                <a:spcPct val="0"/>
              </a:spcBef>
              <a:spcAft>
                <a:spcPct val="35000"/>
              </a:spcAft>
            </a:pPr>
            <a:r>
              <a:rPr lang="en-GB" sz="1867" noProof="0" dirty="0">
                <a:solidFill>
                  <a:schemeClr val="accent1"/>
                </a:solidFill>
                <a:latin typeface="Arial" panose="020B0604020202020204" pitchFamily="34" charset="0"/>
                <a:cs typeface="Arial" panose="020B0604020202020204" pitchFamily="34" charset="0"/>
              </a:rPr>
              <a:t>Acne severity varies along a continuum</a:t>
            </a:r>
          </a:p>
        </p:txBody>
      </p:sp>
      <p:sp>
        <p:nvSpPr>
          <p:cNvPr id="18" name="Arrow: Down 17">
            <a:extLst>
              <a:ext uri="{FF2B5EF4-FFF2-40B4-BE49-F238E27FC236}">
                <a16:creationId xmlns:a16="http://schemas.microsoft.com/office/drawing/2014/main" id="{92445670-FD94-DCF5-F852-044A91238E0C}"/>
              </a:ext>
            </a:extLst>
          </p:cNvPr>
          <p:cNvSpPr/>
          <p:nvPr/>
        </p:nvSpPr>
        <p:spPr>
          <a:xfrm>
            <a:off x="1929117" y="1715029"/>
            <a:ext cx="785858" cy="3180343"/>
          </a:xfrm>
          <a:prstGeom prst="downArrow">
            <a:avLst/>
          </a:prstGeom>
          <a:gradFill>
            <a:gsLst>
              <a:gs pos="0">
                <a:schemeClr val="accent1">
                  <a:lumMod val="75000"/>
                </a:schemeClr>
              </a:gs>
              <a:gs pos="100000">
                <a:schemeClr val="accent1"/>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Tree>
    <p:extLst>
      <p:ext uri="{BB962C8B-B14F-4D97-AF65-F5344CB8AC3E}">
        <p14:creationId xmlns:p14="http://schemas.microsoft.com/office/powerpoint/2010/main" val="2682048285"/>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CB2AEE-CFA4-096C-C3A6-63B473549A9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35100B0-6358-391C-006E-FD25985E5D7F}"/>
              </a:ext>
            </a:extLst>
          </p:cNvPr>
          <p:cNvSpPr>
            <a:spLocks noGrp="1"/>
          </p:cNvSpPr>
          <p:nvPr>
            <p:ph type="title"/>
          </p:nvPr>
        </p:nvSpPr>
        <p:spPr>
          <a:xfrm>
            <a:off x="619201" y="259200"/>
            <a:ext cx="10963199" cy="864000"/>
          </a:xfrm>
        </p:spPr>
        <p:txBody>
          <a:bodyPr>
            <a:normAutofit/>
          </a:bodyPr>
          <a:lstStyle/>
          <a:p>
            <a:r>
              <a:rPr lang="en-GB" noProof="0" dirty="0"/>
              <a:t>Patient assessment</a:t>
            </a:r>
            <a:br>
              <a:rPr lang="en-GB" noProof="0" dirty="0"/>
            </a:br>
            <a:r>
              <a:rPr lang="en-GB" sz="2400" spc="100" noProof="0" dirty="0">
                <a:solidFill>
                  <a:schemeClr val="accent1"/>
                </a:solidFill>
              </a:rPr>
              <a:t>FACTORS POTENTIALLY INFLUENCING SEVERITY</a:t>
            </a:r>
          </a:p>
        </p:txBody>
      </p:sp>
      <p:sp>
        <p:nvSpPr>
          <p:cNvPr id="4" name="Slide Number Placeholder 3">
            <a:extLst>
              <a:ext uri="{FF2B5EF4-FFF2-40B4-BE49-F238E27FC236}">
                <a16:creationId xmlns:a16="http://schemas.microsoft.com/office/drawing/2014/main" id="{3B49736D-5574-5379-61DC-E5DC6D58274D}"/>
              </a:ext>
            </a:extLst>
          </p:cNvPr>
          <p:cNvSpPr>
            <a:spLocks noGrp="1"/>
          </p:cNvSpPr>
          <p:nvPr>
            <p:ph type="sldNum" sz="quarter" idx="4"/>
          </p:nvPr>
        </p:nvSpPr>
        <p:spPr>
          <a:xfrm>
            <a:off x="10800523" y="6428359"/>
            <a:ext cx="781877" cy="365125"/>
          </a:xfrm>
        </p:spPr>
        <p:txBody>
          <a:bodyPr/>
          <a:lstStyle/>
          <a:p>
            <a:fld id="{FCE43C0F-8A7B-3A4B-9DB5-B3472E36E833}" type="slidenum">
              <a:rPr lang="en-GB" noProof="0" smtClean="0"/>
              <a:pPr/>
              <a:t>19</a:t>
            </a:fld>
            <a:endParaRPr lang="en-GB" noProof="0" dirty="0"/>
          </a:p>
        </p:txBody>
      </p:sp>
      <p:sp>
        <p:nvSpPr>
          <p:cNvPr id="11" name="Content Placeholder 10">
            <a:extLst>
              <a:ext uri="{FF2B5EF4-FFF2-40B4-BE49-F238E27FC236}">
                <a16:creationId xmlns:a16="http://schemas.microsoft.com/office/drawing/2014/main" id="{06ED5178-33C5-2DA5-A306-51BA9E3E9F4B}"/>
              </a:ext>
            </a:extLst>
          </p:cNvPr>
          <p:cNvSpPr>
            <a:spLocks noGrp="1"/>
          </p:cNvSpPr>
          <p:nvPr>
            <p:ph sz="quarter" idx="15"/>
          </p:nvPr>
        </p:nvSpPr>
        <p:spPr>
          <a:xfrm>
            <a:off x="620183" y="6356351"/>
            <a:ext cx="10180339" cy="365125"/>
          </a:xfrm>
        </p:spPr>
        <p:txBody>
          <a:bodyPr anchor="b"/>
          <a:lstStyle/>
          <a:p>
            <a:r>
              <a:rPr lang="en-GB" noProof="0" dirty="0">
                <a:solidFill>
                  <a:schemeClr val="tx2"/>
                </a:solidFill>
              </a:rPr>
              <a:t>DHEAS, dehydroepiandrosterone sulfate</a:t>
            </a:r>
          </a:p>
          <a:p>
            <a:r>
              <a:rPr lang="en-GB" noProof="0" dirty="0">
                <a:solidFill>
                  <a:schemeClr val="tx2"/>
                </a:solidFill>
              </a:rPr>
              <a:t>1. Chew EW, et al. Clin Exp Dermatol. 1990;15(5):376-7; 2. Lucky, AW, et al. J Pediatr. 1997;130:30-9; 3. Sutaria AH, et al. Acne Vulgaris. [Updated 2023 Aug 17]. In: StatPearls [Internet]. Treasure Island (FL): StatPearls Publishing; 2025 Jan-. Available </a:t>
            </a:r>
            <a:r>
              <a:rPr lang="en-GB" noProof="0" dirty="0">
                <a:solidFill>
                  <a:schemeClr val="tx2"/>
                </a:solidFill>
                <a:hlinkClick r:id="rId2">
                  <a:extLst>
                    <a:ext uri="{A12FA001-AC4F-418D-AE19-62706E023703}">
                      <ahyp:hlinkClr xmlns:ahyp="http://schemas.microsoft.com/office/drawing/2018/hyperlinkcolor" val="tx"/>
                    </a:ext>
                  </a:extLst>
                </a:hlinkClick>
              </a:rPr>
              <a:t>here</a:t>
            </a:r>
            <a:r>
              <a:rPr lang="en-GB" noProof="0" dirty="0">
                <a:solidFill>
                  <a:schemeClr val="tx2"/>
                </a:solidFill>
              </a:rPr>
              <a:t> (accessed June 2025); 4. Lolis MS, et al. Med Clin North Am. 2009;93:1161-81; 5. Lucky AW. Dermatology. 1998;196:95-7; 6. Del Rosso JQ, Kircik L. J Dermatolog Treat. 2024;35(1):2296855; 7. Mourelatos K, et al. Br J Dermatol. 2007;156:22-31; </a:t>
            </a:r>
          </a:p>
        </p:txBody>
      </p:sp>
      <p:grpSp>
        <p:nvGrpSpPr>
          <p:cNvPr id="2" name="Group 1">
            <a:extLst>
              <a:ext uri="{FF2B5EF4-FFF2-40B4-BE49-F238E27FC236}">
                <a16:creationId xmlns:a16="http://schemas.microsoft.com/office/drawing/2014/main" id="{9F86AA33-E057-346A-CCEC-AEFDDDAEBA2F}"/>
              </a:ext>
            </a:extLst>
          </p:cNvPr>
          <p:cNvGrpSpPr/>
          <p:nvPr/>
        </p:nvGrpSpPr>
        <p:grpSpPr>
          <a:xfrm>
            <a:off x="631990" y="1927285"/>
            <a:ext cx="9023487" cy="3229907"/>
            <a:chOff x="1553640" y="1447619"/>
            <a:chExt cx="9023487" cy="3542478"/>
          </a:xfrm>
        </p:grpSpPr>
        <p:sp>
          <p:nvSpPr>
            <p:cNvPr id="12" name="Oval 11">
              <a:extLst>
                <a:ext uri="{FF2B5EF4-FFF2-40B4-BE49-F238E27FC236}">
                  <a16:creationId xmlns:a16="http://schemas.microsoft.com/office/drawing/2014/main" id="{9ED43195-8EA5-B230-0F0D-3C6B7526060A}"/>
                </a:ext>
              </a:extLst>
            </p:cNvPr>
            <p:cNvSpPr/>
            <p:nvPr/>
          </p:nvSpPr>
          <p:spPr>
            <a:xfrm>
              <a:off x="5279288" y="2011918"/>
              <a:ext cx="1572908" cy="1883973"/>
            </a:xfrm>
            <a:prstGeom prst="ellipse">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solidFill>
                  <a:schemeClr val="accent1"/>
                </a:solidFill>
              </a:endParaRPr>
            </a:p>
          </p:txBody>
        </p:sp>
        <p:sp>
          <p:nvSpPr>
            <p:cNvPr id="13" name="Rectangle: Rounded Corners 12">
              <a:extLst>
                <a:ext uri="{FF2B5EF4-FFF2-40B4-BE49-F238E27FC236}">
                  <a16:creationId xmlns:a16="http://schemas.microsoft.com/office/drawing/2014/main" id="{6A93742D-A9DB-666A-604D-CB97FBCFE6A9}"/>
                </a:ext>
              </a:extLst>
            </p:cNvPr>
            <p:cNvSpPr/>
            <p:nvPr/>
          </p:nvSpPr>
          <p:spPr>
            <a:xfrm>
              <a:off x="1553640" y="1447619"/>
              <a:ext cx="3268800" cy="996011"/>
            </a:xfrm>
            <a:prstGeom prst="roundRect">
              <a:avLst>
                <a:gd name="adj" fmla="val 6329"/>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b="1" noProof="0" dirty="0">
                  <a:solidFill>
                    <a:schemeClr val="tx2"/>
                  </a:solidFill>
                  <a:latin typeface="Arial" panose="020B0604020202020204" pitchFamily="34" charset="0"/>
                  <a:cs typeface="Arial" panose="020B0604020202020204" pitchFamily="34" charset="0"/>
                </a:rPr>
                <a:t>Personal factors</a:t>
              </a:r>
              <a:r>
                <a:rPr lang="en-GB" sz="2000" b="1" baseline="30000" noProof="0" dirty="0">
                  <a:solidFill>
                    <a:schemeClr val="tx2"/>
                  </a:solidFill>
                  <a:latin typeface="Arial" panose="020B0604020202020204" pitchFamily="34" charset="0"/>
                  <a:cs typeface="Arial" panose="020B0604020202020204" pitchFamily="34" charset="0"/>
                </a:rPr>
                <a:t>1,2</a:t>
              </a:r>
            </a:p>
            <a:p>
              <a:pPr marL="285750" indent="-285750">
                <a:buClr>
                  <a:schemeClr val="accent1"/>
                </a:buClr>
                <a:buFont typeface="Arial" panose="020B0604020202020204" pitchFamily="34" charset="0"/>
                <a:buChar char="•"/>
              </a:pPr>
              <a:r>
                <a:rPr lang="en-GB" sz="1600" noProof="0" dirty="0">
                  <a:solidFill>
                    <a:schemeClr val="tx2"/>
                  </a:solidFill>
                  <a:latin typeface="Arial" panose="020B0604020202020204" pitchFamily="34" charset="0"/>
                  <a:cs typeface="Arial" panose="020B0604020202020204" pitchFamily="34" charset="0"/>
                </a:rPr>
                <a:t>History of infantile acne</a:t>
              </a:r>
            </a:p>
            <a:p>
              <a:pPr marL="285750" indent="-285750">
                <a:buClr>
                  <a:schemeClr val="accent1"/>
                </a:buClr>
                <a:buFont typeface="Arial" panose="020B0604020202020204" pitchFamily="34" charset="0"/>
                <a:buChar char="•"/>
              </a:pPr>
              <a:r>
                <a:rPr lang="en-GB" sz="1600" noProof="0" dirty="0">
                  <a:solidFill>
                    <a:schemeClr val="tx2"/>
                  </a:solidFill>
                  <a:latin typeface="Arial" panose="020B0604020202020204" pitchFamily="34" charset="0"/>
                  <a:cs typeface="Arial" panose="020B0604020202020204" pitchFamily="34" charset="0"/>
                </a:rPr>
                <a:t>Earlier age of onset</a:t>
              </a:r>
            </a:p>
          </p:txBody>
        </p:sp>
        <p:sp>
          <p:nvSpPr>
            <p:cNvPr id="14" name="Rectangle: Rounded Corners 13">
              <a:extLst>
                <a:ext uri="{FF2B5EF4-FFF2-40B4-BE49-F238E27FC236}">
                  <a16:creationId xmlns:a16="http://schemas.microsoft.com/office/drawing/2014/main" id="{6205970A-7261-FA75-F296-DB07B6AFBEAF}"/>
                </a:ext>
              </a:extLst>
            </p:cNvPr>
            <p:cNvSpPr/>
            <p:nvPr/>
          </p:nvSpPr>
          <p:spPr>
            <a:xfrm>
              <a:off x="7309044" y="1447619"/>
              <a:ext cx="3268083" cy="996012"/>
            </a:xfrm>
            <a:prstGeom prst="roundRect">
              <a:avLst>
                <a:gd name="adj" fmla="val 6329"/>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b="1" noProof="0" dirty="0">
                  <a:solidFill>
                    <a:schemeClr val="tx2"/>
                  </a:solidFill>
                  <a:latin typeface="Arial" panose="020B0604020202020204" pitchFamily="34" charset="0"/>
                  <a:cs typeface="Arial" panose="020B0604020202020204" pitchFamily="34" charset="0"/>
                </a:rPr>
                <a:t>Menarche</a:t>
              </a:r>
              <a:r>
                <a:rPr lang="en-GB" sz="2000" b="1" baseline="30000" noProof="0" dirty="0">
                  <a:solidFill>
                    <a:schemeClr val="tx2"/>
                  </a:solidFill>
                  <a:latin typeface="Arial" panose="020B0604020202020204" pitchFamily="34" charset="0"/>
                  <a:cs typeface="Arial" panose="020B0604020202020204" pitchFamily="34" charset="0"/>
                </a:rPr>
                <a:t>2,5</a:t>
              </a:r>
            </a:p>
            <a:p>
              <a:pPr marL="285750" indent="-285750">
                <a:buClr>
                  <a:schemeClr val="accent1"/>
                </a:buClr>
                <a:buFont typeface="Arial" panose="020B0604020202020204" pitchFamily="34" charset="0"/>
                <a:buChar char="•"/>
              </a:pPr>
              <a:r>
                <a:rPr lang="en-GB" sz="1600" noProof="0" dirty="0">
                  <a:solidFill>
                    <a:schemeClr val="tx2"/>
                  </a:solidFill>
                  <a:latin typeface="Arial" panose="020B0604020202020204" pitchFamily="34" charset="0"/>
                  <a:cs typeface="Arial" panose="020B0604020202020204" pitchFamily="34" charset="0"/>
                </a:rPr>
                <a:t>Earlier onset</a:t>
              </a:r>
            </a:p>
            <a:p>
              <a:pPr marL="285750" indent="-285750">
                <a:buClr>
                  <a:schemeClr val="accent1"/>
                </a:buClr>
                <a:buFont typeface="Arial" panose="020B0604020202020204" pitchFamily="34" charset="0"/>
                <a:buChar char="•"/>
              </a:pPr>
              <a:r>
                <a:rPr lang="en-GB" sz="1600" noProof="0" dirty="0">
                  <a:solidFill>
                    <a:schemeClr val="tx2"/>
                  </a:solidFill>
                  <a:latin typeface="Arial" panose="020B0604020202020204" pitchFamily="34" charset="0"/>
                  <a:cs typeface="Arial" panose="020B0604020202020204" pitchFamily="34" charset="0"/>
                </a:rPr>
                <a:t>High DHEAS levels</a:t>
              </a:r>
            </a:p>
          </p:txBody>
        </p:sp>
        <p:sp>
          <p:nvSpPr>
            <p:cNvPr id="16" name="Rectangle: Rounded Corners 15">
              <a:extLst>
                <a:ext uri="{FF2B5EF4-FFF2-40B4-BE49-F238E27FC236}">
                  <a16:creationId xmlns:a16="http://schemas.microsoft.com/office/drawing/2014/main" id="{B12178C7-FB35-5C6C-C3B7-DEBD28D81DF6}"/>
                </a:ext>
              </a:extLst>
            </p:cNvPr>
            <p:cNvSpPr/>
            <p:nvPr/>
          </p:nvSpPr>
          <p:spPr>
            <a:xfrm>
              <a:off x="7309044" y="3294691"/>
              <a:ext cx="3268083" cy="1695406"/>
            </a:xfrm>
            <a:prstGeom prst="roundRect">
              <a:avLst>
                <a:gd name="adj" fmla="val 6329"/>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b="1" noProof="0" dirty="0">
                  <a:solidFill>
                    <a:schemeClr val="tx2"/>
                  </a:solidFill>
                  <a:latin typeface="Arial" panose="020B0604020202020204" pitchFamily="34" charset="0"/>
                  <a:cs typeface="Arial" panose="020B0604020202020204" pitchFamily="34" charset="0"/>
                </a:rPr>
                <a:t>Seborrhoea</a:t>
              </a:r>
              <a:r>
                <a:rPr lang="en-GB" sz="2000" b="1" baseline="30000" noProof="0" dirty="0">
                  <a:solidFill>
                    <a:schemeClr val="tx2"/>
                  </a:solidFill>
                  <a:latin typeface="Arial" panose="020B0604020202020204" pitchFamily="34" charset="0"/>
                  <a:cs typeface="Arial" panose="020B0604020202020204" pitchFamily="34" charset="0"/>
                </a:rPr>
                <a:t>6,7</a:t>
              </a:r>
            </a:p>
            <a:p>
              <a:pPr marL="285750" indent="-285750">
                <a:buClr>
                  <a:schemeClr val="accent1"/>
                </a:buClr>
                <a:buFont typeface="Arial" panose="020B0604020202020204" pitchFamily="34" charset="0"/>
                <a:buChar char="•"/>
              </a:pPr>
              <a:r>
                <a:rPr lang="en-GB" sz="1600" noProof="0" dirty="0">
                  <a:solidFill>
                    <a:schemeClr val="tx2"/>
                  </a:solidFill>
                  <a:latin typeface="Arial" panose="020B0604020202020204" pitchFamily="34" charset="0"/>
                  <a:cs typeface="Arial" panose="020B0604020202020204" pitchFamily="34" charset="0"/>
                </a:rPr>
                <a:t>Earlier and higher levels of sebum production</a:t>
              </a:r>
            </a:p>
            <a:p>
              <a:pPr marL="285750" indent="-285750">
                <a:buClr>
                  <a:schemeClr val="accent1"/>
                </a:buClr>
                <a:buFont typeface="Arial" panose="020B0604020202020204" pitchFamily="34" charset="0"/>
                <a:buChar char="•"/>
              </a:pPr>
              <a:r>
                <a:rPr lang="en-GB" sz="1600" noProof="0" dirty="0">
                  <a:solidFill>
                    <a:schemeClr val="tx2"/>
                  </a:solidFill>
                  <a:latin typeface="Arial" panose="020B0604020202020204" pitchFamily="34" charset="0"/>
                  <a:cs typeface="Arial" panose="020B0604020202020204" pitchFamily="34" charset="0"/>
                </a:rPr>
                <a:t>High sebum levels (less responsive to antibiotics)</a:t>
              </a:r>
            </a:p>
          </p:txBody>
        </p:sp>
        <p:sp>
          <p:nvSpPr>
            <p:cNvPr id="17" name="Rectangle: Rounded Corners 16">
              <a:extLst>
                <a:ext uri="{FF2B5EF4-FFF2-40B4-BE49-F238E27FC236}">
                  <a16:creationId xmlns:a16="http://schemas.microsoft.com/office/drawing/2014/main" id="{B334FC6B-0181-DD36-6ED7-EE8AA7B640DA}"/>
                </a:ext>
              </a:extLst>
            </p:cNvPr>
            <p:cNvSpPr/>
            <p:nvPr/>
          </p:nvSpPr>
          <p:spPr>
            <a:xfrm>
              <a:off x="1553640" y="3325942"/>
              <a:ext cx="3268800" cy="1203737"/>
            </a:xfrm>
            <a:prstGeom prst="roundRect">
              <a:avLst>
                <a:gd name="adj" fmla="val 6329"/>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b="1" noProof="0" dirty="0">
                  <a:solidFill>
                    <a:schemeClr val="tx2"/>
                  </a:solidFill>
                  <a:latin typeface="Arial" panose="020B0604020202020204" pitchFamily="34" charset="0"/>
                  <a:cs typeface="Arial" panose="020B0604020202020204" pitchFamily="34" charset="0"/>
                </a:rPr>
                <a:t>Genetics</a:t>
              </a:r>
              <a:r>
                <a:rPr lang="en-GB" sz="2000" b="1" baseline="30000" noProof="0" dirty="0">
                  <a:solidFill>
                    <a:schemeClr val="tx2"/>
                  </a:solidFill>
                  <a:latin typeface="Arial" panose="020B0604020202020204" pitchFamily="34" charset="0"/>
                  <a:cs typeface="Arial" panose="020B0604020202020204" pitchFamily="34" charset="0"/>
                </a:rPr>
                <a:t>3,4</a:t>
              </a:r>
            </a:p>
            <a:p>
              <a:pPr marL="285750" indent="-285750">
                <a:buClr>
                  <a:schemeClr val="accent1"/>
                </a:buClr>
                <a:buFont typeface="Arial" panose="020B0604020202020204" pitchFamily="34" charset="0"/>
                <a:buChar char="•"/>
              </a:pPr>
              <a:r>
                <a:rPr lang="en-GB" sz="1600" noProof="0" dirty="0">
                  <a:solidFill>
                    <a:schemeClr val="tx2"/>
                  </a:solidFill>
                  <a:latin typeface="Arial" panose="020B0604020202020204" pitchFamily="34" charset="0"/>
                  <a:cs typeface="Arial" panose="020B0604020202020204" pitchFamily="34" charset="0"/>
                </a:rPr>
                <a:t>History in first-degree relative</a:t>
              </a:r>
            </a:p>
            <a:p>
              <a:pPr marL="285750" indent="-285750">
                <a:buClr>
                  <a:schemeClr val="accent1"/>
                </a:buClr>
                <a:buFont typeface="Arial" panose="020B0604020202020204" pitchFamily="34" charset="0"/>
                <a:buChar char="•"/>
              </a:pPr>
              <a:r>
                <a:rPr lang="en-GB" sz="1600" noProof="0" dirty="0">
                  <a:solidFill>
                    <a:schemeClr val="tx2"/>
                  </a:solidFill>
                  <a:latin typeface="Arial" panose="020B0604020202020204" pitchFamily="34" charset="0"/>
                  <a:cs typeface="Arial" panose="020B0604020202020204" pitchFamily="34" charset="0"/>
                </a:rPr>
                <a:t>Hormonal imbalance/ systemic disease</a:t>
              </a:r>
            </a:p>
          </p:txBody>
        </p:sp>
        <p:cxnSp>
          <p:nvCxnSpPr>
            <p:cNvPr id="23" name="Straight Connector 22">
              <a:extLst>
                <a:ext uri="{FF2B5EF4-FFF2-40B4-BE49-F238E27FC236}">
                  <a16:creationId xmlns:a16="http://schemas.microsoft.com/office/drawing/2014/main" id="{E6D41040-E20D-7B7C-B970-D6120C0255AB}"/>
                </a:ext>
              </a:extLst>
            </p:cNvPr>
            <p:cNvCxnSpPr>
              <a:cxnSpLocks/>
              <a:stCxn id="12" idx="7"/>
              <a:endCxn id="14" idx="1"/>
            </p:cNvCxnSpPr>
            <p:nvPr/>
          </p:nvCxnSpPr>
          <p:spPr>
            <a:xfrm flipV="1">
              <a:off x="6621849" y="1945626"/>
              <a:ext cx="687195" cy="342194"/>
            </a:xfrm>
            <a:prstGeom prst="line">
              <a:avLst/>
            </a:prstGeom>
            <a:ln w="31750">
              <a:solidFill>
                <a:schemeClr val="tx2"/>
              </a:solidFill>
              <a:headEnd type="triangle" w="lg" len="lg"/>
            </a:ln>
            <a:effectLst/>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104B8F29-71D7-3CC3-5BB6-13A57054691F}"/>
                </a:ext>
              </a:extLst>
            </p:cNvPr>
            <p:cNvCxnSpPr>
              <a:cxnSpLocks/>
              <a:stCxn id="12" idx="1"/>
              <a:endCxn id="13" idx="3"/>
            </p:cNvCxnSpPr>
            <p:nvPr/>
          </p:nvCxnSpPr>
          <p:spPr>
            <a:xfrm flipH="1" flipV="1">
              <a:off x="4822440" y="1945625"/>
              <a:ext cx="687195" cy="342195"/>
            </a:xfrm>
            <a:prstGeom prst="line">
              <a:avLst/>
            </a:prstGeom>
            <a:ln w="31750">
              <a:solidFill>
                <a:schemeClr val="tx2"/>
              </a:solidFill>
              <a:headEnd type="triangle" w="lg" len="lg"/>
            </a:ln>
            <a:effectLst/>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E020347F-BFDE-19B8-1492-0C65471FAF27}"/>
                </a:ext>
              </a:extLst>
            </p:cNvPr>
            <p:cNvCxnSpPr>
              <a:cxnSpLocks/>
              <a:stCxn id="12" idx="3"/>
              <a:endCxn id="17" idx="3"/>
            </p:cNvCxnSpPr>
            <p:nvPr/>
          </p:nvCxnSpPr>
          <p:spPr>
            <a:xfrm flipH="1">
              <a:off x="4822440" y="3619990"/>
              <a:ext cx="687195" cy="307822"/>
            </a:xfrm>
            <a:prstGeom prst="line">
              <a:avLst/>
            </a:prstGeom>
            <a:ln w="31750">
              <a:solidFill>
                <a:schemeClr val="tx2"/>
              </a:solidFill>
              <a:headEnd type="triangle" w="lg" len="lg"/>
            </a:ln>
            <a:effectLst/>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DF383959-43C0-8B58-BD9D-FE54D26034B0}"/>
                </a:ext>
              </a:extLst>
            </p:cNvPr>
            <p:cNvCxnSpPr>
              <a:cxnSpLocks/>
              <a:stCxn id="12" idx="5"/>
              <a:endCxn id="16" idx="1"/>
            </p:cNvCxnSpPr>
            <p:nvPr/>
          </p:nvCxnSpPr>
          <p:spPr>
            <a:xfrm>
              <a:off x="6621849" y="3619989"/>
              <a:ext cx="687195" cy="522404"/>
            </a:xfrm>
            <a:prstGeom prst="line">
              <a:avLst/>
            </a:prstGeom>
            <a:ln w="31750">
              <a:solidFill>
                <a:schemeClr val="tx2"/>
              </a:solidFill>
              <a:headEnd type="triangle" w="lg" len="lg"/>
            </a:ln>
            <a:effectLst/>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36E31977-8270-9A57-FA67-A59C6BE746F9}"/>
                </a:ext>
              </a:extLst>
            </p:cNvPr>
            <p:cNvSpPr txBox="1"/>
            <p:nvPr/>
          </p:nvSpPr>
          <p:spPr>
            <a:xfrm>
              <a:off x="5356825" y="2438150"/>
              <a:ext cx="1417834" cy="1012684"/>
            </a:xfrm>
            <a:prstGeom prst="rect">
              <a:avLst/>
            </a:prstGeom>
            <a:noFill/>
          </p:spPr>
          <p:txBody>
            <a:bodyPr wrap="square" rtlCol="0">
              <a:spAutoFit/>
            </a:bodyPr>
            <a:lstStyle/>
            <a:p>
              <a:pPr algn="ctr"/>
              <a:r>
                <a:rPr lang="en-GB" b="1" noProof="0" dirty="0">
                  <a:solidFill>
                    <a:schemeClr val="accent1"/>
                  </a:solidFill>
                  <a:latin typeface="Arial" panose="020B0604020202020204" pitchFamily="34" charset="0"/>
                  <a:ea typeface="Aileron" charset="0"/>
                  <a:cs typeface="Arial" panose="020B0604020202020204" pitchFamily="34" charset="0"/>
                </a:rPr>
                <a:t>Increasing</a:t>
              </a:r>
            </a:p>
            <a:p>
              <a:pPr algn="ctr"/>
              <a:r>
                <a:rPr lang="en-GB" b="1" noProof="0" dirty="0">
                  <a:solidFill>
                    <a:schemeClr val="accent1"/>
                  </a:solidFill>
                  <a:latin typeface="Arial" panose="020B0604020202020204" pitchFamily="34" charset="0"/>
                  <a:ea typeface="Aileron" charset="0"/>
                  <a:cs typeface="Arial" panose="020B0604020202020204" pitchFamily="34" charset="0"/>
                </a:rPr>
                <a:t>acne severity</a:t>
              </a:r>
            </a:p>
          </p:txBody>
        </p:sp>
      </p:grpSp>
    </p:spTree>
    <p:extLst>
      <p:ext uri="{BB962C8B-B14F-4D97-AF65-F5344CB8AC3E}">
        <p14:creationId xmlns:p14="http://schemas.microsoft.com/office/powerpoint/2010/main" val="2752036620"/>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B8762-C4CA-76CD-B4D3-5ECC6EB53D0A}"/>
              </a:ext>
            </a:extLst>
          </p:cNvPr>
          <p:cNvSpPr>
            <a:spLocks noGrp="1"/>
          </p:cNvSpPr>
          <p:nvPr>
            <p:ph type="title"/>
          </p:nvPr>
        </p:nvSpPr>
        <p:spPr>
          <a:xfrm>
            <a:off x="609600" y="980728"/>
            <a:ext cx="10972800" cy="5115272"/>
          </a:xfrm>
        </p:spPr>
        <p:txBody>
          <a:bodyPr>
            <a:noAutofit/>
          </a:bodyPr>
          <a:lstStyle/>
          <a:p>
            <a:r>
              <a:rPr lang="en-GB" sz="3600" noProof="0" dirty="0"/>
              <a:t>Improving acne vulgaris with multimodal treatment strategies</a:t>
            </a:r>
            <a:br>
              <a:rPr lang="en-GB" sz="3200" noProof="0" dirty="0"/>
            </a:br>
            <a:br>
              <a:rPr lang="en-GB" sz="3200" noProof="0" dirty="0"/>
            </a:br>
            <a:r>
              <a:rPr lang="en-GB" sz="3200" noProof="0" dirty="0">
                <a:latin typeface="Arial"/>
                <a:cs typeface="Arial"/>
              </a:rPr>
              <a:t>micro learning</a:t>
            </a:r>
            <a:br>
              <a:rPr lang="en-GB" sz="3200" noProof="0" dirty="0"/>
            </a:br>
            <a:br>
              <a:rPr lang="en-GB" sz="3200" noProof="0" dirty="0"/>
            </a:br>
            <a:r>
              <a:rPr lang="en-GB" sz="2800" cap="none" noProof="0" dirty="0"/>
              <a:t>Prof. Alison Layton, MD, ChB, FRCP</a:t>
            </a:r>
            <a:br>
              <a:rPr lang="en-GB" sz="2800" cap="none" noProof="0" dirty="0"/>
            </a:br>
            <a:r>
              <a:rPr lang="en-GB" sz="2000" cap="none" noProof="0" dirty="0"/>
              <a:t>Skin Research Centre, Hull York Medical School, University of York, UK</a:t>
            </a:r>
            <a:br>
              <a:rPr lang="en-GB" sz="2000" cap="none" noProof="0" dirty="0"/>
            </a:br>
            <a:br>
              <a:rPr lang="en-GB" sz="1600" b="0" cap="none" noProof="0" dirty="0"/>
            </a:br>
            <a:r>
              <a:rPr lang="en-GB" sz="2800" cap="none" noProof="0" dirty="0">
                <a:latin typeface="Arial"/>
                <a:cs typeface="Arial"/>
              </a:rPr>
              <a:t>Prof. Dr Falk Ochsendorf, MD, MME</a:t>
            </a:r>
            <a:br>
              <a:rPr lang="en-GB" sz="1600" cap="none" noProof="0" dirty="0"/>
            </a:br>
            <a:r>
              <a:rPr lang="en-GB" sz="2000" cap="none" noProof="0" dirty="0"/>
              <a:t>Frankfurt University, University Hospital, Clinic for Dermatology, Venerology and Allergology, Germany</a:t>
            </a:r>
            <a:br>
              <a:rPr lang="en-GB" sz="2200" cap="none" noProof="0" dirty="0"/>
            </a:br>
            <a:br>
              <a:rPr lang="en-GB" sz="3200" noProof="0" dirty="0"/>
            </a:br>
            <a:r>
              <a:rPr lang="en-GB" sz="2400" noProof="0" dirty="0">
                <a:latin typeface="Arial"/>
                <a:cs typeface="Arial"/>
              </a:rPr>
              <a:t>June 2025</a:t>
            </a:r>
          </a:p>
        </p:txBody>
      </p:sp>
      <p:sp>
        <p:nvSpPr>
          <p:cNvPr id="3" name="Slide Number Placeholder 2">
            <a:extLst>
              <a:ext uri="{FF2B5EF4-FFF2-40B4-BE49-F238E27FC236}">
                <a16:creationId xmlns:a16="http://schemas.microsoft.com/office/drawing/2014/main" id="{DC371B2A-BB27-9697-CC34-D8387CB8A304}"/>
              </a:ext>
            </a:extLst>
          </p:cNvPr>
          <p:cNvSpPr>
            <a:spLocks noGrp="1"/>
          </p:cNvSpPr>
          <p:nvPr>
            <p:ph type="sldNum" sz="quarter" idx="4"/>
          </p:nvPr>
        </p:nvSpPr>
        <p:spPr/>
        <p:txBody>
          <a:bodyPr/>
          <a:lstStyle/>
          <a:p>
            <a:fld id="{FCE43C0F-8A7B-3A4B-9DB5-B3472E36E833}" type="slidenum">
              <a:rPr lang="en-GB" noProof="0" smtClean="0"/>
              <a:pPr/>
              <a:t>2</a:t>
            </a:fld>
            <a:endParaRPr lang="en-GB" noProof="0" dirty="0"/>
          </a:p>
        </p:txBody>
      </p:sp>
    </p:spTree>
    <p:extLst>
      <p:ext uri="{BB962C8B-B14F-4D97-AF65-F5344CB8AC3E}">
        <p14:creationId xmlns:p14="http://schemas.microsoft.com/office/powerpoint/2010/main" val="82786605"/>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7493F8-0960-9E71-DDEE-45DD9ACDE4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227BDE-EE73-0FBB-E083-E549ACE5F2BE}"/>
              </a:ext>
            </a:extLst>
          </p:cNvPr>
          <p:cNvSpPr>
            <a:spLocks noGrp="1"/>
          </p:cNvSpPr>
          <p:nvPr>
            <p:ph type="title"/>
          </p:nvPr>
        </p:nvSpPr>
        <p:spPr/>
        <p:txBody>
          <a:bodyPr>
            <a:normAutofit/>
          </a:bodyPr>
          <a:lstStyle/>
          <a:p>
            <a:r>
              <a:rPr lang="en-GB" sz="3600" noProof="0" dirty="0"/>
              <a:t>Disease burden</a:t>
            </a:r>
            <a:br>
              <a:rPr lang="en-GB" noProof="0" dirty="0"/>
            </a:br>
            <a:br>
              <a:rPr lang="en-GB" sz="3600" noProof="0" dirty="0"/>
            </a:br>
            <a:r>
              <a:rPr lang="en-GB" sz="2800" noProof="0" dirty="0"/>
              <a:t>impact on patients living with acne vulgaris</a:t>
            </a:r>
          </a:p>
        </p:txBody>
      </p:sp>
      <p:sp>
        <p:nvSpPr>
          <p:cNvPr id="5" name="Slide Number Placeholder 4">
            <a:extLst>
              <a:ext uri="{FF2B5EF4-FFF2-40B4-BE49-F238E27FC236}">
                <a16:creationId xmlns:a16="http://schemas.microsoft.com/office/drawing/2014/main" id="{1FED02BC-F016-1C1C-40A5-11C913ACD081}"/>
              </a:ext>
            </a:extLst>
          </p:cNvPr>
          <p:cNvSpPr>
            <a:spLocks noGrp="1"/>
          </p:cNvSpPr>
          <p:nvPr>
            <p:ph type="sldNum" sz="quarter" idx="4"/>
          </p:nvPr>
        </p:nvSpPr>
        <p:spPr/>
        <p:txBody>
          <a:bodyPr/>
          <a:lstStyle/>
          <a:p>
            <a:fld id="{FCE43C0F-8A7B-3A4B-9DB5-B3472E36E833}" type="slidenum">
              <a:rPr lang="en-GB" noProof="0" smtClean="0"/>
              <a:pPr/>
              <a:t>20</a:t>
            </a:fld>
            <a:endParaRPr lang="en-GB" noProof="0" dirty="0"/>
          </a:p>
        </p:txBody>
      </p:sp>
    </p:spTree>
    <p:extLst>
      <p:ext uri="{BB962C8B-B14F-4D97-AF65-F5344CB8AC3E}">
        <p14:creationId xmlns:p14="http://schemas.microsoft.com/office/powerpoint/2010/main" val="538560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D0AD05-1D9F-AB4E-EF8C-1C34D530AE84}"/>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B9886339-C860-F273-9BE3-9486B9199A15}"/>
              </a:ext>
            </a:extLst>
          </p:cNvPr>
          <p:cNvSpPr>
            <a:spLocks noGrp="1"/>
          </p:cNvSpPr>
          <p:nvPr>
            <p:ph type="title"/>
          </p:nvPr>
        </p:nvSpPr>
        <p:spPr/>
        <p:txBody>
          <a:bodyPr>
            <a:normAutofit/>
          </a:bodyPr>
          <a:lstStyle/>
          <a:p>
            <a:br>
              <a:rPr lang="en-GB" sz="3200" noProof="0" dirty="0"/>
            </a:br>
            <a:r>
              <a:rPr lang="en-GB" sz="2800" noProof="0" dirty="0"/>
              <a:t>Before you proceed: reflect briefly</a:t>
            </a:r>
            <a:br>
              <a:rPr lang="en-GB" sz="3200" noProof="0" dirty="0"/>
            </a:br>
            <a:br>
              <a:rPr lang="en-GB" sz="3200" noProof="0" dirty="0"/>
            </a:br>
            <a:r>
              <a:rPr lang="en-GB" sz="3200" noProof="0" dirty="0"/>
              <a:t>How do you think acne vulgaris </a:t>
            </a:r>
            <a:br>
              <a:rPr lang="en-GB" sz="3200" noProof="0" dirty="0"/>
            </a:br>
            <a:r>
              <a:rPr lang="en-GB" sz="3200" noProof="0" dirty="0"/>
              <a:t>impacts a patient’s daily life beyond </a:t>
            </a:r>
            <a:br>
              <a:rPr lang="en-GB" sz="3200" noProof="0" dirty="0"/>
            </a:br>
            <a:r>
              <a:rPr lang="en-GB" sz="3200" noProof="0" dirty="0"/>
              <a:t>physical symptoms?</a:t>
            </a:r>
            <a:endParaRPr lang="en-GB" sz="2000" noProof="0" dirty="0"/>
          </a:p>
        </p:txBody>
      </p:sp>
      <p:sp>
        <p:nvSpPr>
          <p:cNvPr id="5" name="Slide Number Placeholder 4">
            <a:extLst>
              <a:ext uri="{FF2B5EF4-FFF2-40B4-BE49-F238E27FC236}">
                <a16:creationId xmlns:a16="http://schemas.microsoft.com/office/drawing/2014/main" id="{0380C9EC-3696-E922-F8AA-A9981333589A}"/>
              </a:ext>
            </a:extLst>
          </p:cNvPr>
          <p:cNvSpPr>
            <a:spLocks noGrp="1"/>
          </p:cNvSpPr>
          <p:nvPr>
            <p:ph type="sldNum" sz="quarter" idx="4"/>
          </p:nvPr>
        </p:nvSpPr>
        <p:spPr/>
        <p:txBody>
          <a:bodyPr/>
          <a:lstStyle/>
          <a:p>
            <a:fld id="{FCE43C0F-8A7B-3A4B-9DB5-B3472E36E833}" type="slidenum">
              <a:rPr lang="en-GB" noProof="0" smtClean="0"/>
              <a:pPr/>
              <a:t>21</a:t>
            </a:fld>
            <a:endParaRPr lang="en-GB" noProof="0" dirty="0"/>
          </a:p>
        </p:txBody>
      </p:sp>
    </p:spTree>
    <p:extLst>
      <p:ext uri="{BB962C8B-B14F-4D97-AF65-F5344CB8AC3E}">
        <p14:creationId xmlns:p14="http://schemas.microsoft.com/office/powerpoint/2010/main" val="424871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31BFD6-01C7-6BD1-5A43-EF7F171BCADC}"/>
            </a:ext>
          </a:extLst>
        </p:cNvPr>
        <p:cNvGrpSpPr/>
        <p:nvPr/>
      </p:nvGrpSpPr>
      <p:grpSpPr>
        <a:xfrm>
          <a:off x="0" y="0"/>
          <a:ext cx="0" cy="0"/>
          <a:chOff x="0" y="0"/>
          <a:chExt cx="0" cy="0"/>
        </a:xfrm>
      </p:grpSpPr>
      <p:sp>
        <p:nvSpPr>
          <p:cNvPr id="22" name="Content Placeholder 21">
            <a:extLst>
              <a:ext uri="{FF2B5EF4-FFF2-40B4-BE49-F238E27FC236}">
                <a16:creationId xmlns:a16="http://schemas.microsoft.com/office/drawing/2014/main" id="{4258052E-73CA-77D2-AF5E-27401B977945}"/>
              </a:ext>
            </a:extLst>
          </p:cNvPr>
          <p:cNvSpPr>
            <a:spLocks noGrp="1"/>
          </p:cNvSpPr>
          <p:nvPr>
            <p:ph sz="quarter" idx="12"/>
          </p:nvPr>
        </p:nvSpPr>
        <p:spPr/>
        <p:txBody>
          <a:bodyPr/>
          <a:lstStyle/>
          <a:p>
            <a:pPr marL="0" indent="0" algn="ctr">
              <a:buNone/>
            </a:pPr>
            <a:r>
              <a:rPr lang="en-GB" b="1" noProof="0" dirty="0">
                <a:solidFill>
                  <a:schemeClr val="tx2"/>
                </a:solidFill>
                <a:latin typeface="Arial" panose="020B0604020202020204"/>
                <a:cs typeface="Arial" pitchFamily="34" charset="0"/>
              </a:rPr>
              <a:t>Quality of Life (SF-36</a:t>
            </a:r>
            <a:r>
              <a:rPr lang="en-GB" b="1" baseline="30000" noProof="0" dirty="0">
                <a:solidFill>
                  <a:schemeClr val="tx2"/>
                </a:solidFill>
                <a:latin typeface="Arial" panose="020B0604020202020204"/>
                <a:cs typeface="Arial" pitchFamily="34" charset="0"/>
              </a:rPr>
              <a:t>a</a:t>
            </a:r>
            <a:r>
              <a:rPr lang="en-GB" b="1" noProof="0" dirty="0">
                <a:solidFill>
                  <a:schemeClr val="tx2"/>
                </a:solidFill>
                <a:latin typeface="Arial" panose="020B0604020202020204"/>
                <a:cs typeface="Arial" pitchFamily="34" charset="0"/>
              </a:rPr>
              <a:t>)</a:t>
            </a:r>
          </a:p>
        </p:txBody>
      </p:sp>
      <p:sp>
        <p:nvSpPr>
          <p:cNvPr id="3" name="Title 2">
            <a:extLst>
              <a:ext uri="{FF2B5EF4-FFF2-40B4-BE49-F238E27FC236}">
                <a16:creationId xmlns:a16="http://schemas.microsoft.com/office/drawing/2014/main" id="{AE84ECE1-3F70-57CF-24C3-7D4BC438A939}"/>
              </a:ext>
            </a:extLst>
          </p:cNvPr>
          <p:cNvSpPr>
            <a:spLocks noGrp="1"/>
          </p:cNvSpPr>
          <p:nvPr>
            <p:ph type="title"/>
          </p:nvPr>
        </p:nvSpPr>
        <p:spPr>
          <a:xfrm>
            <a:off x="619201" y="259200"/>
            <a:ext cx="10963199" cy="864000"/>
          </a:xfrm>
        </p:spPr>
        <p:txBody>
          <a:bodyPr>
            <a:normAutofit/>
          </a:bodyPr>
          <a:lstStyle/>
          <a:p>
            <a:r>
              <a:rPr lang="en-GB" noProof="0" dirty="0"/>
              <a:t>Quality of Life deficit in Acne</a:t>
            </a:r>
            <a:br>
              <a:rPr lang="en-GB" noProof="0" dirty="0"/>
            </a:br>
            <a:r>
              <a:rPr lang="en-GB" sz="2200" spc="100" noProof="0" dirty="0">
                <a:solidFill>
                  <a:schemeClr val="accent1"/>
                </a:solidFill>
              </a:rPr>
              <a:t>the impact on patients living with acne vulgaris</a:t>
            </a:r>
          </a:p>
        </p:txBody>
      </p:sp>
      <p:sp>
        <p:nvSpPr>
          <p:cNvPr id="4" name="Slide Number Placeholder 3">
            <a:extLst>
              <a:ext uri="{FF2B5EF4-FFF2-40B4-BE49-F238E27FC236}">
                <a16:creationId xmlns:a16="http://schemas.microsoft.com/office/drawing/2014/main" id="{A6DDFC59-4608-694B-3D25-B03CC0360EF4}"/>
              </a:ext>
            </a:extLst>
          </p:cNvPr>
          <p:cNvSpPr>
            <a:spLocks noGrp="1"/>
          </p:cNvSpPr>
          <p:nvPr>
            <p:ph type="sldNum" sz="quarter" idx="4"/>
          </p:nvPr>
        </p:nvSpPr>
        <p:spPr>
          <a:xfrm>
            <a:off x="10800523" y="6428359"/>
            <a:ext cx="781877" cy="365125"/>
          </a:xfrm>
        </p:spPr>
        <p:txBody>
          <a:bodyPr/>
          <a:lstStyle/>
          <a:p>
            <a:fld id="{FCE43C0F-8A7B-3A4B-9DB5-B3472E36E833}" type="slidenum">
              <a:rPr lang="en-GB" noProof="0" smtClean="0"/>
              <a:pPr/>
              <a:t>22</a:t>
            </a:fld>
            <a:endParaRPr lang="en-GB" noProof="0" dirty="0"/>
          </a:p>
        </p:txBody>
      </p:sp>
      <p:sp>
        <p:nvSpPr>
          <p:cNvPr id="17" name="Content Placeholder 16">
            <a:extLst>
              <a:ext uri="{FF2B5EF4-FFF2-40B4-BE49-F238E27FC236}">
                <a16:creationId xmlns:a16="http://schemas.microsoft.com/office/drawing/2014/main" id="{60ED5ED6-811C-129D-1A89-0D24BD4996C8}"/>
              </a:ext>
            </a:extLst>
          </p:cNvPr>
          <p:cNvSpPr>
            <a:spLocks noGrp="1"/>
          </p:cNvSpPr>
          <p:nvPr>
            <p:ph sz="quarter" idx="15"/>
          </p:nvPr>
        </p:nvSpPr>
        <p:spPr>
          <a:xfrm>
            <a:off x="620183" y="6356351"/>
            <a:ext cx="10180339" cy="365125"/>
          </a:xfrm>
        </p:spPr>
        <p:txBody>
          <a:bodyPr anchor="b"/>
          <a:lstStyle/>
          <a:p>
            <a:pPr>
              <a:spcBef>
                <a:spcPts val="0"/>
              </a:spcBef>
              <a:spcAft>
                <a:spcPts val="300"/>
              </a:spcAft>
            </a:pPr>
            <a:r>
              <a:rPr lang="en-GB" baseline="30000" noProof="0" dirty="0">
                <a:solidFill>
                  <a:schemeClr val="tx2"/>
                </a:solidFill>
              </a:rPr>
              <a:t>a</a:t>
            </a:r>
            <a:r>
              <a:rPr lang="en-GB" noProof="0" dirty="0">
                <a:solidFill>
                  <a:schemeClr val="tx2"/>
                </a:solidFill>
              </a:rPr>
              <a:t> SF-36 scores range from 1–100</a:t>
            </a:r>
          </a:p>
          <a:p>
            <a:pPr>
              <a:spcBef>
                <a:spcPts val="0"/>
              </a:spcBef>
              <a:spcAft>
                <a:spcPts val="300"/>
              </a:spcAft>
            </a:pPr>
            <a:r>
              <a:rPr lang="en-GB" noProof="0" dirty="0">
                <a:solidFill>
                  <a:schemeClr val="tx2"/>
                </a:solidFill>
              </a:rPr>
              <a:t>SF-36, Short Form-36 Health Survey</a:t>
            </a:r>
          </a:p>
          <a:p>
            <a:pPr>
              <a:spcBef>
                <a:spcPts val="0"/>
              </a:spcBef>
              <a:spcAft>
                <a:spcPts val="300"/>
              </a:spcAft>
            </a:pPr>
            <a:r>
              <a:rPr lang="en-GB" noProof="0" dirty="0">
                <a:solidFill>
                  <a:schemeClr val="tx2"/>
                </a:solidFill>
              </a:rPr>
              <a:t>Mallon E, et al. Br J Dermatol. 1999;140(4):672-6</a:t>
            </a:r>
            <a:endParaRPr lang="en-GB" noProof="0" dirty="0">
              <a:solidFill>
                <a:schemeClr val="tx2"/>
              </a:solidFill>
              <a:sym typeface="Lato"/>
            </a:endParaRPr>
          </a:p>
        </p:txBody>
      </p:sp>
      <p:sp>
        <p:nvSpPr>
          <p:cNvPr id="6" name="Rectangle: Rounded Corners 5">
            <a:extLst>
              <a:ext uri="{FF2B5EF4-FFF2-40B4-BE49-F238E27FC236}">
                <a16:creationId xmlns:a16="http://schemas.microsoft.com/office/drawing/2014/main" id="{B6A5EDD9-8D04-08D2-4BFB-F8973167FEAB}"/>
              </a:ext>
            </a:extLst>
          </p:cNvPr>
          <p:cNvSpPr/>
          <p:nvPr/>
        </p:nvSpPr>
        <p:spPr>
          <a:xfrm>
            <a:off x="619200" y="4581128"/>
            <a:ext cx="10181323" cy="1152128"/>
          </a:xfrm>
          <a:prstGeom prst="round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noProof="0" dirty="0">
                <a:latin typeface="Arial" panose="020B0604020202020204" pitchFamily="34" charset="0"/>
                <a:cs typeface="Arial" panose="020B0604020202020204" pitchFamily="34" charset="0"/>
              </a:rPr>
              <a:t>Acne patients report levels of </a:t>
            </a:r>
            <a:r>
              <a:rPr lang="en-GB" sz="2000" b="1" noProof="0" dirty="0">
                <a:latin typeface="Arial" panose="020B0604020202020204" pitchFamily="34" charset="0"/>
                <a:cs typeface="Arial" panose="020B0604020202020204" pitchFamily="34" charset="0"/>
              </a:rPr>
              <a:t>social, psychological and emotional problems </a:t>
            </a:r>
            <a:br>
              <a:rPr lang="en-GB" sz="2000" b="1" noProof="0" dirty="0">
                <a:latin typeface="Arial" panose="020B0604020202020204" pitchFamily="34" charset="0"/>
                <a:cs typeface="Arial" panose="020B0604020202020204" pitchFamily="34" charset="0"/>
              </a:rPr>
            </a:br>
            <a:r>
              <a:rPr lang="en-GB" sz="2000" noProof="0" dirty="0">
                <a:latin typeface="Arial" panose="020B0604020202020204" pitchFamily="34" charset="0"/>
                <a:cs typeface="Arial" panose="020B0604020202020204" pitchFamily="34" charset="0"/>
              </a:rPr>
              <a:t>on a par with those reported by patients with what would normally be considered </a:t>
            </a:r>
            <a:br>
              <a:rPr lang="en-GB" sz="2000" noProof="0" dirty="0">
                <a:latin typeface="Arial" panose="020B0604020202020204" pitchFamily="34" charset="0"/>
                <a:cs typeface="Arial" panose="020B0604020202020204" pitchFamily="34" charset="0"/>
              </a:rPr>
            </a:br>
            <a:r>
              <a:rPr lang="en-GB" sz="2000" noProof="0" dirty="0">
                <a:latin typeface="Arial" panose="020B0604020202020204" pitchFamily="34" charset="0"/>
                <a:cs typeface="Arial" panose="020B0604020202020204" pitchFamily="34" charset="0"/>
              </a:rPr>
              <a:t>much more ‘serious’ general chronic disabling medical conditions.</a:t>
            </a:r>
          </a:p>
        </p:txBody>
      </p:sp>
      <p:graphicFrame>
        <p:nvGraphicFramePr>
          <p:cNvPr id="18" name="Content Placeholder 6">
            <a:extLst>
              <a:ext uri="{FF2B5EF4-FFF2-40B4-BE49-F238E27FC236}">
                <a16:creationId xmlns:a16="http://schemas.microsoft.com/office/drawing/2014/main" id="{71AE6D42-13AA-60F9-2D92-FBF28BA78A9E}"/>
              </a:ext>
            </a:extLst>
          </p:cNvPr>
          <p:cNvGraphicFramePr>
            <a:graphicFrameLocks/>
          </p:cNvGraphicFramePr>
          <p:nvPr>
            <p:extLst>
              <p:ext uri="{D42A27DB-BD31-4B8C-83A1-F6EECF244321}">
                <p14:modId xmlns:p14="http://schemas.microsoft.com/office/powerpoint/2010/main" val="258837276"/>
              </p:ext>
            </p:extLst>
          </p:nvPr>
        </p:nvGraphicFramePr>
        <p:xfrm>
          <a:off x="614558" y="1859764"/>
          <a:ext cx="10179050" cy="2433332"/>
        </p:xfrm>
        <a:graphic>
          <a:graphicData uri="http://schemas.openxmlformats.org/drawingml/2006/table">
            <a:tbl>
              <a:tblPr firstRow="1" bandRow="1">
                <a:tableStyleId>{5C22544A-7EE6-4342-B048-85BDC9FD1C3A}</a:tableStyleId>
              </a:tblPr>
              <a:tblGrid>
                <a:gridCol w="2035810">
                  <a:extLst>
                    <a:ext uri="{9D8B030D-6E8A-4147-A177-3AD203B41FA5}">
                      <a16:colId xmlns:a16="http://schemas.microsoft.com/office/drawing/2014/main" val="292097003"/>
                    </a:ext>
                  </a:extLst>
                </a:gridCol>
                <a:gridCol w="2035810">
                  <a:extLst>
                    <a:ext uri="{9D8B030D-6E8A-4147-A177-3AD203B41FA5}">
                      <a16:colId xmlns:a16="http://schemas.microsoft.com/office/drawing/2014/main" val="650749343"/>
                    </a:ext>
                  </a:extLst>
                </a:gridCol>
                <a:gridCol w="2035810">
                  <a:extLst>
                    <a:ext uri="{9D8B030D-6E8A-4147-A177-3AD203B41FA5}">
                      <a16:colId xmlns:a16="http://schemas.microsoft.com/office/drawing/2014/main" val="2262862942"/>
                    </a:ext>
                  </a:extLst>
                </a:gridCol>
                <a:gridCol w="2035810">
                  <a:extLst>
                    <a:ext uri="{9D8B030D-6E8A-4147-A177-3AD203B41FA5}">
                      <a16:colId xmlns:a16="http://schemas.microsoft.com/office/drawing/2014/main" val="666650835"/>
                    </a:ext>
                  </a:extLst>
                </a:gridCol>
                <a:gridCol w="2035810">
                  <a:extLst>
                    <a:ext uri="{9D8B030D-6E8A-4147-A177-3AD203B41FA5}">
                      <a16:colId xmlns:a16="http://schemas.microsoft.com/office/drawing/2014/main" val="648038579"/>
                    </a:ext>
                  </a:extLst>
                </a:gridCol>
              </a:tblGrid>
              <a:tr h="370840">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noProof="0" dirty="0">
                        <a:ln>
                          <a:noFill/>
                        </a:ln>
                        <a:solidFill>
                          <a:schemeClr val="tx1"/>
                        </a:solidFill>
                        <a:effectLst/>
                        <a:latin typeface="Arial" charset="0"/>
                      </a:endParaRPr>
                    </a:p>
                  </a:txBody>
                  <a:tcPr marT="45726" marB="45726"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b="1" i="0" u="none" strike="noStrike" cap="none" normalizeH="0" baseline="0" noProof="0" dirty="0">
                          <a:ln>
                            <a:noFill/>
                          </a:ln>
                          <a:solidFill>
                            <a:schemeClr val="bg1"/>
                          </a:solidFill>
                          <a:effectLst/>
                          <a:latin typeface="Arial" charset="0"/>
                        </a:rPr>
                        <a:t>Social functioning</a:t>
                      </a:r>
                    </a:p>
                  </a:txBody>
                  <a:tcPr marT="45726" marB="45726" anchor="b"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b="1" i="0" u="none" strike="noStrike" cap="none" normalizeH="0" baseline="0" noProof="0" dirty="0">
                          <a:ln>
                            <a:noFill/>
                          </a:ln>
                          <a:solidFill>
                            <a:schemeClr val="bg1"/>
                          </a:solidFill>
                          <a:effectLst/>
                          <a:latin typeface="Arial" charset="0"/>
                        </a:rPr>
                        <a:t>Role fulfilment for emotional reasons</a:t>
                      </a:r>
                    </a:p>
                  </a:txBody>
                  <a:tcPr marT="45726" marB="45726" anchor="b"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b="1" i="0" u="none" strike="noStrike" cap="none" normalizeH="0" baseline="0" noProof="0" dirty="0">
                          <a:ln>
                            <a:noFill/>
                          </a:ln>
                          <a:solidFill>
                            <a:schemeClr val="bg1"/>
                          </a:solidFill>
                          <a:effectLst/>
                          <a:latin typeface="Arial" charset="0"/>
                        </a:rPr>
                        <a:t>Mental health</a:t>
                      </a:r>
                    </a:p>
                  </a:txBody>
                  <a:tcPr marT="45726" marB="45726" anchor="b"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b="1" i="0" u="none" strike="noStrike" cap="none" normalizeH="0" baseline="0" noProof="0" dirty="0">
                          <a:ln>
                            <a:noFill/>
                          </a:ln>
                          <a:solidFill>
                            <a:schemeClr val="bg1"/>
                          </a:solidFill>
                          <a:effectLst/>
                          <a:latin typeface="Arial" charset="0"/>
                        </a:rPr>
                        <a:t>Energy and vitality</a:t>
                      </a:r>
                    </a:p>
                  </a:txBody>
                  <a:tcPr marT="45726" marB="45726" anchor="b" horzOverflow="overflow"/>
                </a:tc>
                <a:extLst>
                  <a:ext uri="{0D108BD9-81ED-4DB2-BD59-A6C34878D82A}">
                    <a16:rowId xmlns:a16="http://schemas.microsoft.com/office/drawing/2014/main" val="1179712850"/>
                  </a:ext>
                </a:extLst>
              </a:tr>
              <a:tr h="3708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1" i="1" u="none" strike="noStrike" cap="none" normalizeH="0" baseline="0" noProof="0" dirty="0">
                          <a:ln>
                            <a:noFill/>
                          </a:ln>
                          <a:solidFill>
                            <a:schemeClr val="accent1"/>
                          </a:solidFill>
                          <a:effectLst/>
                          <a:latin typeface="Arial" charset="0"/>
                        </a:rPr>
                        <a:t>Acne </a:t>
                      </a:r>
                    </a:p>
                  </a:txBody>
                  <a:tcPr marT="45726" marB="45726"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1" i="1" u="none" strike="noStrike" cap="none" normalizeH="0" baseline="0" noProof="0" dirty="0">
                          <a:ln>
                            <a:noFill/>
                          </a:ln>
                          <a:solidFill>
                            <a:schemeClr val="accent1"/>
                          </a:solidFill>
                          <a:effectLst/>
                          <a:latin typeface="Arial" charset="0"/>
                        </a:rPr>
                        <a:t>11.1</a:t>
                      </a:r>
                    </a:p>
                  </a:txBody>
                  <a:tcPr marT="45726" marB="45726" anchor="b"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1" i="1" u="none" strike="noStrike" cap="none" normalizeH="0" baseline="0" noProof="0" dirty="0">
                          <a:ln>
                            <a:noFill/>
                          </a:ln>
                          <a:solidFill>
                            <a:schemeClr val="accent1"/>
                          </a:solidFill>
                          <a:effectLst/>
                          <a:latin typeface="Arial" charset="0"/>
                        </a:rPr>
                        <a:t>7.4</a:t>
                      </a:r>
                    </a:p>
                  </a:txBody>
                  <a:tcPr marT="45726" marB="45726" anchor="b"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1" i="1" u="none" strike="noStrike" cap="none" normalizeH="0" baseline="0" noProof="0" dirty="0">
                          <a:ln>
                            <a:noFill/>
                          </a:ln>
                          <a:solidFill>
                            <a:schemeClr val="accent1"/>
                          </a:solidFill>
                          <a:effectLst/>
                          <a:latin typeface="Arial" charset="0"/>
                        </a:rPr>
                        <a:t>13.4</a:t>
                      </a:r>
                    </a:p>
                  </a:txBody>
                  <a:tcPr marT="45726" marB="45726" anchor="b"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1" i="1" u="none" strike="noStrike" cap="none" normalizeH="0" baseline="0" noProof="0" dirty="0">
                          <a:ln>
                            <a:noFill/>
                          </a:ln>
                          <a:solidFill>
                            <a:schemeClr val="accent1"/>
                          </a:solidFill>
                          <a:effectLst/>
                          <a:latin typeface="Arial" charset="0"/>
                        </a:rPr>
                        <a:t>7.0</a:t>
                      </a:r>
                    </a:p>
                  </a:txBody>
                  <a:tcPr marT="45726" marB="45726" anchor="b" horzOverflow="overflow"/>
                </a:tc>
                <a:extLst>
                  <a:ext uri="{0D108BD9-81ED-4DB2-BD59-A6C34878D82A}">
                    <a16:rowId xmlns:a16="http://schemas.microsoft.com/office/drawing/2014/main" val="853173281"/>
                  </a:ext>
                </a:extLst>
              </a:tr>
              <a:tr h="3708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noProof="0" dirty="0">
                          <a:ln>
                            <a:noFill/>
                          </a:ln>
                          <a:solidFill>
                            <a:schemeClr val="tx1"/>
                          </a:solidFill>
                          <a:effectLst/>
                          <a:latin typeface="Arial" charset="0"/>
                        </a:rPr>
                        <a:t>Asthma</a:t>
                      </a:r>
                    </a:p>
                  </a:txBody>
                  <a:tcPr marT="45726" marB="45726"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noProof="0" dirty="0">
                          <a:ln>
                            <a:noFill/>
                          </a:ln>
                          <a:solidFill>
                            <a:schemeClr val="tx1"/>
                          </a:solidFill>
                          <a:effectLst/>
                          <a:latin typeface="Arial" charset="0"/>
                        </a:rPr>
                        <a:t>5.9</a:t>
                      </a:r>
                    </a:p>
                  </a:txBody>
                  <a:tcPr marT="45726" marB="45726" anchor="b"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noProof="0" dirty="0">
                          <a:ln>
                            <a:noFill/>
                          </a:ln>
                          <a:solidFill>
                            <a:schemeClr val="tx1"/>
                          </a:solidFill>
                          <a:effectLst/>
                          <a:latin typeface="Arial" charset="0"/>
                        </a:rPr>
                        <a:t>6.3</a:t>
                      </a:r>
                    </a:p>
                  </a:txBody>
                  <a:tcPr marT="45726" marB="45726" anchor="b"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noProof="0" dirty="0">
                          <a:ln>
                            <a:noFill/>
                          </a:ln>
                          <a:solidFill>
                            <a:schemeClr val="tx1"/>
                          </a:solidFill>
                          <a:effectLst/>
                          <a:latin typeface="Arial" charset="0"/>
                        </a:rPr>
                        <a:t>4.2</a:t>
                      </a:r>
                    </a:p>
                  </a:txBody>
                  <a:tcPr marT="45726" marB="45726" anchor="b"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noProof="0" dirty="0">
                          <a:ln>
                            <a:noFill/>
                          </a:ln>
                          <a:solidFill>
                            <a:schemeClr val="tx1"/>
                          </a:solidFill>
                          <a:effectLst/>
                          <a:latin typeface="Arial" charset="0"/>
                        </a:rPr>
                        <a:t>6.0</a:t>
                      </a:r>
                    </a:p>
                  </a:txBody>
                  <a:tcPr marT="45726" marB="45726" anchor="b" horzOverflow="overflow"/>
                </a:tc>
                <a:extLst>
                  <a:ext uri="{0D108BD9-81ED-4DB2-BD59-A6C34878D82A}">
                    <a16:rowId xmlns:a16="http://schemas.microsoft.com/office/drawing/2014/main" val="2139919289"/>
                  </a:ext>
                </a:extLst>
              </a:tr>
              <a:tr h="3708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noProof="0" dirty="0">
                          <a:ln>
                            <a:noFill/>
                          </a:ln>
                          <a:solidFill>
                            <a:schemeClr val="tx1"/>
                          </a:solidFill>
                          <a:effectLst/>
                          <a:latin typeface="Arial" charset="0"/>
                        </a:rPr>
                        <a:t>Diabetes</a:t>
                      </a:r>
                    </a:p>
                  </a:txBody>
                  <a:tcPr marT="45726" marB="45726"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noProof="0" dirty="0">
                          <a:ln>
                            <a:noFill/>
                          </a:ln>
                          <a:solidFill>
                            <a:schemeClr val="tx1"/>
                          </a:solidFill>
                          <a:effectLst/>
                          <a:latin typeface="Arial" charset="0"/>
                        </a:rPr>
                        <a:t>8.7</a:t>
                      </a:r>
                    </a:p>
                  </a:txBody>
                  <a:tcPr marT="45726" marB="45726" anchor="b"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noProof="0" dirty="0">
                          <a:ln>
                            <a:noFill/>
                          </a:ln>
                          <a:solidFill>
                            <a:schemeClr val="tx1"/>
                          </a:solidFill>
                          <a:effectLst/>
                          <a:latin typeface="Arial" charset="0"/>
                        </a:rPr>
                        <a:t>9.5</a:t>
                      </a:r>
                    </a:p>
                  </a:txBody>
                  <a:tcPr marT="45726" marB="45726" anchor="b"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noProof="0" dirty="0">
                          <a:ln>
                            <a:noFill/>
                          </a:ln>
                          <a:solidFill>
                            <a:schemeClr val="tx1"/>
                          </a:solidFill>
                          <a:effectLst/>
                          <a:latin typeface="Arial" charset="0"/>
                        </a:rPr>
                        <a:t>5.9</a:t>
                      </a:r>
                    </a:p>
                  </a:txBody>
                  <a:tcPr marT="45726" marB="45726" anchor="b"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noProof="0" dirty="0">
                          <a:ln>
                            <a:noFill/>
                          </a:ln>
                          <a:solidFill>
                            <a:schemeClr val="tx1"/>
                          </a:solidFill>
                          <a:effectLst/>
                          <a:latin typeface="Arial" charset="0"/>
                        </a:rPr>
                        <a:t>9.1</a:t>
                      </a:r>
                    </a:p>
                  </a:txBody>
                  <a:tcPr marT="45726" marB="45726" anchor="b" horzOverflow="overflow"/>
                </a:tc>
                <a:extLst>
                  <a:ext uri="{0D108BD9-81ED-4DB2-BD59-A6C34878D82A}">
                    <a16:rowId xmlns:a16="http://schemas.microsoft.com/office/drawing/2014/main" val="3878780038"/>
                  </a:ext>
                </a:extLst>
              </a:tr>
              <a:tr h="3708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noProof="0" dirty="0">
                          <a:ln>
                            <a:noFill/>
                          </a:ln>
                          <a:solidFill>
                            <a:schemeClr val="tx1"/>
                          </a:solidFill>
                          <a:effectLst/>
                          <a:latin typeface="Arial" charset="0"/>
                        </a:rPr>
                        <a:t>Back pain</a:t>
                      </a:r>
                    </a:p>
                  </a:txBody>
                  <a:tcPr marT="45726" marB="45726"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noProof="0" dirty="0">
                          <a:ln>
                            <a:noFill/>
                          </a:ln>
                          <a:solidFill>
                            <a:schemeClr val="tx1"/>
                          </a:solidFill>
                          <a:effectLst/>
                          <a:latin typeface="Arial" charset="0"/>
                        </a:rPr>
                        <a:t>8.9</a:t>
                      </a:r>
                    </a:p>
                  </a:txBody>
                  <a:tcPr marT="45726" marB="45726" anchor="b"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noProof="0" dirty="0">
                          <a:ln>
                            <a:noFill/>
                          </a:ln>
                          <a:solidFill>
                            <a:schemeClr val="tx1"/>
                          </a:solidFill>
                          <a:effectLst/>
                          <a:latin typeface="Arial" charset="0"/>
                        </a:rPr>
                        <a:t>6.9</a:t>
                      </a:r>
                    </a:p>
                  </a:txBody>
                  <a:tcPr marT="45726" marB="45726" anchor="b"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noProof="0" dirty="0">
                          <a:ln>
                            <a:noFill/>
                          </a:ln>
                          <a:solidFill>
                            <a:schemeClr val="tx1"/>
                          </a:solidFill>
                          <a:effectLst/>
                          <a:latin typeface="Arial" charset="0"/>
                        </a:rPr>
                        <a:t>4.1</a:t>
                      </a:r>
                    </a:p>
                  </a:txBody>
                  <a:tcPr marT="45726" marB="45726" anchor="b"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noProof="0" dirty="0">
                          <a:ln>
                            <a:noFill/>
                          </a:ln>
                          <a:solidFill>
                            <a:schemeClr val="tx1"/>
                          </a:solidFill>
                          <a:effectLst/>
                          <a:latin typeface="Arial" charset="0"/>
                        </a:rPr>
                        <a:t>8.5</a:t>
                      </a:r>
                    </a:p>
                  </a:txBody>
                  <a:tcPr marT="45726" marB="45726" anchor="b" horzOverflow="overflow"/>
                </a:tc>
                <a:extLst>
                  <a:ext uri="{0D108BD9-81ED-4DB2-BD59-A6C34878D82A}">
                    <a16:rowId xmlns:a16="http://schemas.microsoft.com/office/drawing/2014/main" val="3886725186"/>
                  </a:ext>
                </a:extLst>
              </a:tr>
              <a:tr h="3708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noProof="0" dirty="0">
                          <a:ln>
                            <a:noFill/>
                          </a:ln>
                          <a:solidFill>
                            <a:schemeClr val="tx1"/>
                          </a:solidFill>
                          <a:effectLst/>
                          <a:latin typeface="Arial" charset="0"/>
                        </a:rPr>
                        <a:t>Epilepsy</a:t>
                      </a:r>
                    </a:p>
                  </a:txBody>
                  <a:tcPr marT="45726" marB="45726"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noProof="0" dirty="0">
                          <a:ln>
                            <a:noFill/>
                          </a:ln>
                          <a:solidFill>
                            <a:schemeClr val="tx1"/>
                          </a:solidFill>
                          <a:effectLst/>
                          <a:latin typeface="Arial" charset="0"/>
                        </a:rPr>
                        <a:t>7.4</a:t>
                      </a:r>
                    </a:p>
                  </a:txBody>
                  <a:tcPr marT="45726" marB="45726" anchor="b"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noProof="0" dirty="0">
                          <a:ln>
                            <a:noFill/>
                          </a:ln>
                          <a:solidFill>
                            <a:schemeClr val="tx1"/>
                          </a:solidFill>
                          <a:effectLst/>
                          <a:latin typeface="Arial" charset="0"/>
                        </a:rPr>
                        <a:t>5.3</a:t>
                      </a:r>
                    </a:p>
                  </a:txBody>
                  <a:tcPr marT="45726" marB="45726" anchor="b"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noProof="0" dirty="0">
                          <a:ln>
                            <a:noFill/>
                          </a:ln>
                          <a:solidFill>
                            <a:schemeClr val="tx1"/>
                          </a:solidFill>
                          <a:effectLst/>
                          <a:latin typeface="Arial" charset="0"/>
                        </a:rPr>
                        <a:t>3.4</a:t>
                      </a:r>
                    </a:p>
                  </a:txBody>
                  <a:tcPr marT="45726" marB="45726" anchor="b"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noProof="0" dirty="0">
                          <a:ln>
                            <a:noFill/>
                          </a:ln>
                          <a:solidFill>
                            <a:schemeClr val="tx1"/>
                          </a:solidFill>
                          <a:effectLst/>
                          <a:latin typeface="Arial" charset="0"/>
                        </a:rPr>
                        <a:t>5.9</a:t>
                      </a:r>
                    </a:p>
                  </a:txBody>
                  <a:tcPr marT="45726" marB="45726" anchor="b" horzOverflow="overflow"/>
                </a:tc>
                <a:extLst>
                  <a:ext uri="{0D108BD9-81ED-4DB2-BD59-A6C34878D82A}">
                    <a16:rowId xmlns:a16="http://schemas.microsoft.com/office/drawing/2014/main" val="530985105"/>
                  </a:ext>
                </a:extLst>
              </a:tr>
            </a:tbl>
          </a:graphicData>
        </a:graphic>
      </p:graphicFrame>
    </p:spTree>
    <p:extLst>
      <p:ext uri="{BB962C8B-B14F-4D97-AF65-F5344CB8AC3E}">
        <p14:creationId xmlns:p14="http://schemas.microsoft.com/office/powerpoint/2010/main" val="4090649520"/>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FF6965-73EF-C957-6801-AA3B5CBA774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F9D6245-B200-39BB-1719-0369BADAF4CF}"/>
              </a:ext>
            </a:extLst>
          </p:cNvPr>
          <p:cNvSpPr>
            <a:spLocks noGrp="1"/>
          </p:cNvSpPr>
          <p:nvPr>
            <p:ph type="title"/>
          </p:nvPr>
        </p:nvSpPr>
        <p:spPr>
          <a:xfrm>
            <a:off x="619201" y="259200"/>
            <a:ext cx="10963199" cy="864000"/>
          </a:xfrm>
        </p:spPr>
        <p:txBody>
          <a:bodyPr>
            <a:normAutofit/>
          </a:bodyPr>
          <a:lstStyle/>
          <a:p>
            <a:r>
              <a:rPr lang="en-GB" noProof="0" dirty="0"/>
              <a:t>Disease burden</a:t>
            </a:r>
            <a:br>
              <a:rPr lang="en-GB" noProof="0" dirty="0"/>
            </a:br>
            <a:r>
              <a:rPr lang="en-GB" sz="2200" spc="100" noProof="0" dirty="0">
                <a:solidFill>
                  <a:schemeClr val="accent1"/>
                </a:solidFill>
              </a:rPr>
              <a:t>identification of the impact – how acne makes you feel?</a:t>
            </a:r>
          </a:p>
        </p:txBody>
      </p:sp>
      <p:sp>
        <p:nvSpPr>
          <p:cNvPr id="4" name="Slide Number Placeholder 3">
            <a:extLst>
              <a:ext uri="{FF2B5EF4-FFF2-40B4-BE49-F238E27FC236}">
                <a16:creationId xmlns:a16="http://schemas.microsoft.com/office/drawing/2014/main" id="{98666B27-3239-D5E9-7D1D-99D396C35D73}"/>
              </a:ext>
            </a:extLst>
          </p:cNvPr>
          <p:cNvSpPr>
            <a:spLocks noGrp="1"/>
          </p:cNvSpPr>
          <p:nvPr>
            <p:ph type="sldNum" sz="quarter" idx="4"/>
          </p:nvPr>
        </p:nvSpPr>
        <p:spPr>
          <a:xfrm>
            <a:off x="10800523" y="6428359"/>
            <a:ext cx="781877" cy="365125"/>
          </a:xfrm>
        </p:spPr>
        <p:txBody>
          <a:bodyPr/>
          <a:lstStyle/>
          <a:p>
            <a:fld id="{FCE43C0F-8A7B-3A4B-9DB5-B3472E36E833}" type="slidenum">
              <a:rPr lang="en-GB" noProof="0" smtClean="0"/>
              <a:pPr/>
              <a:t>23</a:t>
            </a:fld>
            <a:endParaRPr lang="en-GB" noProof="0" dirty="0"/>
          </a:p>
        </p:txBody>
      </p:sp>
      <p:sp>
        <p:nvSpPr>
          <p:cNvPr id="5" name="Content Placeholder 10">
            <a:extLst>
              <a:ext uri="{FF2B5EF4-FFF2-40B4-BE49-F238E27FC236}">
                <a16:creationId xmlns:a16="http://schemas.microsoft.com/office/drawing/2014/main" id="{0BCC2A84-729D-8941-0220-70AFB23D9219}"/>
              </a:ext>
            </a:extLst>
          </p:cNvPr>
          <p:cNvSpPr>
            <a:spLocks noGrp="1"/>
          </p:cNvSpPr>
          <p:nvPr>
            <p:ph sz="quarter" idx="15"/>
          </p:nvPr>
        </p:nvSpPr>
        <p:spPr>
          <a:xfrm>
            <a:off x="620183" y="6356351"/>
            <a:ext cx="10180339" cy="365125"/>
          </a:xfrm>
        </p:spPr>
        <p:txBody>
          <a:bodyPr/>
          <a:lstStyle/>
          <a:p>
            <a:r>
              <a:rPr lang="en-GB" noProof="0" dirty="0">
                <a:solidFill>
                  <a:schemeClr val="tx2"/>
                </a:solidFill>
              </a:rPr>
              <a:t>Smith H, et al. Am J Clin Dermatol. 2021;22(2):159-171</a:t>
            </a:r>
          </a:p>
        </p:txBody>
      </p:sp>
      <p:sp>
        <p:nvSpPr>
          <p:cNvPr id="14" name="Oval 13">
            <a:extLst>
              <a:ext uri="{FF2B5EF4-FFF2-40B4-BE49-F238E27FC236}">
                <a16:creationId xmlns:a16="http://schemas.microsoft.com/office/drawing/2014/main" id="{5A2C509C-4955-91CB-A356-3D3C17793D6D}"/>
              </a:ext>
            </a:extLst>
          </p:cNvPr>
          <p:cNvSpPr/>
          <p:nvPr/>
        </p:nvSpPr>
        <p:spPr>
          <a:xfrm>
            <a:off x="6663794" y="3844693"/>
            <a:ext cx="3430303" cy="1776001"/>
          </a:xfrm>
          <a:prstGeom prst="ellipse">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eaLnBrk="0" fontAlgn="base" hangingPunct="0">
              <a:spcBef>
                <a:spcPct val="0"/>
              </a:spcBef>
              <a:spcAft>
                <a:spcPct val="0"/>
              </a:spcAft>
              <a:defRPr/>
            </a:pPr>
            <a:r>
              <a:rPr lang="en-GB" sz="1600" b="1" noProof="0" dirty="0">
                <a:solidFill>
                  <a:srgbClr val="FFFFFF"/>
                </a:solidFill>
                <a:latin typeface="Arial" panose="020B0604020202020204"/>
              </a:rPr>
              <a:t>Negative self perception was the most commonly reported theme (n=16/22 studies)</a:t>
            </a:r>
          </a:p>
        </p:txBody>
      </p:sp>
      <p:cxnSp>
        <p:nvCxnSpPr>
          <p:cNvPr id="23" name="Straight Connector 22">
            <a:extLst>
              <a:ext uri="{FF2B5EF4-FFF2-40B4-BE49-F238E27FC236}">
                <a16:creationId xmlns:a16="http://schemas.microsoft.com/office/drawing/2014/main" id="{6D20E225-301C-19AC-A97F-46338B4854FB}"/>
              </a:ext>
            </a:extLst>
          </p:cNvPr>
          <p:cNvCxnSpPr>
            <a:cxnSpLocks/>
          </p:cNvCxnSpPr>
          <p:nvPr/>
        </p:nvCxnSpPr>
        <p:spPr>
          <a:xfrm>
            <a:off x="2413707" y="3965564"/>
            <a:ext cx="1224136" cy="0"/>
          </a:xfrm>
          <a:prstGeom prst="line">
            <a:avLst/>
          </a:prstGeom>
          <a:ln w="25400">
            <a:solidFill>
              <a:srgbClr val="505050"/>
            </a:solidFill>
          </a:ln>
          <a:effectLst/>
        </p:spPr>
        <p:style>
          <a:lnRef idx="2">
            <a:schemeClr val="accent1"/>
          </a:lnRef>
          <a:fillRef idx="0">
            <a:schemeClr val="accent1"/>
          </a:fillRef>
          <a:effectRef idx="1">
            <a:schemeClr val="accent1"/>
          </a:effectRef>
          <a:fontRef idx="minor">
            <a:schemeClr val="tx1"/>
          </a:fontRef>
        </p:style>
      </p:cxnSp>
      <p:sp>
        <p:nvSpPr>
          <p:cNvPr id="10" name="Rounded Rectangle 9">
            <a:extLst>
              <a:ext uri="{FF2B5EF4-FFF2-40B4-BE49-F238E27FC236}">
                <a16:creationId xmlns:a16="http://schemas.microsoft.com/office/drawing/2014/main" id="{703358D0-5D7A-09DB-9239-8966F381754A}"/>
              </a:ext>
            </a:extLst>
          </p:cNvPr>
          <p:cNvSpPr/>
          <p:nvPr/>
        </p:nvSpPr>
        <p:spPr>
          <a:xfrm>
            <a:off x="608616" y="3029460"/>
            <a:ext cx="2304256" cy="1872208"/>
          </a:xfrm>
          <a:prstGeom prst="roundRect">
            <a:avLst>
              <a:gd name="adj" fmla="val 10783"/>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lnSpc>
                <a:spcPct val="100000"/>
              </a:lnSpc>
            </a:pPr>
            <a:r>
              <a:rPr lang="en-GB" sz="1800" b="1" noProof="0" dirty="0">
                <a:latin typeface="Arial" panose="020B0604020202020204" pitchFamily="34" charset="0"/>
                <a:cs typeface="Arial" panose="020B0604020202020204" pitchFamily="34" charset="0"/>
              </a:rPr>
              <a:t>Patient </a:t>
            </a:r>
          </a:p>
          <a:p>
            <a:pPr lvl="0" algn="ctr">
              <a:lnSpc>
                <a:spcPct val="100000"/>
              </a:lnSpc>
            </a:pPr>
            <a:r>
              <a:rPr lang="en-GB" sz="1800" b="1" noProof="0" dirty="0">
                <a:latin typeface="Arial" panose="020B0604020202020204" pitchFamily="34" charset="0"/>
                <a:cs typeface="Arial" panose="020B0604020202020204" pitchFamily="34" charset="0"/>
              </a:rPr>
              <a:t>Perspective from</a:t>
            </a:r>
          </a:p>
          <a:p>
            <a:pPr lvl="0" algn="ctr">
              <a:lnSpc>
                <a:spcPct val="100000"/>
              </a:lnSpc>
            </a:pPr>
            <a:r>
              <a:rPr lang="en-GB" sz="1800" b="1" noProof="0" dirty="0">
                <a:latin typeface="Arial" panose="020B0604020202020204" pitchFamily="34" charset="0"/>
                <a:cs typeface="Arial" panose="020B0604020202020204" pitchFamily="34" charset="0"/>
              </a:rPr>
              <a:t>Qualitative data</a:t>
            </a:r>
          </a:p>
          <a:p>
            <a:pPr lvl="0" algn="ctr">
              <a:lnSpc>
                <a:spcPct val="100000"/>
              </a:lnSpc>
            </a:pPr>
            <a:r>
              <a:rPr lang="en-GB" sz="1800" b="1" noProof="0" dirty="0">
                <a:latin typeface="Arial" panose="020B0604020202020204" pitchFamily="34" charset="0"/>
                <a:cs typeface="Arial" panose="020B0604020202020204" pitchFamily="34" charset="0"/>
              </a:rPr>
              <a:t>(22 of 408 studies)</a:t>
            </a:r>
          </a:p>
        </p:txBody>
      </p:sp>
      <p:sp>
        <p:nvSpPr>
          <p:cNvPr id="18" name="Rounded Rectangle 17">
            <a:extLst>
              <a:ext uri="{FF2B5EF4-FFF2-40B4-BE49-F238E27FC236}">
                <a16:creationId xmlns:a16="http://schemas.microsoft.com/office/drawing/2014/main" id="{A171B09D-CB0F-90C3-335D-1639F63602C3}"/>
              </a:ext>
            </a:extLst>
          </p:cNvPr>
          <p:cNvSpPr/>
          <p:nvPr/>
        </p:nvSpPr>
        <p:spPr>
          <a:xfrm>
            <a:off x="3569507" y="3677564"/>
            <a:ext cx="2886533" cy="576000"/>
          </a:xfrm>
          <a:prstGeom prst="roundRect">
            <a:avLst/>
          </a:prstGeom>
          <a:solidFill>
            <a:schemeClr val="tx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GB" sz="1400" noProof="0" dirty="0">
                <a:solidFill>
                  <a:schemeClr val="tx1"/>
                </a:solidFill>
                <a:latin typeface="Arial" panose="020B0604020202020204" pitchFamily="34" charset="0"/>
                <a:cs typeface="Arial" panose="020B0604020202020204" pitchFamily="34" charset="0"/>
              </a:rPr>
              <a:t>Negative peer behaviour </a:t>
            </a:r>
            <a:br>
              <a:rPr lang="en-GB" sz="1400" noProof="0" dirty="0">
                <a:solidFill>
                  <a:schemeClr val="tx1"/>
                </a:solidFill>
                <a:latin typeface="Arial" panose="020B0604020202020204" pitchFamily="34" charset="0"/>
                <a:cs typeface="Arial" panose="020B0604020202020204" pitchFamily="34" charset="0"/>
              </a:rPr>
            </a:br>
            <a:r>
              <a:rPr lang="en-GB" sz="1400" noProof="0" dirty="0">
                <a:solidFill>
                  <a:schemeClr val="tx1"/>
                </a:solidFill>
                <a:latin typeface="Arial" panose="020B0604020202020204" pitchFamily="34" charset="0"/>
                <a:cs typeface="Arial" panose="020B0604020202020204" pitchFamily="34" charset="0"/>
              </a:rPr>
              <a:t>(10/22 studies)</a:t>
            </a:r>
          </a:p>
        </p:txBody>
      </p:sp>
      <p:cxnSp>
        <p:nvCxnSpPr>
          <p:cNvPr id="24" name="Straight Connector 23">
            <a:extLst>
              <a:ext uri="{FF2B5EF4-FFF2-40B4-BE49-F238E27FC236}">
                <a16:creationId xmlns:a16="http://schemas.microsoft.com/office/drawing/2014/main" id="{B0CC133C-8FA6-12DF-E61E-5623DA338F50}"/>
              </a:ext>
            </a:extLst>
          </p:cNvPr>
          <p:cNvCxnSpPr>
            <a:cxnSpLocks/>
          </p:cNvCxnSpPr>
          <p:nvPr/>
        </p:nvCxnSpPr>
        <p:spPr>
          <a:xfrm flipV="1">
            <a:off x="3241190" y="2546283"/>
            <a:ext cx="0" cy="2845860"/>
          </a:xfrm>
          <a:prstGeom prst="line">
            <a:avLst/>
          </a:prstGeom>
          <a:ln w="25400">
            <a:solidFill>
              <a:srgbClr val="505050"/>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F056479D-58AC-49BB-345E-D64DE0A56F05}"/>
              </a:ext>
            </a:extLst>
          </p:cNvPr>
          <p:cNvCxnSpPr>
            <a:cxnSpLocks/>
          </p:cNvCxnSpPr>
          <p:nvPr/>
        </p:nvCxnSpPr>
        <p:spPr>
          <a:xfrm>
            <a:off x="3226849" y="2551716"/>
            <a:ext cx="4093287" cy="0"/>
          </a:xfrm>
          <a:prstGeom prst="line">
            <a:avLst/>
          </a:prstGeom>
          <a:ln w="25400">
            <a:solidFill>
              <a:srgbClr val="505050"/>
            </a:solidFill>
          </a:ln>
          <a:effectLst/>
        </p:spPr>
        <p:style>
          <a:lnRef idx="2">
            <a:schemeClr val="accent1"/>
          </a:lnRef>
          <a:fillRef idx="0">
            <a:schemeClr val="accent1"/>
          </a:fillRef>
          <a:effectRef idx="1">
            <a:schemeClr val="accent1"/>
          </a:effectRef>
          <a:fontRef idx="minor">
            <a:schemeClr val="tx1"/>
          </a:fontRef>
        </p:style>
      </p:cxnSp>
      <p:sp>
        <p:nvSpPr>
          <p:cNvPr id="16" name="Rounded Rectangle 15">
            <a:extLst>
              <a:ext uri="{FF2B5EF4-FFF2-40B4-BE49-F238E27FC236}">
                <a16:creationId xmlns:a16="http://schemas.microsoft.com/office/drawing/2014/main" id="{A3B4A1B1-6A9B-E4D8-42C7-D589CF1C73E0}"/>
              </a:ext>
            </a:extLst>
          </p:cNvPr>
          <p:cNvSpPr/>
          <p:nvPr/>
        </p:nvSpPr>
        <p:spPr>
          <a:xfrm>
            <a:off x="3569507" y="2263716"/>
            <a:ext cx="2886533" cy="576000"/>
          </a:xfrm>
          <a:prstGeom prst="roundRect">
            <a:avLst/>
          </a:prstGeom>
          <a:solidFill>
            <a:schemeClr val="tx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GB" sz="1400" noProof="0" dirty="0">
                <a:solidFill>
                  <a:schemeClr val="tx1"/>
                </a:solidFill>
                <a:latin typeface="Arial" panose="020B0604020202020204" pitchFamily="34" charset="0"/>
                <a:cs typeface="Arial" panose="020B0604020202020204" pitchFamily="34" charset="0"/>
              </a:rPr>
              <a:t>Negative self perception </a:t>
            </a:r>
          </a:p>
          <a:p>
            <a:pPr lvl="0" algn="ctr"/>
            <a:r>
              <a:rPr lang="en-GB" sz="1400" noProof="0" dirty="0">
                <a:solidFill>
                  <a:schemeClr val="tx1"/>
                </a:solidFill>
                <a:latin typeface="Arial" panose="020B0604020202020204" pitchFamily="34" charset="0"/>
                <a:cs typeface="Arial" panose="020B0604020202020204" pitchFamily="34" charset="0"/>
              </a:rPr>
              <a:t>(16/22 studies)</a:t>
            </a:r>
          </a:p>
        </p:txBody>
      </p:sp>
      <p:cxnSp>
        <p:nvCxnSpPr>
          <p:cNvPr id="28" name="Straight Connector 27">
            <a:extLst>
              <a:ext uri="{FF2B5EF4-FFF2-40B4-BE49-F238E27FC236}">
                <a16:creationId xmlns:a16="http://schemas.microsoft.com/office/drawing/2014/main" id="{A4208925-2A72-F903-E681-0CA52FDBBDA1}"/>
              </a:ext>
            </a:extLst>
          </p:cNvPr>
          <p:cNvCxnSpPr>
            <a:cxnSpLocks/>
          </p:cNvCxnSpPr>
          <p:nvPr/>
        </p:nvCxnSpPr>
        <p:spPr>
          <a:xfrm>
            <a:off x="3252590" y="3258640"/>
            <a:ext cx="433219" cy="0"/>
          </a:xfrm>
          <a:prstGeom prst="line">
            <a:avLst/>
          </a:prstGeom>
          <a:ln w="25400">
            <a:solidFill>
              <a:srgbClr val="505050"/>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830E1619-89B0-9305-8799-AB0E78607DFB}"/>
              </a:ext>
            </a:extLst>
          </p:cNvPr>
          <p:cNvCxnSpPr>
            <a:cxnSpLocks/>
          </p:cNvCxnSpPr>
          <p:nvPr/>
        </p:nvCxnSpPr>
        <p:spPr>
          <a:xfrm>
            <a:off x="3252590" y="4672488"/>
            <a:ext cx="433219" cy="0"/>
          </a:xfrm>
          <a:prstGeom prst="line">
            <a:avLst/>
          </a:prstGeom>
          <a:ln w="25400">
            <a:solidFill>
              <a:srgbClr val="505050"/>
            </a:solidFill>
          </a:ln>
          <a:effectLst/>
        </p:spPr>
        <p:style>
          <a:lnRef idx="2">
            <a:schemeClr val="accent1"/>
          </a:lnRef>
          <a:fillRef idx="0">
            <a:schemeClr val="accent1"/>
          </a:fillRef>
          <a:effectRef idx="1">
            <a:schemeClr val="accent1"/>
          </a:effectRef>
          <a:fontRef idx="minor">
            <a:schemeClr val="tx1"/>
          </a:fontRef>
        </p:style>
      </p:cxnSp>
      <p:sp>
        <p:nvSpPr>
          <p:cNvPr id="17" name="Rounded Rectangle 16">
            <a:extLst>
              <a:ext uri="{FF2B5EF4-FFF2-40B4-BE49-F238E27FC236}">
                <a16:creationId xmlns:a16="http://schemas.microsoft.com/office/drawing/2014/main" id="{F7657AF3-033D-10AE-684C-F2F3D478BF78}"/>
              </a:ext>
            </a:extLst>
          </p:cNvPr>
          <p:cNvSpPr/>
          <p:nvPr/>
        </p:nvSpPr>
        <p:spPr>
          <a:xfrm>
            <a:off x="3569507" y="2970640"/>
            <a:ext cx="2886533" cy="576000"/>
          </a:xfrm>
          <a:prstGeom prst="roundRect">
            <a:avLst/>
          </a:prstGeom>
          <a:solidFill>
            <a:schemeClr val="tx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GB" sz="1400" noProof="0" dirty="0">
                <a:solidFill>
                  <a:schemeClr val="tx1"/>
                </a:solidFill>
                <a:latin typeface="Arial" panose="020B0604020202020204" pitchFamily="34" charset="0"/>
                <a:cs typeface="Arial" panose="020B0604020202020204" pitchFamily="34" charset="0"/>
              </a:rPr>
              <a:t>Psychological consequences (15/22 studies)</a:t>
            </a:r>
          </a:p>
        </p:txBody>
      </p:sp>
      <p:sp>
        <p:nvSpPr>
          <p:cNvPr id="19" name="Rounded Rectangle 18">
            <a:extLst>
              <a:ext uri="{FF2B5EF4-FFF2-40B4-BE49-F238E27FC236}">
                <a16:creationId xmlns:a16="http://schemas.microsoft.com/office/drawing/2014/main" id="{3E38682A-CA02-4BA1-DF32-D5AFA76F97ED}"/>
              </a:ext>
            </a:extLst>
          </p:cNvPr>
          <p:cNvSpPr/>
          <p:nvPr/>
        </p:nvSpPr>
        <p:spPr>
          <a:xfrm>
            <a:off x="3569507" y="4384488"/>
            <a:ext cx="2886533" cy="576000"/>
          </a:xfrm>
          <a:prstGeom prst="roundRect">
            <a:avLst/>
          </a:prstGeom>
          <a:solidFill>
            <a:schemeClr val="tx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GB" sz="1400" noProof="0" dirty="0">
                <a:solidFill>
                  <a:schemeClr val="tx1"/>
                </a:solidFill>
                <a:latin typeface="Arial" panose="020B0604020202020204" pitchFamily="34" charset="0"/>
                <a:cs typeface="Arial" panose="020B0604020202020204" pitchFamily="34" charset="0"/>
              </a:rPr>
              <a:t>Fear of negative evaluation (10/22 studies)</a:t>
            </a:r>
          </a:p>
        </p:txBody>
      </p:sp>
      <p:cxnSp>
        <p:nvCxnSpPr>
          <p:cNvPr id="31" name="Straight Connector 30">
            <a:extLst>
              <a:ext uri="{FF2B5EF4-FFF2-40B4-BE49-F238E27FC236}">
                <a16:creationId xmlns:a16="http://schemas.microsoft.com/office/drawing/2014/main" id="{CA83F0A1-9894-733A-CA2A-08C74B0F1D77}"/>
              </a:ext>
            </a:extLst>
          </p:cNvPr>
          <p:cNvCxnSpPr>
            <a:cxnSpLocks/>
          </p:cNvCxnSpPr>
          <p:nvPr/>
        </p:nvCxnSpPr>
        <p:spPr>
          <a:xfrm>
            <a:off x="3252590" y="5379412"/>
            <a:ext cx="433219" cy="0"/>
          </a:xfrm>
          <a:prstGeom prst="line">
            <a:avLst/>
          </a:prstGeom>
          <a:ln w="25400">
            <a:solidFill>
              <a:srgbClr val="505050"/>
            </a:solidFill>
          </a:ln>
          <a:effectLst/>
        </p:spPr>
        <p:style>
          <a:lnRef idx="2">
            <a:schemeClr val="accent1"/>
          </a:lnRef>
          <a:fillRef idx="0">
            <a:schemeClr val="accent1"/>
          </a:fillRef>
          <a:effectRef idx="1">
            <a:schemeClr val="accent1"/>
          </a:effectRef>
          <a:fontRef idx="minor">
            <a:schemeClr val="tx1"/>
          </a:fontRef>
        </p:style>
      </p:cxnSp>
      <p:sp>
        <p:nvSpPr>
          <p:cNvPr id="20" name="Rounded Rectangle 19">
            <a:extLst>
              <a:ext uri="{FF2B5EF4-FFF2-40B4-BE49-F238E27FC236}">
                <a16:creationId xmlns:a16="http://schemas.microsoft.com/office/drawing/2014/main" id="{123FA2DC-22F8-8627-3401-821D43CFD572}"/>
              </a:ext>
            </a:extLst>
          </p:cNvPr>
          <p:cNvSpPr/>
          <p:nvPr/>
        </p:nvSpPr>
        <p:spPr>
          <a:xfrm>
            <a:off x="3569507" y="5091412"/>
            <a:ext cx="2886533" cy="576000"/>
          </a:xfrm>
          <a:prstGeom prst="roundRect">
            <a:avLst/>
          </a:prstGeom>
          <a:solidFill>
            <a:schemeClr val="tx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GB" sz="1400" noProof="0" dirty="0">
                <a:solidFill>
                  <a:schemeClr val="tx1"/>
                </a:solidFill>
                <a:latin typeface="Arial" panose="020B0604020202020204" pitchFamily="34" charset="0"/>
                <a:cs typeface="Arial" panose="020B0604020202020204" pitchFamily="34" charset="0"/>
              </a:rPr>
              <a:t>Negative effects on relationships (10/22 studies)</a:t>
            </a:r>
          </a:p>
        </p:txBody>
      </p:sp>
      <p:cxnSp>
        <p:nvCxnSpPr>
          <p:cNvPr id="34" name="Straight Connector 33">
            <a:extLst>
              <a:ext uri="{FF2B5EF4-FFF2-40B4-BE49-F238E27FC236}">
                <a16:creationId xmlns:a16="http://schemas.microsoft.com/office/drawing/2014/main" id="{FB0D41E1-215E-4267-985D-C397F5A2FF1C}"/>
              </a:ext>
            </a:extLst>
          </p:cNvPr>
          <p:cNvCxnSpPr>
            <a:cxnSpLocks/>
          </p:cNvCxnSpPr>
          <p:nvPr/>
        </p:nvCxnSpPr>
        <p:spPr>
          <a:xfrm flipV="1">
            <a:off x="6711504" y="1844792"/>
            <a:ext cx="0" cy="1426451"/>
          </a:xfrm>
          <a:prstGeom prst="line">
            <a:avLst/>
          </a:prstGeom>
          <a:ln w="25400">
            <a:solidFill>
              <a:srgbClr val="505050"/>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C7C6A6EA-3658-8B37-D3DD-202861DB4904}"/>
              </a:ext>
            </a:extLst>
          </p:cNvPr>
          <p:cNvCxnSpPr>
            <a:cxnSpLocks/>
          </p:cNvCxnSpPr>
          <p:nvPr/>
        </p:nvCxnSpPr>
        <p:spPr>
          <a:xfrm>
            <a:off x="6816080" y="1844792"/>
            <a:ext cx="433219" cy="0"/>
          </a:xfrm>
          <a:prstGeom prst="line">
            <a:avLst/>
          </a:prstGeom>
          <a:ln w="25400">
            <a:solidFill>
              <a:srgbClr val="505050"/>
            </a:solidFill>
          </a:ln>
          <a:effectLst/>
        </p:spPr>
        <p:style>
          <a:lnRef idx="2">
            <a:schemeClr val="accent1"/>
          </a:lnRef>
          <a:fillRef idx="0">
            <a:schemeClr val="accent1"/>
          </a:fillRef>
          <a:effectRef idx="1">
            <a:schemeClr val="accent1"/>
          </a:effectRef>
          <a:fontRef idx="minor">
            <a:schemeClr val="tx1"/>
          </a:fontRef>
        </p:style>
      </p:cxnSp>
      <p:sp>
        <p:nvSpPr>
          <p:cNvPr id="12" name="Rounded Rectangle 11">
            <a:extLst>
              <a:ext uri="{FF2B5EF4-FFF2-40B4-BE49-F238E27FC236}">
                <a16:creationId xmlns:a16="http://schemas.microsoft.com/office/drawing/2014/main" id="{65445CB6-1221-DCFF-F221-404CCAF15513}"/>
              </a:ext>
            </a:extLst>
          </p:cNvPr>
          <p:cNvSpPr/>
          <p:nvPr/>
        </p:nvSpPr>
        <p:spPr>
          <a:xfrm>
            <a:off x="6935679" y="2263716"/>
            <a:ext cx="2886533" cy="576000"/>
          </a:xfrm>
          <a:prstGeom prst="round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GB" sz="1400" noProof="0" dirty="0">
                <a:latin typeface="Arial" panose="020B0604020202020204" pitchFamily="34" charset="0"/>
                <a:cs typeface="Arial" panose="020B0604020202020204" pitchFamily="34" charset="0"/>
              </a:rPr>
              <a:t>Negative self concept / </a:t>
            </a:r>
            <a:br>
              <a:rPr lang="en-GB" sz="1400" noProof="0" dirty="0">
                <a:latin typeface="Arial" panose="020B0604020202020204" pitchFamily="34" charset="0"/>
                <a:cs typeface="Arial" panose="020B0604020202020204" pitchFamily="34" charset="0"/>
              </a:rPr>
            </a:br>
            <a:r>
              <a:rPr lang="en-GB" sz="1400" noProof="0" dirty="0">
                <a:latin typeface="Arial" panose="020B0604020202020204" pitchFamily="34" charset="0"/>
                <a:cs typeface="Arial" panose="020B0604020202020204" pitchFamily="34" charset="0"/>
              </a:rPr>
              <a:t>belief</a:t>
            </a:r>
          </a:p>
        </p:txBody>
      </p:sp>
      <p:cxnSp>
        <p:nvCxnSpPr>
          <p:cNvPr id="36" name="Straight Connector 35">
            <a:extLst>
              <a:ext uri="{FF2B5EF4-FFF2-40B4-BE49-F238E27FC236}">
                <a16:creationId xmlns:a16="http://schemas.microsoft.com/office/drawing/2014/main" id="{C7138A56-D1D0-F19F-E145-A2997B9DD1D2}"/>
              </a:ext>
            </a:extLst>
          </p:cNvPr>
          <p:cNvCxnSpPr>
            <a:cxnSpLocks/>
          </p:cNvCxnSpPr>
          <p:nvPr/>
        </p:nvCxnSpPr>
        <p:spPr>
          <a:xfrm>
            <a:off x="6698605" y="1844792"/>
            <a:ext cx="433219" cy="0"/>
          </a:xfrm>
          <a:prstGeom prst="line">
            <a:avLst/>
          </a:prstGeom>
          <a:ln w="25400">
            <a:solidFill>
              <a:srgbClr val="505050"/>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29FCA0AE-EEF1-73E3-F58C-138D716CA624}"/>
              </a:ext>
            </a:extLst>
          </p:cNvPr>
          <p:cNvCxnSpPr>
            <a:cxnSpLocks/>
          </p:cNvCxnSpPr>
          <p:nvPr/>
        </p:nvCxnSpPr>
        <p:spPr>
          <a:xfrm>
            <a:off x="6698605" y="3258640"/>
            <a:ext cx="433219" cy="0"/>
          </a:xfrm>
          <a:prstGeom prst="line">
            <a:avLst/>
          </a:prstGeom>
          <a:ln w="25400">
            <a:solidFill>
              <a:srgbClr val="505050"/>
            </a:solidFill>
          </a:ln>
          <a:effectLst/>
        </p:spPr>
        <p:style>
          <a:lnRef idx="2">
            <a:schemeClr val="accent1"/>
          </a:lnRef>
          <a:fillRef idx="0">
            <a:schemeClr val="accent1"/>
          </a:fillRef>
          <a:effectRef idx="1">
            <a:schemeClr val="accent1"/>
          </a:effectRef>
          <a:fontRef idx="minor">
            <a:schemeClr val="tx1"/>
          </a:fontRef>
        </p:style>
      </p:cxnSp>
      <p:sp>
        <p:nvSpPr>
          <p:cNvPr id="15" name="Rounded Rectangle 14">
            <a:extLst>
              <a:ext uri="{FF2B5EF4-FFF2-40B4-BE49-F238E27FC236}">
                <a16:creationId xmlns:a16="http://schemas.microsoft.com/office/drawing/2014/main" id="{E28D534E-6CE0-6F54-C423-D9CC73F3D003}"/>
              </a:ext>
            </a:extLst>
          </p:cNvPr>
          <p:cNvSpPr/>
          <p:nvPr/>
        </p:nvSpPr>
        <p:spPr>
          <a:xfrm>
            <a:off x="6935679" y="2970640"/>
            <a:ext cx="2886533" cy="576000"/>
          </a:xfrm>
          <a:prstGeom prst="round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GB" sz="1400" noProof="0" dirty="0">
                <a:latin typeface="Arial" panose="020B0604020202020204" pitchFamily="34" charset="0"/>
                <a:cs typeface="Arial" panose="020B0604020202020204" pitchFamily="34" charset="0"/>
              </a:rPr>
              <a:t>Self consciousness / self-conscious emotions</a:t>
            </a:r>
          </a:p>
        </p:txBody>
      </p:sp>
      <p:sp>
        <p:nvSpPr>
          <p:cNvPr id="11" name="Rounded Rectangle 10">
            <a:extLst>
              <a:ext uri="{FF2B5EF4-FFF2-40B4-BE49-F238E27FC236}">
                <a16:creationId xmlns:a16="http://schemas.microsoft.com/office/drawing/2014/main" id="{E301ECC4-B00D-C6AD-C09D-6A4B7C8BDD60}"/>
              </a:ext>
            </a:extLst>
          </p:cNvPr>
          <p:cNvSpPr/>
          <p:nvPr/>
        </p:nvSpPr>
        <p:spPr>
          <a:xfrm>
            <a:off x="6935679" y="1556792"/>
            <a:ext cx="2886533" cy="576000"/>
          </a:xfrm>
          <a:prstGeom prst="round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r>
              <a:rPr lang="en-GB" sz="1400" noProof="0" dirty="0">
                <a:latin typeface="Arial" panose="020B0604020202020204" pitchFamily="34" charset="0"/>
                <a:cs typeface="Arial" panose="020B0604020202020204" pitchFamily="34" charset="0"/>
              </a:rPr>
              <a:t>Negative self image</a:t>
            </a:r>
          </a:p>
        </p:txBody>
      </p:sp>
    </p:spTree>
    <p:extLst>
      <p:ext uri="{BB962C8B-B14F-4D97-AF65-F5344CB8AC3E}">
        <p14:creationId xmlns:p14="http://schemas.microsoft.com/office/powerpoint/2010/main" val="4209170593"/>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A42E60-B6B4-5C3E-304B-F1F7784CA731}"/>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633CACE-5DB4-68E3-075E-2E78DD24B57D}"/>
              </a:ext>
            </a:extLst>
          </p:cNvPr>
          <p:cNvSpPr>
            <a:spLocks noGrp="1"/>
          </p:cNvSpPr>
          <p:nvPr>
            <p:ph sz="quarter" idx="12"/>
          </p:nvPr>
        </p:nvSpPr>
        <p:spPr>
          <a:xfrm>
            <a:off x="620713" y="1700808"/>
            <a:ext cx="10963275" cy="4250730"/>
          </a:xfrm>
        </p:spPr>
        <p:txBody>
          <a:bodyPr>
            <a:normAutofit/>
          </a:bodyPr>
          <a:lstStyle/>
          <a:p>
            <a:r>
              <a:rPr lang="en-GB" noProof="0" dirty="0"/>
              <a:t>Cross-sectional, questionnaire-based study </a:t>
            </a:r>
          </a:p>
          <a:p>
            <a:pPr lvl="1"/>
            <a:r>
              <a:rPr lang="en-GB" noProof="0" dirty="0"/>
              <a:t>3775 adolescents</a:t>
            </a:r>
          </a:p>
          <a:p>
            <a:pPr lvl="1"/>
            <a:r>
              <a:rPr lang="en-GB" noProof="0" dirty="0"/>
              <a:t>18-19 years old</a:t>
            </a:r>
          </a:p>
          <a:p>
            <a:pPr lvl="1"/>
            <a:r>
              <a:rPr lang="en-GB" noProof="0" dirty="0"/>
              <a:t>14% having substantial acne (a lot and very much)</a:t>
            </a:r>
          </a:p>
          <a:p>
            <a:pPr lvl="1"/>
            <a:endParaRPr lang="en-GB" noProof="0" dirty="0"/>
          </a:p>
          <a:p>
            <a:endParaRPr lang="en-GB" noProof="0" dirty="0"/>
          </a:p>
        </p:txBody>
      </p:sp>
      <p:sp>
        <p:nvSpPr>
          <p:cNvPr id="3" name="Title 2">
            <a:extLst>
              <a:ext uri="{FF2B5EF4-FFF2-40B4-BE49-F238E27FC236}">
                <a16:creationId xmlns:a16="http://schemas.microsoft.com/office/drawing/2014/main" id="{303AA50A-E170-63CE-2D0D-3606C39C4B67}"/>
              </a:ext>
            </a:extLst>
          </p:cNvPr>
          <p:cNvSpPr>
            <a:spLocks noGrp="1"/>
          </p:cNvSpPr>
          <p:nvPr>
            <p:ph type="title"/>
          </p:nvPr>
        </p:nvSpPr>
        <p:spPr>
          <a:xfrm>
            <a:off x="619125" y="258763"/>
            <a:ext cx="10963275" cy="865187"/>
          </a:xfrm>
        </p:spPr>
        <p:txBody>
          <a:bodyPr>
            <a:normAutofit fontScale="90000"/>
          </a:bodyPr>
          <a:lstStyle/>
          <a:p>
            <a:r>
              <a:rPr lang="en-GB" sz="3100" noProof="0" dirty="0"/>
              <a:t>Psychological well-being in adolescents with acne</a:t>
            </a:r>
            <a:br>
              <a:rPr lang="en-GB" sz="3100" noProof="0" dirty="0"/>
            </a:br>
            <a:r>
              <a:rPr lang="en-GB" sz="2400" spc="100" noProof="0" dirty="0">
                <a:solidFill>
                  <a:schemeClr val="accent1"/>
                </a:solidFill>
              </a:rPr>
              <a:t>increased suicidal ideation, mental health problems and social impairment</a:t>
            </a:r>
          </a:p>
        </p:txBody>
      </p:sp>
      <p:sp>
        <p:nvSpPr>
          <p:cNvPr id="4" name="Slide Number Placeholder 3">
            <a:extLst>
              <a:ext uri="{FF2B5EF4-FFF2-40B4-BE49-F238E27FC236}">
                <a16:creationId xmlns:a16="http://schemas.microsoft.com/office/drawing/2014/main" id="{EA1C9DD9-9617-E637-D7ED-B449AAA69E1E}"/>
              </a:ext>
            </a:extLst>
          </p:cNvPr>
          <p:cNvSpPr>
            <a:spLocks noGrp="1"/>
          </p:cNvSpPr>
          <p:nvPr>
            <p:ph type="sldNum" sz="quarter" idx="4"/>
          </p:nvPr>
        </p:nvSpPr>
        <p:spPr>
          <a:xfrm>
            <a:off x="10800523" y="6428359"/>
            <a:ext cx="781877" cy="365125"/>
          </a:xfrm>
        </p:spPr>
        <p:txBody>
          <a:bodyPr/>
          <a:lstStyle/>
          <a:p>
            <a:fld id="{FCE43C0F-8A7B-3A4B-9DB5-B3472E36E833}" type="slidenum">
              <a:rPr lang="en-GB" noProof="0" smtClean="0"/>
              <a:pPr/>
              <a:t>24</a:t>
            </a:fld>
            <a:endParaRPr lang="en-GB" noProof="0" dirty="0"/>
          </a:p>
        </p:txBody>
      </p:sp>
      <p:sp>
        <p:nvSpPr>
          <p:cNvPr id="18" name="Content Placeholder 17">
            <a:extLst>
              <a:ext uri="{FF2B5EF4-FFF2-40B4-BE49-F238E27FC236}">
                <a16:creationId xmlns:a16="http://schemas.microsoft.com/office/drawing/2014/main" id="{7692A13A-C484-8E62-25FF-5A7264E5FBC0}"/>
              </a:ext>
            </a:extLst>
          </p:cNvPr>
          <p:cNvSpPr>
            <a:spLocks noGrp="1"/>
          </p:cNvSpPr>
          <p:nvPr>
            <p:ph sz="quarter" idx="15"/>
          </p:nvPr>
        </p:nvSpPr>
        <p:spPr>
          <a:xfrm>
            <a:off x="620183" y="6356351"/>
            <a:ext cx="10180339" cy="365125"/>
          </a:xfrm>
        </p:spPr>
        <p:txBody>
          <a:bodyPr anchor="b"/>
          <a:lstStyle/>
          <a:p>
            <a:r>
              <a:rPr lang="en-GB" baseline="30000" noProof="0" dirty="0">
                <a:solidFill>
                  <a:schemeClr val="tx2"/>
                </a:solidFill>
              </a:rPr>
              <a:t>a</a:t>
            </a:r>
            <a:r>
              <a:rPr lang="en-GB" noProof="0" dirty="0">
                <a:solidFill>
                  <a:schemeClr val="tx2"/>
                </a:solidFill>
              </a:rPr>
              <a:t> Possible responses to answer on occurrence of pimples the previous week were </a:t>
            </a:r>
            <a:r>
              <a:rPr lang="en-GB" i="1" noProof="0" dirty="0">
                <a:solidFill>
                  <a:schemeClr val="tx2"/>
                </a:solidFill>
              </a:rPr>
              <a:t>no, yes – a little, yes – a lot, and yes – very much</a:t>
            </a:r>
          </a:p>
          <a:p>
            <a:r>
              <a:rPr lang="en-GB" noProof="0" dirty="0">
                <a:solidFill>
                  <a:schemeClr val="tx2"/>
                </a:solidFill>
              </a:rPr>
              <a:t>Halvorsen JA, et al. J Invest Dermatol. 2011;131(2):363-70</a:t>
            </a:r>
          </a:p>
        </p:txBody>
      </p:sp>
      <p:pic>
        <p:nvPicPr>
          <p:cNvPr id="10" name="Graphic 9" descr="Brain in head">
            <a:extLst>
              <a:ext uri="{FF2B5EF4-FFF2-40B4-BE49-F238E27FC236}">
                <a16:creationId xmlns:a16="http://schemas.microsoft.com/office/drawing/2014/main" id="{2E98F91C-CAF6-A755-8A8A-3B3A7F194BC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7032104" y="1963597"/>
            <a:ext cx="3590885" cy="3553544"/>
          </a:xfrm>
          <a:prstGeom prst="rect">
            <a:avLst/>
          </a:prstGeom>
        </p:spPr>
      </p:pic>
      <p:graphicFrame>
        <p:nvGraphicFramePr>
          <p:cNvPr id="16" name="Content Placeholder 6">
            <a:extLst>
              <a:ext uri="{FF2B5EF4-FFF2-40B4-BE49-F238E27FC236}">
                <a16:creationId xmlns:a16="http://schemas.microsoft.com/office/drawing/2014/main" id="{C0577B5A-12E1-B7F7-2D12-CAEA02652BAF}"/>
              </a:ext>
            </a:extLst>
          </p:cNvPr>
          <p:cNvGraphicFramePr>
            <a:graphicFrameLocks/>
          </p:cNvGraphicFramePr>
          <p:nvPr>
            <p:extLst>
              <p:ext uri="{D42A27DB-BD31-4B8C-83A1-F6EECF244321}">
                <p14:modId xmlns:p14="http://schemas.microsoft.com/office/powerpoint/2010/main" val="1603671372"/>
              </p:ext>
            </p:extLst>
          </p:nvPr>
        </p:nvGraphicFramePr>
        <p:xfrm>
          <a:off x="619125" y="3740369"/>
          <a:ext cx="5690549" cy="1752600"/>
        </p:xfrm>
        <a:graphic>
          <a:graphicData uri="http://schemas.openxmlformats.org/drawingml/2006/table">
            <a:tbl>
              <a:tblPr firstRow="1" bandRow="1">
                <a:tableStyleId>{5C22544A-7EE6-4342-B048-85BDC9FD1C3A}</a:tableStyleId>
              </a:tblPr>
              <a:tblGrid>
                <a:gridCol w="1370069">
                  <a:extLst>
                    <a:ext uri="{9D8B030D-6E8A-4147-A177-3AD203B41FA5}">
                      <a16:colId xmlns:a16="http://schemas.microsoft.com/office/drawing/2014/main" val="1827140122"/>
                    </a:ext>
                  </a:extLst>
                </a:gridCol>
                <a:gridCol w="2232248">
                  <a:extLst>
                    <a:ext uri="{9D8B030D-6E8A-4147-A177-3AD203B41FA5}">
                      <a16:colId xmlns:a16="http://schemas.microsoft.com/office/drawing/2014/main" val="1723246286"/>
                    </a:ext>
                  </a:extLst>
                </a:gridCol>
                <a:gridCol w="2088232">
                  <a:extLst>
                    <a:ext uri="{9D8B030D-6E8A-4147-A177-3AD203B41FA5}">
                      <a16:colId xmlns:a16="http://schemas.microsoft.com/office/drawing/2014/main" val="3696525490"/>
                    </a:ext>
                  </a:extLst>
                </a:gridCol>
              </a:tblGrid>
              <a:tr h="370840">
                <a:tc rowSpan="2">
                  <a:txBody>
                    <a:bodyPr/>
                    <a:lstStyle/>
                    <a:p>
                      <a:endParaRPr lang="en-GB" noProof="0" dirty="0">
                        <a:latin typeface="Arial" panose="020B0604020202020204" pitchFamily="34" charset="0"/>
                        <a:cs typeface="Arial" panose="020B0604020202020204" pitchFamily="34" charset="0"/>
                      </a:endParaRPr>
                    </a:p>
                  </a:txBody>
                  <a:tcPr>
                    <a:noFill/>
                  </a:tcPr>
                </a:tc>
                <a:tc gridSpan="2">
                  <a:txBody>
                    <a:bodyPr/>
                    <a:lstStyle/>
                    <a:p>
                      <a:pPr algn="ctr"/>
                      <a:r>
                        <a:rPr lang="en-GB" noProof="0" dirty="0">
                          <a:latin typeface="Arial" panose="020B0604020202020204" pitchFamily="34" charset="0"/>
                          <a:cs typeface="Arial" panose="020B0604020202020204" pitchFamily="34" charset="0"/>
                        </a:rPr>
                        <a:t>Suicidal thoughts</a:t>
                      </a:r>
                    </a:p>
                  </a:txBody>
                  <a:tcPr>
                    <a:lnB w="12700" cap="flat" cmpd="sng" algn="ctr">
                      <a:solidFill>
                        <a:schemeClr val="bg1"/>
                      </a:solidFill>
                      <a:prstDash val="solid"/>
                      <a:round/>
                      <a:headEnd type="none" w="med" len="med"/>
                      <a:tailEnd type="none" w="med" len="med"/>
                    </a:lnB>
                  </a:tcPr>
                </a:tc>
                <a:tc hMerge="1">
                  <a:txBody>
                    <a:bodyPr/>
                    <a:lstStyle/>
                    <a:p>
                      <a:endParaRPr lang="en-GB" dirty="0"/>
                    </a:p>
                  </a:txBody>
                  <a:tcPr/>
                </a:tc>
                <a:extLst>
                  <a:ext uri="{0D108BD9-81ED-4DB2-BD59-A6C34878D82A}">
                    <a16:rowId xmlns:a16="http://schemas.microsoft.com/office/drawing/2014/main" val="4277868714"/>
                  </a:ext>
                </a:extLst>
              </a:tr>
              <a:tr h="370840">
                <a:tc vMerge="1">
                  <a:txBody>
                    <a:bodyPr/>
                    <a:lstStyle/>
                    <a:p>
                      <a:endParaRPr lang="en-GB" dirty="0">
                        <a:latin typeface="Arial" panose="020B0604020202020204" pitchFamily="34" charset="0"/>
                        <a:cs typeface="Arial" panose="020B0604020202020204" pitchFamily="34" charset="0"/>
                      </a:endParaRPr>
                    </a:p>
                  </a:txBody>
                  <a:tcPr/>
                </a:tc>
                <a:tc>
                  <a:txBody>
                    <a:bodyPr/>
                    <a:lstStyle/>
                    <a:p>
                      <a:pPr algn="ctr"/>
                      <a:r>
                        <a:rPr lang="en-GB" b="1" noProof="0" dirty="0">
                          <a:solidFill>
                            <a:schemeClr val="bg1"/>
                          </a:solidFill>
                          <a:latin typeface="Arial" panose="020B0604020202020204" pitchFamily="34" charset="0"/>
                          <a:cs typeface="Arial" panose="020B0604020202020204" pitchFamily="34" charset="0"/>
                        </a:rPr>
                        <a:t>With “very much” acne</a:t>
                      </a:r>
                      <a:r>
                        <a:rPr lang="en-GB" b="1" baseline="30000" noProof="0" dirty="0">
                          <a:solidFill>
                            <a:schemeClr val="bg1"/>
                          </a:solidFill>
                          <a:latin typeface="Arial" panose="020B0604020202020204" pitchFamily="34" charset="0"/>
                          <a:cs typeface="Arial" panose="020B0604020202020204" pitchFamily="34" charset="0"/>
                        </a:rPr>
                        <a:t>a</a:t>
                      </a:r>
                    </a:p>
                  </a:txBody>
                  <a:tcP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algn="ctr"/>
                      <a:r>
                        <a:rPr lang="en-GB" b="1" noProof="0" dirty="0">
                          <a:solidFill>
                            <a:schemeClr val="bg1"/>
                          </a:solidFill>
                          <a:latin typeface="Arial" panose="020B0604020202020204" pitchFamily="34" charset="0"/>
                          <a:cs typeface="Arial" panose="020B0604020202020204" pitchFamily="34" charset="0"/>
                        </a:rPr>
                        <a:t>No or “little” acne</a:t>
                      </a:r>
                      <a:r>
                        <a:rPr lang="en-GB" b="1" baseline="30000" noProof="0" dirty="0">
                          <a:solidFill>
                            <a:schemeClr val="bg1"/>
                          </a:solidFill>
                          <a:latin typeface="Arial" panose="020B0604020202020204" pitchFamily="34" charset="0"/>
                          <a:cs typeface="Arial" panose="020B0604020202020204" pitchFamily="34" charset="0"/>
                        </a:rPr>
                        <a:t>a</a:t>
                      </a:r>
                    </a:p>
                  </a:txBody>
                  <a:tcP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888099705"/>
                  </a:ext>
                </a:extLst>
              </a:tr>
              <a:tr h="370840">
                <a:tc>
                  <a:txBody>
                    <a:bodyPr/>
                    <a:lstStyle/>
                    <a:p>
                      <a:r>
                        <a:rPr lang="en-GB" b="1" noProof="0" dirty="0">
                          <a:solidFill>
                            <a:schemeClr val="tx1"/>
                          </a:solidFill>
                          <a:latin typeface="Arial" panose="020B0604020202020204" pitchFamily="34" charset="0"/>
                          <a:cs typeface="Arial" panose="020B0604020202020204" pitchFamily="34" charset="0"/>
                        </a:rPr>
                        <a:t>Women, %</a:t>
                      </a:r>
                    </a:p>
                  </a:txBody>
                  <a:tcPr/>
                </a:tc>
                <a:tc>
                  <a:txBody>
                    <a:bodyPr/>
                    <a:lstStyle/>
                    <a:p>
                      <a:pPr algn="ctr"/>
                      <a:r>
                        <a:rPr lang="en-GB" noProof="0" dirty="0">
                          <a:latin typeface="Arial" panose="020B0604020202020204" pitchFamily="34" charset="0"/>
                          <a:cs typeface="Arial" panose="020B0604020202020204" pitchFamily="34" charset="0"/>
                        </a:rPr>
                        <a:t>25.5</a:t>
                      </a:r>
                    </a:p>
                  </a:txBody>
                  <a:tcPr>
                    <a:lnT w="38100" cap="flat" cmpd="sng" algn="ctr">
                      <a:solidFill>
                        <a:schemeClr val="bg1"/>
                      </a:solidFill>
                      <a:prstDash val="solid"/>
                      <a:round/>
                      <a:headEnd type="none" w="med" len="med"/>
                      <a:tailEnd type="none" w="med" len="med"/>
                    </a:lnT>
                  </a:tcPr>
                </a:tc>
                <a:tc>
                  <a:txBody>
                    <a:bodyPr/>
                    <a:lstStyle/>
                    <a:p>
                      <a:pPr algn="ctr"/>
                      <a:r>
                        <a:rPr lang="en-GB" noProof="0" dirty="0">
                          <a:latin typeface="Arial" panose="020B0604020202020204" pitchFamily="34" charset="0"/>
                          <a:cs typeface="Arial" panose="020B0604020202020204" pitchFamily="34" charset="0"/>
                        </a:rPr>
                        <a:t>11.9</a:t>
                      </a:r>
                    </a:p>
                  </a:txBody>
                  <a:tcPr>
                    <a:lnT w="381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444427169"/>
                  </a:ext>
                </a:extLst>
              </a:tr>
              <a:tr h="370840">
                <a:tc>
                  <a:txBody>
                    <a:bodyPr/>
                    <a:lstStyle/>
                    <a:p>
                      <a:r>
                        <a:rPr lang="en-GB" b="1" noProof="0" dirty="0">
                          <a:solidFill>
                            <a:schemeClr val="tx1"/>
                          </a:solidFill>
                          <a:latin typeface="Arial" panose="020B0604020202020204" pitchFamily="34" charset="0"/>
                          <a:cs typeface="Arial" panose="020B0604020202020204" pitchFamily="34" charset="0"/>
                        </a:rPr>
                        <a:t>Men, %</a:t>
                      </a:r>
                    </a:p>
                  </a:txBody>
                  <a:tcPr/>
                </a:tc>
                <a:tc>
                  <a:txBody>
                    <a:bodyPr/>
                    <a:lstStyle/>
                    <a:p>
                      <a:pPr algn="ctr"/>
                      <a:r>
                        <a:rPr lang="en-GB" noProof="0" dirty="0">
                          <a:latin typeface="Arial" panose="020B0604020202020204" pitchFamily="34" charset="0"/>
                          <a:cs typeface="Arial" panose="020B0604020202020204" pitchFamily="34" charset="0"/>
                        </a:rPr>
                        <a:t>22.6</a:t>
                      </a:r>
                    </a:p>
                  </a:txBody>
                  <a:tcPr/>
                </a:tc>
                <a:tc>
                  <a:txBody>
                    <a:bodyPr/>
                    <a:lstStyle/>
                    <a:p>
                      <a:pPr algn="ctr"/>
                      <a:r>
                        <a:rPr lang="en-GB" noProof="0" dirty="0">
                          <a:latin typeface="Arial" panose="020B0604020202020204" pitchFamily="34" charset="0"/>
                          <a:cs typeface="Arial" panose="020B0604020202020204" pitchFamily="34" charset="0"/>
                        </a:rPr>
                        <a:t>6.3</a:t>
                      </a:r>
                    </a:p>
                  </a:txBody>
                  <a:tcPr/>
                </a:tc>
                <a:extLst>
                  <a:ext uri="{0D108BD9-81ED-4DB2-BD59-A6C34878D82A}">
                    <a16:rowId xmlns:a16="http://schemas.microsoft.com/office/drawing/2014/main" val="3428191584"/>
                  </a:ext>
                </a:extLst>
              </a:tr>
            </a:tbl>
          </a:graphicData>
        </a:graphic>
      </p:graphicFrame>
    </p:spTree>
    <p:extLst>
      <p:ext uri="{BB962C8B-B14F-4D97-AF65-F5344CB8AC3E}">
        <p14:creationId xmlns:p14="http://schemas.microsoft.com/office/powerpoint/2010/main" val="3303338162"/>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1021C7-FC58-9289-5FE5-28F4E738A5CB}"/>
            </a:ext>
          </a:extLst>
        </p:cNvPr>
        <p:cNvGrpSpPr/>
        <p:nvPr/>
      </p:nvGrpSpPr>
      <p:grpSpPr>
        <a:xfrm>
          <a:off x="0" y="0"/>
          <a:ext cx="0" cy="0"/>
          <a:chOff x="0" y="0"/>
          <a:chExt cx="0" cy="0"/>
        </a:xfrm>
      </p:grpSpPr>
      <p:sp>
        <p:nvSpPr>
          <p:cNvPr id="5" name="Rounded Rectangle 270">
            <a:extLst>
              <a:ext uri="{FF2B5EF4-FFF2-40B4-BE49-F238E27FC236}">
                <a16:creationId xmlns:a16="http://schemas.microsoft.com/office/drawing/2014/main" id="{F3F2C55C-C2E3-55F1-9208-451A4F89F418}"/>
              </a:ext>
            </a:extLst>
          </p:cNvPr>
          <p:cNvSpPr/>
          <p:nvPr/>
        </p:nvSpPr>
        <p:spPr>
          <a:xfrm>
            <a:off x="4151784" y="1221771"/>
            <a:ext cx="7239849" cy="4583493"/>
          </a:xfrm>
          <a:prstGeom prst="roundRect">
            <a:avLst>
              <a:gd name="adj" fmla="val 4274"/>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b="1" noProof="0" dirty="0">
              <a:ln w="22225">
                <a:solidFill>
                  <a:schemeClr val="accent2"/>
                </a:solidFill>
                <a:prstDash val="solid"/>
              </a:ln>
              <a:solidFill>
                <a:schemeClr val="accent2">
                  <a:lumMod val="40000"/>
                  <a:lumOff val="60000"/>
                </a:schemeClr>
              </a:solidFill>
            </a:endParaRPr>
          </a:p>
        </p:txBody>
      </p:sp>
      <p:sp>
        <p:nvSpPr>
          <p:cNvPr id="186" name="Rectangle 185">
            <a:extLst>
              <a:ext uri="{FF2B5EF4-FFF2-40B4-BE49-F238E27FC236}">
                <a16:creationId xmlns:a16="http://schemas.microsoft.com/office/drawing/2014/main" id="{84235C18-64C7-7A72-2E08-64F4D2F69981}"/>
              </a:ext>
            </a:extLst>
          </p:cNvPr>
          <p:cNvSpPr/>
          <p:nvPr/>
        </p:nvSpPr>
        <p:spPr>
          <a:xfrm>
            <a:off x="7171113" y="3208508"/>
            <a:ext cx="1052857" cy="8255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81" name="Rectangle 80">
            <a:extLst>
              <a:ext uri="{FF2B5EF4-FFF2-40B4-BE49-F238E27FC236}">
                <a16:creationId xmlns:a16="http://schemas.microsoft.com/office/drawing/2014/main" id="{5C6412DD-E1EF-4AD3-CF25-0423BF7F4759}"/>
              </a:ext>
            </a:extLst>
          </p:cNvPr>
          <p:cNvSpPr/>
          <p:nvPr/>
        </p:nvSpPr>
        <p:spPr>
          <a:xfrm>
            <a:off x="7171114" y="2579858"/>
            <a:ext cx="494057" cy="8255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2" name="Content Placeholder 1">
            <a:extLst>
              <a:ext uri="{FF2B5EF4-FFF2-40B4-BE49-F238E27FC236}">
                <a16:creationId xmlns:a16="http://schemas.microsoft.com/office/drawing/2014/main" id="{EF9CCEFD-8FF1-8057-C945-F74CC75AC9AC}"/>
              </a:ext>
            </a:extLst>
          </p:cNvPr>
          <p:cNvSpPr>
            <a:spLocks noGrp="1"/>
          </p:cNvSpPr>
          <p:nvPr>
            <p:ph sz="quarter" idx="12"/>
          </p:nvPr>
        </p:nvSpPr>
        <p:spPr>
          <a:xfrm>
            <a:off x="620714" y="1699200"/>
            <a:ext cx="3506148" cy="4525963"/>
          </a:xfrm>
        </p:spPr>
        <p:txBody>
          <a:bodyPr>
            <a:normAutofit/>
          </a:bodyPr>
          <a:lstStyle/>
          <a:p>
            <a:r>
              <a:rPr lang="en-GB" noProof="0" dirty="0">
                <a:solidFill>
                  <a:schemeClr val="tx2"/>
                </a:solidFill>
              </a:rPr>
              <a:t>High psychosocial impact of acne scars</a:t>
            </a:r>
            <a:endParaRPr lang="en-GB" baseline="30000" noProof="0" dirty="0">
              <a:solidFill>
                <a:schemeClr val="tx2"/>
              </a:solidFill>
            </a:endParaRPr>
          </a:p>
          <a:p>
            <a:r>
              <a:rPr lang="en-GB" noProof="0" dirty="0"/>
              <a:t>Patients frequently feel uncomfortable </a:t>
            </a:r>
            <a:br>
              <a:rPr lang="en-GB" noProof="0" dirty="0"/>
            </a:br>
            <a:r>
              <a:rPr lang="en-GB" noProof="0" dirty="0"/>
              <a:t>and embarrassed</a:t>
            </a:r>
            <a:endParaRPr lang="en-GB" baseline="30000" noProof="0" dirty="0">
              <a:solidFill>
                <a:srgbClr val="0000FF"/>
              </a:solidFill>
            </a:endParaRPr>
          </a:p>
        </p:txBody>
      </p:sp>
      <p:sp>
        <p:nvSpPr>
          <p:cNvPr id="3" name="Title 2">
            <a:extLst>
              <a:ext uri="{FF2B5EF4-FFF2-40B4-BE49-F238E27FC236}">
                <a16:creationId xmlns:a16="http://schemas.microsoft.com/office/drawing/2014/main" id="{B052BF2D-BB0C-ACA5-105B-CBF02FB1D9C2}"/>
              </a:ext>
            </a:extLst>
          </p:cNvPr>
          <p:cNvSpPr>
            <a:spLocks noGrp="1"/>
          </p:cNvSpPr>
          <p:nvPr>
            <p:ph type="title"/>
          </p:nvPr>
        </p:nvSpPr>
        <p:spPr>
          <a:xfrm>
            <a:off x="619201" y="259200"/>
            <a:ext cx="10963199" cy="864000"/>
          </a:xfrm>
        </p:spPr>
        <p:txBody>
          <a:bodyPr>
            <a:normAutofit fontScale="90000"/>
          </a:bodyPr>
          <a:lstStyle/>
          <a:p>
            <a:r>
              <a:rPr lang="en-GB" sz="3100" noProof="0" dirty="0"/>
              <a:t>The burden of Acne scars</a:t>
            </a:r>
            <a:br>
              <a:rPr lang="en-GB" noProof="0" dirty="0"/>
            </a:br>
            <a:r>
              <a:rPr lang="en-GB" sz="2400" spc="100" noProof="0" dirty="0">
                <a:solidFill>
                  <a:schemeClr val="accent1"/>
                </a:solidFill>
              </a:rPr>
              <a:t>Highlighting the significant psychosocial impact </a:t>
            </a:r>
            <a:br>
              <a:rPr lang="en-GB" sz="2400" spc="100" noProof="0" dirty="0">
                <a:solidFill>
                  <a:schemeClr val="accent1"/>
                </a:solidFill>
              </a:rPr>
            </a:br>
            <a:r>
              <a:rPr lang="en-GB" sz="2400" spc="100" noProof="0" dirty="0">
                <a:solidFill>
                  <a:schemeClr val="accent1"/>
                </a:solidFill>
              </a:rPr>
              <a:t>of acne scars</a:t>
            </a:r>
            <a:br>
              <a:rPr lang="en-GB" sz="2700" noProof="0" dirty="0"/>
            </a:br>
            <a:endParaRPr lang="en-GB" sz="2700" noProof="0" dirty="0"/>
          </a:p>
        </p:txBody>
      </p:sp>
      <p:sp>
        <p:nvSpPr>
          <p:cNvPr id="4" name="Slide Number Placeholder 3">
            <a:extLst>
              <a:ext uri="{FF2B5EF4-FFF2-40B4-BE49-F238E27FC236}">
                <a16:creationId xmlns:a16="http://schemas.microsoft.com/office/drawing/2014/main" id="{89E61E0D-F300-A3AA-AAE7-A4C287C0DF42}"/>
              </a:ext>
            </a:extLst>
          </p:cNvPr>
          <p:cNvSpPr>
            <a:spLocks noGrp="1"/>
          </p:cNvSpPr>
          <p:nvPr>
            <p:ph type="sldNum" sz="quarter" idx="4"/>
          </p:nvPr>
        </p:nvSpPr>
        <p:spPr>
          <a:xfrm>
            <a:off x="10800523" y="6428359"/>
            <a:ext cx="781877" cy="365125"/>
          </a:xfrm>
        </p:spPr>
        <p:txBody>
          <a:bodyPr/>
          <a:lstStyle/>
          <a:p>
            <a:fld id="{FCE43C0F-8A7B-3A4B-9DB5-B3472E36E833}" type="slidenum">
              <a:rPr lang="en-GB" noProof="0" smtClean="0"/>
              <a:pPr/>
              <a:t>25</a:t>
            </a:fld>
            <a:endParaRPr lang="en-GB" noProof="0" dirty="0"/>
          </a:p>
        </p:txBody>
      </p:sp>
      <p:sp>
        <p:nvSpPr>
          <p:cNvPr id="9" name="Content Placeholder 8">
            <a:extLst>
              <a:ext uri="{FF2B5EF4-FFF2-40B4-BE49-F238E27FC236}">
                <a16:creationId xmlns:a16="http://schemas.microsoft.com/office/drawing/2014/main" id="{61BC9339-A77E-464B-EB4F-5FE9797805BE}"/>
              </a:ext>
            </a:extLst>
          </p:cNvPr>
          <p:cNvSpPr>
            <a:spLocks noGrp="1"/>
          </p:cNvSpPr>
          <p:nvPr>
            <p:ph sz="quarter" idx="15"/>
          </p:nvPr>
        </p:nvSpPr>
        <p:spPr>
          <a:xfrm>
            <a:off x="620183" y="6356351"/>
            <a:ext cx="10058509" cy="365125"/>
          </a:xfrm>
        </p:spPr>
        <p:txBody>
          <a:bodyPr anchor="b"/>
          <a:lstStyle/>
          <a:p>
            <a:r>
              <a:rPr lang="en-GB" baseline="30000" noProof="0" dirty="0">
                <a:solidFill>
                  <a:schemeClr val="tx2"/>
                </a:solidFill>
              </a:rPr>
              <a:t>a</a:t>
            </a:r>
            <a:r>
              <a:rPr lang="en-GB" noProof="0" dirty="0">
                <a:solidFill>
                  <a:schemeClr val="tx2"/>
                </a:solidFill>
              </a:rPr>
              <a:t> Mean (SEM) DLQI scores for each questionnaire item (</a:t>
            </a:r>
            <a:r>
              <a:rPr lang="en-GB" i="1" noProof="0" dirty="0">
                <a:solidFill>
                  <a:schemeClr val="tx2"/>
                </a:solidFill>
              </a:rPr>
              <a:t>Q</a:t>
            </a:r>
            <a:r>
              <a:rPr lang="en-GB" noProof="0" dirty="0">
                <a:solidFill>
                  <a:schemeClr val="tx2"/>
                </a:solidFill>
              </a:rPr>
              <a:t>1–</a:t>
            </a:r>
            <a:r>
              <a:rPr lang="en-GB" i="1" noProof="0" dirty="0">
                <a:solidFill>
                  <a:schemeClr val="tx2"/>
                </a:solidFill>
              </a:rPr>
              <a:t>Q</a:t>
            </a:r>
            <a:r>
              <a:rPr lang="en-GB" noProof="0" dirty="0">
                <a:solidFill>
                  <a:schemeClr val="tx2"/>
                </a:solidFill>
              </a:rPr>
              <a:t>10) based on acne scarring severity grades. Each question was scored from a minimum of 0 (i.e. no impact on HRQoL) to a maximum of 3 (i.e. very strong impact on HRQOL)</a:t>
            </a:r>
          </a:p>
          <a:p>
            <a:r>
              <a:rPr lang="en-GB" noProof="0" dirty="0">
                <a:solidFill>
                  <a:schemeClr val="tx2"/>
                </a:solidFill>
              </a:rPr>
              <a:t>DLQI, Dermatology life Quality Index; HRQoL, health-related quality of life; SEM, standard error of the mean</a:t>
            </a:r>
          </a:p>
          <a:p>
            <a:r>
              <a:rPr lang="en-GB" noProof="0" dirty="0">
                <a:solidFill>
                  <a:schemeClr val="tx2"/>
                </a:solidFill>
              </a:rPr>
              <a:t>Tan J, et al. Am J Clin Dermatol. 2022;23(1):115-123; 2. Tan J, et al. JAAD Int. 2021;3:102-110</a:t>
            </a:r>
          </a:p>
        </p:txBody>
      </p:sp>
      <p:sp>
        <p:nvSpPr>
          <p:cNvPr id="271" name="Rounded Rectangle 270">
            <a:extLst>
              <a:ext uri="{FF2B5EF4-FFF2-40B4-BE49-F238E27FC236}">
                <a16:creationId xmlns:a16="http://schemas.microsoft.com/office/drawing/2014/main" id="{7A8ECB22-E6F8-149E-5DAA-48AC49285C39}"/>
              </a:ext>
            </a:extLst>
          </p:cNvPr>
          <p:cNvSpPr/>
          <p:nvPr/>
        </p:nvSpPr>
        <p:spPr>
          <a:xfrm>
            <a:off x="4879476" y="1152066"/>
            <a:ext cx="6008063" cy="479951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b="1" noProof="0" dirty="0">
              <a:ln w="22225">
                <a:solidFill>
                  <a:schemeClr val="accent2"/>
                </a:solidFill>
                <a:prstDash val="solid"/>
              </a:ln>
              <a:solidFill>
                <a:schemeClr val="accent2">
                  <a:lumMod val="40000"/>
                  <a:lumOff val="60000"/>
                </a:schemeClr>
              </a:solidFill>
            </a:endParaRPr>
          </a:p>
        </p:txBody>
      </p:sp>
      <p:cxnSp>
        <p:nvCxnSpPr>
          <p:cNvPr id="23" name="Straight Connector 22">
            <a:extLst>
              <a:ext uri="{FF2B5EF4-FFF2-40B4-BE49-F238E27FC236}">
                <a16:creationId xmlns:a16="http://schemas.microsoft.com/office/drawing/2014/main" id="{0A795CD1-1CAD-791E-FA1B-99E2C7F02DCE}"/>
              </a:ext>
            </a:extLst>
          </p:cNvPr>
          <p:cNvCxnSpPr>
            <a:cxnSpLocks/>
          </p:cNvCxnSpPr>
          <p:nvPr/>
        </p:nvCxnSpPr>
        <p:spPr>
          <a:xfrm>
            <a:off x="7171114" y="5214760"/>
            <a:ext cx="353336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5692980B-B4E7-F9BF-67F1-39D2E8E103FD}"/>
              </a:ext>
            </a:extLst>
          </p:cNvPr>
          <p:cNvSpPr txBox="1"/>
          <p:nvPr/>
        </p:nvSpPr>
        <p:spPr>
          <a:xfrm>
            <a:off x="7102058" y="5286768"/>
            <a:ext cx="141064"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0</a:t>
            </a:r>
          </a:p>
        </p:txBody>
      </p:sp>
      <p:sp>
        <p:nvSpPr>
          <p:cNvPr id="27" name="TextBox 26">
            <a:extLst>
              <a:ext uri="{FF2B5EF4-FFF2-40B4-BE49-F238E27FC236}">
                <a16:creationId xmlns:a16="http://schemas.microsoft.com/office/drawing/2014/main" id="{A1693471-16A1-A5D5-54AC-61F14808B7BF}"/>
              </a:ext>
            </a:extLst>
          </p:cNvPr>
          <p:cNvSpPr txBox="1"/>
          <p:nvPr/>
        </p:nvSpPr>
        <p:spPr>
          <a:xfrm>
            <a:off x="5292902" y="2127942"/>
            <a:ext cx="1782539" cy="184666"/>
          </a:xfrm>
          <a:prstGeom prst="rect">
            <a:avLst/>
          </a:prstGeom>
          <a:noFill/>
        </p:spPr>
        <p:txBody>
          <a:bodyPr wrap="none" lIns="0" tIns="0" rIns="0" bIns="0" rtlCol="0">
            <a:spAutoFit/>
          </a:bodyPr>
          <a:lstStyle/>
          <a:p>
            <a:pPr algn="r"/>
            <a:r>
              <a:rPr lang="en-GB" sz="1200" noProof="0" dirty="0">
                <a:effectLst/>
                <a:latin typeface="Arial" panose="020B0604020202020204" pitchFamily="34" charset="0"/>
                <a:cs typeface="Arial" panose="020B0604020202020204" pitchFamily="34" charset="0"/>
              </a:rPr>
              <a:t>Q10: Treatment difficulties</a:t>
            </a:r>
          </a:p>
        </p:txBody>
      </p:sp>
      <p:cxnSp>
        <p:nvCxnSpPr>
          <p:cNvPr id="32" name="Straight Connector 31">
            <a:extLst>
              <a:ext uri="{FF2B5EF4-FFF2-40B4-BE49-F238E27FC236}">
                <a16:creationId xmlns:a16="http://schemas.microsoft.com/office/drawing/2014/main" id="{FCC99F12-3A63-FB37-8140-3878D9CE5F9D}"/>
              </a:ext>
            </a:extLst>
          </p:cNvPr>
          <p:cNvCxnSpPr>
            <a:cxnSpLocks/>
          </p:cNvCxnSpPr>
          <p:nvPr/>
        </p:nvCxnSpPr>
        <p:spPr>
          <a:xfrm rot="16200000">
            <a:off x="7999384" y="5246022"/>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EB411CD1-DA24-674E-EE38-8C38C00F1D41}"/>
              </a:ext>
            </a:extLst>
          </p:cNvPr>
          <p:cNvCxnSpPr>
            <a:cxnSpLocks/>
          </p:cNvCxnSpPr>
          <p:nvPr/>
        </p:nvCxnSpPr>
        <p:spPr>
          <a:xfrm rot="16200000">
            <a:off x="7570759" y="5246022"/>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C56CC1BC-8EF9-3533-EFD0-BFA8D1D2A7F4}"/>
              </a:ext>
            </a:extLst>
          </p:cNvPr>
          <p:cNvCxnSpPr>
            <a:cxnSpLocks/>
          </p:cNvCxnSpPr>
          <p:nvPr/>
        </p:nvCxnSpPr>
        <p:spPr>
          <a:xfrm rot="16200000">
            <a:off x="8424834" y="5246022"/>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D5C65A53-8FAF-99B6-20A3-9CF9E506DE74}"/>
              </a:ext>
            </a:extLst>
          </p:cNvPr>
          <p:cNvCxnSpPr>
            <a:cxnSpLocks/>
          </p:cNvCxnSpPr>
          <p:nvPr/>
        </p:nvCxnSpPr>
        <p:spPr>
          <a:xfrm rot="16200000">
            <a:off x="9278909" y="5246022"/>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E719A03B-4FD4-D668-FCB4-706A28EC2A00}"/>
              </a:ext>
            </a:extLst>
          </p:cNvPr>
          <p:cNvCxnSpPr>
            <a:cxnSpLocks/>
          </p:cNvCxnSpPr>
          <p:nvPr/>
        </p:nvCxnSpPr>
        <p:spPr>
          <a:xfrm rot="16200000">
            <a:off x="9707534" y="5246022"/>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19594C63-0791-ECF8-4C04-813967C336B4}"/>
              </a:ext>
            </a:extLst>
          </p:cNvPr>
          <p:cNvCxnSpPr>
            <a:cxnSpLocks/>
          </p:cNvCxnSpPr>
          <p:nvPr/>
        </p:nvCxnSpPr>
        <p:spPr>
          <a:xfrm rot="16200000">
            <a:off x="8853459" y="5246022"/>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64F7A29C-34FA-93CC-D636-EBA2B4E70603}"/>
              </a:ext>
            </a:extLst>
          </p:cNvPr>
          <p:cNvCxnSpPr>
            <a:cxnSpLocks/>
          </p:cNvCxnSpPr>
          <p:nvPr/>
        </p:nvCxnSpPr>
        <p:spPr>
          <a:xfrm rot="16200000">
            <a:off x="10136159" y="5246022"/>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C0A409A4-AAB4-A491-193D-D688BF3C3F5E}"/>
              </a:ext>
            </a:extLst>
          </p:cNvPr>
          <p:cNvCxnSpPr>
            <a:cxnSpLocks/>
          </p:cNvCxnSpPr>
          <p:nvPr/>
        </p:nvCxnSpPr>
        <p:spPr>
          <a:xfrm rot="16200000">
            <a:off x="10561609" y="5246022"/>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0" name="TextBox 39">
            <a:extLst>
              <a:ext uri="{FF2B5EF4-FFF2-40B4-BE49-F238E27FC236}">
                <a16:creationId xmlns:a16="http://schemas.microsoft.com/office/drawing/2014/main" id="{E49D484C-B38A-1479-048C-175BC91FA33F}"/>
              </a:ext>
            </a:extLst>
          </p:cNvPr>
          <p:cNvSpPr txBox="1"/>
          <p:nvPr/>
        </p:nvSpPr>
        <p:spPr>
          <a:xfrm>
            <a:off x="7493592" y="5286768"/>
            <a:ext cx="216857"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0.2</a:t>
            </a:r>
          </a:p>
        </p:txBody>
      </p:sp>
      <p:sp>
        <p:nvSpPr>
          <p:cNvPr id="41" name="TextBox 40">
            <a:extLst>
              <a:ext uri="{FF2B5EF4-FFF2-40B4-BE49-F238E27FC236}">
                <a16:creationId xmlns:a16="http://schemas.microsoft.com/office/drawing/2014/main" id="{B0448DC4-9630-D117-2351-53A991A85FED}"/>
              </a:ext>
            </a:extLst>
          </p:cNvPr>
          <p:cNvSpPr txBox="1"/>
          <p:nvPr/>
        </p:nvSpPr>
        <p:spPr>
          <a:xfrm>
            <a:off x="7922217" y="5286768"/>
            <a:ext cx="216857"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0.4</a:t>
            </a:r>
          </a:p>
        </p:txBody>
      </p:sp>
      <p:sp>
        <p:nvSpPr>
          <p:cNvPr id="42" name="TextBox 41">
            <a:extLst>
              <a:ext uri="{FF2B5EF4-FFF2-40B4-BE49-F238E27FC236}">
                <a16:creationId xmlns:a16="http://schemas.microsoft.com/office/drawing/2014/main" id="{6C3698F9-8C81-BCF0-B330-6949D9697C05}"/>
              </a:ext>
            </a:extLst>
          </p:cNvPr>
          <p:cNvSpPr txBox="1"/>
          <p:nvPr/>
        </p:nvSpPr>
        <p:spPr>
          <a:xfrm>
            <a:off x="8347667" y="5286768"/>
            <a:ext cx="216857"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0.6</a:t>
            </a:r>
          </a:p>
        </p:txBody>
      </p:sp>
      <p:sp>
        <p:nvSpPr>
          <p:cNvPr id="43" name="TextBox 42">
            <a:extLst>
              <a:ext uri="{FF2B5EF4-FFF2-40B4-BE49-F238E27FC236}">
                <a16:creationId xmlns:a16="http://schemas.microsoft.com/office/drawing/2014/main" id="{D4D7C520-E071-5F90-24B7-EFA4123B2FB7}"/>
              </a:ext>
            </a:extLst>
          </p:cNvPr>
          <p:cNvSpPr txBox="1"/>
          <p:nvPr/>
        </p:nvSpPr>
        <p:spPr>
          <a:xfrm>
            <a:off x="8776292" y="5286768"/>
            <a:ext cx="216857"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0.8</a:t>
            </a:r>
          </a:p>
        </p:txBody>
      </p:sp>
      <p:sp>
        <p:nvSpPr>
          <p:cNvPr id="44" name="TextBox 43">
            <a:extLst>
              <a:ext uri="{FF2B5EF4-FFF2-40B4-BE49-F238E27FC236}">
                <a16:creationId xmlns:a16="http://schemas.microsoft.com/office/drawing/2014/main" id="{2261C176-E2C7-92CA-1C5D-F7738500EE32}"/>
              </a:ext>
            </a:extLst>
          </p:cNvPr>
          <p:cNvSpPr txBox="1"/>
          <p:nvPr/>
        </p:nvSpPr>
        <p:spPr>
          <a:xfrm>
            <a:off x="9201742" y="5286768"/>
            <a:ext cx="216857"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1</a:t>
            </a:r>
          </a:p>
        </p:txBody>
      </p:sp>
      <p:sp>
        <p:nvSpPr>
          <p:cNvPr id="45" name="TextBox 44">
            <a:extLst>
              <a:ext uri="{FF2B5EF4-FFF2-40B4-BE49-F238E27FC236}">
                <a16:creationId xmlns:a16="http://schemas.microsoft.com/office/drawing/2014/main" id="{28B02C24-6225-43E3-343B-2F6B7DC4386A}"/>
              </a:ext>
            </a:extLst>
          </p:cNvPr>
          <p:cNvSpPr txBox="1"/>
          <p:nvPr/>
        </p:nvSpPr>
        <p:spPr>
          <a:xfrm>
            <a:off x="9627192" y="5286768"/>
            <a:ext cx="216857"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1.2</a:t>
            </a:r>
          </a:p>
        </p:txBody>
      </p:sp>
      <p:sp>
        <p:nvSpPr>
          <p:cNvPr id="46" name="TextBox 45">
            <a:extLst>
              <a:ext uri="{FF2B5EF4-FFF2-40B4-BE49-F238E27FC236}">
                <a16:creationId xmlns:a16="http://schemas.microsoft.com/office/drawing/2014/main" id="{DAAEE817-EEEC-6CB1-1ECD-27173DA0CFB5}"/>
              </a:ext>
            </a:extLst>
          </p:cNvPr>
          <p:cNvSpPr txBox="1"/>
          <p:nvPr/>
        </p:nvSpPr>
        <p:spPr>
          <a:xfrm>
            <a:off x="10052642" y="5286768"/>
            <a:ext cx="216857"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1.4</a:t>
            </a:r>
          </a:p>
        </p:txBody>
      </p:sp>
      <p:sp>
        <p:nvSpPr>
          <p:cNvPr id="47" name="TextBox 46">
            <a:extLst>
              <a:ext uri="{FF2B5EF4-FFF2-40B4-BE49-F238E27FC236}">
                <a16:creationId xmlns:a16="http://schemas.microsoft.com/office/drawing/2014/main" id="{2AC44B4B-B1A6-A050-189A-36DF06876731}"/>
              </a:ext>
            </a:extLst>
          </p:cNvPr>
          <p:cNvSpPr txBox="1"/>
          <p:nvPr/>
        </p:nvSpPr>
        <p:spPr>
          <a:xfrm>
            <a:off x="10487617" y="5286768"/>
            <a:ext cx="216857"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1.6</a:t>
            </a:r>
          </a:p>
        </p:txBody>
      </p:sp>
      <p:sp>
        <p:nvSpPr>
          <p:cNvPr id="48" name="TextBox 47">
            <a:extLst>
              <a:ext uri="{FF2B5EF4-FFF2-40B4-BE49-F238E27FC236}">
                <a16:creationId xmlns:a16="http://schemas.microsoft.com/office/drawing/2014/main" id="{FB661068-02F6-A75C-760B-8859DDA3F79B}"/>
              </a:ext>
            </a:extLst>
          </p:cNvPr>
          <p:cNvSpPr txBox="1"/>
          <p:nvPr/>
        </p:nvSpPr>
        <p:spPr>
          <a:xfrm>
            <a:off x="5720454" y="2437504"/>
            <a:ext cx="1354987" cy="184666"/>
          </a:xfrm>
          <a:prstGeom prst="rect">
            <a:avLst/>
          </a:prstGeom>
          <a:noFill/>
        </p:spPr>
        <p:txBody>
          <a:bodyPr wrap="none" lIns="0" tIns="0" rIns="0" bIns="0" rtlCol="0">
            <a:spAutoFit/>
          </a:bodyPr>
          <a:lstStyle/>
          <a:p>
            <a:pPr algn="r"/>
            <a:r>
              <a:rPr lang="en-GB" sz="1200" noProof="0" dirty="0">
                <a:effectLst/>
                <a:latin typeface="Arial" panose="020B0604020202020204" pitchFamily="34" charset="0"/>
                <a:cs typeface="Arial" panose="020B0604020202020204" pitchFamily="34" charset="0"/>
              </a:rPr>
              <a:t>Q9: Sexual difficulty</a:t>
            </a:r>
          </a:p>
        </p:txBody>
      </p:sp>
      <p:sp>
        <p:nvSpPr>
          <p:cNvPr id="49" name="TextBox 48">
            <a:extLst>
              <a:ext uri="{FF2B5EF4-FFF2-40B4-BE49-F238E27FC236}">
                <a16:creationId xmlns:a16="http://schemas.microsoft.com/office/drawing/2014/main" id="{C993DDEA-3526-4C7F-F079-64024017271A}"/>
              </a:ext>
            </a:extLst>
          </p:cNvPr>
          <p:cNvSpPr txBox="1"/>
          <p:nvPr/>
        </p:nvSpPr>
        <p:spPr>
          <a:xfrm>
            <a:off x="5215958" y="2751829"/>
            <a:ext cx="1859483" cy="184666"/>
          </a:xfrm>
          <a:prstGeom prst="rect">
            <a:avLst/>
          </a:prstGeom>
          <a:noFill/>
        </p:spPr>
        <p:txBody>
          <a:bodyPr wrap="none" lIns="0" tIns="0" rIns="0" bIns="0" rtlCol="0">
            <a:spAutoFit/>
          </a:bodyPr>
          <a:lstStyle/>
          <a:p>
            <a:pPr algn="r"/>
            <a:r>
              <a:rPr lang="en-GB" sz="1200" noProof="0" dirty="0">
                <a:effectLst/>
                <a:latin typeface="Arial" panose="020B0604020202020204" pitchFamily="34" charset="0"/>
                <a:cs typeface="Arial" panose="020B0604020202020204" pitchFamily="34" charset="0"/>
              </a:rPr>
              <a:t>Q8: Interpersonal problems</a:t>
            </a:r>
          </a:p>
        </p:txBody>
      </p:sp>
      <p:sp>
        <p:nvSpPr>
          <p:cNvPr id="50" name="TextBox 49">
            <a:extLst>
              <a:ext uri="{FF2B5EF4-FFF2-40B4-BE49-F238E27FC236}">
                <a16:creationId xmlns:a16="http://schemas.microsoft.com/office/drawing/2014/main" id="{17BCC6E6-10C9-B7A6-D083-D3959CC77D9C}"/>
              </a:ext>
            </a:extLst>
          </p:cNvPr>
          <p:cNvSpPr txBox="1"/>
          <p:nvPr/>
        </p:nvSpPr>
        <p:spPr>
          <a:xfrm>
            <a:off x="5991362" y="3062979"/>
            <a:ext cx="1084079" cy="184666"/>
          </a:xfrm>
          <a:prstGeom prst="rect">
            <a:avLst/>
          </a:prstGeom>
          <a:noFill/>
        </p:spPr>
        <p:txBody>
          <a:bodyPr wrap="none" lIns="0" tIns="0" rIns="0" bIns="0" rtlCol="0">
            <a:spAutoFit/>
          </a:bodyPr>
          <a:lstStyle/>
          <a:p>
            <a:pPr algn="r"/>
            <a:r>
              <a:rPr lang="en-GB" sz="1200" noProof="0" dirty="0">
                <a:effectLst/>
                <a:latin typeface="Arial" panose="020B0604020202020204" pitchFamily="34" charset="0"/>
                <a:cs typeface="Arial" panose="020B0604020202020204" pitchFamily="34" charset="0"/>
              </a:rPr>
              <a:t>Q7: Work/Study</a:t>
            </a:r>
          </a:p>
        </p:txBody>
      </p:sp>
      <p:sp>
        <p:nvSpPr>
          <p:cNvPr id="51" name="TextBox 50">
            <a:extLst>
              <a:ext uri="{FF2B5EF4-FFF2-40B4-BE49-F238E27FC236}">
                <a16:creationId xmlns:a16="http://schemas.microsoft.com/office/drawing/2014/main" id="{2ACA8868-172B-B2E3-2807-CC81888A9C8C}"/>
              </a:ext>
            </a:extLst>
          </p:cNvPr>
          <p:cNvSpPr txBox="1"/>
          <p:nvPr/>
        </p:nvSpPr>
        <p:spPr>
          <a:xfrm>
            <a:off x="6416606" y="3383654"/>
            <a:ext cx="658835" cy="184666"/>
          </a:xfrm>
          <a:prstGeom prst="rect">
            <a:avLst/>
          </a:prstGeom>
          <a:noFill/>
        </p:spPr>
        <p:txBody>
          <a:bodyPr wrap="none" lIns="0" tIns="0" rIns="0" bIns="0" rtlCol="0">
            <a:spAutoFit/>
          </a:bodyPr>
          <a:lstStyle/>
          <a:p>
            <a:pPr algn="r"/>
            <a:r>
              <a:rPr lang="en-GB" sz="1200" noProof="0" dirty="0">
                <a:effectLst/>
                <a:latin typeface="Arial" panose="020B0604020202020204" pitchFamily="34" charset="0"/>
                <a:cs typeface="Arial" panose="020B0604020202020204" pitchFamily="34" charset="0"/>
              </a:rPr>
              <a:t>Q6: Sport</a:t>
            </a:r>
          </a:p>
        </p:txBody>
      </p:sp>
      <p:sp>
        <p:nvSpPr>
          <p:cNvPr id="52" name="TextBox 51">
            <a:extLst>
              <a:ext uri="{FF2B5EF4-FFF2-40B4-BE49-F238E27FC236}">
                <a16:creationId xmlns:a16="http://schemas.microsoft.com/office/drawing/2014/main" id="{29C6D617-F14C-C3C1-DF51-885A98434CC3}"/>
              </a:ext>
            </a:extLst>
          </p:cNvPr>
          <p:cNvSpPr txBox="1"/>
          <p:nvPr/>
        </p:nvSpPr>
        <p:spPr>
          <a:xfrm>
            <a:off x="5062068" y="3701154"/>
            <a:ext cx="2013373" cy="184666"/>
          </a:xfrm>
          <a:prstGeom prst="rect">
            <a:avLst/>
          </a:prstGeom>
          <a:noFill/>
        </p:spPr>
        <p:txBody>
          <a:bodyPr wrap="none" lIns="0" tIns="0" rIns="0" bIns="0" rtlCol="0">
            <a:spAutoFit/>
          </a:bodyPr>
          <a:lstStyle/>
          <a:p>
            <a:pPr algn="r"/>
            <a:r>
              <a:rPr lang="en-GB" sz="1200" noProof="0" dirty="0">
                <a:effectLst/>
                <a:latin typeface="Arial" panose="020B0604020202020204" pitchFamily="34" charset="0"/>
                <a:cs typeface="Arial" panose="020B0604020202020204" pitchFamily="34" charset="0"/>
              </a:rPr>
              <a:t>Q5: Social or leisure activities</a:t>
            </a:r>
          </a:p>
        </p:txBody>
      </p:sp>
      <p:sp>
        <p:nvSpPr>
          <p:cNvPr id="53" name="TextBox 52">
            <a:extLst>
              <a:ext uri="{FF2B5EF4-FFF2-40B4-BE49-F238E27FC236}">
                <a16:creationId xmlns:a16="http://schemas.microsoft.com/office/drawing/2014/main" id="{89D3A627-7F18-1121-2A28-CA913EFA2465}"/>
              </a:ext>
            </a:extLst>
          </p:cNvPr>
          <p:cNvSpPr txBox="1"/>
          <p:nvPr/>
        </p:nvSpPr>
        <p:spPr>
          <a:xfrm>
            <a:off x="5607090" y="4015479"/>
            <a:ext cx="1468351" cy="184666"/>
          </a:xfrm>
          <a:prstGeom prst="rect">
            <a:avLst/>
          </a:prstGeom>
          <a:noFill/>
        </p:spPr>
        <p:txBody>
          <a:bodyPr wrap="none" lIns="0" tIns="0" rIns="0" bIns="0" rtlCol="0">
            <a:spAutoFit/>
          </a:bodyPr>
          <a:lstStyle/>
          <a:p>
            <a:pPr algn="r"/>
            <a:r>
              <a:rPr lang="en-GB" sz="1200" noProof="0" dirty="0">
                <a:effectLst/>
                <a:latin typeface="Arial" panose="020B0604020202020204" pitchFamily="34" charset="0"/>
                <a:cs typeface="Arial" panose="020B0604020202020204" pitchFamily="34" charset="0"/>
              </a:rPr>
              <a:t>Q4: Choice of clothes</a:t>
            </a:r>
          </a:p>
        </p:txBody>
      </p:sp>
      <p:sp>
        <p:nvSpPr>
          <p:cNvPr id="54" name="TextBox 53">
            <a:extLst>
              <a:ext uri="{FF2B5EF4-FFF2-40B4-BE49-F238E27FC236}">
                <a16:creationId xmlns:a16="http://schemas.microsoft.com/office/drawing/2014/main" id="{DABF7FED-2555-3B70-B375-C0B5BDC29670}"/>
              </a:ext>
            </a:extLst>
          </p:cNvPr>
          <p:cNvSpPr txBox="1"/>
          <p:nvPr/>
        </p:nvSpPr>
        <p:spPr>
          <a:xfrm>
            <a:off x="5469231" y="4958454"/>
            <a:ext cx="1606210" cy="184666"/>
          </a:xfrm>
          <a:prstGeom prst="rect">
            <a:avLst/>
          </a:prstGeom>
          <a:noFill/>
        </p:spPr>
        <p:txBody>
          <a:bodyPr wrap="none" lIns="0" tIns="0" rIns="0" bIns="0" rtlCol="0">
            <a:spAutoFit/>
          </a:bodyPr>
          <a:lstStyle/>
          <a:p>
            <a:pPr algn="r"/>
            <a:r>
              <a:rPr lang="en-GB" sz="1200" noProof="0" dirty="0">
                <a:effectLst/>
                <a:latin typeface="Arial" panose="020B0604020202020204" pitchFamily="34" charset="0"/>
                <a:cs typeface="Arial" panose="020B0604020202020204" pitchFamily="34" charset="0"/>
              </a:rPr>
              <a:t>Q1: Physical symptoms</a:t>
            </a:r>
          </a:p>
        </p:txBody>
      </p:sp>
      <p:sp>
        <p:nvSpPr>
          <p:cNvPr id="55" name="TextBox 54">
            <a:extLst>
              <a:ext uri="{FF2B5EF4-FFF2-40B4-BE49-F238E27FC236}">
                <a16:creationId xmlns:a16="http://schemas.microsoft.com/office/drawing/2014/main" id="{B74C10F5-C1EC-EAB6-D6D4-A3E29FB66099}"/>
              </a:ext>
            </a:extLst>
          </p:cNvPr>
          <p:cNvSpPr txBox="1"/>
          <p:nvPr/>
        </p:nvSpPr>
        <p:spPr>
          <a:xfrm>
            <a:off x="5700063" y="4637779"/>
            <a:ext cx="1375378" cy="184666"/>
          </a:xfrm>
          <a:prstGeom prst="rect">
            <a:avLst/>
          </a:prstGeom>
          <a:noFill/>
        </p:spPr>
        <p:txBody>
          <a:bodyPr wrap="none" lIns="0" tIns="0" rIns="0" bIns="0" rtlCol="0">
            <a:spAutoFit/>
          </a:bodyPr>
          <a:lstStyle/>
          <a:p>
            <a:pPr algn="r"/>
            <a:r>
              <a:rPr lang="en-GB" sz="1200" noProof="0" dirty="0">
                <a:effectLst/>
                <a:latin typeface="Arial" panose="020B0604020202020204" pitchFamily="34" charset="0"/>
                <a:cs typeface="Arial" panose="020B0604020202020204" pitchFamily="34" charset="0"/>
              </a:rPr>
              <a:t>Q2: Embarrassment</a:t>
            </a:r>
          </a:p>
        </p:txBody>
      </p:sp>
      <p:sp>
        <p:nvSpPr>
          <p:cNvPr id="56" name="TextBox 55">
            <a:extLst>
              <a:ext uri="{FF2B5EF4-FFF2-40B4-BE49-F238E27FC236}">
                <a16:creationId xmlns:a16="http://schemas.microsoft.com/office/drawing/2014/main" id="{7A838E95-B0E0-1929-2737-8C31B72888B1}"/>
              </a:ext>
            </a:extLst>
          </p:cNvPr>
          <p:cNvSpPr txBox="1"/>
          <p:nvPr/>
        </p:nvSpPr>
        <p:spPr>
          <a:xfrm>
            <a:off x="5812274" y="4323454"/>
            <a:ext cx="1263167" cy="184666"/>
          </a:xfrm>
          <a:prstGeom prst="rect">
            <a:avLst/>
          </a:prstGeom>
          <a:noFill/>
        </p:spPr>
        <p:txBody>
          <a:bodyPr wrap="none" lIns="0" tIns="0" rIns="0" bIns="0" rtlCol="0">
            <a:spAutoFit/>
          </a:bodyPr>
          <a:lstStyle/>
          <a:p>
            <a:pPr algn="r"/>
            <a:r>
              <a:rPr lang="en-GB" sz="1200" noProof="0" dirty="0">
                <a:effectLst/>
                <a:latin typeface="Arial" panose="020B0604020202020204" pitchFamily="34" charset="0"/>
                <a:cs typeface="Arial" panose="020B0604020202020204" pitchFamily="34" charset="0"/>
              </a:rPr>
              <a:t>Q3: Daily activities</a:t>
            </a:r>
          </a:p>
        </p:txBody>
      </p:sp>
      <p:sp>
        <p:nvSpPr>
          <p:cNvPr id="64" name="Rectangle 63">
            <a:extLst>
              <a:ext uri="{FF2B5EF4-FFF2-40B4-BE49-F238E27FC236}">
                <a16:creationId xmlns:a16="http://schemas.microsoft.com/office/drawing/2014/main" id="{F671FB4A-49A1-9D7F-B327-2A94231BAACD}"/>
              </a:ext>
            </a:extLst>
          </p:cNvPr>
          <p:cNvSpPr/>
          <p:nvPr/>
        </p:nvSpPr>
        <p:spPr>
          <a:xfrm>
            <a:off x="7171114" y="2114256"/>
            <a:ext cx="1456082" cy="8255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65" name="Rectangle 64">
            <a:extLst>
              <a:ext uri="{FF2B5EF4-FFF2-40B4-BE49-F238E27FC236}">
                <a16:creationId xmlns:a16="http://schemas.microsoft.com/office/drawing/2014/main" id="{84965EF0-8D89-1A55-0A3C-4AE2921D5D6F}"/>
              </a:ext>
            </a:extLst>
          </p:cNvPr>
          <p:cNvSpPr/>
          <p:nvPr/>
        </p:nvSpPr>
        <p:spPr>
          <a:xfrm>
            <a:off x="7171114" y="2196245"/>
            <a:ext cx="1221132" cy="825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66" name="Rectangle 65">
            <a:extLst>
              <a:ext uri="{FF2B5EF4-FFF2-40B4-BE49-F238E27FC236}">
                <a16:creationId xmlns:a16="http://schemas.microsoft.com/office/drawing/2014/main" id="{605171A0-68CA-A904-5532-3C5C7AEA507D}"/>
              </a:ext>
            </a:extLst>
          </p:cNvPr>
          <p:cNvSpPr/>
          <p:nvPr/>
        </p:nvSpPr>
        <p:spPr>
          <a:xfrm>
            <a:off x="7171113" y="2278233"/>
            <a:ext cx="944907" cy="8255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grpSp>
        <p:nvGrpSpPr>
          <p:cNvPr id="67" name="Group 66">
            <a:extLst>
              <a:ext uri="{FF2B5EF4-FFF2-40B4-BE49-F238E27FC236}">
                <a16:creationId xmlns:a16="http://schemas.microsoft.com/office/drawing/2014/main" id="{6205FEAB-14D6-5979-BE8E-E8FF61A38A04}"/>
              </a:ext>
            </a:extLst>
          </p:cNvPr>
          <p:cNvGrpSpPr/>
          <p:nvPr/>
        </p:nvGrpSpPr>
        <p:grpSpPr>
          <a:xfrm>
            <a:off x="8347388" y="2197101"/>
            <a:ext cx="89308" cy="80838"/>
            <a:chOff x="8766525" y="2389312"/>
            <a:chExt cx="276225" cy="80838"/>
          </a:xfrm>
        </p:grpSpPr>
        <p:cxnSp>
          <p:nvCxnSpPr>
            <p:cNvPr id="68" name="Straight Connector 67">
              <a:extLst>
                <a:ext uri="{FF2B5EF4-FFF2-40B4-BE49-F238E27FC236}">
                  <a16:creationId xmlns:a16="http://schemas.microsoft.com/office/drawing/2014/main" id="{B33DB96C-932C-BC73-0F0F-E9367DB087FF}"/>
                </a:ext>
              </a:extLst>
            </p:cNvPr>
            <p:cNvCxnSpPr>
              <a:cxnSpLocks/>
            </p:cNvCxnSpPr>
            <p:nvPr/>
          </p:nvCxnSpPr>
          <p:spPr>
            <a:xfrm flipV="1">
              <a:off x="8766525"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a:extLst>
                <a:ext uri="{FF2B5EF4-FFF2-40B4-BE49-F238E27FC236}">
                  <a16:creationId xmlns:a16="http://schemas.microsoft.com/office/drawing/2014/main" id="{09E653F1-AACF-7E33-775B-4EC82C93AF0D}"/>
                </a:ext>
              </a:extLst>
            </p:cNvPr>
            <p:cNvCxnSpPr>
              <a:cxnSpLocks/>
            </p:cNvCxnSpPr>
            <p:nvPr/>
          </p:nvCxnSpPr>
          <p:spPr>
            <a:xfrm flipV="1">
              <a:off x="9042750"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a:extLst>
                <a:ext uri="{FF2B5EF4-FFF2-40B4-BE49-F238E27FC236}">
                  <a16:creationId xmlns:a16="http://schemas.microsoft.com/office/drawing/2014/main" id="{77A049A4-C904-CC6A-E654-BE67C72FBE8E}"/>
                </a:ext>
              </a:extLst>
            </p:cNvPr>
            <p:cNvCxnSpPr>
              <a:cxnSpLocks/>
            </p:cNvCxnSpPr>
            <p:nvPr/>
          </p:nvCxnSpPr>
          <p:spPr>
            <a:xfrm flipH="1">
              <a:off x="8766525" y="2429731"/>
              <a:ext cx="275875"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1" name="Group 70">
            <a:extLst>
              <a:ext uri="{FF2B5EF4-FFF2-40B4-BE49-F238E27FC236}">
                <a16:creationId xmlns:a16="http://schemas.microsoft.com/office/drawing/2014/main" id="{8B988E23-4E84-3AFF-8792-FCB1CDAB562E}"/>
              </a:ext>
            </a:extLst>
          </p:cNvPr>
          <p:cNvGrpSpPr/>
          <p:nvPr/>
        </p:nvGrpSpPr>
        <p:grpSpPr>
          <a:xfrm>
            <a:off x="8522012" y="2115112"/>
            <a:ext cx="213133" cy="80838"/>
            <a:chOff x="8766525" y="2389312"/>
            <a:chExt cx="276225" cy="80838"/>
          </a:xfrm>
        </p:grpSpPr>
        <p:cxnSp>
          <p:nvCxnSpPr>
            <p:cNvPr id="72" name="Straight Connector 71">
              <a:extLst>
                <a:ext uri="{FF2B5EF4-FFF2-40B4-BE49-F238E27FC236}">
                  <a16:creationId xmlns:a16="http://schemas.microsoft.com/office/drawing/2014/main" id="{41F80AA1-B10E-84CA-234A-DBF00E0CEE7A}"/>
                </a:ext>
              </a:extLst>
            </p:cNvPr>
            <p:cNvCxnSpPr>
              <a:cxnSpLocks/>
            </p:cNvCxnSpPr>
            <p:nvPr/>
          </p:nvCxnSpPr>
          <p:spPr>
            <a:xfrm flipV="1">
              <a:off x="8766525"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1440C03B-DE73-20D4-705B-830CF03CABEB}"/>
                </a:ext>
              </a:extLst>
            </p:cNvPr>
            <p:cNvCxnSpPr>
              <a:cxnSpLocks/>
            </p:cNvCxnSpPr>
            <p:nvPr/>
          </p:nvCxnSpPr>
          <p:spPr>
            <a:xfrm flipV="1">
              <a:off x="9042750"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a:extLst>
                <a:ext uri="{FF2B5EF4-FFF2-40B4-BE49-F238E27FC236}">
                  <a16:creationId xmlns:a16="http://schemas.microsoft.com/office/drawing/2014/main" id="{E5B3CCA5-1AB8-2291-C0F9-D04B7F86C32C}"/>
                </a:ext>
              </a:extLst>
            </p:cNvPr>
            <p:cNvCxnSpPr>
              <a:cxnSpLocks/>
            </p:cNvCxnSpPr>
            <p:nvPr/>
          </p:nvCxnSpPr>
          <p:spPr>
            <a:xfrm flipH="1">
              <a:off x="8766525" y="2429731"/>
              <a:ext cx="275875"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5" name="Group 74">
            <a:extLst>
              <a:ext uri="{FF2B5EF4-FFF2-40B4-BE49-F238E27FC236}">
                <a16:creationId xmlns:a16="http://schemas.microsoft.com/office/drawing/2014/main" id="{1988B82E-4F9B-5E44-11B3-234A87F496CA}"/>
              </a:ext>
            </a:extLst>
          </p:cNvPr>
          <p:cNvGrpSpPr/>
          <p:nvPr/>
        </p:nvGrpSpPr>
        <p:grpSpPr>
          <a:xfrm>
            <a:off x="7562202" y="2580714"/>
            <a:ext cx="214105" cy="80838"/>
            <a:chOff x="8766519" y="2389312"/>
            <a:chExt cx="276231" cy="80838"/>
          </a:xfrm>
        </p:grpSpPr>
        <p:cxnSp>
          <p:nvCxnSpPr>
            <p:cNvPr id="76" name="Straight Connector 75">
              <a:extLst>
                <a:ext uri="{FF2B5EF4-FFF2-40B4-BE49-F238E27FC236}">
                  <a16:creationId xmlns:a16="http://schemas.microsoft.com/office/drawing/2014/main" id="{31B4A466-B281-8FA5-C6C9-D2F5FE93476B}"/>
                </a:ext>
              </a:extLst>
            </p:cNvPr>
            <p:cNvCxnSpPr>
              <a:cxnSpLocks/>
            </p:cNvCxnSpPr>
            <p:nvPr/>
          </p:nvCxnSpPr>
          <p:spPr>
            <a:xfrm flipV="1">
              <a:off x="8766525"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a:extLst>
                <a:ext uri="{FF2B5EF4-FFF2-40B4-BE49-F238E27FC236}">
                  <a16:creationId xmlns:a16="http://schemas.microsoft.com/office/drawing/2014/main" id="{B97574EA-519D-584A-F38F-2B39E3F7963F}"/>
                </a:ext>
              </a:extLst>
            </p:cNvPr>
            <p:cNvCxnSpPr>
              <a:cxnSpLocks/>
            </p:cNvCxnSpPr>
            <p:nvPr/>
          </p:nvCxnSpPr>
          <p:spPr>
            <a:xfrm flipV="1">
              <a:off x="9042750"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8" name="Straight Connector 77">
              <a:extLst>
                <a:ext uri="{FF2B5EF4-FFF2-40B4-BE49-F238E27FC236}">
                  <a16:creationId xmlns:a16="http://schemas.microsoft.com/office/drawing/2014/main" id="{C7F21B2D-FE49-B326-1B6D-B54E28DB0196}"/>
                </a:ext>
              </a:extLst>
            </p:cNvPr>
            <p:cNvCxnSpPr>
              <a:cxnSpLocks/>
            </p:cNvCxnSpPr>
            <p:nvPr/>
          </p:nvCxnSpPr>
          <p:spPr>
            <a:xfrm flipH="1">
              <a:off x="8766519" y="2429731"/>
              <a:ext cx="275875"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79" name="Rectangle 78">
            <a:extLst>
              <a:ext uri="{FF2B5EF4-FFF2-40B4-BE49-F238E27FC236}">
                <a16:creationId xmlns:a16="http://schemas.microsoft.com/office/drawing/2014/main" id="{3D862053-4005-18E4-DC2B-2E1274830A58}"/>
              </a:ext>
            </a:extLst>
          </p:cNvPr>
          <p:cNvSpPr/>
          <p:nvPr/>
        </p:nvSpPr>
        <p:spPr>
          <a:xfrm>
            <a:off x="7171114" y="2415881"/>
            <a:ext cx="1119532" cy="8255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80" name="Rectangle 79">
            <a:extLst>
              <a:ext uri="{FF2B5EF4-FFF2-40B4-BE49-F238E27FC236}">
                <a16:creationId xmlns:a16="http://schemas.microsoft.com/office/drawing/2014/main" id="{ABDBDCC0-7DB5-9F34-6371-738EE85DDC01}"/>
              </a:ext>
            </a:extLst>
          </p:cNvPr>
          <p:cNvSpPr/>
          <p:nvPr/>
        </p:nvSpPr>
        <p:spPr>
          <a:xfrm>
            <a:off x="7171114" y="2497870"/>
            <a:ext cx="840132" cy="825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grpSp>
        <p:nvGrpSpPr>
          <p:cNvPr id="82" name="Group 81">
            <a:extLst>
              <a:ext uri="{FF2B5EF4-FFF2-40B4-BE49-F238E27FC236}">
                <a16:creationId xmlns:a16="http://schemas.microsoft.com/office/drawing/2014/main" id="{EDC60125-6085-8861-4D79-030AB71D60A2}"/>
              </a:ext>
            </a:extLst>
          </p:cNvPr>
          <p:cNvGrpSpPr/>
          <p:nvPr/>
        </p:nvGrpSpPr>
        <p:grpSpPr>
          <a:xfrm>
            <a:off x="7962451" y="2498726"/>
            <a:ext cx="89308" cy="80838"/>
            <a:chOff x="8766525" y="2389312"/>
            <a:chExt cx="276225" cy="80838"/>
          </a:xfrm>
        </p:grpSpPr>
        <p:cxnSp>
          <p:nvCxnSpPr>
            <p:cNvPr id="83" name="Straight Connector 82">
              <a:extLst>
                <a:ext uri="{FF2B5EF4-FFF2-40B4-BE49-F238E27FC236}">
                  <a16:creationId xmlns:a16="http://schemas.microsoft.com/office/drawing/2014/main" id="{85FE3074-51F0-6770-D7E3-000AE56FB2FA}"/>
                </a:ext>
              </a:extLst>
            </p:cNvPr>
            <p:cNvCxnSpPr>
              <a:cxnSpLocks/>
            </p:cNvCxnSpPr>
            <p:nvPr/>
          </p:nvCxnSpPr>
          <p:spPr>
            <a:xfrm flipV="1">
              <a:off x="8766525"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4" name="Straight Connector 83">
              <a:extLst>
                <a:ext uri="{FF2B5EF4-FFF2-40B4-BE49-F238E27FC236}">
                  <a16:creationId xmlns:a16="http://schemas.microsoft.com/office/drawing/2014/main" id="{13D7F972-21D1-87ED-CE65-5FC9A5B40F8A}"/>
                </a:ext>
              </a:extLst>
            </p:cNvPr>
            <p:cNvCxnSpPr>
              <a:cxnSpLocks/>
            </p:cNvCxnSpPr>
            <p:nvPr/>
          </p:nvCxnSpPr>
          <p:spPr>
            <a:xfrm flipV="1">
              <a:off x="9042750"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5" name="Straight Connector 84">
              <a:extLst>
                <a:ext uri="{FF2B5EF4-FFF2-40B4-BE49-F238E27FC236}">
                  <a16:creationId xmlns:a16="http://schemas.microsoft.com/office/drawing/2014/main" id="{BFD77594-B8C0-BD0C-E7D9-65D509956B70}"/>
                </a:ext>
              </a:extLst>
            </p:cNvPr>
            <p:cNvCxnSpPr>
              <a:cxnSpLocks/>
            </p:cNvCxnSpPr>
            <p:nvPr/>
          </p:nvCxnSpPr>
          <p:spPr>
            <a:xfrm flipH="1">
              <a:off x="8766525" y="2429731"/>
              <a:ext cx="275875"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6" name="Group 85">
            <a:extLst>
              <a:ext uri="{FF2B5EF4-FFF2-40B4-BE49-F238E27FC236}">
                <a16:creationId xmlns:a16="http://schemas.microsoft.com/office/drawing/2014/main" id="{ABA22309-A87D-F193-B226-5337EE206B03}"/>
              </a:ext>
            </a:extLst>
          </p:cNvPr>
          <p:cNvGrpSpPr/>
          <p:nvPr/>
        </p:nvGrpSpPr>
        <p:grpSpPr>
          <a:xfrm>
            <a:off x="7985846" y="2416737"/>
            <a:ext cx="600075" cy="80838"/>
            <a:chOff x="8766525" y="2389312"/>
            <a:chExt cx="276225" cy="80838"/>
          </a:xfrm>
        </p:grpSpPr>
        <p:cxnSp>
          <p:nvCxnSpPr>
            <p:cNvPr id="87" name="Straight Connector 86">
              <a:extLst>
                <a:ext uri="{FF2B5EF4-FFF2-40B4-BE49-F238E27FC236}">
                  <a16:creationId xmlns:a16="http://schemas.microsoft.com/office/drawing/2014/main" id="{E57353F0-DD24-5AB1-C7D2-92E1B626B17F}"/>
                </a:ext>
              </a:extLst>
            </p:cNvPr>
            <p:cNvCxnSpPr>
              <a:cxnSpLocks/>
            </p:cNvCxnSpPr>
            <p:nvPr/>
          </p:nvCxnSpPr>
          <p:spPr>
            <a:xfrm flipV="1">
              <a:off x="8766525"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8" name="Straight Connector 87">
              <a:extLst>
                <a:ext uri="{FF2B5EF4-FFF2-40B4-BE49-F238E27FC236}">
                  <a16:creationId xmlns:a16="http://schemas.microsoft.com/office/drawing/2014/main" id="{FF9B361A-148D-AF41-3F4E-554E22028759}"/>
                </a:ext>
              </a:extLst>
            </p:cNvPr>
            <p:cNvCxnSpPr>
              <a:cxnSpLocks/>
            </p:cNvCxnSpPr>
            <p:nvPr/>
          </p:nvCxnSpPr>
          <p:spPr>
            <a:xfrm flipV="1">
              <a:off x="9042750"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9" name="Straight Connector 88">
              <a:extLst>
                <a:ext uri="{FF2B5EF4-FFF2-40B4-BE49-F238E27FC236}">
                  <a16:creationId xmlns:a16="http://schemas.microsoft.com/office/drawing/2014/main" id="{0410DD97-D3B1-DD02-BF2C-3F6BD1CAD1C2}"/>
                </a:ext>
              </a:extLst>
            </p:cNvPr>
            <p:cNvCxnSpPr>
              <a:cxnSpLocks/>
            </p:cNvCxnSpPr>
            <p:nvPr/>
          </p:nvCxnSpPr>
          <p:spPr>
            <a:xfrm flipH="1">
              <a:off x="8766525" y="2429731"/>
              <a:ext cx="275875"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94" name="Rectangle 93">
            <a:extLst>
              <a:ext uri="{FF2B5EF4-FFF2-40B4-BE49-F238E27FC236}">
                <a16:creationId xmlns:a16="http://schemas.microsoft.com/office/drawing/2014/main" id="{2B4A2B84-7674-E7E2-95FE-C9859D9654A5}"/>
              </a:ext>
            </a:extLst>
          </p:cNvPr>
          <p:cNvSpPr/>
          <p:nvPr/>
        </p:nvSpPr>
        <p:spPr>
          <a:xfrm>
            <a:off x="7171114" y="2730206"/>
            <a:ext cx="1456082" cy="8255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95" name="Rectangle 94">
            <a:extLst>
              <a:ext uri="{FF2B5EF4-FFF2-40B4-BE49-F238E27FC236}">
                <a16:creationId xmlns:a16="http://schemas.microsoft.com/office/drawing/2014/main" id="{4054E209-0FDE-70FB-F4BB-CCAA50CF6602}"/>
              </a:ext>
            </a:extLst>
          </p:cNvPr>
          <p:cNvSpPr/>
          <p:nvPr/>
        </p:nvSpPr>
        <p:spPr>
          <a:xfrm>
            <a:off x="7171114" y="2812195"/>
            <a:ext cx="1246532" cy="825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96" name="Rectangle 95">
            <a:extLst>
              <a:ext uri="{FF2B5EF4-FFF2-40B4-BE49-F238E27FC236}">
                <a16:creationId xmlns:a16="http://schemas.microsoft.com/office/drawing/2014/main" id="{AB3D7745-3BE1-830A-2743-322F8F1BD1DD}"/>
              </a:ext>
            </a:extLst>
          </p:cNvPr>
          <p:cNvSpPr/>
          <p:nvPr/>
        </p:nvSpPr>
        <p:spPr>
          <a:xfrm>
            <a:off x="7171113" y="2894183"/>
            <a:ext cx="1008407" cy="8255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grpSp>
        <p:nvGrpSpPr>
          <p:cNvPr id="97" name="Group 96">
            <a:extLst>
              <a:ext uri="{FF2B5EF4-FFF2-40B4-BE49-F238E27FC236}">
                <a16:creationId xmlns:a16="http://schemas.microsoft.com/office/drawing/2014/main" id="{81F5F23F-7287-DB4D-25FD-CED5E065D0FA}"/>
              </a:ext>
            </a:extLst>
          </p:cNvPr>
          <p:cNvGrpSpPr/>
          <p:nvPr/>
        </p:nvGrpSpPr>
        <p:grpSpPr>
          <a:xfrm>
            <a:off x="8366787" y="2813051"/>
            <a:ext cx="89308" cy="80838"/>
            <a:chOff x="8766525" y="2389312"/>
            <a:chExt cx="276225" cy="80838"/>
          </a:xfrm>
        </p:grpSpPr>
        <p:cxnSp>
          <p:nvCxnSpPr>
            <p:cNvPr id="98" name="Straight Connector 97">
              <a:extLst>
                <a:ext uri="{FF2B5EF4-FFF2-40B4-BE49-F238E27FC236}">
                  <a16:creationId xmlns:a16="http://schemas.microsoft.com/office/drawing/2014/main" id="{4B88B1DD-9B5B-C8A5-042E-94D9EBBB24BD}"/>
                </a:ext>
              </a:extLst>
            </p:cNvPr>
            <p:cNvCxnSpPr>
              <a:cxnSpLocks/>
            </p:cNvCxnSpPr>
            <p:nvPr/>
          </p:nvCxnSpPr>
          <p:spPr>
            <a:xfrm flipV="1">
              <a:off x="8766525"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9" name="Straight Connector 98">
              <a:extLst>
                <a:ext uri="{FF2B5EF4-FFF2-40B4-BE49-F238E27FC236}">
                  <a16:creationId xmlns:a16="http://schemas.microsoft.com/office/drawing/2014/main" id="{20AE7C19-788A-309E-617B-ED416F01EEC4}"/>
                </a:ext>
              </a:extLst>
            </p:cNvPr>
            <p:cNvCxnSpPr>
              <a:cxnSpLocks/>
            </p:cNvCxnSpPr>
            <p:nvPr/>
          </p:nvCxnSpPr>
          <p:spPr>
            <a:xfrm flipV="1">
              <a:off x="9042750"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0" name="Straight Connector 99">
              <a:extLst>
                <a:ext uri="{FF2B5EF4-FFF2-40B4-BE49-F238E27FC236}">
                  <a16:creationId xmlns:a16="http://schemas.microsoft.com/office/drawing/2014/main" id="{A0D54ED7-2B13-A286-D950-5F893CF5F95E}"/>
                </a:ext>
              </a:extLst>
            </p:cNvPr>
            <p:cNvCxnSpPr>
              <a:cxnSpLocks/>
            </p:cNvCxnSpPr>
            <p:nvPr/>
          </p:nvCxnSpPr>
          <p:spPr>
            <a:xfrm flipH="1">
              <a:off x="8766525" y="2429731"/>
              <a:ext cx="275875"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01" name="Group 100">
            <a:extLst>
              <a:ext uri="{FF2B5EF4-FFF2-40B4-BE49-F238E27FC236}">
                <a16:creationId xmlns:a16="http://schemas.microsoft.com/office/drawing/2014/main" id="{FF89EA32-9B37-2460-02F1-27AF64F577CB}"/>
              </a:ext>
            </a:extLst>
          </p:cNvPr>
          <p:cNvGrpSpPr/>
          <p:nvPr/>
        </p:nvGrpSpPr>
        <p:grpSpPr>
          <a:xfrm>
            <a:off x="8522012" y="2731062"/>
            <a:ext cx="213133" cy="80838"/>
            <a:chOff x="8766525" y="2389312"/>
            <a:chExt cx="276225" cy="80838"/>
          </a:xfrm>
        </p:grpSpPr>
        <p:cxnSp>
          <p:nvCxnSpPr>
            <p:cNvPr id="102" name="Straight Connector 101">
              <a:extLst>
                <a:ext uri="{FF2B5EF4-FFF2-40B4-BE49-F238E27FC236}">
                  <a16:creationId xmlns:a16="http://schemas.microsoft.com/office/drawing/2014/main" id="{6CABF2B1-6733-AF0A-9E5D-E607229003E8}"/>
                </a:ext>
              </a:extLst>
            </p:cNvPr>
            <p:cNvCxnSpPr>
              <a:cxnSpLocks/>
            </p:cNvCxnSpPr>
            <p:nvPr/>
          </p:nvCxnSpPr>
          <p:spPr>
            <a:xfrm flipV="1">
              <a:off x="8766525"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3" name="Straight Connector 102">
              <a:extLst>
                <a:ext uri="{FF2B5EF4-FFF2-40B4-BE49-F238E27FC236}">
                  <a16:creationId xmlns:a16="http://schemas.microsoft.com/office/drawing/2014/main" id="{E67952A5-8174-FC42-0871-7FBC0ECD0982}"/>
                </a:ext>
              </a:extLst>
            </p:cNvPr>
            <p:cNvCxnSpPr>
              <a:cxnSpLocks/>
            </p:cNvCxnSpPr>
            <p:nvPr/>
          </p:nvCxnSpPr>
          <p:spPr>
            <a:xfrm flipV="1">
              <a:off x="9042750"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4" name="Straight Connector 103">
              <a:extLst>
                <a:ext uri="{FF2B5EF4-FFF2-40B4-BE49-F238E27FC236}">
                  <a16:creationId xmlns:a16="http://schemas.microsoft.com/office/drawing/2014/main" id="{D3C34724-96A9-7939-AB75-814A4403B4EA}"/>
                </a:ext>
              </a:extLst>
            </p:cNvPr>
            <p:cNvCxnSpPr>
              <a:cxnSpLocks/>
            </p:cNvCxnSpPr>
            <p:nvPr/>
          </p:nvCxnSpPr>
          <p:spPr>
            <a:xfrm flipH="1">
              <a:off x="8766525" y="2429731"/>
              <a:ext cx="275875"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24" name="Rectangle 123">
            <a:extLst>
              <a:ext uri="{FF2B5EF4-FFF2-40B4-BE49-F238E27FC236}">
                <a16:creationId xmlns:a16="http://schemas.microsoft.com/office/drawing/2014/main" id="{43D29B95-4989-50BF-1657-1CE150563091}"/>
              </a:ext>
            </a:extLst>
          </p:cNvPr>
          <p:cNvSpPr/>
          <p:nvPr/>
        </p:nvSpPr>
        <p:spPr>
          <a:xfrm>
            <a:off x="7171114" y="4927306"/>
            <a:ext cx="2122832" cy="8284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25" name="Rectangle 124">
            <a:extLst>
              <a:ext uri="{FF2B5EF4-FFF2-40B4-BE49-F238E27FC236}">
                <a16:creationId xmlns:a16="http://schemas.microsoft.com/office/drawing/2014/main" id="{3DD46569-E4FC-B5C5-5929-1D2BB0C93AF0}"/>
              </a:ext>
            </a:extLst>
          </p:cNvPr>
          <p:cNvSpPr/>
          <p:nvPr/>
        </p:nvSpPr>
        <p:spPr>
          <a:xfrm>
            <a:off x="7171113" y="5009295"/>
            <a:ext cx="2056157" cy="825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26" name="Rectangle 125">
            <a:extLst>
              <a:ext uri="{FF2B5EF4-FFF2-40B4-BE49-F238E27FC236}">
                <a16:creationId xmlns:a16="http://schemas.microsoft.com/office/drawing/2014/main" id="{2CE8F5B0-7ED5-4D7E-1DEB-00CCBB3F1832}"/>
              </a:ext>
            </a:extLst>
          </p:cNvPr>
          <p:cNvSpPr/>
          <p:nvPr/>
        </p:nvSpPr>
        <p:spPr>
          <a:xfrm>
            <a:off x="7171114" y="5091283"/>
            <a:ext cx="1671982" cy="8255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solidFill>
                <a:schemeClr val="tx1"/>
              </a:solidFill>
            </a:endParaRPr>
          </a:p>
        </p:txBody>
      </p:sp>
      <p:grpSp>
        <p:nvGrpSpPr>
          <p:cNvPr id="127" name="Group 126">
            <a:extLst>
              <a:ext uri="{FF2B5EF4-FFF2-40B4-BE49-F238E27FC236}">
                <a16:creationId xmlns:a16="http://schemas.microsoft.com/office/drawing/2014/main" id="{C3FD1F18-4E36-A366-2793-87E2C1C249A0}"/>
              </a:ext>
            </a:extLst>
          </p:cNvPr>
          <p:cNvGrpSpPr/>
          <p:nvPr/>
        </p:nvGrpSpPr>
        <p:grpSpPr>
          <a:xfrm>
            <a:off x="9118783" y="5010151"/>
            <a:ext cx="216437" cy="80838"/>
            <a:chOff x="8766525" y="2389312"/>
            <a:chExt cx="276225" cy="80838"/>
          </a:xfrm>
        </p:grpSpPr>
        <p:cxnSp>
          <p:nvCxnSpPr>
            <p:cNvPr id="128" name="Straight Connector 127">
              <a:extLst>
                <a:ext uri="{FF2B5EF4-FFF2-40B4-BE49-F238E27FC236}">
                  <a16:creationId xmlns:a16="http://schemas.microsoft.com/office/drawing/2014/main" id="{31555CE6-0B5B-CFE1-E346-A26ACED0634B}"/>
                </a:ext>
              </a:extLst>
            </p:cNvPr>
            <p:cNvCxnSpPr>
              <a:cxnSpLocks/>
            </p:cNvCxnSpPr>
            <p:nvPr/>
          </p:nvCxnSpPr>
          <p:spPr>
            <a:xfrm flipV="1">
              <a:off x="8766525"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9" name="Straight Connector 128">
              <a:extLst>
                <a:ext uri="{FF2B5EF4-FFF2-40B4-BE49-F238E27FC236}">
                  <a16:creationId xmlns:a16="http://schemas.microsoft.com/office/drawing/2014/main" id="{1DA6FF61-32A3-3432-0C3C-C45379B2662B}"/>
                </a:ext>
              </a:extLst>
            </p:cNvPr>
            <p:cNvCxnSpPr>
              <a:cxnSpLocks/>
            </p:cNvCxnSpPr>
            <p:nvPr/>
          </p:nvCxnSpPr>
          <p:spPr>
            <a:xfrm flipV="1">
              <a:off x="9042750"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0" name="Straight Connector 129">
              <a:extLst>
                <a:ext uri="{FF2B5EF4-FFF2-40B4-BE49-F238E27FC236}">
                  <a16:creationId xmlns:a16="http://schemas.microsoft.com/office/drawing/2014/main" id="{618C8CD4-9D39-18F5-B1A5-AAF096C7C861}"/>
                </a:ext>
              </a:extLst>
            </p:cNvPr>
            <p:cNvCxnSpPr>
              <a:cxnSpLocks/>
            </p:cNvCxnSpPr>
            <p:nvPr/>
          </p:nvCxnSpPr>
          <p:spPr>
            <a:xfrm flipH="1">
              <a:off x="8766525" y="2429731"/>
              <a:ext cx="275875"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31" name="Group 130">
            <a:extLst>
              <a:ext uri="{FF2B5EF4-FFF2-40B4-BE49-F238E27FC236}">
                <a16:creationId xmlns:a16="http://schemas.microsoft.com/office/drawing/2014/main" id="{21529D1F-8206-DBAF-73D9-AB98636056E4}"/>
              </a:ext>
            </a:extLst>
          </p:cNvPr>
          <p:cNvGrpSpPr/>
          <p:nvPr/>
        </p:nvGrpSpPr>
        <p:grpSpPr>
          <a:xfrm>
            <a:off x="9206295" y="4928162"/>
            <a:ext cx="170202" cy="80838"/>
            <a:chOff x="8766525" y="2389312"/>
            <a:chExt cx="276225" cy="80838"/>
          </a:xfrm>
        </p:grpSpPr>
        <p:cxnSp>
          <p:nvCxnSpPr>
            <p:cNvPr id="132" name="Straight Connector 131">
              <a:extLst>
                <a:ext uri="{FF2B5EF4-FFF2-40B4-BE49-F238E27FC236}">
                  <a16:creationId xmlns:a16="http://schemas.microsoft.com/office/drawing/2014/main" id="{116254C4-24D0-66AF-B303-A834DF8D6249}"/>
                </a:ext>
              </a:extLst>
            </p:cNvPr>
            <p:cNvCxnSpPr>
              <a:cxnSpLocks/>
            </p:cNvCxnSpPr>
            <p:nvPr/>
          </p:nvCxnSpPr>
          <p:spPr>
            <a:xfrm flipV="1">
              <a:off x="8766525"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3" name="Straight Connector 132">
              <a:extLst>
                <a:ext uri="{FF2B5EF4-FFF2-40B4-BE49-F238E27FC236}">
                  <a16:creationId xmlns:a16="http://schemas.microsoft.com/office/drawing/2014/main" id="{8C37D3E8-0036-05DB-6B51-EACF812339AF}"/>
                </a:ext>
              </a:extLst>
            </p:cNvPr>
            <p:cNvCxnSpPr>
              <a:cxnSpLocks/>
            </p:cNvCxnSpPr>
            <p:nvPr/>
          </p:nvCxnSpPr>
          <p:spPr>
            <a:xfrm flipV="1">
              <a:off x="9042750"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4" name="Straight Connector 133">
              <a:extLst>
                <a:ext uri="{FF2B5EF4-FFF2-40B4-BE49-F238E27FC236}">
                  <a16:creationId xmlns:a16="http://schemas.microsoft.com/office/drawing/2014/main" id="{DF5BDE14-C5FE-537B-4A3D-2A5195BC1AA7}"/>
                </a:ext>
              </a:extLst>
            </p:cNvPr>
            <p:cNvCxnSpPr>
              <a:cxnSpLocks/>
            </p:cNvCxnSpPr>
            <p:nvPr/>
          </p:nvCxnSpPr>
          <p:spPr>
            <a:xfrm flipH="1">
              <a:off x="8766525" y="2429731"/>
              <a:ext cx="275875"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39" name="Rectangle 138">
            <a:extLst>
              <a:ext uri="{FF2B5EF4-FFF2-40B4-BE49-F238E27FC236}">
                <a16:creationId xmlns:a16="http://schemas.microsoft.com/office/drawing/2014/main" id="{32472F2A-7514-8B6E-A339-7CFEA0747D3F}"/>
              </a:ext>
            </a:extLst>
          </p:cNvPr>
          <p:cNvSpPr/>
          <p:nvPr/>
        </p:nvSpPr>
        <p:spPr>
          <a:xfrm>
            <a:off x="7171114" y="3987506"/>
            <a:ext cx="1564032" cy="8255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40" name="Rectangle 139">
            <a:extLst>
              <a:ext uri="{FF2B5EF4-FFF2-40B4-BE49-F238E27FC236}">
                <a16:creationId xmlns:a16="http://schemas.microsoft.com/office/drawing/2014/main" id="{AEDFD6DB-2D6B-FCC6-51FB-2F5202C250F8}"/>
              </a:ext>
            </a:extLst>
          </p:cNvPr>
          <p:cNvSpPr/>
          <p:nvPr/>
        </p:nvSpPr>
        <p:spPr>
          <a:xfrm>
            <a:off x="7171114" y="4069495"/>
            <a:ext cx="1030632" cy="825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41" name="Rectangle 140">
            <a:extLst>
              <a:ext uri="{FF2B5EF4-FFF2-40B4-BE49-F238E27FC236}">
                <a16:creationId xmlns:a16="http://schemas.microsoft.com/office/drawing/2014/main" id="{2BA92195-2AAB-3CF3-6876-A6C20736FDE3}"/>
              </a:ext>
            </a:extLst>
          </p:cNvPr>
          <p:cNvSpPr/>
          <p:nvPr/>
        </p:nvSpPr>
        <p:spPr>
          <a:xfrm>
            <a:off x="7171114" y="4151483"/>
            <a:ext cx="814732" cy="8255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grpSp>
        <p:nvGrpSpPr>
          <p:cNvPr id="142" name="Group 141">
            <a:extLst>
              <a:ext uri="{FF2B5EF4-FFF2-40B4-BE49-F238E27FC236}">
                <a16:creationId xmlns:a16="http://schemas.microsoft.com/office/drawing/2014/main" id="{35EA7AE2-492F-814A-D528-76735E5F66AE}"/>
              </a:ext>
            </a:extLst>
          </p:cNvPr>
          <p:cNvGrpSpPr/>
          <p:nvPr/>
        </p:nvGrpSpPr>
        <p:grpSpPr>
          <a:xfrm>
            <a:off x="8178555" y="4070351"/>
            <a:ext cx="45719" cy="80838"/>
            <a:chOff x="8766525" y="2389312"/>
            <a:chExt cx="276225" cy="80838"/>
          </a:xfrm>
        </p:grpSpPr>
        <p:cxnSp>
          <p:nvCxnSpPr>
            <p:cNvPr id="143" name="Straight Connector 142">
              <a:extLst>
                <a:ext uri="{FF2B5EF4-FFF2-40B4-BE49-F238E27FC236}">
                  <a16:creationId xmlns:a16="http://schemas.microsoft.com/office/drawing/2014/main" id="{188E68CA-21EB-FD27-D1DA-7C6F1F438DBD}"/>
                </a:ext>
              </a:extLst>
            </p:cNvPr>
            <p:cNvCxnSpPr>
              <a:cxnSpLocks/>
            </p:cNvCxnSpPr>
            <p:nvPr/>
          </p:nvCxnSpPr>
          <p:spPr>
            <a:xfrm flipV="1">
              <a:off x="8766525"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4" name="Straight Connector 143">
              <a:extLst>
                <a:ext uri="{FF2B5EF4-FFF2-40B4-BE49-F238E27FC236}">
                  <a16:creationId xmlns:a16="http://schemas.microsoft.com/office/drawing/2014/main" id="{1D9E650D-18FE-4AF4-3ED4-C04317E38CDE}"/>
                </a:ext>
              </a:extLst>
            </p:cNvPr>
            <p:cNvCxnSpPr>
              <a:cxnSpLocks/>
            </p:cNvCxnSpPr>
            <p:nvPr/>
          </p:nvCxnSpPr>
          <p:spPr>
            <a:xfrm flipV="1">
              <a:off x="9042750"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5" name="Straight Connector 144">
              <a:extLst>
                <a:ext uri="{FF2B5EF4-FFF2-40B4-BE49-F238E27FC236}">
                  <a16:creationId xmlns:a16="http://schemas.microsoft.com/office/drawing/2014/main" id="{3CD6228C-A693-98D7-AB57-2877D79EA9EF}"/>
                </a:ext>
              </a:extLst>
            </p:cNvPr>
            <p:cNvCxnSpPr>
              <a:cxnSpLocks/>
            </p:cNvCxnSpPr>
            <p:nvPr/>
          </p:nvCxnSpPr>
          <p:spPr>
            <a:xfrm flipH="1">
              <a:off x="8766525" y="2429731"/>
              <a:ext cx="275875"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46" name="Group 145">
            <a:extLst>
              <a:ext uri="{FF2B5EF4-FFF2-40B4-BE49-F238E27FC236}">
                <a16:creationId xmlns:a16="http://schemas.microsoft.com/office/drawing/2014/main" id="{7A933319-AD7E-8C4D-81DA-EEDBC64C7040}"/>
              </a:ext>
            </a:extLst>
          </p:cNvPr>
          <p:cNvGrpSpPr/>
          <p:nvPr/>
        </p:nvGrpSpPr>
        <p:grpSpPr>
          <a:xfrm>
            <a:off x="8588024" y="3988362"/>
            <a:ext cx="299522" cy="80838"/>
            <a:chOff x="8766525" y="2389312"/>
            <a:chExt cx="276225" cy="80838"/>
          </a:xfrm>
        </p:grpSpPr>
        <p:cxnSp>
          <p:nvCxnSpPr>
            <p:cNvPr id="147" name="Straight Connector 146">
              <a:extLst>
                <a:ext uri="{FF2B5EF4-FFF2-40B4-BE49-F238E27FC236}">
                  <a16:creationId xmlns:a16="http://schemas.microsoft.com/office/drawing/2014/main" id="{DBE4E65F-CDE4-38DA-7587-E3701081E360}"/>
                </a:ext>
              </a:extLst>
            </p:cNvPr>
            <p:cNvCxnSpPr>
              <a:cxnSpLocks/>
            </p:cNvCxnSpPr>
            <p:nvPr/>
          </p:nvCxnSpPr>
          <p:spPr>
            <a:xfrm flipV="1">
              <a:off x="8766525"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8" name="Straight Connector 147">
              <a:extLst>
                <a:ext uri="{FF2B5EF4-FFF2-40B4-BE49-F238E27FC236}">
                  <a16:creationId xmlns:a16="http://schemas.microsoft.com/office/drawing/2014/main" id="{BF4F4889-3409-D29E-0AC3-E8FA51216164}"/>
                </a:ext>
              </a:extLst>
            </p:cNvPr>
            <p:cNvCxnSpPr>
              <a:cxnSpLocks/>
            </p:cNvCxnSpPr>
            <p:nvPr/>
          </p:nvCxnSpPr>
          <p:spPr>
            <a:xfrm flipV="1">
              <a:off x="9042750"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9" name="Straight Connector 148">
              <a:extLst>
                <a:ext uri="{FF2B5EF4-FFF2-40B4-BE49-F238E27FC236}">
                  <a16:creationId xmlns:a16="http://schemas.microsoft.com/office/drawing/2014/main" id="{90BB48E9-D5C1-C917-4188-D0BA862A556C}"/>
                </a:ext>
              </a:extLst>
            </p:cNvPr>
            <p:cNvCxnSpPr>
              <a:cxnSpLocks/>
            </p:cNvCxnSpPr>
            <p:nvPr/>
          </p:nvCxnSpPr>
          <p:spPr>
            <a:xfrm flipH="1">
              <a:off x="8766525" y="2429731"/>
              <a:ext cx="275875"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54" name="Rectangle 153">
            <a:extLst>
              <a:ext uri="{FF2B5EF4-FFF2-40B4-BE49-F238E27FC236}">
                <a16:creationId xmlns:a16="http://schemas.microsoft.com/office/drawing/2014/main" id="{997A623D-3A51-72C5-60C5-BC22BF4D6070}"/>
              </a:ext>
            </a:extLst>
          </p:cNvPr>
          <p:cNvSpPr/>
          <p:nvPr/>
        </p:nvSpPr>
        <p:spPr>
          <a:xfrm>
            <a:off x="7171113" y="3670006"/>
            <a:ext cx="2056157" cy="8255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55" name="Rectangle 154">
            <a:extLst>
              <a:ext uri="{FF2B5EF4-FFF2-40B4-BE49-F238E27FC236}">
                <a16:creationId xmlns:a16="http://schemas.microsoft.com/office/drawing/2014/main" id="{3759826F-271D-0B4E-878E-A663AE620B5D}"/>
              </a:ext>
            </a:extLst>
          </p:cNvPr>
          <p:cNvSpPr/>
          <p:nvPr/>
        </p:nvSpPr>
        <p:spPr>
          <a:xfrm>
            <a:off x="7171113" y="3751995"/>
            <a:ext cx="1478307" cy="825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56" name="Rectangle 155">
            <a:extLst>
              <a:ext uri="{FF2B5EF4-FFF2-40B4-BE49-F238E27FC236}">
                <a16:creationId xmlns:a16="http://schemas.microsoft.com/office/drawing/2014/main" id="{43552402-CB1A-6A52-8558-E21556A5E1C3}"/>
              </a:ext>
            </a:extLst>
          </p:cNvPr>
          <p:cNvSpPr/>
          <p:nvPr/>
        </p:nvSpPr>
        <p:spPr>
          <a:xfrm>
            <a:off x="7171113" y="3833983"/>
            <a:ext cx="1306857" cy="8255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grpSp>
        <p:nvGrpSpPr>
          <p:cNvPr id="157" name="Group 156">
            <a:extLst>
              <a:ext uri="{FF2B5EF4-FFF2-40B4-BE49-F238E27FC236}">
                <a16:creationId xmlns:a16="http://schemas.microsoft.com/office/drawing/2014/main" id="{C56335A2-84AF-0875-991D-D1FEE2DE3C43}"/>
              </a:ext>
            </a:extLst>
          </p:cNvPr>
          <p:cNvGrpSpPr/>
          <p:nvPr/>
        </p:nvGrpSpPr>
        <p:grpSpPr>
          <a:xfrm>
            <a:off x="8558782" y="3752851"/>
            <a:ext cx="176363" cy="80838"/>
            <a:chOff x="8766525" y="2389312"/>
            <a:chExt cx="276225" cy="80838"/>
          </a:xfrm>
        </p:grpSpPr>
        <p:cxnSp>
          <p:nvCxnSpPr>
            <p:cNvPr id="158" name="Straight Connector 157">
              <a:extLst>
                <a:ext uri="{FF2B5EF4-FFF2-40B4-BE49-F238E27FC236}">
                  <a16:creationId xmlns:a16="http://schemas.microsoft.com/office/drawing/2014/main" id="{C093C467-073A-A4EA-A7A8-14DEF37EA817}"/>
                </a:ext>
              </a:extLst>
            </p:cNvPr>
            <p:cNvCxnSpPr>
              <a:cxnSpLocks/>
            </p:cNvCxnSpPr>
            <p:nvPr/>
          </p:nvCxnSpPr>
          <p:spPr>
            <a:xfrm flipV="1">
              <a:off x="8766525"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9" name="Straight Connector 158">
              <a:extLst>
                <a:ext uri="{FF2B5EF4-FFF2-40B4-BE49-F238E27FC236}">
                  <a16:creationId xmlns:a16="http://schemas.microsoft.com/office/drawing/2014/main" id="{8BC56C0F-F191-FFA7-E71C-06EAB2E0AFB5}"/>
                </a:ext>
              </a:extLst>
            </p:cNvPr>
            <p:cNvCxnSpPr>
              <a:cxnSpLocks/>
            </p:cNvCxnSpPr>
            <p:nvPr/>
          </p:nvCxnSpPr>
          <p:spPr>
            <a:xfrm flipV="1">
              <a:off x="9042750"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0" name="Straight Connector 159">
              <a:extLst>
                <a:ext uri="{FF2B5EF4-FFF2-40B4-BE49-F238E27FC236}">
                  <a16:creationId xmlns:a16="http://schemas.microsoft.com/office/drawing/2014/main" id="{EA55C7A4-2F9A-FE56-4CE2-E0D317779905}"/>
                </a:ext>
              </a:extLst>
            </p:cNvPr>
            <p:cNvCxnSpPr>
              <a:cxnSpLocks/>
            </p:cNvCxnSpPr>
            <p:nvPr/>
          </p:nvCxnSpPr>
          <p:spPr>
            <a:xfrm flipH="1">
              <a:off x="8766525" y="2429731"/>
              <a:ext cx="275875"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69" name="Rectangle 168">
            <a:extLst>
              <a:ext uri="{FF2B5EF4-FFF2-40B4-BE49-F238E27FC236}">
                <a16:creationId xmlns:a16="http://schemas.microsoft.com/office/drawing/2014/main" id="{92C87DEA-FB02-14FD-048D-1B1F5C6C38D4}"/>
              </a:ext>
            </a:extLst>
          </p:cNvPr>
          <p:cNvSpPr/>
          <p:nvPr/>
        </p:nvSpPr>
        <p:spPr>
          <a:xfrm>
            <a:off x="7171113" y="3358856"/>
            <a:ext cx="1094133" cy="8255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70" name="Rectangle 169">
            <a:extLst>
              <a:ext uri="{FF2B5EF4-FFF2-40B4-BE49-F238E27FC236}">
                <a16:creationId xmlns:a16="http://schemas.microsoft.com/office/drawing/2014/main" id="{9E1B48AC-4912-AD4B-B2E9-29EFD140DD90}"/>
              </a:ext>
            </a:extLst>
          </p:cNvPr>
          <p:cNvSpPr/>
          <p:nvPr/>
        </p:nvSpPr>
        <p:spPr>
          <a:xfrm>
            <a:off x="7171114" y="3440845"/>
            <a:ext cx="859182" cy="825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71" name="Rectangle 170">
            <a:extLst>
              <a:ext uri="{FF2B5EF4-FFF2-40B4-BE49-F238E27FC236}">
                <a16:creationId xmlns:a16="http://schemas.microsoft.com/office/drawing/2014/main" id="{4B6FCA7A-B279-F709-CD78-EAAA83190CCE}"/>
              </a:ext>
            </a:extLst>
          </p:cNvPr>
          <p:cNvSpPr/>
          <p:nvPr/>
        </p:nvSpPr>
        <p:spPr>
          <a:xfrm>
            <a:off x="7171114" y="3522833"/>
            <a:ext cx="687732" cy="8255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grpSp>
        <p:nvGrpSpPr>
          <p:cNvPr id="172" name="Group 171">
            <a:extLst>
              <a:ext uri="{FF2B5EF4-FFF2-40B4-BE49-F238E27FC236}">
                <a16:creationId xmlns:a16="http://schemas.microsoft.com/office/drawing/2014/main" id="{902251AB-D504-07A4-B3FB-3781E279FB73}"/>
              </a:ext>
            </a:extLst>
          </p:cNvPr>
          <p:cNvGrpSpPr/>
          <p:nvPr/>
        </p:nvGrpSpPr>
        <p:grpSpPr>
          <a:xfrm>
            <a:off x="7922217" y="3441701"/>
            <a:ext cx="212854" cy="80838"/>
            <a:chOff x="8766525" y="2389312"/>
            <a:chExt cx="276225" cy="80838"/>
          </a:xfrm>
        </p:grpSpPr>
        <p:cxnSp>
          <p:nvCxnSpPr>
            <p:cNvPr id="173" name="Straight Connector 172">
              <a:extLst>
                <a:ext uri="{FF2B5EF4-FFF2-40B4-BE49-F238E27FC236}">
                  <a16:creationId xmlns:a16="http://schemas.microsoft.com/office/drawing/2014/main" id="{E143F0C1-318E-A869-A9A9-D62BB13858AA}"/>
                </a:ext>
              </a:extLst>
            </p:cNvPr>
            <p:cNvCxnSpPr>
              <a:cxnSpLocks/>
            </p:cNvCxnSpPr>
            <p:nvPr/>
          </p:nvCxnSpPr>
          <p:spPr>
            <a:xfrm flipV="1">
              <a:off x="8766525"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4" name="Straight Connector 173">
              <a:extLst>
                <a:ext uri="{FF2B5EF4-FFF2-40B4-BE49-F238E27FC236}">
                  <a16:creationId xmlns:a16="http://schemas.microsoft.com/office/drawing/2014/main" id="{83E6CC46-5BD4-1678-7362-9F0DC4A7584F}"/>
                </a:ext>
              </a:extLst>
            </p:cNvPr>
            <p:cNvCxnSpPr>
              <a:cxnSpLocks/>
            </p:cNvCxnSpPr>
            <p:nvPr/>
          </p:nvCxnSpPr>
          <p:spPr>
            <a:xfrm flipV="1">
              <a:off x="9042750"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5" name="Straight Connector 174">
              <a:extLst>
                <a:ext uri="{FF2B5EF4-FFF2-40B4-BE49-F238E27FC236}">
                  <a16:creationId xmlns:a16="http://schemas.microsoft.com/office/drawing/2014/main" id="{60C77259-E637-F33E-AACE-3B92F0C7CEAF}"/>
                </a:ext>
              </a:extLst>
            </p:cNvPr>
            <p:cNvCxnSpPr>
              <a:cxnSpLocks/>
            </p:cNvCxnSpPr>
            <p:nvPr/>
          </p:nvCxnSpPr>
          <p:spPr>
            <a:xfrm flipH="1">
              <a:off x="8766525" y="2429731"/>
              <a:ext cx="275875"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80" name="Group 179">
            <a:extLst>
              <a:ext uri="{FF2B5EF4-FFF2-40B4-BE49-F238E27FC236}">
                <a16:creationId xmlns:a16="http://schemas.microsoft.com/office/drawing/2014/main" id="{E0270162-AE11-670C-11F0-D58DE097DA46}"/>
              </a:ext>
            </a:extLst>
          </p:cNvPr>
          <p:cNvGrpSpPr/>
          <p:nvPr/>
        </p:nvGrpSpPr>
        <p:grpSpPr>
          <a:xfrm>
            <a:off x="8157713" y="3209364"/>
            <a:ext cx="124234" cy="80838"/>
            <a:chOff x="8766525" y="2389312"/>
            <a:chExt cx="276225" cy="80838"/>
          </a:xfrm>
        </p:grpSpPr>
        <p:cxnSp>
          <p:nvCxnSpPr>
            <p:cNvPr id="181" name="Straight Connector 180">
              <a:extLst>
                <a:ext uri="{FF2B5EF4-FFF2-40B4-BE49-F238E27FC236}">
                  <a16:creationId xmlns:a16="http://schemas.microsoft.com/office/drawing/2014/main" id="{BABE37CC-4EAA-B92A-7958-8C950057C1AC}"/>
                </a:ext>
              </a:extLst>
            </p:cNvPr>
            <p:cNvCxnSpPr>
              <a:cxnSpLocks/>
            </p:cNvCxnSpPr>
            <p:nvPr/>
          </p:nvCxnSpPr>
          <p:spPr>
            <a:xfrm flipV="1">
              <a:off x="8766525"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2" name="Straight Connector 181">
              <a:extLst>
                <a:ext uri="{FF2B5EF4-FFF2-40B4-BE49-F238E27FC236}">
                  <a16:creationId xmlns:a16="http://schemas.microsoft.com/office/drawing/2014/main" id="{D0C2344E-F4B9-742D-6428-48B95B6AFA55}"/>
                </a:ext>
              </a:extLst>
            </p:cNvPr>
            <p:cNvCxnSpPr>
              <a:cxnSpLocks/>
            </p:cNvCxnSpPr>
            <p:nvPr/>
          </p:nvCxnSpPr>
          <p:spPr>
            <a:xfrm flipV="1">
              <a:off x="9042750"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3" name="Straight Connector 182">
              <a:extLst>
                <a:ext uri="{FF2B5EF4-FFF2-40B4-BE49-F238E27FC236}">
                  <a16:creationId xmlns:a16="http://schemas.microsoft.com/office/drawing/2014/main" id="{7AC09854-AB95-5E6E-A205-8C5E666176DB}"/>
                </a:ext>
              </a:extLst>
            </p:cNvPr>
            <p:cNvCxnSpPr>
              <a:cxnSpLocks/>
            </p:cNvCxnSpPr>
            <p:nvPr/>
          </p:nvCxnSpPr>
          <p:spPr>
            <a:xfrm flipH="1">
              <a:off x="8766525" y="2429731"/>
              <a:ext cx="275875"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84" name="Rectangle 183">
            <a:extLst>
              <a:ext uri="{FF2B5EF4-FFF2-40B4-BE49-F238E27FC236}">
                <a16:creationId xmlns:a16="http://schemas.microsoft.com/office/drawing/2014/main" id="{3DFEB58B-1927-CA1B-1113-E197264A096A}"/>
              </a:ext>
            </a:extLst>
          </p:cNvPr>
          <p:cNvSpPr/>
          <p:nvPr/>
        </p:nvSpPr>
        <p:spPr>
          <a:xfrm>
            <a:off x="7171113" y="3044531"/>
            <a:ext cx="2183157" cy="8255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85" name="Rectangle 184">
            <a:extLst>
              <a:ext uri="{FF2B5EF4-FFF2-40B4-BE49-F238E27FC236}">
                <a16:creationId xmlns:a16="http://schemas.microsoft.com/office/drawing/2014/main" id="{A704DAF0-78A4-F8B1-581E-AFB3318B16DE}"/>
              </a:ext>
            </a:extLst>
          </p:cNvPr>
          <p:cNvSpPr/>
          <p:nvPr/>
        </p:nvSpPr>
        <p:spPr>
          <a:xfrm>
            <a:off x="7171114" y="3126520"/>
            <a:ext cx="1414807" cy="825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grpSp>
        <p:nvGrpSpPr>
          <p:cNvPr id="187" name="Group 186">
            <a:extLst>
              <a:ext uri="{FF2B5EF4-FFF2-40B4-BE49-F238E27FC236}">
                <a16:creationId xmlns:a16="http://schemas.microsoft.com/office/drawing/2014/main" id="{F27408BA-12ED-3C87-3A99-737F15362B75}"/>
              </a:ext>
            </a:extLst>
          </p:cNvPr>
          <p:cNvGrpSpPr/>
          <p:nvPr/>
        </p:nvGrpSpPr>
        <p:grpSpPr>
          <a:xfrm>
            <a:off x="8519869" y="3127376"/>
            <a:ext cx="129551" cy="80838"/>
            <a:chOff x="8766525" y="2389312"/>
            <a:chExt cx="276225" cy="80838"/>
          </a:xfrm>
        </p:grpSpPr>
        <p:cxnSp>
          <p:nvCxnSpPr>
            <p:cNvPr id="188" name="Straight Connector 187">
              <a:extLst>
                <a:ext uri="{FF2B5EF4-FFF2-40B4-BE49-F238E27FC236}">
                  <a16:creationId xmlns:a16="http://schemas.microsoft.com/office/drawing/2014/main" id="{46F3A5BA-1C2B-3921-82AD-D8D93FE08449}"/>
                </a:ext>
              </a:extLst>
            </p:cNvPr>
            <p:cNvCxnSpPr>
              <a:cxnSpLocks/>
            </p:cNvCxnSpPr>
            <p:nvPr/>
          </p:nvCxnSpPr>
          <p:spPr>
            <a:xfrm flipV="1">
              <a:off x="8766525"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9" name="Straight Connector 188">
              <a:extLst>
                <a:ext uri="{FF2B5EF4-FFF2-40B4-BE49-F238E27FC236}">
                  <a16:creationId xmlns:a16="http://schemas.microsoft.com/office/drawing/2014/main" id="{843F2996-D8FB-E5FC-11FA-6D1B42B8808A}"/>
                </a:ext>
              </a:extLst>
            </p:cNvPr>
            <p:cNvCxnSpPr>
              <a:cxnSpLocks/>
            </p:cNvCxnSpPr>
            <p:nvPr/>
          </p:nvCxnSpPr>
          <p:spPr>
            <a:xfrm flipV="1">
              <a:off x="9042750"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0" name="Straight Connector 189">
              <a:extLst>
                <a:ext uri="{FF2B5EF4-FFF2-40B4-BE49-F238E27FC236}">
                  <a16:creationId xmlns:a16="http://schemas.microsoft.com/office/drawing/2014/main" id="{CF0BEE22-8C63-0910-0298-D1BA17DC858A}"/>
                </a:ext>
              </a:extLst>
            </p:cNvPr>
            <p:cNvCxnSpPr>
              <a:cxnSpLocks/>
            </p:cNvCxnSpPr>
            <p:nvPr/>
          </p:nvCxnSpPr>
          <p:spPr>
            <a:xfrm flipH="1">
              <a:off x="8766525" y="2429731"/>
              <a:ext cx="275875"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99" name="Rectangle 198">
            <a:extLst>
              <a:ext uri="{FF2B5EF4-FFF2-40B4-BE49-F238E27FC236}">
                <a16:creationId xmlns:a16="http://schemas.microsoft.com/office/drawing/2014/main" id="{BD7E51D8-9F31-F58A-042D-00D3F3FD80D7}"/>
              </a:ext>
            </a:extLst>
          </p:cNvPr>
          <p:cNvSpPr/>
          <p:nvPr/>
        </p:nvSpPr>
        <p:spPr>
          <a:xfrm>
            <a:off x="7171114" y="4298656"/>
            <a:ext cx="1671982" cy="8255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200" name="Rectangle 199">
            <a:extLst>
              <a:ext uri="{FF2B5EF4-FFF2-40B4-BE49-F238E27FC236}">
                <a16:creationId xmlns:a16="http://schemas.microsoft.com/office/drawing/2014/main" id="{3FBED020-0181-E261-C775-63D1A6DA8569}"/>
              </a:ext>
            </a:extLst>
          </p:cNvPr>
          <p:cNvSpPr/>
          <p:nvPr/>
        </p:nvSpPr>
        <p:spPr>
          <a:xfrm>
            <a:off x="7171114" y="4380645"/>
            <a:ext cx="1265582" cy="825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201" name="Rectangle 200">
            <a:extLst>
              <a:ext uri="{FF2B5EF4-FFF2-40B4-BE49-F238E27FC236}">
                <a16:creationId xmlns:a16="http://schemas.microsoft.com/office/drawing/2014/main" id="{EA964D82-71B5-8D7A-B9F1-A6F1C6BE6D58}"/>
              </a:ext>
            </a:extLst>
          </p:cNvPr>
          <p:cNvSpPr/>
          <p:nvPr/>
        </p:nvSpPr>
        <p:spPr>
          <a:xfrm>
            <a:off x="7171114" y="4462633"/>
            <a:ext cx="925857" cy="8255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grpSp>
        <p:nvGrpSpPr>
          <p:cNvPr id="202" name="Group 201">
            <a:extLst>
              <a:ext uri="{FF2B5EF4-FFF2-40B4-BE49-F238E27FC236}">
                <a16:creationId xmlns:a16="http://schemas.microsoft.com/office/drawing/2014/main" id="{289C6D9E-E3C2-CF4B-C720-6353F77C3741}"/>
              </a:ext>
            </a:extLst>
          </p:cNvPr>
          <p:cNvGrpSpPr/>
          <p:nvPr/>
        </p:nvGrpSpPr>
        <p:grpSpPr>
          <a:xfrm>
            <a:off x="8268662" y="4381501"/>
            <a:ext cx="339483" cy="80838"/>
            <a:chOff x="8766525" y="2389312"/>
            <a:chExt cx="276225" cy="80838"/>
          </a:xfrm>
        </p:grpSpPr>
        <p:cxnSp>
          <p:nvCxnSpPr>
            <p:cNvPr id="203" name="Straight Connector 202">
              <a:extLst>
                <a:ext uri="{FF2B5EF4-FFF2-40B4-BE49-F238E27FC236}">
                  <a16:creationId xmlns:a16="http://schemas.microsoft.com/office/drawing/2014/main" id="{B1C4D4E0-4CC0-94E9-BD1E-B659966D4DA4}"/>
                </a:ext>
              </a:extLst>
            </p:cNvPr>
            <p:cNvCxnSpPr>
              <a:cxnSpLocks/>
            </p:cNvCxnSpPr>
            <p:nvPr/>
          </p:nvCxnSpPr>
          <p:spPr>
            <a:xfrm flipV="1">
              <a:off x="8766525"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4" name="Straight Connector 203">
              <a:extLst>
                <a:ext uri="{FF2B5EF4-FFF2-40B4-BE49-F238E27FC236}">
                  <a16:creationId xmlns:a16="http://schemas.microsoft.com/office/drawing/2014/main" id="{699C046B-15EF-19FA-57FF-536638FC22B3}"/>
                </a:ext>
              </a:extLst>
            </p:cNvPr>
            <p:cNvCxnSpPr>
              <a:cxnSpLocks/>
            </p:cNvCxnSpPr>
            <p:nvPr/>
          </p:nvCxnSpPr>
          <p:spPr>
            <a:xfrm flipV="1">
              <a:off x="9042750"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5" name="Straight Connector 204">
              <a:extLst>
                <a:ext uri="{FF2B5EF4-FFF2-40B4-BE49-F238E27FC236}">
                  <a16:creationId xmlns:a16="http://schemas.microsoft.com/office/drawing/2014/main" id="{54189A07-F981-CDDC-1B70-1C1B0E03DBE4}"/>
                </a:ext>
              </a:extLst>
            </p:cNvPr>
            <p:cNvCxnSpPr>
              <a:cxnSpLocks/>
            </p:cNvCxnSpPr>
            <p:nvPr/>
          </p:nvCxnSpPr>
          <p:spPr>
            <a:xfrm flipH="1">
              <a:off x="8766525" y="2429731"/>
              <a:ext cx="275875"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06" name="Group 205">
            <a:extLst>
              <a:ext uri="{FF2B5EF4-FFF2-40B4-BE49-F238E27FC236}">
                <a16:creationId xmlns:a16="http://schemas.microsoft.com/office/drawing/2014/main" id="{D8441FF9-3D61-1C1A-3E1A-EE4AC80D1C69}"/>
              </a:ext>
            </a:extLst>
          </p:cNvPr>
          <p:cNvGrpSpPr/>
          <p:nvPr/>
        </p:nvGrpSpPr>
        <p:grpSpPr>
          <a:xfrm>
            <a:off x="8756276" y="4299512"/>
            <a:ext cx="172545" cy="80838"/>
            <a:chOff x="8766525" y="2389312"/>
            <a:chExt cx="276225" cy="80838"/>
          </a:xfrm>
        </p:grpSpPr>
        <p:cxnSp>
          <p:nvCxnSpPr>
            <p:cNvPr id="207" name="Straight Connector 206">
              <a:extLst>
                <a:ext uri="{FF2B5EF4-FFF2-40B4-BE49-F238E27FC236}">
                  <a16:creationId xmlns:a16="http://schemas.microsoft.com/office/drawing/2014/main" id="{83E05252-0456-EB5C-B9F5-E111340BCC1F}"/>
                </a:ext>
              </a:extLst>
            </p:cNvPr>
            <p:cNvCxnSpPr>
              <a:cxnSpLocks/>
            </p:cNvCxnSpPr>
            <p:nvPr/>
          </p:nvCxnSpPr>
          <p:spPr>
            <a:xfrm flipV="1">
              <a:off x="8766525"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8" name="Straight Connector 207">
              <a:extLst>
                <a:ext uri="{FF2B5EF4-FFF2-40B4-BE49-F238E27FC236}">
                  <a16:creationId xmlns:a16="http://schemas.microsoft.com/office/drawing/2014/main" id="{631084B9-42E7-8E90-CE02-988CA0A55B09}"/>
                </a:ext>
              </a:extLst>
            </p:cNvPr>
            <p:cNvCxnSpPr>
              <a:cxnSpLocks/>
            </p:cNvCxnSpPr>
            <p:nvPr/>
          </p:nvCxnSpPr>
          <p:spPr>
            <a:xfrm flipV="1">
              <a:off x="9042750"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9" name="Straight Connector 208">
              <a:extLst>
                <a:ext uri="{FF2B5EF4-FFF2-40B4-BE49-F238E27FC236}">
                  <a16:creationId xmlns:a16="http://schemas.microsoft.com/office/drawing/2014/main" id="{6DD3A22C-AE7C-D320-1449-7A5839D4D4CA}"/>
                </a:ext>
              </a:extLst>
            </p:cNvPr>
            <p:cNvCxnSpPr>
              <a:cxnSpLocks/>
            </p:cNvCxnSpPr>
            <p:nvPr/>
          </p:nvCxnSpPr>
          <p:spPr>
            <a:xfrm flipH="1">
              <a:off x="8766525" y="2429731"/>
              <a:ext cx="275875"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214" name="Rectangle 213">
            <a:extLst>
              <a:ext uri="{FF2B5EF4-FFF2-40B4-BE49-F238E27FC236}">
                <a16:creationId xmlns:a16="http://schemas.microsoft.com/office/drawing/2014/main" id="{87AE44BA-6B35-B54D-00CE-107E77189C89}"/>
              </a:ext>
            </a:extLst>
          </p:cNvPr>
          <p:cNvSpPr/>
          <p:nvPr/>
        </p:nvSpPr>
        <p:spPr>
          <a:xfrm>
            <a:off x="7171114" y="4612981"/>
            <a:ext cx="3189632" cy="8255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215" name="Rectangle 214">
            <a:extLst>
              <a:ext uri="{FF2B5EF4-FFF2-40B4-BE49-F238E27FC236}">
                <a16:creationId xmlns:a16="http://schemas.microsoft.com/office/drawing/2014/main" id="{835AD6B3-8B08-2F1A-7E38-CA1A55406CCD}"/>
              </a:ext>
            </a:extLst>
          </p:cNvPr>
          <p:cNvSpPr/>
          <p:nvPr/>
        </p:nvSpPr>
        <p:spPr>
          <a:xfrm>
            <a:off x="7171113" y="4694970"/>
            <a:ext cx="2443507" cy="825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216" name="Rectangle 215">
            <a:extLst>
              <a:ext uri="{FF2B5EF4-FFF2-40B4-BE49-F238E27FC236}">
                <a16:creationId xmlns:a16="http://schemas.microsoft.com/office/drawing/2014/main" id="{B53D60CB-17A3-DE04-8778-E82839C66E58}"/>
              </a:ext>
            </a:extLst>
          </p:cNvPr>
          <p:cNvSpPr/>
          <p:nvPr/>
        </p:nvSpPr>
        <p:spPr>
          <a:xfrm>
            <a:off x="7171114" y="4776958"/>
            <a:ext cx="2014882" cy="8255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grpSp>
        <p:nvGrpSpPr>
          <p:cNvPr id="217" name="Group 216">
            <a:extLst>
              <a:ext uri="{FF2B5EF4-FFF2-40B4-BE49-F238E27FC236}">
                <a16:creationId xmlns:a16="http://schemas.microsoft.com/office/drawing/2014/main" id="{E948A702-82AE-A1D3-9BA7-ECDB407B0A37}"/>
              </a:ext>
            </a:extLst>
          </p:cNvPr>
          <p:cNvGrpSpPr/>
          <p:nvPr/>
        </p:nvGrpSpPr>
        <p:grpSpPr>
          <a:xfrm>
            <a:off x="9486619" y="4695826"/>
            <a:ext cx="255002" cy="80838"/>
            <a:chOff x="8766525" y="2389312"/>
            <a:chExt cx="276225" cy="80838"/>
          </a:xfrm>
        </p:grpSpPr>
        <p:cxnSp>
          <p:nvCxnSpPr>
            <p:cNvPr id="218" name="Straight Connector 217">
              <a:extLst>
                <a:ext uri="{FF2B5EF4-FFF2-40B4-BE49-F238E27FC236}">
                  <a16:creationId xmlns:a16="http://schemas.microsoft.com/office/drawing/2014/main" id="{16B4EBC6-57D1-0172-6DBA-EB06F0E3D99D}"/>
                </a:ext>
              </a:extLst>
            </p:cNvPr>
            <p:cNvCxnSpPr>
              <a:cxnSpLocks/>
            </p:cNvCxnSpPr>
            <p:nvPr/>
          </p:nvCxnSpPr>
          <p:spPr>
            <a:xfrm flipV="1">
              <a:off x="8766525"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9" name="Straight Connector 218">
              <a:extLst>
                <a:ext uri="{FF2B5EF4-FFF2-40B4-BE49-F238E27FC236}">
                  <a16:creationId xmlns:a16="http://schemas.microsoft.com/office/drawing/2014/main" id="{D506824F-5A70-C4C2-F912-1F06FBC856F3}"/>
                </a:ext>
              </a:extLst>
            </p:cNvPr>
            <p:cNvCxnSpPr>
              <a:cxnSpLocks/>
            </p:cNvCxnSpPr>
            <p:nvPr/>
          </p:nvCxnSpPr>
          <p:spPr>
            <a:xfrm flipV="1">
              <a:off x="9042750"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0" name="Straight Connector 219">
              <a:extLst>
                <a:ext uri="{FF2B5EF4-FFF2-40B4-BE49-F238E27FC236}">
                  <a16:creationId xmlns:a16="http://schemas.microsoft.com/office/drawing/2014/main" id="{EC67D95F-F3E3-BA49-5EE9-1BCE0452B7CA}"/>
                </a:ext>
              </a:extLst>
            </p:cNvPr>
            <p:cNvCxnSpPr>
              <a:cxnSpLocks/>
            </p:cNvCxnSpPr>
            <p:nvPr/>
          </p:nvCxnSpPr>
          <p:spPr>
            <a:xfrm flipH="1">
              <a:off x="8766525" y="2429731"/>
              <a:ext cx="275875"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20" name="Group 119">
            <a:extLst>
              <a:ext uri="{FF2B5EF4-FFF2-40B4-BE49-F238E27FC236}">
                <a16:creationId xmlns:a16="http://schemas.microsoft.com/office/drawing/2014/main" id="{8F909150-0344-6309-F493-154662AE24EE}"/>
              </a:ext>
            </a:extLst>
          </p:cNvPr>
          <p:cNvGrpSpPr/>
          <p:nvPr/>
        </p:nvGrpSpPr>
        <p:grpSpPr>
          <a:xfrm>
            <a:off x="8652058" y="5092139"/>
            <a:ext cx="381538" cy="80838"/>
            <a:chOff x="8766525" y="2389312"/>
            <a:chExt cx="276225" cy="80838"/>
          </a:xfrm>
        </p:grpSpPr>
        <p:cxnSp>
          <p:nvCxnSpPr>
            <p:cNvPr id="121" name="Straight Connector 120">
              <a:extLst>
                <a:ext uri="{FF2B5EF4-FFF2-40B4-BE49-F238E27FC236}">
                  <a16:creationId xmlns:a16="http://schemas.microsoft.com/office/drawing/2014/main" id="{B2657E6D-D269-9129-0FA1-6F03E0B0B913}"/>
                </a:ext>
              </a:extLst>
            </p:cNvPr>
            <p:cNvCxnSpPr>
              <a:cxnSpLocks/>
            </p:cNvCxnSpPr>
            <p:nvPr/>
          </p:nvCxnSpPr>
          <p:spPr>
            <a:xfrm flipV="1">
              <a:off x="8766525"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2" name="Straight Connector 121">
              <a:extLst>
                <a:ext uri="{FF2B5EF4-FFF2-40B4-BE49-F238E27FC236}">
                  <a16:creationId xmlns:a16="http://schemas.microsoft.com/office/drawing/2014/main" id="{333A010A-10E8-7FD6-FC84-A3E992F3B0CC}"/>
                </a:ext>
              </a:extLst>
            </p:cNvPr>
            <p:cNvCxnSpPr>
              <a:cxnSpLocks/>
            </p:cNvCxnSpPr>
            <p:nvPr/>
          </p:nvCxnSpPr>
          <p:spPr>
            <a:xfrm flipV="1">
              <a:off x="9042750"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3" name="Straight Connector 122">
              <a:extLst>
                <a:ext uri="{FF2B5EF4-FFF2-40B4-BE49-F238E27FC236}">
                  <a16:creationId xmlns:a16="http://schemas.microsoft.com/office/drawing/2014/main" id="{BCB64494-73EB-76CF-E8C6-E2BD8C3CEC64}"/>
                </a:ext>
              </a:extLst>
            </p:cNvPr>
            <p:cNvCxnSpPr>
              <a:cxnSpLocks/>
            </p:cNvCxnSpPr>
            <p:nvPr/>
          </p:nvCxnSpPr>
          <p:spPr>
            <a:xfrm flipH="1">
              <a:off x="8766525" y="2429731"/>
              <a:ext cx="275875"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35" name="Group 134">
            <a:extLst>
              <a:ext uri="{FF2B5EF4-FFF2-40B4-BE49-F238E27FC236}">
                <a16:creationId xmlns:a16="http://schemas.microsoft.com/office/drawing/2014/main" id="{046D9CDF-BFA8-F756-9E0C-BB4027C46A87}"/>
              </a:ext>
            </a:extLst>
          </p:cNvPr>
          <p:cNvGrpSpPr/>
          <p:nvPr/>
        </p:nvGrpSpPr>
        <p:grpSpPr>
          <a:xfrm>
            <a:off x="7795346" y="4152339"/>
            <a:ext cx="387351" cy="80838"/>
            <a:chOff x="8766525" y="2389312"/>
            <a:chExt cx="276225" cy="80838"/>
          </a:xfrm>
        </p:grpSpPr>
        <p:cxnSp>
          <p:nvCxnSpPr>
            <p:cNvPr id="136" name="Straight Connector 135">
              <a:extLst>
                <a:ext uri="{FF2B5EF4-FFF2-40B4-BE49-F238E27FC236}">
                  <a16:creationId xmlns:a16="http://schemas.microsoft.com/office/drawing/2014/main" id="{60C902A9-232D-5934-DA07-28D47CCB0D9F}"/>
                </a:ext>
              </a:extLst>
            </p:cNvPr>
            <p:cNvCxnSpPr>
              <a:cxnSpLocks/>
            </p:cNvCxnSpPr>
            <p:nvPr/>
          </p:nvCxnSpPr>
          <p:spPr>
            <a:xfrm flipV="1">
              <a:off x="8766525"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7" name="Straight Connector 136">
              <a:extLst>
                <a:ext uri="{FF2B5EF4-FFF2-40B4-BE49-F238E27FC236}">
                  <a16:creationId xmlns:a16="http://schemas.microsoft.com/office/drawing/2014/main" id="{3D610E45-6D26-E30F-A8BA-C84838DC5787}"/>
                </a:ext>
              </a:extLst>
            </p:cNvPr>
            <p:cNvCxnSpPr>
              <a:cxnSpLocks/>
            </p:cNvCxnSpPr>
            <p:nvPr/>
          </p:nvCxnSpPr>
          <p:spPr>
            <a:xfrm flipV="1">
              <a:off x="9042750"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8" name="Straight Connector 137">
              <a:extLst>
                <a:ext uri="{FF2B5EF4-FFF2-40B4-BE49-F238E27FC236}">
                  <a16:creationId xmlns:a16="http://schemas.microsoft.com/office/drawing/2014/main" id="{7EC874EE-FE22-44B2-5AC2-709A3B47FCB8}"/>
                </a:ext>
              </a:extLst>
            </p:cNvPr>
            <p:cNvCxnSpPr>
              <a:cxnSpLocks/>
            </p:cNvCxnSpPr>
            <p:nvPr/>
          </p:nvCxnSpPr>
          <p:spPr>
            <a:xfrm flipH="1">
              <a:off x="8766525" y="2429731"/>
              <a:ext cx="275875"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65" name="Group 164">
            <a:extLst>
              <a:ext uri="{FF2B5EF4-FFF2-40B4-BE49-F238E27FC236}">
                <a16:creationId xmlns:a16="http://schemas.microsoft.com/office/drawing/2014/main" id="{76ED2BB3-6EC9-672B-1F26-3489FDED86C3}"/>
              </a:ext>
            </a:extLst>
          </p:cNvPr>
          <p:cNvGrpSpPr/>
          <p:nvPr/>
        </p:nvGrpSpPr>
        <p:grpSpPr>
          <a:xfrm>
            <a:off x="7775749" y="3523689"/>
            <a:ext cx="168822" cy="80838"/>
            <a:chOff x="8766525" y="2389312"/>
            <a:chExt cx="276225" cy="80838"/>
          </a:xfrm>
        </p:grpSpPr>
        <p:cxnSp>
          <p:nvCxnSpPr>
            <p:cNvPr id="166" name="Straight Connector 165">
              <a:extLst>
                <a:ext uri="{FF2B5EF4-FFF2-40B4-BE49-F238E27FC236}">
                  <a16:creationId xmlns:a16="http://schemas.microsoft.com/office/drawing/2014/main" id="{12A5CCD4-C4E3-A4B6-B2C4-0E055050CBF3}"/>
                </a:ext>
              </a:extLst>
            </p:cNvPr>
            <p:cNvCxnSpPr>
              <a:cxnSpLocks/>
            </p:cNvCxnSpPr>
            <p:nvPr/>
          </p:nvCxnSpPr>
          <p:spPr>
            <a:xfrm flipV="1">
              <a:off x="8766525"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7" name="Straight Connector 166">
              <a:extLst>
                <a:ext uri="{FF2B5EF4-FFF2-40B4-BE49-F238E27FC236}">
                  <a16:creationId xmlns:a16="http://schemas.microsoft.com/office/drawing/2014/main" id="{69A78B2E-A48C-A354-F3C2-7EA2491ABB6E}"/>
                </a:ext>
              </a:extLst>
            </p:cNvPr>
            <p:cNvCxnSpPr>
              <a:cxnSpLocks/>
            </p:cNvCxnSpPr>
            <p:nvPr/>
          </p:nvCxnSpPr>
          <p:spPr>
            <a:xfrm flipV="1">
              <a:off x="9042750"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8" name="Straight Connector 167">
              <a:extLst>
                <a:ext uri="{FF2B5EF4-FFF2-40B4-BE49-F238E27FC236}">
                  <a16:creationId xmlns:a16="http://schemas.microsoft.com/office/drawing/2014/main" id="{547B5E83-AD98-1357-F05A-21905B89CB03}"/>
                </a:ext>
              </a:extLst>
            </p:cNvPr>
            <p:cNvCxnSpPr>
              <a:cxnSpLocks/>
            </p:cNvCxnSpPr>
            <p:nvPr/>
          </p:nvCxnSpPr>
          <p:spPr>
            <a:xfrm flipH="1">
              <a:off x="8766525" y="2429731"/>
              <a:ext cx="275875"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95" name="Group 194">
            <a:extLst>
              <a:ext uri="{FF2B5EF4-FFF2-40B4-BE49-F238E27FC236}">
                <a16:creationId xmlns:a16="http://schemas.microsoft.com/office/drawing/2014/main" id="{BD5DC761-5CE2-CC34-FF0F-4A01FB6307D3}"/>
              </a:ext>
            </a:extLst>
          </p:cNvPr>
          <p:cNvGrpSpPr/>
          <p:nvPr/>
        </p:nvGrpSpPr>
        <p:grpSpPr>
          <a:xfrm>
            <a:off x="8034648" y="4463489"/>
            <a:ext cx="124234" cy="80838"/>
            <a:chOff x="8766525" y="2389312"/>
            <a:chExt cx="276225" cy="80838"/>
          </a:xfrm>
        </p:grpSpPr>
        <p:cxnSp>
          <p:nvCxnSpPr>
            <p:cNvPr id="196" name="Straight Connector 195">
              <a:extLst>
                <a:ext uri="{FF2B5EF4-FFF2-40B4-BE49-F238E27FC236}">
                  <a16:creationId xmlns:a16="http://schemas.microsoft.com/office/drawing/2014/main" id="{D2654877-4A41-7027-4BDF-F6088EACED76}"/>
                </a:ext>
              </a:extLst>
            </p:cNvPr>
            <p:cNvCxnSpPr>
              <a:cxnSpLocks/>
            </p:cNvCxnSpPr>
            <p:nvPr/>
          </p:nvCxnSpPr>
          <p:spPr>
            <a:xfrm flipV="1">
              <a:off x="8766525"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7" name="Straight Connector 196">
              <a:extLst>
                <a:ext uri="{FF2B5EF4-FFF2-40B4-BE49-F238E27FC236}">
                  <a16:creationId xmlns:a16="http://schemas.microsoft.com/office/drawing/2014/main" id="{D190710F-E6DD-A893-3062-8172FBC46863}"/>
                </a:ext>
              </a:extLst>
            </p:cNvPr>
            <p:cNvCxnSpPr>
              <a:cxnSpLocks/>
            </p:cNvCxnSpPr>
            <p:nvPr/>
          </p:nvCxnSpPr>
          <p:spPr>
            <a:xfrm flipV="1">
              <a:off x="9042750"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8" name="Straight Connector 197">
              <a:extLst>
                <a:ext uri="{FF2B5EF4-FFF2-40B4-BE49-F238E27FC236}">
                  <a16:creationId xmlns:a16="http://schemas.microsoft.com/office/drawing/2014/main" id="{C9B92DFA-53D9-0D52-1A69-836C5EFBD3E7}"/>
                </a:ext>
              </a:extLst>
            </p:cNvPr>
            <p:cNvCxnSpPr>
              <a:cxnSpLocks/>
            </p:cNvCxnSpPr>
            <p:nvPr/>
          </p:nvCxnSpPr>
          <p:spPr>
            <a:xfrm flipH="1">
              <a:off x="8766525" y="2429731"/>
              <a:ext cx="275875"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25" name="Group 224">
            <a:extLst>
              <a:ext uri="{FF2B5EF4-FFF2-40B4-BE49-F238E27FC236}">
                <a16:creationId xmlns:a16="http://schemas.microsoft.com/office/drawing/2014/main" id="{5421676E-0213-790C-2E9F-8D0A694094EA}"/>
              </a:ext>
            </a:extLst>
          </p:cNvPr>
          <p:cNvGrpSpPr/>
          <p:nvPr/>
        </p:nvGrpSpPr>
        <p:grpSpPr>
          <a:xfrm>
            <a:off x="9033187" y="4777814"/>
            <a:ext cx="302033" cy="80838"/>
            <a:chOff x="8766525" y="2389312"/>
            <a:chExt cx="276225" cy="80838"/>
          </a:xfrm>
        </p:grpSpPr>
        <p:cxnSp>
          <p:nvCxnSpPr>
            <p:cNvPr id="226" name="Straight Connector 225">
              <a:extLst>
                <a:ext uri="{FF2B5EF4-FFF2-40B4-BE49-F238E27FC236}">
                  <a16:creationId xmlns:a16="http://schemas.microsoft.com/office/drawing/2014/main" id="{ABCDA62A-F18C-CB32-81A0-FDC24DC6C352}"/>
                </a:ext>
              </a:extLst>
            </p:cNvPr>
            <p:cNvCxnSpPr>
              <a:cxnSpLocks/>
            </p:cNvCxnSpPr>
            <p:nvPr/>
          </p:nvCxnSpPr>
          <p:spPr>
            <a:xfrm flipV="1">
              <a:off x="8766525"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7" name="Straight Connector 226">
              <a:extLst>
                <a:ext uri="{FF2B5EF4-FFF2-40B4-BE49-F238E27FC236}">
                  <a16:creationId xmlns:a16="http://schemas.microsoft.com/office/drawing/2014/main" id="{53D06FF7-5755-74BE-05E4-2121CDEF5994}"/>
                </a:ext>
              </a:extLst>
            </p:cNvPr>
            <p:cNvCxnSpPr>
              <a:cxnSpLocks/>
            </p:cNvCxnSpPr>
            <p:nvPr/>
          </p:nvCxnSpPr>
          <p:spPr>
            <a:xfrm flipV="1">
              <a:off x="9042750"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8" name="Straight Connector 227">
              <a:extLst>
                <a:ext uri="{FF2B5EF4-FFF2-40B4-BE49-F238E27FC236}">
                  <a16:creationId xmlns:a16="http://schemas.microsoft.com/office/drawing/2014/main" id="{5E5841A4-F707-A0DD-A7BB-276C89D884F1}"/>
                </a:ext>
              </a:extLst>
            </p:cNvPr>
            <p:cNvCxnSpPr>
              <a:cxnSpLocks/>
            </p:cNvCxnSpPr>
            <p:nvPr/>
          </p:nvCxnSpPr>
          <p:spPr>
            <a:xfrm flipH="1">
              <a:off x="8766525" y="2429731"/>
              <a:ext cx="275875"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29" name="Group 228">
            <a:extLst>
              <a:ext uri="{FF2B5EF4-FFF2-40B4-BE49-F238E27FC236}">
                <a16:creationId xmlns:a16="http://schemas.microsoft.com/office/drawing/2014/main" id="{2970A42B-FB14-06BA-74F5-9EBC44822FB0}"/>
              </a:ext>
            </a:extLst>
          </p:cNvPr>
          <p:cNvGrpSpPr/>
          <p:nvPr/>
        </p:nvGrpSpPr>
        <p:grpSpPr>
          <a:xfrm>
            <a:off x="10230162" y="4613837"/>
            <a:ext cx="257584" cy="80838"/>
            <a:chOff x="8766525" y="2389312"/>
            <a:chExt cx="276225" cy="80838"/>
          </a:xfrm>
        </p:grpSpPr>
        <p:cxnSp>
          <p:nvCxnSpPr>
            <p:cNvPr id="230" name="Straight Connector 229">
              <a:extLst>
                <a:ext uri="{FF2B5EF4-FFF2-40B4-BE49-F238E27FC236}">
                  <a16:creationId xmlns:a16="http://schemas.microsoft.com/office/drawing/2014/main" id="{6FBF13AC-3F05-4BE2-DC9C-207CDC479D99}"/>
                </a:ext>
              </a:extLst>
            </p:cNvPr>
            <p:cNvCxnSpPr>
              <a:cxnSpLocks/>
            </p:cNvCxnSpPr>
            <p:nvPr/>
          </p:nvCxnSpPr>
          <p:spPr>
            <a:xfrm flipV="1">
              <a:off x="8766525"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1" name="Straight Connector 230">
              <a:extLst>
                <a:ext uri="{FF2B5EF4-FFF2-40B4-BE49-F238E27FC236}">
                  <a16:creationId xmlns:a16="http://schemas.microsoft.com/office/drawing/2014/main" id="{272E5411-028F-7984-A401-5DA6BEB59290}"/>
                </a:ext>
              </a:extLst>
            </p:cNvPr>
            <p:cNvCxnSpPr>
              <a:cxnSpLocks/>
            </p:cNvCxnSpPr>
            <p:nvPr/>
          </p:nvCxnSpPr>
          <p:spPr>
            <a:xfrm flipV="1">
              <a:off x="9042750"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2" name="Straight Connector 231">
              <a:extLst>
                <a:ext uri="{FF2B5EF4-FFF2-40B4-BE49-F238E27FC236}">
                  <a16:creationId xmlns:a16="http://schemas.microsoft.com/office/drawing/2014/main" id="{FDA4779C-EAF1-E415-604E-C834AC2BB4B3}"/>
                </a:ext>
              </a:extLst>
            </p:cNvPr>
            <p:cNvCxnSpPr>
              <a:cxnSpLocks/>
            </p:cNvCxnSpPr>
            <p:nvPr/>
          </p:nvCxnSpPr>
          <p:spPr>
            <a:xfrm flipH="1">
              <a:off x="8766525" y="2429731"/>
              <a:ext cx="275875"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33" name="Group 232">
            <a:extLst>
              <a:ext uri="{FF2B5EF4-FFF2-40B4-BE49-F238E27FC236}">
                <a16:creationId xmlns:a16="http://schemas.microsoft.com/office/drawing/2014/main" id="{409ADA25-5E6B-96FC-02E1-791C81F50D0E}"/>
              </a:ext>
            </a:extLst>
          </p:cNvPr>
          <p:cNvGrpSpPr/>
          <p:nvPr/>
        </p:nvGrpSpPr>
        <p:grpSpPr>
          <a:xfrm>
            <a:off x="8391837" y="3834839"/>
            <a:ext cx="175033" cy="80838"/>
            <a:chOff x="8766525" y="2389312"/>
            <a:chExt cx="276225" cy="80838"/>
          </a:xfrm>
        </p:grpSpPr>
        <p:cxnSp>
          <p:nvCxnSpPr>
            <p:cNvPr id="234" name="Straight Connector 233">
              <a:extLst>
                <a:ext uri="{FF2B5EF4-FFF2-40B4-BE49-F238E27FC236}">
                  <a16:creationId xmlns:a16="http://schemas.microsoft.com/office/drawing/2014/main" id="{F6F4DAE3-FF98-8162-4F23-1A3955B4CFF7}"/>
                </a:ext>
              </a:extLst>
            </p:cNvPr>
            <p:cNvCxnSpPr>
              <a:cxnSpLocks/>
            </p:cNvCxnSpPr>
            <p:nvPr/>
          </p:nvCxnSpPr>
          <p:spPr>
            <a:xfrm flipV="1">
              <a:off x="8766525"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5" name="Straight Connector 234">
              <a:extLst>
                <a:ext uri="{FF2B5EF4-FFF2-40B4-BE49-F238E27FC236}">
                  <a16:creationId xmlns:a16="http://schemas.microsoft.com/office/drawing/2014/main" id="{9372A476-4F0E-75A8-2A3E-740405A7C9A4}"/>
                </a:ext>
              </a:extLst>
            </p:cNvPr>
            <p:cNvCxnSpPr>
              <a:cxnSpLocks/>
            </p:cNvCxnSpPr>
            <p:nvPr/>
          </p:nvCxnSpPr>
          <p:spPr>
            <a:xfrm flipV="1">
              <a:off x="9042750"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6" name="Straight Connector 235">
              <a:extLst>
                <a:ext uri="{FF2B5EF4-FFF2-40B4-BE49-F238E27FC236}">
                  <a16:creationId xmlns:a16="http://schemas.microsoft.com/office/drawing/2014/main" id="{7F4BF8A9-F819-38B4-8D34-025A8F0B39A6}"/>
                </a:ext>
              </a:extLst>
            </p:cNvPr>
            <p:cNvCxnSpPr>
              <a:cxnSpLocks/>
            </p:cNvCxnSpPr>
            <p:nvPr/>
          </p:nvCxnSpPr>
          <p:spPr>
            <a:xfrm flipH="1">
              <a:off x="8766525" y="2429731"/>
              <a:ext cx="275875"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41" name="Group 240">
            <a:extLst>
              <a:ext uri="{FF2B5EF4-FFF2-40B4-BE49-F238E27FC236}">
                <a16:creationId xmlns:a16="http://schemas.microsoft.com/office/drawing/2014/main" id="{61F9355F-2B4B-61BB-6DA4-33BE9DCD2742}"/>
              </a:ext>
            </a:extLst>
          </p:cNvPr>
          <p:cNvGrpSpPr/>
          <p:nvPr/>
        </p:nvGrpSpPr>
        <p:grpSpPr>
          <a:xfrm>
            <a:off x="9053737" y="3670862"/>
            <a:ext cx="344984" cy="80838"/>
            <a:chOff x="8766525" y="2389312"/>
            <a:chExt cx="276225" cy="80838"/>
          </a:xfrm>
        </p:grpSpPr>
        <p:cxnSp>
          <p:nvCxnSpPr>
            <p:cNvPr id="242" name="Straight Connector 241">
              <a:extLst>
                <a:ext uri="{FF2B5EF4-FFF2-40B4-BE49-F238E27FC236}">
                  <a16:creationId xmlns:a16="http://schemas.microsoft.com/office/drawing/2014/main" id="{A88D5B63-BF90-A3D3-F63C-7D6BA89DE710}"/>
                </a:ext>
              </a:extLst>
            </p:cNvPr>
            <p:cNvCxnSpPr>
              <a:cxnSpLocks/>
            </p:cNvCxnSpPr>
            <p:nvPr/>
          </p:nvCxnSpPr>
          <p:spPr>
            <a:xfrm flipV="1">
              <a:off x="8766525"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3" name="Straight Connector 242">
              <a:extLst>
                <a:ext uri="{FF2B5EF4-FFF2-40B4-BE49-F238E27FC236}">
                  <a16:creationId xmlns:a16="http://schemas.microsoft.com/office/drawing/2014/main" id="{8EEE8165-D666-C408-7784-AD43AA3DA6D4}"/>
                </a:ext>
              </a:extLst>
            </p:cNvPr>
            <p:cNvCxnSpPr>
              <a:cxnSpLocks/>
            </p:cNvCxnSpPr>
            <p:nvPr/>
          </p:nvCxnSpPr>
          <p:spPr>
            <a:xfrm flipV="1">
              <a:off x="9042750"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4" name="Straight Connector 243">
              <a:extLst>
                <a:ext uri="{FF2B5EF4-FFF2-40B4-BE49-F238E27FC236}">
                  <a16:creationId xmlns:a16="http://schemas.microsoft.com/office/drawing/2014/main" id="{E0ABF37F-C64B-4461-BE26-F44D0D269D73}"/>
                </a:ext>
              </a:extLst>
            </p:cNvPr>
            <p:cNvCxnSpPr>
              <a:cxnSpLocks/>
            </p:cNvCxnSpPr>
            <p:nvPr/>
          </p:nvCxnSpPr>
          <p:spPr>
            <a:xfrm flipH="1">
              <a:off x="8766525" y="2429731"/>
              <a:ext cx="275875"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53" name="Group 252">
            <a:extLst>
              <a:ext uri="{FF2B5EF4-FFF2-40B4-BE49-F238E27FC236}">
                <a16:creationId xmlns:a16="http://schemas.microsoft.com/office/drawing/2014/main" id="{AD107C33-0032-8C7D-4E29-7D25135B1649}"/>
              </a:ext>
            </a:extLst>
          </p:cNvPr>
          <p:cNvGrpSpPr/>
          <p:nvPr/>
        </p:nvGrpSpPr>
        <p:grpSpPr>
          <a:xfrm>
            <a:off x="8153712" y="3359712"/>
            <a:ext cx="213133" cy="80838"/>
            <a:chOff x="8766525" y="2389312"/>
            <a:chExt cx="276225" cy="80838"/>
          </a:xfrm>
        </p:grpSpPr>
        <p:cxnSp>
          <p:nvCxnSpPr>
            <p:cNvPr id="254" name="Straight Connector 253">
              <a:extLst>
                <a:ext uri="{FF2B5EF4-FFF2-40B4-BE49-F238E27FC236}">
                  <a16:creationId xmlns:a16="http://schemas.microsoft.com/office/drawing/2014/main" id="{A62DE349-3926-1E40-46D8-A5D2270C4C12}"/>
                </a:ext>
              </a:extLst>
            </p:cNvPr>
            <p:cNvCxnSpPr>
              <a:cxnSpLocks/>
            </p:cNvCxnSpPr>
            <p:nvPr/>
          </p:nvCxnSpPr>
          <p:spPr>
            <a:xfrm flipV="1">
              <a:off x="8766525"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5" name="Straight Connector 254">
              <a:extLst>
                <a:ext uri="{FF2B5EF4-FFF2-40B4-BE49-F238E27FC236}">
                  <a16:creationId xmlns:a16="http://schemas.microsoft.com/office/drawing/2014/main" id="{5B0EC72B-0A32-CCE5-49FE-C85D834B0AC8}"/>
                </a:ext>
              </a:extLst>
            </p:cNvPr>
            <p:cNvCxnSpPr>
              <a:cxnSpLocks/>
            </p:cNvCxnSpPr>
            <p:nvPr/>
          </p:nvCxnSpPr>
          <p:spPr>
            <a:xfrm flipV="1">
              <a:off x="9042750"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6" name="Straight Connector 255">
              <a:extLst>
                <a:ext uri="{FF2B5EF4-FFF2-40B4-BE49-F238E27FC236}">
                  <a16:creationId xmlns:a16="http://schemas.microsoft.com/office/drawing/2014/main" id="{ED6C790B-3EA3-DB47-E6FE-68CF3F1EB688}"/>
                </a:ext>
              </a:extLst>
            </p:cNvPr>
            <p:cNvCxnSpPr>
              <a:cxnSpLocks/>
            </p:cNvCxnSpPr>
            <p:nvPr/>
          </p:nvCxnSpPr>
          <p:spPr>
            <a:xfrm flipH="1">
              <a:off x="8766525" y="2429731"/>
              <a:ext cx="275875"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57" name="Group 256">
            <a:extLst>
              <a:ext uri="{FF2B5EF4-FFF2-40B4-BE49-F238E27FC236}">
                <a16:creationId xmlns:a16="http://schemas.microsoft.com/office/drawing/2014/main" id="{E81C5C13-B884-A72D-A63F-9AA17BDD20D1}"/>
              </a:ext>
            </a:extLst>
          </p:cNvPr>
          <p:cNvGrpSpPr/>
          <p:nvPr/>
        </p:nvGrpSpPr>
        <p:grpSpPr>
          <a:xfrm>
            <a:off x="9163362" y="3045387"/>
            <a:ext cx="384584" cy="80838"/>
            <a:chOff x="8766525" y="2389312"/>
            <a:chExt cx="276225" cy="80838"/>
          </a:xfrm>
        </p:grpSpPr>
        <p:cxnSp>
          <p:nvCxnSpPr>
            <p:cNvPr id="258" name="Straight Connector 257">
              <a:extLst>
                <a:ext uri="{FF2B5EF4-FFF2-40B4-BE49-F238E27FC236}">
                  <a16:creationId xmlns:a16="http://schemas.microsoft.com/office/drawing/2014/main" id="{2F53B5D2-AB8E-8F3A-A8EF-76196A218252}"/>
                </a:ext>
              </a:extLst>
            </p:cNvPr>
            <p:cNvCxnSpPr>
              <a:cxnSpLocks/>
            </p:cNvCxnSpPr>
            <p:nvPr/>
          </p:nvCxnSpPr>
          <p:spPr>
            <a:xfrm flipV="1">
              <a:off x="8766525"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9" name="Straight Connector 258">
              <a:extLst>
                <a:ext uri="{FF2B5EF4-FFF2-40B4-BE49-F238E27FC236}">
                  <a16:creationId xmlns:a16="http://schemas.microsoft.com/office/drawing/2014/main" id="{911FD5C6-8CB9-044B-FBA3-FBC465063635}"/>
                </a:ext>
              </a:extLst>
            </p:cNvPr>
            <p:cNvCxnSpPr>
              <a:cxnSpLocks/>
            </p:cNvCxnSpPr>
            <p:nvPr/>
          </p:nvCxnSpPr>
          <p:spPr>
            <a:xfrm flipV="1">
              <a:off x="9042750"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60" name="Straight Connector 259">
              <a:extLst>
                <a:ext uri="{FF2B5EF4-FFF2-40B4-BE49-F238E27FC236}">
                  <a16:creationId xmlns:a16="http://schemas.microsoft.com/office/drawing/2014/main" id="{F46C0FF3-8E0C-F40A-46B0-82E6D035B82E}"/>
                </a:ext>
              </a:extLst>
            </p:cNvPr>
            <p:cNvCxnSpPr>
              <a:cxnSpLocks/>
            </p:cNvCxnSpPr>
            <p:nvPr/>
          </p:nvCxnSpPr>
          <p:spPr>
            <a:xfrm flipH="1">
              <a:off x="8766525" y="2429731"/>
              <a:ext cx="275875"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61" name="Group 260">
            <a:extLst>
              <a:ext uri="{FF2B5EF4-FFF2-40B4-BE49-F238E27FC236}">
                <a16:creationId xmlns:a16="http://schemas.microsoft.com/office/drawing/2014/main" id="{FD190871-BDBB-34CF-C7CC-127A58FE1DC3}"/>
              </a:ext>
            </a:extLst>
          </p:cNvPr>
          <p:cNvGrpSpPr/>
          <p:nvPr/>
        </p:nvGrpSpPr>
        <p:grpSpPr>
          <a:xfrm>
            <a:off x="8118788" y="2895039"/>
            <a:ext cx="124234" cy="80838"/>
            <a:chOff x="8766525" y="2389312"/>
            <a:chExt cx="276225" cy="80838"/>
          </a:xfrm>
        </p:grpSpPr>
        <p:cxnSp>
          <p:nvCxnSpPr>
            <p:cNvPr id="262" name="Straight Connector 261">
              <a:extLst>
                <a:ext uri="{FF2B5EF4-FFF2-40B4-BE49-F238E27FC236}">
                  <a16:creationId xmlns:a16="http://schemas.microsoft.com/office/drawing/2014/main" id="{BC243EAC-92E0-DE61-01F7-AE5D479E0D33}"/>
                </a:ext>
              </a:extLst>
            </p:cNvPr>
            <p:cNvCxnSpPr>
              <a:cxnSpLocks/>
            </p:cNvCxnSpPr>
            <p:nvPr/>
          </p:nvCxnSpPr>
          <p:spPr>
            <a:xfrm flipV="1">
              <a:off x="8766525"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63" name="Straight Connector 262">
              <a:extLst>
                <a:ext uri="{FF2B5EF4-FFF2-40B4-BE49-F238E27FC236}">
                  <a16:creationId xmlns:a16="http://schemas.microsoft.com/office/drawing/2014/main" id="{B75AC8B3-B8A4-A39A-6DE9-34470DE3B5C2}"/>
                </a:ext>
              </a:extLst>
            </p:cNvPr>
            <p:cNvCxnSpPr>
              <a:cxnSpLocks/>
            </p:cNvCxnSpPr>
            <p:nvPr/>
          </p:nvCxnSpPr>
          <p:spPr>
            <a:xfrm flipV="1">
              <a:off x="9042750"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64" name="Straight Connector 263">
              <a:extLst>
                <a:ext uri="{FF2B5EF4-FFF2-40B4-BE49-F238E27FC236}">
                  <a16:creationId xmlns:a16="http://schemas.microsoft.com/office/drawing/2014/main" id="{80387121-093C-A590-303C-78DF93A3B4C8}"/>
                </a:ext>
              </a:extLst>
            </p:cNvPr>
            <p:cNvCxnSpPr>
              <a:cxnSpLocks/>
            </p:cNvCxnSpPr>
            <p:nvPr/>
          </p:nvCxnSpPr>
          <p:spPr>
            <a:xfrm flipH="1">
              <a:off x="8766525" y="2429731"/>
              <a:ext cx="275875"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63" name="Group 62">
            <a:extLst>
              <a:ext uri="{FF2B5EF4-FFF2-40B4-BE49-F238E27FC236}">
                <a16:creationId xmlns:a16="http://schemas.microsoft.com/office/drawing/2014/main" id="{36FD5812-05A9-7947-7E1F-4386B25592FE}"/>
              </a:ext>
            </a:extLst>
          </p:cNvPr>
          <p:cNvGrpSpPr/>
          <p:nvPr/>
        </p:nvGrpSpPr>
        <p:grpSpPr>
          <a:xfrm>
            <a:off x="8058463" y="2279089"/>
            <a:ext cx="124234" cy="80838"/>
            <a:chOff x="8766525" y="2389312"/>
            <a:chExt cx="276225" cy="80838"/>
          </a:xfrm>
        </p:grpSpPr>
        <p:cxnSp>
          <p:nvCxnSpPr>
            <p:cNvPr id="58" name="Straight Connector 57">
              <a:extLst>
                <a:ext uri="{FF2B5EF4-FFF2-40B4-BE49-F238E27FC236}">
                  <a16:creationId xmlns:a16="http://schemas.microsoft.com/office/drawing/2014/main" id="{D0858D34-E4CE-4922-56AA-EB454AC6F279}"/>
                </a:ext>
              </a:extLst>
            </p:cNvPr>
            <p:cNvCxnSpPr>
              <a:cxnSpLocks/>
            </p:cNvCxnSpPr>
            <p:nvPr/>
          </p:nvCxnSpPr>
          <p:spPr>
            <a:xfrm flipV="1">
              <a:off x="8766525"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0" name="Straight Connector 59">
              <a:extLst>
                <a:ext uri="{FF2B5EF4-FFF2-40B4-BE49-F238E27FC236}">
                  <a16:creationId xmlns:a16="http://schemas.microsoft.com/office/drawing/2014/main" id="{EBAFF050-1B4C-2F3F-A5D9-EEDEF3D48EA2}"/>
                </a:ext>
              </a:extLst>
            </p:cNvPr>
            <p:cNvCxnSpPr>
              <a:cxnSpLocks/>
            </p:cNvCxnSpPr>
            <p:nvPr/>
          </p:nvCxnSpPr>
          <p:spPr>
            <a:xfrm flipV="1">
              <a:off x="9042750"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1" name="Straight Connector 60">
              <a:extLst>
                <a:ext uri="{FF2B5EF4-FFF2-40B4-BE49-F238E27FC236}">
                  <a16:creationId xmlns:a16="http://schemas.microsoft.com/office/drawing/2014/main" id="{B03C7756-EF2E-E59C-F941-13F8B690BEE2}"/>
                </a:ext>
              </a:extLst>
            </p:cNvPr>
            <p:cNvCxnSpPr>
              <a:cxnSpLocks/>
            </p:cNvCxnSpPr>
            <p:nvPr/>
          </p:nvCxnSpPr>
          <p:spPr>
            <a:xfrm flipH="1">
              <a:off x="8766525" y="2429731"/>
              <a:ext cx="275875"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24" name="Straight Connector 23">
            <a:extLst>
              <a:ext uri="{FF2B5EF4-FFF2-40B4-BE49-F238E27FC236}">
                <a16:creationId xmlns:a16="http://schemas.microsoft.com/office/drawing/2014/main" id="{1E45BFBE-5251-298E-9EC1-0311A2743CFE}"/>
              </a:ext>
            </a:extLst>
          </p:cNvPr>
          <p:cNvCxnSpPr>
            <a:cxnSpLocks/>
          </p:cNvCxnSpPr>
          <p:nvPr/>
        </p:nvCxnSpPr>
        <p:spPr>
          <a:xfrm flipV="1">
            <a:off x="7171114" y="2063151"/>
            <a:ext cx="0" cy="3214133"/>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65" name="TextBox 264">
            <a:extLst>
              <a:ext uri="{FF2B5EF4-FFF2-40B4-BE49-F238E27FC236}">
                <a16:creationId xmlns:a16="http://schemas.microsoft.com/office/drawing/2014/main" id="{F643A86C-2C0B-3229-D5B0-785BA197A111}"/>
              </a:ext>
            </a:extLst>
          </p:cNvPr>
          <p:cNvSpPr txBox="1"/>
          <p:nvPr/>
        </p:nvSpPr>
        <p:spPr>
          <a:xfrm>
            <a:off x="7526513" y="5570216"/>
            <a:ext cx="1322478" cy="184666"/>
          </a:xfrm>
          <a:prstGeom prst="rect">
            <a:avLst/>
          </a:prstGeom>
          <a:noFill/>
        </p:spPr>
        <p:txBody>
          <a:bodyPr wrap="none" lIns="0" tIns="0" rIns="0" bIns="0" rtlCol="0">
            <a:spAutoFit/>
          </a:bodyPr>
          <a:lstStyle/>
          <a:p>
            <a:r>
              <a:rPr lang="en-GB" sz="1200" noProof="0" dirty="0">
                <a:effectLst/>
                <a:latin typeface="Arial" panose="020B0604020202020204" pitchFamily="34" charset="0"/>
                <a:cs typeface="Arial" panose="020B0604020202020204" pitchFamily="34" charset="0"/>
              </a:rPr>
              <a:t>Severe/very severe</a:t>
            </a:r>
          </a:p>
        </p:txBody>
      </p:sp>
      <p:sp>
        <p:nvSpPr>
          <p:cNvPr id="266" name="Rectangle 265">
            <a:extLst>
              <a:ext uri="{FF2B5EF4-FFF2-40B4-BE49-F238E27FC236}">
                <a16:creationId xmlns:a16="http://schemas.microsoft.com/office/drawing/2014/main" id="{143296CF-9E36-BB0C-55E3-14AB9E168161}"/>
              </a:ext>
            </a:extLst>
          </p:cNvPr>
          <p:cNvSpPr/>
          <p:nvPr/>
        </p:nvSpPr>
        <p:spPr>
          <a:xfrm>
            <a:off x="7241060" y="5598138"/>
            <a:ext cx="199057" cy="14257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267" name="TextBox 266">
            <a:extLst>
              <a:ext uri="{FF2B5EF4-FFF2-40B4-BE49-F238E27FC236}">
                <a16:creationId xmlns:a16="http://schemas.microsoft.com/office/drawing/2014/main" id="{5F1FEFCF-D822-EF93-940A-14537122F209}"/>
              </a:ext>
            </a:extLst>
          </p:cNvPr>
          <p:cNvSpPr txBox="1"/>
          <p:nvPr/>
        </p:nvSpPr>
        <p:spPr>
          <a:xfrm>
            <a:off x="9285463" y="5570216"/>
            <a:ext cx="647613" cy="184666"/>
          </a:xfrm>
          <a:prstGeom prst="rect">
            <a:avLst/>
          </a:prstGeom>
          <a:noFill/>
        </p:spPr>
        <p:txBody>
          <a:bodyPr wrap="none" lIns="0" tIns="0" rIns="0" bIns="0" rtlCol="0">
            <a:spAutoFit/>
          </a:bodyPr>
          <a:lstStyle/>
          <a:p>
            <a:r>
              <a:rPr lang="en-GB" sz="1200" noProof="0" dirty="0">
                <a:effectLst/>
                <a:latin typeface="Arial" panose="020B0604020202020204" pitchFamily="34" charset="0"/>
                <a:cs typeface="Arial" panose="020B0604020202020204" pitchFamily="34" charset="0"/>
              </a:rPr>
              <a:t>Moderate</a:t>
            </a:r>
          </a:p>
        </p:txBody>
      </p:sp>
      <p:sp>
        <p:nvSpPr>
          <p:cNvPr id="268" name="Rectangle 267">
            <a:extLst>
              <a:ext uri="{FF2B5EF4-FFF2-40B4-BE49-F238E27FC236}">
                <a16:creationId xmlns:a16="http://schemas.microsoft.com/office/drawing/2014/main" id="{7D9A3AE6-4E98-9893-8CCC-18E8C52FA218}"/>
              </a:ext>
            </a:extLst>
          </p:cNvPr>
          <p:cNvSpPr/>
          <p:nvPr/>
        </p:nvSpPr>
        <p:spPr>
          <a:xfrm>
            <a:off x="9000010" y="5598138"/>
            <a:ext cx="199057" cy="14257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269" name="TextBox 268">
            <a:extLst>
              <a:ext uri="{FF2B5EF4-FFF2-40B4-BE49-F238E27FC236}">
                <a16:creationId xmlns:a16="http://schemas.microsoft.com/office/drawing/2014/main" id="{DA97D965-F563-5FB1-FEEB-845B16E8E8E5}"/>
              </a:ext>
            </a:extLst>
          </p:cNvPr>
          <p:cNvSpPr txBox="1"/>
          <p:nvPr/>
        </p:nvSpPr>
        <p:spPr>
          <a:xfrm>
            <a:off x="10398166" y="5570216"/>
            <a:ext cx="280526" cy="184666"/>
          </a:xfrm>
          <a:prstGeom prst="rect">
            <a:avLst/>
          </a:prstGeom>
          <a:noFill/>
        </p:spPr>
        <p:txBody>
          <a:bodyPr wrap="none" lIns="0" tIns="0" rIns="0" bIns="0" rtlCol="0">
            <a:spAutoFit/>
          </a:bodyPr>
          <a:lstStyle/>
          <a:p>
            <a:r>
              <a:rPr lang="en-GB" sz="1200" noProof="0" dirty="0">
                <a:effectLst/>
                <a:latin typeface="Arial" panose="020B0604020202020204" pitchFamily="34" charset="0"/>
                <a:cs typeface="Arial" panose="020B0604020202020204" pitchFamily="34" charset="0"/>
              </a:rPr>
              <a:t>Mild</a:t>
            </a:r>
          </a:p>
        </p:txBody>
      </p:sp>
      <p:sp>
        <p:nvSpPr>
          <p:cNvPr id="270" name="Rectangle 269">
            <a:extLst>
              <a:ext uri="{FF2B5EF4-FFF2-40B4-BE49-F238E27FC236}">
                <a16:creationId xmlns:a16="http://schemas.microsoft.com/office/drawing/2014/main" id="{79D7CB17-4DD5-E805-66AA-1490331FF903}"/>
              </a:ext>
            </a:extLst>
          </p:cNvPr>
          <p:cNvSpPr/>
          <p:nvPr/>
        </p:nvSpPr>
        <p:spPr>
          <a:xfrm>
            <a:off x="10112713" y="5598138"/>
            <a:ext cx="199057" cy="14257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272" name="Content Placeholder 1">
            <a:extLst>
              <a:ext uri="{FF2B5EF4-FFF2-40B4-BE49-F238E27FC236}">
                <a16:creationId xmlns:a16="http://schemas.microsoft.com/office/drawing/2014/main" id="{2B773C3F-B82C-DCC9-67B4-CFE19F569FAE}"/>
              </a:ext>
            </a:extLst>
          </p:cNvPr>
          <p:cNvSpPr txBox="1">
            <a:spLocks/>
          </p:cNvSpPr>
          <p:nvPr/>
        </p:nvSpPr>
        <p:spPr>
          <a:xfrm>
            <a:off x="5308934" y="1271063"/>
            <a:ext cx="5149147" cy="319415"/>
          </a:xfrm>
          <a:prstGeom prst="rect">
            <a:avLst/>
          </a:prstGeom>
        </p:spPr>
        <p:txBody>
          <a:bodyPr vert="horz" lIns="0" tIns="0" rIns="0" bIns="0" rtlCol="0">
            <a:noAutofit/>
          </a:bodyPr>
          <a:lstStyle>
            <a:lvl1pPr marL="357188" indent="-357188" algn="l" defTabSz="457200" rtl="0" eaLnBrk="1" latinLnBrk="0" hangingPunct="1">
              <a:spcBef>
                <a:spcPts val="1200"/>
              </a:spcBef>
              <a:buClr>
                <a:schemeClr val="accent1"/>
              </a:buClr>
              <a:buFont typeface="Arial"/>
              <a:buChar char="•"/>
              <a:defRPr sz="2000" b="0" i="0" kern="120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714375" indent="-257175" algn="l" defTabSz="457200" rtl="0" eaLnBrk="1" latinLnBrk="0" hangingPunct="1">
              <a:spcBef>
                <a:spcPts val="400"/>
              </a:spcBef>
              <a:buClr>
                <a:schemeClr val="accent2"/>
              </a:buClr>
              <a:buFont typeface="Lucida Grande"/>
              <a:buChar char="–"/>
              <a:defRPr sz="1800" b="0" i="0" kern="1200">
                <a:solidFill>
                  <a:srgbClr val="5D8298"/>
                </a:solidFill>
                <a:latin typeface="Arial" panose="020B0604020202020204" pitchFamily="34" charset="0"/>
                <a:ea typeface="Arial" panose="020B0604020202020204" pitchFamily="34" charset="0"/>
                <a:cs typeface="Arial" panose="020B0604020202020204" pitchFamily="34" charset="0"/>
              </a:defRPr>
            </a:lvl2pPr>
            <a:lvl3pPr marL="12573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3pPr>
            <a:lvl4pPr marL="17145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4pPr>
            <a:lvl5pPr marL="21717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spcAft>
                <a:spcPts val="600"/>
              </a:spcAft>
              <a:buNone/>
            </a:pPr>
            <a:r>
              <a:rPr lang="en-GB" sz="1600" b="1" noProof="0" dirty="0">
                <a:solidFill>
                  <a:schemeClr val="accent1"/>
                </a:solidFill>
              </a:rPr>
              <a:t>Mean (SEM) DLQI score by acne scars severity</a:t>
            </a:r>
            <a:endParaRPr lang="en-GB" sz="1600" b="1" baseline="30000" noProof="0" dirty="0">
              <a:solidFill>
                <a:schemeClr val="accent1"/>
              </a:solidFill>
            </a:endParaRPr>
          </a:p>
          <a:p>
            <a:pPr marL="0" indent="0" algn="ctr">
              <a:spcBef>
                <a:spcPts val="0"/>
              </a:spcBef>
              <a:spcAft>
                <a:spcPts val="600"/>
              </a:spcAft>
              <a:buNone/>
            </a:pPr>
            <a:r>
              <a:rPr lang="en-GB" sz="1600" b="1" noProof="0" dirty="0">
                <a:solidFill>
                  <a:schemeClr val="accent1"/>
                </a:solidFill>
              </a:rPr>
              <a:t>(Scored from 0 to 3)</a:t>
            </a:r>
            <a:r>
              <a:rPr lang="en-GB" sz="1600" b="1" baseline="30000" noProof="0" dirty="0">
                <a:solidFill>
                  <a:schemeClr val="accent1"/>
                </a:solidFill>
              </a:rPr>
              <a:t>a</a:t>
            </a:r>
          </a:p>
        </p:txBody>
      </p:sp>
    </p:spTree>
    <p:extLst>
      <p:ext uri="{BB962C8B-B14F-4D97-AF65-F5344CB8AC3E}">
        <p14:creationId xmlns:p14="http://schemas.microsoft.com/office/powerpoint/2010/main" val="2125120871"/>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717A59-090B-E5FF-AC11-77861D9BD18E}"/>
            </a:ext>
          </a:extLst>
        </p:cNvPr>
        <p:cNvGrpSpPr/>
        <p:nvPr/>
      </p:nvGrpSpPr>
      <p:grpSpPr>
        <a:xfrm>
          <a:off x="0" y="0"/>
          <a:ext cx="0" cy="0"/>
          <a:chOff x="0" y="0"/>
          <a:chExt cx="0" cy="0"/>
        </a:xfrm>
      </p:grpSpPr>
      <p:sp>
        <p:nvSpPr>
          <p:cNvPr id="159" name="Rounded Rectangle 158">
            <a:extLst>
              <a:ext uri="{FF2B5EF4-FFF2-40B4-BE49-F238E27FC236}">
                <a16:creationId xmlns:a16="http://schemas.microsoft.com/office/drawing/2014/main" id="{95958CC4-1C65-C86D-E346-2BBAC476D59F}"/>
              </a:ext>
            </a:extLst>
          </p:cNvPr>
          <p:cNvSpPr/>
          <p:nvPr/>
        </p:nvSpPr>
        <p:spPr>
          <a:xfrm>
            <a:off x="5599594" y="1030725"/>
            <a:ext cx="6008063" cy="5062571"/>
          </a:xfrm>
          <a:prstGeom prst="roundRect">
            <a:avLst>
              <a:gd name="adj" fmla="val 4274"/>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b="1" noProof="0" dirty="0">
              <a:ln w="22225">
                <a:solidFill>
                  <a:schemeClr val="accent2"/>
                </a:solidFill>
                <a:prstDash val="solid"/>
              </a:ln>
              <a:solidFill>
                <a:schemeClr val="accent2">
                  <a:lumMod val="40000"/>
                  <a:lumOff val="60000"/>
                </a:schemeClr>
              </a:solidFill>
            </a:endParaRPr>
          </a:p>
        </p:txBody>
      </p:sp>
      <p:sp>
        <p:nvSpPr>
          <p:cNvPr id="2" name="Content Placeholder 1">
            <a:extLst>
              <a:ext uri="{FF2B5EF4-FFF2-40B4-BE49-F238E27FC236}">
                <a16:creationId xmlns:a16="http://schemas.microsoft.com/office/drawing/2014/main" id="{15051C98-457E-BE21-A0BA-73CD00538568}"/>
              </a:ext>
            </a:extLst>
          </p:cNvPr>
          <p:cNvSpPr>
            <a:spLocks noGrp="1"/>
          </p:cNvSpPr>
          <p:nvPr>
            <p:ph sz="quarter" idx="12"/>
          </p:nvPr>
        </p:nvSpPr>
        <p:spPr>
          <a:xfrm>
            <a:off x="620713" y="1052736"/>
            <a:ext cx="4971231" cy="4525963"/>
          </a:xfrm>
        </p:spPr>
        <p:txBody>
          <a:bodyPr>
            <a:normAutofit/>
          </a:bodyPr>
          <a:lstStyle/>
          <a:p>
            <a:r>
              <a:rPr lang="en-GB" noProof="0" dirty="0">
                <a:solidFill>
                  <a:schemeClr val="tx2"/>
                </a:solidFill>
              </a:rPr>
              <a:t>Establish how long the acne has </a:t>
            </a:r>
            <a:br>
              <a:rPr lang="en-GB" noProof="0" dirty="0">
                <a:solidFill>
                  <a:schemeClr val="tx2"/>
                </a:solidFill>
              </a:rPr>
            </a:br>
            <a:r>
              <a:rPr lang="en-GB" noProof="0" dirty="0">
                <a:solidFill>
                  <a:schemeClr val="tx2"/>
                </a:solidFill>
              </a:rPr>
              <a:t>been present</a:t>
            </a:r>
            <a:r>
              <a:rPr lang="en-GB" baseline="30000" noProof="0" dirty="0">
                <a:solidFill>
                  <a:schemeClr val="tx2"/>
                </a:solidFill>
              </a:rPr>
              <a:t>1,2</a:t>
            </a:r>
          </a:p>
          <a:p>
            <a:r>
              <a:rPr lang="en-GB" noProof="0" dirty="0">
                <a:solidFill>
                  <a:schemeClr val="tx2"/>
                </a:solidFill>
              </a:rPr>
              <a:t>More frequent in severe / </a:t>
            </a:r>
            <a:br>
              <a:rPr lang="en-GB" noProof="0" dirty="0">
                <a:solidFill>
                  <a:schemeClr val="tx2"/>
                </a:solidFill>
              </a:rPr>
            </a:br>
            <a:r>
              <a:rPr lang="en-GB" noProof="0" dirty="0">
                <a:solidFill>
                  <a:schemeClr val="tx2"/>
                </a:solidFill>
              </a:rPr>
              <a:t>very severe acne</a:t>
            </a:r>
            <a:r>
              <a:rPr lang="en-GB" baseline="30000" noProof="0" dirty="0">
                <a:solidFill>
                  <a:schemeClr val="tx2"/>
                </a:solidFill>
              </a:rPr>
              <a:t>3</a:t>
            </a:r>
          </a:p>
          <a:p>
            <a:pPr lvl="1"/>
            <a:r>
              <a:rPr lang="en-GB" noProof="0" dirty="0">
                <a:solidFill>
                  <a:schemeClr val="tx2"/>
                </a:solidFill>
              </a:rPr>
              <a:t>May arise from mild acne in </a:t>
            </a:r>
            <a:br>
              <a:rPr lang="en-GB" noProof="0" dirty="0">
                <a:solidFill>
                  <a:schemeClr val="tx2"/>
                </a:solidFill>
              </a:rPr>
            </a:br>
            <a:r>
              <a:rPr lang="en-GB" noProof="0" dirty="0">
                <a:solidFill>
                  <a:schemeClr val="tx2"/>
                </a:solidFill>
              </a:rPr>
              <a:t>susceptible individual</a:t>
            </a:r>
          </a:p>
          <a:p>
            <a:r>
              <a:rPr lang="en-GB" noProof="0" dirty="0">
                <a:solidFill>
                  <a:schemeClr val="tx2"/>
                </a:solidFill>
              </a:rPr>
              <a:t>The degree and duration of clinical inflammation influences resultant scarring</a:t>
            </a:r>
            <a:r>
              <a:rPr lang="en-GB" baseline="30000" noProof="0" dirty="0">
                <a:solidFill>
                  <a:schemeClr val="tx2"/>
                </a:solidFill>
              </a:rPr>
              <a:t>3</a:t>
            </a:r>
          </a:p>
          <a:p>
            <a:r>
              <a:rPr lang="en-GB" noProof="0" dirty="0">
                <a:solidFill>
                  <a:schemeClr val="tx2"/>
                </a:solidFill>
              </a:rPr>
              <a:t>Select appropriate therapy to reduce inflammatory acne</a:t>
            </a:r>
            <a:r>
              <a:rPr lang="en-GB" baseline="30000" noProof="0" dirty="0">
                <a:solidFill>
                  <a:schemeClr val="tx2"/>
                </a:solidFill>
              </a:rPr>
              <a:t>3,4</a:t>
            </a:r>
          </a:p>
        </p:txBody>
      </p:sp>
      <p:sp>
        <p:nvSpPr>
          <p:cNvPr id="3" name="Title 2">
            <a:extLst>
              <a:ext uri="{FF2B5EF4-FFF2-40B4-BE49-F238E27FC236}">
                <a16:creationId xmlns:a16="http://schemas.microsoft.com/office/drawing/2014/main" id="{D8C3DD45-7936-2A30-FD96-4102AD316B45}"/>
              </a:ext>
            </a:extLst>
          </p:cNvPr>
          <p:cNvSpPr>
            <a:spLocks noGrp="1"/>
          </p:cNvSpPr>
          <p:nvPr>
            <p:ph type="title"/>
          </p:nvPr>
        </p:nvSpPr>
        <p:spPr>
          <a:xfrm>
            <a:off x="619201" y="259200"/>
            <a:ext cx="10963199" cy="864000"/>
          </a:xfrm>
        </p:spPr>
        <p:txBody>
          <a:bodyPr>
            <a:normAutofit fontScale="90000"/>
          </a:bodyPr>
          <a:lstStyle/>
          <a:p>
            <a:r>
              <a:rPr lang="en-GB" sz="3100" noProof="0" dirty="0"/>
              <a:t>The burden of Acne scars is high</a:t>
            </a:r>
            <a:br>
              <a:rPr lang="en-GB" noProof="0" dirty="0"/>
            </a:br>
            <a:r>
              <a:rPr lang="en-GB" sz="2400" spc="100" noProof="0" dirty="0">
                <a:solidFill>
                  <a:schemeClr val="accent1"/>
                </a:solidFill>
              </a:rPr>
              <a:t>Early treatment may help prevent them</a:t>
            </a:r>
            <a:br>
              <a:rPr lang="en-GB" sz="2400" noProof="0" dirty="0"/>
            </a:br>
            <a:endParaRPr lang="en-GB" sz="2400" noProof="0" dirty="0"/>
          </a:p>
        </p:txBody>
      </p:sp>
      <p:sp>
        <p:nvSpPr>
          <p:cNvPr id="4" name="Slide Number Placeholder 3">
            <a:extLst>
              <a:ext uri="{FF2B5EF4-FFF2-40B4-BE49-F238E27FC236}">
                <a16:creationId xmlns:a16="http://schemas.microsoft.com/office/drawing/2014/main" id="{6659F5CD-7BF5-95F1-A252-C3E0704B0CF0}"/>
              </a:ext>
            </a:extLst>
          </p:cNvPr>
          <p:cNvSpPr>
            <a:spLocks noGrp="1"/>
          </p:cNvSpPr>
          <p:nvPr>
            <p:ph type="sldNum" sz="quarter" idx="4"/>
          </p:nvPr>
        </p:nvSpPr>
        <p:spPr>
          <a:xfrm>
            <a:off x="10800523" y="6428359"/>
            <a:ext cx="781877" cy="365125"/>
          </a:xfrm>
        </p:spPr>
        <p:txBody>
          <a:bodyPr/>
          <a:lstStyle/>
          <a:p>
            <a:fld id="{FCE43C0F-8A7B-3A4B-9DB5-B3472E36E833}" type="slidenum">
              <a:rPr lang="en-GB" noProof="0" smtClean="0"/>
              <a:pPr/>
              <a:t>26</a:t>
            </a:fld>
            <a:endParaRPr lang="en-GB" noProof="0" dirty="0"/>
          </a:p>
        </p:txBody>
      </p:sp>
      <p:sp>
        <p:nvSpPr>
          <p:cNvPr id="11" name="Content Placeholder 10">
            <a:extLst>
              <a:ext uri="{FF2B5EF4-FFF2-40B4-BE49-F238E27FC236}">
                <a16:creationId xmlns:a16="http://schemas.microsoft.com/office/drawing/2014/main" id="{724C2A23-3875-DF15-F350-96284202FA50}"/>
              </a:ext>
            </a:extLst>
          </p:cNvPr>
          <p:cNvSpPr>
            <a:spLocks noGrp="1"/>
          </p:cNvSpPr>
          <p:nvPr>
            <p:ph sz="quarter" idx="15"/>
          </p:nvPr>
        </p:nvSpPr>
        <p:spPr>
          <a:xfrm>
            <a:off x="620183" y="6356351"/>
            <a:ext cx="10180339" cy="365125"/>
          </a:xfrm>
        </p:spPr>
        <p:txBody>
          <a:bodyPr anchor="b"/>
          <a:lstStyle/>
          <a:p>
            <a:r>
              <a:rPr lang="en-GB" noProof="0" dirty="0">
                <a:solidFill>
                  <a:schemeClr val="tx2"/>
                </a:solidFill>
              </a:rPr>
              <a:t>mths, months; yrs, years;</a:t>
            </a:r>
            <a:br>
              <a:rPr lang="en-GB" noProof="0" dirty="0">
                <a:solidFill>
                  <a:schemeClr val="tx2"/>
                </a:solidFill>
              </a:rPr>
            </a:br>
            <a:r>
              <a:rPr lang="en-GB" noProof="0" dirty="0">
                <a:solidFill>
                  <a:schemeClr val="tx2"/>
                </a:solidFill>
              </a:rPr>
              <a:t>SCAR-S, Scar Cosmesis Assessment and Rating scale – Simplified</a:t>
            </a:r>
          </a:p>
          <a:p>
            <a:r>
              <a:rPr lang="en-GB" noProof="0" dirty="0">
                <a:solidFill>
                  <a:schemeClr val="tx2"/>
                </a:solidFill>
              </a:rPr>
              <a:t>1. National Institute for Health and Care Excellence. Acne vulgaris: management NICE guideline [NG198]. Available at: </a:t>
            </a:r>
            <a:r>
              <a:rPr lang="en-GB" noProof="0" dirty="0">
                <a:solidFill>
                  <a:schemeClr val="tx2"/>
                </a:solidFill>
                <a:hlinkClick r:id="rId2">
                  <a:extLst>
                    <a:ext uri="{A12FA001-AC4F-418D-AE19-62706E023703}">
                      <ahyp:hlinkClr xmlns:ahyp="http://schemas.microsoft.com/office/drawing/2018/hyperlinkcolor" val="tx"/>
                    </a:ext>
                  </a:extLst>
                </a:hlinkClick>
              </a:rPr>
              <a:t>www.nice.org</a:t>
            </a:r>
            <a:r>
              <a:rPr lang="en-GB" noProof="0" dirty="0">
                <a:solidFill>
                  <a:schemeClr val="tx2"/>
                </a:solidFill>
              </a:rPr>
              <a:t>; 2. DermNet. Acne vulgaris. Available here (accessed June 2025); 3. Layton AM, et al. Clin Exp Dermatol. 1994;19(4):303-8;  4. Kurokawa I, et al. Dermatol Ther (Heidelb). 2021;11(4):1129-1139; 5. Tan JK, et al. J Cutan Med Surg. 2010;14(4):156-60</a:t>
            </a:r>
          </a:p>
        </p:txBody>
      </p:sp>
      <p:sp>
        <p:nvSpPr>
          <p:cNvPr id="9" name="Rectangle: Rounded Corners 8">
            <a:extLst>
              <a:ext uri="{FF2B5EF4-FFF2-40B4-BE49-F238E27FC236}">
                <a16:creationId xmlns:a16="http://schemas.microsoft.com/office/drawing/2014/main" id="{213575AE-BE6B-EFE2-5F97-42D4FCC24051}"/>
              </a:ext>
            </a:extLst>
          </p:cNvPr>
          <p:cNvSpPr/>
          <p:nvPr/>
        </p:nvSpPr>
        <p:spPr>
          <a:xfrm>
            <a:off x="620713" y="4869160"/>
            <a:ext cx="4683200" cy="720080"/>
          </a:xfrm>
          <a:prstGeom prst="round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noProof="0" dirty="0">
                <a:solidFill>
                  <a:schemeClr val="bg1"/>
                </a:solidFill>
                <a:latin typeface="Arial" panose="020B0604020202020204" pitchFamily="34" charset="0"/>
                <a:cs typeface="Arial" panose="020B0604020202020204" pitchFamily="34" charset="0"/>
              </a:rPr>
              <a:t>Early treatment targeting inflammation likely to reduce scarring</a:t>
            </a:r>
            <a:r>
              <a:rPr lang="en-GB" sz="2000" baseline="30000" noProof="0" dirty="0">
                <a:solidFill>
                  <a:schemeClr val="bg1"/>
                </a:solidFill>
                <a:latin typeface="Arial" panose="020B0604020202020204" pitchFamily="34" charset="0"/>
                <a:cs typeface="Arial" panose="020B0604020202020204" pitchFamily="34" charset="0"/>
              </a:rPr>
              <a:t>4</a:t>
            </a:r>
          </a:p>
        </p:txBody>
      </p:sp>
      <p:sp>
        <p:nvSpPr>
          <p:cNvPr id="16" name="Content Placeholder 1">
            <a:extLst>
              <a:ext uri="{FF2B5EF4-FFF2-40B4-BE49-F238E27FC236}">
                <a16:creationId xmlns:a16="http://schemas.microsoft.com/office/drawing/2014/main" id="{EEBFD213-FFCF-D6C1-8F77-BD98D3D5ADD2}"/>
              </a:ext>
            </a:extLst>
          </p:cNvPr>
          <p:cNvSpPr txBox="1">
            <a:spLocks/>
          </p:cNvSpPr>
          <p:nvPr/>
        </p:nvSpPr>
        <p:spPr>
          <a:xfrm>
            <a:off x="6029052" y="3453978"/>
            <a:ext cx="5149147" cy="319415"/>
          </a:xfrm>
          <a:prstGeom prst="rect">
            <a:avLst/>
          </a:prstGeom>
        </p:spPr>
        <p:txBody>
          <a:bodyPr vert="horz" lIns="0" tIns="0" rIns="0" bIns="0" rtlCol="0">
            <a:noAutofit/>
          </a:bodyPr>
          <a:lstStyle>
            <a:lvl1pPr marL="357188" indent="-357188" algn="l" defTabSz="457200" rtl="0" eaLnBrk="1" latinLnBrk="0" hangingPunct="1">
              <a:spcBef>
                <a:spcPts val="1200"/>
              </a:spcBef>
              <a:buClr>
                <a:schemeClr val="accent1"/>
              </a:buClr>
              <a:buFont typeface="Arial"/>
              <a:buChar char="•"/>
              <a:defRPr sz="2000" b="0" i="0" kern="120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714375" indent="-257175" algn="l" defTabSz="457200" rtl="0" eaLnBrk="1" latinLnBrk="0" hangingPunct="1">
              <a:spcBef>
                <a:spcPts val="400"/>
              </a:spcBef>
              <a:buClr>
                <a:schemeClr val="accent2"/>
              </a:buClr>
              <a:buFont typeface="Lucida Grande"/>
              <a:buChar char="–"/>
              <a:defRPr sz="1800" b="0" i="0" kern="1200">
                <a:solidFill>
                  <a:srgbClr val="5D8298"/>
                </a:solidFill>
                <a:latin typeface="Arial" panose="020B0604020202020204" pitchFamily="34" charset="0"/>
                <a:ea typeface="Arial" panose="020B0604020202020204" pitchFamily="34" charset="0"/>
                <a:cs typeface="Arial" panose="020B0604020202020204" pitchFamily="34" charset="0"/>
              </a:defRPr>
            </a:lvl2pPr>
            <a:lvl3pPr marL="12573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3pPr>
            <a:lvl4pPr marL="17145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4pPr>
            <a:lvl5pPr marL="21717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GB" sz="1600" b="1" noProof="0" dirty="0">
                <a:solidFill>
                  <a:schemeClr val="accent1"/>
                </a:solidFill>
              </a:rPr>
              <a:t>Increasing clinically relevant acne scarring</a:t>
            </a:r>
            <a:br>
              <a:rPr lang="en-GB" sz="1600" b="1" noProof="0" dirty="0">
                <a:solidFill>
                  <a:schemeClr val="accent1"/>
                </a:solidFill>
              </a:rPr>
            </a:br>
            <a:r>
              <a:rPr lang="en-GB" sz="1600" b="1" noProof="0" dirty="0">
                <a:solidFill>
                  <a:schemeClr val="accent1"/>
                </a:solidFill>
              </a:rPr>
              <a:t>(overall SCAR-S scores ≥2) with duration of acne</a:t>
            </a:r>
            <a:r>
              <a:rPr lang="en-GB" sz="1600" b="1" baseline="30000" noProof="0" dirty="0">
                <a:solidFill>
                  <a:schemeClr val="accent1"/>
                </a:solidFill>
              </a:rPr>
              <a:t>5</a:t>
            </a:r>
            <a:endParaRPr lang="en-GB" sz="1600" b="1" noProof="0" dirty="0">
              <a:solidFill>
                <a:schemeClr val="accent1"/>
              </a:solidFill>
            </a:endParaRPr>
          </a:p>
        </p:txBody>
      </p:sp>
      <p:sp>
        <p:nvSpPr>
          <p:cNvPr id="6" name="Content Placeholder 1">
            <a:extLst>
              <a:ext uri="{FF2B5EF4-FFF2-40B4-BE49-F238E27FC236}">
                <a16:creationId xmlns:a16="http://schemas.microsoft.com/office/drawing/2014/main" id="{9C544CC1-7E50-08AA-2367-ED9CA14D8A5F}"/>
              </a:ext>
            </a:extLst>
          </p:cNvPr>
          <p:cNvSpPr txBox="1">
            <a:spLocks/>
          </p:cNvSpPr>
          <p:nvPr/>
        </p:nvSpPr>
        <p:spPr>
          <a:xfrm>
            <a:off x="6029052" y="1149722"/>
            <a:ext cx="5149147" cy="319415"/>
          </a:xfrm>
          <a:prstGeom prst="rect">
            <a:avLst/>
          </a:prstGeom>
        </p:spPr>
        <p:txBody>
          <a:bodyPr vert="horz" lIns="0" tIns="0" rIns="0" bIns="0" rtlCol="0">
            <a:noAutofit/>
          </a:bodyPr>
          <a:lstStyle>
            <a:lvl1pPr marL="357188" indent="-357188" algn="l" defTabSz="457200" rtl="0" eaLnBrk="1" latinLnBrk="0" hangingPunct="1">
              <a:spcBef>
                <a:spcPts val="1200"/>
              </a:spcBef>
              <a:buClr>
                <a:schemeClr val="accent1"/>
              </a:buClr>
              <a:buFont typeface="Arial"/>
              <a:buChar char="•"/>
              <a:defRPr sz="2000" b="0" i="0" kern="120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714375" indent="-257175" algn="l" defTabSz="457200" rtl="0" eaLnBrk="1" latinLnBrk="0" hangingPunct="1">
              <a:spcBef>
                <a:spcPts val="400"/>
              </a:spcBef>
              <a:buClr>
                <a:schemeClr val="accent2"/>
              </a:buClr>
              <a:buFont typeface="Lucida Grande"/>
              <a:buChar char="–"/>
              <a:defRPr sz="1800" b="0" i="0" kern="1200">
                <a:solidFill>
                  <a:srgbClr val="5D8298"/>
                </a:solidFill>
                <a:latin typeface="Arial" panose="020B0604020202020204" pitchFamily="34" charset="0"/>
                <a:ea typeface="Arial" panose="020B0604020202020204" pitchFamily="34" charset="0"/>
                <a:cs typeface="Arial" panose="020B0604020202020204" pitchFamily="34" charset="0"/>
              </a:defRPr>
            </a:lvl2pPr>
            <a:lvl3pPr marL="12573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3pPr>
            <a:lvl4pPr marL="17145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4pPr>
            <a:lvl5pPr marL="21717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GB" sz="1600" b="1" noProof="0" dirty="0">
                <a:solidFill>
                  <a:schemeClr val="accent1"/>
                </a:solidFill>
              </a:rPr>
              <a:t>Duration of time before adequate acne treatment</a:t>
            </a:r>
            <a:r>
              <a:rPr lang="en-GB" sz="1600" b="1" baseline="30000" noProof="0" dirty="0">
                <a:solidFill>
                  <a:schemeClr val="accent1"/>
                </a:solidFill>
              </a:rPr>
              <a:t>3</a:t>
            </a:r>
            <a:endParaRPr lang="en-GB" sz="1600" b="1" noProof="0" dirty="0">
              <a:solidFill>
                <a:schemeClr val="accent1"/>
              </a:solidFill>
            </a:endParaRPr>
          </a:p>
        </p:txBody>
      </p:sp>
      <p:sp>
        <p:nvSpPr>
          <p:cNvPr id="20" name="TextBox 19">
            <a:extLst>
              <a:ext uri="{FF2B5EF4-FFF2-40B4-BE49-F238E27FC236}">
                <a16:creationId xmlns:a16="http://schemas.microsoft.com/office/drawing/2014/main" id="{F219748D-3227-297E-6A8A-EDE3B44D8464}"/>
              </a:ext>
            </a:extLst>
          </p:cNvPr>
          <p:cNvSpPr txBox="1"/>
          <p:nvPr/>
        </p:nvSpPr>
        <p:spPr>
          <a:xfrm>
            <a:off x="6680522" y="2996957"/>
            <a:ext cx="273621"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&lt;6</a:t>
            </a:r>
          </a:p>
        </p:txBody>
      </p:sp>
      <p:sp>
        <p:nvSpPr>
          <p:cNvPr id="21" name="TextBox 20">
            <a:extLst>
              <a:ext uri="{FF2B5EF4-FFF2-40B4-BE49-F238E27FC236}">
                <a16:creationId xmlns:a16="http://schemas.microsoft.com/office/drawing/2014/main" id="{50E91EDE-F3F7-F7D5-4F3E-39919F0E03B0}"/>
              </a:ext>
            </a:extLst>
          </p:cNvPr>
          <p:cNvSpPr txBox="1"/>
          <p:nvPr/>
        </p:nvSpPr>
        <p:spPr>
          <a:xfrm>
            <a:off x="8280979" y="3166761"/>
            <a:ext cx="1058431" cy="184666"/>
          </a:xfrm>
          <a:prstGeom prst="rect">
            <a:avLst/>
          </a:prstGeom>
          <a:noFill/>
        </p:spPr>
        <p:txBody>
          <a:bodyPr wrap="none" lIns="0" tIns="0" rIns="0" bIns="0" rtlCol="0">
            <a:spAutoFit/>
          </a:bodyPr>
          <a:lstStyle/>
          <a:p>
            <a:pPr algn="r"/>
            <a:r>
              <a:rPr lang="en-GB" sz="1200" b="1" noProof="0" dirty="0">
                <a:effectLst/>
                <a:latin typeface="Arial" panose="020B0604020202020204" pitchFamily="34" charset="0"/>
                <a:cs typeface="Arial" panose="020B0604020202020204" pitchFamily="34" charset="0"/>
              </a:rPr>
              <a:t>Time (months)</a:t>
            </a:r>
          </a:p>
        </p:txBody>
      </p:sp>
      <p:sp>
        <p:nvSpPr>
          <p:cNvPr id="27" name="TextBox 26">
            <a:extLst>
              <a:ext uri="{FF2B5EF4-FFF2-40B4-BE49-F238E27FC236}">
                <a16:creationId xmlns:a16="http://schemas.microsoft.com/office/drawing/2014/main" id="{CF428D7D-9769-4E75-B909-B6CB070F510A}"/>
              </a:ext>
            </a:extLst>
          </p:cNvPr>
          <p:cNvSpPr txBox="1"/>
          <p:nvPr/>
        </p:nvSpPr>
        <p:spPr>
          <a:xfrm>
            <a:off x="6110879" y="1444749"/>
            <a:ext cx="141064" cy="153888"/>
          </a:xfrm>
          <a:prstGeom prst="rect">
            <a:avLst/>
          </a:prstGeom>
          <a:noFill/>
        </p:spPr>
        <p:txBody>
          <a:bodyPr wrap="none" lIns="0" tIns="0" rIns="0" bIns="0" rtlCol="0">
            <a:spAutoFit/>
          </a:bodyPr>
          <a:lstStyle/>
          <a:p>
            <a:pPr algn="r"/>
            <a:r>
              <a:rPr lang="en-GB" sz="1000" noProof="0" dirty="0">
                <a:effectLst/>
                <a:latin typeface="Arial" panose="020B0604020202020204" pitchFamily="34" charset="0"/>
                <a:cs typeface="Arial" panose="020B0604020202020204" pitchFamily="34" charset="0"/>
              </a:rPr>
              <a:t>12</a:t>
            </a:r>
          </a:p>
        </p:txBody>
      </p:sp>
      <p:sp>
        <p:nvSpPr>
          <p:cNvPr id="28" name="TextBox 27">
            <a:extLst>
              <a:ext uri="{FF2B5EF4-FFF2-40B4-BE49-F238E27FC236}">
                <a16:creationId xmlns:a16="http://schemas.microsoft.com/office/drawing/2014/main" id="{71D0E836-EAD8-8BB8-47D2-36FDDAAE9D9F}"/>
              </a:ext>
            </a:extLst>
          </p:cNvPr>
          <p:cNvSpPr txBox="1"/>
          <p:nvPr/>
        </p:nvSpPr>
        <p:spPr>
          <a:xfrm>
            <a:off x="6110879" y="1693561"/>
            <a:ext cx="141064" cy="153888"/>
          </a:xfrm>
          <a:prstGeom prst="rect">
            <a:avLst/>
          </a:prstGeom>
          <a:noFill/>
        </p:spPr>
        <p:txBody>
          <a:bodyPr wrap="none" lIns="0" tIns="0" rIns="0" bIns="0" rtlCol="0">
            <a:spAutoFit/>
          </a:bodyPr>
          <a:lstStyle/>
          <a:p>
            <a:pPr algn="r"/>
            <a:r>
              <a:rPr lang="en-GB" sz="1000" noProof="0" dirty="0">
                <a:effectLst/>
                <a:latin typeface="Arial" panose="020B0604020202020204" pitchFamily="34" charset="0"/>
                <a:cs typeface="Arial" panose="020B0604020202020204" pitchFamily="34" charset="0"/>
              </a:rPr>
              <a:t>10</a:t>
            </a:r>
          </a:p>
        </p:txBody>
      </p:sp>
      <p:cxnSp>
        <p:nvCxnSpPr>
          <p:cNvPr id="32" name="Straight Connector 31">
            <a:extLst>
              <a:ext uri="{FF2B5EF4-FFF2-40B4-BE49-F238E27FC236}">
                <a16:creationId xmlns:a16="http://schemas.microsoft.com/office/drawing/2014/main" id="{48B8FFB1-E57E-5090-7067-379512A28105}"/>
              </a:ext>
            </a:extLst>
          </p:cNvPr>
          <p:cNvCxnSpPr>
            <a:cxnSpLocks/>
          </p:cNvCxnSpPr>
          <p:nvPr/>
        </p:nvCxnSpPr>
        <p:spPr>
          <a:xfrm flipV="1">
            <a:off x="6337904" y="1514946"/>
            <a:ext cx="0" cy="1530064"/>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4F219ADB-3950-997F-D617-802F06D3F16A}"/>
              </a:ext>
            </a:extLst>
          </p:cNvPr>
          <p:cNvCxnSpPr>
            <a:cxnSpLocks/>
          </p:cNvCxnSpPr>
          <p:nvPr/>
        </p:nvCxnSpPr>
        <p:spPr>
          <a:xfrm>
            <a:off x="6275380" y="2013818"/>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14413389-C04C-C734-3EFC-B1CC70653B63}"/>
              </a:ext>
            </a:extLst>
          </p:cNvPr>
          <p:cNvCxnSpPr>
            <a:cxnSpLocks/>
          </p:cNvCxnSpPr>
          <p:nvPr/>
        </p:nvCxnSpPr>
        <p:spPr>
          <a:xfrm>
            <a:off x="6275380" y="2495123"/>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AC85AFE4-EA73-FC69-0AC4-57A8299C6E6B}"/>
              </a:ext>
            </a:extLst>
          </p:cNvPr>
          <p:cNvCxnSpPr>
            <a:cxnSpLocks/>
          </p:cNvCxnSpPr>
          <p:nvPr/>
        </p:nvCxnSpPr>
        <p:spPr>
          <a:xfrm>
            <a:off x="6275380" y="2253823"/>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F01058F2-6F03-735B-4CAD-F1957153D383}"/>
              </a:ext>
            </a:extLst>
          </p:cNvPr>
          <p:cNvCxnSpPr>
            <a:cxnSpLocks/>
          </p:cNvCxnSpPr>
          <p:nvPr/>
        </p:nvCxnSpPr>
        <p:spPr>
          <a:xfrm>
            <a:off x="6275380" y="2733248"/>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id="{7E4D3DC0-DE92-EB45-1585-DBF3210FB071}"/>
              </a:ext>
            </a:extLst>
          </p:cNvPr>
          <p:cNvCxnSpPr>
            <a:cxnSpLocks/>
          </p:cNvCxnSpPr>
          <p:nvPr/>
        </p:nvCxnSpPr>
        <p:spPr>
          <a:xfrm>
            <a:off x="6275380" y="1764873"/>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5" name="Straight Connector 54">
            <a:extLst>
              <a:ext uri="{FF2B5EF4-FFF2-40B4-BE49-F238E27FC236}">
                <a16:creationId xmlns:a16="http://schemas.microsoft.com/office/drawing/2014/main" id="{64646EE2-2409-3BB0-A9E0-80109C9CED0D}"/>
              </a:ext>
            </a:extLst>
          </p:cNvPr>
          <p:cNvCxnSpPr>
            <a:cxnSpLocks/>
          </p:cNvCxnSpPr>
          <p:nvPr/>
        </p:nvCxnSpPr>
        <p:spPr>
          <a:xfrm>
            <a:off x="6275380" y="1521693"/>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6" name="TextBox 55">
            <a:extLst>
              <a:ext uri="{FF2B5EF4-FFF2-40B4-BE49-F238E27FC236}">
                <a16:creationId xmlns:a16="http://schemas.microsoft.com/office/drawing/2014/main" id="{1132C788-9D5D-8E07-5E73-FA08BE500F55}"/>
              </a:ext>
            </a:extLst>
          </p:cNvPr>
          <p:cNvSpPr txBox="1"/>
          <p:nvPr/>
        </p:nvSpPr>
        <p:spPr>
          <a:xfrm>
            <a:off x="6181411" y="1928511"/>
            <a:ext cx="70532" cy="153888"/>
          </a:xfrm>
          <a:prstGeom prst="rect">
            <a:avLst/>
          </a:prstGeom>
          <a:noFill/>
        </p:spPr>
        <p:txBody>
          <a:bodyPr wrap="none" lIns="0" tIns="0" rIns="0" bIns="0" rtlCol="0">
            <a:spAutoFit/>
          </a:bodyPr>
          <a:lstStyle/>
          <a:p>
            <a:pPr algn="r"/>
            <a:r>
              <a:rPr lang="en-GB" sz="1000" noProof="0" dirty="0">
                <a:effectLst/>
                <a:latin typeface="Arial" panose="020B0604020202020204" pitchFamily="34" charset="0"/>
                <a:cs typeface="Arial" panose="020B0604020202020204" pitchFamily="34" charset="0"/>
              </a:rPr>
              <a:t>8</a:t>
            </a:r>
          </a:p>
        </p:txBody>
      </p:sp>
      <p:sp>
        <p:nvSpPr>
          <p:cNvPr id="57" name="TextBox 56">
            <a:extLst>
              <a:ext uri="{FF2B5EF4-FFF2-40B4-BE49-F238E27FC236}">
                <a16:creationId xmlns:a16="http://schemas.microsoft.com/office/drawing/2014/main" id="{7EB72232-A258-C9CF-3163-C7E6947D9754}"/>
              </a:ext>
            </a:extLst>
          </p:cNvPr>
          <p:cNvSpPr txBox="1"/>
          <p:nvPr/>
        </p:nvSpPr>
        <p:spPr>
          <a:xfrm>
            <a:off x="6181411" y="2176161"/>
            <a:ext cx="70532" cy="153888"/>
          </a:xfrm>
          <a:prstGeom prst="rect">
            <a:avLst/>
          </a:prstGeom>
          <a:noFill/>
        </p:spPr>
        <p:txBody>
          <a:bodyPr wrap="none" lIns="0" tIns="0" rIns="0" bIns="0" rtlCol="0">
            <a:spAutoFit/>
          </a:bodyPr>
          <a:lstStyle/>
          <a:p>
            <a:pPr algn="r"/>
            <a:r>
              <a:rPr lang="en-GB" sz="1000" noProof="0" dirty="0">
                <a:effectLst/>
                <a:latin typeface="Arial" panose="020B0604020202020204" pitchFamily="34" charset="0"/>
                <a:cs typeface="Arial" panose="020B0604020202020204" pitchFamily="34" charset="0"/>
              </a:rPr>
              <a:t>6</a:t>
            </a:r>
          </a:p>
        </p:txBody>
      </p:sp>
      <p:sp>
        <p:nvSpPr>
          <p:cNvPr id="58" name="TextBox 57">
            <a:extLst>
              <a:ext uri="{FF2B5EF4-FFF2-40B4-BE49-F238E27FC236}">
                <a16:creationId xmlns:a16="http://schemas.microsoft.com/office/drawing/2014/main" id="{D0EB96D2-A835-F7B4-15EB-5F712B9EC07D}"/>
              </a:ext>
            </a:extLst>
          </p:cNvPr>
          <p:cNvSpPr txBox="1"/>
          <p:nvPr/>
        </p:nvSpPr>
        <p:spPr>
          <a:xfrm>
            <a:off x="6181411" y="2426986"/>
            <a:ext cx="70532" cy="153888"/>
          </a:xfrm>
          <a:prstGeom prst="rect">
            <a:avLst/>
          </a:prstGeom>
          <a:noFill/>
        </p:spPr>
        <p:txBody>
          <a:bodyPr wrap="none" lIns="0" tIns="0" rIns="0" bIns="0" rtlCol="0">
            <a:spAutoFit/>
          </a:bodyPr>
          <a:lstStyle/>
          <a:p>
            <a:pPr algn="r"/>
            <a:r>
              <a:rPr lang="en-GB" sz="1000" noProof="0" dirty="0">
                <a:effectLst/>
                <a:latin typeface="Arial" panose="020B0604020202020204" pitchFamily="34" charset="0"/>
                <a:cs typeface="Arial" panose="020B0604020202020204" pitchFamily="34" charset="0"/>
              </a:rPr>
              <a:t>4</a:t>
            </a:r>
          </a:p>
        </p:txBody>
      </p:sp>
      <p:sp>
        <p:nvSpPr>
          <p:cNvPr id="59" name="TextBox 58">
            <a:extLst>
              <a:ext uri="{FF2B5EF4-FFF2-40B4-BE49-F238E27FC236}">
                <a16:creationId xmlns:a16="http://schemas.microsoft.com/office/drawing/2014/main" id="{4FE2D46F-7987-EEAA-9FEA-4A90050928A8}"/>
              </a:ext>
            </a:extLst>
          </p:cNvPr>
          <p:cNvSpPr txBox="1"/>
          <p:nvPr/>
        </p:nvSpPr>
        <p:spPr>
          <a:xfrm>
            <a:off x="6181411" y="2658761"/>
            <a:ext cx="70532" cy="153888"/>
          </a:xfrm>
          <a:prstGeom prst="rect">
            <a:avLst/>
          </a:prstGeom>
          <a:noFill/>
        </p:spPr>
        <p:txBody>
          <a:bodyPr wrap="none" lIns="0" tIns="0" rIns="0" bIns="0" rtlCol="0">
            <a:spAutoFit/>
          </a:bodyPr>
          <a:lstStyle/>
          <a:p>
            <a:pPr algn="r"/>
            <a:r>
              <a:rPr lang="en-GB" sz="1000" noProof="0" dirty="0">
                <a:effectLst/>
                <a:latin typeface="Arial" panose="020B0604020202020204" pitchFamily="34" charset="0"/>
                <a:cs typeface="Arial" panose="020B0604020202020204" pitchFamily="34" charset="0"/>
              </a:rPr>
              <a:t>2</a:t>
            </a:r>
          </a:p>
        </p:txBody>
      </p:sp>
      <p:sp>
        <p:nvSpPr>
          <p:cNvPr id="60" name="TextBox 59">
            <a:extLst>
              <a:ext uri="{FF2B5EF4-FFF2-40B4-BE49-F238E27FC236}">
                <a16:creationId xmlns:a16="http://schemas.microsoft.com/office/drawing/2014/main" id="{C8D842DD-8556-4AF9-C98F-D3EC282F4A54}"/>
              </a:ext>
            </a:extLst>
          </p:cNvPr>
          <p:cNvSpPr txBox="1"/>
          <p:nvPr/>
        </p:nvSpPr>
        <p:spPr>
          <a:xfrm>
            <a:off x="6181411" y="2896886"/>
            <a:ext cx="70532" cy="153888"/>
          </a:xfrm>
          <a:prstGeom prst="rect">
            <a:avLst/>
          </a:prstGeom>
          <a:noFill/>
        </p:spPr>
        <p:txBody>
          <a:bodyPr wrap="none" lIns="0" tIns="0" rIns="0" bIns="0" rtlCol="0">
            <a:spAutoFit/>
          </a:bodyPr>
          <a:lstStyle/>
          <a:p>
            <a:pPr algn="r"/>
            <a:r>
              <a:rPr lang="en-GB" sz="1000" noProof="0" dirty="0">
                <a:effectLst/>
                <a:latin typeface="Arial" panose="020B0604020202020204" pitchFamily="34" charset="0"/>
                <a:cs typeface="Arial" panose="020B0604020202020204" pitchFamily="34" charset="0"/>
              </a:rPr>
              <a:t>0</a:t>
            </a:r>
          </a:p>
        </p:txBody>
      </p:sp>
      <p:sp>
        <p:nvSpPr>
          <p:cNvPr id="61" name="TextBox 60">
            <a:extLst>
              <a:ext uri="{FF2B5EF4-FFF2-40B4-BE49-F238E27FC236}">
                <a16:creationId xmlns:a16="http://schemas.microsoft.com/office/drawing/2014/main" id="{57E32DAB-0DA9-74EA-8437-512054E53FD4}"/>
              </a:ext>
            </a:extLst>
          </p:cNvPr>
          <p:cNvSpPr txBox="1"/>
          <p:nvPr/>
        </p:nvSpPr>
        <p:spPr>
          <a:xfrm rot="16200000">
            <a:off x="5182895" y="2157720"/>
            <a:ext cx="1578828" cy="184666"/>
          </a:xfrm>
          <a:prstGeom prst="rect">
            <a:avLst/>
          </a:prstGeom>
          <a:noFill/>
        </p:spPr>
        <p:txBody>
          <a:bodyPr wrap="square" lIns="0" tIns="0" rIns="0" bIns="0" rtlCol="0">
            <a:spAutoFit/>
          </a:bodyPr>
          <a:lstStyle/>
          <a:p>
            <a:pPr algn="ctr"/>
            <a:r>
              <a:rPr lang="en-GB" sz="1200" b="1" noProof="0" dirty="0">
                <a:latin typeface="Arial" panose="020B0604020202020204" pitchFamily="34" charset="0"/>
                <a:ea typeface="Aileron" charset="0"/>
                <a:cs typeface="Arial" panose="020B0604020202020204" pitchFamily="34" charset="0"/>
              </a:rPr>
              <a:t>Mean scarring score</a:t>
            </a:r>
          </a:p>
        </p:txBody>
      </p:sp>
      <p:sp>
        <p:nvSpPr>
          <p:cNvPr id="63" name="Rectangle 62">
            <a:extLst>
              <a:ext uri="{FF2B5EF4-FFF2-40B4-BE49-F238E27FC236}">
                <a16:creationId xmlns:a16="http://schemas.microsoft.com/office/drawing/2014/main" id="{D1D5FA27-52CF-21E1-49C8-BE28E1504566}"/>
              </a:ext>
            </a:extLst>
          </p:cNvPr>
          <p:cNvSpPr/>
          <p:nvPr/>
        </p:nvSpPr>
        <p:spPr>
          <a:xfrm>
            <a:off x="6628444" y="2718271"/>
            <a:ext cx="174709" cy="2626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64" name="Rectangle 63">
            <a:extLst>
              <a:ext uri="{FF2B5EF4-FFF2-40B4-BE49-F238E27FC236}">
                <a16:creationId xmlns:a16="http://schemas.microsoft.com/office/drawing/2014/main" id="{04BE5B54-B799-0457-7766-B951FC008C76}"/>
              </a:ext>
            </a:extLst>
          </p:cNvPr>
          <p:cNvSpPr/>
          <p:nvPr/>
        </p:nvSpPr>
        <p:spPr>
          <a:xfrm>
            <a:off x="6841169" y="2422997"/>
            <a:ext cx="174709" cy="5579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66" name="Rectangle 65">
            <a:extLst>
              <a:ext uri="{FF2B5EF4-FFF2-40B4-BE49-F238E27FC236}">
                <a16:creationId xmlns:a16="http://schemas.microsoft.com/office/drawing/2014/main" id="{104A249E-594B-0CA8-E5EF-12DA24675E55}"/>
              </a:ext>
            </a:extLst>
          </p:cNvPr>
          <p:cNvSpPr/>
          <p:nvPr/>
        </p:nvSpPr>
        <p:spPr>
          <a:xfrm>
            <a:off x="7295194" y="2334097"/>
            <a:ext cx="174709" cy="646802"/>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67" name="Rectangle 66">
            <a:extLst>
              <a:ext uri="{FF2B5EF4-FFF2-40B4-BE49-F238E27FC236}">
                <a16:creationId xmlns:a16="http://schemas.microsoft.com/office/drawing/2014/main" id="{848DAFA3-5736-0DEC-428B-A027572830D4}"/>
              </a:ext>
            </a:extLst>
          </p:cNvPr>
          <p:cNvSpPr/>
          <p:nvPr/>
        </p:nvSpPr>
        <p:spPr>
          <a:xfrm>
            <a:off x="7507919" y="2359496"/>
            <a:ext cx="174709" cy="62140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69" name="Rectangle 68">
            <a:extLst>
              <a:ext uri="{FF2B5EF4-FFF2-40B4-BE49-F238E27FC236}">
                <a16:creationId xmlns:a16="http://schemas.microsoft.com/office/drawing/2014/main" id="{161D7845-DE13-23A1-2606-F26DD993DE11}"/>
              </a:ext>
            </a:extLst>
          </p:cNvPr>
          <p:cNvSpPr/>
          <p:nvPr/>
        </p:nvSpPr>
        <p:spPr>
          <a:xfrm>
            <a:off x="7939719" y="2292821"/>
            <a:ext cx="174709" cy="68807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70" name="Rectangle 69">
            <a:extLst>
              <a:ext uri="{FF2B5EF4-FFF2-40B4-BE49-F238E27FC236}">
                <a16:creationId xmlns:a16="http://schemas.microsoft.com/office/drawing/2014/main" id="{240CF5D3-D317-A91B-F296-94CC6CE315F3}"/>
              </a:ext>
            </a:extLst>
          </p:cNvPr>
          <p:cNvSpPr/>
          <p:nvPr/>
        </p:nvSpPr>
        <p:spPr>
          <a:xfrm>
            <a:off x="8152444" y="2188046"/>
            <a:ext cx="174709" cy="79285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72" name="Rectangle 71">
            <a:extLst>
              <a:ext uri="{FF2B5EF4-FFF2-40B4-BE49-F238E27FC236}">
                <a16:creationId xmlns:a16="http://schemas.microsoft.com/office/drawing/2014/main" id="{EC6E6A4D-C301-2682-0C92-FA06E4A084F7}"/>
              </a:ext>
            </a:extLst>
          </p:cNvPr>
          <p:cNvSpPr/>
          <p:nvPr/>
        </p:nvSpPr>
        <p:spPr>
          <a:xfrm>
            <a:off x="8600119" y="2143597"/>
            <a:ext cx="174709" cy="837302"/>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73" name="Rectangle 72">
            <a:extLst>
              <a:ext uri="{FF2B5EF4-FFF2-40B4-BE49-F238E27FC236}">
                <a16:creationId xmlns:a16="http://schemas.microsoft.com/office/drawing/2014/main" id="{0866CF01-B796-791F-9339-2828CDC427A4}"/>
              </a:ext>
            </a:extLst>
          </p:cNvPr>
          <p:cNvSpPr/>
          <p:nvPr/>
        </p:nvSpPr>
        <p:spPr>
          <a:xfrm>
            <a:off x="8812844" y="1918171"/>
            <a:ext cx="174709" cy="106272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75" name="Rectangle 74">
            <a:extLst>
              <a:ext uri="{FF2B5EF4-FFF2-40B4-BE49-F238E27FC236}">
                <a16:creationId xmlns:a16="http://schemas.microsoft.com/office/drawing/2014/main" id="{7146B237-2E0D-F4AC-2E85-035AD15EF220}"/>
              </a:ext>
            </a:extLst>
          </p:cNvPr>
          <p:cNvSpPr/>
          <p:nvPr/>
        </p:nvSpPr>
        <p:spPr>
          <a:xfrm>
            <a:off x="9263694" y="2051521"/>
            <a:ext cx="174709" cy="92937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76" name="Rectangle 75">
            <a:extLst>
              <a:ext uri="{FF2B5EF4-FFF2-40B4-BE49-F238E27FC236}">
                <a16:creationId xmlns:a16="http://schemas.microsoft.com/office/drawing/2014/main" id="{1EBA41EA-9D3D-2F6E-11B6-E3901ABFBC60}"/>
              </a:ext>
            </a:extLst>
          </p:cNvPr>
          <p:cNvSpPr/>
          <p:nvPr/>
        </p:nvSpPr>
        <p:spPr>
          <a:xfrm>
            <a:off x="9476419" y="1759421"/>
            <a:ext cx="174709" cy="122147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77" name="TextBox 76">
            <a:extLst>
              <a:ext uri="{FF2B5EF4-FFF2-40B4-BE49-F238E27FC236}">
                <a16:creationId xmlns:a16="http://schemas.microsoft.com/office/drawing/2014/main" id="{2F8E843F-89D1-F92E-A088-E14E65DF870C}"/>
              </a:ext>
            </a:extLst>
          </p:cNvPr>
          <p:cNvSpPr txBox="1"/>
          <p:nvPr/>
        </p:nvSpPr>
        <p:spPr>
          <a:xfrm>
            <a:off x="9799296" y="2996957"/>
            <a:ext cx="608322"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&gt;36 to 48</a:t>
            </a:r>
          </a:p>
        </p:txBody>
      </p:sp>
      <p:sp>
        <p:nvSpPr>
          <p:cNvPr id="78" name="Rectangle 77">
            <a:extLst>
              <a:ext uri="{FF2B5EF4-FFF2-40B4-BE49-F238E27FC236}">
                <a16:creationId xmlns:a16="http://schemas.microsoft.com/office/drawing/2014/main" id="{BEF374D3-8798-C3B9-5059-A35EE6DC83CB}"/>
              </a:ext>
            </a:extLst>
          </p:cNvPr>
          <p:cNvSpPr/>
          <p:nvPr/>
        </p:nvSpPr>
        <p:spPr>
          <a:xfrm>
            <a:off x="9905044" y="2238847"/>
            <a:ext cx="174709" cy="742052"/>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79" name="Rectangle 78">
            <a:extLst>
              <a:ext uri="{FF2B5EF4-FFF2-40B4-BE49-F238E27FC236}">
                <a16:creationId xmlns:a16="http://schemas.microsoft.com/office/drawing/2014/main" id="{57175E66-529C-538C-7903-3C7D71DF8C7A}"/>
              </a:ext>
            </a:extLst>
          </p:cNvPr>
          <p:cNvSpPr/>
          <p:nvPr/>
        </p:nvSpPr>
        <p:spPr>
          <a:xfrm>
            <a:off x="10117769" y="2280121"/>
            <a:ext cx="174709" cy="70077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80" name="TextBox 79">
            <a:extLst>
              <a:ext uri="{FF2B5EF4-FFF2-40B4-BE49-F238E27FC236}">
                <a16:creationId xmlns:a16="http://schemas.microsoft.com/office/drawing/2014/main" id="{1AE20ACA-0508-2456-1D48-D474CEF71E78}"/>
              </a:ext>
            </a:extLst>
          </p:cNvPr>
          <p:cNvSpPr txBox="1"/>
          <p:nvPr/>
        </p:nvSpPr>
        <p:spPr>
          <a:xfrm>
            <a:off x="10617522" y="2996957"/>
            <a:ext cx="273621"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&gt;48</a:t>
            </a:r>
          </a:p>
        </p:txBody>
      </p:sp>
      <p:sp>
        <p:nvSpPr>
          <p:cNvPr id="81" name="Rectangle 80">
            <a:extLst>
              <a:ext uri="{FF2B5EF4-FFF2-40B4-BE49-F238E27FC236}">
                <a16:creationId xmlns:a16="http://schemas.microsoft.com/office/drawing/2014/main" id="{AA82B63E-8DD7-635D-2957-C49B93E0B840}"/>
              </a:ext>
            </a:extLst>
          </p:cNvPr>
          <p:cNvSpPr/>
          <p:nvPr/>
        </p:nvSpPr>
        <p:spPr>
          <a:xfrm>
            <a:off x="10565444" y="2264247"/>
            <a:ext cx="174709" cy="716652"/>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82" name="Rectangle 81">
            <a:extLst>
              <a:ext uri="{FF2B5EF4-FFF2-40B4-BE49-F238E27FC236}">
                <a16:creationId xmlns:a16="http://schemas.microsoft.com/office/drawing/2014/main" id="{3D9558CF-F4AC-E373-D108-F4718193C032}"/>
              </a:ext>
            </a:extLst>
          </p:cNvPr>
          <p:cNvSpPr/>
          <p:nvPr/>
        </p:nvSpPr>
        <p:spPr>
          <a:xfrm>
            <a:off x="10778169" y="2280121"/>
            <a:ext cx="174709" cy="70077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83" name="TextBox 82">
            <a:extLst>
              <a:ext uri="{FF2B5EF4-FFF2-40B4-BE49-F238E27FC236}">
                <a16:creationId xmlns:a16="http://schemas.microsoft.com/office/drawing/2014/main" id="{4747C4D9-80A4-B007-C464-65640C3235C0}"/>
              </a:ext>
            </a:extLst>
          </p:cNvPr>
          <p:cNvSpPr txBox="1"/>
          <p:nvPr/>
        </p:nvSpPr>
        <p:spPr>
          <a:xfrm>
            <a:off x="9151596" y="2996957"/>
            <a:ext cx="608322"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&gt;24 to 36</a:t>
            </a:r>
          </a:p>
        </p:txBody>
      </p:sp>
      <p:sp>
        <p:nvSpPr>
          <p:cNvPr id="84" name="TextBox 83">
            <a:extLst>
              <a:ext uri="{FF2B5EF4-FFF2-40B4-BE49-F238E27FC236}">
                <a16:creationId xmlns:a16="http://schemas.microsoft.com/office/drawing/2014/main" id="{A837216D-B294-895A-7FF5-053D315E837F}"/>
              </a:ext>
            </a:extLst>
          </p:cNvPr>
          <p:cNvSpPr txBox="1"/>
          <p:nvPr/>
        </p:nvSpPr>
        <p:spPr>
          <a:xfrm>
            <a:off x="7186271" y="2996957"/>
            <a:ext cx="608322"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&gt;6 to 12</a:t>
            </a:r>
          </a:p>
        </p:txBody>
      </p:sp>
      <p:sp>
        <p:nvSpPr>
          <p:cNvPr id="85" name="TextBox 84">
            <a:extLst>
              <a:ext uri="{FF2B5EF4-FFF2-40B4-BE49-F238E27FC236}">
                <a16:creationId xmlns:a16="http://schemas.microsoft.com/office/drawing/2014/main" id="{5663745B-C903-1CB5-1235-0F97AAE06591}"/>
              </a:ext>
            </a:extLst>
          </p:cNvPr>
          <p:cNvSpPr txBox="1"/>
          <p:nvPr/>
        </p:nvSpPr>
        <p:spPr>
          <a:xfrm>
            <a:off x="7830796" y="2996957"/>
            <a:ext cx="608322"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&gt;12 to 18</a:t>
            </a:r>
          </a:p>
        </p:txBody>
      </p:sp>
      <p:sp>
        <p:nvSpPr>
          <p:cNvPr id="86" name="TextBox 85">
            <a:extLst>
              <a:ext uri="{FF2B5EF4-FFF2-40B4-BE49-F238E27FC236}">
                <a16:creationId xmlns:a16="http://schemas.microsoft.com/office/drawing/2014/main" id="{7242075D-16C0-47DC-2F6B-DB5673C89B13}"/>
              </a:ext>
            </a:extLst>
          </p:cNvPr>
          <p:cNvSpPr txBox="1"/>
          <p:nvPr/>
        </p:nvSpPr>
        <p:spPr>
          <a:xfrm>
            <a:off x="8481671" y="2996957"/>
            <a:ext cx="608322"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&gt;18 to 24</a:t>
            </a:r>
          </a:p>
        </p:txBody>
      </p:sp>
      <p:cxnSp>
        <p:nvCxnSpPr>
          <p:cNvPr id="52" name="Straight Connector 51">
            <a:extLst>
              <a:ext uri="{FF2B5EF4-FFF2-40B4-BE49-F238E27FC236}">
                <a16:creationId xmlns:a16="http://schemas.microsoft.com/office/drawing/2014/main" id="{C7168275-B453-81E2-55D4-261DA61EB1CE}"/>
              </a:ext>
            </a:extLst>
          </p:cNvPr>
          <p:cNvCxnSpPr>
            <a:cxnSpLocks/>
          </p:cNvCxnSpPr>
          <p:nvPr/>
        </p:nvCxnSpPr>
        <p:spPr>
          <a:xfrm>
            <a:off x="6275380" y="2980898"/>
            <a:ext cx="4957927"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9" name="TextBox 88">
            <a:extLst>
              <a:ext uri="{FF2B5EF4-FFF2-40B4-BE49-F238E27FC236}">
                <a16:creationId xmlns:a16="http://schemas.microsoft.com/office/drawing/2014/main" id="{B3B2610F-70B5-0776-BE7B-D352307D4A99}"/>
              </a:ext>
            </a:extLst>
          </p:cNvPr>
          <p:cNvSpPr txBox="1"/>
          <p:nvPr/>
        </p:nvSpPr>
        <p:spPr>
          <a:xfrm>
            <a:off x="6782471" y="1538693"/>
            <a:ext cx="408766" cy="184666"/>
          </a:xfrm>
          <a:prstGeom prst="rect">
            <a:avLst/>
          </a:prstGeom>
          <a:noFill/>
        </p:spPr>
        <p:txBody>
          <a:bodyPr wrap="none" lIns="0" tIns="0" rIns="0" bIns="0" rtlCol="0">
            <a:spAutoFit/>
          </a:bodyPr>
          <a:lstStyle/>
          <a:p>
            <a:r>
              <a:rPr lang="en-GB" sz="1200" noProof="0" dirty="0">
                <a:effectLst/>
                <a:latin typeface="Arial" panose="020B0604020202020204" pitchFamily="34" charset="0"/>
                <a:cs typeface="Arial" panose="020B0604020202020204" pitchFamily="34" charset="0"/>
              </a:rPr>
              <a:t>Males</a:t>
            </a:r>
          </a:p>
        </p:txBody>
      </p:sp>
      <p:sp>
        <p:nvSpPr>
          <p:cNvPr id="90" name="Rectangle 89">
            <a:extLst>
              <a:ext uri="{FF2B5EF4-FFF2-40B4-BE49-F238E27FC236}">
                <a16:creationId xmlns:a16="http://schemas.microsoft.com/office/drawing/2014/main" id="{3F2CE697-1532-2FB1-C2FE-7F406FC52A5F}"/>
              </a:ext>
            </a:extLst>
          </p:cNvPr>
          <p:cNvSpPr/>
          <p:nvPr/>
        </p:nvSpPr>
        <p:spPr>
          <a:xfrm>
            <a:off x="6497018" y="1566615"/>
            <a:ext cx="199057" cy="14257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91" name="TextBox 90">
            <a:extLst>
              <a:ext uri="{FF2B5EF4-FFF2-40B4-BE49-F238E27FC236}">
                <a16:creationId xmlns:a16="http://schemas.microsoft.com/office/drawing/2014/main" id="{31D810DC-97DD-7B0F-D044-916879A2A449}"/>
              </a:ext>
            </a:extLst>
          </p:cNvPr>
          <p:cNvSpPr txBox="1"/>
          <p:nvPr/>
        </p:nvSpPr>
        <p:spPr>
          <a:xfrm>
            <a:off x="6782471" y="1735543"/>
            <a:ext cx="588303" cy="184666"/>
          </a:xfrm>
          <a:prstGeom prst="rect">
            <a:avLst/>
          </a:prstGeom>
          <a:noFill/>
        </p:spPr>
        <p:txBody>
          <a:bodyPr wrap="none" lIns="0" tIns="0" rIns="0" bIns="0" rtlCol="0">
            <a:spAutoFit/>
          </a:bodyPr>
          <a:lstStyle/>
          <a:p>
            <a:r>
              <a:rPr lang="en-GB" sz="1200" noProof="0" dirty="0">
                <a:effectLst/>
                <a:latin typeface="Arial" panose="020B0604020202020204" pitchFamily="34" charset="0"/>
                <a:cs typeface="Arial" panose="020B0604020202020204" pitchFamily="34" charset="0"/>
              </a:rPr>
              <a:t>Females</a:t>
            </a:r>
          </a:p>
        </p:txBody>
      </p:sp>
      <p:sp>
        <p:nvSpPr>
          <p:cNvPr id="92" name="Rectangle 91">
            <a:extLst>
              <a:ext uri="{FF2B5EF4-FFF2-40B4-BE49-F238E27FC236}">
                <a16:creationId xmlns:a16="http://schemas.microsoft.com/office/drawing/2014/main" id="{DB7AA975-159E-E764-05BE-E1178C6756B9}"/>
              </a:ext>
            </a:extLst>
          </p:cNvPr>
          <p:cNvSpPr/>
          <p:nvPr/>
        </p:nvSpPr>
        <p:spPr>
          <a:xfrm>
            <a:off x="6497018" y="1763465"/>
            <a:ext cx="199057" cy="14257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94" name="TextBox 93">
            <a:extLst>
              <a:ext uri="{FF2B5EF4-FFF2-40B4-BE49-F238E27FC236}">
                <a16:creationId xmlns:a16="http://schemas.microsoft.com/office/drawing/2014/main" id="{CC612E72-2152-CBDD-923D-7A1E13812C2F}"/>
              </a:ext>
            </a:extLst>
          </p:cNvPr>
          <p:cNvSpPr txBox="1"/>
          <p:nvPr/>
        </p:nvSpPr>
        <p:spPr>
          <a:xfrm>
            <a:off x="8516844" y="5810809"/>
            <a:ext cx="1035540" cy="184666"/>
          </a:xfrm>
          <a:prstGeom prst="rect">
            <a:avLst/>
          </a:prstGeom>
          <a:noFill/>
        </p:spPr>
        <p:txBody>
          <a:bodyPr wrap="none" lIns="0" tIns="0" rIns="0" bIns="0" rtlCol="0">
            <a:spAutoFit/>
          </a:bodyPr>
          <a:lstStyle/>
          <a:p>
            <a:pPr algn="r"/>
            <a:r>
              <a:rPr lang="en-GB" sz="1200" b="1" noProof="0" dirty="0">
                <a:effectLst/>
                <a:latin typeface="Arial" panose="020B0604020202020204" pitchFamily="34" charset="0"/>
                <a:cs typeface="Arial" panose="020B0604020202020204" pitchFamily="34" charset="0"/>
              </a:rPr>
              <a:t>Acne duration</a:t>
            </a:r>
          </a:p>
        </p:txBody>
      </p:sp>
      <p:sp>
        <p:nvSpPr>
          <p:cNvPr id="96" name="TextBox 95">
            <a:extLst>
              <a:ext uri="{FF2B5EF4-FFF2-40B4-BE49-F238E27FC236}">
                <a16:creationId xmlns:a16="http://schemas.microsoft.com/office/drawing/2014/main" id="{21897681-A42D-BC49-1F42-823CCFD139CC}"/>
              </a:ext>
            </a:extLst>
          </p:cNvPr>
          <p:cNvSpPr txBox="1"/>
          <p:nvPr/>
        </p:nvSpPr>
        <p:spPr>
          <a:xfrm>
            <a:off x="6110879" y="4681151"/>
            <a:ext cx="141064" cy="153888"/>
          </a:xfrm>
          <a:prstGeom prst="rect">
            <a:avLst/>
          </a:prstGeom>
          <a:noFill/>
        </p:spPr>
        <p:txBody>
          <a:bodyPr wrap="none" lIns="0" tIns="0" rIns="0" bIns="0" rtlCol="0">
            <a:spAutoFit/>
          </a:bodyPr>
          <a:lstStyle/>
          <a:p>
            <a:pPr algn="r"/>
            <a:r>
              <a:rPr lang="en-GB" sz="1000" noProof="0" dirty="0">
                <a:effectLst/>
                <a:latin typeface="Arial" panose="020B0604020202020204" pitchFamily="34" charset="0"/>
                <a:cs typeface="Arial" panose="020B0604020202020204" pitchFamily="34" charset="0"/>
              </a:rPr>
              <a:t>10</a:t>
            </a:r>
          </a:p>
        </p:txBody>
      </p:sp>
      <p:cxnSp>
        <p:nvCxnSpPr>
          <p:cNvPr id="97" name="Straight Connector 96">
            <a:extLst>
              <a:ext uri="{FF2B5EF4-FFF2-40B4-BE49-F238E27FC236}">
                <a16:creationId xmlns:a16="http://schemas.microsoft.com/office/drawing/2014/main" id="{85487A45-2EDA-A1FB-5D56-843092DBE120}"/>
              </a:ext>
            </a:extLst>
          </p:cNvPr>
          <p:cNvCxnSpPr>
            <a:cxnSpLocks/>
          </p:cNvCxnSpPr>
          <p:nvPr/>
        </p:nvCxnSpPr>
        <p:spPr>
          <a:xfrm flipV="1">
            <a:off x="6337904" y="4042246"/>
            <a:ext cx="0" cy="1646812"/>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8" name="Straight Connector 97">
            <a:extLst>
              <a:ext uri="{FF2B5EF4-FFF2-40B4-BE49-F238E27FC236}">
                <a16:creationId xmlns:a16="http://schemas.microsoft.com/office/drawing/2014/main" id="{6D715D18-7B78-C2D6-13D1-BEF1C7C59148}"/>
              </a:ext>
            </a:extLst>
          </p:cNvPr>
          <p:cNvCxnSpPr>
            <a:cxnSpLocks/>
          </p:cNvCxnSpPr>
          <p:nvPr/>
        </p:nvCxnSpPr>
        <p:spPr>
          <a:xfrm>
            <a:off x="6275380" y="4927993"/>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9" name="Straight Connector 98">
            <a:extLst>
              <a:ext uri="{FF2B5EF4-FFF2-40B4-BE49-F238E27FC236}">
                <a16:creationId xmlns:a16="http://schemas.microsoft.com/office/drawing/2014/main" id="{6A832A14-4205-397B-608E-4485110B24AB}"/>
              </a:ext>
            </a:extLst>
          </p:cNvPr>
          <p:cNvCxnSpPr>
            <a:cxnSpLocks/>
          </p:cNvCxnSpPr>
          <p:nvPr/>
        </p:nvCxnSpPr>
        <p:spPr>
          <a:xfrm>
            <a:off x="6275380" y="5281239"/>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0" name="Straight Connector 99">
            <a:extLst>
              <a:ext uri="{FF2B5EF4-FFF2-40B4-BE49-F238E27FC236}">
                <a16:creationId xmlns:a16="http://schemas.microsoft.com/office/drawing/2014/main" id="{0737F752-F7F0-9988-BE32-4E191DE5BC1C}"/>
              </a:ext>
            </a:extLst>
          </p:cNvPr>
          <p:cNvCxnSpPr>
            <a:cxnSpLocks/>
          </p:cNvCxnSpPr>
          <p:nvPr/>
        </p:nvCxnSpPr>
        <p:spPr>
          <a:xfrm>
            <a:off x="6275380" y="5101157"/>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1" name="Straight Connector 100">
            <a:extLst>
              <a:ext uri="{FF2B5EF4-FFF2-40B4-BE49-F238E27FC236}">
                <a16:creationId xmlns:a16="http://schemas.microsoft.com/office/drawing/2014/main" id="{D343B05C-E032-F458-FF6B-D6A07C1B7AEC}"/>
              </a:ext>
            </a:extLst>
          </p:cNvPr>
          <p:cNvCxnSpPr>
            <a:cxnSpLocks/>
          </p:cNvCxnSpPr>
          <p:nvPr/>
        </p:nvCxnSpPr>
        <p:spPr>
          <a:xfrm>
            <a:off x="6275380" y="5456218"/>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2" name="Straight Connector 101">
            <a:extLst>
              <a:ext uri="{FF2B5EF4-FFF2-40B4-BE49-F238E27FC236}">
                <a16:creationId xmlns:a16="http://schemas.microsoft.com/office/drawing/2014/main" id="{CBD1761F-5DA8-CD7B-600A-07C66C61550B}"/>
              </a:ext>
            </a:extLst>
          </p:cNvPr>
          <p:cNvCxnSpPr>
            <a:cxnSpLocks/>
          </p:cNvCxnSpPr>
          <p:nvPr/>
        </p:nvCxnSpPr>
        <p:spPr>
          <a:xfrm>
            <a:off x="6275380" y="4752463"/>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4" name="TextBox 103">
            <a:extLst>
              <a:ext uri="{FF2B5EF4-FFF2-40B4-BE49-F238E27FC236}">
                <a16:creationId xmlns:a16="http://schemas.microsoft.com/office/drawing/2014/main" id="{088B9A7E-AA35-4BD9-F814-023F2EEE3568}"/>
              </a:ext>
            </a:extLst>
          </p:cNvPr>
          <p:cNvSpPr txBox="1"/>
          <p:nvPr/>
        </p:nvSpPr>
        <p:spPr>
          <a:xfrm>
            <a:off x="6181411" y="4842686"/>
            <a:ext cx="70532" cy="153888"/>
          </a:xfrm>
          <a:prstGeom prst="rect">
            <a:avLst/>
          </a:prstGeom>
          <a:noFill/>
        </p:spPr>
        <p:txBody>
          <a:bodyPr wrap="none" lIns="0" tIns="0" rIns="0" bIns="0" rtlCol="0">
            <a:spAutoFit/>
          </a:bodyPr>
          <a:lstStyle/>
          <a:p>
            <a:pPr algn="r"/>
            <a:r>
              <a:rPr lang="en-GB" sz="1000" noProof="0" dirty="0">
                <a:effectLst/>
                <a:latin typeface="Arial" panose="020B0604020202020204" pitchFamily="34" charset="0"/>
                <a:cs typeface="Arial" panose="020B0604020202020204" pitchFamily="34" charset="0"/>
              </a:rPr>
              <a:t>8</a:t>
            </a:r>
          </a:p>
        </p:txBody>
      </p:sp>
      <p:sp>
        <p:nvSpPr>
          <p:cNvPr id="105" name="TextBox 104">
            <a:extLst>
              <a:ext uri="{FF2B5EF4-FFF2-40B4-BE49-F238E27FC236}">
                <a16:creationId xmlns:a16="http://schemas.microsoft.com/office/drawing/2014/main" id="{C6ED0CB2-CC7F-DE7B-B80C-88BDE78A9C25}"/>
              </a:ext>
            </a:extLst>
          </p:cNvPr>
          <p:cNvSpPr txBox="1"/>
          <p:nvPr/>
        </p:nvSpPr>
        <p:spPr>
          <a:xfrm>
            <a:off x="6181411" y="5023495"/>
            <a:ext cx="70532" cy="153888"/>
          </a:xfrm>
          <a:prstGeom prst="rect">
            <a:avLst/>
          </a:prstGeom>
          <a:noFill/>
        </p:spPr>
        <p:txBody>
          <a:bodyPr wrap="none" lIns="0" tIns="0" rIns="0" bIns="0" rtlCol="0">
            <a:spAutoFit/>
          </a:bodyPr>
          <a:lstStyle/>
          <a:p>
            <a:pPr algn="r"/>
            <a:r>
              <a:rPr lang="en-GB" sz="1000" noProof="0" dirty="0">
                <a:effectLst/>
                <a:latin typeface="Arial" panose="020B0604020202020204" pitchFamily="34" charset="0"/>
                <a:cs typeface="Arial" panose="020B0604020202020204" pitchFamily="34" charset="0"/>
              </a:rPr>
              <a:t>6</a:t>
            </a:r>
          </a:p>
        </p:txBody>
      </p:sp>
      <p:sp>
        <p:nvSpPr>
          <p:cNvPr id="106" name="TextBox 105">
            <a:extLst>
              <a:ext uri="{FF2B5EF4-FFF2-40B4-BE49-F238E27FC236}">
                <a16:creationId xmlns:a16="http://schemas.microsoft.com/office/drawing/2014/main" id="{53A55AAA-4BE3-D369-5480-748BF1E418EA}"/>
              </a:ext>
            </a:extLst>
          </p:cNvPr>
          <p:cNvSpPr txBox="1"/>
          <p:nvPr/>
        </p:nvSpPr>
        <p:spPr>
          <a:xfrm>
            <a:off x="6181411" y="5213102"/>
            <a:ext cx="70532" cy="153888"/>
          </a:xfrm>
          <a:prstGeom prst="rect">
            <a:avLst/>
          </a:prstGeom>
          <a:noFill/>
        </p:spPr>
        <p:txBody>
          <a:bodyPr wrap="none" lIns="0" tIns="0" rIns="0" bIns="0" rtlCol="0">
            <a:spAutoFit/>
          </a:bodyPr>
          <a:lstStyle/>
          <a:p>
            <a:pPr algn="r"/>
            <a:r>
              <a:rPr lang="en-GB" sz="1000" noProof="0" dirty="0">
                <a:effectLst/>
                <a:latin typeface="Arial" panose="020B0604020202020204" pitchFamily="34" charset="0"/>
                <a:cs typeface="Arial" panose="020B0604020202020204" pitchFamily="34" charset="0"/>
              </a:rPr>
              <a:t>4</a:t>
            </a:r>
          </a:p>
        </p:txBody>
      </p:sp>
      <p:sp>
        <p:nvSpPr>
          <p:cNvPr id="107" name="TextBox 106">
            <a:extLst>
              <a:ext uri="{FF2B5EF4-FFF2-40B4-BE49-F238E27FC236}">
                <a16:creationId xmlns:a16="http://schemas.microsoft.com/office/drawing/2014/main" id="{567BC429-11A9-5E25-0952-AD4154E72CDB}"/>
              </a:ext>
            </a:extLst>
          </p:cNvPr>
          <p:cNvSpPr txBox="1"/>
          <p:nvPr/>
        </p:nvSpPr>
        <p:spPr>
          <a:xfrm>
            <a:off x="6181411" y="5381731"/>
            <a:ext cx="70532" cy="153888"/>
          </a:xfrm>
          <a:prstGeom prst="rect">
            <a:avLst/>
          </a:prstGeom>
          <a:noFill/>
        </p:spPr>
        <p:txBody>
          <a:bodyPr wrap="none" lIns="0" tIns="0" rIns="0" bIns="0" rtlCol="0">
            <a:spAutoFit/>
          </a:bodyPr>
          <a:lstStyle/>
          <a:p>
            <a:pPr algn="r"/>
            <a:r>
              <a:rPr lang="en-GB" sz="1000" noProof="0" dirty="0">
                <a:effectLst/>
                <a:latin typeface="Arial" panose="020B0604020202020204" pitchFamily="34" charset="0"/>
                <a:cs typeface="Arial" panose="020B0604020202020204" pitchFamily="34" charset="0"/>
              </a:rPr>
              <a:t>2</a:t>
            </a:r>
          </a:p>
        </p:txBody>
      </p:sp>
      <p:sp>
        <p:nvSpPr>
          <p:cNvPr id="108" name="TextBox 107">
            <a:extLst>
              <a:ext uri="{FF2B5EF4-FFF2-40B4-BE49-F238E27FC236}">
                <a16:creationId xmlns:a16="http://schemas.microsoft.com/office/drawing/2014/main" id="{BD9B3F9E-6969-6BAA-8EF4-333690492263}"/>
              </a:ext>
            </a:extLst>
          </p:cNvPr>
          <p:cNvSpPr txBox="1"/>
          <p:nvPr/>
        </p:nvSpPr>
        <p:spPr>
          <a:xfrm>
            <a:off x="6181411" y="5540934"/>
            <a:ext cx="70532" cy="153888"/>
          </a:xfrm>
          <a:prstGeom prst="rect">
            <a:avLst/>
          </a:prstGeom>
          <a:noFill/>
        </p:spPr>
        <p:txBody>
          <a:bodyPr wrap="none" lIns="0" tIns="0" rIns="0" bIns="0" rtlCol="0">
            <a:spAutoFit/>
          </a:bodyPr>
          <a:lstStyle/>
          <a:p>
            <a:pPr algn="r"/>
            <a:r>
              <a:rPr lang="en-GB" sz="1000" noProof="0" dirty="0">
                <a:effectLst/>
                <a:latin typeface="Arial" panose="020B0604020202020204" pitchFamily="34" charset="0"/>
                <a:cs typeface="Arial" panose="020B0604020202020204" pitchFamily="34" charset="0"/>
              </a:rPr>
              <a:t>0</a:t>
            </a:r>
          </a:p>
        </p:txBody>
      </p:sp>
      <p:sp>
        <p:nvSpPr>
          <p:cNvPr id="109" name="TextBox 108">
            <a:extLst>
              <a:ext uri="{FF2B5EF4-FFF2-40B4-BE49-F238E27FC236}">
                <a16:creationId xmlns:a16="http://schemas.microsoft.com/office/drawing/2014/main" id="{CA8338FF-392A-59C2-8D14-632CA8441847}"/>
              </a:ext>
            </a:extLst>
          </p:cNvPr>
          <p:cNvSpPr txBox="1"/>
          <p:nvPr/>
        </p:nvSpPr>
        <p:spPr>
          <a:xfrm rot="16200000">
            <a:off x="5182895" y="4727547"/>
            <a:ext cx="1578828" cy="184666"/>
          </a:xfrm>
          <a:prstGeom prst="rect">
            <a:avLst/>
          </a:prstGeom>
          <a:noFill/>
        </p:spPr>
        <p:txBody>
          <a:bodyPr wrap="square" lIns="0" tIns="0" rIns="0" bIns="0" rtlCol="0">
            <a:spAutoFit/>
          </a:bodyPr>
          <a:lstStyle/>
          <a:p>
            <a:pPr algn="ctr"/>
            <a:r>
              <a:rPr lang="en-GB" sz="1200" b="1" noProof="0" dirty="0">
                <a:latin typeface="Arial" panose="020B0604020202020204" pitchFamily="34" charset="0"/>
                <a:ea typeface="Aileron" charset="0"/>
                <a:cs typeface="Arial" panose="020B0604020202020204" pitchFamily="34" charset="0"/>
              </a:rPr>
              <a:t>Percent of subjects</a:t>
            </a:r>
          </a:p>
        </p:txBody>
      </p:sp>
      <p:sp>
        <p:nvSpPr>
          <p:cNvPr id="120" name="TextBox 119">
            <a:extLst>
              <a:ext uri="{FF2B5EF4-FFF2-40B4-BE49-F238E27FC236}">
                <a16:creationId xmlns:a16="http://schemas.microsoft.com/office/drawing/2014/main" id="{C9FCCD91-F868-3317-98EA-2E47813F7EA6}"/>
              </a:ext>
            </a:extLst>
          </p:cNvPr>
          <p:cNvSpPr txBox="1"/>
          <p:nvPr/>
        </p:nvSpPr>
        <p:spPr>
          <a:xfrm>
            <a:off x="9775592" y="5641005"/>
            <a:ext cx="608322"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&gt;5-10 yrs</a:t>
            </a:r>
          </a:p>
        </p:txBody>
      </p:sp>
      <p:sp>
        <p:nvSpPr>
          <p:cNvPr id="123" name="TextBox 122">
            <a:extLst>
              <a:ext uri="{FF2B5EF4-FFF2-40B4-BE49-F238E27FC236}">
                <a16:creationId xmlns:a16="http://schemas.microsoft.com/office/drawing/2014/main" id="{841D87F8-6FC8-FF11-2993-2C31C139D6E6}"/>
              </a:ext>
            </a:extLst>
          </p:cNvPr>
          <p:cNvSpPr txBox="1"/>
          <p:nvPr/>
        </p:nvSpPr>
        <p:spPr>
          <a:xfrm>
            <a:off x="10473506" y="5641005"/>
            <a:ext cx="471769"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&gt;10 yrs</a:t>
            </a:r>
          </a:p>
        </p:txBody>
      </p:sp>
      <p:sp>
        <p:nvSpPr>
          <p:cNvPr id="124" name="Rectangle 123">
            <a:extLst>
              <a:ext uri="{FF2B5EF4-FFF2-40B4-BE49-F238E27FC236}">
                <a16:creationId xmlns:a16="http://schemas.microsoft.com/office/drawing/2014/main" id="{72111542-AE10-D93B-FB02-50DDC50202A6}"/>
              </a:ext>
            </a:extLst>
          </p:cNvPr>
          <p:cNvSpPr/>
          <p:nvPr/>
        </p:nvSpPr>
        <p:spPr>
          <a:xfrm>
            <a:off x="10565444" y="4416896"/>
            <a:ext cx="307823" cy="120805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26" name="TextBox 125">
            <a:extLst>
              <a:ext uri="{FF2B5EF4-FFF2-40B4-BE49-F238E27FC236}">
                <a16:creationId xmlns:a16="http://schemas.microsoft.com/office/drawing/2014/main" id="{F16A3E63-4C18-AED8-EE9C-F3C87E8528F3}"/>
              </a:ext>
            </a:extLst>
          </p:cNvPr>
          <p:cNvSpPr txBox="1"/>
          <p:nvPr/>
        </p:nvSpPr>
        <p:spPr>
          <a:xfrm>
            <a:off x="9111317" y="5641005"/>
            <a:ext cx="608322"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&gt;3-5 yrs</a:t>
            </a:r>
          </a:p>
        </p:txBody>
      </p:sp>
      <p:cxnSp>
        <p:nvCxnSpPr>
          <p:cNvPr id="135" name="Straight Connector 134">
            <a:extLst>
              <a:ext uri="{FF2B5EF4-FFF2-40B4-BE49-F238E27FC236}">
                <a16:creationId xmlns:a16="http://schemas.microsoft.com/office/drawing/2014/main" id="{1647ECBC-CB4A-AEDB-9879-B1D9141B0FD1}"/>
              </a:ext>
            </a:extLst>
          </p:cNvPr>
          <p:cNvCxnSpPr>
            <a:cxnSpLocks/>
          </p:cNvCxnSpPr>
          <p:nvPr/>
        </p:nvCxnSpPr>
        <p:spPr>
          <a:xfrm>
            <a:off x="6275380" y="4048266"/>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36" name="TextBox 135">
            <a:extLst>
              <a:ext uri="{FF2B5EF4-FFF2-40B4-BE49-F238E27FC236}">
                <a16:creationId xmlns:a16="http://schemas.microsoft.com/office/drawing/2014/main" id="{362154FC-12A1-BB11-84B1-797492015EDF}"/>
              </a:ext>
            </a:extLst>
          </p:cNvPr>
          <p:cNvSpPr txBox="1"/>
          <p:nvPr/>
        </p:nvSpPr>
        <p:spPr>
          <a:xfrm>
            <a:off x="6110879" y="4498011"/>
            <a:ext cx="141064" cy="153888"/>
          </a:xfrm>
          <a:prstGeom prst="rect">
            <a:avLst/>
          </a:prstGeom>
          <a:noFill/>
        </p:spPr>
        <p:txBody>
          <a:bodyPr wrap="none" lIns="0" tIns="0" rIns="0" bIns="0" rtlCol="0">
            <a:spAutoFit/>
          </a:bodyPr>
          <a:lstStyle/>
          <a:p>
            <a:pPr algn="r"/>
            <a:r>
              <a:rPr lang="en-GB" sz="1000" noProof="0" dirty="0">
                <a:effectLst/>
                <a:latin typeface="Arial" panose="020B0604020202020204" pitchFamily="34" charset="0"/>
                <a:cs typeface="Arial" panose="020B0604020202020204" pitchFamily="34" charset="0"/>
              </a:rPr>
              <a:t>12</a:t>
            </a:r>
          </a:p>
        </p:txBody>
      </p:sp>
      <p:cxnSp>
        <p:nvCxnSpPr>
          <p:cNvPr id="137" name="Straight Connector 136">
            <a:extLst>
              <a:ext uri="{FF2B5EF4-FFF2-40B4-BE49-F238E27FC236}">
                <a16:creationId xmlns:a16="http://schemas.microsoft.com/office/drawing/2014/main" id="{EEC0146E-D712-1C41-238D-A07C4E94EE79}"/>
              </a:ext>
            </a:extLst>
          </p:cNvPr>
          <p:cNvCxnSpPr>
            <a:cxnSpLocks/>
          </p:cNvCxnSpPr>
          <p:nvPr/>
        </p:nvCxnSpPr>
        <p:spPr>
          <a:xfrm>
            <a:off x="6275380" y="4574955"/>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38" name="TextBox 137">
            <a:extLst>
              <a:ext uri="{FF2B5EF4-FFF2-40B4-BE49-F238E27FC236}">
                <a16:creationId xmlns:a16="http://schemas.microsoft.com/office/drawing/2014/main" id="{B16B85C9-9622-DAF8-2686-7ED36A0C1D59}"/>
              </a:ext>
            </a:extLst>
          </p:cNvPr>
          <p:cNvSpPr txBox="1"/>
          <p:nvPr/>
        </p:nvSpPr>
        <p:spPr>
          <a:xfrm>
            <a:off x="6110879" y="4323386"/>
            <a:ext cx="141064" cy="153888"/>
          </a:xfrm>
          <a:prstGeom prst="rect">
            <a:avLst/>
          </a:prstGeom>
          <a:noFill/>
        </p:spPr>
        <p:txBody>
          <a:bodyPr wrap="none" lIns="0" tIns="0" rIns="0" bIns="0" rtlCol="0">
            <a:spAutoFit/>
          </a:bodyPr>
          <a:lstStyle/>
          <a:p>
            <a:pPr algn="r"/>
            <a:r>
              <a:rPr lang="en-GB" sz="1000" noProof="0" dirty="0">
                <a:effectLst/>
                <a:latin typeface="Arial" panose="020B0604020202020204" pitchFamily="34" charset="0"/>
                <a:cs typeface="Arial" panose="020B0604020202020204" pitchFamily="34" charset="0"/>
              </a:rPr>
              <a:t>14</a:t>
            </a:r>
          </a:p>
        </p:txBody>
      </p:sp>
      <p:cxnSp>
        <p:nvCxnSpPr>
          <p:cNvPr id="139" name="Straight Connector 138">
            <a:extLst>
              <a:ext uri="{FF2B5EF4-FFF2-40B4-BE49-F238E27FC236}">
                <a16:creationId xmlns:a16="http://schemas.microsoft.com/office/drawing/2014/main" id="{A0FB2D4B-689D-9C2E-77D4-13450686DD61}"/>
              </a:ext>
            </a:extLst>
          </p:cNvPr>
          <p:cNvCxnSpPr>
            <a:cxnSpLocks/>
          </p:cNvCxnSpPr>
          <p:nvPr/>
        </p:nvCxnSpPr>
        <p:spPr>
          <a:xfrm>
            <a:off x="6275380" y="4400330"/>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40" name="TextBox 139">
            <a:extLst>
              <a:ext uri="{FF2B5EF4-FFF2-40B4-BE49-F238E27FC236}">
                <a16:creationId xmlns:a16="http://schemas.microsoft.com/office/drawing/2014/main" id="{AF64FAE8-F153-576C-65B0-668200C69E52}"/>
              </a:ext>
            </a:extLst>
          </p:cNvPr>
          <p:cNvSpPr txBox="1"/>
          <p:nvPr/>
        </p:nvSpPr>
        <p:spPr>
          <a:xfrm>
            <a:off x="6110879" y="4145586"/>
            <a:ext cx="141064" cy="153888"/>
          </a:xfrm>
          <a:prstGeom prst="rect">
            <a:avLst/>
          </a:prstGeom>
          <a:noFill/>
        </p:spPr>
        <p:txBody>
          <a:bodyPr wrap="none" lIns="0" tIns="0" rIns="0" bIns="0" rtlCol="0">
            <a:spAutoFit/>
          </a:bodyPr>
          <a:lstStyle/>
          <a:p>
            <a:pPr algn="r"/>
            <a:r>
              <a:rPr lang="en-GB" sz="1000" noProof="0" dirty="0">
                <a:effectLst/>
                <a:latin typeface="Arial" panose="020B0604020202020204" pitchFamily="34" charset="0"/>
                <a:cs typeface="Arial" panose="020B0604020202020204" pitchFamily="34" charset="0"/>
              </a:rPr>
              <a:t>16</a:t>
            </a:r>
          </a:p>
        </p:txBody>
      </p:sp>
      <p:cxnSp>
        <p:nvCxnSpPr>
          <p:cNvPr id="141" name="Straight Connector 140">
            <a:extLst>
              <a:ext uri="{FF2B5EF4-FFF2-40B4-BE49-F238E27FC236}">
                <a16:creationId xmlns:a16="http://schemas.microsoft.com/office/drawing/2014/main" id="{C8A00D9A-F01C-F8E1-6B77-2C343EAA9039}"/>
              </a:ext>
            </a:extLst>
          </p:cNvPr>
          <p:cNvCxnSpPr>
            <a:cxnSpLocks/>
          </p:cNvCxnSpPr>
          <p:nvPr/>
        </p:nvCxnSpPr>
        <p:spPr>
          <a:xfrm>
            <a:off x="6275380" y="4222530"/>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42" name="TextBox 141">
            <a:extLst>
              <a:ext uri="{FF2B5EF4-FFF2-40B4-BE49-F238E27FC236}">
                <a16:creationId xmlns:a16="http://schemas.microsoft.com/office/drawing/2014/main" id="{8C2005A1-16C0-1821-4063-D66003C09448}"/>
              </a:ext>
            </a:extLst>
          </p:cNvPr>
          <p:cNvSpPr txBox="1"/>
          <p:nvPr/>
        </p:nvSpPr>
        <p:spPr>
          <a:xfrm>
            <a:off x="6110879" y="3980486"/>
            <a:ext cx="141064" cy="153888"/>
          </a:xfrm>
          <a:prstGeom prst="rect">
            <a:avLst/>
          </a:prstGeom>
          <a:noFill/>
        </p:spPr>
        <p:txBody>
          <a:bodyPr wrap="none" lIns="0" tIns="0" rIns="0" bIns="0" rtlCol="0">
            <a:spAutoFit/>
          </a:bodyPr>
          <a:lstStyle/>
          <a:p>
            <a:pPr algn="r"/>
            <a:r>
              <a:rPr lang="en-GB" sz="1000" noProof="0" dirty="0">
                <a:effectLst/>
                <a:latin typeface="Arial" panose="020B0604020202020204" pitchFamily="34" charset="0"/>
                <a:cs typeface="Arial" panose="020B0604020202020204" pitchFamily="34" charset="0"/>
              </a:rPr>
              <a:t>18</a:t>
            </a:r>
          </a:p>
        </p:txBody>
      </p:sp>
      <p:sp>
        <p:nvSpPr>
          <p:cNvPr id="144" name="Rectangle 143">
            <a:extLst>
              <a:ext uri="{FF2B5EF4-FFF2-40B4-BE49-F238E27FC236}">
                <a16:creationId xmlns:a16="http://schemas.microsoft.com/office/drawing/2014/main" id="{76F2FFE2-4053-56DB-5D81-4BB09B9F272A}"/>
              </a:ext>
            </a:extLst>
          </p:cNvPr>
          <p:cNvSpPr/>
          <p:nvPr/>
        </p:nvSpPr>
        <p:spPr>
          <a:xfrm>
            <a:off x="9911394" y="4375622"/>
            <a:ext cx="307823" cy="124932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45" name="Rectangle 144">
            <a:extLst>
              <a:ext uri="{FF2B5EF4-FFF2-40B4-BE49-F238E27FC236}">
                <a16:creationId xmlns:a16="http://schemas.microsoft.com/office/drawing/2014/main" id="{06EBD78E-9166-02D0-215B-AA8DB5D81651}"/>
              </a:ext>
            </a:extLst>
          </p:cNvPr>
          <p:cNvSpPr/>
          <p:nvPr/>
        </p:nvSpPr>
        <p:spPr>
          <a:xfrm>
            <a:off x="9261567" y="4413720"/>
            <a:ext cx="307823" cy="12112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48" name="TextBox 147">
            <a:extLst>
              <a:ext uri="{FF2B5EF4-FFF2-40B4-BE49-F238E27FC236}">
                <a16:creationId xmlns:a16="http://schemas.microsoft.com/office/drawing/2014/main" id="{3F7C0B12-C07C-6F10-FD49-D5C546744941}"/>
              </a:ext>
            </a:extLst>
          </p:cNvPr>
          <p:cNvSpPr txBox="1"/>
          <p:nvPr/>
        </p:nvSpPr>
        <p:spPr>
          <a:xfrm>
            <a:off x="8460442" y="5641005"/>
            <a:ext cx="608322"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&gt;2-3 yrs</a:t>
            </a:r>
          </a:p>
        </p:txBody>
      </p:sp>
      <p:sp>
        <p:nvSpPr>
          <p:cNvPr id="149" name="Rectangle 148">
            <a:extLst>
              <a:ext uri="{FF2B5EF4-FFF2-40B4-BE49-F238E27FC236}">
                <a16:creationId xmlns:a16="http://schemas.microsoft.com/office/drawing/2014/main" id="{08ED4A46-00C9-4F5F-817B-B1A530CB1258}"/>
              </a:ext>
            </a:extLst>
          </p:cNvPr>
          <p:cNvSpPr/>
          <p:nvPr/>
        </p:nvSpPr>
        <p:spPr>
          <a:xfrm>
            <a:off x="8610692" y="4261321"/>
            <a:ext cx="307823" cy="13636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51" name="TextBox 150">
            <a:extLst>
              <a:ext uri="{FF2B5EF4-FFF2-40B4-BE49-F238E27FC236}">
                <a16:creationId xmlns:a16="http://schemas.microsoft.com/office/drawing/2014/main" id="{D4E10AC6-256E-EC1B-AA00-90E3ED8F4270}"/>
              </a:ext>
            </a:extLst>
          </p:cNvPr>
          <p:cNvSpPr txBox="1"/>
          <p:nvPr/>
        </p:nvSpPr>
        <p:spPr>
          <a:xfrm>
            <a:off x="7809567" y="5641005"/>
            <a:ext cx="608322"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1-2 yrs</a:t>
            </a:r>
          </a:p>
        </p:txBody>
      </p:sp>
      <p:sp>
        <p:nvSpPr>
          <p:cNvPr id="152" name="Rectangle 151">
            <a:extLst>
              <a:ext uri="{FF2B5EF4-FFF2-40B4-BE49-F238E27FC236}">
                <a16:creationId xmlns:a16="http://schemas.microsoft.com/office/drawing/2014/main" id="{C8382547-8D20-DB55-C609-F0243BB0E9FB}"/>
              </a:ext>
            </a:extLst>
          </p:cNvPr>
          <p:cNvSpPr/>
          <p:nvPr/>
        </p:nvSpPr>
        <p:spPr>
          <a:xfrm>
            <a:off x="7959817" y="4607396"/>
            <a:ext cx="307823" cy="101755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53" name="TextBox 152">
            <a:extLst>
              <a:ext uri="{FF2B5EF4-FFF2-40B4-BE49-F238E27FC236}">
                <a16:creationId xmlns:a16="http://schemas.microsoft.com/office/drawing/2014/main" id="{FD4E633E-99E6-C8F4-56E9-FFBE053A3186}"/>
              </a:ext>
            </a:extLst>
          </p:cNvPr>
          <p:cNvSpPr txBox="1"/>
          <p:nvPr/>
        </p:nvSpPr>
        <p:spPr>
          <a:xfrm>
            <a:off x="7152342" y="5641005"/>
            <a:ext cx="608322"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6-11 mths</a:t>
            </a:r>
          </a:p>
        </p:txBody>
      </p:sp>
      <p:sp>
        <p:nvSpPr>
          <p:cNvPr id="154" name="Rectangle 153">
            <a:extLst>
              <a:ext uri="{FF2B5EF4-FFF2-40B4-BE49-F238E27FC236}">
                <a16:creationId xmlns:a16="http://schemas.microsoft.com/office/drawing/2014/main" id="{FCDF0AD7-B7E9-3BCA-3CF7-4B7027807D9E}"/>
              </a:ext>
            </a:extLst>
          </p:cNvPr>
          <p:cNvSpPr/>
          <p:nvPr/>
        </p:nvSpPr>
        <p:spPr>
          <a:xfrm>
            <a:off x="7302592" y="5216996"/>
            <a:ext cx="307823" cy="407952"/>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55" name="TextBox 154">
            <a:extLst>
              <a:ext uri="{FF2B5EF4-FFF2-40B4-BE49-F238E27FC236}">
                <a16:creationId xmlns:a16="http://schemas.microsoft.com/office/drawing/2014/main" id="{35004261-106D-F730-B32A-F33453C7AA40}"/>
              </a:ext>
            </a:extLst>
          </p:cNvPr>
          <p:cNvSpPr txBox="1"/>
          <p:nvPr/>
        </p:nvSpPr>
        <p:spPr>
          <a:xfrm>
            <a:off x="6498292" y="5641005"/>
            <a:ext cx="608322"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&lt;6 mths</a:t>
            </a:r>
          </a:p>
        </p:txBody>
      </p:sp>
      <p:sp>
        <p:nvSpPr>
          <p:cNvPr id="156" name="Rectangle 155">
            <a:extLst>
              <a:ext uri="{FF2B5EF4-FFF2-40B4-BE49-F238E27FC236}">
                <a16:creationId xmlns:a16="http://schemas.microsoft.com/office/drawing/2014/main" id="{305E4A3B-5978-98AA-04A1-AD4AD493AD8A}"/>
              </a:ext>
            </a:extLst>
          </p:cNvPr>
          <p:cNvSpPr/>
          <p:nvPr/>
        </p:nvSpPr>
        <p:spPr>
          <a:xfrm>
            <a:off x="6648542" y="5474170"/>
            <a:ext cx="307823" cy="15077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cxnSp>
        <p:nvCxnSpPr>
          <p:cNvPr id="130" name="Straight Connector 129">
            <a:extLst>
              <a:ext uri="{FF2B5EF4-FFF2-40B4-BE49-F238E27FC236}">
                <a16:creationId xmlns:a16="http://schemas.microsoft.com/office/drawing/2014/main" id="{BDF28C10-9B3D-C805-283B-2FCAB1C406EE}"/>
              </a:ext>
            </a:extLst>
          </p:cNvPr>
          <p:cNvCxnSpPr>
            <a:cxnSpLocks/>
          </p:cNvCxnSpPr>
          <p:nvPr/>
        </p:nvCxnSpPr>
        <p:spPr>
          <a:xfrm>
            <a:off x="6275380" y="5624946"/>
            <a:ext cx="4957927"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66257077"/>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430F3B-E0D2-D2B6-2D2E-8827950359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1CFC5D-47F5-92E3-340D-1DFB70CC6681}"/>
              </a:ext>
            </a:extLst>
          </p:cNvPr>
          <p:cNvSpPr>
            <a:spLocks noGrp="1"/>
          </p:cNvSpPr>
          <p:nvPr>
            <p:ph type="title"/>
          </p:nvPr>
        </p:nvSpPr>
        <p:spPr/>
        <p:txBody>
          <a:bodyPr>
            <a:normAutofit/>
          </a:bodyPr>
          <a:lstStyle/>
          <a:p>
            <a:r>
              <a:rPr lang="en-GB" sz="3600" noProof="0" dirty="0"/>
              <a:t>The evolving treatment landscape in acne vulgaris</a:t>
            </a:r>
            <a:br>
              <a:rPr lang="en-GB" sz="3600" noProof="0" dirty="0"/>
            </a:br>
            <a:br>
              <a:rPr lang="en-GB" sz="3600" noProof="0" dirty="0"/>
            </a:br>
            <a:r>
              <a:rPr lang="en-GB" sz="2800" noProof="0" dirty="0"/>
              <a:t>treatments, mechanisms of action, Safety and efficacy and administration</a:t>
            </a:r>
          </a:p>
        </p:txBody>
      </p:sp>
      <p:sp>
        <p:nvSpPr>
          <p:cNvPr id="5" name="Slide Number Placeholder 4">
            <a:extLst>
              <a:ext uri="{FF2B5EF4-FFF2-40B4-BE49-F238E27FC236}">
                <a16:creationId xmlns:a16="http://schemas.microsoft.com/office/drawing/2014/main" id="{83EDB093-498C-92FA-BE5F-DCFECBAC309D}"/>
              </a:ext>
            </a:extLst>
          </p:cNvPr>
          <p:cNvSpPr>
            <a:spLocks noGrp="1"/>
          </p:cNvSpPr>
          <p:nvPr>
            <p:ph type="sldNum" sz="quarter" idx="4"/>
          </p:nvPr>
        </p:nvSpPr>
        <p:spPr/>
        <p:txBody>
          <a:bodyPr/>
          <a:lstStyle/>
          <a:p>
            <a:fld id="{FCE43C0F-8A7B-3A4B-9DB5-B3472E36E833}" type="slidenum">
              <a:rPr lang="en-GB" noProof="0" smtClean="0"/>
              <a:pPr/>
              <a:t>27</a:t>
            </a:fld>
            <a:endParaRPr lang="en-GB" noProof="0" dirty="0"/>
          </a:p>
        </p:txBody>
      </p:sp>
    </p:spTree>
    <p:extLst>
      <p:ext uri="{BB962C8B-B14F-4D97-AF65-F5344CB8AC3E}">
        <p14:creationId xmlns:p14="http://schemas.microsoft.com/office/powerpoint/2010/main" val="1032271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500DE4-3259-2349-DE23-BD1DEA5D760A}"/>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A505D0E1-6845-1874-E7BB-D21DD8D22F53}"/>
              </a:ext>
            </a:extLst>
          </p:cNvPr>
          <p:cNvSpPr>
            <a:spLocks noGrp="1"/>
          </p:cNvSpPr>
          <p:nvPr>
            <p:ph type="title"/>
          </p:nvPr>
        </p:nvSpPr>
        <p:spPr/>
        <p:txBody>
          <a:bodyPr>
            <a:normAutofit/>
          </a:bodyPr>
          <a:lstStyle/>
          <a:p>
            <a:r>
              <a:rPr lang="en-GB" sz="2800" noProof="0" dirty="0"/>
              <a:t>Before you proceed: reflect briefly</a:t>
            </a:r>
            <a:br>
              <a:rPr lang="en-GB" sz="2800" noProof="0" dirty="0"/>
            </a:br>
            <a:br>
              <a:rPr lang="en-GB" sz="3200" noProof="0" dirty="0"/>
            </a:br>
            <a:r>
              <a:rPr lang="en-GB" sz="3200" noProof="0" dirty="0"/>
              <a:t>Are you familiar with most relevant treatments for acne vulgaris and how they target the key pathogenic factors?</a:t>
            </a:r>
            <a:endParaRPr lang="en-GB" sz="2000" noProof="0" dirty="0"/>
          </a:p>
        </p:txBody>
      </p:sp>
      <p:sp>
        <p:nvSpPr>
          <p:cNvPr id="5" name="Slide Number Placeholder 4">
            <a:extLst>
              <a:ext uri="{FF2B5EF4-FFF2-40B4-BE49-F238E27FC236}">
                <a16:creationId xmlns:a16="http://schemas.microsoft.com/office/drawing/2014/main" id="{3D0D4230-C7B2-5F03-7F93-CFACC397813D}"/>
              </a:ext>
            </a:extLst>
          </p:cNvPr>
          <p:cNvSpPr>
            <a:spLocks noGrp="1"/>
          </p:cNvSpPr>
          <p:nvPr>
            <p:ph type="sldNum" sz="quarter" idx="4"/>
          </p:nvPr>
        </p:nvSpPr>
        <p:spPr/>
        <p:txBody>
          <a:bodyPr/>
          <a:lstStyle/>
          <a:p>
            <a:fld id="{FCE43C0F-8A7B-3A4B-9DB5-B3472E36E833}" type="slidenum">
              <a:rPr lang="en-GB" noProof="0" smtClean="0"/>
              <a:pPr/>
              <a:t>28</a:t>
            </a:fld>
            <a:endParaRPr lang="en-GB" noProof="0" dirty="0"/>
          </a:p>
        </p:txBody>
      </p:sp>
    </p:spTree>
    <p:extLst>
      <p:ext uri="{BB962C8B-B14F-4D97-AF65-F5344CB8AC3E}">
        <p14:creationId xmlns:p14="http://schemas.microsoft.com/office/powerpoint/2010/main" val="4003872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3152BC-35F2-EB6F-3127-9D64532BA8E1}"/>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98DBFBA-6431-B1D7-9F57-49AF865FB663}"/>
              </a:ext>
            </a:extLst>
          </p:cNvPr>
          <p:cNvSpPr>
            <a:spLocks noGrp="1"/>
          </p:cNvSpPr>
          <p:nvPr>
            <p:ph sz="quarter" idx="12"/>
          </p:nvPr>
        </p:nvSpPr>
        <p:spPr>
          <a:xfrm>
            <a:off x="620184" y="1425600"/>
            <a:ext cx="10963200" cy="4525200"/>
          </a:xfrm>
        </p:spPr>
        <p:txBody>
          <a:bodyPr>
            <a:noAutofit/>
          </a:bodyPr>
          <a:lstStyle/>
          <a:p>
            <a:r>
              <a:rPr lang="en-GB" noProof="0" dirty="0"/>
              <a:t>This micro learning focuses on </a:t>
            </a:r>
            <a:r>
              <a:rPr lang="en-GB" b="1" noProof="0" dirty="0">
                <a:solidFill>
                  <a:schemeClr val="accent1"/>
                </a:solidFill>
              </a:rPr>
              <a:t>evidence-based treatments </a:t>
            </a:r>
            <a:r>
              <a:rPr lang="en-GB" noProof="0" dirty="0"/>
              <a:t>for acne vulgaris, as supported by the latest </a:t>
            </a:r>
            <a:r>
              <a:rPr lang="en-GB" b="1" noProof="0" dirty="0">
                <a:solidFill>
                  <a:schemeClr val="accent1"/>
                </a:solidFill>
              </a:rPr>
              <a:t>international guidelines </a:t>
            </a:r>
            <a:r>
              <a:rPr lang="en-GB" noProof="0" dirty="0"/>
              <a:t>(</a:t>
            </a:r>
            <a:r>
              <a:rPr lang="en-GB" noProof="0" dirty="0">
                <a:solidFill>
                  <a:schemeClr val="tx2"/>
                </a:solidFill>
              </a:rPr>
              <a:t>American,</a:t>
            </a:r>
            <a:r>
              <a:rPr lang="en-GB" baseline="30000" noProof="0" dirty="0">
                <a:solidFill>
                  <a:schemeClr val="tx2"/>
                </a:solidFill>
              </a:rPr>
              <a:t>1</a:t>
            </a:r>
            <a:r>
              <a:rPr lang="en-GB" noProof="0" dirty="0">
                <a:solidFill>
                  <a:schemeClr val="tx2"/>
                </a:solidFill>
              </a:rPr>
              <a:t> UK,</a:t>
            </a:r>
            <a:r>
              <a:rPr lang="en-GB" baseline="30000" noProof="0" dirty="0">
                <a:solidFill>
                  <a:schemeClr val="tx2"/>
                </a:solidFill>
              </a:rPr>
              <a:t>2</a:t>
            </a:r>
            <a:r>
              <a:rPr lang="en-GB" noProof="0" dirty="0">
                <a:solidFill>
                  <a:schemeClr val="tx2"/>
                </a:solidFill>
              </a:rPr>
              <a:t> and European</a:t>
            </a:r>
            <a:r>
              <a:rPr lang="en-GB" baseline="30000" noProof="0" dirty="0">
                <a:solidFill>
                  <a:schemeClr val="tx2"/>
                </a:solidFill>
              </a:rPr>
              <a:t>3</a:t>
            </a:r>
            <a:r>
              <a:rPr lang="en-GB" noProof="0" dirty="0">
                <a:solidFill>
                  <a:schemeClr val="tx2"/>
                </a:solidFill>
              </a:rPr>
              <a:t>) and </a:t>
            </a:r>
            <a:r>
              <a:rPr lang="en-GB" b="1" noProof="0" dirty="0">
                <a:solidFill>
                  <a:schemeClr val="accent1"/>
                </a:solidFill>
              </a:rPr>
              <a:t>scientific data</a:t>
            </a:r>
          </a:p>
          <a:p>
            <a:r>
              <a:rPr lang="en-GB" noProof="0" dirty="0"/>
              <a:t>While these treatments are widely recognised in clinical practice, </a:t>
            </a:r>
            <a:r>
              <a:rPr lang="en-GB" b="1" noProof="0" dirty="0">
                <a:solidFill>
                  <a:schemeClr val="accent1"/>
                </a:solidFill>
              </a:rPr>
              <a:t>regulatory approval </a:t>
            </a:r>
            <a:r>
              <a:rPr lang="en-GB" noProof="0" dirty="0"/>
              <a:t>and </a:t>
            </a:r>
            <a:r>
              <a:rPr lang="en-GB" b="1" noProof="0" dirty="0">
                <a:solidFill>
                  <a:schemeClr val="accent1"/>
                </a:solidFill>
              </a:rPr>
              <a:t>market availability </a:t>
            </a:r>
            <a:r>
              <a:rPr lang="en-GB" noProof="0" dirty="0"/>
              <a:t>vary across </a:t>
            </a:r>
            <a:r>
              <a:rPr lang="en-GB" b="1" noProof="0" dirty="0">
                <a:solidFill>
                  <a:schemeClr val="accent1"/>
                </a:solidFill>
              </a:rPr>
              <a:t>countries</a:t>
            </a:r>
          </a:p>
          <a:p>
            <a:r>
              <a:rPr lang="en-GB" noProof="0" dirty="0"/>
              <a:t>The goal of this module is to offer a comprehensive overview of current evidence-based options, regardless of regional variation in approval or access</a:t>
            </a:r>
          </a:p>
        </p:txBody>
      </p:sp>
      <p:sp>
        <p:nvSpPr>
          <p:cNvPr id="3" name="Title 2">
            <a:extLst>
              <a:ext uri="{FF2B5EF4-FFF2-40B4-BE49-F238E27FC236}">
                <a16:creationId xmlns:a16="http://schemas.microsoft.com/office/drawing/2014/main" id="{C8FA385E-3C5A-5EAF-9382-20280AEC8A7C}"/>
              </a:ext>
            </a:extLst>
          </p:cNvPr>
          <p:cNvSpPr>
            <a:spLocks noGrp="1"/>
          </p:cNvSpPr>
          <p:nvPr>
            <p:ph type="title"/>
          </p:nvPr>
        </p:nvSpPr>
        <p:spPr>
          <a:xfrm>
            <a:off x="619201" y="259200"/>
            <a:ext cx="10963199" cy="864000"/>
          </a:xfrm>
        </p:spPr>
        <p:txBody>
          <a:bodyPr>
            <a:normAutofit/>
          </a:bodyPr>
          <a:lstStyle/>
          <a:p>
            <a:r>
              <a:rPr lang="en-GB" noProof="0" dirty="0"/>
              <a:t>Treatments for acne vulgaris</a:t>
            </a:r>
            <a:br>
              <a:rPr lang="en-GB" noProof="0" dirty="0"/>
            </a:br>
            <a:r>
              <a:rPr lang="en-GB" sz="2200" spc="100" noProof="0" dirty="0">
                <a:solidFill>
                  <a:schemeClr val="accent1"/>
                </a:solidFill>
              </a:rPr>
              <a:t>understanding treatment approvals and availability</a:t>
            </a:r>
          </a:p>
        </p:txBody>
      </p:sp>
      <p:sp>
        <p:nvSpPr>
          <p:cNvPr id="4" name="Slide Number Placeholder 3">
            <a:extLst>
              <a:ext uri="{FF2B5EF4-FFF2-40B4-BE49-F238E27FC236}">
                <a16:creationId xmlns:a16="http://schemas.microsoft.com/office/drawing/2014/main" id="{3593F0E4-96C3-11F3-A089-CC41E80F08A4}"/>
              </a:ext>
            </a:extLst>
          </p:cNvPr>
          <p:cNvSpPr>
            <a:spLocks noGrp="1"/>
          </p:cNvSpPr>
          <p:nvPr>
            <p:ph type="sldNum" sz="quarter" idx="4"/>
          </p:nvPr>
        </p:nvSpPr>
        <p:spPr>
          <a:xfrm>
            <a:off x="10800523" y="6428359"/>
            <a:ext cx="781877" cy="365125"/>
          </a:xfrm>
        </p:spPr>
        <p:txBody>
          <a:bodyPr/>
          <a:lstStyle/>
          <a:p>
            <a:fld id="{FCE43C0F-8A7B-3A4B-9DB5-B3472E36E833}" type="slidenum">
              <a:rPr lang="en-GB" noProof="0" smtClean="0"/>
              <a:pPr/>
              <a:t>29</a:t>
            </a:fld>
            <a:endParaRPr lang="en-GB" noProof="0" dirty="0"/>
          </a:p>
        </p:txBody>
      </p:sp>
      <p:sp>
        <p:nvSpPr>
          <p:cNvPr id="11" name="Content Placeholder 10">
            <a:extLst>
              <a:ext uri="{FF2B5EF4-FFF2-40B4-BE49-F238E27FC236}">
                <a16:creationId xmlns:a16="http://schemas.microsoft.com/office/drawing/2014/main" id="{AA648E93-556A-12E3-C366-C2A603A67837}"/>
              </a:ext>
            </a:extLst>
          </p:cNvPr>
          <p:cNvSpPr>
            <a:spLocks noGrp="1"/>
          </p:cNvSpPr>
          <p:nvPr>
            <p:ph sz="quarter" idx="15"/>
          </p:nvPr>
        </p:nvSpPr>
        <p:spPr>
          <a:xfrm>
            <a:off x="620183" y="6356351"/>
            <a:ext cx="10180339" cy="365125"/>
          </a:xfrm>
        </p:spPr>
        <p:txBody>
          <a:bodyPr anchor="b"/>
          <a:lstStyle/>
          <a:p>
            <a:r>
              <a:rPr lang="en-GB" noProof="0" dirty="0">
                <a:solidFill>
                  <a:schemeClr val="tx2"/>
                </a:solidFill>
              </a:rPr>
              <a:t>UK, United Kingdom</a:t>
            </a:r>
            <a:endParaRPr lang="en-GB" noProof="0" dirty="0">
              <a:solidFill>
                <a:schemeClr val="tx2"/>
              </a:solidFill>
              <a:highlight>
                <a:srgbClr val="FFFF00"/>
              </a:highlight>
            </a:endParaRPr>
          </a:p>
          <a:p>
            <a:r>
              <a:rPr lang="en-GB" noProof="0" dirty="0">
                <a:solidFill>
                  <a:schemeClr val="tx2"/>
                </a:solidFill>
              </a:rPr>
              <a:t>1. Reynolds RV, et al. J Am Acad Dermatol. 2024;90(5):1006.e1-1006.e30; 2. National Institute for Health and Care Excellence. Acne vulgaris: management NICE guideline [NG198]. Available at: </a:t>
            </a:r>
            <a:r>
              <a:rPr lang="en-GB" noProof="0" dirty="0">
                <a:solidFill>
                  <a:schemeClr val="tx2"/>
                </a:solidFill>
                <a:hlinkClick r:id="rId3">
                  <a:extLst>
                    <a:ext uri="{A12FA001-AC4F-418D-AE19-62706E023703}">
                      <ahyp:hlinkClr xmlns:ahyp="http://schemas.microsoft.com/office/drawing/2018/hyperlinkcolor" val="tx"/>
                    </a:ext>
                  </a:extLst>
                </a:hlinkClick>
              </a:rPr>
              <a:t>www.nice.org</a:t>
            </a:r>
            <a:r>
              <a:rPr lang="en-GB" noProof="0" dirty="0">
                <a:solidFill>
                  <a:schemeClr val="tx2"/>
                </a:solidFill>
              </a:rPr>
              <a:t>; 2. EDF. S3-Guideline for the Treatment of Acne (Update 2016). Available </a:t>
            </a:r>
            <a:r>
              <a:rPr lang="en-GB" noProof="0" dirty="0">
                <a:solidFill>
                  <a:schemeClr val="tx2"/>
                </a:solidFill>
                <a:hlinkClick r:id="rId4">
                  <a:extLst>
                    <a:ext uri="{A12FA001-AC4F-418D-AE19-62706E023703}">
                      <ahyp:hlinkClr xmlns:ahyp="http://schemas.microsoft.com/office/drawing/2018/hyperlinkcolor" val="tx"/>
                    </a:ext>
                  </a:extLst>
                </a:hlinkClick>
              </a:rPr>
              <a:t>here</a:t>
            </a:r>
            <a:r>
              <a:rPr lang="en-GB" noProof="0" dirty="0">
                <a:solidFill>
                  <a:schemeClr val="tx2"/>
                </a:solidFill>
              </a:rPr>
              <a:t> (accessed May 2025) </a:t>
            </a:r>
          </a:p>
        </p:txBody>
      </p:sp>
      <p:sp>
        <p:nvSpPr>
          <p:cNvPr id="7" name="Rectangle: Rounded Corners 6">
            <a:extLst>
              <a:ext uri="{FF2B5EF4-FFF2-40B4-BE49-F238E27FC236}">
                <a16:creationId xmlns:a16="http://schemas.microsoft.com/office/drawing/2014/main" id="{F4CC7E84-8635-373D-C158-FEF77949F419}"/>
              </a:ext>
            </a:extLst>
          </p:cNvPr>
          <p:cNvSpPr/>
          <p:nvPr/>
        </p:nvSpPr>
        <p:spPr>
          <a:xfrm>
            <a:off x="689707" y="4221088"/>
            <a:ext cx="10447383" cy="1080120"/>
          </a:xfrm>
          <a:prstGeom prst="round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spcBef>
                <a:spcPts val="600"/>
              </a:spcBef>
            </a:pPr>
            <a:r>
              <a:rPr lang="en-GB" sz="2400" noProof="0" dirty="0">
                <a:latin typeface="Arial" panose="020B0604020202020204" pitchFamily="34" charset="0"/>
                <a:cs typeface="Arial" panose="020B0604020202020204" pitchFamily="34" charset="0"/>
              </a:rPr>
              <a:t>Please note that local prescribing practices, reimbursement, and product availability may differ depending on national regulatory frameworks</a:t>
            </a:r>
          </a:p>
        </p:txBody>
      </p:sp>
    </p:spTree>
    <p:extLst>
      <p:ext uri="{BB962C8B-B14F-4D97-AF65-F5344CB8AC3E}">
        <p14:creationId xmlns:p14="http://schemas.microsoft.com/office/powerpoint/2010/main" val="740404531"/>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and blue sign with white text&#10;&#10;Description automatically generated">
            <a:extLst>
              <a:ext uri="{FF2B5EF4-FFF2-40B4-BE49-F238E27FC236}">
                <a16:creationId xmlns:a16="http://schemas.microsoft.com/office/drawing/2014/main" id="{52722E07-FCB3-E9A1-F4CE-13B2AFCF2046}"/>
              </a:ext>
            </a:extLst>
          </p:cNvPr>
          <p:cNvPicPr>
            <a:picLocks noChangeAspect="1"/>
          </p:cNvPicPr>
          <p:nvPr/>
        </p:nvPicPr>
        <p:blipFill>
          <a:blip r:embed="rId3"/>
          <a:stretch>
            <a:fillRect/>
          </a:stretch>
        </p:blipFill>
        <p:spPr>
          <a:xfrm>
            <a:off x="7447934" y="1268522"/>
            <a:ext cx="2752522" cy="899003"/>
          </a:xfrm>
          <a:prstGeom prst="rect">
            <a:avLst/>
          </a:prstGeom>
        </p:spPr>
      </p:pic>
      <p:sp>
        <p:nvSpPr>
          <p:cNvPr id="11" name="Tijdelijke aanduiding voor inhoud 10">
            <a:extLst>
              <a:ext uri="{FF2B5EF4-FFF2-40B4-BE49-F238E27FC236}">
                <a16:creationId xmlns:a16="http://schemas.microsoft.com/office/drawing/2014/main" id="{50A8DF8F-A965-254A-A13D-3C88670E2FBF}"/>
              </a:ext>
            </a:extLst>
          </p:cNvPr>
          <p:cNvSpPr>
            <a:spLocks noGrp="1"/>
          </p:cNvSpPr>
          <p:nvPr>
            <p:ph sz="quarter" idx="12"/>
          </p:nvPr>
        </p:nvSpPr>
        <p:spPr>
          <a:xfrm>
            <a:off x="620184" y="1329343"/>
            <a:ext cx="10963200" cy="4835961"/>
          </a:xfrm>
        </p:spPr>
        <p:txBody>
          <a:bodyPr>
            <a:normAutofit fontScale="70000" lnSpcReduction="20000"/>
          </a:bodyPr>
          <a:lstStyle/>
          <a:p>
            <a:pPr marL="0" indent="0">
              <a:lnSpc>
                <a:spcPct val="110000"/>
              </a:lnSpc>
              <a:spcBef>
                <a:spcPts val="600"/>
              </a:spcBef>
              <a:buNone/>
            </a:pPr>
            <a:r>
              <a:rPr lang="en-GB" sz="2300" b="1" noProof="0" dirty="0">
                <a:latin typeface="Arial" panose="020B0604020202020204" pitchFamily="34" charset="0"/>
              </a:rPr>
              <a:t>This programme is developed by DERMATOLOGY </a:t>
            </a:r>
            <a:br>
              <a:rPr lang="en-GB" sz="2300" b="1" noProof="0" dirty="0">
                <a:latin typeface="Arial" panose="020B0604020202020204" pitchFamily="34" charset="0"/>
              </a:rPr>
            </a:br>
            <a:r>
              <a:rPr lang="en-GB" sz="2300" b="1" noProof="0" dirty="0">
                <a:latin typeface="Arial" panose="020B0604020202020204" pitchFamily="34" charset="0"/>
              </a:rPr>
              <a:t>CONNECT, an international group of experts in the field </a:t>
            </a:r>
            <a:br>
              <a:rPr lang="en-GB" sz="2300" b="1" noProof="0" dirty="0">
                <a:latin typeface="Arial" panose="020B0604020202020204" pitchFamily="34" charset="0"/>
              </a:rPr>
            </a:br>
            <a:r>
              <a:rPr lang="en-GB" sz="2300" b="1" noProof="0" dirty="0">
                <a:latin typeface="Arial" panose="020B0604020202020204" pitchFamily="34" charset="0"/>
              </a:rPr>
              <a:t>of dermatology</a:t>
            </a:r>
            <a:r>
              <a:rPr lang="en-GB" sz="2300" b="1" noProof="0" dirty="0"/>
              <a:t>.</a:t>
            </a:r>
            <a:endParaRPr lang="en-GB" sz="2300" b="1" noProof="0" dirty="0">
              <a:latin typeface="Arial" panose="020B0604020202020204" pitchFamily="34" charset="0"/>
            </a:endParaRPr>
          </a:p>
          <a:p>
            <a:pPr marL="0" indent="0">
              <a:lnSpc>
                <a:spcPct val="110000"/>
              </a:lnSpc>
              <a:spcBef>
                <a:spcPts val="600"/>
              </a:spcBef>
              <a:buNone/>
            </a:pPr>
            <a:endParaRPr lang="en-GB" noProof="0" dirty="0">
              <a:latin typeface="Arial" panose="020B0604020202020204" pitchFamily="34" charset="0"/>
            </a:endParaRPr>
          </a:p>
          <a:p>
            <a:pPr marL="0" indent="0">
              <a:lnSpc>
                <a:spcPct val="110000"/>
              </a:lnSpc>
              <a:spcBef>
                <a:spcPts val="600"/>
              </a:spcBef>
              <a:buNone/>
            </a:pPr>
            <a:r>
              <a:rPr lang="en-GB" sz="2300" b="1" noProof="0" dirty="0">
                <a:solidFill>
                  <a:schemeClr val="accent1"/>
                </a:solidFill>
                <a:latin typeface="Arial" panose="020B0604020202020204" pitchFamily="34" charset="0"/>
              </a:rPr>
              <a:t>Acknowledgement and disclosures</a:t>
            </a:r>
          </a:p>
          <a:p>
            <a:pPr marL="0" indent="0">
              <a:buNone/>
            </a:pPr>
            <a:r>
              <a:rPr lang="en-GB" sz="2300" noProof="0" dirty="0">
                <a:latin typeface="Arial" panose="020B0604020202020204" pitchFamily="34" charset="0"/>
              </a:rPr>
              <a:t>This DERMATOLOGY CONNECT programme is supported through an independent educational grant from Glenmark Pharmaceuticals. The programme is therefore independent, the content is not influenced by the supporter and is under the sole responsibility of the experts.</a:t>
            </a:r>
          </a:p>
          <a:p>
            <a:pPr marL="0" indent="0">
              <a:buNone/>
            </a:pPr>
            <a:r>
              <a:rPr lang="en-GB" sz="2300" b="1" noProof="0" dirty="0">
                <a:latin typeface="Arial" panose="020B0604020202020204" pitchFamily="34" charset="0"/>
              </a:rPr>
              <a:t>Please note:</a:t>
            </a:r>
            <a:r>
              <a:rPr lang="en-GB" sz="2300" noProof="0" dirty="0">
                <a:latin typeface="Arial" panose="020B0604020202020204" pitchFamily="34" charset="0"/>
              </a:rPr>
              <a:t> </a:t>
            </a:r>
          </a:p>
          <a:p>
            <a:r>
              <a:rPr lang="en-GB" sz="2300" noProof="0" dirty="0">
                <a:latin typeface="Arial" panose="020B0604020202020204" pitchFamily="34" charset="0"/>
              </a:rPr>
              <a:t>This educational programme is intended for healthcare professionals only</a:t>
            </a:r>
          </a:p>
          <a:p>
            <a:r>
              <a:rPr lang="en-GB" sz="2300" noProof="0" dirty="0">
                <a:latin typeface="Arial" panose="020B0604020202020204" pitchFamily="34" charset="0"/>
              </a:rPr>
              <a:t>The views </a:t>
            </a:r>
            <a:r>
              <a:rPr lang="en-GB" sz="2300" noProof="0" dirty="0"/>
              <a:t>expressed within this programme are the personal opinions of the experts.  They do not necessarily represent the views of the experts’ academic institutions, organisations, or other group or individual </a:t>
            </a:r>
          </a:p>
          <a:p>
            <a:pPr marL="0" indent="0">
              <a:buNone/>
            </a:pPr>
            <a:r>
              <a:rPr lang="en-GB" sz="2300" noProof="0" dirty="0">
                <a:latin typeface="Arial" panose="020B0604020202020204" pitchFamily="34" charset="0"/>
              </a:rPr>
              <a:t>Expert disclosures:</a:t>
            </a:r>
          </a:p>
          <a:p>
            <a:r>
              <a:rPr lang="en-GB" sz="2300" b="1" noProof="0" dirty="0">
                <a:solidFill>
                  <a:srgbClr val="C6573B"/>
                </a:solidFill>
              </a:rPr>
              <a:t>Prof. Alison Layton</a:t>
            </a:r>
            <a:r>
              <a:rPr lang="en-GB" sz="2300" b="1" noProof="0" dirty="0">
                <a:solidFill>
                  <a:srgbClr val="C6573B"/>
                </a:solidFill>
                <a:latin typeface="Arial" panose="020B0604020202020204" pitchFamily="34" charset="0"/>
              </a:rPr>
              <a:t> </a:t>
            </a:r>
            <a:r>
              <a:rPr lang="en-GB" sz="2300" noProof="0" dirty="0">
                <a:latin typeface="Arial" panose="020B0604020202020204" pitchFamily="34" charset="0"/>
              </a:rPr>
              <a:t>has received financial support/sponsorship for research support, consultation, or speaker fees from the following companies: Alliance, Almirall, Beiersdorf, Eligo, Galderma Pharma, Incyte, La Roche-Posay, Leo Pharma, L’Oreal, Novartis</a:t>
            </a:r>
            <a:r>
              <a:rPr lang="en-GB" sz="2300" dirty="0"/>
              <a:t> and Vakona</a:t>
            </a:r>
            <a:endParaRPr lang="en-GB" sz="2300" noProof="0" dirty="0">
              <a:latin typeface="Arial" panose="020B0604020202020204" pitchFamily="34" charset="0"/>
            </a:endParaRPr>
          </a:p>
          <a:p>
            <a:r>
              <a:rPr lang="en-GB" sz="2300" b="1" noProof="0" dirty="0">
                <a:solidFill>
                  <a:schemeClr val="accent1"/>
                </a:solidFill>
              </a:rPr>
              <a:t>Prof. Dr Falk Ochsendorf</a:t>
            </a:r>
            <a:r>
              <a:rPr lang="en-GB" sz="2300" b="1" noProof="0" dirty="0">
                <a:solidFill>
                  <a:schemeClr val="accent1"/>
                </a:solidFill>
                <a:latin typeface="Arial" panose="020B0604020202020204" pitchFamily="34" charset="0"/>
              </a:rPr>
              <a:t> </a:t>
            </a:r>
            <a:r>
              <a:rPr lang="en-GB" sz="2300" noProof="0" dirty="0">
                <a:latin typeface="Arial" panose="020B0604020202020204" pitchFamily="34" charset="0"/>
              </a:rPr>
              <a:t>has received financial support/sponsorship for research support, consultation, or speaker fees from the following companies: </a:t>
            </a:r>
            <a:r>
              <a:rPr lang="en-GB" sz="2300" noProof="0" dirty="0" err="1">
                <a:latin typeface="Arial" panose="020B0604020202020204" pitchFamily="34" charset="0"/>
              </a:rPr>
              <a:t>InfectoPharm</a:t>
            </a:r>
            <a:r>
              <a:rPr lang="en-GB" sz="2300" noProof="0" dirty="0">
                <a:latin typeface="Arial" panose="020B0604020202020204" pitchFamily="34" charset="0"/>
              </a:rPr>
              <a:t>, Mylan and Pierre Fabre Laboratories</a:t>
            </a:r>
          </a:p>
          <a:p>
            <a:pPr marL="0" indent="0">
              <a:lnSpc>
                <a:spcPct val="110000"/>
              </a:lnSpc>
              <a:spcBef>
                <a:spcPts val="600"/>
              </a:spcBef>
              <a:buNone/>
            </a:pPr>
            <a:endParaRPr lang="en-GB" b="1" noProof="0" dirty="0">
              <a:solidFill>
                <a:schemeClr val="accent1"/>
              </a:solidFill>
              <a:latin typeface="Arial" panose="020B0604020202020204" pitchFamily="34" charset="0"/>
            </a:endParaRPr>
          </a:p>
        </p:txBody>
      </p:sp>
      <p:sp>
        <p:nvSpPr>
          <p:cNvPr id="4" name="Title 3">
            <a:extLst>
              <a:ext uri="{FF2B5EF4-FFF2-40B4-BE49-F238E27FC236}">
                <a16:creationId xmlns:a16="http://schemas.microsoft.com/office/drawing/2014/main" id="{0B0B539B-2B35-41E4-A3FE-C1C75548FA1B}"/>
              </a:ext>
            </a:extLst>
          </p:cNvPr>
          <p:cNvSpPr>
            <a:spLocks noGrp="1"/>
          </p:cNvSpPr>
          <p:nvPr>
            <p:ph type="title"/>
          </p:nvPr>
        </p:nvSpPr>
        <p:spPr/>
        <p:txBody>
          <a:bodyPr/>
          <a:lstStyle/>
          <a:p>
            <a:r>
              <a:rPr lang="en-GB" noProof="0" dirty="0">
                <a:latin typeface="Arial" panose="020B0604020202020204" pitchFamily="34" charset="0"/>
              </a:rPr>
              <a:t>Developed by DERMATOLOGY COnnect</a:t>
            </a:r>
          </a:p>
        </p:txBody>
      </p:sp>
      <p:sp>
        <p:nvSpPr>
          <p:cNvPr id="3" name="Slide Number Placeholder 2">
            <a:extLst>
              <a:ext uri="{FF2B5EF4-FFF2-40B4-BE49-F238E27FC236}">
                <a16:creationId xmlns:a16="http://schemas.microsoft.com/office/drawing/2014/main" id="{5D7A189A-0A44-4320-923C-33730346FA73}"/>
              </a:ext>
            </a:extLst>
          </p:cNvPr>
          <p:cNvSpPr>
            <a:spLocks noGrp="1"/>
          </p:cNvSpPr>
          <p:nvPr>
            <p:ph type="sldNum" sz="quarter" idx="4"/>
          </p:nvPr>
        </p:nvSpPr>
        <p:spPr/>
        <p:txBody>
          <a:bodyPr/>
          <a:lstStyle/>
          <a:p>
            <a:fld id="{FCE43C0F-8A7B-3A4B-9DB5-B3472E36E833}" type="slidenum">
              <a:rPr lang="en-GB" noProof="0" smtClean="0">
                <a:latin typeface="Arial" panose="020B0604020202020204" pitchFamily="34" charset="0"/>
                <a:cs typeface="Arial" panose="020B0604020202020204" pitchFamily="34" charset="0"/>
              </a:rPr>
              <a:pPr/>
              <a:t>3</a:t>
            </a:fld>
            <a:endParaRPr lang="en-GB" noProof="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94C7B53F-C89D-92EF-A4EC-981B3F5A80F8}"/>
              </a:ext>
            </a:extLst>
          </p:cNvPr>
          <p:cNvSpPr txBox="1"/>
          <p:nvPr/>
        </p:nvSpPr>
        <p:spPr>
          <a:xfrm>
            <a:off x="-10510" y="-1513490"/>
            <a:ext cx="184731" cy="461665"/>
          </a:xfrm>
          <a:prstGeom prst="rect">
            <a:avLst/>
          </a:prstGeom>
          <a:noFill/>
        </p:spPr>
        <p:txBody>
          <a:bodyPr wrap="none" rtlCol="0">
            <a:spAutoFit/>
          </a:bodyPr>
          <a:lstStyle/>
          <a:p>
            <a:endParaRPr lang="en-GB" sz="2400" noProof="0" dirty="0">
              <a:solidFill>
                <a:srgbClr val="505050"/>
              </a:solidFill>
              <a:latin typeface="Aileron" charset="0"/>
              <a:ea typeface="Aileron" charset="0"/>
              <a:cs typeface="Aileron" charset="0"/>
            </a:endParaRPr>
          </a:p>
        </p:txBody>
      </p:sp>
    </p:spTree>
    <p:extLst>
      <p:ext uri="{BB962C8B-B14F-4D97-AF65-F5344CB8AC3E}">
        <p14:creationId xmlns:p14="http://schemas.microsoft.com/office/powerpoint/2010/main" val="1435382974"/>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574B03-2780-BCF8-721D-CE119D4FF2CD}"/>
            </a:ext>
          </a:extLst>
        </p:cNvPr>
        <p:cNvGrpSpPr/>
        <p:nvPr/>
      </p:nvGrpSpPr>
      <p:grpSpPr>
        <a:xfrm>
          <a:off x="0" y="0"/>
          <a:ext cx="0" cy="0"/>
          <a:chOff x="0" y="0"/>
          <a:chExt cx="0" cy="0"/>
        </a:xfrm>
      </p:grpSpPr>
      <p:pic>
        <p:nvPicPr>
          <p:cNvPr id="18" name="Picture 17">
            <a:extLst>
              <a:ext uri="{FF2B5EF4-FFF2-40B4-BE49-F238E27FC236}">
                <a16:creationId xmlns:a16="http://schemas.microsoft.com/office/drawing/2014/main" id="{82F6A5F1-B70C-298B-66B2-72EE7BF4C843}"/>
              </a:ext>
            </a:extLst>
          </p:cNvPr>
          <p:cNvPicPr>
            <a:picLocks noChangeAspect="1"/>
          </p:cNvPicPr>
          <p:nvPr/>
        </p:nvPicPr>
        <p:blipFill>
          <a:blip r:embed="rId2"/>
          <a:stretch>
            <a:fillRect/>
          </a:stretch>
        </p:blipFill>
        <p:spPr>
          <a:xfrm>
            <a:off x="983432" y="435394"/>
            <a:ext cx="9722685" cy="5471224"/>
          </a:xfrm>
          <a:prstGeom prst="rect">
            <a:avLst/>
          </a:prstGeom>
        </p:spPr>
      </p:pic>
      <p:sp>
        <p:nvSpPr>
          <p:cNvPr id="3" name="Title 2">
            <a:extLst>
              <a:ext uri="{FF2B5EF4-FFF2-40B4-BE49-F238E27FC236}">
                <a16:creationId xmlns:a16="http://schemas.microsoft.com/office/drawing/2014/main" id="{C1E24547-0107-173D-5155-8A3C14E1F4FB}"/>
              </a:ext>
            </a:extLst>
          </p:cNvPr>
          <p:cNvSpPr>
            <a:spLocks noGrp="1"/>
          </p:cNvSpPr>
          <p:nvPr>
            <p:ph type="title"/>
          </p:nvPr>
        </p:nvSpPr>
        <p:spPr>
          <a:xfrm>
            <a:off x="619125" y="258763"/>
            <a:ext cx="11309523" cy="865187"/>
          </a:xfrm>
        </p:spPr>
        <p:txBody>
          <a:bodyPr>
            <a:normAutofit fontScale="90000"/>
          </a:bodyPr>
          <a:lstStyle/>
          <a:p>
            <a:r>
              <a:rPr lang="en-GB" noProof="0" dirty="0"/>
              <a:t>Overview of topical treatment options for acne vulgaris</a:t>
            </a:r>
            <a:br>
              <a:rPr lang="en-GB" sz="3100" noProof="0" dirty="0"/>
            </a:br>
            <a:r>
              <a:rPr lang="en-GB" sz="2400" spc="100" noProof="0" dirty="0">
                <a:solidFill>
                  <a:schemeClr val="accent1"/>
                </a:solidFill>
              </a:rPr>
              <a:t>How each therapy targets a key pathogenic factor</a:t>
            </a:r>
          </a:p>
        </p:txBody>
      </p:sp>
      <p:sp>
        <p:nvSpPr>
          <p:cNvPr id="4" name="Slide Number Placeholder 3">
            <a:extLst>
              <a:ext uri="{FF2B5EF4-FFF2-40B4-BE49-F238E27FC236}">
                <a16:creationId xmlns:a16="http://schemas.microsoft.com/office/drawing/2014/main" id="{0B3B9346-8A08-56EC-DC2A-2C9BAD2902CC}"/>
              </a:ext>
            </a:extLst>
          </p:cNvPr>
          <p:cNvSpPr>
            <a:spLocks noGrp="1"/>
          </p:cNvSpPr>
          <p:nvPr>
            <p:ph type="sldNum" sz="quarter" idx="4"/>
          </p:nvPr>
        </p:nvSpPr>
        <p:spPr>
          <a:xfrm>
            <a:off x="10800523" y="6428359"/>
            <a:ext cx="781877" cy="365125"/>
          </a:xfrm>
        </p:spPr>
        <p:txBody>
          <a:bodyPr/>
          <a:lstStyle/>
          <a:p>
            <a:fld id="{FCE43C0F-8A7B-3A4B-9DB5-B3472E36E833}" type="slidenum">
              <a:rPr lang="en-GB" noProof="0" smtClean="0"/>
              <a:pPr/>
              <a:t>30</a:t>
            </a:fld>
            <a:endParaRPr lang="en-GB" noProof="0" dirty="0"/>
          </a:p>
        </p:txBody>
      </p:sp>
      <p:sp>
        <p:nvSpPr>
          <p:cNvPr id="11" name="Content Placeholder 10">
            <a:extLst>
              <a:ext uri="{FF2B5EF4-FFF2-40B4-BE49-F238E27FC236}">
                <a16:creationId xmlns:a16="http://schemas.microsoft.com/office/drawing/2014/main" id="{E92B0213-774F-B13C-DB6C-357CD5814B6A}"/>
              </a:ext>
            </a:extLst>
          </p:cNvPr>
          <p:cNvSpPr>
            <a:spLocks noGrp="1"/>
          </p:cNvSpPr>
          <p:nvPr>
            <p:ph sz="quarter" idx="15"/>
          </p:nvPr>
        </p:nvSpPr>
        <p:spPr>
          <a:xfrm>
            <a:off x="620183" y="6415089"/>
            <a:ext cx="10180339" cy="365125"/>
          </a:xfrm>
        </p:spPr>
        <p:txBody>
          <a:bodyPr anchor="b" anchorCtr="0"/>
          <a:lstStyle/>
          <a:p>
            <a:endParaRPr lang="en-GB" noProof="0" dirty="0">
              <a:solidFill>
                <a:schemeClr val="tx2"/>
              </a:solidFill>
            </a:endParaRPr>
          </a:p>
          <a:p>
            <a:r>
              <a:rPr lang="en-GB" noProof="0" dirty="0">
                <a:solidFill>
                  <a:schemeClr val="tx2"/>
                </a:solidFill>
              </a:rPr>
              <a:t> </a:t>
            </a:r>
          </a:p>
          <a:p>
            <a:r>
              <a:rPr lang="en-GB" sz="1100" baseline="30000" noProof="0" dirty="0">
                <a:solidFill>
                  <a:schemeClr val="tx2"/>
                </a:solidFill>
              </a:rPr>
              <a:t>a</a:t>
            </a:r>
            <a:r>
              <a:rPr lang="en-GB" sz="1100" noProof="0" dirty="0">
                <a:solidFill>
                  <a:schemeClr val="tx2"/>
                </a:solidFill>
              </a:rPr>
              <a:t> Azelaic acid has diverse physiological activities, including </a:t>
            </a:r>
            <a:r>
              <a:rPr lang="en-GB" sz="1100" noProof="0" dirty="0" err="1">
                <a:solidFill>
                  <a:schemeClr val="tx2"/>
                </a:solidFill>
              </a:rPr>
              <a:t>antimelanogenic</a:t>
            </a:r>
            <a:r>
              <a:rPr lang="en-GB" sz="1100" noProof="0" dirty="0">
                <a:solidFill>
                  <a:schemeClr val="tx2"/>
                </a:solidFill>
              </a:rPr>
              <a:t> antioxidant effects</a:t>
            </a:r>
            <a:r>
              <a:rPr lang="en-GB" sz="1100" baseline="30000" noProof="0" dirty="0">
                <a:solidFill>
                  <a:schemeClr val="tx2"/>
                </a:solidFill>
              </a:rPr>
              <a:t>5</a:t>
            </a:r>
          </a:p>
          <a:p>
            <a:r>
              <a:rPr lang="en-GB" sz="1100" noProof="0" dirty="0">
                <a:solidFill>
                  <a:schemeClr val="tx2"/>
                </a:solidFill>
              </a:rPr>
              <a:t>1. Sutaria AH, et al. Acne Vulgaris. [Updated 2023 Aug 17]. In: StatPearls [Internet]. Treasure Island (FL): StatPearls Publishing; 2025 Jan-. Available </a:t>
            </a:r>
            <a:r>
              <a:rPr lang="en-GB" sz="1100" noProof="0" dirty="0">
                <a:solidFill>
                  <a:schemeClr val="tx2"/>
                </a:solidFill>
                <a:hlinkClick r:id="rId3">
                  <a:extLst>
                    <a:ext uri="{A12FA001-AC4F-418D-AE19-62706E023703}">
                      <ahyp:hlinkClr xmlns:ahyp="http://schemas.microsoft.com/office/drawing/2018/hyperlinkcolor" val="tx"/>
                    </a:ext>
                  </a:extLst>
                </a:hlinkClick>
              </a:rPr>
              <a:t>here</a:t>
            </a:r>
            <a:r>
              <a:rPr lang="en-GB" sz="1100" noProof="0" dirty="0">
                <a:solidFill>
                  <a:schemeClr val="tx2"/>
                </a:solidFill>
              </a:rPr>
              <a:t> (accessed June 2025); 2. Hebert A, et al. JAMA Dermatol. 2020;156(6):621-630; 3. DermNet. Benzoyl peroxide. Available </a:t>
            </a:r>
            <a:r>
              <a:rPr lang="en-GB" sz="1100" noProof="0" dirty="0">
                <a:solidFill>
                  <a:schemeClr val="tx2"/>
                </a:solidFill>
                <a:hlinkClick r:id="rId4">
                  <a:extLst>
                    <a:ext uri="{A12FA001-AC4F-418D-AE19-62706E023703}">
                      <ahyp:hlinkClr xmlns:ahyp="http://schemas.microsoft.com/office/drawing/2018/hyperlinkcolor" val="tx"/>
                    </a:ext>
                  </a:extLst>
                </a:hlinkClick>
              </a:rPr>
              <a:t>here</a:t>
            </a:r>
            <a:r>
              <a:rPr lang="en-GB" sz="1100" noProof="0" dirty="0">
                <a:solidFill>
                  <a:schemeClr val="tx2"/>
                </a:solidFill>
              </a:rPr>
              <a:t> (accessed June 2025); 4. Reynolds RV, et al. J Am Acad Dermatol. 2024;90(5):1006.e1-1006.e30; 5. Feng X, et al. Clin Cosmet Investig Dermatol. 2024;17:2359-2371</a:t>
            </a:r>
            <a:r>
              <a:rPr lang="en-GB" sz="1100" dirty="0">
                <a:solidFill>
                  <a:schemeClr val="tx2"/>
                </a:solidFill>
              </a:rPr>
              <a:t>; 6. </a:t>
            </a:r>
            <a:r>
              <a:rPr lang="en-GB" sz="1100" dirty="0" err="1">
                <a:solidFill>
                  <a:schemeClr val="tx2"/>
                </a:solidFill>
              </a:rPr>
              <a:t>Eichenfield</a:t>
            </a:r>
            <a:r>
              <a:rPr lang="en-GB" sz="1100" dirty="0">
                <a:solidFill>
                  <a:schemeClr val="tx2"/>
                </a:solidFill>
              </a:rPr>
              <a:t> LF, et al.</a:t>
            </a:r>
            <a:r>
              <a:rPr lang="nl-NL" sz="1100" dirty="0">
                <a:solidFill>
                  <a:schemeClr val="tx2"/>
                </a:solidFill>
              </a:rPr>
              <a:t> J Drugs Dermatol. 2024 ;23(1):1278-1283.</a:t>
            </a:r>
            <a:endParaRPr lang="en-GB" sz="1100" noProof="0" dirty="0">
              <a:solidFill>
                <a:schemeClr val="tx2"/>
              </a:solidFill>
            </a:endParaRPr>
          </a:p>
        </p:txBody>
      </p:sp>
      <p:sp>
        <p:nvSpPr>
          <p:cNvPr id="2" name="Rectangle: Rounded Corners 1">
            <a:extLst>
              <a:ext uri="{FF2B5EF4-FFF2-40B4-BE49-F238E27FC236}">
                <a16:creationId xmlns:a16="http://schemas.microsoft.com/office/drawing/2014/main" id="{E8515270-7280-AC29-EA14-4CC0A47EF41A}"/>
              </a:ext>
            </a:extLst>
          </p:cNvPr>
          <p:cNvSpPr/>
          <p:nvPr/>
        </p:nvSpPr>
        <p:spPr>
          <a:xfrm>
            <a:off x="6880813" y="2161310"/>
            <a:ext cx="2664296" cy="547610"/>
          </a:xfrm>
          <a:prstGeom prst="roundRect">
            <a:avLst/>
          </a:prstGeom>
          <a:solidFill>
            <a:srgbClr val="C5282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b="1" noProof="0" dirty="0">
                <a:solidFill>
                  <a:schemeClr val="bg1"/>
                </a:solidFill>
                <a:latin typeface="Arial" panose="020B0604020202020204" pitchFamily="34" charset="0"/>
                <a:cs typeface="Arial" panose="020B0604020202020204" pitchFamily="34" charset="0"/>
              </a:rPr>
              <a:t>Anti-inflammatory</a:t>
            </a:r>
            <a:r>
              <a:rPr lang="en-GB" b="1" baseline="30000" noProof="0" dirty="0">
                <a:solidFill>
                  <a:schemeClr val="bg1"/>
                </a:solidFill>
                <a:latin typeface="Arial" panose="020B0604020202020204" pitchFamily="34" charset="0"/>
                <a:cs typeface="Arial" panose="020B0604020202020204" pitchFamily="34" charset="0"/>
              </a:rPr>
              <a:t>3,4,6</a:t>
            </a:r>
            <a:endParaRPr lang="en-GB" baseline="30000" noProof="0" dirty="0">
              <a:solidFill>
                <a:schemeClr val="bg1"/>
              </a:solidFill>
              <a:latin typeface="Arial" panose="020B060402020202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DD316141-1106-F1D7-E43B-039969D97332}"/>
              </a:ext>
            </a:extLst>
          </p:cNvPr>
          <p:cNvSpPr/>
          <p:nvPr/>
        </p:nvSpPr>
        <p:spPr>
          <a:xfrm>
            <a:off x="613197" y="4037684"/>
            <a:ext cx="2664296" cy="656830"/>
          </a:xfrm>
          <a:prstGeom prst="roundRect">
            <a:avLst/>
          </a:prstGeom>
          <a:solidFill>
            <a:srgbClr val="FEAB2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377" eaLnBrk="0" fontAlgn="base" hangingPunct="0">
              <a:spcBef>
                <a:spcPct val="0"/>
              </a:spcBef>
              <a:spcAft>
                <a:spcPct val="0"/>
              </a:spcAft>
              <a:defRPr/>
            </a:pPr>
            <a:r>
              <a:rPr lang="en-GB" b="1" noProof="0" dirty="0">
                <a:solidFill>
                  <a:srgbClr val="FFFFFF"/>
                </a:solidFill>
                <a:latin typeface="Arial" panose="020B0604020202020204" pitchFamily="34" charset="0"/>
                <a:cs typeface="Arial" panose="020B0604020202020204" pitchFamily="34" charset="0"/>
              </a:rPr>
              <a:t>Inhibit sebum</a:t>
            </a:r>
          </a:p>
          <a:p>
            <a:pPr algn="ctr" defTabSz="914377" eaLnBrk="0" fontAlgn="base" hangingPunct="0">
              <a:spcBef>
                <a:spcPct val="0"/>
              </a:spcBef>
              <a:spcAft>
                <a:spcPct val="0"/>
              </a:spcAft>
              <a:defRPr/>
            </a:pPr>
            <a:r>
              <a:rPr lang="en-GB" b="1" noProof="0" dirty="0">
                <a:solidFill>
                  <a:schemeClr val="bg1"/>
                </a:solidFill>
                <a:latin typeface="Arial" panose="020B0604020202020204" pitchFamily="34" charset="0"/>
                <a:cs typeface="Arial" panose="020B0604020202020204" pitchFamily="34" charset="0"/>
              </a:rPr>
              <a:t>production</a:t>
            </a:r>
            <a:r>
              <a:rPr lang="en-GB" b="1" baseline="30000" noProof="0" dirty="0">
                <a:solidFill>
                  <a:schemeClr val="bg1"/>
                </a:solidFill>
                <a:latin typeface="Arial" panose="020B0604020202020204" pitchFamily="34" charset="0"/>
                <a:cs typeface="Arial" panose="020B0604020202020204" pitchFamily="34" charset="0"/>
              </a:rPr>
              <a:t>2</a:t>
            </a:r>
          </a:p>
        </p:txBody>
      </p:sp>
      <p:sp>
        <p:nvSpPr>
          <p:cNvPr id="16" name="Rectangle: Rounded Corners 15">
            <a:extLst>
              <a:ext uri="{FF2B5EF4-FFF2-40B4-BE49-F238E27FC236}">
                <a16:creationId xmlns:a16="http://schemas.microsoft.com/office/drawing/2014/main" id="{8A98F265-0AB8-F0C8-3558-2608A37D82B7}"/>
              </a:ext>
            </a:extLst>
          </p:cNvPr>
          <p:cNvSpPr/>
          <p:nvPr/>
        </p:nvSpPr>
        <p:spPr>
          <a:xfrm>
            <a:off x="620183" y="2275372"/>
            <a:ext cx="2664296" cy="794887"/>
          </a:xfrm>
          <a:prstGeom prst="roundRect">
            <a:avLst/>
          </a:prstGeom>
          <a:solidFill>
            <a:srgbClr val="8F756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377" eaLnBrk="0" fontAlgn="base" hangingPunct="0">
              <a:spcBef>
                <a:spcPct val="0"/>
              </a:spcBef>
              <a:spcAft>
                <a:spcPct val="0"/>
              </a:spcAft>
              <a:defRPr/>
            </a:pPr>
            <a:r>
              <a:rPr lang="en-GB" b="1" noProof="0">
                <a:solidFill>
                  <a:srgbClr val="FFFFFF"/>
                </a:solidFill>
                <a:latin typeface="Arial" panose="020B0604020202020204" pitchFamily="34" charset="0"/>
                <a:cs typeface="Arial" panose="020B0604020202020204" pitchFamily="34" charset="0"/>
              </a:rPr>
              <a:t>Normalise follicular</a:t>
            </a:r>
          </a:p>
          <a:p>
            <a:pPr algn="ctr" defTabSz="914377" eaLnBrk="0" fontAlgn="base" hangingPunct="0">
              <a:spcBef>
                <a:spcPct val="0"/>
              </a:spcBef>
              <a:spcAft>
                <a:spcPct val="0"/>
              </a:spcAft>
              <a:defRPr/>
            </a:pPr>
            <a:r>
              <a:rPr lang="en-GB" b="1" noProof="0">
                <a:solidFill>
                  <a:schemeClr val="bg1"/>
                </a:solidFill>
                <a:latin typeface="Arial" panose="020B0604020202020204" pitchFamily="34" charset="0"/>
                <a:cs typeface="Arial" panose="020B0604020202020204" pitchFamily="34" charset="0"/>
              </a:rPr>
              <a:t>keratinisation</a:t>
            </a:r>
            <a:r>
              <a:rPr lang="en-GB" b="1" baseline="30000" noProof="0">
                <a:solidFill>
                  <a:schemeClr val="bg1"/>
                </a:solidFill>
                <a:latin typeface="Arial" panose="020B0604020202020204" pitchFamily="34" charset="0"/>
                <a:cs typeface="Arial" panose="020B0604020202020204" pitchFamily="34" charset="0"/>
              </a:rPr>
              <a:t>1</a:t>
            </a:r>
            <a:endParaRPr lang="en-GB" b="1" baseline="30000" noProof="0" dirty="0">
              <a:solidFill>
                <a:schemeClr val="bg1"/>
              </a:solidFill>
              <a:latin typeface="Arial" panose="020B0604020202020204" pitchFamily="34" charset="0"/>
              <a:cs typeface="Arial" panose="020B0604020202020204" pitchFamily="34" charset="0"/>
            </a:endParaRPr>
          </a:p>
        </p:txBody>
      </p:sp>
      <p:sp>
        <p:nvSpPr>
          <p:cNvPr id="31" name="Rectangle: Rounded Corners 30">
            <a:extLst>
              <a:ext uri="{FF2B5EF4-FFF2-40B4-BE49-F238E27FC236}">
                <a16:creationId xmlns:a16="http://schemas.microsoft.com/office/drawing/2014/main" id="{AFAE8D50-B5F7-CE73-7CA6-D0EB8FA7548F}"/>
              </a:ext>
            </a:extLst>
          </p:cNvPr>
          <p:cNvSpPr/>
          <p:nvPr/>
        </p:nvSpPr>
        <p:spPr>
          <a:xfrm>
            <a:off x="620183" y="3164939"/>
            <a:ext cx="2664296" cy="252626"/>
          </a:xfrm>
          <a:prstGeom prst="roundRect">
            <a:avLst/>
          </a:prstGeom>
          <a:solidFill>
            <a:schemeClr val="accent5">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1400" noProof="0" dirty="0">
                <a:solidFill>
                  <a:schemeClr val="tx1"/>
                </a:solidFill>
                <a:latin typeface="Arial" panose="020B0604020202020204" pitchFamily="34" charset="0"/>
                <a:cs typeface="Arial" panose="020B0604020202020204" pitchFamily="34" charset="0"/>
              </a:rPr>
              <a:t>Topical retinoids</a:t>
            </a:r>
          </a:p>
        </p:txBody>
      </p:sp>
      <p:sp>
        <p:nvSpPr>
          <p:cNvPr id="55" name="Rectangle: Rounded Corners 54">
            <a:extLst>
              <a:ext uri="{FF2B5EF4-FFF2-40B4-BE49-F238E27FC236}">
                <a16:creationId xmlns:a16="http://schemas.microsoft.com/office/drawing/2014/main" id="{51D17DE7-4C4E-AAC8-FC2F-2EB7055C8B0D}"/>
              </a:ext>
            </a:extLst>
          </p:cNvPr>
          <p:cNvSpPr/>
          <p:nvPr/>
        </p:nvSpPr>
        <p:spPr>
          <a:xfrm>
            <a:off x="6880813" y="2771240"/>
            <a:ext cx="2664296" cy="252626"/>
          </a:xfrm>
          <a:prstGeom prst="roundRect">
            <a:avLst/>
          </a:prstGeom>
          <a:solidFill>
            <a:schemeClr val="accent5">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1400" noProof="0" dirty="0">
                <a:solidFill>
                  <a:schemeClr val="tx1"/>
                </a:solidFill>
                <a:latin typeface="Arial" panose="020B0604020202020204" pitchFamily="34" charset="0"/>
                <a:cs typeface="Arial" panose="020B0604020202020204" pitchFamily="34" charset="0"/>
              </a:rPr>
              <a:t>Benzoyl peroxide</a:t>
            </a:r>
          </a:p>
        </p:txBody>
      </p:sp>
      <p:sp>
        <p:nvSpPr>
          <p:cNvPr id="56" name="Rectangle: Rounded Corners 55">
            <a:extLst>
              <a:ext uri="{FF2B5EF4-FFF2-40B4-BE49-F238E27FC236}">
                <a16:creationId xmlns:a16="http://schemas.microsoft.com/office/drawing/2014/main" id="{012AD721-3956-4FB2-348B-786904F7D806}"/>
              </a:ext>
            </a:extLst>
          </p:cNvPr>
          <p:cNvSpPr/>
          <p:nvPr/>
        </p:nvSpPr>
        <p:spPr>
          <a:xfrm>
            <a:off x="613197" y="4791402"/>
            <a:ext cx="2664296" cy="542426"/>
          </a:xfrm>
          <a:prstGeom prst="roundRect">
            <a:avLst/>
          </a:prstGeom>
          <a:solidFill>
            <a:schemeClr val="accent5">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1400" noProof="0">
                <a:solidFill>
                  <a:schemeClr val="tx1"/>
                </a:solidFill>
                <a:latin typeface="Arial" panose="020B0604020202020204" pitchFamily="34" charset="0"/>
                <a:cs typeface="Arial" panose="020B0604020202020204" pitchFamily="34" charset="0"/>
              </a:rPr>
              <a:t>Topical anti-androgen (clascoterone)</a:t>
            </a:r>
            <a:endParaRPr lang="en-GB" sz="1400" noProof="0" dirty="0">
              <a:solidFill>
                <a:schemeClr val="tx1"/>
              </a:solidFill>
              <a:latin typeface="Arial" panose="020B0604020202020204" pitchFamily="34" charset="0"/>
              <a:cs typeface="Arial" panose="020B0604020202020204" pitchFamily="34" charset="0"/>
            </a:endParaRPr>
          </a:p>
        </p:txBody>
      </p:sp>
      <p:sp>
        <p:nvSpPr>
          <p:cNvPr id="23" name="Rectangle: Rounded Corners 22">
            <a:extLst>
              <a:ext uri="{FF2B5EF4-FFF2-40B4-BE49-F238E27FC236}">
                <a16:creationId xmlns:a16="http://schemas.microsoft.com/office/drawing/2014/main" id="{617527EE-0871-7628-54D9-56BFA22AD293}"/>
              </a:ext>
            </a:extLst>
          </p:cNvPr>
          <p:cNvSpPr/>
          <p:nvPr/>
        </p:nvSpPr>
        <p:spPr>
          <a:xfrm>
            <a:off x="6880019" y="3085597"/>
            <a:ext cx="2664296" cy="252626"/>
          </a:xfrm>
          <a:prstGeom prst="roundRect">
            <a:avLst/>
          </a:prstGeom>
          <a:solidFill>
            <a:schemeClr val="accent5">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1400" noProof="0" dirty="0">
                <a:solidFill>
                  <a:schemeClr val="tx1"/>
                </a:solidFill>
                <a:latin typeface="Arial" panose="020B0604020202020204" pitchFamily="34" charset="0"/>
                <a:cs typeface="Arial" panose="020B0604020202020204" pitchFamily="34" charset="0"/>
              </a:rPr>
              <a:t>Antibiotics</a:t>
            </a:r>
          </a:p>
        </p:txBody>
      </p:sp>
      <p:sp>
        <p:nvSpPr>
          <p:cNvPr id="28" name="Rectangle: Rounded Corners 1">
            <a:extLst>
              <a:ext uri="{FF2B5EF4-FFF2-40B4-BE49-F238E27FC236}">
                <a16:creationId xmlns:a16="http://schemas.microsoft.com/office/drawing/2014/main" id="{6FF644B4-51EA-28B7-51C4-E4F111494D8E}"/>
              </a:ext>
            </a:extLst>
          </p:cNvPr>
          <p:cNvSpPr/>
          <p:nvPr/>
        </p:nvSpPr>
        <p:spPr>
          <a:xfrm>
            <a:off x="8041821" y="4394694"/>
            <a:ext cx="2664296" cy="547610"/>
          </a:xfrm>
          <a:prstGeom prst="roundRect">
            <a:avLst/>
          </a:prstGeom>
          <a:solidFill>
            <a:srgbClr val="59772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b="1" noProof="0" dirty="0">
                <a:solidFill>
                  <a:schemeClr val="bg1"/>
                </a:solidFill>
                <a:latin typeface="Arial" panose="020B0604020202020204" pitchFamily="34" charset="0"/>
                <a:cs typeface="Arial" panose="020B0604020202020204" pitchFamily="34" charset="0"/>
              </a:rPr>
              <a:t>Antibacterial</a:t>
            </a:r>
            <a:r>
              <a:rPr lang="en-GB" b="1" baseline="30000" noProof="0" dirty="0">
                <a:solidFill>
                  <a:schemeClr val="bg1"/>
                </a:solidFill>
                <a:latin typeface="Arial" panose="020B0604020202020204" pitchFamily="34" charset="0"/>
                <a:cs typeface="Arial" panose="020B0604020202020204" pitchFamily="34" charset="0"/>
              </a:rPr>
              <a:t>3,4</a:t>
            </a:r>
            <a:endParaRPr lang="en-GB" baseline="30000" noProof="0" dirty="0">
              <a:solidFill>
                <a:schemeClr val="bg1"/>
              </a:solidFill>
              <a:latin typeface="Arial" panose="020B0604020202020204" pitchFamily="34" charset="0"/>
              <a:cs typeface="Arial" panose="020B0604020202020204" pitchFamily="34" charset="0"/>
            </a:endParaRPr>
          </a:p>
        </p:txBody>
      </p:sp>
      <p:sp>
        <p:nvSpPr>
          <p:cNvPr id="33" name="Rectangle: Rounded Corners 22">
            <a:extLst>
              <a:ext uri="{FF2B5EF4-FFF2-40B4-BE49-F238E27FC236}">
                <a16:creationId xmlns:a16="http://schemas.microsoft.com/office/drawing/2014/main" id="{00C7E5B0-AF33-568D-22B4-DA4412AC5487}"/>
              </a:ext>
            </a:extLst>
          </p:cNvPr>
          <p:cNvSpPr/>
          <p:nvPr/>
        </p:nvSpPr>
        <p:spPr>
          <a:xfrm>
            <a:off x="8041821" y="5696654"/>
            <a:ext cx="2664296" cy="252626"/>
          </a:xfrm>
          <a:prstGeom prst="roundRect">
            <a:avLst/>
          </a:prstGeom>
          <a:solidFill>
            <a:schemeClr val="accent5">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1400" noProof="0" dirty="0">
                <a:solidFill>
                  <a:schemeClr val="tx1"/>
                </a:solidFill>
                <a:latin typeface="Arial" panose="020B0604020202020204" pitchFamily="34" charset="0"/>
                <a:cs typeface="Arial" panose="020B0604020202020204" pitchFamily="34" charset="0"/>
              </a:rPr>
              <a:t>Antibiotics</a:t>
            </a:r>
          </a:p>
        </p:txBody>
      </p:sp>
      <p:sp>
        <p:nvSpPr>
          <p:cNvPr id="35" name="Rectangle: Rounded Corners 54">
            <a:extLst>
              <a:ext uri="{FF2B5EF4-FFF2-40B4-BE49-F238E27FC236}">
                <a16:creationId xmlns:a16="http://schemas.microsoft.com/office/drawing/2014/main" id="{E3449C39-6292-7368-04C0-205137CA6244}"/>
              </a:ext>
            </a:extLst>
          </p:cNvPr>
          <p:cNvSpPr/>
          <p:nvPr/>
        </p:nvSpPr>
        <p:spPr>
          <a:xfrm>
            <a:off x="8046167" y="5053041"/>
            <a:ext cx="2644298" cy="252626"/>
          </a:xfrm>
          <a:prstGeom prst="roundRect">
            <a:avLst/>
          </a:prstGeom>
          <a:solidFill>
            <a:schemeClr val="accent5">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1400" noProof="0" dirty="0">
                <a:solidFill>
                  <a:schemeClr val="tx1"/>
                </a:solidFill>
                <a:latin typeface="Arial" panose="020B0604020202020204" pitchFamily="34" charset="0"/>
                <a:cs typeface="Arial" panose="020B0604020202020204" pitchFamily="34" charset="0"/>
              </a:rPr>
              <a:t>Benzoyl peroxide</a:t>
            </a:r>
          </a:p>
        </p:txBody>
      </p:sp>
      <p:sp>
        <p:nvSpPr>
          <p:cNvPr id="8" name="Rectangle: Rounded Corners 54">
            <a:extLst>
              <a:ext uri="{FF2B5EF4-FFF2-40B4-BE49-F238E27FC236}">
                <a16:creationId xmlns:a16="http://schemas.microsoft.com/office/drawing/2014/main" id="{CFE0344F-C91D-593A-2D85-9F845176A2D4}"/>
              </a:ext>
            </a:extLst>
          </p:cNvPr>
          <p:cNvSpPr/>
          <p:nvPr/>
        </p:nvSpPr>
        <p:spPr>
          <a:xfrm>
            <a:off x="6885159" y="3399954"/>
            <a:ext cx="2664296" cy="252626"/>
          </a:xfrm>
          <a:prstGeom prst="roundRect">
            <a:avLst/>
          </a:prstGeom>
          <a:solidFill>
            <a:schemeClr val="accent5">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1400" noProof="0" dirty="0">
                <a:solidFill>
                  <a:schemeClr val="tx1"/>
                </a:solidFill>
                <a:latin typeface="Arial" panose="020B0604020202020204" pitchFamily="34" charset="0"/>
                <a:cs typeface="Arial" panose="020B0604020202020204" pitchFamily="34" charset="0"/>
              </a:rPr>
              <a:t>Azelaic </a:t>
            </a:r>
            <a:r>
              <a:rPr lang="en-GB" sz="1400" noProof="0" dirty="0" err="1">
                <a:solidFill>
                  <a:schemeClr val="tx1"/>
                </a:solidFill>
                <a:latin typeface="Arial" panose="020B0604020202020204" pitchFamily="34" charset="0"/>
                <a:cs typeface="Arial" panose="020B0604020202020204" pitchFamily="34" charset="0"/>
              </a:rPr>
              <a:t>acid</a:t>
            </a:r>
            <a:r>
              <a:rPr lang="en-GB" sz="1400" baseline="30000" noProof="0" dirty="0" err="1">
                <a:solidFill>
                  <a:schemeClr val="tx1"/>
                </a:solidFill>
                <a:latin typeface="Arial" panose="020B0604020202020204" pitchFamily="34" charset="0"/>
                <a:cs typeface="Arial" panose="020B0604020202020204" pitchFamily="34" charset="0"/>
              </a:rPr>
              <a:t>a</a:t>
            </a:r>
            <a:endParaRPr lang="en-GB" sz="1400" baseline="30000" noProof="0" dirty="0">
              <a:solidFill>
                <a:schemeClr val="tx1"/>
              </a:solidFill>
              <a:latin typeface="Arial" panose="020B0604020202020204" pitchFamily="34" charset="0"/>
              <a:cs typeface="Arial" panose="020B0604020202020204" pitchFamily="34" charset="0"/>
            </a:endParaRPr>
          </a:p>
        </p:txBody>
      </p:sp>
      <p:sp>
        <p:nvSpPr>
          <p:cNvPr id="10" name="Rectangle: Rounded Corners 54">
            <a:extLst>
              <a:ext uri="{FF2B5EF4-FFF2-40B4-BE49-F238E27FC236}">
                <a16:creationId xmlns:a16="http://schemas.microsoft.com/office/drawing/2014/main" id="{B8EA3DDA-FB95-C2FE-7539-FC5E86CFBBFB}"/>
              </a:ext>
            </a:extLst>
          </p:cNvPr>
          <p:cNvSpPr/>
          <p:nvPr/>
        </p:nvSpPr>
        <p:spPr>
          <a:xfrm>
            <a:off x="621165" y="3507864"/>
            <a:ext cx="2664296" cy="252626"/>
          </a:xfrm>
          <a:prstGeom prst="roundRect">
            <a:avLst/>
          </a:prstGeom>
          <a:solidFill>
            <a:schemeClr val="accent5">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1400" noProof="0" dirty="0">
                <a:solidFill>
                  <a:schemeClr val="tx1"/>
                </a:solidFill>
                <a:latin typeface="Arial" panose="020B0604020202020204" pitchFamily="34" charset="0"/>
                <a:cs typeface="Arial" panose="020B0604020202020204" pitchFamily="34" charset="0"/>
              </a:rPr>
              <a:t>Azelaic </a:t>
            </a:r>
            <a:r>
              <a:rPr lang="en-GB" sz="1400" noProof="0" dirty="0" err="1">
                <a:solidFill>
                  <a:schemeClr val="tx1"/>
                </a:solidFill>
                <a:latin typeface="Arial" panose="020B0604020202020204" pitchFamily="34" charset="0"/>
                <a:cs typeface="Arial" panose="020B0604020202020204" pitchFamily="34" charset="0"/>
              </a:rPr>
              <a:t>acid</a:t>
            </a:r>
            <a:r>
              <a:rPr lang="en-GB" sz="1400" baseline="30000" noProof="0" dirty="0" err="1">
                <a:solidFill>
                  <a:schemeClr val="tx1"/>
                </a:solidFill>
                <a:latin typeface="Arial" panose="020B0604020202020204" pitchFamily="34" charset="0"/>
                <a:cs typeface="Arial" panose="020B0604020202020204" pitchFamily="34" charset="0"/>
              </a:rPr>
              <a:t>a</a:t>
            </a:r>
            <a:endParaRPr lang="en-GB" sz="1400" baseline="30000" noProof="0" dirty="0">
              <a:solidFill>
                <a:schemeClr val="tx1"/>
              </a:solidFill>
              <a:latin typeface="Arial" panose="020B0604020202020204" pitchFamily="34" charset="0"/>
              <a:cs typeface="Arial" panose="020B0604020202020204" pitchFamily="34" charset="0"/>
            </a:endParaRPr>
          </a:p>
        </p:txBody>
      </p:sp>
      <p:sp>
        <p:nvSpPr>
          <p:cNvPr id="15" name="Rectangle: Rounded Corners 22">
            <a:extLst>
              <a:ext uri="{FF2B5EF4-FFF2-40B4-BE49-F238E27FC236}">
                <a16:creationId xmlns:a16="http://schemas.microsoft.com/office/drawing/2014/main" id="{B8235A43-F29C-CD90-5A13-4F0B97192BE9}"/>
              </a:ext>
            </a:extLst>
          </p:cNvPr>
          <p:cNvSpPr/>
          <p:nvPr/>
        </p:nvSpPr>
        <p:spPr>
          <a:xfrm>
            <a:off x="8046167" y="5374529"/>
            <a:ext cx="2644298" cy="252626"/>
          </a:xfrm>
          <a:prstGeom prst="roundRect">
            <a:avLst/>
          </a:prstGeom>
          <a:solidFill>
            <a:schemeClr val="accent5">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1400" noProof="0" dirty="0">
                <a:solidFill>
                  <a:schemeClr val="tx1"/>
                </a:solidFill>
                <a:latin typeface="Arial" panose="020B0604020202020204" pitchFamily="34" charset="0"/>
                <a:cs typeface="Arial" panose="020B0604020202020204" pitchFamily="34" charset="0"/>
              </a:rPr>
              <a:t>Antibiotics</a:t>
            </a:r>
          </a:p>
        </p:txBody>
      </p:sp>
      <p:sp>
        <p:nvSpPr>
          <p:cNvPr id="17" name="Rectangle: Rounded Corners 54">
            <a:extLst>
              <a:ext uri="{FF2B5EF4-FFF2-40B4-BE49-F238E27FC236}">
                <a16:creationId xmlns:a16="http://schemas.microsoft.com/office/drawing/2014/main" id="{7D76FDEB-B2C9-C3CA-91D3-883548A0666D}"/>
              </a:ext>
            </a:extLst>
          </p:cNvPr>
          <p:cNvSpPr/>
          <p:nvPr/>
        </p:nvSpPr>
        <p:spPr>
          <a:xfrm>
            <a:off x="8046167" y="5696654"/>
            <a:ext cx="2643978" cy="252626"/>
          </a:xfrm>
          <a:prstGeom prst="roundRect">
            <a:avLst/>
          </a:prstGeom>
          <a:solidFill>
            <a:schemeClr val="accent5">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1400" noProof="0" dirty="0">
                <a:solidFill>
                  <a:schemeClr val="tx1"/>
                </a:solidFill>
                <a:latin typeface="Arial" panose="020B0604020202020204" pitchFamily="34" charset="0"/>
                <a:cs typeface="Arial" panose="020B0604020202020204" pitchFamily="34" charset="0"/>
              </a:rPr>
              <a:t>Azelaic </a:t>
            </a:r>
            <a:r>
              <a:rPr lang="en-GB" sz="1400" noProof="0" dirty="0" err="1">
                <a:solidFill>
                  <a:schemeClr val="tx1"/>
                </a:solidFill>
                <a:latin typeface="Arial" panose="020B0604020202020204" pitchFamily="34" charset="0"/>
                <a:cs typeface="Arial" panose="020B0604020202020204" pitchFamily="34" charset="0"/>
              </a:rPr>
              <a:t>acid</a:t>
            </a:r>
            <a:r>
              <a:rPr lang="en-GB" sz="1400" baseline="30000" noProof="0" dirty="0" err="1">
                <a:solidFill>
                  <a:schemeClr val="tx1"/>
                </a:solidFill>
                <a:latin typeface="Arial" panose="020B0604020202020204" pitchFamily="34" charset="0"/>
                <a:cs typeface="Arial" panose="020B0604020202020204" pitchFamily="34" charset="0"/>
              </a:rPr>
              <a:t>a</a:t>
            </a:r>
            <a:endParaRPr lang="en-GB" sz="1400" baseline="30000" noProof="0" dirty="0">
              <a:solidFill>
                <a:schemeClr val="tx1"/>
              </a:solidFill>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FC19D058-54DE-ACF7-7F88-591A6E030966}"/>
              </a:ext>
            </a:extLst>
          </p:cNvPr>
          <p:cNvSpPr/>
          <p:nvPr/>
        </p:nvSpPr>
        <p:spPr>
          <a:xfrm>
            <a:off x="6880019" y="3714311"/>
            <a:ext cx="2659157" cy="542426"/>
          </a:xfrm>
          <a:prstGeom prst="roundRect">
            <a:avLst/>
          </a:prstGeom>
          <a:solidFill>
            <a:schemeClr val="accent5">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1400" noProof="0" dirty="0">
                <a:solidFill>
                  <a:schemeClr val="tx1"/>
                </a:solidFill>
                <a:latin typeface="Arial" panose="020B0604020202020204" pitchFamily="34" charset="0"/>
                <a:cs typeface="Arial" panose="020B0604020202020204" pitchFamily="34" charset="0"/>
              </a:rPr>
              <a:t>Topical anti-androgen (clascoterone)</a:t>
            </a:r>
          </a:p>
        </p:txBody>
      </p:sp>
      <p:sp>
        <p:nvSpPr>
          <p:cNvPr id="19" name="Rectangle: Rounded Corners 18">
            <a:extLst>
              <a:ext uri="{FF2B5EF4-FFF2-40B4-BE49-F238E27FC236}">
                <a16:creationId xmlns:a16="http://schemas.microsoft.com/office/drawing/2014/main" id="{2921C312-9460-F840-10E6-597C49B3F3DB}"/>
              </a:ext>
            </a:extLst>
          </p:cNvPr>
          <p:cNvSpPr/>
          <p:nvPr/>
        </p:nvSpPr>
        <p:spPr>
          <a:xfrm>
            <a:off x="3503712" y="5633651"/>
            <a:ext cx="1868400" cy="252000"/>
          </a:xfrm>
          <a:prstGeom prst="roundRect">
            <a:avLst/>
          </a:prstGeom>
          <a:solidFill>
            <a:srgbClr val="D7CBD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b="1" noProof="0" dirty="0">
                <a:solidFill>
                  <a:schemeClr val="tx1"/>
                </a:solidFill>
                <a:latin typeface="Arial" panose="020B0604020202020204" pitchFamily="34" charset="0"/>
                <a:cs typeface="Arial" panose="020B0604020202020204" pitchFamily="34" charset="0"/>
              </a:rPr>
              <a:t>Topical</a:t>
            </a:r>
          </a:p>
        </p:txBody>
      </p:sp>
    </p:spTree>
    <p:extLst>
      <p:ext uri="{BB962C8B-B14F-4D97-AF65-F5344CB8AC3E}">
        <p14:creationId xmlns:p14="http://schemas.microsoft.com/office/powerpoint/2010/main" val="4042667302"/>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94D950-FDE5-D8F3-7C10-499EB56C3048}"/>
            </a:ext>
          </a:extLst>
        </p:cNvPr>
        <p:cNvGrpSpPr/>
        <p:nvPr/>
      </p:nvGrpSpPr>
      <p:grpSpPr>
        <a:xfrm>
          <a:off x="0" y="0"/>
          <a:ext cx="0" cy="0"/>
          <a:chOff x="0" y="0"/>
          <a:chExt cx="0" cy="0"/>
        </a:xfrm>
      </p:grpSpPr>
      <p:pic>
        <p:nvPicPr>
          <p:cNvPr id="20" name="Picture 19">
            <a:extLst>
              <a:ext uri="{FF2B5EF4-FFF2-40B4-BE49-F238E27FC236}">
                <a16:creationId xmlns:a16="http://schemas.microsoft.com/office/drawing/2014/main" id="{A0937C2B-7CFB-69A6-3230-F29EF4F6E85A}"/>
              </a:ext>
            </a:extLst>
          </p:cNvPr>
          <p:cNvPicPr>
            <a:picLocks noChangeAspect="1"/>
          </p:cNvPicPr>
          <p:nvPr/>
        </p:nvPicPr>
        <p:blipFill>
          <a:blip r:embed="rId2"/>
          <a:stretch>
            <a:fillRect/>
          </a:stretch>
        </p:blipFill>
        <p:spPr>
          <a:xfrm>
            <a:off x="983432" y="435394"/>
            <a:ext cx="9722685" cy="5471224"/>
          </a:xfrm>
          <a:prstGeom prst="rect">
            <a:avLst/>
          </a:prstGeom>
        </p:spPr>
      </p:pic>
      <p:sp>
        <p:nvSpPr>
          <p:cNvPr id="21" name="Rectangle: Rounded Corners 20">
            <a:extLst>
              <a:ext uri="{FF2B5EF4-FFF2-40B4-BE49-F238E27FC236}">
                <a16:creationId xmlns:a16="http://schemas.microsoft.com/office/drawing/2014/main" id="{8A1525D5-68EB-E146-E138-B376EBD76C30}"/>
              </a:ext>
            </a:extLst>
          </p:cNvPr>
          <p:cNvSpPr/>
          <p:nvPr/>
        </p:nvSpPr>
        <p:spPr>
          <a:xfrm>
            <a:off x="6880813" y="2250139"/>
            <a:ext cx="2664296" cy="547610"/>
          </a:xfrm>
          <a:prstGeom prst="roundRect">
            <a:avLst/>
          </a:prstGeom>
          <a:solidFill>
            <a:srgbClr val="C5282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b="1" noProof="0" dirty="0">
                <a:solidFill>
                  <a:schemeClr val="bg1"/>
                </a:solidFill>
                <a:latin typeface="Arial" panose="020B0604020202020204" pitchFamily="34" charset="0"/>
                <a:cs typeface="Arial" panose="020B0604020202020204" pitchFamily="34" charset="0"/>
              </a:rPr>
              <a:t>Anti-inflammatory</a:t>
            </a:r>
            <a:r>
              <a:rPr lang="en-GB" b="1" baseline="30000" noProof="0" dirty="0">
                <a:solidFill>
                  <a:schemeClr val="bg1"/>
                </a:solidFill>
                <a:latin typeface="Arial" panose="020B0604020202020204" pitchFamily="34" charset="0"/>
                <a:cs typeface="Arial" panose="020B0604020202020204" pitchFamily="34" charset="0"/>
              </a:rPr>
              <a:t>3,4</a:t>
            </a:r>
            <a:endParaRPr lang="en-GB" baseline="30000" noProof="0" dirty="0">
              <a:solidFill>
                <a:schemeClr val="bg1"/>
              </a:solidFill>
              <a:latin typeface="Arial" panose="020B0604020202020204" pitchFamily="34" charset="0"/>
              <a:cs typeface="Arial" panose="020B0604020202020204" pitchFamily="34" charset="0"/>
            </a:endParaRPr>
          </a:p>
        </p:txBody>
      </p:sp>
      <p:sp>
        <p:nvSpPr>
          <p:cNvPr id="22" name="Rectangle: Rounded Corners 21">
            <a:extLst>
              <a:ext uri="{FF2B5EF4-FFF2-40B4-BE49-F238E27FC236}">
                <a16:creationId xmlns:a16="http://schemas.microsoft.com/office/drawing/2014/main" id="{54D0AA41-3097-FC6B-C6A9-1E68BF9E0EF0}"/>
              </a:ext>
            </a:extLst>
          </p:cNvPr>
          <p:cNvSpPr/>
          <p:nvPr/>
        </p:nvSpPr>
        <p:spPr>
          <a:xfrm>
            <a:off x="613197" y="3645024"/>
            <a:ext cx="2664296" cy="656830"/>
          </a:xfrm>
          <a:prstGeom prst="roundRect">
            <a:avLst/>
          </a:prstGeom>
          <a:solidFill>
            <a:srgbClr val="FEAB2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377" eaLnBrk="0" fontAlgn="base" hangingPunct="0">
              <a:spcBef>
                <a:spcPct val="0"/>
              </a:spcBef>
              <a:spcAft>
                <a:spcPct val="0"/>
              </a:spcAft>
              <a:defRPr/>
            </a:pPr>
            <a:r>
              <a:rPr lang="en-GB" b="1" noProof="0" dirty="0">
                <a:solidFill>
                  <a:srgbClr val="FFFFFF"/>
                </a:solidFill>
                <a:latin typeface="Arial" panose="020B0604020202020204" pitchFamily="34" charset="0"/>
                <a:cs typeface="Arial" panose="020B0604020202020204" pitchFamily="34" charset="0"/>
              </a:rPr>
              <a:t>Inhibit sebum</a:t>
            </a:r>
          </a:p>
          <a:p>
            <a:pPr algn="ctr" defTabSz="914377" eaLnBrk="0" fontAlgn="base" hangingPunct="0">
              <a:spcBef>
                <a:spcPct val="0"/>
              </a:spcBef>
              <a:spcAft>
                <a:spcPct val="0"/>
              </a:spcAft>
              <a:defRPr/>
            </a:pPr>
            <a:r>
              <a:rPr lang="en-GB" b="1" noProof="0" dirty="0">
                <a:solidFill>
                  <a:schemeClr val="bg1"/>
                </a:solidFill>
                <a:latin typeface="Arial" panose="020B0604020202020204" pitchFamily="34" charset="0"/>
                <a:cs typeface="Arial" panose="020B0604020202020204" pitchFamily="34" charset="0"/>
              </a:rPr>
              <a:t>production</a:t>
            </a:r>
            <a:r>
              <a:rPr lang="en-GB" b="1" baseline="30000" noProof="0" dirty="0">
                <a:solidFill>
                  <a:schemeClr val="bg1"/>
                </a:solidFill>
                <a:latin typeface="Arial" panose="020B0604020202020204" pitchFamily="34" charset="0"/>
                <a:cs typeface="Arial" panose="020B0604020202020204" pitchFamily="34" charset="0"/>
              </a:rPr>
              <a:t>2</a:t>
            </a:r>
          </a:p>
        </p:txBody>
      </p:sp>
      <p:sp>
        <p:nvSpPr>
          <p:cNvPr id="24" name="Rectangle: Rounded Corners 23">
            <a:extLst>
              <a:ext uri="{FF2B5EF4-FFF2-40B4-BE49-F238E27FC236}">
                <a16:creationId xmlns:a16="http://schemas.microsoft.com/office/drawing/2014/main" id="{F8AC9852-3F96-8B8A-A69D-F7DE1F91ACB5}"/>
              </a:ext>
            </a:extLst>
          </p:cNvPr>
          <p:cNvSpPr/>
          <p:nvPr/>
        </p:nvSpPr>
        <p:spPr>
          <a:xfrm>
            <a:off x="620183" y="2275372"/>
            <a:ext cx="2664296" cy="794887"/>
          </a:xfrm>
          <a:prstGeom prst="roundRect">
            <a:avLst/>
          </a:prstGeom>
          <a:solidFill>
            <a:srgbClr val="8F756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377" eaLnBrk="0" fontAlgn="base" hangingPunct="0">
              <a:spcBef>
                <a:spcPct val="0"/>
              </a:spcBef>
              <a:spcAft>
                <a:spcPct val="0"/>
              </a:spcAft>
              <a:defRPr/>
            </a:pPr>
            <a:r>
              <a:rPr lang="en-GB" b="1" noProof="0">
                <a:solidFill>
                  <a:srgbClr val="FFFFFF"/>
                </a:solidFill>
                <a:latin typeface="Arial" panose="020B0604020202020204" pitchFamily="34" charset="0"/>
                <a:cs typeface="Arial" panose="020B0604020202020204" pitchFamily="34" charset="0"/>
              </a:rPr>
              <a:t>Normalise follicular</a:t>
            </a:r>
          </a:p>
          <a:p>
            <a:pPr algn="ctr" defTabSz="914377" eaLnBrk="0" fontAlgn="base" hangingPunct="0">
              <a:spcBef>
                <a:spcPct val="0"/>
              </a:spcBef>
              <a:spcAft>
                <a:spcPct val="0"/>
              </a:spcAft>
              <a:defRPr/>
            </a:pPr>
            <a:r>
              <a:rPr lang="en-GB" b="1" noProof="0">
                <a:solidFill>
                  <a:schemeClr val="bg1"/>
                </a:solidFill>
                <a:latin typeface="Arial" panose="020B0604020202020204" pitchFamily="34" charset="0"/>
                <a:cs typeface="Arial" panose="020B0604020202020204" pitchFamily="34" charset="0"/>
              </a:rPr>
              <a:t>keratinisation</a:t>
            </a:r>
            <a:r>
              <a:rPr lang="en-GB" b="1" baseline="30000" noProof="0">
                <a:solidFill>
                  <a:schemeClr val="bg1"/>
                </a:solidFill>
                <a:latin typeface="Arial" panose="020B0604020202020204" pitchFamily="34" charset="0"/>
                <a:cs typeface="Arial" panose="020B0604020202020204" pitchFamily="34" charset="0"/>
              </a:rPr>
              <a:t>1</a:t>
            </a:r>
            <a:endParaRPr lang="en-GB" b="1" baseline="30000" noProof="0" dirty="0">
              <a:solidFill>
                <a:schemeClr val="bg1"/>
              </a:solidFill>
              <a:latin typeface="Arial" panose="020B0604020202020204" pitchFamily="34" charset="0"/>
              <a:cs typeface="Arial" panose="020B0604020202020204" pitchFamily="34" charset="0"/>
            </a:endParaRPr>
          </a:p>
        </p:txBody>
      </p:sp>
      <p:sp>
        <p:nvSpPr>
          <p:cNvPr id="29" name="Rectangle: Rounded Corners 1">
            <a:extLst>
              <a:ext uri="{FF2B5EF4-FFF2-40B4-BE49-F238E27FC236}">
                <a16:creationId xmlns:a16="http://schemas.microsoft.com/office/drawing/2014/main" id="{675F8B65-E34D-0A09-0A88-2B62CB02C8E2}"/>
              </a:ext>
            </a:extLst>
          </p:cNvPr>
          <p:cNvSpPr/>
          <p:nvPr/>
        </p:nvSpPr>
        <p:spPr>
          <a:xfrm>
            <a:off x="8041821" y="3962481"/>
            <a:ext cx="2664296" cy="547610"/>
          </a:xfrm>
          <a:prstGeom prst="roundRect">
            <a:avLst/>
          </a:prstGeom>
          <a:solidFill>
            <a:srgbClr val="59772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b="1" noProof="0" dirty="0">
                <a:solidFill>
                  <a:schemeClr val="bg1"/>
                </a:solidFill>
                <a:latin typeface="Arial" panose="020B0604020202020204" pitchFamily="34" charset="0"/>
                <a:cs typeface="Arial" panose="020B0604020202020204" pitchFamily="34" charset="0"/>
              </a:rPr>
              <a:t>Antibacterial</a:t>
            </a:r>
            <a:r>
              <a:rPr lang="en-GB" b="1" baseline="30000" noProof="0" dirty="0">
                <a:solidFill>
                  <a:schemeClr val="bg1"/>
                </a:solidFill>
                <a:latin typeface="Arial" panose="020B0604020202020204" pitchFamily="34" charset="0"/>
                <a:cs typeface="Arial" panose="020B0604020202020204" pitchFamily="34" charset="0"/>
              </a:rPr>
              <a:t>3,4</a:t>
            </a:r>
            <a:endParaRPr lang="en-GB" baseline="30000" noProof="0" dirty="0">
              <a:solidFill>
                <a:schemeClr val="bg1"/>
              </a:solidFill>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C239B902-8D19-674D-46BF-FADFC7D88E9B}"/>
              </a:ext>
            </a:extLst>
          </p:cNvPr>
          <p:cNvSpPr>
            <a:spLocks noGrp="1"/>
          </p:cNvSpPr>
          <p:nvPr>
            <p:ph type="title"/>
          </p:nvPr>
        </p:nvSpPr>
        <p:spPr>
          <a:xfrm>
            <a:off x="619125" y="258763"/>
            <a:ext cx="11453539" cy="865187"/>
          </a:xfrm>
        </p:spPr>
        <p:txBody>
          <a:bodyPr>
            <a:normAutofit fontScale="90000"/>
          </a:bodyPr>
          <a:lstStyle/>
          <a:p>
            <a:r>
              <a:rPr lang="en-GB" noProof="0" dirty="0"/>
              <a:t>Overview of systemic treatment options for acne vulgaris</a:t>
            </a:r>
            <a:br>
              <a:rPr lang="en-GB" sz="3100" noProof="0" dirty="0"/>
            </a:br>
            <a:r>
              <a:rPr lang="en-GB" sz="2400" spc="100" noProof="0" dirty="0">
                <a:solidFill>
                  <a:schemeClr val="accent1"/>
                </a:solidFill>
              </a:rPr>
              <a:t>How each therapy targets a key pathogenic factor</a:t>
            </a:r>
          </a:p>
        </p:txBody>
      </p:sp>
      <p:sp>
        <p:nvSpPr>
          <p:cNvPr id="4" name="Slide Number Placeholder 3">
            <a:extLst>
              <a:ext uri="{FF2B5EF4-FFF2-40B4-BE49-F238E27FC236}">
                <a16:creationId xmlns:a16="http://schemas.microsoft.com/office/drawing/2014/main" id="{B8DD720C-A11C-BFBC-ACC8-30C8C4BB458B}"/>
              </a:ext>
            </a:extLst>
          </p:cNvPr>
          <p:cNvSpPr>
            <a:spLocks noGrp="1"/>
          </p:cNvSpPr>
          <p:nvPr>
            <p:ph type="sldNum" sz="quarter" idx="4"/>
          </p:nvPr>
        </p:nvSpPr>
        <p:spPr>
          <a:xfrm>
            <a:off x="10800523" y="6428359"/>
            <a:ext cx="781877" cy="365125"/>
          </a:xfrm>
        </p:spPr>
        <p:txBody>
          <a:bodyPr/>
          <a:lstStyle/>
          <a:p>
            <a:fld id="{FCE43C0F-8A7B-3A4B-9DB5-B3472E36E833}" type="slidenum">
              <a:rPr lang="en-GB" noProof="0" smtClean="0"/>
              <a:pPr/>
              <a:t>31</a:t>
            </a:fld>
            <a:endParaRPr lang="en-GB" noProof="0" dirty="0"/>
          </a:p>
        </p:txBody>
      </p:sp>
      <p:sp>
        <p:nvSpPr>
          <p:cNvPr id="11" name="Content Placeholder 10">
            <a:extLst>
              <a:ext uri="{FF2B5EF4-FFF2-40B4-BE49-F238E27FC236}">
                <a16:creationId xmlns:a16="http://schemas.microsoft.com/office/drawing/2014/main" id="{18405A99-E0F0-E4BF-D03A-3CA7A3E4A206}"/>
              </a:ext>
            </a:extLst>
          </p:cNvPr>
          <p:cNvSpPr>
            <a:spLocks noGrp="1"/>
          </p:cNvSpPr>
          <p:nvPr>
            <p:ph sz="quarter" idx="15"/>
          </p:nvPr>
        </p:nvSpPr>
        <p:spPr>
          <a:xfrm>
            <a:off x="620183" y="6356351"/>
            <a:ext cx="10180339" cy="365125"/>
          </a:xfrm>
        </p:spPr>
        <p:txBody>
          <a:bodyPr anchor="b" anchorCtr="0"/>
          <a:lstStyle/>
          <a:p>
            <a:r>
              <a:rPr lang="en-GB" noProof="0" dirty="0">
                <a:solidFill>
                  <a:schemeClr val="tx2"/>
                </a:solidFill>
              </a:rPr>
              <a:t>1. Ganceviciene R, Zouboulis CC. J Dtsch Dermatol Ges. 2010;8 Suppl 1:S47-59; 2. Lam C, Zaenglein AL. Clin Dermatol. 2014;32(4):502-15; 3. Sutaria AH, et al. Acne Vulgaris. [Updated 2023 Aug 17]. In: StatPearls [Internet]. Treasure Island (FL): StatPearls Publishing; 2025 Jan-. Available </a:t>
            </a:r>
            <a:r>
              <a:rPr lang="en-GB" noProof="0" dirty="0">
                <a:solidFill>
                  <a:schemeClr val="tx2"/>
                </a:solidFill>
                <a:hlinkClick r:id="rId3">
                  <a:extLst>
                    <a:ext uri="{A12FA001-AC4F-418D-AE19-62706E023703}">
                      <ahyp:hlinkClr xmlns:ahyp="http://schemas.microsoft.com/office/drawing/2018/hyperlinkcolor" val="tx"/>
                    </a:ext>
                  </a:extLst>
                </a:hlinkClick>
              </a:rPr>
              <a:t>here</a:t>
            </a:r>
            <a:r>
              <a:rPr lang="en-GB" noProof="0" dirty="0">
                <a:solidFill>
                  <a:schemeClr val="tx2"/>
                </a:solidFill>
              </a:rPr>
              <a:t> (accessed June 2025); 4. Pile HD, et al. Isotretinoin. [Updated 2025 Mar 4]. In: StatPearls [Internet]. Treasure Island (FL): StatPearls Publishing; 2025 Jan-. Available </a:t>
            </a:r>
            <a:r>
              <a:rPr lang="en-GB" noProof="0" dirty="0">
                <a:solidFill>
                  <a:schemeClr val="tx2"/>
                </a:solidFill>
                <a:hlinkClick r:id="rId4">
                  <a:extLst>
                    <a:ext uri="{A12FA001-AC4F-418D-AE19-62706E023703}">
                      <ahyp:hlinkClr xmlns:ahyp="http://schemas.microsoft.com/office/drawing/2018/hyperlinkcolor" val="tx"/>
                    </a:ext>
                  </a:extLst>
                </a:hlinkClick>
              </a:rPr>
              <a:t>here</a:t>
            </a:r>
            <a:r>
              <a:rPr lang="en-GB" noProof="0" dirty="0">
                <a:solidFill>
                  <a:schemeClr val="tx2"/>
                </a:solidFill>
              </a:rPr>
              <a:t> (accessed June 2025); 5. Reynolds RV, et al. J Am Acad Dermatol. 2024;90(5):1006.e1-1006.e30</a:t>
            </a:r>
          </a:p>
        </p:txBody>
      </p:sp>
      <p:sp>
        <p:nvSpPr>
          <p:cNvPr id="25" name="Rectangle: Rounded Corners 24">
            <a:extLst>
              <a:ext uri="{FF2B5EF4-FFF2-40B4-BE49-F238E27FC236}">
                <a16:creationId xmlns:a16="http://schemas.microsoft.com/office/drawing/2014/main" id="{7629BABA-FF75-463F-3CA5-31FBF60A0E53}"/>
              </a:ext>
            </a:extLst>
          </p:cNvPr>
          <p:cNvSpPr/>
          <p:nvPr/>
        </p:nvSpPr>
        <p:spPr>
          <a:xfrm>
            <a:off x="3503712" y="5633651"/>
            <a:ext cx="1868400" cy="252000"/>
          </a:xfrm>
          <a:prstGeom prst="roundRect">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b="1" noProof="0" dirty="0">
                <a:solidFill>
                  <a:schemeClr val="tx1"/>
                </a:solidFill>
                <a:latin typeface="Arial" panose="020B0604020202020204" pitchFamily="34" charset="0"/>
                <a:cs typeface="Arial" panose="020B0604020202020204" pitchFamily="34" charset="0"/>
              </a:rPr>
              <a:t>Oral/systemic</a:t>
            </a:r>
          </a:p>
        </p:txBody>
      </p:sp>
      <p:sp>
        <p:nvSpPr>
          <p:cNvPr id="31" name="Rectangle: Rounded Corners 30">
            <a:extLst>
              <a:ext uri="{FF2B5EF4-FFF2-40B4-BE49-F238E27FC236}">
                <a16:creationId xmlns:a16="http://schemas.microsoft.com/office/drawing/2014/main" id="{D92C0121-3A52-9104-BD36-260E374DF3F4}"/>
              </a:ext>
            </a:extLst>
          </p:cNvPr>
          <p:cNvSpPr/>
          <p:nvPr/>
        </p:nvSpPr>
        <p:spPr>
          <a:xfrm>
            <a:off x="613197" y="3163129"/>
            <a:ext cx="2664296" cy="252626"/>
          </a:xfrm>
          <a:prstGeom prst="roundRect">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1400" noProof="0" dirty="0">
                <a:solidFill>
                  <a:schemeClr val="tx1"/>
                </a:solidFill>
                <a:latin typeface="Arial" panose="020B0604020202020204" pitchFamily="34" charset="0"/>
                <a:cs typeface="Arial" panose="020B0604020202020204" pitchFamily="34" charset="0"/>
              </a:rPr>
              <a:t>Oral retinoid (isotretinoin)</a:t>
            </a:r>
          </a:p>
        </p:txBody>
      </p:sp>
      <p:sp>
        <p:nvSpPr>
          <p:cNvPr id="55" name="Rectangle: Rounded Corners 54">
            <a:extLst>
              <a:ext uri="{FF2B5EF4-FFF2-40B4-BE49-F238E27FC236}">
                <a16:creationId xmlns:a16="http://schemas.microsoft.com/office/drawing/2014/main" id="{BA2BCF42-A3DE-0656-6AC4-6769A58D6109}"/>
              </a:ext>
            </a:extLst>
          </p:cNvPr>
          <p:cNvSpPr/>
          <p:nvPr/>
        </p:nvSpPr>
        <p:spPr>
          <a:xfrm>
            <a:off x="6880813" y="3246448"/>
            <a:ext cx="2664296" cy="252626"/>
          </a:xfrm>
          <a:prstGeom prst="roundRect">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1400" noProof="0" dirty="0">
                <a:solidFill>
                  <a:schemeClr val="tx1"/>
                </a:solidFill>
                <a:latin typeface="Arial" panose="020B0604020202020204" pitchFamily="34" charset="0"/>
                <a:cs typeface="Arial" panose="020B0604020202020204" pitchFamily="34" charset="0"/>
              </a:rPr>
              <a:t>Oral retinoid (isotretinoin)</a:t>
            </a:r>
          </a:p>
        </p:txBody>
      </p:sp>
      <p:sp>
        <p:nvSpPr>
          <p:cNvPr id="56" name="Rectangle: Rounded Corners 55">
            <a:extLst>
              <a:ext uri="{FF2B5EF4-FFF2-40B4-BE49-F238E27FC236}">
                <a16:creationId xmlns:a16="http://schemas.microsoft.com/office/drawing/2014/main" id="{40795301-3EA8-A377-C719-E0D2D00E65C3}"/>
              </a:ext>
            </a:extLst>
          </p:cNvPr>
          <p:cNvSpPr/>
          <p:nvPr/>
        </p:nvSpPr>
        <p:spPr>
          <a:xfrm>
            <a:off x="623392" y="4706871"/>
            <a:ext cx="2664296" cy="542426"/>
          </a:xfrm>
          <a:prstGeom prst="roundRect">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1400" noProof="0" dirty="0">
                <a:solidFill>
                  <a:schemeClr val="tx1"/>
                </a:solidFill>
                <a:latin typeface="Arial" panose="020B0604020202020204" pitchFamily="34" charset="0"/>
                <a:cs typeface="Arial" panose="020B0604020202020204" pitchFamily="34" charset="0"/>
              </a:rPr>
              <a:t>Oral anti-androgens (spironolactone)</a:t>
            </a:r>
          </a:p>
        </p:txBody>
      </p:sp>
      <p:sp>
        <p:nvSpPr>
          <p:cNvPr id="23" name="Rectangle: Rounded Corners 22">
            <a:extLst>
              <a:ext uri="{FF2B5EF4-FFF2-40B4-BE49-F238E27FC236}">
                <a16:creationId xmlns:a16="http://schemas.microsoft.com/office/drawing/2014/main" id="{FA3A42F2-589E-A3AC-9EE6-8B2CA26A182B}"/>
              </a:ext>
            </a:extLst>
          </p:cNvPr>
          <p:cNvSpPr/>
          <p:nvPr/>
        </p:nvSpPr>
        <p:spPr>
          <a:xfrm>
            <a:off x="6880813" y="2903558"/>
            <a:ext cx="2664296" cy="252626"/>
          </a:xfrm>
          <a:prstGeom prst="roundRect">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1400" noProof="0" dirty="0">
                <a:solidFill>
                  <a:schemeClr val="tx1"/>
                </a:solidFill>
                <a:latin typeface="Arial" panose="020B0604020202020204" pitchFamily="34" charset="0"/>
                <a:cs typeface="Arial" panose="020B0604020202020204" pitchFamily="34" charset="0"/>
              </a:rPr>
              <a:t>Antibiotics</a:t>
            </a:r>
          </a:p>
        </p:txBody>
      </p:sp>
      <p:sp>
        <p:nvSpPr>
          <p:cNvPr id="30" name="Rectangle: Rounded Corners 54">
            <a:extLst>
              <a:ext uri="{FF2B5EF4-FFF2-40B4-BE49-F238E27FC236}">
                <a16:creationId xmlns:a16="http://schemas.microsoft.com/office/drawing/2014/main" id="{BD811CE4-7278-82B5-18B6-5E746CADBF42}"/>
              </a:ext>
            </a:extLst>
          </p:cNvPr>
          <p:cNvSpPr/>
          <p:nvPr/>
        </p:nvSpPr>
        <p:spPr>
          <a:xfrm>
            <a:off x="8041821" y="4968212"/>
            <a:ext cx="2664296" cy="252626"/>
          </a:xfrm>
          <a:prstGeom prst="roundRect">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1400" noProof="0" dirty="0">
                <a:solidFill>
                  <a:schemeClr val="tx1"/>
                </a:solidFill>
                <a:latin typeface="Arial" panose="020B0604020202020204" pitchFamily="34" charset="0"/>
                <a:cs typeface="Arial" panose="020B0604020202020204" pitchFamily="34" charset="0"/>
              </a:rPr>
              <a:t>Oral retinoid (isotretinoin)</a:t>
            </a:r>
          </a:p>
        </p:txBody>
      </p:sp>
      <p:sp>
        <p:nvSpPr>
          <p:cNvPr id="33" name="Rectangle: Rounded Corners 22">
            <a:extLst>
              <a:ext uri="{FF2B5EF4-FFF2-40B4-BE49-F238E27FC236}">
                <a16:creationId xmlns:a16="http://schemas.microsoft.com/office/drawing/2014/main" id="{8AEFCEC6-CA20-D5E0-9729-F072C2423125}"/>
              </a:ext>
            </a:extLst>
          </p:cNvPr>
          <p:cNvSpPr/>
          <p:nvPr/>
        </p:nvSpPr>
        <p:spPr>
          <a:xfrm>
            <a:off x="8041821" y="4611648"/>
            <a:ext cx="2664296" cy="252626"/>
          </a:xfrm>
          <a:prstGeom prst="roundRect">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1400" noProof="0" dirty="0">
                <a:solidFill>
                  <a:schemeClr val="tx1"/>
                </a:solidFill>
                <a:latin typeface="Arial" panose="020B0604020202020204" pitchFamily="34" charset="0"/>
                <a:cs typeface="Arial" panose="020B0604020202020204" pitchFamily="34" charset="0"/>
              </a:rPr>
              <a:t>Antibiotics</a:t>
            </a:r>
          </a:p>
        </p:txBody>
      </p:sp>
      <p:sp>
        <p:nvSpPr>
          <p:cNvPr id="7" name="Rectangle: Rounded Corners 55">
            <a:extLst>
              <a:ext uri="{FF2B5EF4-FFF2-40B4-BE49-F238E27FC236}">
                <a16:creationId xmlns:a16="http://schemas.microsoft.com/office/drawing/2014/main" id="{8EAED722-F82B-09C9-8499-58A0205365FB}"/>
              </a:ext>
            </a:extLst>
          </p:cNvPr>
          <p:cNvSpPr/>
          <p:nvPr/>
        </p:nvSpPr>
        <p:spPr>
          <a:xfrm>
            <a:off x="623392" y="5343225"/>
            <a:ext cx="2664296" cy="542426"/>
          </a:xfrm>
          <a:prstGeom prst="roundRect">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1400" noProof="0" dirty="0">
                <a:solidFill>
                  <a:schemeClr val="tx1"/>
                </a:solidFill>
                <a:latin typeface="Arial" panose="020B0604020202020204" pitchFamily="34" charset="0"/>
                <a:cs typeface="Arial" panose="020B0604020202020204" pitchFamily="34" charset="0"/>
              </a:rPr>
              <a:t>Combined hormonal contraceptives</a:t>
            </a:r>
          </a:p>
        </p:txBody>
      </p:sp>
      <p:sp>
        <p:nvSpPr>
          <p:cNvPr id="8" name="Rectangle: Rounded Corners 30">
            <a:extLst>
              <a:ext uri="{FF2B5EF4-FFF2-40B4-BE49-F238E27FC236}">
                <a16:creationId xmlns:a16="http://schemas.microsoft.com/office/drawing/2014/main" id="{6708A40C-6AE2-F497-3CCF-659B9CFACF48}"/>
              </a:ext>
            </a:extLst>
          </p:cNvPr>
          <p:cNvSpPr/>
          <p:nvPr/>
        </p:nvSpPr>
        <p:spPr>
          <a:xfrm>
            <a:off x="619201" y="4379894"/>
            <a:ext cx="2664296" cy="252626"/>
          </a:xfrm>
          <a:prstGeom prst="roundRect">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1400" noProof="0" dirty="0">
                <a:solidFill>
                  <a:schemeClr val="tx1"/>
                </a:solidFill>
                <a:latin typeface="Arial" panose="020B0604020202020204" pitchFamily="34" charset="0"/>
                <a:cs typeface="Arial" panose="020B0604020202020204" pitchFamily="34" charset="0"/>
              </a:rPr>
              <a:t>Oral retinoid (isotretinoin)</a:t>
            </a:r>
          </a:p>
        </p:txBody>
      </p:sp>
    </p:spTree>
    <p:extLst>
      <p:ext uri="{BB962C8B-B14F-4D97-AF65-F5344CB8AC3E}">
        <p14:creationId xmlns:p14="http://schemas.microsoft.com/office/powerpoint/2010/main" val="3265574563"/>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8F8996-0E97-C1A3-7A78-EE63F08A47F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7C65600-F1CC-EF89-C893-14CD87056EA3}"/>
              </a:ext>
            </a:extLst>
          </p:cNvPr>
          <p:cNvSpPr>
            <a:spLocks noGrp="1"/>
          </p:cNvSpPr>
          <p:nvPr>
            <p:ph type="title"/>
          </p:nvPr>
        </p:nvSpPr>
        <p:spPr>
          <a:xfrm>
            <a:off x="619125" y="258763"/>
            <a:ext cx="10963275" cy="865187"/>
          </a:xfrm>
        </p:spPr>
        <p:txBody>
          <a:bodyPr>
            <a:normAutofit/>
          </a:bodyPr>
          <a:lstStyle/>
          <a:p>
            <a:r>
              <a:rPr lang="en-GB" noProof="0" dirty="0"/>
              <a:t>Topical retinoids (1/2)</a:t>
            </a:r>
            <a:br>
              <a:rPr lang="en-GB" noProof="0" dirty="0"/>
            </a:br>
            <a:r>
              <a:rPr lang="en-GB" sz="2200" spc="100" noProof="0" dirty="0">
                <a:solidFill>
                  <a:schemeClr val="accent1"/>
                </a:solidFill>
              </a:rPr>
              <a:t>Tretinoin, Adapalene, Tazarotene AND TRIFAROTENE</a:t>
            </a:r>
            <a:r>
              <a:rPr lang="en-GB" sz="2200" cap="none" spc="100" baseline="30000" noProof="0" dirty="0">
                <a:solidFill>
                  <a:schemeClr val="accent1"/>
                </a:solidFill>
              </a:rPr>
              <a:t>a</a:t>
            </a:r>
            <a:endParaRPr lang="en-GB" sz="2200" spc="100" baseline="30000" noProof="0" dirty="0">
              <a:solidFill>
                <a:schemeClr val="accent1"/>
              </a:solidFill>
            </a:endParaRPr>
          </a:p>
        </p:txBody>
      </p:sp>
      <p:sp>
        <p:nvSpPr>
          <p:cNvPr id="4" name="Slide Number Placeholder 3">
            <a:extLst>
              <a:ext uri="{FF2B5EF4-FFF2-40B4-BE49-F238E27FC236}">
                <a16:creationId xmlns:a16="http://schemas.microsoft.com/office/drawing/2014/main" id="{D07FCACB-1301-BC27-F776-405E2CEFBDAE}"/>
              </a:ext>
            </a:extLst>
          </p:cNvPr>
          <p:cNvSpPr>
            <a:spLocks noGrp="1"/>
          </p:cNvSpPr>
          <p:nvPr>
            <p:ph type="sldNum" sz="quarter" idx="4"/>
          </p:nvPr>
        </p:nvSpPr>
        <p:spPr>
          <a:xfrm>
            <a:off x="10800523" y="6428359"/>
            <a:ext cx="781877" cy="365125"/>
          </a:xfrm>
        </p:spPr>
        <p:txBody>
          <a:bodyPr/>
          <a:lstStyle/>
          <a:p>
            <a:fld id="{FCE43C0F-8A7B-3A4B-9DB5-B3472E36E833}" type="slidenum">
              <a:rPr lang="en-GB" noProof="0" smtClean="0"/>
              <a:pPr/>
              <a:t>32</a:t>
            </a:fld>
            <a:endParaRPr lang="en-GB" noProof="0" dirty="0"/>
          </a:p>
        </p:txBody>
      </p:sp>
      <p:sp>
        <p:nvSpPr>
          <p:cNvPr id="11" name="Content Placeholder 10">
            <a:extLst>
              <a:ext uri="{FF2B5EF4-FFF2-40B4-BE49-F238E27FC236}">
                <a16:creationId xmlns:a16="http://schemas.microsoft.com/office/drawing/2014/main" id="{421D4664-5157-5E7B-B457-997BD6E6132A}"/>
              </a:ext>
            </a:extLst>
          </p:cNvPr>
          <p:cNvSpPr>
            <a:spLocks noGrp="1"/>
          </p:cNvSpPr>
          <p:nvPr>
            <p:ph sz="quarter" idx="15"/>
          </p:nvPr>
        </p:nvSpPr>
        <p:spPr>
          <a:xfrm>
            <a:off x="620183" y="6356351"/>
            <a:ext cx="10180339" cy="365125"/>
          </a:xfrm>
        </p:spPr>
        <p:txBody>
          <a:bodyPr anchor="b" anchorCtr="0"/>
          <a:lstStyle/>
          <a:p>
            <a:r>
              <a:rPr lang="en-GB" baseline="30000" noProof="0" dirty="0">
                <a:solidFill>
                  <a:schemeClr val="tx2"/>
                </a:solidFill>
              </a:rPr>
              <a:t>a</a:t>
            </a:r>
            <a:r>
              <a:rPr lang="en-GB" noProof="0" dirty="0">
                <a:solidFill>
                  <a:schemeClr val="tx2"/>
                </a:solidFill>
              </a:rPr>
              <a:t> May vary according to country</a:t>
            </a:r>
          </a:p>
          <a:p>
            <a:r>
              <a:rPr lang="en-GB" noProof="0" dirty="0">
                <a:solidFill>
                  <a:schemeClr val="tx2"/>
                </a:solidFill>
              </a:rPr>
              <a:t>1. Baldwin H, et al. Am J Clin Dermatol. 2021;22(3):315-327; 2. Leyden J, et al. Dermatol Ther (Heidelb). 2017;7(3):293-304; 3. Tu P, et al. J Eur Acad Dermatol Venereol. 2001;15 Suppl 3:31-6; 4. Han G, et al. J Clin Aesthet Dermatol. 2020;13:E59-E65; 5. Annunziata MC, et al. Dermatol Ther (Heidelb). 2025;15(2):245-264; 6. Motamedi M, et al. J Cutan Med Surg. 2022;26(1):71-78; 7. Dreno B. Drugs. 2004;64:2389-97; 8. Zhang B, et al. Biomed Sermatol 3, 4 (2019); 9. Dessinioti C, Katsambas A. Dermatol Ther (Heidelb). 2024;14(1):31-44</a:t>
            </a:r>
          </a:p>
        </p:txBody>
      </p:sp>
      <p:sp>
        <p:nvSpPr>
          <p:cNvPr id="2" name="Content Placeholder 1">
            <a:extLst>
              <a:ext uri="{FF2B5EF4-FFF2-40B4-BE49-F238E27FC236}">
                <a16:creationId xmlns:a16="http://schemas.microsoft.com/office/drawing/2014/main" id="{708962BC-992C-FA4C-527A-5AFE00DDFC15}"/>
              </a:ext>
            </a:extLst>
          </p:cNvPr>
          <p:cNvSpPr>
            <a:spLocks noGrp="1"/>
          </p:cNvSpPr>
          <p:nvPr>
            <p:ph sz="quarter" idx="12"/>
          </p:nvPr>
        </p:nvSpPr>
        <p:spPr>
          <a:xfrm>
            <a:off x="620713" y="2996952"/>
            <a:ext cx="10963275" cy="2664296"/>
          </a:xfrm>
        </p:spPr>
        <p:txBody>
          <a:bodyPr>
            <a:normAutofit fontScale="85000" lnSpcReduction="20000"/>
          </a:bodyPr>
          <a:lstStyle/>
          <a:p>
            <a:pPr marL="0" indent="0">
              <a:lnSpc>
                <a:spcPct val="120000"/>
              </a:lnSpc>
              <a:buNone/>
            </a:pPr>
            <a:r>
              <a:rPr lang="en-GB" b="1" noProof="0" dirty="0">
                <a:solidFill>
                  <a:schemeClr val="accent1"/>
                </a:solidFill>
              </a:rPr>
              <a:t>Mode of action</a:t>
            </a:r>
          </a:p>
          <a:p>
            <a:pPr>
              <a:lnSpc>
                <a:spcPct val="120000"/>
              </a:lnSpc>
            </a:pPr>
            <a:r>
              <a:rPr lang="en-GB" noProof="0" dirty="0"/>
              <a:t>Primary: </a:t>
            </a:r>
            <a:r>
              <a:rPr lang="en-GB" b="1" noProof="0" dirty="0">
                <a:solidFill>
                  <a:schemeClr val="accent1"/>
                </a:solidFill>
              </a:rPr>
              <a:t>Desquamation &amp; normalise keratinization. </a:t>
            </a:r>
            <a:r>
              <a:rPr lang="en-GB" noProof="0" dirty="0"/>
              <a:t>Promote shedding of abnormal epithelium, altering microclimate in </a:t>
            </a:r>
            <a:r>
              <a:rPr lang="en-GB" noProof="0" dirty="0">
                <a:solidFill>
                  <a:schemeClr val="tx2"/>
                </a:solidFill>
              </a:rPr>
              <a:t>microcomedones</a:t>
            </a:r>
            <a:r>
              <a:rPr lang="en-GB" baseline="30000" noProof="0" dirty="0">
                <a:solidFill>
                  <a:schemeClr val="tx2"/>
                </a:solidFill>
              </a:rPr>
              <a:t>1,2,6</a:t>
            </a:r>
          </a:p>
          <a:p>
            <a:pPr>
              <a:lnSpc>
                <a:spcPct val="120000"/>
              </a:lnSpc>
            </a:pPr>
            <a:r>
              <a:rPr lang="en-GB" noProof="0" dirty="0">
                <a:solidFill>
                  <a:schemeClr val="tx2"/>
                </a:solidFill>
              </a:rPr>
              <a:t>Resolves mature comedones and prevents the formation of new ones</a:t>
            </a:r>
            <a:r>
              <a:rPr lang="en-GB" baseline="30000" noProof="0" dirty="0">
                <a:solidFill>
                  <a:schemeClr val="tx2"/>
                </a:solidFill>
              </a:rPr>
              <a:t>6</a:t>
            </a:r>
            <a:r>
              <a:rPr lang="en-GB" noProof="0" dirty="0">
                <a:solidFill>
                  <a:schemeClr val="tx2"/>
                </a:solidFill>
              </a:rPr>
              <a:t> </a:t>
            </a:r>
          </a:p>
          <a:p>
            <a:pPr>
              <a:lnSpc>
                <a:spcPct val="120000"/>
              </a:lnSpc>
            </a:pPr>
            <a:r>
              <a:rPr lang="en-GB" noProof="0" dirty="0">
                <a:solidFill>
                  <a:schemeClr val="tx2"/>
                </a:solidFill>
              </a:rPr>
              <a:t>Enhances the penetration and effectiveness of other topical treatments like antibiotics</a:t>
            </a:r>
            <a:r>
              <a:rPr lang="en-GB" baseline="30000" noProof="0" dirty="0">
                <a:solidFill>
                  <a:schemeClr val="tx2"/>
                </a:solidFill>
              </a:rPr>
              <a:t>7</a:t>
            </a:r>
          </a:p>
          <a:p>
            <a:pPr>
              <a:lnSpc>
                <a:spcPct val="120000"/>
              </a:lnSpc>
            </a:pPr>
            <a:r>
              <a:rPr lang="en-GB" noProof="0" dirty="0">
                <a:solidFill>
                  <a:schemeClr val="tx2"/>
                </a:solidFill>
              </a:rPr>
              <a:t>Reduces inflammation by activating TLR-2 (Toll-like receptor 2), reducing acne-related redness and swelling</a:t>
            </a:r>
            <a:r>
              <a:rPr lang="en-GB" baseline="30000" noProof="0" dirty="0">
                <a:solidFill>
                  <a:schemeClr val="tx2"/>
                </a:solidFill>
              </a:rPr>
              <a:t>8</a:t>
            </a:r>
          </a:p>
          <a:p>
            <a:pPr>
              <a:lnSpc>
                <a:spcPct val="120000"/>
              </a:lnSpc>
            </a:pPr>
            <a:r>
              <a:rPr lang="en-GB" noProof="0" dirty="0">
                <a:solidFill>
                  <a:schemeClr val="tx2"/>
                </a:solidFill>
              </a:rPr>
              <a:t>No direct antibacterial effect: Makes follicles more accessible to antimicrobials, creating synergistic effects</a:t>
            </a:r>
            <a:r>
              <a:rPr lang="en-GB" baseline="30000" noProof="0" dirty="0">
                <a:solidFill>
                  <a:schemeClr val="tx2"/>
                </a:solidFill>
              </a:rPr>
              <a:t>2,6,9</a:t>
            </a:r>
          </a:p>
        </p:txBody>
      </p:sp>
      <p:sp>
        <p:nvSpPr>
          <p:cNvPr id="17" name="Chevron 16">
            <a:extLst>
              <a:ext uri="{FF2B5EF4-FFF2-40B4-BE49-F238E27FC236}">
                <a16:creationId xmlns:a16="http://schemas.microsoft.com/office/drawing/2014/main" id="{80EF6689-33FC-2D2D-A8C6-216CC1A2624E}"/>
              </a:ext>
            </a:extLst>
          </p:cNvPr>
          <p:cNvSpPr/>
          <p:nvPr/>
        </p:nvSpPr>
        <p:spPr>
          <a:xfrm>
            <a:off x="407368" y="1256367"/>
            <a:ext cx="1982840" cy="390283"/>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lgn="ctr"/>
            <a:r>
              <a:rPr lang="en-GB" sz="1800" kern="1200" noProof="0" dirty="0">
                <a:latin typeface="Arial" panose="020B0604020202020204" pitchFamily="34" charset="0"/>
                <a:cs typeface="Arial" panose="020B0604020202020204" pitchFamily="34" charset="0"/>
              </a:rPr>
              <a:t>1960s</a:t>
            </a:r>
          </a:p>
        </p:txBody>
      </p:sp>
      <p:sp>
        <p:nvSpPr>
          <p:cNvPr id="34" name="Chevron 33">
            <a:extLst>
              <a:ext uri="{FF2B5EF4-FFF2-40B4-BE49-F238E27FC236}">
                <a16:creationId xmlns:a16="http://schemas.microsoft.com/office/drawing/2014/main" id="{CFB55AE7-887D-92F4-0456-D48634015E99}"/>
              </a:ext>
            </a:extLst>
          </p:cNvPr>
          <p:cNvSpPr/>
          <p:nvPr/>
        </p:nvSpPr>
        <p:spPr>
          <a:xfrm>
            <a:off x="2192101" y="1256367"/>
            <a:ext cx="1982840" cy="390283"/>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lgn="ctr"/>
            <a:r>
              <a:rPr lang="en-GB" sz="1800" kern="1200" noProof="0" dirty="0">
                <a:latin typeface="Arial" panose="020B0604020202020204" pitchFamily="34" charset="0"/>
                <a:cs typeface="Arial" panose="020B0604020202020204" pitchFamily="34" charset="0"/>
              </a:rPr>
              <a:t>1970s</a:t>
            </a:r>
          </a:p>
        </p:txBody>
      </p:sp>
      <p:sp>
        <p:nvSpPr>
          <p:cNvPr id="35" name="Chevron 34">
            <a:extLst>
              <a:ext uri="{FF2B5EF4-FFF2-40B4-BE49-F238E27FC236}">
                <a16:creationId xmlns:a16="http://schemas.microsoft.com/office/drawing/2014/main" id="{EC60E794-6659-4571-E726-2C4D0884D5C0}"/>
              </a:ext>
            </a:extLst>
          </p:cNvPr>
          <p:cNvSpPr/>
          <p:nvPr/>
        </p:nvSpPr>
        <p:spPr>
          <a:xfrm>
            <a:off x="3976834" y="1256367"/>
            <a:ext cx="1982840" cy="390283"/>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lgn="ctr"/>
            <a:r>
              <a:rPr lang="en-GB" sz="1800" kern="1200" noProof="0" dirty="0">
                <a:latin typeface="Arial" panose="020B0604020202020204" pitchFamily="34" charset="0"/>
                <a:cs typeface="Arial" panose="020B0604020202020204" pitchFamily="34" charset="0"/>
              </a:rPr>
              <a:t>1980s</a:t>
            </a:r>
          </a:p>
        </p:txBody>
      </p:sp>
      <p:sp>
        <p:nvSpPr>
          <p:cNvPr id="36" name="Chevron 35">
            <a:extLst>
              <a:ext uri="{FF2B5EF4-FFF2-40B4-BE49-F238E27FC236}">
                <a16:creationId xmlns:a16="http://schemas.microsoft.com/office/drawing/2014/main" id="{9F2C4324-5515-90C8-5AF3-0016AB8F9CC0}"/>
              </a:ext>
            </a:extLst>
          </p:cNvPr>
          <p:cNvSpPr/>
          <p:nvPr/>
        </p:nvSpPr>
        <p:spPr>
          <a:xfrm>
            <a:off x="5761567" y="1256367"/>
            <a:ext cx="1982840" cy="390283"/>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lgn="ctr"/>
            <a:r>
              <a:rPr lang="en-GB" sz="1800" kern="1200" noProof="0" dirty="0">
                <a:latin typeface="Arial" panose="020B0604020202020204" pitchFamily="34" charset="0"/>
                <a:cs typeface="Arial" panose="020B0604020202020204" pitchFamily="34" charset="0"/>
              </a:rPr>
              <a:t>1990s</a:t>
            </a:r>
          </a:p>
        </p:txBody>
      </p:sp>
      <p:sp>
        <p:nvSpPr>
          <p:cNvPr id="37" name="Chevron 36">
            <a:extLst>
              <a:ext uri="{FF2B5EF4-FFF2-40B4-BE49-F238E27FC236}">
                <a16:creationId xmlns:a16="http://schemas.microsoft.com/office/drawing/2014/main" id="{5D255B68-A19A-316A-D1E9-F4D4EE60642C}"/>
              </a:ext>
            </a:extLst>
          </p:cNvPr>
          <p:cNvSpPr/>
          <p:nvPr/>
        </p:nvSpPr>
        <p:spPr>
          <a:xfrm>
            <a:off x="7546300" y="1256367"/>
            <a:ext cx="1982840" cy="390283"/>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lgn="ctr"/>
            <a:r>
              <a:rPr lang="en-GB" sz="1800" kern="1200" noProof="0" dirty="0">
                <a:latin typeface="Arial" panose="020B0604020202020204" pitchFamily="34" charset="0"/>
                <a:cs typeface="Arial" panose="020B0604020202020204" pitchFamily="34" charset="0"/>
              </a:rPr>
              <a:t>2000s</a:t>
            </a:r>
          </a:p>
        </p:txBody>
      </p:sp>
      <p:sp>
        <p:nvSpPr>
          <p:cNvPr id="38" name="Chevron 37">
            <a:extLst>
              <a:ext uri="{FF2B5EF4-FFF2-40B4-BE49-F238E27FC236}">
                <a16:creationId xmlns:a16="http://schemas.microsoft.com/office/drawing/2014/main" id="{FF2C8ADA-D813-1D29-404A-983F5E7244E6}"/>
              </a:ext>
            </a:extLst>
          </p:cNvPr>
          <p:cNvSpPr/>
          <p:nvPr/>
        </p:nvSpPr>
        <p:spPr>
          <a:xfrm>
            <a:off x="9331031" y="1256367"/>
            <a:ext cx="1982840" cy="390283"/>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lgn="ctr"/>
            <a:r>
              <a:rPr lang="en-GB" sz="1800" kern="1200" noProof="0" dirty="0">
                <a:latin typeface="Arial" panose="020B0604020202020204" pitchFamily="34" charset="0"/>
                <a:cs typeface="Arial" panose="020B0604020202020204" pitchFamily="34" charset="0"/>
              </a:rPr>
              <a:t>2010s</a:t>
            </a:r>
          </a:p>
        </p:txBody>
      </p:sp>
      <p:sp>
        <p:nvSpPr>
          <p:cNvPr id="39" name="TextBox 38">
            <a:extLst>
              <a:ext uri="{FF2B5EF4-FFF2-40B4-BE49-F238E27FC236}">
                <a16:creationId xmlns:a16="http://schemas.microsoft.com/office/drawing/2014/main" id="{EC29AF08-75CD-55DA-E8F1-E9A99DFFC88A}"/>
              </a:ext>
            </a:extLst>
          </p:cNvPr>
          <p:cNvSpPr txBox="1"/>
          <p:nvPr/>
        </p:nvSpPr>
        <p:spPr>
          <a:xfrm>
            <a:off x="1199456" y="1779067"/>
            <a:ext cx="2178695" cy="738664"/>
          </a:xfrm>
          <a:prstGeom prst="rect">
            <a:avLst/>
          </a:prstGeom>
          <a:noFill/>
        </p:spPr>
        <p:txBody>
          <a:bodyPr wrap="square" lIns="0" rtlCol="0">
            <a:spAutoFit/>
          </a:bodyPr>
          <a:lstStyle/>
          <a:p>
            <a:pPr lvl="0">
              <a:buNone/>
            </a:pPr>
            <a:r>
              <a:rPr lang="en-GB" sz="1400" b="1" noProof="0" dirty="0">
                <a:solidFill>
                  <a:schemeClr val="tx2"/>
                </a:solidFill>
                <a:latin typeface="Arial" panose="020B0604020202020204" pitchFamily="34" charset="0"/>
                <a:cs typeface="Arial" panose="020B0604020202020204" pitchFamily="34" charset="0"/>
              </a:rPr>
              <a:t>Tretinoin (retinoic acid)</a:t>
            </a:r>
            <a:r>
              <a:rPr lang="en-GB" sz="1400" b="1" baseline="30000" noProof="0" dirty="0">
                <a:solidFill>
                  <a:schemeClr val="tx2"/>
                </a:solidFill>
                <a:latin typeface="Arial" panose="020B0604020202020204" pitchFamily="34" charset="0"/>
                <a:cs typeface="Arial" panose="020B0604020202020204" pitchFamily="34" charset="0"/>
              </a:rPr>
              <a:t>1</a:t>
            </a:r>
          </a:p>
          <a:p>
            <a:pPr marL="185738" lvl="0" indent="-185738">
              <a:buClr>
                <a:schemeClr val="accent1"/>
              </a:buClr>
              <a:buFont typeface="Arial" panose="020B0604020202020204" pitchFamily="34" charset="0"/>
              <a:buChar char="•"/>
            </a:pPr>
            <a:r>
              <a:rPr lang="en-GB" sz="1400" noProof="0" dirty="0">
                <a:solidFill>
                  <a:srgbClr val="505050"/>
                </a:solidFill>
                <a:latin typeface="Arial" panose="020B0604020202020204" pitchFamily="34" charset="0"/>
                <a:cs typeface="Arial" panose="020B0604020202020204" pitchFamily="34" charset="0"/>
              </a:rPr>
              <a:t>Strong comedolytic effect</a:t>
            </a:r>
            <a:r>
              <a:rPr lang="en-GB" sz="1400" baseline="30000" noProof="0" dirty="0">
                <a:solidFill>
                  <a:srgbClr val="505050"/>
                </a:solidFill>
                <a:latin typeface="Arial" panose="020B0604020202020204" pitchFamily="34" charset="0"/>
                <a:cs typeface="Arial" panose="020B0604020202020204" pitchFamily="34" charset="0"/>
              </a:rPr>
              <a:t>2</a:t>
            </a:r>
          </a:p>
        </p:txBody>
      </p:sp>
      <p:sp>
        <p:nvSpPr>
          <p:cNvPr id="40" name="TextBox 39">
            <a:extLst>
              <a:ext uri="{FF2B5EF4-FFF2-40B4-BE49-F238E27FC236}">
                <a16:creationId xmlns:a16="http://schemas.microsoft.com/office/drawing/2014/main" id="{A379108A-DCC0-FD42-BD75-448CFBEA3E68}"/>
              </a:ext>
            </a:extLst>
          </p:cNvPr>
          <p:cNvSpPr txBox="1"/>
          <p:nvPr/>
        </p:nvSpPr>
        <p:spPr>
          <a:xfrm>
            <a:off x="4799856" y="1779067"/>
            <a:ext cx="1982840" cy="1384995"/>
          </a:xfrm>
          <a:prstGeom prst="rect">
            <a:avLst/>
          </a:prstGeom>
          <a:noFill/>
        </p:spPr>
        <p:txBody>
          <a:bodyPr wrap="square" rtlCol="0">
            <a:spAutoFit/>
          </a:bodyPr>
          <a:lstStyle/>
          <a:p>
            <a:pPr lvl="0">
              <a:buNone/>
            </a:pPr>
            <a:r>
              <a:rPr lang="en-GB" sz="1400" b="1" noProof="0" dirty="0">
                <a:solidFill>
                  <a:schemeClr val="tx2"/>
                </a:solidFill>
                <a:latin typeface="Arial" panose="020B0604020202020204" pitchFamily="34" charset="0"/>
                <a:cs typeface="Arial" panose="020B0604020202020204" pitchFamily="34" charset="0"/>
              </a:rPr>
              <a:t>Adapalene (1996)</a:t>
            </a:r>
            <a:r>
              <a:rPr lang="en-GB" sz="1400" b="1" baseline="30000" noProof="0" dirty="0">
                <a:solidFill>
                  <a:schemeClr val="tx2"/>
                </a:solidFill>
                <a:latin typeface="Arial" panose="020B0604020202020204" pitchFamily="34" charset="0"/>
                <a:cs typeface="Arial" panose="020B0604020202020204" pitchFamily="34" charset="0"/>
              </a:rPr>
              <a:t>1</a:t>
            </a:r>
          </a:p>
          <a:p>
            <a:pPr marL="185738" indent="-185738">
              <a:buClr>
                <a:schemeClr val="accent1"/>
              </a:buClr>
              <a:buFont typeface="Arial" panose="020B0604020202020204" pitchFamily="34" charset="0"/>
              <a:buChar char="•"/>
            </a:pPr>
            <a:r>
              <a:rPr lang="en-GB" sz="1400" noProof="0" dirty="0">
                <a:solidFill>
                  <a:srgbClr val="505050"/>
                </a:solidFill>
                <a:latin typeface="Arial" panose="020B0604020202020204" pitchFamily="34" charset="0"/>
                <a:cs typeface="Arial" panose="020B0604020202020204" pitchFamily="34" charset="0"/>
              </a:rPr>
              <a:t>Same efficacy as tretinoin, less irritating. Commonly used for acne management</a:t>
            </a:r>
            <a:r>
              <a:rPr lang="en-GB" sz="1400" baseline="30000" noProof="0" dirty="0">
                <a:solidFill>
                  <a:srgbClr val="505050"/>
                </a:solidFill>
                <a:latin typeface="Arial" panose="020B0604020202020204" pitchFamily="34" charset="0"/>
                <a:cs typeface="Arial" panose="020B0604020202020204" pitchFamily="34" charset="0"/>
              </a:rPr>
              <a:t>3</a:t>
            </a:r>
          </a:p>
        </p:txBody>
      </p:sp>
      <p:sp>
        <p:nvSpPr>
          <p:cNvPr id="41" name="TextBox 40">
            <a:extLst>
              <a:ext uri="{FF2B5EF4-FFF2-40B4-BE49-F238E27FC236}">
                <a16:creationId xmlns:a16="http://schemas.microsoft.com/office/drawing/2014/main" id="{D8E72192-AA5C-ED78-796C-A091EA6E2796}"/>
              </a:ext>
            </a:extLst>
          </p:cNvPr>
          <p:cNvSpPr txBox="1"/>
          <p:nvPr/>
        </p:nvSpPr>
        <p:spPr>
          <a:xfrm>
            <a:off x="7273940" y="1779067"/>
            <a:ext cx="1982840" cy="738664"/>
          </a:xfrm>
          <a:prstGeom prst="rect">
            <a:avLst/>
          </a:prstGeom>
          <a:noFill/>
        </p:spPr>
        <p:txBody>
          <a:bodyPr wrap="square" rtlCol="0">
            <a:spAutoFit/>
          </a:bodyPr>
          <a:lstStyle/>
          <a:p>
            <a:r>
              <a:rPr lang="en-GB" sz="1400" b="1" kern="1200" noProof="0" dirty="0">
                <a:solidFill>
                  <a:schemeClr val="tx2"/>
                </a:solidFill>
                <a:latin typeface="Arial" panose="020B0604020202020204" pitchFamily="34" charset="0"/>
                <a:ea typeface="+mn-ea"/>
                <a:cs typeface="Arial" panose="020B0604020202020204" pitchFamily="34" charset="0"/>
              </a:rPr>
              <a:t>Tazarotene</a:t>
            </a:r>
            <a:r>
              <a:rPr lang="en-GB" sz="1400" b="1" noProof="0" dirty="0">
                <a:solidFill>
                  <a:schemeClr val="tx2"/>
                </a:solidFill>
                <a:latin typeface="Arial" panose="020B0604020202020204" pitchFamily="34" charset="0"/>
                <a:cs typeface="Arial" panose="020B0604020202020204" pitchFamily="34" charset="0"/>
              </a:rPr>
              <a:t> (1997)</a:t>
            </a:r>
            <a:r>
              <a:rPr lang="en-GB" sz="1400" b="1" baseline="30000" noProof="0" dirty="0">
                <a:solidFill>
                  <a:schemeClr val="tx2"/>
                </a:solidFill>
                <a:latin typeface="Arial" panose="020B0604020202020204" pitchFamily="34" charset="0"/>
                <a:cs typeface="Arial" panose="020B0604020202020204" pitchFamily="34" charset="0"/>
              </a:rPr>
              <a:t>1</a:t>
            </a:r>
          </a:p>
          <a:p>
            <a:pPr marL="185738" indent="-185738">
              <a:buClr>
                <a:schemeClr val="accent1"/>
              </a:buClr>
              <a:buFont typeface="Arial" panose="020B0604020202020204" pitchFamily="34" charset="0"/>
              <a:buChar char="•"/>
            </a:pPr>
            <a:r>
              <a:rPr lang="en-GB" sz="1400" noProof="0" dirty="0">
                <a:solidFill>
                  <a:srgbClr val="505050"/>
                </a:solidFill>
                <a:latin typeface="Arial" panose="020B0604020202020204" pitchFamily="34" charset="0"/>
                <a:cs typeface="Arial" panose="020B0604020202020204" pitchFamily="34" charset="0"/>
              </a:rPr>
              <a:t>Only available in some countries</a:t>
            </a:r>
            <a:r>
              <a:rPr lang="en-GB" sz="1400" baseline="30000" noProof="0" dirty="0">
                <a:solidFill>
                  <a:srgbClr val="505050"/>
                </a:solidFill>
                <a:latin typeface="Arial" panose="020B0604020202020204" pitchFamily="34" charset="0"/>
                <a:cs typeface="Arial" panose="020B0604020202020204" pitchFamily="34" charset="0"/>
              </a:rPr>
              <a:t>4</a:t>
            </a:r>
          </a:p>
        </p:txBody>
      </p:sp>
      <p:sp>
        <p:nvSpPr>
          <p:cNvPr id="42" name="TextBox 41">
            <a:extLst>
              <a:ext uri="{FF2B5EF4-FFF2-40B4-BE49-F238E27FC236}">
                <a16:creationId xmlns:a16="http://schemas.microsoft.com/office/drawing/2014/main" id="{9A9A6302-F5D1-471E-A28A-BE890B76F065}"/>
              </a:ext>
            </a:extLst>
          </p:cNvPr>
          <p:cNvSpPr txBox="1"/>
          <p:nvPr/>
        </p:nvSpPr>
        <p:spPr>
          <a:xfrm>
            <a:off x="9423813" y="1779067"/>
            <a:ext cx="2158587" cy="1384995"/>
          </a:xfrm>
          <a:prstGeom prst="rect">
            <a:avLst/>
          </a:prstGeom>
          <a:solidFill>
            <a:schemeClr val="bg1"/>
          </a:solidFill>
        </p:spPr>
        <p:txBody>
          <a:bodyPr wrap="square" rtlCol="0">
            <a:spAutoFit/>
          </a:bodyPr>
          <a:lstStyle/>
          <a:p>
            <a:r>
              <a:rPr lang="en-GB" sz="1400" b="1" kern="1200" noProof="0" dirty="0">
                <a:solidFill>
                  <a:schemeClr val="tx2"/>
                </a:solidFill>
                <a:latin typeface="Arial" panose="020B0604020202020204" pitchFamily="34" charset="0"/>
                <a:ea typeface="+mn-ea"/>
                <a:cs typeface="Arial" panose="020B0604020202020204" pitchFamily="34" charset="0"/>
              </a:rPr>
              <a:t>Trifarotene</a:t>
            </a:r>
            <a:r>
              <a:rPr lang="en-GB" sz="1400" b="1" noProof="0" dirty="0">
                <a:solidFill>
                  <a:schemeClr val="tx2"/>
                </a:solidFill>
                <a:latin typeface="Arial" panose="020B0604020202020204" pitchFamily="34" charset="0"/>
                <a:cs typeface="Arial" panose="020B0604020202020204" pitchFamily="34" charset="0"/>
              </a:rPr>
              <a:t> (2019)</a:t>
            </a:r>
            <a:r>
              <a:rPr lang="en-GB" sz="1400" b="1" baseline="30000" noProof="0" dirty="0">
                <a:solidFill>
                  <a:schemeClr val="tx2"/>
                </a:solidFill>
                <a:latin typeface="Arial" panose="020B0604020202020204" pitchFamily="34" charset="0"/>
                <a:cs typeface="Arial" panose="020B0604020202020204" pitchFamily="34" charset="0"/>
              </a:rPr>
              <a:t>1</a:t>
            </a:r>
          </a:p>
          <a:p>
            <a:pPr marL="185738" indent="-185738">
              <a:buClr>
                <a:schemeClr val="accent1"/>
              </a:buClr>
              <a:buFont typeface="Arial" panose="020B0604020202020204" pitchFamily="34" charset="0"/>
              <a:buChar char="•"/>
            </a:pPr>
            <a:r>
              <a:rPr lang="en-GB" sz="1400" noProof="0" dirty="0">
                <a:solidFill>
                  <a:srgbClr val="505050"/>
                </a:solidFill>
                <a:latin typeface="Arial" panose="020B0604020202020204" pitchFamily="34" charset="0"/>
                <a:cs typeface="Arial" panose="020B0604020202020204" pitchFamily="34" charset="0"/>
              </a:rPr>
              <a:t>Selectively targets retinoic acne receptor (RAR) gamma licensed for both facial AND truncal acne</a:t>
            </a:r>
            <a:r>
              <a:rPr lang="en-GB" sz="1400" baseline="30000" noProof="0" dirty="0">
                <a:solidFill>
                  <a:srgbClr val="505050"/>
                </a:solidFill>
                <a:latin typeface="Arial" panose="020B0604020202020204" pitchFamily="34" charset="0"/>
                <a:cs typeface="Arial" panose="020B0604020202020204" pitchFamily="34" charset="0"/>
              </a:rPr>
              <a:t>5</a:t>
            </a:r>
          </a:p>
        </p:txBody>
      </p:sp>
      <p:sp>
        <p:nvSpPr>
          <p:cNvPr id="43" name="Freeform 42">
            <a:extLst>
              <a:ext uri="{FF2B5EF4-FFF2-40B4-BE49-F238E27FC236}">
                <a16:creationId xmlns:a16="http://schemas.microsoft.com/office/drawing/2014/main" id="{20670BDF-8513-D17D-7794-F46CC47F94BF}"/>
              </a:ext>
            </a:extLst>
          </p:cNvPr>
          <p:cNvSpPr/>
          <p:nvPr/>
        </p:nvSpPr>
        <p:spPr>
          <a:xfrm>
            <a:off x="7024372" y="1702086"/>
            <a:ext cx="279482" cy="275422"/>
          </a:xfrm>
          <a:custGeom>
            <a:avLst/>
            <a:gdLst>
              <a:gd name="connsiteX0" fmla="*/ 683045 w 683045"/>
              <a:gd name="connsiteY0" fmla="*/ 275422 h 275422"/>
              <a:gd name="connsiteX1" fmla="*/ 0 w 683045"/>
              <a:gd name="connsiteY1" fmla="*/ 275422 h 275422"/>
              <a:gd name="connsiteX2" fmla="*/ 0 w 683045"/>
              <a:gd name="connsiteY2" fmla="*/ 0 h 275422"/>
            </a:gdLst>
            <a:ahLst/>
            <a:cxnLst>
              <a:cxn ang="0">
                <a:pos x="connsiteX0" y="connsiteY0"/>
              </a:cxn>
              <a:cxn ang="0">
                <a:pos x="connsiteX1" y="connsiteY1"/>
              </a:cxn>
              <a:cxn ang="0">
                <a:pos x="connsiteX2" y="connsiteY2"/>
              </a:cxn>
            </a:cxnLst>
            <a:rect l="l" t="t" r="r" b="b"/>
            <a:pathLst>
              <a:path w="683045" h="275422">
                <a:moveTo>
                  <a:pt x="683045" y="275422"/>
                </a:moveTo>
                <a:lnTo>
                  <a:pt x="0" y="275422"/>
                </a:lnTo>
                <a:lnTo>
                  <a:pt x="0" y="0"/>
                </a:lnTo>
              </a:path>
            </a:pathLst>
          </a:custGeom>
          <a:noFill/>
          <a:ln w="31750">
            <a:solidFill>
              <a:schemeClr val="tx2"/>
            </a:solidFill>
            <a:tailEnd type="ova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44" name="Freeform 43">
            <a:extLst>
              <a:ext uri="{FF2B5EF4-FFF2-40B4-BE49-F238E27FC236}">
                <a16:creationId xmlns:a16="http://schemas.microsoft.com/office/drawing/2014/main" id="{B2D29541-F236-D1AE-C91B-10E54C953990}"/>
              </a:ext>
            </a:extLst>
          </p:cNvPr>
          <p:cNvSpPr/>
          <p:nvPr/>
        </p:nvSpPr>
        <p:spPr>
          <a:xfrm flipH="1">
            <a:off x="6515959" y="1702086"/>
            <a:ext cx="279482" cy="275422"/>
          </a:xfrm>
          <a:custGeom>
            <a:avLst/>
            <a:gdLst>
              <a:gd name="connsiteX0" fmla="*/ 683045 w 683045"/>
              <a:gd name="connsiteY0" fmla="*/ 275422 h 275422"/>
              <a:gd name="connsiteX1" fmla="*/ 0 w 683045"/>
              <a:gd name="connsiteY1" fmla="*/ 275422 h 275422"/>
              <a:gd name="connsiteX2" fmla="*/ 0 w 683045"/>
              <a:gd name="connsiteY2" fmla="*/ 0 h 275422"/>
            </a:gdLst>
            <a:ahLst/>
            <a:cxnLst>
              <a:cxn ang="0">
                <a:pos x="connsiteX0" y="connsiteY0"/>
              </a:cxn>
              <a:cxn ang="0">
                <a:pos x="connsiteX1" y="connsiteY1"/>
              </a:cxn>
              <a:cxn ang="0">
                <a:pos x="connsiteX2" y="connsiteY2"/>
              </a:cxn>
            </a:cxnLst>
            <a:rect l="l" t="t" r="r" b="b"/>
            <a:pathLst>
              <a:path w="683045" h="275422">
                <a:moveTo>
                  <a:pt x="683045" y="275422"/>
                </a:moveTo>
                <a:lnTo>
                  <a:pt x="0" y="275422"/>
                </a:lnTo>
                <a:lnTo>
                  <a:pt x="0" y="0"/>
                </a:lnTo>
              </a:path>
            </a:pathLst>
          </a:custGeom>
          <a:noFill/>
          <a:ln w="31750">
            <a:solidFill>
              <a:schemeClr val="tx2"/>
            </a:solidFill>
            <a:tailEnd type="ova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Tree>
    <p:extLst>
      <p:ext uri="{BB962C8B-B14F-4D97-AF65-F5344CB8AC3E}">
        <p14:creationId xmlns:p14="http://schemas.microsoft.com/office/powerpoint/2010/main" val="3137171779"/>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6F3BE6-ADB8-17C5-5511-C88B39257924}"/>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B253B8E-51D4-D5AF-F3C8-6A787F122C13}"/>
              </a:ext>
            </a:extLst>
          </p:cNvPr>
          <p:cNvSpPr>
            <a:spLocks noGrp="1"/>
          </p:cNvSpPr>
          <p:nvPr>
            <p:ph sz="quarter" idx="12"/>
          </p:nvPr>
        </p:nvSpPr>
        <p:spPr>
          <a:xfrm>
            <a:off x="620713" y="1137543"/>
            <a:ext cx="14260263" cy="4739729"/>
          </a:xfrm>
        </p:spPr>
        <p:txBody>
          <a:bodyPr>
            <a:noAutofit/>
          </a:bodyPr>
          <a:lstStyle/>
          <a:p>
            <a:pPr marL="0" indent="0">
              <a:spcBef>
                <a:spcPts val="0"/>
              </a:spcBef>
              <a:spcAft>
                <a:spcPts val="400"/>
              </a:spcAft>
              <a:buNone/>
            </a:pPr>
            <a:r>
              <a:rPr lang="en-GB" sz="1800" b="1" noProof="0" dirty="0">
                <a:solidFill>
                  <a:schemeClr val="accent1"/>
                </a:solidFill>
              </a:rPr>
              <a:t>Clinical effects</a:t>
            </a:r>
          </a:p>
          <a:p>
            <a:pPr>
              <a:spcBef>
                <a:spcPts val="0"/>
              </a:spcBef>
              <a:spcAft>
                <a:spcPts val="400"/>
              </a:spcAft>
            </a:pPr>
            <a:r>
              <a:rPr lang="en-GB" sz="1800" noProof="0" dirty="0"/>
              <a:t>Possible acne flare in the first weeks </a:t>
            </a:r>
            <a:r>
              <a:rPr lang="en-GB" sz="1800" noProof="0" dirty="0">
                <a:solidFill>
                  <a:schemeClr val="tx2"/>
                </a:solidFill>
              </a:rPr>
              <a:t>due to increased epidermal proliferation</a:t>
            </a:r>
            <a:r>
              <a:rPr lang="en-GB" sz="1800" baseline="30000" noProof="0" dirty="0">
                <a:solidFill>
                  <a:schemeClr val="tx2"/>
                </a:solidFill>
              </a:rPr>
              <a:t>1,2</a:t>
            </a:r>
          </a:p>
          <a:p>
            <a:pPr>
              <a:spcBef>
                <a:spcPts val="0"/>
              </a:spcBef>
              <a:spcAft>
                <a:spcPts val="400"/>
              </a:spcAft>
            </a:pPr>
            <a:r>
              <a:rPr lang="en-GB" sz="1800" noProof="0" dirty="0">
                <a:solidFill>
                  <a:schemeClr val="tx2"/>
                </a:solidFill>
              </a:rPr>
              <a:t>Stimulates blood flow and collagen production,</a:t>
            </a:r>
            <a:r>
              <a:rPr lang="en-GB" sz="1800" baseline="30000" noProof="0" dirty="0">
                <a:solidFill>
                  <a:schemeClr val="tx2"/>
                </a:solidFill>
              </a:rPr>
              <a:t>3,4</a:t>
            </a:r>
            <a:r>
              <a:rPr lang="en-GB" sz="1800" noProof="0" dirty="0">
                <a:solidFill>
                  <a:schemeClr val="tx2"/>
                </a:solidFill>
              </a:rPr>
              <a:t> speeding up healing</a:t>
            </a:r>
          </a:p>
          <a:p>
            <a:pPr marL="0" indent="0">
              <a:spcBef>
                <a:spcPts val="0"/>
              </a:spcBef>
              <a:spcAft>
                <a:spcPts val="400"/>
              </a:spcAft>
              <a:buNone/>
            </a:pPr>
            <a:r>
              <a:rPr lang="en-GB" sz="1800" b="1" noProof="0" dirty="0">
                <a:solidFill>
                  <a:schemeClr val="accent1"/>
                </a:solidFill>
              </a:rPr>
              <a:t>Pharmacokinetics</a:t>
            </a:r>
          </a:p>
          <a:p>
            <a:pPr>
              <a:spcBef>
                <a:spcPts val="0"/>
              </a:spcBef>
              <a:spcAft>
                <a:spcPts val="400"/>
              </a:spcAft>
            </a:pPr>
            <a:r>
              <a:rPr lang="en-GB" sz="1800" noProof="0" dirty="0"/>
              <a:t>Minimal systemic </a:t>
            </a:r>
            <a:r>
              <a:rPr lang="en-GB" sz="1800" noProof="0" dirty="0">
                <a:solidFill>
                  <a:schemeClr val="tx2"/>
                </a:solidFill>
              </a:rPr>
              <a:t>absorption</a:t>
            </a:r>
            <a:r>
              <a:rPr lang="en-GB" sz="1800" baseline="30000" noProof="0" dirty="0">
                <a:solidFill>
                  <a:schemeClr val="tx2"/>
                </a:solidFill>
              </a:rPr>
              <a:t>5</a:t>
            </a:r>
            <a:r>
              <a:rPr lang="en-GB" sz="1800" noProof="0" dirty="0">
                <a:solidFill>
                  <a:schemeClr val="tx2"/>
                </a:solidFill>
              </a:rPr>
              <a:t> </a:t>
            </a:r>
          </a:p>
          <a:p>
            <a:pPr marL="0" indent="0">
              <a:spcBef>
                <a:spcPts val="0"/>
              </a:spcBef>
              <a:spcAft>
                <a:spcPts val="400"/>
              </a:spcAft>
              <a:buNone/>
            </a:pPr>
            <a:r>
              <a:rPr lang="en-GB" sz="1800" b="1" noProof="0" dirty="0">
                <a:solidFill>
                  <a:schemeClr val="accent1"/>
                </a:solidFill>
              </a:rPr>
              <a:t>Side effects</a:t>
            </a:r>
            <a:r>
              <a:rPr lang="en-GB" sz="1800" b="1" baseline="30000" noProof="0" dirty="0">
                <a:solidFill>
                  <a:schemeClr val="accent1"/>
                </a:solidFill>
              </a:rPr>
              <a:t>6,7</a:t>
            </a:r>
          </a:p>
          <a:p>
            <a:pPr>
              <a:spcBef>
                <a:spcPts val="0"/>
              </a:spcBef>
              <a:spcAft>
                <a:spcPts val="400"/>
              </a:spcAft>
            </a:pPr>
            <a:r>
              <a:rPr lang="en-GB" sz="1800" noProof="0" dirty="0"/>
              <a:t>Erythema, dryness, itching, stinging (varies by vehicle, skin type, frequency, and mode of application)</a:t>
            </a:r>
          </a:p>
          <a:p>
            <a:pPr>
              <a:spcBef>
                <a:spcPts val="0"/>
              </a:spcBef>
              <a:spcAft>
                <a:spcPts val="400"/>
              </a:spcAft>
            </a:pPr>
            <a:r>
              <a:rPr lang="en-GB" sz="1800" noProof="0" dirty="0"/>
              <a:t>Trifarotene receptor specific aimed to enhance tolerability</a:t>
            </a:r>
          </a:p>
          <a:p>
            <a:pPr marL="0" indent="0">
              <a:spcBef>
                <a:spcPts val="0"/>
              </a:spcBef>
              <a:spcAft>
                <a:spcPts val="400"/>
              </a:spcAft>
              <a:buNone/>
            </a:pPr>
            <a:r>
              <a:rPr lang="en-GB" sz="1800" b="1" noProof="0" dirty="0">
                <a:solidFill>
                  <a:schemeClr val="accent1"/>
                </a:solidFill>
              </a:rPr>
              <a:t>Indications</a:t>
            </a:r>
          </a:p>
          <a:p>
            <a:pPr>
              <a:spcBef>
                <a:spcPts val="0"/>
              </a:spcBef>
              <a:spcAft>
                <a:spcPts val="400"/>
              </a:spcAft>
            </a:pPr>
            <a:r>
              <a:rPr lang="en-GB" sz="1800" noProof="0" dirty="0"/>
              <a:t>Topical retinoids can be used by both males and </a:t>
            </a:r>
            <a:r>
              <a:rPr lang="en-GB" sz="1800" noProof="0" dirty="0">
                <a:solidFill>
                  <a:schemeClr val="tx2"/>
                </a:solidFill>
              </a:rPr>
              <a:t>females</a:t>
            </a:r>
            <a:r>
              <a:rPr lang="en-GB" sz="1800" baseline="30000" noProof="0" dirty="0">
                <a:solidFill>
                  <a:schemeClr val="tx2"/>
                </a:solidFill>
              </a:rPr>
              <a:t>8</a:t>
            </a:r>
          </a:p>
          <a:p>
            <a:pPr lvl="1">
              <a:spcBef>
                <a:spcPts val="0"/>
              </a:spcBef>
              <a:spcAft>
                <a:spcPts val="400"/>
              </a:spcAft>
            </a:pPr>
            <a:r>
              <a:rPr lang="en-GB" sz="1600" noProof="0" dirty="0">
                <a:solidFill>
                  <a:schemeClr val="tx2"/>
                </a:solidFill>
              </a:rPr>
              <a:t>should be avoided in pregnancy and in patients aiming to conceive</a:t>
            </a:r>
            <a:r>
              <a:rPr lang="en-GB" sz="1600" baseline="30000" noProof="0" dirty="0">
                <a:solidFill>
                  <a:schemeClr val="tx2"/>
                </a:solidFill>
              </a:rPr>
              <a:t>7</a:t>
            </a:r>
          </a:p>
          <a:p>
            <a:pPr>
              <a:spcBef>
                <a:spcPts val="0"/>
              </a:spcBef>
              <a:spcAft>
                <a:spcPts val="400"/>
              </a:spcAft>
            </a:pPr>
            <a:r>
              <a:rPr lang="en-GB" sz="1800" noProof="0" dirty="0">
                <a:solidFill>
                  <a:schemeClr val="tx2"/>
                </a:solidFill>
              </a:rPr>
              <a:t>For </a:t>
            </a:r>
            <a:r>
              <a:rPr lang="en-GB" sz="1800" noProof="0" dirty="0" err="1">
                <a:solidFill>
                  <a:schemeClr val="tx2"/>
                </a:solidFill>
              </a:rPr>
              <a:t>comedonal</a:t>
            </a:r>
            <a:r>
              <a:rPr lang="en-GB" sz="1800" noProof="0" dirty="0">
                <a:solidFill>
                  <a:schemeClr val="tx2"/>
                </a:solidFill>
              </a:rPr>
              <a:t> and mild inflammatory acne, and / or as part of maintenance therapy</a:t>
            </a:r>
            <a:r>
              <a:rPr lang="en-GB" sz="1800" baseline="30000" noProof="0" dirty="0">
                <a:solidFill>
                  <a:schemeClr val="tx2"/>
                </a:solidFill>
              </a:rPr>
              <a:t>7,9</a:t>
            </a:r>
          </a:p>
          <a:p>
            <a:pPr>
              <a:spcBef>
                <a:spcPts val="0"/>
              </a:spcBef>
              <a:spcAft>
                <a:spcPts val="400"/>
              </a:spcAft>
            </a:pPr>
            <a:r>
              <a:rPr lang="en-GB" sz="1800" noProof="0" dirty="0"/>
              <a:t>Often used in </a:t>
            </a:r>
            <a:r>
              <a:rPr lang="en-GB" sz="1800" noProof="0" dirty="0">
                <a:solidFill>
                  <a:schemeClr val="tx2"/>
                </a:solidFill>
              </a:rPr>
              <a:t>combination with benzoyl peroxide or antibiotics and can be effective for mild, </a:t>
            </a:r>
            <a:br>
              <a:rPr lang="en-GB" sz="1800" noProof="0" dirty="0">
                <a:solidFill>
                  <a:schemeClr val="tx2"/>
                </a:solidFill>
              </a:rPr>
            </a:br>
            <a:r>
              <a:rPr lang="en-GB" sz="1800" noProof="0" dirty="0">
                <a:solidFill>
                  <a:schemeClr val="tx2"/>
                </a:solidFill>
              </a:rPr>
              <a:t>moderate and severe acne</a:t>
            </a:r>
            <a:r>
              <a:rPr lang="en-GB" sz="1800" baseline="30000" noProof="0" dirty="0">
                <a:solidFill>
                  <a:schemeClr val="tx2"/>
                </a:solidFill>
              </a:rPr>
              <a:t>7</a:t>
            </a:r>
          </a:p>
        </p:txBody>
      </p:sp>
      <p:sp>
        <p:nvSpPr>
          <p:cNvPr id="3" name="Title 2">
            <a:extLst>
              <a:ext uri="{FF2B5EF4-FFF2-40B4-BE49-F238E27FC236}">
                <a16:creationId xmlns:a16="http://schemas.microsoft.com/office/drawing/2014/main" id="{44791EEC-36D4-49E7-F4F7-CC2BCC817F00}"/>
              </a:ext>
            </a:extLst>
          </p:cNvPr>
          <p:cNvSpPr>
            <a:spLocks noGrp="1"/>
          </p:cNvSpPr>
          <p:nvPr>
            <p:ph type="title"/>
          </p:nvPr>
        </p:nvSpPr>
        <p:spPr>
          <a:xfrm>
            <a:off x="619201" y="259200"/>
            <a:ext cx="10963199" cy="864000"/>
          </a:xfrm>
        </p:spPr>
        <p:txBody>
          <a:bodyPr>
            <a:normAutofit/>
          </a:bodyPr>
          <a:lstStyle/>
          <a:p>
            <a:r>
              <a:rPr lang="en-GB" noProof="0" dirty="0"/>
              <a:t>Topical retinoids (2/2)</a:t>
            </a:r>
            <a:br>
              <a:rPr lang="en-GB" noProof="0" dirty="0"/>
            </a:br>
            <a:r>
              <a:rPr lang="en-GB" sz="2200" spc="100" noProof="0" dirty="0">
                <a:solidFill>
                  <a:schemeClr val="accent1"/>
                </a:solidFill>
              </a:rPr>
              <a:t>Tretinoin, Adapalene, Tazarotene AND TRIFAROTENE </a:t>
            </a:r>
          </a:p>
        </p:txBody>
      </p:sp>
      <p:sp>
        <p:nvSpPr>
          <p:cNvPr id="4" name="Slide Number Placeholder 3">
            <a:extLst>
              <a:ext uri="{FF2B5EF4-FFF2-40B4-BE49-F238E27FC236}">
                <a16:creationId xmlns:a16="http://schemas.microsoft.com/office/drawing/2014/main" id="{7AF4C8B1-BD53-544A-C16A-14777D9C24FB}"/>
              </a:ext>
            </a:extLst>
          </p:cNvPr>
          <p:cNvSpPr>
            <a:spLocks noGrp="1"/>
          </p:cNvSpPr>
          <p:nvPr>
            <p:ph type="sldNum" sz="quarter" idx="4"/>
          </p:nvPr>
        </p:nvSpPr>
        <p:spPr>
          <a:xfrm>
            <a:off x="10800523" y="6428359"/>
            <a:ext cx="781877" cy="365125"/>
          </a:xfrm>
        </p:spPr>
        <p:txBody>
          <a:bodyPr/>
          <a:lstStyle/>
          <a:p>
            <a:fld id="{FCE43C0F-8A7B-3A4B-9DB5-B3472E36E833}" type="slidenum">
              <a:rPr lang="en-GB" noProof="0" smtClean="0"/>
              <a:pPr/>
              <a:t>33</a:t>
            </a:fld>
            <a:endParaRPr lang="en-GB" noProof="0" dirty="0"/>
          </a:p>
        </p:txBody>
      </p:sp>
      <p:sp>
        <p:nvSpPr>
          <p:cNvPr id="11" name="Content Placeholder 10">
            <a:extLst>
              <a:ext uri="{FF2B5EF4-FFF2-40B4-BE49-F238E27FC236}">
                <a16:creationId xmlns:a16="http://schemas.microsoft.com/office/drawing/2014/main" id="{BB718336-4062-8695-07E6-197AF5CB854B}"/>
              </a:ext>
            </a:extLst>
          </p:cNvPr>
          <p:cNvSpPr>
            <a:spLocks noGrp="1"/>
          </p:cNvSpPr>
          <p:nvPr>
            <p:ph sz="quarter" idx="15"/>
          </p:nvPr>
        </p:nvSpPr>
        <p:spPr>
          <a:xfrm>
            <a:off x="620183" y="6356351"/>
            <a:ext cx="10516377" cy="365125"/>
          </a:xfrm>
        </p:spPr>
        <p:txBody>
          <a:bodyPr anchor="b"/>
          <a:lstStyle/>
          <a:p>
            <a:r>
              <a:rPr lang="en-GB" sz="1100" noProof="0" dirty="0">
                <a:solidFill>
                  <a:schemeClr val="tx2"/>
                </a:solidFill>
              </a:rPr>
              <a:t>1. Del Rosso JQ, editors. J Clin Aesthet Dermatol. 2008;1:41-3; 2. Dreno B, et al. J Drugs Dermatol. 2022;21:734-740; 3. Harvard Health Publishing. Do retinoids really reduce wrinkles? Available </a:t>
            </a:r>
            <a:r>
              <a:rPr lang="en-GB" sz="1100" noProof="0" dirty="0">
                <a:solidFill>
                  <a:schemeClr val="tx2"/>
                </a:solidFill>
                <a:hlinkClick r:id="rId3">
                  <a:extLst>
                    <a:ext uri="{A12FA001-AC4F-418D-AE19-62706E023703}">
                      <ahyp:hlinkClr xmlns:ahyp="http://schemas.microsoft.com/office/drawing/2018/hyperlinkcolor" val="tx"/>
                    </a:ext>
                  </a:extLst>
                </a:hlinkClick>
              </a:rPr>
              <a:t>here</a:t>
            </a:r>
            <a:r>
              <a:rPr lang="en-GB" sz="1100" noProof="0" dirty="0">
                <a:solidFill>
                  <a:schemeClr val="tx2"/>
                </a:solidFill>
              </a:rPr>
              <a:t> (accessed June 2025); 4. Sitohang IBS, et al. Int J Womens Dermatol. 2022;8(1):e003; 5. Chien A, et al. J Drugs Dermatol. 2018;17(12):s51-55; 6. Motamedi M, et al. J Cutan Med Surg. 2022;26(1):71-78; 7. NICE. Acne vulgaris: Topical retinoids. Available </a:t>
            </a:r>
            <a:r>
              <a:rPr lang="en-GB" sz="1100" noProof="0" dirty="0">
                <a:solidFill>
                  <a:schemeClr val="tx2"/>
                </a:solidFill>
                <a:hlinkClick r:id="rId4">
                  <a:extLst>
                    <a:ext uri="{A12FA001-AC4F-418D-AE19-62706E023703}">
                      <ahyp:hlinkClr xmlns:ahyp="http://schemas.microsoft.com/office/drawing/2018/hyperlinkcolor" val="tx"/>
                    </a:ext>
                  </a:extLst>
                </a:hlinkClick>
              </a:rPr>
              <a:t>here</a:t>
            </a:r>
            <a:r>
              <a:rPr lang="en-GB" sz="1100" noProof="0" dirty="0">
                <a:solidFill>
                  <a:schemeClr val="tx2"/>
                </a:solidFill>
              </a:rPr>
              <a:t> (accessed June 2025); 8. Dermatology Advisor. Racial and Sex Differences Observed in the Efficacy of Once-Daily Tretinoin for Acne. Available </a:t>
            </a:r>
            <a:r>
              <a:rPr lang="en-GB" sz="1100" noProof="0" dirty="0">
                <a:solidFill>
                  <a:schemeClr val="tx2"/>
                </a:solidFill>
                <a:hlinkClick r:id="rId5">
                  <a:extLst>
                    <a:ext uri="{A12FA001-AC4F-418D-AE19-62706E023703}">
                      <ahyp:hlinkClr xmlns:ahyp="http://schemas.microsoft.com/office/drawing/2018/hyperlinkcolor" val="tx"/>
                    </a:ext>
                  </a:extLst>
                </a:hlinkClick>
              </a:rPr>
              <a:t>here</a:t>
            </a:r>
            <a:r>
              <a:rPr lang="en-GB" sz="1100" noProof="0" dirty="0">
                <a:solidFill>
                  <a:schemeClr val="tx2"/>
                </a:solidFill>
              </a:rPr>
              <a:t> (accessed June 2025); 9. DermNet. Topical retinoids. Available </a:t>
            </a:r>
            <a:r>
              <a:rPr lang="en-GB" sz="1100" noProof="0" dirty="0">
                <a:solidFill>
                  <a:schemeClr val="tx2"/>
                </a:solidFill>
                <a:hlinkClick r:id="rId6">
                  <a:extLst>
                    <a:ext uri="{A12FA001-AC4F-418D-AE19-62706E023703}">
                      <ahyp:hlinkClr xmlns:ahyp="http://schemas.microsoft.com/office/drawing/2018/hyperlinkcolor" val="tx"/>
                    </a:ext>
                  </a:extLst>
                </a:hlinkClick>
              </a:rPr>
              <a:t>here</a:t>
            </a:r>
            <a:r>
              <a:rPr lang="en-GB" sz="1100" noProof="0" dirty="0">
                <a:solidFill>
                  <a:schemeClr val="tx2"/>
                </a:solidFill>
              </a:rPr>
              <a:t> (accessed June 2025)</a:t>
            </a:r>
          </a:p>
          <a:p>
            <a:r>
              <a:rPr lang="en-GB" sz="1100" noProof="0" dirty="0">
                <a:solidFill>
                  <a:schemeClr val="tx2"/>
                </a:solidFill>
              </a:rPr>
              <a:t>Annunziata MC, et al. Dermatol Ther (Heidelb). 2025;15(2):245-264; </a:t>
            </a:r>
          </a:p>
        </p:txBody>
      </p:sp>
      <p:pic>
        <p:nvPicPr>
          <p:cNvPr id="5" name="Graphic 4" descr="Toothpaste">
            <a:extLst>
              <a:ext uri="{FF2B5EF4-FFF2-40B4-BE49-F238E27FC236}">
                <a16:creationId xmlns:a16="http://schemas.microsoft.com/office/drawing/2014/main" id="{75588847-2F33-AB83-2F8B-7C2E8E85877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5530966" flipH="1">
            <a:off x="10560991" y="56709"/>
            <a:ext cx="1656184" cy="1656184"/>
          </a:xfrm>
          <a:prstGeom prst="rect">
            <a:avLst/>
          </a:prstGeom>
        </p:spPr>
      </p:pic>
    </p:spTree>
    <p:extLst>
      <p:ext uri="{BB962C8B-B14F-4D97-AF65-F5344CB8AC3E}">
        <p14:creationId xmlns:p14="http://schemas.microsoft.com/office/powerpoint/2010/main" val="3807065307"/>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1D13A9-30CA-EB1A-4CB1-741B4F1FA4A9}"/>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05D2275-E67B-8878-5B43-E50404ABA974}"/>
              </a:ext>
            </a:extLst>
          </p:cNvPr>
          <p:cNvSpPr>
            <a:spLocks noGrp="1"/>
          </p:cNvSpPr>
          <p:nvPr>
            <p:ph sz="quarter" idx="12"/>
          </p:nvPr>
        </p:nvSpPr>
        <p:spPr>
          <a:xfrm>
            <a:off x="620713" y="1195388"/>
            <a:ext cx="10963275" cy="4746905"/>
          </a:xfrm>
        </p:spPr>
        <p:txBody>
          <a:bodyPr>
            <a:normAutofit fontScale="70000" lnSpcReduction="20000"/>
          </a:bodyPr>
          <a:lstStyle/>
          <a:p>
            <a:pPr marL="0" indent="0">
              <a:spcBef>
                <a:spcPts val="600"/>
              </a:spcBef>
              <a:buNone/>
            </a:pPr>
            <a:r>
              <a:rPr lang="en-GB" b="1" noProof="0" dirty="0">
                <a:solidFill>
                  <a:schemeClr val="accent1"/>
                </a:solidFill>
              </a:rPr>
              <a:t>History</a:t>
            </a:r>
          </a:p>
          <a:p>
            <a:pPr marL="268288" indent="-268288">
              <a:spcBef>
                <a:spcPts val="500"/>
              </a:spcBef>
            </a:pPr>
            <a:r>
              <a:rPr lang="en-GB" noProof="0" dirty="0">
                <a:solidFill>
                  <a:schemeClr val="tx2"/>
                </a:solidFill>
              </a:rPr>
              <a:t>Leading over-the-counter topical treatment</a:t>
            </a:r>
            <a:r>
              <a:rPr lang="en-GB" baseline="30000" noProof="0" dirty="0">
                <a:solidFill>
                  <a:schemeClr val="tx2"/>
                </a:solidFill>
              </a:rPr>
              <a:t>1</a:t>
            </a:r>
          </a:p>
          <a:p>
            <a:pPr marL="268288" indent="-268288">
              <a:spcBef>
                <a:spcPts val="500"/>
              </a:spcBef>
            </a:pPr>
            <a:r>
              <a:rPr lang="en-GB" noProof="0" dirty="0">
                <a:solidFill>
                  <a:schemeClr val="tx2"/>
                </a:solidFill>
              </a:rPr>
              <a:t>Widely used since the late 1970s</a:t>
            </a:r>
            <a:r>
              <a:rPr lang="en-GB" baseline="30000" noProof="0" dirty="0">
                <a:solidFill>
                  <a:schemeClr val="tx2"/>
                </a:solidFill>
              </a:rPr>
              <a:t>1</a:t>
            </a:r>
            <a:endParaRPr lang="en-GB" noProof="0" dirty="0">
              <a:solidFill>
                <a:schemeClr val="tx2"/>
              </a:solidFill>
            </a:endParaRPr>
          </a:p>
          <a:p>
            <a:pPr marL="0" indent="0">
              <a:spcBef>
                <a:spcPts val="900"/>
              </a:spcBef>
              <a:buNone/>
            </a:pPr>
            <a:r>
              <a:rPr lang="en-GB" b="1" noProof="0" dirty="0">
                <a:solidFill>
                  <a:schemeClr val="accent1"/>
                </a:solidFill>
              </a:rPr>
              <a:t>Mode of action</a:t>
            </a:r>
            <a:r>
              <a:rPr lang="en-GB" baseline="30000" noProof="0" dirty="0">
                <a:solidFill>
                  <a:schemeClr val="accent1"/>
                </a:solidFill>
              </a:rPr>
              <a:t>1</a:t>
            </a:r>
            <a:endParaRPr lang="en-GB" b="1" noProof="0" dirty="0">
              <a:solidFill>
                <a:schemeClr val="accent1"/>
              </a:solidFill>
            </a:endParaRPr>
          </a:p>
          <a:p>
            <a:pPr marL="268288" indent="-268288">
              <a:spcBef>
                <a:spcPts val="500"/>
              </a:spcBef>
            </a:pPr>
            <a:r>
              <a:rPr lang="en-GB" noProof="0" dirty="0"/>
              <a:t>Primary: Powerful </a:t>
            </a:r>
            <a:r>
              <a:rPr lang="en-GB" b="1" noProof="0" dirty="0">
                <a:solidFill>
                  <a:schemeClr val="accent1"/>
                </a:solidFill>
              </a:rPr>
              <a:t>antimicrobial</a:t>
            </a:r>
            <a:r>
              <a:rPr lang="en-GB" noProof="0" dirty="0"/>
              <a:t>: Rapidly reduces </a:t>
            </a:r>
            <a:r>
              <a:rPr lang="en-GB" i="1" noProof="0" dirty="0"/>
              <a:t>C. acnes </a:t>
            </a:r>
            <a:r>
              <a:rPr lang="en-GB" noProof="0" dirty="0"/>
              <a:t>by 90% and free fatty acids by 40% within days</a:t>
            </a:r>
          </a:p>
          <a:p>
            <a:pPr marL="268288" indent="-268288">
              <a:spcBef>
                <a:spcPts val="500"/>
              </a:spcBef>
            </a:pPr>
            <a:r>
              <a:rPr lang="en-GB" noProof="0" dirty="0"/>
              <a:t>Anti-inflammatory: Reduces oxygen free radicals, stimulates epidermal mitosis</a:t>
            </a:r>
          </a:p>
          <a:p>
            <a:pPr marL="268288" indent="-268288">
              <a:spcBef>
                <a:spcPts val="500"/>
              </a:spcBef>
            </a:pPr>
            <a:r>
              <a:rPr lang="en-GB" noProof="0" dirty="0"/>
              <a:t>Slightly comedolytic</a:t>
            </a:r>
          </a:p>
          <a:p>
            <a:pPr marL="0" indent="0">
              <a:spcBef>
                <a:spcPts val="900"/>
              </a:spcBef>
              <a:buNone/>
            </a:pPr>
            <a:r>
              <a:rPr lang="en-GB" b="1" noProof="0" dirty="0">
                <a:solidFill>
                  <a:schemeClr val="accent1"/>
                </a:solidFill>
              </a:rPr>
              <a:t>Pharmacokinetics</a:t>
            </a:r>
            <a:r>
              <a:rPr lang="en-GB" baseline="30000" noProof="0" dirty="0">
                <a:solidFill>
                  <a:schemeClr val="accent1"/>
                </a:solidFill>
              </a:rPr>
              <a:t>1</a:t>
            </a:r>
            <a:endParaRPr lang="en-GB" b="1" noProof="0" dirty="0">
              <a:solidFill>
                <a:schemeClr val="accent1"/>
              </a:solidFill>
            </a:endParaRPr>
          </a:p>
          <a:p>
            <a:pPr marL="268288" indent="-268288">
              <a:spcBef>
                <a:spcPts val="500"/>
              </a:spcBef>
            </a:pPr>
            <a:r>
              <a:rPr lang="en-GB" noProof="0" dirty="0"/>
              <a:t>Decomposes in light, rapidly metabolised to benzoic acid on skin, no systemic absorption</a:t>
            </a:r>
          </a:p>
          <a:p>
            <a:pPr marL="0" indent="0">
              <a:spcBef>
                <a:spcPts val="900"/>
              </a:spcBef>
              <a:buNone/>
            </a:pPr>
            <a:r>
              <a:rPr lang="en-GB" b="1" noProof="0" dirty="0">
                <a:solidFill>
                  <a:schemeClr val="accent1"/>
                </a:solidFill>
              </a:rPr>
              <a:t>Side effects</a:t>
            </a:r>
          </a:p>
          <a:p>
            <a:pPr marL="268288" indent="-268288">
              <a:spcBef>
                <a:spcPts val="500"/>
              </a:spcBef>
            </a:pPr>
            <a:r>
              <a:rPr lang="en-GB" noProof="0" dirty="0"/>
              <a:t>Moderate irritation, dryness, </a:t>
            </a:r>
            <a:r>
              <a:rPr lang="en-GB" noProof="0" dirty="0">
                <a:solidFill>
                  <a:schemeClr val="tx2"/>
                </a:solidFill>
              </a:rPr>
              <a:t>scaling</a:t>
            </a:r>
            <a:r>
              <a:rPr lang="en-GB" baseline="30000" noProof="0" dirty="0">
                <a:solidFill>
                  <a:schemeClr val="tx2"/>
                </a:solidFill>
              </a:rPr>
              <a:t>1</a:t>
            </a:r>
            <a:endParaRPr lang="en-GB" noProof="0" dirty="0">
              <a:solidFill>
                <a:schemeClr val="tx2"/>
              </a:solidFill>
            </a:endParaRPr>
          </a:p>
          <a:p>
            <a:pPr marL="268288" indent="-268288">
              <a:spcBef>
                <a:spcPts val="500"/>
              </a:spcBef>
            </a:pPr>
            <a:r>
              <a:rPr lang="en-GB" noProof="0" dirty="0">
                <a:solidFill>
                  <a:schemeClr val="tx2"/>
                </a:solidFill>
              </a:rPr>
              <a:t>Bleaches clothes, bed linen, hair</a:t>
            </a:r>
            <a:r>
              <a:rPr lang="en-GB" baseline="30000" noProof="0" dirty="0">
                <a:solidFill>
                  <a:schemeClr val="tx2"/>
                </a:solidFill>
              </a:rPr>
              <a:t>1</a:t>
            </a:r>
            <a:endParaRPr lang="en-GB" noProof="0" dirty="0">
              <a:solidFill>
                <a:schemeClr val="tx2"/>
              </a:solidFill>
            </a:endParaRPr>
          </a:p>
          <a:p>
            <a:pPr marL="268288" indent="-268288">
              <a:spcBef>
                <a:spcPts val="500"/>
              </a:spcBef>
            </a:pPr>
            <a:r>
              <a:rPr lang="en-GB" noProof="0" dirty="0">
                <a:solidFill>
                  <a:schemeClr val="tx2"/>
                </a:solidFill>
              </a:rPr>
              <a:t>Rare contact allergy</a:t>
            </a:r>
            <a:r>
              <a:rPr lang="en-GB" baseline="30000" noProof="0" dirty="0">
                <a:solidFill>
                  <a:schemeClr val="tx2"/>
                </a:solidFill>
              </a:rPr>
              <a:t>1</a:t>
            </a:r>
            <a:endParaRPr lang="en-GB" noProof="0" dirty="0">
              <a:solidFill>
                <a:schemeClr val="tx2"/>
              </a:solidFill>
            </a:endParaRPr>
          </a:p>
          <a:p>
            <a:pPr marL="268288" indent="-268288">
              <a:spcBef>
                <a:spcPts val="500"/>
              </a:spcBef>
            </a:pPr>
            <a:r>
              <a:rPr lang="en-GB" noProof="0" dirty="0">
                <a:solidFill>
                  <a:schemeClr val="tx2"/>
                </a:solidFill>
              </a:rPr>
              <a:t>Recent safety concerns</a:t>
            </a:r>
            <a:r>
              <a:rPr lang="en-GB" baseline="30000" noProof="0" dirty="0">
                <a:solidFill>
                  <a:schemeClr val="tx2"/>
                </a:solidFill>
              </a:rPr>
              <a:t>2</a:t>
            </a:r>
          </a:p>
          <a:p>
            <a:pPr marL="625475" lvl="1" indent="-268288">
              <a:spcBef>
                <a:spcPts val="500"/>
              </a:spcBef>
            </a:pPr>
            <a:r>
              <a:rPr lang="en-GB" noProof="0" dirty="0">
                <a:solidFill>
                  <a:schemeClr val="tx2"/>
                </a:solidFill>
              </a:rPr>
              <a:t>No issues when stored at correct temperature</a:t>
            </a:r>
            <a:r>
              <a:rPr lang="en-GB" baseline="30000" noProof="0" dirty="0">
                <a:solidFill>
                  <a:schemeClr val="tx2"/>
                </a:solidFill>
              </a:rPr>
              <a:t>3,4</a:t>
            </a:r>
          </a:p>
          <a:p>
            <a:pPr marL="625475" lvl="1" indent="-268288">
              <a:spcBef>
                <a:spcPts val="500"/>
              </a:spcBef>
            </a:pPr>
            <a:r>
              <a:rPr lang="en-GB" noProof="0" dirty="0">
                <a:solidFill>
                  <a:schemeClr val="tx2"/>
                </a:solidFill>
              </a:rPr>
              <a:t>The American Academy of Dermatology recommends patients to store the product at room temperature or cooler</a:t>
            </a:r>
            <a:r>
              <a:rPr lang="en-GB" baseline="30000" noProof="0" dirty="0">
                <a:solidFill>
                  <a:schemeClr val="tx2"/>
                </a:solidFill>
              </a:rPr>
              <a:t>4</a:t>
            </a:r>
          </a:p>
          <a:p>
            <a:pPr marL="0" indent="0">
              <a:spcBef>
                <a:spcPts val="900"/>
              </a:spcBef>
              <a:buNone/>
            </a:pPr>
            <a:r>
              <a:rPr lang="en-GB" b="1" noProof="0" dirty="0">
                <a:solidFill>
                  <a:schemeClr val="accent1"/>
                </a:solidFill>
              </a:rPr>
              <a:t>Indication</a:t>
            </a:r>
          </a:p>
          <a:p>
            <a:pPr marL="268288" indent="-268288">
              <a:spcBef>
                <a:spcPts val="500"/>
              </a:spcBef>
            </a:pPr>
            <a:r>
              <a:rPr lang="en-GB" noProof="0" dirty="0"/>
              <a:t>Suitable for individuals aged 12 and </a:t>
            </a:r>
            <a:r>
              <a:rPr lang="en-GB" noProof="0" dirty="0">
                <a:solidFill>
                  <a:schemeClr val="tx2"/>
                </a:solidFill>
              </a:rPr>
              <a:t>above</a:t>
            </a:r>
            <a:r>
              <a:rPr lang="en-GB" baseline="30000" noProof="0" dirty="0">
                <a:solidFill>
                  <a:schemeClr val="tx2"/>
                </a:solidFill>
              </a:rPr>
              <a:t>5</a:t>
            </a:r>
          </a:p>
          <a:p>
            <a:pPr marL="268288" indent="-268288">
              <a:spcBef>
                <a:spcPts val="500"/>
              </a:spcBef>
            </a:pPr>
            <a:r>
              <a:rPr lang="en-GB" noProof="0" dirty="0">
                <a:solidFill>
                  <a:schemeClr val="tx2"/>
                </a:solidFill>
              </a:rPr>
              <a:t>Mild inflammatory acne, part of combination therapies in moderate to severe acne</a:t>
            </a:r>
            <a:r>
              <a:rPr lang="en-GB" baseline="30000" noProof="0" dirty="0">
                <a:solidFill>
                  <a:schemeClr val="tx2"/>
                </a:solidFill>
              </a:rPr>
              <a:t>6,7</a:t>
            </a:r>
          </a:p>
        </p:txBody>
      </p:sp>
      <p:sp>
        <p:nvSpPr>
          <p:cNvPr id="3" name="Title 2">
            <a:extLst>
              <a:ext uri="{FF2B5EF4-FFF2-40B4-BE49-F238E27FC236}">
                <a16:creationId xmlns:a16="http://schemas.microsoft.com/office/drawing/2014/main" id="{501A4434-6AD6-3DFC-6D4C-CACA4BA4EF73}"/>
              </a:ext>
            </a:extLst>
          </p:cNvPr>
          <p:cNvSpPr>
            <a:spLocks noGrp="1"/>
          </p:cNvSpPr>
          <p:nvPr>
            <p:ph type="title"/>
          </p:nvPr>
        </p:nvSpPr>
        <p:spPr>
          <a:xfrm>
            <a:off x="619201" y="259200"/>
            <a:ext cx="10963199" cy="864000"/>
          </a:xfrm>
        </p:spPr>
        <p:txBody>
          <a:bodyPr>
            <a:normAutofit/>
          </a:bodyPr>
          <a:lstStyle/>
          <a:p>
            <a:r>
              <a:rPr lang="en-GB" noProof="0" dirty="0"/>
              <a:t>Benzoyl peroxide</a:t>
            </a:r>
            <a:r>
              <a:rPr lang="en-GB" baseline="30000" noProof="0" dirty="0"/>
              <a:t>1</a:t>
            </a:r>
            <a:br>
              <a:rPr lang="en-GB" noProof="0" dirty="0"/>
            </a:br>
            <a:r>
              <a:rPr lang="en-GB" sz="2200" spc="100" noProof="0" dirty="0">
                <a:solidFill>
                  <a:schemeClr val="accent1"/>
                </a:solidFill>
              </a:rPr>
              <a:t>a key topical treatment for acne</a:t>
            </a:r>
          </a:p>
        </p:txBody>
      </p:sp>
      <p:sp>
        <p:nvSpPr>
          <p:cNvPr id="4" name="Slide Number Placeholder 3">
            <a:extLst>
              <a:ext uri="{FF2B5EF4-FFF2-40B4-BE49-F238E27FC236}">
                <a16:creationId xmlns:a16="http://schemas.microsoft.com/office/drawing/2014/main" id="{D21DF5F4-1AD8-9890-5A0F-594A6E7B2D58}"/>
              </a:ext>
            </a:extLst>
          </p:cNvPr>
          <p:cNvSpPr>
            <a:spLocks noGrp="1"/>
          </p:cNvSpPr>
          <p:nvPr>
            <p:ph type="sldNum" sz="quarter" idx="4"/>
          </p:nvPr>
        </p:nvSpPr>
        <p:spPr>
          <a:xfrm>
            <a:off x="10800523" y="6428359"/>
            <a:ext cx="781877" cy="365125"/>
          </a:xfrm>
        </p:spPr>
        <p:txBody>
          <a:bodyPr/>
          <a:lstStyle/>
          <a:p>
            <a:fld id="{FCE43C0F-8A7B-3A4B-9DB5-B3472E36E833}" type="slidenum">
              <a:rPr lang="en-GB" noProof="0" smtClean="0"/>
              <a:pPr/>
              <a:t>34</a:t>
            </a:fld>
            <a:endParaRPr lang="en-GB" noProof="0" dirty="0"/>
          </a:p>
        </p:txBody>
      </p:sp>
      <p:sp>
        <p:nvSpPr>
          <p:cNvPr id="11" name="Content Placeholder 10">
            <a:extLst>
              <a:ext uri="{FF2B5EF4-FFF2-40B4-BE49-F238E27FC236}">
                <a16:creationId xmlns:a16="http://schemas.microsoft.com/office/drawing/2014/main" id="{F81B83A8-2A0F-2E6C-CFD6-A49B93742F88}"/>
              </a:ext>
            </a:extLst>
          </p:cNvPr>
          <p:cNvSpPr>
            <a:spLocks noGrp="1"/>
          </p:cNvSpPr>
          <p:nvPr>
            <p:ph sz="quarter" idx="15"/>
          </p:nvPr>
        </p:nvSpPr>
        <p:spPr>
          <a:xfrm>
            <a:off x="620713" y="6356350"/>
            <a:ext cx="10747176" cy="365125"/>
          </a:xfrm>
        </p:spPr>
        <p:txBody>
          <a:bodyPr anchor="b" anchorCtr="0"/>
          <a:lstStyle/>
          <a:p>
            <a:r>
              <a:rPr lang="en-GB" sz="1100" noProof="0" dirty="0">
                <a:solidFill>
                  <a:schemeClr val="tx2"/>
                </a:solidFill>
              </a:rPr>
              <a:t>1. Plewig, G., Kligman, A.M. (1993). Benzoyl Peroxide. In: ACNE and ROSACEA. Springer, Berlin, Heidelberg. </a:t>
            </a:r>
            <a:r>
              <a:rPr lang="en-GB" sz="1100" noProof="0" dirty="0">
                <a:solidFill>
                  <a:schemeClr val="tx2"/>
                </a:solidFill>
                <a:hlinkClick r:id="rId2">
                  <a:extLst>
                    <a:ext uri="{A12FA001-AC4F-418D-AE19-62706E023703}">
                      <ahyp:hlinkClr xmlns:ahyp="http://schemas.microsoft.com/office/drawing/2018/hyperlinkcolor" val="tx"/>
                    </a:ext>
                  </a:extLst>
                </a:hlinkClick>
              </a:rPr>
              <a:t>https://doi.org/10.1007/978-3-642-97234-8_75</a:t>
            </a:r>
            <a:r>
              <a:rPr lang="en-GB" sz="1100" noProof="0" dirty="0">
                <a:solidFill>
                  <a:schemeClr val="tx2"/>
                </a:solidFill>
              </a:rPr>
              <a:t>; 2. AAD statement of Benzoyl Peroxide in OTC Personal Care Products. Available </a:t>
            </a:r>
            <a:r>
              <a:rPr lang="en-GB" sz="1100" noProof="0" dirty="0">
                <a:solidFill>
                  <a:schemeClr val="tx2"/>
                </a:solidFill>
                <a:hlinkClick r:id="rId3">
                  <a:extLst>
                    <a:ext uri="{A12FA001-AC4F-418D-AE19-62706E023703}">
                      <ahyp:hlinkClr xmlns:ahyp="http://schemas.microsoft.com/office/drawing/2018/hyperlinkcolor" val="tx"/>
                    </a:ext>
                  </a:extLst>
                </a:hlinkClick>
              </a:rPr>
              <a:t>here</a:t>
            </a:r>
            <a:r>
              <a:rPr lang="en-GB" sz="1100" noProof="0" dirty="0">
                <a:solidFill>
                  <a:schemeClr val="tx2"/>
                </a:solidFill>
              </a:rPr>
              <a:t> (accessed June 2025); 3. Garate D, et al. J Am Acad Dermatol. 2024;91(5):966-8; 4. Veenstra J, et al. J Am Acad Dermatol. 2024;91(3):533-4; 5. NHS. Who can and cannot use benzoyl peroxide. Available </a:t>
            </a:r>
            <a:r>
              <a:rPr lang="en-GB" sz="1100" noProof="0" dirty="0">
                <a:solidFill>
                  <a:schemeClr val="tx2"/>
                </a:solidFill>
                <a:hlinkClick r:id="rId4">
                  <a:extLst>
                    <a:ext uri="{A12FA001-AC4F-418D-AE19-62706E023703}">
                      <ahyp:hlinkClr xmlns:ahyp="http://schemas.microsoft.com/office/drawing/2018/hyperlinkcolor" val="tx"/>
                    </a:ext>
                  </a:extLst>
                </a:hlinkClick>
              </a:rPr>
              <a:t>here</a:t>
            </a:r>
            <a:r>
              <a:rPr lang="en-GB" sz="1100" noProof="0" dirty="0">
                <a:solidFill>
                  <a:schemeClr val="tx2"/>
                </a:solidFill>
              </a:rPr>
              <a:t> (accessed June 2025); 6. National Institute for Health and Care Excellence. Acne vulgaris: management NICE guideline [NG198]. Available at: </a:t>
            </a:r>
            <a:r>
              <a:rPr lang="en-GB" sz="1100" noProof="0" dirty="0">
                <a:solidFill>
                  <a:schemeClr val="tx2"/>
                </a:solidFill>
                <a:hlinkClick r:id="rId5">
                  <a:extLst>
                    <a:ext uri="{A12FA001-AC4F-418D-AE19-62706E023703}">
                      <ahyp:hlinkClr xmlns:ahyp="http://schemas.microsoft.com/office/drawing/2018/hyperlinkcolor" val="tx"/>
                    </a:ext>
                  </a:extLst>
                </a:hlinkClick>
              </a:rPr>
              <a:t>www.nice.org</a:t>
            </a:r>
            <a:r>
              <a:rPr lang="en-GB" sz="1100" noProof="0" dirty="0">
                <a:solidFill>
                  <a:schemeClr val="tx2"/>
                </a:solidFill>
              </a:rPr>
              <a:t>; 7. Nast A, et al. JEADV. 2016;30:1261-1268</a:t>
            </a:r>
          </a:p>
        </p:txBody>
      </p:sp>
      <p:pic>
        <p:nvPicPr>
          <p:cNvPr id="7" name="Graphic 6" descr="Toothpaste">
            <a:extLst>
              <a:ext uri="{FF2B5EF4-FFF2-40B4-BE49-F238E27FC236}">
                <a16:creationId xmlns:a16="http://schemas.microsoft.com/office/drawing/2014/main" id="{C265F23E-3BBC-26AB-8EF4-183B68CD011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5530966" flipH="1">
            <a:off x="10560991" y="56709"/>
            <a:ext cx="1656184" cy="1656184"/>
          </a:xfrm>
          <a:prstGeom prst="rect">
            <a:avLst/>
          </a:prstGeom>
        </p:spPr>
      </p:pic>
    </p:spTree>
    <p:extLst>
      <p:ext uri="{BB962C8B-B14F-4D97-AF65-F5344CB8AC3E}">
        <p14:creationId xmlns:p14="http://schemas.microsoft.com/office/powerpoint/2010/main" val="789105435"/>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1DD9892-25E1-DF35-DC21-738A2C0CD733}"/>
              </a:ext>
            </a:extLst>
          </p:cNvPr>
          <p:cNvSpPr>
            <a:spLocks noGrp="1"/>
          </p:cNvSpPr>
          <p:nvPr>
            <p:ph sz="quarter" idx="12"/>
          </p:nvPr>
        </p:nvSpPr>
        <p:spPr>
          <a:xfrm>
            <a:off x="620713" y="908720"/>
            <a:ext cx="10963275" cy="4525963"/>
          </a:xfrm>
        </p:spPr>
        <p:txBody>
          <a:bodyPr/>
          <a:lstStyle/>
          <a:p>
            <a:pPr marL="0" indent="0">
              <a:spcBef>
                <a:spcPts val="0"/>
              </a:spcBef>
              <a:spcAft>
                <a:spcPts val="300"/>
              </a:spcAft>
              <a:buNone/>
            </a:pPr>
            <a:r>
              <a:rPr lang="en-GB" sz="1600" b="1" noProof="0" dirty="0">
                <a:solidFill>
                  <a:schemeClr val="accent1"/>
                </a:solidFill>
              </a:rPr>
              <a:t>History</a:t>
            </a:r>
            <a:r>
              <a:rPr lang="en-GB" sz="1600" b="1" baseline="30000" noProof="0" dirty="0">
                <a:solidFill>
                  <a:schemeClr val="accent1"/>
                </a:solidFill>
              </a:rPr>
              <a:t>1</a:t>
            </a:r>
          </a:p>
          <a:p>
            <a:pPr>
              <a:spcBef>
                <a:spcPts val="0"/>
              </a:spcBef>
              <a:spcAft>
                <a:spcPts val="300"/>
              </a:spcAft>
            </a:pPr>
            <a:r>
              <a:rPr lang="en-GB" sz="1600" noProof="0" dirty="0"/>
              <a:t>Approved by the FDA in 2002 for papulopustular rosacea; now commonly used as a second-line treatment </a:t>
            </a:r>
            <a:br>
              <a:rPr lang="en-GB" sz="1600" noProof="0" dirty="0"/>
            </a:br>
            <a:r>
              <a:rPr lang="en-GB" sz="1600" noProof="0" dirty="0"/>
              <a:t>for acne vulgaris</a:t>
            </a:r>
          </a:p>
          <a:p>
            <a:pPr marL="0" indent="0">
              <a:spcBef>
                <a:spcPts val="0"/>
              </a:spcBef>
              <a:spcAft>
                <a:spcPts val="300"/>
              </a:spcAft>
              <a:buNone/>
            </a:pPr>
            <a:r>
              <a:rPr lang="en-GB" sz="1600" b="1" noProof="0" dirty="0">
                <a:solidFill>
                  <a:schemeClr val="accent1"/>
                </a:solidFill>
              </a:rPr>
              <a:t>Mode of action</a:t>
            </a:r>
            <a:r>
              <a:rPr lang="en-GB" sz="1600" b="1" baseline="30000" noProof="0" dirty="0">
                <a:solidFill>
                  <a:schemeClr val="accent1"/>
                </a:solidFill>
              </a:rPr>
              <a:t>1,2</a:t>
            </a:r>
          </a:p>
          <a:p>
            <a:pPr>
              <a:spcBef>
                <a:spcPts val="0"/>
              </a:spcBef>
              <a:spcAft>
                <a:spcPts val="300"/>
              </a:spcAft>
            </a:pPr>
            <a:r>
              <a:rPr lang="en-GB" sz="1600" noProof="0" dirty="0"/>
              <a:t>Comedolytic, </a:t>
            </a:r>
            <a:r>
              <a:rPr lang="en-GB" sz="1600" noProof="0" dirty="0">
                <a:solidFill>
                  <a:schemeClr val="tx2"/>
                </a:solidFill>
              </a:rPr>
              <a:t>higher concentrations (e.g. ~20–30%) </a:t>
            </a:r>
            <a:r>
              <a:rPr lang="en-GB" sz="1600" noProof="0" dirty="0"/>
              <a:t>are </a:t>
            </a:r>
            <a:r>
              <a:rPr lang="en-GB" sz="1600" b="1" noProof="0" dirty="0">
                <a:solidFill>
                  <a:schemeClr val="accent1"/>
                </a:solidFill>
              </a:rPr>
              <a:t>anti-bacterial</a:t>
            </a:r>
            <a:r>
              <a:rPr lang="en-GB" sz="1600" noProof="0" dirty="0"/>
              <a:t>; anti-inflammatory effects, lightening effect on hyperpigmentation</a:t>
            </a:r>
            <a:endParaRPr lang="en-GB" sz="1600" baseline="30000" noProof="0" dirty="0">
              <a:solidFill>
                <a:srgbClr val="0000FF"/>
              </a:solidFill>
            </a:endParaRPr>
          </a:p>
          <a:p>
            <a:pPr>
              <a:spcBef>
                <a:spcPts val="0"/>
              </a:spcBef>
              <a:spcAft>
                <a:spcPts val="300"/>
              </a:spcAft>
            </a:pPr>
            <a:r>
              <a:rPr lang="en-GB" sz="1600" noProof="0" dirty="0">
                <a:solidFill>
                  <a:schemeClr val="tx2"/>
                </a:solidFill>
              </a:rPr>
              <a:t>Acts through multiple mechanisms</a:t>
            </a:r>
          </a:p>
          <a:p>
            <a:pPr marL="0" indent="0">
              <a:spcBef>
                <a:spcPts val="0"/>
              </a:spcBef>
              <a:spcAft>
                <a:spcPts val="300"/>
              </a:spcAft>
              <a:buNone/>
            </a:pPr>
            <a:r>
              <a:rPr lang="en-GB" sz="1600" b="1" noProof="0" dirty="0">
                <a:solidFill>
                  <a:schemeClr val="accent1"/>
                </a:solidFill>
              </a:rPr>
              <a:t>Pharmacokinetics</a:t>
            </a:r>
            <a:r>
              <a:rPr lang="en-GB" sz="1600" b="1" baseline="30000" noProof="0" dirty="0">
                <a:solidFill>
                  <a:schemeClr val="accent1"/>
                </a:solidFill>
              </a:rPr>
              <a:t>1</a:t>
            </a:r>
          </a:p>
          <a:p>
            <a:pPr>
              <a:spcBef>
                <a:spcPts val="0"/>
              </a:spcBef>
              <a:spcAft>
                <a:spcPts val="300"/>
              </a:spcAft>
            </a:pPr>
            <a:r>
              <a:rPr lang="en-GB" sz="1600" noProof="0" dirty="0"/>
              <a:t>Poor percutaneous absorption (3-5% retained in the skin), enhanced with gel formulations (up to 8%)</a:t>
            </a:r>
          </a:p>
          <a:p>
            <a:pPr marL="0" indent="0">
              <a:spcBef>
                <a:spcPts val="0"/>
              </a:spcBef>
              <a:spcAft>
                <a:spcPts val="300"/>
              </a:spcAft>
              <a:buNone/>
            </a:pPr>
            <a:r>
              <a:rPr lang="en-GB" sz="1600" b="1" noProof="0" dirty="0">
                <a:solidFill>
                  <a:schemeClr val="accent1"/>
                </a:solidFill>
              </a:rPr>
              <a:t>Efficacy</a:t>
            </a:r>
            <a:r>
              <a:rPr lang="en-GB" sz="1600" b="1" baseline="30000" noProof="0" dirty="0">
                <a:solidFill>
                  <a:schemeClr val="accent1"/>
                </a:solidFill>
              </a:rPr>
              <a:t>1</a:t>
            </a:r>
          </a:p>
          <a:p>
            <a:pPr>
              <a:spcBef>
                <a:spcPts val="0"/>
              </a:spcBef>
              <a:spcAft>
                <a:spcPts val="300"/>
              </a:spcAft>
            </a:pPr>
            <a:r>
              <a:rPr lang="en-GB" sz="1600" noProof="0" dirty="0"/>
              <a:t>Effective in treating both non-inflammatory and inflammatory acne, with significant improvement in post-inflammatory hyperpigmentation</a:t>
            </a:r>
            <a:endParaRPr lang="en-GB" sz="1600" noProof="0" dirty="0">
              <a:solidFill>
                <a:schemeClr val="tx2"/>
              </a:solidFill>
            </a:endParaRPr>
          </a:p>
          <a:p>
            <a:pPr>
              <a:spcBef>
                <a:spcPts val="0"/>
              </a:spcBef>
              <a:spcAft>
                <a:spcPts val="300"/>
              </a:spcAft>
            </a:pPr>
            <a:r>
              <a:rPr lang="en-GB" sz="1600" noProof="0" dirty="0">
                <a:solidFill>
                  <a:schemeClr val="tx2"/>
                </a:solidFill>
              </a:rPr>
              <a:t>Slow onset of action</a:t>
            </a:r>
            <a:r>
              <a:rPr lang="en-GB" sz="1600" baseline="30000" noProof="0" dirty="0">
                <a:solidFill>
                  <a:schemeClr val="tx2"/>
                </a:solidFill>
              </a:rPr>
              <a:t>a</a:t>
            </a:r>
          </a:p>
          <a:p>
            <a:pPr marL="0" indent="0">
              <a:spcBef>
                <a:spcPts val="0"/>
              </a:spcBef>
              <a:spcAft>
                <a:spcPts val="300"/>
              </a:spcAft>
              <a:buNone/>
            </a:pPr>
            <a:r>
              <a:rPr lang="en-GB" sz="1600" b="1" noProof="0" dirty="0">
                <a:solidFill>
                  <a:schemeClr val="accent1"/>
                </a:solidFill>
              </a:rPr>
              <a:t>Safety / side effects</a:t>
            </a:r>
            <a:r>
              <a:rPr lang="en-GB" sz="1600" b="1" baseline="30000" noProof="0" dirty="0">
                <a:solidFill>
                  <a:schemeClr val="accent1"/>
                </a:solidFill>
              </a:rPr>
              <a:t>1</a:t>
            </a:r>
          </a:p>
          <a:p>
            <a:pPr>
              <a:spcBef>
                <a:spcPts val="0"/>
              </a:spcBef>
              <a:spcAft>
                <a:spcPts val="300"/>
              </a:spcAft>
            </a:pPr>
            <a:r>
              <a:rPr lang="en-GB" sz="1600" noProof="0" dirty="0"/>
              <a:t>Well tolerated; Mild irritation</a:t>
            </a:r>
          </a:p>
          <a:p>
            <a:pPr marL="0" indent="0">
              <a:spcBef>
                <a:spcPts val="0"/>
              </a:spcBef>
              <a:spcAft>
                <a:spcPts val="300"/>
              </a:spcAft>
              <a:buNone/>
            </a:pPr>
            <a:r>
              <a:rPr lang="en-GB" sz="1600" b="1" noProof="0" dirty="0">
                <a:solidFill>
                  <a:schemeClr val="accent1"/>
                </a:solidFill>
              </a:rPr>
              <a:t>Indication</a:t>
            </a:r>
            <a:r>
              <a:rPr lang="en-GB" sz="1600" b="1" baseline="30000" noProof="0" dirty="0">
                <a:solidFill>
                  <a:schemeClr val="accent1"/>
                </a:solidFill>
              </a:rPr>
              <a:t>1</a:t>
            </a:r>
          </a:p>
          <a:p>
            <a:pPr>
              <a:spcBef>
                <a:spcPts val="0"/>
              </a:spcBef>
              <a:spcAft>
                <a:spcPts val="300"/>
              </a:spcAft>
            </a:pPr>
            <a:r>
              <a:rPr lang="en-GB" sz="1600" noProof="0" dirty="0"/>
              <a:t>Suitable for individuals aged 12 and above</a:t>
            </a:r>
          </a:p>
          <a:p>
            <a:pPr>
              <a:spcBef>
                <a:spcPts val="0"/>
              </a:spcBef>
              <a:spcAft>
                <a:spcPts val="300"/>
              </a:spcAft>
            </a:pPr>
            <a:r>
              <a:rPr lang="en-GB" sz="1600" noProof="0" dirty="0"/>
              <a:t>Safe in pregnancy</a:t>
            </a:r>
            <a:r>
              <a:rPr lang="en-GB" sz="1600" baseline="30000" noProof="0" dirty="0"/>
              <a:t>3</a:t>
            </a:r>
          </a:p>
        </p:txBody>
      </p:sp>
      <p:sp>
        <p:nvSpPr>
          <p:cNvPr id="3" name="Titel 2">
            <a:extLst>
              <a:ext uri="{FF2B5EF4-FFF2-40B4-BE49-F238E27FC236}">
                <a16:creationId xmlns:a16="http://schemas.microsoft.com/office/drawing/2014/main" id="{55EDA32F-FD0E-0ED3-E248-80BEA729F66A}"/>
              </a:ext>
            </a:extLst>
          </p:cNvPr>
          <p:cNvSpPr>
            <a:spLocks noGrp="1"/>
          </p:cNvSpPr>
          <p:nvPr>
            <p:ph type="title"/>
          </p:nvPr>
        </p:nvSpPr>
        <p:spPr>
          <a:xfrm>
            <a:off x="619201" y="259200"/>
            <a:ext cx="10963199" cy="505504"/>
          </a:xfrm>
        </p:spPr>
        <p:txBody>
          <a:bodyPr/>
          <a:lstStyle/>
          <a:p>
            <a:r>
              <a:rPr lang="en-GB" noProof="0" dirty="0"/>
              <a:t>Azelaic Acid</a:t>
            </a:r>
            <a:r>
              <a:rPr lang="en-GB" baseline="30000" noProof="0" dirty="0"/>
              <a:t>1,2</a:t>
            </a:r>
          </a:p>
        </p:txBody>
      </p:sp>
      <p:sp>
        <p:nvSpPr>
          <p:cNvPr id="4" name="Foliennummernplatzhalter 3">
            <a:extLst>
              <a:ext uri="{FF2B5EF4-FFF2-40B4-BE49-F238E27FC236}">
                <a16:creationId xmlns:a16="http://schemas.microsoft.com/office/drawing/2014/main" id="{25AE894C-A4C5-15BA-A487-28E49951F1ED}"/>
              </a:ext>
            </a:extLst>
          </p:cNvPr>
          <p:cNvSpPr>
            <a:spLocks noGrp="1"/>
          </p:cNvSpPr>
          <p:nvPr>
            <p:ph type="sldNum" sz="quarter" idx="4"/>
          </p:nvPr>
        </p:nvSpPr>
        <p:spPr>
          <a:xfrm>
            <a:off x="10800523" y="6428359"/>
            <a:ext cx="781877" cy="365125"/>
          </a:xfrm>
        </p:spPr>
        <p:txBody>
          <a:bodyPr/>
          <a:lstStyle/>
          <a:p>
            <a:fld id="{FCE43C0F-8A7B-3A4B-9DB5-B3472E36E833}" type="slidenum">
              <a:rPr lang="en-GB" noProof="0" smtClean="0"/>
              <a:pPr/>
              <a:t>35</a:t>
            </a:fld>
            <a:endParaRPr lang="en-GB" noProof="0" dirty="0"/>
          </a:p>
        </p:txBody>
      </p:sp>
      <p:sp>
        <p:nvSpPr>
          <p:cNvPr id="5" name="Inhaltsplatzhalter 4">
            <a:extLst>
              <a:ext uri="{FF2B5EF4-FFF2-40B4-BE49-F238E27FC236}">
                <a16:creationId xmlns:a16="http://schemas.microsoft.com/office/drawing/2014/main" id="{7C7310EE-A811-2094-BFE1-3275836248E4}"/>
              </a:ext>
            </a:extLst>
          </p:cNvPr>
          <p:cNvSpPr>
            <a:spLocks noGrp="1"/>
          </p:cNvSpPr>
          <p:nvPr>
            <p:ph sz="quarter" idx="15"/>
          </p:nvPr>
        </p:nvSpPr>
        <p:spPr>
          <a:xfrm>
            <a:off x="620183" y="6356351"/>
            <a:ext cx="10180339" cy="365125"/>
          </a:xfrm>
        </p:spPr>
        <p:txBody>
          <a:bodyPr anchor="b"/>
          <a:lstStyle/>
          <a:p>
            <a:r>
              <a:rPr lang="en-GB" baseline="30000" noProof="0" dirty="0">
                <a:solidFill>
                  <a:schemeClr val="tx2"/>
                </a:solidFill>
              </a:rPr>
              <a:t>a</a:t>
            </a:r>
            <a:r>
              <a:rPr lang="en-GB" noProof="0" dirty="0">
                <a:solidFill>
                  <a:schemeClr val="tx2"/>
                </a:solidFill>
              </a:rPr>
              <a:t> Personal note</a:t>
            </a:r>
          </a:p>
          <a:p>
            <a:r>
              <a:rPr lang="en-GB" noProof="0" dirty="0">
                <a:solidFill>
                  <a:schemeClr val="tx2"/>
                </a:solidFill>
              </a:rPr>
              <a:t>FDA, Food and Drug Administration</a:t>
            </a:r>
          </a:p>
          <a:p>
            <a:r>
              <a:rPr lang="en-GB" noProof="0" dirty="0">
                <a:solidFill>
                  <a:schemeClr val="tx2"/>
                </a:solidFill>
              </a:rPr>
              <a:t>1. Feng X, et al. Clin Cosmet Investig Dermatol. 2024;17:2359-2371; 2. Plewig, G., Melnik, B. and Chen, W.C. (2019) Plewig and Kligman's Acne and Rosacea. 4th Edition, Springer, Berlin (chapter 7); 3. Ly S, et al. Dermatol Ther (Heidelb). 2023;13(1):115-130</a:t>
            </a:r>
          </a:p>
        </p:txBody>
      </p:sp>
      <p:pic>
        <p:nvPicPr>
          <p:cNvPr id="6" name="Graphic 5" descr="Toothpaste">
            <a:extLst>
              <a:ext uri="{FF2B5EF4-FFF2-40B4-BE49-F238E27FC236}">
                <a16:creationId xmlns:a16="http://schemas.microsoft.com/office/drawing/2014/main" id="{DF1CB798-1D34-2168-60F1-97B628A4D90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5530966" flipH="1">
            <a:off x="10560991" y="56709"/>
            <a:ext cx="1656184" cy="1656184"/>
          </a:xfrm>
          <a:prstGeom prst="rect">
            <a:avLst/>
          </a:prstGeom>
        </p:spPr>
      </p:pic>
    </p:spTree>
    <p:extLst>
      <p:ext uri="{BB962C8B-B14F-4D97-AF65-F5344CB8AC3E}">
        <p14:creationId xmlns:p14="http://schemas.microsoft.com/office/powerpoint/2010/main" val="992176625"/>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31DEA9-647A-3421-108D-C41404C4F7D1}"/>
            </a:ext>
          </a:extLst>
        </p:cNvPr>
        <p:cNvGrpSpPr/>
        <p:nvPr/>
      </p:nvGrpSpPr>
      <p:grpSpPr>
        <a:xfrm>
          <a:off x="0" y="0"/>
          <a:ext cx="0" cy="0"/>
          <a:chOff x="0" y="0"/>
          <a:chExt cx="0" cy="0"/>
        </a:xfrm>
      </p:grpSpPr>
      <p:sp>
        <p:nvSpPr>
          <p:cNvPr id="18" name="Rounded Rectangle 17">
            <a:extLst>
              <a:ext uri="{FF2B5EF4-FFF2-40B4-BE49-F238E27FC236}">
                <a16:creationId xmlns:a16="http://schemas.microsoft.com/office/drawing/2014/main" id="{469F66A6-4F7C-B08A-BFC1-953440BBF8E4}"/>
              </a:ext>
            </a:extLst>
          </p:cNvPr>
          <p:cNvSpPr/>
          <p:nvPr/>
        </p:nvSpPr>
        <p:spPr>
          <a:xfrm>
            <a:off x="6494791" y="1033272"/>
            <a:ext cx="5095913" cy="4844000"/>
          </a:xfrm>
          <a:prstGeom prst="roundRect">
            <a:avLst>
              <a:gd name="adj" fmla="val 5529"/>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b="1" noProof="0" dirty="0">
              <a:ln w="22225">
                <a:solidFill>
                  <a:schemeClr val="accent2"/>
                </a:solidFill>
                <a:prstDash val="solid"/>
              </a:ln>
              <a:solidFill>
                <a:schemeClr val="accent2">
                  <a:lumMod val="40000"/>
                  <a:lumOff val="60000"/>
                </a:schemeClr>
              </a:solidFill>
            </a:endParaRPr>
          </a:p>
        </p:txBody>
      </p:sp>
      <p:sp>
        <p:nvSpPr>
          <p:cNvPr id="2" name="Content Placeholder 1">
            <a:extLst>
              <a:ext uri="{FF2B5EF4-FFF2-40B4-BE49-F238E27FC236}">
                <a16:creationId xmlns:a16="http://schemas.microsoft.com/office/drawing/2014/main" id="{480E8CE8-5F5D-17C7-3842-9681F70D5260}"/>
              </a:ext>
            </a:extLst>
          </p:cNvPr>
          <p:cNvSpPr>
            <a:spLocks noGrp="1"/>
          </p:cNvSpPr>
          <p:nvPr>
            <p:ph sz="quarter" idx="12"/>
          </p:nvPr>
        </p:nvSpPr>
        <p:spPr>
          <a:xfrm>
            <a:off x="620714" y="1425575"/>
            <a:ext cx="5699758" cy="4667721"/>
          </a:xfrm>
        </p:spPr>
        <p:txBody>
          <a:bodyPr>
            <a:normAutofit fontScale="62500" lnSpcReduction="20000"/>
          </a:bodyPr>
          <a:lstStyle/>
          <a:p>
            <a:pPr marL="0" indent="0">
              <a:lnSpc>
                <a:spcPct val="110000"/>
              </a:lnSpc>
              <a:spcBef>
                <a:spcPts val="400"/>
              </a:spcBef>
              <a:buNone/>
            </a:pPr>
            <a:r>
              <a:rPr lang="en-GB" b="1" noProof="0" dirty="0">
                <a:solidFill>
                  <a:schemeClr val="accent1"/>
                </a:solidFill>
              </a:rPr>
              <a:t>History</a:t>
            </a:r>
          </a:p>
          <a:p>
            <a:pPr>
              <a:lnSpc>
                <a:spcPct val="110000"/>
              </a:lnSpc>
              <a:spcBef>
                <a:spcPts val="400"/>
              </a:spcBef>
            </a:pPr>
            <a:r>
              <a:rPr lang="en-GB" sz="2100" noProof="0" dirty="0"/>
              <a:t>Clascoterone cream was approved by the FDA in 2020 and by </a:t>
            </a:r>
            <a:br>
              <a:rPr lang="en-GB" sz="2100" noProof="0" dirty="0"/>
            </a:br>
            <a:r>
              <a:rPr lang="en-GB" sz="2100" noProof="0" dirty="0"/>
              <a:t>the UK MHRA in 2025 based on 2 Phase 3 studies</a:t>
            </a:r>
            <a:r>
              <a:rPr lang="en-GB" sz="2100" baseline="30000" noProof="0" dirty="0"/>
              <a:t>1,2</a:t>
            </a:r>
          </a:p>
          <a:p>
            <a:pPr marL="0" indent="0">
              <a:lnSpc>
                <a:spcPct val="110000"/>
              </a:lnSpc>
              <a:spcBef>
                <a:spcPts val="400"/>
              </a:spcBef>
              <a:buNone/>
            </a:pPr>
            <a:r>
              <a:rPr lang="en-GB" sz="2100" b="1" noProof="0" dirty="0">
                <a:solidFill>
                  <a:schemeClr val="accent1"/>
                </a:solidFill>
              </a:rPr>
              <a:t>Mode of action </a:t>
            </a:r>
          </a:p>
          <a:p>
            <a:pPr lvl="1">
              <a:lnSpc>
                <a:spcPct val="110000"/>
              </a:lnSpc>
            </a:pPr>
            <a:r>
              <a:rPr lang="en-GB" sz="2100" noProof="0" dirty="0">
                <a:solidFill>
                  <a:schemeClr val="tx2"/>
                </a:solidFill>
              </a:rPr>
              <a:t>First-in-class topical anti-androgen, reduces </a:t>
            </a:r>
            <a:r>
              <a:rPr lang="en-GB" sz="2100" b="1" noProof="0" dirty="0">
                <a:solidFill>
                  <a:schemeClr val="accent1"/>
                </a:solidFill>
              </a:rPr>
              <a:t>sebum production</a:t>
            </a:r>
            <a:r>
              <a:rPr lang="en-GB" sz="2100" b="1" baseline="30000" noProof="0" dirty="0">
                <a:solidFill>
                  <a:schemeClr val="accent1"/>
                </a:solidFill>
              </a:rPr>
              <a:t>3</a:t>
            </a:r>
          </a:p>
          <a:p>
            <a:pPr lvl="1">
              <a:lnSpc>
                <a:spcPct val="110000"/>
              </a:lnSpc>
            </a:pPr>
            <a:r>
              <a:rPr lang="en-GB" sz="2100" dirty="0">
                <a:solidFill>
                  <a:schemeClr val="tx2"/>
                </a:solidFill>
              </a:rPr>
              <a:t>Anti-infl</a:t>
            </a:r>
            <a:r>
              <a:rPr lang="en-GB" sz="2100" dirty="0"/>
              <a:t>ammatory</a:t>
            </a:r>
            <a:r>
              <a:rPr lang="en-US" sz="2100" dirty="0">
                <a:solidFill>
                  <a:schemeClr val="tx2"/>
                </a:solidFill>
              </a:rPr>
              <a:t>: Inhibits the transcription of androgen-responsive genes including inflammatory cytokines</a:t>
            </a:r>
            <a:r>
              <a:rPr lang="en-US" sz="2100" baseline="30000" dirty="0"/>
              <a:t>3</a:t>
            </a:r>
            <a:endParaRPr lang="en-GB" sz="2100" b="1" baseline="30000" noProof="0" dirty="0">
              <a:solidFill>
                <a:schemeClr val="accent1"/>
              </a:solidFill>
            </a:endParaRPr>
          </a:p>
          <a:p>
            <a:pPr marL="0" indent="0">
              <a:lnSpc>
                <a:spcPct val="110000"/>
              </a:lnSpc>
              <a:spcBef>
                <a:spcPts val="400"/>
              </a:spcBef>
              <a:buNone/>
            </a:pPr>
            <a:r>
              <a:rPr lang="en-GB" sz="2100" b="1" noProof="0" dirty="0">
                <a:solidFill>
                  <a:schemeClr val="accent1"/>
                </a:solidFill>
              </a:rPr>
              <a:t>Pharmacokinetics</a:t>
            </a:r>
          </a:p>
          <a:p>
            <a:pPr lvl="1">
              <a:lnSpc>
                <a:spcPct val="110000"/>
              </a:lnSpc>
            </a:pPr>
            <a:r>
              <a:rPr lang="en-GB" sz="2100" noProof="0" dirty="0"/>
              <a:t>Only local, not systemic, antiandrogenic </a:t>
            </a:r>
            <a:r>
              <a:rPr lang="en-GB" sz="2100" noProof="0" dirty="0">
                <a:solidFill>
                  <a:schemeClr val="tx2"/>
                </a:solidFill>
              </a:rPr>
              <a:t>activity</a:t>
            </a:r>
            <a:r>
              <a:rPr lang="en-GB" sz="2100" baseline="30000" noProof="0" dirty="0">
                <a:solidFill>
                  <a:schemeClr val="tx2"/>
                </a:solidFill>
              </a:rPr>
              <a:t>4</a:t>
            </a:r>
          </a:p>
          <a:p>
            <a:pPr marL="0" indent="0">
              <a:lnSpc>
                <a:spcPct val="110000"/>
              </a:lnSpc>
              <a:spcBef>
                <a:spcPts val="400"/>
              </a:spcBef>
              <a:buNone/>
            </a:pPr>
            <a:r>
              <a:rPr lang="en-GB" sz="2100" b="1" noProof="0" dirty="0">
                <a:solidFill>
                  <a:schemeClr val="accent1"/>
                </a:solidFill>
              </a:rPr>
              <a:t>Efficacy</a:t>
            </a:r>
          </a:p>
          <a:p>
            <a:pPr>
              <a:lnSpc>
                <a:spcPct val="110000"/>
              </a:lnSpc>
              <a:spcBef>
                <a:spcPts val="400"/>
              </a:spcBef>
            </a:pPr>
            <a:r>
              <a:rPr lang="en-GB" sz="2100" noProof="0" dirty="0"/>
              <a:t>Clascoterone is effective in the treatment of acne vulgaris, showing statistically </a:t>
            </a:r>
            <a:r>
              <a:rPr lang="en-GB" sz="2100" noProof="0" dirty="0">
                <a:solidFill>
                  <a:schemeClr val="tx2"/>
                </a:solidFill>
              </a:rPr>
              <a:t>significant improvements in all primary and secondary efficacy endpoints</a:t>
            </a:r>
            <a:r>
              <a:rPr lang="en-GB" sz="2100" baseline="30000" noProof="0" dirty="0">
                <a:solidFill>
                  <a:schemeClr val="tx2"/>
                </a:solidFill>
              </a:rPr>
              <a:t>4</a:t>
            </a:r>
          </a:p>
          <a:p>
            <a:pPr marL="0" indent="0">
              <a:lnSpc>
                <a:spcPct val="110000"/>
              </a:lnSpc>
              <a:spcBef>
                <a:spcPts val="400"/>
              </a:spcBef>
              <a:buNone/>
            </a:pPr>
            <a:r>
              <a:rPr lang="en-GB" sz="2100" b="1" noProof="0" dirty="0">
                <a:solidFill>
                  <a:schemeClr val="accent1"/>
                </a:solidFill>
              </a:rPr>
              <a:t>Safety / side effects</a:t>
            </a:r>
          </a:p>
          <a:p>
            <a:pPr>
              <a:lnSpc>
                <a:spcPct val="110000"/>
              </a:lnSpc>
              <a:spcBef>
                <a:spcPts val="400"/>
              </a:spcBef>
            </a:pPr>
            <a:r>
              <a:rPr lang="en-GB" sz="2100" noProof="0" dirty="0"/>
              <a:t>Adverse events rates are low and mostly </a:t>
            </a:r>
            <a:r>
              <a:rPr lang="en-GB" sz="2100" noProof="0" dirty="0">
                <a:solidFill>
                  <a:schemeClr val="tx2"/>
                </a:solidFill>
              </a:rPr>
              <a:t>mild</a:t>
            </a:r>
            <a:r>
              <a:rPr lang="en-GB" sz="2100" baseline="30000" noProof="0" dirty="0">
                <a:solidFill>
                  <a:schemeClr val="tx2"/>
                </a:solidFill>
              </a:rPr>
              <a:t>4</a:t>
            </a:r>
          </a:p>
          <a:p>
            <a:pPr lvl="1">
              <a:lnSpc>
                <a:spcPct val="110000"/>
              </a:lnSpc>
            </a:pPr>
            <a:r>
              <a:rPr lang="en-GB" sz="2100" noProof="0" dirty="0"/>
              <a:t>The predominant local skin reaction was trace or mild erythema</a:t>
            </a:r>
          </a:p>
          <a:p>
            <a:pPr marL="0" indent="0">
              <a:lnSpc>
                <a:spcPct val="110000"/>
              </a:lnSpc>
              <a:spcBef>
                <a:spcPts val="400"/>
              </a:spcBef>
              <a:buNone/>
            </a:pPr>
            <a:r>
              <a:rPr lang="en-GB" sz="2100" b="1" noProof="0" dirty="0">
                <a:solidFill>
                  <a:schemeClr val="accent1"/>
                </a:solidFill>
              </a:rPr>
              <a:t>Indication</a:t>
            </a:r>
          </a:p>
          <a:p>
            <a:pPr>
              <a:lnSpc>
                <a:spcPct val="110000"/>
              </a:lnSpc>
              <a:spcBef>
                <a:spcPts val="400"/>
              </a:spcBef>
            </a:pPr>
            <a:r>
              <a:rPr lang="en-GB" sz="2100" noProof="0" dirty="0"/>
              <a:t>Suitable for individuals aged 12 </a:t>
            </a:r>
            <a:r>
              <a:rPr lang="en-GB" sz="2100" noProof="0" dirty="0">
                <a:solidFill>
                  <a:schemeClr val="tx2"/>
                </a:solidFill>
              </a:rPr>
              <a:t>and above</a:t>
            </a:r>
            <a:r>
              <a:rPr lang="en-GB" sz="2100" baseline="30000" noProof="0" dirty="0">
                <a:solidFill>
                  <a:schemeClr val="tx2"/>
                </a:solidFill>
              </a:rPr>
              <a:t>3</a:t>
            </a:r>
          </a:p>
          <a:p>
            <a:pPr>
              <a:lnSpc>
                <a:spcPct val="110000"/>
              </a:lnSpc>
              <a:spcBef>
                <a:spcPts val="400"/>
              </a:spcBef>
            </a:pPr>
            <a:r>
              <a:rPr lang="en-GB" sz="2100" noProof="0" dirty="0"/>
              <a:t>Clascoterone can be used as part of a multimodal approach with other fixed combination products or oral therapies available for acne management, addressing more key pathophysiological factors</a:t>
            </a:r>
            <a:endParaRPr lang="en-GB" sz="2100" baseline="30000" noProof="0" dirty="0">
              <a:solidFill>
                <a:srgbClr val="0000FF"/>
              </a:solidFill>
            </a:endParaRPr>
          </a:p>
        </p:txBody>
      </p:sp>
      <p:sp>
        <p:nvSpPr>
          <p:cNvPr id="3" name="Title 2">
            <a:extLst>
              <a:ext uri="{FF2B5EF4-FFF2-40B4-BE49-F238E27FC236}">
                <a16:creationId xmlns:a16="http://schemas.microsoft.com/office/drawing/2014/main" id="{9BBC8B6F-6AA2-6B4C-D111-267FC8C9622C}"/>
              </a:ext>
            </a:extLst>
          </p:cNvPr>
          <p:cNvSpPr>
            <a:spLocks noGrp="1"/>
          </p:cNvSpPr>
          <p:nvPr>
            <p:ph type="title"/>
          </p:nvPr>
        </p:nvSpPr>
        <p:spPr>
          <a:xfrm>
            <a:off x="619125" y="258764"/>
            <a:ext cx="10710711" cy="754078"/>
          </a:xfrm>
        </p:spPr>
        <p:txBody>
          <a:bodyPr>
            <a:normAutofit fontScale="90000"/>
          </a:bodyPr>
          <a:lstStyle/>
          <a:p>
            <a:r>
              <a:rPr lang="en-GB" sz="3100" noProof="0" dirty="0"/>
              <a:t>topical anti-androgen</a:t>
            </a:r>
            <a:br>
              <a:rPr lang="en-GB" noProof="0" dirty="0"/>
            </a:br>
            <a:r>
              <a:rPr lang="en-GB" sz="2400" spc="100" noProof="0" dirty="0">
                <a:solidFill>
                  <a:schemeClr val="accent1"/>
                </a:solidFill>
              </a:rPr>
              <a:t>clascoterone is a topical treatment option for acne in maleS and femaleS</a:t>
            </a:r>
          </a:p>
        </p:txBody>
      </p:sp>
      <p:sp>
        <p:nvSpPr>
          <p:cNvPr id="4" name="Slide Number Placeholder 3">
            <a:extLst>
              <a:ext uri="{FF2B5EF4-FFF2-40B4-BE49-F238E27FC236}">
                <a16:creationId xmlns:a16="http://schemas.microsoft.com/office/drawing/2014/main" id="{9AA381F4-7F5F-67D7-AE5D-070D24FFDF08}"/>
              </a:ext>
            </a:extLst>
          </p:cNvPr>
          <p:cNvSpPr>
            <a:spLocks noGrp="1"/>
          </p:cNvSpPr>
          <p:nvPr>
            <p:ph type="sldNum" sz="quarter" idx="4"/>
          </p:nvPr>
        </p:nvSpPr>
        <p:spPr>
          <a:xfrm>
            <a:off x="10800523" y="6428359"/>
            <a:ext cx="781877" cy="365125"/>
          </a:xfrm>
        </p:spPr>
        <p:txBody>
          <a:bodyPr/>
          <a:lstStyle/>
          <a:p>
            <a:fld id="{FCE43C0F-8A7B-3A4B-9DB5-B3472E36E833}" type="slidenum">
              <a:rPr lang="en-GB" noProof="0" smtClean="0"/>
              <a:pPr/>
              <a:t>36</a:t>
            </a:fld>
            <a:endParaRPr lang="en-GB" noProof="0" dirty="0"/>
          </a:p>
        </p:txBody>
      </p:sp>
      <p:sp>
        <p:nvSpPr>
          <p:cNvPr id="11" name="Content Placeholder 10">
            <a:extLst>
              <a:ext uri="{FF2B5EF4-FFF2-40B4-BE49-F238E27FC236}">
                <a16:creationId xmlns:a16="http://schemas.microsoft.com/office/drawing/2014/main" id="{ADEF8838-A865-54BE-7B39-026F75B1C0D0}"/>
              </a:ext>
            </a:extLst>
          </p:cNvPr>
          <p:cNvSpPr>
            <a:spLocks noGrp="1"/>
          </p:cNvSpPr>
          <p:nvPr>
            <p:ph sz="quarter" idx="15"/>
          </p:nvPr>
        </p:nvSpPr>
        <p:spPr>
          <a:xfrm>
            <a:off x="620183" y="6356351"/>
            <a:ext cx="11092441" cy="365125"/>
          </a:xfrm>
        </p:spPr>
        <p:txBody>
          <a:bodyPr anchor="b"/>
          <a:lstStyle/>
          <a:p>
            <a:r>
              <a:rPr lang="en-GB" sz="1050" noProof="0" dirty="0">
                <a:solidFill>
                  <a:schemeClr val="tx2"/>
                </a:solidFill>
              </a:rPr>
              <a:t>FDA, Food and Drug Administration; MHRA, Medicines and Healthcare Products Regulatory Agency; UK, United Kingdom</a:t>
            </a:r>
          </a:p>
          <a:p>
            <a:r>
              <a:rPr lang="en-GB" sz="1050" noProof="0" dirty="0">
                <a:solidFill>
                  <a:schemeClr val="tx2"/>
                </a:solidFill>
              </a:rPr>
              <a:t>1. Piszczatoski CR, Powell J. Clin Ther. 2021;43(10):1638-1644; 2. FirstWord PHARMA. Cosmo and Glenmark Announces UK MHRA Approval of Winlevi for Treatment of Acne. Available </a:t>
            </a:r>
            <a:r>
              <a:rPr lang="en-GB" sz="1050" noProof="0" dirty="0">
                <a:solidFill>
                  <a:schemeClr val="tx2"/>
                </a:solidFill>
                <a:hlinkClick r:id="rId2">
                  <a:extLst>
                    <a:ext uri="{A12FA001-AC4F-418D-AE19-62706E023703}">
                      <ahyp:hlinkClr xmlns:ahyp="http://schemas.microsoft.com/office/drawing/2018/hyperlinkcolor" val="tx"/>
                    </a:ext>
                  </a:extLst>
                </a:hlinkClick>
              </a:rPr>
              <a:t>here</a:t>
            </a:r>
            <a:r>
              <a:rPr lang="en-GB" sz="1050" noProof="0" dirty="0">
                <a:solidFill>
                  <a:schemeClr val="tx2"/>
                </a:solidFill>
              </a:rPr>
              <a:t> (accessed June 205); 3. Eichenfield LF, et al. J Drugs Dermatol. 2024;23(1):1278-1283; 4. Hebert A, et al. JAMA Dermatol. 2020 ;156(6):621-630; </a:t>
            </a:r>
          </a:p>
        </p:txBody>
      </p:sp>
      <p:pic>
        <p:nvPicPr>
          <p:cNvPr id="13" name="Picture 12">
            <a:extLst>
              <a:ext uri="{FF2B5EF4-FFF2-40B4-BE49-F238E27FC236}">
                <a16:creationId xmlns:a16="http://schemas.microsoft.com/office/drawing/2014/main" id="{A559F930-C212-D8D7-233B-42871564BC3D}"/>
              </a:ext>
            </a:extLst>
          </p:cNvPr>
          <p:cNvPicPr>
            <a:picLocks noChangeAspect="1"/>
          </p:cNvPicPr>
          <p:nvPr/>
        </p:nvPicPr>
        <p:blipFill>
          <a:blip r:embed="rId3"/>
          <a:stretch>
            <a:fillRect/>
          </a:stretch>
        </p:blipFill>
        <p:spPr>
          <a:xfrm>
            <a:off x="7020434" y="3925504"/>
            <a:ext cx="4044627" cy="1879760"/>
          </a:xfrm>
          <a:prstGeom prst="rect">
            <a:avLst/>
          </a:prstGeom>
        </p:spPr>
      </p:pic>
      <p:sp>
        <p:nvSpPr>
          <p:cNvPr id="15" name="Content Placeholder 1">
            <a:extLst>
              <a:ext uri="{FF2B5EF4-FFF2-40B4-BE49-F238E27FC236}">
                <a16:creationId xmlns:a16="http://schemas.microsoft.com/office/drawing/2014/main" id="{607BF6C0-699D-052F-1DF0-3762D18E2811}"/>
              </a:ext>
            </a:extLst>
          </p:cNvPr>
          <p:cNvSpPr txBox="1">
            <a:spLocks/>
          </p:cNvSpPr>
          <p:nvPr/>
        </p:nvSpPr>
        <p:spPr>
          <a:xfrm>
            <a:off x="7131133" y="3733291"/>
            <a:ext cx="1837202" cy="252124"/>
          </a:xfrm>
          <a:prstGeom prst="rect">
            <a:avLst/>
          </a:prstGeom>
        </p:spPr>
        <p:txBody>
          <a:bodyPr vert="horz" lIns="0" tIns="0" rIns="0" bIns="0" rtlCol="0">
            <a:normAutofit/>
          </a:bodyPr>
          <a:lstStyle>
            <a:lvl1pPr marL="357188" indent="-357188" algn="l" defTabSz="457200" rtl="0" eaLnBrk="1" latinLnBrk="0" hangingPunct="1">
              <a:spcBef>
                <a:spcPts val="1200"/>
              </a:spcBef>
              <a:buClr>
                <a:schemeClr val="accent1"/>
              </a:buClr>
              <a:buFont typeface="Arial"/>
              <a:buChar char="•"/>
              <a:defRPr sz="2000" b="0" i="0" kern="120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714375" indent="-257175" algn="l" defTabSz="457200" rtl="0" eaLnBrk="1" latinLnBrk="0" hangingPunct="1">
              <a:spcBef>
                <a:spcPts val="400"/>
              </a:spcBef>
              <a:buClr>
                <a:schemeClr val="accent2"/>
              </a:buClr>
              <a:buFont typeface="Lucida Grande"/>
              <a:buChar char="–"/>
              <a:defRPr sz="1800" b="0" i="0" kern="1200">
                <a:solidFill>
                  <a:srgbClr val="5D8298"/>
                </a:solidFill>
                <a:latin typeface="Arial" panose="020B0604020202020204" pitchFamily="34" charset="0"/>
                <a:ea typeface="Arial" panose="020B0604020202020204" pitchFamily="34" charset="0"/>
                <a:cs typeface="Arial" panose="020B0604020202020204" pitchFamily="34" charset="0"/>
              </a:defRPr>
            </a:lvl2pPr>
            <a:lvl3pPr marL="12573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3pPr>
            <a:lvl4pPr marL="17145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4pPr>
            <a:lvl5pPr marL="21717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20000"/>
              </a:lnSpc>
              <a:buNone/>
            </a:pPr>
            <a:r>
              <a:rPr lang="en-GB" sz="1200" b="1" noProof="0" dirty="0">
                <a:solidFill>
                  <a:schemeClr val="tx1"/>
                </a:solidFill>
              </a:rPr>
              <a:t>Baseline</a:t>
            </a:r>
          </a:p>
        </p:txBody>
      </p:sp>
      <p:sp>
        <p:nvSpPr>
          <p:cNvPr id="16" name="Content Placeholder 1">
            <a:extLst>
              <a:ext uri="{FF2B5EF4-FFF2-40B4-BE49-F238E27FC236}">
                <a16:creationId xmlns:a16="http://schemas.microsoft.com/office/drawing/2014/main" id="{8C773C12-336F-95AC-B15D-28306A496EB9}"/>
              </a:ext>
            </a:extLst>
          </p:cNvPr>
          <p:cNvSpPr txBox="1">
            <a:spLocks/>
          </p:cNvSpPr>
          <p:nvPr/>
        </p:nvSpPr>
        <p:spPr>
          <a:xfrm>
            <a:off x="9142654" y="3727462"/>
            <a:ext cx="1837202" cy="252124"/>
          </a:xfrm>
          <a:prstGeom prst="rect">
            <a:avLst/>
          </a:prstGeom>
        </p:spPr>
        <p:txBody>
          <a:bodyPr vert="horz" lIns="0" tIns="0" rIns="0" bIns="0" rtlCol="0">
            <a:normAutofit/>
          </a:bodyPr>
          <a:lstStyle>
            <a:lvl1pPr marL="357188" indent="-357188" algn="l" defTabSz="457200" rtl="0" eaLnBrk="1" latinLnBrk="0" hangingPunct="1">
              <a:spcBef>
                <a:spcPts val="1200"/>
              </a:spcBef>
              <a:buClr>
                <a:schemeClr val="accent1"/>
              </a:buClr>
              <a:buFont typeface="Arial"/>
              <a:buChar char="•"/>
              <a:defRPr sz="2000" b="0" i="0" kern="120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714375" indent="-257175" algn="l" defTabSz="457200" rtl="0" eaLnBrk="1" latinLnBrk="0" hangingPunct="1">
              <a:spcBef>
                <a:spcPts val="400"/>
              </a:spcBef>
              <a:buClr>
                <a:schemeClr val="accent2"/>
              </a:buClr>
              <a:buFont typeface="Lucida Grande"/>
              <a:buChar char="–"/>
              <a:defRPr sz="1800" b="0" i="0" kern="1200">
                <a:solidFill>
                  <a:srgbClr val="5D8298"/>
                </a:solidFill>
                <a:latin typeface="Arial" panose="020B0604020202020204" pitchFamily="34" charset="0"/>
                <a:ea typeface="Arial" panose="020B0604020202020204" pitchFamily="34" charset="0"/>
                <a:cs typeface="Arial" panose="020B0604020202020204" pitchFamily="34" charset="0"/>
              </a:defRPr>
            </a:lvl2pPr>
            <a:lvl3pPr marL="12573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3pPr>
            <a:lvl4pPr marL="17145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4pPr>
            <a:lvl5pPr marL="21717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20000"/>
              </a:lnSpc>
              <a:buNone/>
            </a:pPr>
            <a:r>
              <a:rPr lang="en-GB" sz="1200" b="1" noProof="0" dirty="0">
                <a:solidFill>
                  <a:schemeClr val="tx1"/>
                </a:solidFill>
              </a:rPr>
              <a:t>Week 12</a:t>
            </a:r>
          </a:p>
        </p:txBody>
      </p:sp>
      <p:graphicFrame>
        <p:nvGraphicFramePr>
          <p:cNvPr id="19" name="Chart 18">
            <a:extLst>
              <a:ext uri="{FF2B5EF4-FFF2-40B4-BE49-F238E27FC236}">
                <a16:creationId xmlns:a16="http://schemas.microsoft.com/office/drawing/2014/main" id="{95A42C4D-8066-9462-D5BD-6038F968840A}"/>
              </a:ext>
            </a:extLst>
          </p:cNvPr>
          <p:cNvGraphicFramePr/>
          <p:nvPr>
            <p:extLst>
              <p:ext uri="{D42A27DB-BD31-4B8C-83A1-F6EECF244321}">
                <p14:modId xmlns:p14="http://schemas.microsoft.com/office/powerpoint/2010/main" val="1226107554"/>
              </p:ext>
            </p:extLst>
          </p:nvPr>
        </p:nvGraphicFramePr>
        <p:xfrm>
          <a:off x="6949457" y="1417210"/>
          <a:ext cx="2281352" cy="2337940"/>
        </p:xfrm>
        <a:graphic>
          <a:graphicData uri="http://schemas.openxmlformats.org/drawingml/2006/chart">
            <c:chart xmlns:c="http://schemas.openxmlformats.org/drawingml/2006/chart" xmlns:r="http://schemas.openxmlformats.org/officeDocument/2006/relationships" r:id="rId4"/>
          </a:graphicData>
        </a:graphic>
      </p:graphicFrame>
      <p:sp>
        <p:nvSpPr>
          <p:cNvPr id="21" name="TextBox 20">
            <a:extLst>
              <a:ext uri="{FF2B5EF4-FFF2-40B4-BE49-F238E27FC236}">
                <a16:creationId xmlns:a16="http://schemas.microsoft.com/office/drawing/2014/main" id="{1316E842-52D1-41AB-EEC3-CFC58D3F9662}"/>
              </a:ext>
            </a:extLst>
          </p:cNvPr>
          <p:cNvSpPr txBox="1"/>
          <p:nvPr/>
        </p:nvSpPr>
        <p:spPr>
          <a:xfrm>
            <a:off x="7413670" y="1580220"/>
            <a:ext cx="506325"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TLC</a:t>
            </a:r>
          </a:p>
        </p:txBody>
      </p:sp>
      <p:sp>
        <p:nvSpPr>
          <p:cNvPr id="22" name="TextBox 21">
            <a:extLst>
              <a:ext uri="{FF2B5EF4-FFF2-40B4-BE49-F238E27FC236}">
                <a16:creationId xmlns:a16="http://schemas.microsoft.com/office/drawing/2014/main" id="{2B66DB36-0F8B-2FB9-1B1F-1F1507C83BF8}"/>
              </a:ext>
            </a:extLst>
          </p:cNvPr>
          <p:cNvSpPr txBox="1"/>
          <p:nvPr/>
        </p:nvSpPr>
        <p:spPr>
          <a:xfrm>
            <a:off x="7985695" y="1580220"/>
            <a:ext cx="506325"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NILC</a:t>
            </a:r>
          </a:p>
        </p:txBody>
      </p:sp>
      <p:sp>
        <p:nvSpPr>
          <p:cNvPr id="23" name="TextBox 22">
            <a:extLst>
              <a:ext uri="{FF2B5EF4-FFF2-40B4-BE49-F238E27FC236}">
                <a16:creationId xmlns:a16="http://schemas.microsoft.com/office/drawing/2014/main" id="{F4F95810-5F83-31B2-8B27-53994DD942F0}"/>
              </a:ext>
            </a:extLst>
          </p:cNvPr>
          <p:cNvSpPr txBox="1"/>
          <p:nvPr/>
        </p:nvSpPr>
        <p:spPr>
          <a:xfrm>
            <a:off x="8557720" y="1580220"/>
            <a:ext cx="506325"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ILC</a:t>
            </a:r>
          </a:p>
        </p:txBody>
      </p:sp>
      <p:sp>
        <p:nvSpPr>
          <p:cNvPr id="24" name="TextBox 23">
            <a:extLst>
              <a:ext uri="{FF2B5EF4-FFF2-40B4-BE49-F238E27FC236}">
                <a16:creationId xmlns:a16="http://schemas.microsoft.com/office/drawing/2014/main" id="{8648873E-1805-7AC8-204F-B87209BFC4BF}"/>
              </a:ext>
            </a:extLst>
          </p:cNvPr>
          <p:cNvSpPr txBox="1"/>
          <p:nvPr/>
        </p:nvSpPr>
        <p:spPr>
          <a:xfrm>
            <a:off x="7587006" y="1351680"/>
            <a:ext cx="1346392" cy="184666"/>
          </a:xfrm>
          <a:prstGeom prst="rect">
            <a:avLst/>
          </a:prstGeom>
          <a:noFill/>
        </p:spPr>
        <p:txBody>
          <a:bodyPr wrap="square" lIns="0" tIns="0" rIns="0" bIns="0" rtlCol="0">
            <a:spAutoFit/>
          </a:bodyPr>
          <a:lstStyle/>
          <a:p>
            <a:pPr algn="ctr"/>
            <a:r>
              <a:rPr lang="en-GB" sz="1200" b="1" noProof="0" dirty="0">
                <a:latin typeface="Arial" panose="020B0604020202020204" pitchFamily="34" charset="0"/>
                <a:cs typeface="Arial" panose="020B0604020202020204" pitchFamily="34" charset="0"/>
              </a:rPr>
              <a:t>Study CB-03-01/25</a:t>
            </a:r>
            <a:endParaRPr lang="en-GB" sz="1200" b="1" noProof="0" dirty="0">
              <a:latin typeface="Arial" panose="020B0604020202020204" pitchFamily="34" charset="0"/>
              <a:ea typeface="Aileron" charset="0"/>
              <a:cs typeface="Arial" panose="020B0604020202020204" pitchFamily="34" charset="0"/>
            </a:endParaRPr>
          </a:p>
        </p:txBody>
      </p:sp>
      <p:sp>
        <p:nvSpPr>
          <p:cNvPr id="25" name="TextBox 24">
            <a:extLst>
              <a:ext uri="{FF2B5EF4-FFF2-40B4-BE49-F238E27FC236}">
                <a16:creationId xmlns:a16="http://schemas.microsoft.com/office/drawing/2014/main" id="{5FA36497-C5F2-C823-C87E-18FC2936E882}"/>
              </a:ext>
            </a:extLst>
          </p:cNvPr>
          <p:cNvSpPr txBox="1"/>
          <p:nvPr/>
        </p:nvSpPr>
        <p:spPr>
          <a:xfrm rot="16200000">
            <a:off x="6011762" y="2338142"/>
            <a:ext cx="1531077" cy="369332"/>
          </a:xfrm>
          <a:prstGeom prst="rect">
            <a:avLst/>
          </a:prstGeom>
          <a:noFill/>
        </p:spPr>
        <p:txBody>
          <a:bodyPr wrap="square" lIns="0" tIns="0" rIns="0" bIns="0" rtlCol="0">
            <a:spAutoFit/>
          </a:bodyPr>
          <a:lstStyle/>
          <a:p>
            <a:pPr algn="ctr"/>
            <a:r>
              <a:rPr lang="en-GB" sz="1200" b="1" noProof="0" dirty="0">
                <a:latin typeface="Arial" panose="020B0604020202020204" pitchFamily="34" charset="0"/>
                <a:cs typeface="Arial" panose="020B0604020202020204" pitchFamily="34" charset="0"/>
              </a:rPr>
              <a:t>Estimated reduction from baseline, %</a:t>
            </a:r>
            <a:endParaRPr lang="en-GB" sz="1200" b="1" noProof="0" dirty="0">
              <a:latin typeface="Arial" panose="020B0604020202020204" pitchFamily="34" charset="0"/>
              <a:ea typeface="Aileron" charset="0"/>
              <a:cs typeface="Arial" panose="020B0604020202020204" pitchFamily="34" charset="0"/>
            </a:endParaRPr>
          </a:p>
        </p:txBody>
      </p:sp>
      <p:graphicFrame>
        <p:nvGraphicFramePr>
          <p:cNvPr id="30" name="Chart 29">
            <a:extLst>
              <a:ext uri="{FF2B5EF4-FFF2-40B4-BE49-F238E27FC236}">
                <a16:creationId xmlns:a16="http://schemas.microsoft.com/office/drawing/2014/main" id="{061028A6-5A3D-FB52-3B4C-1D44F38D8207}"/>
              </a:ext>
            </a:extLst>
          </p:cNvPr>
          <p:cNvGraphicFramePr/>
          <p:nvPr>
            <p:extLst>
              <p:ext uri="{D42A27DB-BD31-4B8C-83A1-F6EECF244321}">
                <p14:modId xmlns:p14="http://schemas.microsoft.com/office/powerpoint/2010/main" val="1757113834"/>
              </p:ext>
            </p:extLst>
          </p:nvPr>
        </p:nvGraphicFramePr>
        <p:xfrm>
          <a:off x="9215248" y="1417210"/>
          <a:ext cx="2281352" cy="2337940"/>
        </p:xfrm>
        <a:graphic>
          <a:graphicData uri="http://schemas.openxmlformats.org/drawingml/2006/chart">
            <c:chart xmlns:c="http://schemas.openxmlformats.org/drawingml/2006/chart" xmlns:r="http://schemas.openxmlformats.org/officeDocument/2006/relationships" r:id="rId5"/>
          </a:graphicData>
        </a:graphic>
      </p:graphicFrame>
      <p:sp>
        <p:nvSpPr>
          <p:cNvPr id="31" name="TextBox 30">
            <a:extLst>
              <a:ext uri="{FF2B5EF4-FFF2-40B4-BE49-F238E27FC236}">
                <a16:creationId xmlns:a16="http://schemas.microsoft.com/office/drawing/2014/main" id="{BD0319C6-EA53-7518-ED53-B0E1FA3AE83D}"/>
              </a:ext>
            </a:extLst>
          </p:cNvPr>
          <p:cNvSpPr txBox="1"/>
          <p:nvPr/>
        </p:nvSpPr>
        <p:spPr>
          <a:xfrm>
            <a:off x="9679461" y="1580220"/>
            <a:ext cx="506325"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TLC</a:t>
            </a:r>
          </a:p>
        </p:txBody>
      </p:sp>
      <p:sp>
        <p:nvSpPr>
          <p:cNvPr id="32" name="TextBox 31">
            <a:extLst>
              <a:ext uri="{FF2B5EF4-FFF2-40B4-BE49-F238E27FC236}">
                <a16:creationId xmlns:a16="http://schemas.microsoft.com/office/drawing/2014/main" id="{F25557BB-114A-0658-FE07-3DED2789FB45}"/>
              </a:ext>
            </a:extLst>
          </p:cNvPr>
          <p:cNvSpPr txBox="1"/>
          <p:nvPr/>
        </p:nvSpPr>
        <p:spPr>
          <a:xfrm>
            <a:off x="10251486" y="1580220"/>
            <a:ext cx="506325"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NILC</a:t>
            </a:r>
          </a:p>
        </p:txBody>
      </p:sp>
      <p:sp>
        <p:nvSpPr>
          <p:cNvPr id="33" name="TextBox 32">
            <a:extLst>
              <a:ext uri="{FF2B5EF4-FFF2-40B4-BE49-F238E27FC236}">
                <a16:creationId xmlns:a16="http://schemas.microsoft.com/office/drawing/2014/main" id="{57889758-0405-76C3-D7C7-27DECF7A4457}"/>
              </a:ext>
            </a:extLst>
          </p:cNvPr>
          <p:cNvSpPr txBox="1"/>
          <p:nvPr/>
        </p:nvSpPr>
        <p:spPr>
          <a:xfrm>
            <a:off x="10823511" y="1580220"/>
            <a:ext cx="506325"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ILC</a:t>
            </a:r>
          </a:p>
        </p:txBody>
      </p:sp>
      <p:sp>
        <p:nvSpPr>
          <p:cNvPr id="35" name="TextBox 34">
            <a:extLst>
              <a:ext uri="{FF2B5EF4-FFF2-40B4-BE49-F238E27FC236}">
                <a16:creationId xmlns:a16="http://schemas.microsoft.com/office/drawing/2014/main" id="{5B9786A9-EC7F-9E1B-D18F-22081DDFE082}"/>
              </a:ext>
            </a:extLst>
          </p:cNvPr>
          <p:cNvSpPr txBox="1"/>
          <p:nvPr/>
        </p:nvSpPr>
        <p:spPr>
          <a:xfrm>
            <a:off x="9840349" y="1351680"/>
            <a:ext cx="1346392" cy="184666"/>
          </a:xfrm>
          <a:prstGeom prst="rect">
            <a:avLst/>
          </a:prstGeom>
          <a:noFill/>
        </p:spPr>
        <p:txBody>
          <a:bodyPr wrap="square" lIns="0" tIns="0" rIns="0" bIns="0" rtlCol="0">
            <a:spAutoFit/>
          </a:bodyPr>
          <a:lstStyle/>
          <a:p>
            <a:pPr algn="ctr"/>
            <a:r>
              <a:rPr lang="en-GB" sz="1200" b="1" noProof="0" dirty="0">
                <a:latin typeface="Arial" panose="020B0604020202020204" pitchFamily="34" charset="0"/>
                <a:cs typeface="Arial" panose="020B0604020202020204" pitchFamily="34" charset="0"/>
              </a:rPr>
              <a:t>Study CB-03-01/26</a:t>
            </a:r>
            <a:endParaRPr lang="en-GB" sz="1200" b="1" noProof="0" dirty="0">
              <a:latin typeface="Arial" panose="020B0604020202020204" pitchFamily="34" charset="0"/>
              <a:ea typeface="Aileron" charset="0"/>
              <a:cs typeface="Arial" panose="020B0604020202020204" pitchFamily="34" charset="0"/>
            </a:endParaRPr>
          </a:p>
        </p:txBody>
      </p:sp>
      <p:pic>
        <p:nvPicPr>
          <p:cNvPr id="5" name="Graphic 4" descr="Toothpaste">
            <a:extLst>
              <a:ext uri="{FF2B5EF4-FFF2-40B4-BE49-F238E27FC236}">
                <a16:creationId xmlns:a16="http://schemas.microsoft.com/office/drawing/2014/main" id="{B5CEE3D5-CBE9-E965-55EE-95659666705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5530966" flipH="1">
            <a:off x="11302821" y="134968"/>
            <a:ext cx="807421" cy="807421"/>
          </a:xfrm>
          <a:prstGeom prst="rect">
            <a:avLst/>
          </a:prstGeom>
        </p:spPr>
      </p:pic>
      <p:sp>
        <p:nvSpPr>
          <p:cNvPr id="10" name="Content Placeholder 1">
            <a:extLst>
              <a:ext uri="{FF2B5EF4-FFF2-40B4-BE49-F238E27FC236}">
                <a16:creationId xmlns:a16="http://schemas.microsoft.com/office/drawing/2014/main" id="{4B6D8902-EF05-AAA4-5AC8-D687E187DA7A}"/>
              </a:ext>
            </a:extLst>
          </p:cNvPr>
          <p:cNvSpPr txBox="1">
            <a:spLocks/>
          </p:cNvSpPr>
          <p:nvPr/>
        </p:nvSpPr>
        <p:spPr>
          <a:xfrm>
            <a:off x="7081028" y="1033272"/>
            <a:ext cx="3923438" cy="306571"/>
          </a:xfrm>
          <a:prstGeom prst="rect">
            <a:avLst/>
          </a:prstGeom>
        </p:spPr>
        <p:txBody>
          <a:bodyPr vert="horz" lIns="0" tIns="0" rIns="0" bIns="0" rtlCol="0">
            <a:normAutofit/>
          </a:bodyPr>
          <a:lstStyle>
            <a:lvl1pPr marL="357188" indent="-357188" algn="l" defTabSz="457200" rtl="0" eaLnBrk="1" latinLnBrk="0" hangingPunct="1">
              <a:spcBef>
                <a:spcPts val="1200"/>
              </a:spcBef>
              <a:buClr>
                <a:schemeClr val="accent1"/>
              </a:buClr>
              <a:buFont typeface="Arial"/>
              <a:buChar char="•"/>
              <a:defRPr sz="2000" b="0" i="0" kern="120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714375" indent="-257175" algn="l" defTabSz="457200" rtl="0" eaLnBrk="1" latinLnBrk="0" hangingPunct="1">
              <a:spcBef>
                <a:spcPts val="400"/>
              </a:spcBef>
              <a:buClr>
                <a:schemeClr val="accent2"/>
              </a:buClr>
              <a:buFont typeface="Lucida Grande"/>
              <a:buChar char="–"/>
              <a:defRPr sz="1800" b="0" i="0" kern="1200">
                <a:solidFill>
                  <a:srgbClr val="5D8298"/>
                </a:solidFill>
                <a:latin typeface="Arial" panose="020B0604020202020204" pitchFamily="34" charset="0"/>
                <a:ea typeface="Arial" panose="020B0604020202020204" pitchFamily="34" charset="0"/>
                <a:cs typeface="Arial" panose="020B0604020202020204" pitchFamily="34" charset="0"/>
              </a:defRPr>
            </a:lvl2pPr>
            <a:lvl3pPr marL="12573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3pPr>
            <a:lvl4pPr marL="17145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4pPr>
            <a:lvl5pPr marL="21717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20000"/>
              </a:lnSpc>
              <a:buNone/>
            </a:pPr>
            <a:r>
              <a:rPr lang="en-GB" sz="1600" b="1" noProof="0" dirty="0">
                <a:solidFill>
                  <a:schemeClr val="accent1"/>
                </a:solidFill>
              </a:rPr>
              <a:t>Efficacy – change in lesion reduction</a:t>
            </a:r>
            <a:r>
              <a:rPr lang="en-GB" sz="1600" b="1" baseline="30000" noProof="0" dirty="0">
                <a:solidFill>
                  <a:schemeClr val="accent1"/>
                </a:solidFill>
              </a:rPr>
              <a:t>4</a:t>
            </a:r>
          </a:p>
        </p:txBody>
      </p:sp>
      <p:sp>
        <p:nvSpPr>
          <p:cNvPr id="14" name="Content Placeholder 1">
            <a:extLst>
              <a:ext uri="{FF2B5EF4-FFF2-40B4-BE49-F238E27FC236}">
                <a16:creationId xmlns:a16="http://schemas.microsoft.com/office/drawing/2014/main" id="{60E316D5-E575-64E3-92A4-19EB8B01AFD8}"/>
              </a:ext>
            </a:extLst>
          </p:cNvPr>
          <p:cNvSpPr txBox="1">
            <a:spLocks/>
          </p:cNvSpPr>
          <p:nvPr/>
        </p:nvSpPr>
        <p:spPr>
          <a:xfrm>
            <a:off x="7081028" y="3476518"/>
            <a:ext cx="3923438" cy="287121"/>
          </a:xfrm>
          <a:prstGeom prst="rect">
            <a:avLst/>
          </a:prstGeom>
        </p:spPr>
        <p:txBody>
          <a:bodyPr vert="horz" lIns="0" tIns="0" rIns="0" bIns="0" rtlCol="0">
            <a:normAutofit/>
          </a:bodyPr>
          <a:lstStyle>
            <a:lvl1pPr marL="357188" indent="-357188" algn="l" defTabSz="457200" rtl="0" eaLnBrk="1" latinLnBrk="0" hangingPunct="1">
              <a:spcBef>
                <a:spcPts val="1200"/>
              </a:spcBef>
              <a:buClr>
                <a:schemeClr val="accent1"/>
              </a:buClr>
              <a:buFont typeface="Arial"/>
              <a:buChar char="•"/>
              <a:defRPr sz="2000" b="0" i="0" kern="120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714375" indent="-257175" algn="l" defTabSz="457200" rtl="0" eaLnBrk="1" latinLnBrk="0" hangingPunct="1">
              <a:spcBef>
                <a:spcPts val="400"/>
              </a:spcBef>
              <a:buClr>
                <a:schemeClr val="accent2"/>
              </a:buClr>
              <a:buFont typeface="Lucida Grande"/>
              <a:buChar char="–"/>
              <a:defRPr sz="1800" b="0" i="0" kern="1200">
                <a:solidFill>
                  <a:srgbClr val="5D8298"/>
                </a:solidFill>
                <a:latin typeface="Arial" panose="020B0604020202020204" pitchFamily="34" charset="0"/>
                <a:ea typeface="Arial" panose="020B0604020202020204" pitchFamily="34" charset="0"/>
                <a:cs typeface="Arial" panose="020B0604020202020204" pitchFamily="34" charset="0"/>
              </a:defRPr>
            </a:lvl2pPr>
            <a:lvl3pPr marL="12573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3pPr>
            <a:lvl4pPr marL="17145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4pPr>
            <a:lvl5pPr marL="21717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20000"/>
              </a:lnSpc>
              <a:buNone/>
            </a:pPr>
            <a:r>
              <a:rPr lang="en-GB" sz="1600" b="1" noProof="0" dirty="0">
                <a:solidFill>
                  <a:schemeClr val="accent1"/>
                </a:solidFill>
              </a:rPr>
              <a:t>Improvement of acne</a:t>
            </a:r>
            <a:r>
              <a:rPr lang="en-GB" sz="1600" b="1" baseline="30000" noProof="0" dirty="0">
                <a:solidFill>
                  <a:schemeClr val="accent1"/>
                </a:solidFill>
              </a:rPr>
              <a:t>4</a:t>
            </a:r>
          </a:p>
        </p:txBody>
      </p:sp>
    </p:spTree>
    <p:extLst>
      <p:ext uri="{BB962C8B-B14F-4D97-AF65-F5344CB8AC3E}">
        <p14:creationId xmlns:p14="http://schemas.microsoft.com/office/powerpoint/2010/main" val="2840679694"/>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AF5377-40E6-0D19-E693-564BD7D8AC99}"/>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356184-872A-B2A9-5FBE-56F1748D40E8}"/>
              </a:ext>
            </a:extLst>
          </p:cNvPr>
          <p:cNvSpPr>
            <a:spLocks noGrp="1"/>
          </p:cNvSpPr>
          <p:nvPr>
            <p:ph sz="quarter" idx="12"/>
          </p:nvPr>
        </p:nvSpPr>
        <p:spPr>
          <a:xfrm>
            <a:off x="620184" y="1425600"/>
            <a:ext cx="9364248" cy="4525200"/>
          </a:xfrm>
        </p:spPr>
        <p:txBody>
          <a:bodyPr>
            <a:normAutofit fontScale="92500" lnSpcReduction="10000"/>
          </a:bodyPr>
          <a:lstStyle/>
          <a:p>
            <a:r>
              <a:rPr lang="en-GB" noProof="0" dirty="0"/>
              <a:t>Oral antibiotics remain important but should be limited due to global AMR </a:t>
            </a:r>
            <a:r>
              <a:rPr lang="en-GB" noProof="0" dirty="0">
                <a:solidFill>
                  <a:schemeClr val="tx2"/>
                </a:solidFill>
              </a:rPr>
              <a:t>concerns</a:t>
            </a:r>
            <a:r>
              <a:rPr lang="en-GB" baseline="30000" noProof="0" dirty="0">
                <a:solidFill>
                  <a:schemeClr val="tx2"/>
                </a:solidFill>
              </a:rPr>
              <a:t>1-3</a:t>
            </a:r>
          </a:p>
          <a:p>
            <a:pPr lvl="1"/>
            <a:r>
              <a:rPr lang="en-GB" noProof="0" dirty="0"/>
              <a:t>Limit treatment to 3 months (up to 6 </a:t>
            </a:r>
            <a:r>
              <a:rPr lang="en-GB" noProof="0" dirty="0">
                <a:solidFill>
                  <a:schemeClr val="tx2"/>
                </a:solidFill>
              </a:rPr>
              <a:t>months in select cases)</a:t>
            </a:r>
            <a:r>
              <a:rPr lang="en-GB" baseline="30000" noProof="0" dirty="0">
                <a:solidFill>
                  <a:schemeClr val="tx2"/>
                </a:solidFill>
              </a:rPr>
              <a:t>1,2</a:t>
            </a:r>
          </a:p>
          <a:p>
            <a:pPr lvl="1"/>
            <a:r>
              <a:rPr lang="en-GB" noProof="0" dirty="0">
                <a:solidFill>
                  <a:schemeClr val="tx2"/>
                </a:solidFill>
              </a:rPr>
              <a:t>Combine with benzoyl peroxide to reduce resistance</a:t>
            </a:r>
            <a:r>
              <a:rPr lang="en-GB" baseline="30000" noProof="0" dirty="0">
                <a:solidFill>
                  <a:schemeClr val="tx2"/>
                </a:solidFill>
              </a:rPr>
              <a:t>1</a:t>
            </a:r>
          </a:p>
          <a:p>
            <a:r>
              <a:rPr lang="en-GB" noProof="0" dirty="0"/>
              <a:t>Prefer doxycycline, lymecycline, or sarecycline (narrow spectrum) over </a:t>
            </a:r>
            <a:r>
              <a:rPr lang="en-GB" noProof="0" dirty="0">
                <a:solidFill>
                  <a:schemeClr val="tx2"/>
                </a:solidFill>
              </a:rPr>
              <a:t>minocycline</a:t>
            </a:r>
            <a:r>
              <a:rPr lang="en-GB" baseline="30000" noProof="0" dirty="0">
                <a:solidFill>
                  <a:schemeClr val="tx2"/>
                </a:solidFill>
              </a:rPr>
              <a:t>1,2</a:t>
            </a:r>
          </a:p>
          <a:p>
            <a:pPr lvl="1"/>
            <a:r>
              <a:rPr lang="en-GB" noProof="0" dirty="0">
                <a:solidFill>
                  <a:schemeClr val="tx2"/>
                </a:solidFill>
              </a:rPr>
              <a:t>Avoid minocycline due to the risk of severe eruptions and neurological side effects</a:t>
            </a:r>
            <a:r>
              <a:rPr lang="en-GB" baseline="30000" noProof="0" dirty="0">
                <a:solidFill>
                  <a:schemeClr val="tx2"/>
                </a:solidFill>
              </a:rPr>
              <a:t>2</a:t>
            </a:r>
          </a:p>
          <a:p>
            <a:r>
              <a:rPr lang="en-GB" noProof="0" dirty="0"/>
              <a:t>Limit trimethoprim-sulfamethoxazole due to risk of rare, but severe hypersensitivity </a:t>
            </a:r>
            <a:r>
              <a:rPr lang="en-GB" noProof="0" dirty="0">
                <a:solidFill>
                  <a:schemeClr val="tx2"/>
                </a:solidFill>
              </a:rPr>
              <a:t>reactions</a:t>
            </a:r>
            <a:r>
              <a:rPr lang="en-GB" baseline="30000" noProof="0" dirty="0">
                <a:solidFill>
                  <a:schemeClr val="tx2"/>
                </a:solidFill>
              </a:rPr>
              <a:t>1</a:t>
            </a:r>
          </a:p>
          <a:p>
            <a:pPr lvl="1"/>
            <a:r>
              <a:rPr lang="en-GB" noProof="0" dirty="0"/>
              <a:t>Stevens-Johnson syndrome/toxic epidermal necrolysis </a:t>
            </a:r>
          </a:p>
          <a:p>
            <a:pPr lvl="1"/>
            <a:r>
              <a:rPr lang="en-GB" noProof="0" dirty="0"/>
              <a:t>Acute respiratory failure</a:t>
            </a:r>
          </a:p>
          <a:p>
            <a:r>
              <a:rPr lang="en-GB" noProof="0" dirty="0"/>
              <a:t>Reserve macrolides (e.g. erythromycin) for specific </a:t>
            </a:r>
            <a:r>
              <a:rPr lang="en-GB" noProof="0" dirty="0">
                <a:solidFill>
                  <a:schemeClr val="tx2"/>
                </a:solidFill>
              </a:rPr>
              <a:t>cases only</a:t>
            </a:r>
            <a:r>
              <a:rPr lang="en-GB" baseline="30000" noProof="0" dirty="0">
                <a:solidFill>
                  <a:schemeClr val="tx2"/>
                </a:solidFill>
              </a:rPr>
              <a:t>2</a:t>
            </a:r>
          </a:p>
          <a:p>
            <a:pPr lvl="1"/>
            <a:r>
              <a:rPr lang="en-US" dirty="0"/>
              <a:t>e.g. during pregnancy or in patients where tetracyclines are contraindicated</a:t>
            </a:r>
            <a:endParaRPr lang="en-GB" baseline="30000" noProof="0" dirty="0">
              <a:solidFill>
                <a:schemeClr val="tx2"/>
              </a:solidFill>
            </a:endParaRPr>
          </a:p>
          <a:p>
            <a:r>
              <a:rPr lang="en-GB" noProof="0" dirty="0">
                <a:solidFill>
                  <a:schemeClr val="tx2"/>
                </a:solidFill>
              </a:rPr>
              <a:t>Stop antibiotics once control is achieved and start maintenance therapy</a:t>
            </a:r>
            <a:r>
              <a:rPr lang="en-GB" baseline="30000" noProof="0" dirty="0">
                <a:solidFill>
                  <a:schemeClr val="tx2"/>
                </a:solidFill>
              </a:rPr>
              <a:t>1,3,4</a:t>
            </a:r>
          </a:p>
        </p:txBody>
      </p:sp>
      <p:sp>
        <p:nvSpPr>
          <p:cNvPr id="3" name="Title 2">
            <a:extLst>
              <a:ext uri="{FF2B5EF4-FFF2-40B4-BE49-F238E27FC236}">
                <a16:creationId xmlns:a16="http://schemas.microsoft.com/office/drawing/2014/main" id="{2EDBCFDA-F1C1-255F-58C4-4E216036895E}"/>
              </a:ext>
            </a:extLst>
          </p:cNvPr>
          <p:cNvSpPr>
            <a:spLocks noGrp="1"/>
          </p:cNvSpPr>
          <p:nvPr>
            <p:ph type="title"/>
          </p:nvPr>
        </p:nvSpPr>
        <p:spPr>
          <a:xfrm>
            <a:off x="619201" y="259200"/>
            <a:ext cx="10963199" cy="864000"/>
          </a:xfrm>
        </p:spPr>
        <p:txBody>
          <a:bodyPr>
            <a:normAutofit/>
          </a:bodyPr>
          <a:lstStyle/>
          <a:p>
            <a:r>
              <a:rPr lang="en-GB" noProof="0" dirty="0"/>
              <a:t>Antibiotics for the treatment of acne</a:t>
            </a:r>
            <a:br>
              <a:rPr lang="en-GB" noProof="0" dirty="0"/>
            </a:br>
            <a:r>
              <a:rPr lang="en-GB" sz="2200" spc="100" noProof="0" dirty="0">
                <a:solidFill>
                  <a:schemeClr val="accent1"/>
                </a:solidFill>
              </a:rPr>
              <a:t>Guideline driven antibiotic use</a:t>
            </a:r>
          </a:p>
        </p:txBody>
      </p:sp>
      <p:sp>
        <p:nvSpPr>
          <p:cNvPr id="4" name="Slide Number Placeholder 3">
            <a:extLst>
              <a:ext uri="{FF2B5EF4-FFF2-40B4-BE49-F238E27FC236}">
                <a16:creationId xmlns:a16="http://schemas.microsoft.com/office/drawing/2014/main" id="{66C4EAEE-5480-FED0-1303-A3C0D9A41848}"/>
              </a:ext>
            </a:extLst>
          </p:cNvPr>
          <p:cNvSpPr>
            <a:spLocks noGrp="1"/>
          </p:cNvSpPr>
          <p:nvPr>
            <p:ph type="sldNum" sz="quarter" idx="4"/>
          </p:nvPr>
        </p:nvSpPr>
        <p:spPr>
          <a:xfrm>
            <a:off x="10800523" y="6428359"/>
            <a:ext cx="781877" cy="365125"/>
          </a:xfrm>
        </p:spPr>
        <p:txBody>
          <a:bodyPr/>
          <a:lstStyle/>
          <a:p>
            <a:fld id="{FCE43C0F-8A7B-3A4B-9DB5-B3472E36E833}" type="slidenum">
              <a:rPr lang="en-GB" noProof="0" smtClean="0"/>
              <a:pPr/>
              <a:t>37</a:t>
            </a:fld>
            <a:endParaRPr lang="en-GB" noProof="0" dirty="0"/>
          </a:p>
        </p:txBody>
      </p:sp>
      <p:sp>
        <p:nvSpPr>
          <p:cNvPr id="11" name="Content Placeholder 10">
            <a:extLst>
              <a:ext uri="{FF2B5EF4-FFF2-40B4-BE49-F238E27FC236}">
                <a16:creationId xmlns:a16="http://schemas.microsoft.com/office/drawing/2014/main" id="{AB468503-FE62-3764-9336-8A24D0443656}"/>
              </a:ext>
            </a:extLst>
          </p:cNvPr>
          <p:cNvSpPr>
            <a:spLocks noGrp="1"/>
          </p:cNvSpPr>
          <p:nvPr>
            <p:ph sz="quarter" idx="15"/>
          </p:nvPr>
        </p:nvSpPr>
        <p:spPr>
          <a:xfrm>
            <a:off x="620183" y="6356351"/>
            <a:ext cx="10180339" cy="365125"/>
          </a:xfrm>
        </p:spPr>
        <p:txBody>
          <a:bodyPr anchor="b"/>
          <a:lstStyle/>
          <a:p>
            <a:r>
              <a:rPr lang="en-GB" noProof="0" dirty="0">
                <a:solidFill>
                  <a:schemeClr val="tx2"/>
                </a:solidFill>
              </a:rPr>
              <a:t>AMR, antimicrobial resistance</a:t>
            </a:r>
          </a:p>
          <a:p>
            <a:r>
              <a:rPr lang="en-GB" noProof="0" dirty="0">
                <a:solidFill>
                  <a:schemeClr val="tx2"/>
                </a:solidFill>
              </a:rPr>
              <a:t>1. Reynolds RV, et al. J Am Acad Dermatol. 2024;90(5):1006.e1-1006.e30; 2. National Institute for Health and Care Excellence. Acne vulgaris: management NICE guideline [NG198]. Available at: </a:t>
            </a:r>
            <a:r>
              <a:rPr lang="en-GB" noProof="0" dirty="0">
                <a:solidFill>
                  <a:schemeClr val="tx2"/>
                </a:solidFill>
                <a:hlinkClick r:id="rId2">
                  <a:extLst>
                    <a:ext uri="{A12FA001-AC4F-418D-AE19-62706E023703}">
                      <ahyp:hlinkClr xmlns:ahyp="http://schemas.microsoft.com/office/drawing/2018/hyperlinkcolor" val="tx"/>
                    </a:ext>
                  </a:extLst>
                </a:hlinkClick>
              </a:rPr>
              <a:t>www.nice.org</a:t>
            </a:r>
            <a:r>
              <a:rPr lang="en-GB" noProof="0" dirty="0">
                <a:solidFill>
                  <a:schemeClr val="tx2"/>
                </a:solidFill>
              </a:rPr>
              <a:t>; 3. Nast A, et al. JEADV. 2016;1261-1268; 4. Zaenglein AL, et al. J Am Acad Derm. 2016;74:945-73.e33</a:t>
            </a:r>
          </a:p>
        </p:txBody>
      </p:sp>
      <p:pic>
        <p:nvPicPr>
          <p:cNvPr id="6" name="Graphic 5" descr="Medicine">
            <a:extLst>
              <a:ext uri="{FF2B5EF4-FFF2-40B4-BE49-F238E27FC236}">
                <a16:creationId xmlns:a16="http://schemas.microsoft.com/office/drawing/2014/main" id="{FA89BBBF-7E85-F463-3921-C82E1C13694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85364" y="250157"/>
            <a:ext cx="1306636" cy="1306636"/>
          </a:xfrm>
          <a:prstGeom prst="rect">
            <a:avLst/>
          </a:prstGeom>
        </p:spPr>
      </p:pic>
      <p:pic>
        <p:nvPicPr>
          <p:cNvPr id="7" name="Graphic 6" descr="Toothpaste">
            <a:extLst>
              <a:ext uri="{FF2B5EF4-FFF2-40B4-BE49-F238E27FC236}">
                <a16:creationId xmlns:a16="http://schemas.microsoft.com/office/drawing/2014/main" id="{39896859-A8FF-F2F7-7CB7-4F4979E731A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5530966" flipH="1">
            <a:off x="9739739" y="110052"/>
            <a:ext cx="1261265" cy="1261265"/>
          </a:xfrm>
          <a:prstGeom prst="rect">
            <a:avLst/>
          </a:prstGeom>
        </p:spPr>
      </p:pic>
    </p:spTree>
    <p:extLst>
      <p:ext uri="{BB962C8B-B14F-4D97-AF65-F5344CB8AC3E}">
        <p14:creationId xmlns:p14="http://schemas.microsoft.com/office/powerpoint/2010/main" val="822327377"/>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D408F6-F439-11A7-641C-7EA1C517C0A8}"/>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ED6E68EF-775E-815A-58E8-688238CFD48D}"/>
              </a:ext>
            </a:extLst>
          </p:cNvPr>
          <p:cNvSpPr>
            <a:spLocks noGrp="1"/>
          </p:cNvSpPr>
          <p:nvPr>
            <p:ph sz="quarter" idx="12"/>
          </p:nvPr>
        </p:nvSpPr>
        <p:spPr>
          <a:xfrm>
            <a:off x="620713" y="1224000"/>
            <a:ext cx="10963275" cy="4525963"/>
          </a:xfrm>
        </p:spPr>
        <p:txBody>
          <a:bodyPr/>
          <a:lstStyle/>
          <a:p>
            <a:pPr marL="0" indent="0">
              <a:spcBef>
                <a:spcPts val="600"/>
              </a:spcBef>
              <a:buNone/>
            </a:pPr>
            <a:r>
              <a:rPr lang="en-GB" sz="1600" b="1" noProof="0" dirty="0">
                <a:solidFill>
                  <a:schemeClr val="accent1"/>
                </a:solidFill>
              </a:rPr>
              <a:t>History</a:t>
            </a:r>
            <a:r>
              <a:rPr lang="en-GB" sz="1600" b="1" baseline="30000" noProof="0" dirty="0">
                <a:solidFill>
                  <a:schemeClr val="accent1"/>
                </a:solidFill>
              </a:rPr>
              <a:t>1</a:t>
            </a:r>
          </a:p>
          <a:p>
            <a:pPr>
              <a:spcBef>
                <a:spcPts val="400"/>
              </a:spcBef>
            </a:pPr>
            <a:r>
              <a:rPr lang="en-GB" sz="1600" noProof="0" dirty="0"/>
              <a:t>Discovered in 1971, registered for severe acne since 1982</a:t>
            </a:r>
          </a:p>
          <a:p>
            <a:pPr marL="0" indent="0">
              <a:spcBef>
                <a:spcPts val="600"/>
              </a:spcBef>
              <a:buNone/>
            </a:pPr>
            <a:r>
              <a:rPr lang="en-GB" sz="1600" b="1" noProof="0" dirty="0">
                <a:solidFill>
                  <a:schemeClr val="accent1"/>
                </a:solidFill>
              </a:rPr>
              <a:t>Mode of action</a:t>
            </a:r>
            <a:r>
              <a:rPr lang="en-GB" sz="1600" b="1" baseline="30000" noProof="0" dirty="0">
                <a:solidFill>
                  <a:schemeClr val="accent1"/>
                </a:solidFill>
              </a:rPr>
              <a:t>1</a:t>
            </a:r>
          </a:p>
          <a:p>
            <a:pPr>
              <a:spcBef>
                <a:spcPts val="400"/>
              </a:spcBef>
            </a:pPr>
            <a:r>
              <a:rPr lang="en-GB" sz="1600" noProof="0" dirty="0"/>
              <a:t>Primary:  Apoptosis-mediated </a:t>
            </a:r>
            <a:r>
              <a:rPr lang="en-GB" sz="1600" b="1" noProof="0" dirty="0">
                <a:solidFill>
                  <a:schemeClr val="accent1"/>
                </a:solidFill>
              </a:rPr>
              <a:t>sebum suppression </a:t>
            </a:r>
            <a:r>
              <a:rPr lang="en-GB" sz="1600" noProof="0" dirty="0"/>
              <a:t>in sebaceous glands</a:t>
            </a:r>
          </a:p>
          <a:p>
            <a:pPr>
              <a:spcBef>
                <a:spcPts val="400"/>
              </a:spcBef>
            </a:pPr>
            <a:r>
              <a:rPr lang="en-GB" sz="1600" noProof="0" dirty="0"/>
              <a:t>Changes gene-expression leading to altered terminal differentiation of keratinocytes and anti-inflammatory effects</a:t>
            </a:r>
          </a:p>
          <a:p>
            <a:pPr marL="0" indent="0">
              <a:spcBef>
                <a:spcPts val="600"/>
              </a:spcBef>
              <a:buNone/>
            </a:pPr>
            <a:r>
              <a:rPr lang="en-GB" sz="1600" b="1" noProof="0" dirty="0">
                <a:solidFill>
                  <a:schemeClr val="accent1"/>
                </a:solidFill>
              </a:rPr>
              <a:t>Pharmacokinetics</a:t>
            </a:r>
            <a:r>
              <a:rPr lang="en-GB" sz="1600" b="1" baseline="30000" noProof="0" dirty="0">
                <a:solidFill>
                  <a:schemeClr val="accent1"/>
                </a:solidFill>
              </a:rPr>
              <a:t>1</a:t>
            </a:r>
          </a:p>
          <a:p>
            <a:pPr>
              <a:spcBef>
                <a:spcPts val="400"/>
              </a:spcBef>
            </a:pPr>
            <a:r>
              <a:rPr lang="en-GB" sz="1600" noProof="0" dirty="0"/>
              <a:t>Systemic absorption: rapidly absorbed, bioavailability 25%, significantly increased with intake of fatty food</a:t>
            </a:r>
          </a:p>
          <a:p>
            <a:pPr marL="0" indent="0">
              <a:spcBef>
                <a:spcPts val="600"/>
              </a:spcBef>
              <a:buNone/>
            </a:pPr>
            <a:r>
              <a:rPr lang="en-GB" sz="1600" b="1" noProof="0" dirty="0">
                <a:solidFill>
                  <a:schemeClr val="accent1"/>
                </a:solidFill>
              </a:rPr>
              <a:t>Efficacy</a:t>
            </a:r>
            <a:r>
              <a:rPr lang="en-GB" sz="1600" b="1" baseline="30000" noProof="0" dirty="0">
                <a:solidFill>
                  <a:schemeClr val="accent1"/>
                </a:solidFill>
              </a:rPr>
              <a:t>2</a:t>
            </a:r>
          </a:p>
          <a:p>
            <a:pPr>
              <a:spcBef>
                <a:spcPts val="400"/>
              </a:spcBef>
            </a:pPr>
            <a:r>
              <a:rPr lang="en-GB" sz="1600" noProof="0" dirty="0"/>
              <a:t>Most effective acne drug </a:t>
            </a:r>
          </a:p>
          <a:p>
            <a:pPr marL="0" indent="0">
              <a:spcBef>
                <a:spcPts val="600"/>
              </a:spcBef>
              <a:buNone/>
            </a:pPr>
            <a:r>
              <a:rPr lang="en-GB" sz="1600" b="1" noProof="0" dirty="0">
                <a:solidFill>
                  <a:schemeClr val="accent1"/>
                </a:solidFill>
              </a:rPr>
              <a:t>Safety / side effects</a:t>
            </a:r>
            <a:r>
              <a:rPr lang="en-GB" sz="1600" b="1" baseline="30000" noProof="0" dirty="0">
                <a:solidFill>
                  <a:schemeClr val="accent1"/>
                </a:solidFill>
              </a:rPr>
              <a:t>1</a:t>
            </a:r>
          </a:p>
          <a:p>
            <a:pPr>
              <a:spcBef>
                <a:spcPts val="400"/>
              </a:spcBef>
            </a:pPr>
            <a:r>
              <a:rPr lang="en-GB" sz="1600" noProof="0" dirty="0"/>
              <a:t>Teratogenic</a:t>
            </a:r>
          </a:p>
          <a:p>
            <a:pPr>
              <a:spcBef>
                <a:spcPts val="400"/>
              </a:spcBef>
            </a:pPr>
            <a:r>
              <a:rPr lang="en-GB" sz="1600" noProof="0" dirty="0"/>
              <a:t>Strict contraception in all women in childbearing age</a:t>
            </a:r>
          </a:p>
          <a:p>
            <a:pPr>
              <a:spcBef>
                <a:spcPts val="400"/>
              </a:spcBef>
            </a:pPr>
            <a:r>
              <a:rPr lang="en-GB" sz="1600" noProof="0" dirty="0"/>
              <a:t>Side effects like vitamin-A hypervitaminosis (xeroderma, lipid/liver enzyme elevations [among others])</a:t>
            </a:r>
          </a:p>
          <a:p>
            <a:pPr>
              <a:spcBef>
                <a:spcPts val="400"/>
              </a:spcBef>
            </a:pPr>
            <a:r>
              <a:rPr lang="en-GB" sz="1600" noProof="0" dirty="0"/>
              <a:t>Conflicting data on depression/suicidal intents</a:t>
            </a:r>
          </a:p>
          <a:p>
            <a:pPr marL="0" indent="0">
              <a:spcBef>
                <a:spcPts val="600"/>
              </a:spcBef>
              <a:buNone/>
            </a:pPr>
            <a:r>
              <a:rPr lang="en-GB" sz="1600" b="1" noProof="0" dirty="0">
                <a:solidFill>
                  <a:schemeClr val="accent1"/>
                </a:solidFill>
              </a:rPr>
              <a:t>Indication</a:t>
            </a:r>
            <a:r>
              <a:rPr lang="en-GB" sz="1600" b="1" baseline="30000" noProof="0" dirty="0">
                <a:solidFill>
                  <a:schemeClr val="accent1"/>
                </a:solidFill>
              </a:rPr>
              <a:t>1</a:t>
            </a:r>
          </a:p>
          <a:p>
            <a:pPr>
              <a:spcBef>
                <a:spcPts val="400"/>
              </a:spcBef>
            </a:pPr>
            <a:r>
              <a:rPr lang="en-GB" sz="1600" noProof="0" dirty="0"/>
              <a:t>Conglobate acne, severe acne, scarring acne, acne resistant to other therapies</a:t>
            </a:r>
          </a:p>
        </p:txBody>
      </p:sp>
      <p:sp>
        <p:nvSpPr>
          <p:cNvPr id="3" name="Title 2">
            <a:extLst>
              <a:ext uri="{FF2B5EF4-FFF2-40B4-BE49-F238E27FC236}">
                <a16:creationId xmlns:a16="http://schemas.microsoft.com/office/drawing/2014/main" id="{1D3C757D-DB21-814E-DBA4-E6C290B0421D}"/>
              </a:ext>
            </a:extLst>
          </p:cNvPr>
          <p:cNvSpPr>
            <a:spLocks noGrp="1"/>
          </p:cNvSpPr>
          <p:nvPr>
            <p:ph type="title"/>
          </p:nvPr>
        </p:nvSpPr>
        <p:spPr>
          <a:xfrm>
            <a:off x="619201" y="259200"/>
            <a:ext cx="10963199" cy="864000"/>
          </a:xfrm>
        </p:spPr>
        <p:txBody>
          <a:bodyPr>
            <a:normAutofit/>
          </a:bodyPr>
          <a:lstStyle/>
          <a:p>
            <a:r>
              <a:rPr lang="en-GB" noProof="0" dirty="0"/>
              <a:t>Oral retinoid</a:t>
            </a:r>
            <a:br>
              <a:rPr lang="en-GB" noProof="0" dirty="0"/>
            </a:br>
            <a:r>
              <a:rPr lang="en-GB" sz="2200" spc="100" noProof="0" dirty="0">
                <a:solidFill>
                  <a:schemeClr val="accent1"/>
                </a:solidFill>
              </a:rPr>
              <a:t>isotretinoin</a:t>
            </a:r>
          </a:p>
        </p:txBody>
      </p:sp>
      <p:sp>
        <p:nvSpPr>
          <p:cNvPr id="4" name="Slide Number Placeholder 3">
            <a:extLst>
              <a:ext uri="{FF2B5EF4-FFF2-40B4-BE49-F238E27FC236}">
                <a16:creationId xmlns:a16="http://schemas.microsoft.com/office/drawing/2014/main" id="{28EC300B-E7DE-71A5-FC06-36C0EAE7ABA1}"/>
              </a:ext>
            </a:extLst>
          </p:cNvPr>
          <p:cNvSpPr>
            <a:spLocks noGrp="1"/>
          </p:cNvSpPr>
          <p:nvPr>
            <p:ph type="sldNum" sz="quarter" idx="4"/>
          </p:nvPr>
        </p:nvSpPr>
        <p:spPr>
          <a:xfrm>
            <a:off x="10800523" y="6428359"/>
            <a:ext cx="781877" cy="365125"/>
          </a:xfrm>
        </p:spPr>
        <p:txBody>
          <a:bodyPr/>
          <a:lstStyle/>
          <a:p>
            <a:fld id="{FCE43C0F-8A7B-3A4B-9DB5-B3472E36E833}" type="slidenum">
              <a:rPr lang="en-GB" noProof="0" smtClean="0"/>
              <a:pPr/>
              <a:t>38</a:t>
            </a:fld>
            <a:endParaRPr lang="en-GB" noProof="0" dirty="0"/>
          </a:p>
        </p:txBody>
      </p:sp>
      <p:sp>
        <p:nvSpPr>
          <p:cNvPr id="11" name="Content Placeholder 10">
            <a:extLst>
              <a:ext uri="{FF2B5EF4-FFF2-40B4-BE49-F238E27FC236}">
                <a16:creationId xmlns:a16="http://schemas.microsoft.com/office/drawing/2014/main" id="{9440DBC1-11A5-56B1-0D66-7F27BF9AA436}"/>
              </a:ext>
            </a:extLst>
          </p:cNvPr>
          <p:cNvSpPr>
            <a:spLocks noGrp="1"/>
          </p:cNvSpPr>
          <p:nvPr>
            <p:ph sz="quarter" idx="15"/>
          </p:nvPr>
        </p:nvSpPr>
        <p:spPr>
          <a:xfrm>
            <a:off x="620183" y="6356351"/>
            <a:ext cx="8356137" cy="365125"/>
          </a:xfrm>
        </p:spPr>
        <p:txBody>
          <a:bodyPr/>
          <a:lstStyle/>
          <a:p>
            <a:r>
              <a:rPr lang="en-GB" noProof="0" dirty="0">
                <a:solidFill>
                  <a:schemeClr val="tx2"/>
                </a:solidFill>
              </a:rPr>
              <a:t>1. Plewig, G., Melnik, B. and Chen, W.C. (2019) Plewig and Kligman's Acne and Rosacea. 4th Edition, Springer, Berlin (chapter 7); 2. Huang CY, et al. Ann Fam Med. 2023;21:358-369</a:t>
            </a:r>
          </a:p>
        </p:txBody>
      </p:sp>
      <p:pic>
        <p:nvPicPr>
          <p:cNvPr id="2" name="Graphic 1" descr="Medicine">
            <a:extLst>
              <a:ext uri="{FF2B5EF4-FFF2-40B4-BE49-F238E27FC236}">
                <a16:creationId xmlns:a16="http://schemas.microsoft.com/office/drawing/2014/main" id="{58C250DC-45C3-ED10-959C-86D59B5081E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85364" y="250157"/>
            <a:ext cx="1306636" cy="1306636"/>
          </a:xfrm>
          <a:prstGeom prst="rect">
            <a:avLst/>
          </a:prstGeom>
        </p:spPr>
      </p:pic>
    </p:spTree>
    <p:extLst>
      <p:ext uri="{BB962C8B-B14F-4D97-AF65-F5344CB8AC3E}">
        <p14:creationId xmlns:p14="http://schemas.microsoft.com/office/powerpoint/2010/main" val="1211904065"/>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2C3D7D-98A5-5FC6-2AA4-D3955237C314}"/>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33DC7C3-59DD-9780-474E-92AA4BB00C3B}"/>
              </a:ext>
            </a:extLst>
          </p:cNvPr>
          <p:cNvSpPr>
            <a:spLocks noGrp="1"/>
          </p:cNvSpPr>
          <p:nvPr>
            <p:ph sz="quarter" idx="12"/>
          </p:nvPr>
        </p:nvSpPr>
        <p:spPr>
          <a:xfrm>
            <a:off x="620713" y="764704"/>
            <a:ext cx="10963275" cy="4869296"/>
          </a:xfrm>
        </p:spPr>
        <p:txBody>
          <a:bodyPr>
            <a:noAutofit/>
          </a:bodyPr>
          <a:lstStyle/>
          <a:p>
            <a:pPr marL="0" indent="0">
              <a:lnSpc>
                <a:spcPct val="90000"/>
              </a:lnSpc>
              <a:spcBef>
                <a:spcPts val="0"/>
              </a:spcBef>
              <a:spcAft>
                <a:spcPts val="300"/>
              </a:spcAft>
              <a:buNone/>
            </a:pPr>
            <a:r>
              <a:rPr lang="en-GB" sz="1600" b="1" noProof="0" dirty="0">
                <a:solidFill>
                  <a:schemeClr val="accent1"/>
                </a:solidFill>
              </a:rPr>
              <a:t>History</a:t>
            </a:r>
          </a:p>
          <a:p>
            <a:pPr>
              <a:lnSpc>
                <a:spcPct val="90000"/>
              </a:lnSpc>
              <a:spcBef>
                <a:spcPts val="0"/>
              </a:spcBef>
              <a:spcAft>
                <a:spcPts val="300"/>
              </a:spcAft>
            </a:pPr>
            <a:r>
              <a:rPr lang="en-GB" sz="1600" noProof="0" dirty="0"/>
              <a:t>Introduced in the 1960s as birth </a:t>
            </a:r>
            <a:r>
              <a:rPr lang="en-GB" sz="1600" noProof="0" dirty="0">
                <a:solidFill>
                  <a:schemeClr val="tx2"/>
                </a:solidFill>
              </a:rPr>
              <a:t>control</a:t>
            </a:r>
            <a:r>
              <a:rPr lang="en-GB" sz="1600" baseline="30000" noProof="0" dirty="0">
                <a:solidFill>
                  <a:schemeClr val="tx2"/>
                </a:solidFill>
              </a:rPr>
              <a:t>1</a:t>
            </a:r>
          </a:p>
          <a:p>
            <a:pPr marL="0" indent="0">
              <a:lnSpc>
                <a:spcPct val="90000"/>
              </a:lnSpc>
              <a:spcBef>
                <a:spcPts val="0"/>
              </a:spcBef>
              <a:spcAft>
                <a:spcPts val="300"/>
              </a:spcAft>
              <a:buNone/>
            </a:pPr>
            <a:r>
              <a:rPr lang="en-GB" sz="1600" b="1" noProof="0" dirty="0">
                <a:solidFill>
                  <a:schemeClr val="accent1"/>
                </a:solidFill>
              </a:rPr>
              <a:t>Mode of action </a:t>
            </a:r>
          </a:p>
          <a:p>
            <a:pPr>
              <a:lnSpc>
                <a:spcPct val="90000"/>
              </a:lnSpc>
              <a:spcBef>
                <a:spcPts val="0"/>
              </a:spcBef>
              <a:spcAft>
                <a:spcPts val="300"/>
              </a:spcAft>
            </a:pPr>
            <a:r>
              <a:rPr lang="en-GB" sz="1600" noProof="0" dirty="0"/>
              <a:t>Reduce </a:t>
            </a:r>
            <a:r>
              <a:rPr lang="en-GB" sz="1600" b="1" noProof="0" dirty="0">
                <a:solidFill>
                  <a:schemeClr val="accent1"/>
                </a:solidFill>
              </a:rPr>
              <a:t>sebaceous gland activity</a:t>
            </a:r>
            <a:r>
              <a:rPr lang="en-GB" sz="1600" noProof="0" dirty="0"/>
              <a:t>, mediated by a reduced level of </a:t>
            </a:r>
            <a:r>
              <a:rPr lang="en-GB" sz="1600" noProof="0" dirty="0">
                <a:solidFill>
                  <a:schemeClr val="tx2"/>
                </a:solidFill>
              </a:rPr>
              <a:t>circulating androgens</a:t>
            </a:r>
            <a:r>
              <a:rPr lang="en-GB" sz="1600" baseline="30000" noProof="0" dirty="0">
                <a:solidFill>
                  <a:schemeClr val="tx2"/>
                </a:solidFill>
              </a:rPr>
              <a:t>2</a:t>
            </a:r>
          </a:p>
          <a:p>
            <a:pPr marL="0" indent="0">
              <a:lnSpc>
                <a:spcPct val="90000"/>
              </a:lnSpc>
              <a:spcBef>
                <a:spcPts val="0"/>
              </a:spcBef>
              <a:spcAft>
                <a:spcPts val="300"/>
              </a:spcAft>
              <a:buNone/>
            </a:pPr>
            <a:r>
              <a:rPr lang="en-GB" sz="1600" b="1" noProof="0" dirty="0">
                <a:solidFill>
                  <a:schemeClr val="accent1"/>
                </a:solidFill>
              </a:rPr>
              <a:t>Pharmacokinetics</a:t>
            </a:r>
          </a:p>
          <a:p>
            <a:pPr>
              <a:lnSpc>
                <a:spcPct val="90000"/>
              </a:lnSpc>
              <a:spcBef>
                <a:spcPts val="0"/>
              </a:spcBef>
              <a:spcAft>
                <a:spcPts val="300"/>
              </a:spcAft>
            </a:pPr>
            <a:r>
              <a:rPr lang="en-GB" sz="1600" noProof="0" dirty="0"/>
              <a:t>Orally absorbed, metabolised by the liver, and reduces free </a:t>
            </a:r>
            <a:r>
              <a:rPr lang="en-GB" sz="1600" noProof="0" dirty="0">
                <a:solidFill>
                  <a:schemeClr val="tx2"/>
                </a:solidFill>
              </a:rPr>
              <a:t>androgens</a:t>
            </a:r>
            <a:r>
              <a:rPr lang="en-GB" sz="1600" baseline="30000" noProof="0" dirty="0">
                <a:solidFill>
                  <a:schemeClr val="tx2"/>
                </a:solidFill>
              </a:rPr>
              <a:t>3</a:t>
            </a:r>
          </a:p>
          <a:p>
            <a:pPr marL="0" indent="0">
              <a:lnSpc>
                <a:spcPct val="90000"/>
              </a:lnSpc>
              <a:spcBef>
                <a:spcPts val="0"/>
              </a:spcBef>
              <a:spcAft>
                <a:spcPts val="300"/>
              </a:spcAft>
              <a:buNone/>
            </a:pPr>
            <a:r>
              <a:rPr lang="en-GB" sz="1600" b="1" noProof="0" dirty="0">
                <a:solidFill>
                  <a:schemeClr val="accent1"/>
                </a:solidFill>
              </a:rPr>
              <a:t>Efficacy</a:t>
            </a:r>
          </a:p>
          <a:p>
            <a:pPr>
              <a:lnSpc>
                <a:spcPct val="90000"/>
              </a:lnSpc>
              <a:spcBef>
                <a:spcPts val="0"/>
              </a:spcBef>
              <a:spcAft>
                <a:spcPts val="300"/>
              </a:spcAft>
            </a:pPr>
            <a:r>
              <a:rPr lang="en-GB" sz="1600" noProof="0" dirty="0"/>
              <a:t>Efficient in the treatment of acne and reduce inflammatory and comedonal </a:t>
            </a:r>
            <a:r>
              <a:rPr lang="en-GB" sz="1600" noProof="0" dirty="0">
                <a:solidFill>
                  <a:schemeClr val="tx2"/>
                </a:solidFill>
              </a:rPr>
              <a:t>lesions</a:t>
            </a:r>
            <a:r>
              <a:rPr lang="en-GB" sz="1600" baseline="30000" noProof="0" dirty="0">
                <a:solidFill>
                  <a:schemeClr val="tx2"/>
                </a:solidFill>
              </a:rPr>
              <a:t>4</a:t>
            </a:r>
          </a:p>
          <a:p>
            <a:pPr>
              <a:lnSpc>
                <a:spcPct val="90000"/>
              </a:lnSpc>
              <a:spcBef>
                <a:spcPts val="0"/>
              </a:spcBef>
              <a:spcAft>
                <a:spcPts val="300"/>
              </a:spcAft>
            </a:pPr>
            <a:r>
              <a:rPr lang="en-GB" sz="1600" noProof="0" dirty="0"/>
              <a:t>Full effect after 6–9 months of </a:t>
            </a:r>
            <a:r>
              <a:rPr lang="en-GB" sz="1600" noProof="0" dirty="0">
                <a:solidFill>
                  <a:schemeClr val="tx2"/>
                </a:solidFill>
              </a:rPr>
              <a:t>use</a:t>
            </a:r>
            <a:r>
              <a:rPr lang="en-GB" sz="1600" baseline="30000" noProof="0" dirty="0">
                <a:solidFill>
                  <a:schemeClr val="tx2"/>
                </a:solidFill>
              </a:rPr>
              <a:t>5</a:t>
            </a:r>
          </a:p>
          <a:p>
            <a:pPr>
              <a:lnSpc>
                <a:spcPct val="90000"/>
              </a:lnSpc>
              <a:spcBef>
                <a:spcPts val="0"/>
              </a:spcBef>
              <a:spcAft>
                <a:spcPts val="300"/>
              </a:spcAft>
            </a:pPr>
            <a:r>
              <a:rPr lang="en-GB" sz="1600" noProof="0" dirty="0"/>
              <a:t>No superiority of one combined hormonal contraceptive over the other for the </a:t>
            </a:r>
            <a:r>
              <a:rPr lang="en-GB" sz="1600" noProof="0" dirty="0">
                <a:solidFill>
                  <a:schemeClr val="tx2"/>
                </a:solidFill>
              </a:rPr>
              <a:t>treatment of acne</a:t>
            </a:r>
            <a:r>
              <a:rPr lang="en-GB" sz="1600" baseline="30000" noProof="0" dirty="0">
                <a:solidFill>
                  <a:schemeClr val="tx2"/>
                </a:solidFill>
              </a:rPr>
              <a:t>6</a:t>
            </a:r>
          </a:p>
          <a:p>
            <a:pPr marL="0" indent="0">
              <a:lnSpc>
                <a:spcPct val="90000"/>
              </a:lnSpc>
              <a:spcBef>
                <a:spcPts val="0"/>
              </a:spcBef>
              <a:spcAft>
                <a:spcPts val="300"/>
              </a:spcAft>
              <a:buNone/>
            </a:pPr>
            <a:r>
              <a:rPr lang="en-GB" sz="1600" b="1" noProof="0" dirty="0">
                <a:solidFill>
                  <a:schemeClr val="accent1"/>
                </a:solidFill>
              </a:rPr>
              <a:t>Safety / side effects</a:t>
            </a:r>
          </a:p>
          <a:p>
            <a:pPr>
              <a:lnSpc>
                <a:spcPct val="90000"/>
              </a:lnSpc>
              <a:spcBef>
                <a:spcPts val="0"/>
              </a:spcBef>
              <a:spcAft>
                <a:spcPts val="300"/>
              </a:spcAft>
            </a:pPr>
            <a:r>
              <a:rPr lang="en-GB" sz="1600" noProof="0" dirty="0"/>
              <a:t>Generally </a:t>
            </a:r>
            <a:r>
              <a:rPr lang="en-GB" sz="1600" noProof="0" dirty="0">
                <a:solidFill>
                  <a:schemeClr val="tx2"/>
                </a:solidFill>
              </a:rPr>
              <a:t>well-tolerated</a:t>
            </a:r>
            <a:r>
              <a:rPr lang="en-GB" sz="1600" baseline="30000" noProof="0" dirty="0">
                <a:solidFill>
                  <a:schemeClr val="tx2"/>
                </a:solidFill>
              </a:rPr>
              <a:t>5</a:t>
            </a:r>
          </a:p>
          <a:p>
            <a:pPr>
              <a:lnSpc>
                <a:spcPct val="90000"/>
              </a:lnSpc>
              <a:spcBef>
                <a:spcPts val="0"/>
              </a:spcBef>
              <a:spcAft>
                <a:spcPts val="300"/>
              </a:spcAft>
            </a:pPr>
            <a:r>
              <a:rPr lang="en-GB" sz="1600" noProof="0" dirty="0">
                <a:solidFill>
                  <a:schemeClr val="tx2"/>
                </a:solidFill>
              </a:rPr>
              <a:t>Systematic reviews exhibit an increased risk of breast cancer and cervical cancer</a:t>
            </a:r>
            <a:r>
              <a:rPr lang="en-GB" sz="1600" baseline="30000" noProof="0" dirty="0">
                <a:solidFill>
                  <a:schemeClr val="tx2"/>
                </a:solidFill>
              </a:rPr>
              <a:t>5</a:t>
            </a:r>
          </a:p>
          <a:p>
            <a:pPr marL="0" indent="0">
              <a:lnSpc>
                <a:spcPct val="90000"/>
              </a:lnSpc>
              <a:spcBef>
                <a:spcPts val="0"/>
              </a:spcBef>
              <a:spcAft>
                <a:spcPts val="300"/>
              </a:spcAft>
              <a:buNone/>
            </a:pPr>
            <a:r>
              <a:rPr lang="en-GB" sz="1600" b="1" noProof="0" dirty="0">
                <a:solidFill>
                  <a:schemeClr val="accent1"/>
                </a:solidFill>
              </a:rPr>
              <a:t>Indication</a:t>
            </a:r>
          </a:p>
          <a:p>
            <a:pPr>
              <a:lnSpc>
                <a:spcPct val="90000"/>
              </a:lnSpc>
              <a:spcBef>
                <a:spcPts val="0"/>
              </a:spcBef>
              <a:spcAft>
                <a:spcPts val="300"/>
              </a:spcAft>
            </a:pPr>
            <a:r>
              <a:rPr lang="en-GB" sz="1600" noProof="0" dirty="0"/>
              <a:t>Although not licensed for acne in all countries may help moderate to severe acne in females and may </a:t>
            </a:r>
            <a:br>
              <a:rPr lang="en-GB" sz="1600" noProof="0" dirty="0"/>
            </a:br>
            <a:r>
              <a:rPr lang="en-GB" sz="1600" noProof="0" dirty="0"/>
              <a:t>be used when a female with acne requires contraception or requires them for hormonal </a:t>
            </a:r>
            <a:r>
              <a:rPr lang="en-GB" sz="1600" noProof="0" dirty="0">
                <a:solidFill>
                  <a:schemeClr val="tx2"/>
                </a:solidFill>
              </a:rPr>
              <a:t>reasons</a:t>
            </a:r>
            <a:r>
              <a:rPr lang="en-GB" sz="1600" baseline="30000" noProof="0" dirty="0">
                <a:solidFill>
                  <a:schemeClr val="tx2"/>
                </a:solidFill>
              </a:rPr>
              <a:t>4,7</a:t>
            </a:r>
          </a:p>
          <a:p>
            <a:pPr>
              <a:lnSpc>
                <a:spcPct val="90000"/>
              </a:lnSpc>
              <a:spcBef>
                <a:spcPts val="0"/>
              </a:spcBef>
              <a:spcAft>
                <a:spcPts val="300"/>
              </a:spcAft>
            </a:pPr>
            <a:r>
              <a:rPr lang="en-GB" sz="1600" noProof="0" dirty="0"/>
              <a:t>Contraindicated in the case of genetic clotting disorders, positive history of venous thromboembolism, </a:t>
            </a:r>
            <a:br>
              <a:rPr lang="en-GB" sz="1600" noProof="0" dirty="0"/>
            </a:br>
            <a:r>
              <a:rPr lang="en-GB" sz="1600" noProof="0" dirty="0"/>
              <a:t>heart disease, hypertension, obesity, smoking in women older than 35 years of age, diabetes mellitus, liver </a:t>
            </a:r>
            <a:br>
              <a:rPr lang="en-GB" sz="1600" noProof="0" dirty="0"/>
            </a:br>
            <a:r>
              <a:rPr lang="en-GB" sz="1600" noProof="0" dirty="0"/>
              <a:t>disease, migraine and headache, prolonged immobilisation, history of breast, endometrial and liver </a:t>
            </a:r>
            <a:br>
              <a:rPr lang="en-GB" sz="1600" noProof="0" dirty="0"/>
            </a:br>
            <a:r>
              <a:rPr lang="en-GB" sz="1600" noProof="0" dirty="0"/>
              <a:t>malignancy, pregnancy and breastfeeding, and hypersensitivity to any component of the </a:t>
            </a:r>
            <a:r>
              <a:rPr lang="en-GB" sz="1600" noProof="0" dirty="0">
                <a:solidFill>
                  <a:schemeClr val="tx2"/>
                </a:solidFill>
              </a:rPr>
              <a:t>product</a:t>
            </a:r>
            <a:r>
              <a:rPr lang="en-GB" sz="1600" baseline="30000" noProof="0" dirty="0">
                <a:solidFill>
                  <a:schemeClr val="tx2"/>
                </a:solidFill>
              </a:rPr>
              <a:t>5</a:t>
            </a:r>
            <a:endParaRPr lang="en-GB" sz="1600" baseline="30000" noProof="0" dirty="0">
              <a:solidFill>
                <a:schemeClr val="tx2"/>
              </a:solidFill>
              <a:highlight>
                <a:srgbClr val="FFFF00"/>
              </a:highlight>
            </a:endParaRPr>
          </a:p>
        </p:txBody>
      </p:sp>
      <p:sp>
        <p:nvSpPr>
          <p:cNvPr id="3" name="Title 2">
            <a:extLst>
              <a:ext uri="{FF2B5EF4-FFF2-40B4-BE49-F238E27FC236}">
                <a16:creationId xmlns:a16="http://schemas.microsoft.com/office/drawing/2014/main" id="{3B1F51E7-90D3-529D-2023-9953FEA99F5A}"/>
              </a:ext>
            </a:extLst>
          </p:cNvPr>
          <p:cNvSpPr>
            <a:spLocks noGrp="1"/>
          </p:cNvSpPr>
          <p:nvPr>
            <p:ph type="title"/>
          </p:nvPr>
        </p:nvSpPr>
        <p:spPr>
          <a:xfrm>
            <a:off x="619201" y="259200"/>
            <a:ext cx="10963199" cy="649520"/>
          </a:xfrm>
        </p:spPr>
        <p:txBody>
          <a:bodyPr>
            <a:normAutofit fontScale="90000"/>
          </a:bodyPr>
          <a:lstStyle/>
          <a:p>
            <a:r>
              <a:rPr lang="en-GB" noProof="0" dirty="0"/>
              <a:t>Combined Hormonal contraceptives</a:t>
            </a:r>
            <a:br>
              <a:rPr lang="en-GB" noProof="0" dirty="0"/>
            </a:br>
            <a:endParaRPr lang="en-GB" noProof="0" dirty="0"/>
          </a:p>
        </p:txBody>
      </p:sp>
      <p:sp>
        <p:nvSpPr>
          <p:cNvPr id="4" name="Slide Number Placeholder 3">
            <a:extLst>
              <a:ext uri="{FF2B5EF4-FFF2-40B4-BE49-F238E27FC236}">
                <a16:creationId xmlns:a16="http://schemas.microsoft.com/office/drawing/2014/main" id="{63050293-BA8A-EE02-5861-12090A264AFE}"/>
              </a:ext>
            </a:extLst>
          </p:cNvPr>
          <p:cNvSpPr>
            <a:spLocks noGrp="1"/>
          </p:cNvSpPr>
          <p:nvPr>
            <p:ph type="sldNum" sz="quarter" idx="4"/>
          </p:nvPr>
        </p:nvSpPr>
        <p:spPr>
          <a:xfrm>
            <a:off x="10800523" y="6428359"/>
            <a:ext cx="781877" cy="365125"/>
          </a:xfrm>
        </p:spPr>
        <p:txBody>
          <a:bodyPr/>
          <a:lstStyle/>
          <a:p>
            <a:fld id="{FCE43C0F-8A7B-3A4B-9DB5-B3472E36E833}" type="slidenum">
              <a:rPr lang="en-GB" noProof="0" smtClean="0"/>
              <a:pPr/>
              <a:t>39</a:t>
            </a:fld>
            <a:endParaRPr lang="en-GB" noProof="0" dirty="0"/>
          </a:p>
        </p:txBody>
      </p:sp>
      <p:sp>
        <p:nvSpPr>
          <p:cNvPr id="11" name="Content Placeholder 10">
            <a:extLst>
              <a:ext uri="{FF2B5EF4-FFF2-40B4-BE49-F238E27FC236}">
                <a16:creationId xmlns:a16="http://schemas.microsoft.com/office/drawing/2014/main" id="{E60DD517-6152-74AE-16FD-DD72E584BEDC}"/>
              </a:ext>
            </a:extLst>
          </p:cNvPr>
          <p:cNvSpPr>
            <a:spLocks noGrp="1"/>
          </p:cNvSpPr>
          <p:nvPr>
            <p:ph sz="quarter" idx="15"/>
          </p:nvPr>
        </p:nvSpPr>
        <p:spPr>
          <a:xfrm>
            <a:off x="620183" y="6356351"/>
            <a:ext cx="10180339" cy="365125"/>
          </a:xfrm>
        </p:spPr>
        <p:txBody>
          <a:bodyPr anchor="b"/>
          <a:lstStyle/>
          <a:p>
            <a:r>
              <a:rPr lang="en-GB" noProof="0" dirty="0">
                <a:solidFill>
                  <a:schemeClr val="tx2"/>
                </a:solidFill>
              </a:rPr>
              <a:t>1. Christin-Maitre S. Best Pract Res Clin Endocrinol Metab. 2013;27(1):3-12; 2. Zaenglein AL, et al. J Am Acad Derm. 2016;74:945-73.e33; 3. Elliman A. BMJ Sex Reprod Health. 2000;26:109-111; 4. Arowojolu AO, et al. Cochrane Database Syst Rev. 2012;2012(7):CD004425; 5. Plewig, G., Melnik, B. and Chen, W.C. (2019) Plewig and Kligman's Acne and Rosacea. 4th Edition, Springer, Berlin (chapter 7); 6. Reynolds RV, et al. J Am Acad Dermatol. 2024;90(5):1006.e1-1006.e30; 7. National Institute for Health and Care Excellence. Acne vulgaris: management NICE guideline [NG198]. Available at: </a:t>
            </a:r>
            <a:r>
              <a:rPr lang="en-GB" noProof="0" dirty="0">
                <a:solidFill>
                  <a:schemeClr val="tx2"/>
                </a:solidFill>
                <a:hlinkClick r:id="rId2">
                  <a:extLst>
                    <a:ext uri="{A12FA001-AC4F-418D-AE19-62706E023703}">
                      <ahyp:hlinkClr xmlns:ahyp="http://schemas.microsoft.com/office/drawing/2018/hyperlinkcolor" val="tx"/>
                    </a:ext>
                  </a:extLst>
                </a:hlinkClick>
              </a:rPr>
              <a:t>www.nice.org</a:t>
            </a:r>
            <a:endParaRPr lang="en-GB" noProof="0" dirty="0">
              <a:solidFill>
                <a:schemeClr val="tx2"/>
              </a:solidFill>
            </a:endParaRPr>
          </a:p>
        </p:txBody>
      </p:sp>
      <p:pic>
        <p:nvPicPr>
          <p:cNvPr id="5" name="Graphic 4" descr="Medicine">
            <a:extLst>
              <a:ext uri="{FF2B5EF4-FFF2-40B4-BE49-F238E27FC236}">
                <a16:creationId xmlns:a16="http://schemas.microsoft.com/office/drawing/2014/main" id="{978ACD04-3871-EEC3-3D06-24E7C66DFAF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85364" y="250157"/>
            <a:ext cx="1306636" cy="1306636"/>
          </a:xfrm>
          <a:prstGeom prst="rect">
            <a:avLst/>
          </a:prstGeom>
        </p:spPr>
      </p:pic>
    </p:spTree>
    <p:extLst>
      <p:ext uri="{BB962C8B-B14F-4D97-AF65-F5344CB8AC3E}">
        <p14:creationId xmlns:p14="http://schemas.microsoft.com/office/powerpoint/2010/main" val="2874375540"/>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7F7A1E4-94EA-48ED-844D-6F0729F6815B}"/>
              </a:ext>
            </a:extLst>
          </p:cNvPr>
          <p:cNvSpPr>
            <a:spLocks noGrp="1"/>
          </p:cNvSpPr>
          <p:nvPr>
            <p:ph type="title"/>
          </p:nvPr>
        </p:nvSpPr>
        <p:spPr/>
        <p:txBody>
          <a:bodyPr/>
          <a:lstStyle/>
          <a:p>
            <a:r>
              <a:rPr lang="en-GB" noProof="0" dirty="0"/>
              <a:t>This programme has been developed by a Group of experts</a:t>
            </a:r>
          </a:p>
        </p:txBody>
      </p:sp>
      <p:sp>
        <p:nvSpPr>
          <p:cNvPr id="4" name="Slide Number Placeholder 3">
            <a:extLst>
              <a:ext uri="{FF2B5EF4-FFF2-40B4-BE49-F238E27FC236}">
                <a16:creationId xmlns:a16="http://schemas.microsoft.com/office/drawing/2014/main" id="{62A7D3FD-1CEE-F940-8B61-C2D15929BC21}"/>
              </a:ext>
            </a:extLst>
          </p:cNvPr>
          <p:cNvSpPr>
            <a:spLocks noGrp="1"/>
          </p:cNvSpPr>
          <p:nvPr>
            <p:ph type="sldNum" sz="quarter" idx="4"/>
          </p:nvPr>
        </p:nvSpPr>
        <p:spPr/>
        <p:txBody>
          <a:bodyPr/>
          <a:lstStyle/>
          <a:p>
            <a:fld id="{FCE43C0F-8A7B-3A4B-9DB5-B3472E36E833}" type="slidenum">
              <a:rPr lang="en-GB" noProof="0" smtClean="0"/>
              <a:pPr/>
              <a:t>4</a:t>
            </a:fld>
            <a:endParaRPr lang="en-GB" noProof="0" dirty="0"/>
          </a:p>
        </p:txBody>
      </p:sp>
      <p:sp>
        <p:nvSpPr>
          <p:cNvPr id="22" name="Content Placeholder 21">
            <a:extLst>
              <a:ext uri="{FF2B5EF4-FFF2-40B4-BE49-F238E27FC236}">
                <a16:creationId xmlns:a16="http://schemas.microsoft.com/office/drawing/2014/main" id="{03EB309C-7108-8D40-8457-D57FBD92E19B}"/>
              </a:ext>
            </a:extLst>
          </p:cNvPr>
          <p:cNvSpPr>
            <a:spLocks noGrp="1"/>
          </p:cNvSpPr>
          <p:nvPr>
            <p:ph sz="quarter" idx="15"/>
          </p:nvPr>
        </p:nvSpPr>
        <p:spPr/>
        <p:txBody>
          <a:bodyPr/>
          <a:lstStyle/>
          <a:p>
            <a:endParaRPr lang="en-GB" noProof="0" dirty="0"/>
          </a:p>
        </p:txBody>
      </p:sp>
      <p:grpSp>
        <p:nvGrpSpPr>
          <p:cNvPr id="2" name="Group 1">
            <a:extLst>
              <a:ext uri="{FF2B5EF4-FFF2-40B4-BE49-F238E27FC236}">
                <a16:creationId xmlns:a16="http://schemas.microsoft.com/office/drawing/2014/main" id="{6D0C246F-5EB5-06B7-9EE2-85152A2B7CE3}"/>
              </a:ext>
            </a:extLst>
          </p:cNvPr>
          <p:cNvGrpSpPr/>
          <p:nvPr/>
        </p:nvGrpSpPr>
        <p:grpSpPr>
          <a:xfrm>
            <a:off x="2000493" y="1842562"/>
            <a:ext cx="3373288" cy="4110649"/>
            <a:chOff x="4855028" y="1838631"/>
            <a:chExt cx="2536371" cy="2951083"/>
          </a:xfrm>
        </p:grpSpPr>
        <p:sp>
          <p:nvSpPr>
            <p:cNvPr id="5" name="Rectangle 4">
              <a:extLst>
                <a:ext uri="{FF2B5EF4-FFF2-40B4-BE49-F238E27FC236}">
                  <a16:creationId xmlns:a16="http://schemas.microsoft.com/office/drawing/2014/main" id="{2D4A8554-99CF-6ECC-0476-8A45651E07B8}"/>
                </a:ext>
              </a:extLst>
            </p:cNvPr>
            <p:cNvSpPr/>
            <p:nvPr/>
          </p:nvSpPr>
          <p:spPr>
            <a:xfrm>
              <a:off x="4855028" y="1838631"/>
              <a:ext cx="2536371" cy="2951083"/>
            </a:xfrm>
            <a:prstGeom prst="rect">
              <a:avLst/>
            </a:prstGeom>
            <a:solidFill>
              <a:schemeClr val="bg1"/>
            </a:solid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6" name="Freeform 26">
              <a:extLst>
                <a:ext uri="{FF2B5EF4-FFF2-40B4-BE49-F238E27FC236}">
                  <a16:creationId xmlns:a16="http://schemas.microsoft.com/office/drawing/2014/main" id="{657623D9-0F99-E321-9DA5-7E774CB6B5A5}"/>
                </a:ext>
              </a:extLst>
            </p:cNvPr>
            <p:cNvSpPr/>
            <p:nvPr/>
          </p:nvSpPr>
          <p:spPr>
            <a:xfrm>
              <a:off x="4991723" y="1916135"/>
              <a:ext cx="2262981" cy="606187"/>
            </a:xfrm>
            <a:custGeom>
              <a:avLst/>
              <a:gdLst>
                <a:gd name="connsiteX0" fmla="*/ 0 w 2262981"/>
                <a:gd name="connsiteY0" fmla="*/ 0 h 452596"/>
                <a:gd name="connsiteX1" fmla="*/ 2262981 w 2262981"/>
                <a:gd name="connsiteY1" fmla="*/ 0 h 452596"/>
                <a:gd name="connsiteX2" fmla="*/ 2262981 w 2262981"/>
                <a:gd name="connsiteY2" fmla="*/ 452596 h 452596"/>
                <a:gd name="connsiteX3" fmla="*/ 0 w 2262981"/>
                <a:gd name="connsiteY3" fmla="*/ 452596 h 452596"/>
                <a:gd name="connsiteX4" fmla="*/ 0 w 2262981"/>
                <a:gd name="connsiteY4" fmla="*/ 0 h 452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2981" h="452596">
                  <a:moveTo>
                    <a:pt x="0" y="0"/>
                  </a:moveTo>
                  <a:lnTo>
                    <a:pt x="2262981" y="0"/>
                  </a:lnTo>
                  <a:lnTo>
                    <a:pt x="2262981" y="452596"/>
                  </a:lnTo>
                  <a:lnTo>
                    <a:pt x="0" y="452596"/>
                  </a:lnTo>
                  <a:lnTo>
                    <a:pt x="0" y="0"/>
                  </a:lnTo>
                  <a:close/>
                </a:path>
              </a:pathLst>
            </a:custGeom>
            <a:solidFill>
              <a:srgbClr val="C7583B"/>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5560" tIns="35560" rIns="35560" bIns="35560" numCol="1" spcCol="1270" anchor="ctr" anchorCtr="0">
              <a:noAutofit/>
            </a:bodyPr>
            <a:lstStyle/>
            <a:p>
              <a:pPr marL="0" lvl="0" indent="0" algn="ctr" defTabSz="622300">
                <a:lnSpc>
                  <a:spcPct val="90000"/>
                </a:lnSpc>
                <a:spcBef>
                  <a:spcPct val="0"/>
                </a:spcBef>
                <a:spcAft>
                  <a:spcPts val="300"/>
                </a:spcAft>
                <a:buNone/>
              </a:pPr>
              <a:r>
                <a:rPr lang="en-GB" sz="1400" b="1" kern="1200" noProof="0" dirty="0">
                  <a:latin typeface="Arial" panose="020B0604020202020204" pitchFamily="34" charset="0"/>
                  <a:cs typeface="Arial" panose="020B0604020202020204" pitchFamily="34" charset="0"/>
                </a:rPr>
                <a:t>Prof. Alison </a:t>
              </a:r>
              <a:r>
                <a:rPr lang="en-GB" sz="1400" b="1" noProof="0" dirty="0">
                  <a:latin typeface="Arial" panose="020B0604020202020204" pitchFamily="34" charset="0"/>
                  <a:cs typeface="Arial" panose="020B0604020202020204" pitchFamily="34" charset="0"/>
                </a:rPr>
                <a:t>L</a:t>
              </a:r>
              <a:r>
                <a:rPr lang="en-GB" sz="1400" b="1" kern="1200" noProof="0" dirty="0">
                  <a:latin typeface="Arial" panose="020B0604020202020204" pitchFamily="34" charset="0"/>
                  <a:cs typeface="Arial" panose="020B0604020202020204" pitchFamily="34" charset="0"/>
                </a:rPr>
                <a:t>ayton</a:t>
              </a:r>
            </a:p>
            <a:p>
              <a:pPr marL="0" lvl="0" indent="0" algn="ctr" defTabSz="622300">
                <a:lnSpc>
                  <a:spcPct val="90000"/>
                </a:lnSpc>
                <a:spcBef>
                  <a:spcPct val="0"/>
                </a:spcBef>
                <a:spcAft>
                  <a:spcPts val="300"/>
                </a:spcAft>
                <a:buNone/>
              </a:pPr>
              <a:r>
                <a:rPr lang="en-GB" sz="1400" noProof="0" dirty="0">
                  <a:latin typeface="Arial" panose="020B0604020202020204" pitchFamily="34" charset="0"/>
                  <a:cs typeface="Arial" panose="020B0604020202020204" pitchFamily="34" charset="0"/>
                </a:rPr>
                <a:t>Skin Research Centre, Hull York Medical School, University of York, UK</a:t>
              </a:r>
              <a:endParaRPr lang="en-GB" sz="1400" kern="1200" noProof="0" dirty="0">
                <a:latin typeface="Arial" panose="020B0604020202020204" pitchFamily="34" charset="0"/>
                <a:cs typeface="Arial" panose="020B0604020202020204" pitchFamily="34" charset="0"/>
              </a:endParaRPr>
            </a:p>
          </p:txBody>
        </p:sp>
      </p:grpSp>
      <p:grpSp>
        <p:nvGrpSpPr>
          <p:cNvPr id="8" name="Group 7">
            <a:extLst>
              <a:ext uri="{FF2B5EF4-FFF2-40B4-BE49-F238E27FC236}">
                <a16:creationId xmlns:a16="http://schemas.microsoft.com/office/drawing/2014/main" id="{02779FCD-91F8-1B3F-C753-AC8528B979B3}"/>
              </a:ext>
            </a:extLst>
          </p:cNvPr>
          <p:cNvGrpSpPr/>
          <p:nvPr/>
        </p:nvGrpSpPr>
        <p:grpSpPr>
          <a:xfrm>
            <a:off x="5666763" y="1842562"/>
            <a:ext cx="3366000" cy="4110649"/>
            <a:chOff x="7663542" y="1838631"/>
            <a:chExt cx="2536371" cy="2951083"/>
          </a:xfrm>
        </p:grpSpPr>
        <p:sp>
          <p:nvSpPr>
            <p:cNvPr id="9" name="Rectangle 8">
              <a:extLst>
                <a:ext uri="{FF2B5EF4-FFF2-40B4-BE49-F238E27FC236}">
                  <a16:creationId xmlns:a16="http://schemas.microsoft.com/office/drawing/2014/main" id="{8A903E87-07DA-4AFD-235F-82CFAC13BE0C}"/>
                </a:ext>
              </a:extLst>
            </p:cNvPr>
            <p:cNvSpPr/>
            <p:nvPr/>
          </p:nvSpPr>
          <p:spPr>
            <a:xfrm>
              <a:off x="7663542" y="1838631"/>
              <a:ext cx="2536371" cy="2951083"/>
            </a:xfrm>
            <a:prstGeom prst="rect">
              <a:avLst/>
            </a:prstGeom>
            <a:solidFill>
              <a:schemeClr val="bg1"/>
            </a:solid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0" name="Freeform 30">
              <a:extLst>
                <a:ext uri="{FF2B5EF4-FFF2-40B4-BE49-F238E27FC236}">
                  <a16:creationId xmlns:a16="http://schemas.microsoft.com/office/drawing/2014/main" id="{349A447B-FAF7-ADB1-C0E7-4024ABE81C68}"/>
                </a:ext>
              </a:extLst>
            </p:cNvPr>
            <p:cNvSpPr/>
            <p:nvPr/>
          </p:nvSpPr>
          <p:spPr>
            <a:xfrm>
              <a:off x="7800237" y="1916135"/>
              <a:ext cx="2267814" cy="606187"/>
            </a:xfrm>
            <a:custGeom>
              <a:avLst/>
              <a:gdLst>
                <a:gd name="connsiteX0" fmla="*/ 0 w 2262981"/>
                <a:gd name="connsiteY0" fmla="*/ 0 h 452596"/>
                <a:gd name="connsiteX1" fmla="*/ 2262981 w 2262981"/>
                <a:gd name="connsiteY1" fmla="*/ 0 h 452596"/>
                <a:gd name="connsiteX2" fmla="*/ 2262981 w 2262981"/>
                <a:gd name="connsiteY2" fmla="*/ 452596 h 452596"/>
                <a:gd name="connsiteX3" fmla="*/ 0 w 2262981"/>
                <a:gd name="connsiteY3" fmla="*/ 452596 h 452596"/>
                <a:gd name="connsiteX4" fmla="*/ 0 w 2262981"/>
                <a:gd name="connsiteY4" fmla="*/ 0 h 452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2981" h="452596">
                  <a:moveTo>
                    <a:pt x="0" y="0"/>
                  </a:moveTo>
                  <a:lnTo>
                    <a:pt x="2262981" y="0"/>
                  </a:lnTo>
                  <a:lnTo>
                    <a:pt x="2262981" y="452596"/>
                  </a:lnTo>
                  <a:lnTo>
                    <a:pt x="0" y="452596"/>
                  </a:lnTo>
                  <a:lnTo>
                    <a:pt x="0" y="0"/>
                  </a:lnTo>
                  <a:close/>
                </a:path>
              </a:pathLst>
            </a:custGeom>
            <a:solidFill>
              <a:srgbClr val="C7583B"/>
            </a:solidFill>
            <a:ln w="25400" cap="flat" cmpd="sng" algn="ctr">
              <a:solidFill>
                <a:srgbClr val="C6573B">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35560" tIns="35560" rIns="35560" bIns="35560" numCol="1" spcCol="1270" anchor="ctr" anchorCtr="0">
              <a:noAutofit/>
            </a:bodyPr>
            <a:lstStyle/>
            <a:p>
              <a:pPr marL="0" lvl="0" indent="0" algn="ctr" defTabSz="622300">
                <a:lnSpc>
                  <a:spcPct val="90000"/>
                </a:lnSpc>
                <a:spcBef>
                  <a:spcPct val="0"/>
                </a:spcBef>
                <a:spcAft>
                  <a:spcPts val="300"/>
                </a:spcAft>
                <a:buNone/>
              </a:pPr>
              <a:r>
                <a:rPr lang="en-GB" sz="1400" b="1" kern="1200" noProof="0" dirty="0">
                  <a:latin typeface="Arial" panose="020B0604020202020204" pitchFamily="34" charset="0"/>
                  <a:cs typeface="Arial" panose="020B0604020202020204" pitchFamily="34" charset="0"/>
                </a:rPr>
                <a:t>Prof. Falk Ochsendorf</a:t>
              </a:r>
            </a:p>
            <a:p>
              <a:pPr marL="0" lvl="0" indent="0" algn="ctr" defTabSz="622300">
                <a:lnSpc>
                  <a:spcPct val="90000"/>
                </a:lnSpc>
                <a:spcBef>
                  <a:spcPct val="0"/>
                </a:spcBef>
                <a:spcAft>
                  <a:spcPts val="300"/>
                </a:spcAft>
                <a:buNone/>
              </a:pPr>
              <a:r>
                <a:rPr lang="en-GB" sz="1400" noProof="0" dirty="0">
                  <a:latin typeface="Arial" panose="020B0604020202020204" pitchFamily="34" charset="0"/>
                  <a:cs typeface="Arial" panose="020B0604020202020204" pitchFamily="34" charset="0"/>
                </a:rPr>
                <a:t>Frankfurt University Hospital, Clinic for Dermatology, Venerology and Allergology, Germany</a:t>
              </a:r>
              <a:endParaRPr lang="en-GB" sz="1400" kern="1200" noProof="0" dirty="0">
                <a:latin typeface="Arial" panose="020B0604020202020204" pitchFamily="34" charset="0"/>
                <a:cs typeface="Arial" panose="020B0604020202020204" pitchFamily="34" charset="0"/>
              </a:endParaRPr>
            </a:p>
          </p:txBody>
        </p:sp>
      </p:grpSp>
      <p:pic>
        <p:nvPicPr>
          <p:cNvPr id="7" name="Picture 6">
            <a:extLst>
              <a:ext uri="{FF2B5EF4-FFF2-40B4-BE49-F238E27FC236}">
                <a16:creationId xmlns:a16="http://schemas.microsoft.com/office/drawing/2014/main" id="{0EA1A9C1-9A6F-A169-DE36-230034AF93A5}"/>
              </a:ext>
            </a:extLst>
          </p:cNvPr>
          <p:cNvPicPr>
            <a:picLocks noChangeAspect="1"/>
          </p:cNvPicPr>
          <p:nvPr/>
        </p:nvPicPr>
        <p:blipFill>
          <a:blip r:embed="rId3"/>
          <a:stretch>
            <a:fillRect/>
          </a:stretch>
        </p:blipFill>
        <p:spPr>
          <a:xfrm>
            <a:off x="6095163" y="2922046"/>
            <a:ext cx="2509200" cy="2849156"/>
          </a:xfrm>
          <a:prstGeom prst="rect">
            <a:avLst/>
          </a:prstGeom>
        </p:spPr>
      </p:pic>
      <p:pic>
        <p:nvPicPr>
          <p:cNvPr id="14" name="Picture 13">
            <a:extLst>
              <a:ext uri="{FF2B5EF4-FFF2-40B4-BE49-F238E27FC236}">
                <a16:creationId xmlns:a16="http://schemas.microsoft.com/office/drawing/2014/main" id="{4209A4BA-87F1-E480-0E52-7CD4ED77EF6E}"/>
              </a:ext>
            </a:extLst>
          </p:cNvPr>
          <p:cNvPicPr preferRelativeResize="0">
            <a:picLocks/>
          </p:cNvPicPr>
          <p:nvPr/>
        </p:nvPicPr>
        <p:blipFill>
          <a:blip r:embed="rId4"/>
          <a:stretch>
            <a:fillRect/>
          </a:stretch>
        </p:blipFill>
        <p:spPr>
          <a:xfrm>
            <a:off x="2432537" y="2922824"/>
            <a:ext cx="2509200" cy="2847600"/>
          </a:xfrm>
          <a:prstGeom prst="rect">
            <a:avLst/>
          </a:prstGeom>
        </p:spPr>
      </p:pic>
    </p:spTree>
    <p:extLst>
      <p:ext uri="{BB962C8B-B14F-4D97-AF65-F5344CB8AC3E}">
        <p14:creationId xmlns:p14="http://schemas.microsoft.com/office/powerpoint/2010/main" val="1126693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074AC2-0784-8C74-CE45-085D0E4BBD9D}"/>
            </a:ext>
          </a:extLst>
        </p:cNvPr>
        <p:cNvGrpSpPr/>
        <p:nvPr/>
      </p:nvGrpSpPr>
      <p:grpSpPr>
        <a:xfrm>
          <a:off x="0" y="0"/>
          <a:ext cx="0" cy="0"/>
          <a:chOff x="0" y="0"/>
          <a:chExt cx="0" cy="0"/>
        </a:xfrm>
      </p:grpSpPr>
      <p:sp>
        <p:nvSpPr>
          <p:cNvPr id="15" name="Rounded Rectangle 14">
            <a:extLst>
              <a:ext uri="{FF2B5EF4-FFF2-40B4-BE49-F238E27FC236}">
                <a16:creationId xmlns:a16="http://schemas.microsoft.com/office/drawing/2014/main" id="{928EC8E6-F7DC-B2C1-9C8A-836456039911}"/>
              </a:ext>
            </a:extLst>
          </p:cNvPr>
          <p:cNvSpPr/>
          <p:nvPr/>
        </p:nvSpPr>
        <p:spPr>
          <a:xfrm>
            <a:off x="7149393" y="260648"/>
            <a:ext cx="4441311" cy="6012000"/>
          </a:xfrm>
          <a:prstGeom prst="roundRect">
            <a:avLst>
              <a:gd name="adj" fmla="val 5529"/>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b="1" noProof="0" dirty="0">
              <a:ln w="22225">
                <a:solidFill>
                  <a:schemeClr val="accent2"/>
                </a:solidFill>
                <a:prstDash val="solid"/>
              </a:ln>
              <a:solidFill>
                <a:schemeClr val="accent2">
                  <a:lumMod val="40000"/>
                  <a:lumOff val="60000"/>
                </a:schemeClr>
              </a:solidFill>
            </a:endParaRPr>
          </a:p>
        </p:txBody>
      </p:sp>
      <p:sp>
        <p:nvSpPr>
          <p:cNvPr id="2" name="Content Placeholder 1">
            <a:extLst>
              <a:ext uri="{FF2B5EF4-FFF2-40B4-BE49-F238E27FC236}">
                <a16:creationId xmlns:a16="http://schemas.microsoft.com/office/drawing/2014/main" id="{18AFCF07-C0C1-AC74-1A7C-112F8877DD49}"/>
              </a:ext>
            </a:extLst>
          </p:cNvPr>
          <p:cNvSpPr>
            <a:spLocks noGrp="1"/>
          </p:cNvSpPr>
          <p:nvPr>
            <p:ph sz="quarter" idx="12"/>
          </p:nvPr>
        </p:nvSpPr>
        <p:spPr>
          <a:xfrm>
            <a:off x="620713" y="1063277"/>
            <a:ext cx="6528680" cy="4525963"/>
          </a:xfrm>
        </p:spPr>
        <p:txBody>
          <a:bodyPr>
            <a:noAutofit/>
          </a:bodyPr>
          <a:lstStyle/>
          <a:p>
            <a:pPr marL="0" indent="0">
              <a:buNone/>
            </a:pPr>
            <a:r>
              <a:rPr lang="en-GB" sz="1600" b="1" noProof="0" dirty="0">
                <a:solidFill>
                  <a:schemeClr val="accent1"/>
                </a:solidFill>
              </a:rPr>
              <a:t>History</a:t>
            </a:r>
          </a:p>
          <a:p>
            <a:pPr>
              <a:spcBef>
                <a:spcPts val="400"/>
              </a:spcBef>
            </a:pPr>
            <a:r>
              <a:rPr lang="en-GB" sz="1600" noProof="0" dirty="0"/>
              <a:t>Spironolactone used </a:t>
            </a:r>
            <a:r>
              <a:rPr lang="en-GB" sz="1600" noProof="0" dirty="0">
                <a:solidFill>
                  <a:schemeClr val="tx2"/>
                </a:solidFill>
              </a:rPr>
              <a:t>off-label to treat acne vulgaris </a:t>
            </a:r>
            <a:r>
              <a:rPr lang="en-GB" sz="1600" noProof="0" dirty="0"/>
              <a:t>in </a:t>
            </a:r>
            <a:r>
              <a:rPr lang="en-GB" sz="1600" noProof="0" dirty="0">
                <a:solidFill>
                  <a:schemeClr val="tx2"/>
                </a:solidFill>
              </a:rPr>
              <a:t>women</a:t>
            </a:r>
            <a:r>
              <a:rPr lang="en-GB" sz="1600" baseline="30000" noProof="0" dirty="0">
                <a:solidFill>
                  <a:schemeClr val="tx2"/>
                </a:solidFill>
              </a:rPr>
              <a:t>1</a:t>
            </a:r>
          </a:p>
          <a:p>
            <a:pPr lvl="1"/>
            <a:r>
              <a:rPr lang="en-GB" sz="1400" noProof="0" dirty="0"/>
              <a:t>Based on the evidence for </a:t>
            </a:r>
            <a:r>
              <a:rPr lang="en-GB" sz="1400" noProof="0" dirty="0">
                <a:solidFill>
                  <a:schemeClr val="tx2"/>
                </a:solidFill>
              </a:rPr>
              <a:t>use in two independent </a:t>
            </a:r>
            <a:r>
              <a:rPr lang="en-GB" sz="1400" noProof="0" dirty="0"/>
              <a:t>large clinical studies</a:t>
            </a:r>
            <a:r>
              <a:rPr lang="en-GB" sz="1400" baseline="30000" noProof="0" dirty="0"/>
              <a:t>1,2</a:t>
            </a:r>
          </a:p>
          <a:p>
            <a:pPr marL="0" indent="0">
              <a:spcBef>
                <a:spcPts val="600"/>
              </a:spcBef>
              <a:buNone/>
            </a:pPr>
            <a:r>
              <a:rPr lang="en-GB" sz="1600" b="1" noProof="0" dirty="0">
                <a:solidFill>
                  <a:schemeClr val="accent1"/>
                </a:solidFill>
              </a:rPr>
              <a:t>Mode of action </a:t>
            </a:r>
          </a:p>
          <a:p>
            <a:pPr>
              <a:spcBef>
                <a:spcPts val="400"/>
              </a:spcBef>
            </a:pPr>
            <a:r>
              <a:rPr lang="en-GB" sz="1600" noProof="0" dirty="0"/>
              <a:t>An oral anti-androgen to reduce </a:t>
            </a:r>
            <a:r>
              <a:rPr lang="en-GB" sz="1600" b="1" noProof="0" dirty="0">
                <a:solidFill>
                  <a:schemeClr val="accent1"/>
                </a:solidFill>
              </a:rPr>
              <a:t>sebum production</a:t>
            </a:r>
            <a:r>
              <a:rPr lang="en-GB" sz="1600" b="1" baseline="30000" noProof="0" dirty="0">
                <a:solidFill>
                  <a:schemeClr val="accent1"/>
                </a:solidFill>
              </a:rPr>
              <a:t>1,2</a:t>
            </a:r>
          </a:p>
          <a:p>
            <a:pPr marL="0" indent="0">
              <a:spcBef>
                <a:spcPts val="600"/>
              </a:spcBef>
              <a:buNone/>
            </a:pPr>
            <a:r>
              <a:rPr lang="en-GB" sz="1600" b="1" noProof="0" dirty="0">
                <a:solidFill>
                  <a:schemeClr val="accent1"/>
                </a:solidFill>
              </a:rPr>
              <a:t>Efficacy</a:t>
            </a:r>
          </a:p>
          <a:p>
            <a:pPr>
              <a:spcBef>
                <a:spcPts val="400"/>
              </a:spcBef>
            </a:pPr>
            <a:r>
              <a:rPr lang="en-GB" sz="1600" noProof="0" dirty="0"/>
              <a:t>Improves acne compared to placebo</a:t>
            </a:r>
            <a:r>
              <a:rPr lang="en-GB" sz="1600" baseline="30000" noProof="0" dirty="0"/>
              <a:t>1</a:t>
            </a:r>
            <a:r>
              <a:rPr lang="en-GB" sz="1600" noProof="0" dirty="0"/>
              <a:t> and doxycycline</a:t>
            </a:r>
            <a:r>
              <a:rPr lang="en-GB" sz="1600" baseline="30000" noProof="0" dirty="0"/>
              <a:t>2</a:t>
            </a:r>
          </a:p>
          <a:p>
            <a:pPr>
              <a:spcBef>
                <a:spcPts val="400"/>
              </a:spcBef>
            </a:pPr>
            <a:r>
              <a:rPr lang="en-GB" sz="1600" noProof="0" dirty="0"/>
              <a:t>Greater improvements at 6 months than at 3 months</a:t>
            </a:r>
            <a:r>
              <a:rPr lang="en-GB" sz="1600" baseline="30000" noProof="0" dirty="0"/>
              <a:t>1</a:t>
            </a:r>
          </a:p>
          <a:p>
            <a:pPr marL="0" indent="0">
              <a:spcBef>
                <a:spcPts val="400"/>
              </a:spcBef>
              <a:buNone/>
            </a:pPr>
            <a:r>
              <a:rPr lang="en-GB" sz="1600" b="1" noProof="0" dirty="0">
                <a:solidFill>
                  <a:schemeClr val="accent1"/>
                </a:solidFill>
              </a:rPr>
              <a:t>Safety / side effects</a:t>
            </a:r>
          </a:p>
          <a:p>
            <a:pPr>
              <a:spcBef>
                <a:spcPts val="400"/>
              </a:spcBef>
            </a:pPr>
            <a:r>
              <a:rPr lang="en-GB" sz="1600" noProof="0" dirty="0">
                <a:solidFill>
                  <a:schemeClr val="tx2"/>
                </a:solidFill>
              </a:rPr>
              <a:t>Well tolerated</a:t>
            </a:r>
            <a:r>
              <a:rPr lang="en-GB" sz="1600" baseline="30000" noProof="0" dirty="0">
                <a:solidFill>
                  <a:schemeClr val="tx2"/>
                </a:solidFill>
              </a:rPr>
              <a:t>1,2</a:t>
            </a:r>
          </a:p>
          <a:p>
            <a:pPr lvl="1"/>
            <a:r>
              <a:rPr lang="en-GB" sz="1400" noProof="0" dirty="0">
                <a:solidFill>
                  <a:schemeClr val="tx2"/>
                </a:solidFill>
              </a:rPr>
              <a:t>SAFA trial: more headaches (no SAEs)</a:t>
            </a:r>
            <a:r>
              <a:rPr lang="en-GB" sz="1400" baseline="30000" noProof="0" dirty="0">
                <a:solidFill>
                  <a:schemeClr val="tx2"/>
                </a:solidFill>
              </a:rPr>
              <a:t>2</a:t>
            </a:r>
          </a:p>
          <a:p>
            <a:pPr lvl="1"/>
            <a:r>
              <a:rPr lang="en-GB" sz="1400" noProof="0" dirty="0">
                <a:solidFill>
                  <a:schemeClr val="tx2"/>
                </a:solidFill>
              </a:rPr>
              <a:t>Most spironolactone-related AEs in the FASCE study were mild to moderate events of irregular menstruation and did not lead to withdrawal of the patients from treatment</a:t>
            </a:r>
            <a:r>
              <a:rPr lang="en-GB" sz="1400" baseline="30000" noProof="0" dirty="0">
                <a:solidFill>
                  <a:schemeClr val="tx2"/>
                </a:solidFill>
              </a:rPr>
              <a:t>1</a:t>
            </a:r>
          </a:p>
          <a:p>
            <a:pPr marL="0" indent="0">
              <a:spcBef>
                <a:spcPts val="600"/>
              </a:spcBef>
              <a:buNone/>
            </a:pPr>
            <a:r>
              <a:rPr lang="en-GB" sz="1600" b="1" noProof="0" dirty="0">
                <a:solidFill>
                  <a:schemeClr val="accent1"/>
                </a:solidFill>
              </a:rPr>
              <a:t>Indication</a:t>
            </a:r>
          </a:p>
          <a:p>
            <a:pPr>
              <a:spcBef>
                <a:spcPts val="400"/>
              </a:spcBef>
            </a:pPr>
            <a:r>
              <a:rPr lang="en-GB" sz="1600" noProof="0" dirty="0">
                <a:solidFill>
                  <a:schemeClr val="tx2"/>
                </a:solidFill>
              </a:rPr>
              <a:t>May be an effective alternative to oral antibiotics for women with persistent </a:t>
            </a:r>
            <a:r>
              <a:rPr lang="en-GB" sz="1600" noProof="0" dirty="0"/>
              <a:t>acne who have not responded to first-line topical treatments</a:t>
            </a:r>
            <a:r>
              <a:rPr lang="en-GB" sz="1600" baseline="30000" noProof="0" dirty="0"/>
              <a:t>2</a:t>
            </a:r>
          </a:p>
        </p:txBody>
      </p:sp>
      <p:sp>
        <p:nvSpPr>
          <p:cNvPr id="3" name="Title 2">
            <a:extLst>
              <a:ext uri="{FF2B5EF4-FFF2-40B4-BE49-F238E27FC236}">
                <a16:creationId xmlns:a16="http://schemas.microsoft.com/office/drawing/2014/main" id="{2632FE66-90FB-B6F4-72D5-EE0F34976A0B}"/>
              </a:ext>
            </a:extLst>
          </p:cNvPr>
          <p:cNvSpPr>
            <a:spLocks noGrp="1"/>
          </p:cNvSpPr>
          <p:nvPr>
            <p:ph type="title"/>
          </p:nvPr>
        </p:nvSpPr>
        <p:spPr>
          <a:xfrm>
            <a:off x="619201" y="259200"/>
            <a:ext cx="10963199" cy="864000"/>
          </a:xfrm>
        </p:spPr>
        <p:txBody>
          <a:bodyPr>
            <a:normAutofit/>
          </a:bodyPr>
          <a:lstStyle/>
          <a:p>
            <a:r>
              <a:rPr lang="en-GB" noProof="0" dirty="0"/>
              <a:t>Oral anti-androgen</a:t>
            </a:r>
            <a:br>
              <a:rPr lang="en-GB" noProof="0" dirty="0"/>
            </a:br>
            <a:r>
              <a:rPr lang="en-GB" sz="2200" spc="100" noProof="0" dirty="0">
                <a:solidFill>
                  <a:schemeClr val="accent1"/>
                </a:solidFill>
              </a:rPr>
              <a:t>spironolactone</a:t>
            </a:r>
          </a:p>
        </p:txBody>
      </p:sp>
      <p:sp>
        <p:nvSpPr>
          <p:cNvPr id="4" name="Slide Number Placeholder 3">
            <a:extLst>
              <a:ext uri="{FF2B5EF4-FFF2-40B4-BE49-F238E27FC236}">
                <a16:creationId xmlns:a16="http://schemas.microsoft.com/office/drawing/2014/main" id="{9AD6580B-B0C9-8D29-04F0-CB7D674CC180}"/>
              </a:ext>
            </a:extLst>
          </p:cNvPr>
          <p:cNvSpPr>
            <a:spLocks noGrp="1"/>
          </p:cNvSpPr>
          <p:nvPr>
            <p:ph type="sldNum" sz="quarter" idx="4"/>
          </p:nvPr>
        </p:nvSpPr>
        <p:spPr>
          <a:xfrm>
            <a:off x="10800523" y="6428359"/>
            <a:ext cx="781877" cy="365125"/>
          </a:xfrm>
        </p:spPr>
        <p:txBody>
          <a:bodyPr/>
          <a:lstStyle/>
          <a:p>
            <a:fld id="{FCE43C0F-8A7B-3A4B-9DB5-B3472E36E833}" type="slidenum">
              <a:rPr lang="en-GB" noProof="0" smtClean="0"/>
              <a:pPr/>
              <a:t>40</a:t>
            </a:fld>
            <a:endParaRPr lang="en-GB" noProof="0" dirty="0"/>
          </a:p>
        </p:txBody>
      </p:sp>
      <p:sp>
        <p:nvSpPr>
          <p:cNvPr id="11" name="Content Placeholder 10">
            <a:extLst>
              <a:ext uri="{FF2B5EF4-FFF2-40B4-BE49-F238E27FC236}">
                <a16:creationId xmlns:a16="http://schemas.microsoft.com/office/drawing/2014/main" id="{93C21AB9-A66E-2BB5-510A-2093D8EDDBF0}"/>
              </a:ext>
            </a:extLst>
          </p:cNvPr>
          <p:cNvSpPr>
            <a:spLocks noGrp="1"/>
          </p:cNvSpPr>
          <p:nvPr>
            <p:ph sz="quarter" idx="15"/>
          </p:nvPr>
        </p:nvSpPr>
        <p:spPr>
          <a:xfrm>
            <a:off x="620183" y="6356351"/>
            <a:ext cx="10366023" cy="365125"/>
          </a:xfrm>
        </p:spPr>
        <p:txBody>
          <a:bodyPr anchor="b"/>
          <a:lstStyle/>
          <a:p>
            <a:r>
              <a:rPr lang="en-GB" noProof="0" dirty="0">
                <a:solidFill>
                  <a:schemeClr val="tx2"/>
                </a:solidFill>
              </a:rPr>
              <a:t>AE, adverse event; Acne-QoL, Acne-Specific Quality of Life; AFAST, Adult Female Acne Scoring Tool; SAE, serious adverse events</a:t>
            </a:r>
          </a:p>
          <a:p>
            <a:r>
              <a:rPr lang="en-GB" noProof="0" dirty="0">
                <a:solidFill>
                  <a:schemeClr val="tx2"/>
                </a:solidFill>
              </a:rPr>
              <a:t>1. Dréno B, et al. Acta Derm Venereol. 2024;104:adv26002; 2. Santer M, et al. Drug Ther Bull. 2023;62(1):6-10</a:t>
            </a:r>
          </a:p>
        </p:txBody>
      </p:sp>
      <p:sp>
        <p:nvSpPr>
          <p:cNvPr id="7" name="Content Placeholder 1">
            <a:extLst>
              <a:ext uri="{FF2B5EF4-FFF2-40B4-BE49-F238E27FC236}">
                <a16:creationId xmlns:a16="http://schemas.microsoft.com/office/drawing/2014/main" id="{2BEDE5AF-A403-CD73-F749-EC056999E086}"/>
              </a:ext>
            </a:extLst>
          </p:cNvPr>
          <p:cNvSpPr txBox="1">
            <a:spLocks/>
          </p:cNvSpPr>
          <p:nvPr/>
        </p:nvSpPr>
        <p:spPr>
          <a:xfrm>
            <a:off x="7580728" y="3426910"/>
            <a:ext cx="3923438" cy="574241"/>
          </a:xfrm>
          <a:prstGeom prst="rect">
            <a:avLst/>
          </a:prstGeom>
        </p:spPr>
        <p:txBody>
          <a:bodyPr vert="horz" lIns="0" tIns="0" rIns="0" bIns="0" rtlCol="0">
            <a:normAutofit/>
          </a:bodyPr>
          <a:lstStyle>
            <a:lvl1pPr marL="357188" indent="-357188" algn="l" defTabSz="457200" rtl="0" eaLnBrk="1" latinLnBrk="0" hangingPunct="1">
              <a:spcBef>
                <a:spcPts val="1200"/>
              </a:spcBef>
              <a:buClr>
                <a:schemeClr val="accent1"/>
              </a:buClr>
              <a:buFont typeface="Arial"/>
              <a:buChar char="•"/>
              <a:defRPr sz="2000" b="0" i="0" kern="120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714375" indent="-257175" algn="l" defTabSz="457200" rtl="0" eaLnBrk="1" latinLnBrk="0" hangingPunct="1">
              <a:spcBef>
                <a:spcPts val="400"/>
              </a:spcBef>
              <a:buClr>
                <a:schemeClr val="accent2"/>
              </a:buClr>
              <a:buFont typeface="Lucida Grande"/>
              <a:buChar char="–"/>
              <a:defRPr sz="1800" b="0" i="0" kern="1200">
                <a:solidFill>
                  <a:srgbClr val="5D8298"/>
                </a:solidFill>
                <a:latin typeface="Arial" panose="020B0604020202020204" pitchFamily="34" charset="0"/>
                <a:ea typeface="Arial" panose="020B0604020202020204" pitchFamily="34" charset="0"/>
                <a:cs typeface="Arial" panose="020B0604020202020204" pitchFamily="34" charset="0"/>
              </a:defRPr>
            </a:lvl2pPr>
            <a:lvl3pPr marL="12573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3pPr>
            <a:lvl4pPr marL="17145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4pPr>
            <a:lvl5pPr marL="21717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GB" sz="1600" b="1" noProof="0" dirty="0">
                <a:solidFill>
                  <a:schemeClr val="accent1"/>
                </a:solidFill>
              </a:rPr>
              <a:t>Evolution of the global AFAST score</a:t>
            </a:r>
            <a:r>
              <a:rPr lang="en-GB" sz="1600" b="1" baseline="30000" noProof="0" dirty="0">
                <a:solidFill>
                  <a:schemeClr val="accent1"/>
                </a:solidFill>
              </a:rPr>
              <a:t>1</a:t>
            </a:r>
            <a:endParaRPr lang="en-GB" sz="1600" b="1" noProof="0" dirty="0">
              <a:solidFill>
                <a:schemeClr val="accent1"/>
              </a:solidFill>
            </a:endParaRPr>
          </a:p>
        </p:txBody>
      </p:sp>
      <p:sp>
        <p:nvSpPr>
          <p:cNvPr id="9" name="Content Placeholder 1">
            <a:extLst>
              <a:ext uri="{FF2B5EF4-FFF2-40B4-BE49-F238E27FC236}">
                <a16:creationId xmlns:a16="http://schemas.microsoft.com/office/drawing/2014/main" id="{EB53B254-B3C6-2B6E-6D36-952B1CCF0FDA}"/>
              </a:ext>
            </a:extLst>
          </p:cNvPr>
          <p:cNvSpPr txBox="1">
            <a:spLocks/>
          </p:cNvSpPr>
          <p:nvPr/>
        </p:nvSpPr>
        <p:spPr>
          <a:xfrm>
            <a:off x="7392144" y="325083"/>
            <a:ext cx="4215513" cy="574241"/>
          </a:xfrm>
          <a:prstGeom prst="rect">
            <a:avLst/>
          </a:prstGeom>
        </p:spPr>
        <p:txBody>
          <a:bodyPr vert="horz" lIns="0" tIns="0" rIns="0" bIns="0" rtlCol="0">
            <a:noAutofit/>
          </a:bodyPr>
          <a:lstStyle>
            <a:lvl1pPr marL="357188" indent="-357188" algn="l" defTabSz="457200" rtl="0" eaLnBrk="1" latinLnBrk="0" hangingPunct="1">
              <a:spcBef>
                <a:spcPts val="1200"/>
              </a:spcBef>
              <a:buClr>
                <a:schemeClr val="accent1"/>
              </a:buClr>
              <a:buFont typeface="Arial"/>
              <a:buChar char="•"/>
              <a:defRPr sz="2000" b="0" i="0" kern="120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714375" indent="-257175" algn="l" defTabSz="457200" rtl="0" eaLnBrk="1" latinLnBrk="0" hangingPunct="1">
              <a:spcBef>
                <a:spcPts val="400"/>
              </a:spcBef>
              <a:buClr>
                <a:schemeClr val="accent2"/>
              </a:buClr>
              <a:buFont typeface="Lucida Grande"/>
              <a:buChar char="–"/>
              <a:defRPr sz="1800" b="0" i="0" kern="1200">
                <a:solidFill>
                  <a:srgbClr val="5D8298"/>
                </a:solidFill>
                <a:latin typeface="Arial" panose="020B0604020202020204" pitchFamily="34" charset="0"/>
                <a:ea typeface="Arial" panose="020B0604020202020204" pitchFamily="34" charset="0"/>
                <a:cs typeface="Arial" panose="020B0604020202020204" pitchFamily="34" charset="0"/>
              </a:defRPr>
            </a:lvl2pPr>
            <a:lvl3pPr marL="12573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3pPr>
            <a:lvl4pPr marL="17145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4pPr>
            <a:lvl5pPr marL="21717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GB" sz="1600" b="1" noProof="0" dirty="0">
                <a:solidFill>
                  <a:schemeClr val="accent1"/>
                </a:solidFill>
              </a:rPr>
              <a:t>Mean Acne-QoL symptom subscale score by time point for each treatment group</a:t>
            </a:r>
            <a:r>
              <a:rPr lang="en-GB" sz="1600" b="1" baseline="30000" noProof="0" dirty="0">
                <a:solidFill>
                  <a:schemeClr val="accent1"/>
                </a:solidFill>
              </a:rPr>
              <a:t>2</a:t>
            </a:r>
            <a:endParaRPr lang="en-GB" sz="1600" b="1" noProof="0" dirty="0">
              <a:solidFill>
                <a:schemeClr val="accent1"/>
              </a:solidFill>
            </a:endParaRPr>
          </a:p>
        </p:txBody>
      </p:sp>
      <p:sp>
        <p:nvSpPr>
          <p:cNvPr id="193" name="TextBox 192">
            <a:extLst>
              <a:ext uri="{FF2B5EF4-FFF2-40B4-BE49-F238E27FC236}">
                <a16:creationId xmlns:a16="http://schemas.microsoft.com/office/drawing/2014/main" id="{39D33E88-D77B-0AD4-4D02-810ACC2AA2C1}"/>
              </a:ext>
            </a:extLst>
          </p:cNvPr>
          <p:cNvSpPr txBox="1"/>
          <p:nvPr/>
        </p:nvSpPr>
        <p:spPr>
          <a:xfrm>
            <a:off x="8040216" y="3024404"/>
            <a:ext cx="506325"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Baseline</a:t>
            </a:r>
          </a:p>
        </p:txBody>
      </p:sp>
      <p:sp>
        <p:nvSpPr>
          <p:cNvPr id="194" name="TextBox 193">
            <a:extLst>
              <a:ext uri="{FF2B5EF4-FFF2-40B4-BE49-F238E27FC236}">
                <a16:creationId xmlns:a16="http://schemas.microsoft.com/office/drawing/2014/main" id="{E3C093CB-3996-C891-7014-5833AA8D9AF3}"/>
              </a:ext>
            </a:extLst>
          </p:cNvPr>
          <p:cNvSpPr txBox="1"/>
          <p:nvPr/>
        </p:nvSpPr>
        <p:spPr>
          <a:xfrm>
            <a:off x="9011864" y="3172326"/>
            <a:ext cx="1340560" cy="184666"/>
          </a:xfrm>
          <a:prstGeom prst="rect">
            <a:avLst/>
          </a:prstGeom>
          <a:noFill/>
        </p:spPr>
        <p:txBody>
          <a:bodyPr wrap="none" lIns="0" tIns="0" rIns="0" bIns="0" rtlCol="0">
            <a:spAutoFit/>
          </a:bodyPr>
          <a:lstStyle/>
          <a:p>
            <a:pPr algn="r"/>
            <a:r>
              <a:rPr lang="en-GB" sz="1200" b="1" noProof="0" dirty="0">
                <a:effectLst/>
                <a:latin typeface="Arial" panose="020B0604020202020204" pitchFamily="34" charset="0"/>
                <a:cs typeface="Arial" panose="020B0604020202020204" pitchFamily="34" charset="0"/>
              </a:rPr>
              <a:t>Timepoint (weeks)</a:t>
            </a:r>
          </a:p>
        </p:txBody>
      </p:sp>
      <p:sp>
        <p:nvSpPr>
          <p:cNvPr id="195" name="TextBox 194">
            <a:extLst>
              <a:ext uri="{FF2B5EF4-FFF2-40B4-BE49-F238E27FC236}">
                <a16:creationId xmlns:a16="http://schemas.microsoft.com/office/drawing/2014/main" id="{0D76EDA3-4B28-58BF-B058-F50558941C44}"/>
              </a:ext>
            </a:extLst>
          </p:cNvPr>
          <p:cNvSpPr txBox="1"/>
          <p:nvPr/>
        </p:nvSpPr>
        <p:spPr>
          <a:xfrm>
            <a:off x="7823975" y="1310559"/>
            <a:ext cx="141064" cy="153888"/>
          </a:xfrm>
          <a:prstGeom prst="rect">
            <a:avLst/>
          </a:prstGeom>
          <a:noFill/>
        </p:spPr>
        <p:txBody>
          <a:bodyPr wrap="none" lIns="0" tIns="0" rIns="0" bIns="0" rtlCol="0">
            <a:spAutoFit/>
          </a:bodyPr>
          <a:lstStyle/>
          <a:p>
            <a:pPr algn="r"/>
            <a:r>
              <a:rPr lang="en-GB" sz="1000" noProof="0" dirty="0">
                <a:effectLst/>
                <a:latin typeface="Arial" panose="020B0604020202020204" pitchFamily="34" charset="0"/>
                <a:cs typeface="Arial" panose="020B0604020202020204" pitchFamily="34" charset="0"/>
              </a:rPr>
              <a:t>25</a:t>
            </a:r>
          </a:p>
        </p:txBody>
      </p:sp>
      <p:sp>
        <p:nvSpPr>
          <p:cNvPr id="196" name="TextBox 195">
            <a:extLst>
              <a:ext uri="{FF2B5EF4-FFF2-40B4-BE49-F238E27FC236}">
                <a16:creationId xmlns:a16="http://schemas.microsoft.com/office/drawing/2014/main" id="{E7CF3BB9-24F3-7180-235D-B929750577DB}"/>
              </a:ext>
            </a:extLst>
          </p:cNvPr>
          <p:cNvSpPr txBox="1"/>
          <p:nvPr/>
        </p:nvSpPr>
        <p:spPr>
          <a:xfrm>
            <a:off x="7823975" y="1627216"/>
            <a:ext cx="141064" cy="153888"/>
          </a:xfrm>
          <a:prstGeom prst="rect">
            <a:avLst/>
          </a:prstGeom>
          <a:noFill/>
        </p:spPr>
        <p:txBody>
          <a:bodyPr wrap="none" lIns="0" tIns="0" rIns="0" bIns="0" rtlCol="0">
            <a:spAutoFit/>
          </a:bodyPr>
          <a:lstStyle/>
          <a:p>
            <a:pPr algn="r"/>
            <a:r>
              <a:rPr lang="en-GB" sz="1000" noProof="0" dirty="0">
                <a:effectLst/>
                <a:latin typeface="Arial" panose="020B0604020202020204" pitchFamily="34" charset="0"/>
                <a:cs typeface="Arial" panose="020B0604020202020204" pitchFamily="34" charset="0"/>
              </a:rPr>
              <a:t>20</a:t>
            </a:r>
          </a:p>
        </p:txBody>
      </p:sp>
      <p:cxnSp>
        <p:nvCxnSpPr>
          <p:cNvPr id="197" name="Straight Connector 196">
            <a:extLst>
              <a:ext uri="{FF2B5EF4-FFF2-40B4-BE49-F238E27FC236}">
                <a16:creationId xmlns:a16="http://schemas.microsoft.com/office/drawing/2014/main" id="{2132B9CB-33AB-A766-37D9-81CFBB92F302}"/>
              </a:ext>
            </a:extLst>
          </p:cNvPr>
          <p:cNvCxnSpPr>
            <a:cxnSpLocks/>
          </p:cNvCxnSpPr>
          <p:nvPr/>
        </p:nvCxnSpPr>
        <p:spPr>
          <a:xfrm flipV="1">
            <a:off x="8051000" y="1387015"/>
            <a:ext cx="0" cy="156207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0" name="Straight Connector 199">
            <a:extLst>
              <a:ext uri="{FF2B5EF4-FFF2-40B4-BE49-F238E27FC236}">
                <a16:creationId xmlns:a16="http://schemas.microsoft.com/office/drawing/2014/main" id="{A9992FB8-8CD3-990A-ADCD-76F5AA9685C5}"/>
              </a:ext>
            </a:extLst>
          </p:cNvPr>
          <p:cNvCxnSpPr>
            <a:cxnSpLocks/>
          </p:cNvCxnSpPr>
          <p:nvPr/>
        </p:nvCxnSpPr>
        <p:spPr>
          <a:xfrm>
            <a:off x="7988476" y="2323837"/>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1" name="Straight Connector 200">
            <a:extLst>
              <a:ext uri="{FF2B5EF4-FFF2-40B4-BE49-F238E27FC236}">
                <a16:creationId xmlns:a16="http://schemas.microsoft.com/office/drawing/2014/main" id="{16C0669C-6C6C-B0DC-26CA-8A4BD2812003}"/>
              </a:ext>
            </a:extLst>
          </p:cNvPr>
          <p:cNvCxnSpPr>
            <a:cxnSpLocks/>
          </p:cNvCxnSpPr>
          <p:nvPr/>
        </p:nvCxnSpPr>
        <p:spPr>
          <a:xfrm>
            <a:off x="7988476" y="2638568"/>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2" name="Straight Connector 201">
            <a:extLst>
              <a:ext uri="{FF2B5EF4-FFF2-40B4-BE49-F238E27FC236}">
                <a16:creationId xmlns:a16="http://schemas.microsoft.com/office/drawing/2014/main" id="{ED156AC8-5354-4203-ABA5-874136285B7C}"/>
              </a:ext>
            </a:extLst>
          </p:cNvPr>
          <p:cNvCxnSpPr>
            <a:cxnSpLocks/>
          </p:cNvCxnSpPr>
          <p:nvPr/>
        </p:nvCxnSpPr>
        <p:spPr>
          <a:xfrm>
            <a:off x="7988476" y="1698528"/>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3" name="Straight Connector 202">
            <a:extLst>
              <a:ext uri="{FF2B5EF4-FFF2-40B4-BE49-F238E27FC236}">
                <a16:creationId xmlns:a16="http://schemas.microsoft.com/office/drawing/2014/main" id="{73772522-6889-95B3-3CE4-A406D4DF2002}"/>
              </a:ext>
            </a:extLst>
          </p:cNvPr>
          <p:cNvCxnSpPr>
            <a:cxnSpLocks/>
          </p:cNvCxnSpPr>
          <p:nvPr/>
        </p:nvCxnSpPr>
        <p:spPr>
          <a:xfrm>
            <a:off x="7988476" y="1387503"/>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04" name="TextBox 203">
            <a:extLst>
              <a:ext uri="{FF2B5EF4-FFF2-40B4-BE49-F238E27FC236}">
                <a16:creationId xmlns:a16="http://schemas.microsoft.com/office/drawing/2014/main" id="{97EA717B-AAF2-37F7-6BCB-0014BF975296}"/>
              </a:ext>
            </a:extLst>
          </p:cNvPr>
          <p:cNvSpPr txBox="1"/>
          <p:nvPr/>
        </p:nvSpPr>
        <p:spPr>
          <a:xfrm>
            <a:off x="7823975" y="1925725"/>
            <a:ext cx="141064" cy="153888"/>
          </a:xfrm>
          <a:prstGeom prst="rect">
            <a:avLst/>
          </a:prstGeom>
          <a:noFill/>
        </p:spPr>
        <p:txBody>
          <a:bodyPr wrap="none" lIns="0" tIns="0" rIns="0" bIns="0" rtlCol="0">
            <a:spAutoFit/>
          </a:bodyPr>
          <a:lstStyle/>
          <a:p>
            <a:pPr algn="r"/>
            <a:r>
              <a:rPr lang="en-GB" sz="1000" noProof="0" dirty="0">
                <a:effectLst/>
                <a:latin typeface="Arial" panose="020B0604020202020204" pitchFamily="34" charset="0"/>
                <a:cs typeface="Arial" panose="020B0604020202020204" pitchFamily="34" charset="0"/>
              </a:rPr>
              <a:t>15</a:t>
            </a:r>
          </a:p>
        </p:txBody>
      </p:sp>
      <p:sp>
        <p:nvSpPr>
          <p:cNvPr id="205" name="TextBox 204">
            <a:extLst>
              <a:ext uri="{FF2B5EF4-FFF2-40B4-BE49-F238E27FC236}">
                <a16:creationId xmlns:a16="http://schemas.microsoft.com/office/drawing/2014/main" id="{313E5074-2C00-2C76-92BF-58AC2F44609E}"/>
              </a:ext>
            </a:extLst>
          </p:cNvPr>
          <p:cNvSpPr txBox="1"/>
          <p:nvPr/>
        </p:nvSpPr>
        <p:spPr>
          <a:xfrm>
            <a:off x="7823975" y="2246175"/>
            <a:ext cx="141064" cy="153888"/>
          </a:xfrm>
          <a:prstGeom prst="rect">
            <a:avLst/>
          </a:prstGeom>
          <a:noFill/>
        </p:spPr>
        <p:txBody>
          <a:bodyPr wrap="none" lIns="0" tIns="0" rIns="0" bIns="0" rtlCol="0">
            <a:spAutoFit/>
          </a:bodyPr>
          <a:lstStyle/>
          <a:p>
            <a:pPr algn="r"/>
            <a:r>
              <a:rPr lang="en-GB" sz="1000" noProof="0" dirty="0">
                <a:effectLst/>
                <a:latin typeface="Arial" panose="020B0604020202020204" pitchFamily="34" charset="0"/>
                <a:cs typeface="Arial" panose="020B0604020202020204" pitchFamily="34" charset="0"/>
              </a:rPr>
              <a:t>10</a:t>
            </a:r>
          </a:p>
        </p:txBody>
      </p:sp>
      <p:sp>
        <p:nvSpPr>
          <p:cNvPr id="207" name="TextBox 206">
            <a:extLst>
              <a:ext uri="{FF2B5EF4-FFF2-40B4-BE49-F238E27FC236}">
                <a16:creationId xmlns:a16="http://schemas.microsoft.com/office/drawing/2014/main" id="{366930B0-B6E2-B6C6-AC13-14411ACEC7BB}"/>
              </a:ext>
            </a:extLst>
          </p:cNvPr>
          <p:cNvSpPr txBox="1"/>
          <p:nvPr/>
        </p:nvSpPr>
        <p:spPr>
          <a:xfrm>
            <a:off x="7894507" y="2564081"/>
            <a:ext cx="70532" cy="153888"/>
          </a:xfrm>
          <a:prstGeom prst="rect">
            <a:avLst/>
          </a:prstGeom>
          <a:noFill/>
        </p:spPr>
        <p:txBody>
          <a:bodyPr wrap="none" lIns="0" tIns="0" rIns="0" bIns="0" rtlCol="0">
            <a:spAutoFit/>
          </a:bodyPr>
          <a:lstStyle/>
          <a:p>
            <a:pPr algn="r"/>
            <a:r>
              <a:rPr lang="en-GB" sz="1000" noProof="0" dirty="0">
                <a:effectLst/>
                <a:latin typeface="Arial" panose="020B0604020202020204" pitchFamily="34" charset="0"/>
                <a:cs typeface="Arial" panose="020B0604020202020204" pitchFamily="34" charset="0"/>
              </a:rPr>
              <a:t>5</a:t>
            </a:r>
          </a:p>
        </p:txBody>
      </p:sp>
      <p:sp>
        <p:nvSpPr>
          <p:cNvPr id="208" name="TextBox 207">
            <a:extLst>
              <a:ext uri="{FF2B5EF4-FFF2-40B4-BE49-F238E27FC236}">
                <a16:creationId xmlns:a16="http://schemas.microsoft.com/office/drawing/2014/main" id="{88B91C24-16CD-6815-5E4D-E77946652190}"/>
              </a:ext>
            </a:extLst>
          </p:cNvPr>
          <p:cNvSpPr txBox="1"/>
          <p:nvPr/>
        </p:nvSpPr>
        <p:spPr>
          <a:xfrm>
            <a:off x="7894507" y="2860840"/>
            <a:ext cx="70532" cy="153888"/>
          </a:xfrm>
          <a:prstGeom prst="rect">
            <a:avLst/>
          </a:prstGeom>
          <a:noFill/>
        </p:spPr>
        <p:txBody>
          <a:bodyPr wrap="none" lIns="0" tIns="0" rIns="0" bIns="0" rtlCol="0">
            <a:spAutoFit/>
          </a:bodyPr>
          <a:lstStyle/>
          <a:p>
            <a:pPr algn="r"/>
            <a:r>
              <a:rPr lang="en-GB" sz="1000" noProof="0" dirty="0">
                <a:effectLst/>
                <a:latin typeface="Arial" panose="020B0604020202020204" pitchFamily="34" charset="0"/>
                <a:cs typeface="Arial" panose="020B0604020202020204" pitchFamily="34" charset="0"/>
              </a:rPr>
              <a:t>0</a:t>
            </a:r>
          </a:p>
        </p:txBody>
      </p:sp>
      <p:sp>
        <p:nvSpPr>
          <p:cNvPr id="209" name="TextBox 208">
            <a:extLst>
              <a:ext uri="{FF2B5EF4-FFF2-40B4-BE49-F238E27FC236}">
                <a16:creationId xmlns:a16="http://schemas.microsoft.com/office/drawing/2014/main" id="{3A88FC5E-BCA4-DE25-5F34-8A6861F36EC8}"/>
              </a:ext>
            </a:extLst>
          </p:cNvPr>
          <p:cNvSpPr txBox="1"/>
          <p:nvPr/>
        </p:nvSpPr>
        <p:spPr>
          <a:xfrm rot="16200000">
            <a:off x="6560972" y="2022687"/>
            <a:ext cx="1959724" cy="369332"/>
          </a:xfrm>
          <a:prstGeom prst="rect">
            <a:avLst/>
          </a:prstGeom>
          <a:noFill/>
        </p:spPr>
        <p:txBody>
          <a:bodyPr wrap="square" lIns="0" tIns="0" rIns="0" bIns="0" rtlCol="0">
            <a:spAutoFit/>
          </a:bodyPr>
          <a:lstStyle/>
          <a:p>
            <a:pPr algn="ctr"/>
            <a:r>
              <a:rPr lang="en-GB" sz="1200" b="1" noProof="0" dirty="0">
                <a:latin typeface="Arial" panose="020B0604020202020204" pitchFamily="34" charset="0"/>
                <a:ea typeface="Aileron" charset="0"/>
                <a:cs typeface="Arial" panose="020B0604020202020204" pitchFamily="34" charset="0"/>
              </a:rPr>
              <a:t>Mean acne-QoL symptom subscale score</a:t>
            </a:r>
          </a:p>
        </p:txBody>
      </p:sp>
      <p:cxnSp>
        <p:nvCxnSpPr>
          <p:cNvPr id="230" name="Straight Connector 229">
            <a:extLst>
              <a:ext uri="{FF2B5EF4-FFF2-40B4-BE49-F238E27FC236}">
                <a16:creationId xmlns:a16="http://schemas.microsoft.com/office/drawing/2014/main" id="{02D03012-B417-0B81-87E6-ABE1EBD85A87}"/>
              </a:ext>
            </a:extLst>
          </p:cNvPr>
          <p:cNvCxnSpPr>
            <a:cxnSpLocks/>
          </p:cNvCxnSpPr>
          <p:nvPr/>
        </p:nvCxnSpPr>
        <p:spPr>
          <a:xfrm>
            <a:off x="7988476" y="2944852"/>
            <a:ext cx="32921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31" name="TextBox 230">
            <a:extLst>
              <a:ext uri="{FF2B5EF4-FFF2-40B4-BE49-F238E27FC236}">
                <a16:creationId xmlns:a16="http://schemas.microsoft.com/office/drawing/2014/main" id="{54E72163-23F5-4451-05EB-19F596040A1A}"/>
              </a:ext>
            </a:extLst>
          </p:cNvPr>
          <p:cNvSpPr txBox="1"/>
          <p:nvPr/>
        </p:nvSpPr>
        <p:spPr>
          <a:xfrm>
            <a:off x="10439679" y="2463339"/>
            <a:ext cx="849592" cy="153888"/>
          </a:xfrm>
          <a:prstGeom prst="rect">
            <a:avLst/>
          </a:prstGeom>
          <a:noFill/>
        </p:spPr>
        <p:txBody>
          <a:bodyPr wrap="none" lIns="0" tIns="0" rIns="0" bIns="0" rtlCol="0">
            <a:spAutoFit/>
          </a:bodyPr>
          <a:lstStyle/>
          <a:p>
            <a:r>
              <a:rPr lang="en-GB" sz="1000" noProof="0" dirty="0">
                <a:effectLst/>
                <a:latin typeface="Arial" panose="020B0604020202020204" pitchFamily="34" charset="0"/>
                <a:cs typeface="Arial" panose="020B0604020202020204" pitchFamily="34" charset="0"/>
              </a:rPr>
              <a:t>Spironolactone</a:t>
            </a:r>
          </a:p>
        </p:txBody>
      </p:sp>
      <p:sp>
        <p:nvSpPr>
          <p:cNvPr id="233" name="TextBox 232">
            <a:extLst>
              <a:ext uri="{FF2B5EF4-FFF2-40B4-BE49-F238E27FC236}">
                <a16:creationId xmlns:a16="http://schemas.microsoft.com/office/drawing/2014/main" id="{3240C4AD-1A7D-8C51-51CB-1CD89074B4D1}"/>
              </a:ext>
            </a:extLst>
          </p:cNvPr>
          <p:cNvSpPr txBox="1"/>
          <p:nvPr/>
        </p:nvSpPr>
        <p:spPr>
          <a:xfrm>
            <a:off x="10439679" y="2660189"/>
            <a:ext cx="460062" cy="153888"/>
          </a:xfrm>
          <a:prstGeom prst="rect">
            <a:avLst/>
          </a:prstGeom>
          <a:noFill/>
        </p:spPr>
        <p:txBody>
          <a:bodyPr wrap="none" lIns="0" tIns="0" rIns="0" bIns="0" rtlCol="0">
            <a:spAutoFit/>
          </a:bodyPr>
          <a:lstStyle/>
          <a:p>
            <a:r>
              <a:rPr lang="en-GB" sz="1000" noProof="0" dirty="0">
                <a:effectLst/>
                <a:latin typeface="Arial" panose="020B0604020202020204" pitchFamily="34" charset="0"/>
                <a:cs typeface="Arial" panose="020B0604020202020204" pitchFamily="34" charset="0"/>
              </a:rPr>
              <a:t>Placebo</a:t>
            </a:r>
          </a:p>
        </p:txBody>
      </p:sp>
      <p:cxnSp>
        <p:nvCxnSpPr>
          <p:cNvPr id="237" name="Straight Connector 236">
            <a:extLst>
              <a:ext uri="{FF2B5EF4-FFF2-40B4-BE49-F238E27FC236}">
                <a16:creationId xmlns:a16="http://schemas.microsoft.com/office/drawing/2014/main" id="{511103DF-F0F5-A20F-51B0-D1A4F7736ACF}"/>
              </a:ext>
            </a:extLst>
          </p:cNvPr>
          <p:cNvCxnSpPr>
            <a:cxnSpLocks/>
          </p:cNvCxnSpPr>
          <p:nvPr/>
        </p:nvCxnSpPr>
        <p:spPr>
          <a:xfrm rot="16200000">
            <a:off x="8269676" y="2977702"/>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8" name="Straight Connector 237">
            <a:extLst>
              <a:ext uri="{FF2B5EF4-FFF2-40B4-BE49-F238E27FC236}">
                <a16:creationId xmlns:a16="http://schemas.microsoft.com/office/drawing/2014/main" id="{C70E78C8-B22E-3509-681A-7BFD9FDC4209}"/>
              </a:ext>
            </a:extLst>
          </p:cNvPr>
          <p:cNvCxnSpPr>
            <a:cxnSpLocks/>
          </p:cNvCxnSpPr>
          <p:nvPr/>
        </p:nvCxnSpPr>
        <p:spPr>
          <a:xfrm rot="16200000">
            <a:off x="8955476" y="2977702"/>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39" name="TextBox 238">
            <a:extLst>
              <a:ext uri="{FF2B5EF4-FFF2-40B4-BE49-F238E27FC236}">
                <a16:creationId xmlns:a16="http://schemas.microsoft.com/office/drawing/2014/main" id="{7601FDBE-7AB4-BAC4-27CC-7339F4814823}"/>
              </a:ext>
            </a:extLst>
          </p:cNvPr>
          <p:cNvSpPr txBox="1"/>
          <p:nvPr/>
        </p:nvSpPr>
        <p:spPr>
          <a:xfrm>
            <a:off x="8736388" y="3024404"/>
            <a:ext cx="506325"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6</a:t>
            </a:r>
          </a:p>
        </p:txBody>
      </p:sp>
      <p:sp>
        <p:nvSpPr>
          <p:cNvPr id="240" name="TextBox 239">
            <a:extLst>
              <a:ext uri="{FF2B5EF4-FFF2-40B4-BE49-F238E27FC236}">
                <a16:creationId xmlns:a16="http://schemas.microsoft.com/office/drawing/2014/main" id="{21EE18C9-F857-F50D-DCBC-4BE0CF02F3E0}"/>
              </a:ext>
            </a:extLst>
          </p:cNvPr>
          <p:cNvSpPr txBox="1"/>
          <p:nvPr/>
        </p:nvSpPr>
        <p:spPr>
          <a:xfrm>
            <a:off x="9412663" y="3024404"/>
            <a:ext cx="506325"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12</a:t>
            </a:r>
          </a:p>
        </p:txBody>
      </p:sp>
      <p:cxnSp>
        <p:nvCxnSpPr>
          <p:cNvPr id="241" name="Straight Connector 240">
            <a:extLst>
              <a:ext uri="{FF2B5EF4-FFF2-40B4-BE49-F238E27FC236}">
                <a16:creationId xmlns:a16="http://schemas.microsoft.com/office/drawing/2014/main" id="{42B92059-22CE-63E6-B7D5-DED7E19A823A}"/>
              </a:ext>
            </a:extLst>
          </p:cNvPr>
          <p:cNvCxnSpPr>
            <a:cxnSpLocks/>
          </p:cNvCxnSpPr>
          <p:nvPr/>
        </p:nvCxnSpPr>
        <p:spPr>
          <a:xfrm rot="16200000">
            <a:off x="9647626" y="2977702"/>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42" name="TextBox 241">
            <a:extLst>
              <a:ext uri="{FF2B5EF4-FFF2-40B4-BE49-F238E27FC236}">
                <a16:creationId xmlns:a16="http://schemas.microsoft.com/office/drawing/2014/main" id="{627953E0-689D-3E08-27A3-D83EC53C1E24}"/>
              </a:ext>
            </a:extLst>
          </p:cNvPr>
          <p:cNvSpPr txBox="1"/>
          <p:nvPr/>
        </p:nvSpPr>
        <p:spPr>
          <a:xfrm>
            <a:off x="10098463" y="3024404"/>
            <a:ext cx="506325"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24</a:t>
            </a:r>
          </a:p>
        </p:txBody>
      </p:sp>
      <p:cxnSp>
        <p:nvCxnSpPr>
          <p:cNvPr id="243" name="Straight Connector 242">
            <a:extLst>
              <a:ext uri="{FF2B5EF4-FFF2-40B4-BE49-F238E27FC236}">
                <a16:creationId xmlns:a16="http://schemas.microsoft.com/office/drawing/2014/main" id="{E58FE01B-8A87-4F70-E359-22F387661647}"/>
              </a:ext>
            </a:extLst>
          </p:cNvPr>
          <p:cNvCxnSpPr>
            <a:cxnSpLocks/>
          </p:cNvCxnSpPr>
          <p:nvPr/>
        </p:nvCxnSpPr>
        <p:spPr>
          <a:xfrm rot="16200000">
            <a:off x="10333426" y="2977702"/>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44" name="TextBox 243">
            <a:extLst>
              <a:ext uri="{FF2B5EF4-FFF2-40B4-BE49-F238E27FC236}">
                <a16:creationId xmlns:a16="http://schemas.microsoft.com/office/drawing/2014/main" id="{54156CC2-71A6-36B1-89C9-012D05AE6F33}"/>
              </a:ext>
            </a:extLst>
          </p:cNvPr>
          <p:cNvSpPr txBox="1"/>
          <p:nvPr/>
        </p:nvSpPr>
        <p:spPr>
          <a:xfrm>
            <a:off x="10784263" y="3024404"/>
            <a:ext cx="506325"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≤52</a:t>
            </a:r>
          </a:p>
        </p:txBody>
      </p:sp>
      <p:cxnSp>
        <p:nvCxnSpPr>
          <p:cNvPr id="245" name="Straight Connector 244">
            <a:extLst>
              <a:ext uri="{FF2B5EF4-FFF2-40B4-BE49-F238E27FC236}">
                <a16:creationId xmlns:a16="http://schemas.microsoft.com/office/drawing/2014/main" id="{CDBAEDB3-83A5-3A93-B622-4A39CABB5FEC}"/>
              </a:ext>
            </a:extLst>
          </p:cNvPr>
          <p:cNvCxnSpPr>
            <a:cxnSpLocks/>
          </p:cNvCxnSpPr>
          <p:nvPr/>
        </p:nvCxnSpPr>
        <p:spPr>
          <a:xfrm rot="16200000">
            <a:off x="11019226" y="2977702"/>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46" name="TextBox 245">
            <a:extLst>
              <a:ext uri="{FF2B5EF4-FFF2-40B4-BE49-F238E27FC236}">
                <a16:creationId xmlns:a16="http://schemas.microsoft.com/office/drawing/2014/main" id="{B9CD7B00-D924-CFC7-18C1-4C61488F6B6E}"/>
              </a:ext>
            </a:extLst>
          </p:cNvPr>
          <p:cNvSpPr txBox="1"/>
          <p:nvPr/>
        </p:nvSpPr>
        <p:spPr>
          <a:xfrm>
            <a:off x="9428981" y="967000"/>
            <a:ext cx="506325" cy="276999"/>
          </a:xfrm>
          <a:prstGeom prst="rect">
            <a:avLst/>
          </a:prstGeom>
          <a:noFill/>
        </p:spPr>
        <p:txBody>
          <a:bodyPr wrap="square" lIns="0" tIns="0" rIns="0" bIns="0" rtlCol="0">
            <a:spAutoFit/>
          </a:bodyPr>
          <a:lstStyle/>
          <a:p>
            <a:pPr algn="ctr">
              <a:lnSpc>
                <a:spcPct val="90000"/>
              </a:lnSpc>
            </a:pPr>
            <a:r>
              <a:rPr lang="en-GB" sz="1000" noProof="0" dirty="0">
                <a:latin typeface="Arial" panose="020B0604020202020204" pitchFamily="34" charset="0"/>
                <a:ea typeface="Aileron" charset="0"/>
                <a:cs typeface="Arial" panose="020B0604020202020204" pitchFamily="34" charset="0"/>
              </a:rPr>
              <a:t>Primary</a:t>
            </a:r>
            <a:br>
              <a:rPr lang="en-GB" sz="1000" noProof="0" dirty="0">
                <a:latin typeface="Arial" panose="020B0604020202020204" pitchFamily="34" charset="0"/>
                <a:ea typeface="Aileron" charset="0"/>
                <a:cs typeface="Arial" panose="020B0604020202020204" pitchFamily="34" charset="0"/>
              </a:rPr>
            </a:br>
            <a:r>
              <a:rPr lang="en-GB" sz="1000" noProof="0" dirty="0">
                <a:latin typeface="Arial" panose="020B0604020202020204" pitchFamily="34" charset="0"/>
                <a:ea typeface="Aileron" charset="0"/>
                <a:cs typeface="Arial" panose="020B0604020202020204" pitchFamily="34" charset="0"/>
              </a:rPr>
              <a:t>endpoint</a:t>
            </a:r>
          </a:p>
        </p:txBody>
      </p:sp>
      <p:sp>
        <p:nvSpPr>
          <p:cNvPr id="247" name="TextBox 246">
            <a:extLst>
              <a:ext uri="{FF2B5EF4-FFF2-40B4-BE49-F238E27FC236}">
                <a16:creationId xmlns:a16="http://schemas.microsoft.com/office/drawing/2014/main" id="{888F971A-6C88-981A-F161-EB2B5E803B5D}"/>
              </a:ext>
            </a:extLst>
          </p:cNvPr>
          <p:cNvSpPr txBox="1"/>
          <p:nvPr/>
        </p:nvSpPr>
        <p:spPr>
          <a:xfrm>
            <a:off x="10062321" y="967000"/>
            <a:ext cx="580206" cy="276999"/>
          </a:xfrm>
          <a:prstGeom prst="rect">
            <a:avLst/>
          </a:prstGeom>
          <a:noFill/>
        </p:spPr>
        <p:txBody>
          <a:bodyPr wrap="square" lIns="0" tIns="0" rIns="0" bIns="0" rtlCol="0">
            <a:spAutoFit/>
          </a:bodyPr>
          <a:lstStyle/>
          <a:p>
            <a:pPr algn="ctr">
              <a:lnSpc>
                <a:spcPct val="90000"/>
              </a:lnSpc>
            </a:pPr>
            <a:r>
              <a:rPr lang="en-GB" sz="1000" noProof="0" dirty="0">
                <a:latin typeface="Arial" panose="020B0604020202020204" pitchFamily="34" charset="0"/>
                <a:ea typeface="Aileron" charset="0"/>
                <a:cs typeface="Arial" panose="020B0604020202020204" pitchFamily="34" charset="0"/>
              </a:rPr>
              <a:t>End of</a:t>
            </a:r>
            <a:br>
              <a:rPr lang="en-GB" sz="1000" noProof="0" dirty="0">
                <a:latin typeface="Arial" panose="020B0604020202020204" pitchFamily="34" charset="0"/>
                <a:ea typeface="Aileron" charset="0"/>
                <a:cs typeface="Arial" panose="020B0604020202020204" pitchFamily="34" charset="0"/>
              </a:rPr>
            </a:br>
            <a:r>
              <a:rPr lang="en-GB" sz="1000" noProof="0" dirty="0">
                <a:latin typeface="Arial" panose="020B0604020202020204" pitchFamily="34" charset="0"/>
                <a:ea typeface="Aileron" charset="0"/>
                <a:cs typeface="Arial" panose="020B0604020202020204" pitchFamily="34" charset="0"/>
              </a:rPr>
              <a:t>treatment</a:t>
            </a:r>
          </a:p>
        </p:txBody>
      </p:sp>
      <p:cxnSp>
        <p:nvCxnSpPr>
          <p:cNvPr id="249" name="Straight Connector 248">
            <a:extLst>
              <a:ext uri="{FF2B5EF4-FFF2-40B4-BE49-F238E27FC236}">
                <a16:creationId xmlns:a16="http://schemas.microsoft.com/office/drawing/2014/main" id="{BA9BB3DF-7A4B-EC13-B450-AD0261A2D470}"/>
              </a:ext>
            </a:extLst>
          </p:cNvPr>
          <p:cNvCxnSpPr/>
          <p:nvPr/>
        </p:nvCxnSpPr>
        <p:spPr>
          <a:xfrm>
            <a:off x="9678001" y="1252175"/>
            <a:ext cx="0" cy="116768"/>
          </a:xfrm>
          <a:prstGeom prst="line">
            <a:avLst/>
          </a:prstGeom>
          <a:ln w="15875">
            <a:solidFill>
              <a:schemeClr val="tx1"/>
            </a:solidFill>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250" name="Straight Connector 249">
            <a:extLst>
              <a:ext uri="{FF2B5EF4-FFF2-40B4-BE49-F238E27FC236}">
                <a16:creationId xmlns:a16="http://schemas.microsoft.com/office/drawing/2014/main" id="{609125C6-D374-840B-8C07-0CF57FDD9878}"/>
              </a:ext>
            </a:extLst>
          </p:cNvPr>
          <p:cNvCxnSpPr/>
          <p:nvPr/>
        </p:nvCxnSpPr>
        <p:spPr>
          <a:xfrm>
            <a:off x="10363801" y="1252175"/>
            <a:ext cx="0" cy="116768"/>
          </a:xfrm>
          <a:prstGeom prst="line">
            <a:avLst/>
          </a:prstGeom>
          <a:ln w="15875">
            <a:solidFill>
              <a:schemeClr val="tx1"/>
            </a:solidFill>
            <a:tailEnd type="triangle" w="sm" len="sm"/>
          </a:ln>
          <a:effectLst/>
        </p:spPr>
        <p:style>
          <a:lnRef idx="2">
            <a:schemeClr val="accent1"/>
          </a:lnRef>
          <a:fillRef idx="0">
            <a:schemeClr val="accent1"/>
          </a:fillRef>
          <a:effectRef idx="1">
            <a:schemeClr val="accent1"/>
          </a:effectRef>
          <a:fontRef idx="minor">
            <a:schemeClr val="tx1"/>
          </a:fontRef>
        </p:style>
      </p:cxnSp>
      <p:sp>
        <p:nvSpPr>
          <p:cNvPr id="255" name="Freeform 254">
            <a:extLst>
              <a:ext uri="{FF2B5EF4-FFF2-40B4-BE49-F238E27FC236}">
                <a16:creationId xmlns:a16="http://schemas.microsoft.com/office/drawing/2014/main" id="{23FD6082-D620-AA8C-41F4-7BC39FC2A077}"/>
              </a:ext>
            </a:extLst>
          </p:cNvPr>
          <p:cNvSpPr/>
          <p:nvPr/>
        </p:nvSpPr>
        <p:spPr>
          <a:xfrm>
            <a:off x="8305800" y="1596540"/>
            <a:ext cx="2749550" cy="527050"/>
          </a:xfrm>
          <a:custGeom>
            <a:avLst/>
            <a:gdLst>
              <a:gd name="connsiteX0" fmla="*/ 0 w 2749550"/>
              <a:gd name="connsiteY0" fmla="*/ 527050 h 527050"/>
              <a:gd name="connsiteX1" fmla="*/ 679450 w 2749550"/>
              <a:gd name="connsiteY1" fmla="*/ 292100 h 527050"/>
              <a:gd name="connsiteX2" fmla="*/ 1368425 w 2749550"/>
              <a:gd name="connsiteY2" fmla="*/ 142875 h 527050"/>
              <a:gd name="connsiteX3" fmla="*/ 2060575 w 2749550"/>
              <a:gd name="connsiteY3" fmla="*/ 22225 h 527050"/>
              <a:gd name="connsiteX4" fmla="*/ 2749550 w 2749550"/>
              <a:gd name="connsiteY4" fmla="*/ 0 h 527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9550" h="527050">
                <a:moveTo>
                  <a:pt x="0" y="527050"/>
                </a:moveTo>
                <a:lnTo>
                  <a:pt x="679450" y="292100"/>
                </a:lnTo>
                <a:lnTo>
                  <a:pt x="1368425" y="142875"/>
                </a:lnTo>
                <a:lnTo>
                  <a:pt x="2060575" y="22225"/>
                </a:lnTo>
                <a:lnTo>
                  <a:pt x="2749550" y="0"/>
                </a:lnTo>
              </a:path>
            </a:pathLst>
          </a:cu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grpSp>
        <p:nvGrpSpPr>
          <p:cNvPr id="300" name="Group 299">
            <a:extLst>
              <a:ext uri="{FF2B5EF4-FFF2-40B4-BE49-F238E27FC236}">
                <a16:creationId xmlns:a16="http://schemas.microsoft.com/office/drawing/2014/main" id="{67C5537F-F7B7-DFDA-3E28-AA84526D734B}"/>
              </a:ext>
            </a:extLst>
          </p:cNvPr>
          <p:cNvGrpSpPr/>
          <p:nvPr/>
        </p:nvGrpSpPr>
        <p:grpSpPr>
          <a:xfrm rot="16200000">
            <a:off x="8929956" y="1934417"/>
            <a:ext cx="118800" cy="79200"/>
            <a:chOff x="8766525" y="2389312"/>
            <a:chExt cx="276225" cy="80838"/>
          </a:xfrm>
        </p:grpSpPr>
        <p:cxnSp>
          <p:nvCxnSpPr>
            <p:cNvPr id="301" name="Straight Connector 300">
              <a:extLst>
                <a:ext uri="{FF2B5EF4-FFF2-40B4-BE49-F238E27FC236}">
                  <a16:creationId xmlns:a16="http://schemas.microsoft.com/office/drawing/2014/main" id="{CAC8BA68-F2FD-AA7C-8CB7-75594478F8F3}"/>
                </a:ext>
              </a:extLst>
            </p:cNvPr>
            <p:cNvCxnSpPr>
              <a:cxnSpLocks/>
            </p:cNvCxnSpPr>
            <p:nvPr/>
          </p:nvCxnSpPr>
          <p:spPr>
            <a:xfrm flipV="1">
              <a:off x="8766525" y="2389312"/>
              <a:ext cx="0" cy="80838"/>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302" name="Straight Connector 301">
              <a:extLst>
                <a:ext uri="{FF2B5EF4-FFF2-40B4-BE49-F238E27FC236}">
                  <a16:creationId xmlns:a16="http://schemas.microsoft.com/office/drawing/2014/main" id="{43ED6FDC-1978-BFA6-C133-99EDCC720565}"/>
                </a:ext>
              </a:extLst>
            </p:cNvPr>
            <p:cNvCxnSpPr>
              <a:cxnSpLocks/>
            </p:cNvCxnSpPr>
            <p:nvPr/>
          </p:nvCxnSpPr>
          <p:spPr>
            <a:xfrm flipV="1">
              <a:off x="9042750" y="2389312"/>
              <a:ext cx="0" cy="80838"/>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303" name="Straight Connector 302">
              <a:extLst>
                <a:ext uri="{FF2B5EF4-FFF2-40B4-BE49-F238E27FC236}">
                  <a16:creationId xmlns:a16="http://schemas.microsoft.com/office/drawing/2014/main" id="{640859D6-FA9F-B8A2-88B8-21FCF1DACDDC}"/>
                </a:ext>
              </a:extLst>
            </p:cNvPr>
            <p:cNvCxnSpPr>
              <a:cxnSpLocks/>
            </p:cNvCxnSpPr>
            <p:nvPr/>
          </p:nvCxnSpPr>
          <p:spPr>
            <a:xfrm flipH="1">
              <a:off x="8766525" y="2429731"/>
              <a:ext cx="275875" cy="0"/>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grpSp>
      <p:sp>
        <p:nvSpPr>
          <p:cNvPr id="304" name="Oval 303">
            <a:extLst>
              <a:ext uri="{FF2B5EF4-FFF2-40B4-BE49-F238E27FC236}">
                <a16:creationId xmlns:a16="http://schemas.microsoft.com/office/drawing/2014/main" id="{A09BCDA8-F664-5D18-E03E-67B46F7C605B}"/>
              </a:ext>
            </a:extLst>
          </p:cNvPr>
          <p:cNvSpPr/>
          <p:nvPr/>
        </p:nvSpPr>
        <p:spPr>
          <a:xfrm>
            <a:off x="8957868" y="1927134"/>
            <a:ext cx="64616" cy="64616"/>
          </a:xfrm>
          <a:prstGeom prst="ellipse">
            <a:avLst/>
          </a:prstGeom>
          <a:solidFill>
            <a:schemeClr val="accent6"/>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grpSp>
        <p:nvGrpSpPr>
          <p:cNvPr id="275" name="Group 274">
            <a:extLst>
              <a:ext uri="{FF2B5EF4-FFF2-40B4-BE49-F238E27FC236}">
                <a16:creationId xmlns:a16="http://schemas.microsoft.com/office/drawing/2014/main" id="{E24ABE43-AC8E-2D08-3559-7360F3DA234A}"/>
              </a:ext>
            </a:extLst>
          </p:cNvPr>
          <p:cNvGrpSpPr/>
          <p:nvPr/>
        </p:nvGrpSpPr>
        <p:grpSpPr>
          <a:xfrm rot="16200000">
            <a:off x="8926425" y="1848385"/>
            <a:ext cx="127501" cy="80838"/>
            <a:chOff x="8766525" y="2389312"/>
            <a:chExt cx="276225" cy="80838"/>
          </a:xfrm>
        </p:grpSpPr>
        <p:cxnSp>
          <p:nvCxnSpPr>
            <p:cNvPr id="276" name="Straight Connector 275">
              <a:extLst>
                <a:ext uri="{FF2B5EF4-FFF2-40B4-BE49-F238E27FC236}">
                  <a16:creationId xmlns:a16="http://schemas.microsoft.com/office/drawing/2014/main" id="{4F6DCF25-AF7E-BDDB-29C2-4DA260E91982}"/>
                </a:ext>
              </a:extLst>
            </p:cNvPr>
            <p:cNvCxnSpPr>
              <a:cxnSpLocks/>
            </p:cNvCxnSpPr>
            <p:nvPr/>
          </p:nvCxnSpPr>
          <p:spPr>
            <a:xfrm flipV="1">
              <a:off x="8766525" y="2389312"/>
              <a:ext cx="0" cy="80838"/>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277" name="Straight Connector 276">
              <a:extLst>
                <a:ext uri="{FF2B5EF4-FFF2-40B4-BE49-F238E27FC236}">
                  <a16:creationId xmlns:a16="http://schemas.microsoft.com/office/drawing/2014/main" id="{BC5336FD-848C-53D3-6DD1-09B02582DCB0}"/>
                </a:ext>
              </a:extLst>
            </p:cNvPr>
            <p:cNvCxnSpPr>
              <a:cxnSpLocks/>
            </p:cNvCxnSpPr>
            <p:nvPr/>
          </p:nvCxnSpPr>
          <p:spPr>
            <a:xfrm flipV="1">
              <a:off x="9042750" y="2389312"/>
              <a:ext cx="0" cy="80838"/>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278" name="Straight Connector 277">
              <a:extLst>
                <a:ext uri="{FF2B5EF4-FFF2-40B4-BE49-F238E27FC236}">
                  <a16:creationId xmlns:a16="http://schemas.microsoft.com/office/drawing/2014/main" id="{3006851F-549D-0AAB-67AF-6BDEF315D633}"/>
                </a:ext>
              </a:extLst>
            </p:cNvPr>
            <p:cNvCxnSpPr>
              <a:cxnSpLocks/>
            </p:cNvCxnSpPr>
            <p:nvPr/>
          </p:nvCxnSpPr>
          <p:spPr>
            <a:xfrm flipH="1">
              <a:off x="8766525" y="2429731"/>
              <a:ext cx="275875"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sp>
        <p:nvSpPr>
          <p:cNvPr id="279" name="Oval 278">
            <a:extLst>
              <a:ext uri="{FF2B5EF4-FFF2-40B4-BE49-F238E27FC236}">
                <a16:creationId xmlns:a16="http://schemas.microsoft.com/office/drawing/2014/main" id="{001C3C91-EF5F-9228-09D2-DE9158708D5D}"/>
              </a:ext>
            </a:extLst>
          </p:cNvPr>
          <p:cNvSpPr/>
          <p:nvPr/>
        </p:nvSpPr>
        <p:spPr>
          <a:xfrm>
            <a:off x="8957867" y="1855072"/>
            <a:ext cx="64616" cy="64616"/>
          </a:xfrm>
          <a:prstGeom prst="ellipse">
            <a:avLst/>
          </a:prstGeom>
          <a:solidFill>
            <a:schemeClr val="accent1"/>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grpSp>
        <p:nvGrpSpPr>
          <p:cNvPr id="305" name="Group 304">
            <a:extLst>
              <a:ext uri="{FF2B5EF4-FFF2-40B4-BE49-F238E27FC236}">
                <a16:creationId xmlns:a16="http://schemas.microsoft.com/office/drawing/2014/main" id="{DA737576-DF0C-B5B0-131D-BE2A5BF69891}"/>
              </a:ext>
            </a:extLst>
          </p:cNvPr>
          <p:cNvGrpSpPr/>
          <p:nvPr/>
        </p:nvGrpSpPr>
        <p:grpSpPr>
          <a:xfrm rot="16200000">
            <a:off x="9619753" y="1800085"/>
            <a:ext cx="118800" cy="80838"/>
            <a:chOff x="8766525" y="2389312"/>
            <a:chExt cx="276225" cy="80838"/>
          </a:xfrm>
        </p:grpSpPr>
        <p:cxnSp>
          <p:nvCxnSpPr>
            <p:cNvPr id="306" name="Straight Connector 305">
              <a:extLst>
                <a:ext uri="{FF2B5EF4-FFF2-40B4-BE49-F238E27FC236}">
                  <a16:creationId xmlns:a16="http://schemas.microsoft.com/office/drawing/2014/main" id="{0EAC99FD-9D21-7FDD-39D0-B8A552FED337}"/>
                </a:ext>
              </a:extLst>
            </p:cNvPr>
            <p:cNvCxnSpPr>
              <a:cxnSpLocks/>
            </p:cNvCxnSpPr>
            <p:nvPr/>
          </p:nvCxnSpPr>
          <p:spPr>
            <a:xfrm flipV="1">
              <a:off x="8766525" y="2389312"/>
              <a:ext cx="0" cy="80838"/>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307" name="Straight Connector 306">
              <a:extLst>
                <a:ext uri="{FF2B5EF4-FFF2-40B4-BE49-F238E27FC236}">
                  <a16:creationId xmlns:a16="http://schemas.microsoft.com/office/drawing/2014/main" id="{A32B1237-238B-DD6A-33D3-46E2BF7852C2}"/>
                </a:ext>
              </a:extLst>
            </p:cNvPr>
            <p:cNvCxnSpPr>
              <a:cxnSpLocks/>
            </p:cNvCxnSpPr>
            <p:nvPr/>
          </p:nvCxnSpPr>
          <p:spPr>
            <a:xfrm flipV="1">
              <a:off x="9042750" y="2389312"/>
              <a:ext cx="0" cy="80838"/>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308" name="Straight Connector 307">
              <a:extLst>
                <a:ext uri="{FF2B5EF4-FFF2-40B4-BE49-F238E27FC236}">
                  <a16:creationId xmlns:a16="http://schemas.microsoft.com/office/drawing/2014/main" id="{539F1CE5-01FE-8AA6-2E36-BBC727B846BA}"/>
                </a:ext>
              </a:extLst>
            </p:cNvPr>
            <p:cNvCxnSpPr>
              <a:cxnSpLocks/>
            </p:cNvCxnSpPr>
            <p:nvPr/>
          </p:nvCxnSpPr>
          <p:spPr>
            <a:xfrm flipH="1">
              <a:off x="8766525" y="2429731"/>
              <a:ext cx="275875" cy="0"/>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grpSp>
      <p:sp>
        <p:nvSpPr>
          <p:cNvPr id="309" name="Oval 308">
            <a:extLst>
              <a:ext uri="{FF2B5EF4-FFF2-40B4-BE49-F238E27FC236}">
                <a16:creationId xmlns:a16="http://schemas.microsoft.com/office/drawing/2014/main" id="{84096B5A-20E2-4B5C-3796-1109E19C42E9}"/>
              </a:ext>
            </a:extLst>
          </p:cNvPr>
          <p:cNvSpPr/>
          <p:nvPr/>
        </p:nvSpPr>
        <p:spPr>
          <a:xfrm>
            <a:off x="9646844" y="1819063"/>
            <a:ext cx="64616" cy="64616"/>
          </a:xfrm>
          <a:prstGeom prst="ellipse">
            <a:avLst/>
          </a:prstGeom>
          <a:solidFill>
            <a:schemeClr val="accent6"/>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grpSp>
        <p:nvGrpSpPr>
          <p:cNvPr id="280" name="Group 279">
            <a:extLst>
              <a:ext uri="{FF2B5EF4-FFF2-40B4-BE49-F238E27FC236}">
                <a16:creationId xmlns:a16="http://schemas.microsoft.com/office/drawing/2014/main" id="{CC52352B-C87D-1F32-F23E-F0CC7572C31D}"/>
              </a:ext>
            </a:extLst>
          </p:cNvPr>
          <p:cNvGrpSpPr/>
          <p:nvPr/>
        </p:nvGrpSpPr>
        <p:grpSpPr>
          <a:xfrm rot="16200000">
            <a:off x="9615401" y="1705510"/>
            <a:ext cx="127501" cy="80838"/>
            <a:chOff x="8766525" y="2389312"/>
            <a:chExt cx="276225" cy="80838"/>
          </a:xfrm>
        </p:grpSpPr>
        <p:cxnSp>
          <p:nvCxnSpPr>
            <p:cNvPr id="281" name="Straight Connector 280">
              <a:extLst>
                <a:ext uri="{FF2B5EF4-FFF2-40B4-BE49-F238E27FC236}">
                  <a16:creationId xmlns:a16="http://schemas.microsoft.com/office/drawing/2014/main" id="{C83C594D-8D80-CDE3-7B34-4B163D5055D1}"/>
                </a:ext>
              </a:extLst>
            </p:cNvPr>
            <p:cNvCxnSpPr>
              <a:cxnSpLocks/>
            </p:cNvCxnSpPr>
            <p:nvPr/>
          </p:nvCxnSpPr>
          <p:spPr>
            <a:xfrm flipV="1">
              <a:off x="8766525" y="2389312"/>
              <a:ext cx="0" cy="80838"/>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282" name="Straight Connector 281">
              <a:extLst>
                <a:ext uri="{FF2B5EF4-FFF2-40B4-BE49-F238E27FC236}">
                  <a16:creationId xmlns:a16="http://schemas.microsoft.com/office/drawing/2014/main" id="{B58E4CEC-91D0-44FC-AF33-80E71E12A421}"/>
                </a:ext>
              </a:extLst>
            </p:cNvPr>
            <p:cNvCxnSpPr>
              <a:cxnSpLocks/>
            </p:cNvCxnSpPr>
            <p:nvPr/>
          </p:nvCxnSpPr>
          <p:spPr>
            <a:xfrm flipV="1">
              <a:off x="9042750" y="2389312"/>
              <a:ext cx="0" cy="80838"/>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283" name="Straight Connector 282">
              <a:extLst>
                <a:ext uri="{FF2B5EF4-FFF2-40B4-BE49-F238E27FC236}">
                  <a16:creationId xmlns:a16="http://schemas.microsoft.com/office/drawing/2014/main" id="{2E82CA92-2F65-2E11-7322-3433A488A9A8}"/>
                </a:ext>
              </a:extLst>
            </p:cNvPr>
            <p:cNvCxnSpPr>
              <a:cxnSpLocks/>
            </p:cNvCxnSpPr>
            <p:nvPr/>
          </p:nvCxnSpPr>
          <p:spPr>
            <a:xfrm flipH="1">
              <a:off x="8766525" y="2429731"/>
              <a:ext cx="275875"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sp>
        <p:nvSpPr>
          <p:cNvPr id="284" name="Oval 283">
            <a:extLst>
              <a:ext uri="{FF2B5EF4-FFF2-40B4-BE49-F238E27FC236}">
                <a16:creationId xmlns:a16="http://schemas.microsoft.com/office/drawing/2014/main" id="{39C5DD04-E242-60EF-CFA8-258AAE6F2173}"/>
              </a:ext>
            </a:extLst>
          </p:cNvPr>
          <p:cNvSpPr/>
          <p:nvPr/>
        </p:nvSpPr>
        <p:spPr>
          <a:xfrm>
            <a:off x="9646843" y="1712197"/>
            <a:ext cx="64616" cy="64616"/>
          </a:xfrm>
          <a:prstGeom prst="ellipse">
            <a:avLst/>
          </a:prstGeom>
          <a:solidFill>
            <a:schemeClr val="accent1"/>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grpSp>
        <p:nvGrpSpPr>
          <p:cNvPr id="310" name="Group 309">
            <a:extLst>
              <a:ext uri="{FF2B5EF4-FFF2-40B4-BE49-F238E27FC236}">
                <a16:creationId xmlns:a16="http://schemas.microsoft.com/office/drawing/2014/main" id="{34B18112-A716-6BBF-D8A3-FD3A16572654}"/>
              </a:ext>
            </a:extLst>
          </p:cNvPr>
          <p:cNvGrpSpPr/>
          <p:nvPr/>
        </p:nvGrpSpPr>
        <p:grpSpPr>
          <a:xfrm rot="16200000">
            <a:off x="10304379" y="1823829"/>
            <a:ext cx="127501" cy="80838"/>
            <a:chOff x="8766525" y="2389312"/>
            <a:chExt cx="276225" cy="80838"/>
          </a:xfrm>
        </p:grpSpPr>
        <p:cxnSp>
          <p:nvCxnSpPr>
            <p:cNvPr id="311" name="Straight Connector 310">
              <a:extLst>
                <a:ext uri="{FF2B5EF4-FFF2-40B4-BE49-F238E27FC236}">
                  <a16:creationId xmlns:a16="http://schemas.microsoft.com/office/drawing/2014/main" id="{62111FAB-0684-69AC-74B2-B2352C79C970}"/>
                </a:ext>
              </a:extLst>
            </p:cNvPr>
            <p:cNvCxnSpPr>
              <a:cxnSpLocks/>
            </p:cNvCxnSpPr>
            <p:nvPr/>
          </p:nvCxnSpPr>
          <p:spPr>
            <a:xfrm flipV="1">
              <a:off x="8766525" y="2389312"/>
              <a:ext cx="0" cy="80838"/>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312" name="Straight Connector 311">
              <a:extLst>
                <a:ext uri="{FF2B5EF4-FFF2-40B4-BE49-F238E27FC236}">
                  <a16:creationId xmlns:a16="http://schemas.microsoft.com/office/drawing/2014/main" id="{C44E7141-7161-38B7-16BB-4556B3F1190C}"/>
                </a:ext>
              </a:extLst>
            </p:cNvPr>
            <p:cNvCxnSpPr>
              <a:cxnSpLocks/>
            </p:cNvCxnSpPr>
            <p:nvPr/>
          </p:nvCxnSpPr>
          <p:spPr>
            <a:xfrm flipV="1">
              <a:off x="9042750" y="2389312"/>
              <a:ext cx="0" cy="80838"/>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313" name="Straight Connector 312">
              <a:extLst>
                <a:ext uri="{FF2B5EF4-FFF2-40B4-BE49-F238E27FC236}">
                  <a16:creationId xmlns:a16="http://schemas.microsoft.com/office/drawing/2014/main" id="{D9F27650-4C1D-A7DC-5344-529956976C86}"/>
                </a:ext>
              </a:extLst>
            </p:cNvPr>
            <p:cNvCxnSpPr>
              <a:cxnSpLocks/>
            </p:cNvCxnSpPr>
            <p:nvPr/>
          </p:nvCxnSpPr>
          <p:spPr>
            <a:xfrm flipH="1">
              <a:off x="8766525" y="2429731"/>
              <a:ext cx="275875" cy="0"/>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grpSp>
      <p:sp>
        <p:nvSpPr>
          <p:cNvPr id="314" name="Oval 313">
            <a:extLst>
              <a:ext uri="{FF2B5EF4-FFF2-40B4-BE49-F238E27FC236}">
                <a16:creationId xmlns:a16="http://schemas.microsoft.com/office/drawing/2014/main" id="{A0E5CD67-378D-D502-7B49-F5F2D7EF4663}"/>
              </a:ext>
            </a:extLst>
          </p:cNvPr>
          <p:cNvSpPr/>
          <p:nvPr/>
        </p:nvSpPr>
        <p:spPr>
          <a:xfrm>
            <a:off x="10335820" y="1827336"/>
            <a:ext cx="64616" cy="64616"/>
          </a:xfrm>
          <a:prstGeom prst="ellipse">
            <a:avLst/>
          </a:prstGeom>
          <a:solidFill>
            <a:schemeClr val="accent6"/>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grpSp>
        <p:nvGrpSpPr>
          <p:cNvPr id="285" name="Group 284">
            <a:extLst>
              <a:ext uri="{FF2B5EF4-FFF2-40B4-BE49-F238E27FC236}">
                <a16:creationId xmlns:a16="http://schemas.microsoft.com/office/drawing/2014/main" id="{D72587D9-1616-5333-5BF2-FE3C9E1EA902}"/>
              </a:ext>
            </a:extLst>
          </p:cNvPr>
          <p:cNvGrpSpPr/>
          <p:nvPr/>
        </p:nvGrpSpPr>
        <p:grpSpPr>
          <a:xfrm rot="16200000">
            <a:off x="10304377" y="1581684"/>
            <a:ext cx="127501" cy="80838"/>
            <a:chOff x="8766525" y="2389312"/>
            <a:chExt cx="276225" cy="80838"/>
          </a:xfrm>
        </p:grpSpPr>
        <p:cxnSp>
          <p:nvCxnSpPr>
            <p:cNvPr id="286" name="Straight Connector 285">
              <a:extLst>
                <a:ext uri="{FF2B5EF4-FFF2-40B4-BE49-F238E27FC236}">
                  <a16:creationId xmlns:a16="http://schemas.microsoft.com/office/drawing/2014/main" id="{21B21952-7B4E-E4F7-AB38-1E5B754377E6}"/>
                </a:ext>
              </a:extLst>
            </p:cNvPr>
            <p:cNvCxnSpPr>
              <a:cxnSpLocks/>
            </p:cNvCxnSpPr>
            <p:nvPr/>
          </p:nvCxnSpPr>
          <p:spPr>
            <a:xfrm flipV="1">
              <a:off x="8766525" y="2389312"/>
              <a:ext cx="0" cy="80838"/>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287" name="Straight Connector 286">
              <a:extLst>
                <a:ext uri="{FF2B5EF4-FFF2-40B4-BE49-F238E27FC236}">
                  <a16:creationId xmlns:a16="http://schemas.microsoft.com/office/drawing/2014/main" id="{4B10B6ED-5433-4728-F229-E294E622E07F}"/>
                </a:ext>
              </a:extLst>
            </p:cNvPr>
            <p:cNvCxnSpPr>
              <a:cxnSpLocks/>
            </p:cNvCxnSpPr>
            <p:nvPr/>
          </p:nvCxnSpPr>
          <p:spPr>
            <a:xfrm flipV="1">
              <a:off x="9042750" y="2389312"/>
              <a:ext cx="0" cy="80838"/>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288" name="Straight Connector 287">
              <a:extLst>
                <a:ext uri="{FF2B5EF4-FFF2-40B4-BE49-F238E27FC236}">
                  <a16:creationId xmlns:a16="http://schemas.microsoft.com/office/drawing/2014/main" id="{892FBB3E-9560-1F92-4CC1-0E97B3C07C9B}"/>
                </a:ext>
              </a:extLst>
            </p:cNvPr>
            <p:cNvCxnSpPr>
              <a:cxnSpLocks/>
            </p:cNvCxnSpPr>
            <p:nvPr/>
          </p:nvCxnSpPr>
          <p:spPr>
            <a:xfrm flipH="1">
              <a:off x="8766525" y="2429731"/>
              <a:ext cx="275875"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sp>
        <p:nvSpPr>
          <p:cNvPr id="289" name="Oval 288">
            <a:extLst>
              <a:ext uri="{FF2B5EF4-FFF2-40B4-BE49-F238E27FC236}">
                <a16:creationId xmlns:a16="http://schemas.microsoft.com/office/drawing/2014/main" id="{2C4442E6-3B70-2E08-98D8-6FE7EBE87207}"/>
              </a:ext>
            </a:extLst>
          </p:cNvPr>
          <p:cNvSpPr/>
          <p:nvPr/>
        </p:nvSpPr>
        <p:spPr>
          <a:xfrm>
            <a:off x="10335819" y="1588371"/>
            <a:ext cx="64616" cy="64616"/>
          </a:xfrm>
          <a:prstGeom prst="ellipse">
            <a:avLst/>
          </a:prstGeom>
          <a:solidFill>
            <a:schemeClr val="accent1"/>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grpSp>
        <p:nvGrpSpPr>
          <p:cNvPr id="319" name="Group 318">
            <a:extLst>
              <a:ext uri="{FF2B5EF4-FFF2-40B4-BE49-F238E27FC236}">
                <a16:creationId xmlns:a16="http://schemas.microsoft.com/office/drawing/2014/main" id="{AD6D1B90-3CAC-B5CF-C871-921BCB036FBE}"/>
              </a:ext>
            </a:extLst>
          </p:cNvPr>
          <p:cNvGrpSpPr/>
          <p:nvPr/>
        </p:nvGrpSpPr>
        <p:grpSpPr>
          <a:xfrm rot="16200000">
            <a:off x="8247202" y="2118751"/>
            <a:ext cx="108000" cy="80838"/>
            <a:chOff x="8766525" y="2389312"/>
            <a:chExt cx="276225" cy="80838"/>
          </a:xfrm>
        </p:grpSpPr>
        <p:cxnSp>
          <p:nvCxnSpPr>
            <p:cNvPr id="320" name="Straight Connector 319">
              <a:extLst>
                <a:ext uri="{FF2B5EF4-FFF2-40B4-BE49-F238E27FC236}">
                  <a16:creationId xmlns:a16="http://schemas.microsoft.com/office/drawing/2014/main" id="{B0E4E1D0-A79E-6966-173F-0D31AA8B4318}"/>
                </a:ext>
              </a:extLst>
            </p:cNvPr>
            <p:cNvCxnSpPr>
              <a:cxnSpLocks/>
            </p:cNvCxnSpPr>
            <p:nvPr/>
          </p:nvCxnSpPr>
          <p:spPr>
            <a:xfrm flipV="1">
              <a:off x="8766525" y="2389312"/>
              <a:ext cx="0" cy="80838"/>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321" name="Straight Connector 320">
              <a:extLst>
                <a:ext uri="{FF2B5EF4-FFF2-40B4-BE49-F238E27FC236}">
                  <a16:creationId xmlns:a16="http://schemas.microsoft.com/office/drawing/2014/main" id="{3EE239BA-F889-CE2A-A269-CDD7C79DE253}"/>
                </a:ext>
              </a:extLst>
            </p:cNvPr>
            <p:cNvCxnSpPr>
              <a:cxnSpLocks/>
            </p:cNvCxnSpPr>
            <p:nvPr/>
          </p:nvCxnSpPr>
          <p:spPr>
            <a:xfrm flipV="1">
              <a:off x="9042750" y="2389312"/>
              <a:ext cx="0" cy="80838"/>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322" name="Straight Connector 321">
              <a:extLst>
                <a:ext uri="{FF2B5EF4-FFF2-40B4-BE49-F238E27FC236}">
                  <a16:creationId xmlns:a16="http://schemas.microsoft.com/office/drawing/2014/main" id="{150BA1CA-1BAF-C294-A8A8-1A6F94622121}"/>
                </a:ext>
              </a:extLst>
            </p:cNvPr>
            <p:cNvCxnSpPr>
              <a:cxnSpLocks/>
            </p:cNvCxnSpPr>
            <p:nvPr/>
          </p:nvCxnSpPr>
          <p:spPr>
            <a:xfrm flipH="1">
              <a:off x="8766525" y="2429731"/>
              <a:ext cx="275875" cy="0"/>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grpSp>
      <p:sp>
        <p:nvSpPr>
          <p:cNvPr id="323" name="Oval 322">
            <a:extLst>
              <a:ext uri="{FF2B5EF4-FFF2-40B4-BE49-F238E27FC236}">
                <a16:creationId xmlns:a16="http://schemas.microsoft.com/office/drawing/2014/main" id="{0C7B72AC-5F1A-6B67-27C7-2AE77F41F249}"/>
              </a:ext>
            </a:extLst>
          </p:cNvPr>
          <p:cNvSpPr/>
          <p:nvPr/>
        </p:nvSpPr>
        <p:spPr>
          <a:xfrm>
            <a:off x="8272889" y="2098501"/>
            <a:ext cx="64616" cy="64616"/>
          </a:xfrm>
          <a:prstGeom prst="ellipse">
            <a:avLst/>
          </a:prstGeom>
          <a:solidFill>
            <a:schemeClr val="accent6"/>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grpSp>
        <p:nvGrpSpPr>
          <p:cNvPr id="324" name="Group 323">
            <a:extLst>
              <a:ext uri="{FF2B5EF4-FFF2-40B4-BE49-F238E27FC236}">
                <a16:creationId xmlns:a16="http://schemas.microsoft.com/office/drawing/2014/main" id="{50624B40-A021-2579-83EE-D429D3C0EF10}"/>
              </a:ext>
            </a:extLst>
          </p:cNvPr>
          <p:cNvGrpSpPr/>
          <p:nvPr/>
        </p:nvGrpSpPr>
        <p:grpSpPr>
          <a:xfrm rot="16200000">
            <a:off x="10991355" y="1663365"/>
            <a:ext cx="118800" cy="80838"/>
            <a:chOff x="8766525" y="2389312"/>
            <a:chExt cx="276225" cy="80838"/>
          </a:xfrm>
        </p:grpSpPr>
        <p:cxnSp>
          <p:nvCxnSpPr>
            <p:cNvPr id="325" name="Straight Connector 324">
              <a:extLst>
                <a:ext uri="{FF2B5EF4-FFF2-40B4-BE49-F238E27FC236}">
                  <a16:creationId xmlns:a16="http://schemas.microsoft.com/office/drawing/2014/main" id="{7FAB106D-1F11-B8EF-62F1-3EF70853527F}"/>
                </a:ext>
              </a:extLst>
            </p:cNvPr>
            <p:cNvCxnSpPr>
              <a:cxnSpLocks/>
            </p:cNvCxnSpPr>
            <p:nvPr/>
          </p:nvCxnSpPr>
          <p:spPr>
            <a:xfrm flipV="1">
              <a:off x="8766525" y="2389312"/>
              <a:ext cx="0" cy="80838"/>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326" name="Straight Connector 325">
              <a:extLst>
                <a:ext uri="{FF2B5EF4-FFF2-40B4-BE49-F238E27FC236}">
                  <a16:creationId xmlns:a16="http://schemas.microsoft.com/office/drawing/2014/main" id="{34FFC81F-450F-3DEB-1D8E-BF8F867FDB76}"/>
                </a:ext>
              </a:extLst>
            </p:cNvPr>
            <p:cNvCxnSpPr>
              <a:cxnSpLocks/>
            </p:cNvCxnSpPr>
            <p:nvPr/>
          </p:nvCxnSpPr>
          <p:spPr>
            <a:xfrm flipV="1">
              <a:off x="9042750" y="2389312"/>
              <a:ext cx="0" cy="80838"/>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327" name="Straight Connector 326">
              <a:extLst>
                <a:ext uri="{FF2B5EF4-FFF2-40B4-BE49-F238E27FC236}">
                  <a16:creationId xmlns:a16="http://schemas.microsoft.com/office/drawing/2014/main" id="{503839E7-CF28-B569-2F09-E029C49F21B9}"/>
                </a:ext>
              </a:extLst>
            </p:cNvPr>
            <p:cNvCxnSpPr>
              <a:cxnSpLocks/>
            </p:cNvCxnSpPr>
            <p:nvPr/>
          </p:nvCxnSpPr>
          <p:spPr>
            <a:xfrm flipH="1">
              <a:off x="8766525" y="2429731"/>
              <a:ext cx="275875" cy="0"/>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grpSp>
      <p:sp>
        <p:nvSpPr>
          <p:cNvPr id="328" name="Oval 327">
            <a:extLst>
              <a:ext uri="{FF2B5EF4-FFF2-40B4-BE49-F238E27FC236}">
                <a16:creationId xmlns:a16="http://schemas.microsoft.com/office/drawing/2014/main" id="{CFA82A3E-112C-F114-0D45-00E1D86FD737}"/>
              </a:ext>
            </a:extLst>
          </p:cNvPr>
          <p:cNvSpPr/>
          <p:nvPr/>
        </p:nvSpPr>
        <p:spPr>
          <a:xfrm>
            <a:off x="11018446" y="1666220"/>
            <a:ext cx="64616" cy="64616"/>
          </a:xfrm>
          <a:prstGeom prst="ellipse">
            <a:avLst/>
          </a:prstGeom>
          <a:solidFill>
            <a:schemeClr val="accent6"/>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grpSp>
        <p:nvGrpSpPr>
          <p:cNvPr id="290" name="Group 289">
            <a:extLst>
              <a:ext uri="{FF2B5EF4-FFF2-40B4-BE49-F238E27FC236}">
                <a16:creationId xmlns:a16="http://schemas.microsoft.com/office/drawing/2014/main" id="{81840FCF-59E5-05B8-5D92-D224B5261671}"/>
              </a:ext>
            </a:extLst>
          </p:cNvPr>
          <p:cNvGrpSpPr/>
          <p:nvPr/>
        </p:nvGrpSpPr>
        <p:grpSpPr>
          <a:xfrm rot="16200000">
            <a:off x="10987003" y="1553108"/>
            <a:ext cx="127501" cy="80838"/>
            <a:chOff x="8766525" y="2389312"/>
            <a:chExt cx="276225" cy="80838"/>
          </a:xfrm>
        </p:grpSpPr>
        <p:cxnSp>
          <p:nvCxnSpPr>
            <p:cNvPr id="291" name="Straight Connector 290">
              <a:extLst>
                <a:ext uri="{FF2B5EF4-FFF2-40B4-BE49-F238E27FC236}">
                  <a16:creationId xmlns:a16="http://schemas.microsoft.com/office/drawing/2014/main" id="{1878BC64-2448-A7F8-3719-38945DAF5005}"/>
                </a:ext>
              </a:extLst>
            </p:cNvPr>
            <p:cNvCxnSpPr>
              <a:cxnSpLocks/>
            </p:cNvCxnSpPr>
            <p:nvPr/>
          </p:nvCxnSpPr>
          <p:spPr>
            <a:xfrm flipV="1">
              <a:off x="8766525" y="2389312"/>
              <a:ext cx="0" cy="80838"/>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292" name="Straight Connector 291">
              <a:extLst>
                <a:ext uri="{FF2B5EF4-FFF2-40B4-BE49-F238E27FC236}">
                  <a16:creationId xmlns:a16="http://schemas.microsoft.com/office/drawing/2014/main" id="{9CA0A1B1-79DB-CA7E-E3EA-39FF0F9C77B5}"/>
                </a:ext>
              </a:extLst>
            </p:cNvPr>
            <p:cNvCxnSpPr>
              <a:cxnSpLocks/>
            </p:cNvCxnSpPr>
            <p:nvPr/>
          </p:nvCxnSpPr>
          <p:spPr>
            <a:xfrm flipV="1">
              <a:off x="9042750" y="2389312"/>
              <a:ext cx="0" cy="80838"/>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293" name="Straight Connector 292">
              <a:extLst>
                <a:ext uri="{FF2B5EF4-FFF2-40B4-BE49-F238E27FC236}">
                  <a16:creationId xmlns:a16="http://schemas.microsoft.com/office/drawing/2014/main" id="{3839FF63-5152-9375-C848-0EE8AB5C81AE}"/>
                </a:ext>
              </a:extLst>
            </p:cNvPr>
            <p:cNvCxnSpPr>
              <a:cxnSpLocks/>
            </p:cNvCxnSpPr>
            <p:nvPr/>
          </p:nvCxnSpPr>
          <p:spPr>
            <a:xfrm flipH="1">
              <a:off x="8766525" y="2429731"/>
              <a:ext cx="275875"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sp>
        <p:nvSpPr>
          <p:cNvPr id="294" name="Oval 293">
            <a:extLst>
              <a:ext uri="{FF2B5EF4-FFF2-40B4-BE49-F238E27FC236}">
                <a16:creationId xmlns:a16="http://schemas.microsoft.com/office/drawing/2014/main" id="{ED7B09B1-7112-EF87-CA93-0B6BDA41DD4A}"/>
              </a:ext>
            </a:extLst>
          </p:cNvPr>
          <p:cNvSpPr/>
          <p:nvPr/>
        </p:nvSpPr>
        <p:spPr>
          <a:xfrm>
            <a:off x="11018445" y="1559795"/>
            <a:ext cx="64616" cy="64616"/>
          </a:xfrm>
          <a:prstGeom prst="ellipse">
            <a:avLst/>
          </a:prstGeom>
          <a:solidFill>
            <a:schemeClr val="accent1"/>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329" name="Freeform 328">
            <a:extLst>
              <a:ext uri="{FF2B5EF4-FFF2-40B4-BE49-F238E27FC236}">
                <a16:creationId xmlns:a16="http://schemas.microsoft.com/office/drawing/2014/main" id="{366BE1F5-8D48-F1FA-2A90-48FA6DA5FA38}"/>
              </a:ext>
            </a:extLst>
          </p:cNvPr>
          <p:cNvSpPr/>
          <p:nvPr/>
        </p:nvSpPr>
        <p:spPr>
          <a:xfrm>
            <a:off x="8318500" y="1694965"/>
            <a:ext cx="2743200" cy="438150"/>
          </a:xfrm>
          <a:custGeom>
            <a:avLst/>
            <a:gdLst>
              <a:gd name="connsiteX0" fmla="*/ 0 w 2743200"/>
              <a:gd name="connsiteY0" fmla="*/ 438150 h 438150"/>
              <a:gd name="connsiteX1" fmla="*/ 673100 w 2743200"/>
              <a:gd name="connsiteY1" fmla="*/ 276225 h 438150"/>
              <a:gd name="connsiteX2" fmla="*/ 1371600 w 2743200"/>
              <a:gd name="connsiteY2" fmla="*/ 146050 h 438150"/>
              <a:gd name="connsiteX3" fmla="*/ 2063750 w 2743200"/>
              <a:gd name="connsiteY3" fmla="*/ 168275 h 438150"/>
              <a:gd name="connsiteX4" fmla="*/ 2743200 w 2743200"/>
              <a:gd name="connsiteY4" fmla="*/ 0 h 438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200" h="438150">
                <a:moveTo>
                  <a:pt x="0" y="438150"/>
                </a:moveTo>
                <a:lnTo>
                  <a:pt x="673100" y="276225"/>
                </a:lnTo>
                <a:lnTo>
                  <a:pt x="1371600" y="146050"/>
                </a:lnTo>
                <a:lnTo>
                  <a:pt x="2063750" y="168275"/>
                </a:lnTo>
                <a:lnTo>
                  <a:pt x="2743200" y="0"/>
                </a:lnTo>
              </a:path>
            </a:pathLst>
          </a:custGeom>
          <a:noFill/>
          <a:ln w="1905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337" name="TextBox 336">
            <a:extLst>
              <a:ext uri="{FF2B5EF4-FFF2-40B4-BE49-F238E27FC236}">
                <a16:creationId xmlns:a16="http://schemas.microsoft.com/office/drawing/2014/main" id="{DF01D361-021F-9EE6-0DE5-C0B31D7EB199}"/>
              </a:ext>
            </a:extLst>
          </p:cNvPr>
          <p:cNvSpPr txBox="1"/>
          <p:nvPr/>
        </p:nvSpPr>
        <p:spPr>
          <a:xfrm>
            <a:off x="8040216" y="5862999"/>
            <a:ext cx="506325"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Baseline</a:t>
            </a:r>
          </a:p>
        </p:txBody>
      </p:sp>
      <p:sp>
        <p:nvSpPr>
          <p:cNvPr id="339" name="TextBox 338">
            <a:extLst>
              <a:ext uri="{FF2B5EF4-FFF2-40B4-BE49-F238E27FC236}">
                <a16:creationId xmlns:a16="http://schemas.microsoft.com/office/drawing/2014/main" id="{4693E184-B422-89AD-D4FA-6CF7CAF09B76}"/>
              </a:ext>
            </a:extLst>
          </p:cNvPr>
          <p:cNvSpPr txBox="1"/>
          <p:nvPr/>
        </p:nvSpPr>
        <p:spPr>
          <a:xfrm>
            <a:off x="7788709" y="4288688"/>
            <a:ext cx="176330" cy="153888"/>
          </a:xfrm>
          <a:prstGeom prst="rect">
            <a:avLst/>
          </a:prstGeom>
          <a:noFill/>
        </p:spPr>
        <p:txBody>
          <a:bodyPr wrap="none" lIns="0" tIns="0" rIns="0" bIns="0" rtlCol="0">
            <a:spAutoFit/>
          </a:bodyPr>
          <a:lstStyle/>
          <a:p>
            <a:pPr algn="r"/>
            <a:r>
              <a:rPr lang="en-GB" sz="1000" noProof="0" dirty="0">
                <a:effectLst/>
                <a:latin typeface="Arial" panose="020B0604020202020204" pitchFamily="34" charset="0"/>
                <a:cs typeface="Arial" panose="020B0604020202020204" pitchFamily="34" charset="0"/>
              </a:rPr>
              <a:t>2.5</a:t>
            </a:r>
          </a:p>
        </p:txBody>
      </p:sp>
      <p:cxnSp>
        <p:nvCxnSpPr>
          <p:cNvPr id="341" name="Straight Connector 340">
            <a:extLst>
              <a:ext uri="{FF2B5EF4-FFF2-40B4-BE49-F238E27FC236}">
                <a16:creationId xmlns:a16="http://schemas.microsoft.com/office/drawing/2014/main" id="{C5BF0232-32A0-61ED-DD79-4B16EC20D469}"/>
              </a:ext>
            </a:extLst>
          </p:cNvPr>
          <p:cNvCxnSpPr>
            <a:cxnSpLocks/>
          </p:cNvCxnSpPr>
          <p:nvPr/>
        </p:nvCxnSpPr>
        <p:spPr>
          <a:xfrm flipV="1">
            <a:off x="8051000" y="3807392"/>
            <a:ext cx="0" cy="1980293"/>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2" name="Straight Connector 341">
            <a:extLst>
              <a:ext uri="{FF2B5EF4-FFF2-40B4-BE49-F238E27FC236}">
                <a16:creationId xmlns:a16="http://schemas.microsoft.com/office/drawing/2014/main" id="{7B7A3446-A84A-1EF4-1C07-A2A39FA0004A}"/>
              </a:ext>
            </a:extLst>
          </p:cNvPr>
          <p:cNvCxnSpPr>
            <a:cxnSpLocks/>
          </p:cNvCxnSpPr>
          <p:nvPr/>
        </p:nvCxnSpPr>
        <p:spPr>
          <a:xfrm>
            <a:off x="7988476" y="4935094"/>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3" name="Straight Connector 342">
            <a:extLst>
              <a:ext uri="{FF2B5EF4-FFF2-40B4-BE49-F238E27FC236}">
                <a16:creationId xmlns:a16="http://schemas.microsoft.com/office/drawing/2014/main" id="{08062379-3D93-8C1F-8C94-678451804FFD}"/>
              </a:ext>
            </a:extLst>
          </p:cNvPr>
          <p:cNvCxnSpPr>
            <a:cxnSpLocks/>
          </p:cNvCxnSpPr>
          <p:nvPr/>
        </p:nvCxnSpPr>
        <p:spPr>
          <a:xfrm>
            <a:off x="7988476" y="5209457"/>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4" name="Straight Connector 343">
            <a:extLst>
              <a:ext uri="{FF2B5EF4-FFF2-40B4-BE49-F238E27FC236}">
                <a16:creationId xmlns:a16="http://schemas.microsoft.com/office/drawing/2014/main" id="{094A7828-1549-94A2-ECE4-360289DFEB00}"/>
              </a:ext>
            </a:extLst>
          </p:cNvPr>
          <p:cNvCxnSpPr>
            <a:cxnSpLocks/>
          </p:cNvCxnSpPr>
          <p:nvPr/>
        </p:nvCxnSpPr>
        <p:spPr>
          <a:xfrm>
            <a:off x="7988476" y="5494375"/>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6" name="Straight Connector 345">
            <a:extLst>
              <a:ext uri="{FF2B5EF4-FFF2-40B4-BE49-F238E27FC236}">
                <a16:creationId xmlns:a16="http://schemas.microsoft.com/office/drawing/2014/main" id="{F0C6901F-3CE3-4A42-F2CA-C31469763B8C}"/>
              </a:ext>
            </a:extLst>
          </p:cNvPr>
          <p:cNvCxnSpPr>
            <a:cxnSpLocks/>
          </p:cNvCxnSpPr>
          <p:nvPr/>
        </p:nvCxnSpPr>
        <p:spPr>
          <a:xfrm>
            <a:off x="7988476" y="4365632"/>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47" name="TextBox 346">
            <a:extLst>
              <a:ext uri="{FF2B5EF4-FFF2-40B4-BE49-F238E27FC236}">
                <a16:creationId xmlns:a16="http://schemas.microsoft.com/office/drawing/2014/main" id="{6ABFE365-961A-7EA4-B772-0A3FE5D805E4}"/>
              </a:ext>
            </a:extLst>
          </p:cNvPr>
          <p:cNvSpPr txBox="1"/>
          <p:nvPr/>
        </p:nvSpPr>
        <p:spPr>
          <a:xfrm>
            <a:off x="7788709" y="4849787"/>
            <a:ext cx="176330" cy="153888"/>
          </a:xfrm>
          <a:prstGeom prst="rect">
            <a:avLst/>
          </a:prstGeom>
          <a:noFill/>
        </p:spPr>
        <p:txBody>
          <a:bodyPr wrap="none" lIns="0" tIns="0" rIns="0" bIns="0" rtlCol="0">
            <a:spAutoFit/>
          </a:bodyPr>
          <a:lstStyle/>
          <a:p>
            <a:pPr algn="r"/>
            <a:r>
              <a:rPr lang="en-GB" sz="1000" noProof="0" dirty="0">
                <a:effectLst/>
                <a:latin typeface="Arial" panose="020B0604020202020204" pitchFamily="34" charset="0"/>
                <a:cs typeface="Arial" panose="020B0604020202020204" pitchFamily="34" charset="0"/>
              </a:rPr>
              <a:t>1.5</a:t>
            </a:r>
          </a:p>
        </p:txBody>
      </p:sp>
      <p:sp>
        <p:nvSpPr>
          <p:cNvPr id="348" name="TextBox 347">
            <a:extLst>
              <a:ext uri="{FF2B5EF4-FFF2-40B4-BE49-F238E27FC236}">
                <a16:creationId xmlns:a16="http://schemas.microsoft.com/office/drawing/2014/main" id="{A13D387A-D3FE-3545-E452-28C668CF5132}"/>
              </a:ext>
            </a:extLst>
          </p:cNvPr>
          <p:cNvSpPr txBox="1"/>
          <p:nvPr/>
        </p:nvSpPr>
        <p:spPr>
          <a:xfrm>
            <a:off x="7788709" y="5131795"/>
            <a:ext cx="176330" cy="153888"/>
          </a:xfrm>
          <a:prstGeom prst="rect">
            <a:avLst/>
          </a:prstGeom>
          <a:noFill/>
        </p:spPr>
        <p:txBody>
          <a:bodyPr wrap="none" lIns="0" tIns="0" rIns="0" bIns="0" rtlCol="0">
            <a:spAutoFit/>
          </a:bodyPr>
          <a:lstStyle/>
          <a:p>
            <a:pPr algn="r"/>
            <a:r>
              <a:rPr lang="en-GB" sz="1000" noProof="0" dirty="0">
                <a:effectLst/>
                <a:latin typeface="Arial" panose="020B0604020202020204" pitchFamily="34" charset="0"/>
                <a:cs typeface="Arial" panose="020B0604020202020204" pitchFamily="34" charset="0"/>
              </a:rPr>
              <a:t>1.0</a:t>
            </a:r>
          </a:p>
        </p:txBody>
      </p:sp>
      <p:sp>
        <p:nvSpPr>
          <p:cNvPr id="349" name="TextBox 348">
            <a:extLst>
              <a:ext uri="{FF2B5EF4-FFF2-40B4-BE49-F238E27FC236}">
                <a16:creationId xmlns:a16="http://schemas.microsoft.com/office/drawing/2014/main" id="{F58B68E3-94B0-B363-A9B2-89892B62F353}"/>
              </a:ext>
            </a:extLst>
          </p:cNvPr>
          <p:cNvSpPr txBox="1"/>
          <p:nvPr/>
        </p:nvSpPr>
        <p:spPr>
          <a:xfrm>
            <a:off x="7788709" y="5419888"/>
            <a:ext cx="176330" cy="153888"/>
          </a:xfrm>
          <a:prstGeom prst="rect">
            <a:avLst/>
          </a:prstGeom>
          <a:noFill/>
        </p:spPr>
        <p:txBody>
          <a:bodyPr wrap="none" lIns="0" tIns="0" rIns="0" bIns="0" rtlCol="0">
            <a:spAutoFit/>
          </a:bodyPr>
          <a:lstStyle/>
          <a:p>
            <a:pPr algn="r"/>
            <a:r>
              <a:rPr lang="en-GB" sz="1000" noProof="0" dirty="0">
                <a:effectLst/>
                <a:latin typeface="Arial" panose="020B0604020202020204" pitchFamily="34" charset="0"/>
                <a:cs typeface="Arial" panose="020B0604020202020204" pitchFamily="34" charset="0"/>
              </a:rPr>
              <a:t>0.5</a:t>
            </a:r>
          </a:p>
        </p:txBody>
      </p:sp>
      <p:sp>
        <p:nvSpPr>
          <p:cNvPr id="350" name="TextBox 349">
            <a:extLst>
              <a:ext uri="{FF2B5EF4-FFF2-40B4-BE49-F238E27FC236}">
                <a16:creationId xmlns:a16="http://schemas.microsoft.com/office/drawing/2014/main" id="{14A481C7-CD10-DCED-F499-28F5865BF21C}"/>
              </a:ext>
            </a:extLst>
          </p:cNvPr>
          <p:cNvSpPr txBox="1"/>
          <p:nvPr/>
        </p:nvSpPr>
        <p:spPr>
          <a:xfrm>
            <a:off x="7894507" y="5699435"/>
            <a:ext cx="70532" cy="153888"/>
          </a:xfrm>
          <a:prstGeom prst="rect">
            <a:avLst/>
          </a:prstGeom>
          <a:noFill/>
        </p:spPr>
        <p:txBody>
          <a:bodyPr wrap="none" lIns="0" tIns="0" rIns="0" bIns="0" rtlCol="0">
            <a:spAutoFit/>
          </a:bodyPr>
          <a:lstStyle/>
          <a:p>
            <a:pPr algn="r"/>
            <a:r>
              <a:rPr lang="en-GB" sz="1000" noProof="0" dirty="0">
                <a:effectLst/>
                <a:latin typeface="Arial" panose="020B0604020202020204" pitchFamily="34" charset="0"/>
                <a:cs typeface="Arial" panose="020B0604020202020204" pitchFamily="34" charset="0"/>
              </a:rPr>
              <a:t>0</a:t>
            </a:r>
          </a:p>
        </p:txBody>
      </p:sp>
      <p:sp>
        <p:nvSpPr>
          <p:cNvPr id="351" name="TextBox 350">
            <a:extLst>
              <a:ext uri="{FF2B5EF4-FFF2-40B4-BE49-F238E27FC236}">
                <a16:creationId xmlns:a16="http://schemas.microsoft.com/office/drawing/2014/main" id="{4597CD79-DB0B-BA63-63FA-7C54977E323C}"/>
              </a:ext>
            </a:extLst>
          </p:cNvPr>
          <p:cNvSpPr txBox="1"/>
          <p:nvPr/>
        </p:nvSpPr>
        <p:spPr>
          <a:xfrm rot="16200000">
            <a:off x="6560972" y="4708582"/>
            <a:ext cx="1959724" cy="184666"/>
          </a:xfrm>
          <a:prstGeom prst="rect">
            <a:avLst/>
          </a:prstGeom>
          <a:noFill/>
        </p:spPr>
        <p:txBody>
          <a:bodyPr wrap="square" lIns="0" tIns="0" rIns="0" bIns="0" rtlCol="0">
            <a:spAutoFit/>
          </a:bodyPr>
          <a:lstStyle/>
          <a:p>
            <a:pPr algn="ctr"/>
            <a:r>
              <a:rPr lang="en-GB" sz="1200" b="1" noProof="0" dirty="0">
                <a:latin typeface="Arial" panose="020B0604020202020204" pitchFamily="34" charset="0"/>
                <a:ea typeface="Aileron" charset="0"/>
                <a:cs typeface="Arial" panose="020B0604020202020204" pitchFamily="34" charset="0"/>
              </a:rPr>
              <a:t>Mean AFAST score</a:t>
            </a:r>
          </a:p>
        </p:txBody>
      </p:sp>
      <p:cxnSp>
        <p:nvCxnSpPr>
          <p:cNvPr id="352" name="Straight Connector 351">
            <a:extLst>
              <a:ext uri="{FF2B5EF4-FFF2-40B4-BE49-F238E27FC236}">
                <a16:creationId xmlns:a16="http://schemas.microsoft.com/office/drawing/2014/main" id="{D0542996-D2E0-158D-7FE9-4D45301158F5}"/>
              </a:ext>
            </a:extLst>
          </p:cNvPr>
          <p:cNvCxnSpPr>
            <a:cxnSpLocks/>
          </p:cNvCxnSpPr>
          <p:nvPr/>
        </p:nvCxnSpPr>
        <p:spPr>
          <a:xfrm>
            <a:off x="7988476" y="5783447"/>
            <a:ext cx="32921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55" name="Straight Connector 354">
            <a:extLst>
              <a:ext uri="{FF2B5EF4-FFF2-40B4-BE49-F238E27FC236}">
                <a16:creationId xmlns:a16="http://schemas.microsoft.com/office/drawing/2014/main" id="{85721CFB-CC12-20AA-045E-BA75BF7A5306}"/>
              </a:ext>
            </a:extLst>
          </p:cNvPr>
          <p:cNvCxnSpPr>
            <a:cxnSpLocks/>
          </p:cNvCxnSpPr>
          <p:nvPr/>
        </p:nvCxnSpPr>
        <p:spPr>
          <a:xfrm rot="16200000">
            <a:off x="8269676" y="5816297"/>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57" name="TextBox 356">
            <a:extLst>
              <a:ext uri="{FF2B5EF4-FFF2-40B4-BE49-F238E27FC236}">
                <a16:creationId xmlns:a16="http://schemas.microsoft.com/office/drawing/2014/main" id="{03B11E53-FA3B-A262-0F84-E036D8D7A779}"/>
              </a:ext>
            </a:extLst>
          </p:cNvPr>
          <p:cNvSpPr txBox="1"/>
          <p:nvPr/>
        </p:nvSpPr>
        <p:spPr>
          <a:xfrm>
            <a:off x="8616280" y="5862999"/>
            <a:ext cx="506325"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Month 2</a:t>
            </a:r>
          </a:p>
        </p:txBody>
      </p:sp>
      <p:sp>
        <p:nvSpPr>
          <p:cNvPr id="358" name="TextBox 357">
            <a:extLst>
              <a:ext uri="{FF2B5EF4-FFF2-40B4-BE49-F238E27FC236}">
                <a16:creationId xmlns:a16="http://schemas.microsoft.com/office/drawing/2014/main" id="{37A91DF0-1F5D-DB21-77FB-81F53AF5858A}"/>
              </a:ext>
            </a:extLst>
          </p:cNvPr>
          <p:cNvSpPr txBox="1"/>
          <p:nvPr/>
        </p:nvSpPr>
        <p:spPr>
          <a:xfrm>
            <a:off x="9633600" y="5860215"/>
            <a:ext cx="506325"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Month 6</a:t>
            </a:r>
          </a:p>
        </p:txBody>
      </p:sp>
      <p:cxnSp>
        <p:nvCxnSpPr>
          <p:cNvPr id="359" name="Straight Connector 358">
            <a:extLst>
              <a:ext uri="{FF2B5EF4-FFF2-40B4-BE49-F238E27FC236}">
                <a16:creationId xmlns:a16="http://schemas.microsoft.com/office/drawing/2014/main" id="{E6BFCFA7-67A0-A2DB-4576-408FB82E58BD}"/>
              </a:ext>
            </a:extLst>
          </p:cNvPr>
          <p:cNvCxnSpPr>
            <a:cxnSpLocks/>
          </p:cNvCxnSpPr>
          <p:nvPr/>
        </p:nvCxnSpPr>
        <p:spPr>
          <a:xfrm rot="16200000">
            <a:off x="9859355" y="5816297"/>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409" name="Group 408">
            <a:extLst>
              <a:ext uri="{FF2B5EF4-FFF2-40B4-BE49-F238E27FC236}">
                <a16:creationId xmlns:a16="http://schemas.microsoft.com/office/drawing/2014/main" id="{405C21EA-1E48-60E7-ABD8-D5C6D3FBAD7C}"/>
              </a:ext>
            </a:extLst>
          </p:cNvPr>
          <p:cNvGrpSpPr/>
          <p:nvPr/>
        </p:nvGrpSpPr>
        <p:grpSpPr>
          <a:xfrm rot="16200000">
            <a:off x="8659226" y="4617416"/>
            <a:ext cx="360000" cy="80838"/>
            <a:chOff x="8766525" y="2389312"/>
            <a:chExt cx="276225" cy="80838"/>
          </a:xfrm>
        </p:grpSpPr>
        <p:cxnSp>
          <p:nvCxnSpPr>
            <p:cNvPr id="410" name="Straight Connector 409">
              <a:extLst>
                <a:ext uri="{FF2B5EF4-FFF2-40B4-BE49-F238E27FC236}">
                  <a16:creationId xmlns:a16="http://schemas.microsoft.com/office/drawing/2014/main" id="{6277BF3F-0C5D-AFA4-2C84-F65CFB8D5E5A}"/>
                </a:ext>
              </a:extLst>
            </p:cNvPr>
            <p:cNvCxnSpPr>
              <a:cxnSpLocks/>
            </p:cNvCxnSpPr>
            <p:nvPr/>
          </p:nvCxnSpPr>
          <p:spPr>
            <a:xfrm flipV="1">
              <a:off x="8766525" y="2389312"/>
              <a:ext cx="0" cy="80838"/>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411" name="Straight Connector 410">
              <a:extLst>
                <a:ext uri="{FF2B5EF4-FFF2-40B4-BE49-F238E27FC236}">
                  <a16:creationId xmlns:a16="http://schemas.microsoft.com/office/drawing/2014/main" id="{0F78014C-2F15-28A2-CE83-9989BEC802C1}"/>
                </a:ext>
              </a:extLst>
            </p:cNvPr>
            <p:cNvCxnSpPr>
              <a:cxnSpLocks/>
            </p:cNvCxnSpPr>
            <p:nvPr/>
          </p:nvCxnSpPr>
          <p:spPr>
            <a:xfrm flipV="1">
              <a:off x="9042750" y="2389312"/>
              <a:ext cx="0" cy="80838"/>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412" name="Straight Connector 411">
              <a:extLst>
                <a:ext uri="{FF2B5EF4-FFF2-40B4-BE49-F238E27FC236}">
                  <a16:creationId xmlns:a16="http://schemas.microsoft.com/office/drawing/2014/main" id="{DFD5F312-3601-15F5-4731-5337C9BC452D}"/>
                </a:ext>
              </a:extLst>
            </p:cNvPr>
            <p:cNvCxnSpPr>
              <a:cxnSpLocks/>
            </p:cNvCxnSpPr>
            <p:nvPr/>
          </p:nvCxnSpPr>
          <p:spPr>
            <a:xfrm flipH="1">
              <a:off x="8766525" y="2429731"/>
              <a:ext cx="275875" cy="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grpSp>
      <p:sp>
        <p:nvSpPr>
          <p:cNvPr id="431" name="TextBox 430">
            <a:extLst>
              <a:ext uri="{FF2B5EF4-FFF2-40B4-BE49-F238E27FC236}">
                <a16:creationId xmlns:a16="http://schemas.microsoft.com/office/drawing/2014/main" id="{A502B5E3-41B1-3FF3-28E5-2F3AE0FF75ED}"/>
              </a:ext>
            </a:extLst>
          </p:cNvPr>
          <p:cNvSpPr txBox="1"/>
          <p:nvPr/>
        </p:nvSpPr>
        <p:spPr>
          <a:xfrm>
            <a:off x="7788709" y="3736404"/>
            <a:ext cx="176330" cy="153888"/>
          </a:xfrm>
          <a:prstGeom prst="rect">
            <a:avLst/>
          </a:prstGeom>
          <a:noFill/>
        </p:spPr>
        <p:txBody>
          <a:bodyPr wrap="none" lIns="0" tIns="0" rIns="0" bIns="0" rtlCol="0">
            <a:spAutoFit/>
          </a:bodyPr>
          <a:lstStyle/>
          <a:p>
            <a:pPr algn="r"/>
            <a:r>
              <a:rPr lang="en-GB" sz="1000" noProof="0" dirty="0">
                <a:effectLst/>
                <a:latin typeface="Arial" panose="020B0604020202020204" pitchFamily="34" charset="0"/>
                <a:cs typeface="Arial" panose="020B0604020202020204" pitchFamily="34" charset="0"/>
              </a:rPr>
              <a:t>3.5</a:t>
            </a:r>
          </a:p>
        </p:txBody>
      </p:sp>
      <p:cxnSp>
        <p:nvCxnSpPr>
          <p:cNvPr id="432" name="Straight Connector 431">
            <a:extLst>
              <a:ext uri="{FF2B5EF4-FFF2-40B4-BE49-F238E27FC236}">
                <a16:creationId xmlns:a16="http://schemas.microsoft.com/office/drawing/2014/main" id="{242B3A84-9652-3BC9-3AC6-E2652E27EEAF}"/>
              </a:ext>
            </a:extLst>
          </p:cNvPr>
          <p:cNvCxnSpPr>
            <a:cxnSpLocks/>
          </p:cNvCxnSpPr>
          <p:nvPr/>
        </p:nvCxnSpPr>
        <p:spPr>
          <a:xfrm>
            <a:off x="7988476" y="3813348"/>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37" name="TextBox 436">
            <a:extLst>
              <a:ext uri="{FF2B5EF4-FFF2-40B4-BE49-F238E27FC236}">
                <a16:creationId xmlns:a16="http://schemas.microsoft.com/office/drawing/2014/main" id="{25CB1221-EADA-299A-23B9-1C05464D470D}"/>
              </a:ext>
            </a:extLst>
          </p:cNvPr>
          <p:cNvSpPr txBox="1"/>
          <p:nvPr/>
        </p:nvSpPr>
        <p:spPr>
          <a:xfrm>
            <a:off x="7788709" y="4015804"/>
            <a:ext cx="176330" cy="153888"/>
          </a:xfrm>
          <a:prstGeom prst="rect">
            <a:avLst/>
          </a:prstGeom>
          <a:noFill/>
        </p:spPr>
        <p:txBody>
          <a:bodyPr wrap="none" lIns="0" tIns="0" rIns="0" bIns="0" rtlCol="0">
            <a:spAutoFit/>
          </a:bodyPr>
          <a:lstStyle/>
          <a:p>
            <a:pPr algn="r"/>
            <a:r>
              <a:rPr lang="en-GB" sz="1000" noProof="0" dirty="0">
                <a:effectLst/>
                <a:latin typeface="Arial" panose="020B0604020202020204" pitchFamily="34" charset="0"/>
                <a:cs typeface="Arial" panose="020B0604020202020204" pitchFamily="34" charset="0"/>
              </a:rPr>
              <a:t>3.0</a:t>
            </a:r>
          </a:p>
        </p:txBody>
      </p:sp>
      <p:cxnSp>
        <p:nvCxnSpPr>
          <p:cNvPr id="438" name="Straight Connector 437">
            <a:extLst>
              <a:ext uri="{FF2B5EF4-FFF2-40B4-BE49-F238E27FC236}">
                <a16:creationId xmlns:a16="http://schemas.microsoft.com/office/drawing/2014/main" id="{1DB44975-78BD-41C4-7758-B9F6CF9E13C0}"/>
              </a:ext>
            </a:extLst>
          </p:cNvPr>
          <p:cNvCxnSpPr>
            <a:cxnSpLocks/>
          </p:cNvCxnSpPr>
          <p:nvPr/>
        </p:nvCxnSpPr>
        <p:spPr>
          <a:xfrm>
            <a:off x="7988476" y="4092748"/>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39" name="TextBox 438">
            <a:extLst>
              <a:ext uri="{FF2B5EF4-FFF2-40B4-BE49-F238E27FC236}">
                <a16:creationId xmlns:a16="http://schemas.microsoft.com/office/drawing/2014/main" id="{2E4CA6F8-C9ED-D4C4-7EB4-FBE7E3B1CE67}"/>
              </a:ext>
            </a:extLst>
          </p:cNvPr>
          <p:cNvSpPr txBox="1"/>
          <p:nvPr/>
        </p:nvSpPr>
        <p:spPr>
          <a:xfrm>
            <a:off x="7788709" y="4580111"/>
            <a:ext cx="176330" cy="153888"/>
          </a:xfrm>
          <a:prstGeom prst="rect">
            <a:avLst/>
          </a:prstGeom>
          <a:noFill/>
        </p:spPr>
        <p:txBody>
          <a:bodyPr wrap="none" lIns="0" tIns="0" rIns="0" bIns="0" rtlCol="0">
            <a:spAutoFit/>
          </a:bodyPr>
          <a:lstStyle/>
          <a:p>
            <a:pPr algn="r"/>
            <a:r>
              <a:rPr lang="en-GB" sz="1000" noProof="0" dirty="0">
                <a:effectLst/>
                <a:latin typeface="Arial" panose="020B0604020202020204" pitchFamily="34" charset="0"/>
                <a:cs typeface="Arial" panose="020B0604020202020204" pitchFamily="34" charset="0"/>
              </a:rPr>
              <a:t>2.0</a:t>
            </a:r>
          </a:p>
        </p:txBody>
      </p:sp>
      <p:cxnSp>
        <p:nvCxnSpPr>
          <p:cNvPr id="440" name="Straight Connector 439">
            <a:extLst>
              <a:ext uri="{FF2B5EF4-FFF2-40B4-BE49-F238E27FC236}">
                <a16:creationId xmlns:a16="http://schemas.microsoft.com/office/drawing/2014/main" id="{695A2097-2DA4-3883-F75F-9079A92AB55D}"/>
              </a:ext>
            </a:extLst>
          </p:cNvPr>
          <p:cNvCxnSpPr>
            <a:cxnSpLocks/>
          </p:cNvCxnSpPr>
          <p:nvPr/>
        </p:nvCxnSpPr>
        <p:spPr>
          <a:xfrm>
            <a:off x="7988476" y="4651423"/>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44" name="Straight Connector 443">
            <a:extLst>
              <a:ext uri="{FF2B5EF4-FFF2-40B4-BE49-F238E27FC236}">
                <a16:creationId xmlns:a16="http://schemas.microsoft.com/office/drawing/2014/main" id="{93F2C171-3C83-DE1B-3D99-D04421E794F1}"/>
              </a:ext>
            </a:extLst>
          </p:cNvPr>
          <p:cNvCxnSpPr>
            <a:cxnSpLocks/>
          </p:cNvCxnSpPr>
          <p:nvPr/>
        </p:nvCxnSpPr>
        <p:spPr>
          <a:xfrm>
            <a:off x="10158925" y="2547779"/>
            <a:ext cx="214118" cy="0"/>
          </a:xfrm>
          <a:prstGeom prst="line">
            <a:avLst/>
          </a:prstGeom>
          <a:ln w="19050">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443" name="Oval 442">
            <a:extLst>
              <a:ext uri="{FF2B5EF4-FFF2-40B4-BE49-F238E27FC236}">
                <a16:creationId xmlns:a16="http://schemas.microsoft.com/office/drawing/2014/main" id="{A84EC04A-D03F-0AAF-F497-CDC027D48328}"/>
              </a:ext>
            </a:extLst>
          </p:cNvPr>
          <p:cNvSpPr/>
          <p:nvPr/>
        </p:nvSpPr>
        <p:spPr>
          <a:xfrm>
            <a:off x="10233676" y="2515471"/>
            <a:ext cx="64616" cy="64616"/>
          </a:xfrm>
          <a:prstGeom prst="ellipse">
            <a:avLst/>
          </a:prstGeom>
          <a:solidFill>
            <a:schemeClr val="accent1"/>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cxnSp>
        <p:nvCxnSpPr>
          <p:cNvPr id="445" name="Straight Connector 444">
            <a:extLst>
              <a:ext uri="{FF2B5EF4-FFF2-40B4-BE49-F238E27FC236}">
                <a16:creationId xmlns:a16="http://schemas.microsoft.com/office/drawing/2014/main" id="{004772E1-B872-75BE-DA79-36AE93AABA03}"/>
              </a:ext>
            </a:extLst>
          </p:cNvPr>
          <p:cNvCxnSpPr>
            <a:cxnSpLocks/>
          </p:cNvCxnSpPr>
          <p:nvPr/>
        </p:nvCxnSpPr>
        <p:spPr>
          <a:xfrm>
            <a:off x="10158925" y="2741454"/>
            <a:ext cx="214118" cy="0"/>
          </a:xfrm>
          <a:prstGeom prst="line">
            <a:avLst/>
          </a:prstGeom>
          <a:ln w="19050">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446" name="Oval 445">
            <a:extLst>
              <a:ext uri="{FF2B5EF4-FFF2-40B4-BE49-F238E27FC236}">
                <a16:creationId xmlns:a16="http://schemas.microsoft.com/office/drawing/2014/main" id="{D8BAEDA9-9041-8E95-6B03-E03F0C55086C}"/>
              </a:ext>
            </a:extLst>
          </p:cNvPr>
          <p:cNvSpPr/>
          <p:nvPr/>
        </p:nvSpPr>
        <p:spPr>
          <a:xfrm>
            <a:off x="10233676" y="2709146"/>
            <a:ext cx="64616" cy="64616"/>
          </a:xfrm>
          <a:prstGeom prst="ellipse">
            <a:avLst/>
          </a:prstGeom>
          <a:solidFill>
            <a:schemeClr val="accent6"/>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grpSp>
        <p:nvGrpSpPr>
          <p:cNvPr id="451" name="Group 450">
            <a:extLst>
              <a:ext uri="{FF2B5EF4-FFF2-40B4-BE49-F238E27FC236}">
                <a16:creationId xmlns:a16="http://schemas.microsoft.com/office/drawing/2014/main" id="{2A26B23E-61B0-7EF0-5BFC-68B1C9DFA6C4}"/>
              </a:ext>
            </a:extLst>
          </p:cNvPr>
          <p:cNvGrpSpPr/>
          <p:nvPr/>
        </p:nvGrpSpPr>
        <p:grpSpPr>
          <a:xfrm rot="16200000">
            <a:off x="8138761" y="4220777"/>
            <a:ext cx="360000" cy="80838"/>
            <a:chOff x="8766525" y="2389312"/>
            <a:chExt cx="276225" cy="80838"/>
          </a:xfrm>
        </p:grpSpPr>
        <p:cxnSp>
          <p:nvCxnSpPr>
            <p:cNvPr id="452" name="Straight Connector 451">
              <a:extLst>
                <a:ext uri="{FF2B5EF4-FFF2-40B4-BE49-F238E27FC236}">
                  <a16:creationId xmlns:a16="http://schemas.microsoft.com/office/drawing/2014/main" id="{F133624F-7A05-F04C-A9A8-6171A91E029F}"/>
                </a:ext>
              </a:extLst>
            </p:cNvPr>
            <p:cNvCxnSpPr>
              <a:cxnSpLocks/>
            </p:cNvCxnSpPr>
            <p:nvPr/>
          </p:nvCxnSpPr>
          <p:spPr>
            <a:xfrm flipV="1">
              <a:off x="8766525" y="2389312"/>
              <a:ext cx="0" cy="80838"/>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453" name="Straight Connector 452">
              <a:extLst>
                <a:ext uri="{FF2B5EF4-FFF2-40B4-BE49-F238E27FC236}">
                  <a16:creationId xmlns:a16="http://schemas.microsoft.com/office/drawing/2014/main" id="{27B85605-CFDC-4AB9-6927-3BBDDEA67361}"/>
                </a:ext>
              </a:extLst>
            </p:cNvPr>
            <p:cNvCxnSpPr>
              <a:cxnSpLocks/>
            </p:cNvCxnSpPr>
            <p:nvPr/>
          </p:nvCxnSpPr>
          <p:spPr>
            <a:xfrm flipV="1">
              <a:off x="9042750" y="2389312"/>
              <a:ext cx="0" cy="80838"/>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454" name="Straight Connector 453">
              <a:extLst>
                <a:ext uri="{FF2B5EF4-FFF2-40B4-BE49-F238E27FC236}">
                  <a16:creationId xmlns:a16="http://schemas.microsoft.com/office/drawing/2014/main" id="{20E0A693-52CF-6E63-2620-FE2D2EED3F3E}"/>
                </a:ext>
              </a:extLst>
            </p:cNvPr>
            <p:cNvCxnSpPr>
              <a:cxnSpLocks/>
            </p:cNvCxnSpPr>
            <p:nvPr/>
          </p:nvCxnSpPr>
          <p:spPr>
            <a:xfrm flipH="1">
              <a:off x="8766525" y="2429731"/>
              <a:ext cx="275875" cy="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grpSp>
      <p:grpSp>
        <p:nvGrpSpPr>
          <p:cNvPr id="459" name="Group 458">
            <a:extLst>
              <a:ext uri="{FF2B5EF4-FFF2-40B4-BE49-F238E27FC236}">
                <a16:creationId xmlns:a16="http://schemas.microsoft.com/office/drawing/2014/main" id="{30C7C356-1B5E-E2B2-E190-790CC085726A}"/>
              </a:ext>
            </a:extLst>
          </p:cNvPr>
          <p:cNvGrpSpPr/>
          <p:nvPr/>
        </p:nvGrpSpPr>
        <p:grpSpPr>
          <a:xfrm rot="16200000">
            <a:off x="9180876" y="4956793"/>
            <a:ext cx="370800" cy="80838"/>
            <a:chOff x="8766525" y="2389312"/>
            <a:chExt cx="276225" cy="80838"/>
          </a:xfrm>
        </p:grpSpPr>
        <p:cxnSp>
          <p:nvCxnSpPr>
            <p:cNvPr id="460" name="Straight Connector 459">
              <a:extLst>
                <a:ext uri="{FF2B5EF4-FFF2-40B4-BE49-F238E27FC236}">
                  <a16:creationId xmlns:a16="http://schemas.microsoft.com/office/drawing/2014/main" id="{B5E06F38-0071-688B-B800-E8EC62A69C3F}"/>
                </a:ext>
              </a:extLst>
            </p:cNvPr>
            <p:cNvCxnSpPr>
              <a:cxnSpLocks/>
            </p:cNvCxnSpPr>
            <p:nvPr/>
          </p:nvCxnSpPr>
          <p:spPr>
            <a:xfrm flipV="1">
              <a:off x="8766525" y="2389312"/>
              <a:ext cx="0" cy="80838"/>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461" name="Straight Connector 460">
              <a:extLst>
                <a:ext uri="{FF2B5EF4-FFF2-40B4-BE49-F238E27FC236}">
                  <a16:creationId xmlns:a16="http://schemas.microsoft.com/office/drawing/2014/main" id="{BCB2949B-0262-5D4E-58F3-5734FCED42CD}"/>
                </a:ext>
              </a:extLst>
            </p:cNvPr>
            <p:cNvCxnSpPr>
              <a:cxnSpLocks/>
            </p:cNvCxnSpPr>
            <p:nvPr/>
          </p:nvCxnSpPr>
          <p:spPr>
            <a:xfrm flipV="1">
              <a:off x="9042750" y="2389312"/>
              <a:ext cx="0" cy="80838"/>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462" name="Straight Connector 461">
              <a:extLst>
                <a:ext uri="{FF2B5EF4-FFF2-40B4-BE49-F238E27FC236}">
                  <a16:creationId xmlns:a16="http://schemas.microsoft.com/office/drawing/2014/main" id="{86B904F3-5CB8-BA26-8C2D-EE8087EFFCAC}"/>
                </a:ext>
              </a:extLst>
            </p:cNvPr>
            <p:cNvCxnSpPr>
              <a:cxnSpLocks/>
            </p:cNvCxnSpPr>
            <p:nvPr/>
          </p:nvCxnSpPr>
          <p:spPr>
            <a:xfrm flipH="1">
              <a:off x="8766525" y="2429731"/>
              <a:ext cx="275875" cy="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grpSp>
      <p:grpSp>
        <p:nvGrpSpPr>
          <p:cNvPr id="467" name="Group 466">
            <a:extLst>
              <a:ext uri="{FF2B5EF4-FFF2-40B4-BE49-F238E27FC236}">
                <a16:creationId xmlns:a16="http://schemas.microsoft.com/office/drawing/2014/main" id="{2F6FA03E-5928-B6A7-91ED-CC36F5452F5B}"/>
              </a:ext>
            </a:extLst>
          </p:cNvPr>
          <p:cNvGrpSpPr/>
          <p:nvPr/>
        </p:nvGrpSpPr>
        <p:grpSpPr>
          <a:xfrm rot="16200000">
            <a:off x="9716501" y="5122922"/>
            <a:ext cx="360000" cy="80838"/>
            <a:chOff x="8766525" y="2389312"/>
            <a:chExt cx="276225" cy="80838"/>
          </a:xfrm>
        </p:grpSpPr>
        <p:cxnSp>
          <p:nvCxnSpPr>
            <p:cNvPr id="468" name="Straight Connector 467">
              <a:extLst>
                <a:ext uri="{FF2B5EF4-FFF2-40B4-BE49-F238E27FC236}">
                  <a16:creationId xmlns:a16="http://schemas.microsoft.com/office/drawing/2014/main" id="{83EB630F-ECFB-8990-21DD-51843ECC3540}"/>
                </a:ext>
              </a:extLst>
            </p:cNvPr>
            <p:cNvCxnSpPr>
              <a:cxnSpLocks/>
            </p:cNvCxnSpPr>
            <p:nvPr/>
          </p:nvCxnSpPr>
          <p:spPr>
            <a:xfrm flipV="1">
              <a:off x="8766525" y="2389312"/>
              <a:ext cx="0" cy="80838"/>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469" name="Straight Connector 468">
              <a:extLst>
                <a:ext uri="{FF2B5EF4-FFF2-40B4-BE49-F238E27FC236}">
                  <a16:creationId xmlns:a16="http://schemas.microsoft.com/office/drawing/2014/main" id="{EE29E63F-4C93-AA7A-A1BA-54CE14FB3135}"/>
                </a:ext>
              </a:extLst>
            </p:cNvPr>
            <p:cNvCxnSpPr>
              <a:cxnSpLocks/>
            </p:cNvCxnSpPr>
            <p:nvPr/>
          </p:nvCxnSpPr>
          <p:spPr>
            <a:xfrm flipV="1">
              <a:off x="9042750" y="2389312"/>
              <a:ext cx="0" cy="80838"/>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470" name="Straight Connector 469">
              <a:extLst>
                <a:ext uri="{FF2B5EF4-FFF2-40B4-BE49-F238E27FC236}">
                  <a16:creationId xmlns:a16="http://schemas.microsoft.com/office/drawing/2014/main" id="{E4F42B39-FFD9-769A-6A14-58B2096E5B7D}"/>
                </a:ext>
              </a:extLst>
            </p:cNvPr>
            <p:cNvCxnSpPr>
              <a:cxnSpLocks/>
            </p:cNvCxnSpPr>
            <p:nvPr/>
          </p:nvCxnSpPr>
          <p:spPr>
            <a:xfrm flipH="1">
              <a:off x="8766525" y="2429731"/>
              <a:ext cx="275875" cy="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grpSp>
      <p:sp>
        <p:nvSpPr>
          <p:cNvPr id="471" name="TextBox 470">
            <a:extLst>
              <a:ext uri="{FF2B5EF4-FFF2-40B4-BE49-F238E27FC236}">
                <a16:creationId xmlns:a16="http://schemas.microsoft.com/office/drawing/2014/main" id="{2422214B-C25D-9063-FD9C-B8CF15D620D5}"/>
              </a:ext>
            </a:extLst>
          </p:cNvPr>
          <p:cNvSpPr txBox="1"/>
          <p:nvPr/>
        </p:nvSpPr>
        <p:spPr>
          <a:xfrm>
            <a:off x="10439679" y="3832816"/>
            <a:ext cx="849592" cy="153888"/>
          </a:xfrm>
          <a:prstGeom prst="rect">
            <a:avLst/>
          </a:prstGeom>
          <a:noFill/>
        </p:spPr>
        <p:txBody>
          <a:bodyPr wrap="none" lIns="0" tIns="0" rIns="0" bIns="0" rtlCol="0">
            <a:spAutoFit/>
          </a:bodyPr>
          <a:lstStyle/>
          <a:p>
            <a:r>
              <a:rPr lang="en-GB" sz="1000" noProof="0" dirty="0">
                <a:effectLst/>
                <a:latin typeface="Arial" panose="020B0604020202020204" pitchFamily="34" charset="0"/>
                <a:cs typeface="Arial" panose="020B0604020202020204" pitchFamily="34" charset="0"/>
              </a:rPr>
              <a:t>Spironolactone</a:t>
            </a:r>
          </a:p>
        </p:txBody>
      </p:sp>
      <p:sp>
        <p:nvSpPr>
          <p:cNvPr id="472" name="TextBox 471">
            <a:extLst>
              <a:ext uri="{FF2B5EF4-FFF2-40B4-BE49-F238E27FC236}">
                <a16:creationId xmlns:a16="http://schemas.microsoft.com/office/drawing/2014/main" id="{116BEF3E-6477-E5AC-3D6A-ABE159B345CD}"/>
              </a:ext>
            </a:extLst>
          </p:cNvPr>
          <p:cNvSpPr txBox="1"/>
          <p:nvPr/>
        </p:nvSpPr>
        <p:spPr>
          <a:xfrm>
            <a:off x="10439679" y="4029666"/>
            <a:ext cx="682879" cy="153888"/>
          </a:xfrm>
          <a:prstGeom prst="rect">
            <a:avLst/>
          </a:prstGeom>
          <a:noFill/>
        </p:spPr>
        <p:txBody>
          <a:bodyPr wrap="none" lIns="0" tIns="0" rIns="0" bIns="0" rtlCol="0">
            <a:spAutoFit/>
          </a:bodyPr>
          <a:lstStyle/>
          <a:p>
            <a:r>
              <a:rPr lang="en-GB" sz="1000" noProof="0" dirty="0">
                <a:effectLst/>
                <a:latin typeface="Arial" panose="020B0604020202020204" pitchFamily="34" charset="0"/>
                <a:cs typeface="Arial" panose="020B0604020202020204" pitchFamily="34" charset="0"/>
              </a:rPr>
              <a:t>Doxycycline</a:t>
            </a:r>
          </a:p>
        </p:txBody>
      </p:sp>
      <p:cxnSp>
        <p:nvCxnSpPr>
          <p:cNvPr id="473" name="Straight Connector 472">
            <a:extLst>
              <a:ext uri="{FF2B5EF4-FFF2-40B4-BE49-F238E27FC236}">
                <a16:creationId xmlns:a16="http://schemas.microsoft.com/office/drawing/2014/main" id="{20E96C7E-2D25-5598-9758-82FD4080C489}"/>
              </a:ext>
            </a:extLst>
          </p:cNvPr>
          <p:cNvCxnSpPr>
            <a:cxnSpLocks/>
          </p:cNvCxnSpPr>
          <p:nvPr/>
        </p:nvCxnSpPr>
        <p:spPr>
          <a:xfrm>
            <a:off x="10158925" y="3917256"/>
            <a:ext cx="214118" cy="0"/>
          </a:xfrm>
          <a:prstGeom prst="line">
            <a:avLst/>
          </a:prstGeom>
          <a:ln w="1905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475" name="Straight Connector 474">
            <a:extLst>
              <a:ext uri="{FF2B5EF4-FFF2-40B4-BE49-F238E27FC236}">
                <a16:creationId xmlns:a16="http://schemas.microsoft.com/office/drawing/2014/main" id="{6E8F4739-73CA-1138-3442-C17EC3E3FB5A}"/>
              </a:ext>
            </a:extLst>
          </p:cNvPr>
          <p:cNvCxnSpPr>
            <a:cxnSpLocks/>
          </p:cNvCxnSpPr>
          <p:nvPr/>
        </p:nvCxnSpPr>
        <p:spPr>
          <a:xfrm>
            <a:off x="10158925" y="4110931"/>
            <a:ext cx="214118" cy="0"/>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grpSp>
        <p:nvGrpSpPr>
          <p:cNvPr id="481" name="Group 480">
            <a:extLst>
              <a:ext uri="{FF2B5EF4-FFF2-40B4-BE49-F238E27FC236}">
                <a16:creationId xmlns:a16="http://schemas.microsoft.com/office/drawing/2014/main" id="{52AD043D-281E-AF51-2544-E104B0F88C79}"/>
              </a:ext>
            </a:extLst>
          </p:cNvPr>
          <p:cNvGrpSpPr/>
          <p:nvPr/>
        </p:nvGrpSpPr>
        <p:grpSpPr>
          <a:xfrm rot="16200000">
            <a:off x="10240376" y="5345812"/>
            <a:ext cx="360000" cy="80838"/>
            <a:chOff x="8766525" y="2389312"/>
            <a:chExt cx="276225" cy="80838"/>
          </a:xfrm>
        </p:grpSpPr>
        <p:cxnSp>
          <p:nvCxnSpPr>
            <p:cNvPr id="482" name="Straight Connector 481">
              <a:extLst>
                <a:ext uri="{FF2B5EF4-FFF2-40B4-BE49-F238E27FC236}">
                  <a16:creationId xmlns:a16="http://schemas.microsoft.com/office/drawing/2014/main" id="{80C13F04-E247-FA35-4A6A-872D9CF67F1B}"/>
                </a:ext>
              </a:extLst>
            </p:cNvPr>
            <p:cNvCxnSpPr>
              <a:cxnSpLocks/>
            </p:cNvCxnSpPr>
            <p:nvPr/>
          </p:nvCxnSpPr>
          <p:spPr>
            <a:xfrm flipV="1">
              <a:off x="8766525" y="2389312"/>
              <a:ext cx="0" cy="80838"/>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483" name="Straight Connector 482">
              <a:extLst>
                <a:ext uri="{FF2B5EF4-FFF2-40B4-BE49-F238E27FC236}">
                  <a16:creationId xmlns:a16="http://schemas.microsoft.com/office/drawing/2014/main" id="{91E3A5BE-8B3C-47DA-8F4A-ED8E8E5B0D9F}"/>
                </a:ext>
              </a:extLst>
            </p:cNvPr>
            <p:cNvCxnSpPr>
              <a:cxnSpLocks/>
            </p:cNvCxnSpPr>
            <p:nvPr/>
          </p:nvCxnSpPr>
          <p:spPr>
            <a:xfrm flipV="1">
              <a:off x="9042750" y="2389312"/>
              <a:ext cx="0" cy="80838"/>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484" name="Straight Connector 483">
              <a:extLst>
                <a:ext uri="{FF2B5EF4-FFF2-40B4-BE49-F238E27FC236}">
                  <a16:creationId xmlns:a16="http://schemas.microsoft.com/office/drawing/2014/main" id="{28D5D288-F375-4E2D-EF5A-5D29198614AC}"/>
                </a:ext>
              </a:extLst>
            </p:cNvPr>
            <p:cNvCxnSpPr>
              <a:cxnSpLocks/>
            </p:cNvCxnSpPr>
            <p:nvPr/>
          </p:nvCxnSpPr>
          <p:spPr>
            <a:xfrm flipH="1">
              <a:off x="8766525" y="2429731"/>
              <a:ext cx="275875" cy="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grpSp>
      <p:grpSp>
        <p:nvGrpSpPr>
          <p:cNvPr id="489" name="Group 488">
            <a:extLst>
              <a:ext uri="{FF2B5EF4-FFF2-40B4-BE49-F238E27FC236}">
                <a16:creationId xmlns:a16="http://schemas.microsoft.com/office/drawing/2014/main" id="{AF884C58-D94F-E374-1CB0-8D77ADDE54BA}"/>
              </a:ext>
            </a:extLst>
          </p:cNvPr>
          <p:cNvGrpSpPr/>
          <p:nvPr/>
        </p:nvGrpSpPr>
        <p:grpSpPr>
          <a:xfrm rot="16200000">
            <a:off x="10767426" y="5347614"/>
            <a:ext cx="360000" cy="80838"/>
            <a:chOff x="8766525" y="2389312"/>
            <a:chExt cx="276225" cy="80838"/>
          </a:xfrm>
        </p:grpSpPr>
        <p:cxnSp>
          <p:nvCxnSpPr>
            <p:cNvPr id="490" name="Straight Connector 489">
              <a:extLst>
                <a:ext uri="{FF2B5EF4-FFF2-40B4-BE49-F238E27FC236}">
                  <a16:creationId xmlns:a16="http://schemas.microsoft.com/office/drawing/2014/main" id="{E5E65082-CFDD-7748-DC7E-9C39A4C1575E}"/>
                </a:ext>
              </a:extLst>
            </p:cNvPr>
            <p:cNvCxnSpPr>
              <a:cxnSpLocks/>
            </p:cNvCxnSpPr>
            <p:nvPr/>
          </p:nvCxnSpPr>
          <p:spPr>
            <a:xfrm flipV="1">
              <a:off x="8766525" y="2389312"/>
              <a:ext cx="0" cy="80838"/>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491" name="Straight Connector 490">
              <a:extLst>
                <a:ext uri="{FF2B5EF4-FFF2-40B4-BE49-F238E27FC236}">
                  <a16:creationId xmlns:a16="http://schemas.microsoft.com/office/drawing/2014/main" id="{C8640B4B-A327-6CA5-CAD9-85B8FFE9FBC0}"/>
                </a:ext>
              </a:extLst>
            </p:cNvPr>
            <p:cNvCxnSpPr>
              <a:cxnSpLocks/>
            </p:cNvCxnSpPr>
            <p:nvPr/>
          </p:nvCxnSpPr>
          <p:spPr>
            <a:xfrm flipV="1">
              <a:off x="9042750" y="2389312"/>
              <a:ext cx="0" cy="80838"/>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492" name="Straight Connector 491">
              <a:extLst>
                <a:ext uri="{FF2B5EF4-FFF2-40B4-BE49-F238E27FC236}">
                  <a16:creationId xmlns:a16="http://schemas.microsoft.com/office/drawing/2014/main" id="{528594DE-031F-830B-C563-CA35EACA9F66}"/>
                </a:ext>
              </a:extLst>
            </p:cNvPr>
            <p:cNvCxnSpPr>
              <a:cxnSpLocks/>
            </p:cNvCxnSpPr>
            <p:nvPr/>
          </p:nvCxnSpPr>
          <p:spPr>
            <a:xfrm flipH="1">
              <a:off x="8766525" y="2429731"/>
              <a:ext cx="275875" cy="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grpSp>
      <p:sp>
        <p:nvSpPr>
          <p:cNvPr id="493" name="Freeform 492">
            <a:extLst>
              <a:ext uri="{FF2B5EF4-FFF2-40B4-BE49-F238E27FC236}">
                <a16:creationId xmlns:a16="http://schemas.microsoft.com/office/drawing/2014/main" id="{3BE966E3-6CE1-2477-6F41-CB24B2CF0FD0}"/>
              </a:ext>
            </a:extLst>
          </p:cNvPr>
          <p:cNvSpPr/>
          <p:nvPr/>
        </p:nvSpPr>
        <p:spPr>
          <a:xfrm>
            <a:off x="8318500" y="4266715"/>
            <a:ext cx="2632075" cy="1127125"/>
          </a:xfrm>
          <a:custGeom>
            <a:avLst/>
            <a:gdLst>
              <a:gd name="connsiteX0" fmla="*/ 0 w 2632075"/>
              <a:gd name="connsiteY0" fmla="*/ 0 h 1127125"/>
              <a:gd name="connsiteX1" fmla="*/ 523875 w 2632075"/>
              <a:gd name="connsiteY1" fmla="*/ 393700 h 1127125"/>
              <a:gd name="connsiteX2" fmla="*/ 1050925 w 2632075"/>
              <a:gd name="connsiteY2" fmla="*/ 733425 h 1127125"/>
              <a:gd name="connsiteX3" fmla="*/ 1581150 w 2632075"/>
              <a:gd name="connsiteY3" fmla="*/ 904875 h 1127125"/>
              <a:gd name="connsiteX4" fmla="*/ 2105025 w 2632075"/>
              <a:gd name="connsiteY4" fmla="*/ 1127125 h 1127125"/>
              <a:gd name="connsiteX5" fmla="*/ 2632075 w 2632075"/>
              <a:gd name="connsiteY5" fmla="*/ 1127125 h 1127125"/>
              <a:gd name="connsiteX6" fmla="*/ 2632075 w 2632075"/>
              <a:gd name="connsiteY6" fmla="*/ 1127125 h 112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2075" h="1127125">
                <a:moveTo>
                  <a:pt x="0" y="0"/>
                </a:moveTo>
                <a:lnTo>
                  <a:pt x="523875" y="393700"/>
                </a:lnTo>
                <a:lnTo>
                  <a:pt x="1050925" y="733425"/>
                </a:lnTo>
                <a:lnTo>
                  <a:pt x="1581150" y="904875"/>
                </a:lnTo>
                <a:lnTo>
                  <a:pt x="2105025" y="1127125"/>
                </a:lnTo>
                <a:lnTo>
                  <a:pt x="2632075" y="1127125"/>
                </a:lnTo>
                <a:lnTo>
                  <a:pt x="2632075" y="1127125"/>
                </a:lnTo>
              </a:path>
            </a:pathLst>
          </a:cu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cxnSp>
        <p:nvCxnSpPr>
          <p:cNvPr id="198" name="Straight Connector 197">
            <a:extLst>
              <a:ext uri="{FF2B5EF4-FFF2-40B4-BE49-F238E27FC236}">
                <a16:creationId xmlns:a16="http://schemas.microsoft.com/office/drawing/2014/main" id="{B0FC767B-CCFC-6DD2-13D9-16EB5CD19C20}"/>
              </a:ext>
            </a:extLst>
          </p:cNvPr>
          <p:cNvCxnSpPr>
            <a:cxnSpLocks/>
          </p:cNvCxnSpPr>
          <p:nvPr/>
        </p:nvCxnSpPr>
        <p:spPr>
          <a:xfrm>
            <a:off x="7988476" y="2011032"/>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61" name="Oval 260">
            <a:extLst>
              <a:ext uri="{FF2B5EF4-FFF2-40B4-BE49-F238E27FC236}">
                <a16:creationId xmlns:a16="http://schemas.microsoft.com/office/drawing/2014/main" id="{5FCA0DEF-910C-9D0C-3F54-D92B2AF25135}"/>
              </a:ext>
            </a:extLst>
          </p:cNvPr>
          <p:cNvSpPr/>
          <p:nvPr/>
        </p:nvSpPr>
        <p:spPr>
          <a:xfrm>
            <a:off x="8268892" y="2086847"/>
            <a:ext cx="64616" cy="64616"/>
          </a:xfrm>
          <a:prstGeom prst="ellipse">
            <a:avLst/>
          </a:prstGeom>
          <a:solidFill>
            <a:schemeClr val="accent1"/>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grpSp>
        <p:nvGrpSpPr>
          <p:cNvPr id="266" name="Group 265">
            <a:extLst>
              <a:ext uri="{FF2B5EF4-FFF2-40B4-BE49-F238E27FC236}">
                <a16:creationId xmlns:a16="http://schemas.microsoft.com/office/drawing/2014/main" id="{3D7374D6-D5B2-8C58-C894-9333309674E1}"/>
              </a:ext>
            </a:extLst>
          </p:cNvPr>
          <p:cNvGrpSpPr/>
          <p:nvPr/>
        </p:nvGrpSpPr>
        <p:grpSpPr>
          <a:xfrm rot="16200000">
            <a:off x="8239182" y="2081755"/>
            <a:ext cx="122400" cy="79200"/>
            <a:chOff x="8766525" y="2389312"/>
            <a:chExt cx="276225" cy="80838"/>
          </a:xfrm>
        </p:grpSpPr>
        <p:cxnSp>
          <p:nvCxnSpPr>
            <p:cNvPr id="267" name="Straight Connector 266">
              <a:extLst>
                <a:ext uri="{FF2B5EF4-FFF2-40B4-BE49-F238E27FC236}">
                  <a16:creationId xmlns:a16="http://schemas.microsoft.com/office/drawing/2014/main" id="{181538C3-5408-AF0C-8E38-5162808CA149}"/>
                </a:ext>
              </a:extLst>
            </p:cNvPr>
            <p:cNvCxnSpPr>
              <a:cxnSpLocks/>
            </p:cNvCxnSpPr>
            <p:nvPr/>
          </p:nvCxnSpPr>
          <p:spPr>
            <a:xfrm flipV="1">
              <a:off x="8766525" y="2389312"/>
              <a:ext cx="0" cy="80838"/>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268" name="Straight Connector 267">
              <a:extLst>
                <a:ext uri="{FF2B5EF4-FFF2-40B4-BE49-F238E27FC236}">
                  <a16:creationId xmlns:a16="http://schemas.microsoft.com/office/drawing/2014/main" id="{9C728F32-31F8-F0BA-E0FC-7FA328829398}"/>
                </a:ext>
              </a:extLst>
            </p:cNvPr>
            <p:cNvCxnSpPr>
              <a:cxnSpLocks/>
            </p:cNvCxnSpPr>
            <p:nvPr/>
          </p:nvCxnSpPr>
          <p:spPr>
            <a:xfrm flipV="1">
              <a:off x="9042750" y="2389312"/>
              <a:ext cx="0" cy="80838"/>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269" name="Straight Connector 268">
              <a:extLst>
                <a:ext uri="{FF2B5EF4-FFF2-40B4-BE49-F238E27FC236}">
                  <a16:creationId xmlns:a16="http://schemas.microsoft.com/office/drawing/2014/main" id="{B4F15B93-BA7C-1607-45C2-51164B1FD7D7}"/>
                </a:ext>
              </a:extLst>
            </p:cNvPr>
            <p:cNvCxnSpPr>
              <a:cxnSpLocks/>
            </p:cNvCxnSpPr>
            <p:nvPr/>
          </p:nvCxnSpPr>
          <p:spPr>
            <a:xfrm flipH="1">
              <a:off x="8766525" y="2429731"/>
              <a:ext cx="275875"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370" name="Group 369">
            <a:extLst>
              <a:ext uri="{FF2B5EF4-FFF2-40B4-BE49-F238E27FC236}">
                <a16:creationId xmlns:a16="http://schemas.microsoft.com/office/drawing/2014/main" id="{F275C4EC-1923-AFB2-B256-2AE1E7F4FB41}"/>
              </a:ext>
            </a:extLst>
          </p:cNvPr>
          <p:cNvGrpSpPr/>
          <p:nvPr/>
        </p:nvGrpSpPr>
        <p:grpSpPr>
          <a:xfrm rot="16200000">
            <a:off x="8442406" y="4731944"/>
            <a:ext cx="792000" cy="79200"/>
            <a:chOff x="8766525" y="2389312"/>
            <a:chExt cx="276225" cy="80838"/>
          </a:xfrm>
        </p:grpSpPr>
        <p:cxnSp>
          <p:nvCxnSpPr>
            <p:cNvPr id="371" name="Straight Connector 370">
              <a:extLst>
                <a:ext uri="{FF2B5EF4-FFF2-40B4-BE49-F238E27FC236}">
                  <a16:creationId xmlns:a16="http://schemas.microsoft.com/office/drawing/2014/main" id="{22DD6120-5BE7-CAED-1415-A4E107332E35}"/>
                </a:ext>
              </a:extLst>
            </p:cNvPr>
            <p:cNvCxnSpPr>
              <a:cxnSpLocks/>
            </p:cNvCxnSpPr>
            <p:nvPr/>
          </p:nvCxnSpPr>
          <p:spPr>
            <a:xfrm flipV="1">
              <a:off x="8766525" y="2389312"/>
              <a:ext cx="0" cy="80838"/>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372" name="Straight Connector 371">
              <a:extLst>
                <a:ext uri="{FF2B5EF4-FFF2-40B4-BE49-F238E27FC236}">
                  <a16:creationId xmlns:a16="http://schemas.microsoft.com/office/drawing/2014/main" id="{CE78ABD6-0AAD-C6B1-D410-C82B62753364}"/>
                </a:ext>
              </a:extLst>
            </p:cNvPr>
            <p:cNvCxnSpPr>
              <a:cxnSpLocks/>
            </p:cNvCxnSpPr>
            <p:nvPr/>
          </p:nvCxnSpPr>
          <p:spPr>
            <a:xfrm flipV="1">
              <a:off x="9042750" y="2389312"/>
              <a:ext cx="0" cy="80838"/>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373" name="Straight Connector 372">
              <a:extLst>
                <a:ext uri="{FF2B5EF4-FFF2-40B4-BE49-F238E27FC236}">
                  <a16:creationId xmlns:a16="http://schemas.microsoft.com/office/drawing/2014/main" id="{95C05E0D-6423-65E7-5F21-A0E6BB3CF50D}"/>
                </a:ext>
              </a:extLst>
            </p:cNvPr>
            <p:cNvCxnSpPr>
              <a:cxnSpLocks/>
            </p:cNvCxnSpPr>
            <p:nvPr/>
          </p:nvCxnSpPr>
          <p:spPr>
            <a:xfrm flipH="1">
              <a:off x="8766525" y="2429731"/>
              <a:ext cx="275875"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447" name="Group 446">
            <a:extLst>
              <a:ext uri="{FF2B5EF4-FFF2-40B4-BE49-F238E27FC236}">
                <a16:creationId xmlns:a16="http://schemas.microsoft.com/office/drawing/2014/main" id="{16874B73-6EB9-855A-1EDE-767B0B9EB67F}"/>
              </a:ext>
            </a:extLst>
          </p:cNvPr>
          <p:cNvGrpSpPr/>
          <p:nvPr/>
        </p:nvGrpSpPr>
        <p:grpSpPr>
          <a:xfrm rot="16200000">
            <a:off x="8038941" y="4222024"/>
            <a:ext cx="558000" cy="79200"/>
            <a:chOff x="8766525" y="2389312"/>
            <a:chExt cx="276225" cy="80838"/>
          </a:xfrm>
        </p:grpSpPr>
        <p:cxnSp>
          <p:nvCxnSpPr>
            <p:cNvPr id="448" name="Straight Connector 447">
              <a:extLst>
                <a:ext uri="{FF2B5EF4-FFF2-40B4-BE49-F238E27FC236}">
                  <a16:creationId xmlns:a16="http://schemas.microsoft.com/office/drawing/2014/main" id="{15549239-F868-069A-BFBA-7CE51265D13A}"/>
                </a:ext>
              </a:extLst>
            </p:cNvPr>
            <p:cNvCxnSpPr>
              <a:cxnSpLocks/>
            </p:cNvCxnSpPr>
            <p:nvPr/>
          </p:nvCxnSpPr>
          <p:spPr>
            <a:xfrm flipV="1">
              <a:off x="8766525" y="2389312"/>
              <a:ext cx="0" cy="80838"/>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449" name="Straight Connector 448">
              <a:extLst>
                <a:ext uri="{FF2B5EF4-FFF2-40B4-BE49-F238E27FC236}">
                  <a16:creationId xmlns:a16="http://schemas.microsoft.com/office/drawing/2014/main" id="{BE43D0BA-B477-09CB-734B-87F4A097E02D}"/>
                </a:ext>
              </a:extLst>
            </p:cNvPr>
            <p:cNvCxnSpPr>
              <a:cxnSpLocks/>
            </p:cNvCxnSpPr>
            <p:nvPr/>
          </p:nvCxnSpPr>
          <p:spPr>
            <a:xfrm flipV="1">
              <a:off x="9042750" y="2389312"/>
              <a:ext cx="0" cy="80838"/>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450" name="Straight Connector 449">
              <a:extLst>
                <a:ext uri="{FF2B5EF4-FFF2-40B4-BE49-F238E27FC236}">
                  <a16:creationId xmlns:a16="http://schemas.microsoft.com/office/drawing/2014/main" id="{923D6915-1F20-FA6F-3F76-4CE9E92582CB}"/>
                </a:ext>
              </a:extLst>
            </p:cNvPr>
            <p:cNvCxnSpPr>
              <a:cxnSpLocks/>
            </p:cNvCxnSpPr>
            <p:nvPr/>
          </p:nvCxnSpPr>
          <p:spPr>
            <a:xfrm flipH="1">
              <a:off x="8766525" y="2429731"/>
              <a:ext cx="275875"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455" name="Group 454">
            <a:extLst>
              <a:ext uri="{FF2B5EF4-FFF2-40B4-BE49-F238E27FC236}">
                <a16:creationId xmlns:a16="http://schemas.microsoft.com/office/drawing/2014/main" id="{A373A792-2C34-52C6-E4FE-594AC3592B57}"/>
              </a:ext>
            </a:extLst>
          </p:cNvPr>
          <p:cNvGrpSpPr/>
          <p:nvPr/>
        </p:nvGrpSpPr>
        <p:grpSpPr>
          <a:xfrm rot="16200000">
            <a:off x="8915456" y="4846219"/>
            <a:ext cx="900000" cy="79200"/>
            <a:chOff x="8766525" y="2389312"/>
            <a:chExt cx="276225" cy="80838"/>
          </a:xfrm>
        </p:grpSpPr>
        <p:cxnSp>
          <p:nvCxnSpPr>
            <p:cNvPr id="456" name="Straight Connector 455">
              <a:extLst>
                <a:ext uri="{FF2B5EF4-FFF2-40B4-BE49-F238E27FC236}">
                  <a16:creationId xmlns:a16="http://schemas.microsoft.com/office/drawing/2014/main" id="{AC56D7FC-DABA-383B-D515-4FBA5CFF53CA}"/>
                </a:ext>
              </a:extLst>
            </p:cNvPr>
            <p:cNvCxnSpPr>
              <a:cxnSpLocks/>
            </p:cNvCxnSpPr>
            <p:nvPr/>
          </p:nvCxnSpPr>
          <p:spPr>
            <a:xfrm flipV="1">
              <a:off x="8766525" y="2389312"/>
              <a:ext cx="0" cy="80838"/>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457" name="Straight Connector 456">
              <a:extLst>
                <a:ext uri="{FF2B5EF4-FFF2-40B4-BE49-F238E27FC236}">
                  <a16:creationId xmlns:a16="http://schemas.microsoft.com/office/drawing/2014/main" id="{17458E8A-0B9B-D09C-8E37-79F279C1F753}"/>
                </a:ext>
              </a:extLst>
            </p:cNvPr>
            <p:cNvCxnSpPr>
              <a:cxnSpLocks/>
            </p:cNvCxnSpPr>
            <p:nvPr/>
          </p:nvCxnSpPr>
          <p:spPr>
            <a:xfrm flipV="1">
              <a:off x="9042750" y="2389312"/>
              <a:ext cx="0" cy="80838"/>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458" name="Straight Connector 457">
              <a:extLst>
                <a:ext uri="{FF2B5EF4-FFF2-40B4-BE49-F238E27FC236}">
                  <a16:creationId xmlns:a16="http://schemas.microsoft.com/office/drawing/2014/main" id="{3931213D-CFBF-D398-170A-B2E669597A9D}"/>
                </a:ext>
              </a:extLst>
            </p:cNvPr>
            <p:cNvCxnSpPr>
              <a:cxnSpLocks/>
            </p:cNvCxnSpPr>
            <p:nvPr/>
          </p:nvCxnSpPr>
          <p:spPr>
            <a:xfrm flipH="1">
              <a:off x="8766525" y="2429731"/>
              <a:ext cx="275875"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463" name="Group 462">
            <a:extLst>
              <a:ext uri="{FF2B5EF4-FFF2-40B4-BE49-F238E27FC236}">
                <a16:creationId xmlns:a16="http://schemas.microsoft.com/office/drawing/2014/main" id="{C8377ACA-2101-AB7B-E0CF-1ADFC5C0E27C}"/>
              </a:ext>
            </a:extLst>
          </p:cNvPr>
          <p:cNvGrpSpPr/>
          <p:nvPr/>
        </p:nvGrpSpPr>
        <p:grpSpPr>
          <a:xfrm rot="16200000">
            <a:off x="9386281" y="4843969"/>
            <a:ext cx="1018800" cy="79200"/>
            <a:chOff x="8766525" y="2389312"/>
            <a:chExt cx="276225" cy="80838"/>
          </a:xfrm>
        </p:grpSpPr>
        <p:cxnSp>
          <p:nvCxnSpPr>
            <p:cNvPr id="464" name="Straight Connector 463">
              <a:extLst>
                <a:ext uri="{FF2B5EF4-FFF2-40B4-BE49-F238E27FC236}">
                  <a16:creationId xmlns:a16="http://schemas.microsoft.com/office/drawing/2014/main" id="{0E8FDA64-5307-079F-F0FF-A4242C498DD0}"/>
                </a:ext>
              </a:extLst>
            </p:cNvPr>
            <p:cNvCxnSpPr>
              <a:cxnSpLocks/>
            </p:cNvCxnSpPr>
            <p:nvPr/>
          </p:nvCxnSpPr>
          <p:spPr>
            <a:xfrm flipV="1">
              <a:off x="8766525" y="2389312"/>
              <a:ext cx="0" cy="80838"/>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465" name="Straight Connector 464">
              <a:extLst>
                <a:ext uri="{FF2B5EF4-FFF2-40B4-BE49-F238E27FC236}">
                  <a16:creationId xmlns:a16="http://schemas.microsoft.com/office/drawing/2014/main" id="{98D08442-BD25-0759-C77F-E7AAA0943C38}"/>
                </a:ext>
              </a:extLst>
            </p:cNvPr>
            <p:cNvCxnSpPr>
              <a:cxnSpLocks/>
            </p:cNvCxnSpPr>
            <p:nvPr/>
          </p:nvCxnSpPr>
          <p:spPr>
            <a:xfrm flipV="1">
              <a:off x="9042750" y="2389312"/>
              <a:ext cx="0" cy="80838"/>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466" name="Straight Connector 465">
              <a:extLst>
                <a:ext uri="{FF2B5EF4-FFF2-40B4-BE49-F238E27FC236}">
                  <a16:creationId xmlns:a16="http://schemas.microsoft.com/office/drawing/2014/main" id="{9B5B331D-88DE-B0A6-2C9B-1493C7B727DF}"/>
                </a:ext>
              </a:extLst>
            </p:cNvPr>
            <p:cNvCxnSpPr>
              <a:cxnSpLocks/>
            </p:cNvCxnSpPr>
            <p:nvPr/>
          </p:nvCxnSpPr>
          <p:spPr>
            <a:xfrm flipH="1">
              <a:off x="8766525" y="2429731"/>
              <a:ext cx="275875"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477" name="Group 476">
            <a:extLst>
              <a:ext uri="{FF2B5EF4-FFF2-40B4-BE49-F238E27FC236}">
                <a16:creationId xmlns:a16="http://schemas.microsoft.com/office/drawing/2014/main" id="{4A246EEE-A1F0-17F1-D37E-3E62535D86C3}"/>
              </a:ext>
            </a:extLst>
          </p:cNvPr>
          <p:cNvGrpSpPr/>
          <p:nvPr/>
        </p:nvGrpSpPr>
        <p:grpSpPr>
          <a:xfrm rot="16200000">
            <a:off x="9910156" y="5123369"/>
            <a:ext cx="1018800" cy="79200"/>
            <a:chOff x="8766525" y="2389312"/>
            <a:chExt cx="276225" cy="80838"/>
          </a:xfrm>
        </p:grpSpPr>
        <p:cxnSp>
          <p:nvCxnSpPr>
            <p:cNvPr id="478" name="Straight Connector 477">
              <a:extLst>
                <a:ext uri="{FF2B5EF4-FFF2-40B4-BE49-F238E27FC236}">
                  <a16:creationId xmlns:a16="http://schemas.microsoft.com/office/drawing/2014/main" id="{7675DB4F-96A2-73A8-6753-D81E03E8F145}"/>
                </a:ext>
              </a:extLst>
            </p:cNvPr>
            <p:cNvCxnSpPr>
              <a:cxnSpLocks/>
            </p:cNvCxnSpPr>
            <p:nvPr/>
          </p:nvCxnSpPr>
          <p:spPr>
            <a:xfrm flipV="1">
              <a:off x="8766525" y="2389312"/>
              <a:ext cx="0" cy="80838"/>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479" name="Straight Connector 478">
              <a:extLst>
                <a:ext uri="{FF2B5EF4-FFF2-40B4-BE49-F238E27FC236}">
                  <a16:creationId xmlns:a16="http://schemas.microsoft.com/office/drawing/2014/main" id="{5D73549C-89EA-337B-2B65-C13CC64E60FF}"/>
                </a:ext>
              </a:extLst>
            </p:cNvPr>
            <p:cNvCxnSpPr>
              <a:cxnSpLocks/>
            </p:cNvCxnSpPr>
            <p:nvPr/>
          </p:nvCxnSpPr>
          <p:spPr>
            <a:xfrm flipV="1">
              <a:off x="9042750" y="2389312"/>
              <a:ext cx="0" cy="80838"/>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480" name="Straight Connector 479">
              <a:extLst>
                <a:ext uri="{FF2B5EF4-FFF2-40B4-BE49-F238E27FC236}">
                  <a16:creationId xmlns:a16="http://schemas.microsoft.com/office/drawing/2014/main" id="{9843A465-A2A7-BAC5-1114-FF2E0C59B63A}"/>
                </a:ext>
              </a:extLst>
            </p:cNvPr>
            <p:cNvCxnSpPr>
              <a:cxnSpLocks/>
            </p:cNvCxnSpPr>
            <p:nvPr/>
          </p:nvCxnSpPr>
          <p:spPr>
            <a:xfrm flipH="1">
              <a:off x="8766525" y="2429731"/>
              <a:ext cx="275875"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485" name="Group 484">
            <a:extLst>
              <a:ext uri="{FF2B5EF4-FFF2-40B4-BE49-F238E27FC236}">
                <a16:creationId xmlns:a16="http://schemas.microsoft.com/office/drawing/2014/main" id="{7230C00E-B08A-9EE8-FC8F-8A7D2DD7408B}"/>
              </a:ext>
            </a:extLst>
          </p:cNvPr>
          <p:cNvGrpSpPr/>
          <p:nvPr/>
        </p:nvGrpSpPr>
        <p:grpSpPr>
          <a:xfrm rot="16200000">
            <a:off x="10325606" y="5124422"/>
            <a:ext cx="1242000" cy="79200"/>
            <a:chOff x="8766525" y="2389312"/>
            <a:chExt cx="276225" cy="80838"/>
          </a:xfrm>
        </p:grpSpPr>
        <p:cxnSp>
          <p:nvCxnSpPr>
            <p:cNvPr id="487" name="Straight Connector 486">
              <a:extLst>
                <a:ext uri="{FF2B5EF4-FFF2-40B4-BE49-F238E27FC236}">
                  <a16:creationId xmlns:a16="http://schemas.microsoft.com/office/drawing/2014/main" id="{36B2AA88-BF83-4D9E-1690-75A337726774}"/>
                </a:ext>
              </a:extLst>
            </p:cNvPr>
            <p:cNvCxnSpPr>
              <a:cxnSpLocks/>
            </p:cNvCxnSpPr>
            <p:nvPr/>
          </p:nvCxnSpPr>
          <p:spPr>
            <a:xfrm flipV="1">
              <a:off x="9042750" y="2389312"/>
              <a:ext cx="0" cy="80838"/>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488" name="Straight Connector 487">
              <a:extLst>
                <a:ext uri="{FF2B5EF4-FFF2-40B4-BE49-F238E27FC236}">
                  <a16:creationId xmlns:a16="http://schemas.microsoft.com/office/drawing/2014/main" id="{599E012F-B1F7-1011-7D30-DF0BE91B4B38}"/>
                </a:ext>
              </a:extLst>
            </p:cNvPr>
            <p:cNvCxnSpPr>
              <a:cxnSpLocks/>
            </p:cNvCxnSpPr>
            <p:nvPr/>
          </p:nvCxnSpPr>
          <p:spPr>
            <a:xfrm flipH="1">
              <a:off x="8766525" y="2429731"/>
              <a:ext cx="275875"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sp>
        <p:nvSpPr>
          <p:cNvPr id="494" name="Freeform 493">
            <a:extLst>
              <a:ext uri="{FF2B5EF4-FFF2-40B4-BE49-F238E27FC236}">
                <a16:creationId xmlns:a16="http://schemas.microsoft.com/office/drawing/2014/main" id="{CDE1FF29-B9C9-7190-9A6C-7AC23810167C}"/>
              </a:ext>
            </a:extLst>
          </p:cNvPr>
          <p:cNvSpPr/>
          <p:nvPr/>
        </p:nvSpPr>
        <p:spPr>
          <a:xfrm>
            <a:off x="8318500" y="4266715"/>
            <a:ext cx="2632075" cy="904875"/>
          </a:xfrm>
          <a:custGeom>
            <a:avLst/>
            <a:gdLst>
              <a:gd name="connsiteX0" fmla="*/ 0 w 2632075"/>
              <a:gd name="connsiteY0" fmla="*/ 0 h 904875"/>
              <a:gd name="connsiteX1" fmla="*/ 527050 w 2632075"/>
              <a:gd name="connsiteY1" fmla="*/ 508000 h 904875"/>
              <a:gd name="connsiteX2" fmla="*/ 1047750 w 2632075"/>
              <a:gd name="connsiteY2" fmla="*/ 619125 h 904875"/>
              <a:gd name="connsiteX3" fmla="*/ 1574800 w 2632075"/>
              <a:gd name="connsiteY3" fmla="*/ 615950 h 904875"/>
              <a:gd name="connsiteX4" fmla="*/ 2101850 w 2632075"/>
              <a:gd name="connsiteY4" fmla="*/ 904875 h 904875"/>
              <a:gd name="connsiteX5" fmla="*/ 2632075 w 2632075"/>
              <a:gd name="connsiteY5" fmla="*/ 901700 h 90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32075" h="904875">
                <a:moveTo>
                  <a:pt x="0" y="0"/>
                </a:moveTo>
                <a:lnTo>
                  <a:pt x="527050" y="508000"/>
                </a:lnTo>
                <a:lnTo>
                  <a:pt x="1047750" y="619125"/>
                </a:lnTo>
                <a:lnTo>
                  <a:pt x="1574800" y="615950"/>
                </a:lnTo>
                <a:lnTo>
                  <a:pt x="2101850" y="904875"/>
                </a:lnTo>
                <a:lnTo>
                  <a:pt x="2632075" y="901700"/>
                </a:lnTo>
              </a:path>
            </a:pathLst>
          </a:custGeom>
          <a:noFill/>
          <a:ln w="190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cxnSp>
        <p:nvCxnSpPr>
          <p:cNvPr id="496" name="Straight Connector 495">
            <a:extLst>
              <a:ext uri="{FF2B5EF4-FFF2-40B4-BE49-F238E27FC236}">
                <a16:creationId xmlns:a16="http://schemas.microsoft.com/office/drawing/2014/main" id="{55F9213A-E9B5-C9B2-C6EC-B5DB3455CCAF}"/>
              </a:ext>
            </a:extLst>
          </p:cNvPr>
          <p:cNvCxnSpPr>
            <a:cxnSpLocks/>
          </p:cNvCxnSpPr>
          <p:nvPr/>
        </p:nvCxnSpPr>
        <p:spPr>
          <a:xfrm rot="16200000">
            <a:off x="8844351" y="5816297"/>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97" name="TextBox 496">
            <a:extLst>
              <a:ext uri="{FF2B5EF4-FFF2-40B4-BE49-F238E27FC236}">
                <a16:creationId xmlns:a16="http://schemas.microsoft.com/office/drawing/2014/main" id="{6913A508-677B-A62E-EF9D-8103CED9A57A}"/>
              </a:ext>
            </a:extLst>
          </p:cNvPr>
          <p:cNvSpPr txBox="1"/>
          <p:nvPr/>
        </p:nvSpPr>
        <p:spPr>
          <a:xfrm>
            <a:off x="9118800" y="5862999"/>
            <a:ext cx="506325"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Month 4</a:t>
            </a:r>
          </a:p>
        </p:txBody>
      </p:sp>
      <p:cxnSp>
        <p:nvCxnSpPr>
          <p:cNvPr id="498" name="Straight Connector 497">
            <a:extLst>
              <a:ext uri="{FF2B5EF4-FFF2-40B4-BE49-F238E27FC236}">
                <a16:creationId xmlns:a16="http://schemas.microsoft.com/office/drawing/2014/main" id="{FE18A5F1-183A-0B11-B6FF-81A57503C266}"/>
              </a:ext>
            </a:extLst>
          </p:cNvPr>
          <p:cNvCxnSpPr>
            <a:cxnSpLocks/>
          </p:cNvCxnSpPr>
          <p:nvPr/>
        </p:nvCxnSpPr>
        <p:spPr>
          <a:xfrm rot="16200000">
            <a:off x="9339651" y="5816297"/>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0" name="Straight Connector 499">
            <a:extLst>
              <a:ext uri="{FF2B5EF4-FFF2-40B4-BE49-F238E27FC236}">
                <a16:creationId xmlns:a16="http://schemas.microsoft.com/office/drawing/2014/main" id="{563114CB-CBAB-FA09-4B49-C8E1242864BA}"/>
              </a:ext>
            </a:extLst>
          </p:cNvPr>
          <p:cNvCxnSpPr>
            <a:cxnSpLocks/>
          </p:cNvCxnSpPr>
          <p:nvPr/>
        </p:nvCxnSpPr>
        <p:spPr>
          <a:xfrm rot="16200000">
            <a:off x="10387401" y="5816297"/>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03" name="TextBox 502">
            <a:extLst>
              <a:ext uri="{FF2B5EF4-FFF2-40B4-BE49-F238E27FC236}">
                <a16:creationId xmlns:a16="http://schemas.microsoft.com/office/drawing/2014/main" id="{EF8F41F3-5FF2-2744-1388-AC5123D0D981}"/>
              </a:ext>
            </a:extLst>
          </p:cNvPr>
          <p:cNvSpPr txBox="1"/>
          <p:nvPr/>
        </p:nvSpPr>
        <p:spPr>
          <a:xfrm>
            <a:off x="10160967" y="5862999"/>
            <a:ext cx="506325"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Month 9</a:t>
            </a:r>
          </a:p>
        </p:txBody>
      </p:sp>
      <p:cxnSp>
        <p:nvCxnSpPr>
          <p:cNvPr id="504" name="Straight Connector 503">
            <a:extLst>
              <a:ext uri="{FF2B5EF4-FFF2-40B4-BE49-F238E27FC236}">
                <a16:creationId xmlns:a16="http://schemas.microsoft.com/office/drawing/2014/main" id="{7331799D-0BA5-1B28-ADFD-6A53359A001F}"/>
              </a:ext>
            </a:extLst>
          </p:cNvPr>
          <p:cNvCxnSpPr>
            <a:cxnSpLocks/>
          </p:cNvCxnSpPr>
          <p:nvPr/>
        </p:nvCxnSpPr>
        <p:spPr>
          <a:xfrm rot="16200000">
            <a:off x="10914451" y="5816297"/>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05" name="TextBox 504">
            <a:extLst>
              <a:ext uri="{FF2B5EF4-FFF2-40B4-BE49-F238E27FC236}">
                <a16:creationId xmlns:a16="http://schemas.microsoft.com/office/drawing/2014/main" id="{0E550716-7176-9199-4248-ECB969B6A6C0}"/>
              </a:ext>
            </a:extLst>
          </p:cNvPr>
          <p:cNvSpPr txBox="1"/>
          <p:nvPr/>
        </p:nvSpPr>
        <p:spPr>
          <a:xfrm>
            <a:off x="10657062" y="5862999"/>
            <a:ext cx="592559"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Month 12</a:t>
            </a:r>
          </a:p>
        </p:txBody>
      </p:sp>
      <p:sp>
        <p:nvSpPr>
          <p:cNvPr id="506" name="Up Arrow 505">
            <a:extLst>
              <a:ext uri="{FF2B5EF4-FFF2-40B4-BE49-F238E27FC236}">
                <a16:creationId xmlns:a16="http://schemas.microsoft.com/office/drawing/2014/main" id="{6BD8CAA8-C43B-15C0-41D8-F7C14B8BE172}"/>
              </a:ext>
            </a:extLst>
          </p:cNvPr>
          <p:cNvSpPr/>
          <p:nvPr/>
        </p:nvSpPr>
        <p:spPr>
          <a:xfrm>
            <a:off x="9843612" y="6035782"/>
            <a:ext cx="102209" cy="153888"/>
          </a:xfrm>
          <a:prstGeom prst="upArrow">
            <a:avLst/>
          </a:prstGeom>
          <a:solidFill>
            <a:schemeClr val="tx2"/>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pic>
        <p:nvPicPr>
          <p:cNvPr id="5" name="Graphic 4" descr="Medicine">
            <a:extLst>
              <a:ext uri="{FF2B5EF4-FFF2-40B4-BE49-F238E27FC236}">
                <a16:creationId xmlns:a16="http://schemas.microsoft.com/office/drawing/2014/main" id="{9A44531F-1819-0F23-6191-5E237EA33F1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518288" y="72592"/>
            <a:ext cx="764120" cy="764120"/>
          </a:xfrm>
          <a:prstGeom prst="rect">
            <a:avLst/>
          </a:prstGeom>
        </p:spPr>
      </p:pic>
    </p:spTree>
    <p:extLst>
      <p:ext uri="{BB962C8B-B14F-4D97-AF65-F5344CB8AC3E}">
        <p14:creationId xmlns:p14="http://schemas.microsoft.com/office/powerpoint/2010/main" val="275334738"/>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9E32DE-9607-3D61-656A-107001900A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0A490B-D66D-7CDC-DD43-4128EA482CED}"/>
              </a:ext>
            </a:extLst>
          </p:cNvPr>
          <p:cNvSpPr>
            <a:spLocks noGrp="1"/>
          </p:cNvSpPr>
          <p:nvPr>
            <p:ph type="title"/>
          </p:nvPr>
        </p:nvSpPr>
        <p:spPr/>
        <p:txBody>
          <a:bodyPr>
            <a:normAutofit/>
          </a:bodyPr>
          <a:lstStyle/>
          <a:p>
            <a:r>
              <a:rPr lang="en-GB" sz="3600" noProof="0" dirty="0"/>
              <a:t>Multimodal treatment strategies</a:t>
            </a:r>
            <a:br>
              <a:rPr lang="en-GB" noProof="0" dirty="0"/>
            </a:br>
            <a:br>
              <a:rPr lang="en-GB" sz="3600" noProof="0" dirty="0"/>
            </a:br>
            <a:r>
              <a:rPr lang="en-GB" sz="2800" noProof="0" dirty="0"/>
              <a:t>treatment approaches across the patient</a:t>
            </a:r>
            <a:br>
              <a:rPr lang="en-GB" sz="2800" noProof="0" dirty="0"/>
            </a:br>
            <a:r>
              <a:rPr lang="en-GB" sz="2800" noProof="0" dirty="0"/>
              <a:t>journey and disease severities</a:t>
            </a:r>
            <a:endParaRPr lang="en-GB" sz="3000" noProof="0" dirty="0"/>
          </a:p>
        </p:txBody>
      </p:sp>
      <p:sp>
        <p:nvSpPr>
          <p:cNvPr id="5" name="Slide Number Placeholder 4">
            <a:extLst>
              <a:ext uri="{FF2B5EF4-FFF2-40B4-BE49-F238E27FC236}">
                <a16:creationId xmlns:a16="http://schemas.microsoft.com/office/drawing/2014/main" id="{07AF61CC-3B73-560F-0922-CF8DDEC62DE5}"/>
              </a:ext>
            </a:extLst>
          </p:cNvPr>
          <p:cNvSpPr>
            <a:spLocks noGrp="1"/>
          </p:cNvSpPr>
          <p:nvPr>
            <p:ph type="sldNum" sz="quarter" idx="4"/>
          </p:nvPr>
        </p:nvSpPr>
        <p:spPr/>
        <p:txBody>
          <a:bodyPr/>
          <a:lstStyle/>
          <a:p>
            <a:fld id="{FCE43C0F-8A7B-3A4B-9DB5-B3472E36E833}" type="slidenum">
              <a:rPr lang="en-GB" noProof="0" smtClean="0"/>
              <a:pPr/>
              <a:t>41</a:t>
            </a:fld>
            <a:endParaRPr lang="en-GB" noProof="0" dirty="0"/>
          </a:p>
        </p:txBody>
      </p:sp>
    </p:spTree>
    <p:extLst>
      <p:ext uri="{BB962C8B-B14F-4D97-AF65-F5344CB8AC3E}">
        <p14:creationId xmlns:p14="http://schemas.microsoft.com/office/powerpoint/2010/main" val="842086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D55413-36C5-B831-E14A-676F88E44E7B}"/>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70632E99-3C5B-BED2-3EC9-F7F17552976A}"/>
              </a:ext>
            </a:extLst>
          </p:cNvPr>
          <p:cNvSpPr>
            <a:spLocks noGrp="1"/>
          </p:cNvSpPr>
          <p:nvPr>
            <p:ph type="title"/>
          </p:nvPr>
        </p:nvSpPr>
        <p:spPr/>
        <p:txBody>
          <a:bodyPr>
            <a:normAutofit/>
          </a:bodyPr>
          <a:lstStyle/>
          <a:p>
            <a:r>
              <a:rPr lang="en-GB" sz="2800" noProof="0" dirty="0"/>
              <a:t>Before you proceed: reflect briefly</a:t>
            </a:r>
            <a:br>
              <a:rPr lang="en-GB" sz="3200" noProof="0" dirty="0"/>
            </a:br>
            <a:br>
              <a:rPr lang="en-GB" sz="3200" noProof="0" dirty="0"/>
            </a:br>
            <a:r>
              <a:rPr lang="en-GB" sz="3200" noProof="0" dirty="0"/>
              <a:t>Is a multimodal approach more effective in managing acne vulgaris compared to monotherapy? If yes, why?</a:t>
            </a:r>
            <a:endParaRPr lang="en-GB" sz="2000" noProof="0" dirty="0"/>
          </a:p>
        </p:txBody>
      </p:sp>
      <p:sp>
        <p:nvSpPr>
          <p:cNvPr id="5" name="Slide Number Placeholder 4">
            <a:extLst>
              <a:ext uri="{FF2B5EF4-FFF2-40B4-BE49-F238E27FC236}">
                <a16:creationId xmlns:a16="http://schemas.microsoft.com/office/drawing/2014/main" id="{631D05BC-7C06-62DD-297E-610F260D72EC}"/>
              </a:ext>
            </a:extLst>
          </p:cNvPr>
          <p:cNvSpPr>
            <a:spLocks noGrp="1"/>
          </p:cNvSpPr>
          <p:nvPr>
            <p:ph type="sldNum" sz="quarter" idx="4"/>
          </p:nvPr>
        </p:nvSpPr>
        <p:spPr/>
        <p:txBody>
          <a:bodyPr/>
          <a:lstStyle/>
          <a:p>
            <a:fld id="{FCE43C0F-8A7B-3A4B-9DB5-B3472E36E833}" type="slidenum">
              <a:rPr lang="en-GB" noProof="0" smtClean="0"/>
              <a:pPr/>
              <a:t>42</a:t>
            </a:fld>
            <a:endParaRPr lang="en-GB" noProof="0" dirty="0"/>
          </a:p>
        </p:txBody>
      </p:sp>
    </p:spTree>
    <p:extLst>
      <p:ext uri="{BB962C8B-B14F-4D97-AF65-F5344CB8AC3E}">
        <p14:creationId xmlns:p14="http://schemas.microsoft.com/office/powerpoint/2010/main" val="772498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6B8FD4-AD5C-70F0-7A95-61CFB769B837}"/>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1CE4222-1AB0-EB08-4B37-9530F1096B6E}"/>
              </a:ext>
            </a:extLst>
          </p:cNvPr>
          <p:cNvSpPr>
            <a:spLocks noGrp="1"/>
          </p:cNvSpPr>
          <p:nvPr>
            <p:ph sz="quarter" idx="12"/>
          </p:nvPr>
        </p:nvSpPr>
        <p:spPr>
          <a:xfrm>
            <a:off x="620713" y="1425575"/>
            <a:ext cx="7491511" cy="4525963"/>
          </a:xfrm>
        </p:spPr>
        <p:txBody>
          <a:bodyPr>
            <a:normAutofit/>
          </a:bodyPr>
          <a:lstStyle/>
          <a:p>
            <a:r>
              <a:rPr lang="en-GB" noProof="0" dirty="0"/>
              <a:t>Addressing as </a:t>
            </a:r>
            <a:r>
              <a:rPr lang="en-GB" b="1" noProof="0" dirty="0">
                <a:solidFill>
                  <a:schemeClr val="accent1"/>
                </a:solidFill>
              </a:rPr>
              <a:t>many pathophysiological factors </a:t>
            </a:r>
            <a:r>
              <a:rPr lang="en-GB" noProof="0" dirty="0"/>
              <a:t>implicated in </a:t>
            </a:r>
            <a:r>
              <a:rPr lang="en-GB" b="1" noProof="0" dirty="0">
                <a:solidFill>
                  <a:schemeClr val="accent1"/>
                </a:solidFill>
              </a:rPr>
              <a:t>acne</a:t>
            </a:r>
            <a:r>
              <a:rPr lang="en-GB" noProof="0" dirty="0"/>
              <a:t> as possible leads to </a:t>
            </a:r>
            <a:r>
              <a:rPr lang="en-GB" b="1" noProof="0" dirty="0">
                <a:solidFill>
                  <a:schemeClr val="accent1"/>
                </a:solidFill>
              </a:rPr>
              <a:t>better outcomes</a:t>
            </a:r>
            <a:r>
              <a:rPr lang="en-GB" b="1" baseline="30000" noProof="0" dirty="0">
                <a:solidFill>
                  <a:schemeClr val="accent1"/>
                </a:solidFill>
              </a:rPr>
              <a:t>1,2</a:t>
            </a:r>
          </a:p>
          <a:p>
            <a:r>
              <a:rPr lang="en-GB" noProof="0" dirty="0"/>
              <a:t>A multimodal approach works </a:t>
            </a:r>
            <a:r>
              <a:rPr lang="en-GB" b="1" noProof="0" dirty="0">
                <a:solidFill>
                  <a:schemeClr val="accent1"/>
                </a:solidFill>
              </a:rPr>
              <a:t>more rapidly </a:t>
            </a:r>
            <a:r>
              <a:rPr lang="en-GB" noProof="0" dirty="0"/>
              <a:t>for patients</a:t>
            </a:r>
            <a:r>
              <a:rPr lang="en-GB" baseline="30000" noProof="0" dirty="0"/>
              <a:t>2</a:t>
            </a:r>
          </a:p>
          <a:p>
            <a:r>
              <a:rPr lang="en-GB" b="1" noProof="0" dirty="0">
                <a:solidFill>
                  <a:schemeClr val="accent1"/>
                </a:solidFill>
              </a:rPr>
              <a:t>Adherence</a:t>
            </a:r>
            <a:r>
              <a:rPr lang="en-GB" noProof="0" dirty="0"/>
              <a:t> is improved with preferably </a:t>
            </a:r>
            <a:r>
              <a:rPr lang="en-GB" b="1" noProof="0" dirty="0">
                <a:solidFill>
                  <a:schemeClr val="accent1"/>
                </a:solidFill>
              </a:rPr>
              <a:t>fixed combination therapies</a:t>
            </a:r>
            <a:r>
              <a:rPr lang="en-GB" noProof="0" dirty="0"/>
              <a:t> which are more </a:t>
            </a:r>
            <a:r>
              <a:rPr lang="en-GB" b="1" noProof="0" dirty="0">
                <a:solidFill>
                  <a:schemeClr val="accent1"/>
                </a:solidFill>
              </a:rPr>
              <a:t>convenient </a:t>
            </a:r>
            <a:r>
              <a:rPr lang="en-GB" noProof="0" dirty="0"/>
              <a:t>for patients to use</a:t>
            </a:r>
            <a:r>
              <a:rPr lang="en-GB" baseline="30000" noProof="0" dirty="0"/>
              <a:t>3</a:t>
            </a:r>
          </a:p>
          <a:p>
            <a:r>
              <a:rPr lang="en-GB" noProof="0" dirty="0"/>
              <a:t>More rapid control of inflammatory processes translates </a:t>
            </a:r>
            <a:r>
              <a:rPr lang="en-GB" noProof="0" dirty="0">
                <a:solidFill>
                  <a:schemeClr val="tx2"/>
                </a:solidFill>
              </a:rPr>
              <a:t>to</a:t>
            </a:r>
            <a:r>
              <a:rPr lang="en-GB" b="1" noProof="0" dirty="0">
                <a:solidFill>
                  <a:schemeClr val="accent1"/>
                </a:solidFill>
              </a:rPr>
              <a:t> less distressing </a:t>
            </a:r>
            <a:r>
              <a:rPr lang="en-GB" noProof="0" dirty="0"/>
              <a:t>and </a:t>
            </a:r>
            <a:r>
              <a:rPr lang="en-GB" b="1" noProof="0" dirty="0">
                <a:solidFill>
                  <a:schemeClr val="accent1"/>
                </a:solidFill>
              </a:rPr>
              <a:t>disfiguring sequelae</a:t>
            </a:r>
            <a:r>
              <a:rPr lang="en-GB" b="1" baseline="30000" noProof="0" dirty="0">
                <a:solidFill>
                  <a:schemeClr val="accent1"/>
                </a:solidFill>
              </a:rPr>
              <a:t>4</a:t>
            </a:r>
          </a:p>
        </p:txBody>
      </p:sp>
      <p:sp>
        <p:nvSpPr>
          <p:cNvPr id="3" name="Title 2">
            <a:extLst>
              <a:ext uri="{FF2B5EF4-FFF2-40B4-BE49-F238E27FC236}">
                <a16:creationId xmlns:a16="http://schemas.microsoft.com/office/drawing/2014/main" id="{81CB6A52-8271-0FDF-6ABB-B355DF1675C6}"/>
              </a:ext>
            </a:extLst>
          </p:cNvPr>
          <p:cNvSpPr>
            <a:spLocks noGrp="1"/>
          </p:cNvSpPr>
          <p:nvPr>
            <p:ph type="title"/>
          </p:nvPr>
        </p:nvSpPr>
        <p:spPr>
          <a:xfrm>
            <a:off x="619201" y="259200"/>
            <a:ext cx="10963199" cy="864000"/>
          </a:xfrm>
        </p:spPr>
        <p:txBody>
          <a:bodyPr>
            <a:normAutofit/>
          </a:bodyPr>
          <a:lstStyle/>
          <a:p>
            <a:r>
              <a:rPr lang="en-GB" noProof="0" dirty="0"/>
              <a:t>Combinations of the treatments for acne vulgaris</a:t>
            </a:r>
            <a:br>
              <a:rPr lang="en-GB" noProof="0" dirty="0"/>
            </a:br>
            <a:r>
              <a:rPr lang="en-GB" sz="2200" spc="100" noProof="0" dirty="0">
                <a:solidFill>
                  <a:schemeClr val="accent1"/>
                </a:solidFill>
              </a:rPr>
              <a:t>The importance of a multimodal approach</a:t>
            </a:r>
          </a:p>
        </p:txBody>
      </p:sp>
      <p:sp>
        <p:nvSpPr>
          <p:cNvPr id="4" name="Slide Number Placeholder 3">
            <a:extLst>
              <a:ext uri="{FF2B5EF4-FFF2-40B4-BE49-F238E27FC236}">
                <a16:creationId xmlns:a16="http://schemas.microsoft.com/office/drawing/2014/main" id="{F499550C-B80A-88AE-0611-B574C2912923}"/>
              </a:ext>
            </a:extLst>
          </p:cNvPr>
          <p:cNvSpPr>
            <a:spLocks noGrp="1"/>
          </p:cNvSpPr>
          <p:nvPr>
            <p:ph type="sldNum" sz="quarter" idx="4"/>
          </p:nvPr>
        </p:nvSpPr>
        <p:spPr>
          <a:xfrm>
            <a:off x="10800523" y="6428359"/>
            <a:ext cx="781877" cy="365125"/>
          </a:xfrm>
        </p:spPr>
        <p:txBody>
          <a:bodyPr/>
          <a:lstStyle/>
          <a:p>
            <a:fld id="{FCE43C0F-8A7B-3A4B-9DB5-B3472E36E833}" type="slidenum">
              <a:rPr lang="en-GB" noProof="0" smtClean="0"/>
              <a:pPr/>
              <a:t>43</a:t>
            </a:fld>
            <a:endParaRPr lang="en-GB" noProof="0" dirty="0"/>
          </a:p>
        </p:txBody>
      </p:sp>
      <p:sp>
        <p:nvSpPr>
          <p:cNvPr id="11" name="Content Placeholder 10">
            <a:extLst>
              <a:ext uri="{FF2B5EF4-FFF2-40B4-BE49-F238E27FC236}">
                <a16:creationId xmlns:a16="http://schemas.microsoft.com/office/drawing/2014/main" id="{11E3EB7D-DD43-5882-84A6-633004B40360}"/>
              </a:ext>
            </a:extLst>
          </p:cNvPr>
          <p:cNvSpPr>
            <a:spLocks noGrp="1"/>
          </p:cNvSpPr>
          <p:nvPr>
            <p:ph sz="quarter" idx="15"/>
          </p:nvPr>
        </p:nvSpPr>
        <p:spPr>
          <a:xfrm>
            <a:off x="620183" y="6356351"/>
            <a:ext cx="10180339" cy="365125"/>
          </a:xfrm>
        </p:spPr>
        <p:txBody>
          <a:bodyPr anchor="b"/>
          <a:lstStyle/>
          <a:p>
            <a:r>
              <a:rPr lang="en-GB" noProof="0" dirty="0">
                <a:solidFill>
                  <a:schemeClr val="tx2"/>
                </a:solidFill>
              </a:rPr>
              <a:t>1. National Institute for Health and Care Excellence. Acne vulgaris: management NICE guideline [NG198]. Available at: </a:t>
            </a:r>
            <a:r>
              <a:rPr lang="en-GB" noProof="0" dirty="0">
                <a:solidFill>
                  <a:schemeClr val="tx2"/>
                </a:solidFill>
                <a:hlinkClick r:id="rId2">
                  <a:extLst>
                    <a:ext uri="{A12FA001-AC4F-418D-AE19-62706E023703}">
                      <ahyp:hlinkClr xmlns:ahyp="http://schemas.microsoft.com/office/drawing/2018/hyperlinkcolor" val="tx"/>
                    </a:ext>
                  </a:extLst>
                </a:hlinkClick>
              </a:rPr>
              <a:t>www.nice.org</a:t>
            </a:r>
            <a:r>
              <a:rPr lang="en-GB" noProof="0" dirty="0">
                <a:solidFill>
                  <a:schemeClr val="tx2"/>
                </a:solidFill>
              </a:rPr>
              <a:t>; 2. Reynolds RV, et al. J Am Acad Dermatol. 2024;90(5):1006.e1-1006.e30; 3. Yentzer BA , et al. Cutis. 2010;86(2):103-8; 4. Dréno B, Gold LS. Dermatol Ther (Heidelb). 2021;11(4):1075-1078</a:t>
            </a:r>
          </a:p>
        </p:txBody>
      </p:sp>
      <p:pic>
        <p:nvPicPr>
          <p:cNvPr id="6" name="Graphic 5" descr="Medicine">
            <a:extLst>
              <a:ext uri="{FF2B5EF4-FFF2-40B4-BE49-F238E27FC236}">
                <a16:creationId xmlns:a16="http://schemas.microsoft.com/office/drawing/2014/main" id="{D1D9F112-1A82-F03B-771E-F0B5954206A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16280" y="1528013"/>
            <a:ext cx="1715761" cy="1715761"/>
          </a:xfrm>
          <a:prstGeom prst="rect">
            <a:avLst/>
          </a:prstGeom>
        </p:spPr>
      </p:pic>
      <p:pic>
        <p:nvPicPr>
          <p:cNvPr id="7" name="Graphic 6" descr="Toothpaste">
            <a:extLst>
              <a:ext uri="{FF2B5EF4-FFF2-40B4-BE49-F238E27FC236}">
                <a16:creationId xmlns:a16="http://schemas.microsoft.com/office/drawing/2014/main" id="{F67B2CD6-A862-DE67-E0F5-45C34765227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5530966" flipH="1">
            <a:off x="10261935" y="1559061"/>
            <a:ext cx="1529843" cy="1529843"/>
          </a:xfrm>
          <a:prstGeom prst="rect">
            <a:avLst/>
          </a:prstGeom>
        </p:spPr>
      </p:pic>
    </p:spTree>
    <p:extLst>
      <p:ext uri="{BB962C8B-B14F-4D97-AF65-F5344CB8AC3E}">
        <p14:creationId xmlns:p14="http://schemas.microsoft.com/office/powerpoint/2010/main" val="2166288145"/>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ADABD7-5F23-1C77-C873-014F0D12F04C}"/>
            </a:ext>
          </a:extLst>
        </p:cNvPr>
        <p:cNvGrpSpPr/>
        <p:nvPr/>
      </p:nvGrpSpPr>
      <p:grpSpPr>
        <a:xfrm>
          <a:off x="0" y="0"/>
          <a:ext cx="0" cy="0"/>
          <a:chOff x="0" y="0"/>
          <a:chExt cx="0" cy="0"/>
        </a:xfrm>
      </p:grpSpPr>
      <p:sp>
        <p:nvSpPr>
          <p:cNvPr id="17" name="Content Placeholder 1">
            <a:extLst>
              <a:ext uri="{FF2B5EF4-FFF2-40B4-BE49-F238E27FC236}">
                <a16:creationId xmlns:a16="http://schemas.microsoft.com/office/drawing/2014/main" id="{EE9FF243-66BA-A5AD-C571-195550C9E20D}"/>
              </a:ext>
            </a:extLst>
          </p:cNvPr>
          <p:cNvSpPr>
            <a:spLocks noGrp="1"/>
          </p:cNvSpPr>
          <p:nvPr>
            <p:ph sz="quarter" idx="12"/>
          </p:nvPr>
        </p:nvSpPr>
        <p:spPr>
          <a:xfrm>
            <a:off x="620713" y="1196752"/>
            <a:ext cx="10963275" cy="1427361"/>
          </a:xfrm>
        </p:spPr>
        <p:txBody>
          <a:bodyPr>
            <a:normAutofit/>
          </a:bodyPr>
          <a:lstStyle/>
          <a:p>
            <a:pPr>
              <a:spcBef>
                <a:spcPts val="0"/>
              </a:spcBef>
              <a:spcAft>
                <a:spcPts val="600"/>
              </a:spcAft>
            </a:pPr>
            <a:r>
              <a:rPr lang="en-GB" sz="1800" noProof="0" dirty="0"/>
              <a:t>Offer a 12-week course of first-line treatment</a:t>
            </a:r>
          </a:p>
          <a:p>
            <a:pPr>
              <a:spcBef>
                <a:spcPts val="0"/>
              </a:spcBef>
              <a:spcAft>
                <a:spcPts val="600"/>
              </a:spcAft>
            </a:pPr>
            <a:r>
              <a:rPr lang="en-GB" sz="1800" noProof="0" dirty="0"/>
              <a:t>Explain that positive effects may take 6-8 weeks to appear</a:t>
            </a:r>
          </a:p>
          <a:p>
            <a:pPr>
              <a:spcBef>
                <a:spcPts val="0"/>
              </a:spcBef>
              <a:spcAft>
                <a:spcPts val="600"/>
              </a:spcAft>
            </a:pPr>
            <a:r>
              <a:rPr lang="en-GB" sz="1800" noProof="0" dirty="0"/>
              <a:t>Take into account patient preference and acne severity</a:t>
            </a:r>
          </a:p>
          <a:p>
            <a:pPr>
              <a:spcBef>
                <a:spcPts val="0"/>
              </a:spcBef>
              <a:spcAft>
                <a:spcPts val="600"/>
              </a:spcAft>
            </a:pPr>
            <a:r>
              <a:rPr lang="en-GB" sz="1800" noProof="0" dirty="0"/>
              <a:t>Discuss the advantages and disadvantages of treatment</a:t>
            </a:r>
          </a:p>
        </p:txBody>
      </p:sp>
      <p:sp>
        <p:nvSpPr>
          <p:cNvPr id="3" name="Title 2">
            <a:extLst>
              <a:ext uri="{FF2B5EF4-FFF2-40B4-BE49-F238E27FC236}">
                <a16:creationId xmlns:a16="http://schemas.microsoft.com/office/drawing/2014/main" id="{48015041-BD55-61B8-8FC4-43083FE9B364}"/>
              </a:ext>
            </a:extLst>
          </p:cNvPr>
          <p:cNvSpPr>
            <a:spLocks noGrp="1"/>
          </p:cNvSpPr>
          <p:nvPr>
            <p:ph type="title"/>
          </p:nvPr>
        </p:nvSpPr>
        <p:spPr>
          <a:xfrm>
            <a:off x="619201" y="259200"/>
            <a:ext cx="10963199" cy="864000"/>
          </a:xfrm>
        </p:spPr>
        <p:txBody>
          <a:bodyPr>
            <a:normAutofit/>
          </a:bodyPr>
          <a:lstStyle/>
          <a:p>
            <a:r>
              <a:rPr lang="en-GB" noProof="0" dirty="0"/>
              <a:t>Managing acne vulgaris: NICE guidelines (1/2)</a:t>
            </a:r>
            <a:br>
              <a:rPr lang="en-GB" sz="3100" noProof="0" dirty="0"/>
            </a:br>
            <a:r>
              <a:rPr lang="en-GB" sz="2200" spc="100" noProof="0" dirty="0">
                <a:solidFill>
                  <a:schemeClr val="accent1"/>
                </a:solidFill>
              </a:rPr>
              <a:t>evidence-based recommendations for multimodal treatment</a:t>
            </a:r>
          </a:p>
        </p:txBody>
      </p:sp>
      <p:sp>
        <p:nvSpPr>
          <p:cNvPr id="4" name="Slide Number Placeholder 3">
            <a:extLst>
              <a:ext uri="{FF2B5EF4-FFF2-40B4-BE49-F238E27FC236}">
                <a16:creationId xmlns:a16="http://schemas.microsoft.com/office/drawing/2014/main" id="{E63C189F-1EA7-1CD5-97E7-956DD820CF3B}"/>
              </a:ext>
            </a:extLst>
          </p:cNvPr>
          <p:cNvSpPr>
            <a:spLocks noGrp="1"/>
          </p:cNvSpPr>
          <p:nvPr>
            <p:ph type="sldNum" sz="quarter" idx="4"/>
          </p:nvPr>
        </p:nvSpPr>
        <p:spPr>
          <a:xfrm>
            <a:off x="10800523" y="6428359"/>
            <a:ext cx="781877" cy="365125"/>
          </a:xfrm>
        </p:spPr>
        <p:txBody>
          <a:bodyPr/>
          <a:lstStyle/>
          <a:p>
            <a:fld id="{FCE43C0F-8A7B-3A4B-9DB5-B3472E36E833}" type="slidenum">
              <a:rPr lang="en-GB" noProof="0" smtClean="0"/>
              <a:pPr/>
              <a:t>44</a:t>
            </a:fld>
            <a:endParaRPr lang="en-GB" noProof="0" dirty="0"/>
          </a:p>
        </p:txBody>
      </p:sp>
      <p:sp>
        <p:nvSpPr>
          <p:cNvPr id="11" name="Content Placeholder 10">
            <a:extLst>
              <a:ext uri="{FF2B5EF4-FFF2-40B4-BE49-F238E27FC236}">
                <a16:creationId xmlns:a16="http://schemas.microsoft.com/office/drawing/2014/main" id="{DDDBD5EA-3BF8-B9B9-A658-EACE0E7FA89C}"/>
              </a:ext>
            </a:extLst>
          </p:cNvPr>
          <p:cNvSpPr>
            <a:spLocks noGrp="1"/>
          </p:cNvSpPr>
          <p:nvPr>
            <p:ph sz="quarter" idx="15"/>
          </p:nvPr>
        </p:nvSpPr>
        <p:spPr>
          <a:xfrm>
            <a:off x="620183" y="6356351"/>
            <a:ext cx="10180339" cy="365125"/>
          </a:xfrm>
        </p:spPr>
        <p:txBody>
          <a:bodyPr anchor="b"/>
          <a:lstStyle/>
          <a:p>
            <a:r>
              <a:rPr lang="en-GB" noProof="0" dirty="0">
                <a:solidFill>
                  <a:schemeClr val="tx2"/>
                </a:solidFill>
              </a:rPr>
              <a:t>National Institute for Health and Care Excellence. Acne vulgaris: management NICE guideline [NG198]. Available at: </a:t>
            </a:r>
            <a:r>
              <a:rPr lang="en-GB" noProof="0" dirty="0">
                <a:solidFill>
                  <a:schemeClr val="tx2"/>
                </a:solidFill>
                <a:hlinkClick r:id="rId3">
                  <a:extLst>
                    <a:ext uri="{A12FA001-AC4F-418D-AE19-62706E023703}">
                      <ahyp:hlinkClr xmlns:ahyp="http://schemas.microsoft.com/office/drawing/2018/hyperlinkcolor" val="tx"/>
                    </a:ext>
                  </a:extLst>
                </a:hlinkClick>
              </a:rPr>
              <a:t>www.nice.org </a:t>
            </a:r>
            <a:endParaRPr lang="en-GB" noProof="0" dirty="0">
              <a:solidFill>
                <a:schemeClr val="tx2"/>
              </a:solidFill>
            </a:endParaRPr>
          </a:p>
          <a:p>
            <a:r>
              <a:rPr lang="en-GB" noProof="0" dirty="0">
                <a:solidFill>
                  <a:schemeClr val="tx2"/>
                </a:solidFill>
              </a:rPr>
              <a:t>Infographic adapted from Xu et al. (2021)</a:t>
            </a:r>
            <a:br>
              <a:rPr lang="en-GB" noProof="0" dirty="0">
                <a:solidFill>
                  <a:schemeClr val="tx2"/>
                </a:solidFill>
              </a:rPr>
            </a:br>
            <a:r>
              <a:rPr lang="en-GB" noProof="0" dirty="0">
                <a:solidFill>
                  <a:schemeClr val="tx2"/>
                </a:solidFill>
              </a:rPr>
              <a:t>Xu J, et al. BMJ. 2021;374:n1800</a:t>
            </a:r>
            <a:endParaRPr lang="en-GB" noProof="0" dirty="0">
              <a:solidFill>
                <a:schemeClr val="tx2"/>
              </a:solidFill>
              <a:hlinkClick r:id="rId3">
                <a:extLst>
                  <a:ext uri="{A12FA001-AC4F-418D-AE19-62706E023703}">
                    <ahyp:hlinkClr xmlns:ahyp="http://schemas.microsoft.com/office/drawing/2018/hyperlinkcolor" val="tx"/>
                  </a:ext>
                </a:extLst>
              </a:hlinkClick>
            </a:endParaRPr>
          </a:p>
        </p:txBody>
      </p:sp>
      <p:sp>
        <p:nvSpPr>
          <p:cNvPr id="16" name="Rounded Rectangle 15">
            <a:extLst>
              <a:ext uri="{FF2B5EF4-FFF2-40B4-BE49-F238E27FC236}">
                <a16:creationId xmlns:a16="http://schemas.microsoft.com/office/drawing/2014/main" id="{440E8B41-8B8A-60D0-40C5-C33240296E5D}"/>
              </a:ext>
            </a:extLst>
          </p:cNvPr>
          <p:cNvSpPr/>
          <p:nvPr/>
        </p:nvSpPr>
        <p:spPr>
          <a:xfrm>
            <a:off x="598636" y="3088616"/>
            <a:ext cx="8731250" cy="2991881"/>
          </a:xfrm>
          <a:prstGeom prst="roundRect">
            <a:avLst>
              <a:gd name="adj" fmla="val 5529"/>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b="1" noProof="0" dirty="0">
              <a:ln w="22225">
                <a:solidFill>
                  <a:schemeClr val="accent2"/>
                </a:solidFill>
                <a:prstDash val="solid"/>
              </a:ln>
              <a:solidFill>
                <a:schemeClr val="accent2">
                  <a:lumMod val="40000"/>
                  <a:lumOff val="60000"/>
                </a:schemeClr>
              </a:solidFill>
            </a:endParaRPr>
          </a:p>
        </p:txBody>
      </p:sp>
      <p:sp>
        <p:nvSpPr>
          <p:cNvPr id="37" name="Rounded Rectangle 36">
            <a:extLst>
              <a:ext uri="{FF2B5EF4-FFF2-40B4-BE49-F238E27FC236}">
                <a16:creationId xmlns:a16="http://schemas.microsoft.com/office/drawing/2014/main" id="{D13C5AA5-E48A-0F8D-7B5E-3192D013B5CC}"/>
              </a:ext>
            </a:extLst>
          </p:cNvPr>
          <p:cNvSpPr/>
          <p:nvPr/>
        </p:nvSpPr>
        <p:spPr>
          <a:xfrm>
            <a:off x="4767913" y="3573777"/>
            <a:ext cx="1635621" cy="175518"/>
          </a:xfrm>
          <a:prstGeom prst="roundRect">
            <a:avLst>
              <a:gd name="adj" fmla="val 50000"/>
            </a:avLst>
          </a:prstGeom>
          <a:solidFill>
            <a:schemeClr val="accent6"/>
          </a:solidFill>
          <a:ln w="12700">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GB" sz="950" noProof="0" dirty="0">
                <a:latin typeface="Arial" panose="020B0604020202020204" pitchFamily="34" charset="0"/>
                <a:cs typeface="Arial" panose="020B0604020202020204" pitchFamily="34" charset="0"/>
              </a:rPr>
              <a:t>Does not contain antibiotics</a:t>
            </a:r>
          </a:p>
        </p:txBody>
      </p:sp>
      <p:sp>
        <p:nvSpPr>
          <p:cNvPr id="44" name="Freeform 43">
            <a:extLst>
              <a:ext uri="{FF2B5EF4-FFF2-40B4-BE49-F238E27FC236}">
                <a16:creationId xmlns:a16="http://schemas.microsoft.com/office/drawing/2014/main" id="{BB63202B-9A40-EEFF-2D06-B9642851BE07}"/>
              </a:ext>
            </a:extLst>
          </p:cNvPr>
          <p:cNvSpPr/>
          <p:nvPr/>
        </p:nvSpPr>
        <p:spPr>
          <a:xfrm>
            <a:off x="1847085" y="3529391"/>
            <a:ext cx="1107404" cy="685242"/>
          </a:xfrm>
          <a:custGeom>
            <a:avLst/>
            <a:gdLst>
              <a:gd name="connsiteX0" fmla="*/ 840579 w 1107404"/>
              <a:gd name="connsiteY0" fmla="*/ 685243 h 685242"/>
              <a:gd name="connsiteX1" fmla="*/ 0 w 1107404"/>
              <a:gd name="connsiteY1" fmla="*/ 685243 h 685242"/>
              <a:gd name="connsiteX2" fmla="*/ 0 w 1107404"/>
              <a:gd name="connsiteY2" fmla="*/ 0 h 685242"/>
              <a:gd name="connsiteX3" fmla="*/ 1107405 w 1107404"/>
              <a:gd name="connsiteY3" fmla="*/ 0 h 685242"/>
              <a:gd name="connsiteX4" fmla="*/ 840579 w 1107404"/>
              <a:gd name="connsiteY4" fmla="*/ 685243 h 685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7404" h="685242">
                <a:moveTo>
                  <a:pt x="840579" y="685243"/>
                </a:moveTo>
                <a:lnTo>
                  <a:pt x="0" y="685243"/>
                </a:lnTo>
                <a:lnTo>
                  <a:pt x="0" y="0"/>
                </a:lnTo>
                <a:lnTo>
                  <a:pt x="1107405" y="0"/>
                </a:lnTo>
                <a:lnTo>
                  <a:pt x="840579" y="685243"/>
                </a:lnTo>
                <a:close/>
              </a:path>
            </a:pathLst>
          </a:custGeom>
          <a:solidFill>
            <a:schemeClr val="accent1">
              <a:lumMod val="20000"/>
              <a:lumOff val="80000"/>
            </a:schemeClr>
          </a:solidFill>
          <a:ln w="0" cap="flat">
            <a:noFill/>
            <a:prstDash val="solid"/>
            <a:miter/>
          </a:ln>
        </p:spPr>
        <p:txBody>
          <a:bodyPr rtlCol="0" anchor="ctr"/>
          <a:lstStyle/>
          <a:p>
            <a:endParaRPr lang="en-GB" noProof="0" dirty="0"/>
          </a:p>
        </p:txBody>
      </p:sp>
      <p:sp>
        <p:nvSpPr>
          <p:cNvPr id="45" name="Freeform 44">
            <a:extLst>
              <a:ext uri="{FF2B5EF4-FFF2-40B4-BE49-F238E27FC236}">
                <a16:creationId xmlns:a16="http://schemas.microsoft.com/office/drawing/2014/main" id="{77FD64C9-7373-6F4D-84AB-7E09F351AEB4}"/>
              </a:ext>
            </a:extLst>
          </p:cNvPr>
          <p:cNvSpPr/>
          <p:nvPr/>
        </p:nvSpPr>
        <p:spPr>
          <a:xfrm>
            <a:off x="2705529" y="3529391"/>
            <a:ext cx="1227450" cy="685242"/>
          </a:xfrm>
          <a:custGeom>
            <a:avLst/>
            <a:gdLst>
              <a:gd name="connsiteX0" fmla="*/ 269525 w 1227450"/>
              <a:gd name="connsiteY0" fmla="*/ 0 h 685242"/>
              <a:gd name="connsiteX1" fmla="*/ 1227451 w 1227450"/>
              <a:gd name="connsiteY1" fmla="*/ 0 h 685242"/>
              <a:gd name="connsiteX2" fmla="*/ 1227451 w 1227450"/>
              <a:gd name="connsiteY2" fmla="*/ 685243 h 685242"/>
              <a:gd name="connsiteX3" fmla="*/ 0 w 1227450"/>
              <a:gd name="connsiteY3" fmla="*/ 685243 h 685242"/>
              <a:gd name="connsiteX4" fmla="*/ 269525 w 1227450"/>
              <a:gd name="connsiteY4" fmla="*/ 0 h 685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7450" h="685242">
                <a:moveTo>
                  <a:pt x="269525" y="0"/>
                </a:moveTo>
                <a:lnTo>
                  <a:pt x="1227451" y="0"/>
                </a:lnTo>
                <a:lnTo>
                  <a:pt x="1227451" y="685243"/>
                </a:lnTo>
                <a:lnTo>
                  <a:pt x="0" y="685243"/>
                </a:lnTo>
                <a:lnTo>
                  <a:pt x="269525" y="0"/>
                </a:lnTo>
                <a:close/>
              </a:path>
            </a:pathLst>
          </a:custGeom>
          <a:solidFill>
            <a:schemeClr val="tx2">
              <a:lumMod val="20000"/>
              <a:lumOff val="80000"/>
            </a:schemeClr>
          </a:solidFill>
          <a:ln w="0" cap="flat">
            <a:noFill/>
            <a:prstDash val="solid"/>
            <a:miter/>
          </a:ln>
        </p:spPr>
        <p:txBody>
          <a:bodyPr rtlCol="0" anchor="ctr"/>
          <a:lstStyle/>
          <a:p>
            <a:endParaRPr lang="en-GB" noProof="0" dirty="0"/>
          </a:p>
        </p:txBody>
      </p:sp>
      <p:sp>
        <p:nvSpPr>
          <p:cNvPr id="46" name="Freeform 45">
            <a:extLst>
              <a:ext uri="{FF2B5EF4-FFF2-40B4-BE49-F238E27FC236}">
                <a16:creationId xmlns:a16="http://schemas.microsoft.com/office/drawing/2014/main" id="{25BDD74F-AE5D-B4EE-7298-431C88918FCD}"/>
              </a:ext>
            </a:extLst>
          </p:cNvPr>
          <p:cNvSpPr/>
          <p:nvPr/>
        </p:nvSpPr>
        <p:spPr>
          <a:xfrm>
            <a:off x="766800" y="3529391"/>
            <a:ext cx="1060620" cy="685242"/>
          </a:xfrm>
          <a:custGeom>
            <a:avLst/>
            <a:gdLst>
              <a:gd name="connsiteX0" fmla="*/ 0 w 1060620"/>
              <a:gd name="connsiteY0" fmla="*/ 0 h 685242"/>
              <a:gd name="connsiteX1" fmla="*/ 1060620 w 1060620"/>
              <a:gd name="connsiteY1" fmla="*/ 0 h 685242"/>
              <a:gd name="connsiteX2" fmla="*/ 1060620 w 1060620"/>
              <a:gd name="connsiteY2" fmla="*/ 685243 h 685242"/>
              <a:gd name="connsiteX3" fmla="*/ 0 w 1060620"/>
              <a:gd name="connsiteY3" fmla="*/ 685243 h 685242"/>
            </a:gdLst>
            <a:ahLst/>
            <a:cxnLst>
              <a:cxn ang="0">
                <a:pos x="connsiteX0" y="connsiteY0"/>
              </a:cxn>
              <a:cxn ang="0">
                <a:pos x="connsiteX1" y="connsiteY1"/>
              </a:cxn>
              <a:cxn ang="0">
                <a:pos x="connsiteX2" y="connsiteY2"/>
              </a:cxn>
              <a:cxn ang="0">
                <a:pos x="connsiteX3" y="connsiteY3"/>
              </a:cxn>
            </a:cxnLst>
            <a:rect l="l" t="t" r="r" b="b"/>
            <a:pathLst>
              <a:path w="1060620" h="685242">
                <a:moveTo>
                  <a:pt x="0" y="0"/>
                </a:moveTo>
                <a:lnTo>
                  <a:pt x="1060620" y="0"/>
                </a:lnTo>
                <a:lnTo>
                  <a:pt x="1060620" y="685243"/>
                </a:lnTo>
                <a:lnTo>
                  <a:pt x="0" y="685243"/>
                </a:lnTo>
                <a:close/>
              </a:path>
            </a:pathLst>
          </a:custGeom>
          <a:solidFill>
            <a:srgbClr val="CCCCCC"/>
          </a:solidFill>
          <a:ln w="0" cap="flat">
            <a:noFill/>
            <a:prstDash val="solid"/>
            <a:miter/>
          </a:ln>
        </p:spPr>
        <p:txBody>
          <a:bodyPr rtlCol="0" anchor="ctr"/>
          <a:lstStyle/>
          <a:p>
            <a:endParaRPr lang="en-GB" noProof="0" dirty="0"/>
          </a:p>
        </p:txBody>
      </p:sp>
      <p:sp>
        <p:nvSpPr>
          <p:cNvPr id="47" name="Freeform 46">
            <a:extLst>
              <a:ext uri="{FF2B5EF4-FFF2-40B4-BE49-F238E27FC236}">
                <a16:creationId xmlns:a16="http://schemas.microsoft.com/office/drawing/2014/main" id="{1007E9D4-09B4-CD53-02A1-FF87EDE6D457}"/>
              </a:ext>
            </a:extLst>
          </p:cNvPr>
          <p:cNvSpPr/>
          <p:nvPr/>
        </p:nvSpPr>
        <p:spPr>
          <a:xfrm>
            <a:off x="4588348" y="3529391"/>
            <a:ext cx="4176031" cy="685242"/>
          </a:xfrm>
          <a:custGeom>
            <a:avLst/>
            <a:gdLst>
              <a:gd name="connsiteX0" fmla="*/ 0 w 4176031"/>
              <a:gd name="connsiteY0" fmla="*/ 0 h 685242"/>
              <a:gd name="connsiteX1" fmla="*/ 4176031 w 4176031"/>
              <a:gd name="connsiteY1" fmla="*/ 0 h 685242"/>
              <a:gd name="connsiteX2" fmla="*/ 4176031 w 4176031"/>
              <a:gd name="connsiteY2" fmla="*/ 685243 h 685242"/>
              <a:gd name="connsiteX3" fmla="*/ 0 w 4176031"/>
              <a:gd name="connsiteY3" fmla="*/ 685243 h 685242"/>
            </a:gdLst>
            <a:ahLst/>
            <a:cxnLst>
              <a:cxn ang="0">
                <a:pos x="connsiteX0" y="connsiteY0"/>
              </a:cxn>
              <a:cxn ang="0">
                <a:pos x="connsiteX1" y="connsiteY1"/>
              </a:cxn>
              <a:cxn ang="0">
                <a:pos x="connsiteX2" y="connsiteY2"/>
              </a:cxn>
              <a:cxn ang="0">
                <a:pos x="connsiteX3" y="connsiteY3"/>
              </a:cxn>
            </a:cxnLst>
            <a:rect l="l" t="t" r="r" b="b"/>
            <a:pathLst>
              <a:path w="4176031" h="685242">
                <a:moveTo>
                  <a:pt x="0" y="0"/>
                </a:moveTo>
                <a:lnTo>
                  <a:pt x="4176031" y="0"/>
                </a:lnTo>
                <a:lnTo>
                  <a:pt x="4176031" y="685243"/>
                </a:lnTo>
                <a:lnTo>
                  <a:pt x="0" y="685243"/>
                </a:lnTo>
                <a:close/>
              </a:path>
            </a:pathLst>
          </a:custGeom>
          <a:solidFill>
            <a:srgbClr val="CCCCCC"/>
          </a:solidFill>
          <a:ln w="0" cap="flat">
            <a:noFill/>
            <a:prstDash val="solid"/>
            <a:miter/>
          </a:ln>
        </p:spPr>
        <p:txBody>
          <a:bodyPr rtlCol="0" anchor="ctr"/>
          <a:lstStyle/>
          <a:p>
            <a:endParaRPr lang="en-GB" noProof="0" dirty="0"/>
          </a:p>
        </p:txBody>
      </p:sp>
      <p:sp>
        <p:nvSpPr>
          <p:cNvPr id="48" name="Freeform 47">
            <a:extLst>
              <a:ext uri="{FF2B5EF4-FFF2-40B4-BE49-F238E27FC236}">
                <a16:creationId xmlns:a16="http://schemas.microsoft.com/office/drawing/2014/main" id="{F0FE41B2-9249-0C08-E819-88D8AE5DC8C5}"/>
              </a:ext>
            </a:extLst>
          </p:cNvPr>
          <p:cNvSpPr/>
          <p:nvPr/>
        </p:nvSpPr>
        <p:spPr>
          <a:xfrm>
            <a:off x="3950717" y="3529391"/>
            <a:ext cx="194207" cy="685242"/>
          </a:xfrm>
          <a:custGeom>
            <a:avLst/>
            <a:gdLst>
              <a:gd name="connsiteX0" fmla="*/ 0 w 194207"/>
              <a:gd name="connsiteY0" fmla="*/ 0 h 685242"/>
              <a:gd name="connsiteX1" fmla="*/ 194207 w 194207"/>
              <a:gd name="connsiteY1" fmla="*/ 0 h 685242"/>
              <a:gd name="connsiteX2" fmla="*/ 194207 w 194207"/>
              <a:gd name="connsiteY2" fmla="*/ 685243 h 685242"/>
              <a:gd name="connsiteX3" fmla="*/ 0 w 194207"/>
              <a:gd name="connsiteY3" fmla="*/ 685243 h 685242"/>
            </a:gdLst>
            <a:ahLst/>
            <a:cxnLst>
              <a:cxn ang="0">
                <a:pos x="connsiteX0" y="connsiteY0"/>
              </a:cxn>
              <a:cxn ang="0">
                <a:pos x="connsiteX1" y="connsiteY1"/>
              </a:cxn>
              <a:cxn ang="0">
                <a:pos x="connsiteX2" y="connsiteY2"/>
              </a:cxn>
              <a:cxn ang="0">
                <a:pos x="connsiteX3" y="connsiteY3"/>
              </a:cxn>
            </a:cxnLst>
            <a:rect l="l" t="t" r="r" b="b"/>
            <a:pathLst>
              <a:path w="194207" h="685242">
                <a:moveTo>
                  <a:pt x="0" y="0"/>
                </a:moveTo>
                <a:lnTo>
                  <a:pt x="194207" y="0"/>
                </a:lnTo>
                <a:lnTo>
                  <a:pt x="194207" y="685243"/>
                </a:lnTo>
                <a:lnTo>
                  <a:pt x="0" y="685243"/>
                </a:lnTo>
                <a:close/>
              </a:path>
            </a:pathLst>
          </a:custGeom>
          <a:solidFill>
            <a:srgbClr val="FBAE17"/>
          </a:solidFill>
          <a:ln w="0" cap="flat">
            <a:noFill/>
            <a:prstDash val="solid"/>
            <a:miter/>
          </a:ln>
        </p:spPr>
        <p:txBody>
          <a:bodyPr rtlCol="0" anchor="ctr"/>
          <a:lstStyle/>
          <a:p>
            <a:endParaRPr lang="en-GB" noProof="0" dirty="0"/>
          </a:p>
        </p:txBody>
      </p:sp>
      <p:sp>
        <p:nvSpPr>
          <p:cNvPr id="49" name="Freeform 48">
            <a:extLst>
              <a:ext uri="{FF2B5EF4-FFF2-40B4-BE49-F238E27FC236}">
                <a16:creationId xmlns:a16="http://schemas.microsoft.com/office/drawing/2014/main" id="{824A4FC1-2508-E8DB-F3DE-AD060D6EE6D4}"/>
              </a:ext>
            </a:extLst>
          </p:cNvPr>
          <p:cNvSpPr/>
          <p:nvPr/>
        </p:nvSpPr>
        <p:spPr>
          <a:xfrm>
            <a:off x="4375890" y="3529391"/>
            <a:ext cx="194207" cy="685242"/>
          </a:xfrm>
          <a:custGeom>
            <a:avLst/>
            <a:gdLst>
              <a:gd name="connsiteX0" fmla="*/ 0 w 194207"/>
              <a:gd name="connsiteY0" fmla="*/ 0 h 685242"/>
              <a:gd name="connsiteX1" fmla="*/ 194207 w 194207"/>
              <a:gd name="connsiteY1" fmla="*/ 0 h 685242"/>
              <a:gd name="connsiteX2" fmla="*/ 194207 w 194207"/>
              <a:gd name="connsiteY2" fmla="*/ 685243 h 685242"/>
              <a:gd name="connsiteX3" fmla="*/ 0 w 194207"/>
              <a:gd name="connsiteY3" fmla="*/ 685243 h 685242"/>
            </a:gdLst>
            <a:ahLst/>
            <a:cxnLst>
              <a:cxn ang="0">
                <a:pos x="connsiteX0" y="connsiteY0"/>
              </a:cxn>
              <a:cxn ang="0">
                <a:pos x="connsiteX1" y="connsiteY1"/>
              </a:cxn>
              <a:cxn ang="0">
                <a:pos x="connsiteX2" y="connsiteY2"/>
              </a:cxn>
              <a:cxn ang="0">
                <a:pos x="connsiteX3" y="connsiteY3"/>
              </a:cxn>
            </a:cxnLst>
            <a:rect l="l" t="t" r="r" b="b"/>
            <a:pathLst>
              <a:path w="194207" h="685242">
                <a:moveTo>
                  <a:pt x="0" y="0"/>
                </a:moveTo>
                <a:lnTo>
                  <a:pt x="194207" y="0"/>
                </a:lnTo>
                <a:lnTo>
                  <a:pt x="194207" y="685243"/>
                </a:lnTo>
                <a:lnTo>
                  <a:pt x="0" y="685243"/>
                </a:lnTo>
                <a:close/>
              </a:path>
            </a:pathLst>
          </a:custGeom>
          <a:solidFill>
            <a:srgbClr val="C1272D"/>
          </a:solidFill>
          <a:ln w="0" cap="flat">
            <a:noFill/>
            <a:prstDash val="solid"/>
            <a:miter/>
          </a:ln>
        </p:spPr>
        <p:txBody>
          <a:bodyPr rtlCol="0" anchor="ctr"/>
          <a:lstStyle/>
          <a:p>
            <a:endParaRPr lang="en-GB" noProof="0" dirty="0"/>
          </a:p>
        </p:txBody>
      </p:sp>
      <p:sp>
        <p:nvSpPr>
          <p:cNvPr id="50" name="Freeform 49">
            <a:extLst>
              <a:ext uri="{FF2B5EF4-FFF2-40B4-BE49-F238E27FC236}">
                <a16:creationId xmlns:a16="http://schemas.microsoft.com/office/drawing/2014/main" id="{2ECEF31B-DE3B-26DB-B727-FF8E747C6CBF}"/>
              </a:ext>
            </a:extLst>
          </p:cNvPr>
          <p:cNvSpPr/>
          <p:nvPr/>
        </p:nvSpPr>
        <p:spPr>
          <a:xfrm>
            <a:off x="4163303" y="3529391"/>
            <a:ext cx="194207" cy="685242"/>
          </a:xfrm>
          <a:custGeom>
            <a:avLst/>
            <a:gdLst>
              <a:gd name="connsiteX0" fmla="*/ 0 w 194207"/>
              <a:gd name="connsiteY0" fmla="*/ 0 h 685242"/>
              <a:gd name="connsiteX1" fmla="*/ 194207 w 194207"/>
              <a:gd name="connsiteY1" fmla="*/ 0 h 685242"/>
              <a:gd name="connsiteX2" fmla="*/ 194207 w 194207"/>
              <a:gd name="connsiteY2" fmla="*/ 685243 h 685242"/>
              <a:gd name="connsiteX3" fmla="*/ 0 w 194207"/>
              <a:gd name="connsiteY3" fmla="*/ 685243 h 685242"/>
            </a:gdLst>
            <a:ahLst/>
            <a:cxnLst>
              <a:cxn ang="0">
                <a:pos x="connsiteX0" y="connsiteY0"/>
              </a:cxn>
              <a:cxn ang="0">
                <a:pos x="connsiteX1" y="connsiteY1"/>
              </a:cxn>
              <a:cxn ang="0">
                <a:pos x="connsiteX2" y="connsiteY2"/>
              </a:cxn>
              <a:cxn ang="0">
                <a:pos x="connsiteX3" y="connsiteY3"/>
              </a:cxn>
            </a:cxnLst>
            <a:rect l="l" t="t" r="r" b="b"/>
            <a:pathLst>
              <a:path w="194207" h="685242">
                <a:moveTo>
                  <a:pt x="0" y="0"/>
                </a:moveTo>
                <a:lnTo>
                  <a:pt x="194207" y="0"/>
                </a:lnTo>
                <a:lnTo>
                  <a:pt x="194207" y="685243"/>
                </a:lnTo>
                <a:lnTo>
                  <a:pt x="0" y="685243"/>
                </a:lnTo>
                <a:close/>
              </a:path>
            </a:pathLst>
          </a:custGeom>
          <a:solidFill>
            <a:srgbClr val="F15A24"/>
          </a:solidFill>
          <a:ln w="0" cap="flat">
            <a:noFill/>
            <a:prstDash val="solid"/>
            <a:miter/>
          </a:ln>
        </p:spPr>
        <p:txBody>
          <a:bodyPr rtlCol="0" anchor="ctr"/>
          <a:lstStyle/>
          <a:p>
            <a:endParaRPr lang="en-GB" noProof="0" dirty="0"/>
          </a:p>
        </p:txBody>
      </p:sp>
      <p:grpSp>
        <p:nvGrpSpPr>
          <p:cNvPr id="36" name="Group 35">
            <a:extLst>
              <a:ext uri="{FF2B5EF4-FFF2-40B4-BE49-F238E27FC236}">
                <a16:creationId xmlns:a16="http://schemas.microsoft.com/office/drawing/2014/main" id="{F7185F46-2954-0AC8-474F-9EB88A9C7CA0}"/>
              </a:ext>
            </a:extLst>
          </p:cNvPr>
          <p:cNvGrpSpPr/>
          <p:nvPr/>
        </p:nvGrpSpPr>
        <p:grpSpPr>
          <a:xfrm>
            <a:off x="8397270" y="3609617"/>
            <a:ext cx="279355" cy="279355"/>
            <a:chOff x="9672536" y="3895582"/>
            <a:chExt cx="279355" cy="279355"/>
          </a:xfrm>
        </p:grpSpPr>
        <p:sp>
          <p:nvSpPr>
            <p:cNvPr id="20" name="Oval 19">
              <a:extLst>
                <a:ext uri="{FF2B5EF4-FFF2-40B4-BE49-F238E27FC236}">
                  <a16:creationId xmlns:a16="http://schemas.microsoft.com/office/drawing/2014/main" id="{B2C8B399-70D2-5FE5-4D6E-C7AD524764B8}"/>
                </a:ext>
              </a:extLst>
            </p:cNvPr>
            <p:cNvSpPr/>
            <p:nvPr/>
          </p:nvSpPr>
          <p:spPr>
            <a:xfrm>
              <a:off x="9672536" y="3895582"/>
              <a:ext cx="279355" cy="279355"/>
            </a:xfrm>
            <a:prstGeom prst="ellipse">
              <a:avLst/>
            </a:prstGeom>
            <a:solidFill>
              <a:schemeClr val="bg1"/>
            </a:solidFill>
            <a:ln w="254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grpSp>
          <p:nvGrpSpPr>
            <p:cNvPr id="35" name="Group 34">
              <a:extLst>
                <a:ext uri="{FF2B5EF4-FFF2-40B4-BE49-F238E27FC236}">
                  <a16:creationId xmlns:a16="http://schemas.microsoft.com/office/drawing/2014/main" id="{D9083A3C-999E-96D5-D081-A92929EE0C6C}"/>
                </a:ext>
              </a:extLst>
            </p:cNvPr>
            <p:cNvGrpSpPr/>
            <p:nvPr/>
          </p:nvGrpSpPr>
          <p:grpSpPr>
            <a:xfrm>
              <a:off x="9738210" y="3919217"/>
              <a:ext cx="132607" cy="244273"/>
              <a:chOff x="9138804" y="2111131"/>
              <a:chExt cx="168041" cy="309544"/>
            </a:xfrm>
          </p:grpSpPr>
          <p:sp>
            <p:nvSpPr>
              <p:cNvPr id="29" name="Freeform 28">
                <a:extLst>
                  <a:ext uri="{FF2B5EF4-FFF2-40B4-BE49-F238E27FC236}">
                    <a16:creationId xmlns:a16="http://schemas.microsoft.com/office/drawing/2014/main" id="{B66E08BD-4D26-7A01-B7F6-D7F0004E0671}"/>
                  </a:ext>
                </a:extLst>
              </p:cNvPr>
              <p:cNvSpPr/>
              <p:nvPr/>
            </p:nvSpPr>
            <p:spPr>
              <a:xfrm>
                <a:off x="9160568" y="2134735"/>
                <a:ext cx="146277" cy="285882"/>
              </a:xfrm>
              <a:custGeom>
                <a:avLst/>
                <a:gdLst>
                  <a:gd name="connsiteX0" fmla="*/ 38572 w 146277"/>
                  <a:gd name="connsiteY0" fmla="*/ 192790 h 285882"/>
                  <a:gd name="connsiteX1" fmla="*/ 43515 w 146277"/>
                  <a:gd name="connsiteY1" fmla="*/ 215696 h 285882"/>
                  <a:gd name="connsiteX2" fmla="*/ 70994 w 146277"/>
                  <a:gd name="connsiteY2" fmla="*/ 249747 h 285882"/>
                  <a:gd name="connsiteX3" fmla="*/ 91778 w 146277"/>
                  <a:gd name="connsiteY3" fmla="*/ 268641 h 285882"/>
                  <a:gd name="connsiteX4" fmla="*/ 107127 w 146277"/>
                  <a:gd name="connsiteY4" fmla="*/ 263255 h 285882"/>
                  <a:gd name="connsiteX5" fmla="*/ 117957 w 146277"/>
                  <a:gd name="connsiteY5" fmla="*/ 262060 h 285882"/>
                  <a:gd name="connsiteX6" fmla="*/ 126856 w 146277"/>
                  <a:gd name="connsiteY6" fmla="*/ 264093 h 285882"/>
                  <a:gd name="connsiteX7" fmla="*/ 126897 w 146277"/>
                  <a:gd name="connsiteY7" fmla="*/ 264093 h 285882"/>
                  <a:gd name="connsiteX8" fmla="*/ 131799 w 146277"/>
                  <a:gd name="connsiteY8" fmla="*/ 262156 h 285882"/>
                  <a:gd name="connsiteX9" fmla="*/ 133511 w 146277"/>
                  <a:gd name="connsiteY9" fmla="*/ 261317 h 285882"/>
                  <a:gd name="connsiteX10" fmla="*/ 146052 w 146277"/>
                  <a:gd name="connsiteY10" fmla="*/ 223955 h 285882"/>
                  <a:gd name="connsiteX11" fmla="*/ 142027 w 146277"/>
                  <a:gd name="connsiteY11" fmla="*/ 194123 h 285882"/>
                  <a:gd name="connsiteX12" fmla="*/ 125651 w 146277"/>
                  <a:gd name="connsiteY12" fmla="*/ 167382 h 285882"/>
                  <a:gd name="connsiteX13" fmla="*/ 125159 w 146277"/>
                  <a:gd name="connsiteY13" fmla="*/ 162628 h 285882"/>
                  <a:gd name="connsiteX14" fmla="*/ 130622 w 146277"/>
                  <a:gd name="connsiteY14" fmla="*/ 137481 h 285882"/>
                  <a:gd name="connsiteX15" fmla="*/ 115205 w 146277"/>
                  <a:gd name="connsiteY15" fmla="*/ 115001 h 285882"/>
                  <a:gd name="connsiteX16" fmla="*/ 104963 w 146277"/>
                  <a:gd name="connsiteY16" fmla="*/ 99844 h 285882"/>
                  <a:gd name="connsiteX17" fmla="*/ 91887 w 146277"/>
                  <a:gd name="connsiteY17" fmla="*/ 92286 h 285882"/>
                  <a:gd name="connsiteX18" fmla="*/ 77169 w 146277"/>
                  <a:gd name="connsiteY18" fmla="*/ 82819 h 285882"/>
                  <a:gd name="connsiteX19" fmla="*/ 75307 w 146277"/>
                  <a:gd name="connsiteY19" fmla="*/ 67483 h 285882"/>
                  <a:gd name="connsiteX20" fmla="*/ 76074 w 146277"/>
                  <a:gd name="connsiteY20" fmla="*/ 61822 h 285882"/>
                  <a:gd name="connsiteX21" fmla="*/ 67831 w 146277"/>
                  <a:gd name="connsiteY21" fmla="*/ 56820 h 285882"/>
                  <a:gd name="connsiteX22" fmla="*/ 68105 w 146277"/>
                  <a:gd name="connsiteY22" fmla="*/ 51612 h 285882"/>
                  <a:gd name="connsiteX23" fmla="*/ 73294 w 146277"/>
                  <a:gd name="connsiteY23" fmla="*/ 51887 h 285882"/>
                  <a:gd name="connsiteX24" fmla="*/ 96639 w 146277"/>
                  <a:gd name="connsiteY24" fmla="*/ 57658 h 285882"/>
                  <a:gd name="connsiteX25" fmla="*/ 100144 w 146277"/>
                  <a:gd name="connsiteY25" fmla="*/ 54772 h 285882"/>
                  <a:gd name="connsiteX26" fmla="*/ 102910 w 146277"/>
                  <a:gd name="connsiteY26" fmla="*/ 38242 h 285882"/>
                  <a:gd name="connsiteX27" fmla="*/ 102910 w 146277"/>
                  <a:gd name="connsiteY27" fmla="*/ 38173 h 285882"/>
                  <a:gd name="connsiteX28" fmla="*/ 102910 w 146277"/>
                  <a:gd name="connsiteY28" fmla="*/ 38035 h 285882"/>
                  <a:gd name="connsiteX29" fmla="*/ 102951 w 146277"/>
                  <a:gd name="connsiteY29" fmla="*/ 37829 h 285882"/>
                  <a:gd name="connsiteX30" fmla="*/ 102951 w 146277"/>
                  <a:gd name="connsiteY30" fmla="*/ 37720 h 285882"/>
                  <a:gd name="connsiteX31" fmla="*/ 103060 w 146277"/>
                  <a:gd name="connsiteY31" fmla="*/ 37445 h 285882"/>
                  <a:gd name="connsiteX32" fmla="*/ 103129 w 146277"/>
                  <a:gd name="connsiteY32" fmla="*/ 37335 h 285882"/>
                  <a:gd name="connsiteX33" fmla="*/ 103197 w 146277"/>
                  <a:gd name="connsiteY33" fmla="*/ 37156 h 285882"/>
                  <a:gd name="connsiteX34" fmla="*/ 103265 w 146277"/>
                  <a:gd name="connsiteY34" fmla="*/ 37046 h 285882"/>
                  <a:gd name="connsiteX35" fmla="*/ 103375 w 146277"/>
                  <a:gd name="connsiteY35" fmla="*/ 36868 h 285882"/>
                  <a:gd name="connsiteX36" fmla="*/ 103443 w 146277"/>
                  <a:gd name="connsiteY36" fmla="*/ 36799 h 285882"/>
                  <a:gd name="connsiteX37" fmla="*/ 103621 w 146277"/>
                  <a:gd name="connsiteY37" fmla="*/ 36552 h 285882"/>
                  <a:gd name="connsiteX38" fmla="*/ 103690 w 146277"/>
                  <a:gd name="connsiteY38" fmla="*/ 36483 h 285882"/>
                  <a:gd name="connsiteX39" fmla="*/ 103800 w 146277"/>
                  <a:gd name="connsiteY39" fmla="*/ 36346 h 285882"/>
                  <a:gd name="connsiteX40" fmla="*/ 107935 w 146277"/>
                  <a:gd name="connsiteY40" fmla="*/ 31907 h 285882"/>
                  <a:gd name="connsiteX41" fmla="*/ 102115 w 146277"/>
                  <a:gd name="connsiteY41" fmla="*/ 22439 h 285882"/>
                  <a:gd name="connsiteX42" fmla="*/ 101622 w 146277"/>
                  <a:gd name="connsiteY42" fmla="*/ 19870 h 285882"/>
                  <a:gd name="connsiteX43" fmla="*/ 98952 w 146277"/>
                  <a:gd name="connsiteY43" fmla="*/ 0 h 285882"/>
                  <a:gd name="connsiteX44" fmla="*/ 70460 w 146277"/>
                  <a:gd name="connsiteY44" fmla="*/ 15830 h 285882"/>
                  <a:gd name="connsiteX45" fmla="*/ 60328 w 146277"/>
                  <a:gd name="connsiteY45" fmla="*/ 28953 h 285882"/>
                  <a:gd name="connsiteX46" fmla="*/ 49498 w 146277"/>
                  <a:gd name="connsiteY46" fmla="*/ 67539 h 285882"/>
                  <a:gd name="connsiteX47" fmla="*/ 42351 w 146277"/>
                  <a:gd name="connsiteY47" fmla="*/ 80030 h 285882"/>
                  <a:gd name="connsiteX48" fmla="*/ 38216 w 146277"/>
                  <a:gd name="connsiteY48" fmla="*/ 88893 h 285882"/>
                  <a:gd name="connsiteX49" fmla="*/ 39229 w 146277"/>
                  <a:gd name="connsiteY49" fmla="*/ 91216 h 285882"/>
                  <a:gd name="connsiteX50" fmla="*/ 35792 w 146277"/>
                  <a:gd name="connsiteY50" fmla="*/ 95118 h 285882"/>
                  <a:gd name="connsiteX51" fmla="*/ 29768 w 146277"/>
                  <a:gd name="connsiteY51" fmla="*/ 96602 h 285882"/>
                  <a:gd name="connsiteX52" fmla="*/ 25742 w 146277"/>
                  <a:gd name="connsiteY52" fmla="*/ 98498 h 285882"/>
                  <a:gd name="connsiteX53" fmla="*/ 20758 w 146277"/>
                  <a:gd name="connsiteY53" fmla="*/ 101837 h 285882"/>
                  <a:gd name="connsiteX54" fmla="*/ 7998 w 146277"/>
                  <a:gd name="connsiteY54" fmla="*/ 124139 h 285882"/>
                  <a:gd name="connsiteX55" fmla="*/ 2 w 146277"/>
                  <a:gd name="connsiteY55" fmla="*/ 190977 h 285882"/>
                  <a:gd name="connsiteX56" fmla="*/ 7012 w 146277"/>
                  <a:gd name="connsiteY56" fmla="*/ 213911 h 285882"/>
                  <a:gd name="connsiteX57" fmla="*/ 25729 w 146277"/>
                  <a:gd name="connsiteY57" fmla="*/ 240473 h 285882"/>
                  <a:gd name="connsiteX58" fmla="*/ 63545 w 146277"/>
                  <a:gd name="connsiteY58" fmla="*/ 275018 h 285882"/>
                  <a:gd name="connsiteX59" fmla="*/ 84329 w 146277"/>
                  <a:gd name="connsiteY59" fmla="*/ 284129 h 285882"/>
                  <a:gd name="connsiteX60" fmla="*/ 136412 w 146277"/>
                  <a:gd name="connsiteY60" fmla="*/ 272943 h 285882"/>
                  <a:gd name="connsiteX61" fmla="*/ 136549 w 146277"/>
                  <a:gd name="connsiteY61" fmla="*/ 272737 h 285882"/>
                  <a:gd name="connsiteX62" fmla="*/ 138370 w 146277"/>
                  <a:gd name="connsiteY62" fmla="*/ 267145 h 285882"/>
                  <a:gd name="connsiteX63" fmla="*/ 134906 w 146277"/>
                  <a:gd name="connsiteY63" fmla="*/ 268697 h 285882"/>
                  <a:gd name="connsiteX64" fmla="*/ 125937 w 146277"/>
                  <a:gd name="connsiteY64" fmla="*/ 271336 h 285882"/>
                  <a:gd name="connsiteX65" fmla="*/ 115847 w 146277"/>
                  <a:gd name="connsiteY65" fmla="*/ 269082 h 285882"/>
                  <a:gd name="connsiteX66" fmla="*/ 110452 w 146277"/>
                  <a:gd name="connsiteY66" fmla="*/ 269687 h 285882"/>
                  <a:gd name="connsiteX67" fmla="*/ 91530 w 146277"/>
                  <a:gd name="connsiteY67" fmla="*/ 275953 h 285882"/>
                  <a:gd name="connsiteX68" fmla="*/ 91489 w 146277"/>
                  <a:gd name="connsiteY68" fmla="*/ 275953 h 285882"/>
                  <a:gd name="connsiteX69" fmla="*/ 66282 w 146277"/>
                  <a:gd name="connsiteY69" fmla="*/ 255588 h 285882"/>
                  <a:gd name="connsiteX70" fmla="*/ 37297 w 146277"/>
                  <a:gd name="connsiteY70" fmla="*/ 219805 h 285882"/>
                  <a:gd name="connsiteX71" fmla="*/ 31204 w 146277"/>
                  <a:gd name="connsiteY71" fmla="*/ 191485 h 285882"/>
                  <a:gd name="connsiteX72" fmla="*/ 45265 w 146277"/>
                  <a:gd name="connsiteY72" fmla="*/ 131573 h 285882"/>
                  <a:gd name="connsiteX73" fmla="*/ 50140 w 146277"/>
                  <a:gd name="connsiteY73" fmla="*/ 129746 h 285882"/>
                  <a:gd name="connsiteX74" fmla="*/ 51961 w 146277"/>
                  <a:gd name="connsiteY74" fmla="*/ 134638 h 285882"/>
                  <a:gd name="connsiteX75" fmla="*/ 38460 w 146277"/>
                  <a:gd name="connsiteY75" fmla="*/ 192790 h 285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46277" h="285882">
                    <a:moveTo>
                      <a:pt x="38572" y="192790"/>
                    </a:moveTo>
                    <a:cubicBezTo>
                      <a:pt x="37175" y="200814"/>
                      <a:pt x="38928" y="208935"/>
                      <a:pt x="43515" y="215696"/>
                    </a:cubicBezTo>
                    <a:cubicBezTo>
                      <a:pt x="50251" y="225576"/>
                      <a:pt x="60794" y="238630"/>
                      <a:pt x="70994" y="249747"/>
                    </a:cubicBezTo>
                    <a:cubicBezTo>
                      <a:pt x="83823" y="263681"/>
                      <a:pt x="90135" y="268147"/>
                      <a:pt x="91778" y="268641"/>
                    </a:cubicBezTo>
                    <a:cubicBezTo>
                      <a:pt x="95215" y="268600"/>
                      <a:pt x="100787" y="266635"/>
                      <a:pt x="107127" y="263255"/>
                    </a:cubicBezTo>
                    <a:cubicBezTo>
                      <a:pt x="110454" y="261455"/>
                      <a:pt x="114315" y="261043"/>
                      <a:pt x="117957" y="262060"/>
                    </a:cubicBezTo>
                    <a:cubicBezTo>
                      <a:pt x="121914" y="263186"/>
                      <a:pt x="125104" y="263887"/>
                      <a:pt x="126856" y="264093"/>
                    </a:cubicBezTo>
                    <a:lnTo>
                      <a:pt x="126897" y="264093"/>
                    </a:lnTo>
                    <a:cubicBezTo>
                      <a:pt x="127774" y="264093"/>
                      <a:pt x="130403" y="262829"/>
                      <a:pt x="131799" y="262156"/>
                    </a:cubicBezTo>
                    <a:cubicBezTo>
                      <a:pt x="132360" y="261881"/>
                      <a:pt x="132949" y="261592"/>
                      <a:pt x="133511" y="261317"/>
                    </a:cubicBezTo>
                    <a:cubicBezTo>
                      <a:pt x="140877" y="248895"/>
                      <a:pt x="145080" y="236336"/>
                      <a:pt x="146052" y="223955"/>
                    </a:cubicBezTo>
                    <a:cubicBezTo>
                      <a:pt x="146860" y="213855"/>
                      <a:pt x="145491" y="203797"/>
                      <a:pt x="142027" y="194123"/>
                    </a:cubicBezTo>
                    <a:cubicBezTo>
                      <a:pt x="136071" y="177482"/>
                      <a:pt x="125761" y="167492"/>
                      <a:pt x="125651" y="167382"/>
                    </a:cubicBezTo>
                    <a:cubicBezTo>
                      <a:pt x="124351" y="166146"/>
                      <a:pt x="124145" y="164139"/>
                      <a:pt x="125159" y="162628"/>
                    </a:cubicBezTo>
                    <a:cubicBezTo>
                      <a:pt x="128212" y="158093"/>
                      <a:pt x="135783" y="143774"/>
                      <a:pt x="130622" y="137481"/>
                    </a:cubicBezTo>
                    <a:cubicBezTo>
                      <a:pt x="126062" y="131889"/>
                      <a:pt x="120284" y="122916"/>
                      <a:pt x="115205" y="115001"/>
                    </a:cubicBezTo>
                    <a:cubicBezTo>
                      <a:pt x="111138" y="108707"/>
                      <a:pt x="107318" y="102757"/>
                      <a:pt x="104963" y="99844"/>
                    </a:cubicBezTo>
                    <a:cubicBezTo>
                      <a:pt x="102759" y="97137"/>
                      <a:pt x="96967" y="94567"/>
                      <a:pt x="91887" y="92286"/>
                    </a:cubicBezTo>
                    <a:cubicBezTo>
                      <a:pt x="85261" y="89332"/>
                      <a:pt x="79579" y="86804"/>
                      <a:pt x="77169" y="82819"/>
                    </a:cubicBezTo>
                    <a:cubicBezTo>
                      <a:pt x="75238" y="79576"/>
                      <a:pt x="74649" y="74588"/>
                      <a:pt x="75307" y="67483"/>
                    </a:cubicBezTo>
                    <a:cubicBezTo>
                      <a:pt x="75512" y="65340"/>
                      <a:pt x="75800" y="63361"/>
                      <a:pt x="76074" y="61822"/>
                    </a:cubicBezTo>
                    <a:cubicBezTo>
                      <a:pt x="72431" y="60516"/>
                      <a:pt x="69693" y="58868"/>
                      <a:pt x="67831" y="56820"/>
                    </a:cubicBezTo>
                    <a:cubicBezTo>
                      <a:pt x="66462" y="55308"/>
                      <a:pt x="66599" y="52986"/>
                      <a:pt x="68105" y="51612"/>
                    </a:cubicBezTo>
                    <a:cubicBezTo>
                      <a:pt x="69611" y="50238"/>
                      <a:pt x="71925" y="50375"/>
                      <a:pt x="73294" y="51887"/>
                    </a:cubicBezTo>
                    <a:cubicBezTo>
                      <a:pt x="76128" y="55047"/>
                      <a:pt x="84864" y="57204"/>
                      <a:pt x="96639" y="57658"/>
                    </a:cubicBezTo>
                    <a:cubicBezTo>
                      <a:pt x="98350" y="57727"/>
                      <a:pt x="99870" y="56504"/>
                      <a:pt x="100144" y="54772"/>
                    </a:cubicBezTo>
                    <a:lnTo>
                      <a:pt x="102910" y="38242"/>
                    </a:lnTo>
                    <a:lnTo>
                      <a:pt x="102910" y="38173"/>
                    </a:lnTo>
                    <a:lnTo>
                      <a:pt x="102910" y="38035"/>
                    </a:lnTo>
                    <a:cubicBezTo>
                      <a:pt x="102910" y="37967"/>
                      <a:pt x="102910" y="37898"/>
                      <a:pt x="102951" y="37829"/>
                    </a:cubicBezTo>
                    <a:lnTo>
                      <a:pt x="102951" y="37720"/>
                    </a:lnTo>
                    <a:cubicBezTo>
                      <a:pt x="102951" y="37609"/>
                      <a:pt x="103019" y="37541"/>
                      <a:pt x="103060" y="37445"/>
                    </a:cubicBezTo>
                    <a:cubicBezTo>
                      <a:pt x="103060" y="37404"/>
                      <a:pt x="103101" y="37376"/>
                      <a:pt x="103129" y="37335"/>
                    </a:cubicBezTo>
                    <a:cubicBezTo>
                      <a:pt x="103129" y="37266"/>
                      <a:pt x="103197" y="37225"/>
                      <a:pt x="103197" y="37156"/>
                    </a:cubicBezTo>
                    <a:cubicBezTo>
                      <a:pt x="103197" y="37115"/>
                      <a:pt x="103238" y="37087"/>
                      <a:pt x="103265" y="37046"/>
                    </a:cubicBezTo>
                    <a:cubicBezTo>
                      <a:pt x="103265" y="36978"/>
                      <a:pt x="103334" y="36936"/>
                      <a:pt x="103375" y="36868"/>
                    </a:cubicBezTo>
                    <a:cubicBezTo>
                      <a:pt x="103375" y="36868"/>
                      <a:pt x="103416" y="36799"/>
                      <a:pt x="103443" y="36799"/>
                    </a:cubicBezTo>
                    <a:cubicBezTo>
                      <a:pt x="103512" y="36730"/>
                      <a:pt x="103553" y="36620"/>
                      <a:pt x="103621" y="36552"/>
                    </a:cubicBezTo>
                    <a:lnTo>
                      <a:pt x="103690" y="36483"/>
                    </a:lnTo>
                    <a:cubicBezTo>
                      <a:pt x="103731" y="36442"/>
                      <a:pt x="103759" y="36414"/>
                      <a:pt x="103800" y="36346"/>
                    </a:cubicBezTo>
                    <a:lnTo>
                      <a:pt x="107935" y="31907"/>
                    </a:lnTo>
                    <a:lnTo>
                      <a:pt x="102115" y="22439"/>
                    </a:lnTo>
                    <a:cubicBezTo>
                      <a:pt x="101664" y="21670"/>
                      <a:pt x="101485" y="20749"/>
                      <a:pt x="101622" y="19870"/>
                    </a:cubicBezTo>
                    <a:cubicBezTo>
                      <a:pt x="103265" y="10306"/>
                      <a:pt x="100951" y="3682"/>
                      <a:pt x="98952" y="0"/>
                    </a:cubicBezTo>
                    <a:cubicBezTo>
                      <a:pt x="90436" y="8437"/>
                      <a:pt x="75717" y="14030"/>
                      <a:pt x="70460" y="15830"/>
                    </a:cubicBezTo>
                    <a:cubicBezTo>
                      <a:pt x="64750" y="17795"/>
                      <a:pt x="60752" y="22934"/>
                      <a:pt x="60328" y="28953"/>
                    </a:cubicBezTo>
                    <a:cubicBezTo>
                      <a:pt x="58890" y="48795"/>
                      <a:pt x="55248" y="61767"/>
                      <a:pt x="49498" y="67539"/>
                    </a:cubicBezTo>
                    <a:cubicBezTo>
                      <a:pt x="45568" y="71483"/>
                      <a:pt x="43994" y="75633"/>
                      <a:pt x="42351" y="80030"/>
                    </a:cubicBezTo>
                    <a:cubicBezTo>
                      <a:pt x="41228" y="83026"/>
                      <a:pt x="40078" y="86049"/>
                      <a:pt x="38216" y="88893"/>
                    </a:cubicBezTo>
                    <a:cubicBezTo>
                      <a:pt x="38818" y="89498"/>
                      <a:pt x="39160" y="90295"/>
                      <a:pt x="39229" y="91216"/>
                    </a:cubicBezTo>
                    <a:cubicBezTo>
                      <a:pt x="39366" y="93249"/>
                      <a:pt x="37832" y="95008"/>
                      <a:pt x="35792" y="95118"/>
                    </a:cubicBezTo>
                    <a:cubicBezTo>
                      <a:pt x="34177" y="95228"/>
                      <a:pt x="32082" y="95723"/>
                      <a:pt x="29768" y="96602"/>
                    </a:cubicBezTo>
                    <a:cubicBezTo>
                      <a:pt x="28535" y="97276"/>
                      <a:pt x="27207" y="97907"/>
                      <a:pt x="25742" y="98498"/>
                    </a:cubicBezTo>
                    <a:cubicBezTo>
                      <a:pt x="24100" y="99419"/>
                      <a:pt x="22374" y="100532"/>
                      <a:pt x="20758" y="101837"/>
                    </a:cubicBezTo>
                    <a:cubicBezTo>
                      <a:pt x="16021" y="105630"/>
                      <a:pt x="9997" y="112569"/>
                      <a:pt x="7998" y="124139"/>
                    </a:cubicBezTo>
                    <a:cubicBezTo>
                      <a:pt x="4109" y="146647"/>
                      <a:pt x="152" y="189397"/>
                      <a:pt x="2" y="190977"/>
                    </a:cubicBezTo>
                    <a:cubicBezTo>
                      <a:pt x="2" y="191362"/>
                      <a:pt x="-313" y="199771"/>
                      <a:pt x="7012" y="213911"/>
                    </a:cubicBezTo>
                    <a:cubicBezTo>
                      <a:pt x="11462" y="222458"/>
                      <a:pt x="17733" y="231390"/>
                      <a:pt x="25729" y="240473"/>
                    </a:cubicBezTo>
                    <a:cubicBezTo>
                      <a:pt x="35751" y="251864"/>
                      <a:pt x="48471" y="263476"/>
                      <a:pt x="63545" y="275018"/>
                    </a:cubicBezTo>
                    <a:cubicBezTo>
                      <a:pt x="69638" y="279690"/>
                      <a:pt x="76826" y="282824"/>
                      <a:pt x="84329" y="284129"/>
                    </a:cubicBezTo>
                    <a:cubicBezTo>
                      <a:pt x="99267" y="286698"/>
                      <a:pt x="125872" y="288705"/>
                      <a:pt x="136412" y="272943"/>
                    </a:cubicBezTo>
                    <a:cubicBezTo>
                      <a:pt x="136480" y="272833"/>
                      <a:pt x="136521" y="272806"/>
                      <a:pt x="136549" y="272737"/>
                    </a:cubicBezTo>
                    <a:cubicBezTo>
                      <a:pt x="136685" y="272558"/>
                      <a:pt x="138548" y="269989"/>
                      <a:pt x="138370" y="267145"/>
                    </a:cubicBezTo>
                    <a:cubicBezTo>
                      <a:pt x="137315" y="267529"/>
                      <a:pt x="135878" y="268230"/>
                      <a:pt x="134906" y="268697"/>
                    </a:cubicBezTo>
                    <a:cubicBezTo>
                      <a:pt x="131921" y="270140"/>
                      <a:pt x="128813" y="271652"/>
                      <a:pt x="125937" y="271336"/>
                    </a:cubicBezTo>
                    <a:cubicBezTo>
                      <a:pt x="123692" y="271088"/>
                      <a:pt x="120324" y="270319"/>
                      <a:pt x="115847" y="269082"/>
                    </a:cubicBezTo>
                    <a:cubicBezTo>
                      <a:pt x="114026" y="268560"/>
                      <a:pt x="112095" y="268766"/>
                      <a:pt x="110452" y="269687"/>
                    </a:cubicBezTo>
                    <a:cubicBezTo>
                      <a:pt x="105126" y="272531"/>
                      <a:pt x="97513" y="275953"/>
                      <a:pt x="91530" y="275953"/>
                    </a:cubicBezTo>
                    <a:lnTo>
                      <a:pt x="91489" y="275953"/>
                    </a:lnTo>
                    <a:cubicBezTo>
                      <a:pt x="89736" y="275953"/>
                      <a:pt x="85150" y="275953"/>
                      <a:pt x="66282" y="255588"/>
                    </a:cubicBezTo>
                    <a:cubicBezTo>
                      <a:pt x="55562" y="244018"/>
                      <a:pt x="44444" y="230290"/>
                      <a:pt x="37297" y="219805"/>
                    </a:cubicBezTo>
                    <a:cubicBezTo>
                      <a:pt x="31615" y="211464"/>
                      <a:pt x="29451" y="201406"/>
                      <a:pt x="31204" y="191485"/>
                    </a:cubicBezTo>
                    <a:cubicBezTo>
                      <a:pt x="35024" y="169856"/>
                      <a:pt x="40569" y="141877"/>
                      <a:pt x="45265" y="131573"/>
                    </a:cubicBezTo>
                    <a:cubicBezTo>
                      <a:pt x="46101" y="129704"/>
                      <a:pt x="48278" y="128894"/>
                      <a:pt x="50140" y="129746"/>
                    </a:cubicBezTo>
                    <a:cubicBezTo>
                      <a:pt x="52002" y="130584"/>
                      <a:pt x="52809" y="132769"/>
                      <a:pt x="51961" y="134638"/>
                    </a:cubicBezTo>
                    <a:cubicBezTo>
                      <a:pt x="48592" y="142031"/>
                      <a:pt x="43650" y="163206"/>
                      <a:pt x="38460" y="192790"/>
                    </a:cubicBezTo>
                    <a:close/>
                  </a:path>
                </a:pathLst>
              </a:custGeom>
              <a:solidFill>
                <a:schemeClr val="accent6"/>
              </a:solidFill>
              <a:ln w="3464" cap="flat">
                <a:noFill/>
                <a:prstDash val="solid"/>
                <a:miter/>
              </a:ln>
            </p:spPr>
            <p:txBody>
              <a:bodyPr rtlCol="0" anchor="ctr"/>
              <a:lstStyle/>
              <a:p>
                <a:endParaRPr lang="en-GB" noProof="0" dirty="0"/>
              </a:p>
            </p:txBody>
          </p:sp>
          <p:sp>
            <p:nvSpPr>
              <p:cNvPr id="30" name="Freeform 29">
                <a:extLst>
                  <a:ext uri="{FF2B5EF4-FFF2-40B4-BE49-F238E27FC236}">
                    <a16:creationId xmlns:a16="http://schemas.microsoft.com/office/drawing/2014/main" id="{8E7DA82A-6B2A-8B7D-D44D-2E9362171BC0}"/>
                  </a:ext>
                </a:extLst>
              </p:cNvPr>
              <p:cNvSpPr/>
              <p:nvPr/>
            </p:nvSpPr>
            <p:spPr>
              <a:xfrm>
                <a:off x="9177919" y="2384508"/>
                <a:ext cx="49740" cy="36167"/>
              </a:xfrm>
              <a:custGeom>
                <a:avLst/>
                <a:gdLst>
                  <a:gd name="connsiteX0" fmla="*/ 6969 w 49740"/>
                  <a:gd name="connsiteY0" fmla="*/ 1 h 36167"/>
                  <a:gd name="connsiteX1" fmla="*/ 0 w 49740"/>
                  <a:gd name="connsiteY1" fmla="*/ 36167 h 36167"/>
                  <a:gd name="connsiteX2" fmla="*/ 49741 w 49740"/>
                  <a:gd name="connsiteY2" fmla="*/ 36167 h 36167"/>
                  <a:gd name="connsiteX3" fmla="*/ 41895 w 49740"/>
                  <a:gd name="connsiteY3" fmla="*/ 31138 h 36167"/>
                  <a:gd name="connsiteX4" fmla="*/ 7022 w 49740"/>
                  <a:gd name="connsiteY4" fmla="*/ 0 h 361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40" h="36167">
                    <a:moveTo>
                      <a:pt x="6969" y="1"/>
                    </a:moveTo>
                    <a:cubicBezTo>
                      <a:pt x="4655" y="8974"/>
                      <a:pt x="794" y="25299"/>
                      <a:pt x="0" y="36167"/>
                    </a:cubicBezTo>
                    <a:lnTo>
                      <a:pt x="49741" y="36167"/>
                    </a:lnTo>
                    <a:cubicBezTo>
                      <a:pt x="47002" y="34724"/>
                      <a:pt x="44346" y="33034"/>
                      <a:pt x="41895" y="31138"/>
                    </a:cubicBezTo>
                    <a:cubicBezTo>
                      <a:pt x="27313" y="19952"/>
                      <a:pt x="15922" y="9537"/>
                      <a:pt x="7022" y="0"/>
                    </a:cubicBezTo>
                    <a:close/>
                  </a:path>
                </a:pathLst>
              </a:custGeom>
              <a:solidFill>
                <a:schemeClr val="accent6"/>
              </a:solidFill>
              <a:ln w="3464" cap="flat">
                <a:noFill/>
                <a:prstDash val="solid"/>
                <a:miter/>
              </a:ln>
            </p:spPr>
            <p:txBody>
              <a:bodyPr rtlCol="0" anchor="ctr"/>
              <a:lstStyle/>
              <a:p>
                <a:endParaRPr lang="en-GB" noProof="0" dirty="0"/>
              </a:p>
            </p:txBody>
          </p:sp>
          <p:sp>
            <p:nvSpPr>
              <p:cNvPr id="31" name="Freeform 30">
                <a:extLst>
                  <a:ext uri="{FF2B5EF4-FFF2-40B4-BE49-F238E27FC236}">
                    <a16:creationId xmlns:a16="http://schemas.microsoft.com/office/drawing/2014/main" id="{214EC69B-66B5-414F-CBCF-DC65DE8E8FAF}"/>
                  </a:ext>
                </a:extLst>
              </p:cNvPr>
              <p:cNvSpPr/>
              <p:nvPr/>
            </p:nvSpPr>
            <p:spPr>
              <a:xfrm>
                <a:off x="9243053" y="2193656"/>
                <a:ext cx="48357" cy="66136"/>
              </a:xfrm>
              <a:custGeom>
                <a:avLst/>
                <a:gdLst>
                  <a:gd name="connsiteX0" fmla="*/ 14387 w 48357"/>
                  <a:gd name="connsiteY0" fmla="*/ 6101 h 66136"/>
                  <a:gd name="connsiteX1" fmla="*/ 13963 w 48357"/>
                  <a:gd name="connsiteY1" fmla="*/ 6101 h 66136"/>
                  <a:gd name="connsiteX2" fmla="*/ 818 w 48357"/>
                  <a:gd name="connsiteY2" fmla="*/ 4726 h 66136"/>
                  <a:gd name="connsiteX3" fmla="*/ 1092 w 48357"/>
                  <a:gd name="connsiteY3" fmla="*/ 20103 h 66136"/>
                  <a:gd name="connsiteX4" fmla="*/ 12484 w 48357"/>
                  <a:gd name="connsiteY4" fmla="*/ 26644 h 66136"/>
                  <a:gd name="connsiteX5" fmla="*/ 28298 w 48357"/>
                  <a:gd name="connsiteY5" fmla="*/ 36277 h 66136"/>
                  <a:gd name="connsiteX6" fmla="*/ 39018 w 48357"/>
                  <a:gd name="connsiteY6" fmla="*/ 52107 h 66136"/>
                  <a:gd name="connsiteX7" fmla="*/ 48233 w 48357"/>
                  <a:gd name="connsiteY7" fmla="*/ 66136 h 66136"/>
                  <a:gd name="connsiteX8" fmla="*/ 33966 w 48357"/>
                  <a:gd name="connsiteY8" fmla="*/ 18509 h 66136"/>
                  <a:gd name="connsiteX9" fmla="*/ 26847 w 48357"/>
                  <a:gd name="connsiteY9" fmla="*/ 7462 h 66136"/>
                  <a:gd name="connsiteX10" fmla="*/ 24081 w 48357"/>
                  <a:gd name="connsiteY10" fmla="*/ 0 h 66136"/>
                  <a:gd name="connsiteX11" fmla="*/ 14401 w 48357"/>
                  <a:gd name="connsiteY11" fmla="*/ 6087 h 6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357" h="66136">
                    <a:moveTo>
                      <a:pt x="14387" y="6101"/>
                    </a:moveTo>
                    <a:lnTo>
                      <a:pt x="13963" y="6101"/>
                    </a:lnTo>
                    <a:cubicBezTo>
                      <a:pt x="8979" y="5894"/>
                      <a:pt x="4597" y="5427"/>
                      <a:pt x="818" y="4726"/>
                    </a:cubicBezTo>
                    <a:cubicBezTo>
                      <a:pt x="-126" y="10429"/>
                      <a:pt x="-510" y="17423"/>
                      <a:pt x="1092" y="20103"/>
                    </a:cubicBezTo>
                    <a:cubicBezTo>
                      <a:pt x="2284" y="22109"/>
                      <a:pt x="7965" y="24610"/>
                      <a:pt x="12484" y="26644"/>
                    </a:cubicBezTo>
                    <a:cubicBezTo>
                      <a:pt x="18618" y="29392"/>
                      <a:pt x="24957" y="32195"/>
                      <a:pt x="28298" y="36277"/>
                    </a:cubicBezTo>
                    <a:cubicBezTo>
                      <a:pt x="30927" y="39520"/>
                      <a:pt x="34678" y="45346"/>
                      <a:pt x="39018" y="52107"/>
                    </a:cubicBezTo>
                    <a:cubicBezTo>
                      <a:pt x="42003" y="56751"/>
                      <a:pt x="45221" y="61739"/>
                      <a:pt x="48233" y="66136"/>
                    </a:cubicBezTo>
                    <a:cubicBezTo>
                      <a:pt x="49493" y="38736"/>
                      <a:pt x="40949" y="27620"/>
                      <a:pt x="33966" y="18509"/>
                    </a:cubicBezTo>
                    <a:cubicBezTo>
                      <a:pt x="31201" y="14882"/>
                      <a:pt x="28531" y="11474"/>
                      <a:pt x="26847" y="7462"/>
                    </a:cubicBezTo>
                    <a:cubicBezTo>
                      <a:pt x="25765" y="4892"/>
                      <a:pt x="24848" y="2391"/>
                      <a:pt x="24081" y="0"/>
                    </a:cubicBezTo>
                    <a:cubicBezTo>
                      <a:pt x="22288" y="3628"/>
                      <a:pt x="18577" y="6087"/>
                      <a:pt x="14401" y="6087"/>
                    </a:cubicBezTo>
                    <a:close/>
                  </a:path>
                </a:pathLst>
              </a:custGeom>
              <a:solidFill>
                <a:schemeClr val="accent6"/>
              </a:solidFill>
              <a:ln w="3464" cap="flat">
                <a:noFill/>
                <a:prstDash val="solid"/>
                <a:miter/>
              </a:ln>
            </p:spPr>
            <p:txBody>
              <a:bodyPr rtlCol="0" anchor="ctr"/>
              <a:lstStyle/>
              <a:p>
                <a:endParaRPr lang="en-GB" noProof="0" dirty="0"/>
              </a:p>
            </p:txBody>
          </p:sp>
          <p:sp>
            <p:nvSpPr>
              <p:cNvPr id="32" name="Freeform 31">
                <a:extLst>
                  <a:ext uri="{FF2B5EF4-FFF2-40B4-BE49-F238E27FC236}">
                    <a16:creationId xmlns:a16="http://schemas.microsoft.com/office/drawing/2014/main" id="{6CD97E1D-F545-D401-5DDD-F949747A01E0}"/>
                  </a:ext>
                </a:extLst>
              </p:cNvPr>
              <p:cNvSpPr/>
              <p:nvPr/>
            </p:nvSpPr>
            <p:spPr>
              <a:xfrm>
                <a:off x="9138804" y="2111131"/>
                <a:ext cx="118703" cy="187670"/>
              </a:xfrm>
              <a:custGeom>
                <a:avLst/>
                <a:gdLst>
                  <a:gd name="connsiteX0" fmla="*/ 43659 w 118703"/>
                  <a:gd name="connsiteY0" fmla="*/ 115888 h 187670"/>
                  <a:gd name="connsiteX1" fmla="*/ 44535 w 118703"/>
                  <a:gd name="connsiteY1" fmla="*/ 115393 h 187670"/>
                  <a:gd name="connsiteX2" fmla="*/ 48355 w 118703"/>
                  <a:gd name="connsiteY2" fmla="*/ 113593 h 187670"/>
                  <a:gd name="connsiteX3" fmla="*/ 57296 w 118703"/>
                  <a:gd name="connsiteY3" fmla="*/ 101034 h 187670"/>
                  <a:gd name="connsiteX4" fmla="*/ 66127 w 118703"/>
                  <a:gd name="connsiteY4" fmla="*/ 85946 h 187670"/>
                  <a:gd name="connsiteX5" fmla="*/ 74822 w 118703"/>
                  <a:gd name="connsiteY5" fmla="*/ 52032 h 187670"/>
                  <a:gd name="connsiteX6" fmla="*/ 89924 w 118703"/>
                  <a:gd name="connsiteY6" fmla="*/ 32478 h 187670"/>
                  <a:gd name="connsiteX7" fmla="*/ 118704 w 118703"/>
                  <a:gd name="connsiteY7" fmla="*/ 14532 h 187670"/>
                  <a:gd name="connsiteX8" fmla="*/ 111803 w 118703"/>
                  <a:gd name="connsiteY8" fmla="*/ 7497 h 187670"/>
                  <a:gd name="connsiteX9" fmla="*/ 81517 w 118703"/>
                  <a:gd name="connsiteY9" fmla="*/ 76 h 187670"/>
                  <a:gd name="connsiteX10" fmla="*/ 51901 w 118703"/>
                  <a:gd name="connsiteY10" fmla="*/ 14189 h 187670"/>
                  <a:gd name="connsiteX11" fmla="*/ 41454 w 118703"/>
                  <a:gd name="connsiteY11" fmla="*/ 38181 h 187670"/>
                  <a:gd name="connsiteX12" fmla="*/ 41345 w 118703"/>
                  <a:gd name="connsiteY12" fmla="*/ 38538 h 187670"/>
                  <a:gd name="connsiteX13" fmla="*/ 38921 w 118703"/>
                  <a:gd name="connsiteY13" fmla="*/ 51056 h 187670"/>
                  <a:gd name="connsiteX14" fmla="*/ 21149 w 118703"/>
                  <a:gd name="connsiteY14" fmla="*/ 98820 h 187670"/>
                  <a:gd name="connsiteX15" fmla="*/ 680 w 118703"/>
                  <a:gd name="connsiteY15" fmla="*/ 161081 h 187670"/>
                  <a:gd name="connsiteX16" fmla="*/ 17220 w 118703"/>
                  <a:gd name="connsiteY16" fmla="*/ 187671 h 187670"/>
                  <a:gd name="connsiteX17" fmla="*/ 22656 w 118703"/>
                  <a:gd name="connsiteY17" fmla="*/ 146516 h 187670"/>
                  <a:gd name="connsiteX18" fmla="*/ 43686 w 118703"/>
                  <a:gd name="connsiteY18" fmla="*/ 115914 h 187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8703" h="187670">
                    <a:moveTo>
                      <a:pt x="43659" y="115888"/>
                    </a:moveTo>
                    <a:cubicBezTo>
                      <a:pt x="43933" y="115682"/>
                      <a:pt x="44221" y="115503"/>
                      <a:pt x="44535" y="115393"/>
                    </a:cubicBezTo>
                    <a:cubicBezTo>
                      <a:pt x="45836" y="114692"/>
                      <a:pt x="47123" y="114088"/>
                      <a:pt x="48355" y="113593"/>
                    </a:cubicBezTo>
                    <a:cubicBezTo>
                      <a:pt x="53750" y="110460"/>
                      <a:pt x="55297" y="106351"/>
                      <a:pt x="57296" y="101034"/>
                    </a:cubicBezTo>
                    <a:cubicBezTo>
                      <a:pt x="59049" y="96321"/>
                      <a:pt x="61048" y="91002"/>
                      <a:pt x="66127" y="85946"/>
                    </a:cubicBezTo>
                    <a:cubicBezTo>
                      <a:pt x="70399" y="81658"/>
                      <a:pt x="73562" y="69305"/>
                      <a:pt x="74822" y="52032"/>
                    </a:cubicBezTo>
                    <a:cubicBezTo>
                      <a:pt x="75492" y="43059"/>
                      <a:pt x="81407" y="35391"/>
                      <a:pt x="89924" y="32478"/>
                    </a:cubicBezTo>
                    <a:cubicBezTo>
                      <a:pt x="101808" y="28397"/>
                      <a:pt x="114843" y="21431"/>
                      <a:pt x="118704" y="14532"/>
                    </a:cubicBezTo>
                    <a:cubicBezTo>
                      <a:pt x="117649" y="12952"/>
                      <a:pt x="115472" y="10176"/>
                      <a:pt x="111803" y="7497"/>
                    </a:cubicBezTo>
                    <a:cubicBezTo>
                      <a:pt x="104300" y="2082"/>
                      <a:pt x="93826" y="-487"/>
                      <a:pt x="81517" y="76"/>
                    </a:cubicBezTo>
                    <a:cubicBezTo>
                      <a:pt x="68414" y="681"/>
                      <a:pt x="58693" y="5312"/>
                      <a:pt x="51901" y="14189"/>
                    </a:cubicBezTo>
                    <a:cubicBezTo>
                      <a:pt x="46041" y="21829"/>
                      <a:pt x="43385" y="31283"/>
                      <a:pt x="41454" y="38181"/>
                    </a:cubicBezTo>
                    <a:lnTo>
                      <a:pt x="41345" y="38538"/>
                    </a:lnTo>
                    <a:cubicBezTo>
                      <a:pt x="40332" y="42165"/>
                      <a:pt x="39634" y="46494"/>
                      <a:pt x="38921" y="51056"/>
                    </a:cubicBezTo>
                    <a:cubicBezTo>
                      <a:pt x="36745" y="64564"/>
                      <a:pt x="34047" y="81410"/>
                      <a:pt x="21149" y="98820"/>
                    </a:cubicBezTo>
                    <a:cubicBezTo>
                      <a:pt x="-1880" y="129875"/>
                      <a:pt x="-826" y="152712"/>
                      <a:pt x="680" y="161081"/>
                    </a:cubicBezTo>
                    <a:cubicBezTo>
                      <a:pt x="2570" y="171525"/>
                      <a:pt x="8115" y="180429"/>
                      <a:pt x="17220" y="187671"/>
                    </a:cubicBezTo>
                    <a:cubicBezTo>
                      <a:pt x="18726" y="173957"/>
                      <a:pt x="20684" y="157770"/>
                      <a:pt x="22656" y="146516"/>
                    </a:cubicBezTo>
                    <a:cubicBezTo>
                      <a:pt x="25422" y="130549"/>
                      <a:pt x="34814" y="120944"/>
                      <a:pt x="43686" y="115914"/>
                    </a:cubicBezTo>
                    <a:close/>
                  </a:path>
                </a:pathLst>
              </a:custGeom>
              <a:solidFill>
                <a:schemeClr val="accent6"/>
              </a:solidFill>
              <a:ln w="3464" cap="flat">
                <a:noFill/>
                <a:prstDash val="solid"/>
                <a:miter/>
              </a:ln>
            </p:spPr>
            <p:txBody>
              <a:bodyPr rtlCol="0" anchor="ctr"/>
              <a:lstStyle/>
              <a:p>
                <a:endParaRPr lang="en-GB" noProof="0" dirty="0"/>
              </a:p>
            </p:txBody>
          </p:sp>
        </p:grpSp>
        <p:sp>
          <p:nvSpPr>
            <p:cNvPr id="23" name="Freeform 22">
              <a:extLst>
                <a:ext uri="{FF2B5EF4-FFF2-40B4-BE49-F238E27FC236}">
                  <a16:creationId xmlns:a16="http://schemas.microsoft.com/office/drawing/2014/main" id="{C51C5176-499D-7A83-71B4-EDB72A7E855D}"/>
                </a:ext>
              </a:extLst>
            </p:cNvPr>
            <p:cNvSpPr/>
            <p:nvPr/>
          </p:nvSpPr>
          <p:spPr>
            <a:xfrm>
              <a:off x="9712325" y="3943350"/>
              <a:ext cx="206375" cy="187325"/>
            </a:xfrm>
            <a:custGeom>
              <a:avLst/>
              <a:gdLst>
                <a:gd name="connsiteX0" fmla="*/ 0 w 206375"/>
                <a:gd name="connsiteY0" fmla="*/ 187325 h 187325"/>
                <a:gd name="connsiteX1" fmla="*/ 206375 w 206375"/>
                <a:gd name="connsiteY1" fmla="*/ 0 h 187325"/>
              </a:gdLst>
              <a:ahLst/>
              <a:cxnLst>
                <a:cxn ang="0">
                  <a:pos x="connsiteX0" y="connsiteY0"/>
                </a:cxn>
                <a:cxn ang="0">
                  <a:pos x="connsiteX1" y="connsiteY1"/>
                </a:cxn>
              </a:cxnLst>
              <a:rect l="l" t="t" r="r" b="b"/>
              <a:pathLst>
                <a:path w="206375" h="187325">
                  <a:moveTo>
                    <a:pt x="0" y="187325"/>
                  </a:moveTo>
                  <a:lnTo>
                    <a:pt x="206375" y="0"/>
                  </a:lnTo>
                </a:path>
              </a:pathLst>
            </a:custGeom>
            <a:noFill/>
            <a:ln w="254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grpSp>
      <p:sp>
        <p:nvSpPr>
          <p:cNvPr id="51" name="Rounded Rectangle 50">
            <a:extLst>
              <a:ext uri="{FF2B5EF4-FFF2-40B4-BE49-F238E27FC236}">
                <a16:creationId xmlns:a16="http://schemas.microsoft.com/office/drawing/2014/main" id="{EE60DFE6-B9C0-B3CB-7709-1940DF39C047}"/>
              </a:ext>
            </a:extLst>
          </p:cNvPr>
          <p:cNvSpPr/>
          <p:nvPr/>
        </p:nvSpPr>
        <p:spPr>
          <a:xfrm>
            <a:off x="6806263" y="3581724"/>
            <a:ext cx="854571" cy="175518"/>
          </a:xfrm>
          <a:prstGeom prst="roundRect">
            <a:avLst>
              <a:gd name="adj" fmla="val 50000"/>
            </a:avLst>
          </a:prstGeom>
          <a:solidFill>
            <a:schemeClr val="tx2"/>
          </a:solidFill>
          <a:ln w="12700">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GB" sz="950" noProof="0" dirty="0">
                <a:latin typeface="Arial" panose="020B0604020202020204" pitchFamily="34" charset="0"/>
                <a:cs typeface="Arial" panose="020B0604020202020204" pitchFamily="34" charset="0"/>
              </a:rPr>
              <a:t>Skin irritation</a:t>
            </a:r>
          </a:p>
        </p:txBody>
      </p:sp>
      <p:sp>
        <p:nvSpPr>
          <p:cNvPr id="52" name="Rounded Rectangle 51">
            <a:extLst>
              <a:ext uri="{FF2B5EF4-FFF2-40B4-BE49-F238E27FC236}">
                <a16:creationId xmlns:a16="http://schemas.microsoft.com/office/drawing/2014/main" id="{5F07E0EA-FDF7-2768-3723-B09276322AF1}"/>
              </a:ext>
            </a:extLst>
          </p:cNvPr>
          <p:cNvSpPr/>
          <p:nvPr/>
        </p:nvSpPr>
        <p:spPr>
          <a:xfrm>
            <a:off x="6806263" y="3786760"/>
            <a:ext cx="1006971" cy="175518"/>
          </a:xfrm>
          <a:prstGeom prst="roundRect">
            <a:avLst>
              <a:gd name="adj" fmla="val 50000"/>
            </a:avLst>
          </a:prstGeom>
          <a:solidFill>
            <a:schemeClr val="tx2"/>
          </a:solidFill>
          <a:ln w="12700">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GB" sz="950" noProof="0" dirty="0">
                <a:latin typeface="Arial" panose="020B0604020202020204" pitchFamily="34" charset="0"/>
                <a:cs typeface="Arial" panose="020B0604020202020204" pitchFamily="34" charset="0"/>
              </a:rPr>
              <a:t>Photosensitivity</a:t>
            </a:r>
          </a:p>
        </p:txBody>
      </p:sp>
      <p:sp>
        <p:nvSpPr>
          <p:cNvPr id="53" name="Rounded Rectangle 52">
            <a:extLst>
              <a:ext uri="{FF2B5EF4-FFF2-40B4-BE49-F238E27FC236}">
                <a16:creationId xmlns:a16="http://schemas.microsoft.com/office/drawing/2014/main" id="{32336BE9-44C4-2845-5C8A-5F352EE61F82}"/>
              </a:ext>
            </a:extLst>
          </p:cNvPr>
          <p:cNvSpPr/>
          <p:nvPr/>
        </p:nvSpPr>
        <p:spPr>
          <a:xfrm>
            <a:off x="6806263" y="3991797"/>
            <a:ext cx="1634058" cy="175518"/>
          </a:xfrm>
          <a:prstGeom prst="roundRect">
            <a:avLst>
              <a:gd name="adj" fmla="val 50000"/>
            </a:avLst>
          </a:prstGeom>
          <a:solidFill>
            <a:schemeClr val="tx2"/>
          </a:solidFill>
          <a:ln w="12700">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GB" sz="950" noProof="0" dirty="0">
                <a:latin typeface="Arial" panose="020B0604020202020204" pitchFamily="34" charset="0"/>
                <a:cs typeface="Arial" panose="020B0604020202020204" pitchFamily="34" charset="0"/>
              </a:rPr>
              <a:t>Bleaching of hair and fabrics</a:t>
            </a:r>
          </a:p>
        </p:txBody>
      </p:sp>
      <p:sp>
        <p:nvSpPr>
          <p:cNvPr id="54" name="TextBox 53">
            <a:extLst>
              <a:ext uri="{FF2B5EF4-FFF2-40B4-BE49-F238E27FC236}">
                <a16:creationId xmlns:a16="http://schemas.microsoft.com/office/drawing/2014/main" id="{23C36DE6-938A-659B-4FC1-EF14A3041A96}"/>
              </a:ext>
            </a:extLst>
          </p:cNvPr>
          <p:cNvSpPr txBox="1"/>
          <p:nvPr/>
        </p:nvSpPr>
        <p:spPr>
          <a:xfrm rot="16200000">
            <a:off x="3796550" y="3809470"/>
            <a:ext cx="506325" cy="153888"/>
          </a:xfrm>
          <a:prstGeom prst="rect">
            <a:avLst/>
          </a:prstGeom>
          <a:noFill/>
        </p:spPr>
        <p:txBody>
          <a:bodyPr wrap="square" lIns="0" tIns="0" rIns="0" bIns="0" rtlCol="0">
            <a:spAutoFit/>
          </a:bodyPr>
          <a:lstStyle/>
          <a:p>
            <a:pPr algn="ctr"/>
            <a:r>
              <a:rPr lang="en-GB" sz="1000" noProof="0" dirty="0">
                <a:solidFill>
                  <a:schemeClr val="bg1"/>
                </a:solidFill>
                <a:latin typeface="Arial" panose="020B0604020202020204" pitchFamily="34" charset="0"/>
                <a:ea typeface="Aileron" charset="0"/>
                <a:cs typeface="Arial" panose="020B0604020202020204" pitchFamily="34" charset="0"/>
              </a:rPr>
              <a:t>Mild</a:t>
            </a:r>
          </a:p>
        </p:txBody>
      </p:sp>
      <p:sp>
        <p:nvSpPr>
          <p:cNvPr id="55" name="TextBox 54">
            <a:extLst>
              <a:ext uri="{FF2B5EF4-FFF2-40B4-BE49-F238E27FC236}">
                <a16:creationId xmlns:a16="http://schemas.microsoft.com/office/drawing/2014/main" id="{42741835-6B75-223B-F29C-B4EBD6AF161A}"/>
              </a:ext>
            </a:extLst>
          </p:cNvPr>
          <p:cNvSpPr txBox="1"/>
          <p:nvPr/>
        </p:nvSpPr>
        <p:spPr>
          <a:xfrm rot="16200000">
            <a:off x="3916818" y="3795067"/>
            <a:ext cx="685242" cy="153888"/>
          </a:xfrm>
          <a:prstGeom prst="rect">
            <a:avLst/>
          </a:prstGeom>
          <a:noFill/>
        </p:spPr>
        <p:txBody>
          <a:bodyPr wrap="square" lIns="0" tIns="0" rIns="0" bIns="0" rtlCol="0">
            <a:spAutoFit/>
          </a:bodyPr>
          <a:lstStyle/>
          <a:p>
            <a:pPr algn="ctr"/>
            <a:r>
              <a:rPr lang="en-GB" sz="1000" noProof="0" dirty="0">
                <a:solidFill>
                  <a:schemeClr val="bg1"/>
                </a:solidFill>
                <a:latin typeface="Arial" panose="020B0604020202020204" pitchFamily="34" charset="0"/>
                <a:ea typeface="Aileron" charset="0"/>
                <a:cs typeface="Arial" panose="020B0604020202020204" pitchFamily="34" charset="0"/>
              </a:rPr>
              <a:t>Moderate</a:t>
            </a:r>
          </a:p>
        </p:txBody>
      </p:sp>
      <p:sp>
        <p:nvSpPr>
          <p:cNvPr id="56" name="TextBox 55">
            <a:extLst>
              <a:ext uri="{FF2B5EF4-FFF2-40B4-BE49-F238E27FC236}">
                <a16:creationId xmlns:a16="http://schemas.microsoft.com/office/drawing/2014/main" id="{B934EC83-61EC-D6F5-49D3-2E78B17AA8EB}"/>
              </a:ext>
            </a:extLst>
          </p:cNvPr>
          <p:cNvSpPr txBox="1"/>
          <p:nvPr/>
        </p:nvSpPr>
        <p:spPr>
          <a:xfrm rot="16200000">
            <a:off x="4126543" y="3795067"/>
            <a:ext cx="685242" cy="153888"/>
          </a:xfrm>
          <a:prstGeom prst="rect">
            <a:avLst/>
          </a:prstGeom>
          <a:noFill/>
        </p:spPr>
        <p:txBody>
          <a:bodyPr wrap="square" lIns="0" tIns="0" rIns="0" bIns="0" rtlCol="0">
            <a:spAutoFit/>
          </a:bodyPr>
          <a:lstStyle/>
          <a:p>
            <a:pPr algn="ctr"/>
            <a:r>
              <a:rPr lang="en-GB" sz="1000" noProof="0" dirty="0">
                <a:solidFill>
                  <a:schemeClr val="bg1"/>
                </a:solidFill>
                <a:latin typeface="Arial" panose="020B0604020202020204" pitchFamily="34" charset="0"/>
                <a:ea typeface="Aileron" charset="0"/>
                <a:cs typeface="Arial" panose="020B0604020202020204" pitchFamily="34" charset="0"/>
              </a:rPr>
              <a:t>Severe</a:t>
            </a:r>
          </a:p>
        </p:txBody>
      </p:sp>
      <p:sp>
        <p:nvSpPr>
          <p:cNvPr id="58" name="TextBox 57">
            <a:extLst>
              <a:ext uri="{FF2B5EF4-FFF2-40B4-BE49-F238E27FC236}">
                <a16:creationId xmlns:a16="http://schemas.microsoft.com/office/drawing/2014/main" id="{1186A77B-D2B5-1753-B270-4B52E441E608}"/>
              </a:ext>
            </a:extLst>
          </p:cNvPr>
          <p:cNvSpPr txBox="1"/>
          <p:nvPr/>
        </p:nvSpPr>
        <p:spPr>
          <a:xfrm>
            <a:off x="2995777" y="3723590"/>
            <a:ext cx="639420" cy="307777"/>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     Benzoyl</a:t>
            </a:r>
          </a:p>
          <a:p>
            <a:pPr algn="ctr"/>
            <a:r>
              <a:rPr lang="en-GB" sz="1000" noProof="0" dirty="0">
                <a:latin typeface="Arial" panose="020B0604020202020204" pitchFamily="34" charset="0"/>
                <a:ea typeface="Aileron" charset="0"/>
                <a:cs typeface="Arial" panose="020B0604020202020204" pitchFamily="34" charset="0"/>
              </a:rPr>
              <a:t>peroxide</a:t>
            </a:r>
          </a:p>
        </p:txBody>
      </p:sp>
      <p:sp>
        <p:nvSpPr>
          <p:cNvPr id="59" name="TextBox 58">
            <a:extLst>
              <a:ext uri="{FF2B5EF4-FFF2-40B4-BE49-F238E27FC236}">
                <a16:creationId xmlns:a16="http://schemas.microsoft.com/office/drawing/2014/main" id="{7A0A67EE-5ABA-856C-1524-E1A82A276296}"/>
              </a:ext>
            </a:extLst>
          </p:cNvPr>
          <p:cNvSpPr txBox="1"/>
          <p:nvPr/>
        </p:nvSpPr>
        <p:spPr>
          <a:xfrm>
            <a:off x="1959806" y="3823424"/>
            <a:ext cx="639420"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Adapalene</a:t>
            </a:r>
          </a:p>
        </p:txBody>
      </p:sp>
      <p:sp>
        <p:nvSpPr>
          <p:cNvPr id="60" name="TextBox 59">
            <a:extLst>
              <a:ext uri="{FF2B5EF4-FFF2-40B4-BE49-F238E27FC236}">
                <a16:creationId xmlns:a16="http://schemas.microsoft.com/office/drawing/2014/main" id="{D3D22718-2C8D-6DE1-D5FE-20CB63F096E4}"/>
              </a:ext>
            </a:extLst>
          </p:cNvPr>
          <p:cNvSpPr txBox="1"/>
          <p:nvPr/>
        </p:nvSpPr>
        <p:spPr>
          <a:xfrm>
            <a:off x="807473" y="3723590"/>
            <a:ext cx="977124" cy="307777"/>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Topical fixed</a:t>
            </a:r>
          </a:p>
          <a:p>
            <a:pPr algn="ctr"/>
            <a:r>
              <a:rPr lang="en-GB" sz="1000" noProof="0" dirty="0">
                <a:latin typeface="Arial" panose="020B0604020202020204" pitchFamily="34" charset="0"/>
                <a:ea typeface="Aileron" charset="0"/>
                <a:cs typeface="Arial" panose="020B0604020202020204" pitchFamily="34" charset="0"/>
              </a:rPr>
              <a:t>combination</a:t>
            </a:r>
          </a:p>
        </p:txBody>
      </p:sp>
      <p:sp>
        <p:nvSpPr>
          <p:cNvPr id="62" name="Rounded Rectangle 61">
            <a:extLst>
              <a:ext uri="{FF2B5EF4-FFF2-40B4-BE49-F238E27FC236}">
                <a16:creationId xmlns:a16="http://schemas.microsoft.com/office/drawing/2014/main" id="{1BE899CB-38ED-705D-8A1B-25ABEF486E7F}"/>
              </a:ext>
            </a:extLst>
          </p:cNvPr>
          <p:cNvSpPr/>
          <p:nvPr/>
        </p:nvSpPr>
        <p:spPr>
          <a:xfrm>
            <a:off x="4771933" y="3581724"/>
            <a:ext cx="1655632" cy="175518"/>
          </a:xfrm>
          <a:prstGeom prst="roundRect">
            <a:avLst>
              <a:gd name="adj" fmla="val 50000"/>
            </a:avLst>
          </a:prstGeom>
          <a:solidFill>
            <a:schemeClr val="accent6"/>
          </a:solidFill>
          <a:ln w="12700">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GB" sz="950" noProof="0" dirty="0">
                <a:latin typeface="Arial" panose="020B0604020202020204" pitchFamily="34" charset="0"/>
                <a:cs typeface="Arial" panose="020B0604020202020204" pitchFamily="34" charset="0"/>
              </a:rPr>
              <a:t>Does not contain antibiotics</a:t>
            </a:r>
          </a:p>
        </p:txBody>
      </p:sp>
      <p:grpSp>
        <p:nvGrpSpPr>
          <p:cNvPr id="99" name="Group 98">
            <a:extLst>
              <a:ext uri="{FF2B5EF4-FFF2-40B4-BE49-F238E27FC236}">
                <a16:creationId xmlns:a16="http://schemas.microsoft.com/office/drawing/2014/main" id="{C5481F16-9415-FEBC-80B0-35B1A640BBA5}"/>
              </a:ext>
            </a:extLst>
          </p:cNvPr>
          <p:cNvGrpSpPr/>
          <p:nvPr/>
        </p:nvGrpSpPr>
        <p:grpSpPr>
          <a:xfrm rot="12103949">
            <a:off x="2707520" y="3669098"/>
            <a:ext cx="239164" cy="433963"/>
            <a:chOff x="10798412" y="3360114"/>
            <a:chExt cx="530870" cy="963263"/>
          </a:xfrm>
        </p:grpSpPr>
        <p:sp>
          <p:nvSpPr>
            <p:cNvPr id="100" name="Freeform 99">
              <a:extLst>
                <a:ext uri="{FF2B5EF4-FFF2-40B4-BE49-F238E27FC236}">
                  <a16:creationId xmlns:a16="http://schemas.microsoft.com/office/drawing/2014/main" id="{4BDB23A1-216A-6411-7896-D1C0F2C60DF2}"/>
                </a:ext>
              </a:extLst>
            </p:cNvPr>
            <p:cNvSpPr/>
            <p:nvPr/>
          </p:nvSpPr>
          <p:spPr>
            <a:xfrm>
              <a:off x="10937413" y="3360114"/>
              <a:ext cx="252868" cy="165639"/>
            </a:xfrm>
            <a:custGeom>
              <a:avLst/>
              <a:gdLst>
                <a:gd name="connsiteX0" fmla="*/ 0 w 252868"/>
                <a:gd name="connsiteY0" fmla="*/ 0 h 165639"/>
                <a:gd name="connsiteX1" fmla="*/ 252868 w 252868"/>
                <a:gd name="connsiteY1" fmla="*/ 0 h 165639"/>
                <a:gd name="connsiteX2" fmla="*/ 252868 w 252868"/>
                <a:gd name="connsiteY2" fmla="*/ 165640 h 165639"/>
                <a:gd name="connsiteX3" fmla="*/ 0 w 252868"/>
                <a:gd name="connsiteY3" fmla="*/ 165640 h 165639"/>
              </a:gdLst>
              <a:ahLst/>
              <a:cxnLst>
                <a:cxn ang="0">
                  <a:pos x="connsiteX0" y="connsiteY0"/>
                </a:cxn>
                <a:cxn ang="0">
                  <a:pos x="connsiteX1" y="connsiteY1"/>
                </a:cxn>
                <a:cxn ang="0">
                  <a:pos x="connsiteX2" y="connsiteY2"/>
                </a:cxn>
                <a:cxn ang="0">
                  <a:pos x="connsiteX3" y="connsiteY3"/>
                </a:cxn>
              </a:cxnLst>
              <a:rect l="l" t="t" r="r" b="b"/>
              <a:pathLst>
                <a:path w="252868" h="165639">
                  <a:moveTo>
                    <a:pt x="0" y="0"/>
                  </a:moveTo>
                  <a:lnTo>
                    <a:pt x="252868" y="0"/>
                  </a:lnTo>
                  <a:lnTo>
                    <a:pt x="252868" y="165640"/>
                  </a:lnTo>
                  <a:lnTo>
                    <a:pt x="0" y="165640"/>
                  </a:lnTo>
                  <a:close/>
                </a:path>
              </a:pathLst>
            </a:custGeom>
            <a:solidFill>
              <a:schemeClr val="tx2"/>
            </a:solidFill>
            <a:ln w="0" cap="flat">
              <a:noFill/>
              <a:prstDash val="solid"/>
              <a:miter/>
            </a:ln>
          </p:spPr>
          <p:txBody>
            <a:bodyPr rtlCol="0" anchor="ctr"/>
            <a:lstStyle/>
            <a:p>
              <a:endParaRPr lang="en-GB" noProof="0" dirty="0"/>
            </a:p>
          </p:txBody>
        </p:sp>
        <p:sp>
          <p:nvSpPr>
            <p:cNvPr id="101" name="Freeform 100">
              <a:extLst>
                <a:ext uri="{FF2B5EF4-FFF2-40B4-BE49-F238E27FC236}">
                  <a16:creationId xmlns:a16="http://schemas.microsoft.com/office/drawing/2014/main" id="{85D94B6C-B5E3-514A-C2A7-DF9300508932}"/>
                </a:ext>
              </a:extLst>
            </p:cNvPr>
            <p:cNvSpPr/>
            <p:nvPr/>
          </p:nvSpPr>
          <p:spPr>
            <a:xfrm>
              <a:off x="11066513" y="3360114"/>
              <a:ext cx="123768" cy="165639"/>
            </a:xfrm>
            <a:custGeom>
              <a:avLst/>
              <a:gdLst>
                <a:gd name="connsiteX0" fmla="*/ 0 w 123768"/>
                <a:gd name="connsiteY0" fmla="*/ 0 h 165639"/>
                <a:gd name="connsiteX1" fmla="*/ 123769 w 123768"/>
                <a:gd name="connsiteY1" fmla="*/ 0 h 165639"/>
                <a:gd name="connsiteX2" fmla="*/ 123769 w 123768"/>
                <a:gd name="connsiteY2" fmla="*/ 165640 h 165639"/>
                <a:gd name="connsiteX3" fmla="*/ 0 w 123768"/>
                <a:gd name="connsiteY3" fmla="*/ 165640 h 165639"/>
              </a:gdLst>
              <a:ahLst/>
              <a:cxnLst>
                <a:cxn ang="0">
                  <a:pos x="connsiteX0" y="connsiteY0"/>
                </a:cxn>
                <a:cxn ang="0">
                  <a:pos x="connsiteX1" y="connsiteY1"/>
                </a:cxn>
                <a:cxn ang="0">
                  <a:pos x="connsiteX2" y="connsiteY2"/>
                </a:cxn>
                <a:cxn ang="0">
                  <a:pos x="connsiteX3" y="connsiteY3"/>
                </a:cxn>
              </a:cxnLst>
              <a:rect l="l" t="t" r="r" b="b"/>
              <a:pathLst>
                <a:path w="123768" h="165639">
                  <a:moveTo>
                    <a:pt x="0" y="0"/>
                  </a:moveTo>
                  <a:lnTo>
                    <a:pt x="123769" y="0"/>
                  </a:lnTo>
                  <a:lnTo>
                    <a:pt x="123769" y="165640"/>
                  </a:lnTo>
                  <a:lnTo>
                    <a:pt x="0" y="165640"/>
                  </a:lnTo>
                  <a:close/>
                </a:path>
              </a:pathLst>
            </a:custGeom>
            <a:solidFill>
              <a:schemeClr val="accent1"/>
            </a:solidFill>
            <a:ln w="0" cap="flat">
              <a:noFill/>
              <a:prstDash val="solid"/>
              <a:miter/>
            </a:ln>
          </p:spPr>
          <p:txBody>
            <a:bodyPr rtlCol="0" anchor="ctr"/>
            <a:lstStyle/>
            <a:p>
              <a:endParaRPr lang="en-GB" noProof="0" dirty="0"/>
            </a:p>
          </p:txBody>
        </p:sp>
        <p:sp>
          <p:nvSpPr>
            <p:cNvPr id="102" name="Freeform 101">
              <a:extLst>
                <a:ext uri="{FF2B5EF4-FFF2-40B4-BE49-F238E27FC236}">
                  <a16:creationId xmlns:a16="http://schemas.microsoft.com/office/drawing/2014/main" id="{77D2FBA7-A8B3-259F-F5B3-0EC2806724FA}"/>
                </a:ext>
              </a:extLst>
            </p:cNvPr>
            <p:cNvSpPr/>
            <p:nvPr/>
          </p:nvSpPr>
          <p:spPr>
            <a:xfrm>
              <a:off x="10810598" y="3524706"/>
              <a:ext cx="506403" cy="714851"/>
            </a:xfrm>
            <a:custGeom>
              <a:avLst/>
              <a:gdLst>
                <a:gd name="connsiteX0" fmla="*/ 506404 w 506403"/>
                <a:gd name="connsiteY0" fmla="*/ 714851 h 714851"/>
                <a:gd name="connsiteX1" fmla="*/ 0 w 506403"/>
                <a:gd name="connsiteY1" fmla="*/ 714851 h 714851"/>
                <a:gd name="connsiteX2" fmla="*/ 97967 w 506403"/>
                <a:gd name="connsiteY2" fmla="*/ 0 h 714851"/>
                <a:gd name="connsiteX3" fmla="*/ 408436 w 506403"/>
                <a:gd name="connsiteY3" fmla="*/ 0 h 714851"/>
                <a:gd name="connsiteX4" fmla="*/ 506404 w 506403"/>
                <a:gd name="connsiteY4" fmla="*/ 714851 h 714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403" h="714851">
                  <a:moveTo>
                    <a:pt x="506404" y="714851"/>
                  </a:moveTo>
                  <a:lnTo>
                    <a:pt x="0" y="714851"/>
                  </a:lnTo>
                  <a:lnTo>
                    <a:pt x="97967" y="0"/>
                  </a:lnTo>
                  <a:lnTo>
                    <a:pt x="408436" y="0"/>
                  </a:lnTo>
                  <a:lnTo>
                    <a:pt x="506404" y="714851"/>
                  </a:lnTo>
                  <a:close/>
                </a:path>
              </a:pathLst>
            </a:custGeom>
            <a:solidFill>
              <a:srgbClr val="CCCCCC"/>
            </a:solidFill>
            <a:ln w="0" cap="flat">
              <a:noFill/>
              <a:prstDash val="solid"/>
              <a:miter/>
            </a:ln>
          </p:spPr>
          <p:txBody>
            <a:bodyPr rtlCol="0" anchor="ctr"/>
            <a:lstStyle/>
            <a:p>
              <a:endParaRPr lang="en-GB" noProof="0" dirty="0"/>
            </a:p>
          </p:txBody>
        </p:sp>
        <p:sp>
          <p:nvSpPr>
            <p:cNvPr id="103" name="Freeform 102">
              <a:extLst>
                <a:ext uri="{FF2B5EF4-FFF2-40B4-BE49-F238E27FC236}">
                  <a16:creationId xmlns:a16="http://schemas.microsoft.com/office/drawing/2014/main" id="{009CAB56-4B2E-8499-9702-336C19C79B5E}"/>
                </a:ext>
              </a:extLst>
            </p:cNvPr>
            <p:cNvSpPr/>
            <p:nvPr/>
          </p:nvSpPr>
          <p:spPr>
            <a:xfrm>
              <a:off x="10941126" y="3642911"/>
              <a:ext cx="245442" cy="495681"/>
            </a:xfrm>
            <a:custGeom>
              <a:avLst/>
              <a:gdLst>
                <a:gd name="connsiteX0" fmla="*/ 245443 w 245442"/>
                <a:gd name="connsiteY0" fmla="*/ 247841 h 495681"/>
                <a:gd name="connsiteX1" fmla="*/ 122721 w 245442"/>
                <a:gd name="connsiteY1" fmla="*/ 495681 h 495681"/>
                <a:gd name="connsiteX2" fmla="*/ 0 w 245442"/>
                <a:gd name="connsiteY2" fmla="*/ 247841 h 495681"/>
                <a:gd name="connsiteX3" fmla="*/ 122721 w 245442"/>
                <a:gd name="connsiteY3" fmla="*/ 0 h 495681"/>
                <a:gd name="connsiteX4" fmla="*/ 245443 w 245442"/>
                <a:gd name="connsiteY4" fmla="*/ 247841 h 495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442" h="495681">
                  <a:moveTo>
                    <a:pt x="245443" y="247841"/>
                  </a:moveTo>
                  <a:cubicBezTo>
                    <a:pt x="245443" y="384719"/>
                    <a:pt x="190498" y="495681"/>
                    <a:pt x="122721" y="495681"/>
                  </a:cubicBezTo>
                  <a:cubicBezTo>
                    <a:pt x="54944" y="495681"/>
                    <a:pt x="0" y="384719"/>
                    <a:pt x="0" y="247841"/>
                  </a:cubicBezTo>
                  <a:cubicBezTo>
                    <a:pt x="0" y="110962"/>
                    <a:pt x="54944" y="0"/>
                    <a:pt x="122721" y="0"/>
                  </a:cubicBezTo>
                  <a:cubicBezTo>
                    <a:pt x="190498" y="0"/>
                    <a:pt x="245443" y="110962"/>
                    <a:pt x="245443" y="247841"/>
                  </a:cubicBezTo>
                  <a:close/>
                </a:path>
              </a:pathLst>
            </a:custGeom>
            <a:gradFill>
              <a:gsLst>
                <a:gs pos="0">
                  <a:srgbClr val="FFFFFF">
                    <a:alpha val="0"/>
                  </a:srgbClr>
                </a:gs>
                <a:gs pos="6000">
                  <a:srgbClr val="FFFFFF">
                    <a:alpha val="13725"/>
                  </a:srgbClr>
                </a:gs>
                <a:gs pos="16000">
                  <a:srgbClr val="FFFFFF">
                    <a:alpha val="33725"/>
                  </a:srgbClr>
                </a:gs>
                <a:gs pos="26000">
                  <a:srgbClr val="FFFFFF">
                    <a:alpha val="51765"/>
                  </a:srgbClr>
                </a:gs>
                <a:gs pos="37000">
                  <a:srgbClr val="FFFFFF">
                    <a:alpha val="66667"/>
                  </a:srgbClr>
                </a:gs>
                <a:gs pos="48000">
                  <a:srgbClr val="FFFFFF">
                    <a:alpha val="78824"/>
                  </a:srgbClr>
                </a:gs>
                <a:gs pos="59000">
                  <a:srgbClr val="FFFFFF">
                    <a:alpha val="87843"/>
                  </a:srgbClr>
                </a:gs>
                <a:gs pos="71000">
                  <a:srgbClr val="FFFFFF">
                    <a:alpha val="94902"/>
                  </a:srgbClr>
                </a:gs>
                <a:gs pos="84000">
                  <a:srgbClr val="FFFFFF">
                    <a:alpha val="98824"/>
                  </a:srgbClr>
                </a:gs>
                <a:gs pos="100000">
                  <a:srgbClr val="FFFFFF"/>
                </a:gs>
              </a:gsLst>
              <a:lin ang="0" scaled="1"/>
            </a:gradFill>
            <a:ln w="0" cap="flat">
              <a:noFill/>
              <a:prstDash val="solid"/>
              <a:miter/>
            </a:ln>
          </p:spPr>
          <p:txBody>
            <a:bodyPr rtlCol="0" anchor="ctr"/>
            <a:lstStyle/>
            <a:p>
              <a:endParaRPr lang="en-GB" noProof="0" dirty="0"/>
            </a:p>
          </p:txBody>
        </p:sp>
        <p:sp>
          <p:nvSpPr>
            <p:cNvPr id="104" name="Freeform 103">
              <a:extLst>
                <a:ext uri="{FF2B5EF4-FFF2-40B4-BE49-F238E27FC236}">
                  <a16:creationId xmlns:a16="http://schemas.microsoft.com/office/drawing/2014/main" id="{22168CB0-2DA8-2EA8-5897-21B0E165DE7E}"/>
                </a:ext>
              </a:extLst>
            </p:cNvPr>
            <p:cNvSpPr/>
            <p:nvPr/>
          </p:nvSpPr>
          <p:spPr>
            <a:xfrm>
              <a:off x="11066513" y="4239557"/>
              <a:ext cx="262769" cy="83820"/>
            </a:xfrm>
            <a:custGeom>
              <a:avLst/>
              <a:gdLst>
                <a:gd name="connsiteX0" fmla="*/ 0 w 262769"/>
                <a:gd name="connsiteY0" fmla="*/ 83820 h 83820"/>
                <a:gd name="connsiteX1" fmla="*/ 262770 w 262769"/>
                <a:gd name="connsiteY1" fmla="*/ 83820 h 83820"/>
                <a:gd name="connsiteX2" fmla="*/ 250679 w 262769"/>
                <a:gd name="connsiteY2" fmla="*/ 0 h 83820"/>
                <a:gd name="connsiteX3" fmla="*/ 0 w 262769"/>
                <a:gd name="connsiteY3" fmla="*/ 0 h 83820"/>
                <a:gd name="connsiteX4" fmla="*/ 0 w 262769"/>
                <a:gd name="connsiteY4" fmla="*/ 83820 h 83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769" h="83820">
                  <a:moveTo>
                    <a:pt x="0" y="83820"/>
                  </a:moveTo>
                  <a:lnTo>
                    <a:pt x="262770" y="83820"/>
                  </a:lnTo>
                  <a:lnTo>
                    <a:pt x="250679" y="0"/>
                  </a:lnTo>
                  <a:lnTo>
                    <a:pt x="0" y="0"/>
                  </a:lnTo>
                  <a:lnTo>
                    <a:pt x="0" y="83820"/>
                  </a:lnTo>
                  <a:close/>
                </a:path>
              </a:pathLst>
            </a:custGeom>
            <a:solidFill>
              <a:schemeClr val="accent1"/>
            </a:solidFill>
            <a:ln w="0" cap="flat">
              <a:noFill/>
              <a:prstDash val="solid"/>
              <a:miter/>
            </a:ln>
          </p:spPr>
          <p:txBody>
            <a:bodyPr rtlCol="0" anchor="ctr"/>
            <a:lstStyle/>
            <a:p>
              <a:endParaRPr lang="en-GB" noProof="0" dirty="0"/>
            </a:p>
          </p:txBody>
        </p:sp>
        <p:sp>
          <p:nvSpPr>
            <p:cNvPr id="105" name="Freeform 104">
              <a:extLst>
                <a:ext uri="{FF2B5EF4-FFF2-40B4-BE49-F238E27FC236}">
                  <a16:creationId xmlns:a16="http://schemas.microsoft.com/office/drawing/2014/main" id="{E72A0C6B-6BD8-FF1D-324D-A06679AB41A4}"/>
                </a:ext>
              </a:extLst>
            </p:cNvPr>
            <p:cNvSpPr/>
            <p:nvPr/>
          </p:nvSpPr>
          <p:spPr>
            <a:xfrm>
              <a:off x="10798412" y="4239557"/>
              <a:ext cx="268101" cy="83820"/>
            </a:xfrm>
            <a:custGeom>
              <a:avLst/>
              <a:gdLst>
                <a:gd name="connsiteX0" fmla="*/ 268102 w 268101"/>
                <a:gd name="connsiteY0" fmla="*/ 0 h 83820"/>
                <a:gd name="connsiteX1" fmla="*/ 11996 w 268101"/>
                <a:gd name="connsiteY1" fmla="*/ 0 h 83820"/>
                <a:gd name="connsiteX2" fmla="*/ 0 w 268101"/>
                <a:gd name="connsiteY2" fmla="*/ 83820 h 83820"/>
                <a:gd name="connsiteX3" fmla="*/ 268102 w 268101"/>
                <a:gd name="connsiteY3" fmla="*/ 83820 h 83820"/>
                <a:gd name="connsiteX4" fmla="*/ 268102 w 268101"/>
                <a:gd name="connsiteY4" fmla="*/ 0 h 83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101" h="83820">
                  <a:moveTo>
                    <a:pt x="268102" y="0"/>
                  </a:moveTo>
                  <a:lnTo>
                    <a:pt x="11996" y="0"/>
                  </a:lnTo>
                  <a:lnTo>
                    <a:pt x="0" y="83820"/>
                  </a:lnTo>
                  <a:lnTo>
                    <a:pt x="268102" y="83820"/>
                  </a:lnTo>
                  <a:lnTo>
                    <a:pt x="268102" y="0"/>
                  </a:lnTo>
                  <a:close/>
                </a:path>
              </a:pathLst>
            </a:custGeom>
            <a:solidFill>
              <a:schemeClr val="tx2"/>
            </a:solidFill>
            <a:ln w="0" cap="flat">
              <a:noFill/>
              <a:prstDash val="solid"/>
              <a:miter/>
            </a:ln>
          </p:spPr>
          <p:txBody>
            <a:bodyPr rtlCol="0" anchor="ctr"/>
            <a:lstStyle/>
            <a:p>
              <a:endParaRPr lang="en-GB" noProof="0" dirty="0"/>
            </a:p>
          </p:txBody>
        </p:sp>
      </p:grpSp>
      <p:sp>
        <p:nvSpPr>
          <p:cNvPr id="106" name="Rounded Rectangle 105">
            <a:extLst>
              <a:ext uri="{FF2B5EF4-FFF2-40B4-BE49-F238E27FC236}">
                <a16:creationId xmlns:a16="http://schemas.microsoft.com/office/drawing/2014/main" id="{4570D43A-103A-3166-94DB-F20FD74C87B6}"/>
              </a:ext>
            </a:extLst>
          </p:cNvPr>
          <p:cNvSpPr/>
          <p:nvPr/>
        </p:nvSpPr>
        <p:spPr>
          <a:xfrm>
            <a:off x="4767913" y="4401092"/>
            <a:ext cx="1635621" cy="175518"/>
          </a:xfrm>
          <a:prstGeom prst="roundRect">
            <a:avLst>
              <a:gd name="adj" fmla="val 50000"/>
            </a:avLst>
          </a:prstGeom>
          <a:solidFill>
            <a:schemeClr val="accent6"/>
          </a:solidFill>
          <a:ln w="12700">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GB" sz="950" noProof="0" dirty="0">
                <a:latin typeface="Arial" panose="020B0604020202020204" pitchFamily="34" charset="0"/>
                <a:cs typeface="Arial" panose="020B0604020202020204" pitchFamily="34" charset="0"/>
              </a:rPr>
              <a:t>Does not contain antibiotics</a:t>
            </a:r>
          </a:p>
        </p:txBody>
      </p:sp>
      <p:sp>
        <p:nvSpPr>
          <p:cNvPr id="107" name="Freeform 106">
            <a:extLst>
              <a:ext uri="{FF2B5EF4-FFF2-40B4-BE49-F238E27FC236}">
                <a16:creationId xmlns:a16="http://schemas.microsoft.com/office/drawing/2014/main" id="{B294FA04-565B-B265-71FB-24315E3E436C}"/>
              </a:ext>
            </a:extLst>
          </p:cNvPr>
          <p:cNvSpPr/>
          <p:nvPr/>
        </p:nvSpPr>
        <p:spPr>
          <a:xfrm>
            <a:off x="1847085" y="4356706"/>
            <a:ext cx="1107404" cy="685242"/>
          </a:xfrm>
          <a:custGeom>
            <a:avLst/>
            <a:gdLst>
              <a:gd name="connsiteX0" fmla="*/ 840579 w 1107404"/>
              <a:gd name="connsiteY0" fmla="*/ 685243 h 685242"/>
              <a:gd name="connsiteX1" fmla="*/ 0 w 1107404"/>
              <a:gd name="connsiteY1" fmla="*/ 685243 h 685242"/>
              <a:gd name="connsiteX2" fmla="*/ 0 w 1107404"/>
              <a:gd name="connsiteY2" fmla="*/ 0 h 685242"/>
              <a:gd name="connsiteX3" fmla="*/ 1107405 w 1107404"/>
              <a:gd name="connsiteY3" fmla="*/ 0 h 685242"/>
              <a:gd name="connsiteX4" fmla="*/ 840579 w 1107404"/>
              <a:gd name="connsiteY4" fmla="*/ 685243 h 685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7404" h="685242">
                <a:moveTo>
                  <a:pt x="840579" y="685243"/>
                </a:moveTo>
                <a:lnTo>
                  <a:pt x="0" y="685243"/>
                </a:lnTo>
                <a:lnTo>
                  <a:pt x="0" y="0"/>
                </a:lnTo>
                <a:lnTo>
                  <a:pt x="1107405" y="0"/>
                </a:lnTo>
                <a:lnTo>
                  <a:pt x="840579" y="685243"/>
                </a:lnTo>
                <a:close/>
              </a:path>
            </a:pathLst>
          </a:custGeom>
          <a:solidFill>
            <a:schemeClr val="bg2">
              <a:lumMod val="90000"/>
            </a:schemeClr>
          </a:solidFill>
          <a:ln w="0" cap="flat">
            <a:noFill/>
            <a:prstDash val="solid"/>
            <a:miter/>
          </a:ln>
        </p:spPr>
        <p:txBody>
          <a:bodyPr rtlCol="0" anchor="ctr"/>
          <a:lstStyle/>
          <a:p>
            <a:endParaRPr lang="en-GB" noProof="0" dirty="0"/>
          </a:p>
        </p:txBody>
      </p:sp>
      <p:sp>
        <p:nvSpPr>
          <p:cNvPr id="108" name="Freeform 107">
            <a:extLst>
              <a:ext uri="{FF2B5EF4-FFF2-40B4-BE49-F238E27FC236}">
                <a16:creationId xmlns:a16="http://schemas.microsoft.com/office/drawing/2014/main" id="{717EBB0C-EC44-C827-7356-B3142BB223B8}"/>
              </a:ext>
            </a:extLst>
          </p:cNvPr>
          <p:cNvSpPr/>
          <p:nvPr/>
        </p:nvSpPr>
        <p:spPr>
          <a:xfrm>
            <a:off x="2705529" y="4356706"/>
            <a:ext cx="1227450" cy="685242"/>
          </a:xfrm>
          <a:custGeom>
            <a:avLst/>
            <a:gdLst>
              <a:gd name="connsiteX0" fmla="*/ 269525 w 1227450"/>
              <a:gd name="connsiteY0" fmla="*/ 0 h 685242"/>
              <a:gd name="connsiteX1" fmla="*/ 1227451 w 1227450"/>
              <a:gd name="connsiteY1" fmla="*/ 0 h 685242"/>
              <a:gd name="connsiteX2" fmla="*/ 1227451 w 1227450"/>
              <a:gd name="connsiteY2" fmla="*/ 685243 h 685242"/>
              <a:gd name="connsiteX3" fmla="*/ 0 w 1227450"/>
              <a:gd name="connsiteY3" fmla="*/ 685243 h 685242"/>
              <a:gd name="connsiteX4" fmla="*/ 269525 w 1227450"/>
              <a:gd name="connsiteY4" fmla="*/ 0 h 685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7450" h="685242">
                <a:moveTo>
                  <a:pt x="269525" y="0"/>
                </a:moveTo>
                <a:lnTo>
                  <a:pt x="1227451" y="0"/>
                </a:lnTo>
                <a:lnTo>
                  <a:pt x="1227451" y="685243"/>
                </a:lnTo>
                <a:lnTo>
                  <a:pt x="0" y="685243"/>
                </a:lnTo>
                <a:lnTo>
                  <a:pt x="269525" y="0"/>
                </a:lnTo>
                <a:close/>
              </a:path>
            </a:pathLst>
          </a:custGeom>
          <a:solidFill>
            <a:schemeClr val="accent5">
              <a:lumMod val="90000"/>
            </a:schemeClr>
          </a:solidFill>
          <a:ln w="0" cap="flat">
            <a:noFill/>
            <a:prstDash val="solid"/>
            <a:miter/>
          </a:ln>
        </p:spPr>
        <p:txBody>
          <a:bodyPr rtlCol="0" anchor="ctr"/>
          <a:lstStyle/>
          <a:p>
            <a:endParaRPr lang="en-GB" noProof="0" dirty="0"/>
          </a:p>
        </p:txBody>
      </p:sp>
      <p:sp>
        <p:nvSpPr>
          <p:cNvPr id="109" name="Freeform 108">
            <a:extLst>
              <a:ext uri="{FF2B5EF4-FFF2-40B4-BE49-F238E27FC236}">
                <a16:creationId xmlns:a16="http://schemas.microsoft.com/office/drawing/2014/main" id="{BEE8D648-EB09-2414-7EE5-C3144FB3702D}"/>
              </a:ext>
            </a:extLst>
          </p:cNvPr>
          <p:cNvSpPr/>
          <p:nvPr/>
        </p:nvSpPr>
        <p:spPr>
          <a:xfrm>
            <a:off x="766800" y="4356706"/>
            <a:ext cx="1060620" cy="685242"/>
          </a:xfrm>
          <a:custGeom>
            <a:avLst/>
            <a:gdLst>
              <a:gd name="connsiteX0" fmla="*/ 0 w 1060620"/>
              <a:gd name="connsiteY0" fmla="*/ 0 h 685242"/>
              <a:gd name="connsiteX1" fmla="*/ 1060620 w 1060620"/>
              <a:gd name="connsiteY1" fmla="*/ 0 h 685242"/>
              <a:gd name="connsiteX2" fmla="*/ 1060620 w 1060620"/>
              <a:gd name="connsiteY2" fmla="*/ 685243 h 685242"/>
              <a:gd name="connsiteX3" fmla="*/ 0 w 1060620"/>
              <a:gd name="connsiteY3" fmla="*/ 685243 h 685242"/>
            </a:gdLst>
            <a:ahLst/>
            <a:cxnLst>
              <a:cxn ang="0">
                <a:pos x="connsiteX0" y="connsiteY0"/>
              </a:cxn>
              <a:cxn ang="0">
                <a:pos x="connsiteX1" y="connsiteY1"/>
              </a:cxn>
              <a:cxn ang="0">
                <a:pos x="connsiteX2" y="connsiteY2"/>
              </a:cxn>
              <a:cxn ang="0">
                <a:pos x="connsiteX3" y="connsiteY3"/>
              </a:cxn>
            </a:cxnLst>
            <a:rect l="l" t="t" r="r" b="b"/>
            <a:pathLst>
              <a:path w="1060620" h="685242">
                <a:moveTo>
                  <a:pt x="0" y="0"/>
                </a:moveTo>
                <a:lnTo>
                  <a:pt x="1060620" y="0"/>
                </a:lnTo>
                <a:lnTo>
                  <a:pt x="1060620" y="685243"/>
                </a:lnTo>
                <a:lnTo>
                  <a:pt x="0" y="685243"/>
                </a:lnTo>
                <a:close/>
              </a:path>
            </a:pathLst>
          </a:custGeom>
          <a:solidFill>
            <a:srgbClr val="CCCCCC"/>
          </a:solidFill>
          <a:ln w="0" cap="flat">
            <a:noFill/>
            <a:prstDash val="solid"/>
            <a:miter/>
          </a:ln>
        </p:spPr>
        <p:txBody>
          <a:bodyPr rtlCol="0" anchor="ctr"/>
          <a:lstStyle/>
          <a:p>
            <a:endParaRPr lang="en-GB" noProof="0" dirty="0"/>
          </a:p>
        </p:txBody>
      </p:sp>
      <p:sp>
        <p:nvSpPr>
          <p:cNvPr id="110" name="Freeform 109">
            <a:extLst>
              <a:ext uri="{FF2B5EF4-FFF2-40B4-BE49-F238E27FC236}">
                <a16:creationId xmlns:a16="http://schemas.microsoft.com/office/drawing/2014/main" id="{F5ACC342-E9E9-C94D-8388-B7F251D00E45}"/>
              </a:ext>
            </a:extLst>
          </p:cNvPr>
          <p:cNvSpPr/>
          <p:nvPr/>
        </p:nvSpPr>
        <p:spPr>
          <a:xfrm>
            <a:off x="4588348" y="4356706"/>
            <a:ext cx="4176031" cy="685242"/>
          </a:xfrm>
          <a:custGeom>
            <a:avLst/>
            <a:gdLst>
              <a:gd name="connsiteX0" fmla="*/ 0 w 4176031"/>
              <a:gd name="connsiteY0" fmla="*/ 0 h 685242"/>
              <a:gd name="connsiteX1" fmla="*/ 4176031 w 4176031"/>
              <a:gd name="connsiteY1" fmla="*/ 0 h 685242"/>
              <a:gd name="connsiteX2" fmla="*/ 4176031 w 4176031"/>
              <a:gd name="connsiteY2" fmla="*/ 685243 h 685242"/>
              <a:gd name="connsiteX3" fmla="*/ 0 w 4176031"/>
              <a:gd name="connsiteY3" fmla="*/ 685243 h 685242"/>
            </a:gdLst>
            <a:ahLst/>
            <a:cxnLst>
              <a:cxn ang="0">
                <a:pos x="connsiteX0" y="connsiteY0"/>
              </a:cxn>
              <a:cxn ang="0">
                <a:pos x="connsiteX1" y="connsiteY1"/>
              </a:cxn>
              <a:cxn ang="0">
                <a:pos x="connsiteX2" y="connsiteY2"/>
              </a:cxn>
              <a:cxn ang="0">
                <a:pos x="connsiteX3" y="connsiteY3"/>
              </a:cxn>
            </a:cxnLst>
            <a:rect l="l" t="t" r="r" b="b"/>
            <a:pathLst>
              <a:path w="4176031" h="685242">
                <a:moveTo>
                  <a:pt x="0" y="0"/>
                </a:moveTo>
                <a:lnTo>
                  <a:pt x="4176031" y="0"/>
                </a:lnTo>
                <a:lnTo>
                  <a:pt x="4176031" y="685243"/>
                </a:lnTo>
                <a:lnTo>
                  <a:pt x="0" y="685243"/>
                </a:lnTo>
                <a:close/>
              </a:path>
            </a:pathLst>
          </a:custGeom>
          <a:solidFill>
            <a:srgbClr val="CCCCCC"/>
          </a:solidFill>
          <a:ln w="0" cap="flat">
            <a:noFill/>
            <a:prstDash val="solid"/>
            <a:miter/>
          </a:ln>
        </p:spPr>
        <p:txBody>
          <a:bodyPr rtlCol="0" anchor="ctr"/>
          <a:lstStyle/>
          <a:p>
            <a:endParaRPr lang="en-GB" noProof="0" dirty="0"/>
          </a:p>
        </p:txBody>
      </p:sp>
      <p:sp>
        <p:nvSpPr>
          <p:cNvPr id="111" name="Freeform 110">
            <a:extLst>
              <a:ext uri="{FF2B5EF4-FFF2-40B4-BE49-F238E27FC236}">
                <a16:creationId xmlns:a16="http://schemas.microsoft.com/office/drawing/2014/main" id="{D95BED18-749A-8A0E-79CA-3599EF2C095B}"/>
              </a:ext>
            </a:extLst>
          </p:cNvPr>
          <p:cNvSpPr/>
          <p:nvPr/>
        </p:nvSpPr>
        <p:spPr>
          <a:xfrm>
            <a:off x="3950717" y="4356706"/>
            <a:ext cx="194207" cy="685242"/>
          </a:xfrm>
          <a:custGeom>
            <a:avLst/>
            <a:gdLst>
              <a:gd name="connsiteX0" fmla="*/ 0 w 194207"/>
              <a:gd name="connsiteY0" fmla="*/ 0 h 685242"/>
              <a:gd name="connsiteX1" fmla="*/ 194207 w 194207"/>
              <a:gd name="connsiteY1" fmla="*/ 0 h 685242"/>
              <a:gd name="connsiteX2" fmla="*/ 194207 w 194207"/>
              <a:gd name="connsiteY2" fmla="*/ 685243 h 685242"/>
              <a:gd name="connsiteX3" fmla="*/ 0 w 194207"/>
              <a:gd name="connsiteY3" fmla="*/ 685243 h 685242"/>
            </a:gdLst>
            <a:ahLst/>
            <a:cxnLst>
              <a:cxn ang="0">
                <a:pos x="connsiteX0" y="connsiteY0"/>
              </a:cxn>
              <a:cxn ang="0">
                <a:pos x="connsiteX1" y="connsiteY1"/>
              </a:cxn>
              <a:cxn ang="0">
                <a:pos x="connsiteX2" y="connsiteY2"/>
              </a:cxn>
              <a:cxn ang="0">
                <a:pos x="connsiteX3" y="connsiteY3"/>
              </a:cxn>
            </a:cxnLst>
            <a:rect l="l" t="t" r="r" b="b"/>
            <a:pathLst>
              <a:path w="194207" h="685242">
                <a:moveTo>
                  <a:pt x="0" y="0"/>
                </a:moveTo>
                <a:lnTo>
                  <a:pt x="194207" y="0"/>
                </a:lnTo>
                <a:lnTo>
                  <a:pt x="194207" y="685243"/>
                </a:lnTo>
                <a:lnTo>
                  <a:pt x="0" y="685243"/>
                </a:lnTo>
                <a:close/>
              </a:path>
            </a:pathLst>
          </a:custGeom>
          <a:solidFill>
            <a:srgbClr val="FBAE17"/>
          </a:solidFill>
          <a:ln w="0" cap="flat">
            <a:noFill/>
            <a:prstDash val="solid"/>
            <a:miter/>
          </a:ln>
        </p:spPr>
        <p:txBody>
          <a:bodyPr rtlCol="0" anchor="ctr"/>
          <a:lstStyle/>
          <a:p>
            <a:endParaRPr lang="en-GB" noProof="0" dirty="0"/>
          </a:p>
        </p:txBody>
      </p:sp>
      <p:sp>
        <p:nvSpPr>
          <p:cNvPr id="112" name="Freeform 111">
            <a:extLst>
              <a:ext uri="{FF2B5EF4-FFF2-40B4-BE49-F238E27FC236}">
                <a16:creationId xmlns:a16="http://schemas.microsoft.com/office/drawing/2014/main" id="{C8812F83-B755-E40F-3269-48039AB2D1AC}"/>
              </a:ext>
            </a:extLst>
          </p:cNvPr>
          <p:cNvSpPr/>
          <p:nvPr/>
        </p:nvSpPr>
        <p:spPr>
          <a:xfrm>
            <a:off x="4375890" y="4356706"/>
            <a:ext cx="194207" cy="685242"/>
          </a:xfrm>
          <a:custGeom>
            <a:avLst/>
            <a:gdLst>
              <a:gd name="connsiteX0" fmla="*/ 0 w 194207"/>
              <a:gd name="connsiteY0" fmla="*/ 0 h 685242"/>
              <a:gd name="connsiteX1" fmla="*/ 194207 w 194207"/>
              <a:gd name="connsiteY1" fmla="*/ 0 h 685242"/>
              <a:gd name="connsiteX2" fmla="*/ 194207 w 194207"/>
              <a:gd name="connsiteY2" fmla="*/ 685243 h 685242"/>
              <a:gd name="connsiteX3" fmla="*/ 0 w 194207"/>
              <a:gd name="connsiteY3" fmla="*/ 685243 h 685242"/>
            </a:gdLst>
            <a:ahLst/>
            <a:cxnLst>
              <a:cxn ang="0">
                <a:pos x="connsiteX0" y="connsiteY0"/>
              </a:cxn>
              <a:cxn ang="0">
                <a:pos x="connsiteX1" y="connsiteY1"/>
              </a:cxn>
              <a:cxn ang="0">
                <a:pos x="connsiteX2" y="connsiteY2"/>
              </a:cxn>
              <a:cxn ang="0">
                <a:pos x="connsiteX3" y="connsiteY3"/>
              </a:cxn>
            </a:cxnLst>
            <a:rect l="l" t="t" r="r" b="b"/>
            <a:pathLst>
              <a:path w="194207" h="685242">
                <a:moveTo>
                  <a:pt x="0" y="0"/>
                </a:moveTo>
                <a:lnTo>
                  <a:pt x="194207" y="0"/>
                </a:lnTo>
                <a:lnTo>
                  <a:pt x="194207" y="685243"/>
                </a:lnTo>
                <a:lnTo>
                  <a:pt x="0" y="685243"/>
                </a:lnTo>
                <a:close/>
              </a:path>
            </a:pathLst>
          </a:custGeom>
          <a:solidFill>
            <a:srgbClr val="C1272D"/>
          </a:solidFill>
          <a:ln w="0" cap="flat">
            <a:noFill/>
            <a:prstDash val="solid"/>
            <a:miter/>
          </a:ln>
        </p:spPr>
        <p:txBody>
          <a:bodyPr rtlCol="0" anchor="ctr"/>
          <a:lstStyle/>
          <a:p>
            <a:endParaRPr lang="en-GB" noProof="0" dirty="0"/>
          </a:p>
        </p:txBody>
      </p:sp>
      <p:sp>
        <p:nvSpPr>
          <p:cNvPr id="113" name="Freeform 112">
            <a:extLst>
              <a:ext uri="{FF2B5EF4-FFF2-40B4-BE49-F238E27FC236}">
                <a16:creationId xmlns:a16="http://schemas.microsoft.com/office/drawing/2014/main" id="{AD43EB8E-3825-1C24-021C-7C4CE6E00D11}"/>
              </a:ext>
            </a:extLst>
          </p:cNvPr>
          <p:cNvSpPr/>
          <p:nvPr/>
        </p:nvSpPr>
        <p:spPr>
          <a:xfrm>
            <a:off x="4163303" y="4356706"/>
            <a:ext cx="194207" cy="685242"/>
          </a:xfrm>
          <a:custGeom>
            <a:avLst/>
            <a:gdLst>
              <a:gd name="connsiteX0" fmla="*/ 0 w 194207"/>
              <a:gd name="connsiteY0" fmla="*/ 0 h 685242"/>
              <a:gd name="connsiteX1" fmla="*/ 194207 w 194207"/>
              <a:gd name="connsiteY1" fmla="*/ 0 h 685242"/>
              <a:gd name="connsiteX2" fmla="*/ 194207 w 194207"/>
              <a:gd name="connsiteY2" fmla="*/ 685243 h 685242"/>
              <a:gd name="connsiteX3" fmla="*/ 0 w 194207"/>
              <a:gd name="connsiteY3" fmla="*/ 685243 h 685242"/>
            </a:gdLst>
            <a:ahLst/>
            <a:cxnLst>
              <a:cxn ang="0">
                <a:pos x="connsiteX0" y="connsiteY0"/>
              </a:cxn>
              <a:cxn ang="0">
                <a:pos x="connsiteX1" y="connsiteY1"/>
              </a:cxn>
              <a:cxn ang="0">
                <a:pos x="connsiteX2" y="connsiteY2"/>
              </a:cxn>
              <a:cxn ang="0">
                <a:pos x="connsiteX3" y="connsiteY3"/>
              </a:cxn>
            </a:cxnLst>
            <a:rect l="l" t="t" r="r" b="b"/>
            <a:pathLst>
              <a:path w="194207" h="685242">
                <a:moveTo>
                  <a:pt x="0" y="0"/>
                </a:moveTo>
                <a:lnTo>
                  <a:pt x="194207" y="0"/>
                </a:lnTo>
                <a:lnTo>
                  <a:pt x="194207" y="685243"/>
                </a:lnTo>
                <a:lnTo>
                  <a:pt x="0" y="685243"/>
                </a:lnTo>
                <a:close/>
              </a:path>
            </a:pathLst>
          </a:custGeom>
          <a:solidFill>
            <a:srgbClr val="F15A24"/>
          </a:solidFill>
          <a:ln w="0" cap="flat">
            <a:noFill/>
            <a:prstDash val="solid"/>
            <a:miter/>
          </a:ln>
        </p:spPr>
        <p:txBody>
          <a:bodyPr rtlCol="0" anchor="ctr"/>
          <a:lstStyle/>
          <a:p>
            <a:endParaRPr lang="en-GB" noProof="0" dirty="0"/>
          </a:p>
        </p:txBody>
      </p:sp>
      <p:sp>
        <p:nvSpPr>
          <p:cNvPr id="122" name="Rounded Rectangle 121">
            <a:extLst>
              <a:ext uri="{FF2B5EF4-FFF2-40B4-BE49-F238E27FC236}">
                <a16:creationId xmlns:a16="http://schemas.microsoft.com/office/drawing/2014/main" id="{4751B0B0-7D54-B9B7-65CA-42A09A9F1483}"/>
              </a:ext>
            </a:extLst>
          </p:cNvPr>
          <p:cNvSpPr/>
          <p:nvPr/>
        </p:nvSpPr>
        <p:spPr>
          <a:xfrm>
            <a:off x="6806263" y="4409039"/>
            <a:ext cx="854571" cy="175518"/>
          </a:xfrm>
          <a:prstGeom prst="roundRect">
            <a:avLst>
              <a:gd name="adj" fmla="val 50000"/>
            </a:avLst>
          </a:prstGeom>
          <a:solidFill>
            <a:schemeClr val="bg2">
              <a:lumMod val="50000"/>
            </a:schemeClr>
          </a:solidFill>
          <a:ln w="12700">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GB" sz="950" noProof="0" dirty="0">
                <a:latin typeface="Arial" panose="020B0604020202020204" pitchFamily="34" charset="0"/>
                <a:cs typeface="Arial" panose="020B0604020202020204" pitchFamily="34" charset="0"/>
              </a:rPr>
              <a:t>Skin irritation</a:t>
            </a:r>
          </a:p>
        </p:txBody>
      </p:sp>
      <p:sp>
        <p:nvSpPr>
          <p:cNvPr id="123" name="Rounded Rectangle 122">
            <a:extLst>
              <a:ext uri="{FF2B5EF4-FFF2-40B4-BE49-F238E27FC236}">
                <a16:creationId xmlns:a16="http://schemas.microsoft.com/office/drawing/2014/main" id="{9E4CDA8F-5F4C-18CA-00FE-3BE884E969CA}"/>
              </a:ext>
            </a:extLst>
          </p:cNvPr>
          <p:cNvSpPr/>
          <p:nvPr/>
        </p:nvSpPr>
        <p:spPr>
          <a:xfrm>
            <a:off x="6806263" y="4614075"/>
            <a:ext cx="1006971" cy="175518"/>
          </a:xfrm>
          <a:prstGeom prst="roundRect">
            <a:avLst>
              <a:gd name="adj" fmla="val 50000"/>
            </a:avLst>
          </a:prstGeom>
          <a:solidFill>
            <a:schemeClr val="bg2">
              <a:lumMod val="50000"/>
            </a:schemeClr>
          </a:solidFill>
          <a:ln w="12700">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GB" sz="950" noProof="0" dirty="0">
                <a:latin typeface="Arial" panose="020B0604020202020204" pitchFamily="34" charset="0"/>
                <a:cs typeface="Arial" panose="020B0604020202020204" pitchFamily="34" charset="0"/>
              </a:rPr>
              <a:t>Photosensitivity</a:t>
            </a:r>
          </a:p>
        </p:txBody>
      </p:sp>
      <p:sp>
        <p:nvSpPr>
          <p:cNvPr id="125" name="TextBox 124">
            <a:extLst>
              <a:ext uri="{FF2B5EF4-FFF2-40B4-BE49-F238E27FC236}">
                <a16:creationId xmlns:a16="http://schemas.microsoft.com/office/drawing/2014/main" id="{836EF87B-189A-80F6-D4E7-BD05B1F1460B}"/>
              </a:ext>
            </a:extLst>
          </p:cNvPr>
          <p:cNvSpPr txBox="1"/>
          <p:nvPr/>
        </p:nvSpPr>
        <p:spPr>
          <a:xfrm rot="16200000">
            <a:off x="3796550" y="4636785"/>
            <a:ext cx="506325" cy="153888"/>
          </a:xfrm>
          <a:prstGeom prst="rect">
            <a:avLst/>
          </a:prstGeom>
          <a:noFill/>
        </p:spPr>
        <p:txBody>
          <a:bodyPr wrap="square" lIns="0" tIns="0" rIns="0" bIns="0" rtlCol="0">
            <a:spAutoFit/>
          </a:bodyPr>
          <a:lstStyle/>
          <a:p>
            <a:pPr algn="ctr"/>
            <a:r>
              <a:rPr lang="en-GB" sz="1000" noProof="0" dirty="0">
                <a:solidFill>
                  <a:schemeClr val="bg1"/>
                </a:solidFill>
                <a:latin typeface="Arial" panose="020B0604020202020204" pitchFamily="34" charset="0"/>
                <a:ea typeface="Aileron" charset="0"/>
                <a:cs typeface="Arial" panose="020B0604020202020204" pitchFamily="34" charset="0"/>
              </a:rPr>
              <a:t>Mild</a:t>
            </a:r>
          </a:p>
        </p:txBody>
      </p:sp>
      <p:sp>
        <p:nvSpPr>
          <p:cNvPr id="126" name="TextBox 125">
            <a:extLst>
              <a:ext uri="{FF2B5EF4-FFF2-40B4-BE49-F238E27FC236}">
                <a16:creationId xmlns:a16="http://schemas.microsoft.com/office/drawing/2014/main" id="{C324D7E2-56F0-1AED-0267-DB7DA19C69F5}"/>
              </a:ext>
            </a:extLst>
          </p:cNvPr>
          <p:cNvSpPr txBox="1"/>
          <p:nvPr/>
        </p:nvSpPr>
        <p:spPr>
          <a:xfrm rot="16200000">
            <a:off x="3916818" y="4622382"/>
            <a:ext cx="685242" cy="153888"/>
          </a:xfrm>
          <a:prstGeom prst="rect">
            <a:avLst/>
          </a:prstGeom>
          <a:noFill/>
        </p:spPr>
        <p:txBody>
          <a:bodyPr wrap="square" lIns="0" tIns="0" rIns="0" bIns="0" rtlCol="0">
            <a:spAutoFit/>
          </a:bodyPr>
          <a:lstStyle/>
          <a:p>
            <a:pPr algn="ctr"/>
            <a:r>
              <a:rPr lang="en-GB" sz="1000" noProof="0" dirty="0">
                <a:solidFill>
                  <a:schemeClr val="bg1"/>
                </a:solidFill>
                <a:latin typeface="Arial" panose="020B0604020202020204" pitchFamily="34" charset="0"/>
                <a:ea typeface="Aileron" charset="0"/>
                <a:cs typeface="Arial" panose="020B0604020202020204" pitchFamily="34" charset="0"/>
              </a:rPr>
              <a:t>Moderate</a:t>
            </a:r>
          </a:p>
        </p:txBody>
      </p:sp>
      <p:sp>
        <p:nvSpPr>
          <p:cNvPr id="127" name="TextBox 126">
            <a:extLst>
              <a:ext uri="{FF2B5EF4-FFF2-40B4-BE49-F238E27FC236}">
                <a16:creationId xmlns:a16="http://schemas.microsoft.com/office/drawing/2014/main" id="{A2E60C59-C207-8D54-0AA4-C1D151E1FA68}"/>
              </a:ext>
            </a:extLst>
          </p:cNvPr>
          <p:cNvSpPr txBox="1"/>
          <p:nvPr/>
        </p:nvSpPr>
        <p:spPr>
          <a:xfrm rot="16200000">
            <a:off x="4126543" y="4622382"/>
            <a:ext cx="685242" cy="153888"/>
          </a:xfrm>
          <a:prstGeom prst="rect">
            <a:avLst/>
          </a:prstGeom>
          <a:noFill/>
        </p:spPr>
        <p:txBody>
          <a:bodyPr wrap="square" lIns="0" tIns="0" rIns="0" bIns="0" rtlCol="0">
            <a:spAutoFit/>
          </a:bodyPr>
          <a:lstStyle/>
          <a:p>
            <a:pPr algn="ctr"/>
            <a:r>
              <a:rPr lang="en-GB" sz="1000" noProof="0" dirty="0">
                <a:solidFill>
                  <a:schemeClr val="bg1"/>
                </a:solidFill>
                <a:latin typeface="Arial" panose="020B0604020202020204" pitchFamily="34" charset="0"/>
                <a:ea typeface="Aileron" charset="0"/>
                <a:cs typeface="Arial" panose="020B0604020202020204" pitchFamily="34" charset="0"/>
              </a:rPr>
              <a:t>Severe</a:t>
            </a:r>
          </a:p>
        </p:txBody>
      </p:sp>
      <p:sp>
        <p:nvSpPr>
          <p:cNvPr id="129" name="TextBox 128">
            <a:extLst>
              <a:ext uri="{FF2B5EF4-FFF2-40B4-BE49-F238E27FC236}">
                <a16:creationId xmlns:a16="http://schemas.microsoft.com/office/drawing/2014/main" id="{3EF36F3C-5B35-A48C-E4E8-BDC744920347}"/>
              </a:ext>
            </a:extLst>
          </p:cNvPr>
          <p:cNvSpPr txBox="1"/>
          <p:nvPr/>
        </p:nvSpPr>
        <p:spPr>
          <a:xfrm>
            <a:off x="1959806" y="4650739"/>
            <a:ext cx="639420"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Tretinoin</a:t>
            </a:r>
          </a:p>
        </p:txBody>
      </p:sp>
      <p:sp>
        <p:nvSpPr>
          <p:cNvPr id="130" name="TextBox 129">
            <a:extLst>
              <a:ext uri="{FF2B5EF4-FFF2-40B4-BE49-F238E27FC236}">
                <a16:creationId xmlns:a16="http://schemas.microsoft.com/office/drawing/2014/main" id="{F080F0BF-2D30-BF59-9445-D31B4F7351F1}"/>
              </a:ext>
            </a:extLst>
          </p:cNvPr>
          <p:cNvSpPr txBox="1"/>
          <p:nvPr/>
        </p:nvSpPr>
        <p:spPr>
          <a:xfrm>
            <a:off x="807473" y="4550905"/>
            <a:ext cx="977124" cy="307777"/>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Topical fixed</a:t>
            </a:r>
          </a:p>
          <a:p>
            <a:pPr algn="ctr"/>
            <a:r>
              <a:rPr lang="en-GB" sz="1000" noProof="0" dirty="0">
                <a:latin typeface="Arial" panose="020B0604020202020204" pitchFamily="34" charset="0"/>
                <a:ea typeface="Aileron" charset="0"/>
                <a:cs typeface="Arial" panose="020B0604020202020204" pitchFamily="34" charset="0"/>
              </a:rPr>
              <a:t>combination</a:t>
            </a:r>
          </a:p>
        </p:txBody>
      </p:sp>
      <p:sp>
        <p:nvSpPr>
          <p:cNvPr id="131" name="Rounded Rectangle 130">
            <a:extLst>
              <a:ext uri="{FF2B5EF4-FFF2-40B4-BE49-F238E27FC236}">
                <a16:creationId xmlns:a16="http://schemas.microsoft.com/office/drawing/2014/main" id="{4A1CD9A7-9809-21B6-607A-030DD0DAFB2C}"/>
              </a:ext>
            </a:extLst>
          </p:cNvPr>
          <p:cNvSpPr/>
          <p:nvPr/>
        </p:nvSpPr>
        <p:spPr>
          <a:xfrm>
            <a:off x="4771932" y="4409039"/>
            <a:ext cx="1782365" cy="175518"/>
          </a:xfrm>
          <a:prstGeom prst="roundRect">
            <a:avLst>
              <a:gd name="adj" fmla="val 50000"/>
            </a:avLst>
          </a:prstGeom>
          <a:solidFill>
            <a:schemeClr val="accent6"/>
          </a:solidFill>
          <a:ln w="12700">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GB" sz="950" noProof="0" dirty="0">
                <a:latin typeface="Arial" panose="020B0604020202020204" pitchFamily="34" charset="0"/>
                <a:cs typeface="Arial" panose="020B0604020202020204" pitchFamily="34" charset="0"/>
              </a:rPr>
              <a:t>Does not bleach hair or fabrics</a:t>
            </a:r>
          </a:p>
        </p:txBody>
      </p:sp>
      <p:grpSp>
        <p:nvGrpSpPr>
          <p:cNvPr id="132" name="Group 131">
            <a:extLst>
              <a:ext uri="{FF2B5EF4-FFF2-40B4-BE49-F238E27FC236}">
                <a16:creationId xmlns:a16="http://schemas.microsoft.com/office/drawing/2014/main" id="{28A81F05-16D9-B034-C2A7-72BFEB53E474}"/>
              </a:ext>
            </a:extLst>
          </p:cNvPr>
          <p:cNvGrpSpPr/>
          <p:nvPr/>
        </p:nvGrpSpPr>
        <p:grpSpPr>
          <a:xfrm rot="12103949">
            <a:off x="2707520" y="4496413"/>
            <a:ext cx="239164" cy="433963"/>
            <a:chOff x="10798412" y="3360114"/>
            <a:chExt cx="530870" cy="963263"/>
          </a:xfrm>
        </p:grpSpPr>
        <p:sp>
          <p:nvSpPr>
            <p:cNvPr id="133" name="Freeform 132">
              <a:extLst>
                <a:ext uri="{FF2B5EF4-FFF2-40B4-BE49-F238E27FC236}">
                  <a16:creationId xmlns:a16="http://schemas.microsoft.com/office/drawing/2014/main" id="{A34F25D7-1322-49FD-1BA8-AF8FBC8397A7}"/>
                </a:ext>
              </a:extLst>
            </p:cNvPr>
            <p:cNvSpPr/>
            <p:nvPr/>
          </p:nvSpPr>
          <p:spPr>
            <a:xfrm>
              <a:off x="10937413" y="3360114"/>
              <a:ext cx="252868" cy="165639"/>
            </a:xfrm>
            <a:custGeom>
              <a:avLst/>
              <a:gdLst>
                <a:gd name="connsiteX0" fmla="*/ 0 w 252868"/>
                <a:gd name="connsiteY0" fmla="*/ 0 h 165639"/>
                <a:gd name="connsiteX1" fmla="*/ 252868 w 252868"/>
                <a:gd name="connsiteY1" fmla="*/ 0 h 165639"/>
                <a:gd name="connsiteX2" fmla="*/ 252868 w 252868"/>
                <a:gd name="connsiteY2" fmla="*/ 165640 h 165639"/>
                <a:gd name="connsiteX3" fmla="*/ 0 w 252868"/>
                <a:gd name="connsiteY3" fmla="*/ 165640 h 165639"/>
              </a:gdLst>
              <a:ahLst/>
              <a:cxnLst>
                <a:cxn ang="0">
                  <a:pos x="connsiteX0" y="connsiteY0"/>
                </a:cxn>
                <a:cxn ang="0">
                  <a:pos x="connsiteX1" y="connsiteY1"/>
                </a:cxn>
                <a:cxn ang="0">
                  <a:pos x="connsiteX2" y="connsiteY2"/>
                </a:cxn>
                <a:cxn ang="0">
                  <a:pos x="connsiteX3" y="connsiteY3"/>
                </a:cxn>
              </a:cxnLst>
              <a:rect l="l" t="t" r="r" b="b"/>
              <a:pathLst>
                <a:path w="252868" h="165639">
                  <a:moveTo>
                    <a:pt x="0" y="0"/>
                  </a:moveTo>
                  <a:lnTo>
                    <a:pt x="252868" y="0"/>
                  </a:lnTo>
                  <a:lnTo>
                    <a:pt x="252868" y="165640"/>
                  </a:lnTo>
                  <a:lnTo>
                    <a:pt x="0" y="165640"/>
                  </a:lnTo>
                  <a:close/>
                </a:path>
              </a:pathLst>
            </a:custGeom>
            <a:solidFill>
              <a:srgbClr val="7030A0"/>
            </a:solidFill>
            <a:ln w="0" cap="flat">
              <a:noFill/>
              <a:prstDash val="solid"/>
              <a:miter/>
            </a:ln>
          </p:spPr>
          <p:txBody>
            <a:bodyPr rtlCol="0" anchor="ctr"/>
            <a:lstStyle/>
            <a:p>
              <a:endParaRPr lang="en-GB" noProof="0" dirty="0"/>
            </a:p>
          </p:txBody>
        </p:sp>
        <p:sp>
          <p:nvSpPr>
            <p:cNvPr id="134" name="Freeform 133">
              <a:extLst>
                <a:ext uri="{FF2B5EF4-FFF2-40B4-BE49-F238E27FC236}">
                  <a16:creationId xmlns:a16="http://schemas.microsoft.com/office/drawing/2014/main" id="{DFDC0318-FA93-4279-2C11-AB9200100617}"/>
                </a:ext>
              </a:extLst>
            </p:cNvPr>
            <p:cNvSpPr/>
            <p:nvPr/>
          </p:nvSpPr>
          <p:spPr>
            <a:xfrm>
              <a:off x="11066513" y="3360114"/>
              <a:ext cx="123768" cy="165639"/>
            </a:xfrm>
            <a:custGeom>
              <a:avLst/>
              <a:gdLst>
                <a:gd name="connsiteX0" fmla="*/ 0 w 123768"/>
                <a:gd name="connsiteY0" fmla="*/ 0 h 165639"/>
                <a:gd name="connsiteX1" fmla="*/ 123769 w 123768"/>
                <a:gd name="connsiteY1" fmla="*/ 0 h 165639"/>
                <a:gd name="connsiteX2" fmla="*/ 123769 w 123768"/>
                <a:gd name="connsiteY2" fmla="*/ 165640 h 165639"/>
                <a:gd name="connsiteX3" fmla="*/ 0 w 123768"/>
                <a:gd name="connsiteY3" fmla="*/ 165640 h 165639"/>
              </a:gdLst>
              <a:ahLst/>
              <a:cxnLst>
                <a:cxn ang="0">
                  <a:pos x="connsiteX0" y="connsiteY0"/>
                </a:cxn>
                <a:cxn ang="0">
                  <a:pos x="connsiteX1" y="connsiteY1"/>
                </a:cxn>
                <a:cxn ang="0">
                  <a:pos x="connsiteX2" y="connsiteY2"/>
                </a:cxn>
                <a:cxn ang="0">
                  <a:pos x="connsiteX3" y="connsiteY3"/>
                </a:cxn>
              </a:cxnLst>
              <a:rect l="l" t="t" r="r" b="b"/>
              <a:pathLst>
                <a:path w="123768" h="165639">
                  <a:moveTo>
                    <a:pt x="0" y="0"/>
                  </a:moveTo>
                  <a:lnTo>
                    <a:pt x="123769" y="0"/>
                  </a:lnTo>
                  <a:lnTo>
                    <a:pt x="123769" y="165640"/>
                  </a:lnTo>
                  <a:lnTo>
                    <a:pt x="0" y="165640"/>
                  </a:lnTo>
                  <a:close/>
                </a:path>
              </a:pathLst>
            </a:custGeom>
            <a:solidFill>
              <a:schemeClr val="bg2">
                <a:lumMod val="50000"/>
              </a:schemeClr>
            </a:solidFill>
            <a:ln w="0" cap="flat">
              <a:noFill/>
              <a:prstDash val="solid"/>
              <a:miter/>
            </a:ln>
          </p:spPr>
          <p:txBody>
            <a:bodyPr rtlCol="0" anchor="ctr"/>
            <a:lstStyle/>
            <a:p>
              <a:endParaRPr lang="en-GB" noProof="0" dirty="0"/>
            </a:p>
          </p:txBody>
        </p:sp>
        <p:sp>
          <p:nvSpPr>
            <p:cNvPr id="135" name="Freeform 134">
              <a:extLst>
                <a:ext uri="{FF2B5EF4-FFF2-40B4-BE49-F238E27FC236}">
                  <a16:creationId xmlns:a16="http://schemas.microsoft.com/office/drawing/2014/main" id="{03283586-AD49-1FB1-3E0C-B25F71E0B07A}"/>
                </a:ext>
              </a:extLst>
            </p:cNvPr>
            <p:cNvSpPr/>
            <p:nvPr/>
          </p:nvSpPr>
          <p:spPr>
            <a:xfrm>
              <a:off x="10810598" y="3524706"/>
              <a:ext cx="506403" cy="714851"/>
            </a:xfrm>
            <a:custGeom>
              <a:avLst/>
              <a:gdLst>
                <a:gd name="connsiteX0" fmla="*/ 506404 w 506403"/>
                <a:gd name="connsiteY0" fmla="*/ 714851 h 714851"/>
                <a:gd name="connsiteX1" fmla="*/ 0 w 506403"/>
                <a:gd name="connsiteY1" fmla="*/ 714851 h 714851"/>
                <a:gd name="connsiteX2" fmla="*/ 97967 w 506403"/>
                <a:gd name="connsiteY2" fmla="*/ 0 h 714851"/>
                <a:gd name="connsiteX3" fmla="*/ 408436 w 506403"/>
                <a:gd name="connsiteY3" fmla="*/ 0 h 714851"/>
                <a:gd name="connsiteX4" fmla="*/ 506404 w 506403"/>
                <a:gd name="connsiteY4" fmla="*/ 714851 h 714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403" h="714851">
                  <a:moveTo>
                    <a:pt x="506404" y="714851"/>
                  </a:moveTo>
                  <a:lnTo>
                    <a:pt x="0" y="714851"/>
                  </a:lnTo>
                  <a:lnTo>
                    <a:pt x="97967" y="0"/>
                  </a:lnTo>
                  <a:lnTo>
                    <a:pt x="408436" y="0"/>
                  </a:lnTo>
                  <a:lnTo>
                    <a:pt x="506404" y="714851"/>
                  </a:lnTo>
                  <a:close/>
                </a:path>
              </a:pathLst>
            </a:custGeom>
            <a:solidFill>
              <a:srgbClr val="CCCCCC"/>
            </a:solidFill>
            <a:ln w="0" cap="flat">
              <a:noFill/>
              <a:prstDash val="solid"/>
              <a:miter/>
            </a:ln>
          </p:spPr>
          <p:txBody>
            <a:bodyPr rtlCol="0" anchor="ctr"/>
            <a:lstStyle/>
            <a:p>
              <a:endParaRPr lang="en-GB" noProof="0" dirty="0"/>
            </a:p>
          </p:txBody>
        </p:sp>
        <p:sp>
          <p:nvSpPr>
            <p:cNvPr id="136" name="Freeform 135">
              <a:extLst>
                <a:ext uri="{FF2B5EF4-FFF2-40B4-BE49-F238E27FC236}">
                  <a16:creationId xmlns:a16="http://schemas.microsoft.com/office/drawing/2014/main" id="{F29F7977-AC2B-F8FC-C5A6-9067E6FF37B0}"/>
                </a:ext>
              </a:extLst>
            </p:cNvPr>
            <p:cNvSpPr/>
            <p:nvPr/>
          </p:nvSpPr>
          <p:spPr>
            <a:xfrm>
              <a:off x="10941126" y="3642911"/>
              <a:ext cx="245442" cy="495681"/>
            </a:xfrm>
            <a:custGeom>
              <a:avLst/>
              <a:gdLst>
                <a:gd name="connsiteX0" fmla="*/ 245443 w 245442"/>
                <a:gd name="connsiteY0" fmla="*/ 247841 h 495681"/>
                <a:gd name="connsiteX1" fmla="*/ 122721 w 245442"/>
                <a:gd name="connsiteY1" fmla="*/ 495681 h 495681"/>
                <a:gd name="connsiteX2" fmla="*/ 0 w 245442"/>
                <a:gd name="connsiteY2" fmla="*/ 247841 h 495681"/>
                <a:gd name="connsiteX3" fmla="*/ 122721 w 245442"/>
                <a:gd name="connsiteY3" fmla="*/ 0 h 495681"/>
                <a:gd name="connsiteX4" fmla="*/ 245443 w 245442"/>
                <a:gd name="connsiteY4" fmla="*/ 247841 h 495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442" h="495681">
                  <a:moveTo>
                    <a:pt x="245443" y="247841"/>
                  </a:moveTo>
                  <a:cubicBezTo>
                    <a:pt x="245443" y="384719"/>
                    <a:pt x="190498" y="495681"/>
                    <a:pt x="122721" y="495681"/>
                  </a:cubicBezTo>
                  <a:cubicBezTo>
                    <a:pt x="54944" y="495681"/>
                    <a:pt x="0" y="384719"/>
                    <a:pt x="0" y="247841"/>
                  </a:cubicBezTo>
                  <a:cubicBezTo>
                    <a:pt x="0" y="110962"/>
                    <a:pt x="54944" y="0"/>
                    <a:pt x="122721" y="0"/>
                  </a:cubicBezTo>
                  <a:cubicBezTo>
                    <a:pt x="190498" y="0"/>
                    <a:pt x="245443" y="110962"/>
                    <a:pt x="245443" y="247841"/>
                  </a:cubicBezTo>
                  <a:close/>
                </a:path>
              </a:pathLst>
            </a:custGeom>
            <a:gradFill>
              <a:gsLst>
                <a:gs pos="0">
                  <a:srgbClr val="FFFFFF">
                    <a:alpha val="0"/>
                  </a:srgbClr>
                </a:gs>
                <a:gs pos="6000">
                  <a:srgbClr val="FFFFFF">
                    <a:alpha val="13725"/>
                  </a:srgbClr>
                </a:gs>
                <a:gs pos="16000">
                  <a:srgbClr val="FFFFFF">
                    <a:alpha val="33725"/>
                  </a:srgbClr>
                </a:gs>
                <a:gs pos="26000">
                  <a:srgbClr val="FFFFFF">
                    <a:alpha val="51765"/>
                  </a:srgbClr>
                </a:gs>
                <a:gs pos="37000">
                  <a:srgbClr val="FFFFFF">
                    <a:alpha val="66667"/>
                  </a:srgbClr>
                </a:gs>
                <a:gs pos="48000">
                  <a:srgbClr val="FFFFFF">
                    <a:alpha val="78824"/>
                  </a:srgbClr>
                </a:gs>
                <a:gs pos="59000">
                  <a:srgbClr val="FFFFFF">
                    <a:alpha val="87843"/>
                  </a:srgbClr>
                </a:gs>
                <a:gs pos="71000">
                  <a:srgbClr val="FFFFFF">
                    <a:alpha val="94902"/>
                  </a:srgbClr>
                </a:gs>
                <a:gs pos="84000">
                  <a:srgbClr val="FFFFFF">
                    <a:alpha val="98824"/>
                  </a:srgbClr>
                </a:gs>
                <a:gs pos="100000">
                  <a:srgbClr val="FFFFFF"/>
                </a:gs>
              </a:gsLst>
              <a:lin ang="0" scaled="1"/>
            </a:gradFill>
            <a:ln w="0" cap="flat">
              <a:noFill/>
              <a:prstDash val="solid"/>
              <a:miter/>
            </a:ln>
          </p:spPr>
          <p:txBody>
            <a:bodyPr rtlCol="0" anchor="ctr"/>
            <a:lstStyle/>
            <a:p>
              <a:endParaRPr lang="en-GB" noProof="0" dirty="0"/>
            </a:p>
          </p:txBody>
        </p:sp>
        <p:sp>
          <p:nvSpPr>
            <p:cNvPr id="137" name="Freeform 136">
              <a:extLst>
                <a:ext uri="{FF2B5EF4-FFF2-40B4-BE49-F238E27FC236}">
                  <a16:creationId xmlns:a16="http://schemas.microsoft.com/office/drawing/2014/main" id="{DB88CCB5-D5BE-B9EF-0FFE-22527A9EC984}"/>
                </a:ext>
              </a:extLst>
            </p:cNvPr>
            <p:cNvSpPr/>
            <p:nvPr/>
          </p:nvSpPr>
          <p:spPr>
            <a:xfrm>
              <a:off x="11066513" y="4239557"/>
              <a:ext cx="262769" cy="83820"/>
            </a:xfrm>
            <a:custGeom>
              <a:avLst/>
              <a:gdLst>
                <a:gd name="connsiteX0" fmla="*/ 0 w 262769"/>
                <a:gd name="connsiteY0" fmla="*/ 83820 h 83820"/>
                <a:gd name="connsiteX1" fmla="*/ 262770 w 262769"/>
                <a:gd name="connsiteY1" fmla="*/ 83820 h 83820"/>
                <a:gd name="connsiteX2" fmla="*/ 250679 w 262769"/>
                <a:gd name="connsiteY2" fmla="*/ 0 h 83820"/>
                <a:gd name="connsiteX3" fmla="*/ 0 w 262769"/>
                <a:gd name="connsiteY3" fmla="*/ 0 h 83820"/>
                <a:gd name="connsiteX4" fmla="*/ 0 w 262769"/>
                <a:gd name="connsiteY4" fmla="*/ 83820 h 83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769" h="83820">
                  <a:moveTo>
                    <a:pt x="0" y="83820"/>
                  </a:moveTo>
                  <a:lnTo>
                    <a:pt x="262770" y="83820"/>
                  </a:lnTo>
                  <a:lnTo>
                    <a:pt x="250679" y="0"/>
                  </a:lnTo>
                  <a:lnTo>
                    <a:pt x="0" y="0"/>
                  </a:lnTo>
                  <a:lnTo>
                    <a:pt x="0" y="83820"/>
                  </a:lnTo>
                  <a:close/>
                </a:path>
              </a:pathLst>
            </a:custGeom>
            <a:solidFill>
              <a:schemeClr val="bg2">
                <a:lumMod val="50000"/>
              </a:schemeClr>
            </a:solidFill>
            <a:ln w="0" cap="flat">
              <a:noFill/>
              <a:prstDash val="solid"/>
              <a:miter/>
            </a:ln>
          </p:spPr>
          <p:txBody>
            <a:bodyPr rtlCol="0" anchor="ctr"/>
            <a:lstStyle/>
            <a:p>
              <a:endParaRPr lang="en-GB" noProof="0" dirty="0"/>
            </a:p>
          </p:txBody>
        </p:sp>
        <p:sp>
          <p:nvSpPr>
            <p:cNvPr id="138" name="Freeform 137">
              <a:extLst>
                <a:ext uri="{FF2B5EF4-FFF2-40B4-BE49-F238E27FC236}">
                  <a16:creationId xmlns:a16="http://schemas.microsoft.com/office/drawing/2014/main" id="{BCB4A3C0-DCB9-1F31-F52E-52F45287A32A}"/>
                </a:ext>
              </a:extLst>
            </p:cNvPr>
            <p:cNvSpPr/>
            <p:nvPr/>
          </p:nvSpPr>
          <p:spPr>
            <a:xfrm>
              <a:off x="10798412" y="4239557"/>
              <a:ext cx="268101" cy="83820"/>
            </a:xfrm>
            <a:custGeom>
              <a:avLst/>
              <a:gdLst>
                <a:gd name="connsiteX0" fmla="*/ 268102 w 268101"/>
                <a:gd name="connsiteY0" fmla="*/ 0 h 83820"/>
                <a:gd name="connsiteX1" fmla="*/ 11996 w 268101"/>
                <a:gd name="connsiteY1" fmla="*/ 0 h 83820"/>
                <a:gd name="connsiteX2" fmla="*/ 0 w 268101"/>
                <a:gd name="connsiteY2" fmla="*/ 83820 h 83820"/>
                <a:gd name="connsiteX3" fmla="*/ 268102 w 268101"/>
                <a:gd name="connsiteY3" fmla="*/ 83820 h 83820"/>
                <a:gd name="connsiteX4" fmla="*/ 268102 w 268101"/>
                <a:gd name="connsiteY4" fmla="*/ 0 h 83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101" h="83820">
                  <a:moveTo>
                    <a:pt x="268102" y="0"/>
                  </a:moveTo>
                  <a:lnTo>
                    <a:pt x="11996" y="0"/>
                  </a:lnTo>
                  <a:lnTo>
                    <a:pt x="0" y="83820"/>
                  </a:lnTo>
                  <a:lnTo>
                    <a:pt x="268102" y="83820"/>
                  </a:lnTo>
                  <a:lnTo>
                    <a:pt x="268102" y="0"/>
                  </a:lnTo>
                  <a:close/>
                </a:path>
              </a:pathLst>
            </a:custGeom>
            <a:solidFill>
              <a:srgbClr val="7030A0"/>
            </a:solidFill>
            <a:ln w="0" cap="flat">
              <a:noFill/>
              <a:prstDash val="solid"/>
              <a:miter/>
            </a:ln>
          </p:spPr>
          <p:txBody>
            <a:bodyPr rtlCol="0" anchor="ctr"/>
            <a:lstStyle/>
            <a:p>
              <a:endParaRPr lang="en-GB" noProof="0" dirty="0"/>
            </a:p>
          </p:txBody>
        </p:sp>
      </p:grpSp>
      <p:sp>
        <p:nvSpPr>
          <p:cNvPr id="139" name="Rounded Rectangle 138">
            <a:extLst>
              <a:ext uri="{FF2B5EF4-FFF2-40B4-BE49-F238E27FC236}">
                <a16:creationId xmlns:a16="http://schemas.microsoft.com/office/drawing/2014/main" id="{26FA7378-12D6-A1A0-828E-806C127E3927}"/>
              </a:ext>
            </a:extLst>
          </p:cNvPr>
          <p:cNvSpPr/>
          <p:nvPr/>
        </p:nvSpPr>
        <p:spPr>
          <a:xfrm>
            <a:off x="4767913" y="5239292"/>
            <a:ext cx="1635621" cy="175518"/>
          </a:xfrm>
          <a:prstGeom prst="roundRect">
            <a:avLst>
              <a:gd name="adj" fmla="val 50000"/>
            </a:avLst>
          </a:prstGeom>
          <a:solidFill>
            <a:schemeClr val="accent6"/>
          </a:solidFill>
          <a:ln w="12700">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GB" sz="950" noProof="0" dirty="0">
                <a:latin typeface="Arial" panose="020B0604020202020204" pitchFamily="34" charset="0"/>
                <a:cs typeface="Arial" panose="020B0604020202020204" pitchFamily="34" charset="0"/>
              </a:rPr>
              <a:t>Does not contain antibiotics</a:t>
            </a:r>
          </a:p>
        </p:txBody>
      </p:sp>
      <p:sp>
        <p:nvSpPr>
          <p:cNvPr id="140" name="Freeform 139">
            <a:extLst>
              <a:ext uri="{FF2B5EF4-FFF2-40B4-BE49-F238E27FC236}">
                <a16:creationId xmlns:a16="http://schemas.microsoft.com/office/drawing/2014/main" id="{C2B6E473-F259-A907-2D04-93A19F7BDC05}"/>
              </a:ext>
            </a:extLst>
          </p:cNvPr>
          <p:cNvSpPr/>
          <p:nvPr/>
        </p:nvSpPr>
        <p:spPr>
          <a:xfrm>
            <a:off x="1847085" y="5194906"/>
            <a:ext cx="1107404" cy="685242"/>
          </a:xfrm>
          <a:custGeom>
            <a:avLst/>
            <a:gdLst>
              <a:gd name="connsiteX0" fmla="*/ 840579 w 1107404"/>
              <a:gd name="connsiteY0" fmla="*/ 685243 h 685242"/>
              <a:gd name="connsiteX1" fmla="*/ 0 w 1107404"/>
              <a:gd name="connsiteY1" fmla="*/ 685243 h 685242"/>
              <a:gd name="connsiteX2" fmla="*/ 0 w 1107404"/>
              <a:gd name="connsiteY2" fmla="*/ 0 h 685242"/>
              <a:gd name="connsiteX3" fmla="*/ 1107405 w 1107404"/>
              <a:gd name="connsiteY3" fmla="*/ 0 h 685242"/>
              <a:gd name="connsiteX4" fmla="*/ 840579 w 1107404"/>
              <a:gd name="connsiteY4" fmla="*/ 685243 h 685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7404" h="685242">
                <a:moveTo>
                  <a:pt x="840579" y="685243"/>
                </a:moveTo>
                <a:lnTo>
                  <a:pt x="0" y="685243"/>
                </a:lnTo>
                <a:lnTo>
                  <a:pt x="0" y="0"/>
                </a:lnTo>
                <a:lnTo>
                  <a:pt x="1107405" y="0"/>
                </a:lnTo>
                <a:lnTo>
                  <a:pt x="840579" y="685243"/>
                </a:lnTo>
                <a:close/>
              </a:path>
            </a:pathLst>
          </a:custGeom>
          <a:solidFill>
            <a:schemeClr val="tx2">
              <a:lumMod val="20000"/>
              <a:lumOff val="80000"/>
            </a:schemeClr>
          </a:solidFill>
          <a:ln w="0" cap="flat">
            <a:noFill/>
            <a:prstDash val="solid"/>
            <a:miter/>
          </a:ln>
        </p:spPr>
        <p:txBody>
          <a:bodyPr rtlCol="0" anchor="ctr"/>
          <a:lstStyle/>
          <a:p>
            <a:endParaRPr lang="en-GB" noProof="0" dirty="0"/>
          </a:p>
        </p:txBody>
      </p:sp>
      <p:sp>
        <p:nvSpPr>
          <p:cNvPr id="141" name="Freeform 140">
            <a:extLst>
              <a:ext uri="{FF2B5EF4-FFF2-40B4-BE49-F238E27FC236}">
                <a16:creationId xmlns:a16="http://schemas.microsoft.com/office/drawing/2014/main" id="{69AE6DD1-A479-57F6-6ECF-D8810ABB6EB6}"/>
              </a:ext>
            </a:extLst>
          </p:cNvPr>
          <p:cNvSpPr/>
          <p:nvPr/>
        </p:nvSpPr>
        <p:spPr>
          <a:xfrm>
            <a:off x="2705529" y="5194906"/>
            <a:ext cx="1227450" cy="685242"/>
          </a:xfrm>
          <a:custGeom>
            <a:avLst/>
            <a:gdLst>
              <a:gd name="connsiteX0" fmla="*/ 269525 w 1227450"/>
              <a:gd name="connsiteY0" fmla="*/ 0 h 685242"/>
              <a:gd name="connsiteX1" fmla="*/ 1227451 w 1227450"/>
              <a:gd name="connsiteY1" fmla="*/ 0 h 685242"/>
              <a:gd name="connsiteX2" fmla="*/ 1227451 w 1227450"/>
              <a:gd name="connsiteY2" fmla="*/ 685243 h 685242"/>
              <a:gd name="connsiteX3" fmla="*/ 0 w 1227450"/>
              <a:gd name="connsiteY3" fmla="*/ 685243 h 685242"/>
              <a:gd name="connsiteX4" fmla="*/ 269525 w 1227450"/>
              <a:gd name="connsiteY4" fmla="*/ 0 h 685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7450" h="685242">
                <a:moveTo>
                  <a:pt x="269525" y="0"/>
                </a:moveTo>
                <a:lnTo>
                  <a:pt x="1227451" y="0"/>
                </a:lnTo>
                <a:lnTo>
                  <a:pt x="1227451" y="685243"/>
                </a:lnTo>
                <a:lnTo>
                  <a:pt x="0" y="685243"/>
                </a:lnTo>
                <a:lnTo>
                  <a:pt x="269525" y="0"/>
                </a:lnTo>
                <a:close/>
              </a:path>
            </a:pathLst>
          </a:custGeom>
          <a:solidFill>
            <a:schemeClr val="accent5">
              <a:lumMod val="90000"/>
            </a:schemeClr>
          </a:solidFill>
          <a:ln w="0" cap="flat">
            <a:noFill/>
            <a:prstDash val="solid"/>
            <a:miter/>
          </a:ln>
        </p:spPr>
        <p:txBody>
          <a:bodyPr rtlCol="0" anchor="ctr"/>
          <a:lstStyle/>
          <a:p>
            <a:endParaRPr lang="en-GB" noProof="0" dirty="0"/>
          </a:p>
        </p:txBody>
      </p:sp>
      <p:sp>
        <p:nvSpPr>
          <p:cNvPr id="142" name="Freeform 141">
            <a:extLst>
              <a:ext uri="{FF2B5EF4-FFF2-40B4-BE49-F238E27FC236}">
                <a16:creationId xmlns:a16="http://schemas.microsoft.com/office/drawing/2014/main" id="{D23512C4-6CFE-DFB3-1DC5-171DEE498F40}"/>
              </a:ext>
            </a:extLst>
          </p:cNvPr>
          <p:cNvSpPr/>
          <p:nvPr/>
        </p:nvSpPr>
        <p:spPr>
          <a:xfrm>
            <a:off x="766800" y="5194906"/>
            <a:ext cx="1060620" cy="685242"/>
          </a:xfrm>
          <a:custGeom>
            <a:avLst/>
            <a:gdLst>
              <a:gd name="connsiteX0" fmla="*/ 0 w 1060620"/>
              <a:gd name="connsiteY0" fmla="*/ 0 h 685242"/>
              <a:gd name="connsiteX1" fmla="*/ 1060620 w 1060620"/>
              <a:gd name="connsiteY1" fmla="*/ 0 h 685242"/>
              <a:gd name="connsiteX2" fmla="*/ 1060620 w 1060620"/>
              <a:gd name="connsiteY2" fmla="*/ 685243 h 685242"/>
              <a:gd name="connsiteX3" fmla="*/ 0 w 1060620"/>
              <a:gd name="connsiteY3" fmla="*/ 685243 h 685242"/>
            </a:gdLst>
            <a:ahLst/>
            <a:cxnLst>
              <a:cxn ang="0">
                <a:pos x="connsiteX0" y="connsiteY0"/>
              </a:cxn>
              <a:cxn ang="0">
                <a:pos x="connsiteX1" y="connsiteY1"/>
              </a:cxn>
              <a:cxn ang="0">
                <a:pos x="connsiteX2" y="connsiteY2"/>
              </a:cxn>
              <a:cxn ang="0">
                <a:pos x="connsiteX3" y="connsiteY3"/>
              </a:cxn>
            </a:cxnLst>
            <a:rect l="l" t="t" r="r" b="b"/>
            <a:pathLst>
              <a:path w="1060620" h="685242">
                <a:moveTo>
                  <a:pt x="0" y="0"/>
                </a:moveTo>
                <a:lnTo>
                  <a:pt x="1060620" y="0"/>
                </a:lnTo>
                <a:lnTo>
                  <a:pt x="1060620" y="685243"/>
                </a:lnTo>
                <a:lnTo>
                  <a:pt x="0" y="685243"/>
                </a:lnTo>
                <a:close/>
              </a:path>
            </a:pathLst>
          </a:custGeom>
          <a:solidFill>
            <a:srgbClr val="CCCCCC"/>
          </a:solidFill>
          <a:ln w="0" cap="flat">
            <a:noFill/>
            <a:prstDash val="solid"/>
            <a:miter/>
          </a:ln>
        </p:spPr>
        <p:txBody>
          <a:bodyPr rtlCol="0" anchor="ctr"/>
          <a:lstStyle/>
          <a:p>
            <a:endParaRPr lang="en-GB" noProof="0" dirty="0"/>
          </a:p>
        </p:txBody>
      </p:sp>
      <p:sp>
        <p:nvSpPr>
          <p:cNvPr id="143" name="Freeform 142">
            <a:extLst>
              <a:ext uri="{FF2B5EF4-FFF2-40B4-BE49-F238E27FC236}">
                <a16:creationId xmlns:a16="http://schemas.microsoft.com/office/drawing/2014/main" id="{4E4562EC-C083-F806-6669-D0B3E12E56E6}"/>
              </a:ext>
            </a:extLst>
          </p:cNvPr>
          <p:cNvSpPr/>
          <p:nvPr/>
        </p:nvSpPr>
        <p:spPr>
          <a:xfrm>
            <a:off x="4373954" y="5194906"/>
            <a:ext cx="4390426" cy="685242"/>
          </a:xfrm>
          <a:custGeom>
            <a:avLst/>
            <a:gdLst>
              <a:gd name="connsiteX0" fmla="*/ 0 w 4176031"/>
              <a:gd name="connsiteY0" fmla="*/ 0 h 685242"/>
              <a:gd name="connsiteX1" fmla="*/ 4176031 w 4176031"/>
              <a:gd name="connsiteY1" fmla="*/ 0 h 685242"/>
              <a:gd name="connsiteX2" fmla="*/ 4176031 w 4176031"/>
              <a:gd name="connsiteY2" fmla="*/ 685243 h 685242"/>
              <a:gd name="connsiteX3" fmla="*/ 0 w 4176031"/>
              <a:gd name="connsiteY3" fmla="*/ 685243 h 685242"/>
            </a:gdLst>
            <a:ahLst/>
            <a:cxnLst>
              <a:cxn ang="0">
                <a:pos x="connsiteX0" y="connsiteY0"/>
              </a:cxn>
              <a:cxn ang="0">
                <a:pos x="connsiteX1" y="connsiteY1"/>
              </a:cxn>
              <a:cxn ang="0">
                <a:pos x="connsiteX2" y="connsiteY2"/>
              </a:cxn>
              <a:cxn ang="0">
                <a:pos x="connsiteX3" y="connsiteY3"/>
              </a:cxn>
            </a:cxnLst>
            <a:rect l="l" t="t" r="r" b="b"/>
            <a:pathLst>
              <a:path w="4176031" h="685242">
                <a:moveTo>
                  <a:pt x="0" y="0"/>
                </a:moveTo>
                <a:lnTo>
                  <a:pt x="4176031" y="0"/>
                </a:lnTo>
                <a:lnTo>
                  <a:pt x="4176031" y="685243"/>
                </a:lnTo>
                <a:lnTo>
                  <a:pt x="0" y="685243"/>
                </a:lnTo>
                <a:close/>
              </a:path>
            </a:pathLst>
          </a:custGeom>
          <a:solidFill>
            <a:srgbClr val="CCCCCC"/>
          </a:solidFill>
          <a:ln w="0" cap="flat">
            <a:noFill/>
            <a:prstDash val="solid"/>
            <a:miter/>
          </a:ln>
        </p:spPr>
        <p:txBody>
          <a:bodyPr rtlCol="0" anchor="ctr"/>
          <a:lstStyle/>
          <a:p>
            <a:endParaRPr lang="en-GB" noProof="0" dirty="0"/>
          </a:p>
        </p:txBody>
      </p:sp>
      <p:sp>
        <p:nvSpPr>
          <p:cNvPr id="144" name="Freeform 143">
            <a:extLst>
              <a:ext uri="{FF2B5EF4-FFF2-40B4-BE49-F238E27FC236}">
                <a16:creationId xmlns:a16="http://schemas.microsoft.com/office/drawing/2014/main" id="{922A34B5-CEA7-69D7-4BAD-2E06F079CBC6}"/>
              </a:ext>
            </a:extLst>
          </p:cNvPr>
          <p:cNvSpPr/>
          <p:nvPr/>
        </p:nvSpPr>
        <p:spPr>
          <a:xfrm>
            <a:off x="3950717" y="5194906"/>
            <a:ext cx="194207" cy="685242"/>
          </a:xfrm>
          <a:custGeom>
            <a:avLst/>
            <a:gdLst>
              <a:gd name="connsiteX0" fmla="*/ 0 w 194207"/>
              <a:gd name="connsiteY0" fmla="*/ 0 h 685242"/>
              <a:gd name="connsiteX1" fmla="*/ 194207 w 194207"/>
              <a:gd name="connsiteY1" fmla="*/ 0 h 685242"/>
              <a:gd name="connsiteX2" fmla="*/ 194207 w 194207"/>
              <a:gd name="connsiteY2" fmla="*/ 685243 h 685242"/>
              <a:gd name="connsiteX3" fmla="*/ 0 w 194207"/>
              <a:gd name="connsiteY3" fmla="*/ 685243 h 685242"/>
            </a:gdLst>
            <a:ahLst/>
            <a:cxnLst>
              <a:cxn ang="0">
                <a:pos x="connsiteX0" y="connsiteY0"/>
              </a:cxn>
              <a:cxn ang="0">
                <a:pos x="connsiteX1" y="connsiteY1"/>
              </a:cxn>
              <a:cxn ang="0">
                <a:pos x="connsiteX2" y="connsiteY2"/>
              </a:cxn>
              <a:cxn ang="0">
                <a:pos x="connsiteX3" y="connsiteY3"/>
              </a:cxn>
            </a:cxnLst>
            <a:rect l="l" t="t" r="r" b="b"/>
            <a:pathLst>
              <a:path w="194207" h="685242">
                <a:moveTo>
                  <a:pt x="0" y="0"/>
                </a:moveTo>
                <a:lnTo>
                  <a:pt x="194207" y="0"/>
                </a:lnTo>
                <a:lnTo>
                  <a:pt x="194207" y="685243"/>
                </a:lnTo>
                <a:lnTo>
                  <a:pt x="0" y="685243"/>
                </a:lnTo>
                <a:close/>
              </a:path>
            </a:pathLst>
          </a:custGeom>
          <a:solidFill>
            <a:srgbClr val="FBAE17"/>
          </a:solidFill>
          <a:ln w="0" cap="flat">
            <a:noFill/>
            <a:prstDash val="solid"/>
            <a:miter/>
          </a:ln>
        </p:spPr>
        <p:txBody>
          <a:bodyPr rtlCol="0" anchor="ctr"/>
          <a:lstStyle/>
          <a:p>
            <a:endParaRPr lang="en-GB" noProof="0" dirty="0"/>
          </a:p>
        </p:txBody>
      </p:sp>
      <p:sp>
        <p:nvSpPr>
          <p:cNvPr id="146" name="Freeform 145">
            <a:extLst>
              <a:ext uri="{FF2B5EF4-FFF2-40B4-BE49-F238E27FC236}">
                <a16:creationId xmlns:a16="http://schemas.microsoft.com/office/drawing/2014/main" id="{3B20CB28-9B1A-CCEE-691B-B63C763C6939}"/>
              </a:ext>
            </a:extLst>
          </p:cNvPr>
          <p:cNvSpPr/>
          <p:nvPr/>
        </p:nvSpPr>
        <p:spPr>
          <a:xfrm>
            <a:off x="4163303" y="5194906"/>
            <a:ext cx="194207" cy="685242"/>
          </a:xfrm>
          <a:custGeom>
            <a:avLst/>
            <a:gdLst>
              <a:gd name="connsiteX0" fmla="*/ 0 w 194207"/>
              <a:gd name="connsiteY0" fmla="*/ 0 h 685242"/>
              <a:gd name="connsiteX1" fmla="*/ 194207 w 194207"/>
              <a:gd name="connsiteY1" fmla="*/ 0 h 685242"/>
              <a:gd name="connsiteX2" fmla="*/ 194207 w 194207"/>
              <a:gd name="connsiteY2" fmla="*/ 685243 h 685242"/>
              <a:gd name="connsiteX3" fmla="*/ 0 w 194207"/>
              <a:gd name="connsiteY3" fmla="*/ 685243 h 685242"/>
            </a:gdLst>
            <a:ahLst/>
            <a:cxnLst>
              <a:cxn ang="0">
                <a:pos x="connsiteX0" y="connsiteY0"/>
              </a:cxn>
              <a:cxn ang="0">
                <a:pos x="connsiteX1" y="connsiteY1"/>
              </a:cxn>
              <a:cxn ang="0">
                <a:pos x="connsiteX2" y="connsiteY2"/>
              </a:cxn>
              <a:cxn ang="0">
                <a:pos x="connsiteX3" y="connsiteY3"/>
              </a:cxn>
            </a:cxnLst>
            <a:rect l="l" t="t" r="r" b="b"/>
            <a:pathLst>
              <a:path w="194207" h="685242">
                <a:moveTo>
                  <a:pt x="0" y="0"/>
                </a:moveTo>
                <a:lnTo>
                  <a:pt x="194207" y="0"/>
                </a:lnTo>
                <a:lnTo>
                  <a:pt x="194207" y="685243"/>
                </a:lnTo>
                <a:lnTo>
                  <a:pt x="0" y="685243"/>
                </a:lnTo>
                <a:close/>
              </a:path>
            </a:pathLst>
          </a:custGeom>
          <a:solidFill>
            <a:srgbClr val="F15A24"/>
          </a:solidFill>
          <a:ln w="0" cap="flat">
            <a:noFill/>
            <a:prstDash val="solid"/>
            <a:miter/>
          </a:ln>
        </p:spPr>
        <p:txBody>
          <a:bodyPr rtlCol="0" anchor="ctr"/>
          <a:lstStyle/>
          <a:p>
            <a:endParaRPr lang="en-GB" noProof="0" dirty="0"/>
          </a:p>
        </p:txBody>
      </p:sp>
      <p:sp>
        <p:nvSpPr>
          <p:cNvPr id="155" name="Rounded Rectangle 154">
            <a:extLst>
              <a:ext uri="{FF2B5EF4-FFF2-40B4-BE49-F238E27FC236}">
                <a16:creationId xmlns:a16="http://schemas.microsoft.com/office/drawing/2014/main" id="{AB3AB2FF-B4CA-DADF-69E6-6B94294AC531}"/>
              </a:ext>
            </a:extLst>
          </p:cNvPr>
          <p:cNvSpPr/>
          <p:nvPr/>
        </p:nvSpPr>
        <p:spPr>
          <a:xfrm>
            <a:off x="6806263" y="5247239"/>
            <a:ext cx="854571" cy="175518"/>
          </a:xfrm>
          <a:prstGeom prst="roundRect">
            <a:avLst>
              <a:gd name="adj" fmla="val 50000"/>
            </a:avLst>
          </a:prstGeom>
          <a:solidFill>
            <a:schemeClr val="tx2"/>
          </a:solidFill>
          <a:ln w="12700">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GB" sz="950" noProof="0" dirty="0">
                <a:latin typeface="Arial" panose="020B0604020202020204" pitchFamily="34" charset="0"/>
                <a:cs typeface="Arial" panose="020B0604020202020204" pitchFamily="34" charset="0"/>
              </a:rPr>
              <a:t>Skin irritation</a:t>
            </a:r>
          </a:p>
        </p:txBody>
      </p:sp>
      <p:sp>
        <p:nvSpPr>
          <p:cNvPr id="156" name="Rounded Rectangle 155">
            <a:extLst>
              <a:ext uri="{FF2B5EF4-FFF2-40B4-BE49-F238E27FC236}">
                <a16:creationId xmlns:a16="http://schemas.microsoft.com/office/drawing/2014/main" id="{6B638A6C-CE2F-9B01-C2D3-B34BC3FDB31F}"/>
              </a:ext>
            </a:extLst>
          </p:cNvPr>
          <p:cNvSpPr/>
          <p:nvPr/>
        </p:nvSpPr>
        <p:spPr>
          <a:xfrm>
            <a:off x="6806263" y="5452275"/>
            <a:ext cx="1006971" cy="175518"/>
          </a:xfrm>
          <a:prstGeom prst="roundRect">
            <a:avLst>
              <a:gd name="adj" fmla="val 50000"/>
            </a:avLst>
          </a:prstGeom>
          <a:solidFill>
            <a:schemeClr val="tx2"/>
          </a:solidFill>
          <a:ln w="12700">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GB" sz="950" noProof="0" dirty="0">
                <a:latin typeface="Arial" panose="020B0604020202020204" pitchFamily="34" charset="0"/>
                <a:cs typeface="Arial" panose="020B0604020202020204" pitchFamily="34" charset="0"/>
              </a:rPr>
              <a:t>Photosensitivity</a:t>
            </a:r>
          </a:p>
        </p:txBody>
      </p:sp>
      <p:sp>
        <p:nvSpPr>
          <p:cNvPr id="157" name="Rounded Rectangle 156">
            <a:extLst>
              <a:ext uri="{FF2B5EF4-FFF2-40B4-BE49-F238E27FC236}">
                <a16:creationId xmlns:a16="http://schemas.microsoft.com/office/drawing/2014/main" id="{74390F2D-993E-BC82-6ECD-DFA868EAB34C}"/>
              </a:ext>
            </a:extLst>
          </p:cNvPr>
          <p:cNvSpPr/>
          <p:nvPr/>
        </p:nvSpPr>
        <p:spPr>
          <a:xfrm>
            <a:off x="6806263" y="5657312"/>
            <a:ext cx="1634058" cy="175518"/>
          </a:xfrm>
          <a:prstGeom prst="roundRect">
            <a:avLst>
              <a:gd name="adj" fmla="val 50000"/>
            </a:avLst>
          </a:prstGeom>
          <a:solidFill>
            <a:schemeClr val="tx2"/>
          </a:solidFill>
          <a:ln w="12700">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GB" sz="950" noProof="0" dirty="0">
                <a:latin typeface="Arial" panose="020B0604020202020204" pitchFamily="34" charset="0"/>
                <a:cs typeface="Arial" panose="020B0604020202020204" pitchFamily="34" charset="0"/>
              </a:rPr>
              <a:t>Bleaching of hair and fabrics</a:t>
            </a:r>
          </a:p>
        </p:txBody>
      </p:sp>
      <p:sp>
        <p:nvSpPr>
          <p:cNvPr id="158" name="TextBox 157">
            <a:extLst>
              <a:ext uri="{FF2B5EF4-FFF2-40B4-BE49-F238E27FC236}">
                <a16:creationId xmlns:a16="http://schemas.microsoft.com/office/drawing/2014/main" id="{23E1BA89-F106-2732-AD21-08A1FD028A7E}"/>
              </a:ext>
            </a:extLst>
          </p:cNvPr>
          <p:cNvSpPr txBox="1"/>
          <p:nvPr/>
        </p:nvSpPr>
        <p:spPr>
          <a:xfrm rot="16200000">
            <a:off x="3796550" y="5474985"/>
            <a:ext cx="506325" cy="153888"/>
          </a:xfrm>
          <a:prstGeom prst="rect">
            <a:avLst/>
          </a:prstGeom>
          <a:noFill/>
        </p:spPr>
        <p:txBody>
          <a:bodyPr wrap="square" lIns="0" tIns="0" rIns="0" bIns="0" rtlCol="0">
            <a:spAutoFit/>
          </a:bodyPr>
          <a:lstStyle/>
          <a:p>
            <a:pPr algn="ctr"/>
            <a:r>
              <a:rPr lang="en-GB" sz="1000" noProof="0" dirty="0">
                <a:solidFill>
                  <a:schemeClr val="bg1"/>
                </a:solidFill>
                <a:latin typeface="Arial" panose="020B0604020202020204" pitchFamily="34" charset="0"/>
                <a:ea typeface="Aileron" charset="0"/>
                <a:cs typeface="Arial" panose="020B0604020202020204" pitchFamily="34" charset="0"/>
              </a:rPr>
              <a:t>Mild</a:t>
            </a:r>
          </a:p>
        </p:txBody>
      </p:sp>
      <p:sp>
        <p:nvSpPr>
          <p:cNvPr id="159" name="TextBox 158">
            <a:extLst>
              <a:ext uri="{FF2B5EF4-FFF2-40B4-BE49-F238E27FC236}">
                <a16:creationId xmlns:a16="http://schemas.microsoft.com/office/drawing/2014/main" id="{43A01756-57F3-2698-9C8E-92282B07FF16}"/>
              </a:ext>
            </a:extLst>
          </p:cNvPr>
          <p:cNvSpPr txBox="1"/>
          <p:nvPr/>
        </p:nvSpPr>
        <p:spPr>
          <a:xfrm rot="16200000">
            <a:off x="3916818" y="5460582"/>
            <a:ext cx="685242" cy="153888"/>
          </a:xfrm>
          <a:prstGeom prst="rect">
            <a:avLst/>
          </a:prstGeom>
          <a:noFill/>
        </p:spPr>
        <p:txBody>
          <a:bodyPr wrap="square" lIns="0" tIns="0" rIns="0" bIns="0" rtlCol="0">
            <a:spAutoFit/>
          </a:bodyPr>
          <a:lstStyle/>
          <a:p>
            <a:pPr algn="ctr"/>
            <a:r>
              <a:rPr lang="en-GB" sz="1000" noProof="0" dirty="0">
                <a:solidFill>
                  <a:schemeClr val="bg1"/>
                </a:solidFill>
                <a:latin typeface="Arial" panose="020B0604020202020204" pitchFamily="34" charset="0"/>
                <a:ea typeface="Aileron" charset="0"/>
                <a:cs typeface="Arial" panose="020B0604020202020204" pitchFamily="34" charset="0"/>
              </a:rPr>
              <a:t>Moderate</a:t>
            </a:r>
          </a:p>
        </p:txBody>
      </p:sp>
      <p:sp>
        <p:nvSpPr>
          <p:cNvPr id="163" name="TextBox 162">
            <a:extLst>
              <a:ext uri="{FF2B5EF4-FFF2-40B4-BE49-F238E27FC236}">
                <a16:creationId xmlns:a16="http://schemas.microsoft.com/office/drawing/2014/main" id="{E33A0D10-7228-488E-F3FF-4BF4CB23951E}"/>
              </a:ext>
            </a:extLst>
          </p:cNvPr>
          <p:cNvSpPr txBox="1"/>
          <p:nvPr/>
        </p:nvSpPr>
        <p:spPr>
          <a:xfrm>
            <a:off x="807473" y="5389105"/>
            <a:ext cx="977124" cy="307777"/>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Topical fixed</a:t>
            </a:r>
          </a:p>
          <a:p>
            <a:pPr algn="ctr"/>
            <a:r>
              <a:rPr lang="en-GB" sz="1000" noProof="0" dirty="0">
                <a:latin typeface="Arial" panose="020B0604020202020204" pitchFamily="34" charset="0"/>
                <a:ea typeface="Aileron" charset="0"/>
                <a:cs typeface="Arial" panose="020B0604020202020204" pitchFamily="34" charset="0"/>
              </a:rPr>
              <a:t>combination</a:t>
            </a:r>
          </a:p>
        </p:txBody>
      </p:sp>
      <p:grpSp>
        <p:nvGrpSpPr>
          <p:cNvPr id="165" name="Group 164">
            <a:extLst>
              <a:ext uri="{FF2B5EF4-FFF2-40B4-BE49-F238E27FC236}">
                <a16:creationId xmlns:a16="http://schemas.microsoft.com/office/drawing/2014/main" id="{4AA527F0-0198-658B-283F-3D49C6CCAFCA}"/>
              </a:ext>
            </a:extLst>
          </p:cNvPr>
          <p:cNvGrpSpPr/>
          <p:nvPr/>
        </p:nvGrpSpPr>
        <p:grpSpPr>
          <a:xfrm rot="12103949">
            <a:off x="2707520" y="5334613"/>
            <a:ext cx="239164" cy="433963"/>
            <a:chOff x="10798412" y="3360114"/>
            <a:chExt cx="530870" cy="963263"/>
          </a:xfrm>
        </p:grpSpPr>
        <p:sp>
          <p:nvSpPr>
            <p:cNvPr id="166" name="Freeform 165">
              <a:extLst>
                <a:ext uri="{FF2B5EF4-FFF2-40B4-BE49-F238E27FC236}">
                  <a16:creationId xmlns:a16="http://schemas.microsoft.com/office/drawing/2014/main" id="{EABAD6F8-3CD2-F937-77F1-08FBD2DF5C37}"/>
                </a:ext>
              </a:extLst>
            </p:cNvPr>
            <p:cNvSpPr/>
            <p:nvPr/>
          </p:nvSpPr>
          <p:spPr>
            <a:xfrm>
              <a:off x="10937413" y="3360114"/>
              <a:ext cx="252868" cy="165639"/>
            </a:xfrm>
            <a:custGeom>
              <a:avLst/>
              <a:gdLst>
                <a:gd name="connsiteX0" fmla="*/ 0 w 252868"/>
                <a:gd name="connsiteY0" fmla="*/ 0 h 165639"/>
                <a:gd name="connsiteX1" fmla="*/ 252868 w 252868"/>
                <a:gd name="connsiteY1" fmla="*/ 0 h 165639"/>
                <a:gd name="connsiteX2" fmla="*/ 252868 w 252868"/>
                <a:gd name="connsiteY2" fmla="*/ 165640 h 165639"/>
                <a:gd name="connsiteX3" fmla="*/ 0 w 252868"/>
                <a:gd name="connsiteY3" fmla="*/ 165640 h 165639"/>
              </a:gdLst>
              <a:ahLst/>
              <a:cxnLst>
                <a:cxn ang="0">
                  <a:pos x="connsiteX0" y="connsiteY0"/>
                </a:cxn>
                <a:cxn ang="0">
                  <a:pos x="connsiteX1" y="connsiteY1"/>
                </a:cxn>
                <a:cxn ang="0">
                  <a:pos x="connsiteX2" y="connsiteY2"/>
                </a:cxn>
                <a:cxn ang="0">
                  <a:pos x="connsiteX3" y="connsiteY3"/>
                </a:cxn>
              </a:cxnLst>
              <a:rect l="l" t="t" r="r" b="b"/>
              <a:pathLst>
                <a:path w="252868" h="165639">
                  <a:moveTo>
                    <a:pt x="0" y="0"/>
                  </a:moveTo>
                  <a:lnTo>
                    <a:pt x="252868" y="0"/>
                  </a:lnTo>
                  <a:lnTo>
                    <a:pt x="252868" y="165640"/>
                  </a:lnTo>
                  <a:lnTo>
                    <a:pt x="0" y="165640"/>
                  </a:lnTo>
                  <a:close/>
                </a:path>
              </a:pathLst>
            </a:custGeom>
            <a:solidFill>
              <a:srgbClr val="7030A0"/>
            </a:solidFill>
            <a:ln w="0" cap="flat">
              <a:noFill/>
              <a:prstDash val="solid"/>
              <a:miter/>
            </a:ln>
          </p:spPr>
          <p:txBody>
            <a:bodyPr rtlCol="0" anchor="ctr"/>
            <a:lstStyle/>
            <a:p>
              <a:endParaRPr lang="en-GB" noProof="0" dirty="0"/>
            </a:p>
          </p:txBody>
        </p:sp>
        <p:sp>
          <p:nvSpPr>
            <p:cNvPr id="167" name="Freeform 166">
              <a:extLst>
                <a:ext uri="{FF2B5EF4-FFF2-40B4-BE49-F238E27FC236}">
                  <a16:creationId xmlns:a16="http://schemas.microsoft.com/office/drawing/2014/main" id="{614DC882-C73C-B978-E374-1BAFDF23C301}"/>
                </a:ext>
              </a:extLst>
            </p:cNvPr>
            <p:cNvSpPr/>
            <p:nvPr/>
          </p:nvSpPr>
          <p:spPr>
            <a:xfrm>
              <a:off x="11066513" y="3360114"/>
              <a:ext cx="123768" cy="165639"/>
            </a:xfrm>
            <a:custGeom>
              <a:avLst/>
              <a:gdLst>
                <a:gd name="connsiteX0" fmla="*/ 0 w 123768"/>
                <a:gd name="connsiteY0" fmla="*/ 0 h 165639"/>
                <a:gd name="connsiteX1" fmla="*/ 123769 w 123768"/>
                <a:gd name="connsiteY1" fmla="*/ 0 h 165639"/>
                <a:gd name="connsiteX2" fmla="*/ 123769 w 123768"/>
                <a:gd name="connsiteY2" fmla="*/ 165640 h 165639"/>
                <a:gd name="connsiteX3" fmla="*/ 0 w 123768"/>
                <a:gd name="connsiteY3" fmla="*/ 165640 h 165639"/>
              </a:gdLst>
              <a:ahLst/>
              <a:cxnLst>
                <a:cxn ang="0">
                  <a:pos x="connsiteX0" y="connsiteY0"/>
                </a:cxn>
                <a:cxn ang="0">
                  <a:pos x="connsiteX1" y="connsiteY1"/>
                </a:cxn>
                <a:cxn ang="0">
                  <a:pos x="connsiteX2" y="connsiteY2"/>
                </a:cxn>
                <a:cxn ang="0">
                  <a:pos x="connsiteX3" y="connsiteY3"/>
                </a:cxn>
              </a:cxnLst>
              <a:rect l="l" t="t" r="r" b="b"/>
              <a:pathLst>
                <a:path w="123768" h="165639">
                  <a:moveTo>
                    <a:pt x="0" y="0"/>
                  </a:moveTo>
                  <a:lnTo>
                    <a:pt x="123769" y="0"/>
                  </a:lnTo>
                  <a:lnTo>
                    <a:pt x="123769" y="165640"/>
                  </a:lnTo>
                  <a:lnTo>
                    <a:pt x="0" y="165640"/>
                  </a:lnTo>
                  <a:close/>
                </a:path>
              </a:pathLst>
            </a:custGeom>
            <a:solidFill>
              <a:schemeClr val="tx2"/>
            </a:solidFill>
            <a:ln w="0" cap="flat">
              <a:noFill/>
              <a:prstDash val="solid"/>
              <a:miter/>
            </a:ln>
          </p:spPr>
          <p:txBody>
            <a:bodyPr rtlCol="0" anchor="ctr"/>
            <a:lstStyle/>
            <a:p>
              <a:endParaRPr lang="en-GB" noProof="0" dirty="0"/>
            </a:p>
          </p:txBody>
        </p:sp>
        <p:sp>
          <p:nvSpPr>
            <p:cNvPr id="168" name="Freeform 167">
              <a:extLst>
                <a:ext uri="{FF2B5EF4-FFF2-40B4-BE49-F238E27FC236}">
                  <a16:creationId xmlns:a16="http://schemas.microsoft.com/office/drawing/2014/main" id="{BA58FA44-A0FB-5D9D-E7B8-A1E98064875C}"/>
                </a:ext>
              </a:extLst>
            </p:cNvPr>
            <p:cNvSpPr/>
            <p:nvPr/>
          </p:nvSpPr>
          <p:spPr>
            <a:xfrm>
              <a:off x="10810598" y="3524706"/>
              <a:ext cx="506403" cy="714851"/>
            </a:xfrm>
            <a:custGeom>
              <a:avLst/>
              <a:gdLst>
                <a:gd name="connsiteX0" fmla="*/ 506404 w 506403"/>
                <a:gd name="connsiteY0" fmla="*/ 714851 h 714851"/>
                <a:gd name="connsiteX1" fmla="*/ 0 w 506403"/>
                <a:gd name="connsiteY1" fmla="*/ 714851 h 714851"/>
                <a:gd name="connsiteX2" fmla="*/ 97967 w 506403"/>
                <a:gd name="connsiteY2" fmla="*/ 0 h 714851"/>
                <a:gd name="connsiteX3" fmla="*/ 408436 w 506403"/>
                <a:gd name="connsiteY3" fmla="*/ 0 h 714851"/>
                <a:gd name="connsiteX4" fmla="*/ 506404 w 506403"/>
                <a:gd name="connsiteY4" fmla="*/ 714851 h 714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403" h="714851">
                  <a:moveTo>
                    <a:pt x="506404" y="714851"/>
                  </a:moveTo>
                  <a:lnTo>
                    <a:pt x="0" y="714851"/>
                  </a:lnTo>
                  <a:lnTo>
                    <a:pt x="97967" y="0"/>
                  </a:lnTo>
                  <a:lnTo>
                    <a:pt x="408436" y="0"/>
                  </a:lnTo>
                  <a:lnTo>
                    <a:pt x="506404" y="714851"/>
                  </a:lnTo>
                  <a:close/>
                </a:path>
              </a:pathLst>
            </a:custGeom>
            <a:solidFill>
              <a:srgbClr val="CCCCCC"/>
            </a:solidFill>
            <a:ln w="0" cap="flat">
              <a:noFill/>
              <a:prstDash val="solid"/>
              <a:miter/>
            </a:ln>
          </p:spPr>
          <p:txBody>
            <a:bodyPr rtlCol="0" anchor="ctr"/>
            <a:lstStyle/>
            <a:p>
              <a:endParaRPr lang="en-GB" noProof="0" dirty="0"/>
            </a:p>
          </p:txBody>
        </p:sp>
        <p:sp>
          <p:nvSpPr>
            <p:cNvPr id="169" name="Freeform 168">
              <a:extLst>
                <a:ext uri="{FF2B5EF4-FFF2-40B4-BE49-F238E27FC236}">
                  <a16:creationId xmlns:a16="http://schemas.microsoft.com/office/drawing/2014/main" id="{DE8CF9C2-A374-C0EF-A84A-566EB3B1DFE7}"/>
                </a:ext>
              </a:extLst>
            </p:cNvPr>
            <p:cNvSpPr/>
            <p:nvPr/>
          </p:nvSpPr>
          <p:spPr>
            <a:xfrm>
              <a:off x="10941126" y="3642911"/>
              <a:ext cx="245442" cy="495681"/>
            </a:xfrm>
            <a:custGeom>
              <a:avLst/>
              <a:gdLst>
                <a:gd name="connsiteX0" fmla="*/ 245443 w 245442"/>
                <a:gd name="connsiteY0" fmla="*/ 247841 h 495681"/>
                <a:gd name="connsiteX1" fmla="*/ 122721 w 245442"/>
                <a:gd name="connsiteY1" fmla="*/ 495681 h 495681"/>
                <a:gd name="connsiteX2" fmla="*/ 0 w 245442"/>
                <a:gd name="connsiteY2" fmla="*/ 247841 h 495681"/>
                <a:gd name="connsiteX3" fmla="*/ 122721 w 245442"/>
                <a:gd name="connsiteY3" fmla="*/ 0 h 495681"/>
                <a:gd name="connsiteX4" fmla="*/ 245443 w 245442"/>
                <a:gd name="connsiteY4" fmla="*/ 247841 h 495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442" h="495681">
                  <a:moveTo>
                    <a:pt x="245443" y="247841"/>
                  </a:moveTo>
                  <a:cubicBezTo>
                    <a:pt x="245443" y="384719"/>
                    <a:pt x="190498" y="495681"/>
                    <a:pt x="122721" y="495681"/>
                  </a:cubicBezTo>
                  <a:cubicBezTo>
                    <a:pt x="54944" y="495681"/>
                    <a:pt x="0" y="384719"/>
                    <a:pt x="0" y="247841"/>
                  </a:cubicBezTo>
                  <a:cubicBezTo>
                    <a:pt x="0" y="110962"/>
                    <a:pt x="54944" y="0"/>
                    <a:pt x="122721" y="0"/>
                  </a:cubicBezTo>
                  <a:cubicBezTo>
                    <a:pt x="190498" y="0"/>
                    <a:pt x="245443" y="110962"/>
                    <a:pt x="245443" y="247841"/>
                  </a:cubicBezTo>
                  <a:close/>
                </a:path>
              </a:pathLst>
            </a:custGeom>
            <a:gradFill>
              <a:gsLst>
                <a:gs pos="0">
                  <a:srgbClr val="FFFFFF">
                    <a:alpha val="0"/>
                  </a:srgbClr>
                </a:gs>
                <a:gs pos="6000">
                  <a:srgbClr val="FFFFFF">
                    <a:alpha val="13725"/>
                  </a:srgbClr>
                </a:gs>
                <a:gs pos="16000">
                  <a:srgbClr val="FFFFFF">
                    <a:alpha val="33725"/>
                  </a:srgbClr>
                </a:gs>
                <a:gs pos="26000">
                  <a:srgbClr val="FFFFFF">
                    <a:alpha val="51765"/>
                  </a:srgbClr>
                </a:gs>
                <a:gs pos="37000">
                  <a:srgbClr val="FFFFFF">
                    <a:alpha val="66667"/>
                  </a:srgbClr>
                </a:gs>
                <a:gs pos="48000">
                  <a:srgbClr val="FFFFFF">
                    <a:alpha val="78824"/>
                  </a:srgbClr>
                </a:gs>
                <a:gs pos="59000">
                  <a:srgbClr val="FFFFFF">
                    <a:alpha val="87843"/>
                  </a:srgbClr>
                </a:gs>
                <a:gs pos="71000">
                  <a:srgbClr val="FFFFFF">
                    <a:alpha val="94902"/>
                  </a:srgbClr>
                </a:gs>
                <a:gs pos="84000">
                  <a:srgbClr val="FFFFFF">
                    <a:alpha val="98824"/>
                  </a:srgbClr>
                </a:gs>
                <a:gs pos="100000">
                  <a:srgbClr val="FFFFFF"/>
                </a:gs>
              </a:gsLst>
              <a:lin ang="0" scaled="1"/>
            </a:gradFill>
            <a:ln w="0" cap="flat">
              <a:noFill/>
              <a:prstDash val="solid"/>
              <a:miter/>
            </a:ln>
          </p:spPr>
          <p:txBody>
            <a:bodyPr rtlCol="0" anchor="ctr"/>
            <a:lstStyle/>
            <a:p>
              <a:endParaRPr lang="en-GB" noProof="0" dirty="0"/>
            </a:p>
          </p:txBody>
        </p:sp>
        <p:sp>
          <p:nvSpPr>
            <p:cNvPr id="170" name="Freeform 169">
              <a:extLst>
                <a:ext uri="{FF2B5EF4-FFF2-40B4-BE49-F238E27FC236}">
                  <a16:creationId xmlns:a16="http://schemas.microsoft.com/office/drawing/2014/main" id="{A4F0BAAB-81D9-058E-C327-A82B8874C8D1}"/>
                </a:ext>
              </a:extLst>
            </p:cNvPr>
            <p:cNvSpPr/>
            <p:nvPr/>
          </p:nvSpPr>
          <p:spPr>
            <a:xfrm>
              <a:off x="11066513" y="4239557"/>
              <a:ext cx="262769" cy="83820"/>
            </a:xfrm>
            <a:custGeom>
              <a:avLst/>
              <a:gdLst>
                <a:gd name="connsiteX0" fmla="*/ 0 w 262769"/>
                <a:gd name="connsiteY0" fmla="*/ 83820 h 83820"/>
                <a:gd name="connsiteX1" fmla="*/ 262770 w 262769"/>
                <a:gd name="connsiteY1" fmla="*/ 83820 h 83820"/>
                <a:gd name="connsiteX2" fmla="*/ 250679 w 262769"/>
                <a:gd name="connsiteY2" fmla="*/ 0 h 83820"/>
                <a:gd name="connsiteX3" fmla="*/ 0 w 262769"/>
                <a:gd name="connsiteY3" fmla="*/ 0 h 83820"/>
                <a:gd name="connsiteX4" fmla="*/ 0 w 262769"/>
                <a:gd name="connsiteY4" fmla="*/ 83820 h 83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769" h="83820">
                  <a:moveTo>
                    <a:pt x="0" y="83820"/>
                  </a:moveTo>
                  <a:lnTo>
                    <a:pt x="262770" y="83820"/>
                  </a:lnTo>
                  <a:lnTo>
                    <a:pt x="250679" y="0"/>
                  </a:lnTo>
                  <a:lnTo>
                    <a:pt x="0" y="0"/>
                  </a:lnTo>
                  <a:lnTo>
                    <a:pt x="0" y="83820"/>
                  </a:lnTo>
                  <a:close/>
                </a:path>
              </a:pathLst>
            </a:custGeom>
            <a:solidFill>
              <a:schemeClr val="tx2"/>
            </a:solidFill>
            <a:ln w="0" cap="flat">
              <a:noFill/>
              <a:prstDash val="solid"/>
              <a:miter/>
            </a:ln>
          </p:spPr>
          <p:txBody>
            <a:bodyPr rtlCol="0" anchor="ctr"/>
            <a:lstStyle/>
            <a:p>
              <a:endParaRPr lang="en-GB" noProof="0" dirty="0"/>
            </a:p>
          </p:txBody>
        </p:sp>
        <p:sp>
          <p:nvSpPr>
            <p:cNvPr id="171" name="Freeform 170">
              <a:extLst>
                <a:ext uri="{FF2B5EF4-FFF2-40B4-BE49-F238E27FC236}">
                  <a16:creationId xmlns:a16="http://schemas.microsoft.com/office/drawing/2014/main" id="{FF98F03D-3A2B-D0E3-7C68-C716C2044615}"/>
                </a:ext>
              </a:extLst>
            </p:cNvPr>
            <p:cNvSpPr/>
            <p:nvPr/>
          </p:nvSpPr>
          <p:spPr>
            <a:xfrm>
              <a:off x="10798412" y="4239557"/>
              <a:ext cx="268101" cy="83820"/>
            </a:xfrm>
            <a:custGeom>
              <a:avLst/>
              <a:gdLst>
                <a:gd name="connsiteX0" fmla="*/ 268102 w 268101"/>
                <a:gd name="connsiteY0" fmla="*/ 0 h 83820"/>
                <a:gd name="connsiteX1" fmla="*/ 11996 w 268101"/>
                <a:gd name="connsiteY1" fmla="*/ 0 h 83820"/>
                <a:gd name="connsiteX2" fmla="*/ 0 w 268101"/>
                <a:gd name="connsiteY2" fmla="*/ 83820 h 83820"/>
                <a:gd name="connsiteX3" fmla="*/ 268102 w 268101"/>
                <a:gd name="connsiteY3" fmla="*/ 83820 h 83820"/>
                <a:gd name="connsiteX4" fmla="*/ 268102 w 268101"/>
                <a:gd name="connsiteY4" fmla="*/ 0 h 83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101" h="83820">
                  <a:moveTo>
                    <a:pt x="268102" y="0"/>
                  </a:moveTo>
                  <a:lnTo>
                    <a:pt x="11996" y="0"/>
                  </a:lnTo>
                  <a:lnTo>
                    <a:pt x="0" y="83820"/>
                  </a:lnTo>
                  <a:lnTo>
                    <a:pt x="268102" y="83820"/>
                  </a:lnTo>
                  <a:lnTo>
                    <a:pt x="268102" y="0"/>
                  </a:lnTo>
                  <a:close/>
                </a:path>
              </a:pathLst>
            </a:custGeom>
            <a:solidFill>
              <a:srgbClr val="7030A0"/>
            </a:solidFill>
            <a:ln w="0" cap="flat">
              <a:noFill/>
              <a:prstDash val="solid"/>
              <a:miter/>
            </a:ln>
          </p:spPr>
          <p:txBody>
            <a:bodyPr rtlCol="0" anchor="ctr"/>
            <a:lstStyle/>
            <a:p>
              <a:endParaRPr lang="en-GB" noProof="0" dirty="0"/>
            </a:p>
          </p:txBody>
        </p:sp>
      </p:grpSp>
      <p:sp>
        <p:nvSpPr>
          <p:cNvPr id="172" name="TextBox 171">
            <a:extLst>
              <a:ext uri="{FF2B5EF4-FFF2-40B4-BE49-F238E27FC236}">
                <a16:creationId xmlns:a16="http://schemas.microsoft.com/office/drawing/2014/main" id="{D989ACC8-F5ED-BD94-4D46-6CEC438EB1BB}"/>
              </a:ext>
            </a:extLst>
          </p:cNvPr>
          <p:cNvSpPr txBox="1"/>
          <p:nvPr/>
        </p:nvSpPr>
        <p:spPr>
          <a:xfrm>
            <a:off x="3059843" y="5488939"/>
            <a:ext cx="781717"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Clindamycin</a:t>
            </a:r>
          </a:p>
        </p:txBody>
      </p:sp>
      <p:sp>
        <p:nvSpPr>
          <p:cNvPr id="173" name="TextBox 172">
            <a:extLst>
              <a:ext uri="{FF2B5EF4-FFF2-40B4-BE49-F238E27FC236}">
                <a16:creationId xmlns:a16="http://schemas.microsoft.com/office/drawing/2014/main" id="{2E5197FC-5CFE-2DCF-42A7-376A16715634}"/>
              </a:ext>
            </a:extLst>
          </p:cNvPr>
          <p:cNvSpPr txBox="1"/>
          <p:nvPr/>
        </p:nvSpPr>
        <p:spPr>
          <a:xfrm>
            <a:off x="1939863" y="5389105"/>
            <a:ext cx="639420" cy="307777"/>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     Benzoyl</a:t>
            </a:r>
          </a:p>
          <a:p>
            <a:pPr algn="ctr"/>
            <a:r>
              <a:rPr lang="en-GB" sz="1000" noProof="0" dirty="0">
                <a:latin typeface="Arial" panose="020B0604020202020204" pitchFamily="34" charset="0"/>
                <a:ea typeface="Aileron" charset="0"/>
                <a:cs typeface="Arial" panose="020B0604020202020204" pitchFamily="34" charset="0"/>
              </a:rPr>
              <a:t>peroxide</a:t>
            </a:r>
          </a:p>
        </p:txBody>
      </p:sp>
      <p:grpSp>
        <p:nvGrpSpPr>
          <p:cNvPr id="174" name="Group 173">
            <a:extLst>
              <a:ext uri="{FF2B5EF4-FFF2-40B4-BE49-F238E27FC236}">
                <a16:creationId xmlns:a16="http://schemas.microsoft.com/office/drawing/2014/main" id="{23F87171-65DC-C3DB-6D27-28CD02904531}"/>
              </a:ext>
            </a:extLst>
          </p:cNvPr>
          <p:cNvGrpSpPr/>
          <p:nvPr/>
        </p:nvGrpSpPr>
        <p:grpSpPr>
          <a:xfrm>
            <a:off x="8027155" y="4436932"/>
            <a:ext cx="279355" cy="279355"/>
            <a:chOff x="9672536" y="3895582"/>
            <a:chExt cx="279355" cy="279355"/>
          </a:xfrm>
        </p:grpSpPr>
        <p:sp>
          <p:nvSpPr>
            <p:cNvPr id="175" name="Oval 174">
              <a:extLst>
                <a:ext uri="{FF2B5EF4-FFF2-40B4-BE49-F238E27FC236}">
                  <a16:creationId xmlns:a16="http://schemas.microsoft.com/office/drawing/2014/main" id="{D21F5172-39DA-A59B-3A77-E66E0B42BEB4}"/>
                </a:ext>
              </a:extLst>
            </p:cNvPr>
            <p:cNvSpPr/>
            <p:nvPr/>
          </p:nvSpPr>
          <p:spPr>
            <a:xfrm>
              <a:off x="9672536" y="3895582"/>
              <a:ext cx="279355" cy="279355"/>
            </a:xfrm>
            <a:prstGeom prst="ellipse">
              <a:avLst/>
            </a:prstGeom>
            <a:solidFill>
              <a:schemeClr val="bg1"/>
            </a:solidFill>
            <a:ln w="254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grpSp>
          <p:nvGrpSpPr>
            <p:cNvPr id="176" name="Group 175">
              <a:extLst>
                <a:ext uri="{FF2B5EF4-FFF2-40B4-BE49-F238E27FC236}">
                  <a16:creationId xmlns:a16="http://schemas.microsoft.com/office/drawing/2014/main" id="{A350C407-4476-2835-5433-F9CE9DE554B4}"/>
                </a:ext>
              </a:extLst>
            </p:cNvPr>
            <p:cNvGrpSpPr/>
            <p:nvPr/>
          </p:nvGrpSpPr>
          <p:grpSpPr>
            <a:xfrm>
              <a:off x="9738210" y="3919217"/>
              <a:ext cx="132607" cy="244273"/>
              <a:chOff x="9138804" y="2111131"/>
              <a:chExt cx="168041" cy="309544"/>
            </a:xfrm>
          </p:grpSpPr>
          <p:sp>
            <p:nvSpPr>
              <p:cNvPr id="178" name="Freeform 177">
                <a:extLst>
                  <a:ext uri="{FF2B5EF4-FFF2-40B4-BE49-F238E27FC236}">
                    <a16:creationId xmlns:a16="http://schemas.microsoft.com/office/drawing/2014/main" id="{37092E29-3EAD-4808-8D9F-6C5C96B273BC}"/>
                  </a:ext>
                </a:extLst>
              </p:cNvPr>
              <p:cNvSpPr/>
              <p:nvPr/>
            </p:nvSpPr>
            <p:spPr>
              <a:xfrm>
                <a:off x="9160568" y="2134735"/>
                <a:ext cx="146277" cy="285882"/>
              </a:xfrm>
              <a:custGeom>
                <a:avLst/>
                <a:gdLst>
                  <a:gd name="connsiteX0" fmla="*/ 38572 w 146277"/>
                  <a:gd name="connsiteY0" fmla="*/ 192790 h 285882"/>
                  <a:gd name="connsiteX1" fmla="*/ 43515 w 146277"/>
                  <a:gd name="connsiteY1" fmla="*/ 215696 h 285882"/>
                  <a:gd name="connsiteX2" fmla="*/ 70994 w 146277"/>
                  <a:gd name="connsiteY2" fmla="*/ 249747 h 285882"/>
                  <a:gd name="connsiteX3" fmla="*/ 91778 w 146277"/>
                  <a:gd name="connsiteY3" fmla="*/ 268641 h 285882"/>
                  <a:gd name="connsiteX4" fmla="*/ 107127 w 146277"/>
                  <a:gd name="connsiteY4" fmla="*/ 263255 h 285882"/>
                  <a:gd name="connsiteX5" fmla="*/ 117957 w 146277"/>
                  <a:gd name="connsiteY5" fmla="*/ 262060 h 285882"/>
                  <a:gd name="connsiteX6" fmla="*/ 126856 w 146277"/>
                  <a:gd name="connsiteY6" fmla="*/ 264093 h 285882"/>
                  <a:gd name="connsiteX7" fmla="*/ 126897 w 146277"/>
                  <a:gd name="connsiteY7" fmla="*/ 264093 h 285882"/>
                  <a:gd name="connsiteX8" fmla="*/ 131799 w 146277"/>
                  <a:gd name="connsiteY8" fmla="*/ 262156 h 285882"/>
                  <a:gd name="connsiteX9" fmla="*/ 133511 w 146277"/>
                  <a:gd name="connsiteY9" fmla="*/ 261317 h 285882"/>
                  <a:gd name="connsiteX10" fmla="*/ 146052 w 146277"/>
                  <a:gd name="connsiteY10" fmla="*/ 223955 h 285882"/>
                  <a:gd name="connsiteX11" fmla="*/ 142027 w 146277"/>
                  <a:gd name="connsiteY11" fmla="*/ 194123 h 285882"/>
                  <a:gd name="connsiteX12" fmla="*/ 125651 w 146277"/>
                  <a:gd name="connsiteY12" fmla="*/ 167382 h 285882"/>
                  <a:gd name="connsiteX13" fmla="*/ 125159 w 146277"/>
                  <a:gd name="connsiteY13" fmla="*/ 162628 h 285882"/>
                  <a:gd name="connsiteX14" fmla="*/ 130622 w 146277"/>
                  <a:gd name="connsiteY14" fmla="*/ 137481 h 285882"/>
                  <a:gd name="connsiteX15" fmla="*/ 115205 w 146277"/>
                  <a:gd name="connsiteY15" fmla="*/ 115001 h 285882"/>
                  <a:gd name="connsiteX16" fmla="*/ 104963 w 146277"/>
                  <a:gd name="connsiteY16" fmla="*/ 99844 h 285882"/>
                  <a:gd name="connsiteX17" fmla="*/ 91887 w 146277"/>
                  <a:gd name="connsiteY17" fmla="*/ 92286 h 285882"/>
                  <a:gd name="connsiteX18" fmla="*/ 77169 w 146277"/>
                  <a:gd name="connsiteY18" fmla="*/ 82819 h 285882"/>
                  <a:gd name="connsiteX19" fmla="*/ 75307 w 146277"/>
                  <a:gd name="connsiteY19" fmla="*/ 67483 h 285882"/>
                  <a:gd name="connsiteX20" fmla="*/ 76074 w 146277"/>
                  <a:gd name="connsiteY20" fmla="*/ 61822 h 285882"/>
                  <a:gd name="connsiteX21" fmla="*/ 67831 w 146277"/>
                  <a:gd name="connsiteY21" fmla="*/ 56820 h 285882"/>
                  <a:gd name="connsiteX22" fmla="*/ 68105 w 146277"/>
                  <a:gd name="connsiteY22" fmla="*/ 51612 h 285882"/>
                  <a:gd name="connsiteX23" fmla="*/ 73294 w 146277"/>
                  <a:gd name="connsiteY23" fmla="*/ 51887 h 285882"/>
                  <a:gd name="connsiteX24" fmla="*/ 96639 w 146277"/>
                  <a:gd name="connsiteY24" fmla="*/ 57658 h 285882"/>
                  <a:gd name="connsiteX25" fmla="*/ 100144 w 146277"/>
                  <a:gd name="connsiteY25" fmla="*/ 54772 h 285882"/>
                  <a:gd name="connsiteX26" fmla="*/ 102910 w 146277"/>
                  <a:gd name="connsiteY26" fmla="*/ 38242 h 285882"/>
                  <a:gd name="connsiteX27" fmla="*/ 102910 w 146277"/>
                  <a:gd name="connsiteY27" fmla="*/ 38173 h 285882"/>
                  <a:gd name="connsiteX28" fmla="*/ 102910 w 146277"/>
                  <a:gd name="connsiteY28" fmla="*/ 38035 h 285882"/>
                  <a:gd name="connsiteX29" fmla="*/ 102951 w 146277"/>
                  <a:gd name="connsiteY29" fmla="*/ 37829 h 285882"/>
                  <a:gd name="connsiteX30" fmla="*/ 102951 w 146277"/>
                  <a:gd name="connsiteY30" fmla="*/ 37720 h 285882"/>
                  <a:gd name="connsiteX31" fmla="*/ 103060 w 146277"/>
                  <a:gd name="connsiteY31" fmla="*/ 37445 h 285882"/>
                  <a:gd name="connsiteX32" fmla="*/ 103129 w 146277"/>
                  <a:gd name="connsiteY32" fmla="*/ 37335 h 285882"/>
                  <a:gd name="connsiteX33" fmla="*/ 103197 w 146277"/>
                  <a:gd name="connsiteY33" fmla="*/ 37156 h 285882"/>
                  <a:gd name="connsiteX34" fmla="*/ 103265 w 146277"/>
                  <a:gd name="connsiteY34" fmla="*/ 37046 h 285882"/>
                  <a:gd name="connsiteX35" fmla="*/ 103375 w 146277"/>
                  <a:gd name="connsiteY35" fmla="*/ 36868 h 285882"/>
                  <a:gd name="connsiteX36" fmla="*/ 103443 w 146277"/>
                  <a:gd name="connsiteY36" fmla="*/ 36799 h 285882"/>
                  <a:gd name="connsiteX37" fmla="*/ 103621 w 146277"/>
                  <a:gd name="connsiteY37" fmla="*/ 36552 h 285882"/>
                  <a:gd name="connsiteX38" fmla="*/ 103690 w 146277"/>
                  <a:gd name="connsiteY38" fmla="*/ 36483 h 285882"/>
                  <a:gd name="connsiteX39" fmla="*/ 103800 w 146277"/>
                  <a:gd name="connsiteY39" fmla="*/ 36346 h 285882"/>
                  <a:gd name="connsiteX40" fmla="*/ 107935 w 146277"/>
                  <a:gd name="connsiteY40" fmla="*/ 31907 h 285882"/>
                  <a:gd name="connsiteX41" fmla="*/ 102115 w 146277"/>
                  <a:gd name="connsiteY41" fmla="*/ 22439 h 285882"/>
                  <a:gd name="connsiteX42" fmla="*/ 101622 w 146277"/>
                  <a:gd name="connsiteY42" fmla="*/ 19870 h 285882"/>
                  <a:gd name="connsiteX43" fmla="*/ 98952 w 146277"/>
                  <a:gd name="connsiteY43" fmla="*/ 0 h 285882"/>
                  <a:gd name="connsiteX44" fmla="*/ 70460 w 146277"/>
                  <a:gd name="connsiteY44" fmla="*/ 15830 h 285882"/>
                  <a:gd name="connsiteX45" fmla="*/ 60328 w 146277"/>
                  <a:gd name="connsiteY45" fmla="*/ 28953 h 285882"/>
                  <a:gd name="connsiteX46" fmla="*/ 49498 w 146277"/>
                  <a:gd name="connsiteY46" fmla="*/ 67539 h 285882"/>
                  <a:gd name="connsiteX47" fmla="*/ 42351 w 146277"/>
                  <a:gd name="connsiteY47" fmla="*/ 80030 h 285882"/>
                  <a:gd name="connsiteX48" fmla="*/ 38216 w 146277"/>
                  <a:gd name="connsiteY48" fmla="*/ 88893 h 285882"/>
                  <a:gd name="connsiteX49" fmla="*/ 39229 w 146277"/>
                  <a:gd name="connsiteY49" fmla="*/ 91216 h 285882"/>
                  <a:gd name="connsiteX50" fmla="*/ 35792 w 146277"/>
                  <a:gd name="connsiteY50" fmla="*/ 95118 h 285882"/>
                  <a:gd name="connsiteX51" fmla="*/ 29768 w 146277"/>
                  <a:gd name="connsiteY51" fmla="*/ 96602 h 285882"/>
                  <a:gd name="connsiteX52" fmla="*/ 25742 w 146277"/>
                  <a:gd name="connsiteY52" fmla="*/ 98498 h 285882"/>
                  <a:gd name="connsiteX53" fmla="*/ 20758 w 146277"/>
                  <a:gd name="connsiteY53" fmla="*/ 101837 h 285882"/>
                  <a:gd name="connsiteX54" fmla="*/ 7998 w 146277"/>
                  <a:gd name="connsiteY54" fmla="*/ 124139 h 285882"/>
                  <a:gd name="connsiteX55" fmla="*/ 2 w 146277"/>
                  <a:gd name="connsiteY55" fmla="*/ 190977 h 285882"/>
                  <a:gd name="connsiteX56" fmla="*/ 7012 w 146277"/>
                  <a:gd name="connsiteY56" fmla="*/ 213911 h 285882"/>
                  <a:gd name="connsiteX57" fmla="*/ 25729 w 146277"/>
                  <a:gd name="connsiteY57" fmla="*/ 240473 h 285882"/>
                  <a:gd name="connsiteX58" fmla="*/ 63545 w 146277"/>
                  <a:gd name="connsiteY58" fmla="*/ 275018 h 285882"/>
                  <a:gd name="connsiteX59" fmla="*/ 84329 w 146277"/>
                  <a:gd name="connsiteY59" fmla="*/ 284129 h 285882"/>
                  <a:gd name="connsiteX60" fmla="*/ 136412 w 146277"/>
                  <a:gd name="connsiteY60" fmla="*/ 272943 h 285882"/>
                  <a:gd name="connsiteX61" fmla="*/ 136549 w 146277"/>
                  <a:gd name="connsiteY61" fmla="*/ 272737 h 285882"/>
                  <a:gd name="connsiteX62" fmla="*/ 138370 w 146277"/>
                  <a:gd name="connsiteY62" fmla="*/ 267145 h 285882"/>
                  <a:gd name="connsiteX63" fmla="*/ 134906 w 146277"/>
                  <a:gd name="connsiteY63" fmla="*/ 268697 h 285882"/>
                  <a:gd name="connsiteX64" fmla="*/ 125937 w 146277"/>
                  <a:gd name="connsiteY64" fmla="*/ 271336 h 285882"/>
                  <a:gd name="connsiteX65" fmla="*/ 115847 w 146277"/>
                  <a:gd name="connsiteY65" fmla="*/ 269082 h 285882"/>
                  <a:gd name="connsiteX66" fmla="*/ 110452 w 146277"/>
                  <a:gd name="connsiteY66" fmla="*/ 269687 h 285882"/>
                  <a:gd name="connsiteX67" fmla="*/ 91530 w 146277"/>
                  <a:gd name="connsiteY67" fmla="*/ 275953 h 285882"/>
                  <a:gd name="connsiteX68" fmla="*/ 91489 w 146277"/>
                  <a:gd name="connsiteY68" fmla="*/ 275953 h 285882"/>
                  <a:gd name="connsiteX69" fmla="*/ 66282 w 146277"/>
                  <a:gd name="connsiteY69" fmla="*/ 255588 h 285882"/>
                  <a:gd name="connsiteX70" fmla="*/ 37297 w 146277"/>
                  <a:gd name="connsiteY70" fmla="*/ 219805 h 285882"/>
                  <a:gd name="connsiteX71" fmla="*/ 31204 w 146277"/>
                  <a:gd name="connsiteY71" fmla="*/ 191485 h 285882"/>
                  <a:gd name="connsiteX72" fmla="*/ 45265 w 146277"/>
                  <a:gd name="connsiteY72" fmla="*/ 131573 h 285882"/>
                  <a:gd name="connsiteX73" fmla="*/ 50140 w 146277"/>
                  <a:gd name="connsiteY73" fmla="*/ 129746 h 285882"/>
                  <a:gd name="connsiteX74" fmla="*/ 51961 w 146277"/>
                  <a:gd name="connsiteY74" fmla="*/ 134638 h 285882"/>
                  <a:gd name="connsiteX75" fmla="*/ 38460 w 146277"/>
                  <a:gd name="connsiteY75" fmla="*/ 192790 h 285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46277" h="285882">
                    <a:moveTo>
                      <a:pt x="38572" y="192790"/>
                    </a:moveTo>
                    <a:cubicBezTo>
                      <a:pt x="37175" y="200814"/>
                      <a:pt x="38928" y="208935"/>
                      <a:pt x="43515" y="215696"/>
                    </a:cubicBezTo>
                    <a:cubicBezTo>
                      <a:pt x="50251" y="225576"/>
                      <a:pt x="60794" y="238630"/>
                      <a:pt x="70994" y="249747"/>
                    </a:cubicBezTo>
                    <a:cubicBezTo>
                      <a:pt x="83823" y="263681"/>
                      <a:pt x="90135" y="268147"/>
                      <a:pt x="91778" y="268641"/>
                    </a:cubicBezTo>
                    <a:cubicBezTo>
                      <a:pt x="95215" y="268600"/>
                      <a:pt x="100787" y="266635"/>
                      <a:pt x="107127" y="263255"/>
                    </a:cubicBezTo>
                    <a:cubicBezTo>
                      <a:pt x="110454" y="261455"/>
                      <a:pt x="114315" y="261043"/>
                      <a:pt x="117957" y="262060"/>
                    </a:cubicBezTo>
                    <a:cubicBezTo>
                      <a:pt x="121914" y="263186"/>
                      <a:pt x="125104" y="263887"/>
                      <a:pt x="126856" y="264093"/>
                    </a:cubicBezTo>
                    <a:lnTo>
                      <a:pt x="126897" y="264093"/>
                    </a:lnTo>
                    <a:cubicBezTo>
                      <a:pt x="127774" y="264093"/>
                      <a:pt x="130403" y="262829"/>
                      <a:pt x="131799" y="262156"/>
                    </a:cubicBezTo>
                    <a:cubicBezTo>
                      <a:pt x="132360" y="261881"/>
                      <a:pt x="132949" y="261592"/>
                      <a:pt x="133511" y="261317"/>
                    </a:cubicBezTo>
                    <a:cubicBezTo>
                      <a:pt x="140877" y="248895"/>
                      <a:pt x="145080" y="236336"/>
                      <a:pt x="146052" y="223955"/>
                    </a:cubicBezTo>
                    <a:cubicBezTo>
                      <a:pt x="146860" y="213855"/>
                      <a:pt x="145491" y="203797"/>
                      <a:pt x="142027" y="194123"/>
                    </a:cubicBezTo>
                    <a:cubicBezTo>
                      <a:pt x="136071" y="177482"/>
                      <a:pt x="125761" y="167492"/>
                      <a:pt x="125651" y="167382"/>
                    </a:cubicBezTo>
                    <a:cubicBezTo>
                      <a:pt x="124351" y="166146"/>
                      <a:pt x="124145" y="164139"/>
                      <a:pt x="125159" y="162628"/>
                    </a:cubicBezTo>
                    <a:cubicBezTo>
                      <a:pt x="128212" y="158093"/>
                      <a:pt x="135783" y="143774"/>
                      <a:pt x="130622" y="137481"/>
                    </a:cubicBezTo>
                    <a:cubicBezTo>
                      <a:pt x="126062" y="131889"/>
                      <a:pt x="120284" y="122916"/>
                      <a:pt x="115205" y="115001"/>
                    </a:cubicBezTo>
                    <a:cubicBezTo>
                      <a:pt x="111138" y="108707"/>
                      <a:pt x="107318" y="102757"/>
                      <a:pt x="104963" y="99844"/>
                    </a:cubicBezTo>
                    <a:cubicBezTo>
                      <a:pt x="102759" y="97137"/>
                      <a:pt x="96967" y="94567"/>
                      <a:pt x="91887" y="92286"/>
                    </a:cubicBezTo>
                    <a:cubicBezTo>
                      <a:pt x="85261" y="89332"/>
                      <a:pt x="79579" y="86804"/>
                      <a:pt x="77169" y="82819"/>
                    </a:cubicBezTo>
                    <a:cubicBezTo>
                      <a:pt x="75238" y="79576"/>
                      <a:pt x="74649" y="74588"/>
                      <a:pt x="75307" y="67483"/>
                    </a:cubicBezTo>
                    <a:cubicBezTo>
                      <a:pt x="75512" y="65340"/>
                      <a:pt x="75800" y="63361"/>
                      <a:pt x="76074" y="61822"/>
                    </a:cubicBezTo>
                    <a:cubicBezTo>
                      <a:pt x="72431" y="60516"/>
                      <a:pt x="69693" y="58868"/>
                      <a:pt x="67831" y="56820"/>
                    </a:cubicBezTo>
                    <a:cubicBezTo>
                      <a:pt x="66462" y="55308"/>
                      <a:pt x="66599" y="52986"/>
                      <a:pt x="68105" y="51612"/>
                    </a:cubicBezTo>
                    <a:cubicBezTo>
                      <a:pt x="69611" y="50238"/>
                      <a:pt x="71925" y="50375"/>
                      <a:pt x="73294" y="51887"/>
                    </a:cubicBezTo>
                    <a:cubicBezTo>
                      <a:pt x="76128" y="55047"/>
                      <a:pt x="84864" y="57204"/>
                      <a:pt x="96639" y="57658"/>
                    </a:cubicBezTo>
                    <a:cubicBezTo>
                      <a:pt x="98350" y="57727"/>
                      <a:pt x="99870" y="56504"/>
                      <a:pt x="100144" y="54772"/>
                    </a:cubicBezTo>
                    <a:lnTo>
                      <a:pt x="102910" y="38242"/>
                    </a:lnTo>
                    <a:lnTo>
                      <a:pt x="102910" y="38173"/>
                    </a:lnTo>
                    <a:lnTo>
                      <a:pt x="102910" y="38035"/>
                    </a:lnTo>
                    <a:cubicBezTo>
                      <a:pt x="102910" y="37967"/>
                      <a:pt x="102910" y="37898"/>
                      <a:pt x="102951" y="37829"/>
                    </a:cubicBezTo>
                    <a:lnTo>
                      <a:pt x="102951" y="37720"/>
                    </a:lnTo>
                    <a:cubicBezTo>
                      <a:pt x="102951" y="37609"/>
                      <a:pt x="103019" y="37541"/>
                      <a:pt x="103060" y="37445"/>
                    </a:cubicBezTo>
                    <a:cubicBezTo>
                      <a:pt x="103060" y="37404"/>
                      <a:pt x="103101" y="37376"/>
                      <a:pt x="103129" y="37335"/>
                    </a:cubicBezTo>
                    <a:cubicBezTo>
                      <a:pt x="103129" y="37266"/>
                      <a:pt x="103197" y="37225"/>
                      <a:pt x="103197" y="37156"/>
                    </a:cubicBezTo>
                    <a:cubicBezTo>
                      <a:pt x="103197" y="37115"/>
                      <a:pt x="103238" y="37087"/>
                      <a:pt x="103265" y="37046"/>
                    </a:cubicBezTo>
                    <a:cubicBezTo>
                      <a:pt x="103265" y="36978"/>
                      <a:pt x="103334" y="36936"/>
                      <a:pt x="103375" y="36868"/>
                    </a:cubicBezTo>
                    <a:cubicBezTo>
                      <a:pt x="103375" y="36868"/>
                      <a:pt x="103416" y="36799"/>
                      <a:pt x="103443" y="36799"/>
                    </a:cubicBezTo>
                    <a:cubicBezTo>
                      <a:pt x="103512" y="36730"/>
                      <a:pt x="103553" y="36620"/>
                      <a:pt x="103621" y="36552"/>
                    </a:cubicBezTo>
                    <a:lnTo>
                      <a:pt x="103690" y="36483"/>
                    </a:lnTo>
                    <a:cubicBezTo>
                      <a:pt x="103731" y="36442"/>
                      <a:pt x="103759" y="36414"/>
                      <a:pt x="103800" y="36346"/>
                    </a:cubicBezTo>
                    <a:lnTo>
                      <a:pt x="107935" y="31907"/>
                    </a:lnTo>
                    <a:lnTo>
                      <a:pt x="102115" y="22439"/>
                    </a:lnTo>
                    <a:cubicBezTo>
                      <a:pt x="101664" y="21670"/>
                      <a:pt x="101485" y="20749"/>
                      <a:pt x="101622" y="19870"/>
                    </a:cubicBezTo>
                    <a:cubicBezTo>
                      <a:pt x="103265" y="10306"/>
                      <a:pt x="100951" y="3682"/>
                      <a:pt x="98952" y="0"/>
                    </a:cubicBezTo>
                    <a:cubicBezTo>
                      <a:pt x="90436" y="8437"/>
                      <a:pt x="75717" y="14030"/>
                      <a:pt x="70460" y="15830"/>
                    </a:cubicBezTo>
                    <a:cubicBezTo>
                      <a:pt x="64750" y="17795"/>
                      <a:pt x="60752" y="22934"/>
                      <a:pt x="60328" y="28953"/>
                    </a:cubicBezTo>
                    <a:cubicBezTo>
                      <a:pt x="58890" y="48795"/>
                      <a:pt x="55248" y="61767"/>
                      <a:pt x="49498" y="67539"/>
                    </a:cubicBezTo>
                    <a:cubicBezTo>
                      <a:pt x="45568" y="71483"/>
                      <a:pt x="43994" y="75633"/>
                      <a:pt x="42351" y="80030"/>
                    </a:cubicBezTo>
                    <a:cubicBezTo>
                      <a:pt x="41228" y="83026"/>
                      <a:pt x="40078" y="86049"/>
                      <a:pt x="38216" y="88893"/>
                    </a:cubicBezTo>
                    <a:cubicBezTo>
                      <a:pt x="38818" y="89498"/>
                      <a:pt x="39160" y="90295"/>
                      <a:pt x="39229" y="91216"/>
                    </a:cubicBezTo>
                    <a:cubicBezTo>
                      <a:pt x="39366" y="93249"/>
                      <a:pt x="37832" y="95008"/>
                      <a:pt x="35792" y="95118"/>
                    </a:cubicBezTo>
                    <a:cubicBezTo>
                      <a:pt x="34177" y="95228"/>
                      <a:pt x="32082" y="95723"/>
                      <a:pt x="29768" y="96602"/>
                    </a:cubicBezTo>
                    <a:cubicBezTo>
                      <a:pt x="28535" y="97276"/>
                      <a:pt x="27207" y="97907"/>
                      <a:pt x="25742" y="98498"/>
                    </a:cubicBezTo>
                    <a:cubicBezTo>
                      <a:pt x="24100" y="99419"/>
                      <a:pt x="22374" y="100532"/>
                      <a:pt x="20758" y="101837"/>
                    </a:cubicBezTo>
                    <a:cubicBezTo>
                      <a:pt x="16021" y="105630"/>
                      <a:pt x="9997" y="112569"/>
                      <a:pt x="7998" y="124139"/>
                    </a:cubicBezTo>
                    <a:cubicBezTo>
                      <a:pt x="4109" y="146647"/>
                      <a:pt x="152" y="189397"/>
                      <a:pt x="2" y="190977"/>
                    </a:cubicBezTo>
                    <a:cubicBezTo>
                      <a:pt x="2" y="191362"/>
                      <a:pt x="-313" y="199771"/>
                      <a:pt x="7012" y="213911"/>
                    </a:cubicBezTo>
                    <a:cubicBezTo>
                      <a:pt x="11462" y="222458"/>
                      <a:pt x="17733" y="231390"/>
                      <a:pt x="25729" y="240473"/>
                    </a:cubicBezTo>
                    <a:cubicBezTo>
                      <a:pt x="35751" y="251864"/>
                      <a:pt x="48471" y="263476"/>
                      <a:pt x="63545" y="275018"/>
                    </a:cubicBezTo>
                    <a:cubicBezTo>
                      <a:pt x="69638" y="279690"/>
                      <a:pt x="76826" y="282824"/>
                      <a:pt x="84329" y="284129"/>
                    </a:cubicBezTo>
                    <a:cubicBezTo>
                      <a:pt x="99267" y="286698"/>
                      <a:pt x="125872" y="288705"/>
                      <a:pt x="136412" y="272943"/>
                    </a:cubicBezTo>
                    <a:cubicBezTo>
                      <a:pt x="136480" y="272833"/>
                      <a:pt x="136521" y="272806"/>
                      <a:pt x="136549" y="272737"/>
                    </a:cubicBezTo>
                    <a:cubicBezTo>
                      <a:pt x="136685" y="272558"/>
                      <a:pt x="138548" y="269989"/>
                      <a:pt x="138370" y="267145"/>
                    </a:cubicBezTo>
                    <a:cubicBezTo>
                      <a:pt x="137315" y="267529"/>
                      <a:pt x="135878" y="268230"/>
                      <a:pt x="134906" y="268697"/>
                    </a:cubicBezTo>
                    <a:cubicBezTo>
                      <a:pt x="131921" y="270140"/>
                      <a:pt x="128813" y="271652"/>
                      <a:pt x="125937" y="271336"/>
                    </a:cubicBezTo>
                    <a:cubicBezTo>
                      <a:pt x="123692" y="271088"/>
                      <a:pt x="120324" y="270319"/>
                      <a:pt x="115847" y="269082"/>
                    </a:cubicBezTo>
                    <a:cubicBezTo>
                      <a:pt x="114026" y="268560"/>
                      <a:pt x="112095" y="268766"/>
                      <a:pt x="110452" y="269687"/>
                    </a:cubicBezTo>
                    <a:cubicBezTo>
                      <a:pt x="105126" y="272531"/>
                      <a:pt x="97513" y="275953"/>
                      <a:pt x="91530" y="275953"/>
                    </a:cubicBezTo>
                    <a:lnTo>
                      <a:pt x="91489" y="275953"/>
                    </a:lnTo>
                    <a:cubicBezTo>
                      <a:pt x="89736" y="275953"/>
                      <a:pt x="85150" y="275953"/>
                      <a:pt x="66282" y="255588"/>
                    </a:cubicBezTo>
                    <a:cubicBezTo>
                      <a:pt x="55562" y="244018"/>
                      <a:pt x="44444" y="230290"/>
                      <a:pt x="37297" y="219805"/>
                    </a:cubicBezTo>
                    <a:cubicBezTo>
                      <a:pt x="31615" y="211464"/>
                      <a:pt x="29451" y="201406"/>
                      <a:pt x="31204" y="191485"/>
                    </a:cubicBezTo>
                    <a:cubicBezTo>
                      <a:pt x="35024" y="169856"/>
                      <a:pt x="40569" y="141877"/>
                      <a:pt x="45265" y="131573"/>
                    </a:cubicBezTo>
                    <a:cubicBezTo>
                      <a:pt x="46101" y="129704"/>
                      <a:pt x="48278" y="128894"/>
                      <a:pt x="50140" y="129746"/>
                    </a:cubicBezTo>
                    <a:cubicBezTo>
                      <a:pt x="52002" y="130584"/>
                      <a:pt x="52809" y="132769"/>
                      <a:pt x="51961" y="134638"/>
                    </a:cubicBezTo>
                    <a:cubicBezTo>
                      <a:pt x="48592" y="142031"/>
                      <a:pt x="43650" y="163206"/>
                      <a:pt x="38460" y="192790"/>
                    </a:cubicBezTo>
                    <a:close/>
                  </a:path>
                </a:pathLst>
              </a:custGeom>
              <a:solidFill>
                <a:schemeClr val="accent6"/>
              </a:solidFill>
              <a:ln w="3464" cap="flat">
                <a:noFill/>
                <a:prstDash val="solid"/>
                <a:miter/>
              </a:ln>
            </p:spPr>
            <p:txBody>
              <a:bodyPr rtlCol="0" anchor="ctr"/>
              <a:lstStyle/>
              <a:p>
                <a:endParaRPr lang="en-GB" noProof="0" dirty="0"/>
              </a:p>
            </p:txBody>
          </p:sp>
          <p:sp>
            <p:nvSpPr>
              <p:cNvPr id="179" name="Freeform 178">
                <a:extLst>
                  <a:ext uri="{FF2B5EF4-FFF2-40B4-BE49-F238E27FC236}">
                    <a16:creationId xmlns:a16="http://schemas.microsoft.com/office/drawing/2014/main" id="{AACA1FFF-07D4-2F38-368D-A7140263D6DB}"/>
                  </a:ext>
                </a:extLst>
              </p:cNvPr>
              <p:cNvSpPr/>
              <p:nvPr/>
            </p:nvSpPr>
            <p:spPr>
              <a:xfrm>
                <a:off x="9177919" y="2384508"/>
                <a:ext cx="49740" cy="36167"/>
              </a:xfrm>
              <a:custGeom>
                <a:avLst/>
                <a:gdLst>
                  <a:gd name="connsiteX0" fmla="*/ 6969 w 49740"/>
                  <a:gd name="connsiteY0" fmla="*/ 1 h 36167"/>
                  <a:gd name="connsiteX1" fmla="*/ 0 w 49740"/>
                  <a:gd name="connsiteY1" fmla="*/ 36167 h 36167"/>
                  <a:gd name="connsiteX2" fmla="*/ 49741 w 49740"/>
                  <a:gd name="connsiteY2" fmla="*/ 36167 h 36167"/>
                  <a:gd name="connsiteX3" fmla="*/ 41895 w 49740"/>
                  <a:gd name="connsiteY3" fmla="*/ 31138 h 36167"/>
                  <a:gd name="connsiteX4" fmla="*/ 7022 w 49740"/>
                  <a:gd name="connsiteY4" fmla="*/ 0 h 361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40" h="36167">
                    <a:moveTo>
                      <a:pt x="6969" y="1"/>
                    </a:moveTo>
                    <a:cubicBezTo>
                      <a:pt x="4655" y="8974"/>
                      <a:pt x="794" y="25299"/>
                      <a:pt x="0" y="36167"/>
                    </a:cubicBezTo>
                    <a:lnTo>
                      <a:pt x="49741" y="36167"/>
                    </a:lnTo>
                    <a:cubicBezTo>
                      <a:pt x="47002" y="34724"/>
                      <a:pt x="44346" y="33034"/>
                      <a:pt x="41895" y="31138"/>
                    </a:cubicBezTo>
                    <a:cubicBezTo>
                      <a:pt x="27313" y="19952"/>
                      <a:pt x="15922" y="9537"/>
                      <a:pt x="7022" y="0"/>
                    </a:cubicBezTo>
                    <a:close/>
                  </a:path>
                </a:pathLst>
              </a:custGeom>
              <a:solidFill>
                <a:schemeClr val="accent6"/>
              </a:solidFill>
              <a:ln w="3464" cap="flat">
                <a:noFill/>
                <a:prstDash val="solid"/>
                <a:miter/>
              </a:ln>
            </p:spPr>
            <p:txBody>
              <a:bodyPr rtlCol="0" anchor="ctr"/>
              <a:lstStyle/>
              <a:p>
                <a:endParaRPr lang="en-GB" noProof="0" dirty="0"/>
              </a:p>
            </p:txBody>
          </p:sp>
          <p:sp>
            <p:nvSpPr>
              <p:cNvPr id="180" name="Freeform 179">
                <a:extLst>
                  <a:ext uri="{FF2B5EF4-FFF2-40B4-BE49-F238E27FC236}">
                    <a16:creationId xmlns:a16="http://schemas.microsoft.com/office/drawing/2014/main" id="{3D5BE9FC-944F-0BD2-358D-AEB3D8019DEE}"/>
                  </a:ext>
                </a:extLst>
              </p:cNvPr>
              <p:cNvSpPr/>
              <p:nvPr/>
            </p:nvSpPr>
            <p:spPr>
              <a:xfrm>
                <a:off x="9243053" y="2193656"/>
                <a:ext cx="48357" cy="66136"/>
              </a:xfrm>
              <a:custGeom>
                <a:avLst/>
                <a:gdLst>
                  <a:gd name="connsiteX0" fmla="*/ 14387 w 48357"/>
                  <a:gd name="connsiteY0" fmla="*/ 6101 h 66136"/>
                  <a:gd name="connsiteX1" fmla="*/ 13963 w 48357"/>
                  <a:gd name="connsiteY1" fmla="*/ 6101 h 66136"/>
                  <a:gd name="connsiteX2" fmla="*/ 818 w 48357"/>
                  <a:gd name="connsiteY2" fmla="*/ 4726 h 66136"/>
                  <a:gd name="connsiteX3" fmla="*/ 1092 w 48357"/>
                  <a:gd name="connsiteY3" fmla="*/ 20103 h 66136"/>
                  <a:gd name="connsiteX4" fmla="*/ 12484 w 48357"/>
                  <a:gd name="connsiteY4" fmla="*/ 26644 h 66136"/>
                  <a:gd name="connsiteX5" fmla="*/ 28298 w 48357"/>
                  <a:gd name="connsiteY5" fmla="*/ 36277 h 66136"/>
                  <a:gd name="connsiteX6" fmla="*/ 39018 w 48357"/>
                  <a:gd name="connsiteY6" fmla="*/ 52107 h 66136"/>
                  <a:gd name="connsiteX7" fmla="*/ 48233 w 48357"/>
                  <a:gd name="connsiteY7" fmla="*/ 66136 h 66136"/>
                  <a:gd name="connsiteX8" fmla="*/ 33966 w 48357"/>
                  <a:gd name="connsiteY8" fmla="*/ 18509 h 66136"/>
                  <a:gd name="connsiteX9" fmla="*/ 26847 w 48357"/>
                  <a:gd name="connsiteY9" fmla="*/ 7462 h 66136"/>
                  <a:gd name="connsiteX10" fmla="*/ 24081 w 48357"/>
                  <a:gd name="connsiteY10" fmla="*/ 0 h 66136"/>
                  <a:gd name="connsiteX11" fmla="*/ 14401 w 48357"/>
                  <a:gd name="connsiteY11" fmla="*/ 6087 h 6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357" h="66136">
                    <a:moveTo>
                      <a:pt x="14387" y="6101"/>
                    </a:moveTo>
                    <a:lnTo>
                      <a:pt x="13963" y="6101"/>
                    </a:lnTo>
                    <a:cubicBezTo>
                      <a:pt x="8979" y="5894"/>
                      <a:pt x="4597" y="5427"/>
                      <a:pt x="818" y="4726"/>
                    </a:cubicBezTo>
                    <a:cubicBezTo>
                      <a:pt x="-126" y="10429"/>
                      <a:pt x="-510" y="17423"/>
                      <a:pt x="1092" y="20103"/>
                    </a:cubicBezTo>
                    <a:cubicBezTo>
                      <a:pt x="2284" y="22109"/>
                      <a:pt x="7965" y="24610"/>
                      <a:pt x="12484" y="26644"/>
                    </a:cubicBezTo>
                    <a:cubicBezTo>
                      <a:pt x="18618" y="29392"/>
                      <a:pt x="24957" y="32195"/>
                      <a:pt x="28298" y="36277"/>
                    </a:cubicBezTo>
                    <a:cubicBezTo>
                      <a:pt x="30927" y="39520"/>
                      <a:pt x="34678" y="45346"/>
                      <a:pt x="39018" y="52107"/>
                    </a:cubicBezTo>
                    <a:cubicBezTo>
                      <a:pt x="42003" y="56751"/>
                      <a:pt x="45221" y="61739"/>
                      <a:pt x="48233" y="66136"/>
                    </a:cubicBezTo>
                    <a:cubicBezTo>
                      <a:pt x="49493" y="38736"/>
                      <a:pt x="40949" y="27620"/>
                      <a:pt x="33966" y="18509"/>
                    </a:cubicBezTo>
                    <a:cubicBezTo>
                      <a:pt x="31201" y="14882"/>
                      <a:pt x="28531" y="11474"/>
                      <a:pt x="26847" y="7462"/>
                    </a:cubicBezTo>
                    <a:cubicBezTo>
                      <a:pt x="25765" y="4892"/>
                      <a:pt x="24848" y="2391"/>
                      <a:pt x="24081" y="0"/>
                    </a:cubicBezTo>
                    <a:cubicBezTo>
                      <a:pt x="22288" y="3628"/>
                      <a:pt x="18577" y="6087"/>
                      <a:pt x="14401" y="6087"/>
                    </a:cubicBezTo>
                    <a:close/>
                  </a:path>
                </a:pathLst>
              </a:custGeom>
              <a:solidFill>
                <a:schemeClr val="accent6"/>
              </a:solidFill>
              <a:ln w="3464" cap="flat">
                <a:noFill/>
                <a:prstDash val="solid"/>
                <a:miter/>
              </a:ln>
            </p:spPr>
            <p:txBody>
              <a:bodyPr rtlCol="0" anchor="ctr"/>
              <a:lstStyle/>
              <a:p>
                <a:endParaRPr lang="en-GB" noProof="0" dirty="0"/>
              </a:p>
            </p:txBody>
          </p:sp>
          <p:sp>
            <p:nvSpPr>
              <p:cNvPr id="181" name="Freeform 180">
                <a:extLst>
                  <a:ext uri="{FF2B5EF4-FFF2-40B4-BE49-F238E27FC236}">
                    <a16:creationId xmlns:a16="http://schemas.microsoft.com/office/drawing/2014/main" id="{7A6622E6-2715-4EA0-D0B0-ABBC4CAE7BA2}"/>
                  </a:ext>
                </a:extLst>
              </p:cNvPr>
              <p:cNvSpPr/>
              <p:nvPr/>
            </p:nvSpPr>
            <p:spPr>
              <a:xfrm>
                <a:off x="9138804" y="2111131"/>
                <a:ext cx="118703" cy="187670"/>
              </a:xfrm>
              <a:custGeom>
                <a:avLst/>
                <a:gdLst>
                  <a:gd name="connsiteX0" fmla="*/ 43659 w 118703"/>
                  <a:gd name="connsiteY0" fmla="*/ 115888 h 187670"/>
                  <a:gd name="connsiteX1" fmla="*/ 44535 w 118703"/>
                  <a:gd name="connsiteY1" fmla="*/ 115393 h 187670"/>
                  <a:gd name="connsiteX2" fmla="*/ 48355 w 118703"/>
                  <a:gd name="connsiteY2" fmla="*/ 113593 h 187670"/>
                  <a:gd name="connsiteX3" fmla="*/ 57296 w 118703"/>
                  <a:gd name="connsiteY3" fmla="*/ 101034 h 187670"/>
                  <a:gd name="connsiteX4" fmla="*/ 66127 w 118703"/>
                  <a:gd name="connsiteY4" fmla="*/ 85946 h 187670"/>
                  <a:gd name="connsiteX5" fmla="*/ 74822 w 118703"/>
                  <a:gd name="connsiteY5" fmla="*/ 52032 h 187670"/>
                  <a:gd name="connsiteX6" fmla="*/ 89924 w 118703"/>
                  <a:gd name="connsiteY6" fmla="*/ 32478 h 187670"/>
                  <a:gd name="connsiteX7" fmla="*/ 118704 w 118703"/>
                  <a:gd name="connsiteY7" fmla="*/ 14532 h 187670"/>
                  <a:gd name="connsiteX8" fmla="*/ 111803 w 118703"/>
                  <a:gd name="connsiteY8" fmla="*/ 7497 h 187670"/>
                  <a:gd name="connsiteX9" fmla="*/ 81517 w 118703"/>
                  <a:gd name="connsiteY9" fmla="*/ 76 h 187670"/>
                  <a:gd name="connsiteX10" fmla="*/ 51901 w 118703"/>
                  <a:gd name="connsiteY10" fmla="*/ 14189 h 187670"/>
                  <a:gd name="connsiteX11" fmla="*/ 41454 w 118703"/>
                  <a:gd name="connsiteY11" fmla="*/ 38181 h 187670"/>
                  <a:gd name="connsiteX12" fmla="*/ 41345 w 118703"/>
                  <a:gd name="connsiteY12" fmla="*/ 38538 h 187670"/>
                  <a:gd name="connsiteX13" fmla="*/ 38921 w 118703"/>
                  <a:gd name="connsiteY13" fmla="*/ 51056 h 187670"/>
                  <a:gd name="connsiteX14" fmla="*/ 21149 w 118703"/>
                  <a:gd name="connsiteY14" fmla="*/ 98820 h 187670"/>
                  <a:gd name="connsiteX15" fmla="*/ 680 w 118703"/>
                  <a:gd name="connsiteY15" fmla="*/ 161081 h 187670"/>
                  <a:gd name="connsiteX16" fmla="*/ 17220 w 118703"/>
                  <a:gd name="connsiteY16" fmla="*/ 187671 h 187670"/>
                  <a:gd name="connsiteX17" fmla="*/ 22656 w 118703"/>
                  <a:gd name="connsiteY17" fmla="*/ 146516 h 187670"/>
                  <a:gd name="connsiteX18" fmla="*/ 43686 w 118703"/>
                  <a:gd name="connsiteY18" fmla="*/ 115914 h 187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8703" h="187670">
                    <a:moveTo>
                      <a:pt x="43659" y="115888"/>
                    </a:moveTo>
                    <a:cubicBezTo>
                      <a:pt x="43933" y="115682"/>
                      <a:pt x="44221" y="115503"/>
                      <a:pt x="44535" y="115393"/>
                    </a:cubicBezTo>
                    <a:cubicBezTo>
                      <a:pt x="45836" y="114692"/>
                      <a:pt x="47123" y="114088"/>
                      <a:pt x="48355" y="113593"/>
                    </a:cubicBezTo>
                    <a:cubicBezTo>
                      <a:pt x="53750" y="110460"/>
                      <a:pt x="55297" y="106351"/>
                      <a:pt x="57296" y="101034"/>
                    </a:cubicBezTo>
                    <a:cubicBezTo>
                      <a:pt x="59049" y="96321"/>
                      <a:pt x="61048" y="91002"/>
                      <a:pt x="66127" y="85946"/>
                    </a:cubicBezTo>
                    <a:cubicBezTo>
                      <a:pt x="70399" y="81658"/>
                      <a:pt x="73562" y="69305"/>
                      <a:pt x="74822" y="52032"/>
                    </a:cubicBezTo>
                    <a:cubicBezTo>
                      <a:pt x="75492" y="43059"/>
                      <a:pt x="81407" y="35391"/>
                      <a:pt x="89924" y="32478"/>
                    </a:cubicBezTo>
                    <a:cubicBezTo>
                      <a:pt x="101808" y="28397"/>
                      <a:pt x="114843" y="21431"/>
                      <a:pt x="118704" y="14532"/>
                    </a:cubicBezTo>
                    <a:cubicBezTo>
                      <a:pt x="117649" y="12952"/>
                      <a:pt x="115472" y="10176"/>
                      <a:pt x="111803" y="7497"/>
                    </a:cubicBezTo>
                    <a:cubicBezTo>
                      <a:pt x="104300" y="2082"/>
                      <a:pt x="93826" y="-487"/>
                      <a:pt x="81517" y="76"/>
                    </a:cubicBezTo>
                    <a:cubicBezTo>
                      <a:pt x="68414" y="681"/>
                      <a:pt x="58693" y="5312"/>
                      <a:pt x="51901" y="14189"/>
                    </a:cubicBezTo>
                    <a:cubicBezTo>
                      <a:pt x="46041" y="21829"/>
                      <a:pt x="43385" y="31283"/>
                      <a:pt x="41454" y="38181"/>
                    </a:cubicBezTo>
                    <a:lnTo>
                      <a:pt x="41345" y="38538"/>
                    </a:lnTo>
                    <a:cubicBezTo>
                      <a:pt x="40332" y="42165"/>
                      <a:pt x="39634" y="46494"/>
                      <a:pt x="38921" y="51056"/>
                    </a:cubicBezTo>
                    <a:cubicBezTo>
                      <a:pt x="36745" y="64564"/>
                      <a:pt x="34047" y="81410"/>
                      <a:pt x="21149" y="98820"/>
                    </a:cubicBezTo>
                    <a:cubicBezTo>
                      <a:pt x="-1880" y="129875"/>
                      <a:pt x="-826" y="152712"/>
                      <a:pt x="680" y="161081"/>
                    </a:cubicBezTo>
                    <a:cubicBezTo>
                      <a:pt x="2570" y="171525"/>
                      <a:pt x="8115" y="180429"/>
                      <a:pt x="17220" y="187671"/>
                    </a:cubicBezTo>
                    <a:cubicBezTo>
                      <a:pt x="18726" y="173957"/>
                      <a:pt x="20684" y="157770"/>
                      <a:pt x="22656" y="146516"/>
                    </a:cubicBezTo>
                    <a:cubicBezTo>
                      <a:pt x="25422" y="130549"/>
                      <a:pt x="34814" y="120944"/>
                      <a:pt x="43686" y="115914"/>
                    </a:cubicBezTo>
                    <a:close/>
                  </a:path>
                </a:pathLst>
              </a:custGeom>
              <a:solidFill>
                <a:schemeClr val="accent6"/>
              </a:solidFill>
              <a:ln w="3464" cap="flat">
                <a:noFill/>
                <a:prstDash val="solid"/>
                <a:miter/>
              </a:ln>
            </p:spPr>
            <p:txBody>
              <a:bodyPr rtlCol="0" anchor="ctr"/>
              <a:lstStyle/>
              <a:p>
                <a:endParaRPr lang="en-GB" noProof="0" dirty="0"/>
              </a:p>
            </p:txBody>
          </p:sp>
        </p:grpSp>
        <p:sp>
          <p:nvSpPr>
            <p:cNvPr id="177" name="Freeform 176">
              <a:extLst>
                <a:ext uri="{FF2B5EF4-FFF2-40B4-BE49-F238E27FC236}">
                  <a16:creationId xmlns:a16="http://schemas.microsoft.com/office/drawing/2014/main" id="{3075E455-EFFB-BE08-8B15-1455C83893E8}"/>
                </a:ext>
              </a:extLst>
            </p:cNvPr>
            <p:cNvSpPr/>
            <p:nvPr/>
          </p:nvSpPr>
          <p:spPr>
            <a:xfrm>
              <a:off x="9712325" y="3943350"/>
              <a:ext cx="206375" cy="187325"/>
            </a:xfrm>
            <a:custGeom>
              <a:avLst/>
              <a:gdLst>
                <a:gd name="connsiteX0" fmla="*/ 0 w 206375"/>
                <a:gd name="connsiteY0" fmla="*/ 187325 h 187325"/>
                <a:gd name="connsiteX1" fmla="*/ 206375 w 206375"/>
                <a:gd name="connsiteY1" fmla="*/ 0 h 187325"/>
              </a:gdLst>
              <a:ahLst/>
              <a:cxnLst>
                <a:cxn ang="0">
                  <a:pos x="connsiteX0" y="connsiteY0"/>
                </a:cxn>
                <a:cxn ang="0">
                  <a:pos x="connsiteX1" y="connsiteY1"/>
                </a:cxn>
              </a:cxnLst>
              <a:rect l="l" t="t" r="r" b="b"/>
              <a:pathLst>
                <a:path w="206375" h="187325">
                  <a:moveTo>
                    <a:pt x="0" y="187325"/>
                  </a:moveTo>
                  <a:lnTo>
                    <a:pt x="206375" y="0"/>
                  </a:lnTo>
                </a:path>
              </a:pathLst>
            </a:custGeom>
            <a:noFill/>
            <a:ln w="254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grpSp>
      <p:sp>
        <p:nvSpPr>
          <p:cNvPr id="182" name="TextBox 181">
            <a:extLst>
              <a:ext uri="{FF2B5EF4-FFF2-40B4-BE49-F238E27FC236}">
                <a16:creationId xmlns:a16="http://schemas.microsoft.com/office/drawing/2014/main" id="{A46C6F20-552F-96DF-338D-E3596338E0DC}"/>
              </a:ext>
            </a:extLst>
          </p:cNvPr>
          <p:cNvSpPr txBox="1"/>
          <p:nvPr/>
        </p:nvSpPr>
        <p:spPr>
          <a:xfrm>
            <a:off x="785572" y="3244334"/>
            <a:ext cx="1986121" cy="184666"/>
          </a:xfrm>
          <a:prstGeom prst="rect">
            <a:avLst/>
          </a:prstGeom>
          <a:noFill/>
        </p:spPr>
        <p:txBody>
          <a:bodyPr wrap="none" lIns="0" tIns="0" rIns="0" bIns="0" rtlCol="0">
            <a:spAutoFit/>
          </a:bodyPr>
          <a:lstStyle/>
          <a:p>
            <a:r>
              <a:rPr lang="en-GB" sz="1200" b="1" noProof="0" dirty="0">
                <a:effectLst/>
                <a:latin typeface="Arial" panose="020B0604020202020204" pitchFamily="34" charset="0"/>
                <a:cs typeface="Arial" panose="020B0604020202020204" pitchFamily="34" charset="0"/>
              </a:rPr>
              <a:t>First line treatment options</a:t>
            </a:r>
          </a:p>
        </p:txBody>
      </p:sp>
      <p:sp>
        <p:nvSpPr>
          <p:cNvPr id="183" name="TextBox 182">
            <a:extLst>
              <a:ext uri="{FF2B5EF4-FFF2-40B4-BE49-F238E27FC236}">
                <a16:creationId xmlns:a16="http://schemas.microsoft.com/office/drawing/2014/main" id="{4B5AADF5-3298-2439-81CB-7BBE567E3B5A}"/>
              </a:ext>
            </a:extLst>
          </p:cNvPr>
          <p:cNvSpPr txBox="1"/>
          <p:nvPr/>
        </p:nvSpPr>
        <p:spPr>
          <a:xfrm>
            <a:off x="3942429" y="3244334"/>
            <a:ext cx="596317" cy="184666"/>
          </a:xfrm>
          <a:prstGeom prst="rect">
            <a:avLst/>
          </a:prstGeom>
          <a:noFill/>
        </p:spPr>
        <p:txBody>
          <a:bodyPr wrap="none" lIns="0" tIns="0" rIns="0" bIns="0" rtlCol="0">
            <a:spAutoFit/>
          </a:bodyPr>
          <a:lstStyle/>
          <a:p>
            <a:r>
              <a:rPr lang="en-GB" sz="1200" b="1" noProof="0" dirty="0">
                <a:effectLst/>
                <a:latin typeface="Arial" panose="020B0604020202020204" pitchFamily="34" charset="0"/>
                <a:cs typeface="Arial" panose="020B0604020202020204" pitchFamily="34" charset="0"/>
              </a:rPr>
              <a:t>Severity</a:t>
            </a:r>
          </a:p>
        </p:txBody>
      </p:sp>
      <p:sp>
        <p:nvSpPr>
          <p:cNvPr id="184" name="TextBox 183">
            <a:extLst>
              <a:ext uri="{FF2B5EF4-FFF2-40B4-BE49-F238E27FC236}">
                <a16:creationId xmlns:a16="http://schemas.microsoft.com/office/drawing/2014/main" id="{224FAA58-086C-FAAA-61E5-02E20F7ADAEA}"/>
              </a:ext>
            </a:extLst>
          </p:cNvPr>
          <p:cNvSpPr txBox="1"/>
          <p:nvPr/>
        </p:nvSpPr>
        <p:spPr>
          <a:xfrm>
            <a:off x="4767913" y="3244334"/>
            <a:ext cx="870431" cy="184666"/>
          </a:xfrm>
          <a:prstGeom prst="rect">
            <a:avLst/>
          </a:prstGeom>
          <a:noFill/>
        </p:spPr>
        <p:txBody>
          <a:bodyPr wrap="none" lIns="0" tIns="0" rIns="0" bIns="0" rtlCol="0">
            <a:spAutoFit/>
          </a:bodyPr>
          <a:lstStyle/>
          <a:p>
            <a:r>
              <a:rPr lang="en-GB" sz="1200" b="1" noProof="0" dirty="0">
                <a:effectLst/>
                <a:latin typeface="Arial" panose="020B0604020202020204" pitchFamily="34" charset="0"/>
                <a:cs typeface="Arial" panose="020B0604020202020204" pitchFamily="34" charset="0"/>
              </a:rPr>
              <a:t>Advantages</a:t>
            </a:r>
          </a:p>
        </p:txBody>
      </p:sp>
      <p:sp>
        <p:nvSpPr>
          <p:cNvPr id="185" name="TextBox 184">
            <a:extLst>
              <a:ext uri="{FF2B5EF4-FFF2-40B4-BE49-F238E27FC236}">
                <a16:creationId xmlns:a16="http://schemas.microsoft.com/office/drawing/2014/main" id="{69BE7976-EC52-E258-3301-9DE4DE144591}"/>
              </a:ext>
            </a:extLst>
          </p:cNvPr>
          <p:cNvSpPr txBox="1"/>
          <p:nvPr/>
        </p:nvSpPr>
        <p:spPr>
          <a:xfrm>
            <a:off x="6792656" y="3159164"/>
            <a:ext cx="1865895" cy="338554"/>
          </a:xfrm>
          <a:prstGeom prst="rect">
            <a:avLst/>
          </a:prstGeom>
          <a:noFill/>
        </p:spPr>
        <p:txBody>
          <a:bodyPr wrap="none" lIns="0" tIns="0" rIns="0" bIns="0" rtlCol="0">
            <a:spAutoFit/>
          </a:bodyPr>
          <a:lstStyle/>
          <a:p>
            <a:r>
              <a:rPr lang="en-GB" sz="1200" b="1" noProof="0" dirty="0">
                <a:effectLst/>
                <a:latin typeface="Arial" panose="020B0604020202020204" pitchFamily="34" charset="0"/>
                <a:cs typeface="Arial" panose="020B0604020202020204" pitchFamily="34" charset="0"/>
              </a:rPr>
              <a:t>Disadvantages</a:t>
            </a:r>
          </a:p>
          <a:p>
            <a:r>
              <a:rPr lang="en-GB" sz="1000" noProof="0" dirty="0">
                <a:effectLst/>
                <a:latin typeface="Arial" panose="020B0604020202020204" pitchFamily="34" charset="0"/>
                <a:cs typeface="Arial" panose="020B0604020202020204" pitchFamily="34" charset="0"/>
              </a:rPr>
              <a:t>Colours correspond to medicines</a:t>
            </a:r>
          </a:p>
        </p:txBody>
      </p:sp>
      <p:sp>
        <p:nvSpPr>
          <p:cNvPr id="186" name="TextBox 185">
            <a:extLst>
              <a:ext uri="{FF2B5EF4-FFF2-40B4-BE49-F238E27FC236}">
                <a16:creationId xmlns:a16="http://schemas.microsoft.com/office/drawing/2014/main" id="{F7BD37DD-66BC-CE22-8D8A-72CF4D721D41}"/>
              </a:ext>
            </a:extLst>
          </p:cNvPr>
          <p:cNvSpPr txBox="1"/>
          <p:nvPr/>
        </p:nvSpPr>
        <p:spPr>
          <a:xfrm>
            <a:off x="3059843" y="4650739"/>
            <a:ext cx="781717"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Clindamycin</a:t>
            </a:r>
          </a:p>
        </p:txBody>
      </p:sp>
      <p:grpSp>
        <p:nvGrpSpPr>
          <p:cNvPr id="201" name="Group 200">
            <a:extLst>
              <a:ext uri="{FF2B5EF4-FFF2-40B4-BE49-F238E27FC236}">
                <a16:creationId xmlns:a16="http://schemas.microsoft.com/office/drawing/2014/main" id="{1A0166ED-DD5C-F489-E612-99104A517012}"/>
              </a:ext>
            </a:extLst>
          </p:cNvPr>
          <p:cNvGrpSpPr/>
          <p:nvPr/>
        </p:nvGrpSpPr>
        <p:grpSpPr>
          <a:xfrm>
            <a:off x="8397270" y="4436932"/>
            <a:ext cx="279355" cy="279355"/>
            <a:chOff x="8613902" y="4584238"/>
            <a:chExt cx="279355" cy="279355"/>
          </a:xfrm>
        </p:grpSpPr>
        <p:sp>
          <p:nvSpPr>
            <p:cNvPr id="115" name="Oval 114">
              <a:extLst>
                <a:ext uri="{FF2B5EF4-FFF2-40B4-BE49-F238E27FC236}">
                  <a16:creationId xmlns:a16="http://schemas.microsoft.com/office/drawing/2014/main" id="{F03135E8-4BE8-A0EE-70A7-BF620534105B}"/>
                </a:ext>
              </a:extLst>
            </p:cNvPr>
            <p:cNvSpPr/>
            <p:nvPr/>
          </p:nvSpPr>
          <p:spPr>
            <a:xfrm>
              <a:off x="8613902" y="4584238"/>
              <a:ext cx="279355" cy="279355"/>
            </a:xfrm>
            <a:prstGeom prst="ellipse">
              <a:avLst/>
            </a:prstGeom>
            <a:solidFill>
              <a:schemeClr val="bg1"/>
            </a:solidFill>
            <a:ln w="254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grpSp>
          <p:nvGrpSpPr>
            <p:cNvPr id="200" name="Group 199">
              <a:extLst>
                <a:ext uri="{FF2B5EF4-FFF2-40B4-BE49-F238E27FC236}">
                  <a16:creationId xmlns:a16="http://schemas.microsoft.com/office/drawing/2014/main" id="{8B0D62E5-7AAC-5C19-D182-E5B9B09D1264}"/>
                </a:ext>
              </a:extLst>
            </p:cNvPr>
            <p:cNvGrpSpPr/>
            <p:nvPr/>
          </p:nvGrpSpPr>
          <p:grpSpPr>
            <a:xfrm>
              <a:off x="8652087" y="4610563"/>
              <a:ext cx="193082" cy="223154"/>
              <a:chOff x="9897647" y="4206398"/>
              <a:chExt cx="460777" cy="532542"/>
            </a:xfrm>
            <a:solidFill>
              <a:schemeClr val="accent6"/>
            </a:solidFill>
          </p:grpSpPr>
          <p:sp>
            <p:nvSpPr>
              <p:cNvPr id="191" name="Freeform 190">
                <a:extLst>
                  <a:ext uri="{FF2B5EF4-FFF2-40B4-BE49-F238E27FC236}">
                    <a16:creationId xmlns:a16="http://schemas.microsoft.com/office/drawing/2014/main" id="{C47CF295-D1B9-2E8D-B0BC-FCC3B1A1A0A3}"/>
                  </a:ext>
                </a:extLst>
              </p:cNvPr>
              <p:cNvSpPr/>
              <p:nvPr/>
            </p:nvSpPr>
            <p:spPr>
              <a:xfrm>
                <a:off x="10121500" y="4284198"/>
                <a:ext cx="142037" cy="124043"/>
              </a:xfrm>
              <a:custGeom>
                <a:avLst/>
                <a:gdLst>
                  <a:gd name="connsiteX0" fmla="*/ 18213 w 142037"/>
                  <a:gd name="connsiteY0" fmla="*/ 78462 h 124043"/>
                  <a:gd name="connsiteX1" fmla="*/ 142038 w 142037"/>
                  <a:gd name="connsiteY1" fmla="*/ 37505 h 124043"/>
                  <a:gd name="connsiteX2" fmla="*/ 109653 w 142037"/>
                  <a:gd name="connsiteY2" fmla="*/ 3215 h 124043"/>
                  <a:gd name="connsiteX3" fmla="*/ 102985 w 142037"/>
                  <a:gd name="connsiteY3" fmla="*/ 357 h 124043"/>
                  <a:gd name="connsiteX4" fmla="*/ 101080 w 142037"/>
                  <a:gd name="connsiteY4" fmla="*/ 1310 h 124043"/>
                  <a:gd name="connsiteX5" fmla="*/ 36310 w 142037"/>
                  <a:gd name="connsiteY5" fmla="*/ 34647 h 124043"/>
                  <a:gd name="connsiteX6" fmla="*/ 21070 w 142037"/>
                  <a:gd name="connsiteY6" fmla="*/ 24170 h 124043"/>
                  <a:gd name="connsiteX7" fmla="*/ 12498 w 142037"/>
                  <a:gd name="connsiteY7" fmla="*/ 13692 h 124043"/>
                  <a:gd name="connsiteX8" fmla="*/ 1068 w 142037"/>
                  <a:gd name="connsiteY8" fmla="*/ 28932 h 124043"/>
                  <a:gd name="connsiteX9" fmla="*/ 14403 w 142037"/>
                  <a:gd name="connsiteY9" fmla="*/ 65127 h 124043"/>
                  <a:gd name="connsiteX10" fmla="*/ 18213 w 142037"/>
                  <a:gd name="connsiteY10" fmla="*/ 78462 h 124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037" h="124043">
                    <a:moveTo>
                      <a:pt x="18213" y="78462"/>
                    </a:moveTo>
                    <a:cubicBezTo>
                      <a:pt x="59170" y="167045"/>
                      <a:pt x="120130" y="111800"/>
                      <a:pt x="142038" y="37505"/>
                    </a:cubicBezTo>
                    <a:cubicBezTo>
                      <a:pt x="127750" y="29885"/>
                      <a:pt x="116320" y="17502"/>
                      <a:pt x="109653" y="3215"/>
                    </a:cubicBezTo>
                    <a:cubicBezTo>
                      <a:pt x="108700" y="357"/>
                      <a:pt x="105843" y="-595"/>
                      <a:pt x="102985" y="357"/>
                    </a:cubicBezTo>
                    <a:cubicBezTo>
                      <a:pt x="102033" y="357"/>
                      <a:pt x="102033" y="1310"/>
                      <a:pt x="101080" y="1310"/>
                    </a:cubicBezTo>
                    <a:cubicBezTo>
                      <a:pt x="83935" y="20360"/>
                      <a:pt x="61075" y="31790"/>
                      <a:pt x="36310" y="34647"/>
                    </a:cubicBezTo>
                    <a:cubicBezTo>
                      <a:pt x="29643" y="35600"/>
                      <a:pt x="22975" y="30837"/>
                      <a:pt x="21070" y="24170"/>
                    </a:cubicBezTo>
                    <a:cubicBezTo>
                      <a:pt x="19165" y="17502"/>
                      <a:pt x="15355" y="14645"/>
                      <a:pt x="12498" y="13692"/>
                    </a:cubicBezTo>
                    <a:cubicBezTo>
                      <a:pt x="8688" y="13692"/>
                      <a:pt x="3925" y="21312"/>
                      <a:pt x="1068" y="28932"/>
                    </a:cubicBezTo>
                    <a:cubicBezTo>
                      <a:pt x="-3695" y="44172"/>
                      <a:pt x="8688" y="59412"/>
                      <a:pt x="14403" y="65127"/>
                    </a:cubicBezTo>
                    <a:cubicBezTo>
                      <a:pt x="15355" y="69890"/>
                      <a:pt x="16308" y="74652"/>
                      <a:pt x="18213" y="78462"/>
                    </a:cubicBezTo>
                    <a:close/>
                  </a:path>
                </a:pathLst>
              </a:custGeom>
              <a:grpFill/>
              <a:ln w="9525" cap="flat">
                <a:noFill/>
                <a:prstDash val="solid"/>
                <a:miter/>
              </a:ln>
            </p:spPr>
            <p:txBody>
              <a:bodyPr rtlCol="0" anchor="ctr"/>
              <a:lstStyle/>
              <a:p>
                <a:endParaRPr lang="en-GB" noProof="0" dirty="0"/>
              </a:p>
            </p:txBody>
          </p:sp>
          <p:sp>
            <p:nvSpPr>
              <p:cNvPr id="192" name="Freeform 191">
                <a:extLst>
                  <a:ext uri="{FF2B5EF4-FFF2-40B4-BE49-F238E27FC236}">
                    <a16:creationId xmlns:a16="http://schemas.microsoft.com/office/drawing/2014/main" id="{41AE4EE5-5DFE-F1F6-7E4D-07465F00A231}"/>
                  </a:ext>
                </a:extLst>
              </p:cNvPr>
              <p:cNvSpPr/>
              <p:nvPr/>
            </p:nvSpPr>
            <p:spPr>
              <a:xfrm>
                <a:off x="9897647" y="4206398"/>
                <a:ext cx="370856" cy="465824"/>
              </a:xfrm>
              <a:custGeom>
                <a:avLst/>
                <a:gdLst>
                  <a:gd name="connsiteX0" fmla="*/ 117288 w 370856"/>
                  <a:gd name="connsiteY0" fmla="*/ 304852 h 465824"/>
                  <a:gd name="connsiteX1" fmla="*/ 184916 w 370856"/>
                  <a:gd name="connsiteY1" fmla="*/ 245797 h 465824"/>
                  <a:gd name="connsiteX2" fmla="*/ 232541 w 370856"/>
                  <a:gd name="connsiteY2" fmla="*/ 159120 h 465824"/>
                  <a:gd name="connsiteX3" fmla="*/ 214443 w 370856"/>
                  <a:gd name="connsiteY3" fmla="*/ 103875 h 465824"/>
                  <a:gd name="connsiteX4" fmla="*/ 253496 w 370856"/>
                  <a:gd name="connsiteY4" fmla="*/ 99112 h 465824"/>
                  <a:gd name="connsiteX5" fmla="*/ 258258 w 370856"/>
                  <a:gd name="connsiteY5" fmla="*/ 102922 h 465824"/>
                  <a:gd name="connsiteX6" fmla="*/ 294453 w 370856"/>
                  <a:gd name="connsiteY6" fmla="*/ 91492 h 465824"/>
                  <a:gd name="connsiteX7" fmla="*/ 316361 w 370856"/>
                  <a:gd name="connsiteY7" fmla="*/ 73395 h 465824"/>
                  <a:gd name="connsiteX8" fmla="*/ 330648 w 370856"/>
                  <a:gd name="connsiteY8" fmla="*/ 68632 h 465824"/>
                  <a:gd name="connsiteX9" fmla="*/ 342078 w 370856"/>
                  <a:gd name="connsiteY9" fmla="*/ 77205 h 465824"/>
                  <a:gd name="connsiteX10" fmla="*/ 367796 w 370856"/>
                  <a:gd name="connsiteY10" fmla="*/ 105780 h 465824"/>
                  <a:gd name="connsiteX11" fmla="*/ 334458 w 370856"/>
                  <a:gd name="connsiteY11" fmla="*/ 9577 h 465824"/>
                  <a:gd name="connsiteX12" fmla="*/ 242066 w 370856"/>
                  <a:gd name="connsiteY12" fmla="*/ 17197 h 465824"/>
                  <a:gd name="connsiteX13" fmla="*/ 185868 w 370856"/>
                  <a:gd name="connsiteY13" fmla="*/ 95302 h 465824"/>
                  <a:gd name="connsiteX14" fmla="*/ 136338 w 370856"/>
                  <a:gd name="connsiteY14" fmla="*/ 190552 h 465824"/>
                  <a:gd name="connsiteX15" fmla="*/ 106811 w 370856"/>
                  <a:gd name="connsiteY15" fmla="*/ 225795 h 465824"/>
                  <a:gd name="connsiteX16" fmla="*/ 10608 w 370856"/>
                  <a:gd name="connsiteY16" fmla="*/ 351525 h 465824"/>
                  <a:gd name="connsiteX17" fmla="*/ 62996 w 370856"/>
                  <a:gd name="connsiteY17" fmla="*/ 465825 h 465824"/>
                  <a:gd name="connsiteX18" fmla="*/ 79188 w 370856"/>
                  <a:gd name="connsiteY18" fmla="*/ 389625 h 465824"/>
                  <a:gd name="connsiteX19" fmla="*/ 117288 w 370856"/>
                  <a:gd name="connsiteY19" fmla="*/ 304852 h 465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0856" h="465824">
                    <a:moveTo>
                      <a:pt x="117288" y="304852"/>
                    </a:moveTo>
                    <a:cubicBezTo>
                      <a:pt x="135386" y="278182"/>
                      <a:pt x="154436" y="255322"/>
                      <a:pt x="184916" y="245797"/>
                    </a:cubicBezTo>
                    <a:cubicBezTo>
                      <a:pt x="217301" y="236272"/>
                      <a:pt x="244923" y="196267"/>
                      <a:pt x="232541" y="159120"/>
                    </a:cubicBezTo>
                    <a:cubicBezTo>
                      <a:pt x="227778" y="141975"/>
                      <a:pt x="207776" y="130545"/>
                      <a:pt x="214443" y="103875"/>
                    </a:cubicBezTo>
                    <a:cubicBezTo>
                      <a:pt x="220158" y="81967"/>
                      <a:pt x="243018" y="70537"/>
                      <a:pt x="253496" y="99112"/>
                    </a:cubicBezTo>
                    <a:cubicBezTo>
                      <a:pt x="254448" y="101017"/>
                      <a:pt x="256353" y="102922"/>
                      <a:pt x="258258" y="102922"/>
                    </a:cubicBezTo>
                    <a:cubicBezTo>
                      <a:pt x="270641" y="101970"/>
                      <a:pt x="283023" y="97207"/>
                      <a:pt x="294453" y="91492"/>
                    </a:cubicBezTo>
                    <a:cubicBezTo>
                      <a:pt x="303026" y="86730"/>
                      <a:pt x="310646" y="81015"/>
                      <a:pt x="316361" y="73395"/>
                    </a:cubicBezTo>
                    <a:cubicBezTo>
                      <a:pt x="320171" y="69585"/>
                      <a:pt x="324933" y="67680"/>
                      <a:pt x="330648" y="68632"/>
                    </a:cubicBezTo>
                    <a:cubicBezTo>
                      <a:pt x="335411" y="69585"/>
                      <a:pt x="340173" y="72442"/>
                      <a:pt x="342078" y="77205"/>
                    </a:cubicBezTo>
                    <a:cubicBezTo>
                      <a:pt x="347793" y="89587"/>
                      <a:pt x="356366" y="99112"/>
                      <a:pt x="367796" y="105780"/>
                    </a:cubicBezTo>
                    <a:cubicBezTo>
                      <a:pt x="373511" y="68632"/>
                      <a:pt x="375416" y="39105"/>
                      <a:pt x="334458" y="9577"/>
                    </a:cubicBezTo>
                    <a:cubicBezTo>
                      <a:pt x="294453" y="-14235"/>
                      <a:pt x="246828" y="13387"/>
                      <a:pt x="242066" y="17197"/>
                    </a:cubicBezTo>
                    <a:cubicBezTo>
                      <a:pt x="234446" y="21960"/>
                      <a:pt x="223016" y="28627"/>
                      <a:pt x="185868" y="95302"/>
                    </a:cubicBezTo>
                    <a:cubicBezTo>
                      <a:pt x="155388" y="147690"/>
                      <a:pt x="162056" y="149595"/>
                      <a:pt x="136338" y="190552"/>
                    </a:cubicBezTo>
                    <a:cubicBezTo>
                      <a:pt x="127766" y="202935"/>
                      <a:pt x="118241" y="215317"/>
                      <a:pt x="106811" y="225795"/>
                    </a:cubicBezTo>
                    <a:cubicBezTo>
                      <a:pt x="90618" y="242940"/>
                      <a:pt x="18228" y="321045"/>
                      <a:pt x="10608" y="351525"/>
                    </a:cubicBezTo>
                    <a:cubicBezTo>
                      <a:pt x="-14157" y="407722"/>
                      <a:pt x="4893" y="449632"/>
                      <a:pt x="62996" y="465825"/>
                    </a:cubicBezTo>
                    <a:cubicBezTo>
                      <a:pt x="66806" y="440107"/>
                      <a:pt x="72521" y="414390"/>
                      <a:pt x="79188" y="389625"/>
                    </a:cubicBezTo>
                    <a:cubicBezTo>
                      <a:pt x="86808" y="358192"/>
                      <a:pt x="99191" y="330570"/>
                      <a:pt x="117288" y="304852"/>
                    </a:cubicBezTo>
                    <a:close/>
                  </a:path>
                </a:pathLst>
              </a:custGeom>
              <a:grpFill/>
              <a:ln w="9525" cap="flat">
                <a:noFill/>
                <a:prstDash val="solid"/>
                <a:miter/>
              </a:ln>
            </p:spPr>
            <p:txBody>
              <a:bodyPr rtlCol="0" anchor="ctr"/>
              <a:lstStyle/>
              <a:p>
                <a:endParaRPr lang="en-GB" noProof="0" dirty="0"/>
              </a:p>
            </p:txBody>
          </p:sp>
          <p:sp>
            <p:nvSpPr>
              <p:cNvPr id="193" name="Freeform 192">
                <a:extLst>
                  <a:ext uri="{FF2B5EF4-FFF2-40B4-BE49-F238E27FC236}">
                    <a16:creationId xmlns:a16="http://schemas.microsoft.com/office/drawing/2014/main" id="{280FE90A-5F31-D487-8DE5-20317CFCE549}"/>
                  </a:ext>
                </a:extLst>
              </p:cNvPr>
              <p:cNvSpPr/>
              <p:nvPr/>
            </p:nvSpPr>
            <p:spPr>
              <a:xfrm>
                <a:off x="9969215" y="4469340"/>
                <a:ext cx="215265" cy="269600"/>
              </a:xfrm>
              <a:custGeom>
                <a:avLst/>
                <a:gdLst>
                  <a:gd name="connsiteX0" fmla="*/ 92393 w 215265"/>
                  <a:gd name="connsiteY0" fmla="*/ 190500 h 269600"/>
                  <a:gd name="connsiteX1" fmla="*/ 54293 w 215265"/>
                  <a:gd name="connsiteY1" fmla="*/ 195263 h 269600"/>
                  <a:gd name="connsiteX2" fmla="*/ 48577 w 215265"/>
                  <a:gd name="connsiteY2" fmla="*/ 191452 h 269600"/>
                  <a:gd name="connsiteX3" fmla="*/ 52387 w 215265"/>
                  <a:gd name="connsiteY3" fmla="*/ 185738 h 269600"/>
                  <a:gd name="connsiteX4" fmla="*/ 77153 w 215265"/>
                  <a:gd name="connsiteY4" fmla="*/ 181927 h 269600"/>
                  <a:gd name="connsiteX5" fmla="*/ 92393 w 215265"/>
                  <a:gd name="connsiteY5" fmla="*/ 128588 h 269600"/>
                  <a:gd name="connsiteX6" fmla="*/ 99060 w 215265"/>
                  <a:gd name="connsiteY6" fmla="*/ 0 h 269600"/>
                  <a:gd name="connsiteX7" fmla="*/ 53340 w 215265"/>
                  <a:gd name="connsiteY7" fmla="*/ 47625 h 269600"/>
                  <a:gd name="connsiteX8" fmla="*/ 952 w 215265"/>
                  <a:gd name="connsiteY8" fmla="*/ 209550 h 269600"/>
                  <a:gd name="connsiteX9" fmla="*/ 3810 w 215265"/>
                  <a:gd name="connsiteY9" fmla="*/ 248602 h 269600"/>
                  <a:gd name="connsiteX10" fmla="*/ 16193 w 215265"/>
                  <a:gd name="connsiteY10" fmla="*/ 266700 h 269600"/>
                  <a:gd name="connsiteX11" fmla="*/ 51435 w 215265"/>
                  <a:gd name="connsiteY11" fmla="*/ 266700 h 269600"/>
                  <a:gd name="connsiteX12" fmla="*/ 154305 w 215265"/>
                  <a:gd name="connsiteY12" fmla="*/ 228600 h 269600"/>
                  <a:gd name="connsiteX13" fmla="*/ 215265 w 215265"/>
                  <a:gd name="connsiteY13" fmla="*/ 207645 h 269600"/>
                  <a:gd name="connsiteX14" fmla="*/ 92393 w 215265"/>
                  <a:gd name="connsiteY14" fmla="*/ 190500 h 26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5265" h="269600">
                    <a:moveTo>
                      <a:pt x="92393" y="190500"/>
                    </a:moveTo>
                    <a:cubicBezTo>
                      <a:pt x="80010" y="191452"/>
                      <a:pt x="66675" y="193358"/>
                      <a:pt x="54293" y="195263"/>
                    </a:cubicBezTo>
                    <a:cubicBezTo>
                      <a:pt x="51435" y="196215"/>
                      <a:pt x="48577" y="194310"/>
                      <a:pt x="48577" y="191452"/>
                    </a:cubicBezTo>
                    <a:cubicBezTo>
                      <a:pt x="47625" y="188595"/>
                      <a:pt x="49530" y="185738"/>
                      <a:pt x="52387" y="185738"/>
                    </a:cubicBezTo>
                    <a:cubicBezTo>
                      <a:pt x="60960" y="183833"/>
                      <a:pt x="68580" y="182880"/>
                      <a:pt x="77153" y="181927"/>
                    </a:cubicBezTo>
                    <a:cubicBezTo>
                      <a:pt x="80962" y="163830"/>
                      <a:pt x="85725" y="145733"/>
                      <a:pt x="92393" y="128588"/>
                    </a:cubicBezTo>
                    <a:cubicBezTo>
                      <a:pt x="110490" y="80010"/>
                      <a:pt x="137160" y="47625"/>
                      <a:pt x="99060" y="0"/>
                    </a:cubicBezTo>
                    <a:cubicBezTo>
                      <a:pt x="79058" y="11430"/>
                      <a:pt x="68580" y="26670"/>
                      <a:pt x="53340" y="47625"/>
                    </a:cubicBezTo>
                    <a:cubicBezTo>
                      <a:pt x="15240" y="109538"/>
                      <a:pt x="15240" y="133350"/>
                      <a:pt x="952" y="209550"/>
                    </a:cubicBezTo>
                    <a:cubicBezTo>
                      <a:pt x="-953" y="222885"/>
                      <a:pt x="0" y="236220"/>
                      <a:pt x="3810" y="248602"/>
                    </a:cubicBezTo>
                    <a:cubicBezTo>
                      <a:pt x="5715" y="256222"/>
                      <a:pt x="10477" y="261938"/>
                      <a:pt x="16193" y="266700"/>
                    </a:cubicBezTo>
                    <a:cubicBezTo>
                      <a:pt x="20002" y="269558"/>
                      <a:pt x="25718" y="271463"/>
                      <a:pt x="51435" y="266700"/>
                    </a:cubicBezTo>
                    <a:cubicBezTo>
                      <a:pt x="110490" y="254318"/>
                      <a:pt x="114300" y="247650"/>
                      <a:pt x="154305" y="228600"/>
                    </a:cubicBezTo>
                    <a:cubicBezTo>
                      <a:pt x="173355" y="220027"/>
                      <a:pt x="194310" y="212408"/>
                      <a:pt x="215265" y="207645"/>
                    </a:cubicBezTo>
                    <a:cubicBezTo>
                      <a:pt x="160020" y="189547"/>
                      <a:pt x="140970" y="188595"/>
                      <a:pt x="92393" y="190500"/>
                    </a:cubicBezTo>
                    <a:close/>
                  </a:path>
                </a:pathLst>
              </a:custGeom>
              <a:grpFill/>
              <a:ln w="9525" cap="flat">
                <a:noFill/>
                <a:prstDash val="solid"/>
                <a:miter/>
              </a:ln>
            </p:spPr>
            <p:txBody>
              <a:bodyPr rtlCol="0" anchor="ctr"/>
              <a:lstStyle/>
              <a:p>
                <a:endParaRPr lang="en-GB" noProof="0" dirty="0"/>
              </a:p>
            </p:txBody>
          </p:sp>
          <p:sp>
            <p:nvSpPr>
              <p:cNvPr id="194" name="Freeform 193">
                <a:extLst>
                  <a:ext uri="{FF2B5EF4-FFF2-40B4-BE49-F238E27FC236}">
                    <a16:creationId xmlns:a16="http://schemas.microsoft.com/office/drawing/2014/main" id="{E3DF79C6-8BC3-5A99-F75A-838B5F398B52}"/>
                  </a:ext>
                </a:extLst>
              </p:cNvPr>
              <p:cNvSpPr/>
              <p:nvPr/>
            </p:nvSpPr>
            <p:spPr>
              <a:xfrm>
                <a:off x="10217109" y="4529825"/>
                <a:ext cx="141315" cy="110964"/>
              </a:xfrm>
              <a:custGeom>
                <a:avLst/>
                <a:gdLst>
                  <a:gd name="connsiteX0" fmla="*/ 135011 w 141315"/>
                  <a:gd name="connsiteY0" fmla="*/ 24287 h 110964"/>
                  <a:gd name="connsiteX1" fmla="*/ 73099 w 141315"/>
                  <a:gd name="connsiteY1" fmla="*/ 4285 h 110964"/>
                  <a:gd name="connsiteX2" fmla="*/ 43571 w 141315"/>
                  <a:gd name="connsiteY2" fmla="*/ 21430 h 110964"/>
                  <a:gd name="connsiteX3" fmla="*/ 16901 w 141315"/>
                  <a:gd name="connsiteY3" fmla="*/ 21430 h 110964"/>
                  <a:gd name="connsiteX4" fmla="*/ 3566 w 141315"/>
                  <a:gd name="connsiteY4" fmla="*/ 39527 h 110964"/>
                  <a:gd name="connsiteX5" fmla="*/ 1661 w 141315"/>
                  <a:gd name="connsiteY5" fmla="*/ 72865 h 110964"/>
                  <a:gd name="connsiteX6" fmla="*/ 24521 w 141315"/>
                  <a:gd name="connsiteY6" fmla="*/ 103345 h 110964"/>
                  <a:gd name="connsiteX7" fmla="*/ 45476 w 141315"/>
                  <a:gd name="connsiteY7" fmla="*/ 107155 h 110964"/>
                  <a:gd name="connsiteX8" fmla="*/ 109294 w 141315"/>
                  <a:gd name="connsiteY8" fmla="*/ 110965 h 110964"/>
                  <a:gd name="connsiteX9" fmla="*/ 130249 w 141315"/>
                  <a:gd name="connsiteY9" fmla="*/ 89057 h 110964"/>
                  <a:gd name="connsiteX10" fmla="*/ 135011 w 141315"/>
                  <a:gd name="connsiteY10" fmla="*/ 24287 h 110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315" h="110964">
                    <a:moveTo>
                      <a:pt x="135011" y="24287"/>
                    </a:moveTo>
                    <a:cubicBezTo>
                      <a:pt x="122629" y="3332"/>
                      <a:pt x="95959" y="-6193"/>
                      <a:pt x="73099" y="4285"/>
                    </a:cubicBezTo>
                    <a:cubicBezTo>
                      <a:pt x="58811" y="10000"/>
                      <a:pt x="59764" y="18572"/>
                      <a:pt x="43571" y="21430"/>
                    </a:cubicBezTo>
                    <a:cubicBezTo>
                      <a:pt x="32141" y="24287"/>
                      <a:pt x="26426" y="17620"/>
                      <a:pt x="16901" y="21430"/>
                    </a:cubicBezTo>
                    <a:cubicBezTo>
                      <a:pt x="10234" y="25240"/>
                      <a:pt x="5471" y="31907"/>
                      <a:pt x="3566" y="39527"/>
                    </a:cubicBezTo>
                    <a:cubicBezTo>
                      <a:pt x="-244" y="50005"/>
                      <a:pt x="-1196" y="61435"/>
                      <a:pt x="1661" y="72865"/>
                    </a:cubicBezTo>
                    <a:cubicBezTo>
                      <a:pt x="6424" y="85247"/>
                      <a:pt x="14044" y="95725"/>
                      <a:pt x="24521" y="103345"/>
                    </a:cubicBezTo>
                    <a:cubicBezTo>
                      <a:pt x="30236" y="110965"/>
                      <a:pt x="38809" y="108107"/>
                      <a:pt x="45476" y="107155"/>
                    </a:cubicBezTo>
                    <a:cubicBezTo>
                      <a:pt x="66431" y="103345"/>
                      <a:pt x="89291" y="104297"/>
                      <a:pt x="109294" y="110965"/>
                    </a:cubicBezTo>
                    <a:cubicBezTo>
                      <a:pt x="117866" y="105250"/>
                      <a:pt x="125486" y="97630"/>
                      <a:pt x="130249" y="89057"/>
                    </a:cubicBezTo>
                    <a:cubicBezTo>
                      <a:pt x="131201" y="87152"/>
                      <a:pt x="151204" y="52862"/>
                      <a:pt x="135011" y="24287"/>
                    </a:cubicBezTo>
                    <a:close/>
                  </a:path>
                </a:pathLst>
              </a:custGeom>
              <a:grpFill/>
              <a:ln w="9525" cap="flat">
                <a:noFill/>
                <a:prstDash val="solid"/>
                <a:miter/>
              </a:ln>
            </p:spPr>
            <p:txBody>
              <a:bodyPr rtlCol="0" anchor="ctr"/>
              <a:lstStyle/>
              <a:p>
                <a:endParaRPr lang="en-GB" noProof="0" dirty="0"/>
              </a:p>
            </p:txBody>
          </p:sp>
          <p:sp>
            <p:nvSpPr>
              <p:cNvPr id="195" name="Freeform 194">
                <a:extLst>
                  <a:ext uri="{FF2B5EF4-FFF2-40B4-BE49-F238E27FC236}">
                    <a16:creationId xmlns:a16="http://schemas.microsoft.com/office/drawing/2014/main" id="{BDAFDAD8-77DA-A7F0-48CA-E004CDFAB3BD}"/>
                  </a:ext>
                </a:extLst>
              </p:cNvPr>
              <p:cNvSpPr/>
              <p:nvPr/>
            </p:nvSpPr>
            <p:spPr>
              <a:xfrm>
                <a:off x="10118758" y="4573162"/>
                <a:ext cx="115252" cy="65097"/>
              </a:xfrm>
              <a:custGeom>
                <a:avLst/>
                <a:gdLst>
                  <a:gd name="connsiteX0" fmla="*/ 34290 w 115252"/>
                  <a:gd name="connsiteY0" fmla="*/ 51435 h 65097"/>
                  <a:gd name="connsiteX1" fmla="*/ 115252 w 115252"/>
                  <a:gd name="connsiteY1" fmla="*/ 64770 h 65097"/>
                  <a:gd name="connsiteX2" fmla="*/ 87630 w 115252"/>
                  <a:gd name="connsiteY2" fmla="*/ 9525 h 65097"/>
                  <a:gd name="connsiteX3" fmla="*/ 75248 w 115252"/>
                  <a:gd name="connsiteY3" fmla="*/ 0 h 65097"/>
                  <a:gd name="connsiteX4" fmla="*/ 53340 w 115252"/>
                  <a:gd name="connsiteY4" fmla="*/ 8573 h 65097"/>
                  <a:gd name="connsiteX5" fmla="*/ 0 w 115252"/>
                  <a:gd name="connsiteY5" fmla="*/ 43815 h 65097"/>
                  <a:gd name="connsiteX6" fmla="*/ 34290 w 115252"/>
                  <a:gd name="connsiteY6" fmla="*/ 51435 h 6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252" h="65097">
                    <a:moveTo>
                      <a:pt x="34290" y="51435"/>
                    </a:moveTo>
                    <a:cubicBezTo>
                      <a:pt x="48577" y="60008"/>
                      <a:pt x="95250" y="66675"/>
                      <a:pt x="115252" y="64770"/>
                    </a:cubicBezTo>
                    <a:cubicBezTo>
                      <a:pt x="100965" y="54293"/>
                      <a:pt x="84773" y="30480"/>
                      <a:pt x="87630" y="9525"/>
                    </a:cubicBezTo>
                    <a:cubicBezTo>
                      <a:pt x="82868" y="6668"/>
                      <a:pt x="79057" y="3810"/>
                      <a:pt x="75248" y="0"/>
                    </a:cubicBezTo>
                    <a:cubicBezTo>
                      <a:pt x="67627" y="2858"/>
                      <a:pt x="60007" y="5715"/>
                      <a:pt x="53340" y="8573"/>
                    </a:cubicBezTo>
                    <a:cubicBezTo>
                      <a:pt x="34290" y="17145"/>
                      <a:pt x="16193" y="29528"/>
                      <a:pt x="0" y="43815"/>
                    </a:cubicBezTo>
                    <a:cubicBezTo>
                      <a:pt x="12382" y="43815"/>
                      <a:pt x="23813" y="46673"/>
                      <a:pt x="34290" y="51435"/>
                    </a:cubicBezTo>
                    <a:close/>
                  </a:path>
                </a:pathLst>
              </a:custGeom>
              <a:grpFill/>
              <a:ln w="9525" cap="flat">
                <a:noFill/>
                <a:prstDash val="solid"/>
                <a:miter/>
              </a:ln>
            </p:spPr>
            <p:txBody>
              <a:bodyPr rtlCol="0" anchor="ctr"/>
              <a:lstStyle/>
              <a:p>
                <a:endParaRPr lang="en-GB" noProof="0" dirty="0"/>
              </a:p>
            </p:txBody>
          </p:sp>
          <p:sp>
            <p:nvSpPr>
              <p:cNvPr id="196" name="Freeform 195">
                <a:extLst>
                  <a:ext uri="{FF2B5EF4-FFF2-40B4-BE49-F238E27FC236}">
                    <a16:creationId xmlns:a16="http://schemas.microsoft.com/office/drawing/2014/main" id="{87BEC55B-BB4D-F203-5DA5-FD69AC93276B}"/>
                  </a:ext>
                </a:extLst>
              </p:cNvPr>
              <p:cNvSpPr/>
              <p:nvPr/>
            </p:nvSpPr>
            <p:spPr>
              <a:xfrm>
                <a:off x="10078752" y="4456005"/>
                <a:ext cx="84772" cy="172402"/>
              </a:xfrm>
              <a:custGeom>
                <a:avLst/>
                <a:gdLst>
                  <a:gd name="connsiteX0" fmla="*/ 0 w 84772"/>
                  <a:gd name="connsiteY0" fmla="*/ 125730 h 172402"/>
                  <a:gd name="connsiteX1" fmla="*/ 7620 w 84772"/>
                  <a:gd name="connsiteY1" fmla="*/ 172403 h 172402"/>
                  <a:gd name="connsiteX2" fmla="*/ 23813 w 84772"/>
                  <a:gd name="connsiteY2" fmla="*/ 164783 h 172402"/>
                  <a:gd name="connsiteX3" fmla="*/ 84773 w 84772"/>
                  <a:gd name="connsiteY3" fmla="*/ 120015 h 172402"/>
                  <a:gd name="connsiteX4" fmla="*/ 46673 w 84772"/>
                  <a:gd name="connsiteY4" fmla="*/ 60960 h 172402"/>
                  <a:gd name="connsiteX5" fmla="*/ 22860 w 84772"/>
                  <a:gd name="connsiteY5" fmla="*/ 0 h 172402"/>
                  <a:gd name="connsiteX6" fmla="*/ 0 w 84772"/>
                  <a:gd name="connsiteY6" fmla="*/ 9525 h 172402"/>
                  <a:gd name="connsiteX7" fmla="*/ 0 w 84772"/>
                  <a:gd name="connsiteY7" fmla="*/ 125730 h 172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772" h="172402">
                    <a:moveTo>
                      <a:pt x="0" y="125730"/>
                    </a:moveTo>
                    <a:lnTo>
                      <a:pt x="7620" y="172403"/>
                    </a:lnTo>
                    <a:cubicBezTo>
                      <a:pt x="12383" y="169545"/>
                      <a:pt x="18098" y="166688"/>
                      <a:pt x="23813" y="164783"/>
                    </a:cubicBezTo>
                    <a:cubicBezTo>
                      <a:pt x="41910" y="146685"/>
                      <a:pt x="61913" y="131445"/>
                      <a:pt x="84773" y="120015"/>
                    </a:cubicBezTo>
                    <a:cubicBezTo>
                      <a:pt x="70485" y="101918"/>
                      <a:pt x="57150" y="81915"/>
                      <a:pt x="46673" y="60960"/>
                    </a:cubicBezTo>
                    <a:cubicBezTo>
                      <a:pt x="36195" y="40957"/>
                      <a:pt x="28575" y="20955"/>
                      <a:pt x="22860" y="0"/>
                    </a:cubicBezTo>
                    <a:cubicBezTo>
                      <a:pt x="15240" y="3810"/>
                      <a:pt x="7620" y="6668"/>
                      <a:pt x="0" y="9525"/>
                    </a:cubicBezTo>
                    <a:cubicBezTo>
                      <a:pt x="30480" y="48578"/>
                      <a:pt x="20003" y="84773"/>
                      <a:pt x="0" y="125730"/>
                    </a:cubicBezTo>
                    <a:close/>
                  </a:path>
                </a:pathLst>
              </a:custGeom>
              <a:grpFill/>
              <a:ln w="9525" cap="flat">
                <a:noFill/>
                <a:prstDash val="solid"/>
                <a:miter/>
              </a:ln>
            </p:spPr>
            <p:txBody>
              <a:bodyPr rtlCol="0" anchor="ctr"/>
              <a:lstStyle/>
              <a:p>
                <a:endParaRPr lang="en-GB" noProof="0" dirty="0"/>
              </a:p>
            </p:txBody>
          </p:sp>
          <p:sp>
            <p:nvSpPr>
              <p:cNvPr id="197" name="Freeform 196">
                <a:extLst>
                  <a:ext uri="{FF2B5EF4-FFF2-40B4-BE49-F238E27FC236}">
                    <a16:creationId xmlns:a16="http://schemas.microsoft.com/office/drawing/2014/main" id="{7E495797-7115-C849-B71C-53C2C81A741E}"/>
                  </a:ext>
                </a:extLst>
              </p:cNvPr>
              <p:cNvSpPr/>
              <p:nvPr/>
            </p:nvSpPr>
            <p:spPr>
              <a:xfrm>
                <a:off x="10074942" y="4628408"/>
                <a:ext cx="264795" cy="80847"/>
              </a:xfrm>
              <a:custGeom>
                <a:avLst/>
                <a:gdLst>
                  <a:gd name="connsiteX0" fmla="*/ 256223 w 264795"/>
                  <a:gd name="connsiteY0" fmla="*/ 20955 h 80847"/>
                  <a:gd name="connsiteX1" fmla="*/ 252413 w 264795"/>
                  <a:gd name="connsiteY1" fmla="*/ 21907 h 80847"/>
                  <a:gd name="connsiteX2" fmla="*/ 213360 w 264795"/>
                  <a:gd name="connsiteY2" fmla="*/ 15240 h 80847"/>
                  <a:gd name="connsiteX3" fmla="*/ 124778 w 264795"/>
                  <a:gd name="connsiteY3" fmla="*/ 20002 h 80847"/>
                  <a:gd name="connsiteX4" fmla="*/ 47625 w 264795"/>
                  <a:gd name="connsiteY4" fmla="*/ 0 h 80847"/>
                  <a:gd name="connsiteX5" fmla="*/ 0 w 264795"/>
                  <a:gd name="connsiteY5" fmla="*/ 21907 h 80847"/>
                  <a:gd name="connsiteX6" fmla="*/ 130492 w 264795"/>
                  <a:gd name="connsiteY6" fmla="*/ 45720 h 80847"/>
                  <a:gd name="connsiteX7" fmla="*/ 225742 w 264795"/>
                  <a:gd name="connsiteY7" fmla="*/ 79057 h 80847"/>
                  <a:gd name="connsiteX8" fmla="*/ 262890 w 264795"/>
                  <a:gd name="connsiteY8" fmla="*/ 61913 h 80847"/>
                  <a:gd name="connsiteX9" fmla="*/ 264795 w 264795"/>
                  <a:gd name="connsiteY9" fmla="*/ 51435 h 80847"/>
                  <a:gd name="connsiteX10" fmla="*/ 262890 w 264795"/>
                  <a:gd name="connsiteY10" fmla="*/ 15240 h 80847"/>
                  <a:gd name="connsiteX11" fmla="*/ 256223 w 264795"/>
                  <a:gd name="connsiteY11" fmla="*/ 20955 h 80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4795" h="80847">
                    <a:moveTo>
                      <a:pt x="256223" y="20955"/>
                    </a:moveTo>
                    <a:cubicBezTo>
                      <a:pt x="255270" y="21907"/>
                      <a:pt x="253365" y="21907"/>
                      <a:pt x="252413" y="21907"/>
                    </a:cubicBezTo>
                    <a:cubicBezTo>
                      <a:pt x="240030" y="18097"/>
                      <a:pt x="226695" y="15240"/>
                      <a:pt x="213360" y="15240"/>
                    </a:cubicBezTo>
                    <a:cubicBezTo>
                      <a:pt x="175260" y="17145"/>
                      <a:pt x="173355" y="23813"/>
                      <a:pt x="124778" y="20002"/>
                    </a:cubicBezTo>
                    <a:cubicBezTo>
                      <a:pt x="86678" y="17145"/>
                      <a:pt x="78105" y="1905"/>
                      <a:pt x="47625" y="0"/>
                    </a:cubicBezTo>
                    <a:cubicBezTo>
                      <a:pt x="29528" y="952"/>
                      <a:pt x="12383" y="9525"/>
                      <a:pt x="0" y="21907"/>
                    </a:cubicBezTo>
                    <a:cubicBezTo>
                      <a:pt x="55245" y="21907"/>
                      <a:pt x="60960" y="22860"/>
                      <a:pt x="130492" y="45720"/>
                    </a:cubicBezTo>
                    <a:cubicBezTo>
                      <a:pt x="160973" y="55245"/>
                      <a:pt x="190500" y="66675"/>
                      <a:pt x="225742" y="79057"/>
                    </a:cubicBezTo>
                    <a:cubicBezTo>
                      <a:pt x="240983" y="84772"/>
                      <a:pt x="257175" y="76200"/>
                      <a:pt x="262890" y="61913"/>
                    </a:cubicBezTo>
                    <a:cubicBezTo>
                      <a:pt x="263843" y="58102"/>
                      <a:pt x="264795" y="55245"/>
                      <a:pt x="264795" y="51435"/>
                    </a:cubicBezTo>
                    <a:lnTo>
                      <a:pt x="262890" y="15240"/>
                    </a:lnTo>
                    <a:cubicBezTo>
                      <a:pt x="260985" y="17145"/>
                      <a:pt x="258128" y="19050"/>
                      <a:pt x="256223" y="20955"/>
                    </a:cubicBezTo>
                    <a:close/>
                  </a:path>
                </a:pathLst>
              </a:custGeom>
              <a:grpFill/>
              <a:ln w="9525" cap="flat">
                <a:noFill/>
                <a:prstDash val="solid"/>
                <a:miter/>
              </a:ln>
            </p:spPr>
            <p:txBody>
              <a:bodyPr rtlCol="0" anchor="ctr"/>
              <a:lstStyle/>
              <a:p>
                <a:endParaRPr lang="en-GB" noProof="0" dirty="0"/>
              </a:p>
            </p:txBody>
          </p:sp>
          <p:sp>
            <p:nvSpPr>
              <p:cNvPr id="198" name="Freeform 197">
                <a:extLst>
                  <a:ext uri="{FF2B5EF4-FFF2-40B4-BE49-F238E27FC236}">
                    <a16:creationId xmlns:a16="http://schemas.microsoft.com/office/drawing/2014/main" id="{9196AB82-89A7-8132-E961-C7F2ABEC9AC7}"/>
                  </a:ext>
                </a:extLst>
              </p:cNvPr>
              <p:cNvSpPr/>
              <p:nvPr/>
            </p:nvSpPr>
            <p:spPr>
              <a:xfrm>
                <a:off x="10108280" y="4388378"/>
                <a:ext cx="225742" cy="182880"/>
              </a:xfrm>
              <a:custGeom>
                <a:avLst/>
                <a:gdLst>
                  <a:gd name="connsiteX0" fmla="*/ 111442 w 225742"/>
                  <a:gd name="connsiteY0" fmla="*/ 60960 h 182880"/>
                  <a:gd name="connsiteX1" fmla="*/ 87630 w 225742"/>
                  <a:gd name="connsiteY1" fmla="*/ 31432 h 182880"/>
                  <a:gd name="connsiteX2" fmla="*/ 87630 w 225742"/>
                  <a:gd name="connsiteY2" fmla="*/ 29527 h 182880"/>
                  <a:gd name="connsiteX3" fmla="*/ 78105 w 225742"/>
                  <a:gd name="connsiteY3" fmla="*/ 29527 h 182880"/>
                  <a:gd name="connsiteX4" fmla="*/ 33338 w 225742"/>
                  <a:gd name="connsiteY4" fmla="*/ 0 h 182880"/>
                  <a:gd name="connsiteX5" fmla="*/ 0 w 225742"/>
                  <a:gd name="connsiteY5" fmla="*/ 60960 h 182880"/>
                  <a:gd name="connsiteX6" fmla="*/ 62865 w 225742"/>
                  <a:gd name="connsiteY6" fmla="*/ 182880 h 182880"/>
                  <a:gd name="connsiteX7" fmla="*/ 78105 w 225742"/>
                  <a:gd name="connsiteY7" fmla="*/ 177165 h 182880"/>
                  <a:gd name="connsiteX8" fmla="*/ 68580 w 225742"/>
                  <a:gd name="connsiteY8" fmla="*/ 155258 h 182880"/>
                  <a:gd name="connsiteX9" fmla="*/ 76200 w 225742"/>
                  <a:gd name="connsiteY9" fmla="*/ 125730 h 182880"/>
                  <a:gd name="connsiteX10" fmla="*/ 80010 w 225742"/>
                  <a:gd name="connsiteY10" fmla="*/ 131445 h 182880"/>
                  <a:gd name="connsiteX11" fmla="*/ 100013 w 225742"/>
                  <a:gd name="connsiteY11" fmla="*/ 182880 h 182880"/>
                  <a:gd name="connsiteX12" fmla="*/ 120967 w 225742"/>
                  <a:gd name="connsiteY12" fmla="*/ 151447 h 182880"/>
                  <a:gd name="connsiteX13" fmla="*/ 149542 w 225742"/>
                  <a:gd name="connsiteY13" fmla="*/ 151447 h 182880"/>
                  <a:gd name="connsiteX14" fmla="*/ 177165 w 225742"/>
                  <a:gd name="connsiteY14" fmla="*/ 135255 h 182880"/>
                  <a:gd name="connsiteX15" fmla="*/ 225742 w 225742"/>
                  <a:gd name="connsiteY15" fmla="*/ 136208 h 182880"/>
                  <a:gd name="connsiteX16" fmla="*/ 179070 w 225742"/>
                  <a:gd name="connsiteY16" fmla="*/ 69532 h 182880"/>
                  <a:gd name="connsiteX17" fmla="*/ 111442 w 225742"/>
                  <a:gd name="connsiteY17" fmla="*/ 60960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5742" h="182880">
                    <a:moveTo>
                      <a:pt x="111442" y="60960"/>
                    </a:moveTo>
                    <a:cubicBezTo>
                      <a:pt x="97155" y="59055"/>
                      <a:pt x="86678" y="45720"/>
                      <a:pt x="87630" y="31432"/>
                    </a:cubicBezTo>
                    <a:cubicBezTo>
                      <a:pt x="87630" y="30480"/>
                      <a:pt x="87630" y="30480"/>
                      <a:pt x="87630" y="29527"/>
                    </a:cubicBezTo>
                    <a:cubicBezTo>
                      <a:pt x="84773" y="29527"/>
                      <a:pt x="81915" y="30480"/>
                      <a:pt x="78105" y="29527"/>
                    </a:cubicBezTo>
                    <a:cubicBezTo>
                      <a:pt x="59055" y="26670"/>
                      <a:pt x="42863" y="16192"/>
                      <a:pt x="33338" y="0"/>
                    </a:cubicBezTo>
                    <a:cubicBezTo>
                      <a:pt x="31433" y="23813"/>
                      <a:pt x="19050" y="45720"/>
                      <a:pt x="0" y="60960"/>
                    </a:cubicBezTo>
                    <a:cubicBezTo>
                      <a:pt x="12383" y="105727"/>
                      <a:pt x="33338" y="147638"/>
                      <a:pt x="62865" y="182880"/>
                    </a:cubicBezTo>
                    <a:cubicBezTo>
                      <a:pt x="67628" y="180975"/>
                      <a:pt x="72390" y="179070"/>
                      <a:pt x="78105" y="177165"/>
                    </a:cubicBezTo>
                    <a:cubicBezTo>
                      <a:pt x="73342" y="170497"/>
                      <a:pt x="70485" y="163830"/>
                      <a:pt x="68580" y="155258"/>
                    </a:cubicBezTo>
                    <a:cubicBezTo>
                      <a:pt x="67628" y="148590"/>
                      <a:pt x="64770" y="124777"/>
                      <a:pt x="76200" y="125730"/>
                    </a:cubicBezTo>
                    <a:cubicBezTo>
                      <a:pt x="79058" y="126682"/>
                      <a:pt x="80010" y="129540"/>
                      <a:pt x="80010" y="131445"/>
                    </a:cubicBezTo>
                    <a:cubicBezTo>
                      <a:pt x="75248" y="151447"/>
                      <a:pt x="82867" y="172402"/>
                      <a:pt x="100013" y="182880"/>
                    </a:cubicBezTo>
                    <a:cubicBezTo>
                      <a:pt x="103823" y="170497"/>
                      <a:pt x="106680" y="159068"/>
                      <a:pt x="120967" y="151447"/>
                    </a:cubicBezTo>
                    <a:cubicBezTo>
                      <a:pt x="133350" y="145733"/>
                      <a:pt x="138113" y="153352"/>
                      <a:pt x="149542" y="151447"/>
                    </a:cubicBezTo>
                    <a:cubicBezTo>
                      <a:pt x="162878" y="148590"/>
                      <a:pt x="162878" y="140018"/>
                      <a:pt x="177165" y="135255"/>
                    </a:cubicBezTo>
                    <a:cubicBezTo>
                      <a:pt x="192405" y="129540"/>
                      <a:pt x="210503" y="129540"/>
                      <a:pt x="225742" y="136208"/>
                    </a:cubicBezTo>
                    <a:cubicBezTo>
                      <a:pt x="225742" y="106680"/>
                      <a:pt x="206692" y="80010"/>
                      <a:pt x="179070" y="69532"/>
                    </a:cubicBezTo>
                    <a:cubicBezTo>
                      <a:pt x="167640" y="64770"/>
                      <a:pt x="124778" y="62865"/>
                      <a:pt x="111442" y="60960"/>
                    </a:cubicBezTo>
                    <a:close/>
                  </a:path>
                </a:pathLst>
              </a:custGeom>
              <a:grpFill/>
              <a:ln w="9525" cap="flat">
                <a:noFill/>
                <a:prstDash val="solid"/>
                <a:miter/>
              </a:ln>
            </p:spPr>
            <p:txBody>
              <a:bodyPr rtlCol="0" anchor="ctr"/>
              <a:lstStyle/>
              <a:p>
                <a:endParaRPr lang="en-GB" noProof="0" dirty="0"/>
              </a:p>
            </p:txBody>
          </p:sp>
          <p:sp>
            <p:nvSpPr>
              <p:cNvPr id="199" name="Freeform 198">
                <a:extLst>
                  <a:ext uri="{FF2B5EF4-FFF2-40B4-BE49-F238E27FC236}">
                    <a16:creationId xmlns:a16="http://schemas.microsoft.com/office/drawing/2014/main" id="{B1E81F96-BC3F-C27B-1316-79BB11F0AA8D}"/>
                  </a:ext>
                </a:extLst>
              </p:cNvPr>
              <p:cNvSpPr/>
              <p:nvPr/>
            </p:nvSpPr>
            <p:spPr>
              <a:xfrm>
                <a:off x="10207340" y="4359803"/>
                <a:ext cx="73342" cy="86677"/>
              </a:xfrm>
              <a:custGeom>
                <a:avLst/>
                <a:gdLst>
                  <a:gd name="connsiteX0" fmla="*/ 51435 w 73342"/>
                  <a:gd name="connsiteY0" fmla="*/ 0 h 86677"/>
                  <a:gd name="connsiteX1" fmla="*/ 0 w 73342"/>
                  <a:gd name="connsiteY1" fmla="*/ 56197 h 86677"/>
                  <a:gd name="connsiteX2" fmla="*/ 0 w 73342"/>
                  <a:gd name="connsiteY2" fmla="*/ 64770 h 86677"/>
                  <a:gd name="connsiteX3" fmla="*/ 14288 w 73342"/>
                  <a:gd name="connsiteY3" fmla="*/ 80010 h 86677"/>
                  <a:gd name="connsiteX4" fmla="*/ 63818 w 73342"/>
                  <a:gd name="connsiteY4" fmla="*/ 84773 h 86677"/>
                  <a:gd name="connsiteX5" fmla="*/ 73343 w 73342"/>
                  <a:gd name="connsiteY5" fmla="*/ 86677 h 86677"/>
                  <a:gd name="connsiteX6" fmla="*/ 60007 w 73342"/>
                  <a:gd name="connsiteY6" fmla="*/ 53340 h 86677"/>
                  <a:gd name="connsiteX7" fmla="*/ 51435 w 73342"/>
                  <a:gd name="connsiteY7" fmla="*/ 0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342" h="86677">
                    <a:moveTo>
                      <a:pt x="51435" y="0"/>
                    </a:moveTo>
                    <a:cubicBezTo>
                      <a:pt x="36195" y="29527"/>
                      <a:pt x="18098" y="49530"/>
                      <a:pt x="0" y="56197"/>
                    </a:cubicBezTo>
                    <a:lnTo>
                      <a:pt x="0" y="64770"/>
                    </a:lnTo>
                    <a:cubicBezTo>
                      <a:pt x="0" y="72390"/>
                      <a:pt x="5715" y="79057"/>
                      <a:pt x="14288" y="80010"/>
                    </a:cubicBezTo>
                    <a:lnTo>
                      <a:pt x="63818" y="84773"/>
                    </a:lnTo>
                    <a:cubicBezTo>
                      <a:pt x="66675" y="84773"/>
                      <a:pt x="69532" y="85725"/>
                      <a:pt x="73343" y="86677"/>
                    </a:cubicBezTo>
                    <a:cubicBezTo>
                      <a:pt x="67628" y="76200"/>
                      <a:pt x="63818" y="64770"/>
                      <a:pt x="60007" y="53340"/>
                    </a:cubicBezTo>
                    <a:cubicBezTo>
                      <a:pt x="54293" y="35242"/>
                      <a:pt x="51435" y="18097"/>
                      <a:pt x="51435" y="0"/>
                    </a:cubicBezTo>
                    <a:close/>
                  </a:path>
                </a:pathLst>
              </a:custGeom>
              <a:grpFill/>
              <a:ln w="9525" cap="flat">
                <a:noFill/>
                <a:prstDash val="solid"/>
                <a:miter/>
              </a:ln>
            </p:spPr>
            <p:txBody>
              <a:bodyPr rtlCol="0" anchor="ctr"/>
              <a:lstStyle/>
              <a:p>
                <a:endParaRPr lang="en-GB" noProof="0" dirty="0"/>
              </a:p>
            </p:txBody>
          </p:sp>
        </p:grpSp>
        <p:sp>
          <p:nvSpPr>
            <p:cNvPr id="117" name="Freeform 116">
              <a:extLst>
                <a:ext uri="{FF2B5EF4-FFF2-40B4-BE49-F238E27FC236}">
                  <a16:creationId xmlns:a16="http://schemas.microsoft.com/office/drawing/2014/main" id="{256131F3-3A48-23BB-133B-C7879AD68C4C}"/>
                </a:ext>
              </a:extLst>
            </p:cNvPr>
            <p:cNvSpPr/>
            <p:nvPr/>
          </p:nvSpPr>
          <p:spPr>
            <a:xfrm>
              <a:off x="8653691" y="4632006"/>
              <a:ext cx="206375" cy="187325"/>
            </a:xfrm>
            <a:custGeom>
              <a:avLst/>
              <a:gdLst>
                <a:gd name="connsiteX0" fmla="*/ 0 w 206375"/>
                <a:gd name="connsiteY0" fmla="*/ 187325 h 187325"/>
                <a:gd name="connsiteX1" fmla="*/ 206375 w 206375"/>
                <a:gd name="connsiteY1" fmla="*/ 0 h 187325"/>
              </a:gdLst>
              <a:ahLst/>
              <a:cxnLst>
                <a:cxn ang="0">
                  <a:pos x="connsiteX0" y="connsiteY0"/>
                </a:cxn>
                <a:cxn ang="0">
                  <a:pos x="connsiteX1" y="connsiteY1"/>
                </a:cxn>
              </a:cxnLst>
              <a:rect l="l" t="t" r="r" b="b"/>
              <a:pathLst>
                <a:path w="206375" h="187325">
                  <a:moveTo>
                    <a:pt x="0" y="187325"/>
                  </a:moveTo>
                  <a:lnTo>
                    <a:pt x="206375" y="0"/>
                  </a:lnTo>
                </a:path>
              </a:pathLst>
            </a:custGeom>
            <a:noFill/>
            <a:ln w="254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grpSp>
      <p:sp>
        <p:nvSpPr>
          <p:cNvPr id="2" name="TextBox 1">
            <a:extLst>
              <a:ext uri="{FF2B5EF4-FFF2-40B4-BE49-F238E27FC236}">
                <a16:creationId xmlns:a16="http://schemas.microsoft.com/office/drawing/2014/main" id="{CA624179-B05B-0BAA-3D8C-8E9C8F7D9D63}"/>
              </a:ext>
            </a:extLst>
          </p:cNvPr>
          <p:cNvSpPr txBox="1"/>
          <p:nvPr/>
        </p:nvSpPr>
        <p:spPr>
          <a:xfrm>
            <a:off x="479376" y="2605437"/>
            <a:ext cx="4839851" cy="535531"/>
          </a:xfrm>
          <a:prstGeom prst="rect">
            <a:avLst/>
          </a:prstGeom>
          <a:noFill/>
        </p:spPr>
        <p:txBody>
          <a:bodyPr wrap="none" rtlCol="0">
            <a:spAutoFit/>
          </a:bodyPr>
          <a:lstStyle/>
          <a:p>
            <a:pPr>
              <a:lnSpc>
                <a:spcPct val="80000"/>
              </a:lnSpc>
            </a:pPr>
            <a:r>
              <a:rPr lang="en-GB" b="1" noProof="0" dirty="0">
                <a:solidFill>
                  <a:schemeClr val="tx2"/>
                </a:solidFill>
                <a:latin typeface="Arial" panose="020B0604020202020204" pitchFamily="34" charset="0"/>
                <a:ea typeface="Aileron" charset="0"/>
                <a:cs typeface="Arial" panose="020B0604020202020204" pitchFamily="34" charset="0"/>
              </a:rPr>
              <a:t>Therapy options (part 1)</a:t>
            </a:r>
          </a:p>
          <a:p>
            <a:pPr>
              <a:lnSpc>
                <a:spcPct val="80000"/>
              </a:lnSpc>
            </a:pPr>
            <a:r>
              <a:rPr lang="en-GB" noProof="0" dirty="0">
                <a:solidFill>
                  <a:schemeClr val="tx2"/>
                </a:solidFill>
                <a:latin typeface="Arial" panose="020B0604020202020204" pitchFamily="34" charset="0"/>
                <a:ea typeface="Aileron" charset="0"/>
                <a:cs typeface="Arial" panose="020B0604020202020204" pitchFamily="34" charset="0"/>
              </a:rPr>
              <a:t>Topical fixed combination – Single-application</a:t>
            </a:r>
          </a:p>
        </p:txBody>
      </p:sp>
    </p:spTree>
    <p:extLst>
      <p:ext uri="{BB962C8B-B14F-4D97-AF65-F5344CB8AC3E}">
        <p14:creationId xmlns:p14="http://schemas.microsoft.com/office/powerpoint/2010/main" val="904929980"/>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314310-7D7B-643B-D7F2-4E49037CEC1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DD014BF-40B4-62D9-DDDC-C03D53311819}"/>
              </a:ext>
            </a:extLst>
          </p:cNvPr>
          <p:cNvSpPr>
            <a:spLocks noGrp="1"/>
          </p:cNvSpPr>
          <p:nvPr>
            <p:ph type="title"/>
          </p:nvPr>
        </p:nvSpPr>
        <p:spPr>
          <a:xfrm>
            <a:off x="619201" y="259200"/>
            <a:ext cx="10963199" cy="864000"/>
          </a:xfrm>
        </p:spPr>
        <p:txBody>
          <a:bodyPr>
            <a:normAutofit/>
          </a:bodyPr>
          <a:lstStyle/>
          <a:p>
            <a:r>
              <a:rPr lang="en-GB" noProof="0" dirty="0"/>
              <a:t>Managing acne vulgaris: NICE guidelines (2/2)</a:t>
            </a:r>
            <a:br>
              <a:rPr lang="en-GB" noProof="0" dirty="0"/>
            </a:br>
            <a:r>
              <a:rPr lang="en-GB" sz="2200" spc="100" noProof="0" dirty="0">
                <a:solidFill>
                  <a:schemeClr val="accent1"/>
                </a:solidFill>
              </a:rPr>
              <a:t>evidence-based recommendations for multimodal treatment</a:t>
            </a:r>
          </a:p>
        </p:txBody>
      </p:sp>
      <p:sp>
        <p:nvSpPr>
          <p:cNvPr id="11" name="Content Placeholder 10">
            <a:extLst>
              <a:ext uri="{FF2B5EF4-FFF2-40B4-BE49-F238E27FC236}">
                <a16:creationId xmlns:a16="http://schemas.microsoft.com/office/drawing/2014/main" id="{479F1A68-8D01-9CC7-568B-345A89624591}"/>
              </a:ext>
            </a:extLst>
          </p:cNvPr>
          <p:cNvSpPr>
            <a:spLocks noGrp="1"/>
          </p:cNvSpPr>
          <p:nvPr>
            <p:ph sz="quarter" idx="15"/>
          </p:nvPr>
        </p:nvSpPr>
        <p:spPr>
          <a:xfrm>
            <a:off x="620183" y="6356351"/>
            <a:ext cx="10180339" cy="365125"/>
          </a:xfrm>
        </p:spPr>
        <p:txBody>
          <a:bodyPr anchor="b" anchorCtr="0"/>
          <a:lstStyle/>
          <a:p>
            <a:r>
              <a:rPr lang="en-GB" baseline="30000" noProof="0" dirty="0">
                <a:solidFill>
                  <a:schemeClr val="tx2"/>
                </a:solidFill>
              </a:rPr>
              <a:t>a</a:t>
            </a:r>
            <a:r>
              <a:rPr lang="en-GB" noProof="0" dirty="0">
                <a:solidFill>
                  <a:schemeClr val="tx2"/>
                </a:solidFill>
              </a:rPr>
              <a:t> or consider trimethoprim or oral macrolide</a:t>
            </a:r>
          </a:p>
          <a:p>
            <a:r>
              <a:rPr lang="en-GB" noProof="0" dirty="0">
                <a:solidFill>
                  <a:schemeClr val="tx2"/>
                </a:solidFill>
              </a:rPr>
              <a:t>National Institute for Health and Care Excellence. Acne vulgaris: management NICE guideline [NG198]. Available at: </a:t>
            </a:r>
            <a:r>
              <a:rPr lang="en-GB" noProof="0" dirty="0">
                <a:solidFill>
                  <a:schemeClr val="tx2"/>
                </a:solidFill>
                <a:hlinkClick r:id="rId2">
                  <a:extLst>
                    <a:ext uri="{A12FA001-AC4F-418D-AE19-62706E023703}">
                      <ahyp:hlinkClr xmlns:ahyp="http://schemas.microsoft.com/office/drawing/2018/hyperlinkcolor" val="tx"/>
                    </a:ext>
                  </a:extLst>
                </a:hlinkClick>
              </a:rPr>
              <a:t>www.nice.org</a:t>
            </a:r>
          </a:p>
          <a:p>
            <a:r>
              <a:rPr lang="en-GB" noProof="0" dirty="0">
                <a:solidFill>
                  <a:schemeClr val="tx2"/>
                </a:solidFill>
              </a:rPr>
              <a:t>Infographic adapted from Xu et al. (2021)</a:t>
            </a:r>
            <a:br>
              <a:rPr lang="en-GB" noProof="0" dirty="0">
                <a:solidFill>
                  <a:schemeClr val="tx2"/>
                </a:solidFill>
              </a:rPr>
            </a:br>
            <a:r>
              <a:rPr lang="en-GB" noProof="0" dirty="0">
                <a:solidFill>
                  <a:schemeClr val="tx2"/>
                </a:solidFill>
              </a:rPr>
              <a:t>Xu J, et al. BMJ. 2021;374:n1800</a:t>
            </a:r>
            <a:endParaRPr lang="en-GB" noProof="0" dirty="0">
              <a:solidFill>
                <a:schemeClr val="tx2"/>
              </a:solidFill>
              <a:hlinkClick r:id="rId2">
                <a:extLst>
                  <a:ext uri="{A12FA001-AC4F-418D-AE19-62706E023703}">
                    <ahyp:hlinkClr xmlns:ahyp="http://schemas.microsoft.com/office/drawing/2018/hyperlinkcolor" val="tx"/>
                  </a:ext>
                </a:extLst>
              </a:hlinkClick>
            </a:endParaRPr>
          </a:p>
        </p:txBody>
      </p:sp>
      <p:sp>
        <p:nvSpPr>
          <p:cNvPr id="15" name="Rounded Rectangle 14">
            <a:extLst>
              <a:ext uri="{FF2B5EF4-FFF2-40B4-BE49-F238E27FC236}">
                <a16:creationId xmlns:a16="http://schemas.microsoft.com/office/drawing/2014/main" id="{F966F47F-B0B0-8CE8-A1E8-DEF53F7C62DF}"/>
              </a:ext>
            </a:extLst>
          </p:cNvPr>
          <p:cNvSpPr/>
          <p:nvPr/>
        </p:nvSpPr>
        <p:spPr>
          <a:xfrm>
            <a:off x="598636" y="1576027"/>
            <a:ext cx="10983764" cy="4303719"/>
          </a:xfrm>
          <a:prstGeom prst="roundRect">
            <a:avLst>
              <a:gd name="adj" fmla="val 5529"/>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b="1" noProof="0" dirty="0">
              <a:ln w="22225">
                <a:solidFill>
                  <a:schemeClr val="accent2"/>
                </a:solidFill>
                <a:prstDash val="solid"/>
              </a:ln>
              <a:solidFill>
                <a:schemeClr val="accent2">
                  <a:lumMod val="40000"/>
                  <a:lumOff val="60000"/>
                </a:schemeClr>
              </a:solidFill>
            </a:endParaRPr>
          </a:p>
        </p:txBody>
      </p:sp>
      <p:sp>
        <p:nvSpPr>
          <p:cNvPr id="17" name="Content Placeholder 1">
            <a:extLst>
              <a:ext uri="{FF2B5EF4-FFF2-40B4-BE49-F238E27FC236}">
                <a16:creationId xmlns:a16="http://schemas.microsoft.com/office/drawing/2014/main" id="{4C6C4DA8-A977-0B7E-C359-804CCA75F9EF}"/>
              </a:ext>
            </a:extLst>
          </p:cNvPr>
          <p:cNvSpPr>
            <a:spLocks noGrp="1"/>
          </p:cNvSpPr>
          <p:nvPr>
            <p:ph sz="quarter" idx="12"/>
          </p:nvPr>
        </p:nvSpPr>
        <p:spPr>
          <a:xfrm>
            <a:off x="8904312" y="1268760"/>
            <a:ext cx="2570794" cy="4525963"/>
          </a:xfrm>
        </p:spPr>
        <p:txBody>
          <a:bodyPr>
            <a:normAutofit fontScale="77500" lnSpcReduction="20000"/>
          </a:bodyPr>
          <a:lstStyle/>
          <a:p>
            <a:pPr marL="0" indent="0">
              <a:lnSpc>
                <a:spcPct val="120000"/>
              </a:lnSpc>
              <a:buNone/>
            </a:pPr>
            <a:r>
              <a:rPr lang="en-GB" b="1" noProof="0" dirty="0">
                <a:solidFill>
                  <a:schemeClr val="accent1"/>
                </a:solidFill>
              </a:rPr>
              <a:t>Maintenance</a:t>
            </a:r>
          </a:p>
          <a:p>
            <a:pPr>
              <a:lnSpc>
                <a:spcPct val="120000"/>
              </a:lnSpc>
            </a:pPr>
            <a:r>
              <a:rPr lang="en-GB" noProof="0" dirty="0"/>
              <a:t>Encourage continued appropriate skin care</a:t>
            </a:r>
          </a:p>
          <a:p>
            <a:pPr>
              <a:lnSpc>
                <a:spcPct val="120000"/>
              </a:lnSpc>
            </a:pPr>
            <a:r>
              <a:rPr lang="en-GB" noProof="0" dirty="0"/>
              <a:t>Consider maintenance treatment in people with a history of frequent relapse after treatment</a:t>
            </a:r>
          </a:p>
          <a:p>
            <a:pPr lvl="1">
              <a:lnSpc>
                <a:spcPct val="120000"/>
              </a:lnSpc>
            </a:pPr>
            <a:r>
              <a:rPr lang="en-GB" noProof="0" dirty="0"/>
              <a:t>A fixed combination of topical adapalene and topical benzoyl peroxide</a:t>
            </a:r>
          </a:p>
          <a:p>
            <a:pPr lvl="1">
              <a:lnSpc>
                <a:spcPct val="120000"/>
              </a:lnSpc>
            </a:pPr>
            <a:r>
              <a:rPr lang="en-GB" noProof="0" dirty="0"/>
              <a:t>If not tolerated, or contraindicated: topical monotherapy with adapalene, benzoyl peroxide or azelaic acid</a:t>
            </a:r>
          </a:p>
        </p:txBody>
      </p:sp>
      <p:sp>
        <p:nvSpPr>
          <p:cNvPr id="4" name="Slide Number Placeholder 3">
            <a:extLst>
              <a:ext uri="{FF2B5EF4-FFF2-40B4-BE49-F238E27FC236}">
                <a16:creationId xmlns:a16="http://schemas.microsoft.com/office/drawing/2014/main" id="{1148E6FA-F1AF-870D-137A-1A8DFD514B2C}"/>
              </a:ext>
            </a:extLst>
          </p:cNvPr>
          <p:cNvSpPr>
            <a:spLocks noGrp="1"/>
          </p:cNvSpPr>
          <p:nvPr>
            <p:ph type="sldNum" sz="quarter" idx="4"/>
          </p:nvPr>
        </p:nvSpPr>
        <p:spPr>
          <a:xfrm>
            <a:off x="10800523" y="6428359"/>
            <a:ext cx="781877" cy="365125"/>
          </a:xfrm>
        </p:spPr>
        <p:txBody>
          <a:bodyPr/>
          <a:lstStyle/>
          <a:p>
            <a:fld id="{FCE43C0F-8A7B-3A4B-9DB5-B3472E36E833}" type="slidenum">
              <a:rPr lang="en-GB" noProof="0" smtClean="0"/>
              <a:pPr/>
              <a:t>45</a:t>
            </a:fld>
            <a:endParaRPr lang="en-GB" noProof="0" dirty="0"/>
          </a:p>
        </p:txBody>
      </p:sp>
      <p:sp>
        <p:nvSpPr>
          <p:cNvPr id="16" name="Rounded Rectangle 15">
            <a:extLst>
              <a:ext uri="{FF2B5EF4-FFF2-40B4-BE49-F238E27FC236}">
                <a16:creationId xmlns:a16="http://schemas.microsoft.com/office/drawing/2014/main" id="{EEB155A5-49DE-C83B-2E4E-F9586D5E74BD}"/>
              </a:ext>
            </a:extLst>
          </p:cNvPr>
          <p:cNvSpPr/>
          <p:nvPr/>
        </p:nvSpPr>
        <p:spPr>
          <a:xfrm>
            <a:off x="4768521" y="4972851"/>
            <a:ext cx="1635621" cy="175518"/>
          </a:xfrm>
          <a:prstGeom prst="roundRect">
            <a:avLst>
              <a:gd name="adj" fmla="val 50000"/>
            </a:avLst>
          </a:prstGeom>
          <a:solidFill>
            <a:schemeClr val="accent6"/>
          </a:solidFill>
          <a:ln w="12700">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GB" sz="950" noProof="0" dirty="0">
                <a:latin typeface="Arial" panose="020B0604020202020204" pitchFamily="34" charset="0"/>
                <a:cs typeface="Arial" panose="020B0604020202020204" pitchFamily="34" charset="0"/>
              </a:rPr>
              <a:t>Does not contain antibiotics</a:t>
            </a:r>
          </a:p>
        </p:txBody>
      </p:sp>
      <p:sp>
        <p:nvSpPr>
          <p:cNvPr id="21" name="Freeform 20">
            <a:extLst>
              <a:ext uri="{FF2B5EF4-FFF2-40B4-BE49-F238E27FC236}">
                <a16:creationId xmlns:a16="http://schemas.microsoft.com/office/drawing/2014/main" id="{63B79CF8-44F7-E2EB-ECE9-FACA5B688FA5}"/>
              </a:ext>
            </a:extLst>
          </p:cNvPr>
          <p:cNvSpPr/>
          <p:nvPr/>
        </p:nvSpPr>
        <p:spPr>
          <a:xfrm>
            <a:off x="767408" y="4928465"/>
            <a:ext cx="3159928" cy="864000"/>
          </a:xfrm>
          <a:custGeom>
            <a:avLst/>
            <a:gdLst>
              <a:gd name="connsiteX0" fmla="*/ 0 w 1060620"/>
              <a:gd name="connsiteY0" fmla="*/ 0 h 685242"/>
              <a:gd name="connsiteX1" fmla="*/ 1060620 w 1060620"/>
              <a:gd name="connsiteY1" fmla="*/ 0 h 685242"/>
              <a:gd name="connsiteX2" fmla="*/ 1060620 w 1060620"/>
              <a:gd name="connsiteY2" fmla="*/ 685243 h 685242"/>
              <a:gd name="connsiteX3" fmla="*/ 0 w 1060620"/>
              <a:gd name="connsiteY3" fmla="*/ 685243 h 685242"/>
            </a:gdLst>
            <a:ahLst/>
            <a:cxnLst>
              <a:cxn ang="0">
                <a:pos x="connsiteX0" y="connsiteY0"/>
              </a:cxn>
              <a:cxn ang="0">
                <a:pos x="connsiteX1" y="connsiteY1"/>
              </a:cxn>
              <a:cxn ang="0">
                <a:pos x="connsiteX2" y="connsiteY2"/>
              </a:cxn>
              <a:cxn ang="0">
                <a:pos x="connsiteX3" y="connsiteY3"/>
              </a:cxn>
            </a:cxnLst>
            <a:rect l="l" t="t" r="r" b="b"/>
            <a:pathLst>
              <a:path w="1060620" h="685242">
                <a:moveTo>
                  <a:pt x="0" y="0"/>
                </a:moveTo>
                <a:lnTo>
                  <a:pt x="1060620" y="0"/>
                </a:lnTo>
                <a:lnTo>
                  <a:pt x="1060620" y="685243"/>
                </a:lnTo>
                <a:lnTo>
                  <a:pt x="0" y="685243"/>
                </a:lnTo>
                <a:close/>
              </a:path>
            </a:pathLst>
          </a:custGeom>
          <a:solidFill>
            <a:schemeClr val="tx2">
              <a:lumMod val="20000"/>
              <a:lumOff val="80000"/>
            </a:schemeClr>
          </a:solidFill>
          <a:ln w="0" cap="flat">
            <a:noFill/>
            <a:prstDash val="solid"/>
            <a:miter/>
          </a:ln>
        </p:spPr>
        <p:txBody>
          <a:bodyPr rtlCol="0" anchor="ctr"/>
          <a:lstStyle/>
          <a:p>
            <a:endParaRPr lang="en-GB" noProof="0" dirty="0"/>
          </a:p>
        </p:txBody>
      </p:sp>
      <p:sp>
        <p:nvSpPr>
          <p:cNvPr id="22" name="Freeform 21">
            <a:extLst>
              <a:ext uri="{FF2B5EF4-FFF2-40B4-BE49-F238E27FC236}">
                <a16:creationId xmlns:a16="http://schemas.microsoft.com/office/drawing/2014/main" id="{50ED3AD4-104F-2B39-B33E-3EE1EDD10D79}"/>
              </a:ext>
            </a:extLst>
          </p:cNvPr>
          <p:cNvSpPr/>
          <p:nvPr/>
        </p:nvSpPr>
        <p:spPr>
          <a:xfrm>
            <a:off x="4588956" y="4928465"/>
            <a:ext cx="4176000" cy="864000"/>
          </a:xfrm>
          <a:custGeom>
            <a:avLst/>
            <a:gdLst>
              <a:gd name="connsiteX0" fmla="*/ 0 w 4176031"/>
              <a:gd name="connsiteY0" fmla="*/ 0 h 685242"/>
              <a:gd name="connsiteX1" fmla="*/ 4176031 w 4176031"/>
              <a:gd name="connsiteY1" fmla="*/ 0 h 685242"/>
              <a:gd name="connsiteX2" fmla="*/ 4176031 w 4176031"/>
              <a:gd name="connsiteY2" fmla="*/ 685243 h 685242"/>
              <a:gd name="connsiteX3" fmla="*/ 0 w 4176031"/>
              <a:gd name="connsiteY3" fmla="*/ 685243 h 685242"/>
            </a:gdLst>
            <a:ahLst/>
            <a:cxnLst>
              <a:cxn ang="0">
                <a:pos x="connsiteX0" y="connsiteY0"/>
              </a:cxn>
              <a:cxn ang="0">
                <a:pos x="connsiteX1" y="connsiteY1"/>
              </a:cxn>
              <a:cxn ang="0">
                <a:pos x="connsiteX2" y="connsiteY2"/>
              </a:cxn>
              <a:cxn ang="0">
                <a:pos x="connsiteX3" y="connsiteY3"/>
              </a:cxn>
            </a:cxnLst>
            <a:rect l="l" t="t" r="r" b="b"/>
            <a:pathLst>
              <a:path w="4176031" h="685242">
                <a:moveTo>
                  <a:pt x="0" y="0"/>
                </a:moveTo>
                <a:lnTo>
                  <a:pt x="4176031" y="0"/>
                </a:lnTo>
                <a:lnTo>
                  <a:pt x="4176031" y="685243"/>
                </a:lnTo>
                <a:lnTo>
                  <a:pt x="0" y="685243"/>
                </a:lnTo>
                <a:close/>
              </a:path>
            </a:pathLst>
          </a:custGeom>
          <a:solidFill>
            <a:srgbClr val="CCCCCC"/>
          </a:solidFill>
          <a:ln w="0" cap="flat">
            <a:noFill/>
            <a:prstDash val="solid"/>
            <a:miter/>
          </a:ln>
        </p:spPr>
        <p:txBody>
          <a:bodyPr rtlCol="0" anchor="ctr"/>
          <a:lstStyle/>
          <a:p>
            <a:endParaRPr lang="en-GB" noProof="0" dirty="0"/>
          </a:p>
        </p:txBody>
      </p:sp>
      <p:sp>
        <p:nvSpPr>
          <p:cNvPr id="23" name="Freeform 22">
            <a:extLst>
              <a:ext uri="{FF2B5EF4-FFF2-40B4-BE49-F238E27FC236}">
                <a16:creationId xmlns:a16="http://schemas.microsoft.com/office/drawing/2014/main" id="{08CE7CED-541C-2590-6664-6C854935A3CF}"/>
              </a:ext>
            </a:extLst>
          </p:cNvPr>
          <p:cNvSpPr/>
          <p:nvPr/>
        </p:nvSpPr>
        <p:spPr>
          <a:xfrm>
            <a:off x="3951325" y="4928465"/>
            <a:ext cx="194207" cy="864000"/>
          </a:xfrm>
          <a:custGeom>
            <a:avLst/>
            <a:gdLst>
              <a:gd name="connsiteX0" fmla="*/ 0 w 194207"/>
              <a:gd name="connsiteY0" fmla="*/ 0 h 685242"/>
              <a:gd name="connsiteX1" fmla="*/ 194207 w 194207"/>
              <a:gd name="connsiteY1" fmla="*/ 0 h 685242"/>
              <a:gd name="connsiteX2" fmla="*/ 194207 w 194207"/>
              <a:gd name="connsiteY2" fmla="*/ 685243 h 685242"/>
              <a:gd name="connsiteX3" fmla="*/ 0 w 194207"/>
              <a:gd name="connsiteY3" fmla="*/ 685243 h 685242"/>
            </a:gdLst>
            <a:ahLst/>
            <a:cxnLst>
              <a:cxn ang="0">
                <a:pos x="connsiteX0" y="connsiteY0"/>
              </a:cxn>
              <a:cxn ang="0">
                <a:pos x="connsiteX1" y="connsiteY1"/>
              </a:cxn>
              <a:cxn ang="0">
                <a:pos x="connsiteX2" y="connsiteY2"/>
              </a:cxn>
              <a:cxn ang="0">
                <a:pos x="connsiteX3" y="connsiteY3"/>
              </a:cxn>
            </a:cxnLst>
            <a:rect l="l" t="t" r="r" b="b"/>
            <a:pathLst>
              <a:path w="194207" h="685242">
                <a:moveTo>
                  <a:pt x="0" y="0"/>
                </a:moveTo>
                <a:lnTo>
                  <a:pt x="194207" y="0"/>
                </a:lnTo>
                <a:lnTo>
                  <a:pt x="194207" y="685243"/>
                </a:lnTo>
                <a:lnTo>
                  <a:pt x="0" y="685243"/>
                </a:lnTo>
                <a:close/>
              </a:path>
            </a:pathLst>
          </a:custGeom>
          <a:solidFill>
            <a:srgbClr val="FBAE17"/>
          </a:solidFill>
          <a:ln w="0" cap="flat">
            <a:noFill/>
            <a:prstDash val="solid"/>
            <a:miter/>
          </a:ln>
        </p:spPr>
        <p:txBody>
          <a:bodyPr rtlCol="0" anchor="ctr"/>
          <a:lstStyle/>
          <a:p>
            <a:endParaRPr lang="en-GB" noProof="0" dirty="0"/>
          </a:p>
        </p:txBody>
      </p:sp>
      <p:sp>
        <p:nvSpPr>
          <p:cNvPr id="24" name="Freeform 23">
            <a:extLst>
              <a:ext uri="{FF2B5EF4-FFF2-40B4-BE49-F238E27FC236}">
                <a16:creationId xmlns:a16="http://schemas.microsoft.com/office/drawing/2014/main" id="{A0E9500C-8DB4-C41B-6093-E06EDDAD9051}"/>
              </a:ext>
            </a:extLst>
          </p:cNvPr>
          <p:cNvSpPr/>
          <p:nvPr/>
        </p:nvSpPr>
        <p:spPr>
          <a:xfrm>
            <a:off x="4376498" y="4928465"/>
            <a:ext cx="194207" cy="864000"/>
          </a:xfrm>
          <a:custGeom>
            <a:avLst/>
            <a:gdLst>
              <a:gd name="connsiteX0" fmla="*/ 0 w 194207"/>
              <a:gd name="connsiteY0" fmla="*/ 0 h 685242"/>
              <a:gd name="connsiteX1" fmla="*/ 194207 w 194207"/>
              <a:gd name="connsiteY1" fmla="*/ 0 h 685242"/>
              <a:gd name="connsiteX2" fmla="*/ 194207 w 194207"/>
              <a:gd name="connsiteY2" fmla="*/ 685243 h 685242"/>
              <a:gd name="connsiteX3" fmla="*/ 0 w 194207"/>
              <a:gd name="connsiteY3" fmla="*/ 685243 h 685242"/>
            </a:gdLst>
            <a:ahLst/>
            <a:cxnLst>
              <a:cxn ang="0">
                <a:pos x="connsiteX0" y="connsiteY0"/>
              </a:cxn>
              <a:cxn ang="0">
                <a:pos x="connsiteX1" y="connsiteY1"/>
              </a:cxn>
              <a:cxn ang="0">
                <a:pos x="connsiteX2" y="connsiteY2"/>
              </a:cxn>
              <a:cxn ang="0">
                <a:pos x="connsiteX3" y="connsiteY3"/>
              </a:cxn>
            </a:cxnLst>
            <a:rect l="l" t="t" r="r" b="b"/>
            <a:pathLst>
              <a:path w="194207" h="685242">
                <a:moveTo>
                  <a:pt x="0" y="0"/>
                </a:moveTo>
                <a:lnTo>
                  <a:pt x="194207" y="0"/>
                </a:lnTo>
                <a:lnTo>
                  <a:pt x="194207" y="685243"/>
                </a:lnTo>
                <a:lnTo>
                  <a:pt x="0" y="685243"/>
                </a:lnTo>
                <a:close/>
              </a:path>
            </a:pathLst>
          </a:custGeom>
          <a:solidFill>
            <a:srgbClr val="C1272D"/>
          </a:solidFill>
          <a:ln w="0" cap="flat">
            <a:noFill/>
            <a:prstDash val="solid"/>
            <a:miter/>
          </a:ln>
        </p:spPr>
        <p:txBody>
          <a:bodyPr rtlCol="0" anchor="ctr"/>
          <a:lstStyle/>
          <a:p>
            <a:endParaRPr lang="en-GB" noProof="0" dirty="0"/>
          </a:p>
        </p:txBody>
      </p:sp>
      <p:sp>
        <p:nvSpPr>
          <p:cNvPr id="25" name="Freeform 24">
            <a:extLst>
              <a:ext uri="{FF2B5EF4-FFF2-40B4-BE49-F238E27FC236}">
                <a16:creationId xmlns:a16="http://schemas.microsoft.com/office/drawing/2014/main" id="{37DC0C70-4C7F-8BC4-F8AD-4478E06EAB01}"/>
              </a:ext>
            </a:extLst>
          </p:cNvPr>
          <p:cNvSpPr/>
          <p:nvPr/>
        </p:nvSpPr>
        <p:spPr>
          <a:xfrm>
            <a:off x="4163911" y="4928465"/>
            <a:ext cx="194207" cy="864000"/>
          </a:xfrm>
          <a:custGeom>
            <a:avLst/>
            <a:gdLst>
              <a:gd name="connsiteX0" fmla="*/ 0 w 194207"/>
              <a:gd name="connsiteY0" fmla="*/ 0 h 685242"/>
              <a:gd name="connsiteX1" fmla="*/ 194207 w 194207"/>
              <a:gd name="connsiteY1" fmla="*/ 0 h 685242"/>
              <a:gd name="connsiteX2" fmla="*/ 194207 w 194207"/>
              <a:gd name="connsiteY2" fmla="*/ 685243 h 685242"/>
              <a:gd name="connsiteX3" fmla="*/ 0 w 194207"/>
              <a:gd name="connsiteY3" fmla="*/ 685243 h 685242"/>
            </a:gdLst>
            <a:ahLst/>
            <a:cxnLst>
              <a:cxn ang="0">
                <a:pos x="connsiteX0" y="connsiteY0"/>
              </a:cxn>
              <a:cxn ang="0">
                <a:pos x="connsiteX1" y="connsiteY1"/>
              </a:cxn>
              <a:cxn ang="0">
                <a:pos x="connsiteX2" y="connsiteY2"/>
              </a:cxn>
              <a:cxn ang="0">
                <a:pos x="connsiteX3" y="connsiteY3"/>
              </a:cxn>
            </a:cxnLst>
            <a:rect l="l" t="t" r="r" b="b"/>
            <a:pathLst>
              <a:path w="194207" h="685242">
                <a:moveTo>
                  <a:pt x="0" y="0"/>
                </a:moveTo>
                <a:lnTo>
                  <a:pt x="194207" y="0"/>
                </a:lnTo>
                <a:lnTo>
                  <a:pt x="194207" y="685243"/>
                </a:lnTo>
                <a:lnTo>
                  <a:pt x="0" y="685243"/>
                </a:lnTo>
                <a:close/>
              </a:path>
            </a:pathLst>
          </a:custGeom>
          <a:solidFill>
            <a:srgbClr val="F15A24"/>
          </a:solidFill>
          <a:ln w="0" cap="flat">
            <a:noFill/>
            <a:prstDash val="solid"/>
            <a:miter/>
          </a:ln>
        </p:spPr>
        <p:txBody>
          <a:bodyPr rtlCol="0" anchor="ctr"/>
          <a:lstStyle/>
          <a:p>
            <a:endParaRPr lang="en-GB" noProof="0" dirty="0"/>
          </a:p>
        </p:txBody>
      </p:sp>
      <p:sp>
        <p:nvSpPr>
          <p:cNvPr id="34" name="Rounded Rectangle 33">
            <a:extLst>
              <a:ext uri="{FF2B5EF4-FFF2-40B4-BE49-F238E27FC236}">
                <a16:creationId xmlns:a16="http://schemas.microsoft.com/office/drawing/2014/main" id="{FEF457CD-6ACC-2278-0893-43F900E6F7B5}"/>
              </a:ext>
            </a:extLst>
          </p:cNvPr>
          <p:cNvSpPr/>
          <p:nvPr/>
        </p:nvSpPr>
        <p:spPr>
          <a:xfrm>
            <a:off x="6806871" y="4980798"/>
            <a:ext cx="854571" cy="175518"/>
          </a:xfrm>
          <a:prstGeom prst="roundRect">
            <a:avLst>
              <a:gd name="adj" fmla="val 50000"/>
            </a:avLst>
          </a:prstGeom>
          <a:solidFill>
            <a:schemeClr val="tx2"/>
          </a:solidFill>
          <a:ln w="12700">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GB" sz="950" noProof="0" dirty="0">
                <a:latin typeface="Arial" panose="020B0604020202020204" pitchFamily="34" charset="0"/>
                <a:cs typeface="Arial" panose="020B0604020202020204" pitchFamily="34" charset="0"/>
              </a:rPr>
              <a:t>Skin irritation</a:t>
            </a:r>
          </a:p>
        </p:txBody>
      </p:sp>
      <p:sp>
        <p:nvSpPr>
          <p:cNvPr id="35" name="Rounded Rectangle 34">
            <a:extLst>
              <a:ext uri="{FF2B5EF4-FFF2-40B4-BE49-F238E27FC236}">
                <a16:creationId xmlns:a16="http://schemas.microsoft.com/office/drawing/2014/main" id="{38F727AC-5CD7-1B67-C802-7FD6EBB5F2A4}"/>
              </a:ext>
            </a:extLst>
          </p:cNvPr>
          <p:cNvSpPr/>
          <p:nvPr/>
        </p:nvSpPr>
        <p:spPr>
          <a:xfrm>
            <a:off x="6806871" y="5185834"/>
            <a:ext cx="1006971" cy="175518"/>
          </a:xfrm>
          <a:prstGeom prst="roundRect">
            <a:avLst>
              <a:gd name="adj" fmla="val 50000"/>
            </a:avLst>
          </a:prstGeom>
          <a:solidFill>
            <a:schemeClr val="tx2"/>
          </a:solidFill>
          <a:ln w="12700">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GB" sz="950" noProof="0" dirty="0">
                <a:latin typeface="Arial" panose="020B0604020202020204" pitchFamily="34" charset="0"/>
                <a:cs typeface="Arial" panose="020B0604020202020204" pitchFamily="34" charset="0"/>
              </a:rPr>
              <a:t>Photosensitivity</a:t>
            </a:r>
          </a:p>
        </p:txBody>
      </p:sp>
      <p:sp>
        <p:nvSpPr>
          <p:cNvPr id="36" name="Rounded Rectangle 35">
            <a:extLst>
              <a:ext uri="{FF2B5EF4-FFF2-40B4-BE49-F238E27FC236}">
                <a16:creationId xmlns:a16="http://schemas.microsoft.com/office/drawing/2014/main" id="{DB100D75-BBE2-B793-613D-8F468F59F7BC}"/>
              </a:ext>
            </a:extLst>
          </p:cNvPr>
          <p:cNvSpPr/>
          <p:nvPr/>
        </p:nvSpPr>
        <p:spPr>
          <a:xfrm>
            <a:off x="6806871" y="5390871"/>
            <a:ext cx="1634058" cy="175518"/>
          </a:xfrm>
          <a:prstGeom prst="roundRect">
            <a:avLst>
              <a:gd name="adj" fmla="val 50000"/>
            </a:avLst>
          </a:prstGeom>
          <a:solidFill>
            <a:schemeClr val="tx2"/>
          </a:solidFill>
          <a:ln w="12700">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GB" sz="950" noProof="0" dirty="0">
                <a:latin typeface="Arial" panose="020B0604020202020204" pitchFamily="34" charset="0"/>
                <a:cs typeface="Arial" panose="020B0604020202020204" pitchFamily="34" charset="0"/>
              </a:rPr>
              <a:t>Bleaching of hair and fabrics</a:t>
            </a:r>
          </a:p>
        </p:txBody>
      </p:sp>
      <p:sp>
        <p:nvSpPr>
          <p:cNvPr id="37" name="TextBox 36">
            <a:extLst>
              <a:ext uri="{FF2B5EF4-FFF2-40B4-BE49-F238E27FC236}">
                <a16:creationId xmlns:a16="http://schemas.microsoft.com/office/drawing/2014/main" id="{DC6592AE-43BD-9F45-178D-528BD42D6490}"/>
              </a:ext>
            </a:extLst>
          </p:cNvPr>
          <p:cNvSpPr txBox="1"/>
          <p:nvPr/>
        </p:nvSpPr>
        <p:spPr>
          <a:xfrm rot="16200000">
            <a:off x="3797159" y="5284407"/>
            <a:ext cx="506325" cy="153888"/>
          </a:xfrm>
          <a:prstGeom prst="rect">
            <a:avLst/>
          </a:prstGeom>
          <a:noFill/>
        </p:spPr>
        <p:txBody>
          <a:bodyPr wrap="square" lIns="0" tIns="0" rIns="0" bIns="0" rtlCol="0">
            <a:spAutoFit/>
          </a:bodyPr>
          <a:lstStyle/>
          <a:p>
            <a:pPr algn="ctr"/>
            <a:r>
              <a:rPr lang="en-GB" sz="1000" noProof="0" dirty="0">
                <a:solidFill>
                  <a:schemeClr val="bg1"/>
                </a:solidFill>
                <a:latin typeface="Arial" panose="020B0604020202020204" pitchFamily="34" charset="0"/>
                <a:ea typeface="Aileron" charset="0"/>
                <a:cs typeface="Arial" panose="020B0604020202020204" pitchFamily="34" charset="0"/>
              </a:rPr>
              <a:t>Mild</a:t>
            </a:r>
          </a:p>
        </p:txBody>
      </p:sp>
      <p:sp>
        <p:nvSpPr>
          <p:cNvPr id="38" name="TextBox 37">
            <a:extLst>
              <a:ext uri="{FF2B5EF4-FFF2-40B4-BE49-F238E27FC236}">
                <a16:creationId xmlns:a16="http://schemas.microsoft.com/office/drawing/2014/main" id="{8B1BCC37-B7C1-C692-5D2E-CBFDB096D314}"/>
              </a:ext>
            </a:extLst>
          </p:cNvPr>
          <p:cNvSpPr txBox="1"/>
          <p:nvPr/>
        </p:nvSpPr>
        <p:spPr>
          <a:xfrm rot="16200000">
            <a:off x="3917427" y="5284408"/>
            <a:ext cx="685242" cy="153888"/>
          </a:xfrm>
          <a:prstGeom prst="rect">
            <a:avLst/>
          </a:prstGeom>
          <a:noFill/>
        </p:spPr>
        <p:txBody>
          <a:bodyPr wrap="square" lIns="0" tIns="0" rIns="0" bIns="0" rtlCol="0">
            <a:spAutoFit/>
          </a:bodyPr>
          <a:lstStyle/>
          <a:p>
            <a:pPr algn="ctr"/>
            <a:r>
              <a:rPr lang="en-GB" sz="1000" noProof="0" dirty="0">
                <a:solidFill>
                  <a:schemeClr val="bg1"/>
                </a:solidFill>
                <a:latin typeface="Arial" panose="020B0604020202020204" pitchFamily="34" charset="0"/>
                <a:ea typeface="Aileron" charset="0"/>
                <a:cs typeface="Arial" panose="020B0604020202020204" pitchFamily="34" charset="0"/>
              </a:rPr>
              <a:t>Moderate</a:t>
            </a:r>
          </a:p>
        </p:txBody>
      </p:sp>
      <p:sp>
        <p:nvSpPr>
          <p:cNvPr id="39" name="TextBox 38">
            <a:extLst>
              <a:ext uri="{FF2B5EF4-FFF2-40B4-BE49-F238E27FC236}">
                <a16:creationId xmlns:a16="http://schemas.microsoft.com/office/drawing/2014/main" id="{DC3D8B10-BBA0-BCA6-F51D-EA33267D06EB}"/>
              </a:ext>
            </a:extLst>
          </p:cNvPr>
          <p:cNvSpPr txBox="1"/>
          <p:nvPr/>
        </p:nvSpPr>
        <p:spPr>
          <a:xfrm rot="16200000">
            <a:off x="4127152" y="5284408"/>
            <a:ext cx="685242" cy="153888"/>
          </a:xfrm>
          <a:prstGeom prst="rect">
            <a:avLst/>
          </a:prstGeom>
          <a:noFill/>
        </p:spPr>
        <p:txBody>
          <a:bodyPr wrap="square" lIns="0" tIns="0" rIns="0" bIns="0" rtlCol="0">
            <a:spAutoFit/>
          </a:bodyPr>
          <a:lstStyle/>
          <a:p>
            <a:pPr algn="ctr"/>
            <a:r>
              <a:rPr lang="en-GB" sz="1000" noProof="0" dirty="0">
                <a:solidFill>
                  <a:schemeClr val="bg1"/>
                </a:solidFill>
                <a:latin typeface="Arial" panose="020B0604020202020204" pitchFamily="34" charset="0"/>
                <a:ea typeface="Aileron" charset="0"/>
                <a:cs typeface="Arial" panose="020B0604020202020204" pitchFamily="34" charset="0"/>
              </a:rPr>
              <a:t>Severe</a:t>
            </a:r>
          </a:p>
        </p:txBody>
      </p:sp>
      <p:sp>
        <p:nvSpPr>
          <p:cNvPr id="40" name="TextBox 39">
            <a:extLst>
              <a:ext uri="{FF2B5EF4-FFF2-40B4-BE49-F238E27FC236}">
                <a16:creationId xmlns:a16="http://schemas.microsoft.com/office/drawing/2014/main" id="{2669209C-96A2-2672-911E-73FF15BA208A}"/>
              </a:ext>
            </a:extLst>
          </p:cNvPr>
          <p:cNvSpPr txBox="1"/>
          <p:nvPr/>
        </p:nvSpPr>
        <p:spPr>
          <a:xfrm>
            <a:off x="1086143" y="5142441"/>
            <a:ext cx="689969" cy="461665"/>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       Topical</a:t>
            </a:r>
          </a:p>
          <a:p>
            <a:pPr algn="ctr"/>
            <a:r>
              <a:rPr lang="en-GB" sz="1000" noProof="0" dirty="0">
                <a:latin typeface="Arial" panose="020B0604020202020204" pitchFamily="34" charset="0"/>
                <a:ea typeface="Aileron" charset="0"/>
                <a:cs typeface="Arial" panose="020B0604020202020204" pitchFamily="34" charset="0"/>
              </a:rPr>
              <a:t>   benzoyl</a:t>
            </a:r>
          </a:p>
          <a:p>
            <a:pPr algn="ctr"/>
            <a:r>
              <a:rPr lang="en-GB" sz="1000" noProof="0" dirty="0">
                <a:latin typeface="Arial" panose="020B0604020202020204" pitchFamily="34" charset="0"/>
                <a:ea typeface="Aileron" charset="0"/>
                <a:cs typeface="Arial" panose="020B0604020202020204" pitchFamily="34" charset="0"/>
              </a:rPr>
              <a:t>peroxide</a:t>
            </a:r>
          </a:p>
        </p:txBody>
      </p:sp>
      <p:sp>
        <p:nvSpPr>
          <p:cNvPr id="43" name="Rounded Rectangle 42">
            <a:extLst>
              <a:ext uri="{FF2B5EF4-FFF2-40B4-BE49-F238E27FC236}">
                <a16:creationId xmlns:a16="http://schemas.microsoft.com/office/drawing/2014/main" id="{1038F320-DBCB-DB3D-554F-69C8F8D86C86}"/>
              </a:ext>
            </a:extLst>
          </p:cNvPr>
          <p:cNvSpPr/>
          <p:nvPr/>
        </p:nvSpPr>
        <p:spPr>
          <a:xfrm>
            <a:off x="4772541" y="4980797"/>
            <a:ext cx="1516121" cy="344877"/>
          </a:xfrm>
          <a:prstGeom prst="roundRect">
            <a:avLst>
              <a:gd name="adj" fmla="val 31840"/>
            </a:avLst>
          </a:prstGeom>
          <a:solidFill>
            <a:schemeClr val="accent6"/>
          </a:solidFill>
          <a:ln w="12700">
            <a:noFill/>
          </a:ln>
          <a:effectLst/>
        </p:spPr>
        <p:style>
          <a:lnRef idx="1">
            <a:schemeClr val="accent1"/>
          </a:lnRef>
          <a:fillRef idx="3">
            <a:schemeClr val="accent1"/>
          </a:fillRef>
          <a:effectRef idx="2">
            <a:schemeClr val="accent1"/>
          </a:effectRef>
          <a:fontRef idx="minor">
            <a:schemeClr val="lt1"/>
          </a:fontRef>
        </p:style>
        <p:txBody>
          <a:bodyPr lIns="72000" rIns="0" rtlCol="0" anchor="ctr"/>
          <a:lstStyle/>
          <a:p>
            <a:r>
              <a:rPr lang="en-GB" sz="950" noProof="0" dirty="0">
                <a:latin typeface="Arial" panose="020B0604020202020204" pitchFamily="34" charset="0"/>
                <a:cs typeface="Arial" panose="020B0604020202020204" pitchFamily="34" charset="0"/>
              </a:rPr>
              <a:t>Does not contain topical</a:t>
            </a:r>
            <a:br>
              <a:rPr lang="en-GB" sz="950" noProof="0" dirty="0">
                <a:latin typeface="Arial" panose="020B0604020202020204" pitchFamily="34" charset="0"/>
                <a:cs typeface="Arial" panose="020B0604020202020204" pitchFamily="34" charset="0"/>
              </a:rPr>
            </a:br>
            <a:r>
              <a:rPr lang="en-GB" sz="950" noProof="0" dirty="0">
                <a:latin typeface="Arial" panose="020B0604020202020204" pitchFamily="34" charset="0"/>
                <a:cs typeface="Arial" panose="020B0604020202020204" pitchFamily="34" charset="0"/>
              </a:rPr>
              <a:t>retinoid or antibiotics</a:t>
            </a:r>
          </a:p>
        </p:txBody>
      </p:sp>
      <p:grpSp>
        <p:nvGrpSpPr>
          <p:cNvPr id="44" name="Group 43">
            <a:extLst>
              <a:ext uri="{FF2B5EF4-FFF2-40B4-BE49-F238E27FC236}">
                <a16:creationId xmlns:a16="http://schemas.microsoft.com/office/drawing/2014/main" id="{A507A88C-E57D-AB5B-2961-2661177113E3}"/>
              </a:ext>
            </a:extLst>
          </p:cNvPr>
          <p:cNvGrpSpPr/>
          <p:nvPr/>
        </p:nvGrpSpPr>
        <p:grpSpPr>
          <a:xfrm rot="12103949">
            <a:off x="889687" y="5150888"/>
            <a:ext cx="239164" cy="433963"/>
            <a:chOff x="10798412" y="3360114"/>
            <a:chExt cx="530870" cy="963263"/>
          </a:xfrm>
        </p:grpSpPr>
        <p:sp>
          <p:nvSpPr>
            <p:cNvPr id="45" name="Freeform 44">
              <a:extLst>
                <a:ext uri="{FF2B5EF4-FFF2-40B4-BE49-F238E27FC236}">
                  <a16:creationId xmlns:a16="http://schemas.microsoft.com/office/drawing/2014/main" id="{2F2ABA9D-CB32-1172-11CC-18D1F396AED9}"/>
                </a:ext>
              </a:extLst>
            </p:cNvPr>
            <p:cNvSpPr/>
            <p:nvPr/>
          </p:nvSpPr>
          <p:spPr>
            <a:xfrm>
              <a:off x="10937413" y="3360114"/>
              <a:ext cx="252868" cy="165639"/>
            </a:xfrm>
            <a:custGeom>
              <a:avLst/>
              <a:gdLst>
                <a:gd name="connsiteX0" fmla="*/ 0 w 252868"/>
                <a:gd name="connsiteY0" fmla="*/ 0 h 165639"/>
                <a:gd name="connsiteX1" fmla="*/ 252868 w 252868"/>
                <a:gd name="connsiteY1" fmla="*/ 0 h 165639"/>
                <a:gd name="connsiteX2" fmla="*/ 252868 w 252868"/>
                <a:gd name="connsiteY2" fmla="*/ 165640 h 165639"/>
                <a:gd name="connsiteX3" fmla="*/ 0 w 252868"/>
                <a:gd name="connsiteY3" fmla="*/ 165640 h 165639"/>
              </a:gdLst>
              <a:ahLst/>
              <a:cxnLst>
                <a:cxn ang="0">
                  <a:pos x="connsiteX0" y="connsiteY0"/>
                </a:cxn>
                <a:cxn ang="0">
                  <a:pos x="connsiteX1" y="connsiteY1"/>
                </a:cxn>
                <a:cxn ang="0">
                  <a:pos x="connsiteX2" y="connsiteY2"/>
                </a:cxn>
                <a:cxn ang="0">
                  <a:pos x="connsiteX3" y="connsiteY3"/>
                </a:cxn>
              </a:cxnLst>
              <a:rect l="l" t="t" r="r" b="b"/>
              <a:pathLst>
                <a:path w="252868" h="165639">
                  <a:moveTo>
                    <a:pt x="0" y="0"/>
                  </a:moveTo>
                  <a:lnTo>
                    <a:pt x="252868" y="0"/>
                  </a:lnTo>
                  <a:lnTo>
                    <a:pt x="252868" y="165640"/>
                  </a:lnTo>
                  <a:lnTo>
                    <a:pt x="0" y="165640"/>
                  </a:lnTo>
                  <a:close/>
                </a:path>
              </a:pathLst>
            </a:custGeom>
            <a:solidFill>
              <a:schemeClr val="tx2"/>
            </a:solidFill>
            <a:ln w="0" cap="flat">
              <a:noFill/>
              <a:prstDash val="solid"/>
              <a:miter/>
            </a:ln>
          </p:spPr>
          <p:txBody>
            <a:bodyPr rtlCol="0" anchor="ctr"/>
            <a:lstStyle/>
            <a:p>
              <a:endParaRPr lang="en-GB" noProof="0" dirty="0"/>
            </a:p>
          </p:txBody>
        </p:sp>
        <p:sp>
          <p:nvSpPr>
            <p:cNvPr id="46" name="Freeform 45">
              <a:extLst>
                <a:ext uri="{FF2B5EF4-FFF2-40B4-BE49-F238E27FC236}">
                  <a16:creationId xmlns:a16="http://schemas.microsoft.com/office/drawing/2014/main" id="{D8DC52D4-D6CC-53E2-5DB6-FBFBC0B8F3F5}"/>
                </a:ext>
              </a:extLst>
            </p:cNvPr>
            <p:cNvSpPr/>
            <p:nvPr/>
          </p:nvSpPr>
          <p:spPr>
            <a:xfrm>
              <a:off x="11066513" y="3360114"/>
              <a:ext cx="123768" cy="165639"/>
            </a:xfrm>
            <a:custGeom>
              <a:avLst/>
              <a:gdLst>
                <a:gd name="connsiteX0" fmla="*/ 0 w 123768"/>
                <a:gd name="connsiteY0" fmla="*/ 0 h 165639"/>
                <a:gd name="connsiteX1" fmla="*/ 123769 w 123768"/>
                <a:gd name="connsiteY1" fmla="*/ 0 h 165639"/>
                <a:gd name="connsiteX2" fmla="*/ 123769 w 123768"/>
                <a:gd name="connsiteY2" fmla="*/ 165640 h 165639"/>
                <a:gd name="connsiteX3" fmla="*/ 0 w 123768"/>
                <a:gd name="connsiteY3" fmla="*/ 165640 h 165639"/>
              </a:gdLst>
              <a:ahLst/>
              <a:cxnLst>
                <a:cxn ang="0">
                  <a:pos x="connsiteX0" y="connsiteY0"/>
                </a:cxn>
                <a:cxn ang="0">
                  <a:pos x="connsiteX1" y="connsiteY1"/>
                </a:cxn>
                <a:cxn ang="0">
                  <a:pos x="connsiteX2" y="connsiteY2"/>
                </a:cxn>
                <a:cxn ang="0">
                  <a:pos x="connsiteX3" y="connsiteY3"/>
                </a:cxn>
              </a:cxnLst>
              <a:rect l="l" t="t" r="r" b="b"/>
              <a:pathLst>
                <a:path w="123768" h="165639">
                  <a:moveTo>
                    <a:pt x="0" y="0"/>
                  </a:moveTo>
                  <a:lnTo>
                    <a:pt x="123769" y="0"/>
                  </a:lnTo>
                  <a:lnTo>
                    <a:pt x="123769" y="165640"/>
                  </a:lnTo>
                  <a:lnTo>
                    <a:pt x="0" y="165640"/>
                  </a:lnTo>
                  <a:close/>
                </a:path>
              </a:pathLst>
            </a:custGeom>
            <a:solidFill>
              <a:schemeClr val="tx2"/>
            </a:solidFill>
            <a:ln w="0" cap="flat">
              <a:noFill/>
              <a:prstDash val="solid"/>
              <a:miter/>
            </a:ln>
          </p:spPr>
          <p:txBody>
            <a:bodyPr rtlCol="0" anchor="ctr"/>
            <a:lstStyle/>
            <a:p>
              <a:endParaRPr lang="en-GB" noProof="0" dirty="0"/>
            </a:p>
          </p:txBody>
        </p:sp>
        <p:sp>
          <p:nvSpPr>
            <p:cNvPr id="47" name="Freeform 46">
              <a:extLst>
                <a:ext uri="{FF2B5EF4-FFF2-40B4-BE49-F238E27FC236}">
                  <a16:creationId xmlns:a16="http://schemas.microsoft.com/office/drawing/2014/main" id="{14625D37-5A0F-1747-6204-CA24D1694FC6}"/>
                </a:ext>
              </a:extLst>
            </p:cNvPr>
            <p:cNvSpPr/>
            <p:nvPr/>
          </p:nvSpPr>
          <p:spPr>
            <a:xfrm>
              <a:off x="10810598" y="3524706"/>
              <a:ext cx="506403" cy="714851"/>
            </a:xfrm>
            <a:custGeom>
              <a:avLst/>
              <a:gdLst>
                <a:gd name="connsiteX0" fmla="*/ 506404 w 506403"/>
                <a:gd name="connsiteY0" fmla="*/ 714851 h 714851"/>
                <a:gd name="connsiteX1" fmla="*/ 0 w 506403"/>
                <a:gd name="connsiteY1" fmla="*/ 714851 h 714851"/>
                <a:gd name="connsiteX2" fmla="*/ 97967 w 506403"/>
                <a:gd name="connsiteY2" fmla="*/ 0 h 714851"/>
                <a:gd name="connsiteX3" fmla="*/ 408436 w 506403"/>
                <a:gd name="connsiteY3" fmla="*/ 0 h 714851"/>
                <a:gd name="connsiteX4" fmla="*/ 506404 w 506403"/>
                <a:gd name="connsiteY4" fmla="*/ 714851 h 714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403" h="714851">
                  <a:moveTo>
                    <a:pt x="506404" y="714851"/>
                  </a:moveTo>
                  <a:lnTo>
                    <a:pt x="0" y="714851"/>
                  </a:lnTo>
                  <a:lnTo>
                    <a:pt x="97967" y="0"/>
                  </a:lnTo>
                  <a:lnTo>
                    <a:pt x="408436" y="0"/>
                  </a:lnTo>
                  <a:lnTo>
                    <a:pt x="506404" y="714851"/>
                  </a:lnTo>
                  <a:close/>
                </a:path>
              </a:pathLst>
            </a:custGeom>
            <a:solidFill>
              <a:srgbClr val="CCCCCC"/>
            </a:solidFill>
            <a:ln w="0" cap="flat">
              <a:noFill/>
              <a:prstDash val="solid"/>
              <a:miter/>
            </a:ln>
          </p:spPr>
          <p:txBody>
            <a:bodyPr rtlCol="0" anchor="ctr"/>
            <a:lstStyle/>
            <a:p>
              <a:endParaRPr lang="en-GB" noProof="0" dirty="0"/>
            </a:p>
          </p:txBody>
        </p:sp>
        <p:sp>
          <p:nvSpPr>
            <p:cNvPr id="48" name="Freeform 47">
              <a:extLst>
                <a:ext uri="{FF2B5EF4-FFF2-40B4-BE49-F238E27FC236}">
                  <a16:creationId xmlns:a16="http://schemas.microsoft.com/office/drawing/2014/main" id="{BC30B3A4-974C-2E3F-E96B-F7C5156BA667}"/>
                </a:ext>
              </a:extLst>
            </p:cNvPr>
            <p:cNvSpPr/>
            <p:nvPr/>
          </p:nvSpPr>
          <p:spPr>
            <a:xfrm>
              <a:off x="10941126" y="3642911"/>
              <a:ext cx="245442" cy="495681"/>
            </a:xfrm>
            <a:custGeom>
              <a:avLst/>
              <a:gdLst>
                <a:gd name="connsiteX0" fmla="*/ 245443 w 245442"/>
                <a:gd name="connsiteY0" fmla="*/ 247841 h 495681"/>
                <a:gd name="connsiteX1" fmla="*/ 122721 w 245442"/>
                <a:gd name="connsiteY1" fmla="*/ 495681 h 495681"/>
                <a:gd name="connsiteX2" fmla="*/ 0 w 245442"/>
                <a:gd name="connsiteY2" fmla="*/ 247841 h 495681"/>
                <a:gd name="connsiteX3" fmla="*/ 122721 w 245442"/>
                <a:gd name="connsiteY3" fmla="*/ 0 h 495681"/>
                <a:gd name="connsiteX4" fmla="*/ 245443 w 245442"/>
                <a:gd name="connsiteY4" fmla="*/ 247841 h 495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442" h="495681">
                  <a:moveTo>
                    <a:pt x="245443" y="247841"/>
                  </a:moveTo>
                  <a:cubicBezTo>
                    <a:pt x="245443" y="384719"/>
                    <a:pt x="190498" y="495681"/>
                    <a:pt x="122721" y="495681"/>
                  </a:cubicBezTo>
                  <a:cubicBezTo>
                    <a:pt x="54944" y="495681"/>
                    <a:pt x="0" y="384719"/>
                    <a:pt x="0" y="247841"/>
                  </a:cubicBezTo>
                  <a:cubicBezTo>
                    <a:pt x="0" y="110962"/>
                    <a:pt x="54944" y="0"/>
                    <a:pt x="122721" y="0"/>
                  </a:cubicBezTo>
                  <a:cubicBezTo>
                    <a:pt x="190498" y="0"/>
                    <a:pt x="245443" y="110962"/>
                    <a:pt x="245443" y="247841"/>
                  </a:cubicBezTo>
                  <a:close/>
                </a:path>
              </a:pathLst>
            </a:custGeom>
            <a:gradFill>
              <a:gsLst>
                <a:gs pos="0">
                  <a:srgbClr val="FFFFFF">
                    <a:alpha val="0"/>
                  </a:srgbClr>
                </a:gs>
                <a:gs pos="6000">
                  <a:srgbClr val="FFFFFF">
                    <a:alpha val="13725"/>
                  </a:srgbClr>
                </a:gs>
                <a:gs pos="16000">
                  <a:srgbClr val="FFFFFF">
                    <a:alpha val="33725"/>
                  </a:srgbClr>
                </a:gs>
                <a:gs pos="26000">
                  <a:srgbClr val="FFFFFF">
                    <a:alpha val="51765"/>
                  </a:srgbClr>
                </a:gs>
                <a:gs pos="37000">
                  <a:srgbClr val="FFFFFF">
                    <a:alpha val="66667"/>
                  </a:srgbClr>
                </a:gs>
                <a:gs pos="48000">
                  <a:srgbClr val="FFFFFF">
                    <a:alpha val="78824"/>
                  </a:srgbClr>
                </a:gs>
                <a:gs pos="59000">
                  <a:srgbClr val="FFFFFF">
                    <a:alpha val="87843"/>
                  </a:srgbClr>
                </a:gs>
                <a:gs pos="71000">
                  <a:srgbClr val="FFFFFF">
                    <a:alpha val="94902"/>
                  </a:srgbClr>
                </a:gs>
                <a:gs pos="84000">
                  <a:srgbClr val="FFFFFF">
                    <a:alpha val="98824"/>
                  </a:srgbClr>
                </a:gs>
                <a:gs pos="100000">
                  <a:srgbClr val="FFFFFF"/>
                </a:gs>
              </a:gsLst>
              <a:lin ang="0" scaled="1"/>
            </a:gradFill>
            <a:ln w="0" cap="flat">
              <a:noFill/>
              <a:prstDash val="solid"/>
              <a:miter/>
            </a:ln>
          </p:spPr>
          <p:txBody>
            <a:bodyPr rtlCol="0" anchor="ctr"/>
            <a:lstStyle/>
            <a:p>
              <a:endParaRPr lang="en-GB" noProof="0" dirty="0"/>
            </a:p>
          </p:txBody>
        </p:sp>
        <p:sp>
          <p:nvSpPr>
            <p:cNvPr id="49" name="Freeform 48">
              <a:extLst>
                <a:ext uri="{FF2B5EF4-FFF2-40B4-BE49-F238E27FC236}">
                  <a16:creationId xmlns:a16="http://schemas.microsoft.com/office/drawing/2014/main" id="{9C5D75E6-EDAC-EDEE-C945-9385C2F7D77B}"/>
                </a:ext>
              </a:extLst>
            </p:cNvPr>
            <p:cNvSpPr/>
            <p:nvPr/>
          </p:nvSpPr>
          <p:spPr>
            <a:xfrm>
              <a:off x="11066513" y="4239557"/>
              <a:ext cx="262769" cy="83820"/>
            </a:xfrm>
            <a:custGeom>
              <a:avLst/>
              <a:gdLst>
                <a:gd name="connsiteX0" fmla="*/ 0 w 262769"/>
                <a:gd name="connsiteY0" fmla="*/ 83820 h 83820"/>
                <a:gd name="connsiteX1" fmla="*/ 262770 w 262769"/>
                <a:gd name="connsiteY1" fmla="*/ 83820 h 83820"/>
                <a:gd name="connsiteX2" fmla="*/ 250679 w 262769"/>
                <a:gd name="connsiteY2" fmla="*/ 0 h 83820"/>
                <a:gd name="connsiteX3" fmla="*/ 0 w 262769"/>
                <a:gd name="connsiteY3" fmla="*/ 0 h 83820"/>
                <a:gd name="connsiteX4" fmla="*/ 0 w 262769"/>
                <a:gd name="connsiteY4" fmla="*/ 83820 h 83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769" h="83820">
                  <a:moveTo>
                    <a:pt x="0" y="83820"/>
                  </a:moveTo>
                  <a:lnTo>
                    <a:pt x="262770" y="83820"/>
                  </a:lnTo>
                  <a:lnTo>
                    <a:pt x="250679" y="0"/>
                  </a:lnTo>
                  <a:lnTo>
                    <a:pt x="0" y="0"/>
                  </a:lnTo>
                  <a:lnTo>
                    <a:pt x="0" y="83820"/>
                  </a:lnTo>
                  <a:close/>
                </a:path>
              </a:pathLst>
            </a:custGeom>
            <a:solidFill>
              <a:schemeClr val="tx2"/>
            </a:solidFill>
            <a:ln w="0" cap="flat">
              <a:noFill/>
              <a:prstDash val="solid"/>
              <a:miter/>
            </a:ln>
          </p:spPr>
          <p:txBody>
            <a:bodyPr rtlCol="0" anchor="ctr"/>
            <a:lstStyle/>
            <a:p>
              <a:endParaRPr lang="en-GB" noProof="0" dirty="0"/>
            </a:p>
          </p:txBody>
        </p:sp>
        <p:sp>
          <p:nvSpPr>
            <p:cNvPr id="50" name="Freeform 49">
              <a:extLst>
                <a:ext uri="{FF2B5EF4-FFF2-40B4-BE49-F238E27FC236}">
                  <a16:creationId xmlns:a16="http://schemas.microsoft.com/office/drawing/2014/main" id="{B3A83C11-70E4-5254-98B9-6EFEE1814DAF}"/>
                </a:ext>
              </a:extLst>
            </p:cNvPr>
            <p:cNvSpPr/>
            <p:nvPr/>
          </p:nvSpPr>
          <p:spPr>
            <a:xfrm>
              <a:off x="10798412" y="4239557"/>
              <a:ext cx="268101" cy="83820"/>
            </a:xfrm>
            <a:custGeom>
              <a:avLst/>
              <a:gdLst>
                <a:gd name="connsiteX0" fmla="*/ 268102 w 268101"/>
                <a:gd name="connsiteY0" fmla="*/ 0 h 83820"/>
                <a:gd name="connsiteX1" fmla="*/ 11996 w 268101"/>
                <a:gd name="connsiteY1" fmla="*/ 0 h 83820"/>
                <a:gd name="connsiteX2" fmla="*/ 0 w 268101"/>
                <a:gd name="connsiteY2" fmla="*/ 83820 h 83820"/>
                <a:gd name="connsiteX3" fmla="*/ 268102 w 268101"/>
                <a:gd name="connsiteY3" fmla="*/ 83820 h 83820"/>
                <a:gd name="connsiteX4" fmla="*/ 268102 w 268101"/>
                <a:gd name="connsiteY4" fmla="*/ 0 h 83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101" h="83820">
                  <a:moveTo>
                    <a:pt x="268102" y="0"/>
                  </a:moveTo>
                  <a:lnTo>
                    <a:pt x="11996" y="0"/>
                  </a:lnTo>
                  <a:lnTo>
                    <a:pt x="0" y="83820"/>
                  </a:lnTo>
                  <a:lnTo>
                    <a:pt x="268102" y="83820"/>
                  </a:lnTo>
                  <a:lnTo>
                    <a:pt x="268102" y="0"/>
                  </a:lnTo>
                  <a:close/>
                </a:path>
              </a:pathLst>
            </a:custGeom>
            <a:solidFill>
              <a:schemeClr val="tx2"/>
            </a:solidFill>
            <a:ln w="0" cap="flat">
              <a:noFill/>
              <a:prstDash val="solid"/>
              <a:miter/>
            </a:ln>
          </p:spPr>
          <p:txBody>
            <a:bodyPr rtlCol="0" anchor="ctr"/>
            <a:lstStyle/>
            <a:p>
              <a:endParaRPr lang="en-GB" noProof="0" dirty="0"/>
            </a:p>
          </p:txBody>
        </p:sp>
      </p:grpSp>
      <p:sp>
        <p:nvSpPr>
          <p:cNvPr id="51" name="Rounded Rectangle 50">
            <a:extLst>
              <a:ext uri="{FF2B5EF4-FFF2-40B4-BE49-F238E27FC236}">
                <a16:creationId xmlns:a16="http://schemas.microsoft.com/office/drawing/2014/main" id="{01307D0A-72D5-06DA-A6B7-AE22EEFAF829}"/>
              </a:ext>
            </a:extLst>
          </p:cNvPr>
          <p:cNvSpPr/>
          <p:nvPr/>
        </p:nvSpPr>
        <p:spPr>
          <a:xfrm>
            <a:off x="1991544" y="4998877"/>
            <a:ext cx="1771743" cy="723176"/>
          </a:xfrm>
          <a:prstGeom prst="roundRect">
            <a:avLst>
              <a:gd name="adj" fmla="val 16787"/>
            </a:avLst>
          </a:prstGeom>
          <a:solidFill>
            <a:schemeClr val="bg1"/>
          </a:solidFill>
          <a:ln w="12700">
            <a:noFill/>
          </a:ln>
          <a:effectLst/>
        </p:spPr>
        <p:style>
          <a:lnRef idx="1">
            <a:schemeClr val="accent1"/>
          </a:lnRef>
          <a:fillRef idx="3">
            <a:schemeClr val="accent1"/>
          </a:fillRef>
          <a:effectRef idx="2">
            <a:schemeClr val="accent1"/>
          </a:effectRef>
          <a:fontRef idx="minor">
            <a:schemeClr val="lt1"/>
          </a:fontRef>
        </p:style>
        <p:txBody>
          <a:bodyPr lIns="72000" rIns="0" rtlCol="0" anchor="ctr"/>
          <a:lstStyle/>
          <a:p>
            <a:r>
              <a:rPr lang="en-GB" sz="950" noProof="0" dirty="0">
                <a:solidFill>
                  <a:schemeClr val="tx1"/>
                </a:solidFill>
                <a:latin typeface="Arial" panose="020B0604020202020204" pitchFamily="34" charset="0"/>
                <a:cs typeface="Arial" panose="020B0604020202020204" pitchFamily="34" charset="0"/>
              </a:rPr>
              <a:t>Consider if above treatment</a:t>
            </a:r>
            <a:br>
              <a:rPr lang="en-GB" sz="950" noProof="0" dirty="0">
                <a:solidFill>
                  <a:schemeClr val="tx1"/>
                </a:solidFill>
                <a:latin typeface="Arial" panose="020B0604020202020204" pitchFamily="34" charset="0"/>
                <a:cs typeface="Arial" panose="020B0604020202020204" pitchFamily="34" charset="0"/>
              </a:rPr>
            </a:br>
            <a:r>
              <a:rPr lang="en-GB" sz="950" noProof="0" dirty="0">
                <a:solidFill>
                  <a:schemeClr val="tx1"/>
                </a:solidFill>
                <a:latin typeface="Arial" panose="020B0604020202020204" pitchFamily="34" charset="0"/>
                <a:cs typeface="Arial" panose="020B0604020202020204" pitchFamily="34" charset="0"/>
              </a:rPr>
              <a:t>options are contraindicated</a:t>
            </a:r>
            <a:br>
              <a:rPr lang="en-GB" sz="950" noProof="0" dirty="0">
                <a:solidFill>
                  <a:schemeClr val="tx1"/>
                </a:solidFill>
                <a:latin typeface="Arial" panose="020B0604020202020204" pitchFamily="34" charset="0"/>
                <a:cs typeface="Arial" panose="020B0604020202020204" pitchFamily="34" charset="0"/>
              </a:rPr>
            </a:br>
            <a:r>
              <a:rPr lang="en-GB" sz="950" noProof="0" dirty="0">
                <a:solidFill>
                  <a:schemeClr val="tx1"/>
                </a:solidFill>
                <a:latin typeface="Arial" panose="020B0604020202020204" pitchFamily="34" charset="0"/>
                <a:cs typeface="Arial" panose="020B0604020202020204" pitchFamily="34" charset="0"/>
              </a:rPr>
              <a:t>or the person wishes to avoid</a:t>
            </a:r>
            <a:br>
              <a:rPr lang="en-GB" sz="950" noProof="0" dirty="0">
                <a:solidFill>
                  <a:schemeClr val="tx1"/>
                </a:solidFill>
                <a:latin typeface="Arial" panose="020B0604020202020204" pitchFamily="34" charset="0"/>
                <a:cs typeface="Arial" panose="020B0604020202020204" pitchFamily="34" charset="0"/>
              </a:rPr>
            </a:br>
            <a:r>
              <a:rPr lang="en-GB" sz="950" noProof="0" dirty="0">
                <a:solidFill>
                  <a:schemeClr val="tx1"/>
                </a:solidFill>
                <a:latin typeface="Arial" panose="020B0604020202020204" pitchFamily="34" charset="0"/>
                <a:cs typeface="Arial" panose="020B0604020202020204" pitchFamily="34" charset="0"/>
              </a:rPr>
              <a:t>antibiotic or topical retinoid</a:t>
            </a:r>
          </a:p>
        </p:txBody>
      </p:sp>
      <p:sp>
        <p:nvSpPr>
          <p:cNvPr id="56" name="TextBox 55">
            <a:extLst>
              <a:ext uri="{FF2B5EF4-FFF2-40B4-BE49-F238E27FC236}">
                <a16:creationId xmlns:a16="http://schemas.microsoft.com/office/drawing/2014/main" id="{A7A33F80-5C99-1C1D-0D9C-9C1BD8BDE3A2}"/>
              </a:ext>
            </a:extLst>
          </p:cNvPr>
          <p:cNvSpPr txBox="1"/>
          <p:nvPr/>
        </p:nvSpPr>
        <p:spPr>
          <a:xfrm>
            <a:off x="785572" y="1660158"/>
            <a:ext cx="1986121" cy="184666"/>
          </a:xfrm>
          <a:prstGeom prst="rect">
            <a:avLst/>
          </a:prstGeom>
          <a:noFill/>
        </p:spPr>
        <p:txBody>
          <a:bodyPr wrap="none" lIns="0" tIns="0" rIns="0" bIns="0" rtlCol="0">
            <a:spAutoFit/>
          </a:bodyPr>
          <a:lstStyle/>
          <a:p>
            <a:r>
              <a:rPr lang="en-GB" sz="1200" b="1" noProof="0" dirty="0">
                <a:effectLst/>
                <a:latin typeface="Arial" panose="020B0604020202020204" pitchFamily="34" charset="0"/>
                <a:cs typeface="Arial" panose="020B0604020202020204" pitchFamily="34" charset="0"/>
              </a:rPr>
              <a:t>First line treatment options</a:t>
            </a:r>
          </a:p>
        </p:txBody>
      </p:sp>
      <p:sp>
        <p:nvSpPr>
          <p:cNvPr id="57" name="TextBox 56">
            <a:extLst>
              <a:ext uri="{FF2B5EF4-FFF2-40B4-BE49-F238E27FC236}">
                <a16:creationId xmlns:a16="http://schemas.microsoft.com/office/drawing/2014/main" id="{E7DC50A8-B5A3-12DD-BED7-92E496E4BAED}"/>
              </a:ext>
            </a:extLst>
          </p:cNvPr>
          <p:cNvSpPr txBox="1"/>
          <p:nvPr/>
        </p:nvSpPr>
        <p:spPr>
          <a:xfrm>
            <a:off x="3942429" y="1660158"/>
            <a:ext cx="596317" cy="184666"/>
          </a:xfrm>
          <a:prstGeom prst="rect">
            <a:avLst/>
          </a:prstGeom>
          <a:noFill/>
        </p:spPr>
        <p:txBody>
          <a:bodyPr wrap="none" lIns="0" tIns="0" rIns="0" bIns="0" rtlCol="0">
            <a:spAutoFit/>
          </a:bodyPr>
          <a:lstStyle/>
          <a:p>
            <a:r>
              <a:rPr lang="en-GB" sz="1200" b="1" noProof="0" dirty="0">
                <a:effectLst/>
                <a:latin typeface="Arial" panose="020B0604020202020204" pitchFamily="34" charset="0"/>
                <a:cs typeface="Arial" panose="020B0604020202020204" pitchFamily="34" charset="0"/>
              </a:rPr>
              <a:t>Severity</a:t>
            </a:r>
          </a:p>
        </p:txBody>
      </p:sp>
      <p:sp>
        <p:nvSpPr>
          <p:cNvPr id="58" name="TextBox 57">
            <a:extLst>
              <a:ext uri="{FF2B5EF4-FFF2-40B4-BE49-F238E27FC236}">
                <a16:creationId xmlns:a16="http://schemas.microsoft.com/office/drawing/2014/main" id="{AE76DF52-E1F5-1F6B-A073-74E9E87FF7E9}"/>
              </a:ext>
            </a:extLst>
          </p:cNvPr>
          <p:cNvSpPr txBox="1"/>
          <p:nvPr/>
        </p:nvSpPr>
        <p:spPr>
          <a:xfrm>
            <a:off x="4767913" y="1660158"/>
            <a:ext cx="870431" cy="184666"/>
          </a:xfrm>
          <a:prstGeom prst="rect">
            <a:avLst/>
          </a:prstGeom>
          <a:noFill/>
        </p:spPr>
        <p:txBody>
          <a:bodyPr wrap="none" lIns="0" tIns="0" rIns="0" bIns="0" rtlCol="0">
            <a:spAutoFit/>
          </a:bodyPr>
          <a:lstStyle/>
          <a:p>
            <a:r>
              <a:rPr lang="en-GB" sz="1200" b="1" noProof="0" dirty="0">
                <a:effectLst/>
                <a:latin typeface="Arial" panose="020B0604020202020204" pitchFamily="34" charset="0"/>
                <a:cs typeface="Arial" panose="020B0604020202020204" pitchFamily="34" charset="0"/>
              </a:rPr>
              <a:t>Advantages</a:t>
            </a:r>
          </a:p>
        </p:txBody>
      </p:sp>
      <p:sp>
        <p:nvSpPr>
          <p:cNvPr id="59" name="TextBox 58">
            <a:extLst>
              <a:ext uri="{FF2B5EF4-FFF2-40B4-BE49-F238E27FC236}">
                <a16:creationId xmlns:a16="http://schemas.microsoft.com/office/drawing/2014/main" id="{E187A69E-9EB2-82A5-EC65-C0A7C7315CA7}"/>
              </a:ext>
            </a:extLst>
          </p:cNvPr>
          <p:cNvSpPr txBox="1"/>
          <p:nvPr/>
        </p:nvSpPr>
        <p:spPr>
          <a:xfrm>
            <a:off x="6792656" y="1576027"/>
            <a:ext cx="1865895" cy="338554"/>
          </a:xfrm>
          <a:prstGeom prst="rect">
            <a:avLst/>
          </a:prstGeom>
          <a:noFill/>
        </p:spPr>
        <p:txBody>
          <a:bodyPr wrap="none" lIns="0" tIns="0" rIns="0" bIns="0" rtlCol="0">
            <a:spAutoFit/>
          </a:bodyPr>
          <a:lstStyle/>
          <a:p>
            <a:r>
              <a:rPr lang="en-GB" sz="1200" b="1" noProof="0" dirty="0">
                <a:effectLst/>
                <a:latin typeface="Arial" panose="020B0604020202020204" pitchFamily="34" charset="0"/>
                <a:cs typeface="Arial" panose="020B0604020202020204" pitchFamily="34" charset="0"/>
              </a:rPr>
              <a:t>Disadvantages</a:t>
            </a:r>
          </a:p>
          <a:p>
            <a:r>
              <a:rPr lang="en-GB" sz="1000" noProof="0" dirty="0">
                <a:effectLst/>
                <a:latin typeface="Arial" panose="020B0604020202020204" pitchFamily="34" charset="0"/>
                <a:cs typeface="Arial" panose="020B0604020202020204" pitchFamily="34" charset="0"/>
              </a:rPr>
              <a:t>Colours correspond to medicines</a:t>
            </a:r>
          </a:p>
        </p:txBody>
      </p:sp>
      <p:sp>
        <p:nvSpPr>
          <p:cNvPr id="83" name="Rounded Rectangle 82">
            <a:extLst>
              <a:ext uri="{FF2B5EF4-FFF2-40B4-BE49-F238E27FC236}">
                <a16:creationId xmlns:a16="http://schemas.microsoft.com/office/drawing/2014/main" id="{56FD8DB2-18CD-0BA4-38D4-8E71B23E6BD8}"/>
              </a:ext>
            </a:extLst>
          </p:cNvPr>
          <p:cNvSpPr/>
          <p:nvPr/>
        </p:nvSpPr>
        <p:spPr>
          <a:xfrm>
            <a:off x="4767913" y="2003434"/>
            <a:ext cx="1635621" cy="175518"/>
          </a:xfrm>
          <a:prstGeom prst="roundRect">
            <a:avLst>
              <a:gd name="adj" fmla="val 50000"/>
            </a:avLst>
          </a:prstGeom>
          <a:solidFill>
            <a:schemeClr val="accent6"/>
          </a:solidFill>
          <a:ln w="12700">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GB" sz="950" noProof="0" dirty="0">
                <a:latin typeface="Arial" panose="020B0604020202020204" pitchFamily="34" charset="0"/>
                <a:cs typeface="Arial" panose="020B0604020202020204" pitchFamily="34" charset="0"/>
              </a:rPr>
              <a:t>Does not contain antibiotics</a:t>
            </a:r>
          </a:p>
        </p:txBody>
      </p:sp>
      <p:sp>
        <p:nvSpPr>
          <p:cNvPr id="84" name="Freeform 83">
            <a:extLst>
              <a:ext uri="{FF2B5EF4-FFF2-40B4-BE49-F238E27FC236}">
                <a16:creationId xmlns:a16="http://schemas.microsoft.com/office/drawing/2014/main" id="{2545DCAD-6018-5F6A-C57B-AE09F8026C4A}"/>
              </a:ext>
            </a:extLst>
          </p:cNvPr>
          <p:cNvSpPr/>
          <p:nvPr/>
        </p:nvSpPr>
        <p:spPr>
          <a:xfrm>
            <a:off x="1847085" y="1959048"/>
            <a:ext cx="1107404" cy="685242"/>
          </a:xfrm>
          <a:custGeom>
            <a:avLst/>
            <a:gdLst>
              <a:gd name="connsiteX0" fmla="*/ 840579 w 1107404"/>
              <a:gd name="connsiteY0" fmla="*/ 685243 h 685242"/>
              <a:gd name="connsiteX1" fmla="*/ 0 w 1107404"/>
              <a:gd name="connsiteY1" fmla="*/ 685243 h 685242"/>
              <a:gd name="connsiteX2" fmla="*/ 0 w 1107404"/>
              <a:gd name="connsiteY2" fmla="*/ 0 h 685242"/>
              <a:gd name="connsiteX3" fmla="*/ 1107405 w 1107404"/>
              <a:gd name="connsiteY3" fmla="*/ 0 h 685242"/>
              <a:gd name="connsiteX4" fmla="*/ 840579 w 1107404"/>
              <a:gd name="connsiteY4" fmla="*/ 685243 h 685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7404" h="685242">
                <a:moveTo>
                  <a:pt x="840579" y="685243"/>
                </a:moveTo>
                <a:lnTo>
                  <a:pt x="0" y="685243"/>
                </a:lnTo>
                <a:lnTo>
                  <a:pt x="0" y="0"/>
                </a:lnTo>
                <a:lnTo>
                  <a:pt x="1107405" y="0"/>
                </a:lnTo>
                <a:lnTo>
                  <a:pt x="840579" y="685243"/>
                </a:lnTo>
                <a:close/>
              </a:path>
            </a:pathLst>
          </a:custGeom>
          <a:solidFill>
            <a:schemeClr val="accent1">
              <a:lumMod val="20000"/>
              <a:lumOff val="80000"/>
            </a:schemeClr>
          </a:solidFill>
          <a:ln w="0" cap="flat">
            <a:noFill/>
            <a:prstDash val="solid"/>
            <a:miter/>
          </a:ln>
        </p:spPr>
        <p:txBody>
          <a:bodyPr rtlCol="0" anchor="ctr"/>
          <a:lstStyle/>
          <a:p>
            <a:endParaRPr lang="en-GB" noProof="0" dirty="0"/>
          </a:p>
        </p:txBody>
      </p:sp>
      <p:sp>
        <p:nvSpPr>
          <p:cNvPr id="85" name="Freeform 84">
            <a:extLst>
              <a:ext uri="{FF2B5EF4-FFF2-40B4-BE49-F238E27FC236}">
                <a16:creationId xmlns:a16="http://schemas.microsoft.com/office/drawing/2014/main" id="{98EBA80D-FA80-A759-0928-79F98669EDD7}"/>
              </a:ext>
            </a:extLst>
          </p:cNvPr>
          <p:cNvSpPr/>
          <p:nvPr/>
        </p:nvSpPr>
        <p:spPr>
          <a:xfrm>
            <a:off x="2705529" y="1959048"/>
            <a:ext cx="1227450" cy="685242"/>
          </a:xfrm>
          <a:custGeom>
            <a:avLst/>
            <a:gdLst>
              <a:gd name="connsiteX0" fmla="*/ 269525 w 1227450"/>
              <a:gd name="connsiteY0" fmla="*/ 0 h 685242"/>
              <a:gd name="connsiteX1" fmla="*/ 1227451 w 1227450"/>
              <a:gd name="connsiteY1" fmla="*/ 0 h 685242"/>
              <a:gd name="connsiteX2" fmla="*/ 1227451 w 1227450"/>
              <a:gd name="connsiteY2" fmla="*/ 685243 h 685242"/>
              <a:gd name="connsiteX3" fmla="*/ 0 w 1227450"/>
              <a:gd name="connsiteY3" fmla="*/ 685243 h 685242"/>
              <a:gd name="connsiteX4" fmla="*/ 269525 w 1227450"/>
              <a:gd name="connsiteY4" fmla="*/ 0 h 685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7450" h="685242">
                <a:moveTo>
                  <a:pt x="269525" y="0"/>
                </a:moveTo>
                <a:lnTo>
                  <a:pt x="1227451" y="0"/>
                </a:lnTo>
                <a:lnTo>
                  <a:pt x="1227451" y="685243"/>
                </a:lnTo>
                <a:lnTo>
                  <a:pt x="0" y="685243"/>
                </a:lnTo>
                <a:lnTo>
                  <a:pt x="269525" y="0"/>
                </a:lnTo>
                <a:close/>
              </a:path>
            </a:pathLst>
          </a:custGeom>
          <a:solidFill>
            <a:schemeClr val="tx2">
              <a:lumMod val="20000"/>
              <a:lumOff val="80000"/>
            </a:schemeClr>
          </a:solidFill>
          <a:ln w="0" cap="flat">
            <a:noFill/>
            <a:prstDash val="solid"/>
            <a:miter/>
          </a:ln>
        </p:spPr>
        <p:txBody>
          <a:bodyPr rtlCol="0" anchor="ctr"/>
          <a:lstStyle/>
          <a:p>
            <a:endParaRPr lang="en-GB" noProof="0" dirty="0"/>
          </a:p>
        </p:txBody>
      </p:sp>
      <p:sp>
        <p:nvSpPr>
          <p:cNvPr id="86" name="Freeform 85">
            <a:extLst>
              <a:ext uri="{FF2B5EF4-FFF2-40B4-BE49-F238E27FC236}">
                <a16:creationId xmlns:a16="http://schemas.microsoft.com/office/drawing/2014/main" id="{E12F7F0F-E39C-4E5F-F0BA-B498B66AF2EA}"/>
              </a:ext>
            </a:extLst>
          </p:cNvPr>
          <p:cNvSpPr/>
          <p:nvPr/>
        </p:nvSpPr>
        <p:spPr>
          <a:xfrm>
            <a:off x="766800" y="1959048"/>
            <a:ext cx="1060620" cy="685242"/>
          </a:xfrm>
          <a:custGeom>
            <a:avLst/>
            <a:gdLst>
              <a:gd name="connsiteX0" fmla="*/ 0 w 1060620"/>
              <a:gd name="connsiteY0" fmla="*/ 0 h 685242"/>
              <a:gd name="connsiteX1" fmla="*/ 1060620 w 1060620"/>
              <a:gd name="connsiteY1" fmla="*/ 0 h 685242"/>
              <a:gd name="connsiteX2" fmla="*/ 1060620 w 1060620"/>
              <a:gd name="connsiteY2" fmla="*/ 685243 h 685242"/>
              <a:gd name="connsiteX3" fmla="*/ 0 w 1060620"/>
              <a:gd name="connsiteY3" fmla="*/ 685243 h 685242"/>
            </a:gdLst>
            <a:ahLst/>
            <a:cxnLst>
              <a:cxn ang="0">
                <a:pos x="connsiteX0" y="connsiteY0"/>
              </a:cxn>
              <a:cxn ang="0">
                <a:pos x="connsiteX1" y="connsiteY1"/>
              </a:cxn>
              <a:cxn ang="0">
                <a:pos x="connsiteX2" y="connsiteY2"/>
              </a:cxn>
              <a:cxn ang="0">
                <a:pos x="connsiteX3" y="connsiteY3"/>
              </a:cxn>
            </a:cxnLst>
            <a:rect l="l" t="t" r="r" b="b"/>
            <a:pathLst>
              <a:path w="1060620" h="685242">
                <a:moveTo>
                  <a:pt x="0" y="0"/>
                </a:moveTo>
                <a:lnTo>
                  <a:pt x="1060620" y="0"/>
                </a:lnTo>
                <a:lnTo>
                  <a:pt x="1060620" y="685243"/>
                </a:lnTo>
                <a:lnTo>
                  <a:pt x="0" y="685243"/>
                </a:lnTo>
                <a:close/>
              </a:path>
            </a:pathLst>
          </a:custGeom>
          <a:solidFill>
            <a:srgbClr val="CCCCCC"/>
          </a:solidFill>
          <a:ln w="0" cap="flat">
            <a:noFill/>
            <a:prstDash val="solid"/>
            <a:miter/>
          </a:ln>
        </p:spPr>
        <p:txBody>
          <a:bodyPr rtlCol="0" anchor="ctr"/>
          <a:lstStyle/>
          <a:p>
            <a:endParaRPr lang="en-GB" noProof="0" dirty="0"/>
          </a:p>
        </p:txBody>
      </p:sp>
      <p:sp>
        <p:nvSpPr>
          <p:cNvPr id="87" name="Freeform 86">
            <a:extLst>
              <a:ext uri="{FF2B5EF4-FFF2-40B4-BE49-F238E27FC236}">
                <a16:creationId xmlns:a16="http://schemas.microsoft.com/office/drawing/2014/main" id="{4C11AD63-337B-C45B-3086-483CA82DAA99}"/>
              </a:ext>
            </a:extLst>
          </p:cNvPr>
          <p:cNvSpPr/>
          <p:nvPr/>
        </p:nvSpPr>
        <p:spPr>
          <a:xfrm>
            <a:off x="3951325" y="1959048"/>
            <a:ext cx="4813055" cy="1188000"/>
          </a:xfrm>
          <a:custGeom>
            <a:avLst/>
            <a:gdLst>
              <a:gd name="connsiteX0" fmla="*/ 0 w 4176031"/>
              <a:gd name="connsiteY0" fmla="*/ 0 h 685242"/>
              <a:gd name="connsiteX1" fmla="*/ 4176031 w 4176031"/>
              <a:gd name="connsiteY1" fmla="*/ 0 h 685242"/>
              <a:gd name="connsiteX2" fmla="*/ 4176031 w 4176031"/>
              <a:gd name="connsiteY2" fmla="*/ 685243 h 685242"/>
              <a:gd name="connsiteX3" fmla="*/ 0 w 4176031"/>
              <a:gd name="connsiteY3" fmla="*/ 685243 h 685242"/>
            </a:gdLst>
            <a:ahLst/>
            <a:cxnLst>
              <a:cxn ang="0">
                <a:pos x="connsiteX0" y="connsiteY0"/>
              </a:cxn>
              <a:cxn ang="0">
                <a:pos x="connsiteX1" y="connsiteY1"/>
              </a:cxn>
              <a:cxn ang="0">
                <a:pos x="connsiteX2" y="connsiteY2"/>
              </a:cxn>
              <a:cxn ang="0">
                <a:pos x="connsiteX3" y="connsiteY3"/>
              </a:cxn>
            </a:cxnLst>
            <a:rect l="l" t="t" r="r" b="b"/>
            <a:pathLst>
              <a:path w="4176031" h="685242">
                <a:moveTo>
                  <a:pt x="0" y="0"/>
                </a:moveTo>
                <a:lnTo>
                  <a:pt x="4176031" y="0"/>
                </a:lnTo>
                <a:lnTo>
                  <a:pt x="4176031" y="685243"/>
                </a:lnTo>
                <a:lnTo>
                  <a:pt x="0" y="685243"/>
                </a:lnTo>
                <a:close/>
              </a:path>
            </a:pathLst>
          </a:custGeom>
          <a:solidFill>
            <a:srgbClr val="CCCCCC"/>
          </a:solidFill>
          <a:ln w="0" cap="flat">
            <a:noFill/>
            <a:prstDash val="solid"/>
            <a:miter/>
          </a:ln>
        </p:spPr>
        <p:txBody>
          <a:bodyPr rtlCol="0" anchor="ctr"/>
          <a:lstStyle/>
          <a:p>
            <a:endParaRPr lang="en-GB" noProof="0" dirty="0"/>
          </a:p>
        </p:txBody>
      </p:sp>
      <p:sp>
        <p:nvSpPr>
          <p:cNvPr id="89" name="Freeform 88">
            <a:extLst>
              <a:ext uri="{FF2B5EF4-FFF2-40B4-BE49-F238E27FC236}">
                <a16:creationId xmlns:a16="http://schemas.microsoft.com/office/drawing/2014/main" id="{CF0F4DC8-DCE3-3D29-9F67-640EB2500938}"/>
              </a:ext>
            </a:extLst>
          </p:cNvPr>
          <p:cNvSpPr/>
          <p:nvPr/>
        </p:nvSpPr>
        <p:spPr>
          <a:xfrm>
            <a:off x="4375890" y="1959048"/>
            <a:ext cx="194207" cy="1188000"/>
          </a:xfrm>
          <a:custGeom>
            <a:avLst/>
            <a:gdLst>
              <a:gd name="connsiteX0" fmla="*/ 0 w 194207"/>
              <a:gd name="connsiteY0" fmla="*/ 0 h 685242"/>
              <a:gd name="connsiteX1" fmla="*/ 194207 w 194207"/>
              <a:gd name="connsiteY1" fmla="*/ 0 h 685242"/>
              <a:gd name="connsiteX2" fmla="*/ 194207 w 194207"/>
              <a:gd name="connsiteY2" fmla="*/ 685243 h 685242"/>
              <a:gd name="connsiteX3" fmla="*/ 0 w 194207"/>
              <a:gd name="connsiteY3" fmla="*/ 685243 h 685242"/>
            </a:gdLst>
            <a:ahLst/>
            <a:cxnLst>
              <a:cxn ang="0">
                <a:pos x="connsiteX0" y="connsiteY0"/>
              </a:cxn>
              <a:cxn ang="0">
                <a:pos x="connsiteX1" y="connsiteY1"/>
              </a:cxn>
              <a:cxn ang="0">
                <a:pos x="connsiteX2" y="connsiteY2"/>
              </a:cxn>
              <a:cxn ang="0">
                <a:pos x="connsiteX3" y="connsiteY3"/>
              </a:cxn>
            </a:cxnLst>
            <a:rect l="l" t="t" r="r" b="b"/>
            <a:pathLst>
              <a:path w="194207" h="685242">
                <a:moveTo>
                  <a:pt x="0" y="0"/>
                </a:moveTo>
                <a:lnTo>
                  <a:pt x="194207" y="0"/>
                </a:lnTo>
                <a:lnTo>
                  <a:pt x="194207" y="685243"/>
                </a:lnTo>
                <a:lnTo>
                  <a:pt x="0" y="685243"/>
                </a:lnTo>
                <a:close/>
              </a:path>
            </a:pathLst>
          </a:custGeom>
          <a:solidFill>
            <a:srgbClr val="C1272D"/>
          </a:solidFill>
          <a:ln w="0" cap="flat">
            <a:noFill/>
            <a:prstDash val="solid"/>
            <a:miter/>
          </a:ln>
        </p:spPr>
        <p:txBody>
          <a:bodyPr rtlCol="0" anchor="ctr"/>
          <a:lstStyle/>
          <a:p>
            <a:endParaRPr lang="en-GB" noProof="0" dirty="0"/>
          </a:p>
        </p:txBody>
      </p:sp>
      <p:sp>
        <p:nvSpPr>
          <p:cNvPr id="90" name="Freeform 89">
            <a:extLst>
              <a:ext uri="{FF2B5EF4-FFF2-40B4-BE49-F238E27FC236}">
                <a16:creationId xmlns:a16="http://schemas.microsoft.com/office/drawing/2014/main" id="{D11E3207-BF48-FE93-5B58-8DD57811AD86}"/>
              </a:ext>
            </a:extLst>
          </p:cNvPr>
          <p:cNvSpPr/>
          <p:nvPr/>
        </p:nvSpPr>
        <p:spPr>
          <a:xfrm>
            <a:off x="4163303" y="1959048"/>
            <a:ext cx="194207" cy="1188000"/>
          </a:xfrm>
          <a:custGeom>
            <a:avLst/>
            <a:gdLst>
              <a:gd name="connsiteX0" fmla="*/ 0 w 194207"/>
              <a:gd name="connsiteY0" fmla="*/ 0 h 685242"/>
              <a:gd name="connsiteX1" fmla="*/ 194207 w 194207"/>
              <a:gd name="connsiteY1" fmla="*/ 0 h 685242"/>
              <a:gd name="connsiteX2" fmla="*/ 194207 w 194207"/>
              <a:gd name="connsiteY2" fmla="*/ 685243 h 685242"/>
              <a:gd name="connsiteX3" fmla="*/ 0 w 194207"/>
              <a:gd name="connsiteY3" fmla="*/ 685243 h 685242"/>
            </a:gdLst>
            <a:ahLst/>
            <a:cxnLst>
              <a:cxn ang="0">
                <a:pos x="connsiteX0" y="connsiteY0"/>
              </a:cxn>
              <a:cxn ang="0">
                <a:pos x="connsiteX1" y="connsiteY1"/>
              </a:cxn>
              <a:cxn ang="0">
                <a:pos x="connsiteX2" y="connsiteY2"/>
              </a:cxn>
              <a:cxn ang="0">
                <a:pos x="connsiteX3" y="connsiteY3"/>
              </a:cxn>
            </a:cxnLst>
            <a:rect l="l" t="t" r="r" b="b"/>
            <a:pathLst>
              <a:path w="194207" h="685242">
                <a:moveTo>
                  <a:pt x="0" y="0"/>
                </a:moveTo>
                <a:lnTo>
                  <a:pt x="194207" y="0"/>
                </a:lnTo>
                <a:lnTo>
                  <a:pt x="194207" y="685243"/>
                </a:lnTo>
                <a:lnTo>
                  <a:pt x="0" y="685243"/>
                </a:lnTo>
                <a:close/>
              </a:path>
            </a:pathLst>
          </a:custGeom>
          <a:solidFill>
            <a:srgbClr val="F15A24"/>
          </a:solidFill>
          <a:ln w="0" cap="flat">
            <a:noFill/>
            <a:prstDash val="solid"/>
            <a:miter/>
          </a:ln>
        </p:spPr>
        <p:txBody>
          <a:bodyPr rtlCol="0" anchor="ctr"/>
          <a:lstStyle/>
          <a:p>
            <a:endParaRPr lang="en-GB" noProof="0" dirty="0"/>
          </a:p>
        </p:txBody>
      </p:sp>
      <p:sp>
        <p:nvSpPr>
          <p:cNvPr id="99" name="Rounded Rectangle 98">
            <a:extLst>
              <a:ext uri="{FF2B5EF4-FFF2-40B4-BE49-F238E27FC236}">
                <a16:creationId xmlns:a16="http://schemas.microsoft.com/office/drawing/2014/main" id="{3E8F7DE2-408D-393C-17BB-3546AC8916E1}"/>
              </a:ext>
            </a:extLst>
          </p:cNvPr>
          <p:cNvSpPr/>
          <p:nvPr/>
        </p:nvSpPr>
        <p:spPr>
          <a:xfrm>
            <a:off x="6806263" y="2011381"/>
            <a:ext cx="854571" cy="175518"/>
          </a:xfrm>
          <a:prstGeom prst="roundRect">
            <a:avLst>
              <a:gd name="adj" fmla="val 50000"/>
            </a:avLst>
          </a:prstGeom>
          <a:solidFill>
            <a:schemeClr val="tx2"/>
          </a:solidFill>
          <a:ln w="12700">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GB" sz="950" noProof="0" dirty="0">
                <a:latin typeface="Arial" panose="020B0604020202020204" pitchFamily="34" charset="0"/>
                <a:cs typeface="Arial" panose="020B0604020202020204" pitchFamily="34" charset="0"/>
              </a:rPr>
              <a:t>Skin irritation</a:t>
            </a:r>
          </a:p>
        </p:txBody>
      </p:sp>
      <p:sp>
        <p:nvSpPr>
          <p:cNvPr id="101" name="Rounded Rectangle 100">
            <a:extLst>
              <a:ext uri="{FF2B5EF4-FFF2-40B4-BE49-F238E27FC236}">
                <a16:creationId xmlns:a16="http://schemas.microsoft.com/office/drawing/2014/main" id="{4A52BD70-34B5-12B6-FF8F-DE09748BF6B6}"/>
              </a:ext>
            </a:extLst>
          </p:cNvPr>
          <p:cNvSpPr/>
          <p:nvPr/>
        </p:nvSpPr>
        <p:spPr>
          <a:xfrm>
            <a:off x="6806263" y="2435029"/>
            <a:ext cx="1634058" cy="175518"/>
          </a:xfrm>
          <a:prstGeom prst="roundRect">
            <a:avLst>
              <a:gd name="adj" fmla="val 50000"/>
            </a:avLst>
          </a:prstGeom>
          <a:solidFill>
            <a:schemeClr val="tx2"/>
          </a:solidFill>
          <a:ln w="12700">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GB" sz="950" noProof="0" dirty="0">
                <a:latin typeface="Arial" panose="020B0604020202020204" pitchFamily="34" charset="0"/>
                <a:cs typeface="Arial" panose="020B0604020202020204" pitchFamily="34" charset="0"/>
              </a:rPr>
              <a:t>Bleaching of hair and fabrics</a:t>
            </a:r>
          </a:p>
        </p:txBody>
      </p:sp>
      <p:sp>
        <p:nvSpPr>
          <p:cNvPr id="103" name="TextBox 102">
            <a:extLst>
              <a:ext uri="{FF2B5EF4-FFF2-40B4-BE49-F238E27FC236}">
                <a16:creationId xmlns:a16="http://schemas.microsoft.com/office/drawing/2014/main" id="{9F60F726-5F88-40AE-08A9-0DB140252798}"/>
              </a:ext>
            </a:extLst>
          </p:cNvPr>
          <p:cNvSpPr txBox="1"/>
          <p:nvPr/>
        </p:nvSpPr>
        <p:spPr>
          <a:xfrm rot="16200000">
            <a:off x="3665439" y="2476103"/>
            <a:ext cx="1188000" cy="153888"/>
          </a:xfrm>
          <a:prstGeom prst="rect">
            <a:avLst/>
          </a:prstGeom>
          <a:noFill/>
        </p:spPr>
        <p:txBody>
          <a:bodyPr wrap="square" lIns="0" tIns="0" rIns="0" bIns="0" rtlCol="0">
            <a:spAutoFit/>
          </a:bodyPr>
          <a:lstStyle/>
          <a:p>
            <a:pPr algn="ctr"/>
            <a:r>
              <a:rPr lang="en-GB" sz="1000" noProof="0" dirty="0">
                <a:solidFill>
                  <a:schemeClr val="bg1"/>
                </a:solidFill>
                <a:latin typeface="Arial" panose="020B0604020202020204" pitchFamily="34" charset="0"/>
                <a:ea typeface="Aileron" charset="0"/>
                <a:cs typeface="Arial" panose="020B0604020202020204" pitchFamily="34" charset="0"/>
              </a:rPr>
              <a:t>Moderate</a:t>
            </a:r>
          </a:p>
        </p:txBody>
      </p:sp>
      <p:sp>
        <p:nvSpPr>
          <p:cNvPr id="104" name="TextBox 103">
            <a:extLst>
              <a:ext uri="{FF2B5EF4-FFF2-40B4-BE49-F238E27FC236}">
                <a16:creationId xmlns:a16="http://schemas.microsoft.com/office/drawing/2014/main" id="{99D19ACF-FFCB-75FF-DEE0-BDC5A7E50C5F}"/>
              </a:ext>
            </a:extLst>
          </p:cNvPr>
          <p:cNvSpPr txBox="1"/>
          <p:nvPr/>
        </p:nvSpPr>
        <p:spPr>
          <a:xfrm rot="16200000">
            <a:off x="3875164" y="2476103"/>
            <a:ext cx="1188000" cy="153888"/>
          </a:xfrm>
          <a:prstGeom prst="rect">
            <a:avLst/>
          </a:prstGeom>
          <a:noFill/>
        </p:spPr>
        <p:txBody>
          <a:bodyPr wrap="square" lIns="0" tIns="0" rIns="0" bIns="0" rtlCol="0">
            <a:spAutoFit/>
          </a:bodyPr>
          <a:lstStyle/>
          <a:p>
            <a:pPr algn="ctr"/>
            <a:r>
              <a:rPr lang="en-GB" sz="1000" noProof="0" dirty="0">
                <a:solidFill>
                  <a:schemeClr val="bg1"/>
                </a:solidFill>
                <a:latin typeface="Arial" panose="020B0604020202020204" pitchFamily="34" charset="0"/>
                <a:ea typeface="Aileron" charset="0"/>
                <a:cs typeface="Arial" panose="020B0604020202020204" pitchFamily="34" charset="0"/>
              </a:rPr>
              <a:t>Severe</a:t>
            </a:r>
          </a:p>
        </p:txBody>
      </p:sp>
      <p:sp>
        <p:nvSpPr>
          <p:cNvPr id="105" name="TextBox 104">
            <a:extLst>
              <a:ext uri="{FF2B5EF4-FFF2-40B4-BE49-F238E27FC236}">
                <a16:creationId xmlns:a16="http://schemas.microsoft.com/office/drawing/2014/main" id="{2DA9080A-53BB-C9EB-B47B-0CD138A4CF63}"/>
              </a:ext>
            </a:extLst>
          </p:cNvPr>
          <p:cNvSpPr txBox="1"/>
          <p:nvPr/>
        </p:nvSpPr>
        <p:spPr>
          <a:xfrm>
            <a:off x="2995777" y="2153247"/>
            <a:ext cx="639420" cy="307777"/>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     Benzoyl</a:t>
            </a:r>
          </a:p>
          <a:p>
            <a:pPr algn="ctr"/>
            <a:r>
              <a:rPr lang="en-GB" sz="1000" noProof="0" dirty="0">
                <a:latin typeface="Arial" panose="020B0604020202020204" pitchFamily="34" charset="0"/>
                <a:ea typeface="Aileron" charset="0"/>
                <a:cs typeface="Arial" panose="020B0604020202020204" pitchFamily="34" charset="0"/>
              </a:rPr>
              <a:t>peroxide</a:t>
            </a:r>
          </a:p>
        </p:txBody>
      </p:sp>
      <p:sp>
        <p:nvSpPr>
          <p:cNvPr id="106" name="TextBox 105">
            <a:extLst>
              <a:ext uri="{FF2B5EF4-FFF2-40B4-BE49-F238E27FC236}">
                <a16:creationId xmlns:a16="http://schemas.microsoft.com/office/drawing/2014/main" id="{39E47A88-DD8F-9C91-47B7-F98E5F60BE54}"/>
              </a:ext>
            </a:extLst>
          </p:cNvPr>
          <p:cNvSpPr txBox="1"/>
          <p:nvPr/>
        </p:nvSpPr>
        <p:spPr>
          <a:xfrm>
            <a:off x="1959806" y="2253081"/>
            <a:ext cx="639420"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Adapalene</a:t>
            </a:r>
          </a:p>
        </p:txBody>
      </p:sp>
      <p:sp>
        <p:nvSpPr>
          <p:cNvPr id="107" name="TextBox 106">
            <a:extLst>
              <a:ext uri="{FF2B5EF4-FFF2-40B4-BE49-F238E27FC236}">
                <a16:creationId xmlns:a16="http://schemas.microsoft.com/office/drawing/2014/main" id="{C96C22BF-D7BA-FDDE-AFE4-22268706F8C5}"/>
              </a:ext>
            </a:extLst>
          </p:cNvPr>
          <p:cNvSpPr txBox="1"/>
          <p:nvPr/>
        </p:nvSpPr>
        <p:spPr>
          <a:xfrm>
            <a:off x="807473" y="2153247"/>
            <a:ext cx="977124" cy="307777"/>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Topical fixed</a:t>
            </a:r>
          </a:p>
          <a:p>
            <a:pPr algn="ctr"/>
            <a:r>
              <a:rPr lang="en-GB" sz="1000" noProof="0" dirty="0">
                <a:latin typeface="Arial" panose="020B0604020202020204" pitchFamily="34" charset="0"/>
                <a:ea typeface="Aileron" charset="0"/>
                <a:cs typeface="Arial" panose="020B0604020202020204" pitchFamily="34" charset="0"/>
              </a:rPr>
              <a:t>combination</a:t>
            </a:r>
          </a:p>
        </p:txBody>
      </p:sp>
      <p:grpSp>
        <p:nvGrpSpPr>
          <p:cNvPr id="116" name="Group 115">
            <a:extLst>
              <a:ext uri="{FF2B5EF4-FFF2-40B4-BE49-F238E27FC236}">
                <a16:creationId xmlns:a16="http://schemas.microsoft.com/office/drawing/2014/main" id="{70E9C9B4-2CF4-DE16-7A2E-202246502C68}"/>
              </a:ext>
            </a:extLst>
          </p:cNvPr>
          <p:cNvGrpSpPr/>
          <p:nvPr/>
        </p:nvGrpSpPr>
        <p:grpSpPr>
          <a:xfrm>
            <a:off x="8027155" y="2052508"/>
            <a:ext cx="279355" cy="279355"/>
            <a:chOff x="9672536" y="3895582"/>
            <a:chExt cx="279355" cy="279355"/>
          </a:xfrm>
        </p:grpSpPr>
        <p:sp>
          <p:nvSpPr>
            <p:cNvPr id="117" name="Oval 116">
              <a:extLst>
                <a:ext uri="{FF2B5EF4-FFF2-40B4-BE49-F238E27FC236}">
                  <a16:creationId xmlns:a16="http://schemas.microsoft.com/office/drawing/2014/main" id="{55113F58-48A6-6FA9-C7F8-4FB678D7B89E}"/>
                </a:ext>
              </a:extLst>
            </p:cNvPr>
            <p:cNvSpPr/>
            <p:nvPr/>
          </p:nvSpPr>
          <p:spPr>
            <a:xfrm>
              <a:off x="9672536" y="3895582"/>
              <a:ext cx="279355" cy="279355"/>
            </a:xfrm>
            <a:prstGeom prst="ellipse">
              <a:avLst/>
            </a:prstGeom>
            <a:solidFill>
              <a:schemeClr val="bg1"/>
            </a:solidFill>
            <a:ln w="254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grpSp>
          <p:nvGrpSpPr>
            <p:cNvPr id="118" name="Group 117">
              <a:extLst>
                <a:ext uri="{FF2B5EF4-FFF2-40B4-BE49-F238E27FC236}">
                  <a16:creationId xmlns:a16="http://schemas.microsoft.com/office/drawing/2014/main" id="{64A82DE3-CA85-C9E9-AFB0-9788EF061CD7}"/>
                </a:ext>
              </a:extLst>
            </p:cNvPr>
            <p:cNvGrpSpPr/>
            <p:nvPr/>
          </p:nvGrpSpPr>
          <p:grpSpPr>
            <a:xfrm>
              <a:off x="9738210" y="3919217"/>
              <a:ext cx="132607" cy="244273"/>
              <a:chOff x="9138804" y="2111131"/>
              <a:chExt cx="168041" cy="309544"/>
            </a:xfrm>
          </p:grpSpPr>
          <p:sp>
            <p:nvSpPr>
              <p:cNvPr id="120" name="Freeform 119">
                <a:extLst>
                  <a:ext uri="{FF2B5EF4-FFF2-40B4-BE49-F238E27FC236}">
                    <a16:creationId xmlns:a16="http://schemas.microsoft.com/office/drawing/2014/main" id="{EEF4A4EB-3FA3-A155-7493-4A8802D5F156}"/>
                  </a:ext>
                </a:extLst>
              </p:cNvPr>
              <p:cNvSpPr/>
              <p:nvPr/>
            </p:nvSpPr>
            <p:spPr>
              <a:xfrm>
                <a:off x="9160568" y="2134735"/>
                <a:ext cx="146277" cy="285882"/>
              </a:xfrm>
              <a:custGeom>
                <a:avLst/>
                <a:gdLst>
                  <a:gd name="connsiteX0" fmla="*/ 38572 w 146277"/>
                  <a:gd name="connsiteY0" fmla="*/ 192790 h 285882"/>
                  <a:gd name="connsiteX1" fmla="*/ 43515 w 146277"/>
                  <a:gd name="connsiteY1" fmla="*/ 215696 h 285882"/>
                  <a:gd name="connsiteX2" fmla="*/ 70994 w 146277"/>
                  <a:gd name="connsiteY2" fmla="*/ 249747 h 285882"/>
                  <a:gd name="connsiteX3" fmla="*/ 91778 w 146277"/>
                  <a:gd name="connsiteY3" fmla="*/ 268641 h 285882"/>
                  <a:gd name="connsiteX4" fmla="*/ 107127 w 146277"/>
                  <a:gd name="connsiteY4" fmla="*/ 263255 h 285882"/>
                  <a:gd name="connsiteX5" fmla="*/ 117957 w 146277"/>
                  <a:gd name="connsiteY5" fmla="*/ 262060 h 285882"/>
                  <a:gd name="connsiteX6" fmla="*/ 126856 w 146277"/>
                  <a:gd name="connsiteY6" fmla="*/ 264093 h 285882"/>
                  <a:gd name="connsiteX7" fmla="*/ 126897 w 146277"/>
                  <a:gd name="connsiteY7" fmla="*/ 264093 h 285882"/>
                  <a:gd name="connsiteX8" fmla="*/ 131799 w 146277"/>
                  <a:gd name="connsiteY8" fmla="*/ 262156 h 285882"/>
                  <a:gd name="connsiteX9" fmla="*/ 133511 w 146277"/>
                  <a:gd name="connsiteY9" fmla="*/ 261317 h 285882"/>
                  <a:gd name="connsiteX10" fmla="*/ 146052 w 146277"/>
                  <a:gd name="connsiteY10" fmla="*/ 223955 h 285882"/>
                  <a:gd name="connsiteX11" fmla="*/ 142027 w 146277"/>
                  <a:gd name="connsiteY11" fmla="*/ 194123 h 285882"/>
                  <a:gd name="connsiteX12" fmla="*/ 125651 w 146277"/>
                  <a:gd name="connsiteY12" fmla="*/ 167382 h 285882"/>
                  <a:gd name="connsiteX13" fmla="*/ 125159 w 146277"/>
                  <a:gd name="connsiteY13" fmla="*/ 162628 h 285882"/>
                  <a:gd name="connsiteX14" fmla="*/ 130622 w 146277"/>
                  <a:gd name="connsiteY14" fmla="*/ 137481 h 285882"/>
                  <a:gd name="connsiteX15" fmla="*/ 115205 w 146277"/>
                  <a:gd name="connsiteY15" fmla="*/ 115001 h 285882"/>
                  <a:gd name="connsiteX16" fmla="*/ 104963 w 146277"/>
                  <a:gd name="connsiteY16" fmla="*/ 99844 h 285882"/>
                  <a:gd name="connsiteX17" fmla="*/ 91887 w 146277"/>
                  <a:gd name="connsiteY17" fmla="*/ 92286 h 285882"/>
                  <a:gd name="connsiteX18" fmla="*/ 77169 w 146277"/>
                  <a:gd name="connsiteY18" fmla="*/ 82819 h 285882"/>
                  <a:gd name="connsiteX19" fmla="*/ 75307 w 146277"/>
                  <a:gd name="connsiteY19" fmla="*/ 67483 h 285882"/>
                  <a:gd name="connsiteX20" fmla="*/ 76074 w 146277"/>
                  <a:gd name="connsiteY20" fmla="*/ 61822 h 285882"/>
                  <a:gd name="connsiteX21" fmla="*/ 67831 w 146277"/>
                  <a:gd name="connsiteY21" fmla="*/ 56820 h 285882"/>
                  <a:gd name="connsiteX22" fmla="*/ 68105 w 146277"/>
                  <a:gd name="connsiteY22" fmla="*/ 51612 h 285882"/>
                  <a:gd name="connsiteX23" fmla="*/ 73294 w 146277"/>
                  <a:gd name="connsiteY23" fmla="*/ 51887 h 285882"/>
                  <a:gd name="connsiteX24" fmla="*/ 96639 w 146277"/>
                  <a:gd name="connsiteY24" fmla="*/ 57658 h 285882"/>
                  <a:gd name="connsiteX25" fmla="*/ 100144 w 146277"/>
                  <a:gd name="connsiteY25" fmla="*/ 54772 h 285882"/>
                  <a:gd name="connsiteX26" fmla="*/ 102910 w 146277"/>
                  <a:gd name="connsiteY26" fmla="*/ 38242 h 285882"/>
                  <a:gd name="connsiteX27" fmla="*/ 102910 w 146277"/>
                  <a:gd name="connsiteY27" fmla="*/ 38173 h 285882"/>
                  <a:gd name="connsiteX28" fmla="*/ 102910 w 146277"/>
                  <a:gd name="connsiteY28" fmla="*/ 38035 h 285882"/>
                  <a:gd name="connsiteX29" fmla="*/ 102951 w 146277"/>
                  <a:gd name="connsiteY29" fmla="*/ 37829 h 285882"/>
                  <a:gd name="connsiteX30" fmla="*/ 102951 w 146277"/>
                  <a:gd name="connsiteY30" fmla="*/ 37720 h 285882"/>
                  <a:gd name="connsiteX31" fmla="*/ 103060 w 146277"/>
                  <a:gd name="connsiteY31" fmla="*/ 37445 h 285882"/>
                  <a:gd name="connsiteX32" fmla="*/ 103129 w 146277"/>
                  <a:gd name="connsiteY32" fmla="*/ 37335 h 285882"/>
                  <a:gd name="connsiteX33" fmla="*/ 103197 w 146277"/>
                  <a:gd name="connsiteY33" fmla="*/ 37156 h 285882"/>
                  <a:gd name="connsiteX34" fmla="*/ 103265 w 146277"/>
                  <a:gd name="connsiteY34" fmla="*/ 37046 h 285882"/>
                  <a:gd name="connsiteX35" fmla="*/ 103375 w 146277"/>
                  <a:gd name="connsiteY35" fmla="*/ 36868 h 285882"/>
                  <a:gd name="connsiteX36" fmla="*/ 103443 w 146277"/>
                  <a:gd name="connsiteY36" fmla="*/ 36799 h 285882"/>
                  <a:gd name="connsiteX37" fmla="*/ 103621 w 146277"/>
                  <a:gd name="connsiteY37" fmla="*/ 36552 h 285882"/>
                  <a:gd name="connsiteX38" fmla="*/ 103690 w 146277"/>
                  <a:gd name="connsiteY38" fmla="*/ 36483 h 285882"/>
                  <a:gd name="connsiteX39" fmla="*/ 103800 w 146277"/>
                  <a:gd name="connsiteY39" fmla="*/ 36346 h 285882"/>
                  <a:gd name="connsiteX40" fmla="*/ 107935 w 146277"/>
                  <a:gd name="connsiteY40" fmla="*/ 31907 h 285882"/>
                  <a:gd name="connsiteX41" fmla="*/ 102115 w 146277"/>
                  <a:gd name="connsiteY41" fmla="*/ 22439 h 285882"/>
                  <a:gd name="connsiteX42" fmla="*/ 101622 w 146277"/>
                  <a:gd name="connsiteY42" fmla="*/ 19870 h 285882"/>
                  <a:gd name="connsiteX43" fmla="*/ 98952 w 146277"/>
                  <a:gd name="connsiteY43" fmla="*/ 0 h 285882"/>
                  <a:gd name="connsiteX44" fmla="*/ 70460 w 146277"/>
                  <a:gd name="connsiteY44" fmla="*/ 15830 h 285882"/>
                  <a:gd name="connsiteX45" fmla="*/ 60328 w 146277"/>
                  <a:gd name="connsiteY45" fmla="*/ 28953 h 285882"/>
                  <a:gd name="connsiteX46" fmla="*/ 49498 w 146277"/>
                  <a:gd name="connsiteY46" fmla="*/ 67539 h 285882"/>
                  <a:gd name="connsiteX47" fmla="*/ 42351 w 146277"/>
                  <a:gd name="connsiteY47" fmla="*/ 80030 h 285882"/>
                  <a:gd name="connsiteX48" fmla="*/ 38216 w 146277"/>
                  <a:gd name="connsiteY48" fmla="*/ 88893 h 285882"/>
                  <a:gd name="connsiteX49" fmla="*/ 39229 w 146277"/>
                  <a:gd name="connsiteY49" fmla="*/ 91216 h 285882"/>
                  <a:gd name="connsiteX50" fmla="*/ 35792 w 146277"/>
                  <a:gd name="connsiteY50" fmla="*/ 95118 h 285882"/>
                  <a:gd name="connsiteX51" fmla="*/ 29768 w 146277"/>
                  <a:gd name="connsiteY51" fmla="*/ 96602 h 285882"/>
                  <a:gd name="connsiteX52" fmla="*/ 25742 w 146277"/>
                  <a:gd name="connsiteY52" fmla="*/ 98498 h 285882"/>
                  <a:gd name="connsiteX53" fmla="*/ 20758 w 146277"/>
                  <a:gd name="connsiteY53" fmla="*/ 101837 h 285882"/>
                  <a:gd name="connsiteX54" fmla="*/ 7998 w 146277"/>
                  <a:gd name="connsiteY54" fmla="*/ 124139 h 285882"/>
                  <a:gd name="connsiteX55" fmla="*/ 2 w 146277"/>
                  <a:gd name="connsiteY55" fmla="*/ 190977 h 285882"/>
                  <a:gd name="connsiteX56" fmla="*/ 7012 w 146277"/>
                  <a:gd name="connsiteY56" fmla="*/ 213911 h 285882"/>
                  <a:gd name="connsiteX57" fmla="*/ 25729 w 146277"/>
                  <a:gd name="connsiteY57" fmla="*/ 240473 h 285882"/>
                  <a:gd name="connsiteX58" fmla="*/ 63545 w 146277"/>
                  <a:gd name="connsiteY58" fmla="*/ 275018 h 285882"/>
                  <a:gd name="connsiteX59" fmla="*/ 84329 w 146277"/>
                  <a:gd name="connsiteY59" fmla="*/ 284129 h 285882"/>
                  <a:gd name="connsiteX60" fmla="*/ 136412 w 146277"/>
                  <a:gd name="connsiteY60" fmla="*/ 272943 h 285882"/>
                  <a:gd name="connsiteX61" fmla="*/ 136549 w 146277"/>
                  <a:gd name="connsiteY61" fmla="*/ 272737 h 285882"/>
                  <a:gd name="connsiteX62" fmla="*/ 138370 w 146277"/>
                  <a:gd name="connsiteY62" fmla="*/ 267145 h 285882"/>
                  <a:gd name="connsiteX63" fmla="*/ 134906 w 146277"/>
                  <a:gd name="connsiteY63" fmla="*/ 268697 h 285882"/>
                  <a:gd name="connsiteX64" fmla="*/ 125937 w 146277"/>
                  <a:gd name="connsiteY64" fmla="*/ 271336 h 285882"/>
                  <a:gd name="connsiteX65" fmla="*/ 115847 w 146277"/>
                  <a:gd name="connsiteY65" fmla="*/ 269082 h 285882"/>
                  <a:gd name="connsiteX66" fmla="*/ 110452 w 146277"/>
                  <a:gd name="connsiteY66" fmla="*/ 269687 h 285882"/>
                  <a:gd name="connsiteX67" fmla="*/ 91530 w 146277"/>
                  <a:gd name="connsiteY67" fmla="*/ 275953 h 285882"/>
                  <a:gd name="connsiteX68" fmla="*/ 91489 w 146277"/>
                  <a:gd name="connsiteY68" fmla="*/ 275953 h 285882"/>
                  <a:gd name="connsiteX69" fmla="*/ 66282 w 146277"/>
                  <a:gd name="connsiteY69" fmla="*/ 255588 h 285882"/>
                  <a:gd name="connsiteX70" fmla="*/ 37297 w 146277"/>
                  <a:gd name="connsiteY70" fmla="*/ 219805 h 285882"/>
                  <a:gd name="connsiteX71" fmla="*/ 31204 w 146277"/>
                  <a:gd name="connsiteY71" fmla="*/ 191485 h 285882"/>
                  <a:gd name="connsiteX72" fmla="*/ 45265 w 146277"/>
                  <a:gd name="connsiteY72" fmla="*/ 131573 h 285882"/>
                  <a:gd name="connsiteX73" fmla="*/ 50140 w 146277"/>
                  <a:gd name="connsiteY73" fmla="*/ 129746 h 285882"/>
                  <a:gd name="connsiteX74" fmla="*/ 51961 w 146277"/>
                  <a:gd name="connsiteY74" fmla="*/ 134638 h 285882"/>
                  <a:gd name="connsiteX75" fmla="*/ 38460 w 146277"/>
                  <a:gd name="connsiteY75" fmla="*/ 192790 h 285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46277" h="285882">
                    <a:moveTo>
                      <a:pt x="38572" y="192790"/>
                    </a:moveTo>
                    <a:cubicBezTo>
                      <a:pt x="37175" y="200814"/>
                      <a:pt x="38928" y="208935"/>
                      <a:pt x="43515" y="215696"/>
                    </a:cubicBezTo>
                    <a:cubicBezTo>
                      <a:pt x="50251" y="225576"/>
                      <a:pt x="60794" y="238630"/>
                      <a:pt x="70994" y="249747"/>
                    </a:cubicBezTo>
                    <a:cubicBezTo>
                      <a:pt x="83823" y="263681"/>
                      <a:pt x="90135" y="268147"/>
                      <a:pt x="91778" y="268641"/>
                    </a:cubicBezTo>
                    <a:cubicBezTo>
                      <a:pt x="95215" y="268600"/>
                      <a:pt x="100787" y="266635"/>
                      <a:pt x="107127" y="263255"/>
                    </a:cubicBezTo>
                    <a:cubicBezTo>
                      <a:pt x="110454" y="261455"/>
                      <a:pt x="114315" y="261043"/>
                      <a:pt x="117957" y="262060"/>
                    </a:cubicBezTo>
                    <a:cubicBezTo>
                      <a:pt x="121914" y="263186"/>
                      <a:pt x="125104" y="263887"/>
                      <a:pt x="126856" y="264093"/>
                    </a:cubicBezTo>
                    <a:lnTo>
                      <a:pt x="126897" y="264093"/>
                    </a:lnTo>
                    <a:cubicBezTo>
                      <a:pt x="127774" y="264093"/>
                      <a:pt x="130403" y="262829"/>
                      <a:pt x="131799" y="262156"/>
                    </a:cubicBezTo>
                    <a:cubicBezTo>
                      <a:pt x="132360" y="261881"/>
                      <a:pt x="132949" y="261592"/>
                      <a:pt x="133511" y="261317"/>
                    </a:cubicBezTo>
                    <a:cubicBezTo>
                      <a:pt x="140877" y="248895"/>
                      <a:pt x="145080" y="236336"/>
                      <a:pt x="146052" y="223955"/>
                    </a:cubicBezTo>
                    <a:cubicBezTo>
                      <a:pt x="146860" y="213855"/>
                      <a:pt x="145491" y="203797"/>
                      <a:pt x="142027" y="194123"/>
                    </a:cubicBezTo>
                    <a:cubicBezTo>
                      <a:pt x="136071" y="177482"/>
                      <a:pt x="125761" y="167492"/>
                      <a:pt x="125651" y="167382"/>
                    </a:cubicBezTo>
                    <a:cubicBezTo>
                      <a:pt x="124351" y="166146"/>
                      <a:pt x="124145" y="164139"/>
                      <a:pt x="125159" y="162628"/>
                    </a:cubicBezTo>
                    <a:cubicBezTo>
                      <a:pt x="128212" y="158093"/>
                      <a:pt x="135783" y="143774"/>
                      <a:pt x="130622" y="137481"/>
                    </a:cubicBezTo>
                    <a:cubicBezTo>
                      <a:pt x="126062" y="131889"/>
                      <a:pt x="120284" y="122916"/>
                      <a:pt x="115205" y="115001"/>
                    </a:cubicBezTo>
                    <a:cubicBezTo>
                      <a:pt x="111138" y="108707"/>
                      <a:pt x="107318" y="102757"/>
                      <a:pt x="104963" y="99844"/>
                    </a:cubicBezTo>
                    <a:cubicBezTo>
                      <a:pt x="102759" y="97137"/>
                      <a:pt x="96967" y="94567"/>
                      <a:pt x="91887" y="92286"/>
                    </a:cubicBezTo>
                    <a:cubicBezTo>
                      <a:pt x="85261" y="89332"/>
                      <a:pt x="79579" y="86804"/>
                      <a:pt x="77169" y="82819"/>
                    </a:cubicBezTo>
                    <a:cubicBezTo>
                      <a:pt x="75238" y="79576"/>
                      <a:pt x="74649" y="74588"/>
                      <a:pt x="75307" y="67483"/>
                    </a:cubicBezTo>
                    <a:cubicBezTo>
                      <a:pt x="75512" y="65340"/>
                      <a:pt x="75800" y="63361"/>
                      <a:pt x="76074" y="61822"/>
                    </a:cubicBezTo>
                    <a:cubicBezTo>
                      <a:pt x="72431" y="60516"/>
                      <a:pt x="69693" y="58868"/>
                      <a:pt x="67831" y="56820"/>
                    </a:cubicBezTo>
                    <a:cubicBezTo>
                      <a:pt x="66462" y="55308"/>
                      <a:pt x="66599" y="52986"/>
                      <a:pt x="68105" y="51612"/>
                    </a:cubicBezTo>
                    <a:cubicBezTo>
                      <a:pt x="69611" y="50238"/>
                      <a:pt x="71925" y="50375"/>
                      <a:pt x="73294" y="51887"/>
                    </a:cubicBezTo>
                    <a:cubicBezTo>
                      <a:pt x="76128" y="55047"/>
                      <a:pt x="84864" y="57204"/>
                      <a:pt x="96639" y="57658"/>
                    </a:cubicBezTo>
                    <a:cubicBezTo>
                      <a:pt x="98350" y="57727"/>
                      <a:pt x="99870" y="56504"/>
                      <a:pt x="100144" y="54772"/>
                    </a:cubicBezTo>
                    <a:lnTo>
                      <a:pt x="102910" y="38242"/>
                    </a:lnTo>
                    <a:lnTo>
                      <a:pt x="102910" y="38173"/>
                    </a:lnTo>
                    <a:lnTo>
                      <a:pt x="102910" y="38035"/>
                    </a:lnTo>
                    <a:cubicBezTo>
                      <a:pt x="102910" y="37967"/>
                      <a:pt x="102910" y="37898"/>
                      <a:pt x="102951" y="37829"/>
                    </a:cubicBezTo>
                    <a:lnTo>
                      <a:pt x="102951" y="37720"/>
                    </a:lnTo>
                    <a:cubicBezTo>
                      <a:pt x="102951" y="37609"/>
                      <a:pt x="103019" y="37541"/>
                      <a:pt x="103060" y="37445"/>
                    </a:cubicBezTo>
                    <a:cubicBezTo>
                      <a:pt x="103060" y="37404"/>
                      <a:pt x="103101" y="37376"/>
                      <a:pt x="103129" y="37335"/>
                    </a:cubicBezTo>
                    <a:cubicBezTo>
                      <a:pt x="103129" y="37266"/>
                      <a:pt x="103197" y="37225"/>
                      <a:pt x="103197" y="37156"/>
                    </a:cubicBezTo>
                    <a:cubicBezTo>
                      <a:pt x="103197" y="37115"/>
                      <a:pt x="103238" y="37087"/>
                      <a:pt x="103265" y="37046"/>
                    </a:cubicBezTo>
                    <a:cubicBezTo>
                      <a:pt x="103265" y="36978"/>
                      <a:pt x="103334" y="36936"/>
                      <a:pt x="103375" y="36868"/>
                    </a:cubicBezTo>
                    <a:cubicBezTo>
                      <a:pt x="103375" y="36868"/>
                      <a:pt x="103416" y="36799"/>
                      <a:pt x="103443" y="36799"/>
                    </a:cubicBezTo>
                    <a:cubicBezTo>
                      <a:pt x="103512" y="36730"/>
                      <a:pt x="103553" y="36620"/>
                      <a:pt x="103621" y="36552"/>
                    </a:cubicBezTo>
                    <a:lnTo>
                      <a:pt x="103690" y="36483"/>
                    </a:lnTo>
                    <a:cubicBezTo>
                      <a:pt x="103731" y="36442"/>
                      <a:pt x="103759" y="36414"/>
                      <a:pt x="103800" y="36346"/>
                    </a:cubicBezTo>
                    <a:lnTo>
                      <a:pt x="107935" y="31907"/>
                    </a:lnTo>
                    <a:lnTo>
                      <a:pt x="102115" y="22439"/>
                    </a:lnTo>
                    <a:cubicBezTo>
                      <a:pt x="101664" y="21670"/>
                      <a:pt x="101485" y="20749"/>
                      <a:pt x="101622" y="19870"/>
                    </a:cubicBezTo>
                    <a:cubicBezTo>
                      <a:pt x="103265" y="10306"/>
                      <a:pt x="100951" y="3682"/>
                      <a:pt x="98952" y="0"/>
                    </a:cubicBezTo>
                    <a:cubicBezTo>
                      <a:pt x="90436" y="8437"/>
                      <a:pt x="75717" y="14030"/>
                      <a:pt x="70460" y="15830"/>
                    </a:cubicBezTo>
                    <a:cubicBezTo>
                      <a:pt x="64750" y="17795"/>
                      <a:pt x="60752" y="22934"/>
                      <a:pt x="60328" y="28953"/>
                    </a:cubicBezTo>
                    <a:cubicBezTo>
                      <a:pt x="58890" y="48795"/>
                      <a:pt x="55248" y="61767"/>
                      <a:pt x="49498" y="67539"/>
                    </a:cubicBezTo>
                    <a:cubicBezTo>
                      <a:pt x="45568" y="71483"/>
                      <a:pt x="43994" y="75633"/>
                      <a:pt x="42351" y="80030"/>
                    </a:cubicBezTo>
                    <a:cubicBezTo>
                      <a:pt x="41228" y="83026"/>
                      <a:pt x="40078" y="86049"/>
                      <a:pt x="38216" y="88893"/>
                    </a:cubicBezTo>
                    <a:cubicBezTo>
                      <a:pt x="38818" y="89498"/>
                      <a:pt x="39160" y="90295"/>
                      <a:pt x="39229" y="91216"/>
                    </a:cubicBezTo>
                    <a:cubicBezTo>
                      <a:pt x="39366" y="93249"/>
                      <a:pt x="37832" y="95008"/>
                      <a:pt x="35792" y="95118"/>
                    </a:cubicBezTo>
                    <a:cubicBezTo>
                      <a:pt x="34177" y="95228"/>
                      <a:pt x="32082" y="95723"/>
                      <a:pt x="29768" y="96602"/>
                    </a:cubicBezTo>
                    <a:cubicBezTo>
                      <a:pt x="28535" y="97276"/>
                      <a:pt x="27207" y="97907"/>
                      <a:pt x="25742" y="98498"/>
                    </a:cubicBezTo>
                    <a:cubicBezTo>
                      <a:pt x="24100" y="99419"/>
                      <a:pt x="22374" y="100532"/>
                      <a:pt x="20758" y="101837"/>
                    </a:cubicBezTo>
                    <a:cubicBezTo>
                      <a:pt x="16021" y="105630"/>
                      <a:pt x="9997" y="112569"/>
                      <a:pt x="7998" y="124139"/>
                    </a:cubicBezTo>
                    <a:cubicBezTo>
                      <a:pt x="4109" y="146647"/>
                      <a:pt x="152" y="189397"/>
                      <a:pt x="2" y="190977"/>
                    </a:cubicBezTo>
                    <a:cubicBezTo>
                      <a:pt x="2" y="191362"/>
                      <a:pt x="-313" y="199771"/>
                      <a:pt x="7012" y="213911"/>
                    </a:cubicBezTo>
                    <a:cubicBezTo>
                      <a:pt x="11462" y="222458"/>
                      <a:pt x="17733" y="231390"/>
                      <a:pt x="25729" y="240473"/>
                    </a:cubicBezTo>
                    <a:cubicBezTo>
                      <a:pt x="35751" y="251864"/>
                      <a:pt x="48471" y="263476"/>
                      <a:pt x="63545" y="275018"/>
                    </a:cubicBezTo>
                    <a:cubicBezTo>
                      <a:pt x="69638" y="279690"/>
                      <a:pt x="76826" y="282824"/>
                      <a:pt x="84329" y="284129"/>
                    </a:cubicBezTo>
                    <a:cubicBezTo>
                      <a:pt x="99267" y="286698"/>
                      <a:pt x="125872" y="288705"/>
                      <a:pt x="136412" y="272943"/>
                    </a:cubicBezTo>
                    <a:cubicBezTo>
                      <a:pt x="136480" y="272833"/>
                      <a:pt x="136521" y="272806"/>
                      <a:pt x="136549" y="272737"/>
                    </a:cubicBezTo>
                    <a:cubicBezTo>
                      <a:pt x="136685" y="272558"/>
                      <a:pt x="138548" y="269989"/>
                      <a:pt x="138370" y="267145"/>
                    </a:cubicBezTo>
                    <a:cubicBezTo>
                      <a:pt x="137315" y="267529"/>
                      <a:pt x="135878" y="268230"/>
                      <a:pt x="134906" y="268697"/>
                    </a:cubicBezTo>
                    <a:cubicBezTo>
                      <a:pt x="131921" y="270140"/>
                      <a:pt x="128813" y="271652"/>
                      <a:pt x="125937" y="271336"/>
                    </a:cubicBezTo>
                    <a:cubicBezTo>
                      <a:pt x="123692" y="271088"/>
                      <a:pt x="120324" y="270319"/>
                      <a:pt x="115847" y="269082"/>
                    </a:cubicBezTo>
                    <a:cubicBezTo>
                      <a:pt x="114026" y="268560"/>
                      <a:pt x="112095" y="268766"/>
                      <a:pt x="110452" y="269687"/>
                    </a:cubicBezTo>
                    <a:cubicBezTo>
                      <a:pt x="105126" y="272531"/>
                      <a:pt x="97513" y="275953"/>
                      <a:pt x="91530" y="275953"/>
                    </a:cubicBezTo>
                    <a:lnTo>
                      <a:pt x="91489" y="275953"/>
                    </a:lnTo>
                    <a:cubicBezTo>
                      <a:pt x="89736" y="275953"/>
                      <a:pt x="85150" y="275953"/>
                      <a:pt x="66282" y="255588"/>
                    </a:cubicBezTo>
                    <a:cubicBezTo>
                      <a:pt x="55562" y="244018"/>
                      <a:pt x="44444" y="230290"/>
                      <a:pt x="37297" y="219805"/>
                    </a:cubicBezTo>
                    <a:cubicBezTo>
                      <a:pt x="31615" y="211464"/>
                      <a:pt x="29451" y="201406"/>
                      <a:pt x="31204" y="191485"/>
                    </a:cubicBezTo>
                    <a:cubicBezTo>
                      <a:pt x="35024" y="169856"/>
                      <a:pt x="40569" y="141877"/>
                      <a:pt x="45265" y="131573"/>
                    </a:cubicBezTo>
                    <a:cubicBezTo>
                      <a:pt x="46101" y="129704"/>
                      <a:pt x="48278" y="128894"/>
                      <a:pt x="50140" y="129746"/>
                    </a:cubicBezTo>
                    <a:cubicBezTo>
                      <a:pt x="52002" y="130584"/>
                      <a:pt x="52809" y="132769"/>
                      <a:pt x="51961" y="134638"/>
                    </a:cubicBezTo>
                    <a:cubicBezTo>
                      <a:pt x="48592" y="142031"/>
                      <a:pt x="43650" y="163206"/>
                      <a:pt x="38460" y="192790"/>
                    </a:cubicBezTo>
                    <a:close/>
                  </a:path>
                </a:pathLst>
              </a:custGeom>
              <a:solidFill>
                <a:schemeClr val="accent6"/>
              </a:solidFill>
              <a:ln w="3464" cap="flat">
                <a:noFill/>
                <a:prstDash val="solid"/>
                <a:miter/>
              </a:ln>
            </p:spPr>
            <p:txBody>
              <a:bodyPr rtlCol="0" anchor="ctr"/>
              <a:lstStyle/>
              <a:p>
                <a:endParaRPr lang="en-GB" noProof="0" dirty="0"/>
              </a:p>
            </p:txBody>
          </p:sp>
          <p:sp>
            <p:nvSpPr>
              <p:cNvPr id="121" name="Freeform 120">
                <a:extLst>
                  <a:ext uri="{FF2B5EF4-FFF2-40B4-BE49-F238E27FC236}">
                    <a16:creationId xmlns:a16="http://schemas.microsoft.com/office/drawing/2014/main" id="{8E058885-CCDA-3052-889B-FA8D68465D99}"/>
                  </a:ext>
                </a:extLst>
              </p:cNvPr>
              <p:cNvSpPr/>
              <p:nvPr/>
            </p:nvSpPr>
            <p:spPr>
              <a:xfrm>
                <a:off x="9177919" y="2384508"/>
                <a:ext cx="49740" cy="36167"/>
              </a:xfrm>
              <a:custGeom>
                <a:avLst/>
                <a:gdLst>
                  <a:gd name="connsiteX0" fmla="*/ 6969 w 49740"/>
                  <a:gd name="connsiteY0" fmla="*/ 1 h 36167"/>
                  <a:gd name="connsiteX1" fmla="*/ 0 w 49740"/>
                  <a:gd name="connsiteY1" fmla="*/ 36167 h 36167"/>
                  <a:gd name="connsiteX2" fmla="*/ 49741 w 49740"/>
                  <a:gd name="connsiteY2" fmla="*/ 36167 h 36167"/>
                  <a:gd name="connsiteX3" fmla="*/ 41895 w 49740"/>
                  <a:gd name="connsiteY3" fmla="*/ 31138 h 36167"/>
                  <a:gd name="connsiteX4" fmla="*/ 7022 w 49740"/>
                  <a:gd name="connsiteY4" fmla="*/ 0 h 361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40" h="36167">
                    <a:moveTo>
                      <a:pt x="6969" y="1"/>
                    </a:moveTo>
                    <a:cubicBezTo>
                      <a:pt x="4655" y="8974"/>
                      <a:pt x="794" y="25299"/>
                      <a:pt x="0" y="36167"/>
                    </a:cubicBezTo>
                    <a:lnTo>
                      <a:pt x="49741" y="36167"/>
                    </a:lnTo>
                    <a:cubicBezTo>
                      <a:pt x="47002" y="34724"/>
                      <a:pt x="44346" y="33034"/>
                      <a:pt x="41895" y="31138"/>
                    </a:cubicBezTo>
                    <a:cubicBezTo>
                      <a:pt x="27313" y="19952"/>
                      <a:pt x="15922" y="9537"/>
                      <a:pt x="7022" y="0"/>
                    </a:cubicBezTo>
                    <a:close/>
                  </a:path>
                </a:pathLst>
              </a:custGeom>
              <a:solidFill>
                <a:schemeClr val="accent6"/>
              </a:solidFill>
              <a:ln w="3464" cap="flat">
                <a:noFill/>
                <a:prstDash val="solid"/>
                <a:miter/>
              </a:ln>
            </p:spPr>
            <p:txBody>
              <a:bodyPr rtlCol="0" anchor="ctr"/>
              <a:lstStyle/>
              <a:p>
                <a:endParaRPr lang="en-GB" noProof="0" dirty="0"/>
              </a:p>
            </p:txBody>
          </p:sp>
          <p:sp>
            <p:nvSpPr>
              <p:cNvPr id="122" name="Freeform 121">
                <a:extLst>
                  <a:ext uri="{FF2B5EF4-FFF2-40B4-BE49-F238E27FC236}">
                    <a16:creationId xmlns:a16="http://schemas.microsoft.com/office/drawing/2014/main" id="{854CE5A3-F4D2-0098-1E6E-7F3BBDEC20D1}"/>
                  </a:ext>
                </a:extLst>
              </p:cNvPr>
              <p:cNvSpPr/>
              <p:nvPr/>
            </p:nvSpPr>
            <p:spPr>
              <a:xfrm>
                <a:off x="9243053" y="2193656"/>
                <a:ext cx="48357" cy="66136"/>
              </a:xfrm>
              <a:custGeom>
                <a:avLst/>
                <a:gdLst>
                  <a:gd name="connsiteX0" fmla="*/ 14387 w 48357"/>
                  <a:gd name="connsiteY0" fmla="*/ 6101 h 66136"/>
                  <a:gd name="connsiteX1" fmla="*/ 13963 w 48357"/>
                  <a:gd name="connsiteY1" fmla="*/ 6101 h 66136"/>
                  <a:gd name="connsiteX2" fmla="*/ 818 w 48357"/>
                  <a:gd name="connsiteY2" fmla="*/ 4726 h 66136"/>
                  <a:gd name="connsiteX3" fmla="*/ 1092 w 48357"/>
                  <a:gd name="connsiteY3" fmla="*/ 20103 h 66136"/>
                  <a:gd name="connsiteX4" fmla="*/ 12484 w 48357"/>
                  <a:gd name="connsiteY4" fmla="*/ 26644 h 66136"/>
                  <a:gd name="connsiteX5" fmla="*/ 28298 w 48357"/>
                  <a:gd name="connsiteY5" fmla="*/ 36277 h 66136"/>
                  <a:gd name="connsiteX6" fmla="*/ 39018 w 48357"/>
                  <a:gd name="connsiteY6" fmla="*/ 52107 h 66136"/>
                  <a:gd name="connsiteX7" fmla="*/ 48233 w 48357"/>
                  <a:gd name="connsiteY7" fmla="*/ 66136 h 66136"/>
                  <a:gd name="connsiteX8" fmla="*/ 33966 w 48357"/>
                  <a:gd name="connsiteY8" fmla="*/ 18509 h 66136"/>
                  <a:gd name="connsiteX9" fmla="*/ 26847 w 48357"/>
                  <a:gd name="connsiteY9" fmla="*/ 7462 h 66136"/>
                  <a:gd name="connsiteX10" fmla="*/ 24081 w 48357"/>
                  <a:gd name="connsiteY10" fmla="*/ 0 h 66136"/>
                  <a:gd name="connsiteX11" fmla="*/ 14401 w 48357"/>
                  <a:gd name="connsiteY11" fmla="*/ 6087 h 6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357" h="66136">
                    <a:moveTo>
                      <a:pt x="14387" y="6101"/>
                    </a:moveTo>
                    <a:lnTo>
                      <a:pt x="13963" y="6101"/>
                    </a:lnTo>
                    <a:cubicBezTo>
                      <a:pt x="8979" y="5894"/>
                      <a:pt x="4597" y="5427"/>
                      <a:pt x="818" y="4726"/>
                    </a:cubicBezTo>
                    <a:cubicBezTo>
                      <a:pt x="-126" y="10429"/>
                      <a:pt x="-510" y="17423"/>
                      <a:pt x="1092" y="20103"/>
                    </a:cubicBezTo>
                    <a:cubicBezTo>
                      <a:pt x="2284" y="22109"/>
                      <a:pt x="7965" y="24610"/>
                      <a:pt x="12484" y="26644"/>
                    </a:cubicBezTo>
                    <a:cubicBezTo>
                      <a:pt x="18618" y="29392"/>
                      <a:pt x="24957" y="32195"/>
                      <a:pt x="28298" y="36277"/>
                    </a:cubicBezTo>
                    <a:cubicBezTo>
                      <a:pt x="30927" y="39520"/>
                      <a:pt x="34678" y="45346"/>
                      <a:pt x="39018" y="52107"/>
                    </a:cubicBezTo>
                    <a:cubicBezTo>
                      <a:pt x="42003" y="56751"/>
                      <a:pt x="45221" y="61739"/>
                      <a:pt x="48233" y="66136"/>
                    </a:cubicBezTo>
                    <a:cubicBezTo>
                      <a:pt x="49493" y="38736"/>
                      <a:pt x="40949" y="27620"/>
                      <a:pt x="33966" y="18509"/>
                    </a:cubicBezTo>
                    <a:cubicBezTo>
                      <a:pt x="31201" y="14882"/>
                      <a:pt x="28531" y="11474"/>
                      <a:pt x="26847" y="7462"/>
                    </a:cubicBezTo>
                    <a:cubicBezTo>
                      <a:pt x="25765" y="4892"/>
                      <a:pt x="24848" y="2391"/>
                      <a:pt x="24081" y="0"/>
                    </a:cubicBezTo>
                    <a:cubicBezTo>
                      <a:pt x="22288" y="3628"/>
                      <a:pt x="18577" y="6087"/>
                      <a:pt x="14401" y="6087"/>
                    </a:cubicBezTo>
                    <a:close/>
                  </a:path>
                </a:pathLst>
              </a:custGeom>
              <a:solidFill>
                <a:schemeClr val="accent6"/>
              </a:solidFill>
              <a:ln w="3464" cap="flat">
                <a:noFill/>
                <a:prstDash val="solid"/>
                <a:miter/>
              </a:ln>
            </p:spPr>
            <p:txBody>
              <a:bodyPr rtlCol="0" anchor="ctr"/>
              <a:lstStyle/>
              <a:p>
                <a:endParaRPr lang="en-GB" noProof="0" dirty="0"/>
              </a:p>
            </p:txBody>
          </p:sp>
          <p:sp>
            <p:nvSpPr>
              <p:cNvPr id="123" name="Freeform 122">
                <a:extLst>
                  <a:ext uri="{FF2B5EF4-FFF2-40B4-BE49-F238E27FC236}">
                    <a16:creationId xmlns:a16="http://schemas.microsoft.com/office/drawing/2014/main" id="{43A61924-83EB-0A38-0026-3134D16CD7AE}"/>
                  </a:ext>
                </a:extLst>
              </p:cNvPr>
              <p:cNvSpPr/>
              <p:nvPr/>
            </p:nvSpPr>
            <p:spPr>
              <a:xfrm>
                <a:off x="9138804" y="2111131"/>
                <a:ext cx="118703" cy="187670"/>
              </a:xfrm>
              <a:custGeom>
                <a:avLst/>
                <a:gdLst>
                  <a:gd name="connsiteX0" fmla="*/ 43659 w 118703"/>
                  <a:gd name="connsiteY0" fmla="*/ 115888 h 187670"/>
                  <a:gd name="connsiteX1" fmla="*/ 44535 w 118703"/>
                  <a:gd name="connsiteY1" fmla="*/ 115393 h 187670"/>
                  <a:gd name="connsiteX2" fmla="*/ 48355 w 118703"/>
                  <a:gd name="connsiteY2" fmla="*/ 113593 h 187670"/>
                  <a:gd name="connsiteX3" fmla="*/ 57296 w 118703"/>
                  <a:gd name="connsiteY3" fmla="*/ 101034 h 187670"/>
                  <a:gd name="connsiteX4" fmla="*/ 66127 w 118703"/>
                  <a:gd name="connsiteY4" fmla="*/ 85946 h 187670"/>
                  <a:gd name="connsiteX5" fmla="*/ 74822 w 118703"/>
                  <a:gd name="connsiteY5" fmla="*/ 52032 h 187670"/>
                  <a:gd name="connsiteX6" fmla="*/ 89924 w 118703"/>
                  <a:gd name="connsiteY6" fmla="*/ 32478 h 187670"/>
                  <a:gd name="connsiteX7" fmla="*/ 118704 w 118703"/>
                  <a:gd name="connsiteY7" fmla="*/ 14532 h 187670"/>
                  <a:gd name="connsiteX8" fmla="*/ 111803 w 118703"/>
                  <a:gd name="connsiteY8" fmla="*/ 7497 h 187670"/>
                  <a:gd name="connsiteX9" fmla="*/ 81517 w 118703"/>
                  <a:gd name="connsiteY9" fmla="*/ 76 h 187670"/>
                  <a:gd name="connsiteX10" fmla="*/ 51901 w 118703"/>
                  <a:gd name="connsiteY10" fmla="*/ 14189 h 187670"/>
                  <a:gd name="connsiteX11" fmla="*/ 41454 w 118703"/>
                  <a:gd name="connsiteY11" fmla="*/ 38181 h 187670"/>
                  <a:gd name="connsiteX12" fmla="*/ 41345 w 118703"/>
                  <a:gd name="connsiteY12" fmla="*/ 38538 h 187670"/>
                  <a:gd name="connsiteX13" fmla="*/ 38921 w 118703"/>
                  <a:gd name="connsiteY13" fmla="*/ 51056 h 187670"/>
                  <a:gd name="connsiteX14" fmla="*/ 21149 w 118703"/>
                  <a:gd name="connsiteY14" fmla="*/ 98820 h 187670"/>
                  <a:gd name="connsiteX15" fmla="*/ 680 w 118703"/>
                  <a:gd name="connsiteY15" fmla="*/ 161081 h 187670"/>
                  <a:gd name="connsiteX16" fmla="*/ 17220 w 118703"/>
                  <a:gd name="connsiteY16" fmla="*/ 187671 h 187670"/>
                  <a:gd name="connsiteX17" fmla="*/ 22656 w 118703"/>
                  <a:gd name="connsiteY17" fmla="*/ 146516 h 187670"/>
                  <a:gd name="connsiteX18" fmla="*/ 43686 w 118703"/>
                  <a:gd name="connsiteY18" fmla="*/ 115914 h 187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8703" h="187670">
                    <a:moveTo>
                      <a:pt x="43659" y="115888"/>
                    </a:moveTo>
                    <a:cubicBezTo>
                      <a:pt x="43933" y="115682"/>
                      <a:pt x="44221" y="115503"/>
                      <a:pt x="44535" y="115393"/>
                    </a:cubicBezTo>
                    <a:cubicBezTo>
                      <a:pt x="45836" y="114692"/>
                      <a:pt x="47123" y="114088"/>
                      <a:pt x="48355" y="113593"/>
                    </a:cubicBezTo>
                    <a:cubicBezTo>
                      <a:pt x="53750" y="110460"/>
                      <a:pt x="55297" y="106351"/>
                      <a:pt x="57296" y="101034"/>
                    </a:cubicBezTo>
                    <a:cubicBezTo>
                      <a:pt x="59049" y="96321"/>
                      <a:pt x="61048" y="91002"/>
                      <a:pt x="66127" y="85946"/>
                    </a:cubicBezTo>
                    <a:cubicBezTo>
                      <a:pt x="70399" y="81658"/>
                      <a:pt x="73562" y="69305"/>
                      <a:pt x="74822" y="52032"/>
                    </a:cubicBezTo>
                    <a:cubicBezTo>
                      <a:pt x="75492" y="43059"/>
                      <a:pt x="81407" y="35391"/>
                      <a:pt x="89924" y="32478"/>
                    </a:cubicBezTo>
                    <a:cubicBezTo>
                      <a:pt x="101808" y="28397"/>
                      <a:pt x="114843" y="21431"/>
                      <a:pt x="118704" y="14532"/>
                    </a:cubicBezTo>
                    <a:cubicBezTo>
                      <a:pt x="117649" y="12952"/>
                      <a:pt x="115472" y="10176"/>
                      <a:pt x="111803" y="7497"/>
                    </a:cubicBezTo>
                    <a:cubicBezTo>
                      <a:pt x="104300" y="2082"/>
                      <a:pt x="93826" y="-487"/>
                      <a:pt x="81517" y="76"/>
                    </a:cubicBezTo>
                    <a:cubicBezTo>
                      <a:pt x="68414" y="681"/>
                      <a:pt x="58693" y="5312"/>
                      <a:pt x="51901" y="14189"/>
                    </a:cubicBezTo>
                    <a:cubicBezTo>
                      <a:pt x="46041" y="21829"/>
                      <a:pt x="43385" y="31283"/>
                      <a:pt x="41454" y="38181"/>
                    </a:cubicBezTo>
                    <a:lnTo>
                      <a:pt x="41345" y="38538"/>
                    </a:lnTo>
                    <a:cubicBezTo>
                      <a:pt x="40332" y="42165"/>
                      <a:pt x="39634" y="46494"/>
                      <a:pt x="38921" y="51056"/>
                    </a:cubicBezTo>
                    <a:cubicBezTo>
                      <a:pt x="36745" y="64564"/>
                      <a:pt x="34047" y="81410"/>
                      <a:pt x="21149" y="98820"/>
                    </a:cubicBezTo>
                    <a:cubicBezTo>
                      <a:pt x="-1880" y="129875"/>
                      <a:pt x="-826" y="152712"/>
                      <a:pt x="680" y="161081"/>
                    </a:cubicBezTo>
                    <a:cubicBezTo>
                      <a:pt x="2570" y="171525"/>
                      <a:pt x="8115" y="180429"/>
                      <a:pt x="17220" y="187671"/>
                    </a:cubicBezTo>
                    <a:cubicBezTo>
                      <a:pt x="18726" y="173957"/>
                      <a:pt x="20684" y="157770"/>
                      <a:pt x="22656" y="146516"/>
                    </a:cubicBezTo>
                    <a:cubicBezTo>
                      <a:pt x="25422" y="130549"/>
                      <a:pt x="34814" y="120944"/>
                      <a:pt x="43686" y="115914"/>
                    </a:cubicBezTo>
                    <a:close/>
                  </a:path>
                </a:pathLst>
              </a:custGeom>
              <a:solidFill>
                <a:schemeClr val="accent6"/>
              </a:solidFill>
              <a:ln w="3464" cap="flat">
                <a:noFill/>
                <a:prstDash val="solid"/>
                <a:miter/>
              </a:ln>
            </p:spPr>
            <p:txBody>
              <a:bodyPr rtlCol="0" anchor="ctr"/>
              <a:lstStyle/>
              <a:p>
                <a:endParaRPr lang="en-GB" noProof="0" dirty="0"/>
              </a:p>
            </p:txBody>
          </p:sp>
        </p:grpSp>
        <p:sp>
          <p:nvSpPr>
            <p:cNvPr id="119" name="Freeform 118">
              <a:extLst>
                <a:ext uri="{FF2B5EF4-FFF2-40B4-BE49-F238E27FC236}">
                  <a16:creationId xmlns:a16="http://schemas.microsoft.com/office/drawing/2014/main" id="{2EF0B933-16B0-4546-5089-E1065FE9959F}"/>
                </a:ext>
              </a:extLst>
            </p:cNvPr>
            <p:cNvSpPr/>
            <p:nvPr/>
          </p:nvSpPr>
          <p:spPr>
            <a:xfrm>
              <a:off x="9712325" y="3943350"/>
              <a:ext cx="206375" cy="187325"/>
            </a:xfrm>
            <a:custGeom>
              <a:avLst/>
              <a:gdLst>
                <a:gd name="connsiteX0" fmla="*/ 0 w 206375"/>
                <a:gd name="connsiteY0" fmla="*/ 187325 h 187325"/>
                <a:gd name="connsiteX1" fmla="*/ 206375 w 206375"/>
                <a:gd name="connsiteY1" fmla="*/ 0 h 187325"/>
              </a:gdLst>
              <a:ahLst/>
              <a:cxnLst>
                <a:cxn ang="0">
                  <a:pos x="connsiteX0" y="connsiteY0"/>
                </a:cxn>
                <a:cxn ang="0">
                  <a:pos x="connsiteX1" y="connsiteY1"/>
                </a:cxn>
              </a:cxnLst>
              <a:rect l="l" t="t" r="r" b="b"/>
              <a:pathLst>
                <a:path w="206375" h="187325">
                  <a:moveTo>
                    <a:pt x="0" y="187325"/>
                  </a:moveTo>
                  <a:lnTo>
                    <a:pt x="206375" y="0"/>
                  </a:lnTo>
                </a:path>
              </a:pathLst>
            </a:custGeom>
            <a:noFill/>
            <a:ln w="254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grpSp>
      <p:grpSp>
        <p:nvGrpSpPr>
          <p:cNvPr id="124" name="Group 123">
            <a:extLst>
              <a:ext uri="{FF2B5EF4-FFF2-40B4-BE49-F238E27FC236}">
                <a16:creationId xmlns:a16="http://schemas.microsoft.com/office/drawing/2014/main" id="{29C202D7-DD9D-98B8-4C1B-6FACBED8BC10}"/>
              </a:ext>
            </a:extLst>
          </p:cNvPr>
          <p:cNvGrpSpPr/>
          <p:nvPr/>
        </p:nvGrpSpPr>
        <p:grpSpPr>
          <a:xfrm>
            <a:off x="8397270" y="2052508"/>
            <a:ext cx="279355" cy="279355"/>
            <a:chOff x="8613902" y="4584238"/>
            <a:chExt cx="279355" cy="279355"/>
          </a:xfrm>
        </p:grpSpPr>
        <p:sp>
          <p:nvSpPr>
            <p:cNvPr id="125" name="Oval 124">
              <a:extLst>
                <a:ext uri="{FF2B5EF4-FFF2-40B4-BE49-F238E27FC236}">
                  <a16:creationId xmlns:a16="http://schemas.microsoft.com/office/drawing/2014/main" id="{AC20F486-712B-BBD5-45BA-A85CECC58BBD}"/>
                </a:ext>
              </a:extLst>
            </p:cNvPr>
            <p:cNvSpPr/>
            <p:nvPr/>
          </p:nvSpPr>
          <p:spPr>
            <a:xfrm>
              <a:off x="8613902" y="4584238"/>
              <a:ext cx="279355" cy="279355"/>
            </a:xfrm>
            <a:prstGeom prst="ellipse">
              <a:avLst/>
            </a:prstGeom>
            <a:solidFill>
              <a:schemeClr val="bg1"/>
            </a:solidFill>
            <a:ln w="254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grpSp>
          <p:nvGrpSpPr>
            <p:cNvPr id="126" name="Group 125">
              <a:extLst>
                <a:ext uri="{FF2B5EF4-FFF2-40B4-BE49-F238E27FC236}">
                  <a16:creationId xmlns:a16="http://schemas.microsoft.com/office/drawing/2014/main" id="{17E5BA2F-4CA0-B928-D081-1116A883F290}"/>
                </a:ext>
              </a:extLst>
            </p:cNvPr>
            <p:cNvGrpSpPr/>
            <p:nvPr/>
          </p:nvGrpSpPr>
          <p:grpSpPr>
            <a:xfrm>
              <a:off x="8652087" y="4610563"/>
              <a:ext cx="193082" cy="223154"/>
              <a:chOff x="9897647" y="4206398"/>
              <a:chExt cx="460777" cy="532542"/>
            </a:xfrm>
            <a:solidFill>
              <a:schemeClr val="accent6"/>
            </a:solidFill>
          </p:grpSpPr>
          <p:sp>
            <p:nvSpPr>
              <p:cNvPr id="128" name="Freeform 127">
                <a:extLst>
                  <a:ext uri="{FF2B5EF4-FFF2-40B4-BE49-F238E27FC236}">
                    <a16:creationId xmlns:a16="http://schemas.microsoft.com/office/drawing/2014/main" id="{AC514640-DB8C-3E20-5798-F951B839A8CE}"/>
                  </a:ext>
                </a:extLst>
              </p:cNvPr>
              <p:cNvSpPr/>
              <p:nvPr/>
            </p:nvSpPr>
            <p:spPr>
              <a:xfrm>
                <a:off x="10121500" y="4284198"/>
                <a:ext cx="142037" cy="124043"/>
              </a:xfrm>
              <a:custGeom>
                <a:avLst/>
                <a:gdLst>
                  <a:gd name="connsiteX0" fmla="*/ 18213 w 142037"/>
                  <a:gd name="connsiteY0" fmla="*/ 78462 h 124043"/>
                  <a:gd name="connsiteX1" fmla="*/ 142038 w 142037"/>
                  <a:gd name="connsiteY1" fmla="*/ 37505 h 124043"/>
                  <a:gd name="connsiteX2" fmla="*/ 109653 w 142037"/>
                  <a:gd name="connsiteY2" fmla="*/ 3215 h 124043"/>
                  <a:gd name="connsiteX3" fmla="*/ 102985 w 142037"/>
                  <a:gd name="connsiteY3" fmla="*/ 357 h 124043"/>
                  <a:gd name="connsiteX4" fmla="*/ 101080 w 142037"/>
                  <a:gd name="connsiteY4" fmla="*/ 1310 h 124043"/>
                  <a:gd name="connsiteX5" fmla="*/ 36310 w 142037"/>
                  <a:gd name="connsiteY5" fmla="*/ 34647 h 124043"/>
                  <a:gd name="connsiteX6" fmla="*/ 21070 w 142037"/>
                  <a:gd name="connsiteY6" fmla="*/ 24170 h 124043"/>
                  <a:gd name="connsiteX7" fmla="*/ 12498 w 142037"/>
                  <a:gd name="connsiteY7" fmla="*/ 13692 h 124043"/>
                  <a:gd name="connsiteX8" fmla="*/ 1068 w 142037"/>
                  <a:gd name="connsiteY8" fmla="*/ 28932 h 124043"/>
                  <a:gd name="connsiteX9" fmla="*/ 14403 w 142037"/>
                  <a:gd name="connsiteY9" fmla="*/ 65127 h 124043"/>
                  <a:gd name="connsiteX10" fmla="*/ 18213 w 142037"/>
                  <a:gd name="connsiteY10" fmla="*/ 78462 h 124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037" h="124043">
                    <a:moveTo>
                      <a:pt x="18213" y="78462"/>
                    </a:moveTo>
                    <a:cubicBezTo>
                      <a:pt x="59170" y="167045"/>
                      <a:pt x="120130" y="111800"/>
                      <a:pt x="142038" y="37505"/>
                    </a:cubicBezTo>
                    <a:cubicBezTo>
                      <a:pt x="127750" y="29885"/>
                      <a:pt x="116320" y="17502"/>
                      <a:pt x="109653" y="3215"/>
                    </a:cubicBezTo>
                    <a:cubicBezTo>
                      <a:pt x="108700" y="357"/>
                      <a:pt x="105843" y="-595"/>
                      <a:pt x="102985" y="357"/>
                    </a:cubicBezTo>
                    <a:cubicBezTo>
                      <a:pt x="102033" y="357"/>
                      <a:pt x="102033" y="1310"/>
                      <a:pt x="101080" y="1310"/>
                    </a:cubicBezTo>
                    <a:cubicBezTo>
                      <a:pt x="83935" y="20360"/>
                      <a:pt x="61075" y="31790"/>
                      <a:pt x="36310" y="34647"/>
                    </a:cubicBezTo>
                    <a:cubicBezTo>
                      <a:pt x="29643" y="35600"/>
                      <a:pt x="22975" y="30837"/>
                      <a:pt x="21070" y="24170"/>
                    </a:cubicBezTo>
                    <a:cubicBezTo>
                      <a:pt x="19165" y="17502"/>
                      <a:pt x="15355" y="14645"/>
                      <a:pt x="12498" y="13692"/>
                    </a:cubicBezTo>
                    <a:cubicBezTo>
                      <a:pt x="8688" y="13692"/>
                      <a:pt x="3925" y="21312"/>
                      <a:pt x="1068" y="28932"/>
                    </a:cubicBezTo>
                    <a:cubicBezTo>
                      <a:pt x="-3695" y="44172"/>
                      <a:pt x="8688" y="59412"/>
                      <a:pt x="14403" y="65127"/>
                    </a:cubicBezTo>
                    <a:cubicBezTo>
                      <a:pt x="15355" y="69890"/>
                      <a:pt x="16308" y="74652"/>
                      <a:pt x="18213" y="78462"/>
                    </a:cubicBezTo>
                    <a:close/>
                  </a:path>
                </a:pathLst>
              </a:custGeom>
              <a:grpFill/>
              <a:ln w="9525" cap="flat">
                <a:noFill/>
                <a:prstDash val="solid"/>
                <a:miter/>
              </a:ln>
            </p:spPr>
            <p:txBody>
              <a:bodyPr rtlCol="0" anchor="ctr"/>
              <a:lstStyle/>
              <a:p>
                <a:endParaRPr lang="en-GB" noProof="0" dirty="0"/>
              </a:p>
            </p:txBody>
          </p:sp>
          <p:sp>
            <p:nvSpPr>
              <p:cNvPr id="129" name="Freeform 128">
                <a:extLst>
                  <a:ext uri="{FF2B5EF4-FFF2-40B4-BE49-F238E27FC236}">
                    <a16:creationId xmlns:a16="http://schemas.microsoft.com/office/drawing/2014/main" id="{8CF43E74-CE3D-249F-C4C4-B772B0F7B91F}"/>
                  </a:ext>
                </a:extLst>
              </p:cNvPr>
              <p:cNvSpPr/>
              <p:nvPr/>
            </p:nvSpPr>
            <p:spPr>
              <a:xfrm>
                <a:off x="9897647" y="4206398"/>
                <a:ext cx="370856" cy="465824"/>
              </a:xfrm>
              <a:custGeom>
                <a:avLst/>
                <a:gdLst>
                  <a:gd name="connsiteX0" fmla="*/ 117288 w 370856"/>
                  <a:gd name="connsiteY0" fmla="*/ 304852 h 465824"/>
                  <a:gd name="connsiteX1" fmla="*/ 184916 w 370856"/>
                  <a:gd name="connsiteY1" fmla="*/ 245797 h 465824"/>
                  <a:gd name="connsiteX2" fmla="*/ 232541 w 370856"/>
                  <a:gd name="connsiteY2" fmla="*/ 159120 h 465824"/>
                  <a:gd name="connsiteX3" fmla="*/ 214443 w 370856"/>
                  <a:gd name="connsiteY3" fmla="*/ 103875 h 465824"/>
                  <a:gd name="connsiteX4" fmla="*/ 253496 w 370856"/>
                  <a:gd name="connsiteY4" fmla="*/ 99112 h 465824"/>
                  <a:gd name="connsiteX5" fmla="*/ 258258 w 370856"/>
                  <a:gd name="connsiteY5" fmla="*/ 102922 h 465824"/>
                  <a:gd name="connsiteX6" fmla="*/ 294453 w 370856"/>
                  <a:gd name="connsiteY6" fmla="*/ 91492 h 465824"/>
                  <a:gd name="connsiteX7" fmla="*/ 316361 w 370856"/>
                  <a:gd name="connsiteY7" fmla="*/ 73395 h 465824"/>
                  <a:gd name="connsiteX8" fmla="*/ 330648 w 370856"/>
                  <a:gd name="connsiteY8" fmla="*/ 68632 h 465824"/>
                  <a:gd name="connsiteX9" fmla="*/ 342078 w 370856"/>
                  <a:gd name="connsiteY9" fmla="*/ 77205 h 465824"/>
                  <a:gd name="connsiteX10" fmla="*/ 367796 w 370856"/>
                  <a:gd name="connsiteY10" fmla="*/ 105780 h 465824"/>
                  <a:gd name="connsiteX11" fmla="*/ 334458 w 370856"/>
                  <a:gd name="connsiteY11" fmla="*/ 9577 h 465824"/>
                  <a:gd name="connsiteX12" fmla="*/ 242066 w 370856"/>
                  <a:gd name="connsiteY12" fmla="*/ 17197 h 465824"/>
                  <a:gd name="connsiteX13" fmla="*/ 185868 w 370856"/>
                  <a:gd name="connsiteY13" fmla="*/ 95302 h 465824"/>
                  <a:gd name="connsiteX14" fmla="*/ 136338 w 370856"/>
                  <a:gd name="connsiteY14" fmla="*/ 190552 h 465824"/>
                  <a:gd name="connsiteX15" fmla="*/ 106811 w 370856"/>
                  <a:gd name="connsiteY15" fmla="*/ 225795 h 465824"/>
                  <a:gd name="connsiteX16" fmla="*/ 10608 w 370856"/>
                  <a:gd name="connsiteY16" fmla="*/ 351525 h 465824"/>
                  <a:gd name="connsiteX17" fmla="*/ 62996 w 370856"/>
                  <a:gd name="connsiteY17" fmla="*/ 465825 h 465824"/>
                  <a:gd name="connsiteX18" fmla="*/ 79188 w 370856"/>
                  <a:gd name="connsiteY18" fmla="*/ 389625 h 465824"/>
                  <a:gd name="connsiteX19" fmla="*/ 117288 w 370856"/>
                  <a:gd name="connsiteY19" fmla="*/ 304852 h 465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0856" h="465824">
                    <a:moveTo>
                      <a:pt x="117288" y="304852"/>
                    </a:moveTo>
                    <a:cubicBezTo>
                      <a:pt x="135386" y="278182"/>
                      <a:pt x="154436" y="255322"/>
                      <a:pt x="184916" y="245797"/>
                    </a:cubicBezTo>
                    <a:cubicBezTo>
                      <a:pt x="217301" y="236272"/>
                      <a:pt x="244923" y="196267"/>
                      <a:pt x="232541" y="159120"/>
                    </a:cubicBezTo>
                    <a:cubicBezTo>
                      <a:pt x="227778" y="141975"/>
                      <a:pt x="207776" y="130545"/>
                      <a:pt x="214443" y="103875"/>
                    </a:cubicBezTo>
                    <a:cubicBezTo>
                      <a:pt x="220158" y="81967"/>
                      <a:pt x="243018" y="70537"/>
                      <a:pt x="253496" y="99112"/>
                    </a:cubicBezTo>
                    <a:cubicBezTo>
                      <a:pt x="254448" y="101017"/>
                      <a:pt x="256353" y="102922"/>
                      <a:pt x="258258" y="102922"/>
                    </a:cubicBezTo>
                    <a:cubicBezTo>
                      <a:pt x="270641" y="101970"/>
                      <a:pt x="283023" y="97207"/>
                      <a:pt x="294453" y="91492"/>
                    </a:cubicBezTo>
                    <a:cubicBezTo>
                      <a:pt x="303026" y="86730"/>
                      <a:pt x="310646" y="81015"/>
                      <a:pt x="316361" y="73395"/>
                    </a:cubicBezTo>
                    <a:cubicBezTo>
                      <a:pt x="320171" y="69585"/>
                      <a:pt x="324933" y="67680"/>
                      <a:pt x="330648" y="68632"/>
                    </a:cubicBezTo>
                    <a:cubicBezTo>
                      <a:pt x="335411" y="69585"/>
                      <a:pt x="340173" y="72442"/>
                      <a:pt x="342078" y="77205"/>
                    </a:cubicBezTo>
                    <a:cubicBezTo>
                      <a:pt x="347793" y="89587"/>
                      <a:pt x="356366" y="99112"/>
                      <a:pt x="367796" y="105780"/>
                    </a:cubicBezTo>
                    <a:cubicBezTo>
                      <a:pt x="373511" y="68632"/>
                      <a:pt x="375416" y="39105"/>
                      <a:pt x="334458" y="9577"/>
                    </a:cubicBezTo>
                    <a:cubicBezTo>
                      <a:pt x="294453" y="-14235"/>
                      <a:pt x="246828" y="13387"/>
                      <a:pt x="242066" y="17197"/>
                    </a:cubicBezTo>
                    <a:cubicBezTo>
                      <a:pt x="234446" y="21960"/>
                      <a:pt x="223016" y="28627"/>
                      <a:pt x="185868" y="95302"/>
                    </a:cubicBezTo>
                    <a:cubicBezTo>
                      <a:pt x="155388" y="147690"/>
                      <a:pt x="162056" y="149595"/>
                      <a:pt x="136338" y="190552"/>
                    </a:cubicBezTo>
                    <a:cubicBezTo>
                      <a:pt x="127766" y="202935"/>
                      <a:pt x="118241" y="215317"/>
                      <a:pt x="106811" y="225795"/>
                    </a:cubicBezTo>
                    <a:cubicBezTo>
                      <a:pt x="90618" y="242940"/>
                      <a:pt x="18228" y="321045"/>
                      <a:pt x="10608" y="351525"/>
                    </a:cubicBezTo>
                    <a:cubicBezTo>
                      <a:pt x="-14157" y="407722"/>
                      <a:pt x="4893" y="449632"/>
                      <a:pt x="62996" y="465825"/>
                    </a:cubicBezTo>
                    <a:cubicBezTo>
                      <a:pt x="66806" y="440107"/>
                      <a:pt x="72521" y="414390"/>
                      <a:pt x="79188" y="389625"/>
                    </a:cubicBezTo>
                    <a:cubicBezTo>
                      <a:pt x="86808" y="358192"/>
                      <a:pt x="99191" y="330570"/>
                      <a:pt x="117288" y="304852"/>
                    </a:cubicBezTo>
                    <a:close/>
                  </a:path>
                </a:pathLst>
              </a:custGeom>
              <a:grpFill/>
              <a:ln w="9525" cap="flat">
                <a:noFill/>
                <a:prstDash val="solid"/>
                <a:miter/>
              </a:ln>
            </p:spPr>
            <p:txBody>
              <a:bodyPr rtlCol="0" anchor="ctr"/>
              <a:lstStyle/>
              <a:p>
                <a:endParaRPr lang="en-GB" noProof="0" dirty="0"/>
              </a:p>
            </p:txBody>
          </p:sp>
          <p:sp>
            <p:nvSpPr>
              <p:cNvPr id="130" name="Freeform 129">
                <a:extLst>
                  <a:ext uri="{FF2B5EF4-FFF2-40B4-BE49-F238E27FC236}">
                    <a16:creationId xmlns:a16="http://schemas.microsoft.com/office/drawing/2014/main" id="{9AA34A77-8B93-4293-B87E-9D510A20D6AA}"/>
                  </a:ext>
                </a:extLst>
              </p:cNvPr>
              <p:cNvSpPr/>
              <p:nvPr/>
            </p:nvSpPr>
            <p:spPr>
              <a:xfrm>
                <a:off x="9969215" y="4469340"/>
                <a:ext cx="215265" cy="269600"/>
              </a:xfrm>
              <a:custGeom>
                <a:avLst/>
                <a:gdLst>
                  <a:gd name="connsiteX0" fmla="*/ 92393 w 215265"/>
                  <a:gd name="connsiteY0" fmla="*/ 190500 h 269600"/>
                  <a:gd name="connsiteX1" fmla="*/ 54293 w 215265"/>
                  <a:gd name="connsiteY1" fmla="*/ 195263 h 269600"/>
                  <a:gd name="connsiteX2" fmla="*/ 48577 w 215265"/>
                  <a:gd name="connsiteY2" fmla="*/ 191452 h 269600"/>
                  <a:gd name="connsiteX3" fmla="*/ 52387 w 215265"/>
                  <a:gd name="connsiteY3" fmla="*/ 185738 h 269600"/>
                  <a:gd name="connsiteX4" fmla="*/ 77153 w 215265"/>
                  <a:gd name="connsiteY4" fmla="*/ 181927 h 269600"/>
                  <a:gd name="connsiteX5" fmla="*/ 92393 w 215265"/>
                  <a:gd name="connsiteY5" fmla="*/ 128588 h 269600"/>
                  <a:gd name="connsiteX6" fmla="*/ 99060 w 215265"/>
                  <a:gd name="connsiteY6" fmla="*/ 0 h 269600"/>
                  <a:gd name="connsiteX7" fmla="*/ 53340 w 215265"/>
                  <a:gd name="connsiteY7" fmla="*/ 47625 h 269600"/>
                  <a:gd name="connsiteX8" fmla="*/ 952 w 215265"/>
                  <a:gd name="connsiteY8" fmla="*/ 209550 h 269600"/>
                  <a:gd name="connsiteX9" fmla="*/ 3810 w 215265"/>
                  <a:gd name="connsiteY9" fmla="*/ 248602 h 269600"/>
                  <a:gd name="connsiteX10" fmla="*/ 16193 w 215265"/>
                  <a:gd name="connsiteY10" fmla="*/ 266700 h 269600"/>
                  <a:gd name="connsiteX11" fmla="*/ 51435 w 215265"/>
                  <a:gd name="connsiteY11" fmla="*/ 266700 h 269600"/>
                  <a:gd name="connsiteX12" fmla="*/ 154305 w 215265"/>
                  <a:gd name="connsiteY12" fmla="*/ 228600 h 269600"/>
                  <a:gd name="connsiteX13" fmla="*/ 215265 w 215265"/>
                  <a:gd name="connsiteY13" fmla="*/ 207645 h 269600"/>
                  <a:gd name="connsiteX14" fmla="*/ 92393 w 215265"/>
                  <a:gd name="connsiteY14" fmla="*/ 190500 h 26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5265" h="269600">
                    <a:moveTo>
                      <a:pt x="92393" y="190500"/>
                    </a:moveTo>
                    <a:cubicBezTo>
                      <a:pt x="80010" y="191452"/>
                      <a:pt x="66675" y="193358"/>
                      <a:pt x="54293" y="195263"/>
                    </a:cubicBezTo>
                    <a:cubicBezTo>
                      <a:pt x="51435" y="196215"/>
                      <a:pt x="48577" y="194310"/>
                      <a:pt x="48577" y="191452"/>
                    </a:cubicBezTo>
                    <a:cubicBezTo>
                      <a:pt x="47625" y="188595"/>
                      <a:pt x="49530" y="185738"/>
                      <a:pt x="52387" y="185738"/>
                    </a:cubicBezTo>
                    <a:cubicBezTo>
                      <a:pt x="60960" y="183833"/>
                      <a:pt x="68580" y="182880"/>
                      <a:pt x="77153" y="181927"/>
                    </a:cubicBezTo>
                    <a:cubicBezTo>
                      <a:pt x="80962" y="163830"/>
                      <a:pt x="85725" y="145733"/>
                      <a:pt x="92393" y="128588"/>
                    </a:cubicBezTo>
                    <a:cubicBezTo>
                      <a:pt x="110490" y="80010"/>
                      <a:pt x="137160" y="47625"/>
                      <a:pt x="99060" y="0"/>
                    </a:cubicBezTo>
                    <a:cubicBezTo>
                      <a:pt x="79058" y="11430"/>
                      <a:pt x="68580" y="26670"/>
                      <a:pt x="53340" y="47625"/>
                    </a:cubicBezTo>
                    <a:cubicBezTo>
                      <a:pt x="15240" y="109538"/>
                      <a:pt x="15240" y="133350"/>
                      <a:pt x="952" y="209550"/>
                    </a:cubicBezTo>
                    <a:cubicBezTo>
                      <a:pt x="-953" y="222885"/>
                      <a:pt x="0" y="236220"/>
                      <a:pt x="3810" y="248602"/>
                    </a:cubicBezTo>
                    <a:cubicBezTo>
                      <a:pt x="5715" y="256222"/>
                      <a:pt x="10477" y="261938"/>
                      <a:pt x="16193" y="266700"/>
                    </a:cubicBezTo>
                    <a:cubicBezTo>
                      <a:pt x="20002" y="269558"/>
                      <a:pt x="25718" y="271463"/>
                      <a:pt x="51435" y="266700"/>
                    </a:cubicBezTo>
                    <a:cubicBezTo>
                      <a:pt x="110490" y="254318"/>
                      <a:pt x="114300" y="247650"/>
                      <a:pt x="154305" y="228600"/>
                    </a:cubicBezTo>
                    <a:cubicBezTo>
                      <a:pt x="173355" y="220027"/>
                      <a:pt x="194310" y="212408"/>
                      <a:pt x="215265" y="207645"/>
                    </a:cubicBezTo>
                    <a:cubicBezTo>
                      <a:pt x="160020" y="189547"/>
                      <a:pt x="140970" y="188595"/>
                      <a:pt x="92393" y="190500"/>
                    </a:cubicBezTo>
                    <a:close/>
                  </a:path>
                </a:pathLst>
              </a:custGeom>
              <a:grpFill/>
              <a:ln w="9525" cap="flat">
                <a:noFill/>
                <a:prstDash val="solid"/>
                <a:miter/>
              </a:ln>
            </p:spPr>
            <p:txBody>
              <a:bodyPr rtlCol="0" anchor="ctr"/>
              <a:lstStyle/>
              <a:p>
                <a:endParaRPr lang="en-GB" noProof="0" dirty="0"/>
              </a:p>
            </p:txBody>
          </p:sp>
          <p:sp>
            <p:nvSpPr>
              <p:cNvPr id="131" name="Freeform 130">
                <a:extLst>
                  <a:ext uri="{FF2B5EF4-FFF2-40B4-BE49-F238E27FC236}">
                    <a16:creationId xmlns:a16="http://schemas.microsoft.com/office/drawing/2014/main" id="{2AB77F02-43E7-8A6D-4DDD-78F2020C1486}"/>
                  </a:ext>
                </a:extLst>
              </p:cNvPr>
              <p:cNvSpPr/>
              <p:nvPr/>
            </p:nvSpPr>
            <p:spPr>
              <a:xfrm>
                <a:off x="10217109" y="4529825"/>
                <a:ext cx="141315" cy="110964"/>
              </a:xfrm>
              <a:custGeom>
                <a:avLst/>
                <a:gdLst>
                  <a:gd name="connsiteX0" fmla="*/ 135011 w 141315"/>
                  <a:gd name="connsiteY0" fmla="*/ 24287 h 110964"/>
                  <a:gd name="connsiteX1" fmla="*/ 73099 w 141315"/>
                  <a:gd name="connsiteY1" fmla="*/ 4285 h 110964"/>
                  <a:gd name="connsiteX2" fmla="*/ 43571 w 141315"/>
                  <a:gd name="connsiteY2" fmla="*/ 21430 h 110964"/>
                  <a:gd name="connsiteX3" fmla="*/ 16901 w 141315"/>
                  <a:gd name="connsiteY3" fmla="*/ 21430 h 110964"/>
                  <a:gd name="connsiteX4" fmla="*/ 3566 w 141315"/>
                  <a:gd name="connsiteY4" fmla="*/ 39527 h 110964"/>
                  <a:gd name="connsiteX5" fmla="*/ 1661 w 141315"/>
                  <a:gd name="connsiteY5" fmla="*/ 72865 h 110964"/>
                  <a:gd name="connsiteX6" fmla="*/ 24521 w 141315"/>
                  <a:gd name="connsiteY6" fmla="*/ 103345 h 110964"/>
                  <a:gd name="connsiteX7" fmla="*/ 45476 w 141315"/>
                  <a:gd name="connsiteY7" fmla="*/ 107155 h 110964"/>
                  <a:gd name="connsiteX8" fmla="*/ 109294 w 141315"/>
                  <a:gd name="connsiteY8" fmla="*/ 110965 h 110964"/>
                  <a:gd name="connsiteX9" fmla="*/ 130249 w 141315"/>
                  <a:gd name="connsiteY9" fmla="*/ 89057 h 110964"/>
                  <a:gd name="connsiteX10" fmla="*/ 135011 w 141315"/>
                  <a:gd name="connsiteY10" fmla="*/ 24287 h 110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315" h="110964">
                    <a:moveTo>
                      <a:pt x="135011" y="24287"/>
                    </a:moveTo>
                    <a:cubicBezTo>
                      <a:pt x="122629" y="3332"/>
                      <a:pt x="95959" y="-6193"/>
                      <a:pt x="73099" y="4285"/>
                    </a:cubicBezTo>
                    <a:cubicBezTo>
                      <a:pt x="58811" y="10000"/>
                      <a:pt x="59764" y="18572"/>
                      <a:pt x="43571" y="21430"/>
                    </a:cubicBezTo>
                    <a:cubicBezTo>
                      <a:pt x="32141" y="24287"/>
                      <a:pt x="26426" y="17620"/>
                      <a:pt x="16901" y="21430"/>
                    </a:cubicBezTo>
                    <a:cubicBezTo>
                      <a:pt x="10234" y="25240"/>
                      <a:pt x="5471" y="31907"/>
                      <a:pt x="3566" y="39527"/>
                    </a:cubicBezTo>
                    <a:cubicBezTo>
                      <a:pt x="-244" y="50005"/>
                      <a:pt x="-1196" y="61435"/>
                      <a:pt x="1661" y="72865"/>
                    </a:cubicBezTo>
                    <a:cubicBezTo>
                      <a:pt x="6424" y="85247"/>
                      <a:pt x="14044" y="95725"/>
                      <a:pt x="24521" y="103345"/>
                    </a:cubicBezTo>
                    <a:cubicBezTo>
                      <a:pt x="30236" y="110965"/>
                      <a:pt x="38809" y="108107"/>
                      <a:pt x="45476" y="107155"/>
                    </a:cubicBezTo>
                    <a:cubicBezTo>
                      <a:pt x="66431" y="103345"/>
                      <a:pt x="89291" y="104297"/>
                      <a:pt x="109294" y="110965"/>
                    </a:cubicBezTo>
                    <a:cubicBezTo>
                      <a:pt x="117866" y="105250"/>
                      <a:pt x="125486" y="97630"/>
                      <a:pt x="130249" y="89057"/>
                    </a:cubicBezTo>
                    <a:cubicBezTo>
                      <a:pt x="131201" y="87152"/>
                      <a:pt x="151204" y="52862"/>
                      <a:pt x="135011" y="24287"/>
                    </a:cubicBezTo>
                    <a:close/>
                  </a:path>
                </a:pathLst>
              </a:custGeom>
              <a:grpFill/>
              <a:ln w="9525" cap="flat">
                <a:noFill/>
                <a:prstDash val="solid"/>
                <a:miter/>
              </a:ln>
            </p:spPr>
            <p:txBody>
              <a:bodyPr rtlCol="0" anchor="ctr"/>
              <a:lstStyle/>
              <a:p>
                <a:endParaRPr lang="en-GB" noProof="0" dirty="0"/>
              </a:p>
            </p:txBody>
          </p:sp>
          <p:sp>
            <p:nvSpPr>
              <p:cNvPr id="132" name="Freeform 131">
                <a:extLst>
                  <a:ext uri="{FF2B5EF4-FFF2-40B4-BE49-F238E27FC236}">
                    <a16:creationId xmlns:a16="http://schemas.microsoft.com/office/drawing/2014/main" id="{B9130A63-642F-2BA3-FB34-E39712DB67E6}"/>
                  </a:ext>
                </a:extLst>
              </p:cNvPr>
              <p:cNvSpPr/>
              <p:nvPr/>
            </p:nvSpPr>
            <p:spPr>
              <a:xfrm>
                <a:off x="10118758" y="4573162"/>
                <a:ext cx="115252" cy="65097"/>
              </a:xfrm>
              <a:custGeom>
                <a:avLst/>
                <a:gdLst>
                  <a:gd name="connsiteX0" fmla="*/ 34290 w 115252"/>
                  <a:gd name="connsiteY0" fmla="*/ 51435 h 65097"/>
                  <a:gd name="connsiteX1" fmla="*/ 115252 w 115252"/>
                  <a:gd name="connsiteY1" fmla="*/ 64770 h 65097"/>
                  <a:gd name="connsiteX2" fmla="*/ 87630 w 115252"/>
                  <a:gd name="connsiteY2" fmla="*/ 9525 h 65097"/>
                  <a:gd name="connsiteX3" fmla="*/ 75248 w 115252"/>
                  <a:gd name="connsiteY3" fmla="*/ 0 h 65097"/>
                  <a:gd name="connsiteX4" fmla="*/ 53340 w 115252"/>
                  <a:gd name="connsiteY4" fmla="*/ 8573 h 65097"/>
                  <a:gd name="connsiteX5" fmla="*/ 0 w 115252"/>
                  <a:gd name="connsiteY5" fmla="*/ 43815 h 65097"/>
                  <a:gd name="connsiteX6" fmla="*/ 34290 w 115252"/>
                  <a:gd name="connsiteY6" fmla="*/ 51435 h 6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252" h="65097">
                    <a:moveTo>
                      <a:pt x="34290" y="51435"/>
                    </a:moveTo>
                    <a:cubicBezTo>
                      <a:pt x="48577" y="60008"/>
                      <a:pt x="95250" y="66675"/>
                      <a:pt x="115252" y="64770"/>
                    </a:cubicBezTo>
                    <a:cubicBezTo>
                      <a:pt x="100965" y="54293"/>
                      <a:pt x="84773" y="30480"/>
                      <a:pt x="87630" y="9525"/>
                    </a:cubicBezTo>
                    <a:cubicBezTo>
                      <a:pt x="82868" y="6668"/>
                      <a:pt x="79057" y="3810"/>
                      <a:pt x="75248" y="0"/>
                    </a:cubicBezTo>
                    <a:cubicBezTo>
                      <a:pt x="67627" y="2858"/>
                      <a:pt x="60007" y="5715"/>
                      <a:pt x="53340" y="8573"/>
                    </a:cubicBezTo>
                    <a:cubicBezTo>
                      <a:pt x="34290" y="17145"/>
                      <a:pt x="16193" y="29528"/>
                      <a:pt x="0" y="43815"/>
                    </a:cubicBezTo>
                    <a:cubicBezTo>
                      <a:pt x="12382" y="43815"/>
                      <a:pt x="23813" y="46673"/>
                      <a:pt x="34290" y="51435"/>
                    </a:cubicBezTo>
                    <a:close/>
                  </a:path>
                </a:pathLst>
              </a:custGeom>
              <a:grpFill/>
              <a:ln w="9525" cap="flat">
                <a:noFill/>
                <a:prstDash val="solid"/>
                <a:miter/>
              </a:ln>
            </p:spPr>
            <p:txBody>
              <a:bodyPr rtlCol="0" anchor="ctr"/>
              <a:lstStyle/>
              <a:p>
                <a:endParaRPr lang="en-GB" noProof="0" dirty="0"/>
              </a:p>
            </p:txBody>
          </p:sp>
          <p:sp>
            <p:nvSpPr>
              <p:cNvPr id="133" name="Freeform 132">
                <a:extLst>
                  <a:ext uri="{FF2B5EF4-FFF2-40B4-BE49-F238E27FC236}">
                    <a16:creationId xmlns:a16="http://schemas.microsoft.com/office/drawing/2014/main" id="{EEAFF55B-09E8-2034-2A95-813E2FF14845}"/>
                  </a:ext>
                </a:extLst>
              </p:cNvPr>
              <p:cNvSpPr/>
              <p:nvPr/>
            </p:nvSpPr>
            <p:spPr>
              <a:xfrm>
                <a:off x="10078752" y="4456005"/>
                <a:ext cx="84772" cy="172402"/>
              </a:xfrm>
              <a:custGeom>
                <a:avLst/>
                <a:gdLst>
                  <a:gd name="connsiteX0" fmla="*/ 0 w 84772"/>
                  <a:gd name="connsiteY0" fmla="*/ 125730 h 172402"/>
                  <a:gd name="connsiteX1" fmla="*/ 7620 w 84772"/>
                  <a:gd name="connsiteY1" fmla="*/ 172403 h 172402"/>
                  <a:gd name="connsiteX2" fmla="*/ 23813 w 84772"/>
                  <a:gd name="connsiteY2" fmla="*/ 164783 h 172402"/>
                  <a:gd name="connsiteX3" fmla="*/ 84773 w 84772"/>
                  <a:gd name="connsiteY3" fmla="*/ 120015 h 172402"/>
                  <a:gd name="connsiteX4" fmla="*/ 46673 w 84772"/>
                  <a:gd name="connsiteY4" fmla="*/ 60960 h 172402"/>
                  <a:gd name="connsiteX5" fmla="*/ 22860 w 84772"/>
                  <a:gd name="connsiteY5" fmla="*/ 0 h 172402"/>
                  <a:gd name="connsiteX6" fmla="*/ 0 w 84772"/>
                  <a:gd name="connsiteY6" fmla="*/ 9525 h 172402"/>
                  <a:gd name="connsiteX7" fmla="*/ 0 w 84772"/>
                  <a:gd name="connsiteY7" fmla="*/ 125730 h 172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772" h="172402">
                    <a:moveTo>
                      <a:pt x="0" y="125730"/>
                    </a:moveTo>
                    <a:lnTo>
                      <a:pt x="7620" y="172403"/>
                    </a:lnTo>
                    <a:cubicBezTo>
                      <a:pt x="12383" y="169545"/>
                      <a:pt x="18098" y="166688"/>
                      <a:pt x="23813" y="164783"/>
                    </a:cubicBezTo>
                    <a:cubicBezTo>
                      <a:pt x="41910" y="146685"/>
                      <a:pt x="61913" y="131445"/>
                      <a:pt x="84773" y="120015"/>
                    </a:cubicBezTo>
                    <a:cubicBezTo>
                      <a:pt x="70485" y="101918"/>
                      <a:pt x="57150" y="81915"/>
                      <a:pt x="46673" y="60960"/>
                    </a:cubicBezTo>
                    <a:cubicBezTo>
                      <a:pt x="36195" y="40957"/>
                      <a:pt x="28575" y="20955"/>
                      <a:pt x="22860" y="0"/>
                    </a:cubicBezTo>
                    <a:cubicBezTo>
                      <a:pt x="15240" y="3810"/>
                      <a:pt x="7620" y="6668"/>
                      <a:pt x="0" y="9525"/>
                    </a:cubicBezTo>
                    <a:cubicBezTo>
                      <a:pt x="30480" y="48578"/>
                      <a:pt x="20003" y="84773"/>
                      <a:pt x="0" y="125730"/>
                    </a:cubicBezTo>
                    <a:close/>
                  </a:path>
                </a:pathLst>
              </a:custGeom>
              <a:grpFill/>
              <a:ln w="9525" cap="flat">
                <a:noFill/>
                <a:prstDash val="solid"/>
                <a:miter/>
              </a:ln>
            </p:spPr>
            <p:txBody>
              <a:bodyPr rtlCol="0" anchor="ctr"/>
              <a:lstStyle/>
              <a:p>
                <a:endParaRPr lang="en-GB" noProof="0" dirty="0"/>
              </a:p>
            </p:txBody>
          </p:sp>
          <p:sp>
            <p:nvSpPr>
              <p:cNvPr id="134" name="Freeform 133">
                <a:extLst>
                  <a:ext uri="{FF2B5EF4-FFF2-40B4-BE49-F238E27FC236}">
                    <a16:creationId xmlns:a16="http://schemas.microsoft.com/office/drawing/2014/main" id="{C0551884-01E2-091F-AF82-34E7EB01FD25}"/>
                  </a:ext>
                </a:extLst>
              </p:cNvPr>
              <p:cNvSpPr/>
              <p:nvPr/>
            </p:nvSpPr>
            <p:spPr>
              <a:xfrm>
                <a:off x="10074942" y="4628408"/>
                <a:ext cx="264795" cy="80847"/>
              </a:xfrm>
              <a:custGeom>
                <a:avLst/>
                <a:gdLst>
                  <a:gd name="connsiteX0" fmla="*/ 256223 w 264795"/>
                  <a:gd name="connsiteY0" fmla="*/ 20955 h 80847"/>
                  <a:gd name="connsiteX1" fmla="*/ 252413 w 264795"/>
                  <a:gd name="connsiteY1" fmla="*/ 21907 h 80847"/>
                  <a:gd name="connsiteX2" fmla="*/ 213360 w 264795"/>
                  <a:gd name="connsiteY2" fmla="*/ 15240 h 80847"/>
                  <a:gd name="connsiteX3" fmla="*/ 124778 w 264795"/>
                  <a:gd name="connsiteY3" fmla="*/ 20002 h 80847"/>
                  <a:gd name="connsiteX4" fmla="*/ 47625 w 264795"/>
                  <a:gd name="connsiteY4" fmla="*/ 0 h 80847"/>
                  <a:gd name="connsiteX5" fmla="*/ 0 w 264795"/>
                  <a:gd name="connsiteY5" fmla="*/ 21907 h 80847"/>
                  <a:gd name="connsiteX6" fmla="*/ 130492 w 264795"/>
                  <a:gd name="connsiteY6" fmla="*/ 45720 h 80847"/>
                  <a:gd name="connsiteX7" fmla="*/ 225742 w 264795"/>
                  <a:gd name="connsiteY7" fmla="*/ 79057 h 80847"/>
                  <a:gd name="connsiteX8" fmla="*/ 262890 w 264795"/>
                  <a:gd name="connsiteY8" fmla="*/ 61913 h 80847"/>
                  <a:gd name="connsiteX9" fmla="*/ 264795 w 264795"/>
                  <a:gd name="connsiteY9" fmla="*/ 51435 h 80847"/>
                  <a:gd name="connsiteX10" fmla="*/ 262890 w 264795"/>
                  <a:gd name="connsiteY10" fmla="*/ 15240 h 80847"/>
                  <a:gd name="connsiteX11" fmla="*/ 256223 w 264795"/>
                  <a:gd name="connsiteY11" fmla="*/ 20955 h 80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4795" h="80847">
                    <a:moveTo>
                      <a:pt x="256223" y="20955"/>
                    </a:moveTo>
                    <a:cubicBezTo>
                      <a:pt x="255270" y="21907"/>
                      <a:pt x="253365" y="21907"/>
                      <a:pt x="252413" y="21907"/>
                    </a:cubicBezTo>
                    <a:cubicBezTo>
                      <a:pt x="240030" y="18097"/>
                      <a:pt x="226695" y="15240"/>
                      <a:pt x="213360" y="15240"/>
                    </a:cubicBezTo>
                    <a:cubicBezTo>
                      <a:pt x="175260" y="17145"/>
                      <a:pt x="173355" y="23813"/>
                      <a:pt x="124778" y="20002"/>
                    </a:cubicBezTo>
                    <a:cubicBezTo>
                      <a:pt x="86678" y="17145"/>
                      <a:pt x="78105" y="1905"/>
                      <a:pt x="47625" y="0"/>
                    </a:cubicBezTo>
                    <a:cubicBezTo>
                      <a:pt x="29528" y="952"/>
                      <a:pt x="12383" y="9525"/>
                      <a:pt x="0" y="21907"/>
                    </a:cubicBezTo>
                    <a:cubicBezTo>
                      <a:pt x="55245" y="21907"/>
                      <a:pt x="60960" y="22860"/>
                      <a:pt x="130492" y="45720"/>
                    </a:cubicBezTo>
                    <a:cubicBezTo>
                      <a:pt x="160973" y="55245"/>
                      <a:pt x="190500" y="66675"/>
                      <a:pt x="225742" y="79057"/>
                    </a:cubicBezTo>
                    <a:cubicBezTo>
                      <a:pt x="240983" y="84772"/>
                      <a:pt x="257175" y="76200"/>
                      <a:pt x="262890" y="61913"/>
                    </a:cubicBezTo>
                    <a:cubicBezTo>
                      <a:pt x="263843" y="58102"/>
                      <a:pt x="264795" y="55245"/>
                      <a:pt x="264795" y="51435"/>
                    </a:cubicBezTo>
                    <a:lnTo>
                      <a:pt x="262890" y="15240"/>
                    </a:lnTo>
                    <a:cubicBezTo>
                      <a:pt x="260985" y="17145"/>
                      <a:pt x="258128" y="19050"/>
                      <a:pt x="256223" y="20955"/>
                    </a:cubicBezTo>
                    <a:close/>
                  </a:path>
                </a:pathLst>
              </a:custGeom>
              <a:grpFill/>
              <a:ln w="9525" cap="flat">
                <a:noFill/>
                <a:prstDash val="solid"/>
                <a:miter/>
              </a:ln>
            </p:spPr>
            <p:txBody>
              <a:bodyPr rtlCol="0" anchor="ctr"/>
              <a:lstStyle/>
              <a:p>
                <a:endParaRPr lang="en-GB" noProof="0" dirty="0"/>
              </a:p>
            </p:txBody>
          </p:sp>
          <p:sp>
            <p:nvSpPr>
              <p:cNvPr id="135" name="Freeform 134">
                <a:extLst>
                  <a:ext uri="{FF2B5EF4-FFF2-40B4-BE49-F238E27FC236}">
                    <a16:creationId xmlns:a16="http://schemas.microsoft.com/office/drawing/2014/main" id="{D5EF1C73-7E82-CDA7-7761-91D260D2D4F7}"/>
                  </a:ext>
                </a:extLst>
              </p:cNvPr>
              <p:cNvSpPr/>
              <p:nvPr/>
            </p:nvSpPr>
            <p:spPr>
              <a:xfrm>
                <a:off x="10108280" y="4388378"/>
                <a:ext cx="225742" cy="182880"/>
              </a:xfrm>
              <a:custGeom>
                <a:avLst/>
                <a:gdLst>
                  <a:gd name="connsiteX0" fmla="*/ 111442 w 225742"/>
                  <a:gd name="connsiteY0" fmla="*/ 60960 h 182880"/>
                  <a:gd name="connsiteX1" fmla="*/ 87630 w 225742"/>
                  <a:gd name="connsiteY1" fmla="*/ 31432 h 182880"/>
                  <a:gd name="connsiteX2" fmla="*/ 87630 w 225742"/>
                  <a:gd name="connsiteY2" fmla="*/ 29527 h 182880"/>
                  <a:gd name="connsiteX3" fmla="*/ 78105 w 225742"/>
                  <a:gd name="connsiteY3" fmla="*/ 29527 h 182880"/>
                  <a:gd name="connsiteX4" fmla="*/ 33338 w 225742"/>
                  <a:gd name="connsiteY4" fmla="*/ 0 h 182880"/>
                  <a:gd name="connsiteX5" fmla="*/ 0 w 225742"/>
                  <a:gd name="connsiteY5" fmla="*/ 60960 h 182880"/>
                  <a:gd name="connsiteX6" fmla="*/ 62865 w 225742"/>
                  <a:gd name="connsiteY6" fmla="*/ 182880 h 182880"/>
                  <a:gd name="connsiteX7" fmla="*/ 78105 w 225742"/>
                  <a:gd name="connsiteY7" fmla="*/ 177165 h 182880"/>
                  <a:gd name="connsiteX8" fmla="*/ 68580 w 225742"/>
                  <a:gd name="connsiteY8" fmla="*/ 155258 h 182880"/>
                  <a:gd name="connsiteX9" fmla="*/ 76200 w 225742"/>
                  <a:gd name="connsiteY9" fmla="*/ 125730 h 182880"/>
                  <a:gd name="connsiteX10" fmla="*/ 80010 w 225742"/>
                  <a:gd name="connsiteY10" fmla="*/ 131445 h 182880"/>
                  <a:gd name="connsiteX11" fmla="*/ 100013 w 225742"/>
                  <a:gd name="connsiteY11" fmla="*/ 182880 h 182880"/>
                  <a:gd name="connsiteX12" fmla="*/ 120967 w 225742"/>
                  <a:gd name="connsiteY12" fmla="*/ 151447 h 182880"/>
                  <a:gd name="connsiteX13" fmla="*/ 149542 w 225742"/>
                  <a:gd name="connsiteY13" fmla="*/ 151447 h 182880"/>
                  <a:gd name="connsiteX14" fmla="*/ 177165 w 225742"/>
                  <a:gd name="connsiteY14" fmla="*/ 135255 h 182880"/>
                  <a:gd name="connsiteX15" fmla="*/ 225742 w 225742"/>
                  <a:gd name="connsiteY15" fmla="*/ 136208 h 182880"/>
                  <a:gd name="connsiteX16" fmla="*/ 179070 w 225742"/>
                  <a:gd name="connsiteY16" fmla="*/ 69532 h 182880"/>
                  <a:gd name="connsiteX17" fmla="*/ 111442 w 225742"/>
                  <a:gd name="connsiteY17" fmla="*/ 60960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5742" h="182880">
                    <a:moveTo>
                      <a:pt x="111442" y="60960"/>
                    </a:moveTo>
                    <a:cubicBezTo>
                      <a:pt x="97155" y="59055"/>
                      <a:pt x="86678" y="45720"/>
                      <a:pt x="87630" y="31432"/>
                    </a:cubicBezTo>
                    <a:cubicBezTo>
                      <a:pt x="87630" y="30480"/>
                      <a:pt x="87630" y="30480"/>
                      <a:pt x="87630" y="29527"/>
                    </a:cubicBezTo>
                    <a:cubicBezTo>
                      <a:pt x="84773" y="29527"/>
                      <a:pt x="81915" y="30480"/>
                      <a:pt x="78105" y="29527"/>
                    </a:cubicBezTo>
                    <a:cubicBezTo>
                      <a:pt x="59055" y="26670"/>
                      <a:pt x="42863" y="16192"/>
                      <a:pt x="33338" y="0"/>
                    </a:cubicBezTo>
                    <a:cubicBezTo>
                      <a:pt x="31433" y="23813"/>
                      <a:pt x="19050" y="45720"/>
                      <a:pt x="0" y="60960"/>
                    </a:cubicBezTo>
                    <a:cubicBezTo>
                      <a:pt x="12383" y="105727"/>
                      <a:pt x="33338" y="147638"/>
                      <a:pt x="62865" y="182880"/>
                    </a:cubicBezTo>
                    <a:cubicBezTo>
                      <a:pt x="67628" y="180975"/>
                      <a:pt x="72390" y="179070"/>
                      <a:pt x="78105" y="177165"/>
                    </a:cubicBezTo>
                    <a:cubicBezTo>
                      <a:pt x="73342" y="170497"/>
                      <a:pt x="70485" y="163830"/>
                      <a:pt x="68580" y="155258"/>
                    </a:cubicBezTo>
                    <a:cubicBezTo>
                      <a:pt x="67628" y="148590"/>
                      <a:pt x="64770" y="124777"/>
                      <a:pt x="76200" y="125730"/>
                    </a:cubicBezTo>
                    <a:cubicBezTo>
                      <a:pt x="79058" y="126682"/>
                      <a:pt x="80010" y="129540"/>
                      <a:pt x="80010" y="131445"/>
                    </a:cubicBezTo>
                    <a:cubicBezTo>
                      <a:pt x="75248" y="151447"/>
                      <a:pt x="82867" y="172402"/>
                      <a:pt x="100013" y="182880"/>
                    </a:cubicBezTo>
                    <a:cubicBezTo>
                      <a:pt x="103823" y="170497"/>
                      <a:pt x="106680" y="159068"/>
                      <a:pt x="120967" y="151447"/>
                    </a:cubicBezTo>
                    <a:cubicBezTo>
                      <a:pt x="133350" y="145733"/>
                      <a:pt x="138113" y="153352"/>
                      <a:pt x="149542" y="151447"/>
                    </a:cubicBezTo>
                    <a:cubicBezTo>
                      <a:pt x="162878" y="148590"/>
                      <a:pt x="162878" y="140018"/>
                      <a:pt x="177165" y="135255"/>
                    </a:cubicBezTo>
                    <a:cubicBezTo>
                      <a:pt x="192405" y="129540"/>
                      <a:pt x="210503" y="129540"/>
                      <a:pt x="225742" y="136208"/>
                    </a:cubicBezTo>
                    <a:cubicBezTo>
                      <a:pt x="225742" y="106680"/>
                      <a:pt x="206692" y="80010"/>
                      <a:pt x="179070" y="69532"/>
                    </a:cubicBezTo>
                    <a:cubicBezTo>
                      <a:pt x="167640" y="64770"/>
                      <a:pt x="124778" y="62865"/>
                      <a:pt x="111442" y="60960"/>
                    </a:cubicBezTo>
                    <a:close/>
                  </a:path>
                </a:pathLst>
              </a:custGeom>
              <a:grpFill/>
              <a:ln w="9525" cap="flat">
                <a:noFill/>
                <a:prstDash val="solid"/>
                <a:miter/>
              </a:ln>
            </p:spPr>
            <p:txBody>
              <a:bodyPr rtlCol="0" anchor="ctr"/>
              <a:lstStyle/>
              <a:p>
                <a:endParaRPr lang="en-GB" noProof="0" dirty="0"/>
              </a:p>
            </p:txBody>
          </p:sp>
          <p:sp>
            <p:nvSpPr>
              <p:cNvPr id="136" name="Freeform 135">
                <a:extLst>
                  <a:ext uri="{FF2B5EF4-FFF2-40B4-BE49-F238E27FC236}">
                    <a16:creationId xmlns:a16="http://schemas.microsoft.com/office/drawing/2014/main" id="{78534D7E-0372-2706-C7ED-AAB332D4A017}"/>
                  </a:ext>
                </a:extLst>
              </p:cNvPr>
              <p:cNvSpPr/>
              <p:nvPr/>
            </p:nvSpPr>
            <p:spPr>
              <a:xfrm>
                <a:off x="10207340" y="4359803"/>
                <a:ext cx="73342" cy="86677"/>
              </a:xfrm>
              <a:custGeom>
                <a:avLst/>
                <a:gdLst>
                  <a:gd name="connsiteX0" fmla="*/ 51435 w 73342"/>
                  <a:gd name="connsiteY0" fmla="*/ 0 h 86677"/>
                  <a:gd name="connsiteX1" fmla="*/ 0 w 73342"/>
                  <a:gd name="connsiteY1" fmla="*/ 56197 h 86677"/>
                  <a:gd name="connsiteX2" fmla="*/ 0 w 73342"/>
                  <a:gd name="connsiteY2" fmla="*/ 64770 h 86677"/>
                  <a:gd name="connsiteX3" fmla="*/ 14288 w 73342"/>
                  <a:gd name="connsiteY3" fmla="*/ 80010 h 86677"/>
                  <a:gd name="connsiteX4" fmla="*/ 63818 w 73342"/>
                  <a:gd name="connsiteY4" fmla="*/ 84773 h 86677"/>
                  <a:gd name="connsiteX5" fmla="*/ 73343 w 73342"/>
                  <a:gd name="connsiteY5" fmla="*/ 86677 h 86677"/>
                  <a:gd name="connsiteX6" fmla="*/ 60007 w 73342"/>
                  <a:gd name="connsiteY6" fmla="*/ 53340 h 86677"/>
                  <a:gd name="connsiteX7" fmla="*/ 51435 w 73342"/>
                  <a:gd name="connsiteY7" fmla="*/ 0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342" h="86677">
                    <a:moveTo>
                      <a:pt x="51435" y="0"/>
                    </a:moveTo>
                    <a:cubicBezTo>
                      <a:pt x="36195" y="29527"/>
                      <a:pt x="18098" y="49530"/>
                      <a:pt x="0" y="56197"/>
                    </a:cubicBezTo>
                    <a:lnTo>
                      <a:pt x="0" y="64770"/>
                    </a:lnTo>
                    <a:cubicBezTo>
                      <a:pt x="0" y="72390"/>
                      <a:pt x="5715" y="79057"/>
                      <a:pt x="14288" y="80010"/>
                    </a:cubicBezTo>
                    <a:lnTo>
                      <a:pt x="63818" y="84773"/>
                    </a:lnTo>
                    <a:cubicBezTo>
                      <a:pt x="66675" y="84773"/>
                      <a:pt x="69532" y="85725"/>
                      <a:pt x="73343" y="86677"/>
                    </a:cubicBezTo>
                    <a:cubicBezTo>
                      <a:pt x="67628" y="76200"/>
                      <a:pt x="63818" y="64770"/>
                      <a:pt x="60007" y="53340"/>
                    </a:cubicBezTo>
                    <a:cubicBezTo>
                      <a:pt x="54293" y="35242"/>
                      <a:pt x="51435" y="18097"/>
                      <a:pt x="51435" y="0"/>
                    </a:cubicBezTo>
                    <a:close/>
                  </a:path>
                </a:pathLst>
              </a:custGeom>
              <a:grpFill/>
              <a:ln w="9525" cap="flat">
                <a:noFill/>
                <a:prstDash val="solid"/>
                <a:miter/>
              </a:ln>
            </p:spPr>
            <p:txBody>
              <a:bodyPr rtlCol="0" anchor="ctr"/>
              <a:lstStyle/>
              <a:p>
                <a:endParaRPr lang="en-GB" noProof="0" dirty="0"/>
              </a:p>
            </p:txBody>
          </p:sp>
        </p:grpSp>
        <p:sp>
          <p:nvSpPr>
            <p:cNvPr id="127" name="Freeform 126">
              <a:extLst>
                <a:ext uri="{FF2B5EF4-FFF2-40B4-BE49-F238E27FC236}">
                  <a16:creationId xmlns:a16="http://schemas.microsoft.com/office/drawing/2014/main" id="{39086869-03F0-E5A4-B25A-09D1B347369B}"/>
                </a:ext>
              </a:extLst>
            </p:cNvPr>
            <p:cNvSpPr/>
            <p:nvPr/>
          </p:nvSpPr>
          <p:spPr>
            <a:xfrm>
              <a:off x="8653691" y="4632006"/>
              <a:ext cx="206375" cy="187325"/>
            </a:xfrm>
            <a:custGeom>
              <a:avLst/>
              <a:gdLst>
                <a:gd name="connsiteX0" fmla="*/ 0 w 206375"/>
                <a:gd name="connsiteY0" fmla="*/ 187325 h 187325"/>
                <a:gd name="connsiteX1" fmla="*/ 206375 w 206375"/>
                <a:gd name="connsiteY1" fmla="*/ 0 h 187325"/>
              </a:gdLst>
              <a:ahLst/>
              <a:cxnLst>
                <a:cxn ang="0">
                  <a:pos x="connsiteX0" y="connsiteY0"/>
                </a:cxn>
                <a:cxn ang="0">
                  <a:pos x="connsiteX1" y="connsiteY1"/>
                </a:cxn>
              </a:cxnLst>
              <a:rect l="l" t="t" r="r" b="b"/>
              <a:pathLst>
                <a:path w="206375" h="187325">
                  <a:moveTo>
                    <a:pt x="0" y="187325"/>
                  </a:moveTo>
                  <a:lnTo>
                    <a:pt x="206375" y="0"/>
                  </a:lnTo>
                </a:path>
              </a:pathLst>
            </a:custGeom>
            <a:noFill/>
            <a:ln w="254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grpSp>
      <p:sp>
        <p:nvSpPr>
          <p:cNvPr id="143" name="Rounded Rectangle 142">
            <a:extLst>
              <a:ext uri="{FF2B5EF4-FFF2-40B4-BE49-F238E27FC236}">
                <a16:creationId xmlns:a16="http://schemas.microsoft.com/office/drawing/2014/main" id="{07F7ADED-498A-2921-8460-F96B35080972}"/>
              </a:ext>
            </a:extLst>
          </p:cNvPr>
          <p:cNvSpPr/>
          <p:nvPr/>
        </p:nvSpPr>
        <p:spPr>
          <a:xfrm>
            <a:off x="6806262" y="2646853"/>
            <a:ext cx="1332000" cy="175518"/>
          </a:xfrm>
          <a:prstGeom prst="roundRect">
            <a:avLst>
              <a:gd name="adj" fmla="val 50000"/>
            </a:avLst>
          </a:prstGeom>
          <a:gradFill>
            <a:gsLst>
              <a:gs pos="0">
                <a:srgbClr val="FBAE17"/>
              </a:gs>
              <a:gs pos="100000">
                <a:srgbClr val="F15A24"/>
              </a:gs>
            </a:gsLst>
            <a:lin ang="0" scaled="1"/>
          </a:gradFill>
          <a:ln w="12700">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GB" sz="950" noProof="0" dirty="0">
                <a:latin typeface="Arial" panose="020B0604020202020204" pitchFamily="34" charset="0"/>
                <a:cs typeface="Arial" panose="020B0604020202020204" pitchFamily="34" charset="0"/>
              </a:rPr>
              <a:t>Systemic side effects</a:t>
            </a:r>
          </a:p>
        </p:txBody>
      </p:sp>
      <p:sp>
        <p:nvSpPr>
          <p:cNvPr id="144" name="Rounded Rectangle 143">
            <a:extLst>
              <a:ext uri="{FF2B5EF4-FFF2-40B4-BE49-F238E27FC236}">
                <a16:creationId xmlns:a16="http://schemas.microsoft.com/office/drawing/2014/main" id="{31E47DA4-1EA3-997D-6859-D9E7845001EB}"/>
              </a:ext>
            </a:extLst>
          </p:cNvPr>
          <p:cNvSpPr/>
          <p:nvPr/>
        </p:nvSpPr>
        <p:spPr>
          <a:xfrm>
            <a:off x="6806262" y="2858675"/>
            <a:ext cx="1475999" cy="175518"/>
          </a:xfrm>
          <a:prstGeom prst="roundRect">
            <a:avLst>
              <a:gd name="adj" fmla="val 50000"/>
            </a:avLst>
          </a:prstGeom>
          <a:gradFill>
            <a:gsLst>
              <a:gs pos="0">
                <a:srgbClr val="FBAE17"/>
              </a:gs>
              <a:gs pos="100000">
                <a:srgbClr val="F15A24"/>
              </a:gs>
            </a:gsLst>
            <a:lin ang="0" scaled="1"/>
          </a:gradFill>
          <a:ln w="12700">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GB" sz="950" noProof="0" dirty="0">
                <a:latin typeface="Arial" panose="020B0604020202020204" pitchFamily="34" charset="0"/>
                <a:cs typeface="Arial" panose="020B0604020202020204" pitchFamily="34" charset="0"/>
              </a:rPr>
              <a:t>Antimicrobial resistance</a:t>
            </a:r>
          </a:p>
        </p:txBody>
      </p:sp>
      <p:sp>
        <p:nvSpPr>
          <p:cNvPr id="148" name="Freeform 147">
            <a:extLst>
              <a:ext uri="{FF2B5EF4-FFF2-40B4-BE49-F238E27FC236}">
                <a16:creationId xmlns:a16="http://schemas.microsoft.com/office/drawing/2014/main" id="{B02128C4-DB7C-2515-4C3C-0242B06C3F1C}"/>
              </a:ext>
            </a:extLst>
          </p:cNvPr>
          <p:cNvSpPr/>
          <p:nvPr/>
        </p:nvSpPr>
        <p:spPr>
          <a:xfrm>
            <a:off x="3951325" y="3287104"/>
            <a:ext cx="4813055" cy="1195945"/>
          </a:xfrm>
          <a:custGeom>
            <a:avLst/>
            <a:gdLst>
              <a:gd name="connsiteX0" fmla="*/ 0 w 4176031"/>
              <a:gd name="connsiteY0" fmla="*/ 0 h 685242"/>
              <a:gd name="connsiteX1" fmla="*/ 4176031 w 4176031"/>
              <a:gd name="connsiteY1" fmla="*/ 0 h 685242"/>
              <a:gd name="connsiteX2" fmla="*/ 4176031 w 4176031"/>
              <a:gd name="connsiteY2" fmla="*/ 685243 h 685242"/>
              <a:gd name="connsiteX3" fmla="*/ 0 w 4176031"/>
              <a:gd name="connsiteY3" fmla="*/ 685243 h 685242"/>
            </a:gdLst>
            <a:ahLst/>
            <a:cxnLst>
              <a:cxn ang="0">
                <a:pos x="connsiteX0" y="connsiteY0"/>
              </a:cxn>
              <a:cxn ang="0">
                <a:pos x="connsiteX1" y="connsiteY1"/>
              </a:cxn>
              <a:cxn ang="0">
                <a:pos x="connsiteX2" y="connsiteY2"/>
              </a:cxn>
              <a:cxn ang="0">
                <a:pos x="connsiteX3" y="connsiteY3"/>
              </a:cxn>
            </a:cxnLst>
            <a:rect l="l" t="t" r="r" b="b"/>
            <a:pathLst>
              <a:path w="4176031" h="685242">
                <a:moveTo>
                  <a:pt x="0" y="0"/>
                </a:moveTo>
                <a:lnTo>
                  <a:pt x="4176031" y="0"/>
                </a:lnTo>
                <a:lnTo>
                  <a:pt x="4176031" y="685243"/>
                </a:lnTo>
                <a:lnTo>
                  <a:pt x="0" y="685243"/>
                </a:lnTo>
                <a:close/>
              </a:path>
            </a:pathLst>
          </a:custGeom>
          <a:solidFill>
            <a:srgbClr val="CCCCCC"/>
          </a:solidFill>
          <a:ln w="0" cap="flat">
            <a:noFill/>
            <a:prstDash val="solid"/>
            <a:miter/>
          </a:ln>
        </p:spPr>
        <p:txBody>
          <a:bodyPr rtlCol="0" anchor="ctr"/>
          <a:lstStyle/>
          <a:p>
            <a:endParaRPr lang="en-GB" noProof="0" dirty="0"/>
          </a:p>
        </p:txBody>
      </p:sp>
      <p:sp>
        <p:nvSpPr>
          <p:cNvPr id="149" name="Freeform 148">
            <a:extLst>
              <a:ext uri="{FF2B5EF4-FFF2-40B4-BE49-F238E27FC236}">
                <a16:creationId xmlns:a16="http://schemas.microsoft.com/office/drawing/2014/main" id="{6977145F-CA2F-8195-D6AD-6C213AA764FF}"/>
              </a:ext>
            </a:extLst>
          </p:cNvPr>
          <p:cNvSpPr/>
          <p:nvPr/>
        </p:nvSpPr>
        <p:spPr>
          <a:xfrm>
            <a:off x="4375890" y="3287105"/>
            <a:ext cx="194207" cy="1195942"/>
          </a:xfrm>
          <a:custGeom>
            <a:avLst/>
            <a:gdLst>
              <a:gd name="connsiteX0" fmla="*/ 0 w 194207"/>
              <a:gd name="connsiteY0" fmla="*/ 0 h 685242"/>
              <a:gd name="connsiteX1" fmla="*/ 194207 w 194207"/>
              <a:gd name="connsiteY1" fmla="*/ 0 h 685242"/>
              <a:gd name="connsiteX2" fmla="*/ 194207 w 194207"/>
              <a:gd name="connsiteY2" fmla="*/ 685243 h 685242"/>
              <a:gd name="connsiteX3" fmla="*/ 0 w 194207"/>
              <a:gd name="connsiteY3" fmla="*/ 685243 h 685242"/>
            </a:gdLst>
            <a:ahLst/>
            <a:cxnLst>
              <a:cxn ang="0">
                <a:pos x="connsiteX0" y="connsiteY0"/>
              </a:cxn>
              <a:cxn ang="0">
                <a:pos x="connsiteX1" y="connsiteY1"/>
              </a:cxn>
              <a:cxn ang="0">
                <a:pos x="connsiteX2" y="connsiteY2"/>
              </a:cxn>
              <a:cxn ang="0">
                <a:pos x="connsiteX3" y="connsiteY3"/>
              </a:cxn>
            </a:cxnLst>
            <a:rect l="l" t="t" r="r" b="b"/>
            <a:pathLst>
              <a:path w="194207" h="685242">
                <a:moveTo>
                  <a:pt x="0" y="0"/>
                </a:moveTo>
                <a:lnTo>
                  <a:pt x="194207" y="0"/>
                </a:lnTo>
                <a:lnTo>
                  <a:pt x="194207" y="685243"/>
                </a:lnTo>
                <a:lnTo>
                  <a:pt x="0" y="685243"/>
                </a:lnTo>
                <a:close/>
              </a:path>
            </a:pathLst>
          </a:custGeom>
          <a:solidFill>
            <a:srgbClr val="C1272D"/>
          </a:solidFill>
          <a:ln w="0" cap="flat">
            <a:noFill/>
            <a:prstDash val="solid"/>
            <a:miter/>
          </a:ln>
        </p:spPr>
        <p:txBody>
          <a:bodyPr rtlCol="0" anchor="ctr"/>
          <a:lstStyle/>
          <a:p>
            <a:endParaRPr lang="en-GB" noProof="0" dirty="0"/>
          </a:p>
        </p:txBody>
      </p:sp>
      <p:sp>
        <p:nvSpPr>
          <p:cNvPr id="150" name="Freeform 149">
            <a:extLst>
              <a:ext uri="{FF2B5EF4-FFF2-40B4-BE49-F238E27FC236}">
                <a16:creationId xmlns:a16="http://schemas.microsoft.com/office/drawing/2014/main" id="{E84194F2-7CCE-F212-D25B-90E869DDA867}"/>
              </a:ext>
            </a:extLst>
          </p:cNvPr>
          <p:cNvSpPr/>
          <p:nvPr/>
        </p:nvSpPr>
        <p:spPr>
          <a:xfrm>
            <a:off x="4163303" y="3287104"/>
            <a:ext cx="194207" cy="1195943"/>
          </a:xfrm>
          <a:custGeom>
            <a:avLst/>
            <a:gdLst>
              <a:gd name="connsiteX0" fmla="*/ 0 w 194207"/>
              <a:gd name="connsiteY0" fmla="*/ 0 h 685242"/>
              <a:gd name="connsiteX1" fmla="*/ 194207 w 194207"/>
              <a:gd name="connsiteY1" fmla="*/ 0 h 685242"/>
              <a:gd name="connsiteX2" fmla="*/ 194207 w 194207"/>
              <a:gd name="connsiteY2" fmla="*/ 685243 h 685242"/>
              <a:gd name="connsiteX3" fmla="*/ 0 w 194207"/>
              <a:gd name="connsiteY3" fmla="*/ 685243 h 685242"/>
            </a:gdLst>
            <a:ahLst/>
            <a:cxnLst>
              <a:cxn ang="0">
                <a:pos x="connsiteX0" y="connsiteY0"/>
              </a:cxn>
              <a:cxn ang="0">
                <a:pos x="connsiteX1" y="connsiteY1"/>
              </a:cxn>
              <a:cxn ang="0">
                <a:pos x="connsiteX2" y="connsiteY2"/>
              </a:cxn>
              <a:cxn ang="0">
                <a:pos x="connsiteX3" y="connsiteY3"/>
              </a:cxn>
            </a:cxnLst>
            <a:rect l="l" t="t" r="r" b="b"/>
            <a:pathLst>
              <a:path w="194207" h="685242">
                <a:moveTo>
                  <a:pt x="0" y="0"/>
                </a:moveTo>
                <a:lnTo>
                  <a:pt x="194207" y="0"/>
                </a:lnTo>
                <a:lnTo>
                  <a:pt x="194207" y="685243"/>
                </a:lnTo>
                <a:lnTo>
                  <a:pt x="0" y="685243"/>
                </a:lnTo>
                <a:close/>
              </a:path>
            </a:pathLst>
          </a:custGeom>
          <a:solidFill>
            <a:srgbClr val="F15A24"/>
          </a:solidFill>
          <a:ln w="0" cap="flat">
            <a:noFill/>
            <a:prstDash val="solid"/>
            <a:miter/>
          </a:ln>
        </p:spPr>
        <p:txBody>
          <a:bodyPr rtlCol="0" anchor="ctr"/>
          <a:lstStyle/>
          <a:p>
            <a:endParaRPr lang="en-GB" noProof="0" dirty="0"/>
          </a:p>
        </p:txBody>
      </p:sp>
      <p:sp>
        <p:nvSpPr>
          <p:cNvPr id="151" name="TextBox 150">
            <a:extLst>
              <a:ext uri="{FF2B5EF4-FFF2-40B4-BE49-F238E27FC236}">
                <a16:creationId xmlns:a16="http://schemas.microsoft.com/office/drawing/2014/main" id="{91AEFC7C-3DE9-7B1B-AB74-19D6C14E9392}"/>
              </a:ext>
            </a:extLst>
          </p:cNvPr>
          <p:cNvSpPr txBox="1"/>
          <p:nvPr/>
        </p:nvSpPr>
        <p:spPr>
          <a:xfrm rot="16200000">
            <a:off x="3665439" y="3804160"/>
            <a:ext cx="1188000" cy="153888"/>
          </a:xfrm>
          <a:prstGeom prst="rect">
            <a:avLst/>
          </a:prstGeom>
          <a:noFill/>
        </p:spPr>
        <p:txBody>
          <a:bodyPr wrap="square" lIns="0" tIns="0" rIns="0" bIns="0" rtlCol="0">
            <a:spAutoFit/>
          </a:bodyPr>
          <a:lstStyle/>
          <a:p>
            <a:pPr algn="ctr"/>
            <a:r>
              <a:rPr lang="en-GB" sz="1000" noProof="0" dirty="0">
                <a:solidFill>
                  <a:schemeClr val="bg1"/>
                </a:solidFill>
                <a:latin typeface="Arial" panose="020B0604020202020204" pitchFamily="34" charset="0"/>
                <a:ea typeface="Aileron" charset="0"/>
                <a:cs typeface="Arial" panose="020B0604020202020204" pitchFamily="34" charset="0"/>
              </a:rPr>
              <a:t>Moderate</a:t>
            </a:r>
          </a:p>
        </p:txBody>
      </p:sp>
      <p:sp>
        <p:nvSpPr>
          <p:cNvPr id="152" name="TextBox 151">
            <a:extLst>
              <a:ext uri="{FF2B5EF4-FFF2-40B4-BE49-F238E27FC236}">
                <a16:creationId xmlns:a16="http://schemas.microsoft.com/office/drawing/2014/main" id="{76883A95-F536-BC43-3474-B5E34D4BFC51}"/>
              </a:ext>
            </a:extLst>
          </p:cNvPr>
          <p:cNvSpPr txBox="1"/>
          <p:nvPr/>
        </p:nvSpPr>
        <p:spPr>
          <a:xfrm rot="16200000">
            <a:off x="3875164" y="3804160"/>
            <a:ext cx="1188000" cy="153888"/>
          </a:xfrm>
          <a:prstGeom prst="rect">
            <a:avLst/>
          </a:prstGeom>
          <a:noFill/>
        </p:spPr>
        <p:txBody>
          <a:bodyPr wrap="square" lIns="0" tIns="0" rIns="0" bIns="0" rtlCol="0">
            <a:spAutoFit/>
          </a:bodyPr>
          <a:lstStyle/>
          <a:p>
            <a:pPr algn="ctr"/>
            <a:r>
              <a:rPr lang="en-GB" sz="1000" noProof="0" dirty="0">
                <a:solidFill>
                  <a:schemeClr val="bg1"/>
                </a:solidFill>
                <a:latin typeface="Arial" panose="020B0604020202020204" pitchFamily="34" charset="0"/>
                <a:ea typeface="Aileron" charset="0"/>
                <a:cs typeface="Arial" panose="020B0604020202020204" pitchFamily="34" charset="0"/>
              </a:rPr>
              <a:t>Severe</a:t>
            </a:r>
          </a:p>
        </p:txBody>
      </p:sp>
      <p:grpSp>
        <p:nvGrpSpPr>
          <p:cNvPr id="139" name="Group 138">
            <a:extLst>
              <a:ext uri="{FF2B5EF4-FFF2-40B4-BE49-F238E27FC236}">
                <a16:creationId xmlns:a16="http://schemas.microsoft.com/office/drawing/2014/main" id="{52E05D06-21BD-B446-2EF7-E8C989952B10}"/>
              </a:ext>
            </a:extLst>
          </p:cNvPr>
          <p:cNvGrpSpPr/>
          <p:nvPr/>
        </p:nvGrpSpPr>
        <p:grpSpPr>
          <a:xfrm rot="16200000">
            <a:off x="4585435" y="3106344"/>
            <a:ext cx="2340000" cy="216000"/>
            <a:chOff x="8766525" y="2389312"/>
            <a:chExt cx="276225" cy="80838"/>
          </a:xfrm>
        </p:grpSpPr>
        <p:cxnSp>
          <p:nvCxnSpPr>
            <p:cNvPr id="140" name="Straight Connector 139">
              <a:extLst>
                <a:ext uri="{FF2B5EF4-FFF2-40B4-BE49-F238E27FC236}">
                  <a16:creationId xmlns:a16="http://schemas.microsoft.com/office/drawing/2014/main" id="{0129B813-86DC-7463-717A-EB3353BC3B26}"/>
                </a:ext>
              </a:extLst>
            </p:cNvPr>
            <p:cNvCxnSpPr>
              <a:cxnSpLocks/>
            </p:cNvCxnSpPr>
            <p:nvPr/>
          </p:nvCxnSpPr>
          <p:spPr>
            <a:xfrm flipV="1">
              <a:off x="8766525" y="2389312"/>
              <a:ext cx="0" cy="80838"/>
            </a:xfrm>
            <a:prstGeom prst="line">
              <a:avLst/>
            </a:prstGeom>
            <a:ln w="254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141" name="Straight Connector 140">
              <a:extLst>
                <a:ext uri="{FF2B5EF4-FFF2-40B4-BE49-F238E27FC236}">
                  <a16:creationId xmlns:a16="http://schemas.microsoft.com/office/drawing/2014/main" id="{EB6745F3-A634-DA15-6F80-56C20D028C13}"/>
                </a:ext>
              </a:extLst>
            </p:cNvPr>
            <p:cNvCxnSpPr>
              <a:cxnSpLocks/>
            </p:cNvCxnSpPr>
            <p:nvPr/>
          </p:nvCxnSpPr>
          <p:spPr>
            <a:xfrm flipV="1">
              <a:off x="9042750" y="2389312"/>
              <a:ext cx="0" cy="80838"/>
            </a:xfrm>
            <a:prstGeom prst="line">
              <a:avLst/>
            </a:prstGeom>
            <a:ln w="254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142" name="Straight Connector 141">
              <a:extLst>
                <a:ext uri="{FF2B5EF4-FFF2-40B4-BE49-F238E27FC236}">
                  <a16:creationId xmlns:a16="http://schemas.microsoft.com/office/drawing/2014/main" id="{25424B33-EE5A-B5D8-EA26-9E6420066F2D}"/>
                </a:ext>
              </a:extLst>
            </p:cNvPr>
            <p:cNvCxnSpPr>
              <a:cxnSpLocks/>
            </p:cNvCxnSpPr>
            <p:nvPr/>
          </p:nvCxnSpPr>
          <p:spPr>
            <a:xfrm flipH="1">
              <a:off x="8766525" y="2429731"/>
              <a:ext cx="275875" cy="0"/>
            </a:xfrm>
            <a:prstGeom prst="line">
              <a:avLst/>
            </a:prstGeom>
            <a:ln w="25400">
              <a:solidFill>
                <a:schemeClr val="accent6"/>
              </a:solidFill>
            </a:ln>
            <a:effectLst/>
          </p:spPr>
          <p:style>
            <a:lnRef idx="2">
              <a:schemeClr val="accent1"/>
            </a:lnRef>
            <a:fillRef idx="0">
              <a:schemeClr val="accent1"/>
            </a:fillRef>
            <a:effectRef idx="1">
              <a:schemeClr val="accent1"/>
            </a:effectRef>
            <a:fontRef idx="minor">
              <a:schemeClr val="tx1"/>
            </a:fontRef>
          </p:style>
        </p:cxnSp>
      </p:grpSp>
      <p:sp>
        <p:nvSpPr>
          <p:cNvPr id="137" name="Rounded Rectangle 136">
            <a:extLst>
              <a:ext uri="{FF2B5EF4-FFF2-40B4-BE49-F238E27FC236}">
                <a16:creationId xmlns:a16="http://schemas.microsoft.com/office/drawing/2014/main" id="{EA5A3000-15C7-5EE4-58F6-73D38DA9EEC8}"/>
              </a:ext>
            </a:extLst>
          </p:cNvPr>
          <p:cNvSpPr/>
          <p:nvPr/>
        </p:nvSpPr>
        <p:spPr>
          <a:xfrm>
            <a:off x="4772539" y="2274262"/>
            <a:ext cx="1944000" cy="723176"/>
          </a:xfrm>
          <a:prstGeom prst="roundRect">
            <a:avLst>
              <a:gd name="adj" fmla="val 16787"/>
            </a:avLst>
          </a:prstGeom>
          <a:solidFill>
            <a:schemeClr val="accent6"/>
          </a:solidFill>
          <a:ln w="12700">
            <a:noFill/>
          </a:ln>
          <a:effectLst/>
        </p:spPr>
        <p:style>
          <a:lnRef idx="1">
            <a:schemeClr val="accent1"/>
          </a:lnRef>
          <a:fillRef idx="3">
            <a:schemeClr val="accent1"/>
          </a:fillRef>
          <a:effectRef idx="2">
            <a:schemeClr val="accent1"/>
          </a:effectRef>
          <a:fontRef idx="minor">
            <a:schemeClr val="lt1"/>
          </a:fontRef>
        </p:style>
        <p:txBody>
          <a:bodyPr lIns="72000" rIns="0" rtlCol="0" anchor="ctr"/>
          <a:lstStyle/>
          <a:p>
            <a:r>
              <a:rPr lang="en-GB" sz="950" noProof="0" dirty="0">
                <a:solidFill>
                  <a:schemeClr val="bg1"/>
                </a:solidFill>
                <a:latin typeface="Arial" panose="020B0604020202020204" pitchFamily="34" charset="0"/>
                <a:cs typeface="Arial" panose="020B0604020202020204" pitchFamily="34" charset="0"/>
              </a:rPr>
              <a:t>Oral component may be</a:t>
            </a:r>
            <a:br>
              <a:rPr lang="en-GB" sz="950" noProof="0" dirty="0">
                <a:solidFill>
                  <a:schemeClr val="bg1"/>
                </a:solidFill>
                <a:latin typeface="Arial" panose="020B0604020202020204" pitchFamily="34" charset="0"/>
                <a:cs typeface="Arial" panose="020B0604020202020204" pitchFamily="34" charset="0"/>
              </a:rPr>
            </a:br>
            <a:r>
              <a:rPr lang="en-GB" sz="950" noProof="0" dirty="0">
                <a:solidFill>
                  <a:schemeClr val="bg1"/>
                </a:solidFill>
                <a:latin typeface="Arial" panose="020B0604020202020204" pitchFamily="34" charset="0"/>
                <a:cs typeface="Arial" panose="020B0604020202020204" pitchFamily="34" charset="0"/>
              </a:rPr>
              <a:t>effective in treating acne in</a:t>
            </a:r>
            <a:br>
              <a:rPr lang="en-GB" sz="950" noProof="0" dirty="0">
                <a:solidFill>
                  <a:schemeClr val="bg1"/>
                </a:solidFill>
                <a:latin typeface="Arial" panose="020B0604020202020204" pitchFamily="34" charset="0"/>
                <a:cs typeface="Arial" panose="020B0604020202020204" pitchFamily="34" charset="0"/>
              </a:rPr>
            </a:br>
            <a:r>
              <a:rPr lang="en-GB" sz="950" noProof="0" dirty="0">
                <a:solidFill>
                  <a:schemeClr val="bg1"/>
                </a:solidFill>
                <a:latin typeface="Arial" panose="020B0604020202020204" pitchFamily="34" charset="0"/>
                <a:cs typeface="Arial" panose="020B0604020202020204" pitchFamily="34" charset="0"/>
              </a:rPr>
              <a:t>areas that are difficult to</a:t>
            </a:r>
            <a:br>
              <a:rPr lang="en-GB" sz="950" noProof="0" dirty="0">
                <a:solidFill>
                  <a:schemeClr val="bg1"/>
                </a:solidFill>
                <a:latin typeface="Arial" panose="020B0604020202020204" pitchFamily="34" charset="0"/>
                <a:cs typeface="Arial" panose="020B0604020202020204" pitchFamily="34" charset="0"/>
              </a:rPr>
            </a:br>
            <a:r>
              <a:rPr lang="en-GB" sz="950" noProof="0" dirty="0">
                <a:solidFill>
                  <a:schemeClr val="bg1"/>
                </a:solidFill>
                <a:latin typeface="Arial" panose="020B0604020202020204" pitchFamily="34" charset="0"/>
                <a:cs typeface="Arial" panose="020B0604020202020204" pitchFamily="34" charset="0"/>
              </a:rPr>
              <a:t>reach with topical option</a:t>
            </a:r>
          </a:p>
        </p:txBody>
      </p:sp>
      <p:sp>
        <p:nvSpPr>
          <p:cNvPr id="138" name="Rounded Rectangle 137">
            <a:extLst>
              <a:ext uri="{FF2B5EF4-FFF2-40B4-BE49-F238E27FC236}">
                <a16:creationId xmlns:a16="http://schemas.microsoft.com/office/drawing/2014/main" id="{065EEB44-4D23-F001-63AE-B5DA300490A5}"/>
              </a:ext>
            </a:extLst>
          </p:cNvPr>
          <p:cNvSpPr/>
          <p:nvPr/>
        </p:nvSpPr>
        <p:spPr>
          <a:xfrm>
            <a:off x="4772539" y="3101576"/>
            <a:ext cx="1944000" cy="1130708"/>
          </a:xfrm>
          <a:prstGeom prst="roundRect">
            <a:avLst>
              <a:gd name="adj" fmla="val 16787"/>
            </a:avLst>
          </a:prstGeom>
          <a:solidFill>
            <a:schemeClr val="accent6"/>
          </a:solidFill>
          <a:ln w="12700">
            <a:noFill/>
          </a:ln>
          <a:effectLst/>
        </p:spPr>
        <p:style>
          <a:lnRef idx="1">
            <a:schemeClr val="accent1"/>
          </a:lnRef>
          <a:fillRef idx="3">
            <a:schemeClr val="accent1"/>
          </a:fillRef>
          <a:effectRef idx="2">
            <a:schemeClr val="accent1"/>
          </a:effectRef>
          <a:fontRef idx="minor">
            <a:schemeClr val="lt1"/>
          </a:fontRef>
        </p:style>
        <p:txBody>
          <a:bodyPr lIns="72000" rIns="0" rtlCol="0" anchor="ctr"/>
          <a:lstStyle/>
          <a:p>
            <a:r>
              <a:rPr lang="en-GB" sz="950" noProof="0" dirty="0">
                <a:solidFill>
                  <a:schemeClr val="bg1"/>
                </a:solidFill>
                <a:latin typeface="Arial" panose="020B0604020202020204" pitchFamily="34" charset="0"/>
                <a:cs typeface="Arial" panose="020B0604020202020204" pitchFamily="34" charset="0"/>
              </a:rPr>
              <a:t>Treatment with adequate</a:t>
            </a:r>
            <a:br>
              <a:rPr lang="en-GB" sz="950" noProof="0" dirty="0">
                <a:solidFill>
                  <a:schemeClr val="bg1"/>
                </a:solidFill>
                <a:latin typeface="Arial" panose="020B0604020202020204" pitchFamily="34" charset="0"/>
                <a:cs typeface="Arial" panose="020B0604020202020204" pitchFamily="34" charset="0"/>
              </a:rPr>
            </a:br>
            <a:r>
              <a:rPr lang="en-GB" sz="950" noProof="0" dirty="0">
                <a:solidFill>
                  <a:schemeClr val="bg1"/>
                </a:solidFill>
                <a:latin typeface="Arial" panose="020B0604020202020204" pitchFamily="34" charset="0"/>
                <a:cs typeface="Arial" panose="020B0604020202020204" pitchFamily="34" charset="0"/>
              </a:rPr>
              <a:t>courses of standard therapy with systemic antibiotics and topical therapy is a Medicines and Healthcare products Regulatory Agency (MHRA) requirement for subsequent oral isotretinoin</a:t>
            </a:r>
          </a:p>
        </p:txBody>
      </p:sp>
      <p:grpSp>
        <p:nvGrpSpPr>
          <p:cNvPr id="62" name="Group 61">
            <a:extLst>
              <a:ext uri="{FF2B5EF4-FFF2-40B4-BE49-F238E27FC236}">
                <a16:creationId xmlns:a16="http://schemas.microsoft.com/office/drawing/2014/main" id="{41FE5705-46BA-BEF8-24BE-2D39EE731A6D}"/>
              </a:ext>
            </a:extLst>
          </p:cNvPr>
          <p:cNvGrpSpPr/>
          <p:nvPr/>
        </p:nvGrpSpPr>
        <p:grpSpPr>
          <a:xfrm>
            <a:off x="8027155" y="3380565"/>
            <a:ext cx="279355" cy="279355"/>
            <a:chOff x="9672536" y="3895582"/>
            <a:chExt cx="279355" cy="279355"/>
          </a:xfrm>
        </p:grpSpPr>
        <p:sp>
          <p:nvSpPr>
            <p:cNvPr id="63" name="Oval 62">
              <a:extLst>
                <a:ext uri="{FF2B5EF4-FFF2-40B4-BE49-F238E27FC236}">
                  <a16:creationId xmlns:a16="http://schemas.microsoft.com/office/drawing/2014/main" id="{DD6E9098-96AF-8A45-DF3F-9BB69F765E9E}"/>
                </a:ext>
              </a:extLst>
            </p:cNvPr>
            <p:cNvSpPr/>
            <p:nvPr/>
          </p:nvSpPr>
          <p:spPr>
            <a:xfrm>
              <a:off x="9672536" y="3895582"/>
              <a:ext cx="279355" cy="279355"/>
            </a:xfrm>
            <a:prstGeom prst="ellipse">
              <a:avLst/>
            </a:prstGeom>
            <a:solidFill>
              <a:schemeClr val="bg1"/>
            </a:solidFill>
            <a:ln w="254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grpSp>
          <p:nvGrpSpPr>
            <p:cNvPr id="64" name="Group 63">
              <a:extLst>
                <a:ext uri="{FF2B5EF4-FFF2-40B4-BE49-F238E27FC236}">
                  <a16:creationId xmlns:a16="http://schemas.microsoft.com/office/drawing/2014/main" id="{48B3C408-037C-A21F-186E-BFA536C39A62}"/>
                </a:ext>
              </a:extLst>
            </p:cNvPr>
            <p:cNvGrpSpPr/>
            <p:nvPr/>
          </p:nvGrpSpPr>
          <p:grpSpPr>
            <a:xfrm>
              <a:off x="9738210" y="3919217"/>
              <a:ext cx="132607" cy="244273"/>
              <a:chOff x="9138804" y="2111131"/>
              <a:chExt cx="168041" cy="309544"/>
            </a:xfrm>
          </p:grpSpPr>
          <p:sp>
            <p:nvSpPr>
              <p:cNvPr id="66" name="Freeform 65">
                <a:extLst>
                  <a:ext uri="{FF2B5EF4-FFF2-40B4-BE49-F238E27FC236}">
                    <a16:creationId xmlns:a16="http://schemas.microsoft.com/office/drawing/2014/main" id="{C2B8F695-37EB-8AE6-15C1-67CD6AA8AE3A}"/>
                  </a:ext>
                </a:extLst>
              </p:cNvPr>
              <p:cNvSpPr/>
              <p:nvPr/>
            </p:nvSpPr>
            <p:spPr>
              <a:xfrm>
                <a:off x="9160568" y="2134735"/>
                <a:ext cx="146277" cy="285882"/>
              </a:xfrm>
              <a:custGeom>
                <a:avLst/>
                <a:gdLst>
                  <a:gd name="connsiteX0" fmla="*/ 38572 w 146277"/>
                  <a:gd name="connsiteY0" fmla="*/ 192790 h 285882"/>
                  <a:gd name="connsiteX1" fmla="*/ 43515 w 146277"/>
                  <a:gd name="connsiteY1" fmla="*/ 215696 h 285882"/>
                  <a:gd name="connsiteX2" fmla="*/ 70994 w 146277"/>
                  <a:gd name="connsiteY2" fmla="*/ 249747 h 285882"/>
                  <a:gd name="connsiteX3" fmla="*/ 91778 w 146277"/>
                  <a:gd name="connsiteY3" fmla="*/ 268641 h 285882"/>
                  <a:gd name="connsiteX4" fmla="*/ 107127 w 146277"/>
                  <a:gd name="connsiteY4" fmla="*/ 263255 h 285882"/>
                  <a:gd name="connsiteX5" fmla="*/ 117957 w 146277"/>
                  <a:gd name="connsiteY5" fmla="*/ 262060 h 285882"/>
                  <a:gd name="connsiteX6" fmla="*/ 126856 w 146277"/>
                  <a:gd name="connsiteY6" fmla="*/ 264093 h 285882"/>
                  <a:gd name="connsiteX7" fmla="*/ 126897 w 146277"/>
                  <a:gd name="connsiteY7" fmla="*/ 264093 h 285882"/>
                  <a:gd name="connsiteX8" fmla="*/ 131799 w 146277"/>
                  <a:gd name="connsiteY8" fmla="*/ 262156 h 285882"/>
                  <a:gd name="connsiteX9" fmla="*/ 133511 w 146277"/>
                  <a:gd name="connsiteY9" fmla="*/ 261317 h 285882"/>
                  <a:gd name="connsiteX10" fmla="*/ 146052 w 146277"/>
                  <a:gd name="connsiteY10" fmla="*/ 223955 h 285882"/>
                  <a:gd name="connsiteX11" fmla="*/ 142027 w 146277"/>
                  <a:gd name="connsiteY11" fmla="*/ 194123 h 285882"/>
                  <a:gd name="connsiteX12" fmla="*/ 125651 w 146277"/>
                  <a:gd name="connsiteY12" fmla="*/ 167382 h 285882"/>
                  <a:gd name="connsiteX13" fmla="*/ 125159 w 146277"/>
                  <a:gd name="connsiteY13" fmla="*/ 162628 h 285882"/>
                  <a:gd name="connsiteX14" fmla="*/ 130622 w 146277"/>
                  <a:gd name="connsiteY14" fmla="*/ 137481 h 285882"/>
                  <a:gd name="connsiteX15" fmla="*/ 115205 w 146277"/>
                  <a:gd name="connsiteY15" fmla="*/ 115001 h 285882"/>
                  <a:gd name="connsiteX16" fmla="*/ 104963 w 146277"/>
                  <a:gd name="connsiteY16" fmla="*/ 99844 h 285882"/>
                  <a:gd name="connsiteX17" fmla="*/ 91887 w 146277"/>
                  <a:gd name="connsiteY17" fmla="*/ 92286 h 285882"/>
                  <a:gd name="connsiteX18" fmla="*/ 77169 w 146277"/>
                  <a:gd name="connsiteY18" fmla="*/ 82819 h 285882"/>
                  <a:gd name="connsiteX19" fmla="*/ 75307 w 146277"/>
                  <a:gd name="connsiteY19" fmla="*/ 67483 h 285882"/>
                  <a:gd name="connsiteX20" fmla="*/ 76074 w 146277"/>
                  <a:gd name="connsiteY20" fmla="*/ 61822 h 285882"/>
                  <a:gd name="connsiteX21" fmla="*/ 67831 w 146277"/>
                  <a:gd name="connsiteY21" fmla="*/ 56820 h 285882"/>
                  <a:gd name="connsiteX22" fmla="*/ 68105 w 146277"/>
                  <a:gd name="connsiteY22" fmla="*/ 51612 h 285882"/>
                  <a:gd name="connsiteX23" fmla="*/ 73294 w 146277"/>
                  <a:gd name="connsiteY23" fmla="*/ 51887 h 285882"/>
                  <a:gd name="connsiteX24" fmla="*/ 96639 w 146277"/>
                  <a:gd name="connsiteY24" fmla="*/ 57658 h 285882"/>
                  <a:gd name="connsiteX25" fmla="*/ 100144 w 146277"/>
                  <a:gd name="connsiteY25" fmla="*/ 54772 h 285882"/>
                  <a:gd name="connsiteX26" fmla="*/ 102910 w 146277"/>
                  <a:gd name="connsiteY26" fmla="*/ 38242 h 285882"/>
                  <a:gd name="connsiteX27" fmla="*/ 102910 w 146277"/>
                  <a:gd name="connsiteY27" fmla="*/ 38173 h 285882"/>
                  <a:gd name="connsiteX28" fmla="*/ 102910 w 146277"/>
                  <a:gd name="connsiteY28" fmla="*/ 38035 h 285882"/>
                  <a:gd name="connsiteX29" fmla="*/ 102951 w 146277"/>
                  <a:gd name="connsiteY29" fmla="*/ 37829 h 285882"/>
                  <a:gd name="connsiteX30" fmla="*/ 102951 w 146277"/>
                  <a:gd name="connsiteY30" fmla="*/ 37720 h 285882"/>
                  <a:gd name="connsiteX31" fmla="*/ 103060 w 146277"/>
                  <a:gd name="connsiteY31" fmla="*/ 37445 h 285882"/>
                  <a:gd name="connsiteX32" fmla="*/ 103129 w 146277"/>
                  <a:gd name="connsiteY32" fmla="*/ 37335 h 285882"/>
                  <a:gd name="connsiteX33" fmla="*/ 103197 w 146277"/>
                  <a:gd name="connsiteY33" fmla="*/ 37156 h 285882"/>
                  <a:gd name="connsiteX34" fmla="*/ 103265 w 146277"/>
                  <a:gd name="connsiteY34" fmla="*/ 37046 h 285882"/>
                  <a:gd name="connsiteX35" fmla="*/ 103375 w 146277"/>
                  <a:gd name="connsiteY35" fmla="*/ 36868 h 285882"/>
                  <a:gd name="connsiteX36" fmla="*/ 103443 w 146277"/>
                  <a:gd name="connsiteY36" fmla="*/ 36799 h 285882"/>
                  <a:gd name="connsiteX37" fmla="*/ 103621 w 146277"/>
                  <a:gd name="connsiteY37" fmla="*/ 36552 h 285882"/>
                  <a:gd name="connsiteX38" fmla="*/ 103690 w 146277"/>
                  <a:gd name="connsiteY38" fmla="*/ 36483 h 285882"/>
                  <a:gd name="connsiteX39" fmla="*/ 103800 w 146277"/>
                  <a:gd name="connsiteY39" fmla="*/ 36346 h 285882"/>
                  <a:gd name="connsiteX40" fmla="*/ 107935 w 146277"/>
                  <a:gd name="connsiteY40" fmla="*/ 31907 h 285882"/>
                  <a:gd name="connsiteX41" fmla="*/ 102115 w 146277"/>
                  <a:gd name="connsiteY41" fmla="*/ 22439 h 285882"/>
                  <a:gd name="connsiteX42" fmla="*/ 101622 w 146277"/>
                  <a:gd name="connsiteY42" fmla="*/ 19870 h 285882"/>
                  <a:gd name="connsiteX43" fmla="*/ 98952 w 146277"/>
                  <a:gd name="connsiteY43" fmla="*/ 0 h 285882"/>
                  <a:gd name="connsiteX44" fmla="*/ 70460 w 146277"/>
                  <a:gd name="connsiteY44" fmla="*/ 15830 h 285882"/>
                  <a:gd name="connsiteX45" fmla="*/ 60328 w 146277"/>
                  <a:gd name="connsiteY45" fmla="*/ 28953 h 285882"/>
                  <a:gd name="connsiteX46" fmla="*/ 49498 w 146277"/>
                  <a:gd name="connsiteY46" fmla="*/ 67539 h 285882"/>
                  <a:gd name="connsiteX47" fmla="*/ 42351 w 146277"/>
                  <a:gd name="connsiteY47" fmla="*/ 80030 h 285882"/>
                  <a:gd name="connsiteX48" fmla="*/ 38216 w 146277"/>
                  <a:gd name="connsiteY48" fmla="*/ 88893 h 285882"/>
                  <a:gd name="connsiteX49" fmla="*/ 39229 w 146277"/>
                  <a:gd name="connsiteY49" fmla="*/ 91216 h 285882"/>
                  <a:gd name="connsiteX50" fmla="*/ 35792 w 146277"/>
                  <a:gd name="connsiteY50" fmla="*/ 95118 h 285882"/>
                  <a:gd name="connsiteX51" fmla="*/ 29768 w 146277"/>
                  <a:gd name="connsiteY51" fmla="*/ 96602 h 285882"/>
                  <a:gd name="connsiteX52" fmla="*/ 25742 w 146277"/>
                  <a:gd name="connsiteY52" fmla="*/ 98498 h 285882"/>
                  <a:gd name="connsiteX53" fmla="*/ 20758 w 146277"/>
                  <a:gd name="connsiteY53" fmla="*/ 101837 h 285882"/>
                  <a:gd name="connsiteX54" fmla="*/ 7998 w 146277"/>
                  <a:gd name="connsiteY54" fmla="*/ 124139 h 285882"/>
                  <a:gd name="connsiteX55" fmla="*/ 2 w 146277"/>
                  <a:gd name="connsiteY55" fmla="*/ 190977 h 285882"/>
                  <a:gd name="connsiteX56" fmla="*/ 7012 w 146277"/>
                  <a:gd name="connsiteY56" fmla="*/ 213911 h 285882"/>
                  <a:gd name="connsiteX57" fmla="*/ 25729 w 146277"/>
                  <a:gd name="connsiteY57" fmla="*/ 240473 h 285882"/>
                  <a:gd name="connsiteX58" fmla="*/ 63545 w 146277"/>
                  <a:gd name="connsiteY58" fmla="*/ 275018 h 285882"/>
                  <a:gd name="connsiteX59" fmla="*/ 84329 w 146277"/>
                  <a:gd name="connsiteY59" fmla="*/ 284129 h 285882"/>
                  <a:gd name="connsiteX60" fmla="*/ 136412 w 146277"/>
                  <a:gd name="connsiteY60" fmla="*/ 272943 h 285882"/>
                  <a:gd name="connsiteX61" fmla="*/ 136549 w 146277"/>
                  <a:gd name="connsiteY61" fmla="*/ 272737 h 285882"/>
                  <a:gd name="connsiteX62" fmla="*/ 138370 w 146277"/>
                  <a:gd name="connsiteY62" fmla="*/ 267145 h 285882"/>
                  <a:gd name="connsiteX63" fmla="*/ 134906 w 146277"/>
                  <a:gd name="connsiteY63" fmla="*/ 268697 h 285882"/>
                  <a:gd name="connsiteX64" fmla="*/ 125937 w 146277"/>
                  <a:gd name="connsiteY64" fmla="*/ 271336 h 285882"/>
                  <a:gd name="connsiteX65" fmla="*/ 115847 w 146277"/>
                  <a:gd name="connsiteY65" fmla="*/ 269082 h 285882"/>
                  <a:gd name="connsiteX66" fmla="*/ 110452 w 146277"/>
                  <a:gd name="connsiteY66" fmla="*/ 269687 h 285882"/>
                  <a:gd name="connsiteX67" fmla="*/ 91530 w 146277"/>
                  <a:gd name="connsiteY67" fmla="*/ 275953 h 285882"/>
                  <a:gd name="connsiteX68" fmla="*/ 91489 w 146277"/>
                  <a:gd name="connsiteY68" fmla="*/ 275953 h 285882"/>
                  <a:gd name="connsiteX69" fmla="*/ 66282 w 146277"/>
                  <a:gd name="connsiteY69" fmla="*/ 255588 h 285882"/>
                  <a:gd name="connsiteX70" fmla="*/ 37297 w 146277"/>
                  <a:gd name="connsiteY70" fmla="*/ 219805 h 285882"/>
                  <a:gd name="connsiteX71" fmla="*/ 31204 w 146277"/>
                  <a:gd name="connsiteY71" fmla="*/ 191485 h 285882"/>
                  <a:gd name="connsiteX72" fmla="*/ 45265 w 146277"/>
                  <a:gd name="connsiteY72" fmla="*/ 131573 h 285882"/>
                  <a:gd name="connsiteX73" fmla="*/ 50140 w 146277"/>
                  <a:gd name="connsiteY73" fmla="*/ 129746 h 285882"/>
                  <a:gd name="connsiteX74" fmla="*/ 51961 w 146277"/>
                  <a:gd name="connsiteY74" fmla="*/ 134638 h 285882"/>
                  <a:gd name="connsiteX75" fmla="*/ 38460 w 146277"/>
                  <a:gd name="connsiteY75" fmla="*/ 192790 h 285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46277" h="285882">
                    <a:moveTo>
                      <a:pt x="38572" y="192790"/>
                    </a:moveTo>
                    <a:cubicBezTo>
                      <a:pt x="37175" y="200814"/>
                      <a:pt x="38928" y="208935"/>
                      <a:pt x="43515" y="215696"/>
                    </a:cubicBezTo>
                    <a:cubicBezTo>
                      <a:pt x="50251" y="225576"/>
                      <a:pt x="60794" y="238630"/>
                      <a:pt x="70994" y="249747"/>
                    </a:cubicBezTo>
                    <a:cubicBezTo>
                      <a:pt x="83823" y="263681"/>
                      <a:pt x="90135" y="268147"/>
                      <a:pt x="91778" y="268641"/>
                    </a:cubicBezTo>
                    <a:cubicBezTo>
                      <a:pt x="95215" y="268600"/>
                      <a:pt x="100787" y="266635"/>
                      <a:pt x="107127" y="263255"/>
                    </a:cubicBezTo>
                    <a:cubicBezTo>
                      <a:pt x="110454" y="261455"/>
                      <a:pt x="114315" y="261043"/>
                      <a:pt x="117957" y="262060"/>
                    </a:cubicBezTo>
                    <a:cubicBezTo>
                      <a:pt x="121914" y="263186"/>
                      <a:pt x="125104" y="263887"/>
                      <a:pt x="126856" y="264093"/>
                    </a:cubicBezTo>
                    <a:lnTo>
                      <a:pt x="126897" y="264093"/>
                    </a:lnTo>
                    <a:cubicBezTo>
                      <a:pt x="127774" y="264093"/>
                      <a:pt x="130403" y="262829"/>
                      <a:pt x="131799" y="262156"/>
                    </a:cubicBezTo>
                    <a:cubicBezTo>
                      <a:pt x="132360" y="261881"/>
                      <a:pt x="132949" y="261592"/>
                      <a:pt x="133511" y="261317"/>
                    </a:cubicBezTo>
                    <a:cubicBezTo>
                      <a:pt x="140877" y="248895"/>
                      <a:pt x="145080" y="236336"/>
                      <a:pt x="146052" y="223955"/>
                    </a:cubicBezTo>
                    <a:cubicBezTo>
                      <a:pt x="146860" y="213855"/>
                      <a:pt x="145491" y="203797"/>
                      <a:pt x="142027" y="194123"/>
                    </a:cubicBezTo>
                    <a:cubicBezTo>
                      <a:pt x="136071" y="177482"/>
                      <a:pt x="125761" y="167492"/>
                      <a:pt x="125651" y="167382"/>
                    </a:cubicBezTo>
                    <a:cubicBezTo>
                      <a:pt x="124351" y="166146"/>
                      <a:pt x="124145" y="164139"/>
                      <a:pt x="125159" y="162628"/>
                    </a:cubicBezTo>
                    <a:cubicBezTo>
                      <a:pt x="128212" y="158093"/>
                      <a:pt x="135783" y="143774"/>
                      <a:pt x="130622" y="137481"/>
                    </a:cubicBezTo>
                    <a:cubicBezTo>
                      <a:pt x="126062" y="131889"/>
                      <a:pt x="120284" y="122916"/>
                      <a:pt x="115205" y="115001"/>
                    </a:cubicBezTo>
                    <a:cubicBezTo>
                      <a:pt x="111138" y="108707"/>
                      <a:pt x="107318" y="102757"/>
                      <a:pt x="104963" y="99844"/>
                    </a:cubicBezTo>
                    <a:cubicBezTo>
                      <a:pt x="102759" y="97137"/>
                      <a:pt x="96967" y="94567"/>
                      <a:pt x="91887" y="92286"/>
                    </a:cubicBezTo>
                    <a:cubicBezTo>
                      <a:pt x="85261" y="89332"/>
                      <a:pt x="79579" y="86804"/>
                      <a:pt x="77169" y="82819"/>
                    </a:cubicBezTo>
                    <a:cubicBezTo>
                      <a:pt x="75238" y="79576"/>
                      <a:pt x="74649" y="74588"/>
                      <a:pt x="75307" y="67483"/>
                    </a:cubicBezTo>
                    <a:cubicBezTo>
                      <a:pt x="75512" y="65340"/>
                      <a:pt x="75800" y="63361"/>
                      <a:pt x="76074" y="61822"/>
                    </a:cubicBezTo>
                    <a:cubicBezTo>
                      <a:pt x="72431" y="60516"/>
                      <a:pt x="69693" y="58868"/>
                      <a:pt x="67831" y="56820"/>
                    </a:cubicBezTo>
                    <a:cubicBezTo>
                      <a:pt x="66462" y="55308"/>
                      <a:pt x="66599" y="52986"/>
                      <a:pt x="68105" y="51612"/>
                    </a:cubicBezTo>
                    <a:cubicBezTo>
                      <a:pt x="69611" y="50238"/>
                      <a:pt x="71925" y="50375"/>
                      <a:pt x="73294" y="51887"/>
                    </a:cubicBezTo>
                    <a:cubicBezTo>
                      <a:pt x="76128" y="55047"/>
                      <a:pt x="84864" y="57204"/>
                      <a:pt x="96639" y="57658"/>
                    </a:cubicBezTo>
                    <a:cubicBezTo>
                      <a:pt x="98350" y="57727"/>
                      <a:pt x="99870" y="56504"/>
                      <a:pt x="100144" y="54772"/>
                    </a:cubicBezTo>
                    <a:lnTo>
                      <a:pt x="102910" y="38242"/>
                    </a:lnTo>
                    <a:lnTo>
                      <a:pt x="102910" y="38173"/>
                    </a:lnTo>
                    <a:lnTo>
                      <a:pt x="102910" y="38035"/>
                    </a:lnTo>
                    <a:cubicBezTo>
                      <a:pt x="102910" y="37967"/>
                      <a:pt x="102910" y="37898"/>
                      <a:pt x="102951" y="37829"/>
                    </a:cubicBezTo>
                    <a:lnTo>
                      <a:pt x="102951" y="37720"/>
                    </a:lnTo>
                    <a:cubicBezTo>
                      <a:pt x="102951" y="37609"/>
                      <a:pt x="103019" y="37541"/>
                      <a:pt x="103060" y="37445"/>
                    </a:cubicBezTo>
                    <a:cubicBezTo>
                      <a:pt x="103060" y="37404"/>
                      <a:pt x="103101" y="37376"/>
                      <a:pt x="103129" y="37335"/>
                    </a:cubicBezTo>
                    <a:cubicBezTo>
                      <a:pt x="103129" y="37266"/>
                      <a:pt x="103197" y="37225"/>
                      <a:pt x="103197" y="37156"/>
                    </a:cubicBezTo>
                    <a:cubicBezTo>
                      <a:pt x="103197" y="37115"/>
                      <a:pt x="103238" y="37087"/>
                      <a:pt x="103265" y="37046"/>
                    </a:cubicBezTo>
                    <a:cubicBezTo>
                      <a:pt x="103265" y="36978"/>
                      <a:pt x="103334" y="36936"/>
                      <a:pt x="103375" y="36868"/>
                    </a:cubicBezTo>
                    <a:cubicBezTo>
                      <a:pt x="103375" y="36868"/>
                      <a:pt x="103416" y="36799"/>
                      <a:pt x="103443" y="36799"/>
                    </a:cubicBezTo>
                    <a:cubicBezTo>
                      <a:pt x="103512" y="36730"/>
                      <a:pt x="103553" y="36620"/>
                      <a:pt x="103621" y="36552"/>
                    </a:cubicBezTo>
                    <a:lnTo>
                      <a:pt x="103690" y="36483"/>
                    </a:lnTo>
                    <a:cubicBezTo>
                      <a:pt x="103731" y="36442"/>
                      <a:pt x="103759" y="36414"/>
                      <a:pt x="103800" y="36346"/>
                    </a:cubicBezTo>
                    <a:lnTo>
                      <a:pt x="107935" y="31907"/>
                    </a:lnTo>
                    <a:lnTo>
                      <a:pt x="102115" y="22439"/>
                    </a:lnTo>
                    <a:cubicBezTo>
                      <a:pt x="101664" y="21670"/>
                      <a:pt x="101485" y="20749"/>
                      <a:pt x="101622" y="19870"/>
                    </a:cubicBezTo>
                    <a:cubicBezTo>
                      <a:pt x="103265" y="10306"/>
                      <a:pt x="100951" y="3682"/>
                      <a:pt x="98952" y="0"/>
                    </a:cubicBezTo>
                    <a:cubicBezTo>
                      <a:pt x="90436" y="8437"/>
                      <a:pt x="75717" y="14030"/>
                      <a:pt x="70460" y="15830"/>
                    </a:cubicBezTo>
                    <a:cubicBezTo>
                      <a:pt x="64750" y="17795"/>
                      <a:pt x="60752" y="22934"/>
                      <a:pt x="60328" y="28953"/>
                    </a:cubicBezTo>
                    <a:cubicBezTo>
                      <a:pt x="58890" y="48795"/>
                      <a:pt x="55248" y="61767"/>
                      <a:pt x="49498" y="67539"/>
                    </a:cubicBezTo>
                    <a:cubicBezTo>
                      <a:pt x="45568" y="71483"/>
                      <a:pt x="43994" y="75633"/>
                      <a:pt x="42351" y="80030"/>
                    </a:cubicBezTo>
                    <a:cubicBezTo>
                      <a:pt x="41228" y="83026"/>
                      <a:pt x="40078" y="86049"/>
                      <a:pt x="38216" y="88893"/>
                    </a:cubicBezTo>
                    <a:cubicBezTo>
                      <a:pt x="38818" y="89498"/>
                      <a:pt x="39160" y="90295"/>
                      <a:pt x="39229" y="91216"/>
                    </a:cubicBezTo>
                    <a:cubicBezTo>
                      <a:pt x="39366" y="93249"/>
                      <a:pt x="37832" y="95008"/>
                      <a:pt x="35792" y="95118"/>
                    </a:cubicBezTo>
                    <a:cubicBezTo>
                      <a:pt x="34177" y="95228"/>
                      <a:pt x="32082" y="95723"/>
                      <a:pt x="29768" y="96602"/>
                    </a:cubicBezTo>
                    <a:cubicBezTo>
                      <a:pt x="28535" y="97276"/>
                      <a:pt x="27207" y="97907"/>
                      <a:pt x="25742" y="98498"/>
                    </a:cubicBezTo>
                    <a:cubicBezTo>
                      <a:pt x="24100" y="99419"/>
                      <a:pt x="22374" y="100532"/>
                      <a:pt x="20758" y="101837"/>
                    </a:cubicBezTo>
                    <a:cubicBezTo>
                      <a:pt x="16021" y="105630"/>
                      <a:pt x="9997" y="112569"/>
                      <a:pt x="7998" y="124139"/>
                    </a:cubicBezTo>
                    <a:cubicBezTo>
                      <a:pt x="4109" y="146647"/>
                      <a:pt x="152" y="189397"/>
                      <a:pt x="2" y="190977"/>
                    </a:cubicBezTo>
                    <a:cubicBezTo>
                      <a:pt x="2" y="191362"/>
                      <a:pt x="-313" y="199771"/>
                      <a:pt x="7012" y="213911"/>
                    </a:cubicBezTo>
                    <a:cubicBezTo>
                      <a:pt x="11462" y="222458"/>
                      <a:pt x="17733" y="231390"/>
                      <a:pt x="25729" y="240473"/>
                    </a:cubicBezTo>
                    <a:cubicBezTo>
                      <a:pt x="35751" y="251864"/>
                      <a:pt x="48471" y="263476"/>
                      <a:pt x="63545" y="275018"/>
                    </a:cubicBezTo>
                    <a:cubicBezTo>
                      <a:pt x="69638" y="279690"/>
                      <a:pt x="76826" y="282824"/>
                      <a:pt x="84329" y="284129"/>
                    </a:cubicBezTo>
                    <a:cubicBezTo>
                      <a:pt x="99267" y="286698"/>
                      <a:pt x="125872" y="288705"/>
                      <a:pt x="136412" y="272943"/>
                    </a:cubicBezTo>
                    <a:cubicBezTo>
                      <a:pt x="136480" y="272833"/>
                      <a:pt x="136521" y="272806"/>
                      <a:pt x="136549" y="272737"/>
                    </a:cubicBezTo>
                    <a:cubicBezTo>
                      <a:pt x="136685" y="272558"/>
                      <a:pt x="138548" y="269989"/>
                      <a:pt x="138370" y="267145"/>
                    </a:cubicBezTo>
                    <a:cubicBezTo>
                      <a:pt x="137315" y="267529"/>
                      <a:pt x="135878" y="268230"/>
                      <a:pt x="134906" y="268697"/>
                    </a:cubicBezTo>
                    <a:cubicBezTo>
                      <a:pt x="131921" y="270140"/>
                      <a:pt x="128813" y="271652"/>
                      <a:pt x="125937" y="271336"/>
                    </a:cubicBezTo>
                    <a:cubicBezTo>
                      <a:pt x="123692" y="271088"/>
                      <a:pt x="120324" y="270319"/>
                      <a:pt x="115847" y="269082"/>
                    </a:cubicBezTo>
                    <a:cubicBezTo>
                      <a:pt x="114026" y="268560"/>
                      <a:pt x="112095" y="268766"/>
                      <a:pt x="110452" y="269687"/>
                    </a:cubicBezTo>
                    <a:cubicBezTo>
                      <a:pt x="105126" y="272531"/>
                      <a:pt x="97513" y="275953"/>
                      <a:pt x="91530" y="275953"/>
                    </a:cubicBezTo>
                    <a:lnTo>
                      <a:pt x="91489" y="275953"/>
                    </a:lnTo>
                    <a:cubicBezTo>
                      <a:pt x="89736" y="275953"/>
                      <a:pt x="85150" y="275953"/>
                      <a:pt x="66282" y="255588"/>
                    </a:cubicBezTo>
                    <a:cubicBezTo>
                      <a:pt x="55562" y="244018"/>
                      <a:pt x="44444" y="230290"/>
                      <a:pt x="37297" y="219805"/>
                    </a:cubicBezTo>
                    <a:cubicBezTo>
                      <a:pt x="31615" y="211464"/>
                      <a:pt x="29451" y="201406"/>
                      <a:pt x="31204" y="191485"/>
                    </a:cubicBezTo>
                    <a:cubicBezTo>
                      <a:pt x="35024" y="169856"/>
                      <a:pt x="40569" y="141877"/>
                      <a:pt x="45265" y="131573"/>
                    </a:cubicBezTo>
                    <a:cubicBezTo>
                      <a:pt x="46101" y="129704"/>
                      <a:pt x="48278" y="128894"/>
                      <a:pt x="50140" y="129746"/>
                    </a:cubicBezTo>
                    <a:cubicBezTo>
                      <a:pt x="52002" y="130584"/>
                      <a:pt x="52809" y="132769"/>
                      <a:pt x="51961" y="134638"/>
                    </a:cubicBezTo>
                    <a:cubicBezTo>
                      <a:pt x="48592" y="142031"/>
                      <a:pt x="43650" y="163206"/>
                      <a:pt x="38460" y="192790"/>
                    </a:cubicBezTo>
                    <a:close/>
                  </a:path>
                </a:pathLst>
              </a:custGeom>
              <a:solidFill>
                <a:schemeClr val="accent6"/>
              </a:solidFill>
              <a:ln w="3464" cap="flat">
                <a:noFill/>
                <a:prstDash val="solid"/>
                <a:miter/>
              </a:ln>
            </p:spPr>
            <p:txBody>
              <a:bodyPr rtlCol="0" anchor="ctr"/>
              <a:lstStyle/>
              <a:p>
                <a:endParaRPr lang="en-GB" noProof="0" dirty="0"/>
              </a:p>
            </p:txBody>
          </p:sp>
          <p:sp>
            <p:nvSpPr>
              <p:cNvPr id="67" name="Freeform 66">
                <a:extLst>
                  <a:ext uri="{FF2B5EF4-FFF2-40B4-BE49-F238E27FC236}">
                    <a16:creationId xmlns:a16="http://schemas.microsoft.com/office/drawing/2014/main" id="{918E8BFA-B3F5-ECAE-37D6-8D9A28923375}"/>
                  </a:ext>
                </a:extLst>
              </p:cNvPr>
              <p:cNvSpPr/>
              <p:nvPr/>
            </p:nvSpPr>
            <p:spPr>
              <a:xfrm>
                <a:off x="9177919" y="2384508"/>
                <a:ext cx="49740" cy="36167"/>
              </a:xfrm>
              <a:custGeom>
                <a:avLst/>
                <a:gdLst>
                  <a:gd name="connsiteX0" fmla="*/ 6969 w 49740"/>
                  <a:gd name="connsiteY0" fmla="*/ 1 h 36167"/>
                  <a:gd name="connsiteX1" fmla="*/ 0 w 49740"/>
                  <a:gd name="connsiteY1" fmla="*/ 36167 h 36167"/>
                  <a:gd name="connsiteX2" fmla="*/ 49741 w 49740"/>
                  <a:gd name="connsiteY2" fmla="*/ 36167 h 36167"/>
                  <a:gd name="connsiteX3" fmla="*/ 41895 w 49740"/>
                  <a:gd name="connsiteY3" fmla="*/ 31138 h 36167"/>
                  <a:gd name="connsiteX4" fmla="*/ 7022 w 49740"/>
                  <a:gd name="connsiteY4" fmla="*/ 0 h 361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40" h="36167">
                    <a:moveTo>
                      <a:pt x="6969" y="1"/>
                    </a:moveTo>
                    <a:cubicBezTo>
                      <a:pt x="4655" y="8974"/>
                      <a:pt x="794" y="25299"/>
                      <a:pt x="0" y="36167"/>
                    </a:cubicBezTo>
                    <a:lnTo>
                      <a:pt x="49741" y="36167"/>
                    </a:lnTo>
                    <a:cubicBezTo>
                      <a:pt x="47002" y="34724"/>
                      <a:pt x="44346" y="33034"/>
                      <a:pt x="41895" y="31138"/>
                    </a:cubicBezTo>
                    <a:cubicBezTo>
                      <a:pt x="27313" y="19952"/>
                      <a:pt x="15922" y="9537"/>
                      <a:pt x="7022" y="0"/>
                    </a:cubicBezTo>
                    <a:close/>
                  </a:path>
                </a:pathLst>
              </a:custGeom>
              <a:solidFill>
                <a:schemeClr val="accent6"/>
              </a:solidFill>
              <a:ln w="3464" cap="flat">
                <a:noFill/>
                <a:prstDash val="solid"/>
                <a:miter/>
              </a:ln>
            </p:spPr>
            <p:txBody>
              <a:bodyPr rtlCol="0" anchor="ctr"/>
              <a:lstStyle/>
              <a:p>
                <a:endParaRPr lang="en-GB" noProof="0" dirty="0"/>
              </a:p>
            </p:txBody>
          </p:sp>
          <p:sp>
            <p:nvSpPr>
              <p:cNvPr id="68" name="Freeform 67">
                <a:extLst>
                  <a:ext uri="{FF2B5EF4-FFF2-40B4-BE49-F238E27FC236}">
                    <a16:creationId xmlns:a16="http://schemas.microsoft.com/office/drawing/2014/main" id="{D768CCE5-AC1F-3247-995D-41017CB407EC}"/>
                  </a:ext>
                </a:extLst>
              </p:cNvPr>
              <p:cNvSpPr/>
              <p:nvPr/>
            </p:nvSpPr>
            <p:spPr>
              <a:xfrm>
                <a:off x="9243053" y="2193656"/>
                <a:ext cx="48357" cy="66136"/>
              </a:xfrm>
              <a:custGeom>
                <a:avLst/>
                <a:gdLst>
                  <a:gd name="connsiteX0" fmla="*/ 14387 w 48357"/>
                  <a:gd name="connsiteY0" fmla="*/ 6101 h 66136"/>
                  <a:gd name="connsiteX1" fmla="*/ 13963 w 48357"/>
                  <a:gd name="connsiteY1" fmla="*/ 6101 h 66136"/>
                  <a:gd name="connsiteX2" fmla="*/ 818 w 48357"/>
                  <a:gd name="connsiteY2" fmla="*/ 4726 h 66136"/>
                  <a:gd name="connsiteX3" fmla="*/ 1092 w 48357"/>
                  <a:gd name="connsiteY3" fmla="*/ 20103 h 66136"/>
                  <a:gd name="connsiteX4" fmla="*/ 12484 w 48357"/>
                  <a:gd name="connsiteY4" fmla="*/ 26644 h 66136"/>
                  <a:gd name="connsiteX5" fmla="*/ 28298 w 48357"/>
                  <a:gd name="connsiteY5" fmla="*/ 36277 h 66136"/>
                  <a:gd name="connsiteX6" fmla="*/ 39018 w 48357"/>
                  <a:gd name="connsiteY6" fmla="*/ 52107 h 66136"/>
                  <a:gd name="connsiteX7" fmla="*/ 48233 w 48357"/>
                  <a:gd name="connsiteY7" fmla="*/ 66136 h 66136"/>
                  <a:gd name="connsiteX8" fmla="*/ 33966 w 48357"/>
                  <a:gd name="connsiteY8" fmla="*/ 18509 h 66136"/>
                  <a:gd name="connsiteX9" fmla="*/ 26847 w 48357"/>
                  <a:gd name="connsiteY9" fmla="*/ 7462 h 66136"/>
                  <a:gd name="connsiteX10" fmla="*/ 24081 w 48357"/>
                  <a:gd name="connsiteY10" fmla="*/ 0 h 66136"/>
                  <a:gd name="connsiteX11" fmla="*/ 14401 w 48357"/>
                  <a:gd name="connsiteY11" fmla="*/ 6087 h 6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357" h="66136">
                    <a:moveTo>
                      <a:pt x="14387" y="6101"/>
                    </a:moveTo>
                    <a:lnTo>
                      <a:pt x="13963" y="6101"/>
                    </a:lnTo>
                    <a:cubicBezTo>
                      <a:pt x="8979" y="5894"/>
                      <a:pt x="4597" y="5427"/>
                      <a:pt x="818" y="4726"/>
                    </a:cubicBezTo>
                    <a:cubicBezTo>
                      <a:pt x="-126" y="10429"/>
                      <a:pt x="-510" y="17423"/>
                      <a:pt x="1092" y="20103"/>
                    </a:cubicBezTo>
                    <a:cubicBezTo>
                      <a:pt x="2284" y="22109"/>
                      <a:pt x="7965" y="24610"/>
                      <a:pt x="12484" y="26644"/>
                    </a:cubicBezTo>
                    <a:cubicBezTo>
                      <a:pt x="18618" y="29392"/>
                      <a:pt x="24957" y="32195"/>
                      <a:pt x="28298" y="36277"/>
                    </a:cubicBezTo>
                    <a:cubicBezTo>
                      <a:pt x="30927" y="39520"/>
                      <a:pt x="34678" y="45346"/>
                      <a:pt x="39018" y="52107"/>
                    </a:cubicBezTo>
                    <a:cubicBezTo>
                      <a:pt x="42003" y="56751"/>
                      <a:pt x="45221" y="61739"/>
                      <a:pt x="48233" y="66136"/>
                    </a:cubicBezTo>
                    <a:cubicBezTo>
                      <a:pt x="49493" y="38736"/>
                      <a:pt x="40949" y="27620"/>
                      <a:pt x="33966" y="18509"/>
                    </a:cubicBezTo>
                    <a:cubicBezTo>
                      <a:pt x="31201" y="14882"/>
                      <a:pt x="28531" y="11474"/>
                      <a:pt x="26847" y="7462"/>
                    </a:cubicBezTo>
                    <a:cubicBezTo>
                      <a:pt x="25765" y="4892"/>
                      <a:pt x="24848" y="2391"/>
                      <a:pt x="24081" y="0"/>
                    </a:cubicBezTo>
                    <a:cubicBezTo>
                      <a:pt x="22288" y="3628"/>
                      <a:pt x="18577" y="6087"/>
                      <a:pt x="14401" y="6087"/>
                    </a:cubicBezTo>
                    <a:close/>
                  </a:path>
                </a:pathLst>
              </a:custGeom>
              <a:solidFill>
                <a:schemeClr val="accent6"/>
              </a:solidFill>
              <a:ln w="3464" cap="flat">
                <a:noFill/>
                <a:prstDash val="solid"/>
                <a:miter/>
              </a:ln>
            </p:spPr>
            <p:txBody>
              <a:bodyPr rtlCol="0" anchor="ctr"/>
              <a:lstStyle/>
              <a:p>
                <a:endParaRPr lang="en-GB" noProof="0" dirty="0"/>
              </a:p>
            </p:txBody>
          </p:sp>
          <p:sp>
            <p:nvSpPr>
              <p:cNvPr id="69" name="Freeform 68">
                <a:extLst>
                  <a:ext uri="{FF2B5EF4-FFF2-40B4-BE49-F238E27FC236}">
                    <a16:creationId xmlns:a16="http://schemas.microsoft.com/office/drawing/2014/main" id="{2D904DBA-14C5-7BEB-B4C2-A59377FFF518}"/>
                  </a:ext>
                </a:extLst>
              </p:cNvPr>
              <p:cNvSpPr/>
              <p:nvPr/>
            </p:nvSpPr>
            <p:spPr>
              <a:xfrm>
                <a:off x="9138804" y="2111131"/>
                <a:ext cx="118703" cy="187670"/>
              </a:xfrm>
              <a:custGeom>
                <a:avLst/>
                <a:gdLst>
                  <a:gd name="connsiteX0" fmla="*/ 43659 w 118703"/>
                  <a:gd name="connsiteY0" fmla="*/ 115888 h 187670"/>
                  <a:gd name="connsiteX1" fmla="*/ 44535 w 118703"/>
                  <a:gd name="connsiteY1" fmla="*/ 115393 h 187670"/>
                  <a:gd name="connsiteX2" fmla="*/ 48355 w 118703"/>
                  <a:gd name="connsiteY2" fmla="*/ 113593 h 187670"/>
                  <a:gd name="connsiteX3" fmla="*/ 57296 w 118703"/>
                  <a:gd name="connsiteY3" fmla="*/ 101034 h 187670"/>
                  <a:gd name="connsiteX4" fmla="*/ 66127 w 118703"/>
                  <a:gd name="connsiteY4" fmla="*/ 85946 h 187670"/>
                  <a:gd name="connsiteX5" fmla="*/ 74822 w 118703"/>
                  <a:gd name="connsiteY5" fmla="*/ 52032 h 187670"/>
                  <a:gd name="connsiteX6" fmla="*/ 89924 w 118703"/>
                  <a:gd name="connsiteY6" fmla="*/ 32478 h 187670"/>
                  <a:gd name="connsiteX7" fmla="*/ 118704 w 118703"/>
                  <a:gd name="connsiteY7" fmla="*/ 14532 h 187670"/>
                  <a:gd name="connsiteX8" fmla="*/ 111803 w 118703"/>
                  <a:gd name="connsiteY8" fmla="*/ 7497 h 187670"/>
                  <a:gd name="connsiteX9" fmla="*/ 81517 w 118703"/>
                  <a:gd name="connsiteY9" fmla="*/ 76 h 187670"/>
                  <a:gd name="connsiteX10" fmla="*/ 51901 w 118703"/>
                  <a:gd name="connsiteY10" fmla="*/ 14189 h 187670"/>
                  <a:gd name="connsiteX11" fmla="*/ 41454 w 118703"/>
                  <a:gd name="connsiteY11" fmla="*/ 38181 h 187670"/>
                  <a:gd name="connsiteX12" fmla="*/ 41345 w 118703"/>
                  <a:gd name="connsiteY12" fmla="*/ 38538 h 187670"/>
                  <a:gd name="connsiteX13" fmla="*/ 38921 w 118703"/>
                  <a:gd name="connsiteY13" fmla="*/ 51056 h 187670"/>
                  <a:gd name="connsiteX14" fmla="*/ 21149 w 118703"/>
                  <a:gd name="connsiteY14" fmla="*/ 98820 h 187670"/>
                  <a:gd name="connsiteX15" fmla="*/ 680 w 118703"/>
                  <a:gd name="connsiteY15" fmla="*/ 161081 h 187670"/>
                  <a:gd name="connsiteX16" fmla="*/ 17220 w 118703"/>
                  <a:gd name="connsiteY16" fmla="*/ 187671 h 187670"/>
                  <a:gd name="connsiteX17" fmla="*/ 22656 w 118703"/>
                  <a:gd name="connsiteY17" fmla="*/ 146516 h 187670"/>
                  <a:gd name="connsiteX18" fmla="*/ 43686 w 118703"/>
                  <a:gd name="connsiteY18" fmla="*/ 115914 h 187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8703" h="187670">
                    <a:moveTo>
                      <a:pt x="43659" y="115888"/>
                    </a:moveTo>
                    <a:cubicBezTo>
                      <a:pt x="43933" y="115682"/>
                      <a:pt x="44221" y="115503"/>
                      <a:pt x="44535" y="115393"/>
                    </a:cubicBezTo>
                    <a:cubicBezTo>
                      <a:pt x="45836" y="114692"/>
                      <a:pt x="47123" y="114088"/>
                      <a:pt x="48355" y="113593"/>
                    </a:cubicBezTo>
                    <a:cubicBezTo>
                      <a:pt x="53750" y="110460"/>
                      <a:pt x="55297" y="106351"/>
                      <a:pt x="57296" y="101034"/>
                    </a:cubicBezTo>
                    <a:cubicBezTo>
                      <a:pt x="59049" y="96321"/>
                      <a:pt x="61048" y="91002"/>
                      <a:pt x="66127" y="85946"/>
                    </a:cubicBezTo>
                    <a:cubicBezTo>
                      <a:pt x="70399" y="81658"/>
                      <a:pt x="73562" y="69305"/>
                      <a:pt x="74822" y="52032"/>
                    </a:cubicBezTo>
                    <a:cubicBezTo>
                      <a:pt x="75492" y="43059"/>
                      <a:pt x="81407" y="35391"/>
                      <a:pt x="89924" y="32478"/>
                    </a:cubicBezTo>
                    <a:cubicBezTo>
                      <a:pt x="101808" y="28397"/>
                      <a:pt x="114843" y="21431"/>
                      <a:pt x="118704" y="14532"/>
                    </a:cubicBezTo>
                    <a:cubicBezTo>
                      <a:pt x="117649" y="12952"/>
                      <a:pt x="115472" y="10176"/>
                      <a:pt x="111803" y="7497"/>
                    </a:cubicBezTo>
                    <a:cubicBezTo>
                      <a:pt x="104300" y="2082"/>
                      <a:pt x="93826" y="-487"/>
                      <a:pt x="81517" y="76"/>
                    </a:cubicBezTo>
                    <a:cubicBezTo>
                      <a:pt x="68414" y="681"/>
                      <a:pt x="58693" y="5312"/>
                      <a:pt x="51901" y="14189"/>
                    </a:cubicBezTo>
                    <a:cubicBezTo>
                      <a:pt x="46041" y="21829"/>
                      <a:pt x="43385" y="31283"/>
                      <a:pt x="41454" y="38181"/>
                    </a:cubicBezTo>
                    <a:lnTo>
                      <a:pt x="41345" y="38538"/>
                    </a:lnTo>
                    <a:cubicBezTo>
                      <a:pt x="40332" y="42165"/>
                      <a:pt x="39634" y="46494"/>
                      <a:pt x="38921" y="51056"/>
                    </a:cubicBezTo>
                    <a:cubicBezTo>
                      <a:pt x="36745" y="64564"/>
                      <a:pt x="34047" y="81410"/>
                      <a:pt x="21149" y="98820"/>
                    </a:cubicBezTo>
                    <a:cubicBezTo>
                      <a:pt x="-1880" y="129875"/>
                      <a:pt x="-826" y="152712"/>
                      <a:pt x="680" y="161081"/>
                    </a:cubicBezTo>
                    <a:cubicBezTo>
                      <a:pt x="2570" y="171525"/>
                      <a:pt x="8115" y="180429"/>
                      <a:pt x="17220" y="187671"/>
                    </a:cubicBezTo>
                    <a:cubicBezTo>
                      <a:pt x="18726" y="173957"/>
                      <a:pt x="20684" y="157770"/>
                      <a:pt x="22656" y="146516"/>
                    </a:cubicBezTo>
                    <a:cubicBezTo>
                      <a:pt x="25422" y="130549"/>
                      <a:pt x="34814" y="120944"/>
                      <a:pt x="43686" y="115914"/>
                    </a:cubicBezTo>
                    <a:close/>
                  </a:path>
                </a:pathLst>
              </a:custGeom>
              <a:solidFill>
                <a:schemeClr val="accent6"/>
              </a:solidFill>
              <a:ln w="3464" cap="flat">
                <a:noFill/>
                <a:prstDash val="solid"/>
                <a:miter/>
              </a:ln>
            </p:spPr>
            <p:txBody>
              <a:bodyPr rtlCol="0" anchor="ctr"/>
              <a:lstStyle/>
              <a:p>
                <a:endParaRPr lang="en-GB" noProof="0" dirty="0"/>
              </a:p>
            </p:txBody>
          </p:sp>
        </p:grpSp>
        <p:sp>
          <p:nvSpPr>
            <p:cNvPr id="65" name="Freeform 64">
              <a:extLst>
                <a:ext uri="{FF2B5EF4-FFF2-40B4-BE49-F238E27FC236}">
                  <a16:creationId xmlns:a16="http://schemas.microsoft.com/office/drawing/2014/main" id="{90F2A112-2A39-3660-E7C7-F07EA7A56CC5}"/>
                </a:ext>
              </a:extLst>
            </p:cNvPr>
            <p:cNvSpPr/>
            <p:nvPr/>
          </p:nvSpPr>
          <p:spPr>
            <a:xfrm>
              <a:off x="9712325" y="3943350"/>
              <a:ext cx="206375" cy="187325"/>
            </a:xfrm>
            <a:custGeom>
              <a:avLst/>
              <a:gdLst>
                <a:gd name="connsiteX0" fmla="*/ 0 w 206375"/>
                <a:gd name="connsiteY0" fmla="*/ 187325 h 187325"/>
                <a:gd name="connsiteX1" fmla="*/ 206375 w 206375"/>
                <a:gd name="connsiteY1" fmla="*/ 0 h 187325"/>
              </a:gdLst>
              <a:ahLst/>
              <a:cxnLst>
                <a:cxn ang="0">
                  <a:pos x="connsiteX0" y="connsiteY0"/>
                </a:cxn>
                <a:cxn ang="0">
                  <a:pos x="connsiteX1" y="connsiteY1"/>
                </a:cxn>
              </a:cxnLst>
              <a:rect l="l" t="t" r="r" b="b"/>
              <a:pathLst>
                <a:path w="206375" h="187325">
                  <a:moveTo>
                    <a:pt x="0" y="187325"/>
                  </a:moveTo>
                  <a:lnTo>
                    <a:pt x="206375" y="0"/>
                  </a:lnTo>
                </a:path>
              </a:pathLst>
            </a:custGeom>
            <a:noFill/>
            <a:ln w="254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grpSp>
      <p:grpSp>
        <p:nvGrpSpPr>
          <p:cNvPr id="70" name="Group 69">
            <a:extLst>
              <a:ext uri="{FF2B5EF4-FFF2-40B4-BE49-F238E27FC236}">
                <a16:creationId xmlns:a16="http://schemas.microsoft.com/office/drawing/2014/main" id="{4C9F7EBF-EA03-71F8-2675-F441F48BC194}"/>
              </a:ext>
            </a:extLst>
          </p:cNvPr>
          <p:cNvGrpSpPr/>
          <p:nvPr/>
        </p:nvGrpSpPr>
        <p:grpSpPr>
          <a:xfrm>
            <a:off x="8397270" y="3380565"/>
            <a:ext cx="279355" cy="279355"/>
            <a:chOff x="8613902" y="4584238"/>
            <a:chExt cx="279355" cy="279355"/>
          </a:xfrm>
        </p:grpSpPr>
        <p:sp>
          <p:nvSpPr>
            <p:cNvPr id="71" name="Oval 70">
              <a:extLst>
                <a:ext uri="{FF2B5EF4-FFF2-40B4-BE49-F238E27FC236}">
                  <a16:creationId xmlns:a16="http://schemas.microsoft.com/office/drawing/2014/main" id="{F53608E1-3CF4-0A21-C2EE-E1AA8D770256}"/>
                </a:ext>
              </a:extLst>
            </p:cNvPr>
            <p:cNvSpPr/>
            <p:nvPr/>
          </p:nvSpPr>
          <p:spPr>
            <a:xfrm>
              <a:off x="8613902" y="4584238"/>
              <a:ext cx="279355" cy="279355"/>
            </a:xfrm>
            <a:prstGeom prst="ellipse">
              <a:avLst/>
            </a:prstGeom>
            <a:solidFill>
              <a:schemeClr val="bg1"/>
            </a:solidFill>
            <a:ln w="254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grpSp>
          <p:nvGrpSpPr>
            <p:cNvPr id="72" name="Group 71">
              <a:extLst>
                <a:ext uri="{FF2B5EF4-FFF2-40B4-BE49-F238E27FC236}">
                  <a16:creationId xmlns:a16="http://schemas.microsoft.com/office/drawing/2014/main" id="{C1B4A1D6-105D-AACC-397A-19A92DA56E33}"/>
                </a:ext>
              </a:extLst>
            </p:cNvPr>
            <p:cNvGrpSpPr/>
            <p:nvPr/>
          </p:nvGrpSpPr>
          <p:grpSpPr>
            <a:xfrm>
              <a:off x="8652087" y="4610563"/>
              <a:ext cx="193082" cy="223154"/>
              <a:chOff x="9897647" y="4206398"/>
              <a:chExt cx="460777" cy="532542"/>
            </a:xfrm>
            <a:solidFill>
              <a:schemeClr val="accent6"/>
            </a:solidFill>
          </p:grpSpPr>
          <p:sp>
            <p:nvSpPr>
              <p:cNvPr id="74" name="Freeform 73">
                <a:extLst>
                  <a:ext uri="{FF2B5EF4-FFF2-40B4-BE49-F238E27FC236}">
                    <a16:creationId xmlns:a16="http://schemas.microsoft.com/office/drawing/2014/main" id="{DB0BE2A3-F967-AAF8-94FC-8558A1969B53}"/>
                  </a:ext>
                </a:extLst>
              </p:cNvPr>
              <p:cNvSpPr/>
              <p:nvPr/>
            </p:nvSpPr>
            <p:spPr>
              <a:xfrm>
                <a:off x="10121500" y="4284198"/>
                <a:ext cx="142037" cy="124043"/>
              </a:xfrm>
              <a:custGeom>
                <a:avLst/>
                <a:gdLst>
                  <a:gd name="connsiteX0" fmla="*/ 18213 w 142037"/>
                  <a:gd name="connsiteY0" fmla="*/ 78462 h 124043"/>
                  <a:gd name="connsiteX1" fmla="*/ 142038 w 142037"/>
                  <a:gd name="connsiteY1" fmla="*/ 37505 h 124043"/>
                  <a:gd name="connsiteX2" fmla="*/ 109653 w 142037"/>
                  <a:gd name="connsiteY2" fmla="*/ 3215 h 124043"/>
                  <a:gd name="connsiteX3" fmla="*/ 102985 w 142037"/>
                  <a:gd name="connsiteY3" fmla="*/ 357 h 124043"/>
                  <a:gd name="connsiteX4" fmla="*/ 101080 w 142037"/>
                  <a:gd name="connsiteY4" fmla="*/ 1310 h 124043"/>
                  <a:gd name="connsiteX5" fmla="*/ 36310 w 142037"/>
                  <a:gd name="connsiteY5" fmla="*/ 34647 h 124043"/>
                  <a:gd name="connsiteX6" fmla="*/ 21070 w 142037"/>
                  <a:gd name="connsiteY6" fmla="*/ 24170 h 124043"/>
                  <a:gd name="connsiteX7" fmla="*/ 12498 w 142037"/>
                  <a:gd name="connsiteY7" fmla="*/ 13692 h 124043"/>
                  <a:gd name="connsiteX8" fmla="*/ 1068 w 142037"/>
                  <a:gd name="connsiteY8" fmla="*/ 28932 h 124043"/>
                  <a:gd name="connsiteX9" fmla="*/ 14403 w 142037"/>
                  <a:gd name="connsiteY9" fmla="*/ 65127 h 124043"/>
                  <a:gd name="connsiteX10" fmla="*/ 18213 w 142037"/>
                  <a:gd name="connsiteY10" fmla="*/ 78462 h 124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037" h="124043">
                    <a:moveTo>
                      <a:pt x="18213" y="78462"/>
                    </a:moveTo>
                    <a:cubicBezTo>
                      <a:pt x="59170" y="167045"/>
                      <a:pt x="120130" y="111800"/>
                      <a:pt x="142038" y="37505"/>
                    </a:cubicBezTo>
                    <a:cubicBezTo>
                      <a:pt x="127750" y="29885"/>
                      <a:pt x="116320" y="17502"/>
                      <a:pt x="109653" y="3215"/>
                    </a:cubicBezTo>
                    <a:cubicBezTo>
                      <a:pt x="108700" y="357"/>
                      <a:pt x="105843" y="-595"/>
                      <a:pt x="102985" y="357"/>
                    </a:cubicBezTo>
                    <a:cubicBezTo>
                      <a:pt x="102033" y="357"/>
                      <a:pt x="102033" y="1310"/>
                      <a:pt x="101080" y="1310"/>
                    </a:cubicBezTo>
                    <a:cubicBezTo>
                      <a:pt x="83935" y="20360"/>
                      <a:pt x="61075" y="31790"/>
                      <a:pt x="36310" y="34647"/>
                    </a:cubicBezTo>
                    <a:cubicBezTo>
                      <a:pt x="29643" y="35600"/>
                      <a:pt x="22975" y="30837"/>
                      <a:pt x="21070" y="24170"/>
                    </a:cubicBezTo>
                    <a:cubicBezTo>
                      <a:pt x="19165" y="17502"/>
                      <a:pt x="15355" y="14645"/>
                      <a:pt x="12498" y="13692"/>
                    </a:cubicBezTo>
                    <a:cubicBezTo>
                      <a:pt x="8688" y="13692"/>
                      <a:pt x="3925" y="21312"/>
                      <a:pt x="1068" y="28932"/>
                    </a:cubicBezTo>
                    <a:cubicBezTo>
                      <a:pt x="-3695" y="44172"/>
                      <a:pt x="8688" y="59412"/>
                      <a:pt x="14403" y="65127"/>
                    </a:cubicBezTo>
                    <a:cubicBezTo>
                      <a:pt x="15355" y="69890"/>
                      <a:pt x="16308" y="74652"/>
                      <a:pt x="18213" y="78462"/>
                    </a:cubicBezTo>
                    <a:close/>
                  </a:path>
                </a:pathLst>
              </a:custGeom>
              <a:grpFill/>
              <a:ln w="9525" cap="flat">
                <a:noFill/>
                <a:prstDash val="solid"/>
                <a:miter/>
              </a:ln>
            </p:spPr>
            <p:txBody>
              <a:bodyPr rtlCol="0" anchor="ctr"/>
              <a:lstStyle/>
              <a:p>
                <a:endParaRPr lang="en-GB" noProof="0" dirty="0"/>
              </a:p>
            </p:txBody>
          </p:sp>
          <p:sp>
            <p:nvSpPr>
              <p:cNvPr id="75" name="Freeform 74">
                <a:extLst>
                  <a:ext uri="{FF2B5EF4-FFF2-40B4-BE49-F238E27FC236}">
                    <a16:creationId xmlns:a16="http://schemas.microsoft.com/office/drawing/2014/main" id="{C2A34527-271A-9BC8-F479-12BAAA800496}"/>
                  </a:ext>
                </a:extLst>
              </p:cNvPr>
              <p:cNvSpPr/>
              <p:nvPr/>
            </p:nvSpPr>
            <p:spPr>
              <a:xfrm>
                <a:off x="9897647" y="4206398"/>
                <a:ext cx="370856" cy="465824"/>
              </a:xfrm>
              <a:custGeom>
                <a:avLst/>
                <a:gdLst>
                  <a:gd name="connsiteX0" fmla="*/ 117288 w 370856"/>
                  <a:gd name="connsiteY0" fmla="*/ 304852 h 465824"/>
                  <a:gd name="connsiteX1" fmla="*/ 184916 w 370856"/>
                  <a:gd name="connsiteY1" fmla="*/ 245797 h 465824"/>
                  <a:gd name="connsiteX2" fmla="*/ 232541 w 370856"/>
                  <a:gd name="connsiteY2" fmla="*/ 159120 h 465824"/>
                  <a:gd name="connsiteX3" fmla="*/ 214443 w 370856"/>
                  <a:gd name="connsiteY3" fmla="*/ 103875 h 465824"/>
                  <a:gd name="connsiteX4" fmla="*/ 253496 w 370856"/>
                  <a:gd name="connsiteY4" fmla="*/ 99112 h 465824"/>
                  <a:gd name="connsiteX5" fmla="*/ 258258 w 370856"/>
                  <a:gd name="connsiteY5" fmla="*/ 102922 h 465824"/>
                  <a:gd name="connsiteX6" fmla="*/ 294453 w 370856"/>
                  <a:gd name="connsiteY6" fmla="*/ 91492 h 465824"/>
                  <a:gd name="connsiteX7" fmla="*/ 316361 w 370856"/>
                  <a:gd name="connsiteY7" fmla="*/ 73395 h 465824"/>
                  <a:gd name="connsiteX8" fmla="*/ 330648 w 370856"/>
                  <a:gd name="connsiteY8" fmla="*/ 68632 h 465824"/>
                  <a:gd name="connsiteX9" fmla="*/ 342078 w 370856"/>
                  <a:gd name="connsiteY9" fmla="*/ 77205 h 465824"/>
                  <a:gd name="connsiteX10" fmla="*/ 367796 w 370856"/>
                  <a:gd name="connsiteY10" fmla="*/ 105780 h 465824"/>
                  <a:gd name="connsiteX11" fmla="*/ 334458 w 370856"/>
                  <a:gd name="connsiteY11" fmla="*/ 9577 h 465824"/>
                  <a:gd name="connsiteX12" fmla="*/ 242066 w 370856"/>
                  <a:gd name="connsiteY12" fmla="*/ 17197 h 465824"/>
                  <a:gd name="connsiteX13" fmla="*/ 185868 w 370856"/>
                  <a:gd name="connsiteY13" fmla="*/ 95302 h 465824"/>
                  <a:gd name="connsiteX14" fmla="*/ 136338 w 370856"/>
                  <a:gd name="connsiteY14" fmla="*/ 190552 h 465824"/>
                  <a:gd name="connsiteX15" fmla="*/ 106811 w 370856"/>
                  <a:gd name="connsiteY15" fmla="*/ 225795 h 465824"/>
                  <a:gd name="connsiteX16" fmla="*/ 10608 w 370856"/>
                  <a:gd name="connsiteY16" fmla="*/ 351525 h 465824"/>
                  <a:gd name="connsiteX17" fmla="*/ 62996 w 370856"/>
                  <a:gd name="connsiteY17" fmla="*/ 465825 h 465824"/>
                  <a:gd name="connsiteX18" fmla="*/ 79188 w 370856"/>
                  <a:gd name="connsiteY18" fmla="*/ 389625 h 465824"/>
                  <a:gd name="connsiteX19" fmla="*/ 117288 w 370856"/>
                  <a:gd name="connsiteY19" fmla="*/ 304852 h 465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0856" h="465824">
                    <a:moveTo>
                      <a:pt x="117288" y="304852"/>
                    </a:moveTo>
                    <a:cubicBezTo>
                      <a:pt x="135386" y="278182"/>
                      <a:pt x="154436" y="255322"/>
                      <a:pt x="184916" y="245797"/>
                    </a:cubicBezTo>
                    <a:cubicBezTo>
                      <a:pt x="217301" y="236272"/>
                      <a:pt x="244923" y="196267"/>
                      <a:pt x="232541" y="159120"/>
                    </a:cubicBezTo>
                    <a:cubicBezTo>
                      <a:pt x="227778" y="141975"/>
                      <a:pt x="207776" y="130545"/>
                      <a:pt x="214443" y="103875"/>
                    </a:cubicBezTo>
                    <a:cubicBezTo>
                      <a:pt x="220158" y="81967"/>
                      <a:pt x="243018" y="70537"/>
                      <a:pt x="253496" y="99112"/>
                    </a:cubicBezTo>
                    <a:cubicBezTo>
                      <a:pt x="254448" y="101017"/>
                      <a:pt x="256353" y="102922"/>
                      <a:pt x="258258" y="102922"/>
                    </a:cubicBezTo>
                    <a:cubicBezTo>
                      <a:pt x="270641" y="101970"/>
                      <a:pt x="283023" y="97207"/>
                      <a:pt x="294453" y="91492"/>
                    </a:cubicBezTo>
                    <a:cubicBezTo>
                      <a:pt x="303026" y="86730"/>
                      <a:pt x="310646" y="81015"/>
                      <a:pt x="316361" y="73395"/>
                    </a:cubicBezTo>
                    <a:cubicBezTo>
                      <a:pt x="320171" y="69585"/>
                      <a:pt x="324933" y="67680"/>
                      <a:pt x="330648" y="68632"/>
                    </a:cubicBezTo>
                    <a:cubicBezTo>
                      <a:pt x="335411" y="69585"/>
                      <a:pt x="340173" y="72442"/>
                      <a:pt x="342078" y="77205"/>
                    </a:cubicBezTo>
                    <a:cubicBezTo>
                      <a:pt x="347793" y="89587"/>
                      <a:pt x="356366" y="99112"/>
                      <a:pt x="367796" y="105780"/>
                    </a:cubicBezTo>
                    <a:cubicBezTo>
                      <a:pt x="373511" y="68632"/>
                      <a:pt x="375416" y="39105"/>
                      <a:pt x="334458" y="9577"/>
                    </a:cubicBezTo>
                    <a:cubicBezTo>
                      <a:pt x="294453" y="-14235"/>
                      <a:pt x="246828" y="13387"/>
                      <a:pt x="242066" y="17197"/>
                    </a:cubicBezTo>
                    <a:cubicBezTo>
                      <a:pt x="234446" y="21960"/>
                      <a:pt x="223016" y="28627"/>
                      <a:pt x="185868" y="95302"/>
                    </a:cubicBezTo>
                    <a:cubicBezTo>
                      <a:pt x="155388" y="147690"/>
                      <a:pt x="162056" y="149595"/>
                      <a:pt x="136338" y="190552"/>
                    </a:cubicBezTo>
                    <a:cubicBezTo>
                      <a:pt x="127766" y="202935"/>
                      <a:pt x="118241" y="215317"/>
                      <a:pt x="106811" y="225795"/>
                    </a:cubicBezTo>
                    <a:cubicBezTo>
                      <a:pt x="90618" y="242940"/>
                      <a:pt x="18228" y="321045"/>
                      <a:pt x="10608" y="351525"/>
                    </a:cubicBezTo>
                    <a:cubicBezTo>
                      <a:pt x="-14157" y="407722"/>
                      <a:pt x="4893" y="449632"/>
                      <a:pt x="62996" y="465825"/>
                    </a:cubicBezTo>
                    <a:cubicBezTo>
                      <a:pt x="66806" y="440107"/>
                      <a:pt x="72521" y="414390"/>
                      <a:pt x="79188" y="389625"/>
                    </a:cubicBezTo>
                    <a:cubicBezTo>
                      <a:pt x="86808" y="358192"/>
                      <a:pt x="99191" y="330570"/>
                      <a:pt x="117288" y="304852"/>
                    </a:cubicBezTo>
                    <a:close/>
                  </a:path>
                </a:pathLst>
              </a:custGeom>
              <a:grpFill/>
              <a:ln w="9525" cap="flat">
                <a:noFill/>
                <a:prstDash val="solid"/>
                <a:miter/>
              </a:ln>
            </p:spPr>
            <p:txBody>
              <a:bodyPr rtlCol="0" anchor="ctr"/>
              <a:lstStyle/>
              <a:p>
                <a:endParaRPr lang="en-GB" noProof="0" dirty="0"/>
              </a:p>
            </p:txBody>
          </p:sp>
          <p:sp>
            <p:nvSpPr>
              <p:cNvPr id="76" name="Freeform 75">
                <a:extLst>
                  <a:ext uri="{FF2B5EF4-FFF2-40B4-BE49-F238E27FC236}">
                    <a16:creationId xmlns:a16="http://schemas.microsoft.com/office/drawing/2014/main" id="{9752D1E5-F716-C3A6-0FC7-82A9D2952143}"/>
                  </a:ext>
                </a:extLst>
              </p:cNvPr>
              <p:cNvSpPr/>
              <p:nvPr/>
            </p:nvSpPr>
            <p:spPr>
              <a:xfrm>
                <a:off x="9969215" y="4469340"/>
                <a:ext cx="215265" cy="269600"/>
              </a:xfrm>
              <a:custGeom>
                <a:avLst/>
                <a:gdLst>
                  <a:gd name="connsiteX0" fmla="*/ 92393 w 215265"/>
                  <a:gd name="connsiteY0" fmla="*/ 190500 h 269600"/>
                  <a:gd name="connsiteX1" fmla="*/ 54293 w 215265"/>
                  <a:gd name="connsiteY1" fmla="*/ 195263 h 269600"/>
                  <a:gd name="connsiteX2" fmla="*/ 48577 w 215265"/>
                  <a:gd name="connsiteY2" fmla="*/ 191452 h 269600"/>
                  <a:gd name="connsiteX3" fmla="*/ 52387 w 215265"/>
                  <a:gd name="connsiteY3" fmla="*/ 185738 h 269600"/>
                  <a:gd name="connsiteX4" fmla="*/ 77153 w 215265"/>
                  <a:gd name="connsiteY4" fmla="*/ 181927 h 269600"/>
                  <a:gd name="connsiteX5" fmla="*/ 92393 w 215265"/>
                  <a:gd name="connsiteY5" fmla="*/ 128588 h 269600"/>
                  <a:gd name="connsiteX6" fmla="*/ 99060 w 215265"/>
                  <a:gd name="connsiteY6" fmla="*/ 0 h 269600"/>
                  <a:gd name="connsiteX7" fmla="*/ 53340 w 215265"/>
                  <a:gd name="connsiteY7" fmla="*/ 47625 h 269600"/>
                  <a:gd name="connsiteX8" fmla="*/ 952 w 215265"/>
                  <a:gd name="connsiteY8" fmla="*/ 209550 h 269600"/>
                  <a:gd name="connsiteX9" fmla="*/ 3810 w 215265"/>
                  <a:gd name="connsiteY9" fmla="*/ 248602 h 269600"/>
                  <a:gd name="connsiteX10" fmla="*/ 16193 w 215265"/>
                  <a:gd name="connsiteY10" fmla="*/ 266700 h 269600"/>
                  <a:gd name="connsiteX11" fmla="*/ 51435 w 215265"/>
                  <a:gd name="connsiteY11" fmla="*/ 266700 h 269600"/>
                  <a:gd name="connsiteX12" fmla="*/ 154305 w 215265"/>
                  <a:gd name="connsiteY12" fmla="*/ 228600 h 269600"/>
                  <a:gd name="connsiteX13" fmla="*/ 215265 w 215265"/>
                  <a:gd name="connsiteY13" fmla="*/ 207645 h 269600"/>
                  <a:gd name="connsiteX14" fmla="*/ 92393 w 215265"/>
                  <a:gd name="connsiteY14" fmla="*/ 190500 h 26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5265" h="269600">
                    <a:moveTo>
                      <a:pt x="92393" y="190500"/>
                    </a:moveTo>
                    <a:cubicBezTo>
                      <a:pt x="80010" y="191452"/>
                      <a:pt x="66675" y="193358"/>
                      <a:pt x="54293" y="195263"/>
                    </a:cubicBezTo>
                    <a:cubicBezTo>
                      <a:pt x="51435" y="196215"/>
                      <a:pt x="48577" y="194310"/>
                      <a:pt x="48577" y="191452"/>
                    </a:cubicBezTo>
                    <a:cubicBezTo>
                      <a:pt x="47625" y="188595"/>
                      <a:pt x="49530" y="185738"/>
                      <a:pt x="52387" y="185738"/>
                    </a:cubicBezTo>
                    <a:cubicBezTo>
                      <a:pt x="60960" y="183833"/>
                      <a:pt x="68580" y="182880"/>
                      <a:pt x="77153" y="181927"/>
                    </a:cubicBezTo>
                    <a:cubicBezTo>
                      <a:pt x="80962" y="163830"/>
                      <a:pt x="85725" y="145733"/>
                      <a:pt x="92393" y="128588"/>
                    </a:cubicBezTo>
                    <a:cubicBezTo>
                      <a:pt x="110490" y="80010"/>
                      <a:pt x="137160" y="47625"/>
                      <a:pt x="99060" y="0"/>
                    </a:cubicBezTo>
                    <a:cubicBezTo>
                      <a:pt x="79058" y="11430"/>
                      <a:pt x="68580" y="26670"/>
                      <a:pt x="53340" y="47625"/>
                    </a:cubicBezTo>
                    <a:cubicBezTo>
                      <a:pt x="15240" y="109538"/>
                      <a:pt x="15240" y="133350"/>
                      <a:pt x="952" y="209550"/>
                    </a:cubicBezTo>
                    <a:cubicBezTo>
                      <a:pt x="-953" y="222885"/>
                      <a:pt x="0" y="236220"/>
                      <a:pt x="3810" y="248602"/>
                    </a:cubicBezTo>
                    <a:cubicBezTo>
                      <a:pt x="5715" y="256222"/>
                      <a:pt x="10477" y="261938"/>
                      <a:pt x="16193" y="266700"/>
                    </a:cubicBezTo>
                    <a:cubicBezTo>
                      <a:pt x="20002" y="269558"/>
                      <a:pt x="25718" y="271463"/>
                      <a:pt x="51435" y="266700"/>
                    </a:cubicBezTo>
                    <a:cubicBezTo>
                      <a:pt x="110490" y="254318"/>
                      <a:pt x="114300" y="247650"/>
                      <a:pt x="154305" y="228600"/>
                    </a:cubicBezTo>
                    <a:cubicBezTo>
                      <a:pt x="173355" y="220027"/>
                      <a:pt x="194310" y="212408"/>
                      <a:pt x="215265" y="207645"/>
                    </a:cubicBezTo>
                    <a:cubicBezTo>
                      <a:pt x="160020" y="189547"/>
                      <a:pt x="140970" y="188595"/>
                      <a:pt x="92393" y="190500"/>
                    </a:cubicBezTo>
                    <a:close/>
                  </a:path>
                </a:pathLst>
              </a:custGeom>
              <a:grpFill/>
              <a:ln w="9525" cap="flat">
                <a:noFill/>
                <a:prstDash val="solid"/>
                <a:miter/>
              </a:ln>
            </p:spPr>
            <p:txBody>
              <a:bodyPr rtlCol="0" anchor="ctr"/>
              <a:lstStyle/>
              <a:p>
                <a:endParaRPr lang="en-GB" noProof="0" dirty="0"/>
              </a:p>
            </p:txBody>
          </p:sp>
          <p:sp>
            <p:nvSpPr>
              <p:cNvPr id="77" name="Freeform 76">
                <a:extLst>
                  <a:ext uri="{FF2B5EF4-FFF2-40B4-BE49-F238E27FC236}">
                    <a16:creationId xmlns:a16="http://schemas.microsoft.com/office/drawing/2014/main" id="{F1F495E4-816B-9BC7-37F0-586F3FF6CED6}"/>
                  </a:ext>
                </a:extLst>
              </p:cNvPr>
              <p:cNvSpPr/>
              <p:nvPr/>
            </p:nvSpPr>
            <p:spPr>
              <a:xfrm>
                <a:off x="10217109" y="4529825"/>
                <a:ext cx="141315" cy="110964"/>
              </a:xfrm>
              <a:custGeom>
                <a:avLst/>
                <a:gdLst>
                  <a:gd name="connsiteX0" fmla="*/ 135011 w 141315"/>
                  <a:gd name="connsiteY0" fmla="*/ 24287 h 110964"/>
                  <a:gd name="connsiteX1" fmla="*/ 73099 w 141315"/>
                  <a:gd name="connsiteY1" fmla="*/ 4285 h 110964"/>
                  <a:gd name="connsiteX2" fmla="*/ 43571 w 141315"/>
                  <a:gd name="connsiteY2" fmla="*/ 21430 h 110964"/>
                  <a:gd name="connsiteX3" fmla="*/ 16901 w 141315"/>
                  <a:gd name="connsiteY3" fmla="*/ 21430 h 110964"/>
                  <a:gd name="connsiteX4" fmla="*/ 3566 w 141315"/>
                  <a:gd name="connsiteY4" fmla="*/ 39527 h 110964"/>
                  <a:gd name="connsiteX5" fmla="*/ 1661 w 141315"/>
                  <a:gd name="connsiteY5" fmla="*/ 72865 h 110964"/>
                  <a:gd name="connsiteX6" fmla="*/ 24521 w 141315"/>
                  <a:gd name="connsiteY6" fmla="*/ 103345 h 110964"/>
                  <a:gd name="connsiteX7" fmla="*/ 45476 w 141315"/>
                  <a:gd name="connsiteY7" fmla="*/ 107155 h 110964"/>
                  <a:gd name="connsiteX8" fmla="*/ 109294 w 141315"/>
                  <a:gd name="connsiteY8" fmla="*/ 110965 h 110964"/>
                  <a:gd name="connsiteX9" fmla="*/ 130249 w 141315"/>
                  <a:gd name="connsiteY9" fmla="*/ 89057 h 110964"/>
                  <a:gd name="connsiteX10" fmla="*/ 135011 w 141315"/>
                  <a:gd name="connsiteY10" fmla="*/ 24287 h 110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315" h="110964">
                    <a:moveTo>
                      <a:pt x="135011" y="24287"/>
                    </a:moveTo>
                    <a:cubicBezTo>
                      <a:pt x="122629" y="3332"/>
                      <a:pt x="95959" y="-6193"/>
                      <a:pt x="73099" y="4285"/>
                    </a:cubicBezTo>
                    <a:cubicBezTo>
                      <a:pt x="58811" y="10000"/>
                      <a:pt x="59764" y="18572"/>
                      <a:pt x="43571" y="21430"/>
                    </a:cubicBezTo>
                    <a:cubicBezTo>
                      <a:pt x="32141" y="24287"/>
                      <a:pt x="26426" y="17620"/>
                      <a:pt x="16901" y="21430"/>
                    </a:cubicBezTo>
                    <a:cubicBezTo>
                      <a:pt x="10234" y="25240"/>
                      <a:pt x="5471" y="31907"/>
                      <a:pt x="3566" y="39527"/>
                    </a:cubicBezTo>
                    <a:cubicBezTo>
                      <a:pt x="-244" y="50005"/>
                      <a:pt x="-1196" y="61435"/>
                      <a:pt x="1661" y="72865"/>
                    </a:cubicBezTo>
                    <a:cubicBezTo>
                      <a:pt x="6424" y="85247"/>
                      <a:pt x="14044" y="95725"/>
                      <a:pt x="24521" y="103345"/>
                    </a:cubicBezTo>
                    <a:cubicBezTo>
                      <a:pt x="30236" y="110965"/>
                      <a:pt x="38809" y="108107"/>
                      <a:pt x="45476" y="107155"/>
                    </a:cubicBezTo>
                    <a:cubicBezTo>
                      <a:pt x="66431" y="103345"/>
                      <a:pt x="89291" y="104297"/>
                      <a:pt x="109294" y="110965"/>
                    </a:cubicBezTo>
                    <a:cubicBezTo>
                      <a:pt x="117866" y="105250"/>
                      <a:pt x="125486" y="97630"/>
                      <a:pt x="130249" y="89057"/>
                    </a:cubicBezTo>
                    <a:cubicBezTo>
                      <a:pt x="131201" y="87152"/>
                      <a:pt x="151204" y="52862"/>
                      <a:pt x="135011" y="24287"/>
                    </a:cubicBezTo>
                    <a:close/>
                  </a:path>
                </a:pathLst>
              </a:custGeom>
              <a:grpFill/>
              <a:ln w="9525" cap="flat">
                <a:noFill/>
                <a:prstDash val="solid"/>
                <a:miter/>
              </a:ln>
            </p:spPr>
            <p:txBody>
              <a:bodyPr rtlCol="0" anchor="ctr"/>
              <a:lstStyle/>
              <a:p>
                <a:endParaRPr lang="en-GB" noProof="0" dirty="0"/>
              </a:p>
            </p:txBody>
          </p:sp>
          <p:sp>
            <p:nvSpPr>
              <p:cNvPr id="78" name="Freeform 77">
                <a:extLst>
                  <a:ext uri="{FF2B5EF4-FFF2-40B4-BE49-F238E27FC236}">
                    <a16:creationId xmlns:a16="http://schemas.microsoft.com/office/drawing/2014/main" id="{D438AEF7-DDBF-7D9F-287B-792D7F359229}"/>
                  </a:ext>
                </a:extLst>
              </p:cNvPr>
              <p:cNvSpPr/>
              <p:nvPr/>
            </p:nvSpPr>
            <p:spPr>
              <a:xfrm>
                <a:off x="10118758" y="4573162"/>
                <a:ext cx="115252" cy="65097"/>
              </a:xfrm>
              <a:custGeom>
                <a:avLst/>
                <a:gdLst>
                  <a:gd name="connsiteX0" fmla="*/ 34290 w 115252"/>
                  <a:gd name="connsiteY0" fmla="*/ 51435 h 65097"/>
                  <a:gd name="connsiteX1" fmla="*/ 115252 w 115252"/>
                  <a:gd name="connsiteY1" fmla="*/ 64770 h 65097"/>
                  <a:gd name="connsiteX2" fmla="*/ 87630 w 115252"/>
                  <a:gd name="connsiteY2" fmla="*/ 9525 h 65097"/>
                  <a:gd name="connsiteX3" fmla="*/ 75248 w 115252"/>
                  <a:gd name="connsiteY3" fmla="*/ 0 h 65097"/>
                  <a:gd name="connsiteX4" fmla="*/ 53340 w 115252"/>
                  <a:gd name="connsiteY4" fmla="*/ 8573 h 65097"/>
                  <a:gd name="connsiteX5" fmla="*/ 0 w 115252"/>
                  <a:gd name="connsiteY5" fmla="*/ 43815 h 65097"/>
                  <a:gd name="connsiteX6" fmla="*/ 34290 w 115252"/>
                  <a:gd name="connsiteY6" fmla="*/ 51435 h 6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252" h="65097">
                    <a:moveTo>
                      <a:pt x="34290" y="51435"/>
                    </a:moveTo>
                    <a:cubicBezTo>
                      <a:pt x="48577" y="60008"/>
                      <a:pt x="95250" y="66675"/>
                      <a:pt x="115252" y="64770"/>
                    </a:cubicBezTo>
                    <a:cubicBezTo>
                      <a:pt x="100965" y="54293"/>
                      <a:pt x="84773" y="30480"/>
                      <a:pt x="87630" y="9525"/>
                    </a:cubicBezTo>
                    <a:cubicBezTo>
                      <a:pt x="82868" y="6668"/>
                      <a:pt x="79057" y="3810"/>
                      <a:pt x="75248" y="0"/>
                    </a:cubicBezTo>
                    <a:cubicBezTo>
                      <a:pt x="67627" y="2858"/>
                      <a:pt x="60007" y="5715"/>
                      <a:pt x="53340" y="8573"/>
                    </a:cubicBezTo>
                    <a:cubicBezTo>
                      <a:pt x="34290" y="17145"/>
                      <a:pt x="16193" y="29528"/>
                      <a:pt x="0" y="43815"/>
                    </a:cubicBezTo>
                    <a:cubicBezTo>
                      <a:pt x="12382" y="43815"/>
                      <a:pt x="23813" y="46673"/>
                      <a:pt x="34290" y="51435"/>
                    </a:cubicBezTo>
                    <a:close/>
                  </a:path>
                </a:pathLst>
              </a:custGeom>
              <a:grpFill/>
              <a:ln w="9525" cap="flat">
                <a:noFill/>
                <a:prstDash val="solid"/>
                <a:miter/>
              </a:ln>
            </p:spPr>
            <p:txBody>
              <a:bodyPr rtlCol="0" anchor="ctr"/>
              <a:lstStyle/>
              <a:p>
                <a:endParaRPr lang="en-GB" noProof="0" dirty="0"/>
              </a:p>
            </p:txBody>
          </p:sp>
          <p:sp>
            <p:nvSpPr>
              <p:cNvPr id="79" name="Freeform 78">
                <a:extLst>
                  <a:ext uri="{FF2B5EF4-FFF2-40B4-BE49-F238E27FC236}">
                    <a16:creationId xmlns:a16="http://schemas.microsoft.com/office/drawing/2014/main" id="{34755F59-CEB4-8D2A-BF0A-7164DEC3C7C9}"/>
                  </a:ext>
                </a:extLst>
              </p:cNvPr>
              <p:cNvSpPr/>
              <p:nvPr/>
            </p:nvSpPr>
            <p:spPr>
              <a:xfrm>
                <a:off x="10078752" y="4456005"/>
                <a:ext cx="84772" cy="172402"/>
              </a:xfrm>
              <a:custGeom>
                <a:avLst/>
                <a:gdLst>
                  <a:gd name="connsiteX0" fmla="*/ 0 w 84772"/>
                  <a:gd name="connsiteY0" fmla="*/ 125730 h 172402"/>
                  <a:gd name="connsiteX1" fmla="*/ 7620 w 84772"/>
                  <a:gd name="connsiteY1" fmla="*/ 172403 h 172402"/>
                  <a:gd name="connsiteX2" fmla="*/ 23813 w 84772"/>
                  <a:gd name="connsiteY2" fmla="*/ 164783 h 172402"/>
                  <a:gd name="connsiteX3" fmla="*/ 84773 w 84772"/>
                  <a:gd name="connsiteY3" fmla="*/ 120015 h 172402"/>
                  <a:gd name="connsiteX4" fmla="*/ 46673 w 84772"/>
                  <a:gd name="connsiteY4" fmla="*/ 60960 h 172402"/>
                  <a:gd name="connsiteX5" fmla="*/ 22860 w 84772"/>
                  <a:gd name="connsiteY5" fmla="*/ 0 h 172402"/>
                  <a:gd name="connsiteX6" fmla="*/ 0 w 84772"/>
                  <a:gd name="connsiteY6" fmla="*/ 9525 h 172402"/>
                  <a:gd name="connsiteX7" fmla="*/ 0 w 84772"/>
                  <a:gd name="connsiteY7" fmla="*/ 125730 h 172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772" h="172402">
                    <a:moveTo>
                      <a:pt x="0" y="125730"/>
                    </a:moveTo>
                    <a:lnTo>
                      <a:pt x="7620" y="172403"/>
                    </a:lnTo>
                    <a:cubicBezTo>
                      <a:pt x="12383" y="169545"/>
                      <a:pt x="18098" y="166688"/>
                      <a:pt x="23813" y="164783"/>
                    </a:cubicBezTo>
                    <a:cubicBezTo>
                      <a:pt x="41910" y="146685"/>
                      <a:pt x="61913" y="131445"/>
                      <a:pt x="84773" y="120015"/>
                    </a:cubicBezTo>
                    <a:cubicBezTo>
                      <a:pt x="70485" y="101918"/>
                      <a:pt x="57150" y="81915"/>
                      <a:pt x="46673" y="60960"/>
                    </a:cubicBezTo>
                    <a:cubicBezTo>
                      <a:pt x="36195" y="40957"/>
                      <a:pt x="28575" y="20955"/>
                      <a:pt x="22860" y="0"/>
                    </a:cubicBezTo>
                    <a:cubicBezTo>
                      <a:pt x="15240" y="3810"/>
                      <a:pt x="7620" y="6668"/>
                      <a:pt x="0" y="9525"/>
                    </a:cubicBezTo>
                    <a:cubicBezTo>
                      <a:pt x="30480" y="48578"/>
                      <a:pt x="20003" y="84773"/>
                      <a:pt x="0" y="125730"/>
                    </a:cubicBezTo>
                    <a:close/>
                  </a:path>
                </a:pathLst>
              </a:custGeom>
              <a:grpFill/>
              <a:ln w="9525" cap="flat">
                <a:noFill/>
                <a:prstDash val="solid"/>
                <a:miter/>
              </a:ln>
            </p:spPr>
            <p:txBody>
              <a:bodyPr rtlCol="0" anchor="ctr"/>
              <a:lstStyle/>
              <a:p>
                <a:endParaRPr lang="en-GB" noProof="0" dirty="0"/>
              </a:p>
            </p:txBody>
          </p:sp>
          <p:sp>
            <p:nvSpPr>
              <p:cNvPr id="80" name="Freeform 79">
                <a:extLst>
                  <a:ext uri="{FF2B5EF4-FFF2-40B4-BE49-F238E27FC236}">
                    <a16:creationId xmlns:a16="http://schemas.microsoft.com/office/drawing/2014/main" id="{BF05D060-5319-9839-BF7A-E2E44A6EAC06}"/>
                  </a:ext>
                </a:extLst>
              </p:cNvPr>
              <p:cNvSpPr/>
              <p:nvPr/>
            </p:nvSpPr>
            <p:spPr>
              <a:xfrm>
                <a:off x="10074942" y="4628408"/>
                <a:ext cx="264795" cy="80847"/>
              </a:xfrm>
              <a:custGeom>
                <a:avLst/>
                <a:gdLst>
                  <a:gd name="connsiteX0" fmla="*/ 256223 w 264795"/>
                  <a:gd name="connsiteY0" fmla="*/ 20955 h 80847"/>
                  <a:gd name="connsiteX1" fmla="*/ 252413 w 264795"/>
                  <a:gd name="connsiteY1" fmla="*/ 21907 h 80847"/>
                  <a:gd name="connsiteX2" fmla="*/ 213360 w 264795"/>
                  <a:gd name="connsiteY2" fmla="*/ 15240 h 80847"/>
                  <a:gd name="connsiteX3" fmla="*/ 124778 w 264795"/>
                  <a:gd name="connsiteY3" fmla="*/ 20002 h 80847"/>
                  <a:gd name="connsiteX4" fmla="*/ 47625 w 264795"/>
                  <a:gd name="connsiteY4" fmla="*/ 0 h 80847"/>
                  <a:gd name="connsiteX5" fmla="*/ 0 w 264795"/>
                  <a:gd name="connsiteY5" fmla="*/ 21907 h 80847"/>
                  <a:gd name="connsiteX6" fmla="*/ 130492 w 264795"/>
                  <a:gd name="connsiteY6" fmla="*/ 45720 h 80847"/>
                  <a:gd name="connsiteX7" fmla="*/ 225742 w 264795"/>
                  <a:gd name="connsiteY7" fmla="*/ 79057 h 80847"/>
                  <a:gd name="connsiteX8" fmla="*/ 262890 w 264795"/>
                  <a:gd name="connsiteY8" fmla="*/ 61913 h 80847"/>
                  <a:gd name="connsiteX9" fmla="*/ 264795 w 264795"/>
                  <a:gd name="connsiteY9" fmla="*/ 51435 h 80847"/>
                  <a:gd name="connsiteX10" fmla="*/ 262890 w 264795"/>
                  <a:gd name="connsiteY10" fmla="*/ 15240 h 80847"/>
                  <a:gd name="connsiteX11" fmla="*/ 256223 w 264795"/>
                  <a:gd name="connsiteY11" fmla="*/ 20955 h 80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4795" h="80847">
                    <a:moveTo>
                      <a:pt x="256223" y="20955"/>
                    </a:moveTo>
                    <a:cubicBezTo>
                      <a:pt x="255270" y="21907"/>
                      <a:pt x="253365" y="21907"/>
                      <a:pt x="252413" y="21907"/>
                    </a:cubicBezTo>
                    <a:cubicBezTo>
                      <a:pt x="240030" y="18097"/>
                      <a:pt x="226695" y="15240"/>
                      <a:pt x="213360" y="15240"/>
                    </a:cubicBezTo>
                    <a:cubicBezTo>
                      <a:pt x="175260" y="17145"/>
                      <a:pt x="173355" y="23813"/>
                      <a:pt x="124778" y="20002"/>
                    </a:cubicBezTo>
                    <a:cubicBezTo>
                      <a:pt x="86678" y="17145"/>
                      <a:pt x="78105" y="1905"/>
                      <a:pt x="47625" y="0"/>
                    </a:cubicBezTo>
                    <a:cubicBezTo>
                      <a:pt x="29528" y="952"/>
                      <a:pt x="12383" y="9525"/>
                      <a:pt x="0" y="21907"/>
                    </a:cubicBezTo>
                    <a:cubicBezTo>
                      <a:pt x="55245" y="21907"/>
                      <a:pt x="60960" y="22860"/>
                      <a:pt x="130492" y="45720"/>
                    </a:cubicBezTo>
                    <a:cubicBezTo>
                      <a:pt x="160973" y="55245"/>
                      <a:pt x="190500" y="66675"/>
                      <a:pt x="225742" y="79057"/>
                    </a:cubicBezTo>
                    <a:cubicBezTo>
                      <a:pt x="240983" y="84772"/>
                      <a:pt x="257175" y="76200"/>
                      <a:pt x="262890" y="61913"/>
                    </a:cubicBezTo>
                    <a:cubicBezTo>
                      <a:pt x="263843" y="58102"/>
                      <a:pt x="264795" y="55245"/>
                      <a:pt x="264795" y="51435"/>
                    </a:cubicBezTo>
                    <a:lnTo>
                      <a:pt x="262890" y="15240"/>
                    </a:lnTo>
                    <a:cubicBezTo>
                      <a:pt x="260985" y="17145"/>
                      <a:pt x="258128" y="19050"/>
                      <a:pt x="256223" y="20955"/>
                    </a:cubicBezTo>
                    <a:close/>
                  </a:path>
                </a:pathLst>
              </a:custGeom>
              <a:grpFill/>
              <a:ln w="9525" cap="flat">
                <a:noFill/>
                <a:prstDash val="solid"/>
                <a:miter/>
              </a:ln>
            </p:spPr>
            <p:txBody>
              <a:bodyPr rtlCol="0" anchor="ctr"/>
              <a:lstStyle/>
              <a:p>
                <a:endParaRPr lang="en-GB" noProof="0" dirty="0"/>
              </a:p>
            </p:txBody>
          </p:sp>
          <p:sp>
            <p:nvSpPr>
              <p:cNvPr id="81" name="Freeform 80">
                <a:extLst>
                  <a:ext uri="{FF2B5EF4-FFF2-40B4-BE49-F238E27FC236}">
                    <a16:creationId xmlns:a16="http://schemas.microsoft.com/office/drawing/2014/main" id="{B1F9A9BB-F75D-6C23-4DA3-EB838A4E60B8}"/>
                  </a:ext>
                </a:extLst>
              </p:cNvPr>
              <p:cNvSpPr/>
              <p:nvPr/>
            </p:nvSpPr>
            <p:spPr>
              <a:xfrm>
                <a:off x="10108280" y="4388378"/>
                <a:ext cx="225742" cy="182880"/>
              </a:xfrm>
              <a:custGeom>
                <a:avLst/>
                <a:gdLst>
                  <a:gd name="connsiteX0" fmla="*/ 111442 w 225742"/>
                  <a:gd name="connsiteY0" fmla="*/ 60960 h 182880"/>
                  <a:gd name="connsiteX1" fmla="*/ 87630 w 225742"/>
                  <a:gd name="connsiteY1" fmla="*/ 31432 h 182880"/>
                  <a:gd name="connsiteX2" fmla="*/ 87630 w 225742"/>
                  <a:gd name="connsiteY2" fmla="*/ 29527 h 182880"/>
                  <a:gd name="connsiteX3" fmla="*/ 78105 w 225742"/>
                  <a:gd name="connsiteY3" fmla="*/ 29527 h 182880"/>
                  <a:gd name="connsiteX4" fmla="*/ 33338 w 225742"/>
                  <a:gd name="connsiteY4" fmla="*/ 0 h 182880"/>
                  <a:gd name="connsiteX5" fmla="*/ 0 w 225742"/>
                  <a:gd name="connsiteY5" fmla="*/ 60960 h 182880"/>
                  <a:gd name="connsiteX6" fmla="*/ 62865 w 225742"/>
                  <a:gd name="connsiteY6" fmla="*/ 182880 h 182880"/>
                  <a:gd name="connsiteX7" fmla="*/ 78105 w 225742"/>
                  <a:gd name="connsiteY7" fmla="*/ 177165 h 182880"/>
                  <a:gd name="connsiteX8" fmla="*/ 68580 w 225742"/>
                  <a:gd name="connsiteY8" fmla="*/ 155258 h 182880"/>
                  <a:gd name="connsiteX9" fmla="*/ 76200 w 225742"/>
                  <a:gd name="connsiteY9" fmla="*/ 125730 h 182880"/>
                  <a:gd name="connsiteX10" fmla="*/ 80010 w 225742"/>
                  <a:gd name="connsiteY10" fmla="*/ 131445 h 182880"/>
                  <a:gd name="connsiteX11" fmla="*/ 100013 w 225742"/>
                  <a:gd name="connsiteY11" fmla="*/ 182880 h 182880"/>
                  <a:gd name="connsiteX12" fmla="*/ 120967 w 225742"/>
                  <a:gd name="connsiteY12" fmla="*/ 151447 h 182880"/>
                  <a:gd name="connsiteX13" fmla="*/ 149542 w 225742"/>
                  <a:gd name="connsiteY13" fmla="*/ 151447 h 182880"/>
                  <a:gd name="connsiteX14" fmla="*/ 177165 w 225742"/>
                  <a:gd name="connsiteY14" fmla="*/ 135255 h 182880"/>
                  <a:gd name="connsiteX15" fmla="*/ 225742 w 225742"/>
                  <a:gd name="connsiteY15" fmla="*/ 136208 h 182880"/>
                  <a:gd name="connsiteX16" fmla="*/ 179070 w 225742"/>
                  <a:gd name="connsiteY16" fmla="*/ 69532 h 182880"/>
                  <a:gd name="connsiteX17" fmla="*/ 111442 w 225742"/>
                  <a:gd name="connsiteY17" fmla="*/ 60960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5742" h="182880">
                    <a:moveTo>
                      <a:pt x="111442" y="60960"/>
                    </a:moveTo>
                    <a:cubicBezTo>
                      <a:pt x="97155" y="59055"/>
                      <a:pt x="86678" y="45720"/>
                      <a:pt x="87630" y="31432"/>
                    </a:cubicBezTo>
                    <a:cubicBezTo>
                      <a:pt x="87630" y="30480"/>
                      <a:pt x="87630" y="30480"/>
                      <a:pt x="87630" y="29527"/>
                    </a:cubicBezTo>
                    <a:cubicBezTo>
                      <a:pt x="84773" y="29527"/>
                      <a:pt x="81915" y="30480"/>
                      <a:pt x="78105" y="29527"/>
                    </a:cubicBezTo>
                    <a:cubicBezTo>
                      <a:pt x="59055" y="26670"/>
                      <a:pt x="42863" y="16192"/>
                      <a:pt x="33338" y="0"/>
                    </a:cubicBezTo>
                    <a:cubicBezTo>
                      <a:pt x="31433" y="23813"/>
                      <a:pt x="19050" y="45720"/>
                      <a:pt x="0" y="60960"/>
                    </a:cubicBezTo>
                    <a:cubicBezTo>
                      <a:pt x="12383" y="105727"/>
                      <a:pt x="33338" y="147638"/>
                      <a:pt x="62865" y="182880"/>
                    </a:cubicBezTo>
                    <a:cubicBezTo>
                      <a:pt x="67628" y="180975"/>
                      <a:pt x="72390" y="179070"/>
                      <a:pt x="78105" y="177165"/>
                    </a:cubicBezTo>
                    <a:cubicBezTo>
                      <a:pt x="73342" y="170497"/>
                      <a:pt x="70485" y="163830"/>
                      <a:pt x="68580" y="155258"/>
                    </a:cubicBezTo>
                    <a:cubicBezTo>
                      <a:pt x="67628" y="148590"/>
                      <a:pt x="64770" y="124777"/>
                      <a:pt x="76200" y="125730"/>
                    </a:cubicBezTo>
                    <a:cubicBezTo>
                      <a:pt x="79058" y="126682"/>
                      <a:pt x="80010" y="129540"/>
                      <a:pt x="80010" y="131445"/>
                    </a:cubicBezTo>
                    <a:cubicBezTo>
                      <a:pt x="75248" y="151447"/>
                      <a:pt x="82867" y="172402"/>
                      <a:pt x="100013" y="182880"/>
                    </a:cubicBezTo>
                    <a:cubicBezTo>
                      <a:pt x="103823" y="170497"/>
                      <a:pt x="106680" y="159068"/>
                      <a:pt x="120967" y="151447"/>
                    </a:cubicBezTo>
                    <a:cubicBezTo>
                      <a:pt x="133350" y="145733"/>
                      <a:pt x="138113" y="153352"/>
                      <a:pt x="149542" y="151447"/>
                    </a:cubicBezTo>
                    <a:cubicBezTo>
                      <a:pt x="162878" y="148590"/>
                      <a:pt x="162878" y="140018"/>
                      <a:pt x="177165" y="135255"/>
                    </a:cubicBezTo>
                    <a:cubicBezTo>
                      <a:pt x="192405" y="129540"/>
                      <a:pt x="210503" y="129540"/>
                      <a:pt x="225742" y="136208"/>
                    </a:cubicBezTo>
                    <a:cubicBezTo>
                      <a:pt x="225742" y="106680"/>
                      <a:pt x="206692" y="80010"/>
                      <a:pt x="179070" y="69532"/>
                    </a:cubicBezTo>
                    <a:cubicBezTo>
                      <a:pt x="167640" y="64770"/>
                      <a:pt x="124778" y="62865"/>
                      <a:pt x="111442" y="60960"/>
                    </a:cubicBezTo>
                    <a:close/>
                  </a:path>
                </a:pathLst>
              </a:custGeom>
              <a:grpFill/>
              <a:ln w="9525" cap="flat">
                <a:noFill/>
                <a:prstDash val="solid"/>
                <a:miter/>
              </a:ln>
            </p:spPr>
            <p:txBody>
              <a:bodyPr rtlCol="0" anchor="ctr"/>
              <a:lstStyle/>
              <a:p>
                <a:endParaRPr lang="en-GB" noProof="0" dirty="0"/>
              </a:p>
            </p:txBody>
          </p:sp>
          <p:sp>
            <p:nvSpPr>
              <p:cNvPr id="82" name="Freeform 81">
                <a:extLst>
                  <a:ext uri="{FF2B5EF4-FFF2-40B4-BE49-F238E27FC236}">
                    <a16:creationId xmlns:a16="http://schemas.microsoft.com/office/drawing/2014/main" id="{68AC6A9A-DCE7-F852-D78C-31A320CE003E}"/>
                  </a:ext>
                </a:extLst>
              </p:cNvPr>
              <p:cNvSpPr/>
              <p:nvPr/>
            </p:nvSpPr>
            <p:spPr>
              <a:xfrm>
                <a:off x="10207340" y="4359803"/>
                <a:ext cx="73342" cy="86677"/>
              </a:xfrm>
              <a:custGeom>
                <a:avLst/>
                <a:gdLst>
                  <a:gd name="connsiteX0" fmla="*/ 51435 w 73342"/>
                  <a:gd name="connsiteY0" fmla="*/ 0 h 86677"/>
                  <a:gd name="connsiteX1" fmla="*/ 0 w 73342"/>
                  <a:gd name="connsiteY1" fmla="*/ 56197 h 86677"/>
                  <a:gd name="connsiteX2" fmla="*/ 0 w 73342"/>
                  <a:gd name="connsiteY2" fmla="*/ 64770 h 86677"/>
                  <a:gd name="connsiteX3" fmla="*/ 14288 w 73342"/>
                  <a:gd name="connsiteY3" fmla="*/ 80010 h 86677"/>
                  <a:gd name="connsiteX4" fmla="*/ 63818 w 73342"/>
                  <a:gd name="connsiteY4" fmla="*/ 84773 h 86677"/>
                  <a:gd name="connsiteX5" fmla="*/ 73343 w 73342"/>
                  <a:gd name="connsiteY5" fmla="*/ 86677 h 86677"/>
                  <a:gd name="connsiteX6" fmla="*/ 60007 w 73342"/>
                  <a:gd name="connsiteY6" fmla="*/ 53340 h 86677"/>
                  <a:gd name="connsiteX7" fmla="*/ 51435 w 73342"/>
                  <a:gd name="connsiteY7" fmla="*/ 0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342" h="86677">
                    <a:moveTo>
                      <a:pt x="51435" y="0"/>
                    </a:moveTo>
                    <a:cubicBezTo>
                      <a:pt x="36195" y="29527"/>
                      <a:pt x="18098" y="49530"/>
                      <a:pt x="0" y="56197"/>
                    </a:cubicBezTo>
                    <a:lnTo>
                      <a:pt x="0" y="64770"/>
                    </a:lnTo>
                    <a:cubicBezTo>
                      <a:pt x="0" y="72390"/>
                      <a:pt x="5715" y="79057"/>
                      <a:pt x="14288" y="80010"/>
                    </a:cubicBezTo>
                    <a:lnTo>
                      <a:pt x="63818" y="84773"/>
                    </a:lnTo>
                    <a:cubicBezTo>
                      <a:pt x="66675" y="84773"/>
                      <a:pt x="69532" y="85725"/>
                      <a:pt x="73343" y="86677"/>
                    </a:cubicBezTo>
                    <a:cubicBezTo>
                      <a:pt x="67628" y="76200"/>
                      <a:pt x="63818" y="64770"/>
                      <a:pt x="60007" y="53340"/>
                    </a:cubicBezTo>
                    <a:cubicBezTo>
                      <a:pt x="54293" y="35242"/>
                      <a:pt x="51435" y="18097"/>
                      <a:pt x="51435" y="0"/>
                    </a:cubicBezTo>
                    <a:close/>
                  </a:path>
                </a:pathLst>
              </a:custGeom>
              <a:grpFill/>
              <a:ln w="9525" cap="flat">
                <a:noFill/>
                <a:prstDash val="solid"/>
                <a:miter/>
              </a:ln>
            </p:spPr>
            <p:txBody>
              <a:bodyPr rtlCol="0" anchor="ctr"/>
              <a:lstStyle/>
              <a:p>
                <a:endParaRPr lang="en-GB" noProof="0" dirty="0"/>
              </a:p>
            </p:txBody>
          </p:sp>
        </p:grpSp>
        <p:sp>
          <p:nvSpPr>
            <p:cNvPr id="73" name="Freeform 72">
              <a:extLst>
                <a:ext uri="{FF2B5EF4-FFF2-40B4-BE49-F238E27FC236}">
                  <a16:creationId xmlns:a16="http://schemas.microsoft.com/office/drawing/2014/main" id="{E2A218B7-B264-33CE-95F0-D3F9A8C9B3BF}"/>
                </a:ext>
              </a:extLst>
            </p:cNvPr>
            <p:cNvSpPr/>
            <p:nvPr/>
          </p:nvSpPr>
          <p:spPr>
            <a:xfrm>
              <a:off x="8653691" y="4632006"/>
              <a:ext cx="206375" cy="187325"/>
            </a:xfrm>
            <a:custGeom>
              <a:avLst/>
              <a:gdLst>
                <a:gd name="connsiteX0" fmla="*/ 0 w 206375"/>
                <a:gd name="connsiteY0" fmla="*/ 187325 h 187325"/>
                <a:gd name="connsiteX1" fmla="*/ 206375 w 206375"/>
                <a:gd name="connsiteY1" fmla="*/ 0 h 187325"/>
              </a:gdLst>
              <a:ahLst/>
              <a:cxnLst>
                <a:cxn ang="0">
                  <a:pos x="connsiteX0" y="connsiteY0"/>
                </a:cxn>
                <a:cxn ang="0">
                  <a:pos x="connsiteX1" y="connsiteY1"/>
                </a:cxn>
              </a:cxnLst>
              <a:rect l="l" t="t" r="r" b="b"/>
              <a:pathLst>
                <a:path w="206375" h="187325">
                  <a:moveTo>
                    <a:pt x="0" y="187325"/>
                  </a:moveTo>
                  <a:lnTo>
                    <a:pt x="206375" y="0"/>
                  </a:lnTo>
                </a:path>
              </a:pathLst>
            </a:custGeom>
            <a:noFill/>
            <a:ln w="254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grpSp>
      <p:sp>
        <p:nvSpPr>
          <p:cNvPr id="100" name="Rounded Rectangle 99">
            <a:extLst>
              <a:ext uri="{FF2B5EF4-FFF2-40B4-BE49-F238E27FC236}">
                <a16:creationId xmlns:a16="http://schemas.microsoft.com/office/drawing/2014/main" id="{0AE5DA20-C0E7-BFE2-3CFC-8A34623432F4}"/>
              </a:ext>
            </a:extLst>
          </p:cNvPr>
          <p:cNvSpPr/>
          <p:nvPr/>
        </p:nvSpPr>
        <p:spPr>
          <a:xfrm>
            <a:off x="6806262" y="3632458"/>
            <a:ext cx="1006971" cy="175518"/>
          </a:xfrm>
          <a:prstGeom prst="roundRect">
            <a:avLst>
              <a:gd name="adj" fmla="val 50000"/>
            </a:avLst>
          </a:prstGeom>
          <a:gradFill>
            <a:gsLst>
              <a:gs pos="0">
                <a:srgbClr val="FBAE17"/>
              </a:gs>
              <a:gs pos="100000">
                <a:srgbClr val="F15A24"/>
              </a:gs>
            </a:gsLst>
            <a:lin ang="0" scaled="1"/>
          </a:gradFill>
          <a:ln w="12700">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GB" sz="950" noProof="0" dirty="0">
                <a:latin typeface="Arial" panose="020B0604020202020204" pitchFamily="34" charset="0"/>
                <a:cs typeface="Arial" panose="020B0604020202020204" pitchFamily="34" charset="0"/>
              </a:rPr>
              <a:t>Photosensitivity</a:t>
            </a:r>
          </a:p>
        </p:txBody>
      </p:sp>
      <p:sp>
        <p:nvSpPr>
          <p:cNvPr id="146" name="Rounded Rectangle 145">
            <a:extLst>
              <a:ext uri="{FF2B5EF4-FFF2-40B4-BE49-F238E27FC236}">
                <a16:creationId xmlns:a16="http://schemas.microsoft.com/office/drawing/2014/main" id="{DF71F580-6422-1E38-A060-9B4E38E784CB}"/>
              </a:ext>
            </a:extLst>
          </p:cNvPr>
          <p:cNvSpPr/>
          <p:nvPr/>
        </p:nvSpPr>
        <p:spPr>
          <a:xfrm>
            <a:off x="6806262" y="3844282"/>
            <a:ext cx="1332000" cy="175518"/>
          </a:xfrm>
          <a:prstGeom prst="roundRect">
            <a:avLst>
              <a:gd name="adj" fmla="val 50000"/>
            </a:avLst>
          </a:prstGeom>
          <a:gradFill>
            <a:gsLst>
              <a:gs pos="0">
                <a:srgbClr val="FBAE17"/>
              </a:gs>
              <a:gs pos="100000">
                <a:srgbClr val="F15A24"/>
              </a:gs>
            </a:gsLst>
            <a:lin ang="0" scaled="1"/>
          </a:gradFill>
          <a:ln w="12700">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GB" sz="950" noProof="0" dirty="0">
                <a:latin typeface="Arial" panose="020B0604020202020204" pitchFamily="34" charset="0"/>
                <a:cs typeface="Arial" panose="020B0604020202020204" pitchFamily="34" charset="0"/>
              </a:rPr>
              <a:t>Systemic side effects</a:t>
            </a:r>
          </a:p>
        </p:txBody>
      </p:sp>
      <p:sp>
        <p:nvSpPr>
          <p:cNvPr id="147" name="Rounded Rectangle 146">
            <a:extLst>
              <a:ext uri="{FF2B5EF4-FFF2-40B4-BE49-F238E27FC236}">
                <a16:creationId xmlns:a16="http://schemas.microsoft.com/office/drawing/2014/main" id="{2524783F-72C4-C2DC-F97F-04DF6CBA2739}"/>
              </a:ext>
            </a:extLst>
          </p:cNvPr>
          <p:cNvSpPr/>
          <p:nvPr/>
        </p:nvSpPr>
        <p:spPr>
          <a:xfrm>
            <a:off x="6806262" y="4056104"/>
            <a:ext cx="1475999" cy="175518"/>
          </a:xfrm>
          <a:prstGeom prst="roundRect">
            <a:avLst>
              <a:gd name="adj" fmla="val 50000"/>
            </a:avLst>
          </a:prstGeom>
          <a:gradFill>
            <a:gsLst>
              <a:gs pos="0">
                <a:srgbClr val="FBAE17"/>
              </a:gs>
              <a:gs pos="100000">
                <a:srgbClr val="F15A24"/>
              </a:gs>
            </a:gsLst>
            <a:lin ang="0" scaled="1"/>
          </a:gradFill>
          <a:ln w="12700">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GB" sz="950" noProof="0" dirty="0">
                <a:latin typeface="Arial" panose="020B0604020202020204" pitchFamily="34" charset="0"/>
                <a:cs typeface="Arial" panose="020B0604020202020204" pitchFamily="34" charset="0"/>
              </a:rPr>
              <a:t>Antimicrobial resistance</a:t>
            </a:r>
          </a:p>
        </p:txBody>
      </p:sp>
      <p:sp>
        <p:nvSpPr>
          <p:cNvPr id="162" name="Freeform 161">
            <a:extLst>
              <a:ext uri="{FF2B5EF4-FFF2-40B4-BE49-F238E27FC236}">
                <a16:creationId xmlns:a16="http://schemas.microsoft.com/office/drawing/2014/main" id="{3E49111F-4AFA-BD63-4823-34E6F5B34127}"/>
              </a:ext>
            </a:extLst>
          </p:cNvPr>
          <p:cNvSpPr/>
          <p:nvPr/>
        </p:nvSpPr>
        <p:spPr>
          <a:xfrm>
            <a:off x="1269178" y="2659692"/>
            <a:ext cx="1420578" cy="490531"/>
          </a:xfrm>
          <a:custGeom>
            <a:avLst/>
            <a:gdLst>
              <a:gd name="connsiteX0" fmla="*/ 840579 w 1107404"/>
              <a:gd name="connsiteY0" fmla="*/ 685243 h 685242"/>
              <a:gd name="connsiteX1" fmla="*/ 0 w 1107404"/>
              <a:gd name="connsiteY1" fmla="*/ 685243 h 685242"/>
              <a:gd name="connsiteX2" fmla="*/ 0 w 1107404"/>
              <a:gd name="connsiteY2" fmla="*/ 0 h 685242"/>
              <a:gd name="connsiteX3" fmla="*/ 1107405 w 1107404"/>
              <a:gd name="connsiteY3" fmla="*/ 0 h 685242"/>
              <a:gd name="connsiteX4" fmla="*/ 840579 w 1107404"/>
              <a:gd name="connsiteY4" fmla="*/ 685243 h 685242"/>
              <a:gd name="connsiteX0" fmla="*/ 961857 w 1107405"/>
              <a:gd name="connsiteY0" fmla="*/ 689708 h 689708"/>
              <a:gd name="connsiteX1" fmla="*/ 0 w 1107405"/>
              <a:gd name="connsiteY1" fmla="*/ 685243 h 689708"/>
              <a:gd name="connsiteX2" fmla="*/ 0 w 1107405"/>
              <a:gd name="connsiteY2" fmla="*/ 0 h 689708"/>
              <a:gd name="connsiteX3" fmla="*/ 1107405 w 1107405"/>
              <a:gd name="connsiteY3" fmla="*/ 0 h 689708"/>
              <a:gd name="connsiteX4" fmla="*/ 961857 w 1107405"/>
              <a:gd name="connsiteY4" fmla="*/ 689708 h 689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7405" h="689708">
                <a:moveTo>
                  <a:pt x="961857" y="689708"/>
                </a:moveTo>
                <a:lnTo>
                  <a:pt x="0" y="685243"/>
                </a:lnTo>
                <a:lnTo>
                  <a:pt x="0" y="0"/>
                </a:lnTo>
                <a:lnTo>
                  <a:pt x="1107405" y="0"/>
                </a:lnTo>
                <a:lnTo>
                  <a:pt x="961857" y="689708"/>
                </a:lnTo>
                <a:close/>
              </a:path>
            </a:pathLst>
          </a:custGeom>
          <a:solidFill>
            <a:srgbClr val="FBAE17">
              <a:alpha val="40000"/>
            </a:srgbClr>
          </a:solidFill>
          <a:ln w="0" cap="flat">
            <a:noFill/>
            <a:prstDash val="solid"/>
            <a:miter/>
          </a:ln>
        </p:spPr>
        <p:txBody>
          <a:bodyPr rtlCol="0" anchor="ctr"/>
          <a:lstStyle/>
          <a:p>
            <a:endParaRPr lang="en-GB" noProof="0" dirty="0"/>
          </a:p>
        </p:txBody>
      </p:sp>
      <p:sp>
        <p:nvSpPr>
          <p:cNvPr id="163" name="Freeform 162">
            <a:extLst>
              <a:ext uri="{FF2B5EF4-FFF2-40B4-BE49-F238E27FC236}">
                <a16:creationId xmlns:a16="http://schemas.microsoft.com/office/drawing/2014/main" id="{0CB8E7D8-EF95-155E-5048-62C957BE2792}"/>
              </a:ext>
            </a:extLst>
          </p:cNvPr>
          <p:cNvSpPr/>
          <p:nvPr/>
        </p:nvSpPr>
        <p:spPr>
          <a:xfrm>
            <a:off x="2505144" y="2656643"/>
            <a:ext cx="1427838" cy="490406"/>
          </a:xfrm>
          <a:custGeom>
            <a:avLst/>
            <a:gdLst>
              <a:gd name="connsiteX0" fmla="*/ 269525 w 1227450"/>
              <a:gd name="connsiteY0" fmla="*/ 0 h 685242"/>
              <a:gd name="connsiteX1" fmla="*/ 1227451 w 1227450"/>
              <a:gd name="connsiteY1" fmla="*/ 0 h 685242"/>
              <a:gd name="connsiteX2" fmla="*/ 1227451 w 1227450"/>
              <a:gd name="connsiteY2" fmla="*/ 685243 h 685242"/>
              <a:gd name="connsiteX3" fmla="*/ 0 w 1227450"/>
              <a:gd name="connsiteY3" fmla="*/ 685243 h 685242"/>
              <a:gd name="connsiteX4" fmla="*/ 269525 w 1227450"/>
              <a:gd name="connsiteY4" fmla="*/ 0 h 685242"/>
              <a:gd name="connsiteX0" fmla="*/ 166969 w 1124895"/>
              <a:gd name="connsiteY0" fmla="*/ 0 h 685243"/>
              <a:gd name="connsiteX1" fmla="*/ 1124895 w 1124895"/>
              <a:gd name="connsiteY1" fmla="*/ 0 h 685243"/>
              <a:gd name="connsiteX2" fmla="*/ 1124895 w 1124895"/>
              <a:gd name="connsiteY2" fmla="*/ 685243 h 685243"/>
              <a:gd name="connsiteX3" fmla="*/ 0 w 1124895"/>
              <a:gd name="connsiteY3" fmla="*/ 685243 h 685243"/>
              <a:gd name="connsiteX4" fmla="*/ 166969 w 1124895"/>
              <a:gd name="connsiteY4" fmla="*/ 0 h 685243"/>
              <a:gd name="connsiteX0" fmla="*/ 146958 w 1124895"/>
              <a:gd name="connsiteY0" fmla="*/ 8928 h 685243"/>
              <a:gd name="connsiteX1" fmla="*/ 1124895 w 1124895"/>
              <a:gd name="connsiteY1" fmla="*/ 0 h 685243"/>
              <a:gd name="connsiteX2" fmla="*/ 1124895 w 1124895"/>
              <a:gd name="connsiteY2" fmla="*/ 685243 h 685243"/>
              <a:gd name="connsiteX3" fmla="*/ 0 w 1124895"/>
              <a:gd name="connsiteY3" fmla="*/ 685243 h 685243"/>
              <a:gd name="connsiteX4" fmla="*/ 146958 w 1124895"/>
              <a:gd name="connsiteY4" fmla="*/ 8928 h 685243"/>
              <a:gd name="connsiteX0" fmla="*/ 146958 w 1124895"/>
              <a:gd name="connsiteY0" fmla="*/ 8927 h 685243"/>
              <a:gd name="connsiteX1" fmla="*/ 1124895 w 1124895"/>
              <a:gd name="connsiteY1" fmla="*/ 0 h 685243"/>
              <a:gd name="connsiteX2" fmla="*/ 1124895 w 1124895"/>
              <a:gd name="connsiteY2" fmla="*/ 685243 h 685243"/>
              <a:gd name="connsiteX3" fmla="*/ 0 w 1124895"/>
              <a:gd name="connsiteY3" fmla="*/ 685243 h 685243"/>
              <a:gd name="connsiteX4" fmla="*/ 146958 w 1124895"/>
              <a:gd name="connsiteY4" fmla="*/ 8927 h 685243"/>
              <a:gd name="connsiteX0" fmla="*/ 201988 w 1124895"/>
              <a:gd name="connsiteY0" fmla="*/ 261803 h 685243"/>
              <a:gd name="connsiteX1" fmla="*/ 1124895 w 1124895"/>
              <a:gd name="connsiteY1" fmla="*/ 0 h 685243"/>
              <a:gd name="connsiteX2" fmla="*/ 1124895 w 1124895"/>
              <a:gd name="connsiteY2" fmla="*/ 685243 h 685243"/>
              <a:gd name="connsiteX3" fmla="*/ 0 w 1124895"/>
              <a:gd name="connsiteY3" fmla="*/ 685243 h 685243"/>
              <a:gd name="connsiteX4" fmla="*/ 201988 w 1124895"/>
              <a:gd name="connsiteY4" fmla="*/ 261803 h 685243"/>
              <a:gd name="connsiteX0" fmla="*/ 146958 w 1124895"/>
              <a:gd name="connsiteY0" fmla="*/ 8927 h 685243"/>
              <a:gd name="connsiteX1" fmla="*/ 1124895 w 1124895"/>
              <a:gd name="connsiteY1" fmla="*/ 0 h 685243"/>
              <a:gd name="connsiteX2" fmla="*/ 1124895 w 1124895"/>
              <a:gd name="connsiteY2" fmla="*/ 685243 h 685243"/>
              <a:gd name="connsiteX3" fmla="*/ 0 w 1124895"/>
              <a:gd name="connsiteY3" fmla="*/ 685243 h 685243"/>
              <a:gd name="connsiteX4" fmla="*/ 146958 w 1124895"/>
              <a:gd name="connsiteY4" fmla="*/ 8927 h 685243"/>
              <a:gd name="connsiteX0" fmla="*/ 151961 w 1124895"/>
              <a:gd name="connsiteY0" fmla="*/ 4491 h 685243"/>
              <a:gd name="connsiteX1" fmla="*/ 1124895 w 1124895"/>
              <a:gd name="connsiteY1" fmla="*/ 0 h 685243"/>
              <a:gd name="connsiteX2" fmla="*/ 1124895 w 1124895"/>
              <a:gd name="connsiteY2" fmla="*/ 685243 h 685243"/>
              <a:gd name="connsiteX3" fmla="*/ 0 w 1124895"/>
              <a:gd name="connsiteY3" fmla="*/ 685243 h 685243"/>
              <a:gd name="connsiteX4" fmla="*/ 151961 w 1124895"/>
              <a:gd name="connsiteY4" fmla="*/ 4491 h 685243"/>
              <a:gd name="connsiteX0" fmla="*/ 161966 w 1124895"/>
              <a:gd name="connsiteY0" fmla="*/ 0 h 791663"/>
              <a:gd name="connsiteX1" fmla="*/ 1124895 w 1124895"/>
              <a:gd name="connsiteY1" fmla="*/ 106420 h 791663"/>
              <a:gd name="connsiteX2" fmla="*/ 1124895 w 1124895"/>
              <a:gd name="connsiteY2" fmla="*/ 791663 h 791663"/>
              <a:gd name="connsiteX3" fmla="*/ 0 w 1124895"/>
              <a:gd name="connsiteY3" fmla="*/ 791663 h 791663"/>
              <a:gd name="connsiteX4" fmla="*/ 161966 w 1124895"/>
              <a:gd name="connsiteY4" fmla="*/ 0 h 791663"/>
              <a:gd name="connsiteX0" fmla="*/ 154462 w 1124895"/>
              <a:gd name="connsiteY0" fmla="*/ 54 h 685243"/>
              <a:gd name="connsiteX1" fmla="*/ 1124895 w 1124895"/>
              <a:gd name="connsiteY1" fmla="*/ 0 h 685243"/>
              <a:gd name="connsiteX2" fmla="*/ 1124895 w 1124895"/>
              <a:gd name="connsiteY2" fmla="*/ 685243 h 685243"/>
              <a:gd name="connsiteX3" fmla="*/ 0 w 1124895"/>
              <a:gd name="connsiteY3" fmla="*/ 685243 h 685243"/>
              <a:gd name="connsiteX4" fmla="*/ 154462 w 1124895"/>
              <a:gd name="connsiteY4" fmla="*/ 54 h 685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895" h="685243">
                <a:moveTo>
                  <a:pt x="154462" y="54"/>
                </a:moveTo>
                <a:lnTo>
                  <a:pt x="1124895" y="0"/>
                </a:lnTo>
                <a:lnTo>
                  <a:pt x="1124895" y="685243"/>
                </a:lnTo>
                <a:lnTo>
                  <a:pt x="0" y="685243"/>
                </a:lnTo>
                <a:lnTo>
                  <a:pt x="154462" y="54"/>
                </a:lnTo>
                <a:close/>
              </a:path>
            </a:pathLst>
          </a:custGeom>
          <a:solidFill>
            <a:srgbClr val="F15A24">
              <a:alpha val="40000"/>
            </a:srgbClr>
          </a:solidFill>
          <a:ln w="0" cap="flat">
            <a:noFill/>
            <a:prstDash val="solid"/>
            <a:miter/>
          </a:ln>
        </p:spPr>
        <p:txBody>
          <a:bodyPr rtlCol="0" anchor="ctr"/>
          <a:lstStyle/>
          <a:p>
            <a:endParaRPr lang="en-GB" noProof="0" dirty="0"/>
          </a:p>
        </p:txBody>
      </p:sp>
      <p:sp>
        <p:nvSpPr>
          <p:cNvPr id="164" name="Freeform 163">
            <a:extLst>
              <a:ext uri="{FF2B5EF4-FFF2-40B4-BE49-F238E27FC236}">
                <a16:creationId xmlns:a16="http://schemas.microsoft.com/office/drawing/2014/main" id="{BCC91059-0134-A5A5-7EA1-1E1D4E35DB76}"/>
              </a:ext>
            </a:extLst>
          </p:cNvPr>
          <p:cNvSpPr/>
          <p:nvPr/>
        </p:nvSpPr>
        <p:spPr>
          <a:xfrm>
            <a:off x="766800" y="2659692"/>
            <a:ext cx="486047" cy="487355"/>
          </a:xfrm>
          <a:custGeom>
            <a:avLst/>
            <a:gdLst>
              <a:gd name="connsiteX0" fmla="*/ 0 w 1060620"/>
              <a:gd name="connsiteY0" fmla="*/ 0 h 685242"/>
              <a:gd name="connsiteX1" fmla="*/ 1060620 w 1060620"/>
              <a:gd name="connsiteY1" fmla="*/ 0 h 685242"/>
              <a:gd name="connsiteX2" fmla="*/ 1060620 w 1060620"/>
              <a:gd name="connsiteY2" fmla="*/ 685243 h 685242"/>
              <a:gd name="connsiteX3" fmla="*/ 0 w 1060620"/>
              <a:gd name="connsiteY3" fmla="*/ 685243 h 685242"/>
            </a:gdLst>
            <a:ahLst/>
            <a:cxnLst>
              <a:cxn ang="0">
                <a:pos x="connsiteX0" y="connsiteY0"/>
              </a:cxn>
              <a:cxn ang="0">
                <a:pos x="connsiteX1" y="connsiteY1"/>
              </a:cxn>
              <a:cxn ang="0">
                <a:pos x="connsiteX2" y="connsiteY2"/>
              </a:cxn>
              <a:cxn ang="0">
                <a:pos x="connsiteX3" y="connsiteY3"/>
              </a:cxn>
            </a:cxnLst>
            <a:rect l="l" t="t" r="r" b="b"/>
            <a:pathLst>
              <a:path w="1060620" h="685242">
                <a:moveTo>
                  <a:pt x="0" y="0"/>
                </a:moveTo>
                <a:lnTo>
                  <a:pt x="1060620" y="0"/>
                </a:lnTo>
                <a:lnTo>
                  <a:pt x="1060620" y="685243"/>
                </a:lnTo>
                <a:lnTo>
                  <a:pt x="0" y="685243"/>
                </a:lnTo>
                <a:close/>
              </a:path>
            </a:pathLst>
          </a:custGeom>
          <a:solidFill>
            <a:srgbClr val="CCCCCC"/>
          </a:solidFill>
          <a:ln w="0" cap="flat">
            <a:solidFill>
              <a:schemeClr val="bg1"/>
            </a:solidFill>
            <a:prstDash val="solid"/>
            <a:miter/>
          </a:ln>
        </p:spPr>
        <p:txBody>
          <a:bodyPr rtlCol="0" anchor="ctr"/>
          <a:lstStyle/>
          <a:p>
            <a:pPr algn="ctr"/>
            <a:r>
              <a:rPr lang="en-GB" sz="4200" b="1" noProof="0" dirty="0">
                <a:solidFill>
                  <a:schemeClr val="bg1"/>
                </a:solidFill>
                <a:latin typeface="Arial" panose="020B0604020202020204" pitchFamily="34" charset="0"/>
                <a:cs typeface="Arial" panose="020B0604020202020204" pitchFamily="34" charset="0"/>
              </a:rPr>
              <a:t>+</a:t>
            </a:r>
          </a:p>
        </p:txBody>
      </p:sp>
      <p:sp>
        <p:nvSpPr>
          <p:cNvPr id="165" name="TextBox 164">
            <a:extLst>
              <a:ext uri="{FF2B5EF4-FFF2-40B4-BE49-F238E27FC236}">
                <a16:creationId xmlns:a16="http://schemas.microsoft.com/office/drawing/2014/main" id="{6987B505-7394-3546-F025-394464083555}"/>
              </a:ext>
            </a:extLst>
          </p:cNvPr>
          <p:cNvSpPr txBox="1"/>
          <p:nvPr/>
        </p:nvSpPr>
        <p:spPr>
          <a:xfrm>
            <a:off x="3142340" y="2753034"/>
            <a:ext cx="793416" cy="307777"/>
          </a:xfrm>
          <a:prstGeom prst="rect">
            <a:avLst/>
          </a:prstGeom>
          <a:noFill/>
        </p:spPr>
        <p:txBody>
          <a:bodyPr wrap="square" lIns="0" tIns="0" rIns="0" bIns="0" rtlCol="0">
            <a:spAutoFit/>
          </a:bodyPr>
          <a:lstStyle/>
          <a:p>
            <a:r>
              <a:rPr lang="en-GB" sz="1000" noProof="0" dirty="0">
                <a:latin typeface="Arial" panose="020B0604020202020204" pitchFamily="34" charset="0"/>
                <a:ea typeface="Aileron" charset="0"/>
                <a:cs typeface="Arial" panose="020B0604020202020204" pitchFamily="34" charset="0"/>
              </a:rPr>
              <a:t>  Oral</a:t>
            </a:r>
          </a:p>
          <a:p>
            <a:r>
              <a:rPr lang="en-GB" sz="1000" noProof="0" dirty="0">
                <a:latin typeface="Arial" panose="020B0604020202020204" pitchFamily="34" charset="0"/>
                <a:ea typeface="Aileron" charset="0"/>
                <a:cs typeface="Arial" panose="020B0604020202020204" pitchFamily="34" charset="0"/>
              </a:rPr>
              <a:t>doxycycline</a:t>
            </a:r>
            <a:r>
              <a:rPr lang="en-GB" sz="1000" baseline="30000" noProof="0" dirty="0"/>
              <a:t> a</a:t>
            </a:r>
            <a:endParaRPr lang="en-GB" sz="1000" noProof="0" dirty="0">
              <a:latin typeface="Arial" panose="020B0604020202020204" pitchFamily="34" charset="0"/>
              <a:ea typeface="Aileron" charset="0"/>
              <a:cs typeface="Arial" panose="020B0604020202020204" pitchFamily="34" charset="0"/>
            </a:endParaRPr>
          </a:p>
        </p:txBody>
      </p:sp>
      <p:sp>
        <p:nvSpPr>
          <p:cNvPr id="166" name="TextBox 165">
            <a:extLst>
              <a:ext uri="{FF2B5EF4-FFF2-40B4-BE49-F238E27FC236}">
                <a16:creationId xmlns:a16="http://schemas.microsoft.com/office/drawing/2014/main" id="{5352F43F-07FE-039A-FA4C-B7B669B88ACC}"/>
              </a:ext>
            </a:extLst>
          </p:cNvPr>
          <p:cNvSpPr txBox="1"/>
          <p:nvPr/>
        </p:nvSpPr>
        <p:spPr>
          <a:xfrm>
            <a:off x="1732541" y="2753034"/>
            <a:ext cx="793416" cy="307777"/>
          </a:xfrm>
          <a:prstGeom prst="rect">
            <a:avLst/>
          </a:prstGeom>
          <a:noFill/>
        </p:spPr>
        <p:txBody>
          <a:bodyPr wrap="square" lIns="0" tIns="0" rIns="0" bIns="0" rtlCol="0">
            <a:spAutoFit/>
          </a:bodyPr>
          <a:lstStyle/>
          <a:p>
            <a:r>
              <a:rPr lang="en-GB" sz="1000" noProof="0" dirty="0">
                <a:latin typeface="Arial" panose="020B0604020202020204" pitchFamily="34" charset="0"/>
                <a:ea typeface="Aileron" charset="0"/>
                <a:cs typeface="Arial" panose="020B0604020202020204" pitchFamily="34" charset="0"/>
              </a:rPr>
              <a:t>  Oral</a:t>
            </a:r>
          </a:p>
          <a:p>
            <a:r>
              <a:rPr lang="en-GB" sz="1000" noProof="0" dirty="0">
                <a:latin typeface="Arial" panose="020B0604020202020204" pitchFamily="34" charset="0"/>
                <a:ea typeface="Aileron" charset="0"/>
                <a:cs typeface="Arial" panose="020B0604020202020204" pitchFamily="34" charset="0"/>
              </a:rPr>
              <a:t>lymecycline</a:t>
            </a:r>
            <a:r>
              <a:rPr lang="en-GB" sz="1000" baseline="30000" noProof="0" dirty="0">
                <a:solidFill>
                  <a:srgbClr val="0000FF"/>
                </a:solidFill>
              </a:rPr>
              <a:t> </a:t>
            </a:r>
            <a:r>
              <a:rPr lang="en-GB" sz="1000" baseline="30000" noProof="0" dirty="0"/>
              <a:t>a</a:t>
            </a:r>
            <a:endParaRPr lang="en-GB" sz="1000" noProof="0" dirty="0">
              <a:latin typeface="Arial" panose="020B0604020202020204" pitchFamily="34" charset="0"/>
              <a:ea typeface="Aileron" charset="0"/>
              <a:cs typeface="Arial" panose="020B0604020202020204" pitchFamily="34" charset="0"/>
            </a:endParaRPr>
          </a:p>
        </p:txBody>
      </p:sp>
      <p:cxnSp>
        <p:nvCxnSpPr>
          <p:cNvPr id="168" name="Straight Connector 167">
            <a:extLst>
              <a:ext uri="{FF2B5EF4-FFF2-40B4-BE49-F238E27FC236}">
                <a16:creationId xmlns:a16="http://schemas.microsoft.com/office/drawing/2014/main" id="{50B87A18-6CEA-3371-3C26-9E822A24C7F0}"/>
              </a:ext>
            </a:extLst>
          </p:cNvPr>
          <p:cNvCxnSpPr>
            <a:cxnSpLocks/>
          </p:cNvCxnSpPr>
          <p:nvPr/>
        </p:nvCxnSpPr>
        <p:spPr>
          <a:xfrm flipH="1">
            <a:off x="2488129" y="1911465"/>
            <a:ext cx="493462" cy="1268170"/>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grpSp>
        <p:nvGrpSpPr>
          <p:cNvPr id="109" name="Group 108">
            <a:extLst>
              <a:ext uri="{FF2B5EF4-FFF2-40B4-BE49-F238E27FC236}">
                <a16:creationId xmlns:a16="http://schemas.microsoft.com/office/drawing/2014/main" id="{5E4C0D61-4898-FEC0-CB2F-61873CD9F944}"/>
              </a:ext>
            </a:extLst>
          </p:cNvPr>
          <p:cNvGrpSpPr/>
          <p:nvPr/>
        </p:nvGrpSpPr>
        <p:grpSpPr>
          <a:xfrm rot="12103949">
            <a:off x="2707520" y="2098755"/>
            <a:ext cx="239164" cy="433963"/>
            <a:chOff x="10798412" y="3360114"/>
            <a:chExt cx="530870" cy="963263"/>
          </a:xfrm>
        </p:grpSpPr>
        <p:sp>
          <p:nvSpPr>
            <p:cNvPr id="110" name="Freeform 109">
              <a:extLst>
                <a:ext uri="{FF2B5EF4-FFF2-40B4-BE49-F238E27FC236}">
                  <a16:creationId xmlns:a16="http://schemas.microsoft.com/office/drawing/2014/main" id="{76C58E1F-43FD-468A-805B-857E12D2C953}"/>
                </a:ext>
              </a:extLst>
            </p:cNvPr>
            <p:cNvSpPr/>
            <p:nvPr/>
          </p:nvSpPr>
          <p:spPr>
            <a:xfrm>
              <a:off x="10937413" y="3360114"/>
              <a:ext cx="252868" cy="165639"/>
            </a:xfrm>
            <a:custGeom>
              <a:avLst/>
              <a:gdLst>
                <a:gd name="connsiteX0" fmla="*/ 0 w 252868"/>
                <a:gd name="connsiteY0" fmla="*/ 0 h 165639"/>
                <a:gd name="connsiteX1" fmla="*/ 252868 w 252868"/>
                <a:gd name="connsiteY1" fmla="*/ 0 h 165639"/>
                <a:gd name="connsiteX2" fmla="*/ 252868 w 252868"/>
                <a:gd name="connsiteY2" fmla="*/ 165640 h 165639"/>
                <a:gd name="connsiteX3" fmla="*/ 0 w 252868"/>
                <a:gd name="connsiteY3" fmla="*/ 165640 h 165639"/>
              </a:gdLst>
              <a:ahLst/>
              <a:cxnLst>
                <a:cxn ang="0">
                  <a:pos x="connsiteX0" y="connsiteY0"/>
                </a:cxn>
                <a:cxn ang="0">
                  <a:pos x="connsiteX1" y="connsiteY1"/>
                </a:cxn>
                <a:cxn ang="0">
                  <a:pos x="connsiteX2" y="connsiteY2"/>
                </a:cxn>
                <a:cxn ang="0">
                  <a:pos x="connsiteX3" y="connsiteY3"/>
                </a:cxn>
              </a:cxnLst>
              <a:rect l="l" t="t" r="r" b="b"/>
              <a:pathLst>
                <a:path w="252868" h="165639">
                  <a:moveTo>
                    <a:pt x="0" y="0"/>
                  </a:moveTo>
                  <a:lnTo>
                    <a:pt x="252868" y="0"/>
                  </a:lnTo>
                  <a:lnTo>
                    <a:pt x="252868" y="165640"/>
                  </a:lnTo>
                  <a:lnTo>
                    <a:pt x="0" y="165640"/>
                  </a:lnTo>
                  <a:close/>
                </a:path>
              </a:pathLst>
            </a:custGeom>
            <a:solidFill>
              <a:schemeClr val="tx2"/>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b="1" noProof="0" dirty="0">
                <a:ln w="22225">
                  <a:solidFill>
                    <a:schemeClr val="accent2"/>
                  </a:solidFill>
                  <a:prstDash val="solid"/>
                </a:ln>
                <a:solidFill>
                  <a:schemeClr val="accent2">
                    <a:lumMod val="40000"/>
                    <a:lumOff val="60000"/>
                  </a:schemeClr>
                </a:solidFill>
              </a:endParaRPr>
            </a:p>
          </p:txBody>
        </p:sp>
        <p:sp>
          <p:nvSpPr>
            <p:cNvPr id="111" name="Freeform 110">
              <a:extLst>
                <a:ext uri="{FF2B5EF4-FFF2-40B4-BE49-F238E27FC236}">
                  <a16:creationId xmlns:a16="http://schemas.microsoft.com/office/drawing/2014/main" id="{4A18867C-0B41-63C7-9AC1-2BA183298953}"/>
                </a:ext>
              </a:extLst>
            </p:cNvPr>
            <p:cNvSpPr/>
            <p:nvPr/>
          </p:nvSpPr>
          <p:spPr>
            <a:xfrm>
              <a:off x="11066513" y="3360114"/>
              <a:ext cx="123768" cy="165639"/>
            </a:xfrm>
            <a:custGeom>
              <a:avLst/>
              <a:gdLst>
                <a:gd name="connsiteX0" fmla="*/ 0 w 123768"/>
                <a:gd name="connsiteY0" fmla="*/ 0 h 165639"/>
                <a:gd name="connsiteX1" fmla="*/ 123769 w 123768"/>
                <a:gd name="connsiteY1" fmla="*/ 0 h 165639"/>
                <a:gd name="connsiteX2" fmla="*/ 123769 w 123768"/>
                <a:gd name="connsiteY2" fmla="*/ 165640 h 165639"/>
                <a:gd name="connsiteX3" fmla="*/ 0 w 123768"/>
                <a:gd name="connsiteY3" fmla="*/ 165640 h 165639"/>
              </a:gdLst>
              <a:ahLst/>
              <a:cxnLst>
                <a:cxn ang="0">
                  <a:pos x="connsiteX0" y="connsiteY0"/>
                </a:cxn>
                <a:cxn ang="0">
                  <a:pos x="connsiteX1" y="connsiteY1"/>
                </a:cxn>
                <a:cxn ang="0">
                  <a:pos x="connsiteX2" y="connsiteY2"/>
                </a:cxn>
                <a:cxn ang="0">
                  <a:pos x="connsiteX3" y="connsiteY3"/>
                </a:cxn>
              </a:cxnLst>
              <a:rect l="l" t="t" r="r" b="b"/>
              <a:pathLst>
                <a:path w="123768" h="165639">
                  <a:moveTo>
                    <a:pt x="0" y="0"/>
                  </a:moveTo>
                  <a:lnTo>
                    <a:pt x="123769" y="0"/>
                  </a:lnTo>
                  <a:lnTo>
                    <a:pt x="123769" y="165640"/>
                  </a:lnTo>
                  <a:lnTo>
                    <a:pt x="0" y="165640"/>
                  </a:lnTo>
                  <a:close/>
                </a:path>
              </a:pathLst>
            </a:custGeom>
            <a:solidFill>
              <a:schemeClr val="accent1"/>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b="1" noProof="0" dirty="0">
                <a:ln w="22225">
                  <a:solidFill>
                    <a:schemeClr val="accent2"/>
                  </a:solidFill>
                  <a:prstDash val="solid"/>
                </a:ln>
                <a:solidFill>
                  <a:schemeClr val="accent2">
                    <a:lumMod val="40000"/>
                    <a:lumOff val="60000"/>
                  </a:schemeClr>
                </a:solidFill>
              </a:endParaRPr>
            </a:p>
          </p:txBody>
        </p:sp>
        <p:sp>
          <p:nvSpPr>
            <p:cNvPr id="112" name="Freeform 111">
              <a:extLst>
                <a:ext uri="{FF2B5EF4-FFF2-40B4-BE49-F238E27FC236}">
                  <a16:creationId xmlns:a16="http://schemas.microsoft.com/office/drawing/2014/main" id="{5809A634-ED40-97F1-ACB0-F46D7E3B8310}"/>
                </a:ext>
              </a:extLst>
            </p:cNvPr>
            <p:cNvSpPr/>
            <p:nvPr/>
          </p:nvSpPr>
          <p:spPr>
            <a:xfrm>
              <a:off x="10810598" y="3524706"/>
              <a:ext cx="506403" cy="714851"/>
            </a:xfrm>
            <a:custGeom>
              <a:avLst/>
              <a:gdLst>
                <a:gd name="connsiteX0" fmla="*/ 506404 w 506403"/>
                <a:gd name="connsiteY0" fmla="*/ 714851 h 714851"/>
                <a:gd name="connsiteX1" fmla="*/ 0 w 506403"/>
                <a:gd name="connsiteY1" fmla="*/ 714851 h 714851"/>
                <a:gd name="connsiteX2" fmla="*/ 97967 w 506403"/>
                <a:gd name="connsiteY2" fmla="*/ 0 h 714851"/>
                <a:gd name="connsiteX3" fmla="*/ 408436 w 506403"/>
                <a:gd name="connsiteY3" fmla="*/ 0 h 714851"/>
                <a:gd name="connsiteX4" fmla="*/ 506404 w 506403"/>
                <a:gd name="connsiteY4" fmla="*/ 714851 h 714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403" h="714851">
                  <a:moveTo>
                    <a:pt x="506404" y="714851"/>
                  </a:moveTo>
                  <a:lnTo>
                    <a:pt x="0" y="714851"/>
                  </a:lnTo>
                  <a:lnTo>
                    <a:pt x="97967" y="0"/>
                  </a:lnTo>
                  <a:lnTo>
                    <a:pt x="408436" y="0"/>
                  </a:lnTo>
                  <a:lnTo>
                    <a:pt x="506404" y="714851"/>
                  </a:lnTo>
                  <a:close/>
                </a:path>
              </a:pathLst>
            </a:custGeom>
            <a:solidFill>
              <a:srgbClr val="CCCCCC"/>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b="1" noProof="0" dirty="0">
                <a:ln w="22225">
                  <a:solidFill>
                    <a:schemeClr val="accent2"/>
                  </a:solidFill>
                  <a:prstDash val="solid"/>
                </a:ln>
                <a:solidFill>
                  <a:schemeClr val="accent2">
                    <a:lumMod val="40000"/>
                    <a:lumOff val="60000"/>
                  </a:schemeClr>
                </a:solidFill>
              </a:endParaRPr>
            </a:p>
          </p:txBody>
        </p:sp>
        <p:sp>
          <p:nvSpPr>
            <p:cNvPr id="113" name="Freeform 112">
              <a:extLst>
                <a:ext uri="{FF2B5EF4-FFF2-40B4-BE49-F238E27FC236}">
                  <a16:creationId xmlns:a16="http://schemas.microsoft.com/office/drawing/2014/main" id="{D96195A6-CEEF-11B0-7779-6A1E381B85A3}"/>
                </a:ext>
              </a:extLst>
            </p:cNvPr>
            <p:cNvSpPr/>
            <p:nvPr/>
          </p:nvSpPr>
          <p:spPr>
            <a:xfrm>
              <a:off x="10941126" y="3642911"/>
              <a:ext cx="245442" cy="495681"/>
            </a:xfrm>
            <a:custGeom>
              <a:avLst/>
              <a:gdLst>
                <a:gd name="connsiteX0" fmla="*/ 245443 w 245442"/>
                <a:gd name="connsiteY0" fmla="*/ 247841 h 495681"/>
                <a:gd name="connsiteX1" fmla="*/ 122721 w 245442"/>
                <a:gd name="connsiteY1" fmla="*/ 495681 h 495681"/>
                <a:gd name="connsiteX2" fmla="*/ 0 w 245442"/>
                <a:gd name="connsiteY2" fmla="*/ 247841 h 495681"/>
                <a:gd name="connsiteX3" fmla="*/ 122721 w 245442"/>
                <a:gd name="connsiteY3" fmla="*/ 0 h 495681"/>
                <a:gd name="connsiteX4" fmla="*/ 245443 w 245442"/>
                <a:gd name="connsiteY4" fmla="*/ 247841 h 495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442" h="495681">
                  <a:moveTo>
                    <a:pt x="245443" y="247841"/>
                  </a:moveTo>
                  <a:cubicBezTo>
                    <a:pt x="245443" y="384719"/>
                    <a:pt x="190498" y="495681"/>
                    <a:pt x="122721" y="495681"/>
                  </a:cubicBezTo>
                  <a:cubicBezTo>
                    <a:pt x="54944" y="495681"/>
                    <a:pt x="0" y="384719"/>
                    <a:pt x="0" y="247841"/>
                  </a:cubicBezTo>
                  <a:cubicBezTo>
                    <a:pt x="0" y="110962"/>
                    <a:pt x="54944" y="0"/>
                    <a:pt x="122721" y="0"/>
                  </a:cubicBezTo>
                  <a:cubicBezTo>
                    <a:pt x="190498" y="0"/>
                    <a:pt x="245443" y="110962"/>
                    <a:pt x="245443" y="247841"/>
                  </a:cubicBezTo>
                  <a:close/>
                </a:path>
              </a:pathLst>
            </a:custGeom>
            <a:gradFill>
              <a:gsLst>
                <a:gs pos="0">
                  <a:srgbClr val="FFFFFF">
                    <a:alpha val="0"/>
                  </a:srgbClr>
                </a:gs>
                <a:gs pos="6000">
                  <a:srgbClr val="FFFFFF">
                    <a:alpha val="13725"/>
                  </a:srgbClr>
                </a:gs>
                <a:gs pos="16000">
                  <a:srgbClr val="FFFFFF">
                    <a:alpha val="33725"/>
                  </a:srgbClr>
                </a:gs>
                <a:gs pos="26000">
                  <a:srgbClr val="FFFFFF">
                    <a:alpha val="51765"/>
                  </a:srgbClr>
                </a:gs>
                <a:gs pos="37000">
                  <a:srgbClr val="FFFFFF">
                    <a:alpha val="66667"/>
                  </a:srgbClr>
                </a:gs>
                <a:gs pos="48000">
                  <a:srgbClr val="FFFFFF">
                    <a:alpha val="78824"/>
                  </a:srgbClr>
                </a:gs>
                <a:gs pos="59000">
                  <a:srgbClr val="FFFFFF">
                    <a:alpha val="87843"/>
                  </a:srgbClr>
                </a:gs>
                <a:gs pos="71000">
                  <a:srgbClr val="FFFFFF">
                    <a:alpha val="94902"/>
                  </a:srgbClr>
                </a:gs>
                <a:gs pos="84000">
                  <a:srgbClr val="FFFFFF">
                    <a:alpha val="98824"/>
                  </a:srgbClr>
                </a:gs>
                <a:gs pos="100000">
                  <a:srgbClr val="FFFFFF"/>
                </a:gs>
              </a:gsLst>
              <a:lin ang="0" scaled="1"/>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b="1" noProof="0" dirty="0">
                <a:ln w="22225">
                  <a:solidFill>
                    <a:schemeClr val="accent2"/>
                  </a:solidFill>
                  <a:prstDash val="solid"/>
                </a:ln>
                <a:solidFill>
                  <a:schemeClr val="accent2">
                    <a:lumMod val="40000"/>
                    <a:lumOff val="60000"/>
                  </a:schemeClr>
                </a:solidFill>
              </a:endParaRPr>
            </a:p>
          </p:txBody>
        </p:sp>
        <p:sp>
          <p:nvSpPr>
            <p:cNvPr id="114" name="Freeform 113">
              <a:extLst>
                <a:ext uri="{FF2B5EF4-FFF2-40B4-BE49-F238E27FC236}">
                  <a16:creationId xmlns:a16="http://schemas.microsoft.com/office/drawing/2014/main" id="{C0366AD5-A3AD-8A3A-842C-B89FA65011AC}"/>
                </a:ext>
              </a:extLst>
            </p:cNvPr>
            <p:cNvSpPr/>
            <p:nvPr/>
          </p:nvSpPr>
          <p:spPr>
            <a:xfrm>
              <a:off x="11066513" y="4239557"/>
              <a:ext cx="262769" cy="83820"/>
            </a:xfrm>
            <a:custGeom>
              <a:avLst/>
              <a:gdLst>
                <a:gd name="connsiteX0" fmla="*/ 0 w 262769"/>
                <a:gd name="connsiteY0" fmla="*/ 83820 h 83820"/>
                <a:gd name="connsiteX1" fmla="*/ 262770 w 262769"/>
                <a:gd name="connsiteY1" fmla="*/ 83820 h 83820"/>
                <a:gd name="connsiteX2" fmla="*/ 250679 w 262769"/>
                <a:gd name="connsiteY2" fmla="*/ 0 h 83820"/>
                <a:gd name="connsiteX3" fmla="*/ 0 w 262769"/>
                <a:gd name="connsiteY3" fmla="*/ 0 h 83820"/>
                <a:gd name="connsiteX4" fmla="*/ 0 w 262769"/>
                <a:gd name="connsiteY4" fmla="*/ 83820 h 83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769" h="83820">
                  <a:moveTo>
                    <a:pt x="0" y="83820"/>
                  </a:moveTo>
                  <a:lnTo>
                    <a:pt x="262770" y="83820"/>
                  </a:lnTo>
                  <a:lnTo>
                    <a:pt x="250679" y="0"/>
                  </a:lnTo>
                  <a:lnTo>
                    <a:pt x="0" y="0"/>
                  </a:lnTo>
                  <a:lnTo>
                    <a:pt x="0" y="83820"/>
                  </a:lnTo>
                  <a:close/>
                </a:path>
              </a:pathLst>
            </a:custGeom>
            <a:solidFill>
              <a:schemeClr val="accent1"/>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b="1" noProof="0" dirty="0">
                <a:ln w="22225">
                  <a:solidFill>
                    <a:schemeClr val="accent2"/>
                  </a:solidFill>
                  <a:prstDash val="solid"/>
                </a:ln>
                <a:solidFill>
                  <a:schemeClr val="accent2">
                    <a:lumMod val="40000"/>
                    <a:lumOff val="60000"/>
                  </a:schemeClr>
                </a:solidFill>
              </a:endParaRPr>
            </a:p>
          </p:txBody>
        </p:sp>
        <p:sp>
          <p:nvSpPr>
            <p:cNvPr id="115" name="Freeform 114">
              <a:extLst>
                <a:ext uri="{FF2B5EF4-FFF2-40B4-BE49-F238E27FC236}">
                  <a16:creationId xmlns:a16="http://schemas.microsoft.com/office/drawing/2014/main" id="{64D9DBC2-51FB-F044-AD9E-A8F3B93022E7}"/>
                </a:ext>
              </a:extLst>
            </p:cNvPr>
            <p:cNvSpPr/>
            <p:nvPr/>
          </p:nvSpPr>
          <p:spPr>
            <a:xfrm>
              <a:off x="10798412" y="4239557"/>
              <a:ext cx="268101" cy="83820"/>
            </a:xfrm>
            <a:custGeom>
              <a:avLst/>
              <a:gdLst>
                <a:gd name="connsiteX0" fmla="*/ 268102 w 268101"/>
                <a:gd name="connsiteY0" fmla="*/ 0 h 83820"/>
                <a:gd name="connsiteX1" fmla="*/ 11996 w 268101"/>
                <a:gd name="connsiteY1" fmla="*/ 0 h 83820"/>
                <a:gd name="connsiteX2" fmla="*/ 0 w 268101"/>
                <a:gd name="connsiteY2" fmla="*/ 83820 h 83820"/>
                <a:gd name="connsiteX3" fmla="*/ 268102 w 268101"/>
                <a:gd name="connsiteY3" fmla="*/ 83820 h 83820"/>
                <a:gd name="connsiteX4" fmla="*/ 268102 w 268101"/>
                <a:gd name="connsiteY4" fmla="*/ 0 h 83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101" h="83820">
                  <a:moveTo>
                    <a:pt x="268102" y="0"/>
                  </a:moveTo>
                  <a:lnTo>
                    <a:pt x="11996" y="0"/>
                  </a:lnTo>
                  <a:lnTo>
                    <a:pt x="0" y="83820"/>
                  </a:lnTo>
                  <a:lnTo>
                    <a:pt x="268102" y="83820"/>
                  </a:lnTo>
                  <a:lnTo>
                    <a:pt x="268102" y="0"/>
                  </a:lnTo>
                  <a:close/>
                </a:path>
              </a:pathLst>
            </a:custGeom>
            <a:solidFill>
              <a:schemeClr val="tx2"/>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b="1" noProof="0" dirty="0">
                <a:ln w="22225">
                  <a:solidFill>
                    <a:schemeClr val="accent2"/>
                  </a:solidFill>
                  <a:prstDash val="solid"/>
                </a:ln>
                <a:solidFill>
                  <a:schemeClr val="accent2">
                    <a:lumMod val="40000"/>
                    <a:lumOff val="60000"/>
                  </a:schemeClr>
                </a:solidFill>
              </a:endParaRPr>
            </a:p>
          </p:txBody>
        </p:sp>
      </p:grpSp>
      <p:sp>
        <p:nvSpPr>
          <p:cNvPr id="172" name="Oval 171">
            <a:extLst>
              <a:ext uri="{FF2B5EF4-FFF2-40B4-BE49-F238E27FC236}">
                <a16:creationId xmlns:a16="http://schemas.microsoft.com/office/drawing/2014/main" id="{C54D2B8A-D2D5-4167-C8A8-E2741D99B728}"/>
              </a:ext>
            </a:extLst>
          </p:cNvPr>
          <p:cNvSpPr/>
          <p:nvPr/>
        </p:nvSpPr>
        <p:spPr>
          <a:xfrm>
            <a:off x="2480568" y="2815856"/>
            <a:ext cx="226164" cy="226164"/>
          </a:xfrm>
          <a:prstGeom prst="ellipse">
            <a:avLst/>
          </a:prstGeom>
          <a:solidFill>
            <a:schemeClr val="bg1"/>
          </a:solidFill>
          <a:ln w="12700">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GB" sz="1000" noProof="0" dirty="0">
                <a:solidFill>
                  <a:schemeClr val="tx1"/>
                </a:solidFill>
                <a:latin typeface="Arial" panose="020B0604020202020204" pitchFamily="34" charset="0"/>
                <a:ea typeface="Aileron" charset="0"/>
                <a:cs typeface="Arial" panose="020B0604020202020204" pitchFamily="34" charset="0"/>
              </a:rPr>
              <a:t>or</a:t>
            </a:r>
            <a:endParaRPr lang="en-GB" sz="1000" noProof="0" dirty="0">
              <a:solidFill>
                <a:schemeClr val="tx1"/>
              </a:solidFill>
            </a:endParaRPr>
          </a:p>
        </p:txBody>
      </p:sp>
      <p:grpSp>
        <p:nvGrpSpPr>
          <p:cNvPr id="200" name="Group 199">
            <a:extLst>
              <a:ext uri="{FF2B5EF4-FFF2-40B4-BE49-F238E27FC236}">
                <a16:creationId xmlns:a16="http://schemas.microsoft.com/office/drawing/2014/main" id="{CC388A6C-DE48-80EF-BA32-030CC8D64CF0}"/>
              </a:ext>
            </a:extLst>
          </p:cNvPr>
          <p:cNvGrpSpPr/>
          <p:nvPr/>
        </p:nvGrpSpPr>
        <p:grpSpPr>
          <a:xfrm rot="20543191">
            <a:off x="1357373" y="2788548"/>
            <a:ext cx="356897" cy="235709"/>
            <a:chOff x="-1197310" y="3437767"/>
            <a:chExt cx="428310" cy="282873"/>
          </a:xfrm>
        </p:grpSpPr>
        <p:sp>
          <p:nvSpPr>
            <p:cNvPr id="194" name="Freeform 193">
              <a:extLst>
                <a:ext uri="{FF2B5EF4-FFF2-40B4-BE49-F238E27FC236}">
                  <a16:creationId xmlns:a16="http://schemas.microsoft.com/office/drawing/2014/main" id="{8C0A15F6-A4FE-2614-452D-105D7E8E83ED}"/>
                </a:ext>
              </a:extLst>
            </p:cNvPr>
            <p:cNvSpPr/>
            <p:nvPr/>
          </p:nvSpPr>
          <p:spPr>
            <a:xfrm>
              <a:off x="-1011622" y="3437767"/>
              <a:ext cx="242622" cy="225446"/>
            </a:xfrm>
            <a:custGeom>
              <a:avLst/>
              <a:gdLst>
                <a:gd name="connsiteX0" fmla="*/ 181352 w 242622"/>
                <a:gd name="connsiteY0" fmla="*/ 176936 h 225446"/>
                <a:gd name="connsiteX1" fmla="*/ 242623 w 242622"/>
                <a:gd name="connsiteY1" fmla="*/ 90931 h 225446"/>
                <a:gd name="connsiteX2" fmla="*/ 151738 w 242622"/>
                <a:gd name="connsiteY2" fmla="*/ 0 h 225446"/>
                <a:gd name="connsiteX3" fmla="*/ 121729 w 242622"/>
                <a:gd name="connsiteY3" fmla="*/ 5074 h 225446"/>
                <a:gd name="connsiteX4" fmla="*/ 0 w 242622"/>
                <a:gd name="connsiteY4" fmla="*/ 44274 h 225446"/>
                <a:gd name="connsiteX5" fmla="*/ 92432 w 242622"/>
                <a:gd name="connsiteY5" fmla="*/ 112752 h 225446"/>
                <a:gd name="connsiteX6" fmla="*/ 69166 w 242622"/>
                <a:gd name="connsiteY6" fmla="*/ 225447 h 225446"/>
                <a:gd name="connsiteX7" fmla="*/ 181352 w 242622"/>
                <a:gd name="connsiteY7" fmla="*/ 176936 h 225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2622" h="225446">
                  <a:moveTo>
                    <a:pt x="181352" y="176936"/>
                  </a:moveTo>
                  <a:cubicBezTo>
                    <a:pt x="216996" y="164630"/>
                    <a:pt x="242623" y="130753"/>
                    <a:pt x="242623" y="90931"/>
                  </a:cubicBezTo>
                  <a:cubicBezTo>
                    <a:pt x="242623" y="40737"/>
                    <a:pt x="201907" y="0"/>
                    <a:pt x="151738" y="0"/>
                  </a:cubicBezTo>
                  <a:cubicBezTo>
                    <a:pt x="141223" y="0"/>
                    <a:pt x="131126" y="1785"/>
                    <a:pt x="121729" y="5074"/>
                  </a:cubicBezTo>
                  <a:lnTo>
                    <a:pt x="0" y="44274"/>
                  </a:lnTo>
                  <a:cubicBezTo>
                    <a:pt x="31940" y="32069"/>
                    <a:pt x="73356" y="62749"/>
                    <a:pt x="92432" y="112752"/>
                  </a:cubicBezTo>
                  <a:cubicBezTo>
                    <a:pt x="111531" y="162743"/>
                    <a:pt x="101106" y="213243"/>
                    <a:pt x="69166" y="225447"/>
                  </a:cubicBezTo>
                  <a:lnTo>
                    <a:pt x="181352" y="176936"/>
                  </a:lnTo>
                  <a:close/>
                </a:path>
              </a:pathLst>
            </a:custGeom>
            <a:solidFill>
              <a:schemeClr val="bg1"/>
            </a:solidFill>
            <a:ln w="1128" cap="flat">
              <a:noFill/>
              <a:prstDash val="solid"/>
              <a:miter/>
            </a:ln>
          </p:spPr>
          <p:txBody>
            <a:bodyPr rtlCol="0" anchor="ctr"/>
            <a:lstStyle/>
            <a:p>
              <a:endParaRPr lang="en-GB" noProof="0" dirty="0"/>
            </a:p>
          </p:txBody>
        </p:sp>
        <p:sp>
          <p:nvSpPr>
            <p:cNvPr id="196" name="Freeform 195">
              <a:extLst>
                <a:ext uri="{FF2B5EF4-FFF2-40B4-BE49-F238E27FC236}">
                  <a16:creationId xmlns:a16="http://schemas.microsoft.com/office/drawing/2014/main" id="{47585C9B-EA08-1CF3-EAA1-4DCC5F7B9B4C}"/>
                </a:ext>
              </a:extLst>
            </p:cNvPr>
            <p:cNvSpPr/>
            <p:nvPr/>
          </p:nvSpPr>
          <p:spPr>
            <a:xfrm>
              <a:off x="-1197310" y="3478443"/>
              <a:ext cx="288810" cy="242197"/>
            </a:xfrm>
            <a:custGeom>
              <a:avLst/>
              <a:gdLst>
                <a:gd name="connsiteX0" fmla="*/ 185259 w 288810"/>
                <a:gd name="connsiteY0" fmla="*/ 2716 h 242197"/>
                <a:gd name="connsiteX1" fmla="*/ 69979 w 288810"/>
                <a:gd name="connsiteY1" fmla="*/ 40108 h 242197"/>
                <a:gd name="connsiteX2" fmla="*/ 0 w 288810"/>
                <a:gd name="connsiteY2" fmla="*/ 138328 h 242197"/>
                <a:gd name="connsiteX3" fmla="*/ 103817 w 288810"/>
                <a:gd name="connsiteY3" fmla="*/ 242197 h 242197"/>
                <a:gd name="connsiteX4" fmla="*/ 138083 w 288810"/>
                <a:gd name="connsiteY4" fmla="*/ 236401 h 242197"/>
                <a:gd name="connsiteX5" fmla="*/ 255487 w 288810"/>
                <a:gd name="connsiteY5" fmla="*/ 186658 h 242197"/>
                <a:gd name="connsiteX6" fmla="*/ 279114 w 288810"/>
                <a:gd name="connsiteY6" fmla="*/ 72245 h 242197"/>
                <a:gd name="connsiteX7" fmla="*/ 185259 w 288810"/>
                <a:gd name="connsiteY7" fmla="*/ 2716 h 242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8810" h="242197">
                  <a:moveTo>
                    <a:pt x="185259" y="2716"/>
                  </a:moveTo>
                  <a:lnTo>
                    <a:pt x="69979" y="40108"/>
                  </a:lnTo>
                  <a:cubicBezTo>
                    <a:pt x="29275" y="54154"/>
                    <a:pt x="0" y="92845"/>
                    <a:pt x="0" y="138328"/>
                  </a:cubicBezTo>
                  <a:cubicBezTo>
                    <a:pt x="0" y="195664"/>
                    <a:pt x="46510" y="242197"/>
                    <a:pt x="103817" y="242197"/>
                  </a:cubicBezTo>
                  <a:cubicBezTo>
                    <a:pt x="115822" y="242197"/>
                    <a:pt x="127365" y="240152"/>
                    <a:pt x="138083" y="236401"/>
                  </a:cubicBezTo>
                  <a:lnTo>
                    <a:pt x="255487" y="186658"/>
                  </a:lnTo>
                  <a:cubicBezTo>
                    <a:pt x="287913" y="174273"/>
                    <a:pt x="298495" y="123005"/>
                    <a:pt x="279114" y="72245"/>
                  </a:cubicBezTo>
                  <a:cubicBezTo>
                    <a:pt x="259734" y="21474"/>
                    <a:pt x="217685" y="-9669"/>
                    <a:pt x="185259" y="2716"/>
                  </a:cubicBezTo>
                  <a:close/>
                </a:path>
              </a:pathLst>
            </a:custGeom>
            <a:solidFill>
              <a:srgbClr val="FBAE17"/>
            </a:solidFill>
            <a:ln w="1128" cap="flat">
              <a:noFill/>
              <a:prstDash val="solid"/>
              <a:miter/>
            </a:ln>
          </p:spPr>
          <p:txBody>
            <a:bodyPr rtlCol="0" anchor="ctr"/>
            <a:lstStyle/>
            <a:p>
              <a:endParaRPr lang="en-GB" noProof="0" dirty="0"/>
            </a:p>
          </p:txBody>
        </p:sp>
        <p:sp>
          <p:nvSpPr>
            <p:cNvPr id="197" name="Freeform 196">
              <a:extLst>
                <a:ext uri="{FF2B5EF4-FFF2-40B4-BE49-F238E27FC236}">
                  <a16:creationId xmlns:a16="http://schemas.microsoft.com/office/drawing/2014/main" id="{9D91D827-D86A-54AD-1E7C-D9550FD58DCC}"/>
                </a:ext>
              </a:extLst>
            </p:cNvPr>
            <p:cNvSpPr/>
            <p:nvPr/>
          </p:nvSpPr>
          <p:spPr>
            <a:xfrm>
              <a:off x="-1156245" y="3490109"/>
              <a:ext cx="217346" cy="127848"/>
            </a:xfrm>
            <a:custGeom>
              <a:avLst/>
              <a:gdLst>
                <a:gd name="connsiteX0" fmla="*/ 193357 w 217346"/>
                <a:gd name="connsiteY0" fmla="*/ 0 h 127848"/>
                <a:gd name="connsiteX1" fmla="*/ 43460 w 217346"/>
                <a:gd name="connsiteY1" fmla="*/ 51788 h 127848"/>
                <a:gd name="connsiteX2" fmla="*/ 0 w 217346"/>
                <a:gd name="connsiteY2" fmla="*/ 127848 h 127848"/>
                <a:gd name="connsiteX3" fmla="*/ 68906 w 217346"/>
                <a:gd name="connsiteY3" fmla="*/ 74829 h 127848"/>
                <a:gd name="connsiteX4" fmla="*/ 217346 w 217346"/>
                <a:gd name="connsiteY4" fmla="*/ 23335 h 127848"/>
                <a:gd name="connsiteX5" fmla="*/ 193357 w 217346"/>
                <a:gd name="connsiteY5" fmla="*/ 0 h 127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346" h="127848">
                  <a:moveTo>
                    <a:pt x="193357" y="0"/>
                  </a:moveTo>
                  <a:lnTo>
                    <a:pt x="43460" y="51788"/>
                  </a:lnTo>
                  <a:cubicBezTo>
                    <a:pt x="19336" y="63845"/>
                    <a:pt x="4009" y="88513"/>
                    <a:pt x="0" y="127848"/>
                  </a:cubicBezTo>
                  <a:cubicBezTo>
                    <a:pt x="18003" y="104514"/>
                    <a:pt x="43630" y="83496"/>
                    <a:pt x="68906" y="74829"/>
                  </a:cubicBezTo>
                  <a:lnTo>
                    <a:pt x="217346" y="23335"/>
                  </a:lnTo>
                  <a:cubicBezTo>
                    <a:pt x="211293" y="15266"/>
                    <a:pt x="203454" y="6950"/>
                    <a:pt x="193357" y="0"/>
                  </a:cubicBezTo>
                  <a:close/>
                </a:path>
              </a:pathLst>
            </a:custGeom>
            <a:solidFill>
              <a:srgbClr val="FFE1B5"/>
            </a:solidFill>
            <a:ln w="1128" cap="flat">
              <a:noFill/>
              <a:prstDash val="solid"/>
              <a:miter/>
            </a:ln>
          </p:spPr>
          <p:txBody>
            <a:bodyPr rtlCol="0" anchor="ctr"/>
            <a:lstStyle/>
            <a:p>
              <a:endParaRPr lang="en-GB" noProof="0" dirty="0"/>
            </a:p>
          </p:txBody>
        </p:sp>
      </p:grpSp>
      <p:grpSp>
        <p:nvGrpSpPr>
          <p:cNvPr id="201" name="Group 200">
            <a:extLst>
              <a:ext uri="{FF2B5EF4-FFF2-40B4-BE49-F238E27FC236}">
                <a16:creationId xmlns:a16="http://schemas.microsoft.com/office/drawing/2014/main" id="{5761CABA-E44A-FCFB-D688-9F543C228FCC}"/>
              </a:ext>
            </a:extLst>
          </p:cNvPr>
          <p:cNvGrpSpPr/>
          <p:nvPr/>
        </p:nvGrpSpPr>
        <p:grpSpPr>
          <a:xfrm rot="20543191">
            <a:off x="2758730" y="2788548"/>
            <a:ext cx="356897" cy="235709"/>
            <a:chOff x="-1197310" y="3437767"/>
            <a:chExt cx="428310" cy="282873"/>
          </a:xfrm>
        </p:grpSpPr>
        <p:sp>
          <p:nvSpPr>
            <p:cNvPr id="202" name="Freeform 201">
              <a:extLst>
                <a:ext uri="{FF2B5EF4-FFF2-40B4-BE49-F238E27FC236}">
                  <a16:creationId xmlns:a16="http://schemas.microsoft.com/office/drawing/2014/main" id="{09589844-E330-EBA7-4E94-1E7D779D853D}"/>
                </a:ext>
              </a:extLst>
            </p:cNvPr>
            <p:cNvSpPr/>
            <p:nvPr/>
          </p:nvSpPr>
          <p:spPr>
            <a:xfrm>
              <a:off x="-1011622" y="3437767"/>
              <a:ext cx="242622" cy="225446"/>
            </a:xfrm>
            <a:custGeom>
              <a:avLst/>
              <a:gdLst>
                <a:gd name="connsiteX0" fmla="*/ 181352 w 242622"/>
                <a:gd name="connsiteY0" fmla="*/ 176936 h 225446"/>
                <a:gd name="connsiteX1" fmla="*/ 242623 w 242622"/>
                <a:gd name="connsiteY1" fmla="*/ 90931 h 225446"/>
                <a:gd name="connsiteX2" fmla="*/ 151738 w 242622"/>
                <a:gd name="connsiteY2" fmla="*/ 0 h 225446"/>
                <a:gd name="connsiteX3" fmla="*/ 121729 w 242622"/>
                <a:gd name="connsiteY3" fmla="*/ 5074 h 225446"/>
                <a:gd name="connsiteX4" fmla="*/ 0 w 242622"/>
                <a:gd name="connsiteY4" fmla="*/ 44274 h 225446"/>
                <a:gd name="connsiteX5" fmla="*/ 92432 w 242622"/>
                <a:gd name="connsiteY5" fmla="*/ 112752 h 225446"/>
                <a:gd name="connsiteX6" fmla="*/ 69166 w 242622"/>
                <a:gd name="connsiteY6" fmla="*/ 225447 h 225446"/>
                <a:gd name="connsiteX7" fmla="*/ 181352 w 242622"/>
                <a:gd name="connsiteY7" fmla="*/ 176936 h 225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2622" h="225446">
                  <a:moveTo>
                    <a:pt x="181352" y="176936"/>
                  </a:moveTo>
                  <a:cubicBezTo>
                    <a:pt x="216996" y="164630"/>
                    <a:pt x="242623" y="130753"/>
                    <a:pt x="242623" y="90931"/>
                  </a:cubicBezTo>
                  <a:cubicBezTo>
                    <a:pt x="242623" y="40737"/>
                    <a:pt x="201907" y="0"/>
                    <a:pt x="151738" y="0"/>
                  </a:cubicBezTo>
                  <a:cubicBezTo>
                    <a:pt x="141223" y="0"/>
                    <a:pt x="131126" y="1785"/>
                    <a:pt x="121729" y="5074"/>
                  </a:cubicBezTo>
                  <a:lnTo>
                    <a:pt x="0" y="44274"/>
                  </a:lnTo>
                  <a:cubicBezTo>
                    <a:pt x="31940" y="32069"/>
                    <a:pt x="73356" y="62749"/>
                    <a:pt x="92432" y="112752"/>
                  </a:cubicBezTo>
                  <a:cubicBezTo>
                    <a:pt x="111531" y="162743"/>
                    <a:pt x="101106" y="213243"/>
                    <a:pt x="69166" y="225447"/>
                  </a:cubicBezTo>
                  <a:lnTo>
                    <a:pt x="181352" y="176936"/>
                  </a:lnTo>
                  <a:close/>
                </a:path>
              </a:pathLst>
            </a:custGeom>
            <a:solidFill>
              <a:schemeClr val="bg1"/>
            </a:solidFill>
            <a:ln w="1128" cap="flat">
              <a:noFill/>
              <a:prstDash val="solid"/>
              <a:miter/>
            </a:ln>
          </p:spPr>
          <p:txBody>
            <a:bodyPr rtlCol="0" anchor="ctr"/>
            <a:lstStyle/>
            <a:p>
              <a:endParaRPr lang="en-GB" noProof="0" dirty="0"/>
            </a:p>
          </p:txBody>
        </p:sp>
        <p:sp>
          <p:nvSpPr>
            <p:cNvPr id="203" name="Freeform 202">
              <a:extLst>
                <a:ext uri="{FF2B5EF4-FFF2-40B4-BE49-F238E27FC236}">
                  <a16:creationId xmlns:a16="http://schemas.microsoft.com/office/drawing/2014/main" id="{7FE16BE8-BBF7-CD83-DF4F-D5F2C2E21F25}"/>
                </a:ext>
              </a:extLst>
            </p:cNvPr>
            <p:cNvSpPr/>
            <p:nvPr/>
          </p:nvSpPr>
          <p:spPr>
            <a:xfrm>
              <a:off x="-1197310" y="3478443"/>
              <a:ext cx="288810" cy="242197"/>
            </a:xfrm>
            <a:custGeom>
              <a:avLst/>
              <a:gdLst>
                <a:gd name="connsiteX0" fmla="*/ 185259 w 288810"/>
                <a:gd name="connsiteY0" fmla="*/ 2716 h 242197"/>
                <a:gd name="connsiteX1" fmla="*/ 69979 w 288810"/>
                <a:gd name="connsiteY1" fmla="*/ 40108 h 242197"/>
                <a:gd name="connsiteX2" fmla="*/ 0 w 288810"/>
                <a:gd name="connsiteY2" fmla="*/ 138328 h 242197"/>
                <a:gd name="connsiteX3" fmla="*/ 103817 w 288810"/>
                <a:gd name="connsiteY3" fmla="*/ 242197 h 242197"/>
                <a:gd name="connsiteX4" fmla="*/ 138083 w 288810"/>
                <a:gd name="connsiteY4" fmla="*/ 236401 h 242197"/>
                <a:gd name="connsiteX5" fmla="*/ 255487 w 288810"/>
                <a:gd name="connsiteY5" fmla="*/ 186658 h 242197"/>
                <a:gd name="connsiteX6" fmla="*/ 279114 w 288810"/>
                <a:gd name="connsiteY6" fmla="*/ 72245 h 242197"/>
                <a:gd name="connsiteX7" fmla="*/ 185259 w 288810"/>
                <a:gd name="connsiteY7" fmla="*/ 2716 h 242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8810" h="242197">
                  <a:moveTo>
                    <a:pt x="185259" y="2716"/>
                  </a:moveTo>
                  <a:lnTo>
                    <a:pt x="69979" y="40108"/>
                  </a:lnTo>
                  <a:cubicBezTo>
                    <a:pt x="29275" y="54154"/>
                    <a:pt x="0" y="92845"/>
                    <a:pt x="0" y="138328"/>
                  </a:cubicBezTo>
                  <a:cubicBezTo>
                    <a:pt x="0" y="195664"/>
                    <a:pt x="46510" y="242197"/>
                    <a:pt x="103817" y="242197"/>
                  </a:cubicBezTo>
                  <a:cubicBezTo>
                    <a:pt x="115822" y="242197"/>
                    <a:pt x="127365" y="240152"/>
                    <a:pt x="138083" y="236401"/>
                  </a:cubicBezTo>
                  <a:lnTo>
                    <a:pt x="255487" y="186658"/>
                  </a:lnTo>
                  <a:cubicBezTo>
                    <a:pt x="287913" y="174273"/>
                    <a:pt x="298495" y="123005"/>
                    <a:pt x="279114" y="72245"/>
                  </a:cubicBezTo>
                  <a:cubicBezTo>
                    <a:pt x="259734" y="21474"/>
                    <a:pt x="217685" y="-9669"/>
                    <a:pt x="185259" y="2716"/>
                  </a:cubicBezTo>
                  <a:close/>
                </a:path>
              </a:pathLst>
            </a:custGeom>
            <a:solidFill>
              <a:srgbClr val="F15A24"/>
            </a:solidFill>
            <a:ln w="1128" cap="flat">
              <a:noFill/>
              <a:prstDash val="solid"/>
              <a:miter/>
            </a:ln>
          </p:spPr>
          <p:txBody>
            <a:bodyPr rtlCol="0" anchor="ctr"/>
            <a:lstStyle/>
            <a:p>
              <a:endParaRPr lang="en-GB" noProof="0" dirty="0"/>
            </a:p>
          </p:txBody>
        </p:sp>
        <p:sp>
          <p:nvSpPr>
            <p:cNvPr id="204" name="Freeform 203">
              <a:extLst>
                <a:ext uri="{FF2B5EF4-FFF2-40B4-BE49-F238E27FC236}">
                  <a16:creationId xmlns:a16="http://schemas.microsoft.com/office/drawing/2014/main" id="{D30C50DF-AA40-9E58-E111-D86F79A4579F}"/>
                </a:ext>
              </a:extLst>
            </p:cNvPr>
            <p:cNvSpPr/>
            <p:nvPr/>
          </p:nvSpPr>
          <p:spPr>
            <a:xfrm>
              <a:off x="-1156245" y="3490109"/>
              <a:ext cx="217346" cy="127848"/>
            </a:xfrm>
            <a:custGeom>
              <a:avLst/>
              <a:gdLst>
                <a:gd name="connsiteX0" fmla="*/ 193357 w 217346"/>
                <a:gd name="connsiteY0" fmla="*/ 0 h 127848"/>
                <a:gd name="connsiteX1" fmla="*/ 43460 w 217346"/>
                <a:gd name="connsiteY1" fmla="*/ 51788 h 127848"/>
                <a:gd name="connsiteX2" fmla="*/ 0 w 217346"/>
                <a:gd name="connsiteY2" fmla="*/ 127848 h 127848"/>
                <a:gd name="connsiteX3" fmla="*/ 68906 w 217346"/>
                <a:gd name="connsiteY3" fmla="*/ 74829 h 127848"/>
                <a:gd name="connsiteX4" fmla="*/ 217346 w 217346"/>
                <a:gd name="connsiteY4" fmla="*/ 23335 h 127848"/>
                <a:gd name="connsiteX5" fmla="*/ 193357 w 217346"/>
                <a:gd name="connsiteY5" fmla="*/ 0 h 127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346" h="127848">
                  <a:moveTo>
                    <a:pt x="193357" y="0"/>
                  </a:moveTo>
                  <a:lnTo>
                    <a:pt x="43460" y="51788"/>
                  </a:lnTo>
                  <a:cubicBezTo>
                    <a:pt x="19336" y="63845"/>
                    <a:pt x="4009" y="88513"/>
                    <a:pt x="0" y="127848"/>
                  </a:cubicBezTo>
                  <a:cubicBezTo>
                    <a:pt x="18003" y="104514"/>
                    <a:pt x="43630" y="83496"/>
                    <a:pt x="68906" y="74829"/>
                  </a:cubicBezTo>
                  <a:lnTo>
                    <a:pt x="217346" y="23335"/>
                  </a:lnTo>
                  <a:cubicBezTo>
                    <a:pt x="211293" y="15266"/>
                    <a:pt x="203454" y="6950"/>
                    <a:pt x="193357" y="0"/>
                  </a:cubicBezTo>
                  <a:close/>
                </a:path>
              </a:pathLst>
            </a:custGeom>
            <a:solidFill>
              <a:schemeClr val="accent1">
                <a:lumMod val="20000"/>
                <a:lumOff val="80000"/>
              </a:schemeClr>
            </a:solidFill>
            <a:ln w="1128" cap="flat">
              <a:noFill/>
              <a:prstDash val="solid"/>
              <a:miter/>
            </a:ln>
          </p:spPr>
          <p:txBody>
            <a:bodyPr rtlCol="0" anchor="ctr"/>
            <a:lstStyle/>
            <a:p>
              <a:endParaRPr lang="en-GB" noProof="0" dirty="0"/>
            </a:p>
          </p:txBody>
        </p:sp>
      </p:grpSp>
      <p:sp>
        <p:nvSpPr>
          <p:cNvPr id="205" name="Freeform 204">
            <a:extLst>
              <a:ext uri="{FF2B5EF4-FFF2-40B4-BE49-F238E27FC236}">
                <a16:creationId xmlns:a16="http://schemas.microsoft.com/office/drawing/2014/main" id="{BE419B25-63A6-0054-3E53-E2A393B2A6F8}"/>
              </a:ext>
            </a:extLst>
          </p:cNvPr>
          <p:cNvSpPr/>
          <p:nvPr/>
        </p:nvSpPr>
        <p:spPr>
          <a:xfrm>
            <a:off x="1269178" y="3996123"/>
            <a:ext cx="1420578" cy="490531"/>
          </a:xfrm>
          <a:custGeom>
            <a:avLst/>
            <a:gdLst>
              <a:gd name="connsiteX0" fmla="*/ 840579 w 1107404"/>
              <a:gd name="connsiteY0" fmla="*/ 685243 h 685242"/>
              <a:gd name="connsiteX1" fmla="*/ 0 w 1107404"/>
              <a:gd name="connsiteY1" fmla="*/ 685243 h 685242"/>
              <a:gd name="connsiteX2" fmla="*/ 0 w 1107404"/>
              <a:gd name="connsiteY2" fmla="*/ 0 h 685242"/>
              <a:gd name="connsiteX3" fmla="*/ 1107405 w 1107404"/>
              <a:gd name="connsiteY3" fmla="*/ 0 h 685242"/>
              <a:gd name="connsiteX4" fmla="*/ 840579 w 1107404"/>
              <a:gd name="connsiteY4" fmla="*/ 685243 h 685242"/>
              <a:gd name="connsiteX0" fmla="*/ 961857 w 1107405"/>
              <a:gd name="connsiteY0" fmla="*/ 689708 h 689708"/>
              <a:gd name="connsiteX1" fmla="*/ 0 w 1107405"/>
              <a:gd name="connsiteY1" fmla="*/ 685243 h 689708"/>
              <a:gd name="connsiteX2" fmla="*/ 0 w 1107405"/>
              <a:gd name="connsiteY2" fmla="*/ 0 h 689708"/>
              <a:gd name="connsiteX3" fmla="*/ 1107405 w 1107405"/>
              <a:gd name="connsiteY3" fmla="*/ 0 h 689708"/>
              <a:gd name="connsiteX4" fmla="*/ 961857 w 1107405"/>
              <a:gd name="connsiteY4" fmla="*/ 689708 h 689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7405" h="689708">
                <a:moveTo>
                  <a:pt x="961857" y="689708"/>
                </a:moveTo>
                <a:lnTo>
                  <a:pt x="0" y="685243"/>
                </a:lnTo>
                <a:lnTo>
                  <a:pt x="0" y="0"/>
                </a:lnTo>
                <a:lnTo>
                  <a:pt x="1107405" y="0"/>
                </a:lnTo>
                <a:lnTo>
                  <a:pt x="961857" y="689708"/>
                </a:lnTo>
                <a:close/>
              </a:path>
            </a:pathLst>
          </a:custGeom>
          <a:solidFill>
            <a:srgbClr val="FBAE17">
              <a:alpha val="40000"/>
            </a:srgbClr>
          </a:solidFill>
          <a:ln w="0" cap="flat">
            <a:noFill/>
            <a:prstDash val="solid"/>
            <a:miter/>
          </a:ln>
        </p:spPr>
        <p:txBody>
          <a:bodyPr rtlCol="0" anchor="ctr"/>
          <a:lstStyle/>
          <a:p>
            <a:endParaRPr lang="en-GB" noProof="0" dirty="0"/>
          </a:p>
        </p:txBody>
      </p:sp>
      <p:sp>
        <p:nvSpPr>
          <p:cNvPr id="206" name="Freeform 205">
            <a:extLst>
              <a:ext uri="{FF2B5EF4-FFF2-40B4-BE49-F238E27FC236}">
                <a16:creationId xmlns:a16="http://schemas.microsoft.com/office/drawing/2014/main" id="{7CDC5694-9EB5-32D1-A632-DCF76DE5A558}"/>
              </a:ext>
            </a:extLst>
          </p:cNvPr>
          <p:cNvSpPr/>
          <p:nvPr/>
        </p:nvSpPr>
        <p:spPr>
          <a:xfrm>
            <a:off x="2505144" y="3993074"/>
            <a:ext cx="1427838" cy="490406"/>
          </a:xfrm>
          <a:custGeom>
            <a:avLst/>
            <a:gdLst>
              <a:gd name="connsiteX0" fmla="*/ 269525 w 1227450"/>
              <a:gd name="connsiteY0" fmla="*/ 0 h 685242"/>
              <a:gd name="connsiteX1" fmla="*/ 1227451 w 1227450"/>
              <a:gd name="connsiteY1" fmla="*/ 0 h 685242"/>
              <a:gd name="connsiteX2" fmla="*/ 1227451 w 1227450"/>
              <a:gd name="connsiteY2" fmla="*/ 685243 h 685242"/>
              <a:gd name="connsiteX3" fmla="*/ 0 w 1227450"/>
              <a:gd name="connsiteY3" fmla="*/ 685243 h 685242"/>
              <a:gd name="connsiteX4" fmla="*/ 269525 w 1227450"/>
              <a:gd name="connsiteY4" fmla="*/ 0 h 685242"/>
              <a:gd name="connsiteX0" fmla="*/ 166969 w 1124895"/>
              <a:gd name="connsiteY0" fmla="*/ 0 h 685243"/>
              <a:gd name="connsiteX1" fmla="*/ 1124895 w 1124895"/>
              <a:gd name="connsiteY1" fmla="*/ 0 h 685243"/>
              <a:gd name="connsiteX2" fmla="*/ 1124895 w 1124895"/>
              <a:gd name="connsiteY2" fmla="*/ 685243 h 685243"/>
              <a:gd name="connsiteX3" fmla="*/ 0 w 1124895"/>
              <a:gd name="connsiteY3" fmla="*/ 685243 h 685243"/>
              <a:gd name="connsiteX4" fmla="*/ 166969 w 1124895"/>
              <a:gd name="connsiteY4" fmla="*/ 0 h 685243"/>
              <a:gd name="connsiteX0" fmla="*/ 146958 w 1124895"/>
              <a:gd name="connsiteY0" fmla="*/ 8928 h 685243"/>
              <a:gd name="connsiteX1" fmla="*/ 1124895 w 1124895"/>
              <a:gd name="connsiteY1" fmla="*/ 0 h 685243"/>
              <a:gd name="connsiteX2" fmla="*/ 1124895 w 1124895"/>
              <a:gd name="connsiteY2" fmla="*/ 685243 h 685243"/>
              <a:gd name="connsiteX3" fmla="*/ 0 w 1124895"/>
              <a:gd name="connsiteY3" fmla="*/ 685243 h 685243"/>
              <a:gd name="connsiteX4" fmla="*/ 146958 w 1124895"/>
              <a:gd name="connsiteY4" fmla="*/ 8928 h 685243"/>
              <a:gd name="connsiteX0" fmla="*/ 146958 w 1124895"/>
              <a:gd name="connsiteY0" fmla="*/ 8927 h 685243"/>
              <a:gd name="connsiteX1" fmla="*/ 1124895 w 1124895"/>
              <a:gd name="connsiteY1" fmla="*/ 0 h 685243"/>
              <a:gd name="connsiteX2" fmla="*/ 1124895 w 1124895"/>
              <a:gd name="connsiteY2" fmla="*/ 685243 h 685243"/>
              <a:gd name="connsiteX3" fmla="*/ 0 w 1124895"/>
              <a:gd name="connsiteY3" fmla="*/ 685243 h 685243"/>
              <a:gd name="connsiteX4" fmla="*/ 146958 w 1124895"/>
              <a:gd name="connsiteY4" fmla="*/ 8927 h 685243"/>
              <a:gd name="connsiteX0" fmla="*/ 201988 w 1124895"/>
              <a:gd name="connsiteY0" fmla="*/ 261803 h 685243"/>
              <a:gd name="connsiteX1" fmla="*/ 1124895 w 1124895"/>
              <a:gd name="connsiteY1" fmla="*/ 0 h 685243"/>
              <a:gd name="connsiteX2" fmla="*/ 1124895 w 1124895"/>
              <a:gd name="connsiteY2" fmla="*/ 685243 h 685243"/>
              <a:gd name="connsiteX3" fmla="*/ 0 w 1124895"/>
              <a:gd name="connsiteY3" fmla="*/ 685243 h 685243"/>
              <a:gd name="connsiteX4" fmla="*/ 201988 w 1124895"/>
              <a:gd name="connsiteY4" fmla="*/ 261803 h 685243"/>
              <a:gd name="connsiteX0" fmla="*/ 146958 w 1124895"/>
              <a:gd name="connsiteY0" fmla="*/ 8927 h 685243"/>
              <a:gd name="connsiteX1" fmla="*/ 1124895 w 1124895"/>
              <a:gd name="connsiteY1" fmla="*/ 0 h 685243"/>
              <a:gd name="connsiteX2" fmla="*/ 1124895 w 1124895"/>
              <a:gd name="connsiteY2" fmla="*/ 685243 h 685243"/>
              <a:gd name="connsiteX3" fmla="*/ 0 w 1124895"/>
              <a:gd name="connsiteY3" fmla="*/ 685243 h 685243"/>
              <a:gd name="connsiteX4" fmla="*/ 146958 w 1124895"/>
              <a:gd name="connsiteY4" fmla="*/ 8927 h 685243"/>
              <a:gd name="connsiteX0" fmla="*/ 151961 w 1124895"/>
              <a:gd name="connsiteY0" fmla="*/ 4491 h 685243"/>
              <a:gd name="connsiteX1" fmla="*/ 1124895 w 1124895"/>
              <a:gd name="connsiteY1" fmla="*/ 0 h 685243"/>
              <a:gd name="connsiteX2" fmla="*/ 1124895 w 1124895"/>
              <a:gd name="connsiteY2" fmla="*/ 685243 h 685243"/>
              <a:gd name="connsiteX3" fmla="*/ 0 w 1124895"/>
              <a:gd name="connsiteY3" fmla="*/ 685243 h 685243"/>
              <a:gd name="connsiteX4" fmla="*/ 151961 w 1124895"/>
              <a:gd name="connsiteY4" fmla="*/ 4491 h 685243"/>
              <a:gd name="connsiteX0" fmla="*/ 161966 w 1124895"/>
              <a:gd name="connsiteY0" fmla="*/ 0 h 791663"/>
              <a:gd name="connsiteX1" fmla="*/ 1124895 w 1124895"/>
              <a:gd name="connsiteY1" fmla="*/ 106420 h 791663"/>
              <a:gd name="connsiteX2" fmla="*/ 1124895 w 1124895"/>
              <a:gd name="connsiteY2" fmla="*/ 791663 h 791663"/>
              <a:gd name="connsiteX3" fmla="*/ 0 w 1124895"/>
              <a:gd name="connsiteY3" fmla="*/ 791663 h 791663"/>
              <a:gd name="connsiteX4" fmla="*/ 161966 w 1124895"/>
              <a:gd name="connsiteY4" fmla="*/ 0 h 791663"/>
              <a:gd name="connsiteX0" fmla="*/ 154462 w 1124895"/>
              <a:gd name="connsiteY0" fmla="*/ 54 h 685243"/>
              <a:gd name="connsiteX1" fmla="*/ 1124895 w 1124895"/>
              <a:gd name="connsiteY1" fmla="*/ 0 h 685243"/>
              <a:gd name="connsiteX2" fmla="*/ 1124895 w 1124895"/>
              <a:gd name="connsiteY2" fmla="*/ 685243 h 685243"/>
              <a:gd name="connsiteX3" fmla="*/ 0 w 1124895"/>
              <a:gd name="connsiteY3" fmla="*/ 685243 h 685243"/>
              <a:gd name="connsiteX4" fmla="*/ 154462 w 1124895"/>
              <a:gd name="connsiteY4" fmla="*/ 54 h 685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895" h="685243">
                <a:moveTo>
                  <a:pt x="154462" y="54"/>
                </a:moveTo>
                <a:lnTo>
                  <a:pt x="1124895" y="0"/>
                </a:lnTo>
                <a:lnTo>
                  <a:pt x="1124895" y="685243"/>
                </a:lnTo>
                <a:lnTo>
                  <a:pt x="0" y="685243"/>
                </a:lnTo>
                <a:lnTo>
                  <a:pt x="154462" y="54"/>
                </a:lnTo>
                <a:close/>
              </a:path>
            </a:pathLst>
          </a:custGeom>
          <a:solidFill>
            <a:srgbClr val="F15A24">
              <a:alpha val="40000"/>
            </a:srgbClr>
          </a:solidFill>
          <a:ln w="0" cap="flat">
            <a:noFill/>
            <a:prstDash val="solid"/>
            <a:miter/>
          </a:ln>
        </p:spPr>
        <p:txBody>
          <a:bodyPr rtlCol="0" anchor="ctr"/>
          <a:lstStyle/>
          <a:p>
            <a:endParaRPr lang="en-GB" noProof="0" dirty="0"/>
          </a:p>
        </p:txBody>
      </p:sp>
      <p:sp>
        <p:nvSpPr>
          <p:cNvPr id="207" name="Freeform 206">
            <a:extLst>
              <a:ext uri="{FF2B5EF4-FFF2-40B4-BE49-F238E27FC236}">
                <a16:creationId xmlns:a16="http://schemas.microsoft.com/office/drawing/2014/main" id="{6B8C3774-BED6-8285-CA21-1993FC2B1EA7}"/>
              </a:ext>
            </a:extLst>
          </p:cNvPr>
          <p:cNvSpPr/>
          <p:nvPr/>
        </p:nvSpPr>
        <p:spPr>
          <a:xfrm>
            <a:off x="766800" y="3996123"/>
            <a:ext cx="486047" cy="487355"/>
          </a:xfrm>
          <a:custGeom>
            <a:avLst/>
            <a:gdLst>
              <a:gd name="connsiteX0" fmla="*/ 0 w 1060620"/>
              <a:gd name="connsiteY0" fmla="*/ 0 h 685242"/>
              <a:gd name="connsiteX1" fmla="*/ 1060620 w 1060620"/>
              <a:gd name="connsiteY1" fmla="*/ 0 h 685242"/>
              <a:gd name="connsiteX2" fmla="*/ 1060620 w 1060620"/>
              <a:gd name="connsiteY2" fmla="*/ 685243 h 685242"/>
              <a:gd name="connsiteX3" fmla="*/ 0 w 1060620"/>
              <a:gd name="connsiteY3" fmla="*/ 685243 h 685242"/>
            </a:gdLst>
            <a:ahLst/>
            <a:cxnLst>
              <a:cxn ang="0">
                <a:pos x="connsiteX0" y="connsiteY0"/>
              </a:cxn>
              <a:cxn ang="0">
                <a:pos x="connsiteX1" y="connsiteY1"/>
              </a:cxn>
              <a:cxn ang="0">
                <a:pos x="connsiteX2" y="connsiteY2"/>
              </a:cxn>
              <a:cxn ang="0">
                <a:pos x="connsiteX3" y="connsiteY3"/>
              </a:cxn>
            </a:cxnLst>
            <a:rect l="l" t="t" r="r" b="b"/>
            <a:pathLst>
              <a:path w="1060620" h="685242">
                <a:moveTo>
                  <a:pt x="0" y="0"/>
                </a:moveTo>
                <a:lnTo>
                  <a:pt x="1060620" y="0"/>
                </a:lnTo>
                <a:lnTo>
                  <a:pt x="1060620" y="685243"/>
                </a:lnTo>
                <a:lnTo>
                  <a:pt x="0" y="685243"/>
                </a:lnTo>
                <a:close/>
              </a:path>
            </a:pathLst>
          </a:custGeom>
          <a:solidFill>
            <a:srgbClr val="CCCCCC"/>
          </a:solidFill>
          <a:ln w="0" cap="flat">
            <a:solidFill>
              <a:schemeClr val="bg1"/>
            </a:solidFill>
            <a:prstDash val="solid"/>
            <a:miter/>
          </a:ln>
        </p:spPr>
        <p:txBody>
          <a:bodyPr rtlCol="0" anchor="ctr"/>
          <a:lstStyle/>
          <a:p>
            <a:pPr algn="ctr"/>
            <a:r>
              <a:rPr lang="en-GB" sz="4200" b="1" noProof="0" dirty="0">
                <a:solidFill>
                  <a:schemeClr val="bg1"/>
                </a:solidFill>
                <a:latin typeface="Arial" panose="020B0604020202020204" pitchFamily="34" charset="0"/>
                <a:cs typeface="Arial" panose="020B0604020202020204" pitchFamily="34" charset="0"/>
              </a:rPr>
              <a:t>+</a:t>
            </a:r>
          </a:p>
        </p:txBody>
      </p:sp>
      <p:sp>
        <p:nvSpPr>
          <p:cNvPr id="208" name="TextBox 207">
            <a:extLst>
              <a:ext uri="{FF2B5EF4-FFF2-40B4-BE49-F238E27FC236}">
                <a16:creationId xmlns:a16="http://schemas.microsoft.com/office/drawing/2014/main" id="{F9A48F30-9366-863C-3FCB-D65C37D16301}"/>
              </a:ext>
            </a:extLst>
          </p:cNvPr>
          <p:cNvSpPr txBox="1"/>
          <p:nvPr/>
        </p:nvSpPr>
        <p:spPr>
          <a:xfrm>
            <a:off x="3142340" y="4089465"/>
            <a:ext cx="793416" cy="307777"/>
          </a:xfrm>
          <a:prstGeom prst="rect">
            <a:avLst/>
          </a:prstGeom>
          <a:noFill/>
        </p:spPr>
        <p:txBody>
          <a:bodyPr wrap="square" lIns="0" tIns="0" rIns="0" bIns="0" rtlCol="0">
            <a:spAutoFit/>
          </a:bodyPr>
          <a:lstStyle/>
          <a:p>
            <a:r>
              <a:rPr lang="en-GB" sz="1000" noProof="0" dirty="0">
                <a:latin typeface="Arial" panose="020B0604020202020204" pitchFamily="34" charset="0"/>
                <a:ea typeface="Aileron" charset="0"/>
                <a:cs typeface="Arial" panose="020B0604020202020204" pitchFamily="34" charset="0"/>
              </a:rPr>
              <a:t>  Oral</a:t>
            </a:r>
          </a:p>
          <a:p>
            <a:r>
              <a:rPr lang="en-GB" sz="1000" noProof="0" dirty="0">
                <a:latin typeface="Arial" panose="020B0604020202020204" pitchFamily="34" charset="0"/>
                <a:ea typeface="Aileron" charset="0"/>
                <a:cs typeface="Arial" panose="020B0604020202020204" pitchFamily="34" charset="0"/>
              </a:rPr>
              <a:t>doxycycline</a:t>
            </a:r>
            <a:r>
              <a:rPr lang="en-GB" sz="1000" baseline="30000" noProof="0" dirty="0"/>
              <a:t> a</a:t>
            </a:r>
            <a:endParaRPr lang="en-GB" sz="1000" noProof="0" dirty="0">
              <a:latin typeface="Arial" panose="020B0604020202020204" pitchFamily="34" charset="0"/>
              <a:ea typeface="Aileron" charset="0"/>
              <a:cs typeface="Arial" panose="020B0604020202020204" pitchFamily="34" charset="0"/>
            </a:endParaRPr>
          </a:p>
        </p:txBody>
      </p:sp>
      <p:sp>
        <p:nvSpPr>
          <p:cNvPr id="209" name="TextBox 208">
            <a:extLst>
              <a:ext uri="{FF2B5EF4-FFF2-40B4-BE49-F238E27FC236}">
                <a16:creationId xmlns:a16="http://schemas.microsoft.com/office/drawing/2014/main" id="{48E29F43-38C3-0A67-518D-5FF3D7F5C27D}"/>
              </a:ext>
            </a:extLst>
          </p:cNvPr>
          <p:cNvSpPr txBox="1"/>
          <p:nvPr/>
        </p:nvSpPr>
        <p:spPr>
          <a:xfrm>
            <a:off x="1732541" y="4089465"/>
            <a:ext cx="793416" cy="307777"/>
          </a:xfrm>
          <a:prstGeom prst="rect">
            <a:avLst/>
          </a:prstGeom>
          <a:noFill/>
        </p:spPr>
        <p:txBody>
          <a:bodyPr wrap="square" lIns="0" tIns="0" rIns="0" bIns="0" rtlCol="0">
            <a:spAutoFit/>
          </a:bodyPr>
          <a:lstStyle/>
          <a:p>
            <a:r>
              <a:rPr lang="en-GB" sz="1000" noProof="0" dirty="0">
                <a:latin typeface="Arial" panose="020B0604020202020204" pitchFamily="34" charset="0"/>
                <a:ea typeface="Aileron" charset="0"/>
                <a:cs typeface="Arial" panose="020B0604020202020204" pitchFamily="34" charset="0"/>
              </a:rPr>
              <a:t>  Oral</a:t>
            </a:r>
          </a:p>
          <a:p>
            <a:r>
              <a:rPr lang="en-GB" sz="1000" noProof="0" dirty="0">
                <a:latin typeface="Arial" panose="020B0604020202020204" pitchFamily="34" charset="0"/>
                <a:ea typeface="Aileron" charset="0"/>
                <a:cs typeface="Arial" panose="020B0604020202020204" pitchFamily="34" charset="0"/>
              </a:rPr>
              <a:t>lymecycline</a:t>
            </a:r>
            <a:r>
              <a:rPr lang="en-GB" sz="1000" baseline="30000" noProof="0" dirty="0"/>
              <a:t> a</a:t>
            </a:r>
            <a:endParaRPr lang="en-GB" sz="1000" noProof="0" dirty="0">
              <a:latin typeface="Arial" panose="020B0604020202020204" pitchFamily="34" charset="0"/>
              <a:ea typeface="Aileron" charset="0"/>
              <a:cs typeface="Arial" panose="020B0604020202020204" pitchFamily="34" charset="0"/>
            </a:endParaRPr>
          </a:p>
        </p:txBody>
      </p:sp>
      <p:cxnSp>
        <p:nvCxnSpPr>
          <p:cNvPr id="210" name="Straight Connector 209">
            <a:extLst>
              <a:ext uri="{FF2B5EF4-FFF2-40B4-BE49-F238E27FC236}">
                <a16:creationId xmlns:a16="http://schemas.microsoft.com/office/drawing/2014/main" id="{E927E22E-5F4B-97F2-7FE8-E019C98140B5}"/>
              </a:ext>
            </a:extLst>
          </p:cNvPr>
          <p:cNvCxnSpPr>
            <a:cxnSpLocks/>
          </p:cNvCxnSpPr>
          <p:nvPr/>
        </p:nvCxnSpPr>
        <p:spPr>
          <a:xfrm flipH="1">
            <a:off x="2488129" y="3247896"/>
            <a:ext cx="493462" cy="1268170"/>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13" name="Oval 212">
            <a:extLst>
              <a:ext uri="{FF2B5EF4-FFF2-40B4-BE49-F238E27FC236}">
                <a16:creationId xmlns:a16="http://schemas.microsoft.com/office/drawing/2014/main" id="{ECF4D9D0-BED7-59D4-735F-85966EE2FBFB}"/>
              </a:ext>
            </a:extLst>
          </p:cNvPr>
          <p:cNvSpPr/>
          <p:nvPr/>
        </p:nvSpPr>
        <p:spPr>
          <a:xfrm>
            <a:off x="2480568" y="4152287"/>
            <a:ext cx="226164" cy="226164"/>
          </a:xfrm>
          <a:prstGeom prst="ellipse">
            <a:avLst/>
          </a:prstGeom>
          <a:solidFill>
            <a:schemeClr val="bg1"/>
          </a:solidFill>
          <a:ln w="12700">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GB" sz="1000" noProof="0" dirty="0">
                <a:solidFill>
                  <a:schemeClr val="tx1"/>
                </a:solidFill>
                <a:latin typeface="Arial" panose="020B0604020202020204" pitchFamily="34" charset="0"/>
                <a:ea typeface="Aileron" charset="0"/>
                <a:cs typeface="Arial" panose="020B0604020202020204" pitchFamily="34" charset="0"/>
              </a:rPr>
              <a:t>or</a:t>
            </a:r>
            <a:endParaRPr lang="en-GB" sz="1000" noProof="0" dirty="0">
              <a:solidFill>
                <a:schemeClr val="tx1"/>
              </a:solidFill>
            </a:endParaRPr>
          </a:p>
        </p:txBody>
      </p:sp>
      <p:grpSp>
        <p:nvGrpSpPr>
          <p:cNvPr id="214" name="Group 213">
            <a:extLst>
              <a:ext uri="{FF2B5EF4-FFF2-40B4-BE49-F238E27FC236}">
                <a16:creationId xmlns:a16="http://schemas.microsoft.com/office/drawing/2014/main" id="{B5AA3503-B906-34DD-B7BE-DCED68D7D200}"/>
              </a:ext>
            </a:extLst>
          </p:cNvPr>
          <p:cNvGrpSpPr/>
          <p:nvPr/>
        </p:nvGrpSpPr>
        <p:grpSpPr>
          <a:xfrm rot="20543191">
            <a:off x="1357373" y="4124979"/>
            <a:ext cx="356897" cy="235709"/>
            <a:chOff x="-1197310" y="3437767"/>
            <a:chExt cx="428310" cy="282873"/>
          </a:xfrm>
        </p:grpSpPr>
        <p:sp>
          <p:nvSpPr>
            <p:cNvPr id="215" name="Freeform 214">
              <a:extLst>
                <a:ext uri="{FF2B5EF4-FFF2-40B4-BE49-F238E27FC236}">
                  <a16:creationId xmlns:a16="http://schemas.microsoft.com/office/drawing/2014/main" id="{110FAB2F-2754-9A57-B1F9-3599901CD5DD}"/>
                </a:ext>
              </a:extLst>
            </p:cNvPr>
            <p:cNvSpPr/>
            <p:nvPr/>
          </p:nvSpPr>
          <p:spPr>
            <a:xfrm>
              <a:off x="-1011622" y="3437767"/>
              <a:ext cx="242622" cy="225446"/>
            </a:xfrm>
            <a:custGeom>
              <a:avLst/>
              <a:gdLst>
                <a:gd name="connsiteX0" fmla="*/ 181352 w 242622"/>
                <a:gd name="connsiteY0" fmla="*/ 176936 h 225446"/>
                <a:gd name="connsiteX1" fmla="*/ 242623 w 242622"/>
                <a:gd name="connsiteY1" fmla="*/ 90931 h 225446"/>
                <a:gd name="connsiteX2" fmla="*/ 151738 w 242622"/>
                <a:gd name="connsiteY2" fmla="*/ 0 h 225446"/>
                <a:gd name="connsiteX3" fmla="*/ 121729 w 242622"/>
                <a:gd name="connsiteY3" fmla="*/ 5074 h 225446"/>
                <a:gd name="connsiteX4" fmla="*/ 0 w 242622"/>
                <a:gd name="connsiteY4" fmla="*/ 44274 h 225446"/>
                <a:gd name="connsiteX5" fmla="*/ 92432 w 242622"/>
                <a:gd name="connsiteY5" fmla="*/ 112752 h 225446"/>
                <a:gd name="connsiteX6" fmla="*/ 69166 w 242622"/>
                <a:gd name="connsiteY6" fmla="*/ 225447 h 225446"/>
                <a:gd name="connsiteX7" fmla="*/ 181352 w 242622"/>
                <a:gd name="connsiteY7" fmla="*/ 176936 h 225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2622" h="225446">
                  <a:moveTo>
                    <a:pt x="181352" y="176936"/>
                  </a:moveTo>
                  <a:cubicBezTo>
                    <a:pt x="216996" y="164630"/>
                    <a:pt x="242623" y="130753"/>
                    <a:pt x="242623" y="90931"/>
                  </a:cubicBezTo>
                  <a:cubicBezTo>
                    <a:pt x="242623" y="40737"/>
                    <a:pt x="201907" y="0"/>
                    <a:pt x="151738" y="0"/>
                  </a:cubicBezTo>
                  <a:cubicBezTo>
                    <a:pt x="141223" y="0"/>
                    <a:pt x="131126" y="1785"/>
                    <a:pt x="121729" y="5074"/>
                  </a:cubicBezTo>
                  <a:lnTo>
                    <a:pt x="0" y="44274"/>
                  </a:lnTo>
                  <a:cubicBezTo>
                    <a:pt x="31940" y="32069"/>
                    <a:pt x="73356" y="62749"/>
                    <a:pt x="92432" y="112752"/>
                  </a:cubicBezTo>
                  <a:cubicBezTo>
                    <a:pt x="111531" y="162743"/>
                    <a:pt x="101106" y="213243"/>
                    <a:pt x="69166" y="225447"/>
                  </a:cubicBezTo>
                  <a:lnTo>
                    <a:pt x="181352" y="176936"/>
                  </a:lnTo>
                  <a:close/>
                </a:path>
              </a:pathLst>
            </a:custGeom>
            <a:solidFill>
              <a:schemeClr val="bg1"/>
            </a:solidFill>
            <a:ln w="1128" cap="flat">
              <a:noFill/>
              <a:prstDash val="solid"/>
              <a:miter/>
            </a:ln>
          </p:spPr>
          <p:txBody>
            <a:bodyPr rtlCol="0" anchor="ctr"/>
            <a:lstStyle/>
            <a:p>
              <a:endParaRPr lang="en-GB" noProof="0" dirty="0"/>
            </a:p>
          </p:txBody>
        </p:sp>
        <p:sp>
          <p:nvSpPr>
            <p:cNvPr id="216" name="Freeform 215">
              <a:extLst>
                <a:ext uri="{FF2B5EF4-FFF2-40B4-BE49-F238E27FC236}">
                  <a16:creationId xmlns:a16="http://schemas.microsoft.com/office/drawing/2014/main" id="{E50491B9-3E5D-F485-1C1B-A6D7FB5FE922}"/>
                </a:ext>
              </a:extLst>
            </p:cNvPr>
            <p:cNvSpPr/>
            <p:nvPr/>
          </p:nvSpPr>
          <p:spPr>
            <a:xfrm>
              <a:off x="-1197310" y="3478443"/>
              <a:ext cx="288810" cy="242197"/>
            </a:xfrm>
            <a:custGeom>
              <a:avLst/>
              <a:gdLst>
                <a:gd name="connsiteX0" fmla="*/ 185259 w 288810"/>
                <a:gd name="connsiteY0" fmla="*/ 2716 h 242197"/>
                <a:gd name="connsiteX1" fmla="*/ 69979 w 288810"/>
                <a:gd name="connsiteY1" fmla="*/ 40108 h 242197"/>
                <a:gd name="connsiteX2" fmla="*/ 0 w 288810"/>
                <a:gd name="connsiteY2" fmla="*/ 138328 h 242197"/>
                <a:gd name="connsiteX3" fmla="*/ 103817 w 288810"/>
                <a:gd name="connsiteY3" fmla="*/ 242197 h 242197"/>
                <a:gd name="connsiteX4" fmla="*/ 138083 w 288810"/>
                <a:gd name="connsiteY4" fmla="*/ 236401 h 242197"/>
                <a:gd name="connsiteX5" fmla="*/ 255487 w 288810"/>
                <a:gd name="connsiteY5" fmla="*/ 186658 h 242197"/>
                <a:gd name="connsiteX6" fmla="*/ 279114 w 288810"/>
                <a:gd name="connsiteY6" fmla="*/ 72245 h 242197"/>
                <a:gd name="connsiteX7" fmla="*/ 185259 w 288810"/>
                <a:gd name="connsiteY7" fmla="*/ 2716 h 242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8810" h="242197">
                  <a:moveTo>
                    <a:pt x="185259" y="2716"/>
                  </a:moveTo>
                  <a:lnTo>
                    <a:pt x="69979" y="40108"/>
                  </a:lnTo>
                  <a:cubicBezTo>
                    <a:pt x="29275" y="54154"/>
                    <a:pt x="0" y="92845"/>
                    <a:pt x="0" y="138328"/>
                  </a:cubicBezTo>
                  <a:cubicBezTo>
                    <a:pt x="0" y="195664"/>
                    <a:pt x="46510" y="242197"/>
                    <a:pt x="103817" y="242197"/>
                  </a:cubicBezTo>
                  <a:cubicBezTo>
                    <a:pt x="115822" y="242197"/>
                    <a:pt x="127365" y="240152"/>
                    <a:pt x="138083" y="236401"/>
                  </a:cubicBezTo>
                  <a:lnTo>
                    <a:pt x="255487" y="186658"/>
                  </a:lnTo>
                  <a:cubicBezTo>
                    <a:pt x="287913" y="174273"/>
                    <a:pt x="298495" y="123005"/>
                    <a:pt x="279114" y="72245"/>
                  </a:cubicBezTo>
                  <a:cubicBezTo>
                    <a:pt x="259734" y="21474"/>
                    <a:pt x="217685" y="-9669"/>
                    <a:pt x="185259" y="2716"/>
                  </a:cubicBezTo>
                  <a:close/>
                </a:path>
              </a:pathLst>
            </a:custGeom>
            <a:solidFill>
              <a:srgbClr val="FBAE17"/>
            </a:solidFill>
            <a:ln w="1128" cap="flat">
              <a:noFill/>
              <a:prstDash val="solid"/>
              <a:miter/>
            </a:ln>
          </p:spPr>
          <p:txBody>
            <a:bodyPr rtlCol="0" anchor="ctr"/>
            <a:lstStyle/>
            <a:p>
              <a:endParaRPr lang="en-GB" noProof="0" dirty="0"/>
            </a:p>
          </p:txBody>
        </p:sp>
        <p:sp>
          <p:nvSpPr>
            <p:cNvPr id="217" name="Freeform 216">
              <a:extLst>
                <a:ext uri="{FF2B5EF4-FFF2-40B4-BE49-F238E27FC236}">
                  <a16:creationId xmlns:a16="http://schemas.microsoft.com/office/drawing/2014/main" id="{1805ED42-ABC9-032F-82AD-29F083BB8FEC}"/>
                </a:ext>
              </a:extLst>
            </p:cNvPr>
            <p:cNvSpPr/>
            <p:nvPr/>
          </p:nvSpPr>
          <p:spPr>
            <a:xfrm>
              <a:off x="-1156245" y="3490109"/>
              <a:ext cx="217346" cy="127848"/>
            </a:xfrm>
            <a:custGeom>
              <a:avLst/>
              <a:gdLst>
                <a:gd name="connsiteX0" fmla="*/ 193357 w 217346"/>
                <a:gd name="connsiteY0" fmla="*/ 0 h 127848"/>
                <a:gd name="connsiteX1" fmla="*/ 43460 w 217346"/>
                <a:gd name="connsiteY1" fmla="*/ 51788 h 127848"/>
                <a:gd name="connsiteX2" fmla="*/ 0 w 217346"/>
                <a:gd name="connsiteY2" fmla="*/ 127848 h 127848"/>
                <a:gd name="connsiteX3" fmla="*/ 68906 w 217346"/>
                <a:gd name="connsiteY3" fmla="*/ 74829 h 127848"/>
                <a:gd name="connsiteX4" fmla="*/ 217346 w 217346"/>
                <a:gd name="connsiteY4" fmla="*/ 23335 h 127848"/>
                <a:gd name="connsiteX5" fmla="*/ 193357 w 217346"/>
                <a:gd name="connsiteY5" fmla="*/ 0 h 127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346" h="127848">
                  <a:moveTo>
                    <a:pt x="193357" y="0"/>
                  </a:moveTo>
                  <a:lnTo>
                    <a:pt x="43460" y="51788"/>
                  </a:lnTo>
                  <a:cubicBezTo>
                    <a:pt x="19336" y="63845"/>
                    <a:pt x="4009" y="88513"/>
                    <a:pt x="0" y="127848"/>
                  </a:cubicBezTo>
                  <a:cubicBezTo>
                    <a:pt x="18003" y="104514"/>
                    <a:pt x="43630" y="83496"/>
                    <a:pt x="68906" y="74829"/>
                  </a:cubicBezTo>
                  <a:lnTo>
                    <a:pt x="217346" y="23335"/>
                  </a:lnTo>
                  <a:cubicBezTo>
                    <a:pt x="211293" y="15266"/>
                    <a:pt x="203454" y="6950"/>
                    <a:pt x="193357" y="0"/>
                  </a:cubicBezTo>
                  <a:close/>
                </a:path>
              </a:pathLst>
            </a:custGeom>
            <a:solidFill>
              <a:srgbClr val="FFE1B5"/>
            </a:solidFill>
            <a:ln w="1128" cap="flat">
              <a:noFill/>
              <a:prstDash val="solid"/>
              <a:miter/>
            </a:ln>
          </p:spPr>
          <p:txBody>
            <a:bodyPr rtlCol="0" anchor="ctr"/>
            <a:lstStyle/>
            <a:p>
              <a:endParaRPr lang="en-GB" noProof="0" dirty="0"/>
            </a:p>
          </p:txBody>
        </p:sp>
      </p:grpSp>
      <p:grpSp>
        <p:nvGrpSpPr>
          <p:cNvPr id="218" name="Group 217">
            <a:extLst>
              <a:ext uri="{FF2B5EF4-FFF2-40B4-BE49-F238E27FC236}">
                <a16:creationId xmlns:a16="http://schemas.microsoft.com/office/drawing/2014/main" id="{45BA33E9-78D7-ECA0-F950-587D5D2D4E8D}"/>
              </a:ext>
            </a:extLst>
          </p:cNvPr>
          <p:cNvGrpSpPr/>
          <p:nvPr/>
        </p:nvGrpSpPr>
        <p:grpSpPr>
          <a:xfrm rot="20543191">
            <a:off x="2758730" y="4124979"/>
            <a:ext cx="356897" cy="235709"/>
            <a:chOff x="-1197310" y="3437767"/>
            <a:chExt cx="428310" cy="282873"/>
          </a:xfrm>
        </p:grpSpPr>
        <p:sp>
          <p:nvSpPr>
            <p:cNvPr id="219" name="Freeform 218">
              <a:extLst>
                <a:ext uri="{FF2B5EF4-FFF2-40B4-BE49-F238E27FC236}">
                  <a16:creationId xmlns:a16="http://schemas.microsoft.com/office/drawing/2014/main" id="{DC3CA5C1-EEBE-AF16-2FE5-06095E13A202}"/>
                </a:ext>
              </a:extLst>
            </p:cNvPr>
            <p:cNvSpPr/>
            <p:nvPr/>
          </p:nvSpPr>
          <p:spPr>
            <a:xfrm>
              <a:off x="-1011622" y="3437767"/>
              <a:ext cx="242622" cy="225446"/>
            </a:xfrm>
            <a:custGeom>
              <a:avLst/>
              <a:gdLst>
                <a:gd name="connsiteX0" fmla="*/ 181352 w 242622"/>
                <a:gd name="connsiteY0" fmla="*/ 176936 h 225446"/>
                <a:gd name="connsiteX1" fmla="*/ 242623 w 242622"/>
                <a:gd name="connsiteY1" fmla="*/ 90931 h 225446"/>
                <a:gd name="connsiteX2" fmla="*/ 151738 w 242622"/>
                <a:gd name="connsiteY2" fmla="*/ 0 h 225446"/>
                <a:gd name="connsiteX3" fmla="*/ 121729 w 242622"/>
                <a:gd name="connsiteY3" fmla="*/ 5074 h 225446"/>
                <a:gd name="connsiteX4" fmla="*/ 0 w 242622"/>
                <a:gd name="connsiteY4" fmla="*/ 44274 h 225446"/>
                <a:gd name="connsiteX5" fmla="*/ 92432 w 242622"/>
                <a:gd name="connsiteY5" fmla="*/ 112752 h 225446"/>
                <a:gd name="connsiteX6" fmla="*/ 69166 w 242622"/>
                <a:gd name="connsiteY6" fmla="*/ 225447 h 225446"/>
                <a:gd name="connsiteX7" fmla="*/ 181352 w 242622"/>
                <a:gd name="connsiteY7" fmla="*/ 176936 h 225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2622" h="225446">
                  <a:moveTo>
                    <a:pt x="181352" y="176936"/>
                  </a:moveTo>
                  <a:cubicBezTo>
                    <a:pt x="216996" y="164630"/>
                    <a:pt x="242623" y="130753"/>
                    <a:pt x="242623" y="90931"/>
                  </a:cubicBezTo>
                  <a:cubicBezTo>
                    <a:pt x="242623" y="40737"/>
                    <a:pt x="201907" y="0"/>
                    <a:pt x="151738" y="0"/>
                  </a:cubicBezTo>
                  <a:cubicBezTo>
                    <a:pt x="141223" y="0"/>
                    <a:pt x="131126" y="1785"/>
                    <a:pt x="121729" y="5074"/>
                  </a:cubicBezTo>
                  <a:lnTo>
                    <a:pt x="0" y="44274"/>
                  </a:lnTo>
                  <a:cubicBezTo>
                    <a:pt x="31940" y="32069"/>
                    <a:pt x="73356" y="62749"/>
                    <a:pt x="92432" y="112752"/>
                  </a:cubicBezTo>
                  <a:cubicBezTo>
                    <a:pt x="111531" y="162743"/>
                    <a:pt x="101106" y="213243"/>
                    <a:pt x="69166" y="225447"/>
                  </a:cubicBezTo>
                  <a:lnTo>
                    <a:pt x="181352" y="176936"/>
                  </a:lnTo>
                  <a:close/>
                </a:path>
              </a:pathLst>
            </a:custGeom>
            <a:solidFill>
              <a:schemeClr val="bg1"/>
            </a:solidFill>
            <a:ln w="1128" cap="flat">
              <a:noFill/>
              <a:prstDash val="solid"/>
              <a:miter/>
            </a:ln>
          </p:spPr>
          <p:txBody>
            <a:bodyPr rtlCol="0" anchor="ctr"/>
            <a:lstStyle/>
            <a:p>
              <a:endParaRPr lang="en-GB" noProof="0" dirty="0"/>
            </a:p>
          </p:txBody>
        </p:sp>
        <p:sp>
          <p:nvSpPr>
            <p:cNvPr id="220" name="Freeform 219">
              <a:extLst>
                <a:ext uri="{FF2B5EF4-FFF2-40B4-BE49-F238E27FC236}">
                  <a16:creationId xmlns:a16="http://schemas.microsoft.com/office/drawing/2014/main" id="{D7372099-9352-B5B9-6489-C522CD155DB3}"/>
                </a:ext>
              </a:extLst>
            </p:cNvPr>
            <p:cNvSpPr/>
            <p:nvPr/>
          </p:nvSpPr>
          <p:spPr>
            <a:xfrm>
              <a:off x="-1197310" y="3478443"/>
              <a:ext cx="288810" cy="242197"/>
            </a:xfrm>
            <a:custGeom>
              <a:avLst/>
              <a:gdLst>
                <a:gd name="connsiteX0" fmla="*/ 185259 w 288810"/>
                <a:gd name="connsiteY0" fmla="*/ 2716 h 242197"/>
                <a:gd name="connsiteX1" fmla="*/ 69979 w 288810"/>
                <a:gd name="connsiteY1" fmla="*/ 40108 h 242197"/>
                <a:gd name="connsiteX2" fmla="*/ 0 w 288810"/>
                <a:gd name="connsiteY2" fmla="*/ 138328 h 242197"/>
                <a:gd name="connsiteX3" fmla="*/ 103817 w 288810"/>
                <a:gd name="connsiteY3" fmla="*/ 242197 h 242197"/>
                <a:gd name="connsiteX4" fmla="*/ 138083 w 288810"/>
                <a:gd name="connsiteY4" fmla="*/ 236401 h 242197"/>
                <a:gd name="connsiteX5" fmla="*/ 255487 w 288810"/>
                <a:gd name="connsiteY5" fmla="*/ 186658 h 242197"/>
                <a:gd name="connsiteX6" fmla="*/ 279114 w 288810"/>
                <a:gd name="connsiteY6" fmla="*/ 72245 h 242197"/>
                <a:gd name="connsiteX7" fmla="*/ 185259 w 288810"/>
                <a:gd name="connsiteY7" fmla="*/ 2716 h 242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8810" h="242197">
                  <a:moveTo>
                    <a:pt x="185259" y="2716"/>
                  </a:moveTo>
                  <a:lnTo>
                    <a:pt x="69979" y="40108"/>
                  </a:lnTo>
                  <a:cubicBezTo>
                    <a:pt x="29275" y="54154"/>
                    <a:pt x="0" y="92845"/>
                    <a:pt x="0" y="138328"/>
                  </a:cubicBezTo>
                  <a:cubicBezTo>
                    <a:pt x="0" y="195664"/>
                    <a:pt x="46510" y="242197"/>
                    <a:pt x="103817" y="242197"/>
                  </a:cubicBezTo>
                  <a:cubicBezTo>
                    <a:pt x="115822" y="242197"/>
                    <a:pt x="127365" y="240152"/>
                    <a:pt x="138083" y="236401"/>
                  </a:cubicBezTo>
                  <a:lnTo>
                    <a:pt x="255487" y="186658"/>
                  </a:lnTo>
                  <a:cubicBezTo>
                    <a:pt x="287913" y="174273"/>
                    <a:pt x="298495" y="123005"/>
                    <a:pt x="279114" y="72245"/>
                  </a:cubicBezTo>
                  <a:cubicBezTo>
                    <a:pt x="259734" y="21474"/>
                    <a:pt x="217685" y="-9669"/>
                    <a:pt x="185259" y="2716"/>
                  </a:cubicBezTo>
                  <a:close/>
                </a:path>
              </a:pathLst>
            </a:custGeom>
            <a:solidFill>
              <a:srgbClr val="F15A24"/>
            </a:solidFill>
            <a:ln w="1128" cap="flat">
              <a:noFill/>
              <a:prstDash val="solid"/>
              <a:miter/>
            </a:ln>
          </p:spPr>
          <p:txBody>
            <a:bodyPr rtlCol="0" anchor="ctr"/>
            <a:lstStyle/>
            <a:p>
              <a:endParaRPr lang="en-GB" noProof="0" dirty="0"/>
            </a:p>
          </p:txBody>
        </p:sp>
        <p:sp>
          <p:nvSpPr>
            <p:cNvPr id="221" name="Freeform 220">
              <a:extLst>
                <a:ext uri="{FF2B5EF4-FFF2-40B4-BE49-F238E27FC236}">
                  <a16:creationId xmlns:a16="http://schemas.microsoft.com/office/drawing/2014/main" id="{2626A532-0E71-8C08-8B89-8BCD4B6AC2FF}"/>
                </a:ext>
              </a:extLst>
            </p:cNvPr>
            <p:cNvSpPr/>
            <p:nvPr/>
          </p:nvSpPr>
          <p:spPr>
            <a:xfrm>
              <a:off x="-1156245" y="3490109"/>
              <a:ext cx="217346" cy="127848"/>
            </a:xfrm>
            <a:custGeom>
              <a:avLst/>
              <a:gdLst>
                <a:gd name="connsiteX0" fmla="*/ 193357 w 217346"/>
                <a:gd name="connsiteY0" fmla="*/ 0 h 127848"/>
                <a:gd name="connsiteX1" fmla="*/ 43460 w 217346"/>
                <a:gd name="connsiteY1" fmla="*/ 51788 h 127848"/>
                <a:gd name="connsiteX2" fmla="*/ 0 w 217346"/>
                <a:gd name="connsiteY2" fmla="*/ 127848 h 127848"/>
                <a:gd name="connsiteX3" fmla="*/ 68906 w 217346"/>
                <a:gd name="connsiteY3" fmla="*/ 74829 h 127848"/>
                <a:gd name="connsiteX4" fmla="*/ 217346 w 217346"/>
                <a:gd name="connsiteY4" fmla="*/ 23335 h 127848"/>
                <a:gd name="connsiteX5" fmla="*/ 193357 w 217346"/>
                <a:gd name="connsiteY5" fmla="*/ 0 h 127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346" h="127848">
                  <a:moveTo>
                    <a:pt x="193357" y="0"/>
                  </a:moveTo>
                  <a:lnTo>
                    <a:pt x="43460" y="51788"/>
                  </a:lnTo>
                  <a:cubicBezTo>
                    <a:pt x="19336" y="63845"/>
                    <a:pt x="4009" y="88513"/>
                    <a:pt x="0" y="127848"/>
                  </a:cubicBezTo>
                  <a:cubicBezTo>
                    <a:pt x="18003" y="104514"/>
                    <a:pt x="43630" y="83496"/>
                    <a:pt x="68906" y="74829"/>
                  </a:cubicBezTo>
                  <a:lnTo>
                    <a:pt x="217346" y="23335"/>
                  </a:lnTo>
                  <a:cubicBezTo>
                    <a:pt x="211293" y="15266"/>
                    <a:pt x="203454" y="6950"/>
                    <a:pt x="193357" y="0"/>
                  </a:cubicBezTo>
                  <a:close/>
                </a:path>
              </a:pathLst>
            </a:custGeom>
            <a:solidFill>
              <a:schemeClr val="accent1">
                <a:lumMod val="20000"/>
                <a:lumOff val="80000"/>
              </a:schemeClr>
            </a:solidFill>
            <a:ln w="1128" cap="flat">
              <a:noFill/>
              <a:prstDash val="solid"/>
              <a:miter/>
            </a:ln>
          </p:spPr>
          <p:txBody>
            <a:bodyPr rtlCol="0" anchor="ctr"/>
            <a:lstStyle/>
            <a:p>
              <a:endParaRPr lang="en-GB" noProof="0" dirty="0"/>
            </a:p>
          </p:txBody>
        </p:sp>
      </p:grpSp>
      <p:sp>
        <p:nvSpPr>
          <p:cNvPr id="153" name="Freeform 152">
            <a:extLst>
              <a:ext uri="{FF2B5EF4-FFF2-40B4-BE49-F238E27FC236}">
                <a16:creationId xmlns:a16="http://schemas.microsoft.com/office/drawing/2014/main" id="{11629E6D-44F0-6B78-D241-A63995BAD109}"/>
              </a:ext>
            </a:extLst>
          </p:cNvPr>
          <p:cNvSpPr/>
          <p:nvPr/>
        </p:nvSpPr>
        <p:spPr>
          <a:xfrm>
            <a:off x="766800" y="3287105"/>
            <a:ext cx="3166179" cy="685242"/>
          </a:xfrm>
          <a:custGeom>
            <a:avLst/>
            <a:gdLst>
              <a:gd name="connsiteX0" fmla="*/ 0 w 1060620"/>
              <a:gd name="connsiteY0" fmla="*/ 0 h 685242"/>
              <a:gd name="connsiteX1" fmla="*/ 1060620 w 1060620"/>
              <a:gd name="connsiteY1" fmla="*/ 0 h 685242"/>
              <a:gd name="connsiteX2" fmla="*/ 1060620 w 1060620"/>
              <a:gd name="connsiteY2" fmla="*/ 685243 h 685242"/>
              <a:gd name="connsiteX3" fmla="*/ 0 w 1060620"/>
              <a:gd name="connsiteY3" fmla="*/ 685243 h 685242"/>
            </a:gdLst>
            <a:ahLst/>
            <a:cxnLst>
              <a:cxn ang="0">
                <a:pos x="connsiteX0" y="connsiteY0"/>
              </a:cxn>
              <a:cxn ang="0">
                <a:pos x="connsiteX1" y="connsiteY1"/>
              </a:cxn>
              <a:cxn ang="0">
                <a:pos x="connsiteX2" y="connsiteY2"/>
              </a:cxn>
              <a:cxn ang="0">
                <a:pos x="connsiteX3" y="connsiteY3"/>
              </a:cxn>
            </a:cxnLst>
            <a:rect l="l" t="t" r="r" b="b"/>
            <a:pathLst>
              <a:path w="1060620" h="685242">
                <a:moveTo>
                  <a:pt x="0" y="0"/>
                </a:moveTo>
                <a:lnTo>
                  <a:pt x="1060620" y="0"/>
                </a:lnTo>
                <a:lnTo>
                  <a:pt x="1060620" y="685243"/>
                </a:lnTo>
                <a:lnTo>
                  <a:pt x="0" y="685243"/>
                </a:lnTo>
                <a:close/>
              </a:path>
            </a:pathLst>
          </a:custGeom>
          <a:solidFill>
            <a:srgbClr val="92D050">
              <a:alpha val="30000"/>
            </a:srgbClr>
          </a:solidFill>
          <a:ln w="0" cap="flat">
            <a:noFill/>
            <a:prstDash val="solid"/>
            <a:miter/>
          </a:ln>
        </p:spPr>
        <p:txBody>
          <a:bodyPr rtlCol="0" anchor="ctr"/>
          <a:lstStyle/>
          <a:p>
            <a:endParaRPr lang="en-GB" noProof="0" dirty="0"/>
          </a:p>
        </p:txBody>
      </p:sp>
      <p:sp>
        <p:nvSpPr>
          <p:cNvPr id="154" name="TextBox 153">
            <a:extLst>
              <a:ext uri="{FF2B5EF4-FFF2-40B4-BE49-F238E27FC236}">
                <a16:creationId xmlns:a16="http://schemas.microsoft.com/office/drawing/2014/main" id="{9CA04B47-C0B8-7E40-F0F7-FBF40CC86986}"/>
              </a:ext>
            </a:extLst>
          </p:cNvPr>
          <p:cNvSpPr txBox="1"/>
          <p:nvPr/>
        </p:nvSpPr>
        <p:spPr>
          <a:xfrm>
            <a:off x="1794980" y="3472022"/>
            <a:ext cx="1211613" cy="307777"/>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    Topical</a:t>
            </a:r>
          </a:p>
          <a:p>
            <a:pPr algn="ctr"/>
            <a:r>
              <a:rPr lang="en-GB" sz="1000" noProof="0" dirty="0">
                <a:latin typeface="Arial" panose="020B0604020202020204" pitchFamily="34" charset="0"/>
                <a:ea typeface="Aileron" charset="0"/>
                <a:cs typeface="Arial" panose="020B0604020202020204" pitchFamily="34" charset="0"/>
              </a:rPr>
              <a:t>       azelaic acid</a:t>
            </a:r>
          </a:p>
        </p:txBody>
      </p:sp>
      <p:grpSp>
        <p:nvGrpSpPr>
          <p:cNvPr id="155" name="Group 154">
            <a:extLst>
              <a:ext uri="{FF2B5EF4-FFF2-40B4-BE49-F238E27FC236}">
                <a16:creationId xmlns:a16="http://schemas.microsoft.com/office/drawing/2014/main" id="{0AFB5E89-05CE-7269-C198-6AC814310AF5}"/>
              </a:ext>
            </a:extLst>
          </p:cNvPr>
          <p:cNvGrpSpPr/>
          <p:nvPr/>
        </p:nvGrpSpPr>
        <p:grpSpPr>
          <a:xfrm rot="12103949">
            <a:off x="1804087" y="3430541"/>
            <a:ext cx="239164" cy="433963"/>
            <a:chOff x="10798412" y="3360114"/>
            <a:chExt cx="530870" cy="963263"/>
          </a:xfrm>
        </p:grpSpPr>
        <p:sp>
          <p:nvSpPr>
            <p:cNvPr id="156" name="Freeform 155">
              <a:extLst>
                <a:ext uri="{FF2B5EF4-FFF2-40B4-BE49-F238E27FC236}">
                  <a16:creationId xmlns:a16="http://schemas.microsoft.com/office/drawing/2014/main" id="{0968BB32-3124-18B9-0159-9CFFF209C424}"/>
                </a:ext>
              </a:extLst>
            </p:cNvPr>
            <p:cNvSpPr/>
            <p:nvPr/>
          </p:nvSpPr>
          <p:spPr>
            <a:xfrm>
              <a:off x="10937413" y="3360114"/>
              <a:ext cx="252868" cy="165639"/>
            </a:xfrm>
            <a:custGeom>
              <a:avLst/>
              <a:gdLst>
                <a:gd name="connsiteX0" fmla="*/ 0 w 252868"/>
                <a:gd name="connsiteY0" fmla="*/ 0 h 165639"/>
                <a:gd name="connsiteX1" fmla="*/ 252868 w 252868"/>
                <a:gd name="connsiteY1" fmla="*/ 0 h 165639"/>
                <a:gd name="connsiteX2" fmla="*/ 252868 w 252868"/>
                <a:gd name="connsiteY2" fmla="*/ 165640 h 165639"/>
                <a:gd name="connsiteX3" fmla="*/ 0 w 252868"/>
                <a:gd name="connsiteY3" fmla="*/ 165640 h 165639"/>
              </a:gdLst>
              <a:ahLst/>
              <a:cxnLst>
                <a:cxn ang="0">
                  <a:pos x="connsiteX0" y="connsiteY0"/>
                </a:cxn>
                <a:cxn ang="0">
                  <a:pos x="connsiteX1" y="connsiteY1"/>
                </a:cxn>
                <a:cxn ang="0">
                  <a:pos x="connsiteX2" y="connsiteY2"/>
                </a:cxn>
                <a:cxn ang="0">
                  <a:pos x="connsiteX3" y="connsiteY3"/>
                </a:cxn>
              </a:cxnLst>
              <a:rect l="l" t="t" r="r" b="b"/>
              <a:pathLst>
                <a:path w="252868" h="165639">
                  <a:moveTo>
                    <a:pt x="0" y="0"/>
                  </a:moveTo>
                  <a:lnTo>
                    <a:pt x="252868" y="0"/>
                  </a:lnTo>
                  <a:lnTo>
                    <a:pt x="252868" y="165640"/>
                  </a:lnTo>
                  <a:lnTo>
                    <a:pt x="0" y="165640"/>
                  </a:lnTo>
                  <a:close/>
                </a:path>
              </a:pathLst>
            </a:custGeom>
            <a:solidFill>
              <a:srgbClr val="00B050"/>
            </a:solidFill>
            <a:ln w="0" cap="flat">
              <a:noFill/>
              <a:prstDash val="solid"/>
              <a:miter/>
            </a:ln>
          </p:spPr>
          <p:txBody>
            <a:bodyPr rtlCol="0" anchor="ctr"/>
            <a:lstStyle/>
            <a:p>
              <a:endParaRPr lang="en-GB" noProof="0" dirty="0"/>
            </a:p>
          </p:txBody>
        </p:sp>
        <p:sp>
          <p:nvSpPr>
            <p:cNvPr id="157" name="Freeform 156">
              <a:extLst>
                <a:ext uri="{FF2B5EF4-FFF2-40B4-BE49-F238E27FC236}">
                  <a16:creationId xmlns:a16="http://schemas.microsoft.com/office/drawing/2014/main" id="{DFB65402-B4D0-1A18-2B42-0DDAA975BBA8}"/>
                </a:ext>
              </a:extLst>
            </p:cNvPr>
            <p:cNvSpPr/>
            <p:nvPr/>
          </p:nvSpPr>
          <p:spPr>
            <a:xfrm>
              <a:off x="11066513" y="3360114"/>
              <a:ext cx="123768" cy="165639"/>
            </a:xfrm>
            <a:custGeom>
              <a:avLst/>
              <a:gdLst>
                <a:gd name="connsiteX0" fmla="*/ 0 w 123768"/>
                <a:gd name="connsiteY0" fmla="*/ 0 h 165639"/>
                <a:gd name="connsiteX1" fmla="*/ 123769 w 123768"/>
                <a:gd name="connsiteY1" fmla="*/ 0 h 165639"/>
                <a:gd name="connsiteX2" fmla="*/ 123769 w 123768"/>
                <a:gd name="connsiteY2" fmla="*/ 165640 h 165639"/>
                <a:gd name="connsiteX3" fmla="*/ 0 w 123768"/>
                <a:gd name="connsiteY3" fmla="*/ 165640 h 165639"/>
              </a:gdLst>
              <a:ahLst/>
              <a:cxnLst>
                <a:cxn ang="0">
                  <a:pos x="connsiteX0" y="connsiteY0"/>
                </a:cxn>
                <a:cxn ang="0">
                  <a:pos x="connsiteX1" y="connsiteY1"/>
                </a:cxn>
                <a:cxn ang="0">
                  <a:pos x="connsiteX2" y="connsiteY2"/>
                </a:cxn>
                <a:cxn ang="0">
                  <a:pos x="connsiteX3" y="connsiteY3"/>
                </a:cxn>
              </a:cxnLst>
              <a:rect l="l" t="t" r="r" b="b"/>
              <a:pathLst>
                <a:path w="123768" h="165639">
                  <a:moveTo>
                    <a:pt x="0" y="0"/>
                  </a:moveTo>
                  <a:lnTo>
                    <a:pt x="123769" y="0"/>
                  </a:lnTo>
                  <a:lnTo>
                    <a:pt x="123769" y="165640"/>
                  </a:lnTo>
                  <a:lnTo>
                    <a:pt x="0" y="165640"/>
                  </a:lnTo>
                  <a:close/>
                </a:path>
              </a:pathLst>
            </a:custGeom>
            <a:solidFill>
              <a:srgbClr val="00B050"/>
            </a:solidFill>
            <a:ln w="0" cap="flat">
              <a:noFill/>
              <a:prstDash val="solid"/>
              <a:miter/>
            </a:ln>
          </p:spPr>
          <p:txBody>
            <a:bodyPr rtlCol="0" anchor="ctr"/>
            <a:lstStyle/>
            <a:p>
              <a:endParaRPr lang="en-GB" noProof="0" dirty="0"/>
            </a:p>
          </p:txBody>
        </p:sp>
        <p:sp>
          <p:nvSpPr>
            <p:cNvPr id="158" name="Freeform 157">
              <a:extLst>
                <a:ext uri="{FF2B5EF4-FFF2-40B4-BE49-F238E27FC236}">
                  <a16:creationId xmlns:a16="http://schemas.microsoft.com/office/drawing/2014/main" id="{224534BE-61A3-DECC-E258-619FD3AC7986}"/>
                </a:ext>
              </a:extLst>
            </p:cNvPr>
            <p:cNvSpPr/>
            <p:nvPr/>
          </p:nvSpPr>
          <p:spPr>
            <a:xfrm>
              <a:off x="10810598" y="3524706"/>
              <a:ext cx="506403" cy="714851"/>
            </a:xfrm>
            <a:custGeom>
              <a:avLst/>
              <a:gdLst>
                <a:gd name="connsiteX0" fmla="*/ 506404 w 506403"/>
                <a:gd name="connsiteY0" fmla="*/ 714851 h 714851"/>
                <a:gd name="connsiteX1" fmla="*/ 0 w 506403"/>
                <a:gd name="connsiteY1" fmla="*/ 714851 h 714851"/>
                <a:gd name="connsiteX2" fmla="*/ 97967 w 506403"/>
                <a:gd name="connsiteY2" fmla="*/ 0 h 714851"/>
                <a:gd name="connsiteX3" fmla="*/ 408436 w 506403"/>
                <a:gd name="connsiteY3" fmla="*/ 0 h 714851"/>
                <a:gd name="connsiteX4" fmla="*/ 506404 w 506403"/>
                <a:gd name="connsiteY4" fmla="*/ 714851 h 714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403" h="714851">
                  <a:moveTo>
                    <a:pt x="506404" y="714851"/>
                  </a:moveTo>
                  <a:lnTo>
                    <a:pt x="0" y="714851"/>
                  </a:lnTo>
                  <a:lnTo>
                    <a:pt x="97967" y="0"/>
                  </a:lnTo>
                  <a:lnTo>
                    <a:pt x="408436" y="0"/>
                  </a:lnTo>
                  <a:lnTo>
                    <a:pt x="506404" y="714851"/>
                  </a:lnTo>
                  <a:close/>
                </a:path>
              </a:pathLst>
            </a:custGeom>
            <a:solidFill>
              <a:srgbClr val="CCCCCC"/>
            </a:solidFill>
            <a:ln w="0" cap="flat">
              <a:noFill/>
              <a:prstDash val="solid"/>
              <a:miter/>
            </a:ln>
          </p:spPr>
          <p:txBody>
            <a:bodyPr rtlCol="0" anchor="ctr"/>
            <a:lstStyle/>
            <a:p>
              <a:endParaRPr lang="en-GB" noProof="0" dirty="0"/>
            </a:p>
          </p:txBody>
        </p:sp>
        <p:sp>
          <p:nvSpPr>
            <p:cNvPr id="159" name="Freeform 158">
              <a:extLst>
                <a:ext uri="{FF2B5EF4-FFF2-40B4-BE49-F238E27FC236}">
                  <a16:creationId xmlns:a16="http://schemas.microsoft.com/office/drawing/2014/main" id="{0EA3CCB9-50EA-A14F-E442-287EBF6B2191}"/>
                </a:ext>
              </a:extLst>
            </p:cNvPr>
            <p:cNvSpPr/>
            <p:nvPr/>
          </p:nvSpPr>
          <p:spPr>
            <a:xfrm>
              <a:off x="10941126" y="3642911"/>
              <a:ext cx="245442" cy="495681"/>
            </a:xfrm>
            <a:custGeom>
              <a:avLst/>
              <a:gdLst>
                <a:gd name="connsiteX0" fmla="*/ 245443 w 245442"/>
                <a:gd name="connsiteY0" fmla="*/ 247841 h 495681"/>
                <a:gd name="connsiteX1" fmla="*/ 122721 w 245442"/>
                <a:gd name="connsiteY1" fmla="*/ 495681 h 495681"/>
                <a:gd name="connsiteX2" fmla="*/ 0 w 245442"/>
                <a:gd name="connsiteY2" fmla="*/ 247841 h 495681"/>
                <a:gd name="connsiteX3" fmla="*/ 122721 w 245442"/>
                <a:gd name="connsiteY3" fmla="*/ 0 h 495681"/>
                <a:gd name="connsiteX4" fmla="*/ 245443 w 245442"/>
                <a:gd name="connsiteY4" fmla="*/ 247841 h 495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442" h="495681">
                  <a:moveTo>
                    <a:pt x="245443" y="247841"/>
                  </a:moveTo>
                  <a:cubicBezTo>
                    <a:pt x="245443" y="384719"/>
                    <a:pt x="190498" y="495681"/>
                    <a:pt x="122721" y="495681"/>
                  </a:cubicBezTo>
                  <a:cubicBezTo>
                    <a:pt x="54944" y="495681"/>
                    <a:pt x="0" y="384719"/>
                    <a:pt x="0" y="247841"/>
                  </a:cubicBezTo>
                  <a:cubicBezTo>
                    <a:pt x="0" y="110962"/>
                    <a:pt x="54944" y="0"/>
                    <a:pt x="122721" y="0"/>
                  </a:cubicBezTo>
                  <a:cubicBezTo>
                    <a:pt x="190498" y="0"/>
                    <a:pt x="245443" y="110962"/>
                    <a:pt x="245443" y="247841"/>
                  </a:cubicBezTo>
                  <a:close/>
                </a:path>
              </a:pathLst>
            </a:custGeom>
            <a:gradFill>
              <a:gsLst>
                <a:gs pos="0">
                  <a:srgbClr val="FFFFFF">
                    <a:alpha val="0"/>
                  </a:srgbClr>
                </a:gs>
                <a:gs pos="6000">
                  <a:srgbClr val="FFFFFF">
                    <a:alpha val="13725"/>
                  </a:srgbClr>
                </a:gs>
                <a:gs pos="16000">
                  <a:srgbClr val="FFFFFF">
                    <a:alpha val="33725"/>
                  </a:srgbClr>
                </a:gs>
                <a:gs pos="26000">
                  <a:srgbClr val="FFFFFF">
                    <a:alpha val="51765"/>
                  </a:srgbClr>
                </a:gs>
                <a:gs pos="37000">
                  <a:srgbClr val="FFFFFF">
                    <a:alpha val="66667"/>
                  </a:srgbClr>
                </a:gs>
                <a:gs pos="48000">
                  <a:srgbClr val="FFFFFF">
                    <a:alpha val="78824"/>
                  </a:srgbClr>
                </a:gs>
                <a:gs pos="59000">
                  <a:srgbClr val="FFFFFF">
                    <a:alpha val="87843"/>
                  </a:srgbClr>
                </a:gs>
                <a:gs pos="71000">
                  <a:srgbClr val="FFFFFF">
                    <a:alpha val="94902"/>
                  </a:srgbClr>
                </a:gs>
                <a:gs pos="84000">
                  <a:srgbClr val="FFFFFF">
                    <a:alpha val="98824"/>
                  </a:srgbClr>
                </a:gs>
                <a:gs pos="100000">
                  <a:srgbClr val="FFFFFF"/>
                </a:gs>
              </a:gsLst>
              <a:lin ang="0" scaled="1"/>
            </a:gradFill>
            <a:ln w="0" cap="flat">
              <a:noFill/>
              <a:prstDash val="solid"/>
              <a:miter/>
            </a:ln>
          </p:spPr>
          <p:txBody>
            <a:bodyPr rtlCol="0" anchor="ctr"/>
            <a:lstStyle/>
            <a:p>
              <a:endParaRPr lang="en-GB" noProof="0" dirty="0"/>
            </a:p>
          </p:txBody>
        </p:sp>
        <p:sp>
          <p:nvSpPr>
            <p:cNvPr id="160" name="Freeform 159">
              <a:extLst>
                <a:ext uri="{FF2B5EF4-FFF2-40B4-BE49-F238E27FC236}">
                  <a16:creationId xmlns:a16="http://schemas.microsoft.com/office/drawing/2014/main" id="{767EAE74-F102-055D-DE2A-F6EDB7019567}"/>
                </a:ext>
              </a:extLst>
            </p:cNvPr>
            <p:cNvSpPr/>
            <p:nvPr/>
          </p:nvSpPr>
          <p:spPr>
            <a:xfrm>
              <a:off x="11066513" y="4239557"/>
              <a:ext cx="262769" cy="83820"/>
            </a:xfrm>
            <a:custGeom>
              <a:avLst/>
              <a:gdLst>
                <a:gd name="connsiteX0" fmla="*/ 0 w 262769"/>
                <a:gd name="connsiteY0" fmla="*/ 83820 h 83820"/>
                <a:gd name="connsiteX1" fmla="*/ 262770 w 262769"/>
                <a:gd name="connsiteY1" fmla="*/ 83820 h 83820"/>
                <a:gd name="connsiteX2" fmla="*/ 250679 w 262769"/>
                <a:gd name="connsiteY2" fmla="*/ 0 h 83820"/>
                <a:gd name="connsiteX3" fmla="*/ 0 w 262769"/>
                <a:gd name="connsiteY3" fmla="*/ 0 h 83820"/>
                <a:gd name="connsiteX4" fmla="*/ 0 w 262769"/>
                <a:gd name="connsiteY4" fmla="*/ 83820 h 83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769" h="83820">
                  <a:moveTo>
                    <a:pt x="0" y="83820"/>
                  </a:moveTo>
                  <a:lnTo>
                    <a:pt x="262770" y="83820"/>
                  </a:lnTo>
                  <a:lnTo>
                    <a:pt x="250679" y="0"/>
                  </a:lnTo>
                  <a:lnTo>
                    <a:pt x="0" y="0"/>
                  </a:lnTo>
                  <a:lnTo>
                    <a:pt x="0" y="83820"/>
                  </a:lnTo>
                  <a:close/>
                </a:path>
              </a:pathLst>
            </a:custGeom>
            <a:solidFill>
              <a:srgbClr val="00B050"/>
            </a:solidFill>
            <a:ln w="0" cap="flat">
              <a:noFill/>
              <a:prstDash val="solid"/>
              <a:miter/>
            </a:ln>
          </p:spPr>
          <p:txBody>
            <a:bodyPr rtlCol="0" anchor="ctr"/>
            <a:lstStyle/>
            <a:p>
              <a:endParaRPr lang="en-GB" noProof="0" dirty="0"/>
            </a:p>
          </p:txBody>
        </p:sp>
        <p:sp>
          <p:nvSpPr>
            <p:cNvPr id="161" name="Freeform 160">
              <a:extLst>
                <a:ext uri="{FF2B5EF4-FFF2-40B4-BE49-F238E27FC236}">
                  <a16:creationId xmlns:a16="http://schemas.microsoft.com/office/drawing/2014/main" id="{4AEFEC55-31C4-5861-CB8E-DFC6EC85A081}"/>
                </a:ext>
              </a:extLst>
            </p:cNvPr>
            <p:cNvSpPr/>
            <p:nvPr/>
          </p:nvSpPr>
          <p:spPr>
            <a:xfrm>
              <a:off x="10798412" y="4239557"/>
              <a:ext cx="268101" cy="83820"/>
            </a:xfrm>
            <a:custGeom>
              <a:avLst/>
              <a:gdLst>
                <a:gd name="connsiteX0" fmla="*/ 268102 w 268101"/>
                <a:gd name="connsiteY0" fmla="*/ 0 h 83820"/>
                <a:gd name="connsiteX1" fmla="*/ 11996 w 268101"/>
                <a:gd name="connsiteY1" fmla="*/ 0 h 83820"/>
                <a:gd name="connsiteX2" fmla="*/ 0 w 268101"/>
                <a:gd name="connsiteY2" fmla="*/ 83820 h 83820"/>
                <a:gd name="connsiteX3" fmla="*/ 268102 w 268101"/>
                <a:gd name="connsiteY3" fmla="*/ 83820 h 83820"/>
                <a:gd name="connsiteX4" fmla="*/ 268102 w 268101"/>
                <a:gd name="connsiteY4" fmla="*/ 0 h 83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101" h="83820">
                  <a:moveTo>
                    <a:pt x="268102" y="0"/>
                  </a:moveTo>
                  <a:lnTo>
                    <a:pt x="11996" y="0"/>
                  </a:lnTo>
                  <a:lnTo>
                    <a:pt x="0" y="83820"/>
                  </a:lnTo>
                  <a:lnTo>
                    <a:pt x="268102" y="83820"/>
                  </a:lnTo>
                  <a:lnTo>
                    <a:pt x="268102" y="0"/>
                  </a:lnTo>
                  <a:close/>
                </a:path>
              </a:pathLst>
            </a:custGeom>
            <a:solidFill>
              <a:srgbClr val="00B050"/>
            </a:solidFill>
            <a:ln w="0" cap="flat">
              <a:noFill/>
              <a:prstDash val="solid"/>
              <a:miter/>
            </a:ln>
          </p:spPr>
          <p:txBody>
            <a:bodyPr rtlCol="0" anchor="ctr"/>
            <a:lstStyle/>
            <a:p>
              <a:endParaRPr lang="en-GB" noProof="0" dirty="0"/>
            </a:p>
          </p:txBody>
        </p:sp>
      </p:grpSp>
      <p:sp>
        <p:nvSpPr>
          <p:cNvPr id="2" name="TextBox 1">
            <a:extLst>
              <a:ext uri="{FF2B5EF4-FFF2-40B4-BE49-F238E27FC236}">
                <a16:creationId xmlns:a16="http://schemas.microsoft.com/office/drawing/2014/main" id="{6CD0562A-8CBC-A059-65DC-1AE2577768CB}"/>
              </a:ext>
            </a:extLst>
          </p:cNvPr>
          <p:cNvSpPr txBox="1"/>
          <p:nvPr/>
        </p:nvSpPr>
        <p:spPr>
          <a:xfrm>
            <a:off x="571997" y="1052736"/>
            <a:ext cx="5275803" cy="535531"/>
          </a:xfrm>
          <a:prstGeom prst="rect">
            <a:avLst/>
          </a:prstGeom>
          <a:noFill/>
        </p:spPr>
        <p:txBody>
          <a:bodyPr wrap="none" rtlCol="0">
            <a:spAutoFit/>
          </a:bodyPr>
          <a:lstStyle/>
          <a:p>
            <a:pPr>
              <a:lnSpc>
                <a:spcPct val="80000"/>
              </a:lnSpc>
            </a:pPr>
            <a:r>
              <a:rPr lang="en-GB" b="1" noProof="0" dirty="0">
                <a:solidFill>
                  <a:schemeClr val="tx2"/>
                </a:solidFill>
                <a:latin typeface="Arial" panose="020B0604020202020204" pitchFamily="34" charset="0"/>
                <a:ea typeface="Aileron" charset="0"/>
                <a:cs typeface="Arial" panose="020B0604020202020204" pitchFamily="34" charset="0"/>
              </a:rPr>
              <a:t>Therapy options (part 2)</a:t>
            </a:r>
          </a:p>
          <a:p>
            <a:pPr>
              <a:lnSpc>
                <a:spcPct val="80000"/>
              </a:lnSpc>
            </a:pPr>
            <a:r>
              <a:rPr lang="en-GB" noProof="0" dirty="0">
                <a:solidFill>
                  <a:schemeClr val="tx2"/>
                </a:solidFill>
                <a:latin typeface="Arial" panose="020B0604020202020204" pitchFamily="34" charset="0"/>
                <a:ea typeface="Aileron" charset="0"/>
                <a:cs typeface="Arial" panose="020B0604020202020204" pitchFamily="34" charset="0"/>
              </a:rPr>
              <a:t>Combined use of separate topical and oral agents</a:t>
            </a:r>
          </a:p>
        </p:txBody>
      </p:sp>
      <p:sp>
        <p:nvSpPr>
          <p:cNvPr id="5" name="TextBox 4">
            <a:extLst>
              <a:ext uri="{FF2B5EF4-FFF2-40B4-BE49-F238E27FC236}">
                <a16:creationId xmlns:a16="http://schemas.microsoft.com/office/drawing/2014/main" id="{97D6CBF0-9F02-2E27-3C7E-766DCAF57F73}"/>
              </a:ext>
            </a:extLst>
          </p:cNvPr>
          <p:cNvSpPr txBox="1"/>
          <p:nvPr/>
        </p:nvSpPr>
        <p:spPr>
          <a:xfrm>
            <a:off x="571997" y="4571836"/>
            <a:ext cx="2481705" cy="369332"/>
          </a:xfrm>
          <a:prstGeom prst="rect">
            <a:avLst/>
          </a:prstGeom>
          <a:noFill/>
        </p:spPr>
        <p:txBody>
          <a:bodyPr wrap="none" rtlCol="0">
            <a:spAutoFit/>
          </a:bodyPr>
          <a:lstStyle/>
          <a:p>
            <a:r>
              <a:rPr lang="en-GB" noProof="0" dirty="0">
                <a:solidFill>
                  <a:schemeClr val="tx2"/>
                </a:solidFill>
                <a:latin typeface="Aileron" charset="0"/>
                <a:ea typeface="Aileron" charset="0"/>
                <a:cs typeface="Aileron" charset="0"/>
              </a:rPr>
              <a:t>Topical benzoyl peroxide</a:t>
            </a:r>
          </a:p>
        </p:txBody>
      </p:sp>
      <p:sp>
        <p:nvSpPr>
          <p:cNvPr id="6" name="Rounded Rectangle 99">
            <a:extLst>
              <a:ext uri="{FF2B5EF4-FFF2-40B4-BE49-F238E27FC236}">
                <a16:creationId xmlns:a16="http://schemas.microsoft.com/office/drawing/2014/main" id="{6683D094-A14A-6B16-8C42-8EEB3829C624}"/>
              </a:ext>
            </a:extLst>
          </p:cNvPr>
          <p:cNvSpPr/>
          <p:nvPr/>
        </p:nvSpPr>
        <p:spPr>
          <a:xfrm>
            <a:off x="6806262" y="2223203"/>
            <a:ext cx="1006971" cy="175518"/>
          </a:xfrm>
          <a:prstGeom prst="roundRect">
            <a:avLst>
              <a:gd name="adj" fmla="val 50000"/>
            </a:avLst>
          </a:prstGeom>
          <a:gradFill>
            <a:gsLst>
              <a:gs pos="0">
                <a:schemeClr val="tx2"/>
              </a:gs>
              <a:gs pos="50000">
                <a:srgbClr val="FBAE17"/>
              </a:gs>
              <a:gs pos="100000">
                <a:srgbClr val="F15A24"/>
              </a:gs>
            </a:gsLst>
            <a:lin ang="0" scaled="1"/>
          </a:gradFill>
          <a:ln w="12700">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GB" sz="950" noProof="0" dirty="0">
                <a:latin typeface="Arial" panose="020B0604020202020204" pitchFamily="34" charset="0"/>
                <a:cs typeface="Arial" panose="020B0604020202020204" pitchFamily="34" charset="0"/>
              </a:rPr>
              <a:t>Photosensitivity</a:t>
            </a:r>
          </a:p>
        </p:txBody>
      </p:sp>
    </p:spTree>
    <p:extLst>
      <p:ext uri="{BB962C8B-B14F-4D97-AF65-F5344CB8AC3E}">
        <p14:creationId xmlns:p14="http://schemas.microsoft.com/office/powerpoint/2010/main" val="3297840769"/>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E7A844-3495-EF66-BA40-72603BF9245E}"/>
            </a:ext>
          </a:extLst>
        </p:cNvPr>
        <p:cNvGrpSpPr/>
        <p:nvPr/>
      </p:nvGrpSpPr>
      <p:grpSpPr>
        <a:xfrm>
          <a:off x="0" y="0"/>
          <a:ext cx="0" cy="0"/>
          <a:chOff x="0" y="0"/>
          <a:chExt cx="0" cy="0"/>
        </a:xfrm>
      </p:grpSpPr>
      <p:sp>
        <p:nvSpPr>
          <p:cNvPr id="22" name="Rounded Rectangle 21">
            <a:extLst>
              <a:ext uri="{FF2B5EF4-FFF2-40B4-BE49-F238E27FC236}">
                <a16:creationId xmlns:a16="http://schemas.microsoft.com/office/drawing/2014/main" id="{2099E6F7-35CA-BBA4-ECBC-C2B53168C3F8}"/>
              </a:ext>
            </a:extLst>
          </p:cNvPr>
          <p:cNvSpPr/>
          <p:nvPr/>
        </p:nvSpPr>
        <p:spPr>
          <a:xfrm>
            <a:off x="5375920" y="2132856"/>
            <a:ext cx="6214785" cy="3095964"/>
          </a:xfrm>
          <a:prstGeom prst="roundRect">
            <a:avLst>
              <a:gd name="adj" fmla="val 5529"/>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b="1" noProof="0" dirty="0">
              <a:ln w="22225">
                <a:solidFill>
                  <a:schemeClr val="accent2"/>
                </a:solidFill>
                <a:prstDash val="solid"/>
              </a:ln>
              <a:solidFill>
                <a:schemeClr val="accent2">
                  <a:lumMod val="40000"/>
                  <a:lumOff val="60000"/>
                </a:schemeClr>
              </a:solidFill>
            </a:endParaRPr>
          </a:p>
        </p:txBody>
      </p:sp>
      <p:sp>
        <p:nvSpPr>
          <p:cNvPr id="3" name="Title 2">
            <a:extLst>
              <a:ext uri="{FF2B5EF4-FFF2-40B4-BE49-F238E27FC236}">
                <a16:creationId xmlns:a16="http://schemas.microsoft.com/office/drawing/2014/main" id="{F36678E3-BA79-AED9-5649-4B351C343CD5}"/>
              </a:ext>
            </a:extLst>
          </p:cNvPr>
          <p:cNvSpPr>
            <a:spLocks noGrp="1"/>
          </p:cNvSpPr>
          <p:nvPr>
            <p:ph type="title"/>
          </p:nvPr>
        </p:nvSpPr>
        <p:spPr>
          <a:xfrm>
            <a:off x="619201" y="259200"/>
            <a:ext cx="11309447" cy="864000"/>
          </a:xfrm>
        </p:spPr>
        <p:txBody>
          <a:bodyPr>
            <a:normAutofit/>
          </a:bodyPr>
          <a:lstStyle/>
          <a:p>
            <a:r>
              <a:rPr lang="en-GB" noProof="0" dirty="0"/>
              <a:t>Managing acne vulgaris: AAD guidelines (1/2)</a:t>
            </a:r>
            <a:br>
              <a:rPr lang="en-GB" noProof="0" dirty="0"/>
            </a:br>
            <a:r>
              <a:rPr lang="en-GB" sz="2400" noProof="0" dirty="0">
                <a:solidFill>
                  <a:schemeClr val="accent1"/>
                </a:solidFill>
              </a:rPr>
              <a:t>evidence-based recommendations for multimodal treatment</a:t>
            </a:r>
            <a:endParaRPr lang="en-GB" sz="2400" spc="100" noProof="0" dirty="0">
              <a:solidFill>
                <a:schemeClr val="accent1"/>
              </a:solidFill>
            </a:endParaRPr>
          </a:p>
        </p:txBody>
      </p:sp>
      <p:sp>
        <p:nvSpPr>
          <p:cNvPr id="4" name="Slide Number Placeholder 3">
            <a:extLst>
              <a:ext uri="{FF2B5EF4-FFF2-40B4-BE49-F238E27FC236}">
                <a16:creationId xmlns:a16="http://schemas.microsoft.com/office/drawing/2014/main" id="{05DA60EE-6316-34D3-81A3-367087E98382}"/>
              </a:ext>
            </a:extLst>
          </p:cNvPr>
          <p:cNvSpPr>
            <a:spLocks noGrp="1"/>
          </p:cNvSpPr>
          <p:nvPr>
            <p:ph type="sldNum" sz="quarter" idx="4"/>
          </p:nvPr>
        </p:nvSpPr>
        <p:spPr>
          <a:xfrm>
            <a:off x="10800523" y="6428359"/>
            <a:ext cx="781877" cy="365125"/>
          </a:xfrm>
        </p:spPr>
        <p:txBody>
          <a:bodyPr/>
          <a:lstStyle/>
          <a:p>
            <a:fld id="{FCE43C0F-8A7B-3A4B-9DB5-B3472E36E833}" type="slidenum">
              <a:rPr lang="en-GB" noProof="0" smtClean="0"/>
              <a:pPr/>
              <a:t>46</a:t>
            </a:fld>
            <a:endParaRPr lang="en-GB" noProof="0" dirty="0"/>
          </a:p>
        </p:txBody>
      </p:sp>
      <p:sp>
        <p:nvSpPr>
          <p:cNvPr id="11" name="Content Placeholder 10">
            <a:extLst>
              <a:ext uri="{FF2B5EF4-FFF2-40B4-BE49-F238E27FC236}">
                <a16:creationId xmlns:a16="http://schemas.microsoft.com/office/drawing/2014/main" id="{418405BC-5C79-EF00-4622-095C6AC0ED48}"/>
              </a:ext>
            </a:extLst>
          </p:cNvPr>
          <p:cNvSpPr>
            <a:spLocks noGrp="1"/>
          </p:cNvSpPr>
          <p:nvPr>
            <p:ph sz="quarter" idx="15"/>
          </p:nvPr>
        </p:nvSpPr>
        <p:spPr>
          <a:xfrm>
            <a:off x="620183" y="6309320"/>
            <a:ext cx="10180339" cy="365125"/>
          </a:xfrm>
        </p:spPr>
        <p:txBody>
          <a:bodyPr/>
          <a:lstStyle/>
          <a:p>
            <a:r>
              <a:rPr lang="en-GB" noProof="0" dirty="0">
                <a:solidFill>
                  <a:schemeClr val="tx2"/>
                </a:solidFill>
              </a:rPr>
              <a:t>AAD, American Academy of Dermatology; AV, acne vulgaris; BPO, benzoyl peroxide; LFT, liver function test</a:t>
            </a:r>
            <a:endParaRPr lang="en-GB" sz="1200" noProof="0" dirty="0">
              <a:solidFill>
                <a:schemeClr val="tx2"/>
              </a:solidFill>
            </a:endParaRPr>
          </a:p>
          <a:p>
            <a:r>
              <a:rPr lang="en-GB" noProof="0" dirty="0">
                <a:solidFill>
                  <a:schemeClr val="tx2"/>
                </a:solidFill>
              </a:rPr>
              <a:t>1. Zaenglein AL, et al. J Am Acad Derm. 2016;74:945-73.e33; 2. Reynolds RV, et al. J Am Acad Dermatol. 2024;90(5):1006.e1-1006.e30</a:t>
            </a:r>
            <a:endParaRPr lang="en-GB" sz="1200" noProof="0" dirty="0">
              <a:solidFill>
                <a:schemeClr val="tx2"/>
              </a:solidFill>
              <a:ea typeface="+mn-lt"/>
              <a:cs typeface="+mn-lt"/>
              <a:hlinkClick r:id="rId2">
                <a:extLst>
                  <a:ext uri="{A12FA001-AC4F-418D-AE19-62706E023703}">
                    <ahyp:hlinkClr xmlns:ahyp="http://schemas.microsoft.com/office/drawing/2018/hyperlinkcolor" val="tx"/>
                  </a:ext>
                </a:extLst>
              </a:hlinkClick>
            </a:endParaRPr>
          </a:p>
        </p:txBody>
      </p:sp>
      <p:sp>
        <p:nvSpPr>
          <p:cNvPr id="17" name="Content Placeholder 1">
            <a:extLst>
              <a:ext uri="{FF2B5EF4-FFF2-40B4-BE49-F238E27FC236}">
                <a16:creationId xmlns:a16="http://schemas.microsoft.com/office/drawing/2014/main" id="{045F2549-AF0D-51F6-8910-FE11EFB55E07}"/>
              </a:ext>
            </a:extLst>
          </p:cNvPr>
          <p:cNvSpPr>
            <a:spLocks noGrp="1"/>
          </p:cNvSpPr>
          <p:nvPr>
            <p:ph sz="quarter" idx="12"/>
          </p:nvPr>
        </p:nvSpPr>
        <p:spPr>
          <a:xfrm>
            <a:off x="620713" y="1512001"/>
            <a:ext cx="4827215" cy="4509288"/>
          </a:xfrm>
        </p:spPr>
        <p:txBody>
          <a:bodyPr>
            <a:normAutofit/>
          </a:bodyPr>
          <a:lstStyle/>
          <a:p>
            <a:pPr marL="285750" indent="-285750">
              <a:buFont typeface="Arial" panose="020B0604020202020204" pitchFamily="34" charset="0"/>
              <a:buChar char="•"/>
            </a:pPr>
            <a:r>
              <a:rPr lang="en-GB" sz="1600" noProof="0" dirty="0">
                <a:solidFill>
                  <a:schemeClr val="tx2"/>
                </a:solidFill>
                <a:latin typeface="Arial" panose="020B0604020202020204" pitchFamily="34" charset="0"/>
                <a:cs typeface="Arial" panose="020B0604020202020204" pitchFamily="34" charset="0"/>
              </a:rPr>
              <a:t>The AAD 2016 acne vulgaris </a:t>
            </a:r>
            <a:r>
              <a:rPr lang="en-GB" sz="1600" b="1" noProof="0" dirty="0">
                <a:solidFill>
                  <a:schemeClr val="accent1"/>
                </a:solidFill>
                <a:latin typeface="Arial" panose="020B0604020202020204" pitchFamily="34" charset="0"/>
                <a:cs typeface="Arial" panose="020B0604020202020204" pitchFamily="34" charset="0"/>
              </a:rPr>
              <a:t>guidelines</a:t>
            </a:r>
            <a:r>
              <a:rPr lang="en-GB" sz="1600" b="1" baseline="30000" noProof="0" dirty="0">
                <a:solidFill>
                  <a:schemeClr val="accent1"/>
                </a:solidFill>
                <a:latin typeface="Arial" panose="020B0604020202020204" pitchFamily="34" charset="0"/>
                <a:cs typeface="Arial" panose="020B0604020202020204" pitchFamily="34" charset="0"/>
              </a:rPr>
              <a:t>1</a:t>
            </a:r>
            <a:r>
              <a:rPr lang="en-GB" sz="1600" noProof="0" dirty="0">
                <a:solidFill>
                  <a:schemeClr val="accent1"/>
                </a:solidFill>
                <a:latin typeface="Arial" panose="020B0604020202020204" pitchFamily="34" charset="0"/>
                <a:cs typeface="Arial" panose="020B0604020202020204" pitchFamily="34" charset="0"/>
              </a:rPr>
              <a:t> </a:t>
            </a:r>
            <a:r>
              <a:rPr lang="en-GB" sz="1600" noProof="0" dirty="0">
                <a:solidFill>
                  <a:schemeClr val="tx2"/>
                </a:solidFill>
                <a:latin typeface="Arial" panose="020B0604020202020204" pitchFamily="34" charset="0"/>
                <a:cs typeface="Arial" panose="020B0604020202020204" pitchFamily="34" charset="0"/>
              </a:rPr>
              <a:t>were updated in </a:t>
            </a:r>
            <a:r>
              <a:rPr lang="en-GB" sz="1600" b="1" noProof="0" dirty="0">
                <a:solidFill>
                  <a:schemeClr val="accent1"/>
                </a:solidFill>
                <a:latin typeface="Arial" panose="020B0604020202020204" pitchFamily="34" charset="0"/>
                <a:cs typeface="Arial" panose="020B0604020202020204" pitchFamily="34" charset="0"/>
              </a:rPr>
              <a:t>2024</a:t>
            </a:r>
            <a:r>
              <a:rPr lang="en-GB" sz="1600" noProof="0" dirty="0">
                <a:solidFill>
                  <a:schemeClr val="tx2"/>
                </a:solidFill>
                <a:latin typeface="Arial" panose="020B0604020202020204" pitchFamily="34" charset="0"/>
                <a:cs typeface="Arial" panose="020B0604020202020204" pitchFamily="34" charset="0"/>
              </a:rPr>
              <a:t> with </a:t>
            </a:r>
            <a:r>
              <a:rPr lang="en-GB" sz="1600" b="1" noProof="0" dirty="0">
                <a:solidFill>
                  <a:schemeClr val="accent1"/>
                </a:solidFill>
                <a:latin typeface="Arial" panose="020B0604020202020204" pitchFamily="34" charset="0"/>
                <a:cs typeface="Arial" panose="020B0604020202020204" pitchFamily="34" charset="0"/>
              </a:rPr>
              <a:t>18 evidence-based recommendations</a:t>
            </a:r>
            <a:r>
              <a:rPr lang="en-GB" sz="1600" noProof="0" dirty="0">
                <a:solidFill>
                  <a:schemeClr val="tx2"/>
                </a:solidFill>
                <a:latin typeface="Arial" panose="020B0604020202020204" pitchFamily="34" charset="0"/>
                <a:cs typeface="Arial" panose="020B0604020202020204" pitchFamily="34" charset="0"/>
              </a:rPr>
              <a:t> and </a:t>
            </a:r>
            <a:r>
              <a:rPr lang="en-GB" sz="1600" b="1" noProof="0" dirty="0">
                <a:solidFill>
                  <a:schemeClr val="accent1"/>
                </a:solidFill>
                <a:latin typeface="Arial" panose="020B0604020202020204" pitchFamily="34" charset="0"/>
                <a:cs typeface="Arial" panose="020B0604020202020204" pitchFamily="34" charset="0"/>
              </a:rPr>
              <a:t>5 good practice statements</a:t>
            </a:r>
            <a:r>
              <a:rPr lang="en-GB" sz="1600" b="1" baseline="30000" noProof="0" dirty="0">
                <a:solidFill>
                  <a:schemeClr val="accent1"/>
                </a:solidFill>
                <a:latin typeface="Arial" panose="020B0604020202020204" pitchFamily="34" charset="0"/>
                <a:cs typeface="Arial" panose="020B0604020202020204" pitchFamily="34" charset="0"/>
              </a:rPr>
              <a:t>2</a:t>
            </a:r>
            <a:endParaRPr lang="en-GB" sz="1600" baseline="30000" noProof="0" dirty="0">
              <a:solidFill>
                <a:schemeClr val="accent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b="1" noProof="0" dirty="0">
                <a:solidFill>
                  <a:schemeClr val="accent1"/>
                </a:solidFill>
                <a:latin typeface="Arial" panose="020B0604020202020204" pitchFamily="34" charset="0"/>
                <a:cs typeface="Arial" panose="020B0604020202020204" pitchFamily="34" charset="0"/>
              </a:rPr>
              <a:t>Strong recommendations for: </a:t>
            </a:r>
            <a:r>
              <a:rPr lang="en-GB" sz="1600" noProof="0" dirty="0">
                <a:solidFill>
                  <a:schemeClr val="tx2"/>
                </a:solidFill>
                <a:latin typeface="Arial" panose="020B0604020202020204" pitchFamily="34" charset="0"/>
                <a:cs typeface="Arial" panose="020B0604020202020204" pitchFamily="34" charset="0"/>
              </a:rPr>
              <a:t>topical benzoyl peroxide, retinoids, antibiotics, oral doxycycline; oral isotretinoin for severe or treatment-resistant acne</a:t>
            </a:r>
            <a:r>
              <a:rPr lang="en-GB" sz="1600" baseline="30000" noProof="0" dirty="0">
                <a:solidFill>
                  <a:schemeClr val="tx2"/>
                </a:solidFill>
                <a:latin typeface="Arial" panose="020B0604020202020204" pitchFamily="34" charset="0"/>
                <a:cs typeface="Arial" panose="020B0604020202020204" pitchFamily="34" charset="0"/>
              </a:rPr>
              <a:t>2</a:t>
            </a:r>
          </a:p>
          <a:p>
            <a:pPr marL="285750" indent="-285750">
              <a:buFont typeface="Arial" panose="020B0604020202020204" pitchFamily="34" charset="0"/>
              <a:buChar char="•"/>
            </a:pPr>
            <a:r>
              <a:rPr lang="en-GB" sz="1600" b="1" noProof="0" dirty="0">
                <a:solidFill>
                  <a:schemeClr val="accent1"/>
                </a:solidFill>
                <a:latin typeface="Arial" panose="020B0604020202020204" pitchFamily="34" charset="0"/>
                <a:cs typeface="Arial" panose="020B0604020202020204" pitchFamily="34" charset="0"/>
              </a:rPr>
              <a:t>Conditional recommendations for: </a:t>
            </a:r>
            <a:r>
              <a:rPr lang="en-GB" sz="1600" noProof="0" dirty="0">
                <a:solidFill>
                  <a:schemeClr val="tx2"/>
                </a:solidFill>
                <a:latin typeface="Arial" panose="020B0604020202020204" pitchFamily="34" charset="0"/>
                <a:cs typeface="Arial" panose="020B0604020202020204" pitchFamily="34" charset="0"/>
              </a:rPr>
              <a:t>topical clascoterone, salicylic acid, azelaic acid, oral minocycline, sarecycline, combined oral contraceptives, and spironolactone</a:t>
            </a:r>
            <a:r>
              <a:rPr lang="en-GB" sz="1600" baseline="30000" noProof="0" dirty="0">
                <a:solidFill>
                  <a:schemeClr val="tx2"/>
                </a:solidFill>
                <a:latin typeface="Arial" panose="020B0604020202020204" pitchFamily="34" charset="0"/>
                <a:cs typeface="Arial" panose="020B0604020202020204" pitchFamily="34" charset="0"/>
              </a:rPr>
              <a:t>2</a:t>
            </a:r>
          </a:p>
          <a:p>
            <a:pPr marL="285750" indent="-285750">
              <a:buFont typeface="Arial" panose="020B0604020202020204" pitchFamily="34" charset="0"/>
              <a:buChar char="•"/>
            </a:pPr>
            <a:r>
              <a:rPr lang="en-GB" sz="1600" b="1" noProof="0" dirty="0">
                <a:solidFill>
                  <a:schemeClr val="accent1"/>
                </a:solidFill>
                <a:latin typeface="Arial" panose="020B0604020202020204" pitchFamily="34" charset="0"/>
                <a:cs typeface="Arial" panose="020B0604020202020204" pitchFamily="34" charset="0"/>
              </a:rPr>
              <a:t>Good clinical practices: </a:t>
            </a:r>
            <a:r>
              <a:rPr lang="en-GB" sz="1600" noProof="0" dirty="0">
                <a:solidFill>
                  <a:schemeClr val="tx2"/>
                </a:solidFill>
                <a:latin typeface="Arial" panose="020B0604020202020204" pitchFamily="34" charset="0"/>
                <a:cs typeface="Arial" panose="020B0604020202020204" pitchFamily="34" charset="0"/>
              </a:rPr>
              <a:t>combining topical therapies with multiple mechanisms, limiting systemic antibiotics, and using intralesional corticosteroid injections</a:t>
            </a:r>
            <a:r>
              <a:rPr lang="en-GB" sz="1600" baseline="30000" noProof="0" dirty="0">
                <a:solidFill>
                  <a:schemeClr val="tx2"/>
                </a:solidFill>
                <a:latin typeface="Arial" panose="020B0604020202020204" pitchFamily="34" charset="0"/>
                <a:cs typeface="Arial" panose="020B0604020202020204" pitchFamily="34" charset="0"/>
              </a:rPr>
              <a:t>2</a:t>
            </a:r>
          </a:p>
        </p:txBody>
      </p:sp>
      <p:sp>
        <p:nvSpPr>
          <p:cNvPr id="2" name="Rectangle 1">
            <a:extLst>
              <a:ext uri="{FF2B5EF4-FFF2-40B4-BE49-F238E27FC236}">
                <a16:creationId xmlns:a16="http://schemas.microsoft.com/office/drawing/2014/main" id="{8B543727-F1AD-48D1-03EE-DCFDFAC56E55}"/>
              </a:ext>
            </a:extLst>
          </p:cNvPr>
          <p:cNvSpPr/>
          <p:nvPr/>
        </p:nvSpPr>
        <p:spPr>
          <a:xfrm>
            <a:off x="5447928" y="2596330"/>
            <a:ext cx="5976664" cy="1314923"/>
          </a:xfrm>
          <a:prstGeom prst="rect">
            <a:avLst/>
          </a:prstGeom>
          <a:solidFill>
            <a:schemeClr val="tx2">
              <a:lumMod val="20000"/>
              <a:lumOff val="80000"/>
            </a:schemeClr>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000" b="1" noProof="0"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C3496046-C549-6A51-F6A6-AC5B577BD7D9}"/>
              </a:ext>
            </a:extLst>
          </p:cNvPr>
          <p:cNvSpPr/>
          <p:nvPr/>
        </p:nvSpPr>
        <p:spPr>
          <a:xfrm>
            <a:off x="10272464" y="2648747"/>
            <a:ext cx="1080000" cy="1161540"/>
          </a:xfrm>
          <a:prstGeom prst="rect">
            <a:avLst/>
          </a:prstGeom>
          <a:solidFill>
            <a:schemeClr val="accent1">
              <a:lumMod val="20000"/>
              <a:lumOff val="80000"/>
            </a:schemeClr>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buClr>
                <a:schemeClr val="accent1"/>
              </a:buClr>
            </a:pPr>
            <a:r>
              <a:rPr lang="en-GB" sz="1000" noProof="0" dirty="0">
                <a:solidFill>
                  <a:schemeClr val="tx1"/>
                </a:solidFill>
                <a:latin typeface="Arial" panose="020B0604020202020204" pitchFamily="34" charset="0"/>
                <a:cs typeface="Arial" panose="020B0604020202020204" pitchFamily="34" charset="0"/>
              </a:rPr>
              <a:t>Routine microbiological and endocrine testing are not indicated</a:t>
            </a:r>
          </a:p>
        </p:txBody>
      </p:sp>
      <p:sp>
        <p:nvSpPr>
          <p:cNvPr id="7" name="Rectangle 6">
            <a:extLst>
              <a:ext uri="{FF2B5EF4-FFF2-40B4-BE49-F238E27FC236}">
                <a16:creationId xmlns:a16="http://schemas.microsoft.com/office/drawing/2014/main" id="{6D734799-E51C-9F3F-DCC7-FF797245E4D6}"/>
              </a:ext>
            </a:extLst>
          </p:cNvPr>
          <p:cNvSpPr/>
          <p:nvPr/>
        </p:nvSpPr>
        <p:spPr>
          <a:xfrm rot="16200000">
            <a:off x="4939821" y="3104438"/>
            <a:ext cx="1314922" cy="298702"/>
          </a:xfrm>
          <a:prstGeom prst="rect">
            <a:avLst/>
          </a:prstGeom>
          <a:solidFill>
            <a:schemeClr val="accent1"/>
          </a:solidFill>
          <a:ln w="12700">
            <a:noFill/>
          </a:ln>
          <a:effectLst/>
        </p:spPr>
        <p:style>
          <a:lnRef idx="1">
            <a:schemeClr val="accent1"/>
          </a:lnRef>
          <a:fillRef idx="3">
            <a:schemeClr val="accent1"/>
          </a:fillRef>
          <a:effectRef idx="2">
            <a:schemeClr val="accent1"/>
          </a:effectRef>
          <a:fontRef idx="minor">
            <a:schemeClr val="lt1"/>
          </a:fontRef>
        </p:style>
        <p:txBody>
          <a:bodyPr lIns="0" rIns="0" rtlCol="0" anchor="ctr" anchorCtr="0"/>
          <a:lstStyle/>
          <a:p>
            <a:pPr algn="ctr">
              <a:lnSpc>
                <a:spcPct val="90000"/>
              </a:lnSpc>
              <a:buClr>
                <a:schemeClr val="accent1"/>
              </a:buClr>
            </a:pPr>
            <a:r>
              <a:rPr lang="en-GB" sz="900" b="1" noProof="0" dirty="0">
                <a:solidFill>
                  <a:schemeClr val="bg1"/>
                </a:solidFill>
                <a:latin typeface="Arial" panose="020B0604020202020204" pitchFamily="34" charset="0"/>
                <a:cs typeface="Arial" panose="020B0604020202020204" pitchFamily="34" charset="0"/>
              </a:rPr>
              <a:t>Baseline Evaluation</a:t>
            </a:r>
          </a:p>
        </p:txBody>
      </p:sp>
      <p:sp>
        <p:nvSpPr>
          <p:cNvPr id="8" name="Rectangle 7">
            <a:extLst>
              <a:ext uri="{FF2B5EF4-FFF2-40B4-BE49-F238E27FC236}">
                <a16:creationId xmlns:a16="http://schemas.microsoft.com/office/drawing/2014/main" id="{7A2214B8-E78F-0F34-215D-AF17625ADB8B}"/>
              </a:ext>
            </a:extLst>
          </p:cNvPr>
          <p:cNvSpPr/>
          <p:nvPr/>
        </p:nvSpPr>
        <p:spPr>
          <a:xfrm>
            <a:off x="5447931" y="2221794"/>
            <a:ext cx="5976661" cy="374537"/>
          </a:xfrm>
          <a:prstGeom prst="rect">
            <a:avLst/>
          </a:prstGeom>
          <a:solidFill>
            <a:schemeClr val="tx2">
              <a:lumMod val="75000"/>
            </a:schemeClr>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b="1" noProof="0" dirty="0">
                <a:latin typeface="Arial" panose="020B0604020202020204" pitchFamily="34" charset="0"/>
                <a:cs typeface="Arial" panose="020B0604020202020204" pitchFamily="34" charset="0"/>
              </a:rPr>
              <a:t>Adults, adolescents, and preadolescents (≥9 years) with acne vulgaris</a:t>
            </a:r>
          </a:p>
        </p:txBody>
      </p:sp>
      <p:cxnSp>
        <p:nvCxnSpPr>
          <p:cNvPr id="9" name="Straight Connector 8">
            <a:extLst>
              <a:ext uri="{FF2B5EF4-FFF2-40B4-BE49-F238E27FC236}">
                <a16:creationId xmlns:a16="http://schemas.microsoft.com/office/drawing/2014/main" id="{1B4F7B52-5ACC-F4CE-C247-9CA4C369D885}"/>
              </a:ext>
            </a:extLst>
          </p:cNvPr>
          <p:cNvCxnSpPr>
            <a:cxnSpLocks/>
          </p:cNvCxnSpPr>
          <p:nvPr/>
        </p:nvCxnSpPr>
        <p:spPr>
          <a:xfrm>
            <a:off x="8218205" y="3794958"/>
            <a:ext cx="0" cy="252030"/>
          </a:xfrm>
          <a:prstGeom prst="line">
            <a:avLst/>
          </a:prstGeom>
          <a:ln w="1587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 name="Rectangle 9">
            <a:extLst>
              <a:ext uri="{FF2B5EF4-FFF2-40B4-BE49-F238E27FC236}">
                <a16:creationId xmlns:a16="http://schemas.microsoft.com/office/drawing/2014/main" id="{556410C2-85E1-BCDE-AAAA-5D1590864407}"/>
              </a:ext>
            </a:extLst>
          </p:cNvPr>
          <p:cNvSpPr/>
          <p:nvPr/>
        </p:nvSpPr>
        <p:spPr>
          <a:xfrm>
            <a:off x="5819973" y="2648746"/>
            <a:ext cx="4380483" cy="1161541"/>
          </a:xfrm>
          <a:prstGeom prst="rect">
            <a:avLst/>
          </a:prstGeom>
          <a:solidFill>
            <a:schemeClr val="accent1">
              <a:lumMod val="20000"/>
              <a:lumOff val="80000"/>
            </a:schemeClr>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lIns="72000" rIns="36000" rtlCol="0" anchor="ctr" anchorCtr="0"/>
          <a:lstStyle/>
          <a:p>
            <a:pPr algn="ctr">
              <a:spcAft>
                <a:spcPts val="900"/>
              </a:spcAft>
            </a:pPr>
            <a:r>
              <a:rPr lang="en-GB" sz="1000" b="1" noProof="0" dirty="0">
                <a:solidFill>
                  <a:schemeClr val="tx1"/>
                </a:solidFill>
                <a:latin typeface="Arial" panose="020B0604020202020204" pitchFamily="34" charset="0"/>
                <a:cs typeface="Arial" panose="020B0604020202020204" pitchFamily="34" charset="0"/>
              </a:rPr>
              <a:t>Severity Assessment:</a:t>
            </a:r>
          </a:p>
          <a:p>
            <a:pPr marL="88900" indent="-88900">
              <a:spcAft>
                <a:spcPts val="900"/>
              </a:spcAft>
              <a:buClr>
                <a:schemeClr val="accent1"/>
              </a:buClr>
              <a:buFont typeface="Arial" panose="020B0604020202020204" pitchFamily="34" charset="0"/>
              <a:buChar char="•"/>
            </a:pPr>
            <a:r>
              <a:rPr lang="en-GB" sz="1000" noProof="0" dirty="0">
                <a:solidFill>
                  <a:schemeClr val="tx1"/>
                </a:solidFill>
                <a:latin typeface="Arial" panose="020B0604020202020204" pitchFamily="34" charset="0"/>
                <a:cs typeface="Arial" panose="020B0604020202020204" pitchFamily="34" charset="0"/>
              </a:rPr>
              <a:t>Acne objective severity should be assessed consistently, using the Physician Global Assessment (PGA) or other scales</a:t>
            </a:r>
          </a:p>
          <a:p>
            <a:pPr marL="88900" indent="-88900">
              <a:buClr>
                <a:schemeClr val="accent1"/>
              </a:buClr>
              <a:buFont typeface="Arial" panose="020B0604020202020204" pitchFamily="34" charset="0"/>
              <a:buChar char="•"/>
            </a:pPr>
            <a:r>
              <a:rPr lang="en-GB" sz="1000" noProof="0" dirty="0">
                <a:solidFill>
                  <a:schemeClr val="tx1"/>
                </a:solidFill>
                <a:latin typeface="Arial" panose="020B0604020202020204" pitchFamily="34" charset="0"/>
                <a:cs typeface="Arial" panose="020B0604020202020204" pitchFamily="34" charset="0"/>
              </a:rPr>
              <a:t>Assess satisfaction with appearance, extent of scar / dark marks, treatment satisfaction, long-term acne control, and impact on quality of life</a:t>
            </a:r>
          </a:p>
        </p:txBody>
      </p:sp>
      <p:cxnSp>
        <p:nvCxnSpPr>
          <p:cNvPr id="12" name="Straight Connector 11">
            <a:extLst>
              <a:ext uri="{FF2B5EF4-FFF2-40B4-BE49-F238E27FC236}">
                <a16:creationId xmlns:a16="http://schemas.microsoft.com/office/drawing/2014/main" id="{6C75F4EB-7185-0FB8-88DC-A4A3888CBEDF}"/>
              </a:ext>
            </a:extLst>
          </p:cNvPr>
          <p:cNvCxnSpPr>
            <a:cxnSpLocks/>
          </p:cNvCxnSpPr>
          <p:nvPr/>
        </p:nvCxnSpPr>
        <p:spPr>
          <a:xfrm>
            <a:off x="6633148" y="4042020"/>
            <a:ext cx="3167344" cy="0"/>
          </a:xfrm>
          <a:prstGeom prst="line">
            <a:avLst/>
          </a:prstGeom>
          <a:ln w="158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8FAA76E6-3014-FF35-3022-E10B6D8115E4}"/>
              </a:ext>
            </a:extLst>
          </p:cNvPr>
          <p:cNvCxnSpPr>
            <a:cxnSpLocks/>
          </p:cNvCxnSpPr>
          <p:nvPr/>
        </p:nvCxnSpPr>
        <p:spPr>
          <a:xfrm>
            <a:off x="6635268" y="4033297"/>
            <a:ext cx="0" cy="180000"/>
          </a:xfrm>
          <a:prstGeom prst="line">
            <a:avLst/>
          </a:prstGeom>
          <a:ln w="1587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4FEF4C8C-0E78-6B5C-7923-09FA0EC20D71}"/>
              </a:ext>
            </a:extLst>
          </p:cNvPr>
          <p:cNvCxnSpPr>
            <a:cxnSpLocks/>
          </p:cNvCxnSpPr>
          <p:nvPr/>
        </p:nvCxnSpPr>
        <p:spPr>
          <a:xfrm>
            <a:off x="9788942" y="4033297"/>
            <a:ext cx="0" cy="180000"/>
          </a:xfrm>
          <a:prstGeom prst="line">
            <a:avLst/>
          </a:prstGeom>
          <a:ln w="1587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23" name="Oval 22">
            <a:extLst>
              <a:ext uri="{FF2B5EF4-FFF2-40B4-BE49-F238E27FC236}">
                <a16:creationId xmlns:a16="http://schemas.microsoft.com/office/drawing/2014/main" id="{47224482-2202-3584-24D8-B1DEFF6FEA9D}"/>
              </a:ext>
            </a:extLst>
          </p:cNvPr>
          <p:cNvSpPr/>
          <p:nvPr/>
        </p:nvSpPr>
        <p:spPr>
          <a:xfrm>
            <a:off x="6357757" y="4222020"/>
            <a:ext cx="550781" cy="550781"/>
          </a:xfrm>
          <a:prstGeom prst="ellipse">
            <a:avLst/>
          </a:prstGeom>
          <a:solidFill>
            <a:schemeClr val="tx2"/>
          </a:solidFill>
          <a:ln w="12700">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GB" sz="800" b="1" noProof="0" dirty="0">
                <a:latin typeface="Arial" panose="020B0604020202020204" pitchFamily="34" charset="0"/>
                <a:cs typeface="Arial" panose="020B0604020202020204" pitchFamily="34" charset="0"/>
              </a:rPr>
              <a:t>Mild</a:t>
            </a:r>
          </a:p>
        </p:txBody>
      </p:sp>
      <p:sp>
        <p:nvSpPr>
          <p:cNvPr id="24" name="Oval 23">
            <a:extLst>
              <a:ext uri="{FF2B5EF4-FFF2-40B4-BE49-F238E27FC236}">
                <a16:creationId xmlns:a16="http://schemas.microsoft.com/office/drawing/2014/main" id="{B60051A6-2BD3-32C4-2374-04E3E855B7E1}"/>
              </a:ext>
            </a:extLst>
          </p:cNvPr>
          <p:cNvSpPr/>
          <p:nvPr/>
        </p:nvSpPr>
        <p:spPr>
          <a:xfrm>
            <a:off x="9513542" y="4225928"/>
            <a:ext cx="550800" cy="550800"/>
          </a:xfrm>
          <a:prstGeom prst="ellipse">
            <a:avLst/>
          </a:prstGeom>
          <a:solidFill>
            <a:schemeClr val="tx2"/>
          </a:solidFill>
          <a:ln w="12700">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GB" sz="600" noProof="0" dirty="0">
              <a:solidFill>
                <a:schemeClr val="bg1"/>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882A51C2-57C0-5D52-C92E-AE9AF68D8ABF}"/>
              </a:ext>
            </a:extLst>
          </p:cNvPr>
          <p:cNvSpPr txBox="1"/>
          <p:nvPr/>
        </p:nvSpPr>
        <p:spPr>
          <a:xfrm>
            <a:off x="9513542" y="4378648"/>
            <a:ext cx="542889" cy="246221"/>
          </a:xfrm>
          <a:prstGeom prst="rect">
            <a:avLst/>
          </a:prstGeom>
          <a:noFill/>
        </p:spPr>
        <p:txBody>
          <a:bodyPr wrap="square" lIns="0" tIns="0" rIns="0" bIns="0" rtlCol="0">
            <a:spAutoFit/>
          </a:bodyPr>
          <a:lstStyle/>
          <a:p>
            <a:pPr algn="ctr"/>
            <a:r>
              <a:rPr lang="en-GB" sz="800" b="1" spc="-30" noProof="0" dirty="0">
                <a:solidFill>
                  <a:schemeClr val="bg1"/>
                </a:solidFill>
                <a:latin typeface="Arial" panose="020B0604020202020204" pitchFamily="34" charset="0"/>
                <a:ea typeface="Aileron" charset="0"/>
                <a:cs typeface="Arial" panose="020B0604020202020204" pitchFamily="34" charset="0"/>
              </a:rPr>
              <a:t>Moderate</a:t>
            </a:r>
            <a:br>
              <a:rPr lang="en-GB" sz="800" b="1" spc="-30" noProof="0" dirty="0">
                <a:solidFill>
                  <a:schemeClr val="bg1"/>
                </a:solidFill>
                <a:latin typeface="Arial" panose="020B0604020202020204" pitchFamily="34" charset="0"/>
                <a:ea typeface="Aileron" charset="0"/>
                <a:cs typeface="Arial" panose="020B0604020202020204" pitchFamily="34" charset="0"/>
              </a:rPr>
            </a:br>
            <a:r>
              <a:rPr lang="en-GB" sz="800" b="1" spc="-30" noProof="0" dirty="0">
                <a:solidFill>
                  <a:schemeClr val="bg1"/>
                </a:solidFill>
                <a:latin typeface="Arial" panose="020B0604020202020204" pitchFamily="34" charset="0"/>
                <a:ea typeface="Aileron" charset="0"/>
                <a:cs typeface="Arial" panose="020B0604020202020204" pitchFamily="34" charset="0"/>
              </a:rPr>
              <a:t>to severe</a:t>
            </a:r>
          </a:p>
        </p:txBody>
      </p:sp>
      <p:sp>
        <p:nvSpPr>
          <p:cNvPr id="6" name="TextBox 5">
            <a:extLst>
              <a:ext uri="{FF2B5EF4-FFF2-40B4-BE49-F238E27FC236}">
                <a16:creationId xmlns:a16="http://schemas.microsoft.com/office/drawing/2014/main" id="{0A6B87E5-D9D0-AD83-CBC3-1952C3014A56}"/>
              </a:ext>
            </a:extLst>
          </p:cNvPr>
          <p:cNvSpPr txBox="1"/>
          <p:nvPr/>
        </p:nvSpPr>
        <p:spPr>
          <a:xfrm>
            <a:off x="5388754" y="1824361"/>
            <a:ext cx="2877263" cy="289310"/>
          </a:xfrm>
          <a:prstGeom prst="rect">
            <a:avLst/>
          </a:prstGeom>
          <a:noFill/>
        </p:spPr>
        <p:txBody>
          <a:bodyPr wrap="none" rtlCol="0">
            <a:spAutoFit/>
          </a:bodyPr>
          <a:lstStyle/>
          <a:p>
            <a:pPr>
              <a:lnSpc>
                <a:spcPct val="80000"/>
              </a:lnSpc>
            </a:pPr>
            <a:r>
              <a:rPr lang="en-GB" sz="1600" b="1" noProof="0" dirty="0">
                <a:solidFill>
                  <a:schemeClr val="tx2"/>
                </a:solidFill>
                <a:latin typeface="Arial" panose="020B0604020202020204" pitchFamily="34" charset="0"/>
                <a:ea typeface="Aileron" charset="0"/>
                <a:cs typeface="Arial" panose="020B0604020202020204" pitchFamily="34" charset="0"/>
              </a:rPr>
              <a:t>Management of AV (part 1)</a:t>
            </a:r>
            <a:r>
              <a:rPr lang="en-GB" sz="1600" b="1" baseline="30000" noProof="0" dirty="0">
                <a:solidFill>
                  <a:schemeClr val="tx2"/>
                </a:solidFill>
                <a:latin typeface="Arial" panose="020B0604020202020204" pitchFamily="34" charset="0"/>
                <a:ea typeface="Aileron" charset="0"/>
                <a:cs typeface="Arial" panose="020B0604020202020204" pitchFamily="34" charset="0"/>
              </a:rPr>
              <a:t>2</a:t>
            </a:r>
          </a:p>
        </p:txBody>
      </p:sp>
    </p:spTree>
    <p:extLst>
      <p:ext uri="{BB962C8B-B14F-4D97-AF65-F5344CB8AC3E}">
        <p14:creationId xmlns:p14="http://schemas.microsoft.com/office/powerpoint/2010/main" val="1612644440"/>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CC6FB6-7D48-9351-BEA6-AC556933B6C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A664FDF-FA06-5CC3-D27D-2163C77C9431}"/>
              </a:ext>
            </a:extLst>
          </p:cNvPr>
          <p:cNvSpPr>
            <a:spLocks noGrp="1"/>
          </p:cNvSpPr>
          <p:nvPr>
            <p:ph type="title"/>
          </p:nvPr>
        </p:nvSpPr>
        <p:spPr>
          <a:xfrm>
            <a:off x="619201" y="259200"/>
            <a:ext cx="11309447" cy="864000"/>
          </a:xfrm>
        </p:spPr>
        <p:txBody>
          <a:bodyPr>
            <a:normAutofit/>
          </a:bodyPr>
          <a:lstStyle/>
          <a:p>
            <a:r>
              <a:rPr lang="en-GB" noProof="0" dirty="0"/>
              <a:t>Managing acne vulgaris: AAD guidelines (2/2)</a:t>
            </a:r>
            <a:br>
              <a:rPr lang="en-GB" noProof="0" dirty="0"/>
            </a:br>
            <a:r>
              <a:rPr lang="en-GB" sz="2400" noProof="0" dirty="0">
                <a:solidFill>
                  <a:schemeClr val="accent1"/>
                </a:solidFill>
              </a:rPr>
              <a:t>evidence-based recommendations for multimodal treatment</a:t>
            </a:r>
            <a:endParaRPr lang="en-GB" sz="2400" spc="100" noProof="0" dirty="0">
              <a:solidFill>
                <a:schemeClr val="accent1"/>
              </a:solidFill>
            </a:endParaRPr>
          </a:p>
        </p:txBody>
      </p:sp>
      <p:sp>
        <p:nvSpPr>
          <p:cNvPr id="4" name="Slide Number Placeholder 3">
            <a:extLst>
              <a:ext uri="{FF2B5EF4-FFF2-40B4-BE49-F238E27FC236}">
                <a16:creationId xmlns:a16="http://schemas.microsoft.com/office/drawing/2014/main" id="{A0225FB7-0D95-2855-75CB-D40775E23FAA}"/>
              </a:ext>
            </a:extLst>
          </p:cNvPr>
          <p:cNvSpPr>
            <a:spLocks noGrp="1"/>
          </p:cNvSpPr>
          <p:nvPr>
            <p:ph type="sldNum" sz="quarter" idx="4"/>
          </p:nvPr>
        </p:nvSpPr>
        <p:spPr>
          <a:xfrm>
            <a:off x="10800523" y="6428359"/>
            <a:ext cx="781877" cy="365125"/>
          </a:xfrm>
        </p:spPr>
        <p:txBody>
          <a:bodyPr/>
          <a:lstStyle/>
          <a:p>
            <a:fld id="{FCE43C0F-8A7B-3A4B-9DB5-B3472E36E833}" type="slidenum">
              <a:rPr lang="en-GB" noProof="0" smtClean="0"/>
              <a:pPr/>
              <a:t>47</a:t>
            </a:fld>
            <a:endParaRPr lang="en-GB" noProof="0" dirty="0"/>
          </a:p>
        </p:txBody>
      </p:sp>
      <p:sp>
        <p:nvSpPr>
          <p:cNvPr id="11" name="Content Placeholder 10">
            <a:extLst>
              <a:ext uri="{FF2B5EF4-FFF2-40B4-BE49-F238E27FC236}">
                <a16:creationId xmlns:a16="http://schemas.microsoft.com/office/drawing/2014/main" id="{5003269E-8A3C-5B93-E8C9-6763B57D31F4}"/>
              </a:ext>
            </a:extLst>
          </p:cNvPr>
          <p:cNvSpPr>
            <a:spLocks noGrp="1"/>
          </p:cNvSpPr>
          <p:nvPr>
            <p:ph sz="quarter" idx="15"/>
          </p:nvPr>
        </p:nvSpPr>
        <p:spPr>
          <a:xfrm>
            <a:off x="620183" y="6309320"/>
            <a:ext cx="10180339" cy="365125"/>
          </a:xfrm>
        </p:spPr>
        <p:txBody>
          <a:bodyPr/>
          <a:lstStyle/>
          <a:p>
            <a:r>
              <a:rPr lang="en-GB" noProof="0" dirty="0">
                <a:solidFill>
                  <a:schemeClr val="tx2"/>
                </a:solidFill>
              </a:rPr>
              <a:t>AAD, American Academy of Dermatology; AV, acne vulgaris; BP, benzoyl peroxide; LFT, liver function test;</a:t>
            </a:r>
            <a:endParaRPr lang="en-GB" sz="1200" noProof="0" dirty="0">
              <a:solidFill>
                <a:schemeClr val="tx2"/>
              </a:solidFill>
            </a:endParaRPr>
          </a:p>
          <a:p>
            <a:r>
              <a:rPr lang="en-GB" noProof="0" dirty="0">
                <a:solidFill>
                  <a:schemeClr val="tx2"/>
                </a:solidFill>
              </a:rPr>
              <a:t>Reynolds RV, et al. J Am Acad Dermatol. 2024 May;90(5):1006.e1-1006.e30</a:t>
            </a:r>
            <a:endParaRPr lang="en-GB" sz="1200" noProof="0" dirty="0">
              <a:solidFill>
                <a:schemeClr val="tx2"/>
              </a:solidFill>
              <a:ea typeface="+mn-lt"/>
              <a:cs typeface="+mn-lt"/>
              <a:hlinkClick r:id="rId3">
                <a:extLst>
                  <a:ext uri="{A12FA001-AC4F-418D-AE19-62706E023703}">
                    <ahyp:hlinkClr xmlns:ahyp="http://schemas.microsoft.com/office/drawing/2018/hyperlinkcolor" val="tx"/>
                  </a:ext>
                </a:extLst>
              </a:hlinkClick>
            </a:endParaRPr>
          </a:p>
        </p:txBody>
      </p:sp>
      <p:sp>
        <p:nvSpPr>
          <p:cNvPr id="9" name="Rectangle 8">
            <a:extLst>
              <a:ext uri="{FF2B5EF4-FFF2-40B4-BE49-F238E27FC236}">
                <a16:creationId xmlns:a16="http://schemas.microsoft.com/office/drawing/2014/main" id="{4B4BEA22-0632-2BE4-D096-41684D2F5EAA}"/>
              </a:ext>
            </a:extLst>
          </p:cNvPr>
          <p:cNvSpPr/>
          <p:nvPr/>
        </p:nvSpPr>
        <p:spPr>
          <a:xfrm>
            <a:off x="1379580" y="2103584"/>
            <a:ext cx="3967620" cy="2509388"/>
          </a:xfrm>
          <a:prstGeom prst="rect">
            <a:avLst/>
          </a:prstGeom>
          <a:solidFill>
            <a:schemeClr val="tx2">
              <a:lumMod val="20000"/>
              <a:lumOff val="80000"/>
            </a:schemeClr>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800" b="1" noProof="0" dirty="0">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3969F395-36E0-DC76-4566-E26806EEED82}"/>
              </a:ext>
            </a:extLst>
          </p:cNvPr>
          <p:cNvSpPr/>
          <p:nvPr/>
        </p:nvSpPr>
        <p:spPr>
          <a:xfrm>
            <a:off x="1847666" y="2511246"/>
            <a:ext cx="3310771" cy="132099"/>
          </a:xfrm>
          <a:prstGeom prst="rect">
            <a:avLst/>
          </a:prstGeom>
          <a:solidFill>
            <a:schemeClr val="tx2">
              <a:lumMod val="75000"/>
            </a:schemeClr>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800" b="1" noProof="0" dirty="0">
                <a:latin typeface="Arial" panose="020B0604020202020204" pitchFamily="34" charset="0"/>
                <a:cs typeface="Arial" panose="020B0604020202020204" pitchFamily="34" charset="0"/>
              </a:rPr>
              <a:t>Topical retinoids</a:t>
            </a:r>
          </a:p>
        </p:txBody>
      </p:sp>
      <p:sp>
        <p:nvSpPr>
          <p:cNvPr id="14" name="Rectangle 13">
            <a:extLst>
              <a:ext uri="{FF2B5EF4-FFF2-40B4-BE49-F238E27FC236}">
                <a16:creationId xmlns:a16="http://schemas.microsoft.com/office/drawing/2014/main" id="{D46BD71A-7370-7292-F913-A0E9D06B40AD}"/>
              </a:ext>
            </a:extLst>
          </p:cNvPr>
          <p:cNvSpPr/>
          <p:nvPr/>
        </p:nvSpPr>
        <p:spPr>
          <a:xfrm rot="16200000">
            <a:off x="660887" y="3444799"/>
            <a:ext cx="2046994" cy="179886"/>
          </a:xfrm>
          <a:prstGeom prst="rect">
            <a:avLst/>
          </a:prstGeom>
          <a:solidFill>
            <a:schemeClr val="accent6">
              <a:lumMod val="40000"/>
              <a:lumOff val="60000"/>
            </a:schemeClr>
          </a:solidFill>
          <a:ln w="12700">
            <a:noFill/>
          </a:ln>
          <a:effectLst/>
        </p:spPr>
        <p:style>
          <a:lnRef idx="1">
            <a:schemeClr val="accent1"/>
          </a:lnRef>
          <a:fillRef idx="3">
            <a:schemeClr val="accent1"/>
          </a:fillRef>
          <a:effectRef idx="2">
            <a:schemeClr val="accent1"/>
          </a:effectRef>
          <a:fontRef idx="minor">
            <a:schemeClr val="lt1"/>
          </a:fontRef>
        </p:style>
        <p:txBody>
          <a:bodyPr lIns="0" rIns="0" rtlCol="0" anchor="ctr" anchorCtr="0"/>
          <a:lstStyle/>
          <a:p>
            <a:pPr algn="ctr">
              <a:lnSpc>
                <a:spcPct val="90000"/>
              </a:lnSpc>
              <a:buClr>
                <a:schemeClr val="accent1"/>
              </a:buClr>
            </a:pPr>
            <a:r>
              <a:rPr lang="en-GB" sz="800" b="1" noProof="0" dirty="0">
                <a:solidFill>
                  <a:schemeClr val="tx1"/>
                </a:solidFill>
                <a:latin typeface="Arial" panose="020B0604020202020204" pitchFamily="34" charset="0"/>
                <a:cs typeface="Arial" panose="020B0604020202020204" pitchFamily="34" charset="0"/>
              </a:rPr>
              <a:t>Multimodal topical therapy</a:t>
            </a:r>
          </a:p>
        </p:txBody>
      </p:sp>
      <p:sp>
        <p:nvSpPr>
          <p:cNvPr id="15" name="Rectangle 14">
            <a:extLst>
              <a:ext uri="{FF2B5EF4-FFF2-40B4-BE49-F238E27FC236}">
                <a16:creationId xmlns:a16="http://schemas.microsoft.com/office/drawing/2014/main" id="{044EEE62-9BB4-86BC-67BD-5BAC4D767ABD}"/>
              </a:ext>
            </a:extLst>
          </p:cNvPr>
          <p:cNvSpPr/>
          <p:nvPr/>
        </p:nvSpPr>
        <p:spPr>
          <a:xfrm>
            <a:off x="1847666" y="2690920"/>
            <a:ext cx="3310771" cy="132099"/>
          </a:xfrm>
          <a:prstGeom prst="rect">
            <a:avLst/>
          </a:prstGeom>
          <a:solidFill>
            <a:schemeClr val="tx2">
              <a:lumMod val="75000"/>
            </a:schemeClr>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800" b="1" noProof="0" dirty="0">
                <a:latin typeface="Arial" panose="020B0604020202020204" pitchFamily="34" charset="0"/>
                <a:cs typeface="Arial" panose="020B0604020202020204" pitchFamily="34" charset="0"/>
              </a:rPr>
              <a:t>BP</a:t>
            </a:r>
          </a:p>
        </p:txBody>
      </p:sp>
      <p:sp>
        <p:nvSpPr>
          <p:cNvPr id="16" name="Rectangle 15">
            <a:extLst>
              <a:ext uri="{FF2B5EF4-FFF2-40B4-BE49-F238E27FC236}">
                <a16:creationId xmlns:a16="http://schemas.microsoft.com/office/drawing/2014/main" id="{88BCEFFD-5FC0-ECD1-C04D-B00CE2AAA2AE}"/>
              </a:ext>
            </a:extLst>
          </p:cNvPr>
          <p:cNvSpPr/>
          <p:nvPr/>
        </p:nvSpPr>
        <p:spPr>
          <a:xfrm>
            <a:off x="1847662" y="2965141"/>
            <a:ext cx="3311066" cy="184678"/>
          </a:xfrm>
          <a:prstGeom prst="rect">
            <a:avLst/>
          </a:prstGeom>
          <a:solidFill>
            <a:schemeClr val="bg1"/>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tIns="108000" bIns="72000" rtlCol="0" anchor="ctr" anchorCtr="0"/>
          <a:lstStyle/>
          <a:p>
            <a:pPr marL="88900" indent="-88900">
              <a:lnSpc>
                <a:spcPct val="90000"/>
              </a:lnSpc>
              <a:buFont typeface="Arial" panose="020B0604020202020204" pitchFamily="34" charset="0"/>
              <a:buChar char="•"/>
            </a:pPr>
            <a:r>
              <a:rPr lang="en-GB" sz="800" i="1" noProof="0" dirty="0">
                <a:solidFill>
                  <a:schemeClr val="tx1"/>
                </a:solidFill>
                <a:latin typeface="Arial" panose="020B0604020202020204" pitchFamily="34" charset="0"/>
                <a:cs typeface="Arial" panose="020B0604020202020204" pitchFamily="34" charset="0"/>
              </a:rPr>
              <a:t>Monotherapy is not recommended</a:t>
            </a:r>
          </a:p>
        </p:txBody>
      </p:sp>
      <p:sp>
        <p:nvSpPr>
          <p:cNvPr id="17" name="Rectangle 16">
            <a:extLst>
              <a:ext uri="{FF2B5EF4-FFF2-40B4-BE49-F238E27FC236}">
                <a16:creationId xmlns:a16="http://schemas.microsoft.com/office/drawing/2014/main" id="{42AEC0AD-B1DD-D049-B73C-73147C413AFB}"/>
              </a:ext>
            </a:extLst>
          </p:cNvPr>
          <p:cNvSpPr/>
          <p:nvPr/>
        </p:nvSpPr>
        <p:spPr>
          <a:xfrm>
            <a:off x="1847666" y="2870594"/>
            <a:ext cx="3310771" cy="132099"/>
          </a:xfrm>
          <a:prstGeom prst="rect">
            <a:avLst/>
          </a:prstGeom>
          <a:solidFill>
            <a:schemeClr val="tx2">
              <a:lumMod val="75000"/>
            </a:schemeClr>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800" b="1" noProof="0" dirty="0">
                <a:latin typeface="Arial" panose="020B0604020202020204" pitchFamily="34" charset="0"/>
                <a:cs typeface="Arial" panose="020B0604020202020204" pitchFamily="34" charset="0"/>
              </a:rPr>
              <a:t>Topical antibiotics</a:t>
            </a:r>
          </a:p>
        </p:txBody>
      </p:sp>
      <p:sp>
        <p:nvSpPr>
          <p:cNvPr id="18" name="Rectangle 17">
            <a:extLst>
              <a:ext uri="{FF2B5EF4-FFF2-40B4-BE49-F238E27FC236}">
                <a16:creationId xmlns:a16="http://schemas.microsoft.com/office/drawing/2014/main" id="{C4526CB4-518B-2E10-22AB-5C49C75A1815}"/>
              </a:ext>
            </a:extLst>
          </p:cNvPr>
          <p:cNvSpPr/>
          <p:nvPr/>
        </p:nvSpPr>
        <p:spPr>
          <a:xfrm>
            <a:off x="2027552" y="3252650"/>
            <a:ext cx="3128658" cy="132099"/>
          </a:xfrm>
          <a:prstGeom prst="rect">
            <a:avLst/>
          </a:prstGeom>
          <a:solidFill>
            <a:schemeClr val="tx2">
              <a:lumMod val="75000"/>
            </a:schemeClr>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800" b="1" noProof="0" dirty="0">
                <a:latin typeface="Arial" panose="020B0604020202020204" pitchFamily="34" charset="0"/>
                <a:cs typeface="Arial" panose="020B0604020202020204" pitchFamily="34" charset="0"/>
              </a:rPr>
              <a:t>Topical antibiotic &amp; BP</a:t>
            </a:r>
          </a:p>
        </p:txBody>
      </p:sp>
      <p:sp>
        <p:nvSpPr>
          <p:cNvPr id="19" name="Rectangle 18">
            <a:extLst>
              <a:ext uri="{FF2B5EF4-FFF2-40B4-BE49-F238E27FC236}">
                <a16:creationId xmlns:a16="http://schemas.microsoft.com/office/drawing/2014/main" id="{4C139D5E-3B14-B1E3-C62E-D78D96B3AB6C}"/>
              </a:ext>
            </a:extLst>
          </p:cNvPr>
          <p:cNvSpPr/>
          <p:nvPr/>
        </p:nvSpPr>
        <p:spPr>
          <a:xfrm>
            <a:off x="2027552" y="3433594"/>
            <a:ext cx="3128658" cy="132099"/>
          </a:xfrm>
          <a:prstGeom prst="rect">
            <a:avLst/>
          </a:prstGeom>
          <a:solidFill>
            <a:schemeClr val="tx2">
              <a:lumMod val="75000"/>
            </a:schemeClr>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800" b="1" noProof="0" dirty="0">
                <a:latin typeface="Arial" panose="020B0604020202020204" pitchFamily="34" charset="0"/>
                <a:cs typeface="Arial" panose="020B0604020202020204" pitchFamily="34" charset="0"/>
              </a:rPr>
              <a:t>Topical retinoid &amp; BP</a:t>
            </a:r>
          </a:p>
        </p:txBody>
      </p:sp>
      <p:sp>
        <p:nvSpPr>
          <p:cNvPr id="20" name="Rectangle 19">
            <a:extLst>
              <a:ext uri="{FF2B5EF4-FFF2-40B4-BE49-F238E27FC236}">
                <a16:creationId xmlns:a16="http://schemas.microsoft.com/office/drawing/2014/main" id="{BDF13018-B611-86E2-3C0E-125F798B1AA2}"/>
              </a:ext>
            </a:extLst>
          </p:cNvPr>
          <p:cNvSpPr/>
          <p:nvPr/>
        </p:nvSpPr>
        <p:spPr>
          <a:xfrm>
            <a:off x="2027564" y="3728105"/>
            <a:ext cx="3128936" cy="281979"/>
          </a:xfrm>
          <a:prstGeom prst="rect">
            <a:avLst/>
          </a:prstGeom>
          <a:solidFill>
            <a:schemeClr val="bg1"/>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tIns="108000" bIns="72000" rtlCol="0" anchor="ctr" anchorCtr="0"/>
          <a:lstStyle/>
          <a:p>
            <a:pPr marL="88900" indent="-88900">
              <a:lnSpc>
                <a:spcPct val="90000"/>
              </a:lnSpc>
              <a:buFont typeface="Arial" panose="020B0604020202020204" pitchFamily="34" charset="0"/>
              <a:buChar char="•"/>
            </a:pPr>
            <a:r>
              <a:rPr lang="en-GB" sz="800" i="1" noProof="0" dirty="0">
                <a:solidFill>
                  <a:schemeClr val="tx1"/>
                </a:solidFill>
                <a:latin typeface="Arial" panose="020B0604020202020204" pitchFamily="34" charset="0"/>
                <a:cs typeface="Arial" panose="020B0604020202020204" pitchFamily="34" charset="0"/>
              </a:rPr>
              <a:t>Concomitant use of BP can prevent the development of antibiotic resistance</a:t>
            </a:r>
          </a:p>
        </p:txBody>
      </p:sp>
      <p:sp>
        <p:nvSpPr>
          <p:cNvPr id="21" name="Rectangle 20">
            <a:extLst>
              <a:ext uri="{FF2B5EF4-FFF2-40B4-BE49-F238E27FC236}">
                <a16:creationId xmlns:a16="http://schemas.microsoft.com/office/drawing/2014/main" id="{9B8FFC0E-4408-740B-08DA-34824B4A947F}"/>
              </a:ext>
            </a:extLst>
          </p:cNvPr>
          <p:cNvSpPr/>
          <p:nvPr/>
        </p:nvSpPr>
        <p:spPr>
          <a:xfrm>
            <a:off x="2027552" y="3614405"/>
            <a:ext cx="3128658" cy="132099"/>
          </a:xfrm>
          <a:prstGeom prst="rect">
            <a:avLst/>
          </a:prstGeom>
          <a:solidFill>
            <a:schemeClr val="tx2">
              <a:lumMod val="75000"/>
            </a:schemeClr>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800" b="1" noProof="0" dirty="0">
                <a:latin typeface="Arial" panose="020B0604020202020204" pitchFamily="34" charset="0"/>
                <a:cs typeface="Arial" panose="020B0604020202020204" pitchFamily="34" charset="0"/>
              </a:rPr>
              <a:t>Topical retinoid &amp; antibiotic</a:t>
            </a:r>
          </a:p>
        </p:txBody>
      </p:sp>
      <p:sp>
        <p:nvSpPr>
          <p:cNvPr id="22" name="Rectangle 21">
            <a:extLst>
              <a:ext uri="{FF2B5EF4-FFF2-40B4-BE49-F238E27FC236}">
                <a16:creationId xmlns:a16="http://schemas.microsoft.com/office/drawing/2014/main" id="{DA60FA8B-1090-47A0-13BA-690228C33918}"/>
              </a:ext>
            </a:extLst>
          </p:cNvPr>
          <p:cNvSpPr/>
          <p:nvPr/>
        </p:nvSpPr>
        <p:spPr>
          <a:xfrm rot="16200000">
            <a:off x="1570330" y="3523836"/>
            <a:ext cx="765175" cy="210502"/>
          </a:xfrm>
          <a:prstGeom prst="rect">
            <a:avLst/>
          </a:prstGeom>
          <a:solidFill>
            <a:schemeClr val="accent6">
              <a:lumMod val="20000"/>
              <a:lumOff val="80000"/>
            </a:schemeClr>
          </a:solidFill>
          <a:ln w="12700">
            <a:noFill/>
          </a:ln>
          <a:effectLst/>
        </p:spPr>
        <p:style>
          <a:lnRef idx="1">
            <a:schemeClr val="accent1"/>
          </a:lnRef>
          <a:fillRef idx="3">
            <a:schemeClr val="accent1"/>
          </a:fillRef>
          <a:effectRef idx="2">
            <a:schemeClr val="accent1"/>
          </a:effectRef>
          <a:fontRef idx="minor">
            <a:schemeClr val="lt1"/>
          </a:fontRef>
        </p:style>
        <p:txBody>
          <a:bodyPr lIns="0" rIns="0" rtlCol="0" anchor="ctr" anchorCtr="0"/>
          <a:lstStyle/>
          <a:p>
            <a:pPr algn="ctr">
              <a:lnSpc>
                <a:spcPct val="90000"/>
              </a:lnSpc>
              <a:buClr>
                <a:schemeClr val="accent1"/>
              </a:buClr>
            </a:pPr>
            <a:r>
              <a:rPr lang="en-GB" sz="800" b="1" noProof="0" dirty="0">
                <a:solidFill>
                  <a:schemeClr val="tx1"/>
                </a:solidFill>
                <a:latin typeface="Arial" panose="020B0604020202020204" pitchFamily="34" charset="0"/>
                <a:cs typeface="Arial" panose="020B0604020202020204" pitchFamily="34" charset="0"/>
              </a:rPr>
              <a:t>Fixed-dose combinations</a:t>
            </a:r>
          </a:p>
        </p:txBody>
      </p:sp>
      <p:cxnSp>
        <p:nvCxnSpPr>
          <p:cNvPr id="23" name="Straight Connector 22">
            <a:extLst>
              <a:ext uri="{FF2B5EF4-FFF2-40B4-BE49-F238E27FC236}">
                <a16:creationId xmlns:a16="http://schemas.microsoft.com/office/drawing/2014/main" id="{1BBB926F-2B53-163A-6E66-09BC9B20251E}"/>
              </a:ext>
            </a:extLst>
          </p:cNvPr>
          <p:cNvCxnSpPr>
            <a:cxnSpLocks/>
          </p:cNvCxnSpPr>
          <p:nvPr/>
        </p:nvCxnSpPr>
        <p:spPr>
          <a:xfrm>
            <a:off x="3376438" y="1507144"/>
            <a:ext cx="0" cy="525679"/>
          </a:xfrm>
          <a:prstGeom prst="line">
            <a:avLst/>
          </a:prstGeom>
          <a:ln w="1587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24" name="Oval 23">
            <a:extLst>
              <a:ext uri="{FF2B5EF4-FFF2-40B4-BE49-F238E27FC236}">
                <a16:creationId xmlns:a16="http://schemas.microsoft.com/office/drawing/2014/main" id="{F3274DE1-440C-49E9-EAE4-9E32919B36C8}"/>
              </a:ext>
            </a:extLst>
          </p:cNvPr>
          <p:cNvSpPr/>
          <p:nvPr/>
        </p:nvSpPr>
        <p:spPr>
          <a:xfrm>
            <a:off x="3087997" y="1231763"/>
            <a:ext cx="550781" cy="550781"/>
          </a:xfrm>
          <a:prstGeom prst="ellipse">
            <a:avLst/>
          </a:prstGeom>
          <a:solidFill>
            <a:schemeClr val="tx2"/>
          </a:solidFill>
          <a:ln w="12700">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GB" sz="800" b="1" noProof="0" dirty="0">
                <a:latin typeface="Arial" panose="020B0604020202020204" pitchFamily="34" charset="0"/>
                <a:cs typeface="Arial" panose="020B0604020202020204" pitchFamily="34" charset="0"/>
              </a:rPr>
              <a:t>Mild</a:t>
            </a:r>
          </a:p>
        </p:txBody>
      </p:sp>
      <p:cxnSp>
        <p:nvCxnSpPr>
          <p:cNvPr id="25" name="Straight Connector 24">
            <a:extLst>
              <a:ext uri="{FF2B5EF4-FFF2-40B4-BE49-F238E27FC236}">
                <a16:creationId xmlns:a16="http://schemas.microsoft.com/office/drawing/2014/main" id="{12979071-A4EE-9780-3DA9-F53B46A5B0FB}"/>
              </a:ext>
            </a:extLst>
          </p:cNvPr>
          <p:cNvCxnSpPr>
            <a:cxnSpLocks/>
          </p:cNvCxnSpPr>
          <p:nvPr/>
        </p:nvCxnSpPr>
        <p:spPr>
          <a:xfrm>
            <a:off x="4763666" y="1896273"/>
            <a:ext cx="0" cy="136550"/>
          </a:xfrm>
          <a:prstGeom prst="line">
            <a:avLst/>
          </a:prstGeom>
          <a:ln w="1587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429205DA-A1ED-9812-BB28-BE596F83B59A}"/>
              </a:ext>
            </a:extLst>
          </p:cNvPr>
          <p:cNvCxnSpPr>
            <a:cxnSpLocks/>
          </p:cNvCxnSpPr>
          <p:nvPr/>
        </p:nvCxnSpPr>
        <p:spPr>
          <a:xfrm>
            <a:off x="4756919" y="1898225"/>
            <a:ext cx="2262878" cy="0"/>
          </a:xfrm>
          <a:prstGeom prst="line">
            <a:avLst/>
          </a:prstGeom>
          <a:ln w="158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C8B703C2-D1D0-0845-9AFA-C89E1FD67C3F}"/>
              </a:ext>
            </a:extLst>
          </p:cNvPr>
          <p:cNvCxnSpPr>
            <a:cxnSpLocks/>
          </p:cNvCxnSpPr>
          <p:nvPr/>
        </p:nvCxnSpPr>
        <p:spPr>
          <a:xfrm>
            <a:off x="7011655" y="1725266"/>
            <a:ext cx="0" cy="180000"/>
          </a:xfrm>
          <a:prstGeom prst="line">
            <a:avLst/>
          </a:prstGeom>
          <a:ln w="15875">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sp>
        <p:nvSpPr>
          <p:cNvPr id="29" name="Oval 28">
            <a:extLst>
              <a:ext uri="{FF2B5EF4-FFF2-40B4-BE49-F238E27FC236}">
                <a16:creationId xmlns:a16="http://schemas.microsoft.com/office/drawing/2014/main" id="{D40F6A1F-DC7D-32FF-508C-D847B2ECF3A6}"/>
              </a:ext>
            </a:extLst>
          </p:cNvPr>
          <p:cNvSpPr/>
          <p:nvPr/>
        </p:nvSpPr>
        <p:spPr>
          <a:xfrm>
            <a:off x="6744397" y="1231744"/>
            <a:ext cx="550800" cy="550800"/>
          </a:xfrm>
          <a:prstGeom prst="ellipse">
            <a:avLst/>
          </a:prstGeom>
          <a:solidFill>
            <a:schemeClr val="tx2"/>
          </a:solidFill>
          <a:ln w="12700">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GB" sz="600" noProof="0" dirty="0">
              <a:solidFill>
                <a:schemeClr val="bg1"/>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B25A7664-5D6A-EA88-DA3F-56E751006AF9}"/>
              </a:ext>
            </a:extLst>
          </p:cNvPr>
          <p:cNvSpPr txBox="1"/>
          <p:nvPr/>
        </p:nvSpPr>
        <p:spPr>
          <a:xfrm>
            <a:off x="6744075" y="1384464"/>
            <a:ext cx="550771" cy="246221"/>
          </a:xfrm>
          <a:prstGeom prst="rect">
            <a:avLst/>
          </a:prstGeom>
          <a:noFill/>
        </p:spPr>
        <p:txBody>
          <a:bodyPr wrap="square" lIns="0" tIns="0" rIns="0" bIns="0" rtlCol="0">
            <a:spAutoFit/>
          </a:bodyPr>
          <a:lstStyle/>
          <a:p>
            <a:pPr algn="ctr"/>
            <a:r>
              <a:rPr lang="en-GB" sz="800" b="1" spc="-30" noProof="0" dirty="0">
                <a:solidFill>
                  <a:schemeClr val="bg1"/>
                </a:solidFill>
                <a:latin typeface="Arial" panose="020B0604020202020204" pitchFamily="34" charset="0"/>
                <a:ea typeface="Aileron" charset="0"/>
                <a:cs typeface="Arial" panose="020B0604020202020204" pitchFamily="34" charset="0"/>
              </a:rPr>
              <a:t>Moderate</a:t>
            </a:r>
            <a:br>
              <a:rPr lang="en-GB" sz="800" b="1" spc="-30" noProof="0" dirty="0">
                <a:solidFill>
                  <a:schemeClr val="bg1"/>
                </a:solidFill>
                <a:latin typeface="Arial" panose="020B0604020202020204" pitchFamily="34" charset="0"/>
                <a:ea typeface="Aileron" charset="0"/>
                <a:cs typeface="Arial" panose="020B0604020202020204" pitchFamily="34" charset="0"/>
              </a:rPr>
            </a:br>
            <a:r>
              <a:rPr lang="en-GB" sz="800" b="1" spc="-30" noProof="0" dirty="0">
                <a:solidFill>
                  <a:schemeClr val="bg1"/>
                </a:solidFill>
                <a:latin typeface="Arial" panose="020B0604020202020204" pitchFamily="34" charset="0"/>
                <a:ea typeface="Aileron" charset="0"/>
                <a:cs typeface="Arial" panose="020B0604020202020204" pitchFamily="34" charset="0"/>
              </a:rPr>
              <a:t>to severe</a:t>
            </a:r>
          </a:p>
        </p:txBody>
      </p:sp>
      <p:cxnSp>
        <p:nvCxnSpPr>
          <p:cNvPr id="31" name="Straight Connector 30">
            <a:extLst>
              <a:ext uri="{FF2B5EF4-FFF2-40B4-BE49-F238E27FC236}">
                <a16:creationId xmlns:a16="http://schemas.microsoft.com/office/drawing/2014/main" id="{D83D053C-9FB0-56A0-98C9-75DDBCD49EAD}"/>
              </a:ext>
            </a:extLst>
          </p:cNvPr>
          <p:cNvCxnSpPr>
            <a:cxnSpLocks/>
          </p:cNvCxnSpPr>
          <p:nvPr/>
        </p:nvCxnSpPr>
        <p:spPr>
          <a:xfrm>
            <a:off x="5556963" y="1902182"/>
            <a:ext cx="0" cy="2719477"/>
          </a:xfrm>
          <a:prstGeom prst="line">
            <a:avLst/>
          </a:prstGeom>
          <a:ln w="1587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2" name="Rectangle 31">
            <a:extLst>
              <a:ext uri="{FF2B5EF4-FFF2-40B4-BE49-F238E27FC236}">
                <a16:creationId xmlns:a16="http://schemas.microsoft.com/office/drawing/2014/main" id="{D387D675-E480-BAA2-A633-043AF04EF6B5}"/>
              </a:ext>
            </a:extLst>
          </p:cNvPr>
          <p:cNvSpPr/>
          <p:nvPr/>
        </p:nvSpPr>
        <p:spPr>
          <a:xfrm>
            <a:off x="5699770" y="2103586"/>
            <a:ext cx="3888432" cy="1039030"/>
          </a:xfrm>
          <a:prstGeom prst="rect">
            <a:avLst/>
          </a:prstGeom>
          <a:solidFill>
            <a:schemeClr val="tx2">
              <a:lumMod val="20000"/>
              <a:lumOff val="80000"/>
            </a:schemeClr>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000" b="1" noProof="0" dirty="0">
              <a:latin typeface="Arial" panose="020B0604020202020204" pitchFamily="34" charset="0"/>
              <a:cs typeface="Arial" panose="020B0604020202020204" pitchFamily="34" charset="0"/>
            </a:endParaRPr>
          </a:p>
        </p:txBody>
      </p:sp>
      <p:cxnSp>
        <p:nvCxnSpPr>
          <p:cNvPr id="33" name="Straight Connector 32">
            <a:extLst>
              <a:ext uri="{FF2B5EF4-FFF2-40B4-BE49-F238E27FC236}">
                <a16:creationId xmlns:a16="http://schemas.microsoft.com/office/drawing/2014/main" id="{2B34AAB4-EA15-3C69-5C2A-CFAEC0594EA4}"/>
              </a:ext>
            </a:extLst>
          </p:cNvPr>
          <p:cNvCxnSpPr>
            <a:cxnSpLocks/>
          </p:cNvCxnSpPr>
          <p:nvPr/>
        </p:nvCxnSpPr>
        <p:spPr>
          <a:xfrm>
            <a:off x="5556963" y="2055906"/>
            <a:ext cx="388382" cy="0"/>
          </a:xfrm>
          <a:prstGeom prst="line">
            <a:avLst/>
          </a:prstGeom>
          <a:ln w="1587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34" name="Rectangle 33">
            <a:extLst>
              <a:ext uri="{FF2B5EF4-FFF2-40B4-BE49-F238E27FC236}">
                <a16:creationId xmlns:a16="http://schemas.microsoft.com/office/drawing/2014/main" id="{12FC9F3A-5E62-3FE5-23E7-33CC2C729C26}"/>
              </a:ext>
            </a:extLst>
          </p:cNvPr>
          <p:cNvSpPr/>
          <p:nvPr/>
        </p:nvSpPr>
        <p:spPr>
          <a:xfrm>
            <a:off x="5945347" y="2431892"/>
            <a:ext cx="3564000" cy="146235"/>
          </a:xfrm>
          <a:prstGeom prst="rect">
            <a:avLst/>
          </a:prstGeom>
          <a:solidFill>
            <a:schemeClr val="bg1"/>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tIns="0" bIns="0" rtlCol="0" anchor="ctr" anchorCtr="0"/>
          <a:lstStyle/>
          <a:p>
            <a:pPr algn="ctr">
              <a:lnSpc>
                <a:spcPct val="90000"/>
              </a:lnSpc>
            </a:pPr>
            <a:r>
              <a:rPr lang="en-GB" sz="800" i="1" spc="-20" noProof="0" dirty="0">
                <a:solidFill>
                  <a:schemeClr val="tx1"/>
                </a:solidFill>
                <a:latin typeface="Arial" panose="020B0604020202020204" pitchFamily="34" charset="0"/>
                <a:cs typeface="Arial" panose="020B0604020202020204" pitchFamily="34" charset="0"/>
              </a:rPr>
              <a:t>Use concomitant BP and other topical treatment</a:t>
            </a:r>
          </a:p>
        </p:txBody>
      </p:sp>
      <p:sp>
        <p:nvSpPr>
          <p:cNvPr id="35" name="Rectangle 34">
            <a:extLst>
              <a:ext uri="{FF2B5EF4-FFF2-40B4-BE49-F238E27FC236}">
                <a16:creationId xmlns:a16="http://schemas.microsoft.com/office/drawing/2014/main" id="{9680837C-1C78-0752-5468-F5D212E51A4A}"/>
              </a:ext>
            </a:extLst>
          </p:cNvPr>
          <p:cNvSpPr/>
          <p:nvPr/>
        </p:nvSpPr>
        <p:spPr>
          <a:xfrm>
            <a:off x="5945345" y="2141919"/>
            <a:ext cx="3564000" cy="291022"/>
          </a:xfrm>
          <a:prstGeom prst="rect">
            <a:avLst/>
          </a:prstGeom>
          <a:solidFill>
            <a:schemeClr val="bg1"/>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108000" rIns="0" bIns="72000" rtlCol="0" anchor="ctr" anchorCtr="0"/>
          <a:lstStyle/>
          <a:p>
            <a:pPr algn="ctr">
              <a:lnSpc>
                <a:spcPct val="90000"/>
              </a:lnSpc>
            </a:pPr>
            <a:r>
              <a:rPr lang="en-GB" sz="800" i="1" spc="-20" noProof="0" dirty="0">
                <a:solidFill>
                  <a:schemeClr val="tx1"/>
                </a:solidFill>
                <a:latin typeface="Arial" panose="020B0604020202020204" pitchFamily="34" charset="0"/>
                <a:cs typeface="Arial" panose="020B0604020202020204" pitchFamily="34" charset="0"/>
              </a:rPr>
              <a:t>Limit systemic antibiotic use when possible to reduce the development </a:t>
            </a:r>
            <a:br>
              <a:rPr lang="en-GB" sz="800" i="1" spc="-20" noProof="0" dirty="0">
                <a:solidFill>
                  <a:schemeClr val="tx1"/>
                </a:solidFill>
                <a:latin typeface="Arial" panose="020B0604020202020204" pitchFamily="34" charset="0"/>
                <a:cs typeface="Arial" panose="020B0604020202020204" pitchFamily="34" charset="0"/>
              </a:rPr>
            </a:br>
            <a:r>
              <a:rPr lang="en-GB" sz="800" i="1" spc="-20" noProof="0" dirty="0">
                <a:solidFill>
                  <a:schemeClr val="tx1"/>
                </a:solidFill>
                <a:latin typeface="Arial" panose="020B0604020202020204" pitchFamily="34" charset="0"/>
                <a:cs typeface="Arial" panose="020B0604020202020204" pitchFamily="34" charset="0"/>
              </a:rPr>
              <a:t>of antibiotic resistance and other antibiotic-associated complications</a:t>
            </a:r>
          </a:p>
        </p:txBody>
      </p:sp>
      <p:sp>
        <p:nvSpPr>
          <p:cNvPr id="36" name="Rectangle 35">
            <a:extLst>
              <a:ext uri="{FF2B5EF4-FFF2-40B4-BE49-F238E27FC236}">
                <a16:creationId xmlns:a16="http://schemas.microsoft.com/office/drawing/2014/main" id="{35B8770E-B67D-A28F-1253-93109D98626C}"/>
              </a:ext>
            </a:extLst>
          </p:cNvPr>
          <p:cNvSpPr/>
          <p:nvPr/>
        </p:nvSpPr>
        <p:spPr>
          <a:xfrm>
            <a:off x="5945345" y="2032823"/>
            <a:ext cx="3564000" cy="132099"/>
          </a:xfrm>
          <a:prstGeom prst="rect">
            <a:avLst/>
          </a:prstGeom>
          <a:solidFill>
            <a:schemeClr val="accent1"/>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800" b="1" noProof="0" dirty="0">
                <a:solidFill>
                  <a:schemeClr val="bg1"/>
                </a:solidFill>
                <a:latin typeface="Arial" panose="020B0604020202020204" pitchFamily="34" charset="0"/>
                <a:cs typeface="Arial" panose="020B0604020202020204" pitchFamily="34" charset="0"/>
              </a:rPr>
              <a:t>SYSTEMIC ANTIBIOTICS</a:t>
            </a:r>
          </a:p>
        </p:txBody>
      </p:sp>
      <p:sp>
        <p:nvSpPr>
          <p:cNvPr id="37" name="Rectangle 36">
            <a:extLst>
              <a:ext uri="{FF2B5EF4-FFF2-40B4-BE49-F238E27FC236}">
                <a16:creationId xmlns:a16="http://schemas.microsoft.com/office/drawing/2014/main" id="{13BCD06F-C717-85CF-48B1-A80B9F4DD8E1}"/>
              </a:ext>
            </a:extLst>
          </p:cNvPr>
          <p:cNvSpPr/>
          <p:nvPr/>
        </p:nvSpPr>
        <p:spPr>
          <a:xfrm>
            <a:off x="5945346" y="2607953"/>
            <a:ext cx="3564000" cy="132099"/>
          </a:xfrm>
          <a:prstGeom prst="rect">
            <a:avLst/>
          </a:prstGeom>
          <a:solidFill>
            <a:schemeClr val="tx2">
              <a:lumMod val="75000"/>
            </a:schemeClr>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800" b="1" noProof="0" dirty="0">
                <a:latin typeface="Arial" panose="020B0604020202020204" pitchFamily="34" charset="0"/>
                <a:cs typeface="Arial" panose="020B0604020202020204" pitchFamily="34" charset="0"/>
              </a:rPr>
              <a:t>Doxycycline</a:t>
            </a:r>
          </a:p>
        </p:txBody>
      </p:sp>
      <p:sp>
        <p:nvSpPr>
          <p:cNvPr id="38" name="Rectangle 37">
            <a:extLst>
              <a:ext uri="{FF2B5EF4-FFF2-40B4-BE49-F238E27FC236}">
                <a16:creationId xmlns:a16="http://schemas.microsoft.com/office/drawing/2014/main" id="{F1D2BC60-4557-B05D-C66F-F01E132B7611}"/>
              </a:ext>
            </a:extLst>
          </p:cNvPr>
          <p:cNvSpPr/>
          <p:nvPr/>
        </p:nvSpPr>
        <p:spPr>
          <a:xfrm>
            <a:off x="5945346" y="2766492"/>
            <a:ext cx="3564000" cy="132099"/>
          </a:xfrm>
          <a:prstGeom prst="rect">
            <a:avLst/>
          </a:prstGeom>
          <a:solidFill>
            <a:schemeClr val="tx2"/>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800" b="1" noProof="0" dirty="0">
                <a:latin typeface="Arial" panose="020B0604020202020204" pitchFamily="34" charset="0"/>
                <a:cs typeface="Arial" panose="020B0604020202020204" pitchFamily="34" charset="0"/>
              </a:rPr>
              <a:t>Minocycline</a:t>
            </a:r>
          </a:p>
        </p:txBody>
      </p:sp>
      <p:sp>
        <p:nvSpPr>
          <p:cNvPr id="39" name="Oval 38">
            <a:extLst>
              <a:ext uri="{FF2B5EF4-FFF2-40B4-BE49-F238E27FC236}">
                <a16:creationId xmlns:a16="http://schemas.microsoft.com/office/drawing/2014/main" id="{D9DB62BC-4802-AA70-8363-F6581BA93E0D}"/>
              </a:ext>
            </a:extLst>
          </p:cNvPr>
          <p:cNvSpPr/>
          <p:nvPr/>
        </p:nvSpPr>
        <p:spPr>
          <a:xfrm>
            <a:off x="5068597" y="2529258"/>
            <a:ext cx="64800" cy="64800"/>
          </a:xfrm>
          <a:prstGeom prst="ellipse">
            <a:avLst/>
          </a:prstGeom>
          <a:solidFill>
            <a:srgbClr val="FFC000"/>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800" noProof="0" dirty="0"/>
          </a:p>
        </p:txBody>
      </p:sp>
      <p:sp>
        <p:nvSpPr>
          <p:cNvPr id="40" name="Oval 39">
            <a:extLst>
              <a:ext uri="{FF2B5EF4-FFF2-40B4-BE49-F238E27FC236}">
                <a16:creationId xmlns:a16="http://schemas.microsoft.com/office/drawing/2014/main" id="{F99801B2-343E-B9FF-2900-B2CF14235B1F}"/>
              </a:ext>
            </a:extLst>
          </p:cNvPr>
          <p:cNvSpPr/>
          <p:nvPr/>
        </p:nvSpPr>
        <p:spPr>
          <a:xfrm>
            <a:off x="5068597" y="2714958"/>
            <a:ext cx="64800" cy="64800"/>
          </a:xfrm>
          <a:prstGeom prst="ellipse">
            <a:avLst/>
          </a:prstGeom>
          <a:solidFill>
            <a:srgbClr val="FFC000"/>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800" noProof="0" dirty="0"/>
          </a:p>
        </p:txBody>
      </p:sp>
      <p:sp>
        <p:nvSpPr>
          <p:cNvPr id="41" name="Oval 40">
            <a:extLst>
              <a:ext uri="{FF2B5EF4-FFF2-40B4-BE49-F238E27FC236}">
                <a16:creationId xmlns:a16="http://schemas.microsoft.com/office/drawing/2014/main" id="{2A42C07A-54BA-520F-2A1B-3A4D3A6161CC}"/>
              </a:ext>
            </a:extLst>
          </p:cNvPr>
          <p:cNvSpPr/>
          <p:nvPr/>
        </p:nvSpPr>
        <p:spPr>
          <a:xfrm>
            <a:off x="5068597" y="2889480"/>
            <a:ext cx="64800" cy="64800"/>
          </a:xfrm>
          <a:prstGeom prst="ellipse">
            <a:avLst/>
          </a:prstGeom>
          <a:solidFill>
            <a:srgbClr val="FFC000"/>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800" noProof="0" dirty="0"/>
          </a:p>
        </p:txBody>
      </p:sp>
      <p:sp>
        <p:nvSpPr>
          <p:cNvPr id="42" name="Oval 41">
            <a:extLst>
              <a:ext uri="{FF2B5EF4-FFF2-40B4-BE49-F238E27FC236}">
                <a16:creationId xmlns:a16="http://schemas.microsoft.com/office/drawing/2014/main" id="{7203DAD3-1797-09EB-739A-8168D0E2DB2C}"/>
              </a:ext>
            </a:extLst>
          </p:cNvPr>
          <p:cNvSpPr/>
          <p:nvPr/>
        </p:nvSpPr>
        <p:spPr>
          <a:xfrm>
            <a:off x="5068597" y="3270662"/>
            <a:ext cx="64800" cy="64800"/>
          </a:xfrm>
          <a:prstGeom prst="ellipse">
            <a:avLst/>
          </a:prstGeom>
          <a:solidFill>
            <a:srgbClr val="FFC000"/>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800" noProof="0" dirty="0"/>
          </a:p>
        </p:txBody>
      </p:sp>
      <p:sp>
        <p:nvSpPr>
          <p:cNvPr id="43" name="Oval 42">
            <a:extLst>
              <a:ext uri="{FF2B5EF4-FFF2-40B4-BE49-F238E27FC236}">
                <a16:creationId xmlns:a16="http://schemas.microsoft.com/office/drawing/2014/main" id="{977E4EB3-06E0-AB74-C442-2AE3B51A3B40}"/>
              </a:ext>
            </a:extLst>
          </p:cNvPr>
          <p:cNvSpPr/>
          <p:nvPr/>
        </p:nvSpPr>
        <p:spPr>
          <a:xfrm>
            <a:off x="5068597" y="3451606"/>
            <a:ext cx="64800" cy="64800"/>
          </a:xfrm>
          <a:prstGeom prst="ellipse">
            <a:avLst/>
          </a:prstGeom>
          <a:solidFill>
            <a:srgbClr val="FFC000"/>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800" noProof="0" dirty="0"/>
          </a:p>
        </p:txBody>
      </p:sp>
      <p:sp>
        <p:nvSpPr>
          <p:cNvPr id="44" name="Oval 43">
            <a:extLst>
              <a:ext uri="{FF2B5EF4-FFF2-40B4-BE49-F238E27FC236}">
                <a16:creationId xmlns:a16="http://schemas.microsoft.com/office/drawing/2014/main" id="{1AAF59D0-5F7A-3B3D-65FE-A00408BAE7A9}"/>
              </a:ext>
            </a:extLst>
          </p:cNvPr>
          <p:cNvSpPr/>
          <p:nvPr/>
        </p:nvSpPr>
        <p:spPr>
          <a:xfrm>
            <a:off x="5068597" y="3635592"/>
            <a:ext cx="64800" cy="64800"/>
          </a:xfrm>
          <a:prstGeom prst="ellipse">
            <a:avLst/>
          </a:prstGeom>
          <a:solidFill>
            <a:srgbClr val="FFC000"/>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800" noProof="0" dirty="0"/>
          </a:p>
        </p:txBody>
      </p:sp>
      <p:sp>
        <p:nvSpPr>
          <p:cNvPr id="45" name="Oval 44">
            <a:extLst>
              <a:ext uri="{FF2B5EF4-FFF2-40B4-BE49-F238E27FC236}">
                <a16:creationId xmlns:a16="http://schemas.microsoft.com/office/drawing/2014/main" id="{82B1B269-513E-4329-A71F-4B8559262D30}"/>
              </a:ext>
            </a:extLst>
          </p:cNvPr>
          <p:cNvSpPr/>
          <p:nvPr/>
        </p:nvSpPr>
        <p:spPr>
          <a:xfrm>
            <a:off x="9425372" y="2625610"/>
            <a:ext cx="64800" cy="64800"/>
          </a:xfrm>
          <a:prstGeom prst="ellipse">
            <a:avLst/>
          </a:prstGeom>
          <a:solidFill>
            <a:srgbClr val="FFC000"/>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800" noProof="0" dirty="0"/>
          </a:p>
        </p:txBody>
      </p:sp>
      <p:sp>
        <p:nvSpPr>
          <p:cNvPr id="46" name="Oval 45">
            <a:extLst>
              <a:ext uri="{FF2B5EF4-FFF2-40B4-BE49-F238E27FC236}">
                <a16:creationId xmlns:a16="http://schemas.microsoft.com/office/drawing/2014/main" id="{64CB7EFB-FDD2-A70E-2DD8-7CC19F1994EC}"/>
              </a:ext>
            </a:extLst>
          </p:cNvPr>
          <p:cNvSpPr/>
          <p:nvPr/>
        </p:nvSpPr>
        <p:spPr>
          <a:xfrm>
            <a:off x="9425372" y="2784223"/>
            <a:ext cx="64800" cy="64800"/>
          </a:xfrm>
          <a:prstGeom prst="ellipse">
            <a:avLst/>
          </a:prstGeom>
          <a:solidFill>
            <a:srgbClr val="FFFF00"/>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800" noProof="0" dirty="0"/>
          </a:p>
        </p:txBody>
      </p:sp>
      <p:sp>
        <p:nvSpPr>
          <p:cNvPr id="47" name="Rectangle 46">
            <a:extLst>
              <a:ext uri="{FF2B5EF4-FFF2-40B4-BE49-F238E27FC236}">
                <a16:creationId xmlns:a16="http://schemas.microsoft.com/office/drawing/2014/main" id="{EFFB2AB6-9C07-4642-B2A7-FFBFE5065796}"/>
              </a:ext>
            </a:extLst>
          </p:cNvPr>
          <p:cNvSpPr/>
          <p:nvPr/>
        </p:nvSpPr>
        <p:spPr>
          <a:xfrm>
            <a:off x="1847476" y="4070766"/>
            <a:ext cx="3308734" cy="132099"/>
          </a:xfrm>
          <a:prstGeom prst="rect">
            <a:avLst/>
          </a:prstGeom>
          <a:solidFill>
            <a:schemeClr val="tx2"/>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800" b="1" noProof="0" dirty="0">
                <a:latin typeface="Arial" panose="020B0604020202020204" pitchFamily="34" charset="0"/>
                <a:cs typeface="Arial" panose="020B0604020202020204" pitchFamily="34" charset="0"/>
              </a:rPr>
              <a:t>Clascoterone</a:t>
            </a:r>
          </a:p>
        </p:txBody>
      </p:sp>
      <p:sp>
        <p:nvSpPr>
          <p:cNvPr id="48" name="Rectangle 47">
            <a:extLst>
              <a:ext uri="{FF2B5EF4-FFF2-40B4-BE49-F238E27FC236}">
                <a16:creationId xmlns:a16="http://schemas.microsoft.com/office/drawing/2014/main" id="{1240830C-4346-8528-7673-D2816AF1561B}"/>
              </a:ext>
            </a:extLst>
          </p:cNvPr>
          <p:cNvSpPr/>
          <p:nvPr/>
        </p:nvSpPr>
        <p:spPr>
          <a:xfrm>
            <a:off x="1847476" y="4250313"/>
            <a:ext cx="3308734" cy="132099"/>
          </a:xfrm>
          <a:prstGeom prst="rect">
            <a:avLst/>
          </a:prstGeom>
          <a:solidFill>
            <a:schemeClr val="tx2"/>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800" b="1" noProof="0" dirty="0">
                <a:latin typeface="Arial" panose="020B0604020202020204" pitchFamily="34" charset="0"/>
                <a:cs typeface="Arial" panose="020B0604020202020204" pitchFamily="34" charset="0"/>
              </a:rPr>
              <a:t>Salicylic acid</a:t>
            </a:r>
          </a:p>
        </p:txBody>
      </p:sp>
      <p:sp>
        <p:nvSpPr>
          <p:cNvPr id="49" name="Rectangle 48">
            <a:extLst>
              <a:ext uri="{FF2B5EF4-FFF2-40B4-BE49-F238E27FC236}">
                <a16:creationId xmlns:a16="http://schemas.microsoft.com/office/drawing/2014/main" id="{A11A05FF-56DF-4B3B-88D7-7BD3EBE98130}"/>
              </a:ext>
            </a:extLst>
          </p:cNvPr>
          <p:cNvSpPr/>
          <p:nvPr/>
        </p:nvSpPr>
        <p:spPr>
          <a:xfrm>
            <a:off x="1847476" y="4426141"/>
            <a:ext cx="3308734" cy="132099"/>
          </a:xfrm>
          <a:prstGeom prst="rect">
            <a:avLst/>
          </a:prstGeom>
          <a:solidFill>
            <a:schemeClr val="tx2"/>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800" b="1" noProof="0" dirty="0">
                <a:latin typeface="Arial" panose="020B0604020202020204" pitchFamily="34" charset="0"/>
                <a:cs typeface="Arial" panose="020B0604020202020204" pitchFamily="34" charset="0"/>
              </a:rPr>
              <a:t>Azelaic acid</a:t>
            </a:r>
          </a:p>
        </p:txBody>
      </p:sp>
      <p:sp>
        <p:nvSpPr>
          <p:cNvPr id="50" name="Oval 49">
            <a:extLst>
              <a:ext uri="{FF2B5EF4-FFF2-40B4-BE49-F238E27FC236}">
                <a16:creationId xmlns:a16="http://schemas.microsoft.com/office/drawing/2014/main" id="{A521494B-E18F-8E9C-07CA-D0D8F37BD098}"/>
              </a:ext>
            </a:extLst>
          </p:cNvPr>
          <p:cNvSpPr/>
          <p:nvPr/>
        </p:nvSpPr>
        <p:spPr>
          <a:xfrm>
            <a:off x="5068597" y="4088778"/>
            <a:ext cx="64800" cy="64800"/>
          </a:xfrm>
          <a:prstGeom prst="ellipse">
            <a:avLst/>
          </a:prstGeom>
          <a:solidFill>
            <a:srgbClr val="FFFF00"/>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800" noProof="0" dirty="0"/>
          </a:p>
        </p:txBody>
      </p:sp>
      <p:sp>
        <p:nvSpPr>
          <p:cNvPr id="51" name="Oval 50">
            <a:extLst>
              <a:ext uri="{FF2B5EF4-FFF2-40B4-BE49-F238E27FC236}">
                <a16:creationId xmlns:a16="http://schemas.microsoft.com/office/drawing/2014/main" id="{0AAC74E5-C6EA-F38A-9263-A6F9A20F16C2}"/>
              </a:ext>
            </a:extLst>
          </p:cNvPr>
          <p:cNvSpPr/>
          <p:nvPr/>
        </p:nvSpPr>
        <p:spPr>
          <a:xfrm>
            <a:off x="5068597" y="4268325"/>
            <a:ext cx="64800" cy="64800"/>
          </a:xfrm>
          <a:prstGeom prst="ellipse">
            <a:avLst/>
          </a:prstGeom>
          <a:solidFill>
            <a:srgbClr val="FFFF00"/>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800" noProof="0" dirty="0"/>
          </a:p>
        </p:txBody>
      </p:sp>
      <p:sp>
        <p:nvSpPr>
          <p:cNvPr id="52" name="Oval 51">
            <a:extLst>
              <a:ext uri="{FF2B5EF4-FFF2-40B4-BE49-F238E27FC236}">
                <a16:creationId xmlns:a16="http://schemas.microsoft.com/office/drawing/2014/main" id="{526C117F-89E2-201C-51E1-72719ED8075E}"/>
              </a:ext>
            </a:extLst>
          </p:cNvPr>
          <p:cNvSpPr/>
          <p:nvPr/>
        </p:nvSpPr>
        <p:spPr>
          <a:xfrm>
            <a:off x="5068597" y="4447328"/>
            <a:ext cx="64800" cy="64800"/>
          </a:xfrm>
          <a:prstGeom prst="ellipse">
            <a:avLst/>
          </a:prstGeom>
          <a:solidFill>
            <a:srgbClr val="FFFF00"/>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800" noProof="0" dirty="0"/>
          </a:p>
        </p:txBody>
      </p:sp>
      <p:sp>
        <p:nvSpPr>
          <p:cNvPr id="53" name="Rectangle 52">
            <a:extLst>
              <a:ext uri="{FF2B5EF4-FFF2-40B4-BE49-F238E27FC236}">
                <a16:creationId xmlns:a16="http://schemas.microsoft.com/office/drawing/2014/main" id="{2C30BED2-079B-F803-6BAE-6F848A507FE6}"/>
              </a:ext>
            </a:extLst>
          </p:cNvPr>
          <p:cNvSpPr/>
          <p:nvPr/>
        </p:nvSpPr>
        <p:spPr>
          <a:xfrm>
            <a:off x="1379579" y="4799343"/>
            <a:ext cx="3967619" cy="317658"/>
          </a:xfrm>
          <a:prstGeom prst="rect">
            <a:avLst/>
          </a:prstGeom>
          <a:solidFill>
            <a:schemeClr val="tx2">
              <a:lumMod val="20000"/>
              <a:lumOff val="80000"/>
            </a:schemeClr>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800" b="1" noProof="0" dirty="0">
              <a:latin typeface="Arial" panose="020B0604020202020204" pitchFamily="34" charset="0"/>
              <a:cs typeface="Arial" panose="020B0604020202020204" pitchFamily="34" charset="0"/>
            </a:endParaRPr>
          </a:p>
        </p:txBody>
      </p:sp>
      <p:sp>
        <p:nvSpPr>
          <p:cNvPr id="54" name="Rectangle 53">
            <a:extLst>
              <a:ext uri="{FF2B5EF4-FFF2-40B4-BE49-F238E27FC236}">
                <a16:creationId xmlns:a16="http://schemas.microsoft.com/office/drawing/2014/main" id="{C6995034-A1E1-9B2B-6B75-7780B17C3FD4}"/>
              </a:ext>
            </a:extLst>
          </p:cNvPr>
          <p:cNvSpPr/>
          <p:nvPr/>
        </p:nvSpPr>
        <p:spPr>
          <a:xfrm>
            <a:off x="1594439" y="4728581"/>
            <a:ext cx="3561770" cy="132099"/>
          </a:xfrm>
          <a:prstGeom prst="rect">
            <a:avLst/>
          </a:prstGeom>
          <a:solidFill>
            <a:schemeClr val="accent1"/>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800" b="1" noProof="0" dirty="0">
                <a:solidFill>
                  <a:schemeClr val="bg1"/>
                </a:solidFill>
                <a:latin typeface="Arial" panose="020B0604020202020204" pitchFamily="34" charset="0"/>
                <a:cs typeface="Arial" panose="020B0604020202020204" pitchFamily="34" charset="0"/>
              </a:rPr>
              <a:t>PHYSICAL MODALITIES</a:t>
            </a:r>
          </a:p>
        </p:txBody>
      </p:sp>
      <p:sp>
        <p:nvSpPr>
          <p:cNvPr id="55" name="Rectangle 54">
            <a:extLst>
              <a:ext uri="{FF2B5EF4-FFF2-40B4-BE49-F238E27FC236}">
                <a16:creationId xmlns:a16="http://schemas.microsoft.com/office/drawing/2014/main" id="{E20EC907-EB10-FE1A-0620-9EC2B4FFD2B9}"/>
              </a:ext>
            </a:extLst>
          </p:cNvPr>
          <p:cNvSpPr/>
          <p:nvPr/>
        </p:nvSpPr>
        <p:spPr>
          <a:xfrm>
            <a:off x="1681465" y="4892065"/>
            <a:ext cx="3370518" cy="166060"/>
          </a:xfrm>
          <a:prstGeom prst="rect">
            <a:avLst/>
          </a:prstGeom>
          <a:solidFill>
            <a:schemeClr val="accent1">
              <a:lumMod val="20000"/>
              <a:lumOff val="80000"/>
            </a:schemeClr>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tIns="0" bIns="0" rtlCol="0" anchor="ctr" anchorCtr="0"/>
          <a:lstStyle/>
          <a:p>
            <a:pPr algn="ctr">
              <a:lnSpc>
                <a:spcPct val="90000"/>
              </a:lnSpc>
            </a:pPr>
            <a:r>
              <a:rPr lang="en-GB" sz="800" b="1" noProof="0" dirty="0">
                <a:solidFill>
                  <a:schemeClr val="tx1"/>
                </a:solidFill>
                <a:latin typeface="Arial" panose="020B0604020202020204" pitchFamily="34" charset="0"/>
                <a:cs typeface="Arial" panose="020B0604020202020204" pitchFamily="34" charset="0"/>
              </a:rPr>
              <a:t>Pneumatic broadband light added to adapalene</a:t>
            </a:r>
          </a:p>
        </p:txBody>
      </p:sp>
      <p:sp>
        <p:nvSpPr>
          <p:cNvPr id="56" name="TextBox 55">
            <a:extLst>
              <a:ext uri="{FF2B5EF4-FFF2-40B4-BE49-F238E27FC236}">
                <a16:creationId xmlns:a16="http://schemas.microsoft.com/office/drawing/2014/main" id="{803DC9D4-E4DA-A965-D457-D4D744F51742}"/>
              </a:ext>
            </a:extLst>
          </p:cNvPr>
          <p:cNvSpPr txBox="1"/>
          <p:nvPr/>
        </p:nvSpPr>
        <p:spPr>
          <a:xfrm>
            <a:off x="1699430" y="5211318"/>
            <a:ext cx="2434457" cy="538609"/>
          </a:xfrm>
          <a:prstGeom prst="rect">
            <a:avLst/>
          </a:prstGeom>
          <a:noFill/>
        </p:spPr>
        <p:txBody>
          <a:bodyPr wrap="square" lIns="0" tIns="0" rIns="0" bIns="0" rtlCol="0">
            <a:spAutoFit/>
          </a:bodyPr>
          <a:lstStyle/>
          <a:p>
            <a:r>
              <a:rPr lang="en-GB" sz="700" noProof="0" dirty="0">
                <a:latin typeface="Arial" panose="020B0604020202020204" pitchFamily="34" charset="0"/>
                <a:ea typeface="Aileron" charset="0"/>
                <a:cs typeface="Arial" panose="020B0604020202020204" pitchFamily="34" charset="0"/>
              </a:rPr>
              <a:t>Key:</a:t>
            </a:r>
          </a:p>
          <a:p>
            <a:pPr indent="133350"/>
            <a:r>
              <a:rPr lang="en-GB" sz="700" noProof="0" dirty="0">
                <a:latin typeface="Arial" panose="020B0604020202020204" pitchFamily="34" charset="0"/>
                <a:ea typeface="Aileron" charset="0"/>
                <a:cs typeface="Arial" panose="020B0604020202020204" pitchFamily="34" charset="0"/>
              </a:rPr>
              <a:t>Strong recommendation in favour of the intervention</a:t>
            </a:r>
          </a:p>
          <a:p>
            <a:pPr indent="133350"/>
            <a:r>
              <a:rPr lang="en-GB" sz="700" noProof="0" dirty="0">
                <a:latin typeface="Arial" panose="020B0604020202020204" pitchFamily="34" charset="0"/>
                <a:ea typeface="Aileron" charset="0"/>
                <a:cs typeface="Arial" panose="020B0604020202020204" pitchFamily="34" charset="0"/>
              </a:rPr>
              <a:t>Conditional recommendation in favour of the intervention</a:t>
            </a:r>
          </a:p>
          <a:p>
            <a:pPr indent="133350"/>
            <a:r>
              <a:rPr lang="en-GB" sz="700" noProof="0" dirty="0">
                <a:latin typeface="Arial" panose="020B0604020202020204" pitchFamily="34" charset="0"/>
                <a:ea typeface="Aileron" charset="0"/>
                <a:cs typeface="Arial" panose="020B0604020202020204" pitchFamily="34" charset="0"/>
              </a:rPr>
              <a:t>Strong recommendation against the intervention</a:t>
            </a:r>
          </a:p>
          <a:p>
            <a:pPr indent="133350"/>
            <a:r>
              <a:rPr lang="en-GB" sz="700" noProof="0" dirty="0">
                <a:latin typeface="Arial" panose="020B0604020202020204" pitchFamily="34" charset="0"/>
                <a:ea typeface="Aileron" charset="0"/>
                <a:cs typeface="Arial" panose="020B0604020202020204" pitchFamily="34" charset="0"/>
              </a:rPr>
              <a:t>Conditional recommendation against the intervention</a:t>
            </a:r>
          </a:p>
        </p:txBody>
      </p:sp>
      <p:sp>
        <p:nvSpPr>
          <p:cNvPr id="57" name="Oval 56">
            <a:extLst>
              <a:ext uri="{FF2B5EF4-FFF2-40B4-BE49-F238E27FC236}">
                <a16:creationId xmlns:a16="http://schemas.microsoft.com/office/drawing/2014/main" id="{CDD2BA65-9161-7BD9-63C4-EE0C493D771E}"/>
              </a:ext>
            </a:extLst>
          </p:cNvPr>
          <p:cNvSpPr/>
          <p:nvPr/>
        </p:nvSpPr>
        <p:spPr>
          <a:xfrm>
            <a:off x="1708179" y="5665596"/>
            <a:ext cx="64800" cy="64800"/>
          </a:xfrm>
          <a:prstGeom prst="ellipse">
            <a:avLst/>
          </a:prstGeom>
          <a:solidFill>
            <a:schemeClr val="accent5">
              <a:lumMod val="75000"/>
            </a:schemeClr>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800" noProof="0" dirty="0"/>
          </a:p>
        </p:txBody>
      </p:sp>
      <p:sp>
        <p:nvSpPr>
          <p:cNvPr id="58" name="Oval 57">
            <a:extLst>
              <a:ext uri="{FF2B5EF4-FFF2-40B4-BE49-F238E27FC236}">
                <a16:creationId xmlns:a16="http://schemas.microsoft.com/office/drawing/2014/main" id="{F7FC076A-FACB-8D30-8EDE-2952FFFF2E3F}"/>
              </a:ext>
            </a:extLst>
          </p:cNvPr>
          <p:cNvSpPr/>
          <p:nvPr/>
        </p:nvSpPr>
        <p:spPr>
          <a:xfrm>
            <a:off x="1708179" y="5345678"/>
            <a:ext cx="64800" cy="64800"/>
          </a:xfrm>
          <a:prstGeom prst="ellipse">
            <a:avLst/>
          </a:prstGeom>
          <a:solidFill>
            <a:srgbClr val="FFC000"/>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800" noProof="0" dirty="0"/>
          </a:p>
        </p:txBody>
      </p:sp>
      <p:sp>
        <p:nvSpPr>
          <p:cNvPr id="59" name="Oval 58">
            <a:extLst>
              <a:ext uri="{FF2B5EF4-FFF2-40B4-BE49-F238E27FC236}">
                <a16:creationId xmlns:a16="http://schemas.microsoft.com/office/drawing/2014/main" id="{4771F0EF-1305-EC1C-AF11-5CCD8B5B3DA0}"/>
              </a:ext>
            </a:extLst>
          </p:cNvPr>
          <p:cNvSpPr/>
          <p:nvPr/>
        </p:nvSpPr>
        <p:spPr>
          <a:xfrm>
            <a:off x="1708179" y="5452317"/>
            <a:ext cx="64800" cy="64800"/>
          </a:xfrm>
          <a:prstGeom prst="ellipse">
            <a:avLst/>
          </a:prstGeom>
          <a:solidFill>
            <a:srgbClr val="FFFF00"/>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800" noProof="0" dirty="0"/>
          </a:p>
        </p:txBody>
      </p:sp>
      <p:sp>
        <p:nvSpPr>
          <p:cNvPr id="60" name="Oval 59">
            <a:extLst>
              <a:ext uri="{FF2B5EF4-FFF2-40B4-BE49-F238E27FC236}">
                <a16:creationId xmlns:a16="http://schemas.microsoft.com/office/drawing/2014/main" id="{966CF2A3-55C7-69F5-39BF-7EB492472BDA}"/>
              </a:ext>
            </a:extLst>
          </p:cNvPr>
          <p:cNvSpPr/>
          <p:nvPr/>
        </p:nvSpPr>
        <p:spPr>
          <a:xfrm>
            <a:off x="1708179" y="5558956"/>
            <a:ext cx="64800" cy="64800"/>
          </a:xfrm>
          <a:prstGeom prst="ellipse">
            <a:avLst/>
          </a:prstGeom>
          <a:solidFill>
            <a:srgbClr val="7030A0"/>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800" noProof="0" dirty="0"/>
          </a:p>
        </p:txBody>
      </p:sp>
      <p:sp>
        <p:nvSpPr>
          <p:cNvPr id="61" name="Rectangle 60">
            <a:extLst>
              <a:ext uri="{FF2B5EF4-FFF2-40B4-BE49-F238E27FC236}">
                <a16:creationId xmlns:a16="http://schemas.microsoft.com/office/drawing/2014/main" id="{543318F9-117E-ABF7-09D8-90F34BDA387C}"/>
              </a:ext>
            </a:extLst>
          </p:cNvPr>
          <p:cNvSpPr/>
          <p:nvPr/>
        </p:nvSpPr>
        <p:spPr>
          <a:xfrm>
            <a:off x="5945346" y="2925031"/>
            <a:ext cx="3564000" cy="132099"/>
          </a:xfrm>
          <a:prstGeom prst="rect">
            <a:avLst/>
          </a:prstGeom>
          <a:solidFill>
            <a:schemeClr val="tx2"/>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800" b="1" noProof="0" dirty="0">
                <a:latin typeface="Arial" panose="020B0604020202020204" pitchFamily="34" charset="0"/>
                <a:cs typeface="Arial" panose="020B0604020202020204" pitchFamily="34" charset="0"/>
              </a:rPr>
              <a:t>Sarecycline</a:t>
            </a:r>
          </a:p>
        </p:txBody>
      </p:sp>
      <p:sp>
        <p:nvSpPr>
          <p:cNvPr id="62" name="Oval 61">
            <a:extLst>
              <a:ext uri="{FF2B5EF4-FFF2-40B4-BE49-F238E27FC236}">
                <a16:creationId xmlns:a16="http://schemas.microsoft.com/office/drawing/2014/main" id="{B5B04252-BC05-DF50-46B3-C5C84278B7EC}"/>
              </a:ext>
            </a:extLst>
          </p:cNvPr>
          <p:cNvSpPr/>
          <p:nvPr/>
        </p:nvSpPr>
        <p:spPr>
          <a:xfrm>
            <a:off x="9425372" y="2942973"/>
            <a:ext cx="64800" cy="64800"/>
          </a:xfrm>
          <a:prstGeom prst="ellipse">
            <a:avLst/>
          </a:prstGeom>
          <a:solidFill>
            <a:srgbClr val="FFFF00"/>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800" noProof="0" dirty="0"/>
          </a:p>
        </p:txBody>
      </p:sp>
      <p:sp>
        <p:nvSpPr>
          <p:cNvPr id="63" name="Rectangle 62">
            <a:extLst>
              <a:ext uri="{FF2B5EF4-FFF2-40B4-BE49-F238E27FC236}">
                <a16:creationId xmlns:a16="http://schemas.microsoft.com/office/drawing/2014/main" id="{D06B08B5-B6F2-47AE-6F83-214F9450CECE}"/>
              </a:ext>
            </a:extLst>
          </p:cNvPr>
          <p:cNvSpPr/>
          <p:nvPr/>
        </p:nvSpPr>
        <p:spPr>
          <a:xfrm>
            <a:off x="5945346" y="3083571"/>
            <a:ext cx="3564000" cy="132099"/>
          </a:xfrm>
          <a:prstGeom prst="rect">
            <a:avLst/>
          </a:prstGeom>
          <a:solidFill>
            <a:schemeClr val="tx2"/>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800" b="1" noProof="0" dirty="0">
                <a:latin typeface="Arial" panose="020B0604020202020204" pitchFamily="34" charset="0"/>
                <a:cs typeface="Arial" panose="020B0604020202020204" pitchFamily="34" charset="0"/>
              </a:rPr>
              <a:t>Doxycycline over azithromycin</a:t>
            </a:r>
          </a:p>
        </p:txBody>
      </p:sp>
      <p:sp>
        <p:nvSpPr>
          <p:cNvPr id="64" name="Oval 63">
            <a:extLst>
              <a:ext uri="{FF2B5EF4-FFF2-40B4-BE49-F238E27FC236}">
                <a16:creationId xmlns:a16="http://schemas.microsoft.com/office/drawing/2014/main" id="{7F3A6EC3-C6BA-B42B-B5AD-B54D6CA693AC}"/>
              </a:ext>
            </a:extLst>
          </p:cNvPr>
          <p:cNvSpPr/>
          <p:nvPr/>
        </p:nvSpPr>
        <p:spPr>
          <a:xfrm>
            <a:off x="9425372" y="3101723"/>
            <a:ext cx="64800" cy="64800"/>
          </a:xfrm>
          <a:prstGeom prst="ellipse">
            <a:avLst/>
          </a:prstGeom>
          <a:solidFill>
            <a:srgbClr val="FFFF00"/>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800" noProof="0" dirty="0"/>
          </a:p>
        </p:txBody>
      </p:sp>
      <p:sp>
        <p:nvSpPr>
          <p:cNvPr id="65" name="Rectangle 64">
            <a:extLst>
              <a:ext uri="{FF2B5EF4-FFF2-40B4-BE49-F238E27FC236}">
                <a16:creationId xmlns:a16="http://schemas.microsoft.com/office/drawing/2014/main" id="{7145F018-01DF-784D-FDBF-17E45558D1BF}"/>
              </a:ext>
            </a:extLst>
          </p:cNvPr>
          <p:cNvSpPr/>
          <p:nvPr/>
        </p:nvSpPr>
        <p:spPr>
          <a:xfrm>
            <a:off x="5699770" y="3354456"/>
            <a:ext cx="3888432" cy="1116397"/>
          </a:xfrm>
          <a:prstGeom prst="rect">
            <a:avLst/>
          </a:prstGeom>
          <a:solidFill>
            <a:schemeClr val="tx2">
              <a:lumMod val="20000"/>
              <a:lumOff val="80000"/>
            </a:schemeClr>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000" b="1" noProof="0" dirty="0">
              <a:latin typeface="Arial" panose="020B0604020202020204" pitchFamily="34" charset="0"/>
              <a:cs typeface="Arial" panose="020B0604020202020204" pitchFamily="34" charset="0"/>
            </a:endParaRPr>
          </a:p>
        </p:txBody>
      </p:sp>
      <p:cxnSp>
        <p:nvCxnSpPr>
          <p:cNvPr id="66" name="Straight Connector 65">
            <a:extLst>
              <a:ext uri="{FF2B5EF4-FFF2-40B4-BE49-F238E27FC236}">
                <a16:creationId xmlns:a16="http://schemas.microsoft.com/office/drawing/2014/main" id="{378A527F-E861-6440-F204-126263DB8D64}"/>
              </a:ext>
            </a:extLst>
          </p:cNvPr>
          <p:cNvCxnSpPr>
            <a:cxnSpLocks/>
          </p:cNvCxnSpPr>
          <p:nvPr/>
        </p:nvCxnSpPr>
        <p:spPr>
          <a:xfrm>
            <a:off x="5556963" y="3305324"/>
            <a:ext cx="388382" cy="0"/>
          </a:xfrm>
          <a:prstGeom prst="line">
            <a:avLst/>
          </a:prstGeom>
          <a:ln w="1587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67" name="Rectangle 66">
            <a:extLst>
              <a:ext uri="{FF2B5EF4-FFF2-40B4-BE49-F238E27FC236}">
                <a16:creationId xmlns:a16="http://schemas.microsoft.com/office/drawing/2014/main" id="{1CE80DE0-0D25-22BC-B932-E4A5479621BE}"/>
              </a:ext>
            </a:extLst>
          </p:cNvPr>
          <p:cNvSpPr/>
          <p:nvPr/>
        </p:nvSpPr>
        <p:spPr>
          <a:xfrm>
            <a:off x="5945346" y="3282241"/>
            <a:ext cx="3564000" cy="132099"/>
          </a:xfrm>
          <a:prstGeom prst="rect">
            <a:avLst/>
          </a:prstGeom>
          <a:solidFill>
            <a:schemeClr val="accent1"/>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800" b="1" noProof="0" dirty="0">
                <a:solidFill>
                  <a:schemeClr val="bg1"/>
                </a:solidFill>
                <a:latin typeface="Arial" panose="020B0604020202020204" pitchFamily="34" charset="0"/>
                <a:cs typeface="Arial" panose="020B0604020202020204" pitchFamily="34" charset="0"/>
              </a:rPr>
              <a:t>HORMONAL AGENTS</a:t>
            </a:r>
          </a:p>
        </p:txBody>
      </p:sp>
      <p:sp>
        <p:nvSpPr>
          <p:cNvPr id="68" name="Rectangle 67">
            <a:extLst>
              <a:ext uri="{FF2B5EF4-FFF2-40B4-BE49-F238E27FC236}">
                <a16:creationId xmlns:a16="http://schemas.microsoft.com/office/drawing/2014/main" id="{484DB963-90D0-184E-9D45-E811626BFFA9}"/>
              </a:ext>
            </a:extLst>
          </p:cNvPr>
          <p:cNvSpPr/>
          <p:nvPr/>
        </p:nvSpPr>
        <p:spPr>
          <a:xfrm>
            <a:off x="5945346" y="3449537"/>
            <a:ext cx="3570849" cy="132099"/>
          </a:xfrm>
          <a:prstGeom prst="rect">
            <a:avLst/>
          </a:prstGeom>
          <a:solidFill>
            <a:schemeClr val="tx2"/>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800" b="1" noProof="0" dirty="0">
                <a:latin typeface="Arial" panose="020B0604020202020204" pitchFamily="34" charset="0"/>
                <a:cs typeface="Arial" panose="020B0604020202020204" pitchFamily="34" charset="0"/>
              </a:rPr>
              <a:t>Combined oral contraceptives</a:t>
            </a:r>
          </a:p>
        </p:txBody>
      </p:sp>
      <p:sp>
        <p:nvSpPr>
          <p:cNvPr id="69" name="Oval 68">
            <a:extLst>
              <a:ext uri="{FF2B5EF4-FFF2-40B4-BE49-F238E27FC236}">
                <a16:creationId xmlns:a16="http://schemas.microsoft.com/office/drawing/2014/main" id="{6394B4A9-432B-89A8-D4D3-8B1A1EBDA6B1}"/>
              </a:ext>
            </a:extLst>
          </p:cNvPr>
          <p:cNvSpPr/>
          <p:nvPr/>
        </p:nvSpPr>
        <p:spPr>
          <a:xfrm>
            <a:off x="9425372" y="3467268"/>
            <a:ext cx="64800" cy="64800"/>
          </a:xfrm>
          <a:prstGeom prst="ellipse">
            <a:avLst/>
          </a:prstGeom>
          <a:solidFill>
            <a:srgbClr val="FFFF00"/>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800" noProof="0" dirty="0"/>
          </a:p>
        </p:txBody>
      </p:sp>
      <p:sp>
        <p:nvSpPr>
          <p:cNvPr id="70" name="Rectangle 69">
            <a:extLst>
              <a:ext uri="{FF2B5EF4-FFF2-40B4-BE49-F238E27FC236}">
                <a16:creationId xmlns:a16="http://schemas.microsoft.com/office/drawing/2014/main" id="{1E036C30-22F2-7B28-14CB-08A7366CC56D}"/>
              </a:ext>
            </a:extLst>
          </p:cNvPr>
          <p:cNvSpPr/>
          <p:nvPr/>
        </p:nvSpPr>
        <p:spPr>
          <a:xfrm>
            <a:off x="5945345" y="3715772"/>
            <a:ext cx="3570849" cy="282799"/>
          </a:xfrm>
          <a:prstGeom prst="rect">
            <a:avLst/>
          </a:prstGeom>
          <a:solidFill>
            <a:schemeClr val="bg1"/>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lIns="36000" tIns="108000" bIns="72000" rtlCol="0" anchor="ctr" anchorCtr="0"/>
          <a:lstStyle/>
          <a:p>
            <a:pPr marL="88900" indent="-88900">
              <a:lnSpc>
                <a:spcPct val="80000"/>
              </a:lnSpc>
              <a:buFont typeface="Arial" panose="020B0604020202020204" pitchFamily="34" charset="0"/>
              <a:buChar char="•"/>
            </a:pPr>
            <a:r>
              <a:rPr lang="en-GB" sz="800" i="1" noProof="0" dirty="0">
                <a:solidFill>
                  <a:schemeClr val="tx1"/>
                </a:solidFill>
                <a:latin typeface="Arial" panose="020B0604020202020204" pitchFamily="34" charset="0"/>
                <a:cs typeface="Arial" panose="020B0604020202020204" pitchFamily="34" charset="0"/>
              </a:rPr>
              <a:t>Potassium monitoring is of low usefulness in patients without risk factors for hyperkalaemia (e.g. older age, medical comorbidities, medications)</a:t>
            </a:r>
          </a:p>
        </p:txBody>
      </p:sp>
      <p:sp>
        <p:nvSpPr>
          <p:cNvPr id="71" name="Rectangle 70">
            <a:extLst>
              <a:ext uri="{FF2B5EF4-FFF2-40B4-BE49-F238E27FC236}">
                <a16:creationId xmlns:a16="http://schemas.microsoft.com/office/drawing/2014/main" id="{2060FC7F-0C99-06A6-5E4B-F0AD329DA447}"/>
              </a:ext>
            </a:extLst>
          </p:cNvPr>
          <p:cNvSpPr/>
          <p:nvPr/>
        </p:nvSpPr>
        <p:spPr>
          <a:xfrm>
            <a:off x="5945346" y="3611462"/>
            <a:ext cx="3570849" cy="132099"/>
          </a:xfrm>
          <a:prstGeom prst="rect">
            <a:avLst/>
          </a:prstGeom>
          <a:solidFill>
            <a:schemeClr val="tx2"/>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800" b="1" noProof="0" dirty="0">
                <a:latin typeface="Arial" panose="020B0604020202020204" pitchFamily="34" charset="0"/>
                <a:cs typeface="Arial" panose="020B0604020202020204" pitchFamily="34" charset="0"/>
              </a:rPr>
              <a:t>Spironalactone</a:t>
            </a:r>
          </a:p>
        </p:txBody>
      </p:sp>
      <p:sp>
        <p:nvSpPr>
          <p:cNvPr id="72" name="Oval 71">
            <a:extLst>
              <a:ext uri="{FF2B5EF4-FFF2-40B4-BE49-F238E27FC236}">
                <a16:creationId xmlns:a16="http://schemas.microsoft.com/office/drawing/2014/main" id="{6F396B19-3A46-AFF2-6E9C-201326DBF1C4}"/>
              </a:ext>
            </a:extLst>
          </p:cNvPr>
          <p:cNvSpPr/>
          <p:nvPr/>
        </p:nvSpPr>
        <p:spPr>
          <a:xfrm>
            <a:off x="9425372" y="3629193"/>
            <a:ext cx="64800" cy="64800"/>
          </a:xfrm>
          <a:prstGeom prst="ellipse">
            <a:avLst/>
          </a:prstGeom>
          <a:solidFill>
            <a:srgbClr val="FFFF00"/>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800" noProof="0" dirty="0"/>
          </a:p>
        </p:txBody>
      </p:sp>
      <p:sp>
        <p:nvSpPr>
          <p:cNvPr id="73" name="Rectangle 72">
            <a:extLst>
              <a:ext uri="{FF2B5EF4-FFF2-40B4-BE49-F238E27FC236}">
                <a16:creationId xmlns:a16="http://schemas.microsoft.com/office/drawing/2014/main" id="{51C93EED-5F9E-B9AA-80FD-3459AF9B4B0F}"/>
              </a:ext>
            </a:extLst>
          </p:cNvPr>
          <p:cNvSpPr/>
          <p:nvPr/>
        </p:nvSpPr>
        <p:spPr>
          <a:xfrm>
            <a:off x="5945345" y="4155702"/>
            <a:ext cx="3570849" cy="255213"/>
          </a:xfrm>
          <a:prstGeom prst="rect">
            <a:avLst/>
          </a:prstGeom>
          <a:solidFill>
            <a:schemeClr val="bg1"/>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lIns="36000" tIns="108000" bIns="72000" rtlCol="0" anchor="ctr" anchorCtr="0"/>
          <a:lstStyle/>
          <a:p>
            <a:pPr marL="88900" indent="-88900">
              <a:lnSpc>
                <a:spcPct val="80000"/>
              </a:lnSpc>
              <a:buFont typeface="Arial" panose="020B0604020202020204" pitchFamily="34" charset="0"/>
              <a:buChar char="•"/>
            </a:pPr>
            <a:r>
              <a:rPr lang="en-GB" sz="800" i="1" noProof="0" dirty="0">
                <a:solidFill>
                  <a:schemeClr val="tx1"/>
                </a:solidFill>
                <a:latin typeface="Arial" panose="020B0604020202020204" pitchFamily="34" charset="0"/>
                <a:cs typeface="Arial" panose="020B0604020202020204" pitchFamily="34" charset="0"/>
              </a:rPr>
              <a:t>Adjuvant treatment for larger acne papules or nodules at risk of acne scarring or for rapid improvement in inflammation and pain</a:t>
            </a:r>
          </a:p>
        </p:txBody>
      </p:sp>
      <p:sp>
        <p:nvSpPr>
          <p:cNvPr id="74" name="Rectangle 73">
            <a:extLst>
              <a:ext uri="{FF2B5EF4-FFF2-40B4-BE49-F238E27FC236}">
                <a16:creationId xmlns:a16="http://schemas.microsoft.com/office/drawing/2014/main" id="{0714F0A3-7F9E-9B45-8FAD-07B258AC3CC7}"/>
              </a:ext>
            </a:extLst>
          </p:cNvPr>
          <p:cNvSpPr/>
          <p:nvPr/>
        </p:nvSpPr>
        <p:spPr>
          <a:xfrm>
            <a:off x="5945346" y="4034119"/>
            <a:ext cx="3570849" cy="132099"/>
          </a:xfrm>
          <a:prstGeom prst="rect">
            <a:avLst/>
          </a:prstGeom>
          <a:solidFill>
            <a:schemeClr val="tx2">
              <a:lumMod val="75000"/>
            </a:schemeClr>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800" b="1" noProof="0" dirty="0">
                <a:latin typeface="Arial" panose="020B0604020202020204" pitchFamily="34" charset="0"/>
                <a:cs typeface="Arial" panose="020B0604020202020204" pitchFamily="34" charset="0"/>
              </a:rPr>
              <a:t>Intralesional corticosteroids</a:t>
            </a:r>
          </a:p>
        </p:txBody>
      </p:sp>
      <p:sp>
        <p:nvSpPr>
          <p:cNvPr id="75" name="Oval 74">
            <a:extLst>
              <a:ext uri="{FF2B5EF4-FFF2-40B4-BE49-F238E27FC236}">
                <a16:creationId xmlns:a16="http://schemas.microsoft.com/office/drawing/2014/main" id="{85601284-C83F-C202-F9BF-9241D62629EA}"/>
              </a:ext>
            </a:extLst>
          </p:cNvPr>
          <p:cNvSpPr/>
          <p:nvPr/>
        </p:nvSpPr>
        <p:spPr>
          <a:xfrm>
            <a:off x="9425372" y="4051850"/>
            <a:ext cx="64800" cy="64800"/>
          </a:xfrm>
          <a:prstGeom prst="ellipse">
            <a:avLst/>
          </a:prstGeom>
          <a:solidFill>
            <a:srgbClr val="FFC000"/>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800" noProof="0" dirty="0"/>
          </a:p>
        </p:txBody>
      </p:sp>
      <p:sp>
        <p:nvSpPr>
          <p:cNvPr id="76" name="Rectangle 75">
            <a:extLst>
              <a:ext uri="{FF2B5EF4-FFF2-40B4-BE49-F238E27FC236}">
                <a16:creationId xmlns:a16="http://schemas.microsoft.com/office/drawing/2014/main" id="{EB814FDE-A13D-968C-1494-937C91E9CA96}"/>
              </a:ext>
            </a:extLst>
          </p:cNvPr>
          <p:cNvSpPr/>
          <p:nvPr/>
        </p:nvSpPr>
        <p:spPr>
          <a:xfrm>
            <a:off x="5699770" y="4666916"/>
            <a:ext cx="3888432" cy="1498388"/>
          </a:xfrm>
          <a:prstGeom prst="rect">
            <a:avLst/>
          </a:prstGeom>
          <a:solidFill>
            <a:schemeClr val="tx2">
              <a:lumMod val="20000"/>
              <a:lumOff val="80000"/>
            </a:schemeClr>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000" b="1" noProof="0" dirty="0">
              <a:latin typeface="Arial" panose="020B0604020202020204" pitchFamily="34" charset="0"/>
              <a:cs typeface="Arial" panose="020B0604020202020204" pitchFamily="34" charset="0"/>
            </a:endParaRPr>
          </a:p>
        </p:txBody>
      </p:sp>
      <p:cxnSp>
        <p:nvCxnSpPr>
          <p:cNvPr id="77" name="Straight Connector 76">
            <a:extLst>
              <a:ext uri="{FF2B5EF4-FFF2-40B4-BE49-F238E27FC236}">
                <a16:creationId xmlns:a16="http://schemas.microsoft.com/office/drawing/2014/main" id="{E91C2459-E992-23C4-E5BB-F6875992F6CC}"/>
              </a:ext>
            </a:extLst>
          </p:cNvPr>
          <p:cNvCxnSpPr>
            <a:cxnSpLocks/>
          </p:cNvCxnSpPr>
          <p:nvPr/>
        </p:nvCxnSpPr>
        <p:spPr>
          <a:xfrm>
            <a:off x="5556963" y="4612975"/>
            <a:ext cx="388382" cy="0"/>
          </a:xfrm>
          <a:prstGeom prst="line">
            <a:avLst/>
          </a:prstGeom>
          <a:ln w="1587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78" name="Rectangle 77">
            <a:extLst>
              <a:ext uri="{FF2B5EF4-FFF2-40B4-BE49-F238E27FC236}">
                <a16:creationId xmlns:a16="http://schemas.microsoft.com/office/drawing/2014/main" id="{48A056F3-0D56-E20B-7F61-C77CCCBACAC4}"/>
              </a:ext>
            </a:extLst>
          </p:cNvPr>
          <p:cNvSpPr/>
          <p:nvPr/>
        </p:nvSpPr>
        <p:spPr>
          <a:xfrm>
            <a:off x="5945345" y="4589892"/>
            <a:ext cx="3570849" cy="132099"/>
          </a:xfrm>
          <a:prstGeom prst="rect">
            <a:avLst/>
          </a:prstGeom>
          <a:solidFill>
            <a:schemeClr val="accent1"/>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800" b="1" noProof="0" dirty="0">
                <a:solidFill>
                  <a:schemeClr val="bg1"/>
                </a:solidFill>
                <a:latin typeface="Arial" panose="020B0604020202020204" pitchFamily="34" charset="0"/>
                <a:cs typeface="Arial" panose="020B0604020202020204" pitchFamily="34" charset="0"/>
              </a:rPr>
              <a:t>ISOTRETINOIN</a:t>
            </a:r>
          </a:p>
        </p:txBody>
      </p:sp>
      <p:sp>
        <p:nvSpPr>
          <p:cNvPr id="79" name="Oval 78">
            <a:extLst>
              <a:ext uri="{FF2B5EF4-FFF2-40B4-BE49-F238E27FC236}">
                <a16:creationId xmlns:a16="http://schemas.microsoft.com/office/drawing/2014/main" id="{FFB4117B-4E07-8E4E-F556-575A3E70F8C4}"/>
              </a:ext>
            </a:extLst>
          </p:cNvPr>
          <p:cNvSpPr/>
          <p:nvPr/>
        </p:nvSpPr>
        <p:spPr>
          <a:xfrm>
            <a:off x="9425372" y="4866314"/>
            <a:ext cx="64800" cy="64800"/>
          </a:xfrm>
          <a:prstGeom prst="ellipse">
            <a:avLst/>
          </a:prstGeom>
          <a:solidFill>
            <a:srgbClr val="FFFF00"/>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800" noProof="0" dirty="0"/>
          </a:p>
        </p:txBody>
      </p:sp>
      <p:sp>
        <p:nvSpPr>
          <p:cNvPr id="80" name="Rectangle 79">
            <a:extLst>
              <a:ext uri="{FF2B5EF4-FFF2-40B4-BE49-F238E27FC236}">
                <a16:creationId xmlns:a16="http://schemas.microsoft.com/office/drawing/2014/main" id="{AE809A3D-3FCA-65CF-D1C0-A633D45B7D3B}"/>
              </a:ext>
            </a:extLst>
          </p:cNvPr>
          <p:cNvSpPr/>
          <p:nvPr/>
        </p:nvSpPr>
        <p:spPr>
          <a:xfrm>
            <a:off x="5945345" y="4861100"/>
            <a:ext cx="3570849" cy="884922"/>
          </a:xfrm>
          <a:prstGeom prst="rect">
            <a:avLst/>
          </a:prstGeom>
          <a:solidFill>
            <a:schemeClr val="bg1"/>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lIns="36000" tIns="72000" bIns="72000" rtlCol="0" anchor="t" anchorCtr="0"/>
          <a:lstStyle/>
          <a:p>
            <a:pPr marL="88900" indent="-88900">
              <a:lnSpc>
                <a:spcPct val="80000"/>
              </a:lnSpc>
              <a:spcAft>
                <a:spcPts val="100"/>
              </a:spcAft>
              <a:buFont typeface="Arial" panose="020B0604020202020204" pitchFamily="34" charset="0"/>
              <a:buChar char="•"/>
            </a:pPr>
            <a:r>
              <a:rPr lang="en-GB" sz="800" i="1" noProof="0" dirty="0">
                <a:solidFill>
                  <a:schemeClr val="tx1"/>
                </a:solidFill>
                <a:latin typeface="Arial" panose="020B0604020202020204" pitchFamily="34" charset="0"/>
                <a:cs typeface="Arial" panose="020B0604020202020204" pitchFamily="34" charset="0"/>
              </a:rPr>
              <a:t>Patients with psychosocial burden or scarring should be considered candidates for isotretinoin</a:t>
            </a:r>
          </a:p>
          <a:p>
            <a:pPr marL="88900" indent="-88900">
              <a:lnSpc>
                <a:spcPct val="80000"/>
              </a:lnSpc>
              <a:spcAft>
                <a:spcPts val="100"/>
              </a:spcAft>
              <a:buFont typeface="Arial" panose="020B0604020202020204" pitchFamily="34" charset="0"/>
              <a:buChar char="•"/>
            </a:pPr>
            <a:r>
              <a:rPr lang="en-GB" sz="800" i="1" noProof="0" dirty="0">
                <a:solidFill>
                  <a:schemeClr val="tx1"/>
                </a:solidFill>
                <a:latin typeface="Arial" panose="020B0604020202020204" pitchFamily="34" charset="0"/>
                <a:cs typeface="Arial" panose="020B0604020202020204" pitchFamily="34" charset="0"/>
              </a:rPr>
              <a:t>We recommend monitoring only LFT and lipids</a:t>
            </a:r>
          </a:p>
          <a:p>
            <a:pPr marL="88900" indent="-88900">
              <a:lnSpc>
                <a:spcPct val="80000"/>
              </a:lnSpc>
              <a:spcAft>
                <a:spcPts val="100"/>
              </a:spcAft>
              <a:buFont typeface="Arial" panose="020B0604020202020204" pitchFamily="34" charset="0"/>
              <a:buChar char="•"/>
            </a:pPr>
            <a:r>
              <a:rPr lang="en-GB" sz="800" i="1" noProof="0" dirty="0">
                <a:solidFill>
                  <a:schemeClr val="tx1"/>
                </a:solidFill>
                <a:latin typeface="Arial" panose="020B0604020202020204" pitchFamily="34" charset="0"/>
                <a:cs typeface="Arial" panose="020B0604020202020204" pitchFamily="34" charset="0"/>
              </a:rPr>
              <a:t>Population-based studies have not identified increased risk of neuropsychiatric conditions or inflammatory bowel disease with isotretinoin</a:t>
            </a:r>
          </a:p>
          <a:p>
            <a:pPr marL="88900" indent="-88900">
              <a:lnSpc>
                <a:spcPct val="80000"/>
              </a:lnSpc>
              <a:spcAft>
                <a:spcPts val="100"/>
              </a:spcAft>
              <a:buFont typeface="Arial" panose="020B0604020202020204" pitchFamily="34" charset="0"/>
              <a:buChar char="•"/>
            </a:pPr>
            <a:r>
              <a:rPr lang="en-GB" sz="800" i="1" noProof="0" dirty="0">
                <a:solidFill>
                  <a:schemeClr val="tx1"/>
                </a:solidFill>
                <a:latin typeface="Arial" panose="020B0604020202020204" pitchFamily="34" charset="0"/>
                <a:cs typeface="Arial" panose="020B0604020202020204" pitchFamily="34" charset="0"/>
              </a:rPr>
              <a:t>For persons of pregnancy potential, pregnancy prevention is mandatory</a:t>
            </a:r>
          </a:p>
        </p:txBody>
      </p:sp>
      <p:sp>
        <p:nvSpPr>
          <p:cNvPr id="81" name="Rectangle 80">
            <a:extLst>
              <a:ext uri="{FF2B5EF4-FFF2-40B4-BE49-F238E27FC236}">
                <a16:creationId xmlns:a16="http://schemas.microsoft.com/office/drawing/2014/main" id="{4F2513AA-FBE4-4E03-F701-28295E507129}"/>
              </a:ext>
            </a:extLst>
          </p:cNvPr>
          <p:cNvSpPr/>
          <p:nvPr/>
        </p:nvSpPr>
        <p:spPr>
          <a:xfrm>
            <a:off x="5945346" y="4756386"/>
            <a:ext cx="3570849" cy="132099"/>
          </a:xfrm>
          <a:prstGeom prst="rect">
            <a:avLst/>
          </a:prstGeom>
          <a:solidFill>
            <a:schemeClr val="tx2">
              <a:lumMod val="75000"/>
            </a:schemeClr>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800" b="1" noProof="0" dirty="0">
                <a:latin typeface="Arial" panose="020B0604020202020204" pitchFamily="34" charset="0"/>
                <a:cs typeface="Arial" panose="020B0604020202020204" pitchFamily="34" charset="0"/>
              </a:rPr>
              <a:t>Isotretinoin</a:t>
            </a:r>
          </a:p>
        </p:txBody>
      </p:sp>
      <p:sp>
        <p:nvSpPr>
          <p:cNvPr id="82" name="Rectangle 81">
            <a:extLst>
              <a:ext uri="{FF2B5EF4-FFF2-40B4-BE49-F238E27FC236}">
                <a16:creationId xmlns:a16="http://schemas.microsoft.com/office/drawing/2014/main" id="{33EDC336-4D52-934B-9D2C-02FF4E2AF4AA}"/>
              </a:ext>
            </a:extLst>
          </p:cNvPr>
          <p:cNvSpPr/>
          <p:nvPr/>
        </p:nvSpPr>
        <p:spPr>
          <a:xfrm>
            <a:off x="5945346" y="5784686"/>
            <a:ext cx="3570849" cy="132099"/>
          </a:xfrm>
          <a:prstGeom prst="rect">
            <a:avLst/>
          </a:prstGeom>
          <a:solidFill>
            <a:schemeClr val="tx2"/>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800" b="1" noProof="0" dirty="0">
                <a:latin typeface="Arial" panose="020B0604020202020204" pitchFamily="34" charset="0"/>
                <a:cs typeface="Arial" panose="020B0604020202020204" pitchFamily="34" charset="0"/>
              </a:rPr>
              <a:t>Daily dosing over intermittent dosing</a:t>
            </a:r>
          </a:p>
        </p:txBody>
      </p:sp>
      <p:sp>
        <p:nvSpPr>
          <p:cNvPr id="83" name="Rectangle 82">
            <a:extLst>
              <a:ext uri="{FF2B5EF4-FFF2-40B4-BE49-F238E27FC236}">
                <a16:creationId xmlns:a16="http://schemas.microsoft.com/office/drawing/2014/main" id="{45AA25B8-8FF0-0ADB-FB83-A2297C9026DA}"/>
              </a:ext>
            </a:extLst>
          </p:cNvPr>
          <p:cNvSpPr/>
          <p:nvPr/>
        </p:nvSpPr>
        <p:spPr>
          <a:xfrm>
            <a:off x="5945346" y="5947469"/>
            <a:ext cx="3570849" cy="132099"/>
          </a:xfrm>
          <a:prstGeom prst="rect">
            <a:avLst/>
          </a:prstGeom>
          <a:solidFill>
            <a:schemeClr val="tx2"/>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800" b="1" noProof="0" dirty="0">
                <a:latin typeface="Arial" panose="020B0604020202020204" pitchFamily="34" charset="0"/>
                <a:cs typeface="Arial" panose="020B0604020202020204" pitchFamily="34" charset="0"/>
              </a:rPr>
              <a:t>Either lidose-isotretinoin or standard isotretinoin</a:t>
            </a:r>
          </a:p>
        </p:txBody>
      </p:sp>
      <p:sp>
        <p:nvSpPr>
          <p:cNvPr id="85" name="Oval 84">
            <a:extLst>
              <a:ext uri="{FF2B5EF4-FFF2-40B4-BE49-F238E27FC236}">
                <a16:creationId xmlns:a16="http://schemas.microsoft.com/office/drawing/2014/main" id="{90CCDE9F-4D5B-3A63-A909-4E03C099C1AE}"/>
              </a:ext>
            </a:extLst>
          </p:cNvPr>
          <p:cNvSpPr/>
          <p:nvPr/>
        </p:nvSpPr>
        <p:spPr>
          <a:xfrm>
            <a:off x="9425372" y="4775995"/>
            <a:ext cx="64800" cy="64800"/>
          </a:xfrm>
          <a:prstGeom prst="ellipse">
            <a:avLst/>
          </a:prstGeom>
          <a:solidFill>
            <a:srgbClr val="FFC000"/>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800" noProof="0" dirty="0"/>
          </a:p>
        </p:txBody>
      </p:sp>
      <p:sp>
        <p:nvSpPr>
          <p:cNvPr id="87" name="Oval 86">
            <a:extLst>
              <a:ext uri="{FF2B5EF4-FFF2-40B4-BE49-F238E27FC236}">
                <a16:creationId xmlns:a16="http://schemas.microsoft.com/office/drawing/2014/main" id="{F6EE9DCB-FA58-13B6-D4FC-EED194AD8A9B}"/>
              </a:ext>
            </a:extLst>
          </p:cNvPr>
          <p:cNvSpPr/>
          <p:nvPr/>
        </p:nvSpPr>
        <p:spPr>
          <a:xfrm>
            <a:off x="4962949" y="4918661"/>
            <a:ext cx="64800" cy="64800"/>
          </a:xfrm>
          <a:prstGeom prst="ellipse">
            <a:avLst/>
          </a:prstGeom>
          <a:solidFill>
            <a:schemeClr val="accent5">
              <a:lumMod val="75000"/>
            </a:schemeClr>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800" noProof="0" dirty="0"/>
          </a:p>
        </p:txBody>
      </p:sp>
      <p:sp>
        <p:nvSpPr>
          <p:cNvPr id="88" name="Oval 87">
            <a:extLst>
              <a:ext uri="{FF2B5EF4-FFF2-40B4-BE49-F238E27FC236}">
                <a16:creationId xmlns:a16="http://schemas.microsoft.com/office/drawing/2014/main" id="{09BADA84-AA4C-31CE-C946-1DCAC6C38759}"/>
              </a:ext>
            </a:extLst>
          </p:cNvPr>
          <p:cNvSpPr/>
          <p:nvPr/>
        </p:nvSpPr>
        <p:spPr>
          <a:xfrm>
            <a:off x="9425372" y="5803718"/>
            <a:ext cx="64800" cy="64800"/>
          </a:xfrm>
          <a:prstGeom prst="ellipse">
            <a:avLst/>
          </a:prstGeom>
          <a:solidFill>
            <a:srgbClr val="FFFF00"/>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800" noProof="0" dirty="0"/>
          </a:p>
        </p:txBody>
      </p:sp>
      <p:sp>
        <p:nvSpPr>
          <p:cNvPr id="89" name="Oval 88">
            <a:extLst>
              <a:ext uri="{FF2B5EF4-FFF2-40B4-BE49-F238E27FC236}">
                <a16:creationId xmlns:a16="http://schemas.microsoft.com/office/drawing/2014/main" id="{45AD5C12-1F2D-DCE4-9D8E-7B8361902E1F}"/>
              </a:ext>
            </a:extLst>
          </p:cNvPr>
          <p:cNvSpPr/>
          <p:nvPr/>
        </p:nvSpPr>
        <p:spPr>
          <a:xfrm>
            <a:off x="9425372" y="5967841"/>
            <a:ext cx="64800" cy="64800"/>
          </a:xfrm>
          <a:prstGeom prst="ellipse">
            <a:avLst/>
          </a:prstGeom>
          <a:solidFill>
            <a:srgbClr val="FFFF00"/>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800" noProof="0" dirty="0"/>
          </a:p>
        </p:txBody>
      </p:sp>
      <p:sp>
        <p:nvSpPr>
          <p:cNvPr id="90" name="Rectangle 89">
            <a:extLst>
              <a:ext uri="{FF2B5EF4-FFF2-40B4-BE49-F238E27FC236}">
                <a16:creationId xmlns:a16="http://schemas.microsoft.com/office/drawing/2014/main" id="{17FB3977-9585-6367-92B9-0B70DEE63070}"/>
              </a:ext>
            </a:extLst>
          </p:cNvPr>
          <p:cNvSpPr/>
          <p:nvPr/>
        </p:nvSpPr>
        <p:spPr>
          <a:xfrm>
            <a:off x="1594438" y="2141919"/>
            <a:ext cx="3564000" cy="291022"/>
          </a:xfrm>
          <a:prstGeom prst="rect">
            <a:avLst/>
          </a:prstGeom>
          <a:solidFill>
            <a:schemeClr val="bg1"/>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108000" rIns="0" bIns="72000" rtlCol="0" anchor="ctr" anchorCtr="0"/>
          <a:lstStyle/>
          <a:p>
            <a:pPr algn="ctr">
              <a:lnSpc>
                <a:spcPct val="90000"/>
              </a:lnSpc>
            </a:pPr>
            <a:r>
              <a:rPr lang="en-GB" sz="800" i="1" noProof="0" dirty="0">
                <a:solidFill>
                  <a:schemeClr val="tx1"/>
                </a:solidFill>
                <a:latin typeface="Arial" panose="020B0604020202020204" pitchFamily="34" charset="0"/>
                <a:cs typeface="Arial" panose="020B0604020202020204" pitchFamily="34" charset="0"/>
              </a:rPr>
              <a:t>Multimodal therapy combining multiple mechanisms of action </a:t>
            </a:r>
            <a:br>
              <a:rPr lang="en-GB" sz="800" i="1" noProof="0" dirty="0">
                <a:solidFill>
                  <a:schemeClr val="tx1"/>
                </a:solidFill>
                <a:latin typeface="Arial" panose="020B0604020202020204" pitchFamily="34" charset="0"/>
                <a:cs typeface="Arial" panose="020B0604020202020204" pitchFamily="34" charset="0"/>
              </a:rPr>
            </a:br>
            <a:r>
              <a:rPr lang="en-GB" sz="800" i="1" noProof="0" dirty="0">
                <a:solidFill>
                  <a:schemeClr val="tx1"/>
                </a:solidFill>
                <a:latin typeface="Arial" panose="020B0604020202020204" pitchFamily="34" charset="0"/>
                <a:cs typeface="Arial" panose="020B0604020202020204" pitchFamily="34" charset="0"/>
              </a:rPr>
              <a:t>is recommended</a:t>
            </a:r>
          </a:p>
        </p:txBody>
      </p:sp>
      <p:sp>
        <p:nvSpPr>
          <p:cNvPr id="12" name="Rectangle 11">
            <a:extLst>
              <a:ext uri="{FF2B5EF4-FFF2-40B4-BE49-F238E27FC236}">
                <a16:creationId xmlns:a16="http://schemas.microsoft.com/office/drawing/2014/main" id="{78301794-7A58-87AB-CFA6-E67A3E2A1D13}"/>
              </a:ext>
            </a:extLst>
          </p:cNvPr>
          <p:cNvSpPr/>
          <p:nvPr/>
        </p:nvSpPr>
        <p:spPr>
          <a:xfrm>
            <a:off x="1594438" y="2032823"/>
            <a:ext cx="3564000" cy="132099"/>
          </a:xfrm>
          <a:prstGeom prst="rect">
            <a:avLst/>
          </a:prstGeom>
          <a:solidFill>
            <a:schemeClr val="accent1"/>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800" b="1" noProof="0" dirty="0">
                <a:solidFill>
                  <a:schemeClr val="bg1"/>
                </a:solidFill>
                <a:latin typeface="Arial" panose="020B0604020202020204" pitchFamily="34" charset="0"/>
                <a:cs typeface="Arial" panose="020B0604020202020204" pitchFamily="34" charset="0"/>
              </a:rPr>
              <a:t>TOPICAL TREATMENTS</a:t>
            </a:r>
          </a:p>
        </p:txBody>
      </p:sp>
      <p:sp>
        <p:nvSpPr>
          <p:cNvPr id="2" name="TextBox 1">
            <a:extLst>
              <a:ext uri="{FF2B5EF4-FFF2-40B4-BE49-F238E27FC236}">
                <a16:creationId xmlns:a16="http://schemas.microsoft.com/office/drawing/2014/main" id="{16776BBB-7412-8079-5871-DEF4EC7F3682}"/>
              </a:ext>
            </a:extLst>
          </p:cNvPr>
          <p:cNvSpPr txBox="1"/>
          <p:nvPr/>
        </p:nvSpPr>
        <p:spPr>
          <a:xfrm>
            <a:off x="3863752" y="1195474"/>
            <a:ext cx="2763449" cy="289310"/>
          </a:xfrm>
          <a:prstGeom prst="rect">
            <a:avLst/>
          </a:prstGeom>
          <a:noFill/>
        </p:spPr>
        <p:txBody>
          <a:bodyPr wrap="none" rtlCol="0">
            <a:spAutoFit/>
          </a:bodyPr>
          <a:lstStyle/>
          <a:p>
            <a:pPr>
              <a:lnSpc>
                <a:spcPct val="80000"/>
              </a:lnSpc>
            </a:pPr>
            <a:r>
              <a:rPr lang="en-GB" sz="1600" b="1" noProof="0" dirty="0">
                <a:solidFill>
                  <a:schemeClr val="tx2"/>
                </a:solidFill>
                <a:latin typeface="Arial" panose="020B0604020202020204" pitchFamily="34" charset="0"/>
                <a:ea typeface="Aileron" charset="0"/>
                <a:cs typeface="Arial" panose="020B0604020202020204" pitchFamily="34" charset="0"/>
              </a:rPr>
              <a:t>Management of AV (part 2)</a:t>
            </a:r>
          </a:p>
        </p:txBody>
      </p:sp>
    </p:spTree>
    <p:extLst>
      <p:ext uri="{BB962C8B-B14F-4D97-AF65-F5344CB8AC3E}">
        <p14:creationId xmlns:p14="http://schemas.microsoft.com/office/powerpoint/2010/main" val="1915816547"/>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C32C12-16E6-2F4A-067D-8FD6101EEE28}"/>
            </a:ext>
          </a:extLst>
        </p:cNvPr>
        <p:cNvGrpSpPr/>
        <p:nvPr/>
      </p:nvGrpSpPr>
      <p:grpSpPr>
        <a:xfrm>
          <a:off x="0" y="0"/>
          <a:ext cx="0" cy="0"/>
          <a:chOff x="0" y="0"/>
          <a:chExt cx="0" cy="0"/>
        </a:xfrm>
      </p:grpSpPr>
      <p:sp>
        <p:nvSpPr>
          <p:cNvPr id="17" name="Content Placeholder 1">
            <a:extLst>
              <a:ext uri="{FF2B5EF4-FFF2-40B4-BE49-F238E27FC236}">
                <a16:creationId xmlns:a16="http://schemas.microsoft.com/office/drawing/2014/main" id="{AD1D02AC-9F7C-236C-5176-BC6C08BBD4F0}"/>
              </a:ext>
            </a:extLst>
          </p:cNvPr>
          <p:cNvSpPr>
            <a:spLocks noGrp="1"/>
          </p:cNvSpPr>
          <p:nvPr>
            <p:ph sz="quarter" idx="12"/>
          </p:nvPr>
        </p:nvSpPr>
        <p:spPr>
          <a:xfrm>
            <a:off x="620713" y="1425575"/>
            <a:ext cx="6051351" cy="4525963"/>
          </a:xfrm>
        </p:spPr>
        <p:txBody>
          <a:bodyPr>
            <a:normAutofit/>
          </a:bodyPr>
          <a:lstStyle/>
          <a:p>
            <a:r>
              <a:rPr lang="en-GB" noProof="0" dirty="0"/>
              <a:t>NICE management guideline for acne vulgaris</a:t>
            </a:r>
            <a:r>
              <a:rPr lang="en-GB" baseline="30000" noProof="0" dirty="0"/>
              <a:t>1</a:t>
            </a:r>
          </a:p>
          <a:p>
            <a:pPr lvl="1"/>
            <a:r>
              <a:rPr lang="en-GB" noProof="0" dirty="0"/>
              <a:t>Click </a:t>
            </a:r>
            <a:r>
              <a:rPr lang="en-GB" noProof="0" dirty="0">
                <a:hlinkClick r:id="rId2"/>
              </a:rPr>
              <a:t>HERE</a:t>
            </a:r>
            <a:endParaRPr lang="en-GB" noProof="0" dirty="0"/>
          </a:p>
          <a:p>
            <a:r>
              <a:rPr lang="en-GB" noProof="0" dirty="0"/>
              <a:t>AAD guidelines of care for the management of acne vulgaris</a:t>
            </a:r>
            <a:r>
              <a:rPr lang="en-GB" baseline="30000" noProof="0" dirty="0"/>
              <a:t>2</a:t>
            </a:r>
          </a:p>
          <a:p>
            <a:pPr lvl="1"/>
            <a:r>
              <a:rPr lang="en-GB" noProof="0" dirty="0"/>
              <a:t>Click </a:t>
            </a:r>
            <a:r>
              <a:rPr lang="en-GB" noProof="0" dirty="0">
                <a:hlinkClick r:id="rId3"/>
              </a:rPr>
              <a:t>HERE</a:t>
            </a:r>
            <a:endParaRPr lang="en-GB" noProof="0" dirty="0"/>
          </a:p>
          <a:p>
            <a:r>
              <a:rPr lang="en-GB" noProof="0" dirty="0"/>
              <a:t>European S3 guideline for the treatment of acne*</a:t>
            </a:r>
            <a:r>
              <a:rPr lang="en-GB" baseline="30000" noProof="0" dirty="0"/>
              <a:t>3</a:t>
            </a:r>
          </a:p>
          <a:p>
            <a:pPr lvl="1"/>
            <a:r>
              <a:rPr lang="en-GB" noProof="0" dirty="0"/>
              <a:t>Click </a:t>
            </a:r>
            <a:r>
              <a:rPr lang="en-GB" noProof="0" dirty="0">
                <a:hlinkClick r:id="rId4"/>
              </a:rPr>
              <a:t>HERE</a:t>
            </a:r>
            <a:endParaRPr lang="en-GB" noProof="0" dirty="0"/>
          </a:p>
          <a:p>
            <a:endParaRPr lang="en-GB" noProof="0" dirty="0"/>
          </a:p>
          <a:p>
            <a:endParaRPr lang="en-GB" noProof="0" dirty="0"/>
          </a:p>
        </p:txBody>
      </p:sp>
      <p:sp>
        <p:nvSpPr>
          <p:cNvPr id="3" name="Title 2">
            <a:extLst>
              <a:ext uri="{FF2B5EF4-FFF2-40B4-BE49-F238E27FC236}">
                <a16:creationId xmlns:a16="http://schemas.microsoft.com/office/drawing/2014/main" id="{3CBF558A-FB7C-0AE1-C65D-7AE1C49E5122}"/>
              </a:ext>
            </a:extLst>
          </p:cNvPr>
          <p:cNvSpPr>
            <a:spLocks noGrp="1"/>
          </p:cNvSpPr>
          <p:nvPr>
            <p:ph type="title"/>
          </p:nvPr>
        </p:nvSpPr>
        <p:spPr>
          <a:xfrm>
            <a:off x="619201" y="259200"/>
            <a:ext cx="10963199" cy="864000"/>
          </a:xfrm>
        </p:spPr>
        <p:txBody>
          <a:bodyPr>
            <a:normAutofit/>
          </a:bodyPr>
          <a:lstStyle/>
          <a:p>
            <a:r>
              <a:rPr lang="en-GB" noProof="0" dirty="0"/>
              <a:t>Managing acne vulgaris: guidelines</a:t>
            </a:r>
            <a:br>
              <a:rPr lang="en-GB" noProof="0" dirty="0"/>
            </a:br>
            <a:r>
              <a:rPr lang="en-GB" sz="2200" spc="100" noProof="0" dirty="0">
                <a:solidFill>
                  <a:schemeClr val="accent1"/>
                </a:solidFill>
              </a:rPr>
              <a:t>further reading</a:t>
            </a:r>
          </a:p>
        </p:txBody>
      </p:sp>
      <p:sp>
        <p:nvSpPr>
          <p:cNvPr id="4" name="Slide Number Placeholder 3">
            <a:extLst>
              <a:ext uri="{FF2B5EF4-FFF2-40B4-BE49-F238E27FC236}">
                <a16:creationId xmlns:a16="http://schemas.microsoft.com/office/drawing/2014/main" id="{E87717A0-0CFA-D94B-6AA4-7410FAB0D9B1}"/>
              </a:ext>
            </a:extLst>
          </p:cNvPr>
          <p:cNvSpPr>
            <a:spLocks noGrp="1"/>
          </p:cNvSpPr>
          <p:nvPr>
            <p:ph type="sldNum" sz="quarter" idx="4"/>
          </p:nvPr>
        </p:nvSpPr>
        <p:spPr>
          <a:xfrm>
            <a:off x="10800523" y="6428359"/>
            <a:ext cx="781877" cy="365125"/>
          </a:xfrm>
        </p:spPr>
        <p:txBody>
          <a:bodyPr/>
          <a:lstStyle/>
          <a:p>
            <a:fld id="{FCE43C0F-8A7B-3A4B-9DB5-B3472E36E833}" type="slidenum">
              <a:rPr lang="en-GB" noProof="0" smtClean="0"/>
              <a:pPr/>
              <a:t>48</a:t>
            </a:fld>
            <a:endParaRPr lang="en-GB" noProof="0" dirty="0"/>
          </a:p>
        </p:txBody>
      </p:sp>
      <p:sp>
        <p:nvSpPr>
          <p:cNvPr id="11" name="Content Placeholder 10">
            <a:extLst>
              <a:ext uri="{FF2B5EF4-FFF2-40B4-BE49-F238E27FC236}">
                <a16:creationId xmlns:a16="http://schemas.microsoft.com/office/drawing/2014/main" id="{0EAEBC78-33AA-4E36-B02C-F7455E023BF8}"/>
              </a:ext>
            </a:extLst>
          </p:cNvPr>
          <p:cNvSpPr>
            <a:spLocks noGrp="1"/>
          </p:cNvSpPr>
          <p:nvPr>
            <p:ph sz="quarter" idx="15"/>
          </p:nvPr>
        </p:nvSpPr>
        <p:spPr>
          <a:xfrm>
            <a:off x="620183" y="6356351"/>
            <a:ext cx="10180339" cy="365125"/>
          </a:xfrm>
        </p:spPr>
        <p:txBody>
          <a:bodyPr anchor="b" anchorCtr="0"/>
          <a:lstStyle/>
          <a:p>
            <a:r>
              <a:rPr lang="en-GB" noProof="0" dirty="0">
                <a:solidFill>
                  <a:schemeClr val="tx2"/>
                </a:solidFill>
              </a:rPr>
              <a:t>AAD, American Academy of Dermatology; NICE, National Institute for Health and Care Excellence </a:t>
            </a:r>
          </a:p>
          <a:p>
            <a:r>
              <a:rPr lang="en-GB" noProof="0" dirty="0">
                <a:solidFill>
                  <a:schemeClr val="tx2"/>
                </a:solidFill>
              </a:rPr>
              <a:t>*Currently being updated (June 2025)</a:t>
            </a:r>
          </a:p>
          <a:p>
            <a:r>
              <a:rPr lang="en-GB" noProof="0" dirty="0">
                <a:solidFill>
                  <a:schemeClr val="tx2"/>
                </a:solidFill>
              </a:rPr>
              <a:t>1. National Institute for Health and Care Excellence. Acne vulgaris: management NICE guideline [NG198]. Available at: </a:t>
            </a:r>
            <a:r>
              <a:rPr lang="en-GB" noProof="0" dirty="0">
                <a:solidFill>
                  <a:schemeClr val="tx2"/>
                </a:solidFill>
                <a:hlinkClick r:id="rId5">
                  <a:extLst>
                    <a:ext uri="{A12FA001-AC4F-418D-AE19-62706E023703}">
                      <ahyp:hlinkClr xmlns:ahyp="http://schemas.microsoft.com/office/drawing/2018/hyperlinkcolor" val="tx"/>
                    </a:ext>
                  </a:extLst>
                </a:hlinkClick>
              </a:rPr>
              <a:t>www.nice.org;</a:t>
            </a:r>
          </a:p>
          <a:p>
            <a:r>
              <a:rPr lang="en-GB" noProof="0" dirty="0">
                <a:solidFill>
                  <a:schemeClr val="tx2"/>
                </a:solidFill>
              </a:rPr>
              <a:t>2. Reynolds RV, et al. J Am Acad Dermatol. 2024;90(5):1006.e1-1006.e30; 3. EDF. S3-Guideline for the Treatment of Acne (Update 2016). Available </a:t>
            </a:r>
            <a:r>
              <a:rPr lang="en-GB" noProof="0" dirty="0">
                <a:solidFill>
                  <a:schemeClr val="tx2"/>
                </a:solidFill>
                <a:hlinkClick r:id="rId6">
                  <a:extLst>
                    <a:ext uri="{A12FA001-AC4F-418D-AE19-62706E023703}">
                      <ahyp:hlinkClr xmlns:ahyp="http://schemas.microsoft.com/office/drawing/2018/hyperlinkcolor" val="tx"/>
                    </a:ext>
                  </a:extLst>
                </a:hlinkClick>
              </a:rPr>
              <a:t>here</a:t>
            </a:r>
            <a:r>
              <a:rPr lang="en-GB" noProof="0" dirty="0">
                <a:solidFill>
                  <a:schemeClr val="tx2"/>
                </a:solidFill>
              </a:rPr>
              <a:t> (accessed May 2025) </a:t>
            </a:r>
            <a:endParaRPr lang="en-GB" noProof="0" dirty="0">
              <a:solidFill>
                <a:schemeClr val="tx2"/>
              </a:solidFill>
              <a:hlinkClick r:id="rId5">
                <a:extLst>
                  <a:ext uri="{A12FA001-AC4F-418D-AE19-62706E023703}">
                    <ahyp:hlinkClr xmlns:ahyp="http://schemas.microsoft.com/office/drawing/2018/hyperlinkcolor" val="tx"/>
                  </a:ext>
                </a:extLst>
              </a:hlinkClick>
            </a:endParaRPr>
          </a:p>
        </p:txBody>
      </p:sp>
      <p:sp>
        <p:nvSpPr>
          <p:cNvPr id="7" name="Rectangle: Rounded Corners 6">
            <a:extLst>
              <a:ext uri="{FF2B5EF4-FFF2-40B4-BE49-F238E27FC236}">
                <a16:creationId xmlns:a16="http://schemas.microsoft.com/office/drawing/2014/main" id="{0ACDFFDC-DD82-EEAD-557E-22FE8AC45717}"/>
              </a:ext>
            </a:extLst>
          </p:cNvPr>
          <p:cNvSpPr/>
          <p:nvPr/>
        </p:nvSpPr>
        <p:spPr>
          <a:xfrm>
            <a:off x="619201" y="4600795"/>
            <a:ext cx="9509247" cy="980419"/>
          </a:xfrm>
          <a:prstGeom prst="round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noProof="0" dirty="0">
                <a:latin typeface="Arial" panose="020B0604020202020204" pitchFamily="34" charset="0"/>
                <a:cs typeface="Arial" panose="020B0604020202020204" pitchFamily="34" charset="0"/>
              </a:rPr>
              <a:t>These guidelines may require </a:t>
            </a:r>
            <a:r>
              <a:rPr lang="en-GB" b="1" noProof="0" dirty="0">
                <a:latin typeface="Arial" panose="020B0604020202020204" pitchFamily="34" charset="0"/>
                <a:cs typeface="Arial" panose="020B0604020202020204" pitchFamily="34" charset="0"/>
              </a:rPr>
              <a:t>updates</a:t>
            </a:r>
            <a:r>
              <a:rPr lang="en-GB" noProof="0" dirty="0">
                <a:latin typeface="Arial" panose="020B0604020202020204" pitchFamily="34" charset="0"/>
                <a:cs typeface="Arial" panose="020B0604020202020204" pitchFamily="34" charset="0"/>
              </a:rPr>
              <a:t> as </a:t>
            </a:r>
            <a:r>
              <a:rPr lang="en-GB" b="1" noProof="0" dirty="0">
                <a:latin typeface="Arial" panose="020B0604020202020204" pitchFamily="34" charset="0"/>
                <a:cs typeface="Arial" panose="020B0604020202020204" pitchFamily="34" charset="0"/>
              </a:rPr>
              <a:t>new insights and evolving treatment options </a:t>
            </a:r>
            <a:r>
              <a:rPr lang="en-GB" noProof="0" dirty="0">
                <a:latin typeface="Arial" panose="020B0604020202020204" pitchFamily="34" charset="0"/>
                <a:cs typeface="Arial" panose="020B0604020202020204" pitchFamily="34" charset="0"/>
              </a:rPr>
              <a:t>continue to shape the acne vulgaris management landscape, </a:t>
            </a:r>
          </a:p>
          <a:p>
            <a:pPr algn="ctr"/>
            <a:r>
              <a:rPr lang="en-GB" noProof="0" dirty="0">
                <a:latin typeface="Arial" panose="020B0604020202020204" pitchFamily="34" charset="0"/>
                <a:cs typeface="Arial" panose="020B0604020202020204" pitchFamily="34" charset="0"/>
              </a:rPr>
              <a:t>especially as part of combination therapies with longer-known treatments</a:t>
            </a:r>
          </a:p>
        </p:txBody>
      </p:sp>
      <p:pic>
        <p:nvPicPr>
          <p:cNvPr id="5" name="Picture 4">
            <a:extLst>
              <a:ext uri="{FF2B5EF4-FFF2-40B4-BE49-F238E27FC236}">
                <a16:creationId xmlns:a16="http://schemas.microsoft.com/office/drawing/2014/main" id="{E41F5AC5-3FBD-7B1F-5476-CA7238059381}"/>
              </a:ext>
            </a:extLst>
          </p:cNvPr>
          <p:cNvPicPr>
            <a:picLocks noChangeAspect="1"/>
          </p:cNvPicPr>
          <p:nvPr/>
        </p:nvPicPr>
        <p:blipFill>
          <a:blip r:embed="rId7"/>
          <a:stretch>
            <a:fillRect/>
          </a:stretch>
        </p:blipFill>
        <p:spPr>
          <a:xfrm rot="21116175">
            <a:off x="6615163" y="1180725"/>
            <a:ext cx="2904703" cy="1934611"/>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A5B541A3-ACE1-24BA-2B9D-9817AAB5CE4E}"/>
              </a:ext>
            </a:extLst>
          </p:cNvPr>
          <p:cNvPicPr>
            <a:picLocks noChangeAspect="1"/>
          </p:cNvPicPr>
          <p:nvPr/>
        </p:nvPicPr>
        <p:blipFill>
          <a:blip r:embed="rId8"/>
          <a:srcRect b="41269"/>
          <a:stretch/>
        </p:blipFill>
        <p:spPr>
          <a:xfrm>
            <a:off x="8140579" y="1997807"/>
            <a:ext cx="2906850" cy="1383132"/>
          </a:xfrm>
          <a:prstGeom prst="rect">
            <a:avLst/>
          </a:prstGeom>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11F8B9F1-26A8-DE31-97AA-4A5CEDDDB36C}"/>
              </a:ext>
            </a:extLst>
          </p:cNvPr>
          <p:cNvPicPr>
            <a:picLocks noChangeAspect="1"/>
          </p:cNvPicPr>
          <p:nvPr/>
        </p:nvPicPr>
        <p:blipFill>
          <a:blip r:embed="rId9"/>
          <a:stretch>
            <a:fillRect/>
          </a:stretch>
        </p:blipFill>
        <p:spPr>
          <a:xfrm rot="592660">
            <a:off x="8055932" y="3144412"/>
            <a:ext cx="2904703" cy="126291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09915866"/>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236C6A-BD97-D560-859D-D6CF5B5F97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93026D-93CF-2C81-80DE-EC7C5EFE1D04}"/>
              </a:ext>
            </a:extLst>
          </p:cNvPr>
          <p:cNvSpPr>
            <a:spLocks noGrp="1"/>
          </p:cNvSpPr>
          <p:nvPr>
            <p:ph type="title"/>
          </p:nvPr>
        </p:nvSpPr>
        <p:spPr/>
        <p:txBody>
          <a:bodyPr>
            <a:normAutofit/>
          </a:bodyPr>
          <a:lstStyle/>
          <a:p>
            <a:r>
              <a:rPr lang="en-GB" sz="3600" noProof="0" dirty="0"/>
              <a:t>conclusions</a:t>
            </a:r>
          </a:p>
        </p:txBody>
      </p:sp>
      <p:sp>
        <p:nvSpPr>
          <p:cNvPr id="5" name="Slide Number Placeholder 4">
            <a:extLst>
              <a:ext uri="{FF2B5EF4-FFF2-40B4-BE49-F238E27FC236}">
                <a16:creationId xmlns:a16="http://schemas.microsoft.com/office/drawing/2014/main" id="{68F105F3-A096-3748-BC56-8CCC7ED530D9}"/>
              </a:ext>
            </a:extLst>
          </p:cNvPr>
          <p:cNvSpPr>
            <a:spLocks noGrp="1"/>
          </p:cNvSpPr>
          <p:nvPr>
            <p:ph type="sldNum" sz="quarter" idx="4"/>
          </p:nvPr>
        </p:nvSpPr>
        <p:spPr/>
        <p:txBody>
          <a:bodyPr/>
          <a:lstStyle/>
          <a:p>
            <a:fld id="{FCE43C0F-8A7B-3A4B-9DB5-B3472E36E833}" type="slidenum">
              <a:rPr lang="en-GB" noProof="0" smtClean="0"/>
              <a:pPr/>
              <a:t>49</a:t>
            </a:fld>
            <a:endParaRPr lang="en-GB" noProof="0" dirty="0"/>
          </a:p>
        </p:txBody>
      </p:sp>
    </p:spTree>
    <p:extLst>
      <p:ext uri="{BB962C8B-B14F-4D97-AF65-F5344CB8AC3E}">
        <p14:creationId xmlns:p14="http://schemas.microsoft.com/office/powerpoint/2010/main" val="1687604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B6DCE9-E266-3606-4EE1-A33CE096B65A}"/>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E3704213-2DAF-8F3E-602C-65064550FB77}"/>
              </a:ext>
            </a:extLst>
          </p:cNvPr>
          <p:cNvSpPr>
            <a:spLocks noGrp="1"/>
          </p:cNvSpPr>
          <p:nvPr>
            <p:ph sz="quarter" idx="12"/>
          </p:nvPr>
        </p:nvSpPr>
        <p:spPr>
          <a:xfrm>
            <a:off x="620184" y="1425600"/>
            <a:ext cx="10963200" cy="4525200"/>
          </a:xfrm>
        </p:spPr>
        <p:txBody>
          <a:bodyPr/>
          <a:lstStyle/>
          <a:p>
            <a:r>
              <a:rPr lang="en-GB" noProof="0" dirty="0"/>
              <a:t>Describe the four primary </a:t>
            </a:r>
            <a:r>
              <a:rPr lang="en-GB" b="1" noProof="0" dirty="0">
                <a:solidFill>
                  <a:schemeClr val="accent1"/>
                </a:solidFill>
              </a:rPr>
              <a:t>pathogenic factors </a:t>
            </a:r>
            <a:r>
              <a:rPr lang="en-GB" noProof="0" dirty="0"/>
              <a:t>resulting in the </a:t>
            </a:r>
            <a:r>
              <a:rPr lang="en-GB" b="1" noProof="0" dirty="0">
                <a:solidFill>
                  <a:schemeClr val="accent1"/>
                </a:solidFill>
              </a:rPr>
              <a:t>development of </a:t>
            </a:r>
            <a:br>
              <a:rPr lang="en-GB" b="1" noProof="0" dirty="0">
                <a:solidFill>
                  <a:schemeClr val="accent1"/>
                </a:solidFill>
              </a:rPr>
            </a:br>
            <a:r>
              <a:rPr lang="en-GB" b="1" noProof="0" dirty="0">
                <a:solidFill>
                  <a:schemeClr val="accent1"/>
                </a:solidFill>
              </a:rPr>
              <a:t>acne vulgaris</a:t>
            </a:r>
          </a:p>
          <a:p>
            <a:r>
              <a:rPr lang="en-GB" noProof="0" dirty="0"/>
              <a:t>Name </a:t>
            </a:r>
            <a:r>
              <a:rPr lang="en-GB" b="1" noProof="0" dirty="0">
                <a:solidFill>
                  <a:schemeClr val="accent1"/>
                </a:solidFill>
              </a:rPr>
              <a:t>the treatment options </a:t>
            </a:r>
            <a:r>
              <a:rPr lang="en-GB" noProof="0" dirty="0"/>
              <a:t>for acne vulgaris and how each </a:t>
            </a:r>
            <a:r>
              <a:rPr lang="en-GB" b="1" noProof="0" dirty="0">
                <a:solidFill>
                  <a:schemeClr val="accent1"/>
                </a:solidFill>
              </a:rPr>
              <a:t>targets</a:t>
            </a:r>
            <a:r>
              <a:rPr lang="en-GB" noProof="0" dirty="0"/>
              <a:t> the associated pathogenic factors</a:t>
            </a:r>
          </a:p>
          <a:p>
            <a:r>
              <a:rPr lang="en-GB" noProof="0" dirty="0"/>
              <a:t>Differentiate the </a:t>
            </a:r>
            <a:r>
              <a:rPr lang="en-GB" b="1" noProof="0" dirty="0">
                <a:solidFill>
                  <a:schemeClr val="accent1"/>
                </a:solidFill>
              </a:rPr>
              <a:t>appropriate placement of therapies </a:t>
            </a:r>
            <a:r>
              <a:rPr lang="en-GB" noProof="0" dirty="0"/>
              <a:t>in acne vulgaris in accordance </a:t>
            </a:r>
            <a:br>
              <a:rPr lang="en-GB" noProof="0" dirty="0"/>
            </a:br>
            <a:r>
              <a:rPr lang="en-GB" noProof="0" dirty="0"/>
              <a:t>with the </a:t>
            </a:r>
            <a:r>
              <a:rPr lang="en-GB" b="1" noProof="0" dirty="0">
                <a:solidFill>
                  <a:schemeClr val="accent1"/>
                </a:solidFill>
              </a:rPr>
              <a:t>guidelines </a:t>
            </a:r>
            <a:r>
              <a:rPr lang="en-GB" noProof="0" dirty="0"/>
              <a:t>across the patient journey and disease severities</a:t>
            </a:r>
          </a:p>
          <a:p>
            <a:r>
              <a:rPr lang="en-GB" noProof="0" dirty="0"/>
              <a:t>Explain the need to adopt a </a:t>
            </a:r>
            <a:r>
              <a:rPr lang="en-GB" b="1" noProof="0" dirty="0">
                <a:solidFill>
                  <a:schemeClr val="accent1"/>
                </a:solidFill>
              </a:rPr>
              <a:t>multimodal treatment approach </a:t>
            </a:r>
            <a:r>
              <a:rPr lang="en-GB" noProof="0" dirty="0"/>
              <a:t>for acne vulgaris</a:t>
            </a:r>
          </a:p>
        </p:txBody>
      </p:sp>
      <p:sp>
        <p:nvSpPr>
          <p:cNvPr id="5" name="Title 4">
            <a:extLst>
              <a:ext uri="{FF2B5EF4-FFF2-40B4-BE49-F238E27FC236}">
                <a16:creationId xmlns:a16="http://schemas.microsoft.com/office/drawing/2014/main" id="{186E5C88-6A0B-C005-1C96-A61E42096664}"/>
              </a:ext>
            </a:extLst>
          </p:cNvPr>
          <p:cNvSpPr>
            <a:spLocks noGrp="1"/>
          </p:cNvSpPr>
          <p:nvPr>
            <p:ph type="title"/>
          </p:nvPr>
        </p:nvSpPr>
        <p:spPr>
          <a:xfrm>
            <a:off x="619201" y="259200"/>
            <a:ext cx="10963199" cy="864000"/>
          </a:xfrm>
        </p:spPr>
        <p:txBody>
          <a:bodyPr>
            <a:normAutofit/>
          </a:bodyPr>
          <a:lstStyle/>
          <a:p>
            <a:r>
              <a:rPr lang="en-GB" noProof="0" dirty="0"/>
              <a:t>Educational outcomes</a:t>
            </a:r>
            <a:br>
              <a:rPr lang="en-GB" noProof="0" dirty="0"/>
            </a:br>
            <a:endParaRPr lang="en-GB" noProof="0" dirty="0"/>
          </a:p>
        </p:txBody>
      </p:sp>
      <p:sp>
        <p:nvSpPr>
          <p:cNvPr id="2" name="Slide Number Placeholder 1">
            <a:extLst>
              <a:ext uri="{FF2B5EF4-FFF2-40B4-BE49-F238E27FC236}">
                <a16:creationId xmlns:a16="http://schemas.microsoft.com/office/drawing/2014/main" id="{91DDCCC0-BA02-5E53-1C1C-8C3E1B878F61}"/>
              </a:ext>
            </a:extLst>
          </p:cNvPr>
          <p:cNvSpPr>
            <a:spLocks noGrp="1"/>
          </p:cNvSpPr>
          <p:nvPr>
            <p:ph type="sldNum" sz="quarter" idx="4"/>
          </p:nvPr>
        </p:nvSpPr>
        <p:spPr>
          <a:xfrm>
            <a:off x="10800523" y="6428359"/>
            <a:ext cx="781877" cy="365125"/>
          </a:xfrm>
        </p:spPr>
        <p:txBody>
          <a:bodyPr/>
          <a:lstStyle/>
          <a:p>
            <a:pPr lvl="0"/>
            <a:fld id="{FCE43C0F-8A7B-3A4B-9DB5-B3472E36E833}" type="slidenum">
              <a:rPr lang="en-GB" noProof="0" smtClean="0"/>
              <a:pPr lvl="0"/>
              <a:t>5</a:t>
            </a:fld>
            <a:endParaRPr lang="en-GB" noProof="0" dirty="0"/>
          </a:p>
        </p:txBody>
      </p:sp>
      <p:sp>
        <p:nvSpPr>
          <p:cNvPr id="17" name="Content Placeholder 16">
            <a:extLst>
              <a:ext uri="{FF2B5EF4-FFF2-40B4-BE49-F238E27FC236}">
                <a16:creationId xmlns:a16="http://schemas.microsoft.com/office/drawing/2014/main" id="{367D3928-5AF0-31CB-FE98-BD030F21AF33}"/>
              </a:ext>
            </a:extLst>
          </p:cNvPr>
          <p:cNvSpPr>
            <a:spLocks noGrp="1"/>
          </p:cNvSpPr>
          <p:nvPr>
            <p:ph sz="quarter" idx="15"/>
          </p:nvPr>
        </p:nvSpPr>
        <p:spPr/>
        <p:txBody>
          <a:bodyPr/>
          <a:lstStyle/>
          <a:p>
            <a:endParaRPr lang="en-GB" noProof="0" dirty="0"/>
          </a:p>
        </p:txBody>
      </p:sp>
    </p:spTree>
    <p:extLst>
      <p:ext uri="{BB962C8B-B14F-4D97-AF65-F5344CB8AC3E}">
        <p14:creationId xmlns:p14="http://schemas.microsoft.com/office/powerpoint/2010/main" val="1468468609"/>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8CAAA9-BB26-797C-CB17-C117BDA41128}"/>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D571ED1-4692-7372-430D-083CF81DEA31}"/>
              </a:ext>
            </a:extLst>
          </p:cNvPr>
          <p:cNvSpPr>
            <a:spLocks noGrp="1"/>
          </p:cNvSpPr>
          <p:nvPr>
            <p:ph sz="quarter" idx="12"/>
          </p:nvPr>
        </p:nvSpPr>
        <p:spPr>
          <a:xfrm>
            <a:off x="620184" y="1425600"/>
            <a:ext cx="10963200" cy="4525200"/>
          </a:xfrm>
        </p:spPr>
        <p:txBody>
          <a:bodyPr>
            <a:normAutofit/>
          </a:bodyPr>
          <a:lstStyle/>
          <a:p>
            <a:r>
              <a:rPr lang="en-GB" b="1" noProof="0" dirty="0">
                <a:solidFill>
                  <a:schemeClr val="accent1"/>
                </a:solidFill>
              </a:rPr>
              <a:t>Acne vulgaris is a widespread and burdensome condition</a:t>
            </a:r>
            <a:r>
              <a:rPr lang="en-GB" b="1" dirty="0">
                <a:solidFill>
                  <a:schemeClr val="accent1"/>
                </a:solidFill>
              </a:rPr>
              <a:t>:</a:t>
            </a:r>
            <a:r>
              <a:rPr lang="en-GB" noProof="0" dirty="0"/>
              <a:t> Optimal patient care requires recognising physical and psychological impacts</a:t>
            </a:r>
          </a:p>
          <a:p>
            <a:r>
              <a:rPr lang="en-GB" b="1" noProof="0" dirty="0">
                <a:solidFill>
                  <a:schemeClr val="accent1"/>
                </a:solidFill>
              </a:rPr>
              <a:t>Pathophysiology-driven treatment selection is key:</a:t>
            </a:r>
            <a:r>
              <a:rPr lang="en-GB" noProof="0" dirty="0"/>
              <a:t> Understanding the main pathogenic factors enables more effective and targeted management</a:t>
            </a:r>
          </a:p>
          <a:p>
            <a:r>
              <a:rPr lang="en-GB" b="1" noProof="0" dirty="0">
                <a:solidFill>
                  <a:schemeClr val="accent1"/>
                </a:solidFill>
              </a:rPr>
              <a:t>Multimodal treatment approaches improve outcomes:</a:t>
            </a:r>
            <a:r>
              <a:rPr lang="en-GB" noProof="0" dirty="0"/>
              <a:t> Combining therapies to address different pathogenic factors is the best practice for more rapid and better long-term success</a:t>
            </a:r>
          </a:p>
          <a:p>
            <a:r>
              <a:rPr lang="en-GB" b="1" noProof="0" dirty="0">
                <a:solidFill>
                  <a:schemeClr val="accent1"/>
                </a:solidFill>
              </a:rPr>
              <a:t>Guidelines continue to evolve:</a:t>
            </a:r>
            <a:r>
              <a:rPr lang="en-GB" noProof="0" dirty="0"/>
              <a:t> Stay updated on emerging therapies and changes in evidence-based recommendations</a:t>
            </a:r>
          </a:p>
          <a:p>
            <a:r>
              <a:rPr lang="en-GB" b="1" noProof="0" dirty="0">
                <a:solidFill>
                  <a:schemeClr val="accent1"/>
                </a:solidFill>
              </a:rPr>
              <a:t>Future perspectives</a:t>
            </a:r>
            <a:r>
              <a:rPr lang="en-GB" b="1" dirty="0">
                <a:solidFill>
                  <a:schemeClr val="accent1"/>
                </a:solidFill>
              </a:rPr>
              <a:t>:</a:t>
            </a:r>
            <a:r>
              <a:rPr lang="en-GB" noProof="0" dirty="0"/>
              <a:t> Further optimising the use of current and novel treatment options through multimodal treatment strategies to improve patient outcomes</a:t>
            </a:r>
          </a:p>
        </p:txBody>
      </p:sp>
      <p:sp>
        <p:nvSpPr>
          <p:cNvPr id="3" name="Title 2">
            <a:extLst>
              <a:ext uri="{FF2B5EF4-FFF2-40B4-BE49-F238E27FC236}">
                <a16:creationId xmlns:a16="http://schemas.microsoft.com/office/drawing/2014/main" id="{DEEDE509-F30A-9129-DA4C-6EFDC4536698}"/>
              </a:ext>
            </a:extLst>
          </p:cNvPr>
          <p:cNvSpPr>
            <a:spLocks noGrp="1"/>
          </p:cNvSpPr>
          <p:nvPr>
            <p:ph type="title"/>
          </p:nvPr>
        </p:nvSpPr>
        <p:spPr>
          <a:xfrm>
            <a:off x="619125" y="258763"/>
            <a:ext cx="11237515" cy="865187"/>
          </a:xfrm>
        </p:spPr>
        <p:txBody>
          <a:bodyPr>
            <a:normAutofit fontScale="90000"/>
          </a:bodyPr>
          <a:lstStyle/>
          <a:p>
            <a:r>
              <a:rPr lang="en-GB" sz="3100" noProof="0" dirty="0"/>
              <a:t>Conclusions</a:t>
            </a:r>
            <a:br>
              <a:rPr lang="en-GB" noProof="0" dirty="0"/>
            </a:br>
            <a:r>
              <a:rPr lang="en-GB" sz="2400" spc="100" noProof="0" dirty="0">
                <a:solidFill>
                  <a:schemeClr val="accent1"/>
                </a:solidFill>
              </a:rPr>
              <a:t>Improving acne vulgaris with multimodal treatment strategies</a:t>
            </a:r>
          </a:p>
        </p:txBody>
      </p:sp>
      <p:sp>
        <p:nvSpPr>
          <p:cNvPr id="4" name="Slide Number Placeholder 3">
            <a:extLst>
              <a:ext uri="{FF2B5EF4-FFF2-40B4-BE49-F238E27FC236}">
                <a16:creationId xmlns:a16="http://schemas.microsoft.com/office/drawing/2014/main" id="{465BB98B-3FAE-A340-DDE9-B5280860B6EA}"/>
              </a:ext>
            </a:extLst>
          </p:cNvPr>
          <p:cNvSpPr>
            <a:spLocks noGrp="1"/>
          </p:cNvSpPr>
          <p:nvPr>
            <p:ph type="sldNum" sz="quarter" idx="4"/>
          </p:nvPr>
        </p:nvSpPr>
        <p:spPr>
          <a:xfrm>
            <a:off x="10800523" y="6428359"/>
            <a:ext cx="781877" cy="365125"/>
          </a:xfrm>
        </p:spPr>
        <p:txBody>
          <a:bodyPr/>
          <a:lstStyle/>
          <a:p>
            <a:fld id="{FCE43C0F-8A7B-3A4B-9DB5-B3472E36E833}" type="slidenum">
              <a:rPr lang="en-GB" noProof="0" smtClean="0"/>
              <a:pPr/>
              <a:t>50</a:t>
            </a:fld>
            <a:endParaRPr lang="en-GB" noProof="0" dirty="0"/>
          </a:p>
        </p:txBody>
      </p:sp>
      <p:sp>
        <p:nvSpPr>
          <p:cNvPr id="13" name="Content Placeholder 12">
            <a:extLst>
              <a:ext uri="{FF2B5EF4-FFF2-40B4-BE49-F238E27FC236}">
                <a16:creationId xmlns:a16="http://schemas.microsoft.com/office/drawing/2014/main" id="{9B1D9183-815F-DFA3-FC8D-6C1E628C3733}"/>
              </a:ext>
            </a:extLst>
          </p:cNvPr>
          <p:cNvSpPr>
            <a:spLocks noGrp="1"/>
          </p:cNvSpPr>
          <p:nvPr>
            <p:ph sz="quarter" idx="15"/>
          </p:nvPr>
        </p:nvSpPr>
        <p:spPr/>
        <p:txBody>
          <a:bodyPr/>
          <a:lstStyle/>
          <a:p>
            <a:endParaRPr lang="en-GB" noProof="0" dirty="0"/>
          </a:p>
        </p:txBody>
      </p:sp>
    </p:spTree>
    <p:extLst>
      <p:ext uri="{BB962C8B-B14F-4D97-AF65-F5344CB8AC3E}">
        <p14:creationId xmlns:p14="http://schemas.microsoft.com/office/powerpoint/2010/main" val="951393652"/>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289218-2756-F7A3-F43C-05007716C152}"/>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58768C94-51AC-6072-276E-6D6E2493755B}"/>
              </a:ext>
            </a:extLst>
          </p:cNvPr>
          <p:cNvSpPr>
            <a:spLocks noGrp="1"/>
          </p:cNvSpPr>
          <p:nvPr>
            <p:ph type="title"/>
          </p:nvPr>
        </p:nvSpPr>
        <p:spPr/>
        <p:txBody>
          <a:bodyPr>
            <a:normAutofit/>
          </a:bodyPr>
          <a:lstStyle/>
          <a:p>
            <a:r>
              <a:rPr lang="en-GB" sz="2800" noProof="0" dirty="0"/>
              <a:t>Before you proceed: reflect briefly</a:t>
            </a:r>
            <a:br>
              <a:rPr lang="en-GB" sz="2400" noProof="0" dirty="0"/>
            </a:br>
            <a:br>
              <a:rPr lang="en-GB" sz="3200" noProof="0" dirty="0"/>
            </a:br>
            <a:r>
              <a:rPr lang="en-GB" sz="3200" noProof="0" dirty="0"/>
              <a:t>What is you number 1 take-home message?</a:t>
            </a:r>
          </a:p>
        </p:txBody>
      </p:sp>
      <p:sp>
        <p:nvSpPr>
          <p:cNvPr id="5" name="Slide Number Placeholder 4">
            <a:extLst>
              <a:ext uri="{FF2B5EF4-FFF2-40B4-BE49-F238E27FC236}">
                <a16:creationId xmlns:a16="http://schemas.microsoft.com/office/drawing/2014/main" id="{C472D04D-C351-7651-7511-7B7DD4501E3A}"/>
              </a:ext>
            </a:extLst>
          </p:cNvPr>
          <p:cNvSpPr>
            <a:spLocks noGrp="1"/>
          </p:cNvSpPr>
          <p:nvPr>
            <p:ph type="sldNum" sz="quarter" idx="4"/>
          </p:nvPr>
        </p:nvSpPr>
        <p:spPr/>
        <p:txBody>
          <a:bodyPr/>
          <a:lstStyle/>
          <a:p>
            <a:fld id="{FCE43C0F-8A7B-3A4B-9DB5-B3472E36E833}" type="slidenum">
              <a:rPr lang="en-GB" noProof="0" smtClean="0"/>
              <a:pPr/>
              <a:t>51</a:t>
            </a:fld>
            <a:endParaRPr lang="en-GB" noProof="0" dirty="0"/>
          </a:p>
        </p:txBody>
      </p:sp>
    </p:spTree>
    <p:extLst>
      <p:ext uri="{BB962C8B-B14F-4D97-AF65-F5344CB8AC3E}">
        <p14:creationId xmlns:p14="http://schemas.microsoft.com/office/powerpoint/2010/main" val="168647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9205099"/>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66F3DD4F-ABCA-7FF5-2483-6C015F12DC5B}"/>
              </a:ext>
            </a:extLst>
          </p:cNvPr>
          <p:cNvSpPr>
            <a:spLocks noGrp="1"/>
          </p:cNvSpPr>
          <p:nvPr>
            <p:ph sz="quarter" idx="12"/>
          </p:nvPr>
        </p:nvSpPr>
        <p:spPr>
          <a:xfrm>
            <a:off x="620184" y="1425600"/>
            <a:ext cx="10963200" cy="4525200"/>
          </a:xfrm>
        </p:spPr>
        <p:txBody>
          <a:bodyPr/>
          <a:lstStyle/>
          <a:p>
            <a:r>
              <a:rPr lang="en-GB" sz="1700" b="1" noProof="0" dirty="0">
                <a:solidFill>
                  <a:schemeClr val="accent1"/>
                </a:solidFill>
              </a:rPr>
              <a:t>Acne vulgaris is driven by four key pathogenic factors:</a:t>
            </a:r>
            <a:r>
              <a:rPr lang="en-GB" sz="1700" noProof="0" dirty="0"/>
              <a:t> Excess sebum production and constituents, inflammation, follicular hyperkeratinisation, and microbial changes</a:t>
            </a:r>
          </a:p>
          <a:p>
            <a:r>
              <a:rPr lang="en-GB" sz="1700" b="1" noProof="0" dirty="0">
                <a:solidFill>
                  <a:schemeClr val="accent1"/>
                </a:solidFill>
              </a:rPr>
              <a:t>Treatment options and guidelines</a:t>
            </a:r>
            <a:r>
              <a:rPr lang="en-GB" sz="1700" b="1" dirty="0">
                <a:solidFill>
                  <a:schemeClr val="accent1"/>
                </a:solidFill>
              </a:rPr>
              <a:t>:</a:t>
            </a:r>
            <a:r>
              <a:rPr lang="en-GB" sz="1700" noProof="0" dirty="0"/>
              <a:t> Latest guidelines provide excellent evidence-based treatments </a:t>
            </a:r>
            <a:br>
              <a:rPr lang="en-GB" sz="1700" noProof="0" dirty="0"/>
            </a:br>
            <a:r>
              <a:rPr lang="en-GB" sz="1700" noProof="0" dirty="0"/>
              <a:t>options available to optimise acne outcomes aligned to patient needs and expectations </a:t>
            </a:r>
          </a:p>
          <a:p>
            <a:r>
              <a:rPr lang="en-GB" sz="1700" b="1" noProof="0" dirty="0">
                <a:solidFill>
                  <a:schemeClr val="accent1"/>
                </a:solidFill>
              </a:rPr>
              <a:t>Appropriate placement of therapies:</a:t>
            </a:r>
            <a:r>
              <a:rPr lang="en-GB" sz="1700" noProof="0" dirty="0"/>
              <a:t> Depends on disease severity, duration, disease burden, </a:t>
            </a:r>
            <a:br>
              <a:rPr lang="en-GB" sz="1700" noProof="0" dirty="0"/>
            </a:br>
            <a:r>
              <a:rPr lang="en-GB" sz="1700" noProof="0" dirty="0"/>
              <a:t>history, prior therapies and response</a:t>
            </a:r>
          </a:p>
          <a:p>
            <a:r>
              <a:rPr lang="en-GB" sz="1700" b="1" noProof="0" dirty="0">
                <a:solidFill>
                  <a:schemeClr val="accent1"/>
                </a:solidFill>
              </a:rPr>
              <a:t>Use multimodal treatment strategies: </a:t>
            </a:r>
            <a:r>
              <a:rPr lang="en-GB" sz="1700" noProof="0" dirty="0"/>
              <a:t>Combining treatments targeting different pathogenic factors is essential to achieve the best efficacy</a:t>
            </a:r>
          </a:p>
          <a:p>
            <a:pPr marL="0" indent="0">
              <a:spcBef>
                <a:spcPts val="2400"/>
              </a:spcBef>
              <a:buNone/>
            </a:pPr>
            <a:r>
              <a:rPr lang="en-GB" sz="1700" b="1" noProof="0" dirty="0">
                <a:solidFill>
                  <a:schemeClr val="accent1"/>
                </a:solidFill>
              </a:rPr>
              <a:t>Recommendations</a:t>
            </a:r>
          </a:p>
          <a:p>
            <a:r>
              <a:rPr lang="en-GB" sz="1700" noProof="0" dirty="0"/>
              <a:t>Assess and tailor treatment – Carefully evaluate lesion type, site and extent and factors influencing severity, and personalise treatment based on history, clinical presentation, patient needs and expectations </a:t>
            </a:r>
          </a:p>
          <a:p>
            <a:r>
              <a:rPr lang="en-GB" sz="1700" noProof="0" dirty="0"/>
              <a:t>Take acne vulgaris seriously – Acne is not a trivial disease. The burden is not always linked to objective </a:t>
            </a:r>
            <a:br>
              <a:rPr lang="en-GB" sz="1700" noProof="0" dirty="0"/>
            </a:br>
            <a:r>
              <a:rPr lang="en-GB" sz="1700" noProof="0" dirty="0"/>
              <a:t>visual severity; individual patient experiences and psychosocial impact should also guide management</a:t>
            </a:r>
          </a:p>
        </p:txBody>
      </p:sp>
      <p:sp>
        <p:nvSpPr>
          <p:cNvPr id="5" name="Title 4">
            <a:extLst>
              <a:ext uri="{FF2B5EF4-FFF2-40B4-BE49-F238E27FC236}">
                <a16:creationId xmlns:a16="http://schemas.microsoft.com/office/drawing/2014/main" id="{C58C3BF9-C7BB-D1C7-D8CD-B26A46AC61C6}"/>
              </a:ext>
            </a:extLst>
          </p:cNvPr>
          <p:cNvSpPr>
            <a:spLocks noGrp="1"/>
          </p:cNvSpPr>
          <p:nvPr>
            <p:ph type="title"/>
          </p:nvPr>
        </p:nvSpPr>
        <p:spPr>
          <a:xfrm>
            <a:off x="619201" y="259200"/>
            <a:ext cx="10963199" cy="864000"/>
          </a:xfrm>
        </p:spPr>
        <p:txBody>
          <a:bodyPr>
            <a:noAutofit/>
          </a:bodyPr>
          <a:lstStyle/>
          <a:p>
            <a:r>
              <a:rPr lang="en-GB" noProof="0" dirty="0"/>
              <a:t>Key clinical takeaways and recommendations</a:t>
            </a:r>
            <a:br>
              <a:rPr lang="en-GB" noProof="0" dirty="0"/>
            </a:br>
            <a:br>
              <a:rPr lang="en-GB" noProof="0" dirty="0"/>
            </a:br>
            <a:endParaRPr lang="en-GB" noProof="0" dirty="0"/>
          </a:p>
        </p:txBody>
      </p:sp>
      <p:sp>
        <p:nvSpPr>
          <p:cNvPr id="2" name="Slide Number Placeholder 1">
            <a:extLst>
              <a:ext uri="{FF2B5EF4-FFF2-40B4-BE49-F238E27FC236}">
                <a16:creationId xmlns:a16="http://schemas.microsoft.com/office/drawing/2014/main" id="{9F6BB85C-203C-4599-9BB8-0E2D18ABE7A3}"/>
              </a:ext>
            </a:extLst>
          </p:cNvPr>
          <p:cNvSpPr>
            <a:spLocks noGrp="1"/>
          </p:cNvSpPr>
          <p:nvPr>
            <p:ph type="sldNum" sz="quarter" idx="4"/>
          </p:nvPr>
        </p:nvSpPr>
        <p:spPr>
          <a:xfrm>
            <a:off x="10800523" y="6428359"/>
            <a:ext cx="781877" cy="365125"/>
          </a:xfrm>
        </p:spPr>
        <p:txBody>
          <a:bodyPr/>
          <a:lstStyle/>
          <a:p>
            <a:pPr lvl="0"/>
            <a:fld id="{FCE43C0F-8A7B-3A4B-9DB5-B3472E36E833}" type="slidenum">
              <a:rPr lang="en-GB" noProof="0" smtClean="0"/>
              <a:pPr lvl="0"/>
              <a:t>6</a:t>
            </a:fld>
            <a:endParaRPr lang="en-GB" noProof="0" dirty="0"/>
          </a:p>
        </p:txBody>
      </p:sp>
    </p:spTree>
    <p:extLst>
      <p:ext uri="{BB962C8B-B14F-4D97-AF65-F5344CB8AC3E}">
        <p14:creationId xmlns:p14="http://schemas.microsoft.com/office/powerpoint/2010/main" val="124139946"/>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71716-AEDB-3ED1-2891-AD43E2749BCF}"/>
              </a:ext>
            </a:extLst>
          </p:cNvPr>
          <p:cNvSpPr>
            <a:spLocks noGrp="1"/>
          </p:cNvSpPr>
          <p:nvPr>
            <p:ph type="title"/>
          </p:nvPr>
        </p:nvSpPr>
        <p:spPr/>
        <p:txBody>
          <a:bodyPr>
            <a:normAutofit/>
          </a:bodyPr>
          <a:lstStyle/>
          <a:p>
            <a:r>
              <a:rPr lang="en-GB" sz="3600" noProof="0" dirty="0"/>
              <a:t>Introduction</a:t>
            </a:r>
            <a:br>
              <a:rPr lang="en-GB" sz="3600" noProof="0" dirty="0"/>
            </a:br>
            <a:br>
              <a:rPr lang="en-GB" sz="3600" noProof="0" dirty="0"/>
            </a:br>
            <a:r>
              <a:rPr lang="en-GB" sz="3200" noProof="0" dirty="0"/>
              <a:t>prevalence and pathophysiology</a:t>
            </a:r>
            <a:br>
              <a:rPr lang="en-GB" sz="3200" noProof="0" dirty="0"/>
            </a:br>
            <a:r>
              <a:rPr lang="en-GB" sz="3200" noProof="0" dirty="0"/>
              <a:t>of acne vulgaris</a:t>
            </a:r>
          </a:p>
        </p:txBody>
      </p:sp>
      <p:sp>
        <p:nvSpPr>
          <p:cNvPr id="5" name="Slide Number Placeholder 4">
            <a:extLst>
              <a:ext uri="{FF2B5EF4-FFF2-40B4-BE49-F238E27FC236}">
                <a16:creationId xmlns:a16="http://schemas.microsoft.com/office/drawing/2014/main" id="{64C639EC-81AE-E7A7-8EF2-329E490D3547}"/>
              </a:ext>
            </a:extLst>
          </p:cNvPr>
          <p:cNvSpPr>
            <a:spLocks noGrp="1"/>
          </p:cNvSpPr>
          <p:nvPr>
            <p:ph type="sldNum" sz="quarter" idx="4"/>
          </p:nvPr>
        </p:nvSpPr>
        <p:spPr/>
        <p:txBody>
          <a:bodyPr/>
          <a:lstStyle/>
          <a:p>
            <a:fld id="{FCE43C0F-8A7B-3A4B-9DB5-B3472E36E833}" type="slidenum">
              <a:rPr lang="en-GB" noProof="0" smtClean="0"/>
              <a:pPr/>
              <a:t>7</a:t>
            </a:fld>
            <a:endParaRPr lang="en-GB" noProof="0" dirty="0"/>
          </a:p>
        </p:txBody>
      </p:sp>
    </p:spTree>
    <p:extLst>
      <p:ext uri="{BB962C8B-B14F-4D97-AF65-F5344CB8AC3E}">
        <p14:creationId xmlns:p14="http://schemas.microsoft.com/office/powerpoint/2010/main" val="938869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27917B-082D-9494-4CFB-B4546EC93334}"/>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2F69DC32-BE9A-D2BE-8F32-E62AF9EFCB09}"/>
              </a:ext>
            </a:extLst>
          </p:cNvPr>
          <p:cNvSpPr>
            <a:spLocks noGrp="1"/>
          </p:cNvSpPr>
          <p:nvPr>
            <p:ph type="title"/>
          </p:nvPr>
        </p:nvSpPr>
        <p:spPr/>
        <p:txBody>
          <a:bodyPr>
            <a:normAutofit/>
          </a:bodyPr>
          <a:lstStyle/>
          <a:p>
            <a:r>
              <a:rPr lang="en-GB" sz="2800" noProof="0" dirty="0"/>
              <a:t>Before you proceed: reflect briefly</a:t>
            </a:r>
            <a:br>
              <a:rPr lang="en-GB" sz="3200" noProof="0" dirty="0"/>
            </a:br>
            <a:br>
              <a:rPr lang="en-GB" sz="3200" noProof="0" dirty="0"/>
            </a:br>
            <a:r>
              <a:rPr lang="en-GB" sz="3200" noProof="0" dirty="0"/>
              <a:t>is acne vulgaris one of the top 10</a:t>
            </a:r>
            <a:br>
              <a:rPr lang="en-GB" sz="3200" noProof="0" dirty="0"/>
            </a:br>
            <a:r>
              <a:rPr lang="en-GB" sz="3200" noProof="0" dirty="0"/>
              <a:t>diseases?</a:t>
            </a:r>
          </a:p>
        </p:txBody>
      </p:sp>
      <p:sp>
        <p:nvSpPr>
          <p:cNvPr id="5" name="Slide Number Placeholder 4">
            <a:extLst>
              <a:ext uri="{FF2B5EF4-FFF2-40B4-BE49-F238E27FC236}">
                <a16:creationId xmlns:a16="http://schemas.microsoft.com/office/drawing/2014/main" id="{639F0AF8-623F-2A66-0B63-AEA5B8438337}"/>
              </a:ext>
            </a:extLst>
          </p:cNvPr>
          <p:cNvSpPr>
            <a:spLocks noGrp="1"/>
          </p:cNvSpPr>
          <p:nvPr>
            <p:ph type="sldNum" sz="quarter" idx="4"/>
          </p:nvPr>
        </p:nvSpPr>
        <p:spPr/>
        <p:txBody>
          <a:bodyPr/>
          <a:lstStyle/>
          <a:p>
            <a:fld id="{FCE43C0F-8A7B-3A4B-9DB5-B3472E36E833}" type="slidenum">
              <a:rPr lang="en-GB" noProof="0" smtClean="0"/>
              <a:pPr/>
              <a:t>8</a:t>
            </a:fld>
            <a:endParaRPr lang="en-GB" noProof="0" dirty="0"/>
          </a:p>
        </p:txBody>
      </p:sp>
    </p:spTree>
    <p:extLst>
      <p:ext uri="{BB962C8B-B14F-4D97-AF65-F5344CB8AC3E}">
        <p14:creationId xmlns:p14="http://schemas.microsoft.com/office/powerpoint/2010/main" val="2811703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4755EF-ABE7-5948-13E3-A62F8AC286B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C2F2EB3-B52B-D16E-9FE1-38D74B3774BC}"/>
              </a:ext>
            </a:extLst>
          </p:cNvPr>
          <p:cNvSpPr>
            <a:spLocks noGrp="1"/>
          </p:cNvSpPr>
          <p:nvPr>
            <p:ph type="title"/>
          </p:nvPr>
        </p:nvSpPr>
        <p:spPr>
          <a:xfrm>
            <a:off x="619125" y="258763"/>
            <a:ext cx="11453539" cy="865187"/>
          </a:xfrm>
        </p:spPr>
        <p:txBody>
          <a:bodyPr>
            <a:normAutofit fontScale="90000"/>
          </a:bodyPr>
          <a:lstStyle/>
          <a:p>
            <a:r>
              <a:rPr lang="en-GB" sz="3100" noProof="0" dirty="0"/>
              <a:t>The relevance and prevalence of Acne vulgaris</a:t>
            </a:r>
            <a:br>
              <a:rPr lang="en-GB" noProof="0" dirty="0"/>
            </a:br>
            <a:r>
              <a:rPr lang="en-GB" sz="2400" spc="100" noProof="0" dirty="0">
                <a:solidFill>
                  <a:schemeClr val="accent1"/>
                </a:solidFill>
              </a:rPr>
              <a:t>acne is in the top 10 of the most prevalent diseases </a:t>
            </a:r>
            <a:br>
              <a:rPr lang="en-GB" sz="2400" spc="100" noProof="0" dirty="0">
                <a:solidFill>
                  <a:schemeClr val="accent1"/>
                </a:solidFill>
              </a:rPr>
            </a:br>
            <a:r>
              <a:rPr lang="en-GB" sz="2400" spc="100" noProof="0" dirty="0">
                <a:solidFill>
                  <a:schemeClr val="accent1"/>
                </a:solidFill>
              </a:rPr>
              <a:t>worldwide</a:t>
            </a:r>
            <a:r>
              <a:rPr lang="en-GB" sz="2400" spc="100" baseline="30000" noProof="0" dirty="0">
                <a:solidFill>
                  <a:schemeClr val="accent1"/>
                </a:solidFill>
              </a:rPr>
              <a:t>1,2</a:t>
            </a:r>
          </a:p>
        </p:txBody>
      </p:sp>
      <p:sp>
        <p:nvSpPr>
          <p:cNvPr id="4" name="Slide Number Placeholder 3">
            <a:extLst>
              <a:ext uri="{FF2B5EF4-FFF2-40B4-BE49-F238E27FC236}">
                <a16:creationId xmlns:a16="http://schemas.microsoft.com/office/drawing/2014/main" id="{BA6E0F6C-4DA1-AB16-43AB-E7040FE4644B}"/>
              </a:ext>
            </a:extLst>
          </p:cNvPr>
          <p:cNvSpPr>
            <a:spLocks noGrp="1"/>
          </p:cNvSpPr>
          <p:nvPr>
            <p:ph type="sldNum" sz="quarter" idx="4"/>
          </p:nvPr>
        </p:nvSpPr>
        <p:spPr>
          <a:xfrm>
            <a:off x="10800523" y="6428359"/>
            <a:ext cx="781877" cy="365125"/>
          </a:xfrm>
        </p:spPr>
        <p:txBody>
          <a:bodyPr/>
          <a:lstStyle/>
          <a:p>
            <a:fld id="{FCE43C0F-8A7B-3A4B-9DB5-B3472E36E833}" type="slidenum">
              <a:rPr lang="en-GB" noProof="0" smtClean="0"/>
              <a:pPr/>
              <a:t>9</a:t>
            </a:fld>
            <a:endParaRPr lang="en-GB" noProof="0" dirty="0"/>
          </a:p>
        </p:txBody>
      </p:sp>
      <p:sp>
        <p:nvSpPr>
          <p:cNvPr id="14" name="Content Placeholder 13">
            <a:extLst>
              <a:ext uri="{FF2B5EF4-FFF2-40B4-BE49-F238E27FC236}">
                <a16:creationId xmlns:a16="http://schemas.microsoft.com/office/drawing/2014/main" id="{355CCFC5-DB7B-C582-19C7-4D4B5D7DB676}"/>
              </a:ext>
            </a:extLst>
          </p:cNvPr>
          <p:cNvSpPr>
            <a:spLocks noGrp="1"/>
          </p:cNvSpPr>
          <p:nvPr>
            <p:ph sz="quarter" idx="15"/>
          </p:nvPr>
        </p:nvSpPr>
        <p:spPr>
          <a:xfrm>
            <a:off x="620183" y="6356351"/>
            <a:ext cx="10180339" cy="365125"/>
          </a:xfrm>
        </p:spPr>
        <p:txBody>
          <a:bodyPr anchor="b" anchorCtr="0"/>
          <a:lstStyle/>
          <a:p>
            <a:r>
              <a:rPr lang="en-GB" baseline="30000" noProof="0" dirty="0">
                <a:solidFill>
                  <a:schemeClr val="tx2"/>
                </a:solidFill>
              </a:rPr>
              <a:t>a</a:t>
            </a:r>
            <a:r>
              <a:rPr lang="en-GB" noProof="0" dirty="0">
                <a:solidFill>
                  <a:schemeClr val="tx2"/>
                </a:solidFill>
              </a:rPr>
              <a:t> Image kindly provided by Prof. Ochsendorf</a:t>
            </a:r>
          </a:p>
          <a:p>
            <a:r>
              <a:rPr lang="en-GB" noProof="0" dirty="0">
                <a:solidFill>
                  <a:schemeClr val="tx2"/>
                </a:solidFill>
              </a:rPr>
              <a:t>1. Dreno B, et al. J Cosmet Dermatol. 2020;19:2201-11; 2. Hay RJ, et al. J Invest Dermatol. 2014;134(6):1527-34; 3. Lynn D, et al. Adol Health Med Ther. 2016:713-25</a:t>
            </a:r>
            <a:endParaRPr lang="en-GB" strike="sngStrike" noProof="0" dirty="0">
              <a:solidFill>
                <a:schemeClr val="tx2"/>
              </a:solidFill>
            </a:endParaRPr>
          </a:p>
        </p:txBody>
      </p:sp>
      <p:sp>
        <p:nvSpPr>
          <p:cNvPr id="15" name="Google Shape;3120;p97">
            <a:extLst>
              <a:ext uri="{FF2B5EF4-FFF2-40B4-BE49-F238E27FC236}">
                <a16:creationId xmlns:a16="http://schemas.microsoft.com/office/drawing/2014/main" id="{803F1089-0815-E3E4-D9ED-7B4451E17EDD}"/>
              </a:ext>
            </a:extLst>
          </p:cNvPr>
          <p:cNvSpPr txBox="1"/>
          <p:nvPr/>
        </p:nvSpPr>
        <p:spPr>
          <a:xfrm>
            <a:off x="573772" y="1664003"/>
            <a:ext cx="7331542" cy="615553"/>
          </a:xfrm>
          <a:prstGeom prst="rect">
            <a:avLst/>
          </a:prstGeom>
          <a:noFill/>
          <a:ln>
            <a:noFill/>
          </a:ln>
        </p:spPr>
        <p:txBody>
          <a:bodyPr spcFirstLastPara="1" wrap="square" lIns="0" tIns="0" rIns="0" bIns="0" anchor="t" anchorCtr="0">
            <a:spAutoFit/>
          </a:bodyPr>
          <a:lstStyle/>
          <a:p>
            <a:pPr algn="ctr"/>
            <a:r>
              <a:rPr lang="en-GB" sz="2000" b="1" noProof="0" dirty="0">
                <a:solidFill>
                  <a:schemeClr val="tx2"/>
                </a:solidFill>
                <a:latin typeface="Arial" panose="020B0604020202020204" pitchFamily="34" charset="0"/>
                <a:ea typeface="Poppins SemiBold"/>
                <a:cs typeface="Arial" panose="020B0604020202020204" pitchFamily="34" charset="0"/>
                <a:sym typeface="Poppins SemiBold"/>
              </a:rPr>
              <a:t>According to the </a:t>
            </a:r>
          </a:p>
          <a:p>
            <a:pPr algn="ctr"/>
            <a:r>
              <a:rPr lang="en-GB" sz="2000" b="1" noProof="0" dirty="0">
                <a:solidFill>
                  <a:schemeClr val="tx2"/>
                </a:solidFill>
                <a:latin typeface="Arial" panose="020B0604020202020204" pitchFamily="34" charset="0"/>
                <a:ea typeface="Poppins SemiBold"/>
                <a:cs typeface="Arial" panose="020B0604020202020204" pitchFamily="34" charset="0"/>
                <a:sym typeface="Poppins SemiBold"/>
              </a:rPr>
              <a:t>Global Burden of Skin Disease Study</a:t>
            </a:r>
            <a:endParaRPr lang="en-GB" sz="2000" b="1" noProof="0" dirty="0">
              <a:solidFill>
                <a:schemeClr val="tx2"/>
              </a:solidFill>
              <a:latin typeface="Arial" panose="020B0604020202020204" pitchFamily="34" charset="0"/>
              <a:cs typeface="Arial" panose="020B0604020202020204" pitchFamily="34" charset="0"/>
            </a:endParaRPr>
          </a:p>
        </p:txBody>
      </p:sp>
      <p:grpSp>
        <p:nvGrpSpPr>
          <p:cNvPr id="16" name="Google Shape;3121;p97">
            <a:extLst>
              <a:ext uri="{FF2B5EF4-FFF2-40B4-BE49-F238E27FC236}">
                <a16:creationId xmlns:a16="http://schemas.microsoft.com/office/drawing/2014/main" id="{AF91C543-677D-1C59-DDBD-FC8C352627B0}"/>
              </a:ext>
            </a:extLst>
          </p:cNvPr>
          <p:cNvGrpSpPr/>
          <p:nvPr/>
        </p:nvGrpSpPr>
        <p:grpSpPr>
          <a:xfrm>
            <a:off x="619201" y="2564904"/>
            <a:ext cx="7276999" cy="847493"/>
            <a:chOff x="1141475" y="2116075"/>
            <a:chExt cx="7453215" cy="700800"/>
          </a:xfrm>
        </p:grpSpPr>
        <p:sp>
          <p:nvSpPr>
            <p:cNvPr id="17" name="Google Shape;3122;p97">
              <a:extLst>
                <a:ext uri="{FF2B5EF4-FFF2-40B4-BE49-F238E27FC236}">
                  <a16:creationId xmlns:a16="http://schemas.microsoft.com/office/drawing/2014/main" id="{3307FB63-161E-7C4B-D934-32DBDF87E829}"/>
                </a:ext>
              </a:extLst>
            </p:cNvPr>
            <p:cNvSpPr/>
            <p:nvPr/>
          </p:nvSpPr>
          <p:spPr>
            <a:xfrm>
              <a:off x="1141475" y="2116075"/>
              <a:ext cx="7453215" cy="700800"/>
            </a:xfrm>
            <a:prstGeom prst="roundRect">
              <a:avLst>
                <a:gd name="adj" fmla="val 14310"/>
              </a:avLst>
            </a:prstGeom>
            <a:solidFill>
              <a:schemeClr val="tx2">
                <a:lumMod val="20000"/>
                <a:lumOff val="80000"/>
              </a:schemeClr>
            </a:solidFill>
            <a:ln>
              <a:noFill/>
            </a:ln>
          </p:spPr>
          <p:txBody>
            <a:bodyPr spcFirstLastPara="1" wrap="square" lIns="118851" tIns="45700" rIns="91425" bIns="45700" anchor="ctr" anchorCtr="0">
              <a:noAutofit/>
            </a:bodyPr>
            <a:lstStyle/>
            <a:p>
              <a:pPr marL="914377">
                <a:lnSpc>
                  <a:spcPct val="110000"/>
                </a:lnSpc>
                <a:buClr>
                  <a:schemeClr val="dk1"/>
                </a:buClr>
                <a:buSzPts val="1100"/>
              </a:pPr>
              <a:r>
                <a:rPr lang="en-GB" sz="2000" noProof="0" dirty="0">
                  <a:solidFill>
                    <a:srgbClr val="505050"/>
                  </a:solidFill>
                  <a:latin typeface="Arial" panose="020B0604020202020204" pitchFamily="34" charset="0"/>
                  <a:ea typeface="Lato"/>
                  <a:cs typeface="Arial" panose="020B0604020202020204" pitchFamily="34" charset="0"/>
                  <a:sym typeface="Lato"/>
                </a:rPr>
                <a:t>Acne affects </a:t>
              </a:r>
              <a:r>
                <a:rPr lang="en-GB" sz="2000" noProof="0" dirty="0">
                  <a:solidFill>
                    <a:srgbClr val="505050"/>
                  </a:solidFill>
                  <a:latin typeface="Arial" panose="020B0604020202020204" pitchFamily="34" charset="0"/>
                  <a:ea typeface="Lato Black"/>
                  <a:cs typeface="Arial" panose="020B0604020202020204" pitchFamily="34" charset="0"/>
                  <a:sym typeface="Lato Black"/>
                </a:rPr>
                <a:t>85%</a:t>
              </a:r>
              <a:r>
                <a:rPr lang="en-GB" sz="2000" b="1" noProof="0" dirty="0">
                  <a:solidFill>
                    <a:srgbClr val="505050"/>
                  </a:solidFill>
                  <a:latin typeface="Arial" panose="020B0604020202020204" pitchFamily="34" charset="0"/>
                  <a:ea typeface="Lato"/>
                  <a:cs typeface="Arial" panose="020B0604020202020204" pitchFamily="34" charset="0"/>
                  <a:sym typeface="Lato"/>
                </a:rPr>
                <a:t> </a:t>
              </a:r>
              <a:r>
                <a:rPr lang="en-GB" sz="2000" noProof="0" dirty="0">
                  <a:solidFill>
                    <a:srgbClr val="505050"/>
                  </a:solidFill>
                  <a:latin typeface="Arial" panose="020B0604020202020204" pitchFamily="34" charset="0"/>
                  <a:ea typeface="Lato"/>
                  <a:cs typeface="Arial" panose="020B0604020202020204" pitchFamily="34" charset="0"/>
                  <a:sym typeface="Lato"/>
                </a:rPr>
                <a:t>of young adults aged 12-25 years</a:t>
              </a:r>
              <a:r>
                <a:rPr lang="en-GB" sz="2000" baseline="30000" noProof="0" dirty="0">
                  <a:solidFill>
                    <a:srgbClr val="505050"/>
                  </a:solidFill>
                  <a:latin typeface="Arial" panose="020B0604020202020204" pitchFamily="34" charset="0"/>
                  <a:ea typeface="Lato"/>
                  <a:cs typeface="Arial" panose="020B0604020202020204" pitchFamily="34" charset="0"/>
                  <a:sym typeface="Lato"/>
                </a:rPr>
                <a:t>3</a:t>
              </a:r>
            </a:p>
          </p:txBody>
        </p:sp>
        <p:sp>
          <p:nvSpPr>
            <p:cNvPr id="18" name="Google Shape;3123;p97">
              <a:extLst>
                <a:ext uri="{FF2B5EF4-FFF2-40B4-BE49-F238E27FC236}">
                  <a16:creationId xmlns:a16="http://schemas.microsoft.com/office/drawing/2014/main" id="{CE972D28-2612-BAA5-F35E-D2181BAEC1B3}"/>
                </a:ext>
              </a:extLst>
            </p:cNvPr>
            <p:cNvSpPr/>
            <p:nvPr/>
          </p:nvSpPr>
          <p:spPr>
            <a:xfrm>
              <a:off x="1141475" y="2116075"/>
              <a:ext cx="900300" cy="700800"/>
            </a:xfrm>
            <a:prstGeom prst="roundRect">
              <a:avLst>
                <a:gd name="adj" fmla="val 14310"/>
              </a:avLst>
            </a:prstGeom>
            <a:solidFill>
              <a:schemeClr val="accent1"/>
            </a:solidFill>
            <a:ln>
              <a:noFill/>
            </a:ln>
          </p:spPr>
          <p:txBody>
            <a:bodyPr spcFirstLastPara="1" wrap="square" lIns="91425" tIns="45700" rIns="91425" bIns="45700" anchor="ctr" anchorCtr="0">
              <a:noAutofit/>
            </a:bodyPr>
            <a:lstStyle/>
            <a:p>
              <a:pPr>
                <a:lnSpc>
                  <a:spcPct val="110000"/>
                </a:lnSpc>
              </a:pPr>
              <a:endParaRPr lang="en-GB" noProof="0" dirty="0">
                <a:solidFill>
                  <a:schemeClr val="tx2"/>
                </a:solidFill>
                <a:latin typeface="Arial" panose="020B0604020202020204" pitchFamily="34" charset="0"/>
                <a:ea typeface="Poppins SemiBold"/>
                <a:cs typeface="Arial" panose="020B0604020202020204" pitchFamily="34" charset="0"/>
                <a:sym typeface="Poppins SemiBold"/>
              </a:endParaRPr>
            </a:p>
          </p:txBody>
        </p:sp>
        <p:pic>
          <p:nvPicPr>
            <p:cNvPr id="19" name="Google Shape;3124;p97">
              <a:extLst>
                <a:ext uri="{FF2B5EF4-FFF2-40B4-BE49-F238E27FC236}">
                  <a16:creationId xmlns:a16="http://schemas.microsoft.com/office/drawing/2014/main" id="{53B2135A-82C3-88F3-C7D2-F87BAE367E9C}"/>
                </a:ext>
              </a:extLst>
            </p:cNvPr>
            <p:cNvPicPr preferRelativeResize="0"/>
            <p:nvPr/>
          </p:nvPicPr>
          <p:blipFill>
            <a:blip r:embed="rId2">
              <a:alphaModFix/>
            </a:blip>
            <a:stretch>
              <a:fillRect/>
            </a:stretch>
          </p:blipFill>
          <p:spPr>
            <a:xfrm>
              <a:off x="1330025" y="2228816"/>
              <a:ext cx="523200" cy="475199"/>
            </a:xfrm>
            <a:prstGeom prst="rect">
              <a:avLst/>
            </a:prstGeom>
            <a:noFill/>
            <a:ln>
              <a:noFill/>
            </a:ln>
          </p:spPr>
        </p:pic>
      </p:grpSp>
      <p:grpSp>
        <p:nvGrpSpPr>
          <p:cNvPr id="20" name="Google Shape;3125;p97">
            <a:extLst>
              <a:ext uri="{FF2B5EF4-FFF2-40B4-BE49-F238E27FC236}">
                <a16:creationId xmlns:a16="http://schemas.microsoft.com/office/drawing/2014/main" id="{C8918E42-D445-5DB8-C03F-B2700CAB3B0F}"/>
              </a:ext>
            </a:extLst>
          </p:cNvPr>
          <p:cNvGrpSpPr/>
          <p:nvPr/>
        </p:nvGrpSpPr>
        <p:grpSpPr>
          <a:xfrm>
            <a:off x="619201" y="3713721"/>
            <a:ext cx="7276999" cy="700800"/>
            <a:chOff x="1141475" y="2990850"/>
            <a:chExt cx="6494443" cy="700800"/>
          </a:xfrm>
        </p:grpSpPr>
        <p:sp>
          <p:nvSpPr>
            <p:cNvPr id="21" name="Google Shape;3126;p97">
              <a:extLst>
                <a:ext uri="{FF2B5EF4-FFF2-40B4-BE49-F238E27FC236}">
                  <a16:creationId xmlns:a16="http://schemas.microsoft.com/office/drawing/2014/main" id="{3216669D-9183-9A11-4B9F-8DB0F8C8BFC0}"/>
                </a:ext>
              </a:extLst>
            </p:cNvPr>
            <p:cNvSpPr/>
            <p:nvPr/>
          </p:nvSpPr>
          <p:spPr>
            <a:xfrm>
              <a:off x="1141475" y="2990850"/>
              <a:ext cx="6494443" cy="700800"/>
            </a:xfrm>
            <a:prstGeom prst="roundRect">
              <a:avLst>
                <a:gd name="adj" fmla="val 14310"/>
              </a:avLst>
            </a:prstGeom>
            <a:solidFill>
              <a:schemeClr val="tx2">
                <a:lumMod val="20000"/>
                <a:lumOff val="80000"/>
              </a:schemeClr>
            </a:solidFill>
            <a:ln>
              <a:noFill/>
            </a:ln>
          </p:spPr>
          <p:txBody>
            <a:bodyPr spcFirstLastPara="1" wrap="square" lIns="118851" tIns="45700" rIns="91425" bIns="45700" anchor="ctr" anchorCtr="0">
              <a:noAutofit/>
            </a:bodyPr>
            <a:lstStyle/>
            <a:p>
              <a:pPr marL="914377">
                <a:lnSpc>
                  <a:spcPct val="110000"/>
                </a:lnSpc>
              </a:pPr>
              <a:r>
                <a:rPr lang="en-GB" sz="2000" noProof="0" dirty="0">
                  <a:solidFill>
                    <a:srgbClr val="505050"/>
                  </a:solidFill>
                  <a:latin typeface="Arial" panose="020B0604020202020204" pitchFamily="34" charset="0"/>
                  <a:ea typeface="Lato"/>
                  <a:cs typeface="Arial" panose="020B0604020202020204" pitchFamily="34" charset="0"/>
                  <a:sym typeface="Lato"/>
                </a:rPr>
                <a:t>Worldwide acne prevalence is </a:t>
              </a:r>
              <a:r>
                <a:rPr lang="en-GB" sz="2000" noProof="0" dirty="0">
                  <a:solidFill>
                    <a:srgbClr val="505050"/>
                  </a:solidFill>
                  <a:latin typeface="Arial" panose="020B0604020202020204" pitchFamily="34" charset="0"/>
                  <a:ea typeface="Lato Black"/>
                  <a:cs typeface="Arial" panose="020B0604020202020204" pitchFamily="34" charset="0"/>
                  <a:sym typeface="Lato Black"/>
                </a:rPr>
                <a:t>9%</a:t>
              </a:r>
              <a:r>
                <a:rPr lang="en-GB" sz="2000" baseline="30000" noProof="0" dirty="0">
                  <a:solidFill>
                    <a:srgbClr val="505050"/>
                  </a:solidFill>
                  <a:latin typeface="Arial" panose="020B0604020202020204" pitchFamily="34" charset="0"/>
                  <a:ea typeface="Lato"/>
                  <a:cs typeface="Arial" panose="020B0604020202020204" pitchFamily="34" charset="0"/>
                  <a:sym typeface="Lato"/>
                </a:rPr>
                <a:t>1</a:t>
              </a:r>
            </a:p>
          </p:txBody>
        </p:sp>
        <p:sp>
          <p:nvSpPr>
            <p:cNvPr id="22" name="Google Shape;3127;p97">
              <a:extLst>
                <a:ext uri="{FF2B5EF4-FFF2-40B4-BE49-F238E27FC236}">
                  <a16:creationId xmlns:a16="http://schemas.microsoft.com/office/drawing/2014/main" id="{863DA455-2A82-2BAF-B580-FD06B5ABF4A2}"/>
                </a:ext>
              </a:extLst>
            </p:cNvPr>
            <p:cNvSpPr/>
            <p:nvPr/>
          </p:nvSpPr>
          <p:spPr>
            <a:xfrm>
              <a:off x="1141476" y="2990850"/>
              <a:ext cx="784486" cy="700800"/>
            </a:xfrm>
            <a:prstGeom prst="roundRect">
              <a:avLst>
                <a:gd name="adj" fmla="val 14310"/>
              </a:avLst>
            </a:prstGeom>
            <a:solidFill>
              <a:schemeClr val="accent1"/>
            </a:solidFill>
            <a:ln>
              <a:noFill/>
            </a:ln>
          </p:spPr>
          <p:txBody>
            <a:bodyPr spcFirstLastPara="1" wrap="square" lIns="91425" tIns="45700" rIns="91425" bIns="45700" anchor="ctr" anchorCtr="0">
              <a:noAutofit/>
            </a:bodyPr>
            <a:lstStyle/>
            <a:p>
              <a:pPr>
                <a:lnSpc>
                  <a:spcPct val="110000"/>
                </a:lnSpc>
              </a:pPr>
              <a:endParaRPr lang="en-GB" noProof="0" dirty="0">
                <a:solidFill>
                  <a:schemeClr val="tx2"/>
                </a:solidFill>
                <a:latin typeface="Arial" panose="020B0604020202020204" pitchFamily="34" charset="0"/>
                <a:ea typeface="Poppins SemiBold"/>
                <a:cs typeface="Arial" panose="020B0604020202020204" pitchFamily="34" charset="0"/>
                <a:sym typeface="Poppins SemiBold"/>
              </a:endParaRPr>
            </a:p>
          </p:txBody>
        </p:sp>
        <p:pic>
          <p:nvPicPr>
            <p:cNvPr id="23" name="Google Shape;3128;p97">
              <a:extLst>
                <a:ext uri="{FF2B5EF4-FFF2-40B4-BE49-F238E27FC236}">
                  <a16:creationId xmlns:a16="http://schemas.microsoft.com/office/drawing/2014/main" id="{1A780190-30E6-F7F7-7CB3-563AF9DC45F0}"/>
                </a:ext>
              </a:extLst>
            </p:cNvPr>
            <p:cNvPicPr preferRelativeResize="0"/>
            <p:nvPr/>
          </p:nvPicPr>
          <p:blipFill>
            <a:blip r:embed="rId3">
              <a:alphaModFix/>
            </a:blip>
            <a:stretch>
              <a:fillRect/>
            </a:stretch>
          </p:blipFill>
          <p:spPr>
            <a:xfrm>
              <a:off x="1282562" y="3078125"/>
              <a:ext cx="523200" cy="523200"/>
            </a:xfrm>
            <a:prstGeom prst="rect">
              <a:avLst/>
            </a:prstGeom>
            <a:noFill/>
            <a:ln>
              <a:noFill/>
            </a:ln>
          </p:spPr>
        </p:pic>
      </p:grpSp>
      <p:grpSp>
        <p:nvGrpSpPr>
          <p:cNvPr id="28" name="Google Shape;3133;p97">
            <a:extLst>
              <a:ext uri="{FF2B5EF4-FFF2-40B4-BE49-F238E27FC236}">
                <a16:creationId xmlns:a16="http://schemas.microsoft.com/office/drawing/2014/main" id="{B1F1E945-C975-3925-99FF-67C8EFE566DC}"/>
              </a:ext>
            </a:extLst>
          </p:cNvPr>
          <p:cNvGrpSpPr/>
          <p:nvPr/>
        </p:nvGrpSpPr>
        <p:grpSpPr>
          <a:xfrm>
            <a:off x="628315" y="4709221"/>
            <a:ext cx="7276999" cy="700800"/>
            <a:chOff x="1141475" y="4741450"/>
            <a:chExt cx="6497630" cy="700800"/>
          </a:xfrm>
        </p:grpSpPr>
        <p:sp>
          <p:nvSpPr>
            <p:cNvPr id="29" name="Google Shape;3134;p97">
              <a:extLst>
                <a:ext uri="{FF2B5EF4-FFF2-40B4-BE49-F238E27FC236}">
                  <a16:creationId xmlns:a16="http://schemas.microsoft.com/office/drawing/2014/main" id="{8D0A0432-4751-F3AB-2FFA-9127FFF74F81}"/>
                </a:ext>
              </a:extLst>
            </p:cNvPr>
            <p:cNvSpPr/>
            <p:nvPr/>
          </p:nvSpPr>
          <p:spPr>
            <a:xfrm>
              <a:off x="1141475" y="4741450"/>
              <a:ext cx="6497630" cy="700800"/>
            </a:xfrm>
            <a:prstGeom prst="roundRect">
              <a:avLst>
                <a:gd name="adj" fmla="val 14310"/>
              </a:avLst>
            </a:prstGeom>
            <a:solidFill>
              <a:schemeClr val="tx2">
                <a:lumMod val="20000"/>
                <a:lumOff val="80000"/>
              </a:schemeClr>
            </a:solidFill>
            <a:ln>
              <a:noFill/>
            </a:ln>
          </p:spPr>
          <p:txBody>
            <a:bodyPr spcFirstLastPara="1" wrap="square" lIns="118851" tIns="45700" rIns="91425" bIns="45700" anchor="ctr" anchorCtr="0">
              <a:noAutofit/>
            </a:bodyPr>
            <a:lstStyle/>
            <a:p>
              <a:pPr marL="914377">
                <a:lnSpc>
                  <a:spcPct val="110000"/>
                </a:lnSpc>
              </a:pPr>
              <a:r>
                <a:rPr lang="en-GB" sz="2000" noProof="0" dirty="0">
                  <a:solidFill>
                    <a:srgbClr val="505050"/>
                  </a:solidFill>
                  <a:latin typeface="Arial" panose="020B0604020202020204" pitchFamily="34" charset="0"/>
                  <a:ea typeface="Lato Black"/>
                  <a:cs typeface="Arial" panose="020B0604020202020204" pitchFamily="34" charset="0"/>
                  <a:sym typeface="Lato Black"/>
                </a:rPr>
                <a:t>650 million</a:t>
              </a:r>
              <a:r>
                <a:rPr lang="en-GB" sz="2000" noProof="0" dirty="0">
                  <a:solidFill>
                    <a:srgbClr val="505050"/>
                  </a:solidFill>
                  <a:latin typeface="Arial" panose="020B0604020202020204" pitchFamily="34" charset="0"/>
                  <a:ea typeface="Lato"/>
                  <a:cs typeface="Arial" panose="020B0604020202020204" pitchFamily="34" charset="0"/>
                  <a:sym typeface="Lato"/>
                </a:rPr>
                <a:t> people around the world are affected</a:t>
              </a:r>
              <a:r>
                <a:rPr lang="en-GB" sz="2000" baseline="30000" noProof="0" dirty="0">
                  <a:solidFill>
                    <a:srgbClr val="505050"/>
                  </a:solidFill>
                  <a:latin typeface="Arial" panose="020B0604020202020204" pitchFamily="34" charset="0"/>
                  <a:ea typeface="Lato"/>
                  <a:cs typeface="Arial" panose="020B0604020202020204" pitchFamily="34" charset="0"/>
                  <a:sym typeface="Lato"/>
                </a:rPr>
                <a:t>1</a:t>
              </a:r>
            </a:p>
          </p:txBody>
        </p:sp>
        <p:sp>
          <p:nvSpPr>
            <p:cNvPr id="30" name="Google Shape;3135;p97">
              <a:extLst>
                <a:ext uri="{FF2B5EF4-FFF2-40B4-BE49-F238E27FC236}">
                  <a16:creationId xmlns:a16="http://schemas.microsoft.com/office/drawing/2014/main" id="{B6BECE48-2255-0738-364F-4B220F641B00}"/>
                </a:ext>
              </a:extLst>
            </p:cNvPr>
            <p:cNvSpPr/>
            <p:nvPr/>
          </p:nvSpPr>
          <p:spPr>
            <a:xfrm>
              <a:off x="1141475" y="4741450"/>
              <a:ext cx="776733" cy="700800"/>
            </a:xfrm>
            <a:prstGeom prst="roundRect">
              <a:avLst>
                <a:gd name="adj" fmla="val 14310"/>
              </a:avLst>
            </a:prstGeom>
            <a:solidFill>
              <a:schemeClr val="accent1"/>
            </a:solidFill>
            <a:ln>
              <a:noFill/>
            </a:ln>
          </p:spPr>
          <p:txBody>
            <a:bodyPr spcFirstLastPara="1" wrap="square" lIns="91425" tIns="45700" rIns="91425" bIns="45700" anchor="ctr" anchorCtr="0">
              <a:noAutofit/>
            </a:bodyPr>
            <a:lstStyle/>
            <a:p>
              <a:pPr>
                <a:lnSpc>
                  <a:spcPct val="110000"/>
                </a:lnSpc>
              </a:pPr>
              <a:endParaRPr lang="en-GB" noProof="0" dirty="0">
                <a:solidFill>
                  <a:schemeClr val="tx2"/>
                </a:solidFill>
                <a:latin typeface="Arial" panose="020B0604020202020204" pitchFamily="34" charset="0"/>
                <a:ea typeface="Poppins SemiBold"/>
                <a:cs typeface="Arial" panose="020B0604020202020204" pitchFamily="34" charset="0"/>
                <a:sym typeface="Poppins SemiBold"/>
              </a:endParaRPr>
            </a:p>
          </p:txBody>
        </p:sp>
        <p:pic>
          <p:nvPicPr>
            <p:cNvPr id="31" name="Google Shape;3136;p97">
              <a:extLst>
                <a:ext uri="{FF2B5EF4-FFF2-40B4-BE49-F238E27FC236}">
                  <a16:creationId xmlns:a16="http://schemas.microsoft.com/office/drawing/2014/main" id="{F9AC049A-C22C-610A-F8F4-E246CC0DAEF6}"/>
                </a:ext>
              </a:extLst>
            </p:cNvPr>
            <p:cNvPicPr preferRelativeResize="0"/>
            <p:nvPr/>
          </p:nvPicPr>
          <p:blipFill>
            <a:blip r:embed="rId4">
              <a:alphaModFix/>
            </a:blip>
            <a:stretch>
              <a:fillRect/>
            </a:stretch>
          </p:blipFill>
          <p:spPr>
            <a:xfrm>
              <a:off x="1281279" y="4827675"/>
              <a:ext cx="523200" cy="523200"/>
            </a:xfrm>
            <a:prstGeom prst="rect">
              <a:avLst/>
            </a:prstGeom>
            <a:noFill/>
            <a:ln>
              <a:noFill/>
            </a:ln>
          </p:spPr>
        </p:pic>
      </p:grpSp>
      <p:sp>
        <p:nvSpPr>
          <p:cNvPr id="9" name="Content Placeholder 6">
            <a:extLst>
              <a:ext uri="{FF2B5EF4-FFF2-40B4-BE49-F238E27FC236}">
                <a16:creationId xmlns:a16="http://schemas.microsoft.com/office/drawing/2014/main" id="{C64B262D-AD85-200E-0334-5052AA01E77D}"/>
              </a:ext>
            </a:extLst>
          </p:cNvPr>
          <p:cNvSpPr txBox="1">
            <a:spLocks/>
          </p:cNvSpPr>
          <p:nvPr/>
        </p:nvSpPr>
        <p:spPr>
          <a:xfrm>
            <a:off x="8195279" y="5410021"/>
            <a:ext cx="2408467" cy="418881"/>
          </a:xfrm>
          <a:prstGeom prst="rect">
            <a:avLst/>
          </a:prstGeom>
        </p:spPr>
        <p:txBody>
          <a:bodyPr vert="horz" lIns="0" tIns="0" rIns="0" bIns="0" rtlCol="0" anchor="ctr" anchorCtr="0">
            <a:noAutofit/>
          </a:bodyPr>
          <a:lstStyle>
            <a:lvl1pPr marL="0" indent="0" algn="l" defTabSz="457200" rtl="0" eaLnBrk="1" latinLnBrk="0" hangingPunct="1">
              <a:spcBef>
                <a:spcPts val="300"/>
              </a:spcBef>
              <a:buClr>
                <a:schemeClr val="accent2"/>
              </a:buClr>
              <a:buFont typeface="Arial"/>
              <a:buNone/>
              <a:defRPr sz="1200" b="0" i="0" kern="1200" spc="-30" baseline="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457200" indent="0" algn="l" defTabSz="457200" rtl="0" eaLnBrk="1" latinLnBrk="0" hangingPunct="1">
              <a:spcBef>
                <a:spcPts val="400"/>
              </a:spcBef>
              <a:buClr>
                <a:schemeClr val="accent2"/>
              </a:buClr>
              <a:buFont typeface="Lucida Grande"/>
              <a:buNone/>
              <a:defRPr sz="1200" b="0" i="0" kern="1200">
                <a:solidFill>
                  <a:srgbClr val="5D8298"/>
                </a:solidFill>
                <a:latin typeface="PT Sans Narrow"/>
                <a:ea typeface="Arial" panose="020B0604020202020204" pitchFamily="34" charset="0"/>
                <a:cs typeface="PT Sans Narrow"/>
              </a:defRPr>
            </a:lvl2pPr>
            <a:lvl3pPr marL="914400" indent="0" algn="l" defTabSz="457200" rtl="0" eaLnBrk="1" latinLnBrk="0" hangingPunct="1">
              <a:spcBef>
                <a:spcPts val="400"/>
              </a:spcBef>
              <a:buClr>
                <a:schemeClr val="accent2"/>
              </a:buClr>
              <a:buFont typeface="Arial"/>
              <a:buNone/>
              <a:defRPr sz="1200" b="0" i="0" kern="1200">
                <a:solidFill>
                  <a:srgbClr val="5D8298"/>
                </a:solidFill>
                <a:latin typeface="PT Sans Narrow"/>
                <a:ea typeface="Arial" panose="020B0604020202020204" pitchFamily="34" charset="0"/>
                <a:cs typeface="PT Sans Narrow"/>
              </a:defRPr>
            </a:lvl3pPr>
            <a:lvl4pPr marL="1371600" indent="0" algn="l" defTabSz="457200" rtl="0" eaLnBrk="1" latinLnBrk="0" hangingPunct="1">
              <a:spcBef>
                <a:spcPts val="400"/>
              </a:spcBef>
              <a:buClr>
                <a:schemeClr val="accent2"/>
              </a:buClr>
              <a:buFont typeface="Arial"/>
              <a:buNone/>
              <a:defRPr sz="1200" b="0" i="0" kern="1200">
                <a:solidFill>
                  <a:srgbClr val="5D8298"/>
                </a:solidFill>
                <a:latin typeface="PT Sans Narrow"/>
                <a:ea typeface="Arial" panose="020B0604020202020204" pitchFamily="34" charset="0"/>
                <a:cs typeface="PT Sans Narrow"/>
              </a:defRPr>
            </a:lvl4pPr>
            <a:lvl5pPr marL="1828800" indent="0" algn="l" defTabSz="457200" rtl="0" eaLnBrk="1" latinLnBrk="0" hangingPunct="1">
              <a:spcBef>
                <a:spcPts val="400"/>
              </a:spcBef>
              <a:buClr>
                <a:schemeClr val="accent2"/>
              </a:buClr>
              <a:buFont typeface="Arial"/>
              <a:buNone/>
              <a:defRPr sz="1200" b="0" i="0" kern="1200">
                <a:solidFill>
                  <a:srgbClr val="5D8298"/>
                </a:solidFill>
                <a:latin typeface="PT Sans Narrow"/>
                <a:ea typeface="Arial" panose="020B0604020202020204" pitchFamily="34" charset="0"/>
                <a:cs typeface="PT Sans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spcAft>
                <a:spcPts val="200"/>
              </a:spcAft>
            </a:pPr>
            <a:r>
              <a:rPr lang="en-GB" i="1" noProof="0" dirty="0">
                <a:solidFill>
                  <a:schemeClr val="tx2"/>
                </a:solidFill>
              </a:rPr>
              <a:t>An example of acne vulgaris</a:t>
            </a:r>
            <a:r>
              <a:rPr lang="en-GB" baseline="30000" noProof="0" dirty="0">
                <a:solidFill>
                  <a:schemeClr val="tx2"/>
                </a:solidFill>
              </a:rPr>
              <a:t>a</a:t>
            </a:r>
            <a:endParaRPr lang="en-GB" noProof="0" dirty="0">
              <a:solidFill>
                <a:schemeClr val="tx2"/>
              </a:solidFill>
            </a:endParaRPr>
          </a:p>
        </p:txBody>
      </p:sp>
      <p:pic>
        <p:nvPicPr>
          <p:cNvPr id="6" name="Picture 5">
            <a:extLst>
              <a:ext uri="{FF2B5EF4-FFF2-40B4-BE49-F238E27FC236}">
                <a16:creationId xmlns:a16="http://schemas.microsoft.com/office/drawing/2014/main" id="{10518C60-1671-93A0-39D1-829105805719}"/>
              </a:ext>
            </a:extLst>
          </p:cNvPr>
          <p:cNvPicPr>
            <a:picLocks noChangeAspect="1"/>
          </p:cNvPicPr>
          <p:nvPr/>
        </p:nvPicPr>
        <p:blipFill>
          <a:blip r:embed="rId5"/>
          <a:stretch>
            <a:fillRect/>
          </a:stretch>
        </p:blipFill>
        <p:spPr>
          <a:xfrm>
            <a:off x="8162336" y="2564904"/>
            <a:ext cx="2441410" cy="2829195"/>
          </a:xfrm>
          <a:prstGeom prst="roundRect">
            <a:avLst>
              <a:gd name="adj" fmla="val 5043"/>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38912261"/>
      </p:ext>
    </p:extLst>
  </p:cSld>
  <p:clrMapOvr>
    <a:masterClrMapping/>
  </p:clrMapOvr>
  <p:transition>
    <p:fade/>
  </p:transition>
</p:sld>
</file>

<file path=ppt/theme/theme1.xml><?xml version="1.0" encoding="utf-8"?>
<a:theme xmlns:a="http://schemas.openxmlformats.org/drawingml/2006/main" name="Thème Office">
  <a:themeElements>
    <a:clrScheme name="Custom 4">
      <a:dk1>
        <a:srgbClr val="000000"/>
      </a:dk1>
      <a:lt1>
        <a:srgbClr val="FFFFFF"/>
      </a:lt1>
      <a:dk2>
        <a:srgbClr val="5D8298"/>
      </a:dk2>
      <a:lt2>
        <a:srgbClr val="EEECE1"/>
      </a:lt2>
      <a:accent1>
        <a:srgbClr val="C6573B"/>
      </a:accent1>
      <a:accent2>
        <a:srgbClr val="C0504D"/>
      </a:accent2>
      <a:accent3>
        <a:srgbClr val="E9D0CD"/>
      </a:accent3>
      <a:accent4>
        <a:srgbClr val="F4EAE7"/>
      </a:accent4>
      <a:accent5>
        <a:srgbClr val="ECE6ED"/>
      </a:accent5>
      <a:accent6>
        <a:srgbClr val="8B878B"/>
      </a:accent6>
      <a:hlink>
        <a:srgbClr val="C6573B"/>
      </a:hlink>
      <a:folHlink>
        <a:srgbClr val="C6573B"/>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a:solidFill>
            <a:schemeClr val="accent1"/>
          </a:solid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2400" dirty="0" smtClean="0">
            <a:solidFill>
              <a:srgbClr val="505050"/>
            </a:solidFill>
            <a:latin typeface="Aileron" charset="0"/>
            <a:ea typeface="Aileron" charset="0"/>
            <a:cs typeface="Aileron" charset="0"/>
          </a:defRPr>
        </a:defPPr>
      </a:lstStyle>
    </a:txDef>
  </a:objectDefaults>
  <a:extraClrSchemeLst/>
  <a:extLst>
    <a:ext uri="{05A4C25C-085E-4340-85A3-A5531E510DB2}">
      <thm15:themeFamily xmlns:thm15="http://schemas.microsoft.com/office/thememl/2012/main" name="test1" id="{6EE5619C-8EAA-A44B-80F2-E23E4FCA5203}" vid="{AB7894ED-5683-8E4A-9ED0-7D17E9D41A6D}"/>
    </a:ext>
  </a:ext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GUCONNECT_template_v2-good</Template>
  <TotalTime>17</TotalTime>
  <Words>7271</Words>
  <Application>Microsoft Macintosh PowerPoint</Application>
  <PresentationFormat>Widescreen</PresentationFormat>
  <Paragraphs>870</Paragraphs>
  <Slides>52</Slides>
  <Notes>12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52</vt:i4>
      </vt:variant>
    </vt:vector>
  </HeadingPairs>
  <TitlesOfParts>
    <vt:vector size="60" baseType="lpstr">
      <vt:lpstr>Aileron</vt:lpstr>
      <vt:lpstr>Arial</vt:lpstr>
      <vt:lpstr>Calibri</vt:lpstr>
      <vt:lpstr>Lato</vt:lpstr>
      <vt:lpstr>Lucida Grande</vt:lpstr>
      <vt:lpstr>Poppins</vt:lpstr>
      <vt:lpstr>PT Sans Narrow</vt:lpstr>
      <vt:lpstr>Thème Office</vt:lpstr>
      <vt:lpstr>PowerPoint Presentation</vt:lpstr>
      <vt:lpstr>Improving acne vulgaris with multimodal treatment strategies  micro learning  Prof. Alison Layton, MD, ChB, FRCP Skin Research Centre, Hull York Medical School, University of York, UK  Prof. Dr Falk Ochsendorf, MD, MME Frankfurt University, University Hospital, Clinic for Dermatology, Venerology and Allergology, Germany  June 2025</vt:lpstr>
      <vt:lpstr>Developed by DERMATOLOGY COnnect</vt:lpstr>
      <vt:lpstr>This programme has been developed by a Group of experts</vt:lpstr>
      <vt:lpstr>Educational outcomes </vt:lpstr>
      <vt:lpstr>Key clinical takeaways and recommendations  </vt:lpstr>
      <vt:lpstr>Introduction  prevalence and pathophysiology of acne vulgaris</vt:lpstr>
      <vt:lpstr>Before you proceed: reflect briefly  is acne vulgaris one of the top 10 diseases?</vt:lpstr>
      <vt:lpstr>The relevance and prevalence of Acne vulgaris acne is in the top 10 of the most prevalent diseases  worldwide1,2</vt:lpstr>
      <vt:lpstr>Acne natural history a chronic disease, most common in adolescent age group </vt:lpstr>
      <vt:lpstr>Before you proceed: reflect briefly  How familiar are you with the key pathogenic factors in the development of acne vulgaris?</vt:lpstr>
      <vt:lpstr>Acne is centred around the pilosebaceous unit  acne Is primarily an inflammatory skin disease</vt:lpstr>
      <vt:lpstr>comedogenesis the life history of the comedo</vt:lpstr>
      <vt:lpstr>Pathophysiology of acne vulgaris The four primary pathogenic factors resulting in the complex development of acne1,2</vt:lpstr>
      <vt:lpstr>Development of acne vulgaris</vt:lpstr>
      <vt:lpstr>Lesion progression in acne vulgaris Evolution of acne lesions1,2</vt:lpstr>
      <vt:lpstr>Acne severity is difficult to evaluate There are over 20 grading systems1,2</vt:lpstr>
      <vt:lpstr>Acne severities Acne severity defined by NICE guideline1</vt:lpstr>
      <vt:lpstr>Patient assessment FACTORS POTENTIALLY INFLUENCING SEVERITY</vt:lpstr>
      <vt:lpstr>Disease burden  impact on patients living with acne vulgaris</vt:lpstr>
      <vt:lpstr> Before you proceed: reflect briefly  How do you think acne vulgaris  impacts a patient’s daily life beyond  physical symptoms?</vt:lpstr>
      <vt:lpstr>Quality of Life deficit in Acne the impact on patients living with acne vulgaris</vt:lpstr>
      <vt:lpstr>Disease burden identification of the impact – how acne makes you feel?</vt:lpstr>
      <vt:lpstr>Psychological well-being in adolescents with acne increased suicidal ideation, mental health problems and social impairment</vt:lpstr>
      <vt:lpstr>The burden of Acne scars Highlighting the significant psychosocial impact  of acne scars </vt:lpstr>
      <vt:lpstr>The burden of Acne scars is high Early treatment may help prevent them </vt:lpstr>
      <vt:lpstr>The evolving treatment landscape in acne vulgaris  treatments, mechanisms of action, Safety and efficacy and administration</vt:lpstr>
      <vt:lpstr>Before you proceed: reflect briefly  Are you familiar with most relevant treatments for acne vulgaris and how they target the key pathogenic factors?</vt:lpstr>
      <vt:lpstr>Treatments for acne vulgaris understanding treatment approvals and availability</vt:lpstr>
      <vt:lpstr>Overview of topical treatment options for acne vulgaris How each therapy targets a key pathogenic factor</vt:lpstr>
      <vt:lpstr>Overview of systemic treatment options for acne vulgaris How each therapy targets a key pathogenic factor</vt:lpstr>
      <vt:lpstr>Topical retinoids (1/2) Tretinoin, Adapalene, Tazarotene AND TRIFAROTENEa</vt:lpstr>
      <vt:lpstr>Topical retinoids (2/2) Tretinoin, Adapalene, Tazarotene AND TRIFAROTENE </vt:lpstr>
      <vt:lpstr>Benzoyl peroxide1 a key topical treatment for acne</vt:lpstr>
      <vt:lpstr>Azelaic Acid1,2</vt:lpstr>
      <vt:lpstr>topical anti-androgen clascoterone is a topical treatment option for acne in maleS and femaleS</vt:lpstr>
      <vt:lpstr>Antibiotics for the treatment of acne Guideline driven antibiotic use</vt:lpstr>
      <vt:lpstr>Oral retinoid isotretinoin</vt:lpstr>
      <vt:lpstr>Combined Hormonal contraceptives </vt:lpstr>
      <vt:lpstr>Oral anti-androgen spironolactone</vt:lpstr>
      <vt:lpstr>Multimodal treatment strategies  treatment approaches across the patient journey and disease severities</vt:lpstr>
      <vt:lpstr>Before you proceed: reflect briefly  Is a multimodal approach more effective in managing acne vulgaris compared to monotherapy? If yes, why?</vt:lpstr>
      <vt:lpstr>Combinations of the treatments for acne vulgaris The importance of a multimodal approach</vt:lpstr>
      <vt:lpstr>Managing acne vulgaris: NICE guidelines (1/2) evidence-based recommendations for multimodal treatment</vt:lpstr>
      <vt:lpstr>Managing acne vulgaris: NICE guidelines (2/2) evidence-based recommendations for multimodal treatment</vt:lpstr>
      <vt:lpstr>Managing acne vulgaris: AAD guidelines (1/2) evidence-based recommendations for multimodal treatment</vt:lpstr>
      <vt:lpstr>Managing acne vulgaris: AAD guidelines (2/2) evidence-based recommendations for multimodal treatment</vt:lpstr>
      <vt:lpstr>Managing acne vulgaris: guidelines further reading</vt:lpstr>
      <vt:lpstr>conclusions</vt:lpstr>
      <vt:lpstr>Conclusions Improving acne vulgaris with multimodal treatment strategies</vt:lpstr>
      <vt:lpstr>Before you proceed: reflect briefly  What is you number 1 take-home message?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Utilisateur de Microsoft Office</dc:creator>
  <cp:lastModifiedBy>Microsoft Office User</cp:lastModifiedBy>
  <cp:revision>920</cp:revision>
  <cp:lastPrinted>2017-02-15T09:54:46Z</cp:lastPrinted>
  <dcterms:created xsi:type="dcterms:W3CDTF">2016-10-14T09:38:18Z</dcterms:created>
  <dcterms:modified xsi:type="dcterms:W3CDTF">2025-06-24T07:06:20Z</dcterms:modified>
</cp:coreProperties>
</file>